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6.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8" r:id="rId2"/>
    <p:sldId id="389" r:id="rId3"/>
    <p:sldId id="388" r:id="rId4"/>
    <p:sldId id="445" r:id="rId5"/>
    <p:sldId id="391" r:id="rId6"/>
    <p:sldId id="408" r:id="rId7"/>
    <p:sldId id="409" r:id="rId8"/>
    <p:sldId id="410" r:id="rId9"/>
    <p:sldId id="411" r:id="rId10"/>
    <p:sldId id="412" r:id="rId11"/>
    <p:sldId id="413" r:id="rId12"/>
    <p:sldId id="414" r:id="rId13"/>
    <p:sldId id="415" r:id="rId14"/>
    <p:sldId id="416" r:id="rId15"/>
    <p:sldId id="457" r:id="rId16"/>
    <p:sldId id="458" r:id="rId17"/>
    <p:sldId id="459" r:id="rId18"/>
    <p:sldId id="460" r:id="rId19"/>
    <p:sldId id="418" r:id="rId20"/>
    <p:sldId id="419" r:id="rId21"/>
    <p:sldId id="420" r:id="rId22"/>
    <p:sldId id="421" r:id="rId23"/>
    <p:sldId id="422" r:id="rId24"/>
    <p:sldId id="424" r:id="rId25"/>
    <p:sldId id="425" r:id="rId26"/>
    <p:sldId id="452" r:id="rId27"/>
    <p:sldId id="453" r:id="rId28"/>
    <p:sldId id="426" r:id="rId29"/>
    <p:sldId id="427" r:id="rId30"/>
    <p:sldId id="430" r:id="rId31"/>
    <p:sldId id="431" r:id="rId32"/>
    <p:sldId id="434" r:id="rId33"/>
    <p:sldId id="449" r:id="rId34"/>
    <p:sldId id="454" r:id="rId35"/>
    <p:sldId id="440" r:id="rId36"/>
    <p:sldId id="447" r:id="rId37"/>
    <p:sldId id="435" r:id="rId38"/>
    <p:sldId id="437" r:id="rId39"/>
    <p:sldId id="392" r:id="rId40"/>
    <p:sldId id="394" r:id="rId41"/>
    <p:sldId id="404" r:id="rId42"/>
    <p:sldId id="405" r:id="rId43"/>
    <p:sldId id="395" r:id="rId44"/>
    <p:sldId id="378" r:id="rId45"/>
    <p:sldId id="406" r:id="rId46"/>
    <p:sldId id="407" r:id="rId47"/>
    <p:sldId id="372" r:id="rId48"/>
    <p:sldId id="371" r:id="rId49"/>
    <p:sldId id="442" r:id="rId50"/>
    <p:sldId id="443" r:id="rId51"/>
    <p:sldId id="444" r:id="rId52"/>
    <p:sldId id="400" r:id="rId53"/>
    <p:sldId id="441" r:id="rId54"/>
    <p:sldId id="396" r:id="rId55"/>
    <p:sldId id="397" r:id="rId56"/>
    <p:sldId id="401" r:id="rId57"/>
    <p:sldId id="328" r:id="rId5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DCF"/>
    <a:srgbClr val="E0B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07" autoAdjust="0"/>
    <p:restoredTop sz="86418" autoAdjust="0"/>
  </p:normalViewPr>
  <p:slideViewPr>
    <p:cSldViewPr>
      <p:cViewPr varScale="1">
        <p:scale>
          <a:sx n="86" d="100"/>
          <a:sy n="86" d="100"/>
        </p:scale>
        <p:origin x="153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6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image" Target="../media/image3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35932-649D-4705-98C7-B623387562B7}" type="doc">
      <dgm:prSet loTypeId="urn:microsoft.com/office/officeart/2005/8/layout/hList1" loCatId="list" qsTypeId="urn:microsoft.com/office/officeart/2005/8/quickstyle/3d3" qsCatId="3D" csTypeId="urn:microsoft.com/office/officeart/2005/8/colors/colorful1" csCatId="colorful" phldr="1"/>
      <dgm:spPr/>
      <dgm:t>
        <a:bodyPr/>
        <a:lstStyle/>
        <a:p>
          <a:endParaRPr lang="en-US"/>
        </a:p>
      </dgm:t>
    </dgm:pt>
    <dgm:pt modelId="{1CB92246-0DF5-4EC7-8839-73AC6BE4B2F4}">
      <dgm:prSet phldrT="[Text]" custT="1"/>
      <dgm:spPr/>
      <dgm:t>
        <a:bodyPr/>
        <a:lstStyle/>
        <a:p>
          <a:r>
            <a:rPr lang="en-US" sz="1100" b="1" dirty="0" smtClean="0">
              <a:latin typeface="Arial" panose="020B0604020202020204" pitchFamily="34" charset="0"/>
              <a:cs typeface="Arial" panose="020B0604020202020204" pitchFamily="34" charset="0"/>
            </a:rPr>
            <a:t>Green Industries</a:t>
          </a:r>
          <a:endParaRPr lang="en-US" sz="1100" b="1" dirty="0">
            <a:latin typeface="Arial" panose="020B0604020202020204" pitchFamily="34" charset="0"/>
            <a:cs typeface="Arial" panose="020B0604020202020204" pitchFamily="34" charset="0"/>
          </a:endParaRPr>
        </a:p>
      </dgm:t>
    </dgm:pt>
    <dgm:pt modelId="{3FEF2F40-5697-47C5-989E-DB645C7BB150}" type="parTrans" cxnId="{A1CAD9BF-A14E-407E-9BCB-7F04940D1850}">
      <dgm:prSet/>
      <dgm:spPr/>
      <dgm:t>
        <a:bodyPr/>
        <a:lstStyle/>
        <a:p>
          <a:endParaRPr lang="en-US"/>
        </a:p>
      </dgm:t>
    </dgm:pt>
    <dgm:pt modelId="{CF5A7775-5E35-495A-8D3D-A60823F3C3D5}" type="sibTrans" cxnId="{A1CAD9BF-A14E-407E-9BCB-7F04940D1850}">
      <dgm:prSet/>
      <dgm:spPr/>
      <dgm:t>
        <a:bodyPr/>
        <a:lstStyle/>
        <a:p>
          <a:endParaRPr lang="en-US"/>
        </a:p>
      </dgm:t>
    </dgm:pt>
    <dgm:pt modelId="{6A8C29EF-B08A-43BF-BA5E-CC044CDA534A}">
      <dgm:prSet phldrT="[Text]" custT="1"/>
      <dgm:spPr/>
      <dgm:t>
        <a:bodyPr/>
        <a:lstStyle/>
        <a:p>
          <a:r>
            <a:rPr lang="en-US" sz="900" dirty="0" smtClean="0">
              <a:latin typeface="Arial" panose="020B0604020202020204" pitchFamily="34" charset="0"/>
              <a:cs typeface="Arial" panose="020B0604020202020204" pitchFamily="34" charset="0"/>
            </a:rPr>
            <a:t>Renewable energy</a:t>
          </a:r>
          <a:endParaRPr lang="en-US" sz="900" dirty="0">
            <a:latin typeface="Arial" panose="020B0604020202020204" pitchFamily="34" charset="0"/>
            <a:cs typeface="Arial" panose="020B0604020202020204" pitchFamily="34" charset="0"/>
          </a:endParaRPr>
        </a:p>
      </dgm:t>
    </dgm:pt>
    <dgm:pt modelId="{5BEE9A95-D4C4-437D-B543-0660E213FD0E}" type="parTrans" cxnId="{E097F178-173C-4BF5-97E1-20B3149EC8A6}">
      <dgm:prSet/>
      <dgm:spPr/>
      <dgm:t>
        <a:bodyPr/>
        <a:lstStyle/>
        <a:p>
          <a:endParaRPr lang="en-US"/>
        </a:p>
      </dgm:t>
    </dgm:pt>
    <dgm:pt modelId="{D304C11E-C7F1-43DF-9370-6A7F326DF629}" type="sibTrans" cxnId="{E097F178-173C-4BF5-97E1-20B3149EC8A6}">
      <dgm:prSet/>
      <dgm:spPr/>
      <dgm:t>
        <a:bodyPr/>
        <a:lstStyle/>
        <a:p>
          <a:endParaRPr lang="en-US"/>
        </a:p>
      </dgm:t>
    </dgm:pt>
    <dgm:pt modelId="{8545DA10-F2F8-4F6F-B722-2FA56167677B}">
      <dgm:prSet phldrT="[Text]" custT="1"/>
      <dgm:spPr/>
      <dgm:t>
        <a:bodyPr/>
        <a:lstStyle/>
        <a:p>
          <a:r>
            <a:rPr lang="en-US" sz="1100" b="1" dirty="0" smtClean="0">
              <a:latin typeface="Arial" panose="020B0604020202020204" pitchFamily="34" charset="0"/>
              <a:cs typeface="Arial" panose="020B0604020202020204" pitchFamily="34" charset="0"/>
            </a:rPr>
            <a:t>Services Industries</a:t>
          </a:r>
          <a:endParaRPr lang="en-US" sz="1100" b="1" dirty="0">
            <a:latin typeface="Arial" panose="020B0604020202020204" pitchFamily="34" charset="0"/>
            <a:cs typeface="Arial" panose="020B0604020202020204" pitchFamily="34" charset="0"/>
          </a:endParaRPr>
        </a:p>
      </dgm:t>
    </dgm:pt>
    <dgm:pt modelId="{EED55738-DA68-4D4B-8823-207849CFBA05}" type="parTrans" cxnId="{D1355C29-DA48-4314-A050-12DCA9E38CF5}">
      <dgm:prSet/>
      <dgm:spPr/>
      <dgm:t>
        <a:bodyPr/>
        <a:lstStyle/>
        <a:p>
          <a:endParaRPr lang="en-US"/>
        </a:p>
      </dgm:t>
    </dgm:pt>
    <dgm:pt modelId="{16F1C219-3E4B-473B-AB8A-11A538B256BC}" type="sibTrans" cxnId="{D1355C29-DA48-4314-A050-12DCA9E38CF5}">
      <dgm:prSet/>
      <dgm:spPr/>
      <dgm:t>
        <a:bodyPr/>
        <a:lstStyle/>
        <a:p>
          <a:endParaRPr lang="en-US"/>
        </a:p>
      </dgm:t>
    </dgm:pt>
    <dgm:pt modelId="{71DC1139-2751-49A2-84E4-CB70E5A16175}">
      <dgm:prSet phldrT="[Text]" custT="1"/>
      <dgm:spPr/>
      <dgm:t>
        <a:bodyPr/>
        <a:lstStyle/>
        <a:p>
          <a:r>
            <a:rPr lang="en-ZA" sz="900" dirty="0" smtClean="0">
              <a:latin typeface="Arial" panose="020B0604020202020204" pitchFamily="34" charset="0"/>
              <a:cs typeface="Arial" panose="020B0604020202020204" pitchFamily="34" charset="0"/>
            </a:rPr>
            <a:t>Oil &amp; gas</a:t>
          </a:r>
          <a:endParaRPr lang="en-US" sz="900" dirty="0">
            <a:latin typeface="Arial" panose="020B0604020202020204" pitchFamily="34" charset="0"/>
            <a:cs typeface="Arial" panose="020B0604020202020204" pitchFamily="34" charset="0"/>
          </a:endParaRPr>
        </a:p>
      </dgm:t>
    </dgm:pt>
    <dgm:pt modelId="{F138F7D4-D473-41CA-81E5-10B7A9934D0F}" type="parTrans" cxnId="{28070B8B-51B7-4185-901E-163F59C9D741}">
      <dgm:prSet/>
      <dgm:spPr/>
      <dgm:t>
        <a:bodyPr/>
        <a:lstStyle/>
        <a:p>
          <a:endParaRPr lang="en-US"/>
        </a:p>
      </dgm:t>
    </dgm:pt>
    <dgm:pt modelId="{16FFA914-BD39-4B8B-B278-7C35E5049101}" type="sibTrans" cxnId="{28070B8B-51B7-4185-901E-163F59C9D741}">
      <dgm:prSet/>
      <dgm:spPr/>
      <dgm:t>
        <a:bodyPr/>
        <a:lstStyle/>
        <a:p>
          <a:endParaRPr lang="en-US"/>
        </a:p>
      </dgm:t>
    </dgm:pt>
    <dgm:pt modelId="{90E34827-8DC5-409F-B924-4522C7B929ED}">
      <dgm:prSet phldrT="[Text]" custT="1"/>
      <dgm:spPr/>
      <dgm:t>
        <a:bodyPr/>
        <a:lstStyle/>
        <a:p>
          <a:r>
            <a:rPr lang="en-US" sz="1100" b="1" dirty="0" smtClean="0">
              <a:latin typeface="Arial" panose="020B0604020202020204" pitchFamily="34" charset="0"/>
              <a:cs typeface="Arial" panose="020B0604020202020204" pitchFamily="34" charset="0"/>
            </a:rPr>
            <a:t>Resource Based Industries</a:t>
          </a:r>
          <a:endParaRPr lang="en-US" sz="1100" b="1" dirty="0">
            <a:latin typeface="Arial" panose="020B0604020202020204" pitchFamily="34" charset="0"/>
            <a:cs typeface="Arial" panose="020B0604020202020204" pitchFamily="34" charset="0"/>
          </a:endParaRPr>
        </a:p>
      </dgm:t>
    </dgm:pt>
    <dgm:pt modelId="{37C3C0AC-C4C5-4171-9129-57E96C3C96D3}" type="parTrans" cxnId="{8321A6CF-F825-4426-8F32-D5217E1A6130}">
      <dgm:prSet/>
      <dgm:spPr/>
      <dgm:t>
        <a:bodyPr/>
        <a:lstStyle/>
        <a:p>
          <a:endParaRPr lang="en-US"/>
        </a:p>
      </dgm:t>
    </dgm:pt>
    <dgm:pt modelId="{FB83E138-77A2-4E76-BD90-2EBAE63D6BB7}" type="sibTrans" cxnId="{8321A6CF-F825-4426-8F32-D5217E1A6130}">
      <dgm:prSet/>
      <dgm:spPr/>
      <dgm:t>
        <a:bodyPr/>
        <a:lstStyle/>
        <a:p>
          <a:endParaRPr lang="en-US"/>
        </a:p>
      </dgm:t>
    </dgm:pt>
    <dgm:pt modelId="{C946CC0E-F33A-487E-BA8B-9304837EC995}">
      <dgm:prSet phldrT="[Text]" custT="1"/>
      <dgm:spPr/>
      <dgm:t>
        <a:bodyPr/>
        <a:lstStyle/>
        <a:p>
          <a:r>
            <a:rPr lang="en-ZA" sz="900" dirty="0" smtClean="0">
              <a:latin typeface="Arial" panose="020B0604020202020204" pitchFamily="34" charset="0"/>
              <a:cs typeface="Arial" panose="020B0604020202020204" pitchFamily="34" charset="0"/>
            </a:rPr>
            <a:t>Mining</a:t>
          </a:r>
          <a:endParaRPr lang="en-US" sz="900" dirty="0">
            <a:latin typeface="Arial" panose="020B0604020202020204" pitchFamily="34" charset="0"/>
            <a:cs typeface="Arial" panose="020B0604020202020204" pitchFamily="34" charset="0"/>
          </a:endParaRPr>
        </a:p>
      </dgm:t>
    </dgm:pt>
    <dgm:pt modelId="{13C5F4E0-6BA5-4F05-9F22-7BF2B8A36714}" type="parTrans" cxnId="{A9A3C347-86CC-4B98-A31D-4DF52F843DD9}">
      <dgm:prSet/>
      <dgm:spPr/>
      <dgm:t>
        <a:bodyPr/>
        <a:lstStyle/>
        <a:p>
          <a:endParaRPr lang="en-US"/>
        </a:p>
      </dgm:t>
    </dgm:pt>
    <dgm:pt modelId="{7990CBAF-28CF-413C-9052-6EAE959B06C8}" type="sibTrans" cxnId="{A9A3C347-86CC-4B98-A31D-4DF52F843DD9}">
      <dgm:prSet/>
      <dgm:spPr/>
      <dgm:t>
        <a:bodyPr/>
        <a:lstStyle/>
        <a:p>
          <a:endParaRPr lang="en-US"/>
        </a:p>
      </dgm:t>
    </dgm:pt>
    <dgm:pt modelId="{B1FEB63A-E472-4222-957E-86C031EFA941}">
      <dgm:prSet custT="1"/>
      <dgm:spPr/>
      <dgm:t>
        <a:bodyPr/>
        <a:lstStyle/>
        <a:p>
          <a:r>
            <a:rPr lang="en-US" sz="1100" b="1" dirty="0" smtClean="0">
              <a:latin typeface="Arial" panose="020B0604020202020204" pitchFamily="34" charset="0"/>
              <a:cs typeface="Arial" panose="020B0604020202020204" pitchFamily="34" charset="0"/>
            </a:rPr>
            <a:t>Manufacturing</a:t>
          </a:r>
          <a:endParaRPr lang="en-US" sz="1100" b="1" dirty="0">
            <a:latin typeface="Arial" panose="020B0604020202020204" pitchFamily="34" charset="0"/>
            <a:cs typeface="Arial" panose="020B0604020202020204" pitchFamily="34" charset="0"/>
          </a:endParaRPr>
        </a:p>
      </dgm:t>
    </dgm:pt>
    <dgm:pt modelId="{64EAD8D2-1955-444B-AB70-E96966A625EF}" type="parTrans" cxnId="{E146D99E-041C-4DCF-8061-9C8443D0820C}">
      <dgm:prSet/>
      <dgm:spPr/>
      <dgm:t>
        <a:bodyPr/>
        <a:lstStyle/>
        <a:p>
          <a:endParaRPr lang="en-US"/>
        </a:p>
      </dgm:t>
    </dgm:pt>
    <dgm:pt modelId="{D832E2A6-BD07-4AA1-9BC1-6F3940AED3D2}" type="sibTrans" cxnId="{E146D99E-041C-4DCF-8061-9C8443D0820C}">
      <dgm:prSet/>
      <dgm:spPr/>
      <dgm:t>
        <a:bodyPr/>
        <a:lstStyle/>
        <a:p>
          <a:endParaRPr lang="en-US"/>
        </a:p>
      </dgm:t>
    </dgm:pt>
    <dgm:pt modelId="{5E5E45B2-7621-497B-AF55-2A88DE0D206A}">
      <dgm:prSet custT="1"/>
      <dgm:spPr/>
      <dgm:t>
        <a:bodyPr/>
        <a:lstStyle/>
        <a:p>
          <a:r>
            <a:rPr lang="en-US" sz="1100" b="1" dirty="0" smtClean="0">
              <a:latin typeface="Arial" panose="020B0604020202020204" pitchFamily="34" charset="0"/>
              <a:cs typeface="Arial" panose="020B0604020202020204" pitchFamily="34" charset="0"/>
            </a:rPr>
            <a:t>Advanced Manufacturing</a:t>
          </a:r>
          <a:endParaRPr lang="en-US" sz="1100" b="1" dirty="0">
            <a:latin typeface="Arial" panose="020B0604020202020204" pitchFamily="34" charset="0"/>
            <a:cs typeface="Arial" panose="020B0604020202020204" pitchFamily="34" charset="0"/>
          </a:endParaRPr>
        </a:p>
      </dgm:t>
    </dgm:pt>
    <dgm:pt modelId="{84943804-F85E-42BB-A305-F3F22E09B724}" type="parTrans" cxnId="{2CA88463-C678-4ED7-A1C8-4080AE1719D5}">
      <dgm:prSet/>
      <dgm:spPr/>
      <dgm:t>
        <a:bodyPr/>
        <a:lstStyle/>
        <a:p>
          <a:endParaRPr lang="en-US"/>
        </a:p>
      </dgm:t>
    </dgm:pt>
    <dgm:pt modelId="{AB9E8605-F9B9-447A-872B-9CAFE3DF2B80}" type="sibTrans" cxnId="{2CA88463-C678-4ED7-A1C8-4080AE1719D5}">
      <dgm:prSet/>
      <dgm:spPr/>
      <dgm:t>
        <a:bodyPr/>
        <a:lstStyle/>
        <a:p>
          <a:endParaRPr lang="en-US"/>
        </a:p>
      </dgm:t>
    </dgm:pt>
    <dgm:pt modelId="{E414003F-8057-4396-B4F0-95AF19E2BBCD}">
      <dgm:prSet custT="1"/>
      <dgm:spPr/>
      <dgm:t>
        <a:bodyPr/>
        <a:lstStyle/>
        <a:p>
          <a:r>
            <a:rPr lang="en-ZA" sz="900" dirty="0" smtClean="0">
              <a:latin typeface="Arial" panose="020B0604020202020204" pitchFamily="34" charset="0"/>
              <a:cs typeface="Arial" panose="020B0604020202020204" pitchFamily="34" charset="0"/>
            </a:rPr>
            <a:t>Ship building</a:t>
          </a:r>
        </a:p>
      </dgm:t>
    </dgm:pt>
    <dgm:pt modelId="{9F7A8910-B673-4D54-A4CD-2A45E9E09AC3}" type="parTrans" cxnId="{5CC1156E-C32D-4B97-8913-A00BE6EDA240}">
      <dgm:prSet/>
      <dgm:spPr/>
      <dgm:t>
        <a:bodyPr/>
        <a:lstStyle/>
        <a:p>
          <a:endParaRPr lang="en-US"/>
        </a:p>
      </dgm:t>
    </dgm:pt>
    <dgm:pt modelId="{DEEEDF8C-91D0-4886-A432-DF5DF8FF2728}" type="sibTrans" cxnId="{5CC1156E-C32D-4B97-8913-A00BE6EDA240}">
      <dgm:prSet/>
      <dgm:spPr/>
      <dgm:t>
        <a:bodyPr/>
        <a:lstStyle/>
        <a:p>
          <a:endParaRPr lang="en-US"/>
        </a:p>
      </dgm:t>
    </dgm:pt>
    <dgm:pt modelId="{0AB53CA4-B1E0-4EBF-9684-5BFE1BD50E74}">
      <dgm:prSet custT="1"/>
      <dgm:spPr/>
      <dgm:t>
        <a:bodyPr/>
        <a:lstStyle/>
        <a:p>
          <a:r>
            <a:rPr lang="en-ZA" sz="900" dirty="0" smtClean="0">
              <a:latin typeface="Arial" panose="020B0604020202020204" pitchFamily="34" charset="0"/>
              <a:cs typeface="Arial" panose="020B0604020202020204" pitchFamily="34" charset="0"/>
            </a:rPr>
            <a:t>Ship repairs</a:t>
          </a:r>
        </a:p>
      </dgm:t>
    </dgm:pt>
    <dgm:pt modelId="{E79185DC-FEDA-4C26-947B-E676039D7A0D}" type="parTrans" cxnId="{EA4F74BB-E2D1-4652-B734-596573455004}">
      <dgm:prSet/>
      <dgm:spPr/>
      <dgm:t>
        <a:bodyPr/>
        <a:lstStyle/>
        <a:p>
          <a:endParaRPr lang="en-US"/>
        </a:p>
      </dgm:t>
    </dgm:pt>
    <dgm:pt modelId="{5B7118DA-0F9A-4885-93F7-52A584E73DF0}" type="sibTrans" cxnId="{EA4F74BB-E2D1-4652-B734-596573455004}">
      <dgm:prSet/>
      <dgm:spPr/>
      <dgm:t>
        <a:bodyPr/>
        <a:lstStyle/>
        <a:p>
          <a:endParaRPr lang="en-US"/>
        </a:p>
      </dgm:t>
    </dgm:pt>
    <dgm:pt modelId="{9E643651-6F94-4449-B2DE-DF4717B2F32E}">
      <dgm:prSet custT="1"/>
      <dgm:spPr/>
      <dgm:t>
        <a:bodyPr/>
        <a:lstStyle/>
        <a:p>
          <a:r>
            <a:rPr lang="en-ZA" sz="900" dirty="0" smtClean="0">
              <a:latin typeface="Arial" panose="020B0604020202020204" pitchFamily="34" charset="0"/>
              <a:cs typeface="Arial" panose="020B0604020202020204" pitchFamily="34" charset="0"/>
            </a:rPr>
            <a:t>Business process outsourcing</a:t>
          </a:r>
        </a:p>
      </dgm:t>
    </dgm:pt>
    <dgm:pt modelId="{5E320084-4806-4E3C-B943-8816C53DDF20}" type="parTrans" cxnId="{8046EF02-4492-4704-95FE-69E63F9DC3DA}">
      <dgm:prSet/>
      <dgm:spPr/>
      <dgm:t>
        <a:bodyPr/>
        <a:lstStyle/>
        <a:p>
          <a:endParaRPr lang="en-US"/>
        </a:p>
      </dgm:t>
    </dgm:pt>
    <dgm:pt modelId="{3B082C64-0554-4B7D-BD23-7E8E33E8C992}" type="sibTrans" cxnId="{8046EF02-4492-4704-95FE-69E63F9DC3DA}">
      <dgm:prSet/>
      <dgm:spPr/>
      <dgm:t>
        <a:bodyPr/>
        <a:lstStyle/>
        <a:p>
          <a:endParaRPr lang="en-US"/>
        </a:p>
      </dgm:t>
    </dgm:pt>
    <dgm:pt modelId="{20709AC0-CD4B-4E2E-B236-E68FA9323552}">
      <dgm:prSet custT="1"/>
      <dgm:spPr/>
      <dgm:t>
        <a:bodyPr/>
        <a:lstStyle/>
        <a:p>
          <a:r>
            <a:rPr lang="en-ZA" sz="900" dirty="0" smtClean="0">
              <a:latin typeface="Arial" panose="020B0604020202020204" pitchFamily="34" charset="0"/>
              <a:cs typeface="Arial" panose="020B0604020202020204" pitchFamily="34" charset="0"/>
            </a:rPr>
            <a:t>Films</a:t>
          </a:r>
        </a:p>
      </dgm:t>
    </dgm:pt>
    <dgm:pt modelId="{771BC370-668F-41E8-B1FB-7793DEAEB502}" type="parTrans" cxnId="{D108E913-5738-439A-A92B-E9BD1F7CEB62}">
      <dgm:prSet/>
      <dgm:spPr/>
      <dgm:t>
        <a:bodyPr/>
        <a:lstStyle/>
        <a:p>
          <a:endParaRPr lang="en-US"/>
        </a:p>
      </dgm:t>
    </dgm:pt>
    <dgm:pt modelId="{72228D6C-3A14-4DC4-ABF1-720CF88E416E}" type="sibTrans" cxnId="{D108E913-5738-439A-A92B-E9BD1F7CEB62}">
      <dgm:prSet/>
      <dgm:spPr/>
      <dgm:t>
        <a:bodyPr/>
        <a:lstStyle/>
        <a:p>
          <a:endParaRPr lang="en-US"/>
        </a:p>
      </dgm:t>
    </dgm:pt>
    <dgm:pt modelId="{C0E896A7-F01E-4C9C-ACEE-625E457DBAF9}">
      <dgm:prSet custT="1"/>
      <dgm:spPr/>
      <dgm:t>
        <a:bodyPr/>
        <a:lstStyle/>
        <a:p>
          <a:r>
            <a:rPr lang="en-ZA" sz="900" dirty="0" smtClean="0">
              <a:latin typeface="Arial" panose="020B0604020202020204" pitchFamily="34" charset="0"/>
              <a:cs typeface="Arial" panose="020B0604020202020204" pitchFamily="34" charset="0"/>
            </a:rPr>
            <a:t>Explorations</a:t>
          </a:r>
          <a:endParaRPr lang="en-ZA" sz="900" dirty="0">
            <a:latin typeface="Arial" panose="020B0604020202020204" pitchFamily="34" charset="0"/>
            <a:cs typeface="Arial" panose="020B0604020202020204" pitchFamily="34" charset="0"/>
          </a:endParaRPr>
        </a:p>
      </dgm:t>
    </dgm:pt>
    <dgm:pt modelId="{33E969D9-1C86-429B-A69F-DBA006C2D2E4}" type="parTrans" cxnId="{76B4245C-89BF-4870-9322-6F4F6BFA667A}">
      <dgm:prSet/>
      <dgm:spPr/>
      <dgm:t>
        <a:bodyPr/>
        <a:lstStyle/>
        <a:p>
          <a:endParaRPr lang="en-US"/>
        </a:p>
      </dgm:t>
    </dgm:pt>
    <dgm:pt modelId="{EC893CC7-A2FF-46AF-BE2A-C2ADEA523085}" type="sibTrans" cxnId="{76B4245C-89BF-4870-9322-6F4F6BFA667A}">
      <dgm:prSet/>
      <dgm:spPr/>
      <dgm:t>
        <a:bodyPr/>
        <a:lstStyle/>
        <a:p>
          <a:endParaRPr lang="en-US"/>
        </a:p>
      </dgm:t>
    </dgm:pt>
    <dgm:pt modelId="{4B10BB6E-14C5-492B-8A58-5F9B1FE125A7}">
      <dgm:prSet custT="1"/>
      <dgm:spPr/>
      <dgm:t>
        <a:bodyPr/>
        <a:lstStyle/>
        <a:p>
          <a:r>
            <a:rPr lang="en-ZA" sz="900" dirty="0" smtClean="0">
              <a:latin typeface="Arial" panose="020B0604020202020204" pitchFamily="34" charset="0"/>
              <a:cs typeface="Arial" panose="020B0604020202020204" pitchFamily="34" charset="0"/>
            </a:rPr>
            <a:t>Agro-processing</a:t>
          </a:r>
        </a:p>
      </dgm:t>
    </dgm:pt>
    <dgm:pt modelId="{E3DE2D8B-7940-42D7-A052-3C5595A87072}" type="parTrans" cxnId="{7EB732AC-AAEF-4CE3-87E0-2F23130DC095}">
      <dgm:prSet/>
      <dgm:spPr/>
      <dgm:t>
        <a:bodyPr/>
        <a:lstStyle/>
        <a:p>
          <a:endParaRPr lang="en-US"/>
        </a:p>
      </dgm:t>
    </dgm:pt>
    <dgm:pt modelId="{D729BB82-F39C-49E3-985C-04ED5DD95950}" type="sibTrans" cxnId="{7EB732AC-AAEF-4CE3-87E0-2F23130DC095}">
      <dgm:prSet/>
      <dgm:spPr/>
      <dgm:t>
        <a:bodyPr/>
        <a:lstStyle/>
        <a:p>
          <a:endParaRPr lang="en-US"/>
        </a:p>
      </dgm:t>
    </dgm:pt>
    <dgm:pt modelId="{DCC564E2-BE31-4B0D-A13F-96F51F368DA2}">
      <dgm:prSet custT="1"/>
      <dgm:spPr/>
      <dgm:t>
        <a:bodyPr/>
        <a:lstStyle/>
        <a:p>
          <a:r>
            <a:rPr lang="en-ZA" sz="900" dirty="0" smtClean="0">
              <a:latin typeface="Arial" panose="020B0604020202020204" pitchFamily="34" charset="0"/>
              <a:cs typeface="Arial" panose="020B0604020202020204" pitchFamily="34" charset="0"/>
            </a:rPr>
            <a:t>Aquaculture</a:t>
          </a:r>
        </a:p>
      </dgm:t>
    </dgm:pt>
    <dgm:pt modelId="{9443CB29-3B7C-4A4B-970E-CAB6588985E1}" type="parTrans" cxnId="{764ACCEE-546A-4444-9B4E-FB5C13F34323}">
      <dgm:prSet/>
      <dgm:spPr/>
      <dgm:t>
        <a:bodyPr/>
        <a:lstStyle/>
        <a:p>
          <a:endParaRPr lang="en-US"/>
        </a:p>
      </dgm:t>
    </dgm:pt>
    <dgm:pt modelId="{A946BB42-F9A1-4EDB-AAC9-227186637B46}" type="sibTrans" cxnId="{764ACCEE-546A-4444-9B4E-FB5C13F34323}">
      <dgm:prSet/>
      <dgm:spPr/>
      <dgm:t>
        <a:bodyPr/>
        <a:lstStyle/>
        <a:p>
          <a:endParaRPr lang="en-US"/>
        </a:p>
      </dgm:t>
    </dgm:pt>
    <dgm:pt modelId="{C34DD29E-7C1B-4DA6-B3D6-4F5B9D4B99D3}">
      <dgm:prSet custT="1"/>
      <dgm:spPr/>
      <dgm:t>
        <a:bodyPr/>
        <a:lstStyle/>
        <a:p>
          <a:r>
            <a:rPr lang="en-ZA" sz="900" dirty="0" smtClean="0">
              <a:latin typeface="Arial" panose="020B0604020202020204" pitchFamily="34" charset="0"/>
              <a:cs typeface="Arial" panose="020B0604020202020204" pitchFamily="34" charset="0"/>
            </a:rPr>
            <a:t>Agriculture</a:t>
          </a:r>
        </a:p>
      </dgm:t>
    </dgm:pt>
    <dgm:pt modelId="{901731F8-7AC3-4112-9CAC-B4AE691ECA8C}" type="parTrans" cxnId="{AA4B5CF5-ABB7-4FF2-93DA-DDF80C45427A}">
      <dgm:prSet/>
      <dgm:spPr/>
      <dgm:t>
        <a:bodyPr/>
        <a:lstStyle/>
        <a:p>
          <a:endParaRPr lang="en-US"/>
        </a:p>
      </dgm:t>
    </dgm:pt>
    <dgm:pt modelId="{E208FB6E-1290-4116-8756-18A524FC53A9}" type="sibTrans" cxnId="{AA4B5CF5-ABB7-4FF2-93DA-DDF80C45427A}">
      <dgm:prSet/>
      <dgm:spPr/>
      <dgm:t>
        <a:bodyPr/>
        <a:lstStyle/>
        <a:p>
          <a:endParaRPr lang="en-US"/>
        </a:p>
      </dgm:t>
    </dgm:pt>
    <dgm:pt modelId="{691A32A0-B15A-4413-A648-565E4E51AF9F}">
      <dgm:prSet custT="1"/>
      <dgm:spPr/>
      <dgm:t>
        <a:bodyPr/>
        <a:lstStyle/>
        <a:p>
          <a:r>
            <a:rPr lang="en-ZA" sz="900" dirty="0" smtClean="0">
              <a:latin typeface="Arial" panose="020B0604020202020204" pitchFamily="34" charset="0"/>
              <a:cs typeface="Arial" panose="020B0604020202020204" pitchFamily="34" charset="0"/>
            </a:rPr>
            <a:t>Mineral</a:t>
          </a:r>
          <a:r>
            <a:rPr lang="en-ZA" sz="900" baseline="0" dirty="0" smtClean="0">
              <a:latin typeface="Arial" panose="020B0604020202020204" pitchFamily="34" charset="0"/>
              <a:cs typeface="Arial" panose="020B0604020202020204" pitchFamily="34" charset="0"/>
            </a:rPr>
            <a:t> beneficiation</a:t>
          </a:r>
        </a:p>
      </dgm:t>
    </dgm:pt>
    <dgm:pt modelId="{B10ED581-B32C-4F0E-973F-37067CF255EF}" type="parTrans" cxnId="{4C734D73-9F8B-4413-8C85-21161FC97546}">
      <dgm:prSet/>
      <dgm:spPr/>
      <dgm:t>
        <a:bodyPr/>
        <a:lstStyle/>
        <a:p>
          <a:endParaRPr lang="en-US"/>
        </a:p>
      </dgm:t>
    </dgm:pt>
    <dgm:pt modelId="{D2B50DD5-59C4-4B12-BBF6-CD15A720E5A5}" type="sibTrans" cxnId="{4C734D73-9F8B-4413-8C85-21161FC97546}">
      <dgm:prSet/>
      <dgm:spPr/>
      <dgm:t>
        <a:bodyPr/>
        <a:lstStyle/>
        <a:p>
          <a:endParaRPr lang="en-US"/>
        </a:p>
      </dgm:t>
    </dgm:pt>
    <dgm:pt modelId="{2DC66F6C-1490-4D8E-B808-1A56307B8069}">
      <dgm:prSet custT="1"/>
      <dgm:spPr/>
      <dgm:t>
        <a:bodyPr/>
        <a:lstStyle/>
        <a:p>
          <a:r>
            <a:rPr lang="en-ZA" sz="900" baseline="0" dirty="0" smtClean="0">
              <a:latin typeface="Arial" panose="020B0604020202020204" pitchFamily="34" charset="0"/>
              <a:cs typeface="Arial" panose="020B0604020202020204" pitchFamily="34" charset="0"/>
            </a:rPr>
            <a:t>Ocean / blue economy</a:t>
          </a:r>
          <a:endParaRPr lang="en-ZA" sz="900" dirty="0">
            <a:latin typeface="Arial" panose="020B0604020202020204" pitchFamily="34" charset="0"/>
            <a:cs typeface="Arial" panose="020B0604020202020204" pitchFamily="34" charset="0"/>
          </a:endParaRPr>
        </a:p>
      </dgm:t>
    </dgm:pt>
    <dgm:pt modelId="{3C2513B3-81CA-4CFC-A8A1-12CDEBD3B617}" type="parTrans" cxnId="{0D6B7648-6AC8-44F1-8915-D8263C96DB37}">
      <dgm:prSet/>
      <dgm:spPr/>
      <dgm:t>
        <a:bodyPr/>
        <a:lstStyle/>
        <a:p>
          <a:endParaRPr lang="en-US"/>
        </a:p>
      </dgm:t>
    </dgm:pt>
    <dgm:pt modelId="{5FF812FA-3391-41EE-AFDC-BB5D3BF159D0}" type="sibTrans" cxnId="{0D6B7648-6AC8-44F1-8915-D8263C96DB37}">
      <dgm:prSet/>
      <dgm:spPr/>
      <dgm:t>
        <a:bodyPr/>
        <a:lstStyle/>
        <a:p>
          <a:endParaRPr lang="en-US"/>
        </a:p>
      </dgm:t>
    </dgm:pt>
    <dgm:pt modelId="{EF07B60C-CFB3-47A6-9E2D-2ED81CADE1C4}">
      <dgm:prSet custT="1"/>
      <dgm:spPr/>
      <dgm:t>
        <a:bodyPr/>
        <a:lstStyle/>
        <a:p>
          <a:r>
            <a:rPr lang="en-ZA" sz="900" dirty="0" smtClean="0">
              <a:latin typeface="Arial" panose="020B0604020202020204" pitchFamily="34" charset="0"/>
              <a:cs typeface="Arial" panose="020B0604020202020204" pitchFamily="34" charset="0"/>
            </a:rPr>
            <a:t>Automotive</a:t>
          </a:r>
          <a:endParaRPr lang="en-US" sz="900" dirty="0">
            <a:latin typeface="Arial" panose="020B0604020202020204" pitchFamily="34" charset="0"/>
            <a:cs typeface="Arial" panose="020B0604020202020204" pitchFamily="34" charset="0"/>
          </a:endParaRPr>
        </a:p>
      </dgm:t>
    </dgm:pt>
    <dgm:pt modelId="{0C71180C-6831-41B5-9CDB-5EA01FE97757}" type="parTrans" cxnId="{0563504F-7944-4EA2-A203-3D4CE3AABB97}">
      <dgm:prSet/>
      <dgm:spPr/>
      <dgm:t>
        <a:bodyPr/>
        <a:lstStyle/>
        <a:p>
          <a:endParaRPr lang="en-US"/>
        </a:p>
      </dgm:t>
    </dgm:pt>
    <dgm:pt modelId="{CC258971-59E3-4247-A29B-C156002F38D1}" type="sibTrans" cxnId="{0563504F-7944-4EA2-A203-3D4CE3AABB97}">
      <dgm:prSet/>
      <dgm:spPr/>
      <dgm:t>
        <a:bodyPr/>
        <a:lstStyle/>
        <a:p>
          <a:endParaRPr lang="en-US"/>
        </a:p>
      </dgm:t>
    </dgm:pt>
    <dgm:pt modelId="{6C95C616-5F30-4169-98F0-786D5FBDEC89}">
      <dgm:prSet custT="1"/>
      <dgm:spPr/>
      <dgm:t>
        <a:bodyPr/>
        <a:lstStyle/>
        <a:p>
          <a:r>
            <a:rPr lang="en-ZA" sz="900" dirty="0" smtClean="0">
              <a:latin typeface="Arial" panose="020B0604020202020204" pitchFamily="34" charset="0"/>
              <a:cs typeface="Arial" panose="020B0604020202020204" pitchFamily="34" charset="0"/>
            </a:rPr>
            <a:t>Leather</a:t>
          </a:r>
          <a:r>
            <a:rPr lang="en-ZA" sz="900" baseline="0" dirty="0" smtClean="0">
              <a:latin typeface="Arial" panose="020B0604020202020204" pitchFamily="34" charset="0"/>
              <a:cs typeface="Arial" panose="020B0604020202020204" pitchFamily="34" charset="0"/>
            </a:rPr>
            <a:t> &amp; footwear</a:t>
          </a:r>
        </a:p>
      </dgm:t>
    </dgm:pt>
    <dgm:pt modelId="{79BFA6A7-226F-448E-A602-E50EA0705AA1}" type="parTrans" cxnId="{A1860012-1246-432C-81B2-6AD8253E6BF3}">
      <dgm:prSet/>
      <dgm:spPr/>
      <dgm:t>
        <a:bodyPr/>
        <a:lstStyle/>
        <a:p>
          <a:endParaRPr lang="en-US"/>
        </a:p>
      </dgm:t>
    </dgm:pt>
    <dgm:pt modelId="{ACBAAE23-63CF-47E1-B62F-AAABB063A403}" type="sibTrans" cxnId="{A1860012-1246-432C-81B2-6AD8253E6BF3}">
      <dgm:prSet/>
      <dgm:spPr/>
      <dgm:t>
        <a:bodyPr/>
        <a:lstStyle/>
        <a:p>
          <a:endParaRPr lang="en-US"/>
        </a:p>
      </dgm:t>
    </dgm:pt>
    <dgm:pt modelId="{7C8D9BC1-BF5F-43E0-A077-8D1DD53BD578}">
      <dgm:prSet custT="1"/>
      <dgm:spPr/>
      <dgm:t>
        <a:bodyPr/>
        <a:lstStyle/>
        <a:p>
          <a:r>
            <a:rPr lang="en-ZA" sz="900" baseline="0" dirty="0" smtClean="0">
              <a:latin typeface="Arial" panose="020B0604020202020204" pitchFamily="34" charset="0"/>
              <a:cs typeface="Arial" panose="020B0604020202020204" pitchFamily="34" charset="0"/>
            </a:rPr>
            <a:t>Clothing &amp; textiles</a:t>
          </a:r>
        </a:p>
      </dgm:t>
    </dgm:pt>
    <dgm:pt modelId="{53B3EF77-9175-4E5D-A2CC-B08580408D28}" type="parTrans" cxnId="{62C66D00-89F8-4896-948D-63888D3B5E4A}">
      <dgm:prSet/>
      <dgm:spPr/>
      <dgm:t>
        <a:bodyPr/>
        <a:lstStyle/>
        <a:p>
          <a:endParaRPr lang="en-US"/>
        </a:p>
      </dgm:t>
    </dgm:pt>
    <dgm:pt modelId="{9CF87DFE-2CF5-42A6-8C4C-02742F48DE86}" type="sibTrans" cxnId="{62C66D00-89F8-4896-948D-63888D3B5E4A}">
      <dgm:prSet/>
      <dgm:spPr/>
      <dgm:t>
        <a:bodyPr/>
        <a:lstStyle/>
        <a:p>
          <a:endParaRPr lang="en-US"/>
        </a:p>
      </dgm:t>
    </dgm:pt>
    <dgm:pt modelId="{9C7CAE8D-FEE3-419A-B45F-0CE4FCA1367F}">
      <dgm:prSet custT="1"/>
      <dgm:spPr/>
      <dgm:t>
        <a:bodyPr/>
        <a:lstStyle/>
        <a:p>
          <a:r>
            <a:rPr lang="en-ZA" sz="900" baseline="0" dirty="0" smtClean="0">
              <a:latin typeface="Arial" panose="020B0604020202020204" pitchFamily="34" charset="0"/>
              <a:cs typeface="Arial" panose="020B0604020202020204" pitchFamily="34" charset="0"/>
            </a:rPr>
            <a:t>Rail</a:t>
          </a:r>
        </a:p>
      </dgm:t>
    </dgm:pt>
    <dgm:pt modelId="{CD200D6A-A8D0-40D7-B288-A085853A855E}" type="parTrans" cxnId="{D929B870-2E19-41C2-B1F2-EF4A39D4FBE4}">
      <dgm:prSet/>
      <dgm:spPr/>
      <dgm:t>
        <a:bodyPr/>
        <a:lstStyle/>
        <a:p>
          <a:endParaRPr lang="en-US"/>
        </a:p>
      </dgm:t>
    </dgm:pt>
    <dgm:pt modelId="{233AC554-8305-4BFC-9F91-2AF163DD12C5}" type="sibTrans" cxnId="{D929B870-2E19-41C2-B1F2-EF4A39D4FBE4}">
      <dgm:prSet/>
      <dgm:spPr/>
      <dgm:t>
        <a:bodyPr/>
        <a:lstStyle/>
        <a:p>
          <a:endParaRPr lang="en-US"/>
        </a:p>
      </dgm:t>
    </dgm:pt>
    <dgm:pt modelId="{F9DF9155-0D65-47FA-BD25-E1373CD669A5}">
      <dgm:prSet custT="1"/>
      <dgm:spPr/>
      <dgm:t>
        <a:bodyPr/>
        <a:lstStyle/>
        <a:p>
          <a:r>
            <a:rPr lang="en-ZA" sz="900" baseline="0" dirty="0" smtClean="0">
              <a:latin typeface="Arial" panose="020B0604020202020204" pitchFamily="34" charset="0"/>
              <a:cs typeface="Arial" panose="020B0604020202020204" pitchFamily="34" charset="0"/>
            </a:rPr>
            <a:t>Metals fabrication</a:t>
          </a:r>
        </a:p>
      </dgm:t>
    </dgm:pt>
    <dgm:pt modelId="{45C66394-E20F-4799-98DC-0582F301DD03}" type="parTrans" cxnId="{00D12B03-D279-44BA-9B9C-FAE3E95B18B1}">
      <dgm:prSet/>
      <dgm:spPr/>
      <dgm:t>
        <a:bodyPr/>
        <a:lstStyle/>
        <a:p>
          <a:endParaRPr lang="en-US"/>
        </a:p>
      </dgm:t>
    </dgm:pt>
    <dgm:pt modelId="{3A5C08A1-DBF0-4322-A145-4AFFCC9E37A7}" type="sibTrans" cxnId="{00D12B03-D279-44BA-9B9C-FAE3E95B18B1}">
      <dgm:prSet/>
      <dgm:spPr/>
      <dgm:t>
        <a:bodyPr/>
        <a:lstStyle/>
        <a:p>
          <a:endParaRPr lang="en-US"/>
        </a:p>
      </dgm:t>
    </dgm:pt>
    <dgm:pt modelId="{8C1A26B0-C30E-4A10-869B-D09D9019558C}">
      <dgm:prSet custT="1"/>
      <dgm:spPr/>
      <dgm:t>
        <a:bodyPr/>
        <a:lstStyle/>
        <a:p>
          <a:r>
            <a:rPr lang="en-ZA" sz="900" baseline="0" dirty="0" smtClean="0">
              <a:latin typeface="Arial" panose="020B0604020202020204" pitchFamily="34" charset="0"/>
              <a:cs typeface="Arial" panose="020B0604020202020204" pitchFamily="34" charset="0"/>
            </a:rPr>
            <a:t>Yellow goods</a:t>
          </a:r>
        </a:p>
      </dgm:t>
    </dgm:pt>
    <dgm:pt modelId="{885B879A-08F2-466E-9DA5-2DC263DA982C}" type="parTrans" cxnId="{76DC9279-2304-4915-9907-DB400C811879}">
      <dgm:prSet/>
      <dgm:spPr/>
      <dgm:t>
        <a:bodyPr/>
        <a:lstStyle/>
        <a:p>
          <a:endParaRPr lang="en-US"/>
        </a:p>
      </dgm:t>
    </dgm:pt>
    <dgm:pt modelId="{99ADF265-0163-48FD-9DFF-E96D5D4A05F2}" type="sibTrans" cxnId="{76DC9279-2304-4915-9907-DB400C811879}">
      <dgm:prSet/>
      <dgm:spPr/>
      <dgm:t>
        <a:bodyPr/>
        <a:lstStyle/>
        <a:p>
          <a:endParaRPr lang="en-US"/>
        </a:p>
      </dgm:t>
    </dgm:pt>
    <dgm:pt modelId="{E8667C45-03A1-4EB8-849E-68ABBFA30145}">
      <dgm:prSet custT="1"/>
      <dgm:spPr/>
      <dgm:t>
        <a:bodyPr/>
        <a:lstStyle/>
        <a:p>
          <a:r>
            <a:rPr lang="en-ZA" sz="900" baseline="0" dirty="0" smtClean="0">
              <a:latin typeface="Arial" panose="020B0604020202020204" pitchFamily="34" charset="0"/>
              <a:cs typeface="Arial" panose="020B0604020202020204" pitchFamily="34" charset="0"/>
            </a:rPr>
            <a:t>Heavy vehicles</a:t>
          </a:r>
        </a:p>
      </dgm:t>
    </dgm:pt>
    <dgm:pt modelId="{9A832BCD-BEAE-4A0E-8F23-B80DF5A695F1}" type="parTrans" cxnId="{EFD9F9A6-D678-4D75-B2C9-646DB7150B1F}">
      <dgm:prSet/>
      <dgm:spPr/>
      <dgm:t>
        <a:bodyPr/>
        <a:lstStyle/>
        <a:p>
          <a:endParaRPr lang="en-US"/>
        </a:p>
      </dgm:t>
    </dgm:pt>
    <dgm:pt modelId="{7160EB32-8BB2-4320-92D9-542AD7AE9BCB}" type="sibTrans" cxnId="{EFD9F9A6-D678-4D75-B2C9-646DB7150B1F}">
      <dgm:prSet/>
      <dgm:spPr/>
      <dgm:t>
        <a:bodyPr/>
        <a:lstStyle/>
        <a:p>
          <a:endParaRPr lang="en-US"/>
        </a:p>
      </dgm:t>
    </dgm:pt>
    <dgm:pt modelId="{C114A6C4-7793-4F5C-AB6D-76479BC8C0E0}">
      <dgm:prSet custT="1"/>
      <dgm:spPr/>
      <dgm:t>
        <a:bodyPr/>
        <a:lstStyle/>
        <a:p>
          <a:r>
            <a:rPr lang="en-ZA" sz="900" baseline="0" dirty="0" smtClean="0">
              <a:latin typeface="Arial" panose="020B0604020202020204" pitchFamily="34" charset="0"/>
              <a:cs typeface="Arial" panose="020B0604020202020204" pitchFamily="34" charset="0"/>
            </a:rPr>
            <a:t>Cosmetics</a:t>
          </a:r>
        </a:p>
      </dgm:t>
    </dgm:pt>
    <dgm:pt modelId="{A2544199-CCB1-40F7-A7E3-BFD680B34A8B}" type="parTrans" cxnId="{421A639F-9621-42F0-AC70-9B4D3A3D3A36}">
      <dgm:prSet/>
      <dgm:spPr/>
      <dgm:t>
        <a:bodyPr/>
        <a:lstStyle/>
        <a:p>
          <a:endParaRPr lang="en-US"/>
        </a:p>
      </dgm:t>
    </dgm:pt>
    <dgm:pt modelId="{0FBEFD80-15BF-4F15-8718-A6E8771B1A29}" type="sibTrans" cxnId="{421A639F-9621-42F0-AC70-9B4D3A3D3A36}">
      <dgm:prSet/>
      <dgm:spPr/>
      <dgm:t>
        <a:bodyPr/>
        <a:lstStyle/>
        <a:p>
          <a:endParaRPr lang="en-US"/>
        </a:p>
      </dgm:t>
    </dgm:pt>
    <dgm:pt modelId="{5DE935E8-6705-4813-A382-8C98A1BADC2F}">
      <dgm:prSet custT="1"/>
      <dgm:spPr/>
      <dgm:t>
        <a:bodyPr/>
        <a:lstStyle/>
        <a:p>
          <a:r>
            <a:rPr lang="en-ZA" sz="900" baseline="0" dirty="0" smtClean="0">
              <a:latin typeface="Arial" panose="020B0604020202020204" pitchFamily="34" charset="0"/>
              <a:cs typeface="Arial" panose="020B0604020202020204" pitchFamily="34" charset="0"/>
            </a:rPr>
            <a:t>FMCG</a:t>
          </a:r>
          <a:endParaRPr lang="en-ZA" sz="900" dirty="0">
            <a:latin typeface="Arial" panose="020B0604020202020204" pitchFamily="34" charset="0"/>
            <a:cs typeface="Arial" panose="020B0604020202020204" pitchFamily="34" charset="0"/>
          </a:endParaRPr>
        </a:p>
      </dgm:t>
    </dgm:pt>
    <dgm:pt modelId="{5529C672-249A-425E-A726-447843A63B2E}" type="parTrans" cxnId="{F1D73354-57BD-4922-B1E0-3FAC6BB9B3B0}">
      <dgm:prSet/>
      <dgm:spPr/>
      <dgm:t>
        <a:bodyPr/>
        <a:lstStyle/>
        <a:p>
          <a:endParaRPr lang="en-US"/>
        </a:p>
      </dgm:t>
    </dgm:pt>
    <dgm:pt modelId="{221F92E0-6CCC-4B53-B9C4-3863C04DE80F}" type="sibTrans" cxnId="{F1D73354-57BD-4922-B1E0-3FAC6BB9B3B0}">
      <dgm:prSet/>
      <dgm:spPr/>
      <dgm:t>
        <a:bodyPr/>
        <a:lstStyle/>
        <a:p>
          <a:endParaRPr lang="en-US"/>
        </a:p>
      </dgm:t>
    </dgm:pt>
    <dgm:pt modelId="{A7555228-45C0-46E9-9991-29D1C51ADBB7}">
      <dgm:prSet custT="1"/>
      <dgm:spPr/>
      <dgm:t>
        <a:bodyPr/>
        <a:lstStyle/>
        <a:p>
          <a:r>
            <a:rPr lang="en-ZA" sz="900" dirty="0" smtClean="0">
              <a:latin typeface="Arial" panose="020B0604020202020204" pitchFamily="34" charset="0"/>
              <a:cs typeface="Arial" panose="020B0604020202020204" pitchFamily="34" charset="0"/>
            </a:rPr>
            <a:t>Plastics</a:t>
          </a:r>
          <a:endParaRPr lang="en-US" sz="900" dirty="0">
            <a:latin typeface="Arial" panose="020B0604020202020204" pitchFamily="34" charset="0"/>
            <a:cs typeface="Arial" panose="020B0604020202020204" pitchFamily="34" charset="0"/>
          </a:endParaRPr>
        </a:p>
      </dgm:t>
    </dgm:pt>
    <dgm:pt modelId="{41828104-E01A-422C-978D-BBE5921384C9}" type="parTrans" cxnId="{F50D6166-2248-43D3-BDBC-D3381A77A23D}">
      <dgm:prSet/>
      <dgm:spPr/>
      <dgm:t>
        <a:bodyPr/>
        <a:lstStyle/>
        <a:p>
          <a:endParaRPr lang="en-US"/>
        </a:p>
      </dgm:t>
    </dgm:pt>
    <dgm:pt modelId="{35FDC59F-8140-47E0-B072-E5E4DD95BE1B}" type="sibTrans" cxnId="{F50D6166-2248-43D3-BDBC-D3381A77A23D}">
      <dgm:prSet/>
      <dgm:spPr/>
      <dgm:t>
        <a:bodyPr/>
        <a:lstStyle/>
        <a:p>
          <a:endParaRPr lang="en-US"/>
        </a:p>
      </dgm:t>
    </dgm:pt>
    <dgm:pt modelId="{3223950E-9A27-42F6-A840-4CF9BAF81826}">
      <dgm:prSet custT="1"/>
      <dgm:spPr/>
      <dgm:t>
        <a:bodyPr/>
        <a:lstStyle/>
        <a:p>
          <a:r>
            <a:rPr lang="en-ZA" sz="900" dirty="0" smtClean="0">
              <a:latin typeface="Arial" panose="020B0604020202020204" pitchFamily="34" charset="0"/>
              <a:cs typeface="Arial" panose="020B0604020202020204" pitchFamily="34" charset="0"/>
            </a:rPr>
            <a:t>Electronics</a:t>
          </a:r>
        </a:p>
      </dgm:t>
    </dgm:pt>
    <dgm:pt modelId="{67470504-AA76-4E6D-8CC5-2C9CFDE22FB3}" type="parTrans" cxnId="{AED59D87-9CAF-40F4-89C4-6D3DA2B490BD}">
      <dgm:prSet/>
      <dgm:spPr/>
      <dgm:t>
        <a:bodyPr/>
        <a:lstStyle/>
        <a:p>
          <a:endParaRPr lang="en-US"/>
        </a:p>
      </dgm:t>
    </dgm:pt>
    <dgm:pt modelId="{B164DF6B-94A7-41FE-B293-815B712243D9}" type="sibTrans" cxnId="{AED59D87-9CAF-40F4-89C4-6D3DA2B490BD}">
      <dgm:prSet/>
      <dgm:spPr/>
      <dgm:t>
        <a:bodyPr/>
        <a:lstStyle/>
        <a:p>
          <a:endParaRPr lang="en-US"/>
        </a:p>
      </dgm:t>
    </dgm:pt>
    <dgm:pt modelId="{2F93C681-4AED-4A2C-8BAE-F7FF3DEC9A76}">
      <dgm:prSet custT="1"/>
      <dgm:spPr/>
      <dgm:t>
        <a:bodyPr/>
        <a:lstStyle/>
        <a:p>
          <a:r>
            <a:rPr lang="en-ZA" sz="900" dirty="0" smtClean="0">
              <a:latin typeface="Arial" panose="020B0604020202020204" pitchFamily="34" charset="0"/>
              <a:cs typeface="Arial" panose="020B0604020202020204" pitchFamily="34" charset="0"/>
            </a:rPr>
            <a:t>White goods</a:t>
          </a:r>
        </a:p>
      </dgm:t>
    </dgm:pt>
    <dgm:pt modelId="{35B5CDCC-0B71-41D7-AA35-291E58305DBC}" type="parTrans" cxnId="{2E66707E-6D45-438F-AEEA-C6F37F428FAA}">
      <dgm:prSet/>
      <dgm:spPr/>
      <dgm:t>
        <a:bodyPr/>
        <a:lstStyle/>
        <a:p>
          <a:endParaRPr lang="en-US"/>
        </a:p>
      </dgm:t>
    </dgm:pt>
    <dgm:pt modelId="{511BD729-AD02-4E6E-8FD8-EFB20AA62B9C}" type="sibTrans" cxnId="{2E66707E-6D45-438F-AEEA-C6F37F428FAA}">
      <dgm:prSet/>
      <dgm:spPr/>
      <dgm:t>
        <a:bodyPr/>
        <a:lstStyle/>
        <a:p>
          <a:endParaRPr lang="en-US"/>
        </a:p>
      </dgm:t>
    </dgm:pt>
    <dgm:pt modelId="{84269419-C90B-4031-A1FB-ABD9BC459F92}">
      <dgm:prSet custT="1"/>
      <dgm:spPr/>
      <dgm:t>
        <a:bodyPr/>
        <a:lstStyle/>
        <a:p>
          <a:r>
            <a:rPr lang="en-ZA" sz="900" dirty="0" smtClean="0">
              <a:latin typeface="Arial" panose="020B0604020202020204" pitchFamily="34" charset="0"/>
              <a:cs typeface="Arial" panose="020B0604020202020204" pitchFamily="34" charset="0"/>
            </a:rPr>
            <a:t>Aerospace</a:t>
          </a:r>
        </a:p>
      </dgm:t>
    </dgm:pt>
    <dgm:pt modelId="{933CED0F-18DE-4602-8268-D193540EA8FA}" type="parTrans" cxnId="{3810E132-6F89-4DF5-9EDD-6626A27F0F53}">
      <dgm:prSet/>
      <dgm:spPr/>
      <dgm:t>
        <a:bodyPr/>
        <a:lstStyle/>
        <a:p>
          <a:endParaRPr lang="en-US"/>
        </a:p>
      </dgm:t>
    </dgm:pt>
    <dgm:pt modelId="{49AA0CFC-3562-4E24-A426-8220FC1ADA29}" type="sibTrans" cxnId="{3810E132-6F89-4DF5-9EDD-6626A27F0F53}">
      <dgm:prSet/>
      <dgm:spPr/>
      <dgm:t>
        <a:bodyPr/>
        <a:lstStyle/>
        <a:p>
          <a:endParaRPr lang="en-US"/>
        </a:p>
      </dgm:t>
    </dgm:pt>
    <dgm:pt modelId="{120A8C24-60BB-47BA-A2ED-DE9A5BC55E01}">
      <dgm:prSet custT="1"/>
      <dgm:spPr/>
      <dgm:t>
        <a:bodyPr/>
        <a:lstStyle/>
        <a:p>
          <a:r>
            <a:rPr lang="en-ZA" sz="900" dirty="0" smtClean="0">
              <a:latin typeface="Arial" panose="020B0604020202020204" pitchFamily="34" charset="0"/>
              <a:cs typeface="Arial" panose="020B0604020202020204" pitchFamily="34" charset="0"/>
            </a:rPr>
            <a:t>Pharma</a:t>
          </a:r>
        </a:p>
      </dgm:t>
    </dgm:pt>
    <dgm:pt modelId="{435E2FF8-C2F9-4D0A-A0CE-2295535422A8}" type="parTrans" cxnId="{C5198DED-9FAB-4701-972B-AC6B835046F1}">
      <dgm:prSet/>
      <dgm:spPr/>
      <dgm:t>
        <a:bodyPr/>
        <a:lstStyle/>
        <a:p>
          <a:endParaRPr lang="en-US"/>
        </a:p>
      </dgm:t>
    </dgm:pt>
    <dgm:pt modelId="{7891FEAE-3752-41E5-9851-C34FF25C3B4B}" type="sibTrans" cxnId="{C5198DED-9FAB-4701-972B-AC6B835046F1}">
      <dgm:prSet/>
      <dgm:spPr/>
      <dgm:t>
        <a:bodyPr/>
        <a:lstStyle/>
        <a:p>
          <a:endParaRPr lang="en-US"/>
        </a:p>
      </dgm:t>
    </dgm:pt>
    <dgm:pt modelId="{FADED176-166A-4CC7-8FB2-A2074C87A5BC}">
      <dgm:prSet custT="1"/>
      <dgm:spPr/>
      <dgm:t>
        <a:bodyPr/>
        <a:lstStyle/>
        <a:p>
          <a:r>
            <a:rPr lang="en-ZA" sz="900" dirty="0" smtClean="0">
              <a:latin typeface="Arial" panose="020B0604020202020204" pitchFamily="34" charset="0"/>
              <a:cs typeface="Arial" panose="020B0604020202020204" pitchFamily="34" charset="0"/>
            </a:rPr>
            <a:t>Chemicals</a:t>
          </a:r>
        </a:p>
      </dgm:t>
    </dgm:pt>
    <dgm:pt modelId="{617444D8-0D70-4146-A318-6A1F9743E378}" type="parTrans" cxnId="{760B0D9A-0A2C-4E01-8AB7-E07F37341A02}">
      <dgm:prSet/>
      <dgm:spPr/>
      <dgm:t>
        <a:bodyPr/>
        <a:lstStyle/>
        <a:p>
          <a:endParaRPr lang="en-US"/>
        </a:p>
      </dgm:t>
    </dgm:pt>
    <dgm:pt modelId="{214E7ADF-17FA-4B02-9B47-C660FF19534F}" type="sibTrans" cxnId="{760B0D9A-0A2C-4E01-8AB7-E07F37341A02}">
      <dgm:prSet/>
      <dgm:spPr/>
      <dgm:t>
        <a:bodyPr/>
        <a:lstStyle/>
        <a:p>
          <a:endParaRPr lang="en-US"/>
        </a:p>
      </dgm:t>
    </dgm:pt>
    <dgm:pt modelId="{F0C89EF8-F917-498B-96E0-4191970B4A85}">
      <dgm:prSet custT="1"/>
      <dgm:spPr/>
      <dgm:t>
        <a:bodyPr/>
        <a:lstStyle/>
        <a:p>
          <a:r>
            <a:rPr lang="en-ZA" sz="900" dirty="0" smtClean="0">
              <a:latin typeface="Arial" panose="020B0604020202020204" pitchFamily="34" charset="0"/>
              <a:cs typeface="Arial" panose="020B0604020202020204" pitchFamily="34" charset="0"/>
            </a:rPr>
            <a:t>Biochemical</a:t>
          </a:r>
        </a:p>
      </dgm:t>
    </dgm:pt>
    <dgm:pt modelId="{425F4411-801F-40DD-A179-A350E3E5EC1B}" type="parTrans" cxnId="{CFAD97FC-BA4D-4E91-A16A-5B2EC9C5761D}">
      <dgm:prSet/>
      <dgm:spPr/>
      <dgm:t>
        <a:bodyPr/>
        <a:lstStyle/>
        <a:p>
          <a:endParaRPr lang="en-US"/>
        </a:p>
      </dgm:t>
    </dgm:pt>
    <dgm:pt modelId="{30526DCA-3D1F-41C6-80E7-EB54F9AEA497}" type="sibTrans" cxnId="{CFAD97FC-BA4D-4E91-A16A-5B2EC9C5761D}">
      <dgm:prSet/>
      <dgm:spPr/>
      <dgm:t>
        <a:bodyPr/>
        <a:lstStyle/>
        <a:p>
          <a:endParaRPr lang="en-US"/>
        </a:p>
      </dgm:t>
    </dgm:pt>
    <dgm:pt modelId="{52A77845-828D-4845-A939-80554BB18708}">
      <dgm:prSet custT="1"/>
      <dgm:spPr/>
      <dgm:t>
        <a:bodyPr/>
        <a:lstStyle/>
        <a:p>
          <a:r>
            <a:rPr lang="en-ZA" sz="900" dirty="0" smtClean="0">
              <a:latin typeface="Arial" panose="020B0604020202020204" pitchFamily="34" charset="0"/>
              <a:cs typeface="Arial" panose="020B0604020202020204" pitchFamily="34" charset="0"/>
            </a:rPr>
            <a:t>Defence industries</a:t>
          </a:r>
          <a:endParaRPr lang="en-ZA" sz="900" dirty="0">
            <a:latin typeface="Arial" panose="020B0604020202020204" pitchFamily="34" charset="0"/>
            <a:cs typeface="Arial" panose="020B0604020202020204" pitchFamily="34" charset="0"/>
          </a:endParaRPr>
        </a:p>
      </dgm:t>
    </dgm:pt>
    <dgm:pt modelId="{040E3C9C-779D-4A57-A916-2B7DB1F3915E}" type="parTrans" cxnId="{01EE2DC0-561E-49D3-97B3-C04C5C19006E}">
      <dgm:prSet/>
      <dgm:spPr/>
      <dgm:t>
        <a:bodyPr/>
        <a:lstStyle/>
        <a:p>
          <a:endParaRPr lang="en-US"/>
        </a:p>
      </dgm:t>
    </dgm:pt>
    <dgm:pt modelId="{1E7C35EA-E9CD-4900-BC6F-992B6EC8D926}" type="sibTrans" cxnId="{01EE2DC0-561E-49D3-97B3-C04C5C19006E}">
      <dgm:prSet/>
      <dgm:spPr/>
      <dgm:t>
        <a:bodyPr/>
        <a:lstStyle/>
        <a:p>
          <a:endParaRPr lang="en-US"/>
        </a:p>
      </dgm:t>
    </dgm:pt>
    <dgm:pt modelId="{F29695BB-D914-40CB-ACD7-D616DA840457}">
      <dgm:prSet phldrT="[Text]" custT="1"/>
      <dgm:spPr/>
      <dgm:t>
        <a:bodyPr/>
        <a:lstStyle/>
        <a:p>
          <a:r>
            <a:rPr lang="en-US" sz="900" dirty="0" smtClean="0">
              <a:latin typeface="Arial" panose="020B0604020202020204" pitchFamily="34" charset="0"/>
              <a:cs typeface="Arial" panose="020B0604020202020204" pitchFamily="34" charset="0"/>
            </a:rPr>
            <a:t>Energy efficiency</a:t>
          </a:r>
          <a:endParaRPr lang="en-US" sz="900" dirty="0">
            <a:latin typeface="Arial" panose="020B0604020202020204" pitchFamily="34" charset="0"/>
            <a:cs typeface="Arial" panose="020B0604020202020204" pitchFamily="34" charset="0"/>
          </a:endParaRPr>
        </a:p>
      </dgm:t>
    </dgm:pt>
    <dgm:pt modelId="{DBFCB16B-D6DC-42BB-922D-411D1BC8B6CC}" type="parTrans" cxnId="{17712417-D06A-492C-B9AF-3E45FA25F72E}">
      <dgm:prSet/>
      <dgm:spPr/>
    </dgm:pt>
    <dgm:pt modelId="{54CF7A58-A2B8-496E-8577-E047109F38F4}" type="sibTrans" cxnId="{17712417-D06A-492C-B9AF-3E45FA25F72E}">
      <dgm:prSet/>
      <dgm:spPr/>
    </dgm:pt>
    <dgm:pt modelId="{CCB48A9C-6479-4573-B798-06AA6D3BFA68}">
      <dgm:prSet phldrT="[Text]" custT="1"/>
      <dgm:spPr/>
      <dgm:t>
        <a:bodyPr/>
        <a:lstStyle/>
        <a:p>
          <a:r>
            <a:rPr lang="en-US" sz="900" dirty="0" smtClean="0">
              <a:latin typeface="Arial" panose="020B0604020202020204" pitchFamily="34" charset="0"/>
              <a:cs typeface="Arial" panose="020B0604020202020204" pitchFamily="34" charset="0"/>
            </a:rPr>
            <a:t>Water</a:t>
          </a:r>
          <a:endParaRPr lang="en-US" sz="900" dirty="0">
            <a:latin typeface="Arial" panose="020B0604020202020204" pitchFamily="34" charset="0"/>
            <a:cs typeface="Arial" panose="020B0604020202020204" pitchFamily="34" charset="0"/>
          </a:endParaRPr>
        </a:p>
      </dgm:t>
    </dgm:pt>
    <dgm:pt modelId="{3F27439E-E8C7-448E-92F2-DEA55CF9D2EC}" type="parTrans" cxnId="{65E02C4E-07C0-417E-B962-E9071F8AE005}">
      <dgm:prSet/>
      <dgm:spPr/>
    </dgm:pt>
    <dgm:pt modelId="{170360F9-BD23-4082-90FE-FC52C85B45A2}" type="sibTrans" cxnId="{65E02C4E-07C0-417E-B962-E9071F8AE005}">
      <dgm:prSet/>
      <dgm:spPr/>
    </dgm:pt>
    <dgm:pt modelId="{81F67C23-DDBE-48A0-8356-5E683AAC8B1C}">
      <dgm:prSet phldrT="[Text]" custT="1"/>
      <dgm:spPr/>
      <dgm:t>
        <a:bodyPr/>
        <a:lstStyle/>
        <a:p>
          <a:r>
            <a:rPr lang="en-US" sz="900" dirty="0" smtClean="0">
              <a:latin typeface="Arial" panose="020B0604020202020204" pitchFamily="34" charset="0"/>
              <a:cs typeface="Arial" panose="020B0604020202020204" pitchFamily="34" charset="0"/>
            </a:rPr>
            <a:t>The waste economy</a:t>
          </a:r>
          <a:endParaRPr lang="en-US" sz="900" dirty="0">
            <a:latin typeface="Arial" panose="020B0604020202020204" pitchFamily="34" charset="0"/>
            <a:cs typeface="Arial" panose="020B0604020202020204" pitchFamily="34" charset="0"/>
          </a:endParaRPr>
        </a:p>
      </dgm:t>
    </dgm:pt>
    <dgm:pt modelId="{16EF50E7-28AD-452F-A6D3-D8D85D748022}" type="parTrans" cxnId="{9F479DD5-94FD-43B2-B9DD-8765CA7E37DB}">
      <dgm:prSet/>
      <dgm:spPr/>
    </dgm:pt>
    <dgm:pt modelId="{F3BAD04E-6242-483A-B474-2796D337F1BC}" type="sibTrans" cxnId="{9F479DD5-94FD-43B2-B9DD-8765CA7E37DB}">
      <dgm:prSet/>
      <dgm:spPr/>
    </dgm:pt>
    <dgm:pt modelId="{C6BDB6FC-CF1C-48C1-91AD-7E702EE77594}">
      <dgm:prSet phldrT="[Text]" custT="1"/>
      <dgm:spPr/>
      <dgm:t>
        <a:bodyPr/>
        <a:lstStyle/>
        <a:p>
          <a:r>
            <a:rPr lang="en-US" sz="900" dirty="0" smtClean="0">
              <a:latin typeface="Arial" panose="020B0604020202020204" pitchFamily="34" charset="0"/>
              <a:cs typeface="Arial" panose="020B0604020202020204" pitchFamily="34" charset="0"/>
            </a:rPr>
            <a:t>Green transport</a:t>
          </a:r>
          <a:endParaRPr lang="en-US" sz="900" dirty="0">
            <a:latin typeface="Arial" panose="020B0604020202020204" pitchFamily="34" charset="0"/>
            <a:cs typeface="Arial" panose="020B0604020202020204" pitchFamily="34" charset="0"/>
          </a:endParaRPr>
        </a:p>
      </dgm:t>
    </dgm:pt>
    <dgm:pt modelId="{6DAD2BC5-F12E-4B39-93C3-89477045EA7D}" type="parTrans" cxnId="{01C2DD89-1743-40FC-8AC3-11EE8E4EBBCB}">
      <dgm:prSet/>
      <dgm:spPr/>
    </dgm:pt>
    <dgm:pt modelId="{835F365A-328F-4C9A-836F-58A0D76876F2}" type="sibTrans" cxnId="{01C2DD89-1743-40FC-8AC3-11EE8E4EBBCB}">
      <dgm:prSet/>
      <dgm:spPr/>
    </dgm:pt>
    <dgm:pt modelId="{A2FF2943-78D2-4E91-B282-6E7926F69A81}">
      <dgm:prSet phldrT="[Text]" custT="1"/>
      <dgm:spPr/>
      <dgm:t>
        <a:bodyPr/>
        <a:lstStyle/>
        <a:p>
          <a:r>
            <a:rPr lang="en-US" sz="900" dirty="0" smtClean="0">
              <a:latin typeface="Arial" panose="020B0604020202020204" pitchFamily="34" charset="0"/>
              <a:cs typeface="Arial" panose="020B0604020202020204" pitchFamily="34" charset="0"/>
            </a:rPr>
            <a:t>Sustainable Development Goals</a:t>
          </a:r>
          <a:endParaRPr lang="en-US" sz="900" dirty="0">
            <a:latin typeface="Arial" panose="020B0604020202020204" pitchFamily="34" charset="0"/>
            <a:cs typeface="Arial" panose="020B0604020202020204" pitchFamily="34" charset="0"/>
          </a:endParaRPr>
        </a:p>
      </dgm:t>
    </dgm:pt>
    <dgm:pt modelId="{772E6C9A-264F-48B2-A849-8FFC972E5ADC}" type="parTrans" cxnId="{F0E8A708-55BA-460A-BBF1-144ECD6F924D}">
      <dgm:prSet/>
      <dgm:spPr/>
    </dgm:pt>
    <dgm:pt modelId="{2EA0987E-822D-4D25-A705-B1EBDC762BAE}" type="sibTrans" cxnId="{F0E8A708-55BA-460A-BBF1-144ECD6F924D}">
      <dgm:prSet/>
      <dgm:spPr/>
    </dgm:pt>
    <dgm:pt modelId="{DC2AEA87-A1A4-420E-832D-5150A7382789}" type="pres">
      <dgm:prSet presAssocID="{CDF35932-649D-4705-98C7-B623387562B7}" presName="Name0" presStyleCnt="0">
        <dgm:presLayoutVars>
          <dgm:dir/>
          <dgm:animLvl val="lvl"/>
          <dgm:resizeHandles val="exact"/>
        </dgm:presLayoutVars>
      </dgm:prSet>
      <dgm:spPr/>
      <dgm:t>
        <a:bodyPr/>
        <a:lstStyle/>
        <a:p>
          <a:endParaRPr lang="en-US"/>
        </a:p>
      </dgm:t>
    </dgm:pt>
    <dgm:pt modelId="{A80B961C-3D24-4C8E-A2FA-EC7347ECE9A4}" type="pres">
      <dgm:prSet presAssocID="{1CB92246-0DF5-4EC7-8839-73AC6BE4B2F4}" presName="composite" presStyleCnt="0"/>
      <dgm:spPr/>
    </dgm:pt>
    <dgm:pt modelId="{D794202A-5D7F-4851-BAB0-08893B1F0502}" type="pres">
      <dgm:prSet presAssocID="{1CB92246-0DF5-4EC7-8839-73AC6BE4B2F4}" presName="parTx" presStyleLbl="alignNode1" presStyleIdx="0" presStyleCnt="5">
        <dgm:presLayoutVars>
          <dgm:chMax val="0"/>
          <dgm:chPref val="0"/>
          <dgm:bulletEnabled val="1"/>
        </dgm:presLayoutVars>
      </dgm:prSet>
      <dgm:spPr/>
      <dgm:t>
        <a:bodyPr/>
        <a:lstStyle/>
        <a:p>
          <a:endParaRPr lang="en-US"/>
        </a:p>
      </dgm:t>
    </dgm:pt>
    <dgm:pt modelId="{0B1F0D41-0822-4AFC-BAD3-4F07CC83C438}" type="pres">
      <dgm:prSet presAssocID="{1CB92246-0DF5-4EC7-8839-73AC6BE4B2F4}" presName="desTx" presStyleLbl="alignAccFollowNode1" presStyleIdx="0" presStyleCnt="5">
        <dgm:presLayoutVars>
          <dgm:bulletEnabled val="1"/>
        </dgm:presLayoutVars>
      </dgm:prSet>
      <dgm:spPr/>
      <dgm:t>
        <a:bodyPr/>
        <a:lstStyle/>
        <a:p>
          <a:endParaRPr lang="en-US"/>
        </a:p>
      </dgm:t>
    </dgm:pt>
    <dgm:pt modelId="{34EC88EA-7B9B-4A8E-9674-9D733553B77A}" type="pres">
      <dgm:prSet presAssocID="{CF5A7775-5E35-495A-8D3D-A60823F3C3D5}" presName="space" presStyleCnt="0"/>
      <dgm:spPr/>
    </dgm:pt>
    <dgm:pt modelId="{42509DC8-1E3A-412F-A66B-D8F5CE801C94}" type="pres">
      <dgm:prSet presAssocID="{8545DA10-F2F8-4F6F-B722-2FA56167677B}" presName="composite" presStyleCnt="0"/>
      <dgm:spPr/>
    </dgm:pt>
    <dgm:pt modelId="{17E6D301-660C-4DCE-A1FD-213006204473}" type="pres">
      <dgm:prSet presAssocID="{8545DA10-F2F8-4F6F-B722-2FA56167677B}" presName="parTx" presStyleLbl="alignNode1" presStyleIdx="1" presStyleCnt="5">
        <dgm:presLayoutVars>
          <dgm:chMax val="0"/>
          <dgm:chPref val="0"/>
          <dgm:bulletEnabled val="1"/>
        </dgm:presLayoutVars>
      </dgm:prSet>
      <dgm:spPr/>
      <dgm:t>
        <a:bodyPr/>
        <a:lstStyle/>
        <a:p>
          <a:endParaRPr lang="en-US"/>
        </a:p>
      </dgm:t>
    </dgm:pt>
    <dgm:pt modelId="{2B2CD80D-0217-4474-BEF5-844FB030FD4A}" type="pres">
      <dgm:prSet presAssocID="{8545DA10-F2F8-4F6F-B722-2FA56167677B}" presName="desTx" presStyleLbl="alignAccFollowNode1" presStyleIdx="1" presStyleCnt="5">
        <dgm:presLayoutVars>
          <dgm:bulletEnabled val="1"/>
        </dgm:presLayoutVars>
      </dgm:prSet>
      <dgm:spPr/>
      <dgm:t>
        <a:bodyPr/>
        <a:lstStyle/>
        <a:p>
          <a:endParaRPr lang="en-US"/>
        </a:p>
      </dgm:t>
    </dgm:pt>
    <dgm:pt modelId="{F22975F5-74A2-44C3-9EAD-5352D01534F5}" type="pres">
      <dgm:prSet presAssocID="{16F1C219-3E4B-473B-AB8A-11A538B256BC}" presName="space" presStyleCnt="0"/>
      <dgm:spPr/>
    </dgm:pt>
    <dgm:pt modelId="{BA5F8B00-B6F0-49D7-9E58-54A56E92F169}" type="pres">
      <dgm:prSet presAssocID="{90E34827-8DC5-409F-B924-4522C7B929ED}" presName="composite" presStyleCnt="0"/>
      <dgm:spPr/>
    </dgm:pt>
    <dgm:pt modelId="{072DD345-35A6-49FB-A101-5A38335B8A68}" type="pres">
      <dgm:prSet presAssocID="{90E34827-8DC5-409F-B924-4522C7B929ED}" presName="parTx" presStyleLbl="alignNode1" presStyleIdx="2" presStyleCnt="5">
        <dgm:presLayoutVars>
          <dgm:chMax val="0"/>
          <dgm:chPref val="0"/>
          <dgm:bulletEnabled val="1"/>
        </dgm:presLayoutVars>
      </dgm:prSet>
      <dgm:spPr/>
      <dgm:t>
        <a:bodyPr/>
        <a:lstStyle/>
        <a:p>
          <a:endParaRPr lang="en-US"/>
        </a:p>
      </dgm:t>
    </dgm:pt>
    <dgm:pt modelId="{57A34937-7E87-4B04-A626-E081D115991C}" type="pres">
      <dgm:prSet presAssocID="{90E34827-8DC5-409F-B924-4522C7B929ED}" presName="desTx" presStyleLbl="alignAccFollowNode1" presStyleIdx="2" presStyleCnt="5">
        <dgm:presLayoutVars>
          <dgm:bulletEnabled val="1"/>
        </dgm:presLayoutVars>
      </dgm:prSet>
      <dgm:spPr/>
      <dgm:t>
        <a:bodyPr/>
        <a:lstStyle/>
        <a:p>
          <a:endParaRPr lang="en-US"/>
        </a:p>
      </dgm:t>
    </dgm:pt>
    <dgm:pt modelId="{48CA1B0B-F765-406F-AB5F-D1EF6C95339D}" type="pres">
      <dgm:prSet presAssocID="{FB83E138-77A2-4E76-BD90-2EBAE63D6BB7}" presName="space" presStyleCnt="0"/>
      <dgm:spPr/>
    </dgm:pt>
    <dgm:pt modelId="{8420B92A-D119-4E5A-B479-863C84ECD945}" type="pres">
      <dgm:prSet presAssocID="{B1FEB63A-E472-4222-957E-86C031EFA941}" presName="composite" presStyleCnt="0"/>
      <dgm:spPr/>
    </dgm:pt>
    <dgm:pt modelId="{DC6D2989-26FE-4EB6-8CDF-98EFE03199CA}" type="pres">
      <dgm:prSet presAssocID="{B1FEB63A-E472-4222-957E-86C031EFA941}" presName="parTx" presStyleLbl="alignNode1" presStyleIdx="3" presStyleCnt="5">
        <dgm:presLayoutVars>
          <dgm:chMax val="0"/>
          <dgm:chPref val="0"/>
          <dgm:bulletEnabled val="1"/>
        </dgm:presLayoutVars>
      </dgm:prSet>
      <dgm:spPr/>
      <dgm:t>
        <a:bodyPr/>
        <a:lstStyle/>
        <a:p>
          <a:endParaRPr lang="en-US"/>
        </a:p>
      </dgm:t>
    </dgm:pt>
    <dgm:pt modelId="{D3DB3D51-7FBD-4AD3-A97B-6BE8D0A85BC1}" type="pres">
      <dgm:prSet presAssocID="{B1FEB63A-E472-4222-957E-86C031EFA941}" presName="desTx" presStyleLbl="alignAccFollowNode1" presStyleIdx="3" presStyleCnt="5">
        <dgm:presLayoutVars>
          <dgm:bulletEnabled val="1"/>
        </dgm:presLayoutVars>
      </dgm:prSet>
      <dgm:spPr/>
      <dgm:t>
        <a:bodyPr/>
        <a:lstStyle/>
        <a:p>
          <a:endParaRPr lang="en-US"/>
        </a:p>
      </dgm:t>
    </dgm:pt>
    <dgm:pt modelId="{4CC36A5F-6A09-48F0-A9CD-D2DF47ECB8CC}" type="pres">
      <dgm:prSet presAssocID="{D832E2A6-BD07-4AA1-9BC1-6F3940AED3D2}" presName="space" presStyleCnt="0"/>
      <dgm:spPr/>
    </dgm:pt>
    <dgm:pt modelId="{3F4E1658-8CEB-4AFF-BB35-F5254492BAD1}" type="pres">
      <dgm:prSet presAssocID="{5E5E45B2-7621-497B-AF55-2A88DE0D206A}" presName="composite" presStyleCnt="0"/>
      <dgm:spPr/>
    </dgm:pt>
    <dgm:pt modelId="{A623C9C5-6FAC-4AD3-9851-E1A2B398BB46}" type="pres">
      <dgm:prSet presAssocID="{5E5E45B2-7621-497B-AF55-2A88DE0D206A}" presName="parTx" presStyleLbl="alignNode1" presStyleIdx="4" presStyleCnt="5">
        <dgm:presLayoutVars>
          <dgm:chMax val="0"/>
          <dgm:chPref val="0"/>
          <dgm:bulletEnabled val="1"/>
        </dgm:presLayoutVars>
      </dgm:prSet>
      <dgm:spPr/>
      <dgm:t>
        <a:bodyPr/>
        <a:lstStyle/>
        <a:p>
          <a:endParaRPr lang="en-US"/>
        </a:p>
      </dgm:t>
    </dgm:pt>
    <dgm:pt modelId="{55B0C4F1-254E-44D9-999C-1D70082C946A}" type="pres">
      <dgm:prSet presAssocID="{5E5E45B2-7621-497B-AF55-2A88DE0D206A}" presName="desTx" presStyleLbl="alignAccFollowNode1" presStyleIdx="4" presStyleCnt="5">
        <dgm:presLayoutVars>
          <dgm:bulletEnabled val="1"/>
        </dgm:presLayoutVars>
      </dgm:prSet>
      <dgm:spPr/>
      <dgm:t>
        <a:bodyPr/>
        <a:lstStyle/>
        <a:p>
          <a:endParaRPr lang="en-US"/>
        </a:p>
      </dgm:t>
    </dgm:pt>
  </dgm:ptLst>
  <dgm:cxnLst>
    <dgm:cxn modelId="{243FAB1D-1163-4F9E-999A-FFAF3B438122}" type="presOf" srcId="{A7555228-45C0-46E9-9991-29D1C51ADBB7}" destId="{55B0C4F1-254E-44D9-999C-1D70082C946A}" srcOrd="0" destOrd="0" presId="urn:microsoft.com/office/officeart/2005/8/layout/hList1"/>
    <dgm:cxn modelId="{61006E5C-52AD-4549-8986-8CC967F4C253}" type="presOf" srcId="{3223950E-9A27-42F6-A840-4CF9BAF81826}" destId="{55B0C4F1-254E-44D9-999C-1D70082C946A}" srcOrd="0" destOrd="1" presId="urn:microsoft.com/office/officeart/2005/8/layout/hList1"/>
    <dgm:cxn modelId="{AA4B5CF5-ABB7-4FF2-93DA-DDF80C45427A}" srcId="{90E34827-8DC5-409F-B924-4522C7B929ED}" destId="{C34DD29E-7C1B-4DA6-B3D6-4F5B9D4B99D3}" srcOrd="3" destOrd="0" parTransId="{901731F8-7AC3-4112-9CAC-B4AE691ECA8C}" sibTransId="{E208FB6E-1290-4116-8756-18A524FC53A9}"/>
    <dgm:cxn modelId="{D929B870-2E19-41C2-B1F2-EF4A39D4FBE4}" srcId="{B1FEB63A-E472-4222-957E-86C031EFA941}" destId="{9C7CAE8D-FEE3-419A-B45F-0CE4FCA1367F}" srcOrd="3" destOrd="0" parTransId="{CD200D6A-A8D0-40D7-B288-A085853A855E}" sibTransId="{233AC554-8305-4BFC-9F91-2AF163DD12C5}"/>
    <dgm:cxn modelId="{F0E8A708-55BA-460A-BBF1-144ECD6F924D}" srcId="{1CB92246-0DF5-4EC7-8839-73AC6BE4B2F4}" destId="{A2FF2943-78D2-4E91-B282-6E7926F69A81}" srcOrd="5" destOrd="0" parTransId="{772E6C9A-264F-48B2-A849-8FFC972E5ADC}" sibTransId="{2EA0987E-822D-4D25-A705-B1EBDC762BAE}"/>
    <dgm:cxn modelId="{0D6B7648-6AC8-44F1-8915-D8263C96DB37}" srcId="{90E34827-8DC5-409F-B924-4522C7B929ED}" destId="{2DC66F6C-1490-4D8E-B808-1A56307B8069}" srcOrd="5" destOrd="0" parTransId="{3C2513B3-81CA-4CFC-A8A1-12CDEBD3B617}" sibTransId="{5FF812FA-3391-41EE-AFDC-BB5D3BF159D0}"/>
    <dgm:cxn modelId="{421A639F-9621-42F0-AC70-9B4D3A3D3A36}" srcId="{B1FEB63A-E472-4222-957E-86C031EFA941}" destId="{C114A6C4-7793-4F5C-AB6D-76479BC8C0E0}" srcOrd="7" destOrd="0" parTransId="{A2544199-CCB1-40F7-A7E3-BFD680B34A8B}" sibTransId="{0FBEFD80-15BF-4F15-8718-A6E8771B1A29}"/>
    <dgm:cxn modelId="{F50D6166-2248-43D3-BDBC-D3381A77A23D}" srcId="{5E5E45B2-7621-497B-AF55-2A88DE0D206A}" destId="{A7555228-45C0-46E9-9991-29D1C51ADBB7}" srcOrd="0" destOrd="0" parTransId="{41828104-E01A-422C-978D-BBE5921384C9}" sibTransId="{35FDC59F-8140-47E0-B072-E5E4DD95BE1B}"/>
    <dgm:cxn modelId="{F1D73354-57BD-4922-B1E0-3FAC6BB9B3B0}" srcId="{B1FEB63A-E472-4222-957E-86C031EFA941}" destId="{5DE935E8-6705-4813-A382-8C98A1BADC2F}" srcOrd="8" destOrd="0" parTransId="{5529C672-249A-425E-A726-447843A63B2E}" sibTransId="{221F92E0-6CCC-4B53-B9C4-3863C04DE80F}"/>
    <dgm:cxn modelId="{15525A19-373C-41A8-91B1-E7A32A49174B}" type="presOf" srcId="{6A8C29EF-B08A-43BF-BA5E-CC044CDA534A}" destId="{0B1F0D41-0822-4AFC-BAD3-4F07CC83C438}" srcOrd="0" destOrd="0" presId="urn:microsoft.com/office/officeart/2005/8/layout/hList1"/>
    <dgm:cxn modelId="{2E66707E-6D45-438F-AEEA-C6F37F428FAA}" srcId="{5E5E45B2-7621-497B-AF55-2A88DE0D206A}" destId="{2F93C681-4AED-4A2C-8BAE-F7FF3DEC9A76}" srcOrd="2" destOrd="0" parTransId="{35B5CDCC-0B71-41D7-AA35-291E58305DBC}" sibTransId="{511BD729-AD02-4E6E-8FD8-EFB20AA62B9C}"/>
    <dgm:cxn modelId="{01EE2DC0-561E-49D3-97B3-C04C5C19006E}" srcId="{5E5E45B2-7621-497B-AF55-2A88DE0D206A}" destId="{52A77845-828D-4845-A939-80554BB18708}" srcOrd="7" destOrd="0" parTransId="{040E3C9C-779D-4A57-A916-2B7DB1F3915E}" sibTransId="{1E7C35EA-E9CD-4900-BC6F-992B6EC8D926}"/>
    <dgm:cxn modelId="{76B4245C-89BF-4870-9322-6F4F6BFA667A}" srcId="{8545DA10-F2F8-4F6F-B722-2FA56167677B}" destId="{C0E896A7-F01E-4C9C-ACEE-625E457DBAF9}" srcOrd="5" destOrd="0" parTransId="{33E969D9-1C86-429B-A69F-DBA006C2D2E4}" sibTransId="{EC893CC7-A2FF-46AF-BE2A-C2ADEA523085}"/>
    <dgm:cxn modelId="{8046EF02-4492-4704-95FE-69E63F9DC3DA}" srcId="{8545DA10-F2F8-4F6F-B722-2FA56167677B}" destId="{9E643651-6F94-4449-B2DE-DF4717B2F32E}" srcOrd="3" destOrd="0" parTransId="{5E320084-4806-4E3C-B943-8816C53DDF20}" sibTransId="{3B082C64-0554-4B7D-BD23-7E8E33E8C992}"/>
    <dgm:cxn modelId="{23BD5166-4B9B-401B-8513-ACDDF7F58E18}" type="presOf" srcId="{6C95C616-5F30-4169-98F0-786D5FBDEC89}" destId="{D3DB3D51-7FBD-4AD3-A97B-6BE8D0A85BC1}" srcOrd="0" destOrd="1" presId="urn:microsoft.com/office/officeart/2005/8/layout/hList1"/>
    <dgm:cxn modelId="{76E2AFD9-0734-4AC1-A52A-6EE16EE95087}" type="presOf" srcId="{84269419-C90B-4031-A1FB-ABD9BC459F92}" destId="{55B0C4F1-254E-44D9-999C-1D70082C946A}" srcOrd="0" destOrd="3" presId="urn:microsoft.com/office/officeart/2005/8/layout/hList1"/>
    <dgm:cxn modelId="{D9EA3CF4-FC5B-4D94-9BE7-C3C2F9A6442F}" type="presOf" srcId="{8545DA10-F2F8-4F6F-B722-2FA56167677B}" destId="{17E6D301-660C-4DCE-A1FD-213006204473}" srcOrd="0" destOrd="0" presId="urn:microsoft.com/office/officeart/2005/8/layout/hList1"/>
    <dgm:cxn modelId="{C9F14A9D-D0B3-4AB0-81D7-3AF85544A19A}" type="presOf" srcId="{FADED176-166A-4CC7-8FB2-A2074C87A5BC}" destId="{55B0C4F1-254E-44D9-999C-1D70082C946A}" srcOrd="0" destOrd="5" presId="urn:microsoft.com/office/officeart/2005/8/layout/hList1"/>
    <dgm:cxn modelId="{A9A3C347-86CC-4B98-A31D-4DF52F843DD9}" srcId="{90E34827-8DC5-409F-B924-4522C7B929ED}" destId="{C946CC0E-F33A-487E-BA8B-9304837EC995}" srcOrd="0" destOrd="0" parTransId="{13C5F4E0-6BA5-4F05-9F22-7BF2B8A36714}" sibTransId="{7990CBAF-28CF-413C-9052-6EAE959B06C8}"/>
    <dgm:cxn modelId="{F90D23DE-8185-47DE-B5D6-1D577D2A3FFA}" type="presOf" srcId="{90E34827-8DC5-409F-B924-4522C7B929ED}" destId="{072DD345-35A6-49FB-A101-5A38335B8A68}" srcOrd="0" destOrd="0" presId="urn:microsoft.com/office/officeart/2005/8/layout/hList1"/>
    <dgm:cxn modelId="{28070B8B-51B7-4185-901E-163F59C9D741}" srcId="{8545DA10-F2F8-4F6F-B722-2FA56167677B}" destId="{71DC1139-2751-49A2-84E4-CB70E5A16175}" srcOrd="0" destOrd="0" parTransId="{F138F7D4-D473-41CA-81E5-10B7A9934D0F}" sibTransId="{16FFA914-BD39-4B8B-B278-7C35E5049101}"/>
    <dgm:cxn modelId="{760B0D9A-0A2C-4E01-8AB7-E07F37341A02}" srcId="{5E5E45B2-7621-497B-AF55-2A88DE0D206A}" destId="{FADED176-166A-4CC7-8FB2-A2074C87A5BC}" srcOrd="5" destOrd="0" parTransId="{617444D8-0D70-4146-A318-6A1F9743E378}" sibTransId="{214E7ADF-17FA-4B02-9B47-C660FF19534F}"/>
    <dgm:cxn modelId="{570E7D22-A88C-4A47-A458-1D6EFD324E4A}" type="presOf" srcId="{691A32A0-B15A-4413-A648-565E4E51AF9F}" destId="{57A34937-7E87-4B04-A626-E081D115991C}" srcOrd="0" destOrd="4" presId="urn:microsoft.com/office/officeart/2005/8/layout/hList1"/>
    <dgm:cxn modelId="{76DC9279-2304-4915-9907-DB400C811879}" srcId="{B1FEB63A-E472-4222-957E-86C031EFA941}" destId="{8C1A26B0-C30E-4A10-869B-D09D9019558C}" srcOrd="5" destOrd="0" parTransId="{885B879A-08F2-466E-9DA5-2DC263DA982C}" sibTransId="{99ADF265-0163-48FD-9DFF-E96D5D4A05F2}"/>
    <dgm:cxn modelId="{6BF3C07F-6324-4B5D-B7A2-4744F2FE1355}" type="presOf" srcId="{81F67C23-DDBE-48A0-8356-5E683AAC8B1C}" destId="{0B1F0D41-0822-4AFC-BAD3-4F07CC83C438}" srcOrd="0" destOrd="3" presId="urn:microsoft.com/office/officeart/2005/8/layout/hList1"/>
    <dgm:cxn modelId="{EA4F74BB-E2D1-4652-B734-596573455004}" srcId="{8545DA10-F2F8-4F6F-B722-2FA56167677B}" destId="{0AB53CA4-B1E0-4EBF-9684-5BFE1BD50E74}" srcOrd="2" destOrd="0" parTransId="{E79185DC-FEDA-4C26-947B-E676039D7A0D}" sibTransId="{5B7118DA-0F9A-4885-93F7-52A584E73DF0}"/>
    <dgm:cxn modelId="{F8A9F6B4-89E2-43F1-BAED-AFECDC4C2A23}" type="presOf" srcId="{52A77845-828D-4845-A939-80554BB18708}" destId="{55B0C4F1-254E-44D9-999C-1D70082C946A}" srcOrd="0" destOrd="7" presId="urn:microsoft.com/office/officeart/2005/8/layout/hList1"/>
    <dgm:cxn modelId="{1FF6B519-D043-4FCA-8BE6-880130E7FD6B}" type="presOf" srcId="{4B10BB6E-14C5-492B-8A58-5F9B1FE125A7}" destId="{57A34937-7E87-4B04-A626-E081D115991C}" srcOrd="0" destOrd="1" presId="urn:microsoft.com/office/officeart/2005/8/layout/hList1"/>
    <dgm:cxn modelId="{EDDA8088-7A5B-47A2-BFDB-EA263C6DC219}" type="presOf" srcId="{9C7CAE8D-FEE3-419A-B45F-0CE4FCA1367F}" destId="{D3DB3D51-7FBD-4AD3-A97B-6BE8D0A85BC1}" srcOrd="0" destOrd="3" presId="urn:microsoft.com/office/officeart/2005/8/layout/hList1"/>
    <dgm:cxn modelId="{D0F826D7-E502-4557-B3F0-41BC8BBE1B4F}" type="presOf" srcId="{C6BDB6FC-CF1C-48C1-91AD-7E702EE77594}" destId="{0B1F0D41-0822-4AFC-BAD3-4F07CC83C438}" srcOrd="0" destOrd="4" presId="urn:microsoft.com/office/officeart/2005/8/layout/hList1"/>
    <dgm:cxn modelId="{0563504F-7944-4EA2-A203-3D4CE3AABB97}" srcId="{B1FEB63A-E472-4222-957E-86C031EFA941}" destId="{EF07B60C-CFB3-47A6-9E2D-2ED81CADE1C4}" srcOrd="0" destOrd="0" parTransId="{0C71180C-6831-41B5-9CDB-5EA01FE97757}" sibTransId="{CC258971-59E3-4247-A29B-C156002F38D1}"/>
    <dgm:cxn modelId="{8321A6CF-F825-4426-8F32-D5217E1A6130}" srcId="{CDF35932-649D-4705-98C7-B623387562B7}" destId="{90E34827-8DC5-409F-B924-4522C7B929ED}" srcOrd="2" destOrd="0" parTransId="{37C3C0AC-C4C5-4171-9129-57E96C3C96D3}" sibTransId="{FB83E138-77A2-4E76-BD90-2EBAE63D6BB7}"/>
    <dgm:cxn modelId="{A3131D32-A076-4D4F-BF3C-522B1DF717C4}" type="presOf" srcId="{B1FEB63A-E472-4222-957E-86C031EFA941}" destId="{DC6D2989-26FE-4EB6-8CDF-98EFE03199CA}" srcOrd="0" destOrd="0" presId="urn:microsoft.com/office/officeart/2005/8/layout/hList1"/>
    <dgm:cxn modelId="{DF165B71-35EE-4E24-8AE9-99F017E3BD4E}" type="presOf" srcId="{71DC1139-2751-49A2-84E4-CB70E5A16175}" destId="{2B2CD80D-0217-4474-BEF5-844FB030FD4A}" srcOrd="0" destOrd="0" presId="urn:microsoft.com/office/officeart/2005/8/layout/hList1"/>
    <dgm:cxn modelId="{B87A4DD4-C046-4512-A38D-223B0D4F8B02}" type="presOf" srcId="{C114A6C4-7793-4F5C-AB6D-76479BC8C0E0}" destId="{D3DB3D51-7FBD-4AD3-A97B-6BE8D0A85BC1}" srcOrd="0" destOrd="7" presId="urn:microsoft.com/office/officeart/2005/8/layout/hList1"/>
    <dgm:cxn modelId="{5CC3B052-ACF2-41EE-92FD-067C157880E0}" type="presOf" srcId="{E8667C45-03A1-4EB8-849E-68ABBFA30145}" destId="{D3DB3D51-7FBD-4AD3-A97B-6BE8D0A85BC1}" srcOrd="0" destOrd="6" presId="urn:microsoft.com/office/officeart/2005/8/layout/hList1"/>
    <dgm:cxn modelId="{5CD0E005-3831-4BA6-B2EE-B0E164C5C75D}" type="presOf" srcId="{2DC66F6C-1490-4D8E-B808-1A56307B8069}" destId="{57A34937-7E87-4B04-A626-E081D115991C}" srcOrd="0" destOrd="5" presId="urn:microsoft.com/office/officeart/2005/8/layout/hList1"/>
    <dgm:cxn modelId="{EFD9F9A6-D678-4D75-B2C9-646DB7150B1F}" srcId="{B1FEB63A-E472-4222-957E-86C031EFA941}" destId="{E8667C45-03A1-4EB8-849E-68ABBFA30145}" srcOrd="6" destOrd="0" parTransId="{9A832BCD-BEAE-4A0E-8F23-B80DF5A695F1}" sibTransId="{7160EB32-8BB2-4320-92D9-542AD7AE9BCB}"/>
    <dgm:cxn modelId="{8C54707B-DDC5-4B39-B8DA-76FBD6881AE6}" type="presOf" srcId="{120A8C24-60BB-47BA-A2ED-DE9A5BC55E01}" destId="{55B0C4F1-254E-44D9-999C-1D70082C946A}" srcOrd="0" destOrd="4" presId="urn:microsoft.com/office/officeart/2005/8/layout/hList1"/>
    <dgm:cxn modelId="{764ACCEE-546A-4444-9B4E-FB5C13F34323}" srcId="{90E34827-8DC5-409F-B924-4522C7B929ED}" destId="{DCC564E2-BE31-4B0D-A13F-96F51F368DA2}" srcOrd="2" destOrd="0" parTransId="{9443CB29-3B7C-4A4B-970E-CAB6588985E1}" sibTransId="{A946BB42-F9A1-4EDB-AAC9-227186637B46}"/>
    <dgm:cxn modelId="{4C734D73-9F8B-4413-8C85-21161FC97546}" srcId="{90E34827-8DC5-409F-B924-4522C7B929ED}" destId="{691A32A0-B15A-4413-A648-565E4E51AF9F}" srcOrd="4" destOrd="0" parTransId="{B10ED581-B32C-4F0E-973F-37067CF255EF}" sibTransId="{D2B50DD5-59C4-4B12-BBF6-CD15A720E5A5}"/>
    <dgm:cxn modelId="{65E02C4E-07C0-417E-B962-E9071F8AE005}" srcId="{1CB92246-0DF5-4EC7-8839-73AC6BE4B2F4}" destId="{CCB48A9C-6479-4573-B798-06AA6D3BFA68}" srcOrd="2" destOrd="0" parTransId="{3F27439E-E8C7-448E-92F2-DEA55CF9D2EC}" sibTransId="{170360F9-BD23-4082-90FE-FC52C85B45A2}"/>
    <dgm:cxn modelId="{01C2DD89-1743-40FC-8AC3-11EE8E4EBBCB}" srcId="{1CB92246-0DF5-4EC7-8839-73AC6BE4B2F4}" destId="{C6BDB6FC-CF1C-48C1-91AD-7E702EE77594}" srcOrd="4" destOrd="0" parTransId="{6DAD2BC5-F12E-4B39-93C3-89477045EA7D}" sibTransId="{835F365A-328F-4C9A-836F-58A0D76876F2}"/>
    <dgm:cxn modelId="{7EB732AC-AAEF-4CE3-87E0-2F23130DC095}" srcId="{90E34827-8DC5-409F-B924-4522C7B929ED}" destId="{4B10BB6E-14C5-492B-8A58-5F9B1FE125A7}" srcOrd="1" destOrd="0" parTransId="{E3DE2D8B-7940-42D7-A052-3C5595A87072}" sibTransId="{D729BB82-F39C-49E3-985C-04ED5DD95950}"/>
    <dgm:cxn modelId="{7DE7FCDE-EB74-482B-AA59-938201833983}" type="presOf" srcId="{CDF35932-649D-4705-98C7-B623387562B7}" destId="{DC2AEA87-A1A4-420E-832D-5150A7382789}" srcOrd="0" destOrd="0" presId="urn:microsoft.com/office/officeart/2005/8/layout/hList1"/>
    <dgm:cxn modelId="{D1355C29-DA48-4314-A050-12DCA9E38CF5}" srcId="{CDF35932-649D-4705-98C7-B623387562B7}" destId="{8545DA10-F2F8-4F6F-B722-2FA56167677B}" srcOrd="1" destOrd="0" parTransId="{EED55738-DA68-4D4B-8823-207849CFBA05}" sibTransId="{16F1C219-3E4B-473B-AB8A-11A538B256BC}"/>
    <dgm:cxn modelId="{4159937E-9BEE-4622-B860-3A2566E04CBB}" type="presOf" srcId="{2F93C681-4AED-4A2C-8BAE-F7FF3DEC9A76}" destId="{55B0C4F1-254E-44D9-999C-1D70082C946A}" srcOrd="0" destOrd="2" presId="urn:microsoft.com/office/officeart/2005/8/layout/hList1"/>
    <dgm:cxn modelId="{1636CC48-ED98-4BDE-935E-B2C7965E850B}" type="presOf" srcId="{5DE935E8-6705-4813-A382-8C98A1BADC2F}" destId="{D3DB3D51-7FBD-4AD3-A97B-6BE8D0A85BC1}" srcOrd="0" destOrd="8" presId="urn:microsoft.com/office/officeart/2005/8/layout/hList1"/>
    <dgm:cxn modelId="{CA45DAB7-369E-421C-BFA1-E6B4D8AFDEA9}" type="presOf" srcId="{E414003F-8057-4396-B4F0-95AF19E2BBCD}" destId="{2B2CD80D-0217-4474-BEF5-844FB030FD4A}" srcOrd="0" destOrd="1" presId="urn:microsoft.com/office/officeart/2005/8/layout/hList1"/>
    <dgm:cxn modelId="{6EE427E7-4B07-436B-B544-C7354F088B69}" type="presOf" srcId="{1CB92246-0DF5-4EC7-8839-73AC6BE4B2F4}" destId="{D794202A-5D7F-4851-BAB0-08893B1F0502}" srcOrd="0" destOrd="0" presId="urn:microsoft.com/office/officeart/2005/8/layout/hList1"/>
    <dgm:cxn modelId="{C336374B-7752-4796-9C3F-B85CC95EE82E}" type="presOf" srcId="{DCC564E2-BE31-4B0D-A13F-96F51F368DA2}" destId="{57A34937-7E87-4B04-A626-E081D115991C}" srcOrd="0" destOrd="2" presId="urn:microsoft.com/office/officeart/2005/8/layout/hList1"/>
    <dgm:cxn modelId="{9F479DD5-94FD-43B2-B9DD-8765CA7E37DB}" srcId="{1CB92246-0DF5-4EC7-8839-73AC6BE4B2F4}" destId="{81F67C23-DDBE-48A0-8356-5E683AAC8B1C}" srcOrd="3" destOrd="0" parTransId="{16EF50E7-28AD-452F-A6D3-D8D85D748022}" sibTransId="{F3BAD04E-6242-483A-B474-2796D337F1BC}"/>
    <dgm:cxn modelId="{17712417-D06A-492C-B9AF-3E45FA25F72E}" srcId="{1CB92246-0DF5-4EC7-8839-73AC6BE4B2F4}" destId="{F29695BB-D914-40CB-ACD7-D616DA840457}" srcOrd="1" destOrd="0" parTransId="{DBFCB16B-D6DC-42BB-922D-411D1BC8B6CC}" sibTransId="{54CF7A58-A2B8-496E-8577-E047109F38F4}"/>
    <dgm:cxn modelId="{542F87CE-E192-4A1D-BD5F-89C4B520E6B8}" type="presOf" srcId="{9E643651-6F94-4449-B2DE-DF4717B2F32E}" destId="{2B2CD80D-0217-4474-BEF5-844FB030FD4A}" srcOrd="0" destOrd="3" presId="urn:microsoft.com/office/officeart/2005/8/layout/hList1"/>
    <dgm:cxn modelId="{178F2475-B327-472A-BC81-56B1EFC7977F}" type="presOf" srcId="{C0E896A7-F01E-4C9C-ACEE-625E457DBAF9}" destId="{2B2CD80D-0217-4474-BEF5-844FB030FD4A}" srcOrd="0" destOrd="5" presId="urn:microsoft.com/office/officeart/2005/8/layout/hList1"/>
    <dgm:cxn modelId="{00D12B03-D279-44BA-9B9C-FAE3E95B18B1}" srcId="{B1FEB63A-E472-4222-957E-86C031EFA941}" destId="{F9DF9155-0D65-47FA-BD25-E1373CD669A5}" srcOrd="4" destOrd="0" parTransId="{45C66394-E20F-4799-98DC-0582F301DD03}" sibTransId="{3A5C08A1-DBF0-4322-A145-4AFFCC9E37A7}"/>
    <dgm:cxn modelId="{62C66D00-89F8-4896-948D-63888D3B5E4A}" srcId="{B1FEB63A-E472-4222-957E-86C031EFA941}" destId="{7C8D9BC1-BF5F-43E0-A077-8D1DD53BD578}" srcOrd="2" destOrd="0" parTransId="{53B3EF77-9175-4E5D-A2CC-B08580408D28}" sibTransId="{9CF87DFE-2CF5-42A6-8C4C-02742F48DE86}"/>
    <dgm:cxn modelId="{05C76B6D-92E1-4686-A97A-C1050ABAED33}" type="presOf" srcId="{20709AC0-CD4B-4E2E-B236-E68FA9323552}" destId="{2B2CD80D-0217-4474-BEF5-844FB030FD4A}" srcOrd="0" destOrd="4" presId="urn:microsoft.com/office/officeart/2005/8/layout/hList1"/>
    <dgm:cxn modelId="{A1CAD9BF-A14E-407E-9BCB-7F04940D1850}" srcId="{CDF35932-649D-4705-98C7-B623387562B7}" destId="{1CB92246-0DF5-4EC7-8839-73AC6BE4B2F4}" srcOrd="0" destOrd="0" parTransId="{3FEF2F40-5697-47C5-989E-DB645C7BB150}" sibTransId="{CF5A7775-5E35-495A-8D3D-A60823F3C3D5}"/>
    <dgm:cxn modelId="{46151FEF-B955-402B-B56C-4134E6D7F845}" type="presOf" srcId="{C34DD29E-7C1B-4DA6-B3D6-4F5B9D4B99D3}" destId="{57A34937-7E87-4B04-A626-E081D115991C}" srcOrd="0" destOrd="3" presId="urn:microsoft.com/office/officeart/2005/8/layout/hList1"/>
    <dgm:cxn modelId="{E146D99E-041C-4DCF-8061-9C8443D0820C}" srcId="{CDF35932-649D-4705-98C7-B623387562B7}" destId="{B1FEB63A-E472-4222-957E-86C031EFA941}" srcOrd="3" destOrd="0" parTransId="{64EAD8D2-1955-444B-AB70-E96966A625EF}" sibTransId="{D832E2A6-BD07-4AA1-9BC1-6F3940AED3D2}"/>
    <dgm:cxn modelId="{A1860012-1246-432C-81B2-6AD8253E6BF3}" srcId="{B1FEB63A-E472-4222-957E-86C031EFA941}" destId="{6C95C616-5F30-4169-98F0-786D5FBDEC89}" srcOrd="1" destOrd="0" parTransId="{79BFA6A7-226F-448E-A602-E50EA0705AA1}" sibTransId="{ACBAAE23-63CF-47E1-B62F-AAABB063A403}"/>
    <dgm:cxn modelId="{DFCB15D0-E56A-4F8F-AA23-661636006859}" type="presOf" srcId="{8C1A26B0-C30E-4A10-869B-D09D9019558C}" destId="{D3DB3D51-7FBD-4AD3-A97B-6BE8D0A85BC1}" srcOrd="0" destOrd="5" presId="urn:microsoft.com/office/officeart/2005/8/layout/hList1"/>
    <dgm:cxn modelId="{91263F7F-673C-450B-A04F-881AC6CAAB65}" type="presOf" srcId="{0AB53CA4-B1E0-4EBF-9684-5BFE1BD50E74}" destId="{2B2CD80D-0217-4474-BEF5-844FB030FD4A}" srcOrd="0" destOrd="2" presId="urn:microsoft.com/office/officeart/2005/8/layout/hList1"/>
    <dgm:cxn modelId="{1186E80C-18B5-4AD5-A6DC-D2326F618D5B}" type="presOf" srcId="{CCB48A9C-6479-4573-B798-06AA6D3BFA68}" destId="{0B1F0D41-0822-4AFC-BAD3-4F07CC83C438}" srcOrd="0" destOrd="2" presId="urn:microsoft.com/office/officeart/2005/8/layout/hList1"/>
    <dgm:cxn modelId="{53002BE2-B096-4AB8-9D1E-C43347589D88}" type="presOf" srcId="{A2FF2943-78D2-4E91-B282-6E7926F69A81}" destId="{0B1F0D41-0822-4AFC-BAD3-4F07CC83C438}" srcOrd="0" destOrd="5" presId="urn:microsoft.com/office/officeart/2005/8/layout/hList1"/>
    <dgm:cxn modelId="{18577CA3-5D3F-4203-AECF-9D3E8658EBCF}" type="presOf" srcId="{7C8D9BC1-BF5F-43E0-A077-8D1DD53BD578}" destId="{D3DB3D51-7FBD-4AD3-A97B-6BE8D0A85BC1}" srcOrd="0" destOrd="2" presId="urn:microsoft.com/office/officeart/2005/8/layout/hList1"/>
    <dgm:cxn modelId="{5CC1156E-C32D-4B97-8913-A00BE6EDA240}" srcId="{8545DA10-F2F8-4F6F-B722-2FA56167677B}" destId="{E414003F-8057-4396-B4F0-95AF19E2BBCD}" srcOrd="1" destOrd="0" parTransId="{9F7A8910-B673-4D54-A4CD-2A45E9E09AC3}" sibTransId="{DEEEDF8C-91D0-4886-A432-DF5DF8FF2728}"/>
    <dgm:cxn modelId="{D89EAC71-2799-4D62-9C8B-1236D762CE3A}" type="presOf" srcId="{F29695BB-D914-40CB-ACD7-D616DA840457}" destId="{0B1F0D41-0822-4AFC-BAD3-4F07CC83C438}" srcOrd="0" destOrd="1" presId="urn:microsoft.com/office/officeart/2005/8/layout/hList1"/>
    <dgm:cxn modelId="{CFAD97FC-BA4D-4E91-A16A-5B2EC9C5761D}" srcId="{5E5E45B2-7621-497B-AF55-2A88DE0D206A}" destId="{F0C89EF8-F917-498B-96E0-4191970B4A85}" srcOrd="6" destOrd="0" parTransId="{425F4411-801F-40DD-A179-A350E3E5EC1B}" sibTransId="{30526DCA-3D1F-41C6-80E7-EB54F9AEA497}"/>
    <dgm:cxn modelId="{2CA88463-C678-4ED7-A1C8-4080AE1719D5}" srcId="{CDF35932-649D-4705-98C7-B623387562B7}" destId="{5E5E45B2-7621-497B-AF55-2A88DE0D206A}" srcOrd="4" destOrd="0" parTransId="{84943804-F85E-42BB-A305-F3F22E09B724}" sibTransId="{AB9E8605-F9B9-447A-872B-9CAFE3DF2B80}"/>
    <dgm:cxn modelId="{AED59D87-9CAF-40F4-89C4-6D3DA2B490BD}" srcId="{5E5E45B2-7621-497B-AF55-2A88DE0D206A}" destId="{3223950E-9A27-42F6-A840-4CF9BAF81826}" srcOrd="1" destOrd="0" parTransId="{67470504-AA76-4E6D-8CC5-2C9CFDE22FB3}" sibTransId="{B164DF6B-94A7-41FE-B293-815B712243D9}"/>
    <dgm:cxn modelId="{195BC298-C144-41FF-B440-CE7E6582BC16}" type="presOf" srcId="{F0C89EF8-F917-498B-96E0-4191970B4A85}" destId="{55B0C4F1-254E-44D9-999C-1D70082C946A}" srcOrd="0" destOrd="6" presId="urn:microsoft.com/office/officeart/2005/8/layout/hList1"/>
    <dgm:cxn modelId="{3733121E-BD38-405D-8557-1DD978C48318}" type="presOf" srcId="{5E5E45B2-7621-497B-AF55-2A88DE0D206A}" destId="{A623C9C5-6FAC-4AD3-9851-E1A2B398BB46}" srcOrd="0" destOrd="0" presId="urn:microsoft.com/office/officeart/2005/8/layout/hList1"/>
    <dgm:cxn modelId="{3810E132-6F89-4DF5-9EDD-6626A27F0F53}" srcId="{5E5E45B2-7621-497B-AF55-2A88DE0D206A}" destId="{84269419-C90B-4031-A1FB-ABD9BC459F92}" srcOrd="3" destOrd="0" parTransId="{933CED0F-18DE-4602-8268-D193540EA8FA}" sibTransId="{49AA0CFC-3562-4E24-A426-8220FC1ADA29}"/>
    <dgm:cxn modelId="{E51C7F6F-45F0-4431-9C8D-1926B291B766}" type="presOf" srcId="{EF07B60C-CFB3-47A6-9E2D-2ED81CADE1C4}" destId="{D3DB3D51-7FBD-4AD3-A97B-6BE8D0A85BC1}" srcOrd="0" destOrd="0" presId="urn:microsoft.com/office/officeart/2005/8/layout/hList1"/>
    <dgm:cxn modelId="{72F5E0CB-1B71-4B04-8EA9-DD9DBCAE2A02}" type="presOf" srcId="{F9DF9155-0D65-47FA-BD25-E1373CD669A5}" destId="{D3DB3D51-7FBD-4AD3-A97B-6BE8D0A85BC1}" srcOrd="0" destOrd="4" presId="urn:microsoft.com/office/officeart/2005/8/layout/hList1"/>
    <dgm:cxn modelId="{E097F178-173C-4BF5-97E1-20B3149EC8A6}" srcId="{1CB92246-0DF5-4EC7-8839-73AC6BE4B2F4}" destId="{6A8C29EF-B08A-43BF-BA5E-CC044CDA534A}" srcOrd="0" destOrd="0" parTransId="{5BEE9A95-D4C4-437D-B543-0660E213FD0E}" sibTransId="{D304C11E-C7F1-43DF-9370-6A7F326DF629}"/>
    <dgm:cxn modelId="{D108E913-5738-439A-A92B-E9BD1F7CEB62}" srcId="{8545DA10-F2F8-4F6F-B722-2FA56167677B}" destId="{20709AC0-CD4B-4E2E-B236-E68FA9323552}" srcOrd="4" destOrd="0" parTransId="{771BC370-668F-41E8-B1FB-7793DEAEB502}" sibTransId="{72228D6C-3A14-4DC4-ABF1-720CF88E416E}"/>
    <dgm:cxn modelId="{C5198DED-9FAB-4701-972B-AC6B835046F1}" srcId="{5E5E45B2-7621-497B-AF55-2A88DE0D206A}" destId="{120A8C24-60BB-47BA-A2ED-DE9A5BC55E01}" srcOrd="4" destOrd="0" parTransId="{435E2FF8-C2F9-4D0A-A0CE-2295535422A8}" sibTransId="{7891FEAE-3752-41E5-9851-C34FF25C3B4B}"/>
    <dgm:cxn modelId="{E92A11E4-389A-4160-AADA-A24B0C24D081}" type="presOf" srcId="{C946CC0E-F33A-487E-BA8B-9304837EC995}" destId="{57A34937-7E87-4B04-A626-E081D115991C}" srcOrd="0" destOrd="0" presId="urn:microsoft.com/office/officeart/2005/8/layout/hList1"/>
    <dgm:cxn modelId="{CF4FD3CA-275E-432F-9FD5-BCD2D9716868}" type="presParOf" srcId="{DC2AEA87-A1A4-420E-832D-5150A7382789}" destId="{A80B961C-3D24-4C8E-A2FA-EC7347ECE9A4}" srcOrd="0" destOrd="0" presId="urn:microsoft.com/office/officeart/2005/8/layout/hList1"/>
    <dgm:cxn modelId="{4F7E7085-C60C-4210-B726-376BE89EC83C}" type="presParOf" srcId="{A80B961C-3D24-4C8E-A2FA-EC7347ECE9A4}" destId="{D794202A-5D7F-4851-BAB0-08893B1F0502}" srcOrd="0" destOrd="0" presId="urn:microsoft.com/office/officeart/2005/8/layout/hList1"/>
    <dgm:cxn modelId="{E21B0219-05BE-4DD9-9C7A-11205A8A7854}" type="presParOf" srcId="{A80B961C-3D24-4C8E-A2FA-EC7347ECE9A4}" destId="{0B1F0D41-0822-4AFC-BAD3-4F07CC83C438}" srcOrd="1" destOrd="0" presId="urn:microsoft.com/office/officeart/2005/8/layout/hList1"/>
    <dgm:cxn modelId="{831CCC5A-1797-490C-898A-32F3FBFCB044}" type="presParOf" srcId="{DC2AEA87-A1A4-420E-832D-5150A7382789}" destId="{34EC88EA-7B9B-4A8E-9674-9D733553B77A}" srcOrd="1" destOrd="0" presId="urn:microsoft.com/office/officeart/2005/8/layout/hList1"/>
    <dgm:cxn modelId="{ED826E98-3F77-469D-B9C3-368A3597EED4}" type="presParOf" srcId="{DC2AEA87-A1A4-420E-832D-5150A7382789}" destId="{42509DC8-1E3A-412F-A66B-D8F5CE801C94}" srcOrd="2" destOrd="0" presId="urn:microsoft.com/office/officeart/2005/8/layout/hList1"/>
    <dgm:cxn modelId="{4B25E5E0-F624-4061-B990-E47634CCD678}" type="presParOf" srcId="{42509DC8-1E3A-412F-A66B-D8F5CE801C94}" destId="{17E6D301-660C-4DCE-A1FD-213006204473}" srcOrd="0" destOrd="0" presId="urn:microsoft.com/office/officeart/2005/8/layout/hList1"/>
    <dgm:cxn modelId="{C01FA125-8379-4DCE-9C55-72E32249037A}" type="presParOf" srcId="{42509DC8-1E3A-412F-A66B-D8F5CE801C94}" destId="{2B2CD80D-0217-4474-BEF5-844FB030FD4A}" srcOrd="1" destOrd="0" presId="urn:microsoft.com/office/officeart/2005/8/layout/hList1"/>
    <dgm:cxn modelId="{89107E8A-2498-4A4E-970F-DC0B9007256D}" type="presParOf" srcId="{DC2AEA87-A1A4-420E-832D-5150A7382789}" destId="{F22975F5-74A2-44C3-9EAD-5352D01534F5}" srcOrd="3" destOrd="0" presId="urn:microsoft.com/office/officeart/2005/8/layout/hList1"/>
    <dgm:cxn modelId="{A4A3BD7E-3206-4323-ACB2-C016F6EF8A11}" type="presParOf" srcId="{DC2AEA87-A1A4-420E-832D-5150A7382789}" destId="{BA5F8B00-B6F0-49D7-9E58-54A56E92F169}" srcOrd="4" destOrd="0" presId="urn:microsoft.com/office/officeart/2005/8/layout/hList1"/>
    <dgm:cxn modelId="{7E5DA748-4FF8-4553-BDA2-D6E0F57B71E0}" type="presParOf" srcId="{BA5F8B00-B6F0-49D7-9E58-54A56E92F169}" destId="{072DD345-35A6-49FB-A101-5A38335B8A68}" srcOrd="0" destOrd="0" presId="urn:microsoft.com/office/officeart/2005/8/layout/hList1"/>
    <dgm:cxn modelId="{6696E0B0-0381-45DA-B2C5-6192AF934509}" type="presParOf" srcId="{BA5F8B00-B6F0-49D7-9E58-54A56E92F169}" destId="{57A34937-7E87-4B04-A626-E081D115991C}" srcOrd="1" destOrd="0" presId="urn:microsoft.com/office/officeart/2005/8/layout/hList1"/>
    <dgm:cxn modelId="{BBB162D0-A88D-4696-BC65-ADED214A9AE2}" type="presParOf" srcId="{DC2AEA87-A1A4-420E-832D-5150A7382789}" destId="{48CA1B0B-F765-406F-AB5F-D1EF6C95339D}" srcOrd="5" destOrd="0" presId="urn:microsoft.com/office/officeart/2005/8/layout/hList1"/>
    <dgm:cxn modelId="{53429B99-79E1-42EF-8B99-F51239B127F1}" type="presParOf" srcId="{DC2AEA87-A1A4-420E-832D-5150A7382789}" destId="{8420B92A-D119-4E5A-B479-863C84ECD945}" srcOrd="6" destOrd="0" presId="urn:microsoft.com/office/officeart/2005/8/layout/hList1"/>
    <dgm:cxn modelId="{653148BE-6715-41E9-A562-1A60E2CC6251}" type="presParOf" srcId="{8420B92A-D119-4E5A-B479-863C84ECD945}" destId="{DC6D2989-26FE-4EB6-8CDF-98EFE03199CA}" srcOrd="0" destOrd="0" presId="urn:microsoft.com/office/officeart/2005/8/layout/hList1"/>
    <dgm:cxn modelId="{9C59DB3F-CBC9-469C-807E-E067076AB214}" type="presParOf" srcId="{8420B92A-D119-4E5A-B479-863C84ECD945}" destId="{D3DB3D51-7FBD-4AD3-A97B-6BE8D0A85BC1}" srcOrd="1" destOrd="0" presId="urn:microsoft.com/office/officeart/2005/8/layout/hList1"/>
    <dgm:cxn modelId="{C96C2A71-72B7-41E0-A434-6E3DD71C0851}" type="presParOf" srcId="{DC2AEA87-A1A4-420E-832D-5150A7382789}" destId="{4CC36A5F-6A09-48F0-A9CD-D2DF47ECB8CC}" srcOrd="7" destOrd="0" presId="urn:microsoft.com/office/officeart/2005/8/layout/hList1"/>
    <dgm:cxn modelId="{3984D6CC-E7E9-4862-B53F-301C3C98234D}" type="presParOf" srcId="{DC2AEA87-A1A4-420E-832D-5150A7382789}" destId="{3F4E1658-8CEB-4AFF-BB35-F5254492BAD1}" srcOrd="8" destOrd="0" presId="urn:microsoft.com/office/officeart/2005/8/layout/hList1"/>
    <dgm:cxn modelId="{CEB9EF5C-9A2F-4CDA-9FBA-16A6DEDB3312}" type="presParOf" srcId="{3F4E1658-8CEB-4AFF-BB35-F5254492BAD1}" destId="{A623C9C5-6FAC-4AD3-9851-E1A2B398BB46}" srcOrd="0" destOrd="0" presId="urn:microsoft.com/office/officeart/2005/8/layout/hList1"/>
    <dgm:cxn modelId="{B0EEF5B4-BC6A-4C85-B76C-8986FC5C454D}" type="presParOf" srcId="{3F4E1658-8CEB-4AFF-BB35-F5254492BAD1}" destId="{55B0C4F1-254E-44D9-999C-1D70082C946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27BF6E-066C-46A4-A4B8-551DBE61EF54}"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n-US"/>
        </a:p>
      </dgm:t>
    </dgm:pt>
    <dgm:pt modelId="{2FC5A07D-08A2-491F-A028-26C3C0FBC9DE}">
      <dgm:prSet phldrT="[Text]"/>
      <dgm:spPr/>
      <dgm:t>
        <a:bodyPr/>
        <a:lstStyle/>
        <a:p>
          <a:r>
            <a:rPr lang="en-US" b="1" dirty="0" smtClean="0">
              <a:solidFill>
                <a:schemeClr val="tx1"/>
              </a:solidFill>
              <a:latin typeface="Arial" panose="020B0604020202020204" pitchFamily="34" charset="0"/>
              <a:cs typeface="Arial" panose="020B0604020202020204" pitchFamily="34" charset="0"/>
            </a:rPr>
            <a:t>Advertising</a:t>
          </a:r>
          <a:endParaRPr lang="en-US" b="1" dirty="0">
            <a:solidFill>
              <a:schemeClr val="tx1"/>
            </a:solidFill>
            <a:latin typeface="Arial" panose="020B0604020202020204" pitchFamily="34" charset="0"/>
            <a:cs typeface="Arial" panose="020B0604020202020204" pitchFamily="34" charset="0"/>
          </a:endParaRPr>
        </a:p>
      </dgm:t>
    </dgm:pt>
    <dgm:pt modelId="{3C7A8FAC-3293-4DCE-9788-922C69648EDA}" type="parTrans" cxnId="{D8EE6C5F-DD57-416D-BDE9-65FE0F12478F}">
      <dgm:prSet/>
      <dgm:spPr/>
      <dgm:t>
        <a:bodyPr/>
        <a:lstStyle/>
        <a:p>
          <a:endParaRPr lang="en-US"/>
        </a:p>
      </dgm:t>
    </dgm:pt>
    <dgm:pt modelId="{7BF2F1A8-3226-4C3F-B46B-7C9C68B2F27A}" type="sibTrans" cxnId="{D8EE6C5F-DD57-416D-BDE9-65FE0F12478F}">
      <dgm:prSet/>
      <dgm:spPr/>
      <dgm:t>
        <a:bodyPr/>
        <a:lstStyle/>
        <a:p>
          <a:endParaRPr lang="en-US"/>
        </a:p>
      </dgm:t>
    </dgm:pt>
    <dgm:pt modelId="{461A5244-628F-498B-AD3A-65610722532A}">
      <dgm:prSet phldrT="[Text]"/>
      <dgm:spPr/>
      <dgm:t>
        <a:bodyPr/>
        <a:lstStyle/>
        <a:p>
          <a:r>
            <a:rPr lang="en-US" b="1" dirty="0" smtClean="0">
              <a:solidFill>
                <a:schemeClr val="tx1"/>
              </a:solidFill>
              <a:latin typeface="Arial" panose="020B0604020202020204" pitchFamily="34" charset="0"/>
              <a:cs typeface="Arial" panose="020B0604020202020204" pitchFamily="34" charset="0"/>
            </a:rPr>
            <a:t>Social Media</a:t>
          </a:r>
          <a:endParaRPr lang="en-US" b="1" dirty="0">
            <a:solidFill>
              <a:schemeClr val="tx1"/>
            </a:solidFill>
            <a:latin typeface="Arial" panose="020B0604020202020204" pitchFamily="34" charset="0"/>
            <a:cs typeface="Arial" panose="020B0604020202020204" pitchFamily="34" charset="0"/>
          </a:endParaRPr>
        </a:p>
      </dgm:t>
    </dgm:pt>
    <dgm:pt modelId="{B3F36563-5D7F-4469-87E5-DE40FF6D4870}" type="parTrans" cxnId="{87BD0CD2-714C-4ED4-8C76-7C0B8CAD9E17}">
      <dgm:prSet/>
      <dgm:spPr/>
      <dgm:t>
        <a:bodyPr/>
        <a:lstStyle/>
        <a:p>
          <a:endParaRPr lang="en-US"/>
        </a:p>
      </dgm:t>
    </dgm:pt>
    <dgm:pt modelId="{D4C56448-B305-4EBB-853A-6DE3A140E24C}" type="sibTrans" cxnId="{87BD0CD2-714C-4ED4-8C76-7C0B8CAD9E17}">
      <dgm:prSet/>
      <dgm:spPr/>
      <dgm:t>
        <a:bodyPr/>
        <a:lstStyle/>
        <a:p>
          <a:endParaRPr lang="en-US"/>
        </a:p>
      </dgm:t>
    </dgm:pt>
    <dgm:pt modelId="{661E84B3-E7FB-4538-98D1-8C2790D01E3A}">
      <dgm:prSet phldrT="[Text]"/>
      <dgm:spPr/>
      <dgm:t>
        <a:bodyPr/>
        <a:lstStyle/>
        <a:p>
          <a:r>
            <a:rPr lang="en-US" b="1" dirty="0" smtClean="0">
              <a:solidFill>
                <a:schemeClr val="tx1"/>
              </a:solidFill>
              <a:latin typeface="Arial" panose="020B0604020202020204" pitchFamily="34" charset="0"/>
              <a:cs typeface="Arial" panose="020B0604020202020204" pitchFamily="34" charset="0"/>
            </a:rPr>
            <a:t>Promotional Work</a:t>
          </a:r>
          <a:endParaRPr lang="en-US" b="1" dirty="0">
            <a:solidFill>
              <a:schemeClr val="tx1"/>
            </a:solidFill>
            <a:latin typeface="Arial" panose="020B0604020202020204" pitchFamily="34" charset="0"/>
            <a:cs typeface="Arial" panose="020B0604020202020204" pitchFamily="34" charset="0"/>
          </a:endParaRPr>
        </a:p>
      </dgm:t>
    </dgm:pt>
    <dgm:pt modelId="{75003A70-8B5A-4390-9262-1BC18E539F06}" type="parTrans" cxnId="{40C8C967-23F5-4CE6-A965-791F24F15C8C}">
      <dgm:prSet/>
      <dgm:spPr/>
      <dgm:t>
        <a:bodyPr/>
        <a:lstStyle/>
        <a:p>
          <a:endParaRPr lang="en-US"/>
        </a:p>
      </dgm:t>
    </dgm:pt>
    <dgm:pt modelId="{F5B0179A-436C-4330-8358-DD60EFBAF16D}" type="sibTrans" cxnId="{40C8C967-23F5-4CE6-A965-791F24F15C8C}">
      <dgm:prSet/>
      <dgm:spPr/>
      <dgm:t>
        <a:bodyPr/>
        <a:lstStyle/>
        <a:p>
          <a:endParaRPr lang="en-US"/>
        </a:p>
      </dgm:t>
    </dgm:pt>
    <dgm:pt modelId="{B14D9FCD-F099-4C77-AFFB-EE639015123F}" type="pres">
      <dgm:prSet presAssocID="{7D27BF6E-066C-46A4-A4B8-551DBE61EF54}" presName="Name0" presStyleCnt="0">
        <dgm:presLayoutVars>
          <dgm:dir/>
          <dgm:resizeHandles val="exact"/>
        </dgm:presLayoutVars>
      </dgm:prSet>
      <dgm:spPr/>
      <dgm:t>
        <a:bodyPr/>
        <a:lstStyle/>
        <a:p>
          <a:endParaRPr lang="en-US"/>
        </a:p>
      </dgm:t>
    </dgm:pt>
    <dgm:pt modelId="{73D953D4-09A1-499E-9014-EC31F8C67B64}" type="pres">
      <dgm:prSet presAssocID="{2FC5A07D-08A2-491F-A028-26C3C0FBC9DE}" presName="composite" presStyleCnt="0"/>
      <dgm:spPr/>
    </dgm:pt>
    <dgm:pt modelId="{F0A16E21-3DAF-461D-808B-5C9181555FCC}" type="pres">
      <dgm:prSet presAssocID="{2FC5A07D-08A2-491F-A028-26C3C0FBC9DE}" presName="rect1" presStyleLbl="bgShp" presStyleIdx="0" presStyleCnt="3" custLinFactNeighborX="-3268" custLinFactNeighborY="-43819"/>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B0B9BB87-F005-4A22-AF6A-B4AF15850D7E}" type="pres">
      <dgm:prSet presAssocID="{2FC5A07D-08A2-491F-A028-26C3C0FBC9DE}" presName="rect2" presStyleLbl="trBgShp" presStyleIdx="0" presStyleCnt="3">
        <dgm:presLayoutVars>
          <dgm:bulletEnabled val="1"/>
        </dgm:presLayoutVars>
      </dgm:prSet>
      <dgm:spPr/>
      <dgm:t>
        <a:bodyPr/>
        <a:lstStyle/>
        <a:p>
          <a:endParaRPr lang="en-US"/>
        </a:p>
      </dgm:t>
    </dgm:pt>
    <dgm:pt modelId="{CF490247-0A87-4BDA-8D56-0AB0221A6152}" type="pres">
      <dgm:prSet presAssocID="{7BF2F1A8-3226-4C3F-B46B-7C9C68B2F27A}" presName="sibTrans" presStyleCnt="0"/>
      <dgm:spPr/>
    </dgm:pt>
    <dgm:pt modelId="{9E0614F1-60CD-47EB-8026-479DA6598B15}" type="pres">
      <dgm:prSet presAssocID="{461A5244-628F-498B-AD3A-65610722532A}" presName="composite" presStyleCnt="0"/>
      <dgm:spPr/>
    </dgm:pt>
    <dgm:pt modelId="{040842F8-EA6A-49C9-B53D-7B1CDA7B8056}" type="pres">
      <dgm:prSet presAssocID="{461A5244-628F-498B-AD3A-65610722532A}" presName="rect1" presStyleLbl="bgShp"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5763C727-5560-431E-8F21-E8A200DAC0AE}" type="pres">
      <dgm:prSet presAssocID="{461A5244-628F-498B-AD3A-65610722532A}" presName="rect2" presStyleLbl="trBgShp" presStyleIdx="1" presStyleCnt="3">
        <dgm:presLayoutVars>
          <dgm:bulletEnabled val="1"/>
        </dgm:presLayoutVars>
      </dgm:prSet>
      <dgm:spPr/>
      <dgm:t>
        <a:bodyPr/>
        <a:lstStyle/>
        <a:p>
          <a:endParaRPr lang="en-US"/>
        </a:p>
      </dgm:t>
    </dgm:pt>
    <dgm:pt modelId="{0E9D9CE3-A985-494D-B4DF-7DBB6FA9A402}" type="pres">
      <dgm:prSet presAssocID="{D4C56448-B305-4EBB-853A-6DE3A140E24C}" presName="sibTrans" presStyleCnt="0"/>
      <dgm:spPr/>
    </dgm:pt>
    <dgm:pt modelId="{1EAE6137-0292-43F4-AE0E-A9E7F9BCCFA4}" type="pres">
      <dgm:prSet presAssocID="{661E84B3-E7FB-4538-98D1-8C2790D01E3A}" presName="composite" presStyleCnt="0"/>
      <dgm:spPr/>
    </dgm:pt>
    <dgm:pt modelId="{1832C248-37A0-4E52-ABE4-FE8BD9D7B971}" type="pres">
      <dgm:prSet presAssocID="{661E84B3-E7FB-4538-98D1-8C2790D01E3A}" presName="rect1"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01A633E9-2437-41E8-B2F5-45FA4694DDE6}" type="pres">
      <dgm:prSet presAssocID="{661E84B3-E7FB-4538-98D1-8C2790D01E3A}" presName="rect2" presStyleLbl="trBgShp" presStyleIdx="2" presStyleCnt="3">
        <dgm:presLayoutVars>
          <dgm:bulletEnabled val="1"/>
        </dgm:presLayoutVars>
      </dgm:prSet>
      <dgm:spPr/>
      <dgm:t>
        <a:bodyPr/>
        <a:lstStyle/>
        <a:p>
          <a:endParaRPr lang="en-US"/>
        </a:p>
      </dgm:t>
    </dgm:pt>
  </dgm:ptLst>
  <dgm:cxnLst>
    <dgm:cxn modelId="{D8EE6C5F-DD57-416D-BDE9-65FE0F12478F}" srcId="{7D27BF6E-066C-46A4-A4B8-551DBE61EF54}" destId="{2FC5A07D-08A2-491F-A028-26C3C0FBC9DE}" srcOrd="0" destOrd="0" parTransId="{3C7A8FAC-3293-4DCE-9788-922C69648EDA}" sibTransId="{7BF2F1A8-3226-4C3F-B46B-7C9C68B2F27A}"/>
    <dgm:cxn modelId="{B21E4CEF-5CC2-47CF-820A-97EF9B085F10}" type="presOf" srcId="{7D27BF6E-066C-46A4-A4B8-551DBE61EF54}" destId="{B14D9FCD-F099-4C77-AFFB-EE639015123F}" srcOrd="0" destOrd="0" presId="urn:microsoft.com/office/officeart/2008/layout/BendingPictureSemiTransparentText"/>
    <dgm:cxn modelId="{40C8C967-23F5-4CE6-A965-791F24F15C8C}" srcId="{7D27BF6E-066C-46A4-A4B8-551DBE61EF54}" destId="{661E84B3-E7FB-4538-98D1-8C2790D01E3A}" srcOrd="2" destOrd="0" parTransId="{75003A70-8B5A-4390-9262-1BC18E539F06}" sibTransId="{F5B0179A-436C-4330-8358-DD60EFBAF16D}"/>
    <dgm:cxn modelId="{87BD0CD2-714C-4ED4-8C76-7C0B8CAD9E17}" srcId="{7D27BF6E-066C-46A4-A4B8-551DBE61EF54}" destId="{461A5244-628F-498B-AD3A-65610722532A}" srcOrd="1" destOrd="0" parTransId="{B3F36563-5D7F-4469-87E5-DE40FF6D4870}" sibTransId="{D4C56448-B305-4EBB-853A-6DE3A140E24C}"/>
    <dgm:cxn modelId="{064CC4AD-DF12-40D8-AA8D-EB831A871377}" type="presOf" srcId="{2FC5A07D-08A2-491F-A028-26C3C0FBC9DE}" destId="{B0B9BB87-F005-4A22-AF6A-B4AF15850D7E}" srcOrd="0" destOrd="0" presId="urn:microsoft.com/office/officeart/2008/layout/BendingPictureSemiTransparentText"/>
    <dgm:cxn modelId="{FCB23C55-B58C-4DC2-9C9C-55368612A57D}" type="presOf" srcId="{661E84B3-E7FB-4538-98D1-8C2790D01E3A}" destId="{01A633E9-2437-41E8-B2F5-45FA4694DDE6}" srcOrd="0" destOrd="0" presId="urn:microsoft.com/office/officeart/2008/layout/BendingPictureSemiTransparentText"/>
    <dgm:cxn modelId="{A1A7BA2A-4257-40C2-8DBE-FCD52B412765}" type="presOf" srcId="{461A5244-628F-498B-AD3A-65610722532A}" destId="{5763C727-5560-431E-8F21-E8A200DAC0AE}" srcOrd="0" destOrd="0" presId="urn:microsoft.com/office/officeart/2008/layout/BendingPictureSemiTransparentText"/>
    <dgm:cxn modelId="{AF63C615-8A9E-4EC9-91EE-0DE3F42F627E}" type="presParOf" srcId="{B14D9FCD-F099-4C77-AFFB-EE639015123F}" destId="{73D953D4-09A1-499E-9014-EC31F8C67B64}" srcOrd="0" destOrd="0" presId="urn:microsoft.com/office/officeart/2008/layout/BendingPictureSemiTransparentText"/>
    <dgm:cxn modelId="{8C4B0C63-A3DD-4FD9-AAB8-927E238F8A7B}" type="presParOf" srcId="{73D953D4-09A1-499E-9014-EC31F8C67B64}" destId="{F0A16E21-3DAF-461D-808B-5C9181555FCC}" srcOrd="0" destOrd="0" presId="urn:microsoft.com/office/officeart/2008/layout/BendingPictureSemiTransparentText"/>
    <dgm:cxn modelId="{E5C52C41-05AE-42F6-B006-05439D3D6E49}" type="presParOf" srcId="{73D953D4-09A1-499E-9014-EC31F8C67B64}" destId="{B0B9BB87-F005-4A22-AF6A-B4AF15850D7E}" srcOrd="1" destOrd="0" presId="urn:microsoft.com/office/officeart/2008/layout/BendingPictureSemiTransparentText"/>
    <dgm:cxn modelId="{0DB27C09-3A72-465A-81BC-ED45B9D90042}" type="presParOf" srcId="{B14D9FCD-F099-4C77-AFFB-EE639015123F}" destId="{CF490247-0A87-4BDA-8D56-0AB0221A6152}" srcOrd="1" destOrd="0" presId="urn:microsoft.com/office/officeart/2008/layout/BendingPictureSemiTransparentText"/>
    <dgm:cxn modelId="{117ADB31-809D-4A52-A639-2632C78DD6F4}" type="presParOf" srcId="{B14D9FCD-F099-4C77-AFFB-EE639015123F}" destId="{9E0614F1-60CD-47EB-8026-479DA6598B15}" srcOrd="2" destOrd="0" presId="urn:microsoft.com/office/officeart/2008/layout/BendingPictureSemiTransparentText"/>
    <dgm:cxn modelId="{6932FE26-D63E-434F-A8BD-502EFA993DD9}" type="presParOf" srcId="{9E0614F1-60CD-47EB-8026-479DA6598B15}" destId="{040842F8-EA6A-49C9-B53D-7B1CDA7B8056}" srcOrd="0" destOrd="0" presId="urn:microsoft.com/office/officeart/2008/layout/BendingPictureSemiTransparentText"/>
    <dgm:cxn modelId="{69878052-C81C-47BA-BB19-581202DE62E9}" type="presParOf" srcId="{9E0614F1-60CD-47EB-8026-479DA6598B15}" destId="{5763C727-5560-431E-8F21-E8A200DAC0AE}" srcOrd="1" destOrd="0" presId="urn:microsoft.com/office/officeart/2008/layout/BendingPictureSemiTransparentText"/>
    <dgm:cxn modelId="{44ACB6DA-D62A-4365-86F7-4A1820D23359}" type="presParOf" srcId="{B14D9FCD-F099-4C77-AFFB-EE639015123F}" destId="{0E9D9CE3-A985-494D-B4DF-7DBB6FA9A402}" srcOrd="3" destOrd="0" presId="urn:microsoft.com/office/officeart/2008/layout/BendingPictureSemiTransparentText"/>
    <dgm:cxn modelId="{DA82A911-73AC-475A-9989-C67777C92AEE}" type="presParOf" srcId="{B14D9FCD-F099-4C77-AFFB-EE639015123F}" destId="{1EAE6137-0292-43F4-AE0E-A9E7F9BCCFA4}" srcOrd="4" destOrd="0" presId="urn:microsoft.com/office/officeart/2008/layout/BendingPictureSemiTransparentText"/>
    <dgm:cxn modelId="{5AB76BD7-FDA5-4C07-B552-1E8308629A50}" type="presParOf" srcId="{1EAE6137-0292-43F4-AE0E-A9E7F9BCCFA4}" destId="{1832C248-37A0-4E52-ABE4-FE8BD9D7B971}" srcOrd="0" destOrd="0" presId="urn:microsoft.com/office/officeart/2008/layout/BendingPictureSemiTransparentText"/>
    <dgm:cxn modelId="{43A28767-FDE8-4BBF-81B2-2D49150FAF3D}" type="presParOf" srcId="{1EAE6137-0292-43F4-AE0E-A9E7F9BCCFA4}" destId="{01A633E9-2437-41E8-B2F5-45FA4694DDE6}"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95249E-D81F-4B62-812B-024B95AD8650}" type="doc">
      <dgm:prSet loTypeId="urn:microsoft.com/office/officeart/2005/8/layout/venn1" loCatId="relationship" qsTypeId="urn:microsoft.com/office/officeart/2005/8/quickstyle/3d4" qsCatId="3D" csTypeId="urn:microsoft.com/office/officeart/2005/8/colors/accent1_2" csCatId="accent1" phldr="1"/>
      <dgm:spPr/>
    </dgm:pt>
    <dgm:pt modelId="{EDB51E4A-3130-4C39-B99A-053F936BF56C}">
      <dgm:prSet phldrT="[Text]" custT="1"/>
      <dgm:spPr>
        <a:solidFill>
          <a:schemeClr val="accent6">
            <a:alpha val="50000"/>
          </a:schemeClr>
        </a:solidFill>
      </dgm:spPr>
      <dgm:t>
        <a:bodyPr/>
        <a:lstStyle/>
        <a:p>
          <a:pPr algn="l"/>
          <a:r>
            <a:rPr lang="en-US" sz="1200" b="1" dirty="0" smtClean="0">
              <a:latin typeface="Arial" panose="020B0604020202020204" pitchFamily="34" charset="0"/>
              <a:cs typeface="Arial" panose="020B0604020202020204" pitchFamily="34" charset="0"/>
            </a:rPr>
            <a:t>Joint Project Meeting </a:t>
          </a:r>
          <a:r>
            <a:rPr lang="en-US" sz="1200" dirty="0" smtClean="0">
              <a:latin typeface="Arial" panose="020B0604020202020204" pitchFamily="34" charset="0"/>
              <a:cs typeface="Arial" panose="020B0604020202020204" pitchFamily="34" charset="0"/>
            </a:rPr>
            <a:t>(operational)</a:t>
          </a:r>
        </a:p>
        <a:p>
          <a:pPr algn="ctr"/>
          <a:r>
            <a:rPr lang="en-US" sz="1200" dirty="0" smtClean="0">
              <a:latin typeface="Arial" panose="020B0604020202020204" pitchFamily="34" charset="0"/>
              <a:cs typeface="Arial" panose="020B0604020202020204" pitchFamily="34" charset="0"/>
            </a:rPr>
            <a:t>*DTI</a:t>
          </a:r>
        </a:p>
        <a:p>
          <a:pPr algn="ctr"/>
          <a:r>
            <a:rPr lang="en-US" sz="1200" dirty="0" smtClean="0">
              <a:latin typeface="Arial" panose="020B0604020202020204" pitchFamily="34" charset="0"/>
              <a:cs typeface="Arial" panose="020B0604020202020204" pitchFamily="34" charset="0"/>
            </a:rPr>
            <a:t>*DHA</a:t>
          </a:r>
        </a:p>
        <a:p>
          <a:pPr algn="ctr"/>
          <a:r>
            <a:rPr lang="en-US" sz="1200" dirty="0" smtClean="0">
              <a:latin typeface="Arial" panose="020B0604020202020204" pitchFamily="34" charset="0"/>
              <a:cs typeface="Arial" panose="020B0604020202020204" pitchFamily="34" charset="0"/>
            </a:rPr>
            <a:t>*DE&amp;L</a:t>
          </a:r>
        </a:p>
        <a:p>
          <a:pPr algn="ctr"/>
          <a:r>
            <a:rPr lang="en-US" sz="1200" dirty="0" smtClean="0">
              <a:latin typeface="Arial" panose="020B0604020202020204" pitchFamily="34" charset="0"/>
              <a:cs typeface="Arial" panose="020B0604020202020204" pitchFamily="34" charset="0"/>
            </a:rPr>
            <a:t>*DIRCO</a:t>
          </a:r>
          <a:endParaRPr lang="en-US" sz="1200" dirty="0">
            <a:latin typeface="Arial" panose="020B0604020202020204" pitchFamily="34" charset="0"/>
            <a:cs typeface="Arial" panose="020B0604020202020204" pitchFamily="34" charset="0"/>
          </a:endParaRPr>
        </a:p>
      </dgm:t>
    </dgm:pt>
    <dgm:pt modelId="{E8DD328C-B9AF-455F-9B1D-98B8736BBAE7}" type="parTrans" cxnId="{C45A4324-47B0-45D2-942D-87E218D405E3}">
      <dgm:prSet/>
      <dgm:spPr/>
      <dgm:t>
        <a:bodyPr/>
        <a:lstStyle/>
        <a:p>
          <a:endParaRPr lang="en-US"/>
        </a:p>
      </dgm:t>
    </dgm:pt>
    <dgm:pt modelId="{75BAC82F-27CD-4AD8-BC0F-C42B064FE45C}" type="sibTrans" cxnId="{C45A4324-47B0-45D2-942D-87E218D405E3}">
      <dgm:prSet/>
      <dgm:spPr/>
      <dgm:t>
        <a:bodyPr/>
        <a:lstStyle/>
        <a:p>
          <a:endParaRPr lang="en-US"/>
        </a:p>
      </dgm:t>
    </dgm:pt>
    <dgm:pt modelId="{5116FBC0-26E4-4373-8DAE-1C0B9C2C4FFE}">
      <dgm:prSet phldrT="[Text]" custT="1"/>
      <dgm:spPr>
        <a:solidFill>
          <a:schemeClr val="accent3">
            <a:lumMod val="75000"/>
            <a:alpha val="50000"/>
          </a:schemeClr>
        </a:solidFill>
      </dgm:spPr>
      <dgm:t>
        <a:bodyPr/>
        <a:lstStyle/>
        <a:p>
          <a:r>
            <a:rPr lang="en-US" sz="1200" b="1" dirty="0" smtClean="0">
              <a:latin typeface="Arial" panose="020B0604020202020204" pitchFamily="34" charset="0"/>
              <a:cs typeface="Arial" panose="020B0604020202020204" pitchFamily="34" charset="0"/>
            </a:rPr>
            <a:t>DDG Meeting (strategic)</a:t>
          </a:r>
        </a:p>
        <a:p>
          <a:r>
            <a:rPr lang="en-US" sz="1200" dirty="0" smtClean="0">
              <a:latin typeface="Arial" panose="020B0604020202020204" pitchFamily="34" charset="0"/>
              <a:cs typeface="Arial" panose="020B0604020202020204" pitchFamily="34" charset="0"/>
            </a:rPr>
            <a:t>*DTI</a:t>
          </a:r>
        </a:p>
        <a:p>
          <a:r>
            <a:rPr lang="en-US" sz="1200" dirty="0" smtClean="0">
              <a:latin typeface="Arial" panose="020B0604020202020204" pitchFamily="34" charset="0"/>
              <a:cs typeface="Arial" panose="020B0604020202020204" pitchFamily="34" charset="0"/>
            </a:rPr>
            <a:t>*DHA</a:t>
          </a:r>
        </a:p>
        <a:p>
          <a:r>
            <a:rPr lang="en-US" sz="1200" dirty="0" smtClean="0">
              <a:latin typeface="Arial" panose="020B0604020202020204" pitchFamily="34" charset="0"/>
              <a:cs typeface="Arial" panose="020B0604020202020204" pitchFamily="34" charset="0"/>
            </a:rPr>
            <a:t>*DE&amp;L</a:t>
          </a:r>
        </a:p>
        <a:p>
          <a:r>
            <a:rPr lang="en-US" sz="1200" dirty="0" smtClean="0">
              <a:latin typeface="Arial" panose="020B0604020202020204" pitchFamily="34" charset="0"/>
              <a:cs typeface="Arial" panose="020B0604020202020204" pitchFamily="34" charset="0"/>
            </a:rPr>
            <a:t>*DIRCO</a:t>
          </a:r>
          <a:endParaRPr lang="en-US" sz="1200" dirty="0"/>
        </a:p>
      </dgm:t>
    </dgm:pt>
    <dgm:pt modelId="{F9A88460-EBAA-48C2-A73B-1293E3043E78}" type="parTrans" cxnId="{EBC91AB5-D9C1-43FD-BA6C-5BF050B8A043}">
      <dgm:prSet/>
      <dgm:spPr/>
      <dgm:t>
        <a:bodyPr/>
        <a:lstStyle/>
        <a:p>
          <a:endParaRPr lang="en-US"/>
        </a:p>
      </dgm:t>
    </dgm:pt>
    <dgm:pt modelId="{D82C5A8F-FA03-4640-AA58-611BFFC31FCB}" type="sibTrans" cxnId="{EBC91AB5-D9C1-43FD-BA6C-5BF050B8A043}">
      <dgm:prSet/>
      <dgm:spPr/>
      <dgm:t>
        <a:bodyPr/>
        <a:lstStyle/>
        <a:p>
          <a:endParaRPr lang="en-US"/>
        </a:p>
      </dgm:t>
    </dgm:pt>
    <dgm:pt modelId="{0FA27833-81E0-4375-A80E-45EAEEC94E12}" type="pres">
      <dgm:prSet presAssocID="{C795249E-D81F-4B62-812B-024B95AD8650}" presName="compositeShape" presStyleCnt="0">
        <dgm:presLayoutVars>
          <dgm:chMax val="7"/>
          <dgm:dir/>
          <dgm:resizeHandles val="exact"/>
        </dgm:presLayoutVars>
      </dgm:prSet>
      <dgm:spPr/>
    </dgm:pt>
    <dgm:pt modelId="{E0C20350-8E1F-4567-8F2C-8A3B896D6026}" type="pres">
      <dgm:prSet presAssocID="{EDB51E4A-3130-4C39-B99A-053F936BF56C}" presName="circ1" presStyleLbl="vennNode1" presStyleIdx="0" presStyleCnt="2"/>
      <dgm:spPr/>
      <dgm:t>
        <a:bodyPr/>
        <a:lstStyle/>
        <a:p>
          <a:endParaRPr lang="en-US"/>
        </a:p>
      </dgm:t>
    </dgm:pt>
    <dgm:pt modelId="{81E0877D-95A7-42C9-B092-DCF4882E284A}" type="pres">
      <dgm:prSet presAssocID="{EDB51E4A-3130-4C39-B99A-053F936BF56C}" presName="circ1Tx" presStyleLbl="revTx" presStyleIdx="0" presStyleCnt="0">
        <dgm:presLayoutVars>
          <dgm:chMax val="0"/>
          <dgm:chPref val="0"/>
          <dgm:bulletEnabled val="1"/>
        </dgm:presLayoutVars>
      </dgm:prSet>
      <dgm:spPr/>
      <dgm:t>
        <a:bodyPr/>
        <a:lstStyle/>
        <a:p>
          <a:endParaRPr lang="en-US"/>
        </a:p>
      </dgm:t>
    </dgm:pt>
    <dgm:pt modelId="{BBCDB252-F194-4296-91EF-7DD5EE22A557}" type="pres">
      <dgm:prSet presAssocID="{5116FBC0-26E4-4373-8DAE-1C0B9C2C4FFE}" presName="circ2" presStyleLbl="vennNode1" presStyleIdx="1" presStyleCnt="2"/>
      <dgm:spPr/>
      <dgm:t>
        <a:bodyPr/>
        <a:lstStyle/>
        <a:p>
          <a:endParaRPr lang="en-US"/>
        </a:p>
      </dgm:t>
    </dgm:pt>
    <dgm:pt modelId="{7238FC6B-18AA-459B-9F51-DF1D4F030809}" type="pres">
      <dgm:prSet presAssocID="{5116FBC0-26E4-4373-8DAE-1C0B9C2C4FFE}" presName="circ2Tx" presStyleLbl="revTx" presStyleIdx="0" presStyleCnt="0">
        <dgm:presLayoutVars>
          <dgm:chMax val="0"/>
          <dgm:chPref val="0"/>
          <dgm:bulletEnabled val="1"/>
        </dgm:presLayoutVars>
      </dgm:prSet>
      <dgm:spPr/>
      <dgm:t>
        <a:bodyPr/>
        <a:lstStyle/>
        <a:p>
          <a:endParaRPr lang="en-US"/>
        </a:p>
      </dgm:t>
    </dgm:pt>
  </dgm:ptLst>
  <dgm:cxnLst>
    <dgm:cxn modelId="{7CB112C0-27B5-4D70-9540-9223EC574774}" type="presOf" srcId="{5116FBC0-26E4-4373-8DAE-1C0B9C2C4FFE}" destId="{7238FC6B-18AA-459B-9F51-DF1D4F030809}" srcOrd="1" destOrd="0" presId="urn:microsoft.com/office/officeart/2005/8/layout/venn1"/>
    <dgm:cxn modelId="{A1BB55D2-B831-4A7B-9151-1FC31EA2A770}" type="presOf" srcId="{EDB51E4A-3130-4C39-B99A-053F936BF56C}" destId="{E0C20350-8E1F-4567-8F2C-8A3B896D6026}" srcOrd="0" destOrd="0" presId="urn:microsoft.com/office/officeart/2005/8/layout/venn1"/>
    <dgm:cxn modelId="{C45A4324-47B0-45D2-942D-87E218D405E3}" srcId="{C795249E-D81F-4B62-812B-024B95AD8650}" destId="{EDB51E4A-3130-4C39-B99A-053F936BF56C}" srcOrd="0" destOrd="0" parTransId="{E8DD328C-B9AF-455F-9B1D-98B8736BBAE7}" sibTransId="{75BAC82F-27CD-4AD8-BC0F-C42B064FE45C}"/>
    <dgm:cxn modelId="{0928D2B4-DD94-4BC4-B0F0-3AEEF0294F5A}" type="presOf" srcId="{C795249E-D81F-4B62-812B-024B95AD8650}" destId="{0FA27833-81E0-4375-A80E-45EAEEC94E12}" srcOrd="0" destOrd="0" presId="urn:microsoft.com/office/officeart/2005/8/layout/venn1"/>
    <dgm:cxn modelId="{E045C15F-8BC9-43D8-9A9A-9CE7E26433BD}" type="presOf" srcId="{5116FBC0-26E4-4373-8DAE-1C0B9C2C4FFE}" destId="{BBCDB252-F194-4296-91EF-7DD5EE22A557}" srcOrd="0" destOrd="0" presId="urn:microsoft.com/office/officeart/2005/8/layout/venn1"/>
    <dgm:cxn modelId="{403116AF-46D7-4297-BC9B-94FA0AC9BD68}" type="presOf" srcId="{EDB51E4A-3130-4C39-B99A-053F936BF56C}" destId="{81E0877D-95A7-42C9-B092-DCF4882E284A}" srcOrd="1" destOrd="0" presId="urn:microsoft.com/office/officeart/2005/8/layout/venn1"/>
    <dgm:cxn modelId="{EBC91AB5-D9C1-43FD-BA6C-5BF050B8A043}" srcId="{C795249E-D81F-4B62-812B-024B95AD8650}" destId="{5116FBC0-26E4-4373-8DAE-1C0B9C2C4FFE}" srcOrd="1" destOrd="0" parTransId="{F9A88460-EBAA-48C2-A73B-1293E3043E78}" sibTransId="{D82C5A8F-FA03-4640-AA58-611BFFC31FCB}"/>
    <dgm:cxn modelId="{40B72B87-8420-4814-9EB1-364E7BA85C96}" type="presParOf" srcId="{0FA27833-81E0-4375-A80E-45EAEEC94E12}" destId="{E0C20350-8E1F-4567-8F2C-8A3B896D6026}" srcOrd="0" destOrd="0" presId="urn:microsoft.com/office/officeart/2005/8/layout/venn1"/>
    <dgm:cxn modelId="{7E530847-E644-4E19-8FAE-5B4B44DFFF58}" type="presParOf" srcId="{0FA27833-81E0-4375-A80E-45EAEEC94E12}" destId="{81E0877D-95A7-42C9-B092-DCF4882E284A}" srcOrd="1" destOrd="0" presId="urn:microsoft.com/office/officeart/2005/8/layout/venn1"/>
    <dgm:cxn modelId="{7D149A43-5169-4380-8B26-6C17FBC9908D}" type="presParOf" srcId="{0FA27833-81E0-4375-A80E-45EAEEC94E12}" destId="{BBCDB252-F194-4296-91EF-7DD5EE22A557}" srcOrd="2" destOrd="0" presId="urn:microsoft.com/office/officeart/2005/8/layout/venn1"/>
    <dgm:cxn modelId="{B1C04546-A473-41DF-9840-38587CF40FF9}" type="presParOf" srcId="{0FA27833-81E0-4375-A80E-45EAEEC94E12}" destId="{7238FC6B-18AA-459B-9F51-DF1D4F03080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C8023-E1A7-4F2D-843A-5CAF3C3A71F3}" type="doc">
      <dgm:prSet loTypeId="urn:microsoft.com/office/officeart/2005/8/layout/radial3" loCatId="relationship" qsTypeId="urn:microsoft.com/office/officeart/2005/8/quickstyle/3d1" qsCatId="3D" csTypeId="urn:microsoft.com/office/officeart/2005/8/colors/accent3_3" csCatId="accent3" phldr="1"/>
      <dgm:spPr/>
    </dgm:pt>
    <dgm:pt modelId="{84E29471-2396-46AE-ADF1-B299BA7D6D9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National IPA</a:t>
          </a:r>
        </a:p>
      </dgm:t>
    </dgm:pt>
    <dgm:pt modelId="{743E3405-DF8C-4075-B6A6-5FB3CC74782F}" type="parTrans" cxnId="{040289BB-AC62-4747-AF34-18061791D73C}">
      <dgm:prSet/>
      <dgm:spPr/>
      <dgm:t>
        <a:bodyPr/>
        <a:lstStyle/>
        <a:p>
          <a:endParaRPr lang="en-US"/>
        </a:p>
      </dgm:t>
    </dgm:pt>
    <dgm:pt modelId="{B21966DC-A055-4F85-8F03-5241E8F99E33}" type="sibTrans" cxnId="{040289BB-AC62-4747-AF34-18061791D73C}">
      <dgm:prSet/>
      <dgm:spPr/>
      <dgm:t>
        <a:bodyPr/>
        <a:lstStyle/>
        <a:p>
          <a:endParaRPr lang="en-US"/>
        </a:p>
      </dgm:t>
    </dgm:pt>
    <dgm:pt modelId="{8740796B-2DFB-442B-A726-9F5B785E355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Foreign Trade Ministry</a:t>
          </a:r>
        </a:p>
      </dgm:t>
    </dgm:pt>
    <dgm:pt modelId="{04C74810-730D-404D-AA6E-63285448B690}" type="parTrans" cxnId="{835AD98B-26FA-44E9-9CDE-09E3C9B5EB9A}">
      <dgm:prSet/>
      <dgm:spPr/>
      <dgm:t>
        <a:bodyPr/>
        <a:lstStyle/>
        <a:p>
          <a:endParaRPr lang="en-US"/>
        </a:p>
      </dgm:t>
    </dgm:pt>
    <dgm:pt modelId="{3AC77EA8-10EC-41F1-8DBD-1248E2C338C3}" type="sibTrans" cxnId="{835AD98B-26FA-44E9-9CDE-09E3C9B5EB9A}">
      <dgm:prSet/>
      <dgm:spPr/>
      <dgm:t>
        <a:bodyPr/>
        <a:lstStyle/>
        <a:p>
          <a:endParaRPr lang="en-US"/>
        </a:p>
      </dgm:t>
    </dgm:pt>
    <dgm:pt modelId="{9BCAE0B4-D893-47B9-93E9-E4C24F2A9F4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Consulting &amp; Legal Firms</a:t>
          </a:r>
        </a:p>
      </dgm:t>
    </dgm:pt>
    <dgm:pt modelId="{44553DFE-1943-498C-A2A2-81D41F97370D}" type="parTrans" cxnId="{68283D99-DF4C-48B0-8107-47B49578D4AC}">
      <dgm:prSet/>
      <dgm:spPr/>
      <dgm:t>
        <a:bodyPr/>
        <a:lstStyle/>
        <a:p>
          <a:endParaRPr lang="en-US"/>
        </a:p>
      </dgm:t>
    </dgm:pt>
    <dgm:pt modelId="{2B81C4B5-D8AC-43C3-870A-727F313B516C}" type="sibTrans" cxnId="{68283D99-DF4C-48B0-8107-47B49578D4AC}">
      <dgm:prSet/>
      <dgm:spPr/>
      <dgm:t>
        <a:bodyPr/>
        <a:lstStyle/>
        <a:p>
          <a:endParaRPr lang="en-US"/>
        </a:p>
      </dgm:t>
    </dgm:pt>
    <dgm:pt modelId="{4800223F-6F75-4FDC-96BA-9E0A6B20853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SEZ/Industrial Parks</a:t>
          </a:r>
        </a:p>
      </dgm:t>
    </dgm:pt>
    <dgm:pt modelId="{B0F479E2-03FA-49D1-B64C-1F341F811EC6}" type="parTrans" cxnId="{3F187846-9645-4C74-AAB6-AE9488D493EB}">
      <dgm:prSet/>
      <dgm:spPr/>
      <dgm:t>
        <a:bodyPr/>
        <a:lstStyle/>
        <a:p>
          <a:endParaRPr lang="en-US"/>
        </a:p>
      </dgm:t>
    </dgm:pt>
    <dgm:pt modelId="{9787A30A-53B8-4151-9F92-8F4B2763ECC3}" type="sibTrans" cxnId="{3F187846-9645-4C74-AAB6-AE9488D493EB}">
      <dgm:prSet/>
      <dgm:spPr/>
      <dgm:t>
        <a:bodyPr/>
        <a:lstStyle/>
        <a:p>
          <a:endParaRPr lang="en-US"/>
        </a:p>
      </dgm:t>
    </dgm:pt>
    <dgm:pt modelId="{5F614BB1-EFEC-4090-AC87-890022C8EB5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Sectoral Institutes</a:t>
          </a:r>
        </a:p>
      </dgm:t>
    </dgm:pt>
    <dgm:pt modelId="{B5BA01E6-346D-4C04-A481-A84A877B2E08}" type="parTrans" cxnId="{9B116538-59F2-4371-997E-1975B7562F7B}">
      <dgm:prSet/>
      <dgm:spPr/>
      <dgm:t>
        <a:bodyPr/>
        <a:lstStyle/>
        <a:p>
          <a:endParaRPr lang="en-US"/>
        </a:p>
      </dgm:t>
    </dgm:pt>
    <dgm:pt modelId="{B71EDFC9-BAA4-4FC0-8BBD-1B39CD0F2DD7}" type="sibTrans" cxnId="{9B116538-59F2-4371-997E-1975B7562F7B}">
      <dgm:prSet/>
      <dgm:spPr/>
      <dgm:t>
        <a:bodyPr/>
        <a:lstStyle/>
        <a:p>
          <a:endParaRPr lang="en-US"/>
        </a:p>
      </dgm:t>
    </dgm:pt>
    <dgm:pt modelId="{FD7DA566-F886-4CA8-98E8-848F1D13FB8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Sectoral Ministries</a:t>
          </a:r>
        </a:p>
      </dgm:t>
    </dgm:pt>
    <dgm:pt modelId="{4011AC64-59DA-4909-BEE1-440C33E9CA7A}" type="parTrans" cxnId="{255A1054-83B8-476B-A513-05FB49AC93D8}">
      <dgm:prSet/>
      <dgm:spPr/>
      <dgm:t>
        <a:bodyPr/>
        <a:lstStyle/>
        <a:p>
          <a:endParaRPr lang="en-US"/>
        </a:p>
      </dgm:t>
    </dgm:pt>
    <dgm:pt modelId="{4AB0034E-DBF0-4039-8D3D-645BC79EBAC1}" type="sibTrans" cxnId="{255A1054-83B8-476B-A513-05FB49AC93D8}">
      <dgm:prSet/>
      <dgm:spPr/>
      <dgm:t>
        <a:bodyPr/>
        <a:lstStyle/>
        <a:p>
          <a:endParaRPr lang="en-US"/>
        </a:p>
      </dgm:t>
    </dgm:pt>
    <dgm:pt modelId="{9D1D0A02-FE19-41E2-AC5C-235C1FAA1156}">
      <dgm:prSet/>
      <dgm:spPr>
        <a:solidFill>
          <a:srgbClr val="002060">
            <a:alpha val="30000"/>
          </a:srgb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State IPIs</a:t>
          </a:r>
        </a:p>
      </dgm:t>
    </dgm:pt>
    <dgm:pt modelId="{F6BF9267-EA81-4B25-BC2E-D4E9BD539335}" type="parTrans" cxnId="{461DAF1D-6026-45F4-98EE-27A8051DA948}">
      <dgm:prSet/>
      <dgm:spPr/>
      <dgm:t>
        <a:bodyPr/>
        <a:lstStyle/>
        <a:p>
          <a:endParaRPr lang="en-US"/>
        </a:p>
      </dgm:t>
    </dgm:pt>
    <dgm:pt modelId="{93534CD6-06C9-4836-9B1D-BE65A044C3C5}" type="sibTrans" cxnId="{461DAF1D-6026-45F4-98EE-27A8051DA948}">
      <dgm:prSet/>
      <dgm:spPr/>
      <dgm:t>
        <a:bodyPr/>
        <a:lstStyle/>
        <a:p>
          <a:endParaRPr lang="en-US"/>
        </a:p>
      </dgm:t>
    </dgm:pt>
    <dgm:pt modelId="{A988C581-6AD0-4BE3-822A-446337303E7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Foreign Affairs Ministry</a:t>
          </a:r>
        </a:p>
      </dgm:t>
    </dgm:pt>
    <dgm:pt modelId="{0870475F-0451-4792-8C74-2EAB2C851F21}" type="parTrans" cxnId="{606026C1-8E53-4441-A6A2-8E28BE386E19}">
      <dgm:prSet/>
      <dgm:spPr/>
      <dgm:t>
        <a:bodyPr/>
        <a:lstStyle/>
        <a:p>
          <a:endParaRPr lang="en-US"/>
        </a:p>
      </dgm:t>
    </dgm:pt>
    <dgm:pt modelId="{7DB910C8-83D8-48D6-9A38-8A7B25988B31}" type="sibTrans" cxnId="{606026C1-8E53-4441-A6A2-8E28BE386E19}">
      <dgm:prSet/>
      <dgm:spPr/>
      <dgm:t>
        <a:bodyPr/>
        <a:lstStyle/>
        <a:p>
          <a:endParaRPr lang="en-US"/>
        </a:p>
      </dgm:t>
    </dgm:pt>
    <dgm:pt modelId="{C4402EEC-A33A-451B-BFBB-24C2D36931E5}">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Chambers &amp; Associations</a:t>
          </a:r>
        </a:p>
      </dgm:t>
    </dgm:pt>
    <dgm:pt modelId="{4AD0D312-C401-416A-BE50-E3E073E3B64A}" type="sibTrans" cxnId="{587D8C2F-A728-488E-AB43-7EF4F397AB1B}">
      <dgm:prSet/>
      <dgm:spPr/>
      <dgm:t>
        <a:bodyPr/>
        <a:lstStyle/>
        <a:p>
          <a:endParaRPr lang="en-US"/>
        </a:p>
      </dgm:t>
    </dgm:pt>
    <dgm:pt modelId="{15950081-82CE-4AD5-9C7F-5D16F9C78A2F}" type="parTrans" cxnId="{587D8C2F-A728-488E-AB43-7EF4F397AB1B}">
      <dgm:prSet/>
      <dgm:spPr/>
      <dgm:t>
        <a:bodyPr/>
        <a:lstStyle/>
        <a:p>
          <a:endParaRPr lang="en-US"/>
        </a:p>
      </dgm:t>
    </dgm:pt>
    <dgm:pt modelId="{768BFA74-6C21-4AE9-8705-7D77B79F7798}" type="pres">
      <dgm:prSet presAssocID="{E68C8023-E1A7-4F2D-843A-5CAF3C3A71F3}" presName="composite" presStyleCnt="0">
        <dgm:presLayoutVars>
          <dgm:chMax val="1"/>
          <dgm:dir val="rev"/>
          <dgm:resizeHandles val="exact"/>
        </dgm:presLayoutVars>
      </dgm:prSet>
      <dgm:spPr/>
    </dgm:pt>
    <dgm:pt modelId="{5BBBDAB9-67E7-4074-A720-EBDCE5D17810}" type="pres">
      <dgm:prSet presAssocID="{E68C8023-E1A7-4F2D-843A-5CAF3C3A71F3}" presName="radial" presStyleCnt="0">
        <dgm:presLayoutVars>
          <dgm:animLvl val="ctr"/>
        </dgm:presLayoutVars>
      </dgm:prSet>
      <dgm:spPr/>
    </dgm:pt>
    <dgm:pt modelId="{F0B51864-8265-45B0-A714-A8DB91A38EBF}" type="pres">
      <dgm:prSet presAssocID="{84E29471-2396-46AE-ADF1-B299BA7D6D97}" presName="centerShape" presStyleLbl="vennNode1" presStyleIdx="0" presStyleCnt="9" custLinFactNeighborX="0" custLinFactNeighborY="-4864"/>
      <dgm:spPr/>
      <dgm:t>
        <a:bodyPr/>
        <a:lstStyle/>
        <a:p>
          <a:endParaRPr lang="en-US"/>
        </a:p>
      </dgm:t>
    </dgm:pt>
    <dgm:pt modelId="{541EDDE2-F6E5-48C7-97C4-503D0AB655E5}" type="pres">
      <dgm:prSet presAssocID="{8740796B-2DFB-442B-A726-9F5B785E3551}" presName="node" presStyleLbl="vennNode1" presStyleIdx="1" presStyleCnt="9">
        <dgm:presLayoutVars>
          <dgm:bulletEnabled val="1"/>
        </dgm:presLayoutVars>
      </dgm:prSet>
      <dgm:spPr/>
      <dgm:t>
        <a:bodyPr/>
        <a:lstStyle/>
        <a:p>
          <a:endParaRPr lang="en-US"/>
        </a:p>
      </dgm:t>
    </dgm:pt>
    <dgm:pt modelId="{117E702C-6C5B-45EA-9845-43873FDA1EC2}" type="pres">
      <dgm:prSet presAssocID="{9BCAE0B4-D893-47B9-93E9-E4C24F2A9F48}" presName="node" presStyleLbl="vennNode1" presStyleIdx="2" presStyleCnt="9">
        <dgm:presLayoutVars>
          <dgm:bulletEnabled val="1"/>
        </dgm:presLayoutVars>
      </dgm:prSet>
      <dgm:spPr/>
      <dgm:t>
        <a:bodyPr/>
        <a:lstStyle/>
        <a:p>
          <a:endParaRPr lang="en-US"/>
        </a:p>
      </dgm:t>
    </dgm:pt>
    <dgm:pt modelId="{10482878-FE2B-4DE4-B74E-FF4AE6E2F098}" type="pres">
      <dgm:prSet presAssocID="{C4402EEC-A33A-451B-BFBB-24C2D36931E5}" presName="node" presStyleLbl="vennNode1" presStyleIdx="3" presStyleCnt="9" custRadScaleRad="98405">
        <dgm:presLayoutVars>
          <dgm:bulletEnabled val="1"/>
        </dgm:presLayoutVars>
      </dgm:prSet>
      <dgm:spPr/>
      <dgm:t>
        <a:bodyPr/>
        <a:lstStyle/>
        <a:p>
          <a:endParaRPr lang="en-US"/>
        </a:p>
      </dgm:t>
    </dgm:pt>
    <dgm:pt modelId="{408FFFD6-8C6E-4181-BF45-32DE0221E8D8}" type="pres">
      <dgm:prSet presAssocID="{FD7DA566-F886-4CA8-98E8-848F1D13FB8B}" presName="node" presStyleLbl="vennNode1" presStyleIdx="4" presStyleCnt="9">
        <dgm:presLayoutVars>
          <dgm:bulletEnabled val="1"/>
        </dgm:presLayoutVars>
      </dgm:prSet>
      <dgm:spPr/>
      <dgm:t>
        <a:bodyPr/>
        <a:lstStyle/>
        <a:p>
          <a:endParaRPr lang="en-US"/>
        </a:p>
      </dgm:t>
    </dgm:pt>
    <dgm:pt modelId="{50DB01BF-A967-4C24-9E38-F0B49FD2E2B2}" type="pres">
      <dgm:prSet presAssocID="{4800223F-6F75-4FDC-96BA-9E0A6B208532}" presName="node" presStyleLbl="vennNode1" presStyleIdx="5" presStyleCnt="9">
        <dgm:presLayoutVars>
          <dgm:bulletEnabled val="1"/>
        </dgm:presLayoutVars>
      </dgm:prSet>
      <dgm:spPr/>
      <dgm:t>
        <a:bodyPr/>
        <a:lstStyle/>
        <a:p>
          <a:endParaRPr lang="en-US"/>
        </a:p>
      </dgm:t>
    </dgm:pt>
    <dgm:pt modelId="{5E563133-BFDA-49F9-8E00-A91F6FBE9AB2}" type="pres">
      <dgm:prSet presAssocID="{5F614BB1-EFEC-4090-AC87-890022C8EB54}" presName="node" presStyleLbl="vennNode1" presStyleIdx="6" presStyleCnt="9">
        <dgm:presLayoutVars>
          <dgm:bulletEnabled val="1"/>
        </dgm:presLayoutVars>
      </dgm:prSet>
      <dgm:spPr/>
      <dgm:t>
        <a:bodyPr/>
        <a:lstStyle/>
        <a:p>
          <a:endParaRPr lang="en-US"/>
        </a:p>
      </dgm:t>
    </dgm:pt>
    <dgm:pt modelId="{569CE257-CB46-47C2-AC2E-53D59B74F10C}" type="pres">
      <dgm:prSet presAssocID="{9D1D0A02-FE19-41E2-AC5C-235C1FAA1156}" presName="node" presStyleLbl="vennNode1" presStyleIdx="7" presStyleCnt="9">
        <dgm:presLayoutVars>
          <dgm:bulletEnabled val="1"/>
        </dgm:presLayoutVars>
      </dgm:prSet>
      <dgm:spPr/>
      <dgm:t>
        <a:bodyPr/>
        <a:lstStyle/>
        <a:p>
          <a:endParaRPr lang="en-US"/>
        </a:p>
      </dgm:t>
    </dgm:pt>
    <dgm:pt modelId="{784FAC46-0B45-4D3F-9AF1-8764948FE48A}" type="pres">
      <dgm:prSet presAssocID="{A988C581-6AD0-4BE3-822A-446337303E77}" presName="node" presStyleLbl="vennNode1" presStyleIdx="8" presStyleCnt="9">
        <dgm:presLayoutVars>
          <dgm:bulletEnabled val="1"/>
        </dgm:presLayoutVars>
      </dgm:prSet>
      <dgm:spPr/>
      <dgm:t>
        <a:bodyPr/>
        <a:lstStyle/>
        <a:p>
          <a:endParaRPr lang="en-US"/>
        </a:p>
      </dgm:t>
    </dgm:pt>
  </dgm:ptLst>
  <dgm:cxnLst>
    <dgm:cxn modelId="{2853A035-99DD-45A8-B47E-AAC09E7C385E}" type="presOf" srcId="{E68C8023-E1A7-4F2D-843A-5CAF3C3A71F3}" destId="{768BFA74-6C21-4AE9-8705-7D77B79F7798}" srcOrd="0" destOrd="0" presId="urn:microsoft.com/office/officeart/2005/8/layout/radial3"/>
    <dgm:cxn modelId="{68283D99-DF4C-48B0-8107-47B49578D4AC}" srcId="{84E29471-2396-46AE-ADF1-B299BA7D6D97}" destId="{9BCAE0B4-D893-47B9-93E9-E4C24F2A9F48}" srcOrd="1" destOrd="0" parTransId="{44553DFE-1943-498C-A2A2-81D41F97370D}" sibTransId="{2B81C4B5-D8AC-43C3-870A-727F313B516C}"/>
    <dgm:cxn modelId="{835AD98B-26FA-44E9-9CDE-09E3C9B5EB9A}" srcId="{84E29471-2396-46AE-ADF1-B299BA7D6D97}" destId="{8740796B-2DFB-442B-A726-9F5B785E3551}" srcOrd="0" destOrd="0" parTransId="{04C74810-730D-404D-AA6E-63285448B690}" sibTransId="{3AC77EA8-10EC-41F1-8DBD-1248E2C338C3}"/>
    <dgm:cxn modelId="{461DAF1D-6026-45F4-98EE-27A8051DA948}" srcId="{84E29471-2396-46AE-ADF1-B299BA7D6D97}" destId="{9D1D0A02-FE19-41E2-AC5C-235C1FAA1156}" srcOrd="6" destOrd="0" parTransId="{F6BF9267-EA81-4B25-BC2E-D4E9BD539335}" sibTransId="{93534CD6-06C9-4836-9B1D-BE65A044C3C5}"/>
    <dgm:cxn modelId="{FFDF64F1-76E3-41CC-A0B2-4BDF8F2D0853}" type="presOf" srcId="{9D1D0A02-FE19-41E2-AC5C-235C1FAA1156}" destId="{569CE257-CB46-47C2-AC2E-53D59B74F10C}" srcOrd="0" destOrd="0" presId="urn:microsoft.com/office/officeart/2005/8/layout/radial3"/>
    <dgm:cxn modelId="{9B116538-59F2-4371-997E-1975B7562F7B}" srcId="{84E29471-2396-46AE-ADF1-B299BA7D6D97}" destId="{5F614BB1-EFEC-4090-AC87-890022C8EB54}" srcOrd="5" destOrd="0" parTransId="{B5BA01E6-346D-4C04-A481-A84A877B2E08}" sibTransId="{B71EDFC9-BAA4-4FC0-8BBD-1B39CD0F2DD7}"/>
    <dgm:cxn modelId="{C4E055AB-E61D-4550-9314-676B9C87B656}" type="presOf" srcId="{5F614BB1-EFEC-4090-AC87-890022C8EB54}" destId="{5E563133-BFDA-49F9-8E00-A91F6FBE9AB2}" srcOrd="0" destOrd="0" presId="urn:microsoft.com/office/officeart/2005/8/layout/radial3"/>
    <dgm:cxn modelId="{09A25E11-624C-4C29-9E51-B50616D9A648}" type="presOf" srcId="{FD7DA566-F886-4CA8-98E8-848F1D13FB8B}" destId="{408FFFD6-8C6E-4181-BF45-32DE0221E8D8}" srcOrd="0" destOrd="0" presId="urn:microsoft.com/office/officeart/2005/8/layout/radial3"/>
    <dgm:cxn modelId="{040289BB-AC62-4747-AF34-18061791D73C}" srcId="{E68C8023-E1A7-4F2D-843A-5CAF3C3A71F3}" destId="{84E29471-2396-46AE-ADF1-B299BA7D6D97}" srcOrd="0" destOrd="0" parTransId="{743E3405-DF8C-4075-B6A6-5FB3CC74782F}" sibTransId="{B21966DC-A055-4F85-8F03-5241E8F99E33}"/>
    <dgm:cxn modelId="{56BAFCD4-66B2-4929-8359-849FDFF4C7D7}" type="presOf" srcId="{4800223F-6F75-4FDC-96BA-9E0A6B208532}" destId="{50DB01BF-A967-4C24-9E38-F0B49FD2E2B2}" srcOrd="0" destOrd="0" presId="urn:microsoft.com/office/officeart/2005/8/layout/radial3"/>
    <dgm:cxn modelId="{E8AD9165-F48B-44E6-B91E-99DFA9D9EF8D}" type="presOf" srcId="{8740796B-2DFB-442B-A726-9F5B785E3551}" destId="{541EDDE2-F6E5-48C7-97C4-503D0AB655E5}" srcOrd="0" destOrd="0" presId="urn:microsoft.com/office/officeart/2005/8/layout/radial3"/>
    <dgm:cxn modelId="{3F187846-9645-4C74-AAB6-AE9488D493EB}" srcId="{84E29471-2396-46AE-ADF1-B299BA7D6D97}" destId="{4800223F-6F75-4FDC-96BA-9E0A6B208532}" srcOrd="4" destOrd="0" parTransId="{B0F479E2-03FA-49D1-B64C-1F341F811EC6}" sibTransId="{9787A30A-53B8-4151-9F92-8F4B2763ECC3}"/>
    <dgm:cxn modelId="{4D987766-3774-4326-8A3C-29191B43F307}" type="presOf" srcId="{C4402EEC-A33A-451B-BFBB-24C2D36931E5}" destId="{10482878-FE2B-4DE4-B74E-FF4AE6E2F098}" srcOrd="0" destOrd="0" presId="urn:microsoft.com/office/officeart/2005/8/layout/radial3"/>
    <dgm:cxn modelId="{2943B08B-FE43-4CE3-8E1C-1CE1004BD3BC}" type="presOf" srcId="{A988C581-6AD0-4BE3-822A-446337303E77}" destId="{784FAC46-0B45-4D3F-9AF1-8764948FE48A}" srcOrd="0" destOrd="0" presId="urn:microsoft.com/office/officeart/2005/8/layout/radial3"/>
    <dgm:cxn modelId="{255A1054-83B8-476B-A513-05FB49AC93D8}" srcId="{84E29471-2396-46AE-ADF1-B299BA7D6D97}" destId="{FD7DA566-F886-4CA8-98E8-848F1D13FB8B}" srcOrd="3" destOrd="0" parTransId="{4011AC64-59DA-4909-BEE1-440C33E9CA7A}" sibTransId="{4AB0034E-DBF0-4039-8D3D-645BC79EBAC1}"/>
    <dgm:cxn modelId="{606026C1-8E53-4441-A6A2-8E28BE386E19}" srcId="{84E29471-2396-46AE-ADF1-B299BA7D6D97}" destId="{A988C581-6AD0-4BE3-822A-446337303E77}" srcOrd="7" destOrd="0" parTransId="{0870475F-0451-4792-8C74-2EAB2C851F21}" sibTransId="{7DB910C8-83D8-48D6-9A38-8A7B25988B31}"/>
    <dgm:cxn modelId="{587D8C2F-A728-488E-AB43-7EF4F397AB1B}" srcId="{84E29471-2396-46AE-ADF1-B299BA7D6D97}" destId="{C4402EEC-A33A-451B-BFBB-24C2D36931E5}" srcOrd="2" destOrd="0" parTransId="{15950081-82CE-4AD5-9C7F-5D16F9C78A2F}" sibTransId="{4AD0D312-C401-416A-BE50-E3E073E3B64A}"/>
    <dgm:cxn modelId="{B49C0356-7738-46FB-853F-F7AA7651897C}" type="presOf" srcId="{9BCAE0B4-D893-47B9-93E9-E4C24F2A9F48}" destId="{117E702C-6C5B-45EA-9845-43873FDA1EC2}" srcOrd="0" destOrd="0" presId="urn:microsoft.com/office/officeart/2005/8/layout/radial3"/>
    <dgm:cxn modelId="{9643C54C-18B8-4B08-A255-B1548B2C2EA9}" type="presOf" srcId="{84E29471-2396-46AE-ADF1-B299BA7D6D97}" destId="{F0B51864-8265-45B0-A714-A8DB91A38EBF}" srcOrd="0" destOrd="0" presId="urn:microsoft.com/office/officeart/2005/8/layout/radial3"/>
    <dgm:cxn modelId="{F81B37C4-FAF4-40DA-B71A-6384A80638DC}" type="presParOf" srcId="{768BFA74-6C21-4AE9-8705-7D77B79F7798}" destId="{5BBBDAB9-67E7-4074-A720-EBDCE5D17810}" srcOrd="0" destOrd="0" presId="urn:microsoft.com/office/officeart/2005/8/layout/radial3"/>
    <dgm:cxn modelId="{1E615037-055D-4C97-9513-61BEBC20CA31}" type="presParOf" srcId="{5BBBDAB9-67E7-4074-A720-EBDCE5D17810}" destId="{F0B51864-8265-45B0-A714-A8DB91A38EBF}" srcOrd="0" destOrd="0" presId="urn:microsoft.com/office/officeart/2005/8/layout/radial3"/>
    <dgm:cxn modelId="{75AAA746-1F6D-42E4-A520-6D403E79E6EA}" type="presParOf" srcId="{5BBBDAB9-67E7-4074-A720-EBDCE5D17810}" destId="{541EDDE2-F6E5-48C7-97C4-503D0AB655E5}" srcOrd="1" destOrd="0" presId="urn:microsoft.com/office/officeart/2005/8/layout/radial3"/>
    <dgm:cxn modelId="{8D3E6DFA-1C54-4D69-B765-E5DBE201ACDF}" type="presParOf" srcId="{5BBBDAB9-67E7-4074-A720-EBDCE5D17810}" destId="{117E702C-6C5B-45EA-9845-43873FDA1EC2}" srcOrd="2" destOrd="0" presId="urn:microsoft.com/office/officeart/2005/8/layout/radial3"/>
    <dgm:cxn modelId="{AD6541A4-37A5-4C1C-A576-4B7757F25808}" type="presParOf" srcId="{5BBBDAB9-67E7-4074-A720-EBDCE5D17810}" destId="{10482878-FE2B-4DE4-B74E-FF4AE6E2F098}" srcOrd="3" destOrd="0" presId="urn:microsoft.com/office/officeart/2005/8/layout/radial3"/>
    <dgm:cxn modelId="{AECC32F4-0032-4F45-AAAA-2D0501C44C57}" type="presParOf" srcId="{5BBBDAB9-67E7-4074-A720-EBDCE5D17810}" destId="{408FFFD6-8C6E-4181-BF45-32DE0221E8D8}" srcOrd="4" destOrd="0" presId="urn:microsoft.com/office/officeart/2005/8/layout/radial3"/>
    <dgm:cxn modelId="{B91480DB-2D22-47C4-8908-0BB578CD8BA3}" type="presParOf" srcId="{5BBBDAB9-67E7-4074-A720-EBDCE5D17810}" destId="{50DB01BF-A967-4C24-9E38-F0B49FD2E2B2}" srcOrd="5" destOrd="0" presId="urn:microsoft.com/office/officeart/2005/8/layout/radial3"/>
    <dgm:cxn modelId="{6656CA5F-0E8F-412F-86E8-86FD70CBF36B}" type="presParOf" srcId="{5BBBDAB9-67E7-4074-A720-EBDCE5D17810}" destId="{5E563133-BFDA-49F9-8E00-A91F6FBE9AB2}" srcOrd="6" destOrd="0" presId="urn:microsoft.com/office/officeart/2005/8/layout/radial3"/>
    <dgm:cxn modelId="{1094B170-235D-45BF-A537-82862C8239C5}" type="presParOf" srcId="{5BBBDAB9-67E7-4074-A720-EBDCE5D17810}" destId="{569CE257-CB46-47C2-AC2E-53D59B74F10C}" srcOrd="7" destOrd="0" presId="urn:microsoft.com/office/officeart/2005/8/layout/radial3"/>
    <dgm:cxn modelId="{49EC8151-3D8D-43CA-B5B5-EA58557246B0}" type="presParOf" srcId="{5BBBDAB9-67E7-4074-A720-EBDCE5D17810}" destId="{784FAC46-0B45-4D3F-9AF1-8764948FE48A}"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8C8023-E1A7-4F2D-843A-5CAF3C3A71F3}" type="doc">
      <dgm:prSet loTypeId="urn:microsoft.com/office/officeart/2005/8/layout/radial3" loCatId="relationship" qsTypeId="urn:microsoft.com/office/officeart/2005/8/quickstyle/3d1" qsCatId="3D" csTypeId="urn:microsoft.com/office/officeart/2005/8/colors/accent3_3" csCatId="accent3" phldr="1"/>
      <dgm:spPr/>
    </dgm:pt>
    <dgm:pt modelId="{84E29471-2396-46AE-ADF1-B299BA7D6D9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noProof="0" dirty="0">
              <a:ln/>
              <a:effectLst/>
              <a:latin typeface="Arial" pitchFamily="34" charset="0"/>
            </a:rPr>
            <a:t>Sub-national IPA</a:t>
          </a:r>
        </a:p>
      </dgm:t>
    </dgm:pt>
    <dgm:pt modelId="{743E3405-DF8C-4075-B6A6-5FB3CC74782F}" type="parTrans" cxnId="{040289BB-AC62-4747-AF34-18061791D73C}">
      <dgm:prSet/>
      <dgm:spPr/>
      <dgm:t>
        <a:bodyPr/>
        <a:lstStyle/>
        <a:p>
          <a:endParaRPr lang="en-US"/>
        </a:p>
      </dgm:t>
    </dgm:pt>
    <dgm:pt modelId="{B21966DC-A055-4F85-8F03-5241E8F99E33}" type="sibTrans" cxnId="{040289BB-AC62-4747-AF34-18061791D73C}">
      <dgm:prSet/>
      <dgm:spPr/>
      <dgm:t>
        <a:bodyPr/>
        <a:lstStyle/>
        <a:p>
          <a:endParaRPr lang="en-US"/>
        </a:p>
      </dgm:t>
    </dgm:pt>
    <dgm:pt modelId="{8740796B-2DFB-442B-A726-9F5B785E355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Regional Development Agencies</a:t>
          </a:r>
        </a:p>
      </dgm:t>
    </dgm:pt>
    <dgm:pt modelId="{04C74810-730D-404D-AA6E-63285448B690}" type="parTrans" cxnId="{835AD98B-26FA-44E9-9CDE-09E3C9B5EB9A}">
      <dgm:prSet/>
      <dgm:spPr/>
      <dgm:t>
        <a:bodyPr/>
        <a:lstStyle/>
        <a:p>
          <a:endParaRPr lang="en-US"/>
        </a:p>
      </dgm:t>
    </dgm:pt>
    <dgm:pt modelId="{3AC77EA8-10EC-41F1-8DBD-1248E2C338C3}" type="sibTrans" cxnId="{835AD98B-26FA-44E9-9CDE-09E3C9B5EB9A}">
      <dgm:prSet/>
      <dgm:spPr/>
      <dgm:t>
        <a:bodyPr/>
        <a:lstStyle/>
        <a:p>
          <a:endParaRPr lang="en-US"/>
        </a:p>
      </dgm:t>
    </dgm:pt>
    <dgm:pt modelId="{5F614BB1-EFEC-4090-AC87-890022C8EB5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Chambers &amp; Associations</a:t>
          </a:r>
        </a:p>
      </dgm:t>
    </dgm:pt>
    <dgm:pt modelId="{B5BA01E6-346D-4C04-A481-A84A877B2E08}" type="parTrans" cxnId="{9B116538-59F2-4371-997E-1975B7562F7B}">
      <dgm:prSet/>
      <dgm:spPr/>
      <dgm:t>
        <a:bodyPr/>
        <a:lstStyle/>
        <a:p>
          <a:endParaRPr lang="en-US"/>
        </a:p>
      </dgm:t>
    </dgm:pt>
    <dgm:pt modelId="{B71EDFC9-BAA4-4FC0-8BBD-1B39CD0F2DD7}" type="sibTrans" cxnId="{9B116538-59F2-4371-997E-1975B7562F7B}">
      <dgm:prSet/>
      <dgm:spPr/>
      <dgm:t>
        <a:bodyPr/>
        <a:lstStyle/>
        <a:p>
          <a:endParaRPr lang="en-US"/>
        </a:p>
      </dgm:t>
    </dgm:pt>
    <dgm:pt modelId="{EBBA3C1A-88F8-4EE1-9DD3-26F2B10B56D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Consulting &amp; Legal Firms</a:t>
          </a:r>
        </a:p>
      </dgm:t>
    </dgm:pt>
    <dgm:pt modelId="{1E4BA46D-D262-4962-88FF-E6521B3B6F46}" type="parTrans" cxnId="{750956AB-1C11-4A3E-8008-4B4BD2F6B493}">
      <dgm:prSet/>
      <dgm:spPr/>
      <dgm:t>
        <a:bodyPr/>
        <a:lstStyle/>
        <a:p>
          <a:endParaRPr lang="en-US"/>
        </a:p>
      </dgm:t>
    </dgm:pt>
    <dgm:pt modelId="{0EDF1CD4-7387-494C-BFF7-97B03AB82F8E}" type="sibTrans" cxnId="{750956AB-1C11-4A3E-8008-4B4BD2F6B493}">
      <dgm:prSet/>
      <dgm:spPr/>
      <dgm:t>
        <a:bodyPr/>
        <a:lstStyle/>
        <a:p>
          <a:endParaRPr lang="en-US"/>
        </a:p>
      </dgm:t>
    </dgm:pt>
    <dgm:pt modelId="{D6FD3B0D-698D-434C-A440-70036243820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Sectoral Offices</a:t>
          </a:r>
        </a:p>
      </dgm:t>
    </dgm:pt>
    <dgm:pt modelId="{571D2118-860C-484C-B2BF-41D0B4F8D96D}" type="parTrans" cxnId="{B85E78C3-1B1D-4BC4-8168-677300675259}">
      <dgm:prSet/>
      <dgm:spPr/>
      <dgm:t>
        <a:bodyPr/>
        <a:lstStyle/>
        <a:p>
          <a:endParaRPr lang="en-US"/>
        </a:p>
      </dgm:t>
    </dgm:pt>
    <dgm:pt modelId="{C9CCB9B7-BBDA-4301-93E0-18DC90E01432}" type="sibTrans" cxnId="{B85E78C3-1B1D-4BC4-8168-677300675259}">
      <dgm:prSet/>
      <dgm:spPr/>
      <dgm:t>
        <a:bodyPr/>
        <a:lstStyle/>
        <a:p>
          <a:endParaRPr lang="en-US"/>
        </a:p>
      </dgm:t>
    </dgm:pt>
    <dgm:pt modelId="{D8B3D96C-C0B8-4F5F-B2A8-DB087ECF036F}">
      <dgm:prSet/>
      <dgm:spPr/>
      <dgm:t>
        <a:bodyPr/>
        <a:lstStyle/>
        <a:p>
          <a:endParaRPr lang="en-US"/>
        </a:p>
      </dgm:t>
    </dgm:pt>
    <dgm:pt modelId="{B9517861-65C7-4C8B-9645-D791303B6F41}" type="parTrans" cxnId="{0E667374-C381-425A-B134-44B3484BCDF2}">
      <dgm:prSet/>
      <dgm:spPr/>
      <dgm:t>
        <a:bodyPr/>
        <a:lstStyle/>
        <a:p>
          <a:endParaRPr lang="en-US"/>
        </a:p>
      </dgm:t>
    </dgm:pt>
    <dgm:pt modelId="{E2377503-4CDB-4306-81F1-5DA0F58107AE}" type="sibTrans" cxnId="{0E667374-C381-425A-B134-44B3484BCDF2}">
      <dgm:prSet/>
      <dgm:spPr/>
      <dgm:t>
        <a:bodyPr/>
        <a:lstStyle/>
        <a:p>
          <a:endParaRPr lang="en-US"/>
        </a:p>
      </dgm:t>
    </dgm:pt>
    <dgm:pt modelId="{869AB02F-35DB-46D3-99A8-22277086B54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SEZ/Industrial districts</a:t>
          </a:r>
        </a:p>
      </dgm:t>
    </dgm:pt>
    <dgm:pt modelId="{85DEB5AF-F217-40D1-A03B-C78F49553035}" type="sibTrans" cxnId="{01550E36-657B-45CC-92DC-88C0C32DEAEB}">
      <dgm:prSet/>
      <dgm:spPr/>
      <dgm:t>
        <a:bodyPr/>
        <a:lstStyle/>
        <a:p>
          <a:endParaRPr lang="en-US"/>
        </a:p>
      </dgm:t>
    </dgm:pt>
    <dgm:pt modelId="{385CA48F-DAC1-4E80-9999-463FCCB279B9}" type="parTrans" cxnId="{01550E36-657B-45CC-92DC-88C0C32DEAEB}">
      <dgm:prSet/>
      <dgm:spPr/>
      <dgm:t>
        <a:bodyPr/>
        <a:lstStyle/>
        <a:p>
          <a:endParaRPr lang="en-US"/>
        </a:p>
      </dgm:t>
    </dgm:pt>
    <dgm:pt modelId="{D74EB928-9DEF-4E69-970D-2AA3037178B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noProof="0" dirty="0">
              <a:ln/>
              <a:effectLst/>
              <a:latin typeface="Arial" pitchFamily="34" charset="0"/>
            </a:rPr>
            <a:t>Other IPIs</a:t>
          </a:r>
        </a:p>
      </dgm:t>
    </dgm:pt>
    <dgm:pt modelId="{FC103663-E22D-4D88-A080-7F07D810D50E}" type="sibTrans" cxnId="{BE1D5B96-AC86-4F41-9F22-9DBCD2674FF0}">
      <dgm:prSet/>
      <dgm:spPr/>
      <dgm:t>
        <a:bodyPr/>
        <a:lstStyle/>
        <a:p>
          <a:endParaRPr lang="pt-BR"/>
        </a:p>
      </dgm:t>
    </dgm:pt>
    <dgm:pt modelId="{5926E54C-1F9A-497B-84DA-FEC150A5F1D9}" type="parTrans" cxnId="{BE1D5B96-AC86-4F41-9F22-9DBCD2674FF0}">
      <dgm:prSet/>
      <dgm:spPr/>
      <dgm:t>
        <a:bodyPr/>
        <a:lstStyle/>
        <a:p>
          <a:endParaRPr lang="pt-BR"/>
        </a:p>
      </dgm:t>
    </dgm:pt>
    <dgm:pt modelId="{768BFA74-6C21-4AE9-8705-7D77B79F7798}" type="pres">
      <dgm:prSet presAssocID="{E68C8023-E1A7-4F2D-843A-5CAF3C3A71F3}" presName="composite" presStyleCnt="0">
        <dgm:presLayoutVars>
          <dgm:chMax val="1"/>
          <dgm:dir/>
          <dgm:resizeHandles val="exact"/>
        </dgm:presLayoutVars>
      </dgm:prSet>
      <dgm:spPr/>
    </dgm:pt>
    <dgm:pt modelId="{5BBBDAB9-67E7-4074-A720-EBDCE5D17810}" type="pres">
      <dgm:prSet presAssocID="{E68C8023-E1A7-4F2D-843A-5CAF3C3A71F3}" presName="radial" presStyleCnt="0">
        <dgm:presLayoutVars>
          <dgm:animLvl val="ctr"/>
        </dgm:presLayoutVars>
      </dgm:prSet>
      <dgm:spPr/>
    </dgm:pt>
    <dgm:pt modelId="{F0B51864-8265-45B0-A714-A8DB91A38EBF}" type="pres">
      <dgm:prSet presAssocID="{84E29471-2396-46AE-ADF1-B299BA7D6D97}" presName="centerShape" presStyleLbl="vennNode1" presStyleIdx="0" presStyleCnt="7"/>
      <dgm:spPr/>
      <dgm:t>
        <a:bodyPr/>
        <a:lstStyle/>
        <a:p>
          <a:endParaRPr lang="en-US"/>
        </a:p>
      </dgm:t>
    </dgm:pt>
    <dgm:pt modelId="{541EDDE2-F6E5-48C7-97C4-503D0AB655E5}" type="pres">
      <dgm:prSet presAssocID="{8740796B-2DFB-442B-A726-9F5B785E3551}" presName="node" presStyleLbl="vennNode1" presStyleIdx="1" presStyleCnt="7">
        <dgm:presLayoutVars>
          <dgm:bulletEnabled val="1"/>
        </dgm:presLayoutVars>
      </dgm:prSet>
      <dgm:spPr/>
      <dgm:t>
        <a:bodyPr/>
        <a:lstStyle/>
        <a:p>
          <a:endParaRPr lang="en-US"/>
        </a:p>
      </dgm:t>
    </dgm:pt>
    <dgm:pt modelId="{77265F78-E838-4D40-A3EB-83E8016FD1D9}" type="pres">
      <dgm:prSet presAssocID="{D6FD3B0D-698D-434C-A440-700362438202}" presName="node" presStyleLbl="vennNode1" presStyleIdx="2" presStyleCnt="7">
        <dgm:presLayoutVars>
          <dgm:bulletEnabled val="1"/>
        </dgm:presLayoutVars>
      </dgm:prSet>
      <dgm:spPr/>
      <dgm:t>
        <a:bodyPr/>
        <a:lstStyle/>
        <a:p>
          <a:endParaRPr lang="en-US"/>
        </a:p>
      </dgm:t>
    </dgm:pt>
    <dgm:pt modelId="{533506CC-09F8-4F46-88D4-1703A5CEE8AD}" type="pres">
      <dgm:prSet presAssocID="{869AB02F-35DB-46D3-99A8-22277086B548}" presName="node" presStyleLbl="vennNode1" presStyleIdx="3" presStyleCnt="7">
        <dgm:presLayoutVars>
          <dgm:bulletEnabled val="1"/>
        </dgm:presLayoutVars>
      </dgm:prSet>
      <dgm:spPr/>
      <dgm:t>
        <a:bodyPr/>
        <a:lstStyle/>
        <a:p>
          <a:endParaRPr lang="en-US"/>
        </a:p>
      </dgm:t>
    </dgm:pt>
    <dgm:pt modelId="{4A2AF08B-CB5D-4E91-BF36-848B3D0217F6}" type="pres">
      <dgm:prSet presAssocID="{D74EB928-9DEF-4E69-970D-2AA3037178B2}" presName="node" presStyleLbl="vennNode1" presStyleIdx="4" presStyleCnt="7">
        <dgm:presLayoutVars>
          <dgm:bulletEnabled val="1"/>
        </dgm:presLayoutVars>
      </dgm:prSet>
      <dgm:spPr/>
      <dgm:t>
        <a:bodyPr/>
        <a:lstStyle/>
        <a:p>
          <a:endParaRPr lang="en-US"/>
        </a:p>
      </dgm:t>
    </dgm:pt>
    <dgm:pt modelId="{5E563133-BFDA-49F9-8E00-A91F6FBE9AB2}" type="pres">
      <dgm:prSet presAssocID="{5F614BB1-EFEC-4090-AC87-890022C8EB54}" presName="node" presStyleLbl="vennNode1" presStyleIdx="5" presStyleCnt="7">
        <dgm:presLayoutVars>
          <dgm:bulletEnabled val="1"/>
        </dgm:presLayoutVars>
      </dgm:prSet>
      <dgm:spPr/>
      <dgm:t>
        <a:bodyPr/>
        <a:lstStyle/>
        <a:p>
          <a:endParaRPr lang="en-US"/>
        </a:p>
      </dgm:t>
    </dgm:pt>
    <dgm:pt modelId="{FF5656B7-4FE1-4F07-9E4F-E8B50A7FF740}" type="pres">
      <dgm:prSet presAssocID="{EBBA3C1A-88F8-4EE1-9DD3-26F2B10B56D4}" presName="node" presStyleLbl="vennNode1" presStyleIdx="6" presStyleCnt="7">
        <dgm:presLayoutVars>
          <dgm:bulletEnabled val="1"/>
        </dgm:presLayoutVars>
      </dgm:prSet>
      <dgm:spPr/>
      <dgm:t>
        <a:bodyPr/>
        <a:lstStyle/>
        <a:p>
          <a:endParaRPr lang="en-US"/>
        </a:p>
      </dgm:t>
    </dgm:pt>
  </dgm:ptLst>
  <dgm:cxnLst>
    <dgm:cxn modelId="{750956AB-1C11-4A3E-8008-4B4BD2F6B493}" srcId="{84E29471-2396-46AE-ADF1-B299BA7D6D97}" destId="{EBBA3C1A-88F8-4EE1-9DD3-26F2B10B56D4}" srcOrd="5" destOrd="0" parTransId="{1E4BA46D-D262-4962-88FF-E6521B3B6F46}" sibTransId="{0EDF1CD4-7387-494C-BFF7-97B03AB82F8E}"/>
    <dgm:cxn modelId="{D88DF167-C89D-4052-B08C-986A06F4C7E2}" type="presOf" srcId="{EBBA3C1A-88F8-4EE1-9DD3-26F2B10B56D4}" destId="{FF5656B7-4FE1-4F07-9E4F-E8B50A7FF740}" srcOrd="0" destOrd="0" presId="urn:microsoft.com/office/officeart/2005/8/layout/radial3"/>
    <dgm:cxn modelId="{835AD98B-26FA-44E9-9CDE-09E3C9B5EB9A}" srcId="{84E29471-2396-46AE-ADF1-B299BA7D6D97}" destId="{8740796B-2DFB-442B-A726-9F5B785E3551}" srcOrd="0" destOrd="0" parTransId="{04C74810-730D-404D-AA6E-63285448B690}" sibTransId="{3AC77EA8-10EC-41F1-8DBD-1248E2C338C3}"/>
    <dgm:cxn modelId="{F2FB61E8-CBDE-44F8-88FF-9719F7B44458}" type="presOf" srcId="{84E29471-2396-46AE-ADF1-B299BA7D6D97}" destId="{F0B51864-8265-45B0-A714-A8DB91A38EBF}" srcOrd="0" destOrd="0" presId="urn:microsoft.com/office/officeart/2005/8/layout/radial3"/>
    <dgm:cxn modelId="{0E667374-C381-425A-B134-44B3484BCDF2}" srcId="{E68C8023-E1A7-4F2D-843A-5CAF3C3A71F3}" destId="{D8B3D96C-C0B8-4F5F-B2A8-DB087ECF036F}" srcOrd="1" destOrd="0" parTransId="{B9517861-65C7-4C8B-9645-D791303B6F41}" sibTransId="{E2377503-4CDB-4306-81F1-5DA0F58107AE}"/>
    <dgm:cxn modelId="{DB5EB4C6-9F13-413B-8286-CBAD48253BD2}" type="presOf" srcId="{5F614BB1-EFEC-4090-AC87-890022C8EB54}" destId="{5E563133-BFDA-49F9-8E00-A91F6FBE9AB2}" srcOrd="0" destOrd="0" presId="urn:microsoft.com/office/officeart/2005/8/layout/radial3"/>
    <dgm:cxn modelId="{01550E36-657B-45CC-92DC-88C0C32DEAEB}" srcId="{84E29471-2396-46AE-ADF1-B299BA7D6D97}" destId="{869AB02F-35DB-46D3-99A8-22277086B548}" srcOrd="2" destOrd="0" parTransId="{385CA48F-DAC1-4E80-9999-463FCCB279B9}" sibTransId="{85DEB5AF-F217-40D1-A03B-C78F49553035}"/>
    <dgm:cxn modelId="{9B116538-59F2-4371-997E-1975B7562F7B}" srcId="{84E29471-2396-46AE-ADF1-B299BA7D6D97}" destId="{5F614BB1-EFEC-4090-AC87-890022C8EB54}" srcOrd="4" destOrd="0" parTransId="{B5BA01E6-346D-4C04-A481-A84A877B2E08}" sibTransId="{B71EDFC9-BAA4-4FC0-8BBD-1B39CD0F2DD7}"/>
    <dgm:cxn modelId="{FC8CE82B-D333-4348-A85D-B5FFD08BAF22}" type="presOf" srcId="{E68C8023-E1A7-4F2D-843A-5CAF3C3A71F3}" destId="{768BFA74-6C21-4AE9-8705-7D77B79F7798}" srcOrd="0" destOrd="0" presId="urn:microsoft.com/office/officeart/2005/8/layout/radial3"/>
    <dgm:cxn modelId="{040289BB-AC62-4747-AF34-18061791D73C}" srcId="{E68C8023-E1A7-4F2D-843A-5CAF3C3A71F3}" destId="{84E29471-2396-46AE-ADF1-B299BA7D6D97}" srcOrd="0" destOrd="0" parTransId="{743E3405-DF8C-4075-B6A6-5FB3CC74782F}" sibTransId="{B21966DC-A055-4F85-8F03-5241E8F99E33}"/>
    <dgm:cxn modelId="{3C6B2C4A-2C8D-4B89-AB3E-70A13B48D758}" type="presOf" srcId="{8740796B-2DFB-442B-A726-9F5B785E3551}" destId="{541EDDE2-F6E5-48C7-97C4-503D0AB655E5}" srcOrd="0" destOrd="0" presId="urn:microsoft.com/office/officeart/2005/8/layout/radial3"/>
    <dgm:cxn modelId="{B85E78C3-1B1D-4BC4-8168-677300675259}" srcId="{84E29471-2396-46AE-ADF1-B299BA7D6D97}" destId="{D6FD3B0D-698D-434C-A440-700362438202}" srcOrd="1" destOrd="0" parTransId="{571D2118-860C-484C-B2BF-41D0B4F8D96D}" sibTransId="{C9CCB9B7-BBDA-4301-93E0-18DC90E01432}"/>
    <dgm:cxn modelId="{2013AF4F-5FDD-4A4C-8A29-9A413FAFDFAB}" type="presOf" srcId="{D74EB928-9DEF-4E69-970D-2AA3037178B2}" destId="{4A2AF08B-CB5D-4E91-BF36-848B3D0217F6}" srcOrd="0" destOrd="0" presId="urn:microsoft.com/office/officeart/2005/8/layout/radial3"/>
    <dgm:cxn modelId="{BE1D5B96-AC86-4F41-9F22-9DBCD2674FF0}" srcId="{84E29471-2396-46AE-ADF1-B299BA7D6D97}" destId="{D74EB928-9DEF-4E69-970D-2AA3037178B2}" srcOrd="3" destOrd="0" parTransId="{5926E54C-1F9A-497B-84DA-FEC150A5F1D9}" sibTransId="{FC103663-E22D-4D88-A080-7F07D810D50E}"/>
    <dgm:cxn modelId="{AD9D4699-AF50-4C0B-9413-B626B7444005}" type="presOf" srcId="{869AB02F-35DB-46D3-99A8-22277086B548}" destId="{533506CC-09F8-4F46-88D4-1703A5CEE8AD}" srcOrd="0" destOrd="0" presId="urn:microsoft.com/office/officeart/2005/8/layout/radial3"/>
    <dgm:cxn modelId="{D3CEDF93-25EF-4573-9F6A-98B031ACB60A}" type="presOf" srcId="{D6FD3B0D-698D-434C-A440-700362438202}" destId="{77265F78-E838-4D40-A3EB-83E8016FD1D9}" srcOrd="0" destOrd="0" presId="urn:microsoft.com/office/officeart/2005/8/layout/radial3"/>
    <dgm:cxn modelId="{6604DD1B-C7E7-4207-9CC1-4D58C9E1522E}" type="presParOf" srcId="{768BFA74-6C21-4AE9-8705-7D77B79F7798}" destId="{5BBBDAB9-67E7-4074-A720-EBDCE5D17810}" srcOrd="0" destOrd="0" presId="urn:microsoft.com/office/officeart/2005/8/layout/radial3"/>
    <dgm:cxn modelId="{8F9D6456-ABFC-4180-9B6B-92D82002E71C}" type="presParOf" srcId="{5BBBDAB9-67E7-4074-A720-EBDCE5D17810}" destId="{F0B51864-8265-45B0-A714-A8DB91A38EBF}" srcOrd="0" destOrd="0" presId="urn:microsoft.com/office/officeart/2005/8/layout/radial3"/>
    <dgm:cxn modelId="{D5B6EDA1-C631-4619-88CA-587BDA473262}" type="presParOf" srcId="{5BBBDAB9-67E7-4074-A720-EBDCE5D17810}" destId="{541EDDE2-F6E5-48C7-97C4-503D0AB655E5}" srcOrd="1" destOrd="0" presId="urn:microsoft.com/office/officeart/2005/8/layout/radial3"/>
    <dgm:cxn modelId="{8C80DE86-F936-4B8A-A292-E855763AA78C}" type="presParOf" srcId="{5BBBDAB9-67E7-4074-A720-EBDCE5D17810}" destId="{77265F78-E838-4D40-A3EB-83E8016FD1D9}" srcOrd="2" destOrd="0" presId="urn:microsoft.com/office/officeart/2005/8/layout/radial3"/>
    <dgm:cxn modelId="{2B83717A-127E-4770-ADAE-28AE9412356D}" type="presParOf" srcId="{5BBBDAB9-67E7-4074-A720-EBDCE5D17810}" destId="{533506CC-09F8-4F46-88D4-1703A5CEE8AD}" srcOrd="3" destOrd="0" presId="urn:microsoft.com/office/officeart/2005/8/layout/radial3"/>
    <dgm:cxn modelId="{D4635453-6C4A-4835-B150-4CCF4590B808}" type="presParOf" srcId="{5BBBDAB9-67E7-4074-A720-EBDCE5D17810}" destId="{4A2AF08B-CB5D-4E91-BF36-848B3D0217F6}" srcOrd="4" destOrd="0" presId="urn:microsoft.com/office/officeart/2005/8/layout/radial3"/>
    <dgm:cxn modelId="{8733CAA2-EACE-48F0-A015-4A5F2F8AC794}" type="presParOf" srcId="{5BBBDAB9-67E7-4074-A720-EBDCE5D17810}" destId="{5E563133-BFDA-49F9-8E00-A91F6FBE9AB2}" srcOrd="5" destOrd="0" presId="urn:microsoft.com/office/officeart/2005/8/layout/radial3"/>
    <dgm:cxn modelId="{6D3AD4F7-DCD4-4D57-BB57-E2357125FA08}" type="presParOf" srcId="{5BBBDAB9-67E7-4074-A720-EBDCE5D17810}" destId="{FF5656B7-4FE1-4F07-9E4F-E8B50A7FF740}" srcOrd="6"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0FB2EE-4143-43D1-817A-9730FE873531}" type="doc">
      <dgm:prSet loTypeId="urn:microsoft.com/office/officeart/2005/8/layout/bProcess4" loCatId="process" qsTypeId="urn:microsoft.com/office/officeart/2005/8/quickstyle/simple2" qsCatId="simple" csTypeId="urn:microsoft.com/office/officeart/2005/8/colors/colorful1" csCatId="colorful" phldr="1"/>
      <dgm:spPr/>
      <dgm:t>
        <a:bodyPr/>
        <a:lstStyle/>
        <a:p>
          <a:endParaRPr lang="en-US"/>
        </a:p>
      </dgm:t>
    </dgm:pt>
    <dgm:pt modelId="{1A066BF7-810B-498E-9B71-4BE604C35145}">
      <dgm:prSet phldrT="[Text]"/>
      <dgm:spPr/>
      <dgm:t>
        <a:bodyPr/>
        <a:lstStyle/>
        <a:p>
          <a:r>
            <a:rPr lang="en-US" dirty="0" smtClean="0"/>
            <a:t>Biz Portal</a:t>
          </a:r>
          <a:endParaRPr lang="en-US" dirty="0"/>
        </a:p>
      </dgm:t>
    </dgm:pt>
    <dgm:pt modelId="{551E2BC4-322B-4917-80F0-6F289DD131BD}" type="parTrans" cxnId="{87998FD1-A301-4733-9331-1795CC56534D}">
      <dgm:prSet/>
      <dgm:spPr/>
      <dgm:t>
        <a:bodyPr/>
        <a:lstStyle/>
        <a:p>
          <a:endParaRPr lang="en-US"/>
        </a:p>
      </dgm:t>
    </dgm:pt>
    <dgm:pt modelId="{BCD89840-710B-41CC-80E1-A699FA6BF644}" type="sibTrans" cxnId="{87998FD1-A301-4733-9331-1795CC56534D}">
      <dgm:prSet/>
      <dgm:spPr/>
      <dgm:t>
        <a:bodyPr/>
        <a:lstStyle/>
        <a:p>
          <a:endParaRPr lang="en-US"/>
        </a:p>
      </dgm:t>
    </dgm:pt>
    <dgm:pt modelId="{9252A2D7-ECD4-458F-B2BB-B6333EF341C4}">
      <dgm:prSet phldrT="[Text]"/>
      <dgm:spPr/>
      <dgm:t>
        <a:bodyPr/>
        <a:lstStyle/>
        <a:p>
          <a:r>
            <a:rPr lang="en-US" dirty="0" smtClean="0"/>
            <a:t>e-DRS</a:t>
          </a:r>
          <a:endParaRPr lang="en-US" dirty="0"/>
        </a:p>
      </dgm:t>
    </dgm:pt>
    <dgm:pt modelId="{311917B2-9CA5-4AEA-A561-283F36BA9267}" type="parTrans" cxnId="{0A72A02A-BAE1-48AC-B158-111E2F363615}">
      <dgm:prSet/>
      <dgm:spPr/>
      <dgm:t>
        <a:bodyPr/>
        <a:lstStyle/>
        <a:p>
          <a:endParaRPr lang="en-US"/>
        </a:p>
      </dgm:t>
    </dgm:pt>
    <dgm:pt modelId="{61B195D9-EB3C-4802-A6AB-664066A6DE01}" type="sibTrans" cxnId="{0A72A02A-BAE1-48AC-B158-111E2F363615}">
      <dgm:prSet/>
      <dgm:spPr/>
      <dgm:t>
        <a:bodyPr/>
        <a:lstStyle/>
        <a:p>
          <a:endParaRPr lang="en-US"/>
        </a:p>
      </dgm:t>
    </dgm:pt>
    <dgm:pt modelId="{E577C89B-FE67-4FD5-B67B-A9D2B5CF35FB}">
      <dgm:prSet phldrT="[Text]"/>
      <dgm:spPr/>
      <dgm:t>
        <a:bodyPr/>
        <a:lstStyle/>
        <a:p>
          <a:r>
            <a:rPr lang="en-US" dirty="0"/>
            <a:t>Building Plans</a:t>
          </a:r>
        </a:p>
      </dgm:t>
    </dgm:pt>
    <dgm:pt modelId="{C1215F53-183B-4576-9940-C093E9334C1D}" type="parTrans" cxnId="{1EF02D92-F5CE-4D6F-8A0D-BEE4E9168B61}">
      <dgm:prSet/>
      <dgm:spPr/>
      <dgm:t>
        <a:bodyPr/>
        <a:lstStyle/>
        <a:p>
          <a:endParaRPr lang="en-US"/>
        </a:p>
      </dgm:t>
    </dgm:pt>
    <dgm:pt modelId="{895F126D-CBF0-4835-ACDB-7CA05B5379BC}" type="sibTrans" cxnId="{1EF02D92-F5CE-4D6F-8A0D-BEE4E9168B61}">
      <dgm:prSet/>
      <dgm:spPr/>
      <dgm:t>
        <a:bodyPr/>
        <a:lstStyle/>
        <a:p>
          <a:endParaRPr lang="en-US"/>
        </a:p>
      </dgm:t>
    </dgm:pt>
    <dgm:pt modelId="{7DB892B2-0E0D-420C-B451-7722D28313F7}">
      <dgm:prSet phldrT="[Text]"/>
      <dgm:spPr/>
      <dgm:t>
        <a:bodyPr/>
        <a:lstStyle/>
        <a:p>
          <a:r>
            <a:rPr lang="en-US" dirty="0" smtClean="0"/>
            <a:t>eClearances</a:t>
          </a:r>
          <a:endParaRPr lang="en-US" dirty="0"/>
        </a:p>
      </dgm:t>
    </dgm:pt>
    <dgm:pt modelId="{76A5E238-62E3-48E2-B973-3966EC01419B}" type="parTrans" cxnId="{9C8D409F-E410-4D31-9461-8DF8B8961623}">
      <dgm:prSet/>
      <dgm:spPr/>
      <dgm:t>
        <a:bodyPr/>
        <a:lstStyle/>
        <a:p>
          <a:endParaRPr lang="en-US"/>
        </a:p>
      </dgm:t>
    </dgm:pt>
    <dgm:pt modelId="{5BF1F0BD-2C92-4CA1-93CD-3EA2E09F4EE2}" type="sibTrans" cxnId="{9C8D409F-E410-4D31-9461-8DF8B8961623}">
      <dgm:prSet/>
      <dgm:spPr/>
      <dgm:t>
        <a:bodyPr/>
        <a:lstStyle/>
        <a:p>
          <a:endParaRPr lang="en-US"/>
        </a:p>
      </dgm:t>
    </dgm:pt>
    <dgm:pt modelId="{F2F54FD7-E5C8-4FB6-91C1-38819EA5EF48}" type="pres">
      <dgm:prSet presAssocID="{1F0FB2EE-4143-43D1-817A-9730FE873531}" presName="Name0" presStyleCnt="0">
        <dgm:presLayoutVars>
          <dgm:dir/>
          <dgm:resizeHandles/>
        </dgm:presLayoutVars>
      </dgm:prSet>
      <dgm:spPr/>
      <dgm:t>
        <a:bodyPr/>
        <a:lstStyle/>
        <a:p>
          <a:endParaRPr lang="en-US"/>
        </a:p>
      </dgm:t>
    </dgm:pt>
    <dgm:pt modelId="{DCCF9976-95F0-4CFC-B02F-9E2EDD6A5D6C}" type="pres">
      <dgm:prSet presAssocID="{1A066BF7-810B-498E-9B71-4BE604C35145}" presName="compNode" presStyleCnt="0"/>
      <dgm:spPr/>
    </dgm:pt>
    <dgm:pt modelId="{86319496-1E91-48A7-A597-CDA650789E90}" type="pres">
      <dgm:prSet presAssocID="{1A066BF7-810B-498E-9B71-4BE604C35145}" presName="dummyConnPt" presStyleCnt="0"/>
      <dgm:spPr/>
    </dgm:pt>
    <dgm:pt modelId="{5FF7D49F-3A5F-4699-B806-9C0678ACDBD3}" type="pres">
      <dgm:prSet presAssocID="{1A066BF7-810B-498E-9B71-4BE604C35145}" presName="node" presStyleLbl="node1" presStyleIdx="0" presStyleCnt="4">
        <dgm:presLayoutVars>
          <dgm:bulletEnabled val="1"/>
        </dgm:presLayoutVars>
      </dgm:prSet>
      <dgm:spPr/>
      <dgm:t>
        <a:bodyPr/>
        <a:lstStyle/>
        <a:p>
          <a:endParaRPr lang="en-US"/>
        </a:p>
      </dgm:t>
    </dgm:pt>
    <dgm:pt modelId="{359D377B-6DA2-44EF-B48B-585722EC5E11}" type="pres">
      <dgm:prSet presAssocID="{BCD89840-710B-41CC-80E1-A699FA6BF644}" presName="sibTrans" presStyleLbl="bgSibTrans2D1" presStyleIdx="0" presStyleCnt="3"/>
      <dgm:spPr/>
      <dgm:t>
        <a:bodyPr/>
        <a:lstStyle/>
        <a:p>
          <a:endParaRPr lang="en-US"/>
        </a:p>
      </dgm:t>
    </dgm:pt>
    <dgm:pt modelId="{27F00A5E-9AB0-4494-8CB2-09E824CE29B3}" type="pres">
      <dgm:prSet presAssocID="{9252A2D7-ECD4-458F-B2BB-B6333EF341C4}" presName="compNode" presStyleCnt="0"/>
      <dgm:spPr/>
    </dgm:pt>
    <dgm:pt modelId="{01B71D9E-E14B-41AF-87E2-23E828C1B8C3}" type="pres">
      <dgm:prSet presAssocID="{9252A2D7-ECD4-458F-B2BB-B6333EF341C4}" presName="dummyConnPt" presStyleCnt="0"/>
      <dgm:spPr/>
    </dgm:pt>
    <dgm:pt modelId="{FD1A2453-146C-428B-8518-A7512150E7D4}" type="pres">
      <dgm:prSet presAssocID="{9252A2D7-ECD4-458F-B2BB-B6333EF341C4}" presName="node" presStyleLbl="node1" presStyleIdx="1" presStyleCnt="4">
        <dgm:presLayoutVars>
          <dgm:bulletEnabled val="1"/>
        </dgm:presLayoutVars>
      </dgm:prSet>
      <dgm:spPr/>
      <dgm:t>
        <a:bodyPr/>
        <a:lstStyle/>
        <a:p>
          <a:endParaRPr lang="en-US"/>
        </a:p>
      </dgm:t>
    </dgm:pt>
    <dgm:pt modelId="{1278D393-EDC2-4857-A2B3-ACBB0063F1AB}" type="pres">
      <dgm:prSet presAssocID="{61B195D9-EB3C-4802-A6AB-664066A6DE01}" presName="sibTrans" presStyleLbl="bgSibTrans2D1" presStyleIdx="1" presStyleCnt="3"/>
      <dgm:spPr/>
      <dgm:t>
        <a:bodyPr/>
        <a:lstStyle/>
        <a:p>
          <a:endParaRPr lang="en-US"/>
        </a:p>
      </dgm:t>
    </dgm:pt>
    <dgm:pt modelId="{A336EDA8-1022-41F7-B714-939E20AA578B}" type="pres">
      <dgm:prSet presAssocID="{E577C89B-FE67-4FD5-B67B-A9D2B5CF35FB}" presName="compNode" presStyleCnt="0"/>
      <dgm:spPr/>
    </dgm:pt>
    <dgm:pt modelId="{25E7D049-6348-488B-88F9-EE09EA78E5E0}" type="pres">
      <dgm:prSet presAssocID="{E577C89B-FE67-4FD5-B67B-A9D2B5CF35FB}" presName="dummyConnPt" presStyleCnt="0"/>
      <dgm:spPr/>
    </dgm:pt>
    <dgm:pt modelId="{2CB340D4-761A-4A48-A9AE-9FCEAF308808}" type="pres">
      <dgm:prSet presAssocID="{E577C89B-FE67-4FD5-B67B-A9D2B5CF35FB}" presName="node" presStyleLbl="node1" presStyleIdx="2" presStyleCnt="4">
        <dgm:presLayoutVars>
          <dgm:bulletEnabled val="1"/>
        </dgm:presLayoutVars>
      </dgm:prSet>
      <dgm:spPr/>
      <dgm:t>
        <a:bodyPr/>
        <a:lstStyle/>
        <a:p>
          <a:endParaRPr lang="en-US"/>
        </a:p>
      </dgm:t>
    </dgm:pt>
    <dgm:pt modelId="{CC4E18CF-FBE5-4832-968F-9C10E23B2EDD}" type="pres">
      <dgm:prSet presAssocID="{895F126D-CBF0-4835-ACDB-7CA05B5379BC}" presName="sibTrans" presStyleLbl="bgSibTrans2D1" presStyleIdx="2" presStyleCnt="3"/>
      <dgm:spPr/>
      <dgm:t>
        <a:bodyPr/>
        <a:lstStyle/>
        <a:p>
          <a:endParaRPr lang="en-US"/>
        </a:p>
      </dgm:t>
    </dgm:pt>
    <dgm:pt modelId="{5B868B40-997A-4ECC-8007-E43756E96189}" type="pres">
      <dgm:prSet presAssocID="{7DB892B2-0E0D-420C-B451-7722D28313F7}" presName="compNode" presStyleCnt="0"/>
      <dgm:spPr/>
    </dgm:pt>
    <dgm:pt modelId="{0E8F128F-3919-4B56-A2DD-6668CC4B3AE2}" type="pres">
      <dgm:prSet presAssocID="{7DB892B2-0E0D-420C-B451-7722D28313F7}" presName="dummyConnPt" presStyleCnt="0"/>
      <dgm:spPr/>
    </dgm:pt>
    <dgm:pt modelId="{86F67D36-A120-461D-8F23-A860B44A6B1D}" type="pres">
      <dgm:prSet presAssocID="{7DB892B2-0E0D-420C-B451-7722D28313F7}" presName="node" presStyleLbl="node1" presStyleIdx="3" presStyleCnt="4">
        <dgm:presLayoutVars>
          <dgm:bulletEnabled val="1"/>
        </dgm:presLayoutVars>
      </dgm:prSet>
      <dgm:spPr/>
      <dgm:t>
        <a:bodyPr/>
        <a:lstStyle/>
        <a:p>
          <a:endParaRPr lang="en-US"/>
        </a:p>
      </dgm:t>
    </dgm:pt>
  </dgm:ptLst>
  <dgm:cxnLst>
    <dgm:cxn modelId="{B5D16AE0-A4FE-46C3-8316-28A69F841848}" type="presOf" srcId="{BCD89840-710B-41CC-80E1-A699FA6BF644}" destId="{359D377B-6DA2-44EF-B48B-585722EC5E11}" srcOrd="0" destOrd="0" presId="urn:microsoft.com/office/officeart/2005/8/layout/bProcess4"/>
    <dgm:cxn modelId="{1EF02D92-F5CE-4D6F-8A0D-BEE4E9168B61}" srcId="{1F0FB2EE-4143-43D1-817A-9730FE873531}" destId="{E577C89B-FE67-4FD5-B67B-A9D2B5CF35FB}" srcOrd="2" destOrd="0" parTransId="{C1215F53-183B-4576-9940-C093E9334C1D}" sibTransId="{895F126D-CBF0-4835-ACDB-7CA05B5379BC}"/>
    <dgm:cxn modelId="{28542468-FCC8-4FED-8E43-EAA829C9B794}" type="presOf" srcId="{895F126D-CBF0-4835-ACDB-7CA05B5379BC}" destId="{CC4E18CF-FBE5-4832-968F-9C10E23B2EDD}" srcOrd="0" destOrd="0" presId="urn:microsoft.com/office/officeart/2005/8/layout/bProcess4"/>
    <dgm:cxn modelId="{0A72A02A-BAE1-48AC-B158-111E2F363615}" srcId="{1F0FB2EE-4143-43D1-817A-9730FE873531}" destId="{9252A2D7-ECD4-458F-B2BB-B6333EF341C4}" srcOrd="1" destOrd="0" parTransId="{311917B2-9CA5-4AEA-A561-283F36BA9267}" sibTransId="{61B195D9-EB3C-4802-A6AB-664066A6DE01}"/>
    <dgm:cxn modelId="{87998FD1-A301-4733-9331-1795CC56534D}" srcId="{1F0FB2EE-4143-43D1-817A-9730FE873531}" destId="{1A066BF7-810B-498E-9B71-4BE604C35145}" srcOrd="0" destOrd="0" parTransId="{551E2BC4-322B-4917-80F0-6F289DD131BD}" sibTransId="{BCD89840-710B-41CC-80E1-A699FA6BF644}"/>
    <dgm:cxn modelId="{EB5ADC85-7AB7-44C9-A0EE-9AE071351AD8}" type="presOf" srcId="{61B195D9-EB3C-4802-A6AB-664066A6DE01}" destId="{1278D393-EDC2-4857-A2B3-ACBB0063F1AB}" srcOrd="0" destOrd="0" presId="urn:microsoft.com/office/officeart/2005/8/layout/bProcess4"/>
    <dgm:cxn modelId="{88E7B474-FCAE-4C05-A220-59EBA1D092DB}" type="presOf" srcId="{7DB892B2-0E0D-420C-B451-7722D28313F7}" destId="{86F67D36-A120-461D-8F23-A860B44A6B1D}" srcOrd="0" destOrd="0" presId="urn:microsoft.com/office/officeart/2005/8/layout/bProcess4"/>
    <dgm:cxn modelId="{DB329341-F1A7-4A41-861A-31CC891F8F46}" type="presOf" srcId="{9252A2D7-ECD4-458F-B2BB-B6333EF341C4}" destId="{FD1A2453-146C-428B-8518-A7512150E7D4}" srcOrd="0" destOrd="0" presId="urn:microsoft.com/office/officeart/2005/8/layout/bProcess4"/>
    <dgm:cxn modelId="{9C8D409F-E410-4D31-9461-8DF8B8961623}" srcId="{1F0FB2EE-4143-43D1-817A-9730FE873531}" destId="{7DB892B2-0E0D-420C-B451-7722D28313F7}" srcOrd="3" destOrd="0" parTransId="{76A5E238-62E3-48E2-B973-3966EC01419B}" sibTransId="{5BF1F0BD-2C92-4CA1-93CD-3EA2E09F4EE2}"/>
    <dgm:cxn modelId="{7EC57E25-AB9D-400C-9615-8273F016FFB3}" type="presOf" srcId="{1F0FB2EE-4143-43D1-817A-9730FE873531}" destId="{F2F54FD7-E5C8-4FB6-91C1-38819EA5EF48}" srcOrd="0" destOrd="0" presId="urn:microsoft.com/office/officeart/2005/8/layout/bProcess4"/>
    <dgm:cxn modelId="{B0AEC821-E533-4C8E-887E-96932C6616B7}" type="presOf" srcId="{E577C89B-FE67-4FD5-B67B-A9D2B5CF35FB}" destId="{2CB340D4-761A-4A48-A9AE-9FCEAF308808}" srcOrd="0" destOrd="0" presId="urn:microsoft.com/office/officeart/2005/8/layout/bProcess4"/>
    <dgm:cxn modelId="{2E5A2019-DDC7-4C41-897A-DA68D9788A28}" type="presOf" srcId="{1A066BF7-810B-498E-9B71-4BE604C35145}" destId="{5FF7D49F-3A5F-4699-B806-9C0678ACDBD3}" srcOrd="0" destOrd="0" presId="urn:microsoft.com/office/officeart/2005/8/layout/bProcess4"/>
    <dgm:cxn modelId="{7C7B8D14-40FC-455B-92C1-12F635F1627B}" type="presParOf" srcId="{F2F54FD7-E5C8-4FB6-91C1-38819EA5EF48}" destId="{DCCF9976-95F0-4CFC-B02F-9E2EDD6A5D6C}" srcOrd="0" destOrd="0" presId="urn:microsoft.com/office/officeart/2005/8/layout/bProcess4"/>
    <dgm:cxn modelId="{CD86662C-69B6-4582-8A5F-1B09A84853B9}" type="presParOf" srcId="{DCCF9976-95F0-4CFC-B02F-9E2EDD6A5D6C}" destId="{86319496-1E91-48A7-A597-CDA650789E90}" srcOrd="0" destOrd="0" presId="urn:microsoft.com/office/officeart/2005/8/layout/bProcess4"/>
    <dgm:cxn modelId="{0D2273BF-07E1-4BBD-9FF1-3C2DF0D16F29}" type="presParOf" srcId="{DCCF9976-95F0-4CFC-B02F-9E2EDD6A5D6C}" destId="{5FF7D49F-3A5F-4699-B806-9C0678ACDBD3}" srcOrd="1" destOrd="0" presId="urn:microsoft.com/office/officeart/2005/8/layout/bProcess4"/>
    <dgm:cxn modelId="{23599D16-F5AF-4659-85C6-354FEFD4330E}" type="presParOf" srcId="{F2F54FD7-E5C8-4FB6-91C1-38819EA5EF48}" destId="{359D377B-6DA2-44EF-B48B-585722EC5E11}" srcOrd="1" destOrd="0" presId="urn:microsoft.com/office/officeart/2005/8/layout/bProcess4"/>
    <dgm:cxn modelId="{599A47CA-832B-4BDA-8BB1-7F6ADD327ACD}" type="presParOf" srcId="{F2F54FD7-E5C8-4FB6-91C1-38819EA5EF48}" destId="{27F00A5E-9AB0-4494-8CB2-09E824CE29B3}" srcOrd="2" destOrd="0" presId="urn:microsoft.com/office/officeart/2005/8/layout/bProcess4"/>
    <dgm:cxn modelId="{B7554F5A-2E6D-427F-AF3D-B6985121C8CC}" type="presParOf" srcId="{27F00A5E-9AB0-4494-8CB2-09E824CE29B3}" destId="{01B71D9E-E14B-41AF-87E2-23E828C1B8C3}" srcOrd="0" destOrd="0" presId="urn:microsoft.com/office/officeart/2005/8/layout/bProcess4"/>
    <dgm:cxn modelId="{0AED302C-D0A6-4122-A6B4-EA8C3060C8CB}" type="presParOf" srcId="{27F00A5E-9AB0-4494-8CB2-09E824CE29B3}" destId="{FD1A2453-146C-428B-8518-A7512150E7D4}" srcOrd="1" destOrd="0" presId="urn:microsoft.com/office/officeart/2005/8/layout/bProcess4"/>
    <dgm:cxn modelId="{51198839-0FF6-4CCD-9715-1AFBB2FC6657}" type="presParOf" srcId="{F2F54FD7-E5C8-4FB6-91C1-38819EA5EF48}" destId="{1278D393-EDC2-4857-A2B3-ACBB0063F1AB}" srcOrd="3" destOrd="0" presId="urn:microsoft.com/office/officeart/2005/8/layout/bProcess4"/>
    <dgm:cxn modelId="{F1ACC572-EA14-42C3-B46B-470E67C19D6E}" type="presParOf" srcId="{F2F54FD7-E5C8-4FB6-91C1-38819EA5EF48}" destId="{A336EDA8-1022-41F7-B714-939E20AA578B}" srcOrd="4" destOrd="0" presId="urn:microsoft.com/office/officeart/2005/8/layout/bProcess4"/>
    <dgm:cxn modelId="{1E78E679-8FFB-49B5-9BBC-2CC1B26AD08F}" type="presParOf" srcId="{A336EDA8-1022-41F7-B714-939E20AA578B}" destId="{25E7D049-6348-488B-88F9-EE09EA78E5E0}" srcOrd="0" destOrd="0" presId="urn:microsoft.com/office/officeart/2005/8/layout/bProcess4"/>
    <dgm:cxn modelId="{6C3B1A85-A52F-46B3-B1FE-BCDCCADE1326}" type="presParOf" srcId="{A336EDA8-1022-41F7-B714-939E20AA578B}" destId="{2CB340D4-761A-4A48-A9AE-9FCEAF308808}" srcOrd="1" destOrd="0" presId="urn:microsoft.com/office/officeart/2005/8/layout/bProcess4"/>
    <dgm:cxn modelId="{6CD83851-4B99-40A8-8B41-5B718ACB022B}" type="presParOf" srcId="{F2F54FD7-E5C8-4FB6-91C1-38819EA5EF48}" destId="{CC4E18CF-FBE5-4832-968F-9C10E23B2EDD}" srcOrd="5" destOrd="0" presId="urn:microsoft.com/office/officeart/2005/8/layout/bProcess4"/>
    <dgm:cxn modelId="{162D7B13-6802-4CF4-880D-7984808F8360}" type="presParOf" srcId="{F2F54FD7-E5C8-4FB6-91C1-38819EA5EF48}" destId="{5B868B40-997A-4ECC-8007-E43756E96189}" srcOrd="6" destOrd="0" presId="urn:microsoft.com/office/officeart/2005/8/layout/bProcess4"/>
    <dgm:cxn modelId="{C15EF98C-630B-43A3-922A-655961024504}" type="presParOf" srcId="{5B868B40-997A-4ECC-8007-E43756E96189}" destId="{0E8F128F-3919-4B56-A2DD-6668CC4B3AE2}" srcOrd="0" destOrd="0" presId="urn:microsoft.com/office/officeart/2005/8/layout/bProcess4"/>
    <dgm:cxn modelId="{B80A1564-E79B-4BAD-A26B-307C0316FB7E}" type="presParOf" srcId="{5B868B40-997A-4ECC-8007-E43756E96189}" destId="{86F67D36-A120-461D-8F23-A860B44A6B1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4BF495-BF6E-44D7-8312-0DC447DE3C34}"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US"/>
        </a:p>
      </dgm:t>
    </dgm:pt>
    <dgm:pt modelId="{0441239F-302F-41AC-8F53-28A0DAEC6458}">
      <dgm:prSet phldrT="[Tex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2000" b="1" dirty="0" smtClean="0">
              <a:latin typeface="Arial" panose="020B0604020202020204" pitchFamily="34" charset="0"/>
              <a:cs typeface="Arial" panose="020B0604020202020204" pitchFamily="34" charset="0"/>
            </a:rPr>
            <a:t>ONE STOP SHOP</a:t>
          </a:r>
          <a:endParaRPr lang="en-US" sz="2000" b="1" dirty="0">
            <a:latin typeface="Arial" panose="020B0604020202020204" pitchFamily="34" charset="0"/>
            <a:cs typeface="Arial" panose="020B0604020202020204" pitchFamily="34" charset="0"/>
          </a:endParaRPr>
        </a:p>
      </dgm:t>
    </dgm:pt>
    <dgm:pt modelId="{0BDDE732-B30D-4959-A18C-83B77D3E3D14}" type="parTrans" cxnId="{9F6CBA62-618B-4636-9FE4-DD63ED786574}">
      <dgm:prSet/>
      <dgm:spPr/>
      <dgm:t>
        <a:bodyPr/>
        <a:lstStyle/>
        <a:p>
          <a:endParaRPr lang="en-US"/>
        </a:p>
      </dgm:t>
    </dgm:pt>
    <dgm:pt modelId="{8247B4C3-871B-4F7B-AFF7-8C32C7572F1F}" type="sibTrans" cxnId="{9F6CBA62-618B-4636-9FE4-DD63ED786574}">
      <dgm:prSet/>
      <dgm:spPr/>
      <dgm:t>
        <a:bodyPr/>
        <a:lstStyle/>
        <a:p>
          <a:endParaRPr lang="en-US"/>
        </a:p>
      </dgm:t>
    </dgm:pt>
    <dgm:pt modelId="{51CED7CA-C1DA-42F3-9EEC-A968DD82F1EC}">
      <dgm:prSet phldrT="[Tex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900" b="1" dirty="0" smtClean="0">
              <a:latin typeface="Arial" panose="020B0604020202020204" pitchFamily="34" charset="0"/>
              <a:cs typeface="Arial" panose="020B0604020202020204" pitchFamily="34" charset="0"/>
            </a:rPr>
            <a:t>INVESTSA DTI</a:t>
          </a:r>
          <a:endParaRPr lang="en-US" sz="900" b="1" dirty="0">
            <a:latin typeface="Arial" panose="020B0604020202020204" pitchFamily="34" charset="0"/>
            <a:cs typeface="Arial" panose="020B0604020202020204" pitchFamily="34" charset="0"/>
          </a:endParaRPr>
        </a:p>
      </dgm:t>
    </dgm:pt>
    <dgm:pt modelId="{F8BFF788-8E29-40D6-819D-18A6B960FE4A}" type="parTrans" cxnId="{84CEFBF1-F55E-4609-BB54-DF79D2458D32}">
      <dgm:prSet/>
      <dgm:spPr/>
      <dgm:t>
        <a:bodyPr/>
        <a:lstStyle/>
        <a:p>
          <a:endParaRPr lang="en-US"/>
        </a:p>
      </dgm:t>
    </dgm:pt>
    <dgm:pt modelId="{0316A591-7C1B-491A-9392-54CEE0DBAA58}" type="sibTrans" cxnId="{84CEFBF1-F55E-4609-BB54-DF79D2458D32}">
      <dgm:prSet/>
      <dgm:spPr/>
      <dgm:t>
        <a:bodyPr/>
        <a:lstStyle/>
        <a:p>
          <a:endParaRPr lang="en-US"/>
        </a:p>
      </dgm:t>
    </dgm:pt>
    <dgm:pt modelId="{D833EFE6-A008-4325-957F-994C23DFE949}">
      <dgm:prSet phldrT="[Tex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900" b="1" dirty="0" smtClean="0"/>
            <a:t>PIPA</a:t>
          </a:r>
          <a:endParaRPr lang="en-US" sz="900" b="1" dirty="0"/>
        </a:p>
      </dgm:t>
    </dgm:pt>
    <dgm:pt modelId="{73AD51A0-2F30-43E2-8AB3-574B086EFB24}" type="parTrans" cxnId="{5BEDA338-427A-4DEC-AF0E-BD125A04CCE4}">
      <dgm:prSet/>
      <dgm:spPr/>
      <dgm:t>
        <a:bodyPr/>
        <a:lstStyle/>
        <a:p>
          <a:endParaRPr lang="en-US"/>
        </a:p>
      </dgm:t>
    </dgm:pt>
    <dgm:pt modelId="{42F810B6-9620-4B53-A246-24C13B3A88EB}" type="sibTrans" cxnId="{5BEDA338-427A-4DEC-AF0E-BD125A04CCE4}">
      <dgm:prSet/>
      <dgm:spPr/>
      <dgm:t>
        <a:bodyPr/>
        <a:lstStyle/>
        <a:p>
          <a:endParaRPr lang="en-US"/>
        </a:p>
      </dgm:t>
    </dgm:pt>
    <dgm:pt modelId="{0913666E-D4B1-4D97-90E2-EDAEA298C74B}">
      <dgm:prSet phldrT="[Tex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900" b="1" dirty="0" smtClean="0">
              <a:latin typeface="Arial" panose="020B0604020202020204" pitchFamily="34" charset="0"/>
              <a:cs typeface="Arial" panose="020B0604020202020204" pitchFamily="34" charset="0"/>
            </a:rPr>
            <a:t>PROVINCIAL</a:t>
          </a:r>
        </a:p>
        <a:p>
          <a:r>
            <a:rPr lang="en-US" sz="900" b="1" dirty="0" smtClean="0">
              <a:latin typeface="Arial" panose="020B0604020202020204" pitchFamily="34" charset="0"/>
              <a:cs typeface="Arial" panose="020B0604020202020204" pitchFamily="34" charset="0"/>
            </a:rPr>
            <a:t>DEPT</a:t>
          </a:r>
          <a:endParaRPr lang="en-US" sz="900" b="1" dirty="0">
            <a:latin typeface="Arial" panose="020B0604020202020204" pitchFamily="34" charset="0"/>
            <a:cs typeface="Arial" panose="020B0604020202020204" pitchFamily="34" charset="0"/>
          </a:endParaRPr>
        </a:p>
      </dgm:t>
    </dgm:pt>
    <dgm:pt modelId="{66A1EDE2-B378-4FE8-AE04-DFFA44191359}" type="parTrans" cxnId="{1D9A0F95-F87E-4694-AE8B-A668A0562F3F}">
      <dgm:prSet/>
      <dgm:spPr/>
      <dgm:t>
        <a:bodyPr/>
        <a:lstStyle/>
        <a:p>
          <a:endParaRPr lang="en-US"/>
        </a:p>
      </dgm:t>
    </dgm:pt>
    <dgm:pt modelId="{CFDA3B09-893D-47DC-A0E0-164841F48529}" type="sibTrans" cxnId="{1D9A0F95-F87E-4694-AE8B-A668A0562F3F}">
      <dgm:prSet/>
      <dgm:spPr/>
      <dgm:t>
        <a:bodyPr/>
        <a:lstStyle/>
        <a:p>
          <a:endParaRPr lang="en-US"/>
        </a:p>
      </dgm:t>
    </dgm:pt>
    <dgm:pt modelId="{69AA4EF5-30BF-447C-9830-452E7AA738F3}">
      <dgm:prSet phldrT="[Tex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900" b="1" dirty="0" smtClean="0">
              <a:latin typeface="Arial" panose="020B0604020202020204" pitchFamily="34" charset="0"/>
              <a:cs typeface="Arial" panose="020B0604020202020204" pitchFamily="34" charset="0"/>
            </a:rPr>
            <a:t>SEZ</a:t>
          </a:r>
          <a:endParaRPr lang="en-US" sz="900" b="1" dirty="0">
            <a:latin typeface="Arial" panose="020B0604020202020204" pitchFamily="34" charset="0"/>
            <a:cs typeface="Arial" panose="020B0604020202020204" pitchFamily="34" charset="0"/>
          </a:endParaRPr>
        </a:p>
      </dgm:t>
    </dgm:pt>
    <dgm:pt modelId="{60625E57-9DD2-4274-B45A-A7BC9159AD70}" type="parTrans" cxnId="{387B50A8-6D4B-422F-89F1-3FE47356F81B}">
      <dgm:prSet/>
      <dgm:spPr/>
      <dgm:t>
        <a:bodyPr/>
        <a:lstStyle/>
        <a:p>
          <a:endParaRPr lang="en-US"/>
        </a:p>
      </dgm:t>
    </dgm:pt>
    <dgm:pt modelId="{04081E98-E724-4CD1-A3D9-74EBE88EA5AF}" type="sibTrans" cxnId="{387B50A8-6D4B-422F-89F1-3FE47356F81B}">
      <dgm:prSet/>
      <dgm:spPr/>
      <dgm:t>
        <a:bodyPr/>
        <a:lstStyle/>
        <a:p>
          <a:endParaRPr lang="en-US"/>
        </a:p>
      </dgm:t>
    </dgm:pt>
    <dgm:pt modelId="{5E3FAEA2-82A9-4D40-8BE8-9D8A9D756EBF}">
      <dgm:prSe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900" b="1" dirty="0" smtClean="0">
              <a:latin typeface="Arial" panose="020B0604020202020204" pitchFamily="34" charset="0"/>
              <a:cs typeface="Arial" panose="020B0604020202020204" pitchFamily="34" charset="0"/>
            </a:rPr>
            <a:t>METROS &amp; DISTRICTS</a:t>
          </a:r>
          <a:endParaRPr lang="en-US" sz="900" b="1" dirty="0">
            <a:latin typeface="Arial" panose="020B0604020202020204" pitchFamily="34" charset="0"/>
            <a:cs typeface="Arial" panose="020B0604020202020204" pitchFamily="34" charset="0"/>
          </a:endParaRPr>
        </a:p>
      </dgm:t>
    </dgm:pt>
    <dgm:pt modelId="{AAE2F000-2F85-479C-AA74-DFAA72A3D6E7}" type="parTrans" cxnId="{C06C924D-9E0C-448A-A77B-258B565A96DA}">
      <dgm:prSet/>
      <dgm:spPr/>
      <dgm:t>
        <a:bodyPr/>
        <a:lstStyle/>
        <a:p>
          <a:endParaRPr lang="en-US"/>
        </a:p>
      </dgm:t>
    </dgm:pt>
    <dgm:pt modelId="{5893894F-3534-4F13-BA78-29D1EEED8022}" type="sibTrans" cxnId="{C06C924D-9E0C-448A-A77B-258B565A96DA}">
      <dgm:prSet/>
      <dgm:spPr/>
      <dgm:t>
        <a:bodyPr/>
        <a:lstStyle/>
        <a:p>
          <a:endParaRPr lang="en-US"/>
        </a:p>
      </dgm:t>
    </dgm:pt>
    <dgm:pt modelId="{1C6CA51D-F104-4630-80D3-A990D299D671}">
      <dgm:prSet custT="1"/>
      <dgm:spPr>
        <a:scene3d>
          <a:camera prst="orthographicFront">
            <a:rot lat="0" lon="0" rev="0"/>
          </a:camera>
          <a:lightRig rig="contrasting" dir="t">
            <a:rot lat="0" lon="0" rev="1200000"/>
          </a:lightRig>
        </a:scene3d>
        <a:sp3d contourW="12700" prstMaterial="clear">
          <a:bevelT w="177800" h="254000" prst="coolSlant"/>
          <a:bevelB w="152400"/>
        </a:sp3d>
      </dgm:spPr>
      <dgm:t>
        <a:bodyPr/>
        <a:lstStyle/>
        <a:p>
          <a:r>
            <a:rPr lang="en-US" sz="900" b="1" dirty="0" smtClean="0">
              <a:latin typeface="Arial" panose="020B0604020202020204" pitchFamily="34" charset="0"/>
              <a:cs typeface="Arial" panose="020B0604020202020204" pitchFamily="34" charset="0"/>
            </a:rPr>
            <a:t>NATIONAL &amp; PROVINCIAL PARTNERS</a:t>
          </a:r>
          <a:endParaRPr lang="en-US" sz="900" b="1" dirty="0">
            <a:latin typeface="Arial" panose="020B0604020202020204" pitchFamily="34" charset="0"/>
            <a:cs typeface="Arial" panose="020B0604020202020204" pitchFamily="34" charset="0"/>
          </a:endParaRPr>
        </a:p>
      </dgm:t>
    </dgm:pt>
    <dgm:pt modelId="{BF5D13ED-F94C-4043-B637-4F2AAB7D60EB}" type="parTrans" cxnId="{CD72B099-5073-4A57-A070-1CD41350D23F}">
      <dgm:prSet/>
      <dgm:spPr/>
      <dgm:t>
        <a:bodyPr/>
        <a:lstStyle/>
        <a:p>
          <a:endParaRPr lang="en-US"/>
        </a:p>
      </dgm:t>
    </dgm:pt>
    <dgm:pt modelId="{49266EE7-853E-4E56-9BEC-3973B69810D8}" type="sibTrans" cxnId="{CD72B099-5073-4A57-A070-1CD41350D23F}">
      <dgm:prSet/>
      <dgm:spPr/>
      <dgm:t>
        <a:bodyPr/>
        <a:lstStyle/>
        <a:p>
          <a:endParaRPr lang="en-US"/>
        </a:p>
      </dgm:t>
    </dgm:pt>
    <dgm:pt modelId="{91BEF77F-C90D-4115-9378-948E0CCE9646}" type="pres">
      <dgm:prSet presAssocID="{534BF495-BF6E-44D7-8312-0DC447DE3C34}" presName="composite" presStyleCnt="0">
        <dgm:presLayoutVars>
          <dgm:chMax val="1"/>
          <dgm:dir/>
          <dgm:resizeHandles val="exact"/>
        </dgm:presLayoutVars>
      </dgm:prSet>
      <dgm:spPr/>
      <dgm:t>
        <a:bodyPr/>
        <a:lstStyle/>
        <a:p>
          <a:endParaRPr lang="en-US"/>
        </a:p>
      </dgm:t>
    </dgm:pt>
    <dgm:pt modelId="{87F22D2F-10D7-463D-9B07-6DABF92A5844}" type="pres">
      <dgm:prSet presAssocID="{534BF495-BF6E-44D7-8312-0DC447DE3C34}" presName="radial" presStyleCnt="0">
        <dgm:presLayoutVars>
          <dgm:animLvl val="ctr"/>
        </dgm:presLayoutVars>
      </dgm:prSet>
      <dgm:spPr>
        <a:scene3d>
          <a:camera prst="orthographicFront"/>
          <a:lightRig rig="threePt" dir="t"/>
        </a:scene3d>
        <a:sp3d>
          <a:bevelT w="165100" prst="coolSlant"/>
        </a:sp3d>
      </dgm:spPr>
    </dgm:pt>
    <dgm:pt modelId="{A32EE251-C002-4C0F-8F9B-0D6065FC812C}" type="pres">
      <dgm:prSet presAssocID="{0441239F-302F-41AC-8F53-28A0DAEC6458}" presName="centerShape" presStyleLbl="vennNode1" presStyleIdx="0" presStyleCnt="7"/>
      <dgm:spPr/>
      <dgm:t>
        <a:bodyPr/>
        <a:lstStyle/>
        <a:p>
          <a:endParaRPr lang="en-US"/>
        </a:p>
      </dgm:t>
    </dgm:pt>
    <dgm:pt modelId="{5E441144-234C-4839-80AF-54433F559450}" type="pres">
      <dgm:prSet presAssocID="{51CED7CA-C1DA-42F3-9EEC-A968DD82F1EC}" presName="node" presStyleLbl="vennNode1" presStyleIdx="1" presStyleCnt="7">
        <dgm:presLayoutVars>
          <dgm:bulletEnabled val="1"/>
        </dgm:presLayoutVars>
      </dgm:prSet>
      <dgm:spPr/>
      <dgm:t>
        <a:bodyPr/>
        <a:lstStyle/>
        <a:p>
          <a:endParaRPr lang="en-US"/>
        </a:p>
      </dgm:t>
    </dgm:pt>
    <dgm:pt modelId="{B061CC49-FC18-4A5B-9EDC-ACF4FFE23602}" type="pres">
      <dgm:prSet presAssocID="{D833EFE6-A008-4325-957F-994C23DFE949}" presName="node" presStyleLbl="vennNode1" presStyleIdx="2" presStyleCnt="7">
        <dgm:presLayoutVars>
          <dgm:bulletEnabled val="1"/>
        </dgm:presLayoutVars>
      </dgm:prSet>
      <dgm:spPr/>
      <dgm:t>
        <a:bodyPr/>
        <a:lstStyle/>
        <a:p>
          <a:endParaRPr lang="en-US"/>
        </a:p>
      </dgm:t>
    </dgm:pt>
    <dgm:pt modelId="{34710254-0323-4477-AA85-3DB51E4DDA00}" type="pres">
      <dgm:prSet presAssocID="{0913666E-D4B1-4D97-90E2-EDAEA298C74B}" presName="node" presStyleLbl="vennNode1" presStyleIdx="3" presStyleCnt="7">
        <dgm:presLayoutVars>
          <dgm:bulletEnabled val="1"/>
        </dgm:presLayoutVars>
      </dgm:prSet>
      <dgm:spPr/>
      <dgm:t>
        <a:bodyPr/>
        <a:lstStyle/>
        <a:p>
          <a:endParaRPr lang="en-US"/>
        </a:p>
      </dgm:t>
    </dgm:pt>
    <dgm:pt modelId="{2134A596-8DEC-4B55-8D0F-52BE510D53C2}" type="pres">
      <dgm:prSet presAssocID="{5E3FAEA2-82A9-4D40-8BE8-9D8A9D756EBF}" presName="node" presStyleLbl="vennNode1" presStyleIdx="4" presStyleCnt="7">
        <dgm:presLayoutVars>
          <dgm:bulletEnabled val="1"/>
        </dgm:presLayoutVars>
      </dgm:prSet>
      <dgm:spPr/>
      <dgm:t>
        <a:bodyPr/>
        <a:lstStyle/>
        <a:p>
          <a:endParaRPr lang="en-US"/>
        </a:p>
      </dgm:t>
    </dgm:pt>
    <dgm:pt modelId="{794F7B7F-E835-4D8F-A354-B525EC9103FE}" type="pres">
      <dgm:prSet presAssocID="{69AA4EF5-30BF-447C-9830-452E7AA738F3}" presName="node" presStyleLbl="vennNode1" presStyleIdx="5" presStyleCnt="7">
        <dgm:presLayoutVars>
          <dgm:bulletEnabled val="1"/>
        </dgm:presLayoutVars>
      </dgm:prSet>
      <dgm:spPr/>
      <dgm:t>
        <a:bodyPr/>
        <a:lstStyle/>
        <a:p>
          <a:endParaRPr lang="en-US"/>
        </a:p>
      </dgm:t>
    </dgm:pt>
    <dgm:pt modelId="{7CE27CEC-71D3-47F4-9660-EE2200CAE153}" type="pres">
      <dgm:prSet presAssocID="{1C6CA51D-F104-4630-80D3-A990D299D671}" presName="node" presStyleLbl="vennNode1" presStyleIdx="6" presStyleCnt="7">
        <dgm:presLayoutVars>
          <dgm:bulletEnabled val="1"/>
        </dgm:presLayoutVars>
      </dgm:prSet>
      <dgm:spPr/>
      <dgm:t>
        <a:bodyPr/>
        <a:lstStyle/>
        <a:p>
          <a:endParaRPr lang="en-US"/>
        </a:p>
      </dgm:t>
    </dgm:pt>
  </dgm:ptLst>
  <dgm:cxnLst>
    <dgm:cxn modelId="{88E08114-047B-D64F-9F74-1B3B2867E293}" type="presOf" srcId="{5E3FAEA2-82A9-4D40-8BE8-9D8A9D756EBF}" destId="{2134A596-8DEC-4B55-8D0F-52BE510D53C2}" srcOrd="0" destOrd="0" presId="urn:microsoft.com/office/officeart/2005/8/layout/radial3"/>
    <dgm:cxn modelId="{9F6CBA62-618B-4636-9FE4-DD63ED786574}" srcId="{534BF495-BF6E-44D7-8312-0DC447DE3C34}" destId="{0441239F-302F-41AC-8F53-28A0DAEC6458}" srcOrd="0" destOrd="0" parTransId="{0BDDE732-B30D-4959-A18C-83B77D3E3D14}" sibTransId="{8247B4C3-871B-4F7B-AFF7-8C32C7572F1F}"/>
    <dgm:cxn modelId="{E612F219-CDAE-9D40-B115-503D75C13327}" type="presOf" srcId="{534BF495-BF6E-44D7-8312-0DC447DE3C34}" destId="{91BEF77F-C90D-4115-9378-948E0CCE9646}" srcOrd="0" destOrd="0" presId="urn:microsoft.com/office/officeart/2005/8/layout/radial3"/>
    <dgm:cxn modelId="{387B50A8-6D4B-422F-89F1-3FE47356F81B}" srcId="{0441239F-302F-41AC-8F53-28A0DAEC6458}" destId="{69AA4EF5-30BF-447C-9830-452E7AA738F3}" srcOrd="4" destOrd="0" parTransId="{60625E57-9DD2-4274-B45A-A7BC9159AD70}" sibTransId="{04081E98-E724-4CD1-A3D9-74EBE88EA5AF}"/>
    <dgm:cxn modelId="{C06C924D-9E0C-448A-A77B-258B565A96DA}" srcId="{0441239F-302F-41AC-8F53-28A0DAEC6458}" destId="{5E3FAEA2-82A9-4D40-8BE8-9D8A9D756EBF}" srcOrd="3" destOrd="0" parTransId="{AAE2F000-2F85-479C-AA74-DFAA72A3D6E7}" sibTransId="{5893894F-3534-4F13-BA78-29D1EEED8022}"/>
    <dgm:cxn modelId="{15CF117A-C4E0-C64E-B182-EA0BA67FBA41}" type="presOf" srcId="{69AA4EF5-30BF-447C-9830-452E7AA738F3}" destId="{794F7B7F-E835-4D8F-A354-B525EC9103FE}" srcOrd="0" destOrd="0" presId="urn:microsoft.com/office/officeart/2005/8/layout/radial3"/>
    <dgm:cxn modelId="{EAF5117F-7FA0-144D-A04C-E5441C7B8C50}" type="presOf" srcId="{0913666E-D4B1-4D97-90E2-EDAEA298C74B}" destId="{34710254-0323-4477-AA85-3DB51E4DDA00}" srcOrd="0" destOrd="0" presId="urn:microsoft.com/office/officeart/2005/8/layout/radial3"/>
    <dgm:cxn modelId="{84CEFBF1-F55E-4609-BB54-DF79D2458D32}" srcId="{0441239F-302F-41AC-8F53-28A0DAEC6458}" destId="{51CED7CA-C1DA-42F3-9EEC-A968DD82F1EC}" srcOrd="0" destOrd="0" parTransId="{F8BFF788-8E29-40D6-819D-18A6B960FE4A}" sibTransId="{0316A591-7C1B-491A-9392-54CEE0DBAA58}"/>
    <dgm:cxn modelId="{A1E6ECB4-5A41-3C41-A486-82774D8E2AFA}" type="presOf" srcId="{51CED7CA-C1DA-42F3-9EEC-A968DD82F1EC}" destId="{5E441144-234C-4839-80AF-54433F559450}" srcOrd="0" destOrd="0" presId="urn:microsoft.com/office/officeart/2005/8/layout/radial3"/>
    <dgm:cxn modelId="{1D9A0F95-F87E-4694-AE8B-A668A0562F3F}" srcId="{0441239F-302F-41AC-8F53-28A0DAEC6458}" destId="{0913666E-D4B1-4D97-90E2-EDAEA298C74B}" srcOrd="2" destOrd="0" parTransId="{66A1EDE2-B378-4FE8-AE04-DFFA44191359}" sibTransId="{CFDA3B09-893D-47DC-A0E0-164841F48529}"/>
    <dgm:cxn modelId="{B9809CEC-DE60-0248-8481-B07E6C2AC4CA}" type="presOf" srcId="{1C6CA51D-F104-4630-80D3-A990D299D671}" destId="{7CE27CEC-71D3-47F4-9660-EE2200CAE153}" srcOrd="0" destOrd="0" presId="urn:microsoft.com/office/officeart/2005/8/layout/radial3"/>
    <dgm:cxn modelId="{3497973C-6DCB-5D42-B9B5-E4CC6D7B5181}" type="presOf" srcId="{D833EFE6-A008-4325-957F-994C23DFE949}" destId="{B061CC49-FC18-4A5B-9EDC-ACF4FFE23602}" srcOrd="0" destOrd="0" presId="urn:microsoft.com/office/officeart/2005/8/layout/radial3"/>
    <dgm:cxn modelId="{5BEDA338-427A-4DEC-AF0E-BD125A04CCE4}" srcId="{0441239F-302F-41AC-8F53-28A0DAEC6458}" destId="{D833EFE6-A008-4325-957F-994C23DFE949}" srcOrd="1" destOrd="0" parTransId="{73AD51A0-2F30-43E2-8AB3-574B086EFB24}" sibTransId="{42F810B6-9620-4B53-A246-24C13B3A88EB}"/>
    <dgm:cxn modelId="{CD72B099-5073-4A57-A070-1CD41350D23F}" srcId="{0441239F-302F-41AC-8F53-28A0DAEC6458}" destId="{1C6CA51D-F104-4630-80D3-A990D299D671}" srcOrd="5" destOrd="0" parTransId="{BF5D13ED-F94C-4043-B637-4F2AAB7D60EB}" sibTransId="{49266EE7-853E-4E56-9BEC-3973B69810D8}"/>
    <dgm:cxn modelId="{33CD36A8-7A94-6C4D-8051-EF824A4D073E}" type="presOf" srcId="{0441239F-302F-41AC-8F53-28A0DAEC6458}" destId="{A32EE251-C002-4C0F-8F9B-0D6065FC812C}" srcOrd="0" destOrd="0" presId="urn:microsoft.com/office/officeart/2005/8/layout/radial3"/>
    <dgm:cxn modelId="{D5935A58-382C-EA4C-8418-3EDFD239B16F}" type="presParOf" srcId="{91BEF77F-C90D-4115-9378-948E0CCE9646}" destId="{87F22D2F-10D7-463D-9B07-6DABF92A5844}" srcOrd="0" destOrd="0" presId="urn:microsoft.com/office/officeart/2005/8/layout/radial3"/>
    <dgm:cxn modelId="{A132BB24-F465-C844-87E4-20D03439FB88}" type="presParOf" srcId="{87F22D2F-10D7-463D-9B07-6DABF92A5844}" destId="{A32EE251-C002-4C0F-8F9B-0D6065FC812C}" srcOrd="0" destOrd="0" presId="urn:microsoft.com/office/officeart/2005/8/layout/radial3"/>
    <dgm:cxn modelId="{42B470FE-A7C4-6C4A-9D6E-0DDD951BE588}" type="presParOf" srcId="{87F22D2F-10D7-463D-9B07-6DABF92A5844}" destId="{5E441144-234C-4839-80AF-54433F559450}" srcOrd="1" destOrd="0" presId="urn:microsoft.com/office/officeart/2005/8/layout/radial3"/>
    <dgm:cxn modelId="{0B3D9F41-B5C9-1D41-9268-6EFA4DC9C131}" type="presParOf" srcId="{87F22D2F-10D7-463D-9B07-6DABF92A5844}" destId="{B061CC49-FC18-4A5B-9EDC-ACF4FFE23602}" srcOrd="2" destOrd="0" presId="urn:microsoft.com/office/officeart/2005/8/layout/radial3"/>
    <dgm:cxn modelId="{40A07176-BA99-D442-A316-4EECED583374}" type="presParOf" srcId="{87F22D2F-10D7-463D-9B07-6DABF92A5844}" destId="{34710254-0323-4477-AA85-3DB51E4DDA00}" srcOrd="3" destOrd="0" presId="urn:microsoft.com/office/officeart/2005/8/layout/radial3"/>
    <dgm:cxn modelId="{AFD0D0E7-C6BB-1244-9886-50BBD388D9CC}" type="presParOf" srcId="{87F22D2F-10D7-463D-9B07-6DABF92A5844}" destId="{2134A596-8DEC-4B55-8D0F-52BE510D53C2}" srcOrd="4" destOrd="0" presId="urn:microsoft.com/office/officeart/2005/8/layout/radial3"/>
    <dgm:cxn modelId="{47665AA9-5CA6-734E-8E11-5FAF94EBA2B7}" type="presParOf" srcId="{87F22D2F-10D7-463D-9B07-6DABF92A5844}" destId="{794F7B7F-E835-4D8F-A354-B525EC9103FE}" srcOrd="5" destOrd="0" presId="urn:microsoft.com/office/officeart/2005/8/layout/radial3"/>
    <dgm:cxn modelId="{4A728522-2404-D744-A4B8-250A4A652087}" type="presParOf" srcId="{87F22D2F-10D7-463D-9B07-6DABF92A5844}" destId="{7CE27CEC-71D3-47F4-9660-EE2200CAE153}"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5AAB33-C684-4135-8394-EE55527DE3B5}" type="doc">
      <dgm:prSet loTypeId="urn:microsoft.com/office/officeart/2005/8/layout/hProcess9" loCatId="process" qsTypeId="urn:microsoft.com/office/officeart/2005/8/quickstyle/3d1" qsCatId="3D" csTypeId="urn:microsoft.com/office/officeart/2005/8/colors/colorful1" csCatId="colorful" phldr="1"/>
      <dgm:spPr/>
    </dgm:pt>
    <dgm:pt modelId="{63BDE900-F002-4F82-A294-6DDECA9FEA5D}">
      <dgm:prSet phldrT="[Text]"/>
      <dgm:spPr/>
      <dgm:t>
        <a:bodyPr/>
        <a:lstStyle/>
        <a:p>
          <a:r>
            <a:rPr lang="en-US" b="1" dirty="0" smtClean="0">
              <a:latin typeface="Arial" panose="020B0604020202020204" pitchFamily="34" charset="0"/>
              <a:cs typeface="Arial" panose="020B0604020202020204" pitchFamily="34" charset="0"/>
            </a:rPr>
            <a:t>First briefing in provinces</a:t>
          </a:r>
          <a:endParaRPr lang="en-US" b="1" dirty="0">
            <a:latin typeface="Arial" panose="020B0604020202020204" pitchFamily="34" charset="0"/>
            <a:cs typeface="Arial" panose="020B0604020202020204" pitchFamily="34" charset="0"/>
          </a:endParaRPr>
        </a:p>
      </dgm:t>
    </dgm:pt>
    <dgm:pt modelId="{B24301A0-E2E2-4C2E-9350-31FFB7A97256}" type="parTrans" cxnId="{03F3D227-0547-4235-B9CA-66DA6D523AA4}">
      <dgm:prSet/>
      <dgm:spPr/>
      <dgm:t>
        <a:bodyPr/>
        <a:lstStyle/>
        <a:p>
          <a:endParaRPr lang="en-US"/>
        </a:p>
      </dgm:t>
    </dgm:pt>
    <dgm:pt modelId="{17727469-141E-447F-8944-7248582F2781}" type="sibTrans" cxnId="{03F3D227-0547-4235-B9CA-66DA6D523AA4}">
      <dgm:prSet/>
      <dgm:spPr/>
      <dgm:t>
        <a:bodyPr/>
        <a:lstStyle/>
        <a:p>
          <a:endParaRPr lang="en-US"/>
        </a:p>
      </dgm:t>
    </dgm:pt>
    <dgm:pt modelId="{E3C1CB11-9E42-4D36-B296-30BEBDB3747C}">
      <dgm:prSet phldrT="[Text]"/>
      <dgm:spPr/>
      <dgm:t>
        <a:bodyPr/>
        <a:lstStyle/>
        <a:p>
          <a:r>
            <a:rPr lang="en-US" b="1" dirty="0" smtClean="0">
              <a:latin typeface="Arial" panose="020B0604020202020204" pitchFamily="34" charset="0"/>
              <a:cs typeface="Arial" panose="020B0604020202020204" pitchFamily="34" charset="0"/>
            </a:rPr>
            <a:t>Project Planning</a:t>
          </a:r>
          <a:endParaRPr lang="en-US" b="1" dirty="0">
            <a:latin typeface="Arial" panose="020B0604020202020204" pitchFamily="34" charset="0"/>
            <a:cs typeface="Arial" panose="020B0604020202020204" pitchFamily="34" charset="0"/>
          </a:endParaRPr>
        </a:p>
      </dgm:t>
    </dgm:pt>
    <dgm:pt modelId="{D6A9A030-0F79-4179-9D2D-F0B7AE02BCC5}" type="parTrans" cxnId="{EA405B1B-7B67-40E7-BE9B-F2385A9BC46C}">
      <dgm:prSet/>
      <dgm:spPr/>
      <dgm:t>
        <a:bodyPr/>
        <a:lstStyle/>
        <a:p>
          <a:endParaRPr lang="en-US"/>
        </a:p>
      </dgm:t>
    </dgm:pt>
    <dgm:pt modelId="{398D9D67-E3EA-49B1-B943-25919D7BE1F1}" type="sibTrans" cxnId="{EA405B1B-7B67-40E7-BE9B-F2385A9BC46C}">
      <dgm:prSet/>
      <dgm:spPr/>
      <dgm:t>
        <a:bodyPr/>
        <a:lstStyle/>
        <a:p>
          <a:endParaRPr lang="en-US"/>
        </a:p>
      </dgm:t>
    </dgm:pt>
    <dgm:pt modelId="{6618D176-4573-45D0-AEB5-247642A05E8D}">
      <dgm:prSet phldrT="[Text]"/>
      <dgm:spPr/>
      <dgm:t>
        <a:bodyPr/>
        <a:lstStyle/>
        <a:p>
          <a:r>
            <a:rPr lang="en-US" b="1" dirty="0" smtClean="0">
              <a:latin typeface="Arial" panose="020B0604020202020204" pitchFamily="34" charset="0"/>
              <a:cs typeface="Arial" panose="020B0604020202020204" pitchFamily="34" charset="0"/>
            </a:rPr>
            <a:t>Stakeholder Engagement</a:t>
          </a:r>
          <a:endParaRPr lang="en-US" b="1" dirty="0">
            <a:latin typeface="Arial" panose="020B0604020202020204" pitchFamily="34" charset="0"/>
            <a:cs typeface="Arial" panose="020B0604020202020204" pitchFamily="34" charset="0"/>
          </a:endParaRPr>
        </a:p>
      </dgm:t>
    </dgm:pt>
    <dgm:pt modelId="{9373489A-A6F8-4444-91A0-DCD1E8F1C96D}" type="parTrans" cxnId="{E20E7BD2-17A4-4FCB-9E7A-3FA7CDADF921}">
      <dgm:prSet/>
      <dgm:spPr/>
      <dgm:t>
        <a:bodyPr/>
        <a:lstStyle/>
        <a:p>
          <a:endParaRPr lang="en-US"/>
        </a:p>
      </dgm:t>
    </dgm:pt>
    <dgm:pt modelId="{A2B3CAAE-CC34-4949-91E6-97A9FC83909D}" type="sibTrans" cxnId="{E20E7BD2-17A4-4FCB-9E7A-3FA7CDADF921}">
      <dgm:prSet/>
      <dgm:spPr/>
      <dgm:t>
        <a:bodyPr/>
        <a:lstStyle/>
        <a:p>
          <a:endParaRPr lang="en-US"/>
        </a:p>
      </dgm:t>
    </dgm:pt>
    <dgm:pt modelId="{CE81444B-9454-44B6-A763-26556B1AD241}">
      <dgm:prSet/>
      <dgm:spPr/>
      <dgm:t>
        <a:bodyPr/>
        <a:lstStyle/>
        <a:p>
          <a:r>
            <a:rPr lang="en-US" b="1" dirty="0" smtClean="0">
              <a:latin typeface="Arial" panose="020B0604020202020204" pitchFamily="34" charset="0"/>
              <a:cs typeface="Arial" panose="020B0604020202020204" pitchFamily="34" charset="0"/>
            </a:rPr>
            <a:t>Site Identification and Space Planning</a:t>
          </a:r>
          <a:endParaRPr lang="en-US" b="1" dirty="0">
            <a:latin typeface="Arial" panose="020B0604020202020204" pitchFamily="34" charset="0"/>
            <a:cs typeface="Arial" panose="020B0604020202020204" pitchFamily="34" charset="0"/>
          </a:endParaRPr>
        </a:p>
      </dgm:t>
    </dgm:pt>
    <dgm:pt modelId="{62FA3ECD-14C5-45A6-8DF7-143A9CDDDC3B}" type="parTrans" cxnId="{EE5987C1-C1FA-4055-A6EF-11C13D26941D}">
      <dgm:prSet/>
      <dgm:spPr/>
      <dgm:t>
        <a:bodyPr/>
        <a:lstStyle/>
        <a:p>
          <a:endParaRPr lang="en-US"/>
        </a:p>
      </dgm:t>
    </dgm:pt>
    <dgm:pt modelId="{A031EF46-4F79-4B1F-96E1-348DE19D8517}" type="sibTrans" cxnId="{EE5987C1-C1FA-4055-A6EF-11C13D26941D}">
      <dgm:prSet/>
      <dgm:spPr/>
      <dgm:t>
        <a:bodyPr/>
        <a:lstStyle/>
        <a:p>
          <a:endParaRPr lang="en-US"/>
        </a:p>
      </dgm:t>
    </dgm:pt>
    <dgm:pt modelId="{8FFE88CD-F3DC-45C9-A2A0-89DE675ACD56}">
      <dgm:prSet/>
      <dgm:spPr/>
      <dgm:t>
        <a:bodyPr/>
        <a:lstStyle/>
        <a:p>
          <a:r>
            <a:rPr lang="en-US" b="1" dirty="0" smtClean="0">
              <a:latin typeface="Arial" panose="020B0604020202020204" pitchFamily="34" charset="0"/>
              <a:cs typeface="Arial" panose="020B0604020202020204" pitchFamily="34" charset="0"/>
            </a:rPr>
            <a:t>Launch Planning</a:t>
          </a:r>
          <a:endParaRPr lang="en-US" b="1" dirty="0">
            <a:latin typeface="Arial" panose="020B0604020202020204" pitchFamily="34" charset="0"/>
            <a:cs typeface="Arial" panose="020B0604020202020204" pitchFamily="34" charset="0"/>
          </a:endParaRPr>
        </a:p>
      </dgm:t>
    </dgm:pt>
    <dgm:pt modelId="{9FEEC656-6C8D-4C72-B51C-BD9A5000331C}" type="parTrans" cxnId="{484FD26D-C6C2-4691-A314-8186CC5C420E}">
      <dgm:prSet/>
      <dgm:spPr/>
      <dgm:t>
        <a:bodyPr/>
        <a:lstStyle/>
        <a:p>
          <a:endParaRPr lang="en-US"/>
        </a:p>
      </dgm:t>
    </dgm:pt>
    <dgm:pt modelId="{4C7DD39E-8395-45D9-9E9E-811799E48D78}" type="sibTrans" cxnId="{484FD26D-C6C2-4691-A314-8186CC5C420E}">
      <dgm:prSet/>
      <dgm:spPr/>
      <dgm:t>
        <a:bodyPr/>
        <a:lstStyle/>
        <a:p>
          <a:endParaRPr lang="en-US"/>
        </a:p>
      </dgm:t>
    </dgm:pt>
    <dgm:pt modelId="{9B365E4D-27F1-4B02-B9D6-618A140B5ACF}">
      <dgm:prSet custT="1"/>
      <dgm:spPr>
        <a:solidFill>
          <a:schemeClr val="tx1">
            <a:lumMod val="75000"/>
            <a:lumOff val="25000"/>
          </a:schemeClr>
        </a:solidFill>
      </dgm:spPr>
      <dgm:t>
        <a:bodyPr/>
        <a:lstStyle/>
        <a:p>
          <a:r>
            <a:rPr lang="en-US" sz="1200" b="1" dirty="0" smtClean="0">
              <a:latin typeface="Arial" panose="020B0604020202020204" pitchFamily="34" charset="0"/>
              <a:cs typeface="Arial" panose="020B0604020202020204" pitchFamily="34" charset="0"/>
            </a:rPr>
            <a:t>Operations</a:t>
          </a:r>
          <a:endParaRPr lang="en-US" sz="1200" b="1" dirty="0">
            <a:latin typeface="Arial" panose="020B0604020202020204" pitchFamily="34" charset="0"/>
            <a:cs typeface="Arial" panose="020B0604020202020204" pitchFamily="34" charset="0"/>
          </a:endParaRPr>
        </a:p>
      </dgm:t>
    </dgm:pt>
    <dgm:pt modelId="{5BD0B7E7-5BB5-44EC-9166-30508673E313}" type="parTrans" cxnId="{FCA4C793-4698-4866-BEC7-ACA7669BD7A4}">
      <dgm:prSet/>
      <dgm:spPr/>
      <dgm:t>
        <a:bodyPr/>
        <a:lstStyle/>
        <a:p>
          <a:endParaRPr lang="en-US"/>
        </a:p>
      </dgm:t>
    </dgm:pt>
    <dgm:pt modelId="{DDFBAD2B-4479-424C-8098-0E03C974F79F}" type="sibTrans" cxnId="{FCA4C793-4698-4866-BEC7-ACA7669BD7A4}">
      <dgm:prSet/>
      <dgm:spPr/>
      <dgm:t>
        <a:bodyPr/>
        <a:lstStyle/>
        <a:p>
          <a:endParaRPr lang="en-US"/>
        </a:p>
      </dgm:t>
    </dgm:pt>
    <dgm:pt modelId="{F046A742-3A82-48EE-B503-BAD145397440}" type="pres">
      <dgm:prSet presAssocID="{985AAB33-C684-4135-8394-EE55527DE3B5}" presName="CompostProcess" presStyleCnt="0">
        <dgm:presLayoutVars>
          <dgm:dir/>
          <dgm:resizeHandles val="exact"/>
        </dgm:presLayoutVars>
      </dgm:prSet>
      <dgm:spPr/>
    </dgm:pt>
    <dgm:pt modelId="{C4A220C4-F827-49BC-9E8C-5C796CE71F1F}" type="pres">
      <dgm:prSet presAssocID="{985AAB33-C684-4135-8394-EE55527DE3B5}" presName="arrow" presStyleLbl="bgShp" presStyleIdx="0" presStyleCnt="1" custScaleX="117647"/>
      <dgm:spPr/>
    </dgm:pt>
    <dgm:pt modelId="{5140C9A7-2638-4AE3-9B7A-E7B07FCFB981}" type="pres">
      <dgm:prSet presAssocID="{985AAB33-C684-4135-8394-EE55527DE3B5}" presName="linearProcess" presStyleCnt="0"/>
      <dgm:spPr/>
    </dgm:pt>
    <dgm:pt modelId="{01D618D9-77B0-41F2-AD36-A0243D83FA7E}" type="pres">
      <dgm:prSet presAssocID="{63BDE900-F002-4F82-A294-6DDECA9FEA5D}" presName="textNode" presStyleLbl="node1" presStyleIdx="0" presStyleCnt="6">
        <dgm:presLayoutVars>
          <dgm:bulletEnabled val="1"/>
        </dgm:presLayoutVars>
      </dgm:prSet>
      <dgm:spPr/>
      <dgm:t>
        <a:bodyPr/>
        <a:lstStyle/>
        <a:p>
          <a:endParaRPr lang="en-US"/>
        </a:p>
      </dgm:t>
    </dgm:pt>
    <dgm:pt modelId="{BF4A525F-BC52-44A9-B889-D7DEDA8DB6D3}" type="pres">
      <dgm:prSet presAssocID="{17727469-141E-447F-8944-7248582F2781}" presName="sibTrans" presStyleCnt="0"/>
      <dgm:spPr/>
    </dgm:pt>
    <dgm:pt modelId="{421A8F43-BFFC-4735-9BCD-030C1A330870}" type="pres">
      <dgm:prSet presAssocID="{E3C1CB11-9E42-4D36-B296-30BEBDB3747C}" presName="textNode" presStyleLbl="node1" presStyleIdx="1" presStyleCnt="6">
        <dgm:presLayoutVars>
          <dgm:bulletEnabled val="1"/>
        </dgm:presLayoutVars>
      </dgm:prSet>
      <dgm:spPr/>
      <dgm:t>
        <a:bodyPr/>
        <a:lstStyle/>
        <a:p>
          <a:endParaRPr lang="en-US"/>
        </a:p>
      </dgm:t>
    </dgm:pt>
    <dgm:pt modelId="{3D3E8DA0-BB52-4EFF-98E0-054BB31F8014}" type="pres">
      <dgm:prSet presAssocID="{398D9D67-E3EA-49B1-B943-25919D7BE1F1}" presName="sibTrans" presStyleCnt="0"/>
      <dgm:spPr/>
    </dgm:pt>
    <dgm:pt modelId="{1A8142D4-F445-4228-B534-1CA331957785}" type="pres">
      <dgm:prSet presAssocID="{6618D176-4573-45D0-AEB5-247642A05E8D}" presName="textNode" presStyleLbl="node1" presStyleIdx="2" presStyleCnt="6">
        <dgm:presLayoutVars>
          <dgm:bulletEnabled val="1"/>
        </dgm:presLayoutVars>
      </dgm:prSet>
      <dgm:spPr/>
      <dgm:t>
        <a:bodyPr/>
        <a:lstStyle/>
        <a:p>
          <a:endParaRPr lang="en-US"/>
        </a:p>
      </dgm:t>
    </dgm:pt>
    <dgm:pt modelId="{08E23689-DB67-4341-B8FD-2EF6D90BACA8}" type="pres">
      <dgm:prSet presAssocID="{A2B3CAAE-CC34-4949-91E6-97A9FC83909D}" presName="sibTrans" presStyleCnt="0"/>
      <dgm:spPr/>
    </dgm:pt>
    <dgm:pt modelId="{F9959BB6-4ED6-40CE-9D42-84C98A9D3C77}" type="pres">
      <dgm:prSet presAssocID="{CE81444B-9454-44B6-A763-26556B1AD241}" presName="textNode" presStyleLbl="node1" presStyleIdx="3" presStyleCnt="6">
        <dgm:presLayoutVars>
          <dgm:bulletEnabled val="1"/>
        </dgm:presLayoutVars>
      </dgm:prSet>
      <dgm:spPr/>
      <dgm:t>
        <a:bodyPr/>
        <a:lstStyle/>
        <a:p>
          <a:endParaRPr lang="en-US"/>
        </a:p>
      </dgm:t>
    </dgm:pt>
    <dgm:pt modelId="{AA940E07-18CD-4EC8-8E69-93E3ADBE5A80}" type="pres">
      <dgm:prSet presAssocID="{A031EF46-4F79-4B1F-96E1-348DE19D8517}" presName="sibTrans" presStyleCnt="0"/>
      <dgm:spPr/>
    </dgm:pt>
    <dgm:pt modelId="{60EC0C2D-C11D-4B77-AE26-C7FD7D72FA09}" type="pres">
      <dgm:prSet presAssocID="{8FFE88CD-F3DC-45C9-A2A0-89DE675ACD56}" presName="textNode" presStyleLbl="node1" presStyleIdx="4" presStyleCnt="6">
        <dgm:presLayoutVars>
          <dgm:bulletEnabled val="1"/>
        </dgm:presLayoutVars>
      </dgm:prSet>
      <dgm:spPr/>
      <dgm:t>
        <a:bodyPr/>
        <a:lstStyle/>
        <a:p>
          <a:endParaRPr lang="en-US"/>
        </a:p>
      </dgm:t>
    </dgm:pt>
    <dgm:pt modelId="{28DF615C-E1F0-4C94-9F3C-29D07E58FAA5}" type="pres">
      <dgm:prSet presAssocID="{4C7DD39E-8395-45D9-9E9E-811799E48D78}" presName="sibTrans" presStyleCnt="0"/>
      <dgm:spPr/>
    </dgm:pt>
    <dgm:pt modelId="{72B5B440-A429-4DAA-A9A6-93471665F683}" type="pres">
      <dgm:prSet presAssocID="{9B365E4D-27F1-4B02-B9D6-618A140B5ACF}" presName="textNode" presStyleLbl="node1" presStyleIdx="5" presStyleCnt="6">
        <dgm:presLayoutVars>
          <dgm:bulletEnabled val="1"/>
        </dgm:presLayoutVars>
      </dgm:prSet>
      <dgm:spPr/>
      <dgm:t>
        <a:bodyPr/>
        <a:lstStyle/>
        <a:p>
          <a:endParaRPr lang="en-US"/>
        </a:p>
      </dgm:t>
    </dgm:pt>
  </dgm:ptLst>
  <dgm:cxnLst>
    <dgm:cxn modelId="{FFA0DBF8-1DD7-4B6D-A2E0-E3BDE56B70BA}" type="presOf" srcId="{63BDE900-F002-4F82-A294-6DDECA9FEA5D}" destId="{01D618D9-77B0-41F2-AD36-A0243D83FA7E}" srcOrd="0" destOrd="0" presId="urn:microsoft.com/office/officeart/2005/8/layout/hProcess9"/>
    <dgm:cxn modelId="{7E2B0954-4A35-4EFC-A0BC-7F4DFE59F261}" type="presOf" srcId="{8FFE88CD-F3DC-45C9-A2A0-89DE675ACD56}" destId="{60EC0C2D-C11D-4B77-AE26-C7FD7D72FA09}" srcOrd="0" destOrd="0" presId="urn:microsoft.com/office/officeart/2005/8/layout/hProcess9"/>
    <dgm:cxn modelId="{03F3D227-0547-4235-B9CA-66DA6D523AA4}" srcId="{985AAB33-C684-4135-8394-EE55527DE3B5}" destId="{63BDE900-F002-4F82-A294-6DDECA9FEA5D}" srcOrd="0" destOrd="0" parTransId="{B24301A0-E2E2-4C2E-9350-31FFB7A97256}" sibTransId="{17727469-141E-447F-8944-7248582F2781}"/>
    <dgm:cxn modelId="{EE5987C1-C1FA-4055-A6EF-11C13D26941D}" srcId="{985AAB33-C684-4135-8394-EE55527DE3B5}" destId="{CE81444B-9454-44B6-A763-26556B1AD241}" srcOrd="3" destOrd="0" parTransId="{62FA3ECD-14C5-45A6-8DF7-143A9CDDDC3B}" sibTransId="{A031EF46-4F79-4B1F-96E1-348DE19D8517}"/>
    <dgm:cxn modelId="{AA3D5837-4821-486E-81F6-AE0E4E763347}" type="presOf" srcId="{6618D176-4573-45D0-AEB5-247642A05E8D}" destId="{1A8142D4-F445-4228-B534-1CA331957785}" srcOrd="0" destOrd="0" presId="urn:microsoft.com/office/officeart/2005/8/layout/hProcess9"/>
    <dgm:cxn modelId="{FA16DD04-25FF-40C8-8295-BA01465CD6F1}" type="presOf" srcId="{9B365E4D-27F1-4B02-B9D6-618A140B5ACF}" destId="{72B5B440-A429-4DAA-A9A6-93471665F683}" srcOrd="0" destOrd="0" presId="urn:microsoft.com/office/officeart/2005/8/layout/hProcess9"/>
    <dgm:cxn modelId="{E20E7BD2-17A4-4FCB-9E7A-3FA7CDADF921}" srcId="{985AAB33-C684-4135-8394-EE55527DE3B5}" destId="{6618D176-4573-45D0-AEB5-247642A05E8D}" srcOrd="2" destOrd="0" parTransId="{9373489A-A6F8-4444-91A0-DCD1E8F1C96D}" sibTransId="{A2B3CAAE-CC34-4949-91E6-97A9FC83909D}"/>
    <dgm:cxn modelId="{D54CC35D-9C83-466E-950C-D2164DB676E9}" type="presOf" srcId="{CE81444B-9454-44B6-A763-26556B1AD241}" destId="{F9959BB6-4ED6-40CE-9D42-84C98A9D3C77}" srcOrd="0" destOrd="0" presId="urn:microsoft.com/office/officeart/2005/8/layout/hProcess9"/>
    <dgm:cxn modelId="{FCA4C793-4698-4866-BEC7-ACA7669BD7A4}" srcId="{985AAB33-C684-4135-8394-EE55527DE3B5}" destId="{9B365E4D-27F1-4B02-B9D6-618A140B5ACF}" srcOrd="5" destOrd="0" parTransId="{5BD0B7E7-5BB5-44EC-9166-30508673E313}" sibTransId="{DDFBAD2B-4479-424C-8098-0E03C974F79F}"/>
    <dgm:cxn modelId="{D64E8592-E665-4105-B152-F8E62321E369}" type="presOf" srcId="{E3C1CB11-9E42-4D36-B296-30BEBDB3747C}" destId="{421A8F43-BFFC-4735-9BCD-030C1A330870}" srcOrd="0" destOrd="0" presId="urn:microsoft.com/office/officeart/2005/8/layout/hProcess9"/>
    <dgm:cxn modelId="{484FD26D-C6C2-4691-A314-8186CC5C420E}" srcId="{985AAB33-C684-4135-8394-EE55527DE3B5}" destId="{8FFE88CD-F3DC-45C9-A2A0-89DE675ACD56}" srcOrd="4" destOrd="0" parTransId="{9FEEC656-6C8D-4C72-B51C-BD9A5000331C}" sibTransId="{4C7DD39E-8395-45D9-9E9E-811799E48D78}"/>
    <dgm:cxn modelId="{EA405B1B-7B67-40E7-BE9B-F2385A9BC46C}" srcId="{985AAB33-C684-4135-8394-EE55527DE3B5}" destId="{E3C1CB11-9E42-4D36-B296-30BEBDB3747C}" srcOrd="1" destOrd="0" parTransId="{D6A9A030-0F79-4179-9D2D-F0B7AE02BCC5}" sibTransId="{398D9D67-E3EA-49B1-B943-25919D7BE1F1}"/>
    <dgm:cxn modelId="{0E51544E-B34E-4D2D-B2B0-A96E12118108}" type="presOf" srcId="{985AAB33-C684-4135-8394-EE55527DE3B5}" destId="{F046A742-3A82-48EE-B503-BAD145397440}" srcOrd="0" destOrd="0" presId="urn:microsoft.com/office/officeart/2005/8/layout/hProcess9"/>
    <dgm:cxn modelId="{47E3C021-F944-4B28-BEA2-1C416A481BE0}" type="presParOf" srcId="{F046A742-3A82-48EE-B503-BAD145397440}" destId="{C4A220C4-F827-49BC-9E8C-5C796CE71F1F}" srcOrd="0" destOrd="0" presId="urn:microsoft.com/office/officeart/2005/8/layout/hProcess9"/>
    <dgm:cxn modelId="{8A4B5C31-55B7-41F0-A5DE-A867D0FF292C}" type="presParOf" srcId="{F046A742-3A82-48EE-B503-BAD145397440}" destId="{5140C9A7-2638-4AE3-9B7A-E7B07FCFB981}" srcOrd="1" destOrd="0" presId="urn:microsoft.com/office/officeart/2005/8/layout/hProcess9"/>
    <dgm:cxn modelId="{C11B93DB-BC71-4CB2-BFB4-92DA886A733B}" type="presParOf" srcId="{5140C9A7-2638-4AE3-9B7A-E7B07FCFB981}" destId="{01D618D9-77B0-41F2-AD36-A0243D83FA7E}" srcOrd="0" destOrd="0" presId="urn:microsoft.com/office/officeart/2005/8/layout/hProcess9"/>
    <dgm:cxn modelId="{6C384511-061C-4C05-9287-611A2D838E92}" type="presParOf" srcId="{5140C9A7-2638-4AE3-9B7A-E7B07FCFB981}" destId="{BF4A525F-BC52-44A9-B889-D7DEDA8DB6D3}" srcOrd="1" destOrd="0" presId="urn:microsoft.com/office/officeart/2005/8/layout/hProcess9"/>
    <dgm:cxn modelId="{0A3AD173-FC03-4FF7-B09E-3450A598E0D8}" type="presParOf" srcId="{5140C9A7-2638-4AE3-9B7A-E7B07FCFB981}" destId="{421A8F43-BFFC-4735-9BCD-030C1A330870}" srcOrd="2" destOrd="0" presId="urn:microsoft.com/office/officeart/2005/8/layout/hProcess9"/>
    <dgm:cxn modelId="{BD0FAD98-0EFD-425E-960F-38C8B7C3D8E6}" type="presParOf" srcId="{5140C9A7-2638-4AE3-9B7A-E7B07FCFB981}" destId="{3D3E8DA0-BB52-4EFF-98E0-054BB31F8014}" srcOrd="3" destOrd="0" presId="urn:microsoft.com/office/officeart/2005/8/layout/hProcess9"/>
    <dgm:cxn modelId="{8B24FFC1-E60A-41A7-AFAA-7DFDFC390FFD}" type="presParOf" srcId="{5140C9A7-2638-4AE3-9B7A-E7B07FCFB981}" destId="{1A8142D4-F445-4228-B534-1CA331957785}" srcOrd="4" destOrd="0" presId="urn:microsoft.com/office/officeart/2005/8/layout/hProcess9"/>
    <dgm:cxn modelId="{95B865BF-753D-4E71-8FEA-8BCC238F622A}" type="presParOf" srcId="{5140C9A7-2638-4AE3-9B7A-E7B07FCFB981}" destId="{08E23689-DB67-4341-B8FD-2EF6D90BACA8}" srcOrd="5" destOrd="0" presId="urn:microsoft.com/office/officeart/2005/8/layout/hProcess9"/>
    <dgm:cxn modelId="{38D5774B-FD49-47AE-B737-B8844CED4099}" type="presParOf" srcId="{5140C9A7-2638-4AE3-9B7A-E7B07FCFB981}" destId="{F9959BB6-4ED6-40CE-9D42-84C98A9D3C77}" srcOrd="6" destOrd="0" presId="urn:microsoft.com/office/officeart/2005/8/layout/hProcess9"/>
    <dgm:cxn modelId="{4667A753-F6AE-4646-B6E4-B5368559EC05}" type="presParOf" srcId="{5140C9A7-2638-4AE3-9B7A-E7B07FCFB981}" destId="{AA940E07-18CD-4EC8-8E69-93E3ADBE5A80}" srcOrd="7" destOrd="0" presId="urn:microsoft.com/office/officeart/2005/8/layout/hProcess9"/>
    <dgm:cxn modelId="{99CC4019-1206-44B7-8B6E-9F5E5B50B85A}" type="presParOf" srcId="{5140C9A7-2638-4AE3-9B7A-E7B07FCFB981}" destId="{60EC0C2D-C11D-4B77-AE26-C7FD7D72FA09}" srcOrd="8" destOrd="0" presId="urn:microsoft.com/office/officeart/2005/8/layout/hProcess9"/>
    <dgm:cxn modelId="{DEB841A4-046D-47B0-B544-4B8074877E37}" type="presParOf" srcId="{5140C9A7-2638-4AE3-9B7A-E7B07FCFB981}" destId="{28DF615C-E1F0-4C94-9F3C-29D07E58FAA5}" srcOrd="9" destOrd="0" presId="urn:microsoft.com/office/officeart/2005/8/layout/hProcess9"/>
    <dgm:cxn modelId="{C08286D7-C98D-484F-B9E8-8405C9EAECB5}" type="presParOf" srcId="{5140C9A7-2638-4AE3-9B7A-E7B07FCFB981}" destId="{72B5B440-A429-4DAA-A9A6-93471665F683}"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40C86B-90BA-4E10-8280-C1B43800E5D5}" type="doc">
      <dgm:prSet loTypeId="urn:microsoft.com/office/officeart/2005/8/layout/arrow3" loCatId="relationship" qsTypeId="urn:microsoft.com/office/officeart/2005/8/quickstyle/3d3" qsCatId="3D" csTypeId="urn:microsoft.com/office/officeart/2005/8/colors/colorful5" csCatId="colorful" phldr="1"/>
      <dgm:spPr/>
      <dgm:t>
        <a:bodyPr/>
        <a:lstStyle/>
        <a:p>
          <a:endParaRPr lang="en-US"/>
        </a:p>
      </dgm:t>
    </dgm:pt>
    <dgm:pt modelId="{F510227E-E461-4717-87CA-DA7D7EE8C359}">
      <dgm:prSet phldrT="[Text]"/>
      <dgm:spPr/>
      <dgm:t>
        <a:bodyPr/>
        <a:lstStyle/>
        <a:p>
          <a:r>
            <a:rPr lang="en-US" dirty="0" smtClean="0">
              <a:latin typeface="Arial" panose="020B0604020202020204" pitchFamily="34" charset="0"/>
              <a:cs typeface="Arial" panose="020B0604020202020204" pitchFamily="34" charset="0"/>
            </a:rPr>
            <a:t>the dti</a:t>
          </a:r>
          <a:endParaRPr lang="en-US" dirty="0">
            <a:latin typeface="Arial" panose="020B0604020202020204" pitchFamily="34" charset="0"/>
            <a:cs typeface="Arial" panose="020B0604020202020204" pitchFamily="34" charset="0"/>
          </a:endParaRPr>
        </a:p>
      </dgm:t>
    </dgm:pt>
    <dgm:pt modelId="{33E924F2-E0F2-4065-84F5-95FB0120F3B0}" type="parTrans" cxnId="{5B210BD0-FDB4-4486-B56E-D6D1AACD1002}">
      <dgm:prSet/>
      <dgm:spPr/>
      <dgm:t>
        <a:bodyPr/>
        <a:lstStyle/>
        <a:p>
          <a:endParaRPr lang="en-US"/>
        </a:p>
      </dgm:t>
    </dgm:pt>
    <dgm:pt modelId="{74AB3798-825B-414C-B35C-02B57B6732D6}" type="sibTrans" cxnId="{5B210BD0-FDB4-4486-B56E-D6D1AACD1002}">
      <dgm:prSet/>
      <dgm:spPr/>
      <dgm:t>
        <a:bodyPr/>
        <a:lstStyle/>
        <a:p>
          <a:endParaRPr lang="en-US"/>
        </a:p>
      </dgm:t>
    </dgm:pt>
    <dgm:pt modelId="{B6FA50E4-4351-4B01-B72F-37C6A4AFAA60}">
      <dgm:prSet phldrT="[Text]"/>
      <dgm:spPr/>
      <dgm:t>
        <a:bodyPr/>
        <a:lstStyle/>
        <a:p>
          <a:r>
            <a:rPr lang="en-US" dirty="0" smtClean="0">
              <a:latin typeface="Arial" panose="020B0604020202020204" pitchFamily="34" charset="0"/>
              <a:cs typeface="Arial" panose="020B0604020202020204" pitchFamily="34" charset="0"/>
            </a:rPr>
            <a:t>PIPAs</a:t>
          </a:r>
          <a:endParaRPr lang="en-US" dirty="0">
            <a:latin typeface="Arial" panose="020B0604020202020204" pitchFamily="34" charset="0"/>
            <a:cs typeface="Arial" panose="020B0604020202020204" pitchFamily="34" charset="0"/>
          </a:endParaRPr>
        </a:p>
      </dgm:t>
    </dgm:pt>
    <dgm:pt modelId="{46F325BF-155D-4CC5-9E67-5E879915063A}" type="parTrans" cxnId="{6F0740DA-7581-4378-A68C-12F65776D0B4}">
      <dgm:prSet/>
      <dgm:spPr/>
      <dgm:t>
        <a:bodyPr/>
        <a:lstStyle/>
        <a:p>
          <a:endParaRPr lang="en-US"/>
        </a:p>
      </dgm:t>
    </dgm:pt>
    <dgm:pt modelId="{AD14AA06-E429-4EBB-9DFA-8DD10967498C}" type="sibTrans" cxnId="{6F0740DA-7581-4378-A68C-12F65776D0B4}">
      <dgm:prSet/>
      <dgm:spPr/>
      <dgm:t>
        <a:bodyPr/>
        <a:lstStyle/>
        <a:p>
          <a:endParaRPr lang="en-US"/>
        </a:p>
      </dgm:t>
    </dgm:pt>
    <dgm:pt modelId="{A77B8E89-0EEB-4CD4-9A84-679EF83E92BF}" type="pres">
      <dgm:prSet presAssocID="{4B40C86B-90BA-4E10-8280-C1B43800E5D5}" presName="compositeShape" presStyleCnt="0">
        <dgm:presLayoutVars>
          <dgm:chMax val="2"/>
          <dgm:dir/>
          <dgm:resizeHandles val="exact"/>
        </dgm:presLayoutVars>
      </dgm:prSet>
      <dgm:spPr/>
      <dgm:t>
        <a:bodyPr/>
        <a:lstStyle/>
        <a:p>
          <a:endParaRPr lang="en-US"/>
        </a:p>
      </dgm:t>
    </dgm:pt>
    <dgm:pt modelId="{C4948CDB-54AA-40D9-B5B9-3F42922D0546}" type="pres">
      <dgm:prSet presAssocID="{4B40C86B-90BA-4E10-8280-C1B43800E5D5}" presName="divider" presStyleLbl="fgShp" presStyleIdx="0" presStyleCnt="1"/>
      <dgm:spPr/>
    </dgm:pt>
    <dgm:pt modelId="{5FD4A006-DD6C-468F-A723-48FFEAE3DEDF}" type="pres">
      <dgm:prSet presAssocID="{F510227E-E461-4717-87CA-DA7D7EE8C359}" presName="downArrow" presStyleLbl="node1" presStyleIdx="0" presStyleCnt="2"/>
      <dgm:spPr>
        <a:solidFill>
          <a:schemeClr val="accent6"/>
        </a:solidFill>
      </dgm:spPr>
    </dgm:pt>
    <dgm:pt modelId="{60719F92-2DE4-46EF-B6C1-B4F26629926D}" type="pres">
      <dgm:prSet presAssocID="{F510227E-E461-4717-87CA-DA7D7EE8C359}" presName="downArrowText" presStyleLbl="revTx" presStyleIdx="0" presStyleCnt="2">
        <dgm:presLayoutVars>
          <dgm:bulletEnabled val="1"/>
        </dgm:presLayoutVars>
      </dgm:prSet>
      <dgm:spPr/>
      <dgm:t>
        <a:bodyPr/>
        <a:lstStyle/>
        <a:p>
          <a:endParaRPr lang="en-US"/>
        </a:p>
      </dgm:t>
    </dgm:pt>
    <dgm:pt modelId="{316583DA-8894-4AC2-9E85-8EAD502D9186}" type="pres">
      <dgm:prSet presAssocID="{B6FA50E4-4351-4B01-B72F-37C6A4AFAA60}" presName="upArrow" presStyleLbl="node1" presStyleIdx="1" presStyleCnt="2"/>
      <dgm:spPr>
        <a:solidFill>
          <a:srgbClr val="92D050"/>
        </a:solidFill>
      </dgm:spPr>
    </dgm:pt>
    <dgm:pt modelId="{158ABB5C-47BC-4E98-BDBB-8B71ED4EC290}" type="pres">
      <dgm:prSet presAssocID="{B6FA50E4-4351-4B01-B72F-37C6A4AFAA60}" presName="upArrowText" presStyleLbl="revTx" presStyleIdx="1" presStyleCnt="2">
        <dgm:presLayoutVars>
          <dgm:bulletEnabled val="1"/>
        </dgm:presLayoutVars>
      </dgm:prSet>
      <dgm:spPr/>
      <dgm:t>
        <a:bodyPr/>
        <a:lstStyle/>
        <a:p>
          <a:endParaRPr lang="en-US"/>
        </a:p>
      </dgm:t>
    </dgm:pt>
  </dgm:ptLst>
  <dgm:cxnLst>
    <dgm:cxn modelId="{5B210BD0-FDB4-4486-B56E-D6D1AACD1002}" srcId="{4B40C86B-90BA-4E10-8280-C1B43800E5D5}" destId="{F510227E-E461-4717-87CA-DA7D7EE8C359}" srcOrd="0" destOrd="0" parTransId="{33E924F2-E0F2-4065-84F5-95FB0120F3B0}" sibTransId="{74AB3798-825B-414C-B35C-02B57B6732D6}"/>
    <dgm:cxn modelId="{5E64D456-DFA5-4F78-8402-C370DD61902B}" type="presOf" srcId="{4B40C86B-90BA-4E10-8280-C1B43800E5D5}" destId="{A77B8E89-0EEB-4CD4-9A84-679EF83E92BF}" srcOrd="0" destOrd="0" presId="urn:microsoft.com/office/officeart/2005/8/layout/arrow3"/>
    <dgm:cxn modelId="{6F0740DA-7581-4378-A68C-12F65776D0B4}" srcId="{4B40C86B-90BA-4E10-8280-C1B43800E5D5}" destId="{B6FA50E4-4351-4B01-B72F-37C6A4AFAA60}" srcOrd="1" destOrd="0" parTransId="{46F325BF-155D-4CC5-9E67-5E879915063A}" sibTransId="{AD14AA06-E429-4EBB-9DFA-8DD10967498C}"/>
    <dgm:cxn modelId="{3563ED5D-09F5-473E-A363-EF384AB0D7F6}" type="presOf" srcId="{F510227E-E461-4717-87CA-DA7D7EE8C359}" destId="{60719F92-2DE4-46EF-B6C1-B4F26629926D}" srcOrd="0" destOrd="0" presId="urn:microsoft.com/office/officeart/2005/8/layout/arrow3"/>
    <dgm:cxn modelId="{53D16C5F-DF67-4A77-9CA4-AAAE31E4CE35}" type="presOf" srcId="{B6FA50E4-4351-4B01-B72F-37C6A4AFAA60}" destId="{158ABB5C-47BC-4E98-BDBB-8B71ED4EC290}" srcOrd="0" destOrd="0" presId="urn:microsoft.com/office/officeart/2005/8/layout/arrow3"/>
    <dgm:cxn modelId="{0D9B5636-33D5-4BC7-AFD6-FD8BDB19C1A2}" type="presParOf" srcId="{A77B8E89-0EEB-4CD4-9A84-679EF83E92BF}" destId="{C4948CDB-54AA-40D9-B5B9-3F42922D0546}" srcOrd="0" destOrd="0" presId="urn:microsoft.com/office/officeart/2005/8/layout/arrow3"/>
    <dgm:cxn modelId="{96E9F822-26BB-4B38-8F41-D7C66201CC24}" type="presParOf" srcId="{A77B8E89-0EEB-4CD4-9A84-679EF83E92BF}" destId="{5FD4A006-DD6C-468F-A723-48FFEAE3DEDF}" srcOrd="1" destOrd="0" presId="urn:microsoft.com/office/officeart/2005/8/layout/arrow3"/>
    <dgm:cxn modelId="{6ECE7AA6-3076-4555-BBDA-9A7CB20A2D99}" type="presParOf" srcId="{A77B8E89-0EEB-4CD4-9A84-679EF83E92BF}" destId="{60719F92-2DE4-46EF-B6C1-B4F26629926D}" srcOrd="2" destOrd="0" presId="urn:microsoft.com/office/officeart/2005/8/layout/arrow3"/>
    <dgm:cxn modelId="{17E44BCD-D303-4DCB-A796-D295119834BA}" type="presParOf" srcId="{A77B8E89-0EEB-4CD4-9A84-679EF83E92BF}" destId="{316583DA-8894-4AC2-9E85-8EAD502D9186}" srcOrd="3" destOrd="0" presId="urn:microsoft.com/office/officeart/2005/8/layout/arrow3"/>
    <dgm:cxn modelId="{FAC4D942-AFA2-42C8-BAF7-7DACED918F18}" type="presParOf" srcId="{A77B8E89-0EEB-4CD4-9A84-679EF83E92BF}" destId="{158ABB5C-47BC-4E98-BDBB-8B71ED4EC29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F7F1A2-1E6E-4BCE-B99B-48A06839A4B0}" type="doc">
      <dgm:prSet loTypeId="urn:microsoft.com/office/officeart/2008/layout/HalfCircleOrganizationChart" loCatId="hierarchy" qsTypeId="urn:microsoft.com/office/officeart/2005/8/quickstyle/simple1" qsCatId="simple" csTypeId="urn:microsoft.com/office/officeart/2005/8/colors/colorful1" csCatId="colorful" phldr="1"/>
      <dgm:spPr/>
      <dgm:t>
        <a:bodyPr/>
        <a:lstStyle/>
        <a:p>
          <a:endParaRPr lang="en-US"/>
        </a:p>
      </dgm:t>
    </dgm:pt>
    <dgm:pt modelId="{DF16FC57-05AA-47CA-AB70-53FF7EA3A424}">
      <dgm:prSet phldrT="[Text]" custT="1"/>
      <dgm:spPr/>
      <dgm:t>
        <a:bodyPr/>
        <a:lstStyle/>
        <a:p>
          <a:r>
            <a:rPr lang="en-US" sz="1200" dirty="0" smtClean="0"/>
            <a:t>STEERCOM</a:t>
          </a:r>
          <a:endParaRPr lang="en-US" sz="1200" dirty="0"/>
        </a:p>
      </dgm:t>
    </dgm:pt>
    <dgm:pt modelId="{955A541E-86D1-4FA0-A62A-C437965B1865}" type="parTrans" cxnId="{D5720A28-3A8A-4E62-B6FB-8094C35DD563}">
      <dgm:prSet/>
      <dgm:spPr/>
      <dgm:t>
        <a:bodyPr/>
        <a:lstStyle/>
        <a:p>
          <a:endParaRPr lang="en-US"/>
        </a:p>
      </dgm:t>
    </dgm:pt>
    <dgm:pt modelId="{3C0FB7CB-B738-49B6-ADC1-45B751364F18}" type="sibTrans" cxnId="{D5720A28-3A8A-4E62-B6FB-8094C35DD563}">
      <dgm:prSet/>
      <dgm:spPr/>
      <dgm:t>
        <a:bodyPr/>
        <a:lstStyle/>
        <a:p>
          <a:endParaRPr lang="en-US"/>
        </a:p>
      </dgm:t>
    </dgm:pt>
    <dgm:pt modelId="{B4644FEE-4EEB-48FC-9E06-28CE9CA7F5E2}" type="asst">
      <dgm:prSet phldrT="[Text]" custT="1"/>
      <dgm:spPr/>
      <dgm:t>
        <a:bodyPr/>
        <a:lstStyle/>
        <a:p>
          <a:r>
            <a:rPr lang="en-US" sz="1200" dirty="0" smtClean="0"/>
            <a:t>PROVINCIAL PMO &amp; SECRETARIAT</a:t>
          </a:r>
          <a:endParaRPr lang="en-US" sz="1200" dirty="0"/>
        </a:p>
      </dgm:t>
    </dgm:pt>
    <dgm:pt modelId="{3D9F4DED-9FF9-442E-B9B1-C9D8EE006228}" type="parTrans" cxnId="{E36D2B80-2E8C-47A6-88DE-90184E136EF5}">
      <dgm:prSet/>
      <dgm:spPr/>
      <dgm:t>
        <a:bodyPr/>
        <a:lstStyle/>
        <a:p>
          <a:endParaRPr lang="en-US"/>
        </a:p>
      </dgm:t>
    </dgm:pt>
    <dgm:pt modelId="{2643D57F-F10B-46C2-BB74-362BA9B37900}" type="sibTrans" cxnId="{E36D2B80-2E8C-47A6-88DE-90184E136EF5}">
      <dgm:prSet/>
      <dgm:spPr/>
      <dgm:t>
        <a:bodyPr/>
        <a:lstStyle/>
        <a:p>
          <a:endParaRPr lang="en-US"/>
        </a:p>
      </dgm:t>
    </dgm:pt>
    <dgm:pt modelId="{E88E98A4-DE14-4FFD-A3C6-18217750F175}">
      <dgm:prSet phldrT="[Text]" custT="1"/>
      <dgm:spPr/>
      <dgm:t>
        <a:bodyPr/>
        <a:lstStyle/>
        <a:p>
          <a:r>
            <a:rPr lang="en-US" sz="1200" dirty="0" smtClean="0"/>
            <a:t>FACILITIES</a:t>
          </a:r>
          <a:endParaRPr lang="en-US" sz="1200" dirty="0"/>
        </a:p>
      </dgm:t>
    </dgm:pt>
    <dgm:pt modelId="{9C8B1B7D-17F4-4F35-837E-F5B774DC369A}" type="parTrans" cxnId="{6AA12ABE-D199-49B3-8E61-38D68E4CCF62}">
      <dgm:prSet/>
      <dgm:spPr/>
      <dgm:t>
        <a:bodyPr/>
        <a:lstStyle/>
        <a:p>
          <a:endParaRPr lang="en-US"/>
        </a:p>
      </dgm:t>
    </dgm:pt>
    <dgm:pt modelId="{C1CBB8DF-0026-4B2D-A08F-B2DDC95DE447}" type="sibTrans" cxnId="{6AA12ABE-D199-49B3-8E61-38D68E4CCF62}">
      <dgm:prSet/>
      <dgm:spPr/>
      <dgm:t>
        <a:bodyPr/>
        <a:lstStyle/>
        <a:p>
          <a:endParaRPr lang="en-US"/>
        </a:p>
      </dgm:t>
    </dgm:pt>
    <dgm:pt modelId="{32B13BFB-0198-4E66-A4BE-7D3C67E76762}">
      <dgm:prSet phldrT="[Text]" custT="1"/>
      <dgm:spPr/>
      <dgm:t>
        <a:bodyPr/>
        <a:lstStyle/>
        <a:p>
          <a:r>
            <a:rPr lang="en-US" sz="1200" dirty="0" smtClean="0"/>
            <a:t>FINANCE &amp; SCM</a:t>
          </a:r>
          <a:endParaRPr lang="en-US" sz="1200" dirty="0"/>
        </a:p>
      </dgm:t>
    </dgm:pt>
    <dgm:pt modelId="{2C2CF0CA-775A-40C4-9C27-109C78638F78}" type="parTrans" cxnId="{83DFC30D-2DA5-4350-957C-6332F5FEE090}">
      <dgm:prSet/>
      <dgm:spPr/>
      <dgm:t>
        <a:bodyPr/>
        <a:lstStyle/>
        <a:p>
          <a:endParaRPr lang="en-US"/>
        </a:p>
      </dgm:t>
    </dgm:pt>
    <dgm:pt modelId="{FE4D36D7-40D0-45B3-8213-4DD833F23F15}" type="sibTrans" cxnId="{83DFC30D-2DA5-4350-957C-6332F5FEE090}">
      <dgm:prSet/>
      <dgm:spPr/>
      <dgm:t>
        <a:bodyPr/>
        <a:lstStyle/>
        <a:p>
          <a:endParaRPr lang="en-US"/>
        </a:p>
      </dgm:t>
    </dgm:pt>
    <dgm:pt modelId="{A8DE9C41-2BA4-4133-98D1-C43D5875E409}">
      <dgm:prSet phldrT="[Text]" custT="1"/>
      <dgm:spPr/>
      <dgm:t>
        <a:bodyPr/>
        <a:lstStyle/>
        <a:p>
          <a:r>
            <a:rPr lang="en-US" sz="1200" dirty="0" smtClean="0"/>
            <a:t>STAKEHOLDER MANAGEMENT</a:t>
          </a:r>
          <a:endParaRPr lang="en-US" sz="1200" dirty="0"/>
        </a:p>
      </dgm:t>
    </dgm:pt>
    <dgm:pt modelId="{92168DC1-9CF5-4A0D-8873-9B4904D87E64}" type="parTrans" cxnId="{F4FBD043-3632-44DC-9BB2-BC67B7C9B698}">
      <dgm:prSet/>
      <dgm:spPr/>
      <dgm:t>
        <a:bodyPr/>
        <a:lstStyle/>
        <a:p>
          <a:endParaRPr lang="en-US"/>
        </a:p>
      </dgm:t>
    </dgm:pt>
    <dgm:pt modelId="{028D1337-6736-4C12-A610-19536579B07F}" type="sibTrans" cxnId="{F4FBD043-3632-44DC-9BB2-BC67B7C9B698}">
      <dgm:prSet/>
      <dgm:spPr/>
      <dgm:t>
        <a:bodyPr/>
        <a:lstStyle/>
        <a:p>
          <a:endParaRPr lang="en-US"/>
        </a:p>
      </dgm:t>
    </dgm:pt>
    <dgm:pt modelId="{84CE521D-573C-488B-9ADB-9B797B291D8F}">
      <dgm:prSet custT="1"/>
      <dgm:spPr/>
      <dgm:t>
        <a:bodyPr/>
        <a:lstStyle/>
        <a:p>
          <a:r>
            <a:rPr lang="en-US" sz="1200" dirty="0" smtClean="0"/>
            <a:t>ICT &amp; CRM</a:t>
          </a:r>
          <a:endParaRPr lang="en-US" sz="1200" dirty="0"/>
        </a:p>
      </dgm:t>
    </dgm:pt>
    <dgm:pt modelId="{22CE99E7-8067-417A-9834-75E80E8FC28E}" type="parTrans" cxnId="{0B898E2D-C304-4A96-A653-15971DE8C2A6}">
      <dgm:prSet/>
      <dgm:spPr/>
      <dgm:t>
        <a:bodyPr/>
        <a:lstStyle/>
        <a:p>
          <a:endParaRPr lang="en-US"/>
        </a:p>
      </dgm:t>
    </dgm:pt>
    <dgm:pt modelId="{C8CEC642-4072-4ECD-805C-F5051B01CC0D}" type="sibTrans" cxnId="{0B898E2D-C304-4A96-A653-15971DE8C2A6}">
      <dgm:prSet/>
      <dgm:spPr/>
      <dgm:t>
        <a:bodyPr/>
        <a:lstStyle/>
        <a:p>
          <a:endParaRPr lang="en-US"/>
        </a:p>
      </dgm:t>
    </dgm:pt>
    <dgm:pt modelId="{8AD93752-A8FA-4D03-B901-96E9F3356567}">
      <dgm:prSet custT="1"/>
      <dgm:spPr/>
      <dgm:t>
        <a:bodyPr/>
        <a:lstStyle/>
        <a:p>
          <a:r>
            <a:rPr lang="en-US" sz="1200" dirty="0" smtClean="0"/>
            <a:t>MARKETING &amp; COMMUNICATIONS</a:t>
          </a:r>
          <a:endParaRPr lang="en-US" sz="1200" dirty="0"/>
        </a:p>
      </dgm:t>
    </dgm:pt>
    <dgm:pt modelId="{C5AB2FDE-B5ED-4B65-95A4-9DCC8A410269}" type="parTrans" cxnId="{716C32B9-4523-417F-BE2B-FEDDC5BC42B1}">
      <dgm:prSet/>
      <dgm:spPr/>
      <dgm:t>
        <a:bodyPr/>
        <a:lstStyle/>
        <a:p>
          <a:endParaRPr lang="en-US"/>
        </a:p>
      </dgm:t>
    </dgm:pt>
    <dgm:pt modelId="{639098BF-9B0B-4679-83EB-479359D5F0B7}" type="sibTrans" cxnId="{716C32B9-4523-417F-BE2B-FEDDC5BC42B1}">
      <dgm:prSet/>
      <dgm:spPr/>
      <dgm:t>
        <a:bodyPr/>
        <a:lstStyle/>
        <a:p>
          <a:endParaRPr lang="en-US"/>
        </a:p>
      </dgm:t>
    </dgm:pt>
    <dgm:pt modelId="{ABA2BEF5-169E-421E-956C-73596A9C5C69}" type="pres">
      <dgm:prSet presAssocID="{7BF7F1A2-1E6E-4BCE-B99B-48A06839A4B0}" presName="Name0" presStyleCnt="0">
        <dgm:presLayoutVars>
          <dgm:orgChart val="1"/>
          <dgm:chPref val="1"/>
          <dgm:dir/>
          <dgm:animOne val="branch"/>
          <dgm:animLvl val="lvl"/>
          <dgm:resizeHandles/>
        </dgm:presLayoutVars>
      </dgm:prSet>
      <dgm:spPr/>
      <dgm:t>
        <a:bodyPr/>
        <a:lstStyle/>
        <a:p>
          <a:endParaRPr lang="en-US"/>
        </a:p>
      </dgm:t>
    </dgm:pt>
    <dgm:pt modelId="{E439B36A-D87E-4F9F-BBFA-F7A8F1DD35FF}" type="pres">
      <dgm:prSet presAssocID="{DF16FC57-05AA-47CA-AB70-53FF7EA3A424}" presName="hierRoot1" presStyleCnt="0">
        <dgm:presLayoutVars>
          <dgm:hierBranch val="init"/>
        </dgm:presLayoutVars>
      </dgm:prSet>
      <dgm:spPr/>
    </dgm:pt>
    <dgm:pt modelId="{8E6A8D26-B2A2-4173-98E5-85117A36DEB9}" type="pres">
      <dgm:prSet presAssocID="{DF16FC57-05AA-47CA-AB70-53FF7EA3A424}" presName="rootComposite1" presStyleCnt="0"/>
      <dgm:spPr/>
    </dgm:pt>
    <dgm:pt modelId="{49B80FDB-004A-4572-8FD6-B17E6EB047D4}" type="pres">
      <dgm:prSet presAssocID="{DF16FC57-05AA-47CA-AB70-53FF7EA3A424}" presName="rootText1" presStyleLbl="alignAcc1" presStyleIdx="0" presStyleCnt="0">
        <dgm:presLayoutVars>
          <dgm:chPref val="3"/>
        </dgm:presLayoutVars>
      </dgm:prSet>
      <dgm:spPr/>
      <dgm:t>
        <a:bodyPr/>
        <a:lstStyle/>
        <a:p>
          <a:endParaRPr lang="en-US"/>
        </a:p>
      </dgm:t>
    </dgm:pt>
    <dgm:pt modelId="{4BAA6228-05E5-4AF9-83AE-D764A82B6023}" type="pres">
      <dgm:prSet presAssocID="{DF16FC57-05AA-47CA-AB70-53FF7EA3A424}" presName="topArc1" presStyleLbl="parChTrans1D1" presStyleIdx="0" presStyleCnt="14"/>
      <dgm:spPr/>
    </dgm:pt>
    <dgm:pt modelId="{D29B61DF-1375-40E4-B725-9DB2D116E545}" type="pres">
      <dgm:prSet presAssocID="{DF16FC57-05AA-47CA-AB70-53FF7EA3A424}" presName="bottomArc1" presStyleLbl="parChTrans1D1" presStyleIdx="1" presStyleCnt="14"/>
      <dgm:spPr/>
    </dgm:pt>
    <dgm:pt modelId="{BF6A9983-F8E3-4B27-88B5-45E08CD6A4BD}" type="pres">
      <dgm:prSet presAssocID="{DF16FC57-05AA-47CA-AB70-53FF7EA3A424}" presName="topConnNode1" presStyleLbl="node1" presStyleIdx="0" presStyleCnt="0"/>
      <dgm:spPr/>
      <dgm:t>
        <a:bodyPr/>
        <a:lstStyle/>
        <a:p>
          <a:endParaRPr lang="en-US"/>
        </a:p>
      </dgm:t>
    </dgm:pt>
    <dgm:pt modelId="{944426D3-348B-4632-B637-7B46964E8400}" type="pres">
      <dgm:prSet presAssocID="{DF16FC57-05AA-47CA-AB70-53FF7EA3A424}" presName="hierChild2" presStyleCnt="0"/>
      <dgm:spPr/>
    </dgm:pt>
    <dgm:pt modelId="{4F8723EC-7DFD-4033-824F-B7620AD92067}" type="pres">
      <dgm:prSet presAssocID="{9C8B1B7D-17F4-4F35-837E-F5B774DC369A}" presName="Name28" presStyleLbl="parChTrans1D2" presStyleIdx="0" presStyleCnt="6"/>
      <dgm:spPr/>
      <dgm:t>
        <a:bodyPr/>
        <a:lstStyle/>
        <a:p>
          <a:endParaRPr lang="en-US"/>
        </a:p>
      </dgm:t>
    </dgm:pt>
    <dgm:pt modelId="{11A2085D-EFCA-43CB-BE66-F3051B359308}" type="pres">
      <dgm:prSet presAssocID="{E88E98A4-DE14-4FFD-A3C6-18217750F175}" presName="hierRoot2" presStyleCnt="0">
        <dgm:presLayoutVars>
          <dgm:hierBranch val="init"/>
        </dgm:presLayoutVars>
      </dgm:prSet>
      <dgm:spPr/>
    </dgm:pt>
    <dgm:pt modelId="{D578A47F-CC0E-422E-90FD-F00DDC28AB3E}" type="pres">
      <dgm:prSet presAssocID="{E88E98A4-DE14-4FFD-A3C6-18217750F175}" presName="rootComposite2" presStyleCnt="0"/>
      <dgm:spPr/>
    </dgm:pt>
    <dgm:pt modelId="{A768A71F-554F-4624-BFD7-E253F4BD522B}" type="pres">
      <dgm:prSet presAssocID="{E88E98A4-DE14-4FFD-A3C6-18217750F175}" presName="rootText2" presStyleLbl="alignAcc1" presStyleIdx="0" presStyleCnt="0">
        <dgm:presLayoutVars>
          <dgm:chPref val="3"/>
        </dgm:presLayoutVars>
      </dgm:prSet>
      <dgm:spPr/>
      <dgm:t>
        <a:bodyPr/>
        <a:lstStyle/>
        <a:p>
          <a:endParaRPr lang="en-US"/>
        </a:p>
      </dgm:t>
    </dgm:pt>
    <dgm:pt modelId="{FCF583AC-02F3-4EE6-8E6B-486773C7114B}" type="pres">
      <dgm:prSet presAssocID="{E88E98A4-DE14-4FFD-A3C6-18217750F175}" presName="topArc2" presStyleLbl="parChTrans1D1" presStyleIdx="2" presStyleCnt="14"/>
      <dgm:spPr/>
    </dgm:pt>
    <dgm:pt modelId="{756F3F31-FD0D-411B-BD7E-2E4B88E25ACA}" type="pres">
      <dgm:prSet presAssocID="{E88E98A4-DE14-4FFD-A3C6-18217750F175}" presName="bottomArc2" presStyleLbl="parChTrans1D1" presStyleIdx="3" presStyleCnt="14"/>
      <dgm:spPr/>
    </dgm:pt>
    <dgm:pt modelId="{0C29BF86-6164-4D29-9B68-108AE02BE308}" type="pres">
      <dgm:prSet presAssocID="{E88E98A4-DE14-4FFD-A3C6-18217750F175}" presName="topConnNode2" presStyleLbl="node2" presStyleIdx="0" presStyleCnt="0"/>
      <dgm:spPr/>
      <dgm:t>
        <a:bodyPr/>
        <a:lstStyle/>
        <a:p>
          <a:endParaRPr lang="en-US"/>
        </a:p>
      </dgm:t>
    </dgm:pt>
    <dgm:pt modelId="{8A650B4B-A2A2-4817-8E2E-42268E406177}" type="pres">
      <dgm:prSet presAssocID="{E88E98A4-DE14-4FFD-A3C6-18217750F175}" presName="hierChild4" presStyleCnt="0"/>
      <dgm:spPr/>
    </dgm:pt>
    <dgm:pt modelId="{C2D0589A-660F-488E-BD27-1D8ED982ED8E}" type="pres">
      <dgm:prSet presAssocID="{E88E98A4-DE14-4FFD-A3C6-18217750F175}" presName="hierChild5" presStyleCnt="0"/>
      <dgm:spPr/>
    </dgm:pt>
    <dgm:pt modelId="{B166DE97-883D-4672-895E-4BB8B2283B6F}" type="pres">
      <dgm:prSet presAssocID="{2C2CF0CA-775A-40C4-9C27-109C78638F78}" presName="Name28" presStyleLbl="parChTrans1D2" presStyleIdx="1" presStyleCnt="6"/>
      <dgm:spPr/>
      <dgm:t>
        <a:bodyPr/>
        <a:lstStyle/>
        <a:p>
          <a:endParaRPr lang="en-US"/>
        </a:p>
      </dgm:t>
    </dgm:pt>
    <dgm:pt modelId="{259CE4A1-AD43-4E6D-927A-9831923129D4}" type="pres">
      <dgm:prSet presAssocID="{32B13BFB-0198-4E66-A4BE-7D3C67E76762}" presName="hierRoot2" presStyleCnt="0">
        <dgm:presLayoutVars>
          <dgm:hierBranch val="init"/>
        </dgm:presLayoutVars>
      </dgm:prSet>
      <dgm:spPr/>
    </dgm:pt>
    <dgm:pt modelId="{05AD51EE-58EA-4501-A5B7-991975F81C8C}" type="pres">
      <dgm:prSet presAssocID="{32B13BFB-0198-4E66-A4BE-7D3C67E76762}" presName="rootComposite2" presStyleCnt="0"/>
      <dgm:spPr/>
    </dgm:pt>
    <dgm:pt modelId="{76E9B017-39A4-43E6-B086-A38360F86E9B}" type="pres">
      <dgm:prSet presAssocID="{32B13BFB-0198-4E66-A4BE-7D3C67E76762}" presName="rootText2" presStyleLbl="alignAcc1" presStyleIdx="0" presStyleCnt="0">
        <dgm:presLayoutVars>
          <dgm:chPref val="3"/>
        </dgm:presLayoutVars>
      </dgm:prSet>
      <dgm:spPr/>
      <dgm:t>
        <a:bodyPr/>
        <a:lstStyle/>
        <a:p>
          <a:endParaRPr lang="en-US"/>
        </a:p>
      </dgm:t>
    </dgm:pt>
    <dgm:pt modelId="{68ABDB3D-D275-408E-B44D-8E76DEF4F60F}" type="pres">
      <dgm:prSet presAssocID="{32B13BFB-0198-4E66-A4BE-7D3C67E76762}" presName="topArc2" presStyleLbl="parChTrans1D1" presStyleIdx="4" presStyleCnt="14"/>
      <dgm:spPr/>
    </dgm:pt>
    <dgm:pt modelId="{1647B2C2-148A-4CBC-9FEA-160EA8A564F7}" type="pres">
      <dgm:prSet presAssocID="{32B13BFB-0198-4E66-A4BE-7D3C67E76762}" presName="bottomArc2" presStyleLbl="parChTrans1D1" presStyleIdx="5" presStyleCnt="14"/>
      <dgm:spPr/>
    </dgm:pt>
    <dgm:pt modelId="{29483120-21A0-4DDD-8945-ED9FF7268FF2}" type="pres">
      <dgm:prSet presAssocID="{32B13BFB-0198-4E66-A4BE-7D3C67E76762}" presName="topConnNode2" presStyleLbl="node2" presStyleIdx="0" presStyleCnt="0"/>
      <dgm:spPr/>
      <dgm:t>
        <a:bodyPr/>
        <a:lstStyle/>
        <a:p>
          <a:endParaRPr lang="en-US"/>
        </a:p>
      </dgm:t>
    </dgm:pt>
    <dgm:pt modelId="{089D2E6F-5F64-4A20-8327-EE2F82FE3474}" type="pres">
      <dgm:prSet presAssocID="{32B13BFB-0198-4E66-A4BE-7D3C67E76762}" presName="hierChild4" presStyleCnt="0"/>
      <dgm:spPr/>
    </dgm:pt>
    <dgm:pt modelId="{7608B962-90E1-46C8-A8C9-46733E18182E}" type="pres">
      <dgm:prSet presAssocID="{32B13BFB-0198-4E66-A4BE-7D3C67E76762}" presName="hierChild5" presStyleCnt="0"/>
      <dgm:spPr/>
    </dgm:pt>
    <dgm:pt modelId="{A0407205-0E54-48F6-AEB5-960429B6BB86}" type="pres">
      <dgm:prSet presAssocID="{92168DC1-9CF5-4A0D-8873-9B4904D87E64}" presName="Name28" presStyleLbl="parChTrans1D2" presStyleIdx="2" presStyleCnt="6"/>
      <dgm:spPr/>
      <dgm:t>
        <a:bodyPr/>
        <a:lstStyle/>
        <a:p>
          <a:endParaRPr lang="en-US"/>
        </a:p>
      </dgm:t>
    </dgm:pt>
    <dgm:pt modelId="{23D7E076-FF25-42E6-9CCF-A9CCABA54F3D}" type="pres">
      <dgm:prSet presAssocID="{A8DE9C41-2BA4-4133-98D1-C43D5875E409}" presName="hierRoot2" presStyleCnt="0">
        <dgm:presLayoutVars>
          <dgm:hierBranch val="init"/>
        </dgm:presLayoutVars>
      </dgm:prSet>
      <dgm:spPr/>
    </dgm:pt>
    <dgm:pt modelId="{41886657-D705-40E7-8484-128D86C37FE5}" type="pres">
      <dgm:prSet presAssocID="{A8DE9C41-2BA4-4133-98D1-C43D5875E409}" presName="rootComposite2" presStyleCnt="0"/>
      <dgm:spPr/>
    </dgm:pt>
    <dgm:pt modelId="{C1BC0F68-9E2A-4C7F-81C7-71F303E8C343}" type="pres">
      <dgm:prSet presAssocID="{A8DE9C41-2BA4-4133-98D1-C43D5875E409}" presName="rootText2" presStyleLbl="alignAcc1" presStyleIdx="0" presStyleCnt="0">
        <dgm:presLayoutVars>
          <dgm:chPref val="3"/>
        </dgm:presLayoutVars>
      </dgm:prSet>
      <dgm:spPr/>
      <dgm:t>
        <a:bodyPr/>
        <a:lstStyle/>
        <a:p>
          <a:endParaRPr lang="en-US"/>
        </a:p>
      </dgm:t>
    </dgm:pt>
    <dgm:pt modelId="{08755811-BA2A-49BC-8BBD-F4343AF8B3B6}" type="pres">
      <dgm:prSet presAssocID="{A8DE9C41-2BA4-4133-98D1-C43D5875E409}" presName="topArc2" presStyleLbl="parChTrans1D1" presStyleIdx="6" presStyleCnt="14"/>
      <dgm:spPr/>
    </dgm:pt>
    <dgm:pt modelId="{A2A9D1FC-E4D1-4815-A223-0E65CB334598}" type="pres">
      <dgm:prSet presAssocID="{A8DE9C41-2BA4-4133-98D1-C43D5875E409}" presName="bottomArc2" presStyleLbl="parChTrans1D1" presStyleIdx="7" presStyleCnt="14"/>
      <dgm:spPr/>
    </dgm:pt>
    <dgm:pt modelId="{8E69EF17-B202-435B-B1E3-4B92F7EF8C28}" type="pres">
      <dgm:prSet presAssocID="{A8DE9C41-2BA4-4133-98D1-C43D5875E409}" presName="topConnNode2" presStyleLbl="node2" presStyleIdx="0" presStyleCnt="0"/>
      <dgm:spPr/>
      <dgm:t>
        <a:bodyPr/>
        <a:lstStyle/>
        <a:p>
          <a:endParaRPr lang="en-US"/>
        </a:p>
      </dgm:t>
    </dgm:pt>
    <dgm:pt modelId="{BD4F211A-ACF7-401B-9097-6ABF607E7DB8}" type="pres">
      <dgm:prSet presAssocID="{A8DE9C41-2BA4-4133-98D1-C43D5875E409}" presName="hierChild4" presStyleCnt="0"/>
      <dgm:spPr/>
    </dgm:pt>
    <dgm:pt modelId="{0BE219CE-0975-454D-B623-DC3C710D8B22}" type="pres">
      <dgm:prSet presAssocID="{A8DE9C41-2BA4-4133-98D1-C43D5875E409}" presName="hierChild5" presStyleCnt="0"/>
      <dgm:spPr/>
    </dgm:pt>
    <dgm:pt modelId="{2F913968-9EC5-4F0B-8A73-162CDEDCD7DC}" type="pres">
      <dgm:prSet presAssocID="{22CE99E7-8067-417A-9834-75E80E8FC28E}" presName="Name28" presStyleLbl="parChTrans1D2" presStyleIdx="3" presStyleCnt="6"/>
      <dgm:spPr/>
      <dgm:t>
        <a:bodyPr/>
        <a:lstStyle/>
        <a:p>
          <a:endParaRPr lang="en-US"/>
        </a:p>
      </dgm:t>
    </dgm:pt>
    <dgm:pt modelId="{DFFF0D12-0DAD-4032-BCA8-E67EE5CA1255}" type="pres">
      <dgm:prSet presAssocID="{84CE521D-573C-488B-9ADB-9B797B291D8F}" presName="hierRoot2" presStyleCnt="0">
        <dgm:presLayoutVars>
          <dgm:hierBranch val="init"/>
        </dgm:presLayoutVars>
      </dgm:prSet>
      <dgm:spPr/>
    </dgm:pt>
    <dgm:pt modelId="{D51DAE09-682C-43E5-9403-CCD2A413E3C6}" type="pres">
      <dgm:prSet presAssocID="{84CE521D-573C-488B-9ADB-9B797B291D8F}" presName="rootComposite2" presStyleCnt="0"/>
      <dgm:spPr/>
    </dgm:pt>
    <dgm:pt modelId="{B8AD2C74-57F5-4D5D-81DC-CD3ACF663A93}" type="pres">
      <dgm:prSet presAssocID="{84CE521D-573C-488B-9ADB-9B797B291D8F}" presName="rootText2" presStyleLbl="alignAcc1" presStyleIdx="0" presStyleCnt="0">
        <dgm:presLayoutVars>
          <dgm:chPref val="3"/>
        </dgm:presLayoutVars>
      </dgm:prSet>
      <dgm:spPr/>
      <dgm:t>
        <a:bodyPr/>
        <a:lstStyle/>
        <a:p>
          <a:endParaRPr lang="en-US"/>
        </a:p>
      </dgm:t>
    </dgm:pt>
    <dgm:pt modelId="{414A9EB7-2067-44AA-9832-521EFD9FBD28}" type="pres">
      <dgm:prSet presAssocID="{84CE521D-573C-488B-9ADB-9B797B291D8F}" presName="topArc2" presStyleLbl="parChTrans1D1" presStyleIdx="8" presStyleCnt="14"/>
      <dgm:spPr/>
    </dgm:pt>
    <dgm:pt modelId="{F5D272A7-D6A6-4A3F-AE8D-BEE9B6475166}" type="pres">
      <dgm:prSet presAssocID="{84CE521D-573C-488B-9ADB-9B797B291D8F}" presName="bottomArc2" presStyleLbl="parChTrans1D1" presStyleIdx="9" presStyleCnt="14"/>
      <dgm:spPr/>
    </dgm:pt>
    <dgm:pt modelId="{C76B8AAA-1DE7-4E25-A727-1407FC5AC47E}" type="pres">
      <dgm:prSet presAssocID="{84CE521D-573C-488B-9ADB-9B797B291D8F}" presName="topConnNode2" presStyleLbl="node2" presStyleIdx="0" presStyleCnt="0"/>
      <dgm:spPr/>
      <dgm:t>
        <a:bodyPr/>
        <a:lstStyle/>
        <a:p>
          <a:endParaRPr lang="en-US"/>
        </a:p>
      </dgm:t>
    </dgm:pt>
    <dgm:pt modelId="{2A515BA1-72C0-4071-A0E9-CBC535AFB580}" type="pres">
      <dgm:prSet presAssocID="{84CE521D-573C-488B-9ADB-9B797B291D8F}" presName="hierChild4" presStyleCnt="0"/>
      <dgm:spPr/>
    </dgm:pt>
    <dgm:pt modelId="{6878A1FC-87A4-48F7-875F-949BB2BBAE23}" type="pres">
      <dgm:prSet presAssocID="{84CE521D-573C-488B-9ADB-9B797B291D8F}" presName="hierChild5" presStyleCnt="0"/>
      <dgm:spPr/>
    </dgm:pt>
    <dgm:pt modelId="{12511E92-031B-4426-8B1E-E3DF878E245E}" type="pres">
      <dgm:prSet presAssocID="{C5AB2FDE-B5ED-4B65-95A4-9DCC8A410269}" presName="Name28" presStyleLbl="parChTrans1D2" presStyleIdx="4" presStyleCnt="6"/>
      <dgm:spPr/>
      <dgm:t>
        <a:bodyPr/>
        <a:lstStyle/>
        <a:p>
          <a:endParaRPr lang="en-US"/>
        </a:p>
      </dgm:t>
    </dgm:pt>
    <dgm:pt modelId="{7549BE06-5B60-44A9-A904-AAED278DE66D}" type="pres">
      <dgm:prSet presAssocID="{8AD93752-A8FA-4D03-B901-96E9F3356567}" presName="hierRoot2" presStyleCnt="0">
        <dgm:presLayoutVars>
          <dgm:hierBranch val="init"/>
        </dgm:presLayoutVars>
      </dgm:prSet>
      <dgm:spPr/>
    </dgm:pt>
    <dgm:pt modelId="{DEFA1452-F77F-4223-9A49-AA5BBF4D6049}" type="pres">
      <dgm:prSet presAssocID="{8AD93752-A8FA-4D03-B901-96E9F3356567}" presName="rootComposite2" presStyleCnt="0"/>
      <dgm:spPr/>
    </dgm:pt>
    <dgm:pt modelId="{2F194AB3-E0DB-4963-A5E7-1A545DFD0808}" type="pres">
      <dgm:prSet presAssocID="{8AD93752-A8FA-4D03-B901-96E9F3356567}" presName="rootText2" presStyleLbl="alignAcc1" presStyleIdx="0" presStyleCnt="0">
        <dgm:presLayoutVars>
          <dgm:chPref val="3"/>
        </dgm:presLayoutVars>
      </dgm:prSet>
      <dgm:spPr/>
      <dgm:t>
        <a:bodyPr/>
        <a:lstStyle/>
        <a:p>
          <a:endParaRPr lang="en-US"/>
        </a:p>
      </dgm:t>
    </dgm:pt>
    <dgm:pt modelId="{E7F60C58-16EE-4A37-AABD-44F45E8284A3}" type="pres">
      <dgm:prSet presAssocID="{8AD93752-A8FA-4D03-B901-96E9F3356567}" presName="topArc2" presStyleLbl="parChTrans1D1" presStyleIdx="10" presStyleCnt="14"/>
      <dgm:spPr/>
    </dgm:pt>
    <dgm:pt modelId="{64168D52-E298-4D50-8287-9CF9C584F9BB}" type="pres">
      <dgm:prSet presAssocID="{8AD93752-A8FA-4D03-B901-96E9F3356567}" presName="bottomArc2" presStyleLbl="parChTrans1D1" presStyleIdx="11" presStyleCnt="14"/>
      <dgm:spPr/>
    </dgm:pt>
    <dgm:pt modelId="{500C079A-F7AE-48D8-BC1D-472E80F40610}" type="pres">
      <dgm:prSet presAssocID="{8AD93752-A8FA-4D03-B901-96E9F3356567}" presName="topConnNode2" presStyleLbl="node2" presStyleIdx="0" presStyleCnt="0"/>
      <dgm:spPr/>
      <dgm:t>
        <a:bodyPr/>
        <a:lstStyle/>
        <a:p>
          <a:endParaRPr lang="en-US"/>
        </a:p>
      </dgm:t>
    </dgm:pt>
    <dgm:pt modelId="{3C35F126-E118-43A3-8F9D-A32BB98990EB}" type="pres">
      <dgm:prSet presAssocID="{8AD93752-A8FA-4D03-B901-96E9F3356567}" presName="hierChild4" presStyleCnt="0"/>
      <dgm:spPr/>
    </dgm:pt>
    <dgm:pt modelId="{90DB3003-B014-4240-8A24-CA8AC9FC34C1}" type="pres">
      <dgm:prSet presAssocID="{8AD93752-A8FA-4D03-B901-96E9F3356567}" presName="hierChild5" presStyleCnt="0"/>
      <dgm:spPr/>
    </dgm:pt>
    <dgm:pt modelId="{6F563424-37EF-4D0E-928B-CF77967F1D14}" type="pres">
      <dgm:prSet presAssocID="{DF16FC57-05AA-47CA-AB70-53FF7EA3A424}" presName="hierChild3" presStyleCnt="0"/>
      <dgm:spPr/>
    </dgm:pt>
    <dgm:pt modelId="{F7C6BB45-8FA8-4FF1-8506-4F83A387A363}" type="pres">
      <dgm:prSet presAssocID="{3D9F4DED-9FF9-442E-B9B1-C9D8EE006228}" presName="Name101" presStyleLbl="parChTrans1D2" presStyleIdx="5" presStyleCnt="6"/>
      <dgm:spPr/>
      <dgm:t>
        <a:bodyPr/>
        <a:lstStyle/>
        <a:p>
          <a:endParaRPr lang="en-US"/>
        </a:p>
      </dgm:t>
    </dgm:pt>
    <dgm:pt modelId="{CCBF2169-4B90-45C5-91EC-4E69ADAAC456}" type="pres">
      <dgm:prSet presAssocID="{B4644FEE-4EEB-48FC-9E06-28CE9CA7F5E2}" presName="hierRoot3" presStyleCnt="0">
        <dgm:presLayoutVars>
          <dgm:hierBranch val="init"/>
        </dgm:presLayoutVars>
      </dgm:prSet>
      <dgm:spPr/>
    </dgm:pt>
    <dgm:pt modelId="{7E00CA6C-539A-4FB4-B36B-327A9D7763C2}" type="pres">
      <dgm:prSet presAssocID="{B4644FEE-4EEB-48FC-9E06-28CE9CA7F5E2}" presName="rootComposite3" presStyleCnt="0"/>
      <dgm:spPr/>
    </dgm:pt>
    <dgm:pt modelId="{070F9A6D-EF55-4B61-8FEB-E02824E23CE4}" type="pres">
      <dgm:prSet presAssocID="{B4644FEE-4EEB-48FC-9E06-28CE9CA7F5E2}" presName="rootText3" presStyleLbl="alignAcc1" presStyleIdx="0" presStyleCnt="0">
        <dgm:presLayoutVars>
          <dgm:chPref val="3"/>
        </dgm:presLayoutVars>
      </dgm:prSet>
      <dgm:spPr/>
      <dgm:t>
        <a:bodyPr/>
        <a:lstStyle/>
        <a:p>
          <a:endParaRPr lang="en-US"/>
        </a:p>
      </dgm:t>
    </dgm:pt>
    <dgm:pt modelId="{D8597954-16E0-4434-89F9-77A6BA82AAE5}" type="pres">
      <dgm:prSet presAssocID="{B4644FEE-4EEB-48FC-9E06-28CE9CA7F5E2}" presName="topArc3" presStyleLbl="parChTrans1D1" presStyleIdx="12" presStyleCnt="14"/>
      <dgm:spPr/>
    </dgm:pt>
    <dgm:pt modelId="{74C0694C-07B5-4D2F-81BD-32DC16305382}" type="pres">
      <dgm:prSet presAssocID="{B4644FEE-4EEB-48FC-9E06-28CE9CA7F5E2}" presName="bottomArc3" presStyleLbl="parChTrans1D1" presStyleIdx="13" presStyleCnt="14"/>
      <dgm:spPr/>
    </dgm:pt>
    <dgm:pt modelId="{76B673D7-B24A-4AB4-BF21-BF7582721ABA}" type="pres">
      <dgm:prSet presAssocID="{B4644FEE-4EEB-48FC-9E06-28CE9CA7F5E2}" presName="topConnNode3" presStyleLbl="asst1" presStyleIdx="0" presStyleCnt="0"/>
      <dgm:spPr/>
      <dgm:t>
        <a:bodyPr/>
        <a:lstStyle/>
        <a:p>
          <a:endParaRPr lang="en-US"/>
        </a:p>
      </dgm:t>
    </dgm:pt>
    <dgm:pt modelId="{7248769E-1181-4756-88E9-E67642C1BBD5}" type="pres">
      <dgm:prSet presAssocID="{B4644FEE-4EEB-48FC-9E06-28CE9CA7F5E2}" presName="hierChild6" presStyleCnt="0"/>
      <dgm:spPr/>
    </dgm:pt>
    <dgm:pt modelId="{A3EE3D90-19C9-4471-BB84-3A86372B18DF}" type="pres">
      <dgm:prSet presAssocID="{B4644FEE-4EEB-48FC-9E06-28CE9CA7F5E2}" presName="hierChild7" presStyleCnt="0"/>
      <dgm:spPr/>
    </dgm:pt>
  </dgm:ptLst>
  <dgm:cxnLst>
    <dgm:cxn modelId="{6AA12ABE-D199-49B3-8E61-38D68E4CCF62}" srcId="{DF16FC57-05AA-47CA-AB70-53FF7EA3A424}" destId="{E88E98A4-DE14-4FFD-A3C6-18217750F175}" srcOrd="1" destOrd="0" parTransId="{9C8B1B7D-17F4-4F35-837E-F5B774DC369A}" sibTransId="{C1CBB8DF-0026-4B2D-A08F-B2DDC95DE447}"/>
    <dgm:cxn modelId="{58E6E795-5BB9-BA45-9E71-D2F8EEC8D3E7}" type="presOf" srcId="{C5AB2FDE-B5ED-4B65-95A4-9DCC8A410269}" destId="{12511E92-031B-4426-8B1E-E3DF878E245E}" srcOrd="0" destOrd="0" presId="urn:microsoft.com/office/officeart/2008/layout/HalfCircleOrganizationChart"/>
    <dgm:cxn modelId="{B6BF6070-31C1-C144-BE38-31D00CCE7F01}" type="presOf" srcId="{3D9F4DED-9FF9-442E-B9B1-C9D8EE006228}" destId="{F7C6BB45-8FA8-4FF1-8506-4F83A387A363}" srcOrd="0" destOrd="0" presId="urn:microsoft.com/office/officeart/2008/layout/HalfCircleOrganizationChart"/>
    <dgm:cxn modelId="{0B898E2D-C304-4A96-A653-15971DE8C2A6}" srcId="{DF16FC57-05AA-47CA-AB70-53FF7EA3A424}" destId="{84CE521D-573C-488B-9ADB-9B797B291D8F}" srcOrd="4" destOrd="0" parTransId="{22CE99E7-8067-417A-9834-75E80E8FC28E}" sibTransId="{C8CEC642-4072-4ECD-805C-F5051B01CC0D}"/>
    <dgm:cxn modelId="{D256BF19-45E8-AB4B-BE50-9A4C771C9A6C}" type="presOf" srcId="{DF16FC57-05AA-47CA-AB70-53FF7EA3A424}" destId="{49B80FDB-004A-4572-8FD6-B17E6EB047D4}" srcOrd="0" destOrd="0" presId="urn:microsoft.com/office/officeart/2008/layout/HalfCircleOrganizationChart"/>
    <dgm:cxn modelId="{D746D05C-D77E-C540-B651-08E6B31A04C6}" type="presOf" srcId="{92168DC1-9CF5-4A0D-8873-9B4904D87E64}" destId="{A0407205-0E54-48F6-AEB5-960429B6BB86}" srcOrd="0" destOrd="0" presId="urn:microsoft.com/office/officeart/2008/layout/HalfCircleOrganizationChart"/>
    <dgm:cxn modelId="{C3CB453D-46C4-8246-80A3-972A58FEE1D5}" type="presOf" srcId="{84CE521D-573C-488B-9ADB-9B797B291D8F}" destId="{C76B8AAA-1DE7-4E25-A727-1407FC5AC47E}" srcOrd="1" destOrd="0" presId="urn:microsoft.com/office/officeart/2008/layout/HalfCircleOrganizationChart"/>
    <dgm:cxn modelId="{AA6319B0-1BCB-7C40-A7EE-539B166719E1}" type="presOf" srcId="{B4644FEE-4EEB-48FC-9E06-28CE9CA7F5E2}" destId="{76B673D7-B24A-4AB4-BF21-BF7582721ABA}" srcOrd="1" destOrd="0" presId="urn:microsoft.com/office/officeart/2008/layout/HalfCircleOrganizationChart"/>
    <dgm:cxn modelId="{054F66D6-9A98-2742-8BC9-2FDCCE01331A}" type="presOf" srcId="{8AD93752-A8FA-4D03-B901-96E9F3356567}" destId="{2F194AB3-E0DB-4963-A5E7-1A545DFD0808}" srcOrd="0" destOrd="0" presId="urn:microsoft.com/office/officeart/2008/layout/HalfCircleOrganizationChart"/>
    <dgm:cxn modelId="{9319C68C-8A0C-F540-8B9F-B1E0102F8BDC}" type="presOf" srcId="{DF16FC57-05AA-47CA-AB70-53FF7EA3A424}" destId="{BF6A9983-F8E3-4B27-88B5-45E08CD6A4BD}" srcOrd="1" destOrd="0" presId="urn:microsoft.com/office/officeart/2008/layout/HalfCircleOrganizationChart"/>
    <dgm:cxn modelId="{5818B0CE-B2DE-6C4A-B800-40F7397024D4}" type="presOf" srcId="{84CE521D-573C-488B-9ADB-9B797B291D8F}" destId="{B8AD2C74-57F5-4D5D-81DC-CD3ACF663A93}" srcOrd="0" destOrd="0" presId="urn:microsoft.com/office/officeart/2008/layout/HalfCircleOrganizationChart"/>
    <dgm:cxn modelId="{61269712-45E9-8240-A94E-6FBB60837243}" type="presOf" srcId="{E88E98A4-DE14-4FFD-A3C6-18217750F175}" destId="{0C29BF86-6164-4D29-9B68-108AE02BE308}" srcOrd="1" destOrd="0" presId="urn:microsoft.com/office/officeart/2008/layout/HalfCircleOrganizationChart"/>
    <dgm:cxn modelId="{1003296F-2E94-B248-841C-E94FCFEAAB0F}" type="presOf" srcId="{22CE99E7-8067-417A-9834-75E80E8FC28E}" destId="{2F913968-9EC5-4F0B-8A73-162CDEDCD7DC}" srcOrd="0" destOrd="0" presId="urn:microsoft.com/office/officeart/2008/layout/HalfCircleOrganizationChart"/>
    <dgm:cxn modelId="{A8308EE6-FB7D-B249-B322-004A393A7767}" type="presOf" srcId="{7BF7F1A2-1E6E-4BCE-B99B-48A06839A4B0}" destId="{ABA2BEF5-169E-421E-956C-73596A9C5C69}" srcOrd="0" destOrd="0" presId="urn:microsoft.com/office/officeart/2008/layout/HalfCircleOrganizationChart"/>
    <dgm:cxn modelId="{716C32B9-4523-417F-BE2B-FEDDC5BC42B1}" srcId="{DF16FC57-05AA-47CA-AB70-53FF7EA3A424}" destId="{8AD93752-A8FA-4D03-B901-96E9F3356567}" srcOrd="5" destOrd="0" parTransId="{C5AB2FDE-B5ED-4B65-95A4-9DCC8A410269}" sibTransId="{639098BF-9B0B-4679-83EB-479359D5F0B7}"/>
    <dgm:cxn modelId="{20E95E66-7DAA-2B4F-8835-BFA1768C8CAD}" type="presOf" srcId="{A8DE9C41-2BA4-4133-98D1-C43D5875E409}" destId="{8E69EF17-B202-435B-B1E3-4B92F7EF8C28}" srcOrd="1" destOrd="0" presId="urn:microsoft.com/office/officeart/2008/layout/HalfCircleOrganizationChart"/>
    <dgm:cxn modelId="{D03CEEA4-CAB9-0648-8750-C02CBE8D997A}" type="presOf" srcId="{2C2CF0CA-775A-40C4-9C27-109C78638F78}" destId="{B166DE97-883D-4672-895E-4BB8B2283B6F}" srcOrd="0" destOrd="0" presId="urn:microsoft.com/office/officeart/2008/layout/HalfCircleOrganizationChart"/>
    <dgm:cxn modelId="{E7BA6602-13A2-9B4B-A37D-3B8A2FA4101B}" type="presOf" srcId="{8AD93752-A8FA-4D03-B901-96E9F3356567}" destId="{500C079A-F7AE-48D8-BC1D-472E80F40610}" srcOrd="1" destOrd="0" presId="urn:microsoft.com/office/officeart/2008/layout/HalfCircleOrganizationChart"/>
    <dgm:cxn modelId="{517CAAAF-EE8F-854B-B666-F3F1917FB750}" type="presOf" srcId="{32B13BFB-0198-4E66-A4BE-7D3C67E76762}" destId="{76E9B017-39A4-43E6-B086-A38360F86E9B}" srcOrd="0" destOrd="0" presId="urn:microsoft.com/office/officeart/2008/layout/HalfCircleOrganizationChart"/>
    <dgm:cxn modelId="{E46E6C9B-A187-2241-9906-E1A041B35B96}" type="presOf" srcId="{32B13BFB-0198-4E66-A4BE-7D3C67E76762}" destId="{29483120-21A0-4DDD-8945-ED9FF7268FF2}" srcOrd="1" destOrd="0" presId="urn:microsoft.com/office/officeart/2008/layout/HalfCircleOrganizationChart"/>
    <dgm:cxn modelId="{FC925B96-5B09-8E4E-830F-819135E4434C}" type="presOf" srcId="{B4644FEE-4EEB-48FC-9E06-28CE9CA7F5E2}" destId="{070F9A6D-EF55-4B61-8FEB-E02824E23CE4}" srcOrd="0" destOrd="0" presId="urn:microsoft.com/office/officeart/2008/layout/HalfCircleOrganizationChart"/>
    <dgm:cxn modelId="{5DE4A68C-160F-7441-9322-D5E06343D53A}" type="presOf" srcId="{9C8B1B7D-17F4-4F35-837E-F5B774DC369A}" destId="{4F8723EC-7DFD-4033-824F-B7620AD92067}" srcOrd="0" destOrd="0" presId="urn:microsoft.com/office/officeart/2008/layout/HalfCircleOrganizationChart"/>
    <dgm:cxn modelId="{F4FBD043-3632-44DC-9BB2-BC67B7C9B698}" srcId="{DF16FC57-05AA-47CA-AB70-53FF7EA3A424}" destId="{A8DE9C41-2BA4-4133-98D1-C43D5875E409}" srcOrd="3" destOrd="0" parTransId="{92168DC1-9CF5-4A0D-8873-9B4904D87E64}" sibTransId="{028D1337-6736-4C12-A610-19536579B07F}"/>
    <dgm:cxn modelId="{83DFC30D-2DA5-4350-957C-6332F5FEE090}" srcId="{DF16FC57-05AA-47CA-AB70-53FF7EA3A424}" destId="{32B13BFB-0198-4E66-A4BE-7D3C67E76762}" srcOrd="2" destOrd="0" parTransId="{2C2CF0CA-775A-40C4-9C27-109C78638F78}" sibTransId="{FE4D36D7-40D0-45B3-8213-4DD833F23F15}"/>
    <dgm:cxn modelId="{BEE875B2-D38E-2843-A2DF-582FEA341599}" type="presOf" srcId="{E88E98A4-DE14-4FFD-A3C6-18217750F175}" destId="{A768A71F-554F-4624-BFD7-E253F4BD522B}" srcOrd="0" destOrd="0" presId="urn:microsoft.com/office/officeart/2008/layout/HalfCircleOrganizationChart"/>
    <dgm:cxn modelId="{84D9479C-9445-E342-9303-043BF494A770}" type="presOf" srcId="{A8DE9C41-2BA4-4133-98D1-C43D5875E409}" destId="{C1BC0F68-9E2A-4C7F-81C7-71F303E8C343}" srcOrd="0" destOrd="0" presId="urn:microsoft.com/office/officeart/2008/layout/HalfCircleOrganizationChart"/>
    <dgm:cxn modelId="{E36D2B80-2E8C-47A6-88DE-90184E136EF5}" srcId="{DF16FC57-05AA-47CA-AB70-53FF7EA3A424}" destId="{B4644FEE-4EEB-48FC-9E06-28CE9CA7F5E2}" srcOrd="0" destOrd="0" parTransId="{3D9F4DED-9FF9-442E-B9B1-C9D8EE006228}" sibTransId="{2643D57F-F10B-46C2-BB74-362BA9B37900}"/>
    <dgm:cxn modelId="{D5720A28-3A8A-4E62-B6FB-8094C35DD563}" srcId="{7BF7F1A2-1E6E-4BCE-B99B-48A06839A4B0}" destId="{DF16FC57-05AA-47CA-AB70-53FF7EA3A424}" srcOrd="0" destOrd="0" parTransId="{955A541E-86D1-4FA0-A62A-C437965B1865}" sibTransId="{3C0FB7CB-B738-49B6-ADC1-45B751364F18}"/>
    <dgm:cxn modelId="{3F144F53-422D-B144-93F6-15B46DB921AB}" type="presParOf" srcId="{ABA2BEF5-169E-421E-956C-73596A9C5C69}" destId="{E439B36A-D87E-4F9F-BBFA-F7A8F1DD35FF}" srcOrd="0" destOrd="0" presId="urn:microsoft.com/office/officeart/2008/layout/HalfCircleOrganizationChart"/>
    <dgm:cxn modelId="{0904635B-FBD2-E446-9A6E-4439E5FDCEF2}" type="presParOf" srcId="{E439B36A-D87E-4F9F-BBFA-F7A8F1DD35FF}" destId="{8E6A8D26-B2A2-4173-98E5-85117A36DEB9}" srcOrd="0" destOrd="0" presId="urn:microsoft.com/office/officeart/2008/layout/HalfCircleOrganizationChart"/>
    <dgm:cxn modelId="{19555B6B-C8D5-114C-A72A-66D41F1A2684}" type="presParOf" srcId="{8E6A8D26-B2A2-4173-98E5-85117A36DEB9}" destId="{49B80FDB-004A-4572-8FD6-B17E6EB047D4}" srcOrd="0" destOrd="0" presId="urn:microsoft.com/office/officeart/2008/layout/HalfCircleOrganizationChart"/>
    <dgm:cxn modelId="{EAE90402-2240-2242-A5DF-4611E2E2BE0C}" type="presParOf" srcId="{8E6A8D26-B2A2-4173-98E5-85117A36DEB9}" destId="{4BAA6228-05E5-4AF9-83AE-D764A82B6023}" srcOrd="1" destOrd="0" presId="urn:microsoft.com/office/officeart/2008/layout/HalfCircleOrganizationChart"/>
    <dgm:cxn modelId="{8D12F23F-8781-4B4F-8B19-909C246B3885}" type="presParOf" srcId="{8E6A8D26-B2A2-4173-98E5-85117A36DEB9}" destId="{D29B61DF-1375-40E4-B725-9DB2D116E545}" srcOrd="2" destOrd="0" presId="urn:microsoft.com/office/officeart/2008/layout/HalfCircleOrganizationChart"/>
    <dgm:cxn modelId="{3CD5D0BF-1AEE-F54D-9CDC-D0A6293B1D8D}" type="presParOf" srcId="{8E6A8D26-B2A2-4173-98E5-85117A36DEB9}" destId="{BF6A9983-F8E3-4B27-88B5-45E08CD6A4BD}" srcOrd="3" destOrd="0" presId="urn:microsoft.com/office/officeart/2008/layout/HalfCircleOrganizationChart"/>
    <dgm:cxn modelId="{6D026E31-0141-634E-BFB2-E10785764E55}" type="presParOf" srcId="{E439B36A-D87E-4F9F-BBFA-F7A8F1DD35FF}" destId="{944426D3-348B-4632-B637-7B46964E8400}" srcOrd="1" destOrd="0" presId="urn:microsoft.com/office/officeart/2008/layout/HalfCircleOrganizationChart"/>
    <dgm:cxn modelId="{5CE05900-0BB9-E94D-921C-8F103B96007F}" type="presParOf" srcId="{944426D3-348B-4632-B637-7B46964E8400}" destId="{4F8723EC-7DFD-4033-824F-B7620AD92067}" srcOrd="0" destOrd="0" presId="urn:microsoft.com/office/officeart/2008/layout/HalfCircleOrganizationChart"/>
    <dgm:cxn modelId="{FD526A4F-8F0D-924E-BDF9-C3F546E3D827}" type="presParOf" srcId="{944426D3-348B-4632-B637-7B46964E8400}" destId="{11A2085D-EFCA-43CB-BE66-F3051B359308}" srcOrd="1" destOrd="0" presId="urn:microsoft.com/office/officeart/2008/layout/HalfCircleOrganizationChart"/>
    <dgm:cxn modelId="{D1FA2754-E87D-6648-B7E1-1C7787114476}" type="presParOf" srcId="{11A2085D-EFCA-43CB-BE66-F3051B359308}" destId="{D578A47F-CC0E-422E-90FD-F00DDC28AB3E}" srcOrd="0" destOrd="0" presId="urn:microsoft.com/office/officeart/2008/layout/HalfCircleOrganizationChart"/>
    <dgm:cxn modelId="{56E32695-BDDD-DA41-B4E4-EE4267B5F7D2}" type="presParOf" srcId="{D578A47F-CC0E-422E-90FD-F00DDC28AB3E}" destId="{A768A71F-554F-4624-BFD7-E253F4BD522B}" srcOrd="0" destOrd="0" presId="urn:microsoft.com/office/officeart/2008/layout/HalfCircleOrganizationChart"/>
    <dgm:cxn modelId="{124D8697-A1B6-DD42-AA36-787245079F90}" type="presParOf" srcId="{D578A47F-CC0E-422E-90FD-F00DDC28AB3E}" destId="{FCF583AC-02F3-4EE6-8E6B-486773C7114B}" srcOrd="1" destOrd="0" presId="urn:microsoft.com/office/officeart/2008/layout/HalfCircleOrganizationChart"/>
    <dgm:cxn modelId="{A4BB7371-1DD6-F747-AA12-98232FA82F84}" type="presParOf" srcId="{D578A47F-CC0E-422E-90FD-F00DDC28AB3E}" destId="{756F3F31-FD0D-411B-BD7E-2E4B88E25ACA}" srcOrd="2" destOrd="0" presId="urn:microsoft.com/office/officeart/2008/layout/HalfCircleOrganizationChart"/>
    <dgm:cxn modelId="{1A53C457-8520-004C-91D5-B47FF4003634}" type="presParOf" srcId="{D578A47F-CC0E-422E-90FD-F00DDC28AB3E}" destId="{0C29BF86-6164-4D29-9B68-108AE02BE308}" srcOrd="3" destOrd="0" presId="urn:microsoft.com/office/officeart/2008/layout/HalfCircleOrganizationChart"/>
    <dgm:cxn modelId="{9163C9BD-149C-7443-A868-BC37FC439E8E}" type="presParOf" srcId="{11A2085D-EFCA-43CB-BE66-F3051B359308}" destId="{8A650B4B-A2A2-4817-8E2E-42268E406177}" srcOrd="1" destOrd="0" presId="urn:microsoft.com/office/officeart/2008/layout/HalfCircleOrganizationChart"/>
    <dgm:cxn modelId="{B88C6E28-FFFF-9C4E-A7AC-1A5006464447}" type="presParOf" srcId="{11A2085D-EFCA-43CB-BE66-F3051B359308}" destId="{C2D0589A-660F-488E-BD27-1D8ED982ED8E}" srcOrd="2" destOrd="0" presId="urn:microsoft.com/office/officeart/2008/layout/HalfCircleOrganizationChart"/>
    <dgm:cxn modelId="{39DD60D9-3DDE-BC42-AA8F-215552CBD245}" type="presParOf" srcId="{944426D3-348B-4632-B637-7B46964E8400}" destId="{B166DE97-883D-4672-895E-4BB8B2283B6F}" srcOrd="2" destOrd="0" presId="urn:microsoft.com/office/officeart/2008/layout/HalfCircleOrganizationChart"/>
    <dgm:cxn modelId="{BFE88FA2-D55D-0241-979C-AB4510D64539}" type="presParOf" srcId="{944426D3-348B-4632-B637-7B46964E8400}" destId="{259CE4A1-AD43-4E6D-927A-9831923129D4}" srcOrd="3" destOrd="0" presId="urn:microsoft.com/office/officeart/2008/layout/HalfCircleOrganizationChart"/>
    <dgm:cxn modelId="{C5C37D1B-2B71-2A4D-88C8-3B1A87AB5753}" type="presParOf" srcId="{259CE4A1-AD43-4E6D-927A-9831923129D4}" destId="{05AD51EE-58EA-4501-A5B7-991975F81C8C}" srcOrd="0" destOrd="0" presId="urn:microsoft.com/office/officeart/2008/layout/HalfCircleOrganizationChart"/>
    <dgm:cxn modelId="{E6DB9FA9-1446-A14D-AA0A-C3B81F223CAA}" type="presParOf" srcId="{05AD51EE-58EA-4501-A5B7-991975F81C8C}" destId="{76E9B017-39A4-43E6-B086-A38360F86E9B}" srcOrd="0" destOrd="0" presId="urn:microsoft.com/office/officeart/2008/layout/HalfCircleOrganizationChart"/>
    <dgm:cxn modelId="{948ACEEE-1EB1-7C46-9DB8-6C375D783230}" type="presParOf" srcId="{05AD51EE-58EA-4501-A5B7-991975F81C8C}" destId="{68ABDB3D-D275-408E-B44D-8E76DEF4F60F}" srcOrd="1" destOrd="0" presId="urn:microsoft.com/office/officeart/2008/layout/HalfCircleOrganizationChart"/>
    <dgm:cxn modelId="{0F669BB7-B2BF-2D43-A9BF-842FE8ED8A04}" type="presParOf" srcId="{05AD51EE-58EA-4501-A5B7-991975F81C8C}" destId="{1647B2C2-148A-4CBC-9FEA-160EA8A564F7}" srcOrd="2" destOrd="0" presId="urn:microsoft.com/office/officeart/2008/layout/HalfCircleOrganizationChart"/>
    <dgm:cxn modelId="{38C3D34E-0870-D342-8D8B-8BCBE5D1E44B}" type="presParOf" srcId="{05AD51EE-58EA-4501-A5B7-991975F81C8C}" destId="{29483120-21A0-4DDD-8945-ED9FF7268FF2}" srcOrd="3" destOrd="0" presId="urn:microsoft.com/office/officeart/2008/layout/HalfCircleOrganizationChart"/>
    <dgm:cxn modelId="{17219CA1-686E-204A-8F1F-D05833295E08}" type="presParOf" srcId="{259CE4A1-AD43-4E6D-927A-9831923129D4}" destId="{089D2E6F-5F64-4A20-8327-EE2F82FE3474}" srcOrd="1" destOrd="0" presId="urn:microsoft.com/office/officeart/2008/layout/HalfCircleOrganizationChart"/>
    <dgm:cxn modelId="{97FD3580-A165-4944-98CE-91AF692AD0B8}" type="presParOf" srcId="{259CE4A1-AD43-4E6D-927A-9831923129D4}" destId="{7608B962-90E1-46C8-A8C9-46733E18182E}" srcOrd="2" destOrd="0" presId="urn:microsoft.com/office/officeart/2008/layout/HalfCircleOrganizationChart"/>
    <dgm:cxn modelId="{33A051C2-3EC3-574B-B396-151E64F38997}" type="presParOf" srcId="{944426D3-348B-4632-B637-7B46964E8400}" destId="{A0407205-0E54-48F6-AEB5-960429B6BB86}" srcOrd="4" destOrd="0" presId="urn:microsoft.com/office/officeart/2008/layout/HalfCircleOrganizationChart"/>
    <dgm:cxn modelId="{F0CD66B1-3B97-EF4A-AB01-2BD12D89026E}" type="presParOf" srcId="{944426D3-348B-4632-B637-7B46964E8400}" destId="{23D7E076-FF25-42E6-9CCF-A9CCABA54F3D}" srcOrd="5" destOrd="0" presId="urn:microsoft.com/office/officeart/2008/layout/HalfCircleOrganizationChart"/>
    <dgm:cxn modelId="{4E582034-2A77-074F-BF54-2FF593AF45B6}" type="presParOf" srcId="{23D7E076-FF25-42E6-9CCF-A9CCABA54F3D}" destId="{41886657-D705-40E7-8484-128D86C37FE5}" srcOrd="0" destOrd="0" presId="urn:microsoft.com/office/officeart/2008/layout/HalfCircleOrganizationChart"/>
    <dgm:cxn modelId="{A167C0A8-833C-7747-A8A9-7E97679F3BDE}" type="presParOf" srcId="{41886657-D705-40E7-8484-128D86C37FE5}" destId="{C1BC0F68-9E2A-4C7F-81C7-71F303E8C343}" srcOrd="0" destOrd="0" presId="urn:microsoft.com/office/officeart/2008/layout/HalfCircleOrganizationChart"/>
    <dgm:cxn modelId="{AE181606-5EAE-8745-AE22-BFA3B2CFF65B}" type="presParOf" srcId="{41886657-D705-40E7-8484-128D86C37FE5}" destId="{08755811-BA2A-49BC-8BBD-F4343AF8B3B6}" srcOrd="1" destOrd="0" presId="urn:microsoft.com/office/officeart/2008/layout/HalfCircleOrganizationChart"/>
    <dgm:cxn modelId="{D6B29796-C28D-B843-AA7E-36CD29C2AD65}" type="presParOf" srcId="{41886657-D705-40E7-8484-128D86C37FE5}" destId="{A2A9D1FC-E4D1-4815-A223-0E65CB334598}" srcOrd="2" destOrd="0" presId="urn:microsoft.com/office/officeart/2008/layout/HalfCircleOrganizationChart"/>
    <dgm:cxn modelId="{1C7163EF-45B7-E04F-B80E-DDC4CB12C3B7}" type="presParOf" srcId="{41886657-D705-40E7-8484-128D86C37FE5}" destId="{8E69EF17-B202-435B-B1E3-4B92F7EF8C28}" srcOrd="3" destOrd="0" presId="urn:microsoft.com/office/officeart/2008/layout/HalfCircleOrganizationChart"/>
    <dgm:cxn modelId="{7C986BFD-DAD4-B540-A116-ECEB34B79D05}" type="presParOf" srcId="{23D7E076-FF25-42E6-9CCF-A9CCABA54F3D}" destId="{BD4F211A-ACF7-401B-9097-6ABF607E7DB8}" srcOrd="1" destOrd="0" presId="urn:microsoft.com/office/officeart/2008/layout/HalfCircleOrganizationChart"/>
    <dgm:cxn modelId="{D2A1BA34-7C27-D741-A09D-EF9BEC1174EC}" type="presParOf" srcId="{23D7E076-FF25-42E6-9CCF-A9CCABA54F3D}" destId="{0BE219CE-0975-454D-B623-DC3C710D8B22}" srcOrd="2" destOrd="0" presId="urn:microsoft.com/office/officeart/2008/layout/HalfCircleOrganizationChart"/>
    <dgm:cxn modelId="{6B120BD6-5CA7-2643-9BE9-53BA71ADEFD4}" type="presParOf" srcId="{944426D3-348B-4632-B637-7B46964E8400}" destId="{2F913968-9EC5-4F0B-8A73-162CDEDCD7DC}" srcOrd="6" destOrd="0" presId="urn:microsoft.com/office/officeart/2008/layout/HalfCircleOrganizationChart"/>
    <dgm:cxn modelId="{50ED7037-A582-DC4D-8789-C6DA40994DC9}" type="presParOf" srcId="{944426D3-348B-4632-B637-7B46964E8400}" destId="{DFFF0D12-0DAD-4032-BCA8-E67EE5CA1255}" srcOrd="7" destOrd="0" presId="urn:microsoft.com/office/officeart/2008/layout/HalfCircleOrganizationChart"/>
    <dgm:cxn modelId="{8CBF6FA6-E73E-D84E-BEE1-73B11CE04C59}" type="presParOf" srcId="{DFFF0D12-0DAD-4032-BCA8-E67EE5CA1255}" destId="{D51DAE09-682C-43E5-9403-CCD2A413E3C6}" srcOrd="0" destOrd="0" presId="urn:microsoft.com/office/officeart/2008/layout/HalfCircleOrganizationChart"/>
    <dgm:cxn modelId="{CE0F8EA7-0268-2345-8E1D-26AAF2F31980}" type="presParOf" srcId="{D51DAE09-682C-43E5-9403-CCD2A413E3C6}" destId="{B8AD2C74-57F5-4D5D-81DC-CD3ACF663A93}" srcOrd="0" destOrd="0" presId="urn:microsoft.com/office/officeart/2008/layout/HalfCircleOrganizationChart"/>
    <dgm:cxn modelId="{C5DCBD3E-34A5-3240-8F8E-EE74DBE8E81F}" type="presParOf" srcId="{D51DAE09-682C-43E5-9403-CCD2A413E3C6}" destId="{414A9EB7-2067-44AA-9832-521EFD9FBD28}" srcOrd="1" destOrd="0" presId="urn:microsoft.com/office/officeart/2008/layout/HalfCircleOrganizationChart"/>
    <dgm:cxn modelId="{C7B8B907-5C4A-6D4E-98E9-642549E4F08D}" type="presParOf" srcId="{D51DAE09-682C-43E5-9403-CCD2A413E3C6}" destId="{F5D272A7-D6A6-4A3F-AE8D-BEE9B6475166}" srcOrd="2" destOrd="0" presId="urn:microsoft.com/office/officeart/2008/layout/HalfCircleOrganizationChart"/>
    <dgm:cxn modelId="{D492C181-FFB3-4B45-A25A-0D7356EB906E}" type="presParOf" srcId="{D51DAE09-682C-43E5-9403-CCD2A413E3C6}" destId="{C76B8AAA-1DE7-4E25-A727-1407FC5AC47E}" srcOrd="3" destOrd="0" presId="urn:microsoft.com/office/officeart/2008/layout/HalfCircleOrganizationChart"/>
    <dgm:cxn modelId="{A197DF82-59FC-9144-B4A0-B9200101A8EB}" type="presParOf" srcId="{DFFF0D12-0DAD-4032-BCA8-E67EE5CA1255}" destId="{2A515BA1-72C0-4071-A0E9-CBC535AFB580}" srcOrd="1" destOrd="0" presId="urn:microsoft.com/office/officeart/2008/layout/HalfCircleOrganizationChart"/>
    <dgm:cxn modelId="{F95B0D37-E8B0-9E46-ABBE-4D5E8CC56B76}" type="presParOf" srcId="{DFFF0D12-0DAD-4032-BCA8-E67EE5CA1255}" destId="{6878A1FC-87A4-48F7-875F-949BB2BBAE23}" srcOrd="2" destOrd="0" presId="urn:microsoft.com/office/officeart/2008/layout/HalfCircleOrganizationChart"/>
    <dgm:cxn modelId="{3E2D2169-B25B-2D49-8964-E37C3728F7D2}" type="presParOf" srcId="{944426D3-348B-4632-B637-7B46964E8400}" destId="{12511E92-031B-4426-8B1E-E3DF878E245E}" srcOrd="8" destOrd="0" presId="urn:microsoft.com/office/officeart/2008/layout/HalfCircleOrganizationChart"/>
    <dgm:cxn modelId="{6378B726-699F-264C-9BF7-7FDF3F61DB31}" type="presParOf" srcId="{944426D3-348B-4632-B637-7B46964E8400}" destId="{7549BE06-5B60-44A9-A904-AAED278DE66D}" srcOrd="9" destOrd="0" presId="urn:microsoft.com/office/officeart/2008/layout/HalfCircleOrganizationChart"/>
    <dgm:cxn modelId="{3A54B4E6-5817-7744-AE04-17385DFEE9B6}" type="presParOf" srcId="{7549BE06-5B60-44A9-A904-AAED278DE66D}" destId="{DEFA1452-F77F-4223-9A49-AA5BBF4D6049}" srcOrd="0" destOrd="0" presId="urn:microsoft.com/office/officeart/2008/layout/HalfCircleOrganizationChart"/>
    <dgm:cxn modelId="{5D6CCE3C-64B7-D34D-BCA8-74783C1728CA}" type="presParOf" srcId="{DEFA1452-F77F-4223-9A49-AA5BBF4D6049}" destId="{2F194AB3-E0DB-4963-A5E7-1A545DFD0808}" srcOrd="0" destOrd="0" presId="urn:microsoft.com/office/officeart/2008/layout/HalfCircleOrganizationChart"/>
    <dgm:cxn modelId="{25CE4C69-572D-4440-9F06-5560626544D1}" type="presParOf" srcId="{DEFA1452-F77F-4223-9A49-AA5BBF4D6049}" destId="{E7F60C58-16EE-4A37-AABD-44F45E8284A3}" srcOrd="1" destOrd="0" presId="urn:microsoft.com/office/officeart/2008/layout/HalfCircleOrganizationChart"/>
    <dgm:cxn modelId="{A12E6B59-7490-1E47-AB16-751956F4EF23}" type="presParOf" srcId="{DEFA1452-F77F-4223-9A49-AA5BBF4D6049}" destId="{64168D52-E298-4D50-8287-9CF9C584F9BB}" srcOrd="2" destOrd="0" presId="urn:microsoft.com/office/officeart/2008/layout/HalfCircleOrganizationChart"/>
    <dgm:cxn modelId="{75A19AFA-D88A-AB4B-8203-2742348CCDCA}" type="presParOf" srcId="{DEFA1452-F77F-4223-9A49-AA5BBF4D6049}" destId="{500C079A-F7AE-48D8-BC1D-472E80F40610}" srcOrd="3" destOrd="0" presId="urn:microsoft.com/office/officeart/2008/layout/HalfCircleOrganizationChart"/>
    <dgm:cxn modelId="{E5722616-1AD4-2047-8C05-2C2753A89ACC}" type="presParOf" srcId="{7549BE06-5B60-44A9-A904-AAED278DE66D}" destId="{3C35F126-E118-43A3-8F9D-A32BB98990EB}" srcOrd="1" destOrd="0" presId="urn:microsoft.com/office/officeart/2008/layout/HalfCircleOrganizationChart"/>
    <dgm:cxn modelId="{8B575806-DEEF-0E4F-B38D-64050C9CA126}" type="presParOf" srcId="{7549BE06-5B60-44A9-A904-AAED278DE66D}" destId="{90DB3003-B014-4240-8A24-CA8AC9FC34C1}" srcOrd="2" destOrd="0" presId="urn:microsoft.com/office/officeart/2008/layout/HalfCircleOrganizationChart"/>
    <dgm:cxn modelId="{60D255B0-9FF5-CC46-A1F6-E00AF90546AE}" type="presParOf" srcId="{E439B36A-D87E-4F9F-BBFA-F7A8F1DD35FF}" destId="{6F563424-37EF-4D0E-928B-CF77967F1D14}" srcOrd="2" destOrd="0" presId="urn:microsoft.com/office/officeart/2008/layout/HalfCircleOrganizationChart"/>
    <dgm:cxn modelId="{BE4CD309-E000-DA49-B6F0-33D28C966523}" type="presParOf" srcId="{6F563424-37EF-4D0E-928B-CF77967F1D14}" destId="{F7C6BB45-8FA8-4FF1-8506-4F83A387A363}" srcOrd="0" destOrd="0" presId="urn:microsoft.com/office/officeart/2008/layout/HalfCircleOrganizationChart"/>
    <dgm:cxn modelId="{40B90A8D-151D-CE4D-B03A-B245946E0141}" type="presParOf" srcId="{6F563424-37EF-4D0E-928B-CF77967F1D14}" destId="{CCBF2169-4B90-45C5-91EC-4E69ADAAC456}" srcOrd="1" destOrd="0" presId="urn:microsoft.com/office/officeart/2008/layout/HalfCircleOrganizationChart"/>
    <dgm:cxn modelId="{0CB2A8E8-30BC-6743-A7F3-FB7DDBD53DF7}" type="presParOf" srcId="{CCBF2169-4B90-45C5-91EC-4E69ADAAC456}" destId="{7E00CA6C-539A-4FB4-B36B-327A9D7763C2}" srcOrd="0" destOrd="0" presId="urn:microsoft.com/office/officeart/2008/layout/HalfCircleOrganizationChart"/>
    <dgm:cxn modelId="{642F2C29-EFBD-944A-BCA3-2BAB266E72DA}" type="presParOf" srcId="{7E00CA6C-539A-4FB4-B36B-327A9D7763C2}" destId="{070F9A6D-EF55-4B61-8FEB-E02824E23CE4}" srcOrd="0" destOrd="0" presId="urn:microsoft.com/office/officeart/2008/layout/HalfCircleOrganizationChart"/>
    <dgm:cxn modelId="{EF720F9A-1812-F342-BD37-1ADF393BCBA0}" type="presParOf" srcId="{7E00CA6C-539A-4FB4-B36B-327A9D7763C2}" destId="{D8597954-16E0-4434-89F9-77A6BA82AAE5}" srcOrd="1" destOrd="0" presId="urn:microsoft.com/office/officeart/2008/layout/HalfCircleOrganizationChart"/>
    <dgm:cxn modelId="{218624A7-73ED-3F49-8B1E-BB1992939A1D}" type="presParOf" srcId="{7E00CA6C-539A-4FB4-B36B-327A9D7763C2}" destId="{74C0694C-07B5-4D2F-81BD-32DC16305382}" srcOrd="2" destOrd="0" presId="urn:microsoft.com/office/officeart/2008/layout/HalfCircleOrganizationChart"/>
    <dgm:cxn modelId="{2B446FA5-9E84-F24E-ACED-204667EF00BF}" type="presParOf" srcId="{7E00CA6C-539A-4FB4-B36B-327A9D7763C2}" destId="{76B673D7-B24A-4AB4-BF21-BF7582721ABA}" srcOrd="3" destOrd="0" presId="urn:microsoft.com/office/officeart/2008/layout/HalfCircleOrganizationChart"/>
    <dgm:cxn modelId="{4262824D-9D16-B147-884C-A83F293A5839}" type="presParOf" srcId="{CCBF2169-4B90-45C5-91EC-4E69ADAAC456}" destId="{7248769E-1181-4756-88E9-E67642C1BBD5}" srcOrd="1" destOrd="0" presId="urn:microsoft.com/office/officeart/2008/layout/HalfCircleOrganizationChart"/>
    <dgm:cxn modelId="{F04ABF2B-509A-EA4B-BA40-E9A9FE0F013A}" type="presParOf" srcId="{CCBF2169-4B90-45C5-91EC-4E69ADAAC456}" destId="{A3EE3D90-19C9-4471-BB84-3A86372B18DF}"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2801EA-9FD3-40A2-B6AC-9EEAFFC4FD9C}" type="doc">
      <dgm:prSet loTypeId="urn:microsoft.com/office/officeart/2005/8/layout/hList1" loCatId="list" qsTypeId="urn:microsoft.com/office/officeart/2005/8/quickstyle/3d1" qsCatId="3D" csTypeId="urn:microsoft.com/office/officeart/2005/8/colors/colorful1" csCatId="colorful" phldr="1"/>
      <dgm:spPr/>
      <dgm:t>
        <a:bodyPr/>
        <a:lstStyle/>
        <a:p>
          <a:endParaRPr lang="en-US"/>
        </a:p>
      </dgm:t>
    </dgm:pt>
    <dgm:pt modelId="{D9E79E39-3B01-40D3-9DB5-DE0227B4E87D}">
      <dgm:prSet phldrT="[Text]"/>
      <dgm:spPr/>
      <dgm:t>
        <a:bodyPr/>
        <a:lstStyle/>
        <a:p>
          <a:r>
            <a:rPr lang="en-US" dirty="0" smtClean="0"/>
            <a:t>Facilities</a:t>
          </a:r>
          <a:endParaRPr lang="en-US" dirty="0"/>
        </a:p>
      </dgm:t>
    </dgm:pt>
    <dgm:pt modelId="{4BC0F2E6-6A87-4469-9D12-81805770E8C7}" type="parTrans" cxnId="{ED1EFA1D-B9BF-4A46-86A8-B68FB8CEECD6}">
      <dgm:prSet/>
      <dgm:spPr/>
      <dgm:t>
        <a:bodyPr/>
        <a:lstStyle/>
        <a:p>
          <a:endParaRPr lang="en-US"/>
        </a:p>
      </dgm:t>
    </dgm:pt>
    <dgm:pt modelId="{EF7AD77C-7F88-4A57-A425-4E0A14BA9B9D}" type="sibTrans" cxnId="{ED1EFA1D-B9BF-4A46-86A8-B68FB8CEECD6}">
      <dgm:prSet/>
      <dgm:spPr/>
      <dgm:t>
        <a:bodyPr/>
        <a:lstStyle/>
        <a:p>
          <a:endParaRPr lang="en-US"/>
        </a:p>
      </dgm:t>
    </dgm:pt>
    <dgm:pt modelId="{63A93CF2-3221-4FFF-A8C8-52EF366EA18F}">
      <dgm:prSet phldrT="[Text]"/>
      <dgm:spPr/>
      <dgm:t>
        <a:bodyPr/>
        <a:lstStyle/>
        <a:p>
          <a:r>
            <a:rPr lang="en-US" dirty="0" smtClean="0"/>
            <a:t>Draft specifications for location </a:t>
          </a:r>
          <a:endParaRPr lang="en-US" dirty="0"/>
        </a:p>
      </dgm:t>
    </dgm:pt>
    <dgm:pt modelId="{0F9A61B2-53A2-4EF8-B25D-429DD3087E61}" type="parTrans" cxnId="{CEFED4FD-56C9-43A4-AF1B-5E59069E22BB}">
      <dgm:prSet/>
      <dgm:spPr/>
      <dgm:t>
        <a:bodyPr/>
        <a:lstStyle/>
        <a:p>
          <a:endParaRPr lang="en-US"/>
        </a:p>
      </dgm:t>
    </dgm:pt>
    <dgm:pt modelId="{E6CE9C4C-B49D-4BCB-886B-467486D00DF2}" type="sibTrans" cxnId="{CEFED4FD-56C9-43A4-AF1B-5E59069E22BB}">
      <dgm:prSet/>
      <dgm:spPr/>
      <dgm:t>
        <a:bodyPr/>
        <a:lstStyle/>
        <a:p>
          <a:endParaRPr lang="en-US"/>
        </a:p>
      </dgm:t>
    </dgm:pt>
    <dgm:pt modelId="{9CFED706-99D7-4B0E-9F2D-0FCCF7E4BB1F}">
      <dgm:prSet phldrT="[Text]"/>
      <dgm:spPr/>
      <dgm:t>
        <a:bodyPr/>
        <a:lstStyle/>
        <a:p>
          <a:r>
            <a:rPr lang="en-US" dirty="0" smtClean="0"/>
            <a:t>Oversee refurbishment &amp; operations</a:t>
          </a:r>
          <a:endParaRPr lang="en-US" dirty="0"/>
        </a:p>
      </dgm:t>
    </dgm:pt>
    <dgm:pt modelId="{79C342D2-D7C2-4BC9-9D7C-85F05F79E2E4}" type="parTrans" cxnId="{0D7D8EF9-CC31-42C7-B4CF-E2E1C569DAEB}">
      <dgm:prSet/>
      <dgm:spPr/>
      <dgm:t>
        <a:bodyPr/>
        <a:lstStyle/>
        <a:p>
          <a:endParaRPr lang="en-US"/>
        </a:p>
      </dgm:t>
    </dgm:pt>
    <dgm:pt modelId="{2D127F0A-E16C-4A48-AA98-6832CA251C8E}" type="sibTrans" cxnId="{0D7D8EF9-CC31-42C7-B4CF-E2E1C569DAEB}">
      <dgm:prSet/>
      <dgm:spPr/>
      <dgm:t>
        <a:bodyPr/>
        <a:lstStyle/>
        <a:p>
          <a:endParaRPr lang="en-US"/>
        </a:p>
      </dgm:t>
    </dgm:pt>
    <dgm:pt modelId="{09D5A0D1-78DF-4705-9795-280DDAC52342}">
      <dgm:prSet phldrT="[Text]"/>
      <dgm:spPr/>
      <dgm:t>
        <a:bodyPr/>
        <a:lstStyle/>
        <a:p>
          <a:r>
            <a:rPr lang="en-US" dirty="0" smtClean="0"/>
            <a:t>Finance &amp; SCM</a:t>
          </a:r>
          <a:endParaRPr lang="en-US" dirty="0"/>
        </a:p>
      </dgm:t>
    </dgm:pt>
    <dgm:pt modelId="{AD304AB0-278A-4DAA-80BA-0CA7EE10A015}" type="parTrans" cxnId="{EF55DC4E-22F9-46F0-9BF5-F947CB70F2F4}">
      <dgm:prSet/>
      <dgm:spPr/>
      <dgm:t>
        <a:bodyPr/>
        <a:lstStyle/>
        <a:p>
          <a:endParaRPr lang="en-US"/>
        </a:p>
      </dgm:t>
    </dgm:pt>
    <dgm:pt modelId="{E3114BDB-75B8-4C57-8289-7420F492DCF1}" type="sibTrans" cxnId="{EF55DC4E-22F9-46F0-9BF5-F947CB70F2F4}">
      <dgm:prSet/>
      <dgm:spPr/>
      <dgm:t>
        <a:bodyPr/>
        <a:lstStyle/>
        <a:p>
          <a:endParaRPr lang="en-US"/>
        </a:p>
      </dgm:t>
    </dgm:pt>
    <dgm:pt modelId="{6ED9583A-B5BB-4972-A7F4-B4FEA64B04C8}">
      <dgm:prSet phldrT="[Text]"/>
      <dgm:spPr/>
      <dgm:t>
        <a:bodyPr/>
        <a:lstStyle/>
        <a:p>
          <a:r>
            <a:rPr lang="en-US" dirty="0" smtClean="0"/>
            <a:t>Unblocking of administrative / procedural delays</a:t>
          </a:r>
          <a:endParaRPr lang="en-US" dirty="0"/>
        </a:p>
      </dgm:t>
    </dgm:pt>
    <dgm:pt modelId="{DBF32D19-5C00-4F69-8DB1-3B30F737716B}" type="parTrans" cxnId="{33C30042-D1EA-4E3F-9248-583A607FF4C6}">
      <dgm:prSet/>
      <dgm:spPr/>
      <dgm:t>
        <a:bodyPr/>
        <a:lstStyle/>
        <a:p>
          <a:endParaRPr lang="en-US"/>
        </a:p>
      </dgm:t>
    </dgm:pt>
    <dgm:pt modelId="{B4100EE7-D873-456E-A309-3395287EAD7A}" type="sibTrans" cxnId="{33C30042-D1EA-4E3F-9248-583A607FF4C6}">
      <dgm:prSet/>
      <dgm:spPr/>
      <dgm:t>
        <a:bodyPr/>
        <a:lstStyle/>
        <a:p>
          <a:endParaRPr lang="en-US"/>
        </a:p>
      </dgm:t>
    </dgm:pt>
    <dgm:pt modelId="{8805A66A-1D6D-4BFC-8B59-A8F9254FC5A1}">
      <dgm:prSet phldrT="[Text]"/>
      <dgm:spPr/>
      <dgm:t>
        <a:bodyPr/>
        <a:lstStyle/>
        <a:p>
          <a:r>
            <a:rPr lang="en-US" dirty="0" smtClean="0"/>
            <a:t>Manage expenditure</a:t>
          </a:r>
          <a:endParaRPr lang="en-US" dirty="0"/>
        </a:p>
      </dgm:t>
    </dgm:pt>
    <dgm:pt modelId="{7A5DFEAF-5FC1-48F1-95A5-C6CFFF2FF8EE}" type="parTrans" cxnId="{41958C23-1483-4DFC-BFA0-8C4A71349CF6}">
      <dgm:prSet/>
      <dgm:spPr/>
      <dgm:t>
        <a:bodyPr/>
        <a:lstStyle/>
        <a:p>
          <a:endParaRPr lang="en-US"/>
        </a:p>
      </dgm:t>
    </dgm:pt>
    <dgm:pt modelId="{A9731192-80CB-48ED-996D-23D2977BF736}" type="sibTrans" cxnId="{41958C23-1483-4DFC-BFA0-8C4A71349CF6}">
      <dgm:prSet/>
      <dgm:spPr/>
      <dgm:t>
        <a:bodyPr/>
        <a:lstStyle/>
        <a:p>
          <a:endParaRPr lang="en-US"/>
        </a:p>
      </dgm:t>
    </dgm:pt>
    <dgm:pt modelId="{6D59C150-0061-4039-BC42-166A6A2D7720}">
      <dgm:prSet phldrT="[Text]"/>
      <dgm:spPr/>
      <dgm:t>
        <a:bodyPr/>
        <a:lstStyle/>
        <a:p>
          <a:r>
            <a:rPr lang="en-US" dirty="0" smtClean="0"/>
            <a:t>Stakeholder Management</a:t>
          </a:r>
          <a:endParaRPr lang="en-US" dirty="0"/>
        </a:p>
      </dgm:t>
    </dgm:pt>
    <dgm:pt modelId="{8A6B9F3F-BDFD-4FB7-9A05-8FE8A333CA89}" type="parTrans" cxnId="{029C4F3B-377F-41B4-988B-395494B90E34}">
      <dgm:prSet/>
      <dgm:spPr/>
      <dgm:t>
        <a:bodyPr/>
        <a:lstStyle/>
        <a:p>
          <a:endParaRPr lang="en-US"/>
        </a:p>
      </dgm:t>
    </dgm:pt>
    <dgm:pt modelId="{44283428-85AD-4C4E-B75B-49D6F5235995}" type="sibTrans" cxnId="{029C4F3B-377F-41B4-988B-395494B90E34}">
      <dgm:prSet/>
      <dgm:spPr/>
      <dgm:t>
        <a:bodyPr/>
        <a:lstStyle/>
        <a:p>
          <a:endParaRPr lang="en-US"/>
        </a:p>
      </dgm:t>
    </dgm:pt>
    <dgm:pt modelId="{CA68CB27-A199-49C6-BFD6-EE07EB12A84D}">
      <dgm:prSet phldrT="[Text]"/>
      <dgm:spPr/>
      <dgm:t>
        <a:bodyPr/>
        <a:lstStyle/>
        <a:p>
          <a:r>
            <a:rPr lang="en-US" dirty="0" smtClean="0"/>
            <a:t>ID all provincial stakeholder groups</a:t>
          </a:r>
          <a:endParaRPr lang="en-US" dirty="0"/>
        </a:p>
      </dgm:t>
    </dgm:pt>
    <dgm:pt modelId="{591439F3-DD87-48C3-9144-E88EBA13524F}" type="parTrans" cxnId="{52DF4487-84AE-4AFF-B59B-2EF4CA2CB8DD}">
      <dgm:prSet/>
      <dgm:spPr/>
      <dgm:t>
        <a:bodyPr/>
        <a:lstStyle/>
        <a:p>
          <a:endParaRPr lang="en-US"/>
        </a:p>
      </dgm:t>
    </dgm:pt>
    <dgm:pt modelId="{E5C4A1B6-3843-4810-B607-F95C8458EB05}" type="sibTrans" cxnId="{52DF4487-84AE-4AFF-B59B-2EF4CA2CB8DD}">
      <dgm:prSet/>
      <dgm:spPr/>
      <dgm:t>
        <a:bodyPr/>
        <a:lstStyle/>
        <a:p>
          <a:endParaRPr lang="en-US"/>
        </a:p>
      </dgm:t>
    </dgm:pt>
    <dgm:pt modelId="{09F6A6F7-AEEE-462C-A9D4-30CA525F0A1D}">
      <dgm:prSet phldrT="[Text]"/>
      <dgm:spPr/>
      <dgm:t>
        <a:bodyPr/>
        <a:lstStyle/>
        <a:p>
          <a:r>
            <a:rPr lang="en-US" dirty="0" smtClean="0"/>
            <a:t>Draft a continuous stakeholder engagement plan</a:t>
          </a:r>
          <a:endParaRPr lang="en-US" dirty="0"/>
        </a:p>
      </dgm:t>
    </dgm:pt>
    <dgm:pt modelId="{EBB3A7AC-5A7B-436C-B3B0-4A303C3BB7AF}" type="parTrans" cxnId="{2786E2CF-3D59-4A53-A2E6-FAAB84433FA1}">
      <dgm:prSet/>
      <dgm:spPr/>
      <dgm:t>
        <a:bodyPr/>
        <a:lstStyle/>
        <a:p>
          <a:endParaRPr lang="en-US"/>
        </a:p>
      </dgm:t>
    </dgm:pt>
    <dgm:pt modelId="{CD7DB9D0-F3DA-4998-8707-534946FD3CDC}" type="sibTrans" cxnId="{2786E2CF-3D59-4A53-A2E6-FAAB84433FA1}">
      <dgm:prSet/>
      <dgm:spPr/>
      <dgm:t>
        <a:bodyPr/>
        <a:lstStyle/>
        <a:p>
          <a:endParaRPr lang="en-US"/>
        </a:p>
      </dgm:t>
    </dgm:pt>
    <dgm:pt modelId="{D7618FA1-535C-44F7-B155-A821E21EC1B0}">
      <dgm:prSet/>
      <dgm:spPr/>
      <dgm:t>
        <a:bodyPr/>
        <a:lstStyle/>
        <a:p>
          <a:r>
            <a:rPr lang="en-US" dirty="0" smtClean="0"/>
            <a:t>ICT </a:t>
          </a:r>
          <a:endParaRPr lang="en-US" dirty="0"/>
        </a:p>
      </dgm:t>
    </dgm:pt>
    <dgm:pt modelId="{37DEC90A-3956-4A18-970C-AA10984D416A}" type="parTrans" cxnId="{2CA37F8A-1208-4DFF-8C4D-8C5C84395BC0}">
      <dgm:prSet/>
      <dgm:spPr/>
      <dgm:t>
        <a:bodyPr/>
        <a:lstStyle/>
        <a:p>
          <a:endParaRPr lang="en-US"/>
        </a:p>
      </dgm:t>
    </dgm:pt>
    <dgm:pt modelId="{C07A4AB9-5B77-49B6-9961-D477EDDF5F84}" type="sibTrans" cxnId="{2CA37F8A-1208-4DFF-8C4D-8C5C84395BC0}">
      <dgm:prSet/>
      <dgm:spPr/>
      <dgm:t>
        <a:bodyPr/>
        <a:lstStyle/>
        <a:p>
          <a:endParaRPr lang="en-US"/>
        </a:p>
      </dgm:t>
    </dgm:pt>
    <dgm:pt modelId="{4CA0CCA5-E593-4AFA-B1EE-936332ED6A0F}">
      <dgm:prSet/>
      <dgm:spPr/>
      <dgm:t>
        <a:bodyPr/>
        <a:lstStyle/>
        <a:p>
          <a:r>
            <a:rPr lang="en-US" dirty="0" smtClean="0"/>
            <a:t>Marketing &amp; Communications</a:t>
          </a:r>
          <a:endParaRPr lang="en-US" dirty="0"/>
        </a:p>
      </dgm:t>
    </dgm:pt>
    <dgm:pt modelId="{961B8E46-CCED-41DF-884E-424B31A59E4D}" type="parTrans" cxnId="{6030AB0C-B790-4146-AA8A-232E02681B61}">
      <dgm:prSet/>
      <dgm:spPr/>
      <dgm:t>
        <a:bodyPr/>
        <a:lstStyle/>
        <a:p>
          <a:endParaRPr lang="en-US"/>
        </a:p>
      </dgm:t>
    </dgm:pt>
    <dgm:pt modelId="{18C16048-0CC1-4F40-9B75-CF1C1E36579F}" type="sibTrans" cxnId="{6030AB0C-B790-4146-AA8A-232E02681B61}">
      <dgm:prSet/>
      <dgm:spPr/>
      <dgm:t>
        <a:bodyPr/>
        <a:lstStyle/>
        <a:p>
          <a:endParaRPr lang="en-US"/>
        </a:p>
      </dgm:t>
    </dgm:pt>
    <dgm:pt modelId="{40DDB46C-257A-424C-BF03-41BA6B7232E8}">
      <dgm:prSet phldrT="[Text]"/>
      <dgm:spPr/>
      <dgm:t>
        <a:bodyPr/>
        <a:lstStyle/>
        <a:p>
          <a:r>
            <a:rPr lang="en-US" dirty="0" smtClean="0"/>
            <a:t>ID project manager</a:t>
          </a:r>
          <a:endParaRPr lang="en-US" dirty="0"/>
        </a:p>
      </dgm:t>
    </dgm:pt>
    <dgm:pt modelId="{E5D6674C-DCCB-447F-90DF-14924584BD6F}" type="parTrans" cxnId="{E34B32F3-F4ED-4BD4-A3AE-EA9FD68AF02F}">
      <dgm:prSet/>
      <dgm:spPr/>
      <dgm:t>
        <a:bodyPr/>
        <a:lstStyle/>
        <a:p>
          <a:endParaRPr lang="en-US"/>
        </a:p>
      </dgm:t>
    </dgm:pt>
    <dgm:pt modelId="{7723C12A-E9E4-45BD-AD84-01DD7ABB37D4}" type="sibTrans" cxnId="{E34B32F3-F4ED-4BD4-A3AE-EA9FD68AF02F}">
      <dgm:prSet/>
      <dgm:spPr/>
      <dgm:t>
        <a:bodyPr/>
        <a:lstStyle/>
        <a:p>
          <a:endParaRPr lang="en-US"/>
        </a:p>
      </dgm:t>
    </dgm:pt>
    <dgm:pt modelId="{959119DF-91DC-42C7-8A7E-CDDE806C5C3E}">
      <dgm:prSet phldrT="[Text]"/>
      <dgm:spPr/>
      <dgm:t>
        <a:bodyPr/>
        <a:lstStyle/>
        <a:p>
          <a:r>
            <a:rPr lang="en-US" dirty="0" smtClean="0"/>
            <a:t>Budget allocation</a:t>
          </a:r>
          <a:endParaRPr lang="en-US" dirty="0"/>
        </a:p>
      </dgm:t>
    </dgm:pt>
    <dgm:pt modelId="{126DD0EC-FE64-4B5C-9666-074776A348AB}" type="parTrans" cxnId="{15EB9E79-D922-4E36-8E5D-548EE66A97AF}">
      <dgm:prSet/>
      <dgm:spPr/>
      <dgm:t>
        <a:bodyPr/>
        <a:lstStyle/>
        <a:p>
          <a:endParaRPr lang="en-US"/>
        </a:p>
      </dgm:t>
    </dgm:pt>
    <dgm:pt modelId="{5AD54B2E-77B5-4A66-A4E3-EF41AC11C70C}" type="sibTrans" cxnId="{15EB9E79-D922-4E36-8E5D-548EE66A97AF}">
      <dgm:prSet/>
      <dgm:spPr/>
      <dgm:t>
        <a:bodyPr/>
        <a:lstStyle/>
        <a:p>
          <a:endParaRPr lang="en-US"/>
        </a:p>
      </dgm:t>
    </dgm:pt>
    <dgm:pt modelId="{43196EAD-8EBD-407D-A7D6-17D1FEBE6D6F}">
      <dgm:prSet phldrT="[Text]"/>
      <dgm:spPr/>
      <dgm:t>
        <a:bodyPr/>
        <a:lstStyle/>
        <a:p>
          <a:r>
            <a:rPr lang="en-US" dirty="0" smtClean="0"/>
            <a:t>Manage appointment of professional services / contracting</a:t>
          </a:r>
          <a:endParaRPr lang="en-US" dirty="0"/>
        </a:p>
      </dgm:t>
    </dgm:pt>
    <dgm:pt modelId="{432DE491-F303-4324-9D73-AFF1FBC1E54F}" type="parTrans" cxnId="{D369CEFF-B4A6-4053-A5D6-B0DA74F486D0}">
      <dgm:prSet/>
      <dgm:spPr/>
      <dgm:t>
        <a:bodyPr/>
        <a:lstStyle/>
        <a:p>
          <a:endParaRPr lang="en-US"/>
        </a:p>
      </dgm:t>
    </dgm:pt>
    <dgm:pt modelId="{B8F1D0AC-A452-456A-AFA2-7CDB6DA529F9}" type="sibTrans" cxnId="{D369CEFF-B4A6-4053-A5D6-B0DA74F486D0}">
      <dgm:prSet/>
      <dgm:spPr/>
      <dgm:t>
        <a:bodyPr/>
        <a:lstStyle/>
        <a:p>
          <a:endParaRPr lang="en-US"/>
        </a:p>
      </dgm:t>
    </dgm:pt>
    <dgm:pt modelId="{BB814461-2558-49CF-B9EE-BD0B4E0539A3}">
      <dgm:prSet phldrT="[Text]"/>
      <dgm:spPr/>
      <dgm:t>
        <a:bodyPr/>
        <a:lstStyle/>
        <a:p>
          <a:r>
            <a:rPr lang="en-US" dirty="0" smtClean="0"/>
            <a:t>Facilitate MoU with stakeholders</a:t>
          </a:r>
          <a:endParaRPr lang="en-US" dirty="0"/>
        </a:p>
      </dgm:t>
    </dgm:pt>
    <dgm:pt modelId="{5EA828C5-AC87-4850-964D-181D7636FA45}" type="parTrans" cxnId="{5DD37C1C-2A32-498A-89B8-E411552B8234}">
      <dgm:prSet/>
      <dgm:spPr/>
      <dgm:t>
        <a:bodyPr/>
        <a:lstStyle/>
        <a:p>
          <a:endParaRPr lang="en-US"/>
        </a:p>
      </dgm:t>
    </dgm:pt>
    <dgm:pt modelId="{C42200E7-44B8-4E03-80D5-C426323773BD}" type="sibTrans" cxnId="{5DD37C1C-2A32-498A-89B8-E411552B8234}">
      <dgm:prSet/>
      <dgm:spPr/>
      <dgm:t>
        <a:bodyPr/>
        <a:lstStyle/>
        <a:p>
          <a:endParaRPr lang="en-US"/>
        </a:p>
      </dgm:t>
    </dgm:pt>
    <dgm:pt modelId="{C9AE45FB-C71E-4E71-9B5C-7AA73FADBE0C}">
      <dgm:prSet phldrT="[Text]"/>
      <dgm:spPr/>
      <dgm:t>
        <a:bodyPr/>
        <a:lstStyle/>
        <a:p>
          <a:endParaRPr lang="en-US" dirty="0"/>
        </a:p>
      </dgm:t>
    </dgm:pt>
    <dgm:pt modelId="{B4200B31-8355-4698-A513-A1CC3F87A4A4}" type="parTrans" cxnId="{43319643-0F0C-4065-881A-D9F504CB6506}">
      <dgm:prSet/>
      <dgm:spPr/>
      <dgm:t>
        <a:bodyPr/>
        <a:lstStyle/>
        <a:p>
          <a:endParaRPr lang="en-US"/>
        </a:p>
      </dgm:t>
    </dgm:pt>
    <dgm:pt modelId="{C190119F-865E-4D19-9D43-17FA7A31262E}" type="sibTrans" cxnId="{43319643-0F0C-4065-881A-D9F504CB6506}">
      <dgm:prSet/>
      <dgm:spPr/>
      <dgm:t>
        <a:bodyPr/>
        <a:lstStyle/>
        <a:p>
          <a:endParaRPr lang="en-US"/>
        </a:p>
      </dgm:t>
    </dgm:pt>
    <dgm:pt modelId="{0672E78E-0159-4DA3-ADF6-651AA5CA08DB}">
      <dgm:prSet phldrT="[Text]"/>
      <dgm:spPr/>
      <dgm:t>
        <a:bodyPr/>
        <a:lstStyle/>
        <a:p>
          <a:r>
            <a:rPr lang="en-US" dirty="0" smtClean="0"/>
            <a:t>Monitor &amp; report</a:t>
          </a:r>
          <a:endParaRPr lang="en-US" dirty="0"/>
        </a:p>
      </dgm:t>
    </dgm:pt>
    <dgm:pt modelId="{7A0B490F-72AC-4CAB-91C9-A31E9DCB653A}" type="parTrans" cxnId="{E15F6644-0096-4C69-A5FF-D2054733F62C}">
      <dgm:prSet/>
      <dgm:spPr/>
      <dgm:t>
        <a:bodyPr/>
        <a:lstStyle/>
        <a:p>
          <a:endParaRPr lang="en-US"/>
        </a:p>
      </dgm:t>
    </dgm:pt>
    <dgm:pt modelId="{EA42A827-A266-4225-989B-B0C07DA00CED}" type="sibTrans" cxnId="{E15F6644-0096-4C69-A5FF-D2054733F62C}">
      <dgm:prSet/>
      <dgm:spPr/>
      <dgm:t>
        <a:bodyPr/>
        <a:lstStyle/>
        <a:p>
          <a:endParaRPr lang="en-US"/>
        </a:p>
      </dgm:t>
    </dgm:pt>
    <dgm:pt modelId="{7E5955BE-B53A-4637-B903-BFADF0C9063E}">
      <dgm:prSet/>
      <dgm:spPr/>
      <dgm:t>
        <a:bodyPr/>
        <a:lstStyle/>
        <a:p>
          <a:r>
            <a:rPr lang="en-US" dirty="0" smtClean="0"/>
            <a:t>ID ICT requirements</a:t>
          </a:r>
          <a:endParaRPr lang="en-US" dirty="0"/>
        </a:p>
      </dgm:t>
    </dgm:pt>
    <dgm:pt modelId="{A39DA503-11CA-43D1-99DD-4F84E92A6108}" type="parTrans" cxnId="{89ED0828-C638-4CF2-8880-1DC3B7B443C3}">
      <dgm:prSet/>
      <dgm:spPr/>
      <dgm:t>
        <a:bodyPr/>
        <a:lstStyle/>
        <a:p>
          <a:endParaRPr lang="en-US"/>
        </a:p>
      </dgm:t>
    </dgm:pt>
    <dgm:pt modelId="{20513277-1892-40DE-88E1-B508665DE6C0}" type="sibTrans" cxnId="{89ED0828-C638-4CF2-8880-1DC3B7B443C3}">
      <dgm:prSet/>
      <dgm:spPr/>
      <dgm:t>
        <a:bodyPr/>
        <a:lstStyle/>
        <a:p>
          <a:endParaRPr lang="en-US"/>
        </a:p>
      </dgm:t>
    </dgm:pt>
    <dgm:pt modelId="{26194716-A9AF-458E-9917-0A276DE3595D}">
      <dgm:prSet/>
      <dgm:spPr/>
      <dgm:t>
        <a:bodyPr/>
        <a:lstStyle/>
        <a:p>
          <a:r>
            <a:rPr lang="en-US" dirty="0" smtClean="0"/>
            <a:t>Incorporate ICT infrastructure requirements in space planning</a:t>
          </a:r>
          <a:endParaRPr lang="en-US" dirty="0"/>
        </a:p>
      </dgm:t>
    </dgm:pt>
    <dgm:pt modelId="{56821441-7B92-4099-B508-CC153E587ED7}" type="parTrans" cxnId="{179E4DC4-5B1B-4DCE-B001-7015C41909BA}">
      <dgm:prSet/>
      <dgm:spPr/>
      <dgm:t>
        <a:bodyPr/>
        <a:lstStyle/>
        <a:p>
          <a:endParaRPr lang="en-US"/>
        </a:p>
      </dgm:t>
    </dgm:pt>
    <dgm:pt modelId="{C271765D-723B-40A9-B7CB-7E8B22DBD618}" type="sibTrans" cxnId="{179E4DC4-5B1B-4DCE-B001-7015C41909BA}">
      <dgm:prSet/>
      <dgm:spPr/>
      <dgm:t>
        <a:bodyPr/>
        <a:lstStyle/>
        <a:p>
          <a:endParaRPr lang="en-US"/>
        </a:p>
      </dgm:t>
    </dgm:pt>
    <dgm:pt modelId="{42E22CB2-8551-47D6-9888-7860206297E3}">
      <dgm:prSet/>
      <dgm:spPr/>
      <dgm:t>
        <a:bodyPr/>
        <a:lstStyle/>
        <a:p>
          <a:r>
            <a:rPr lang="en-US" dirty="0" smtClean="0"/>
            <a:t>Ensure effective functioning of ICT</a:t>
          </a:r>
          <a:endParaRPr lang="en-US" dirty="0"/>
        </a:p>
      </dgm:t>
    </dgm:pt>
    <dgm:pt modelId="{8DC30389-1933-4806-A2F5-3C0000DF67F0}" type="parTrans" cxnId="{D60461F3-D787-4C34-9BE8-1190692EAD89}">
      <dgm:prSet/>
      <dgm:spPr/>
      <dgm:t>
        <a:bodyPr/>
        <a:lstStyle/>
        <a:p>
          <a:endParaRPr lang="en-US"/>
        </a:p>
      </dgm:t>
    </dgm:pt>
    <dgm:pt modelId="{8B6F4465-002D-4D10-BA33-61D066E9A481}" type="sibTrans" cxnId="{D60461F3-D787-4C34-9BE8-1190692EAD89}">
      <dgm:prSet/>
      <dgm:spPr/>
      <dgm:t>
        <a:bodyPr/>
        <a:lstStyle/>
        <a:p>
          <a:endParaRPr lang="en-US"/>
        </a:p>
      </dgm:t>
    </dgm:pt>
    <dgm:pt modelId="{88DC2EBD-7A82-4034-B815-E30B63B66CE7}">
      <dgm:prSet/>
      <dgm:spPr/>
      <dgm:t>
        <a:bodyPr/>
        <a:lstStyle/>
        <a:p>
          <a:r>
            <a:rPr lang="en-US" dirty="0" smtClean="0"/>
            <a:t>Monitor &amp; report</a:t>
          </a:r>
          <a:endParaRPr lang="en-US" dirty="0"/>
        </a:p>
      </dgm:t>
    </dgm:pt>
    <dgm:pt modelId="{94F826B5-CA13-4B42-B4DB-A26C4669AEE5}" type="parTrans" cxnId="{A972D5F8-040E-4E8B-A994-988D176BAF8B}">
      <dgm:prSet/>
      <dgm:spPr/>
      <dgm:t>
        <a:bodyPr/>
        <a:lstStyle/>
        <a:p>
          <a:endParaRPr lang="en-US"/>
        </a:p>
      </dgm:t>
    </dgm:pt>
    <dgm:pt modelId="{54C6F407-6C1B-4C50-B9AF-E388CC1839F1}" type="sibTrans" cxnId="{A972D5F8-040E-4E8B-A994-988D176BAF8B}">
      <dgm:prSet/>
      <dgm:spPr/>
      <dgm:t>
        <a:bodyPr/>
        <a:lstStyle/>
        <a:p>
          <a:endParaRPr lang="en-US"/>
        </a:p>
      </dgm:t>
    </dgm:pt>
    <dgm:pt modelId="{0D81EA6E-77B6-418B-BE1F-AA35755BF8CD}">
      <dgm:prSet/>
      <dgm:spPr/>
      <dgm:t>
        <a:bodyPr/>
        <a:lstStyle/>
        <a:p>
          <a:r>
            <a:rPr lang="en-US" dirty="0" smtClean="0"/>
            <a:t>Manage development of website</a:t>
          </a:r>
          <a:endParaRPr lang="en-US" dirty="0"/>
        </a:p>
      </dgm:t>
    </dgm:pt>
    <dgm:pt modelId="{CE84B849-A182-4F79-80A2-922970F4FA10}" type="parTrans" cxnId="{07D86A1B-1037-4D00-9A8A-587AB636BA05}">
      <dgm:prSet/>
      <dgm:spPr/>
      <dgm:t>
        <a:bodyPr/>
        <a:lstStyle/>
        <a:p>
          <a:endParaRPr lang="en-US"/>
        </a:p>
      </dgm:t>
    </dgm:pt>
    <dgm:pt modelId="{58BCC0BD-60C4-46C1-8A0B-B3B4981C76B7}" type="sibTrans" cxnId="{07D86A1B-1037-4D00-9A8A-587AB636BA05}">
      <dgm:prSet/>
      <dgm:spPr/>
      <dgm:t>
        <a:bodyPr/>
        <a:lstStyle/>
        <a:p>
          <a:endParaRPr lang="en-US"/>
        </a:p>
      </dgm:t>
    </dgm:pt>
    <dgm:pt modelId="{97852330-DE2D-476D-8CC4-130B0F1BAA26}">
      <dgm:prSet/>
      <dgm:spPr/>
      <dgm:t>
        <a:bodyPr/>
        <a:lstStyle/>
        <a:p>
          <a:r>
            <a:rPr lang="en-US" dirty="0" smtClean="0"/>
            <a:t>Manage CRM system</a:t>
          </a:r>
          <a:endParaRPr lang="en-US" dirty="0"/>
        </a:p>
      </dgm:t>
    </dgm:pt>
    <dgm:pt modelId="{5B6979A9-110A-4A17-B6F5-33DFA2840DF4}" type="parTrans" cxnId="{E800A437-8A48-423E-BD3C-0D09EA614277}">
      <dgm:prSet/>
      <dgm:spPr/>
      <dgm:t>
        <a:bodyPr/>
        <a:lstStyle/>
        <a:p>
          <a:endParaRPr lang="en-US"/>
        </a:p>
      </dgm:t>
    </dgm:pt>
    <dgm:pt modelId="{1A6A9117-DDDF-4682-807C-C620849F3EA6}" type="sibTrans" cxnId="{E800A437-8A48-423E-BD3C-0D09EA614277}">
      <dgm:prSet/>
      <dgm:spPr/>
      <dgm:t>
        <a:bodyPr/>
        <a:lstStyle/>
        <a:p>
          <a:endParaRPr lang="en-US"/>
        </a:p>
      </dgm:t>
    </dgm:pt>
    <dgm:pt modelId="{67B80DAF-CF35-459A-B4BB-3FC6FDC90636}">
      <dgm:prSet/>
      <dgm:spPr/>
      <dgm:t>
        <a:bodyPr/>
        <a:lstStyle/>
        <a:p>
          <a:r>
            <a:rPr lang="en-US" dirty="0" smtClean="0"/>
            <a:t>Draft Marketing &amp; Communications Plan</a:t>
          </a:r>
          <a:endParaRPr lang="en-US" dirty="0"/>
        </a:p>
      </dgm:t>
    </dgm:pt>
    <dgm:pt modelId="{E7E6431E-1EDC-4E5D-8EF9-BD039946C67B}" type="parTrans" cxnId="{0743DFAA-7FAF-47A6-90EA-6B3BFEFEC6B9}">
      <dgm:prSet/>
      <dgm:spPr/>
      <dgm:t>
        <a:bodyPr/>
        <a:lstStyle/>
        <a:p>
          <a:endParaRPr lang="en-US"/>
        </a:p>
      </dgm:t>
    </dgm:pt>
    <dgm:pt modelId="{54B551FC-A5A5-4FDD-8B3A-3EAFDC85AC4F}" type="sibTrans" cxnId="{0743DFAA-7FAF-47A6-90EA-6B3BFEFEC6B9}">
      <dgm:prSet/>
      <dgm:spPr/>
      <dgm:t>
        <a:bodyPr/>
        <a:lstStyle/>
        <a:p>
          <a:endParaRPr lang="en-US"/>
        </a:p>
      </dgm:t>
    </dgm:pt>
    <dgm:pt modelId="{E7A05CB4-65D1-4C08-B1F0-42DA53541CF7}">
      <dgm:prSet/>
      <dgm:spPr/>
      <dgm:t>
        <a:bodyPr/>
        <a:lstStyle/>
        <a:p>
          <a:r>
            <a:rPr lang="en-US" dirty="0" smtClean="0"/>
            <a:t>Mobilise Provincial Marketing &amp; Comms Practitioners</a:t>
          </a:r>
          <a:endParaRPr lang="en-US" dirty="0"/>
        </a:p>
      </dgm:t>
    </dgm:pt>
    <dgm:pt modelId="{FC26A199-E6CE-4CCD-BA52-146F76BDC3E2}" type="parTrans" cxnId="{FAC1CB4D-A9CC-4C9A-9D5A-19EBFD358217}">
      <dgm:prSet/>
      <dgm:spPr/>
      <dgm:t>
        <a:bodyPr/>
        <a:lstStyle/>
        <a:p>
          <a:endParaRPr lang="en-US"/>
        </a:p>
      </dgm:t>
    </dgm:pt>
    <dgm:pt modelId="{E8842DF9-316D-44DA-9750-C22D72CF9780}" type="sibTrans" cxnId="{FAC1CB4D-A9CC-4C9A-9D5A-19EBFD358217}">
      <dgm:prSet/>
      <dgm:spPr/>
      <dgm:t>
        <a:bodyPr/>
        <a:lstStyle/>
        <a:p>
          <a:endParaRPr lang="en-US"/>
        </a:p>
      </dgm:t>
    </dgm:pt>
    <dgm:pt modelId="{9C80737F-D9EA-40E9-B687-E61894CDD13F}">
      <dgm:prSet/>
      <dgm:spPr/>
      <dgm:t>
        <a:bodyPr/>
        <a:lstStyle/>
        <a:p>
          <a:r>
            <a:rPr lang="en-US" dirty="0" smtClean="0"/>
            <a:t>Implement Marketing &amp; Comms activities</a:t>
          </a:r>
          <a:endParaRPr lang="en-US" dirty="0"/>
        </a:p>
      </dgm:t>
    </dgm:pt>
    <dgm:pt modelId="{828FE361-35DD-45DD-BAC6-6BA5B2B15077}" type="parTrans" cxnId="{5B71B1C9-B68E-4477-994A-B99575FCC6C1}">
      <dgm:prSet/>
      <dgm:spPr/>
      <dgm:t>
        <a:bodyPr/>
        <a:lstStyle/>
        <a:p>
          <a:endParaRPr lang="en-US"/>
        </a:p>
      </dgm:t>
    </dgm:pt>
    <dgm:pt modelId="{7188A39A-B6A2-4F7B-BAD0-9DFB8D64C941}" type="sibTrans" cxnId="{5B71B1C9-B68E-4477-994A-B99575FCC6C1}">
      <dgm:prSet/>
      <dgm:spPr/>
      <dgm:t>
        <a:bodyPr/>
        <a:lstStyle/>
        <a:p>
          <a:endParaRPr lang="en-US"/>
        </a:p>
      </dgm:t>
    </dgm:pt>
    <dgm:pt modelId="{C905AB55-68FF-4188-B1CC-B42C4308D988}">
      <dgm:prSet/>
      <dgm:spPr/>
      <dgm:t>
        <a:bodyPr/>
        <a:lstStyle/>
        <a:p>
          <a:r>
            <a:rPr lang="en-US" dirty="0" smtClean="0"/>
            <a:t>Monitor &amp; report</a:t>
          </a:r>
          <a:endParaRPr lang="en-US" dirty="0"/>
        </a:p>
      </dgm:t>
    </dgm:pt>
    <dgm:pt modelId="{45A346C2-8396-4DEC-B0FD-F27096C2E369}" type="parTrans" cxnId="{BBE480B4-AD2A-45B0-905D-328E2294E918}">
      <dgm:prSet/>
      <dgm:spPr/>
      <dgm:t>
        <a:bodyPr/>
        <a:lstStyle/>
        <a:p>
          <a:endParaRPr lang="en-US"/>
        </a:p>
      </dgm:t>
    </dgm:pt>
    <dgm:pt modelId="{AE923493-9B25-48B5-87E1-F60B9EDE2F34}" type="sibTrans" cxnId="{BBE480B4-AD2A-45B0-905D-328E2294E918}">
      <dgm:prSet/>
      <dgm:spPr/>
      <dgm:t>
        <a:bodyPr/>
        <a:lstStyle/>
        <a:p>
          <a:endParaRPr lang="en-US"/>
        </a:p>
      </dgm:t>
    </dgm:pt>
    <dgm:pt modelId="{2130BAD3-6B63-4B14-9AD1-E5DF308C0AB3}">
      <dgm:prSet phldrT="[Text]"/>
      <dgm:spPr/>
      <dgm:t>
        <a:bodyPr/>
        <a:lstStyle/>
        <a:p>
          <a:r>
            <a:rPr lang="en-US" dirty="0" smtClean="0"/>
            <a:t>Monitor &amp; report</a:t>
          </a:r>
          <a:endParaRPr lang="en-US" dirty="0"/>
        </a:p>
      </dgm:t>
    </dgm:pt>
    <dgm:pt modelId="{57FCCCDB-12EF-407E-A3B3-6CDEC98A5DF4}" type="parTrans" cxnId="{5AFA568D-073D-4327-BFBF-622CBDA18E32}">
      <dgm:prSet/>
      <dgm:spPr/>
      <dgm:t>
        <a:bodyPr/>
        <a:lstStyle/>
        <a:p>
          <a:endParaRPr lang="en-US"/>
        </a:p>
      </dgm:t>
    </dgm:pt>
    <dgm:pt modelId="{7ED09312-BBB3-42E0-B379-72C61D032BD4}" type="sibTrans" cxnId="{5AFA568D-073D-4327-BFBF-622CBDA18E32}">
      <dgm:prSet/>
      <dgm:spPr/>
      <dgm:t>
        <a:bodyPr/>
        <a:lstStyle/>
        <a:p>
          <a:endParaRPr lang="en-US"/>
        </a:p>
      </dgm:t>
    </dgm:pt>
    <dgm:pt modelId="{9AE62B30-A11B-45EB-80CB-9FCB35C78907}">
      <dgm:prSet phldrT="[Text]"/>
      <dgm:spPr/>
      <dgm:t>
        <a:bodyPr/>
        <a:lstStyle/>
        <a:p>
          <a:r>
            <a:rPr lang="en-US" dirty="0" smtClean="0"/>
            <a:t>Monitor &amp; report</a:t>
          </a:r>
          <a:endParaRPr lang="en-US" dirty="0"/>
        </a:p>
      </dgm:t>
    </dgm:pt>
    <dgm:pt modelId="{1FA2BCFF-FEB2-4A03-A387-630AD70F98EB}" type="parTrans" cxnId="{A9C05A37-4003-47D0-AB2C-C881E09A31BD}">
      <dgm:prSet/>
      <dgm:spPr/>
      <dgm:t>
        <a:bodyPr/>
        <a:lstStyle/>
        <a:p>
          <a:endParaRPr lang="en-US"/>
        </a:p>
      </dgm:t>
    </dgm:pt>
    <dgm:pt modelId="{027ED63A-F95D-4BBB-B190-2B1F574EF4E1}" type="sibTrans" cxnId="{A9C05A37-4003-47D0-AB2C-C881E09A31BD}">
      <dgm:prSet/>
      <dgm:spPr/>
      <dgm:t>
        <a:bodyPr/>
        <a:lstStyle/>
        <a:p>
          <a:endParaRPr lang="en-US"/>
        </a:p>
      </dgm:t>
    </dgm:pt>
    <dgm:pt modelId="{5153271E-F507-4852-AC38-46D320893D3E}" type="pres">
      <dgm:prSet presAssocID="{BE2801EA-9FD3-40A2-B6AC-9EEAFFC4FD9C}" presName="Name0" presStyleCnt="0">
        <dgm:presLayoutVars>
          <dgm:dir/>
          <dgm:animLvl val="lvl"/>
          <dgm:resizeHandles val="exact"/>
        </dgm:presLayoutVars>
      </dgm:prSet>
      <dgm:spPr/>
      <dgm:t>
        <a:bodyPr/>
        <a:lstStyle/>
        <a:p>
          <a:endParaRPr lang="en-US"/>
        </a:p>
      </dgm:t>
    </dgm:pt>
    <dgm:pt modelId="{B4F91BDF-FEB4-4823-925A-D3D9AE8AFE10}" type="pres">
      <dgm:prSet presAssocID="{D9E79E39-3B01-40D3-9DB5-DE0227B4E87D}" presName="composite" presStyleCnt="0"/>
      <dgm:spPr/>
    </dgm:pt>
    <dgm:pt modelId="{ADA4C46E-43F3-4FC6-8A5F-233D4E513AC6}" type="pres">
      <dgm:prSet presAssocID="{D9E79E39-3B01-40D3-9DB5-DE0227B4E87D}" presName="parTx" presStyleLbl="alignNode1" presStyleIdx="0" presStyleCnt="5">
        <dgm:presLayoutVars>
          <dgm:chMax val="0"/>
          <dgm:chPref val="0"/>
          <dgm:bulletEnabled val="1"/>
        </dgm:presLayoutVars>
      </dgm:prSet>
      <dgm:spPr/>
      <dgm:t>
        <a:bodyPr/>
        <a:lstStyle/>
        <a:p>
          <a:endParaRPr lang="en-US"/>
        </a:p>
      </dgm:t>
    </dgm:pt>
    <dgm:pt modelId="{5ECE8C56-B3A9-4469-AEEA-B97DBFCC2E80}" type="pres">
      <dgm:prSet presAssocID="{D9E79E39-3B01-40D3-9DB5-DE0227B4E87D}" presName="desTx" presStyleLbl="alignAccFollowNode1" presStyleIdx="0" presStyleCnt="5">
        <dgm:presLayoutVars>
          <dgm:bulletEnabled val="1"/>
        </dgm:presLayoutVars>
      </dgm:prSet>
      <dgm:spPr/>
      <dgm:t>
        <a:bodyPr/>
        <a:lstStyle/>
        <a:p>
          <a:endParaRPr lang="en-US"/>
        </a:p>
      </dgm:t>
    </dgm:pt>
    <dgm:pt modelId="{B9D9C0DB-4851-4A7B-87BC-79E7C17E52A8}" type="pres">
      <dgm:prSet presAssocID="{EF7AD77C-7F88-4A57-A425-4E0A14BA9B9D}" presName="space" presStyleCnt="0"/>
      <dgm:spPr/>
    </dgm:pt>
    <dgm:pt modelId="{BDF2FF03-850B-4538-85EF-0F688A90ECE4}" type="pres">
      <dgm:prSet presAssocID="{09D5A0D1-78DF-4705-9795-280DDAC52342}" presName="composite" presStyleCnt="0"/>
      <dgm:spPr/>
    </dgm:pt>
    <dgm:pt modelId="{DACE938F-37E0-4934-95B2-56ED4AB452BB}" type="pres">
      <dgm:prSet presAssocID="{09D5A0D1-78DF-4705-9795-280DDAC52342}" presName="parTx" presStyleLbl="alignNode1" presStyleIdx="1" presStyleCnt="5">
        <dgm:presLayoutVars>
          <dgm:chMax val="0"/>
          <dgm:chPref val="0"/>
          <dgm:bulletEnabled val="1"/>
        </dgm:presLayoutVars>
      </dgm:prSet>
      <dgm:spPr/>
      <dgm:t>
        <a:bodyPr/>
        <a:lstStyle/>
        <a:p>
          <a:endParaRPr lang="en-US"/>
        </a:p>
      </dgm:t>
    </dgm:pt>
    <dgm:pt modelId="{E1C9BA0A-B4FD-4DC0-BF22-3EB8EA43B03B}" type="pres">
      <dgm:prSet presAssocID="{09D5A0D1-78DF-4705-9795-280DDAC52342}" presName="desTx" presStyleLbl="alignAccFollowNode1" presStyleIdx="1" presStyleCnt="5">
        <dgm:presLayoutVars>
          <dgm:bulletEnabled val="1"/>
        </dgm:presLayoutVars>
      </dgm:prSet>
      <dgm:spPr/>
      <dgm:t>
        <a:bodyPr/>
        <a:lstStyle/>
        <a:p>
          <a:endParaRPr lang="en-US"/>
        </a:p>
      </dgm:t>
    </dgm:pt>
    <dgm:pt modelId="{CB18C8BF-8572-4232-B00A-886768160FBC}" type="pres">
      <dgm:prSet presAssocID="{E3114BDB-75B8-4C57-8289-7420F492DCF1}" presName="space" presStyleCnt="0"/>
      <dgm:spPr/>
    </dgm:pt>
    <dgm:pt modelId="{79DD01B1-66B8-4317-B9C3-C3FA43F9C643}" type="pres">
      <dgm:prSet presAssocID="{6D59C150-0061-4039-BC42-166A6A2D7720}" presName="composite" presStyleCnt="0"/>
      <dgm:spPr/>
    </dgm:pt>
    <dgm:pt modelId="{74B89AF5-3C60-4B69-9DF2-E1585C4A6DEA}" type="pres">
      <dgm:prSet presAssocID="{6D59C150-0061-4039-BC42-166A6A2D7720}" presName="parTx" presStyleLbl="alignNode1" presStyleIdx="2" presStyleCnt="5">
        <dgm:presLayoutVars>
          <dgm:chMax val="0"/>
          <dgm:chPref val="0"/>
          <dgm:bulletEnabled val="1"/>
        </dgm:presLayoutVars>
      </dgm:prSet>
      <dgm:spPr/>
      <dgm:t>
        <a:bodyPr/>
        <a:lstStyle/>
        <a:p>
          <a:endParaRPr lang="en-US"/>
        </a:p>
      </dgm:t>
    </dgm:pt>
    <dgm:pt modelId="{A1C630FF-7772-4255-A10E-C8EBE4A2369B}" type="pres">
      <dgm:prSet presAssocID="{6D59C150-0061-4039-BC42-166A6A2D7720}" presName="desTx" presStyleLbl="alignAccFollowNode1" presStyleIdx="2" presStyleCnt="5">
        <dgm:presLayoutVars>
          <dgm:bulletEnabled val="1"/>
        </dgm:presLayoutVars>
      </dgm:prSet>
      <dgm:spPr/>
      <dgm:t>
        <a:bodyPr/>
        <a:lstStyle/>
        <a:p>
          <a:endParaRPr lang="en-US"/>
        </a:p>
      </dgm:t>
    </dgm:pt>
    <dgm:pt modelId="{1CFE9509-0464-432E-A971-A0891302B73D}" type="pres">
      <dgm:prSet presAssocID="{44283428-85AD-4C4E-B75B-49D6F5235995}" presName="space" presStyleCnt="0"/>
      <dgm:spPr/>
    </dgm:pt>
    <dgm:pt modelId="{78D02215-DBFB-4902-994F-149252CE1AB7}" type="pres">
      <dgm:prSet presAssocID="{D7618FA1-535C-44F7-B155-A821E21EC1B0}" presName="composite" presStyleCnt="0"/>
      <dgm:spPr/>
    </dgm:pt>
    <dgm:pt modelId="{BB049A85-01ED-4753-ADAD-2B9D350FE227}" type="pres">
      <dgm:prSet presAssocID="{D7618FA1-535C-44F7-B155-A821E21EC1B0}" presName="parTx" presStyleLbl="alignNode1" presStyleIdx="3" presStyleCnt="5">
        <dgm:presLayoutVars>
          <dgm:chMax val="0"/>
          <dgm:chPref val="0"/>
          <dgm:bulletEnabled val="1"/>
        </dgm:presLayoutVars>
      </dgm:prSet>
      <dgm:spPr/>
      <dgm:t>
        <a:bodyPr/>
        <a:lstStyle/>
        <a:p>
          <a:endParaRPr lang="en-US"/>
        </a:p>
      </dgm:t>
    </dgm:pt>
    <dgm:pt modelId="{1B610CCB-0960-4709-91C3-0247F623D95B}" type="pres">
      <dgm:prSet presAssocID="{D7618FA1-535C-44F7-B155-A821E21EC1B0}" presName="desTx" presStyleLbl="alignAccFollowNode1" presStyleIdx="3" presStyleCnt="5">
        <dgm:presLayoutVars>
          <dgm:bulletEnabled val="1"/>
        </dgm:presLayoutVars>
      </dgm:prSet>
      <dgm:spPr/>
      <dgm:t>
        <a:bodyPr/>
        <a:lstStyle/>
        <a:p>
          <a:endParaRPr lang="en-US"/>
        </a:p>
      </dgm:t>
    </dgm:pt>
    <dgm:pt modelId="{D43A22E5-DFE2-4427-B29A-0E104482B685}" type="pres">
      <dgm:prSet presAssocID="{C07A4AB9-5B77-49B6-9961-D477EDDF5F84}" presName="space" presStyleCnt="0"/>
      <dgm:spPr/>
    </dgm:pt>
    <dgm:pt modelId="{8FFDADE7-5815-4571-ABD6-97414991ABA0}" type="pres">
      <dgm:prSet presAssocID="{4CA0CCA5-E593-4AFA-B1EE-936332ED6A0F}" presName="composite" presStyleCnt="0"/>
      <dgm:spPr/>
    </dgm:pt>
    <dgm:pt modelId="{B6E48A90-9843-435E-B72B-084A05FDD3D9}" type="pres">
      <dgm:prSet presAssocID="{4CA0CCA5-E593-4AFA-B1EE-936332ED6A0F}" presName="parTx" presStyleLbl="alignNode1" presStyleIdx="4" presStyleCnt="5">
        <dgm:presLayoutVars>
          <dgm:chMax val="0"/>
          <dgm:chPref val="0"/>
          <dgm:bulletEnabled val="1"/>
        </dgm:presLayoutVars>
      </dgm:prSet>
      <dgm:spPr/>
      <dgm:t>
        <a:bodyPr/>
        <a:lstStyle/>
        <a:p>
          <a:endParaRPr lang="en-US"/>
        </a:p>
      </dgm:t>
    </dgm:pt>
    <dgm:pt modelId="{FCFE5EE0-B44D-44A0-B789-AA39A4A608E4}" type="pres">
      <dgm:prSet presAssocID="{4CA0CCA5-E593-4AFA-B1EE-936332ED6A0F}" presName="desTx" presStyleLbl="alignAccFollowNode1" presStyleIdx="4" presStyleCnt="5">
        <dgm:presLayoutVars>
          <dgm:bulletEnabled val="1"/>
        </dgm:presLayoutVars>
      </dgm:prSet>
      <dgm:spPr/>
      <dgm:t>
        <a:bodyPr/>
        <a:lstStyle/>
        <a:p>
          <a:endParaRPr lang="en-US"/>
        </a:p>
      </dgm:t>
    </dgm:pt>
  </dgm:ptLst>
  <dgm:cxnLst>
    <dgm:cxn modelId="{FAC1CB4D-A9CC-4C9A-9D5A-19EBFD358217}" srcId="{4CA0CCA5-E593-4AFA-B1EE-936332ED6A0F}" destId="{E7A05CB4-65D1-4C08-B1F0-42DA53541CF7}" srcOrd="1" destOrd="0" parTransId="{FC26A199-E6CE-4CCD-BA52-146F76BDC3E2}" sibTransId="{E8842DF9-316D-44DA-9750-C22D72CF9780}"/>
    <dgm:cxn modelId="{89ED0828-C638-4CF2-8880-1DC3B7B443C3}" srcId="{D7618FA1-535C-44F7-B155-A821E21EC1B0}" destId="{7E5955BE-B53A-4637-B903-BFADF0C9063E}" srcOrd="0" destOrd="0" parTransId="{A39DA503-11CA-43D1-99DD-4F84E92A6108}" sibTransId="{20513277-1892-40DE-88E1-B508665DE6C0}"/>
    <dgm:cxn modelId="{D369CEFF-B4A6-4053-A5D6-B0DA74F486D0}" srcId="{09D5A0D1-78DF-4705-9795-280DDAC52342}" destId="{43196EAD-8EBD-407D-A7D6-17D1FEBE6D6F}" srcOrd="2" destOrd="0" parTransId="{432DE491-F303-4324-9D73-AFF1FBC1E54F}" sibTransId="{B8F1D0AC-A452-456A-AFA2-7CDB6DA529F9}"/>
    <dgm:cxn modelId="{6030AB0C-B790-4146-AA8A-232E02681B61}" srcId="{BE2801EA-9FD3-40A2-B6AC-9EEAFFC4FD9C}" destId="{4CA0CCA5-E593-4AFA-B1EE-936332ED6A0F}" srcOrd="4" destOrd="0" parTransId="{961B8E46-CCED-41DF-884E-424B31A59E4D}" sibTransId="{18C16048-0CC1-4F40-9B75-CF1C1E36579F}"/>
    <dgm:cxn modelId="{52DF4487-84AE-4AFF-B59B-2EF4CA2CB8DD}" srcId="{6D59C150-0061-4039-BC42-166A6A2D7720}" destId="{CA68CB27-A199-49C6-BFD6-EE07EB12A84D}" srcOrd="0" destOrd="0" parTransId="{591439F3-DD87-48C3-9144-E88EBA13524F}" sibTransId="{E5C4A1B6-3843-4810-B607-F95C8458EB05}"/>
    <dgm:cxn modelId="{2D8CA04E-CECE-A547-804D-598D739182FB}" type="presOf" srcId="{4CA0CCA5-E593-4AFA-B1EE-936332ED6A0F}" destId="{B6E48A90-9843-435E-B72B-084A05FDD3D9}" srcOrd="0" destOrd="0" presId="urn:microsoft.com/office/officeart/2005/8/layout/hList1"/>
    <dgm:cxn modelId="{CE55D608-06AB-834D-A2C4-BC776CB4421A}" type="presOf" srcId="{26194716-A9AF-458E-9917-0A276DE3595D}" destId="{1B610CCB-0960-4709-91C3-0247F623D95B}" srcOrd="0" destOrd="1" presId="urn:microsoft.com/office/officeart/2005/8/layout/hList1"/>
    <dgm:cxn modelId="{0D7D8EF9-CC31-42C7-B4CF-E2E1C569DAEB}" srcId="{D9E79E39-3B01-40D3-9DB5-DE0227B4E87D}" destId="{9CFED706-99D7-4B0E-9F2D-0FCCF7E4BB1F}" srcOrd="2" destOrd="0" parTransId="{79C342D2-D7C2-4BC9-9D7C-85F05F79E2E4}" sibTransId="{2D127F0A-E16C-4A48-AA98-6832CA251C8E}"/>
    <dgm:cxn modelId="{F76CE948-C2BF-CB4F-AAB0-7B03D1D61506}" type="presOf" srcId="{42E22CB2-8551-47D6-9888-7860206297E3}" destId="{1B610CCB-0960-4709-91C3-0247F623D95B}" srcOrd="0" destOrd="2" presId="urn:microsoft.com/office/officeart/2005/8/layout/hList1"/>
    <dgm:cxn modelId="{029C4F3B-377F-41B4-988B-395494B90E34}" srcId="{BE2801EA-9FD3-40A2-B6AC-9EEAFFC4FD9C}" destId="{6D59C150-0061-4039-BC42-166A6A2D7720}" srcOrd="2" destOrd="0" parTransId="{8A6B9F3F-BDFD-4FB7-9A05-8FE8A333CA89}" sibTransId="{44283428-85AD-4C4E-B75B-49D6F5235995}"/>
    <dgm:cxn modelId="{C7B14A25-E996-E54D-8580-4DCD57C7AB02}" type="presOf" srcId="{C9AE45FB-C71E-4E71-9B5C-7AA73FADBE0C}" destId="{A1C630FF-7772-4255-A10E-C8EBE4A2369B}" srcOrd="0" destOrd="4" presId="urn:microsoft.com/office/officeart/2005/8/layout/hList1"/>
    <dgm:cxn modelId="{70AB3BCF-58C8-C546-B2E7-73F164729737}" type="presOf" srcId="{09D5A0D1-78DF-4705-9795-280DDAC52342}" destId="{DACE938F-37E0-4934-95B2-56ED4AB452BB}" srcOrd="0" destOrd="0" presId="urn:microsoft.com/office/officeart/2005/8/layout/hList1"/>
    <dgm:cxn modelId="{B9698425-1EA1-2E4E-A9FA-CD5DCAC04F32}" type="presOf" srcId="{67B80DAF-CF35-459A-B4BB-3FC6FDC90636}" destId="{FCFE5EE0-B44D-44A0-B789-AA39A4A608E4}" srcOrd="0" destOrd="0" presId="urn:microsoft.com/office/officeart/2005/8/layout/hList1"/>
    <dgm:cxn modelId="{D60461F3-D787-4C34-9BE8-1190692EAD89}" srcId="{D7618FA1-535C-44F7-B155-A821E21EC1B0}" destId="{42E22CB2-8551-47D6-9888-7860206297E3}" srcOrd="2" destOrd="0" parTransId="{8DC30389-1933-4806-A2F5-3C0000DF67F0}" sibTransId="{8B6F4465-002D-4D10-BA33-61D066E9A481}"/>
    <dgm:cxn modelId="{E800A437-8A48-423E-BD3C-0D09EA614277}" srcId="{D7618FA1-535C-44F7-B155-A821E21EC1B0}" destId="{97852330-DE2D-476D-8CC4-130B0F1BAA26}" srcOrd="4" destOrd="0" parTransId="{5B6979A9-110A-4A17-B6F5-33DFA2840DF4}" sibTransId="{1A6A9117-DDDF-4682-807C-C620849F3EA6}"/>
    <dgm:cxn modelId="{179E4DC4-5B1B-4DCE-B001-7015C41909BA}" srcId="{D7618FA1-535C-44F7-B155-A821E21EC1B0}" destId="{26194716-A9AF-458E-9917-0A276DE3595D}" srcOrd="1" destOrd="0" parTransId="{56821441-7B92-4099-B508-CC153E587ED7}" sibTransId="{C271765D-723B-40A9-B7CB-7E8B22DBD618}"/>
    <dgm:cxn modelId="{5F5DA088-CFDC-224F-B572-C69E72A4B5EA}" type="presOf" srcId="{9CFED706-99D7-4B0E-9F2D-0FCCF7E4BB1F}" destId="{5ECE8C56-B3A9-4469-AEEA-B97DBFCC2E80}" srcOrd="0" destOrd="2" presId="urn:microsoft.com/office/officeart/2005/8/layout/hList1"/>
    <dgm:cxn modelId="{33C30042-D1EA-4E3F-9248-583A607FF4C6}" srcId="{09D5A0D1-78DF-4705-9795-280DDAC52342}" destId="{6ED9583A-B5BB-4972-A7F4-B4FEA64B04C8}" srcOrd="1" destOrd="0" parTransId="{DBF32D19-5C00-4F69-8DB1-3B30F737716B}" sibTransId="{B4100EE7-D873-456E-A309-3395287EAD7A}"/>
    <dgm:cxn modelId="{71ED09EA-0C79-A848-A906-793ECAAEEDB3}" type="presOf" srcId="{959119DF-91DC-42C7-8A7E-CDDE806C5C3E}" destId="{E1C9BA0A-B4FD-4DC0-BF22-3EB8EA43B03B}" srcOrd="0" destOrd="0" presId="urn:microsoft.com/office/officeart/2005/8/layout/hList1"/>
    <dgm:cxn modelId="{E15F6644-0096-4C69-A5FF-D2054733F62C}" srcId="{6D59C150-0061-4039-BC42-166A6A2D7720}" destId="{0672E78E-0159-4DA3-ADF6-651AA5CA08DB}" srcOrd="3" destOrd="0" parTransId="{7A0B490F-72AC-4CAB-91C9-A31E9DCB653A}" sibTransId="{EA42A827-A266-4225-989B-B0C07DA00CED}"/>
    <dgm:cxn modelId="{226C21D1-765C-1D41-B777-0DD6A1A981A0}" type="presOf" srcId="{8805A66A-1D6D-4BFC-8B59-A8F9254FC5A1}" destId="{E1C9BA0A-B4FD-4DC0-BF22-3EB8EA43B03B}" srcOrd="0" destOrd="3" presId="urn:microsoft.com/office/officeart/2005/8/layout/hList1"/>
    <dgm:cxn modelId="{E0AC606C-24FB-864A-BE8C-443A454F1B5C}" type="presOf" srcId="{0672E78E-0159-4DA3-ADF6-651AA5CA08DB}" destId="{A1C630FF-7772-4255-A10E-C8EBE4A2369B}" srcOrd="0" destOrd="3" presId="urn:microsoft.com/office/officeart/2005/8/layout/hList1"/>
    <dgm:cxn modelId="{D5770356-64F9-BC48-A978-848B49ECE655}" type="presOf" srcId="{43196EAD-8EBD-407D-A7D6-17D1FEBE6D6F}" destId="{E1C9BA0A-B4FD-4DC0-BF22-3EB8EA43B03B}" srcOrd="0" destOrd="2" presId="urn:microsoft.com/office/officeart/2005/8/layout/hList1"/>
    <dgm:cxn modelId="{41958C23-1483-4DFC-BFA0-8C4A71349CF6}" srcId="{09D5A0D1-78DF-4705-9795-280DDAC52342}" destId="{8805A66A-1D6D-4BFC-8B59-A8F9254FC5A1}" srcOrd="3" destOrd="0" parTransId="{7A5DFEAF-5FC1-48F1-95A5-C6CFFF2FF8EE}" sibTransId="{A9731192-80CB-48ED-996D-23D2977BF736}"/>
    <dgm:cxn modelId="{2DCF8C27-C59B-FC4F-B175-94754352408E}" type="presOf" srcId="{88DC2EBD-7A82-4034-B815-E30B63B66CE7}" destId="{1B610CCB-0960-4709-91C3-0247F623D95B}" srcOrd="0" destOrd="5" presId="urn:microsoft.com/office/officeart/2005/8/layout/hList1"/>
    <dgm:cxn modelId="{ED1EFA1D-B9BF-4A46-86A8-B68FB8CEECD6}" srcId="{BE2801EA-9FD3-40A2-B6AC-9EEAFFC4FD9C}" destId="{D9E79E39-3B01-40D3-9DB5-DE0227B4E87D}" srcOrd="0" destOrd="0" parTransId="{4BC0F2E6-6A87-4469-9D12-81805770E8C7}" sibTransId="{EF7AD77C-7F88-4A57-A425-4E0A14BA9B9D}"/>
    <dgm:cxn modelId="{2CA37F8A-1208-4DFF-8C4D-8C5C84395BC0}" srcId="{BE2801EA-9FD3-40A2-B6AC-9EEAFFC4FD9C}" destId="{D7618FA1-535C-44F7-B155-A821E21EC1B0}" srcOrd="3" destOrd="0" parTransId="{37DEC90A-3956-4A18-970C-AA10984D416A}" sibTransId="{C07A4AB9-5B77-49B6-9961-D477EDDF5F84}"/>
    <dgm:cxn modelId="{1EAFC555-0BF7-1744-9BB9-A14145EBD0E2}" type="presOf" srcId="{D9E79E39-3B01-40D3-9DB5-DE0227B4E87D}" destId="{ADA4C46E-43F3-4FC6-8A5F-233D4E513AC6}" srcOrd="0" destOrd="0" presId="urn:microsoft.com/office/officeart/2005/8/layout/hList1"/>
    <dgm:cxn modelId="{0743DFAA-7FAF-47A6-90EA-6B3BFEFEC6B9}" srcId="{4CA0CCA5-E593-4AFA-B1EE-936332ED6A0F}" destId="{67B80DAF-CF35-459A-B4BB-3FC6FDC90636}" srcOrd="0" destOrd="0" parTransId="{E7E6431E-1EDC-4E5D-8EF9-BD039946C67B}" sibTransId="{54B551FC-A5A5-4FDD-8B3A-3EAFDC85AC4F}"/>
    <dgm:cxn modelId="{5AFA568D-073D-4327-BFBF-622CBDA18E32}" srcId="{D9E79E39-3B01-40D3-9DB5-DE0227B4E87D}" destId="{2130BAD3-6B63-4B14-9AD1-E5DF308C0AB3}" srcOrd="3" destOrd="0" parTransId="{57FCCCDB-12EF-407E-A3B3-6CDEC98A5DF4}" sibTransId="{7ED09312-BBB3-42E0-B379-72C61D032BD4}"/>
    <dgm:cxn modelId="{8D6180EF-D018-2D49-8342-9516380A780F}" type="presOf" srcId="{CA68CB27-A199-49C6-BFD6-EE07EB12A84D}" destId="{A1C630FF-7772-4255-A10E-C8EBE4A2369B}" srcOrd="0" destOrd="0" presId="urn:microsoft.com/office/officeart/2005/8/layout/hList1"/>
    <dgm:cxn modelId="{BBE480B4-AD2A-45B0-905D-328E2294E918}" srcId="{4CA0CCA5-E593-4AFA-B1EE-936332ED6A0F}" destId="{C905AB55-68FF-4188-B1CC-B42C4308D988}" srcOrd="3" destOrd="0" parTransId="{45A346C2-8396-4DEC-B0FD-F27096C2E369}" sibTransId="{AE923493-9B25-48B5-87E1-F60B9EDE2F34}"/>
    <dgm:cxn modelId="{A9C05A37-4003-47D0-AB2C-C881E09A31BD}" srcId="{09D5A0D1-78DF-4705-9795-280DDAC52342}" destId="{9AE62B30-A11B-45EB-80CB-9FCB35C78907}" srcOrd="4" destOrd="0" parTransId="{1FA2BCFF-FEB2-4A03-A387-630AD70F98EB}" sibTransId="{027ED63A-F95D-4BBB-B190-2B1F574EF4E1}"/>
    <dgm:cxn modelId="{0E4BA6F5-2CD4-584C-AF30-2A55C0A64045}" type="presOf" srcId="{BE2801EA-9FD3-40A2-B6AC-9EEAFFC4FD9C}" destId="{5153271E-F507-4852-AC38-46D320893D3E}" srcOrd="0" destOrd="0" presId="urn:microsoft.com/office/officeart/2005/8/layout/hList1"/>
    <dgm:cxn modelId="{EF55DC4E-22F9-46F0-9BF5-F947CB70F2F4}" srcId="{BE2801EA-9FD3-40A2-B6AC-9EEAFFC4FD9C}" destId="{09D5A0D1-78DF-4705-9795-280DDAC52342}" srcOrd="1" destOrd="0" parTransId="{AD304AB0-278A-4DAA-80BA-0CA7EE10A015}" sibTransId="{E3114BDB-75B8-4C57-8289-7420F492DCF1}"/>
    <dgm:cxn modelId="{64C35D1F-D991-EA47-BE98-05FBF9017A5B}" type="presOf" srcId="{BB814461-2558-49CF-B9EE-BD0B4E0539A3}" destId="{A1C630FF-7772-4255-A10E-C8EBE4A2369B}" srcOrd="0" destOrd="2" presId="urn:microsoft.com/office/officeart/2005/8/layout/hList1"/>
    <dgm:cxn modelId="{5B71B1C9-B68E-4477-994A-B99575FCC6C1}" srcId="{4CA0CCA5-E593-4AFA-B1EE-936332ED6A0F}" destId="{9C80737F-D9EA-40E9-B687-E61894CDD13F}" srcOrd="2" destOrd="0" parTransId="{828FE361-35DD-45DD-BAC6-6BA5B2B15077}" sibTransId="{7188A39A-B6A2-4F7B-BAD0-9DFB8D64C941}"/>
    <dgm:cxn modelId="{E34B32F3-F4ED-4BD4-A3AE-EA9FD68AF02F}" srcId="{D9E79E39-3B01-40D3-9DB5-DE0227B4E87D}" destId="{40DDB46C-257A-424C-BF03-41BA6B7232E8}" srcOrd="0" destOrd="0" parTransId="{E5D6674C-DCCB-447F-90DF-14924584BD6F}" sibTransId="{7723C12A-E9E4-45BD-AD84-01DD7ABB37D4}"/>
    <dgm:cxn modelId="{9A634D6F-C3FC-9947-95CD-64429D4981F9}" type="presOf" srcId="{C905AB55-68FF-4188-B1CC-B42C4308D988}" destId="{FCFE5EE0-B44D-44A0-B789-AA39A4A608E4}" srcOrd="0" destOrd="3" presId="urn:microsoft.com/office/officeart/2005/8/layout/hList1"/>
    <dgm:cxn modelId="{C3DD2CC6-87EA-AF41-8958-056E20129F27}" type="presOf" srcId="{7E5955BE-B53A-4637-B903-BFADF0C9063E}" destId="{1B610CCB-0960-4709-91C3-0247F623D95B}" srcOrd="0" destOrd="0" presId="urn:microsoft.com/office/officeart/2005/8/layout/hList1"/>
    <dgm:cxn modelId="{07D86A1B-1037-4D00-9A8A-587AB636BA05}" srcId="{D7618FA1-535C-44F7-B155-A821E21EC1B0}" destId="{0D81EA6E-77B6-418B-BE1F-AA35755BF8CD}" srcOrd="3" destOrd="0" parTransId="{CE84B849-A182-4F79-80A2-922970F4FA10}" sibTransId="{58BCC0BD-60C4-46C1-8A0B-B3B4981C76B7}"/>
    <dgm:cxn modelId="{0FB7AE8C-EB66-7A46-8D39-5F0D086A3467}" type="presOf" srcId="{09F6A6F7-AEEE-462C-A9D4-30CA525F0A1D}" destId="{A1C630FF-7772-4255-A10E-C8EBE4A2369B}" srcOrd="0" destOrd="1" presId="urn:microsoft.com/office/officeart/2005/8/layout/hList1"/>
    <dgm:cxn modelId="{5DD37C1C-2A32-498A-89B8-E411552B8234}" srcId="{6D59C150-0061-4039-BC42-166A6A2D7720}" destId="{BB814461-2558-49CF-B9EE-BD0B4E0539A3}" srcOrd="2" destOrd="0" parTransId="{5EA828C5-AC87-4850-964D-181D7636FA45}" sibTransId="{C42200E7-44B8-4E03-80D5-C426323773BD}"/>
    <dgm:cxn modelId="{E872175F-FBC1-7744-B571-AD8DB86F6BF1}" type="presOf" srcId="{6D59C150-0061-4039-BC42-166A6A2D7720}" destId="{74B89AF5-3C60-4B69-9DF2-E1585C4A6DEA}" srcOrd="0" destOrd="0" presId="urn:microsoft.com/office/officeart/2005/8/layout/hList1"/>
    <dgm:cxn modelId="{5DEDF076-F87B-7942-8EB7-1AE6EFC91BC8}" type="presOf" srcId="{9C80737F-D9EA-40E9-B687-E61894CDD13F}" destId="{FCFE5EE0-B44D-44A0-B789-AA39A4A608E4}" srcOrd="0" destOrd="2" presId="urn:microsoft.com/office/officeart/2005/8/layout/hList1"/>
    <dgm:cxn modelId="{CEFED4FD-56C9-43A4-AF1B-5E59069E22BB}" srcId="{D9E79E39-3B01-40D3-9DB5-DE0227B4E87D}" destId="{63A93CF2-3221-4FFF-A8C8-52EF366EA18F}" srcOrd="1" destOrd="0" parTransId="{0F9A61B2-53A2-4EF8-B25D-429DD3087E61}" sibTransId="{E6CE9C4C-B49D-4BCB-886B-467486D00DF2}"/>
    <dgm:cxn modelId="{91030337-796E-E64D-9758-C955ACA3E3FB}" type="presOf" srcId="{2130BAD3-6B63-4B14-9AD1-E5DF308C0AB3}" destId="{5ECE8C56-B3A9-4469-AEEA-B97DBFCC2E80}" srcOrd="0" destOrd="3" presId="urn:microsoft.com/office/officeart/2005/8/layout/hList1"/>
    <dgm:cxn modelId="{2786E2CF-3D59-4A53-A2E6-FAAB84433FA1}" srcId="{6D59C150-0061-4039-BC42-166A6A2D7720}" destId="{09F6A6F7-AEEE-462C-A9D4-30CA525F0A1D}" srcOrd="1" destOrd="0" parTransId="{EBB3A7AC-5A7B-436C-B3B0-4A303C3BB7AF}" sibTransId="{CD7DB9D0-F3DA-4998-8707-534946FD3CDC}"/>
    <dgm:cxn modelId="{047CAF16-6EFC-9A45-BF13-C27FC415EA8E}" type="presOf" srcId="{63A93CF2-3221-4FFF-A8C8-52EF366EA18F}" destId="{5ECE8C56-B3A9-4469-AEEA-B97DBFCC2E80}" srcOrd="0" destOrd="1" presId="urn:microsoft.com/office/officeart/2005/8/layout/hList1"/>
    <dgm:cxn modelId="{BB210FD6-7DFF-DE4D-B5A5-4FBB3BE2C7FE}" type="presOf" srcId="{E7A05CB4-65D1-4C08-B1F0-42DA53541CF7}" destId="{FCFE5EE0-B44D-44A0-B789-AA39A4A608E4}" srcOrd="0" destOrd="1" presId="urn:microsoft.com/office/officeart/2005/8/layout/hList1"/>
    <dgm:cxn modelId="{A972D5F8-040E-4E8B-A994-988D176BAF8B}" srcId="{D7618FA1-535C-44F7-B155-A821E21EC1B0}" destId="{88DC2EBD-7A82-4034-B815-E30B63B66CE7}" srcOrd="5" destOrd="0" parTransId="{94F826B5-CA13-4B42-B4DB-A26C4669AEE5}" sibTransId="{54C6F407-6C1B-4C50-B9AF-E388CC1839F1}"/>
    <dgm:cxn modelId="{EF25CF22-51FC-EA47-9ACE-D3FFED9225A6}" type="presOf" srcId="{D7618FA1-535C-44F7-B155-A821E21EC1B0}" destId="{BB049A85-01ED-4753-ADAD-2B9D350FE227}" srcOrd="0" destOrd="0" presId="urn:microsoft.com/office/officeart/2005/8/layout/hList1"/>
    <dgm:cxn modelId="{7C1243C4-E61F-4246-ACCA-057973DB3481}" type="presOf" srcId="{40DDB46C-257A-424C-BF03-41BA6B7232E8}" destId="{5ECE8C56-B3A9-4469-AEEA-B97DBFCC2E80}" srcOrd="0" destOrd="0" presId="urn:microsoft.com/office/officeart/2005/8/layout/hList1"/>
    <dgm:cxn modelId="{43319643-0F0C-4065-881A-D9F504CB6506}" srcId="{6D59C150-0061-4039-BC42-166A6A2D7720}" destId="{C9AE45FB-C71E-4E71-9B5C-7AA73FADBE0C}" srcOrd="4" destOrd="0" parTransId="{B4200B31-8355-4698-A513-A1CC3F87A4A4}" sibTransId="{C190119F-865E-4D19-9D43-17FA7A31262E}"/>
    <dgm:cxn modelId="{4A56DC91-9A63-B34F-ADEB-A586AFBD6A77}" type="presOf" srcId="{97852330-DE2D-476D-8CC4-130B0F1BAA26}" destId="{1B610CCB-0960-4709-91C3-0247F623D95B}" srcOrd="0" destOrd="4" presId="urn:microsoft.com/office/officeart/2005/8/layout/hList1"/>
    <dgm:cxn modelId="{8BA38668-C29C-454F-9391-218A2F0EB956}" type="presOf" srcId="{9AE62B30-A11B-45EB-80CB-9FCB35C78907}" destId="{E1C9BA0A-B4FD-4DC0-BF22-3EB8EA43B03B}" srcOrd="0" destOrd="4" presId="urn:microsoft.com/office/officeart/2005/8/layout/hList1"/>
    <dgm:cxn modelId="{2F5E6664-0122-2044-9548-6C33558192D5}" type="presOf" srcId="{0D81EA6E-77B6-418B-BE1F-AA35755BF8CD}" destId="{1B610CCB-0960-4709-91C3-0247F623D95B}" srcOrd="0" destOrd="3" presId="urn:microsoft.com/office/officeart/2005/8/layout/hList1"/>
    <dgm:cxn modelId="{B8662DE0-E9B9-E946-8B60-60DE7B758E8A}" type="presOf" srcId="{6ED9583A-B5BB-4972-A7F4-B4FEA64B04C8}" destId="{E1C9BA0A-B4FD-4DC0-BF22-3EB8EA43B03B}" srcOrd="0" destOrd="1" presId="urn:microsoft.com/office/officeart/2005/8/layout/hList1"/>
    <dgm:cxn modelId="{15EB9E79-D922-4E36-8E5D-548EE66A97AF}" srcId="{09D5A0D1-78DF-4705-9795-280DDAC52342}" destId="{959119DF-91DC-42C7-8A7E-CDDE806C5C3E}" srcOrd="0" destOrd="0" parTransId="{126DD0EC-FE64-4B5C-9666-074776A348AB}" sibTransId="{5AD54B2E-77B5-4A66-A4E3-EF41AC11C70C}"/>
    <dgm:cxn modelId="{8847F820-98C6-E64F-8BCA-EA86127AE171}" type="presParOf" srcId="{5153271E-F507-4852-AC38-46D320893D3E}" destId="{B4F91BDF-FEB4-4823-925A-D3D9AE8AFE10}" srcOrd="0" destOrd="0" presId="urn:microsoft.com/office/officeart/2005/8/layout/hList1"/>
    <dgm:cxn modelId="{4E0CCDA9-F895-D44C-AE28-E483FF91C12E}" type="presParOf" srcId="{B4F91BDF-FEB4-4823-925A-D3D9AE8AFE10}" destId="{ADA4C46E-43F3-4FC6-8A5F-233D4E513AC6}" srcOrd="0" destOrd="0" presId="urn:microsoft.com/office/officeart/2005/8/layout/hList1"/>
    <dgm:cxn modelId="{4FC2350F-D8F1-D648-B545-3716E55F4E45}" type="presParOf" srcId="{B4F91BDF-FEB4-4823-925A-D3D9AE8AFE10}" destId="{5ECE8C56-B3A9-4469-AEEA-B97DBFCC2E80}" srcOrd="1" destOrd="0" presId="urn:microsoft.com/office/officeart/2005/8/layout/hList1"/>
    <dgm:cxn modelId="{AB2F198C-4BB1-DC43-AC6D-59498394BF29}" type="presParOf" srcId="{5153271E-F507-4852-AC38-46D320893D3E}" destId="{B9D9C0DB-4851-4A7B-87BC-79E7C17E52A8}" srcOrd="1" destOrd="0" presId="urn:microsoft.com/office/officeart/2005/8/layout/hList1"/>
    <dgm:cxn modelId="{9F583E8E-A80C-244B-AF35-F056CF070FE7}" type="presParOf" srcId="{5153271E-F507-4852-AC38-46D320893D3E}" destId="{BDF2FF03-850B-4538-85EF-0F688A90ECE4}" srcOrd="2" destOrd="0" presId="urn:microsoft.com/office/officeart/2005/8/layout/hList1"/>
    <dgm:cxn modelId="{17628664-6821-5A4D-93FA-3D18C90B8342}" type="presParOf" srcId="{BDF2FF03-850B-4538-85EF-0F688A90ECE4}" destId="{DACE938F-37E0-4934-95B2-56ED4AB452BB}" srcOrd="0" destOrd="0" presId="urn:microsoft.com/office/officeart/2005/8/layout/hList1"/>
    <dgm:cxn modelId="{675D2285-6D21-8C4F-A554-BE27C62056B9}" type="presParOf" srcId="{BDF2FF03-850B-4538-85EF-0F688A90ECE4}" destId="{E1C9BA0A-B4FD-4DC0-BF22-3EB8EA43B03B}" srcOrd="1" destOrd="0" presId="urn:microsoft.com/office/officeart/2005/8/layout/hList1"/>
    <dgm:cxn modelId="{8E8304AC-8E10-A744-AD77-6453F306FA01}" type="presParOf" srcId="{5153271E-F507-4852-AC38-46D320893D3E}" destId="{CB18C8BF-8572-4232-B00A-886768160FBC}" srcOrd="3" destOrd="0" presId="urn:microsoft.com/office/officeart/2005/8/layout/hList1"/>
    <dgm:cxn modelId="{C2DB03E8-CD8B-1649-84BB-2947B903953D}" type="presParOf" srcId="{5153271E-F507-4852-AC38-46D320893D3E}" destId="{79DD01B1-66B8-4317-B9C3-C3FA43F9C643}" srcOrd="4" destOrd="0" presId="urn:microsoft.com/office/officeart/2005/8/layout/hList1"/>
    <dgm:cxn modelId="{1781E6BD-F204-7B4D-ACF2-F7F80CD1D75C}" type="presParOf" srcId="{79DD01B1-66B8-4317-B9C3-C3FA43F9C643}" destId="{74B89AF5-3C60-4B69-9DF2-E1585C4A6DEA}" srcOrd="0" destOrd="0" presId="urn:microsoft.com/office/officeart/2005/8/layout/hList1"/>
    <dgm:cxn modelId="{288D8798-ABEA-4643-893D-848FFCA4B14A}" type="presParOf" srcId="{79DD01B1-66B8-4317-B9C3-C3FA43F9C643}" destId="{A1C630FF-7772-4255-A10E-C8EBE4A2369B}" srcOrd="1" destOrd="0" presId="urn:microsoft.com/office/officeart/2005/8/layout/hList1"/>
    <dgm:cxn modelId="{32C6A47A-7BC9-D844-B1D0-BA1A3D1ADC0B}" type="presParOf" srcId="{5153271E-F507-4852-AC38-46D320893D3E}" destId="{1CFE9509-0464-432E-A971-A0891302B73D}" srcOrd="5" destOrd="0" presId="urn:microsoft.com/office/officeart/2005/8/layout/hList1"/>
    <dgm:cxn modelId="{241434B3-7DE0-524C-95F4-8BBD0C9B0BFF}" type="presParOf" srcId="{5153271E-F507-4852-AC38-46D320893D3E}" destId="{78D02215-DBFB-4902-994F-149252CE1AB7}" srcOrd="6" destOrd="0" presId="urn:microsoft.com/office/officeart/2005/8/layout/hList1"/>
    <dgm:cxn modelId="{168678BF-366E-304A-B27A-55BFCA50B9F9}" type="presParOf" srcId="{78D02215-DBFB-4902-994F-149252CE1AB7}" destId="{BB049A85-01ED-4753-ADAD-2B9D350FE227}" srcOrd="0" destOrd="0" presId="urn:microsoft.com/office/officeart/2005/8/layout/hList1"/>
    <dgm:cxn modelId="{AFBADC49-2F1D-1C4B-AEC8-62586548ECE2}" type="presParOf" srcId="{78D02215-DBFB-4902-994F-149252CE1AB7}" destId="{1B610CCB-0960-4709-91C3-0247F623D95B}" srcOrd="1" destOrd="0" presId="urn:microsoft.com/office/officeart/2005/8/layout/hList1"/>
    <dgm:cxn modelId="{433AB8AC-4DB6-544E-8609-6EA86681736F}" type="presParOf" srcId="{5153271E-F507-4852-AC38-46D320893D3E}" destId="{D43A22E5-DFE2-4427-B29A-0E104482B685}" srcOrd="7" destOrd="0" presId="urn:microsoft.com/office/officeart/2005/8/layout/hList1"/>
    <dgm:cxn modelId="{59C02C8A-8941-A24D-B515-D210A4713024}" type="presParOf" srcId="{5153271E-F507-4852-AC38-46D320893D3E}" destId="{8FFDADE7-5815-4571-ABD6-97414991ABA0}" srcOrd="8" destOrd="0" presId="urn:microsoft.com/office/officeart/2005/8/layout/hList1"/>
    <dgm:cxn modelId="{32F0AD11-FF5A-EE47-A614-249977E479C8}" type="presParOf" srcId="{8FFDADE7-5815-4571-ABD6-97414991ABA0}" destId="{B6E48A90-9843-435E-B72B-084A05FDD3D9}" srcOrd="0" destOrd="0" presId="urn:microsoft.com/office/officeart/2005/8/layout/hList1"/>
    <dgm:cxn modelId="{FDDF9DA4-9DC6-3F46-A757-AC94C066B16E}" type="presParOf" srcId="{8FFDADE7-5815-4571-ABD6-97414991ABA0}" destId="{FCFE5EE0-B44D-44A0-B789-AA39A4A608E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4202A-5D7F-4851-BAB0-08893B1F0502}">
      <dsp:nvSpPr>
        <dsp:cNvPr id="0" name=""/>
        <dsp:cNvSpPr/>
      </dsp:nvSpPr>
      <dsp:spPr>
        <a:xfrm>
          <a:off x="3645" y="8077"/>
          <a:ext cx="1397405" cy="558962"/>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1" kern="1200" dirty="0" smtClean="0">
              <a:latin typeface="Arial" panose="020B0604020202020204" pitchFamily="34" charset="0"/>
              <a:cs typeface="Arial" panose="020B0604020202020204" pitchFamily="34" charset="0"/>
            </a:rPr>
            <a:t>Green Industries</a:t>
          </a:r>
          <a:endParaRPr lang="en-US" sz="1100" b="1" kern="1200" dirty="0">
            <a:latin typeface="Arial" panose="020B0604020202020204" pitchFamily="34" charset="0"/>
            <a:cs typeface="Arial" panose="020B0604020202020204" pitchFamily="34" charset="0"/>
          </a:endParaRPr>
        </a:p>
      </dsp:txBody>
      <dsp:txXfrm>
        <a:off x="3645" y="8077"/>
        <a:ext cx="1397405" cy="558962"/>
      </dsp:txXfrm>
    </dsp:sp>
    <dsp:sp modelId="{0B1F0D41-0822-4AFC-BAD3-4F07CC83C438}">
      <dsp:nvSpPr>
        <dsp:cNvPr id="0" name=""/>
        <dsp:cNvSpPr/>
      </dsp:nvSpPr>
      <dsp:spPr>
        <a:xfrm>
          <a:off x="3645" y="567040"/>
          <a:ext cx="1397405" cy="1625040"/>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latin typeface="Arial" panose="020B0604020202020204" pitchFamily="34" charset="0"/>
              <a:cs typeface="Arial" panose="020B0604020202020204" pitchFamily="34" charset="0"/>
            </a:rPr>
            <a:t>Renewable energy</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US" sz="900" kern="1200" dirty="0" smtClean="0">
              <a:latin typeface="Arial" panose="020B0604020202020204" pitchFamily="34" charset="0"/>
              <a:cs typeface="Arial" panose="020B0604020202020204" pitchFamily="34" charset="0"/>
            </a:rPr>
            <a:t>Energy efficiency</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US" sz="900" kern="1200" dirty="0" smtClean="0">
              <a:latin typeface="Arial" panose="020B0604020202020204" pitchFamily="34" charset="0"/>
              <a:cs typeface="Arial" panose="020B0604020202020204" pitchFamily="34" charset="0"/>
            </a:rPr>
            <a:t>Water</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US" sz="900" kern="1200" dirty="0" smtClean="0">
              <a:latin typeface="Arial" panose="020B0604020202020204" pitchFamily="34" charset="0"/>
              <a:cs typeface="Arial" panose="020B0604020202020204" pitchFamily="34" charset="0"/>
            </a:rPr>
            <a:t>The waste economy</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US" sz="900" kern="1200" dirty="0" smtClean="0">
              <a:latin typeface="Arial" panose="020B0604020202020204" pitchFamily="34" charset="0"/>
              <a:cs typeface="Arial" panose="020B0604020202020204" pitchFamily="34" charset="0"/>
            </a:rPr>
            <a:t>Green transport</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US" sz="900" kern="1200" dirty="0" smtClean="0">
              <a:latin typeface="Arial" panose="020B0604020202020204" pitchFamily="34" charset="0"/>
              <a:cs typeface="Arial" panose="020B0604020202020204" pitchFamily="34" charset="0"/>
            </a:rPr>
            <a:t>Sustainable Development Goals</a:t>
          </a:r>
          <a:endParaRPr lang="en-US" sz="900" kern="1200" dirty="0">
            <a:latin typeface="Arial" panose="020B0604020202020204" pitchFamily="34" charset="0"/>
            <a:cs typeface="Arial" panose="020B0604020202020204" pitchFamily="34" charset="0"/>
          </a:endParaRPr>
        </a:p>
      </dsp:txBody>
      <dsp:txXfrm>
        <a:off x="3645" y="567040"/>
        <a:ext cx="1397405" cy="1625040"/>
      </dsp:txXfrm>
    </dsp:sp>
    <dsp:sp modelId="{17E6D301-660C-4DCE-A1FD-213006204473}">
      <dsp:nvSpPr>
        <dsp:cNvPr id="0" name=""/>
        <dsp:cNvSpPr/>
      </dsp:nvSpPr>
      <dsp:spPr>
        <a:xfrm>
          <a:off x="1596687" y="8077"/>
          <a:ext cx="1397405" cy="558962"/>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1" kern="1200" dirty="0" smtClean="0">
              <a:latin typeface="Arial" panose="020B0604020202020204" pitchFamily="34" charset="0"/>
              <a:cs typeface="Arial" panose="020B0604020202020204" pitchFamily="34" charset="0"/>
            </a:rPr>
            <a:t>Services Industries</a:t>
          </a:r>
          <a:endParaRPr lang="en-US" sz="1100" b="1" kern="1200" dirty="0">
            <a:latin typeface="Arial" panose="020B0604020202020204" pitchFamily="34" charset="0"/>
            <a:cs typeface="Arial" panose="020B0604020202020204" pitchFamily="34" charset="0"/>
          </a:endParaRPr>
        </a:p>
      </dsp:txBody>
      <dsp:txXfrm>
        <a:off x="1596687" y="8077"/>
        <a:ext cx="1397405" cy="558962"/>
      </dsp:txXfrm>
    </dsp:sp>
    <dsp:sp modelId="{2B2CD80D-0217-4474-BEF5-844FB030FD4A}">
      <dsp:nvSpPr>
        <dsp:cNvPr id="0" name=""/>
        <dsp:cNvSpPr/>
      </dsp:nvSpPr>
      <dsp:spPr>
        <a:xfrm>
          <a:off x="1596687" y="567040"/>
          <a:ext cx="1397405" cy="162504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Oil &amp; gas</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Ship building</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Ship repairs</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Business process outsourcing</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Films</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Explorations</a:t>
          </a:r>
          <a:endParaRPr lang="en-ZA" sz="900" kern="1200" dirty="0">
            <a:latin typeface="Arial" panose="020B0604020202020204" pitchFamily="34" charset="0"/>
            <a:cs typeface="Arial" panose="020B0604020202020204" pitchFamily="34" charset="0"/>
          </a:endParaRPr>
        </a:p>
      </dsp:txBody>
      <dsp:txXfrm>
        <a:off x="1596687" y="567040"/>
        <a:ext cx="1397405" cy="1625040"/>
      </dsp:txXfrm>
    </dsp:sp>
    <dsp:sp modelId="{072DD345-35A6-49FB-A101-5A38335B8A68}">
      <dsp:nvSpPr>
        <dsp:cNvPr id="0" name=""/>
        <dsp:cNvSpPr/>
      </dsp:nvSpPr>
      <dsp:spPr>
        <a:xfrm>
          <a:off x="3189729" y="8077"/>
          <a:ext cx="1397405" cy="558962"/>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1" kern="1200" dirty="0" smtClean="0">
              <a:latin typeface="Arial" panose="020B0604020202020204" pitchFamily="34" charset="0"/>
              <a:cs typeface="Arial" panose="020B0604020202020204" pitchFamily="34" charset="0"/>
            </a:rPr>
            <a:t>Resource Based Industries</a:t>
          </a:r>
          <a:endParaRPr lang="en-US" sz="1100" b="1" kern="1200" dirty="0">
            <a:latin typeface="Arial" panose="020B0604020202020204" pitchFamily="34" charset="0"/>
            <a:cs typeface="Arial" panose="020B0604020202020204" pitchFamily="34" charset="0"/>
          </a:endParaRPr>
        </a:p>
      </dsp:txBody>
      <dsp:txXfrm>
        <a:off x="3189729" y="8077"/>
        <a:ext cx="1397405" cy="558962"/>
      </dsp:txXfrm>
    </dsp:sp>
    <dsp:sp modelId="{57A34937-7E87-4B04-A626-E081D115991C}">
      <dsp:nvSpPr>
        <dsp:cNvPr id="0" name=""/>
        <dsp:cNvSpPr/>
      </dsp:nvSpPr>
      <dsp:spPr>
        <a:xfrm>
          <a:off x="3189729" y="567040"/>
          <a:ext cx="1397405" cy="1625040"/>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Mining</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Agro-processing</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Aquaculture</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Agriculture</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Mineral</a:t>
          </a:r>
          <a:r>
            <a:rPr lang="en-ZA" sz="900" kern="1200" baseline="0" dirty="0" smtClean="0">
              <a:latin typeface="Arial" panose="020B0604020202020204" pitchFamily="34" charset="0"/>
              <a:cs typeface="Arial" panose="020B0604020202020204" pitchFamily="34" charset="0"/>
            </a:rPr>
            <a:t> beneficiation</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Ocean / blue economy</a:t>
          </a:r>
          <a:endParaRPr lang="en-ZA" sz="900" kern="1200" dirty="0">
            <a:latin typeface="Arial" panose="020B0604020202020204" pitchFamily="34" charset="0"/>
            <a:cs typeface="Arial" panose="020B0604020202020204" pitchFamily="34" charset="0"/>
          </a:endParaRPr>
        </a:p>
      </dsp:txBody>
      <dsp:txXfrm>
        <a:off x="3189729" y="567040"/>
        <a:ext cx="1397405" cy="1625040"/>
      </dsp:txXfrm>
    </dsp:sp>
    <dsp:sp modelId="{DC6D2989-26FE-4EB6-8CDF-98EFE03199CA}">
      <dsp:nvSpPr>
        <dsp:cNvPr id="0" name=""/>
        <dsp:cNvSpPr/>
      </dsp:nvSpPr>
      <dsp:spPr>
        <a:xfrm>
          <a:off x="4782771" y="8077"/>
          <a:ext cx="1397405" cy="558962"/>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1" kern="1200" dirty="0" smtClean="0">
              <a:latin typeface="Arial" panose="020B0604020202020204" pitchFamily="34" charset="0"/>
              <a:cs typeface="Arial" panose="020B0604020202020204" pitchFamily="34" charset="0"/>
            </a:rPr>
            <a:t>Manufacturing</a:t>
          </a:r>
          <a:endParaRPr lang="en-US" sz="1100" b="1" kern="1200" dirty="0">
            <a:latin typeface="Arial" panose="020B0604020202020204" pitchFamily="34" charset="0"/>
            <a:cs typeface="Arial" panose="020B0604020202020204" pitchFamily="34" charset="0"/>
          </a:endParaRPr>
        </a:p>
      </dsp:txBody>
      <dsp:txXfrm>
        <a:off x="4782771" y="8077"/>
        <a:ext cx="1397405" cy="558962"/>
      </dsp:txXfrm>
    </dsp:sp>
    <dsp:sp modelId="{D3DB3D51-7FBD-4AD3-A97B-6BE8D0A85BC1}">
      <dsp:nvSpPr>
        <dsp:cNvPr id="0" name=""/>
        <dsp:cNvSpPr/>
      </dsp:nvSpPr>
      <dsp:spPr>
        <a:xfrm>
          <a:off x="4782771" y="567040"/>
          <a:ext cx="1397405" cy="1625040"/>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Automotive</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Leather</a:t>
          </a:r>
          <a:r>
            <a:rPr lang="en-ZA" sz="900" kern="1200" baseline="0" dirty="0" smtClean="0">
              <a:latin typeface="Arial" panose="020B0604020202020204" pitchFamily="34" charset="0"/>
              <a:cs typeface="Arial" panose="020B0604020202020204" pitchFamily="34" charset="0"/>
            </a:rPr>
            <a:t> &amp; footwear</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Clothing &amp; textiles</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Rail</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Metals fabrication</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Yellow goods</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Heavy vehicles</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Cosmetics</a:t>
          </a:r>
        </a:p>
        <a:p>
          <a:pPr marL="57150" lvl="1" indent="-57150" algn="l" defTabSz="400050">
            <a:lnSpc>
              <a:spcPct val="90000"/>
            </a:lnSpc>
            <a:spcBef>
              <a:spcPct val="0"/>
            </a:spcBef>
            <a:spcAft>
              <a:spcPct val="15000"/>
            </a:spcAft>
            <a:buChar char="••"/>
          </a:pPr>
          <a:r>
            <a:rPr lang="en-ZA" sz="900" kern="1200" baseline="0" dirty="0" smtClean="0">
              <a:latin typeface="Arial" panose="020B0604020202020204" pitchFamily="34" charset="0"/>
              <a:cs typeface="Arial" panose="020B0604020202020204" pitchFamily="34" charset="0"/>
            </a:rPr>
            <a:t>FMCG</a:t>
          </a:r>
          <a:endParaRPr lang="en-ZA" sz="900" kern="1200" dirty="0">
            <a:latin typeface="Arial" panose="020B0604020202020204" pitchFamily="34" charset="0"/>
            <a:cs typeface="Arial" panose="020B0604020202020204" pitchFamily="34" charset="0"/>
          </a:endParaRPr>
        </a:p>
      </dsp:txBody>
      <dsp:txXfrm>
        <a:off x="4782771" y="567040"/>
        <a:ext cx="1397405" cy="1625040"/>
      </dsp:txXfrm>
    </dsp:sp>
    <dsp:sp modelId="{A623C9C5-6FAC-4AD3-9851-E1A2B398BB46}">
      <dsp:nvSpPr>
        <dsp:cNvPr id="0" name=""/>
        <dsp:cNvSpPr/>
      </dsp:nvSpPr>
      <dsp:spPr>
        <a:xfrm>
          <a:off x="6375813" y="8077"/>
          <a:ext cx="1397405" cy="558962"/>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b="1" kern="1200" dirty="0" smtClean="0">
              <a:latin typeface="Arial" panose="020B0604020202020204" pitchFamily="34" charset="0"/>
              <a:cs typeface="Arial" panose="020B0604020202020204" pitchFamily="34" charset="0"/>
            </a:rPr>
            <a:t>Advanced Manufacturing</a:t>
          </a:r>
          <a:endParaRPr lang="en-US" sz="1100" b="1" kern="1200" dirty="0">
            <a:latin typeface="Arial" panose="020B0604020202020204" pitchFamily="34" charset="0"/>
            <a:cs typeface="Arial" panose="020B0604020202020204" pitchFamily="34" charset="0"/>
          </a:endParaRPr>
        </a:p>
      </dsp:txBody>
      <dsp:txXfrm>
        <a:off x="6375813" y="8077"/>
        <a:ext cx="1397405" cy="558962"/>
      </dsp:txXfrm>
    </dsp:sp>
    <dsp:sp modelId="{55B0C4F1-254E-44D9-999C-1D70082C946A}">
      <dsp:nvSpPr>
        <dsp:cNvPr id="0" name=""/>
        <dsp:cNvSpPr/>
      </dsp:nvSpPr>
      <dsp:spPr>
        <a:xfrm>
          <a:off x="6375813" y="567040"/>
          <a:ext cx="1397405" cy="1625040"/>
        </a:xfrm>
        <a:prstGeom prst="rect">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Plastics</a:t>
          </a:r>
          <a:endParaRPr lang="en-US" sz="900" kern="1200" dirty="0">
            <a:latin typeface="Arial" panose="020B0604020202020204" pitchFamily="34" charset="0"/>
            <a:cs typeface="Arial" panose="020B0604020202020204" pitchFamily="34" charset="0"/>
          </a:endParaRP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Electronics</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White goods</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Aerospace</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Pharma</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Chemicals</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Biochemical</a:t>
          </a:r>
        </a:p>
        <a:p>
          <a:pPr marL="57150" lvl="1" indent="-57150" algn="l" defTabSz="400050">
            <a:lnSpc>
              <a:spcPct val="90000"/>
            </a:lnSpc>
            <a:spcBef>
              <a:spcPct val="0"/>
            </a:spcBef>
            <a:spcAft>
              <a:spcPct val="15000"/>
            </a:spcAft>
            <a:buChar char="••"/>
          </a:pPr>
          <a:r>
            <a:rPr lang="en-ZA" sz="900" kern="1200" dirty="0" smtClean="0">
              <a:latin typeface="Arial" panose="020B0604020202020204" pitchFamily="34" charset="0"/>
              <a:cs typeface="Arial" panose="020B0604020202020204" pitchFamily="34" charset="0"/>
            </a:rPr>
            <a:t>Defence industries</a:t>
          </a:r>
          <a:endParaRPr lang="en-ZA" sz="900" kern="1200" dirty="0">
            <a:latin typeface="Arial" panose="020B0604020202020204" pitchFamily="34" charset="0"/>
            <a:cs typeface="Arial" panose="020B0604020202020204" pitchFamily="34" charset="0"/>
          </a:endParaRPr>
        </a:p>
      </dsp:txBody>
      <dsp:txXfrm>
        <a:off x="6375813" y="567040"/>
        <a:ext cx="1397405" cy="16250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16E21-3DAF-461D-808B-5C9181555FCC}">
      <dsp:nvSpPr>
        <dsp:cNvPr id="0" name=""/>
        <dsp:cNvSpPr/>
      </dsp:nvSpPr>
      <dsp:spPr>
        <a:xfrm>
          <a:off x="680304" y="0"/>
          <a:ext cx="1347305" cy="11548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0B9BB87-F005-4A22-AF6A-B4AF15850D7E}">
      <dsp:nvSpPr>
        <dsp:cNvPr id="0" name=""/>
        <dsp:cNvSpPr/>
      </dsp:nvSpPr>
      <dsp:spPr>
        <a:xfrm>
          <a:off x="724334" y="810330"/>
          <a:ext cx="1347305" cy="277152"/>
        </a:xfrm>
        <a:prstGeom prst="rect">
          <a:avLst/>
        </a:prstGeom>
        <a:solidFill>
          <a:schemeClr val="accent1">
            <a:tint val="50000"/>
            <a:alpha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Arial" panose="020B0604020202020204" pitchFamily="34" charset="0"/>
              <a:cs typeface="Arial" panose="020B0604020202020204" pitchFamily="34" charset="0"/>
            </a:rPr>
            <a:t>Advertising</a:t>
          </a:r>
          <a:endParaRPr lang="en-US" sz="1100" b="1" kern="1200" dirty="0">
            <a:solidFill>
              <a:schemeClr val="tx1"/>
            </a:solidFill>
            <a:latin typeface="Arial" panose="020B0604020202020204" pitchFamily="34" charset="0"/>
            <a:cs typeface="Arial" panose="020B0604020202020204" pitchFamily="34" charset="0"/>
          </a:endParaRPr>
        </a:p>
      </dsp:txBody>
      <dsp:txXfrm>
        <a:off x="724334" y="810330"/>
        <a:ext cx="1347305" cy="277152"/>
      </dsp:txXfrm>
    </dsp:sp>
    <dsp:sp modelId="{040842F8-EA6A-49C9-B53D-7B1CDA7B8056}">
      <dsp:nvSpPr>
        <dsp:cNvPr id="0" name=""/>
        <dsp:cNvSpPr/>
      </dsp:nvSpPr>
      <dsp:spPr>
        <a:xfrm>
          <a:off x="2209061" y="1970"/>
          <a:ext cx="1347305" cy="115480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763C727-5560-431E-8F21-E8A200DAC0AE}">
      <dsp:nvSpPr>
        <dsp:cNvPr id="0" name=""/>
        <dsp:cNvSpPr/>
      </dsp:nvSpPr>
      <dsp:spPr>
        <a:xfrm>
          <a:off x="2209061" y="810330"/>
          <a:ext cx="1347305" cy="277152"/>
        </a:xfrm>
        <a:prstGeom prst="rect">
          <a:avLst/>
        </a:prstGeom>
        <a:solidFill>
          <a:schemeClr val="accent1">
            <a:tint val="50000"/>
            <a:alpha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Arial" panose="020B0604020202020204" pitchFamily="34" charset="0"/>
              <a:cs typeface="Arial" panose="020B0604020202020204" pitchFamily="34" charset="0"/>
            </a:rPr>
            <a:t>Social Media</a:t>
          </a:r>
          <a:endParaRPr lang="en-US" sz="1100" b="1" kern="1200" dirty="0">
            <a:solidFill>
              <a:schemeClr val="tx1"/>
            </a:solidFill>
            <a:latin typeface="Arial" panose="020B0604020202020204" pitchFamily="34" charset="0"/>
            <a:cs typeface="Arial" panose="020B0604020202020204" pitchFamily="34" charset="0"/>
          </a:endParaRPr>
        </a:p>
      </dsp:txBody>
      <dsp:txXfrm>
        <a:off x="2209061" y="810330"/>
        <a:ext cx="1347305" cy="277152"/>
      </dsp:txXfrm>
    </dsp:sp>
    <dsp:sp modelId="{1832C248-37A0-4E52-ABE4-FE8BD9D7B971}">
      <dsp:nvSpPr>
        <dsp:cNvPr id="0" name=""/>
        <dsp:cNvSpPr/>
      </dsp:nvSpPr>
      <dsp:spPr>
        <a:xfrm>
          <a:off x="1466697" y="1291501"/>
          <a:ext cx="1347305" cy="11548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1A633E9-2437-41E8-B2F5-45FA4694DDE6}">
      <dsp:nvSpPr>
        <dsp:cNvPr id="0" name=""/>
        <dsp:cNvSpPr/>
      </dsp:nvSpPr>
      <dsp:spPr>
        <a:xfrm>
          <a:off x="1466697" y="2099861"/>
          <a:ext cx="1347305" cy="277152"/>
        </a:xfrm>
        <a:prstGeom prst="rect">
          <a:avLst/>
        </a:prstGeom>
        <a:solidFill>
          <a:schemeClr val="accent1">
            <a:tint val="50000"/>
            <a:alpha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Arial" panose="020B0604020202020204" pitchFamily="34" charset="0"/>
              <a:cs typeface="Arial" panose="020B0604020202020204" pitchFamily="34" charset="0"/>
            </a:rPr>
            <a:t>Promotional Work</a:t>
          </a:r>
          <a:endParaRPr lang="en-US" sz="1100" b="1" kern="1200" dirty="0">
            <a:solidFill>
              <a:schemeClr val="tx1"/>
            </a:solidFill>
            <a:latin typeface="Arial" panose="020B0604020202020204" pitchFamily="34" charset="0"/>
            <a:cs typeface="Arial" panose="020B0604020202020204" pitchFamily="34" charset="0"/>
          </a:endParaRPr>
        </a:p>
      </dsp:txBody>
      <dsp:txXfrm>
        <a:off x="1466697" y="2099861"/>
        <a:ext cx="1347305" cy="277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20350-8E1F-4567-8F2C-8A3B896D6026}">
      <dsp:nvSpPr>
        <dsp:cNvPr id="0" name=""/>
        <dsp:cNvSpPr/>
      </dsp:nvSpPr>
      <dsp:spPr>
        <a:xfrm>
          <a:off x="87347" y="542294"/>
          <a:ext cx="2154563" cy="2154563"/>
        </a:xfrm>
        <a:prstGeom prst="ellipse">
          <a:avLst/>
        </a:prstGeom>
        <a:solidFill>
          <a:schemeClr val="accent6">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Joint Project Meeting </a:t>
          </a:r>
          <a:r>
            <a:rPr lang="en-US" sz="1200" kern="1200" dirty="0" smtClean="0">
              <a:latin typeface="Arial" panose="020B0604020202020204" pitchFamily="34" charset="0"/>
              <a:cs typeface="Arial" panose="020B0604020202020204" pitchFamily="34" charset="0"/>
            </a:rPr>
            <a:t>(operational)</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*DTI</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*DHA</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*DE&amp;L</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*DIRCO</a:t>
          </a:r>
          <a:endParaRPr lang="en-US" sz="1200" kern="1200" dirty="0">
            <a:latin typeface="Arial" panose="020B0604020202020204" pitchFamily="34" charset="0"/>
            <a:cs typeface="Arial" panose="020B0604020202020204" pitchFamily="34" charset="0"/>
          </a:endParaRPr>
        </a:p>
      </dsp:txBody>
      <dsp:txXfrm>
        <a:off x="388209" y="796363"/>
        <a:ext cx="1242271" cy="1646425"/>
      </dsp:txXfrm>
    </dsp:sp>
    <dsp:sp modelId="{BBCDB252-F194-4296-91EF-7DD5EE22A557}">
      <dsp:nvSpPr>
        <dsp:cNvPr id="0" name=""/>
        <dsp:cNvSpPr/>
      </dsp:nvSpPr>
      <dsp:spPr>
        <a:xfrm>
          <a:off x="1640185" y="542294"/>
          <a:ext cx="2154563" cy="2154563"/>
        </a:xfrm>
        <a:prstGeom prst="ellipse">
          <a:avLst/>
        </a:prstGeom>
        <a:solidFill>
          <a:schemeClr val="accent3">
            <a:lumMod val="75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DDG Meeting (strategic)</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*DTI</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*DHA</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*DE&amp;L</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*DIRCO</a:t>
          </a:r>
          <a:endParaRPr lang="en-US" sz="1200" kern="1200" dirty="0"/>
        </a:p>
      </dsp:txBody>
      <dsp:txXfrm>
        <a:off x="2251616" y="796363"/>
        <a:ext cx="1242271" cy="1646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51864-8265-45B0-A714-A8DB91A38EBF}">
      <dsp:nvSpPr>
        <dsp:cNvPr id="0" name=""/>
        <dsp:cNvSpPr/>
      </dsp:nvSpPr>
      <dsp:spPr>
        <a:xfrm>
          <a:off x="1032846" y="616749"/>
          <a:ext cx="1824394" cy="1824394"/>
        </a:xfrm>
        <a:prstGeom prst="ellipse">
          <a:avLst/>
        </a:prstGeom>
        <a:solidFill>
          <a:schemeClr val="accent3">
            <a:shade val="80000"/>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480" tIns="30480" rIns="30480" bIns="304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kern="1200" cap="none" normalizeH="0" baseline="0" noProof="0" dirty="0">
              <a:ln/>
              <a:effectLst/>
              <a:latin typeface="Arial" pitchFamily="34" charset="0"/>
            </a:rPr>
            <a:t>National IPA</a:t>
          </a:r>
        </a:p>
      </dsp:txBody>
      <dsp:txXfrm>
        <a:off x="1300022" y="883925"/>
        <a:ext cx="1290042" cy="1290042"/>
      </dsp:txXfrm>
    </dsp:sp>
    <dsp:sp modelId="{541EDDE2-F6E5-48C7-97C4-503D0AB655E5}">
      <dsp:nvSpPr>
        <dsp:cNvPr id="0" name=""/>
        <dsp:cNvSpPr/>
      </dsp:nvSpPr>
      <dsp:spPr>
        <a:xfrm>
          <a:off x="1488945" y="325"/>
          <a:ext cx="912197" cy="912197"/>
        </a:xfrm>
        <a:prstGeom prst="ellipse">
          <a:avLst/>
        </a:prstGeom>
        <a:solidFill>
          <a:schemeClr val="accent3">
            <a:shade val="80000"/>
            <a:alpha val="50000"/>
            <a:hueOff val="27363"/>
            <a:satOff val="-179"/>
            <a:lumOff val="306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Foreign Trade Ministry</a:t>
          </a:r>
        </a:p>
      </dsp:txBody>
      <dsp:txXfrm>
        <a:off x="1622533" y="133913"/>
        <a:ext cx="645021" cy="645021"/>
      </dsp:txXfrm>
    </dsp:sp>
    <dsp:sp modelId="{117E702C-6C5B-45EA-9845-43873FDA1EC2}">
      <dsp:nvSpPr>
        <dsp:cNvPr id="0" name=""/>
        <dsp:cNvSpPr/>
      </dsp:nvSpPr>
      <dsp:spPr>
        <a:xfrm>
          <a:off x="648831" y="348312"/>
          <a:ext cx="912197" cy="912197"/>
        </a:xfrm>
        <a:prstGeom prst="ellipse">
          <a:avLst/>
        </a:prstGeom>
        <a:solidFill>
          <a:schemeClr val="accent3">
            <a:shade val="80000"/>
            <a:alpha val="50000"/>
            <a:hueOff val="54727"/>
            <a:satOff val="-358"/>
            <a:lumOff val="613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Consulting &amp; Legal Firms</a:t>
          </a:r>
        </a:p>
      </dsp:txBody>
      <dsp:txXfrm>
        <a:off x="782419" y="481900"/>
        <a:ext cx="645021" cy="645021"/>
      </dsp:txXfrm>
    </dsp:sp>
    <dsp:sp modelId="{10482878-FE2B-4DE4-B74E-FF4AE6E2F098}">
      <dsp:nvSpPr>
        <dsp:cNvPr id="0" name=""/>
        <dsp:cNvSpPr/>
      </dsp:nvSpPr>
      <dsp:spPr>
        <a:xfrm>
          <a:off x="319794" y="1188426"/>
          <a:ext cx="912197" cy="912197"/>
        </a:xfrm>
        <a:prstGeom prst="ellipse">
          <a:avLst/>
        </a:prstGeom>
        <a:solidFill>
          <a:schemeClr val="accent3">
            <a:shade val="80000"/>
            <a:alpha val="50000"/>
            <a:hueOff val="82090"/>
            <a:satOff val="-537"/>
            <a:lumOff val="920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Chambers &amp; Associations</a:t>
          </a:r>
        </a:p>
      </dsp:txBody>
      <dsp:txXfrm>
        <a:off x="453382" y="1322014"/>
        <a:ext cx="645021" cy="645021"/>
      </dsp:txXfrm>
    </dsp:sp>
    <dsp:sp modelId="{408FFFD6-8C6E-4181-BF45-32DE0221E8D8}">
      <dsp:nvSpPr>
        <dsp:cNvPr id="0" name=""/>
        <dsp:cNvSpPr/>
      </dsp:nvSpPr>
      <dsp:spPr>
        <a:xfrm>
          <a:off x="648831" y="2028540"/>
          <a:ext cx="912197" cy="912197"/>
        </a:xfrm>
        <a:prstGeom prst="ellipse">
          <a:avLst/>
        </a:prstGeom>
        <a:solidFill>
          <a:schemeClr val="accent3">
            <a:shade val="80000"/>
            <a:alpha val="50000"/>
            <a:hueOff val="109454"/>
            <a:satOff val="-716"/>
            <a:lumOff val="12277"/>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Sectoral Ministries</a:t>
          </a:r>
        </a:p>
      </dsp:txBody>
      <dsp:txXfrm>
        <a:off x="782419" y="2162128"/>
        <a:ext cx="645021" cy="645021"/>
      </dsp:txXfrm>
    </dsp:sp>
    <dsp:sp modelId="{50DB01BF-A967-4C24-9E38-F0B49FD2E2B2}">
      <dsp:nvSpPr>
        <dsp:cNvPr id="0" name=""/>
        <dsp:cNvSpPr/>
      </dsp:nvSpPr>
      <dsp:spPr>
        <a:xfrm>
          <a:off x="1488945" y="2376526"/>
          <a:ext cx="912197" cy="912197"/>
        </a:xfrm>
        <a:prstGeom prst="ellipse">
          <a:avLst/>
        </a:prstGeom>
        <a:solidFill>
          <a:schemeClr val="accent3">
            <a:shade val="80000"/>
            <a:alpha val="50000"/>
            <a:hueOff val="136817"/>
            <a:satOff val="-894"/>
            <a:lumOff val="15346"/>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SEZ/Industrial Parks</a:t>
          </a:r>
        </a:p>
      </dsp:txBody>
      <dsp:txXfrm>
        <a:off x="1622533" y="2510114"/>
        <a:ext cx="645021" cy="645021"/>
      </dsp:txXfrm>
    </dsp:sp>
    <dsp:sp modelId="{5E563133-BFDA-49F9-8E00-A91F6FBE9AB2}">
      <dsp:nvSpPr>
        <dsp:cNvPr id="0" name=""/>
        <dsp:cNvSpPr/>
      </dsp:nvSpPr>
      <dsp:spPr>
        <a:xfrm>
          <a:off x="2329059" y="2028540"/>
          <a:ext cx="912197" cy="912197"/>
        </a:xfrm>
        <a:prstGeom prst="ellipse">
          <a:avLst/>
        </a:prstGeom>
        <a:solidFill>
          <a:schemeClr val="accent3">
            <a:shade val="80000"/>
            <a:alpha val="50000"/>
            <a:hueOff val="164180"/>
            <a:satOff val="-1073"/>
            <a:lumOff val="18416"/>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Sectoral Institutes</a:t>
          </a:r>
        </a:p>
      </dsp:txBody>
      <dsp:txXfrm>
        <a:off x="2462647" y="2162128"/>
        <a:ext cx="645021" cy="645021"/>
      </dsp:txXfrm>
    </dsp:sp>
    <dsp:sp modelId="{569CE257-CB46-47C2-AC2E-53D59B74F10C}">
      <dsp:nvSpPr>
        <dsp:cNvPr id="0" name=""/>
        <dsp:cNvSpPr/>
      </dsp:nvSpPr>
      <dsp:spPr>
        <a:xfrm>
          <a:off x="2677045" y="1188426"/>
          <a:ext cx="912197" cy="912197"/>
        </a:xfrm>
        <a:prstGeom prst="ellipse">
          <a:avLst/>
        </a:prstGeom>
        <a:solidFill>
          <a:srgbClr val="002060">
            <a:alpha val="3000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State IPIs</a:t>
          </a:r>
        </a:p>
      </dsp:txBody>
      <dsp:txXfrm>
        <a:off x="2810633" y="1322014"/>
        <a:ext cx="645021" cy="645021"/>
      </dsp:txXfrm>
    </dsp:sp>
    <dsp:sp modelId="{784FAC46-0B45-4D3F-9AF1-8764948FE48A}">
      <dsp:nvSpPr>
        <dsp:cNvPr id="0" name=""/>
        <dsp:cNvSpPr/>
      </dsp:nvSpPr>
      <dsp:spPr>
        <a:xfrm>
          <a:off x="2329059" y="348312"/>
          <a:ext cx="912197" cy="912197"/>
        </a:xfrm>
        <a:prstGeom prst="ellipse">
          <a:avLst/>
        </a:prstGeom>
        <a:solidFill>
          <a:schemeClr val="accent3">
            <a:shade val="80000"/>
            <a:alpha val="50000"/>
            <a:hueOff val="218907"/>
            <a:satOff val="-1431"/>
            <a:lumOff val="24554"/>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1" i="0" u="none" strike="noStrike" kern="1200" cap="none" normalizeH="0" baseline="0" noProof="0" dirty="0">
              <a:ln/>
              <a:effectLst/>
              <a:latin typeface="Arial" pitchFamily="34" charset="0"/>
            </a:rPr>
            <a:t>Foreign Affairs Ministry</a:t>
          </a:r>
        </a:p>
      </dsp:txBody>
      <dsp:txXfrm>
        <a:off x="2462647" y="481900"/>
        <a:ext cx="645021" cy="645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51864-8265-45B0-A714-A8DB91A38EBF}">
      <dsp:nvSpPr>
        <dsp:cNvPr id="0" name=""/>
        <dsp:cNvSpPr/>
      </dsp:nvSpPr>
      <dsp:spPr>
        <a:xfrm>
          <a:off x="1499545" y="694130"/>
          <a:ext cx="1729236" cy="1729236"/>
        </a:xfrm>
        <a:prstGeom prst="ellipse">
          <a:avLst/>
        </a:prstGeom>
        <a:solidFill>
          <a:schemeClr val="accent3">
            <a:shade val="80000"/>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noProof="0" dirty="0">
              <a:ln/>
              <a:effectLst/>
              <a:latin typeface="Arial" pitchFamily="34" charset="0"/>
            </a:rPr>
            <a:t>Sub-national IPA</a:t>
          </a:r>
        </a:p>
      </dsp:txBody>
      <dsp:txXfrm>
        <a:off x="1752786" y="947371"/>
        <a:ext cx="1222754" cy="1222754"/>
      </dsp:txXfrm>
    </dsp:sp>
    <dsp:sp modelId="{541EDDE2-F6E5-48C7-97C4-503D0AB655E5}">
      <dsp:nvSpPr>
        <dsp:cNvPr id="0" name=""/>
        <dsp:cNvSpPr/>
      </dsp:nvSpPr>
      <dsp:spPr>
        <a:xfrm>
          <a:off x="1931854" y="308"/>
          <a:ext cx="864618" cy="864618"/>
        </a:xfrm>
        <a:prstGeom prst="ellipse">
          <a:avLst/>
        </a:prstGeom>
        <a:solidFill>
          <a:schemeClr val="accent3">
            <a:shade val="80000"/>
            <a:alpha val="50000"/>
            <a:hueOff val="36485"/>
            <a:satOff val="-239"/>
            <a:lumOff val="4092"/>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kern="1200" cap="none" normalizeH="0" baseline="0" noProof="0" dirty="0">
              <a:ln/>
              <a:effectLst/>
              <a:latin typeface="Arial" pitchFamily="34" charset="0"/>
            </a:rPr>
            <a:t>Regional Development Agencies</a:t>
          </a:r>
        </a:p>
      </dsp:txBody>
      <dsp:txXfrm>
        <a:off x="2058474" y="126928"/>
        <a:ext cx="611378" cy="611378"/>
      </dsp:txXfrm>
    </dsp:sp>
    <dsp:sp modelId="{77265F78-E838-4D40-A3EB-83E8016FD1D9}">
      <dsp:nvSpPr>
        <dsp:cNvPr id="0" name=""/>
        <dsp:cNvSpPr/>
      </dsp:nvSpPr>
      <dsp:spPr>
        <a:xfrm>
          <a:off x="2907112" y="563374"/>
          <a:ext cx="864618" cy="864618"/>
        </a:xfrm>
        <a:prstGeom prst="ellipse">
          <a:avLst/>
        </a:prstGeom>
        <a:solidFill>
          <a:schemeClr val="accent3">
            <a:shade val="80000"/>
            <a:alpha val="50000"/>
            <a:hueOff val="72969"/>
            <a:satOff val="-477"/>
            <a:lumOff val="8185"/>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kern="1200" cap="none" normalizeH="0" baseline="0" noProof="0" dirty="0">
              <a:ln/>
              <a:effectLst/>
              <a:latin typeface="Arial" pitchFamily="34" charset="0"/>
            </a:rPr>
            <a:t>Sectoral Offices</a:t>
          </a:r>
        </a:p>
      </dsp:txBody>
      <dsp:txXfrm>
        <a:off x="3033732" y="689994"/>
        <a:ext cx="611378" cy="611378"/>
      </dsp:txXfrm>
    </dsp:sp>
    <dsp:sp modelId="{533506CC-09F8-4F46-88D4-1703A5CEE8AD}">
      <dsp:nvSpPr>
        <dsp:cNvPr id="0" name=""/>
        <dsp:cNvSpPr/>
      </dsp:nvSpPr>
      <dsp:spPr>
        <a:xfrm>
          <a:off x="2907112" y="1689504"/>
          <a:ext cx="864618" cy="864618"/>
        </a:xfrm>
        <a:prstGeom prst="ellipse">
          <a:avLst/>
        </a:prstGeom>
        <a:solidFill>
          <a:schemeClr val="accent3">
            <a:shade val="80000"/>
            <a:alpha val="50000"/>
            <a:hueOff val="109454"/>
            <a:satOff val="-716"/>
            <a:lumOff val="12277"/>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kern="1200" cap="none" normalizeH="0" baseline="0" noProof="0" dirty="0">
              <a:ln/>
              <a:effectLst/>
              <a:latin typeface="Arial" pitchFamily="34" charset="0"/>
            </a:rPr>
            <a:t>SEZ/Industrial districts</a:t>
          </a:r>
        </a:p>
      </dsp:txBody>
      <dsp:txXfrm>
        <a:off x="3033732" y="1816124"/>
        <a:ext cx="611378" cy="611378"/>
      </dsp:txXfrm>
    </dsp:sp>
    <dsp:sp modelId="{4A2AF08B-CB5D-4E91-BF36-848B3D0217F6}">
      <dsp:nvSpPr>
        <dsp:cNvPr id="0" name=""/>
        <dsp:cNvSpPr/>
      </dsp:nvSpPr>
      <dsp:spPr>
        <a:xfrm>
          <a:off x="1931854" y="2252570"/>
          <a:ext cx="864618" cy="864618"/>
        </a:xfrm>
        <a:prstGeom prst="ellipse">
          <a:avLst/>
        </a:prstGeom>
        <a:solidFill>
          <a:schemeClr val="accent3">
            <a:shade val="80000"/>
            <a:alpha val="50000"/>
            <a:hueOff val="145938"/>
            <a:satOff val="-954"/>
            <a:lumOff val="1636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kern="1200" cap="none" normalizeH="0" baseline="0" noProof="0" dirty="0">
              <a:ln/>
              <a:effectLst/>
              <a:latin typeface="Arial" pitchFamily="34" charset="0"/>
            </a:rPr>
            <a:t>Other IPIs</a:t>
          </a:r>
        </a:p>
      </dsp:txBody>
      <dsp:txXfrm>
        <a:off x="2058474" y="2379190"/>
        <a:ext cx="611378" cy="611378"/>
      </dsp:txXfrm>
    </dsp:sp>
    <dsp:sp modelId="{5E563133-BFDA-49F9-8E00-A91F6FBE9AB2}">
      <dsp:nvSpPr>
        <dsp:cNvPr id="0" name=""/>
        <dsp:cNvSpPr/>
      </dsp:nvSpPr>
      <dsp:spPr>
        <a:xfrm>
          <a:off x="956596" y="1689504"/>
          <a:ext cx="864618" cy="864618"/>
        </a:xfrm>
        <a:prstGeom prst="ellipse">
          <a:avLst/>
        </a:prstGeom>
        <a:solidFill>
          <a:schemeClr val="accent3">
            <a:shade val="80000"/>
            <a:alpha val="50000"/>
            <a:hueOff val="182423"/>
            <a:satOff val="-1193"/>
            <a:lumOff val="20462"/>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kern="1200" cap="none" normalizeH="0" baseline="0" noProof="0" dirty="0">
              <a:ln/>
              <a:effectLst/>
              <a:latin typeface="Arial" pitchFamily="34" charset="0"/>
            </a:rPr>
            <a:t>Chambers &amp; Associations</a:t>
          </a:r>
        </a:p>
      </dsp:txBody>
      <dsp:txXfrm>
        <a:off x="1083216" y="1816124"/>
        <a:ext cx="611378" cy="611378"/>
      </dsp:txXfrm>
    </dsp:sp>
    <dsp:sp modelId="{FF5656B7-4FE1-4F07-9E4F-E8B50A7FF740}">
      <dsp:nvSpPr>
        <dsp:cNvPr id="0" name=""/>
        <dsp:cNvSpPr/>
      </dsp:nvSpPr>
      <dsp:spPr>
        <a:xfrm>
          <a:off x="956596" y="563374"/>
          <a:ext cx="864618" cy="864618"/>
        </a:xfrm>
        <a:prstGeom prst="ellipse">
          <a:avLst/>
        </a:prstGeom>
        <a:solidFill>
          <a:schemeClr val="accent3">
            <a:shade val="80000"/>
            <a:alpha val="50000"/>
            <a:hueOff val="218907"/>
            <a:satOff val="-1431"/>
            <a:lumOff val="24554"/>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1" i="0" u="none" strike="noStrike" kern="1200" cap="none" normalizeH="0" baseline="0" noProof="0" dirty="0">
              <a:ln/>
              <a:effectLst/>
              <a:latin typeface="Arial" pitchFamily="34" charset="0"/>
            </a:rPr>
            <a:t>Consulting &amp; Legal Firms</a:t>
          </a:r>
        </a:p>
      </dsp:txBody>
      <dsp:txXfrm>
        <a:off x="1083216" y="689994"/>
        <a:ext cx="611378" cy="611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D377B-6DA2-44EF-B48B-585722EC5E11}">
      <dsp:nvSpPr>
        <dsp:cNvPr id="0" name=""/>
        <dsp:cNvSpPr/>
      </dsp:nvSpPr>
      <dsp:spPr>
        <a:xfrm rot="5400000">
          <a:off x="-306929" y="1273865"/>
          <a:ext cx="1376356" cy="167014"/>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FF7D49F-3A5F-4699-B806-9C0678ACDBD3}">
      <dsp:nvSpPr>
        <dsp:cNvPr id="0" name=""/>
        <dsp:cNvSpPr/>
      </dsp:nvSpPr>
      <dsp:spPr>
        <a:xfrm>
          <a:off x="2388" y="384681"/>
          <a:ext cx="1855720" cy="111343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Biz Portal</a:t>
          </a:r>
          <a:endParaRPr lang="en-US" sz="2500" kern="1200" dirty="0"/>
        </a:p>
      </dsp:txBody>
      <dsp:txXfrm>
        <a:off x="34999" y="417292"/>
        <a:ext cx="1790498" cy="1048210"/>
      </dsp:txXfrm>
    </dsp:sp>
    <dsp:sp modelId="{1278D393-EDC2-4857-A2B3-ACBB0063F1AB}">
      <dsp:nvSpPr>
        <dsp:cNvPr id="0" name=""/>
        <dsp:cNvSpPr/>
      </dsp:nvSpPr>
      <dsp:spPr>
        <a:xfrm>
          <a:off x="388966" y="1969760"/>
          <a:ext cx="2452674" cy="167014"/>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D1A2453-146C-428B-8518-A7512150E7D4}">
      <dsp:nvSpPr>
        <dsp:cNvPr id="0" name=""/>
        <dsp:cNvSpPr/>
      </dsp:nvSpPr>
      <dsp:spPr>
        <a:xfrm>
          <a:off x="2388" y="1776472"/>
          <a:ext cx="1855720" cy="111343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e-DRS</a:t>
          </a:r>
          <a:endParaRPr lang="en-US" sz="2500" kern="1200" dirty="0"/>
        </a:p>
      </dsp:txBody>
      <dsp:txXfrm>
        <a:off x="34999" y="1809083"/>
        <a:ext cx="1790498" cy="1048210"/>
      </dsp:txXfrm>
    </dsp:sp>
    <dsp:sp modelId="{CC4E18CF-FBE5-4832-968F-9C10E23B2EDD}">
      <dsp:nvSpPr>
        <dsp:cNvPr id="0" name=""/>
        <dsp:cNvSpPr/>
      </dsp:nvSpPr>
      <dsp:spPr>
        <a:xfrm rot="16200000">
          <a:off x="2161179" y="1273865"/>
          <a:ext cx="1376356" cy="167014"/>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CB340D4-761A-4A48-A9AE-9FCEAF308808}">
      <dsp:nvSpPr>
        <dsp:cNvPr id="0" name=""/>
        <dsp:cNvSpPr/>
      </dsp:nvSpPr>
      <dsp:spPr>
        <a:xfrm>
          <a:off x="2470496" y="1776472"/>
          <a:ext cx="1855720" cy="1113432"/>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Building Plans</a:t>
          </a:r>
        </a:p>
      </dsp:txBody>
      <dsp:txXfrm>
        <a:off x="2503107" y="1809083"/>
        <a:ext cx="1790498" cy="1048210"/>
      </dsp:txXfrm>
    </dsp:sp>
    <dsp:sp modelId="{86F67D36-A120-461D-8F23-A860B44A6B1D}">
      <dsp:nvSpPr>
        <dsp:cNvPr id="0" name=""/>
        <dsp:cNvSpPr/>
      </dsp:nvSpPr>
      <dsp:spPr>
        <a:xfrm>
          <a:off x="2470496" y="384681"/>
          <a:ext cx="1855720" cy="1113432"/>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eClearances</a:t>
          </a:r>
          <a:endParaRPr lang="en-US" sz="2500" kern="1200" dirty="0"/>
        </a:p>
      </dsp:txBody>
      <dsp:txXfrm>
        <a:off x="2503107" y="417292"/>
        <a:ext cx="1790498" cy="1048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EE251-C002-4C0F-8F9B-0D6065FC812C}">
      <dsp:nvSpPr>
        <dsp:cNvPr id="0" name=""/>
        <dsp:cNvSpPr/>
      </dsp:nvSpPr>
      <dsp:spPr>
        <a:xfrm>
          <a:off x="1694830" y="904875"/>
          <a:ext cx="2254249" cy="225424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ONE STOP SHOP</a:t>
          </a:r>
          <a:endParaRPr lang="en-US" sz="2000" b="1" kern="1200" dirty="0">
            <a:latin typeface="Arial" panose="020B0604020202020204" pitchFamily="34" charset="0"/>
            <a:cs typeface="Arial" panose="020B0604020202020204" pitchFamily="34" charset="0"/>
          </a:endParaRPr>
        </a:p>
      </dsp:txBody>
      <dsp:txXfrm>
        <a:off x="2024957" y="1235002"/>
        <a:ext cx="1593995" cy="1593995"/>
      </dsp:txXfrm>
    </dsp:sp>
    <dsp:sp modelId="{5E441144-234C-4839-80AF-54433F559450}">
      <dsp:nvSpPr>
        <dsp:cNvPr id="0" name=""/>
        <dsp:cNvSpPr/>
      </dsp:nvSpPr>
      <dsp:spPr>
        <a:xfrm>
          <a:off x="2258393" y="402"/>
          <a:ext cx="1127124" cy="112712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INVESTSA DTI</a:t>
          </a:r>
          <a:endParaRPr lang="en-US" sz="900" b="1" kern="1200" dirty="0">
            <a:latin typeface="Arial" panose="020B0604020202020204" pitchFamily="34" charset="0"/>
            <a:cs typeface="Arial" panose="020B0604020202020204" pitchFamily="34" charset="0"/>
          </a:endParaRPr>
        </a:p>
      </dsp:txBody>
      <dsp:txXfrm>
        <a:off x="2423456" y="165465"/>
        <a:ext cx="796998" cy="796998"/>
      </dsp:txXfrm>
    </dsp:sp>
    <dsp:sp modelId="{B061CC49-FC18-4A5B-9EDC-ACF4FFE23602}">
      <dsp:nvSpPr>
        <dsp:cNvPr id="0" name=""/>
        <dsp:cNvSpPr/>
      </dsp:nvSpPr>
      <dsp:spPr>
        <a:xfrm>
          <a:off x="3529748" y="734419"/>
          <a:ext cx="1127124" cy="112712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t>PIPA</a:t>
          </a:r>
          <a:endParaRPr lang="en-US" sz="900" b="1" kern="1200" dirty="0"/>
        </a:p>
      </dsp:txBody>
      <dsp:txXfrm>
        <a:off x="3694811" y="899482"/>
        <a:ext cx="796998" cy="796998"/>
      </dsp:txXfrm>
    </dsp:sp>
    <dsp:sp modelId="{34710254-0323-4477-AA85-3DB51E4DDA00}">
      <dsp:nvSpPr>
        <dsp:cNvPr id="0" name=""/>
        <dsp:cNvSpPr/>
      </dsp:nvSpPr>
      <dsp:spPr>
        <a:xfrm>
          <a:off x="3529748" y="2202455"/>
          <a:ext cx="1127124" cy="112712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PROVINCIAL</a:t>
          </a:r>
        </a:p>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DEPT</a:t>
          </a:r>
          <a:endParaRPr lang="en-US" sz="900" b="1" kern="1200" dirty="0">
            <a:latin typeface="Arial" panose="020B0604020202020204" pitchFamily="34" charset="0"/>
            <a:cs typeface="Arial" panose="020B0604020202020204" pitchFamily="34" charset="0"/>
          </a:endParaRPr>
        </a:p>
      </dsp:txBody>
      <dsp:txXfrm>
        <a:off x="3694811" y="2367518"/>
        <a:ext cx="796998" cy="796998"/>
      </dsp:txXfrm>
    </dsp:sp>
    <dsp:sp modelId="{2134A596-8DEC-4B55-8D0F-52BE510D53C2}">
      <dsp:nvSpPr>
        <dsp:cNvPr id="0" name=""/>
        <dsp:cNvSpPr/>
      </dsp:nvSpPr>
      <dsp:spPr>
        <a:xfrm>
          <a:off x="2258393" y="2936472"/>
          <a:ext cx="1127124" cy="112712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METROS &amp; DISTRICTS</a:t>
          </a:r>
          <a:endParaRPr lang="en-US" sz="900" b="1" kern="1200" dirty="0">
            <a:latin typeface="Arial" panose="020B0604020202020204" pitchFamily="34" charset="0"/>
            <a:cs typeface="Arial" panose="020B0604020202020204" pitchFamily="34" charset="0"/>
          </a:endParaRPr>
        </a:p>
      </dsp:txBody>
      <dsp:txXfrm>
        <a:off x="2423456" y="3101535"/>
        <a:ext cx="796998" cy="796998"/>
      </dsp:txXfrm>
    </dsp:sp>
    <dsp:sp modelId="{794F7B7F-E835-4D8F-A354-B525EC9103FE}">
      <dsp:nvSpPr>
        <dsp:cNvPr id="0" name=""/>
        <dsp:cNvSpPr/>
      </dsp:nvSpPr>
      <dsp:spPr>
        <a:xfrm>
          <a:off x="987037" y="2202455"/>
          <a:ext cx="1127124" cy="112712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SEZ</a:t>
          </a:r>
          <a:endParaRPr lang="en-US" sz="900" b="1" kern="1200" dirty="0">
            <a:latin typeface="Arial" panose="020B0604020202020204" pitchFamily="34" charset="0"/>
            <a:cs typeface="Arial" panose="020B0604020202020204" pitchFamily="34" charset="0"/>
          </a:endParaRPr>
        </a:p>
      </dsp:txBody>
      <dsp:txXfrm>
        <a:off x="1152100" y="2367518"/>
        <a:ext cx="796998" cy="796998"/>
      </dsp:txXfrm>
    </dsp:sp>
    <dsp:sp modelId="{7CE27CEC-71D3-47F4-9660-EE2200CAE153}">
      <dsp:nvSpPr>
        <dsp:cNvPr id="0" name=""/>
        <dsp:cNvSpPr/>
      </dsp:nvSpPr>
      <dsp:spPr>
        <a:xfrm>
          <a:off x="987037" y="734419"/>
          <a:ext cx="1127124" cy="112712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prst="coolSlant"/>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NATIONAL &amp; PROVINCIAL PARTNERS</a:t>
          </a:r>
          <a:endParaRPr lang="en-US" sz="900" b="1" kern="1200" dirty="0">
            <a:latin typeface="Arial" panose="020B0604020202020204" pitchFamily="34" charset="0"/>
            <a:cs typeface="Arial" panose="020B0604020202020204" pitchFamily="34" charset="0"/>
          </a:endParaRPr>
        </a:p>
      </dsp:txBody>
      <dsp:txXfrm>
        <a:off x="1152100" y="899482"/>
        <a:ext cx="796998" cy="7969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220C4-F827-49BC-9E8C-5C796CE71F1F}">
      <dsp:nvSpPr>
        <dsp:cNvPr id="0" name=""/>
        <dsp:cNvSpPr/>
      </dsp:nvSpPr>
      <dsp:spPr>
        <a:xfrm>
          <a:off x="1" y="0"/>
          <a:ext cx="7445581" cy="3379189"/>
        </a:xfrm>
        <a:prstGeom prs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1D618D9-77B0-41F2-AD36-A0243D83FA7E}">
      <dsp:nvSpPr>
        <dsp:cNvPr id="0" name=""/>
        <dsp:cNvSpPr/>
      </dsp:nvSpPr>
      <dsp:spPr>
        <a:xfrm>
          <a:off x="2044" y="1013756"/>
          <a:ext cx="1190639" cy="135167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First briefing in provinces</a:t>
          </a:r>
          <a:endParaRPr lang="en-US" sz="1200" b="1" kern="1200" dirty="0">
            <a:latin typeface="Arial" panose="020B0604020202020204" pitchFamily="34" charset="0"/>
            <a:cs typeface="Arial" panose="020B0604020202020204" pitchFamily="34" charset="0"/>
          </a:endParaRPr>
        </a:p>
      </dsp:txBody>
      <dsp:txXfrm>
        <a:off x="60166" y="1071878"/>
        <a:ext cx="1074395" cy="1235431"/>
      </dsp:txXfrm>
    </dsp:sp>
    <dsp:sp modelId="{421A8F43-BFFC-4735-9BCD-030C1A330870}">
      <dsp:nvSpPr>
        <dsp:cNvPr id="0" name=""/>
        <dsp:cNvSpPr/>
      </dsp:nvSpPr>
      <dsp:spPr>
        <a:xfrm>
          <a:off x="1252216" y="1013756"/>
          <a:ext cx="1190639" cy="135167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Project Planning</a:t>
          </a:r>
          <a:endParaRPr lang="en-US" sz="1200" b="1" kern="1200" dirty="0">
            <a:latin typeface="Arial" panose="020B0604020202020204" pitchFamily="34" charset="0"/>
            <a:cs typeface="Arial" panose="020B0604020202020204" pitchFamily="34" charset="0"/>
          </a:endParaRPr>
        </a:p>
      </dsp:txBody>
      <dsp:txXfrm>
        <a:off x="1310338" y="1071878"/>
        <a:ext cx="1074395" cy="1235431"/>
      </dsp:txXfrm>
    </dsp:sp>
    <dsp:sp modelId="{1A8142D4-F445-4228-B534-1CA331957785}">
      <dsp:nvSpPr>
        <dsp:cNvPr id="0" name=""/>
        <dsp:cNvSpPr/>
      </dsp:nvSpPr>
      <dsp:spPr>
        <a:xfrm>
          <a:off x="2502387" y="1013756"/>
          <a:ext cx="1190639" cy="135167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Stakeholder Engagement</a:t>
          </a:r>
          <a:endParaRPr lang="en-US" sz="1200" b="1" kern="1200" dirty="0">
            <a:latin typeface="Arial" panose="020B0604020202020204" pitchFamily="34" charset="0"/>
            <a:cs typeface="Arial" panose="020B0604020202020204" pitchFamily="34" charset="0"/>
          </a:endParaRPr>
        </a:p>
      </dsp:txBody>
      <dsp:txXfrm>
        <a:off x="2560509" y="1071878"/>
        <a:ext cx="1074395" cy="1235431"/>
      </dsp:txXfrm>
    </dsp:sp>
    <dsp:sp modelId="{F9959BB6-4ED6-40CE-9D42-84C98A9D3C77}">
      <dsp:nvSpPr>
        <dsp:cNvPr id="0" name=""/>
        <dsp:cNvSpPr/>
      </dsp:nvSpPr>
      <dsp:spPr>
        <a:xfrm>
          <a:off x="3752558" y="1013756"/>
          <a:ext cx="1190639" cy="135167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Site Identification and Space Planning</a:t>
          </a:r>
          <a:endParaRPr lang="en-US" sz="1200" b="1" kern="1200" dirty="0">
            <a:latin typeface="Arial" panose="020B0604020202020204" pitchFamily="34" charset="0"/>
            <a:cs typeface="Arial" panose="020B0604020202020204" pitchFamily="34" charset="0"/>
          </a:endParaRPr>
        </a:p>
      </dsp:txBody>
      <dsp:txXfrm>
        <a:off x="3810680" y="1071878"/>
        <a:ext cx="1074395" cy="1235431"/>
      </dsp:txXfrm>
    </dsp:sp>
    <dsp:sp modelId="{60EC0C2D-C11D-4B77-AE26-C7FD7D72FA09}">
      <dsp:nvSpPr>
        <dsp:cNvPr id="0" name=""/>
        <dsp:cNvSpPr/>
      </dsp:nvSpPr>
      <dsp:spPr>
        <a:xfrm>
          <a:off x="5002729" y="1013756"/>
          <a:ext cx="1190639" cy="13516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Launch Planning</a:t>
          </a:r>
          <a:endParaRPr lang="en-US" sz="1200" b="1" kern="1200" dirty="0">
            <a:latin typeface="Arial" panose="020B0604020202020204" pitchFamily="34" charset="0"/>
            <a:cs typeface="Arial" panose="020B0604020202020204" pitchFamily="34" charset="0"/>
          </a:endParaRPr>
        </a:p>
      </dsp:txBody>
      <dsp:txXfrm>
        <a:off x="5060851" y="1071878"/>
        <a:ext cx="1074395" cy="1235431"/>
      </dsp:txXfrm>
    </dsp:sp>
    <dsp:sp modelId="{72B5B440-A429-4DAA-A9A6-93471665F683}">
      <dsp:nvSpPr>
        <dsp:cNvPr id="0" name=""/>
        <dsp:cNvSpPr/>
      </dsp:nvSpPr>
      <dsp:spPr>
        <a:xfrm>
          <a:off x="6252900" y="1013756"/>
          <a:ext cx="1190639" cy="1351675"/>
        </a:xfrm>
        <a:prstGeom prst="roundRect">
          <a:avLst/>
        </a:prstGeom>
        <a:solidFill>
          <a:schemeClr val="tx1">
            <a:lumMod val="75000"/>
            <a:lumOff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Operations</a:t>
          </a:r>
          <a:endParaRPr lang="en-US" sz="1200" b="1" kern="1200" dirty="0">
            <a:latin typeface="Arial" panose="020B0604020202020204" pitchFamily="34" charset="0"/>
            <a:cs typeface="Arial" panose="020B0604020202020204" pitchFamily="34" charset="0"/>
          </a:endParaRPr>
        </a:p>
      </dsp:txBody>
      <dsp:txXfrm>
        <a:off x="6311022" y="1071878"/>
        <a:ext cx="1074395" cy="12354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48CDB-54AA-40D9-B5B9-3F42922D0546}">
      <dsp:nvSpPr>
        <dsp:cNvPr id="0" name=""/>
        <dsp:cNvSpPr/>
      </dsp:nvSpPr>
      <dsp:spPr>
        <a:xfrm rot="21300000">
          <a:off x="696479" y="661840"/>
          <a:ext cx="3800516" cy="332502"/>
        </a:xfrm>
        <a:prstGeom prst="mathMinus">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FD4A006-DD6C-468F-A723-48FFEAE3DEDF}">
      <dsp:nvSpPr>
        <dsp:cNvPr id="0" name=""/>
        <dsp:cNvSpPr/>
      </dsp:nvSpPr>
      <dsp:spPr>
        <a:xfrm>
          <a:off x="623217" y="82809"/>
          <a:ext cx="1558042" cy="662473"/>
        </a:xfrm>
        <a:prstGeom prst="downArrow">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0719F92-2DE4-46EF-B6C1-B4F26629926D}">
      <dsp:nvSpPr>
        <dsp:cNvPr id="0" name=""/>
        <dsp:cNvSpPr/>
      </dsp:nvSpPr>
      <dsp:spPr>
        <a:xfrm>
          <a:off x="2752541" y="0"/>
          <a:ext cx="1661912" cy="6955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the dti</a:t>
          </a:r>
          <a:endParaRPr lang="en-US" sz="2500" kern="1200" dirty="0">
            <a:latin typeface="Arial" panose="020B0604020202020204" pitchFamily="34" charset="0"/>
            <a:cs typeface="Arial" panose="020B0604020202020204" pitchFamily="34" charset="0"/>
          </a:endParaRPr>
        </a:p>
      </dsp:txBody>
      <dsp:txXfrm>
        <a:off x="2752541" y="0"/>
        <a:ext cx="1661912" cy="695597"/>
      </dsp:txXfrm>
    </dsp:sp>
    <dsp:sp modelId="{316583DA-8894-4AC2-9E85-8EAD502D9186}">
      <dsp:nvSpPr>
        <dsp:cNvPr id="0" name=""/>
        <dsp:cNvSpPr/>
      </dsp:nvSpPr>
      <dsp:spPr>
        <a:xfrm>
          <a:off x="3012215" y="910901"/>
          <a:ext cx="1558042" cy="662473"/>
        </a:xfrm>
        <a:prstGeom prst="upArrow">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58ABB5C-47BC-4E98-BDBB-8B71ED4EC290}">
      <dsp:nvSpPr>
        <dsp:cNvPr id="0" name=""/>
        <dsp:cNvSpPr/>
      </dsp:nvSpPr>
      <dsp:spPr>
        <a:xfrm>
          <a:off x="779021" y="960586"/>
          <a:ext cx="1661912" cy="6955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PIPAs</a:t>
          </a:r>
          <a:endParaRPr lang="en-US" sz="2500" kern="1200" dirty="0">
            <a:latin typeface="Arial" panose="020B0604020202020204" pitchFamily="34" charset="0"/>
            <a:cs typeface="Arial" panose="020B0604020202020204" pitchFamily="34" charset="0"/>
          </a:endParaRPr>
        </a:p>
      </dsp:txBody>
      <dsp:txXfrm>
        <a:off x="779021" y="960586"/>
        <a:ext cx="1661912" cy="6955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6BB45-8FA8-4FF1-8506-4F83A387A363}">
      <dsp:nvSpPr>
        <dsp:cNvPr id="0" name=""/>
        <dsp:cNvSpPr/>
      </dsp:nvSpPr>
      <dsp:spPr>
        <a:xfrm>
          <a:off x="3837555" y="2058814"/>
          <a:ext cx="635635" cy="459495"/>
        </a:xfrm>
        <a:custGeom>
          <a:avLst/>
          <a:gdLst/>
          <a:ahLst/>
          <a:cxnLst/>
          <a:rect l="0" t="0" r="0" b="0"/>
          <a:pathLst>
            <a:path>
              <a:moveTo>
                <a:pt x="635635" y="0"/>
              </a:moveTo>
              <a:lnTo>
                <a:pt x="635635" y="459495"/>
              </a:lnTo>
              <a:lnTo>
                <a:pt x="0" y="45949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511E92-031B-4426-8B1E-E3DF878E245E}">
      <dsp:nvSpPr>
        <dsp:cNvPr id="0" name=""/>
        <dsp:cNvSpPr/>
      </dsp:nvSpPr>
      <dsp:spPr>
        <a:xfrm>
          <a:off x="4473190" y="2058814"/>
          <a:ext cx="3706600" cy="1409120"/>
        </a:xfrm>
        <a:custGeom>
          <a:avLst/>
          <a:gdLst/>
          <a:ahLst/>
          <a:cxnLst/>
          <a:rect l="0" t="0" r="0" b="0"/>
          <a:pathLst>
            <a:path>
              <a:moveTo>
                <a:pt x="0" y="0"/>
              </a:moveTo>
              <a:lnTo>
                <a:pt x="0" y="1248297"/>
              </a:lnTo>
              <a:lnTo>
                <a:pt x="3706600" y="1248297"/>
              </a:lnTo>
              <a:lnTo>
                <a:pt x="3706600" y="14091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913968-9EC5-4F0B-8A73-162CDEDCD7DC}">
      <dsp:nvSpPr>
        <dsp:cNvPr id="0" name=""/>
        <dsp:cNvSpPr/>
      </dsp:nvSpPr>
      <dsp:spPr>
        <a:xfrm>
          <a:off x="4473190" y="2058814"/>
          <a:ext cx="1853300" cy="1409120"/>
        </a:xfrm>
        <a:custGeom>
          <a:avLst/>
          <a:gdLst/>
          <a:ahLst/>
          <a:cxnLst/>
          <a:rect l="0" t="0" r="0" b="0"/>
          <a:pathLst>
            <a:path>
              <a:moveTo>
                <a:pt x="0" y="0"/>
              </a:moveTo>
              <a:lnTo>
                <a:pt x="0" y="1248297"/>
              </a:lnTo>
              <a:lnTo>
                <a:pt x="1853300" y="1248297"/>
              </a:lnTo>
              <a:lnTo>
                <a:pt x="1853300" y="14091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07205-0E54-48F6-AEB5-960429B6BB86}">
      <dsp:nvSpPr>
        <dsp:cNvPr id="0" name=""/>
        <dsp:cNvSpPr/>
      </dsp:nvSpPr>
      <dsp:spPr>
        <a:xfrm>
          <a:off x="4427470" y="2058814"/>
          <a:ext cx="91440" cy="1409120"/>
        </a:xfrm>
        <a:custGeom>
          <a:avLst/>
          <a:gdLst/>
          <a:ahLst/>
          <a:cxnLst/>
          <a:rect l="0" t="0" r="0" b="0"/>
          <a:pathLst>
            <a:path>
              <a:moveTo>
                <a:pt x="45720" y="0"/>
              </a:moveTo>
              <a:lnTo>
                <a:pt x="45720" y="14091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66DE97-883D-4672-895E-4BB8B2283B6F}">
      <dsp:nvSpPr>
        <dsp:cNvPr id="0" name=""/>
        <dsp:cNvSpPr/>
      </dsp:nvSpPr>
      <dsp:spPr>
        <a:xfrm>
          <a:off x="2619890" y="2058814"/>
          <a:ext cx="1853300" cy="1409120"/>
        </a:xfrm>
        <a:custGeom>
          <a:avLst/>
          <a:gdLst/>
          <a:ahLst/>
          <a:cxnLst/>
          <a:rect l="0" t="0" r="0" b="0"/>
          <a:pathLst>
            <a:path>
              <a:moveTo>
                <a:pt x="1853300" y="0"/>
              </a:moveTo>
              <a:lnTo>
                <a:pt x="1853300" y="1248297"/>
              </a:lnTo>
              <a:lnTo>
                <a:pt x="0" y="1248297"/>
              </a:lnTo>
              <a:lnTo>
                <a:pt x="0" y="14091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723EC-7DFD-4033-824F-B7620AD92067}">
      <dsp:nvSpPr>
        <dsp:cNvPr id="0" name=""/>
        <dsp:cNvSpPr/>
      </dsp:nvSpPr>
      <dsp:spPr>
        <a:xfrm>
          <a:off x="766590" y="2058814"/>
          <a:ext cx="3706600" cy="1409120"/>
        </a:xfrm>
        <a:custGeom>
          <a:avLst/>
          <a:gdLst/>
          <a:ahLst/>
          <a:cxnLst/>
          <a:rect l="0" t="0" r="0" b="0"/>
          <a:pathLst>
            <a:path>
              <a:moveTo>
                <a:pt x="3706600" y="0"/>
              </a:moveTo>
              <a:lnTo>
                <a:pt x="3706600" y="1248297"/>
              </a:lnTo>
              <a:lnTo>
                <a:pt x="0" y="1248297"/>
              </a:lnTo>
              <a:lnTo>
                <a:pt x="0" y="14091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A6228-05E5-4AF9-83AE-D764A82B6023}">
      <dsp:nvSpPr>
        <dsp:cNvPr id="0" name=""/>
        <dsp:cNvSpPr/>
      </dsp:nvSpPr>
      <dsp:spPr>
        <a:xfrm>
          <a:off x="4090277" y="1292987"/>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9B61DF-1375-40E4-B725-9DB2D116E545}">
      <dsp:nvSpPr>
        <dsp:cNvPr id="0" name=""/>
        <dsp:cNvSpPr/>
      </dsp:nvSpPr>
      <dsp:spPr>
        <a:xfrm>
          <a:off x="4090277" y="1292987"/>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B80FDB-004A-4572-8FD6-B17E6EB047D4}">
      <dsp:nvSpPr>
        <dsp:cNvPr id="0" name=""/>
        <dsp:cNvSpPr/>
      </dsp:nvSpPr>
      <dsp:spPr>
        <a:xfrm>
          <a:off x="3707364" y="1430836"/>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STEERCOM</a:t>
          </a:r>
          <a:endParaRPr lang="en-US" sz="1200" kern="1200" dirty="0"/>
        </a:p>
      </dsp:txBody>
      <dsp:txXfrm>
        <a:off x="3707364" y="1430836"/>
        <a:ext cx="1531652" cy="490128"/>
      </dsp:txXfrm>
    </dsp:sp>
    <dsp:sp modelId="{FCF583AC-02F3-4EE6-8E6B-486773C7114B}">
      <dsp:nvSpPr>
        <dsp:cNvPr id="0" name=""/>
        <dsp:cNvSpPr/>
      </dsp:nvSpPr>
      <dsp:spPr>
        <a:xfrm>
          <a:off x="383677" y="3467934"/>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6F3F31-FD0D-411B-BD7E-2E4B88E25ACA}">
      <dsp:nvSpPr>
        <dsp:cNvPr id="0" name=""/>
        <dsp:cNvSpPr/>
      </dsp:nvSpPr>
      <dsp:spPr>
        <a:xfrm>
          <a:off x="383677" y="3467934"/>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68A71F-554F-4624-BFD7-E253F4BD522B}">
      <dsp:nvSpPr>
        <dsp:cNvPr id="0" name=""/>
        <dsp:cNvSpPr/>
      </dsp:nvSpPr>
      <dsp:spPr>
        <a:xfrm>
          <a:off x="764" y="3605783"/>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FACILITIES</a:t>
          </a:r>
          <a:endParaRPr lang="en-US" sz="1200" kern="1200" dirty="0"/>
        </a:p>
      </dsp:txBody>
      <dsp:txXfrm>
        <a:off x="764" y="3605783"/>
        <a:ext cx="1531652" cy="490128"/>
      </dsp:txXfrm>
    </dsp:sp>
    <dsp:sp modelId="{68ABDB3D-D275-408E-B44D-8E76DEF4F60F}">
      <dsp:nvSpPr>
        <dsp:cNvPr id="0" name=""/>
        <dsp:cNvSpPr/>
      </dsp:nvSpPr>
      <dsp:spPr>
        <a:xfrm>
          <a:off x="2236977" y="3467934"/>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47B2C2-148A-4CBC-9FEA-160EA8A564F7}">
      <dsp:nvSpPr>
        <dsp:cNvPr id="0" name=""/>
        <dsp:cNvSpPr/>
      </dsp:nvSpPr>
      <dsp:spPr>
        <a:xfrm>
          <a:off x="2236977" y="3467934"/>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E9B017-39A4-43E6-B086-A38360F86E9B}">
      <dsp:nvSpPr>
        <dsp:cNvPr id="0" name=""/>
        <dsp:cNvSpPr/>
      </dsp:nvSpPr>
      <dsp:spPr>
        <a:xfrm>
          <a:off x="1854064" y="3605783"/>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FINANCE &amp; SCM</a:t>
          </a:r>
          <a:endParaRPr lang="en-US" sz="1200" kern="1200" dirty="0"/>
        </a:p>
      </dsp:txBody>
      <dsp:txXfrm>
        <a:off x="1854064" y="3605783"/>
        <a:ext cx="1531652" cy="490128"/>
      </dsp:txXfrm>
    </dsp:sp>
    <dsp:sp modelId="{08755811-BA2A-49BC-8BBD-F4343AF8B3B6}">
      <dsp:nvSpPr>
        <dsp:cNvPr id="0" name=""/>
        <dsp:cNvSpPr/>
      </dsp:nvSpPr>
      <dsp:spPr>
        <a:xfrm>
          <a:off x="4090277" y="3467934"/>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A9D1FC-E4D1-4815-A223-0E65CB334598}">
      <dsp:nvSpPr>
        <dsp:cNvPr id="0" name=""/>
        <dsp:cNvSpPr/>
      </dsp:nvSpPr>
      <dsp:spPr>
        <a:xfrm>
          <a:off x="4090277" y="3467934"/>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BC0F68-9E2A-4C7F-81C7-71F303E8C343}">
      <dsp:nvSpPr>
        <dsp:cNvPr id="0" name=""/>
        <dsp:cNvSpPr/>
      </dsp:nvSpPr>
      <dsp:spPr>
        <a:xfrm>
          <a:off x="3707364" y="3605783"/>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STAKEHOLDER MANAGEMENT</a:t>
          </a:r>
          <a:endParaRPr lang="en-US" sz="1200" kern="1200" dirty="0"/>
        </a:p>
      </dsp:txBody>
      <dsp:txXfrm>
        <a:off x="3707364" y="3605783"/>
        <a:ext cx="1531652" cy="490128"/>
      </dsp:txXfrm>
    </dsp:sp>
    <dsp:sp modelId="{414A9EB7-2067-44AA-9832-521EFD9FBD28}">
      <dsp:nvSpPr>
        <dsp:cNvPr id="0" name=""/>
        <dsp:cNvSpPr/>
      </dsp:nvSpPr>
      <dsp:spPr>
        <a:xfrm>
          <a:off x="5943577" y="3467934"/>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72A7-D6A6-4A3F-AE8D-BEE9B6475166}">
      <dsp:nvSpPr>
        <dsp:cNvPr id="0" name=""/>
        <dsp:cNvSpPr/>
      </dsp:nvSpPr>
      <dsp:spPr>
        <a:xfrm>
          <a:off x="5943577" y="3467934"/>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AD2C74-57F5-4D5D-81DC-CD3ACF663A93}">
      <dsp:nvSpPr>
        <dsp:cNvPr id="0" name=""/>
        <dsp:cNvSpPr/>
      </dsp:nvSpPr>
      <dsp:spPr>
        <a:xfrm>
          <a:off x="5560664" y="3605783"/>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ICT &amp; CRM</a:t>
          </a:r>
          <a:endParaRPr lang="en-US" sz="1200" kern="1200" dirty="0"/>
        </a:p>
      </dsp:txBody>
      <dsp:txXfrm>
        <a:off x="5560664" y="3605783"/>
        <a:ext cx="1531652" cy="490128"/>
      </dsp:txXfrm>
    </dsp:sp>
    <dsp:sp modelId="{E7F60C58-16EE-4A37-AABD-44F45E8284A3}">
      <dsp:nvSpPr>
        <dsp:cNvPr id="0" name=""/>
        <dsp:cNvSpPr/>
      </dsp:nvSpPr>
      <dsp:spPr>
        <a:xfrm>
          <a:off x="7796877" y="3467934"/>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168D52-E298-4D50-8287-9CF9C584F9BB}">
      <dsp:nvSpPr>
        <dsp:cNvPr id="0" name=""/>
        <dsp:cNvSpPr/>
      </dsp:nvSpPr>
      <dsp:spPr>
        <a:xfrm>
          <a:off x="7796877" y="3467934"/>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194AB3-E0DB-4963-A5E7-1A545DFD0808}">
      <dsp:nvSpPr>
        <dsp:cNvPr id="0" name=""/>
        <dsp:cNvSpPr/>
      </dsp:nvSpPr>
      <dsp:spPr>
        <a:xfrm>
          <a:off x="7413964" y="3605783"/>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MARKETING &amp; COMMUNICATIONS</a:t>
          </a:r>
          <a:endParaRPr lang="en-US" sz="1200" kern="1200" dirty="0"/>
        </a:p>
      </dsp:txBody>
      <dsp:txXfrm>
        <a:off x="7413964" y="3605783"/>
        <a:ext cx="1531652" cy="490128"/>
      </dsp:txXfrm>
    </dsp:sp>
    <dsp:sp modelId="{D8597954-16E0-4434-89F9-77A6BA82AAE5}">
      <dsp:nvSpPr>
        <dsp:cNvPr id="0" name=""/>
        <dsp:cNvSpPr/>
      </dsp:nvSpPr>
      <dsp:spPr>
        <a:xfrm>
          <a:off x="3163627" y="2380461"/>
          <a:ext cx="765826" cy="765826"/>
        </a:xfrm>
        <a:prstGeom prst="arc">
          <a:avLst>
            <a:gd name="adj1" fmla="val 13200000"/>
            <a:gd name="adj2" fmla="val 192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C0694C-07B5-4D2F-81BD-32DC16305382}">
      <dsp:nvSpPr>
        <dsp:cNvPr id="0" name=""/>
        <dsp:cNvSpPr/>
      </dsp:nvSpPr>
      <dsp:spPr>
        <a:xfrm>
          <a:off x="3163627" y="2380461"/>
          <a:ext cx="765826" cy="765826"/>
        </a:xfrm>
        <a:prstGeom prst="arc">
          <a:avLst>
            <a:gd name="adj1" fmla="val 2400000"/>
            <a:gd name="adj2" fmla="val 8400000"/>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F9A6D-EF55-4B61-8FEB-E02824E23CE4}">
      <dsp:nvSpPr>
        <dsp:cNvPr id="0" name=""/>
        <dsp:cNvSpPr/>
      </dsp:nvSpPr>
      <dsp:spPr>
        <a:xfrm>
          <a:off x="2780714" y="2518310"/>
          <a:ext cx="1531652" cy="4901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PROVINCIAL PMO &amp; SECRETARIAT</a:t>
          </a:r>
          <a:endParaRPr lang="en-US" sz="1200" kern="1200" dirty="0"/>
        </a:p>
      </dsp:txBody>
      <dsp:txXfrm>
        <a:off x="2780714" y="2518310"/>
        <a:ext cx="1531652" cy="4901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4C46E-43F3-4FC6-8A5F-233D4E513AC6}">
      <dsp:nvSpPr>
        <dsp:cNvPr id="0" name=""/>
        <dsp:cNvSpPr/>
      </dsp:nvSpPr>
      <dsp:spPr>
        <a:xfrm>
          <a:off x="3616" y="222549"/>
          <a:ext cx="1386324" cy="43700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Facilities</a:t>
          </a:r>
          <a:endParaRPr lang="en-US" sz="1200" kern="1200" dirty="0"/>
        </a:p>
      </dsp:txBody>
      <dsp:txXfrm>
        <a:off x="3616" y="222549"/>
        <a:ext cx="1386324" cy="437006"/>
      </dsp:txXfrm>
    </dsp:sp>
    <dsp:sp modelId="{5ECE8C56-B3A9-4469-AEEA-B97DBFCC2E80}">
      <dsp:nvSpPr>
        <dsp:cNvPr id="0" name=""/>
        <dsp:cNvSpPr/>
      </dsp:nvSpPr>
      <dsp:spPr>
        <a:xfrm>
          <a:off x="3616" y="659556"/>
          <a:ext cx="1386324" cy="2699407"/>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ID project manager</a:t>
          </a:r>
          <a:endParaRPr lang="en-US" sz="1200" kern="1200" dirty="0"/>
        </a:p>
        <a:p>
          <a:pPr marL="114300" lvl="1" indent="-114300" algn="l" defTabSz="533400">
            <a:lnSpc>
              <a:spcPct val="90000"/>
            </a:lnSpc>
            <a:spcBef>
              <a:spcPct val="0"/>
            </a:spcBef>
            <a:spcAft>
              <a:spcPct val="15000"/>
            </a:spcAft>
            <a:buChar char="••"/>
          </a:pPr>
          <a:r>
            <a:rPr lang="en-US" sz="1200" kern="1200" dirty="0" smtClean="0"/>
            <a:t>Draft specifications for location </a:t>
          </a:r>
          <a:endParaRPr lang="en-US" sz="1200" kern="1200" dirty="0"/>
        </a:p>
        <a:p>
          <a:pPr marL="114300" lvl="1" indent="-114300" algn="l" defTabSz="533400">
            <a:lnSpc>
              <a:spcPct val="90000"/>
            </a:lnSpc>
            <a:spcBef>
              <a:spcPct val="0"/>
            </a:spcBef>
            <a:spcAft>
              <a:spcPct val="15000"/>
            </a:spcAft>
            <a:buChar char="••"/>
          </a:pPr>
          <a:r>
            <a:rPr lang="en-US" sz="1200" kern="1200" dirty="0" smtClean="0"/>
            <a:t>Oversee refurbishment &amp; operations</a:t>
          </a:r>
          <a:endParaRPr lang="en-US" sz="1200" kern="1200" dirty="0"/>
        </a:p>
        <a:p>
          <a:pPr marL="114300" lvl="1" indent="-114300" algn="l" defTabSz="533400">
            <a:lnSpc>
              <a:spcPct val="90000"/>
            </a:lnSpc>
            <a:spcBef>
              <a:spcPct val="0"/>
            </a:spcBef>
            <a:spcAft>
              <a:spcPct val="15000"/>
            </a:spcAft>
            <a:buChar char="••"/>
          </a:pPr>
          <a:r>
            <a:rPr lang="en-US" sz="1200" kern="1200" dirty="0" smtClean="0"/>
            <a:t>Monitor &amp; report</a:t>
          </a:r>
          <a:endParaRPr lang="en-US" sz="1200" kern="1200" dirty="0"/>
        </a:p>
      </dsp:txBody>
      <dsp:txXfrm>
        <a:off x="3616" y="659556"/>
        <a:ext cx="1386324" cy="2699407"/>
      </dsp:txXfrm>
    </dsp:sp>
    <dsp:sp modelId="{DACE938F-37E0-4934-95B2-56ED4AB452BB}">
      <dsp:nvSpPr>
        <dsp:cNvPr id="0" name=""/>
        <dsp:cNvSpPr/>
      </dsp:nvSpPr>
      <dsp:spPr>
        <a:xfrm>
          <a:off x="1584027" y="222549"/>
          <a:ext cx="1386324" cy="43700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Finance &amp; SCM</a:t>
          </a:r>
          <a:endParaRPr lang="en-US" sz="1200" kern="1200" dirty="0"/>
        </a:p>
      </dsp:txBody>
      <dsp:txXfrm>
        <a:off x="1584027" y="222549"/>
        <a:ext cx="1386324" cy="437006"/>
      </dsp:txXfrm>
    </dsp:sp>
    <dsp:sp modelId="{E1C9BA0A-B4FD-4DC0-BF22-3EB8EA43B03B}">
      <dsp:nvSpPr>
        <dsp:cNvPr id="0" name=""/>
        <dsp:cNvSpPr/>
      </dsp:nvSpPr>
      <dsp:spPr>
        <a:xfrm>
          <a:off x="1584027" y="659556"/>
          <a:ext cx="1386324" cy="269940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Budget allocation</a:t>
          </a:r>
          <a:endParaRPr lang="en-US" sz="1200" kern="1200" dirty="0"/>
        </a:p>
        <a:p>
          <a:pPr marL="114300" lvl="1" indent="-114300" algn="l" defTabSz="533400">
            <a:lnSpc>
              <a:spcPct val="90000"/>
            </a:lnSpc>
            <a:spcBef>
              <a:spcPct val="0"/>
            </a:spcBef>
            <a:spcAft>
              <a:spcPct val="15000"/>
            </a:spcAft>
            <a:buChar char="••"/>
          </a:pPr>
          <a:r>
            <a:rPr lang="en-US" sz="1200" kern="1200" dirty="0" smtClean="0"/>
            <a:t>Unblocking of administrative / procedural delays</a:t>
          </a:r>
          <a:endParaRPr lang="en-US" sz="1200" kern="1200" dirty="0"/>
        </a:p>
        <a:p>
          <a:pPr marL="114300" lvl="1" indent="-114300" algn="l" defTabSz="533400">
            <a:lnSpc>
              <a:spcPct val="90000"/>
            </a:lnSpc>
            <a:spcBef>
              <a:spcPct val="0"/>
            </a:spcBef>
            <a:spcAft>
              <a:spcPct val="15000"/>
            </a:spcAft>
            <a:buChar char="••"/>
          </a:pPr>
          <a:r>
            <a:rPr lang="en-US" sz="1200" kern="1200" dirty="0" smtClean="0"/>
            <a:t>Manage appointment of professional services / contracting</a:t>
          </a:r>
          <a:endParaRPr lang="en-US" sz="1200" kern="1200" dirty="0"/>
        </a:p>
        <a:p>
          <a:pPr marL="114300" lvl="1" indent="-114300" algn="l" defTabSz="533400">
            <a:lnSpc>
              <a:spcPct val="90000"/>
            </a:lnSpc>
            <a:spcBef>
              <a:spcPct val="0"/>
            </a:spcBef>
            <a:spcAft>
              <a:spcPct val="15000"/>
            </a:spcAft>
            <a:buChar char="••"/>
          </a:pPr>
          <a:r>
            <a:rPr lang="en-US" sz="1200" kern="1200" dirty="0" smtClean="0"/>
            <a:t>Manage expenditure</a:t>
          </a:r>
          <a:endParaRPr lang="en-US" sz="1200" kern="1200" dirty="0"/>
        </a:p>
        <a:p>
          <a:pPr marL="114300" lvl="1" indent="-114300" algn="l" defTabSz="533400">
            <a:lnSpc>
              <a:spcPct val="90000"/>
            </a:lnSpc>
            <a:spcBef>
              <a:spcPct val="0"/>
            </a:spcBef>
            <a:spcAft>
              <a:spcPct val="15000"/>
            </a:spcAft>
            <a:buChar char="••"/>
          </a:pPr>
          <a:r>
            <a:rPr lang="en-US" sz="1200" kern="1200" dirty="0" smtClean="0"/>
            <a:t>Monitor &amp; report</a:t>
          </a:r>
          <a:endParaRPr lang="en-US" sz="1200" kern="1200" dirty="0"/>
        </a:p>
      </dsp:txBody>
      <dsp:txXfrm>
        <a:off x="1584027" y="659556"/>
        <a:ext cx="1386324" cy="2699407"/>
      </dsp:txXfrm>
    </dsp:sp>
    <dsp:sp modelId="{74B89AF5-3C60-4B69-9DF2-E1585C4A6DEA}">
      <dsp:nvSpPr>
        <dsp:cNvPr id="0" name=""/>
        <dsp:cNvSpPr/>
      </dsp:nvSpPr>
      <dsp:spPr>
        <a:xfrm>
          <a:off x="3164437" y="222549"/>
          <a:ext cx="1386324" cy="43700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Stakeholder Management</a:t>
          </a:r>
          <a:endParaRPr lang="en-US" sz="1200" kern="1200" dirty="0"/>
        </a:p>
      </dsp:txBody>
      <dsp:txXfrm>
        <a:off x="3164437" y="222549"/>
        <a:ext cx="1386324" cy="437006"/>
      </dsp:txXfrm>
    </dsp:sp>
    <dsp:sp modelId="{A1C630FF-7772-4255-A10E-C8EBE4A2369B}">
      <dsp:nvSpPr>
        <dsp:cNvPr id="0" name=""/>
        <dsp:cNvSpPr/>
      </dsp:nvSpPr>
      <dsp:spPr>
        <a:xfrm>
          <a:off x="3164437" y="659556"/>
          <a:ext cx="1386324" cy="2699407"/>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ID all provincial stakeholder groups</a:t>
          </a:r>
          <a:endParaRPr lang="en-US" sz="1200" kern="1200" dirty="0"/>
        </a:p>
        <a:p>
          <a:pPr marL="114300" lvl="1" indent="-114300" algn="l" defTabSz="533400">
            <a:lnSpc>
              <a:spcPct val="90000"/>
            </a:lnSpc>
            <a:spcBef>
              <a:spcPct val="0"/>
            </a:spcBef>
            <a:spcAft>
              <a:spcPct val="15000"/>
            </a:spcAft>
            <a:buChar char="••"/>
          </a:pPr>
          <a:r>
            <a:rPr lang="en-US" sz="1200" kern="1200" dirty="0" smtClean="0"/>
            <a:t>Draft a continuous stakeholder engagement plan</a:t>
          </a:r>
          <a:endParaRPr lang="en-US" sz="1200" kern="1200" dirty="0"/>
        </a:p>
        <a:p>
          <a:pPr marL="114300" lvl="1" indent="-114300" algn="l" defTabSz="533400">
            <a:lnSpc>
              <a:spcPct val="90000"/>
            </a:lnSpc>
            <a:spcBef>
              <a:spcPct val="0"/>
            </a:spcBef>
            <a:spcAft>
              <a:spcPct val="15000"/>
            </a:spcAft>
            <a:buChar char="••"/>
          </a:pPr>
          <a:r>
            <a:rPr lang="en-US" sz="1200" kern="1200" dirty="0" smtClean="0"/>
            <a:t>Facilitate MoU with stakeholders</a:t>
          </a:r>
          <a:endParaRPr lang="en-US" sz="1200" kern="1200" dirty="0"/>
        </a:p>
        <a:p>
          <a:pPr marL="114300" lvl="1" indent="-114300" algn="l" defTabSz="533400">
            <a:lnSpc>
              <a:spcPct val="90000"/>
            </a:lnSpc>
            <a:spcBef>
              <a:spcPct val="0"/>
            </a:spcBef>
            <a:spcAft>
              <a:spcPct val="15000"/>
            </a:spcAft>
            <a:buChar char="••"/>
          </a:pPr>
          <a:r>
            <a:rPr lang="en-US" sz="1200" kern="1200" dirty="0" smtClean="0"/>
            <a:t>Monitor &amp; report</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3164437" y="659556"/>
        <a:ext cx="1386324" cy="2699407"/>
      </dsp:txXfrm>
    </dsp:sp>
    <dsp:sp modelId="{BB049A85-01ED-4753-ADAD-2B9D350FE227}">
      <dsp:nvSpPr>
        <dsp:cNvPr id="0" name=""/>
        <dsp:cNvSpPr/>
      </dsp:nvSpPr>
      <dsp:spPr>
        <a:xfrm>
          <a:off x="4744848" y="222549"/>
          <a:ext cx="1386324" cy="43700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ICT </a:t>
          </a:r>
          <a:endParaRPr lang="en-US" sz="1200" kern="1200" dirty="0"/>
        </a:p>
      </dsp:txBody>
      <dsp:txXfrm>
        <a:off x="4744848" y="222549"/>
        <a:ext cx="1386324" cy="437006"/>
      </dsp:txXfrm>
    </dsp:sp>
    <dsp:sp modelId="{1B610CCB-0960-4709-91C3-0247F623D95B}">
      <dsp:nvSpPr>
        <dsp:cNvPr id="0" name=""/>
        <dsp:cNvSpPr/>
      </dsp:nvSpPr>
      <dsp:spPr>
        <a:xfrm>
          <a:off x="4744848" y="659556"/>
          <a:ext cx="1386324" cy="2699407"/>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ID ICT requirements</a:t>
          </a:r>
          <a:endParaRPr lang="en-US" sz="1200" kern="1200" dirty="0"/>
        </a:p>
        <a:p>
          <a:pPr marL="114300" lvl="1" indent="-114300" algn="l" defTabSz="533400">
            <a:lnSpc>
              <a:spcPct val="90000"/>
            </a:lnSpc>
            <a:spcBef>
              <a:spcPct val="0"/>
            </a:spcBef>
            <a:spcAft>
              <a:spcPct val="15000"/>
            </a:spcAft>
            <a:buChar char="••"/>
          </a:pPr>
          <a:r>
            <a:rPr lang="en-US" sz="1200" kern="1200" dirty="0" smtClean="0"/>
            <a:t>Incorporate ICT infrastructure requirements in space planning</a:t>
          </a:r>
          <a:endParaRPr lang="en-US" sz="1200" kern="1200" dirty="0"/>
        </a:p>
        <a:p>
          <a:pPr marL="114300" lvl="1" indent="-114300" algn="l" defTabSz="533400">
            <a:lnSpc>
              <a:spcPct val="90000"/>
            </a:lnSpc>
            <a:spcBef>
              <a:spcPct val="0"/>
            </a:spcBef>
            <a:spcAft>
              <a:spcPct val="15000"/>
            </a:spcAft>
            <a:buChar char="••"/>
          </a:pPr>
          <a:r>
            <a:rPr lang="en-US" sz="1200" kern="1200" dirty="0" smtClean="0"/>
            <a:t>Ensure effective functioning of ICT</a:t>
          </a:r>
          <a:endParaRPr lang="en-US" sz="1200" kern="1200" dirty="0"/>
        </a:p>
        <a:p>
          <a:pPr marL="114300" lvl="1" indent="-114300" algn="l" defTabSz="533400">
            <a:lnSpc>
              <a:spcPct val="90000"/>
            </a:lnSpc>
            <a:spcBef>
              <a:spcPct val="0"/>
            </a:spcBef>
            <a:spcAft>
              <a:spcPct val="15000"/>
            </a:spcAft>
            <a:buChar char="••"/>
          </a:pPr>
          <a:r>
            <a:rPr lang="en-US" sz="1200" kern="1200" dirty="0" smtClean="0"/>
            <a:t>Manage development of website</a:t>
          </a:r>
          <a:endParaRPr lang="en-US" sz="1200" kern="1200" dirty="0"/>
        </a:p>
        <a:p>
          <a:pPr marL="114300" lvl="1" indent="-114300" algn="l" defTabSz="533400">
            <a:lnSpc>
              <a:spcPct val="90000"/>
            </a:lnSpc>
            <a:spcBef>
              <a:spcPct val="0"/>
            </a:spcBef>
            <a:spcAft>
              <a:spcPct val="15000"/>
            </a:spcAft>
            <a:buChar char="••"/>
          </a:pPr>
          <a:r>
            <a:rPr lang="en-US" sz="1200" kern="1200" dirty="0" smtClean="0"/>
            <a:t>Manage CRM system</a:t>
          </a:r>
          <a:endParaRPr lang="en-US" sz="1200" kern="1200" dirty="0"/>
        </a:p>
        <a:p>
          <a:pPr marL="114300" lvl="1" indent="-114300" algn="l" defTabSz="533400">
            <a:lnSpc>
              <a:spcPct val="90000"/>
            </a:lnSpc>
            <a:spcBef>
              <a:spcPct val="0"/>
            </a:spcBef>
            <a:spcAft>
              <a:spcPct val="15000"/>
            </a:spcAft>
            <a:buChar char="••"/>
          </a:pPr>
          <a:r>
            <a:rPr lang="en-US" sz="1200" kern="1200" dirty="0" smtClean="0"/>
            <a:t>Monitor &amp; report</a:t>
          </a:r>
          <a:endParaRPr lang="en-US" sz="1200" kern="1200" dirty="0"/>
        </a:p>
      </dsp:txBody>
      <dsp:txXfrm>
        <a:off x="4744848" y="659556"/>
        <a:ext cx="1386324" cy="2699407"/>
      </dsp:txXfrm>
    </dsp:sp>
    <dsp:sp modelId="{B6E48A90-9843-435E-B72B-084A05FDD3D9}">
      <dsp:nvSpPr>
        <dsp:cNvPr id="0" name=""/>
        <dsp:cNvSpPr/>
      </dsp:nvSpPr>
      <dsp:spPr>
        <a:xfrm>
          <a:off x="6325258" y="222549"/>
          <a:ext cx="1386324" cy="437006"/>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Marketing &amp; Communications</a:t>
          </a:r>
          <a:endParaRPr lang="en-US" sz="1200" kern="1200" dirty="0"/>
        </a:p>
      </dsp:txBody>
      <dsp:txXfrm>
        <a:off x="6325258" y="222549"/>
        <a:ext cx="1386324" cy="437006"/>
      </dsp:txXfrm>
    </dsp:sp>
    <dsp:sp modelId="{FCFE5EE0-B44D-44A0-B789-AA39A4A608E4}">
      <dsp:nvSpPr>
        <dsp:cNvPr id="0" name=""/>
        <dsp:cNvSpPr/>
      </dsp:nvSpPr>
      <dsp:spPr>
        <a:xfrm>
          <a:off x="6325258" y="659556"/>
          <a:ext cx="1386324" cy="2699407"/>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Draft Marketing &amp; Communications Plan</a:t>
          </a:r>
          <a:endParaRPr lang="en-US" sz="1200" kern="1200" dirty="0"/>
        </a:p>
        <a:p>
          <a:pPr marL="114300" lvl="1" indent="-114300" algn="l" defTabSz="533400">
            <a:lnSpc>
              <a:spcPct val="90000"/>
            </a:lnSpc>
            <a:spcBef>
              <a:spcPct val="0"/>
            </a:spcBef>
            <a:spcAft>
              <a:spcPct val="15000"/>
            </a:spcAft>
            <a:buChar char="••"/>
          </a:pPr>
          <a:r>
            <a:rPr lang="en-US" sz="1200" kern="1200" dirty="0" smtClean="0"/>
            <a:t>Mobilise Provincial Marketing &amp; Comms Practitioners</a:t>
          </a:r>
          <a:endParaRPr lang="en-US" sz="1200" kern="1200" dirty="0"/>
        </a:p>
        <a:p>
          <a:pPr marL="114300" lvl="1" indent="-114300" algn="l" defTabSz="533400">
            <a:lnSpc>
              <a:spcPct val="90000"/>
            </a:lnSpc>
            <a:spcBef>
              <a:spcPct val="0"/>
            </a:spcBef>
            <a:spcAft>
              <a:spcPct val="15000"/>
            </a:spcAft>
            <a:buChar char="••"/>
          </a:pPr>
          <a:r>
            <a:rPr lang="en-US" sz="1200" kern="1200" dirty="0" smtClean="0"/>
            <a:t>Implement Marketing &amp; Comms activities</a:t>
          </a:r>
          <a:endParaRPr lang="en-US" sz="1200" kern="1200" dirty="0"/>
        </a:p>
        <a:p>
          <a:pPr marL="114300" lvl="1" indent="-114300" algn="l" defTabSz="533400">
            <a:lnSpc>
              <a:spcPct val="90000"/>
            </a:lnSpc>
            <a:spcBef>
              <a:spcPct val="0"/>
            </a:spcBef>
            <a:spcAft>
              <a:spcPct val="15000"/>
            </a:spcAft>
            <a:buChar char="••"/>
          </a:pPr>
          <a:r>
            <a:rPr lang="en-US" sz="1200" kern="1200" dirty="0" smtClean="0"/>
            <a:t>Monitor &amp; report</a:t>
          </a:r>
          <a:endParaRPr lang="en-US" sz="1200" kern="1200" dirty="0"/>
        </a:p>
      </dsp:txBody>
      <dsp:txXfrm>
        <a:off x="6325258" y="659556"/>
        <a:ext cx="1386324" cy="269940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45" cy="496813"/>
          </a:xfrm>
          <a:prstGeom prst="rect">
            <a:avLst/>
          </a:prstGeom>
        </p:spPr>
        <p:txBody>
          <a:bodyPr vert="horz" lIns="92702" tIns="46351" rIns="92702" bIns="46351" rtlCol="0"/>
          <a:lstStyle>
            <a:lvl1pPr algn="l">
              <a:defRPr sz="1200"/>
            </a:lvl1pPr>
          </a:lstStyle>
          <a:p>
            <a:endParaRPr lang="en-ZA" dirty="0"/>
          </a:p>
        </p:txBody>
      </p:sp>
      <p:sp>
        <p:nvSpPr>
          <p:cNvPr id="3" name="Date Placeholder 2"/>
          <p:cNvSpPr>
            <a:spLocks noGrp="1"/>
          </p:cNvSpPr>
          <p:nvPr>
            <p:ph type="dt" sz="quarter" idx="1"/>
          </p:nvPr>
        </p:nvSpPr>
        <p:spPr>
          <a:xfrm>
            <a:off x="3849911" y="0"/>
            <a:ext cx="2946144" cy="496813"/>
          </a:xfrm>
          <a:prstGeom prst="rect">
            <a:avLst/>
          </a:prstGeom>
        </p:spPr>
        <p:txBody>
          <a:bodyPr vert="horz" lIns="92702" tIns="46351" rIns="92702" bIns="46351" rtlCol="0"/>
          <a:lstStyle>
            <a:lvl1pPr algn="r">
              <a:defRPr sz="1200"/>
            </a:lvl1pPr>
          </a:lstStyle>
          <a:p>
            <a:fld id="{133BB79F-7B1F-4A0A-8135-657F6F4D9785}" type="datetimeFigureOut">
              <a:rPr lang="en-ZA" smtClean="0"/>
              <a:t>2020/02/12</a:t>
            </a:fld>
            <a:endParaRPr lang="en-ZA" dirty="0"/>
          </a:p>
        </p:txBody>
      </p:sp>
      <p:sp>
        <p:nvSpPr>
          <p:cNvPr id="4" name="Footer Placeholder 3"/>
          <p:cNvSpPr>
            <a:spLocks noGrp="1"/>
          </p:cNvSpPr>
          <p:nvPr>
            <p:ph type="ftr" sz="quarter" idx="2"/>
          </p:nvPr>
        </p:nvSpPr>
        <p:spPr>
          <a:xfrm>
            <a:off x="1" y="9428224"/>
            <a:ext cx="2946145" cy="496813"/>
          </a:xfrm>
          <a:prstGeom prst="rect">
            <a:avLst/>
          </a:prstGeom>
        </p:spPr>
        <p:txBody>
          <a:bodyPr vert="horz" lIns="92702" tIns="46351" rIns="92702" bIns="46351"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49911" y="9428224"/>
            <a:ext cx="2946144" cy="496813"/>
          </a:xfrm>
          <a:prstGeom prst="rect">
            <a:avLst/>
          </a:prstGeom>
        </p:spPr>
        <p:txBody>
          <a:bodyPr vert="horz" lIns="92702" tIns="46351" rIns="92702" bIns="46351" rtlCol="0" anchor="b"/>
          <a:lstStyle>
            <a:lvl1pPr algn="r">
              <a:defRPr sz="1200"/>
            </a:lvl1pPr>
          </a:lstStyle>
          <a:p>
            <a:fld id="{0DCD732B-29CD-45B3-A4AD-19CE4C2CB3A5}" type="slidenum">
              <a:rPr lang="en-ZA" smtClean="0"/>
              <a:t>‹#›</a:t>
            </a:fld>
            <a:endParaRPr lang="en-ZA" dirty="0"/>
          </a:p>
        </p:txBody>
      </p:sp>
    </p:spTree>
    <p:extLst>
      <p:ext uri="{BB962C8B-B14F-4D97-AF65-F5344CB8AC3E}">
        <p14:creationId xmlns:p14="http://schemas.microsoft.com/office/powerpoint/2010/main" val="2562068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60" cy="496331"/>
          </a:xfrm>
          <a:prstGeom prst="rect">
            <a:avLst/>
          </a:prstGeom>
        </p:spPr>
        <p:txBody>
          <a:bodyPr vert="horz" lIns="91886" tIns="45943" rIns="91886" bIns="45943" rtlCol="0"/>
          <a:lstStyle>
            <a:lvl1pPr algn="l">
              <a:defRPr sz="1200"/>
            </a:lvl1pPr>
          </a:lstStyle>
          <a:p>
            <a:endParaRPr lang="en-ZA" dirty="0"/>
          </a:p>
        </p:txBody>
      </p:sp>
      <p:sp>
        <p:nvSpPr>
          <p:cNvPr id="3" name="Date Placeholder 2"/>
          <p:cNvSpPr>
            <a:spLocks noGrp="1"/>
          </p:cNvSpPr>
          <p:nvPr>
            <p:ph type="dt" idx="1"/>
          </p:nvPr>
        </p:nvSpPr>
        <p:spPr>
          <a:xfrm>
            <a:off x="3850442" y="1"/>
            <a:ext cx="2945660" cy="496331"/>
          </a:xfrm>
          <a:prstGeom prst="rect">
            <a:avLst/>
          </a:prstGeom>
        </p:spPr>
        <p:txBody>
          <a:bodyPr vert="horz" lIns="91886" tIns="45943" rIns="91886" bIns="45943" rtlCol="0"/>
          <a:lstStyle>
            <a:lvl1pPr algn="r">
              <a:defRPr sz="1200"/>
            </a:lvl1pPr>
          </a:lstStyle>
          <a:p>
            <a:fld id="{C7AACF6B-6F49-463B-A0F6-2E4865F14685}" type="datetimeFigureOut">
              <a:rPr lang="en-ZA" smtClean="0"/>
              <a:t>2020/02/12</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886" tIns="45943" rIns="91886" bIns="45943" rtlCol="0" anchor="ctr"/>
          <a:lstStyle/>
          <a:p>
            <a:endParaRPr lang="en-ZA"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886" tIns="45943" rIns="91886" bIns="4594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4"/>
            <a:ext cx="2945660" cy="496331"/>
          </a:xfrm>
          <a:prstGeom prst="rect">
            <a:avLst/>
          </a:prstGeom>
        </p:spPr>
        <p:txBody>
          <a:bodyPr vert="horz" lIns="91886" tIns="45943" rIns="91886" bIns="45943"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2" y="9428584"/>
            <a:ext cx="2945660" cy="496331"/>
          </a:xfrm>
          <a:prstGeom prst="rect">
            <a:avLst/>
          </a:prstGeom>
        </p:spPr>
        <p:txBody>
          <a:bodyPr vert="horz" lIns="91886" tIns="45943" rIns="91886" bIns="45943" rtlCol="0" anchor="b"/>
          <a:lstStyle>
            <a:lvl1pPr algn="r">
              <a:defRPr sz="1200"/>
            </a:lvl1pPr>
          </a:lstStyle>
          <a:p>
            <a:fld id="{EAA83B74-83DF-40E0-B27C-425040BC923A}" type="slidenum">
              <a:rPr lang="en-ZA" smtClean="0"/>
              <a:t>‹#›</a:t>
            </a:fld>
            <a:endParaRPr lang="en-ZA" dirty="0"/>
          </a:p>
        </p:txBody>
      </p:sp>
    </p:spTree>
    <p:extLst>
      <p:ext uri="{BB962C8B-B14F-4D97-AF65-F5344CB8AC3E}">
        <p14:creationId xmlns:p14="http://schemas.microsoft.com/office/powerpoint/2010/main" val="267451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917575" y="742950"/>
            <a:ext cx="4965700" cy="3724275"/>
          </a:xfrm>
          <a:ln/>
        </p:spPr>
      </p:sp>
      <p:sp>
        <p:nvSpPr>
          <p:cNvPr id="43011" name="Rectangle 3"/>
          <p:cNvSpPr>
            <a:spLocks noGrp="1" noChangeArrowheads="1"/>
          </p:cNvSpPr>
          <p:nvPr>
            <p:ph type="body" idx="1"/>
          </p:nvPr>
        </p:nvSpPr>
        <p:spPr>
          <a:xfrm>
            <a:off x="906361" y="4715154"/>
            <a:ext cx="4984963" cy="4466987"/>
          </a:xfrm>
          <a:noFill/>
          <a:ln/>
        </p:spPr>
        <p:txBody>
          <a:bodyPr/>
          <a:lstStyle/>
          <a:p>
            <a:pPr eaLnBrk="1" hangingPunct="1"/>
            <a:endParaRPr lang="en-GB" dirty="0" smtClean="0"/>
          </a:p>
        </p:txBody>
      </p:sp>
    </p:spTree>
    <p:extLst>
      <p:ext uri="{BB962C8B-B14F-4D97-AF65-F5344CB8AC3E}">
        <p14:creationId xmlns:p14="http://schemas.microsoft.com/office/powerpoint/2010/main" val="369353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A83B74-83DF-40E0-B27C-425040BC923A}" type="slidenum">
              <a:rPr lang="en-ZA" smtClean="0"/>
              <a:t>9</a:t>
            </a:fld>
            <a:endParaRPr lang="en-ZA" dirty="0"/>
          </a:p>
        </p:txBody>
      </p:sp>
    </p:spTree>
    <p:extLst>
      <p:ext uri="{BB962C8B-B14F-4D97-AF65-F5344CB8AC3E}">
        <p14:creationId xmlns:p14="http://schemas.microsoft.com/office/powerpoint/2010/main" val="386682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ltLang="en-US" dirty="0"/>
              <a:t>CONFIDENTIAL</a:t>
            </a:r>
          </a:p>
        </p:txBody>
      </p:sp>
      <p:sp>
        <p:nvSpPr>
          <p:cNvPr id="5" name="Slide Number Placeholder 4"/>
          <p:cNvSpPr>
            <a:spLocks noGrp="1"/>
          </p:cNvSpPr>
          <p:nvPr>
            <p:ph type="sldNum" sz="quarter" idx="11"/>
          </p:nvPr>
        </p:nvSpPr>
        <p:spPr/>
        <p:txBody>
          <a:bodyPr/>
          <a:lstStyle/>
          <a:p>
            <a:pPr>
              <a:defRPr/>
            </a:pPr>
            <a:fld id="{4A509AAF-A3DE-4A74-8249-7E984B9B79FE}" type="slidenum">
              <a:rPr lang="en-US" altLang="en-US" smtClean="0"/>
              <a:pPr>
                <a:defRPr/>
              </a:pPr>
              <a:t>17</a:t>
            </a:fld>
            <a:endParaRPr lang="en-US" altLang="en-US" dirty="0"/>
          </a:p>
        </p:txBody>
      </p:sp>
    </p:spTree>
    <p:extLst>
      <p:ext uri="{BB962C8B-B14F-4D97-AF65-F5344CB8AC3E}">
        <p14:creationId xmlns:p14="http://schemas.microsoft.com/office/powerpoint/2010/main" val="49985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A83B74-83DF-40E0-B27C-425040BC923A}" type="slidenum">
              <a:rPr lang="en-ZA" smtClean="0"/>
              <a:t>40</a:t>
            </a:fld>
            <a:endParaRPr lang="en-ZA" dirty="0"/>
          </a:p>
        </p:txBody>
      </p:sp>
    </p:spTree>
    <p:extLst>
      <p:ext uri="{BB962C8B-B14F-4D97-AF65-F5344CB8AC3E}">
        <p14:creationId xmlns:p14="http://schemas.microsoft.com/office/powerpoint/2010/main" val="184738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A83B74-83DF-40E0-B27C-425040BC923A}" type="slidenum">
              <a:rPr lang="en-ZA" smtClean="0"/>
              <a:t>49</a:t>
            </a:fld>
            <a:endParaRPr lang="en-ZA" dirty="0"/>
          </a:p>
        </p:txBody>
      </p:sp>
    </p:spTree>
    <p:extLst>
      <p:ext uri="{BB962C8B-B14F-4D97-AF65-F5344CB8AC3E}">
        <p14:creationId xmlns:p14="http://schemas.microsoft.com/office/powerpoint/2010/main" val="208027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AA83B74-83DF-40E0-B27C-425040BC923A}" type="slidenum">
              <a:rPr lang="en-ZA" smtClean="0"/>
              <a:t>57</a:t>
            </a:fld>
            <a:endParaRPr lang="en-ZA" dirty="0"/>
          </a:p>
        </p:txBody>
      </p:sp>
    </p:spTree>
    <p:extLst>
      <p:ext uri="{BB962C8B-B14F-4D97-AF65-F5344CB8AC3E}">
        <p14:creationId xmlns:p14="http://schemas.microsoft.com/office/powerpoint/2010/main" val="262551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10D75F01-00C4-4AC0-B5B1-B5FD0159C317}" type="datetime1">
              <a:rPr lang="en-ZA" smtClean="0"/>
              <a:t>2020/02/12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3326589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C2AF6E2-E147-47A8-84F8-6BE7B48B6F4F}" type="datetime1">
              <a:rPr lang="en-ZA" smtClean="0"/>
              <a:t>2020/02/12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51042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16E64784-1631-45FE-940F-4322910A6825}" type="datetime1">
              <a:rPr lang="en-ZA" smtClean="0"/>
              <a:t>2020/02/12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70415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564252-C428-419D-9484-C1D6E1E0AEDE}"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54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9BCA751C-9729-454B-A405-B853E96FF566}" type="datetime1">
              <a:rPr lang="en-ZA" smtClean="0"/>
              <a:t>2020/02/12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91711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7E871-C09D-41FD-9248-DA97099501A6}" type="datetime1">
              <a:rPr lang="en-ZA" smtClean="0"/>
              <a:t>2020/02/12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169971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9040E82-22D0-4F58-9E87-759FDC773912}" type="datetime1">
              <a:rPr lang="en-ZA" smtClean="0"/>
              <a:t>2020/02/12</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90895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CCDE28AC-FDDF-4E6B-941A-0BB05678F43D}" type="datetime1">
              <a:rPr lang="en-ZA" smtClean="0"/>
              <a:t>2020/02/12</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3224939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2B5B953D-81B7-452D-87AE-FE9FBFF92C8A}" type="datetime1">
              <a:rPr lang="en-ZA" smtClean="0"/>
              <a:t>2020/02/12</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252840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1090EE-75DA-42DD-A129-445792F4D605}" type="datetime1">
              <a:rPr lang="en-ZA" smtClean="0"/>
              <a:t>2020/02/12</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336338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768B7F-C499-4BE5-B861-47F65EC77595}" type="datetime1">
              <a:rPr lang="en-ZA" smtClean="0"/>
              <a:t>2020/02/12</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32358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BB4C56-FFDA-4DB4-889E-2EEE6C2C4E5B}" type="datetime1">
              <a:rPr lang="en-ZA" smtClean="0"/>
              <a:t>2020/02/12</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2303830F-73B7-48B0-9E15-30A826AEB795}" type="slidenum">
              <a:rPr lang="en-ZA" smtClean="0"/>
              <a:t>‹#›</a:t>
            </a:fld>
            <a:endParaRPr lang="en-ZA" dirty="0"/>
          </a:p>
        </p:txBody>
      </p:sp>
    </p:spTree>
    <p:extLst>
      <p:ext uri="{BB962C8B-B14F-4D97-AF65-F5344CB8AC3E}">
        <p14:creationId xmlns:p14="http://schemas.microsoft.com/office/powerpoint/2010/main" val="31632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262D7-B9B2-4DC6-BBBD-BDBACA61309E}" type="datetime1">
              <a:rPr lang="en-ZA" smtClean="0"/>
              <a:t>2020/02/12</a:t>
            </a:fld>
            <a:endParaRPr lang="en-Z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3830F-73B7-48B0-9E15-30A826AEB795}" type="slidenum">
              <a:rPr lang="en-ZA" smtClean="0"/>
              <a:t>‹#›</a:t>
            </a:fld>
            <a:endParaRPr lang="en-ZA" dirty="0"/>
          </a:p>
        </p:txBody>
      </p:sp>
    </p:spTree>
    <p:extLst>
      <p:ext uri="{BB962C8B-B14F-4D97-AF65-F5344CB8AC3E}">
        <p14:creationId xmlns:p14="http://schemas.microsoft.com/office/powerpoint/2010/main" val="355880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4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5.emf"/><Relationship Id="rId7" Type="http://schemas.openxmlformats.org/officeDocument/2006/relationships/diagramColors" Target="../diagrams/colors10.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9.xml.rels><?xml version="1.0" encoding="UTF-8" standalone="yes"?>
<Relationships xmlns="http://schemas.openxmlformats.org/package/2006/relationships"><Relationship Id="rId8" Type="http://schemas.openxmlformats.org/officeDocument/2006/relationships/hyperlink" Target="http://www.investsa.gov.za/" TargetMode="External"/><Relationship Id="rId3" Type="http://schemas.openxmlformats.org/officeDocument/2006/relationships/image" Target="../media/image5.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a:t>
            </a:fld>
            <a:endParaRPr lang="en-ZA"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84584" y="-387424"/>
            <a:ext cx="10731500" cy="7586980"/>
          </a:xfrm>
          <a:prstGeom prst="rect">
            <a:avLst/>
          </a:prstGeom>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7" name="Text Box 2"/>
          <p:cNvSpPr txBox="1"/>
          <p:nvPr/>
        </p:nvSpPr>
        <p:spPr>
          <a:xfrm>
            <a:off x="1188778" y="2210912"/>
            <a:ext cx="6984776" cy="1547103"/>
          </a:xfrm>
          <a:prstGeom prst="rect">
            <a:avLst/>
          </a:prstGeom>
          <a:noFill/>
          <a:ln>
            <a:noFill/>
          </a:ln>
          <a:effectLst/>
          <a:extLst>
            <a:ext uri="{C572A759-6A51-4108-AA02-DFA0A04FC94B}">
              <ma14:wrappingTextBoxFlag xmlns:lc="http://schemas.openxmlformats.org/drawingml/2006/lockedCanvas"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800" b="1" dirty="0" smtClean="0">
                <a:solidFill>
                  <a:schemeClr val="tx1"/>
                </a:solidFill>
                <a:effectLst>
                  <a:outerShdw blurRad="38100" dist="38100" dir="2700000" algn="tl">
                    <a:srgbClr val="000000">
                      <a:alpha val="43137"/>
                    </a:srgbClr>
                  </a:outerShdw>
                </a:effectLst>
                <a:latin typeface="Arial" panose="020B0604020202020204" pitchFamily="34" charset="0"/>
                <a:ea typeface="MS Mincho"/>
                <a:cs typeface="Arial" panose="020B0604020202020204" pitchFamily="34" charset="0"/>
              </a:rPr>
              <a:t>EASE OF DOING BUSINESS &amp; </a:t>
            </a:r>
          </a:p>
          <a:p>
            <a:pPr algn="ctr">
              <a:spcAft>
                <a:spcPts val="0"/>
              </a:spcAft>
            </a:pPr>
            <a:r>
              <a:rPr lang="en-US" sz="2800" b="1" dirty="0" smtClean="0">
                <a:solidFill>
                  <a:schemeClr val="tx1"/>
                </a:solidFill>
                <a:effectLst>
                  <a:outerShdw blurRad="38100" dist="38100" dir="2700000" algn="tl">
                    <a:srgbClr val="000000">
                      <a:alpha val="43137"/>
                    </a:srgbClr>
                  </a:outerShdw>
                </a:effectLst>
                <a:latin typeface="Arial" panose="020B0604020202020204" pitchFamily="34" charset="0"/>
                <a:ea typeface="MS Mincho"/>
                <a:cs typeface="Arial" panose="020B0604020202020204" pitchFamily="34" charset="0"/>
              </a:rPr>
              <a:t>ONE STOP SHOP IMPLEMENTATION</a:t>
            </a:r>
          </a:p>
          <a:p>
            <a:pPr algn="ctr">
              <a:spcAft>
                <a:spcPts val="0"/>
              </a:spcAft>
            </a:pPr>
            <a:r>
              <a:rPr lang="en-US" sz="2800" b="1" i="1" smtClean="0">
                <a:solidFill>
                  <a:schemeClr val="accent6"/>
                </a:solidFill>
                <a:effectLst>
                  <a:outerShdw blurRad="38100" dist="38100" dir="2700000" algn="tl">
                    <a:srgbClr val="000000">
                      <a:alpha val="43137"/>
                    </a:srgbClr>
                  </a:outerShdw>
                </a:effectLst>
                <a:latin typeface="Arial" panose="020B0604020202020204" pitchFamily="34" charset="0"/>
                <a:ea typeface="MS Mincho"/>
                <a:cs typeface="Arial" panose="020B0604020202020204" pitchFamily="34" charset="0"/>
              </a:rPr>
              <a:t>18 FEBRUARY </a:t>
            </a:r>
            <a:r>
              <a:rPr lang="en-US" sz="2800" b="1" i="1" dirty="0" smtClean="0">
                <a:solidFill>
                  <a:schemeClr val="accent6"/>
                </a:solidFill>
                <a:effectLst>
                  <a:outerShdw blurRad="38100" dist="38100" dir="2700000" algn="tl">
                    <a:srgbClr val="000000">
                      <a:alpha val="43137"/>
                    </a:srgbClr>
                  </a:outerShdw>
                </a:effectLst>
                <a:latin typeface="Arial" panose="020B0604020202020204" pitchFamily="34" charset="0"/>
                <a:ea typeface="MS Mincho"/>
                <a:cs typeface="Arial" panose="020B0604020202020204" pitchFamily="34" charset="0"/>
              </a:rPr>
              <a:t>2020</a:t>
            </a:r>
          </a:p>
          <a:p>
            <a:pPr algn="ctr">
              <a:spcAft>
                <a:spcPts val="0"/>
              </a:spcAft>
            </a:pPr>
            <a:endParaRPr lang="en-US" b="1" i="1" dirty="0" smtClean="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MS Mincho"/>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4101435"/>
            <a:ext cx="2609850" cy="1600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4101435"/>
            <a:ext cx="2619375" cy="157469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548" y="4101435"/>
            <a:ext cx="2847975" cy="1600200"/>
          </a:xfrm>
          <a:prstGeom prst="rect">
            <a:avLst/>
          </a:prstGeom>
        </p:spPr>
      </p:pic>
    </p:spTree>
    <p:extLst>
      <p:ext uri="{BB962C8B-B14F-4D97-AF65-F5344CB8AC3E}">
        <p14:creationId xmlns:p14="http://schemas.microsoft.com/office/powerpoint/2010/main" val="830457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10</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pic>
        <p:nvPicPr>
          <p:cNvPr id="13" name="Content Placeholder 2"/>
          <p:cNvPicPr>
            <a:picLocks noChangeAspect="1"/>
          </p:cNvPicPr>
          <p:nvPr/>
        </p:nvPicPr>
        <p:blipFill>
          <a:blip r:embed="rId3"/>
          <a:stretch>
            <a:fillRect/>
          </a:stretch>
        </p:blipFill>
        <p:spPr>
          <a:xfrm>
            <a:off x="315402" y="1949846"/>
            <a:ext cx="8115490" cy="3649361"/>
          </a:xfrm>
          <a:prstGeom prst="rect">
            <a:avLst/>
          </a:prstGeom>
        </p:spPr>
      </p:pic>
      <p:sp>
        <p:nvSpPr>
          <p:cNvPr id="14" name="TextBox 13"/>
          <p:cNvSpPr txBox="1"/>
          <p:nvPr/>
        </p:nvSpPr>
        <p:spPr>
          <a:xfrm>
            <a:off x="316202" y="1184573"/>
            <a:ext cx="5543697"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WHAT DOES DOING BUSINESS MEASURE?</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671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11</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pic>
        <p:nvPicPr>
          <p:cNvPr id="13" name="Content Placeholder 4">
            <a:extLst>
              <a:ext uri="{FF2B5EF4-FFF2-40B4-BE49-F238E27FC236}">
                <a16:creationId xmlns:a16="http://schemas.microsoft.com/office/drawing/2014/main" id="{0808065B-428C-412A-946B-7FEFCD7E2A99}"/>
              </a:ext>
            </a:extLst>
          </p:cNvPr>
          <p:cNvPicPr>
            <a:picLocks noChangeAspect="1"/>
          </p:cNvPicPr>
          <p:nvPr/>
        </p:nvPicPr>
        <p:blipFill>
          <a:blip r:embed="rId3"/>
          <a:stretch>
            <a:fillRect/>
          </a:stretch>
        </p:blipFill>
        <p:spPr>
          <a:xfrm>
            <a:off x="529901" y="1772816"/>
            <a:ext cx="8015101" cy="4021907"/>
          </a:xfrm>
          <a:prstGeom prst="rect">
            <a:avLst/>
          </a:prstGeom>
        </p:spPr>
      </p:pic>
      <p:sp>
        <p:nvSpPr>
          <p:cNvPr id="14" name="TextBox 13"/>
          <p:cNvSpPr txBox="1"/>
          <p:nvPr/>
        </p:nvSpPr>
        <p:spPr>
          <a:xfrm>
            <a:off x="316202" y="1184573"/>
            <a:ext cx="6738127"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COMMON FEATURES OF SUCCESSFUL REFORMERS</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374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12</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itle 5"/>
          <p:cNvSpPr txBox="1">
            <a:spLocks/>
          </p:cNvSpPr>
          <p:nvPr/>
        </p:nvSpPr>
        <p:spPr>
          <a:xfrm>
            <a:off x="342389" y="1124744"/>
            <a:ext cx="8175625" cy="14377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just"/>
            <a:r>
              <a:rPr lang="en-ZA" sz="1800" dirty="0" smtClean="0">
                <a:solidFill>
                  <a:schemeClr val="accent6"/>
                </a:solidFill>
                <a:latin typeface="Arial" panose="020B0604020202020204" pitchFamily="34" charset="0"/>
                <a:cs typeface="Arial" panose="020B0604020202020204" pitchFamily="34" charset="0"/>
              </a:rPr>
              <a:t>South Africa </a:t>
            </a:r>
            <a:r>
              <a:rPr lang="en-ZA" sz="1800" dirty="0" smtClean="0">
                <a:latin typeface="Arial" panose="020B0604020202020204" pitchFamily="34" charset="0"/>
                <a:cs typeface="Arial" panose="020B0604020202020204" pitchFamily="34" charset="0"/>
              </a:rPr>
              <a:t>is among the top performing economies in Sub-Saharan Africa but is losing ground against Mauritius, Rwanda and Kenya both in terms of ranking and DTF.</a:t>
            </a:r>
            <a:endParaRPr lang="en-ZA" sz="1800" dirty="0">
              <a:latin typeface="Arial" panose="020B0604020202020204" pitchFamily="34" charset="0"/>
              <a:cs typeface="Arial" panose="020B0604020202020204" pitchFamily="34" charset="0"/>
            </a:endParaRPr>
          </a:p>
        </p:txBody>
      </p:sp>
      <p:pic>
        <p:nvPicPr>
          <p:cNvPr id="14" name="Content Placeholder 3"/>
          <p:cNvPicPr>
            <a:picLocks noChangeAspect="1"/>
          </p:cNvPicPr>
          <p:nvPr/>
        </p:nvPicPr>
        <p:blipFill>
          <a:blip r:embed="rId3"/>
          <a:stretch>
            <a:fillRect/>
          </a:stretch>
        </p:blipFill>
        <p:spPr>
          <a:xfrm>
            <a:off x="458645" y="2267744"/>
            <a:ext cx="8175625" cy="3683780"/>
          </a:xfrm>
          <a:prstGeom prst="rect">
            <a:avLst/>
          </a:prstGeom>
        </p:spPr>
      </p:pic>
    </p:spTree>
    <p:extLst>
      <p:ext uri="{BB962C8B-B14F-4D97-AF65-F5344CB8AC3E}">
        <p14:creationId xmlns:p14="http://schemas.microsoft.com/office/powerpoint/2010/main" val="3037178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13</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itle 1"/>
          <p:cNvSpPr txBox="1">
            <a:spLocks/>
          </p:cNvSpPr>
          <p:nvPr/>
        </p:nvSpPr>
        <p:spPr>
          <a:xfrm>
            <a:off x="315403" y="1124744"/>
            <a:ext cx="8229600" cy="368935"/>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800" dirty="0" smtClean="0">
                <a:solidFill>
                  <a:schemeClr val="accent6"/>
                </a:solidFill>
                <a:latin typeface="Arial" panose="020B0604020202020204" pitchFamily="34" charset="0"/>
                <a:cs typeface="Arial" panose="020B0604020202020204" pitchFamily="34" charset="0"/>
              </a:rPr>
              <a:t>SA’s </a:t>
            </a:r>
            <a:r>
              <a:rPr lang="en-US" sz="1800" dirty="0" smtClean="0">
                <a:latin typeface="Arial" panose="020B0604020202020204" pitchFamily="34" charset="0"/>
                <a:cs typeface="Arial" panose="020B0604020202020204" pitchFamily="34" charset="0"/>
              </a:rPr>
              <a:t>RANKINGS ON EASE OF DOING BUSINESS INDICATORS</a:t>
            </a:r>
            <a:endParaRPr lang="en-US" sz="1800" dirty="0"/>
          </a:p>
        </p:txBody>
      </p:sp>
      <p:sp>
        <p:nvSpPr>
          <p:cNvPr id="14" name="Rectangle 13"/>
          <p:cNvSpPr/>
          <p:nvPr/>
        </p:nvSpPr>
        <p:spPr>
          <a:xfrm>
            <a:off x="458645" y="1528705"/>
            <a:ext cx="8057912" cy="7825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latin typeface="Arial" panose="020B0604020202020204" pitchFamily="34" charset="0"/>
                <a:cs typeface="Arial" panose="020B0604020202020204" pitchFamily="34" charset="0"/>
              </a:rPr>
              <a:t>Ranking is volatile but Distance to Frontier is a more objective indication of SA’s performance </a:t>
            </a:r>
            <a:endParaRPr lang="en-ZA" sz="1600" b="1" dirty="0">
              <a:latin typeface="Arial" panose="020B0604020202020204" pitchFamily="34" charset="0"/>
              <a:cs typeface="Arial" panose="020B0604020202020204" pitchFamily="34" charset="0"/>
            </a:endParaRPr>
          </a:p>
        </p:txBody>
      </p:sp>
      <p:graphicFrame>
        <p:nvGraphicFramePr>
          <p:cNvPr id="15" name="Content Placeholder 3"/>
          <p:cNvGraphicFramePr>
            <a:graphicFrameLocks/>
          </p:cNvGraphicFramePr>
          <p:nvPr>
            <p:extLst>
              <p:ext uri="{D42A27DB-BD31-4B8C-83A1-F6EECF244321}">
                <p14:modId xmlns:p14="http://schemas.microsoft.com/office/powerpoint/2010/main" val="3863999667"/>
              </p:ext>
            </p:extLst>
          </p:nvPr>
        </p:nvGraphicFramePr>
        <p:xfrm>
          <a:off x="458645" y="2478352"/>
          <a:ext cx="8057913" cy="3479292"/>
        </p:xfrm>
        <a:graphic>
          <a:graphicData uri="http://schemas.openxmlformats.org/drawingml/2006/table">
            <a:tbl>
              <a:tblPr firstRow="1" firstCol="1" bandRow="1"/>
              <a:tblGrid>
                <a:gridCol w="1628943">
                  <a:extLst>
                    <a:ext uri="{9D8B030D-6E8A-4147-A177-3AD203B41FA5}">
                      <a16:colId xmlns:a16="http://schemas.microsoft.com/office/drawing/2014/main" val="1567346459"/>
                    </a:ext>
                  </a:extLst>
                </a:gridCol>
                <a:gridCol w="702576">
                  <a:extLst>
                    <a:ext uri="{9D8B030D-6E8A-4147-A177-3AD203B41FA5}">
                      <a16:colId xmlns:a16="http://schemas.microsoft.com/office/drawing/2014/main" val="3325930418"/>
                    </a:ext>
                  </a:extLst>
                </a:gridCol>
                <a:gridCol w="892460">
                  <a:extLst>
                    <a:ext uri="{9D8B030D-6E8A-4147-A177-3AD203B41FA5}">
                      <a16:colId xmlns:a16="http://schemas.microsoft.com/office/drawing/2014/main" val="1971921531"/>
                    </a:ext>
                  </a:extLst>
                </a:gridCol>
                <a:gridCol w="892460">
                  <a:extLst>
                    <a:ext uri="{9D8B030D-6E8A-4147-A177-3AD203B41FA5}">
                      <a16:colId xmlns:a16="http://schemas.microsoft.com/office/drawing/2014/main" val="2701252003"/>
                    </a:ext>
                  </a:extLst>
                </a:gridCol>
                <a:gridCol w="726989">
                  <a:extLst>
                    <a:ext uri="{9D8B030D-6E8A-4147-A177-3AD203B41FA5}">
                      <a16:colId xmlns:a16="http://schemas.microsoft.com/office/drawing/2014/main" val="2568097080"/>
                    </a:ext>
                  </a:extLst>
                </a:gridCol>
                <a:gridCol w="726989">
                  <a:extLst>
                    <a:ext uri="{9D8B030D-6E8A-4147-A177-3AD203B41FA5}">
                      <a16:colId xmlns:a16="http://schemas.microsoft.com/office/drawing/2014/main" val="906847266"/>
                    </a:ext>
                  </a:extLst>
                </a:gridCol>
                <a:gridCol w="781242">
                  <a:extLst>
                    <a:ext uri="{9D8B030D-6E8A-4147-A177-3AD203B41FA5}">
                      <a16:colId xmlns:a16="http://schemas.microsoft.com/office/drawing/2014/main" val="429315178"/>
                    </a:ext>
                  </a:extLst>
                </a:gridCol>
                <a:gridCol w="853127">
                  <a:extLst>
                    <a:ext uri="{9D8B030D-6E8A-4147-A177-3AD203B41FA5}">
                      <a16:colId xmlns:a16="http://schemas.microsoft.com/office/drawing/2014/main" val="3276937139"/>
                    </a:ext>
                  </a:extLst>
                </a:gridCol>
                <a:gridCol w="853127">
                  <a:extLst>
                    <a:ext uri="{9D8B030D-6E8A-4147-A177-3AD203B41FA5}">
                      <a16:colId xmlns:a16="http://schemas.microsoft.com/office/drawing/2014/main" val="1601616226"/>
                    </a:ext>
                  </a:extLst>
                </a:gridCol>
              </a:tblGrid>
              <a:tr h="222250">
                <a:tc rowSpan="2">
                  <a:txBody>
                    <a:bodyPr/>
                    <a:lstStyle/>
                    <a:p>
                      <a:pPr algn="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Indicator(s)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762000"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E8F"/>
                    </a:solidFill>
                  </a:tcPr>
                </a:tc>
                <a:tc hMerge="1">
                  <a:txBody>
                    <a:bodyPr/>
                    <a:lstStyle/>
                    <a:p>
                      <a:endParaRPr lang="en-ZA"/>
                    </a:p>
                  </a:txBody>
                  <a:tcPr/>
                </a:tc>
                <a:tc gridSpan="2">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E8F"/>
                    </a:solidFill>
                  </a:tcPr>
                </a:tc>
                <a:tc hMerge="1">
                  <a:txBody>
                    <a:bodyPr/>
                    <a:lstStyle/>
                    <a:p>
                      <a:endParaRPr lang="en-ZA"/>
                    </a:p>
                  </a:txBody>
                  <a:tcPr/>
                </a:tc>
                <a:tc gridSpan="2">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E8F"/>
                    </a:solidFill>
                  </a:tcPr>
                </a:tc>
                <a:tc hMerge="1">
                  <a:txBody>
                    <a:bodyPr/>
                    <a:lstStyle/>
                    <a:p>
                      <a:endParaRPr lang="en-ZA"/>
                    </a:p>
                  </a:txBody>
                  <a:tcPr/>
                </a:tc>
                <a:tc gridSpan="2">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E8F"/>
                    </a:solidFill>
                  </a:tcPr>
                </a:tc>
                <a:tc hMerge="1">
                  <a:txBody>
                    <a:bodyPr/>
                    <a:lstStyle/>
                    <a:p>
                      <a:endParaRPr lang="en-ZA"/>
                    </a:p>
                  </a:txBody>
                  <a:tcPr/>
                </a:tc>
                <a:extLst>
                  <a:ext uri="{0D108BD9-81ED-4DB2-BD59-A6C34878D82A}">
                    <a16:rowId xmlns:a16="http://schemas.microsoft.com/office/drawing/2014/main" val="41031388"/>
                  </a:ext>
                </a:extLst>
              </a:tr>
              <a:tr h="0">
                <a:tc vMerge="1">
                  <a:txBody>
                    <a:bodyPr/>
                    <a:lstStyle/>
                    <a:p>
                      <a:endParaRPr lang="en-ZA"/>
                    </a:p>
                  </a:txBody>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DB Ranking (1-190)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DTF</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(0-100)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DB Ranking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DTF</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DB Ranking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DTF</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DB Ranking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DTF</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576207"/>
                  </a:ext>
                </a:extLst>
              </a:tr>
              <a:tr h="233680">
                <a:tc>
                  <a:txBody>
                    <a:bodyPr/>
                    <a:lstStyle/>
                    <a:p>
                      <a:pPr algn="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Overall</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815067"/>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Starting a Business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80.47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79.97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81.22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extLst>
                  <a:ext uri="{0D108BD9-81ED-4DB2-BD59-A6C34878D82A}">
                    <a16:rowId xmlns:a16="http://schemas.microsoft.com/office/drawing/2014/main" val="1518420844"/>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Paying Taxes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81.09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81.13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extLst>
                  <a:ext uri="{0D108BD9-81ED-4DB2-BD59-A6C34878D82A}">
                    <a16:rowId xmlns:a16="http://schemas.microsoft.com/office/drawing/2014/main" val="773031172"/>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Registering Property</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59.03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58.43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59.32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extLst>
                  <a:ext uri="{0D108BD9-81ED-4DB2-BD59-A6C34878D82A}">
                    <a16:rowId xmlns:a16="http://schemas.microsoft.com/office/drawing/2014/main" val="3847794224"/>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Trading Across Borders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58.01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58.01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59.64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extLst>
                  <a:ext uri="{0D108BD9-81ED-4DB2-BD59-A6C34878D82A}">
                    <a16:rowId xmlns:a16="http://schemas.microsoft.com/office/drawing/2014/main" val="333688486"/>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Dealing with Construction Permits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68.21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68.25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4"/>
                    </a:solidFill>
                  </a:tcPr>
                </a:tc>
                <a:extLst>
                  <a:ext uri="{0D108BD9-81ED-4DB2-BD59-A6C34878D82A}">
                    <a16:rowId xmlns:a16="http://schemas.microsoft.com/office/drawing/2014/main" val="1115025703"/>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Resolving Insolvency</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57.94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57.59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54.49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817120459"/>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Getting Electricity</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68.79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565311076"/>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Protecting Minority Investors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73.33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882146504"/>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 Getting Credit</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473374111"/>
                  </a:ext>
                </a:extLst>
              </a:tr>
              <a:tr h="222250">
                <a:tc>
                  <a:txBody>
                    <a:bodyPr/>
                    <a:lstStyle/>
                    <a:p>
                      <a:pPr algn="l">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Enforcing Contracts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54.1</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410271939"/>
                  </a:ext>
                </a:extLst>
              </a:tr>
            </a:tbl>
          </a:graphicData>
        </a:graphic>
      </p:graphicFrame>
    </p:spTree>
    <p:extLst>
      <p:ext uri="{BB962C8B-B14F-4D97-AF65-F5344CB8AC3E}">
        <p14:creationId xmlns:p14="http://schemas.microsoft.com/office/powerpoint/2010/main" val="3501395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14</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441044580"/>
              </p:ext>
            </p:extLst>
          </p:nvPr>
        </p:nvGraphicFramePr>
        <p:xfrm>
          <a:off x="458645" y="1567216"/>
          <a:ext cx="8115048" cy="4491728"/>
        </p:xfrm>
        <a:graphic>
          <a:graphicData uri="http://schemas.openxmlformats.org/drawingml/2006/table">
            <a:tbl>
              <a:tblPr firstRow="1" bandRow="1"/>
              <a:tblGrid>
                <a:gridCol w="1667772">
                  <a:extLst>
                    <a:ext uri="{9D8B030D-6E8A-4147-A177-3AD203B41FA5}">
                      <a16:colId xmlns:a16="http://schemas.microsoft.com/office/drawing/2014/main" val="1887799190"/>
                    </a:ext>
                  </a:extLst>
                </a:gridCol>
                <a:gridCol w="3368867">
                  <a:extLst>
                    <a:ext uri="{9D8B030D-6E8A-4147-A177-3AD203B41FA5}">
                      <a16:colId xmlns:a16="http://schemas.microsoft.com/office/drawing/2014/main" val="564783643"/>
                    </a:ext>
                  </a:extLst>
                </a:gridCol>
                <a:gridCol w="3078409">
                  <a:extLst>
                    <a:ext uri="{9D8B030D-6E8A-4147-A177-3AD203B41FA5}">
                      <a16:colId xmlns:a16="http://schemas.microsoft.com/office/drawing/2014/main" val="4265880701"/>
                    </a:ext>
                  </a:extLst>
                </a:gridCol>
              </a:tblGrid>
              <a:tr h="187938">
                <a:tc>
                  <a:txBody>
                    <a:bodyPr/>
                    <a:lstStyle/>
                    <a:p>
                      <a:pPr>
                        <a:lnSpc>
                          <a:spcPct val="107000"/>
                        </a:lnSpc>
                        <a:spcAft>
                          <a:spcPts val="800"/>
                        </a:spcAft>
                      </a:pPr>
                      <a:r>
                        <a:rPr lang="en-US" sz="800" b="1" dirty="0">
                          <a:effectLst/>
                          <a:latin typeface="Arial" panose="020B0604020202020204" pitchFamily="34" charset="0"/>
                          <a:ea typeface="Calibri" panose="020F0502020204030204" pitchFamily="34" charset="0"/>
                          <a:cs typeface="Arial" panose="020B0604020202020204" pitchFamily="34" charset="0"/>
                        </a:rPr>
                        <a:t>Indicator</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tc>
                  <a:txBody>
                    <a:bodyPr/>
                    <a:lstStyle/>
                    <a:p>
                      <a:pPr>
                        <a:lnSpc>
                          <a:spcPct val="107000"/>
                        </a:lnSpc>
                        <a:spcAft>
                          <a:spcPts val="800"/>
                        </a:spcAft>
                      </a:pPr>
                      <a:r>
                        <a:rPr lang="en-US" sz="800" b="1" dirty="0">
                          <a:effectLst/>
                          <a:latin typeface="Arial" panose="020B0604020202020204" pitchFamily="34" charset="0"/>
                          <a:ea typeface="Calibri" panose="020F0502020204030204" pitchFamily="34" charset="0"/>
                          <a:cs typeface="Arial" panose="020B0604020202020204" pitchFamily="34" charset="0"/>
                        </a:rPr>
                        <a:t>Actions required</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tc>
                  <a:txBody>
                    <a:bodyPr/>
                    <a:lstStyle/>
                    <a:p>
                      <a:pPr>
                        <a:lnSpc>
                          <a:spcPct val="107000"/>
                        </a:lnSpc>
                        <a:spcAft>
                          <a:spcPts val="800"/>
                        </a:spcAft>
                      </a:pPr>
                      <a:r>
                        <a:rPr lang="en-US" sz="800" b="1" dirty="0">
                          <a:effectLst/>
                          <a:latin typeface="Arial" panose="020B0604020202020204" pitchFamily="34" charset="0"/>
                          <a:ea typeface="Calibri" panose="020F0502020204030204" pitchFamily="34" charset="0"/>
                          <a:cs typeface="Arial" panose="020B0604020202020204" pitchFamily="34" charset="0"/>
                        </a:rPr>
                        <a:t>Responsible entities</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2619185198"/>
                  </a:ext>
                </a:extLst>
              </a:tr>
              <a:tr h="699494">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Starting a Business</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ZA" sz="800" dirty="0">
                          <a:effectLst/>
                          <a:latin typeface="Arial" panose="020B0604020202020204" pitchFamily="34" charset="0"/>
                          <a:ea typeface="Calibri" panose="020F0502020204030204" pitchFamily="34" charset="0"/>
                          <a:cs typeface="Arial" panose="020B0604020202020204" pitchFamily="34" charset="0"/>
                        </a:rPr>
                        <a:t>The CIPC launched the </a:t>
                      </a:r>
                      <a:r>
                        <a:rPr lang="en-ZA" sz="800" dirty="0" smtClean="0">
                          <a:effectLst/>
                          <a:latin typeface="Arial" panose="020B0604020202020204" pitchFamily="34" charset="0"/>
                          <a:ea typeface="Calibri" panose="020F0502020204030204" pitchFamily="34" charset="0"/>
                          <a:cs typeface="Arial" panose="020B0604020202020204" pitchFamily="34" charset="0"/>
                        </a:rPr>
                        <a:t>Biz Portal </a:t>
                      </a:r>
                      <a:r>
                        <a:rPr lang="en-ZA" sz="800" dirty="0">
                          <a:effectLst/>
                          <a:latin typeface="Arial" panose="020B0604020202020204" pitchFamily="34" charset="0"/>
                          <a:ea typeface="Calibri" panose="020F0502020204030204" pitchFamily="34" charset="0"/>
                          <a:cs typeface="Arial" panose="020B0604020202020204" pitchFamily="34" charset="0"/>
                        </a:rPr>
                        <a:t>which integrates the registration processes of the CIPC, UIF, and Compensation Fund. The </a:t>
                      </a:r>
                      <a:r>
                        <a:rPr lang="en-ZA" sz="800" dirty="0" smtClean="0">
                          <a:effectLst/>
                          <a:latin typeface="Arial" panose="020B0604020202020204" pitchFamily="34" charset="0"/>
                          <a:ea typeface="Calibri" panose="020F0502020204030204" pitchFamily="34" charset="0"/>
                          <a:cs typeface="Arial" panose="020B0604020202020204" pitchFamily="34" charset="0"/>
                        </a:rPr>
                        <a:t>Biz Portal </a:t>
                      </a:r>
                      <a:r>
                        <a:rPr lang="en-ZA" sz="800" dirty="0">
                          <a:effectLst/>
                          <a:latin typeface="Arial" panose="020B0604020202020204" pitchFamily="34" charset="0"/>
                          <a:ea typeface="Calibri" panose="020F0502020204030204" pitchFamily="34" charset="0"/>
                          <a:cs typeface="Arial" panose="020B0604020202020204" pitchFamily="34" charset="0"/>
                        </a:rPr>
                        <a:t>reduces the time and number of procedures in starting a business.</a:t>
                      </a: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ZA" sz="800" dirty="0">
                          <a:effectLst/>
                          <a:latin typeface="Arial" panose="020B0604020202020204" pitchFamily="34" charset="0"/>
                          <a:ea typeface="Calibri" panose="020F0502020204030204" pitchFamily="34" charset="0"/>
                          <a:cs typeface="Arial" panose="020B0604020202020204" pitchFamily="34" charset="0"/>
                        </a:rPr>
                        <a:t>Dti/CIPC   </a:t>
                      </a:r>
                      <a:r>
                        <a:rPr lang="en-ZA" sz="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ZA" sz="800" dirty="0">
                          <a:effectLst/>
                          <a:latin typeface="Arial" panose="020B0604020202020204" pitchFamily="34" charset="0"/>
                          <a:ea typeface="Calibri" panose="020F0502020204030204" pitchFamily="34" charset="0"/>
                          <a:cs typeface="Arial" panose="020B0604020202020204" pitchFamily="34" charset="0"/>
                        </a:rPr>
                        <a:t>Dept of </a:t>
                      </a:r>
                      <a:r>
                        <a:rPr lang="en-ZA" sz="800" dirty="0" smtClean="0">
                          <a:effectLst/>
                          <a:latin typeface="Arial" panose="020B0604020202020204" pitchFamily="34" charset="0"/>
                          <a:ea typeface="Calibri" panose="020F0502020204030204" pitchFamily="34" charset="0"/>
                          <a:cs typeface="Arial" panose="020B0604020202020204" pitchFamily="34" charset="0"/>
                        </a:rPr>
                        <a:t>Labour  </a:t>
                      </a:r>
                      <a:r>
                        <a:rPr lang="en-ZA" sz="800" b="1" dirty="0" smtClean="0">
                          <a:solidFill>
                            <a:srgbClr val="00B05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endParaRPr lang="en-ZA" sz="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Pilot Roll Out in Nov 2019</a:t>
                      </a:r>
                      <a:endParaRPr lang="en-ZA" sz="8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625505502"/>
                  </a:ext>
                </a:extLst>
              </a:tr>
              <a:tr h="1134909">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Registering a Property</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EDRS Bill signed 27 September 2019.</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DG DRDLR to mandate the Chief Registrar Deeds and Surveyor General to accelerate implementation of process </a:t>
                      </a:r>
                      <a:r>
                        <a:rPr lang="en-US" sz="800" dirty="0" err="1" smtClean="0">
                          <a:effectLst/>
                          <a:latin typeface="Arial" panose="020B0604020202020204" pitchFamily="34" charset="0"/>
                          <a:ea typeface="Calibri" panose="020F0502020204030204" pitchFamily="34" charset="0"/>
                          <a:cs typeface="Arial" panose="020B0604020202020204" pitchFamily="34" charset="0"/>
                        </a:rPr>
                        <a:t>optimisation</a:t>
                      </a:r>
                      <a:r>
                        <a:rPr lang="en-US" sz="800" dirty="0" smtClean="0">
                          <a:effectLst/>
                          <a:latin typeface="Arial" panose="020B0604020202020204" pitchFamily="34" charset="0"/>
                          <a:ea typeface="Calibri" panose="020F0502020204030204" pitchFamily="34" charset="0"/>
                          <a:cs typeface="Arial" panose="020B0604020202020204" pitchFamily="34" charset="0"/>
                        </a:rPr>
                        <a:t> </a:t>
                      </a:r>
                      <a:r>
                        <a:rPr lang="en-US" sz="800" dirty="0">
                          <a:effectLst/>
                          <a:latin typeface="Arial" panose="020B0604020202020204" pitchFamily="34" charset="0"/>
                          <a:ea typeface="Calibri" panose="020F0502020204030204" pitchFamily="34" charset="0"/>
                          <a:cs typeface="Arial" panose="020B0604020202020204" pitchFamily="34" charset="0"/>
                        </a:rPr>
                        <a:t>and e-lodgement in current FY.</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Dept of Rural Development &amp; Land Reform/ Office of the Chief Registrar Deeds.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X</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To plan for e-lodgement</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City of Joburg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X</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To launch e-rates clearance</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Conveyancers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X</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613206968"/>
                  </a:ext>
                </a:extLst>
              </a:tr>
              <a:tr h="461463">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Paying Taxes</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Reduce time taken to get a VAT refund. Ongoing training of SARS staff to improve customer experience. Ongoing improvement of SARS website and communication.</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SARS </a:t>
                      </a:r>
                      <a:r>
                        <a:rPr lang="en-ZA" sz="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755557792"/>
                  </a:ext>
                </a:extLst>
              </a:tr>
              <a:tr h="734687">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Trading Across Borders</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Requires participation from Department of Home Affairs, Agriculture, SARS, SAPS, SABS, NRCS, Transnet. To create single border management structure and undertake joint inspections. Transnet to improve Durban Port logistics and extend rail links between JHB and Durban.</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SARS </a:t>
                      </a:r>
                      <a:r>
                        <a:rPr lang="en-ZA" sz="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Transnet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X</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Transnet to improve Durban Port logistics and extend rail links between JHB and Durban.</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582264062"/>
                  </a:ext>
                </a:extLst>
              </a:tr>
              <a:tr h="1198145">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Dealing with construction permits</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Amendment of the National Building </a:t>
                      </a:r>
                      <a:r>
                        <a:rPr lang="en-US" sz="800" dirty="0" smtClean="0">
                          <a:effectLst/>
                          <a:latin typeface="Arial" panose="020B0604020202020204" pitchFamily="34" charset="0"/>
                          <a:ea typeface="Calibri" panose="020F0502020204030204" pitchFamily="34" charset="0"/>
                          <a:cs typeface="Arial" panose="020B0604020202020204" pitchFamily="34" charset="0"/>
                        </a:rPr>
                        <a:t>Regulations</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Establish national standard for obtaining a construction permit.</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Move to national online permitting system for obtaining a construction permit. </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74357" marR="74357" marT="37178" marB="3717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Dti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X</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800" dirty="0">
                          <a:effectLst/>
                          <a:latin typeface="Arial" panose="020B0604020202020204" pitchFamily="34" charset="0"/>
                          <a:ea typeface="Calibri" panose="020F0502020204030204" pitchFamily="34" charset="0"/>
                          <a:cs typeface="Arial" panose="020B0604020202020204" pitchFamily="34" charset="0"/>
                        </a:rPr>
                        <a:t>City of Joburg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X</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CoJ to procure local service provider.</a:t>
                      </a:r>
                      <a:endParaRPr lang="en-ZA" sz="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ZA" sz="8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Amend </a:t>
                      </a:r>
                      <a:r>
                        <a:rPr lang="en-ZA" sz="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National building regulations</a:t>
                      </a:r>
                      <a:endParaRPr lang="en-ZA"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751451841"/>
                  </a:ext>
                </a:extLst>
              </a:tr>
            </a:tbl>
          </a:graphicData>
        </a:graphic>
      </p:graphicFrame>
      <p:sp>
        <p:nvSpPr>
          <p:cNvPr id="14" name="TextBox 13"/>
          <p:cNvSpPr txBox="1"/>
          <p:nvPr/>
        </p:nvSpPr>
        <p:spPr>
          <a:xfrm>
            <a:off x="458645" y="1086501"/>
            <a:ext cx="5168594"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TECHNICAL WORKING GROUPS (TWGs)</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790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15</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5" name="TextBox 14"/>
          <p:cNvSpPr txBox="1"/>
          <p:nvPr/>
        </p:nvSpPr>
        <p:spPr>
          <a:xfrm>
            <a:off x="315402" y="1184306"/>
            <a:ext cx="6584688"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IMPLEMENTATION PLAN – </a:t>
            </a:r>
            <a:r>
              <a:rPr lang="en-ZA" sz="2000" b="1" dirty="0" smtClean="0">
                <a:solidFill>
                  <a:schemeClr val="accent6"/>
                </a:solidFill>
                <a:latin typeface="Arial" panose="020B0604020202020204" pitchFamily="34" charset="0"/>
                <a:cs typeface="Arial" panose="020B0604020202020204" pitchFamily="34" charset="0"/>
              </a:rPr>
              <a:t>STARTING A BUSINESS</a:t>
            </a:r>
            <a:endParaRPr lang="en-ZA" sz="2000" b="1" dirty="0">
              <a:latin typeface="Arial" panose="020B0604020202020204" pitchFamily="34" charset="0"/>
              <a:cs typeface="Arial" panose="020B0604020202020204" pitchFamily="34" charset="0"/>
            </a:endParaRPr>
          </a:p>
        </p:txBody>
      </p:sp>
      <p:sp>
        <p:nvSpPr>
          <p:cNvPr id="3" name="Rectangle 2"/>
          <p:cNvSpPr/>
          <p:nvPr/>
        </p:nvSpPr>
        <p:spPr>
          <a:xfrm>
            <a:off x="356588" y="1584416"/>
            <a:ext cx="8330212" cy="738664"/>
          </a:xfrm>
          <a:prstGeom prst="rect">
            <a:avLst/>
          </a:prstGeom>
        </p:spPr>
        <p:txBody>
          <a:bodyPr wrap="square">
            <a:spAutoFit/>
          </a:bodyPr>
          <a:lstStyle/>
          <a:p>
            <a:pPr algn="just"/>
            <a:r>
              <a:rPr lang="en-US" sz="1400" b="1" dirty="0">
                <a:solidFill>
                  <a:schemeClr val="dk1"/>
                </a:solidFill>
                <a:latin typeface="Arial" panose="020B0604020202020204" pitchFamily="34" charset="0"/>
                <a:cs typeface="Arial" panose="020B0604020202020204" pitchFamily="34" charset="0"/>
                <a:sym typeface="Calibri"/>
              </a:rPr>
              <a:t>South Africa ranks 139th out of 190 economies on the Starting a business indicator. It takes 7 steps, 40 days and costs 0.2% of income per capita, and there is no paid-in min capital requirement</a:t>
            </a:r>
          </a:p>
        </p:txBody>
      </p:sp>
      <p:sp>
        <p:nvSpPr>
          <p:cNvPr id="16" name="Rectangle 15"/>
          <p:cNvSpPr/>
          <p:nvPr/>
        </p:nvSpPr>
        <p:spPr>
          <a:xfrm>
            <a:off x="466341" y="2323080"/>
            <a:ext cx="3096344" cy="488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STARTING A BUSINESS</a:t>
            </a:r>
            <a:endParaRPr lang="en-ZA" sz="1400" dirty="0" smtClean="0">
              <a:solidFill>
                <a:schemeClr val="tx1"/>
              </a:solidFill>
              <a:latin typeface="Arial" panose="020B0604020202020204" pitchFamily="34" charset="0"/>
              <a:cs typeface="Arial" panose="020B0604020202020204" pitchFamily="34" charset="0"/>
            </a:endParaRPr>
          </a:p>
          <a:p>
            <a:pPr algn="ctr"/>
            <a:r>
              <a:rPr lang="en-ZA" sz="1200" dirty="0" smtClean="0">
                <a:solidFill>
                  <a:srgbClr val="FF0000"/>
                </a:solidFill>
                <a:latin typeface="Arial" panose="020B0604020202020204" pitchFamily="34" charset="0"/>
                <a:cs typeface="Arial" panose="020B0604020202020204" pitchFamily="34" charset="0"/>
              </a:rPr>
              <a:t>Current </a:t>
            </a:r>
            <a:r>
              <a:rPr lang="en-ZA" sz="1200" dirty="0">
                <a:solidFill>
                  <a:srgbClr val="FF0000"/>
                </a:solidFill>
                <a:latin typeface="Arial" panose="020B0604020202020204" pitchFamily="34" charset="0"/>
                <a:cs typeface="Arial" panose="020B0604020202020204" pitchFamily="34" charset="0"/>
              </a:rPr>
              <a:t>rank </a:t>
            </a:r>
            <a:r>
              <a:rPr lang="en-ZA" sz="1200" dirty="0" smtClean="0">
                <a:solidFill>
                  <a:srgbClr val="FF0000"/>
                </a:solidFill>
                <a:latin typeface="Arial" panose="020B0604020202020204" pitchFamily="34" charset="0"/>
                <a:cs typeface="Arial" panose="020B0604020202020204" pitchFamily="34" charset="0"/>
              </a:rPr>
              <a:t>139- </a:t>
            </a:r>
            <a:r>
              <a:rPr lang="en-ZA" sz="1200" dirty="0">
                <a:solidFill>
                  <a:srgbClr val="FF0000"/>
                </a:solidFill>
                <a:latin typeface="Arial" panose="020B0604020202020204" pitchFamily="34" charset="0"/>
                <a:cs typeface="Arial" panose="020B0604020202020204" pitchFamily="34" charset="0"/>
              </a:rPr>
              <a:t>future rank 9</a:t>
            </a:r>
          </a:p>
        </p:txBody>
      </p:sp>
      <p:pic>
        <p:nvPicPr>
          <p:cNvPr id="17" name="Picture 16"/>
          <p:cNvPicPr>
            <a:picLocks noChangeAspect="1"/>
          </p:cNvPicPr>
          <p:nvPr/>
        </p:nvPicPr>
        <p:blipFill>
          <a:blip r:embed="rId3"/>
          <a:stretch>
            <a:fillRect/>
          </a:stretch>
        </p:blipFill>
        <p:spPr>
          <a:xfrm>
            <a:off x="452261" y="2932917"/>
            <a:ext cx="8138865" cy="2224275"/>
          </a:xfrm>
          <a:prstGeom prst="rect">
            <a:avLst/>
          </a:prstGeom>
        </p:spPr>
      </p:pic>
      <p:sp>
        <p:nvSpPr>
          <p:cNvPr id="4" name="Rectangle 3"/>
          <p:cNvSpPr/>
          <p:nvPr/>
        </p:nvSpPr>
        <p:spPr>
          <a:xfrm>
            <a:off x="356588" y="5196997"/>
            <a:ext cx="7239748" cy="553998"/>
          </a:xfrm>
          <a:prstGeom prst="rect">
            <a:avLst/>
          </a:prstGeom>
        </p:spPr>
        <p:txBody>
          <a:bodyPr wrap="square">
            <a:spAutoFit/>
          </a:bodyPr>
          <a:lstStyle/>
          <a:p>
            <a:r>
              <a:rPr lang="en-US" sz="1000" dirty="0">
                <a:solidFill>
                  <a:schemeClr val="dk1"/>
                </a:solidFill>
                <a:latin typeface="Arial" panose="020B0604020202020204" pitchFamily="34" charset="0"/>
                <a:ea typeface="Arial"/>
                <a:cs typeface="Arial" panose="020B0604020202020204" pitchFamily="34" charset="0"/>
              </a:rPr>
              <a:t>Implementing the above-mentioned short-term recommendations would drop South Africa’s procedure count from 7 to 4, reduce days from 40 to 26, placing it in 68th place on the index. Implementing the medium and long term recommendations, would further reduce the procedures to </a:t>
            </a:r>
            <a:r>
              <a:rPr lang="en-US" sz="1000" dirty="0">
                <a:solidFill>
                  <a:srgbClr val="FF0000"/>
                </a:solidFill>
                <a:latin typeface="Arial" panose="020B0604020202020204" pitchFamily="34" charset="0"/>
                <a:ea typeface="Arial"/>
                <a:cs typeface="Arial" panose="020B0604020202020204" pitchFamily="34" charset="0"/>
              </a:rPr>
              <a:t>3, </a:t>
            </a:r>
            <a:r>
              <a:rPr lang="en-US" sz="1000" dirty="0" smtClean="0">
                <a:solidFill>
                  <a:srgbClr val="FF0000"/>
                </a:solidFill>
                <a:latin typeface="Arial" panose="020B0604020202020204" pitchFamily="34" charset="0"/>
                <a:ea typeface="Arial"/>
                <a:cs typeface="Arial" panose="020B0604020202020204" pitchFamily="34" charset="0"/>
              </a:rPr>
              <a:t>ranking </a:t>
            </a:r>
            <a:r>
              <a:rPr lang="en-US" sz="1000" dirty="0">
                <a:solidFill>
                  <a:srgbClr val="FF0000"/>
                </a:solidFill>
                <a:latin typeface="Arial" panose="020B0604020202020204" pitchFamily="34" charset="0"/>
                <a:ea typeface="Arial"/>
                <a:cs typeface="Arial" panose="020B0604020202020204" pitchFamily="34" charset="0"/>
              </a:rPr>
              <a:t>to 9th position globally on this indicator.</a:t>
            </a:r>
          </a:p>
        </p:txBody>
      </p:sp>
    </p:spTree>
    <p:extLst>
      <p:ext uri="{BB962C8B-B14F-4D97-AF65-F5344CB8AC3E}">
        <p14:creationId xmlns:p14="http://schemas.microsoft.com/office/powerpoint/2010/main" val="3082935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16</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3" name="Rectangle 2"/>
          <p:cNvSpPr/>
          <p:nvPr/>
        </p:nvSpPr>
        <p:spPr>
          <a:xfrm>
            <a:off x="305839" y="1572688"/>
            <a:ext cx="8239163" cy="738664"/>
          </a:xfrm>
          <a:prstGeom prst="rect">
            <a:avLst/>
          </a:prstGeom>
        </p:spPr>
        <p:txBody>
          <a:bodyPr wrap="square">
            <a:spAutoFit/>
          </a:bodyPr>
          <a:lstStyle/>
          <a:p>
            <a:pPr algn="just"/>
            <a:r>
              <a:rPr lang="en-US" sz="1400" b="1" dirty="0">
                <a:solidFill>
                  <a:schemeClr val="dk1"/>
                </a:solidFill>
                <a:latin typeface="Arial" panose="020B0604020202020204" pitchFamily="34" charset="0"/>
                <a:cs typeface="Arial" panose="020B0604020202020204" pitchFamily="34" charset="0"/>
                <a:sym typeface="Calibri"/>
              </a:rPr>
              <a:t>South Africa ranks 139th out of 190 economies on the Starting a business indicator. It takes 7 steps, 40 days and costs 0.2% of income per capita, and there is no paid-in min capital requirement</a:t>
            </a:r>
          </a:p>
        </p:txBody>
      </p:sp>
      <p:sp>
        <p:nvSpPr>
          <p:cNvPr id="15" name="TextBox 14"/>
          <p:cNvSpPr txBox="1"/>
          <p:nvPr/>
        </p:nvSpPr>
        <p:spPr>
          <a:xfrm>
            <a:off x="316166" y="1172578"/>
            <a:ext cx="5656548"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IMPLEMENTATION – </a:t>
            </a:r>
            <a:r>
              <a:rPr lang="en-ZA" sz="2000" b="1" dirty="0" smtClean="0">
                <a:solidFill>
                  <a:schemeClr val="accent6"/>
                </a:solidFill>
                <a:latin typeface="Arial" panose="020B0604020202020204" pitchFamily="34" charset="0"/>
                <a:cs typeface="Arial" panose="020B0604020202020204" pitchFamily="34" charset="0"/>
              </a:rPr>
              <a:t>STARTING A BUSINESS</a:t>
            </a:r>
            <a:endParaRPr lang="en-ZA" sz="2000" b="1"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955185413"/>
              </p:ext>
            </p:extLst>
          </p:nvPr>
        </p:nvGraphicFramePr>
        <p:xfrm>
          <a:off x="427022" y="2297314"/>
          <a:ext cx="8117980" cy="3770034"/>
        </p:xfrm>
        <a:graphic>
          <a:graphicData uri="http://schemas.openxmlformats.org/drawingml/2006/table">
            <a:tbl>
              <a:tblPr firstRow="1" bandRow="1">
                <a:tableStyleId>{93296810-A885-4BE3-A3E7-6D5BEEA58F35}</a:tableStyleId>
              </a:tblPr>
              <a:tblGrid>
                <a:gridCol w="1286882">
                  <a:extLst>
                    <a:ext uri="{9D8B030D-6E8A-4147-A177-3AD203B41FA5}">
                      <a16:colId xmlns:a16="http://schemas.microsoft.com/office/drawing/2014/main" val="2439929177"/>
                    </a:ext>
                  </a:extLst>
                </a:gridCol>
                <a:gridCol w="876470">
                  <a:extLst>
                    <a:ext uri="{9D8B030D-6E8A-4147-A177-3AD203B41FA5}">
                      <a16:colId xmlns:a16="http://schemas.microsoft.com/office/drawing/2014/main" val="2496209871"/>
                    </a:ext>
                  </a:extLst>
                </a:gridCol>
                <a:gridCol w="3210808">
                  <a:extLst>
                    <a:ext uri="{9D8B030D-6E8A-4147-A177-3AD203B41FA5}">
                      <a16:colId xmlns:a16="http://schemas.microsoft.com/office/drawing/2014/main" val="1049020185"/>
                    </a:ext>
                  </a:extLst>
                </a:gridCol>
                <a:gridCol w="2743820">
                  <a:extLst>
                    <a:ext uri="{9D8B030D-6E8A-4147-A177-3AD203B41FA5}">
                      <a16:colId xmlns:a16="http://schemas.microsoft.com/office/drawing/2014/main" val="2845119242"/>
                    </a:ext>
                  </a:extLst>
                </a:gridCol>
              </a:tblGrid>
              <a:tr h="168706">
                <a:tc>
                  <a:txBody>
                    <a:bodyPr/>
                    <a:lstStyle/>
                    <a:p>
                      <a:pPr algn="ctr"/>
                      <a:r>
                        <a:rPr lang="en-ZA" sz="900" b="1" dirty="0" smtClean="0">
                          <a:latin typeface="Arial" panose="020B0604020202020204" pitchFamily="34" charset="0"/>
                          <a:cs typeface="Arial" panose="020B0604020202020204" pitchFamily="34" charset="0"/>
                        </a:rPr>
                        <a:t>Indicator</a:t>
                      </a:r>
                      <a:endParaRPr lang="en-ZA" sz="900" b="1" dirty="0">
                        <a:latin typeface="Arial" panose="020B0604020202020204" pitchFamily="34" charset="0"/>
                        <a:cs typeface="Arial" panose="020B0604020202020204" pitchFamily="34" charset="0"/>
                      </a:endParaRPr>
                    </a:p>
                  </a:txBody>
                  <a:tcPr/>
                </a:tc>
                <a:tc>
                  <a:txBody>
                    <a:bodyPr/>
                    <a:lstStyle/>
                    <a:p>
                      <a:r>
                        <a:rPr lang="en-ZA" sz="900" b="1" dirty="0" smtClean="0">
                          <a:latin typeface="Arial" panose="020B0604020202020204" pitchFamily="34" charset="0"/>
                          <a:cs typeface="Arial" panose="020B0604020202020204" pitchFamily="34" charset="0"/>
                        </a:rPr>
                        <a:t>Status</a:t>
                      </a:r>
                      <a:endParaRPr lang="en-ZA" sz="900" b="1" dirty="0">
                        <a:latin typeface="Arial" panose="020B0604020202020204" pitchFamily="34" charset="0"/>
                        <a:cs typeface="Arial" panose="020B0604020202020204" pitchFamily="34" charset="0"/>
                      </a:endParaRPr>
                    </a:p>
                  </a:txBody>
                  <a:tcPr/>
                </a:tc>
                <a:tc>
                  <a:txBody>
                    <a:bodyPr/>
                    <a:lstStyle/>
                    <a:p>
                      <a:r>
                        <a:rPr lang="en-ZA" sz="900" b="1" dirty="0" smtClean="0">
                          <a:latin typeface="Arial" panose="020B0604020202020204" pitchFamily="34" charset="0"/>
                          <a:cs typeface="Arial" panose="020B0604020202020204" pitchFamily="34" charset="0"/>
                        </a:rPr>
                        <a:t>Message target</a:t>
                      </a:r>
                      <a:endParaRPr lang="en-ZA" sz="900" b="1" dirty="0">
                        <a:latin typeface="Arial" panose="020B0604020202020204" pitchFamily="34" charset="0"/>
                        <a:cs typeface="Arial" panose="020B0604020202020204" pitchFamily="34" charset="0"/>
                      </a:endParaRPr>
                    </a:p>
                  </a:txBody>
                  <a:tcPr/>
                </a:tc>
                <a:tc>
                  <a:txBody>
                    <a:bodyPr/>
                    <a:lstStyle/>
                    <a:p>
                      <a:r>
                        <a:rPr lang="en-ZA" sz="900" b="1" dirty="0" smtClean="0">
                          <a:latin typeface="Arial" panose="020B0604020202020204" pitchFamily="34" charset="0"/>
                          <a:cs typeface="Arial" panose="020B0604020202020204" pitchFamily="34" charset="0"/>
                        </a:rPr>
                        <a:t>Impact</a:t>
                      </a:r>
                      <a:endParaRPr lang="en-ZA" sz="9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23231380"/>
                  </a:ext>
                </a:extLst>
              </a:tr>
              <a:tr h="255014">
                <a:tc rowSpan="11">
                  <a:txBody>
                    <a:bodyPr/>
                    <a:lstStyle/>
                    <a:p>
                      <a:pPr algn="ct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Starting a </a:t>
                      </a:r>
                      <a:r>
                        <a:rPr lang="en-ZA" sz="9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Business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Paper -based applications have been eliminated for business registration</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Fast, efficient process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7032333"/>
                  </a:ext>
                </a:extLst>
              </a:tr>
              <a:tr h="260217">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Incomplete application forms are placed “on hold” for a limited time.</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Incomplete entries dealt with efficiently</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7489428"/>
                  </a:ext>
                </a:extLst>
              </a:tr>
              <a:tr h="326768">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UIF and Compensation fund have introduced online registration. Registration within a day.</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 reduced to start a business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0627876"/>
                  </a:ext>
                </a:extLst>
              </a:tr>
              <a:tr h="154676">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effectLst/>
                          <a:latin typeface="Arial" panose="020B0604020202020204" pitchFamily="34" charset="0"/>
                          <a:ea typeface="Times New Roman" panose="02020603050405020304" pitchFamily="18" charset="0"/>
                          <a:cs typeface="Arial" panose="020B0604020202020204" pitchFamily="34" charset="0"/>
                        </a:rPr>
                        <a:t>99% of applications submitted online to CIPC</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Fast, efficient process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8422766"/>
                  </a:ext>
                </a:extLst>
              </a:tr>
              <a:tr h="326768">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Obtain UIF and CF registration numbers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the amount of time spent verifying identity</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71299807"/>
                  </a:ext>
                </a:extLst>
              </a:tr>
              <a:tr h="326768">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CIPC authenticates online application with the Department of Home Affairs.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the amount of time spent verifying identity and no uploading of documents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222808"/>
                  </a:ext>
                </a:extLst>
              </a:tr>
              <a:tr h="305721">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 </a:t>
                      </a:r>
                      <a:r>
                        <a:rPr lang="en-ZA" sz="9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Test Launch </a:t>
                      </a: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Oct</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Biz Portal </a:t>
                      </a: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virtual one stop shop for business registration</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domestic company can register a business in 1 day, reducing the number of steps and time</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4851"/>
                  </a:ext>
                </a:extLst>
              </a:tr>
              <a:tr h="462051">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 </a:t>
                      </a:r>
                      <a:r>
                        <a:rPr lang="en-ZA" sz="9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Test Launch </a:t>
                      </a: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Oct</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Company registration, domain name and tax registration, BBBEE certificate done in real time through an online platform</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Streamlined approach to register a business in 1 day, reducing the number of steps and time</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80314463"/>
                  </a:ext>
                </a:extLst>
              </a:tr>
              <a:tr h="305721">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en-ZA" sz="9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Biz Portal </a:t>
                      </a: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allows for the verification of status of existing companies with partner regulators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Register a company in 1 day</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72547272"/>
                  </a:ext>
                </a:extLst>
              </a:tr>
              <a:tr h="305721">
                <a:tc vMerge="1">
                  <a:txBody>
                    <a:bodyPr/>
                    <a:lstStyle/>
                    <a:p>
                      <a:pPr algn="ctr">
                        <a:lnSpc>
                          <a:spcPct val="107000"/>
                        </a:lnSpc>
                        <a:spcAft>
                          <a:spcPts val="0"/>
                        </a:spcAft>
                      </a:pP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Paper -based applications have been eliminated for business registration</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Fast, efficient process</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61573126"/>
                  </a:ext>
                </a:extLst>
              </a:tr>
              <a:tr h="305721">
                <a:tc vMerge="1">
                  <a:txBody>
                    <a:bodyPr/>
                    <a:lstStyle/>
                    <a:p>
                      <a:endParaRPr lang="en-ZA"/>
                    </a:p>
                  </a:txBody>
                  <a:tcPr/>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Incomplete application forms are placed “on hold” for a limited time.</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Incomplete entries dealt with efficiently</a:t>
                      </a:r>
                      <a:endParaRPr lang="en-ZA" sz="9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44698173"/>
                  </a:ext>
                </a:extLst>
              </a:tr>
            </a:tbl>
          </a:graphicData>
        </a:graphic>
      </p:graphicFrame>
    </p:spTree>
    <p:extLst>
      <p:ext uri="{BB962C8B-B14F-4D97-AF65-F5344CB8AC3E}">
        <p14:creationId xmlns:p14="http://schemas.microsoft.com/office/powerpoint/2010/main" val="733154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One Rounded and One Snipped 1">
            <a:extLst>
              <a:ext uri="{FF2B5EF4-FFF2-40B4-BE49-F238E27FC236}">
                <a16:creationId xmlns:a16="http://schemas.microsoft.com/office/drawing/2014/main" id="{69E6439F-412A-7640-BCB3-C2947B2826A2}"/>
              </a:ext>
            </a:extLst>
          </p:cNvPr>
          <p:cNvSpPr/>
          <p:nvPr/>
        </p:nvSpPr>
        <p:spPr>
          <a:xfrm>
            <a:off x="179389" y="44624"/>
            <a:ext cx="8785224" cy="796439"/>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800" b="1" dirty="0">
                <a:solidFill>
                  <a:schemeClr val="tx1"/>
                </a:solidFill>
                <a:latin typeface="Arial" panose="020B0604020202020204" pitchFamily="34" charset="0"/>
                <a:cs typeface="Arial" panose="020B0604020202020204" pitchFamily="34" charset="0"/>
              </a:rPr>
              <a:t>BIZ PORTAL </a:t>
            </a:r>
          </a:p>
        </p:txBody>
      </p:sp>
      <p:sp>
        <p:nvSpPr>
          <p:cNvPr id="365" name="Content Placeholder 2"/>
          <p:cNvSpPr txBox="1">
            <a:spLocks noGrp="1"/>
          </p:cNvSpPr>
          <p:nvPr>
            <p:ph type="body" idx="1"/>
          </p:nvPr>
        </p:nvSpPr>
        <p:spPr>
          <a:xfrm>
            <a:off x="179388" y="908050"/>
            <a:ext cx="8785225" cy="5545287"/>
          </a:xfrm>
          <a:prstGeom prst="rect">
            <a:avLst/>
          </a:prstGeom>
        </p:spPr>
        <p:txBody>
          <a:bodyPr/>
          <a:lstStyle/>
          <a:p>
            <a:pPr marL="128591" indent="-128591"/>
            <a:r>
              <a:rPr lang="en-ZA" sz="1600" dirty="0">
                <a:latin typeface="Arial" charset="0"/>
                <a:ea typeface="Arial" charset="0"/>
                <a:cs typeface="Arial" charset="0"/>
              </a:rPr>
              <a:t>The Biz Portal, is a pilot-phase, single integrated company registration platform. This will allow entrepreneurs to:  </a:t>
            </a:r>
          </a:p>
          <a:p>
            <a:pPr lvl="0">
              <a:buFont typeface="Helvetica" charset="0"/>
              <a:buChar char="—"/>
            </a:pPr>
            <a:r>
              <a:rPr lang="en-ZA" sz="1600" dirty="0">
                <a:latin typeface="Arial" charset="0"/>
                <a:ea typeface="Arial" charset="0"/>
                <a:cs typeface="Arial" charset="0"/>
              </a:rPr>
              <a:t>Register a company</a:t>
            </a:r>
          </a:p>
          <a:p>
            <a:pPr lvl="0">
              <a:buFont typeface="Helvetica" charset="0"/>
              <a:buChar char="—"/>
            </a:pPr>
            <a:r>
              <a:rPr lang="en-ZA" sz="1600" dirty="0">
                <a:latin typeface="Arial" charset="0"/>
                <a:ea typeface="Arial" charset="0"/>
                <a:cs typeface="Arial" charset="0"/>
              </a:rPr>
              <a:t>Obtain a tax registration number</a:t>
            </a:r>
          </a:p>
          <a:p>
            <a:pPr lvl="0">
              <a:buFont typeface="Helvetica" charset="0"/>
              <a:buChar char="—"/>
            </a:pPr>
            <a:r>
              <a:rPr lang="en-ZA" sz="1600" dirty="0">
                <a:latin typeface="Arial" charset="0"/>
                <a:ea typeface="Arial" charset="0"/>
                <a:cs typeface="Arial" charset="0"/>
              </a:rPr>
              <a:t>Register a domain name</a:t>
            </a:r>
          </a:p>
          <a:p>
            <a:pPr lvl="0">
              <a:buFont typeface="Helvetica" charset="0"/>
              <a:buChar char="—"/>
            </a:pPr>
            <a:r>
              <a:rPr lang="en-ZA" sz="1600" dirty="0">
                <a:latin typeface="Arial" charset="0"/>
                <a:ea typeface="Arial" charset="0"/>
                <a:cs typeface="Arial" charset="0"/>
              </a:rPr>
              <a:t>Obtain a B-BBEE Certificate </a:t>
            </a:r>
          </a:p>
          <a:p>
            <a:pPr lvl="0">
              <a:buFont typeface="Helvetica" charset="0"/>
              <a:buChar char="—"/>
            </a:pPr>
            <a:r>
              <a:rPr lang="en-ZA" sz="1600" dirty="0">
                <a:latin typeface="Arial" charset="0"/>
                <a:ea typeface="Arial" charset="0"/>
                <a:cs typeface="Arial" charset="0"/>
              </a:rPr>
              <a:t>Register with the Compensation Fund</a:t>
            </a:r>
          </a:p>
          <a:p>
            <a:pPr lvl="0">
              <a:buFont typeface="Helvetica" charset="0"/>
              <a:buChar char="—"/>
            </a:pPr>
            <a:r>
              <a:rPr lang="en-ZA" sz="1600" dirty="0">
                <a:latin typeface="Arial" charset="0"/>
                <a:ea typeface="Arial" charset="0"/>
                <a:cs typeface="Arial" charset="0"/>
              </a:rPr>
              <a:t>Register for UIF</a:t>
            </a:r>
          </a:p>
          <a:p>
            <a:pPr lvl="0">
              <a:buFont typeface="Helvetica" charset="0"/>
              <a:buChar char="—"/>
            </a:pPr>
            <a:r>
              <a:rPr lang="en-ZA" sz="1600" dirty="0">
                <a:latin typeface="Arial" charset="0"/>
                <a:ea typeface="Arial" charset="0"/>
                <a:cs typeface="Arial" charset="0"/>
              </a:rPr>
              <a:t>Open a business bank account. </a:t>
            </a:r>
          </a:p>
        </p:txBody>
      </p:sp>
      <p:sp>
        <p:nvSpPr>
          <p:cNvPr id="3" name="Rectangle 2"/>
          <p:cNvSpPr/>
          <p:nvPr/>
        </p:nvSpPr>
        <p:spPr>
          <a:xfrm>
            <a:off x="179387" y="908050"/>
            <a:ext cx="8785225" cy="6186309"/>
          </a:xfrm>
          <a:prstGeom prst="rect">
            <a:avLst/>
          </a:prstGeom>
        </p:spPr>
        <p:txBody>
          <a:bodyPr wrap="square">
            <a:noAutofit/>
          </a:bodyPr>
          <a:lstStyle/>
          <a:p>
            <a:pPr marL="342900" indent="-342900" algn="just">
              <a:lnSpc>
                <a:spcPct val="150000"/>
              </a:lnSpc>
              <a:buFont typeface="+mj-lt"/>
              <a:buAutoNum type="arabicPeriod"/>
            </a:pPr>
            <a:endParaRPr lang="en-ZA" sz="2000" dirty="0">
              <a:latin typeface="Arial" charset="0"/>
              <a:ea typeface="Arial" charset="0"/>
              <a:cs typeface="Arial" charset="0"/>
            </a:endParaRPr>
          </a:p>
        </p:txBody>
      </p:sp>
      <p:grpSp>
        <p:nvGrpSpPr>
          <p:cNvPr id="6" name="Group 5"/>
          <p:cNvGrpSpPr/>
          <p:nvPr/>
        </p:nvGrpSpPr>
        <p:grpSpPr>
          <a:xfrm>
            <a:off x="827584" y="3551059"/>
            <a:ext cx="7378650" cy="3046293"/>
            <a:chOff x="428627" y="-237600"/>
            <a:chExt cx="8386762" cy="3892104"/>
          </a:xfrm>
        </p:grpSpPr>
        <p:pic>
          <p:nvPicPr>
            <p:cNvPr id="8" name="Picture 7"/>
            <p:cNvPicPr/>
            <p:nvPr/>
          </p:nvPicPr>
          <p:blipFill>
            <a:blip r:embed="rId3"/>
            <a:stretch>
              <a:fillRect/>
            </a:stretch>
          </p:blipFill>
          <p:spPr>
            <a:xfrm>
              <a:off x="428627" y="383458"/>
              <a:ext cx="8386762" cy="3271046"/>
            </a:xfrm>
            <a:prstGeom prst="rect">
              <a:avLst/>
            </a:prstGeom>
          </p:spPr>
        </p:pic>
        <p:sp>
          <p:nvSpPr>
            <p:cNvPr id="9" name="Rectangle 8"/>
            <p:cNvSpPr/>
            <p:nvPr/>
          </p:nvSpPr>
          <p:spPr>
            <a:xfrm>
              <a:off x="2884011" y="-237600"/>
              <a:ext cx="3606171" cy="621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rgbClr val="0D0D0D"/>
                  </a:solidFill>
                  <a:ea typeface="Times New Roman" panose="02020603050405020304" pitchFamily="18" charset="0"/>
                  <a:cs typeface="Times New Roman" panose="02020603050405020304" pitchFamily="18" charset="0"/>
                </a:rPr>
                <a:t>Registration Process Flow</a:t>
              </a:r>
              <a:endParaRPr lang="en-ZA" sz="1800" dirty="0">
                <a:latin typeface="Times New Roman" panose="02020603050405020304" pitchFamily="18" charset="0"/>
                <a:ea typeface="Times New Roman" panose="02020603050405020304" pitchFamily="18" charset="0"/>
              </a:endParaRPr>
            </a:p>
          </p:txBody>
        </p:sp>
      </p:grpSp>
      <p:sp>
        <p:nvSpPr>
          <p:cNvPr id="10" name="Rectangle 9"/>
          <p:cNvSpPr/>
          <p:nvPr/>
        </p:nvSpPr>
        <p:spPr>
          <a:xfrm>
            <a:off x="5563206" y="1412775"/>
            <a:ext cx="3221559" cy="1663105"/>
          </a:xfrm>
          <a:prstGeom prst="rect">
            <a:avLst/>
          </a:prstGeom>
          <a:solidFill>
            <a:srgbClr val="FC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solidFill>
                  <a:schemeClr val="tx1"/>
                </a:solidFill>
                <a:ea typeface="Arial" charset="0"/>
                <a:cs typeface="Arial" charset="0"/>
              </a:rPr>
              <a:t>The Biz Portal soft launch took place in November 2019, and has since reduced the business registration time to less than one day.</a:t>
            </a:r>
          </a:p>
        </p:txBody>
      </p:sp>
      <p:sp>
        <p:nvSpPr>
          <p:cNvPr id="11" name="object 11"/>
          <p:cNvSpPr txBox="1"/>
          <p:nvPr/>
        </p:nvSpPr>
        <p:spPr>
          <a:xfrm>
            <a:off x="8492235" y="6464985"/>
            <a:ext cx="292530" cy="153888"/>
          </a:xfrm>
          <a:prstGeom prst="rect">
            <a:avLst/>
          </a:prstGeom>
        </p:spPr>
        <p:txBody>
          <a:bodyPr vert="horz" wrap="square" lIns="0" tIns="0" rIns="0" bIns="0" rtlCol="0">
            <a:spAutoFit/>
          </a:bodyPr>
          <a:lstStyle/>
          <a:p>
            <a:pPr marL="25400" marR="0" lvl="0" indent="0" algn="l" defTabSz="914400" rtl="0" eaLnBrk="1" fontAlgn="auto" latinLnBrk="0" hangingPunct="1">
              <a:lnSpc>
                <a:spcPts val="1240"/>
              </a:lnSpc>
              <a:spcBef>
                <a:spcPts val="0"/>
              </a:spcBef>
              <a:spcAft>
                <a:spcPts val="0"/>
              </a:spcAft>
              <a:buClrTx/>
              <a:buSzTx/>
              <a:buFontTx/>
              <a:buNone/>
              <a:tabLst/>
              <a:defRPr/>
            </a:pPr>
            <a:r>
              <a:rPr lang="en-ZA" sz="1200" spc="-20" dirty="0" smtClean="0">
                <a:solidFill>
                  <a:srgbClr val="888888"/>
                </a:solidFill>
                <a:latin typeface="Trebuchet MS"/>
                <a:cs typeface="Trebuchet MS"/>
              </a:rPr>
              <a:t>17</a:t>
            </a:r>
            <a:endParaRPr kumimoji="0" sz="1200" b="0" i="0" u="none" strike="noStrike" kern="1200" cap="none" spc="0" normalizeH="0" baseline="0" noProof="0" dirty="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202462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18</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5" name="TextBox 14"/>
          <p:cNvSpPr txBox="1"/>
          <p:nvPr/>
        </p:nvSpPr>
        <p:spPr>
          <a:xfrm>
            <a:off x="316166" y="1172578"/>
            <a:ext cx="8370634" cy="707886"/>
          </a:xfrm>
          <a:prstGeom prst="rect">
            <a:avLst/>
          </a:prstGeom>
          <a:noFill/>
        </p:spPr>
        <p:txBody>
          <a:bodyPr wrap="square" rtlCol="0">
            <a:spAutoFit/>
          </a:bodyPr>
          <a:lstStyle/>
          <a:p>
            <a:r>
              <a:rPr lang="en-ZA" sz="2000" b="1" dirty="0" smtClean="0">
                <a:solidFill>
                  <a:schemeClr val="accent6"/>
                </a:solidFill>
                <a:latin typeface="Arial" panose="020B0604020202020204" pitchFamily="34" charset="0"/>
                <a:cs typeface="Arial" panose="020B0604020202020204" pitchFamily="34" charset="0"/>
              </a:rPr>
              <a:t>STARTING A BUSINESS</a:t>
            </a:r>
            <a:r>
              <a:rPr lang="en-ZA" sz="2000" b="1" dirty="0">
                <a:latin typeface="Arial" panose="020B0604020202020204" pitchFamily="34" charset="0"/>
                <a:cs typeface="Arial" panose="020B0604020202020204" pitchFamily="34" charset="0"/>
              </a:rPr>
              <a:t> </a:t>
            </a:r>
            <a:r>
              <a:rPr lang="en-ZA" sz="2000" b="1" dirty="0" smtClean="0">
                <a:latin typeface="Arial" panose="020B0604020202020204" pitchFamily="34" charset="0"/>
                <a:cs typeface="Arial" panose="020B0604020202020204" pitchFamily="34" charset="0"/>
              </a:rPr>
              <a:t>– Biz Portal makes headway for entrepreneurs registering a business</a:t>
            </a:r>
            <a:endParaRPr lang="en-ZA" sz="20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4" name="Rectangle 13">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5076056" y="202765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7"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2000" y="2442934"/>
            <a:ext cx="5472000" cy="360000"/>
          </a:xfrm>
        </p:spPr>
        <p:txBody>
          <a:bodyPr>
            <a:noAutofit/>
          </a:bodyPr>
          <a:lstStyle/>
          <a:p>
            <a:r>
              <a:rPr lang="en-US" sz="1800" b="1" dirty="0">
                <a:solidFill>
                  <a:schemeClr val="tx1"/>
                </a:solidFill>
                <a:latin typeface="Arial" panose="020B0604020202020204" pitchFamily="34" charset="0"/>
                <a:cs typeface="Arial" panose="020B0604020202020204" pitchFamily="34" charset="0"/>
              </a:rPr>
              <a:t>What’s working</a:t>
            </a:r>
          </a:p>
        </p:txBody>
      </p:sp>
      <p:sp>
        <p:nvSpPr>
          <p:cNvPr id="18" name="Text Placeholder 5">
            <a:extLst>
              <a:ext uri="{FF2B5EF4-FFF2-40B4-BE49-F238E27FC236}">
                <a16:creationId xmlns:a16="http://schemas.microsoft.com/office/drawing/2014/main" id="{B237D1CA-B91A-410E-A968-D017BBE99F99}"/>
              </a:ext>
            </a:extLst>
          </p:cNvPr>
          <p:cNvSpPr txBox="1">
            <a:spLocks/>
          </p:cNvSpPr>
          <p:nvPr/>
        </p:nvSpPr>
        <p:spPr>
          <a:xfrm>
            <a:off x="5004048" y="2316045"/>
            <a:ext cx="2304256" cy="3587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rial" panose="020B0604020202020204" pitchFamily="34" charset="0"/>
                <a:cs typeface="Arial" panose="020B0604020202020204" pitchFamily="34" charset="0"/>
              </a:rPr>
              <a:t>What’s next</a:t>
            </a:r>
            <a:endParaRPr lang="en-US" sz="1800" b="1" dirty="0">
              <a:latin typeface="Arial" panose="020B0604020202020204" pitchFamily="34" charset="0"/>
              <a:cs typeface="Arial" panose="020B0604020202020204" pitchFamily="34" charset="0"/>
            </a:endParaRPr>
          </a:p>
        </p:txBody>
      </p:sp>
      <p:sp>
        <p:nvSpPr>
          <p:cNvPr id="19" name="Content Placeholder 4">
            <a:extLst>
              <a:ext uri="{FF2B5EF4-FFF2-40B4-BE49-F238E27FC236}">
                <a16:creationId xmlns:a16="http://schemas.microsoft.com/office/drawing/2014/main" id="{CEEB3BAE-C0B2-447C-B8BE-96C6BD84D658}"/>
              </a:ext>
            </a:extLst>
          </p:cNvPr>
          <p:cNvSpPr txBox="1">
            <a:spLocks/>
          </p:cNvSpPr>
          <p:nvPr/>
        </p:nvSpPr>
        <p:spPr>
          <a:xfrm>
            <a:off x="432000" y="2950768"/>
            <a:ext cx="3635944" cy="2194694"/>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The Biz Portal was launched in 2019 Q4, with great take-up.</a:t>
            </a:r>
          </a:p>
          <a:p>
            <a:pPr lvl="1"/>
            <a:r>
              <a:rPr lang="en-US" sz="2000" dirty="0" smtClean="0">
                <a:latin typeface="Arial" panose="020B0604020202020204" pitchFamily="34" charset="0"/>
                <a:cs typeface="Arial" panose="020B0604020202020204" pitchFamily="34" charset="0"/>
              </a:rPr>
              <a:t>This endeavour will see SA climbing through the ranks of Doing Business.</a:t>
            </a:r>
          </a:p>
          <a:p>
            <a:pPr lvl="1"/>
            <a:r>
              <a:rPr lang="en-US" sz="2000" dirty="0" smtClean="0">
                <a:latin typeface="Arial" panose="020B0604020202020204" pitchFamily="34" charset="0"/>
                <a:cs typeface="Arial" panose="020B0604020202020204" pitchFamily="34" charset="0"/>
              </a:rPr>
              <a:t>This innovation was made possible with CIPC, UIF, CF, SARS, and the Banks.</a:t>
            </a:r>
            <a:endParaRPr lang="en-US" sz="2000" dirty="0">
              <a:latin typeface="Arial" panose="020B0604020202020204" pitchFamily="34" charset="0"/>
              <a:cs typeface="Arial" panose="020B0604020202020204" pitchFamily="34" charset="0"/>
            </a:endParaRPr>
          </a:p>
        </p:txBody>
      </p:sp>
      <p:sp>
        <p:nvSpPr>
          <p:cNvPr id="20" name="Text Placeholder 6">
            <a:extLst>
              <a:ext uri="{FF2B5EF4-FFF2-40B4-BE49-F238E27FC236}">
                <a16:creationId xmlns:a16="http://schemas.microsoft.com/office/drawing/2014/main" id="{26A87885-D672-4CF9-A78D-CFE98385B03A}"/>
              </a:ext>
            </a:extLst>
          </p:cNvPr>
          <p:cNvSpPr txBox="1">
            <a:spLocks/>
          </p:cNvSpPr>
          <p:nvPr/>
        </p:nvSpPr>
        <p:spPr>
          <a:xfrm>
            <a:off x="4897016" y="3052201"/>
            <a:ext cx="3647986" cy="2196041"/>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700" dirty="0" smtClean="0">
                <a:solidFill>
                  <a:schemeClr val="tx1"/>
                </a:solidFill>
                <a:latin typeface="Arial" panose="020B0604020202020204" pitchFamily="34" charset="0"/>
                <a:cs typeface="Arial" panose="020B0604020202020204" pitchFamily="34" charset="0"/>
              </a:rPr>
              <a:t>The Private Sector Professionals have yet to verify the old process versus the new process</a:t>
            </a:r>
            <a:r>
              <a:rPr lang="en-US" sz="1700" dirty="0" smtClean="0"/>
              <a:t>.</a:t>
            </a:r>
            <a:endParaRPr lang="en-US" sz="1700" dirty="0"/>
          </a:p>
        </p:txBody>
      </p:sp>
      <p:sp>
        <p:nvSpPr>
          <p:cNvPr id="21" name="Text Placeholder 2">
            <a:extLst>
              <a:ext uri="{FF2B5EF4-FFF2-40B4-BE49-F238E27FC236}">
                <a16:creationId xmlns:a16="http://schemas.microsoft.com/office/drawing/2014/main" id="{24F2AD95-5386-428D-AEBE-AACA91BF3FE5}"/>
              </a:ext>
            </a:extLst>
          </p:cNvPr>
          <p:cNvSpPr txBox="1">
            <a:spLocks/>
          </p:cNvSpPr>
          <p:nvPr/>
        </p:nvSpPr>
        <p:spPr>
          <a:xfrm>
            <a:off x="757793" y="5519437"/>
            <a:ext cx="7344817"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i="1" dirty="0">
                <a:latin typeface="Arial" panose="020B0604020202020204" pitchFamily="34" charset="0"/>
                <a:cs typeface="Arial" panose="020B0604020202020204" pitchFamily="34" charset="0"/>
              </a:rPr>
              <a:t>We have a potential of meeting the Top 50 ranking! </a:t>
            </a:r>
          </a:p>
        </p:txBody>
      </p:sp>
    </p:spTree>
    <p:extLst>
      <p:ext uri="{BB962C8B-B14F-4D97-AF65-F5344CB8AC3E}">
        <p14:creationId xmlns:p14="http://schemas.microsoft.com/office/powerpoint/2010/main" val="1431325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19</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Content Placeholder 10">
            <a:extLst>
              <a:ext uri="{FF2B5EF4-FFF2-40B4-BE49-F238E27FC236}">
                <a16:creationId xmlns:a16="http://schemas.microsoft.com/office/drawing/2014/main" id="{6BD6DF45-2E9A-446E-B174-EA2AB3BB25C7}"/>
              </a:ext>
            </a:extLst>
          </p:cNvPr>
          <p:cNvSpPr txBox="1">
            <a:spLocks/>
          </p:cNvSpPr>
          <p:nvPr/>
        </p:nvSpPr>
        <p:spPr>
          <a:xfrm>
            <a:off x="330032" y="1605586"/>
            <a:ext cx="8087816" cy="1231106"/>
          </a:xfrm>
          <a:prstGeom prst="rect">
            <a:avLst/>
          </a:prstGeom>
          <a:noFill/>
        </p:spPr>
        <p:txBody>
          <a:bodyPr vert="horz" wrap="square" lIns="91440" tIns="45720" rIns="91440" bIns="45720" rtlCol="0" anchor="b">
            <a:sp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eaLnBrk="0" fontAlgn="base" hangingPunct="0">
              <a:spcBef>
                <a:spcPct val="0"/>
              </a:spcBef>
              <a:spcAft>
                <a:spcPct val="0"/>
              </a:spcAft>
              <a:buFontTx/>
              <a:buNone/>
              <a:defRPr/>
            </a:pPr>
            <a:r>
              <a:rPr lang="en-US" sz="1400" b="1" dirty="0" smtClean="0">
                <a:solidFill>
                  <a:schemeClr val="dk1"/>
                </a:solidFill>
                <a:latin typeface="Arial" panose="020B0604020202020204" pitchFamily="34" charset="0"/>
                <a:ea typeface="Arial"/>
                <a:cs typeface="Arial" panose="020B0604020202020204" pitchFamily="34" charset="0"/>
              </a:rPr>
              <a:t>South Africa ranks 54th globally out of 190 economies on the ease of Paying Taxes indicator. It takes 7 payments and 210 hours to comply with tax requirements in South Africa. The total tax rate is 29.2% of profit, while the country’s score on the post-filing index is 60.8 out of 100 points</a:t>
            </a:r>
            <a:r>
              <a:rPr lang="en-US" sz="1400" kern="0" dirty="0" smtClean="0">
                <a:solidFill>
                  <a:schemeClr val="accent6">
                    <a:lumMod val="75000"/>
                  </a:schemeClr>
                </a:solidFill>
                <a:latin typeface="Arial" panose="020B0604020202020204" pitchFamily="34" charset="0"/>
                <a:cs typeface="Arial" panose="020B0604020202020204" pitchFamily="34" charset="0"/>
              </a:rPr>
              <a:t>.</a:t>
            </a:r>
          </a:p>
          <a:p>
            <a:pPr eaLnBrk="0" fontAlgn="base" hangingPunct="0">
              <a:spcBef>
                <a:spcPct val="0"/>
              </a:spcBef>
              <a:spcAft>
                <a:spcPct val="0"/>
              </a:spcAft>
              <a:buFontTx/>
              <a:buNone/>
              <a:defRPr/>
            </a:pPr>
            <a:endParaRPr lang="en-US" sz="1800" kern="0" dirty="0" smtClean="0">
              <a:solidFill>
                <a:schemeClr val="accent6">
                  <a:lumMod val="75000"/>
                </a:schemeClr>
              </a:solidFill>
            </a:endParaRPr>
          </a:p>
        </p:txBody>
      </p:sp>
      <p:sp>
        <p:nvSpPr>
          <p:cNvPr id="14" name="TextBox 13"/>
          <p:cNvSpPr txBox="1"/>
          <p:nvPr/>
        </p:nvSpPr>
        <p:spPr>
          <a:xfrm>
            <a:off x="336662" y="1184306"/>
            <a:ext cx="5381088"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IMPLEMENTATION PLAN – </a:t>
            </a:r>
            <a:r>
              <a:rPr lang="en-ZA" sz="2000" b="1" dirty="0" smtClean="0">
                <a:solidFill>
                  <a:schemeClr val="accent6"/>
                </a:solidFill>
                <a:latin typeface="Arial" panose="020B0604020202020204" pitchFamily="34" charset="0"/>
                <a:cs typeface="Arial" panose="020B0604020202020204" pitchFamily="34" charset="0"/>
              </a:rPr>
              <a:t>PAYING TAXES</a:t>
            </a:r>
            <a:endParaRPr lang="en-ZA" sz="2000" b="1" dirty="0">
              <a:latin typeface="Arial" panose="020B0604020202020204" pitchFamily="34" charset="0"/>
              <a:cs typeface="Arial" panose="020B0604020202020204" pitchFamily="34" charset="0"/>
            </a:endParaRPr>
          </a:p>
        </p:txBody>
      </p:sp>
      <p:sp>
        <p:nvSpPr>
          <p:cNvPr id="16" name="Rectangle 15"/>
          <p:cNvSpPr/>
          <p:nvPr/>
        </p:nvSpPr>
        <p:spPr>
          <a:xfrm>
            <a:off x="458645" y="2594444"/>
            <a:ext cx="2650678" cy="4147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ZA" sz="1400" b="1" dirty="0" smtClean="0">
                <a:solidFill>
                  <a:prstClr val="black"/>
                </a:solidFill>
                <a:latin typeface="Arial" panose="020B0604020202020204" pitchFamily="34" charset="0"/>
                <a:cs typeface="Arial" panose="020B0604020202020204" pitchFamily="34" charset="0"/>
              </a:rPr>
              <a:t>PAYING TAXES</a:t>
            </a:r>
            <a:endParaRPr lang="en-ZA" sz="1400" b="1" dirty="0">
              <a:solidFill>
                <a:prstClr val="black"/>
              </a:solidFill>
              <a:latin typeface="Arial" panose="020B0604020202020204" pitchFamily="34" charset="0"/>
              <a:cs typeface="Arial" panose="020B0604020202020204" pitchFamily="34" charset="0"/>
            </a:endParaRPr>
          </a:p>
          <a:p>
            <a:pPr algn="ctr" defTabSz="914400"/>
            <a:r>
              <a:rPr lang="en-ZA" sz="1200" dirty="0">
                <a:solidFill>
                  <a:srgbClr val="FF0000"/>
                </a:solidFill>
                <a:latin typeface="Arial" panose="020B0604020202020204" pitchFamily="34" charset="0"/>
                <a:cs typeface="Arial" panose="020B0604020202020204" pitchFamily="34" charset="0"/>
              </a:rPr>
              <a:t>Current rank </a:t>
            </a:r>
            <a:r>
              <a:rPr lang="en-ZA" sz="1200" dirty="0" smtClean="0">
                <a:solidFill>
                  <a:srgbClr val="FF0000"/>
                </a:solidFill>
                <a:latin typeface="Arial" panose="020B0604020202020204" pitchFamily="34" charset="0"/>
                <a:cs typeface="Arial" panose="020B0604020202020204" pitchFamily="34" charset="0"/>
              </a:rPr>
              <a:t>54- </a:t>
            </a:r>
            <a:r>
              <a:rPr lang="en-ZA" sz="1200" dirty="0">
                <a:solidFill>
                  <a:srgbClr val="FF0000"/>
                </a:solidFill>
                <a:latin typeface="Arial" panose="020B0604020202020204" pitchFamily="34" charset="0"/>
                <a:cs typeface="Arial" panose="020B0604020202020204" pitchFamily="34" charset="0"/>
              </a:rPr>
              <a:t>future rank </a:t>
            </a:r>
            <a:r>
              <a:rPr lang="en-ZA" sz="1200" dirty="0" smtClean="0">
                <a:solidFill>
                  <a:srgbClr val="FF0000"/>
                </a:solidFill>
                <a:latin typeface="Arial" panose="020B0604020202020204" pitchFamily="34" charset="0"/>
                <a:cs typeface="Arial" panose="020B0604020202020204" pitchFamily="34" charset="0"/>
              </a:rPr>
              <a:t>25</a:t>
            </a:r>
            <a:endParaRPr lang="en-ZA" sz="1200" dirty="0">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458645" y="3212977"/>
            <a:ext cx="8228155" cy="2160240"/>
          </a:xfrm>
          <a:prstGeom prst="rect">
            <a:avLst/>
          </a:prstGeom>
        </p:spPr>
      </p:pic>
      <p:sp>
        <p:nvSpPr>
          <p:cNvPr id="18" name="TextBox 17">
            <a:extLst>
              <a:ext uri="{FF2B5EF4-FFF2-40B4-BE49-F238E27FC236}">
                <a16:creationId xmlns:a16="http://schemas.microsoft.com/office/drawing/2014/main" id="{960834E8-7A15-4F3A-A458-1F5A6234E4B9}"/>
              </a:ext>
            </a:extLst>
          </p:cNvPr>
          <p:cNvSpPr txBox="1"/>
          <p:nvPr/>
        </p:nvSpPr>
        <p:spPr>
          <a:xfrm>
            <a:off x="397653" y="5472503"/>
            <a:ext cx="8289147" cy="276999"/>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1200" dirty="0" smtClean="0">
                <a:solidFill>
                  <a:schemeClr val="dk1"/>
                </a:solidFill>
                <a:latin typeface="Arial" panose="020B0604020202020204" pitchFamily="34" charset="0"/>
                <a:ea typeface="Arial"/>
                <a:cs typeface="Arial" panose="020B0604020202020204" pitchFamily="34" charset="0"/>
              </a:rPr>
              <a:t>Should SA implement the reforms its ranking would improve from 54 to 25 assuming other countries do not reform.</a:t>
            </a:r>
            <a:endParaRPr lang="en-US" sz="1200" dirty="0">
              <a:solidFill>
                <a:schemeClr val="dk1"/>
              </a:solidFill>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967171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TABLE OF CONTENTS</a:t>
            </a:r>
            <a:endParaRPr lang="en-ZA" sz="38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98943843"/>
              </p:ext>
            </p:extLst>
          </p:nvPr>
        </p:nvGraphicFramePr>
        <p:xfrm>
          <a:off x="487756" y="1414950"/>
          <a:ext cx="7756653" cy="1783080"/>
        </p:xfrm>
        <a:graphic>
          <a:graphicData uri="http://schemas.openxmlformats.org/drawingml/2006/table">
            <a:tbl>
              <a:tblPr firstRow="1" bandRow="1">
                <a:tableStyleId>{93296810-A885-4BE3-A3E7-6D5BEEA58F35}</a:tableStyleId>
              </a:tblPr>
              <a:tblGrid>
                <a:gridCol w="671480">
                  <a:extLst>
                    <a:ext uri="{9D8B030D-6E8A-4147-A177-3AD203B41FA5}">
                      <a16:colId xmlns:a16="http://schemas.microsoft.com/office/drawing/2014/main" val="1625099813"/>
                    </a:ext>
                  </a:extLst>
                </a:gridCol>
                <a:gridCol w="4499622">
                  <a:extLst>
                    <a:ext uri="{9D8B030D-6E8A-4147-A177-3AD203B41FA5}">
                      <a16:colId xmlns:a16="http://schemas.microsoft.com/office/drawing/2014/main" val="2378220174"/>
                    </a:ext>
                  </a:extLst>
                </a:gridCol>
                <a:gridCol w="2585551">
                  <a:extLst>
                    <a:ext uri="{9D8B030D-6E8A-4147-A177-3AD203B41FA5}">
                      <a16:colId xmlns:a16="http://schemas.microsoft.com/office/drawing/2014/main" val="3781247784"/>
                    </a:ext>
                  </a:extLst>
                </a:gridCol>
              </a:tblGrid>
              <a:tr h="370840">
                <a:tc>
                  <a:txBody>
                    <a:bodyPr/>
                    <a:lstStyle/>
                    <a:p>
                      <a:r>
                        <a:rPr lang="en-ZA" sz="1600" dirty="0" smtClean="0">
                          <a:latin typeface="Arial" panose="020B0604020202020204" pitchFamily="34" charset="0"/>
                          <a:cs typeface="Arial" panose="020B0604020202020204" pitchFamily="34" charset="0"/>
                        </a:rPr>
                        <a:t>#</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Topic</a:t>
                      </a:r>
                      <a:endParaRPr lang="en-ZA" sz="1600" dirty="0">
                        <a:latin typeface="Arial" panose="020B0604020202020204" pitchFamily="34" charset="0"/>
                        <a:cs typeface="Arial" panose="020B0604020202020204" pitchFamily="34" charset="0"/>
                      </a:endParaRPr>
                    </a:p>
                  </a:txBody>
                  <a:tcPr/>
                </a:tc>
                <a:tc>
                  <a:txBody>
                    <a:bodyPr/>
                    <a:lstStyle/>
                    <a:p>
                      <a:endParaRPr lang="en-ZA"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5203066"/>
                  </a:ext>
                </a:extLst>
              </a:tr>
              <a:tr h="203050">
                <a:tc>
                  <a:txBody>
                    <a:bodyPr/>
                    <a:lstStyle/>
                    <a:p>
                      <a:r>
                        <a:rPr lang="en-ZA" sz="1600" dirty="0" smtClean="0">
                          <a:latin typeface="Arial" panose="020B0604020202020204" pitchFamily="34" charset="0"/>
                          <a:cs typeface="Arial" panose="020B0604020202020204" pitchFamily="34" charset="0"/>
                        </a:rPr>
                        <a:t>1</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Investment Services</a:t>
                      </a:r>
                      <a:endParaRPr lang="en-ZA" sz="1600" dirty="0">
                        <a:latin typeface="Arial" panose="020B0604020202020204" pitchFamily="34" charset="0"/>
                        <a:cs typeface="Arial" panose="020B0604020202020204" pitchFamily="34" charset="0"/>
                      </a:endParaRPr>
                    </a:p>
                  </a:txBody>
                  <a:tcPr/>
                </a:tc>
                <a:tc>
                  <a:txBody>
                    <a:bodyPr/>
                    <a:lstStyle/>
                    <a:p>
                      <a:endParaRPr lang="en-ZA"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098629"/>
                  </a:ext>
                </a:extLst>
              </a:tr>
              <a:tr h="299818">
                <a:tc>
                  <a:txBody>
                    <a:bodyPr/>
                    <a:lstStyle/>
                    <a:p>
                      <a:r>
                        <a:rPr lang="en-ZA" sz="1600" dirty="0" smtClean="0">
                          <a:latin typeface="Arial" panose="020B0604020202020204" pitchFamily="34" charset="0"/>
                          <a:cs typeface="Arial" panose="020B0604020202020204" pitchFamily="34" charset="0"/>
                        </a:rPr>
                        <a:t>2</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Ease of Doing Business</a:t>
                      </a:r>
                      <a:endParaRPr lang="en-ZA" sz="1600" dirty="0">
                        <a:latin typeface="Arial" panose="020B0604020202020204" pitchFamily="34" charset="0"/>
                        <a:cs typeface="Arial" panose="020B0604020202020204" pitchFamily="34" charset="0"/>
                      </a:endParaRPr>
                    </a:p>
                  </a:txBody>
                  <a:tcPr/>
                </a:tc>
                <a:tc>
                  <a:txBody>
                    <a:bodyPr/>
                    <a:lstStyle/>
                    <a:p>
                      <a:endParaRPr lang="en-ZA"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4586020"/>
                  </a:ext>
                </a:extLst>
              </a:tr>
              <a:tr h="370840">
                <a:tc>
                  <a:txBody>
                    <a:bodyPr/>
                    <a:lstStyle/>
                    <a:p>
                      <a:r>
                        <a:rPr lang="en-ZA" sz="1600" dirty="0" smtClean="0">
                          <a:latin typeface="Arial" panose="020B0604020202020204" pitchFamily="34" charset="0"/>
                          <a:cs typeface="Arial" panose="020B0604020202020204" pitchFamily="34" charset="0"/>
                        </a:rPr>
                        <a:t>2</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One Stop Shop Implementation</a:t>
                      </a:r>
                      <a:endParaRPr lang="en-ZA" sz="1600" dirty="0">
                        <a:latin typeface="Arial" panose="020B0604020202020204" pitchFamily="34" charset="0"/>
                        <a:cs typeface="Arial" panose="020B0604020202020204" pitchFamily="34" charset="0"/>
                      </a:endParaRPr>
                    </a:p>
                  </a:txBody>
                  <a:tcPr/>
                </a:tc>
                <a:tc>
                  <a:txBody>
                    <a:bodyPr/>
                    <a:lstStyle/>
                    <a:p>
                      <a:endParaRPr lang="en-ZA"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3268874"/>
                  </a:ext>
                </a:extLst>
              </a:tr>
              <a:tr h="370840">
                <a:tc>
                  <a:txBody>
                    <a:bodyPr/>
                    <a:lstStyle/>
                    <a:p>
                      <a:r>
                        <a:rPr lang="en-ZA" sz="1600" dirty="0" smtClean="0">
                          <a:latin typeface="Arial" panose="020B0604020202020204" pitchFamily="34" charset="0"/>
                          <a:cs typeface="Arial" panose="020B0604020202020204" pitchFamily="34" charset="0"/>
                        </a:rPr>
                        <a:t>3</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Discussion &amp; Questions</a:t>
                      </a:r>
                      <a:endParaRPr lang="en-ZA" sz="1600" dirty="0">
                        <a:latin typeface="Arial" panose="020B0604020202020204" pitchFamily="34" charset="0"/>
                        <a:cs typeface="Arial" panose="020B0604020202020204" pitchFamily="34" charset="0"/>
                      </a:endParaRPr>
                    </a:p>
                  </a:txBody>
                  <a:tcPr/>
                </a:tc>
                <a:tc>
                  <a:txBody>
                    <a:bodyPr/>
                    <a:lstStyle/>
                    <a:p>
                      <a:endParaRPr lang="en-ZA"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9487745"/>
                  </a:ext>
                </a:extLst>
              </a:tr>
            </a:tbl>
          </a:graphicData>
        </a:graphic>
      </p:graphicFrame>
    </p:spTree>
    <p:extLst>
      <p:ext uri="{BB962C8B-B14F-4D97-AF65-F5344CB8AC3E}">
        <p14:creationId xmlns:p14="http://schemas.microsoft.com/office/powerpoint/2010/main" val="2343031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20</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Content Placeholder 10">
            <a:extLst>
              <a:ext uri="{FF2B5EF4-FFF2-40B4-BE49-F238E27FC236}">
                <a16:creationId xmlns:a16="http://schemas.microsoft.com/office/drawing/2014/main" id="{6BD6DF45-2E9A-446E-B174-EA2AB3BB25C7}"/>
              </a:ext>
            </a:extLst>
          </p:cNvPr>
          <p:cNvSpPr txBox="1">
            <a:spLocks/>
          </p:cNvSpPr>
          <p:nvPr/>
        </p:nvSpPr>
        <p:spPr>
          <a:xfrm>
            <a:off x="359427" y="1587697"/>
            <a:ext cx="8327373" cy="954107"/>
          </a:xfrm>
          <a:prstGeom prst="rect">
            <a:avLst/>
          </a:prstGeom>
          <a:noFill/>
        </p:spPr>
        <p:txBody>
          <a:bodyPr vert="horz" wrap="square" lIns="91440" tIns="45720" rIns="91440" bIns="45720" rtlCol="0" anchor="b">
            <a:sp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eaLnBrk="0" fontAlgn="base" hangingPunct="0">
              <a:spcBef>
                <a:spcPct val="0"/>
              </a:spcBef>
              <a:spcAft>
                <a:spcPct val="0"/>
              </a:spcAft>
              <a:buFontTx/>
              <a:buNone/>
              <a:defRPr/>
            </a:pPr>
            <a:r>
              <a:rPr lang="en-US" sz="1400" b="1" dirty="0" smtClean="0">
                <a:solidFill>
                  <a:schemeClr val="dk1"/>
                </a:solidFill>
                <a:latin typeface="Arial" panose="020B0604020202020204" pitchFamily="34" charset="0"/>
                <a:ea typeface="Arial"/>
                <a:cs typeface="Arial" panose="020B0604020202020204" pitchFamily="34" charset="0"/>
              </a:rPr>
              <a:t>South Africa ranks 54th globally out of 190 economies on the ease of Paying Taxes indicator. It takes 7 payments and 210 hours to comply with tax requirements in South Africa. The total tax rate is 29.2% of profit, while the country’s score on the post-filing index is 60.8 out of 100 points</a:t>
            </a:r>
            <a:r>
              <a:rPr lang="en-US" sz="1400" kern="0" dirty="0" smtClean="0">
                <a:solidFill>
                  <a:schemeClr val="accent6">
                    <a:lumMod val="75000"/>
                  </a:schemeClr>
                </a:solidFill>
                <a:latin typeface="Arial" panose="020B0604020202020204" pitchFamily="34" charset="0"/>
                <a:cs typeface="Arial" panose="020B0604020202020204" pitchFamily="34" charset="0"/>
              </a:rPr>
              <a:t>.</a:t>
            </a:r>
          </a:p>
          <a:p>
            <a:pPr eaLnBrk="0" fontAlgn="base" hangingPunct="0">
              <a:spcBef>
                <a:spcPct val="0"/>
              </a:spcBef>
              <a:spcAft>
                <a:spcPct val="0"/>
              </a:spcAft>
              <a:buFontTx/>
              <a:buNone/>
              <a:defRPr/>
            </a:pPr>
            <a:endParaRPr lang="en-US" sz="1400" kern="0" dirty="0" smtClean="0">
              <a:solidFill>
                <a:schemeClr val="accent6">
                  <a:lumMod val="7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36662" y="1184306"/>
            <a:ext cx="4518481"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ACHIEVEMENTS – </a:t>
            </a:r>
            <a:r>
              <a:rPr lang="en-ZA" sz="2000" b="1" dirty="0" smtClean="0">
                <a:solidFill>
                  <a:schemeClr val="accent6"/>
                </a:solidFill>
                <a:latin typeface="Arial" panose="020B0604020202020204" pitchFamily="34" charset="0"/>
                <a:cs typeface="Arial" panose="020B0604020202020204" pitchFamily="34" charset="0"/>
              </a:rPr>
              <a:t>PAYING TAXES</a:t>
            </a:r>
            <a:endParaRPr lang="en-ZA" sz="2000" b="1" dirty="0">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372451809"/>
              </p:ext>
            </p:extLst>
          </p:nvPr>
        </p:nvGraphicFramePr>
        <p:xfrm>
          <a:off x="458645" y="2541804"/>
          <a:ext cx="8228155" cy="2942001"/>
        </p:xfrm>
        <a:graphic>
          <a:graphicData uri="http://schemas.openxmlformats.org/drawingml/2006/table">
            <a:tbl>
              <a:tblPr firstRow="1" bandRow="1">
                <a:tableStyleId>{93296810-A885-4BE3-A3E7-6D5BEEA58F35}</a:tableStyleId>
              </a:tblPr>
              <a:tblGrid>
                <a:gridCol w="1304347">
                  <a:extLst>
                    <a:ext uri="{9D8B030D-6E8A-4147-A177-3AD203B41FA5}">
                      <a16:colId xmlns:a16="http://schemas.microsoft.com/office/drawing/2014/main" val="2439929177"/>
                    </a:ext>
                  </a:extLst>
                </a:gridCol>
                <a:gridCol w="888365">
                  <a:extLst>
                    <a:ext uri="{9D8B030D-6E8A-4147-A177-3AD203B41FA5}">
                      <a16:colId xmlns:a16="http://schemas.microsoft.com/office/drawing/2014/main" val="2496209871"/>
                    </a:ext>
                  </a:extLst>
                </a:gridCol>
                <a:gridCol w="2878005">
                  <a:extLst>
                    <a:ext uri="{9D8B030D-6E8A-4147-A177-3AD203B41FA5}">
                      <a16:colId xmlns:a16="http://schemas.microsoft.com/office/drawing/2014/main" val="1049020185"/>
                    </a:ext>
                  </a:extLst>
                </a:gridCol>
                <a:gridCol w="3157438">
                  <a:extLst>
                    <a:ext uri="{9D8B030D-6E8A-4147-A177-3AD203B41FA5}">
                      <a16:colId xmlns:a16="http://schemas.microsoft.com/office/drawing/2014/main" val="2845119242"/>
                    </a:ext>
                  </a:extLst>
                </a:gridCol>
              </a:tblGrid>
              <a:tr h="288065">
                <a:tc>
                  <a:txBody>
                    <a:bodyPr/>
                    <a:lstStyle/>
                    <a:p>
                      <a:pPr algn="ctr"/>
                      <a:r>
                        <a:rPr lang="en-ZA" sz="1000" b="1" dirty="0" smtClean="0">
                          <a:latin typeface="Arial" panose="020B0604020202020204" pitchFamily="34" charset="0"/>
                          <a:cs typeface="Arial" panose="020B0604020202020204" pitchFamily="34" charset="0"/>
                        </a:rPr>
                        <a:t>Indicator</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Status</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Message target</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Impact</a:t>
                      </a:r>
                      <a:endParaRPr lang="en-ZA" sz="1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23231380"/>
                  </a:ext>
                </a:extLst>
              </a:tr>
              <a:tr h="538357">
                <a:tc rowSpan="8">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Paying Taxes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Improved customer service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Improved awareness of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turnaround </a:t>
                      </a: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times from SARS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7032333"/>
                  </a:ext>
                </a:extLst>
              </a:tr>
              <a:tr h="351994">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Service charter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published- when </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Published standards for what the public can expect in terms of customer service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7489428"/>
                  </a:ext>
                </a:extLst>
              </a:tr>
              <a:tr h="218990">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Updated </a:t>
                      </a: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website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pPr>
                      <a:endParaRPr lang="en-ZA" sz="1000" b="1"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60627876"/>
                  </a:ext>
                </a:extLst>
              </a:tr>
              <a:tr h="337191">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Ongoing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 time taken to obtain a VAT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refund- </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Bringing value to SME's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8422766"/>
                  </a:ext>
                </a:extLst>
              </a:tr>
              <a:tr h="207390">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Ongoing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Reduction of VAT audits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pPr>
                      <a:endParaRPr lang="en-ZA" sz="1000" b="1"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271299807"/>
                  </a:ext>
                </a:extLst>
              </a:tr>
              <a:tr h="311085">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Ongoing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Continuous training provided to SARS staff through SARS learning academy</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improve SARS staff response to customer needs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222808"/>
                  </a:ext>
                </a:extLst>
              </a:tr>
              <a:tr h="336939">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Ongoing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Simplification of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Income </a:t>
                      </a: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ax </a:t>
                      </a: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reorganise and logically sequence Income Tax Act for easy comprehension</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4851"/>
                  </a:ext>
                </a:extLst>
              </a:tr>
              <a:tr h="336939">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Ongoing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 groups on financial literacy</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promote understanding of Income Tax Act to SME's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80314463"/>
                  </a:ext>
                </a:extLst>
              </a:tr>
            </a:tbl>
          </a:graphicData>
        </a:graphic>
      </p:graphicFrame>
    </p:spTree>
    <p:extLst>
      <p:ext uri="{BB962C8B-B14F-4D97-AF65-F5344CB8AC3E}">
        <p14:creationId xmlns:p14="http://schemas.microsoft.com/office/powerpoint/2010/main" val="118308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21</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extBox 12"/>
          <p:cNvSpPr txBox="1"/>
          <p:nvPr/>
        </p:nvSpPr>
        <p:spPr>
          <a:xfrm>
            <a:off x="336662" y="1184306"/>
            <a:ext cx="7020320"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IMPLEMENTATION PLAN – </a:t>
            </a:r>
            <a:r>
              <a:rPr lang="en-ZA" sz="2000" b="1" dirty="0" smtClean="0">
                <a:solidFill>
                  <a:schemeClr val="accent6"/>
                </a:solidFill>
                <a:latin typeface="Arial" panose="020B0604020202020204" pitchFamily="34" charset="0"/>
                <a:cs typeface="Arial" panose="020B0604020202020204" pitchFamily="34" charset="0"/>
              </a:rPr>
              <a:t>REGISTERING A PROPERTY</a:t>
            </a:r>
            <a:endParaRPr lang="en-ZA" sz="2000" b="1" dirty="0">
              <a:latin typeface="Arial" panose="020B0604020202020204" pitchFamily="34" charset="0"/>
              <a:cs typeface="Arial" panose="020B0604020202020204" pitchFamily="34" charset="0"/>
            </a:endParaRPr>
          </a:p>
        </p:txBody>
      </p:sp>
      <p:sp>
        <p:nvSpPr>
          <p:cNvPr id="3" name="Rectangle 2"/>
          <p:cNvSpPr/>
          <p:nvPr/>
        </p:nvSpPr>
        <p:spPr>
          <a:xfrm>
            <a:off x="336662" y="1616927"/>
            <a:ext cx="8208340" cy="954107"/>
          </a:xfrm>
          <a:prstGeom prst="rect">
            <a:avLst/>
          </a:prstGeom>
        </p:spPr>
        <p:txBody>
          <a:bodyPr wrap="square">
            <a:spAutoFit/>
          </a:bodyPr>
          <a:lstStyle/>
          <a:p>
            <a:pPr algn="just"/>
            <a:r>
              <a:rPr lang="en-US" sz="1400" b="1" dirty="0">
                <a:solidFill>
                  <a:schemeClr val="dk1"/>
                </a:solidFill>
                <a:latin typeface="Arial" panose="020B0604020202020204" pitchFamily="34" charset="0"/>
                <a:ea typeface="Arial"/>
                <a:cs typeface="Arial" panose="020B0604020202020204" pitchFamily="34" charset="0"/>
              </a:rPr>
              <a:t>South Africa ranks 108th out of 190 economies globally on the Registering </a:t>
            </a:r>
            <a:r>
              <a:rPr lang="en-US" sz="1400" b="1" dirty="0" smtClean="0">
                <a:solidFill>
                  <a:schemeClr val="dk1"/>
                </a:solidFill>
                <a:latin typeface="Arial" panose="020B0604020202020204" pitchFamily="34" charset="0"/>
                <a:ea typeface="Arial"/>
                <a:cs typeface="Arial" panose="020B0604020202020204" pitchFamily="34" charset="0"/>
              </a:rPr>
              <a:t>Property </a:t>
            </a:r>
            <a:r>
              <a:rPr lang="en-US" sz="1400" b="1" dirty="0">
                <a:solidFill>
                  <a:schemeClr val="dk1"/>
                </a:solidFill>
                <a:latin typeface="Arial" panose="020B0604020202020204" pitchFamily="34" charset="0"/>
                <a:ea typeface="Arial"/>
                <a:cs typeface="Arial" panose="020B0604020202020204" pitchFamily="34" charset="0"/>
              </a:rPr>
              <a:t>indicator. It takes 7 steps, 23 days and costs 8.0% of property value to transfer a property in Johannesburg. On the quality of the land administration index, South Africa scores 15.5 out of possible 30 points.</a:t>
            </a:r>
            <a:endParaRPr lang="en-US" sz="1400" dirty="0">
              <a:solidFill>
                <a:schemeClr val="dk1"/>
              </a:solidFill>
              <a:latin typeface="Arial" panose="020B0604020202020204" pitchFamily="34" charset="0"/>
              <a:ea typeface="Arial"/>
              <a:cs typeface="Arial" panose="020B0604020202020204" pitchFamily="34" charset="0"/>
            </a:endParaRPr>
          </a:p>
        </p:txBody>
      </p:sp>
      <p:sp>
        <p:nvSpPr>
          <p:cNvPr id="14" name="Rectangle 13"/>
          <p:cNvSpPr/>
          <p:nvPr/>
        </p:nvSpPr>
        <p:spPr>
          <a:xfrm>
            <a:off x="458645" y="2600061"/>
            <a:ext cx="3096344" cy="4453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ZA" sz="1400" b="1" dirty="0" smtClean="0">
                <a:latin typeface="Arial" panose="020B0604020202020204" pitchFamily="34" charset="0"/>
                <a:cs typeface="Arial" panose="020B0604020202020204" pitchFamily="34" charset="0"/>
              </a:rPr>
              <a:t>REGISTERING A PROPERTY</a:t>
            </a:r>
          </a:p>
          <a:p>
            <a:pPr algn="ctr"/>
            <a:r>
              <a:rPr lang="en-ZA" sz="1200" dirty="0">
                <a:solidFill>
                  <a:srgbClr val="FF0000"/>
                </a:solidFill>
                <a:latin typeface="Arial" panose="020B0604020202020204" pitchFamily="34" charset="0"/>
                <a:cs typeface="Arial" panose="020B0604020202020204" pitchFamily="34" charset="0"/>
              </a:rPr>
              <a:t>Current </a:t>
            </a:r>
            <a:r>
              <a:rPr lang="en-ZA" sz="1200" dirty="0" smtClean="0">
                <a:solidFill>
                  <a:srgbClr val="FF0000"/>
                </a:solidFill>
                <a:latin typeface="Arial" panose="020B0604020202020204" pitchFamily="34" charset="0"/>
                <a:cs typeface="Arial" panose="020B0604020202020204" pitchFamily="34" charset="0"/>
              </a:rPr>
              <a:t>rank 108- </a:t>
            </a:r>
            <a:r>
              <a:rPr lang="en-ZA" sz="1200" dirty="0">
                <a:solidFill>
                  <a:srgbClr val="FF0000"/>
                </a:solidFill>
                <a:latin typeface="Arial" panose="020B0604020202020204" pitchFamily="34" charset="0"/>
                <a:cs typeface="Arial" panose="020B0604020202020204" pitchFamily="34" charset="0"/>
              </a:rPr>
              <a:t>future rank </a:t>
            </a:r>
            <a:r>
              <a:rPr lang="en-ZA" sz="1200" dirty="0" smtClean="0">
                <a:solidFill>
                  <a:srgbClr val="FF0000"/>
                </a:solidFill>
                <a:latin typeface="Arial" panose="020B0604020202020204" pitchFamily="34" charset="0"/>
                <a:cs typeface="Arial" panose="020B0604020202020204" pitchFamily="34" charset="0"/>
              </a:rPr>
              <a:t>44</a:t>
            </a:r>
            <a:endParaRPr lang="en-ZA" sz="1200" dirty="0">
              <a:solidFill>
                <a:srgbClr val="FF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395536" y="3118105"/>
            <a:ext cx="8375468" cy="2399127"/>
          </a:xfrm>
          <a:prstGeom prst="rect">
            <a:avLst/>
          </a:prstGeom>
        </p:spPr>
      </p:pic>
      <p:sp>
        <p:nvSpPr>
          <p:cNvPr id="4" name="Rectangle 3"/>
          <p:cNvSpPr/>
          <p:nvPr/>
        </p:nvSpPr>
        <p:spPr>
          <a:xfrm>
            <a:off x="458645" y="5516065"/>
            <a:ext cx="8377864" cy="507831"/>
          </a:xfrm>
          <a:prstGeom prst="rect">
            <a:avLst/>
          </a:prstGeom>
        </p:spPr>
        <p:txBody>
          <a:bodyPr wrap="square">
            <a:spAutoFit/>
          </a:bodyPr>
          <a:lstStyle/>
          <a:p>
            <a:r>
              <a:rPr lang="en-US" sz="900" dirty="0">
                <a:solidFill>
                  <a:schemeClr val="dk1"/>
                </a:solidFill>
                <a:latin typeface="Arial" panose="020B0604020202020204" pitchFamily="34" charset="0"/>
                <a:ea typeface="Arial"/>
                <a:cs typeface="Arial" panose="020B0604020202020204" pitchFamily="34" charset="0"/>
              </a:rPr>
              <a:t>Should South Africa implement all of the above short-term recommendations, its procedure count on this indicator would drop to 4, days to 16, and its score on the quality index could increase by 1 point, placing the country in 74th position globally. Should South Africa implement all of the above mentioned medium and long term recommendations, its days would drop to 15, index could increase by 6.5 points and its ranking would </a:t>
            </a:r>
            <a:r>
              <a:rPr lang="en-US" sz="900" dirty="0">
                <a:solidFill>
                  <a:srgbClr val="FF0000"/>
                </a:solidFill>
                <a:latin typeface="Arial" panose="020B0604020202020204" pitchFamily="34" charset="0"/>
                <a:ea typeface="Arial"/>
                <a:cs typeface="Arial" panose="020B0604020202020204" pitchFamily="34" charset="0"/>
              </a:rPr>
              <a:t>increase to 44th position globally.</a:t>
            </a:r>
          </a:p>
        </p:txBody>
      </p:sp>
    </p:spTree>
    <p:extLst>
      <p:ext uri="{BB962C8B-B14F-4D97-AF65-F5344CB8AC3E}">
        <p14:creationId xmlns:p14="http://schemas.microsoft.com/office/powerpoint/2010/main" val="496222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22</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3" name="Rectangle 2"/>
          <p:cNvSpPr/>
          <p:nvPr/>
        </p:nvSpPr>
        <p:spPr>
          <a:xfrm>
            <a:off x="344738" y="1582017"/>
            <a:ext cx="8200264" cy="1261884"/>
          </a:xfrm>
          <a:prstGeom prst="rect">
            <a:avLst/>
          </a:prstGeom>
        </p:spPr>
        <p:txBody>
          <a:bodyPr wrap="square">
            <a:spAutoFit/>
          </a:bodyPr>
          <a:lstStyle/>
          <a:p>
            <a:pPr algn="just"/>
            <a:r>
              <a:rPr lang="en-US" sz="1400" b="1" dirty="0">
                <a:solidFill>
                  <a:schemeClr val="dk1"/>
                </a:solidFill>
                <a:latin typeface="Arial" panose="020B0604020202020204" pitchFamily="34" charset="0"/>
                <a:ea typeface="Arial"/>
                <a:cs typeface="Arial" panose="020B0604020202020204" pitchFamily="34" charset="0"/>
              </a:rPr>
              <a:t>South Africa ranks 108th out of 190 economies globally on the Registering </a:t>
            </a:r>
            <a:r>
              <a:rPr lang="en-US" sz="1400" b="1" dirty="0" smtClean="0">
                <a:solidFill>
                  <a:schemeClr val="dk1"/>
                </a:solidFill>
                <a:latin typeface="Arial" panose="020B0604020202020204" pitchFamily="34" charset="0"/>
                <a:ea typeface="Arial"/>
                <a:cs typeface="Arial" panose="020B0604020202020204" pitchFamily="34" charset="0"/>
              </a:rPr>
              <a:t>Property </a:t>
            </a:r>
            <a:r>
              <a:rPr lang="en-US" sz="1400" b="1" dirty="0">
                <a:solidFill>
                  <a:schemeClr val="dk1"/>
                </a:solidFill>
                <a:latin typeface="Arial" panose="020B0604020202020204" pitchFamily="34" charset="0"/>
                <a:ea typeface="Arial"/>
                <a:cs typeface="Arial" panose="020B0604020202020204" pitchFamily="34" charset="0"/>
              </a:rPr>
              <a:t>indicator. It takes 7 steps, 23 days and costs 8.0% of property value to transfer a property in Johannesburg. On the quality of the land administration index, South Africa scores 15.5 out of possible 30 points.</a:t>
            </a:r>
          </a:p>
          <a:p>
            <a:endParaRPr lang="en-US" sz="2000" dirty="0"/>
          </a:p>
        </p:txBody>
      </p:sp>
      <p:sp>
        <p:nvSpPr>
          <p:cNvPr id="13" name="TextBox 12"/>
          <p:cNvSpPr txBox="1"/>
          <p:nvPr/>
        </p:nvSpPr>
        <p:spPr>
          <a:xfrm>
            <a:off x="336662" y="1184306"/>
            <a:ext cx="6157711"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ACHIEVEMENTS – </a:t>
            </a:r>
            <a:r>
              <a:rPr lang="en-ZA" sz="2000" b="1" dirty="0" smtClean="0">
                <a:solidFill>
                  <a:schemeClr val="accent6"/>
                </a:solidFill>
                <a:latin typeface="Arial" panose="020B0604020202020204" pitchFamily="34" charset="0"/>
                <a:cs typeface="Arial" panose="020B0604020202020204" pitchFamily="34" charset="0"/>
              </a:rPr>
              <a:t>REGISTERING A PROPERTY</a:t>
            </a:r>
            <a:endParaRPr lang="en-ZA" sz="2000" b="1"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952336436"/>
              </p:ext>
            </p:extLst>
          </p:nvPr>
        </p:nvGraphicFramePr>
        <p:xfrm>
          <a:off x="412605" y="2793187"/>
          <a:ext cx="8132397" cy="2111629"/>
        </p:xfrm>
        <a:graphic>
          <a:graphicData uri="http://schemas.openxmlformats.org/drawingml/2006/table">
            <a:tbl>
              <a:tblPr firstRow="1" bandRow="1">
                <a:tableStyleId>{93296810-A885-4BE3-A3E7-6D5BEEA58F35}</a:tableStyleId>
              </a:tblPr>
              <a:tblGrid>
                <a:gridCol w="1289167">
                  <a:extLst>
                    <a:ext uri="{9D8B030D-6E8A-4147-A177-3AD203B41FA5}">
                      <a16:colId xmlns:a16="http://schemas.microsoft.com/office/drawing/2014/main" val="2439929177"/>
                    </a:ext>
                  </a:extLst>
                </a:gridCol>
                <a:gridCol w="878027">
                  <a:extLst>
                    <a:ext uri="{9D8B030D-6E8A-4147-A177-3AD203B41FA5}">
                      <a16:colId xmlns:a16="http://schemas.microsoft.com/office/drawing/2014/main" val="2496209871"/>
                    </a:ext>
                  </a:extLst>
                </a:gridCol>
                <a:gridCol w="3216510">
                  <a:extLst>
                    <a:ext uri="{9D8B030D-6E8A-4147-A177-3AD203B41FA5}">
                      <a16:colId xmlns:a16="http://schemas.microsoft.com/office/drawing/2014/main" val="1049020185"/>
                    </a:ext>
                  </a:extLst>
                </a:gridCol>
                <a:gridCol w="2748693">
                  <a:extLst>
                    <a:ext uri="{9D8B030D-6E8A-4147-A177-3AD203B41FA5}">
                      <a16:colId xmlns:a16="http://schemas.microsoft.com/office/drawing/2014/main" val="2845119242"/>
                    </a:ext>
                  </a:extLst>
                </a:gridCol>
              </a:tblGrid>
              <a:tr h="370840">
                <a:tc>
                  <a:txBody>
                    <a:bodyPr/>
                    <a:lstStyle/>
                    <a:p>
                      <a:pPr algn="ctr"/>
                      <a:r>
                        <a:rPr lang="en-ZA" sz="1200" b="1" dirty="0" smtClean="0"/>
                        <a:t>Indicator</a:t>
                      </a:r>
                      <a:endParaRPr lang="en-ZA" sz="1200" b="1" dirty="0"/>
                    </a:p>
                  </a:txBody>
                  <a:tcPr/>
                </a:tc>
                <a:tc>
                  <a:txBody>
                    <a:bodyPr/>
                    <a:lstStyle/>
                    <a:p>
                      <a:r>
                        <a:rPr lang="en-ZA" sz="1200" b="1" dirty="0" smtClean="0"/>
                        <a:t>Status</a:t>
                      </a:r>
                      <a:endParaRPr lang="en-ZA" sz="1200" b="1" dirty="0"/>
                    </a:p>
                  </a:txBody>
                  <a:tcPr/>
                </a:tc>
                <a:tc>
                  <a:txBody>
                    <a:bodyPr/>
                    <a:lstStyle/>
                    <a:p>
                      <a:r>
                        <a:rPr lang="en-ZA" sz="1200" b="1" dirty="0" smtClean="0"/>
                        <a:t>Message target</a:t>
                      </a:r>
                      <a:endParaRPr lang="en-ZA" sz="1200" b="1" dirty="0"/>
                    </a:p>
                  </a:txBody>
                  <a:tcPr/>
                </a:tc>
                <a:tc>
                  <a:txBody>
                    <a:bodyPr/>
                    <a:lstStyle/>
                    <a:p>
                      <a:r>
                        <a:rPr lang="en-ZA" sz="1200" b="1" dirty="0" smtClean="0"/>
                        <a:t>Impact</a:t>
                      </a:r>
                      <a:endParaRPr lang="en-ZA" sz="1200" b="1" dirty="0"/>
                    </a:p>
                  </a:txBody>
                  <a:tcPr/>
                </a:tc>
                <a:extLst>
                  <a:ext uri="{0D108BD9-81ED-4DB2-BD59-A6C34878D82A}">
                    <a16:rowId xmlns:a16="http://schemas.microsoft.com/office/drawing/2014/main" val="2523231380"/>
                  </a:ext>
                </a:extLst>
              </a:tr>
              <a:tr h="370840">
                <a:tc rowSpan="4">
                  <a:txBody>
                    <a:bodyPr/>
                    <a:lstStyle/>
                    <a:p>
                      <a:pPr algn="ctr">
                        <a:lnSpc>
                          <a:spcPct val="107000"/>
                        </a:lnSpc>
                        <a:spcAft>
                          <a:spcPts val="0"/>
                        </a:spcAft>
                      </a:pPr>
                      <a:r>
                        <a:rPr lang="en-ZA" sz="1200" b="1" dirty="0">
                          <a:effectLst/>
                        </a:rPr>
                        <a:t>Registering a property</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ZA" sz="1200" b="1" dirty="0">
                          <a:effectLst/>
                        </a:rPr>
                        <a:t>Achieved</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Service charter developed</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Reduce time taken to register a property</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7032333"/>
                  </a:ext>
                </a:extLst>
              </a:tr>
              <a:tr h="370840">
                <a:tc vMerge="1">
                  <a:txBody>
                    <a:bodyPr/>
                    <a:lstStyle/>
                    <a:p>
                      <a:endParaRPr lang="en-ZA"/>
                    </a:p>
                  </a:txBody>
                  <a:tcPr/>
                </a:tc>
                <a:tc>
                  <a:txBody>
                    <a:bodyPr/>
                    <a:lstStyle/>
                    <a:p>
                      <a:pPr>
                        <a:lnSpc>
                          <a:spcPct val="107000"/>
                        </a:lnSpc>
                        <a:spcAft>
                          <a:spcPts val="0"/>
                        </a:spcAft>
                      </a:pPr>
                      <a:r>
                        <a:rPr lang="en-ZA" sz="1200" b="1" dirty="0">
                          <a:effectLst/>
                        </a:rPr>
                        <a:t>Achieved</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Increased transparency and availability of information fee schedules, documents for registration and services.</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Newly developed website provides relevant information to SA Citizens when registering property</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7489428"/>
                  </a:ext>
                </a:extLst>
              </a:tr>
              <a:tr h="185420">
                <a:tc vMerge="1">
                  <a:txBody>
                    <a:bodyPr/>
                    <a:lstStyle/>
                    <a:p>
                      <a:endParaRPr lang="en-ZA"/>
                    </a:p>
                  </a:txBody>
                  <a:tcPr/>
                </a:tc>
                <a:tc>
                  <a:txBody>
                    <a:bodyPr/>
                    <a:lstStyle/>
                    <a:p>
                      <a:pPr>
                        <a:lnSpc>
                          <a:spcPct val="107000"/>
                        </a:lnSpc>
                        <a:spcAft>
                          <a:spcPts val="0"/>
                        </a:spcAft>
                      </a:pPr>
                      <a:r>
                        <a:rPr lang="en-ZA" sz="1200" b="1" dirty="0">
                          <a:effectLst/>
                        </a:rPr>
                        <a:t>Achieved</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COJ  </a:t>
                      </a:r>
                      <a:r>
                        <a:rPr lang="en-ZA" sz="1200" b="1" dirty="0" smtClean="0">
                          <a:effectLst/>
                        </a:rPr>
                        <a:t>e-rates </a:t>
                      </a:r>
                      <a:r>
                        <a:rPr lang="en-ZA" sz="1200" b="1" dirty="0">
                          <a:effectLst/>
                        </a:rPr>
                        <a:t>clearance IT solution completed at launch phase</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Reduces cost and time for the issuance of a Rates Clearance Certificate</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0627876"/>
                  </a:ext>
                </a:extLst>
              </a:tr>
              <a:tr h="185420">
                <a:tc vMerge="1">
                  <a:txBody>
                    <a:bodyPr/>
                    <a:lstStyle/>
                    <a:p>
                      <a:endParaRPr lang="en-ZA"/>
                    </a:p>
                  </a:txBody>
                  <a:tcPr/>
                </a:tc>
                <a:tc>
                  <a:txBody>
                    <a:bodyPr/>
                    <a:lstStyle/>
                    <a:p>
                      <a:pPr>
                        <a:lnSpc>
                          <a:spcPct val="107000"/>
                        </a:lnSpc>
                        <a:spcAft>
                          <a:spcPts val="0"/>
                        </a:spcAft>
                      </a:pPr>
                      <a:r>
                        <a:rPr lang="en-ZA" sz="1200" b="1" dirty="0">
                          <a:effectLst/>
                        </a:rPr>
                        <a:t>Future</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SA to  develop an integrated registry system for electronic registration</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200" b="1" dirty="0">
                          <a:effectLst/>
                        </a:rPr>
                        <a:t>Reduces number of steps, cost and time taken for registering property in SA</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8422766"/>
                  </a:ext>
                </a:extLst>
              </a:tr>
            </a:tbl>
          </a:graphicData>
        </a:graphic>
      </p:graphicFrame>
    </p:spTree>
    <p:extLst>
      <p:ext uri="{BB962C8B-B14F-4D97-AF65-F5344CB8AC3E}">
        <p14:creationId xmlns:p14="http://schemas.microsoft.com/office/powerpoint/2010/main" val="2706797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23</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DFC189C-8E5C-4E0F-8BF9-D3E79CCA0D3E}"/>
              </a:ext>
            </a:extLst>
          </p:cNvPr>
          <p:cNvSpPr txBox="1"/>
          <p:nvPr/>
        </p:nvSpPr>
        <p:spPr>
          <a:xfrm>
            <a:off x="305906" y="1697843"/>
            <a:ext cx="4482118" cy="400110"/>
          </a:xfrm>
          <a:prstGeom prst="rect">
            <a:avLst/>
          </a:prstGeom>
          <a:ln>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marL="0" lvl="1" algn="just" eaLnBrk="0" hangingPunct="0">
              <a:buClr>
                <a:srgbClr val="404040"/>
              </a:buClr>
              <a:tabLst>
                <a:tab pos="3413992" algn="r"/>
              </a:tabLst>
            </a:pPr>
            <a:r>
              <a:rPr lang="en-US" sz="1000" dirty="0">
                <a:solidFill>
                  <a:schemeClr val="tx1"/>
                </a:solidFill>
                <a:latin typeface="Arial" panose="020B0604020202020204" pitchFamily="34" charset="0"/>
                <a:ea typeface="MS PGothic" pitchFamily="34" charset="-128"/>
                <a:cs typeface="Arial" panose="020B0604020202020204" pitchFamily="34" charset="0"/>
              </a:rPr>
              <a:t>The indicator measures</a:t>
            </a:r>
            <a:r>
              <a:rPr lang="en-US" sz="1000" dirty="0">
                <a:solidFill>
                  <a:schemeClr val="tx1">
                    <a:lumMod val="90000"/>
                    <a:lumOff val="10000"/>
                  </a:schemeClr>
                </a:solidFill>
                <a:latin typeface="Arial" panose="020B0604020202020204" pitchFamily="34" charset="0"/>
                <a:cs typeface="Arial" panose="020B0604020202020204" pitchFamily="34" charset="0"/>
              </a:rPr>
              <a:t> </a:t>
            </a:r>
            <a:r>
              <a:rPr lang="en-US" sz="1000" dirty="0">
                <a:solidFill>
                  <a:srgbClr val="002345"/>
                </a:solidFill>
                <a:latin typeface="Arial" panose="020B0604020202020204" pitchFamily="34" charset="0"/>
                <a:cs typeface="Arial" panose="020B0604020202020204" pitchFamily="34" charset="0"/>
              </a:rPr>
              <a:t>th</a:t>
            </a:r>
            <a:r>
              <a:rPr lang="en-US" sz="1000" b="1" dirty="0">
                <a:solidFill>
                  <a:srgbClr val="002345"/>
                </a:solidFill>
                <a:latin typeface="Arial" panose="020B0604020202020204" pitchFamily="34" charset="0"/>
                <a:cs typeface="Arial" panose="020B0604020202020204" pitchFamily="34" charset="0"/>
              </a:rPr>
              <a:t>e transfer of a </a:t>
            </a:r>
            <a:r>
              <a:rPr lang="en-US" sz="1000" b="1" dirty="0">
                <a:solidFill>
                  <a:srgbClr val="00ADE4"/>
                </a:solidFill>
                <a:latin typeface="Arial" panose="020B0604020202020204" pitchFamily="34" charset="0"/>
                <a:cs typeface="Arial" panose="020B0604020202020204" pitchFamily="34" charset="0"/>
              </a:rPr>
              <a:t>commercial warehouse </a:t>
            </a:r>
            <a:r>
              <a:rPr lang="en-US" sz="1000" b="1" dirty="0">
                <a:solidFill>
                  <a:srgbClr val="002345"/>
                </a:solidFill>
                <a:latin typeface="Arial" panose="020B0604020202020204" pitchFamily="34" charset="0"/>
                <a:cs typeface="Arial" panose="020B0604020202020204" pitchFamily="34" charset="0"/>
              </a:rPr>
              <a:t>between two </a:t>
            </a:r>
            <a:r>
              <a:rPr lang="en-US" sz="1000" dirty="0">
                <a:solidFill>
                  <a:srgbClr val="00ADE4"/>
                </a:solidFill>
                <a:latin typeface="Arial" panose="020B0604020202020204" pitchFamily="34" charset="0"/>
                <a:cs typeface="Arial" panose="020B0604020202020204" pitchFamily="34" charset="0"/>
              </a:rPr>
              <a:t>domestic limited liability companies</a:t>
            </a:r>
          </a:p>
        </p:txBody>
      </p:sp>
      <p:sp>
        <p:nvSpPr>
          <p:cNvPr id="14" name="TextBox 13"/>
          <p:cNvSpPr txBox="1"/>
          <p:nvPr/>
        </p:nvSpPr>
        <p:spPr>
          <a:xfrm>
            <a:off x="336662" y="1184306"/>
            <a:ext cx="6804107"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WHAT DOES </a:t>
            </a:r>
            <a:r>
              <a:rPr lang="en-ZA" sz="2000" b="1" dirty="0" smtClean="0">
                <a:solidFill>
                  <a:schemeClr val="accent6"/>
                </a:solidFill>
                <a:latin typeface="Arial" panose="020B0604020202020204" pitchFamily="34" charset="0"/>
                <a:cs typeface="Arial" panose="020B0604020202020204" pitchFamily="34" charset="0"/>
              </a:rPr>
              <a:t>REGISTERING A PROPERTY </a:t>
            </a:r>
            <a:r>
              <a:rPr lang="en-ZA" sz="2000" b="1" dirty="0" smtClean="0">
                <a:latin typeface="Arial" panose="020B0604020202020204" pitchFamily="34" charset="0"/>
                <a:cs typeface="Arial" panose="020B0604020202020204" pitchFamily="34" charset="0"/>
              </a:rPr>
              <a:t>MEASURE?</a:t>
            </a:r>
            <a:endParaRPr lang="en-ZA" sz="2000" b="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A4EF141-371B-48F2-A0FC-2A28EF9C0793}"/>
              </a:ext>
            </a:extLst>
          </p:cNvPr>
          <p:cNvSpPr>
            <a:spLocks noChangeArrowheads="1"/>
          </p:cNvSpPr>
          <p:nvPr/>
        </p:nvSpPr>
        <p:spPr bwMode="auto">
          <a:xfrm>
            <a:off x="5305479" y="1667952"/>
            <a:ext cx="3239523" cy="553998"/>
          </a:xfrm>
          <a:prstGeom prst="rect">
            <a:avLst/>
          </a:prstGeom>
          <a:ln>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a:solidFill>
                  <a:schemeClr val="tx1"/>
                </a:solidFill>
                <a:latin typeface="Arial" panose="020B0604020202020204" pitchFamily="34" charset="0"/>
                <a:ea typeface="MS PGothic" pitchFamily="34" charset="-128"/>
                <a:cs typeface="Arial" panose="020B0604020202020204" pitchFamily="34" charset="0"/>
              </a:rPr>
              <a:t>How is the indicator constructed?</a:t>
            </a:r>
          </a:p>
          <a:p>
            <a:pPr algn="ctr"/>
            <a:endParaRPr lang="en-US" sz="1000" dirty="0">
              <a:solidFill>
                <a:srgbClr val="00ADE4"/>
              </a:solidFill>
              <a:latin typeface="Arial" panose="020B0604020202020204" pitchFamily="34" charset="0"/>
              <a:cs typeface="Arial" panose="020B0604020202020204" pitchFamily="34" charset="0"/>
            </a:endParaRPr>
          </a:p>
          <a:p>
            <a:pPr algn="ctr"/>
            <a:r>
              <a:rPr lang="en-US" sz="1000" dirty="0">
                <a:solidFill>
                  <a:srgbClr val="00ADE4"/>
                </a:solidFill>
                <a:latin typeface="Arial" panose="020B0604020202020204" pitchFamily="34" charset="0"/>
                <a:cs typeface="Arial" panose="020B0604020202020204" pitchFamily="34" charset="0"/>
              </a:rPr>
              <a:t>Four sub-indicators</a:t>
            </a:r>
          </a:p>
        </p:txBody>
      </p:sp>
      <p:pic>
        <p:nvPicPr>
          <p:cNvPr id="16" name="Picture 2">
            <a:extLst>
              <a:ext uri="{FF2B5EF4-FFF2-40B4-BE49-F238E27FC236}">
                <a16:creationId xmlns:a16="http://schemas.microsoft.com/office/drawing/2014/main" id="{59C13E0B-E06D-4A33-A6D8-E063F1E58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45" y="2506972"/>
            <a:ext cx="4914166" cy="291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B1418025-FB26-415D-B842-3D7EDCDCD83C}"/>
              </a:ext>
            </a:extLst>
          </p:cNvPr>
          <p:cNvPicPr>
            <a:picLocks noChangeAspect="1"/>
          </p:cNvPicPr>
          <p:nvPr/>
        </p:nvPicPr>
        <p:blipFill>
          <a:blip r:embed="rId4"/>
          <a:stretch>
            <a:fillRect/>
          </a:stretch>
        </p:blipFill>
        <p:spPr>
          <a:xfrm>
            <a:off x="5654858" y="2506972"/>
            <a:ext cx="2866171" cy="3511685"/>
          </a:xfrm>
          <a:prstGeom prst="rect">
            <a:avLst/>
          </a:prstGeom>
        </p:spPr>
      </p:pic>
    </p:spTree>
    <p:extLst>
      <p:ext uri="{BB962C8B-B14F-4D97-AF65-F5344CB8AC3E}">
        <p14:creationId xmlns:p14="http://schemas.microsoft.com/office/powerpoint/2010/main" val="977697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24</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5" name="Title 4">
            <a:extLst>
              <a:ext uri="{FF2B5EF4-FFF2-40B4-BE49-F238E27FC236}">
                <a16:creationId xmlns:a16="http://schemas.microsoft.com/office/drawing/2014/main" id="{4A2CBF7E-88AD-4E3B-B70C-6D061FD4592C}"/>
              </a:ext>
            </a:extLst>
          </p:cNvPr>
          <p:cNvSpPr txBox="1">
            <a:spLocks/>
          </p:cNvSpPr>
          <p:nvPr/>
        </p:nvSpPr>
        <p:spPr>
          <a:xfrm>
            <a:off x="349247" y="1196752"/>
            <a:ext cx="8229600" cy="475626"/>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ZA" sz="2000" dirty="0" smtClean="0">
                <a:latin typeface="Arial" panose="020B0604020202020204" pitchFamily="34" charset="0"/>
                <a:cs typeface="Arial" panose="020B0604020202020204" pitchFamily="34" charset="0"/>
              </a:rPr>
              <a:t>Rates E-Clearance – City of Johannesburg </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D1C771-5992-4AE1-9879-5728F56F1708}"/>
              </a:ext>
            </a:extLst>
          </p:cNvPr>
          <p:cNvSpPr txBox="1"/>
          <p:nvPr/>
        </p:nvSpPr>
        <p:spPr>
          <a:xfrm>
            <a:off x="458645" y="4022376"/>
            <a:ext cx="3852017" cy="298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defTabSz="670801"/>
            <a:r>
              <a:rPr lang="en-ZA" sz="1400" b="1" dirty="0">
                <a:solidFill>
                  <a:schemeClr val="tx2"/>
                </a:solidFill>
                <a:latin typeface="Arial" panose="020B0604020202020204" pitchFamily="34" charset="0"/>
                <a:cs typeface="Arial" panose="020B0604020202020204" pitchFamily="34" charset="0"/>
              </a:rPr>
              <a:t>What must CoJ Leadership do immediately?</a:t>
            </a:r>
          </a:p>
        </p:txBody>
      </p:sp>
      <p:sp>
        <p:nvSpPr>
          <p:cNvPr id="17" name="TextBox 16">
            <a:extLst>
              <a:ext uri="{FF2B5EF4-FFF2-40B4-BE49-F238E27FC236}">
                <a16:creationId xmlns:a16="http://schemas.microsoft.com/office/drawing/2014/main" id="{1A756CE8-3F98-46D6-9E35-C2BCE8B37327}"/>
              </a:ext>
            </a:extLst>
          </p:cNvPr>
          <p:cNvSpPr txBox="1"/>
          <p:nvPr/>
        </p:nvSpPr>
        <p:spPr>
          <a:xfrm>
            <a:off x="458645" y="4464639"/>
            <a:ext cx="8228155" cy="1191352"/>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t">
            <a:spAutoFit/>
          </a:bodyPr>
          <a:lstStyle/>
          <a:p>
            <a:pPr marL="278641" indent="-278641" defTabSz="670801">
              <a:buFontTx/>
              <a:buAutoNum type="arabicPeriod"/>
            </a:pPr>
            <a:r>
              <a:rPr lang="en-ZA" sz="1200" dirty="0">
                <a:latin typeface="Arial" panose="020B0604020202020204" pitchFamily="34" charset="0"/>
                <a:cs typeface="Arial" panose="020B0604020202020204" pitchFamily="34" charset="0"/>
              </a:rPr>
              <a:t>Provide Deeds Office with access – verification link. </a:t>
            </a:r>
            <a:r>
              <a:rPr lang="en-ZA" sz="1200" dirty="0" smtClean="0">
                <a:latin typeface="Arial" panose="020B0604020202020204" pitchFamily="34" charset="0"/>
                <a:cs typeface="Arial" panose="020B0604020202020204" pitchFamily="34" charset="0"/>
              </a:rPr>
              <a:t>Ticket </a:t>
            </a:r>
            <a:r>
              <a:rPr lang="en-ZA" sz="1200" dirty="0">
                <a:latin typeface="Arial" panose="020B0604020202020204" pitchFamily="34" charset="0"/>
                <a:cs typeface="Arial" panose="020B0604020202020204" pitchFamily="34" charset="0"/>
              </a:rPr>
              <a:t>resolution within 3 days through dedicated team from revenue. </a:t>
            </a:r>
            <a:endParaRPr lang="en-ZA" sz="1200" dirty="0" smtClean="0">
              <a:latin typeface="Arial" panose="020B0604020202020204" pitchFamily="34" charset="0"/>
              <a:cs typeface="Arial" panose="020B0604020202020204" pitchFamily="34" charset="0"/>
            </a:endParaRPr>
          </a:p>
          <a:p>
            <a:pPr marL="278641" indent="-278641" defTabSz="670801">
              <a:buFontTx/>
              <a:buAutoNum type="arabicPeriod"/>
            </a:pPr>
            <a:r>
              <a:rPr lang="en-ZA" sz="1200" dirty="0" smtClean="0">
                <a:latin typeface="Arial" panose="020B0604020202020204" pitchFamily="34" charset="0"/>
                <a:cs typeface="Arial" panose="020B0604020202020204" pitchFamily="34" charset="0"/>
              </a:rPr>
              <a:t>A </a:t>
            </a:r>
            <a:r>
              <a:rPr lang="en-ZA" sz="1200" dirty="0">
                <a:latin typeface="Arial" panose="020B0604020202020204" pitchFamily="34" charset="0"/>
                <a:cs typeface="Arial" panose="020B0604020202020204" pitchFamily="34" charset="0"/>
              </a:rPr>
              <a:t>separate ‘Helpdesk’ email address will be created for support to the Conveyancers </a:t>
            </a:r>
            <a:r>
              <a:rPr lang="en-ZA" sz="1200" dirty="0" smtClean="0">
                <a:latin typeface="Arial" panose="020B0604020202020204" pitchFamily="34" charset="0"/>
                <a:cs typeface="Arial" panose="020B0604020202020204" pitchFamily="34" charset="0"/>
              </a:rPr>
              <a:t>.</a:t>
            </a:r>
          </a:p>
          <a:p>
            <a:pPr marL="278641" indent="-278641" defTabSz="670801">
              <a:buFontTx/>
              <a:buAutoNum type="arabicPeriod"/>
            </a:pPr>
            <a:r>
              <a:rPr lang="en-ZA" sz="1200" dirty="0" smtClean="0">
                <a:latin typeface="Arial" panose="020B0604020202020204" pitchFamily="34" charset="0"/>
                <a:cs typeface="Arial" panose="020B0604020202020204" pitchFamily="34" charset="0"/>
              </a:rPr>
              <a:t>Pilot </a:t>
            </a:r>
            <a:r>
              <a:rPr lang="en-ZA" sz="1200" dirty="0">
                <a:latin typeface="Arial" panose="020B0604020202020204" pitchFamily="34" charset="0"/>
                <a:cs typeface="Arial" panose="020B0604020202020204" pitchFamily="34" charset="0"/>
              </a:rPr>
              <a:t>with 20 </a:t>
            </a:r>
            <a:r>
              <a:rPr lang="en-ZA" sz="1200" dirty="0" smtClean="0">
                <a:latin typeface="Arial" panose="020B0604020202020204" pitchFamily="34" charset="0"/>
                <a:cs typeface="Arial" panose="020B0604020202020204" pitchFamily="34" charset="0"/>
              </a:rPr>
              <a:t>Conveyancers..</a:t>
            </a:r>
            <a:endParaRPr lang="en-ZA" sz="1200" dirty="0">
              <a:latin typeface="Arial" panose="020B0604020202020204" pitchFamily="34" charset="0"/>
              <a:cs typeface="Arial" panose="020B0604020202020204" pitchFamily="34" charset="0"/>
            </a:endParaRPr>
          </a:p>
          <a:p>
            <a:pPr marL="278641" indent="-278641" defTabSz="670801">
              <a:buFontTx/>
              <a:buAutoNum type="arabicPeriod"/>
            </a:pPr>
            <a:r>
              <a:rPr lang="en-ZA" sz="1200" dirty="0">
                <a:latin typeface="Arial" panose="020B0604020202020204" pitchFamily="34" charset="0"/>
                <a:cs typeface="Arial" panose="020B0604020202020204" pitchFamily="34" charset="0"/>
              </a:rPr>
              <a:t>Launch </a:t>
            </a:r>
            <a:r>
              <a:rPr lang="en-ZA" sz="1200" dirty="0" smtClean="0">
                <a:latin typeface="Arial" panose="020B0604020202020204" pitchFamily="34" charset="0"/>
                <a:cs typeface="Arial" panose="020B0604020202020204" pitchFamily="34" charset="0"/>
              </a:rPr>
              <a:t>e-Clearance </a:t>
            </a:r>
            <a:r>
              <a:rPr lang="en-ZA" sz="1200" dirty="0">
                <a:latin typeface="Arial" panose="020B0604020202020204" pitchFamily="34" charset="0"/>
                <a:cs typeface="Arial" panose="020B0604020202020204" pitchFamily="34" charset="0"/>
              </a:rPr>
              <a:t>to </a:t>
            </a:r>
            <a:r>
              <a:rPr lang="en-ZA" sz="1200" dirty="0" smtClean="0">
                <a:latin typeface="Arial" panose="020B0604020202020204" pitchFamily="34" charset="0"/>
                <a:cs typeface="Arial" panose="020B0604020202020204" pitchFamily="34" charset="0"/>
              </a:rPr>
              <a:t>Conveyancers.. </a:t>
            </a:r>
            <a:endParaRPr lang="en-ZA" sz="1200" dirty="0">
              <a:latin typeface="Arial" panose="020B0604020202020204" pitchFamily="34" charset="0"/>
              <a:cs typeface="Arial" panose="020B0604020202020204" pitchFamily="34" charset="0"/>
            </a:endParaRPr>
          </a:p>
          <a:p>
            <a:pPr marL="278641" indent="-278641" defTabSz="670801">
              <a:buFontTx/>
              <a:buAutoNum type="arabicPeriod"/>
            </a:pPr>
            <a:r>
              <a:rPr lang="en-ZA" sz="1200" dirty="0">
                <a:latin typeface="Arial" panose="020B0604020202020204" pitchFamily="34" charset="0"/>
                <a:cs typeface="Arial" panose="020B0604020202020204" pitchFamily="34" charset="0"/>
              </a:rPr>
              <a:t>Measure daily</a:t>
            </a:r>
            <a:r>
              <a:rPr lang="en-ZA" sz="1200" dirty="0" smtClean="0">
                <a:latin typeface="Arial" panose="020B0604020202020204" pitchFamily="34" charset="0"/>
                <a:cs typeface="Arial" panose="020B0604020202020204" pitchFamily="34" charset="0"/>
              </a:rPr>
              <a:t>..</a:t>
            </a:r>
            <a:endParaRPr lang="en-ZA" sz="12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6451373-8AB1-4DBC-84C3-6D54195E41FC}"/>
              </a:ext>
            </a:extLst>
          </p:cNvPr>
          <p:cNvSpPr/>
          <p:nvPr/>
        </p:nvSpPr>
        <p:spPr>
          <a:xfrm>
            <a:off x="3664137" y="2813527"/>
            <a:ext cx="1166585" cy="24173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29" name="Rectangle 28">
            <a:extLst>
              <a:ext uri="{FF2B5EF4-FFF2-40B4-BE49-F238E27FC236}">
                <a16:creationId xmlns:a16="http://schemas.microsoft.com/office/drawing/2014/main" id="{7BFE0C6F-FE37-47D1-A4CD-F51454040952}"/>
              </a:ext>
            </a:extLst>
          </p:cNvPr>
          <p:cNvSpPr/>
          <p:nvPr/>
        </p:nvSpPr>
        <p:spPr>
          <a:xfrm>
            <a:off x="4885133" y="2817710"/>
            <a:ext cx="1806408" cy="237551"/>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30" name="Rectangle 29">
            <a:extLst>
              <a:ext uri="{FF2B5EF4-FFF2-40B4-BE49-F238E27FC236}">
                <a16:creationId xmlns:a16="http://schemas.microsoft.com/office/drawing/2014/main" id="{15AD3C34-3713-4B6F-B144-7398CD70CDD5}"/>
              </a:ext>
            </a:extLst>
          </p:cNvPr>
          <p:cNvSpPr/>
          <p:nvPr/>
        </p:nvSpPr>
        <p:spPr>
          <a:xfrm>
            <a:off x="6749227" y="2838847"/>
            <a:ext cx="2308453" cy="21641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31" name="Rectangle 30">
            <a:extLst>
              <a:ext uri="{FF2B5EF4-FFF2-40B4-BE49-F238E27FC236}">
                <a16:creationId xmlns:a16="http://schemas.microsoft.com/office/drawing/2014/main" id="{0AA06DFF-6058-4AAD-B429-27E171EA859A}"/>
              </a:ext>
            </a:extLst>
          </p:cNvPr>
          <p:cNvSpPr/>
          <p:nvPr/>
        </p:nvSpPr>
        <p:spPr>
          <a:xfrm>
            <a:off x="2099974" y="2817052"/>
            <a:ext cx="1509752" cy="24173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32" name="Rectangle 31">
            <a:extLst>
              <a:ext uri="{FF2B5EF4-FFF2-40B4-BE49-F238E27FC236}">
                <a16:creationId xmlns:a16="http://schemas.microsoft.com/office/drawing/2014/main" id="{98E91EA6-A637-4B77-8D81-1357A1BDD914}"/>
              </a:ext>
            </a:extLst>
          </p:cNvPr>
          <p:cNvSpPr/>
          <p:nvPr/>
        </p:nvSpPr>
        <p:spPr>
          <a:xfrm>
            <a:off x="88355" y="2794957"/>
            <a:ext cx="1944306" cy="24173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33" name="TextBox 32">
            <a:extLst>
              <a:ext uri="{FF2B5EF4-FFF2-40B4-BE49-F238E27FC236}">
                <a16:creationId xmlns:a16="http://schemas.microsoft.com/office/drawing/2014/main" id="{E29D51ED-22EB-4E15-B510-6430923C4022}"/>
              </a:ext>
            </a:extLst>
          </p:cNvPr>
          <p:cNvSpPr txBox="1"/>
          <p:nvPr/>
        </p:nvSpPr>
        <p:spPr>
          <a:xfrm>
            <a:off x="6804248" y="2093746"/>
            <a:ext cx="2222724"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Customer delight</a:t>
            </a:r>
          </a:p>
          <a:p>
            <a:pPr marL="278641" indent="-278641" defTabSz="670801">
              <a:buFontTx/>
              <a:buAutoNum type="arabicPeriod"/>
            </a:pPr>
            <a:r>
              <a:rPr lang="en-ZA" sz="1138" dirty="0">
                <a:solidFill>
                  <a:schemeClr val="accent2"/>
                </a:solidFill>
              </a:rPr>
              <a:t>Reduction of Turnaround times</a:t>
            </a:r>
          </a:p>
          <a:p>
            <a:pPr marL="278641" indent="-278641" defTabSz="670801">
              <a:buFontTx/>
              <a:buAutoNum type="arabicPeriod"/>
            </a:pPr>
            <a:r>
              <a:rPr lang="en-ZA" sz="1138" dirty="0">
                <a:solidFill>
                  <a:schemeClr val="accent2"/>
                </a:solidFill>
              </a:rPr>
              <a:t>Reduce traffic at Thuso House</a:t>
            </a:r>
          </a:p>
        </p:txBody>
      </p:sp>
      <p:sp>
        <p:nvSpPr>
          <p:cNvPr id="34" name="Rectangle 33">
            <a:extLst>
              <a:ext uri="{FF2B5EF4-FFF2-40B4-BE49-F238E27FC236}">
                <a16:creationId xmlns:a16="http://schemas.microsoft.com/office/drawing/2014/main" id="{CC582FF9-3DEE-4F02-94B3-8FF90B672308}"/>
              </a:ext>
            </a:extLst>
          </p:cNvPr>
          <p:cNvSpPr/>
          <p:nvPr/>
        </p:nvSpPr>
        <p:spPr>
          <a:xfrm>
            <a:off x="6718519" y="1813297"/>
            <a:ext cx="2308453"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Benefit</a:t>
            </a:r>
          </a:p>
        </p:txBody>
      </p:sp>
      <p:sp>
        <p:nvSpPr>
          <p:cNvPr id="35" name="TextBox 34">
            <a:extLst>
              <a:ext uri="{FF2B5EF4-FFF2-40B4-BE49-F238E27FC236}">
                <a16:creationId xmlns:a16="http://schemas.microsoft.com/office/drawing/2014/main" id="{E60F7546-BDAE-451A-B92C-F6B8E6EEDDCE}"/>
              </a:ext>
            </a:extLst>
          </p:cNvPr>
          <p:cNvSpPr txBox="1"/>
          <p:nvPr/>
        </p:nvSpPr>
        <p:spPr>
          <a:xfrm>
            <a:off x="281199" y="2215100"/>
            <a:ext cx="1022716"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defTabSz="670801"/>
            <a:r>
              <a:rPr lang="en-ZA" sz="1138" dirty="0">
                <a:solidFill>
                  <a:schemeClr val="accent2"/>
                </a:solidFill>
              </a:rPr>
              <a:t>1. </a:t>
            </a:r>
            <a:r>
              <a:rPr lang="en-ZA" sz="1138" dirty="0" smtClean="0">
                <a:solidFill>
                  <a:schemeClr val="accent2"/>
                </a:solidFill>
              </a:rPr>
              <a:t>e-Clearances </a:t>
            </a:r>
            <a:endParaRPr lang="en-ZA" sz="1138" dirty="0">
              <a:solidFill>
                <a:schemeClr val="accent2"/>
              </a:solidFill>
            </a:endParaRPr>
          </a:p>
        </p:txBody>
      </p:sp>
      <p:sp>
        <p:nvSpPr>
          <p:cNvPr id="36" name="TextBox 35">
            <a:extLst>
              <a:ext uri="{FF2B5EF4-FFF2-40B4-BE49-F238E27FC236}">
                <a16:creationId xmlns:a16="http://schemas.microsoft.com/office/drawing/2014/main" id="{9C86A161-44F6-48ED-828E-4D376FB3C50C}"/>
              </a:ext>
            </a:extLst>
          </p:cNvPr>
          <p:cNvSpPr txBox="1"/>
          <p:nvPr/>
        </p:nvSpPr>
        <p:spPr>
          <a:xfrm>
            <a:off x="2219161" y="2227556"/>
            <a:ext cx="1082989"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11 to 7 days</a:t>
            </a:r>
          </a:p>
        </p:txBody>
      </p:sp>
      <p:sp>
        <p:nvSpPr>
          <p:cNvPr id="37" name="Rectangle 36">
            <a:extLst>
              <a:ext uri="{FF2B5EF4-FFF2-40B4-BE49-F238E27FC236}">
                <a16:creationId xmlns:a16="http://schemas.microsoft.com/office/drawing/2014/main" id="{ED2A4DA9-7924-484F-AE31-D3297AE8610A}"/>
              </a:ext>
            </a:extLst>
          </p:cNvPr>
          <p:cNvSpPr/>
          <p:nvPr/>
        </p:nvSpPr>
        <p:spPr>
          <a:xfrm>
            <a:off x="70084" y="1810022"/>
            <a:ext cx="1905516"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Key Performance Area</a:t>
            </a:r>
          </a:p>
        </p:txBody>
      </p:sp>
      <p:sp>
        <p:nvSpPr>
          <p:cNvPr id="38" name="Rectangle 37">
            <a:extLst>
              <a:ext uri="{FF2B5EF4-FFF2-40B4-BE49-F238E27FC236}">
                <a16:creationId xmlns:a16="http://schemas.microsoft.com/office/drawing/2014/main" id="{B070CA0B-A92E-42F0-9AE1-95A9095C52ED}"/>
              </a:ext>
            </a:extLst>
          </p:cNvPr>
          <p:cNvSpPr/>
          <p:nvPr/>
        </p:nvSpPr>
        <p:spPr>
          <a:xfrm>
            <a:off x="2032661" y="1808260"/>
            <a:ext cx="1512433"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Target</a:t>
            </a:r>
          </a:p>
        </p:txBody>
      </p:sp>
      <p:sp>
        <p:nvSpPr>
          <p:cNvPr id="39" name="Rectangle 38">
            <a:extLst>
              <a:ext uri="{FF2B5EF4-FFF2-40B4-BE49-F238E27FC236}">
                <a16:creationId xmlns:a16="http://schemas.microsoft.com/office/drawing/2014/main" id="{EE979A8A-E20A-44BD-BD69-059068FB51AE}"/>
              </a:ext>
            </a:extLst>
          </p:cNvPr>
          <p:cNvSpPr/>
          <p:nvPr/>
        </p:nvSpPr>
        <p:spPr>
          <a:xfrm>
            <a:off x="3609726" y="1808260"/>
            <a:ext cx="1163849"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Who</a:t>
            </a:r>
          </a:p>
        </p:txBody>
      </p:sp>
      <p:sp>
        <p:nvSpPr>
          <p:cNvPr id="40" name="TextBox 39">
            <a:extLst>
              <a:ext uri="{FF2B5EF4-FFF2-40B4-BE49-F238E27FC236}">
                <a16:creationId xmlns:a16="http://schemas.microsoft.com/office/drawing/2014/main" id="{434BD121-7320-415F-8038-633734C76649}"/>
              </a:ext>
            </a:extLst>
          </p:cNvPr>
          <p:cNvSpPr txBox="1"/>
          <p:nvPr/>
        </p:nvSpPr>
        <p:spPr>
          <a:xfrm>
            <a:off x="3708083" y="2202962"/>
            <a:ext cx="1078695" cy="433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Lufuno Mashau</a:t>
            </a:r>
          </a:p>
        </p:txBody>
      </p:sp>
      <p:sp>
        <p:nvSpPr>
          <p:cNvPr id="41" name="Rectangle 40">
            <a:extLst>
              <a:ext uri="{FF2B5EF4-FFF2-40B4-BE49-F238E27FC236}">
                <a16:creationId xmlns:a16="http://schemas.microsoft.com/office/drawing/2014/main" id="{B46291C8-E045-4AF9-A035-DA08210B701C}"/>
              </a:ext>
            </a:extLst>
          </p:cNvPr>
          <p:cNvSpPr/>
          <p:nvPr/>
        </p:nvSpPr>
        <p:spPr>
          <a:xfrm>
            <a:off x="4827357" y="1814270"/>
            <a:ext cx="1820244"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How</a:t>
            </a:r>
          </a:p>
        </p:txBody>
      </p:sp>
      <p:sp>
        <p:nvSpPr>
          <p:cNvPr id="42" name="TextBox 41">
            <a:extLst>
              <a:ext uri="{FF2B5EF4-FFF2-40B4-BE49-F238E27FC236}">
                <a16:creationId xmlns:a16="http://schemas.microsoft.com/office/drawing/2014/main" id="{D7CD97FF-B68C-4828-AE31-A62AB10EB631}"/>
              </a:ext>
            </a:extLst>
          </p:cNvPr>
          <p:cNvSpPr txBox="1"/>
          <p:nvPr/>
        </p:nvSpPr>
        <p:spPr>
          <a:xfrm>
            <a:off x="4932040" y="2078350"/>
            <a:ext cx="1824334"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Pilot to 20 Conveyancers</a:t>
            </a:r>
          </a:p>
          <a:p>
            <a:pPr marL="278641" indent="-278641" defTabSz="670801">
              <a:buFontTx/>
              <a:buAutoNum type="arabicPeriod"/>
            </a:pPr>
            <a:r>
              <a:rPr lang="en-ZA" sz="1138" dirty="0">
                <a:solidFill>
                  <a:schemeClr val="accent2"/>
                </a:solidFill>
              </a:rPr>
              <a:t>Launch eClearance formally</a:t>
            </a:r>
          </a:p>
        </p:txBody>
      </p:sp>
    </p:spTree>
    <p:extLst>
      <p:ext uri="{BB962C8B-B14F-4D97-AF65-F5344CB8AC3E}">
        <p14:creationId xmlns:p14="http://schemas.microsoft.com/office/powerpoint/2010/main" val="2768698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25</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5" name="Title 4">
            <a:extLst>
              <a:ext uri="{FF2B5EF4-FFF2-40B4-BE49-F238E27FC236}">
                <a16:creationId xmlns:a16="http://schemas.microsoft.com/office/drawing/2014/main" id="{4A2CBF7E-88AD-4E3B-B70C-6D061FD4592C}"/>
              </a:ext>
            </a:extLst>
          </p:cNvPr>
          <p:cNvSpPr txBox="1">
            <a:spLocks/>
          </p:cNvSpPr>
          <p:nvPr/>
        </p:nvSpPr>
        <p:spPr>
          <a:xfrm>
            <a:off x="315402" y="1124744"/>
            <a:ext cx="8505070" cy="756707"/>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ZA" sz="2000" dirty="0" smtClean="0">
                <a:latin typeface="Arial" panose="020B0604020202020204" pitchFamily="34" charset="0"/>
                <a:cs typeface="Arial" panose="020B0604020202020204" pitchFamily="34" charset="0"/>
              </a:rPr>
              <a:t>Registering Property – Department of Rural Development AND LAND REFORM</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8031828-809B-43CC-B036-16E409BD934B}"/>
              </a:ext>
            </a:extLst>
          </p:cNvPr>
          <p:cNvSpPr txBox="1"/>
          <p:nvPr/>
        </p:nvSpPr>
        <p:spPr>
          <a:xfrm>
            <a:off x="354315" y="3913616"/>
            <a:ext cx="2835713" cy="298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defTabSz="670801"/>
            <a:r>
              <a:rPr lang="en-ZA" sz="1400" b="1" dirty="0">
                <a:solidFill>
                  <a:schemeClr val="tx2"/>
                </a:solidFill>
                <a:latin typeface="Arial" panose="020B0604020202020204" pitchFamily="34" charset="0"/>
                <a:cs typeface="Arial" panose="020B0604020202020204" pitchFamily="34" charset="0"/>
              </a:rPr>
              <a:t>What must the Deeds Office do?</a:t>
            </a:r>
          </a:p>
        </p:txBody>
      </p:sp>
      <p:sp>
        <p:nvSpPr>
          <p:cNvPr id="17" name="TextBox 16">
            <a:extLst>
              <a:ext uri="{FF2B5EF4-FFF2-40B4-BE49-F238E27FC236}">
                <a16:creationId xmlns:a16="http://schemas.microsoft.com/office/drawing/2014/main" id="{4EFA0D43-5A3D-4D98-975A-38B68B71B176}"/>
              </a:ext>
            </a:extLst>
          </p:cNvPr>
          <p:cNvSpPr txBox="1"/>
          <p:nvPr/>
        </p:nvSpPr>
        <p:spPr>
          <a:xfrm>
            <a:off x="399582" y="4524043"/>
            <a:ext cx="8145420" cy="28341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t">
            <a:spAutoFit/>
          </a:bodyPr>
          <a:lstStyle/>
          <a:p>
            <a:pPr marL="278641" indent="-278641" defTabSz="670801">
              <a:buFontTx/>
              <a:buAutoNum type="arabicPeriod"/>
            </a:pPr>
            <a:r>
              <a:rPr lang="en-ZA" sz="1300" dirty="0">
                <a:latin typeface="Arial" panose="020B0604020202020204" pitchFamily="34" charset="0"/>
                <a:cs typeface="Arial" panose="020B0604020202020204" pitchFamily="34" charset="0"/>
              </a:rPr>
              <a:t>Obtain sign-off on the Financials to go ahead with the </a:t>
            </a:r>
            <a:r>
              <a:rPr lang="en-ZA" sz="1300" dirty="0" smtClean="0">
                <a:latin typeface="Arial" panose="020B0604020202020204" pitchFamily="34" charset="0"/>
                <a:cs typeface="Arial" panose="020B0604020202020204" pitchFamily="34" charset="0"/>
              </a:rPr>
              <a:t>e-DRS</a:t>
            </a:r>
            <a:r>
              <a:rPr lang="en-ZA" sz="1300" dirty="0">
                <a:latin typeface="Arial" panose="020B0604020202020204" pitchFamily="34" charset="0"/>
                <a:cs typeface="Arial" panose="020B0604020202020204" pitchFamily="34" charset="0"/>
              </a:rPr>
              <a:t>. Director General.  </a:t>
            </a:r>
          </a:p>
        </p:txBody>
      </p:sp>
      <p:sp>
        <p:nvSpPr>
          <p:cNvPr id="50" name="Rectangle 49">
            <a:extLst>
              <a:ext uri="{FF2B5EF4-FFF2-40B4-BE49-F238E27FC236}">
                <a16:creationId xmlns:a16="http://schemas.microsoft.com/office/drawing/2014/main" id="{89CF7775-3141-451F-B056-E23D0037F9E0}"/>
              </a:ext>
            </a:extLst>
          </p:cNvPr>
          <p:cNvSpPr/>
          <p:nvPr/>
        </p:nvSpPr>
        <p:spPr>
          <a:xfrm>
            <a:off x="3570952" y="3053469"/>
            <a:ext cx="1166585" cy="24173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51" name="Rectangle 50">
            <a:extLst>
              <a:ext uri="{FF2B5EF4-FFF2-40B4-BE49-F238E27FC236}">
                <a16:creationId xmlns:a16="http://schemas.microsoft.com/office/drawing/2014/main" id="{66EDDD02-58B7-4ECB-8563-2D8BFBCAFEF3}"/>
              </a:ext>
            </a:extLst>
          </p:cNvPr>
          <p:cNvSpPr/>
          <p:nvPr/>
        </p:nvSpPr>
        <p:spPr>
          <a:xfrm>
            <a:off x="4898743" y="3061172"/>
            <a:ext cx="2085519" cy="24173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52" name="Rectangle 51">
            <a:extLst>
              <a:ext uri="{FF2B5EF4-FFF2-40B4-BE49-F238E27FC236}">
                <a16:creationId xmlns:a16="http://schemas.microsoft.com/office/drawing/2014/main" id="{98E2F086-C52E-4933-876B-6580015BC0D9}"/>
              </a:ext>
            </a:extLst>
          </p:cNvPr>
          <p:cNvSpPr/>
          <p:nvPr/>
        </p:nvSpPr>
        <p:spPr>
          <a:xfrm>
            <a:off x="7082499" y="3048133"/>
            <a:ext cx="1881989" cy="232668"/>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53" name="Rectangle 52">
            <a:extLst>
              <a:ext uri="{FF2B5EF4-FFF2-40B4-BE49-F238E27FC236}">
                <a16:creationId xmlns:a16="http://schemas.microsoft.com/office/drawing/2014/main" id="{902564A9-ADF5-482D-9293-A43CE1D0DB01}"/>
              </a:ext>
            </a:extLst>
          </p:cNvPr>
          <p:cNvSpPr/>
          <p:nvPr/>
        </p:nvSpPr>
        <p:spPr>
          <a:xfrm>
            <a:off x="1899994" y="3061172"/>
            <a:ext cx="1509752" cy="241734"/>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54" name="Rectangle 53">
            <a:extLst>
              <a:ext uri="{FF2B5EF4-FFF2-40B4-BE49-F238E27FC236}">
                <a16:creationId xmlns:a16="http://schemas.microsoft.com/office/drawing/2014/main" id="{B2CE6BCC-8C78-48D4-ACC4-6B1D613FB184}"/>
              </a:ext>
            </a:extLst>
          </p:cNvPr>
          <p:cNvSpPr/>
          <p:nvPr/>
        </p:nvSpPr>
        <p:spPr>
          <a:xfrm>
            <a:off x="179512" y="3043045"/>
            <a:ext cx="1584176" cy="237756"/>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0638" tIns="20638" rIns="20638" bIns="20638" numCol="1" spcCol="38100" rtlCol="0" anchor="ctr">
            <a:spAutoFit/>
          </a:bodyPr>
          <a:lstStyle/>
          <a:p>
            <a:pPr algn="ctr" defTabSz="335401" hangingPunct="0"/>
            <a:endParaRPr lang="en-US" sz="1300" dirty="0">
              <a:solidFill>
                <a:srgbClr val="FFFFFF"/>
              </a:solidFill>
              <a:sym typeface="Helvetica Light"/>
            </a:endParaRPr>
          </a:p>
        </p:txBody>
      </p:sp>
      <p:sp>
        <p:nvSpPr>
          <p:cNvPr id="55" name="TextBox 54">
            <a:extLst>
              <a:ext uri="{FF2B5EF4-FFF2-40B4-BE49-F238E27FC236}">
                <a16:creationId xmlns:a16="http://schemas.microsoft.com/office/drawing/2014/main" id="{818087F2-62DA-4BD5-99CD-BBB3EBCBBBA8}"/>
              </a:ext>
            </a:extLst>
          </p:cNvPr>
          <p:cNvSpPr txBox="1"/>
          <p:nvPr/>
        </p:nvSpPr>
        <p:spPr>
          <a:xfrm>
            <a:off x="7194024" y="2557530"/>
            <a:ext cx="1770463" cy="433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Phase I will replace the Mainframe system only</a:t>
            </a:r>
          </a:p>
        </p:txBody>
      </p:sp>
      <p:sp>
        <p:nvSpPr>
          <p:cNvPr id="56" name="Rectangle 55">
            <a:extLst>
              <a:ext uri="{FF2B5EF4-FFF2-40B4-BE49-F238E27FC236}">
                <a16:creationId xmlns:a16="http://schemas.microsoft.com/office/drawing/2014/main" id="{B5172181-F226-4990-87A3-59F351493EC0}"/>
              </a:ext>
            </a:extLst>
          </p:cNvPr>
          <p:cNvSpPr/>
          <p:nvPr/>
        </p:nvSpPr>
        <p:spPr>
          <a:xfrm>
            <a:off x="7082498" y="2031168"/>
            <a:ext cx="1881989"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Benefit</a:t>
            </a:r>
          </a:p>
        </p:txBody>
      </p:sp>
      <p:sp>
        <p:nvSpPr>
          <p:cNvPr id="57" name="TextBox 56">
            <a:extLst>
              <a:ext uri="{FF2B5EF4-FFF2-40B4-BE49-F238E27FC236}">
                <a16:creationId xmlns:a16="http://schemas.microsoft.com/office/drawing/2014/main" id="{0B0D90B5-FD28-4B49-B2CA-5BFB82206AD5}"/>
              </a:ext>
            </a:extLst>
          </p:cNvPr>
          <p:cNvSpPr txBox="1"/>
          <p:nvPr/>
        </p:nvSpPr>
        <p:spPr>
          <a:xfrm>
            <a:off x="206517" y="2537548"/>
            <a:ext cx="613951"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defTabSz="670801"/>
            <a:r>
              <a:rPr lang="en-ZA" sz="1138" dirty="0">
                <a:solidFill>
                  <a:schemeClr val="accent2"/>
                </a:solidFill>
              </a:rPr>
              <a:t>1. </a:t>
            </a:r>
            <a:r>
              <a:rPr lang="en-ZA" sz="1138" dirty="0" smtClean="0">
                <a:solidFill>
                  <a:schemeClr val="accent2"/>
                </a:solidFill>
              </a:rPr>
              <a:t>e-DRS </a:t>
            </a:r>
            <a:endParaRPr lang="en-ZA" sz="1138" dirty="0">
              <a:solidFill>
                <a:schemeClr val="accent2"/>
              </a:solidFill>
            </a:endParaRPr>
          </a:p>
        </p:txBody>
      </p:sp>
      <p:sp>
        <p:nvSpPr>
          <p:cNvPr id="58" name="TextBox 57">
            <a:extLst>
              <a:ext uri="{FF2B5EF4-FFF2-40B4-BE49-F238E27FC236}">
                <a16:creationId xmlns:a16="http://schemas.microsoft.com/office/drawing/2014/main" id="{3C051B8C-6A15-4AE7-97CA-146848437CEE}"/>
              </a:ext>
            </a:extLst>
          </p:cNvPr>
          <p:cNvSpPr txBox="1"/>
          <p:nvPr/>
        </p:nvSpPr>
        <p:spPr>
          <a:xfrm>
            <a:off x="1963461" y="2566970"/>
            <a:ext cx="1244893"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Launch Phase I</a:t>
            </a:r>
          </a:p>
        </p:txBody>
      </p:sp>
      <p:sp>
        <p:nvSpPr>
          <p:cNvPr id="59" name="Rectangle 58">
            <a:extLst>
              <a:ext uri="{FF2B5EF4-FFF2-40B4-BE49-F238E27FC236}">
                <a16:creationId xmlns:a16="http://schemas.microsoft.com/office/drawing/2014/main" id="{1BDA1A33-8F49-45F8-8521-1FE074448AB7}"/>
              </a:ext>
            </a:extLst>
          </p:cNvPr>
          <p:cNvSpPr/>
          <p:nvPr/>
        </p:nvSpPr>
        <p:spPr>
          <a:xfrm>
            <a:off x="179512" y="2023779"/>
            <a:ext cx="1584176"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Key Performance Area</a:t>
            </a:r>
          </a:p>
        </p:txBody>
      </p:sp>
      <p:sp>
        <p:nvSpPr>
          <p:cNvPr id="60" name="Rectangle 59">
            <a:extLst>
              <a:ext uri="{FF2B5EF4-FFF2-40B4-BE49-F238E27FC236}">
                <a16:creationId xmlns:a16="http://schemas.microsoft.com/office/drawing/2014/main" id="{5F157436-C29A-4E57-9A32-C4476B911615}"/>
              </a:ext>
            </a:extLst>
          </p:cNvPr>
          <p:cNvSpPr/>
          <p:nvPr/>
        </p:nvSpPr>
        <p:spPr>
          <a:xfrm>
            <a:off x="1897313" y="2029331"/>
            <a:ext cx="1512433"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Target</a:t>
            </a:r>
          </a:p>
        </p:txBody>
      </p:sp>
      <p:sp>
        <p:nvSpPr>
          <p:cNvPr id="61" name="Rectangle 60">
            <a:extLst>
              <a:ext uri="{FF2B5EF4-FFF2-40B4-BE49-F238E27FC236}">
                <a16:creationId xmlns:a16="http://schemas.microsoft.com/office/drawing/2014/main" id="{FEFACDEF-C330-4021-A820-A323AD2A3A54}"/>
              </a:ext>
            </a:extLst>
          </p:cNvPr>
          <p:cNvSpPr/>
          <p:nvPr/>
        </p:nvSpPr>
        <p:spPr>
          <a:xfrm>
            <a:off x="3572321" y="2039461"/>
            <a:ext cx="1163849"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Who</a:t>
            </a:r>
          </a:p>
        </p:txBody>
      </p:sp>
      <p:sp>
        <p:nvSpPr>
          <p:cNvPr id="62" name="TextBox 61">
            <a:extLst>
              <a:ext uri="{FF2B5EF4-FFF2-40B4-BE49-F238E27FC236}">
                <a16:creationId xmlns:a16="http://schemas.microsoft.com/office/drawing/2014/main" id="{A8C68A48-4579-4A8C-B4CD-58772660797A}"/>
              </a:ext>
            </a:extLst>
          </p:cNvPr>
          <p:cNvSpPr txBox="1"/>
          <p:nvPr/>
        </p:nvSpPr>
        <p:spPr>
          <a:xfrm>
            <a:off x="3592603" y="2548825"/>
            <a:ext cx="1315502" cy="233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DG</a:t>
            </a:r>
          </a:p>
        </p:txBody>
      </p:sp>
      <p:sp>
        <p:nvSpPr>
          <p:cNvPr id="63" name="Rectangle 62">
            <a:extLst>
              <a:ext uri="{FF2B5EF4-FFF2-40B4-BE49-F238E27FC236}">
                <a16:creationId xmlns:a16="http://schemas.microsoft.com/office/drawing/2014/main" id="{4655E847-4DD1-4E77-A6EA-FB1D156C04D5}"/>
              </a:ext>
            </a:extLst>
          </p:cNvPr>
          <p:cNvSpPr/>
          <p:nvPr/>
        </p:nvSpPr>
        <p:spPr>
          <a:xfrm>
            <a:off x="4898745" y="2035812"/>
            <a:ext cx="2085519" cy="2834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How</a:t>
            </a:r>
          </a:p>
        </p:txBody>
      </p:sp>
      <p:sp>
        <p:nvSpPr>
          <p:cNvPr id="64" name="TextBox 63">
            <a:extLst>
              <a:ext uri="{FF2B5EF4-FFF2-40B4-BE49-F238E27FC236}">
                <a16:creationId xmlns:a16="http://schemas.microsoft.com/office/drawing/2014/main" id="{4D1DDF76-AE66-40F8-B17C-6B9BC9D302B1}"/>
              </a:ext>
            </a:extLst>
          </p:cNvPr>
          <p:cNvSpPr txBox="1"/>
          <p:nvPr/>
        </p:nvSpPr>
        <p:spPr>
          <a:xfrm>
            <a:off x="5179165" y="2554727"/>
            <a:ext cx="1626407"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Sign-off on Financials</a:t>
            </a:r>
          </a:p>
        </p:txBody>
      </p:sp>
    </p:spTree>
    <p:extLst>
      <p:ext uri="{BB962C8B-B14F-4D97-AF65-F5344CB8AC3E}">
        <p14:creationId xmlns:p14="http://schemas.microsoft.com/office/powerpoint/2010/main" val="3763170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26</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58645" y="234888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5" name="Rectangle 14">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5796136" y="233117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6"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391676" y="2564904"/>
            <a:ext cx="5472000" cy="360000"/>
          </a:xfrm>
        </p:spPr>
        <p:txBody>
          <a:bodyPr>
            <a:noAutofit/>
          </a:bodyPr>
          <a:lstStyle/>
          <a:p>
            <a:r>
              <a:rPr lang="en-US" sz="1800" b="1" dirty="0" smtClean="0">
                <a:solidFill>
                  <a:schemeClr val="tx1"/>
                </a:solidFill>
                <a:latin typeface="Arial" panose="020B0604020202020204" pitchFamily="34" charset="0"/>
                <a:cs typeface="Arial" panose="020B0604020202020204" pitchFamily="34" charset="0"/>
              </a:rPr>
              <a:t>What’s working</a:t>
            </a:r>
            <a:endParaRPr lang="en-US" sz="1800" b="1" dirty="0">
              <a:solidFill>
                <a:schemeClr val="tx1"/>
              </a:solidFill>
              <a:latin typeface="Arial" panose="020B0604020202020204" pitchFamily="34" charset="0"/>
              <a:cs typeface="Arial" panose="020B0604020202020204" pitchFamily="34" charset="0"/>
            </a:endParaRPr>
          </a:p>
        </p:txBody>
      </p:sp>
      <p:sp>
        <p:nvSpPr>
          <p:cNvPr id="17" name="Text Placeholder 5">
            <a:extLst>
              <a:ext uri="{FF2B5EF4-FFF2-40B4-BE49-F238E27FC236}">
                <a16:creationId xmlns:a16="http://schemas.microsoft.com/office/drawing/2014/main" id="{B237D1CA-B91A-410E-A968-D017BBE99F99}"/>
              </a:ext>
            </a:extLst>
          </p:cNvPr>
          <p:cNvSpPr txBox="1">
            <a:spLocks/>
          </p:cNvSpPr>
          <p:nvPr/>
        </p:nvSpPr>
        <p:spPr>
          <a:xfrm>
            <a:off x="5796136" y="2597509"/>
            <a:ext cx="2304256" cy="3587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rial" panose="020B0604020202020204" pitchFamily="34" charset="0"/>
                <a:cs typeface="Arial" panose="020B0604020202020204" pitchFamily="34" charset="0"/>
              </a:rPr>
              <a:t>What’s next</a:t>
            </a:r>
            <a:endParaRPr lang="en-US" sz="1800" b="1" dirty="0">
              <a:latin typeface="Arial" panose="020B0604020202020204" pitchFamily="34" charset="0"/>
              <a:cs typeface="Arial" panose="020B0604020202020204" pitchFamily="34" charset="0"/>
            </a:endParaRPr>
          </a:p>
        </p:txBody>
      </p:sp>
      <p:sp>
        <p:nvSpPr>
          <p:cNvPr id="20" name="TextBox 19"/>
          <p:cNvSpPr txBox="1"/>
          <p:nvPr/>
        </p:nvSpPr>
        <p:spPr>
          <a:xfrm>
            <a:off x="360144" y="1102491"/>
            <a:ext cx="3674660" cy="400110"/>
          </a:xfrm>
          <a:prstGeom prst="rect">
            <a:avLst/>
          </a:prstGeom>
          <a:noFill/>
        </p:spPr>
        <p:txBody>
          <a:bodyPr wrap="none" rtlCol="0">
            <a:spAutoFit/>
          </a:bodyPr>
          <a:lstStyle/>
          <a:p>
            <a:r>
              <a:rPr lang="en-ZA" sz="2000" b="1" dirty="0" smtClean="0">
                <a:solidFill>
                  <a:schemeClr val="accent6"/>
                </a:solidFill>
                <a:latin typeface="Arial" panose="020B0604020202020204" pitchFamily="34" charset="0"/>
                <a:cs typeface="Arial" panose="020B0604020202020204" pitchFamily="34" charset="0"/>
              </a:rPr>
              <a:t>REGISTERING A PROPERTY</a:t>
            </a:r>
            <a:endParaRPr lang="en-ZA" sz="2000" b="1" dirty="0">
              <a:latin typeface="Arial" panose="020B0604020202020204" pitchFamily="34" charset="0"/>
              <a:cs typeface="Arial" panose="020B0604020202020204" pitchFamily="34" charset="0"/>
            </a:endParaRPr>
          </a:p>
        </p:txBody>
      </p:sp>
      <p:sp>
        <p:nvSpPr>
          <p:cNvPr id="21" name="Text Placeholder 2">
            <a:extLst>
              <a:ext uri="{FF2B5EF4-FFF2-40B4-BE49-F238E27FC236}">
                <a16:creationId xmlns:a16="http://schemas.microsoft.com/office/drawing/2014/main" id="{7CA42D59-EAD6-4F95-84F1-32A30F057856}"/>
              </a:ext>
            </a:extLst>
          </p:cNvPr>
          <p:cNvSpPr txBox="1">
            <a:spLocks/>
          </p:cNvSpPr>
          <p:nvPr/>
        </p:nvSpPr>
        <p:spPr>
          <a:xfrm>
            <a:off x="380513" y="1492184"/>
            <a:ext cx="8209231" cy="360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Arial" panose="020B0604020202020204" pitchFamily="34" charset="0"/>
                <a:cs typeface="Arial" panose="020B0604020202020204" pitchFamily="34" charset="0"/>
              </a:rPr>
              <a:t>The Chief Registrar of Deeds launched a Deeds Website thereby improving the quality of information to the citizens of South Africa</a:t>
            </a:r>
            <a:endParaRPr lang="en-US" sz="2000" b="1" dirty="0">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CEEB3BAE-C0B2-447C-B8BE-96C6BD84D658}"/>
              </a:ext>
            </a:extLst>
          </p:cNvPr>
          <p:cNvSpPr txBox="1">
            <a:spLocks/>
          </p:cNvSpPr>
          <p:nvPr/>
        </p:nvSpPr>
        <p:spPr>
          <a:xfrm>
            <a:off x="432000" y="2950768"/>
            <a:ext cx="3733225" cy="2194694"/>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
            </a:pPr>
            <a:r>
              <a:rPr lang="en-US" sz="3600" dirty="0" smtClean="0">
                <a:latin typeface="Arial" panose="020B0604020202020204" pitchFamily="34" charset="0"/>
                <a:cs typeface="Arial" panose="020B0604020202020204" pitchFamily="34" charset="0"/>
              </a:rPr>
              <a:t>The Deeds website makes a major contribution to the South African by providing them with useful information when buying and selling property.</a:t>
            </a:r>
          </a:p>
          <a:p>
            <a:pPr lvl="1" algn="just"/>
            <a:r>
              <a:rPr lang="en-US" dirty="0" smtClean="0">
                <a:latin typeface="Arial" panose="020B0604020202020204" pitchFamily="34" charset="0"/>
                <a:cs typeface="Arial" panose="020B0604020202020204" pitchFamily="34" charset="0"/>
              </a:rPr>
              <a:t>Useful property transfer information.</a:t>
            </a:r>
          </a:p>
          <a:p>
            <a:pPr lvl="1" algn="just"/>
            <a:r>
              <a:rPr lang="en-US" dirty="0" smtClean="0">
                <a:latin typeface="Arial" panose="020B0604020202020204" pitchFamily="34" charset="0"/>
                <a:cs typeface="Arial" panose="020B0604020202020204" pitchFamily="34" charset="0"/>
              </a:rPr>
              <a:t>Infographics on documents required and the process</a:t>
            </a:r>
          </a:p>
          <a:p>
            <a:pPr lvl="1" algn="just"/>
            <a:r>
              <a:rPr lang="en-US" dirty="0" smtClean="0">
                <a:latin typeface="Arial" panose="020B0604020202020204" pitchFamily="34" charset="0"/>
                <a:cs typeface="Arial" panose="020B0604020202020204" pitchFamily="34" charset="0"/>
              </a:rPr>
              <a:t>Costs involved</a:t>
            </a:r>
          </a:p>
        </p:txBody>
      </p:sp>
      <p:sp>
        <p:nvSpPr>
          <p:cNvPr id="23" name="Text Placeholder 6">
            <a:extLst>
              <a:ext uri="{FF2B5EF4-FFF2-40B4-BE49-F238E27FC236}">
                <a16:creationId xmlns:a16="http://schemas.microsoft.com/office/drawing/2014/main" id="{26A87885-D672-4CF9-A78D-CFE98385B03A}"/>
              </a:ext>
            </a:extLst>
          </p:cNvPr>
          <p:cNvSpPr txBox="1">
            <a:spLocks/>
          </p:cNvSpPr>
          <p:nvPr/>
        </p:nvSpPr>
        <p:spPr>
          <a:xfrm>
            <a:off x="5769670" y="2907022"/>
            <a:ext cx="2775332" cy="2196041"/>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700" dirty="0" smtClean="0">
                <a:solidFill>
                  <a:schemeClr val="tx1"/>
                </a:solidFill>
                <a:latin typeface="Arial" panose="020B0604020202020204" pitchFamily="34" charset="0"/>
                <a:cs typeface="Arial" panose="020B0604020202020204" pitchFamily="34" charset="0"/>
              </a:rPr>
              <a:t>Whilst the Deed Website is providing useful quality information, the e-DRS has to be implemented. Steps have to be taken to mobilise this.</a:t>
            </a:r>
          </a:p>
          <a:p>
            <a:pPr algn="just"/>
            <a:endParaRPr lang="en-US" sz="1700" dirty="0">
              <a:solidFill>
                <a:schemeClr val="tx1"/>
              </a:solidFill>
              <a:latin typeface="Arial" panose="020B0604020202020204" pitchFamily="34" charset="0"/>
              <a:cs typeface="Arial" panose="020B0604020202020204" pitchFamily="34" charset="0"/>
            </a:endParaRPr>
          </a:p>
          <a:p>
            <a:pPr algn="just"/>
            <a:endParaRPr lang="en-US" sz="17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861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27</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7CA42D59-EAD6-4F95-84F1-32A30F057856}"/>
              </a:ext>
            </a:extLst>
          </p:cNvPr>
          <p:cNvSpPr>
            <a:spLocks noGrp="1"/>
          </p:cNvSpPr>
          <p:nvPr>
            <p:ph type="body" sz="quarter" idx="4294967295"/>
          </p:nvPr>
        </p:nvSpPr>
        <p:spPr>
          <a:xfrm>
            <a:off x="336661" y="1525422"/>
            <a:ext cx="7443649" cy="360000"/>
          </a:xfrm>
          <a:prstGeom prst="rect">
            <a:avLst/>
          </a:prstGeom>
        </p:spPr>
        <p:txBody>
          <a:bodyPr>
            <a:noAutofit/>
          </a:bodyPr>
          <a:lstStyle/>
          <a:p>
            <a:pPr marL="0" indent="0">
              <a:buNone/>
            </a:pPr>
            <a:r>
              <a:rPr lang="en-US" sz="2400" b="1" dirty="0">
                <a:latin typeface="Arial" panose="020B0604020202020204" pitchFamily="34" charset="0"/>
                <a:cs typeface="Arial" panose="020B0604020202020204" pitchFamily="34" charset="0"/>
              </a:rPr>
              <a:t>CoJ are producing results on Rates </a:t>
            </a:r>
            <a:r>
              <a:rPr lang="en-US" sz="2400" b="1" dirty="0" smtClean="0">
                <a:latin typeface="Arial" panose="020B0604020202020204" pitchFamily="34" charset="0"/>
                <a:cs typeface="Arial" panose="020B0604020202020204" pitchFamily="34" charset="0"/>
              </a:rPr>
              <a:t>e-Clearance </a:t>
            </a:r>
            <a:r>
              <a:rPr lang="en-US" sz="2400" b="1" dirty="0">
                <a:latin typeface="Arial" panose="020B0604020202020204" pitchFamily="34" charset="0"/>
                <a:cs typeface="Arial" panose="020B0604020202020204" pitchFamily="34" charset="0"/>
              </a:rPr>
              <a:t>Certificates since November 2019</a:t>
            </a:r>
          </a:p>
        </p:txBody>
      </p:sp>
      <p:sp>
        <p:nvSpPr>
          <p:cNvPr id="14" name="Rectangle 13">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58645" y="234888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5" name="Rectangle 14">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5796136" y="233117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6"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391676" y="2564904"/>
            <a:ext cx="5472000" cy="360000"/>
          </a:xfrm>
        </p:spPr>
        <p:txBody>
          <a:bodyPr>
            <a:noAutofit/>
          </a:bodyPr>
          <a:lstStyle/>
          <a:p>
            <a:r>
              <a:rPr lang="en-US" sz="1800" b="1" dirty="0" smtClean="0">
                <a:solidFill>
                  <a:schemeClr val="tx1"/>
                </a:solidFill>
                <a:latin typeface="Arial" panose="020B0604020202020204" pitchFamily="34" charset="0"/>
                <a:cs typeface="Arial" panose="020B0604020202020204" pitchFamily="34" charset="0"/>
              </a:rPr>
              <a:t>What’s working</a:t>
            </a:r>
            <a:endParaRPr lang="en-US" sz="1800" b="1" dirty="0">
              <a:solidFill>
                <a:schemeClr val="tx1"/>
              </a:solidFill>
              <a:latin typeface="Arial" panose="020B0604020202020204" pitchFamily="34" charset="0"/>
              <a:cs typeface="Arial" panose="020B0604020202020204" pitchFamily="34" charset="0"/>
            </a:endParaRPr>
          </a:p>
        </p:txBody>
      </p:sp>
      <p:sp>
        <p:nvSpPr>
          <p:cNvPr id="17" name="Text Placeholder 5">
            <a:extLst>
              <a:ext uri="{FF2B5EF4-FFF2-40B4-BE49-F238E27FC236}">
                <a16:creationId xmlns:a16="http://schemas.microsoft.com/office/drawing/2014/main" id="{B237D1CA-B91A-410E-A968-D017BBE99F99}"/>
              </a:ext>
            </a:extLst>
          </p:cNvPr>
          <p:cNvSpPr txBox="1">
            <a:spLocks/>
          </p:cNvSpPr>
          <p:nvPr/>
        </p:nvSpPr>
        <p:spPr>
          <a:xfrm>
            <a:off x="5796136" y="2597509"/>
            <a:ext cx="2304256" cy="3587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rial" panose="020B0604020202020204" pitchFamily="34" charset="0"/>
                <a:cs typeface="Arial" panose="020B0604020202020204" pitchFamily="34" charset="0"/>
              </a:rPr>
              <a:t>What’s next</a:t>
            </a:r>
            <a:endParaRPr lang="en-US" sz="1800" b="1" dirty="0">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CEEB3BAE-C0B2-447C-B8BE-96C6BD84D658}"/>
              </a:ext>
            </a:extLst>
          </p:cNvPr>
          <p:cNvSpPr txBox="1">
            <a:spLocks/>
          </p:cNvSpPr>
          <p:nvPr/>
        </p:nvSpPr>
        <p:spPr>
          <a:xfrm>
            <a:off x="410802" y="3026104"/>
            <a:ext cx="3491928" cy="21946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CoJ launched the Rates eClearances in 2019 Q4, after experiencing security breaches in the CoJ network</a:t>
            </a:r>
          </a:p>
          <a:p>
            <a:pPr lvl="1" algn="just"/>
            <a:r>
              <a:rPr lang="en-US" sz="1900" dirty="0" smtClean="0">
                <a:latin typeface="Arial" panose="020B0604020202020204" pitchFamily="34" charset="0"/>
                <a:cs typeface="Arial" panose="020B0604020202020204" pitchFamily="34" charset="0"/>
              </a:rPr>
              <a:t>Since November 2019, 5772 e-Clearance Certificates were issued with 98% within 24 hours </a:t>
            </a:r>
          </a:p>
          <a:p>
            <a:pPr lvl="1" algn="just"/>
            <a:r>
              <a:rPr lang="en-US" sz="1900" dirty="0" smtClean="0">
                <a:latin typeface="Arial" panose="020B0604020202020204" pitchFamily="34" charset="0"/>
                <a:cs typeface="Arial" panose="020B0604020202020204" pitchFamily="34" charset="0"/>
              </a:rPr>
              <a:t>Ticket resolution within 3 days through a dedicated team</a:t>
            </a:r>
          </a:p>
          <a:p>
            <a:pPr lvl="1" algn="just"/>
            <a:endParaRPr lang="en-US" sz="1900" dirty="0"/>
          </a:p>
        </p:txBody>
      </p:sp>
      <p:sp>
        <p:nvSpPr>
          <p:cNvPr id="19" name="Text Placeholder 6">
            <a:extLst>
              <a:ext uri="{FF2B5EF4-FFF2-40B4-BE49-F238E27FC236}">
                <a16:creationId xmlns:a16="http://schemas.microsoft.com/office/drawing/2014/main" id="{26A87885-D672-4CF9-A78D-CFE98385B03A}"/>
              </a:ext>
            </a:extLst>
          </p:cNvPr>
          <p:cNvSpPr txBox="1">
            <a:spLocks/>
          </p:cNvSpPr>
          <p:nvPr/>
        </p:nvSpPr>
        <p:spPr>
          <a:xfrm>
            <a:off x="5652121" y="3558296"/>
            <a:ext cx="3384376" cy="2196041"/>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700" dirty="0" smtClean="0">
                <a:solidFill>
                  <a:schemeClr val="tx1"/>
                </a:solidFill>
                <a:latin typeface="Arial" panose="020B0604020202020204" pitchFamily="34" charset="0"/>
                <a:cs typeface="Arial" panose="020B0604020202020204" pitchFamily="34" charset="0"/>
              </a:rPr>
              <a:t>A launch to ~500 Conveyancers will be held on 11 February 2020. </a:t>
            </a:r>
          </a:p>
          <a:p>
            <a:pPr algn="just"/>
            <a:endParaRPr lang="en-US" sz="1700" dirty="0" smtClean="0">
              <a:solidFill>
                <a:schemeClr val="tx1"/>
              </a:solidFill>
              <a:latin typeface="Arial" panose="020B0604020202020204" pitchFamily="34" charset="0"/>
              <a:cs typeface="Arial" panose="020B0604020202020204" pitchFamily="34" charset="0"/>
            </a:endParaRPr>
          </a:p>
          <a:p>
            <a:pPr algn="just"/>
            <a:r>
              <a:rPr lang="en-US" sz="1700" dirty="0" smtClean="0">
                <a:solidFill>
                  <a:schemeClr val="tx1"/>
                </a:solidFill>
                <a:latin typeface="Arial" panose="020B0604020202020204" pitchFamily="34" charset="0"/>
                <a:cs typeface="Arial" panose="020B0604020202020204" pitchFamily="34" charset="0"/>
              </a:rPr>
              <a:t>Verification link to CoJ Deeds Office has to be provided</a:t>
            </a:r>
          </a:p>
          <a:p>
            <a:pPr algn="just"/>
            <a:endParaRPr lang="en-US" sz="1700" dirty="0" smtClean="0">
              <a:solidFill>
                <a:schemeClr val="tx1"/>
              </a:solidFill>
              <a:latin typeface="Arial" panose="020B0604020202020204" pitchFamily="34" charset="0"/>
              <a:cs typeface="Arial" panose="020B0604020202020204" pitchFamily="34" charset="0"/>
            </a:endParaRPr>
          </a:p>
          <a:p>
            <a:pPr algn="just"/>
            <a:r>
              <a:rPr lang="en-US" sz="1700" dirty="0" smtClean="0">
                <a:solidFill>
                  <a:schemeClr val="tx1"/>
                </a:solidFill>
                <a:latin typeface="Arial" panose="020B0604020202020204" pitchFamily="34" charset="0"/>
                <a:cs typeface="Arial" panose="020B0604020202020204" pitchFamily="34" charset="0"/>
              </a:rPr>
              <a:t>A separate ‘Helpdesk’ email to be created to support the Conveyancers.</a:t>
            </a:r>
          </a:p>
          <a:p>
            <a:pPr algn="just"/>
            <a:r>
              <a:rPr lang="en-US" sz="1700" dirty="0" smtClean="0">
                <a:solidFill>
                  <a:schemeClr val="tx1"/>
                </a:solidFill>
                <a:latin typeface="Arial" panose="020B0604020202020204" pitchFamily="34" charset="0"/>
                <a:cs typeface="Arial" panose="020B0604020202020204" pitchFamily="34" charset="0"/>
              </a:rPr>
              <a:t>Increase uptake of the system which is currently low.</a:t>
            </a:r>
          </a:p>
          <a:p>
            <a:pPr algn="just"/>
            <a:endParaRPr lang="en-US" sz="2200" dirty="0"/>
          </a:p>
        </p:txBody>
      </p:sp>
      <p:sp>
        <p:nvSpPr>
          <p:cNvPr id="20" name="TextBox 19"/>
          <p:cNvSpPr txBox="1"/>
          <p:nvPr/>
        </p:nvSpPr>
        <p:spPr>
          <a:xfrm>
            <a:off x="360144" y="1102491"/>
            <a:ext cx="3674660" cy="400110"/>
          </a:xfrm>
          <a:prstGeom prst="rect">
            <a:avLst/>
          </a:prstGeom>
          <a:noFill/>
        </p:spPr>
        <p:txBody>
          <a:bodyPr wrap="none" rtlCol="0">
            <a:spAutoFit/>
          </a:bodyPr>
          <a:lstStyle/>
          <a:p>
            <a:r>
              <a:rPr lang="en-ZA" sz="2000" b="1" dirty="0" smtClean="0">
                <a:solidFill>
                  <a:schemeClr val="accent6"/>
                </a:solidFill>
                <a:latin typeface="Arial" panose="020B0604020202020204" pitchFamily="34" charset="0"/>
                <a:cs typeface="Arial" panose="020B0604020202020204" pitchFamily="34" charset="0"/>
              </a:rPr>
              <a:t>REGISTERING A PROPERTY</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336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28</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5" name="TextBox 14"/>
          <p:cNvSpPr txBox="1"/>
          <p:nvPr/>
        </p:nvSpPr>
        <p:spPr>
          <a:xfrm>
            <a:off x="336662" y="1184306"/>
            <a:ext cx="7355412"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IMPLEMENTATION PLAN – </a:t>
            </a:r>
            <a:r>
              <a:rPr lang="en-ZA" sz="2000" b="1" dirty="0" smtClean="0">
                <a:solidFill>
                  <a:schemeClr val="accent6"/>
                </a:solidFill>
                <a:latin typeface="Arial" panose="020B0604020202020204" pitchFamily="34" charset="0"/>
                <a:cs typeface="Arial" panose="020B0604020202020204" pitchFamily="34" charset="0"/>
              </a:rPr>
              <a:t>TRADING ACROSS BORDERS</a:t>
            </a:r>
            <a:endParaRPr lang="en-ZA" sz="2000" b="1" dirty="0">
              <a:latin typeface="Arial" panose="020B0604020202020204" pitchFamily="34" charset="0"/>
              <a:cs typeface="Arial" panose="020B0604020202020204" pitchFamily="34" charset="0"/>
            </a:endParaRPr>
          </a:p>
        </p:txBody>
      </p:sp>
      <p:sp>
        <p:nvSpPr>
          <p:cNvPr id="3" name="Rectangle 2"/>
          <p:cNvSpPr/>
          <p:nvPr/>
        </p:nvSpPr>
        <p:spPr>
          <a:xfrm>
            <a:off x="336662" y="1594083"/>
            <a:ext cx="8208340" cy="954107"/>
          </a:xfrm>
          <a:prstGeom prst="rect">
            <a:avLst/>
          </a:prstGeom>
        </p:spPr>
        <p:txBody>
          <a:bodyPr wrap="square">
            <a:spAutoFit/>
          </a:bodyPr>
          <a:lstStyle/>
          <a:p>
            <a:pPr algn="just"/>
            <a:r>
              <a:rPr lang="en-US" sz="1400" b="1" dirty="0">
                <a:solidFill>
                  <a:prstClr val="black"/>
                </a:solidFill>
                <a:latin typeface="Arial" panose="020B0604020202020204" pitchFamily="34" charset="0"/>
                <a:ea typeface="Arial"/>
                <a:cs typeface="Arial" panose="020B0604020202020204" pitchFamily="34" charset="0"/>
              </a:rPr>
              <a:t>South Africa ranks 145</a:t>
            </a:r>
            <a:r>
              <a:rPr lang="en-US" sz="1400" b="1" baseline="30000" dirty="0">
                <a:solidFill>
                  <a:prstClr val="black"/>
                </a:solidFill>
                <a:latin typeface="Arial" panose="020B0604020202020204" pitchFamily="34" charset="0"/>
                <a:ea typeface="Arial"/>
                <a:cs typeface="Arial" panose="020B0604020202020204" pitchFamily="34" charset="0"/>
              </a:rPr>
              <a:t>th</a:t>
            </a:r>
            <a:r>
              <a:rPr lang="en-US" sz="1400" b="1" dirty="0">
                <a:solidFill>
                  <a:prstClr val="black"/>
                </a:solidFill>
                <a:latin typeface="Arial" panose="020B0604020202020204" pitchFamily="34" charset="0"/>
                <a:ea typeface="Arial"/>
                <a:cs typeface="Arial" panose="020B0604020202020204" pitchFamily="34" charset="0"/>
              </a:rPr>
              <a:t> out of 190 economies globally on the Trading </a:t>
            </a:r>
            <a:r>
              <a:rPr lang="en-US" sz="1400" b="1" dirty="0" smtClean="0">
                <a:solidFill>
                  <a:prstClr val="black"/>
                </a:solidFill>
                <a:latin typeface="Arial" panose="020B0604020202020204" pitchFamily="34" charset="0"/>
                <a:ea typeface="Arial"/>
                <a:cs typeface="Arial" panose="020B0604020202020204" pitchFamily="34" charset="0"/>
              </a:rPr>
              <a:t>Across </a:t>
            </a:r>
            <a:r>
              <a:rPr lang="en-US" sz="1400" b="1" dirty="0">
                <a:solidFill>
                  <a:prstClr val="black"/>
                </a:solidFill>
                <a:latin typeface="Arial" panose="020B0604020202020204" pitchFamily="34" charset="0"/>
                <a:ea typeface="Arial"/>
                <a:cs typeface="Arial" panose="020B0604020202020204" pitchFamily="34" charset="0"/>
              </a:rPr>
              <a:t>B</a:t>
            </a:r>
            <a:r>
              <a:rPr lang="en-US" sz="1400" b="1" dirty="0" smtClean="0">
                <a:solidFill>
                  <a:prstClr val="black"/>
                </a:solidFill>
                <a:latin typeface="Arial" panose="020B0604020202020204" pitchFamily="34" charset="0"/>
                <a:ea typeface="Arial"/>
                <a:cs typeface="Arial" panose="020B0604020202020204" pitchFamily="34" charset="0"/>
              </a:rPr>
              <a:t>orders </a:t>
            </a:r>
            <a:r>
              <a:rPr lang="en-US" sz="1400" b="1" dirty="0">
                <a:solidFill>
                  <a:prstClr val="black"/>
                </a:solidFill>
                <a:latin typeface="Arial" panose="020B0604020202020204" pitchFamily="34" charset="0"/>
                <a:ea typeface="Arial"/>
                <a:cs typeface="Arial" panose="020B0604020202020204" pitchFamily="34" charset="0"/>
              </a:rPr>
              <a:t>indicator. For export, it takes 68 hours and costs $55 for documentary compliance and 92 hours and $1257 for border compliance. For import, it takes 36 hours and costs $73 for documentary compliance and 87 hours and $676 for border compliance. </a:t>
            </a:r>
          </a:p>
        </p:txBody>
      </p:sp>
      <p:sp>
        <p:nvSpPr>
          <p:cNvPr id="16" name="Rectangle 15"/>
          <p:cNvSpPr/>
          <p:nvPr/>
        </p:nvSpPr>
        <p:spPr>
          <a:xfrm>
            <a:off x="458645" y="2548191"/>
            <a:ext cx="2961227" cy="5927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ZA" sz="1400" b="1" dirty="0">
                <a:solidFill>
                  <a:prstClr val="black"/>
                </a:solidFill>
                <a:latin typeface="Arial" panose="020B0604020202020204" pitchFamily="34" charset="0"/>
                <a:cs typeface="Arial" panose="020B0604020202020204" pitchFamily="34" charset="0"/>
              </a:rPr>
              <a:t>TRADING ACROSS BORDERS</a:t>
            </a:r>
          </a:p>
          <a:p>
            <a:pPr algn="ctr" defTabSz="914400"/>
            <a:r>
              <a:rPr lang="en-ZA" sz="1400" dirty="0">
                <a:solidFill>
                  <a:srgbClr val="FF0000"/>
                </a:solidFill>
                <a:latin typeface="Arial" panose="020B0604020202020204" pitchFamily="34" charset="0"/>
                <a:cs typeface="Arial" panose="020B0604020202020204" pitchFamily="34" charset="0"/>
              </a:rPr>
              <a:t>Current rank </a:t>
            </a:r>
            <a:r>
              <a:rPr lang="en-ZA" sz="1400" dirty="0" smtClean="0">
                <a:solidFill>
                  <a:srgbClr val="FF0000"/>
                </a:solidFill>
                <a:latin typeface="Arial" panose="020B0604020202020204" pitchFamily="34" charset="0"/>
                <a:cs typeface="Arial" panose="020B0604020202020204" pitchFamily="34" charset="0"/>
              </a:rPr>
              <a:t>145- </a:t>
            </a:r>
            <a:r>
              <a:rPr lang="en-ZA" sz="1400" dirty="0">
                <a:solidFill>
                  <a:srgbClr val="FF0000"/>
                </a:solidFill>
                <a:latin typeface="Arial" panose="020B0604020202020204" pitchFamily="34" charset="0"/>
                <a:cs typeface="Arial" panose="020B0604020202020204" pitchFamily="34" charset="0"/>
              </a:rPr>
              <a:t>future rank 88</a:t>
            </a:r>
          </a:p>
        </p:txBody>
      </p:sp>
      <p:pic>
        <p:nvPicPr>
          <p:cNvPr id="17" name="Picture 16"/>
          <p:cNvPicPr>
            <a:picLocks noChangeAspect="1"/>
          </p:cNvPicPr>
          <p:nvPr/>
        </p:nvPicPr>
        <p:blipFill>
          <a:blip r:embed="rId3"/>
          <a:stretch>
            <a:fillRect/>
          </a:stretch>
        </p:blipFill>
        <p:spPr>
          <a:xfrm>
            <a:off x="427378" y="3273458"/>
            <a:ext cx="8117624" cy="1348698"/>
          </a:xfrm>
          <a:prstGeom prst="rect">
            <a:avLst/>
          </a:prstGeom>
        </p:spPr>
      </p:pic>
      <p:sp>
        <p:nvSpPr>
          <p:cNvPr id="4" name="Rectangle 3"/>
          <p:cNvSpPr/>
          <p:nvPr/>
        </p:nvSpPr>
        <p:spPr>
          <a:xfrm>
            <a:off x="351802" y="4751044"/>
            <a:ext cx="8200377" cy="1223412"/>
          </a:xfrm>
          <a:prstGeom prst="rect">
            <a:avLst/>
          </a:prstGeom>
        </p:spPr>
        <p:txBody>
          <a:bodyPr wrap="square">
            <a:spAutoFit/>
          </a:bodyPr>
          <a:lstStyle/>
          <a:p>
            <a:pPr algn="just"/>
            <a:r>
              <a:rPr lang="en-US" sz="1050" dirty="0">
                <a:solidFill>
                  <a:prstClr val="black"/>
                </a:solidFill>
                <a:latin typeface="Arial (Body)"/>
                <a:ea typeface="Arial"/>
                <a:cs typeface="Arial"/>
              </a:rPr>
              <a:t>Should South Africa implement the short-term recommendations, the time under border compliance could drop from 92 to 70 hours in export procedures and from 144 to 100 hours in import procedures. Time measured under documentary compliance could be reduced from 68 to 50 hours in export procedures, and from 36 to 30 hours in import procedures. The country’s ranking would go up form 145 position to 121st globally. Should the country implement all of the medium and long-term recommendations, the time measured under border compliance  could reduce from 100 to 50 hours in export procedures, and from 144 to 80 hours in import procedures. Time measured under documentary compliance could be reduced from 68 to 36 hours in export procedures, and from 36 to 18 hours in import procedures. The country ’s ranking on this indicator would have gone up from </a:t>
            </a:r>
            <a:r>
              <a:rPr lang="en-US" sz="1050" dirty="0">
                <a:solidFill>
                  <a:srgbClr val="FF0000"/>
                </a:solidFill>
                <a:latin typeface="Arial (Body)"/>
                <a:ea typeface="Arial"/>
                <a:cs typeface="Arial"/>
              </a:rPr>
              <a:t>145 position to 88th globally.</a:t>
            </a:r>
          </a:p>
        </p:txBody>
      </p:sp>
    </p:spTree>
    <p:extLst>
      <p:ext uri="{BB962C8B-B14F-4D97-AF65-F5344CB8AC3E}">
        <p14:creationId xmlns:p14="http://schemas.microsoft.com/office/powerpoint/2010/main" val="1390742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29</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3" name="Rectangle 2"/>
          <p:cNvSpPr/>
          <p:nvPr/>
        </p:nvSpPr>
        <p:spPr>
          <a:xfrm>
            <a:off x="304800" y="1605586"/>
            <a:ext cx="8250804" cy="954107"/>
          </a:xfrm>
          <a:prstGeom prst="rect">
            <a:avLst/>
          </a:prstGeom>
        </p:spPr>
        <p:txBody>
          <a:bodyPr wrap="square">
            <a:spAutoFit/>
          </a:bodyPr>
          <a:lstStyle/>
          <a:p>
            <a:pPr algn="just"/>
            <a:r>
              <a:rPr lang="en-US" sz="1400" b="1" dirty="0">
                <a:solidFill>
                  <a:prstClr val="black"/>
                </a:solidFill>
                <a:latin typeface="Arial" panose="020B0604020202020204" pitchFamily="34" charset="0"/>
                <a:ea typeface="Arial"/>
                <a:cs typeface="Arial" panose="020B0604020202020204" pitchFamily="34" charset="0"/>
              </a:rPr>
              <a:t>South Africa ranks 145</a:t>
            </a:r>
            <a:r>
              <a:rPr lang="en-US" sz="1400" b="1" baseline="30000" dirty="0">
                <a:solidFill>
                  <a:prstClr val="black"/>
                </a:solidFill>
                <a:latin typeface="Arial" panose="020B0604020202020204" pitchFamily="34" charset="0"/>
                <a:ea typeface="Arial"/>
                <a:cs typeface="Arial" panose="020B0604020202020204" pitchFamily="34" charset="0"/>
              </a:rPr>
              <a:t>th</a:t>
            </a:r>
            <a:r>
              <a:rPr lang="en-US" sz="1400" b="1" dirty="0">
                <a:solidFill>
                  <a:prstClr val="black"/>
                </a:solidFill>
                <a:latin typeface="Arial" panose="020B0604020202020204" pitchFamily="34" charset="0"/>
                <a:ea typeface="Arial"/>
                <a:cs typeface="Arial" panose="020B0604020202020204" pitchFamily="34" charset="0"/>
              </a:rPr>
              <a:t> out of 190 economies globally on the Trading </a:t>
            </a:r>
            <a:r>
              <a:rPr lang="en-US" sz="1400" b="1" dirty="0" smtClean="0">
                <a:solidFill>
                  <a:prstClr val="black"/>
                </a:solidFill>
                <a:latin typeface="Arial" panose="020B0604020202020204" pitchFamily="34" charset="0"/>
                <a:ea typeface="Arial"/>
                <a:cs typeface="Arial" panose="020B0604020202020204" pitchFamily="34" charset="0"/>
              </a:rPr>
              <a:t>Across </a:t>
            </a:r>
            <a:r>
              <a:rPr lang="en-US" sz="1400" b="1" dirty="0">
                <a:solidFill>
                  <a:prstClr val="black"/>
                </a:solidFill>
                <a:latin typeface="Arial" panose="020B0604020202020204" pitchFamily="34" charset="0"/>
                <a:ea typeface="Arial"/>
                <a:cs typeface="Arial" panose="020B0604020202020204" pitchFamily="34" charset="0"/>
              </a:rPr>
              <a:t>B</a:t>
            </a:r>
            <a:r>
              <a:rPr lang="en-US" sz="1400" b="1" dirty="0" smtClean="0">
                <a:solidFill>
                  <a:prstClr val="black"/>
                </a:solidFill>
                <a:latin typeface="Arial" panose="020B0604020202020204" pitchFamily="34" charset="0"/>
                <a:ea typeface="Arial"/>
                <a:cs typeface="Arial" panose="020B0604020202020204" pitchFamily="34" charset="0"/>
              </a:rPr>
              <a:t>orders </a:t>
            </a:r>
            <a:r>
              <a:rPr lang="en-US" sz="1400" b="1" dirty="0">
                <a:solidFill>
                  <a:prstClr val="black"/>
                </a:solidFill>
                <a:latin typeface="Arial" panose="020B0604020202020204" pitchFamily="34" charset="0"/>
                <a:ea typeface="Arial"/>
                <a:cs typeface="Arial" panose="020B0604020202020204" pitchFamily="34" charset="0"/>
              </a:rPr>
              <a:t>indicator. For export, it takes 68 hours and costs $55 for documentary compliance and 92 hours and $1257 for border compliance. For import, it takes 36 hours and costs $73 for documentary compliance and 87 hours and $676 for border compliance. </a:t>
            </a:r>
          </a:p>
        </p:txBody>
      </p:sp>
      <p:sp>
        <p:nvSpPr>
          <p:cNvPr id="15" name="TextBox 14"/>
          <p:cNvSpPr txBox="1"/>
          <p:nvPr/>
        </p:nvSpPr>
        <p:spPr>
          <a:xfrm>
            <a:off x="336662" y="1184306"/>
            <a:ext cx="6354753"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ACHIEVEMENTS – </a:t>
            </a:r>
            <a:r>
              <a:rPr lang="en-ZA" sz="2000" b="1" dirty="0" smtClean="0">
                <a:solidFill>
                  <a:schemeClr val="accent6"/>
                </a:solidFill>
                <a:latin typeface="Arial" panose="020B0604020202020204" pitchFamily="34" charset="0"/>
                <a:cs typeface="Arial" panose="020B0604020202020204" pitchFamily="34" charset="0"/>
              </a:rPr>
              <a:t>TRADING ACROSS BORDERS</a:t>
            </a:r>
            <a:endParaRPr lang="en-ZA" sz="2000" b="1"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17751307"/>
              </p:ext>
            </p:extLst>
          </p:nvPr>
        </p:nvGraphicFramePr>
        <p:xfrm>
          <a:off x="400347" y="2734566"/>
          <a:ext cx="8155258" cy="3193904"/>
        </p:xfrm>
        <a:graphic>
          <a:graphicData uri="http://schemas.openxmlformats.org/drawingml/2006/table">
            <a:tbl>
              <a:tblPr firstRow="1" bandRow="1">
                <a:tableStyleId>{93296810-A885-4BE3-A3E7-6D5BEEA58F35}</a:tableStyleId>
              </a:tblPr>
              <a:tblGrid>
                <a:gridCol w="1292791">
                  <a:extLst>
                    <a:ext uri="{9D8B030D-6E8A-4147-A177-3AD203B41FA5}">
                      <a16:colId xmlns:a16="http://schemas.microsoft.com/office/drawing/2014/main" val="2439929177"/>
                    </a:ext>
                  </a:extLst>
                </a:gridCol>
                <a:gridCol w="880495">
                  <a:extLst>
                    <a:ext uri="{9D8B030D-6E8A-4147-A177-3AD203B41FA5}">
                      <a16:colId xmlns:a16="http://schemas.microsoft.com/office/drawing/2014/main" val="2496209871"/>
                    </a:ext>
                  </a:extLst>
                </a:gridCol>
                <a:gridCol w="3225552">
                  <a:extLst>
                    <a:ext uri="{9D8B030D-6E8A-4147-A177-3AD203B41FA5}">
                      <a16:colId xmlns:a16="http://schemas.microsoft.com/office/drawing/2014/main" val="1049020185"/>
                    </a:ext>
                  </a:extLst>
                </a:gridCol>
                <a:gridCol w="2756420">
                  <a:extLst>
                    <a:ext uri="{9D8B030D-6E8A-4147-A177-3AD203B41FA5}">
                      <a16:colId xmlns:a16="http://schemas.microsoft.com/office/drawing/2014/main" val="2845119242"/>
                    </a:ext>
                  </a:extLst>
                </a:gridCol>
              </a:tblGrid>
              <a:tr h="261987">
                <a:tc>
                  <a:txBody>
                    <a:bodyPr/>
                    <a:lstStyle/>
                    <a:p>
                      <a:pPr algn="ctr"/>
                      <a:r>
                        <a:rPr lang="en-ZA" sz="1000" b="1" dirty="0" smtClean="0">
                          <a:latin typeface="Arial" panose="020B0604020202020204" pitchFamily="34" charset="0"/>
                          <a:cs typeface="Arial" panose="020B0604020202020204" pitchFamily="34" charset="0"/>
                        </a:rPr>
                        <a:t>Indicator</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Status</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Message target</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Impact</a:t>
                      </a:r>
                      <a:endParaRPr lang="en-ZA" sz="1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23231380"/>
                  </a:ext>
                </a:extLst>
              </a:tr>
              <a:tr h="468945">
                <a:tc rowSpan="7">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Trading Across Borders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DDCF"/>
                    </a:solidFill>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Transnet port services fully automated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time, cost and procedures to import/export a vehicle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7032333"/>
                  </a:ext>
                </a:extLst>
              </a:tr>
              <a:tr h="468945">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Ongoing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Expanded Preferred Traders Programme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Risk based approach involving pre-screening of accredited enterprises to fast track customs clearance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7489428"/>
                  </a:ext>
                </a:extLst>
              </a:tr>
              <a:tr h="371141">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Improved logistics at Durban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port- logistics</a:t>
                      </a:r>
                      <a:r>
                        <a:rPr lang="en-ZA" sz="10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plan for Transnet</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time, cost and procedures to import/export a vehicle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0627876"/>
                  </a:ext>
                </a:extLst>
              </a:tr>
              <a:tr h="371141">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Extended rail links between Johannesburg and Durban</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time, cost and procedures to import/export a vehicle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8422766"/>
                  </a:ext>
                </a:extLst>
              </a:tr>
              <a:tr h="371141">
                <a:tc vMerge="1">
                  <a:txBody>
                    <a:bodyPr/>
                    <a:lstStyle/>
                    <a:p>
                      <a:pPr>
                        <a:lnSpc>
                          <a:spcPct val="107000"/>
                        </a:lnSpc>
                        <a:spcAft>
                          <a:spcPts val="0"/>
                        </a:spcAft>
                      </a:pP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Cut off time reduced from 72 hours to 24 hours for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pre-loading stacking vehicles </a:t>
                      </a: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be at the port</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ZA" sz="1000" b="1"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Reduces time to import/export a vehicle</a:t>
                      </a:r>
                      <a:endParaRPr kumimoji="0" lang="en-ZA" sz="1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71299807"/>
                  </a:ext>
                </a:extLst>
              </a:tr>
              <a:tr h="371141">
                <a:tc vMerge="1">
                  <a:txBody>
                    <a:bodyPr/>
                    <a:lstStyle/>
                    <a:p>
                      <a:pPr>
                        <a:lnSpc>
                          <a:spcPct val="107000"/>
                        </a:lnSpc>
                        <a:spcAft>
                          <a:spcPts val="0"/>
                        </a:spcAft>
                      </a:pP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Queuing times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measured from inside the port gate to the stack and not from outside the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gate point</a:t>
                      </a:r>
                      <a:r>
                        <a:rPr lang="en-ZA" sz="1000" b="1"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 entry at port to discharge of goods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ZA" sz="1000" b="1"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Reduces time  to import/export a vehicle. Reduce time for offloading. </a:t>
                      </a:r>
                      <a:endParaRPr kumimoji="0" lang="en-ZA" sz="1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222808"/>
                  </a:ext>
                </a:extLst>
              </a:tr>
              <a:tr h="371141">
                <a:tc vMerge="1">
                  <a:txBody>
                    <a:bodyPr/>
                    <a:lstStyle/>
                    <a:p>
                      <a:pPr algn="ctr">
                        <a:lnSpc>
                          <a:spcPct val="107000"/>
                        </a:lnSpc>
                        <a:spcAft>
                          <a:spcPts val="0"/>
                        </a:spcAft>
                      </a:pP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Transnet port services fully </a:t>
                      </a:r>
                      <a:r>
                        <a:rPr lang="en-ZA" sz="10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automated- what is the turnaround time. Which port services?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time, cost and procedures to import/export a vehicle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4851"/>
                  </a:ext>
                </a:extLst>
              </a:tr>
            </a:tbl>
          </a:graphicData>
        </a:graphic>
      </p:graphicFrame>
    </p:spTree>
    <p:extLst>
      <p:ext uri="{BB962C8B-B14F-4D97-AF65-F5344CB8AC3E}">
        <p14:creationId xmlns:p14="http://schemas.microsoft.com/office/powerpoint/2010/main" val="540086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90473" y="2190837"/>
            <a:ext cx="2393950" cy="711835"/>
          </a:xfrm>
          <a:prstGeom prst="rect">
            <a:avLst/>
          </a:prstGeom>
        </p:spPr>
        <p:txBody>
          <a:bodyPr vert="horz" wrap="square" lIns="0" tIns="12700" rIns="0" bIns="0" rtlCol="0">
            <a:spAutoFit/>
          </a:bodyPr>
          <a:lstStyle/>
          <a:p>
            <a:pPr marL="184785" marR="0" lvl="0" indent="-172085" algn="l" defTabSz="914400" rtl="0" eaLnBrk="1" fontAlgn="auto" latinLnBrk="0" hangingPunct="1">
              <a:lnSpc>
                <a:spcPct val="100000"/>
              </a:lnSpc>
              <a:spcBef>
                <a:spcPts val="10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Economic</a:t>
            </a:r>
            <a:r>
              <a:rPr kumimoji="0" sz="900" b="0" i="0" u="none" strike="noStrike" kern="1200" cap="none" spc="-35"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Environment</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Regulatory</a:t>
            </a:r>
            <a:r>
              <a:rPr kumimoji="0" sz="900" b="0" i="0" u="none" strike="noStrike" kern="1200" cap="none" spc="-3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Environment</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Legal Environment &amp;</a:t>
            </a:r>
            <a:r>
              <a:rPr kumimoji="0" sz="900" b="0" i="0" u="none" strike="noStrike" kern="1200" cap="none" spc="-6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Compliance</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Industrial </a:t>
            </a:r>
            <a:r>
              <a:rPr kumimoji="0" sz="900" b="0" i="0" u="none" strike="noStrike" kern="1200" cap="none" spc="-5" normalizeH="0" baseline="0" noProof="0" dirty="0">
                <a:ln>
                  <a:noFill/>
                </a:ln>
                <a:solidFill>
                  <a:prstClr val="black"/>
                </a:solidFill>
                <a:effectLst/>
                <a:uLnTx/>
                <a:uFillTx/>
                <a:latin typeface="Arial"/>
                <a:ea typeface="+mn-ea"/>
                <a:cs typeface="Arial"/>
              </a:rPr>
              <a:t>Development </a:t>
            </a:r>
            <a:r>
              <a:rPr kumimoji="0" sz="900" b="0" i="0" u="none" strike="noStrike" kern="1200" cap="none" spc="0" normalizeH="0" baseline="0" noProof="0" dirty="0">
                <a:ln>
                  <a:noFill/>
                </a:ln>
                <a:solidFill>
                  <a:prstClr val="black"/>
                </a:solidFill>
                <a:effectLst/>
                <a:uLnTx/>
                <a:uFillTx/>
                <a:latin typeface="Arial"/>
                <a:ea typeface="+mn-ea"/>
                <a:cs typeface="Arial"/>
              </a:rPr>
              <a:t>&amp; Financial</a:t>
            </a:r>
            <a:r>
              <a:rPr kumimoji="0" sz="900" b="0" i="0" u="none" strike="noStrike" kern="1200" cap="none" spc="-10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Support</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Investment</a:t>
            </a:r>
            <a:r>
              <a:rPr kumimoji="0" sz="900" b="0" i="0" u="none" strike="noStrike" kern="1200" cap="none" spc="-4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Guides</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7"/>
          <p:cNvSpPr txBox="1"/>
          <p:nvPr/>
        </p:nvSpPr>
        <p:spPr>
          <a:xfrm>
            <a:off x="690473" y="3140968"/>
            <a:ext cx="3539490" cy="283210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Investment</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srgbClr val="E36C09"/>
                </a:solidFill>
                <a:effectLst/>
                <a:uLnTx/>
                <a:uFillTx/>
                <a:latin typeface="Arial"/>
                <a:ea typeface="+mn-ea"/>
                <a:cs typeface="Arial"/>
              </a:rPr>
              <a:t>Facilitation</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0" b="0" i="0" u="none" strike="noStrike" kern="1200" cap="none" spc="0" normalizeH="0" baseline="0" noProof="0" dirty="0">
              <a:ln>
                <a:noFill/>
              </a:ln>
              <a:solidFill>
                <a:prstClr val="black"/>
              </a:solidFill>
              <a:effectLst/>
              <a:uLnTx/>
              <a:uFillTx/>
              <a:latin typeface="Times New Roman"/>
              <a:ea typeface="+mn-ea"/>
              <a:cs typeface="Times New Roman"/>
            </a:endParaRPr>
          </a:p>
          <a:p>
            <a:pPr marL="184785" marR="0" lvl="0" indent="-172085" algn="l" defTabSz="914400" rtl="0" eaLnBrk="1" fontAlgn="auto" latinLnBrk="0" hangingPunct="1">
              <a:lnSpc>
                <a:spcPct val="100000"/>
              </a:lnSpc>
              <a:spcBef>
                <a:spcPts val="5"/>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Inter-governmental </a:t>
            </a:r>
            <a:r>
              <a:rPr kumimoji="0" sz="900" b="0" i="0" u="none" strike="noStrike" kern="1200" cap="none" spc="0" normalizeH="0" baseline="0" noProof="0" dirty="0">
                <a:ln>
                  <a:noFill/>
                </a:ln>
                <a:solidFill>
                  <a:prstClr val="black"/>
                </a:solidFill>
                <a:effectLst/>
                <a:uLnTx/>
                <a:uFillTx/>
                <a:latin typeface="Arial"/>
                <a:ea typeface="+mn-ea"/>
                <a:cs typeface="Arial"/>
              </a:rPr>
              <a:t>coordination </a:t>
            </a:r>
            <a:r>
              <a:rPr kumimoji="0" sz="900" b="0" i="0" u="none" strike="noStrike" kern="1200" cap="none" spc="-5" normalizeH="0" baseline="0" noProof="0" dirty="0">
                <a:ln>
                  <a:noFill/>
                </a:ln>
                <a:solidFill>
                  <a:prstClr val="black"/>
                </a:solidFill>
                <a:effectLst/>
                <a:uLnTx/>
                <a:uFillTx/>
                <a:latin typeface="Arial"/>
                <a:ea typeface="+mn-ea"/>
                <a:cs typeface="Arial"/>
              </a:rPr>
              <a:t>and</a:t>
            </a:r>
            <a:r>
              <a:rPr kumimoji="0" sz="900" b="0" i="0" u="none" strike="noStrike" kern="1200" cap="none" spc="-8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facilitation</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Licencing, company registrations </a:t>
            </a:r>
            <a:r>
              <a:rPr kumimoji="0" sz="900" b="0" i="0" u="none" strike="noStrike" kern="1200" cap="none" spc="-5" normalizeH="0" baseline="0" noProof="0" dirty="0">
                <a:ln>
                  <a:noFill/>
                </a:ln>
                <a:solidFill>
                  <a:prstClr val="black"/>
                </a:solidFill>
                <a:effectLst/>
                <a:uLnTx/>
                <a:uFillTx/>
                <a:latin typeface="Arial"/>
                <a:ea typeface="+mn-ea"/>
                <a:cs typeface="Arial"/>
              </a:rPr>
              <a:t>and work</a:t>
            </a:r>
            <a:r>
              <a:rPr kumimoji="0" sz="900" b="0" i="0" u="none" strike="noStrike" kern="1200" cap="none" spc="-114"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permits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Municipal</a:t>
            </a:r>
            <a:r>
              <a:rPr kumimoji="0" sz="900" b="0" i="0" u="none" strike="noStrike" kern="1200" cap="none" spc="-2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facilitation</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Incentives</a:t>
            </a:r>
            <a:r>
              <a:rPr kumimoji="0" sz="900" b="0" i="0" u="none" strike="noStrike" kern="1200" cap="none" spc="-3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facilitation</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Location </a:t>
            </a:r>
            <a:r>
              <a:rPr kumimoji="0" sz="900" b="0" i="0" u="none" strike="noStrike" kern="1200" cap="none" spc="-5" normalizeH="0" baseline="0" noProof="0" dirty="0">
                <a:ln>
                  <a:noFill/>
                </a:ln>
                <a:solidFill>
                  <a:prstClr val="black"/>
                </a:solidFill>
                <a:effectLst/>
                <a:uLnTx/>
                <a:uFillTx/>
                <a:latin typeface="Arial"/>
                <a:ea typeface="+mn-ea"/>
                <a:cs typeface="Arial"/>
              </a:rPr>
              <a:t>analysis and</a:t>
            </a:r>
            <a:r>
              <a:rPr kumimoji="0" sz="900" b="0" i="0" u="none" strike="noStrike" kern="1200" cap="none" spc="-45"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facilitation</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Critical infrastructure </a:t>
            </a:r>
            <a:r>
              <a:rPr kumimoji="0" sz="900" b="0" i="0" u="none" strike="noStrike" kern="1200" cap="none" spc="-5" normalizeH="0" baseline="0" noProof="0" dirty="0">
                <a:ln>
                  <a:noFill/>
                </a:ln>
                <a:solidFill>
                  <a:prstClr val="black"/>
                </a:solidFill>
                <a:effectLst/>
                <a:uLnTx/>
                <a:uFillTx/>
                <a:latin typeface="Arial"/>
                <a:ea typeface="+mn-ea"/>
                <a:cs typeface="Arial"/>
              </a:rPr>
              <a:t>and</a:t>
            </a:r>
            <a:r>
              <a:rPr kumimoji="0" sz="900" b="0" i="0" u="none" strike="noStrike" kern="1200" cap="none" spc="-13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utilities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Broad </a:t>
            </a:r>
            <a:r>
              <a:rPr kumimoji="0" sz="900" b="0" i="0" u="none" strike="noStrike" kern="1200" cap="none" spc="0" normalizeH="0" baseline="0" noProof="0" dirty="0">
                <a:ln>
                  <a:noFill/>
                </a:ln>
                <a:solidFill>
                  <a:prstClr val="black"/>
                </a:solidFill>
                <a:effectLst/>
                <a:uLnTx/>
                <a:uFillTx/>
                <a:latin typeface="Arial"/>
                <a:ea typeface="+mn-ea"/>
                <a:cs typeface="Arial"/>
              </a:rPr>
              <a:t>Based Black Economic </a:t>
            </a:r>
            <a:r>
              <a:rPr kumimoji="0" sz="900" b="0" i="0" u="none" strike="noStrike" kern="1200" cap="none" spc="-5" normalizeH="0" baseline="0" noProof="0" dirty="0">
                <a:ln>
                  <a:noFill/>
                </a:ln>
                <a:solidFill>
                  <a:prstClr val="black"/>
                </a:solidFill>
                <a:effectLst/>
                <a:uLnTx/>
                <a:uFillTx/>
                <a:latin typeface="Arial"/>
                <a:ea typeface="+mn-ea"/>
                <a:cs typeface="Arial"/>
              </a:rPr>
              <a:t>Empowerment </a:t>
            </a:r>
            <a:r>
              <a:rPr kumimoji="0" sz="900" b="0" i="0" u="none" strike="noStrike" kern="1200" cap="none" spc="0" normalizeH="0" baseline="0" noProof="0" dirty="0">
                <a:ln>
                  <a:noFill/>
                </a:ln>
                <a:solidFill>
                  <a:prstClr val="black"/>
                </a:solidFill>
                <a:effectLst/>
                <a:uLnTx/>
                <a:uFillTx/>
                <a:latin typeface="Arial"/>
                <a:ea typeface="+mn-ea"/>
                <a:cs typeface="Arial"/>
              </a:rPr>
              <a:t>(BBBEE)</a:t>
            </a:r>
            <a:r>
              <a:rPr kumimoji="0" sz="900" b="0" i="0" u="none" strike="noStrike" kern="1200" cap="none" spc="-10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Facilitation</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Mediation and</a:t>
            </a:r>
            <a:r>
              <a:rPr kumimoji="0" sz="900" b="0" i="0" u="none" strike="noStrike" kern="1200" cap="none" spc="-2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Arbitration</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Introduction to financial institutions </a:t>
            </a:r>
            <a:r>
              <a:rPr kumimoji="0" sz="900" b="0" i="0" u="none" strike="noStrike" kern="1200" cap="none" spc="-5" normalizeH="0" baseline="0" noProof="0" dirty="0">
                <a:ln>
                  <a:noFill/>
                </a:ln>
                <a:solidFill>
                  <a:prstClr val="black"/>
                </a:solidFill>
                <a:effectLst/>
                <a:uLnTx/>
                <a:uFillTx/>
                <a:latin typeface="Arial"/>
                <a:ea typeface="+mn-ea"/>
                <a:cs typeface="Arial"/>
              </a:rPr>
              <a:t>and funding</a:t>
            </a:r>
            <a:r>
              <a:rPr kumimoji="0" sz="900" b="0" i="0" u="none" strike="noStrike" kern="1200" cap="none" spc="-16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opportunities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Priority sectors, designation </a:t>
            </a:r>
            <a:r>
              <a:rPr kumimoji="0" sz="900" b="0" i="0" u="none" strike="noStrike" kern="1200" cap="none" spc="-5" normalizeH="0" baseline="0" noProof="0" dirty="0">
                <a:ln>
                  <a:noFill/>
                </a:ln>
                <a:solidFill>
                  <a:prstClr val="black"/>
                </a:solidFill>
                <a:effectLst/>
                <a:uLnTx/>
                <a:uFillTx/>
                <a:latin typeface="Arial"/>
                <a:ea typeface="+mn-ea"/>
                <a:cs typeface="Arial"/>
              </a:rPr>
              <a:t>and</a:t>
            </a:r>
            <a:r>
              <a:rPr kumimoji="0" sz="900" b="0" i="0" u="none" strike="noStrike" kern="1200" cap="none" spc="-10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localisation</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Site </a:t>
            </a:r>
            <a:r>
              <a:rPr kumimoji="0" sz="900" b="0" i="0" u="none" strike="noStrike" kern="1200" cap="none" spc="-5" normalizeH="0" baseline="0" noProof="0" dirty="0">
                <a:ln>
                  <a:noFill/>
                </a:ln>
                <a:solidFill>
                  <a:prstClr val="black"/>
                </a:solidFill>
                <a:effectLst/>
                <a:uLnTx/>
                <a:uFillTx/>
                <a:latin typeface="Arial"/>
                <a:ea typeface="+mn-ea"/>
                <a:cs typeface="Arial"/>
              </a:rPr>
              <a:t>visits and </a:t>
            </a:r>
            <a:r>
              <a:rPr kumimoji="0" sz="900" b="0" i="0" u="none" strike="noStrike" kern="1200" cap="none" spc="0" normalizeH="0" baseline="0" noProof="0" dirty="0">
                <a:ln>
                  <a:noFill/>
                </a:ln>
                <a:solidFill>
                  <a:prstClr val="black"/>
                </a:solidFill>
                <a:effectLst/>
                <a:uLnTx/>
                <a:uFillTx/>
                <a:latin typeface="Arial"/>
                <a:ea typeface="+mn-ea"/>
                <a:cs typeface="Arial"/>
              </a:rPr>
              <a:t>Business to Business</a:t>
            </a:r>
            <a:r>
              <a:rPr kumimoji="0" sz="900" b="0" i="0" u="none" strike="noStrike" kern="1200" cap="none" spc="-10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Programs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Partnerships </a:t>
            </a:r>
            <a:r>
              <a:rPr kumimoji="0" sz="900" b="0" i="0" u="none" strike="noStrike" kern="1200" cap="none" spc="-5" normalizeH="0" baseline="0" noProof="0" dirty="0">
                <a:ln>
                  <a:noFill/>
                </a:ln>
                <a:solidFill>
                  <a:prstClr val="black"/>
                </a:solidFill>
                <a:effectLst/>
                <a:uLnTx/>
                <a:uFillTx/>
                <a:latin typeface="Arial"/>
                <a:ea typeface="+mn-ea"/>
                <a:cs typeface="Arial"/>
              </a:rPr>
              <a:t>with</a:t>
            </a:r>
            <a:r>
              <a:rPr kumimoji="0" sz="900" b="0" i="0" u="none" strike="noStrike" kern="1200" cap="none" spc="-3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Stakeholders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Company</a:t>
            </a:r>
            <a:r>
              <a:rPr kumimoji="0" sz="900" b="0" i="0" u="none" strike="noStrike" kern="1200" cap="none" spc="-2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verifications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Enterprise </a:t>
            </a:r>
            <a:r>
              <a:rPr kumimoji="0" sz="900" b="0" i="0" u="none" strike="noStrike" kern="1200" cap="none" spc="-5" normalizeH="0" baseline="0" noProof="0" dirty="0">
                <a:ln>
                  <a:noFill/>
                </a:ln>
                <a:solidFill>
                  <a:prstClr val="black"/>
                </a:solidFill>
                <a:effectLst/>
                <a:uLnTx/>
                <a:uFillTx/>
                <a:latin typeface="Arial"/>
                <a:ea typeface="+mn-ea"/>
                <a:cs typeface="Arial"/>
              </a:rPr>
              <a:t>and </a:t>
            </a:r>
            <a:r>
              <a:rPr kumimoji="0" sz="900" b="0" i="0" u="none" strike="noStrike" kern="1200" cap="none" spc="0" normalizeH="0" baseline="0" noProof="0" dirty="0">
                <a:ln>
                  <a:noFill/>
                </a:ln>
                <a:solidFill>
                  <a:prstClr val="black"/>
                </a:solidFill>
                <a:effectLst/>
                <a:uLnTx/>
                <a:uFillTx/>
                <a:latin typeface="Arial"/>
                <a:ea typeface="+mn-ea"/>
                <a:cs typeface="Arial"/>
              </a:rPr>
              <a:t>supplier</a:t>
            </a:r>
            <a:r>
              <a:rPr kumimoji="0" sz="900" b="0" i="0" u="none" strike="noStrike" kern="1200" cap="none" spc="-7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development</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5"/>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Introduction to </a:t>
            </a:r>
            <a:r>
              <a:rPr kumimoji="0" sz="900" b="0" i="0" u="none" strike="noStrike" kern="1200" cap="none" spc="-5" normalizeH="0" baseline="0" noProof="0" dirty="0">
                <a:ln>
                  <a:noFill/>
                </a:ln>
                <a:solidFill>
                  <a:prstClr val="black"/>
                </a:solidFill>
                <a:effectLst/>
                <a:uLnTx/>
                <a:uFillTx/>
                <a:latin typeface="Arial"/>
                <a:ea typeface="+mn-ea"/>
                <a:cs typeface="Arial"/>
              </a:rPr>
              <a:t>raw </a:t>
            </a:r>
            <a:r>
              <a:rPr kumimoji="0" sz="900" b="0" i="0" u="none" strike="noStrike" kern="1200" cap="none" spc="0" normalizeH="0" baseline="0" noProof="0" dirty="0">
                <a:ln>
                  <a:noFill/>
                </a:ln>
                <a:solidFill>
                  <a:prstClr val="black"/>
                </a:solidFill>
                <a:effectLst/>
                <a:uLnTx/>
                <a:uFillTx/>
                <a:latin typeface="Arial"/>
                <a:ea typeface="+mn-ea"/>
                <a:cs typeface="Arial"/>
              </a:rPr>
              <a:t>materials</a:t>
            </a:r>
            <a:r>
              <a:rPr kumimoji="0" sz="900" b="0" i="0" u="none" strike="noStrike" kern="1200" cap="none" spc="-9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suppliers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Advice and </a:t>
            </a:r>
            <a:r>
              <a:rPr kumimoji="0" sz="900" b="0" i="0" u="none" strike="noStrike" kern="1200" cap="none" spc="0" normalizeH="0" baseline="0" noProof="0" dirty="0">
                <a:ln>
                  <a:noFill/>
                </a:ln>
                <a:solidFill>
                  <a:prstClr val="black"/>
                </a:solidFill>
                <a:effectLst/>
                <a:uLnTx/>
                <a:uFillTx/>
                <a:latin typeface="Arial"/>
                <a:ea typeface="+mn-ea"/>
                <a:cs typeface="Arial"/>
              </a:rPr>
              <a:t>customs</a:t>
            </a:r>
            <a:r>
              <a:rPr kumimoji="0" sz="900" b="0" i="0" u="none" strike="noStrike" kern="1200" cap="none" spc="-4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clearing</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Investment promotion </a:t>
            </a:r>
            <a:r>
              <a:rPr kumimoji="0" sz="900" b="0" i="0" u="none" strike="noStrike" kern="1200" cap="none" spc="-5" normalizeH="0" baseline="0" noProof="0" dirty="0">
                <a:ln>
                  <a:noFill/>
                </a:ln>
                <a:solidFill>
                  <a:prstClr val="black"/>
                </a:solidFill>
                <a:effectLst/>
                <a:uLnTx/>
                <a:uFillTx/>
                <a:latin typeface="Arial"/>
                <a:ea typeface="+mn-ea"/>
                <a:cs typeface="Arial"/>
              </a:rPr>
              <a:t>and </a:t>
            </a:r>
            <a:r>
              <a:rPr kumimoji="0" sz="900" b="0" i="0" u="none" strike="noStrike" kern="1200" cap="none" spc="0" normalizeH="0" baseline="0" noProof="0" dirty="0">
                <a:ln>
                  <a:noFill/>
                </a:ln>
                <a:solidFill>
                  <a:prstClr val="black"/>
                </a:solidFill>
                <a:effectLst/>
                <a:uLnTx/>
                <a:uFillTx/>
                <a:latin typeface="Arial"/>
                <a:ea typeface="+mn-ea"/>
                <a:cs typeface="Arial"/>
              </a:rPr>
              <a:t>international investment</a:t>
            </a:r>
            <a:r>
              <a:rPr kumimoji="0" sz="900" b="0" i="0" u="none" strike="noStrike" kern="1200" cap="none" spc="-16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missions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Facilitation </a:t>
            </a:r>
            <a:r>
              <a:rPr kumimoji="0" sz="900" b="0" i="0" u="none" strike="noStrike" kern="1200" cap="none" spc="-5" normalizeH="0" baseline="0" noProof="0" dirty="0">
                <a:ln>
                  <a:noFill/>
                </a:ln>
                <a:solidFill>
                  <a:prstClr val="black"/>
                </a:solidFill>
                <a:effectLst/>
                <a:uLnTx/>
                <a:uFillTx/>
                <a:latin typeface="Arial"/>
                <a:ea typeface="+mn-ea"/>
                <a:cs typeface="Arial"/>
              </a:rPr>
              <a:t>by </a:t>
            </a:r>
            <a:r>
              <a:rPr kumimoji="0" sz="900" b="1" i="0" u="none" strike="noStrike" kern="1200" cap="none" spc="0" normalizeH="0" baseline="0" noProof="0" dirty="0">
                <a:ln>
                  <a:noFill/>
                </a:ln>
                <a:solidFill>
                  <a:prstClr val="black"/>
                </a:solidFill>
                <a:effectLst/>
                <a:uLnTx/>
                <a:uFillTx/>
                <a:latin typeface="Arial"/>
                <a:ea typeface="+mn-ea"/>
                <a:cs typeface="Arial"/>
              </a:rPr>
              <a:t>the dti </a:t>
            </a:r>
            <a:r>
              <a:rPr kumimoji="0" sz="900" b="0" i="0" u="none" strike="noStrike" kern="1200" cap="none" spc="-5" normalizeH="0" baseline="0" noProof="0" dirty="0">
                <a:ln>
                  <a:noFill/>
                </a:ln>
                <a:solidFill>
                  <a:prstClr val="black"/>
                </a:solidFill>
                <a:effectLst/>
                <a:uLnTx/>
                <a:uFillTx/>
                <a:latin typeface="Arial"/>
                <a:ea typeface="+mn-ea"/>
                <a:cs typeface="Arial"/>
              </a:rPr>
              <a:t>representatives</a:t>
            </a:r>
            <a:r>
              <a:rPr kumimoji="0" sz="900" b="0" i="0" u="none" strike="noStrike" kern="1200" cap="none" spc="-85"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abroad</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4788024" y="2190837"/>
            <a:ext cx="3474085" cy="848994"/>
          </a:xfrm>
          <a:prstGeom prst="rect">
            <a:avLst/>
          </a:prstGeom>
        </p:spPr>
        <p:txBody>
          <a:bodyPr vert="horz" wrap="square" lIns="0" tIns="12700" rIns="0" bIns="0" rtlCol="0">
            <a:spAutoFit/>
          </a:bodyPr>
          <a:lstStyle/>
          <a:p>
            <a:pPr marL="184785" marR="0" lvl="0" indent="-172085" algn="l" defTabSz="914400" rtl="0" eaLnBrk="1" fontAlgn="auto" latinLnBrk="0" hangingPunct="1">
              <a:lnSpc>
                <a:spcPct val="100000"/>
              </a:lnSpc>
              <a:spcBef>
                <a:spcPts val="10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Advice on </a:t>
            </a:r>
            <a:r>
              <a:rPr kumimoji="0" sz="900" b="0" i="0" u="none" strike="noStrike" kern="1200" cap="none" spc="0" normalizeH="0" baseline="0" noProof="0" dirty="0">
                <a:ln>
                  <a:noFill/>
                </a:ln>
                <a:solidFill>
                  <a:prstClr val="black"/>
                </a:solidFill>
                <a:effectLst/>
                <a:uLnTx/>
                <a:uFillTx/>
                <a:latin typeface="Arial"/>
                <a:ea typeface="+mn-ea"/>
                <a:cs typeface="Arial"/>
              </a:rPr>
              <a:t>recruitment, talent &amp;</a:t>
            </a:r>
            <a:r>
              <a:rPr kumimoji="0" sz="900" b="0" i="0" u="none" strike="noStrike" kern="1200" cap="none" spc="-75"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skills</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5" normalizeH="0" baseline="0" noProof="0" dirty="0">
                <a:ln>
                  <a:noFill/>
                </a:ln>
                <a:solidFill>
                  <a:prstClr val="black"/>
                </a:solidFill>
                <a:effectLst/>
                <a:uLnTx/>
                <a:uFillTx/>
                <a:latin typeface="Arial"/>
                <a:ea typeface="+mn-ea"/>
                <a:cs typeface="Arial"/>
              </a:rPr>
              <a:t>Advice on </a:t>
            </a:r>
            <a:r>
              <a:rPr kumimoji="0" sz="900" b="0" i="0" u="none" strike="noStrike" kern="1200" cap="none" spc="0" normalizeH="0" baseline="0" noProof="0" dirty="0">
                <a:ln>
                  <a:noFill/>
                </a:ln>
                <a:solidFill>
                  <a:prstClr val="black"/>
                </a:solidFill>
                <a:effectLst/>
                <a:uLnTx/>
                <a:uFillTx/>
                <a:latin typeface="Arial"/>
                <a:ea typeface="+mn-ea"/>
                <a:cs typeface="Arial"/>
              </a:rPr>
              <a:t>lifestyle amenities e.g location of housing,</a:t>
            </a:r>
            <a:r>
              <a:rPr kumimoji="0" sz="900" b="0" i="0" u="none" strike="noStrike" kern="1200" cap="none" spc="-190" normalizeH="0" baseline="0" noProof="0" dirty="0">
                <a:ln>
                  <a:noFill/>
                </a:ln>
                <a:solidFill>
                  <a:prstClr val="black"/>
                </a:solidFill>
                <a:effectLst/>
                <a:uLnTx/>
                <a:uFillTx/>
                <a:latin typeface="Arial"/>
                <a:ea typeface="+mn-ea"/>
                <a:cs typeface="Arial"/>
              </a:rPr>
              <a:t> </a:t>
            </a:r>
            <a:r>
              <a:rPr kumimoji="0" sz="900" b="0" i="0" u="none" strike="noStrike" kern="1200" cap="none" spc="0" normalizeH="0" baseline="0" noProof="0" dirty="0">
                <a:ln>
                  <a:noFill/>
                </a:ln>
                <a:solidFill>
                  <a:prstClr val="black"/>
                </a:solidFill>
                <a:effectLst/>
                <a:uLnTx/>
                <a:uFillTx/>
                <a:latin typeface="Arial"/>
                <a:ea typeface="+mn-ea"/>
                <a:cs typeface="Arial"/>
              </a:rPr>
              <a:t>schools etc.</a:t>
            </a: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Policy</a:t>
            </a:r>
            <a:r>
              <a:rPr kumimoji="0" sz="900" b="0" i="0" u="none" strike="noStrike" kern="1200" cap="none" spc="-8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Advocacy</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Investor</a:t>
            </a:r>
            <a:r>
              <a:rPr kumimoji="0" sz="900" b="0" i="0" u="none" strike="noStrike" kern="1200" cap="none" spc="-95"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Surveys</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Business Forums </a:t>
            </a:r>
            <a:r>
              <a:rPr kumimoji="0" sz="900" b="0" i="0" u="none" strike="noStrike" kern="1200" cap="none" spc="-5" normalizeH="0" baseline="0" noProof="0" dirty="0">
                <a:ln>
                  <a:noFill/>
                </a:ln>
                <a:solidFill>
                  <a:prstClr val="black"/>
                </a:solidFill>
                <a:effectLst/>
                <a:uLnTx/>
                <a:uFillTx/>
                <a:latin typeface="Arial"/>
                <a:ea typeface="+mn-ea"/>
                <a:cs typeface="Arial"/>
              </a:rPr>
              <a:t>and </a:t>
            </a:r>
            <a:r>
              <a:rPr kumimoji="0" sz="900" b="0" i="0" u="none" strike="noStrike" kern="1200" cap="none" spc="0" normalizeH="0" baseline="0" noProof="0" dirty="0">
                <a:ln>
                  <a:noFill/>
                </a:ln>
                <a:solidFill>
                  <a:prstClr val="black"/>
                </a:solidFill>
                <a:effectLst/>
                <a:uLnTx/>
                <a:uFillTx/>
                <a:latin typeface="Arial"/>
                <a:ea typeface="+mn-ea"/>
                <a:cs typeface="Arial"/>
              </a:rPr>
              <a:t>Investment</a:t>
            </a:r>
            <a:r>
              <a:rPr kumimoji="0" sz="900" b="0" i="0" u="none" strike="noStrike" kern="1200" cap="none" spc="-95"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Roundtables</a:t>
            </a:r>
            <a:endParaRPr kumimoji="0" sz="900" b="0" i="0" u="none" strike="noStrike" kern="1200" cap="none" spc="0" normalizeH="0" baseline="0" noProof="0" dirty="0">
              <a:ln>
                <a:noFill/>
              </a:ln>
              <a:solidFill>
                <a:prstClr val="black"/>
              </a:solidFill>
              <a:effectLst/>
              <a:uLnTx/>
              <a:uFillTx/>
              <a:latin typeface="Arial"/>
              <a:ea typeface="+mn-ea"/>
              <a:cs typeface="Arial"/>
            </a:endParaRPr>
          </a:p>
          <a:p>
            <a:pPr marL="184785" marR="0" lvl="0" indent="-172085" algn="l" defTabSz="914400" rtl="0" eaLnBrk="1" fontAlgn="auto" latinLnBrk="0" hangingPunct="1">
              <a:lnSpc>
                <a:spcPct val="100000"/>
              </a:lnSpc>
              <a:spcBef>
                <a:spcPts val="0"/>
              </a:spcBef>
              <a:spcAft>
                <a:spcPts val="0"/>
              </a:spcAft>
              <a:buClrTx/>
              <a:buSzTx/>
              <a:buFont typeface="Wingdings"/>
              <a:buChar char=""/>
              <a:tabLst>
                <a:tab pos="185420" algn="l"/>
              </a:tabLst>
              <a:defRPr/>
            </a:pPr>
            <a:r>
              <a:rPr kumimoji="0" sz="900" b="0" i="0" u="none" strike="noStrike" kern="1200" cap="none" spc="0" normalizeH="0" baseline="0" noProof="0" dirty="0">
                <a:ln>
                  <a:noFill/>
                </a:ln>
                <a:solidFill>
                  <a:prstClr val="black"/>
                </a:solidFill>
                <a:effectLst/>
                <a:uLnTx/>
                <a:uFillTx/>
                <a:latin typeface="Arial"/>
                <a:ea typeface="+mn-ea"/>
                <a:cs typeface="Arial"/>
              </a:rPr>
              <a:t>Retention &amp; </a:t>
            </a:r>
            <a:r>
              <a:rPr kumimoji="0" sz="900" b="0" i="0" u="none" strike="noStrike" kern="1200" cap="none" spc="-5" normalizeH="0" baseline="0" noProof="0" dirty="0">
                <a:ln>
                  <a:noFill/>
                </a:ln>
                <a:solidFill>
                  <a:prstClr val="black"/>
                </a:solidFill>
                <a:effectLst/>
                <a:uLnTx/>
                <a:uFillTx/>
                <a:latin typeface="Arial"/>
                <a:ea typeface="+mn-ea"/>
                <a:cs typeface="Arial"/>
              </a:rPr>
              <a:t>Expansion</a:t>
            </a:r>
            <a:r>
              <a:rPr kumimoji="0" sz="900" b="0" i="0" u="none" strike="noStrike" kern="1200" cap="none" spc="-50" normalizeH="0" baseline="0" noProof="0" dirty="0">
                <a:ln>
                  <a:noFill/>
                </a:ln>
                <a:solidFill>
                  <a:prstClr val="black"/>
                </a:solidFill>
                <a:effectLst/>
                <a:uLnTx/>
                <a:uFillTx/>
                <a:latin typeface="Arial"/>
                <a:ea typeface="+mn-ea"/>
                <a:cs typeface="Arial"/>
              </a:rPr>
              <a:t> </a:t>
            </a:r>
            <a:r>
              <a:rPr kumimoji="0" sz="900" b="0" i="0" u="none" strike="noStrike" kern="1200" cap="none" spc="-5" normalizeH="0" baseline="0" noProof="0" dirty="0">
                <a:ln>
                  <a:noFill/>
                </a:ln>
                <a:solidFill>
                  <a:prstClr val="black"/>
                </a:solidFill>
                <a:effectLst/>
                <a:uLnTx/>
                <a:uFillTx/>
                <a:latin typeface="Arial"/>
                <a:ea typeface="+mn-ea"/>
                <a:cs typeface="Arial"/>
              </a:rPr>
              <a:t>Services</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611559" y="1145406"/>
            <a:ext cx="7880675" cy="911860"/>
          </a:xfrm>
          <a:prstGeom prst="rect">
            <a:avLst/>
          </a:prstGeom>
        </p:spPr>
        <p:txBody>
          <a:bodyPr vert="horz" wrap="square" lIns="0" tIns="12700" rIns="0" bIns="0" rtlCol="0">
            <a:spAutoFit/>
          </a:bodyPr>
          <a:lstStyle/>
          <a:p>
            <a:pPr marL="355600" marR="0" lvl="0" indent="-342900" algn="just" defTabSz="914400" rtl="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1800" b="1" i="0" u="none" strike="noStrike" kern="1200" cap="none" spc="-5" normalizeH="0" baseline="0" noProof="0" dirty="0">
                <a:ln>
                  <a:noFill/>
                </a:ln>
                <a:solidFill>
                  <a:prstClr val="black"/>
                </a:solidFill>
                <a:effectLst/>
                <a:uLnTx/>
                <a:uFillTx/>
                <a:latin typeface="Arial"/>
                <a:ea typeface="+mn-ea"/>
                <a:cs typeface="Arial"/>
              </a:rPr>
              <a:t>Investment </a:t>
            </a:r>
            <a:r>
              <a:rPr kumimoji="0" sz="1800" b="1" i="0" u="none" strike="noStrike" kern="1200" cap="none" spc="0" normalizeH="0" baseline="0" noProof="0" dirty="0">
                <a:ln>
                  <a:noFill/>
                </a:ln>
                <a:solidFill>
                  <a:prstClr val="black"/>
                </a:solidFill>
                <a:effectLst/>
                <a:uLnTx/>
                <a:uFillTx/>
                <a:latin typeface="Arial"/>
                <a:ea typeface="+mn-ea"/>
                <a:cs typeface="Arial"/>
              </a:rPr>
              <a:t>South </a:t>
            </a:r>
            <a:r>
              <a:rPr kumimoji="0" sz="1800" b="1" i="0" u="none" strike="noStrike" kern="1200" cap="none" spc="-20" normalizeH="0" baseline="0" noProof="0" dirty="0">
                <a:ln>
                  <a:noFill/>
                </a:ln>
                <a:solidFill>
                  <a:prstClr val="black"/>
                </a:solidFill>
                <a:effectLst/>
                <a:uLnTx/>
                <a:uFillTx/>
                <a:latin typeface="Arial"/>
                <a:ea typeface="+mn-ea"/>
                <a:cs typeface="Arial"/>
              </a:rPr>
              <a:t>Africa’s </a:t>
            </a:r>
            <a:r>
              <a:rPr kumimoji="0" sz="1800" b="1" i="0" u="none" strike="noStrike" kern="1200" cap="none" spc="-10" normalizeH="0" baseline="0" noProof="0" dirty="0">
                <a:ln>
                  <a:noFill/>
                </a:ln>
                <a:solidFill>
                  <a:prstClr val="black"/>
                </a:solidFill>
                <a:effectLst/>
                <a:uLnTx/>
                <a:uFillTx/>
                <a:latin typeface="Arial"/>
                <a:ea typeface="+mn-ea"/>
                <a:cs typeface="Arial"/>
              </a:rPr>
              <a:t>provides </a:t>
            </a:r>
            <a:r>
              <a:rPr kumimoji="0" sz="1800" b="1" i="0" u="none" strike="noStrike" kern="1200" cap="none" spc="0" normalizeH="0" baseline="0" noProof="0" dirty="0">
                <a:ln>
                  <a:noFill/>
                </a:ln>
                <a:solidFill>
                  <a:prstClr val="black"/>
                </a:solidFill>
                <a:effectLst/>
                <a:uLnTx/>
                <a:uFillTx/>
                <a:latin typeface="Arial"/>
                <a:ea typeface="+mn-ea"/>
                <a:cs typeface="Arial"/>
              </a:rPr>
              <a:t>the following </a:t>
            </a:r>
            <a:r>
              <a:rPr kumimoji="0" sz="1800" b="1" i="0" u="none" strike="noStrike" kern="1200" cap="none" spc="-10" normalizeH="0" baseline="0" noProof="0" dirty="0">
                <a:ln>
                  <a:noFill/>
                </a:ln>
                <a:solidFill>
                  <a:prstClr val="black"/>
                </a:solidFill>
                <a:effectLst/>
                <a:uLnTx/>
                <a:uFillTx/>
                <a:latin typeface="Arial"/>
                <a:ea typeface="+mn-ea"/>
                <a:cs typeface="Arial"/>
              </a:rPr>
              <a:t>services</a:t>
            </a:r>
            <a:r>
              <a:rPr kumimoji="0" sz="1800" b="1" i="0" u="none" strike="noStrike" kern="1200" cap="none" spc="8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to</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0" algn="just" defTabSz="914400" rtl="0" eaLnBrk="1" fontAlgn="auto" latinLnBrk="0" hangingPunct="1">
              <a:lnSpc>
                <a:spcPct val="100000"/>
              </a:lnSpc>
              <a:spcBef>
                <a:spcPts val="5"/>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Arial"/>
                <a:ea typeface="+mn-ea"/>
                <a:cs typeface="Arial"/>
              </a:rPr>
              <a:t>investors: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56845" marR="0" lvl="0" indent="0" algn="l" defTabSz="914400" rtl="0" eaLnBrk="1" fontAlgn="auto" latinLnBrk="0" hangingPunct="1">
              <a:lnSpc>
                <a:spcPct val="100000"/>
              </a:lnSpc>
              <a:spcBef>
                <a:spcPts val="1330"/>
              </a:spcBef>
              <a:spcAft>
                <a:spcPts val="0"/>
              </a:spcAft>
              <a:buClrTx/>
              <a:buSzTx/>
              <a:buFontTx/>
              <a:buNone/>
              <a:tabLst>
                <a:tab pos="4265295" algn="l"/>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Investment</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srgbClr val="E36C09"/>
                </a:solidFill>
                <a:effectLst/>
                <a:uLnTx/>
                <a:uFillTx/>
                <a:latin typeface="Arial"/>
                <a:ea typeface="+mn-ea"/>
                <a:cs typeface="Arial"/>
              </a:rPr>
              <a:t>Information	</a:t>
            </a:r>
            <a:r>
              <a:rPr kumimoji="0" sz="1100" b="1" i="0" u="none" strike="noStrike" kern="1200" cap="none" spc="-5" normalizeH="0" baseline="0" noProof="0" dirty="0">
                <a:ln>
                  <a:noFill/>
                </a:ln>
                <a:solidFill>
                  <a:prstClr val="black"/>
                </a:solidFill>
                <a:effectLst/>
                <a:uLnTx/>
                <a:uFillTx/>
                <a:latin typeface="Arial"/>
                <a:ea typeface="+mn-ea"/>
                <a:cs typeface="Arial"/>
              </a:rPr>
              <a:t>Aftercare</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srgbClr val="E36C09"/>
                </a:solidFill>
                <a:effectLst/>
                <a:uLnTx/>
                <a:uFillTx/>
                <a:latin typeface="Arial"/>
                <a:ea typeface="+mn-ea"/>
                <a:cs typeface="Arial"/>
              </a:rPr>
              <a:t>Services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p:nvPr/>
        </p:nvSpPr>
        <p:spPr>
          <a:xfrm>
            <a:off x="5580112" y="3408693"/>
            <a:ext cx="1695119" cy="229664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txBox="1"/>
          <p:nvPr/>
        </p:nvSpPr>
        <p:spPr>
          <a:xfrm>
            <a:off x="8492235" y="6464985"/>
            <a:ext cx="128270" cy="178435"/>
          </a:xfrm>
          <a:prstGeom prst="rect">
            <a:avLst/>
          </a:prstGeom>
        </p:spPr>
        <p:txBody>
          <a:bodyPr vert="horz" wrap="square" lIns="0" tIns="0" rIns="0" bIns="0" rtlCol="0">
            <a:spAutoFit/>
          </a:bodyPr>
          <a:lstStyle/>
          <a:p>
            <a:pPr marL="254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20" normalizeH="0" baseline="0" noProof="0" dirty="0">
                <a:ln>
                  <a:noFill/>
                </a:ln>
                <a:solidFill>
                  <a:srgbClr val="888888"/>
                </a:solidFill>
                <a:effectLst/>
                <a:uLnTx/>
                <a:uFillTx/>
                <a:latin typeface="Trebuchet MS"/>
                <a:ea typeface="+mn-ea"/>
                <a:cs typeface="Trebuchet MS"/>
              </a:rPr>
              <a:pPr marL="25400" marR="0" lvl="0" indent="0" algn="l" defTabSz="914400" rtl="0" eaLnBrk="1" fontAlgn="auto" latinLnBrk="0" hangingPunct="1">
                <a:lnSpc>
                  <a:spcPts val="1240"/>
                </a:lnSpc>
                <a:spcBef>
                  <a:spcPts val="0"/>
                </a:spcBef>
                <a:spcAft>
                  <a:spcPts val="0"/>
                </a:spcAft>
                <a:buClrTx/>
                <a:buSzTx/>
                <a:buFontTx/>
                <a:buNone/>
                <a:tabLst/>
                <a:defRPr/>
              </a:pPr>
              <a:t>3</a:t>
            </a:fld>
            <a:endParaRPr kumimoji="0" sz="12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3" name="Title 2"/>
          <p:cNvSpPr>
            <a:spLocks noGrp="1"/>
          </p:cNvSpPr>
          <p:nvPr>
            <p:ph type="title"/>
          </p:nvPr>
        </p:nvSpPr>
        <p:spPr>
          <a:xfrm>
            <a:off x="377777" y="67171"/>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INVESTMENT SERVICES</a:t>
            </a:r>
            <a:endParaRPr lang="en-ZA" sz="3800" b="1" dirty="0">
              <a:latin typeface="Arial" panose="020B0604020202020204" pitchFamily="34" charset="0"/>
              <a:cs typeface="Arial" panose="020B0604020202020204" pitchFamily="34" charset="0"/>
            </a:endParaRPr>
          </a:p>
        </p:txBody>
      </p:sp>
      <p:pic>
        <p:nvPicPr>
          <p:cNvPr id="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128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30</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5" name="TextBox 14"/>
          <p:cNvSpPr txBox="1"/>
          <p:nvPr/>
        </p:nvSpPr>
        <p:spPr>
          <a:xfrm>
            <a:off x="336662" y="1184306"/>
            <a:ext cx="6949723"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IMPLEMENTATION PLAN – </a:t>
            </a:r>
            <a:r>
              <a:rPr lang="en-ZA" sz="2000" b="1" dirty="0" smtClean="0">
                <a:solidFill>
                  <a:schemeClr val="accent6"/>
                </a:solidFill>
                <a:latin typeface="Arial" panose="020B0604020202020204" pitchFamily="34" charset="0"/>
                <a:cs typeface="Arial" panose="020B0604020202020204" pitchFamily="34" charset="0"/>
              </a:rPr>
              <a:t>CONSTRUCTION PERMITS</a:t>
            </a:r>
            <a:endParaRPr lang="en-ZA" sz="2000" b="1" dirty="0">
              <a:latin typeface="Arial" panose="020B0604020202020204" pitchFamily="34" charset="0"/>
              <a:cs typeface="Arial" panose="020B0604020202020204" pitchFamily="34" charset="0"/>
            </a:endParaRPr>
          </a:p>
        </p:txBody>
      </p:sp>
      <p:sp>
        <p:nvSpPr>
          <p:cNvPr id="3" name="Rectangle 2"/>
          <p:cNvSpPr/>
          <p:nvPr/>
        </p:nvSpPr>
        <p:spPr>
          <a:xfrm>
            <a:off x="339150" y="1580425"/>
            <a:ext cx="8205851" cy="954107"/>
          </a:xfrm>
          <a:prstGeom prst="rect">
            <a:avLst/>
          </a:prstGeom>
        </p:spPr>
        <p:txBody>
          <a:bodyPr wrap="square">
            <a:spAutoFit/>
          </a:bodyPr>
          <a:lstStyle/>
          <a:p>
            <a:pPr algn="just"/>
            <a:r>
              <a:rPr lang="en-US" sz="1400" b="1" dirty="0">
                <a:latin typeface="Arial" panose="020B0604020202020204" pitchFamily="34" charset="0"/>
                <a:cs typeface="Arial" panose="020B0604020202020204" pitchFamily="34" charset="0"/>
              </a:rPr>
              <a:t>South Africa ranks 98</a:t>
            </a:r>
            <a:r>
              <a:rPr lang="en-US" sz="1400" b="1" baseline="30000" dirty="0">
                <a:latin typeface="Arial" panose="020B0604020202020204" pitchFamily="34" charset="0"/>
                <a:cs typeface="Arial" panose="020B0604020202020204" pitchFamily="34" charset="0"/>
              </a:rPr>
              <a:t>th</a:t>
            </a:r>
            <a:r>
              <a:rPr lang="en-US" sz="1400" b="1" dirty="0">
                <a:latin typeface="Arial" panose="020B0604020202020204" pitchFamily="34" charset="0"/>
                <a:cs typeface="Arial" panose="020B0604020202020204" pitchFamily="34" charset="0"/>
              </a:rPr>
              <a:t> out of 190 economies in the world on the ease of Dealing with </a:t>
            </a:r>
            <a:r>
              <a:rPr lang="en-US" sz="1400" b="1" dirty="0" smtClean="0">
                <a:latin typeface="Arial" panose="020B0604020202020204" pitchFamily="34" charset="0"/>
                <a:cs typeface="Arial" panose="020B0604020202020204" pitchFamily="34" charset="0"/>
              </a:rPr>
              <a:t>Construction </a:t>
            </a:r>
            <a:r>
              <a:rPr lang="en-US" sz="1400" b="1" dirty="0">
                <a:latin typeface="Arial" panose="020B0604020202020204" pitchFamily="34" charset="0"/>
                <a:cs typeface="Arial" panose="020B0604020202020204" pitchFamily="34" charset="0"/>
              </a:rPr>
              <a:t>P</a:t>
            </a:r>
            <a:r>
              <a:rPr lang="en-US" sz="1400" b="1" dirty="0" smtClean="0">
                <a:latin typeface="Arial" panose="020B0604020202020204" pitchFamily="34" charset="0"/>
                <a:cs typeface="Arial" panose="020B0604020202020204" pitchFamily="34" charset="0"/>
              </a:rPr>
              <a:t>ermits </a:t>
            </a:r>
            <a:r>
              <a:rPr lang="en-US" sz="1400" b="1" dirty="0">
                <a:latin typeface="Arial" panose="020B0604020202020204" pitchFamily="34" charset="0"/>
                <a:cs typeface="Arial" panose="020B0604020202020204" pitchFamily="34" charset="0"/>
              </a:rPr>
              <a:t>indicator. It takes 20 steps, 155 days and costs 1.9% of warehouse value to build a warehouse. On the building control index, South Africa scores 12 out possible 15 points. </a:t>
            </a:r>
          </a:p>
        </p:txBody>
      </p:sp>
      <p:sp>
        <p:nvSpPr>
          <p:cNvPr id="16" name="Rectangle 15"/>
          <p:cNvSpPr/>
          <p:nvPr/>
        </p:nvSpPr>
        <p:spPr>
          <a:xfrm>
            <a:off x="458645" y="2583572"/>
            <a:ext cx="3096344" cy="488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smtClean="0">
                <a:solidFill>
                  <a:schemeClr val="tx1"/>
                </a:solidFill>
                <a:latin typeface="Arial" panose="020B0604020202020204" pitchFamily="34" charset="0"/>
                <a:cs typeface="Arial" panose="020B0604020202020204" pitchFamily="34" charset="0"/>
              </a:rPr>
              <a:t>Dealing with Construction Permits</a:t>
            </a:r>
            <a:endParaRPr lang="en-ZA" sz="1400" b="1" dirty="0" smtClean="0">
              <a:solidFill>
                <a:schemeClr val="tx1"/>
              </a:solidFill>
              <a:latin typeface="Arial" panose="020B0604020202020204" pitchFamily="34" charset="0"/>
              <a:cs typeface="Arial" panose="020B0604020202020204" pitchFamily="34" charset="0"/>
            </a:endParaRPr>
          </a:p>
          <a:p>
            <a:pPr algn="ctr"/>
            <a:r>
              <a:rPr lang="en-ZA" sz="1200" dirty="0" smtClean="0">
                <a:solidFill>
                  <a:srgbClr val="FF0000"/>
                </a:solidFill>
                <a:latin typeface="Arial" panose="020B0604020202020204" pitchFamily="34" charset="0"/>
                <a:cs typeface="Arial" panose="020B0604020202020204" pitchFamily="34" charset="0"/>
              </a:rPr>
              <a:t>Current </a:t>
            </a:r>
            <a:r>
              <a:rPr lang="en-ZA" sz="1200" dirty="0">
                <a:solidFill>
                  <a:srgbClr val="FF0000"/>
                </a:solidFill>
                <a:latin typeface="Arial" panose="020B0604020202020204" pitchFamily="34" charset="0"/>
                <a:cs typeface="Arial" panose="020B0604020202020204" pitchFamily="34" charset="0"/>
              </a:rPr>
              <a:t>rank </a:t>
            </a:r>
            <a:r>
              <a:rPr lang="en-ZA" sz="1200" dirty="0" smtClean="0">
                <a:solidFill>
                  <a:srgbClr val="FF0000"/>
                </a:solidFill>
                <a:latin typeface="Arial" panose="020B0604020202020204" pitchFamily="34" charset="0"/>
                <a:cs typeface="Arial" panose="020B0604020202020204" pitchFamily="34" charset="0"/>
              </a:rPr>
              <a:t>98- </a:t>
            </a:r>
            <a:r>
              <a:rPr lang="en-ZA" sz="1200" dirty="0">
                <a:solidFill>
                  <a:srgbClr val="FF0000"/>
                </a:solidFill>
                <a:latin typeface="Arial" panose="020B0604020202020204" pitchFamily="34" charset="0"/>
                <a:cs typeface="Arial" panose="020B0604020202020204" pitchFamily="34" charset="0"/>
              </a:rPr>
              <a:t>future rank </a:t>
            </a:r>
            <a:r>
              <a:rPr lang="en-ZA" sz="1200" dirty="0" smtClean="0">
                <a:solidFill>
                  <a:srgbClr val="FF0000"/>
                </a:solidFill>
                <a:latin typeface="Arial" panose="020B0604020202020204" pitchFamily="34" charset="0"/>
                <a:cs typeface="Arial" panose="020B0604020202020204" pitchFamily="34" charset="0"/>
              </a:rPr>
              <a:t>7</a:t>
            </a:r>
            <a:endParaRPr lang="en-ZA" sz="1200" dirty="0">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458645" y="3149929"/>
            <a:ext cx="8086356" cy="2272260"/>
          </a:xfrm>
          <a:prstGeom prst="rect">
            <a:avLst/>
          </a:prstGeom>
        </p:spPr>
      </p:pic>
      <p:sp>
        <p:nvSpPr>
          <p:cNvPr id="4" name="Rectangle 3"/>
          <p:cNvSpPr/>
          <p:nvPr/>
        </p:nvSpPr>
        <p:spPr>
          <a:xfrm>
            <a:off x="461668" y="5545198"/>
            <a:ext cx="8086356"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Implementing the above-mentioned short term and medium term recommendations would further drop procedure count to 14, days to 76, and increase building quality control index to 14 points, placing it 7</a:t>
            </a:r>
            <a:r>
              <a:rPr lang="en-US" sz="1000" baseline="30000" dirty="0">
                <a:latin typeface="Arial" panose="020B0604020202020204" pitchFamily="34" charset="0"/>
                <a:cs typeface="Arial" panose="020B0604020202020204" pitchFamily="34" charset="0"/>
              </a:rPr>
              <a:t>th</a:t>
            </a:r>
            <a:r>
              <a:rPr lang="en-US" sz="1000" dirty="0">
                <a:latin typeface="Arial" panose="020B0604020202020204" pitchFamily="34" charset="0"/>
                <a:cs typeface="Arial" panose="020B0604020202020204" pitchFamily="34" charset="0"/>
              </a:rPr>
              <a:t> globally on this indicator.</a:t>
            </a:r>
            <a:endParaRPr lang="en-ZA"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941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31</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3" name="Rectangle 2"/>
          <p:cNvSpPr/>
          <p:nvPr/>
        </p:nvSpPr>
        <p:spPr>
          <a:xfrm>
            <a:off x="336662" y="1584416"/>
            <a:ext cx="8208340" cy="954107"/>
          </a:xfrm>
          <a:prstGeom prst="rect">
            <a:avLst/>
          </a:prstGeom>
        </p:spPr>
        <p:txBody>
          <a:bodyPr wrap="square">
            <a:spAutoFit/>
          </a:bodyPr>
          <a:lstStyle/>
          <a:p>
            <a:pPr algn="just"/>
            <a:r>
              <a:rPr lang="en-US" sz="1400" b="1" dirty="0">
                <a:latin typeface="Arial" panose="020B0604020202020204" pitchFamily="34" charset="0"/>
                <a:cs typeface="Arial" panose="020B0604020202020204" pitchFamily="34" charset="0"/>
              </a:rPr>
              <a:t>South Africa ranks 98</a:t>
            </a:r>
            <a:r>
              <a:rPr lang="en-US" sz="1400" b="1" baseline="30000" dirty="0">
                <a:latin typeface="Arial" panose="020B0604020202020204" pitchFamily="34" charset="0"/>
                <a:cs typeface="Arial" panose="020B0604020202020204" pitchFamily="34" charset="0"/>
              </a:rPr>
              <a:t>th</a:t>
            </a:r>
            <a:r>
              <a:rPr lang="en-US" sz="1400" b="1" dirty="0">
                <a:latin typeface="Arial" panose="020B0604020202020204" pitchFamily="34" charset="0"/>
                <a:cs typeface="Arial" panose="020B0604020202020204" pitchFamily="34" charset="0"/>
              </a:rPr>
              <a:t> out of 190 economies in the world on the ease of Dealing with </a:t>
            </a:r>
            <a:r>
              <a:rPr lang="en-US" sz="1400" b="1" dirty="0" smtClean="0">
                <a:latin typeface="Arial" panose="020B0604020202020204" pitchFamily="34" charset="0"/>
                <a:cs typeface="Arial" panose="020B0604020202020204" pitchFamily="34" charset="0"/>
              </a:rPr>
              <a:t>Construction </a:t>
            </a:r>
            <a:r>
              <a:rPr lang="en-US" sz="1400" b="1" dirty="0">
                <a:latin typeface="Arial" panose="020B0604020202020204" pitchFamily="34" charset="0"/>
                <a:cs typeface="Arial" panose="020B0604020202020204" pitchFamily="34" charset="0"/>
              </a:rPr>
              <a:t>P</a:t>
            </a:r>
            <a:r>
              <a:rPr lang="en-US" sz="1400" b="1" dirty="0" smtClean="0">
                <a:latin typeface="Arial" panose="020B0604020202020204" pitchFamily="34" charset="0"/>
                <a:cs typeface="Arial" panose="020B0604020202020204" pitchFamily="34" charset="0"/>
              </a:rPr>
              <a:t>ermits </a:t>
            </a:r>
            <a:r>
              <a:rPr lang="en-US" sz="1400" b="1" dirty="0">
                <a:latin typeface="Arial" panose="020B0604020202020204" pitchFamily="34" charset="0"/>
                <a:cs typeface="Arial" panose="020B0604020202020204" pitchFamily="34" charset="0"/>
              </a:rPr>
              <a:t>indicator. It takes 20 steps, 155 days and costs 1.9% of warehouse value to build a warehouse. On the building control index, South Africa scores 12 out possible 15 points. </a:t>
            </a:r>
          </a:p>
        </p:txBody>
      </p:sp>
      <p:sp>
        <p:nvSpPr>
          <p:cNvPr id="13" name="TextBox 12"/>
          <p:cNvSpPr txBox="1"/>
          <p:nvPr/>
        </p:nvSpPr>
        <p:spPr>
          <a:xfrm>
            <a:off x="336662" y="1184306"/>
            <a:ext cx="5949064"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ACHIEVEMENTS – </a:t>
            </a:r>
            <a:r>
              <a:rPr lang="en-ZA" sz="2000" b="1" dirty="0" smtClean="0">
                <a:solidFill>
                  <a:schemeClr val="accent6"/>
                </a:solidFill>
                <a:latin typeface="Arial" panose="020B0604020202020204" pitchFamily="34" charset="0"/>
                <a:cs typeface="Arial" panose="020B0604020202020204" pitchFamily="34" charset="0"/>
              </a:rPr>
              <a:t>CONSTRUCTION PERMITS</a:t>
            </a:r>
            <a:endParaRPr lang="en-ZA" sz="2000" b="1"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509339439"/>
              </p:ext>
            </p:extLst>
          </p:nvPr>
        </p:nvGraphicFramePr>
        <p:xfrm>
          <a:off x="412226" y="2617662"/>
          <a:ext cx="8274574" cy="3013147"/>
        </p:xfrm>
        <a:graphic>
          <a:graphicData uri="http://schemas.openxmlformats.org/drawingml/2006/table">
            <a:tbl>
              <a:tblPr firstRow="1" bandRow="1">
                <a:tableStyleId>{93296810-A885-4BE3-A3E7-6D5BEEA58F35}</a:tableStyleId>
              </a:tblPr>
              <a:tblGrid>
                <a:gridCol w="1311706">
                  <a:extLst>
                    <a:ext uri="{9D8B030D-6E8A-4147-A177-3AD203B41FA5}">
                      <a16:colId xmlns:a16="http://schemas.microsoft.com/office/drawing/2014/main" val="2439929177"/>
                    </a:ext>
                  </a:extLst>
                </a:gridCol>
                <a:gridCol w="893376">
                  <a:extLst>
                    <a:ext uri="{9D8B030D-6E8A-4147-A177-3AD203B41FA5}">
                      <a16:colId xmlns:a16="http://schemas.microsoft.com/office/drawing/2014/main" val="2496209871"/>
                    </a:ext>
                  </a:extLst>
                </a:gridCol>
                <a:gridCol w="3272744">
                  <a:extLst>
                    <a:ext uri="{9D8B030D-6E8A-4147-A177-3AD203B41FA5}">
                      <a16:colId xmlns:a16="http://schemas.microsoft.com/office/drawing/2014/main" val="1049020185"/>
                    </a:ext>
                  </a:extLst>
                </a:gridCol>
                <a:gridCol w="2796748">
                  <a:extLst>
                    <a:ext uri="{9D8B030D-6E8A-4147-A177-3AD203B41FA5}">
                      <a16:colId xmlns:a16="http://schemas.microsoft.com/office/drawing/2014/main" val="2845119242"/>
                    </a:ext>
                  </a:extLst>
                </a:gridCol>
              </a:tblGrid>
              <a:tr h="163266">
                <a:tc>
                  <a:txBody>
                    <a:bodyPr/>
                    <a:lstStyle/>
                    <a:p>
                      <a:pPr algn="ctr"/>
                      <a:r>
                        <a:rPr lang="en-ZA" sz="1000" b="1" dirty="0" smtClean="0">
                          <a:latin typeface="Arial" panose="020B0604020202020204" pitchFamily="34" charset="0"/>
                          <a:cs typeface="Arial" panose="020B0604020202020204" pitchFamily="34" charset="0"/>
                        </a:rPr>
                        <a:t>Indicator</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Status</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Message target</a:t>
                      </a:r>
                      <a:endParaRPr lang="en-ZA" sz="1000" b="1" dirty="0">
                        <a:latin typeface="Arial" panose="020B0604020202020204" pitchFamily="34" charset="0"/>
                        <a:cs typeface="Arial" panose="020B0604020202020204" pitchFamily="34" charset="0"/>
                      </a:endParaRPr>
                    </a:p>
                  </a:txBody>
                  <a:tcPr/>
                </a:tc>
                <a:tc>
                  <a:txBody>
                    <a:bodyPr/>
                    <a:lstStyle/>
                    <a:p>
                      <a:r>
                        <a:rPr lang="en-ZA" sz="1000" b="1" dirty="0" smtClean="0">
                          <a:latin typeface="Arial" panose="020B0604020202020204" pitchFamily="34" charset="0"/>
                          <a:cs typeface="Arial" panose="020B0604020202020204" pitchFamily="34" charset="0"/>
                        </a:rPr>
                        <a:t>Impact</a:t>
                      </a:r>
                      <a:endParaRPr lang="en-ZA" sz="1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23231380"/>
                  </a:ext>
                </a:extLst>
              </a:tr>
              <a:tr h="533857">
                <a:tc rowSpan="7">
                  <a:txBody>
                    <a:bodyPr/>
                    <a:lstStyle/>
                    <a:p>
                      <a:pPr algn="ct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Dealing with construction permits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Development of a national standardised process for building plan submissions, conducting inspections and issuance of occupancy certificates.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Reduces the number of procedures, time taken and cost to obtain a construction permit</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7032333"/>
                  </a:ext>
                </a:extLst>
              </a:tr>
              <a:tr h="382166">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Development of a streamlined online permitting system for CoJ</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Secure, fast and measurable process institutionalised into a system.</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7489428"/>
                  </a:ext>
                </a:extLst>
              </a:tr>
              <a:tr h="355904">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Seminars on SANS 10400 for selected Municipalities and Architects by the NRCS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provide know how on standards for compliance when building</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0627876"/>
                  </a:ext>
                </a:extLst>
              </a:tr>
              <a:tr h="355904">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Future</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Continuous professional development for Architects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Improve the quality of submissions by architects and reduce time to process applications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8422766"/>
                  </a:ext>
                </a:extLst>
              </a:tr>
              <a:tr h="355904">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Current</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COJ isolating warehouse applications to process within 14 days for Site Development Plans and 14 days for Building Plans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 reduced for warehouse applications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71299807"/>
                  </a:ext>
                </a:extLst>
              </a:tr>
              <a:tr h="141111">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Temporary One Stop Shop achieved.</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222808"/>
                  </a:ext>
                </a:extLst>
              </a:tr>
              <a:tr h="355904">
                <a:tc vMerge="1">
                  <a:txBody>
                    <a:bodyPr/>
                    <a:lstStyle/>
                    <a:p>
                      <a:endParaRPr lang="en-ZA"/>
                    </a:p>
                  </a:txBody>
                  <a:tcPr/>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Current</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COJ to process ALL building within 30 days and site development plans within 28 days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ZA"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Time reduce for building and site development plans</a:t>
                      </a: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4851"/>
                  </a:ext>
                </a:extLst>
              </a:tr>
            </a:tbl>
          </a:graphicData>
        </a:graphic>
      </p:graphicFrame>
    </p:spTree>
    <p:extLst>
      <p:ext uri="{BB962C8B-B14F-4D97-AF65-F5344CB8AC3E}">
        <p14:creationId xmlns:p14="http://schemas.microsoft.com/office/powerpoint/2010/main" val="795259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32</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itle 4">
            <a:extLst>
              <a:ext uri="{FF2B5EF4-FFF2-40B4-BE49-F238E27FC236}">
                <a16:creationId xmlns:a16="http://schemas.microsoft.com/office/drawing/2014/main" id="{4A2CBF7E-88AD-4E3B-B70C-6D061FD4592C}"/>
              </a:ext>
            </a:extLst>
          </p:cNvPr>
          <p:cNvSpPr txBox="1">
            <a:spLocks/>
          </p:cNvSpPr>
          <p:nvPr/>
        </p:nvSpPr>
        <p:spPr>
          <a:xfrm>
            <a:off x="315402" y="1089067"/>
            <a:ext cx="8371398" cy="37835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ZA" sz="2000" dirty="0" smtClean="0">
                <a:latin typeface="Arial" panose="020B0604020202020204" pitchFamily="34" charset="0"/>
                <a:cs typeface="Arial" panose="020B0604020202020204" pitchFamily="34" charset="0"/>
              </a:rPr>
              <a:t>High-level Plan for CoJ –  Construction Permits Jan to Jun 2020</a:t>
            </a:r>
            <a:endParaRPr lang="en-US" sz="2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152CD8E-07F7-4032-9651-77D757970A01}"/>
              </a:ext>
            </a:extLst>
          </p:cNvPr>
          <p:cNvSpPr txBox="1"/>
          <p:nvPr/>
        </p:nvSpPr>
        <p:spPr>
          <a:xfrm>
            <a:off x="146204" y="3854641"/>
            <a:ext cx="3863173"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defTabSz="670801"/>
            <a:r>
              <a:rPr lang="en-ZA" sz="1625" b="1" dirty="0">
                <a:solidFill>
                  <a:schemeClr val="tx2"/>
                </a:solidFill>
              </a:rPr>
              <a:t>What must CoJ Leadership do immediately?</a:t>
            </a:r>
          </a:p>
        </p:txBody>
      </p:sp>
      <p:sp>
        <p:nvSpPr>
          <p:cNvPr id="15" name="TextBox 14">
            <a:extLst>
              <a:ext uri="{FF2B5EF4-FFF2-40B4-BE49-F238E27FC236}">
                <a16:creationId xmlns:a16="http://schemas.microsoft.com/office/drawing/2014/main" id="{794CDF07-E4C4-47BB-872A-C0DECE37B154}"/>
              </a:ext>
            </a:extLst>
          </p:cNvPr>
          <p:cNvSpPr txBox="1"/>
          <p:nvPr/>
        </p:nvSpPr>
        <p:spPr>
          <a:xfrm>
            <a:off x="162863" y="4277955"/>
            <a:ext cx="8523937" cy="108363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t">
            <a:spAutoFit/>
          </a:bodyPr>
          <a:lstStyle/>
          <a:p>
            <a:pPr marL="278641" indent="-278641" defTabSz="670801">
              <a:buFontTx/>
              <a:buAutoNum type="arabicPeriod"/>
            </a:pPr>
            <a:r>
              <a:rPr lang="en-ZA" sz="1300" dirty="0"/>
              <a:t>Appoint Local IT Service </a:t>
            </a:r>
            <a:r>
              <a:rPr lang="en-ZA" sz="1300" dirty="0" smtClean="0"/>
              <a:t>Provider.. </a:t>
            </a:r>
            <a:endParaRPr lang="en-ZA" sz="1300" dirty="0"/>
          </a:p>
          <a:p>
            <a:pPr marL="278641" indent="-278641" defTabSz="670801">
              <a:buFontTx/>
              <a:buAutoNum type="arabicPeriod"/>
            </a:pPr>
            <a:r>
              <a:rPr lang="en-ZA" sz="1300" dirty="0"/>
              <a:t>Appoint Dedicated Tactical Team from existing </a:t>
            </a:r>
            <a:r>
              <a:rPr lang="en-ZA" sz="1300" dirty="0" smtClean="0"/>
              <a:t>capacity.</a:t>
            </a:r>
          </a:p>
          <a:p>
            <a:pPr marL="278641" indent="-278641" defTabSz="670801">
              <a:buFontTx/>
              <a:buAutoNum type="arabicPeriod"/>
            </a:pPr>
            <a:r>
              <a:rPr lang="en-ZA" sz="1300" dirty="0" smtClean="0"/>
              <a:t> Communicate </a:t>
            </a:r>
            <a:r>
              <a:rPr lang="en-ZA" sz="1300" dirty="0"/>
              <a:t>to Management </a:t>
            </a:r>
            <a:r>
              <a:rPr lang="en-ZA" sz="1300" dirty="0" smtClean="0"/>
              <a:t> and to External Stakeholders. Measure </a:t>
            </a:r>
            <a:r>
              <a:rPr lang="en-ZA" sz="1300" dirty="0"/>
              <a:t>daily by Dedicated Tactical Team. Amolemo Mathoagae.  CM, MMC and EM report weekly on a Monday</a:t>
            </a:r>
          </a:p>
          <a:p>
            <a:pPr marL="278641" indent="-278641" defTabSz="670801">
              <a:buFontTx/>
              <a:buAutoNum type="arabicPeriod"/>
            </a:pPr>
            <a:r>
              <a:rPr lang="en-ZA" sz="1300" dirty="0" smtClean="0"/>
              <a:t>Jhb </a:t>
            </a:r>
            <a:r>
              <a:rPr lang="en-ZA" sz="1300" dirty="0"/>
              <a:t>Water needs to reduce the turnaround times for Final Water connection. </a:t>
            </a:r>
            <a:endParaRPr lang="en-ZA" sz="1138" dirty="0">
              <a:solidFill>
                <a:schemeClr val="accent2"/>
              </a:solidFill>
            </a:endParaRPr>
          </a:p>
        </p:txBody>
      </p:sp>
      <p:sp>
        <p:nvSpPr>
          <p:cNvPr id="16" name="Rectangle 15">
            <a:extLst>
              <a:ext uri="{FF2B5EF4-FFF2-40B4-BE49-F238E27FC236}">
                <a16:creationId xmlns:a16="http://schemas.microsoft.com/office/drawing/2014/main" id="{7ADB0ACA-0707-4A35-8EE5-92085BE00184}"/>
              </a:ext>
            </a:extLst>
          </p:cNvPr>
          <p:cNvSpPr/>
          <p:nvPr/>
        </p:nvSpPr>
        <p:spPr>
          <a:xfrm>
            <a:off x="162864" y="1774109"/>
            <a:ext cx="2149756" cy="283411"/>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Key Performance Area</a:t>
            </a:r>
          </a:p>
        </p:txBody>
      </p:sp>
      <p:sp>
        <p:nvSpPr>
          <p:cNvPr id="17" name="TextBox 16">
            <a:extLst>
              <a:ext uri="{FF2B5EF4-FFF2-40B4-BE49-F238E27FC236}">
                <a16:creationId xmlns:a16="http://schemas.microsoft.com/office/drawing/2014/main" id="{FD5B6DA1-0156-4AB7-B3D2-437A324AB782}"/>
              </a:ext>
            </a:extLst>
          </p:cNvPr>
          <p:cNvSpPr txBox="1"/>
          <p:nvPr/>
        </p:nvSpPr>
        <p:spPr>
          <a:xfrm>
            <a:off x="162864" y="2095038"/>
            <a:ext cx="2124684" cy="958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US" sz="1138" dirty="0">
                <a:solidFill>
                  <a:schemeClr val="accent2"/>
                </a:solidFill>
              </a:rPr>
              <a:t>Ensure full implementation of Temporary OSS (TOSS)</a:t>
            </a:r>
          </a:p>
          <a:p>
            <a:pPr marL="278641" indent="-278641" defTabSz="670801">
              <a:buFontTx/>
              <a:buAutoNum type="arabicPeriod"/>
            </a:pPr>
            <a:r>
              <a:rPr lang="en-US" sz="1138" dirty="0">
                <a:solidFill>
                  <a:schemeClr val="accent2"/>
                </a:solidFill>
              </a:rPr>
              <a:t>Ensure full commitment to new turn around times for SDP and BP</a:t>
            </a:r>
          </a:p>
        </p:txBody>
      </p:sp>
      <p:sp>
        <p:nvSpPr>
          <p:cNvPr id="18" name="TextBox 17">
            <a:extLst>
              <a:ext uri="{FF2B5EF4-FFF2-40B4-BE49-F238E27FC236}">
                <a16:creationId xmlns:a16="http://schemas.microsoft.com/office/drawing/2014/main" id="{38EC1DE3-9A45-4682-992D-E207D8E66B8E}"/>
              </a:ext>
            </a:extLst>
          </p:cNvPr>
          <p:cNvSpPr txBox="1"/>
          <p:nvPr/>
        </p:nvSpPr>
        <p:spPr>
          <a:xfrm>
            <a:off x="145098" y="2959778"/>
            <a:ext cx="2142450"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defTabSz="670801"/>
            <a:r>
              <a:rPr lang="en-ZA" sz="1138" dirty="0">
                <a:solidFill>
                  <a:schemeClr val="accent2"/>
                </a:solidFill>
              </a:rPr>
              <a:t>3</a:t>
            </a:r>
            <a:r>
              <a:rPr lang="en-ZA" sz="1138" dirty="0" smtClean="0">
                <a:solidFill>
                  <a:schemeClr val="accent2"/>
                </a:solidFill>
              </a:rPr>
              <a:t>. </a:t>
            </a:r>
            <a:r>
              <a:rPr lang="en-ZA" sz="1138" dirty="0">
                <a:solidFill>
                  <a:schemeClr val="accent2"/>
                </a:solidFill>
              </a:rPr>
              <a:t>Commercial Property SDP</a:t>
            </a:r>
          </a:p>
          <a:p>
            <a:pPr defTabSz="670801"/>
            <a:endParaRPr lang="en-ZA" sz="1138" dirty="0">
              <a:solidFill>
                <a:schemeClr val="accent2"/>
              </a:solidFill>
            </a:endParaRPr>
          </a:p>
          <a:p>
            <a:pPr defTabSz="670801"/>
            <a:r>
              <a:rPr lang="en-ZA" sz="1138" dirty="0">
                <a:solidFill>
                  <a:schemeClr val="accent2"/>
                </a:solidFill>
              </a:rPr>
              <a:t>4</a:t>
            </a:r>
            <a:r>
              <a:rPr lang="en-ZA" sz="1138" dirty="0" smtClean="0">
                <a:solidFill>
                  <a:schemeClr val="accent2"/>
                </a:solidFill>
              </a:rPr>
              <a:t>. </a:t>
            </a:r>
            <a:r>
              <a:rPr lang="en-ZA" sz="1138" dirty="0">
                <a:solidFill>
                  <a:schemeClr val="accent2"/>
                </a:solidFill>
              </a:rPr>
              <a:t>Commercial Property BP</a:t>
            </a:r>
          </a:p>
        </p:txBody>
      </p:sp>
      <p:sp>
        <p:nvSpPr>
          <p:cNvPr id="19" name="TextBox 18">
            <a:extLst>
              <a:ext uri="{FF2B5EF4-FFF2-40B4-BE49-F238E27FC236}">
                <a16:creationId xmlns:a16="http://schemas.microsoft.com/office/drawing/2014/main" id="{EC9AB40A-6B62-43CD-9821-4C9852041F8C}"/>
              </a:ext>
            </a:extLst>
          </p:cNvPr>
          <p:cNvSpPr txBox="1"/>
          <p:nvPr/>
        </p:nvSpPr>
        <p:spPr>
          <a:xfrm>
            <a:off x="162863" y="3551227"/>
            <a:ext cx="1973667"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defTabSz="670801"/>
            <a:r>
              <a:rPr lang="en-ZA" sz="1138" dirty="0">
                <a:solidFill>
                  <a:schemeClr val="accent2"/>
                </a:solidFill>
              </a:rPr>
              <a:t>5</a:t>
            </a:r>
            <a:r>
              <a:rPr lang="en-ZA" sz="1138" dirty="0" smtClean="0">
                <a:solidFill>
                  <a:schemeClr val="accent2"/>
                </a:solidFill>
              </a:rPr>
              <a:t>. </a:t>
            </a:r>
            <a:r>
              <a:rPr lang="en-ZA" sz="1138" dirty="0">
                <a:solidFill>
                  <a:schemeClr val="accent2"/>
                </a:solidFill>
              </a:rPr>
              <a:t>Final Water Connection</a:t>
            </a:r>
          </a:p>
        </p:txBody>
      </p:sp>
      <p:sp>
        <p:nvSpPr>
          <p:cNvPr id="20" name="Rectangle 19">
            <a:extLst>
              <a:ext uri="{FF2B5EF4-FFF2-40B4-BE49-F238E27FC236}">
                <a16:creationId xmlns:a16="http://schemas.microsoft.com/office/drawing/2014/main" id="{455461A5-1801-47C4-8222-4B5155ECF19F}"/>
              </a:ext>
            </a:extLst>
          </p:cNvPr>
          <p:cNvSpPr/>
          <p:nvPr/>
        </p:nvSpPr>
        <p:spPr>
          <a:xfrm>
            <a:off x="2430643" y="1794633"/>
            <a:ext cx="1512433" cy="283411"/>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Target</a:t>
            </a:r>
          </a:p>
        </p:txBody>
      </p:sp>
      <p:sp>
        <p:nvSpPr>
          <p:cNvPr id="21" name="TextBox 20">
            <a:extLst>
              <a:ext uri="{FF2B5EF4-FFF2-40B4-BE49-F238E27FC236}">
                <a16:creationId xmlns:a16="http://schemas.microsoft.com/office/drawing/2014/main" id="{E2D0695C-73E2-42D1-AE04-289C00A288D5}"/>
              </a:ext>
            </a:extLst>
          </p:cNvPr>
          <p:cNvSpPr txBox="1"/>
          <p:nvPr/>
        </p:nvSpPr>
        <p:spPr>
          <a:xfrm>
            <a:off x="2419575" y="3139367"/>
            <a:ext cx="104612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10 to 15 days</a:t>
            </a:r>
          </a:p>
          <a:p>
            <a:pPr defTabSz="670801"/>
            <a:endParaRPr lang="en-ZA" sz="975" dirty="0">
              <a:solidFill>
                <a:schemeClr val="accent2"/>
              </a:solidFill>
            </a:endParaRPr>
          </a:p>
          <a:p>
            <a:pPr marL="278641" indent="-278641" defTabSz="670801">
              <a:buFontTx/>
              <a:buAutoNum type="arabicPeriod"/>
            </a:pPr>
            <a:r>
              <a:rPr lang="en-ZA" sz="975" dirty="0">
                <a:solidFill>
                  <a:schemeClr val="accent2"/>
                </a:solidFill>
              </a:rPr>
              <a:t>5 to 10 days</a:t>
            </a:r>
          </a:p>
        </p:txBody>
      </p:sp>
      <p:sp>
        <p:nvSpPr>
          <p:cNvPr id="22" name="TextBox 21">
            <a:extLst>
              <a:ext uri="{FF2B5EF4-FFF2-40B4-BE49-F238E27FC236}">
                <a16:creationId xmlns:a16="http://schemas.microsoft.com/office/drawing/2014/main" id="{EB32F23A-ED41-4EE0-8282-C0ED98FDB7C3}"/>
              </a:ext>
            </a:extLst>
          </p:cNvPr>
          <p:cNvSpPr txBox="1"/>
          <p:nvPr/>
        </p:nvSpPr>
        <p:spPr>
          <a:xfrm>
            <a:off x="2419575" y="3646344"/>
            <a:ext cx="688650" cy="233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5 days</a:t>
            </a:r>
          </a:p>
        </p:txBody>
      </p:sp>
      <p:sp>
        <p:nvSpPr>
          <p:cNvPr id="23" name="TextBox 22">
            <a:extLst>
              <a:ext uri="{FF2B5EF4-FFF2-40B4-BE49-F238E27FC236}">
                <a16:creationId xmlns:a16="http://schemas.microsoft.com/office/drawing/2014/main" id="{3CDC5FBC-35CB-466D-A1D9-535535B29FC6}"/>
              </a:ext>
            </a:extLst>
          </p:cNvPr>
          <p:cNvSpPr txBox="1"/>
          <p:nvPr/>
        </p:nvSpPr>
        <p:spPr>
          <a:xfrm>
            <a:off x="2447483" y="2132252"/>
            <a:ext cx="1457059" cy="383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Reduction of 4 steps and time</a:t>
            </a:r>
          </a:p>
        </p:txBody>
      </p:sp>
      <p:sp>
        <p:nvSpPr>
          <p:cNvPr id="24" name="TextBox 23">
            <a:extLst>
              <a:ext uri="{FF2B5EF4-FFF2-40B4-BE49-F238E27FC236}">
                <a16:creationId xmlns:a16="http://schemas.microsoft.com/office/drawing/2014/main" id="{FDC72198-189A-40B7-ABDE-C856456EE001}"/>
              </a:ext>
            </a:extLst>
          </p:cNvPr>
          <p:cNvSpPr txBox="1"/>
          <p:nvPr/>
        </p:nvSpPr>
        <p:spPr>
          <a:xfrm>
            <a:off x="2426400" y="2492222"/>
            <a:ext cx="1457060" cy="683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SDP from 53 to 28 days</a:t>
            </a:r>
          </a:p>
          <a:p>
            <a:pPr marL="278641" indent="-278641" defTabSz="670801">
              <a:buFontTx/>
              <a:buAutoNum type="arabicPeriod"/>
            </a:pPr>
            <a:r>
              <a:rPr lang="en-ZA" sz="975" dirty="0">
                <a:solidFill>
                  <a:schemeClr val="accent2"/>
                </a:solidFill>
              </a:rPr>
              <a:t>BP from 60 to 30 days</a:t>
            </a:r>
          </a:p>
        </p:txBody>
      </p:sp>
      <p:sp>
        <p:nvSpPr>
          <p:cNvPr id="25" name="Rectangle 24">
            <a:extLst>
              <a:ext uri="{FF2B5EF4-FFF2-40B4-BE49-F238E27FC236}">
                <a16:creationId xmlns:a16="http://schemas.microsoft.com/office/drawing/2014/main" id="{2715F038-4DC8-4A9E-A657-0D51603BC654}"/>
              </a:ext>
            </a:extLst>
          </p:cNvPr>
          <p:cNvSpPr/>
          <p:nvPr/>
        </p:nvSpPr>
        <p:spPr>
          <a:xfrm>
            <a:off x="4025615" y="1788173"/>
            <a:ext cx="1163849" cy="283411"/>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Who</a:t>
            </a:r>
          </a:p>
        </p:txBody>
      </p:sp>
      <p:sp>
        <p:nvSpPr>
          <p:cNvPr id="26" name="TextBox 25">
            <a:extLst>
              <a:ext uri="{FF2B5EF4-FFF2-40B4-BE49-F238E27FC236}">
                <a16:creationId xmlns:a16="http://schemas.microsoft.com/office/drawing/2014/main" id="{58B3C82D-265B-47A5-B182-F2C7F3E42FA0}"/>
              </a:ext>
            </a:extLst>
          </p:cNvPr>
          <p:cNvSpPr txBox="1"/>
          <p:nvPr/>
        </p:nvSpPr>
        <p:spPr>
          <a:xfrm>
            <a:off x="4060320" y="2130327"/>
            <a:ext cx="714298"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Thuli</a:t>
            </a:r>
          </a:p>
          <a:p>
            <a:pPr marL="278641" indent="-278641" defTabSz="670801">
              <a:buFontTx/>
              <a:buAutoNum type="arabicPeriod"/>
            </a:pPr>
            <a:r>
              <a:rPr lang="en-ZA" sz="1138" dirty="0">
                <a:solidFill>
                  <a:schemeClr val="accent2"/>
                </a:solidFill>
              </a:rPr>
              <a:t>Gcina</a:t>
            </a:r>
          </a:p>
          <a:p>
            <a:pPr marL="278641" indent="-278641" defTabSz="670801">
              <a:buFontTx/>
              <a:buAutoNum type="arabicPeriod"/>
            </a:pPr>
            <a:r>
              <a:rPr lang="en-ZA" sz="1138" dirty="0">
                <a:solidFill>
                  <a:schemeClr val="accent2"/>
                </a:solidFill>
              </a:rPr>
              <a:t>MOEs</a:t>
            </a:r>
          </a:p>
        </p:txBody>
      </p:sp>
      <p:sp>
        <p:nvSpPr>
          <p:cNvPr id="27" name="TextBox 26">
            <a:extLst>
              <a:ext uri="{FF2B5EF4-FFF2-40B4-BE49-F238E27FC236}">
                <a16:creationId xmlns:a16="http://schemas.microsoft.com/office/drawing/2014/main" id="{CACFCEAF-74FE-4D3B-B920-6BC0703171E7}"/>
              </a:ext>
            </a:extLst>
          </p:cNvPr>
          <p:cNvSpPr txBox="1"/>
          <p:nvPr/>
        </p:nvSpPr>
        <p:spPr>
          <a:xfrm>
            <a:off x="4056164" y="2935533"/>
            <a:ext cx="656590"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Thuli</a:t>
            </a:r>
          </a:p>
        </p:txBody>
      </p:sp>
      <p:sp>
        <p:nvSpPr>
          <p:cNvPr id="28" name="TextBox 27">
            <a:extLst>
              <a:ext uri="{FF2B5EF4-FFF2-40B4-BE49-F238E27FC236}">
                <a16:creationId xmlns:a16="http://schemas.microsoft.com/office/drawing/2014/main" id="{E6BD4245-3948-40CE-905D-4CFCCB692761}"/>
              </a:ext>
            </a:extLst>
          </p:cNvPr>
          <p:cNvSpPr txBox="1"/>
          <p:nvPr/>
        </p:nvSpPr>
        <p:spPr>
          <a:xfrm>
            <a:off x="4073700" y="3322241"/>
            <a:ext cx="698268"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Gcina</a:t>
            </a:r>
          </a:p>
        </p:txBody>
      </p:sp>
      <p:sp>
        <p:nvSpPr>
          <p:cNvPr id="29" name="TextBox 28">
            <a:extLst>
              <a:ext uri="{FF2B5EF4-FFF2-40B4-BE49-F238E27FC236}">
                <a16:creationId xmlns:a16="http://schemas.microsoft.com/office/drawing/2014/main" id="{F1CDEFE1-15A0-4147-944C-E2B7871FE643}"/>
              </a:ext>
            </a:extLst>
          </p:cNvPr>
          <p:cNvSpPr txBox="1"/>
          <p:nvPr/>
        </p:nvSpPr>
        <p:spPr>
          <a:xfrm>
            <a:off x="4065607" y="3633808"/>
            <a:ext cx="988412" cy="258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JHB Water</a:t>
            </a:r>
          </a:p>
        </p:txBody>
      </p:sp>
      <p:sp>
        <p:nvSpPr>
          <p:cNvPr id="30" name="Rectangle 29">
            <a:extLst>
              <a:ext uri="{FF2B5EF4-FFF2-40B4-BE49-F238E27FC236}">
                <a16:creationId xmlns:a16="http://schemas.microsoft.com/office/drawing/2014/main" id="{2E05064B-53BE-4B25-93F4-53B41FAAB7D5}"/>
              </a:ext>
            </a:extLst>
          </p:cNvPr>
          <p:cNvSpPr/>
          <p:nvPr/>
        </p:nvSpPr>
        <p:spPr>
          <a:xfrm>
            <a:off x="5285885" y="1807249"/>
            <a:ext cx="2085519" cy="283411"/>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How</a:t>
            </a:r>
          </a:p>
        </p:txBody>
      </p:sp>
      <p:sp>
        <p:nvSpPr>
          <p:cNvPr id="31" name="TextBox 30">
            <a:extLst>
              <a:ext uri="{FF2B5EF4-FFF2-40B4-BE49-F238E27FC236}">
                <a16:creationId xmlns:a16="http://schemas.microsoft.com/office/drawing/2014/main" id="{B0F85658-3129-4681-8902-E06753E49678}"/>
              </a:ext>
            </a:extLst>
          </p:cNvPr>
          <p:cNvSpPr txBox="1"/>
          <p:nvPr/>
        </p:nvSpPr>
        <p:spPr>
          <a:xfrm>
            <a:off x="5283111" y="3048596"/>
            <a:ext cx="2091067" cy="683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EM to Appoint tactical team</a:t>
            </a:r>
          </a:p>
          <a:p>
            <a:pPr marL="278641" indent="-278641" defTabSz="670801">
              <a:buFontTx/>
              <a:buAutoNum type="arabicPeriod"/>
            </a:pPr>
            <a:r>
              <a:rPr lang="en-ZA" sz="975" dirty="0">
                <a:solidFill>
                  <a:schemeClr val="accent2"/>
                </a:solidFill>
              </a:rPr>
              <a:t>Set targets</a:t>
            </a:r>
          </a:p>
          <a:p>
            <a:pPr marL="278641" indent="-278641" defTabSz="670801">
              <a:buFontTx/>
              <a:buAutoNum type="arabicPeriod"/>
            </a:pPr>
            <a:r>
              <a:rPr lang="en-ZA" sz="975" dirty="0">
                <a:solidFill>
                  <a:schemeClr val="accent2"/>
                </a:solidFill>
              </a:rPr>
              <a:t>Communicate </a:t>
            </a:r>
          </a:p>
          <a:p>
            <a:pPr marL="278641" indent="-278641" defTabSz="670801">
              <a:buFontTx/>
              <a:buAutoNum type="arabicPeriod"/>
            </a:pPr>
            <a:r>
              <a:rPr lang="en-ZA" sz="975" dirty="0">
                <a:solidFill>
                  <a:schemeClr val="accent2"/>
                </a:solidFill>
              </a:rPr>
              <a:t>Measure daily</a:t>
            </a:r>
          </a:p>
        </p:txBody>
      </p:sp>
      <p:sp>
        <p:nvSpPr>
          <p:cNvPr id="32" name="TextBox 31">
            <a:extLst>
              <a:ext uri="{FF2B5EF4-FFF2-40B4-BE49-F238E27FC236}">
                <a16:creationId xmlns:a16="http://schemas.microsoft.com/office/drawing/2014/main" id="{48366A78-C9D8-4FBF-BC38-B5E7F5EAEC04}"/>
              </a:ext>
            </a:extLst>
          </p:cNvPr>
          <p:cNvSpPr txBox="1"/>
          <p:nvPr/>
        </p:nvSpPr>
        <p:spPr>
          <a:xfrm>
            <a:off x="5283111" y="3683853"/>
            <a:ext cx="815288" cy="233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Measure</a:t>
            </a:r>
          </a:p>
        </p:txBody>
      </p:sp>
      <p:sp>
        <p:nvSpPr>
          <p:cNvPr id="33" name="TextBox 32">
            <a:extLst>
              <a:ext uri="{FF2B5EF4-FFF2-40B4-BE49-F238E27FC236}">
                <a16:creationId xmlns:a16="http://schemas.microsoft.com/office/drawing/2014/main" id="{20EA6F9E-3180-4521-A3D8-D9173C44B16A}"/>
              </a:ext>
            </a:extLst>
          </p:cNvPr>
          <p:cNvSpPr txBox="1"/>
          <p:nvPr/>
        </p:nvSpPr>
        <p:spPr>
          <a:xfrm>
            <a:off x="5308211" y="2048896"/>
            <a:ext cx="2091067" cy="9836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975" dirty="0">
                <a:solidFill>
                  <a:schemeClr val="accent2"/>
                </a:solidFill>
              </a:rPr>
              <a:t>SOPS to be approved and enforced</a:t>
            </a:r>
          </a:p>
          <a:p>
            <a:pPr marL="278641" indent="-278641" defTabSz="670801">
              <a:buFontTx/>
              <a:buAutoNum type="arabicPeriod"/>
            </a:pPr>
            <a:r>
              <a:rPr lang="en-ZA" sz="975" dirty="0">
                <a:solidFill>
                  <a:schemeClr val="accent2"/>
                </a:solidFill>
              </a:rPr>
              <a:t>Communication internal and external</a:t>
            </a:r>
          </a:p>
          <a:p>
            <a:pPr marL="278641" indent="-278641" defTabSz="670801">
              <a:buFontTx/>
              <a:buAutoNum type="arabicPeriod"/>
            </a:pPr>
            <a:r>
              <a:rPr lang="en-ZA" sz="975" dirty="0">
                <a:solidFill>
                  <a:schemeClr val="accent2"/>
                </a:solidFill>
              </a:rPr>
              <a:t>Full commitment from MOEs presence at Metrolink</a:t>
            </a:r>
          </a:p>
        </p:txBody>
      </p:sp>
      <p:sp>
        <p:nvSpPr>
          <p:cNvPr id="34" name="TextBox 33">
            <a:extLst>
              <a:ext uri="{FF2B5EF4-FFF2-40B4-BE49-F238E27FC236}">
                <a16:creationId xmlns:a16="http://schemas.microsoft.com/office/drawing/2014/main" id="{37515005-58B7-40A4-B548-1961C442042C}"/>
              </a:ext>
            </a:extLst>
          </p:cNvPr>
          <p:cNvSpPr txBox="1"/>
          <p:nvPr/>
        </p:nvSpPr>
        <p:spPr>
          <a:xfrm>
            <a:off x="7475357" y="2211343"/>
            <a:ext cx="1554272"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Customer delight</a:t>
            </a:r>
          </a:p>
          <a:p>
            <a:pPr marL="278641" indent="-278641" defTabSz="670801">
              <a:buFontTx/>
              <a:buAutoNum type="arabicPeriod"/>
            </a:pPr>
            <a:r>
              <a:rPr lang="en-ZA" sz="1138" dirty="0">
                <a:solidFill>
                  <a:schemeClr val="accent2"/>
                </a:solidFill>
              </a:rPr>
              <a:t>Faster development</a:t>
            </a:r>
          </a:p>
          <a:p>
            <a:pPr marL="278641" indent="-278641" defTabSz="670801">
              <a:buFontTx/>
              <a:buAutoNum type="arabicPeriod"/>
            </a:pPr>
            <a:r>
              <a:rPr lang="en-ZA" sz="1138" dirty="0">
                <a:solidFill>
                  <a:schemeClr val="accent2"/>
                </a:solidFill>
              </a:rPr>
              <a:t>Job creation</a:t>
            </a:r>
          </a:p>
        </p:txBody>
      </p:sp>
      <p:sp>
        <p:nvSpPr>
          <p:cNvPr id="35" name="Rectangle 34">
            <a:extLst>
              <a:ext uri="{FF2B5EF4-FFF2-40B4-BE49-F238E27FC236}">
                <a16:creationId xmlns:a16="http://schemas.microsoft.com/office/drawing/2014/main" id="{004DB206-475B-45E0-A096-E47636E39758}"/>
              </a:ext>
            </a:extLst>
          </p:cNvPr>
          <p:cNvSpPr/>
          <p:nvPr/>
        </p:nvSpPr>
        <p:spPr>
          <a:xfrm>
            <a:off x="7475357" y="1797361"/>
            <a:ext cx="1645289" cy="283411"/>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1275" tIns="41275" rIns="41275" bIns="41275" numCol="1" spcCol="38100" rtlCol="0" anchor="ctr">
            <a:spAutoFit/>
          </a:bodyPr>
          <a:lstStyle/>
          <a:p>
            <a:pPr algn="ctr" defTabSz="670801"/>
            <a:r>
              <a:rPr lang="en-ZA" sz="1300" dirty="0">
                <a:solidFill>
                  <a:srgbClr val="FFFFFF"/>
                </a:solidFill>
              </a:rPr>
              <a:t>Benefit</a:t>
            </a:r>
          </a:p>
        </p:txBody>
      </p:sp>
      <p:sp>
        <p:nvSpPr>
          <p:cNvPr id="36" name="TextBox 35">
            <a:extLst>
              <a:ext uri="{FF2B5EF4-FFF2-40B4-BE49-F238E27FC236}">
                <a16:creationId xmlns:a16="http://schemas.microsoft.com/office/drawing/2014/main" id="{08A2BD11-F17A-48E7-ADB5-846D286864E0}"/>
              </a:ext>
            </a:extLst>
          </p:cNvPr>
          <p:cNvSpPr txBox="1"/>
          <p:nvPr/>
        </p:nvSpPr>
        <p:spPr>
          <a:xfrm>
            <a:off x="7479964" y="2950607"/>
            <a:ext cx="1556968"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275" tIns="41275" rIns="41275" bIns="41275" numCol="1" spcCol="38100" rtlCol="0" anchor="ctr">
            <a:spAutoFit/>
          </a:bodyPr>
          <a:lstStyle/>
          <a:p>
            <a:pPr marL="278641" indent="-278641" defTabSz="670801">
              <a:buFontTx/>
              <a:buAutoNum type="arabicPeriod"/>
            </a:pPr>
            <a:r>
              <a:rPr lang="en-ZA" sz="1138" dirty="0">
                <a:solidFill>
                  <a:schemeClr val="accent2"/>
                </a:solidFill>
              </a:rPr>
              <a:t>Revenue: Bill for water faster</a:t>
            </a:r>
          </a:p>
          <a:p>
            <a:pPr marL="278641" indent="-278641" defTabSz="670801">
              <a:buFontTx/>
              <a:buAutoNum type="arabicPeriod"/>
            </a:pPr>
            <a:r>
              <a:rPr lang="en-ZA" sz="1138" dirty="0">
                <a:solidFill>
                  <a:schemeClr val="accent2"/>
                </a:solidFill>
              </a:rPr>
              <a:t>Customer delight</a:t>
            </a:r>
          </a:p>
        </p:txBody>
      </p:sp>
    </p:spTree>
    <p:extLst>
      <p:ext uri="{BB962C8B-B14F-4D97-AF65-F5344CB8AC3E}">
        <p14:creationId xmlns:p14="http://schemas.microsoft.com/office/powerpoint/2010/main" val="2499661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33</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7CA42D59-EAD6-4F95-84F1-32A30F057856}"/>
              </a:ext>
            </a:extLst>
          </p:cNvPr>
          <p:cNvSpPr>
            <a:spLocks noGrp="1"/>
          </p:cNvSpPr>
          <p:nvPr>
            <p:ph type="body" sz="quarter" idx="4294967295"/>
          </p:nvPr>
        </p:nvSpPr>
        <p:spPr>
          <a:xfrm>
            <a:off x="336662" y="1525422"/>
            <a:ext cx="7064910" cy="360000"/>
          </a:xfrm>
          <a:prstGeom prst="rect">
            <a:avLst/>
          </a:prstGeom>
        </p:spPr>
        <p:txBody>
          <a:bodyPr>
            <a:noAutofit/>
          </a:bodyPr>
          <a:lstStyle/>
          <a:p>
            <a:pPr marL="0" indent="0">
              <a:buNone/>
            </a:pPr>
            <a:r>
              <a:rPr lang="en-US" sz="2400" b="1" dirty="0">
                <a:latin typeface="Arial" panose="020B0604020202020204" pitchFamily="34" charset="0"/>
                <a:cs typeface="Arial" panose="020B0604020202020204" pitchFamily="34" charset="0"/>
              </a:rPr>
              <a:t>CoJ are producing results on Rates eClearance Certificates since November 2019</a:t>
            </a:r>
          </a:p>
        </p:txBody>
      </p:sp>
      <p:sp>
        <p:nvSpPr>
          <p:cNvPr id="14" name="Rectangle 13">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58645" y="234888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5" name="Rectangle 14">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5796136" y="233117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6"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391676" y="2564904"/>
            <a:ext cx="5472000" cy="360000"/>
          </a:xfrm>
        </p:spPr>
        <p:txBody>
          <a:bodyPr>
            <a:noAutofit/>
          </a:bodyPr>
          <a:lstStyle/>
          <a:p>
            <a:r>
              <a:rPr lang="en-US" sz="1800" b="1" dirty="0" smtClean="0">
                <a:solidFill>
                  <a:schemeClr val="tx1"/>
                </a:solidFill>
                <a:latin typeface="Arial" panose="020B0604020202020204" pitchFamily="34" charset="0"/>
                <a:cs typeface="Arial" panose="020B0604020202020204" pitchFamily="34" charset="0"/>
              </a:rPr>
              <a:t>What’s working</a:t>
            </a:r>
            <a:endParaRPr lang="en-US" sz="1800" b="1" dirty="0">
              <a:solidFill>
                <a:schemeClr val="tx1"/>
              </a:solidFill>
              <a:latin typeface="Arial" panose="020B0604020202020204" pitchFamily="34" charset="0"/>
              <a:cs typeface="Arial" panose="020B0604020202020204" pitchFamily="34" charset="0"/>
            </a:endParaRPr>
          </a:p>
        </p:txBody>
      </p:sp>
      <p:sp>
        <p:nvSpPr>
          <p:cNvPr id="17" name="Text Placeholder 5">
            <a:extLst>
              <a:ext uri="{FF2B5EF4-FFF2-40B4-BE49-F238E27FC236}">
                <a16:creationId xmlns:a16="http://schemas.microsoft.com/office/drawing/2014/main" id="{B237D1CA-B91A-410E-A968-D017BBE99F99}"/>
              </a:ext>
            </a:extLst>
          </p:cNvPr>
          <p:cNvSpPr txBox="1">
            <a:spLocks/>
          </p:cNvSpPr>
          <p:nvPr/>
        </p:nvSpPr>
        <p:spPr>
          <a:xfrm>
            <a:off x="5796136" y="2597509"/>
            <a:ext cx="2304256" cy="3587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rial" panose="020B0604020202020204" pitchFamily="34" charset="0"/>
                <a:cs typeface="Arial" panose="020B0604020202020204" pitchFamily="34" charset="0"/>
              </a:rPr>
              <a:t>What’s next</a:t>
            </a:r>
            <a:endParaRPr lang="en-US" sz="1800" b="1" dirty="0">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CEEB3BAE-C0B2-447C-B8BE-96C6BD84D658}"/>
              </a:ext>
            </a:extLst>
          </p:cNvPr>
          <p:cNvSpPr txBox="1">
            <a:spLocks/>
          </p:cNvSpPr>
          <p:nvPr/>
        </p:nvSpPr>
        <p:spPr>
          <a:xfrm>
            <a:off x="410802" y="3026104"/>
            <a:ext cx="3491928" cy="21946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CoJ launched that Rates eClearances in 2019 Q4, after experiencing security breaches in the CoJ network</a:t>
            </a:r>
          </a:p>
          <a:p>
            <a:pPr lvl="1" algn="just"/>
            <a:r>
              <a:rPr lang="en-US" sz="1900" dirty="0" smtClean="0">
                <a:latin typeface="Arial" panose="020B0604020202020204" pitchFamily="34" charset="0"/>
                <a:cs typeface="Arial" panose="020B0604020202020204" pitchFamily="34" charset="0"/>
              </a:rPr>
              <a:t>Since November 2019, 5772 eClearance Certificates were issued with 98% within 24 hours </a:t>
            </a:r>
          </a:p>
          <a:p>
            <a:pPr lvl="1" algn="just"/>
            <a:r>
              <a:rPr lang="en-US" sz="1900" dirty="0" smtClean="0">
                <a:latin typeface="Arial" panose="020B0604020202020204" pitchFamily="34" charset="0"/>
                <a:cs typeface="Arial" panose="020B0604020202020204" pitchFamily="34" charset="0"/>
              </a:rPr>
              <a:t>Ticket resolution within 3 days through a dedicated team</a:t>
            </a:r>
          </a:p>
          <a:p>
            <a:pPr lvl="1" algn="just"/>
            <a:endParaRPr lang="en-US" sz="1900" dirty="0"/>
          </a:p>
        </p:txBody>
      </p:sp>
      <p:sp>
        <p:nvSpPr>
          <p:cNvPr id="19" name="Text Placeholder 6">
            <a:extLst>
              <a:ext uri="{FF2B5EF4-FFF2-40B4-BE49-F238E27FC236}">
                <a16:creationId xmlns:a16="http://schemas.microsoft.com/office/drawing/2014/main" id="{26A87885-D672-4CF9-A78D-CFE98385B03A}"/>
              </a:ext>
            </a:extLst>
          </p:cNvPr>
          <p:cNvSpPr txBox="1">
            <a:spLocks/>
          </p:cNvSpPr>
          <p:nvPr/>
        </p:nvSpPr>
        <p:spPr>
          <a:xfrm>
            <a:off x="5652121" y="3558296"/>
            <a:ext cx="3384376" cy="2196041"/>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700" dirty="0" smtClean="0">
                <a:solidFill>
                  <a:schemeClr val="tx1"/>
                </a:solidFill>
                <a:latin typeface="Arial" panose="020B0604020202020204" pitchFamily="34" charset="0"/>
                <a:cs typeface="Arial" panose="020B0604020202020204" pitchFamily="34" charset="0"/>
              </a:rPr>
              <a:t>A launch to ~500 Conveyancers will be held on 11 February 2020. </a:t>
            </a:r>
          </a:p>
          <a:p>
            <a:pPr algn="just"/>
            <a:endParaRPr lang="en-US" sz="1700" dirty="0" smtClean="0">
              <a:solidFill>
                <a:schemeClr val="tx1"/>
              </a:solidFill>
              <a:latin typeface="Arial" panose="020B0604020202020204" pitchFamily="34" charset="0"/>
              <a:cs typeface="Arial" panose="020B0604020202020204" pitchFamily="34" charset="0"/>
            </a:endParaRPr>
          </a:p>
          <a:p>
            <a:pPr algn="just"/>
            <a:r>
              <a:rPr lang="en-US" sz="1700" dirty="0" smtClean="0">
                <a:solidFill>
                  <a:schemeClr val="tx1"/>
                </a:solidFill>
                <a:latin typeface="Arial" panose="020B0604020202020204" pitchFamily="34" charset="0"/>
                <a:cs typeface="Arial" panose="020B0604020202020204" pitchFamily="34" charset="0"/>
              </a:rPr>
              <a:t>Verification link to CoJ Deeds Office has to be provided</a:t>
            </a:r>
          </a:p>
          <a:p>
            <a:pPr algn="just"/>
            <a:endParaRPr lang="en-US" sz="1700" dirty="0" smtClean="0">
              <a:solidFill>
                <a:schemeClr val="tx1"/>
              </a:solidFill>
              <a:latin typeface="Arial" panose="020B0604020202020204" pitchFamily="34" charset="0"/>
              <a:cs typeface="Arial" panose="020B0604020202020204" pitchFamily="34" charset="0"/>
            </a:endParaRPr>
          </a:p>
          <a:p>
            <a:pPr algn="just"/>
            <a:r>
              <a:rPr lang="en-US" sz="1700" dirty="0" smtClean="0">
                <a:solidFill>
                  <a:schemeClr val="tx1"/>
                </a:solidFill>
                <a:latin typeface="Arial" panose="020B0604020202020204" pitchFamily="34" charset="0"/>
                <a:cs typeface="Arial" panose="020B0604020202020204" pitchFamily="34" charset="0"/>
              </a:rPr>
              <a:t>A separate ‘Helpdesk’ email to be created to support the Conveyancers.</a:t>
            </a:r>
          </a:p>
          <a:p>
            <a:pPr algn="just"/>
            <a:r>
              <a:rPr lang="en-US" sz="1700" dirty="0" smtClean="0">
                <a:solidFill>
                  <a:schemeClr val="tx1"/>
                </a:solidFill>
                <a:latin typeface="Arial" panose="020B0604020202020204" pitchFamily="34" charset="0"/>
                <a:cs typeface="Arial" panose="020B0604020202020204" pitchFamily="34" charset="0"/>
              </a:rPr>
              <a:t>Increase uptake of the system which is currently low.</a:t>
            </a:r>
          </a:p>
          <a:p>
            <a:pPr algn="just"/>
            <a:endParaRPr lang="en-US" sz="2200" dirty="0"/>
          </a:p>
        </p:txBody>
      </p:sp>
      <p:sp>
        <p:nvSpPr>
          <p:cNvPr id="20" name="TextBox 19"/>
          <p:cNvSpPr txBox="1"/>
          <p:nvPr/>
        </p:nvSpPr>
        <p:spPr>
          <a:xfrm>
            <a:off x="360144" y="1102491"/>
            <a:ext cx="3466013" cy="400110"/>
          </a:xfrm>
          <a:prstGeom prst="rect">
            <a:avLst/>
          </a:prstGeom>
          <a:noFill/>
        </p:spPr>
        <p:txBody>
          <a:bodyPr wrap="none" rtlCol="0">
            <a:spAutoFit/>
          </a:bodyPr>
          <a:lstStyle/>
          <a:p>
            <a:r>
              <a:rPr lang="en-ZA" sz="2000" b="1" dirty="0" smtClean="0">
                <a:solidFill>
                  <a:schemeClr val="accent6"/>
                </a:solidFill>
                <a:latin typeface="Arial" panose="020B0604020202020204" pitchFamily="34" charset="0"/>
                <a:cs typeface="Arial" panose="020B0604020202020204" pitchFamily="34" charset="0"/>
              </a:rPr>
              <a:t>CONSTRUCTION PERMITS</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237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34</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F65E93D-09FF-42EE-B9DD-750638966686}"/>
              </a:ext>
              <a:ext uri="{C183D7F6-B498-43B3-948B-1728B52AA6E4}">
                <adec:decorative xmlns="" xmlns:adec="http://schemas.microsoft.com/office/drawing/2017/decorative" val="1"/>
              </a:ext>
            </a:extLst>
          </p:cNvPr>
          <p:cNvSpPr/>
          <p:nvPr/>
        </p:nvSpPr>
        <p:spPr>
          <a:xfrm>
            <a:off x="458645" y="207582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5" name="Rectangle 14">
            <a:extLst>
              <a:ext uri="{FF2B5EF4-FFF2-40B4-BE49-F238E27FC236}">
                <a16:creationId xmlns:a16="http://schemas.microsoft.com/office/drawing/2014/main" id="{A7CD04AE-9A8B-4DED-855D-F51B510D0B69}"/>
              </a:ext>
              <a:ext uri="{C183D7F6-B498-43B3-948B-1728B52AA6E4}">
                <adec:decorative xmlns="" xmlns:adec="http://schemas.microsoft.com/office/drawing/2017/decorative" val="1"/>
              </a:ext>
            </a:extLst>
          </p:cNvPr>
          <p:cNvSpPr/>
          <p:nvPr/>
        </p:nvSpPr>
        <p:spPr>
          <a:xfrm>
            <a:off x="5789240" y="2081550"/>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6"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02005" y="2298685"/>
            <a:ext cx="5472000" cy="360000"/>
          </a:xfrm>
        </p:spPr>
        <p:txBody>
          <a:bodyPr>
            <a:noAutofit/>
          </a:bodyPr>
          <a:lstStyle/>
          <a:p>
            <a:r>
              <a:rPr lang="en-US" sz="1800" b="1" dirty="0" smtClean="0">
                <a:solidFill>
                  <a:schemeClr val="tx1"/>
                </a:solidFill>
                <a:latin typeface="Arial" panose="020B0604020202020204" pitchFamily="34" charset="0"/>
                <a:cs typeface="Arial" panose="020B0604020202020204" pitchFamily="34" charset="0"/>
              </a:rPr>
              <a:t>What’s working</a:t>
            </a:r>
            <a:endParaRPr lang="en-US" sz="1800" b="1" dirty="0">
              <a:solidFill>
                <a:schemeClr val="tx1"/>
              </a:solidFill>
              <a:latin typeface="Arial" panose="020B0604020202020204" pitchFamily="34" charset="0"/>
              <a:cs typeface="Arial" panose="020B0604020202020204" pitchFamily="34" charset="0"/>
            </a:endParaRPr>
          </a:p>
        </p:txBody>
      </p:sp>
      <p:sp>
        <p:nvSpPr>
          <p:cNvPr id="17" name="Text Placeholder 5">
            <a:extLst>
              <a:ext uri="{FF2B5EF4-FFF2-40B4-BE49-F238E27FC236}">
                <a16:creationId xmlns:a16="http://schemas.microsoft.com/office/drawing/2014/main" id="{B237D1CA-B91A-410E-A968-D017BBE99F99}"/>
              </a:ext>
            </a:extLst>
          </p:cNvPr>
          <p:cNvSpPr txBox="1">
            <a:spLocks/>
          </p:cNvSpPr>
          <p:nvPr/>
        </p:nvSpPr>
        <p:spPr>
          <a:xfrm>
            <a:off x="5789240" y="2278185"/>
            <a:ext cx="2304256" cy="3587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Arial" panose="020B0604020202020204" pitchFamily="34" charset="0"/>
                <a:cs typeface="Arial" panose="020B0604020202020204" pitchFamily="34" charset="0"/>
              </a:rPr>
              <a:t>What’s next</a:t>
            </a:r>
            <a:endParaRPr lang="en-US" sz="1800" b="1" dirty="0">
              <a:latin typeface="Arial" panose="020B0604020202020204" pitchFamily="34" charset="0"/>
              <a:cs typeface="Arial" panose="020B0604020202020204" pitchFamily="34" charset="0"/>
            </a:endParaRPr>
          </a:p>
        </p:txBody>
      </p:sp>
      <p:sp>
        <p:nvSpPr>
          <p:cNvPr id="20" name="TextBox 19"/>
          <p:cNvSpPr txBox="1"/>
          <p:nvPr/>
        </p:nvSpPr>
        <p:spPr>
          <a:xfrm>
            <a:off x="360144" y="1102491"/>
            <a:ext cx="5418471" cy="400110"/>
          </a:xfrm>
          <a:prstGeom prst="rect">
            <a:avLst/>
          </a:prstGeom>
          <a:noFill/>
        </p:spPr>
        <p:txBody>
          <a:bodyPr wrap="none" rtlCol="0">
            <a:spAutoFit/>
          </a:bodyPr>
          <a:lstStyle/>
          <a:p>
            <a:r>
              <a:rPr lang="en-ZA" sz="2000" b="1" dirty="0" smtClean="0">
                <a:solidFill>
                  <a:schemeClr val="accent6"/>
                </a:solidFill>
                <a:latin typeface="Arial" panose="020B0604020202020204" pitchFamily="34" charset="0"/>
                <a:cs typeface="Arial" panose="020B0604020202020204" pitchFamily="34" charset="0"/>
              </a:rPr>
              <a:t>DEALING WITH CONSTRUCTION PERMITS</a:t>
            </a:r>
            <a:endParaRPr lang="en-ZA" sz="2000" b="1" dirty="0">
              <a:latin typeface="Arial" panose="020B0604020202020204" pitchFamily="34" charset="0"/>
              <a:cs typeface="Arial" panose="020B0604020202020204" pitchFamily="34" charset="0"/>
            </a:endParaRPr>
          </a:p>
        </p:txBody>
      </p:sp>
      <p:sp>
        <p:nvSpPr>
          <p:cNvPr id="18" name="Text Placeholder 2">
            <a:extLst>
              <a:ext uri="{FF2B5EF4-FFF2-40B4-BE49-F238E27FC236}">
                <a16:creationId xmlns:a16="http://schemas.microsoft.com/office/drawing/2014/main" id="{7CA42D59-EAD6-4F95-84F1-32A30F057856}"/>
              </a:ext>
            </a:extLst>
          </p:cNvPr>
          <p:cNvSpPr txBox="1">
            <a:spLocks/>
          </p:cNvSpPr>
          <p:nvPr/>
        </p:nvSpPr>
        <p:spPr>
          <a:xfrm>
            <a:off x="295387" y="1614625"/>
            <a:ext cx="8249615" cy="3600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latin typeface="Arial" panose="020B0604020202020204" pitchFamily="34" charset="0"/>
                <a:cs typeface="Arial" panose="020B0604020202020204" pitchFamily="34" charset="0"/>
              </a:rPr>
              <a:t>CoJ has implemented reforms that are beginning to reap benefits</a:t>
            </a:r>
            <a:endParaRPr lang="en-US" b="1" dirty="0">
              <a:latin typeface="Arial" panose="020B0604020202020204" pitchFamily="34" charset="0"/>
              <a:cs typeface="Arial" panose="020B0604020202020204" pitchFamily="34" charset="0"/>
            </a:endParaRPr>
          </a:p>
        </p:txBody>
      </p:sp>
      <p:sp>
        <p:nvSpPr>
          <p:cNvPr id="19" name="Content Placeholder 4">
            <a:extLst>
              <a:ext uri="{FF2B5EF4-FFF2-40B4-BE49-F238E27FC236}">
                <a16:creationId xmlns:a16="http://schemas.microsoft.com/office/drawing/2014/main" id="{CEEB3BAE-C0B2-447C-B8BE-96C6BD84D658}"/>
              </a:ext>
            </a:extLst>
          </p:cNvPr>
          <p:cNvSpPr txBox="1">
            <a:spLocks/>
          </p:cNvSpPr>
          <p:nvPr/>
        </p:nvSpPr>
        <p:spPr>
          <a:xfrm>
            <a:off x="437193" y="2702973"/>
            <a:ext cx="3563936" cy="2194694"/>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
            </a:pPr>
            <a:r>
              <a:rPr lang="en-US" sz="3600" dirty="0" smtClean="0">
                <a:latin typeface="Arial" panose="020B0604020202020204" pitchFamily="34" charset="0"/>
                <a:cs typeface="Arial" panose="020B0604020202020204" pitchFamily="34" charset="0"/>
              </a:rPr>
              <a:t>CoJ Land Use Management department has taken steps to become more customer centric.</a:t>
            </a:r>
          </a:p>
          <a:p>
            <a:pPr lvl="1" algn="just"/>
            <a:r>
              <a:rPr lang="en-US" sz="3200" dirty="0" smtClean="0">
                <a:latin typeface="Arial" panose="020B0604020202020204" pitchFamily="34" charset="0"/>
                <a:cs typeface="Arial" panose="020B0604020202020204" pitchFamily="34" charset="0"/>
              </a:rPr>
              <a:t>Single touchpoint without the need to obtain comments from the MoEs reducing procedures by 4 steps.</a:t>
            </a:r>
          </a:p>
          <a:p>
            <a:pPr lvl="1" algn="just"/>
            <a:r>
              <a:rPr lang="en-US" sz="3200" dirty="0" smtClean="0">
                <a:latin typeface="Arial" panose="020B0604020202020204" pitchFamily="34" charset="0"/>
                <a:cs typeface="Arial" panose="020B0604020202020204" pitchFamily="34" charset="0"/>
              </a:rPr>
              <a:t>91% of SDPs were approved within 28 days (previously 53 days)</a:t>
            </a:r>
          </a:p>
          <a:p>
            <a:pPr lvl="1" algn="just"/>
            <a:endParaRPr lang="en-US" dirty="0" smtClean="0">
              <a:latin typeface="Arial" panose="020B0604020202020204" pitchFamily="34" charset="0"/>
              <a:cs typeface="Arial" panose="020B0604020202020204" pitchFamily="34" charset="0"/>
            </a:endParaRPr>
          </a:p>
          <a:p>
            <a:pPr lvl="1" algn="just"/>
            <a:endParaRPr lang="en-US" dirty="0">
              <a:latin typeface="Arial" panose="020B0604020202020204" pitchFamily="34" charset="0"/>
              <a:cs typeface="Arial" panose="020B0604020202020204" pitchFamily="34" charset="0"/>
            </a:endParaRPr>
          </a:p>
        </p:txBody>
      </p:sp>
      <p:sp>
        <p:nvSpPr>
          <p:cNvPr id="24" name="Text Placeholder 6">
            <a:extLst>
              <a:ext uri="{FF2B5EF4-FFF2-40B4-BE49-F238E27FC236}">
                <a16:creationId xmlns:a16="http://schemas.microsoft.com/office/drawing/2014/main" id="{26A87885-D672-4CF9-A78D-CFE98385B03A}"/>
              </a:ext>
            </a:extLst>
          </p:cNvPr>
          <p:cNvSpPr txBox="1">
            <a:spLocks/>
          </p:cNvSpPr>
          <p:nvPr/>
        </p:nvSpPr>
        <p:spPr>
          <a:xfrm>
            <a:off x="5586291" y="3187772"/>
            <a:ext cx="3100509" cy="3063892"/>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Wingdings" panose="05000000000000000000" pitchFamily="2" charset="2"/>
              <a:buChar char="§"/>
            </a:pPr>
            <a:r>
              <a:rPr lang="en-US" sz="1500" dirty="0" smtClean="0">
                <a:solidFill>
                  <a:schemeClr val="tx1"/>
                </a:solidFill>
                <a:latin typeface="Arial" panose="020B0604020202020204" pitchFamily="34" charset="0"/>
                <a:cs typeface="Arial" panose="020B0604020202020204" pitchFamily="34" charset="0"/>
              </a:rPr>
              <a:t>Achieving stretch </a:t>
            </a:r>
          </a:p>
          <a:p>
            <a:pPr lvl="1" algn="just"/>
            <a:r>
              <a:rPr lang="en-US" sz="1500" dirty="0" smtClean="0">
                <a:latin typeface="Arial" panose="020B0604020202020204" pitchFamily="34" charset="0"/>
                <a:cs typeface="Arial" panose="020B0604020202020204" pitchFamily="34" charset="0"/>
              </a:rPr>
              <a:t>SDPs will be approved within 10 to 15 days with the introduction of a dedicated task team, for Commercial Property.</a:t>
            </a:r>
          </a:p>
          <a:p>
            <a:pPr marL="285750" indent="-285750" algn="just">
              <a:buFont typeface="Wingdings" panose="05000000000000000000" pitchFamily="2" charset="2"/>
              <a:buChar char="§"/>
            </a:pPr>
            <a:r>
              <a:rPr lang="en-US" sz="1500" dirty="0" smtClean="0">
                <a:solidFill>
                  <a:schemeClr val="tx1"/>
                </a:solidFill>
                <a:latin typeface="Arial" panose="020B0604020202020204" pitchFamily="34" charset="0"/>
                <a:cs typeface="Arial" panose="020B0604020202020204" pitchFamily="34" charset="0"/>
              </a:rPr>
              <a:t>Building Plans</a:t>
            </a:r>
          </a:p>
          <a:p>
            <a:pPr lvl="1" algn="just"/>
            <a:r>
              <a:rPr lang="en-US" sz="1500" dirty="0" smtClean="0">
                <a:latin typeface="Arial" panose="020B0604020202020204" pitchFamily="34" charset="0"/>
                <a:cs typeface="Arial" panose="020B0604020202020204" pitchFamily="34" charset="0"/>
              </a:rPr>
              <a:t>Approvals/Refusals for Commercial Property will be done within 5 to 10 days with a </a:t>
            </a:r>
            <a:r>
              <a:rPr lang="en-US" sz="1500" dirty="0" err="1" smtClean="0">
                <a:latin typeface="Arial" panose="020B0604020202020204" pitchFamily="34" charset="0"/>
                <a:cs typeface="Arial" panose="020B0604020202020204" pitchFamily="34" charset="0"/>
              </a:rPr>
              <a:t>reorganisation</a:t>
            </a:r>
            <a:r>
              <a:rPr lang="en-US" sz="1500" dirty="0" smtClean="0">
                <a:latin typeface="Arial" panose="020B0604020202020204" pitchFamily="34" charset="0"/>
                <a:cs typeface="Arial" panose="020B0604020202020204" pitchFamily="34" charset="0"/>
              </a:rPr>
              <a:t> of the teams in Building Control.</a:t>
            </a:r>
          </a:p>
          <a:p>
            <a:pPr marL="285750" indent="-285750" algn="just">
              <a:buFont typeface="Wingdings" panose="05000000000000000000" pitchFamily="2" charset="2"/>
              <a:buChar char="§"/>
            </a:pPr>
            <a:r>
              <a:rPr lang="en-US" sz="1500" dirty="0" smtClean="0">
                <a:solidFill>
                  <a:schemeClr val="tx1"/>
                </a:solidFill>
                <a:latin typeface="Arial" panose="020B0604020202020204" pitchFamily="34" charset="0"/>
                <a:cs typeface="Arial" panose="020B0604020202020204" pitchFamily="34" charset="0"/>
              </a:rPr>
              <a:t>Digitisation – implementation of Construction Permitting Management System</a:t>
            </a:r>
          </a:p>
          <a:p>
            <a:pPr marL="285750" indent="-285750" algn="just">
              <a:buFont typeface="Wingdings" panose="05000000000000000000" pitchFamily="2" charset="2"/>
              <a:buChar char="§"/>
            </a:pPr>
            <a:r>
              <a:rPr lang="en-US" sz="1500" dirty="0" smtClean="0">
                <a:solidFill>
                  <a:schemeClr val="tx1"/>
                </a:solidFill>
                <a:latin typeface="Arial" panose="020B0604020202020204" pitchFamily="34" charset="0"/>
                <a:cs typeface="Arial" panose="020B0604020202020204" pitchFamily="34" charset="0"/>
              </a:rPr>
              <a:t>Provision of training of NBR, Regulations and SANS10400 to the Officials</a:t>
            </a:r>
            <a:endParaRPr lang="en-US" sz="1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741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35</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Marcador de contenido 2">
            <a:extLst>
              <a:ext uri="{FF2B5EF4-FFF2-40B4-BE49-F238E27FC236}">
                <a16:creationId xmlns:a16="http://schemas.microsoft.com/office/drawing/2014/main" id="{4F7BBE74-5C13-4AB7-86F2-9150F766D576}"/>
              </a:ext>
            </a:extLst>
          </p:cNvPr>
          <p:cNvSpPr txBox="1">
            <a:spLocks/>
          </p:cNvSpPr>
          <p:nvPr/>
        </p:nvSpPr>
        <p:spPr>
          <a:xfrm>
            <a:off x="458645" y="1484784"/>
            <a:ext cx="4310068" cy="3810355"/>
          </a:xfrm>
          <a:prstGeom prst="rect">
            <a:avLst/>
          </a:prstGeom>
        </p:spPr>
        <p:txBody>
          <a:bodyPr anchor="ctr">
            <a:normAutofit/>
          </a:bodyPr>
          <a:lstStyle>
            <a:lvl1pPr marL="0" marR="0" indent="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9pPr>
          </a:lstStyle>
          <a:p>
            <a:pPr algn="just"/>
            <a:r>
              <a:rPr lang="en-US" sz="1400" b="1" dirty="0">
                <a:solidFill>
                  <a:schemeClr val="tx2"/>
                </a:solidFill>
                <a:latin typeface="Arial" panose="020B0604020202020204" pitchFamily="34" charset="0"/>
                <a:cs typeface="Arial" panose="020B0604020202020204" pitchFamily="34" charset="0"/>
              </a:rPr>
              <a:t>“How easy is it for a new medium – size commercial customer to get a connection to the electricity network?”</a:t>
            </a:r>
          </a:p>
          <a:p>
            <a:pPr algn="just"/>
            <a:endParaRPr lang="en-US" sz="1400" b="1" dirty="0">
              <a:solidFill>
                <a:schemeClr val="tx2"/>
              </a:solidFill>
              <a:latin typeface="Arial" panose="020B0604020202020204" pitchFamily="34" charset="0"/>
              <a:cs typeface="Arial" panose="020B0604020202020204" pitchFamily="34" charset="0"/>
            </a:endParaRPr>
          </a:p>
          <a:p>
            <a:pPr algn="just"/>
            <a:r>
              <a:rPr lang="en-US" sz="1400" b="1" dirty="0">
                <a:solidFill>
                  <a:schemeClr val="tx2"/>
                </a:solidFill>
                <a:latin typeface="Arial" panose="020B0604020202020204" pitchFamily="34" charset="0"/>
                <a:cs typeface="Arial" panose="020B0604020202020204" pitchFamily="34" charset="0"/>
              </a:rPr>
              <a:t>What does the Getting Electricity indicator measure</a:t>
            </a:r>
            <a:r>
              <a:rPr lang="en-US" sz="1400" b="1" dirty="0" smtClean="0">
                <a:solidFill>
                  <a:schemeClr val="tx2"/>
                </a:solidFill>
                <a:latin typeface="Arial" panose="020B0604020202020204" pitchFamily="34" charset="0"/>
                <a:cs typeface="Arial" panose="020B0604020202020204" pitchFamily="34" charset="0"/>
              </a:rPr>
              <a:t>?</a:t>
            </a:r>
          </a:p>
          <a:p>
            <a:pPr algn="just"/>
            <a:endParaRPr lang="en-US" sz="1400" b="1" dirty="0">
              <a:solidFill>
                <a:schemeClr val="tx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400" b="1" dirty="0">
                <a:solidFill>
                  <a:schemeClr val="tx2"/>
                </a:solidFill>
                <a:latin typeface="Arial" panose="020B0604020202020204" pitchFamily="34" charset="0"/>
                <a:cs typeface="Arial" panose="020B0604020202020204" pitchFamily="34" charset="0"/>
              </a:rPr>
              <a:t>Number of procedures, time and cost needed by an enterprise to get a new electricity connection.</a:t>
            </a:r>
          </a:p>
          <a:p>
            <a:pPr marL="278641" indent="-278641" algn="just">
              <a:buFont typeface="Arial" panose="020B0604020202020204" pitchFamily="34" charset="0"/>
              <a:buChar char="•"/>
            </a:pPr>
            <a:endParaRPr lang="en-US" sz="1400" b="1" dirty="0">
              <a:solidFill>
                <a:schemeClr val="tx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400" b="1" dirty="0">
                <a:solidFill>
                  <a:schemeClr val="tx2"/>
                </a:solidFill>
                <a:latin typeface="Arial" panose="020B0604020202020204" pitchFamily="34" charset="0"/>
                <a:cs typeface="Arial" panose="020B0604020202020204" pitchFamily="34" charset="0"/>
              </a:rPr>
              <a:t>The reliability of supply provided by the company to its consumers</a:t>
            </a:r>
            <a:r>
              <a:rPr lang="en-US" sz="1400" b="1" dirty="0" smtClean="0">
                <a:solidFill>
                  <a:schemeClr val="tx2"/>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
            </a:pPr>
            <a:endParaRPr lang="en-US" sz="1400" b="1" dirty="0">
              <a:solidFill>
                <a:schemeClr val="tx2"/>
              </a:solidFill>
              <a:latin typeface="Arial" panose="020B0604020202020204" pitchFamily="34" charset="0"/>
              <a:cs typeface="Arial" panose="020B0604020202020204" pitchFamily="34" charset="0"/>
            </a:endParaRPr>
          </a:p>
          <a:p>
            <a:pPr algn="just"/>
            <a:endParaRPr lang="en-US" sz="1400" b="1"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334486" y="1200260"/>
            <a:ext cx="4434227"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REPORT – </a:t>
            </a:r>
            <a:r>
              <a:rPr lang="en-ZA" sz="2000" b="1" dirty="0" smtClean="0">
                <a:solidFill>
                  <a:schemeClr val="accent6"/>
                </a:solidFill>
                <a:latin typeface="Arial" panose="020B0604020202020204" pitchFamily="34" charset="0"/>
                <a:cs typeface="Arial" panose="020B0604020202020204" pitchFamily="34" charset="0"/>
              </a:rPr>
              <a:t>GETTING ELECTRICITY</a:t>
            </a:r>
            <a:endParaRPr lang="en-ZA" sz="2000" b="1" dirty="0">
              <a:solidFill>
                <a:schemeClr val="accent6"/>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EAC5BF1-AE1C-46AE-B2B5-70E3B2E7F508}"/>
              </a:ext>
            </a:extLst>
          </p:cNvPr>
          <p:cNvPicPr>
            <a:picLocks noChangeAspect="1"/>
          </p:cNvPicPr>
          <p:nvPr/>
        </p:nvPicPr>
        <p:blipFill>
          <a:blip r:embed="rId3"/>
          <a:stretch>
            <a:fillRect/>
          </a:stretch>
        </p:blipFill>
        <p:spPr>
          <a:xfrm>
            <a:off x="4911956" y="1400315"/>
            <a:ext cx="3633045" cy="4404949"/>
          </a:xfrm>
          <a:prstGeom prst="rect">
            <a:avLst/>
          </a:prstGeom>
        </p:spPr>
      </p:pic>
    </p:spTree>
    <p:extLst>
      <p:ext uri="{BB962C8B-B14F-4D97-AF65-F5344CB8AC3E}">
        <p14:creationId xmlns:p14="http://schemas.microsoft.com/office/powerpoint/2010/main" val="59895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36</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DFE1F858-2A30-4F73-962A-B70A9326A7C2}"/>
              </a:ext>
            </a:extLst>
          </p:cNvPr>
          <p:cNvSpPr txBox="1">
            <a:spLocks/>
          </p:cNvSpPr>
          <p:nvPr/>
        </p:nvSpPr>
        <p:spPr>
          <a:xfrm>
            <a:off x="315402" y="1263965"/>
            <a:ext cx="4998963" cy="47653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2400" dirty="0" smtClean="0">
                <a:latin typeface="Arial" panose="020B0604020202020204" pitchFamily="34" charset="0"/>
                <a:cs typeface="Arial" panose="020B0604020202020204" pitchFamily="34" charset="0"/>
              </a:rPr>
              <a:t>Pillars of Success</a:t>
            </a:r>
            <a:endParaRPr lang="en-US" sz="2400" dirty="0">
              <a:latin typeface="Arial" panose="020B0604020202020204" pitchFamily="34" charset="0"/>
              <a:cs typeface="Arial" panose="020B0604020202020204" pitchFamily="34" charset="0"/>
            </a:endParaRPr>
          </a:p>
        </p:txBody>
      </p:sp>
      <p:graphicFrame>
        <p:nvGraphicFramePr>
          <p:cNvPr id="14" name="Content Placeholder 3" descr="SmartArt">
            <a:extLst>
              <a:ext uri="{FF2B5EF4-FFF2-40B4-BE49-F238E27FC236}">
                <a16:creationId xmlns:a16="http://schemas.microsoft.com/office/drawing/2014/main" id="{DFE8205B-4C0D-4F7E-A9F7-22AEE49E8EC0}"/>
              </a:ext>
            </a:extLst>
          </p:cNvPr>
          <p:cNvGraphicFramePr>
            <a:graphicFrameLocks/>
          </p:cNvGraphicFramePr>
          <p:nvPr>
            <p:extLst>
              <p:ext uri="{D42A27DB-BD31-4B8C-83A1-F6EECF244321}">
                <p14:modId xmlns:p14="http://schemas.microsoft.com/office/powerpoint/2010/main" val="3747992299"/>
              </p:ext>
            </p:extLst>
          </p:nvPr>
        </p:nvGraphicFramePr>
        <p:xfrm>
          <a:off x="315402" y="2014796"/>
          <a:ext cx="4328606" cy="327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52470B07-B023-4252-AF55-23AEB3840220}"/>
              </a:ext>
            </a:extLst>
          </p:cNvPr>
          <p:cNvPicPr>
            <a:picLocks noChangeAspect="1"/>
          </p:cNvPicPr>
          <p:nvPr/>
        </p:nvPicPr>
        <p:blipFill rotWithShape="1">
          <a:blip r:embed="rId8"/>
          <a:srcRect l="31875" t="10290" r="34783" b="11697"/>
          <a:stretch/>
        </p:blipFill>
        <p:spPr>
          <a:xfrm>
            <a:off x="4987909" y="1263965"/>
            <a:ext cx="3557093" cy="4165490"/>
          </a:xfrm>
          <a:prstGeom prst="rect">
            <a:avLst/>
          </a:prstGeom>
        </p:spPr>
      </p:pic>
    </p:spTree>
    <p:extLst>
      <p:ext uri="{BB962C8B-B14F-4D97-AF65-F5344CB8AC3E}">
        <p14:creationId xmlns:p14="http://schemas.microsoft.com/office/powerpoint/2010/main" val="2117300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37</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graphicFrame>
        <p:nvGraphicFramePr>
          <p:cNvPr id="13" name="Content Placeholder 1"/>
          <p:cNvGraphicFramePr>
            <a:graphicFrameLocks/>
          </p:cNvGraphicFramePr>
          <p:nvPr>
            <p:extLst>
              <p:ext uri="{D42A27DB-BD31-4B8C-83A1-F6EECF244321}">
                <p14:modId xmlns:p14="http://schemas.microsoft.com/office/powerpoint/2010/main" val="2366145769"/>
              </p:ext>
            </p:extLst>
          </p:nvPr>
        </p:nvGraphicFramePr>
        <p:xfrm>
          <a:off x="458645" y="1844824"/>
          <a:ext cx="8049702" cy="3578004"/>
        </p:xfrm>
        <a:graphic>
          <a:graphicData uri="http://schemas.openxmlformats.org/drawingml/2006/table">
            <a:tbl>
              <a:tblPr firstRow="1" bandRow="1">
                <a:tableStyleId>{5C22544A-7EE6-4342-B048-85BDC9FD1C3A}</a:tableStyleId>
              </a:tblPr>
              <a:tblGrid>
                <a:gridCol w="4024851">
                  <a:extLst>
                    <a:ext uri="{9D8B030D-6E8A-4147-A177-3AD203B41FA5}">
                      <a16:colId xmlns:a16="http://schemas.microsoft.com/office/drawing/2014/main" val="4043075575"/>
                    </a:ext>
                  </a:extLst>
                </a:gridCol>
                <a:gridCol w="4024851">
                  <a:extLst>
                    <a:ext uri="{9D8B030D-6E8A-4147-A177-3AD203B41FA5}">
                      <a16:colId xmlns:a16="http://schemas.microsoft.com/office/drawing/2014/main" val="1422923530"/>
                    </a:ext>
                  </a:extLst>
                </a:gridCol>
              </a:tblGrid>
              <a:tr h="286404">
                <a:tc>
                  <a:txBody>
                    <a:bodyPr/>
                    <a:lstStyle/>
                    <a:p>
                      <a:r>
                        <a:rPr lang="en-US" sz="1400" dirty="0" smtClean="0">
                          <a:latin typeface="Arial" panose="020B0604020202020204" pitchFamily="34" charset="0"/>
                          <a:cs typeface="Arial" panose="020B0604020202020204" pitchFamily="34" charset="0"/>
                        </a:rPr>
                        <a:t>STAKEHOLDERS</a:t>
                      </a:r>
                      <a:endParaRPr lang="en-ZA" sz="1400" dirty="0">
                        <a:latin typeface="Arial" panose="020B0604020202020204" pitchFamily="34" charset="0"/>
                        <a:cs typeface="Arial" panose="020B0604020202020204" pitchFamily="34" charset="0"/>
                      </a:endParaRPr>
                    </a:p>
                  </a:txBody>
                  <a:tcPr>
                    <a:solidFill>
                      <a:schemeClr val="accent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STAKEHOLDERS</a:t>
                      </a:r>
                      <a:r>
                        <a:rPr lang="en-US" sz="1400" baseline="0" dirty="0" smtClean="0">
                          <a:latin typeface="Arial" panose="020B0604020202020204" pitchFamily="34" charset="0"/>
                          <a:cs typeface="Arial" panose="020B0604020202020204" pitchFamily="34" charset="0"/>
                        </a:rPr>
                        <a:t> </a:t>
                      </a:r>
                      <a:endParaRPr lang="en-ZA" sz="1400" dirty="0" smtClean="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755300246"/>
                  </a:ext>
                </a:extLst>
              </a:tr>
              <a:tr h="286404">
                <a:tc>
                  <a:txBody>
                    <a:bodyPr/>
                    <a:lstStyle/>
                    <a:p>
                      <a:r>
                        <a:rPr lang="en-US" sz="1200" dirty="0" smtClean="0">
                          <a:latin typeface="Arial" panose="020B0604020202020204" pitchFamily="34" charset="0"/>
                          <a:cs typeface="Arial" panose="020B0604020202020204" pitchFamily="34" charset="0"/>
                        </a:rPr>
                        <a:t>Presidency, Economic Advisor, Investment &amp; Infrastructure Office</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E &amp; Y</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404199439"/>
                  </a:ext>
                </a:extLst>
              </a:tr>
              <a:tr h="286404">
                <a:tc>
                  <a:txBody>
                    <a:bodyPr/>
                    <a:lstStyle/>
                    <a:p>
                      <a:r>
                        <a:rPr lang="en-US" sz="1200" dirty="0" smtClean="0">
                          <a:latin typeface="Arial" panose="020B0604020202020204" pitchFamily="34" charset="0"/>
                          <a:cs typeface="Arial" panose="020B0604020202020204" pitchFamily="34" charset="0"/>
                        </a:rPr>
                        <a:t>National Treasury</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City of Johannesburg</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2434481722"/>
                  </a:ext>
                </a:extLst>
              </a:tr>
              <a:tr h="286404">
                <a:tc>
                  <a:txBody>
                    <a:bodyPr/>
                    <a:lstStyle/>
                    <a:p>
                      <a:r>
                        <a:rPr lang="en-US" sz="1200" dirty="0" smtClean="0">
                          <a:latin typeface="Arial" panose="020B0604020202020204" pitchFamily="34" charset="0"/>
                          <a:cs typeface="Arial" panose="020B0604020202020204" pitchFamily="34" charset="0"/>
                        </a:rPr>
                        <a:t>SARS</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eThekwini</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1160178296"/>
                  </a:ext>
                </a:extLst>
              </a:tr>
              <a:tr h="486886">
                <a:tc>
                  <a:txBody>
                    <a:bodyPr/>
                    <a:lstStyle/>
                    <a:p>
                      <a:r>
                        <a:rPr lang="en-US" sz="1200" dirty="0" smtClean="0">
                          <a:latin typeface="Arial" panose="020B0604020202020204" pitchFamily="34" charset="0"/>
                          <a:cs typeface="Arial" panose="020B0604020202020204" pitchFamily="34" charset="0"/>
                        </a:rPr>
                        <a:t>Department of Agriculture,</a:t>
                      </a:r>
                      <a:r>
                        <a:rPr lang="en-US" sz="1200" baseline="0" dirty="0" smtClean="0">
                          <a:latin typeface="Arial" panose="020B0604020202020204" pitchFamily="34" charset="0"/>
                          <a:cs typeface="Arial" panose="020B0604020202020204" pitchFamily="34" charset="0"/>
                        </a:rPr>
                        <a:t> Land Reform and Rural Development (DALRRD)</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City of Cape</a:t>
                      </a:r>
                      <a:r>
                        <a:rPr lang="en-US" sz="1200" baseline="0" dirty="0" smtClean="0">
                          <a:latin typeface="Arial" panose="020B0604020202020204" pitchFamily="34" charset="0"/>
                          <a:cs typeface="Arial" panose="020B0604020202020204" pitchFamily="34" charset="0"/>
                        </a:rPr>
                        <a:t> Town</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2625319080"/>
                  </a:ext>
                </a:extLst>
              </a:tr>
              <a:tr h="286404">
                <a:tc>
                  <a:txBody>
                    <a:bodyPr/>
                    <a:lstStyle/>
                    <a:p>
                      <a:r>
                        <a:rPr lang="en-US" sz="1200" dirty="0" smtClean="0">
                          <a:latin typeface="Arial" panose="020B0604020202020204" pitchFamily="34" charset="0"/>
                          <a:cs typeface="Arial" panose="020B0604020202020204" pitchFamily="34" charset="0"/>
                        </a:rPr>
                        <a:t>The Office</a:t>
                      </a:r>
                      <a:r>
                        <a:rPr lang="en-US" sz="1200" baseline="0" dirty="0" smtClean="0">
                          <a:latin typeface="Arial" panose="020B0604020202020204" pitchFamily="34" charset="0"/>
                          <a:cs typeface="Arial" panose="020B0604020202020204" pitchFamily="34" charset="0"/>
                        </a:rPr>
                        <a:t> of the Chief Registrar Deeds</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University of Johannesburg</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4146486352"/>
                  </a:ext>
                </a:extLst>
              </a:tr>
              <a:tr h="286404">
                <a:tc>
                  <a:txBody>
                    <a:bodyPr/>
                    <a:lstStyle/>
                    <a:p>
                      <a:r>
                        <a:rPr lang="en-US" sz="1200" dirty="0" smtClean="0">
                          <a:latin typeface="Arial" panose="020B0604020202020204" pitchFamily="34" charset="0"/>
                          <a:cs typeface="Arial" panose="020B0604020202020204" pitchFamily="34" charset="0"/>
                        </a:rPr>
                        <a:t>Transnet</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University</a:t>
                      </a:r>
                      <a:r>
                        <a:rPr lang="en-US" sz="1200" baseline="0" dirty="0" smtClean="0">
                          <a:latin typeface="Arial" panose="020B0604020202020204" pitchFamily="34" charset="0"/>
                          <a:cs typeface="Arial" panose="020B0604020202020204" pitchFamily="34" charset="0"/>
                        </a:rPr>
                        <a:t> of South Africa</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2252117801"/>
                  </a:ext>
                </a:extLst>
              </a:tr>
              <a:tr h="286404">
                <a:tc>
                  <a:txBody>
                    <a:bodyPr/>
                    <a:lstStyle/>
                    <a:p>
                      <a:r>
                        <a:rPr lang="en-US" sz="1200" dirty="0" smtClean="0">
                          <a:latin typeface="Arial" panose="020B0604020202020204" pitchFamily="34" charset="0"/>
                          <a:cs typeface="Arial" panose="020B0604020202020204" pitchFamily="34" charset="0"/>
                        </a:rPr>
                        <a:t>South African Freight Forwarders Association</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Presentations</a:t>
                      </a:r>
                      <a:r>
                        <a:rPr lang="en-US" sz="1200" baseline="0" dirty="0" smtClean="0">
                          <a:latin typeface="Arial" panose="020B0604020202020204" pitchFamily="34" charset="0"/>
                          <a:cs typeface="Arial" panose="020B0604020202020204" pitchFamily="34" charset="0"/>
                        </a:rPr>
                        <a:t> made to BUSA, BBC, BLSA</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50409677"/>
                  </a:ext>
                </a:extLst>
              </a:tr>
              <a:tr h="182786">
                <a:tc>
                  <a:txBody>
                    <a:bodyPr/>
                    <a:lstStyle/>
                    <a:p>
                      <a:r>
                        <a:rPr lang="en-US" sz="1200" dirty="0" smtClean="0">
                          <a:latin typeface="Arial" panose="020B0604020202020204" pitchFamily="34" charset="0"/>
                          <a:cs typeface="Arial" panose="020B0604020202020204" pitchFamily="34" charset="0"/>
                        </a:rPr>
                        <a:t>PwC</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PPGI</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2082070854"/>
                  </a:ext>
                </a:extLst>
              </a:tr>
              <a:tr h="196498">
                <a:tc>
                  <a:txBody>
                    <a:bodyPr/>
                    <a:lstStyle/>
                    <a:p>
                      <a:r>
                        <a:rPr lang="en-US" sz="1200" dirty="0" smtClean="0">
                          <a:latin typeface="Arial" panose="020B0604020202020204" pitchFamily="34" charset="0"/>
                          <a:cs typeface="Arial" panose="020B0604020202020204" pitchFamily="34" charset="0"/>
                        </a:rPr>
                        <a:t>SAICA</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SACAP</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468541752"/>
                  </a:ext>
                </a:extLst>
              </a:tr>
              <a:tr h="348458">
                <a:tc>
                  <a:txBody>
                    <a:bodyPr/>
                    <a:lstStyle/>
                    <a:p>
                      <a:r>
                        <a:rPr lang="en-US" sz="1200" dirty="0" smtClean="0">
                          <a:latin typeface="Arial" panose="020B0604020202020204" pitchFamily="34" charset="0"/>
                          <a:cs typeface="Arial" panose="020B0604020202020204" pitchFamily="34" charset="0"/>
                        </a:rPr>
                        <a:t>ECSA</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US" sz="1200" dirty="0" smtClean="0">
                          <a:latin typeface="Arial" panose="020B0604020202020204" pitchFamily="34" charset="0"/>
                          <a:cs typeface="Arial" panose="020B0604020202020204" pitchFamily="34" charset="0"/>
                        </a:rPr>
                        <a:t>SAIT</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4187761955"/>
                  </a:ext>
                </a:extLst>
              </a:tr>
            </a:tbl>
          </a:graphicData>
        </a:graphic>
      </p:graphicFrame>
      <p:sp>
        <p:nvSpPr>
          <p:cNvPr id="14" name="TextBox 13"/>
          <p:cNvSpPr txBox="1"/>
          <p:nvPr/>
        </p:nvSpPr>
        <p:spPr>
          <a:xfrm>
            <a:off x="393248" y="1200260"/>
            <a:ext cx="4102790"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STAKEHOLDERS CONSULTED</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264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38</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graphicFrame>
        <p:nvGraphicFramePr>
          <p:cNvPr id="14" name="Content Placeholder 3"/>
          <p:cNvGraphicFramePr>
            <a:graphicFrameLocks/>
          </p:cNvGraphicFramePr>
          <p:nvPr>
            <p:extLst>
              <p:ext uri="{D42A27DB-BD31-4B8C-83A1-F6EECF244321}">
                <p14:modId xmlns:p14="http://schemas.microsoft.com/office/powerpoint/2010/main" val="2877071227"/>
              </p:ext>
            </p:extLst>
          </p:nvPr>
        </p:nvGraphicFramePr>
        <p:xfrm>
          <a:off x="458645" y="1800970"/>
          <a:ext cx="8228156" cy="3982550"/>
        </p:xfrm>
        <a:graphic>
          <a:graphicData uri="http://schemas.openxmlformats.org/drawingml/2006/table">
            <a:tbl>
              <a:tblPr firstRow="1" bandRow="1">
                <a:tableStyleId>{5C22544A-7EE6-4342-B048-85BDC9FD1C3A}</a:tableStyleId>
              </a:tblPr>
              <a:tblGrid>
                <a:gridCol w="1779831">
                  <a:extLst>
                    <a:ext uri="{9D8B030D-6E8A-4147-A177-3AD203B41FA5}">
                      <a16:colId xmlns:a16="http://schemas.microsoft.com/office/drawing/2014/main" val="3777494891"/>
                    </a:ext>
                  </a:extLst>
                </a:gridCol>
                <a:gridCol w="6448325">
                  <a:extLst>
                    <a:ext uri="{9D8B030D-6E8A-4147-A177-3AD203B41FA5}">
                      <a16:colId xmlns:a16="http://schemas.microsoft.com/office/drawing/2014/main" val="1966410283"/>
                    </a:ext>
                  </a:extLst>
                </a:gridCol>
              </a:tblGrid>
              <a:tr h="310305">
                <a:tc>
                  <a:txBody>
                    <a:bodyPr/>
                    <a:lstStyle/>
                    <a:p>
                      <a:pPr algn="just"/>
                      <a:r>
                        <a:rPr lang="en-US" sz="1200" dirty="0" smtClean="0">
                          <a:latin typeface="Arial" panose="020B0604020202020204" pitchFamily="34" charset="0"/>
                          <a:cs typeface="Arial" panose="020B0604020202020204" pitchFamily="34" charset="0"/>
                        </a:rPr>
                        <a:t>Indicator</a:t>
                      </a:r>
                      <a:endParaRPr lang="en-ZA" sz="1200" dirty="0">
                        <a:latin typeface="Arial" panose="020B0604020202020204" pitchFamily="34" charset="0"/>
                        <a:cs typeface="Arial" panose="020B0604020202020204" pitchFamily="34" charset="0"/>
                      </a:endParaRPr>
                    </a:p>
                  </a:txBody>
                  <a:tcPr>
                    <a:solidFill>
                      <a:schemeClr val="accent6"/>
                    </a:solidFill>
                  </a:tcPr>
                </a:tc>
                <a:tc>
                  <a:txBody>
                    <a:bodyPr/>
                    <a:lstStyle/>
                    <a:p>
                      <a:pPr algn="just"/>
                      <a:r>
                        <a:rPr lang="en-US" sz="1200" dirty="0" smtClean="0">
                          <a:latin typeface="Arial" panose="020B0604020202020204" pitchFamily="34" charset="0"/>
                          <a:cs typeface="Arial" panose="020B0604020202020204" pitchFamily="34" charset="0"/>
                        </a:rPr>
                        <a:t>Actions</a:t>
                      </a:r>
                      <a:r>
                        <a:rPr lang="en-US" sz="1200" baseline="0" dirty="0" smtClean="0">
                          <a:latin typeface="Arial" panose="020B0604020202020204" pitchFamily="34" charset="0"/>
                          <a:cs typeface="Arial" panose="020B0604020202020204" pitchFamily="34" charset="0"/>
                        </a:rPr>
                        <a:t> required</a:t>
                      </a:r>
                      <a:endParaRPr lang="en-ZA" sz="1200" dirty="0">
                        <a:latin typeface="Arial" panose="020B0604020202020204" pitchFamily="34" charset="0"/>
                        <a:cs typeface="Arial" panose="020B0604020202020204" pitchFamily="34" charset="0"/>
                      </a:endParaRPr>
                    </a:p>
                  </a:txBody>
                  <a:tcPr>
                    <a:solidFill>
                      <a:schemeClr val="accent6"/>
                    </a:solidFill>
                  </a:tcPr>
                </a:tc>
                <a:extLst>
                  <a:ext uri="{0D108BD9-81ED-4DB2-BD59-A6C34878D82A}">
                    <a16:rowId xmlns:a16="http://schemas.microsoft.com/office/drawing/2014/main" val="342283321"/>
                  </a:ext>
                </a:extLst>
              </a:tr>
              <a:tr h="565140">
                <a:tc>
                  <a:txBody>
                    <a:bodyPr/>
                    <a:lstStyle/>
                    <a:p>
                      <a:pPr algn="just"/>
                      <a:r>
                        <a:rPr lang="en-US" sz="1200" dirty="0" smtClean="0">
                          <a:latin typeface="Arial" panose="020B0604020202020204" pitchFamily="34" charset="0"/>
                          <a:cs typeface="Arial" panose="020B0604020202020204" pitchFamily="34" charset="0"/>
                        </a:rPr>
                        <a:t>Starting a Business</a:t>
                      </a:r>
                    </a:p>
                  </a:txBody>
                  <a:tcPr>
                    <a:solidFill>
                      <a:schemeClr val="accent3">
                        <a:lumMod val="40000"/>
                        <a:lumOff val="60000"/>
                      </a:schemeClr>
                    </a:solidFill>
                  </a:tcPr>
                </a:tc>
                <a:tc>
                  <a:txBody>
                    <a:bodyPr/>
                    <a:lstStyle/>
                    <a:p>
                      <a:pPr algn="just"/>
                      <a:r>
                        <a:rPr lang="en-ZA" sz="1200" dirty="0" smtClean="0">
                          <a:latin typeface="Arial" panose="020B0604020202020204" pitchFamily="34" charset="0"/>
                          <a:cs typeface="Arial" panose="020B0604020202020204" pitchFamily="34" charset="0"/>
                        </a:rPr>
                        <a:t>The</a:t>
                      </a:r>
                      <a:r>
                        <a:rPr lang="en-ZA" sz="1200" baseline="0" dirty="0" smtClean="0">
                          <a:latin typeface="Arial" panose="020B0604020202020204" pitchFamily="34" charset="0"/>
                          <a:cs typeface="Arial" panose="020B0604020202020204" pitchFamily="34" charset="0"/>
                        </a:rPr>
                        <a:t> CIPC launched the Biz Portal which integrates the registration processes of the CIPC, UIF, and Compensation Fund. The Biz Portal reduces the time and number of procedures in starting a business. Need to ensure that the UIF and Compensation Fund links are active.</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515029431"/>
                  </a:ext>
                </a:extLst>
              </a:tr>
              <a:tr h="565140">
                <a:tc>
                  <a:txBody>
                    <a:bodyPr/>
                    <a:lstStyle/>
                    <a:p>
                      <a:pPr algn="just"/>
                      <a:r>
                        <a:rPr lang="en-US" sz="1200" dirty="0" smtClean="0">
                          <a:latin typeface="Arial" panose="020B0604020202020204" pitchFamily="34" charset="0"/>
                          <a:cs typeface="Arial" panose="020B0604020202020204" pitchFamily="34" charset="0"/>
                        </a:rPr>
                        <a:t>Registering a Property</a:t>
                      </a:r>
                    </a:p>
                  </a:txBody>
                  <a:tcPr>
                    <a:solidFill>
                      <a:schemeClr val="accent3">
                        <a:lumMod val="40000"/>
                        <a:lumOff val="60000"/>
                      </a:schemeClr>
                    </a:solidFill>
                  </a:tcPr>
                </a:tc>
                <a:tc>
                  <a:txBody>
                    <a:bodyPr/>
                    <a:lstStyle/>
                    <a:p>
                      <a:pPr algn="just"/>
                      <a:r>
                        <a:rPr lang="en-US" sz="1200" dirty="0" smtClean="0">
                          <a:latin typeface="Arial" panose="020B0604020202020204" pitchFamily="34" charset="0"/>
                          <a:cs typeface="Arial" panose="020B0604020202020204" pitchFamily="34" charset="0"/>
                        </a:rPr>
                        <a:t>EDRS Bill signed 27 September 2019</a:t>
                      </a:r>
                      <a:r>
                        <a:rPr lang="en-US" sz="1200" baseline="0" dirty="0" smtClean="0">
                          <a:latin typeface="Arial" panose="020B0604020202020204" pitchFamily="34" charset="0"/>
                          <a:cs typeface="Arial" panose="020B0604020202020204" pitchFamily="34" charset="0"/>
                        </a:rPr>
                        <a:t>.</a:t>
                      </a:r>
                      <a:endParaRPr lang="en-US" sz="1200" dirty="0" smtClean="0">
                        <a:latin typeface="Arial" panose="020B0604020202020204" pitchFamily="34" charset="0"/>
                        <a:cs typeface="Arial" panose="020B0604020202020204" pitchFamily="34" charset="0"/>
                      </a:endParaRPr>
                    </a:p>
                    <a:p>
                      <a:pPr algn="just"/>
                      <a:r>
                        <a:rPr lang="en-US" sz="1200" dirty="0" smtClean="0">
                          <a:latin typeface="Arial" panose="020B0604020202020204" pitchFamily="34" charset="0"/>
                          <a:cs typeface="Arial" panose="020B0604020202020204" pitchFamily="34" charset="0"/>
                        </a:rPr>
                        <a:t>DG DRDLR</a:t>
                      </a:r>
                      <a:r>
                        <a:rPr lang="en-US" sz="1200" baseline="0" dirty="0" smtClean="0">
                          <a:latin typeface="Arial" panose="020B0604020202020204" pitchFamily="34" charset="0"/>
                          <a:cs typeface="Arial" panose="020B0604020202020204" pitchFamily="34" charset="0"/>
                        </a:rPr>
                        <a:t> to mandate the Chief Registrar Deeds and Surveyor General to accelerate implementation of process </a:t>
                      </a:r>
                      <a:r>
                        <a:rPr lang="en-US" sz="1200" baseline="0" dirty="0" err="1" smtClean="0">
                          <a:latin typeface="Arial" panose="020B0604020202020204" pitchFamily="34" charset="0"/>
                          <a:cs typeface="Arial" panose="020B0604020202020204" pitchFamily="34" charset="0"/>
                        </a:rPr>
                        <a:t>optimisation</a:t>
                      </a:r>
                      <a:r>
                        <a:rPr lang="en-US" sz="1200" baseline="0" dirty="0" smtClean="0">
                          <a:latin typeface="Arial" panose="020B0604020202020204" pitchFamily="34" charset="0"/>
                          <a:cs typeface="Arial" panose="020B0604020202020204" pitchFamily="34" charset="0"/>
                        </a:rPr>
                        <a:t> and e-lodgement in current FY.</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247455945"/>
                  </a:ext>
                </a:extLst>
              </a:tr>
              <a:tr h="403672">
                <a:tc>
                  <a:txBody>
                    <a:bodyPr/>
                    <a:lstStyle/>
                    <a:p>
                      <a:pPr algn="just"/>
                      <a:r>
                        <a:rPr lang="en-US" sz="1200" dirty="0" smtClean="0">
                          <a:latin typeface="Arial" panose="020B0604020202020204" pitchFamily="34" charset="0"/>
                          <a:cs typeface="Arial" panose="020B0604020202020204" pitchFamily="34" charset="0"/>
                        </a:rPr>
                        <a:t>Paying Taxes</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pPr algn="just"/>
                      <a:r>
                        <a:rPr lang="en-US" sz="1200" baseline="0" dirty="0" smtClean="0">
                          <a:latin typeface="Arial" panose="020B0604020202020204" pitchFamily="34" charset="0"/>
                          <a:cs typeface="Arial" panose="020B0604020202020204" pitchFamily="34" charset="0"/>
                        </a:rPr>
                        <a:t>Reduce time taken to get a VAT refund. Ongoing training of SARS staff to improve customer experience. Ongoing improvement of SARS website and communication.</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69782002"/>
                  </a:ext>
                </a:extLst>
              </a:tr>
              <a:tr h="567721">
                <a:tc>
                  <a:txBody>
                    <a:bodyPr/>
                    <a:lstStyle/>
                    <a:p>
                      <a:pPr algn="just"/>
                      <a:r>
                        <a:rPr lang="en-US" sz="1200" dirty="0" smtClean="0">
                          <a:latin typeface="Arial" panose="020B0604020202020204" pitchFamily="34" charset="0"/>
                          <a:cs typeface="Arial" panose="020B0604020202020204" pitchFamily="34" charset="0"/>
                        </a:rPr>
                        <a:t>Trading</a:t>
                      </a:r>
                      <a:r>
                        <a:rPr lang="en-US" sz="1200" baseline="0" dirty="0" smtClean="0">
                          <a:latin typeface="Arial" panose="020B0604020202020204" pitchFamily="34" charset="0"/>
                          <a:cs typeface="Arial" panose="020B0604020202020204" pitchFamily="34" charset="0"/>
                        </a:rPr>
                        <a:t> Across Borders</a:t>
                      </a:r>
                    </a:p>
                  </a:txBody>
                  <a:tcPr>
                    <a:solidFill>
                      <a:schemeClr val="accent3">
                        <a:lumMod val="40000"/>
                        <a:lumOff val="60000"/>
                      </a:schemeClr>
                    </a:solidFill>
                  </a:tcPr>
                </a:tc>
                <a:tc>
                  <a:txBody>
                    <a:bodyPr/>
                    <a:lstStyle/>
                    <a:p>
                      <a:pPr algn="just"/>
                      <a:r>
                        <a:rPr lang="en-US" sz="1200" dirty="0" smtClean="0">
                          <a:latin typeface="Arial" panose="020B0604020202020204" pitchFamily="34" charset="0"/>
                          <a:cs typeface="Arial" panose="020B0604020202020204" pitchFamily="34" charset="0"/>
                        </a:rPr>
                        <a:t>Requires participation from Department of Home Affairs, Agriculture, SARS, SAPS, SABS, NRCS, Transnet.</a:t>
                      </a:r>
                      <a:r>
                        <a:rPr lang="en-US" sz="1200" baseline="0" dirty="0" smtClean="0">
                          <a:latin typeface="Arial" panose="020B0604020202020204" pitchFamily="34" charset="0"/>
                          <a:cs typeface="Arial" panose="020B0604020202020204" pitchFamily="34" charset="0"/>
                        </a:rPr>
                        <a:t> To create single border management structure and undertake joint inspections. Transnet to improve Durban Port logistics and extend rail links between JHB and Durban.</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899401503"/>
                  </a:ext>
                </a:extLst>
              </a:tr>
              <a:tr h="1111925">
                <a:tc>
                  <a:txBody>
                    <a:bodyPr/>
                    <a:lstStyle/>
                    <a:p>
                      <a:pPr algn="just"/>
                      <a:r>
                        <a:rPr lang="en-US" sz="1200" dirty="0" smtClean="0">
                          <a:latin typeface="Arial" panose="020B0604020202020204" pitchFamily="34" charset="0"/>
                          <a:cs typeface="Arial" panose="020B0604020202020204" pitchFamily="34" charset="0"/>
                        </a:rPr>
                        <a:t>Dealing</a:t>
                      </a:r>
                      <a:r>
                        <a:rPr lang="en-US" sz="1200" baseline="0" dirty="0" smtClean="0">
                          <a:latin typeface="Arial" panose="020B0604020202020204" pitchFamily="34" charset="0"/>
                          <a:cs typeface="Arial" panose="020B0604020202020204" pitchFamily="34" charset="0"/>
                        </a:rPr>
                        <a:t> with construction permits</a:t>
                      </a:r>
                    </a:p>
                  </a:txBody>
                  <a:tcPr>
                    <a:solidFill>
                      <a:schemeClr val="accent3">
                        <a:lumMod val="40000"/>
                        <a:lumOff val="60000"/>
                      </a:schemeClr>
                    </a:solidFill>
                  </a:tcPr>
                </a:tc>
                <a:tc>
                  <a:txBody>
                    <a:bodyPr/>
                    <a:lstStyle/>
                    <a:p>
                      <a:pPr algn="just"/>
                      <a:r>
                        <a:rPr lang="en-US" sz="1200" dirty="0" smtClean="0">
                          <a:latin typeface="Arial" panose="020B0604020202020204" pitchFamily="34" charset="0"/>
                          <a:cs typeface="Arial" panose="020B0604020202020204" pitchFamily="34" charset="0"/>
                        </a:rPr>
                        <a:t>Amendment of the National</a:t>
                      </a:r>
                      <a:r>
                        <a:rPr lang="en-US" sz="1200" baseline="0" dirty="0" smtClean="0">
                          <a:latin typeface="Arial" panose="020B0604020202020204" pitchFamily="34" charset="0"/>
                          <a:cs typeface="Arial" panose="020B0604020202020204" pitchFamily="34" charset="0"/>
                        </a:rPr>
                        <a:t> Building Regulations </a:t>
                      </a:r>
                    </a:p>
                    <a:p>
                      <a:pPr algn="just"/>
                      <a:r>
                        <a:rPr lang="en-US" sz="1200" dirty="0" smtClean="0">
                          <a:latin typeface="Arial" panose="020B0604020202020204" pitchFamily="34" charset="0"/>
                          <a:cs typeface="Arial" panose="020B0604020202020204" pitchFamily="34" charset="0"/>
                        </a:rPr>
                        <a:t>Establish</a:t>
                      </a:r>
                      <a:r>
                        <a:rPr lang="en-US" sz="1200" baseline="0" dirty="0" smtClean="0">
                          <a:latin typeface="Arial" panose="020B0604020202020204" pitchFamily="34" charset="0"/>
                          <a:cs typeface="Arial" panose="020B0604020202020204" pitchFamily="34" charset="0"/>
                        </a:rPr>
                        <a:t> national standard for obtaining a construction permit.</a:t>
                      </a:r>
                    </a:p>
                    <a:p>
                      <a:pPr algn="just"/>
                      <a:r>
                        <a:rPr lang="en-US" sz="1200" baseline="0" dirty="0" smtClean="0">
                          <a:latin typeface="Arial" panose="020B0604020202020204" pitchFamily="34" charset="0"/>
                          <a:cs typeface="Arial" panose="020B0604020202020204" pitchFamily="34" charset="0"/>
                        </a:rPr>
                        <a:t>Move to national online permitting system for obtaining a construction permit. </a:t>
                      </a:r>
                      <a:r>
                        <a:rPr lang="en-US" sz="1200" dirty="0" smtClean="0">
                          <a:latin typeface="Arial" panose="020B0604020202020204" pitchFamily="34" charset="0"/>
                          <a:cs typeface="Arial" panose="020B0604020202020204" pitchFamily="34" charset="0"/>
                        </a:rPr>
                        <a:t>SABS to make accessible SANS 10400 required for municipalities to conduct inspections.</a:t>
                      </a:r>
                      <a:endParaRPr lang="en-ZA" sz="12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3555607632"/>
                  </a:ext>
                </a:extLst>
              </a:tr>
            </a:tbl>
          </a:graphicData>
        </a:graphic>
      </p:graphicFrame>
      <p:sp>
        <p:nvSpPr>
          <p:cNvPr id="15" name="TextBox 14"/>
          <p:cNvSpPr txBox="1"/>
          <p:nvPr/>
        </p:nvSpPr>
        <p:spPr>
          <a:xfrm>
            <a:off x="334486" y="1200260"/>
            <a:ext cx="2847446"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RECOMMENDATIONS</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321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5831"/>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THE </a:t>
            </a:r>
            <a:r>
              <a:rPr lang="en-ZA" sz="3800" b="1" dirty="0" smtClean="0">
                <a:solidFill>
                  <a:schemeClr val="accent6"/>
                </a:solidFill>
                <a:latin typeface="Arial" panose="020B0604020202020204" pitchFamily="34" charset="0"/>
                <a:cs typeface="Arial" panose="020B0604020202020204" pitchFamily="34" charset="0"/>
              </a:rPr>
              <a:t>ONE STOP SHOP </a:t>
            </a:r>
            <a:r>
              <a:rPr lang="en-ZA" sz="3800" b="1" dirty="0" smtClean="0">
                <a:latin typeface="Arial" panose="020B0604020202020204" pitchFamily="34" charset="0"/>
                <a:cs typeface="Arial" panose="020B0604020202020204" pitchFamily="34" charset="0"/>
              </a:rPr>
              <a:t>CONCEPT</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1"/>
          <p:cNvSpPr txBox="1">
            <a:spLocks/>
          </p:cNvSpPr>
          <p:nvPr/>
        </p:nvSpPr>
        <p:spPr>
          <a:xfrm>
            <a:off x="470492" y="980728"/>
            <a:ext cx="82296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Serve and accessible entry point for investors in need of regulatory compliance with laws and / or regulations at a national level;</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Change regulator decision process (registration, licencing, permitting, land allocation or property registration) by increasing transparency, clarify regulations and improve the quality and timeframe of service;</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Perform pre-and post investment screening for appropriate investors and investments into South Africa on a project by project basis;</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Assist</a:t>
            </a:r>
            <a:r>
              <a:rPr kumimoji="0" lang="en-ZA" sz="18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in</a:t>
            </a: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various incentives (tax, land, training, </a:t>
            </a:r>
            <a:r>
              <a:rPr lang="en-ZA" sz="1800" dirty="0" smtClean="0">
                <a:solidFill>
                  <a:prstClr val="black"/>
                </a:solidFill>
                <a:latin typeface="Arial" panose="020B0604020202020204" pitchFamily="34" charset="0"/>
                <a:cs typeface="Arial" panose="020B0604020202020204" pitchFamily="34" charset="0"/>
              </a:rPr>
              <a:t>special economic</a:t>
            </a: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zones, etc.);</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Participate in the regulatory reform / roadmap process of South Africa;</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Facilitate the approval of services (market data, costs, incentives, project approval, visits, local partners, etc.) to investors; and</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Facilitate the approval of regulatory services (permits, approvals, import equipment &amp; raw materials, central bank profit repatriation, work permits, etc.) to the investor.</a:t>
            </a:r>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195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4</a:t>
            </a:fld>
            <a:endParaRPr lang="en-ZA" dirty="0"/>
          </a:p>
        </p:txBody>
      </p:sp>
      <p:graphicFrame>
        <p:nvGraphicFramePr>
          <p:cNvPr id="5" name="Diagram 4"/>
          <p:cNvGraphicFramePr/>
          <p:nvPr>
            <p:extLst/>
          </p:nvPr>
        </p:nvGraphicFramePr>
        <p:xfrm>
          <a:off x="541770" y="2204864"/>
          <a:ext cx="7776864" cy="2200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SECTOR FOCUS</a:t>
            </a:r>
            <a:endParaRPr lang="en-ZA" sz="3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331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37636"/>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KEY GOVERNMENT PARTNERS</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p:cNvSpPr/>
          <p:nvPr/>
        </p:nvSpPr>
        <p:spPr>
          <a:xfrm>
            <a:off x="461605" y="1628797"/>
            <a:ext cx="8064896" cy="3293209"/>
          </a:xfrm>
          <a:prstGeom prst="rect">
            <a:avLst/>
          </a:prstGeom>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Trade</a:t>
            </a:r>
            <a:r>
              <a:rPr kumimoji="0" lang="en-ZA" sz="1600" b="1" i="0" u="none" strike="noStrike" kern="1200" cap="none" spc="0" normalizeH="0" noProof="0" dirty="0" smtClean="0">
                <a:ln>
                  <a:noFill/>
                </a:ln>
                <a:solidFill>
                  <a:srgbClr val="0D0D0D"/>
                </a:solidFill>
                <a:effectLst/>
                <a:uLnTx/>
                <a:uFillTx/>
                <a:latin typeface="Arial" panose="020B0604020202020204" pitchFamily="34" charset="0"/>
                <a:cs typeface="Arial" panose="020B0604020202020204" pitchFamily="34" charset="0"/>
              </a:rPr>
              <a:t> and </a:t>
            </a: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Industry</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Cooperative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Governance and Traditional </a:t>
            </a: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Affairs</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Environmental Affairs &amp; Forestry</a:t>
            </a:r>
            <a:r>
              <a:rPr kumimoji="0" lang="en-ZA" sz="1600" b="1" i="0" u="none" strike="noStrike" kern="1200" cap="none" spc="0" normalizeH="0" noProof="0" dirty="0" smtClean="0">
                <a:ln>
                  <a:noFill/>
                </a:ln>
                <a:solidFill>
                  <a:srgbClr val="0D0D0D"/>
                </a:solidFill>
                <a:effectLst/>
                <a:uLnTx/>
                <a:uFillTx/>
                <a:latin typeface="Arial" panose="020B0604020202020204" pitchFamily="34" charset="0"/>
                <a:cs typeface="Arial" panose="020B0604020202020204" pitchFamily="34" charset="0"/>
              </a:rPr>
              <a:t> &amp; Fisheries</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Finance</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Health</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Home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Affairs</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Employment and Labour</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Mineral Resources and Energy</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Public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Enterprises</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Agriculture, Rural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Development and </a:t>
            </a: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Land Reform</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Science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and Technology</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Human Settlements, Water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and Sanitation </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Pct val="100000"/>
              <a:buFont typeface="Arial"/>
              <a:buChar char="•"/>
              <a:tabLst/>
              <a:defRPr sz="1600" b="1">
                <a:solidFill>
                  <a:srgbClr val="0D0D0D"/>
                </a:solidFill>
              </a:defRPr>
            </a:pPr>
            <a:r>
              <a:rPr kumimoji="0" lang="en-ZA" sz="1600" b="1" i="0" u="none" strike="noStrike" kern="1200" cap="none" spc="0" normalizeH="0" baseline="0" noProof="0" dirty="0" smtClean="0">
                <a:ln>
                  <a:noFill/>
                </a:ln>
                <a:solidFill>
                  <a:srgbClr val="0D0D0D"/>
                </a:solidFill>
                <a:effectLst/>
                <a:uLnTx/>
                <a:uFillTx/>
                <a:latin typeface="Arial" panose="020B0604020202020204" pitchFamily="34" charset="0"/>
                <a:cs typeface="Arial" panose="020B0604020202020204" pitchFamily="34" charset="0"/>
              </a:rPr>
              <a:t>Small </a:t>
            </a:r>
            <a:r>
              <a:rPr kumimoji="0" lang="en-ZA" sz="1600" b="1"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Business Development</a:t>
            </a:r>
            <a:endParaRPr kumimoji="0" lang="en-ZA"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Shape 351"/>
          <p:cNvSpPr/>
          <p:nvPr/>
        </p:nvSpPr>
        <p:spPr>
          <a:xfrm>
            <a:off x="477005" y="1080581"/>
            <a:ext cx="804949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kumimoji="0" sz="2000" b="1" i="0" u="none" strike="noStrike" kern="1200" cap="none" spc="0" normalizeH="0" baseline="0" noProof="0" dirty="0" smtClean="0">
                <a:ln>
                  <a:noFill/>
                </a:ln>
                <a:solidFill>
                  <a:srgbClr val="FF9933"/>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rPr>
              <a:t>The </a:t>
            </a: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list of strategic national government departments</a:t>
            </a:r>
            <a:r>
              <a:rPr lang="en-ZA" sz="2000" b="1" dirty="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 </a:t>
            </a: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 </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endParaRPr>
          </a:p>
        </p:txBody>
      </p:sp>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18087" y="5256813"/>
            <a:ext cx="5749074" cy="338554"/>
          </a:xfrm>
          <a:prstGeom prst="rect">
            <a:avLst/>
          </a:prstGeom>
          <a:noFill/>
        </p:spPr>
        <p:txBody>
          <a:bodyPr wrap="none" rtlCol="0">
            <a:spAutoFit/>
          </a:bodyPr>
          <a:lstStyle/>
          <a:p>
            <a:r>
              <a:rPr lang="en-ZA" sz="1600" b="1" dirty="0" smtClean="0">
                <a:latin typeface="Arial" panose="020B0604020202020204" pitchFamily="34" charset="0"/>
                <a:cs typeface="Arial" panose="020B0604020202020204" pitchFamily="34" charset="0"/>
              </a:rPr>
              <a:t>All Agencies / SOEs impacting on investment facilitation </a:t>
            </a:r>
            <a:endParaRPr lang="en-ZA"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8104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37636"/>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IMPLEMENTATION APPROACH</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Shape 351"/>
          <p:cNvSpPr/>
          <p:nvPr/>
        </p:nvSpPr>
        <p:spPr>
          <a:xfrm>
            <a:off x="477005" y="1080581"/>
            <a:ext cx="8049496"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noProof="0"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Inter-governmental relations framework: </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
          <p:cNvSpPr txBox="1">
            <a:spLocks/>
          </p:cNvSpPr>
          <p:nvPr/>
        </p:nvSpPr>
        <p:spPr>
          <a:xfrm>
            <a:off x="477005" y="2821960"/>
            <a:ext cx="3878971" cy="3298913"/>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lang="en-ZA" sz="1600" dirty="0" smtClean="0">
                <a:solidFill>
                  <a:prstClr val="black"/>
                </a:solidFill>
                <a:latin typeface="Arial" panose="020B0604020202020204" pitchFamily="34" charset="0"/>
                <a:cs typeface="Arial" panose="020B0604020202020204" pitchFamily="34" charset="0"/>
              </a:rPr>
              <a:t>Minister of Trade &amp; Industry wrote to all Premiers in July 2016 i.r.o the implementation and readiness of the provinces.</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Responses</a:t>
            </a:r>
            <a:r>
              <a:rPr kumimoji="0" lang="en-ZA" sz="16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received from the Gauteng, Western Cape and KwaZulu-Natal provinces for first phase of implementation which led to establishment of OSS in those provinces. Work is underway to roll out to the other provinces.</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lang="en-ZA" sz="1600" noProof="0" dirty="0" smtClean="0">
                <a:solidFill>
                  <a:prstClr val="black"/>
                </a:solidFill>
                <a:latin typeface="Arial" panose="020B0604020202020204" pitchFamily="34" charset="0"/>
                <a:cs typeface="Arial" panose="020B0604020202020204" pitchFamily="34" charset="0"/>
              </a:rPr>
              <a:t>MECs for Economic Development delegated their Provincial Investment Promotion Agencies to work with InvestSA to establish the OSSs.</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kumimoji="0" lang="en-ZA" sz="1600" b="0" i="0" u="none" strike="noStrike" kern="1200" cap="none" spc="0" normalizeH="0" baseline="0" dirty="0" smtClean="0">
                <a:ln>
                  <a:noFill/>
                </a:ln>
                <a:solidFill>
                  <a:prstClr val="black"/>
                </a:solidFill>
                <a:effectLst/>
                <a:uLnTx/>
                <a:uFillTx/>
                <a:latin typeface="Arial" panose="020B0604020202020204" pitchFamily="34" charset="0"/>
                <a:cs typeface="Arial" panose="020B0604020202020204" pitchFamily="34" charset="0"/>
              </a:rPr>
              <a:t>Strong emphasis on compliance</a:t>
            </a:r>
            <a:r>
              <a:rPr kumimoji="0" lang="en-ZA" sz="1600" b="0" i="0" u="none" strike="noStrike" kern="1200" cap="none" spc="0" normalizeH="0" dirty="0" smtClean="0">
                <a:ln>
                  <a:noFill/>
                </a:ln>
                <a:solidFill>
                  <a:prstClr val="black"/>
                </a:solidFill>
                <a:effectLst/>
                <a:uLnTx/>
                <a:uFillTx/>
                <a:latin typeface="Arial" panose="020B0604020202020204" pitchFamily="34" charset="0"/>
                <a:cs typeface="Arial" panose="020B0604020202020204" pitchFamily="34" charset="0"/>
              </a:rPr>
              <a:t> to legislative requirements.</a:t>
            </a:r>
            <a:endParaRPr kumimoji="0" lang="en-ZA"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14" name="Diagram 13"/>
          <p:cNvGraphicFramePr/>
          <p:nvPr>
            <p:extLst/>
          </p:nvPr>
        </p:nvGraphicFramePr>
        <p:xfrm>
          <a:off x="3635896" y="1458256"/>
          <a:ext cx="56439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358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33" y="88612"/>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IMPLEMENTATION PHASES</a:t>
            </a:r>
            <a:endParaRPr lang="en-ZA" sz="3800" b="1" dirty="0">
              <a:latin typeface="Arial" panose="020B0604020202020204" pitchFamily="34" charset="0"/>
              <a:cs typeface="Arial" panose="020B0604020202020204" pitchFamily="34" charset="0"/>
            </a:endParaRP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D9F389-92D8-4CC3-9147-189F6E89D5B4}"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400" b="0" i="0" u="none" strike="noStrike" kern="1200" cap="none" spc="0" normalizeH="0" baseline="0" noProof="0" dirty="0" smtClean="0">
              <a:ln>
                <a:noFill/>
              </a:ln>
              <a:solidFill>
                <a:srgbClr val="000000"/>
              </a:solidFill>
              <a:effectLst/>
              <a:uLnTx/>
              <a:uFillTx/>
              <a:latin typeface="Times" panose="02020603050405020304" pitchFamily="18" charset="0"/>
              <a:ea typeface="MS PGothic" panose="020B0600070205080204" pitchFamily="34" charset="-128"/>
              <a:cs typeface="+mn-cs"/>
            </a:endParaRP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nvPr>
        </p:nvGraphicFramePr>
        <p:xfrm>
          <a:off x="1518903" y="1231612"/>
          <a:ext cx="7445585" cy="3379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ight Arrow Callout 16"/>
          <p:cNvSpPr/>
          <p:nvPr/>
        </p:nvSpPr>
        <p:spPr>
          <a:xfrm>
            <a:off x="390572" y="1394555"/>
            <a:ext cx="1058416" cy="2995901"/>
          </a:xfrm>
          <a:prstGeom prst="right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Implementation of Governance Model</a:t>
            </a:r>
            <a:endPar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501138" y="4557751"/>
            <a:ext cx="7863884" cy="1600438"/>
          </a:xfrm>
          <a:prstGeom prst="rect">
            <a:avLst/>
          </a:prstGeom>
          <a:noFill/>
        </p:spPr>
        <p:txBody>
          <a:bodyPr wrap="none" rtlCol="0">
            <a:spAutoFit/>
          </a:bodyPr>
          <a:lstStyle/>
          <a:p>
            <a:pPr marL="285750" indent="-285750" algn="just">
              <a:buFont typeface="Wingdings" panose="05000000000000000000" pitchFamily="2" charset="2"/>
              <a:buChar char="§"/>
            </a:pPr>
            <a:r>
              <a:rPr lang="en-ZA" sz="1400" dirty="0" smtClean="0">
                <a:latin typeface="Arial" panose="020B0604020202020204" pitchFamily="34" charset="0"/>
                <a:cs typeface="Arial" panose="020B0604020202020204" pitchFamily="34" charset="0"/>
              </a:rPr>
              <a:t>The Provincial Investment Promotion Agency (IPA) takes responsibility for the implementation.</a:t>
            </a:r>
          </a:p>
          <a:p>
            <a:pPr marL="285750" indent="-285750" algn="just">
              <a:buFont typeface="Wingdings" panose="05000000000000000000" pitchFamily="2" charset="2"/>
              <a:buChar char="§"/>
            </a:pPr>
            <a:r>
              <a:rPr lang="en-ZA" sz="1400" b="1" dirty="0">
                <a:latin typeface="Arial" panose="020B0604020202020204" pitchFamily="34" charset="0"/>
                <a:cs typeface="Arial" panose="020B0604020202020204" pitchFamily="34" charset="0"/>
              </a:rPr>
              <a:t>t</a:t>
            </a:r>
            <a:r>
              <a:rPr lang="en-ZA" sz="1400" b="1" dirty="0" smtClean="0">
                <a:latin typeface="Arial" panose="020B0604020202020204" pitchFamily="34" charset="0"/>
                <a:cs typeface="Arial" panose="020B0604020202020204" pitchFamily="34" charset="0"/>
              </a:rPr>
              <a:t>he dti</a:t>
            </a:r>
            <a:r>
              <a:rPr lang="en-ZA" sz="1400" dirty="0" smtClean="0">
                <a:latin typeface="Arial" panose="020B0604020202020204" pitchFamily="34" charset="0"/>
                <a:cs typeface="Arial" panose="020B0604020202020204" pitchFamily="34" charset="0"/>
              </a:rPr>
              <a:t> and PIPA signs a Memorandum of Agreement for 3 years.</a:t>
            </a:r>
          </a:p>
          <a:p>
            <a:pPr marL="285750" indent="-285750" algn="just">
              <a:buFont typeface="Wingdings" panose="05000000000000000000" pitchFamily="2" charset="2"/>
              <a:buChar char="§"/>
            </a:pPr>
            <a:r>
              <a:rPr lang="en-ZA" sz="1400" dirty="0" smtClean="0">
                <a:latin typeface="Arial" panose="020B0604020202020204" pitchFamily="34" charset="0"/>
                <a:cs typeface="Arial" panose="020B0604020202020204" pitchFamily="34" charset="0"/>
              </a:rPr>
              <a:t>The PIPA must ensure that all provincial stakeholders are invited to participate.</a:t>
            </a:r>
          </a:p>
          <a:p>
            <a:pPr marL="285750" indent="-285750" algn="just">
              <a:buFont typeface="Wingdings" panose="05000000000000000000" pitchFamily="2" charset="2"/>
              <a:buChar char="§"/>
            </a:pPr>
            <a:r>
              <a:rPr lang="en-ZA" sz="1400" b="1" dirty="0">
                <a:latin typeface="Arial" panose="020B0604020202020204" pitchFamily="34" charset="0"/>
                <a:cs typeface="Arial" panose="020B0604020202020204" pitchFamily="34" charset="0"/>
              </a:rPr>
              <a:t>t</a:t>
            </a:r>
            <a:r>
              <a:rPr lang="en-ZA" sz="1400" b="1" dirty="0" smtClean="0">
                <a:latin typeface="Arial" panose="020B0604020202020204" pitchFamily="34" charset="0"/>
                <a:cs typeface="Arial" panose="020B0604020202020204" pitchFamily="34" charset="0"/>
              </a:rPr>
              <a:t>he dti </a:t>
            </a:r>
            <a:r>
              <a:rPr lang="en-ZA" sz="1400" dirty="0" smtClean="0">
                <a:latin typeface="Arial" panose="020B0604020202020204" pitchFamily="34" charset="0"/>
                <a:cs typeface="Arial" panose="020B0604020202020204" pitchFamily="34" charset="0"/>
              </a:rPr>
              <a:t>provides project management support.</a:t>
            </a:r>
          </a:p>
          <a:p>
            <a:pPr marL="285750" indent="-285750" algn="just">
              <a:buFont typeface="Wingdings" panose="05000000000000000000" pitchFamily="2" charset="2"/>
              <a:buChar char="§"/>
            </a:pPr>
            <a:r>
              <a:rPr lang="en-ZA" sz="1400" dirty="0" smtClean="0">
                <a:latin typeface="Arial" panose="020B0604020202020204" pitchFamily="34" charset="0"/>
                <a:cs typeface="Arial" panose="020B0604020202020204" pitchFamily="34" charset="0"/>
              </a:rPr>
              <a:t>The overall period from first consultation session in provinces before the launch can take up</a:t>
            </a:r>
          </a:p>
          <a:p>
            <a:pPr algn="just"/>
            <a:r>
              <a:rPr lang="en-ZA" sz="1400" dirty="0">
                <a:latin typeface="Arial" panose="020B0604020202020204" pitchFamily="34" charset="0"/>
                <a:cs typeface="Arial" panose="020B0604020202020204" pitchFamily="34" charset="0"/>
              </a:rPr>
              <a:t> </a:t>
            </a:r>
            <a:r>
              <a:rPr lang="en-ZA" sz="1400" dirty="0" smtClean="0">
                <a:latin typeface="Arial" panose="020B0604020202020204" pitchFamily="34" charset="0"/>
                <a:cs typeface="Arial" panose="020B0604020202020204" pitchFamily="34" charset="0"/>
              </a:rPr>
              <a:t>     to 12 months.</a:t>
            </a:r>
          </a:p>
          <a:p>
            <a:pPr algn="just"/>
            <a:endParaRPr lang="en-Z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81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52" y="109506"/>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LAUNCH OF THE OSS FACILITIES</a:t>
            </a:r>
            <a:endParaRPr lang="en-ZA" sz="3800" b="1" dirty="0">
              <a:latin typeface="Arial" panose="020B0604020202020204" pitchFamily="34" charset="0"/>
              <a:cs typeface="Arial" panose="020B0604020202020204" pitchFamily="34" charset="0"/>
            </a:endParaRP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D9F389-92D8-4CC3-9147-189F6E89D5B4}"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400" b="0" i="0" u="none" strike="noStrike" kern="1200" cap="none" spc="0" normalizeH="0" baseline="0" noProof="0" dirty="0" smtClean="0">
              <a:ln>
                <a:noFill/>
              </a:ln>
              <a:solidFill>
                <a:srgbClr val="000000"/>
              </a:solidFill>
              <a:effectLst/>
              <a:uLnTx/>
              <a:uFillTx/>
              <a:latin typeface="Times" panose="02020603050405020304" pitchFamily="18" charset="0"/>
              <a:ea typeface="MS PGothic" panose="020B0600070205080204" pitchFamily="34" charset="-128"/>
              <a:cs typeface="+mn-cs"/>
            </a:endParaRP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hape 351"/>
          <p:cNvSpPr/>
          <p:nvPr/>
        </p:nvSpPr>
        <p:spPr>
          <a:xfrm>
            <a:off x="465852" y="1100220"/>
            <a:ext cx="804949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Effectively facilitating investment</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endParaRPr>
          </a:p>
        </p:txBody>
      </p:sp>
      <p:pic>
        <p:nvPicPr>
          <p:cNvPr id="1026" name="Picture 5" descr="the dti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45" y="1676357"/>
            <a:ext cx="2045725" cy="7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786" y="1746848"/>
            <a:ext cx="2057222" cy="6115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840" y="2624730"/>
            <a:ext cx="2009101" cy="7999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840" y="3714174"/>
            <a:ext cx="2042946" cy="1028872"/>
          </a:xfrm>
          <a:prstGeom prst="rect">
            <a:avLst/>
          </a:prstGeom>
        </p:spPr>
      </p:pic>
      <p:sp>
        <p:nvSpPr>
          <p:cNvPr id="8" name="TextBox 7"/>
          <p:cNvSpPr txBox="1"/>
          <p:nvPr/>
        </p:nvSpPr>
        <p:spPr>
          <a:xfrm>
            <a:off x="1481507" y="5467383"/>
            <a:ext cx="6100131" cy="338554"/>
          </a:xfrm>
          <a:prstGeom prst="rect">
            <a:avLst/>
          </a:prstGeom>
          <a:noFill/>
        </p:spPr>
        <p:txBody>
          <a:bodyPr wrap="none" rtlCol="0">
            <a:spAutoFit/>
          </a:bodyPr>
          <a:lstStyle/>
          <a:p>
            <a:r>
              <a:rPr lang="en-ZA" sz="1600" b="1" dirty="0" smtClean="0">
                <a:latin typeface="Arial" panose="020B0604020202020204" pitchFamily="34" charset="0"/>
                <a:cs typeface="Arial" panose="020B0604020202020204" pitchFamily="34" charset="0"/>
              </a:rPr>
              <a:t>National Government / Agencies / SOEs / Provincial Partners</a:t>
            </a:r>
            <a:endParaRPr lang="en-ZA" sz="160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a:stretch>
            <a:fillRect/>
          </a:stretch>
        </p:blipFill>
        <p:spPr>
          <a:xfrm>
            <a:off x="4793022" y="1179318"/>
            <a:ext cx="3722326" cy="1929275"/>
          </a:xfrm>
          <a:prstGeom prst="rect">
            <a:avLst/>
          </a:prstGeom>
        </p:spPr>
      </p:pic>
      <p:pic>
        <p:nvPicPr>
          <p:cNvPr id="18" name="Picture 17"/>
          <p:cNvPicPr>
            <a:picLocks noChangeAspect="1"/>
          </p:cNvPicPr>
          <p:nvPr/>
        </p:nvPicPr>
        <p:blipFill>
          <a:blip r:embed="rId8"/>
          <a:stretch>
            <a:fillRect/>
          </a:stretch>
        </p:blipFill>
        <p:spPr>
          <a:xfrm>
            <a:off x="2918315" y="2955079"/>
            <a:ext cx="2844572" cy="2264482"/>
          </a:xfrm>
          <a:prstGeom prst="rect">
            <a:avLst/>
          </a:prstGeom>
        </p:spPr>
      </p:pic>
      <p:pic>
        <p:nvPicPr>
          <p:cNvPr id="19" name="Picture 18"/>
          <p:cNvPicPr>
            <a:picLocks noChangeAspect="1"/>
          </p:cNvPicPr>
          <p:nvPr/>
        </p:nvPicPr>
        <p:blipFill>
          <a:blip r:embed="rId9"/>
          <a:stretch>
            <a:fillRect/>
          </a:stretch>
        </p:blipFill>
        <p:spPr>
          <a:xfrm>
            <a:off x="5762887" y="2962257"/>
            <a:ext cx="2752461" cy="2257304"/>
          </a:xfrm>
          <a:prstGeom prst="rect">
            <a:avLst/>
          </a:prstGeom>
        </p:spPr>
      </p:pic>
    </p:spTree>
    <p:extLst>
      <p:ext uri="{BB962C8B-B14F-4D97-AF65-F5344CB8AC3E}">
        <p14:creationId xmlns:p14="http://schemas.microsoft.com/office/powerpoint/2010/main" val="1130916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37636"/>
            <a:ext cx="8229600" cy="1143000"/>
          </a:xfrm>
        </p:spPr>
        <p:txBody>
          <a:bodyPr>
            <a:normAutofit fontScale="90000"/>
          </a:bodyPr>
          <a:lstStyle/>
          <a:p>
            <a:pPr algn="l"/>
            <a:r>
              <a:rPr lang="en-ZA" sz="3800" b="1" dirty="0" smtClean="0">
                <a:latin typeface="Arial" panose="020B0604020202020204" pitchFamily="34" charset="0"/>
                <a:cs typeface="Arial" panose="020B0604020202020204" pitchFamily="34" charset="0"/>
              </a:rPr>
              <a:t>STAKEHOLDER ENGAGEMENT - EC</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Shape 351"/>
          <p:cNvSpPr/>
          <p:nvPr/>
        </p:nvSpPr>
        <p:spPr>
          <a:xfrm>
            <a:off x="477005" y="1080581"/>
            <a:ext cx="8049496"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noProof="0"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Ensuring inclusivity and OSS sustainability </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
          <p:cNvSpPr txBox="1">
            <a:spLocks/>
          </p:cNvSpPr>
          <p:nvPr/>
        </p:nvSpPr>
        <p:spPr>
          <a:xfrm>
            <a:off x="484774" y="2808390"/>
            <a:ext cx="3878971" cy="220191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lang="en-ZA" sz="1800" dirty="0" smtClean="0">
                <a:solidFill>
                  <a:prstClr val="black"/>
                </a:solidFill>
                <a:latin typeface="Arial" panose="020B0604020202020204" pitchFamily="34" charset="0"/>
                <a:cs typeface="Arial" panose="020B0604020202020204" pitchFamily="34" charset="0"/>
              </a:rPr>
              <a:t>Consultations started – ORT; Alfred Nzo, Sarah Baartman &amp; Nelson Mandela.</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lang="en-ZA" sz="1800" dirty="0" smtClean="0">
                <a:solidFill>
                  <a:prstClr val="black"/>
                </a:solidFill>
                <a:latin typeface="Arial" panose="020B0604020202020204" pitchFamily="34" charset="0"/>
                <a:cs typeface="Arial" panose="020B0604020202020204" pitchFamily="34" charset="0"/>
              </a:rPr>
              <a:t>Proposals for satellite offices.</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lang="en-ZA" sz="1800" dirty="0" smtClean="0">
                <a:solidFill>
                  <a:prstClr val="black"/>
                </a:solidFill>
                <a:latin typeface="Arial" panose="020B0604020202020204" pitchFamily="34" charset="0"/>
                <a:cs typeface="Arial" panose="020B0604020202020204" pitchFamily="34" charset="0"/>
              </a:rPr>
              <a:t>Management of satellite offices</a:t>
            </a:r>
            <a:r>
              <a:rPr kumimoji="0" lang="en-ZA" sz="18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a:t>
            </a:r>
          </a:p>
          <a:p>
            <a:pPr marL="514350" marR="0" lvl="0" indent="-514350" algn="just" defTabSz="914400" rtl="0" eaLnBrk="1" fontAlgn="auto" latinLnBrk="0" hangingPunct="1">
              <a:lnSpc>
                <a:spcPct val="100000"/>
              </a:lnSpc>
              <a:spcBef>
                <a:spcPct val="20000"/>
              </a:spcBef>
              <a:spcAft>
                <a:spcPts val="0"/>
              </a:spcAft>
              <a:buClrTx/>
              <a:buSzTx/>
              <a:buFont typeface="+mj-lt"/>
              <a:buAutoNum type="arabicPeriod"/>
              <a:tabLst/>
              <a:defRPr/>
            </a:pPr>
            <a:r>
              <a:rPr lang="en-ZA" sz="1800" dirty="0" smtClean="0">
                <a:solidFill>
                  <a:prstClr val="black"/>
                </a:solidFill>
                <a:latin typeface="Arial" panose="020B0604020202020204" pitchFamily="34" charset="0"/>
                <a:cs typeface="Arial" panose="020B0604020202020204" pitchFamily="34" charset="0"/>
              </a:rPr>
              <a:t>Meeting schedule.</a:t>
            </a:r>
            <a:endParaRPr kumimoji="0" lang="en-ZA" sz="18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ct val="20000"/>
              </a:spcBef>
              <a:spcAft>
                <a:spcPts val="0"/>
              </a:spcAft>
              <a:buClrTx/>
              <a:buSzTx/>
              <a:tabLst/>
              <a:defRPr/>
            </a:pPr>
            <a:endParaRPr lang="en-ZA" noProof="0" dirty="0" smtClean="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ct val="20000"/>
              </a:spcBef>
              <a:spcAft>
                <a:spcPts val="0"/>
              </a:spcAft>
              <a:buClrTx/>
              <a:buSzTx/>
              <a:tabLst/>
              <a:defRPr/>
            </a:pPr>
            <a:endParaRPr lang="en-ZA" noProof="0" dirty="0" smtClean="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ct val="20000"/>
              </a:spcBef>
              <a:spcAft>
                <a:spcPts val="0"/>
              </a:spcAft>
              <a:buClrTx/>
              <a:buSzTx/>
              <a:tabLst/>
              <a:defRPr/>
            </a:pPr>
            <a:endParaRPr kumimoji="0" lang="en-ZA"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2029788"/>
            <a:ext cx="3960440" cy="2615705"/>
          </a:xfrm>
          <a:prstGeom prst="rect">
            <a:avLst/>
          </a:prstGeom>
        </p:spPr>
      </p:pic>
      <p:sp>
        <p:nvSpPr>
          <p:cNvPr id="5" name="TextBox 4"/>
          <p:cNvSpPr txBox="1"/>
          <p:nvPr/>
        </p:nvSpPr>
        <p:spPr>
          <a:xfrm>
            <a:off x="458645" y="4226183"/>
            <a:ext cx="7911419" cy="1477328"/>
          </a:xfrm>
          <a:prstGeom prst="rect">
            <a:avLst/>
          </a:prstGeom>
          <a:noFill/>
        </p:spPr>
        <p:txBody>
          <a:bodyPr wrap="square" rtlCol="0">
            <a:spAutoFit/>
          </a:bodyPr>
          <a:lstStyle/>
          <a:p>
            <a:pPr algn="just"/>
            <a:r>
              <a:rPr lang="en-ZA" b="1" dirty="0" smtClean="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DTI function and responsibility</a:t>
            </a:r>
          </a:p>
          <a:p>
            <a:pPr algn="just"/>
            <a:endParaRPr lang="en-ZA"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ZA" dirty="0" smtClean="0">
                <a:latin typeface="Arial" panose="020B0604020202020204" pitchFamily="34" charset="0"/>
                <a:cs typeface="Arial" panose="020B0604020202020204" pitchFamily="34" charset="0"/>
              </a:rPr>
              <a:t>Guide on process of operational control &amp; integration.</a:t>
            </a:r>
          </a:p>
          <a:p>
            <a:pPr marL="285750" indent="-285750" algn="just">
              <a:buFont typeface="Wingdings" panose="05000000000000000000" pitchFamily="2" charset="2"/>
              <a:buChar char="ü"/>
            </a:pPr>
            <a:r>
              <a:rPr lang="en-ZA" dirty="0" smtClean="0">
                <a:latin typeface="Arial" panose="020B0604020202020204" pitchFamily="34" charset="0"/>
                <a:cs typeface="Arial" panose="020B0604020202020204" pitchFamily="34" charset="0"/>
              </a:rPr>
              <a:t>Establishment of satellite offices at the SEZ / IDZ in accordance with </a:t>
            </a:r>
          </a:p>
          <a:p>
            <a:pPr algn="just"/>
            <a:r>
              <a:rPr lang="en-ZA" dirty="0">
                <a:latin typeface="Arial" panose="020B0604020202020204" pitchFamily="34" charset="0"/>
                <a:cs typeface="Arial" panose="020B0604020202020204" pitchFamily="34" charset="0"/>
              </a:rPr>
              <a:t> </a:t>
            </a:r>
            <a:r>
              <a:rPr lang="en-ZA" dirty="0" smtClean="0">
                <a:latin typeface="Arial" panose="020B0604020202020204" pitchFamily="34" charset="0"/>
                <a:cs typeface="Arial" panose="020B0604020202020204" pitchFamily="34" charset="0"/>
              </a:rPr>
              <a:t>   legislation.</a:t>
            </a: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833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645" y="24144"/>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GOVERNANCE</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extLst>
              <p:ext uri="{D42A27DB-BD31-4B8C-83A1-F6EECF244321}">
                <p14:modId xmlns:p14="http://schemas.microsoft.com/office/powerpoint/2010/main" val="1889204646"/>
              </p:ext>
            </p:extLst>
          </p:nvPr>
        </p:nvGraphicFramePr>
        <p:xfrm>
          <a:off x="26597" y="1124744"/>
          <a:ext cx="5193475" cy="165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Left Arrow Callout 4"/>
          <p:cNvSpPr/>
          <p:nvPr/>
        </p:nvSpPr>
        <p:spPr>
          <a:xfrm>
            <a:off x="5004048" y="1412776"/>
            <a:ext cx="3351442" cy="1506230"/>
          </a:xfrm>
          <a:prstGeom prst="leftArrow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ZA" sz="1600" b="1" dirty="0" smtClean="0">
                <a:latin typeface="Arial" panose="020B0604020202020204" pitchFamily="34" charset="0"/>
                <a:cs typeface="Arial" panose="020B0604020202020204" pitchFamily="34" charset="0"/>
              </a:rPr>
              <a:t>MoA outlines:</a:t>
            </a:r>
          </a:p>
          <a:p>
            <a:pPr marL="285750" indent="-285750">
              <a:buFont typeface="Wingdings" panose="05000000000000000000" pitchFamily="2" charset="2"/>
              <a:buChar char="§"/>
            </a:pPr>
            <a:r>
              <a:rPr lang="en-ZA" sz="1200" dirty="0" smtClean="0">
                <a:latin typeface="Arial" panose="020B0604020202020204" pitchFamily="34" charset="0"/>
                <a:cs typeface="Arial" panose="020B0604020202020204" pitchFamily="34" charset="0"/>
              </a:rPr>
              <a:t>Roles &amp; responsibilities</a:t>
            </a:r>
          </a:p>
          <a:p>
            <a:pPr marL="285750" indent="-285750">
              <a:buFont typeface="Wingdings" panose="05000000000000000000" pitchFamily="2" charset="2"/>
              <a:buChar char="§"/>
            </a:pPr>
            <a:r>
              <a:rPr lang="en-ZA" sz="1200" dirty="0" smtClean="0">
                <a:latin typeface="Arial" panose="020B0604020202020204" pitchFamily="34" charset="0"/>
                <a:cs typeface="Arial" panose="020B0604020202020204" pitchFamily="34" charset="0"/>
              </a:rPr>
              <a:t>Operational management</a:t>
            </a:r>
          </a:p>
          <a:p>
            <a:pPr marL="285750" indent="-285750">
              <a:buFont typeface="Wingdings" panose="05000000000000000000" pitchFamily="2" charset="2"/>
              <a:buChar char="§"/>
            </a:pPr>
            <a:r>
              <a:rPr lang="en-ZA" sz="1200" dirty="0" smtClean="0">
                <a:latin typeface="Arial" panose="020B0604020202020204" pitchFamily="34" charset="0"/>
                <a:cs typeface="Arial" panose="020B0604020202020204" pitchFamily="34" charset="0"/>
              </a:rPr>
              <a:t>Funding</a:t>
            </a:r>
          </a:p>
          <a:p>
            <a:pPr marL="285750" indent="-285750">
              <a:buFont typeface="Wingdings" panose="05000000000000000000" pitchFamily="2" charset="2"/>
              <a:buChar char="§"/>
            </a:pPr>
            <a:r>
              <a:rPr lang="en-ZA" sz="1200" dirty="0" smtClean="0">
                <a:latin typeface="Arial" panose="020B0604020202020204" pitchFamily="34" charset="0"/>
                <a:cs typeface="Arial" panose="020B0604020202020204" pitchFamily="34" charset="0"/>
              </a:rPr>
              <a:t>Reporting</a:t>
            </a:r>
          </a:p>
          <a:p>
            <a:pPr marL="285750" indent="-285750">
              <a:buFont typeface="Wingdings" panose="05000000000000000000" pitchFamily="2" charset="2"/>
              <a:buChar char="§"/>
            </a:pPr>
            <a:r>
              <a:rPr lang="en-ZA" sz="1200" dirty="0" smtClean="0">
                <a:latin typeface="Arial" panose="020B0604020202020204" pitchFamily="34" charset="0"/>
                <a:cs typeface="Arial" panose="020B0604020202020204" pitchFamily="34" charset="0"/>
              </a:rPr>
              <a:t>M&amp;E</a:t>
            </a:r>
            <a:endParaRPr lang="en-ZA" sz="1200" dirty="0">
              <a:latin typeface="Arial" panose="020B0604020202020204" pitchFamily="34" charset="0"/>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1690598104"/>
              </p:ext>
            </p:extLst>
          </p:nvPr>
        </p:nvGraphicFramePr>
        <p:xfrm>
          <a:off x="26597" y="1430643"/>
          <a:ext cx="8946382" cy="55267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5" name="Straight Arrow Connector 14"/>
          <p:cNvCxnSpPr/>
          <p:nvPr/>
        </p:nvCxnSpPr>
        <p:spPr>
          <a:xfrm>
            <a:off x="5004048" y="3356992"/>
            <a:ext cx="71534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6" name="TextBox 15"/>
          <p:cNvSpPr txBox="1"/>
          <p:nvPr/>
        </p:nvSpPr>
        <p:spPr>
          <a:xfrm>
            <a:off x="5753302" y="3218492"/>
            <a:ext cx="20592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smtClean="0">
                <a:ln>
                  <a:noFill/>
                </a:ln>
                <a:solidFill>
                  <a:prstClr val="black"/>
                </a:solidFill>
                <a:effectLst/>
                <a:uLnTx/>
                <a:uFillTx/>
                <a:latin typeface="Calibri"/>
                <a:ea typeface="+mn-ea"/>
                <a:cs typeface="+mn-cs"/>
              </a:rPr>
              <a:t>High Level Strategic Structure</a:t>
            </a:r>
            <a:endParaRPr kumimoji="0" lang="en-ZA" sz="1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8552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37636"/>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WORKSTREAMS</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04289" y="1196752"/>
            <a:ext cx="6716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ONE STOP SHOP PROVINCIAL OPERATIONAL STRUCTURE</a:t>
            </a:r>
            <a:endParaRPr kumimoji="0" lang="en-Z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92873729"/>
              </p:ext>
            </p:extLst>
          </p:nvPr>
        </p:nvGraphicFramePr>
        <p:xfrm>
          <a:off x="734205" y="1566084"/>
          <a:ext cx="7715200" cy="3581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Left-Right Arrow 14"/>
          <p:cNvSpPr/>
          <p:nvPr/>
        </p:nvSpPr>
        <p:spPr>
          <a:xfrm>
            <a:off x="770209" y="5285327"/>
            <a:ext cx="7643192" cy="525626"/>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ESTABLISHED AT CONCEPTUALISATION PHASE FOR DURATION OF THE ONE STOP SHOP</a:t>
            </a: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7350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37636"/>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CORPORATE IDENTITY</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40554" y="1075692"/>
            <a:ext cx="8446245" cy="1631216"/>
          </a:xfrm>
          <a:prstGeom prst="rect">
            <a:avLst/>
          </a:prstGeom>
          <a:noFill/>
        </p:spPr>
        <p:txBody>
          <a:bodyPr wrap="square" rtlCol="0">
            <a:spAutoFit/>
          </a:bodyPr>
          <a:lstStyle/>
          <a:p>
            <a:pPr marL="3429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Invest</a:t>
            </a:r>
            <a:r>
              <a:rPr kumimoji="0" lang="en-US" sz="2000" b="1" i="0" u="none" strike="noStrike" kern="1200" cap="none" spc="0" normalizeH="0" baseline="0" noProof="0" dirty="0" smtClean="0">
                <a:ln>
                  <a:noFill/>
                </a:ln>
                <a:solidFill>
                  <a:schemeClr val="accent6"/>
                </a:solidFill>
                <a:effectLst/>
                <a:uLnTx/>
                <a:uFillTx/>
                <a:latin typeface="Arial" panose="020B0604020202020204" pitchFamily="34" charset="0"/>
                <a:ea typeface="+mn-ea"/>
                <a:cs typeface="Arial" panose="020B0604020202020204" pitchFamily="34" charset="0"/>
              </a:rPr>
              <a:t>SA</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developed a Corporate Identity (CI) Manual  that outlines the broad branding principles that will be applied across all provinces.</a:t>
            </a:r>
          </a:p>
          <a:p>
            <a:pPr marL="3429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smtClean="0">
                <a:solidFill>
                  <a:prstClr val="black"/>
                </a:solidFill>
                <a:latin typeface="Arial" panose="020B0604020202020204" pitchFamily="34" charset="0"/>
                <a:cs typeface="Arial" panose="020B0604020202020204" pitchFamily="34" charset="0"/>
              </a:rPr>
              <a:t>Enhances </a:t>
            </a:r>
            <a:r>
              <a:rPr lang="en-US" sz="2000" dirty="0" err="1" smtClean="0">
                <a:solidFill>
                  <a:prstClr val="black"/>
                </a:solidFill>
                <a:latin typeface="Arial" panose="020B0604020202020204" pitchFamily="34" charset="0"/>
                <a:cs typeface="Arial" panose="020B0604020202020204" pitchFamily="34" charset="0"/>
              </a:rPr>
              <a:t>standardised</a:t>
            </a:r>
            <a:r>
              <a:rPr lang="en-US" sz="2000" dirty="0" smtClean="0">
                <a:solidFill>
                  <a:prstClr val="black"/>
                </a:solidFill>
                <a:latin typeface="Arial" panose="020B0604020202020204" pitchFamily="34" charset="0"/>
                <a:cs typeface="Arial" panose="020B0604020202020204" pitchFamily="34" charset="0"/>
              </a:rPr>
              <a:t> brand across all provinces.</a:t>
            </a:r>
          </a:p>
          <a:p>
            <a:pPr marL="3429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smtClean="0">
                <a:solidFill>
                  <a:prstClr val="black"/>
                </a:solidFill>
                <a:latin typeface="Arial" panose="020B0604020202020204" pitchFamily="34" charset="0"/>
                <a:cs typeface="Arial" panose="020B0604020202020204" pitchFamily="34" charset="0"/>
              </a:rPr>
              <a:t>Provinces can expand the CI Manual where applicable.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Helvetica"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240555" y="2636912"/>
            <a:ext cx="4259437" cy="3058828"/>
          </a:xfrm>
          <a:prstGeom prst="rect">
            <a:avLst/>
          </a:prstGeom>
        </p:spPr>
      </p:pic>
      <p:pic>
        <p:nvPicPr>
          <p:cNvPr id="6" name="Picture 5"/>
          <p:cNvPicPr>
            <a:picLocks noChangeAspect="1"/>
          </p:cNvPicPr>
          <p:nvPr/>
        </p:nvPicPr>
        <p:blipFill>
          <a:blip r:embed="rId4"/>
          <a:stretch>
            <a:fillRect/>
          </a:stretch>
        </p:blipFill>
        <p:spPr>
          <a:xfrm>
            <a:off x="4788024" y="2636738"/>
            <a:ext cx="4104457" cy="3059002"/>
          </a:xfrm>
          <a:prstGeom prst="rect">
            <a:avLst/>
          </a:prstGeom>
        </p:spPr>
      </p:pic>
    </p:spTree>
    <p:extLst>
      <p:ext uri="{BB962C8B-B14F-4D97-AF65-F5344CB8AC3E}">
        <p14:creationId xmlns:p14="http://schemas.microsoft.com/office/powerpoint/2010/main" val="1164093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37636"/>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MARKETING &amp; COMMS</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9856" y="987576"/>
            <a:ext cx="8496944" cy="1631216"/>
          </a:xfrm>
          <a:prstGeom prst="rect">
            <a:avLst/>
          </a:prstGeom>
          <a:noFill/>
        </p:spPr>
        <p:txBody>
          <a:bodyPr wrap="square" rtlCol="0">
            <a:spAutoFit/>
          </a:bodyPr>
          <a:lstStyle/>
          <a:p>
            <a:pPr marL="3429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Invest</a:t>
            </a:r>
            <a:r>
              <a:rPr kumimoji="0" lang="en-US" sz="2000" b="1" i="0" u="none" strike="noStrike" kern="1200" cap="none" spc="0" normalizeH="0" baseline="0" noProof="0" dirty="0" smtClean="0">
                <a:ln>
                  <a:noFill/>
                </a:ln>
                <a:solidFill>
                  <a:schemeClr val="accent6"/>
                </a:solidFill>
                <a:effectLst/>
                <a:uLnTx/>
                <a:uFillTx/>
                <a:latin typeface="Arial" panose="020B0604020202020204" pitchFamily="34" charset="0"/>
                <a:ea typeface="+mn-ea"/>
                <a:cs typeface="Arial" panose="020B0604020202020204" pitchFamily="34" charset="0"/>
              </a:rPr>
              <a:t>SA</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developed a Marketing and Communications Plan example for </a:t>
            </a:r>
            <a:r>
              <a:rPr lang="en-US" sz="2000" dirty="0" err="1" smtClean="0">
                <a:solidFill>
                  <a:prstClr val="black"/>
                </a:solidFill>
                <a:latin typeface="Arial" panose="020B0604020202020204" pitchFamily="34" charset="0"/>
                <a:cs typeface="Arial" panose="020B0604020202020204" pitchFamily="34" charset="0"/>
              </a:rPr>
              <a:t>customisation</a:t>
            </a:r>
            <a:r>
              <a:rPr lang="en-US" sz="2000" dirty="0" smtClean="0">
                <a:solidFill>
                  <a:prstClr val="black"/>
                </a:solidFill>
                <a:latin typeface="Arial" panose="020B0604020202020204" pitchFamily="34" charset="0"/>
                <a:cs typeface="Arial" panose="020B0604020202020204" pitchFamily="34" charset="0"/>
              </a:rPr>
              <a:t> at provincial level. </a:t>
            </a:r>
          </a:p>
          <a:p>
            <a:pPr marL="3429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smtClean="0">
                <a:solidFill>
                  <a:prstClr val="black"/>
                </a:solidFill>
                <a:latin typeface="Arial" panose="020B0604020202020204" pitchFamily="34" charset="0"/>
                <a:ea typeface="Helvetica" charset="0"/>
                <a:cs typeface="Arial" panose="020B0604020202020204" pitchFamily="34" charset="0"/>
              </a:rPr>
              <a:t>This was developed in collaboration with Brand South Africa and GCIS.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i="0" u="none" strike="noStrike" kern="1200" cap="none" spc="0" normalizeH="0" baseline="0" noProof="0" dirty="0">
              <a:ln>
                <a:noFill/>
              </a:ln>
              <a:solidFill>
                <a:prstClr val="black"/>
              </a:solidFill>
              <a:effectLst/>
              <a:uLnTx/>
              <a:uFillTx/>
              <a:latin typeface="Calibri"/>
            </a:endParaRPr>
          </a:p>
        </p:txBody>
      </p:sp>
      <p:pic>
        <p:nvPicPr>
          <p:cNvPr id="5" name="Picture 4"/>
          <p:cNvPicPr>
            <a:picLocks noChangeAspect="1"/>
          </p:cNvPicPr>
          <p:nvPr/>
        </p:nvPicPr>
        <p:blipFill>
          <a:blip r:embed="rId3"/>
          <a:stretch>
            <a:fillRect/>
          </a:stretch>
        </p:blipFill>
        <p:spPr>
          <a:xfrm>
            <a:off x="5438963" y="3234345"/>
            <a:ext cx="2903146" cy="2881061"/>
          </a:xfrm>
          <a:prstGeom prst="rect">
            <a:avLst/>
          </a:prstGeom>
        </p:spPr>
      </p:pic>
      <p:graphicFrame>
        <p:nvGraphicFramePr>
          <p:cNvPr id="7" name="Diagram 6"/>
          <p:cNvGraphicFramePr/>
          <p:nvPr>
            <p:extLst>
              <p:ext uri="{D42A27DB-BD31-4B8C-83A1-F6EECF244321}">
                <p14:modId xmlns:p14="http://schemas.microsoft.com/office/powerpoint/2010/main" val="1032814638"/>
              </p:ext>
            </p:extLst>
          </p:nvPr>
        </p:nvGraphicFramePr>
        <p:xfrm>
          <a:off x="536426" y="2996952"/>
          <a:ext cx="4280701" cy="2448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38443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49</a:t>
            </a:fld>
            <a:endParaRPr lang="en-ZA" dirty="0"/>
          </a:p>
        </p:txBody>
      </p:sp>
      <p:pic>
        <p:nvPicPr>
          <p:cNvPr id="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Invest</a:t>
            </a:r>
            <a:r>
              <a:rPr lang="en-ZA" sz="3800" dirty="0" smtClean="0">
                <a:solidFill>
                  <a:schemeClr val="accent6"/>
                </a:solidFill>
                <a:latin typeface="Arial" panose="020B0604020202020204" pitchFamily="34" charset="0"/>
                <a:cs typeface="Arial" panose="020B0604020202020204" pitchFamily="34" charset="0"/>
              </a:rPr>
              <a:t>sa</a:t>
            </a:r>
            <a:r>
              <a:rPr lang="en-ZA" sz="3800" dirty="0" smtClean="0">
                <a:latin typeface="Arial" panose="020B0604020202020204" pitchFamily="34" charset="0"/>
                <a:cs typeface="Arial" panose="020B0604020202020204" pitchFamily="34" charset="0"/>
              </a:rPr>
              <a:t> publications</a:t>
            </a:r>
            <a:endParaRPr lang="en-ZA" sz="3800" b="1" dirty="0">
              <a:latin typeface="Arial" panose="020B0604020202020204" pitchFamily="34" charset="0"/>
              <a:cs typeface="Arial" panose="020B0604020202020204" pitchFamily="34" charset="0"/>
            </a:endParaRPr>
          </a:p>
        </p:txBody>
      </p:sp>
      <p:pic>
        <p:nvPicPr>
          <p:cNvPr id="13" name="Picture 12" descr="D:\Users\TMataka\Pictures\Photos of publications\Cover-page-Investor-Roadmap.png"/>
          <p:cNvPicPr/>
          <p:nvPr/>
        </p:nvPicPr>
        <p:blipFill>
          <a:blip r:embed="rId4">
            <a:extLst>
              <a:ext uri="{28A0092B-C50C-407E-A947-70E740481C1C}">
                <a14:useLocalDpi xmlns:a14="http://schemas.microsoft.com/office/drawing/2010/main" val="0"/>
              </a:ext>
            </a:extLst>
          </a:blip>
          <a:srcRect/>
          <a:stretch>
            <a:fillRect/>
          </a:stretch>
        </p:blipFill>
        <p:spPr bwMode="auto">
          <a:xfrm>
            <a:off x="4675648" y="1133288"/>
            <a:ext cx="1817970" cy="2367719"/>
          </a:xfrm>
          <a:prstGeom prst="rect">
            <a:avLst/>
          </a:prstGeom>
          <a:noFill/>
          <a:ln>
            <a:noFill/>
          </a:ln>
        </p:spPr>
      </p:pic>
      <p:pic>
        <p:nvPicPr>
          <p:cNvPr id="14" name="Picture 13" descr="D:\Users\TMataka\Pictures\Photos of publications\Electronics-Secto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0444" y="3573016"/>
            <a:ext cx="1812288" cy="2367719"/>
          </a:xfrm>
          <a:prstGeom prst="rect">
            <a:avLst/>
          </a:prstGeom>
          <a:noFill/>
          <a:ln>
            <a:noFill/>
          </a:ln>
        </p:spPr>
      </p:pic>
      <p:pic>
        <p:nvPicPr>
          <p:cNvPr id="15" name="Picture 14" descr="D:\Users\TMataka\Pictures\Photos of publications\Film.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9553" y="1133288"/>
            <a:ext cx="1773179" cy="2367719"/>
          </a:xfrm>
          <a:prstGeom prst="rect">
            <a:avLst/>
          </a:prstGeom>
          <a:noFill/>
          <a:ln>
            <a:noFill/>
          </a:ln>
        </p:spPr>
      </p:pic>
      <p:pic>
        <p:nvPicPr>
          <p:cNvPr id="16" name="Picture 15" descr="D:\Users\TMataka\Pictures\Photos of publications\Forestry.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648" y="3573016"/>
            <a:ext cx="1825270" cy="2367719"/>
          </a:xfrm>
          <a:prstGeom prst="rect">
            <a:avLst/>
          </a:prstGeom>
          <a:noFill/>
          <a:ln>
            <a:noFill/>
          </a:ln>
        </p:spPr>
      </p:pic>
      <p:sp>
        <p:nvSpPr>
          <p:cNvPr id="22" name="Content Placeholder 1"/>
          <p:cNvSpPr txBox="1">
            <a:spLocks/>
          </p:cNvSpPr>
          <p:nvPr/>
        </p:nvSpPr>
        <p:spPr>
          <a:xfrm>
            <a:off x="467545" y="980728"/>
            <a:ext cx="3876736" cy="4527960"/>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ZA" sz="1600" dirty="0" smtClean="0">
              <a:solidFill>
                <a:prstClr val="black"/>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ZA" sz="1600" dirty="0">
              <a:solidFill>
                <a:prstClr val="black"/>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ZA" sz="1600" dirty="0" smtClean="0">
              <a:solidFill>
                <a:prstClr val="black"/>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ZA" sz="1600" dirty="0">
              <a:solidFill>
                <a:prstClr val="black"/>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lang="en-ZA" sz="1600" dirty="0" smtClean="0">
              <a:solidFill>
                <a:prstClr val="black"/>
              </a:solidFill>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ZA" sz="1900" dirty="0" smtClean="0">
                <a:solidFill>
                  <a:prstClr val="black"/>
                </a:solidFill>
                <a:latin typeface="Arial" panose="020B0604020202020204" pitchFamily="34" charset="0"/>
                <a:cs typeface="Arial" panose="020B0604020202020204" pitchFamily="34" charset="0"/>
              </a:rPr>
              <a:t>InvestSA produced a number of publications in collaboration with the Industrial Development Division that will now expand its marketing collateral significantly. </a:t>
            </a: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ZA" sz="19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Digital copies will be disseminated to all stakeholders i.e. PIPAs,</a:t>
            </a:r>
            <a:r>
              <a:rPr kumimoji="0" lang="en-ZA" sz="19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Provincial Economic Development Departments; DIRCO; Metros; Industry Associations; Chambers and Embassies. </a:t>
            </a:r>
          </a:p>
          <a:p>
            <a:pPr marL="285750" marR="0" lvl="0" indent="-28575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ZA" sz="1900" baseline="0" dirty="0" smtClean="0">
                <a:solidFill>
                  <a:prstClr val="black"/>
                </a:solidFill>
                <a:latin typeface="Arial" panose="020B0604020202020204" pitchFamily="34" charset="0"/>
                <a:cs typeface="Arial" panose="020B0604020202020204" pitchFamily="34" charset="0"/>
              </a:rPr>
              <a:t>The publications are also available on the InvestSA website:</a:t>
            </a:r>
            <a:r>
              <a:rPr lang="en-ZA" sz="1900" dirty="0" smtClean="0">
                <a:solidFill>
                  <a:prstClr val="black"/>
                </a:solidFill>
                <a:latin typeface="Arial" panose="020B0604020202020204" pitchFamily="34" charset="0"/>
                <a:cs typeface="Arial" panose="020B0604020202020204" pitchFamily="34" charset="0"/>
              </a:rPr>
              <a:t> </a:t>
            </a:r>
            <a:r>
              <a:rPr lang="en-ZA" sz="1900" dirty="0" smtClean="0">
                <a:solidFill>
                  <a:prstClr val="black"/>
                </a:solidFill>
                <a:latin typeface="Arial" panose="020B0604020202020204" pitchFamily="34" charset="0"/>
                <a:cs typeface="Arial" panose="020B0604020202020204" pitchFamily="34" charset="0"/>
                <a:hlinkClick r:id="rId8"/>
              </a:rPr>
              <a:t>www.InvestSA.gov.za</a:t>
            </a:r>
            <a:endParaRPr lang="en-ZA" sz="1900" dirty="0" smtClean="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ct val="20000"/>
              </a:spcBef>
              <a:spcAft>
                <a:spcPts val="0"/>
              </a:spcAft>
              <a:buClrTx/>
              <a:buSzTx/>
              <a:tabLst/>
              <a:defRPr/>
            </a:pPr>
            <a:endParaRPr lang="en-ZA" sz="1900" dirty="0" smtClean="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ct val="20000"/>
              </a:spcBef>
              <a:spcAft>
                <a:spcPts val="0"/>
              </a:spcAft>
              <a:buClrTx/>
              <a:buSzTx/>
              <a:tabLst/>
              <a:defRPr/>
            </a:pPr>
            <a:endParaRPr lang="en-ZA" sz="1400" baseline="0" dirty="0" smtClean="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ct val="20000"/>
              </a:spcBef>
              <a:spcAft>
                <a:spcPts val="0"/>
              </a:spcAft>
              <a:buClrTx/>
              <a:buSzTx/>
              <a:tabLst/>
              <a:defRPr/>
            </a:pPr>
            <a:endParaRPr lang="en-ZA" sz="1400" baseline="0" dirty="0" smtClean="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ct val="20000"/>
              </a:spcBef>
              <a:spcAft>
                <a:spcPts val="0"/>
              </a:spcAft>
              <a:buClrTx/>
              <a:buSzTx/>
              <a:tabLst/>
              <a:defRPr/>
            </a:pPr>
            <a:endParaRPr kumimoji="0" lang="en-ZA"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866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05" y="197768"/>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INVESTMENT RELATIONSHIP</a:t>
            </a:r>
            <a:endParaRPr lang="en-ZA" sz="3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3830F-73B7-48B0-9E15-30A826AEB795}"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bject 14"/>
          <p:cNvSpPr txBox="1"/>
          <p:nvPr/>
        </p:nvSpPr>
        <p:spPr>
          <a:xfrm>
            <a:off x="3348932" y="1988840"/>
            <a:ext cx="1632585" cy="198131"/>
          </a:xfrm>
          <a:prstGeom prst="rect">
            <a:avLst/>
          </a:prstGeom>
        </p:spPr>
        <p:txBody>
          <a:bodyPr vert="horz" wrap="square" lIns="0" tIns="13335" rIns="0" bIns="0" rtlCol="0">
            <a:spAutoFit/>
          </a:bodyPr>
          <a:lstStyle/>
          <a:p>
            <a:pPr marL="12700" algn="ctr">
              <a:lnSpc>
                <a:spcPct val="100000"/>
              </a:lnSpc>
              <a:spcBef>
                <a:spcPts val="105"/>
              </a:spcBef>
            </a:pPr>
            <a:r>
              <a:rPr sz="1200" b="1" spc="10" dirty="0">
                <a:solidFill>
                  <a:srgbClr val="FFFFFF"/>
                </a:solidFill>
                <a:latin typeface="Arial" panose="020B0604020202020204" pitchFamily="34" charset="0"/>
                <a:cs typeface="Arial" panose="020B0604020202020204" pitchFamily="34" charset="0"/>
              </a:rPr>
              <a:t>Vision </a:t>
            </a:r>
            <a:r>
              <a:rPr sz="1200" b="1" spc="-185" dirty="0">
                <a:solidFill>
                  <a:srgbClr val="FFFFFF"/>
                </a:solidFill>
                <a:latin typeface="Arial" panose="020B0604020202020204" pitchFamily="34" charset="0"/>
                <a:cs typeface="Arial" panose="020B0604020202020204" pitchFamily="34" charset="0"/>
              </a:rPr>
              <a:t>&amp;</a:t>
            </a:r>
            <a:r>
              <a:rPr sz="1200" b="1" spc="-5" dirty="0">
                <a:solidFill>
                  <a:srgbClr val="FFFFFF"/>
                </a:solidFill>
                <a:latin typeface="Arial" panose="020B0604020202020204" pitchFamily="34" charset="0"/>
                <a:cs typeface="Arial" panose="020B0604020202020204" pitchFamily="34" charset="0"/>
              </a:rPr>
              <a:t> </a:t>
            </a:r>
            <a:r>
              <a:rPr sz="1200" b="1" spc="80" dirty="0">
                <a:solidFill>
                  <a:srgbClr val="FFFFFF"/>
                </a:solidFill>
                <a:latin typeface="Arial" panose="020B0604020202020204" pitchFamily="34" charset="0"/>
                <a:cs typeface="Arial" panose="020B0604020202020204" pitchFamily="34" charset="0"/>
              </a:rPr>
              <a:t>Strategy</a:t>
            </a:r>
            <a:endParaRPr sz="1200" b="1" dirty="0">
              <a:latin typeface="Arial" panose="020B0604020202020204" pitchFamily="34" charset="0"/>
              <a:cs typeface="Arial" panose="020B0604020202020204" pitchFamily="34" charset="0"/>
            </a:endParaRPr>
          </a:p>
        </p:txBody>
      </p:sp>
      <p:sp>
        <p:nvSpPr>
          <p:cNvPr id="16" name="object 15"/>
          <p:cNvSpPr txBox="1"/>
          <p:nvPr/>
        </p:nvSpPr>
        <p:spPr>
          <a:xfrm>
            <a:off x="5364088" y="3274373"/>
            <a:ext cx="914400" cy="198131"/>
          </a:xfrm>
          <a:prstGeom prst="rect">
            <a:avLst/>
          </a:prstGeom>
        </p:spPr>
        <p:txBody>
          <a:bodyPr vert="horz" wrap="square" lIns="0" tIns="13335" rIns="0" bIns="0" rtlCol="0">
            <a:spAutoFit/>
          </a:bodyPr>
          <a:lstStyle/>
          <a:p>
            <a:pPr marL="12700" algn="ctr">
              <a:lnSpc>
                <a:spcPct val="100000"/>
              </a:lnSpc>
              <a:spcBef>
                <a:spcPts val="105"/>
              </a:spcBef>
            </a:pPr>
            <a:r>
              <a:rPr sz="1200" b="1" spc="25" dirty="0">
                <a:solidFill>
                  <a:srgbClr val="FFFFFF"/>
                </a:solidFill>
                <a:latin typeface="Arial" panose="020B0604020202020204" pitchFamily="34" charset="0"/>
                <a:cs typeface="Arial" panose="020B0604020202020204" pitchFamily="34" charset="0"/>
              </a:rPr>
              <a:t>Attraction</a:t>
            </a:r>
            <a:endParaRPr sz="1200" b="1" dirty="0">
              <a:latin typeface="Arial" panose="020B0604020202020204" pitchFamily="34" charset="0"/>
              <a:cs typeface="Arial" panose="020B0604020202020204" pitchFamily="34" charset="0"/>
            </a:endParaRPr>
          </a:p>
        </p:txBody>
      </p:sp>
      <p:sp>
        <p:nvSpPr>
          <p:cNvPr id="17" name="object 16"/>
          <p:cNvSpPr txBox="1"/>
          <p:nvPr/>
        </p:nvSpPr>
        <p:spPr>
          <a:xfrm>
            <a:off x="4932923" y="4460842"/>
            <a:ext cx="1345565" cy="468205"/>
          </a:xfrm>
          <a:prstGeom prst="rect">
            <a:avLst/>
          </a:prstGeom>
        </p:spPr>
        <p:txBody>
          <a:bodyPr vert="horz" wrap="square" lIns="0" tIns="50165" rIns="0" bIns="0" rtlCol="0">
            <a:spAutoFit/>
          </a:bodyPr>
          <a:lstStyle/>
          <a:p>
            <a:pPr marL="12700" marR="5080" indent="314960">
              <a:lnSpc>
                <a:spcPts val="1700"/>
              </a:lnSpc>
              <a:spcBef>
                <a:spcPts val="395"/>
              </a:spcBef>
            </a:pPr>
            <a:r>
              <a:rPr sz="1200" b="1" spc="35" dirty="0">
                <a:solidFill>
                  <a:srgbClr val="FFFFFF"/>
                </a:solidFill>
                <a:latin typeface="Arial" panose="020B0604020202020204" pitchFamily="34" charset="0"/>
                <a:cs typeface="Arial" panose="020B0604020202020204" pitchFamily="34" charset="0"/>
              </a:rPr>
              <a:t>Entry </a:t>
            </a:r>
            <a:r>
              <a:rPr sz="1200" b="1" spc="-185" dirty="0">
                <a:solidFill>
                  <a:srgbClr val="FFFFFF"/>
                </a:solidFill>
                <a:latin typeface="Arial" panose="020B0604020202020204" pitchFamily="34" charset="0"/>
                <a:cs typeface="Arial" panose="020B0604020202020204" pitchFamily="34" charset="0"/>
              </a:rPr>
              <a:t>&amp;  </a:t>
            </a:r>
            <a:r>
              <a:rPr sz="1200" b="1" spc="100" dirty="0">
                <a:solidFill>
                  <a:srgbClr val="FFFFFF"/>
                </a:solidFill>
                <a:latin typeface="Arial" panose="020B0604020202020204" pitchFamily="34" charset="0"/>
                <a:cs typeface="Arial" panose="020B0604020202020204" pitchFamily="34" charset="0"/>
              </a:rPr>
              <a:t>E</a:t>
            </a:r>
            <a:r>
              <a:rPr sz="1200" b="1" spc="185" dirty="0">
                <a:solidFill>
                  <a:srgbClr val="FFFFFF"/>
                </a:solidFill>
                <a:latin typeface="Arial" panose="020B0604020202020204" pitchFamily="34" charset="0"/>
                <a:cs typeface="Arial" panose="020B0604020202020204" pitchFamily="34" charset="0"/>
              </a:rPr>
              <a:t>s</a:t>
            </a:r>
            <a:r>
              <a:rPr sz="1200" b="1" spc="-15" dirty="0">
                <a:solidFill>
                  <a:srgbClr val="FFFFFF"/>
                </a:solidFill>
                <a:latin typeface="Arial" panose="020B0604020202020204" pitchFamily="34" charset="0"/>
                <a:cs typeface="Arial" panose="020B0604020202020204" pitchFamily="34" charset="0"/>
              </a:rPr>
              <a:t>t</a:t>
            </a:r>
            <a:r>
              <a:rPr sz="1200" b="1" spc="190" dirty="0">
                <a:solidFill>
                  <a:srgbClr val="FFFFFF"/>
                </a:solidFill>
                <a:latin typeface="Arial" panose="020B0604020202020204" pitchFamily="34" charset="0"/>
                <a:cs typeface="Arial" panose="020B0604020202020204" pitchFamily="34" charset="0"/>
              </a:rPr>
              <a:t>a</a:t>
            </a:r>
            <a:r>
              <a:rPr sz="1200" b="1" spc="100" dirty="0">
                <a:solidFill>
                  <a:srgbClr val="FFFFFF"/>
                </a:solidFill>
                <a:latin typeface="Arial" panose="020B0604020202020204" pitchFamily="34" charset="0"/>
                <a:cs typeface="Arial" panose="020B0604020202020204" pitchFamily="34" charset="0"/>
              </a:rPr>
              <a:t>b</a:t>
            </a:r>
            <a:r>
              <a:rPr sz="1200" b="1" spc="-100" dirty="0">
                <a:solidFill>
                  <a:srgbClr val="FFFFFF"/>
                </a:solidFill>
                <a:latin typeface="Arial" panose="020B0604020202020204" pitchFamily="34" charset="0"/>
                <a:cs typeface="Arial" panose="020B0604020202020204" pitchFamily="34" charset="0"/>
              </a:rPr>
              <a:t>l</a:t>
            </a:r>
            <a:r>
              <a:rPr sz="1200" b="1" spc="-85" dirty="0">
                <a:solidFill>
                  <a:srgbClr val="FFFFFF"/>
                </a:solidFill>
                <a:latin typeface="Arial" panose="020B0604020202020204" pitchFamily="34" charset="0"/>
                <a:cs typeface="Arial" panose="020B0604020202020204" pitchFamily="34" charset="0"/>
              </a:rPr>
              <a:t>i</a:t>
            </a:r>
            <a:r>
              <a:rPr sz="1200" b="1" spc="185" dirty="0">
                <a:solidFill>
                  <a:srgbClr val="FFFFFF"/>
                </a:solidFill>
                <a:latin typeface="Arial" panose="020B0604020202020204" pitchFamily="34" charset="0"/>
                <a:cs typeface="Arial" panose="020B0604020202020204" pitchFamily="34" charset="0"/>
              </a:rPr>
              <a:t>s</a:t>
            </a:r>
            <a:r>
              <a:rPr sz="1200" b="1" spc="100" dirty="0">
                <a:solidFill>
                  <a:srgbClr val="FFFFFF"/>
                </a:solidFill>
                <a:latin typeface="Arial" panose="020B0604020202020204" pitchFamily="34" charset="0"/>
                <a:cs typeface="Arial" panose="020B0604020202020204" pitchFamily="34" charset="0"/>
              </a:rPr>
              <a:t>h</a:t>
            </a:r>
            <a:r>
              <a:rPr sz="1200" b="1" spc="90" dirty="0">
                <a:solidFill>
                  <a:srgbClr val="FFFFFF"/>
                </a:solidFill>
                <a:latin typeface="Arial" panose="020B0604020202020204" pitchFamily="34" charset="0"/>
                <a:cs typeface="Arial" panose="020B0604020202020204" pitchFamily="34" charset="0"/>
              </a:rPr>
              <a:t>m</a:t>
            </a:r>
            <a:r>
              <a:rPr sz="1200" b="1" spc="175" dirty="0">
                <a:solidFill>
                  <a:srgbClr val="FFFFFF"/>
                </a:solidFill>
                <a:latin typeface="Arial" panose="020B0604020202020204" pitchFamily="34" charset="0"/>
                <a:cs typeface="Arial" panose="020B0604020202020204" pitchFamily="34" charset="0"/>
              </a:rPr>
              <a:t>e</a:t>
            </a:r>
            <a:r>
              <a:rPr sz="1200" b="1" spc="85" dirty="0">
                <a:solidFill>
                  <a:srgbClr val="FFFFFF"/>
                </a:solidFill>
                <a:latin typeface="Arial" panose="020B0604020202020204" pitchFamily="34" charset="0"/>
                <a:cs typeface="Arial" panose="020B0604020202020204" pitchFamily="34" charset="0"/>
              </a:rPr>
              <a:t>n</a:t>
            </a:r>
            <a:r>
              <a:rPr sz="1200" b="1" dirty="0">
                <a:solidFill>
                  <a:srgbClr val="FFFFFF"/>
                </a:solidFill>
                <a:latin typeface="Arial" panose="020B0604020202020204" pitchFamily="34" charset="0"/>
                <a:cs typeface="Arial" panose="020B0604020202020204" pitchFamily="34" charset="0"/>
              </a:rPr>
              <a:t>t</a:t>
            </a:r>
            <a:endParaRPr sz="1200" b="1" dirty="0">
              <a:latin typeface="Arial" panose="020B0604020202020204" pitchFamily="34" charset="0"/>
              <a:cs typeface="Arial" panose="020B0604020202020204" pitchFamily="34" charset="0"/>
            </a:endParaRPr>
          </a:p>
        </p:txBody>
      </p:sp>
      <p:sp>
        <p:nvSpPr>
          <p:cNvPr id="18" name="object 17"/>
          <p:cNvSpPr txBox="1"/>
          <p:nvPr/>
        </p:nvSpPr>
        <p:spPr>
          <a:xfrm>
            <a:off x="2411760" y="4435117"/>
            <a:ext cx="1120775" cy="467244"/>
          </a:xfrm>
          <a:prstGeom prst="rect">
            <a:avLst/>
          </a:prstGeom>
        </p:spPr>
        <p:txBody>
          <a:bodyPr vert="horz" wrap="square" lIns="0" tIns="50165" rIns="0" bIns="0" rtlCol="0">
            <a:spAutoFit/>
          </a:bodyPr>
          <a:lstStyle/>
          <a:p>
            <a:pPr marL="68580" marR="5080" indent="-56515">
              <a:lnSpc>
                <a:spcPts val="1700"/>
              </a:lnSpc>
              <a:spcBef>
                <a:spcPts val="395"/>
              </a:spcBef>
            </a:pPr>
            <a:r>
              <a:rPr sz="1200" b="1" spc="70" dirty="0">
                <a:solidFill>
                  <a:srgbClr val="FFFFFF"/>
                </a:solidFill>
                <a:latin typeface="Arial" panose="020B0604020202020204" pitchFamily="34" charset="0"/>
                <a:cs typeface="Arial" panose="020B0604020202020204" pitchFamily="34" charset="0"/>
              </a:rPr>
              <a:t>Retention</a:t>
            </a:r>
            <a:r>
              <a:rPr sz="1200" b="1" spc="-45" dirty="0">
                <a:solidFill>
                  <a:srgbClr val="FFFFFF"/>
                </a:solidFill>
                <a:latin typeface="Arial" panose="020B0604020202020204" pitchFamily="34" charset="0"/>
                <a:cs typeface="Arial" panose="020B0604020202020204" pitchFamily="34" charset="0"/>
              </a:rPr>
              <a:t> </a:t>
            </a:r>
            <a:r>
              <a:rPr sz="1200" b="1" spc="-185" dirty="0">
                <a:solidFill>
                  <a:srgbClr val="FFFFFF"/>
                </a:solidFill>
                <a:latin typeface="Arial" panose="020B0604020202020204" pitchFamily="34" charset="0"/>
                <a:cs typeface="Arial" panose="020B0604020202020204" pitchFamily="34" charset="0"/>
              </a:rPr>
              <a:t>&amp;  </a:t>
            </a:r>
            <a:r>
              <a:rPr sz="1200" b="1" spc="80" dirty="0">
                <a:solidFill>
                  <a:srgbClr val="FFFFFF"/>
                </a:solidFill>
                <a:latin typeface="Arial" panose="020B0604020202020204" pitchFamily="34" charset="0"/>
                <a:cs typeface="Arial" panose="020B0604020202020204" pitchFamily="34" charset="0"/>
              </a:rPr>
              <a:t>Expansion</a:t>
            </a:r>
            <a:endParaRPr sz="1200" b="1" dirty="0">
              <a:latin typeface="Arial" panose="020B0604020202020204" pitchFamily="34" charset="0"/>
              <a:cs typeface="Arial" panose="020B0604020202020204" pitchFamily="34" charset="0"/>
            </a:endParaRPr>
          </a:p>
        </p:txBody>
      </p:sp>
      <p:sp>
        <p:nvSpPr>
          <p:cNvPr id="19" name="object 18"/>
          <p:cNvSpPr txBox="1"/>
          <p:nvPr/>
        </p:nvSpPr>
        <p:spPr>
          <a:xfrm>
            <a:off x="2219161" y="3139335"/>
            <a:ext cx="1066165" cy="468205"/>
          </a:xfrm>
          <a:prstGeom prst="rect">
            <a:avLst/>
          </a:prstGeom>
        </p:spPr>
        <p:txBody>
          <a:bodyPr vert="horz" wrap="square" lIns="0" tIns="50165" rIns="0" bIns="0" rtlCol="0">
            <a:spAutoFit/>
          </a:bodyPr>
          <a:lstStyle/>
          <a:p>
            <a:pPr marL="76200" marR="5080" indent="-64135">
              <a:lnSpc>
                <a:spcPts val="1700"/>
              </a:lnSpc>
              <a:spcBef>
                <a:spcPts val="395"/>
              </a:spcBef>
            </a:pPr>
            <a:r>
              <a:rPr sz="1200" b="1" spc="70" dirty="0">
                <a:solidFill>
                  <a:srgbClr val="FFFFFF"/>
                </a:solidFill>
                <a:latin typeface="Arial" panose="020B0604020202020204" pitchFamily="34" charset="0"/>
                <a:cs typeface="Arial" panose="020B0604020202020204" pitchFamily="34" charset="0"/>
              </a:rPr>
              <a:t>Linkages</a:t>
            </a:r>
            <a:r>
              <a:rPr sz="1200" b="1" spc="-40" dirty="0">
                <a:solidFill>
                  <a:srgbClr val="FFFFFF"/>
                </a:solidFill>
                <a:latin typeface="Arial" panose="020B0604020202020204" pitchFamily="34" charset="0"/>
                <a:cs typeface="Arial" panose="020B0604020202020204" pitchFamily="34" charset="0"/>
              </a:rPr>
              <a:t> </a:t>
            </a:r>
            <a:r>
              <a:rPr sz="1200" b="1" spc="-185" dirty="0">
                <a:solidFill>
                  <a:srgbClr val="FFFFFF"/>
                </a:solidFill>
                <a:latin typeface="Arial" panose="020B0604020202020204" pitchFamily="34" charset="0"/>
                <a:cs typeface="Arial" panose="020B0604020202020204" pitchFamily="34" charset="0"/>
              </a:rPr>
              <a:t>&amp;  </a:t>
            </a:r>
            <a:r>
              <a:rPr sz="1200" b="1" spc="45" dirty="0">
                <a:solidFill>
                  <a:srgbClr val="FFFFFF"/>
                </a:solidFill>
                <a:latin typeface="Arial" panose="020B0604020202020204" pitchFamily="34" charset="0"/>
                <a:cs typeface="Arial" panose="020B0604020202020204" pitchFamily="34" charset="0"/>
              </a:rPr>
              <a:t>Spillovers</a:t>
            </a:r>
            <a:endParaRPr sz="1200" b="1" dirty="0">
              <a:latin typeface="Arial" panose="020B0604020202020204" pitchFamily="34" charset="0"/>
              <a:cs typeface="Arial" panose="020B0604020202020204" pitchFamily="34" charset="0"/>
            </a:endParaRPr>
          </a:p>
        </p:txBody>
      </p:sp>
      <p:graphicFrame>
        <p:nvGraphicFramePr>
          <p:cNvPr id="23" name="Diagram 22"/>
          <p:cNvGraphicFramePr/>
          <p:nvPr>
            <p:extLst/>
          </p:nvPr>
        </p:nvGraphicFramePr>
        <p:xfrm>
          <a:off x="1906342" y="1783993"/>
          <a:ext cx="3890088" cy="328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Seta em curva para baixo 7"/>
          <p:cNvSpPr/>
          <p:nvPr/>
        </p:nvSpPr>
        <p:spPr bwMode="auto">
          <a:xfrm rot="895069">
            <a:off x="1041410" y="1340766"/>
            <a:ext cx="2411236" cy="5752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s-CR" sz="2400" b="1" dirty="0">
              <a:solidFill>
                <a:srgbClr val="000000"/>
              </a:solidFill>
              <a:latin typeface="Arial" charset="0"/>
              <a:ea typeface="MS PGothic" pitchFamily="34" charset="-128"/>
            </a:endParaRPr>
          </a:p>
        </p:txBody>
      </p:sp>
      <p:sp>
        <p:nvSpPr>
          <p:cNvPr id="26" name="Seta em curva para baixo 7"/>
          <p:cNvSpPr/>
          <p:nvPr/>
        </p:nvSpPr>
        <p:spPr bwMode="auto">
          <a:xfrm rot="12710639">
            <a:off x="284737" y="3309504"/>
            <a:ext cx="2282932" cy="5752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s-CR" sz="2400" b="1" dirty="0">
              <a:solidFill>
                <a:srgbClr val="000000"/>
              </a:solidFill>
              <a:latin typeface="Arial" charset="0"/>
              <a:ea typeface="MS PGothic" pitchFamily="34" charset="-128"/>
            </a:endParaRPr>
          </a:p>
        </p:txBody>
      </p:sp>
      <p:grpSp>
        <p:nvGrpSpPr>
          <p:cNvPr id="27" name="Group 26"/>
          <p:cNvGrpSpPr/>
          <p:nvPr/>
        </p:nvGrpSpPr>
        <p:grpSpPr>
          <a:xfrm>
            <a:off x="331060" y="1616324"/>
            <a:ext cx="1268015" cy="1268015"/>
            <a:chOff x="1042392" y="508992"/>
            <a:chExt cx="1268015" cy="1268015"/>
          </a:xfrm>
          <a:solidFill>
            <a:schemeClr val="accent6"/>
          </a:solidFill>
          <a:scene3d>
            <a:camera prst="orthographicFront"/>
            <a:lightRig rig="flat" dir="t"/>
          </a:scene3d>
        </p:grpSpPr>
        <p:sp>
          <p:nvSpPr>
            <p:cNvPr id="28" name="Oval 27"/>
            <p:cNvSpPr/>
            <p:nvPr/>
          </p:nvSpPr>
          <p:spPr>
            <a:xfrm>
              <a:off x="1042392" y="508992"/>
              <a:ext cx="1268015" cy="1268015"/>
            </a:xfrm>
            <a:prstGeom prst="ellipse">
              <a:avLst/>
            </a:prstGeom>
            <a:grpFill/>
            <a:sp3d prstMaterial="plastic">
              <a:bevelT w="120900" h="88900"/>
              <a:bevelB w="88900" h="31750" prst="angle"/>
            </a:sp3d>
          </p:spPr>
          <p:style>
            <a:lnRef idx="0">
              <a:schemeClr val="lt1">
                <a:hueOff val="0"/>
                <a:satOff val="0"/>
                <a:lumOff val="0"/>
                <a:alphaOff val="0"/>
              </a:schemeClr>
            </a:lnRef>
            <a:fillRef idx="1">
              <a:schemeClr val="accent3">
                <a:shade val="80000"/>
                <a:alpha val="50000"/>
                <a:hueOff val="0"/>
                <a:satOff val="0"/>
                <a:lumOff val="0"/>
                <a:alphaOff val="0"/>
              </a:schemeClr>
            </a:fillRef>
            <a:effectRef idx="1">
              <a:schemeClr val="accent3">
                <a:shade val="80000"/>
                <a:alpha val="50000"/>
                <a:hueOff val="0"/>
                <a:satOff val="0"/>
                <a:lumOff val="0"/>
                <a:alphaOff val="0"/>
              </a:schemeClr>
            </a:effectRef>
            <a:fontRef idx="minor">
              <a:schemeClr val="tx1"/>
            </a:fontRef>
          </p:style>
        </p:sp>
        <p:sp>
          <p:nvSpPr>
            <p:cNvPr id="29" name="Oval 4"/>
            <p:cNvSpPr/>
            <p:nvPr/>
          </p:nvSpPr>
          <p:spPr>
            <a:xfrm>
              <a:off x="1191512" y="688892"/>
              <a:ext cx="986462" cy="896623"/>
            </a:xfrm>
            <a:prstGeom prst="rect">
              <a:avLst/>
            </a:prstGeom>
            <a:grpFill/>
            <a:sp3d/>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algn="ctr" defTabSz="914400"/>
              <a:r>
                <a:rPr lang="es-CR" sz="1800" b="1" dirty="0">
                  <a:ln/>
                  <a:solidFill>
                    <a:srgbClr val="021F43"/>
                  </a:solidFill>
                </a:rPr>
                <a:t>Investor</a:t>
              </a:r>
              <a:endParaRPr lang="es-CR" sz="1100" b="1" dirty="0">
                <a:ln/>
                <a:solidFill>
                  <a:srgbClr val="021F43"/>
                </a:solidFill>
              </a:endParaRPr>
            </a:p>
          </p:txBody>
        </p:sp>
      </p:grpSp>
      <p:sp>
        <p:nvSpPr>
          <p:cNvPr id="30" name="Seta em curva para baixo 7"/>
          <p:cNvSpPr/>
          <p:nvPr/>
        </p:nvSpPr>
        <p:spPr bwMode="auto">
          <a:xfrm rot="1864420">
            <a:off x="4902400" y="2011595"/>
            <a:ext cx="3526842" cy="1087761"/>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s-CR" sz="2400" b="1" dirty="0">
              <a:solidFill>
                <a:srgbClr val="000000"/>
              </a:solidFill>
              <a:latin typeface="Arial" charset="0"/>
              <a:ea typeface="MS PGothic" pitchFamily="34" charset="-128"/>
            </a:endParaRPr>
          </a:p>
        </p:txBody>
      </p:sp>
      <p:sp>
        <p:nvSpPr>
          <p:cNvPr id="33" name="Seta em curva para baixo 7"/>
          <p:cNvSpPr/>
          <p:nvPr/>
        </p:nvSpPr>
        <p:spPr bwMode="auto">
          <a:xfrm rot="11990345">
            <a:off x="2924711" y="5084906"/>
            <a:ext cx="3200400" cy="953514"/>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pt-BR" sz="2400" b="1">
              <a:solidFill>
                <a:srgbClr val="000000"/>
              </a:solidFill>
              <a:latin typeface="Arial" charset="0"/>
              <a:ea typeface="MS PGothic" pitchFamily="34" charset="-128"/>
            </a:endParaRPr>
          </a:p>
        </p:txBody>
      </p:sp>
      <p:graphicFrame>
        <p:nvGraphicFramePr>
          <p:cNvPr id="34" name="Diagram 5"/>
          <p:cNvGraphicFramePr/>
          <p:nvPr>
            <p:extLst/>
          </p:nvPr>
        </p:nvGraphicFramePr>
        <p:xfrm>
          <a:off x="4872383" y="3275104"/>
          <a:ext cx="4728327" cy="31174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p:cNvSpPr txBox="1"/>
          <p:nvPr/>
        </p:nvSpPr>
        <p:spPr>
          <a:xfrm>
            <a:off x="373512" y="4317501"/>
            <a:ext cx="2881251" cy="1446550"/>
          </a:xfrm>
          <a:prstGeom prst="rect">
            <a:avLst/>
          </a:prstGeom>
          <a:noFill/>
        </p:spPr>
        <p:txBody>
          <a:bodyPr wrap="square" rtlCol="0">
            <a:spAutoFit/>
          </a:bodyPr>
          <a:lstStyle/>
          <a:p>
            <a:r>
              <a:rPr lang="en-ZA" sz="1400" b="1" dirty="0" smtClean="0">
                <a:latin typeface="Arial" panose="020B0604020202020204" pitchFamily="34" charset="0"/>
                <a:cs typeface="Arial" panose="020B0604020202020204" pitchFamily="34" charset="0"/>
              </a:rPr>
              <a:t>Challenges</a:t>
            </a:r>
            <a:endParaRPr lang="en-ZA" sz="1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ZA" sz="1400" dirty="0" smtClean="0">
                <a:latin typeface="Arial" panose="020B0604020202020204" pitchFamily="34" charset="0"/>
                <a:cs typeface="Arial" panose="020B0604020202020204" pitchFamily="34" charset="0"/>
              </a:rPr>
              <a:t>Autonomy</a:t>
            </a:r>
          </a:p>
          <a:p>
            <a:pPr marL="285750" indent="-285750">
              <a:buFont typeface="Wingdings" panose="05000000000000000000" pitchFamily="2" charset="2"/>
              <a:buChar char="§"/>
            </a:pPr>
            <a:r>
              <a:rPr lang="en-ZA" sz="1400" dirty="0" smtClean="0">
                <a:latin typeface="Arial" panose="020B0604020202020204" pitchFamily="34" charset="0"/>
                <a:cs typeface="Arial" panose="020B0604020202020204" pitchFamily="34" charset="0"/>
              </a:rPr>
              <a:t>Incoherent Messaging</a:t>
            </a:r>
          </a:p>
          <a:p>
            <a:pPr marL="285750" indent="-285750">
              <a:buFont typeface="Wingdings" panose="05000000000000000000" pitchFamily="2" charset="2"/>
              <a:buChar char="§"/>
            </a:pPr>
            <a:r>
              <a:rPr lang="en-ZA" sz="1400" dirty="0" smtClean="0">
                <a:latin typeface="Arial" panose="020B0604020202020204" pitchFamily="34" charset="0"/>
                <a:cs typeface="Arial" panose="020B0604020202020204" pitchFamily="34" charset="0"/>
              </a:rPr>
              <a:t>Getting all partners to collaborate</a:t>
            </a:r>
          </a:p>
          <a:p>
            <a:pPr marL="285750" indent="-285750">
              <a:buFont typeface="Wingdings" panose="05000000000000000000" pitchFamily="2" charset="2"/>
              <a:buChar char="§"/>
            </a:pPr>
            <a:endParaRPr lang="en-ZA" dirty="0"/>
          </a:p>
        </p:txBody>
      </p:sp>
    </p:spTree>
    <p:extLst>
      <p:ext uri="{BB962C8B-B14F-4D97-AF65-F5344CB8AC3E}">
        <p14:creationId xmlns:p14="http://schemas.microsoft.com/office/powerpoint/2010/main" val="393464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4" presetClass="entr" presetSubtype="16"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00"/>
                            </p:stCondLst>
                            <p:childTnLst>
                              <p:par>
                                <p:cTn id="15" presetID="4" presetClass="entr" presetSubtype="16"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ox(i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animBg="1"/>
      <p:bldP spid="26" grpId="0" animBg="1"/>
      <p:bldP spid="30" grpId="0" animBg="1"/>
      <p:bldP spid="33" grpId="0" animBg="1"/>
      <p:bldGraphic spid="3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50</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Invest</a:t>
            </a:r>
            <a:r>
              <a:rPr lang="en-ZA" sz="3800" dirty="0" smtClean="0">
                <a:solidFill>
                  <a:schemeClr val="accent6"/>
                </a:solidFill>
                <a:latin typeface="Arial" panose="020B0604020202020204" pitchFamily="34" charset="0"/>
                <a:cs typeface="Arial" panose="020B0604020202020204" pitchFamily="34" charset="0"/>
              </a:rPr>
              <a:t>sa</a:t>
            </a:r>
            <a:r>
              <a:rPr lang="en-ZA" sz="3800" dirty="0" smtClean="0">
                <a:latin typeface="Arial" panose="020B0604020202020204" pitchFamily="34" charset="0"/>
                <a:cs typeface="Arial" panose="020B0604020202020204" pitchFamily="34" charset="0"/>
              </a:rPr>
              <a:t> publications</a:t>
            </a:r>
            <a:endParaRPr lang="en-ZA" sz="3800" b="1" dirty="0">
              <a:latin typeface="Arial" panose="020B0604020202020204" pitchFamily="34" charset="0"/>
              <a:cs typeface="Arial" panose="020B0604020202020204" pitchFamily="34" charset="0"/>
            </a:endParaRPr>
          </a:p>
        </p:txBody>
      </p:sp>
      <p:pic>
        <p:nvPicPr>
          <p:cNvPr id="18" name="Picture 17" descr="D:\Users\TMataka\Pictures\Photos of publications\Global-Business-Service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726" y="1362774"/>
            <a:ext cx="1813640" cy="2470687"/>
          </a:xfrm>
          <a:prstGeom prst="rect">
            <a:avLst/>
          </a:prstGeom>
          <a:noFill/>
          <a:ln>
            <a:noFill/>
          </a:ln>
        </p:spPr>
      </p:pic>
      <p:pic>
        <p:nvPicPr>
          <p:cNvPr id="22" name="Picture 21" descr="D:\Users\TMataka\Pictures\Photos of publications\Cosmetics-and-Personal-Ca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2941" y="1362774"/>
            <a:ext cx="1797664" cy="2409282"/>
          </a:xfrm>
          <a:prstGeom prst="rect">
            <a:avLst/>
          </a:prstGeom>
          <a:noFill/>
          <a:ln>
            <a:noFill/>
          </a:ln>
        </p:spPr>
      </p:pic>
      <p:pic>
        <p:nvPicPr>
          <p:cNvPr id="23" name="Picture 22" descr="D:\Users\TMataka\Pictures\Photos of publications\Green-Economy.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957" y="1362774"/>
            <a:ext cx="1778846" cy="2433771"/>
          </a:xfrm>
          <a:prstGeom prst="rect">
            <a:avLst/>
          </a:prstGeom>
          <a:noFill/>
          <a:ln>
            <a:noFill/>
          </a:ln>
        </p:spPr>
      </p:pic>
      <p:pic>
        <p:nvPicPr>
          <p:cNvPr id="24" name="Picture 23" descr="D:\Users\TMataka\Pictures\Photos of publications\Metal-Fabricati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1196" y="1381231"/>
            <a:ext cx="1825270" cy="2433771"/>
          </a:xfrm>
          <a:prstGeom prst="rect">
            <a:avLst/>
          </a:prstGeom>
          <a:noFill/>
          <a:ln>
            <a:noFill/>
          </a:ln>
        </p:spPr>
      </p:pic>
      <p:pic>
        <p:nvPicPr>
          <p:cNvPr id="25" name="Picture 24" descr="D:\Users\TMataka\Pictures\Photos of publications\Mining-and-Mineral-Beneficiati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727" y="3889057"/>
            <a:ext cx="1813640" cy="2179261"/>
          </a:xfrm>
          <a:prstGeom prst="rect">
            <a:avLst/>
          </a:prstGeom>
          <a:noFill/>
          <a:ln>
            <a:noFill/>
          </a:ln>
        </p:spPr>
      </p:pic>
      <p:pic>
        <p:nvPicPr>
          <p:cNvPr id="26" name="Picture 25" descr="D:\Users\TMataka\Pictures\Photos of publications\Clothing-and-Textile.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2941" y="3889057"/>
            <a:ext cx="1797664" cy="2179261"/>
          </a:xfrm>
          <a:prstGeom prst="rect">
            <a:avLst/>
          </a:prstGeom>
          <a:noFill/>
          <a:ln>
            <a:noFill/>
          </a:ln>
        </p:spPr>
      </p:pic>
      <p:pic>
        <p:nvPicPr>
          <p:cNvPr id="27" name="Picture 26" descr="D:\Users\TMataka\Pictures\Photos of publications\Ocean-Economy.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8957" y="3889057"/>
            <a:ext cx="1778846" cy="2214287"/>
          </a:xfrm>
          <a:prstGeom prst="rect">
            <a:avLst/>
          </a:prstGeom>
          <a:noFill/>
          <a:ln>
            <a:noFill/>
          </a:ln>
        </p:spPr>
      </p:pic>
      <p:pic>
        <p:nvPicPr>
          <p:cNvPr id="28" name="Picture 27" descr="D:\Users\TMataka\Pictures\Photos of publications\Chemicals-and-Advanced-Material.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61195" y="3856288"/>
            <a:ext cx="1825271" cy="2247056"/>
          </a:xfrm>
          <a:prstGeom prst="rect">
            <a:avLst/>
          </a:prstGeom>
          <a:noFill/>
          <a:ln>
            <a:noFill/>
          </a:ln>
        </p:spPr>
      </p:pic>
    </p:spTree>
    <p:extLst>
      <p:ext uri="{BB962C8B-B14F-4D97-AF65-F5344CB8AC3E}">
        <p14:creationId xmlns:p14="http://schemas.microsoft.com/office/powerpoint/2010/main" val="465585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51</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Invest</a:t>
            </a:r>
            <a:r>
              <a:rPr lang="en-ZA" sz="3800" dirty="0" smtClean="0">
                <a:solidFill>
                  <a:schemeClr val="accent6"/>
                </a:solidFill>
                <a:latin typeface="Arial" panose="020B0604020202020204" pitchFamily="34" charset="0"/>
                <a:cs typeface="Arial" panose="020B0604020202020204" pitchFamily="34" charset="0"/>
              </a:rPr>
              <a:t>sa</a:t>
            </a:r>
            <a:r>
              <a:rPr lang="en-ZA" sz="3800" dirty="0" smtClean="0">
                <a:latin typeface="Arial" panose="020B0604020202020204" pitchFamily="34" charset="0"/>
                <a:cs typeface="Arial" panose="020B0604020202020204" pitchFamily="34" charset="0"/>
              </a:rPr>
              <a:t> publications</a:t>
            </a:r>
            <a:endParaRPr lang="en-ZA" sz="3800" b="1" dirty="0">
              <a:latin typeface="Arial" panose="020B0604020202020204" pitchFamily="34" charset="0"/>
              <a:cs typeface="Arial" panose="020B0604020202020204" pitchFamily="34" charset="0"/>
            </a:endParaRPr>
          </a:p>
        </p:txBody>
      </p:sp>
      <p:pic>
        <p:nvPicPr>
          <p:cNvPr id="23" name="Picture 22" descr="D:\Users\TMataka\Pictures\Photos of publications\Pharmaceutical-and-Medical-Device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61" y="1268760"/>
            <a:ext cx="1816100" cy="2367719"/>
          </a:xfrm>
          <a:prstGeom prst="rect">
            <a:avLst/>
          </a:prstGeom>
          <a:noFill/>
          <a:ln>
            <a:noFill/>
          </a:ln>
        </p:spPr>
      </p:pic>
      <p:pic>
        <p:nvPicPr>
          <p:cNvPr id="17" name="Picture 16" descr="D:\Users\TMataka\Pictures\Photos of publications\Aquacultu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268760"/>
            <a:ext cx="1872208" cy="2367719"/>
          </a:xfrm>
          <a:prstGeom prst="rect">
            <a:avLst/>
          </a:prstGeom>
          <a:noFill/>
          <a:ln>
            <a:noFill/>
          </a:ln>
        </p:spPr>
      </p:pic>
      <p:pic>
        <p:nvPicPr>
          <p:cNvPr id="18" name="Picture 17" descr="D:\Users\TMataka\Pictures\Photos of publications\Agro-processing.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583" y="1268761"/>
            <a:ext cx="1823625" cy="2367718"/>
          </a:xfrm>
          <a:prstGeom prst="rect">
            <a:avLst/>
          </a:prstGeom>
          <a:noFill/>
          <a:ln>
            <a:noFill/>
          </a:ln>
        </p:spPr>
      </p:pic>
      <p:pic>
        <p:nvPicPr>
          <p:cNvPr id="19" name="Picture 18" descr="D:\Users\TMataka\Pictures\Photos of publications\Aerospac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987" y="1268760"/>
            <a:ext cx="1889016" cy="2367719"/>
          </a:xfrm>
          <a:prstGeom prst="rect">
            <a:avLst/>
          </a:prstGeom>
          <a:noFill/>
          <a:ln>
            <a:noFill/>
          </a:ln>
        </p:spPr>
      </p:pic>
      <p:pic>
        <p:nvPicPr>
          <p:cNvPr id="20" name="Picture 19" descr="D:\Users\TMataka\Pictures\Photos of publications\Railway-Industry.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062" y="3725783"/>
            <a:ext cx="1811770" cy="2295505"/>
          </a:xfrm>
          <a:prstGeom prst="rect">
            <a:avLst/>
          </a:prstGeom>
          <a:noFill/>
          <a:ln>
            <a:noFill/>
          </a:ln>
        </p:spPr>
      </p:pic>
      <p:sp>
        <p:nvSpPr>
          <p:cNvPr id="3" name="TextBox 2"/>
          <p:cNvSpPr txBox="1"/>
          <p:nvPr/>
        </p:nvSpPr>
        <p:spPr>
          <a:xfrm>
            <a:off x="2483768" y="4447869"/>
            <a:ext cx="6266908" cy="307777"/>
          </a:xfrm>
          <a:prstGeom prst="rect">
            <a:avLst/>
          </a:prstGeom>
          <a:noFill/>
        </p:spPr>
        <p:txBody>
          <a:bodyPr wrap="none" rtlCol="0">
            <a:spAutoFit/>
          </a:bodyPr>
          <a:lstStyle/>
          <a:p>
            <a:r>
              <a:rPr lang="en-ZA" sz="1400" b="1" i="1" dirty="0" smtClean="0">
                <a:solidFill>
                  <a:schemeClr val="accent6"/>
                </a:solidFill>
                <a:latin typeface="Arial" panose="020B0604020202020204" pitchFamily="34" charset="0"/>
                <a:cs typeface="Arial" panose="020B0604020202020204" pitchFamily="34" charset="0"/>
              </a:rPr>
              <a:t>ACCELERATING ECONOMIC GROWTH BY BUILDING PARTNERSHIPS</a:t>
            </a:r>
            <a:endParaRPr lang="en-ZA" sz="1400" b="1" i="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9396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52" y="109506"/>
            <a:ext cx="8229600" cy="1143000"/>
          </a:xfrm>
        </p:spPr>
        <p:txBody>
          <a:bodyPr>
            <a:normAutofit fontScale="90000"/>
          </a:bodyPr>
          <a:lstStyle/>
          <a:p>
            <a:pPr algn="l"/>
            <a:r>
              <a:rPr lang="en-ZA" sz="3800" b="1" dirty="0" smtClean="0">
                <a:latin typeface="Arial" panose="020B0604020202020204" pitchFamily="34" charset="0"/>
                <a:cs typeface="Arial" panose="020B0604020202020204" pitchFamily="34" charset="0"/>
              </a:rPr>
              <a:t>NEW </a:t>
            </a:r>
            <a:r>
              <a:rPr lang="en-ZA" sz="3800" b="1" dirty="0" smtClean="0">
                <a:solidFill>
                  <a:schemeClr val="accent6"/>
                </a:solidFill>
                <a:latin typeface="Arial" panose="020B0604020202020204" pitchFamily="34" charset="0"/>
                <a:cs typeface="Arial" panose="020B0604020202020204" pitchFamily="34" charset="0"/>
              </a:rPr>
              <a:t>ONE STOP SHOPS </a:t>
            </a:r>
            <a:r>
              <a:rPr lang="en-ZA" sz="3800" b="1" dirty="0" smtClean="0">
                <a:latin typeface="Arial" panose="020B0604020202020204" pitchFamily="34" charset="0"/>
                <a:cs typeface="Arial" panose="020B0604020202020204" pitchFamily="34" charset="0"/>
              </a:rPr>
              <a:t>IN 2019/20</a:t>
            </a:r>
            <a:endParaRPr lang="en-ZA" sz="3800" b="1" dirty="0">
              <a:latin typeface="Arial" panose="020B0604020202020204" pitchFamily="34" charset="0"/>
              <a:cs typeface="Arial" panose="020B0604020202020204" pitchFamily="34" charset="0"/>
            </a:endParaRP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D9F389-92D8-4CC3-9147-189F6E89D5B4}"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52</a:t>
            </a:fld>
            <a:endParaRPr kumimoji="0" lang="en-US" altLang="en-US" sz="1400" b="0" i="0" u="none" strike="noStrike" kern="1200" cap="none" spc="0" normalizeH="0" baseline="0" noProof="0" dirty="0" smtClean="0">
              <a:ln>
                <a:noFill/>
              </a:ln>
              <a:solidFill>
                <a:srgbClr val="000000"/>
              </a:solidFill>
              <a:effectLst/>
              <a:uLnTx/>
              <a:uFillTx/>
              <a:latin typeface="Times" panose="02020603050405020304" pitchFamily="18" charset="0"/>
              <a:ea typeface="MS PGothic" panose="020B0600070205080204" pitchFamily="34" charset="-128"/>
              <a:cs typeface="+mn-cs"/>
            </a:endParaRP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hape 351"/>
          <p:cNvSpPr/>
          <p:nvPr/>
        </p:nvSpPr>
        <p:spPr>
          <a:xfrm>
            <a:off x="465852" y="956763"/>
            <a:ext cx="804949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Providing a smooth landing for investors</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endParaRPr>
          </a:p>
        </p:txBody>
      </p:sp>
      <p:sp>
        <p:nvSpPr>
          <p:cNvPr id="8" name="TextBox 7"/>
          <p:cNvSpPr txBox="1"/>
          <p:nvPr/>
        </p:nvSpPr>
        <p:spPr>
          <a:xfrm>
            <a:off x="1518087" y="5684094"/>
            <a:ext cx="6100131" cy="338554"/>
          </a:xfrm>
          <a:prstGeom prst="rect">
            <a:avLst/>
          </a:prstGeom>
          <a:noFill/>
        </p:spPr>
        <p:txBody>
          <a:bodyPr wrap="none" rtlCol="0">
            <a:spAutoFit/>
          </a:bodyPr>
          <a:lstStyle/>
          <a:p>
            <a:r>
              <a:rPr lang="en-ZA" sz="1600" b="1" dirty="0" smtClean="0">
                <a:latin typeface="Arial" panose="020B0604020202020204" pitchFamily="34" charset="0"/>
                <a:cs typeface="Arial" panose="020B0604020202020204" pitchFamily="34" charset="0"/>
              </a:rPr>
              <a:t>National Government / Agencies / SOEs / Provincial Partners</a:t>
            </a:r>
            <a:endParaRPr lang="en-ZA" sz="1600" b="1" dirty="0">
              <a:latin typeface="Arial" panose="020B0604020202020204" pitchFamily="34" charset="0"/>
              <a:cs typeface="Arial" panose="020B0604020202020204" pitchFamily="34" charset="0"/>
            </a:endParaRPr>
          </a:p>
        </p:txBody>
      </p:sp>
      <p:sp>
        <p:nvSpPr>
          <p:cNvPr id="17" name="Content Placeholder 3"/>
          <p:cNvSpPr>
            <a:spLocks noGrp="1"/>
          </p:cNvSpPr>
          <p:nvPr>
            <p:ph sz="half" idx="4294967295"/>
          </p:nvPr>
        </p:nvSpPr>
        <p:spPr>
          <a:xfrm>
            <a:off x="465852" y="1378474"/>
            <a:ext cx="7713663" cy="4114800"/>
          </a:xfrm>
          <a:prstGeom prst="rect">
            <a:avLst/>
          </a:prstGeom>
        </p:spPr>
        <p:txBody>
          <a:bodyPr/>
          <a:lstStyle/>
          <a:p>
            <a:pPr algn="just">
              <a:buFont typeface="Wingdings" panose="05000000000000000000" pitchFamily="2" charset="2"/>
              <a:buChar char="§"/>
              <a:defRPr/>
            </a:pPr>
            <a:r>
              <a:rPr lang="en-US" altLang="en-US" sz="1400" dirty="0" smtClean="0">
                <a:latin typeface="Arial" panose="020B0604020202020204" pitchFamily="34" charset="0"/>
                <a:cs typeface="Arial" panose="020B0604020202020204" pitchFamily="34" charset="0"/>
              </a:rPr>
              <a:t>Stakeholder consultation on the expansion of the InvestSA One Stop Shops in the Limpopo; Eastern Cape and Northern Cape Provinces continued during the reporting period. </a:t>
            </a:r>
          </a:p>
          <a:p>
            <a:pPr algn="just">
              <a:buFont typeface="Wingdings" panose="05000000000000000000" pitchFamily="2" charset="2"/>
              <a:buChar char="§"/>
              <a:defRPr/>
            </a:pPr>
            <a:r>
              <a:rPr lang="en-US" altLang="en-US" sz="1400" dirty="0" smtClean="0">
                <a:latin typeface="Arial" panose="020B0604020202020204" pitchFamily="34" charset="0"/>
                <a:cs typeface="Arial" panose="020B0604020202020204" pitchFamily="34" charset="0"/>
              </a:rPr>
              <a:t>All supply chain management processes and refurbishment for the above sites started for completion in Q4.</a:t>
            </a:r>
          </a:p>
          <a:p>
            <a:pPr algn="just">
              <a:buFont typeface="Wingdings" panose="05000000000000000000" pitchFamily="2" charset="2"/>
              <a:buChar char="§"/>
              <a:defRPr/>
            </a:pPr>
            <a:r>
              <a:rPr lang="en-US" altLang="en-US" sz="1400" dirty="0" smtClean="0">
                <a:latin typeface="Arial" panose="020B0604020202020204" pitchFamily="34" charset="0"/>
                <a:cs typeface="Arial" panose="020B0604020202020204" pitchFamily="34" charset="0"/>
              </a:rPr>
              <a:t>The table below illustrates the progress in brief:</a:t>
            </a:r>
          </a:p>
          <a:p>
            <a:pPr marL="0" indent="0" algn="just">
              <a:buFontTx/>
              <a:buNone/>
              <a:defRPr/>
            </a:pPr>
            <a:endParaRPr lang="en-ZA" altLang="en-US" sz="1100" dirty="0" smtClean="0">
              <a:latin typeface="Arial" panose="020B0604020202020204" pitchFamily="34" charset="0"/>
              <a:cs typeface="Arial" panose="020B0604020202020204" pitchFamily="34" charset="0"/>
            </a:endParaRPr>
          </a:p>
          <a:p>
            <a:pPr marL="0" indent="0" algn="just">
              <a:buFontTx/>
              <a:buNone/>
              <a:defRPr/>
            </a:pPr>
            <a:endParaRPr lang="en-ZA" altLang="en-US" sz="1350" dirty="0" smtClean="0">
              <a:latin typeface="Arial" panose="020B0604020202020204" pitchFamily="34" charset="0"/>
              <a:cs typeface="Arial" panose="020B0604020202020204" pitchFamily="34" charset="0"/>
            </a:endParaRPr>
          </a:p>
          <a:p>
            <a:pPr marL="0" indent="0" algn="just">
              <a:buFontTx/>
              <a:buNone/>
              <a:defRPr/>
            </a:pPr>
            <a:endParaRPr lang="en-ZA" altLang="en-US" sz="1350" dirty="0" smtClean="0">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73668786"/>
              </p:ext>
            </p:extLst>
          </p:nvPr>
        </p:nvGraphicFramePr>
        <p:xfrm>
          <a:off x="590974" y="2966561"/>
          <a:ext cx="4194175" cy="2636837"/>
        </p:xfrm>
        <a:graphic>
          <a:graphicData uri="http://schemas.openxmlformats.org/drawingml/2006/table">
            <a:tbl>
              <a:tblPr firstRow="1" bandRow="1">
                <a:tableStyleId>{5C22544A-7EE6-4342-B048-85BDC9FD1C3A}</a:tableStyleId>
              </a:tblPr>
              <a:tblGrid>
                <a:gridCol w="208338">
                  <a:extLst>
                    <a:ext uri="{9D8B030D-6E8A-4147-A177-3AD203B41FA5}">
                      <a16:colId xmlns:a16="http://schemas.microsoft.com/office/drawing/2014/main" val="1383693923"/>
                    </a:ext>
                  </a:extLst>
                </a:gridCol>
                <a:gridCol w="830261">
                  <a:extLst>
                    <a:ext uri="{9D8B030D-6E8A-4147-A177-3AD203B41FA5}">
                      <a16:colId xmlns:a16="http://schemas.microsoft.com/office/drawing/2014/main" val="476430410"/>
                    </a:ext>
                  </a:extLst>
                </a:gridCol>
                <a:gridCol w="3155576">
                  <a:extLst>
                    <a:ext uri="{9D8B030D-6E8A-4147-A177-3AD203B41FA5}">
                      <a16:colId xmlns:a16="http://schemas.microsoft.com/office/drawing/2014/main" val="2779041799"/>
                    </a:ext>
                  </a:extLst>
                </a:gridCol>
              </a:tblGrid>
              <a:tr h="228637">
                <a:tc>
                  <a:txBody>
                    <a:bodyPr/>
                    <a:lstStyle/>
                    <a:p>
                      <a:r>
                        <a:rPr lang="en-ZA" sz="900" dirty="0" smtClean="0">
                          <a:solidFill>
                            <a:schemeClr val="tx1"/>
                          </a:solidFill>
                          <a:latin typeface="Arial" panose="020B0604020202020204" pitchFamily="34" charset="0"/>
                          <a:cs typeface="Arial" panose="020B0604020202020204" pitchFamily="34" charset="0"/>
                        </a:rPr>
                        <a:t>#</a:t>
                      </a:r>
                      <a:endParaRPr lang="en-ZA" sz="900" dirty="0">
                        <a:solidFill>
                          <a:schemeClr val="tx1"/>
                        </a:solidFill>
                        <a:latin typeface="Arial" panose="020B0604020202020204" pitchFamily="34" charset="0"/>
                        <a:cs typeface="Arial" panose="020B0604020202020204" pitchFamily="34" charset="0"/>
                      </a:endParaRPr>
                    </a:p>
                  </a:txBody>
                  <a:tcPr marL="91466" marR="91466" marT="45725" marB="45725">
                    <a:solidFill>
                      <a:srgbClr val="FF9900"/>
                    </a:solidFill>
                  </a:tcPr>
                </a:tc>
                <a:tc>
                  <a:txBody>
                    <a:bodyPr/>
                    <a:lstStyle/>
                    <a:p>
                      <a:r>
                        <a:rPr lang="en-ZA" sz="900" dirty="0" smtClean="0">
                          <a:solidFill>
                            <a:schemeClr val="tx1"/>
                          </a:solidFill>
                          <a:latin typeface="Arial" panose="020B0604020202020204" pitchFamily="34" charset="0"/>
                          <a:cs typeface="Arial" panose="020B0604020202020204" pitchFamily="34" charset="0"/>
                        </a:rPr>
                        <a:t>Province</a:t>
                      </a:r>
                      <a:endParaRPr lang="en-ZA" sz="900" dirty="0">
                        <a:solidFill>
                          <a:schemeClr val="tx1"/>
                        </a:solidFill>
                        <a:latin typeface="Arial" panose="020B0604020202020204" pitchFamily="34" charset="0"/>
                        <a:cs typeface="Arial" panose="020B0604020202020204" pitchFamily="34" charset="0"/>
                      </a:endParaRPr>
                    </a:p>
                  </a:txBody>
                  <a:tcPr marL="91466" marR="91466" marT="45725" marB="45725">
                    <a:solidFill>
                      <a:srgbClr val="FF9900"/>
                    </a:solidFill>
                  </a:tcPr>
                </a:tc>
                <a:tc>
                  <a:txBody>
                    <a:bodyPr/>
                    <a:lstStyle/>
                    <a:p>
                      <a:r>
                        <a:rPr lang="en-ZA" sz="900" dirty="0" smtClean="0">
                          <a:solidFill>
                            <a:schemeClr val="tx1"/>
                          </a:solidFill>
                          <a:latin typeface="Arial" panose="020B0604020202020204" pitchFamily="34" charset="0"/>
                          <a:cs typeface="Arial" panose="020B0604020202020204" pitchFamily="34" charset="0"/>
                        </a:rPr>
                        <a:t>Summary Progress</a:t>
                      </a:r>
                      <a:endParaRPr lang="en-ZA" sz="900" dirty="0">
                        <a:solidFill>
                          <a:schemeClr val="tx1"/>
                        </a:solidFill>
                        <a:latin typeface="Arial" panose="020B0604020202020204" pitchFamily="34" charset="0"/>
                        <a:cs typeface="Arial" panose="020B0604020202020204" pitchFamily="34" charset="0"/>
                      </a:endParaRPr>
                    </a:p>
                  </a:txBody>
                  <a:tcPr marL="91466" marR="91466" marT="45725" marB="45725">
                    <a:solidFill>
                      <a:srgbClr val="FF9900"/>
                    </a:solidFill>
                  </a:tcPr>
                </a:tc>
                <a:extLst>
                  <a:ext uri="{0D108BD9-81ED-4DB2-BD59-A6C34878D82A}">
                    <a16:rowId xmlns:a16="http://schemas.microsoft.com/office/drawing/2014/main" val="3690953582"/>
                  </a:ext>
                </a:extLst>
              </a:tr>
              <a:tr h="731655">
                <a:tc>
                  <a:txBody>
                    <a:bodyPr/>
                    <a:lstStyle/>
                    <a:p>
                      <a:r>
                        <a:rPr lang="en-ZA" sz="700" b="1" dirty="0" smtClean="0">
                          <a:solidFill>
                            <a:schemeClr val="tx1"/>
                          </a:solidFill>
                          <a:latin typeface="Arial" panose="020B0604020202020204" pitchFamily="34" charset="0"/>
                          <a:cs typeface="Arial" panose="020B0604020202020204" pitchFamily="34" charset="0"/>
                        </a:rPr>
                        <a:t>1</a:t>
                      </a:r>
                      <a:endParaRPr lang="en-ZA" sz="700" b="1"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tc>
                  <a:txBody>
                    <a:bodyPr/>
                    <a:lstStyle/>
                    <a:p>
                      <a:r>
                        <a:rPr lang="en-ZA" sz="700" dirty="0" smtClean="0">
                          <a:solidFill>
                            <a:schemeClr val="tx1"/>
                          </a:solidFill>
                          <a:latin typeface="Arial" panose="020B0604020202020204" pitchFamily="34" charset="0"/>
                          <a:cs typeface="Arial" panose="020B0604020202020204" pitchFamily="34" charset="0"/>
                        </a:rPr>
                        <a:t>Eastern Cape</a:t>
                      </a:r>
                      <a:endParaRPr lang="en-ZA" sz="700"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tc>
                  <a:txBody>
                    <a:bodyPr/>
                    <a:lstStyle/>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Refurbishment finalised</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Supply chain management process underway for AV equipment &amp; furniture</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Occupation of site early January</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Projected launch readiness, March 2020</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Project Governance implementation</a:t>
                      </a:r>
                      <a:endParaRPr lang="en-ZA" sz="700"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extLst>
                  <a:ext uri="{0D108BD9-81ED-4DB2-BD59-A6C34878D82A}">
                    <a16:rowId xmlns:a16="http://schemas.microsoft.com/office/drawing/2014/main" val="350309690"/>
                  </a:ext>
                </a:extLst>
              </a:tr>
              <a:tr h="731564">
                <a:tc>
                  <a:txBody>
                    <a:bodyPr/>
                    <a:lstStyle/>
                    <a:p>
                      <a:r>
                        <a:rPr lang="en-ZA" sz="700" b="1" dirty="0" smtClean="0">
                          <a:solidFill>
                            <a:schemeClr val="tx1"/>
                          </a:solidFill>
                          <a:latin typeface="Arial" panose="020B0604020202020204" pitchFamily="34" charset="0"/>
                          <a:cs typeface="Arial" panose="020B0604020202020204" pitchFamily="34" charset="0"/>
                        </a:rPr>
                        <a:t>2</a:t>
                      </a:r>
                      <a:endParaRPr lang="en-ZA" sz="700" b="1"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tc>
                  <a:txBody>
                    <a:bodyPr/>
                    <a:lstStyle/>
                    <a:p>
                      <a:r>
                        <a:rPr lang="en-ZA" sz="700" dirty="0" smtClean="0">
                          <a:solidFill>
                            <a:schemeClr val="tx1"/>
                          </a:solidFill>
                          <a:latin typeface="Arial" panose="020B0604020202020204" pitchFamily="34" charset="0"/>
                          <a:cs typeface="Arial" panose="020B0604020202020204" pitchFamily="34" charset="0"/>
                        </a:rPr>
                        <a:t>Northern</a:t>
                      </a:r>
                      <a:r>
                        <a:rPr lang="en-ZA" sz="700" baseline="0" dirty="0" smtClean="0">
                          <a:solidFill>
                            <a:schemeClr val="tx1"/>
                          </a:solidFill>
                          <a:latin typeface="Arial" panose="020B0604020202020204" pitchFamily="34" charset="0"/>
                          <a:cs typeface="Arial" panose="020B0604020202020204" pitchFamily="34" charset="0"/>
                        </a:rPr>
                        <a:t> Cape</a:t>
                      </a:r>
                      <a:endParaRPr lang="en-ZA" sz="700"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tc>
                  <a:txBody>
                    <a:bodyPr/>
                    <a:lstStyle/>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Site identification finalised</a:t>
                      </a:r>
                    </a:p>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Stakeholder Engagement Plan finalised</a:t>
                      </a:r>
                    </a:p>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Stakeholder consultations ongoing</a:t>
                      </a:r>
                    </a:p>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Project</a:t>
                      </a:r>
                      <a:r>
                        <a:rPr lang="en-ZA" sz="700" baseline="0" dirty="0" smtClean="0">
                          <a:solidFill>
                            <a:schemeClr val="tx1"/>
                          </a:solidFill>
                          <a:latin typeface="Arial" panose="020B0604020202020204" pitchFamily="34" charset="0"/>
                          <a:cs typeface="Arial" panose="020B0604020202020204" pitchFamily="34" charset="0"/>
                        </a:rPr>
                        <a:t> Governance implementation in process</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Marketing &amp; Communications Plan finalised</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Projected launch date February-March 2020</a:t>
                      </a:r>
                    </a:p>
                  </a:txBody>
                  <a:tcPr marL="91466" marR="91466" marT="45725" marB="45725">
                    <a:solidFill>
                      <a:schemeClr val="bg1">
                        <a:lumMod val="85000"/>
                      </a:schemeClr>
                    </a:solidFill>
                  </a:tcPr>
                </a:tc>
                <a:extLst>
                  <a:ext uri="{0D108BD9-81ED-4DB2-BD59-A6C34878D82A}">
                    <a16:rowId xmlns:a16="http://schemas.microsoft.com/office/drawing/2014/main" val="2977500757"/>
                  </a:ext>
                </a:extLst>
              </a:tr>
              <a:tr h="944981">
                <a:tc>
                  <a:txBody>
                    <a:bodyPr/>
                    <a:lstStyle/>
                    <a:p>
                      <a:r>
                        <a:rPr lang="en-ZA" sz="700" b="1" dirty="0" smtClean="0">
                          <a:solidFill>
                            <a:schemeClr val="tx1"/>
                          </a:solidFill>
                          <a:latin typeface="Arial" panose="020B0604020202020204" pitchFamily="34" charset="0"/>
                          <a:cs typeface="Arial" panose="020B0604020202020204" pitchFamily="34" charset="0"/>
                        </a:rPr>
                        <a:t>4</a:t>
                      </a:r>
                      <a:endParaRPr lang="en-ZA" sz="700" b="1"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700" dirty="0" smtClean="0">
                          <a:solidFill>
                            <a:schemeClr val="tx1"/>
                          </a:solidFill>
                          <a:latin typeface="Arial" panose="020B0604020202020204" pitchFamily="34" charset="0"/>
                          <a:cs typeface="Arial" panose="020B0604020202020204" pitchFamily="34" charset="0"/>
                        </a:rPr>
                        <a:t>Limpopo</a:t>
                      </a:r>
                    </a:p>
                  </a:txBody>
                  <a:tcPr marL="91466" marR="91466" marT="45725" marB="45725">
                    <a:solidFill>
                      <a:schemeClr val="bg1">
                        <a:lumMod val="85000"/>
                      </a:schemeClr>
                    </a:solidFill>
                  </a:tcPr>
                </a:tc>
                <a:tc>
                  <a:txBody>
                    <a:bodyPr/>
                    <a:lstStyle/>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Site location identified</a:t>
                      </a:r>
                    </a:p>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Supply chain management process for AV equipment, furniture &amp; refurbishment in process</a:t>
                      </a:r>
                    </a:p>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Stakeholder consultations conducted</a:t>
                      </a:r>
                    </a:p>
                    <a:p>
                      <a:pPr marL="171450" indent="-171450">
                        <a:buFont typeface="Wingdings" panose="05000000000000000000" pitchFamily="2" charset="2"/>
                        <a:buChar char="§"/>
                      </a:pPr>
                      <a:r>
                        <a:rPr lang="en-ZA" sz="700" dirty="0" smtClean="0">
                          <a:solidFill>
                            <a:schemeClr val="tx1"/>
                          </a:solidFill>
                          <a:latin typeface="Arial" panose="020B0604020202020204" pitchFamily="34" charset="0"/>
                          <a:cs typeface="Arial" panose="020B0604020202020204" pitchFamily="34" charset="0"/>
                        </a:rPr>
                        <a:t>Governance</a:t>
                      </a:r>
                      <a:r>
                        <a:rPr lang="en-ZA" sz="700" baseline="0" dirty="0" smtClean="0">
                          <a:solidFill>
                            <a:schemeClr val="tx1"/>
                          </a:solidFill>
                          <a:latin typeface="Arial" panose="020B0604020202020204" pitchFamily="34" charset="0"/>
                          <a:cs typeface="Arial" panose="020B0604020202020204" pitchFamily="34" charset="0"/>
                        </a:rPr>
                        <a:t> Structure discussed and agreed on</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Initial costing for refurbishment conducted</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Project Governance implementation</a:t>
                      </a:r>
                    </a:p>
                    <a:p>
                      <a:pPr marL="171450" indent="-171450">
                        <a:buFont typeface="Wingdings" panose="05000000000000000000" pitchFamily="2" charset="2"/>
                        <a:buChar char="§"/>
                      </a:pPr>
                      <a:r>
                        <a:rPr lang="en-ZA" sz="700" baseline="0" dirty="0" smtClean="0">
                          <a:solidFill>
                            <a:schemeClr val="tx1"/>
                          </a:solidFill>
                          <a:latin typeface="Arial" panose="020B0604020202020204" pitchFamily="34" charset="0"/>
                          <a:cs typeface="Arial" panose="020B0604020202020204" pitchFamily="34" charset="0"/>
                        </a:rPr>
                        <a:t>Projected launch date is March 2020</a:t>
                      </a:r>
                      <a:endParaRPr lang="en-ZA" sz="700" dirty="0">
                        <a:solidFill>
                          <a:schemeClr val="tx1"/>
                        </a:solidFill>
                        <a:latin typeface="Arial" panose="020B0604020202020204" pitchFamily="34" charset="0"/>
                        <a:cs typeface="Arial" panose="020B0604020202020204" pitchFamily="34" charset="0"/>
                      </a:endParaRPr>
                    </a:p>
                  </a:txBody>
                  <a:tcPr marL="91466" marR="91466" marT="45725" marB="45725">
                    <a:solidFill>
                      <a:schemeClr val="bg1">
                        <a:lumMod val="85000"/>
                      </a:schemeClr>
                    </a:solidFill>
                  </a:tcPr>
                </a:tc>
                <a:extLst>
                  <a:ext uri="{0D108BD9-81ED-4DB2-BD59-A6C34878D82A}">
                    <a16:rowId xmlns:a16="http://schemas.microsoft.com/office/drawing/2014/main" val="2410430100"/>
                  </a:ext>
                </a:extLst>
              </a:tr>
            </a:tbl>
          </a:graphicData>
        </a:graphic>
      </p:graphicFrame>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0271" y="2420888"/>
            <a:ext cx="181133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420888"/>
            <a:ext cx="16541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3102" y="4256932"/>
            <a:ext cx="33178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6"/>
          <p:cNvSpPr txBox="1">
            <a:spLocks noChangeArrowheads="1"/>
          </p:cNvSpPr>
          <p:nvPr/>
        </p:nvSpPr>
        <p:spPr bwMode="auto">
          <a:xfrm>
            <a:off x="5124450" y="3859894"/>
            <a:ext cx="14287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ZA" altLang="en-US" sz="900" b="1" dirty="0">
                <a:latin typeface="Arial" panose="020B0604020202020204" pitchFamily="34" charset="0"/>
              </a:rPr>
              <a:t>Eastern Cape OSS sit</a:t>
            </a:r>
            <a:r>
              <a:rPr lang="en-ZA" altLang="en-US" sz="900" dirty="0">
                <a:latin typeface="Arial" panose="020B0604020202020204" pitchFamily="34" charset="0"/>
              </a:rPr>
              <a:t>e</a:t>
            </a:r>
          </a:p>
        </p:txBody>
      </p:sp>
      <p:sp>
        <p:nvSpPr>
          <p:cNvPr id="25" name="TextBox 6"/>
          <p:cNvSpPr txBox="1">
            <a:spLocks noChangeArrowheads="1"/>
          </p:cNvSpPr>
          <p:nvPr/>
        </p:nvSpPr>
        <p:spPr bwMode="auto">
          <a:xfrm>
            <a:off x="7029226" y="3895452"/>
            <a:ext cx="1492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ZA" altLang="en-US" sz="900" b="1" dirty="0">
                <a:latin typeface="Arial" panose="020B0604020202020204" pitchFamily="34" charset="0"/>
              </a:rPr>
              <a:t>Northern Cape OSS sit</a:t>
            </a:r>
            <a:r>
              <a:rPr lang="en-ZA" altLang="en-US" sz="900" dirty="0">
                <a:latin typeface="Arial" panose="020B0604020202020204" pitchFamily="34" charset="0"/>
              </a:rPr>
              <a:t>e</a:t>
            </a:r>
          </a:p>
        </p:txBody>
      </p:sp>
      <p:sp>
        <p:nvSpPr>
          <p:cNvPr id="26" name="TextBox 17"/>
          <p:cNvSpPr txBox="1">
            <a:spLocks noChangeArrowheads="1"/>
          </p:cNvSpPr>
          <p:nvPr/>
        </p:nvSpPr>
        <p:spPr bwMode="auto">
          <a:xfrm>
            <a:off x="6131853" y="4261217"/>
            <a:ext cx="11795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ZA" altLang="en-US" sz="900" b="1" dirty="0">
                <a:latin typeface="Arial" panose="020B0604020202020204" pitchFamily="34" charset="0"/>
              </a:rPr>
              <a:t>Limpopo OSS sit</a:t>
            </a:r>
            <a:r>
              <a:rPr lang="en-ZA" altLang="en-US" sz="900" dirty="0">
                <a:latin typeface="Arial" panose="020B0604020202020204" pitchFamily="34" charset="0"/>
              </a:rPr>
              <a:t>e</a:t>
            </a:r>
          </a:p>
        </p:txBody>
      </p:sp>
    </p:spTree>
    <p:extLst>
      <p:ext uri="{BB962C8B-B14F-4D97-AF65-F5344CB8AC3E}">
        <p14:creationId xmlns:p14="http://schemas.microsoft.com/office/powerpoint/2010/main" val="3073578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53</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23528" y="332656"/>
            <a:ext cx="8229600" cy="1143000"/>
          </a:xfrm>
        </p:spPr>
        <p:txBody>
          <a:bodyPr>
            <a:noAutofit/>
          </a:bodyPr>
          <a:lstStyle/>
          <a:p>
            <a:pPr algn="l"/>
            <a:r>
              <a:rPr lang="en-ZA" sz="3800" dirty="0" smtClean="0">
                <a:latin typeface="Arial" panose="020B0604020202020204" pitchFamily="34" charset="0"/>
                <a:cs typeface="Arial" panose="020B0604020202020204" pitchFamily="34" charset="0"/>
              </a:rPr>
              <a:t>INTER-DEPARTMENTAL COLLABORATION </a:t>
            </a:r>
            <a:endParaRPr lang="en-ZA" sz="3800" b="1" dirty="0">
              <a:latin typeface="Arial" panose="020B0604020202020204" pitchFamily="34" charset="0"/>
              <a:cs typeface="Arial" panose="020B0604020202020204" pitchFamily="34" charset="0"/>
            </a:endParaRPr>
          </a:p>
        </p:txBody>
      </p:sp>
      <p:sp>
        <p:nvSpPr>
          <p:cNvPr id="14" name="TextBox 13"/>
          <p:cNvSpPr txBox="1"/>
          <p:nvPr/>
        </p:nvSpPr>
        <p:spPr>
          <a:xfrm>
            <a:off x="400179" y="1556792"/>
            <a:ext cx="6332062" cy="400110"/>
          </a:xfrm>
          <a:prstGeom prst="rect">
            <a:avLst/>
          </a:prstGeom>
          <a:noFill/>
        </p:spPr>
        <p:txBody>
          <a:bodyPr wrap="square" rtlCol="0">
            <a:spAutoFit/>
          </a:bodyPr>
          <a:lstStyle/>
          <a:p>
            <a:r>
              <a:rPr lang="en-ZA" sz="2000" b="1" dirty="0" smtClean="0">
                <a:latin typeface="Arial" panose="020B0604020202020204" pitchFamily="34" charset="0"/>
                <a:cs typeface="Arial" panose="020B0604020202020204" pitchFamily="34" charset="0"/>
              </a:rPr>
              <a:t>ENSURING A SMOOTH LANDING FOR INVESTORS</a:t>
            </a:r>
            <a:endParaRPr lang="en-ZA" sz="2000" b="1"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323528" y="1790857"/>
            <a:ext cx="5726894" cy="3677091"/>
          </a:xfrm>
          <a:prstGeom prst="rect">
            <a:avLst/>
          </a:prstGeom>
        </p:spPr>
        <p:txBody>
          <a:bodyPr vert="horz" lIns="91440" tIns="45720" rIns="91440" bIns="45720" numCol="2"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1400" spc="-9"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600" spc="-9" dirty="0" smtClean="0">
                <a:solidFill>
                  <a:schemeClr val="tx1"/>
                </a:solidFill>
                <a:latin typeface="Arial" panose="020B0604020202020204" pitchFamily="34" charset="0"/>
                <a:cs typeface="Arial" panose="020B0604020202020204" pitchFamily="34" charset="0"/>
              </a:rPr>
              <a:t>InvestSA and other Government Departments have established various structures to ensure rapid resolution of any VISA and other impediments for investors.</a:t>
            </a:r>
          </a:p>
          <a:p>
            <a:pPr marL="285750" indent="-285750" algn="just">
              <a:buFont typeface="Wingdings" panose="05000000000000000000" pitchFamily="2" charset="2"/>
              <a:buChar char="§"/>
            </a:pPr>
            <a:r>
              <a:rPr lang="en-US" sz="1600" spc="-9" dirty="0" smtClean="0">
                <a:solidFill>
                  <a:schemeClr val="tx1"/>
                </a:solidFill>
                <a:latin typeface="Arial" panose="020B0604020202020204" pitchFamily="34" charset="0"/>
                <a:cs typeface="Arial" panose="020B0604020202020204" pitchFamily="34" charset="0"/>
              </a:rPr>
              <a:t>This includes the establishment of the: </a:t>
            </a:r>
          </a:p>
          <a:p>
            <a:pPr marL="628650" lvl="1" indent="-171450" algn="just">
              <a:buFont typeface="Wingdings" panose="05000000000000000000" pitchFamily="2" charset="2"/>
              <a:buChar char="Ø"/>
            </a:pPr>
            <a:r>
              <a:rPr lang="en-ZA" sz="1400" dirty="0" smtClean="0">
                <a:solidFill>
                  <a:schemeClr val="tx1"/>
                </a:solidFill>
                <a:latin typeface="Arial" panose="020B0604020202020204" pitchFamily="34" charset="0"/>
                <a:cs typeface="Arial" panose="020B0604020202020204" pitchFamily="34" charset="0"/>
              </a:rPr>
              <a:t>Inter-Departmental </a:t>
            </a:r>
            <a:r>
              <a:rPr lang="en-ZA" sz="1400" dirty="0">
                <a:solidFill>
                  <a:schemeClr val="tx1"/>
                </a:solidFill>
                <a:latin typeface="Arial" panose="020B0604020202020204" pitchFamily="34" charset="0"/>
                <a:cs typeface="Arial" panose="020B0604020202020204" pitchFamily="34" charset="0"/>
              </a:rPr>
              <a:t>and Join Project </a:t>
            </a:r>
            <a:r>
              <a:rPr lang="en-ZA" sz="1400" dirty="0" smtClean="0">
                <a:solidFill>
                  <a:schemeClr val="tx1"/>
                </a:solidFill>
                <a:latin typeface="Arial" panose="020B0604020202020204" pitchFamily="34" charset="0"/>
                <a:cs typeface="Arial" panose="020B0604020202020204" pitchFamily="34" charset="0"/>
              </a:rPr>
              <a:t>Meeting; and</a:t>
            </a:r>
          </a:p>
          <a:p>
            <a:pPr marL="628650" lvl="1" indent="-171450" algn="just">
              <a:buFont typeface="Wingdings" panose="05000000000000000000" pitchFamily="2" charset="2"/>
              <a:buChar char="Ø"/>
            </a:pPr>
            <a:r>
              <a:rPr lang="en-ZA" sz="1400" dirty="0" smtClean="0">
                <a:solidFill>
                  <a:schemeClr val="tx1"/>
                </a:solidFill>
                <a:latin typeface="Arial" panose="020B0604020202020204" pitchFamily="34" charset="0"/>
                <a:cs typeface="Arial" panose="020B0604020202020204" pitchFamily="34" charset="0"/>
              </a:rPr>
              <a:t>Deputy Director General Meeting.</a:t>
            </a:r>
          </a:p>
          <a:p>
            <a:pPr lvl="1" algn="just"/>
            <a:endParaRPr lang="en-ZA" sz="1200" dirty="0">
              <a:solidFill>
                <a:schemeClr val="tx1"/>
              </a:solidFill>
              <a:latin typeface="Arial" panose="020B0604020202020204" pitchFamily="34" charset="0"/>
              <a:cs typeface="Arial" panose="020B0604020202020204" pitchFamily="34" charset="0"/>
            </a:endParaRPr>
          </a:p>
          <a:p>
            <a:pPr lvl="1" algn="just"/>
            <a:endParaRPr lang="en-ZA" sz="1200" dirty="0" smtClean="0">
              <a:solidFill>
                <a:schemeClr val="tx1"/>
              </a:solidFill>
              <a:latin typeface="Arial" panose="020B0604020202020204" pitchFamily="34" charset="0"/>
              <a:cs typeface="Arial" panose="020B0604020202020204" pitchFamily="34" charset="0"/>
            </a:endParaRPr>
          </a:p>
          <a:p>
            <a:pPr marL="628650" lvl="1" indent="-171450" algn="just">
              <a:buFont typeface="Wingdings" panose="05000000000000000000" pitchFamily="2" charset="2"/>
              <a:buChar char="Ø"/>
            </a:pPr>
            <a:endParaRPr lang="en-ZA" sz="1200" dirty="0">
              <a:solidFill>
                <a:schemeClr val="tx1"/>
              </a:solidFill>
              <a:latin typeface="Arial" panose="020B0604020202020204" pitchFamily="34" charset="0"/>
              <a:cs typeface="Arial" panose="020B0604020202020204" pitchFamily="34" charset="0"/>
            </a:endParaRPr>
          </a:p>
          <a:p>
            <a:pPr marL="628650" lvl="1" indent="-171450" algn="just">
              <a:buFont typeface="Wingdings" panose="05000000000000000000" pitchFamily="2" charset="2"/>
              <a:buChar char="Ø"/>
            </a:pPr>
            <a:endParaRPr lang="en-ZA" sz="1200" dirty="0" smtClean="0">
              <a:solidFill>
                <a:schemeClr val="tx1"/>
              </a:solidFill>
              <a:latin typeface="Arial" panose="020B0604020202020204" pitchFamily="34" charset="0"/>
              <a:cs typeface="Arial" panose="020B0604020202020204" pitchFamily="34" charset="0"/>
            </a:endParaRPr>
          </a:p>
          <a:p>
            <a:pPr lvl="1" algn="just"/>
            <a:endParaRPr lang="en-ZA" sz="1200" dirty="0">
              <a:solidFill>
                <a:schemeClr val="tx1"/>
              </a:solidFill>
              <a:latin typeface="Arial" panose="020B0604020202020204" pitchFamily="34" charset="0"/>
              <a:cs typeface="Arial" panose="020B0604020202020204" pitchFamily="34" charset="0"/>
            </a:endParaRPr>
          </a:p>
          <a:p>
            <a:pPr lvl="1" algn="just"/>
            <a:endParaRPr lang="en-ZA" sz="1200" dirty="0" smtClean="0">
              <a:solidFill>
                <a:schemeClr val="tx1"/>
              </a:solidFill>
              <a:latin typeface="Arial" panose="020B0604020202020204" pitchFamily="34" charset="0"/>
              <a:cs typeface="Arial" panose="020B0604020202020204" pitchFamily="34" charset="0"/>
            </a:endParaRPr>
          </a:p>
          <a:p>
            <a:pPr marL="628650" lvl="1" indent="-171450" algn="just">
              <a:buFont typeface="Wingdings" panose="05000000000000000000" pitchFamily="2" charset="2"/>
              <a:buChar char="Ø"/>
            </a:pPr>
            <a:endParaRPr lang="en-ZA" sz="1200" dirty="0">
              <a:solidFill>
                <a:schemeClr val="tx1"/>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endParaRPr lang="en-ZA" sz="1600" spc="-9" dirty="0">
              <a:solidFill>
                <a:schemeClr val="tx1"/>
              </a:solidFill>
              <a:latin typeface="Arial" panose="020B0604020202020204" pitchFamily="34" charset="0"/>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3021292996"/>
              </p:ext>
            </p:extLst>
          </p:nvPr>
        </p:nvGraphicFramePr>
        <p:xfrm>
          <a:off x="4283968" y="1709721"/>
          <a:ext cx="3882097" cy="3239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361147" y="4870969"/>
            <a:ext cx="3727737" cy="461665"/>
          </a:xfrm>
          <a:prstGeom prst="rect">
            <a:avLst/>
          </a:prstGeom>
          <a:solidFill>
            <a:schemeClr val="bg1">
              <a:lumMod val="65000"/>
            </a:schemeClr>
          </a:solidFill>
        </p:spPr>
        <p:txBody>
          <a:bodyPr wrap="square" rtlCol="0">
            <a:spAutoFit/>
          </a:bodyPr>
          <a:lstStyle/>
          <a:p>
            <a:pPr algn="just"/>
            <a:r>
              <a:rPr lang="en-ZA" sz="1200" dirty="0" smtClean="0">
                <a:latin typeface="Arial" panose="020B0604020202020204" pitchFamily="34" charset="0"/>
                <a:cs typeface="Arial" panose="020B0604020202020204" pitchFamily="34" charset="0"/>
              </a:rPr>
              <a:t>Other relevant Departments / Agencies invited depending of the nature of the investment project</a:t>
            </a:r>
            <a:endParaRPr lang="en-Z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6587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90" y="0"/>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THE UNBLOCKING PROCESS</a:t>
            </a:r>
            <a:endParaRPr lang="en-ZA" sz="3800" b="1"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57200" y="1599028"/>
            <a:ext cx="8229600" cy="4525963"/>
          </a:xfrm>
        </p:spPr>
        <p:txBody>
          <a:bodyPr>
            <a:normAutofit/>
          </a:bodyPr>
          <a:lstStyle/>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InvestSA deals with administrative regulatory issues for unblocking specifically for the private sector.</a:t>
            </a:r>
          </a:p>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Unblocking can happen at any stage of the investment cycle.</a:t>
            </a:r>
          </a:p>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Process – National - InvestSA project manager request; national government mobilised (recordal of information).</a:t>
            </a:r>
          </a:p>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Inter-governmental task teams (DTI, DHA, DE&amp;L etc.).</a:t>
            </a:r>
          </a:p>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Provincial – OSS operational committees.</a:t>
            </a:r>
          </a:p>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Investment Lead Management System to be introduced in February 2020 that will incorporate national (training to be conducted from end January 2020).</a:t>
            </a:r>
          </a:p>
          <a:p>
            <a:pPr algn="just">
              <a:buFont typeface="Wingdings" panose="05000000000000000000" pitchFamily="2" charset="2"/>
              <a:buChar char="§"/>
            </a:pPr>
            <a:r>
              <a:rPr lang="en-ZA" sz="2000" dirty="0" smtClean="0">
                <a:latin typeface="Arial" panose="020B0604020202020204" pitchFamily="34" charset="0"/>
                <a:cs typeface="Arial" panose="020B0604020202020204" pitchFamily="34" charset="0"/>
              </a:rPr>
              <a:t>The process is running effectively.</a:t>
            </a:r>
          </a:p>
          <a:p>
            <a:pPr marL="0" indent="0" algn="just">
              <a:buNone/>
            </a:pPr>
            <a:endParaRPr lang="en-ZA" sz="2600" dirty="0" smtClean="0">
              <a:latin typeface="Arial" panose="020B0604020202020204" pitchFamily="34" charset="0"/>
              <a:cs typeface="Arial" panose="020B0604020202020204" pitchFamily="34" charset="0"/>
            </a:endParaRPr>
          </a:p>
          <a:p>
            <a:pPr marL="0" indent="0" algn="just">
              <a:buNone/>
            </a:pPr>
            <a:endParaRPr lang="en-ZA" sz="2600" dirty="0">
              <a:latin typeface="Arial" panose="020B0604020202020204" pitchFamily="34" charset="0"/>
              <a:cs typeface="Arial" panose="020B0604020202020204" pitchFamily="34" charset="0"/>
            </a:endParaRP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D9F389-92D8-4CC3-9147-189F6E89D5B4}"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54</a:t>
            </a:fld>
            <a:endParaRPr kumimoji="0" lang="en-US" altLang="en-US" sz="1400" b="0" i="0" u="none" strike="noStrike" kern="1200" cap="none" spc="0" normalizeH="0" baseline="0" noProof="0" dirty="0" smtClean="0">
              <a:ln>
                <a:noFill/>
              </a:ln>
              <a:solidFill>
                <a:srgbClr val="000000"/>
              </a:solidFill>
              <a:effectLst/>
              <a:uLnTx/>
              <a:uFillTx/>
              <a:latin typeface="Times" panose="02020603050405020304" pitchFamily="18" charset="0"/>
              <a:ea typeface="MS PGothic" panose="020B0600070205080204" pitchFamily="34" charset="-128"/>
              <a:cs typeface="+mn-cs"/>
            </a:endParaRP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hape 351"/>
          <p:cNvSpPr/>
          <p:nvPr/>
        </p:nvSpPr>
        <p:spPr>
          <a:xfrm>
            <a:off x="465042" y="863620"/>
            <a:ext cx="8049496" cy="707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Effective coordination of unblocking across Invest SA One Stop Shops</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34475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90" y="0"/>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TYPES OF UNBLOCKING</a:t>
            </a:r>
            <a:endParaRPr lang="en-ZA" sz="3800" b="1"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65042" y="1742671"/>
            <a:ext cx="8229600" cy="4525963"/>
          </a:xfrm>
        </p:spPr>
        <p:txBody>
          <a:bodyPr>
            <a:normAutofit/>
          </a:bodyPr>
          <a:lstStyle/>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Municipal facilitation</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Immigration</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Environmental Impact Assessments – timeline etc.</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Labour</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Incentives</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Energy</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Licences</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Permits</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Standards (imports)</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Tax </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CIPC related but specifically registering foreign companies</a:t>
            </a:r>
          </a:p>
          <a:p>
            <a:pPr algn="just">
              <a:buFont typeface="Wingdings" panose="05000000000000000000" pitchFamily="2" charset="2"/>
              <a:buChar char="§"/>
            </a:pPr>
            <a:r>
              <a:rPr lang="en-ZA" sz="1800" dirty="0" smtClean="0">
                <a:latin typeface="Arial" panose="020B0604020202020204" pitchFamily="34" charset="0"/>
                <a:cs typeface="Arial" panose="020B0604020202020204" pitchFamily="34" charset="0"/>
              </a:rPr>
              <a:t>Relocation of burial sites </a:t>
            </a:r>
          </a:p>
          <a:p>
            <a:pPr marL="0" indent="0" algn="just">
              <a:buNone/>
            </a:pPr>
            <a:endParaRPr lang="en-ZA" sz="2600" dirty="0" smtClean="0">
              <a:latin typeface="Arial" panose="020B0604020202020204" pitchFamily="34" charset="0"/>
              <a:cs typeface="Arial" panose="020B0604020202020204" pitchFamily="34" charset="0"/>
            </a:endParaRPr>
          </a:p>
          <a:p>
            <a:pPr marL="0" indent="0" algn="just">
              <a:buNone/>
            </a:pPr>
            <a:endParaRPr lang="en-ZA" sz="2600" dirty="0">
              <a:latin typeface="Arial" panose="020B0604020202020204" pitchFamily="34" charset="0"/>
              <a:cs typeface="Arial" panose="020B0604020202020204" pitchFamily="34" charset="0"/>
            </a:endParaRP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D9F389-92D8-4CC3-9147-189F6E89D5B4}"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55</a:t>
            </a:fld>
            <a:endParaRPr kumimoji="0" lang="en-US" altLang="en-US" sz="1400" b="0" i="0" u="none" strike="noStrike" kern="1200" cap="none" spc="0" normalizeH="0" baseline="0" noProof="0" dirty="0" smtClean="0">
              <a:ln>
                <a:noFill/>
              </a:ln>
              <a:solidFill>
                <a:srgbClr val="000000"/>
              </a:solidFill>
              <a:effectLst/>
              <a:uLnTx/>
              <a:uFillTx/>
              <a:latin typeface="Times" panose="02020603050405020304" pitchFamily="18" charset="0"/>
              <a:ea typeface="MS PGothic" panose="020B0600070205080204" pitchFamily="34" charset="-128"/>
              <a:cs typeface="+mn-cs"/>
            </a:endParaRP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hape 351"/>
          <p:cNvSpPr/>
          <p:nvPr/>
        </p:nvSpPr>
        <p:spPr>
          <a:xfrm>
            <a:off x="465042" y="863620"/>
            <a:ext cx="8049496" cy="707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Effective coordination of unblocking across Invest SA One Stop Shops</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18917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90" y="0"/>
            <a:ext cx="8229600" cy="1143000"/>
          </a:xfrm>
        </p:spPr>
        <p:txBody>
          <a:bodyPr>
            <a:normAutofit/>
          </a:bodyPr>
          <a:lstStyle/>
          <a:p>
            <a:pPr algn="l"/>
            <a:r>
              <a:rPr lang="en-ZA" sz="3800" b="1" dirty="0" smtClean="0">
                <a:latin typeface="Arial" panose="020B0604020202020204" pitchFamily="34" charset="0"/>
                <a:cs typeface="Arial" panose="020B0604020202020204" pitchFamily="34" charset="0"/>
              </a:rPr>
              <a:t>TYPES OF UNBLOCKING </a:t>
            </a:r>
            <a:endParaRPr lang="en-ZA" sz="3800" b="1" dirty="0">
              <a:latin typeface="Arial" panose="020B0604020202020204" pitchFamily="34" charset="0"/>
              <a:cs typeface="Arial" panose="020B0604020202020204" pitchFamily="34" charset="0"/>
            </a:endParaRP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D9F389-92D8-4CC3-9147-189F6E89D5B4}"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56</a:t>
            </a:fld>
            <a:endParaRPr kumimoji="0" lang="en-US" altLang="en-US" sz="1400" b="0" i="0" u="none" strike="noStrike" kern="1200" cap="none" spc="0" normalizeH="0" baseline="0" noProof="0" dirty="0" smtClean="0">
              <a:ln>
                <a:noFill/>
              </a:ln>
              <a:solidFill>
                <a:srgbClr val="000000"/>
              </a:solidFill>
              <a:effectLst/>
              <a:uLnTx/>
              <a:uFillTx/>
              <a:latin typeface="Times" panose="02020603050405020304" pitchFamily="18" charset="0"/>
              <a:ea typeface="MS PGothic" panose="020B0600070205080204" pitchFamily="34" charset="-128"/>
              <a:cs typeface="+mn-cs"/>
            </a:endParaRPr>
          </a:p>
        </p:txBody>
      </p:sp>
      <p:pic>
        <p:nvPicPr>
          <p:cNvPr id="1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hape 351"/>
          <p:cNvSpPr/>
          <p:nvPr/>
        </p:nvSpPr>
        <p:spPr>
          <a:xfrm>
            <a:off x="465042" y="863620"/>
            <a:ext cx="8049496" cy="707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sz="900" b="1">
                <a:solidFill>
                  <a:srgbClr val="FF9933"/>
                </a:solidFill>
                <a:effectLst>
                  <a:outerShdw blurRad="38100" dist="38100" dir="2700000" rotWithShape="0">
                    <a:srgbClr val="000000">
                      <a:alpha val="43137"/>
                    </a:srgbClr>
                  </a:outerShdw>
                </a:effectLst>
              </a:defRPr>
            </a:pPr>
            <a:r>
              <a:rPr lang="en-ZA" sz="2000" b="1" dirty="0" smtClean="0">
                <a:solidFill>
                  <a:srgbClr val="FF9933"/>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rPr>
              <a:t>Effective coordination of unblocking across Invest SA One Stop Shops</a:t>
            </a:r>
            <a:endParaRPr kumimoji="0" sz="2000" b="1" i="0" u="none" strike="noStrike" kern="1200" cap="none" spc="0" normalizeH="0" baseline="0" noProof="0" dirty="0">
              <a:ln>
                <a:noFill/>
              </a:ln>
              <a:solidFill>
                <a:srgbClr val="FFFFFF"/>
              </a:solidFill>
              <a:effectLst>
                <a:outerShdw blurRad="38100" dist="38100" dir="2700000" rotWithShape="0">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829871" y="1507387"/>
            <a:ext cx="4335083" cy="307777"/>
          </a:xfrm>
          <a:prstGeom prst="rect">
            <a:avLst/>
          </a:prstGeom>
          <a:solidFill>
            <a:schemeClr val="accent6">
              <a:lumMod val="60000"/>
              <a:lumOff val="40000"/>
            </a:schemeClr>
          </a:solidFill>
        </p:spPr>
        <p:txBody>
          <a:bodyPr wrap="square" rtlCol="0">
            <a:spAutoFit/>
          </a:bodyPr>
          <a:lstStyle/>
          <a:p>
            <a:r>
              <a:rPr lang="en-ZA" sz="1400" b="1" dirty="0" smtClean="0">
                <a:latin typeface="Arial" panose="020B0604020202020204" pitchFamily="34" charset="0"/>
                <a:cs typeface="Arial" panose="020B0604020202020204" pitchFamily="34" charset="0"/>
              </a:rPr>
              <a:t>Nestle intervention with BCM – December 2019</a:t>
            </a:r>
          </a:p>
        </p:txBody>
      </p:sp>
      <p:pic>
        <p:nvPicPr>
          <p:cNvPr id="12" name="Picture 11" descr="C:\Users\LFICK~1.THE\AppData\Local\Temp\XPgrpwise\PHOTO-2019-12-13-08-59-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628684"/>
            <a:ext cx="3076575" cy="2694940"/>
          </a:xfrm>
          <a:prstGeom prst="rect">
            <a:avLst/>
          </a:prstGeom>
          <a:noFill/>
          <a:ln>
            <a:noFill/>
          </a:ln>
        </p:spPr>
      </p:pic>
      <p:pic>
        <p:nvPicPr>
          <p:cNvPr id="17" name="Picture 16" descr="C:\Users\LFICK~1.THE\AppData\Local\Temp\XPgrpwise\PHOTO-2019-12-13-08-59-04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7250" y="3193319"/>
            <a:ext cx="2919730" cy="2666365"/>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902" y="2068236"/>
            <a:ext cx="2664296" cy="3953949"/>
          </a:xfrm>
          <a:prstGeom prst="rect">
            <a:avLst/>
          </a:prstGeom>
        </p:spPr>
      </p:pic>
    </p:spTree>
    <p:extLst>
      <p:ext uri="{BB962C8B-B14F-4D97-AF65-F5344CB8AC3E}">
        <p14:creationId xmlns:p14="http://schemas.microsoft.com/office/powerpoint/2010/main" val="28769480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303830F-73B7-48B0-9E15-30A826AEB795}" type="slidenum">
              <a:rPr lang="en-ZA" smtClean="0"/>
              <a:t>57</a:t>
            </a:fld>
            <a:endParaRPr lang="en-ZA" dirty="0"/>
          </a:p>
        </p:txBody>
      </p:sp>
      <p:pic>
        <p:nvPicPr>
          <p:cNvPr id="8" name="Picture 8" descr="C:\Users\LFick\Pictures\Ankora\imagesgty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787400"/>
            <a:ext cx="4176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Users\LFick\Pictures\Ankora\imagesiuyt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556792"/>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50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6</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3832" y="332656"/>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3" name="Rectangle 2"/>
          <p:cNvSpPr/>
          <p:nvPr/>
        </p:nvSpPr>
        <p:spPr>
          <a:xfrm>
            <a:off x="313832" y="1490969"/>
            <a:ext cx="4186160" cy="4247317"/>
          </a:xfrm>
          <a:prstGeom prst="rect">
            <a:avLst/>
          </a:prstGeom>
        </p:spPr>
        <p:txBody>
          <a:bodyPr wrap="square">
            <a:spAutoFit/>
          </a:bodyPr>
          <a:lstStyle/>
          <a:p>
            <a:pPr marL="309712" indent="-285750" algn="just">
              <a:buClr>
                <a:srgbClr val="800000"/>
              </a:buClr>
              <a:buFont typeface="Wingdings" panose="05000000000000000000" pitchFamily="2" charset="2"/>
              <a:buChar char="§"/>
              <a:tabLst>
                <a:tab pos="528370" algn="l"/>
              </a:tabLst>
            </a:pPr>
            <a:r>
              <a:rPr lang="en-ZA" spc="-123" dirty="0">
                <a:latin typeface="Arial" panose="020B0604020202020204" pitchFamily="34" charset="0"/>
                <a:cs typeface="Arial" panose="020B0604020202020204" pitchFamily="34" charset="0"/>
              </a:rPr>
              <a:t>To  </a:t>
            </a:r>
            <a:r>
              <a:rPr lang="en-ZA" spc="-19" dirty="0">
                <a:latin typeface="Arial" panose="020B0604020202020204" pitchFamily="34" charset="0"/>
                <a:cs typeface="Arial" panose="020B0604020202020204" pitchFamily="34" charset="0"/>
              </a:rPr>
              <a:t>improve </a:t>
            </a:r>
            <a:r>
              <a:rPr lang="en-ZA" spc="-9" dirty="0">
                <a:latin typeface="Arial" panose="020B0604020202020204" pitchFamily="34" charset="0"/>
                <a:cs typeface="Arial" panose="020B0604020202020204" pitchFamily="34" charset="0"/>
              </a:rPr>
              <a:t>South </a:t>
            </a:r>
            <a:r>
              <a:rPr lang="en-ZA" spc="-28" dirty="0">
                <a:latin typeface="Arial" panose="020B0604020202020204" pitchFamily="34" charset="0"/>
                <a:cs typeface="Arial" panose="020B0604020202020204" pitchFamily="34" charset="0"/>
              </a:rPr>
              <a:t>Africa’s </a:t>
            </a:r>
            <a:r>
              <a:rPr lang="en-ZA" spc="-19" dirty="0">
                <a:latin typeface="Arial" panose="020B0604020202020204" pitchFamily="34" charset="0"/>
                <a:cs typeface="Arial" panose="020B0604020202020204" pitchFamily="34" charset="0"/>
              </a:rPr>
              <a:t>investment </a:t>
            </a:r>
            <a:r>
              <a:rPr lang="en-ZA" spc="-9" dirty="0">
                <a:latin typeface="Arial" panose="020B0604020202020204" pitchFamily="34" charset="0"/>
                <a:cs typeface="Arial" panose="020B0604020202020204" pitchFamily="34" charset="0"/>
              </a:rPr>
              <a:t>climate and ease of doing</a:t>
            </a:r>
            <a:r>
              <a:rPr lang="en-ZA" spc="198" dirty="0">
                <a:latin typeface="Arial" panose="020B0604020202020204" pitchFamily="34" charset="0"/>
                <a:cs typeface="Arial" panose="020B0604020202020204" pitchFamily="34" charset="0"/>
              </a:rPr>
              <a:t> </a:t>
            </a:r>
            <a:r>
              <a:rPr lang="en-ZA" spc="-9" dirty="0">
                <a:latin typeface="Arial" panose="020B0604020202020204" pitchFamily="34" charset="0"/>
                <a:cs typeface="Arial" panose="020B0604020202020204" pitchFamily="34" charset="0"/>
              </a:rPr>
              <a:t>business to position 50, as per the President’s State of the Nation Address within the next 2 years by </a:t>
            </a:r>
            <a:r>
              <a:rPr lang="en-ZA" spc="-9" dirty="0" smtClean="0">
                <a:latin typeface="Arial" panose="020B0604020202020204" pitchFamily="34" charset="0"/>
                <a:cs typeface="Arial" panose="020B0604020202020204" pitchFamily="34" charset="0"/>
              </a:rPr>
              <a:t>2021.</a:t>
            </a:r>
            <a:endParaRPr lang="en-ZA" dirty="0" smtClean="0">
              <a:latin typeface="Arial" panose="020B0604020202020204" pitchFamily="34" charset="0"/>
              <a:cs typeface="Arial" panose="020B0604020202020204" pitchFamily="34" charset="0"/>
            </a:endParaRPr>
          </a:p>
          <a:p>
            <a:pPr marL="309712" indent="-285750" algn="just">
              <a:buClr>
                <a:srgbClr val="800000"/>
              </a:buClr>
              <a:buFont typeface="Wingdings" panose="05000000000000000000" pitchFamily="2" charset="2"/>
              <a:buChar char="§"/>
              <a:tabLst>
                <a:tab pos="528370" algn="l"/>
              </a:tabLst>
            </a:pPr>
            <a:r>
              <a:rPr lang="en-ZA" spc="-19" dirty="0" smtClean="0">
                <a:latin typeface="Arial" panose="020B0604020202020204" pitchFamily="34" charset="0"/>
                <a:cs typeface="Arial" panose="020B0604020202020204" pitchFamily="34" charset="0"/>
              </a:rPr>
              <a:t>Improve </a:t>
            </a:r>
            <a:r>
              <a:rPr lang="en-ZA" spc="-9" dirty="0">
                <a:latin typeface="Arial" panose="020B0604020202020204" pitchFamily="34" charset="0"/>
                <a:cs typeface="Arial" panose="020B0604020202020204" pitchFamily="34" charset="0"/>
              </a:rPr>
              <a:t>South </a:t>
            </a:r>
            <a:r>
              <a:rPr lang="en-ZA" spc="-28" dirty="0">
                <a:latin typeface="Arial" panose="020B0604020202020204" pitchFamily="34" charset="0"/>
                <a:cs typeface="Arial" panose="020B0604020202020204" pitchFamily="34" charset="0"/>
              </a:rPr>
              <a:t>Africa’s</a:t>
            </a:r>
            <a:r>
              <a:rPr lang="en-ZA" spc="-66" dirty="0">
                <a:latin typeface="Arial" panose="020B0604020202020204" pitchFamily="34" charset="0"/>
                <a:cs typeface="Arial" panose="020B0604020202020204" pitchFamily="34" charset="0"/>
              </a:rPr>
              <a:t> </a:t>
            </a:r>
            <a:r>
              <a:rPr lang="en-ZA" spc="-19" dirty="0" smtClean="0">
                <a:latin typeface="Arial" panose="020B0604020202020204" pitchFamily="34" charset="0"/>
                <a:cs typeface="Arial" panose="020B0604020202020204" pitchFamily="34" charset="0"/>
              </a:rPr>
              <a:t>rankings, </a:t>
            </a:r>
            <a:r>
              <a:rPr lang="en-ZA" spc="-19" dirty="0">
                <a:latin typeface="Arial" panose="020B0604020202020204" pitchFamily="34" charset="0"/>
                <a:cs typeface="Arial" panose="020B0604020202020204" pitchFamily="34" charset="0"/>
              </a:rPr>
              <a:t>SA currently ranked 84. In 2006 SA was ranked in the top 30. </a:t>
            </a:r>
            <a:endParaRPr lang="en-ZA" dirty="0" smtClean="0">
              <a:latin typeface="Arial" panose="020B0604020202020204" pitchFamily="34" charset="0"/>
              <a:cs typeface="Arial" panose="020B0604020202020204" pitchFamily="34" charset="0"/>
            </a:endParaRPr>
          </a:p>
          <a:p>
            <a:pPr marL="309712" indent="-285750" algn="just">
              <a:buClr>
                <a:srgbClr val="800000"/>
              </a:buClr>
              <a:buFont typeface="Wingdings" panose="05000000000000000000" pitchFamily="2" charset="2"/>
              <a:buChar char="§"/>
              <a:tabLst>
                <a:tab pos="528370" algn="l"/>
              </a:tabLst>
            </a:pPr>
            <a:r>
              <a:rPr lang="en-ZA" spc="-19" dirty="0" smtClean="0">
                <a:latin typeface="Arial" panose="020B0604020202020204" pitchFamily="34" charset="0"/>
                <a:cs typeface="Arial" panose="020B0604020202020204" pitchFamily="34" charset="0"/>
              </a:rPr>
              <a:t>Improve </a:t>
            </a:r>
            <a:r>
              <a:rPr lang="en-ZA" spc="-19" dirty="0">
                <a:latin typeface="Arial" panose="020B0604020202020204" pitchFamily="34" charset="0"/>
                <a:cs typeface="Arial" panose="020B0604020202020204" pitchFamily="34" charset="0"/>
              </a:rPr>
              <a:t>government business processes </a:t>
            </a:r>
            <a:r>
              <a:rPr lang="en-ZA" spc="-9" dirty="0">
                <a:latin typeface="Arial" panose="020B0604020202020204" pitchFamily="34" charset="0"/>
                <a:cs typeface="Arial" panose="020B0604020202020204" pitchFamily="34" charset="0"/>
              </a:rPr>
              <a:t>and </a:t>
            </a:r>
            <a:r>
              <a:rPr lang="en-ZA" spc="-19" dirty="0">
                <a:latin typeface="Arial" panose="020B0604020202020204" pitchFamily="34" charset="0"/>
                <a:cs typeface="Arial" panose="020B0604020202020204" pitchFamily="34" charset="0"/>
              </a:rPr>
              <a:t>turnaround </a:t>
            </a:r>
            <a:r>
              <a:rPr lang="en-ZA" spc="-9" dirty="0">
                <a:latin typeface="Arial" panose="020B0604020202020204" pitchFamily="34" charset="0"/>
                <a:cs typeface="Arial" panose="020B0604020202020204" pitchFamily="34" charset="0"/>
              </a:rPr>
              <a:t>times </a:t>
            </a:r>
            <a:r>
              <a:rPr lang="en-ZA" spc="-19" dirty="0">
                <a:latin typeface="Arial" panose="020B0604020202020204" pitchFamily="34" charset="0"/>
                <a:cs typeface="Arial" panose="020B0604020202020204" pitchFamily="34" charset="0"/>
              </a:rPr>
              <a:t>through automation so  government can </a:t>
            </a:r>
            <a:r>
              <a:rPr lang="en-ZA" spc="-9" dirty="0">
                <a:latin typeface="Arial" panose="020B0604020202020204" pitchFamily="34" charset="0"/>
                <a:cs typeface="Arial" panose="020B0604020202020204" pitchFamily="34" charset="0"/>
              </a:rPr>
              <a:t>ultimately </a:t>
            </a:r>
            <a:r>
              <a:rPr lang="en-ZA" spc="-19" dirty="0">
                <a:latin typeface="Arial" panose="020B0604020202020204" pitchFamily="34" charset="0"/>
                <a:cs typeface="Arial" panose="020B0604020202020204" pitchFamily="34" charset="0"/>
              </a:rPr>
              <a:t>move </a:t>
            </a:r>
            <a:r>
              <a:rPr lang="en-ZA" spc="-9" dirty="0">
                <a:latin typeface="Arial" panose="020B0604020202020204" pitchFamily="34" charset="0"/>
                <a:cs typeface="Arial" panose="020B0604020202020204" pitchFamily="34" charset="0"/>
              </a:rPr>
              <a:t>to </a:t>
            </a:r>
            <a:r>
              <a:rPr lang="en-ZA" spc="-19" dirty="0">
                <a:latin typeface="Arial" panose="020B0604020202020204" pitchFamily="34" charset="0"/>
                <a:cs typeface="Arial" panose="020B0604020202020204" pitchFamily="34" charset="0"/>
              </a:rPr>
              <a:t>becoming e-government </a:t>
            </a:r>
            <a:r>
              <a:rPr lang="en-ZA" spc="-9" dirty="0">
                <a:latin typeface="Arial" panose="020B0604020202020204" pitchFamily="34" charset="0"/>
                <a:cs typeface="Arial" panose="020B0604020202020204" pitchFamily="34" charset="0"/>
              </a:rPr>
              <a:t>in </a:t>
            </a:r>
            <a:r>
              <a:rPr lang="en-ZA" spc="-28" dirty="0">
                <a:latin typeface="Arial" panose="020B0604020202020204" pitchFamily="34" charset="0"/>
                <a:cs typeface="Arial" panose="020B0604020202020204" pitchFamily="34" charset="0"/>
              </a:rPr>
              <a:t>keeping </a:t>
            </a:r>
            <a:r>
              <a:rPr lang="en-ZA" spc="-9" dirty="0">
                <a:latin typeface="Arial" panose="020B0604020202020204" pitchFamily="34" charset="0"/>
                <a:cs typeface="Arial" panose="020B0604020202020204" pitchFamily="34" charset="0"/>
              </a:rPr>
              <a:t>pace with  global </a:t>
            </a:r>
            <a:r>
              <a:rPr lang="en-ZA" spc="-19" dirty="0">
                <a:latin typeface="Arial" panose="020B0604020202020204" pitchFamily="34" charset="0"/>
                <a:cs typeface="Arial" panose="020B0604020202020204" pitchFamily="34" charset="0"/>
              </a:rPr>
              <a:t>trends </a:t>
            </a:r>
            <a:r>
              <a:rPr lang="en-ZA" spc="-9" dirty="0">
                <a:latin typeface="Arial" panose="020B0604020202020204" pitchFamily="34" charset="0"/>
                <a:cs typeface="Arial" panose="020B0604020202020204" pitchFamily="34" charset="0"/>
              </a:rPr>
              <a:t>&amp; </a:t>
            </a:r>
            <a:r>
              <a:rPr lang="en-ZA" spc="-19" dirty="0">
                <a:latin typeface="Arial" panose="020B0604020202020204" pitchFamily="34" charset="0"/>
                <a:cs typeface="Arial" panose="020B0604020202020204" pitchFamily="34" charset="0"/>
              </a:rPr>
              <a:t>practices over </a:t>
            </a:r>
            <a:r>
              <a:rPr lang="en-ZA" spc="-9" dirty="0">
                <a:latin typeface="Arial" panose="020B0604020202020204" pitchFamily="34" charset="0"/>
                <a:cs typeface="Arial" panose="020B0604020202020204" pitchFamily="34" charset="0"/>
              </a:rPr>
              <a:t>the </a:t>
            </a:r>
            <a:r>
              <a:rPr lang="en-ZA" spc="-19" dirty="0">
                <a:latin typeface="Arial" panose="020B0604020202020204" pitchFamily="34" charset="0"/>
                <a:cs typeface="Arial" panose="020B0604020202020204" pitchFamily="34" charset="0"/>
              </a:rPr>
              <a:t>next </a:t>
            </a:r>
            <a:r>
              <a:rPr lang="en-ZA" spc="-9" dirty="0">
                <a:latin typeface="Arial" panose="020B0604020202020204" pitchFamily="34" charset="0"/>
                <a:cs typeface="Arial" panose="020B0604020202020204" pitchFamily="34" charset="0"/>
              </a:rPr>
              <a:t>5</a:t>
            </a:r>
            <a:r>
              <a:rPr lang="en-ZA" spc="85" dirty="0">
                <a:latin typeface="Arial" panose="020B0604020202020204" pitchFamily="34" charset="0"/>
                <a:cs typeface="Arial" panose="020B0604020202020204" pitchFamily="34" charset="0"/>
              </a:rPr>
              <a:t> </a:t>
            </a:r>
            <a:r>
              <a:rPr lang="en-ZA" spc="-19" dirty="0">
                <a:latin typeface="Arial" panose="020B0604020202020204" pitchFamily="34" charset="0"/>
                <a:cs typeface="Arial" panose="020B0604020202020204" pitchFamily="34" charset="0"/>
              </a:rPr>
              <a:t>years.</a:t>
            </a:r>
            <a:endParaRPr lang="en-ZA" dirty="0">
              <a:latin typeface="Arial" panose="020B0604020202020204" pitchFamily="34" charset="0"/>
              <a:cs typeface="Arial" panose="020B0604020202020204" pitchFamily="34" charset="0"/>
            </a:endParaRPr>
          </a:p>
        </p:txBody>
      </p:sp>
      <p:sp>
        <p:nvSpPr>
          <p:cNvPr id="4" name="TextBox 3"/>
          <p:cNvSpPr txBox="1"/>
          <p:nvPr/>
        </p:nvSpPr>
        <p:spPr>
          <a:xfrm>
            <a:off x="322834" y="1001651"/>
            <a:ext cx="2153154"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INTRODUCTION</a:t>
            </a:r>
            <a:endParaRPr lang="en-ZA" sz="20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817127" y="2060848"/>
            <a:ext cx="3539384" cy="2736304"/>
          </a:xfrm>
          <a:prstGeom prst="rect">
            <a:avLst/>
          </a:prstGeom>
        </p:spPr>
      </p:pic>
    </p:spTree>
    <p:extLst>
      <p:ext uri="{BB962C8B-B14F-4D97-AF65-F5344CB8AC3E}">
        <p14:creationId xmlns:p14="http://schemas.microsoft.com/office/powerpoint/2010/main" val="23402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7</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345749" y="2454240"/>
            <a:ext cx="7919474" cy="3677091"/>
          </a:xfrm>
          <a:prstGeom prst="rect">
            <a:avLst/>
          </a:prstGeom>
        </p:spPr>
        <p:txBody>
          <a:bodyPr vert="horz" lIns="91440" tIns="45720" rIns="91440" bIns="45720" numCol="2"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1400" spc="-9"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400" spc="-9" dirty="0" smtClean="0">
                <a:solidFill>
                  <a:schemeClr val="tx1"/>
                </a:solidFill>
                <a:latin typeface="Arial" panose="020B0604020202020204" pitchFamily="34" charset="0"/>
                <a:cs typeface="Arial" panose="020B0604020202020204" pitchFamily="34" charset="0"/>
              </a:rPr>
              <a:t>President Cyril Ramaphosa, in his 2018 SONA, committed to move South Africa to 50th position on the World Bank Doing Business Survey over the course of the next 3 years, which requires government wide collaboration.</a:t>
            </a:r>
          </a:p>
          <a:p>
            <a:pPr marL="285750" indent="-285750" algn="just">
              <a:buFont typeface="Wingdings" panose="05000000000000000000" pitchFamily="2" charset="2"/>
              <a:buChar char="§"/>
            </a:pPr>
            <a:r>
              <a:rPr lang="en-US" sz="1400" spc="-9" dirty="0" smtClean="0">
                <a:solidFill>
                  <a:schemeClr val="tx1"/>
                </a:solidFill>
                <a:latin typeface="Arial" panose="020B0604020202020204" pitchFamily="34" charset="0"/>
                <a:cs typeface="Arial" panose="020B0604020202020204" pitchFamily="34" charset="0"/>
              </a:rPr>
              <a:t>Of concern is that over the last 10 years South Africa has declined 50 places. South Africa is currently ranked 84.</a:t>
            </a:r>
          </a:p>
          <a:p>
            <a:pPr marL="285750" indent="-285750" algn="just">
              <a:buFont typeface="Wingdings" panose="05000000000000000000" pitchFamily="2" charset="2"/>
              <a:buChar char="§"/>
            </a:pPr>
            <a:r>
              <a:rPr lang="en-US" sz="1400" spc="-9" dirty="0" smtClean="0">
                <a:solidFill>
                  <a:schemeClr val="tx1"/>
                </a:solidFill>
                <a:latin typeface="Arial" panose="020B0604020202020204" pitchFamily="34" charset="0"/>
                <a:cs typeface="Arial" panose="020B0604020202020204" pitchFamily="34" charset="0"/>
              </a:rPr>
              <a:t>Improving </a:t>
            </a:r>
            <a:r>
              <a:rPr lang="en-US" sz="1400" spc="-9" dirty="0">
                <a:solidFill>
                  <a:schemeClr val="tx1"/>
                </a:solidFill>
                <a:latin typeface="Arial" panose="020B0604020202020204" pitchFamily="34" charset="0"/>
                <a:cs typeface="Arial" panose="020B0604020202020204" pitchFamily="34" charset="0"/>
              </a:rPr>
              <a:t>South Africa’s Doing Business performance is key to strengthening the country’s investment performance, as annual DB results are used to position and market investment attractiveness to potential investors. Notably, DB results are also used by international credit rating agencies to benchmark the strength of a country’s investment and business regulatory reforms and overall investment climate.</a:t>
            </a:r>
            <a:endParaRPr lang="en-ZA" sz="1400" spc="-9" dirty="0">
              <a:solidFill>
                <a:schemeClr val="tx1"/>
              </a:solidFill>
              <a:latin typeface="Arial" panose="020B0604020202020204" pitchFamily="34" charset="0"/>
              <a:cs typeface="Arial" panose="020B0604020202020204" pitchFamily="34" charset="0"/>
            </a:endParaRPr>
          </a:p>
          <a:p>
            <a:pPr marL="342900" lvl="1" indent="-342900" algn="just">
              <a:buFont typeface="Arial"/>
              <a:buChar char="•"/>
            </a:pPr>
            <a:endParaRPr lang="en-US" sz="1400" spc="-9" dirty="0" smtClean="0">
              <a:solidFill>
                <a:schemeClr val="tx1"/>
              </a:solidFill>
              <a:latin typeface="Arial" panose="020B0604020202020204" pitchFamily="34" charset="0"/>
              <a:cs typeface="Arial" panose="020B0604020202020204" pitchFamily="34" charset="0"/>
            </a:endParaRPr>
          </a:p>
          <a:p>
            <a:pPr marL="342900" lvl="1" indent="-342900" algn="just">
              <a:buFont typeface="Arial"/>
              <a:buChar char="•"/>
            </a:pPr>
            <a:endParaRPr lang="en-US" sz="1400" spc="-9" dirty="0" smtClean="0">
              <a:solidFill>
                <a:schemeClr val="tx1"/>
              </a:solidFill>
              <a:latin typeface="Arial" panose="020B0604020202020204" pitchFamily="34" charset="0"/>
              <a:cs typeface="Arial" panose="020B0604020202020204" pitchFamily="34" charset="0"/>
            </a:endParaRPr>
          </a:p>
          <a:p>
            <a:pPr marL="285750" lvl="1" indent="-285750" algn="just">
              <a:buFont typeface="Wingdings" panose="05000000000000000000" pitchFamily="2" charset="2"/>
              <a:buChar char="§"/>
            </a:pPr>
            <a:endParaRPr lang="en-US" sz="1400" spc="-9" dirty="0" smtClean="0">
              <a:solidFill>
                <a:schemeClr val="tx1"/>
              </a:solidFill>
              <a:latin typeface="Arial" panose="020B0604020202020204" pitchFamily="34" charset="0"/>
              <a:cs typeface="Arial" panose="020B0604020202020204" pitchFamily="34" charset="0"/>
            </a:endParaRPr>
          </a:p>
          <a:p>
            <a:pPr marL="0" lvl="1" algn="just"/>
            <a:r>
              <a:rPr lang="en-US" sz="1400" spc="-9" dirty="0" smtClean="0">
                <a:solidFill>
                  <a:schemeClr val="tx1"/>
                </a:solidFill>
                <a:latin typeface="Arial" panose="020B0604020202020204" pitchFamily="34" charset="0"/>
                <a:cs typeface="Arial" panose="020B0604020202020204" pitchFamily="34" charset="0"/>
              </a:rPr>
              <a:t>  </a:t>
            </a: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lgn="just"/>
            <a:endParaRPr lang="en-US" sz="1400" spc="-9" dirty="0">
              <a:solidFill>
                <a:schemeClr val="tx1"/>
              </a:solidFill>
              <a:latin typeface="Arial" panose="020B0604020202020204" pitchFamily="34" charset="0"/>
              <a:cs typeface="Arial" panose="020B0604020202020204" pitchFamily="34" charset="0"/>
            </a:endParaRPr>
          </a:p>
          <a:p>
            <a:pPr marL="0" lvl="1" algn="just"/>
            <a:endParaRPr lang="en-US" sz="1400" spc="-9" dirty="0" smtClean="0">
              <a:solidFill>
                <a:schemeClr val="tx1"/>
              </a:solidFill>
              <a:latin typeface="Arial" panose="020B0604020202020204" pitchFamily="34" charset="0"/>
              <a:cs typeface="Arial" panose="020B0604020202020204" pitchFamily="34" charset="0"/>
            </a:endParaRPr>
          </a:p>
          <a:p>
            <a:pPr marL="0" lvl="1"/>
            <a:endParaRPr lang="en-US" sz="1600" spc="-9" dirty="0">
              <a:solidFill>
                <a:schemeClr val="tx1"/>
              </a:solidFill>
              <a:latin typeface="Arial" panose="020B0604020202020204" pitchFamily="34" charset="0"/>
              <a:cs typeface="Arial" panose="020B0604020202020204" pitchFamily="34" charset="0"/>
            </a:endParaRPr>
          </a:p>
          <a:p>
            <a:endParaRPr lang="en-ZA" sz="1600" spc="-9" dirty="0">
              <a:solidFill>
                <a:schemeClr val="tx1"/>
              </a:solidFill>
              <a:latin typeface="Arial" panose="020B0604020202020204" pitchFamily="34" charset="0"/>
              <a:cs typeface="Arial" panose="020B0604020202020204" pitchFamily="34" charset="0"/>
            </a:endParaRPr>
          </a:p>
        </p:txBody>
      </p:sp>
      <p:sp>
        <p:nvSpPr>
          <p:cNvPr id="14" name="TextBox 13"/>
          <p:cNvSpPr txBox="1"/>
          <p:nvPr/>
        </p:nvSpPr>
        <p:spPr>
          <a:xfrm>
            <a:off x="365586" y="1135615"/>
            <a:ext cx="3072059"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PROBLEM STATEMENT</a:t>
            </a:r>
            <a:endParaRPr lang="en-ZA"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581" y="1700808"/>
            <a:ext cx="3253835" cy="3568818"/>
          </a:xfrm>
          <a:prstGeom prst="rect">
            <a:avLst/>
          </a:prstGeom>
        </p:spPr>
      </p:pic>
    </p:spTree>
    <p:extLst>
      <p:ext uri="{BB962C8B-B14F-4D97-AF65-F5344CB8AC3E}">
        <p14:creationId xmlns:p14="http://schemas.microsoft.com/office/powerpoint/2010/main" val="741484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8</a:t>
            </a:fld>
            <a:endParaRPr lang="en-ZA" dirty="0"/>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Title 2">
            <a:extLst>
              <a:ext uri="{FF2B5EF4-FFF2-40B4-BE49-F238E27FC236}">
                <a16:creationId xmlns:a16="http://schemas.microsoft.com/office/drawing/2014/main" id="{3A8EE14F-872D-4B4D-B469-B631D6F71355}"/>
              </a:ext>
            </a:extLst>
          </p:cNvPr>
          <p:cNvSpPr txBox="1">
            <a:spLocks/>
          </p:cNvSpPr>
          <p:nvPr/>
        </p:nvSpPr>
        <p:spPr>
          <a:xfrm>
            <a:off x="326298" y="1272552"/>
            <a:ext cx="8371398" cy="6556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200" b="0" i="0" kern="1200">
                <a:solidFill>
                  <a:schemeClr val="tx1"/>
                </a:solidFill>
                <a:latin typeface="+mn-lt"/>
                <a:ea typeface="+mj-ea"/>
                <a:cs typeface="+mj-cs"/>
              </a:defRPr>
            </a:lvl1pPr>
          </a:lstStyle>
          <a:p>
            <a:pPr>
              <a:defRPr/>
            </a:pPr>
            <a:r>
              <a:rPr lang="en-US" sz="2000" dirty="0" smtClean="0">
                <a:latin typeface="Arial (Body)"/>
              </a:rPr>
              <a:t>The </a:t>
            </a:r>
            <a:r>
              <a:rPr lang="en-US" sz="2000" b="1" dirty="0" smtClean="0">
                <a:solidFill>
                  <a:schemeClr val="accent6">
                    <a:lumMod val="75000"/>
                  </a:schemeClr>
                </a:solidFill>
                <a:latin typeface="Arial (Body)"/>
              </a:rPr>
              <a:t>11 areas of business regulation </a:t>
            </a:r>
            <a:r>
              <a:rPr lang="en-US" sz="2000" dirty="0" smtClean="0">
                <a:latin typeface="Arial (Body)"/>
              </a:rPr>
              <a:t>measured by </a:t>
            </a:r>
            <a:r>
              <a:rPr lang="en-US" sz="2000" i="1" dirty="0" smtClean="0">
                <a:latin typeface="Arial (Body)"/>
              </a:rPr>
              <a:t>Doing Business </a:t>
            </a:r>
            <a:r>
              <a:rPr lang="en-US" sz="2000" dirty="0" smtClean="0">
                <a:latin typeface="Arial (Body)"/>
              </a:rPr>
              <a:t>affect firms throughout their life cycle</a:t>
            </a:r>
            <a:endParaRPr lang="en-US" sz="2000" dirty="0">
              <a:latin typeface="Arial (Body)"/>
            </a:endParaRPr>
          </a:p>
        </p:txBody>
      </p:sp>
      <p:pic>
        <p:nvPicPr>
          <p:cNvPr id="14" name="Picture 1">
            <a:extLst>
              <a:ext uri="{FF2B5EF4-FFF2-40B4-BE49-F238E27FC236}">
                <a16:creationId xmlns:a16="http://schemas.microsoft.com/office/drawing/2014/main" id="{0A3736E5-131E-4D1A-8D42-BE83EF099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644" y="1989686"/>
            <a:ext cx="8027810" cy="4052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494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830F-73B7-48B0-9E15-30A826AEB795}" type="slidenum">
              <a:rPr lang="en-ZA" smtClean="0"/>
              <a:t>9</a:t>
            </a:fld>
            <a:endParaRPr lang="en-ZA" dirty="0"/>
          </a:p>
        </p:txBody>
      </p:sp>
      <p:pic>
        <p:nvPicPr>
          <p:cNvPr id="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5225" y="6152516"/>
            <a:ext cx="1303805" cy="45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a:spLocks noGrp="1"/>
          </p:cNvSpPr>
          <p:nvPr>
            <p:ph type="title"/>
          </p:nvPr>
        </p:nvSpPr>
        <p:spPr>
          <a:xfrm>
            <a:off x="315402" y="457370"/>
            <a:ext cx="8229600" cy="1143000"/>
          </a:xfrm>
        </p:spPr>
        <p:txBody>
          <a:bodyPr>
            <a:normAutofit/>
          </a:bodyPr>
          <a:lstStyle/>
          <a:p>
            <a:pPr algn="l"/>
            <a:r>
              <a:rPr lang="en-ZA" sz="3800" dirty="0" smtClean="0">
                <a:latin typeface="Arial" panose="020B0604020202020204" pitchFamily="34" charset="0"/>
                <a:cs typeface="Arial" panose="020B0604020202020204" pitchFamily="34" charset="0"/>
              </a:rPr>
              <a:t>EASE OF DOING BUSINESS</a:t>
            </a:r>
            <a:endParaRPr lang="en-ZA" sz="3800" b="1"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324115" y="1522349"/>
            <a:ext cx="4607926" cy="495576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spcBef>
                <a:spcPts val="0"/>
              </a:spcBef>
            </a:pPr>
            <a:r>
              <a:rPr lang="en-ZA" sz="1400" spc="-9" dirty="0" smtClean="0">
                <a:solidFill>
                  <a:schemeClr val="tx1"/>
                </a:solidFill>
                <a:latin typeface="Arial" panose="020B0604020202020204" pitchFamily="34" charset="0"/>
                <a:cs typeface="Arial" panose="020B0604020202020204" pitchFamily="34" charset="0"/>
              </a:rPr>
              <a:t>Economies are ranked on their ease of doing business, from 1–190. A high ease of doing business ranking means the regulatory environment is more conducive to the starting and operation of a local firm. The rankings are determined by sorting the aggregate scores on 10 topics, each consisting of several indicators, giving equal weight to each topic. The rankings for the 190 economies are benchmarked to May 2019.</a:t>
            </a:r>
          </a:p>
          <a:p>
            <a:pPr algn="just">
              <a:spcBef>
                <a:spcPts val="0"/>
              </a:spcBef>
            </a:pPr>
            <a:endParaRPr lang="en-ZA" sz="1400" spc="-9" dirty="0" smtClean="0">
              <a:solidFill>
                <a:schemeClr val="tx1"/>
              </a:solidFill>
              <a:latin typeface="Arial" panose="020B0604020202020204" pitchFamily="34" charset="0"/>
              <a:cs typeface="Arial" panose="020B0604020202020204" pitchFamily="34" charset="0"/>
            </a:endParaRPr>
          </a:p>
          <a:p>
            <a:pPr algn="just">
              <a:spcBef>
                <a:spcPts val="0"/>
              </a:spcBef>
            </a:pPr>
            <a:r>
              <a:rPr lang="en-US" sz="1400" spc="-9" dirty="0" smtClean="0">
                <a:solidFill>
                  <a:schemeClr val="tx1"/>
                </a:solidFill>
                <a:latin typeface="Arial" panose="020B0604020202020204" pitchFamily="34" charset="0"/>
                <a:cs typeface="Arial" panose="020B0604020202020204" pitchFamily="34" charset="0"/>
              </a:rPr>
              <a:t>Rankings are determined based on results of a survey undertaken by respondents per indicator. </a:t>
            </a:r>
          </a:p>
          <a:p>
            <a:pPr algn="just">
              <a:spcBef>
                <a:spcPts val="0"/>
              </a:spcBef>
            </a:pPr>
            <a:endParaRPr lang="en-US" sz="1400" spc="-9" dirty="0" smtClean="0">
              <a:solidFill>
                <a:schemeClr val="tx1"/>
              </a:solidFill>
              <a:latin typeface="Arial" panose="020B0604020202020204" pitchFamily="34" charset="0"/>
              <a:cs typeface="Arial" panose="020B0604020202020204" pitchFamily="34" charset="0"/>
            </a:endParaRPr>
          </a:p>
          <a:p>
            <a:pPr algn="just">
              <a:spcBef>
                <a:spcPts val="0"/>
              </a:spcBef>
            </a:pPr>
            <a:r>
              <a:rPr lang="en-US" sz="1400" spc="-9" dirty="0" smtClean="0">
                <a:solidFill>
                  <a:schemeClr val="tx1"/>
                </a:solidFill>
                <a:latin typeface="Arial" panose="020B0604020202020204" pitchFamily="34" charset="0"/>
                <a:cs typeface="Arial" panose="020B0604020202020204" pitchFamily="34" charset="0"/>
              </a:rPr>
              <a:t>Doing Business Score vs Rankings</a:t>
            </a:r>
          </a:p>
          <a:p>
            <a:pPr algn="just">
              <a:spcBef>
                <a:spcPts val="0"/>
              </a:spcBef>
            </a:pPr>
            <a:r>
              <a:rPr lang="en-US" sz="1400" spc="-9" dirty="0" smtClean="0">
                <a:solidFill>
                  <a:schemeClr val="tx1"/>
                </a:solidFill>
                <a:latin typeface="Arial" panose="020B0604020202020204" pitchFamily="34" charset="0"/>
                <a:cs typeface="Arial" panose="020B0604020202020204" pitchFamily="34" charset="0"/>
              </a:rPr>
              <a:t>Rankings are determined relative to what other countries have implemented reforms</a:t>
            </a:r>
          </a:p>
          <a:p>
            <a:pPr algn="just">
              <a:spcBef>
                <a:spcPts val="0"/>
              </a:spcBef>
            </a:pPr>
            <a:r>
              <a:rPr lang="en-US" sz="1400" spc="-9" dirty="0" smtClean="0">
                <a:solidFill>
                  <a:schemeClr val="tx1"/>
                </a:solidFill>
                <a:latin typeface="Arial" panose="020B0604020202020204" pitchFamily="34" charset="0"/>
                <a:cs typeface="Arial" panose="020B0604020202020204" pitchFamily="34" charset="0"/>
              </a:rPr>
              <a:t>Doing Business score previously known as Distance to Frontier (DTF) more accurate and stable.</a:t>
            </a:r>
          </a:p>
          <a:p>
            <a:pPr algn="just">
              <a:spcBef>
                <a:spcPts val="0"/>
              </a:spcBef>
            </a:pPr>
            <a:endParaRPr lang="en-US" sz="1600" spc="-9" dirty="0" smtClean="0">
              <a:solidFill>
                <a:schemeClr val="tx1"/>
              </a:solidFill>
              <a:latin typeface="Arial" panose="020B0604020202020204" pitchFamily="34" charset="0"/>
              <a:cs typeface="Arial" panose="020B0604020202020204" pitchFamily="34" charset="0"/>
            </a:endParaRPr>
          </a:p>
          <a:p>
            <a:pPr algn="just">
              <a:spcBef>
                <a:spcPts val="0"/>
              </a:spcBef>
            </a:pPr>
            <a:endParaRPr lang="en-US" sz="1600" spc="-9" dirty="0">
              <a:solidFill>
                <a:schemeClr val="tx1"/>
              </a:solidFill>
              <a:latin typeface="Arial" panose="020B0604020202020204" pitchFamily="34" charset="0"/>
              <a:cs typeface="Arial" panose="020B0604020202020204" pitchFamily="34" charset="0"/>
            </a:endParaRPr>
          </a:p>
          <a:p>
            <a:pPr algn="just">
              <a:spcBef>
                <a:spcPts val="0"/>
              </a:spcBef>
            </a:pPr>
            <a:endParaRPr lang="en-US" sz="1600" spc="-9" dirty="0">
              <a:solidFill>
                <a:schemeClr val="tx1"/>
              </a:solidFill>
              <a:latin typeface="Arial" panose="020B0604020202020204" pitchFamily="34" charset="0"/>
              <a:cs typeface="Arial" panose="020B0604020202020204" pitchFamily="34" charset="0"/>
            </a:endParaRPr>
          </a:p>
          <a:p>
            <a:pPr algn="just">
              <a:spcBef>
                <a:spcPts val="0"/>
              </a:spcBef>
            </a:pPr>
            <a:endParaRPr lang="en-US" sz="1600" spc="-9" dirty="0" smtClean="0">
              <a:solidFill>
                <a:schemeClr val="tx1"/>
              </a:solidFill>
              <a:latin typeface="Arial" panose="020B0604020202020204" pitchFamily="34" charset="0"/>
              <a:cs typeface="Arial" panose="020B0604020202020204" pitchFamily="34" charset="0"/>
            </a:endParaRPr>
          </a:p>
          <a:p>
            <a:pPr algn="just">
              <a:spcBef>
                <a:spcPts val="0"/>
              </a:spcBef>
            </a:pPr>
            <a:endParaRPr lang="en-US" sz="1600" spc="-9"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026" y="3810428"/>
            <a:ext cx="3462774" cy="2095450"/>
          </a:xfrm>
          <a:prstGeom prst="rect">
            <a:avLst/>
          </a:prstGeom>
        </p:spPr>
      </p:pic>
      <p:sp>
        <p:nvSpPr>
          <p:cNvPr id="14" name="TextBox 13"/>
          <p:cNvSpPr txBox="1"/>
          <p:nvPr/>
        </p:nvSpPr>
        <p:spPr>
          <a:xfrm>
            <a:off x="365586" y="1135615"/>
            <a:ext cx="5368906" cy="400110"/>
          </a:xfrm>
          <a:prstGeom prst="rect">
            <a:avLst/>
          </a:prstGeom>
          <a:noFill/>
        </p:spPr>
        <p:txBody>
          <a:bodyPr wrap="none" rtlCol="0">
            <a:spAutoFit/>
          </a:bodyPr>
          <a:lstStyle/>
          <a:p>
            <a:r>
              <a:rPr lang="en-ZA" sz="2000" b="1" dirty="0" smtClean="0">
                <a:latin typeface="Arial" panose="020B0604020202020204" pitchFamily="34" charset="0"/>
                <a:cs typeface="Arial" panose="020B0604020202020204" pitchFamily="34" charset="0"/>
              </a:rPr>
              <a:t>HOW ARE THE RANKINGS DETERMINED</a:t>
            </a:r>
            <a:endParaRPr lang="en-ZA"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026" y="1599458"/>
            <a:ext cx="3462774" cy="1938264"/>
          </a:xfrm>
          <a:prstGeom prst="rect">
            <a:avLst/>
          </a:prstGeom>
        </p:spPr>
      </p:pic>
    </p:spTree>
    <p:extLst>
      <p:ext uri="{BB962C8B-B14F-4D97-AF65-F5344CB8AC3E}">
        <p14:creationId xmlns:p14="http://schemas.microsoft.com/office/powerpoint/2010/main" val="635786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11239</TotalTime>
  <Words>5623</Words>
  <Application>Microsoft Office PowerPoint</Application>
  <PresentationFormat>On-screen Show (4:3)</PresentationFormat>
  <Paragraphs>999</Paragraphs>
  <Slides>57</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MS Mincho</vt:lpstr>
      <vt:lpstr>MS PGothic</vt:lpstr>
      <vt:lpstr>Arial</vt:lpstr>
      <vt:lpstr>Arial (Body)</vt:lpstr>
      <vt:lpstr>Calibri</vt:lpstr>
      <vt:lpstr>Helvetica</vt:lpstr>
      <vt:lpstr>Helvetica Light</vt:lpstr>
      <vt:lpstr>Symbol</vt:lpstr>
      <vt:lpstr>Times</vt:lpstr>
      <vt:lpstr>Times New Roman</vt:lpstr>
      <vt:lpstr>Trebuchet MS</vt:lpstr>
      <vt:lpstr>Wingdings</vt:lpstr>
      <vt:lpstr>Office Theme</vt:lpstr>
      <vt:lpstr>PowerPoint Presentation</vt:lpstr>
      <vt:lpstr>TABLE OF CONTENTS</vt:lpstr>
      <vt:lpstr>INVESTMENT SERVICES</vt:lpstr>
      <vt:lpstr>SECTOR FOCUS</vt:lpstr>
      <vt:lpstr>INVESTMENT RELATIONSHIP</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PowerPoint Presentation</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EASE OF DOING BUSINESS</vt:lpstr>
      <vt:lpstr>THE ONE STOP SHOP CONCEPT</vt:lpstr>
      <vt:lpstr>KEY GOVERNMENT PARTNERS</vt:lpstr>
      <vt:lpstr>IMPLEMENTATION APPROACH</vt:lpstr>
      <vt:lpstr>IMPLEMENTATION PHASES</vt:lpstr>
      <vt:lpstr>LAUNCH OF THE OSS FACILITIES</vt:lpstr>
      <vt:lpstr>STAKEHOLDER ENGAGEMENT - EC</vt:lpstr>
      <vt:lpstr>GOVERNANCE</vt:lpstr>
      <vt:lpstr>WORKSTREAMS</vt:lpstr>
      <vt:lpstr>CORPORATE IDENTITY</vt:lpstr>
      <vt:lpstr>MARKETING &amp; COMMS</vt:lpstr>
      <vt:lpstr>Investsa publications</vt:lpstr>
      <vt:lpstr>Investsa publications</vt:lpstr>
      <vt:lpstr>Investsa publications</vt:lpstr>
      <vt:lpstr>NEW ONE STOP SHOPS IN 2019/20</vt:lpstr>
      <vt:lpstr>INTER-DEPARTMENTAL COLLABORATION </vt:lpstr>
      <vt:lpstr>THE UNBLOCKING PROCESS</vt:lpstr>
      <vt:lpstr>TYPES OF UNBLOCKING</vt:lpstr>
      <vt:lpstr>TYPES OF UNBLOCKING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RLalla</dc:creator>
  <cp:lastModifiedBy>Emcy Garner</cp:lastModifiedBy>
  <cp:revision>593</cp:revision>
  <cp:lastPrinted>2020-02-07T14:42:04Z</cp:lastPrinted>
  <dcterms:created xsi:type="dcterms:W3CDTF">2016-05-03T11:59:50Z</dcterms:created>
  <dcterms:modified xsi:type="dcterms:W3CDTF">2020-02-12T06:45:55Z</dcterms:modified>
</cp:coreProperties>
</file>