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ags/tag89.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31.xml" ContentType="application/vnd.openxmlformats-officedocument.presentationml.slideLayout+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Layouts/slideLayout33.xml" ContentType="application/vnd.openxmlformats-officedocument.presentationml.slideLayout+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tags/tag7.xml" ContentType="application/vnd.openxmlformats-officedocument.presentationml.tags+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Override PartName="/ppt/tags/tag3.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41.xml" ContentType="application/vnd.openxmlformats-officedocument.presentationml.slideLayout+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Layouts/slideLayout3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01" r:id="rId2"/>
  </p:sldMasterIdLst>
  <p:notesMasterIdLst>
    <p:notesMasterId r:id="rId32"/>
  </p:notesMasterIdLst>
  <p:handoutMasterIdLst>
    <p:handoutMasterId r:id="rId33"/>
  </p:handoutMasterIdLst>
  <p:sldIdLst>
    <p:sldId id="586" r:id="rId3"/>
    <p:sldId id="635" r:id="rId4"/>
    <p:sldId id="634" r:id="rId5"/>
    <p:sldId id="637" r:id="rId6"/>
    <p:sldId id="636" r:id="rId7"/>
    <p:sldId id="638" r:id="rId8"/>
    <p:sldId id="646" r:id="rId9"/>
    <p:sldId id="647" r:id="rId10"/>
    <p:sldId id="639" r:id="rId11"/>
    <p:sldId id="640" r:id="rId12"/>
    <p:sldId id="648" r:id="rId13"/>
    <p:sldId id="652" r:id="rId14"/>
    <p:sldId id="651" r:id="rId15"/>
    <p:sldId id="650" r:id="rId16"/>
    <p:sldId id="649" r:id="rId17"/>
    <p:sldId id="653" r:id="rId18"/>
    <p:sldId id="656" r:id="rId19"/>
    <p:sldId id="655" r:id="rId20"/>
    <p:sldId id="641" r:id="rId21"/>
    <p:sldId id="658" r:id="rId22"/>
    <p:sldId id="657" r:id="rId23"/>
    <p:sldId id="659" r:id="rId24"/>
    <p:sldId id="660" r:id="rId25"/>
    <p:sldId id="661" r:id="rId26"/>
    <p:sldId id="642" r:id="rId27"/>
    <p:sldId id="643" r:id="rId28"/>
    <p:sldId id="644" r:id="rId29"/>
    <p:sldId id="645" r:id="rId30"/>
    <p:sldId id="628" r:id="rId31"/>
  </p:sldIdLst>
  <p:sldSz cx="9144000" cy="6858000" type="screen4x3"/>
  <p:notesSz cx="70104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el Slinger" initials="RS" lastIdx="3" clrIdx="0">
    <p:extLst>
      <p:ext uri="{19B8F6BF-5375-455C-9EA6-DF929625EA0E}">
        <p15:presenceInfo xmlns:p15="http://schemas.microsoft.com/office/powerpoint/2012/main" xmlns="" userId="S::ronel.slinger@westerncape.gov.za::8c1df096-a950-4997-9bfc-21691242f6d6" providerId="AD"/>
      </p:ext>
    </p:extLst>
  </p:cmAuthor>
  <p:cmAuthor id="2" name="Nobahle Silulwane" initials="NS" lastIdx="2" clrIdx="1">
    <p:extLst>
      <p:ext uri="{19B8F6BF-5375-455C-9EA6-DF929625EA0E}">
        <p15:presenceInfo xmlns:p15="http://schemas.microsoft.com/office/powerpoint/2012/main" xmlns="" userId="S-1-5-21-3528385313-3887411669-492545649-206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600"/>
    <a:srgbClr val="8D6E97"/>
    <a:srgbClr val="890C58"/>
    <a:srgbClr val="968C83"/>
    <a:srgbClr val="BA0C2F"/>
    <a:srgbClr val="001489"/>
    <a:srgbClr val="7FA9AE"/>
    <a:srgbClr val="8FAD15"/>
    <a:srgbClr val="C4D600"/>
    <a:srgbClr val="F4F9F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95518" autoAdjust="0"/>
  </p:normalViewPr>
  <p:slideViewPr>
    <p:cSldViewPr>
      <p:cViewPr varScale="1">
        <p:scale>
          <a:sx n="111" d="100"/>
          <a:sy n="111" d="100"/>
        </p:scale>
        <p:origin x="-1614" y="-84"/>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8" d="100"/>
          <a:sy n="88" d="100"/>
        </p:scale>
        <p:origin x="3738"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7840" cy="464820"/>
          </a:xfrm>
          <a:prstGeom prst="rect">
            <a:avLst/>
          </a:prstGeom>
        </p:spPr>
        <p:txBody>
          <a:bodyPr vert="horz" lIns="91402" tIns="45704" rIns="91402" bIns="45704" rtlCol="0"/>
          <a:lstStyle>
            <a:lvl1pPr algn="l">
              <a:defRPr sz="1200"/>
            </a:lvl1pPr>
          </a:lstStyle>
          <a:p>
            <a:endParaRPr lang="en-GB" dirty="0"/>
          </a:p>
        </p:txBody>
      </p:sp>
      <p:sp>
        <p:nvSpPr>
          <p:cNvPr id="3" name="Date Placeholder 2"/>
          <p:cNvSpPr>
            <a:spLocks noGrp="1"/>
          </p:cNvSpPr>
          <p:nvPr>
            <p:ph type="dt" sz="quarter" idx="1"/>
          </p:nvPr>
        </p:nvSpPr>
        <p:spPr>
          <a:xfrm>
            <a:off x="3970944" y="0"/>
            <a:ext cx="3037840" cy="464820"/>
          </a:xfrm>
          <a:prstGeom prst="rect">
            <a:avLst/>
          </a:prstGeom>
        </p:spPr>
        <p:txBody>
          <a:bodyPr vert="horz" lIns="91402" tIns="45704" rIns="91402" bIns="45704" rtlCol="0"/>
          <a:lstStyle>
            <a:lvl1pPr algn="r">
              <a:defRPr sz="1200"/>
            </a:lvl1pPr>
          </a:lstStyle>
          <a:p>
            <a:fld id="{8BC7F027-379E-4D32-9199-1B8938F68AAE}" type="datetimeFigureOut">
              <a:rPr lang="en-GB" smtClean="0"/>
              <a:pPr/>
              <a:t>20/02/2020</a:t>
            </a:fld>
            <a:endParaRPr lang="en-GB" dirty="0"/>
          </a:p>
        </p:txBody>
      </p:sp>
      <p:sp>
        <p:nvSpPr>
          <p:cNvPr id="4" name="Footer Placeholder 3"/>
          <p:cNvSpPr>
            <a:spLocks noGrp="1"/>
          </p:cNvSpPr>
          <p:nvPr>
            <p:ph type="ftr" sz="quarter" idx="2"/>
          </p:nvPr>
        </p:nvSpPr>
        <p:spPr>
          <a:xfrm>
            <a:off x="5" y="8829968"/>
            <a:ext cx="3037840" cy="464820"/>
          </a:xfrm>
          <a:prstGeom prst="rect">
            <a:avLst/>
          </a:prstGeom>
        </p:spPr>
        <p:txBody>
          <a:bodyPr vert="horz" lIns="91402" tIns="45704" rIns="91402" bIns="4570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44" y="8829968"/>
            <a:ext cx="3037840" cy="464820"/>
          </a:xfrm>
          <a:prstGeom prst="rect">
            <a:avLst/>
          </a:prstGeom>
        </p:spPr>
        <p:txBody>
          <a:bodyPr vert="horz" lIns="91402" tIns="45704" rIns="91402" bIns="45704" rtlCol="0" anchor="b"/>
          <a:lstStyle>
            <a:lvl1pPr algn="r">
              <a:defRPr sz="1200"/>
            </a:lvl1pPr>
          </a:lstStyle>
          <a:p>
            <a:fld id="{9CB3FB82-2445-4031-8D77-475052559E55}" type="slidenum">
              <a:rPr lang="en-GB" smtClean="0"/>
              <a:pPr/>
              <a:t>‹#›</a:t>
            </a:fld>
            <a:endParaRPr lang="en-GB" dirty="0"/>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7840" cy="464820"/>
          </a:xfrm>
          <a:prstGeom prst="rect">
            <a:avLst/>
          </a:prstGeom>
        </p:spPr>
        <p:txBody>
          <a:bodyPr vert="horz" lIns="91402" tIns="45704" rIns="91402" bIns="45704" rtlCol="0"/>
          <a:lstStyle>
            <a:lvl1pPr algn="l">
              <a:defRPr sz="1200"/>
            </a:lvl1pPr>
          </a:lstStyle>
          <a:p>
            <a:endParaRPr lang="en-ZA" dirty="0"/>
          </a:p>
        </p:txBody>
      </p:sp>
      <p:sp>
        <p:nvSpPr>
          <p:cNvPr id="3" name="Date Placeholder 2"/>
          <p:cNvSpPr>
            <a:spLocks noGrp="1"/>
          </p:cNvSpPr>
          <p:nvPr>
            <p:ph type="dt" idx="1"/>
          </p:nvPr>
        </p:nvSpPr>
        <p:spPr>
          <a:xfrm>
            <a:off x="3970944" y="0"/>
            <a:ext cx="3037840" cy="464820"/>
          </a:xfrm>
          <a:prstGeom prst="rect">
            <a:avLst/>
          </a:prstGeom>
        </p:spPr>
        <p:txBody>
          <a:bodyPr vert="horz" lIns="91402" tIns="45704" rIns="91402" bIns="45704" rtlCol="0"/>
          <a:lstStyle>
            <a:lvl1pPr algn="r">
              <a:defRPr sz="1200"/>
            </a:lvl1pPr>
          </a:lstStyle>
          <a:p>
            <a:fld id="{0B7E7989-31F3-4EB9-8547-909D99F43AE5}" type="datetimeFigureOut">
              <a:rPr lang="en-ZA" smtClean="0"/>
              <a:pPr/>
              <a:t>2020/02/20</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02" tIns="45704" rIns="91402" bIns="45704" rtlCol="0" anchor="ctr"/>
          <a:lstStyle/>
          <a:p>
            <a:endParaRPr lang="en-ZA"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02" tIns="45704" rIns="91402" bIns="457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8829968"/>
            <a:ext cx="3037840" cy="464820"/>
          </a:xfrm>
          <a:prstGeom prst="rect">
            <a:avLst/>
          </a:prstGeom>
        </p:spPr>
        <p:txBody>
          <a:bodyPr vert="horz" lIns="91402" tIns="45704" rIns="91402" bIns="45704"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44" y="8829968"/>
            <a:ext cx="3037840" cy="464820"/>
          </a:xfrm>
          <a:prstGeom prst="rect">
            <a:avLst/>
          </a:prstGeom>
        </p:spPr>
        <p:txBody>
          <a:bodyPr vert="horz" lIns="91402" tIns="45704" rIns="91402" bIns="45704" rtlCol="0" anchor="b"/>
          <a:lstStyle>
            <a:lvl1pPr algn="r">
              <a:defRPr sz="1200"/>
            </a:lvl1pPr>
          </a:lstStyle>
          <a:p>
            <a:fld id="{05E2897E-B052-44CE-92A6-D4B2AB10F3F6}" type="slidenum">
              <a:rPr lang="en-ZA" smtClean="0"/>
              <a:pPr/>
              <a:t>‹#›</a:t>
            </a:fld>
            <a:endParaRPr lang="en-ZA" dirty="0"/>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a:t>
            </a:fld>
            <a:endParaRPr lang="en-ZA" dirty="0"/>
          </a:p>
        </p:txBody>
      </p:sp>
    </p:spTree>
    <p:extLst>
      <p:ext uri="{BB962C8B-B14F-4D97-AF65-F5344CB8AC3E}">
        <p14:creationId xmlns:p14="http://schemas.microsoft.com/office/powerpoint/2010/main" xmlns="" val="2124497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3.xml"/><Relationship Id="rId1" Type="http://schemas.openxmlformats.org/officeDocument/2006/relationships/tags" Target="../tags/tag52.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5.xml"/><Relationship Id="rId1" Type="http://schemas.openxmlformats.org/officeDocument/2006/relationships/tags" Target="../tags/tag54.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7.xml"/><Relationship Id="rId1" Type="http://schemas.openxmlformats.org/officeDocument/2006/relationships/tags" Target="../tags/tag56.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1.xml"/><Relationship Id="rId1" Type="http://schemas.openxmlformats.org/officeDocument/2006/relationships/tags" Target="../tags/tag70.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5.xml"/><Relationship Id="rId1" Type="http://schemas.openxmlformats.org/officeDocument/2006/relationships/tags" Target="../tags/tag7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3.xml"/><Relationship Id="rId1" Type="http://schemas.openxmlformats.org/officeDocument/2006/relationships/tags" Target="../tags/tag82.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7.xml"/><Relationship Id="rId1" Type="http://schemas.openxmlformats.org/officeDocument/2006/relationships/tags" Target="../tags/tag86.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9.xml"/><Relationship Id="rId1" Type="http://schemas.openxmlformats.org/officeDocument/2006/relationships/tags" Target="../tags/tag88.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1.xml"/><Relationship Id="rId1" Type="http://schemas.openxmlformats.org/officeDocument/2006/relationships/tags" Target="../tags/tag90.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80493" y="382908"/>
            <a:ext cx="3654969"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878" y="6102308"/>
            <a:ext cx="1367418"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7341" y="1835225"/>
            <a:ext cx="1870100"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80493" y="382908"/>
            <a:ext cx="3654969"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4216726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2415393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997766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7825304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90036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7702431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22582130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58281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847899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3582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8588751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0707688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8931082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878" y="6102308"/>
            <a:ext cx="1367418"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13018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83571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400736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8810327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9691598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941871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861185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414605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6103317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7341" y="1835225"/>
            <a:ext cx="1870100"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1240932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117743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3.pn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image" Target="../media/image2.png"/><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49.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oleObject" Target="../embeddings/oleObject2.bin"/><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8.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1.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7.xml"/><Relationship Id="rId30" Type="http://schemas.openxmlformats.org/officeDocument/2006/relationships/tags" Target="../tags/tag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442" name="think-cell Slide" r:id="rId32" imgW="270" imgH="270" progId="">
              <p:embed/>
            </p:oleObj>
          </a:graphicData>
        </a:graphic>
      </p:graphicFrame>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tretch>
            <a:fillRect/>
          </a:stretch>
        </p:blipFill>
        <p:spPr bwMode="auto">
          <a:xfrm>
            <a:off x="192604" y="6309320"/>
            <a:ext cx="1039687"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nvGraphicFramePr>
        <p:xfrm>
          <a:off x="0" y="0"/>
          <a:ext cx="158750" cy="158750"/>
        </p:xfrm>
        <a:graphic>
          <a:graphicData uri="http://schemas.openxmlformats.org/presentationml/2006/ole">
            <p:oleObj spid="_x0000_s2198" name="think-cell Slide" r:id="rId32" imgW="270" imgH="270" progId="">
              <p:embed/>
            </p:oleObj>
          </a:graphicData>
        </a:graphic>
      </p:graphicFrame>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tretch>
            <a:fillRect/>
          </a:stretch>
        </p:blipFill>
        <p:spPr bwMode="auto">
          <a:xfrm>
            <a:off x="192604" y="6309320"/>
            <a:ext cx="1039687"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47973747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 id="2147483722" r:id="rId21"/>
    <p:sldLayoutId id="2147483723" r:id="rId22"/>
    <p:sldLayoutId id="2147483724" r:id="rId23"/>
    <p:sldLayoutId id="2147483725"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2.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9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532528"/>
            <a:ext cx="8447856" cy="508552"/>
          </a:xfrm>
        </p:spPr>
        <p:txBody>
          <a:bodyPr>
            <a:normAutofit fontScale="92500"/>
          </a:bodyPr>
          <a:lstStyle/>
          <a:p>
            <a:r>
              <a:rPr lang="en-GB" dirty="0"/>
              <a:t>Standing Committee on Finance, Economic Opportunities and Tourism </a:t>
            </a:r>
          </a:p>
        </p:txBody>
      </p:sp>
      <p:sp>
        <p:nvSpPr>
          <p:cNvPr id="8" name="Text Placeholder 7"/>
          <p:cNvSpPr>
            <a:spLocks noGrp="1"/>
          </p:cNvSpPr>
          <p:nvPr>
            <p:ph type="body" sz="quarter" idx="11"/>
          </p:nvPr>
        </p:nvSpPr>
        <p:spPr>
          <a:xfrm>
            <a:off x="1187624" y="5417125"/>
            <a:ext cx="5938192" cy="365125"/>
          </a:xfrm>
        </p:spPr>
        <p:txBody>
          <a:bodyPr>
            <a:normAutofit/>
          </a:bodyPr>
          <a:lstStyle/>
          <a:p>
            <a:r>
              <a:rPr lang="en-GB" dirty="0"/>
              <a:t>Provincial Treasury</a:t>
            </a:r>
          </a:p>
        </p:txBody>
      </p:sp>
      <p:sp>
        <p:nvSpPr>
          <p:cNvPr id="11" name="Title 10"/>
          <p:cNvSpPr>
            <a:spLocks noGrp="1"/>
          </p:cNvSpPr>
          <p:nvPr>
            <p:ph type="ctrTitle"/>
          </p:nvPr>
        </p:nvSpPr>
        <p:spPr>
          <a:xfrm>
            <a:off x="467544" y="3048000"/>
            <a:ext cx="8447856" cy="1389113"/>
          </a:xfrm>
        </p:spPr>
        <p:txBody>
          <a:bodyPr/>
          <a:lstStyle/>
          <a:p>
            <a:r>
              <a:rPr lang="en-ZA" dirty="0"/>
              <a:t>INEQUALITY TRENDS IN SOUTH AFRICA: </a:t>
            </a:r>
            <a:br>
              <a:rPr lang="en-ZA" dirty="0"/>
            </a:br>
            <a:r>
              <a:rPr lang="en-ZA" dirty="0"/>
              <a:t>A MULTI-DIMENTIONAL DIAGNOSTIC OF INEQUALITY</a:t>
            </a:r>
            <a:br>
              <a:rPr lang="en-ZA" dirty="0"/>
            </a:br>
            <a:endParaRPr lang="en-GB" dirty="0"/>
          </a:p>
        </p:txBody>
      </p:sp>
      <p:sp>
        <p:nvSpPr>
          <p:cNvPr id="5" name="Text Placeholder 7"/>
          <p:cNvSpPr>
            <a:spLocks noGrp="1"/>
          </p:cNvSpPr>
          <p:nvPr>
            <p:ph type="body" sz="quarter" idx="11"/>
          </p:nvPr>
        </p:nvSpPr>
        <p:spPr>
          <a:xfrm>
            <a:off x="6858000" y="5400560"/>
            <a:ext cx="1944216" cy="365125"/>
          </a:xfrm>
        </p:spPr>
        <p:txBody>
          <a:bodyPr>
            <a:normAutofit/>
          </a:bodyPr>
          <a:lstStyle/>
          <a:p>
            <a:r>
              <a:rPr lang="en-GB" dirty="0"/>
              <a:t>19 February 2020</a:t>
            </a:r>
          </a:p>
        </p:txBody>
      </p:sp>
    </p:spTree>
    <p:custDataLst>
      <p:tags r:id="rId1"/>
    </p:custDataLst>
    <p:extLst>
      <p:ext uri="{BB962C8B-B14F-4D97-AF65-F5344CB8AC3E}">
        <p14:creationId xmlns:p14="http://schemas.microsoft.com/office/powerpoint/2010/main" xmlns="" val="1506238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501E25-30FC-4532-B878-F534F4AA94A0}"/>
              </a:ext>
            </a:extLst>
          </p:cNvPr>
          <p:cNvSpPr>
            <a:spLocks noGrp="1"/>
          </p:cNvSpPr>
          <p:nvPr>
            <p:ph type="title"/>
          </p:nvPr>
        </p:nvSpPr>
        <p:spPr>
          <a:xfrm>
            <a:off x="293605" y="449834"/>
            <a:ext cx="8597205" cy="559256"/>
          </a:xfrm>
        </p:spPr>
        <p:txBody>
          <a:bodyPr/>
          <a:lstStyle/>
          <a:p>
            <a:r>
              <a:rPr lang="en-US" dirty="0"/>
              <a:t>1. Economic inequality (5)</a:t>
            </a:r>
            <a:r>
              <a:rPr lang="en-US" b="0" dirty="0"/>
              <a:t/>
            </a:r>
            <a:br>
              <a:rPr lang="en-US" b="0" dirty="0"/>
            </a:br>
            <a:endParaRPr lang="en-US" dirty="0"/>
          </a:p>
        </p:txBody>
      </p:sp>
      <p:sp>
        <p:nvSpPr>
          <p:cNvPr id="3" name="Slide Number Placeholder 2">
            <a:extLst>
              <a:ext uri="{FF2B5EF4-FFF2-40B4-BE49-F238E27FC236}">
                <a16:creationId xmlns:a16="http://schemas.microsoft.com/office/drawing/2014/main" xmlns="" id="{F1E79965-3A05-443C-948F-E145BE4A16F4}"/>
              </a:ext>
            </a:extLst>
          </p:cNvPr>
          <p:cNvSpPr>
            <a:spLocks noGrp="1"/>
          </p:cNvSpPr>
          <p:nvPr>
            <p:ph type="sldNum" sz="quarter" idx="4"/>
          </p:nvPr>
        </p:nvSpPr>
        <p:spPr/>
        <p:txBody>
          <a:bodyPr/>
          <a:lstStyle/>
          <a:p>
            <a:fld id="{8406839F-D7A4-4E5D-B93D-768AD4D1DB36}" type="slidenum">
              <a:rPr lang="en-ZA" smtClean="0"/>
              <a:pPr/>
              <a:t>10</a:t>
            </a:fld>
            <a:endParaRPr lang="en-ZA" dirty="0"/>
          </a:p>
        </p:txBody>
      </p:sp>
      <p:pic>
        <p:nvPicPr>
          <p:cNvPr id="5" name="Picture 4">
            <a:extLst>
              <a:ext uri="{FF2B5EF4-FFF2-40B4-BE49-F238E27FC236}">
                <a16:creationId xmlns:a16="http://schemas.microsoft.com/office/drawing/2014/main" xmlns="" id="{E4C7AF86-17F3-4794-8C32-5EA55B39D37F}"/>
              </a:ext>
            </a:extLst>
          </p:cNvPr>
          <p:cNvPicPr>
            <a:picLocks noChangeAspect="1"/>
          </p:cNvPicPr>
          <p:nvPr/>
        </p:nvPicPr>
        <p:blipFill>
          <a:blip r:embed="rId2" cstate="print"/>
          <a:stretch>
            <a:fillRect/>
          </a:stretch>
        </p:blipFill>
        <p:spPr>
          <a:xfrm>
            <a:off x="1207831" y="1412777"/>
            <a:ext cx="6768752" cy="2448271"/>
          </a:xfrm>
          <a:prstGeom prst="rect">
            <a:avLst/>
          </a:prstGeom>
        </p:spPr>
      </p:pic>
      <p:sp>
        <p:nvSpPr>
          <p:cNvPr id="4" name="Text Placeholder 3">
            <a:extLst>
              <a:ext uri="{FF2B5EF4-FFF2-40B4-BE49-F238E27FC236}">
                <a16:creationId xmlns:a16="http://schemas.microsoft.com/office/drawing/2014/main" xmlns="" id="{E8E952F8-6359-4461-A78F-99564B425544}"/>
              </a:ext>
            </a:extLst>
          </p:cNvPr>
          <p:cNvSpPr>
            <a:spLocks noGrp="1"/>
          </p:cNvSpPr>
          <p:nvPr>
            <p:ph type="body" sz="quarter" idx="10"/>
          </p:nvPr>
        </p:nvSpPr>
        <p:spPr>
          <a:xfrm>
            <a:off x="293605" y="987708"/>
            <a:ext cx="8597205" cy="488023"/>
          </a:xfrm>
        </p:spPr>
        <p:txBody>
          <a:bodyPr/>
          <a:lstStyle/>
          <a:p>
            <a:r>
              <a:rPr lang="en-US" dirty="0"/>
              <a:t>Distribution of per capita income from labour market by income-decile</a:t>
            </a:r>
          </a:p>
        </p:txBody>
      </p:sp>
      <p:pic>
        <p:nvPicPr>
          <p:cNvPr id="6" name="Picture 5">
            <a:extLst>
              <a:ext uri="{FF2B5EF4-FFF2-40B4-BE49-F238E27FC236}">
                <a16:creationId xmlns:a16="http://schemas.microsoft.com/office/drawing/2014/main" xmlns="" id="{B3E761B6-F8BE-4022-A26C-A89EFC35543B}"/>
              </a:ext>
            </a:extLst>
          </p:cNvPr>
          <p:cNvPicPr>
            <a:picLocks noChangeAspect="1"/>
          </p:cNvPicPr>
          <p:nvPr/>
        </p:nvPicPr>
        <p:blipFill>
          <a:blip r:embed="rId3" cstate="print"/>
          <a:stretch>
            <a:fillRect/>
          </a:stretch>
        </p:blipFill>
        <p:spPr>
          <a:xfrm>
            <a:off x="1547664" y="4273906"/>
            <a:ext cx="6428919" cy="2425076"/>
          </a:xfrm>
          <a:prstGeom prst="rect">
            <a:avLst/>
          </a:prstGeom>
        </p:spPr>
      </p:pic>
      <p:sp>
        <p:nvSpPr>
          <p:cNvPr id="7" name="Text Placeholder 3">
            <a:extLst>
              <a:ext uri="{FF2B5EF4-FFF2-40B4-BE49-F238E27FC236}">
                <a16:creationId xmlns:a16="http://schemas.microsoft.com/office/drawing/2014/main" xmlns="" id="{93A91560-32BA-4579-9B5F-470045F91B4B}"/>
              </a:ext>
            </a:extLst>
          </p:cNvPr>
          <p:cNvSpPr txBox="1">
            <a:spLocks/>
          </p:cNvSpPr>
          <p:nvPr/>
        </p:nvSpPr>
        <p:spPr>
          <a:xfrm>
            <a:off x="201389" y="3861048"/>
            <a:ext cx="8597205" cy="488023"/>
          </a:xfrm>
          <a:prstGeom prst="rect">
            <a:avLst/>
          </a:prstGeom>
        </p:spPr>
        <p:txBody>
          <a:bodyPr vert="horz"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Distribution of per capita income from social grants by income decile </a:t>
            </a:r>
          </a:p>
        </p:txBody>
      </p:sp>
    </p:spTree>
    <p:extLst>
      <p:ext uri="{BB962C8B-B14F-4D97-AF65-F5344CB8AC3E}">
        <p14:creationId xmlns:p14="http://schemas.microsoft.com/office/powerpoint/2010/main" xmlns="" val="154767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5CC78E-ED69-46DB-9932-DFFD607E9CA9}"/>
              </a:ext>
            </a:extLst>
          </p:cNvPr>
          <p:cNvSpPr>
            <a:spLocks noGrp="1"/>
          </p:cNvSpPr>
          <p:nvPr>
            <p:ph type="title"/>
          </p:nvPr>
        </p:nvSpPr>
        <p:spPr/>
        <p:txBody>
          <a:bodyPr/>
          <a:lstStyle/>
          <a:p>
            <a:r>
              <a:rPr lang="en-US" dirty="0"/>
              <a:t>2. Asset and wealth inequality </a:t>
            </a:r>
          </a:p>
        </p:txBody>
      </p:sp>
      <p:sp>
        <p:nvSpPr>
          <p:cNvPr id="3" name="Slide Number Placeholder 2">
            <a:extLst>
              <a:ext uri="{FF2B5EF4-FFF2-40B4-BE49-F238E27FC236}">
                <a16:creationId xmlns:a16="http://schemas.microsoft.com/office/drawing/2014/main" xmlns="" id="{F7565C06-43BC-40B4-A788-424D5D27AE9D}"/>
              </a:ext>
            </a:extLst>
          </p:cNvPr>
          <p:cNvSpPr>
            <a:spLocks noGrp="1"/>
          </p:cNvSpPr>
          <p:nvPr>
            <p:ph type="sldNum" sz="quarter" idx="4"/>
          </p:nvPr>
        </p:nvSpPr>
        <p:spPr/>
        <p:txBody>
          <a:bodyPr/>
          <a:lstStyle/>
          <a:p>
            <a:fld id="{8406839F-D7A4-4E5D-B93D-768AD4D1DB36}" type="slidenum">
              <a:rPr lang="en-ZA" smtClean="0"/>
              <a:pPr/>
              <a:t>11</a:t>
            </a:fld>
            <a:endParaRPr lang="en-ZA" dirty="0"/>
          </a:p>
        </p:txBody>
      </p:sp>
      <p:sp>
        <p:nvSpPr>
          <p:cNvPr id="4" name="Text Placeholder 3">
            <a:extLst>
              <a:ext uri="{FF2B5EF4-FFF2-40B4-BE49-F238E27FC236}">
                <a16:creationId xmlns:a16="http://schemas.microsoft.com/office/drawing/2014/main" xmlns="" id="{C93EDD0D-694C-4002-8A4D-9B61B4C7B1E7}"/>
              </a:ext>
            </a:extLst>
          </p:cNvPr>
          <p:cNvSpPr>
            <a:spLocks noGrp="1"/>
          </p:cNvSpPr>
          <p:nvPr>
            <p:ph type="body" sz="quarter" idx="10"/>
          </p:nvPr>
        </p:nvSpPr>
        <p:spPr>
          <a:xfrm>
            <a:off x="791319" y="1052736"/>
            <a:ext cx="8597205" cy="504056"/>
          </a:xfrm>
        </p:spPr>
        <p:txBody>
          <a:bodyPr/>
          <a:lstStyle/>
          <a:p>
            <a:r>
              <a:rPr lang="en-US" dirty="0"/>
              <a:t>Trends in household asset ownership </a:t>
            </a:r>
          </a:p>
        </p:txBody>
      </p:sp>
      <p:pic>
        <p:nvPicPr>
          <p:cNvPr id="5" name="Picture 4">
            <a:extLst>
              <a:ext uri="{FF2B5EF4-FFF2-40B4-BE49-F238E27FC236}">
                <a16:creationId xmlns:a16="http://schemas.microsoft.com/office/drawing/2014/main" xmlns="" id="{02D1E461-1066-4F01-90CB-C5ACA70EA5FA}"/>
              </a:ext>
            </a:extLst>
          </p:cNvPr>
          <p:cNvPicPr>
            <a:picLocks noChangeAspect="1"/>
          </p:cNvPicPr>
          <p:nvPr/>
        </p:nvPicPr>
        <p:blipFill>
          <a:blip r:embed="rId2" cstate="print"/>
          <a:stretch>
            <a:fillRect/>
          </a:stretch>
        </p:blipFill>
        <p:spPr>
          <a:xfrm>
            <a:off x="755576" y="1412776"/>
            <a:ext cx="7776864" cy="4238814"/>
          </a:xfrm>
          <a:prstGeom prst="rect">
            <a:avLst/>
          </a:prstGeom>
        </p:spPr>
      </p:pic>
      <p:sp>
        <p:nvSpPr>
          <p:cNvPr id="6" name="Text Placeholder 3">
            <a:extLst>
              <a:ext uri="{FF2B5EF4-FFF2-40B4-BE49-F238E27FC236}">
                <a16:creationId xmlns:a16="http://schemas.microsoft.com/office/drawing/2014/main" xmlns="" id="{168D1369-D559-4162-BEB1-FF1825848A9A}"/>
              </a:ext>
            </a:extLst>
          </p:cNvPr>
          <p:cNvSpPr txBox="1">
            <a:spLocks/>
          </p:cNvSpPr>
          <p:nvPr/>
        </p:nvSpPr>
        <p:spPr>
          <a:xfrm>
            <a:off x="769862" y="5651590"/>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8" name="TextBox 7"/>
          <p:cNvSpPr txBox="1"/>
          <p:nvPr/>
        </p:nvSpPr>
        <p:spPr>
          <a:xfrm flipH="1">
            <a:off x="755576" y="6011631"/>
            <a:ext cx="7488832" cy="369332"/>
          </a:xfrm>
          <a:prstGeom prst="rect">
            <a:avLst/>
          </a:prstGeom>
          <a:noFill/>
        </p:spPr>
        <p:txBody>
          <a:bodyPr wrap="square" rtlCol="0">
            <a:spAutoFit/>
          </a:bodyPr>
          <a:lstStyle/>
          <a:p>
            <a:r>
              <a:rPr lang="en-ZA" dirty="0"/>
              <a:t>The majority of the 18 assets saw an increase in ownership levels</a:t>
            </a:r>
          </a:p>
        </p:txBody>
      </p:sp>
    </p:spTree>
    <p:extLst>
      <p:ext uri="{BB962C8B-B14F-4D97-AF65-F5344CB8AC3E}">
        <p14:creationId xmlns:p14="http://schemas.microsoft.com/office/powerpoint/2010/main" xmlns="" val="3561840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FB90DA-5332-47D2-8F51-C4E911194EFD}"/>
              </a:ext>
            </a:extLst>
          </p:cNvPr>
          <p:cNvSpPr>
            <a:spLocks noGrp="1"/>
          </p:cNvSpPr>
          <p:nvPr>
            <p:ph type="title"/>
          </p:nvPr>
        </p:nvSpPr>
        <p:spPr/>
        <p:txBody>
          <a:bodyPr/>
          <a:lstStyle/>
          <a:p>
            <a:r>
              <a:rPr lang="en-US" dirty="0"/>
              <a:t>2. Asset and wealth inequality (2)</a:t>
            </a:r>
          </a:p>
        </p:txBody>
      </p:sp>
      <p:sp>
        <p:nvSpPr>
          <p:cNvPr id="3" name="Slide Number Placeholder 2">
            <a:extLst>
              <a:ext uri="{FF2B5EF4-FFF2-40B4-BE49-F238E27FC236}">
                <a16:creationId xmlns:a16="http://schemas.microsoft.com/office/drawing/2014/main" xmlns="" id="{7494D7A9-E3A1-4E7E-B89D-FCD29A392187}"/>
              </a:ext>
            </a:extLst>
          </p:cNvPr>
          <p:cNvSpPr>
            <a:spLocks noGrp="1"/>
          </p:cNvSpPr>
          <p:nvPr>
            <p:ph type="sldNum" sz="quarter" idx="4"/>
          </p:nvPr>
        </p:nvSpPr>
        <p:spPr/>
        <p:txBody>
          <a:bodyPr/>
          <a:lstStyle/>
          <a:p>
            <a:fld id="{8406839F-D7A4-4E5D-B93D-768AD4D1DB36}" type="slidenum">
              <a:rPr lang="en-ZA" smtClean="0"/>
              <a:pPr/>
              <a:t>12</a:t>
            </a:fld>
            <a:endParaRPr lang="en-ZA" dirty="0"/>
          </a:p>
        </p:txBody>
      </p:sp>
      <p:sp>
        <p:nvSpPr>
          <p:cNvPr id="4" name="Text Placeholder 3">
            <a:extLst>
              <a:ext uri="{FF2B5EF4-FFF2-40B4-BE49-F238E27FC236}">
                <a16:creationId xmlns:a16="http://schemas.microsoft.com/office/drawing/2014/main" xmlns="" id="{5D9CBF50-E132-4050-989F-3F457C71CE44}"/>
              </a:ext>
            </a:extLst>
          </p:cNvPr>
          <p:cNvSpPr>
            <a:spLocks noGrp="1"/>
          </p:cNvSpPr>
          <p:nvPr>
            <p:ph type="body" sz="quarter" idx="10"/>
          </p:nvPr>
        </p:nvSpPr>
        <p:spPr>
          <a:xfrm>
            <a:off x="539552" y="1124744"/>
            <a:ext cx="8597205" cy="576064"/>
          </a:xfrm>
        </p:spPr>
        <p:txBody>
          <a:bodyPr/>
          <a:lstStyle/>
          <a:p>
            <a:r>
              <a:rPr lang="en-US" dirty="0"/>
              <a:t>Distribution of households by number of assets they own </a:t>
            </a:r>
          </a:p>
        </p:txBody>
      </p:sp>
      <p:pic>
        <p:nvPicPr>
          <p:cNvPr id="5" name="Picture 4">
            <a:extLst>
              <a:ext uri="{FF2B5EF4-FFF2-40B4-BE49-F238E27FC236}">
                <a16:creationId xmlns:a16="http://schemas.microsoft.com/office/drawing/2014/main" xmlns="" id="{185DA3A1-243B-410A-A9DA-B418967F4E35}"/>
              </a:ext>
            </a:extLst>
          </p:cNvPr>
          <p:cNvPicPr>
            <a:picLocks noChangeAspect="1"/>
          </p:cNvPicPr>
          <p:nvPr/>
        </p:nvPicPr>
        <p:blipFill>
          <a:blip r:embed="rId2" cstate="print"/>
          <a:stretch>
            <a:fillRect/>
          </a:stretch>
        </p:blipFill>
        <p:spPr>
          <a:xfrm>
            <a:off x="574830" y="1475126"/>
            <a:ext cx="7803250" cy="4186122"/>
          </a:xfrm>
          <a:prstGeom prst="rect">
            <a:avLst/>
          </a:prstGeom>
        </p:spPr>
      </p:pic>
      <p:sp>
        <p:nvSpPr>
          <p:cNvPr id="6" name="Text Placeholder 3">
            <a:extLst>
              <a:ext uri="{FF2B5EF4-FFF2-40B4-BE49-F238E27FC236}">
                <a16:creationId xmlns:a16="http://schemas.microsoft.com/office/drawing/2014/main" xmlns="" id="{2A0F92D4-5928-4E71-A720-FD56DD0AA676}"/>
              </a:ext>
            </a:extLst>
          </p:cNvPr>
          <p:cNvSpPr txBox="1">
            <a:spLocks/>
          </p:cNvSpPr>
          <p:nvPr/>
        </p:nvSpPr>
        <p:spPr>
          <a:xfrm>
            <a:off x="539552" y="5651590"/>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7" name="TextBox 6"/>
          <p:cNvSpPr txBox="1"/>
          <p:nvPr/>
        </p:nvSpPr>
        <p:spPr>
          <a:xfrm>
            <a:off x="5724128" y="1700808"/>
            <a:ext cx="2448272" cy="707886"/>
          </a:xfrm>
          <a:prstGeom prst="rect">
            <a:avLst/>
          </a:prstGeom>
          <a:noFill/>
        </p:spPr>
        <p:txBody>
          <a:bodyPr wrap="square" rtlCol="0">
            <a:spAutoFit/>
          </a:bodyPr>
          <a:lstStyle/>
          <a:p>
            <a:r>
              <a:rPr lang="en-ZA" sz="1000" dirty="0"/>
              <a:t>There is an overall increase in the number of assets owned by South African Households between 2009 and 2015</a:t>
            </a:r>
          </a:p>
        </p:txBody>
      </p:sp>
      <p:cxnSp>
        <p:nvCxnSpPr>
          <p:cNvPr id="9" name="Straight Arrow Connector 8"/>
          <p:cNvCxnSpPr/>
          <p:nvPr/>
        </p:nvCxnSpPr>
        <p:spPr>
          <a:xfrm flipV="1">
            <a:off x="5148064" y="2132856"/>
            <a:ext cx="72008" cy="275838"/>
          </a:xfrm>
          <a:prstGeom prst="straightConnector1">
            <a:avLst/>
          </a:prstGeom>
          <a:ln w="63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580112" y="2276872"/>
            <a:ext cx="72008" cy="576064"/>
          </a:xfrm>
          <a:prstGeom prst="straightConnector1">
            <a:avLst/>
          </a:prstGeom>
          <a:ln w="63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868144" y="2624039"/>
            <a:ext cx="144016" cy="360040"/>
          </a:xfrm>
          <a:prstGeom prst="straightConnector1">
            <a:avLst/>
          </a:prstGeom>
          <a:ln w="63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300192" y="3047495"/>
            <a:ext cx="288032" cy="288032"/>
          </a:xfrm>
          <a:prstGeom prst="straightConnector1">
            <a:avLst/>
          </a:prstGeom>
          <a:ln w="63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084168" y="2852936"/>
            <a:ext cx="216024" cy="288032"/>
          </a:xfrm>
          <a:prstGeom prst="straightConnector1">
            <a:avLst/>
          </a:prstGeom>
          <a:ln w="63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1791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D3DD4-D3BB-4A32-8F0A-5F0E38F88B5D}"/>
              </a:ext>
            </a:extLst>
          </p:cNvPr>
          <p:cNvSpPr>
            <a:spLocks noGrp="1"/>
          </p:cNvSpPr>
          <p:nvPr>
            <p:ph type="title"/>
          </p:nvPr>
        </p:nvSpPr>
        <p:spPr/>
        <p:txBody>
          <a:bodyPr/>
          <a:lstStyle/>
          <a:p>
            <a:r>
              <a:rPr lang="en-US" dirty="0"/>
              <a:t>2. Asset and wealth inequality (3)</a:t>
            </a:r>
          </a:p>
        </p:txBody>
      </p:sp>
      <p:sp>
        <p:nvSpPr>
          <p:cNvPr id="3" name="Slide Number Placeholder 2">
            <a:extLst>
              <a:ext uri="{FF2B5EF4-FFF2-40B4-BE49-F238E27FC236}">
                <a16:creationId xmlns:a16="http://schemas.microsoft.com/office/drawing/2014/main" xmlns="" id="{7E9EB4F0-D3B7-41CB-9AF3-F9DB9BEAD0C7}"/>
              </a:ext>
            </a:extLst>
          </p:cNvPr>
          <p:cNvSpPr>
            <a:spLocks noGrp="1"/>
          </p:cNvSpPr>
          <p:nvPr>
            <p:ph type="sldNum" sz="quarter" idx="4"/>
          </p:nvPr>
        </p:nvSpPr>
        <p:spPr/>
        <p:txBody>
          <a:bodyPr/>
          <a:lstStyle/>
          <a:p>
            <a:fld id="{8406839F-D7A4-4E5D-B93D-768AD4D1DB36}" type="slidenum">
              <a:rPr lang="en-ZA" smtClean="0"/>
              <a:pPr/>
              <a:t>13</a:t>
            </a:fld>
            <a:endParaRPr lang="en-ZA" dirty="0"/>
          </a:p>
        </p:txBody>
      </p:sp>
      <p:sp>
        <p:nvSpPr>
          <p:cNvPr id="4" name="Text Placeholder 3">
            <a:extLst>
              <a:ext uri="{FF2B5EF4-FFF2-40B4-BE49-F238E27FC236}">
                <a16:creationId xmlns:a16="http://schemas.microsoft.com/office/drawing/2014/main" xmlns="" id="{49F8EE45-65BF-403F-8904-62F07C2AB75A}"/>
              </a:ext>
            </a:extLst>
          </p:cNvPr>
          <p:cNvSpPr>
            <a:spLocks noGrp="1"/>
          </p:cNvSpPr>
          <p:nvPr>
            <p:ph type="body" sz="quarter" idx="10"/>
          </p:nvPr>
        </p:nvSpPr>
        <p:spPr>
          <a:xfrm>
            <a:off x="295275" y="1196753"/>
            <a:ext cx="8597205" cy="731730"/>
          </a:xfrm>
        </p:spPr>
        <p:txBody>
          <a:bodyPr>
            <a:normAutofit/>
          </a:bodyPr>
          <a:lstStyle/>
          <a:p>
            <a:r>
              <a:rPr lang="en-US" dirty="0"/>
              <a:t>Average asset scores and asset Gini coefficients by sex of household head</a:t>
            </a:r>
          </a:p>
        </p:txBody>
      </p:sp>
      <p:pic>
        <p:nvPicPr>
          <p:cNvPr id="5" name="Picture 4">
            <a:extLst>
              <a:ext uri="{FF2B5EF4-FFF2-40B4-BE49-F238E27FC236}">
                <a16:creationId xmlns:a16="http://schemas.microsoft.com/office/drawing/2014/main" xmlns="" id="{A808CD72-A705-4B0F-A6A5-C09648756DC4}"/>
              </a:ext>
            </a:extLst>
          </p:cNvPr>
          <p:cNvPicPr>
            <a:picLocks noChangeAspect="1"/>
          </p:cNvPicPr>
          <p:nvPr/>
        </p:nvPicPr>
        <p:blipFill>
          <a:blip r:embed="rId2" cstate="print"/>
          <a:stretch>
            <a:fillRect/>
          </a:stretch>
        </p:blipFill>
        <p:spPr>
          <a:xfrm>
            <a:off x="295275" y="1535016"/>
            <a:ext cx="8395021" cy="3960440"/>
          </a:xfrm>
          <a:prstGeom prst="rect">
            <a:avLst/>
          </a:prstGeom>
        </p:spPr>
      </p:pic>
      <p:sp>
        <p:nvSpPr>
          <p:cNvPr id="6" name="Text Placeholder 3">
            <a:extLst>
              <a:ext uri="{FF2B5EF4-FFF2-40B4-BE49-F238E27FC236}">
                <a16:creationId xmlns:a16="http://schemas.microsoft.com/office/drawing/2014/main" xmlns="" id="{95A9A45C-1D98-4DDA-8643-0ADA8E17ABBC}"/>
              </a:ext>
            </a:extLst>
          </p:cNvPr>
          <p:cNvSpPr txBox="1">
            <a:spLocks/>
          </p:cNvSpPr>
          <p:nvPr/>
        </p:nvSpPr>
        <p:spPr>
          <a:xfrm>
            <a:off x="295493" y="5441743"/>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7" name="TextBox 6"/>
          <p:cNvSpPr txBox="1"/>
          <p:nvPr/>
        </p:nvSpPr>
        <p:spPr>
          <a:xfrm>
            <a:off x="395536" y="5801783"/>
            <a:ext cx="6768752" cy="276999"/>
          </a:xfrm>
          <a:prstGeom prst="rect">
            <a:avLst/>
          </a:prstGeom>
          <a:noFill/>
        </p:spPr>
        <p:txBody>
          <a:bodyPr wrap="square" rtlCol="0">
            <a:spAutoFit/>
          </a:bodyPr>
          <a:lstStyle/>
          <a:p>
            <a:r>
              <a:rPr lang="en-ZA" sz="1200" dirty="0"/>
              <a:t>Average asset scores have increased for both males and females</a:t>
            </a:r>
          </a:p>
        </p:txBody>
      </p:sp>
    </p:spTree>
    <p:extLst>
      <p:ext uri="{BB962C8B-B14F-4D97-AF65-F5344CB8AC3E}">
        <p14:creationId xmlns:p14="http://schemas.microsoft.com/office/powerpoint/2010/main" xmlns="" val="4061180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E40206-58D1-47ED-9419-7ACAFF7CE9E1}"/>
              </a:ext>
            </a:extLst>
          </p:cNvPr>
          <p:cNvSpPr>
            <a:spLocks noGrp="1"/>
          </p:cNvSpPr>
          <p:nvPr>
            <p:ph type="title"/>
          </p:nvPr>
        </p:nvSpPr>
        <p:spPr/>
        <p:txBody>
          <a:bodyPr/>
          <a:lstStyle/>
          <a:p>
            <a:r>
              <a:rPr lang="en-US" dirty="0"/>
              <a:t>2. Asset and wealth inequality (4)</a:t>
            </a:r>
          </a:p>
        </p:txBody>
      </p:sp>
      <p:sp>
        <p:nvSpPr>
          <p:cNvPr id="3" name="Slide Number Placeholder 2">
            <a:extLst>
              <a:ext uri="{FF2B5EF4-FFF2-40B4-BE49-F238E27FC236}">
                <a16:creationId xmlns:a16="http://schemas.microsoft.com/office/drawing/2014/main" xmlns="" id="{D64A08B0-5053-4ECF-97D7-F8E878E6A525}"/>
              </a:ext>
            </a:extLst>
          </p:cNvPr>
          <p:cNvSpPr>
            <a:spLocks noGrp="1"/>
          </p:cNvSpPr>
          <p:nvPr>
            <p:ph type="sldNum" sz="quarter" idx="4"/>
          </p:nvPr>
        </p:nvSpPr>
        <p:spPr/>
        <p:txBody>
          <a:bodyPr/>
          <a:lstStyle/>
          <a:p>
            <a:fld id="{8406839F-D7A4-4E5D-B93D-768AD4D1DB36}" type="slidenum">
              <a:rPr lang="en-ZA" smtClean="0"/>
              <a:pPr/>
              <a:t>14</a:t>
            </a:fld>
            <a:endParaRPr lang="en-ZA" dirty="0"/>
          </a:p>
        </p:txBody>
      </p:sp>
      <p:sp>
        <p:nvSpPr>
          <p:cNvPr id="4" name="Text Placeholder 3">
            <a:extLst>
              <a:ext uri="{FF2B5EF4-FFF2-40B4-BE49-F238E27FC236}">
                <a16:creationId xmlns:a16="http://schemas.microsoft.com/office/drawing/2014/main" xmlns="" id="{2E2A7AB0-0A54-4B07-A450-3B1D26BB3194}"/>
              </a:ext>
            </a:extLst>
          </p:cNvPr>
          <p:cNvSpPr>
            <a:spLocks noGrp="1"/>
          </p:cNvSpPr>
          <p:nvPr>
            <p:ph type="body" sz="quarter" idx="10"/>
          </p:nvPr>
        </p:nvSpPr>
        <p:spPr>
          <a:xfrm>
            <a:off x="379477" y="1078505"/>
            <a:ext cx="8597205" cy="576064"/>
          </a:xfrm>
        </p:spPr>
        <p:txBody>
          <a:bodyPr>
            <a:normAutofit fontScale="92500"/>
          </a:bodyPr>
          <a:lstStyle/>
          <a:p>
            <a:r>
              <a:rPr lang="en-US" dirty="0"/>
              <a:t>Average asset scores and asset Gini coefficients by population group of household head </a:t>
            </a:r>
          </a:p>
        </p:txBody>
      </p:sp>
      <p:pic>
        <p:nvPicPr>
          <p:cNvPr id="5" name="Picture 4">
            <a:extLst>
              <a:ext uri="{FF2B5EF4-FFF2-40B4-BE49-F238E27FC236}">
                <a16:creationId xmlns:a16="http://schemas.microsoft.com/office/drawing/2014/main" xmlns="" id="{14C0BECE-DFAB-4647-8FBA-FD182D394275}"/>
              </a:ext>
            </a:extLst>
          </p:cNvPr>
          <p:cNvPicPr>
            <a:picLocks noChangeAspect="1"/>
          </p:cNvPicPr>
          <p:nvPr/>
        </p:nvPicPr>
        <p:blipFill>
          <a:blip r:embed="rId2" cstate="print"/>
          <a:stretch>
            <a:fillRect/>
          </a:stretch>
        </p:blipFill>
        <p:spPr>
          <a:xfrm>
            <a:off x="379477" y="1366537"/>
            <a:ext cx="8440675" cy="3814567"/>
          </a:xfrm>
          <a:prstGeom prst="rect">
            <a:avLst/>
          </a:prstGeom>
        </p:spPr>
      </p:pic>
      <p:sp>
        <p:nvSpPr>
          <p:cNvPr id="6" name="Text Placeholder 3">
            <a:extLst>
              <a:ext uri="{FF2B5EF4-FFF2-40B4-BE49-F238E27FC236}">
                <a16:creationId xmlns:a16="http://schemas.microsoft.com/office/drawing/2014/main" xmlns="" id="{59374F2D-1013-4987-9335-6AEAB16D255F}"/>
              </a:ext>
            </a:extLst>
          </p:cNvPr>
          <p:cNvSpPr txBox="1">
            <a:spLocks/>
          </p:cNvSpPr>
          <p:nvPr/>
        </p:nvSpPr>
        <p:spPr>
          <a:xfrm>
            <a:off x="383034" y="5193773"/>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427964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75DB0-F797-4D81-BED3-0C259872E24A}"/>
              </a:ext>
            </a:extLst>
          </p:cNvPr>
          <p:cNvSpPr>
            <a:spLocks noGrp="1"/>
          </p:cNvSpPr>
          <p:nvPr>
            <p:ph type="title"/>
          </p:nvPr>
        </p:nvSpPr>
        <p:spPr/>
        <p:txBody>
          <a:bodyPr/>
          <a:lstStyle/>
          <a:p>
            <a:r>
              <a:rPr lang="en-US" dirty="0"/>
              <a:t>2. Asset and wealth inequality (5)</a:t>
            </a:r>
          </a:p>
        </p:txBody>
      </p:sp>
      <p:sp>
        <p:nvSpPr>
          <p:cNvPr id="3" name="Slide Number Placeholder 2">
            <a:extLst>
              <a:ext uri="{FF2B5EF4-FFF2-40B4-BE49-F238E27FC236}">
                <a16:creationId xmlns:a16="http://schemas.microsoft.com/office/drawing/2014/main" xmlns="" id="{34AD7BD3-B068-4845-A77A-FED429873C43}"/>
              </a:ext>
            </a:extLst>
          </p:cNvPr>
          <p:cNvSpPr>
            <a:spLocks noGrp="1"/>
          </p:cNvSpPr>
          <p:nvPr>
            <p:ph type="sldNum" sz="quarter" idx="4"/>
          </p:nvPr>
        </p:nvSpPr>
        <p:spPr/>
        <p:txBody>
          <a:bodyPr/>
          <a:lstStyle/>
          <a:p>
            <a:fld id="{8406839F-D7A4-4E5D-B93D-768AD4D1DB36}" type="slidenum">
              <a:rPr lang="en-ZA" smtClean="0"/>
              <a:pPr/>
              <a:t>15</a:t>
            </a:fld>
            <a:endParaRPr lang="en-ZA" dirty="0"/>
          </a:p>
        </p:txBody>
      </p:sp>
      <p:sp>
        <p:nvSpPr>
          <p:cNvPr id="4" name="Text Placeholder 3">
            <a:extLst>
              <a:ext uri="{FF2B5EF4-FFF2-40B4-BE49-F238E27FC236}">
                <a16:creationId xmlns:a16="http://schemas.microsoft.com/office/drawing/2014/main" xmlns="" id="{215E219C-AD97-4D8C-BB88-7E1011F09076}"/>
              </a:ext>
            </a:extLst>
          </p:cNvPr>
          <p:cNvSpPr>
            <a:spLocks noGrp="1"/>
          </p:cNvSpPr>
          <p:nvPr>
            <p:ph type="body" sz="quarter" idx="10"/>
          </p:nvPr>
        </p:nvSpPr>
        <p:spPr>
          <a:xfrm>
            <a:off x="467544" y="1198451"/>
            <a:ext cx="8597205" cy="504056"/>
          </a:xfrm>
        </p:spPr>
        <p:txBody>
          <a:bodyPr/>
          <a:lstStyle/>
          <a:p>
            <a:r>
              <a:rPr lang="en-US" dirty="0"/>
              <a:t>Average asset scores, asset Gini coefficients , and population shares by province </a:t>
            </a:r>
          </a:p>
        </p:txBody>
      </p:sp>
      <p:pic>
        <p:nvPicPr>
          <p:cNvPr id="5" name="Picture 4">
            <a:extLst>
              <a:ext uri="{FF2B5EF4-FFF2-40B4-BE49-F238E27FC236}">
                <a16:creationId xmlns:a16="http://schemas.microsoft.com/office/drawing/2014/main" xmlns="" id="{8470628D-5F46-43D9-9789-6837E155198A}"/>
              </a:ext>
            </a:extLst>
          </p:cNvPr>
          <p:cNvPicPr>
            <a:picLocks noChangeAspect="1"/>
          </p:cNvPicPr>
          <p:nvPr/>
        </p:nvPicPr>
        <p:blipFill>
          <a:blip r:embed="rId2" cstate="print"/>
          <a:stretch>
            <a:fillRect/>
          </a:stretch>
        </p:blipFill>
        <p:spPr>
          <a:xfrm>
            <a:off x="650177" y="1674393"/>
            <a:ext cx="7954271" cy="3237313"/>
          </a:xfrm>
          <a:prstGeom prst="rect">
            <a:avLst/>
          </a:prstGeom>
        </p:spPr>
      </p:pic>
      <p:sp>
        <p:nvSpPr>
          <p:cNvPr id="6" name="Text Placeholder 3">
            <a:extLst>
              <a:ext uri="{FF2B5EF4-FFF2-40B4-BE49-F238E27FC236}">
                <a16:creationId xmlns:a16="http://schemas.microsoft.com/office/drawing/2014/main" xmlns="" id="{D9071F7D-1C7A-4AD1-900E-8FCD5FE7666B}"/>
              </a:ext>
            </a:extLst>
          </p:cNvPr>
          <p:cNvSpPr txBox="1">
            <a:spLocks/>
          </p:cNvSpPr>
          <p:nvPr/>
        </p:nvSpPr>
        <p:spPr>
          <a:xfrm>
            <a:off x="650177" y="4911706"/>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186290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7BA132-7EC1-4B4F-B415-B093D34D31A5}"/>
              </a:ext>
            </a:extLst>
          </p:cNvPr>
          <p:cNvSpPr>
            <a:spLocks noGrp="1"/>
          </p:cNvSpPr>
          <p:nvPr>
            <p:ph type="title"/>
          </p:nvPr>
        </p:nvSpPr>
        <p:spPr/>
        <p:txBody>
          <a:bodyPr/>
          <a:lstStyle/>
          <a:p>
            <a:r>
              <a:rPr lang="en-US" dirty="0"/>
              <a:t>3. Labour market inequality </a:t>
            </a:r>
          </a:p>
        </p:txBody>
      </p:sp>
      <p:sp>
        <p:nvSpPr>
          <p:cNvPr id="3" name="Slide Number Placeholder 2">
            <a:extLst>
              <a:ext uri="{FF2B5EF4-FFF2-40B4-BE49-F238E27FC236}">
                <a16:creationId xmlns:a16="http://schemas.microsoft.com/office/drawing/2014/main" xmlns="" id="{0EA9085E-F590-40D5-B50E-ECD59EA81637}"/>
              </a:ext>
            </a:extLst>
          </p:cNvPr>
          <p:cNvSpPr>
            <a:spLocks noGrp="1"/>
          </p:cNvSpPr>
          <p:nvPr>
            <p:ph type="sldNum" sz="quarter" idx="4"/>
          </p:nvPr>
        </p:nvSpPr>
        <p:spPr/>
        <p:txBody>
          <a:bodyPr/>
          <a:lstStyle/>
          <a:p>
            <a:fld id="{8406839F-D7A4-4E5D-B93D-768AD4D1DB36}" type="slidenum">
              <a:rPr lang="en-ZA" smtClean="0"/>
              <a:pPr/>
              <a:t>16</a:t>
            </a:fld>
            <a:endParaRPr lang="en-ZA" dirty="0"/>
          </a:p>
        </p:txBody>
      </p:sp>
      <p:pic>
        <p:nvPicPr>
          <p:cNvPr id="5" name="Picture 4">
            <a:extLst>
              <a:ext uri="{FF2B5EF4-FFF2-40B4-BE49-F238E27FC236}">
                <a16:creationId xmlns:a16="http://schemas.microsoft.com/office/drawing/2014/main" xmlns="" id="{849103B7-DB1B-4E54-9BA1-85B0B8969A9C}"/>
              </a:ext>
            </a:extLst>
          </p:cNvPr>
          <p:cNvPicPr>
            <a:picLocks noChangeAspect="1"/>
          </p:cNvPicPr>
          <p:nvPr/>
        </p:nvPicPr>
        <p:blipFill>
          <a:blip r:embed="rId2" cstate="print"/>
          <a:stretch>
            <a:fillRect/>
          </a:stretch>
        </p:blipFill>
        <p:spPr>
          <a:xfrm>
            <a:off x="1062398" y="1719445"/>
            <a:ext cx="7062958" cy="2592891"/>
          </a:xfrm>
          <a:prstGeom prst="rect">
            <a:avLst/>
          </a:prstGeom>
        </p:spPr>
      </p:pic>
      <p:sp>
        <p:nvSpPr>
          <p:cNvPr id="6" name="Text Placeholder 3">
            <a:extLst>
              <a:ext uri="{FF2B5EF4-FFF2-40B4-BE49-F238E27FC236}">
                <a16:creationId xmlns:a16="http://schemas.microsoft.com/office/drawing/2014/main" xmlns="" id="{2484F14D-B51D-4F02-88C7-FEB3543AC3BB}"/>
              </a:ext>
            </a:extLst>
          </p:cNvPr>
          <p:cNvSpPr>
            <a:spLocks noGrp="1"/>
          </p:cNvSpPr>
          <p:nvPr>
            <p:ph type="body" sz="quarter" idx="10"/>
          </p:nvPr>
        </p:nvSpPr>
        <p:spPr>
          <a:xfrm>
            <a:off x="467544" y="1268760"/>
            <a:ext cx="8597205" cy="648072"/>
          </a:xfrm>
        </p:spPr>
        <p:txBody>
          <a:bodyPr/>
          <a:lstStyle/>
          <a:p>
            <a:r>
              <a:rPr lang="en-US" dirty="0"/>
              <a:t>Labour market trends</a:t>
            </a:r>
          </a:p>
        </p:txBody>
      </p:sp>
      <p:sp>
        <p:nvSpPr>
          <p:cNvPr id="7" name="Text Placeholder 3">
            <a:extLst>
              <a:ext uri="{FF2B5EF4-FFF2-40B4-BE49-F238E27FC236}">
                <a16:creationId xmlns:a16="http://schemas.microsoft.com/office/drawing/2014/main" xmlns="" id="{904DB9FB-B9F0-4365-B5B6-A46BF5C3DE3B}"/>
              </a:ext>
            </a:extLst>
          </p:cNvPr>
          <p:cNvSpPr txBox="1">
            <a:spLocks/>
          </p:cNvSpPr>
          <p:nvPr/>
        </p:nvSpPr>
        <p:spPr>
          <a:xfrm>
            <a:off x="1095048" y="4312336"/>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711049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214022-1D68-4A60-9D9E-3D689B88307D}"/>
              </a:ext>
            </a:extLst>
          </p:cNvPr>
          <p:cNvSpPr>
            <a:spLocks noGrp="1"/>
          </p:cNvSpPr>
          <p:nvPr>
            <p:ph type="title"/>
          </p:nvPr>
        </p:nvSpPr>
        <p:spPr/>
        <p:txBody>
          <a:bodyPr/>
          <a:lstStyle/>
          <a:p>
            <a:r>
              <a:rPr lang="en-US" dirty="0"/>
              <a:t>3. Labour market inequality (2) </a:t>
            </a:r>
          </a:p>
        </p:txBody>
      </p:sp>
      <p:sp>
        <p:nvSpPr>
          <p:cNvPr id="3" name="Slide Number Placeholder 2">
            <a:extLst>
              <a:ext uri="{FF2B5EF4-FFF2-40B4-BE49-F238E27FC236}">
                <a16:creationId xmlns:a16="http://schemas.microsoft.com/office/drawing/2014/main" xmlns="" id="{FF16976C-5B00-4E47-9E5B-C0C9174315C4}"/>
              </a:ext>
            </a:extLst>
          </p:cNvPr>
          <p:cNvSpPr>
            <a:spLocks noGrp="1"/>
          </p:cNvSpPr>
          <p:nvPr>
            <p:ph type="sldNum" sz="quarter" idx="4"/>
          </p:nvPr>
        </p:nvSpPr>
        <p:spPr/>
        <p:txBody>
          <a:bodyPr/>
          <a:lstStyle/>
          <a:p>
            <a:fld id="{8406839F-D7A4-4E5D-B93D-768AD4D1DB36}" type="slidenum">
              <a:rPr lang="en-ZA" smtClean="0"/>
              <a:pPr/>
              <a:t>17</a:t>
            </a:fld>
            <a:endParaRPr lang="en-ZA" dirty="0"/>
          </a:p>
        </p:txBody>
      </p:sp>
      <p:pic>
        <p:nvPicPr>
          <p:cNvPr id="5" name="Picture 4">
            <a:extLst>
              <a:ext uri="{FF2B5EF4-FFF2-40B4-BE49-F238E27FC236}">
                <a16:creationId xmlns:a16="http://schemas.microsoft.com/office/drawing/2014/main" xmlns="" id="{379B2B47-F24E-41EE-9329-574D6D234302}"/>
              </a:ext>
            </a:extLst>
          </p:cNvPr>
          <p:cNvPicPr>
            <a:picLocks noChangeAspect="1"/>
          </p:cNvPicPr>
          <p:nvPr/>
        </p:nvPicPr>
        <p:blipFill>
          <a:blip r:embed="rId2" cstate="print"/>
          <a:stretch>
            <a:fillRect/>
          </a:stretch>
        </p:blipFill>
        <p:spPr>
          <a:xfrm>
            <a:off x="827584" y="1772817"/>
            <a:ext cx="7550496" cy="4032448"/>
          </a:xfrm>
          <a:prstGeom prst="rect">
            <a:avLst/>
          </a:prstGeom>
        </p:spPr>
      </p:pic>
      <p:sp>
        <p:nvSpPr>
          <p:cNvPr id="4" name="Text Placeholder 3">
            <a:extLst>
              <a:ext uri="{FF2B5EF4-FFF2-40B4-BE49-F238E27FC236}">
                <a16:creationId xmlns:a16="http://schemas.microsoft.com/office/drawing/2014/main" xmlns="" id="{8008AAAE-44AA-4A2A-B114-C639F8B59030}"/>
              </a:ext>
            </a:extLst>
          </p:cNvPr>
          <p:cNvSpPr>
            <a:spLocks noGrp="1"/>
          </p:cNvSpPr>
          <p:nvPr>
            <p:ph type="body" sz="quarter" idx="10"/>
          </p:nvPr>
        </p:nvSpPr>
        <p:spPr>
          <a:xfrm>
            <a:off x="295275" y="1196752"/>
            <a:ext cx="8597205" cy="576065"/>
          </a:xfrm>
        </p:spPr>
        <p:txBody>
          <a:bodyPr/>
          <a:lstStyle/>
          <a:p>
            <a:r>
              <a:rPr lang="en-US" dirty="0"/>
              <a:t>Labour market trends by population group</a:t>
            </a:r>
          </a:p>
        </p:txBody>
      </p:sp>
      <p:sp>
        <p:nvSpPr>
          <p:cNvPr id="6" name="Text Placeholder 3">
            <a:extLst>
              <a:ext uri="{FF2B5EF4-FFF2-40B4-BE49-F238E27FC236}">
                <a16:creationId xmlns:a16="http://schemas.microsoft.com/office/drawing/2014/main" xmlns="" id="{7A12E7AD-B743-49E4-8D4C-2B3032F235DD}"/>
              </a:ext>
            </a:extLst>
          </p:cNvPr>
          <p:cNvSpPr txBox="1">
            <a:spLocks/>
          </p:cNvSpPr>
          <p:nvPr/>
        </p:nvSpPr>
        <p:spPr>
          <a:xfrm>
            <a:off x="827584" y="5805265"/>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24575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907772-EB33-40ED-8E8E-8224AE4A9AED}"/>
              </a:ext>
            </a:extLst>
          </p:cNvPr>
          <p:cNvSpPr>
            <a:spLocks noGrp="1"/>
          </p:cNvSpPr>
          <p:nvPr>
            <p:ph type="title"/>
          </p:nvPr>
        </p:nvSpPr>
        <p:spPr/>
        <p:txBody>
          <a:bodyPr/>
          <a:lstStyle/>
          <a:p>
            <a:r>
              <a:rPr lang="en-US" dirty="0"/>
              <a:t>3. Labour market inequality (3) </a:t>
            </a:r>
          </a:p>
        </p:txBody>
      </p:sp>
      <p:sp>
        <p:nvSpPr>
          <p:cNvPr id="3" name="Slide Number Placeholder 2">
            <a:extLst>
              <a:ext uri="{FF2B5EF4-FFF2-40B4-BE49-F238E27FC236}">
                <a16:creationId xmlns:a16="http://schemas.microsoft.com/office/drawing/2014/main" xmlns="" id="{00E029AD-730A-4604-94F8-937A2CDF14D9}"/>
              </a:ext>
            </a:extLst>
          </p:cNvPr>
          <p:cNvSpPr>
            <a:spLocks noGrp="1"/>
          </p:cNvSpPr>
          <p:nvPr>
            <p:ph type="sldNum" sz="quarter" idx="4"/>
          </p:nvPr>
        </p:nvSpPr>
        <p:spPr/>
        <p:txBody>
          <a:bodyPr/>
          <a:lstStyle/>
          <a:p>
            <a:fld id="{8406839F-D7A4-4E5D-B93D-768AD4D1DB36}" type="slidenum">
              <a:rPr lang="en-ZA" smtClean="0"/>
              <a:pPr/>
              <a:t>18</a:t>
            </a:fld>
            <a:endParaRPr lang="en-ZA" dirty="0"/>
          </a:p>
        </p:txBody>
      </p:sp>
      <p:pic>
        <p:nvPicPr>
          <p:cNvPr id="5" name="Picture 4">
            <a:extLst>
              <a:ext uri="{FF2B5EF4-FFF2-40B4-BE49-F238E27FC236}">
                <a16:creationId xmlns:a16="http://schemas.microsoft.com/office/drawing/2014/main" xmlns="" id="{766FB2C0-81E3-454E-82D5-53DDA37A7673}"/>
              </a:ext>
            </a:extLst>
          </p:cNvPr>
          <p:cNvPicPr>
            <a:picLocks noChangeAspect="1"/>
          </p:cNvPicPr>
          <p:nvPr/>
        </p:nvPicPr>
        <p:blipFill>
          <a:blip r:embed="rId2" cstate="print"/>
          <a:stretch>
            <a:fillRect/>
          </a:stretch>
        </p:blipFill>
        <p:spPr>
          <a:xfrm>
            <a:off x="745232" y="1641363"/>
            <a:ext cx="7632848" cy="3816425"/>
          </a:xfrm>
          <a:prstGeom prst="rect">
            <a:avLst/>
          </a:prstGeom>
        </p:spPr>
      </p:pic>
      <p:sp>
        <p:nvSpPr>
          <p:cNvPr id="4" name="Text Placeholder 3">
            <a:extLst>
              <a:ext uri="{FF2B5EF4-FFF2-40B4-BE49-F238E27FC236}">
                <a16:creationId xmlns:a16="http://schemas.microsoft.com/office/drawing/2014/main" xmlns="" id="{9DE34B79-7596-4A3C-83E2-C87A2700F328}"/>
              </a:ext>
            </a:extLst>
          </p:cNvPr>
          <p:cNvSpPr>
            <a:spLocks noGrp="1"/>
          </p:cNvSpPr>
          <p:nvPr>
            <p:ph type="body" sz="quarter" idx="10"/>
          </p:nvPr>
        </p:nvSpPr>
        <p:spPr>
          <a:xfrm>
            <a:off x="295275" y="1196753"/>
            <a:ext cx="8597205" cy="360040"/>
          </a:xfrm>
        </p:spPr>
        <p:txBody>
          <a:bodyPr>
            <a:normAutofit fontScale="92500" lnSpcReduction="10000"/>
          </a:bodyPr>
          <a:lstStyle/>
          <a:p>
            <a:r>
              <a:rPr lang="en-US" dirty="0"/>
              <a:t>Gini coefficient</a:t>
            </a:r>
            <a:r>
              <a:rPr lang="en-US" b="0" dirty="0"/>
              <a:t> </a:t>
            </a:r>
            <a:r>
              <a:rPr lang="en-US" dirty="0"/>
              <a:t>and palma ratios of real monthly earnings</a:t>
            </a:r>
          </a:p>
        </p:txBody>
      </p:sp>
      <p:sp>
        <p:nvSpPr>
          <p:cNvPr id="6" name="Text Placeholder 3">
            <a:extLst>
              <a:ext uri="{FF2B5EF4-FFF2-40B4-BE49-F238E27FC236}">
                <a16:creationId xmlns:a16="http://schemas.microsoft.com/office/drawing/2014/main" xmlns="" id="{7A805231-2396-46D2-8C93-E2BC633B6D52}"/>
              </a:ext>
            </a:extLst>
          </p:cNvPr>
          <p:cNvSpPr txBox="1">
            <a:spLocks/>
          </p:cNvSpPr>
          <p:nvPr/>
        </p:nvSpPr>
        <p:spPr>
          <a:xfrm>
            <a:off x="812094" y="5569920"/>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3224022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677753-EFBB-4F5F-9252-6D6F49923F7A}"/>
              </a:ext>
            </a:extLst>
          </p:cNvPr>
          <p:cNvSpPr>
            <a:spLocks noGrp="1"/>
          </p:cNvSpPr>
          <p:nvPr>
            <p:ph type="title"/>
          </p:nvPr>
        </p:nvSpPr>
        <p:spPr>
          <a:xfrm>
            <a:off x="295275" y="449834"/>
            <a:ext cx="8597205" cy="559256"/>
          </a:xfrm>
        </p:spPr>
        <p:txBody>
          <a:bodyPr/>
          <a:lstStyle/>
          <a:p>
            <a:r>
              <a:rPr lang="en-US" dirty="0"/>
              <a:t>4. Inequality in the social domain</a:t>
            </a:r>
            <a:r>
              <a:rPr lang="en-US" b="0" dirty="0"/>
              <a:t/>
            </a:r>
            <a:br>
              <a:rPr lang="en-US" b="0" dirty="0"/>
            </a:br>
            <a:endParaRPr lang="en-US" dirty="0"/>
          </a:p>
        </p:txBody>
      </p:sp>
      <p:sp>
        <p:nvSpPr>
          <p:cNvPr id="3" name="Slide Number Placeholder 2">
            <a:extLst>
              <a:ext uri="{FF2B5EF4-FFF2-40B4-BE49-F238E27FC236}">
                <a16:creationId xmlns:a16="http://schemas.microsoft.com/office/drawing/2014/main" xmlns="" id="{6C60C124-2F95-4CA5-BD66-E86DE13C02F3}"/>
              </a:ext>
            </a:extLst>
          </p:cNvPr>
          <p:cNvSpPr>
            <a:spLocks noGrp="1"/>
          </p:cNvSpPr>
          <p:nvPr>
            <p:ph type="sldNum" sz="quarter" idx="4"/>
          </p:nvPr>
        </p:nvSpPr>
        <p:spPr/>
        <p:txBody>
          <a:bodyPr/>
          <a:lstStyle/>
          <a:p>
            <a:fld id="{8406839F-D7A4-4E5D-B93D-768AD4D1DB36}" type="slidenum">
              <a:rPr lang="en-ZA" smtClean="0"/>
              <a:pPr/>
              <a:t>19</a:t>
            </a:fld>
            <a:endParaRPr lang="en-ZA" dirty="0"/>
          </a:p>
        </p:txBody>
      </p:sp>
      <p:pic>
        <p:nvPicPr>
          <p:cNvPr id="5" name="Picture 4">
            <a:extLst>
              <a:ext uri="{FF2B5EF4-FFF2-40B4-BE49-F238E27FC236}">
                <a16:creationId xmlns:a16="http://schemas.microsoft.com/office/drawing/2014/main" xmlns="" id="{82F51E0C-3054-4CF5-8E2E-95CE75FE68C7}"/>
              </a:ext>
            </a:extLst>
          </p:cNvPr>
          <p:cNvPicPr>
            <a:picLocks noChangeAspect="1"/>
          </p:cNvPicPr>
          <p:nvPr/>
        </p:nvPicPr>
        <p:blipFill>
          <a:blip r:embed="rId2" cstate="print"/>
          <a:stretch>
            <a:fillRect/>
          </a:stretch>
        </p:blipFill>
        <p:spPr>
          <a:xfrm>
            <a:off x="788226" y="1628800"/>
            <a:ext cx="7622504" cy="3941120"/>
          </a:xfrm>
          <a:prstGeom prst="rect">
            <a:avLst/>
          </a:prstGeom>
        </p:spPr>
      </p:pic>
      <p:sp>
        <p:nvSpPr>
          <p:cNvPr id="4" name="Text Placeholder 3">
            <a:extLst>
              <a:ext uri="{FF2B5EF4-FFF2-40B4-BE49-F238E27FC236}">
                <a16:creationId xmlns:a16="http://schemas.microsoft.com/office/drawing/2014/main" xmlns="" id="{CFA0C5A2-DEF2-4B44-9090-EF1A88AF5902}"/>
              </a:ext>
            </a:extLst>
          </p:cNvPr>
          <p:cNvSpPr>
            <a:spLocks noGrp="1"/>
          </p:cNvSpPr>
          <p:nvPr>
            <p:ph type="body" sz="quarter" idx="10"/>
          </p:nvPr>
        </p:nvSpPr>
        <p:spPr>
          <a:xfrm>
            <a:off x="295275" y="1196753"/>
            <a:ext cx="8597205" cy="576064"/>
          </a:xfrm>
        </p:spPr>
        <p:txBody>
          <a:bodyPr>
            <a:normAutofit fontScale="92500"/>
          </a:bodyPr>
          <a:lstStyle/>
          <a:p>
            <a:r>
              <a:rPr lang="en-US" dirty="0"/>
              <a:t>Proportion of learners aged 6 – 18 years attending an educational institution by province </a:t>
            </a:r>
          </a:p>
        </p:txBody>
      </p:sp>
      <p:sp>
        <p:nvSpPr>
          <p:cNvPr id="6" name="Text Placeholder 3">
            <a:extLst>
              <a:ext uri="{FF2B5EF4-FFF2-40B4-BE49-F238E27FC236}">
                <a16:creationId xmlns:a16="http://schemas.microsoft.com/office/drawing/2014/main" xmlns="" id="{19838D86-3454-4E6D-A838-59313DFC3601}"/>
              </a:ext>
            </a:extLst>
          </p:cNvPr>
          <p:cNvSpPr txBox="1">
            <a:spLocks/>
          </p:cNvSpPr>
          <p:nvPr/>
        </p:nvSpPr>
        <p:spPr>
          <a:xfrm>
            <a:off x="812094" y="5569920"/>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123834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E52C69-DEEE-4238-991B-5DBA94A462FC}"/>
              </a:ext>
            </a:extLst>
          </p:cNvPr>
          <p:cNvSpPr>
            <a:spLocks noGrp="1"/>
          </p:cNvSpPr>
          <p:nvPr>
            <p:ph type="title"/>
          </p:nvPr>
        </p:nvSpPr>
        <p:spPr/>
        <p:txBody>
          <a:bodyPr/>
          <a:lstStyle/>
          <a:p>
            <a:r>
              <a:rPr lang="en-US" dirty="0"/>
              <a:t>Introduction</a:t>
            </a:r>
          </a:p>
        </p:txBody>
      </p:sp>
      <p:sp>
        <p:nvSpPr>
          <p:cNvPr id="3" name="Slide Number Placeholder 2">
            <a:extLst>
              <a:ext uri="{FF2B5EF4-FFF2-40B4-BE49-F238E27FC236}">
                <a16:creationId xmlns:a16="http://schemas.microsoft.com/office/drawing/2014/main" xmlns="" id="{4175E47C-8A1B-4E84-9CDF-760A979EDA1E}"/>
              </a:ext>
            </a:extLst>
          </p:cNvPr>
          <p:cNvSpPr>
            <a:spLocks noGrp="1"/>
          </p:cNvSpPr>
          <p:nvPr>
            <p:ph type="sldNum" sz="quarter" idx="4"/>
          </p:nvPr>
        </p:nvSpPr>
        <p:spPr/>
        <p:txBody>
          <a:bodyPr/>
          <a:lstStyle/>
          <a:p>
            <a:fld id="{8406839F-D7A4-4E5D-B93D-768AD4D1DB36}" type="slidenum">
              <a:rPr lang="en-ZA" smtClean="0"/>
              <a:pPr/>
              <a:t>2</a:t>
            </a:fld>
            <a:endParaRPr lang="en-ZA" dirty="0"/>
          </a:p>
        </p:txBody>
      </p:sp>
      <p:sp>
        <p:nvSpPr>
          <p:cNvPr id="4" name="Text Placeholder 3">
            <a:extLst>
              <a:ext uri="{FF2B5EF4-FFF2-40B4-BE49-F238E27FC236}">
                <a16:creationId xmlns:a16="http://schemas.microsoft.com/office/drawing/2014/main" xmlns="" id="{2203ABB9-08BE-4759-AFEE-8C1C5EDEC787}"/>
              </a:ext>
            </a:extLst>
          </p:cNvPr>
          <p:cNvSpPr>
            <a:spLocks noGrp="1"/>
          </p:cNvSpPr>
          <p:nvPr>
            <p:ph type="body" sz="quarter" idx="10"/>
          </p:nvPr>
        </p:nvSpPr>
        <p:spPr>
          <a:xfrm>
            <a:off x="295275" y="1196752"/>
            <a:ext cx="8597205" cy="5040560"/>
          </a:xfrm>
        </p:spPr>
        <p:txBody>
          <a:bodyPr>
            <a:normAutofit/>
          </a:bodyPr>
          <a:lstStyle/>
          <a:p>
            <a:pPr marL="231775" indent="-231775">
              <a:spcBef>
                <a:spcPts val="1000"/>
              </a:spcBef>
              <a:buBlip>
                <a:blip r:embed="rId2"/>
              </a:buBlip>
            </a:pPr>
            <a:r>
              <a:rPr lang="en-US" sz="1500" b="0" dirty="0"/>
              <a:t>StatsSA released the Inequality Trends in South Africa: A Multi-dimensional Diagnostic of Inequality report on the 14 November 2019</a:t>
            </a:r>
          </a:p>
          <a:p>
            <a:pPr marL="231775" indent="-231775">
              <a:spcBef>
                <a:spcPts val="1000"/>
              </a:spcBef>
              <a:buBlip>
                <a:blip r:embed="rId2"/>
              </a:buBlip>
            </a:pPr>
            <a:r>
              <a:rPr lang="en-US" sz="1500" b="0" dirty="0"/>
              <a:t>It was the first time that StatsSA released such a report</a:t>
            </a:r>
          </a:p>
          <a:p>
            <a:pPr marL="231775" indent="-231775">
              <a:spcBef>
                <a:spcPts val="1000"/>
              </a:spcBef>
              <a:buBlip>
                <a:blip r:embed="rId2"/>
              </a:buBlip>
            </a:pPr>
            <a:r>
              <a:rPr lang="en-US" sz="1500" b="0" dirty="0"/>
              <a:t>The report was a collaborative process between StatsSA in partnership with:</a:t>
            </a:r>
          </a:p>
          <a:p>
            <a:pPr marL="465750" lvl="1" indent="-285750">
              <a:spcBef>
                <a:spcPts val="1000"/>
              </a:spcBef>
              <a:buFont typeface="Arial" panose="020B0604020202020204" pitchFamily="34" charset="0"/>
              <a:buChar char="•"/>
            </a:pPr>
            <a:r>
              <a:rPr lang="en-US" sz="1500" b="0" dirty="0"/>
              <a:t>The Southern African Labour Development Research Unit (SALDRU), </a:t>
            </a:r>
          </a:p>
          <a:p>
            <a:pPr marL="465750" lvl="1" indent="-285750">
              <a:spcBef>
                <a:spcPts val="1000"/>
              </a:spcBef>
              <a:buFont typeface="Arial" panose="020B0604020202020204" pitchFamily="34" charset="0"/>
              <a:buChar char="•"/>
            </a:pPr>
            <a:r>
              <a:rPr lang="en-US" sz="1500" b="0" dirty="0"/>
              <a:t>The Agence Francaise de Development (AFD) Group ;</a:t>
            </a:r>
          </a:p>
          <a:p>
            <a:pPr marL="465750" lvl="1" indent="-285750">
              <a:spcBef>
                <a:spcPts val="1000"/>
              </a:spcBef>
              <a:buFont typeface="Arial" panose="020B0604020202020204" pitchFamily="34" charset="0"/>
              <a:buChar char="•"/>
            </a:pPr>
            <a:r>
              <a:rPr lang="en-US" sz="1500" b="0" dirty="0"/>
              <a:t>The African Centre of Excellence for Inequality Research (ACEIR)</a:t>
            </a:r>
          </a:p>
          <a:p>
            <a:pPr marL="231775" indent="-231775">
              <a:spcBef>
                <a:spcPts val="1000"/>
              </a:spcBef>
              <a:buBlip>
                <a:blip r:embed="rId2"/>
              </a:buBlip>
            </a:pPr>
            <a:r>
              <a:rPr lang="en-US" sz="1500" b="0" dirty="0"/>
              <a:t>The primary data sources for the report :</a:t>
            </a:r>
          </a:p>
          <a:p>
            <a:pPr marL="465750" lvl="1" indent="-285750">
              <a:spcBef>
                <a:spcPts val="1000"/>
              </a:spcBef>
              <a:buFont typeface="Arial" panose="020B0604020202020204" pitchFamily="34" charset="0"/>
              <a:buChar char="•"/>
            </a:pPr>
            <a:r>
              <a:rPr lang="en-US" sz="1500" b="0" dirty="0"/>
              <a:t>StatsSA Income and Expenditure Survey (IES), </a:t>
            </a:r>
          </a:p>
          <a:p>
            <a:pPr marL="465750" lvl="1" indent="-285750">
              <a:spcBef>
                <a:spcPts val="1000"/>
              </a:spcBef>
              <a:buFont typeface="Arial" panose="020B0604020202020204" pitchFamily="34" charset="0"/>
              <a:buChar char="•"/>
            </a:pPr>
            <a:r>
              <a:rPr lang="en-US" sz="1500" b="0" dirty="0"/>
              <a:t>Living Conditions Survey (LCS), </a:t>
            </a:r>
          </a:p>
          <a:p>
            <a:pPr marL="465750" lvl="1" indent="-285750">
              <a:spcBef>
                <a:spcPts val="1000"/>
              </a:spcBef>
              <a:buFont typeface="Arial" panose="020B0604020202020204" pitchFamily="34" charset="0"/>
              <a:buChar char="•"/>
            </a:pPr>
            <a:r>
              <a:rPr lang="en-US" sz="1500" b="0" dirty="0"/>
              <a:t>General Household Survey (GHS), </a:t>
            </a:r>
          </a:p>
          <a:p>
            <a:pPr marL="465750" lvl="1" indent="-285750">
              <a:spcBef>
                <a:spcPts val="1000"/>
              </a:spcBef>
              <a:buFont typeface="Arial" panose="020B0604020202020204" pitchFamily="34" charset="0"/>
              <a:buChar char="•"/>
            </a:pPr>
            <a:r>
              <a:rPr lang="en-US" sz="1500" b="0" dirty="0"/>
              <a:t>and the Quarterly Labour Force Survey (QLFS)</a:t>
            </a:r>
          </a:p>
          <a:p>
            <a:pPr>
              <a:spcBef>
                <a:spcPts val="1000"/>
              </a:spcBef>
            </a:pPr>
            <a:r>
              <a:rPr lang="en-US" sz="1500" b="0" dirty="0"/>
              <a:t>Other Data Sources were: National Income Dynamics  Study and Post -Apartheid Labour Market Series</a:t>
            </a:r>
          </a:p>
          <a:p>
            <a:endParaRPr lang="en-US" dirty="0"/>
          </a:p>
          <a:p>
            <a:endParaRPr lang="en-US" dirty="0"/>
          </a:p>
        </p:txBody>
      </p:sp>
    </p:spTree>
    <p:extLst>
      <p:ext uri="{BB962C8B-B14F-4D97-AF65-F5344CB8AC3E}">
        <p14:creationId xmlns:p14="http://schemas.microsoft.com/office/powerpoint/2010/main" xmlns="" val="2110378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F6544-B88D-40CB-9F69-E5983C559F2F}"/>
              </a:ext>
            </a:extLst>
          </p:cNvPr>
          <p:cNvSpPr>
            <a:spLocks noGrp="1"/>
          </p:cNvSpPr>
          <p:nvPr>
            <p:ph type="title"/>
          </p:nvPr>
        </p:nvSpPr>
        <p:spPr/>
        <p:txBody>
          <a:bodyPr/>
          <a:lstStyle/>
          <a:p>
            <a:r>
              <a:rPr lang="en-US" dirty="0"/>
              <a:t>4. Inequality in the social domain (2)</a:t>
            </a:r>
          </a:p>
        </p:txBody>
      </p:sp>
      <p:sp>
        <p:nvSpPr>
          <p:cNvPr id="3" name="Slide Number Placeholder 2">
            <a:extLst>
              <a:ext uri="{FF2B5EF4-FFF2-40B4-BE49-F238E27FC236}">
                <a16:creationId xmlns:a16="http://schemas.microsoft.com/office/drawing/2014/main" xmlns="" id="{56F4F9F7-E016-4927-9664-ECEC290053F5}"/>
              </a:ext>
            </a:extLst>
          </p:cNvPr>
          <p:cNvSpPr>
            <a:spLocks noGrp="1"/>
          </p:cNvSpPr>
          <p:nvPr>
            <p:ph type="sldNum" sz="quarter" idx="4"/>
          </p:nvPr>
        </p:nvSpPr>
        <p:spPr/>
        <p:txBody>
          <a:bodyPr/>
          <a:lstStyle/>
          <a:p>
            <a:fld id="{8406839F-D7A4-4E5D-B93D-768AD4D1DB36}" type="slidenum">
              <a:rPr lang="en-ZA" smtClean="0"/>
              <a:pPr/>
              <a:t>20</a:t>
            </a:fld>
            <a:endParaRPr lang="en-ZA" dirty="0"/>
          </a:p>
        </p:txBody>
      </p:sp>
      <p:pic>
        <p:nvPicPr>
          <p:cNvPr id="5" name="Picture 4">
            <a:extLst>
              <a:ext uri="{FF2B5EF4-FFF2-40B4-BE49-F238E27FC236}">
                <a16:creationId xmlns:a16="http://schemas.microsoft.com/office/drawing/2014/main" xmlns="" id="{2E37E727-508D-4369-9CBA-DDEAE05E68F9}"/>
              </a:ext>
            </a:extLst>
          </p:cNvPr>
          <p:cNvPicPr>
            <a:picLocks noChangeAspect="1"/>
          </p:cNvPicPr>
          <p:nvPr/>
        </p:nvPicPr>
        <p:blipFill>
          <a:blip r:embed="rId2" cstate="print"/>
          <a:stretch>
            <a:fillRect/>
          </a:stretch>
        </p:blipFill>
        <p:spPr>
          <a:xfrm>
            <a:off x="710616" y="1548992"/>
            <a:ext cx="7766520" cy="3752215"/>
          </a:xfrm>
          <a:prstGeom prst="rect">
            <a:avLst/>
          </a:prstGeom>
        </p:spPr>
      </p:pic>
      <p:sp>
        <p:nvSpPr>
          <p:cNvPr id="6" name="Text Placeholder 3">
            <a:extLst>
              <a:ext uri="{FF2B5EF4-FFF2-40B4-BE49-F238E27FC236}">
                <a16:creationId xmlns:a16="http://schemas.microsoft.com/office/drawing/2014/main" xmlns="" id="{7A99F2B9-F011-4CD5-9356-51C1CEED99A0}"/>
              </a:ext>
            </a:extLst>
          </p:cNvPr>
          <p:cNvSpPr txBox="1">
            <a:spLocks noGrp="1"/>
          </p:cNvSpPr>
          <p:nvPr>
            <p:ph type="body" sz="quarter" idx="10"/>
          </p:nvPr>
        </p:nvSpPr>
        <p:spPr>
          <a:xfrm>
            <a:off x="633483" y="5301207"/>
            <a:ext cx="8114982" cy="504057"/>
          </a:xfrm>
          <a:prstGeom prst="rect">
            <a:avLst/>
          </a:prstGeom>
        </p:spPr>
        <p:txBody>
          <a:bodyPr vert="horz"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7" name="Text Placeholder 3">
            <a:extLst>
              <a:ext uri="{FF2B5EF4-FFF2-40B4-BE49-F238E27FC236}">
                <a16:creationId xmlns:a16="http://schemas.microsoft.com/office/drawing/2014/main" xmlns="" id="{316F8361-A7C0-4876-9F4C-78E0EAF406B1}"/>
              </a:ext>
            </a:extLst>
          </p:cNvPr>
          <p:cNvSpPr txBox="1">
            <a:spLocks/>
          </p:cNvSpPr>
          <p:nvPr/>
        </p:nvSpPr>
        <p:spPr>
          <a:xfrm>
            <a:off x="295274" y="1044935"/>
            <a:ext cx="8597205" cy="576064"/>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Proportion of learners aged 6 – 18 years attending public educational institutions and benefitting from “no fee” policy by province</a:t>
            </a:r>
          </a:p>
        </p:txBody>
      </p:sp>
    </p:spTree>
    <p:extLst>
      <p:ext uri="{BB962C8B-B14F-4D97-AF65-F5344CB8AC3E}">
        <p14:creationId xmlns:p14="http://schemas.microsoft.com/office/powerpoint/2010/main" xmlns="" val="59237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0142DD-1738-4751-8472-C8D02B102E68}"/>
              </a:ext>
            </a:extLst>
          </p:cNvPr>
          <p:cNvSpPr>
            <a:spLocks noGrp="1"/>
          </p:cNvSpPr>
          <p:nvPr>
            <p:ph type="title"/>
          </p:nvPr>
        </p:nvSpPr>
        <p:spPr/>
        <p:txBody>
          <a:bodyPr/>
          <a:lstStyle/>
          <a:p>
            <a:r>
              <a:rPr lang="en-US" dirty="0"/>
              <a:t>4. Inequality in the social domain (3)</a:t>
            </a:r>
          </a:p>
        </p:txBody>
      </p:sp>
      <p:sp>
        <p:nvSpPr>
          <p:cNvPr id="3" name="Slide Number Placeholder 2">
            <a:extLst>
              <a:ext uri="{FF2B5EF4-FFF2-40B4-BE49-F238E27FC236}">
                <a16:creationId xmlns:a16="http://schemas.microsoft.com/office/drawing/2014/main" xmlns="" id="{8DD51F59-2320-4CD2-BD1E-5D6B18D02D74}"/>
              </a:ext>
            </a:extLst>
          </p:cNvPr>
          <p:cNvSpPr>
            <a:spLocks noGrp="1"/>
          </p:cNvSpPr>
          <p:nvPr>
            <p:ph type="sldNum" sz="quarter" idx="4"/>
          </p:nvPr>
        </p:nvSpPr>
        <p:spPr/>
        <p:txBody>
          <a:bodyPr/>
          <a:lstStyle/>
          <a:p>
            <a:fld id="{8406839F-D7A4-4E5D-B93D-768AD4D1DB36}" type="slidenum">
              <a:rPr lang="en-ZA" smtClean="0"/>
              <a:pPr/>
              <a:t>21</a:t>
            </a:fld>
            <a:endParaRPr lang="en-ZA" dirty="0"/>
          </a:p>
        </p:txBody>
      </p:sp>
      <p:pic>
        <p:nvPicPr>
          <p:cNvPr id="6" name="Picture 5">
            <a:extLst>
              <a:ext uri="{FF2B5EF4-FFF2-40B4-BE49-F238E27FC236}">
                <a16:creationId xmlns:a16="http://schemas.microsoft.com/office/drawing/2014/main" xmlns="" id="{40002F32-343A-4680-B4AE-F0DFEC6542B2}"/>
              </a:ext>
            </a:extLst>
          </p:cNvPr>
          <p:cNvPicPr>
            <a:picLocks noChangeAspect="1"/>
          </p:cNvPicPr>
          <p:nvPr/>
        </p:nvPicPr>
        <p:blipFill>
          <a:blip r:embed="rId2" cstate="print"/>
          <a:stretch>
            <a:fillRect/>
          </a:stretch>
        </p:blipFill>
        <p:spPr>
          <a:xfrm>
            <a:off x="818629" y="1556792"/>
            <a:ext cx="7550496" cy="3888432"/>
          </a:xfrm>
          <a:prstGeom prst="rect">
            <a:avLst/>
          </a:prstGeom>
        </p:spPr>
      </p:pic>
      <p:sp>
        <p:nvSpPr>
          <p:cNvPr id="4" name="Text Placeholder 3">
            <a:extLst>
              <a:ext uri="{FF2B5EF4-FFF2-40B4-BE49-F238E27FC236}">
                <a16:creationId xmlns:a16="http://schemas.microsoft.com/office/drawing/2014/main" xmlns="" id="{35FFD4EE-39B5-4EAD-A3D0-6D6C2129FF4C}"/>
              </a:ext>
            </a:extLst>
          </p:cNvPr>
          <p:cNvSpPr>
            <a:spLocks noGrp="1"/>
          </p:cNvSpPr>
          <p:nvPr>
            <p:ph type="body" sz="quarter" idx="10"/>
          </p:nvPr>
        </p:nvSpPr>
        <p:spPr>
          <a:xfrm>
            <a:off x="295275" y="1196753"/>
            <a:ext cx="8597205" cy="504056"/>
          </a:xfrm>
        </p:spPr>
        <p:txBody>
          <a:bodyPr>
            <a:normAutofit fontScale="85000" lnSpcReduction="10000"/>
          </a:bodyPr>
          <a:lstStyle/>
          <a:p>
            <a:r>
              <a:rPr lang="en-US" dirty="0"/>
              <a:t>Proportion of households that use a health facility by type of health facility and population group </a:t>
            </a:r>
          </a:p>
        </p:txBody>
      </p:sp>
      <p:sp>
        <p:nvSpPr>
          <p:cNvPr id="5" name="Text Placeholder 3">
            <a:extLst>
              <a:ext uri="{FF2B5EF4-FFF2-40B4-BE49-F238E27FC236}">
                <a16:creationId xmlns:a16="http://schemas.microsoft.com/office/drawing/2014/main" xmlns="" id="{306E3CD7-1168-408D-A108-FCC2E67AA88D}"/>
              </a:ext>
            </a:extLst>
          </p:cNvPr>
          <p:cNvSpPr txBox="1">
            <a:spLocks/>
          </p:cNvSpPr>
          <p:nvPr/>
        </p:nvSpPr>
        <p:spPr>
          <a:xfrm>
            <a:off x="683568" y="5445223"/>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1731783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F2A5B2-7251-4F26-92AA-6F7452008A8B}"/>
              </a:ext>
            </a:extLst>
          </p:cNvPr>
          <p:cNvSpPr>
            <a:spLocks noGrp="1"/>
          </p:cNvSpPr>
          <p:nvPr>
            <p:ph type="title"/>
          </p:nvPr>
        </p:nvSpPr>
        <p:spPr/>
        <p:txBody>
          <a:bodyPr/>
          <a:lstStyle/>
          <a:p>
            <a:r>
              <a:rPr lang="en-US" dirty="0"/>
              <a:t>4. Inequality in the social domain (4)</a:t>
            </a:r>
          </a:p>
        </p:txBody>
      </p:sp>
      <p:sp>
        <p:nvSpPr>
          <p:cNvPr id="3" name="Slide Number Placeholder 2">
            <a:extLst>
              <a:ext uri="{FF2B5EF4-FFF2-40B4-BE49-F238E27FC236}">
                <a16:creationId xmlns:a16="http://schemas.microsoft.com/office/drawing/2014/main" xmlns="" id="{E7BF6ACF-4A8C-4011-B665-9ABEF449E2C2}"/>
              </a:ext>
            </a:extLst>
          </p:cNvPr>
          <p:cNvSpPr>
            <a:spLocks noGrp="1"/>
          </p:cNvSpPr>
          <p:nvPr>
            <p:ph type="sldNum" sz="quarter" idx="4"/>
          </p:nvPr>
        </p:nvSpPr>
        <p:spPr/>
        <p:txBody>
          <a:bodyPr/>
          <a:lstStyle/>
          <a:p>
            <a:fld id="{8406839F-D7A4-4E5D-B93D-768AD4D1DB36}" type="slidenum">
              <a:rPr lang="en-ZA" smtClean="0"/>
              <a:pPr/>
              <a:t>22</a:t>
            </a:fld>
            <a:endParaRPr lang="en-ZA" dirty="0"/>
          </a:p>
        </p:txBody>
      </p:sp>
      <p:pic>
        <p:nvPicPr>
          <p:cNvPr id="5" name="Picture 4">
            <a:extLst>
              <a:ext uri="{FF2B5EF4-FFF2-40B4-BE49-F238E27FC236}">
                <a16:creationId xmlns:a16="http://schemas.microsoft.com/office/drawing/2014/main" xmlns="" id="{7F5ED8BF-6A29-4F72-90FC-ABA0E4FB3543}"/>
              </a:ext>
            </a:extLst>
          </p:cNvPr>
          <p:cNvPicPr>
            <a:picLocks noChangeAspect="1"/>
          </p:cNvPicPr>
          <p:nvPr/>
        </p:nvPicPr>
        <p:blipFill>
          <a:blip r:embed="rId2" cstate="print"/>
          <a:stretch>
            <a:fillRect/>
          </a:stretch>
        </p:blipFill>
        <p:spPr>
          <a:xfrm>
            <a:off x="753166" y="1490090"/>
            <a:ext cx="7920880" cy="4302565"/>
          </a:xfrm>
          <a:prstGeom prst="rect">
            <a:avLst/>
          </a:prstGeom>
        </p:spPr>
      </p:pic>
      <p:sp>
        <p:nvSpPr>
          <p:cNvPr id="4" name="Text Placeholder 3">
            <a:extLst>
              <a:ext uri="{FF2B5EF4-FFF2-40B4-BE49-F238E27FC236}">
                <a16:creationId xmlns:a16="http://schemas.microsoft.com/office/drawing/2014/main" xmlns="" id="{728C57E6-737B-47B8-A483-1F81D5517D07}"/>
              </a:ext>
            </a:extLst>
          </p:cNvPr>
          <p:cNvSpPr>
            <a:spLocks noGrp="1"/>
          </p:cNvSpPr>
          <p:nvPr>
            <p:ph type="body" sz="quarter" idx="10"/>
          </p:nvPr>
        </p:nvSpPr>
        <p:spPr>
          <a:xfrm>
            <a:off x="303593" y="1070179"/>
            <a:ext cx="8597205" cy="432048"/>
          </a:xfrm>
        </p:spPr>
        <p:txBody>
          <a:bodyPr/>
          <a:lstStyle/>
          <a:p>
            <a:r>
              <a:rPr lang="en-US" dirty="0"/>
              <a:t>Percentage of individuals with access to medical aid by province </a:t>
            </a:r>
          </a:p>
        </p:txBody>
      </p:sp>
      <p:sp>
        <p:nvSpPr>
          <p:cNvPr id="10" name="Text Placeholder 3">
            <a:extLst>
              <a:ext uri="{FF2B5EF4-FFF2-40B4-BE49-F238E27FC236}">
                <a16:creationId xmlns:a16="http://schemas.microsoft.com/office/drawing/2014/main" xmlns="" id="{4F143252-84ED-485C-95D4-C90585010F27}"/>
              </a:ext>
            </a:extLst>
          </p:cNvPr>
          <p:cNvSpPr txBox="1">
            <a:spLocks/>
          </p:cNvSpPr>
          <p:nvPr/>
        </p:nvSpPr>
        <p:spPr>
          <a:xfrm>
            <a:off x="785816" y="5794640"/>
            <a:ext cx="8114982" cy="504057"/>
          </a:xfrm>
          <a:prstGeom prst="rect">
            <a:avLst/>
          </a:prstGeom>
        </p:spPr>
        <p:txBody>
          <a:bodyPr vert="horz"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3154713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F2A5B2-7251-4F26-92AA-6F7452008A8B}"/>
              </a:ext>
            </a:extLst>
          </p:cNvPr>
          <p:cNvSpPr>
            <a:spLocks noGrp="1"/>
          </p:cNvSpPr>
          <p:nvPr>
            <p:ph type="title"/>
          </p:nvPr>
        </p:nvSpPr>
        <p:spPr/>
        <p:txBody>
          <a:bodyPr/>
          <a:lstStyle/>
          <a:p>
            <a:r>
              <a:rPr lang="en-US" dirty="0"/>
              <a:t>4. Inequality in the social domain (4)</a:t>
            </a:r>
          </a:p>
        </p:txBody>
      </p:sp>
      <p:sp>
        <p:nvSpPr>
          <p:cNvPr id="3" name="Slide Number Placeholder 2">
            <a:extLst>
              <a:ext uri="{FF2B5EF4-FFF2-40B4-BE49-F238E27FC236}">
                <a16:creationId xmlns:a16="http://schemas.microsoft.com/office/drawing/2014/main" xmlns="" id="{E7BF6ACF-4A8C-4011-B665-9ABEF449E2C2}"/>
              </a:ext>
            </a:extLst>
          </p:cNvPr>
          <p:cNvSpPr>
            <a:spLocks noGrp="1"/>
          </p:cNvSpPr>
          <p:nvPr>
            <p:ph type="sldNum" sz="quarter" idx="4"/>
          </p:nvPr>
        </p:nvSpPr>
        <p:spPr/>
        <p:txBody>
          <a:bodyPr/>
          <a:lstStyle/>
          <a:p>
            <a:fld id="{8406839F-D7A4-4E5D-B93D-768AD4D1DB36}" type="slidenum">
              <a:rPr lang="en-ZA" smtClean="0"/>
              <a:pPr/>
              <a:t>23</a:t>
            </a:fld>
            <a:endParaRPr lang="en-ZA" dirty="0"/>
          </a:p>
        </p:txBody>
      </p:sp>
      <p:pic>
        <p:nvPicPr>
          <p:cNvPr id="5" name="Picture 4">
            <a:extLst>
              <a:ext uri="{FF2B5EF4-FFF2-40B4-BE49-F238E27FC236}">
                <a16:creationId xmlns:a16="http://schemas.microsoft.com/office/drawing/2014/main" xmlns="" id="{7F5ED8BF-6A29-4F72-90FC-ABA0E4FB3543}"/>
              </a:ext>
            </a:extLst>
          </p:cNvPr>
          <p:cNvPicPr>
            <a:picLocks noChangeAspect="1"/>
          </p:cNvPicPr>
          <p:nvPr/>
        </p:nvPicPr>
        <p:blipFill>
          <a:blip r:embed="rId2" cstate="print"/>
          <a:stretch>
            <a:fillRect/>
          </a:stretch>
        </p:blipFill>
        <p:spPr>
          <a:xfrm>
            <a:off x="753166" y="1490090"/>
            <a:ext cx="7920880" cy="4302565"/>
          </a:xfrm>
          <a:prstGeom prst="rect">
            <a:avLst/>
          </a:prstGeom>
        </p:spPr>
      </p:pic>
      <p:sp>
        <p:nvSpPr>
          <p:cNvPr id="4" name="Text Placeholder 3">
            <a:extLst>
              <a:ext uri="{FF2B5EF4-FFF2-40B4-BE49-F238E27FC236}">
                <a16:creationId xmlns:a16="http://schemas.microsoft.com/office/drawing/2014/main" xmlns="" id="{728C57E6-737B-47B8-A483-1F81D5517D07}"/>
              </a:ext>
            </a:extLst>
          </p:cNvPr>
          <p:cNvSpPr>
            <a:spLocks noGrp="1"/>
          </p:cNvSpPr>
          <p:nvPr>
            <p:ph type="body" sz="quarter" idx="10"/>
          </p:nvPr>
        </p:nvSpPr>
        <p:spPr>
          <a:xfrm>
            <a:off x="303593" y="1070179"/>
            <a:ext cx="8597205" cy="432048"/>
          </a:xfrm>
        </p:spPr>
        <p:txBody>
          <a:bodyPr/>
          <a:lstStyle/>
          <a:p>
            <a:r>
              <a:rPr lang="en-US" dirty="0"/>
              <a:t>Percentage of individuals with access to medical aid by province </a:t>
            </a:r>
          </a:p>
        </p:txBody>
      </p:sp>
      <p:sp>
        <p:nvSpPr>
          <p:cNvPr id="10" name="Text Placeholder 3">
            <a:extLst>
              <a:ext uri="{FF2B5EF4-FFF2-40B4-BE49-F238E27FC236}">
                <a16:creationId xmlns:a16="http://schemas.microsoft.com/office/drawing/2014/main" xmlns="" id="{4F143252-84ED-485C-95D4-C90585010F27}"/>
              </a:ext>
            </a:extLst>
          </p:cNvPr>
          <p:cNvSpPr txBox="1">
            <a:spLocks/>
          </p:cNvSpPr>
          <p:nvPr/>
        </p:nvSpPr>
        <p:spPr>
          <a:xfrm>
            <a:off x="785816" y="5794641"/>
            <a:ext cx="8114982" cy="298655"/>
          </a:xfrm>
          <a:prstGeom prst="rect">
            <a:avLst/>
          </a:prstGeom>
        </p:spPr>
        <p:txBody>
          <a:bodyPr vert="horz" lIns="72000" tIns="72000" rIns="72000" bIns="72000" rtlCol="0">
            <a:normAutofit fontScale="77500" lnSpcReduction="2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7" name="TextBox 6"/>
          <p:cNvSpPr txBox="1"/>
          <p:nvPr/>
        </p:nvSpPr>
        <p:spPr>
          <a:xfrm>
            <a:off x="1541855" y="6283484"/>
            <a:ext cx="6120680" cy="246221"/>
          </a:xfrm>
          <a:prstGeom prst="rect">
            <a:avLst/>
          </a:prstGeom>
          <a:noFill/>
        </p:spPr>
        <p:txBody>
          <a:bodyPr wrap="square" rtlCol="0">
            <a:spAutoFit/>
          </a:bodyPr>
          <a:lstStyle/>
          <a:p>
            <a:r>
              <a:rPr lang="en-ZA" sz="1000" dirty="0"/>
              <a:t>Lowest access to medical aid In Limpopo , Eastern Cape and KZN</a:t>
            </a:r>
          </a:p>
        </p:txBody>
      </p:sp>
    </p:spTree>
    <p:extLst>
      <p:ext uri="{BB962C8B-B14F-4D97-AF65-F5344CB8AC3E}">
        <p14:creationId xmlns:p14="http://schemas.microsoft.com/office/powerpoint/2010/main" xmlns="" val="758225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3381D9-1D9A-460A-A405-DFA356BAF99E}"/>
              </a:ext>
            </a:extLst>
          </p:cNvPr>
          <p:cNvSpPr>
            <a:spLocks noGrp="1"/>
          </p:cNvSpPr>
          <p:nvPr>
            <p:ph type="title"/>
          </p:nvPr>
        </p:nvSpPr>
        <p:spPr/>
        <p:txBody>
          <a:bodyPr/>
          <a:lstStyle/>
          <a:p>
            <a:r>
              <a:rPr lang="en-US" dirty="0"/>
              <a:t>4. Inequality in the social domain (5)</a:t>
            </a:r>
          </a:p>
        </p:txBody>
      </p:sp>
      <p:sp>
        <p:nvSpPr>
          <p:cNvPr id="3" name="Slide Number Placeholder 2">
            <a:extLst>
              <a:ext uri="{FF2B5EF4-FFF2-40B4-BE49-F238E27FC236}">
                <a16:creationId xmlns:a16="http://schemas.microsoft.com/office/drawing/2014/main" xmlns="" id="{67948044-5DA5-4E82-936A-1EBAECDE0D5A}"/>
              </a:ext>
            </a:extLst>
          </p:cNvPr>
          <p:cNvSpPr>
            <a:spLocks noGrp="1"/>
          </p:cNvSpPr>
          <p:nvPr>
            <p:ph type="sldNum" sz="quarter" idx="4"/>
          </p:nvPr>
        </p:nvSpPr>
        <p:spPr/>
        <p:txBody>
          <a:bodyPr/>
          <a:lstStyle/>
          <a:p>
            <a:fld id="{8406839F-D7A4-4E5D-B93D-768AD4D1DB36}" type="slidenum">
              <a:rPr lang="en-ZA" smtClean="0"/>
              <a:pPr/>
              <a:t>24</a:t>
            </a:fld>
            <a:endParaRPr lang="en-ZA" dirty="0"/>
          </a:p>
        </p:txBody>
      </p:sp>
      <p:pic>
        <p:nvPicPr>
          <p:cNvPr id="5" name="Picture 4">
            <a:extLst>
              <a:ext uri="{FF2B5EF4-FFF2-40B4-BE49-F238E27FC236}">
                <a16:creationId xmlns:a16="http://schemas.microsoft.com/office/drawing/2014/main" xmlns="" id="{75226250-BED4-438B-8043-5D76EAFF90CE}"/>
              </a:ext>
            </a:extLst>
          </p:cNvPr>
          <p:cNvPicPr>
            <a:picLocks noChangeAspect="1"/>
          </p:cNvPicPr>
          <p:nvPr/>
        </p:nvPicPr>
        <p:blipFill>
          <a:blip r:embed="rId2" cstate="print"/>
          <a:stretch>
            <a:fillRect/>
          </a:stretch>
        </p:blipFill>
        <p:spPr>
          <a:xfrm>
            <a:off x="755576" y="1402334"/>
            <a:ext cx="7416824" cy="3888432"/>
          </a:xfrm>
          <a:prstGeom prst="rect">
            <a:avLst/>
          </a:prstGeom>
        </p:spPr>
      </p:pic>
      <p:sp>
        <p:nvSpPr>
          <p:cNvPr id="4" name="Text Placeholder 3">
            <a:extLst>
              <a:ext uri="{FF2B5EF4-FFF2-40B4-BE49-F238E27FC236}">
                <a16:creationId xmlns:a16="http://schemas.microsoft.com/office/drawing/2014/main" xmlns="" id="{412C70ED-BB49-4F26-BDB1-D628C212F244}"/>
              </a:ext>
            </a:extLst>
          </p:cNvPr>
          <p:cNvSpPr>
            <a:spLocks noGrp="1"/>
          </p:cNvSpPr>
          <p:nvPr>
            <p:ph type="body" sz="quarter" idx="10"/>
          </p:nvPr>
        </p:nvSpPr>
        <p:spPr>
          <a:xfrm>
            <a:off x="295275" y="1052736"/>
            <a:ext cx="8597205" cy="720080"/>
          </a:xfrm>
        </p:spPr>
        <p:txBody>
          <a:bodyPr/>
          <a:lstStyle/>
          <a:p>
            <a:r>
              <a:rPr lang="en-US" dirty="0"/>
              <a:t>Level of satisfaction reported on the use of public health care facilities</a:t>
            </a:r>
          </a:p>
        </p:txBody>
      </p:sp>
      <p:sp>
        <p:nvSpPr>
          <p:cNvPr id="6" name="Text Placeholder 3">
            <a:extLst>
              <a:ext uri="{FF2B5EF4-FFF2-40B4-BE49-F238E27FC236}">
                <a16:creationId xmlns:a16="http://schemas.microsoft.com/office/drawing/2014/main" xmlns="" id="{F4A40351-4743-4E37-B206-B135A4BA6C2D}"/>
              </a:ext>
            </a:extLst>
          </p:cNvPr>
          <p:cNvSpPr txBox="1">
            <a:spLocks/>
          </p:cNvSpPr>
          <p:nvPr/>
        </p:nvSpPr>
        <p:spPr>
          <a:xfrm>
            <a:off x="777498" y="5183537"/>
            <a:ext cx="8114982" cy="504057"/>
          </a:xfrm>
          <a:prstGeom prst="rect">
            <a:avLst/>
          </a:prstGeom>
        </p:spPr>
        <p:txBody>
          <a:bodyPr vert="horz"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3881082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50EABA-016A-4EF7-91CA-E81EA2D7D526}"/>
              </a:ext>
            </a:extLst>
          </p:cNvPr>
          <p:cNvSpPr>
            <a:spLocks noGrp="1"/>
          </p:cNvSpPr>
          <p:nvPr>
            <p:ph type="title"/>
          </p:nvPr>
        </p:nvSpPr>
        <p:spPr/>
        <p:txBody>
          <a:bodyPr/>
          <a:lstStyle/>
          <a:p>
            <a:r>
              <a:rPr lang="en-US" dirty="0"/>
              <a:t>Summary </a:t>
            </a:r>
          </a:p>
        </p:txBody>
      </p:sp>
      <p:sp>
        <p:nvSpPr>
          <p:cNvPr id="3" name="Slide Number Placeholder 2">
            <a:extLst>
              <a:ext uri="{FF2B5EF4-FFF2-40B4-BE49-F238E27FC236}">
                <a16:creationId xmlns:a16="http://schemas.microsoft.com/office/drawing/2014/main" xmlns="" id="{77F79DDF-8EA4-4D44-A7BB-61E017104E7D}"/>
              </a:ext>
            </a:extLst>
          </p:cNvPr>
          <p:cNvSpPr>
            <a:spLocks noGrp="1"/>
          </p:cNvSpPr>
          <p:nvPr>
            <p:ph type="sldNum" sz="quarter" idx="4"/>
          </p:nvPr>
        </p:nvSpPr>
        <p:spPr/>
        <p:txBody>
          <a:bodyPr/>
          <a:lstStyle/>
          <a:p>
            <a:fld id="{8406839F-D7A4-4E5D-B93D-768AD4D1DB36}" type="slidenum">
              <a:rPr lang="en-ZA" smtClean="0"/>
              <a:pPr/>
              <a:t>25</a:t>
            </a:fld>
            <a:endParaRPr lang="en-ZA" dirty="0"/>
          </a:p>
        </p:txBody>
      </p:sp>
      <p:sp>
        <p:nvSpPr>
          <p:cNvPr id="4" name="Text Placeholder 3">
            <a:extLst>
              <a:ext uri="{FF2B5EF4-FFF2-40B4-BE49-F238E27FC236}">
                <a16:creationId xmlns:a16="http://schemas.microsoft.com/office/drawing/2014/main" xmlns="" id="{61CD2D58-4045-419C-9EE8-009073677062}"/>
              </a:ext>
            </a:extLst>
          </p:cNvPr>
          <p:cNvSpPr>
            <a:spLocks noGrp="1"/>
          </p:cNvSpPr>
          <p:nvPr>
            <p:ph type="body" sz="quarter" idx="10"/>
          </p:nvPr>
        </p:nvSpPr>
        <p:spPr/>
        <p:txBody>
          <a:bodyPr>
            <a:normAutofit/>
          </a:bodyPr>
          <a:lstStyle/>
          <a:p>
            <a:pPr marL="231775" indent="-231775">
              <a:spcBef>
                <a:spcPts val="1000"/>
              </a:spcBef>
              <a:buBlip>
                <a:blip r:embed="rId2"/>
              </a:buBlip>
            </a:pPr>
            <a:r>
              <a:rPr lang="en-US" sz="1500" b="0" dirty="0"/>
              <a:t>Economic Inequality </a:t>
            </a:r>
          </a:p>
          <a:p>
            <a:pPr marL="465750" lvl="1" indent="-285750">
              <a:spcBef>
                <a:spcPts val="1000"/>
              </a:spcBef>
              <a:buFont typeface="Arial" panose="020B0604020202020204" pitchFamily="34" charset="0"/>
              <a:buChar char="•"/>
            </a:pPr>
            <a:r>
              <a:rPr lang="en-US" sz="1500" b="0" dirty="0"/>
              <a:t>Per capita expenditure was used to measure economic inequality </a:t>
            </a:r>
          </a:p>
          <a:p>
            <a:pPr marL="465750" lvl="1" indent="-285750">
              <a:spcBef>
                <a:spcPts val="1000"/>
              </a:spcBef>
              <a:buFont typeface="Arial" panose="020B0604020202020204" pitchFamily="34" charset="0"/>
              <a:buChar char="•"/>
            </a:pPr>
            <a:r>
              <a:rPr lang="en-US" sz="1500" b="0" dirty="0"/>
              <a:t>The measures used to estimate inequality included the Gini coefficient, the Lorenz curve, Theil’s and Atkinson indices, and the Palma ratio. </a:t>
            </a:r>
          </a:p>
          <a:p>
            <a:pPr marL="465750" lvl="1" indent="-285750">
              <a:spcBef>
                <a:spcPts val="1000"/>
              </a:spcBef>
              <a:buFont typeface="Arial" panose="020B0604020202020204" pitchFamily="34" charset="0"/>
              <a:buChar char="•"/>
            </a:pPr>
            <a:r>
              <a:rPr lang="en-US" sz="1500" b="0" dirty="0"/>
              <a:t>These measures assist with assessing trends in inequality over time, as well as the between-groups and within-group inequality levels in the country </a:t>
            </a:r>
          </a:p>
          <a:p>
            <a:pPr marL="465750" lvl="1" indent="-285750">
              <a:spcBef>
                <a:spcPts val="1000"/>
              </a:spcBef>
              <a:buFont typeface="Arial" panose="020B0604020202020204" pitchFamily="34" charset="0"/>
              <a:buChar char="•"/>
            </a:pPr>
            <a:r>
              <a:rPr lang="en-US" sz="1500" b="0" dirty="0"/>
              <a:t>Consistently across the money measures, a slight improvement in inequality, but from extremely high levels </a:t>
            </a:r>
          </a:p>
          <a:p>
            <a:pPr marL="465750" lvl="1" indent="-285750">
              <a:spcBef>
                <a:spcPts val="1000"/>
              </a:spcBef>
              <a:buFont typeface="Arial" panose="020B0604020202020204" pitchFamily="34" charset="0"/>
              <a:buChar char="•"/>
            </a:pPr>
            <a:r>
              <a:rPr lang="en-US" sz="1500" b="0" dirty="0"/>
              <a:t>Furthermore, while there was progress, it seems to have slowed down in recent years </a:t>
            </a:r>
          </a:p>
          <a:p>
            <a:pPr marL="465750" lvl="1" indent="-285750">
              <a:spcBef>
                <a:spcPts val="1000"/>
              </a:spcBef>
              <a:buFont typeface="Arial" panose="020B0604020202020204" pitchFamily="34" charset="0"/>
              <a:buChar char="•"/>
            </a:pPr>
            <a:r>
              <a:rPr lang="en-US" sz="1500" b="0" dirty="0"/>
              <a:t>Throughout the years, income from the labour market has been the main source of household income in SA, accounting for over 70% of overall income</a:t>
            </a:r>
          </a:p>
          <a:p>
            <a:pPr marL="465750" lvl="1" indent="-285750">
              <a:spcBef>
                <a:spcPts val="1000"/>
              </a:spcBef>
              <a:buFont typeface="Arial" panose="020B0604020202020204" pitchFamily="34" charset="0"/>
              <a:buChar char="•"/>
            </a:pPr>
            <a:r>
              <a:rPr lang="en-US" sz="1500" b="0" dirty="0"/>
              <a:t>Additionally, labour market income is overwhelmingly the largest contributor to income inequality when compared to other income sources </a:t>
            </a:r>
          </a:p>
          <a:p>
            <a:pPr marL="465750" lvl="1" indent="-285750">
              <a:spcBef>
                <a:spcPts val="1000"/>
              </a:spcBef>
              <a:buFont typeface="Arial" panose="020B0604020202020204" pitchFamily="34" charset="0"/>
              <a:buChar char="•"/>
            </a:pPr>
            <a:r>
              <a:rPr lang="en-US" sz="1500" b="0" dirty="0"/>
              <a:t>Social grants and remittances have played a crucial role in reducing the income inequality gap between the bottom and top deciles over the years in SA</a:t>
            </a:r>
          </a:p>
        </p:txBody>
      </p:sp>
    </p:spTree>
    <p:extLst>
      <p:ext uri="{BB962C8B-B14F-4D97-AF65-F5344CB8AC3E}">
        <p14:creationId xmlns:p14="http://schemas.microsoft.com/office/powerpoint/2010/main" xmlns="" val="268662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FEC2EB-C66E-40FD-B2FA-839DF795EE74}"/>
              </a:ext>
            </a:extLst>
          </p:cNvPr>
          <p:cNvSpPr>
            <a:spLocks noGrp="1"/>
          </p:cNvSpPr>
          <p:nvPr>
            <p:ph type="title"/>
          </p:nvPr>
        </p:nvSpPr>
        <p:spPr/>
        <p:txBody>
          <a:bodyPr/>
          <a:lstStyle/>
          <a:p>
            <a:r>
              <a:rPr lang="en-US" dirty="0"/>
              <a:t>Summary (2)</a:t>
            </a:r>
          </a:p>
        </p:txBody>
      </p:sp>
      <p:sp>
        <p:nvSpPr>
          <p:cNvPr id="3" name="Slide Number Placeholder 2">
            <a:extLst>
              <a:ext uri="{FF2B5EF4-FFF2-40B4-BE49-F238E27FC236}">
                <a16:creationId xmlns:a16="http://schemas.microsoft.com/office/drawing/2014/main" xmlns="" id="{5489F441-C6C7-4B91-A2D7-4FB51256AE60}"/>
              </a:ext>
            </a:extLst>
          </p:cNvPr>
          <p:cNvSpPr>
            <a:spLocks noGrp="1"/>
          </p:cNvSpPr>
          <p:nvPr>
            <p:ph type="sldNum" sz="quarter" idx="4"/>
          </p:nvPr>
        </p:nvSpPr>
        <p:spPr/>
        <p:txBody>
          <a:bodyPr/>
          <a:lstStyle/>
          <a:p>
            <a:fld id="{8406839F-D7A4-4E5D-B93D-768AD4D1DB36}" type="slidenum">
              <a:rPr lang="en-ZA" smtClean="0"/>
              <a:pPr/>
              <a:t>26</a:t>
            </a:fld>
            <a:endParaRPr lang="en-ZA" dirty="0"/>
          </a:p>
        </p:txBody>
      </p:sp>
      <p:sp>
        <p:nvSpPr>
          <p:cNvPr id="4" name="Text Placeholder 3">
            <a:extLst>
              <a:ext uri="{FF2B5EF4-FFF2-40B4-BE49-F238E27FC236}">
                <a16:creationId xmlns:a16="http://schemas.microsoft.com/office/drawing/2014/main" xmlns="" id="{44BF6D3D-CE19-431A-A2B4-BA228CCE96F5}"/>
              </a:ext>
            </a:extLst>
          </p:cNvPr>
          <p:cNvSpPr>
            <a:spLocks noGrp="1"/>
          </p:cNvSpPr>
          <p:nvPr>
            <p:ph type="body" sz="quarter" idx="10"/>
          </p:nvPr>
        </p:nvSpPr>
        <p:spPr/>
        <p:txBody>
          <a:bodyPr/>
          <a:lstStyle/>
          <a:p>
            <a:pPr marL="231775" indent="-231775">
              <a:spcBef>
                <a:spcPts val="1000"/>
              </a:spcBef>
              <a:buBlip>
                <a:blip r:embed="rId2"/>
              </a:buBlip>
            </a:pPr>
            <a:r>
              <a:rPr lang="en-US" sz="1500" b="0" dirty="0"/>
              <a:t>Asset and wealth inequality </a:t>
            </a:r>
          </a:p>
          <a:p>
            <a:pPr marL="465750" lvl="1" indent="-285750">
              <a:spcBef>
                <a:spcPts val="1000"/>
              </a:spcBef>
              <a:buFont typeface="Arial" panose="020B0604020202020204" pitchFamily="34" charset="0"/>
              <a:buChar char="•"/>
            </a:pPr>
            <a:r>
              <a:rPr lang="en-US" sz="1500" b="0" dirty="0"/>
              <a:t>The more assets a household owns, the more likely that household will be better off compared to households with less assets </a:t>
            </a:r>
          </a:p>
          <a:p>
            <a:pPr marL="465750" lvl="1" indent="-285750">
              <a:spcBef>
                <a:spcPts val="1000"/>
              </a:spcBef>
              <a:buFont typeface="Arial" panose="020B0604020202020204" pitchFamily="34" charset="0"/>
              <a:buChar char="•"/>
            </a:pPr>
            <a:r>
              <a:rPr lang="en-US" sz="1500" b="0" dirty="0"/>
              <a:t>Over time, the distribution of households shifted slightly to the right suggesting an overall increase in the number of assets owned by households in SA</a:t>
            </a:r>
          </a:p>
          <a:p>
            <a:pPr marL="465750" lvl="1" indent="-285750">
              <a:spcBef>
                <a:spcPts val="1000"/>
              </a:spcBef>
              <a:buFont typeface="Arial" panose="020B0604020202020204" pitchFamily="34" charset="0"/>
              <a:buChar char="•"/>
            </a:pPr>
            <a:r>
              <a:rPr lang="en-US" sz="1500" b="0" dirty="0"/>
              <a:t>A set of 18 selected assets and services was used to calculate an asset index </a:t>
            </a:r>
          </a:p>
          <a:p>
            <a:pPr marL="465750" lvl="1" indent="-285750">
              <a:spcBef>
                <a:spcPts val="1000"/>
              </a:spcBef>
              <a:buFont typeface="Arial" panose="020B0604020202020204" pitchFamily="34" charset="0"/>
              <a:buChar char="•"/>
            </a:pPr>
            <a:r>
              <a:rPr lang="en-US" sz="1500" b="0" dirty="0"/>
              <a:t>This approach allows for the estimation of Gini coefficients to measure asset inequality</a:t>
            </a:r>
          </a:p>
          <a:p>
            <a:pPr marL="465750" lvl="1" indent="-285750">
              <a:spcBef>
                <a:spcPts val="1000"/>
              </a:spcBef>
              <a:buFont typeface="Arial" panose="020B0604020202020204" pitchFamily="34" charset="0"/>
              <a:buChar char="•"/>
            </a:pPr>
            <a:r>
              <a:rPr lang="en-US" sz="1500" b="0" dirty="0"/>
              <a:t>The financial value of all assets owned by an individual or household is a measure of the wealth of that individual or household </a:t>
            </a:r>
          </a:p>
          <a:p>
            <a:pPr marL="465750" lvl="1" indent="-285750">
              <a:spcBef>
                <a:spcPts val="1000"/>
              </a:spcBef>
              <a:buFont typeface="Arial" panose="020B0604020202020204" pitchFamily="34" charset="0"/>
              <a:buChar char="•"/>
            </a:pPr>
            <a:r>
              <a:rPr lang="en-US" sz="1500" b="0" dirty="0"/>
              <a:t>In SA, wealth inequality is considerably higher than income inequality </a:t>
            </a:r>
          </a:p>
        </p:txBody>
      </p:sp>
    </p:spTree>
    <p:extLst>
      <p:ext uri="{BB962C8B-B14F-4D97-AF65-F5344CB8AC3E}">
        <p14:creationId xmlns:p14="http://schemas.microsoft.com/office/powerpoint/2010/main" xmlns="" val="1823780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39D39-1099-4C08-9594-146947C85F07}"/>
              </a:ext>
            </a:extLst>
          </p:cNvPr>
          <p:cNvSpPr>
            <a:spLocks noGrp="1"/>
          </p:cNvSpPr>
          <p:nvPr>
            <p:ph type="title"/>
          </p:nvPr>
        </p:nvSpPr>
        <p:spPr/>
        <p:txBody>
          <a:bodyPr/>
          <a:lstStyle/>
          <a:p>
            <a:r>
              <a:rPr lang="en-US" dirty="0"/>
              <a:t>Summary (3)</a:t>
            </a:r>
          </a:p>
        </p:txBody>
      </p:sp>
      <p:sp>
        <p:nvSpPr>
          <p:cNvPr id="3" name="Slide Number Placeholder 2">
            <a:extLst>
              <a:ext uri="{FF2B5EF4-FFF2-40B4-BE49-F238E27FC236}">
                <a16:creationId xmlns:a16="http://schemas.microsoft.com/office/drawing/2014/main" xmlns="" id="{76B96E2F-BE4F-4E84-B6E6-7F3243A3AB19}"/>
              </a:ext>
            </a:extLst>
          </p:cNvPr>
          <p:cNvSpPr>
            <a:spLocks noGrp="1"/>
          </p:cNvSpPr>
          <p:nvPr>
            <p:ph type="sldNum" sz="quarter" idx="4"/>
          </p:nvPr>
        </p:nvSpPr>
        <p:spPr/>
        <p:txBody>
          <a:bodyPr/>
          <a:lstStyle/>
          <a:p>
            <a:fld id="{8406839F-D7A4-4E5D-B93D-768AD4D1DB36}" type="slidenum">
              <a:rPr lang="en-ZA" smtClean="0"/>
              <a:pPr/>
              <a:t>27</a:t>
            </a:fld>
            <a:endParaRPr lang="en-ZA" dirty="0"/>
          </a:p>
        </p:txBody>
      </p:sp>
      <p:sp>
        <p:nvSpPr>
          <p:cNvPr id="4" name="Text Placeholder 3">
            <a:extLst>
              <a:ext uri="{FF2B5EF4-FFF2-40B4-BE49-F238E27FC236}">
                <a16:creationId xmlns:a16="http://schemas.microsoft.com/office/drawing/2014/main" xmlns="" id="{5CBED82D-104A-42D8-AF2A-633672B90523}"/>
              </a:ext>
            </a:extLst>
          </p:cNvPr>
          <p:cNvSpPr>
            <a:spLocks noGrp="1"/>
          </p:cNvSpPr>
          <p:nvPr>
            <p:ph type="body" sz="quarter" idx="10"/>
          </p:nvPr>
        </p:nvSpPr>
        <p:spPr>
          <a:xfrm>
            <a:off x="295275" y="1196752"/>
            <a:ext cx="8597205" cy="5400600"/>
          </a:xfrm>
        </p:spPr>
        <p:txBody>
          <a:bodyPr>
            <a:normAutofit/>
          </a:bodyPr>
          <a:lstStyle/>
          <a:p>
            <a:pPr marL="231775" indent="-231775">
              <a:spcBef>
                <a:spcPts val="1000"/>
              </a:spcBef>
              <a:buBlip>
                <a:blip r:embed="rId2"/>
              </a:buBlip>
            </a:pPr>
            <a:r>
              <a:rPr lang="en-US" sz="1500" b="0" dirty="0"/>
              <a:t>Labour market inequality </a:t>
            </a:r>
          </a:p>
          <a:p>
            <a:pPr marL="465750" lvl="1" indent="-285750">
              <a:spcBef>
                <a:spcPts val="1000"/>
              </a:spcBef>
              <a:buFont typeface="Arial" panose="020B0604020202020204" pitchFamily="34" charset="0"/>
              <a:buChar char="•"/>
            </a:pPr>
            <a:r>
              <a:rPr lang="en-US" sz="1500" b="0" dirty="0"/>
              <a:t>With a relatively stable absorption rate and increasing labour force participation rate, the ranks of unemployed people have increased considerably </a:t>
            </a:r>
          </a:p>
          <a:p>
            <a:pPr marL="465750" lvl="1" indent="-285750">
              <a:spcBef>
                <a:spcPts val="1000"/>
              </a:spcBef>
              <a:buFont typeface="Arial" panose="020B0604020202020204" pitchFamily="34" charset="0"/>
              <a:buChar char="•"/>
            </a:pPr>
            <a:r>
              <a:rPr lang="en-US" sz="1500" b="0" dirty="0"/>
              <a:t>Consequently, the unemployment rate has increased from an already high level of 24,8% in 2011 to an even higher 29.1% by Q4 of 2019</a:t>
            </a:r>
          </a:p>
          <a:p>
            <a:pPr marL="465750" lvl="1" indent="-285750">
              <a:spcBef>
                <a:spcPts val="1000"/>
              </a:spcBef>
              <a:buFont typeface="Arial" panose="020B0604020202020204" pitchFamily="34" charset="0"/>
              <a:buChar char="•"/>
            </a:pPr>
            <a:r>
              <a:rPr lang="en-US" sz="1500" b="0" dirty="0"/>
              <a:t>The labour market experiences of different population groups in SA continue to diverge substantially and still reflect the strongly persistent legacies of apartheid policies</a:t>
            </a:r>
          </a:p>
          <a:p>
            <a:pPr marL="465750" lvl="1" indent="-285750">
              <a:spcBef>
                <a:spcPts val="1000"/>
              </a:spcBef>
              <a:buFont typeface="Arial" panose="020B0604020202020204" pitchFamily="34" charset="0"/>
              <a:buChar char="•"/>
            </a:pPr>
            <a:r>
              <a:rPr lang="en-US" sz="1500" b="0" dirty="0"/>
              <a:t> Black Africans had the highest unemployment rates; which were between four and five times as high as they were amongst whites</a:t>
            </a:r>
          </a:p>
          <a:p>
            <a:pPr marL="465750" lvl="1" indent="-285750">
              <a:spcBef>
                <a:spcPts val="1000"/>
              </a:spcBef>
              <a:buFont typeface="Arial" panose="020B0604020202020204" pitchFamily="34" charset="0"/>
              <a:buChar char="•"/>
            </a:pPr>
            <a:r>
              <a:rPr lang="en-US" sz="1500" b="0" dirty="0"/>
              <a:t> Males have lower unemployment rates than females </a:t>
            </a:r>
          </a:p>
          <a:p>
            <a:pPr marL="465750" lvl="1" indent="-285750">
              <a:spcBef>
                <a:spcPts val="1000"/>
              </a:spcBef>
              <a:buFont typeface="Arial" panose="020B0604020202020204" pitchFamily="34" charset="0"/>
              <a:buChar char="•"/>
            </a:pPr>
            <a:r>
              <a:rPr lang="en-US" sz="1500" b="0" dirty="0"/>
              <a:t>The distribution of earnings starkly depict the heavily racialised inequality in the SA labour market between 2011 and 2015</a:t>
            </a:r>
          </a:p>
          <a:p>
            <a:pPr marL="465750" lvl="1" indent="-285750">
              <a:spcBef>
                <a:spcPts val="1000"/>
              </a:spcBef>
              <a:buFont typeface="Arial" panose="020B0604020202020204" pitchFamily="34" charset="0"/>
              <a:buChar char="•"/>
            </a:pPr>
            <a:r>
              <a:rPr lang="en-US" sz="1500" b="0" dirty="0"/>
              <a:t>The labour market remains one of the key institutions through which SA’s exceptionally high levels of both vertical and horizontal inequality get transmitted</a:t>
            </a:r>
          </a:p>
        </p:txBody>
      </p:sp>
    </p:spTree>
    <p:extLst>
      <p:ext uri="{BB962C8B-B14F-4D97-AF65-F5344CB8AC3E}">
        <p14:creationId xmlns:p14="http://schemas.microsoft.com/office/powerpoint/2010/main" xmlns="" val="2301949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DB8BC1-A7E5-4E21-81BD-131C04D72573}"/>
              </a:ext>
            </a:extLst>
          </p:cNvPr>
          <p:cNvSpPr>
            <a:spLocks noGrp="1"/>
          </p:cNvSpPr>
          <p:nvPr>
            <p:ph type="title"/>
          </p:nvPr>
        </p:nvSpPr>
        <p:spPr/>
        <p:txBody>
          <a:bodyPr/>
          <a:lstStyle/>
          <a:p>
            <a:r>
              <a:rPr lang="en-US" dirty="0"/>
              <a:t>Summary (4)</a:t>
            </a:r>
          </a:p>
        </p:txBody>
      </p:sp>
      <p:sp>
        <p:nvSpPr>
          <p:cNvPr id="3" name="Slide Number Placeholder 2">
            <a:extLst>
              <a:ext uri="{FF2B5EF4-FFF2-40B4-BE49-F238E27FC236}">
                <a16:creationId xmlns:a16="http://schemas.microsoft.com/office/drawing/2014/main" xmlns="" id="{8CB3BDA6-BD3A-417F-847C-B0517FB1869C}"/>
              </a:ext>
            </a:extLst>
          </p:cNvPr>
          <p:cNvSpPr>
            <a:spLocks noGrp="1"/>
          </p:cNvSpPr>
          <p:nvPr>
            <p:ph type="sldNum" sz="quarter" idx="4"/>
          </p:nvPr>
        </p:nvSpPr>
        <p:spPr/>
        <p:txBody>
          <a:bodyPr/>
          <a:lstStyle/>
          <a:p>
            <a:fld id="{8406839F-D7A4-4E5D-B93D-768AD4D1DB36}" type="slidenum">
              <a:rPr lang="en-ZA" smtClean="0"/>
              <a:pPr/>
              <a:t>28</a:t>
            </a:fld>
            <a:endParaRPr lang="en-ZA" dirty="0"/>
          </a:p>
        </p:txBody>
      </p:sp>
      <p:sp>
        <p:nvSpPr>
          <p:cNvPr id="4" name="Text Placeholder 3">
            <a:extLst>
              <a:ext uri="{FF2B5EF4-FFF2-40B4-BE49-F238E27FC236}">
                <a16:creationId xmlns:a16="http://schemas.microsoft.com/office/drawing/2014/main" xmlns="" id="{012097C9-4BC1-485D-9E34-60B6395FEC9D}"/>
              </a:ext>
            </a:extLst>
          </p:cNvPr>
          <p:cNvSpPr>
            <a:spLocks noGrp="1"/>
          </p:cNvSpPr>
          <p:nvPr>
            <p:ph type="body" sz="quarter" idx="10"/>
          </p:nvPr>
        </p:nvSpPr>
        <p:spPr>
          <a:xfrm>
            <a:off x="295275" y="1196752"/>
            <a:ext cx="8597205" cy="5502230"/>
          </a:xfrm>
        </p:spPr>
        <p:txBody>
          <a:bodyPr>
            <a:normAutofit fontScale="92500" lnSpcReduction="10000"/>
          </a:bodyPr>
          <a:lstStyle/>
          <a:p>
            <a:pPr marL="231775" indent="-231775">
              <a:spcBef>
                <a:spcPts val="1000"/>
              </a:spcBef>
              <a:buBlip>
                <a:blip r:embed="rId2"/>
              </a:buBlip>
            </a:pPr>
            <a:r>
              <a:rPr lang="en-US" sz="1500" b="0" dirty="0"/>
              <a:t>Inequality in the social domain </a:t>
            </a:r>
          </a:p>
          <a:p>
            <a:pPr marL="465750" lvl="1" indent="-285750">
              <a:spcBef>
                <a:spcPts val="1000"/>
              </a:spcBef>
              <a:buFont typeface="Arial" panose="020B0604020202020204" pitchFamily="34" charset="0"/>
              <a:buChar char="•"/>
            </a:pPr>
            <a:r>
              <a:rPr lang="en-US" sz="1500" b="0" dirty="0"/>
              <a:t>The legacy of unequal development across the SA manifested  in regional inequalities in terms of access to education, healthcare, and basic services (water, sanitation, refuse removal and electricity) </a:t>
            </a:r>
          </a:p>
          <a:p>
            <a:pPr marL="465750" lvl="1" indent="-285750">
              <a:spcBef>
                <a:spcPts val="1000"/>
              </a:spcBef>
              <a:buFont typeface="Arial" panose="020B0604020202020204" pitchFamily="34" charset="0"/>
              <a:buChar char="•"/>
            </a:pPr>
            <a:r>
              <a:rPr lang="en-US" sz="1500" b="0" dirty="0"/>
              <a:t>Since 1994, government has tried to eliminate these inequalities with varying degrees of success </a:t>
            </a:r>
          </a:p>
          <a:p>
            <a:pPr marL="465750" lvl="1" indent="-285750">
              <a:spcBef>
                <a:spcPts val="1000"/>
              </a:spcBef>
              <a:buFont typeface="Arial" panose="020B0604020202020204" pitchFamily="34" charset="0"/>
              <a:buChar char="•"/>
            </a:pPr>
            <a:r>
              <a:rPr lang="en-US" sz="1500" b="0" dirty="0"/>
              <a:t>Generally, inequality in the social sphere has declined in some aspects </a:t>
            </a:r>
          </a:p>
          <a:p>
            <a:pPr marL="465750" lvl="1" indent="-285750">
              <a:spcBef>
                <a:spcPts val="1000"/>
              </a:spcBef>
              <a:buFont typeface="Arial" panose="020B0604020202020204" pitchFamily="34" charset="0"/>
              <a:buChar char="•"/>
            </a:pPr>
            <a:r>
              <a:rPr lang="en-US" sz="1500" b="0" dirty="0"/>
              <a:t>High attendance levels in schools reflect the positive impact of SA’s progressive education system </a:t>
            </a:r>
          </a:p>
          <a:p>
            <a:pPr marL="465750" lvl="1" indent="-285750">
              <a:spcBef>
                <a:spcPts val="1000"/>
              </a:spcBef>
              <a:buFont typeface="Arial" panose="020B0604020202020204" pitchFamily="34" charset="0"/>
              <a:buChar char="•"/>
            </a:pPr>
            <a:r>
              <a:rPr lang="en-US" sz="1500" b="0" dirty="0"/>
              <a:t>Across the board, there have been notable improvements in school attendance, as well as access to text books, no fee schools and school nutrition programmes </a:t>
            </a:r>
          </a:p>
          <a:p>
            <a:pPr marL="465750" lvl="1" indent="-285750">
              <a:spcBef>
                <a:spcPts val="1000"/>
              </a:spcBef>
              <a:buFont typeface="Arial" panose="020B0604020202020204" pitchFamily="34" charset="0"/>
              <a:buChar char="•"/>
            </a:pPr>
            <a:r>
              <a:rPr lang="en-US" sz="1500" b="0" dirty="0"/>
              <a:t>This contrasts sharply with health care where substantial differences remain, by race and province, in the use of public versus private health care facilities and in having access to a medical aid </a:t>
            </a:r>
          </a:p>
          <a:p>
            <a:pPr marL="465750" lvl="1" indent="-285750">
              <a:spcBef>
                <a:spcPts val="1000"/>
              </a:spcBef>
              <a:buFont typeface="Arial" panose="020B0604020202020204" pitchFamily="34" charset="0"/>
              <a:buChar char="•"/>
            </a:pPr>
            <a:r>
              <a:rPr lang="en-US" sz="1500" b="0" dirty="0"/>
              <a:t>The inequality gap between subgroups in accessing electricity has substantially narrowed over the years </a:t>
            </a:r>
          </a:p>
          <a:p>
            <a:pPr marL="465750" lvl="1" indent="-285750">
              <a:spcBef>
                <a:spcPts val="1000"/>
              </a:spcBef>
              <a:buFont typeface="Arial" panose="020B0604020202020204" pitchFamily="34" charset="0"/>
              <a:buChar char="•"/>
            </a:pPr>
            <a:r>
              <a:rPr lang="en-US" sz="1500" b="0" dirty="0"/>
              <a:t>Access to improved sanitation between rural and urban households narrowed between 2002 and 2017; however, this was not the case in terms of access to piped or tap water which remained flat </a:t>
            </a:r>
          </a:p>
          <a:p>
            <a:pPr marL="465750" lvl="1" indent="-285750">
              <a:spcBef>
                <a:spcPts val="1000"/>
              </a:spcBef>
              <a:buFont typeface="Arial" panose="020B0604020202020204" pitchFamily="34" charset="0"/>
              <a:buChar char="•"/>
            </a:pPr>
            <a:r>
              <a:rPr lang="en-US" sz="1500" b="0" dirty="0"/>
              <a:t>Between 2009 and 2017, access to internet connections in both urban and rural areas increased; although, households in rural areas were still lagging behind</a:t>
            </a:r>
          </a:p>
          <a:p>
            <a:endParaRPr lang="en-US" dirty="0"/>
          </a:p>
        </p:txBody>
      </p:sp>
    </p:spTree>
    <p:extLst>
      <p:ext uri="{BB962C8B-B14F-4D97-AF65-F5344CB8AC3E}">
        <p14:creationId xmlns:p14="http://schemas.microsoft.com/office/powerpoint/2010/main" xmlns="" val="525981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3C4FED-B410-4C7E-9BC5-4B8A1A35877B}"/>
              </a:ext>
            </a:extLst>
          </p:cNvPr>
          <p:cNvSpPr>
            <a:spLocks noGrp="1"/>
          </p:cNvSpPr>
          <p:nvPr>
            <p:ph type="title"/>
          </p:nvPr>
        </p:nvSpPr>
        <p:spPr/>
        <p:txBody>
          <a:bodyPr/>
          <a:lstStyle/>
          <a:p>
            <a:r>
              <a:rPr lang="en-US" dirty="0"/>
              <a:t>Background</a:t>
            </a:r>
          </a:p>
        </p:txBody>
      </p:sp>
      <p:sp>
        <p:nvSpPr>
          <p:cNvPr id="3" name="Slide Number Placeholder 2">
            <a:extLst>
              <a:ext uri="{FF2B5EF4-FFF2-40B4-BE49-F238E27FC236}">
                <a16:creationId xmlns:a16="http://schemas.microsoft.com/office/drawing/2014/main" xmlns="" id="{82A36C55-2FE6-4AA1-8351-0ED658BA7184}"/>
              </a:ext>
            </a:extLst>
          </p:cNvPr>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Text Placeholder 3">
            <a:extLst>
              <a:ext uri="{FF2B5EF4-FFF2-40B4-BE49-F238E27FC236}">
                <a16:creationId xmlns:a16="http://schemas.microsoft.com/office/drawing/2014/main" xmlns="" id="{C3077705-BAF9-4B51-B2A0-C477E32E5BDA}"/>
              </a:ext>
            </a:extLst>
          </p:cNvPr>
          <p:cNvSpPr>
            <a:spLocks noGrp="1"/>
          </p:cNvSpPr>
          <p:nvPr>
            <p:ph type="body" sz="quarter" idx="10"/>
          </p:nvPr>
        </p:nvSpPr>
        <p:spPr>
          <a:xfrm>
            <a:off x="295275" y="1196752"/>
            <a:ext cx="8597205" cy="5502230"/>
          </a:xfrm>
        </p:spPr>
        <p:txBody>
          <a:bodyPr>
            <a:normAutofit fontScale="92500" lnSpcReduction="20000"/>
          </a:bodyPr>
          <a:lstStyle/>
          <a:p>
            <a:pPr marL="231775" indent="-231775">
              <a:lnSpc>
                <a:spcPct val="120000"/>
              </a:lnSpc>
              <a:spcBef>
                <a:spcPts val="1000"/>
              </a:spcBef>
              <a:buBlip>
                <a:blip r:embed="rId2"/>
              </a:buBlip>
            </a:pPr>
            <a:r>
              <a:rPr lang="en-US" b="0" dirty="0"/>
              <a:t>Inequality in SA has long been recognised as one of the most salient features of the country</a:t>
            </a:r>
          </a:p>
          <a:p>
            <a:pPr marL="231775" lvl="1" indent="-231775">
              <a:lnSpc>
                <a:spcPct val="120000"/>
              </a:lnSpc>
              <a:spcBef>
                <a:spcPts val="1000"/>
              </a:spcBef>
              <a:buBlip>
                <a:blip r:embed="rId2"/>
              </a:buBlip>
            </a:pPr>
            <a:r>
              <a:rPr lang="en-US" b="1" dirty="0"/>
              <a:t>SA</a:t>
            </a:r>
            <a:r>
              <a:rPr lang="en-US" dirty="0"/>
              <a:t> is consistently ranked as one of the most unequal countries in the world</a:t>
            </a:r>
          </a:p>
          <a:p>
            <a:pPr marL="231775" lvl="1" indent="-231775">
              <a:lnSpc>
                <a:spcPct val="120000"/>
              </a:lnSpc>
              <a:spcBef>
                <a:spcPts val="1000"/>
              </a:spcBef>
              <a:buBlip>
                <a:blip r:embed="rId2"/>
              </a:buBlip>
            </a:pPr>
            <a:r>
              <a:rPr lang="en-US" dirty="0"/>
              <a:t>In addition to being extremely high, SA inequality appears to be persistent </a:t>
            </a:r>
          </a:p>
          <a:p>
            <a:pPr marL="231775" lvl="1" indent="-231775">
              <a:lnSpc>
                <a:spcPct val="120000"/>
              </a:lnSpc>
              <a:spcBef>
                <a:spcPts val="1000"/>
              </a:spcBef>
              <a:buBlip>
                <a:blip r:embed="rId2"/>
              </a:buBlip>
            </a:pPr>
            <a:r>
              <a:rPr lang="en-US" dirty="0"/>
              <a:t>Despite many efforts by government to reduce inequality since 1994, progress has been limited</a:t>
            </a:r>
          </a:p>
          <a:p>
            <a:pPr marL="231775" lvl="1" indent="-231775">
              <a:lnSpc>
                <a:spcPct val="120000"/>
              </a:lnSpc>
              <a:spcBef>
                <a:spcPts val="1000"/>
              </a:spcBef>
              <a:buBlip>
                <a:blip r:embed="rId2"/>
              </a:buBlip>
            </a:pPr>
            <a:r>
              <a:rPr lang="en-US" dirty="0"/>
              <a:t>SA is fortunate amongst developing countries to have an abundance of nationally representative survey data on many different aspects of individual and household welfare</a:t>
            </a:r>
          </a:p>
          <a:p>
            <a:pPr marL="231775" lvl="1" indent="-231775">
              <a:lnSpc>
                <a:spcPct val="120000"/>
              </a:lnSpc>
              <a:spcBef>
                <a:spcPts val="1000"/>
              </a:spcBef>
              <a:buBlip>
                <a:blip r:embed="rId2"/>
              </a:buBlip>
            </a:pPr>
            <a:r>
              <a:rPr lang="en-US" dirty="0"/>
              <a:t>This enables StatsSA to conduct analyses on multiple dimensions of inequality; including income, employment, earnings, assets, social mobility, health, education, and access to basic services and infrastructure </a:t>
            </a:r>
          </a:p>
          <a:p>
            <a:pPr marL="231775" lvl="1" indent="-231775">
              <a:lnSpc>
                <a:spcPct val="120000"/>
              </a:lnSpc>
              <a:spcBef>
                <a:spcPts val="1000"/>
              </a:spcBef>
              <a:buBlip>
                <a:blip r:embed="rId2"/>
              </a:buBlip>
            </a:pPr>
            <a:r>
              <a:rPr lang="en-US" dirty="0"/>
              <a:t>The purpose of the StatsSA Inequality Trends report is to provide a broad overview of these various dimensions in terms of inequality over the recent past, using the latest available survey data</a:t>
            </a:r>
          </a:p>
          <a:p>
            <a:pPr marL="231775" lvl="1" indent="-231775">
              <a:lnSpc>
                <a:spcPct val="120000"/>
              </a:lnSpc>
              <a:spcBef>
                <a:spcPts val="1000"/>
              </a:spcBef>
              <a:buBlip>
                <a:blip r:embed="rId2"/>
              </a:buBlip>
            </a:pPr>
            <a:r>
              <a:rPr lang="en-US" dirty="0"/>
              <a:t>The report further disaggregate estimates by population group, sex and/or geography</a:t>
            </a:r>
          </a:p>
          <a:p>
            <a:pPr marL="231775" lvl="1" indent="-231775">
              <a:lnSpc>
                <a:spcPct val="120000"/>
              </a:lnSpc>
              <a:spcBef>
                <a:spcPts val="1000"/>
              </a:spcBef>
              <a:buBlip>
                <a:blip r:embed="rId2"/>
              </a:buBlip>
            </a:pPr>
            <a:r>
              <a:rPr lang="en-US" dirty="0"/>
              <a:t>The results of the report present evidence on both vertical and horizontal inequalities in SA </a:t>
            </a:r>
          </a:p>
        </p:txBody>
      </p:sp>
    </p:spTree>
    <p:extLst>
      <p:ext uri="{BB962C8B-B14F-4D97-AF65-F5344CB8AC3E}">
        <p14:creationId xmlns:p14="http://schemas.microsoft.com/office/powerpoint/2010/main" xmlns="" val="2916771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0818AB-CF34-4A8C-B3AC-7C03026DCEBD}"/>
              </a:ext>
            </a:extLst>
          </p:cNvPr>
          <p:cNvSpPr>
            <a:spLocks noGrp="1"/>
          </p:cNvSpPr>
          <p:nvPr>
            <p:ph type="title"/>
          </p:nvPr>
        </p:nvSpPr>
        <p:spPr/>
        <p:txBody>
          <a:bodyPr/>
          <a:lstStyle/>
          <a:p>
            <a:r>
              <a:rPr lang="en-US" dirty="0"/>
              <a:t>Discussion </a:t>
            </a:r>
          </a:p>
        </p:txBody>
      </p:sp>
      <p:sp>
        <p:nvSpPr>
          <p:cNvPr id="3" name="Slide Number Placeholder 2">
            <a:extLst>
              <a:ext uri="{FF2B5EF4-FFF2-40B4-BE49-F238E27FC236}">
                <a16:creationId xmlns:a16="http://schemas.microsoft.com/office/drawing/2014/main" xmlns="" id="{A627110F-A2CC-45E4-AB68-0B245C798F83}"/>
              </a:ext>
            </a:extLst>
          </p:cNvPr>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Text Placeholder 3">
            <a:extLst>
              <a:ext uri="{FF2B5EF4-FFF2-40B4-BE49-F238E27FC236}">
                <a16:creationId xmlns:a16="http://schemas.microsoft.com/office/drawing/2014/main" xmlns="" id="{734A05A2-D127-4AF2-9CAA-926A93779539}"/>
              </a:ext>
            </a:extLst>
          </p:cNvPr>
          <p:cNvSpPr>
            <a:spLocks noGrp="1"/>
          </p:cNvSpPr>
          <p:nvPr>
            <p:ph type="body" sz="quarter" idx="10"/>
          </p:nvPr>
        </p:nvSpPr>
        <p:spPr>
          <a:xfrm>
            <a:off x="395536" y="952850"/>
            <a:ext cx="8597205" cy="5502230"/>
          </a:xfrm>
        </p:spPr>
        <p:txBody>
          <a:bodyPr>
            <a:normAutofit/>
          </a:bodyPr>
          <a:lstStyle/>
          <a:p>
            <a:pPr marL="231775" indent="-231775">
              <a:spcBef>
                <a:spcPts val="1000"/>
              </a:spcBef>
              <a:buBlip>
                <a:blip r:embed="rId2"/>
              </a:buBlip>
            </a:pPr>
            <a:r>
              <a:rPr lang="en-US" sz="1500" b="0" dirty="0"/>
              <a:t>Inequality correlates with multiple measures of social problems; including health problems, mortality, crime and substance abuse </a:t>
            </a:r>
          </a:p>
          <a:p>
            <a:pPr marL="231775" indent="-231775">
              <a:spcBef>
                <a:spcPts val="1000"/>
              </a:spcBef>
              <a:buBlip>
                <a:blip r:embed="rId2"/>
              </a:buBlip>
            </a:pPr>
            <a:r>
              <a:rPr lang="en-US" sz="1500" b="0" dirty="0"/>
              <a:t>Psycho-social stressors that are heightened due to high levels of inequality lead to a systemic breakdown in the social structure </a:t>
            </a:r>
          </a:p>
          <a:p>
            <a:pPr marL="231775" indent="-231775">
              <a:spcBef>
                <a:spcPts val="1000"/>
              </a:spcBef>
              <a:buBlip>
                <a:blip r:embed="rId2"/>
              </a:buBlip>
            </a:pPr>
            <a:r>
              <a:rPr lang="en-US" sz="1500" b="0" dirty="0"/>
              <a:t>In addition to these direct effects on individual well-being, there are good reasons to be concerned about high levels of inequality when one is concerned about economic development </a:t>
            </a:r>
          </a:p>
          <a:p>
            <a:pPr marL="231775" indent="-231775">
              <a:spcBef>
                <a:spcPts val="1000"/>
              </a:spcBef>
              <a:buBlip>
                <a:blip r:embed="rId2"/>
              </a:buBlip>
            </a:pPr>
            <a:r>
              <a:rPr lang="en-US" sz="1500" b="0" dirty="0"/>
              <a:t>High levels of inequality mean that large segments of a society may be excluded from economic opportunities, thus limiting both those individual’s outcomes, as well as the aggregate performance of the economy</a:t>
            </a:r>
          </a:p>
          <a:p>
            <a:pPr marL="231775" indent="-231775">
              <a:spcBef>
                <a:spcPts val="1000"/>
              </a:spcBef>
              <a:buBlip>
                <a:blip r:embed="rId2"/>
              </a:buBlip>
            </a:pPr>
            <a:r>
              <a:rPr lang="en-US" sz="1500" b="0" dirty="0"/>
              <a:t>It reflects a loss to society of economic potential and productivity</a:t>
            </a:r>
          </a:p>
          <a:p>
            <a:pPr marL="231775" indent="-231775">
              <a:spcBef>
                <a:spcPts val="1000"/>
              </a:spcBef>
              <a:buBlip>
                <a:blip r:embed="rId2"/>
              </a:buBlip>
            </a:pPr>
            <a:r>
              <a:rPr lang="en-US" sz="1500" b="0" dirty="0"/>
              <a:t>The breakdown in social cohesion that can arise from inequality can directly affect the capacity of a government to effectively govern</a:t>
            </a:r>
          </a:p>
          <a:p>
            <a:pPr marL="231775" indent="-231775">
              <a:spcBef>
                <a:spcPts val="1000"/>
              </a:spcBef>
              <a:buBlip>
                <a:blip r:embed="rId2"/>
              </a:buBlip>
            </a:pPr>
            <a:r>
              <a:rPr lang="en-US" sz="1500" b="0" dirty="0"/>
              <a:t>Reducing inequality is therefore a critical task from a policy perspective </a:t>
            </a:r>
          </a:p>
          <a:p>
            <a:pPr marL="231775" indent="-231775">
              <a:spcBef>
                <a:spcPts val="1000"/>
              </a:spcBef>
              <a:buBlip>
                <a:blip r:embed="rId2"/>
              </a:buBlip>
            </a:pPr>
            <a:r>
              <a:rPr lang="en-US" sz="1500" b="0" dirty="0"/>
              <a:t>Reducing inequality will require changes to the structure of the economy and the improvement in the quality of services government provides to ensure equal access and equal positive outcomes in terms of health and education across the population</a:t>
            </a:r>
          </a:p>
          <a:p>
            <a:pPr marL="231775" indent="-231775">
              <a:spcBef>
                <a:spcPts val="1000"/>
              </a:spcBef>
              <a:buBlip>
                <a:blip r:embed="rId2"/>
              </a:buBlip>
            </a:pPr>
            <a:r>
              <a:rPr lang="en-US" sz="1400" b="0" dirty="0"/>
              <a:t>On an economic front, job creation and inclusive economic growth remain vital to reducing poverty and inequality</a:t>
            </a:r>
            <a:endParaRPr lang="en-US" sz="1500" b="0" dirty="0"/>
          </a:p>
        </p:txBody>
      </p:sp>
    </p:spTree>
    <p:extLst>
      <p:ext uri="{BB962C8B-B14F-4D97-AF65-F5344CB8AC3E}">
        <p14:creationId xmlns:p14="http://schemas.microsoft.com/office/powerpoint/2010/main" xmlns="" val="130518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258F61-9E3A-4EE5-871D-537D34163719}"/>
              </a:ext>
            </a:extLst>
          </p:cNvPr>
          <p:cNvSpPr>
            <a:spLocks noGrp="1"/>
          </p:cNvSpPr>
          <p:nvPr>
            <p:ph type="title"/>
          </p:nvPr>
        </p:nvSpPr>
        <p:spPr/>
        <p:txBody>
          <a:bodyPr/>
          <a:lstStyle/>
          <a:p>
            <a:r>
              <a:rPr lang="en-US" dirty="0"/>
              <a:t>Structure of the report</a:t>
            </a:r>
          </a:p>
        </p:txBody>
      </p:sp>
      <p:sp>
        <p:nvSpPr>
          <p:cNvPr id="3" name="Slide Number Placeholder 2">
            <a:extLst>
              <a:ext uri="{FF2B5EF4-FFF2-40B4-BE49-F238E27FC236}">
                <a16:creationId xmlns:a16="http://schemas.microsoft.com/office/drawing/2014/main" xmlns="" id="{A2D44DAE-183A-46D8-A499-C49F94D20566}"/>
              </a:ext>
            </a:extLst>
          </p:cNvPr>
          <p:cNvSpPr>
            <a:spLocks noGrp="1"/>
          </p:cNvSpPr>
          <p:nvPr>
            <p:ph type="sldNum" sz="quarter" idx="4"/>
          </p:nvPr>
        </p:nvSpPr>
        <p:spPr/>
        <p:txBody>
          <a:bodyPr/>
          <a:lstStyle/>
          <a:p>
            <a:fld id="{8406839F-D7A4-4E5D-B93D-768AD4D1DB36}" type="slidenum">
              <a:rPr lang="en-ZA" smtClean="0"/>
              <a:pPr/>
              <a:t>5</a:t>
            </a:fld>
            <a:endParaRPr lang="en-ZA" dirty="0"/>
          </a:p>
        </p:txBody>
      </p:sp>
      <p:sp>
        <p:nvSpPr>
          <p:cNvPr id="4" name="Text Placeholder 3">
            <a:extLst>
              <a:ext uri="{FF2B5EF4-FFF2-40B4-BE49-F238E27FC236}">
                <a16:creationId xmlns:a16="http://schemas.microsoft.com/office/drawing/2014/main" xmlns="" id="{377C6343-4A5E-44D0-9DA4-E86BF27FA2B6}"/>
              </a:ext>
            </a:extLst>
          </p:cNvPr>
          <p:cNvSpPr>
            <a:spLocks noGrp="1"/>
          </p:cNvSpPr>
          <p:nvPr>
            <p:ph type="body" sz="quarter" idx="10"/>
          </p:nvPr>
        </p:nvSpPr>
        <p:spPr/>
        <p:txBody>
          <a:bodyPr/>
          <a:lstStyle/>
          <a:p>
            <a:pPr marL="231775" indent="-231775">
              <a:spcBef>
                <a:spcPts val="1000"/>
              </a:spcBef>
              <a:buBlip>
                <a:blip r:embed="rId2"/>
              </a:buBlip>
            </a:pPr>
            <a:r>
              <a:rPr lang="en-US" sz="1500" b="0" dirty="0"/>
              <a:t>The report consist of five chapters</a:t>
            </a:r>
          </a:p>
          <a:p>
            <a:pPr marL="411775" lvl="1" indent="-231775">
              <a:spcBef>
                <a:spcPts val="1000"/>
              </a:spcBef>
              <a:buBlip>
                <a:blip r:embed="rId2"/>
              </a:buBlip>
            </a:pPr>
            <a:r>
              <a:rPr lang="en-US" sz="1500" b="0" dirty="0"/>
              <a:t>Chapter 1: Introduction and background</a:t>
            </a:r>
          </a:p>
          <a:p>
            <a:pPr marL="411775" lvl="1" indent="-231775">
              <a:spcBef>
                <a:spcPts val="1000"/>
              </a:spcBef>
              <a:buBlip>
                <a:blip r:embed="rId2"/>
              </a:buBlip>
            </a:pPr>
            <a:r>
              <a:rPr lang="en-US" sz="1500" b="0" dirty="0"/>
              <a:t>Chapter 2: Overview of policy environment </a:t>
            </a:r>
          </a:p>
          <a:p>
            <a:pPr marL="411775" lvl="1" indent="-231775">
              <a:spcBef>
                <a:spcPts val="1000"/>
              </a:spcBef>
              <a:buBlip>
                <a:blip r:embed="rId2"/>
              </a:buBlip>
            </a:pPr>
            <a:r>
              <a:rPr lang="en-US" sz="1500" b="0" dirty="0"/>
              <a:t>Chapter 3: Review of data sources</a:t>
            </a:r>
          </a:p>
          <a:p>
            <a:pPr marL="411775" lvl="1" indent="-231775">
              <a:spcBef>
                <a:spcPts val="1000"/>
              </a:spcBef>
              <a:buBlip>
                <a:blip r:embed="rId2"/>
              </a:buBlip>
            </a:pPr>
            <a:r>
              <a:rPr lang="en-US" sz="1500" b="0" dirty="0"/>
              <a:t>Chapter 4: profiling and analyzing inequality</a:t>
            </a:r>
          </a:p>
          <a:p>
            <a:pPr marL="645750" lvl="2" indent="-285750">
              <a:spcBef>
                <a:spcPts val="1000"/>
              </a:spcBef>
            </a:pPr>
            <a:r>
              <a:rPr lang="en-US" sz="1500" b="0" dirty="0"/>
              <a:t>Income inequality</a:t>
            </a:r>
          </a:p>
          <a:p>
            <a:pPr marL="645750" lvl="2" indent="-285750">
              <a:spcBef>
                <a:spcPts val="1000"/>
              </a:spcBef>
            </a:pPr>
            <a:r>
              <a:rPr lang="en-US" sz="1500" b="0" dirty="0"/>
              <a:t>Asset and wealth inequality</a:t>
            </a:r>
          </a:p>
          <a:p>
            <a:pPr marL="645750" lvl="2" indent="-285750">
              <a:spcBef>
                <a:spcPts val="1000"/>
              </a:spcBef>
            </a:pPr>
            <a:r>
              <a:rPr lang="en-US" sz="1500" b="0" dirty="0"/>
              <a:t>Labour market inequality</a:t>
            </a:r>
          </a:p>
          <a:p>
            <a:pPr marL="645750" lvl="2" indent="-285750">
              <a:spcBef>
                <a:spcPts val="1000"/>
              </a:spcBef>
            </a:pPr>
            <a:r>
              <a:rPr lang="en-US" sz="1500" b="0" dirty="0"/>
              <a:t>Inequality in the social domain</a:t>
            </a:r>
          </a:p>
          <a:p>
            <a:pPr marL="411775" lvl="1" indent="-231775">
              <a:spcBef>
                <a:spcPts val="1000"/>
              </a:spcBef>
              <a:buBlip>
                <a:blip r:embed="rId2"/>
              </a:buBlip>
            </a:pPr>
            <a:r>
              <a:rPr lang="en-US" sz="1500" b="0" dirty="0"/>
              <a:t>Chapter 5: Conclusion </a:t>
            </a:r>
          </a:p>
          <a:p>
            <a:pPr marL="411775" lvl="1" indent="-231775">
              <a:spcBef>
                <a:spcPts val="1000"/>
              </a:spcBef>
              <a:buBlip>
                <a:blip r:embed="rId2"/>
              </a:buBlip>
            </a:pPr>
            <a:endParaRPr lang="en-US" sz="1500" dirty="0"/>
          </a:p>
          <a:p>
            <a:pPr marL="465750" lvl="1" indent="-285750">
              <a:spcBef>
                <a:spcPts val="1000"/>
              </a:spcBef>
              <a:buFont typeface="Arial" panose="020B0604020202020204" pitchFamily="34" charset="0"/>
              <a:buChar char="•"/>
            </a:pPr>
            <a:r>
              <a:rPr lang="en-US" sz="1500" b="0" dirty="0"/>
              <a:t>Note all indicators are disaggregated to a provincial level</a:t>
            </a:r>
          </a:p>
        </p:txBody>
      </p:sp>
    </p:spTree>
    <p:extLst>
      <p:ext uri="{BB962C8B-B14F-4D97-AF65-F5344CB8AC3E}">
        <p14:creationId xmlns:p14="http://schemas.microsoft.com/office/powerpoint/2010/main" xmlns="" val="50112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5E85C5-71F3-4590-8D4B-3CFE2A88C2CA}"/>
              </a:ext>
            </a:extLst>
          </p:cNvPr>
          <p:cNvSpPr>
            <a:spLocks noGrp="1"/>
          </p:cNvSpPr>
          <p:nvPr>
            <p:ph type="title"/>
          </p:nvPr>
        </p:nvSpPr>
        <p:spPr/>
        <p:txBody>
          <a:bodyPr/>
          <a:lstStyle/>
          <a:p>
            <a:r>
              <a:rPr lang="en-US" dirty="0"/>
              <a:t>1. Economic inequality</a:t>
            </a:r>
          </a:p>
        </p:txBody>
      </p:sp>
      <p:sp>
        <p:nvSpPr>
          <p:cNvPr id="3" name="Slide Number Placeholder 2">
            <a:extLst>
              <a:ext uri="{FF2B5EF4-FFF2-40B4-BE49-F238E27FC236}">
                <a16:creationId xmlns:a16="http://schemas.microsoft.com/office/drawing/2014/main" xmlns="" id="{269495DA-2F99-440A-9D89-43BAF49B7B5F}"/>
              </a:ext>
            </a:extLst>
          </p:cNvPr>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Text Placeholder 3">
            <a:extLst>
              <a:ext uri="{FF2B5EF4-FFF2-40B4-BE49-F238E27FC236}">
                <a16:creationId xmlns:a16="http://schemas.microsoft.com/office/drawing/2014/main" xmlns="" id="{2BBAE117-6133-4480-A32B-B2987D328708}"/>
              </a:ext>
            </a:extLst>
          </p:cNvPr>
          <p:cNvSpPr>
            <a:spLocks noGrp="1"/>
          </p:cNvSpPr>
          <p:nvPr>
            <p:ph type="body" sz="quarter" idx="10"/>
          </p:nvPr>
        </p:nvSpPr>
        <p:spPr>
          <a:xfrm>
            <a:off x="535079" y="1035671"/>
            <a:ext cx="8597205" cy="360040"/>
          </a:xfrm>
        </p:spPr>
        <p:txBody>
          <a:bodyPr>
            <a:normAutofit fontScale="92500" lnSpcReduction="10000"/>
          </a:bodyPr>
          <a:lstStyle/>
          <a:p>
            <a:r>
              <a:rPr lang="en-US" dirty="0"/>
              <a:t>Distribution of expenditure shares by decile</a:t>
            </a:r>
          </a:p>
        </p:txBody>
      </p:sp>
      <p:pic>
        <p:nvPicPr>
          <p:cNvPr id="6" name="Picture 5">
            <a:extLst>
              <a:ext uri="{FF2B5EF4-FFF2-40B4-BE49-F238E27FC236}">
                <a16:creationId xmlns:a16="http://schemas.microsoft.com/office/drawing/2014/main" xmlns="" id="{7B545A6C-4B45-48B4-AD2E-88D10C5B354B}"/>
              </a:ext>
            </a:extLst>
          </p:cNvPr>
          <p:cNvPicPr>
            <a:picLocks noChangeAspect="1"/>
          </p:cNvPicPr>
          <p:nvPr/>
        </p:nvPicPr>
        <p:blipFill>
          <a:blip r:embed="rId2" cstate="print"/>
          <a:stretch>
            <a:fillRect/>
          </a:stretch>
        </p:blipFill>
        <p:spPr>
          <a:xfrm>
            <a:off x="609032" y="1395711"/>
            <a:ext cx="7969690" cy="4160560"/>
          </a:xfrm>
          <a:prstGeom prst="rect">
            <a:avLst/>
          </a:prstGeom>
        </p:spPr>
      </p:pic>
      <p:sp>
        <p:nvSpPr>
          <p:cNvPr id="7" name="Text Placeholder 3">
            <a:extLst>
              <a:ext uri="{FF2B5EF4-FFF2-40B4-BE49-F238E27FC236}">
                <a16:creationId xmlns:a16="http://schemas.microsoft.com/office/drawing/2014/main" xmlns="" id="{2777EB5C-656D-45AE-BFB8-BDD073BBB1AD}"/>
              </a:ext>
            </a:extLst>
          </p:cNvPr>
          <p:cNvSpPr txBox="1">
            <a:spLocks/>
          </p:cNvSpPr>
          <p:nvPr/>
        </p:nvSpPr>
        <p:spPr>
          <a:xfrm>
            <a:off x="609032" y="5545203"/>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Tree>
    <p:extLst>
      <p:ext uri="{BB962C8B-B14F-4D97-AF65-F5344CB8AC3E}">
        <p14:creationId xmlns:p14="http://schemas.microsoft.com/office/powerpoint/2010/main" xmlns="" val="346087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9B1C3B-A06F-4578-8D62-11FB6E41317F}"/>
              </a:ext>
            </a:extLst>
          </p:cNvPr>
          <p:cNvSpPr>
            <a:spLocks noGrp="1"/>
          </p:cNvSpPr>
          <p:nvPr>
            <p:ph type="title"/>
          </p:nvPr>
        </p:nvSpPr>
        <p:spPr/>
        <p:txBody>
          <a:bodyPr/>
          <a:lstStyle/>
          <a:p>
            <a:r>
              <a:rPr lang="en-US" dirty="0"/>
              <a:t>1. Economic inequality (2)</a:t>
            </a:r>
          </a:p>
        </p:txBody>
      </p:sp>
      <p:sp>
        <p:nvSpPr>
          <p:cNvPr id="3" name="Slide Number Placeholder 2">
            <a:extLst>
              <a:ext uri="{FF2B5EF4-FFF2-40B4-BE49-F238E27FC236}">
                <a16:creationId xmlns:a16="http://schemas.microsoft.com/office/drawing/2014/main" xmlns="" id="{E55CB13C-0573-429A-801D-D0F42F319AA7}"/>
              </a:ext>
            </a:extLst>
          </p:cNvPr>
          <p:cNvSpPr>
            <a:spLocks noGrp="1"/>
          </p:cNvSpPr>
          <p:nvPr>
            <p:ph type="sldNum" sz="quarter" idx="4"/>
          </p:nvPr>
        </p:nvSpPr>
        <p:spPr/>
        <p:txBody>
          <a:bodyPr/>
          <a:lstStyle/>
          <a:p>
            <a:fld id="{8406839F-D7A4-4E5D-B93D-768AD4D1DB36}" type="slidenum">
              <a:rPr lang="en-ZA" smtClean="0"/>
              <a:pPr/>
              <a:t>7</a:t>
            </a:fld>
            <a:endParaRPr lang="en-ZA" dirty="0"/>
          </a:p>
        </p:txBody>
      </p:sp>
      <p:pic>
        <p:nvPicPr>
          <p:cNvPr id="5" name="Picture 4">
            <a:extLst>
              <a:ext uri="{FF2B5EF4-FFF2-40B4-BE49-F238E27FC236}">
                <a16:creationId xmlns:a16="http://schemas.microsoft.com/office/drawing/2014/main" xmlns="" id="{9865640E-8BD1-41E6-84F3-C09F9281BB8F}"/>
              </a:ext>
            </a:extLst>
          </p:cNvPr>
          <p:cNvPicPr>
            <a:picLocks noChangeAspect="1"/>
          </p:cNvPicPr>
          <p:nvPr/>
        </p:nvPicPr>
        <p:blipFill>
          <a:blip r:embed="rId2" cstate="print"/>
          <a:stretch>
            <a:fillRect/>
          </a:stretch>
        </p:blipFill>
        <p:spPr>
          <a:xfrm>
            <a:off x="535078" y="1516605"/>
            <a:ext cx="8213386" cy="4206992"/>
          </a:xfrm>
          <a:prstGeom prst="rect">
            <a:avLst/>
          </a:prstGeom>
        </p:spPr>
      </p:pic>
      <p:sp>
        <p:nvSpPr>
          <p:cNvPr id="4" name="Text Placeholder 3">
            <a:extLst>
              <a:ext uri="{FF2B5EF4-FFF2-40B4-BE49-F238E27FC236}">
                <a16:creationId xmlns:a16="http://schemas.microsoft.com/office/drawing/2014/main" xmlns="" id="{7768126D-B22B-4C58-B66B-1A2F2630C991}"/>
              </a:ext>
            </a:extLst>
          </p:cNvPr>
          <p:cNvSpPr>
            <a:spLocks noGrp="1"/>
          </p:cNvSpPr>
          <p:nvPr>
            <p:ph type="body" sz="quarter" idx="10"/>
          </p:nvPr>
        </p:nvSpPr>
        <p:spPr>
          <a:xfrm>
            <a:off x="380901" y="1124745"/>
            <a:ext cx="8597205" cy="360040"/>
          </a:xfrm>
        </p:spPr>
        <p:txBody>
          <a:bodyPr>
            <a:normAutofit fontScale="92500" lnSpcReduction="10000"/>
          </a:bodyPr>
          <a:lstStyle/>
          <a:p>
            <a:r>
              <a:rPr lang="en-US" dirty="0"/>
              <a:t>Distribution of expenditure shares by sex of household head and population group </a:t>
            </a:r>
          </a:p>
        </p:txBody>
      </p:sp>
      <p:sp>
        <p:nvSpPr>
          <p:cNvPr id="6" name="Text Placeholder 3">
            <a:extLst>
              <a:ext uri="{FF2B5EF4-FFF2-40B4-BE49-F238E27FC236}">
                <a16:creationId xmlns:a16="http://schemas.microsoft.com/office/drawing/2014/main" xmlns="" id="{A767AF9E-1E37-497F-9E1C-7417B9F02515}"/>
              </a:ext>
            </a:extLst>
          </p:cNvPr>
          <p:cNvSpPr txBox="1">
            <a:spLocks/>
          </p:cNvSpPr>
          <p:nvPr/>
        </p:nvSpPr>
        <p:spPr>
          <a:xfrm>
            <a:off x="535078" y="5736656"/>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7" name="TextBox 6"/>
          <p:cNvSpPr txBox="1"/>
          <p:nvPr/>
        </p:nvSpPr>
        <p:spPr>
          <a:xfrm>
            <a:off x="971600" y="6165304"/>
            <a:ext cx="7056784" cy="261610"/>
          </a:xfrm>
          <a:prstGeom prst="rect">
            <a:avLst/>
          </a:prstGeom>
          <a:noFill/>
        </p:spPr>
        <p:txBody>
          <a:bodyPr wrap="square" rtlCol="0">
            <a:spAutoFit/>
          </a:bodyPr>
          <a:lstStyle/>
          <a:p>
            <a:r>
              <a:rPr lang="en-ZA" sz="1100" dirty="0"/>
              <a:t>The household expenditure share for black Africans  grew from 41.8 % to 49.3 between 2006 and 2015</a:t>
            </a:r>
          </a:p>
        </p:txBody>
      </p:sp>
    </p:spTree>
    <p:extLst>
      <p:ext uri="{BB962C8B-B14F-4D97-AF65-F5344CB8AC3E}">
        <p14:creationId xmlns:p14="http://schemas.microsoft.com/office/powerpoint/2010/main" xmlns="" val="77965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D0E922-FF75-4774-AE18-60A17387F2E5}"/>
              </a:ext>
            </a:extLst>
          </p:cNvPr>
          <p:cNvSpPr>
            <a:spLocks noGrp="1"/>
          </p:cNvSpPr>
          <p:nvPr>
            <p:ph type="title"/>
          </p:nvPr>
        </p:nvSpPr>
        <p:spPr/>
        <p:txBody>
          <a:bodyPr/>
          <a:lstStyle/>
          <a:p>
            <a:r>
              <a:rPr lang="en-US" dirty="0"/>
              <a:t>1. Economic inequality (3)</a:t>
            </a:r>
          </a:p>
        </p:txBody>
      </p:sp>
      <p:sp>
        <p:nvSpPr>
          <p:cNvPr id="3" name="Slide Number Placeholder 2">
            <a:extLst>
              <a:ext uri="{FF2B5EF4-FFF2-40B4-BE49-F238E27FC236}">
                <a16:creationId xmlns:a16="http://schemas.microsoft.com/office/drawing/2014/main" xmlns="" id="{7799758B-31DA-46BD-B06A-78B453277054}"/>
              </a:ext>
            </a:extLst>
          </p:cNvPr>
          <p:cNvSpPr>
            <a:spLocks noGrp="1"/>
          </p:cNvSpPr>
          <p:nvPr>
            <p:ph type="sldNum" sz="quarter" idx="4"/>
          </p:nvPr>
        </p:nvSpPr>
        <p:spPr/>
        <p:txBody>
          <a:bodyPr/>
          <a:lstStyle/>
          <a:p>
            <a:fld id="{8406839F-D7A4-4E5D-B93D-768AD4D1DB36}" type="slidenum">
              <a:rPr lang="en-ZA" smtClean="0"/>
              <a:pPr/>
              <a:t>8</a:t>
            </a:fld>
            <a:endParaRPr lang="en-ZA" dirty="0"/>
          </a:p>
        </p:txBody>
      </p:sp>
      <p:pic>
        <p:nvPicPr>
          <p:cNvPr id="5" name="Picture 4">
            <a:extLst>
              <a:ext uri="{FF2B5EF4-FFF2-40B4-BE49-F238E27FC236}">
                <a16:creationId xmlns:a16="http://schemas.microsoft.com/office/drawing/2014/main" xmlns="" id="{666852E8-9B7A-4E5B-9FAB-558365FFD312}"/>
              </a:ext>
            </a:extLst>
          </p:cNvPr>
          <p:cNvPicPr>
            <a:picLocks noChangeAspect="1"/>
          </p:cNvPicPr>
          <p:nvPr/>
        </p:nvPicPr>
        <p:blipFill>
          <a:blip r:embed="rId2" cstate="print"/>
          <a:stretch>
            <a:fillRect/>
          </a:stretch>
        </p:blipFill>
        <p:spPr>
          <a:xfrm>
            <a:off x="476310" y="1419140"/>
            <a:ext cx="8280920" cy="4392488"/>
          </a:xfrm>
          <a:prstGeom prst="rect">
            <a:avLst/>
          </a:prstGeom>
        </p:spPr>
      </p:pic>
      <p:sp>
        <p:nvSpPr>
          <p:cNvPr id="4" name="Text Placeholder 3">
            <a:extLst>
              <a:ext uri="{FF2B5EF4-FFF2-40B4-BE49-F238E27FC236}">
                <a16:creationId xmlns:a16="http://schemas.microsoft.com/office/drawing/2014/main" xmlns="" id="{B1D3559B-639D-4A55-B67D-E8C3A7EFC34A}"/>
              </a:ext>
            </a:extLst>
          </p:cNvPr>
          <p:cNvSpPr>
            <a:spLocks noGrp="1"/>
          </p:cNvSpPr>
          <p:nvPr>
            <p:ph type="body" sz="quarter" idx="10"/>
          </p:nvPr>
        </p:nvSpPr>
        <p:spPr>
          <a:xfrm>
            <a:off x="476310" y="1014574"/>
            <a:ext cx="8597205" cy="674181"/>
          </a:xfrm>
        </p:spPr>
        <p:txBody>
          <a:bodyPr/>
          <a:lstStyle/>
          <a:p>
            <a:r>
              <a:rPr lang="en-US" dirty="0"/>
              <a:t>Inequality measures based on per capita expenditure by population group</a:t>
            </a:r>
          </a:p>
        </p:txBody>
      </p:sp>
      <p:sp>
        <p:nvSpPr>
          <p:cNvPr id="6" name="Text Placeholder 3">
            <a:extLst>
              <a:ext uri="{FF2B5EF4-FFF2-40B4-BE49-F238E27FC236}">
                <a16:creationId xmlns:a16="http://schemas.microsoft.com/office/drawing/2014/main" xmlns="" id="{49F2F69F-CF84-4507-B3A4-DD56A4C41B2F}"/>
              </a:ext>
            </a:extLst>
          </p:cNvPr>
          <p:cNvSpPr txBox="1">
            <a:spLocks/>
          </p:cNvSpPr>
          <p:nvPr/>
        </p:nvSpPr>
        <p:spPr>
          <a:xfrm>
            <a:off x="535078" y="5733256"/>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7" name="TextBox 6"/>
          <p:cNvSpPr txBox="1"/>
          <p:nvPr/>
        </p:nvSpPr>
        <p:spPr>
          <a:xfrm>
            <a:off x="476310" y="6031528"/>
            <a:ext cx="7840106" cy="430887"/>
          </a:xfrm>
          <a:prstGeom prst="rect">
            <a:avLst/>
          </a:prstGeom>
          <a:noFill/>
        </p:spPr>
        <p:txBody>
          <a:bodyPr wrap="square" rtlCol="0">
            <a:spAutoFit/>
          </a:bodyPr>
          <a:lstStyle/>
          <a:p>
            <a:r>
              <a:rPr lang="en-ZA" sz="1100" dirty="0"/>
              <a:t>Palma ratio showed a decrease in inequality  for whites and Indians , but increased for Black Africans between 2006 and 2015</a:t>
            </a:r>
          </a:p>
        </p:txBody>
      </p:sp>
    </p:spTree>
    <p:extLst>
      <p:ext uri="{BB962C8B-B14F-4D97-AF65-F5344CB8AC3E}">
        <p14:creationId xmlns:p14="http://schemas.microsoft.com/office/powerpoint/2010/main" xmlns="" val="3223723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03701-A092-4D36-ABF8-F5646FF603D1}"/>
              </a:ext>
            </a:extLst>
          </p:cNvPr>
          <p:cNvSpPr>
            <a:spLocks noGrp="1"/>
          </p:cNvSpPr>
          <p:nvPr>
            <p:ph type="title"/>
          </p:nvPr>
        </p:nvSpPr>
        <p:spPr/>
        <p:txBody>
          <a:bodyPr/>
          <a:lstStyle/>
          <a:p>
            <a:r>
              <a:rPr lang="en-US" dirty="0"/>
              <a:t>1. Economic inequality (4)</a:t>
            </a:r>
          </a:p>
        </p:txBody>
      </p:sp>
      <p:sp>
        <p:nvSpPr>
          <p:cNvPr id="3" name="Slide Number Placeholder 2">
            <a:extLst>
              <a:ext uri="{FF2B5EF4-FFF2-40B4-BE49-F238E27FC236}">
                <a16:creationId xmlns:a16="http://schemas.microsoft.com/office/drawing/2014/main" xmlns="" id="{353E1063-316C-4298-BCA7-660283EDDAEC}"/>
              </a:ext>
            </a:extLst>
          </p:cNvPr>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Text Placeholder 3">
            <a:extLst>
              <a:ext uri="{FF2B5EF4-FFF2-40B4-BE49-F238E27FC236}">
                <a16:creationId xmlns:a16="http://schemas.microsoft.com/office/drawing/2014/main" xmlns="" id="{45E7E470-DCC1-4804-9F84-2017B753B8D5}"/>
              </a:ext>
            </a:extLst>
          </p:cNvPr>
          <p:cNvSpPr>
            <a:spLocks noGrp="1"/>
          </p:cNvSpPr>
          <p:nvPr>
            <p:ph type="body" sz="quarter" idx="10"/>
          </p:nvPr>
        </p:nvSpPr>
        <p:spPr>
          <a:xfrm>
            <a:off x="326284" y="980728"/>
            <a:ext cx="8597205" cy="720080"/>
          </a:xfrm>
        </p:spPr>
        <p:txBody>
          <a:bodyPr/>
          <a:lstStyle/>
          <a:p>
            <a:r>
              <a:rPr lang="en-US" dirty="0"/>
              <a:t>Inequality measures based on per capita expenditure by sex of household head</a:t>
            </a:r>
          </a:p>
        </p:txBody>
      </p:sp>
      <p:pic>
        <p:nvPicPr>
          <p:cNvPr id="5" name="Picture 4">
            <a:extLst>
              <a:ext uri="{FF2B5EF4-FFF2-40B4-BE49-F238E27FC236}">
                <a16:creationId xmlns:a16="http://schemas.microsoft.com/office/drawing/2014/main" xmlns="" id="{4EAF2358-50AD-4872-A528-C5FD24DFC775}"/>
              </a:ext>
            </a:extLst>
          </p:cNvPr>
          <p:cNvPicPr>
            <a:picLocks noChangeAspect="1"/>
          </p:cNvPicPr>
          <p:nvPr/>
        </p:nvPicPr>
        <p:blipFill>
          <a:blip r:embed="rId2" cstate="print"/>
          <a:stretch>
            <a:fillRect/>
          </a:stretch>
        </p:blipFill>
        <p:spPr>
          <a:xfrm>
            <a:off x="382787" y="1563441"/>
            <a:ext cx="8422179" cy="3593751"/>
          </a:xfrm>
          <a:prstGeom prst="rect">
            <a:avLst/>
          </a:prstGeom>
        </p:spPr>
      </p:pic>
      <p:sp>
        <p:nvSpPr>
          <p:cNvPr id="6" name="Text Placeholder 3">
            <a:extLst>
              <a:ext uri="{FF2B5EF4-FFF2-40B4-BE49-F238E27FC236}">
                <a16:creationId xmlns:a16="http://schemas.microsoft.com/office/drawing/2014/main" xmlns="" id="{8564BAC6-1303-47D1-8328-6D10C7225583}"/>
              </a:ext>
            </a:extLst>
          </p:cNvPr>
          <p:cNvSpPr txBox="1">
            <a:spLocks/>
          </p:cNvSpPr>
          <p:nvPr/>
        </p:nvSpPr>
        <p:spPr>
          <a:xfrm>
            <a:off x="367268" y="5157192"/>
            <a:ext cx="8597205" cy="360040"/>
          </a:xfrm>
          <a:prstGeom prst="rect">
            <a:avLst/>
          </a:prstGeom>
        </p:spPr>
        <p:txBody>
          <a:bodyPr vert="horz" lIns="72000" tIns="72000" rIns="72000" bIns="72000" rtlCol="0">
            <a:normAutofit fontScale="92500"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Source: StatsSA</a:t>
            </a:r>
          </a:p>
        </p:txBody>
      </p:sp>
      <p:sp>
        <p:nvSpPr>
          <p:cNvPr id="9" name="TextBox 8"/>
          <p:cNvSpPr txBox="1"/>
          <p:nvPr/>
        </p:nvSpPr>
        <p:spPr>
          <a:xfrm>
            <a:off x="611560" y="5601405"/>
            <a:ext cx="7213549" cy="523220"/>
          </a:xfrm>
          <a:prstGeom prst="rect">
            <a:avLst/>
          </a:prstGeom>
          <a:noFill/>
        </p:spPr>
        <p:txBody>
          <a:bodyPr wrap="square" rtlCol="0">
            <a:spAutoFit/>
          </a:bodyPr>
          <a:lstStyle/>
          <a:p>
            <a:r>
              <a:rPr lang="en-ZA" sz="1400" dirty="0"/>
              <a:t>There was a decrease in inequality between male and female headed households</a:t>
            </a:r>
          </a:p>
        </p:txBody>
      </p:sp>
    </p:spTree>
    <p:extLst>
      <p:ext uri="{BB962C8B-B14F-4D97-AF65-F5344CB8AC3E}">
        <p14:creationId xmlns:p14="http://schemas.microsoft.com/office/powerpoint/2010/main" xmlns="" val="25830655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93.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WCG-New PPT Master-01112012</Template>
  <TotalTime>2526</TotalTime>
  <Words>1802</Words>
  <Application>Microsoft Office PowerPoint</Application>
  <PresentationFormat>On-screen Show (4:3)</PresentationFormat>
  <Paragraphs>180</Paragraphs>
  <Slides>29</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2" baseType="lpstr">
      <vt:lpstr>WCG-PPT Master-121022-amc</vt:lpstr>
      <vt:lpstr>1_WCG-PPT Master-121022-amc</vt:lpstr>
      <vt:lpstr>think-cell Slide</vt:lpstr>
      <vt:lpstr>INEQUALITY TRENDS IN SOUTH AFRICA:  A MULTI-DIMENTIONAL DIAGNOSTIC OF INEQUALITY </vt:lpstr>
      <vt:lpstr>Introduction</vt:lpstr>
      <vt:lpstr>Background</vt:lpstr>
      <vt:lpstr>Discussion </vt:lpstr>
      <vt:lpstr>Structure of the report</vt:lpstr>
      <vt:lpstr>1. Economic inequality</vt:lpstr>
      <vt:lpstr>1. Economic inequality (2)</vt:lpstr>
      <vt:lpstr>1. Economic inequality (3)</vt:lpstr>
      <vt:lpstr>1. Economic inequality (4)</vt:lpstr>
      <vt:lpstr>1. Economic inequality (5) </vt:lpstr>
      <vt:lpstr>2. Asset and wealth inequality </vt:lpstr>
      <vt:lpstr>2. Asset and wealth inequality (2)</vt:lpstr>
      <vt:lpstr>2. Asset and wealth inequality (3)</vt:lpstr>
      <vt:lpstr>2. Asset and wealth inequality (4)</vt:lpstr>
      <vt:lpstr>2. Asset and wealth inequality (5)</vt:lpstr>
      <vt:lpstr>3. Labour market inequality </vt:lpstr>
      <vt:lpstr>3. Labour market inequality (2) </vt:lpstr>
      <vt:lpstr>3. Labour market inequality (3) </vt:lpstr>
      <vt:lpstr>4. Inequality in the social domain </vt:lpstr>
      <vt:lpstr>4. Inequality in the social domain (2)</vt:lpstr>
      <vt:lpstr>4. Inequality in the social domain (3)</vt:lpstr>
      <vt:lpstr>4. Inequality in the social domain (4)</vt:lpstr>
      <vt:lpstr>4. Inequality in the social domain (4)</vt:lpstr>
      <vt:lpstr>4. Inequality in the social domain (5)</vt:lpstr>
      <vt:lpstr>Summary </vt:lpstr>
      <vt:lpstr>Summary (2)</vt:lpstr>
      <vt:lpstr>Summary (3)</vt:lpstr>
      <vt:lpstr>Summary (4)</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Sylvanus du Plessis</dc:creator>
  <cp:keywords>POTX</cp:keywords>
  <cp:lastModifiedBy>PUMZA</cp:lastModifiedBy>
  <cp:revision>312</cp:revision>
  <cp:lastPrinted>2020-02-12T13:00:30Z</cp:lastPrinted>
  <dcterms:created xsi:type="dcterms:W3CDTF">2017-07-31T06:28:37Z</dcterms:created>
  <dcterms:modified xsi:type="dcterms:W3CDTF">2020-02-20T09:28:56Z</dcterms:modified>
  <cp:category>CI</cp:category>
</cp:coreProperties>
</file>