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1708" r:id="rId2"/>
    <p:sldId id="1825" r:id="rId3"/>
    <p:sldId id="2280" r:id="rId4"/>
    <p:sldId id="272" r:id="rId5"/>
    <p:sldId id="287" r:id="rId6"/>
    <p:sldId id="1834" r:id="rId7"/>
    <p:sldId id="1851" r:id="rId8"/>
    <p:sldId id="1728" r:id="rId9"/>
    <p:sldId id="1836" r:id="rId10"/>
    <p:sldId id="1847" r:id="rId11"/>
    <p:sldId id="258" r:id="rId12"/>
    <p:sldId id="353" r:id="rId13"/>
    <p:sldId id="2281" r:id="rId14"/>
    <p:sldId id="1808" r:id="rId15"/>
    <p:sldId id="1783" r:id="rId16"/>
    <p:sldId id="1837" r:id="rId17"/>
    <p:sldId id="265" r:id="rId18"/>
    <p:sldId id="271" r:id="rId19"/>
    <p:sldId id="2283" r:id="rId20"/>
    <p:sldId id="260" r:id="rId21"/>
    <p:sldId id="2282" r:id="rId22"/>
    <p:sldId id="1771" r:id="rId23"/>
    <p:sldId id="2284" r:id="rId24"/>
    <p:sldId id="2285" r:id="rId25"/>
    <p:sldId id="1842" r:id="rId26"/>
    <p:sldId id="270" r:id="rId27"/>
    <p:sldId id="1719"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12">
          <p15:clr>
            <a:srgbClr val="A4A3A4"/>
          </p15:clr>
        </p15:guide>
        <p15:guide id="2" pos="16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wande Ngidi(GPDPR)" initials="MN" lastIdx="1" clrIdx="0">
    <p:extLst>
      <p:ext uri="{19B8F6BF-5375-455C-9EA6-DF929625EA0E}">
        <p15:presenceInfo xmlns:p15="http://schemas.microsoft.com/office/powerpoint/2012/main" xmlns="" userId="S-1-5-21-3549663268-1688487351-803038336-324230" providerId="AD"/>
      </p:ext>
    </p:extLst>
  </p:cmAuthor>
  <p:cmAuthor id="2" name="Ngwenya, Nomfundo (GPDID)" initials="NN(" lastIdx="1" clrIdx="1">
    <p:extLst>
      <p:ext uri="{19B8F6BF-5375-455C-9EA6-DF929625EA0E}">
        <p15:presenceInfo xmlns:p15="http://schemas.microsoft.com/office/powerpoint/2012/main" xmlns="" userId="S-1-5-21-3549663268-1688487351-803038336-116519" providerId="AD"/>
      </p:ext>
    </p:extLst>
  </p:cmAuthor>
  <p:cmAuthor id="3" name="Zukiswa Ncunyana" initials="ZN" lastIdx="2" clrIdx="2">
    <p:extLst>
      <p:ext uri="{19B8F6BF-5375-455C-9EA6-DF929625EA0E}">
        <p15:presenceInfo xmlns:p15="http://schemas.microsoft.com/office/powerpoint/2012/main" xmlns="" userId="S::Zukiswa.Ncunyana@gauteng.gov.za::2a5d5cd3-7644-4ff1-a6c1-01e2c4ac9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6364" autoAdjust="0"/>
  </p:normalViewPr>
  <p:slideViewPr>
    <p:cSldViewPr snapToGrid="0" snapToObjects="1">
      <p:cViewPr varScale="1">
        <p:scale>
          <a:sx n="100" d="100"/>
          <a:sy n="100" d="100"/>
        </p:scale>
        <p:origin x="-1944" y="-90"/>
      </p:cViewPr>
      <p:guideLst>
        <p:guide orient="horz" pos="1312"/>
        <p:guide pos="16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1803202488002058"/>
          <c:y val="0.19830646784814873"/>
          <c:w val="0.62184290648935758"/>
          <c:h val="0.5854780850835728"/>
        </c:manualLayout>
      </c:layout>
      <c:doughnutChart>
        <c:varyColors val="1"/>
        <c:ser>
          <c:idx val="0"/>
          <c:order val="0"/>
          <c:tx>
            <c:strRef>
              <c:f>Sheet1!$B$1</c:f>
              <c:strCache>
                <c:ptCount val="1"/>
                <c:pt idx="0">
                  <c:v>Sales</c:v>
                </c:pt>
              </c:strCache>
            </c:strRef>
          </c:tx>
          <c:dPt>
            <c:idx val="0"/>
            <c:spPr>
              <a:solidFill>
                <a:schemeClr val="bg1">
                  <a:lumMod val="75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8D3-4555-88E0-14563FF3892A}"/>
              </c:ext>
            </c:extLst>
          </c:dPt>
          <c:dPt>
            <c:idx val="1"/>
            <c:spPr>
              <a:solidFill>
                <a:srgbClr val="6B95C7"/>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8D3-4555-88E0-14563FF3892A}"/>
              </c:ext>
            </c:extLst>
          </c:dPt>
          <c:dPt>
            <c:idx val="2"/>
            <c:spPr>
              <a:solidFill>
                <a:srgbClr val="FFC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2-58D3-4555-88E0-14563FF3892A}"/>
              </c:ext>
            </c:extLst>
          </c:dPt>
          <c:dPt>
            <c:idx val="3"/>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B28-4C44-B25D-54917E184F2C}"/>
              </c:ext>
            </c:extLst>
          </c:dPt>
          <c:dLbls>
            <c:dLbl>
              <c:idx val="0"/>
              <c:layout/>
              <c:tx>
                <c:rich>
                  <a:bodyPr/>
                  <a:lstStyle/>
                  <a:p>
                    <a:fld id="{A43E1639-E91F-4DDD-986B-6304D96AA212}" type="PERCENTAGE">
                      <a:rPr lang="en-US" baseline="0" smtClean="0"/>
                      <a:pPr/>
                      <a:t>[PERCENTAGE]</a:t>
                    </a:fld>
                    <a:endParaRPr lang="en-ZA"/>
                  </a:p>
                </c:rich>
              </c:tx>
              <c:showVal val="1"/>
              <c:showPercent val="1"/>
              <c:extLst xmlns:c16r2="http://schemas.microsoft.com/office/drawing/2015/06/chart">
                <c:ext xmlns:c16="http://schemas.microsoft.com/office/drawing/2014/chart" uri="{C3380CC4-5D6E-409C-BE32-E72D297353CC}">
                  <c16:uniqueId val="{00000003-58D3-4555-88E0-14563FF3892A}"/>
                </c:ext>
                <c:ext xmlns:c15="http://schemas.microsoft.com/office/drawing/2012/chart" uri="{CE6537A1-D6FC-4f65-9D91-7224C49458BB}">
                  <c15:dlblFieldTable/>
                  <c15:showDataLabelsRange val="0"/>
                </c:ext>
              </c:extLst>
            </c:dLbl>
            <c:dLbl>
              <c:idx val="1"/>
              <c:layout/>
              <c:tx>
                <c:rich>
                  <a:bodyPr/>
                  <a:lstStyle/>
                  <a:p>
                    <a:fld id="{0C1237F1-D709-4BDC-87D0-6FAAB254629E}" type="VALUE">
                      <a:rPr lang="en-US" smtClean="0"/>
                      <a:pPr/>
                      <a:t>[VALUE]</a:t>
                    </a:fld>
                    <a:endParaRPr lang="en-ZA"/>
                  </a:p>
                </c:rich>
              </c:tx>
              <c:showVal val="1"/>
              <c:showPercent val="1"/>
              <c:extLst xmlns:c16r2="http://schemas.microsoft.com/office/drawing/2015/06/chart">
                <c:ext xmlns:c16="http://schemas.microsoft.com/office/drawing/2014/chart" uri="{C3380CC4-5D6E-409C-BE32-E72D297353CC}">
                  <c16:uniqueId val="{00000001-58D3-4555-88E0-14563FF3892A}"/>
                </c:ext>
                <c:ext xmlns:c15="http://schemas.microsoft.com/office/drawing/2012/chart" uri="{CE6537A1-D6FC-4f65-9D91-7224C49458BB}">
                  <c15:dlblFieldTable/>
                  <c15:showDataLabelsRange val="0"/>
                </c:ext>
              </c:extLst>
            </c:dLbl>
            <c:dLbl>
              <c:idx val="2"/>
              <c:layout/>
              <c:tx>
                <c:rich>
                  <a:bodyPr/>
                  <a:lstStyle/>
                  <a:p>
                    <a:fld id="{FBFD2608-1183-448E-A468-C004F1C75C8C}" type="VALUE">
                      <a:rPr lang="en-US" smtClean="0"/>
                      <a:pPr/>
                      <a:t>[VALUE]</a:t>
                    </a:fld>
                    <a:r>
                      <a:rPr lang="en-US" baseline="0" dirty="0"/>
                      <a:t> </a:t>
                    </a:r>
                  </a:p>
                </c:rich>
              </c:tx>
              <c:showVal val="1"/>
              <c:showPercent val="1"/>
              <c:extLst xmlns:c16r2="http://schemas.microsoft.com/office/drawing/2015/06/chart">
                <c:ext xmlns:c16="http://schemas.microsoft.com/office/drawing/2014/chart" uri="{C3380CC4-5D6E-409C-BE32-E72D297353CC}">
                  <c16:uniqueId val="{00000002-58D3-4555-88E0-14563FF3892A}"/>
                </c:ex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Val val="1"/>
            <c:showPercent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3"/>
                <c:pt idx="0">
                  <c:v>Elderly &gt;60 years</c:v>
                </c:pt>
                <c:pt idx="1">
                  <c:v>Youth and Adult</c:v>
                </c:pt>
                <c:pt idx="2">
                  <c:v>Children &lt;15 years</c:v>
                </c:pt>
              </c:strCache>
            </c:strRef>
          </c:cat>
          <c:val>
            <c:numRef>
              <c:f>Sheet1!$B$2:$B$5</c:f>
              <c:numCache>
                <c:formatCode>0%</c:formatCode>
                <c:ptCount val="4"/>
                <c:pt idx="0">
                  <c:v>8.0000000000000016E-2</c:v>
                </c:pt>
                <c:pt idx="1">
                  <c:v>0.68000000000000016</c:v>
                </c:pt>
                <c:pt idx="2">
                  <c:v>0.24000000000000002</c:v>
                </c:pt>
              </c:numCache>
            </c:numRef>
          </c:val>
          <c:extLst xmlns:c16r2="http://schemas.microsoft.com/office/drawing/2015/06/chart">
            <c:ext xmlns:c16="http://schemas.microsoft.com/office/drawing/2014/chart" uri="{C3380CC4-5D6E-409C-BE32-E72D297353CC}">
              <c16:uniqueId val="{00000000-58D3-4555-88E0-14563FF3892A}"/>
            </c:ext>
          </c:extLst>
        </c:ser>
        <c:dLbls>
          <c:showPercent val="1"/>
        </c:dLbls>
        <c:firstSliceAng val="0"/>
        <c:holeSize val="50"/>
      </c:doughnutChart>
      <c:spPr>
        <a:noFill/>
        <a:ln>
          <a:noFill/>
        </a:ln>
        <a:effectLst/>
      </c:spPr>
    </c:plotArea>
    <c:plotVisOnly val="1"/>
    <c:dispBlanksAs val="zero"/>
  </c:chart>
  <c:spPr>
    <a:solidFill>
      <a:schemeClr val="bg1"/>
    </a:solidFill>
    <a:ln w="9525" cap="flat" cmpd="sng" algn="ctr">
      <a:no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1" i="0" u="none" strike="noStrike" kern="1200" cap="none" spc="20" baseline="0">
                <a:solidFill>
                  <a:schemeClr val="tx1">
                    <a:lumMod val="50000"/>
                    <a:lumOff val="50000"/>
                  </a:schemeClr>
                </a:solidFill>
                <a:latin typeface="+mn-lt"/>
                <a:ea typeface="+mn-ea"/>
                <a:cs typeface="+mn-cs"/>
              </a:defRPr>
            </a:pPr>
            <a:r>
              <a:rPr lang="en-ZA" b="1"/>
              <a:t>% Achievement - Serviced Sites and Units: 2017-2019/20 (Q3)</a:t>
            </a:r>
          </a:p>
        </c:rich>
      </c:tx>
      <c:layout>
        <c:manualLayout>
          <c:xMode val="edge"/>
          <c:yMode val="edge"/>
          <c:x val="0.1442789223454834"/>
          <c:y val="2.0202700427623836E-2"/>
        </c:manualLayout>
      </c:layout>
      <c:spPr>
        <a:noFill/>
        <a:ln>
          <a:noFill/>
        </a:ln>
        <a:effectLst/>
      </c:spPr>
    </c:title>
    <c:plotArea>
      <c:layout>
        <c:manualLayout>
          <c:layoutTarget val="inner"/>
          <c:xMode val="edge"/>
          <c:yMode val="edge"/>
          <c:x val="0.10382348270226796"/>
          <c:y val="0.15476851851851853"/>
          <c:w val="0.70099109114288505"/>
          <c:h val="0.63192876932050179"/>
        </c:manualLayout>
      </c:layout>
      <c:barChart>
        <c:barDir val="col"/>
        <c:grouping val="stacked"/>
        <c:ser>
          <c:idx val="0"/>
          <c:order val="0"/>
          <c:tx>
            <c:strRef>
              <c:f>Sheet3!$D$5</c:f>
              <c:strCache>
                <c:ptCount val="1"/>
                <c:pt idx="0">
                  <c:v>Target Units</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Sheet3!$C$6:$C$8</c:f>
              <c:strCache>
                <c:ptCount val="3"/>
                <c:pt idx="0">
                  <c:v>2017/18</c:v>
                </c:pt>
                <c:pt idx="1">
                  <c:v>2018/19</c:v>
                </c:pt>
                <c:pt idx="2">
                  <c:v>2019/20 Q1 - Q3</c:v>
                </c:pt>
              </c:strCache>
            </c:strRef>
          </c:cat>
          <c:val>
            <c:numRef>
              <c:f>Sheet3!$D$6:$D$8</c:f>
            </c:numRef>
          </c:val>
          <c:extLst xmlns:c16r2="http://schemas.microsoft.com/office/drawing/2015/06/chart">
            <c:ext xmlns:c16="http://schemas.microsoft.com/office/drawing/2014/chart" uri="{C3380CC4-5D6E-409C-BE32-E72D297353CC}">
              <c16:uniqueId val="{00000000-9902-4706-81EC-5808241F7C66}"/>
            </c:ext>
          </c:extLst>
        </c:ser>
        <c:ser>
          <c:idx val="1"/>
          <c:order val="1"/>
          <c:tx>
            <c:strRef>
              <c:f>Sheet3!$E$5</c:f>
              <c:strCache>
                <c:ptCount val="1"/>
                <c:pt idx="0">
                  <c:v>Actual Units</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Sheet3!$C$6:$C$8</c:f>
              <c:strCache>
                <c:ptCount val="3"/>
                <c:pt idx="0">
                  <c:v>2017/18</c:v>
                </c:pt>
                <c:pt idx="1">
                  <c:v>2018/19</c:v>
                </c:pt>
                <c:pt idx="2">
                  <c:v>2019/20 Q1 - Q3</c:v>
                </c:pt>
              </c:strCache>
            </c:strRef>
          </c:cat>
          <c:val>
            <c:numRef>
              <c:f>Sheet3!$E$6:$E$8</c:f>
            </c:numRef>
          </c:val>
          <c:extLst xmlns:c16r2="http://schemas.microsoft.com/office/drawing/2015/06/chart">
            <c:ext xmlns:c16="http://schemas.microsoft.com/office/drawing/2014/chart" uri="{C3380CC4-5D6E-409C-BE32-E72D297353CC}">
              <c16:uniqueId val="{00000001-9902-4706-81EC-5808241F7C66}"/>
            </c:ext>
          </c:extLst>
        </c:ser>
        <c:ser>
          <c:idx val="2"/>
          <c:order val="2"/>
          <c:tx>
            <c:strRef>
              <c:f>Sheet3!$F$5</c:f>
              <c:strCache>
                <c:ptCount val="1"/>
                <c:pt idx="0">
                  <c:v>Target Sites</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Sheet3!$C$6:$C$8</c:f>
              <c:strCache>
                <c:ptCount val="3"/>
                <c:pt idx="0">
                  <c:v>2017/18</c:v>
                </c:pt>
                <c:pt idx="1">
                  <c:v>2018/19</c:v>
                </c:pt>
                <c:pt idx="2">
                  <c:v>2019/20 Q1 - Q3</c:v>
                </c:pt>
              </c:strCache>
            </c:strRef>
          </c:cat>
          <c:val>
            <c:numRef>
              <c:f>Sheet3!$F$6:$F$8</c:f>
            </c:numRef>
          </c:val>
          <c:extLst xmlns:c16r2="http://schemas.microsoft.com/office/drawing/2015/06/chart">
            <c:ext xmlns:c16="http://schemas.microsoft.com/office/drawing/2014/chart" uri="{C3380CC4-5D6E-409C-BE32-E72D297353CC}">
              <c16:uniqueId val="{00000002-9902-4706-81EC-5808241F7C66}"/>
            </c:ext>
          </c:extLst>
        </c:ser>
        <c:ser>
          <c:idx val="3"/>
          <c:order val="3"/>
          <c:tx>
            <c:strRef>
              <c:f>Sheet3!$G$5</c:f>
              <c:strCache>
                <c:ptCount val="1"/>
                <c:pt idx="0">
                  <c:v>Actual Sites</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Sheet3!$C$6:$C$8</c:f>
              <c:strCache>
                <c:ptCount val="3"/>
                <c:pt idx="0">
                  <c:v>2017/18</c:v>
                </c:pt>
                <c:pt idx="1">
                  <c:v>2018/19</c:v>
                </c:pt>
                <c:pt idx="2">
                  <c:v>2019/20 Q1 - Q3</c:v>
                </c:pt>
              </c:strCache>
            </c:strRef>
          </c:cat>
          <c:val>
            <c:numRef>
              <c:f>Sheet3!$G$6:$G$8</c:f>
            </c:numRef>
          </c:val>
          <c:extLst xmlns:c16r2="http://schemas.microsoft.com/office/drawing/2015/06/chart">
            <c:ext xmlns:c16="http://schemas.microsoft.com/office/drawing/2014/chart" uri="{C3380CC4-5D6E-409C-BE32-E72D297353CC}">
              <c16:uniqueId val="{00000003-9902-4706-81EC-5808241F7C66}"/>
            </c:ext>
          </c:extLst>
        </c:ser>
        <c:ser>
          <c:idx val="4"/>
          <c:order val="4"/>
          <c:tx>
            <c:strRef>
              <c:f>Sheet3!$H$5</c:f>
              <c:strCache>
                <c:ptCount val="1"/>
                <c:pt idx="0">
                  <c:v>% Achievement (Units)</c:v>
                </c:pt>
              </c:strCache>
            </c:strRef>
          </c:tx>
          <c:spPr>
            <a:solidFill>
              <a:srgbClr val="0070C0"/>
            </a:solidFill>
            <a:ln w="9525" cap="flat" cmpd="sng" algn="ctr">
              <a:solidFill>
                <a:schemeClr val="accent5">
                  <a:shade val="95000"/>
                </a:schemeClr>
              </a:solidFill>
              <a:round/>
            </a:ln>
            <a:effectLst/>
          </c:spPr>
          <c:dLbls>
            <c:dLbl>
              <c:idx val="0"/>
              <c:spPr>
                <a:solidFill>
                  <a:srgbClr val="0070C0"/>
                </a:solid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Sheet3!$C$6:$C$8</c:f>
              <c:strCache>
                <c:ptCount val="3"/>
                <c:pt idx="0">
                  <c:v>2017/18</c:v>
                </c:pt>
                <c:pt idx="1">
                  <c:v>2018/19</c:v>
                </c:pt>
                <c:pt idx="2">
                  <c:v>2019/20 Q1 - Q3</c:v>
                </c:pt>
              </c:strCache>
            </c:strRef>
          </c:cat>
          <c:val>
            <c:numRef>
              <c:f>Sheet3!$H$6:$H$8</c:f>
              <c:numCache>
                <c:formatCode>0.00</c:formatCode>
                <c:ptCount val="3"/>
                <c:pt idx="0">
                  <c:v>54.908932135728548</c:v>
                </c:pt>
                <c:pt idx="1">
                  <c:v>32.516251354279525</c:v>
                </c:pt>
                <c:pt idx="2">
                  <c:v>31.78469472327102</c:v>
                </c:pt>
              </c:numCache>
            </c:numRef>
          </c:val>
          <c:extLst xmlns:c16r2="http://schemas.microsoft.com/office/drawing/2015/06/chart">
            <c:ext xmlns:c16="http://schemas.microsoft.com/office/drawing/2014/chart" uri="{C3380CC4-5D6E-409C-BE32-E72D297353CC}">
              <c16:uniqueId val="{00000004-9902-4706-81EC-5808241F7C66}"/>
            </c:ext>
          </c:extLst>
        </c:ser>
        <c:ser>
          <c:idx val="5"/>
          <c:order val="5"/>
          <c:tx>
            <c:strRef>
              <c:f>Sheet3!$I$5</c:f>
              <c:strCache>
                <c:ptCount val="1"/>
                <c:pt idx="0">
                  <c:v>% Achievement Serviced Sites</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dLbls>
            <c:dLbl>
              <c:idx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
            <c:dLbl>
              <c:idx val="1"/>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
            <c:dLbl>
              <c:idx val="2"/>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Sheet3!$C$6:$C$8</c:f>
              <c:strCache>
                <c:ptCount val="3"/>
                <c:pt idx="0">
                  <c:v>2017/18</c:v>
                </c:pt>
                <c:pt idx="1">
                  <c:v>2018/19</c:v>
                </c:pt>
                <c:pt idx="2">
                  <c:v>2019/20 Q1 - Q3</c:v>
                </c:pt>
              </c:strCache>
            </c:strRef>
          </c:cat>
          <c:val>
            <c:numRef>
              <c:f>Sheet3!$I$6:$I$8</c:f>
              <c:numCache>
                <c:formatCode>0.00</c:formatCode>
                <c:ptCount val="3"/>
                <c:pt idx="0">
                  <c:v>48.57058650162098</c:v>
                </c:pt>
                <c:pt idx="1">
                  <c:v>91.191709844559568</c:v>
                </c:pt>
                <c:pt idx="2">
                  <c:v>51.975285527054858</c:v>
                </c:pt>
              </c:numCache>
            </c:numRef>
          </c:val>
          <c:extLst xmlns:c16r2="http://schemas.microsoft.com/office/drawing/2015/06/chart">
            <c:ext xmlns:c16="http://schemas.microsoft.com/office/drawing/2014/chart" uri="{C3380CC4-5D6E-409C-BE32-E72D297353CC}">
              <c16:uniqueId val="{00000008-9902-4706-81EC-5808241F7C66}"/>
            </c:ext>
          </c:extLst>
        </c:ser>
        <c:dLbls>
          <c:showVal val="1"/>
        </c:dLbls>
        <c:overlap val="100"/>
        <c:axId val="108381696"/>
        <c:axId val="108383232"/>
      </c:barChart>
      <c:catAx>
        <c:axId val="108381696"/>
        <c:scaling>
          <c:orientation val="minMax"/>
        </c:scaling>
        <c:axPos val="b"/>
        <c:numFmt formatCode="General" sourceLinked="1"/>
        <c:majorTickMark val="none"/>
        <c:tickLblPos val="nextTo"/>
        <c:spPr>
          <a:noFill/>
          <a:ln w="9525" cap="flat" cmpd="sng" algn="ctr">
            <a:solidFill>
              <a:schemeClr val="tx1">
                <a:alpha val="9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n-US"/>
          </a:p>
        </c:txPr>
        <c:crossAx val="108383232"/>
        <c:crosses val="autoZero"/>
        <c:auto val="1"/>
        <c:lblAlgn val="ctr"/>
        <c:lblOffset val="100"/>
      </c:catAx>
      <c:valAx>
        <c:axId val="108383232"/>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1083816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n-US"/>
        </a:p>
      </c:txPr>
    </c:legend>
    <c:plotVisOnly val="1"/>
    <c:dispBlanksAs val="gap"/>
  </c:chart>
  <c:spPr>
    <a:solidFill>
      <a:schemeClr val="tx2">
        <a:lumMod val="20000"/>
        <a:lumOff val="80000"/>
      </a:schemeClr>
    </a:solidFill>
    <a:ln w="9525" cap="flat" cmpd="sng" algn="ctr">
      <a:solidFill>
        <a:srgbClr val="FFC000"/>
      </a:solidFill>
      <a:round/>
    </a:ln>
    <a:effectLst/>
  </c:spPr>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80" b="1" i="0" u="none" strike="noStrike" kern="1200" baseline="0">
                <a:solidFill>
                  <a:schemeClr val="dk1">
                    <a:lumMod val="75000"/>
                    <a:lumOff val="25000"/>
                  </a:schemeClr>
                </a:solidFill>
                <a:latin typeface="+mn-lt"/>
                <a:ea typeface="+mn-ea"/>
                <a:cs typeface="+mn-cs"/>
              </a:defRPr>
            </a:pPr>
            <a:r>
              <a:rPr lang="en-ZA"/>
              <a:t>% Achievement - Serviced Sites &amp; Units: 2017 - To Date (Jan, 2020) </a:t>
            </a:r>
          </a:p>
        </c:rich>
      </c:tx>
      <c:spPr>
        <a:noFill/>
        <a:ln>
          <a:noFill/>
        </a:ln>
        <a:effectLst/>
      </c:spPr>
    </c:title>
    <c:plotArea>
      <c:layout>
        <c:manualLayout>
          <c:layoutTarget val="inner"/>
          <c:xMode val="edge"/>
          <c:yMode val="edge"/>
          <c:x val="0.12578875916372523"/>
          <c:y val="0.14616787143410354"/>
          <c:w val="0.58516988586890351"/>
          <c:h val="0.73422841099780556"/>
        </c:manualLayout>
      </c:layout>
      <c:barChart>
        <c:barDir val="col"/>
        <c:grouping val="stacked"/>
        <c:ser>
          <c:idx val="0"/>
          <c:order val="0"/>
          <c:tx>
            <c:strRef>
              <c:f>Sheet4!$C$6</c:f>
              <c:strCache>
                <c:ptCount val="1"/>
                <c:pt idx="0">
                  <c:v>Target Units</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Sheet4!$B$7:$B$9</c:f>
              <c:strCache>
                <c:ptCount val="3"/>
                <c:pt idx="0">
                  <c:v>2017/18</c:v>
                </c:pt>
                <c:pt idx="1">
                  <c:v>2018/19</c:v>
                </c:pt>
                <c:pt idx="2">
                  <c:v>2019/20 Q1 - JAN 2020</c:v>
                </c:pt>
              </c:strCache>
            </c:strRef>
          </c:cat>
          <c:val>
            <c:numRef>
              <c:f>Sheet4!$C$7:$C$9</c:f>
            </c:numRef>
          </c:val>
          <c:extLst xmlns:c16r2="http://schemas.microsoft.com/office/drawing/2015/06/chart">
            <c:ext xmlns:c16="http://schemas.microsoft.com/office/drawing/2014/chart" uri="{C3380CC4-5D6E-409C-BE32-E72D297353CC}">
              <c16:uniqueId val="{00000000-DE5F-44FB-8D2C-A01E4BAEBD35}"/>
            </c:ext>
          </c:extLst>
        </c:ser>
        <c:ser>
          <c:idx val="1"/>
          <c:order val="1"/>
          <c:tx>
            <c:strRef>
              <c:f>Sheet4!$D$6</c:f>
              <c:strCache>
                <c:ptCount val="1"/>
                <c:pt idx="0">
                  <c:v>Actual Units</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Sheet4!$B$7:$B$9</c:f>
              <c:strCache>
                <c:ptCount val="3"/>
                <c:pt idx="0">
                  <c:v>2017/18</c:v>
                </c:pt>
                <c:pt idx="1">
                  <c:v>2018/19</c:v>
                </c:pt>
                <c:pt idx="2">
                  <c:v>2019/20 Q1 - JAN 2020</c:v>
                </c:pt>
              </c:strCache>
            </c:strRef>
          </c:cat>
          <c:val>
            <c:numRef>
              <c:f>Sheet4!$D$7:$D$9</c:f>
            </c:numRef>
          </c:val>
          <c:extLst xmlns:c16r2="http://schemas.microsoft.com/office/drawing/2015/06/chart">
            <c:ext xmlns:c16="http://schemas.microsoft.com/office/drawing/2014/chart" uri="{C3380CC4-5D6E-409C-BE32-E72D297353CC}">
              <c16:uniqueId val="{00000001-DE5F-44FB-8D2C-A01E4BAEBD35}"/>
            </c:ext>
          </c:extLst>
        </c:ser>
        <c:ser>
          <c:idx val="2"/>
          <c:order val="2"/>
          <c:tx>
            <c:strRef>
              <c:f>Sheet4!$E$6</c:f>
              <c:strCache>
                <c:ptCount val="1"/>
                <c:pt idx="0">
                  <c:v>Target Sites</c:v>
                </c:pt>
              </c:strCache>
            </c:strRef>
          </c:tx>
          <c:spPr>
            <a:solidFill>
              <a:schemeClr val="accent3">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Sheet4!$B$7:$B$9</c:f>
              <c:strCache>
                <c:ptCount val="3"/>
                <c:pt idx="0">
                  <c:v>2017/18</c:v>
                </c:pt>
                <c:pt idx="1">
                  <c:v>2018/19</c:v>
                </c:pt>
                <c:pt idx="2">
                  <c:v>2019/20 Q1 - JAN 2020</c:v>
                </c:pt>
              </c:strCache>
            </c:strRef>
          </c:cat>
          <c:val>
            <c:numRef>
              <c:f>Sheet4!$E$7:$E$9</c:f>
            </c:numRef>
          </c:val>
          <c:extLst xmlns:c16r2="http://schemas.microsoft.com/office/drawing/2015/06/chart">
            <c:ext xmlns:c16="http://schemas.microsoft.com/office/drawing/2014/chart" uri="{C3380CC4-5D6E-409C-BE32-E72D297353CC}">
              <c16:uniqueId val="{00000002-DE5F-44FB-8D2C-A01E4BAEBD35}"/>
            </c:ext>
          </c:extLst>
        </c:ser>
        <c:ser>
          <c:idx val="3"/>
          <c:order val="3"/>
          <c:tx>
            <c:strRef>
              <c:f>Sheet4!$F$6</c:f>
              <c:strCache>
                <c:ptCount val="1"/>
                <c:pt idx="0">
                  <c:v>Actual Sites</c:v>
                </c:pt>
              </c:strCache>
            </c:strRef>
          </c:tx>
          <c:spPr>
            <a:solidFill>
              <a:schemeClr val="accent4">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Sheet4!$B$7:$B$9</c:f>
              <c:strCache>
                <c:ptCount val="3"/>
                <c:pt idx="0">
                  <c:v>2017/18</c:v>
                </c:pt>
                <c:pt idx="1">
                  <c:v>2018/19</c:v>
                </c:pt>
                <c:pt idx="2">
                  <c:v>2019/20 Q1 - JAN 2020</c:v>
                </c:pt>
              </c:strCache>
            </c:strRef>
          </c:cat>
          <c:val>
            <c:numRef>
              <c:f>Sheet4!$F$7:$F$9</c:f>
            </c:numRef>
          </c:val>
          <c:extLst xmlns:c16r2="http://schemas.microsoft.com/office/drawing/2015/06/chart">
            <c:ext xmlns:c16="http://schemas.microsoft.com/office/drawing/2014/chart" uri="{C3380CC4-5D6E-409C-BE32-E72D297353CC}">
              <c16:uniqueId val="{00000003-DE5F-44FB-8D2C-A01E4BAEBD35}"/>
            </c:ext>
          </c:extLst>
        </c:ser>
        <c:ser>
          <c:idx val="4"/>
          <c:order val="4"/>
          <c:tx>
            <c:strRef>
              <c:f>Sheet4!$G$6</c:f>
              <c:strCache>
                <c:ptCount val="1"/>
                <c:pt idx="0">
                  <c:v>% Achievement (Units)</c:v>
                </c:pt>
              </c:strCache>
            </c:strRef>
          </c:tx>
          <c:spPr>
            <a:solidFill>
              <a:srgbClr val="0070C0"/>
            </a:solidFill>
            <a:ln w="9525" cap="flat" cmpd="sng" algn="ctr">
              <a:solidFill>
                <a:schemeClr val="lt1">
                  <a:alpha val="50000"/>
                </a:schemeClr>
              </a:solidFill>
              <a:round/>
            </a:ln>
            <a:effectLst/>
          </c:spPr>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Sheet4!$B$7:$B$9</c:f>
              <c:strCache>
                <c:ptCount val="3"/>
                <c:pt idx="0">
                  <c:v>2017/18</c:v>
                </c:pt>
                <c:pt idx="1">
                  <c:v>2018/19</c:v>
                </c:pt>
                <c:pt idx="2">
                  <c:v>2019/20 Q1 - JAN 2020</c:v>
                </c:pt>
              </c:strCache>
            </c:strRef>
          </c:cat>
          <c:val>
            <c:numRef>
              <c:f>Sheet4!$G$7:$G$9</c:f>
              <c:numCache>
                <c:formatCode>0.00</c:formatCode>
                <c:ptCount val="3"/>
                <c:pt idx="0">
                  <c:v>54.908932135728548</c:v>
                </c:pt>
                <c:pt idx="1">
                  <c:v>32.516251354279525</c:v>
                </c:pt>
                <c:pt idx="2">
                  <c:v>34.298738373699244</c:v>
                </c:pt>
              </c:numCache>
            </c:numRef>
          </c:val>
          <c:extLst xmlns:c16r2="http://schemas.microsoft.com/office/drawing/2015/06/chart">
            <c:ext xmlns:c16="http://schemas.microsoft.com/office/drawing/2014/chart" uri="{C3380CC4-5D6E-409C-BE32-E72D297353CC}">
              <c16:uniqueId val="{00000004-DE5F-44FB-8D2C-A01E4BAEBD35}"/>
            </c:ext>
          </c:extLst>
        </c:ser>
        <c:ser>
          <c:idx val="5"/>
          <c:order val="5"/>
          <c:tx>
            <c:strRef>
              <c:f>Sheet4!$H$6</c:f>
              <c:strCache>
                <c:ptCount val="1"/>
                <c:pt idx="0">
                  <c:v>% Achievement (Stands)</c:v>
                </c:pt>
              </c:strCache>
            </c:strRef>
          </c:tx>
          <c:spPr>
            <a:solidFill>
              <a:schemeClr val="accent6">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Sheet4!$B$7:$B$9</c:f>
              <c:strCache>
                <c:ptCount val="3"/>
                <c:pt idx="0">
                  <c:v>2017/18</c:v>
                </c:pt>
                <c:pt idx="1">
                  <c:v>2018/19</c:v>
                </c:pt>
                <c:pt idx="2">
                  <c:v>2019/20 Q1 - JAN 2020</c:v>
                </c:pt>
              </c:strCache>
            </c:strRef>
          </c:cat>
          <c:val>
            <c:numRef>
              <c:f>Sheet4!$H$7:$H$9</c:f>
              <c:numCache>
                <c:formatCode>0.00</c:formatCode>
                <c:ptCount val="3"/>
                <c:pt idx="0">
                  <c:v>48.57058650162098</c:v>
                </c:pt>
                <c:pt idx="1">
                  <c:v>91.191709844559568</c:v>
                </c:pt>
                <c:pt idx="2">
                  <c:v>58.81857330087999</c:v>
                </c:pt>
              </c:numCache>
            </c:numRef>
          </c:val>
          <c:extLst xmlns:c16r2="http://schemas.microsoft.com/office/drawing/2015/06/chart">
            <c:ext xmlns:c16="http://schemas.microsoft.com/office/drawing/2014/chart" uri="{C3380CC4-5D6E-409C-BE32-E72D297353CC}">
              <c16:uniqueId val="{00000005-DE5F-44FB-8D2C-A01E4BAEBD35}"/>
            </c:ext>
          </c:extLst>
        </c:ser>
        <c:dLbls>
          <c:showVal val="1"/>
        </c:dLbls>
        <c:overlap val="100"/>
        <c:axId val="108474368"/>
        <c:axId val="108475904"/>
      </c:barChart>
      <c:catAx>
        <c:axId val="108474368"/>
        <c:scaling>
          <c:orientation val="minMax"/>
        </c:scaling>
        <c:axPos val="b"/>
        <c:numFmt formatCode="General" sourceLinked="1"/>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108475904"/>
        <c:crosses val="autoZero"/>
        <c:auto val="1"/>
        <c:lblAlgn val="ctr"/>
        <c:lblOffset val="100"/>
      </c:catAx>
      <c:valAx>
        <c:axId val="108475904"/>
        <c:scaling>
          <c:orientation val="minMax"/>
        </c:scaling>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crossAx val="108474368"/>
        <c:crosses val="autoZero"/>
        <c:crossBetween val="between"/>
      </c:valAx>
      <c:spPr>
        <a:noFill/>
        <a:ln>
          <a:noFill/>
        </a:ln>
        <a:effectLst/>
      </c:spPr>
    </c:plotArea>
    <c:legend>
      <c:legendPos val="b"/>
      <c:layout>
        <c:manualLayout>
          <c:xMode val="edge"/>
          <c:yMode val="edge"/>
          <c:x val="0.77336672689992214"/>
          <c:y val="0.64521586282352517"/>
          <c:w val="0.20713099328695686"/>
          <c:h val="0.32744928524025618"/>
        </c:manualLayout>
      </c:layout>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solidFill>
      <a:schemeClr val="tx2">
        <a:lumMod val="20000"/>
        <a:lumOff val="80000"/>
      </a:schemeClr>
    </a:solidFill>
    <a:ln w="9525" cap="flat" cmpd="sng" algn="ctr">
      <a:solidFill>
        <a:schemeClr val="accent2">
          <a:lumMod val="20000"/>
          <a:lumOff val="80000"/>
        </a:schemeClr>
      </a:solidFill>
      <a:round/>
    </a:ln>
    <a:effectLst/>
  </c:spPr>
  <c:txPr>
    <a:bodyPr/>
    <a:lstStyle/>
    <a:p>
      <a:pPr>
        <a:defRPr sz="14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A1A33-39F1-4426-86F1-BE2C5DB45ABB}"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ZA"/>
        </a:p>
      </dgm:t>
    </dgm:pt>
    <dgm:pt modelId="{2B122B1C-22A2-41AC-9C85-84FA70B32F84}">
      <dgm:prSet phldrT="[Text]" custT="1"/>
      <dgm:spPr/>
      <dgm:t>
        <a:bodyPr/>
        <a:lstStyle/>
        <a:p>
          <a:r>
            <a:rPr lang="en-ZA" sz="1200" b="1" dirty="0">
              <a:effectLst>
                <a:outerShdw blurRad="38100" dist="38100" dir="2700000" algn="tl">
                  <a:srgbClr val="000000">
                    <a:alpha val="43137"/>
                  </a:srgbClr>
                </a:outerShdw>
              </a:effectLst>
            </a:rPr>
            <a:t>MSTF </a:t>
          </a:r>
        </a:p>
      </dgm:t>
    </dgm:pt>
    <dgm:pt modelId="{364EC31F-3B30-45AA-81FD-96CBDE95A8FD}" type="parTrans" cxnId="{D64C1DCF-5A8A-4527-873B-FCC8F84D34C4}">
      <dgm:prSet/>
      <dgm:spPr/>
      <dgm:t>
        <a:bodyPr/>
        <a:lstStyle/>
        <a:p>
          <a:endParaRPr lang="en-ZA" sz="1200"/>
        </a:p>
      </dgm:t>
    </dgm:pt>
    <dgm:pt modelId="{6C0102FF-0971-4251-B623-65F1E3718314}" type="sibTrans" cxnId="{D64C1DCF-5A8A-4527-873B-FCC8F84D34C4}">
      <dgm:prSet/>
      <dgm:spPr/>
      <dgm:t>
        <a:bodyPr/>
        <a:lstStyle/>
        <a:p>
          <a:endParaRPr lang="en-ZA" sz="1200"/>
        </a:p>
      </dgm:t>
    </dgm:pt>
    <dgm:pt modelId="{0CB289C7-0DEF-4C4D-8174-C319EA2CA09E}">
      <dgm:prSet phldrT="[Text]" custT="1"/>
      <dgm:spPr/>
      <dgm:t>
        <a:bodyPr/>
        <a:lstStyle/>
        <a:p>
          <a:r>
            <a:rPr lang="en-ZA" sz="1200" dirty="0">
              <a:effectLst>
                <a:outerShdw blurRad="38100" dist="38100" dir="2700000" algn="tl">
                  <a:srgbClr val="000000">
                    <a:alpha val="43137"/>
                  </a:srgbClr>
                </a:outerShdw>
              </a:effectLst>
            </a:rPr>
            <a:t>GGPT </a:t>
          </a:r>
          <a:r>
            <a:rPr lang="en-ZA" sz="1200" b="1" dirty="0">
              <a:effectLst>
                <a:outerShdw blurRad="38100" dist="38100" dir="2700000" algn="tl">
                  <a:srgbClr val="000000">
                    <a:alpha val="43137"/>
                  </a:srgbClr>
                </a:outerShdw>
              </a:effectLst>
            </a:rPr>
            <a:t>PIORITIES</a:t>
          </a:r>
        </a:p>
      </dgm:t>
    </dgm:pt>
    <dgm:pt modelId="{0CAC0FD0-1771-4023-895C-23F84B0151A4}" type="parTrans" cxnId="{1DC1BB19-30E5-4AAF-AE72-92CCAB9CE3EF}">
      <dgm:prSet/>
      <dgm:spPr/>
      <dgm:t>
        <a:bodyPr/>
        <a:lstStyle/>
        <a:p>
          <a:endParaRPr lang="en-ZA" sz="1200"/>
        </a:p>
      </dgm:t>
    </dgm:pt>
    <dgm:pt modelId="{B47E7073-F260-41A2-BBAA-ED9C87D40BA6}" type="sibTrans" cxnId="{1DC1BB19-30E5-4AAF-AE72-92CCAB9CE3EF}">
      <dgm:prSet/>
      <dgm:spPr/>
      <dgm:t>
        <a:bodyPr/>
        <a:lstStyle/>
        <a:p>
          <a:endParaRPr lang="en-ZA" sz="1200"/>
        </a:p>
      </dgm:t>
    </dgm:pt>
    <dgm:pt modelId="{DF99CDA1-55BF-490E-87A4-AB997F5EB486}">
      <dgm:prSet phldrT="[Text]" custT="1"/>
      <dgm:spPr/>
      <dgm:t>
        <a:bodyPr/>
        <a:lstStyle/>
        <a:p>
          <a:r>
            <a:rPr lang="en-ZA" sz="1200" b="1" dirty="0">
              <a:effectLst>
                <a:outerShdw blurRad="38100" dist="38100" dir="2700000" algn="tl">
                  <a:srgbClr val="000000">
                    <a:alpha val="43137"/>
                  </a:srgbClr>
                </a:outerShdw>
              </a:effectLst>
            </a:rPr>
            <a:t>GDHS PIORITIES</a:t>
          </a:r>
        </a:p>
      </dgm:t>
    </dgm:pt>
    <dgm:pt modelId="{53CF2A09-2EDA-4A73-A9D3-431A10B01F24}" type="parTrans" cxnId="{3E06B407-7B81-4489-AC14-75A6207BF0C3}">
      <dgm:prSet/>
      <dgm:spPr/>
      <dgm:t>
        <a:bodyPr/>
        <a:lstStyle/>
        <a:p>
          <a:endParaRPr lang="en-ZA" sz="1200"/>
        </a:p>
      </dgm:t>
    </dgm:pt>
    <dgm:pt modelId="{E44335C5-4C19-4A30-9EB6-EE796A8AF7E2}" type="sibTrans" cxnId="{3E06B407-7B81-4489-AC14-75A6207BF0C3}">
      <dgm:prSet/>
      <dgm:spPr/>
      <dgm:t>
        <a:bodyPr/>
        <a:lstStyle/>
        <a:p>
          <a:endParaRPr lang="en-ZA" sz="1200"/>
        </a:p>
      </dgm:t>
    </dgm:pt>
    <dgm:pt modelId="{BE3F936B-A0BB-42F4-B386-5CEE8C2F4599}">
      <dgm:prSet phldrT="[Text]" custT="1"/>
      <dgm:spPr/>
      <dgm:t>
        <a:bodyPr/>
        <a:lstStyle/>
        <a:p>
          <a:pPr>
            <a:buFont typeface="Arial" panose="020B0604020202020204" pitchFamily="34" charset="0"/>
            <a:buChar char="•"/>
          </a:pPr>
          <a:r>
            <a:rPr lang="en-US" sz="1200" b="0" i="0" u="none" dirty="0"/>
            <a:t>Township Revitalization </a:t>
          </a:r>
          <a:endParaRPr lang="en-ZA" sz="1200" b="0" u="none" dirty="0"/>
        </a:p>
      </dgm:t>
    </dgm:pt>
    <dgm:pt modelId="{8B3E3F2A-011E-4F2A-9A19-BCDFBF1143AE}" type="parTrans" cxnId="{9280C0BF-05D6-4051-9A8E-3BCCC9C9A6C8}">
      <dgm:prSet/>
      <dgm:spPr/>
      <dgm:t>
        <a:bodyPr/>
        <a:lstStyle/>
        <a:p>
          <a:endParaRPr lang="en-ZA" sz="1200"/>
        </a:p>
      </dgm:t>
    </dgm:pt>
    <dgm:pt modelId="{D69EAB54-9727-47F6-A52E-02D0A8AE62DE}" type="sibTrans" cxnId="{9280C0BF-05D6-4051-9A8E-3BCCC9C9A6C8}">
      <dgm:prSet/>
      <dgm:spPr/>
      <dgm:t>
        <a:bodyPr/>
        <a:lstStyle/>
        <a:p>
          <a:endParaRPr lang="en-ZA" sz="1200"/>
        </a:p>
      </dgm:t>
    </dgm:pt>
    <dgm:pt modelId="{CBB0698E-2FE2-4D49-83F4-D0F69DE96E77}">
      <dgm:prSet custT="1"/>
      <dgm:spPr/>
      <dgm:t>
        <a:bodyPr/>
        <a:lstStyle/>
        <a:p>
          <a:pPr rtl="0">
            <a:buFont typeface="Arial" panose="020B0604020202020204" pitchFamily="34" charset="0"/>
            <a:buChar char="•"/>
          </a:pPr>
          <a:r>
            <a:rPr lang="en-US" sz="1200" b="0" i="0" u="none" dirty="0"/>
            <a:t>EPWP </a:t>
          </a:r>
          <a:endParaRPr lang="en-ZA" sz="1200" b="0" i="0" u="none" dirty="0"/>
        </a:p>
      </dgm:t>
    </dgm:pt>
    <dgm:pt modelId="{A6474384-7B27-4585-AB74-F30FFDD846DE}" type="parTrans" cxnId="{2998D378-8682-4537-9A05-DCB57745415C}">
      <dgm:prSet/>
      <dgm:spPr/>
      <dgm:t>
        <a:bodyPr/>
        <a:lstStyle/>
        <a:p>
          <a:endParaRPr lang="en-ZA" sz="1200"/>
        </a:p>
      </dgm:t>
    </dgm:pt>
    <dgm:pt modelId="{9161E79E-9D9E-4335-A20F-E05F22F73484}" type="sibTrans" cxnId="{2998D378-8682-4537-9A05-DCB57745415C}">
      <dgm:prSet/>
      <dgm:spPr/>
      <dgm:t>
        <a:bodyPr/>
        <a:lstStyle/>
        <a:p>
          <a:endParaRPr lang="en-ZA" sz="1200"/>
        </a:p>
      </dgm:t>
    </dgm:pt>
    <dgm:pt modelId="{770966C7-2EAD-4D58-9AE0-25E00B7C9BEA}">
      <dgm:prSet custT="1"/>
      <dgm:spPr/>
      <dgm:t>
        <a:bodyPr/>
        <a:lstStyle/>
        <a:p>
          <a:pPr rtl="0">
            <a:buFont typeface="Arial" panose="020B0604020202020204" pitchFamily="34" charset="0"/>
            <a:buChar char="•"/>
          </a:pPr>
          <a:r>
            <a:rPr lang="en-US" sz="1200" b="0" i="0" u="none" dirty="0"/>
            <a:t>Incubation </a:t>
          </a:r>
          <a:r>
            <a:rPr lang="en-US" sz="1200" b="0" i="0" u="none" dirty="0" err="1"/>
            <a:t>Programme</a:t>
          </a:r>
          <a:endParaRPr lang="en-ZA" sz="1200" b="0" i="0" u="none" dirty="0"/>
        </a:p>
      </dgm:t>
    </dgm:pt>
    <dgm:pt modelId="{106286B0-5F89-4AB5-B520-EE42456D4112}" type="parTrans" cxnId="{EB861C84-B179-4680-986F-DAC8FA1AB501}">
      <dgm:prSet/>
      <dgm:spPr/>
      <dgm:t>
        <a:bodyPr/>
        <a:lstStyle/>
        <a:p>
          <a:endParaRPr lang="en-ZA" sz="1200"/>
        </a:p>
      </dgm:t>
    </dgm:pt>
    <dgm:pt modelId="{C029E593-F193-448B-8DC7-C1A874B09D34}" type="sibTrans" cxnId="{EB861C84-B179-4680-986F-DAC8FA1AB501}">
      <dgm:prSet/>
      <dgm:spPr/>
      <dgm:t>
        <a:bodyPr/>
        <a:lstStyle/>
        <a:p>
          <a:endParaRPr lang="en-ZA" sz="1200"/>
        </a:p>
      </dgm:t>
    </dgm:pt>
    <dgm:pt modelId="{8AF2F5CA-578F-4409-9113-EA65E9EEE951}">
      <dgm:prSet custT="1"/>
      <dgm:spPr/>
      <dgm:t>
        <a:bodyPr/>
        <a:lstStyle/>
        <a:p>
          <a:pPr rtl="0">
            <a:buFont typeface="Arial" panose="020B0604020202020204" pitchFamily="34" charset="0"/>
            <a:buChar char="•"/>
          </a:pPr>
          <a:r>
            <a:rPr lang="en-US" sz="1200" b="0" i="0" u="none" dirty="0"/>
            <a:t>Youth Skills Development </a:t>
          </a:r>
          <a:r>
            <a:rPr lang="en-US" sz="1200" b="0" i="0" u="none" dirty="0" err="1"/>
            <a:t>Programme</a:t>
          </a:r>
          <a:endParaRPr lang="en-ZA" sz="1200" b="0" i="0" u="none" dirty="0"/>
        </a:p>
      </dgm:t>
    </dgm:pt>
    <dgm:pt modelId="{3F0189E4-F996-4E45-8045-D54920FC22EC}" type="parTrans" cxnId="{AAB79936-2BD6-45D8-B0F9-01925CC4126C}">
      <dgm:prSet/>
      <dgm:spPr/>
      <dgm:t>
        <a:bodyPr/>
        <a:lstStyle/>
        <a:p>
          <a:endParaRPr lang="en-ZA" sz="1200"/>
        </a:p>
      </dgm:t>
    </dgm:pt>
    <dgm:pt modelId="{ADF57987-EADD-4BE5-B75D-9D37CED72E8F}" type="sibTrans" cxnId="{AAB79936-2BD6-45D8-B0F9-01925CC4126C}">
      <dgm:prSet/>
      <dgm:spPr/>
      <dgm:t>
        <a:bodyPr/>
        <a:lstStyle/>
        <a:p>
          <a:endParaRPr lang="en-ZA" sz="1200"/>
        </a:p>
      </dgm:t>
    </dgm:pt>
    <dgm:pt modelId="{242F5C90-F7D8-4A10-9827-B21F503B5A7B}">
      <dgm:prSet custT="1"/>
      <dgm:spPr/>
      <dgm:t>
        <a:bodyPr/>
        <a:lstStyle/>
        <a:p>
          <a:pPr rtl="0">
            <a:buFont typeface="Arial" panose="020B0604020202020204" pitchFamily="34" charset="0"/>
            <a:buChar char="•"/>
          </a:pPr>
          <a:r>
            <a:rPr lang="en-US" sz="1200" b="0" i="0" u="none" dirty="0"/>
            <a:t>Upgrading of Informal Settlements</a:t>
          </a:r>
          <a:endParaRPr lang="en-ZA" sz="1200" b="0" i="0" u="none" dirty="0"/>
        </a:p>
      </dgm:t>
    </dgm:pt>
    <dgm:pt modelId="{5C0BCFD8-2143-4719-A9EA-EF3799F87074}" type="parTrans" cxnId="{4F3CED27-E18A-4C93-84F6-C57B9B05B275}">
      <dgm:prSet/>
      <dgm:spPr/>
      <dgm:t>
        <a:bodyPr/>
        <a:lstStyle/>
        <a:p>
          <a:endParaRPr lang="en-ZA" sz="1200"/>
        </a:p>
      </dgm:t>
    </dgm:pt>
    <dgm:pt modelId="{BF6D5888-EB8F-4D1A-8B02-14D3FE96DAE5}" type="sibTrans" cxnId="{4F3CED27-E18A-4C93-84F6-C57B9B05B275}">
      <dgm:prSet/>
      <dgm:spPr/>
      <dgm:t>
        <a:bodyPr/>
        <a:lstStyle/>
        <a:p>
          <a:endParaRPr lang="en-ZA" sz="1200"/>
        </a:p>
      </dgm:t>
    </dgm:pt>
    <dgm:pt modelId="{0401E36B-C3DB-46E2-BF8C-4243BE627141}">
      <dgm:prSet custT="1"/>
      <dgm:spPr/>
      <dgm:t>
        <a:bodyPr/>
        <a:lstStyle/>
        <a:p>
          <a:pPr rtl="0">
            <a:buFont typeface="Arial" panose="020B0604020202020204" pitchFamily="34" charset="0"/>
            <a:buChar char="•"/>
          </a:pPr>
          <a:r>
            <a:rPr lang="en-US" sz="1200" b="0" i="0" u="none" dirty="0"/>
            <a:t>Development of Prevention of</a:t>
          </a:r>
          <a:endParaRPr lang="en-ZA" sz="1200" b="0" i="0" u="none" dirty="0"/>
        </a:p>
      </dgm:t>
    </dgm:pt>
    <dgm:pt modelId="{9A5E9330-7B58-47E5-B38E-B940F82A2A6E}" type="parTrans" cxnId="{ECF6B93F-2B42-4BCC-A232-714E5A381283}">
      <dgm:prSet/>
      <dgm:spPr/>
      <dgm:t>
        <a:bodyPr/>
        <a:lstStyle/>
        <a:p>
          <a:endParaRPr lang="en-ZA" sz="1200"/>
        </a:p>
      </dgm:t>
    </dgm:pt>
    <dgm:pt modelId="{319226A9-2120-4837-A6A3-8CFA304F54E1}" type="sibTrans" cxnId="{ECF6B93F-2B42-4BCC-A232-714E5A381283}">
      <dgm:prSet/>
      <dgm:spPr/>
      <dgm:t>
        <a:bodyPr/>
        <a:lstStyle/>
        <a:p>
          <a:endParaRPr lang="en-ZA" sz="1200"/>
        </a:p>
      </dgm:t>
    </dgm:pt>
    <dgm:pt modelId="{78E6136D-E6DA-4D87-8C12-06AF5461530D}">
      <dgm:prSet custT="1"/>
      <dgm:spPr/>
      <dgm:t>
        <a:bodyPr/>
        <a:lstStyle/>
        <a:p>
          <a:pPr rtl="0">
            <a:buFont typeface="Arial" panose="020B0604020202020204" pitchFamily="34" charset="0"/>
            <a:buChar char="•"/>
          </a:pPr>
          <a:r>
            <a:rPr lang="en-US" sz="1200" b="0" i="0" u="none" dirty="0"/>
            <a:t>Capacity Building </a:t>
          </a:r>
          <a:endParaRPr lang="en-ZA" sz="1200" b="0" i="0" u="none" dirty="0"/>
        </a:p>
      </dgm:t>
    </dgm:pt>
    <dgm:pt modelId="{4F3AC83D-7370-4371-8210-98C482EBF89F}" type="parTrans" cxnId="{659757F5-C338-435E-B93B-31DFA516A9E4}">
      <dgm:prSet/>
      <dgm:spPr/>
      <dgm:t>
        <a:bodyPr/>
        <a:lstStyle/>
        <a:p>
          <a:endParaRPr lang="en-ZA" sz="1200"/>
        </a:p>
      </dgm:t>
    </dgm:pt>
    <dgm:pt modelId="{C12E4ED5-8165-4750-9879-2A8D42770B62}" type="sibTrans" cxnId="{659757F5-C338-435E-B93B-31DFA516A9E4}">
      <dgm:prSet/>
      <dgm:spPr/>
      <dgm:t>
        <a:bodyPr/>
        <a:lstStyle/>
        <a:p>
          <a:endParaRPr lang="en-ZA" sz="1200"/>
        </a:p>
      </dgm:t>
    </dgm:pt>
    <dgm:pt modelId="{3CE3C038-BBD4-4221-BADF-B9817653460C}">
      <dgm:prSet custT="1"/>
      <dgm:spPr/>
      <dgm:t>
        <a:bodyPr/>
        <a:lstStyle/>
        <a:p>
          <a:endParaRPr lang="en-ZA" sz="1200" dirty="0"/>
        </a:p>
      </dgm:t>
    </dgm:pt>
    <dgm:pt modelId="{0737764A-787B-4F75-80D5-705EAC5A6308}" type="parTrans" cxnId="{066A7756-E22C-4C2C-8D01-16283016DFB1}">
      <dgm:prSet/>
      <dgm:spPr/>
      <dgm:t>
        <a:bodyPr/>
        <a:lstStyle/>
        <a:p>
          <a:endParaRPr lang="en-ZA" sz="1200"/>
        </a:p>
      </dgm:t>
    </dgm:pt>
    <dgm:pt modelId="{85A5A4E8-7BA3-4BCE-9292-1A8656CD9E82}" type="sibTrans" cxnId="{066A7756-E22C-4C2C-8D01-16283016DFB1}">
      <dgm:prSet/>
      <dgm:spPr/>
      <dgm:t>
        <a:bodyPr/>
        <a:lstStyle/>
        <a:p>
          <a:endParaRPr lang="en-ZA" sz="1200"/>
        </a:p>
      </dgm:t>
    </dgm:pt>
    <dgm:pt modelId="{7E5EE4FF-69F6-477E-B5CB-523FEFCECA34}">
      <dgm:prSet custT="1"/>
      <dgm:spPr/>
      <dgm:t>
        <a:bodyPr/>
        <a:lstStyle/>
        <a:p>
          <a:pPr rtl="0"/>
          <a:endParaRPr lang="en-ZA" sz="1200" b="0" i="0" u="none"/>
        </a:p>
      </dgm:t>
    </dgm:pt>
    <dgm:pt modelId="{5A6B3221-7243-47F3-ACAF-1CB364A1F2DA}" type="parTrans" cxnId="{5FA068F1-B9E5-4880-AA41-E2DC45DD479B}">
      <dgm:prSet/>
      <dgm:spPr/>
      <dgm:t>
        <a:bodyPr/>
        <a:lstStyle/>
        <a:p>
          <a:endParaRPr lang="en-ZA" sz="1200"/>
        </a:p>
      </dgm:t>
    </dgm:pt>
    <dgm:pt modelId="{6787BAD0-EA45-4CB6-B9CA-C4D0597A60B8}" type="sibTrans" cxnId="{5FA068F1-B9E5-4880-AA41-E2DC45DD479B}">
      <dgm:prSet/>
      <dgm:spPr/>
      <dgm:t>
        <a:bodyPr/>
        <a:lstStyle/>
        <a:p>
          <a:endParaRPr lang="en-ZA" sz="1200"/>
        </a:p>
      </dgm:t>
    </dgm:pt>
    <dgm:pt modelId="{8E8E8AEB-F027-402A-9766-77F086C8138D}">
      <dgm:prSet custT="1"/>
      <dgm:spPr/>
      <dgm:t>
        <a:bodyPr/>
        <a:lstStyle/>
        <a:p>
          <a:pPr rtl="0">
            <a:buFont typeface="Arial" panose="020B0604020202020204" pitchFamily="34" charset="0"/>
            <a:buChar char="•"/>
          </a:pPr>
          <a:r>
            <a:rPr lang="en-US" sz="1200" b="0" i="0" u="none" dirty="0"/>
            <a:t>Completion of Legacy projects</a:t>
          </a:r>
          <a:endParaRPr lang="en-ZA" sz="1200" b="0" i="0" u="none" dirty="0"/>
        </a:p>
      </dgm:t>
    </dgm:pt>
    <dgm:pt modelId="{56807941-D959-4929-99C4-16442EFC046E}" type="sibTrans" cxnId="{A8E2A4B8-C5B1-4CD2-B507-962B7F3F14F5}">
      <dgm:prSet/>
      <dgm:spPr/>
      <dgm:t>
        <a:bodyPr/>
        <a:lstStyle/>
        <a:p>
          <a:endParaRPr lang="en-ZA" sz="1200"/>
        </a:p>
      </dgm:t>
    </dgm:pt>
    <dgm:pt modelId="{644EE8B0-1C44-475F-9265-A5F7FB181E4A}" type="parTrans" cxnId="{A8E2A4B8-C5B1-4CD2-B507-962B7F3F14F5}">
      <dgm:prSet/>
      <dgm:spPr/>
      <dgm:t>
        <a:bodyPr/>
        <a:lstStyle/>
        <a:p>
          <a:endParaRPr lang="en-ZA" sz="1200"/>
        </a:p>
      </dgm:t>
    </dgm:pt>
    <dgm:pt modelId="{C9F4D188-C8BC-4B5C-9B3F-A1C94E319E2B}">
      <dgm:prSet custT="1"/>
      <dgm:spPr/>
      <dgm:t>
        <a:bodyPr/>
        <a:lstStyle/>
        <a:p>
          <a:pPr rtl="0">
            <a:buFont typeface="Arial" panose="020B0604020202020204" pitchFamily="34" charset="0"/>
            <a:buChar char="•"/>
          </a:pPr>
          <a:r>
            <a:rPr lang="en-US" sz="1200" b="0" i="0" u="none" dirty="0"/>
            <a:t>Completion of incomplete houses</a:t>
          </a:r>
          <a:endParaRPr lang="en-ZA" sz="1200" b="0" i="0" u="none" dirty="0"/>
        </a:p>
      </dgm:t>
    </dgm:pt>
    <dgm:pt modelId="{5978FAA2-EA21-4965-BA61-56D3803655E9}" type="sibTrans" cxnId="{964B7F9C-C1FB-4F3F-AC8E-FC6487DEAC37}">
      <dgm:prSet/>
      <dgm:spPr/>
      <dgm:t>
        <a:bodyPr/>
        <a:lstStyle/>
        <a:p>
          <a:endParaRPr lang="en-ZA" sz="1200"/>
        </a:p>
      </dgm:t>
    </dgm:pt>
    <dgm:pt modelId="{94922BFE-AD06-4093-8EB6-63011531C23A}" type="parTrans" cxnId="{964B7F9C-C1FB-4F3F-AC8E-FC6487DEAC37}">
      <dgm:prSet/>
      <dgm:spPr/>
      <dgm:t>
        <a:bodyPr/>
        <a:lstStyle/>
        <a:p>
          <a:endParaRPr lang="en-ZA" sz="1200"/>
        </a:p>
      </dgm:t>
    </dgm:pt>
    <dgm:pt modelId="{133A27D8-484A-4B2B-9617-9DFB5FBB03CB}">
      <dgm:prSet custT="1"/>
      <dgm:spPr/>
      <dgm:t>
        <a:bodyPr/>
        <a:lstStyle/>
        <a:p>
          <a:pPr rtl="0">
            <a:buFont typeface="Arial" panose="020B0604020202020204" pitchFamily="34" charset="0"/>
            <a:buChar char="•"/>
          </a:pPr>
          <a:r>
            <a:rPr lang="en-US" sz="1200" b="0" i="0" u="none" dirty="0"/>
            <a:t>Title Deeds Issuance</a:t>
          </a:r>
          <a:endParaRPr lang="en-ZA" sz="1200" b="0" i="0" u="none" dirty="0"/>
        </a:p>
      </dgm:t>
    </dgm:pt>
    <dgm:pt modelId="{251F949C-0148-4B98-B9D9-1D85BA15106E}" type="sibTrans" cxnId="{DD9749AA-4087-41EB-A56C-0F4DF3E88C2E}">
      <dgm:prSet/>
      <dgm:spPr/>
      <dgm:t>
        <a:bodyPr/>
        <a:lstStyle/>
        <a:p>
          <a:endParaRPr lang="en-ZA" sz="1200"/>
        </a:p>
      </dgm:t>
    </dgm:pt>
    <dgm:pt modelId="{688FA931-A922-4016-8F5E-55907ECA42AC}" type="parTrans" cxnId="{DD9749AA-4087-41EB-A56C-0F4DF3E88C2E}">
      <dgm:prSet/>
      <dgm:spPr/>
      <dgm:t>
        <a:bodyPr/>
        <a:lstStyle/>
        <a:p>
          <a:endParaRPr lang="en-ZA" sz="1200"/>
        </a:p>
      </dgm:t>
    </dgm:pt>
    <dgm:pt modelId="{12B111A9-6AD4-46A5-BA11-6E2B33D84692}">
      <dgm:prSet custT="1"/>
      <dgm:spPr/>
      <dgm:t>
        <a:bodyPr/>
        <a:lstStyle/>
        <a:p>
          <a:pPr rtl="0">
            <a:buFont typeface="Arial" panose="020B0604020202020204" pitchFamily="34" charset="0"/>
            <a:buChar char="•"/>
          </a:pPr>
          <a:r>
            <a:rPr lang="en-US" sz="1200" b="0" i="0" u="none" dirty="0"/>
            <a:t>Rapid Land Release </a:t>
          </a:r>
          <a:r>
            <a:rPr lang="en-US" sz="1200" b="0" i="0" u="none" dirty="0" err="1"/>
            <a:t>Programme</a:t>
          </a:r>
          <a:endParaRPr lang="en-ZA" sz="1200" b="0" i="0" u="none" dirty="0"/>
        </a:p>
      </dgm:t>
    </dgm:pt>
    <dgm:pt modelId="{172A1A0C-4E8D-4705-B3D5-7CB93EF006F2}" type="sibTrans" cxnId="{89D6FBF0-454F-4959-B7E7-185D7D2FDFA7}">
      <dgm:prSet/>
      <dgm:spPr/>
      <dgm:t>
        <a:bodyPr/>
        <a:lstStyle/>
        <a:p>
          <a:endParaRPr lang="en-ZA" sz="1200"/>
        </a:p>
      </dgm:t>
    </dgm:pt>
    <dgm:pt modelId="{CC15CB22-01C4-46B2-B8E7-1302CC7F7B8F}" type="parTrans" cxnId="{89D6FBF0-454F-4959-B7E7-185D7D2FDFA7}">
      <dgm:prSet/>
      <dgm:spPr/>
      <dgm:t>
        <a:bodyPr/>
        <a:lstStyle/>
        <a:p>
          <a:endParaRPr lang="en-ZA" sz="1200"/>
        </a:p>
      </dgm:t>
    </dgm:pt>
    <dgm:pt modelId="{CB352E06-7889-481F-B6AE-19A8654129EB}">
      <dgm:prSet custT="1"/>
      <dgm:spPr/>
      <dgm:t>
        <a:bodyPr/>
        <a:lstStyle/>
        <a:p>
          <a:pPr rtl="0">
            <a:buFont typeface="Arial" panose="020B0604020202020204" pitchFamily="34" charset="0"/>
            <a:buChar char="•"/>
          </a:pPr>
          <a:r>
            <a:rPr lang="en-US" sz="1200" b="0" i="0" u="none" dirty="0"/>
            <a:t>Resuscitation of Urban Renewal </a:t>
          </a:r>
          <a:r>
            <a:rPr lang="en-US" sz="1200" b="0" i="0" u="none" dirty="0" err="1"/>
            <a:t>Programme</a:t>
          </a:r>
          <a:endParaRPr lang="en-ZA" sz="1200" b="0" i="0" u="none" dirty="0"/>
        </a:p>
      </dgm:t>
    </dgm:pt>
    <dgm:pt modelId="{32583DA0-8D0A-4400-A895-CA51990BD141}" type="sibTrans" cxnId="{B9D4FE42-1141-4DD4-AF59-9E746E1F7DC7}">
      <dgm:prSet/>
      <dgm:spPr/>
      <dgm:t>
        <a:bodyPr/>
        <a:lstStyle/>
        <a:p>
          <a:endParaRPr lang="en-ZA" sz="1200"/>
        </a:p>
      </dgm:t>
    </dgm:pt>
    <dgm:pt modelId="{C0D39EB1-E3E6-4435-87F4-DE95A56B79D6}" type="parTrans" cxnId="{B9D4FE42-1141-4DD4-AF59-9E746E1F7DC7}">
      <dgm:prSet/>
      <dgm:spPr/>
      <dgm:t>
        <a:bodyPr/>
        <a:lstStyle/>
        <a:p>
          <a:endParaRPr lang="en-ZA" sz="1200"/>
        </a:p>
      </dgm:t>
    </dgm:pt>
    <dgm:pt modelId="{B0A36BBF-EA22-4C09-B9E1-ED7121DBA9E2}">
      <dgm:prSet custT="1"/>
      <dgm:spPr/>
      <dgm:t>
        <a:bodyPr/>
        <a:lstStyle/>
        <a:p>
          <a:pPr>
            <a:buFont typeface="Arial" panose="020B0604020202020204" pitchFamily="34" charset="0"/>
            <a:buChar char="•"/>
          </a:pPr>
          <a:r>
            <a:rPr lang="en-ZA" sz="1200" dirty="0"/>
            <a:t>Upscaling of Mega Human Settlements</a:t>
          </a:r>
        </a:p>
      </dgm:t>
    </dgm:pt>
    <dgm:pt modelId="{2937509D-4AE7-46FA-9529-D797BD296E1D}" type="sibTrans" cxnId="{500A3FC1-96C7-4E12-A7D9-6E951132F8E8}">
      <dgm:prSet/>
      <dgm:spPr/>
      <dgm:t>
        <a:bodyPr/>
        <a:lstStyle/>
        <a:p>
          <a:endParaRPr lang="en-ZA" sz="1200"/>
        </a:p>
      </dgm:t>
    </dgm:pt>
    <dgm:pt modelId="{A5DF1432-241C-4EB2-9FDA-D4719E395295}" type="parTrans" cxnId="{500A3FC1-96C7-4E12-A7D9-6E951132F8E8}">
      <dgm:prSet/>
      <dgm:spPr/>
      <dgm:t>
        <a:bodyPr/>
        <a:lstStyle/>
        <a:p>
          <a:endParaRPr lang="en-ZA" sz="1200"/>
        </a:p>
      </dgm:t>
    </dgm:pt>
    <dgm:pt modelId="{7323DAD9-4560-4575-90E2-F60ABA3DF94E}">
      <dgm:prSet custT="1"/>
      <dgm:spPr/>
      <dgm:t>
        <a:bodyPr/>
        <a:lstStyle/>
        <a:p>
          <a:pPr>
            <a:buFont typeface="Arial" panose="020B0604020202020204" pitchFamily="34" charset="0"/>
            <a:buChar char="•"/>
          </a:pPr>
          <a:r>
            <a:rPr lang="en-ZA" sz="1200" dirty="0"/>
            <a:t>Formalisation of townships</a:t>
          </a:r>
        </a:p>
      </dgm:t>
    </dgm:pt>
    <dgm:pt modelId="{C3D64CFB-5795-4D0B-9665-4B41691AF772}" type="sibTrans" cxnId="{0B883C98-B3C4-4C13-A044-3FDEB54DE36F}">
      <dgm:prSet/>
      <dgm:spPr/>
      <dgm:t>
        <a:bodyPr/>
        <a:lstStyle/>
        <a:p>
          <a:endParaRPr lang="en-ZA" sz="1200"/>
        </a:p>
      </dgm:t>
    </dgm:pt>
    <dgm:pt modelId="{659D3211-FB3B-4C9A-BD8B-4749C7DC5941}" type="parTrans" cxnId="{0B883C98-B3C4-4C13-A044-3FDEB54DE36F}">
      <dgm:prSet/>
      <dgm:spPr/>
      <dgm:t>
        <a:bodyPr/>
        <a:lstStyle/>
        <a:p>
          <a:endParaRPr lang="en-ZA" sz="1200"/>
        </a:p>
      </dgm:t>
    </dgm:pt>
    <dgm:pt modelId="{5CA4C119-CBD1-4D03-80C4-5D819BFF2445}">
      <dgm:prSet phldrT="[Text]" custT="1"/>
      <dgm:spPr/>
      <dgm:t>
        <a:bodyPr/>
        <a:lstStyle/>
        <a:p>
          <a:pPr>
            <a:buFont typeface="Arial" panose="020B0604020202020204" pitchFamily="34" charset="0"/>
            <a:buChar char="•"/>
          </a:pPr>
          <a:r>
            <a:rPr lang="en-US" sz="1200" b="1" i="0" u="none" dirty="0"/>
            <a:t>Economic transformation and job creation</a:t>
          </a:r>
          <a:endParaRPr lang="en-ZA" sz="1200" b="1" dirty="0"/>
        </a:p>
      </dgm:t>
    </dgm:pt>
    <dgm:pt modelId="{E32F0CE6-9234-45B3-A0AD-F7A0C843CBC1}" type="sibTrans" cxnId="{2578CF52-0919-43E2-8716-545EEF8D3D9B}">
      <dgm:prSet/>
      <dgm:spPr/>
      <dgm:t>
        <a:bodyPr/>
        <a:lstStyle/>
        <a:p>
          <a:endParaRPr lang="en-ZA" sz="1200"/>
        </a:p>
      </dgm:t>
    </dgm:pt>
    <dgm:pt modelId="{2049B3F2-61BC-434C-A063-9A565322A06C}" type="parTrans" cxnId="{2578CF52-0919-43E2-8716-545EEF8D3D9B}">
      <dgm:prSet/>
      <dgm:spPr/>
      <dgm:t>
        <a:bodyPr/>
        <a:lstStyle/>
        <a:p>
          <a:endParaRPr lang="en-ZA" sz="1200"/>
        </a:p>
      </dgm:t>
    </dgm:pt>
    <dgm:pt modelId="{7A499053-AE4F-4402-986D-7899ED58D5A0}">
      <dgm:prSet custT="1"/>
      <dgm:spPr/>
      <dgm:t>
        <a:bodyPr/>
        <a:lstStyle/>
        <a:p>
          <a:pPr>
            <a:buFont typeface="Arial" panose="020B0604020202020204" pitchFamily="34" charset="0"/>
            <a:buChar char="•"/>
          </a:pPr>
          <a:r>
            <a:rPr lang="en-US" sz="1200" b="1" i="0" u="none" dirty="0"/>
            <a:t>Spatial integration, human settlements and local government</a:t>
          </a:r>
          <a:endParaRPr lang="en-ZA" sz="1200" b="1" dirty="0"/>
        </a:p>
      </dgm:t>
    </dgm:pt>
    <dgm:pt modelId="{7CF710A6-2EFD-48F1-B898-47DDC8BE3676}" type="sibTrans" cxnId="{C7874AA8-8CBE-408F-B5FE-88FFBF3A2588}">
      <dgm:prSet/>
      <dgm:spPr/>
      <dgm:t>
        <a:bodyPr/>
        <a:lstStyle/>
        <a:p>
          <a:endParaRPr lang="en-ZA" sz="1200"/>
        </a:p>
      </dgm:t>
    </dgm:pt>
    <dgm:pt modelId="{3FFBE248-5A7F-4D85-A22D-09BBBD8EFFAC}" type="parTrans" cxnId="{C7874AA8-8CBE-408F-B5FE-88FFBF3A2588}">
      <dgm:prSet/>
      <dgm:spPr/>
      <dgm:t>
        <a:bodyPr/>
        <a:lstStyle/>
        <a:p>
          <a:endParaRPr lang="en-ZA" sz="1200"/>
        </a:p>
      </dgm:t>
    </dgm:pt>
    <dgm:pt modelId="{75D594C2-6179-4A9E-8E04-07B53DCF73F1}">
      <dgm:prSet custT="1"/>
      <dgm:spPr/>
      <dgm:t>
        <a:bodyPr/>
        <a:lstStyle/>
        <a:p>
          <a:pPr>
            <a:buFont typeface="Arial" panose="020B0604020202020204" pitchFamily="34" charset="0"/>
            <a:buChar char="•"/>
          </a:pPr>
          <a:endParaRPr lang="en-ZA" sz="1200" b="1" dirty="0"/>
        </a:p>
      </dgm:t>
    </dgm:pt>
    <dgm:pt modelId="{37E34C68-3DBF-400E-BACA-BB087824179E}" type="sibTrans" cxnId="{AAE026E3-9E05-403C-A3D4-FFC8915AF9B2}">
      <dgm:prSet/>
      <dgm:spPr/>
      <dgm:t>
        <a:bodyPr/>
        <a:lstStyle/>
        <a:p>
          <a:endParaRPr lang="en-ZA" sz="1200"/>
        </a:p>
      </dgm:t>
    </dgm:pt>
    <dgm:pt modelId="{4EA66A1B-BF04-4691-9A9D-AB709F7E73A8}" type="parTrans" cxnId="{AAE026E3-9E05-403C-A3D4-FFC8915AF9B2}">
      <dgm:prSet/>
      <dgm:spPr/>
      <dgm:t>
        <a:bodyPr/>
        <a:lstStyle/>
        <a:p>
          <a:endParaRPr lang="en-ZA" sz="1200"/>
        </a:p>
      </dgm:t>
    </dgm:pt>
    <dgm:pt modelId="{811B91ED-0AC4-4CE9-8877-B313767BEA20}">
      <dgm:prSet custT="1"/>
      <dgm:spPr/>
      <dgm:t>
        <a:bodyPr/>
        <a:lstStyle/>
        <a:p>
          <a:pPr>
            <a:buFont typeface="Arial" panose="020B0604020202020204" pitchFamily="34" charset="0"/>
            <a:buChar char="•"/>
          </a:pPr>
          <a:r>
            <a:rPr lang="en-US" sz="1200" b="1" i="0" u="none" dirty="0"/>
            <a:t>Social cohesion and safe communities</a:t>
          </a:r>
          <a:endParaRPr lang="en-ZA" sz="1200" b="1" dirty="0"/>
        </a:p>
      </dgm:t>
    </dgm:pt>
    <dgm:pt modelId="{C19349DA-C1DA-4E6A-867D-BD496639F0B4}" type="sibTrans" cxnId="{EBE71FCD-4821-41D8-A4AB-82DDFFB36BE8}">
      <dgm:prSet/>
      <dgm:spPr/>
      <dgm:t>
        <a:bodyPr/>
        <a:lstStyle/>
        <a:p>
          <a:endParaRPr lang="en-ZA" sz="1200"/>
        </a:p>
      </dgm:t>
    </dgm:pt>
    <dgm:pt modelId="{7D700A07-17D7-4067-A152-000B36B68C64}" type="parTrans" cxnId="{EBE71FCD-4821-41D8-A4AB-82DDFFB36BE8}">
      <dgm:prSet/>
      <dgm:spPr/>
      <dgm:t>
        <a:bodyPr/>
        <a:lstStyle/>
        <a:p>
          <a:endParaRPr lang="en-ZA" sz="1200"/>
        </a:p>
      </dgm:t>
    </dgm:pt>
    <dgm:pt modelId="{99E0D25A-4234-4CF8-AF27-4F8510035C90}">
      <dgm:prSet custT="1"/>
      <dgm:spPr/>
      <dgm:t>
        <a:bodyPr/>
        <a:lstStyle/>
        <a:p>
          <a:pPr>
            <a:buFont typeface="Arial" panose="020B0604020202020204" pitchFamily="34" charset="0"/>
            <a:buChar char="•"/>
          </a:pPr>
          <a:endParaRPr lang="en-ZA" sz="1200" b="1" dirty="0"/>
        </a:p>
      </dgm:t>
    </dgm:pt>
    <dgm:pt modelId="{AA35B20B-A5C3-464A-9CD4-61E1E5ADF6CC}" type="sibTrans" cxnId="{6012C03C-A805-486B-8F36-49720FB1B0DF}">
      <dgm:prSet/>
      <dgm:spPr/>
      <dgm:t>
        <a:bodyPr/>
        <a:lstStyle/>
        <a:p>
          <a:endParaRPr lang="en-ZA" sz="1200"/>
        </a:p>
      </dgm:t>
    </dgm:pt>
    <dgm:pt modelId="{A3BAC0CF-B818-4610-9522-E2537EAEC39F}" type="parTrans" cxnId="{6012C03C-A805-486B-8F36-49720FB1B0DF}">
      <dgm:prSet/>
      <dgm:spPr/>
      <dgm:t>
        <a:bodyPr/>
        <a:lstStyle/>
        <a:p>
          <a:endParaRPr lang="en-ZA" sz="1200"/>
        </a:p>
      </dgm:t>
    </dgm:pt>
    <dgm:pt modelId="{7BCD9119-70A8-48CF-8269-E8D4863CB3EF}">
      <dgm:prSet custT="1"/>
      <dgm:spPr/>
      <dgm:t>
        <a:bodyPr/>
        <a:lstStyle/>
        <a:p>
          <a:pPr rtl="0">
            <a:buFont typeface="Arial" panose="020B0604020202020204" pitchFamily="34" charset="0"/>
            <a:buChar char="•"/>
          </a:pPr>
          <a:r>
            <a:rPr lang="en-US" sz="1200" b="1" i="0" u="none" dirty="0"/>
            <a:t>Building a capable, ethical and developmental State</a:t>
          </a:r>
          <a:endParaRPr lang="en-ZA" sz="1200" b="1" i="0" u="none" dirty="0"/>
        </a:p>
      </dgm:t>
    </dgm:pt>
    <dgm:pt modelId="{BB88C9B4-6FEC-43E3-ABA3-8A5C624A0923}" type="sibTrans" cxnId="{4F3149C3-D71F-40FF-9CEF-98BAF85C66BA}">
      <dgm:prSet/>
      <dgm:spPr/>
      <dgm:t>
        <a:bodyPr/>
        <a:lstStyle/>
        <a:p>
          <a:endParaRPr lang="en-ZA" sz="1200"/>
        </a:p>
      </dgm:t>
    </dgm:pt>
    <dgm:pt modelId="{0189B019-3668-470D-AD80-DDB6E8E5BF32}" type="parTrans" cxnId="{4F3149C3-D71F-40FF-9CEF-98BAF85C66BA}">
      <dgm:prSet/>
      <dgm:spPr/>
      <dgm:t>
        <a:bodyPr/>
        <a:lstStyle/>
        <a:p>
          <a:endParaRPr lang="en-ZA" sz="1200"/>
        </a:p>
      </dgm:t>
    </dgm:pt>
    <dgm:pt modelId="{856B5FD1-809C-46DA-98C2-44587B68B312}">
      <dgm:prSet custT="1"/>
      <dgm:spPr/>
      <dgm:t>
        <a:bodyPr/>
        <a:lstStyle/>
        <a:p>
          <a:pPr>
            <a:buFont typeface="Arial" panose="020B0604020202020204" pitchFamily="34" charset="0"/>
            <a:buChar char="•"/>
          </a:pPr>
          <a:endParaRPr lang="en-ZA" sz="1200" b="1" dirty="0"/>
        </a:p>
      </dgm:t>
    </dgm:pt>
    <dgm:pt modelId="{8B63AED1-36D0-4D31-A0BE-3862A0E73794}" type="sibTrans" cxnId="{C594B170-58B4-4B8C-9A8D-53819908E098}">
      <dgm:prSet/>
      <dgm:spPr/>
      <dgm:t>
        <a:bodyPr/>
        <a:lstStyle/>
        <a:p>
          <a:endParaRPr lang="en-ZA" sz="1200"/>
        </a:p>
      </dgm:t>
    </dgm:pt>
    <dgm:pt modelId="{021E373F-1B1D-4538-92C4-A407DBF9A3B6}" type="parTrans" cxnId="{C594B170-58B4-4B8C-9A8D-53819908E098}">
      <dgm:prSet/>
      <dgm:spPr/>
      <dgm:t>
        <a:bodyPr/>
        <a:lstStyle/>
        <a:p>
          <a:endParaRPr lang="en-ZA" sz="1200"/>
        </a:p>
      </dgm:t>
    </dgm:pt>
    <dgm:pt modelId="{4917833A-3CC4-4377-BB6F-931409B8DBE7}">
      <dgm:prSet custT="1"/>
      <dgm:spPr/>
      <dgm:t>
        <a:bodyPr/>
        <a:lstStyle/>
        <a:p>
          <a:pPr rtl="0">
            <a:buFont typeface="Arial" panose="020B0604020202020204" pitchFamily="34" charset="0"/>
            <a:buChar char="•"/>
          </a:pPr>
          <a:r>
            <a:rPr lang="en-US" sz="1200" b="1" i="0" u="none" dirty="0"/>
            <a:t>A better Africa and world</a:t>
          </a:r>
          <a:endParaRPr lang="en-ZA" sz="1200" b="1" i="0" u="none" dirty="0"/>
        </a:p>
      </dgm:t>
    </dgm:pt>
    <dgm:pt modelId="{CBC0F1F0-C9C9-4644-9015-F140BE16C39A}" type="sibTrans" cxnId="{29F64D2C-54A7-4772-9E16-437192BE8678}">
      <dgm:prSet/>
      <dgm:spPr/>
      <dgm:t>
        <a:bodyPr/>
        <a:lstStyle/>
        <a:p>
          <a:endParaRPr lang="en-ZA" sz="1200"/>
        </a:p>
      </dgm:t>
    </dgm:pt>
    <dgm:pt modelId="{641674DD-EEBC-4FEF-BAD2-1AB350B621E4}" type="parTrans" cxnId="{29F64D2C-54A7-4772-9E16-437192BE8678}">
      <dgm:prSet/>
      <dgm:spPr/>
      <dgm:t>
        <a:bodyPr/>
        <a:lstStyle/>
        <a:p>
          <a:endParaRPr lang="en-ZA" sz="1200"/>
        </a:p>
      </dgm:t>
    </dgm:pt>
    <dgm:pt modelId="{E680B7F0-A8FA-45BC-983E-79523206E97E}">
      <dgm:prSet phldrT="[Text]" custT="1"/>
      <dgm:spPr/>
      <dgm:t>
        <a:bodyPr/>
        <a:lstStyle/>
        <a:p>
          <a:pPr>
            <a:buFont typeface="Arial" panose="020B0604020202020204" pitchFamily="34" charset="0"/>
            <a:buChar char="•"/>
          </a:pPr>
          <a:r>
            <a:rPr lang="en-US" sz="1200" b="0" i="0" u="none" dirty="0"/>
            <a:t>Economy, Jobs and Infrastructure</a:t>
          </a:r>
          <a:endParaRPr lang="en-ZA" sz="1200" dirty="0"/>
        </a:p>
      </dgm:t>
    </dgm:pt>
    <dgm:pt modelId="{C98A6544-6AD5-4922-B6BC-620C41E6F31D}" type="sibTrans" cxnId="{3D918BCA-5998-483B-9B49-91D6B98C03F2}">
      <dgm:prSet/>
      <dgm:spPr/>
      <dgm:t>
        <a:bodyPr/>
        <a:lstStyle/>
        <a:p>
          <a:endParaRPr lang="en-ZA" sz="1200"/>
        </a:p>
      </dgm:t>
    </dgm:pt>
    <dgm:pt modelId="{A2E00885-AD22-4C5C-BA19-F52C4174EA3C}" type="parTrans" cxnId="{3D918BCA-5998-483B-9B49-91D6B98C03F2}">
      <dgm:prSet/>
      <dgm:spPr/>
      <dgm:t>
        <a:bodyPr/>
        <a:lstStyle/>
        <a:p>
          <a:endParaRPr lang="en-ZA" sz="1200"/>
        </a:p>
      </dgm:t>
    </dgm:pt>
    <dgm:pt modelId="{D82C971C-C6B2-4C1F-B4E6-7407A0DF0B28}">
      <dgm:prSet phldrT="[Text]" custT="1"/>
      <dgm:spPr/>
      <dgm:t>
        <a:bodyPr/>
        <a:lstStyle/>
        <a:p>
          <a:pPr>
            <a:buFont typeface="Arial" panose="020B0604020202020204" pitchFamily="34" charset="0"/>
            <a:buChar char="•"/>
          </a:pPr>
          <a:endParaRPr lang="en-ZA" sz="1200" dirty="0"/>
        </a:p>
      </dgm:t>
    </dgm:pt>
    <dgm:pt modelId="{C2BE17A1-9CB7-4B7F-BBEB-E9E8AA933254}" type="sibTrans" cxnId="{691616D4-B0D6-4B52-934A-9F4991A23ED5}">
      <dgm:prSet/>
      <dgm:spPr/>
      <dgm:t>
        <a:bodyPr/>
        <a:lstStyle/>
        <a:p>
          <a:endParaRPr lang="en-ZA" sz="1200"/>
        </a:p>
      </dgm:t>
    </dgm:pt>
    <dgm:pt modelId="{A13F08AA-2467-49A9-B83F-9E0B74737F84}" type="parTrans" cxnId="{691616D4-B0D6-4B52-934A-9F4991A23ED5}">
      <dgm:prSet/>
      <dgm:spPr/>
      <dgm:t>
        <a:bodyPr/>
        <a:lstStyle/>
        <a:p>
          <a:endParaRPr lang="en-ZA" sz="1200"/>
        </a:p>
      </dgm:t>
    </dgm:pt>
    <dgm:pt modelId="{C9376C6B-3C10-4D53-A1EE-32EC934A124D}">
      <dgm:prSet custT="1"/>
      <dgm:spPr/>
      <dgm:t>
        <a:bodyPr/>
        <a:lstStyle/>
        <a:p>
          <a:pPr rtl="0">
            <a:buFont typeface="Arial" panose="020B0604020202020204" pitchFamily="34" charset="0"/>
            <a:buChar char="•"/>
          </a:pPr>
          <a:r>
            <a:rPr lang="en-US" sz="1200" b="0" i="0" u="none" dirty="0"/>
            <a:t>Education, Skills Revolution and Health</a:t>
          </a:r>
          <a:endParaRPr lang="en-ZA" sz="1200" b="0" i="0" u="none" dirty="0"/>
        </a:p>
      </dgm:t>
    </dgm:pt>
    <dgm:pt modelId="{4FE77211-D6E6-4E47-A7C4-324DEB869E58}" type="sibTrans" cxnId="{C13E32B4-073E-41E9-9821-E27D32CFCB62}">
      <dgm:prSet/>
      <dgm:spPr/>
      <dgm:t>
        <a:bodyPr/>
        <a:lstStyle/>
        <a:p>
          <a:endParaRPr lang="en-ZA" sz="1200"/>
        </a:p>
      </dgm:t>
    </dgm:pt>
    <dgm:pt modelId="{AA8569E0-6D86-4ECC-81AC-2893EA76C420}" type="parTrans" cxnId="{C13E32B4-073E-41E9-9821-E27D32CFCB62}">
      <dgm:prSet/>
      <dgm:spPr/>
      <dgm:t>
        <a:bodyPr/>
        <a:lstStyle/>
        <a:p>
          <a:endParaRPr lang="en-ZA" sz="1200"/>
        </a:p>
      </dgm:t>
    </dgm:pt>
    <dgm:pt modelId="{66263096-2038-4AB7-805E-5BFA90917B4A}">
      <dgm:prSet custT="1"/>
      <dgm:spPr/>
      <dgm:t>
        <a:bodyPr/>
        <a:lstStyle/>
        <a:p>
          <a:pPr>
            <a:buFont typeface="Arial" panose="020B0604020202020204" pitchFamily="34" charset="0"/>
            <a:buChar char="•"/>
          </a:pPr>
          <a:endParaRPr lang="en-ZA" sz="1200" dirty="0"/>
        </a:p>
      </dgm:t>
    </dgm:pt>
    <dgm:pt modelId="{E30676A6-2363-4A0B-BBD0-49E1EA7E64D7}" type="sibTrans" cxnId="{D4192D76-2A51-4E71-A7DA-ECC1790F6C68}">
      <dgm:prSet/>
      <dgm:spPr/>
      <dgm:t>
        <a:bodyPr/>
        <a:lstStyle/>
        <a:p>
          <a:endParaRPr lang="en-ZA" sz="1200"/>
        </a:p>
      </dgm:t>
    </dgm:pt>
    <dgm:pt modelId="{DFEE29DE-66F3-4B7C-AB68-FBC19C9D4364}" type="parTrans" cxnId="{D4192D76-2A51-4E71-A7DA-ECC1790F6C68}">
      <dgm:prSet/>
      <dgm:spPr/>
      <dgm:t>
        <a:bodyPr/>
        <a:lstStyle/>
        <a:p>
          <a:endParaRPr lang="en-ZA" sz="1200"/>
        </a:p>
      </dgm:t>
    </dgm:pt>
    <dgm:pt modelId="{D12E86EE-AA85-4C0F-9C8D-6F02C17A8CF1}">
      <dgm:prSet custT="1"/>
      <dgm:spPr/>
      <dgm:t>
        <a:bodyPr/>
        <a:lstStyle/>
        <a:p>
          <a:pPr rtl="0">
            <a:buFont typeface="Arial" panose="020B0604020202020204" pitchFamily="34" charset="0"/>
            <a:buChar char="•"/>
          </a:pPr>
          <a:r>
            <a:rPr lang="en-US" sz="1200" b="0" i="0" u="none" dirty="0"/>
            <a:t>Integrated Human Settlements and Land Release</a:t>
          </a:r>
          <a:endParaRPr lang="en-ZA" sz="1200" b="0" i="0" u="none" dirty="0"/>
        </a:p>
      </dgm:t>
    </dgm:pt>
    <dgm:pt modelId="{E8A936D6-CCF0-4254-B94F-A8DD5BA8FB7B}" type="sibTrans" cxnId="{29F180A5-8275-4061-B2F0-5B4D937EF068}">
      <dgm:prSet/>
      <dgm:spPr/>
      <dgm:t>
        <a:bodyPr/>
        <a:lstStyle/>
        <a:p>
          <a:endParaRPr lang="en-ZA" sz="1200"/>
        </a:p>
      </dgm:t>
    </dgm:pt>
    <dgm:pt modelId="{97ADEBD5-F2E9-4552-86B5-8D8FB48102FD}" type="parTrans" cxnId="{29F180A5-8275-4061-B2F0-5B4D937EF068}">
      <dgm:prSet/>
      <dgm:spPr/>
      <dgm:t>
        <a:bodyPr/>
        <a:lstStyle/>
        <a:p>
          <a:endParaRPr lang="en-ZA" sz="1200"/>
        </a:p>
      </dgm:t>
    </dgm:pt>
    <dgm:pt modelId="{C364B8A8-0293-4CB8-A793-99346380644E}">
      <dgm:prSet custT="1"/>
      <dgm:spPr/>
      <dgm:t>
        <a:bodyPr/>
        <a:lstStyle/>
        <a:p>
          <a:pPr>
            <a:buFont typeface="Arial" panose="020B0604020202020204" pitchFamily="34" charset="0"/>
            <a:buChar char="•"/>
          </a:pPr>
          <a:endParaRPr lang="en-ZA" sz="1200" dirty="0"/>
        </a:p>
      </dgm:t>
    </dgm:pt>
    <dgm:pt modelId="{8E9E9CDF-41EA-4286-85DD-141C8AC44F19}" type="sibTrans" cxnId="{9437D8D6-2718-4F7B-A583-3FCD67C6D753}">
      <dgm:prSet/>
      <dgm:spPr/>
      <dgm:t>
        <a:bodyPr/>
        <a:lstStyle/>
        <a:p>
          <a:endParaRPr lang="en-ZA" sz="1200"/>
        </a:p>
      </dgm:t>
    </dgm:pt>
    <dgm:pt modelId="{78FA7A18-9C2B-40D8-84B1-CFBBC2191EB1}" type="parTrans" cxnId="{9437D8D6-2718-4F7B-A583-3FCD67C6D753}">
      <dgm:prSet/>
      <dgm:spPr/>
      <dgm:t>
        <a:bodyPr/>
        <a:lstStyle/>
        <a:p>
          <a:endParaRPr lang="en-ZA" sz="1200"/>
        </a:p>
      </dgm:t>
    </dgm:pt>
    <dgm:pt modelId="{9863F4BB-07AE-471B-9036-4EB1B46CC9B5}">
      <dgm:prSet custT="1"/>
      <dgm:spPr/>
      <dgm:t>
        <a:bodyPr/>
        <a:lstStyle/>
        <a:p>
          <a:pPr rtl="0">
            <a:buFont typeface="Arial" panose="020B0604020202020204" pitchFamily="34" charset="0"/>
            <a:buChar char="•"/>
          </a:pPr>
          <a:r>
            <a:rPr lang="en-US" sz="1200" b="0" i="0" u="none" dirty="0"/>
            <a:t>Safety, Social Cohesion and Food Security</a:t>
          </a:r>
          <a:endParaRPr lang="en-ZA" sz="1200" b="0" i="0" u="none" dirty="0"/>
        </a:p>
      </dgm:t>
    </dgm:pt>
    <dgm:pt modelId="{2C6BC371-9A21-49B7-9EDD-9A9C60D7B4E7}" type="sibTrans" cxnId="{ED3C26B3-5E08-4E4A-8ADF-E1A52A26A4C2}">
      <dgm:prSet/>
      <dgm:spPr/>
      <dgm:t>
        <a:bodyPr/>
        <a:lstStyle/>
        <a:p>
          <a:endParaRPr lang="en-ZA" sz="1200"/>
        </a:p>
      </dgm:t>
    </dgm:pt>
    <dgm:pt modelId="{2D742E45-A3A4-4FAC-AAA3-98996A98AA0B}" type="parTrans" cxnId="{ED3C26B3-5E08-4E4A-8ADF-E1A52A26A4C2}">
      <dgm:prSet/>
      <dgm:spPr/>
      <dgm:t>
        <a:bodyPr/>
        <a:lstStyle/>
        <a:p>
          <a:endParaRPr lang="en-ZA" sz="1200"/>
        </a:p>
      </dgm:t>
    </dgm:pt>
    <dgm:pt modelId="{C7431894-C9F4-4269-AEEB-510773582C90}">
      <dgm:prSet custT="1"/>
      <dgm:spPr/>
      <dgm:t>
        <a:bodyPr/>
        <a:lstStyle/>
        <a:p>
          <a:pPr>
            <a:buFont typeface="Arial" panose="020B0604020202020204" pitchFamily="34" charset="0"/>
            <a:buChar char="•"/>
          </a:pPr>
          <a:endParaRPr lang="en-ZA" sz="1200" dirty="0"/>
        </a:p>
      </dgm:t>
    </dgm:pt>
    <dgm:pt modelId="{E5937D3A-5A08-4FEF-9AAB-86E124784702}" type="sibTrans" cxnId="{58EFC39A-71AE-4360-9523-097020D7DDCD}">
      <dgm:prSet/>
      <dgm:spPr/>
      <dgm:t>
        <a:bodyPr/>
        <a:lstStyle/>
        <a:p>
          <a:endParaRPr lang="en-ZA" sz="1200"/>
        </a:p>
      </dgm:t>
    </dgm:pt>
    <dgm:pt modelId="{036C7157-CB0A-45AF-9B9F-22B50EDC5107}" type="parTrans" cxnId="{58EFC39A-71AE-4360-9523-097020D7DDCD}">
      <dgm:prSet/>
      <dgm:spPr/>
      <dgm:t>
        <a:bodyPr/>
        <a:lstStyle/>
        <a:p>
          <a:endParaRPr lang="en-ZA" sz="1200"/>
        </a:p>
      </dgm:t>
    </dgm:pt>
    <dgm:pt modelId="{9A988577-5EE7-4FC8-88F6-B581E86FF1F8}">
      <dgm:prSet custT="1"/>
      <dgm:spPr/>
      <dgm:t>
        <a:bodyPr/>
        <a:lstStyle/>
        <a:p>
          <a:pPr rtl="0">
            <a:buFont typeface="Arial" panose="020B0604020202020204" pitchFamily="34" charset="0"/>
            <a:buChar char="•"/>
          </a:pPr>
          <a:r>
            <a:rPr lang="en-US" sz="1200" b="0" i="0" u="none" dirty="0"/>
            <a:t>Building a Capable, Ethical and Developmental State </a:t>
          </a:r>
          <a:endParaRPr lang="en-ZA" sz="1200" b="0" i="0" u="none" dirty="0"/>
        </a:p>
      </dgm:t>
    </dgm:pt>
    <dgm:pt modelId="{A045BBF2-5FA1-477F-8A4B-074BB0AFFD17}" type="sibTrans" cxnId="{4DFB41D5-8A08-4A7B-8B86-EB8AD7CB6572}">
      <dgm:prSet/>
      <dgm:spPr/>
      <dgm:t>
        <a:bodyPr/>
        <a:lstStyle/>
        <a:p>
          <a:endParaRPr lang="en-ZA" sz="1200"/>
        </a:p>
      </dgm:t>
    </dgm:pt>
    <dgm:pt modelId="{6E16AC47-5A7C-4D36-8BE2-4E3DB154DF13}" type="parTrans" cxnId="{4DFB41D5-8A08-4A7B-8B86-EB8AD7CB6572}">
      <dgm:prSet/>
      <dgm:spPr/>
      <dgm:t>
        <a:bodyPr/>
        <a:lstStyle/>
        <a:p>
          <a:endParaRPr lang="en-ZA" sz="1200"/>
        </a:p>
      </dgm:t>
    </dgm:pt>
    <dgm:pt modelId="{D42C45AD-F7E5-4C6F-ABDE-3718F814FBDA}">
      <dgm:prSet custT="1"/>
      <dgm:spPr/>
      <dgm:t>
        <a:bodyPr/>
        <a:lstStyle/>
        <a:p>
          <a:endParaRPr lang="en-ZA" sz="1200" dirty="0"/>
        </a:p>
      </dgm:t>
    </dgm:pt>
    <dgm:pt modelId="{F28F8587-AC12-4CD5-BA9F-425F78A82BEF}" type="sibTrans" cxnId="{58932A25-D029-4E8E-9CC8-4022BABC38C3}">
      <dgm:prSet/>
      <dgm:spPr/>
      <dgm:t>
        <a:bodyPr/>
        <a:lstStyle/>
        <a:p>
          <a:endParaRPr lang="en-ZA" sz="1200"/>
        </a:p>
      </dgm:t>
    </dgm:pt>
    <dgm:pt modelId="{4B908F07-0832-4E25-A831-F1F658612715}" type="parTrans" cxnId="{58932A25-D029-4E8E-9CC8-4022BABC38C3}">
      <dgm:prSet/>
      <dgm:spPr/>
      <dgm:t>
        <a:bodyPr/>
        <a:lstStyle/>
        <a:p>
          <a:endParaRPr lang="en-ZA" sz="1200"/>
        </a:p>
      </dgm:t>
    </dgm:pt>
    <dgm:pt modelId="{7025EFCC-242B-4971-9995-2F5167E7018C}">
      <dgm:prSet custT="1"/>
      <dgm:spPr/>
      <dgm:t>
        <a:bodyPr/>
        <a:lstStyle/>
        <a:p>
          <a:pPr rtl="0"/>
          <a:endParaRPr lang="en-ZA" sz="1200" b="0" i="0" u="none" dirty="0"/>
        </a:p>
      </dgm:t>
    </dgm:pt>
    <dgm:pt modelId="{7E7FE6F9-492E-42B8-80CB-705B2B3C21A7}" type="sibTrans" cxnId="{F7FB8DBF-F2A8-4E0C-A468-64D522F74341}">
      <dgm:prSet/>
      <dgm:spPr/>
      <dgm:t>
        <a:bodyPr/>
        <a:lstStyle/>
        <a:p>
          <a:endParaRPr lang="en-ZA" sz="1200"/>
        </a:p>
      </dgm:t>
    </dgm:pt>
    <dgm:pt modelId="{727287EC-B51E-4786-8E79-A30D46BC05ED}" type="parTrans" cxnId="{F7FB8DBF-F2A8-4E0C-A468-64D522F74341}">
      <dgm:prSet/>
      <dgm:spPr/>
      <dgm:t>
        <a:bodyPr/>
        <a:lstStyle/>
        <a:p>
          <a:endParaRPr lang="en-ZA" sz="1200"/>
        </a:p>
      </dgm:t>
    </dgm:pt>
    <dgm:pt modelId="{8701BC8A-BD55-41E2-A631-1EEF93C2CEBA}">
      <dgm:prSet phldrT="[Text]" custT="1"/>
      <dgm:spPr/>
      <dgm:t>
        <a:bodyPr/>
        <a:lstStyle/>
        <a:p>
          <a:pPr rtl="0">
            <a:buFont typeface="Arial" panose="020B0604020202020204" pitchFamily="34" charset="0"/>
            <a:buChar char="•"/>
          </a:pPr>
          <a:r>
            <a:rPr lang="en-ZA" sz="1200" b="0" i="0" u="none" dirty="0"/>
            <a:t>Hostels Upgrading</a:t>
          </a:r>
        </a:p>
      </dgm:t>
    </dgm:pt>
    <dgm:pt modelId="{7ACE6B20-8C4D-4DA1-A7D4-9668943D37F9}" type="parTrans" cxnId="{1ABE66CB-AB55-4D92-96F6-1BBCC74F1C2E}">
      <dgm:prSet/>
      <dgm:spPr/>
      <dgm:t>
        <a:bodyPr/>
        <a:lstStyle/>
        <a:p>
          <a:endParaRPr lang="en-ZA"/>
        </a:p>
      </dgm:t>
    </dgm:pt>
    <dgm:pt modelId="{40B259CA-6736-46E4-BCF4-C342C76DFE7C}" type="sibTrans" cxnId="{1ABE66CB-AB55-4D92-96F6-1BBCC74F1C2E}">
      <dgm:prSet/>
      <dgm:spPr/>
      <dgm:t>
        <a:bodyPr/>
        <a:lstStyle/>
        <a:p>
          <a:endParaRPr lang="en-ZA"/>
        </a:p>
      </dgm:t>
    </dgm:pt>
    <dgm:pt modelId="{D458D10E-CCF2-4C70-92B5-0E2AC3957702}">
      <dgm:prSet phldrT="[Text]" custT="1"/>
      <dgm:spPr/>
      <dgm:t>
        <a:bodyPr/>
        <a:lstStyle/>
        <a:p>
          <a:pPr rtl="0">
            <a:buFont typeface="Arial" panose="020B0604020202020204" pitchFamily="34" charset="0"/>
            <a:buChar char="•"/>
          </a:pPr>
          <a:r>
            <a:rPr lang="en-US" sz="1200" b="1" i="0" u="none" dirty="0"/>
            <a:t>Consolidating the social wage through reliable and quality basic services</a:t>
          </a:r>
          <a:endParaRPr lang="en-ZA" sz="1200" b="1" i="0" u="none" dirty="0"/>
        </a:p>
      </dgm:t>
    </dgm:pt>
    <dgm:pt modelId="{DD3EE7FB-8991-4FAE-8255-937694704805}" type="parTrans" cxnId="{9B2DF31F-51C3-4B0E-8BBB-90090210312F}">
      <dgm:prSet/>
      <dgm:spPr/>
      <dgm:t>
        <a:bodyPr/>
        <a:lstStyle/>
        <a:p>
          <a:endParaRPr lang="en-ZA"/>
        </a:p>
      </dgm:t>
    </dgm:pt>
    <dgm:pt modelId="{A7275C73-5F37-44FC-B23B-4F546BEDB3DA}" type="sibTrans" cxnId="{9B2DF31F-51C3-4B0E-8BBB-90090210312F}">
      <dgm:prSet/>
      <dgm:spPr/>
      <dgm:t>
        <a:bodyPr/>
        <a:lstStyle/>
        <a:p>
          <a:endParaRPr lang="en-ZA"/>
        </a:p>
      </dgm:t>
    </dgm:pt>
    <dgm:pt modelId="{0AE49D47-28DE-4CA6-BFFA-2D216406583E}">
      <dgm:prSet phldrT="[Text]" custT="1"/>
      <dgm:spPr/>
      <dgm:t>
        <a:bodyPr/>
        <a:lstStyle/>
        <a:p>
          <a:pPr>
            <a:buFont typeface="Arial" panose="020B0604020202020204" pitchFamily="34" charset="0"/>
            <a:buChar char="•"/>
          </a:pPr>
          <a:r>
            <a:rPr lang="en-US" sz="1200" b="1" i="0" u="none" dirty="0"/>
            <a:t>Education, skills and health</a:t>
          </a:r>
          <a:endParaRPr lang="en-ZA" sz="1200" b="1" dirty="0"/>
        </a:p>
      </dgm:t>
    </dgm:pt>
    <dgm:pt modelId="{AF254CB3-8B30-46C1-9A04-2C945D7A55F3}" type="parTrans" cxnId="{3166F2FE-AA46-4EC3-B9E1-372E70932ADA}">
      <dgm:prSet/>
      <dgm:spPr/>
      <dgm:t>
        <a:bodyPr/>
        <a:lstStyle/>
        <a:p>
          <a:endParaRPr lang="en-GB"/>
        </a:p>
      </dgm:t>
    </dgm:pt>
    <dgm:pt modelId="{BA77F17C-6950-43AF-9E5C-936EFB684628}" type="sibTrans" cxnId="{3166F2FE-AA46-4EC3-B9E1-372E70932ADA}">
      <dgm:prSet/>
      <dgm:spPr/>
      <dgm:t>
        <a:bodyPr/>
        <a:lstStyle/>
        <a:p>
          <a:endParaRPr lang="en-GB"/>
        </a:p>
      </dgm:t>
    </dgm:pt>
    <dgm:pt modelId="{0B11BF08-F23E-1E49-85B3-54565E29A9F5}">
      <dgm:prSet custT="1"/>
      <dgm:spPr/>
      <dgm:t>
        <a:bodyPr/>
        <a:lstStyle/>
        <a:p>
          <a:pPr>
            <a:buFont typeface="Arial" panose="020B0604020202020204" pitchFamily="34" charset="0"/>
            <a:buChar char="•"/>
          </a:pPr>
          <a:endParaRPr lang="en-ZA" sz="1200" b="1" dirty="0"/>
        </a:p>
      </dgm:t>
    </dgm:pt>
    <dgm:pt modelId="{AACDB2E0-05B8-9B4F-BBA2-4C09BAAF9CC2}" type="parTrans" cxnId="{C3B7F20A-4396-9D48-B761-E7FDC30027B3}">
      <dgm:prSet/>
      <dgm:spPr/>
      <dgm:t>
        <a:bodyPr/>
        <a:lstStyle/>
        <a:p>
          <a:endParaRPr lang="en-GB"/>
        </a:p>
      </dgm:t>
    </dgm:pt>
    <dgm:pt modelId="{EC065CF8-E76A-E947-98BE-EED964D51DBC}" type="sibTrans" cxnId="{C3B7F20A-4396-9D48-B761-E7FDC30027B3}">
      <dgm:prSet/>
      <dgm:spPr/>
      <dgm:t>
        <a:bodyPr/>
        <a:lstStyle/>
        <a:p>
          <a:endParaRPr lang="en-GB"/>
        </a:p>
      </dgm:t>
    </dgm:pt>
    <dgm:pt modelId="{6116A0DA-F043-6E45-A760-96F8EE23A59D}">
      <dgm:prSet phldrT="[Text]" custT="1"/>
      <dgm:spPr/>
      <dgm:t>
        <a:bodyPr/>
        <a:lstStyle/>
        <a:p>
          <a:pPr rtl="0">
            <a:buFont typeface="Arial" panose="020B0604020202020204" pitchFamily="34" charset="0"/>
            <a:buChar char="•"/>
          </a:pPr>
          <a:endParaRPr lang="en-ZA" sz="1200" b="1" i="0" u="none" dirty="0"/>
        </a:p>
      </dgm:t>
    </dgm:pt>
    <dgm:pt modelId="{A6522269-28CC-C44A-887D-407F9D32C932}" type="parTrans" cxnId="{B8964812-38FE-1F4B-BBAF-820CAB401E6F}">
      <dgm:prSet/>
      <dgm:spPr/>
      <dgm:t>
        <a:bodyPr/>
        <a:lstStyle/>
        <a:p>
          <a:endParaRPr lang="en-GB"/>
        </a:p>
      </dgm:t>
    </dgm:pt>
    <dgm:pt modelId="{D8A466BF-AC7C-0343-9CDE-03EA4DB8498F}" type="sibTrans" cxnId="{B8964812-38FE-1F4B-BBAF-820CAB401E6F}">
      <dgm:prSet/>
      <dgm:spPr/>
      <dgm:t>
        <a:bodyPr/>
        <a:lstStyle/>
        <a:p>
          <a:endParaRPr lang="en-GB"/>
        </a:p>
      </dgm:t>
    </dgm:pt>
    <dgm:pt modelId="{233D3B27-5D09-2041-87AF-6DE5CA5B2ABA}">
      <dgm:prSet phldrT="[Text]" custT="1"/>
      <dgm:spPr/>
      <dgm:t>
        <a:bodyPr/>
        <a:lstStyle/>
        <a:p>
          <a:pPr>
            <a:buFont typeface="Arial" panose="020B0604020202020204" pitchFamily="34" charset="0"/>
            <a:buChar char="•"/>
          </a:pPr>
          <a:endParaRPr lang="en-ZA" sz="1200" b="1" dirty="0"/>
        </a:p>
      </dgm:t>
    </dgm:pt>
    <dgm:pt modelId="{FC6271A0-224E-2E47-BD38-75C6F658FDA0}" type="parTrans" cxnId="{AEF8218F-3521-2846-8BCE-443B0C2BBC7D}">
      <dgm:prSet/>
      <dgm:spPr/>
      <dgm:t>
        <a:bodyPr/>
        <a:lstStyle/>
        <a:p>
          <a:endParaRPr lang="en-GB"/>
        </a:p>
      </dgm:t>
    </dgm:pt>
    <dgm:pt modelId="{B013ABE2-0FD6-CE47-96C5-34599469A2E0}" type="sibTrans" cxnId="{AEF8218F-3521-2846-8BCE-443B0C2BBC7D}">
      <dgm:prSet/>
      <dgm:spPr/>
      <dgm:t>
        <a:bodyPr/>
        <a:lstStyle/>
        <a:p>
          <a:endParaRPr lang="en-GB"/>
        </a:p>
      </dgm:t>
    </dgm:pt>
    <dgm:pt modelId="{743063D4-3455-E049-B4EB-3B391BEECE96}">
      <dgm:prSet custT="1"/>
      <dgm:spPr/>
      <dgm:t>
        <a:bodyPr/>
        <a:lstStyle/>
        <a:p>
          <a:pPr rtl="0">
            <a:buFont typeface="Arial" panose="020B0604020202020204" pitchFamily="34" charset="0"/>
            <a:buChar char="•"/>
          </a:pPr>
          <a:r>
            <a:rPr lang="en-US" sz="1200" b="0" i="0" u="none" dirty="0"/>
            <a:t>Land Invasion Strategy</a:t>
          </a:r>
          <a:endParaRPr lang="en-ZA" sz="1200" b="0" i="0" u="none" dirty="0"/>
        </a:p>
      </dgm:t>
    </dgm:pt>
    <dgm:pt modelId="{E19E22B3-CB0F-EE43-8A7E-5C3B47F76AA5}" type="parTrans" cxnId="{6128D41D-6FAB-3847-A8F1-46A3A7F59BB3}">
      <dgm:prSet/>
      <dgm:spPr/>
      <dgm:t>
        <a:bodyPr/>
        <a:lstStyle/>
        <a:p>
          <a:endParaRPr lang="en-GB"/>
        </a:p>
      </dgm:t>
    </dgm:pt>
    <dgm:pt modelId="{631EA5C3-37AB-7C45-A8FA-B0C79BCCD072}" type="sibTrans" cxnId="{6128D41D-6FAB-3847-A8F1-46A3A7F59BB3}">
      <dgm:prSet/>
      <dgm:spPr/>
      <dgm:t>
        <a:bodyPr/>
        <a:lstStyle/>
        <a:p>
          <a:endParaRPr lang="en-GB"/>
        </a:p>
      </dgm:t>
    </dgm:pt>
    <dgm:pt modelId="{86ABF96F-B6D4-4A20-ADA8-F2C3BDB02C72}" type="pres">
      <dgm:prSet presAssocID="{1B7A1A33-39F1-4426-86F1-BE2C5DB45ABB}" presName="Name0" presStyleCnt="0">
        <dgm:presLayoutVars>
          <dgm:dir/>
          <dgm:animLvl val="lvl"/>
          <dgm:resizeHandles val="exact"/>
        </dgm:presLayoutVars>
      </dgm:prSet>
      <dgm:spPr/>
      <dgm:t>
        <a:bodyPr/>
        <a:lstStyle/>
        <a:p>
          <a:endParaRPr lang="en-ZA"/>
        </a:p>
      </dgm:t>
    </dgm:pt>
    <dgm:pt modelId="{B814C67D-95FB-4D56-BD97-2E2BA020AAFA}" type="pres">
      <dgm:prSet presAssocID="{2B122B1C-22A2-41AC-9C85-84FA70B32F84}" presName="composite" presStyleCnt="0"/>
      <dgm:spPr/>
    </dgm:pt>
    <dgm:pt modelId="{6B0B1B1D-148B-46E9-8754-C94F98604C95}" type="pres">
      <dgm:prSet presAssocID="{2B122B1C-22A2-41AC-9C85-84FA70B32F84}" presName="parTx" presStyleLbl="alignNode1" presStyleIdx="0" presStyleCnt="3" custScaleX="112951" custScaleY="104324" custLinFactNeighborX="-374" custLinFactNeighborY="-3951">
        <dgm:presLayoutVars>
          <dgm:chMax val="0"/>
          <dgm:chPref val="0"/>
          <dgm:bulletEnabled val="1"/>
        </dgm:presLayoutVars>
      </dgm:prSet>
      <dgm:spPr/>
      <dgm:t>
        <a:bodyPr/>
        <a:lstStyle/>
        <a:p>
          <a:endParaRPr lang="en-ZA"/>
        </a:p>
      </dgm:t>
    </dgm:pt>
    <dgm:pt modelId="{FB35B2B8-EEAD-40FB-9B77-1703EC297976}" type="pres">
      <dgm:prSet presAssocID="{2B122B1C-22A2-41AC-9C85-84FA70B32F84}" presName="desTx" presStyleLbl="alignAccFollowNode1" presStyleIdx="0" presStyleCnt="3" custScaleX="115406" custScaleY="100545" custLinFactNeighborX="-941" custLinFactNeighborY="3030">
        <dgm:presLayoutVars>
          <dgm:bulletEnabled val="1"/>
        </dgm:presLayoutVars>
      </dgm:prSet>
      <dgm:spPr/>
      <dgm:t>
        <a:bodyPr/>
        <a:lstStyle/>
        <a:p>
          <a:endParaRPr lang="en-ZA"/>
        </a:p>
      </dgm:t>
    </dgm:pt>
    <dgm:pt modelId="{3360A0D3-BED5-442E-B6F6-2BB993EC70C1}" type="pres">
      <dgm:prSet presAssocID="{6C0102FF-0971-4251-B623-65F1E3718314}" presName="space" presStyleCnt="0"/>
      <dgm:spPr/>
    </dgm:pt>
    <dgm:pt modelId="{9D687CE5-5651-4858-9B81-CFA0F82D607A}" type="pres">
      <dgm:prSet presAssocID="{0CB289C7-0DEF-4C4D-8174-C319EA2CA09E}" presName="composite" presStyleCnt="0"/>
      <dgm:spPr/>
    </dgm:pt>
    <dgm:pt modelId="{30215C8C-52C0-4C14-9617-DC8740FBA666}" type="pres">
      <dgm:prSet presAssocID="{0CB289C7-0DEF-4C4D-8174-C319EA2CA09E}" presName="parTx" presStyleLbl="alignNode1" presStyleIdx="1" presStyleCnt="3" custLinFactNeighborX="-4461" custLinFactNeighborY="-7124">
        <dgm:presLayoutVars>
          <dgm:chMax val="0"/>
          <dgm:chPref val="0"/>
          <dgm:bulletEnabled val="1"/>
        </dgm:presLayoutVars>
      </dgm:prSet>
      <dgm:spPr/>
      <dgm:t>
        <a:bodyPr/>
        <a:lstStyle/>
        <a:p>
          <a:endParaRPr lang="en-ZA"/>
        </a:p>
      </dgm:t>
    </dgm:pt>
    <dgm:pt modelId="{702FDA0B-D370-467A-8B97-15B78FFF3B9C}" type="pres">
      <dgm:prSet presAssocID="{0CB289C7-0DEF-4C4D-8174-C319EA2CA09E}" presName="desTx" presStyleLbl="alignAccFollowNode1" presStyleIdx="1" presStyleCnt="3" custLinFactNeighborX="-2715" custLinFactNeighborY="1884">
        <dgm:presLayoutVars>
          <dgm:bulletEnabled val="1"/>
        </dgm:presLayoutVars>
      </dgm:prSet>
      <dgm:spPr/>
      <dgm:t>
        <a:bodyPr/>
        <a:lstStyle/>
        <a:p>
          <a:endParaRPr lang="en-ZA"/>
        </a:p>
      </dgm:t>
    </dgm:pt>
    <dgm:pt modelId="{FF5C8B4F-B9FA-48E6-9A40-D7263F475D12}" type="pres">
      <dgm:prSet presAssocID="{B47E7073-F260-41A2-BBAA-ED9C87D40BA6}" presName="space" presStyleCnt="0"/>
      <dgm:spPr/>
    </dgm:pt>
    <dgm:pt modelId="{BB93B147-3C6F-4F03-B028-B04787CD133F}" type="pres">
      <dgm:prSet presAssocID="{DF99CDA1-55BF-490E-87A4-AB997F5EB486}" presName="composite" presStyleCnt="0"/>
      <dgm:spPr/>
    </dgm:pt>
    <dgm:pt modelId="{BA292D01-B6A0-4B43-85F8-01DA2CA6CDFA}" type="pres">
      <dgm:prSet presAssocID="{DF99CDA1-55BF-490E-87A4-AB997F5EB486}" presName="parTx" presStyleLbl="alignNode1" presStyleIdx="2" presStyleCnt="3" custLinFactNeighborX="-2537" custLinFactNeighborY="-10613">
        <dgm:presLayoutVars>
          <dgm:chMax val="0"/>
          <dgm:chPref val="0"/>
          <dgm:bulletEnabled val="1"/>
        </dgm:presLayoutVars>
      </dgm:prSet>
      <dgm:spPr/>
      <dgm:t>
        <a:bodyPr/>
        <a:lstStyle/>
        <a:p>
          <a:endParaRPr lang="en-ZA"/>
        </a:p>
      </dgm:t>
    </dgm:pt>
    <dgm:pt modelId="{CA78EAB1-B0E6-45E5-A80B-19BF0C4DEC54}" type="pres">
      <dgm:prSet presAssocID="{DF99CDA1-55BF-490E-87A4-AB997F5EB486}" presName="desTx" presStyleLbl="alignAccFollowNode1" presStyleIdx="2" presStyleCnt="3" custLinFactNeighborX="451" custLinFactNeighborY="1729">
        <dgm:presLayoutVars>
          <dgm:bulletEnabled val="1"/>
        </dgm:presLayoutVars>
      </dgm:prSet>
      <dgm:spPr/>
      <dgm:t>
        <a:bodyPr/>
        <a:lstStyle/>
        <a:p>
          <a:endParaRPr lang="en-ZA"/>
        </a:p>
      </dgm:t>
    </dgm:pt>
  </dgm:ptLst>
  <dgm:cxnLst>
    <dgm:cxn modelId="{5E75735E-1CB3-42DC-9216-3DC14619A1D0}" type="presOf" srcId="{811B91ED-0AC4-4CE9-8877-B313767BEA20}" destId="{FB35B2B8-EEAD-40FB-9B77-1703EC297976}" srcOrd="0" destOrd="8" presId="urn:microsoft.com/office/officeart/2005/8/layout/hList1"/>
    <dgm:cxn modelId="{F9A08578-521A-461E-8D9E-EBFAEDF7F252}" type="presOf" srcId="{D42C45AD-F7E5-4C6F-ABDE-3718F814FBDA}" destId="{702FDA0B-D370-467A-8B97-15B78FFF3B9C}" srcOrd="0" destOrd="9" presId="urn:microsoft.com/office/officeart/2005/8/layout/hList1"/>
    <dgm:cxn modelId="{57B4F03F-EF0E-48E5-BCFA-0AC18DAAB6EB}" type="presOf" srcId="{12B111A9-6AD4-46A5-BA11-6E2B33D84692}" destId="{CA78EAB1-B0E6-45E5-A80B-19BF0C4DEC54}" srcOrd="0" destOrd="6" presId="urn:microsoft.com/office/officeart/2005/8/layout/hList1"/>
    <dgm:cxn modelId="{29F180A5-8275-4061-B2F0-5B4D937EF068}" srcId="{0CB289C7-0DEF-4C4D-8174-C319EA2CA09E}" destId="{D12E86EE-AA85-4C0F-9C8D-6F02C17A8CF1}" srcOrd="4" destOrd="0" parTransId="{97ADEBD5-F2E9-4552-86B5-8D8FB48102FD}" sibTransId="{E8A936D6-CCF0-4254-B94F-A8DD5BA8FB7B}"/>
    <dgm:cxn modelId="{C13E32B4-073E-41E9-9821-E27D32CFCB62}" srcId="{0CB289C7-0DEF-4C4D-8174-C319EA2CA09E}" destId="{C9376C6B-3C10-4D53-A1EE-32EC934A124D}" srcOrd="2" destOrd="0" parTransId="{AA8569E0-6D86-4ECC-81AC-2893EA76C420}" sibTransId="{4FE77211-D6E6-4E47-A7C4-324DEB869E58}"/>
    <dgm:cxn modelId="{5FA068F1-B9E5-4880-AA41-E2DC45DD479B}" srcId="{DF99CDA1-55BF-490E-87A4-AB997F5EB486}" destId="{7E5EE4FF-69F6-477E-B5CB-523FEFCECA34}" srcOrd="17" destOrd="0" parTransId="{5A6B3221-7243-47F3-ACAF-1CB364A1F2DA}" sibTransId="{6787BAD0-EA45-4CB6-B9CA-C4D0597A60B8}"/>
    <dgm:cxn modelId="{ED3C26B3-5E08-4E4A-8ADF-E1A52A26A4C2}" srcId="{0CB289C7-0DEF-4C4D-8174-C319EA2CA09E}" destId="{9863F4BB-07AE-471B-9036-4EB1B46CC9B5}" srcOrd="6" destOrd="0" parTransId="{2D742E45-A3A4-4FAC-AAA3-98996A98AA0B}" sibTransId="{2C6BC371-9A21-49B7-9EDD-9A9C60D7B4E7}"/>
    <dgm:cxn modelId="{9B2DF31F-51C3-4B0E-8BBB-90090210312F}" srcId="{2B122B1C-22A2-41AC-9C85-84FA70B32F84}" destId="{D458D10E-CCF2-4C70-92B5-0E2AC3957702}" srcOrd="4" destOrd="0" parTransId="{DD3EE7FB-8991-4FAE-8255-937694704805}" sibTransId="{A7275C73-5F37-44FC-B23B-4F546BEDB3DA}"/>
    <dgm:cxn modelId="{066A7756-E22C-4C2C-8D01-16283016DFB1}" srcId="{DF99CDA1-55BF-490E-87A4-AB997F5EB486}" destId="{3CE3C038-BBD4-4221-BADF-B9817653460C}" srcOrd="16" destOrd="0" parTransId="{0737764A-787B-4F75-80D5-705EAC5A6308}" sibTransId="{85A5A4E8-7BA3-4BCE-9292-1A8656CD9E82}"/>
    <dgm:cxn modelId="{4BB21311-A3E8-4CF9-BD47-D8E23F8AB7B6}" type="presOf" srcId="{C364B8A8-0293-4CB8-A793-99346380644E}" destId="{702FDA0B-D370-467A-8B97-15B78FFF3B9C}" srcOrd="0" destOrd="5" presId="urn:microsoft.com/office/officeart/2005/8/layout/hList1"/>
    <dgm:cxn modelId="{31F9BC18-FF54-074E-A485-553F14FE0A9A}" type="presOf" srcId="{743063D4-3455-E049-B4EB-3B391BEECE96}" destId="{CA78EAB1-B0E6-45E5-A80B-19BF0C4DEC54}" srcOrd="0" destOrd="11" presId="urn:microsoft.com/office/officeart/2005/8/layout/hList1"/>
    <dgm:cxn modelId="{AAE026E3-9E05-403C-A3D4-FFC8915AF9B2}" srcId="{2B122B1C-22A2-41AC-9C85-84FA70B32F84}" destId="{75D594C2-6179-4A9E-8E04-07B53DCF73F1}" srcOrd="7" destOrd="0" parTransId="{4EA66A1B-BF04-4691-9A9D-AB709F7E73A8}" sibTransId="{37E34C68-3DBF-400E-BACA-BB087824179E}"/>
    <dgm:cxn modelId="{73740871-7429-4AAA-980E-4316D7553736}" type="presOf" srcId="{C9376C6B-3C10-4D53-A1EE-32EC934A124D}" destId="{702FDA0B-D370-467A-8B97-15B78FFF3B9C}" srcOrd="0" destOrd="2" presId="urn:microsoft.com/office/officeart/2005/8/layout/hList1"/>
    <dgm:cxn modelId="{3776756F-DF2B-4B8E-9D00-BE4F50B0C6C5}" type="presOf" srcId="{8AF2F5CA-578F-4409-9113-EA65E9EEE951}" destId="{CA78EAB1-B0E6-45E5-A80B-19BF0C4DEC54}" srcOrd="0" destOrd="3" presId="urn:microsoft.com/office/officeart/2005/8/layout/hList1"/>
    <dgm:cxn modelId="{F7FB8DBF-F2A8-4E0C-A468-64D522F74341}" srcId="{0CB289C7-0DEF-4C4D-8174-C319EA2CA09E}" destId="{7025EFCC-242B-4971-9995-2F5167E7018C}" srcOrd="10" destOrd="0" parTransId="{727287EC-B51E-4786-8E79-A30D46BC05ED}" sibTransId="{7E7FE6F9-492E-42B8-80CB-705B2B3C21A7}"/>
    <dgm:cxn modelId="{3166F2FE-AA46-4EC3-B9E1-372E70932ADA}" srcId="{2B122B1C-22A2-41AC-9C85-84FA70B32F84}" destId="{0AE49D47-28DE-4CA6-BFFA-2D216406583E}" srcOrd="2" destOrd="0" parTransId="{AF254CB3-8B30-46C1-9A04-2C945D7A55F3}" sibTransId="{BA77F17C-6950-43AF-9E5C-936EFB684628}"/>
    <dgm:cxn modelId="{FAABB0AF-4358-4979-BC5D-74C88006432D}" type="presOf" srcId="{7323DAD9-4560-4575-90E2-F60ABA3DF94E}" destId="{CA78EAB1-B0E6-45E5-A80B-19BF0C4DEC54}" srcOrd="0" destOrd="13" presId="urn:microsoft.com/office/officeart/2005/8/layout/hList1"/>
    <dgm:cxn modelId="{AAB79936-2BD6-45D8-B0F9-01925CC4126C}" srcId="{DF99CDA1-55BF-490E-87A4-AB997F5EB486}" destId="{8AF2F5CA-578F-4409-9113-EA65E9EEE951}" srcOrd="3" destOrd="0" parTransId="{3F0189E4-F996-4E45-8045-D54920FC22EC}" sibTransId="{ADF57987-EADD-4BE5-B75D-9D37CED72E8F}"/>
    <dgm:cxn modelId="{4F690EEB-19F8-431B-B7A3-9F20D5122814}" type="presOf" srcId="{D12E86EE-AA85-4C0F-9C8D-6F02C17A8CF1}" destId="{702FDA0B-D370-467A-8B97-15B78FFF3B9C}" srcOrd="0" destOrd="4" presId="urn:microsoft.com/office/officeart/2005/8/layout/hList1"/>
    <dgm:cxn modelId="{DD9749AA-4087-41EB-A56C-0F4DF3E88C2E}" srcId="{DF99CDA1-55BF-490E-87A4-AB997F5EB486}" destId="{133A27D8-484A-4B2B-9617-9DFB5FBB03CB}" srcOrd="7" destOrd="0" parTransId="{688FA931-A922-4016-8F5E-55907ECA42AC}" sibTransId="{251F949C-0148-4B98-B9D9-1D85BA15106E}"/>
    <dgm:cxn modelId="{DAE1606B-0EDC-4555-8EA0-06E112DEF765}" type="presOf" srcId="{DF99CDA1-55BF-490E-87A4-AB997F5EB486}" destId="{BA292D01-B6A0-4B43-85F8-01DA2CA6CDFA}" srcOrd="0" destOrd="0" presId="urn:microsoft.com/office/officeart/2005/8/layout/hList1"/>
    <dgm:cxn modelId="{964B7F9C-C1FB-4F3F-AC8E-FC6487DEAC37}" srcId="{DF99CDA1-55BF-490E-87A4-AB997F5EB486}" destId="{C9F4D188-C8BC-4B5C-9B3F-A1C94E319E2B}" srcOrd="8" destOrd="0" parTransId="{94922BFE-AD06-4093-8EB6-63011531C23A}" sibTransId="{5978FAA2-EA21-4965-BA61-56D3803655E9}"/>
    <dgm:cxn modelId="{691616D4-B0D6-4B52-934A-9F4991A23ED5}" srcId="{0CB289C7-0DEF-4C4D-8174-C319EA2CA09E}" destId="{D82C971C-C6B2-4C1F-B4E6-7407A0DF0B28}" srcOrd="1" destOrd="0" parTransId="{A13F08AA-2467-49A9-B83F-9E0B74737F84}" sibTransId="{C2BE17A1-9CB7-4B7F-BBEB-E9E8AA933254}"/>
    <dgm:cxn modelId="{0B4C948A-D58D-004C-A756-4B6A5180A0A0}" type="presOf" srcId="{0B11BF08-F23E-1E49-85B3-54565E29A9F5}" destId="{FB35B2B8-EEAD-40FB-9B77-1703EC297976}" srcOrd="0" destOrd="5" presId="urn:microsoft.com/office/officeart/2005/8/layout/hList1"/>
    <dgm:cxn modelId="{58932A25-D029-4E8E-9CC8-4022BABC38C3}" srcId="{0CB289C7-0DEF-4C4D-8174-C319EA2CA09E}" destId="{D42C45AD-F7E5-4C6F-ABDE-3718F814FBDA}" srcOrd="9" destOrd="0" parTransId="{4B908F07-0832-4E25-A831-F1F658612715}" sibTransId="{F28F8587-AC12-4CD5-BA9F-425F78A82BEF}"/>
    <dgm:cxn modelId="{500A3FC1-96C7-4E12-A7D9-6E951132F8E8}" srcId="{DF99CDA1-55BF-490E-87A4-AB997F5EB486}" destId="{B0A36BBF-EA22-4C09-B9E1-ED7121DBA9E2}" srcOrd="14" destOrd="0" parTransId="{A5DF1432-241C-4EB2-9FDA-D4719E395295}" sibTransId="{2937509D-4AE7-46FA-9529-D797BD296E1D}"/>
    <dgm:cxn modelId="{A44CD635-8D41-4728-B95A-2409CA376445}" type="presOf" srcId="{8701BC8A-BD55-41E2-A631-1EEF93C2CEBA}" destId="{CA78EAB1-B0E6-45E5-A80B-19BF0C4DEC54}" srcOrd="0" destOrd="12" presId="urn:microsoft.com/office/officeart/2005/8/layout/hList1"/>
    <dgm:cxn modelId="{01CEC331-8D96-4FBF-B198-3F571A8C320F}" type="presOf" srcId="{0AE49D47-28DE-4CA6-BFFA-2D216406583E}" destId="{FB35B2B8-EEAD-40FB-9B77-1703EC297976}" srcOrd="0" destOrd="2" presId="urn:microsoft.com/office/officeart/2005/8/layout/hList1"/>
    <dgm:cxn modelId="{4F3CED27-E18A-4C93-84F6-C57B9B05B275}" srcId="{DF99CDA1-55BF-490E-87A4-AB997F5EB486}" destId="{242F5C90-F7D8-4A10-9827-B21F503B5A7B}" srcOrd="4" destOrd="0" parTransId="{5C0BCFD8-2143-4719-A9EA-EF3799F87074}" sibTransId="{BF6D5888-EB8F-4D1A-8B02-14D3FE96DAE5}"/>
    <dgm:cxn modelId="{6128D41D-6FAB-3847-A8F1-46A3A7F59BB3}" srcId="{DF99CDA1-55BF-490E-87A4-AB997F5EB486}" destId="{743063D4-3455-E049-B4EB-3B391BEECE96}" srcOrd="11" destOrd="0" parTransId="{E19E22B3-CB0F-EE43-8A7E-5C3B47F76AA5}" sibTransId="{631EA5C3-37AB-7C45-A8FA-B0C79BCCD072}"/>
    <dgm:cxn modelId="{9280C0BF-05D6-4051-9A8E-3BCCC9C9A6C8}" srcId="{DF99CDA1-55BF-490E-87A4-AB997F5EB486}" destId="{BE3F936B-A0BB-42F4-B386-5CEE8C2F4599}" srcOrd="0" destOrd="0" parTransId="{8B3E3F2A-011E-4F2A-9A19-BCDFBF1143AE}" sibTransId="{D69EAB54-9727-47F6-A52E-02D0A8AE62DE}"/>
    <dgm:cxn modelId="{51DC03CB-DEC0-4A54-8881-74D2F0B223C3}" type="presOf" srcId="{5CA4C119-CBD1-4D03-80C4-5D819BFF2445}" destId="{FB35B2B8-EEAD-40FB-9B77-1703EC297976}" srcOrd="0" destOrd="0" presId="urn:microsoft.com/office/officeart/2005/8/layout/hList1"/>
    <dgm:cxn modelId="{9C4BEB3E-23DD-4028-BCA4-EE7D646F69AB}" type="presOf" srcId="{B0A36BBF-EA22-4C09-B9E1-ED7121DBA9E2}" destId="{CA78EAB1-B0E6-45E5-A80B-19BF0C4DEC54}" srcOrd="0" destOrd="14" presId="urn:microsoft.com/office/officeart/2005/8/layout/hList1"/>
    <dgm:cxn modelId="{B9D4FE42-1141-4DD4-AF59-9E746E1F7DC7}" srcId="{DF99CDA1-55BF-490E-87A4-AB997F5EB486}" destId="{CB352E06-7889-481F-B6AE-19A8654129EB}" srcOrd="5" destOrd="0" parTransId="{C0D39EB1-E3E6-4435-87F4-DE95A56B79D6}" sibTransId="{32583DA0-8D0A-4400-A895-CA51990BD141}"/>
    <dgm:cxn modelId="{C16EDC87-F194-431A-8B44-6D3B28162CFC}" type="presOf" srcId="{0CB289C7-0DEF-4C4D-8174-C319EA2CA09E}" destId="{30215C8C-52C0-4C14-9617-DC8740FBA666}" srcOrd="0" destOrd="0" presId="urn:microsoft.com/office/officeart/2005/8/layout/hList1"/>
    <dgm:cxn modelId="{4DFB41D5-8A08-4A7B-8B86-EB8AD7CB6572}" srcId="{0CB289C7-0DEF-4C4D-8174-C319EA2CA09E}" destId="{9A988577-5EE7-4FC8-88F6-B581E86FF1F8}" srcOrd="8" destOrd="0" parTransId="{6E16AC47-5A7C-4D36-8BE2-4E3DB154DF13}" sibTransId="{A045BBF2-5FA1-477F-8A4B-074BB0AFFD17}"/>
    <dgm:cxn modelId="{D64C1DCF-5A8A-4527-873B-FCC8F84D34C4}" srcId="{1B7A1A33-39F1-4426-86F1-BE2C5DB45ABB}" destId="{2B122B1C-22A2-41AC-9C85-84FA70B32F84}" srcOrd="0" destOrd="0" parTransId="{364EC31F-3B30-45AA-81FD-96CBDE95A8FD}" sibTransId="{6C0102FF-0971-4251-B623-65F1E3718314}"/>
    <dgm:cxn modelId="{58EFC39A-71AE-4360-9523-097020D7DDCD}" srcId="{0CB289C7-0DEF-4C4D-8174-C319EA2CA09E}" destId="{C7431894-C9F4-4269-AEEB-510773582C90}" srcOrd="7" destOrd="0" parTransId="{036C7157-CB0A-45AF-9B9F-22B50EDC5107}" sibTransId="{E5937D3A-5A08-4FEF-9AAB-86E124784702}"/>
    <dgm:cxn modelId="{1ABE66CB-AB55-4D92-96F6-1BBCC74F1C2E}" srcId="{DF99CDA1-55BF-490E-87A4-AB997F5EB486}" destId="{8701BC8A-BD55-41E2-A631-1EEF93C2CEBA}" srcOrd="12" destOrd="0" parTransId="{7ACE6B20-8C4D-4DA1-A7D4-9668943D37F9}" sibTransId="{40B259CA-6736-46E4-BCF4-C342C76DFE7C}"/>
    <dgm:cxn modelId="{7723115E-A5D4-6347-83C2-3FBA5BA257E7}" type="presOf" srcId="{233D3B27-5D09-2041-87AF-6DE5CA5B2ABA}" destId="{FB35B2B8-EEAD-40FB-9B77-1703EC297976}" srcOrd="0" destOrd="1" presId="urn:microsoft.com/office/officeart/2005/8/layout/hList1"/>
    <dgm:cxn modelId="{F65417B2-7A3E-4389-870E-EFD9E76242AE}" type="presOf" srcId="{0401E36B-C3DB-46E2-BF8C-4243BE627141}" destId="{CA78EAB1-B0E6-45E5-A80B-19BF0C4DEC54}" srcOrd="0" destOrd="10" presId="urn:microsoft.com/office/officeart/2005/8/layout/hList1"/>
    <dgm:cxn modelId="{C594B170-58B4-4B8C-9A8D-53819908E098}" srcId="{2B122B1C-22A2-41AC-9C85-84FA70B32F84}" destId="{856B5FD1-809C-46DA-98C2-44587B68B312}" srcOrd="11" destOrd="0" parTransId="{021E373F-1B1D-4538-92C4-A407DBF9A3B6}" sibTransId="{8B63AED1-36D0-4D31-A0BE-3862A0E73794}"/>
    <dgm:cxn modelId="{04E201B6-22C9-4149-BBE7-E7D1E0AAF1ED}" type="presOf" srcId="{4917833A-3CC4-4377-BB6F-931409B8DBE7}" destId="{FB35B2B8-EEAD-40FB-9B77-1703EC297976}" srcOrd="0" destOrd="12" presId="urn:microsoft.com/office/officeart/2005/8/layout/hList1"/>
    <dgm:cxn modelId="{2998D378-8682-4537-9A05-DCB57745415C}" srcId="{DF99CDA1-55BF-490E-87A4-AB997F5EB486}" destId="{CBB0698E-2FE2-4D49-83F4-D0F69DE96E77}" srcOrd="1" destOrd="0" parTransId="{A6474384-7B27-4585-AB74-F30FFDD846DE}" sibTransId="{9161E79E-9D9E-4335-A20F-E05F22F73484}"/>
    <dgm:cxn modelId="{96C0FC68-A23A-4D71-AA85-62BE69A63E88}" type="presOf" srcId="{770966C7-2EAD-4D58-9AE0-25E00B7C9BEA}" destId="{CA78EAB1-B0E6-45E5-A80B-19BF0C4DEC54}" srcOrd="0" destOrd="2" presId="urn:microsoft.com/office/officeart/2005/8/layout/hList1"/>
    <dgm:cxn modelId="{B8964812-38FE-1F4B-BBAF-820CAB401E6F}" srcId="{2B122B1C-22A2-41AC-9C85-84FA70B32F84}" destId="{6116A0DA-F043-6E45-A760-96F8EE23A59D}" srcOrd="3" destOrd="0" parTransId="{A6522269-28CC-C44A-887D-407F9D32C932}" sibTransId="{D8A466BF-AC7C-0343-9CDE-03EA4DB8498F}"/>
    <dgm:cxn modelId="{659757F5-C338-435E-B93B-31DFA516A9E4}" srcId="{DF99CDA1-55BF-490E-87A4-AB997F5EB486}" destId="{78E6136D-E6DA-4D87-8C12-06AF5461530D}" srcOrd="15" destOrd="0" parTransId="{4F3AC83D-7370-4371-8210-98C482EBF89F}" sibTransId="{C12E4ED5-8165-4750-9879-2A8D42770B62}"/>
    <dgm:cxn modelId="{EBE71FCD-4821-41D8-A4AB-82DDFFB36BE8}" srcId="{2B122B1C-22A2-41AC-9C85-84FA70B32F84}" destId="{811B91ED-0AC4-4CE9-8877-B313767BEA20}" srcOrd="8" destOrd="0" parTransId="{7D700A07-17D7-4067-A152-000B36B68C64}" sibTransId="{C19349DA-C1DA-4E6A-867D-BD496639F0B4}"/>
    <dgm:cxn modelId="{D4192D76-2A51-4E71-A7DA-ECC1790F6C68}" srcId="{0CB289C7-0DEF-4C4D-8174-C319EA2CA09E}" destId="{66263096-2038-4AB7-805E-5BFA90917B4A}" srcOrd="3" destOrd="0" parTransId="{DFEE29DE-66F3-4B7C-AB68-FBC19C9D4364}" sibTransId="{E30676A6-2363-4A0B-BBD0-49E1EA7E64D7}"/>
    <dgm:cxn modelId="{169C8CA6-A3B3-4C13-B6E6-637D6A7B3A51}" type="presOf" srcId="{C9F4D188-C8BC-4B5C-9B3F-A1C94E319E2B}" destId="{CA78EAB1-B0E6-45E5-A80B-19BF0C4DEC54}" srcOrd="0" destOrd="8" presId="urn:microsoft.com/office/officeart/2005/8/layout/hList1"/>
    <dgm:cxn modelId="{2A5631E8-7EBB-41DE-B37B-1736C4B21DD8}" type="presOf" srcId="{1B7A1A33-39F1-4426-86F1-BE2C5DB45ABB}" destId="{86ABF96F-B6D4-4A20-ADA8-F2C3BDB02C72}" srcOrd="0" destOrd="0" presId="urn:microsoft.com/office/officeart/2005/8/layout/hList1"/>
    <dgm:cxn modelId="{61BDF7C9-107C-4F3D-B44A-C9C79BCEE916}" type="presOf" srcId="{66263096-2038-4AB7-805E-5BFA90917B4A}" destId="{702FDA0B-D370-467A-8B97-15B78FFF3B9C}" srcOrd="0" destOrd="3" presId="urn:microsoft.com/office/officeart/2005/8/layout/hList1"/>
    <dgm:cxn modelId="{D5ADAD4D-49CD-4141-AD32-5B7C4E4CD010}" type="presOf" srcId="{D458D10E-CCF2-4C70-92B5-0E2AC3957702}" destId="{FB35B2B8-EEAD-40FB-9B77-1703EC297976}" srcOrd="0" destOrd="4" presId="urn:microsoft.com/office/officeart/2005/8/layout/hList1"/>
    <dgm:cxn modelId="{ECF6B93F-2B42-4BCC-A232-714E5A381283}" srcId="{DF99CDA1-55BF-490E-87A4-AB997F5EB486}" destId="{0401E36B-C3DB-46E2-BF8C-4243BE627141}" srcOrd="10" destOrd="0" parTransId="{9A5E9330-7B58-47E5-B38E-B940F82A2A6E}" sibTransId="{319226A9-2120-4837-A6A3-8CFA304F54E1}"/>
    <dgm:cxn modelId="{A96B36D3-CEF8-48AD-9FEC-ACBED9715477}" type="presOf" srcId="{99E0D25A-4234-4CF8-AF27-4F8510035C90}" destId="{FB35B2B8-EEAD-40FB-9B77-1703EC297976}" srcOrd="0" destOrd="9" presId="urn:microsoft.com/office/officeart/2005/8/layout/hList1"/>
    <dgm:cxn modelId="{AA0A002C-BE77-419F-8C17-002CA9746491}" type="presOf" srcId="{C7431894-C9F4-4269-AEEB-510773582C90}" destId="{702FDA0B-D370-467A-8B97-15B78FFF3B9C}" srcOrd="0" destOrd="7" presId="urn:microsoft.com/office/officeart/2005/8/layout/hList1"/>
    <dgm:cxn modelId="{4F3149C3-D71F-40FF-9CEF-98BAF85C66BA}" srcId="{2B122B1C-22A2-41AC-9C85-84FA70B32F84}" destId="{7BCD9119-70A8-48CF-8269-E8D4863CB3EF}" srcOrd="10" destOrd="0" parTransId="{0189B019-3668-470D-AD80-DDB6E8E5BF32}" sibTransId="{BB88C9B4-6FEC-43E3-ABA3-8A5C624A0923}"/>
    <dgm:cxn modelId="{12F49A4B-6545-484F-9D64-B25935863B18}" type="presOf" srcId="{856B5FD1-809C-46DA-98C2-44587B68B312}" destId="{FB35B2B8-EEAD-40FB-9B77-1703EC297976}" srcOrd="0" destOrd="11" presId="urn:microsoft.com/office/officeart/2005/8/layout/hList1"/>
    <dgm:cxn modelId="{F1029255-F977-49B1-9829-EC45A534EC89}" type="presOf" srcId="{9863F4BB-07AE-471B-9036-4EB1B46CC9B5}" destId="{702FDA0B-D370-467A-8B97-15B78FFF3B9C}" srcOrd="0" destOrd="6" presId="urn:microsoft.com/office/officeart/2005/8/layout/hList1"/>
    <dgm:cxn modelId="{C3B7F20A-4396-9D48-B761-E7FDC30027B3}" srcId="{2B122B1C-22A2-41AC-9C85-84FA70B32F84}" destId="{0B11BF08-F23E-1E49-85B3-54565E29A9F5}" srcOrd="5" destOrd="0" parTransId="{AACDB2E0-05B8-9B4F-BBA2-4C09BAAF9CC2}" sibTransId="{EC065CF8-E76A-E947-98BE-EED964D51DBC}"/>
    <dgm:cxn modelId="{3E06B407-7B81-4489-AC14-75A6207BF0C3}" srcId="{1B7A1A33-39F1-4426-86F1-BE2C5DB45ABB}" destId="{DF99CDA1-55BF-490E-87A4-AB997F5EB486}" srcOrd="2" destOrd="0" parTransId="{53CF2A09-2EDA-4A73-A9D3-431A10B01F24}" sibTransId="{E44335C5-4C19-4A30-9EB6-EE796A8AF7E2}"/>
    <dgm:cxn modelId="{0B883C98-B3C4-4C13-A044-3FDEB54DE36F}" srcId="{DF99CDA1-55BF-490E-87A4-AB997F5EB486}" destId="{7323DAD9-4560-4575-90E2-F60ABA3DF94E}" srcOrd="13" destOrd="0" parTransId="{659D3211-FB3B-4C9A-BD8B-4749C7DC5941}" sibTransId="{C3D64CFB-5795-4D0B-9665-4B41691AF772}"/>
    <dgm:cxn modelId="{CEA6B503-E30A-469A-856F-0F5E716A1A7F}" type="presOf" srcId="{9A988577-5EE7-4FC8-88F6-B581E86FF1F8}" destId="{702FDA0B-D370-467A-8B97-15B78FFF3B9C}" srcOrd="0" destOrd="8" presId="urn:microsoft.com/office/officeart/2005/8/layout/hList1"/>
    <dgm:cxn modelId="{DD9D43D3-1999-488E-BE6E-B99433DA6B3F}" type="presOf" srcId="{BE3F936B-A0BB-42F4-B386-5CEE8C2F4599}" destId="{CA78EAB1-B0E6-45E5-A80B-19BF0C4DEC54}" srcOrd="0" destOrd="0" presId="urn:microsoft.com/office/officeart/2005/8/layout/hList1"/>
    <dgm:cxn modelId="{7E5855E7-E39B-45CA-9BEA-3471FADC2E08}" type="presOf" srcId="{D82C971C-C6B2-4C1F-B4E6-7407A0DF0B28}" destId="{702FDA0B-D370-467A-8B97-15B78FFF3B9C}" srcOrd="0" destOrd="1" presId="urn:microsoft.com/office/officeart/2005/8/layout/hList1"/>
    <dgm:cxn modelId="{EB861C84-B179-4680-986F-DAC8FA1AB501}" srcId="{DF99CDA1-55BF-490E-87A4-AB997F5EB486}" destId="{770966C7-2EAD-4D58-9AE0-25E00B7C9BEA}" srcOrd="2" destOrd="0" parTransId="{106286B0-5F89-4AB5-B520-EE42456D4112}" sibTransId="{C029E593-F193-448B-8DC7-C1A874B09D34}"/>
    <dgm:cxn modelId="{3D918BCA-5998-483B-9B49-91D6B98C03F2}" srcId="{0CB289C7-0DEF-4C4D-8174-C319EA2CA09E}" destId="{E680B7F0-A8FA-45BC-983E-79523206E97E}" srcOrd="0" destOrd="0" parTransId="{A2E00885-AD22-4C5C-BA19-F52C4174EA3C}" sibTransId="{C98A6544-6AD5-4922-B6BC-620C41E6F31D}"/>
    <dgm:cxn modelId="{6012C03C-A805-486B-8F36-49720FB1B0DF}" srcId="{2B122B1C-22A2-41AC-9C85-84FA70B32F84}" destId="{99E0D25A-4234-4CF8-AF27-4F8510035C90}" srcOrd="9" destOrd="0" parTransId="{A3BAC0CF-B818-4610-9522-E2537EAEC39F}" sibTransId="{AA35B20B-A5C3-464A-9CD4-61E1E5ADF6CC}"/>
    <dgm:cxn modelId="{35D12E8B-E5A1-420C-83A7-3E97510E3567}" type="presOf" srcId="{CB352E06-7889-481F-B6AE-19A8654129EB}" destId="{CA78EAB1-B0E6-45E5-A80B-19BF0C4DEC54}" srcOrd="0" destOrd="5" presId="urn:microsoft.com/office/officeart/2005/8/layout/hList1"/>
    <dgm:cxn modelId="{32461044-AA8C-4DD1-873E-20F7735818D1}" type="presOf" srcId="{78E6136D-E6DA-4D87-8C12-06AF5461530D}" destId="{CA78EAB1-B0E6-45E5-A80B-19BF0C4DEC54}" srcOrd="0" destOrd="15" presId="urn:microsoft.com/office/officeart/2005/8/layout/hList1"/>
    <dgm:cxn modelId="{C7874AA8-8CBE-408F-B5FE-88FFBF3A2588}" srcId="{2B122B1C-22A2-41AC-9C85-84FA70B32F84}" destId="{7A499053-AE4F-4402-986D-7899ED58D5A0}" srcOrd="6" destOrd="0" parTransId="{3FFBE248-5A7F-4D85-A22D-09BBBD8EFFAC}" sibTransId="{7CF710A6-2EFD-48F1-B898-47DDC8BE3676}"/>
    <dgm:cxn modelId="{A8E2A4B8-C5B1-4CD2-B507-962B7F3F14F5}" srcId="{DF99CDA1-55BF-490E-87A4-AB997F5EB486}" destId="{8E8E8AEB-F027-402A-9766-77F086C8138D}" srcOrd="9" destOrd="0" parTransId="{644EE8B0-1C44-475F-9265-A5F7FB181E4A}" sibTransId="{56807941-D959-4929-99C4-16442EFC046E}"/>
    <dgm:cxn modelId="{AEF8218F-3521-2846-8BCE-443B0C2BBC7D}" srcId="{2B122B1C-22A2-41AC-9C85-84FA70B32F84}" destId="{233D3B27-5D09-2041-87AF-6DE5CA5B2ABA}" srcOrd="1" destOrd="0" parTransId="{FC6271A0-224E-2E47-BD38-75C6F658FDA0}" sibTransId="{B013ABE2-0FD6-CE47-96C5-34599469A2E0}"/>
    <dgm:cxn modelId="{73D56661-6976-4B80-BF7E-5EEE9D9C4B96}" type="presOf" srcId="{242F5C90-F7D8-4A10-9827-B21F503B5A7B}" destId="{CA78EAB1-B0E6-45E5-A80B-19BF0C4DEC54}" srcOrd="0" destOrd="4" presId="urn:microsoft.com/office/officeart/2005/8/layout/hList1"/>
    <dgm:cxn modelId="{93D0A372-FADC-4472-89A7-FE8656B963E2}" type="presOf" srcId="{CBB0698E-2FE2-4D49-83F4-D0F69DE96E77}" destId="{CA78EAB1-B0E6-45E5-A80B-19BF0C4DEC54}" srcOrd="0" destOrd="1" presId="urn:microsoft.com/office/officeart/2005/8/layout/hList1"/>
    <dgm:cxn modelId="{BD4A8C0A-705A-432D-9262-051B3B5D8BC1}" type="presOf" srcId="{8E8E8AEB-F027-402A-9766-77F086C8138D}" destId="{CA78EAB1-B0E6-45E5-A80B-19BF0C4DEC54}" srcOrd="0" destOrd="9" presId="urn:microsoft.com/office/officeart/2005/8/layout/hList1"/>
    <dgm:cxn modelId="{89D6FBF0-454F-4959-B7E7-185D7D2FDFA7}" srcId="{DF99CDA1-55BF-490E-87A4-AB997F5EB486}" destId="{12B111A9-6AD4-46A5-BA11-6E2B33D84692}" srcOrd="6" destOrd="0" parTransId="{CC15CB22-01C4-46B2-B8E7-1302CC7F7B8F}" sibTransId="{172A1A0C-4E8D-4705-B3D5-7CB93EF006F2}"/>
    <dgm:cxn modelId="{1DC1BB19-30E5-4AAF-AE72-92CCAB9CE3EF}" srcId="{1B7A1A33-39F1-4426-86F1-BE2C5DB45ABB}" destId="{0CB289C7-0DEF-4C4D-8174-C319EA2CA09E}" srcOrd="1" destOrd="0" parTransId="{0CAC0FD0-1771-4023-895C-23F84B0151A4}" sibTransId="{B47E7073-F260-41A2-BBAA-ED9C87D40BA6}"/>
    <dgm:cxn modelId="{EB9547F3-4901-46FF-8310-8445FC9AB6C4}" type="presOf" srcId="{7A499053-AE4F-4402-986D-7899ED58D5A0}" destId="{FB35B2B8-EEAD-40FB-9B77-1703EC297976}" srcOrd="0" destOrd="6" presId="urn:microsoft.com/office/officeart/2005/8/layout/hList1"/>
    <dgm:cxn modelId="{8D13522D-0821-42AE-8E12-4CDABA08E42E}" type="presOf" srcId="{7E5EE4FF-69F6-477E-B5CB-523FEFCECA34}" destId="{CA78EAB1-B0E6-45E5-A80B-19BF0C4DEC54}" srcOrd="0" destOrd="17" presId="urn:microsoft.com/office/officeart/2005/8/layout/hList1"/>
    <dgm:cxn modelId="{27773167-CBF9-4ADD-AEC9-854826C1C6B7}" type="presOf" srcId="{7025EFCC-242B-4971-9995-2F5167E7018C}" destId="{702FDA0B-D370-467A-8B97-15B78FFF3B9C}" srcOrd="0" destOrd="10" presId="urn:microsoft.com/office/officeart/2005/8/layout/hList1"/>
    <dgm:cxn modelId="{5881B2C3-26BA-4175-AEE1-195FDAC20BE2}" type="presOf" srcId="{133A27D8-484A-4B2B-9617-9DFB5FBB03CB}" destId="{CA78EAB1-B0E6-45E5-A80B-19BF0C4DEC54}" srcOrd="0" destOrd="7" presId="urn:microsoft.com/office/officeart/2005/8/layout/hList1"/>
    <dgm:cxn modelId="{9437D8D6-2718-4F7B-A583-3FCD67C6D753}" srcId="{0CB289C7-0DEF-4C4D-8174-C319EA2CA09E}" destId="{C364B8A8-0293-4CB8-A793-99346380644E}" srcOrd="5" destOrd="0" parTransId="{78FA7A18-9C2B-40D8-84B1-CFBBC2191EB1}" sibTransId="{8E9E9CDF-41EA-4286-85DD-141C8AC44F19}"/>
    <dgm:cxn modelId="{2578CF52-0919-43E2-8716-545EEF8D3D9B}" srcId="{2B122B1C-22A2-41AC-9C85-84FA70B32F84}" destId="{5CA4C119-CBD1-4D03-80C4-5D819BFF2445}" srcOrd="0" destOrd="0" parTransId="{2049B3F2-61BC-434C-A063-9A565322A06C}" sibTransId="{E32F0CE6-9234-45B3-A0AD-F7A0C843CBC1}"/>
    <dgm:cxn modelId="{660B0214-4BE3-4ACF-A0B8-31078712A74A}" type="presOf" srcId="{3CE3C038-BBD4-4221-BADF-B9817653460C}" destId="{CA78EAB1-B0E6-45E5-A80B-19BF0C4DEC54}" srcOrd="0" destOrd="16" presId="urn:microsoft.com/office/officeart/2005/8/layout/hList1"/>
    <dgm:cxn modelId="{0AA46147-D64B-43E2-BAFD-641866BC0D2B}" type="presOf" srcId="{E680B7F0-A8FA-45BC-983E-79523206E97E}" destId="{702FDA0B-D370-467A-8B97-15B78FFF3B9C}" srcOrd="0" destOrd="0" presId="urn:microsoft.com/office/officeart/2005/8/layout/hList1"/>
    <dgm:cxn modelId="{D71F0AC6-482A-2E4E-A9DC-B0752B2B9E09}" type="presOf" srcId="{6116A0DA-F043-6E45-A760-96F8EE23A59D}" destId="{FB35B2B8-EEAD-40FB-9B77-1703EC297976}" srcOrd="0" destOrd="3" presId="urn:microsoft.com/office/officeart/2005/8/layout/hList1"/>
    <dgm:cxn modelId="{70F12EBA-06B0-4AF8-87B0-2398FD258A51}" type="presOf" srcId="{7BCD9119-70A8-48CF-8269-E8D4863CB3EF}" destId="{FB35B2B8-EEAD-40FB-9B77-1703EC297976}" srcOrd="0" destOrd="10" presId="urn:microsoft.com/office/officeart/2005/8/layout/hList1"/>
    <dgm:cxn modelId="{CCA6AA88-D23F-4EF0-BD88-B8F2E3349468}" type="presOf" srcId="{75D594C2-6179-4A9E-8E04-07B53DCF73F1}" destId="{FB35B2B8-EEAD-40FB-9B77-1703EC297976}" srcOrd="0" destOrd="7" presId="urn:microsoft.com/office/officeart/2005/8/layout/hList1"/>
    <dgm:cxn modelId="{29F64D2C-54A7-4772-9E16-437192BE8678}" srcId="{2B122B1C-22A2-41AC-9C85-84FA70B32F84}" destId="{4917833A-3CC4-4377-BB6F-931409B8DBE7}" srcOrd="12" destOrd="0" parTransId="{641674DD-EEBC-4FEF-BAD2-1AB350B621E4}" sibTransId="{CBC0F1F0-C9C9-4644-9015-F140BE16C39A}"/>
    <dgm:cxn modelId="{76EA29EB-46C1-41C9-951B-2E8E4FA57261}" type="presOf" srcId="{2B122B1C-22A2-41AC-9C85-84FA70B32F84}" destId="{6B0B1B1D-148B-46E9-8754-C94F98604C95}" srcOrd="0" destOrd="0" presId="urn:microsoft.com/office/officeart/2005/8/layout/hList1"/>
    <dgm:cxn modelId="{65C24FD7-3E9F-4069-8504-95B41F0A1B6B}" type="presParOf" srcId="{86ABF96F-B6D4-4A20-ADA8-F2C3BDB02C72}" destId="{B814C67D-95FB-4D56-BD97-2E2BA020AAFA}" srcOrd="0" destOrd="0" presId="urn:microsoft.com/office/officeart/2005/8/layout/hList1"/>
    <dgm:cxn modelId="{B13E9997-D329-4975-A634-8F82D23AD2F2}" type="presParOf" srcId="{B814C67D-95FB-4D56-BD97-2E2BA020AAFA}" destId="{6B0B1B1D-148B-46E9-8754-C94F98604C95}" srcOrd="0" destOrd="0" presId="urn:microsoft.com/office/officeart/2005/8/layout/hList1"/>
    <dgm:cxn modelId="{76114D70-DB48-4F09-9A01-FC362EC86D7F}" type="presParOf" srcId="{B814C67D-95FB-4D56-BD97-2E2BA020AAFA}" destId="{FB35B2B8-EEAD-40FB-9B77-1703EC297976}" srcOrd="1" destOrd="0" presId="urn:microsoft.com/office/officeart/2005/8/layout/hList1"/>
    <dgm:cxn modelId="{94159FF0-5CE5-44E6-8058-C65A94FD5490}" type="presParOf" srcId="{86ABF96F-B6D4-4A20-ADA8-F2C3BDB02C72}" destId="{3360A0D3-BED5-442E-B6F6-2BB993EC70C1}" srcOrd="1" destOrd="0" presId="urn:microsoft.com/office/officeart/2005/8/layout/hList1"/>
    <dgm:cxn modelId="{CB731537-3329-4271-A29C-B66FADB8E08E}" type="presParOf" srcId="{86ABF96F-B6D4-4A20-ADA8-F2C3BDB02C72}" destId="{9D687CE5-5651-4858-9B81-CFA0F82D607A}" srcOrd="2" destOrd="0" presId="urn:microsoft.com/office/officeart/2005/8/layout/hList1"/>
    <dgm:cxn modelId="{4634A4AF-B8ED-463D-BFEA-C25ED841B7DC}" type="presParOf" srcId="{9D687CE5-5651-4858-9B81-CFA0F82D607A}" destId="{30215C8C-52C0-4C14-9617-DC8740FBA666}" srcOrd="0" destOrd="0" presId="urn:microsoft.com/office/officeart/2005/8/layout/hList1"/>
    <dgm:cxn modelId="{91177AD8-45D6-4ABC-A61D-03E4A202D69C}" type="presParOf" srcId="{9D687CE5-5651-4858-9B81-CFA0F82D607A}" destId="{702FDA0B-D370-467A-8B97-15B78FFF3B9C}" srcOrd="1" destOrd="0" presId="urn:microsoft.com/office/officeart/2005/8/layout/hList1"/>
    <dgm:cxn modelId="{FCC09593-4DB1-4EC6-9F4D-6114AE781F19}" type="presParOf" srcId="{86ABF96F-B6D4-4A20-ADA8-F2C3BDB02C72}" destId="{FF5C8B4F-B9FA-48E6-9A40-D7263F475D12}" srcOrd="3" destOrd="0" presId="urn:microsoft.com/office/officeart/2005/8/layout/hList1"/>
    <dgm:cxn modelId="{8F6D5594-A8E9-4D24-961E-24C3477F993A}" type="presParOf" srcId="{86ABF96F-B6D4-4A20-ADA8-F2C3BDB02C72}" destId="{BB93B147-3C6F-4F03-B028-B04787CD133F}" srcOrd="4" destOrd="0" presId="urn:microsoft.com/office/officeart/2005/8/layout/hList1"/>
    <dgm:cxn modelId="{07082595-FCFB-4BCB-9067-1A1D58FC33C5}" type="presParOf" srcId="{BB93B147-3C6F-4F03-B028-B04787CD133F}" destId="{BA292D01-B6A0-4B43-85F8-01DA2CA6CDFA}" srcOrd="0" destOrd="0" presId="urn:microsoft.com/office/officeart/2005/8/layout/hList1"/>
    <dgm:cxn modelId="{69206A3B-2B3F-4C8D-9EDE-BA1C2FB4BF28}" type="presParOf" srcId="{BB93B147-3C6F-4F03-B028-B04787CD133F}" destId="{CA78EAB1-B0E6-45E5-A80B-19BF0C4DEC5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A27EB08-0226-4DC5-80F5-95034E6E4A50}" type="datetimeFigureOut">
              <a:rPr lang="en-ZA" smtClean="0"/>
              <a:pPr/>
              <a:t>2020/02/19</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BE83E7B-A1AE-4A35-A880-05928AD425C2}" type="slidenum">
              <a:rPr lang="en-ZA" smtClean="0"/>
              <a:pPr/>
              <a:t>‹#›</a:t>
            </a:fld>
            <a:endParaRPr lang="en-ZA" dirty="0"/>
          </a:p>
        </p:txBody>
      </p:sp>
    </p:spTree>
    <p:extLst>
      <p:ext uri="{BB962C8B-B14F-4D97-AF65-F5344CB8AC3E}">
        <p14:creationId xmlns:p14="http://schemas.microsoft.com/office/powerpoint/2010/main" xmlns="" val="3420730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837CA6-C3F8-4E16-8088-B24DECDBDBCE}" type="datetimeFigureOut">
              <a:rPr lang="en-ZA" smtClean="0"/>
              <a:pPr/>
              <a:t>2020/02/19</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7F8592-633F-440F-8469-923C65C53A94}" type="slidenum">
              <a:rPr lang="en-ZA" smtClean="0"/>
              <a:pPr/>
              <a:t>‹#›</a:t>
            </a:fld>
            <a:endParaRPr lang="en-ZA" dirty="0"/>
          </a:p>
        </p:txBody>
      </p:sp>
    </p:spTree>
    <p:extLst>
      <p:ext uri="{BB962C8B-B14F-4D97-AF65-F5344CB8AC3E}">
        <p14:creationId xmlns:p14="http://schemas.microsoft.com/office/powerpoint/2010/main" xmlns="" val="257282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37F8592-633F-440F-8469-923C65C53A94}" type="slidenum">
              <a:rPr lang="en-ZA" smtClean="0"/>
              <a:pPr/>
              <a:t>3</a:t>
            </a:fld>
            <a:endParaRPr lang="en-ZA" dirty="0"/>
          </a:p>
        </p:txBody>
      </p:sp>
    </p:spTree>
    <p:extLst>
      <p:ext uri="{BB962C8B-B14F-4D97-AF65-F5344CB8AC3E}">
        <p14:creationId xmlns:p14="http://schemas.microsoft.com/office/powerpoint/2010/main" xmlns="" val="19039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37F8592-633F-440F-8469-923C65C53A94}" type="slidenum">
              <a:rPr lang="en-ZA" smtClean="0"/>
              <a:pPr/>
              <a:t>11</a:t>
            </a:fld>
            <a:endParaRPr lang="en-ZA" dirty="0"/>
          </a:p>
        </p:txBody>
      </p:sp>
    </p:spTree>
    <p:extLst>
      <p:ext uri="{BB962C8B-B14F-4D97-AF65-F5344CB8AC3E}">
        <p14:creationId xmlns:p14="http://schemas.microsoft.com/office/powerpoint/2010/main" xmlns="" val="255279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37F8592-633F-440F-8469-923C65C53A94}" type="slidenum">
              <a:rPr lang="en-ZA" smtClean="0"/>
              <a:pPr/>
              <a:t>12</a:t>
            </a:fld>
            <a:endParaRPr lang="en-ZA" dirty="0"/>
          </a:p>
        </p:txBody>
      </p:sp>
    </p:spTree>
    <p:extLst>
      <p:ext uri="{BB962C8B-B14F-4D97-AF65-F5344CB8AC3E}">
        <p14:creationId xmlns:p14="http://schemas.microsoft.com/office/powerpoint/2010/main" xmlns="" val="15850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37F8592-633F-440F-8469-923C65C53A94}" type="slidenum">
              <a:rPr lang="en-ZA" smtClean="0"/>
              <a:pPr/>
              <a:t>24</a:t>
            </a:fld>
            <a:endParaRPr lang="en-ZA" dirty="0"/>
          </a:p>
        </p:txBody>
      </p:sp>
    </p:spTree>
    <p:extLst>
      <p:ext uri="{BB962C8B-B14F-4D97-AF65-F5344CB8AC3E}">
        <p14:creationId xmlns:p14="http://schemas.microsoft.com/office/powerpoint/2010/main" xmlns="" val="1585025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28482F-B138-4C0A-9882-D18243EEF4E1}" type="datetime1">
              <a:rPr lang="en-US" smtClean="0"/>
              <a:pPr/>
              <a:t>2/19/2020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303762742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C05D0B-7093-4F23-9CA7-775ED87E07DE}" type="datetime1">
              <a:rPr lang="en-US" smtClean="0"/>
              <a:pPr/>
              <a:t>2/19/2020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85114519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0C4DD7-A5ED-48A3-B4E1-98D2A5B0E406}" type="datetime1">
              <a:rPr lang="en-US" smtClean="0"/>
              <a:pPr/>
              <a:t>2/19/2020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7" name="Title 1">
            <a:extLst>
              <a:ext uri="{FF2B5EF4-FFF2-40B4-BE49-F238E27FC236}">
                <a16:creationId xmlns="" xmlns:a16="http://schemas.microsoft.com/office/drawing/2014/main" id="{225ACE83-0F60-CC47-802A-4D891EAD32D2}"/>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422651054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D10B8A3-9E97-4DCD-8A51-B7F4DD082A5D}" type="datetime1">
              <a:rPr lang="en-US" smtClean="0"/>
              <a:pPr/>
              <a:t>2/19/2020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5" name="Title 1">
            <a:extLst>
              <a:ext uri="{FF2B5EF4-FFF2-40B4-BE49-F238E27FC236}">
                <a16:creationId xmlns=""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xmlns="" val="18300282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2/19/2020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3036502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fld id="{DD6C37F5-BD03-4EBD-BB33-FE1F28A025EC}" type="datetime1">
              <a:rPr lang="en-US" smtClean="0"/>
              <a:pPr/>
              <a:t>2/19/2020</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18895435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AA09AD-9398-4B92-A491-68098A7820A7}" type="datetime1">
              <a:rPr lang="en-US" smtClean="0"/>
              <a:pPr/>
              <a:t>2/19/2020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7" name="Title 1">
            <a:extLst>
              <a:ext uri="{FF2B5EF4-FFF2-40B4-BE49-F238E27FC236}">
                <a16:creationId xmlns="" xmlns:a16="http://schemas.microsoft.com/office/drawing/2014/main" id="{B63C3B79-85AB-484C-B635-28E848BDA4E5}"/>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39718273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C112F30-227E-4BD2-9FB0-9DB5F4546917}" type="datetime1">
              <a:rPr lang="en-US" smtClean="0"/>
              <a:pPr/>
              <a:t>2/19/2020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38810767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C8D3826-7EA5-405A-8F71-81F0E4CA5626}" type="datetime1">
              <a:rPr lang="en-US" smtClean="0"/>
              <a:pPr/>
              <a:t>2/19/2020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268655353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5E6E2F-90E5-4CFA-B664-2F5498076845}" type="datetime1">
              <a:rPr lang="en-US" smtClean="0"/>
              <a:pPr/>
              <a:t>2/19/2020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xmlns="" val="120370707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783C557-A9C7-40CD-934F-E5D1D7C917EF}" type="datetime1">
              <a:rPr lang="en-US" smtClean="0"/>
              <a:pPr/>
              <a:t>2/19/2020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5" name="Title 1">
            <a:extLst>
              <a:ext uri="{FF2B5EF4-FFF2-40B4-BE49-F238E27FC236}">
                <a16:creationId xmlns=""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xmlns="" val="368681133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CFCC03-2581-4DAD-93E6-7914F4BA0D8F}" type="datetime1">
              <a:rPr lang="en-US" smtClean="0"/>
              <a:pPr/>
              <a:t>2/19/2020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8" name="Title 1">
            <a:extLst>
              <a:ext uri="{FF2B5EF4-FFF2-40B4-BE49-F238E27FC236}">
                <a16:creationId xmlns="" xmlns:a16="http://schemas.microsoft.com/office/drawing/2014/main" id="{FDB4AA36-669E-864D-BF7E-6DED31BC9FB0}"/>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328247216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2A9E984-5B64-48EA-BEDA-AC8529212E60}" type="datetime1">
              <a:rPr lang="en-US" smtClean="0"/>
              <a:pPr/>
              <a:t>2/19/2020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
        <p:nvSpPr>
          <p:cNvPr id="8" name="Title 1">
            <a:extLst>
              <a:ext uri="{FF2B5EF4-FFF2-40B4-BE49-F238E27FC236}">
                <a16:creationId xmlns="" xmlns:a16="http://schemas.microsoft.com/office/drawing/2014/main" id="{D7581F9D-C64A-BB4C-8033-7795EA41917D}"/>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xmlns="" val="276896296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404476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5" r:id="rId12"/>
    <p:sldLayoutId id="2147483672" r:id="rId13"/>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7943" y="506776"/>
            <a:ext cx="8841900" cy="3776495"/>
          </a:xfrm>
        </p:spPr>
        <p:txBody>
          <a:bodyPr>
            <a:noAutofit/>
          </a:bodyPr>
          <a:lstStyle/>
          <a:p>
            <a:pPr algn="ctr"/>
            <a:r>
              <a:rPr lang="en-ZA" sz="3200" i="1" dirty="0"/>
              <a:t>Gauteng Department </a:t>
            </a:r>
            <a:br>
              <a:rPr lang="en-ZA" sz="3200" i="1" dirty="0"/>
            </a:br>
            <a:r>
              <a:rPr lang="en-ZA" sz="3200" i="1" dirty="0"/>
              <a:t>of </a:t>
            </a:r>
            <a:br>
              <a:rPr lang="en-ZA" sz="3200" i="1" dirty="0"/>
            </a:br>
            <a:r>
              <a:rPr lang="en-ZA" sz="3200" i="1" dirty="0"/>
              <a:t>Human Settlements</a:t>
            </a:r>
            <a:br>
              <a:rPr lang="en-ZA" sz="3200" i="1" dirty="0"/>
            </a:br>
            <a:r>
              <a:rPr lang="en-ZA" sz="3200" i="1" dirty="0"/>
              <a:t/>
            </a:r>
            <a:br>
              <a:rPr lang="en-ZA" sz="3200" i="1" dirty="0"/>
            </a:br>
            <a:r>
              <a:rPr lang="en-ZA" sz="3200" i="1" dirty="0"/>
              <a:t/>
            </a:r>
            <a:br>
              <a:rPr lang="en-ZA" sz="3200" i="1" dirty="0"/>
            </a:br>
            <a:r>
              <a:rPr lang="en-ZA" sz="3200" i="1" dirty="0"/>
              <a:t>Portfolio Committee</a:t>
            </a:r>
            <a:br>
              <a:rPr lang="en-ZA" sz="3200" i="1" dirty="0"/>
            </a:br>
            <a:r>
              <a:rPr lang="en-US" altLang="en-US" sz="3200" dirty="0">
                <a:solidFill>
                  <a:schemeClr val="bg1"/>
                </a:solidFill>
              </a:rPr>
              <a:t/>
            </a:r>
            <a:br>
              <a:rPr lang="en-US" altLang="en-US" sz="3200" dirty="0">
                <a:solidFill>
                  <a:schemeClr val="bg1"/>
                </a:solidFill>
              </a:rPr>
            </a:br>
            <a:r>
              <a:rPr lang="en-US" altLang="en-US" sz="3200" dirty="0">
                <a:solidFill>
                  <a:schemeClr val="bg1"/>
                </a:solidFill>
              </a:rPr>
              <a:t/>
            </a:r>
            <a:br>
              <a:rPr lang="en-US" altLang="en-US" sz="3200" dirty="0">
                <a:solidFill>
                  <a:schemeClr val="bg1"/>
                </a:solidFill>
              </a:rPr>
            </a:br>
            <a:endParaRPr lang="en-ZA" sz="3200" b="0" i="1" dirty="0"/>
          </a:p>
        </p:txBody>
      </p:sp>
      <p:sp>
        <p:nvSpPr>
          <p:cNvPr id="4" name="Subtitle 2">
            <a:extLst>
              <a:ext uri="{FF2B5EF4-FFF2-40B4-BE49-F238E27FC236}">
                <a16:creationId xmlns="" xmlns:a16="http://schemas.microsoft.com/office/drawing/2014/main" id="{FBD74C6A-6EB8-4313-9C05-90916F995BB3}"/>
              </a:ext>
            </a:extLst>
          </p:cNvPr>
          <p:cNvSpPr>
            <a:spLocks noGrp="1"/>
          </p:cNvSpPr>
          <p:nvPr>
            <p:ph type="subTitle" idx="1"/>
          </p:nvPr>
        </p:nvSpPr>
        <p:spPr>
          <a:xfrm>
            <a:off x="712693" y="4084905"/>
            <a:ext cx="7772400" cy="1296565"/>
          </a:xfrm>
        </p:spPr>
        <p:txBody>
          <a:bodyPr>
            <a:normAutofit/>
          </a:bodyPr>
          <a:lstStyle/>
          <a:p>
            <a:r>
              <a:rPr lang="en-US" b="1" dirty="0">
                <a:solidFill>
                  <a:schemeClr val="bg1"/>
                </a:solidFill>
              </a:rPr>
              <a:t>18 February 2020</a:t>
            </a:r>
          </a:p>
        </p:txBody>
      </p:sp>
      <p:pic>
        <p:nvPicPr>
          <p:cNvPr id="3" name="Picture 2">
            <a:extLst>
              <a:ext uri="{FF2B5EF4-FFF2-40B4-BE49-F238E27FC236}">
                <a16:creationId xmlns="" xmlns:a16="http://schemas.microsoft.com/office/drawing/2014/main" id="{420DA636-6140-4B4D-8187-1898A05ABFDB}"/>
              </a:ext>
            </a:extLst>
          </p:cNvPr>
          <p:cNvPicPr>
            <a:picLocks noChangeAspect="1"/>
          </p:cNvPicPr>
          <p:nvPr/>
        </p:nvPicPr>
        <p:blipFill>
          <a:blip r:embed="rId3"/>
          <a:stretch>
            <a:fillRect/>
          </a:stretch>
        </p:blipFill>
        <p:spPr>
          <a:xfrm>
            <a:off x="3603171" y="5462150"/>
            <a:ext cx="5431972" cy="1395850"/>
          </a:xfrm>
          <a:prstGeom prst="rect">
            <a:avLst/>
          </a:prstGeom>
        </p:spPr>
      </p:pic>
    </p:spTree>
    <p:extLst>
      <p:ext uri="{BB962C8B-B14F-4D97-AF65-F5344CB8AC3E}">
        <p14:creationId xmlns:p14="http://schemas.microsoft.com/office/powerpoint/2010/main" xmlns="" val="40302686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A7E34D-85E3-4B1A-B4B9-6368FCDA7A55}"/>
              </a:ext>
            </a:extLst>
          </p:cNvPr>
          <p:cNvSpPr>
            <a:spLocks noGrp="1"/>
          </p:cNvSpPr>
          <p:nvPr>
            <p:ph type="title"/>
          </p:nvPr>
        </p:nvSpPr>
        <p:spPr>
          <a:xfrm>
            <a:off x="886227" y="693207"/>
            <a:ext cx="7886700" cy="875773"/>
          </a:xfrm>
        </p:spPr>
        <p:txBody>
          <a:bodyPr>
            <a:normAutofit/>
          </a:bodyPr>
          <a:lstStyle/>
          <a:p>
            <a:r>
              <a:rPr lang="en-US" sz="1800" dirty="0"/>
              <a:t>STRATEGIC FOCUS FOR 6</a:t>
            </a:r>
            <a:r>
              <a:rPr lang="en-US" sz="1800" baseline="30000" dirty="0"/>
              <a:t>TH</a:t>
            </a:r>
            <a:r>
              <a:rPr lang="en-US" sz="1800" dirty="0"/>
              <a:t> TERM OF GOVERNANCE</a:t>
            </a:r>
            <a:endParaRPr lang="en-ZA" sz="1800" dirty="0"/>
          </a:p>
        </p:txBody>
      </p:sp>
      <p:sp>
        <p:nvSpPr>
          <p:cNvPr id="3" name="Content Placeholder 2">
            <a:extLst>
              <a:ext uri="{FF2B5EF4-FFF2-40B4-BE49-F238E27FC236}">
                <a16:creationId xmlns="" xmlns:a16="http://schemas.microsoft.com/office/drawing/2014/main" id="{CC9C3BFC-237A-4ED9-B751-F15F81E4DE4C}"/>
              </a:ext>
            </a:extLst>
          </p:cNvPr>
          <p:cNvSpPr>
            <a:spLocks noGrp="1"/>
          </p:cNvSpPr>
          <p:nvPr>
            <p:ph idx="1"/>
          </p:nvPr>
        </p:nvSpPr>
        <p:spPr>
          <a:xfrm>
            <a:off x="628650" y="1338001"/>
            <a:ext cx="7886700" cy="4014332"/>
          </a:xfrm>
        </p:spPr>
        <p:txBody>
          <a:bodyPr>
            <a:noAutofit/>
          </a:bodyPr>
          <a:lstStyle/>
          <a:p>
            <a:pPr marL="0" indent="0">
              <a:buNone/>
            </a:pPr>
            <a:r>
              <a:rPr lang="en-US" sz="1600" dirty="0"/>
              <a:t>INFORMED BY:</a:t>
            </a:r>
          </a:p>
          <a:p>
            <a:pPr lvl="0"/>
            <a:r>
              <a:rPr lang="en-ZA" sz="1600" dirty="0"/>
              <a:t>The consistent mandate of the Department regarding integrated and sustainable human settlements.</a:t>
            </a:r>
          </a:p>
          <a:p>
            <a:pPr lvl="0"/>
            <a:endParaRPr lang="en-ZA" sz="1600" dirty="0"/>
          </a:p>
          <a:p>
            <a:pPr lvl="0"/>
            <a:r>
              <a:rPr lang="en-ZA" sz="1600" dirty="0"/>
              <a:t>The undertaking by government to continue, enhance and improve on successes over the past 25 years in general, and the previous 5</a:t>
            </a:r>
            <a:r>
              <a:rPr lang="en-ZA" sz="1600" baseline="30000" dirty="0"/>
              <a:t>th</a:t>
            </a:r>
            <a:r>
              <a:rPr lang="en-ZA" sz="1600" dirty="0"/>
              <a:t> term of governance in particular.</a:t>
            </a:r>
          </a:p>
          <a:p>
            <a:pPr lvl="0"/>
            <a:endParaRPr lang="en-ZA" sz="1600" dirty="0"/>
          </a:p>
          <a:p>
            <a:pPr lvl="0"/>
            <a:r>
              <a:rPr lang="en-ZA" sz="1600" dirty="0"/>
              <a:t>The strategic paradigm shift away from sporadic and uncoordinated development to purposefully planned and developed Mega Projects that are completely self-sufficient in providing for the housing, social and economic needs of the community.</a:t>
            </a:r>
          </a:p>
          <a:p>
            <a:pPr lvl="0"/>
            <a:endParaRPr lang="en-ZA" sz="1600" dirty="0"/>
          </a:p>
          <a:p>
            <a:pPr lvl="0"/>
            <a:r>
              <a:rPr lang="en-US" sz="1600" dirty="0"/>
              <a:t>The development of Human Settlements that mainstream economic development and social cohesion and consolidate inter-governmental and stakeholder collaboration and relationships. </a:t>
            </a:r>
          </a:p>
          <a:p>
            <a:pPr lvl="0"/>
            <a:endParaRPr lang="en-ZA" sz="1600" dirty="0"/>
          </a:p>
          <a:p>
            <a:pPr lvl="0"/>
            <a:r>
              <a:rPr lang="en-US" sz="1600" dirty="0"/>
              <a:t>Achieving the outcome of a spatially just and transformed space economy that enables equal access to social services and economic opportunities in cities, regions and rural areas.</a:t>
            </a:r>
            <a:endParaRPr lang="en-ZA" sz="1600" dirty="0"/>
          </a:p>
          <a:p>
            <a:pPr marL="0" indent="0">
              <a:buNone/>
            </a:pPr>
            <a:endParaRPr lang="en-ZA" sz="1600" dirty="0"/>
          </a:p>
        </p:txBody>
      </p:sp>
    </p:spTree>
    <p:extLst>
      <p:ext uri="{BB962C8B-B14F-4D97-AF65-F5344CB8AC3E}">
        <p14:creationId xmlns:p14="http://schemas.microsoft.com/office/powerpoint/2010/main" xmlns="" val="112684881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CCEF3F-B6A1-46E7-9785-1982A9F875C1}"/>
              </a:ext>
            </a:extLst>
          </p:cNvPr>
          <p:cNvSpPr>
            <a:spLocks noGrp="1"/>
          </p:cNvSpPr>
          <p:nvPr>
            <p:ph type="title"/>
          </p:nvPr>
        </p:nvSpPr>
        <p:spPr>
          <a:xfrm>
            <a:off x="1007180" y="651702"/>
            <a:ext cx="7886700" cy="880511"/>
          </a:xfrm>
        </p:spPr>
        <p:txBody>
          <a:bodyPr>
            <a:normAutofit/>
          </a:bodyPr>
          <a:lstStyle/>
          <a:p>
            <a:r>
              <a:rPr lang="en-US" sz="1800" dirty="0"/>
              <a:t>RESPONSE TO NATIONAL AND PROVINCIAL PRIORITIES</a:t>
            </a:r>
            <a:endParaRPr lang="en-ZA" sz="1800" dirty="0"/>
          </a:p>
        </p:txBody>
      </p:sp>
      <p:sp>
        <p:nvSpPr>
          <p:cNvPr id="3" name="Content Placeholder 2">
            <a:extLst>
              <a:ext uri="{FF2B5EF4-FFF2-40B4-BE49-F238E27FC236}">
                <a16:creationId xmlns="" xmlns:a16="http://schemas.microsoft.com/office/drawing/2014/main" id="{47E25591-EB78-479C-B554-0FD83AE61530}"/>
              </a:ext>
            </a:extLst>
          </p:cNvPr>
          <p:cNvSpPr>
            <a:spLocks noGrp="1"/>
          </p:cNvSpPr>
          <p:nvPr>
            <p:ph idx="1"/>
          </p:nvPr>
        </p:nvSpPr>
        <p:spPr/>
        <p:txBody>
          <a:bodyPr>
            <a:normAutofit/>
          </a:bodyPr>
          <a:lstStyle/>
          <a:p>
            <a:r>
              <a:rPr lang="en-ZA" sz="1600" dirty="0"/>
              <a:t>Specifically responds to the following NATIONAL PRIORITY:</a:t>
            </a:r>
          </a:p>
          <a:p>
            <a:pPr marL="0" indent="0">
              <a:buNone/>
            </a:pPr>
            <a:r>
              <a:rPr lang="en-ZA" sz="1600" dirty="0"/>
              <a:t>      </a:t>
            </a:r>
          </a:p>
          <a:p>
            <a:pPr marL="0" indent="0">
              <a:buNone/>
            </a:pPr>
            <a:r>
              <a:rPr lang="en-ZA" sz="1600" b="1" dirty="0"/>
              <a:t>      “spatial integration, human settlements and local government”, </a:t>
            </a:r>
          </a:p>
          <a:p>
            <a:pPr marL="0" indent="0">
              <a:buNone/>
            </a:pPr>
            <a:endParaRPr lang="en-ZA" sz="1600" dirty="0"/>
          </a:p>
          <a:p>
            <a:r>
              <a:rPr lang="en-ZA" sz="1600" dirty="0"/>
              <a:t>Also responds to the President’s SONA statement that efforts to identify and release public land that is suitable for smart, urban settlements will be accelerated with particular focus on release of well located land parcels for Human Settlements as well as Megacities.</a:t>
            </a:r>
          </a:p>
          <a:p>
            <a:endParaRPr lang="en-ZA" sz="1600" dirty="0"/>
          </a:p>
          <a:p>
            <a:r>
              <a:rPr lang="en-ZA" sz="1600" dirty="0"/>
              <a:t>Specifically responds to the following PROVINCIAL PRIORITY:</a:t>
            </a:r>
          </a:p>
          <a:p>
            <a:endParaRPr lang="en-ZA" sz="1600" dirty="0"/>
          </a:p>
          <a:p>
            <a:pPr marL="0" indent="0">
              <a:buNone/>
            </a:pPr>
            <a:r>
              <a:rPr lang="en-ZA" sz="1600" dirty="0"/>
              <a:t>	    </a:t>
            </a:r>
            <a:r>
              <a:rPr lang="en-ZA" sz="1600" b="1" dirty="0"/>
              <a:t>“Integrated mega human settlements and Land Release”, </a:t>
            </a:r>
          </a:p>
          <a:p>
            <a:pPr marL="0" indent="0">
              <a:buNone/>
            </a:pPr>
            <a:r>
              <a:rPr lang="en-ZA" sz="1600" b="1" dirty="0"/>
              <a:t>						and</a:t>
            </a:r>
          </a:p>
          <a:p>
            <a:pPr marL="0" indent="0">
              <a:buNone/>
            </a:pPr>
            <a:r>
              <a:rPr lang="en-ZA" sz="1600" b="1" dirty="0"/>
              <a:t>	   “building a capable, ethical and developmental State</a:t>
            </a:r>
            <a:r>
              <a:rPr lang="en-ZA" sz="1600" dirty="0"/>
              <a:t>”. </a:t>
            </a:r>
          </a:p>
          <a:p>
            <a:endParaRPr lang="en-ZA" sz="1600" dirty="0"/>
          </a:p>
          <a:p>
            <a:pPr marL="0" indent="0">
              <a:buNone/>
            </a:pPr>
            <a:endParaRPr lang="en-ZA" sz="1600" dirty="0"/>
          </a:p>
          <a:p>
            <a:pPr marL="0" indent="0">
              <a:buNone/>
            </a:pPr>
            <a:endParaRPr lang="en-ZA" sz="1600" dirty="0"/>
          </a:p>
          <a:p>
            <a:pPr marL="0" indent="0">
              <a:buNone/>
            </a:pPr>
            <a:endParaRPr lang="en-ZA" sz="1600" dirty="0"/>
          </a:p>
        </p:txBody>
      </p:sp>
    </p:spTree>
    <p:extLst>
      <p:ext uri="{BB962C8B-B14F-4D97-AF65-F5344CB8AC3E}">
        <p14:creationId xmlns:p14="http://schemas.microsoft.com/office/powerpoint/2010/main" xmlns="" val="3416038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prstClr val="white"/>
                </a:solidFill>
                <a:effectLst>
                  <a:outerShdw blurRad="38100" dist="38100" dir="2700000" algn="tl">
                    <a:srgbClr val="000000">
                      <a:alpha val="43137"/>
                    </a:srgbClr>
                  </a:outerShdw>
                </a:effectLst>
              </a:rPr>
              <a:t>DEPARTMENTAL PRIORITIES – ALIGNMENT WITH MTSF</a:t>
            </a:r>
            <a:endParaRPr lang="en-ZA" sz="1800"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3165500796"/>
              </p:ext>
            </p:extLst>
          </p:nvPr>
        </p:nvGraphicFramePr>
        <p:xfrm>
          <a:off x="889743" y="1127760"/>
          <a:ext cx="8013700" cy="5404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25116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395" y="1053597"/>
            <a:ext cx="8559209" cy="3438995"/>
          </a:xfrm>
        </p:spPr>
        <p:txBody>
          <a:bodyPr>
            <a:noAutofit/>
          </a:bodyPr>
          <a:lstStyle/>
          <a:p>
            <a:pPr algn="ctr"/>
            <a:r>
              <a:rPr lang="en-ZA" sz="2400" dirty="0"/>
              <a:t/>
            </a:r>
            <a:br>
              <a:rPr lang="en-ZA" sz="2400" dirty="0"/>
            </a:br>
            <a:r>
              <a:rPr lang="en-ZA" sz="2400" dirty="0"/>
              <a:t>4. </a:t>
            </a:r>
            <a:r>
              <a:rPr lang="en-US" sz="2400" dirty="0"/>
              <a:t>PRIORITY PROGRAMMES</a:t>
            </a:r>
            <a:r>
              <a:rPr lang="en-US" altLang="en-US" sz="2400" dirty="0">
                <a:solidFill>
                  <a:schemeClr val="bg1"/>
                </a:solidFill>
              </a:rPr>
              <a:t/>
            </a:r>
            <a:br>
              <a:rPr lang="en-US" altLang="en-US" sz="2400" dirty="0">
                <a:solidFill>
                  <a:schemeClr val="bg1"/>
                </a:solidFill>
              </a:rPr>
            </a:br>
            <a:endParaRPr lang="en-ZA" sz="2400" b="0" dirty="0"/>
          </a:p>
        </p:txBody>
      </p:sp>
    </p:spTree>
    <p:extLst>
      <p:ext uri="{BB962C8B-B14F-4D97-AF65-F5344CB8AC3E}">
        <p14:creationId xmlns:p14="http://schemas.microsoft.com/office/powerpoint/2010/main" xmlns="" val="24728378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26" y="935182"/>
            <a:ext cx="8013659" cy="325577"/>
          </a:xfrm>
        </p:spPr>
        <p:txBody>
          <a:bodyPr>
            <a:noAutofit/>
          </a:bodyPr>
          <a:lstStyle/>
          <a:p>
            <a:pPr algn="ctr"/>
            <a:r>
              <a:rPr lang="en-US" sz="1800" b="1" dirty="0"/>
              <a:t>ALIGNMENT OF KEY PROJECT PRIORITIES</a:t>
            </a:r>
            <a:endParaRPr lang="en-ZA" sz="1800" b="1" dirty="0"/>
          </a:p>
        </p:txBody>
      </p:sp>
      <p:sp>
        <p:nvSpPr>
          <p:cNvPr id="4" name="Slide Number Placeholder 3"/>
          <p:cNvSpPr>
            <a:spLocks noGrp="1"/>
          </p:cNvSpPr>
          <p:nvPr>
            <p:ph type="sldNum" sz="quarter" idx="12"/>
          </p:nvPr>
        </p:nvSpPr>
        <p:spPr/>
        <p:txBody>
          <a:bodyPr/>
          <a:lstStyle/>
          <a:p>
            <a:fld id="{CA16651C-5205-1A4E-BA22-1C6E551BC5FD}" type="slidenum">
              <a:rPr lang="en-US" smtClean="0"/>
              <a:pPr/>
              <a:t>14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4179099132"/>
              </p:ext>
            </p:extLst>
          </p:nvPr>
        </p:nvGraphicFramePr>
        <p:xfrm>
          <a:off x="227226" y="1594833"/>
          <a:ext cx="8745324" cy="4582733"/>
        </p:xfrm>
        <a:graphic>
          <a:graphicData uri="http://schemas.openxmlformats.org/drawingml/2006/table">
            <a:tbl>
              <a:tblPr firstRow="1" bandRow="1">
                <a:tableStyleId>{5C22544A-7EE6-4342-B048-85BDC9FD1C3A}</a:tableStyleId>
              </a:tblPr>
              <a:tblGrid>
                <a:gridCol w="2573692">
                  <a:extLst>
                    <a:ext uri="{9D8B030D-6E8A-4147-A177-3AD203B41FA5}">
                      <a16:colId xmlns="" xmlns:a16="http://schemas.microsoft.com/office/drawing/2014/main" val="2593029699"/>
                    </a:ext>
                  </a:extLst>
                </a:gridCol>
                <a:gridCol w="1794395">
                  <a:extLst>
                    <a:ext uri="{9D8B030D-6E8A-4147-A177-3AD203B41FA5}">
                      <a16:colId xmlns="" xmlns:a16="http://schemas.microsoft.com/office/drawing/2014/main" val="712788994"/>
                    </a:ext>
                  </a:extLst>
                </a:gridCol>
                <a:gridCol w="2500812">
                  <a:extLst>
                    <a:ext uri="{9D8B030D-6E8A-4147-A177-3AD203B41FA5}">
                      <a16:colId xmlns="" xmlns:a16="http://schemas.microsoft.com/office/drawing/2014/main" val="20000"/>
                    </a:ext>
                  </a:extLst>
                </a:gridCol>
                <a:gridCol w="1876425">
                  <a:extLst>
                    <a:ext uri="{9D8B030D-6E8A-4147-A177-3AD203B41FA5}">
                      <a16:colId xmlns="" xmlns:a16="http://schemas.microsoft.com/office/drawing/2014/main" val="20001"/>
                    </a:ext>
                  </a:extLst>
                </a:gridCol>
              </a:tblGrid>
              <a:tr h="467933">
                <a:tc>
                  <a:txBody>
                    <a:bodyPr/>
                    <a:lstStyle/>
                    <a:p>
                      <a:r>
                        <a:rPr lang="en-ZA" sz="1400" dirty="0"/>
                        <a:t>MTSF</a:t>
                      </a:r>
                    </a:p>
                  </a:txBody>
                  <a:tcPr/>
                </a:tc>
                <a:tc>
                  <a:txBody>
                    <a:bodyPr/>
                    <a:lstStyle/>
                    <a:p>
                      <a:r>
                        <a:rPr lang="en-ZA" sz="1400" dirty="0"/>
                        <a:t>GGT</a:t>
                      </a:r>
                    </a:p>
                  </a:txBody>
                  <a:tcPr/>
                </a:tc>
                <a:tc>
                  <a:txBody>
                    <a:bodyPr/>
                    <a:lstStyle/>
                    <a:p>
                      <a:r>
                        <a:rPr lang="en-ZA" sz="1400" dirty="0"/>
                        <a:t>Programme</a:t>
                      </a:r>
                    </a:p>
                  </a:txBody>
                  <a:tcPr/>
                </a:tc>
                <a:tc>
                  <a:txBody>
                    <a:bodyPr/>
                    <a:lstStyle/>
                    <a:p>
                      <a:r>
                        <a:rPr lang="en-ZA" sz="1400" dirty="0"/>
                        <a:t>Purpose</a:t>
                      </a:r>
                    </a:p>
                  </a:txBody>
                  <a:tcPr/>
                </a:tc>
                <a:extLst>
                  <a:ext uri="{0D108BD9-81ED-4DB2-BD59-A6C34878D82A}">
                    <a16:rowId xmlns="" xmlns:a16="http://schemas.microsoft.com/office/drawing/2014/main" val="10000"/>
                  </a:ext>
                </a:extLst>
              </a:tr>
              <a:tr h="9083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mn-lt"/>
                          <a:cs typeface="Arial" panose="020B0604020202020204" pitchFamily="34" charset="0"/>
                        </a:rPr>
                        <a:t>Sustainable development for future generations,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dirty="0">
                          <a:latin typeface="+mn-lt"/>
                        </a:rPr>
                        <a:t>Spatial integration, human settlements and local government</a:t>
                      </a:r>
                    </a:p>
                    <a:p>
                      <a:endParaRPr lang="en-ZA" sz="1200" b="1" dirty="0"/>
                    </a:p>
                  </a:txBody>
                  <a:tcPr/>
                </a:tc>
                <a:tc>
                  <a:txBody>
                    <a:bodyPr/>
                    <a:lstStyle/>
                    <a:p>
                      <a:r>
                        <a:rPr lang="en-ZA" sz="1200" b="0" dirty="0"/>
                        <a:t>Economy, Infrastructure</a:t>
                      </a:r>
                    </a:p>
                    <a:p>
                      <a:r>
                        <a:rPr lang="en-ZA" sz="1200" b="0" dirty="0"/>
                        <a:t>Accelerate the building of sustainable human settlements</a:t>
                      </a:r>
                    </a:p>
                  </a:txBody>
                  <a:tcPr/>
                </a:tc>
                <a:tc>
                  <a:txBody>
                    <a:bodyPr/>
                    <a:lstStyle/>
                    <a:p>
                      <a:r>
                        <a:rPr lang="en-ZA" sz="1200" b="1" dirty="0"/>
                        <a:t>Legacy Projects </a:t>
                      </a:r>
                    </a:p>
                  </a:txBody>
                  <a:tcPr/>
                </a:tc>
                <a:tc>
                  <a:txBody>
                    <a:bodyPr/>
                    <a:lstStyle/>
                    <a:p>
                      <a:r>
                        <a:rPr lang="en-ZA" sz="1200" dirty="0"/>
                        <a:t>To complete and integrate isolated human settlement projects into neighbouring mega human settlements</a:t>
                      </a:r>
                    </a:p>
                  </a:txBody>
                  <a:tcPr/>
                </a:tc>
                <a:extLst>
                  <a:ext uri="{0D108BD9-81ED-4DB2-BD59-A6C34878D82A}">
                    <a16:rowId xmlns="" xmlns:a16="http://schemas.microsoft.com/office/drawing/2014/main" val="3887082959"/>
                  </a:ext>
                </a:extLst>
              </a:tr>
              <a:tr h="9083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mn-lt"/>
                          <a:cs typeface="Arial" panose="020B0604020202020204" pitchFamily="34" charset="0"/>
                        </a:rPr>
                        <a:t>Sustainable development for future generations,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dirty="0">
                          <a:latin typeface="+mn-lt"/>
                        </a:rPr>
                        <a:t>Spatial integration, human settlements and local government</a:t>
                      </a:r>
                    </a:p>
                    <a:p>
                      <a:endParaRPr lang="en-ZA" sz="12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Accelerate the building of sustainable human settlements and spatial transformation,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a:t>
                      </a:r>
                      <a:endParaRPr lang="en-ZA" sz="1200" b="1" dirty="0"/>
                    </a:p>
                  </a:txBody>
                  <a:tcPr/>
                </a:tc>
                <a:tc>
                  <a:txBody>
                    <a:bodyPr/>
                    <a:lstStyle/>
                    <a:p>
                      <a:r>
                        <a:rPr lang="en-ZA" sz="1200" b="1" dirty="0"/>
                        <a:t>Upgrading of Informal Settlements</a:t>
                      </a:r>
                    </a:p>
                  </a:txBody>
                  <a:tcPr/>
                </a:tc>
                <a:tc>
                  <a:txBody>
                    <a:bodyPr/>
                    <a:lstStyle/>
                    <a:p>
                      <a:r>
                        <a:rPr lang="en-ZA" sz="1200" dirty="0"/>
                        <a:t>To facilitate structured in situ upgrading and provide basic services.</a:t>
                      </a:r>
                    </a:p>
                  </a:txBody>
                  <a:tcPr/>
                </a:tc>
                <a:extLst>
                  <a:ext uri="{0D108BD9-81ED-4DB2-BD59-A6C34878D82A}">
                    <a16:rowId xmlns="" xmlns:a16="http://schemas.microsoft.com/office/drawing/2014/main" val="3419014370"/>
                  </a:ext>
                </a:extLst>
              </a:tr>
              <a:tr h="9083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b="0" dirty="0">
                          <a:solidFill>
                            <a:schemeClr val="tx1"/>
                          </a:solidFill>
                          <a:latin typeface="+mn-lt"/>
                          <a:cs typeface="Arial" panose="020B0604020202020204" pitchFamily="34" charset="0"/>
                        </a:rPr>
                        <a:t>Sustainable development for future generations,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dirty="0">
                          <a:latin typeface="+mn-lt"/>
                        </a:rPr>
                        <a:t>Spatial integration, human settlements and local government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Accelerate the building of sustainable human settlements and spatial transformation,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Economy Jobs and Infrastructure</a:t>
                      </a:r>
                    </a:p>
                  </a:txBody>
                  <a:tcPr/>
                </a:tc>
                <a:tc>
                  <a:txBody>
                    <a:bodyPr/>
                    <a:lstStyle/>
                    <a:p>
                      <a:r>
                        <a:rPr lang="en-ZA" sz="1200" b="1" dirty="0"/>
                        <a:t>Mega Human Settlements</a:t>
                      </a:r>
                    </a:p>
                    <a:p>
                      <a:endParaRPr lang="en-ZA" sz="1200" b="1" dirty="0"/>
                    </a:p>
                    <a:p>
                      <a:endParaRPr lang="en-ZA" sz="1200" b="1" dirty="0"/>
                    </a:p>
                    <a:p>
                      <a:endParaRPr lang="en-ZA" sz="1200" b="1" dirty="0"/>
                    </a:p>
                    <a:p>
                      <a:endParaRPr lang="en-ZA" sz="1200" b="1" dirty="0"/>
                    </a:p>
                    <a:p>
                      <a:endParaRPr lang="en-ZA" sz="1200" b="1" dirty="0"/>
                    </a:p>
                    <a:p>
                      <a:endParaRPr lang="en-ZA" sz="1200" b="1" dirty="0"/>
                    </a:p>
                    <a:p>
                      <a:r>
                        <a:rPr lang="en-ZA" sz="1200" b="1" dirty="0"/>
                        <a:t>Rapid Land Release</a:t>
                      </a:r>
                    </a:p>
                  </a:txBody>
                  <a:tcPr/>
                </a:tc>
                <a:tc>
                  <a:txBody>
                    <a:bodyPr/>
                    <a:lstStyle/>
                    <a:p>
                      <a:r>
                        <a:rPr lang="en-ZA" sz="1200" dirty="0"/>
                        <a:t>Decisive spatial reconfiguration and integration of human settlement development with socio-economic amenities</a:t>
                      </a:r>
                    </a:p>
                    <a:p>
                      <a:endParaRPr lang="en-ZA" sz="1200" dirty="0"/>
                    </a:p>
                    <a:p>
                      <a:r>
                        <a:rPr lang="en-ZA" sz="1200" dirty="0"/>
                        <a:t>Release of well suitable serviced sites for human settlements for those who can build for themselves</a:t>
                      </a:r>
                    </a:p>
                  </a:txBody>
                  <a:tcPr/>
                </a:tc>
                <a:extLst>
                  <a:ext uri="{0D108BD9-81ED-4DB2-BD59-A6C34878D82A}">
                    <a16:rowId xmlns="" xmlns:a16="http://schemas.microsoft.com/office/drawing/2014/main" val="2756250336"/>
                  </a:ext>
                </a:extLst>
              </a:tr>
            </a:tbl>
          </a:graphicData>
        </a:graphic>
      </p:graphicFrame>
    </p:spTree>
    <p:extLst>
      <p:ext uri="{BB962C8B-B14F-4D97-AF65-F5344CB8AC3E}">
        <p14:creationId xmlns:p14="http://schemas.microsoft.com/office/powerpoint/2010/main" xmlns="" val="238602801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26" y="935182"/>
            <a:ext cx="8013659" cy="325577"/>
          </a:xfrm>
        </p:spPr>
        <p:txBody>
          <a:bodyPr>
            <a:noAutofit/>
          </a:bodyPr>
          <a:lstStyle/>
          <a:p>
            <a:pPr algn="ctr"/>
            <a:r>
              <a:rPr lang="en-US" sz="1800" b="1" dirty="0"/>
              <a:t>ALIGNMENT OF KEY PROJECT PRIORITIES</a:t>
            </a:r>
            <a:endParaRPr lang="en-ZA" sz="1800" b="1" dirty="0"/>
          </a:p>
        </p:txBody>
      </p:sp>
      <p:sp>
        <p:nvSpPr>
          <p:cNvPr id="4" name="Slide Number Placeholder 3"/>
          <p:cNvSpPr>
            <a:spLocks noGrp="1"/>
          </p:cNvSpPr>
          <p:nvPr>
            <p:ph type="sldNum" sz="quarter" idx="12"/>
          </p:nvPr>
        </p:nvSpPr>
        <p:spPr/>
        <p:txBody>
          <a:bodyPr/>
          <a:lstStyle/>
          <a:p>
            <a:fld id="{CA16651C-5205-1A4E-BA22-1C6E551BC5FD}" type="slidenum">
              <a:rPr lang="en-US" smtClean="0"/>
              <a:pPr/>
              <a:t>15</a:t>
            </a:fld>
            <a:endParaRPr lang="en-US" dirty="0"/>
          </a:p>
        </p:txBody>
      </p:sp>
      <p:graphicFrame>
        <p:nvGraphicFramePr>
          <p:cNvPr id="3" name="Table 2"/>
          <p:cNvGraphicFramePr>
            <a:graphicFrameLocks noGrp="1"/>
          </p:cNvGraphicFramePr>
          <p:nvPr/>
        </p:nvGraphicFramePr>
        <p:xfrm>
          <a:off x="227226" y="1397583"/>
          <a:ext cx="8771455" cy="5149080"/>
        </p:xfrm>
        <a:graphic>
          <a:graphicData uri="http://schemas.openxmlformats.org/drawingml/2006/table">
            <a:tbl>
              <a:tblPr firstRow="1" bandRow="1">
                <a:tableStyleId>{5C22544A-7EE6-4342-B048-85BDC9FD1C3A}</a:tableStyleId>
              </a:tblPr>
              <a:tblGrid>
                <a:gridCol w="2252738">
                  <a:extLst>
                    <a:ext uri="{9D8B030D-6E8A-4147-A177-3AD203B41FA5}">
                      <a16:colId xmlns="" xmlns:a16="http://schemas.microsoft.com/office/drawing/2014/main" val="2593029699"/>
                    </a:ext>
                  </a:extLst>
                </a:gridCol>
                <a:gridCol w="1859548">
                  <a:extLst>
                    <a:ext uri="{9D8B030D-6E8A-4147-A177-3AD203B41FA5}">
                      <a16:colId xmlns="" xmlns:a16="http://schemas.microsoft.com/office/drawing/2014/main" val="712788994"/>
                    </a:ext>
                  </a:extLst>
                </a:gridCol>
                <a:gridCol w="1897336">
                  <a:extLst>
                    <a:ext uri="{9D8B030D-6E8A-4147-A177-3AD203B41FA5}">
                      <a16:colId xmlns="" xmlns:a16="http://schemas.microsoft.com/office/drawing/2014/main" val="20000"/>
                    </a:ext>
                  </a:extLst>
                </a:gridCol>
                <a:gridCol w="2761833">
                  <a:extLst>
                    <a:ext uri="{9D8B030D-6E8A-4147-A177-3AD203B41FA5}">
                      <a16:colId xmlns="" xmlns:a16="http://schemas.microsoft.com/office/drawing/2014/main" val="20001"/>
                    </a:ext>
                  </a:extLst>
                </a:gridCol>
              </a:tblGrid>
              <a:tr h="599551">
                <a:tc>
                  <a:txBody>
                    <a:bodyPr/>
                    <a:lstStyle/>
                    <a:p>
                      <a:r>
                        <a:rPr lang="en-ZA" sz="1400" dirty="0"/>
                        <a:t>MTSF</a:t>
                      </a:r>
                    </a:p>
                  </a:txBody>
                  <a:tcPr/>
                </a:tc>
                <a:tc>
                  <a:txBody>
                    <a:bodyPr/>
                    <a:lstStyle/>
                    <a:p>
                      <a:r>
                        <a:rPr lang="en-ZA" sz="1400" dirty="0"/>
                        <a:t>GGT</a:t>
                      </a:r>
                    </a:p>
                  </a:txBody>
                  <a:tcPr/>
                </a:tc>
                <a:tc>
                  <a:txBody>
                    <a:bodyPr/>
                    <a:lstStyle/>
                    <a:p>
                      <a:r>
                        <a:rPr lang="en-ZA" sz="1400" dirty="0"/>
                        <a:t>Financial product / Programme</a:t>
                      </a:r>
                    </a:p>
                  </a:txBody>
                  <a:tcPr/>
                </a:tc>
                <a:tc>
                  <a:txBody>
                    <a:bodyPr/>
                    <a:lstStyle/>
                    <a:p>
                      <a:r>
                        <a:rPr lang="en-ZA" sz="1400" dirty="0"/>
                        <a:t>Purpose</a:t>
                      </a:r>
                    </a:p>
                  </a:txBody>
                  <a:tcPr/>
                </a:tc>
                <a:extLst>
                  <a:ext uri="{0D108BD9-81ED-4DB2-BD59-A6C34878D82A}">
                    <a16:rowId xmlns="" xmlns:a16="http://schemas.microsoft.com/office/drawing/2014/main" val="10000"/>
                  </a:ext>
                </a:extLst>
              </a:tr>
              <a:tr h="740621">
                <a:tc>
                  <a:txBody>
                    <a:bodyPr/>
                    <a:lstStyle/>
                    <a:p>
                      <a:r>
                        <a:rPr lang="en-ZA" sz="1200" b="0" dirty="0">
                          <a:solidFill>
                            <a:schemeClr val="tx1"/>
                          </a:solidFill>
                          <a:latin typeface="+mn-lt"/>
                          <a:cs typeface="Arial" panose="020B0604020202020204" pitchFamily="34" charset="0"/>
                        </a:rPr>
                        <a:t>Sustainable development for future generations</a:t>
                      </a:r>
                      <a:endParaRPr lang="en-ZA" sz="1200" b="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Growing an inclusive economy that creates decent jobs</a:t>
                      </a:r>
                    </a:p>
                  </a:txBody>
                  <a:tcPr/>
                </a:tc>
                <a:tc>
                  <a:txBody>
                    <a:bodyPr/>
                    <a:lstStyle/>
                    <a:p>
                      <a:r>
                        <a:rPr lang="en-ZA" sz="1200" b="0" dirty="0">
                          <a:latin typeface="+mn-lt"/>
                        </a:rPr>
                        <a:t>Rental Housing Fund</a:t>
                      </a:r>
                    </a:p>
                  </a:txBody>
                  <a:tcPr/>
                </a:tc>
                <a:tc>
                  <a:txBody>
                    <a:bodyPr/>
                    <a:lstStyle/>
                    <a:p>
                      <a:r>
                        <a:rPr lang="en-ZA" sz="1200" dirty="0"/>
                        <a:t>To enhance the viability</a:t>
                      </a:r>
                      <a:r>
                        <a:rPr lang="en-ZA" sz="1200" baseline="0" dirty="0"/>
                        <a:t> of investment into affordable housing by rental property developers</a:t>
                      </a:r>
                      <a:endParaRPr lang="en-ZA" sz="1200" dirty="0"/>
                    </a:p>
                  </a:txBody>
                  <a:tcPr/>
                </a:tc>
                <a:extLst>
                  <a:ext uri="{0D108BD9-81ED-4DB2-BD59-A6C34878D82A}">
                    <a16:rowId xmlns="" xmlns:a16="http://schemas.microsoft.com/office/drawing/2014/main" val="10001"/>
                  </a:ext>
                </a:extLst>
              </a:tr>
              <a:tr h="9522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mn-lt"/>
                          <a:cs typeface="Arial" panose="020B0604020202020204" pitchFamily="34" charset="0"/>
                        </a:rPr>
                        <a:t>Skills Revolution ; Economy, Jobs and Infrastructure;</a:t>
                      </a:r>
                    </a:p>
                    <a:p>
                      <a:endParaRPr lang="en-ZA" sz="1200" b="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Growing an inclusive economy that creates decent jobs</a:t>
                      </a:r>
                    </a:p>
                  </a:txBody>
                  <a:tcPr/>
                </a:tc>
                <a:tc>
                  <a:txBody>
                    <a:bodyPr/>
                    <a:lstStyle/>
                    <a:p>
                      <a:r>
                        <a:rPr lang="en-ZA" sz="1200" b="0" dirty="0">
                          <a:latin typeface="+mn-lt"/>
                        </a:rPr>
                        <a:t>Entrepreneur Empowerment Property Fund</a:t>
                      </a:r>
                    </a:p>
                  </a:txBody>
                  <a:tcPr/>
                </a:tc>
                <a:tc>
                  <a:txBody>
                    <a:bodyPr/>
                    <a:lstStyle/>
                    <a:p>
                      <a:r>
                        <a:rPr lang="en-ZA" sz="1200" dirty="0"/>
                        <a:t>The programme is designed to enable sustained entrance of HDI owned companies</a:t>
                      </a:r>
                      <a:r>
                        <a:rPr lang="en-ZA" sz="1200" baseline="0" dirty="0"/>
                        <a:t> in the affordable rental property market</a:t>
                      </a:r>
                      <a:endParaRPr lang="en-ZA" sz="1200" dirty="0"/>
                    </a:p>
                  </a:txBody>
                  <a:tcPr/>
                </a:tc>
                <a:extLst>
                  <a:ext uri="{0D108BD9-81ED-4DB2-BD59-A6C34878D82A}">
                    <a16:rowId xmlns="" xmlns:a16="http://schemas.microsoft.com/office/drawing/2014/main" val="10002"/>
                  </a:ext>
                </a:extLst>
              </a:tr>
              <a:tr h="11638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mn-lt"/>
                          <a:cs typeface="Arial" panose="020B0604020202020204" pitchFamily="34" charset="0"/>
                        </a:rPr>
                        <a:t>Economy, Jobs and Infrastructure;</a:t>
                      </a:r>
                    </a:p>
                    <a:p>
                      <a:endParaRPr lang="en-ZA" sz="1200" b="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Growing an inclusive economy that creates decent jobs</a:t>
                      </a:r>
                    </a:p>
                    <a:p>
                      <a:endParaRPr lang="en-ZA" sz="1200" b="0" dirty="0">
                        <a:solidFill>
                          <a:schemeClr val="tx1"/>
                        </a:solidFill>
                        <a:latin typeface="+mn-lt"/>
                      </a:endParaRPr>
                    </a:p>
                  </a:txBody>
                  <a:tcPr/>
                </a:tc>
                <a:tc>
                  <a:txBody>
                    <a:bodyPr/>
                    <a:lstStyle/>
                    <a:p>
                      <a:r>
                        <a:rPr lang="en-ZA" sz="1200" b="0" dirty="0">
                          <a:latin typeface="+mn-lt"/>
                        </a:rPr>
                        <a:t>Social Housing Fund</a:t>
                      </a:r>
                    </a:p>
                  </a:txBody>
                  <a:tcPr/>
                </a:tc>
                <a:tc>
                  <a:txBody>
                    <a:bodyPr/>
                    <a:lstStyle/>
                    <a:p>
                      <a:r>
                        <a:rPr lang="en-ZA" sz="1200" dirty="0"/>
                        <a:t>To enhance</a:t>
                      </a:r>
                      <a:r>
                        <a:rPr lang="en-ZA" sz="1200" baseline="0" dirty="0"/>
                        <a:t> the viability of investment into affordable housing by Social Housing Institutions. The funding structure is linked to the restructuring capital grants and the institutional subsidy </a:t>
                      </a:r>
                      <a:endParaRPr lang="en-ZA" sz="1200" dirty="0"/>
                    </a:p>
                  </a:txBody>
                  <a:tcPr/>
                </a:tc>
                <a:extLst>
                  <a:ext uri="{0D108BD9-81ED-4DB2-BD59-A6C34878D82A}">
                    <a16:rowId xmlns="" xmlns:a16="http://schemas.microsoft.com/office/drawing/2014/main" val="10003"/>
                  </a:ext>
                </a:extLst>
              </a:tr>
              <a:tr h="7406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mn-lt"/>
                          <a:cs typeface="Arial" panose="020B0604020202020204" pitchFamily="34" charset="0"/>
                        </a:rPr>
                        <a:t>Economy, Jobs and Infrastructure;</a:t>
                      </a:r>
                    </a:p>
                    <a:p>
                      <a:endParaRPr lang="en-ZA" sz="1200" b="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Growing an inclusive economy that creates decent jobs</a:t>
                      </a:r>
                    </a:p>
                  </a:txBody>
                  <a:tcPr/>
                </a:tc>
                <a:tc>
                  <a:txBody>
                    <a:bodyPr/>
                    <a:lstStyle/>
                    <a:p>
                      <a:r>
                        <a:rPr lang="en-ZA" sz="1200" b="0" dirty="0">
                          <a:latin typeface="+mn-lt"/>
                        </a:rPr>
                        <a:t>Student</a:t>
                      </a:r>
                      <a:r>
                        <a:rPr lang="en-ZA" sz="1200" b="0" baseline="0" dirty="0">
                          <a:latin typeface="+mn-lt"/>
                        </a:rPr>
                        <a:t> Housing Fund</a:t>
                      </a:r>
                      <a:endParaRPr lang="en-ZA" sz="1200" b="0" dirty="0">
                        <a:latin typeface="+mn-lt"/>
                      </a:endParaRPr>
                    </a:p>
                  </a:txBody>
                  <a:tcPr/>
                </a:tc>
                <a:tc>
                  <a:txBody>
                    <a:bodyPr/>
                    <a:lstStyle/>
                    <a:p>
                      <a:r>
                        <a:rPr lang="en-ZA" sz="1200" dirty="0"/>
                        <a:t>To enhance the viability</a:t>
                      </a:r>
                      <a:r>
                        <a:rPr lang="en-ZA" sz="1200" baseline="0" dirty="0"/>
                        <a:t> of investment into affordable housing Student Accommodation developers (GPF)</a:t>
                      </a:r>
                      <a:endParaRPr lang="en-ZA" sz="1200" dirty="0"/>
                    </a:p>
                  </a:txBody>
                  <a:tcPr/>
                </a:tc>
                <a:extLst>
                  <a:ext uri="{0D108BD9-81ED-4DB2-BD59-A6C34878D82A}">
                    <a16:rowId xmlns="" xmlns:a16="http://schemas.microsoft.com/office/drawing/2014/main" val="10004"/>
                  </a:ext>
                </a:extLst>
              </a:tr>
              <a:tr h="952227">
                <a:tc>
                  <a:txBody>
                    <a:bodyPr/>
                    <a:lstStyle/>
                    <a:p>
                      <a:r>
                        <a:rPr lang="en-ZA" sz="1200" b="0" dirty="0">
                          <a:solidFill>
                            <a:schemeClr val="tx1"/>
                          </a:solidFill>
                          <a:latin typeface="+mn-lt"/>
                          <a:cs typeface="Arial" panose="020B0604020202020204" pitchFamily="34" charset="0"/>
                        </a:rPr>
                        <a:t>Integrated Human Settlements and Land Release; Sustainable development for future generations</a:t>
                      </a:r>
                      <a:endParaRPr lang="en-ZA" sz="1200" b="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rPr>
                        <a:t>Accelerate the building of sustainable human settlements and spatial transformation</a:t>
                      </a:r>
                    </a:p>
                  </a:txBody>
                  <a:tcPr/>
                </a:tc>
                <a:tc>
                  <a:txBody>
                    <a:bodyPr/>
                    <a:lstStyle/>
                    <a:p>
                      <a:r>
                        <a:rPr lang="en-GB" sz="1200" b="0" dirty="0">
                          <a:latin typeface="+mn-lt"/>
                        </a:rPr>
                        <a:t>Mega Projects Fund (Planned-requires R500M seed funding)</a:t>
                      </a:r>
                      <a:endParaRPr lang="en-ZA" sz="1200" b="0" dirty="0">
                        <a:latin typeface="+mn-lt"/>
                      </a:endParaRPr>
                    </a:p>
                  </a:txBody>
                  <a:tcPr/>
                </a:tc>
                <a:tc>
                  <a:txBody>
                    <a:bodyPr/>
                    <a:lstStyle/>
                    <a:p>
                      <a:r>
                        <a:rPr lang="en-GB" sz="1200" dirty="0"/>
                        <a:t>To fast-track the implementation</a:t>
                      </a:r>
                      <a:r>
                        <a:rPr lang="en-GB" sz="1200" baseline="0" dirty="0"/>
                        <a:t> of Mega Projects by crowding in private sector funding </a:t>
                      </a:r>
                      <a:r>
                        <a:rPr lang="en-GB" sz="1200" dirty="0"/>
                        <a:t> (GPF)</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69137777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395" y="1053597"/>
            <a:ext cx="8559209" cy="3438995"/>
          </a:xfrm>
        </p:spPr>
        <p:txBody>
          <a:bodyPr>
            <a:noAutofit/>
          </a:bodyPr>
          <a:lstStyle/>
          <a:p>
            <a:pPr algn="ctr"/>
            <a:r>
              <a:rPr lang="en-ZA" sz="2400" dirty="0"/>
              <a:t/>
            </a:r>
            <a:br>
              <a:rPr lang="en-ZA" sz="2400" dirty="0"/>
            </a:br>
            <a:r>
              <a:rPr lang="en-ZA" sz="2400" dirty="0"/>
              <a:t/>
            </a:r>
            <a:br>
              <a:rPr lang="en-ZA" sz="2400" dirty="0"/>
            </a:br>
            <a:r>
              <a:rPr lang="en-ZA" sz="2400" dirty="0"/>
              <a:t/>
            </a:r>
            <a:br>
              <a:rPr lang="en-ZA" sz="2400" dirty="0"/>
            </a:br>
            <a:r>
              <a:rPr lang="en-ZA" sz="2400" dirty="0"/>
              <a:t>5. APPROVED BUSINESS PLAN VS RECOVERY PLAN</a:t>
            </a:r>
            <a:br>
              <a:rPr lang="en-ZA" sz="2400" dirty="0"/>
            </a:br>
            <a:r>
              <a:rPr lang="en-US" altLang="en-US" sz="2400" dirty="0">
                <a:solidFill>
                  <a:schemeClr val="bg1"/>
                </a:solidFill>
              </a:rPr>
              <a:t/>
            </a:r>
            <a:br>
              <a:rPr lang="en-US" altLang="en-US" sz="2400" dirty="0">
                <a:solidFill>
                  <a:schemeClr val="bg1"/>
                </a:solidFill>
              </a:rPr>
            </a:br>
            <a:r>
              <a:rPr lang="en-US" altLang="en-US" sz="2400" dirty="0">
                <a:solidFill>
                  <a:schemeClr val="bg1"/>
                </a:solidFill>
              </a:rPr>
              <a:t/>
            </a:r>
            <a:br>
              <a:rPr lang="en-US" altLang="en-US" sz="2400" dirty="0">
                <a:solidFill>
                  <a:schemeClr val="bg1"/>
                </a:solidFill>
              </a:rPr>
            </a:br>
            <a:endParaRPr lang="en-ZA" sz="2400" b="0" dirty="0"/>
          </a:p>
        </p:txBody>
      </p:sp>
    </p:spTree>
    <p:extLst>
      <p:ext uri="{BB962C8B-B14F-4D97-AF65-F5344CB8AC3E}">
        <p14:creationId xmlns:p14="http://schemas.microsoft.com/office/powerpoint/2010/main" xmlns="" val="27608142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2019 APPROVED BP EXECUTIVE SUMMARY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41407642"/>
              </p:ext>
            </p:extLst>
          </p:nvPr>
        </p:nvGraphicFramePr>
        <p:xfrm>
          <a:off x="275422" y="1487277"/>
          <a:ext cx="8745416" cy="5051633"/>
        </p:xfrm>
        <a:graphic>
          <a:graphicData uri="http://schemas.openxmlformats.org/drawingml/2006/table">
            <a:tbl>
              <a:tblPr/>
              <a:tblGrid>
                <a:gridCol w="1089743">
                  <a:extLst>
                    <a:ext uri="{9D8B030D-6E8A-4147-A177-3AD203B41FA5}">
                      <a16:colId xmlns="" xmlns:a16="http://schemas.microsoft.com/office/drawing/2014/main" val="20000"/>
                    </a:ext>
                  </a:extLst>
                </a:gridCol>
                <a:gridCol w="714285">
                  <a:extLst>
                    <a:ext uri="{9D8B030D-6E8A-4147-A177-3AD203B41FA5}">
                      <a16:colId xmlns="" xmlns:a16="http://schemas.microsoft.com/office/drawing/2014/main" val="20001"/>
                    </a:ext>
                  </a:extLst>
                </a:gridCol>
                <a:gridCol w="879119">
                  <a:extLst>
                    <a:ext uri="{9D8B030D-6E8A-4147-A177-3AD203B41FA5}">
                      <a16:colId xmlns="" xmlns:a16="http://schemas.microsoft.com/office/drawing/2014/main" val="20002"/>
                    </a:ext>
                  </a:extLst>
                </a:gridCol>
                <a:gridCol w="439561">
                  <a:extLst>
                    <a:ext uri="{9D8B030D-6E8A-4147-A177-3AD203B41FA5}">
                      <a16:colId xmlns="" xmlns:a16="http://schemas.microsoft.com/office/drawing/2014/main" val="20003"/>
                    </a:ext>
                  </a:extLst>
                </a:gridCol>
                <a:gridCol w="1028593">
                  <a:extLst>
                    <a:ext uri="{9D8B030D-6E8A-4147-A177-3AD203B41FA5}">
                      <a16:colId xmlns="" xmlns:a16="http://schemas.microsoft.com/office/drawing/2014/main" val="20004"/>
                    </a:ext>
                  </a:extLst>
                </a:gridCol>
                <a:gridCol w="583129">
                  <a:extLst>
                    <a:ext uri="{9D8B030D-6E8A-4147-A177-3AD203B41FA5}">
                      <a16:colId xmlns="" xmlns:a16="http://schemas.microsoft.com/office/drawing/2014/main" val="20005"/>
                    </a:ext>
                  </a:extLst>
                </a:gridCol>
                <a:gridCol w="723444">
                  <a:extLst>
                    <a:ext uri="{9D8B030D-6E8A-4147-A177-3AD203B41FA5}">
                      <a16:colId xmlns="" xmlns:a16="http://schemas.microsoft.com/office/drawing/2014/main" val="20006"/>
                    </a:ext>
                  </a:extLst>
                </a:gridCol>
                <a:gridCol w="961537">
                  <a:extLst>
                    <a:ext uri="{9D8B030D-6E8A-4147-A177-3AD203B41FA5}">
                      <a16:colId xmlns="" xmlns:a16="http://schemas.microsoft.com/office/drawing/2014/main" val="20007"/>
                    </a:ext>
                  </a:extLst>
                </a:gridCol>
                <a:gridCol w="961537">
                  <a:extLst>
                    <a:ext uri="{9D8B030D-6E8A-4147-A177-3AD203B41FA5}">
                      <a16:colId xmlns="" xmlns:a16="http://schemas.microsoft.com/office/drawing/2014/main" val="20008"/>
                    </a:ext>
                  </a:extLst>
                </a:gridCol>
                <a:gridCol w="924907">
                  <a:extLst>
                    <a:ext uri="{9D8B030D-6E8A-4147-A177-3AD203B41FA5}">
                      <a16:colId xmlns="" xmlns:a16="http://schemas.microsoft.com/office/drawing/2014/main" val="20009"/>
                    </a:ext>
                  </a:extLst>
                </a:gridCol>
                <a:gridCol w="439561">
                  <a:extLst>
                    <a:ext uri="{9D8B030D-6E8A-4147-A177-3AD203B41FA5}">
                      <a16:colId xmlns="" xmlns:a16="http://schemas.microsoft.com/office/drawing/2014/main" val="20010"/>
                    </a:ext>
                  </a:extLst>
                </a:gridCol>
              </a:tblGrid>
              <a:tr h="1263653">
                <a:tc>
                  <a:txBody>
                    <a:bodyPr/>
                    <a:lstStyle/>
                    <a:p>
                      <a:pPr algn="l" rtl="0" fontAlgn="ctr"/>
                      <a:r>
                        <a:rPr lang="en-ZA" sz="900" b="1" i="0" u="none" strike="noStrike" dirty="0">
                          <a:solidFill>
                            <a:srgbClr val="000000"/>
                          </a:solidFill>
                          <a:effectLst/>
                          <a:latin typeface="+mn-lt"/>
                        </a:rPr>
                        <a:t>HSS Project </a:t>
                      </a:r>
                      <a:r>
                        <a:rPr lang="en-ZA" sz="900" b="1" i="0" u="none" strike="noStrike" dirty="0" err="1">
                          <a:solidFill>
                            <a:srgbClr val="000000"/>
                          </a:solidFill>
                          <a:effectLst/>
                          <a:latin typeface="+mn-lt"/>
                        </a:rPr>
                        <a:t>Desc</a:t>
                      </a:r>
                      <a:endParaRPr lang="en-ZA" sz="900" b="1" i="0" u="none" strike="noStrike" dirty="0">
                        <a:solidFill>
                          <a:srgbClr val="000000"/>
                        </a:solidFill>
                        <a:effectLst/>
                        <a:latin typeface="+mn-lt"/>
                      </a:endParaRP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rtl="0" fontAlgn="ctr"/>
                      <a:r>
                        <a:rPr lang="en-ZA" sz="900" b="1" i="0" u="none" strike="noStrike" dirty="0">
                          <a:solidFill>
                            <a:srgbClr val="000000"/>
                          </a:solidFill>
                          <a:effectLst/>
                          <a:latin typeface="+mn-lt"/>
                        </a:rPr>
                        <a:t>Total Annual No of Sites</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rtl="0" fontAlgn="ctr"/>
                      <a:r>
                        <a:rPr lang="en-ZA" sz="900" b="1" i="0" u="none" strike="noStrike" dirty="0">
                          <a:solidFill>
                            <a:srgbClr val="000000"/>
                          </a:solidFill>
                          <a:effectLst/>
                          <a:latin typeface="+mn-lt"/>
                        </a:rPr>
                        <a:t>Total Annual Site Budget</a:t>
                      </a:r>
                    </a:p>
                  </a:txBody>
                  <a:tcPr marL="3260" marR="3260" marT="326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rtl="0" fontAlgn="ctr"/>
                      <a:r>
                        <a:rPr lang="en-ZA" sz="900" b="1" i="0" u="none" strike="noStrike" dirty="0">
                          <a:solidFill>
                            <a:srgbClr val="000000"/>
                          </a:solidFill>
                          <a:effectLst/>
                          <a:latin typeface="+mn-lt"/>
                        </a:rPr>
                        <a:t>Total Annual No of Units</a:t>
                      </a:r>
                    </a:p>
                  </a:txBody>
                  <a:tcPr marL="3260" marR="3260" marT="326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rtl="0" fontAlgn="ctr"/>
                      <a:r>
                        <a:rPr lang="en-ZA" sz="900" b="1" i="0" u="none" strike="noStrike" dirty="0">
                          <a:solidFill>
                            <a:srgbClr val="000000"/>
                          </a:solidFill>
                          <a:effectLst/>
                          <a:latin typeface="+mn-lt"/>
                        </a:rPr>
                        <a:t>Total Annual Unit Budget</a:t>
                      </a:r>
                    </a:p>
                  </a:txBody>
                  <a:tcPr marL="3260" marR="3260" marT="326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l" rtl="0" fontAlgn="ctr"/>
                      <a:r>
                        <a:rPr lang="en-ZA" sz="900" b="1" i="0" u="none" strike="noStrike" dirty="0">
                          <a:solidFill>
                            <a:srgbClr val="000000"/>
                          </a:solidFill>
                          <a:effectLst/>
                          <a:latin typeface="+mn-lt"/>
                        </a:rPr>
                        <a:t>Total Annual No of Units Title Deed New</a:t>
                      </a:r>
                    </a:p>
                  </a:txBody>
                  <a:tcPr marL="3260" marR="3260" marT="326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ctr"/>
                      <a:r>
                        <a:rPr lang="en-ZA" sz="900" b="1" i="0" u="none" strike="noStrike" dirty="0">
                          <a:solidFill>
                            <a:srgbClr val="000000"/>
                          </a:solidFill>
                          <a:effectLst/>
                          <a:latin typeface="+mn-lt"/>
                        </a:rPr>
                        <a:t>Total Annual Budget Title Deed New</a:t>
                      </a:r>
                    </a:p>
                  </a:txBody>
                  <a:tcPr marL="3260" marR="3260" marT="326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rtl="0" fontAlgn="ctr"/>
                      <a:r>
                        <a:rPr lang="en-ZA" sz="900" b="1" i="0" u="none" strike="noStrike" dirty="0">
                          <a:solidFill>
                            <a:srgbClr val="000000"/>
                          </a:solidFill>
                          <a:effectLst/>
                          <a:latin typeface="+mn-lt"/>
                        </a:rPr>
                        <a:t>Total Annual Professional Fees Budget</a:t>
                      </a:r>
                    </a:p>
                  </a:txBody>
                  <a:tcPr marL="3260" marR="3260" marT="326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rtl="0" fontAlgn="ctr"/>
                      <a:r>
                        <a:rPr lang="en-ZA" sz="900" b="1" i="0" u="none" strike="noStrike">
                          <a:solidFill>
                            <a:srgbClr val="000000"/>
                          </a:solidFill>
                          <a:effectLst/>
                          <a:latin typeface="+mn-lt"/>
                        </a:rPr>
                        <a:t>Total Bulk Budget</a:t>
                      </a:r>
                    </a:p>
                  </a:txBody>
                  <a:tcPr marL="3260" marR="3260" marT="3260" marB="0" anchor="ctr">
                    <a:lnL w="254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rtl="0" fontAlgn="ctr"/>
                      <a:r>
                        <a:rPr lang="en-ZA" sz="900" b="1" i="0" u="none" strike="noStrike">
                          <a:solidFill>
                            <a:srgbClr val="000000"/>
                          </a:solidFill>
                          <a:effectLst/>
                          <a:latin typeface="+mn-lt"/>
                        </a:rPr>
                        <a:t>Total Annual Budget</a:t>
                      </a:r>
                    </a:p>
                  </a:txBody>
                  <a:tcPr marL="3260" marR="3260" marT="326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rtl="0" fontAlgn="ctr"/>
                      <a:r>
                        <a:rPr lang="en-ZA" sz="900" b="1" i="0" u="none" strike="noStrike">
                          <a:solidFill>
                            <a:srgbClr val="000000"/>
                          </a:solidFill>
                          <a:effectLst/>
                          <a:latin typeface="+mn-lt"/>
                        </a:rPr>
                        <a:t>%</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 xmlns:a16="http://schemas.microsoft.com/office/drawing/2014/main" val="10000"/>
                  </a:ext>
                </a:extLst>
              </a:tr>
              <a:tr h="541140">
                <a:tc>
                  <a:txBody>
                    <a:bodyPr/>
                    <a:lstStyle/>
                    <a:p>
                      <a:pPr algn="l" rtl="0" fontAlgn="ctr"/>
                      <a:r>
                        <a:rPr lang="en-ZA" sz="900" b="1" i="0" u="none" strike="noStrike" dirty="0">
                          <a:solidFill>
                            <a:srgbClr val="000000"/>
                          </a:solidFill>
                          <a:effectLst/>
                          <a:latin typeface="+mn-lt"/>
                        </a:rPr>
                        <a:t>Mega </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ZA" sz="900" b="1" i="0" u="none" strike="noStrike" dirty="0">
                          <a:solidFill>
                            <a:srgbClr val="000000"/>
                          </a:solidFill>
                          <a:effectLst/>
                          <a:latin typeface="+mn-lt"/>
                        </a:rPr>
                        <a:t>9025</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R488 459 042,00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9438</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R1 709 539 828,01</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5014</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R2 557 100,00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R76 331 795,00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R2 276 887 765,01</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44%</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41140">
                <a:tc>
                  <a:txBody>
                    <a:bodyPr/>
                    <a:lstStyle/>
                    <a:p>
                      <a:pPr algn="l" rtl="0" fontAlgn="ctr"/>
                      <a:r>
                        <a:rPr lang="en-ZA" sz="900" b="1" i="0" u="none" strike="noStrike" dirty="0">
                          <a:solidFill>
                            <a:srgbClr val="000000"/>
                          </a:solidFill>
                          <a:effectLst/>
                          <a:latin typeface="+mn-lt"/>
                        </a:rPr>
                        <a:t>Legacy </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ZA" sz="900" b="1" i="0" u="none" strike="noStrike" dirty="0">
                          <a:solidFill>
                            <a:srgbClr val="000000"/>
                          </a:solidFill>
                          <a:effectLst/>
                          <a:latin typeface="+mn-lt"/>
                        </a:rPr>
                        <a:t>1657</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R113 154 260,00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9292</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R1 267 268 867,34</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3844</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R5 164 066,00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R151 919 770,68</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R179 161 000,00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R1 716 667 964,02</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33%</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41140">
                <a:tc>
                  <a:txBody>
                    <a:bodyPr/>
                    <a:lstStyle/>
                    <a:p>
                      <a:pPr algn="l" rtl="0" fontAlgn="ctr"/>
                      <a:r>
                        <a:rPr lang="en-ZA" sz="900" b="1" i="0" u="none" strike="noStrike">
                          <a:solidFill>
                            <a:srgbClr val="000000"/>
                          </a:solidFill>
                          <a:effectLst/>
                          <a:latin typeface="+mn-lt"/>
                        </a:rPr>
                        <a:t>Planning </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ZA" sz="900" b="1" i="0" u="none" strike="noStrike">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R134 526 295,93</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R134 526 295,93</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3%</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41140">
                <a:tc>
                  <a:txBody>
                    <a:bodyPr/>
                    <a:lstStyle/>
                    <a:p>
                      <a:pPr algn="l" rtl="0" fontAlgn="ctr"/>
                      <a:r>
                        <a:rPr lang="en-ZA" sz="900" b="1" i="0" u="none" strike="noStrike" dirty="0">
                          <a:solidFill>
                            <a:srgbClr val="000000"/>
                          </a:solidFill>
                          <a:effectLst/>
                          <a:latin typeface="+mn-lt"/>
                        </a:rPr>
                        <a:t>RLRP</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ZA" sz="900" b="1" i="0" u="none" strike="noStrike" dirty="0">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R149 846 800,00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R149 846 800,00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3%</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41140">
                <a:tc>
                  <a:txBody>
                    <a:bodyPr/>
                    <a:lstStyle/>
                    <a:p>
                      <a:pPr algn="l" rtl="0" fontAlgn="ctr"/>
                      <a:r>
                        <a:rPr lang="en-ZA" sz="900" b="1" i="0" u="none" strike="noStrike">
                          <a:solidFill>
                            <a:srgbClr val="000000"/>
                          </a:solidFill>
                          <a:effectLst/>
                          <a:latin typeface="+mn-lt"/>
                        </a:rPr>
                        <a:t>HO</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ZA" sz="900" b="1" i="0" u="none" strike="noStrike" dirty="0">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2988</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R125 401 500,00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R581 911 794,07</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R707 313 294,07</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14%</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41140">
                <a:tc>
                  <a:txBody>
                    <a:bodyPr/>
                    <a:lstStyle/>
                    <a:p>
                      <a:pPr algn="l" rtl="0" fontAlgn="ctr"/>
                      <a:r>
                        <a:rPr lang="en-ZA" sz="900" b="1" i="0" u="none" strike="noStrike">
                          <a:solidFill>
                            <a:srgbClr val="000000"/>
                          </a:solidFill>
                          <a:effectLst/>
                          <a:latin typeface="+mn-lt"/>
                        </a:rPr>
                        <a:t>BULK</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en-ZA" sz="900" b="1" i="0" u="none" strike="noStrike">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R61 296 281,97</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dirty="0">
                          <a:solidFill>
                            <a:srgbClr val="000000"/>
                          </a:solidFill>
                          <a:effectLst/>
                          <a:latin typeface="+mn-lt"/>
                        </a:rPr>
                        <a:t>R117 870 599,00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R179 166 880,97</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900" b="1" i="0" u="none" strike="noStrike">
                          <a:solidFill>
                            <a:srgbClr val="000000"/>
                          </a:solidFill>
                          <a:effectLst/>
                          <a:latin typeface="+mn-lt"/>
                        </a:rPr>
                        <a:t>3%</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541140">
                <a:tc>
                  <a:txBody>
                    <a:bodyPr/>
                    <a:lstStyle/>
                    <a:p>
                      <a:pPr algn="l" rtl="0" fontAlgn="ctr"/>
                      <a:r>
                        <a:rPr lang="en-ZA" sz="900" b="1" i="0" u="none" strike="noStrike" dirty="0">
                          <a:solidFill>
                            <a:srgbClr val="000000"/>
                          </a:solidFill>
                          <a:effectLst/>
                          <a:latin typeface="+mn-lt"/>
                        </a:rPr>
                        <a:t>HSDG TOTAL</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10532</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R594 715 552,00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21393</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R3 054 607 945,35</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8858</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R7 721 166,00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R1 155 832 737,65</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R297 031 599,00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R5 160 409 000,00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ZA" sz="900" b="1" i="0" u="none" strike="noStrike" dirty="0">
                          <a:solidFill>
                            <a:srgbClr val="000000"/>
                          </a:solidFill>
                          <a:effectLst/>
                          <a:latin typeface="+mn-lt"/>
                        </a:rPr>
                        <a:t>100%</a:t>
                      </a:r>
                    </a:p>
                  </a:txBody>
                  <a:tcPr marL="3260" marR="3260" marT="32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bl>
          </a:graphicData>
        </a:graphic>
      </p:graphicFrame>
      <p:sp>
        <p:nvSpPr>
          <p:cNvPr id="4" name="Date Placeholder 3"/>
          <p:cNvSpPr>
            <a:spLocks noGrp="1"/>
          </p:cNvSpPr>
          <p:nvPr>
            <p:ph type="dt" sz="half" idx="10"/>
          </p:nvPr>
        </p:nvSpPr>
        <p:spPr/>
        <p:txBody>
          <a:bodyPr/>
          <a:lstStyle/>
          <a:p>
            <a:pPr defTabSz="342900"/>
            <a:fld id="{89AD6262-8D4B-400D-9A13-FA02D6E831F4}" type="datetime1">
              <a:rPr lang="en-US" smtClean="0">
                <a:solidFill>
                  <a:prstClr val="black"/>
                </a:solidFill>
              </a:rPr>
              <a:pPr defTabSz="342900"/>
              <a:t>2/19/2020</a:t>
            </a:fld>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342900"/>
            <a:fld id="{093862CD-2CE4-D846-9F15-15300DCE1BBC}" type="slidenum">
              <a:rPr lang="en-US" smtClean="0">
                <a:solidFill>
                  <a:prstClr val="black"/>
                </a:solidFill>
              </a:rPr>
              <a:pPr defTabSz="342900"/>
              <a:t>17</a:t>
            </a:fld>
            <a:endParaRPr lang="en-US" dirty="0">
              <a:solidFill>
                <a:prstClr val="black"/>
              </a:solidFill>
            </a:endParaRPr>
          </a:p>
        </p:txBody>
      </p:sp>
    </p:spTree>
    <p:extLst>
      <p:ext uri="{BB962C8B-B14F-4D97-AF65-F5344CB8AC3E}">
        <p14:creationId xmlns:p14="http://schemas.microsoft.com/office/powerpoint/2010/main" xmlns="" val="252249857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2019 ADJUSTED BP EXECUTIVE SUMMARY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58337588"/>
              </p:ext>
            </p:extLst>
          </p:nvPr>
        </p:nvGraphicFramePr>
        <p:xfrm>
          <a:off x="384562" y="1531345"/>
          <a:ext cx="8636275" cy="4660132"/>
        </p:xfrm>
        <a:graphic>
          <a:graphicData uri="http://schemas.openxmlformats.org/drawingml/2006/table">
            <a:tbl>
              <a:tblPr/>
              <a:tblGrid>
                <a:gridCol w="1144307">
                  <a:extLst>
                    <a:ext uri="{9D8B030D-6E8A-4147-A177-3AD203B41FA5}">
                      <a16:colId xmlns="" xmlns:a16="http://schemas.microsoft.com/office/drawing/2014/main" val="20000"/>
                    </a:ext>
                  </a:extLst>
                </a:gridCol>
                <a:gridCol w="518176">
                  <a:extLst>
                    <a:ext uri="{9D8B030D-6E8A-4147-A177-3AD203B41FA5}">
                      <a16:colId xmlns="" xmlns:a16="http://schemas.microsoft.com/office/drawing/2014/main" val="20001"/>
                    </a:ext>
                  </a:extLst>
                </a:gridCol>
                <a:gridCol w="885218">
                  <a:extLst>
                    <a:ext uri="{9D8B030D-6E8A-4147-A177-3AD203B41FA5}">
                      <a16:colId xmlns="" xmlns:a16="http://schemas.microsoft.com/office/drawing/2014/main" val="20002"/>
                    </a:ext>
                  </a:extLst>
                </a:gridCol>
                <a:gridCol w="518176">
                  <a:extLst>
                    <a:ext uri="{9D8B030D-6E8A-4147-A177-3AD203B41FA5}">
                      <a16:colId xmlns="" xmlns:a16="http://schemas.microsoft.com/office/drawing/2014/main" val="20003"/>
                    </a:ext>
                  </a:extLst>
                </a:gridCol>
                <a:gridCol w="960786">
                  <a:extLst>
                    <a:ext uri="{9D8B030D-6E8A-4147-A177-3AD203B41FA5}">
                      <a16:colId xmlns="" xmlns:a16="http://schemas.microsoft.com/office/drawing/2014/main" val="20004"/>
                    </a:ext>
                  </a:extLst>
                </a:gridCol>
                <a:gridCol w="518176">
                  <a:extLst>
                    <a:ext uri="{9D8B030D-6E8A-4147-A177-3AD203B41FA5}">
                      <a16:colId xmlns="" xmlns:a16="http://schemas.microsoft.com/office/drawing/2014/main" val="20005"/>
                    </a:ext>
                  </a:extLst>
                </a:gridCol>
                <a:gridCol w="766470">
                  <a:extLst>
                    <a:ext uri="{9D8B030D-6E8A-4147-A177-3AD203B41FA5}">
                      <a16:colId xmlns="" xmlns:a16="http://schemas.microsoft.com/office/drawing/2014/main" val="20006"/>
                    </a:ext>
                  </a:extLst>
                </a:gridCol>
                <a:gridCol w="960786">
                  <a:extLst>
                    <a:ext uri="{9D8B030D-6E8A-4147-A177-3AD203B41FA5}">
                      <a16:colId xmlns="" xmlns:a16="http://schemas.microsoft.com/office/drawing/2014/main" val="20007"/>
                    </a:ext>
                  </a:extLst>
                </a:gridCol>
                <a:gridCol w="885218">
                  <a:extLst>
                    <a:ext uri="{9D8B030D-6E8A-4147-A177-3AD203B41FA5}">
                      <a16:colId xmlns="" xmlns:a16="http://schemas.microsoft.com/office/drawing/2014/main" val="20008"/>
                    </a:ext>
                  </a:extLst>
                </a:gridCol>
                <a:gridCol w="960786">
                  <a:extLst>
                    <a:ext uri="{9D8B030D-6E8A-4147-A177-3AD203B41FA5}">
                      <a16:colId xmlns="" xmlns:a16="http://schemas.microsoft.com/office/drawing/2014/main" val="20009"/>
                    </a:ext>
                  </a:extLst>
                </a:gridCol>
                <a:gridCol w="518176">
                  <a:extLst>
                    <a:ext uri="{9D8B030D-6E8A-4147-A177-3AD203B41FA5}">
                      <a16:colId xmlns="" xmlns:a16="http://schemas.microsoft.com/office/drawing/2014/main" val="20010"/>
                    </a:ext>
                  </a:extLst>
                </a:gridCol>
              </a:tblGrid>
              <a:tr h="1048782">
                <a:tc>
                  <a:txBody>
                    <a:bodyPr/>
                    <a:lstStyle/>
                    <a:p>
                      <a:pPr algn="ctr" fontAlgn="ctr"/>
                      <a:r>
                        <a:rPr lang="en-ZA" sz="900" b="1" i="0" u="none" strike="noStrike" dirty="0">
                          <a:solidFill>
                            <a:srgbClr val="000000"/>
                          </a:solidFill>
                          <a:effectLst/>
                          <a:latin typeface="Arial Narrow" panose="020B0606020202030204" pitchFamily="34" charset="0"/>
                        </a:rPr>
                        <a:t>HSS Project </a:t>
                      </a:r>
                      <a:r>
                        <a:rPr lang="en-ZA" sz="900" b="1" i="0" u="none" strike="noStrike" dirty="0" err="1">
                          <a:solidFill>
                            <a:srgbClr val="000000"/>
                          </a:solidFill>
                          <a:effectLst/>
                          <a:latin typeface="Arial Narrow" panose="020B0606020202030204" pitchFamily="34" charset="0"/>
                        </a:rPr>
                        <a:t>Desc</a:t>
                      </a:r>
                      <a:endParaRPr lang="en-ZA" sz="900" b="1" i="0" u="none" strike="noStrike" dirty="0">
                        <a:solidFill>
                          <a:srgbClr val="000000"/>
                        </a:solidFill>
                        <a:effectLst/>
                        <a:latin typeface="Arial Narrow" panose="020B0606020202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900" b="1" i="0" u="none" strike="noStrike">
                          <a:solidFill>
                            <a:srgbClr val="000000"/>
                          </a:solidFill>
                          <a:effectLst/>
                          <a:latin typeface="Arial Narrow" panose="020B0606020202030204" pitchFamily="34" charset="0"/>
                        </a:rPr>
                        <a:t>Total Annual No of Sites</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ZA" sz="900" b="1" i="0" u="none" strike="noStrike">
                          <a:solidFill>
                            <a:srgbClr val="000000"/>
                          </a:solidFill>
                          <a:effectLst/>
                          <a:latin typeface="Arial Narrow" panose="020B0606020202030204" pitchFamily="34" charset="0"/>
                        </a:rPr>
                        <a:t>Total Annual Site Budget</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en-US" sz="900" b="1" i="0" u="none" strike="noStrike">
                          <a:solidFill>
                            <a:srgbClr val="000000"/>
                          </a:solidFill>
                          <a:effectLst/>
                          <a:latin typeface="Arial Narrow" panose="020B0606020202030204" pitchFamily="34" charset="0"/>
                        </a:rPr>
                        <a:t>Total Annual No of Units</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ctr"/>
                      <a:r>
                        <a:rPr lang="en-ZA" sz="900" b="1" i="0" u="none" strike="noStrike">
                          <a:solidFill>
                            <a:srgbClr val="000000"/>
                          </a:solidFill>
                          <a:effectLst/>
                          <a:latin typeface="Arial Narrow" panose="020B0606020202030204" pitchFamily="34" charset="0"/>
                        </a:rPr>
                        <a:t>Total Annual Unit Budget</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ctr"/>
                      <a:r>
                        <a:rPr lang="en-US" sz="900" b="1" i="0" u="none" strike="noStrike" dirty="0">
                          <a:solidFill>
                            <a:srgbClr val="000000"/>
                          </a:solidFill>
                          <a:effectLst/>
                          <a:latin typeface="Arial Narrow" panose="020B0606020202030204" pitchFamily="34" charset="0"/>
                        </a:rPr>
                        <a:t>Total Annual No of Units Title Deed New</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900" b="1" i="0" u="none" strike="noStrike">
                          <a:solidFill>
                            <a:srgbClr val="000000"/>
                          </a:solidFill>
                          <a:effectLst/>
                          <a:latin typeface="Arial Narrow" panose="020B0606020202030204" pitchFamily="34" charset="0"/>
                        </a:rPr>
                        <a:t>Total Annual Budget Title Deed New</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900" b="1" i="0" u="none" strike="noStrike">
                          <a:solidFill>
                            <a:srgbClr val="000000"/>
                          </a:solidFill>
                          <a:effectLst/>
                          <a:latin typeface="Arial Narrow" panose="020B0606020202030204" pitchFamily="34" charset="0"/>
                        </a:rPr>
                        <a:t>Total Annual Professional Fees Budget</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ZA" sz="900" b="1" i="0" u="none" strike="noStrike">
                          <a:solidFill>
                            <a:srgbClr val="000000"/>
                          </a:solidFill>
                          <a:effectLst/>
                          <a:latin typeface="Arial Narrow" panose="020B0606020202030204" pitchFamily="34" charset="0"/>
                        </a:rPr>
                        <a:t>Total Bulk Budget</a:t>
                      </a:r>
                    </a:p>
                  </a:txBody>
                  <a:tcPr marL="5715" marR="5715" marT="5715" marB="0" anchor="ctr">
                    <a:lnL w="254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ZA" sz="900" b="1" i="0" u="none" strike="noStrike">
                          <a:solidFill>
                            <a:srgbClr val="000000"/>
                          </a:solidFill>
                          <a:effectLst/>
                          <a:latin typeface="Arial Narrow" panose="020B0606020202030204" pitchFamily="34" charset="0"/>
                        </a:rPr>
                        <a:t>Total Annual Budget</a:t>
                      </a:r>
                    </a:p>
                  </a:txBody>
                  <a:tcPr marL="5715" marR="5715" marT="571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ZA" sz="900" b="1" i="0" u="none" strike="noStrike">
                          <a:solidFill>
                            <a:srgbClr val="000000"/>
                          </a:solidFill>
                          <a:effectLst/>
                          <a:latin typeface="Arial Narrow" panose="020B0606020202030204" pitchFamily="34" charset="0"/>
                        </a:rPr>
                        <a:t>%</a:t>
                      </a:r>
                    </a:p>
                  </a:txBody>
                  <a:tcPr marL="5715" marR="5715" marT="571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361135">
                <a:tc>
                  <a:txBody>
                    <a:bodyPr/>
                    <a:lstStyle/>
                    <a:p>
                      <a:pPr algn="ctr" fontAlgn="b"/>
                      <a:r>
                        <a:rPr lang="en-ZA" sz="900" b="1" i="0" u="none" strike="noStrike">
                          <a:solidFill>
                            <a:srgbClr val="000000"/>
                          </a:solidFill>
                          <a:effectLst/>
                          <a:latin typeface="Arial Narrow" panose="020B0606020202030204" pitchFamily="34" charset="0"/>
                        </a:rPr>
                        <a:t>Mega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a:solidFill>
                            <a:srgbClr val="000000"/>
                          </a:solidFill>
                          <a:effectLst/>
                          <a:latin typeface="Arial Narrow" panose="020B0606020202030204" pitchFamily="34" charset="0"/>
                        </a:rPr>
                        <a:t>5548</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228 322 641,97</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10776</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dirty="0">
                          <a:solidFill>
                            <a:srgbClr val="000000"/>
                          </a:solidFill>
                          <a:effectLst/>
                          <a:latin typeface="Arial Narrow" panose="020B0606020202030204" pitchFamily="34" charset="0"/>
                        </a:rPr>
                        <a:t>R 1 380 648 457,47</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2598</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828 750,00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32 065 105,00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111 768 780,00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Arial Narrow" panose="020B0606020202030204" pitchFamily="34" charset="0"/>
                        </a:rPr>
                        <a:t>R 1 753 633 734,44</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34%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61135">
                <a:tc>
                  <a:txBody>
                    <a:bodyPr/>
                    <a:lstStyle/>
                    <a:p>
                      <a:pPr algn="ctr" fontAlgn="b"/>
                      <a:r>
                        <a:rPr lang="en-ZA" sz="900" b="1" i="0" u="none" strike="noStrike">
                          <a:solidFill>
                            <a:srgbClr val="000000"/>
                          </a:solidFill>
                          <a:effectLst/>
                          <a:latin typeface="Arial Narrow" panose="020B0606020202030204" pitchFamily="34" charset="0"/>
                        </a:rPr>
                        <a:t>Legacy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a:solidFill>
                            <a:srgbClr val="000000"/>
                          </a:solidFill>
                          <a:effectLst/>
                          <a:latin typeface="Arial Narrow" panose="020B0606020202030204" pitchFamily="34" charset="0"/>
                        </a:rPr>
                        <a:t>363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20 905 349,72</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7274</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755 599 323,46</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2012</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3 863 275,00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109 441 907,94</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122 318 118,40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900" b="0" i="0" u="none" strike="noStrike">
                          <a:solidFill>
                            <a:srgbClr val="000000"/>
                          </a:solidFill>
                          <a:effectLst/>
                          <a:latin typeface="Arial Narrow" panose="020B0606020202030204" pitchFamily="34" charset="0"/>
                        </a:rPr>
                        <a:t>R 1 012 127 974,52</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61135">
                <a:tc>
                  <a:txBody>
                    <a:bodyPr/>
                    <a:lstStyle/>
                    <a:p>
                      <a:pPr algn="ctr" fontAlgn="b"/>
                      <a:r>
                        <a:rPr lang="en-ZA" sz="900" b="1" i="0" u="none" strike="noStrike">
                          <a:solidFill>
                            <a:srgbClr val="000000"/>
                          </a:solidFill>
                          <a:effectLst/>
                          <a:latin typeface="Arial Narrow" panose="020B0606020202030204" pitchFamily="34" charset="0"/>
                        </a:rPr>
                        <a:t>Planning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Arial Narrow" panose="020B0606020202030204" pitchFamily="34" charset="0"/>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69 209 241,41</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7 439 814,00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76 649 055,41</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61135">
                <a:tc>
                  <a:txBody>
                    <a:bodyPr/>
                    <a:lstStyle/>
                    <a:p>
                      <a:pPr algn="ctr" fontAlgn="b"/>
                      <a:r>
                        <a:rPr lang="en-ZA" sz="900" b="1" i="0" u="none" strike="noStrike">
                          <a:solidFill>
                            <a:srgbClr val="000000"/>
                          </a:solidFill>
                          <a:effectLst/>
                          <a:latin typeface="Arial Narrow" panose="020B0606020202030204" pitchFamily="34" charset="0"/>
                        </a:rPr>
                        <a:t>RLRP</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dirty="0">
                          <a:solidFill>
                            <a:srgbClr val="000000"/>
                          </a:solidFill>
                          <a:effectLst/>
                          <a:latin typeface="Arial Narrow" panose="020B0606020202030204" pitchFamily="34" charset="0"/>
                        </a:rPr>
                        <a:t>6510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487 761 312,78</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300 000 000,00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75 953 957,94</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863 715 270,71</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17%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61135">
                <a:tc>
                  <a:txBody>
                    <a:bodyPr/>
                    <a:lstStyle/>
                    <a:p>
                      <a:pPr algn="ctr" fontAlgn="b"/>
                      <a:r>
                        <a:rPr lang="en-ZA" sz="900" b="1" i="0" u="none" strike="noStrike" dirty="0">
                          <a:solidFill>
                            <a:srgbClr val="000000"/>
                          </a:solidFill>
                          <a:effectLst/>
                          <a:latin typeface="Arial Narrow" panose="020B0606020202030204" pitchFamily="34" charset="0"/>
                        </a:rPr>
                        <a:t>HO</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1196</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42 700 750,00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302 125 282,32</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344 826 032,32</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7%</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61135">
                <a:tc>
                  <a:txBody>
                    <a:bodyPr/>
                    <a:lstStyle/>
                    <a:p>
                      <a:pPr algn="ctr" fontAlgn="b"/>
                      <a:r>
                        <a:rPr lang="en-ZA" sz="900" b="1" i="0" u="none" strike="noStrike">
                          <a:solidFill>
                            <a:srgbClr val="000000"/>
                          </a:solidFill>
                          <a:effectLst/>
                          <a:latin typeface="Arial Narrow" panose="020B0606020202030204" pitchFamily="34" charset="0"/>
                        </a:rPr>
                        <a:t>BULK</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91 944 000,00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91 944 000,00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61135">
                <a:tc>
                  <a:txBody>
                    <a:bodyPr/>
                    <a:lstStyle/>
                    <a:p>
                      <a:pPr algn="ctr" fontAlgn="b"/>
                      <a:r>
                        <a:rPr lang="en-ZA" sz="900" b="1" i="0" u="none" strike="noStrike">
                          <a:solidFill>
                            <a:srgbClr val="000000"/>
                          </a:solidFill>
                          <a:effectLst/>
                          <a:latin typeface="Arial Narrow" panose="020B0606020202030204" pitchFamily="34" charset="0"/>
                        </a:rPr>
                        <a:t>UISP</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799 701 646,60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799 701 646,60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Calibri" panose="020F0502020204030204" pitchFamily="34" charset="0"/>
                        </a:rPr>
                        <a:t>15%</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61135">
                <a:tc>
                  <a:txBody>
                    <a:bodyPr/>
                    <a:lstStyle/>
                    <a:p>
                      <a:pPr algn="ctr" fontAlgn="b"/>
                      <a:r>
                        <a:rPr lang="en-ZA" sz="900" b="1" i="0" u="none" strike="noStrike">
                          <a:solidFill>
                            <a:srgbClr val="000000"/>
                          </a:solidFill>
                          <a:effectLst/>
                          <a:latin typeface="Arial Narrow" panose="020B0606020202030204" pitchFamily="34" charset="0"/>
                        </a:rPr>
                        <a:t>Hostels Redevelopment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564</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106 300 000,00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27 500 000,00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Arial Narrow" panose="020B0606020202030204" pitchFamily="34" charset="0"/>
                        </a:rPr>
                        <a:t>R 133 800 000,00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3%</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61135">
                <a:tc>
                  <a:txBody>
                    <a:bodyPr/>
                    <a:lstStyle/>
                    <a:p>
                      <a:pPr algn="ctr" fontAlgn="b"/>
                      <a:r>
                        <a:rPr lang="en-ZA" sz="900" b="1" i="0" u="none" strike="noStrike" dirty="0">
                          <a:solidFill>
                            <a:srgbClr val="000000"/>
                          </a:solidFill>
                          <a:effectLst/>
                          <a:latin typeface="Arial Narrow" panose="020B0606020202030204" pitchFamily="34" charset="0"/>
                        </a:rPr>
                        <a:t>URP </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88 011 286,00</a:t>
                      </a:r>
                    </a:p>
                  </a:txBody>
                  <a:tcPr marL="5715" marR="5715" marT="571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0,00</a:t>
                      </a:r>
                    </a:p>
                  </a:txBody>
                  <a:tcPr marL="5715" marR="5715" marT="571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solidFill>
                            <a:srgbClr val="000000"/>
                          </a:solidFill>
                          <a:effectLst/>
                          <a:latin typeface="Arial Narrow" panose="020B0606020202030204" pitchFamily="34" charset="0"/>
                        </a:rPr>
                        <a:t>R 88 011 286,00</a:t>
                      </a:r>
                    </a:p>
                  </a:txBody>
                  <a:tcPr marL="5715" marR="5715" marT="571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solidFill>
                            <a:srgbClr val="000000"/>
                          </a:solidFill>
                          <a:effectLst/>
                          <a:latin typeface="Calibri" panose="020F0502020204030204" pitchFamily="34" charset="0"/>
                        </a:rPr>
                        <a:t>2%</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61135">
                <a:tc>
                  <a:txBody>
                    <a:bodyPr/>
                    <a:lstStyle/>
                    <a:p>
                      <a:pPr algn="ctr" fontAlgn="b"/>
                      <a:r>
                        <a:rPr lang="en-ZA" sz="900" b="1" i="0" u="none" strike="noStrike">
                          <a:solidFill>
                            <a:srgbClr val="000000"/>
                          </a:solidFill>
                          <a:effectLst/>
                          <a:latin typeface="Arial Narrow" panose="020B0606020202030204" pitchFamily="34" charset="0"/>
                        </a:rPr>
                        <a:t>HSDG TOTAL</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900" b="1" i="0" u="none" strike="noStrike" dirty="0">
                          <a:solidFill>
                            <a:srgbClr val="000000"/>
                          </a:solidFill>
                          <a:effectLst/>
                          <a:latin typeface="Calibri" panose="020F0502020204030204" pitchFamily="34" charset="0"/>
                        </a:rPr>
                        <a:t>12</a:t>
                      </a:r>
                      <a:r>
                        <a:rPr lang="en-ZA" sz="900" b="1" i="0" u="none" strike="noStrike" baseline="0" dirty="0">
                          <a:solidFill>
                            <a:srgbClr val="000000"/>
                          </a:solidFill>
                          <a:effectLst/>
                          <a:latin typeface="Calibri" panose="020F0502020204030204" pitchFamily="34" charset="0"/>
                        </a:rPr>
                        <a:t> 421</a:t>
                      </a:r>
                      <a:endParaRPr lang="en-ZA" sz="900" b="1" i="0" u="none" strike="noStrike" dirty="0">
                        <a:solidFill>
                          <a:srgbClr val="000000"/>
                        </a:solidFill>
                        <a:effectLst/>
                        <a:latin typeface="Calibri" panose="020F050202020403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900" b="1" i="0" u="none" strike="noStrike" dirty="0">
                          <a:solidFill>
                            <a:srgbClr val="000000"/>
                          </a:solidFill>
                          <a:effectLst/>
                          <a:latin typeface="Calibri" panose="020F0502020204030204" pitchFamily="34" charset="0"/>
                        </a:rPr>
                        <a:t>R 736 989 304,46</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900" b="1" i="0" u="none" strike="noStrike" dirty="0">
                          <a:solidFill>
                            <a:srgbClr val="000000"/>
                          </a:solidFill>
                          <a:effectLst/>
                          <a:latin typeface="Calibri" panose="020F0502020204030204" pitchFamily="34" charset="0"/>
                        </a:rPr>
                        <a:t>19810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900" b="1" i="0" u="none" strike="noStrike">
                          <a:solidFill>
                            <a:srgbClr val="000000"/>
                          </a:solidFill>
                          <a:effectLst/>
                          <a:latin typeface="Calibri" panose="020F0502020204030204" pitchFamily="34" charset="0"/>
                        </a:rPr>
                        <a:t>R 2 585 248 530,94</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900" b="1" i="0" u="none" strike="noStrike">
                          <a:solidFill>
                            <a:srgbClr val="000000"/>
                          </a:solidFill>
                          <a:effectLst/>
                          <a:latin typeface="Calibri" panose="020F0502020204030204" pitchFamily="34" charset="0"/>
                        </a:rPr>
                        <a:t>4610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900" b="1" i="0" u="none" strike="noStrike">
                          <a:solidFill>
                            <a:srgbClr val="000000"/>
                          </a:solidFill>
                          <a:effectLst/>
                          <a:latin typeface="Calibri" panose="020F0502020204030204" pitchFamily="34" charset="0"/>
                        </a:rPr>
                        <a:t>R 4 692 025,00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900" b="1" i="0" u="none" strike="noStrike">
                          <a:solidFill>
                            <a:srgbClr val="000000"/>
                          </a:solidFill>
                          <a:effectLst/>
                          <a:latin typeface="Calibri" panose="020F0502020204030204" pitchFamily="34" charset="0"/>
                        </a:rPr>
                        <a:t>R 1 504 008 427,20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900" b="1" i="0" u="none" strike="noStrike">
                          <a:solidFill>
                            <a:srgbClr val="000000"/>
                          </a:solidFill>
                          <a:effectLst/>
                          <a:latin typeface="Calibri" panose="020F0502020204030204" pitchFamily="34" charset="0"/>
                        </a:rPr>
                        <a:t>R 333 470 712,40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900" b="1" i="0" u="none" strike="noStrike">
                          <a:solidFill>
                            <a:srgbClr val="000000"/>
                          </a:solidFill>
                          <a:effectLst/>
                          <a:latin typeface="Calibri" panose="020F0502020204030204" pitchFamily="34" charset="0"/>
                        </a:rPr>
                        <a:t>R 5 164 409 000,00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ZA" sz="900" b="1" i="0" u="none" strike="noStrike" dirty="0">
                          <a:solidFill>
                            <a:srgbClr val="000000"/>
                          </a:solidFill>
                          <a:effectLst/>
                          <a:latin typeface="Calibri" panose="020F0502020204030204" pitchFamily="34" charset="0"/>
                        </a:rPr>
                        <a:t>100%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178362529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395" y="1053597"/>
            <a:ext cx="8559209" cy="3438995"/>
          </a:xfrm>
        </p:spPr>
        <p:txBody>
          <a:bodyPr>
            <a:noAutofit/>
          </a:bodyPr>
          <a:lstStyle/>
          <a:p>
            <a:pPr algn="ctr"/>
            <a:r>
              <a:rPr lang="en-ZA" sz="2400" dirty="0"/>
              <a:t/>
            </a:r>
            <a:br>
              <a:rPr lang="en-ZA" sz="2400" dirty="0"/>
            </a:br>
            <a:r>
              <a:rPr lang="en-ZA" sz="2400" dirty="0"/>
              <a:t/>
            </a:r>
            <a:br>
              <a:rPr lang="en-ZA" sz="2400" dirty="0"/>
            </a:br>
            <a:r>
              <a:rPr lang="en-ZA" sz="2400" dirty="0"/>
              <a:t/>
            </a:r>
            <a:br>
              <a:rPr lang="en-ZA" sz="2400" dirty="0"/>
            </a:br>
            <a:r>
              <a:rPr lang="en-ZA" sz="2400" dirty="0"/>
              <a:t>6. NON-FINANCIAL PERFORMANCE FROM 2017/18 TO DATE</a:t>
            </a:r>
            <a:br>
              <a:rPr lang="en-ZA" sz="2400" dirty="0"/>
            </a:br>
            <a:r>
              <a:rPr lang="en-US" altLang="en-US" sz="2400" dirty="0">
                <a:solidFill>
                  <a:schemeClr val="bg1"/>
                </a:solidFill>
              </a:rPr>
              <a:t/>
            </a:r>
            <a:br>
              <a:rPr lang="en-US" altLang="en-US" sz="2400" dirty="0">
                <a:solidFill>
                  <a:schemeClr val="bg1"/>
                </a:solidFill>
              </a:rPr>
            </a:br>
            <a:r>
              <a:rPr lang="en-US" altLang="en-US" sz="2400" dirty="0">
                <a:solidFill>
                  <a:schemeClr val="bg1"/>
                </a:solidFill>
              </a:rPr>
              <a:t/>
            </a:r>
            <a:br>
              <a:rPr lang="en-US" altLang="en-US" sz="2400" dirty="0">
                <a:solidFill>
                  <a:schemeClr val="bg1"/>
                </a:solidFill>
              </a:rPr>
            </a:br>
            <a:endParaRPr lang="en-ZA" sz="2400" b="0" dirty="0"/>
          </a:p>
        </p:txBody>
      </p:sp>
    </p:spTree>
    <p:extLst>
      <p:ext uri="{BB962C8B-B14F-4D97-AF65-F5344CB8AC3E}">
        <p14:creationId xmlns:p14="http://schemas.microsoft.com/office/powerpoint/2010/main" xmlns="" val="9946897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0" y="6310312"/>
            <a:ext cx="2133600" cy="365125"/>
          </a:xfrm>
        </p:spPr>
        <p:txBody>
          <a:bodyPr/>
          <a:lstStyle/>
          <a:p>
            <a:pPr defTabSz="342900"/>
            <a:fld id="{13EA1B1C-E2C3-408E-8501-1A5E7BA0004E}" type="datetime1">
              <a:rPr lang="en-US" smtClean="0">
                <a:solidFill>
                  <a:prstClr val="black"/>
                </a:solidFill>
              </a:rPr>
              <a:pPr defTabSz="342900"/>
              <a:t>2/19/2020</a:t>
            </a:fld>
            <a:endParaRPr lang="en-US" dirty="0">
              <a:solidFill>
                <a:prstClr val="black"/>
              </a:solidFill>
            </a:endParaRPr>
          </a:p>
        </p:txBody>
      </p:sp>
      <p:sp>
        <p:nvSpPr>
          <p:cNvPr id="5" name="Slide Number Placeholder 4"/>
          <p:cNvSpPr>
            <a:spLocks noGrp="1"/>
          </p:cNvSpPr>
          <p:nvPr>
            <p:ph type="sldNum" sz="quarter" idx="12"/>
          </p:nvPr>
        </p:nvSpPr>
        <p:spPr>
          <a:xfrm>
            <a:off x="8646459" y="6318063"/>
            <a:ext cx="455062" cy="365125"/>
          </a:xfrm>
        </p:spPr>
        <p:txBody>
          <a:bodyPr/>
          <a:lstStyle/>
          <a:p>
            <a:pPr defTabSz="342900"/>
            <a:fld id="{093862CD-2CE4-D846-9F15-15300DCE1BBC}" type="slidenum">
              <a:rPr lang="en-US" smtClean="0">
                <a:solidFill>
                  <a:prstClr val="black"/>
                </a:solidFill>
              </a:rPr>
              <a:pPr defTabSz="342900"/>
              <a:t>2</a:t>
            </a:fld>
            <a:endParaRPr lang="en-US" dirty="0">
              <a:solidFill>
                <a:prstClr val="black"/>
              </a:solidFill>
            </a:endParaRPr>
          </a:p>
        </p:txBody>
      </p:sp>
      <p:sp>
        <p:nvSpPr>
          <p:cNvPr id="9" name="Title 8">
            <a:extLst>
              <a:ext uri="{FF2B5EF4-FFF2-40B4-BE49-F238E27FC236}">
                <a16:creationId xmlns="" xmlns:a16="http://schemas.microsoft.com/office/drawing/2014/main" id="{03B346DC-F993-4326-8DAE-490213A2A486}"/>
              </a:ext>
            </a:extLst>
          </p:cNvPr>
          <p:cNvSpPr>
            <a:spLocks noGrp="1"/>
          </p:cNvSpPr>
          <p:nvPr>
            <p:ph type="title"/>
          </p:nvPr>
        </p:nvSpPr>
        <p:spPr/>
        <p:txBody>
          <a:bodyPr/>
          <a:lstStyle/>
          <a:p>
            <a:r>
              <a:rPr lang="en-ZA" sz="1800" dirty="0"/>
              <a:t>Table of Contents</a:t>
            </a:r>
          </a:p>
        </p:txBody>
      </p:sp>
      <p:sp>
        <p:nvSpPr>
          <p:cNvPr id="10" name="Title 1">
            <a:extLst>
              <a:ext uri="{FF2B5EF4-FFF2-40B4-BE49-F238E27FC236}">
                <a16:creationId xmlns="" xmlns:a16="http://schemas.microsoft.com/office/drawing/2014/main" id="{45457C38-E960-4D15-A367-BB4EC53CD334}"/>
              </a:ext>
            </a:extLst>
          </p:cNvPr>
          <p:cNvSpPr txBox="1">
            <a:spLocks/>
          </p:cNvSpPr>
          <p:nvPr/>
        </p:nvSpPr>
        <p:spPr>
          <a:xfrm>
            <a:off x="1072783" y="1799177"/>
            <a:ext cx="7772400" cy="367525"/>
          </a:xfrm>
          <a:prstGeom prst="round2DiagRect">
            <a:avLst/>
          </a:prstGeom>
          <a:solidFill>
            <a:schemeClr val="tx2"/>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ZA" sz="1600" b="1" dirty="0">
                <a:solidFill>
                  <a:schemeClr val="bg1"/>
                </a:solidFill>
              </a:rPr>
              <a:t>Gauteng Demographics</a:t>
            </a:r>
          </a:p>
        </p:txBody>
      </p:sp>
      <p:sp>
        <p:nvSpPr>
          <p:cNvPr id="11" name="Title 1">
            <a:extLst>
              <a:ext uri="{FF2B5EF4-FFF2-40B4-BE49-F238E27FC236}">
                <a16:creationId xmlns="" xmlns:a16="http://schemas.microsoft.com/office/drawing/2014/main" id="{662AC601-FB43-4E05-8AD0-59E4D182DC6F}"/>
              </a:ext>
            </a:extLst>
          </p:cNvPr>
          <p:cNvSpPr txBox="1">
            <a:spLocks/>
          </p:cNvSpPr>
          <p:nvPr/>
        </p:nvSpPr>
        <p:spPr>
          <a:xfrm>
            <a:off x="1092646" y="2382083"/>
            <a:ext cx="7772400" cy="340073"/>
          </a:xfrm>
          <a:prstGeom prst="round2DiagRect">
            <a:avLst/>
          </a:prstGeom>
          <a:solidFill>
            <a:schemeClr val="tx2"/>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ZA" sz="1600" b="1" dirty="0">
                <a:solidFill>
                  <a:schemeClr val="bg1"/>
                </a:solidFill>
              </a:rPr>
              <a:t>Current State of Affairs</a:t>
            </a:r>
          </a:p>
        </p:txBody>
      </p:sp>
      <p:sp>
        <p:nvSpPr>
          <p:cNvPr id="12" name="Round Diagonal Corner Rectangle 42">
            <a:extLst>
              <a:ext uri="{FF2B5EF4-FFF2-40B4-BE49-F238E27FC236}">
                <a16:creationId xmlns="" xmlns:a16="http://schemas.microsoft.com/office/drawing/2014/main" id="{9C3A6182-4D91-49DC-8CBC-67902A8DCEE5}"/>
              </a:ext>
            </a:extLst>
          </p:cNvPr>
          <p:cNvSpPr/>
          <p:nvPr/>
        </p:nvSpPr>
        <p:spPr>
          <a:xfrm>
            <a:off x="81116" y="1799176"/>
            <a:ext cx="604684" cy="367525"/>
          </a:xfrm>
          <a:prstGeom prst="round2Diag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schemeClr val="bg1"/>
                </a:solidFill>
              </a:rPr>
              <a:t>1</a:t>
            </a:r>
          </a:p>
        </p:txBody>
      </p:sp>
      <p:sp>
        <p:nvSpPr>
          <p:cNvPr id="13" name="Title 1">
            <a:extLst>
              <a:ext uri="{FF2B5EF4-FFF2-40B4-BE49-F238E27FC236}">
                <a16:creationId xmlns="" xmlns:a16="http://schemas.microsoft.com/office/drawing/2014/main" id="{02AB8FC6-D6B5-4292-8881-5A1667777B2F}"/>
              </a:ext>
            </a:extLst>
          </p:cNvPr>
          <p:cNvSpPr txBox="1">
            <a:spLocks/>
          </p:cNvSpPr>
          <p:nvPr/>
        </p:nvSpPr>
        <p:spPr>
          <a:xfrm>
            <a:off x="1072783" y="2948826"/>
            <a:ext cx="7772400" cy="367546"/>
          </a:xfrm>
          <a:prstGeom prst="round2DiagRect">
            <a:avLst/>
          </a:prstGeom>
          <a:solidFill>
            <a:schemeClr val="tx2"/>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ZA" sz="1600" b="1" dirty="0">
                <a:solidFill>
                  <a:schemeClr val="bg1"/>
                </a:solidFill>
              </a:rPr>
              <a:t>Alignment to MTSF</a:t>
            </a:r>
          </a:p>
        </p:txBody>
      </p:sp>
      <p:sp>
        <p:nvSpPr>
          <p:cNvPr id="14" name="Round Diagonal Corner Rectangle 44">
            <a:extLst>
              <a:ext uri="{FF2B5EF4-FFF2-40B4-BE49-F238E27FC236}">
                <a16:creationId xmlns="" xmlns:a16="http://schemas.microsoft.com/office/drawing/2014/main" id="{DBFEF0A4-D408-40D9-92E6-44BFC8ECB13A}"/>
              </a:ext>
            </a:extLst>
          </p:cNvPr>
          <p:cNvSpPr/>
          <p:nvPr/>
        </p:nvSpPr>
        <p:spPr>
          <a:xfrm>
            <a:off x="81116" y="2382083"/>
            <a:ext cx="604684" cy="313971"/>
          </a:xfrm>
          <a:prstGeom prst="round2Diag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schemeClr val="bg1"/>
                </a:solidFill>
              </a:rPr>
              <a:t>2</a:t>
            </a:r>
          </a:p>
        </p:txBody>
      </p:sp>
      <p:sp>
        <p:nvSpPr>
          <p:cNvPr id="15" name="Round Diagonal Corner Rectangle 45">
            <a:extLst>
              <a:ext uri="{FF2B5EF4-FFF2-40B4-BE49-F238E27FC236}">
                <a16:creationId xmlns="" xmlns:a16="http://schemas.microsoft.com/office/drawing/2014/main" id="{92E41145-0CF7-4AB9-8485-B8894FDA35FC}"/>
              </a:ext>
            </a:extLst>
          </p:cNvPr>
          <p:cNvSpPr/>
          <p:nvPr/>
        </p:nvSpPr>
        <p:spPr>
          <a:xfrm>
            <a:off x="61253" y="2948826"/>
            <a:ext cx="604684" cy="355994"/>
          </a:xfrm>
          <a:prstGeom prst="round2Diag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schemeClr val="bg1"/>
                </a:solidFill>
              </a:rPr>
              <a:t>3</a:t>
            </a:r>
          </a:p>
        </p:txBody>
      </p:sp>
      <p:sp>
        <p:nvSpPr>
          <p:cNvPr id="16" name="Title 1">
            <a:extLst>
              <a:ext uri="{FF2B5EF4-FFF2-40B4-BE49-F238E27FC236}">
                <a16:creationId xmlns="" xmlns:a16="http://schemas.microsoft.com/office/drawing/2014/main" id="{2F8D9AE9-2702-499C-A621-C883080861EA}"/>
              </a:ext>
            </a:extLst>
          </p:cNvPr>
          <p:cNvSpPr txBox="1">
            <a:spLocks/>
          </p:cNvSpPr>
          <p:nvPr/>
        </p:nvSpPr>
        <p:spPr>
          <a:xfrm>
            <a:off x="1072783" y="3513312"/>
            <a:ext cx="7772400" cy="427500"/>
          </a:xfrm>
          <a:prstGeom prst="round2DiagRect">
            <a:avLst/>
          </a:prstGeom>
          <a:solidFill>
            <a:schemeClr val="tx2"/>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ZA" sz="1600" b="1" dirty="0">
                <a:solidFill>
                  <a:schemeClr val="bg1"/>
                </a:solidFill>
              </a:rPr>
              <a:t>Priority Programmes/Projects</a:t>
            </a:r>
          </a:p>
        </p:txBody>
      </p:sp>
      <p:sp>
        <p:nvSpPr>
          <p:cNvPr id="17" name="Round Diagonal Corner Rectangle 47">
            <a:extLst>
              <a:ext uri="{FF2B5EF4-FFF2-40B4-BE49-F238E27FC236}">
                <a16:creationId xmlns="" xmlns:a16="http://schemas.microsoft.com/office/drawing/2014/main" id="{72AB19D5-6145-47E6-8929-ED0F0EE4DC98}"/>
              </a:ext>
            </a:extLst>
          </p:cNvPr>
          <p:cNvSpPr/>
          <p:nvPr/>
        </p:nvSpPr>
        <p:spPr>
          <a:xfrm>
            <a:off x="61253" y="3549689"/>
            <a:ext cx="604684" cy="401705"/>
          </a:xfrm>
          <a:prstGeom prst="round2Diag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t>4</a:t>
            </a:r>
          </a:p>
        </p:txBody>
      </p:sp>
      <p:sp>
        <p:nvSpPr>
          <p:cNvPr id="18" name="Title 1">
            <a:extLst>
              <a:ext uri="{FF2B5EF4-FFF2-40B4-BE49-F238E27FC236}">
                <a16:creationId xmlns="" xmlns:a16="http://schemas.microsoft.com/office/drawing/2014/main" id="{1B641CBC-BF27-4583-8C8D-6DB9DB9906AE}"/>
              </a:ext>
            </a:extLst>
          </p:cNvPr>
          <p:cNvSpPr txBox="1">
            <a:spLocks/>
          </p:cNvSpPr>
          <p:nvPr/>
        </p:nvSpPr>
        <p:spPr>
          <a:xfrm>
            <a:off x="1092645" y="4165852"/>
            <a:ext cx="7772401" cy="415637"/>
          </a:xfrm>
          <a:prstGeom prst="round2DiagRect">
            <a:avLst/>
          </a:prstGeom>
          <a:solidFill>
            <a:schemeClr val="tx2"/>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ZA" sz="1600" b="1" dirty="0">
                <a:solidFill>
                  <a:schemeClr val="bg1"/>
                </a:solidFill>
              </a:rPr>
              <a:t>2019 Approved Business Plan vs Recovery Plan</a:t>
            </a:r>
          </a:p>
        </p:txBody>
      </p:sp>
      <p:sp>
        <p:nvSpPr>
          <p:cNvPr id="19" name="Round Diagonal Corner Rectangle 49">
            <a:extLst>
              <a:ext uri="{FF2B5EF4-FFF2-40B4-BE49-F238E27FC236}">
                <a16:creationId xmlns="" xmlns:a16="http://schemas.microsoft.com/office/drawing/2014/main" id="{97442002-4708-4EB1-BCE3-460F58B99052}"/>
              </a:ext>
            </a:extLst>
          </p:cNvPr>
          <p:cNvSpPr/>
          <p:nvPr/>
        </p:nvSpPr>
        <p:spPr>
          <a:xfrm>
            <a:off x="49805" y="4178391"/>
            <a:ext cx="641589" cy="390558"/>
          </a:xfrm>
          <a:prstGeom prst="round2Diag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schemeClr val="bg1"/>
                </a:solidFill>
              </a:rPr>
              <a:t>5</a:t>
            </a:r>
          </a:p>
        </p:txBody>
      </p:sp>
      <p:sp>
        <p:nvSpPr>
          <p:cNvPr id="20" name="Title 1">
            <a:extLst>
              <a:ext uri="{FF2B5EF4-FFF2-40B4-BE49-F238E27FC236}">
                <a16:creationId xmlns="" xmlns:a16="http://schemas.microsoft.com/office/drawing/2014/main" id="{3748B29E-EC9B-4B82-B9BD-0BA010A7A227}"/>
              </a:ext>
            </a:extLst>
          </p:cNvPr>
          <p:cNvSpPr txBox="1">
            <a:spLocks/>
          </p:cNvSpPr>
          <p:nvPr/>
        </p:nvSpPr>
        <p:spPr>
          <a:xfrm>
            <a:off x="1060908" y="4797358"/>
            <a:ext cx="7784275" cy="391345"/>
          </a:xfrm>
          <a:prstGeom prst="round2DiagRect">
            <a:avLst/>
          </a:prstGeom>
          <a:solidFill>
            <a:schemeClr val="tx2"/>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ZA" sz="1600" b="1" dirty="0">
                <a:solidFill>
                  <a:schemeClr val="bg1"/>
                </a:solidFill>
              </a:rPr>
              <a:t>Non – Financial Performance from 2017/18 to date</a:t>
            </a:r>
          </a:p>
        </p:txBody>
      </p:sp>
      <p:sp>
        <p:nvSpPr>
          <p:cNvPr id="21" name="Round Diagonal Corner Rectangle 51">
            <a:extLst>
              <a:ext uri="{FF2B5EF4-FFF2-40B4-BE49-F238E27FC236}">
                <a16:creationId xmlns="" xmlns:a16="http://schemas.microsoft.com/office/drawing/2014/main" id="{91111C53-97DC-4BFF-9068-C0EF9DA8C14E}"/>
              </a:ext>
            </a:extLst>
          </p:cNvPr>
          <p:cNvSpPr/>
          <p:nvPr/>
        </p:nvSpPr>
        <p:spPr>
          <a:xfrm>
            <a:off x="95381" y="4797358"/>
            <a:ext cx="629714" cy="391344"/>
          </a:xfrm>
          <a:prstGeom prst="round2Diag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t>6</a:t>
            </a:r>
          </a:p>
        </p:txBody>
      </p:sp>
      <p:sp>
        <p:nvSpPr>
          <p:cNvPr id="22" name="Title 1">
            <a:extLst>
              <a:ext uri="{FF2B5EF4-FFF2-40B4-BE49-F238E27FC236}">
                <a16:creationId xmlns="" xmlns:a16="http://schemas.microsoft.com/office/drawing/2014/main" id="{2B6BB2C9-6F86-44F0-8951-F29FE21D31C0}"/>
              </a:ext>
            </a:extLst>
          </p:cNvPr>
          <p:cNvSpPr txBox="1">
            <a:spLocks/>
          </p:cNvSpPr>
          <p:nvPr/>
        </p:nvSpPr>
        <p:spPr>
          <a:xfrm>
            <a:off x="1041045" y="5403160"/>
            <a:ext cx="7804138" cy="376492"/>
          </a:xfrm>
          <a:prstGeom prst="round2DiagRect">
            <a:avLst/>
          </a:prstGeom>
          <a:solidFill>
            <a:schemeClr val="tx2"/>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ZA" sz="1600" b="1" dirty="0">
                <a:solidFill>
                  <a:schemeClr val="bg1"/>
                </a:solidFill>
              </a:rPr>
              <a:t>Financial performance from 2017/18 to date </a:t>
            </a:r>
          </a:p>
        </p:txBody>
      </p:sp>
      <p:sp>
        <p:nvSpPr>
          <p:cNvPr id="23" name="Round Diagonal Corner Rectangle 53">
            <a:extLst>
              <a:ext uri="{FF2B5EF4-FFF2-40B4-BE49-F238E27FC236}">
                <a16:creationId xmlns="" xmlns:a16="http://schemas.microsoft.com/office/drawing/2014/main" id="{F3D8A459-E6B4-4D48-BAEA-55BA734FE12D}"/>
              </a:ext>
            </a:extLst>
          </p:cNvPr>
          <p:cNvSpPr/>
          <p:nvPr/>
        </p:nvSpPr>
        <p:spPr>
          <a:xfrm>
            <a:off x="83506" y="5403160"/>
            <a:ext cx="636422" cy="353775"/>
          </a:xfrm>
          <a:prstGeom prst="round2Diag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schemeClr val="bg1"/>
                </a:solidFill>
              </a:rPr>
              <a:t>7</a:t>
            </a:r>
          </a:p>
        </p:txBody>
      </p:sp>
      <p:sp>
        <p:nvSpPr>
          <p:cNvPr id="25" name="Round Diagonal Corner Rectangle 53">
            <a:extLst>
              <a:ext uri="{FF2B5EF4-FFF2-40B4-BE49-F238E27FC236}">
                <a16:creationId xmlns="" xmlns:a16="http://schemas.microsoft.com/office/drawing/2014/main" id="{E0193A79-E244-466A-A995-E1F3127318FA}"/>
              </a:ext>
            </a:extLst>
          </p:cNvPr>
          <p:cNvSpPr/>
          <p:nvPr/>
        </p:nvSpPr>
        <p:spPr>
          <a:xfrm>
            <a:off x="95381" y="5874229"/>
            <a:ext cx="636422" cy="353775"/>
          </a:xfrm>
          <a:prstGeom prst="round2DiagRect">
            <a:avLst/>
          </a:prstGeom>
          <a:solidFill>
            <a:schemeClr val="tx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1400" b="1" dirty="0">
                <a:solidFill>
                  <a:schemeClr val="bg1"/>
                </a:solidFill>
              </a:rPr>
              <a:t>8</a:t>
            </a:r>
          </a:p>
        </p:txBody>
      </p:sp>
      <p:sp>
        <p:nvSpPr>
          <p:cNvPr id="26" name="Title 1">
            <a:extLst>
              <a:ext uri="{FF2B5EF4-FFF2-40B4-BE49-F238E27FC236}">
                <a16:creationId xmlns="" xmlns:a16="http://schemas.microsoft.com/office/drawing/2014/main" id="{91FF0270-F5B8-4665-833F-C4495C6B8F2A}"/>
              </a:ext>
            </a:extLst>
          </p:cNvPr>
          <p:cNvSpPr txBox="1">
            <a:spLocks/>
          </p:cNvSpPr>
          <p:nvPr/>
        </p:nvSpPr>
        <p:spPr>
          <a:xfrm>
            <a:off x="1050976" y="5860612"/>
            <a:ext cx="7804138" cy="376492"/>
          </a:xfrm>
          <a:prstGeom prst="round2DiagRect">
            <a:avLst/>
          </a:prstGeom>
          <a:solidFill>
            <a:schemeClr val="tx2"/>
          </a:soli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ctr" defTabSz="457200" rtl="0" eaLnBrk="1" latinLnBrk="0" hangingPunct="1">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ZA" sz="1600" b="1" dirty="0">
                <a:solidFill>
                  <a:schemeClr val="bg1"/>
                </a:solidFill>
              </a:rPr>
              <a:t>Challenges and Interventions</a:t>
            </a:r>
          </a:p>
        </p:txBody>
      </p:sp>
    </p:spTree>
    <p:extLst>
      <p:ext uri="{BB962C8B-B14F-4D97-AF65-F5344CB8AC3E}">
        <p14:creationId xmlns:p14="http://schemas.microsoft.com/office/powerpoint/2010/main" xmlns="" val="200887204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400" dirty="0"/>
              <a:t>PROGRAMME 3 PERFORMANCE OVER THREE FINANCIAL YEARS ( 2017/18-2019/20</a:t>
            </a:r>
          </a:p>
        </p:txBody>
      </p:sp>
      <p:graphicFrame>
        <p:nvGraphicFramePr>
          <p:cNvPr id="4" name="Content Placeholder 3"/>
          <p:cNvGraphicFramePr>
            <a:graphicFrameLocks noGrp="1"/>
          </p:cNvGraphicFramePr>
          <p:nvPr>
            <p:ph idx="1"/>
            <p:extLst/>
          </p:nvPr>
        </p:nvGraphicFramePr>
        <p:xfrm>
          <a:off x="1006475" y="1412875"/>
          <a:ext cx="8013700" cy="377177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07180" y="5184648"/>
            <a:ext cx="8012995" cy="1338828"/>
          </a:xfrm>
          <a:prstGeom prst="rect">
            <a:avLst/>
          </a:prstGeom>
          <a:noFill/>
        </p:spPr>
        <p:txBody>
          <a:bodyPr wrap="square" rtlCol="0">
            <a:spAutoFit/>
          </a:bodyPr>
          <a:lstStyle/>
          <a:p>
            <a:pPr algn="just">
              <a:lnSpc>
                <a:spcPct val="150000"/>
              </a:lnSpc>
            </a:pPr>
            <a:r>
              <a:rPr lang="en-ZA" dirty="0"/>
              <a:t>The 2018/19 performance demonstrates the shift towards mega projects with more stands delivered, primarily in mega projects.  This continues in the current financial year, however, improved performance is expected in Quarter 4.</a:t>
            </a:r>
          </a:p>
        </p:txBody>
      </p:sp>
    </p:spTree>
    <p:extLst>
      <p:ext uri="{BB962C8B-B14F-4D97-AF65-F5344CB8AC3E}">
        <p14:creationId xmlns:p14="http://schemas.microsoft.com/office/powerpoint/2010/main" xmlns="" val="135889038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600" dirty="0"/>
              <a:t>PROGRAMME 3 PERFORMANCE OVER THREE FINANCIAL YEARS</a:t>
            </a:r>
          </a:p>
        </p:txBody>
      </p:sp>
      <p:sp>
        <p:nvSpPr>
          <p:cNvPr id="3" name="Content Placeholder 2"/>
          <p:cNvSpPr>
            <a:spLocks noGrp="1"/>
          </p:cNvSpPr>
          <p:nvPr>
            <p:ph idx="1"/>
          </p:nvPr>
        </p:nvSpPr>
        <p:spPr/>
        <p:txBody>
          <a:bodyPr/>
          <a:lstStyle/>
          <a:p>
            <a:pPr marL="0" indent="0">
              <a:buNone/>
            </a:pPr>
            <a:r>
              <a:rPr lang="en-ZA" dirty="0"/>
              <a:t> </a:t>
            </a:r>
          </a:p>
        </p:txBody>
      </p:sp>
      <p:graphicFrame>
        <p:nvGraphicFramePr>
          <p:cNvPr id="4" name="Chart 3"/>
          <p:cNvGraphicFramePr>
            <a:graphicFrameLocks/>
          </p:cNvGraphicFramePr>
          <p:nvPr>
            <p:extLst/>
          </p:nvPr>
        </p:nvGraphicFramePr>
        <p:xfrm>
          <a:off x="1007180" y="1412384"/>
          <a:ext cx="8013659" cy="32043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07180" y="4688175"/>
            <a:ext cx="8013659" cy="2169825"/>
          </a:xfrm>
          <a:prstGeom prst="rect">
            <a:avLst/>
          </a:prstGeom>
          <a:noFill/>
        </p:spPr>
        <p:txBody>
          <a:bodyPr wrap="square" rtlCol="0">
            <a:spAutoFit/>
          </a:bodyPr>
          <a:lstStyle/>
          <a:p>
            <a:pPr algn="just">
              <a:lnSpc>
                <a:spcPct val="150000"/>
              </a:lnSpc>
            </a:pPr>
            <a:r>
              <a:rPr lang="en-ZA" dirty="0"/>
              <a:t>The yield on serviced stands shows a 7% increase from Quarter 3 to January 2019/20 FY, whereas an increase of about 3% is achieved for housing units.  The conservative increase in the service delivery rate can be attributed to the builders break in December.  Therefore, improved performance on both serviced sites and housing units is anticipated in Quarter 4.</a:t>
            </a:r>
          </a:p>
        </p:txBody>
      </p:sp>
    </p:spTree>
    <p:extLst>
      <p:ext uri="{BB962C8B-B14F-4D97-AF65-F5344CB8AC3E}">
        <p14:creationId xmlns:p14="http://schemas.microsoft.com/office/powerpoint/2010/main" xmlns="" val="223128773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57DE1E4-C13B-4035-9231-6EE26CB2AC85}"/>
              </a:ext>
            </a:extLst>
          </p:cNvPr>
          <p:cNvSpPr>
            <a:spLocks noGrp="1"/>
          </p:cNvSpPr>
          <p:nvPr>
            <p:ph type="title"/>
          </p:nvPr>
        </p:nvSpPr>
        <p:spPr>
          <a:xfrm>
            <a:off x="952500" y="931168"/>
            <a:ext cx="8191500" cy="376076"/>
          </a:xfrm>
        </p:spPr>
        <p:txBody>
          <a:bodyPr/>
          <a:lstStyle/>
          <a:p>
            <a:pPr algn="ctr"/>
            <a:r>
              <a:rPr lang="en-ZA" sz="2000" dirty="0"/>
              <a:t>HOUSING DELIVERY ALIGNMENT AS AT 31 JANUARY 2020</a:t>
            </a:r>
          </a:p>
        </p:txBody>
      </p:sp>
      <p:sp>
        <p:nvSpPr>
          <p:cNvPr id="4" name="Slide Number Placeholder 3">
            <a:extLst>
              <a:ext uri="{FF2B5EF4-FFF2-40B4-BE49-F238E27FC236}">
                <a16:creationId xmlns="" xmlns:a16="http://schemas.microsoft.com/office/drawing/2014/main" id="{A807F8D2-88B0-471A-9324-B35468282857}"/>
              </a:ext>
            </a:extLst>
          </p:cNvPr>
          <p:cNvSpPr>
            <a:spLocks noGrp="1"/>
          </p:cNvSpPr>
          <p:nvPr>
            <p:ph type="sldNum" sz="quarter" idx="12"/>
          </p:nvPr>
        </p:nvSpPr>
        <p:spPr/>
        <p:txBody>
          <a:bodyPr/>
          <a:lstStyle/>
          <a:p>
            <a:pPr algn="r"/>
            <a:fld id="{00000000-1234-1234-1234-123412341234}" type="slidenum">
              <a:rPr lang="en" smtClean="0"/>
              <a:pPr algn="r"/>
              <a:t>22</a:t>
            </a:fld>
            <a:endParaRPr lang="en"/>
          </a:p>
        </p:txBody>
      </p:sp>
      <p:graphicFrame>
        <p:nvGraphicFramePr>
          <p:cNvPr id="7" name="Content Placeholder 9">
            <a:extLst>
              <a:ext uri="{FF2B5EF4-FFF2-40B4-BE49-F238E27FC236}">
                <a16:creationId xmlns="" xmlns:a16="http://schemas.microsoft.com/office/drawing/2014/main" id="{58C99959-27C9-4E6A-9F28-1E25A78D8116}"/>
              </a:ext>
            </a:extLst>
          </p:cNvPr>
          <p:cNvGraphicFramePr>
            <a:graphicFrameLocks/>
          </p:cNvGraphicFramePr>
          <p:nvPr>
            <p:extLst>
              <p:ext uri="{D42A27DB-BD31-4B8C-83A1-F6EECF244321}">
                <p14:modId xmlns:p14="http://schemas.microsoft.com/office/powerpoint/2010/main" xmlns="" val="161062228"/>
              </p:ext>
            </p:extLst>
          </p:nvPr>
        </p:nvGraphicFramePr>
        <p:xfrm>
          <a:off x="242371" y="1444123"/>
          <a:ext cx="8512004" cy="5102541"/>
        </p:xfrm>
        <a:graphic>
          <a:graphicData uri="http://schemas.openxmlformats.org/drawingml/2006/table">
            <a:tbl>
              <a:tblPr>
                <a:tableStyleId>{5C22544A-7EE6-4342-B048-85BDC9FD1C3A}</a:tableStyleId>
              </a:tblPr>
              <a:tblGrid>
                <a:gridCol w="1472679">
                  <a:extLst>
                    <a:ext uri="{9D8B030D-6E8A-4147-A177-3AD203B41FA5}">
                      <a16:colId xmlns="" xmlns:a16="http://schemas.microsoft.com/office/drawing/2014/main" val="294546237"/>
                    </a:ext>
                  </a:extLst>
                </a:gridCol>
                <a:gridCol w="1192292">
                  <a:extLst>
                    <a:ext uri="{9D8B030D-6E8A-4147-A177-3AD203B41FA5}">
                      <a16:colId xmlns="" xmlns:a16="http://schemas.microsoft.com/office/drawing/2014/main" val="1871144831"/>
                    </a:ext>
                  </a:extLst>
                </a:gridCol>
                <a:gridCol w="994392">
                  <a:extLst>
                    <a:ext uri="{9D8B030D-6E8A-4147-A177-3AD203B41FA5}">
                      <a16:colId xmlns="" xmlns:a16="http://schemas.microsoft.com/office/drawing/2014/main" val="734881534"/>
                    </a:ext>
                  </a:extLst>
                </a:gridCol>
                <a:gridCol w="1292714">
                  <a:extLst>
                    <a:ext uri="{9D8B030D-6E8A-4147-A177-3AD203B41FA5}">
                      <a16:colId xmlns="" xmlns:a16="http://schemas.microsoft.com/office/drawing/2014/main" val="1439580695"/>
                    </a:ext>
                  </a:extLst>
                </a:gridCol>
                <a:gridCol w="1133606">
                  <a:extLst>
                    <a:ext uri="{9D8B030D-6E8A-4147-A177-3AD203B41FA5}">
                      <a16:colId xmlns="" xmlns:a16="http://schemas.microsoft.com/office/drawing/2014/main" val="2144598161"/>
                    </a:ext>
                  </a:extLst>
                </a:gridCol>
                <a:gridCol w="1277240">
                  <a:extLst>
                    <a:ext uri="{9D8B030D-6E8A-4147-A177-3AD203B41FA5}">
                      <a16:colId xmlns="" xmlns:a16="http://schemas.microsoft.com/office/drawing/2014/main" val="4236331343"/>
                    </a:ext>
                  </a:extLst>
                </a:gridCol>
                <a:gridCol w="1149081">
                  <a:extLst>
                    <a:ext uri="{9D8B030D-6E8A-4147-A177-3AD203B41FA5}">
                      <a16:colId xmlns="" xmlns:a16="http://schemas.microsoft.com/office/drawing/2014/main" val="3820273661"/>
                    </a:ext>
                  </a:extLst>
                </a:gridCol>
              </a:tblGrid>
              <a:tr h="653001">
                <a:tc>
                  <a:txBody>
                    <a:bodyPr/>
                    <a:lstStyle/>
                    <a:p>
                      <a:pPr algn="l" fontAlgn="b"/>
                      <a:endParaRPr lang="en-ZA" sz="1200" b="1" i="0" u="none" strike="noStrike" dirty="0">
                        <a:solidFill>
                          <a:schemeClr val="tx1"/>
                        </a:solidFill>
                        <a:effectLst/>
                        <a:latin typeface="Calibri" panose="020F0502020204030204" pitchFamily="34" charset="0"/>
                      </a:endParaRPr>
                    </a:p>
                  </a:txBody>
                  <a:tcPr marL="6350" marR="6350" marT="6350" marB="0" anchor="b">
                    <a:solidFill>
                      <a:schemeClr val="bg1">
                        <a:lumMod val="75000"/>
                      </a:schemeClr>
                    </a:solidFill>
                  </a:tcPr>
                </a:tc>
                <a:tc gridSpan="2">
                  <a:txBody>
                    <a:bodyPr/>
                    <a:lstStyle/>
                    <a:p>
                      <a:pPr algn="ctr" fontAlgn="b"/>
                      <a:r>
                        <a:rPr lang="en-ZA" sz="1200" b="1" i="0" u="none" strike="noStrike" dirty="0">
                          <a:solidFill>
                            <a:schemeClr val="tx1"/>
                          </a:solidFill>
                          <a:effectLst/>
                          <a:latin typeface="Calibri" panose="020F0502020204030204" pitchFamily="34" charset="0"/>
                        </a:rPr>
                        <a:t>2019/20  Approved </a:t>
                      </a:r>
                    </a:p>
                    <a:p>
                      <a:pPr algn="ctr" fontAlgn="b"/>
                      <a:r>
                        <a:rPr lang="en-ZA" sz="1200" b="1" i="0" u="none" strike="noStrike" dirty="0">
                          <a:solidFill>
                            <a:schemeClr val="tx1"/>
                          </a:solidFill>
                          <a:effectLst/>
                          <a:latin typeface="Calibri" panose="020F0502020204030204" pitchFamily="34" charset="0"/>
                        </a:rPr>
                        <a:t>Business Plan Targets </a:t>
                      </a:r>
                    </a:p>
                  </a:txBody>
                  <a:tcPr marL="6350" marR="6350" marT="6350" marB="0" anchor="b">
                    <a:solidFill>
                      <a:schemeClr val="bg1">
                        <a:lumMod val="75000"/>
                      </a:schemeClr>
                    </a:solidFill>
                  </a:tcPr>
                </a:tc>
                <a:tc hMerge="1">
                  <a:txBody>
                    <a:bodyPr/>
                    <a:lstStyle/>
                    <a:p>
                      <a:pPr algn="l" fontAlgn="b"/>
                      <a:endParaRPr lang="en-ZA" sz="1200" b="1" i="0" u="none" strike="noStrike" dirty="0">
                        <a:solidFill>
                          <a:schemeClr val="bg1"/>
                        </a:solidFill>
                        <a:effectLst/>
                        <a:latin typeface="Calibri" panose="020F0502020204030204" pitchFamily="34" charset="0"/>
                      </a:endParaRPr>
                    </a:p>
                  </a:txBody>
                  <a:tcPr marL="6350" marR="6350" marT="6350" marB="0" anchor="b">
                    <a:solidFill>
                      <a:schemeClr val="accent1"/>
                    </a:solidFill>
                  </a:tcPr>
                </a:tc>
                <a:tc gridSpan="2">
                  <a:txBody>
                    <a:bodyPr/>
                    <a:lstStyle/>
                    <a:p>
                      <a:pPr algn="ctr" fontAlgn="b"/>
                      <a:r>
                        <a:rPr lang="en-ZA" sz="1200" b="1" u="none" strike="noStrike" dirty="0">
                          <a:solidFill>
                            <a:schemeClr val="tx1"/>
                          </a:solidFill>
                          <a:effectLst/>
                        </a:rPr>
                        <a:t>Revised APP </a:t>
                      </a:r>
                      <a:endParaRPr lang="en-ZA" sz="1200" b="1" i="0" u="none" strike="noStrike" dirty="0">
                        <a:solidFill>
                          <a:schemeClr val="tx1"/>
                        </a:solidFill>
                        <a:effectLst/>
                        <a:latin typeface="Calibri" panose="020F0502020204030204" pitchFamily="34" charset="0"/>
                      </a:endParaRPr>
                    </a:p>
                  </a:txBody>
                  <a:tcPr marL="6350" marR="6350" marT="6350" marB="0" anchor="b">
                    <a:solidFill>
                      <a:schemeClr val="bg1">
                        <a:lumMod val="75000"/>
                      </a:schemeClr>
                    </a:solidFill>
                  </a:tcPr>
                </a:tc>
                <a:tc hMerge="1">
                  <a:txBody>
                    <a:bodyPr/>
                    <a:lstStyle/>
                    <a:p>
                      <a:pPr algn="l" fontAlgn="b"/>
                      <a:endParaRPr lang="en-ZA" sz="1200" b="1" i="0" u="none" strike="noStrike" dirty="0">
                        <a:solidFill>
                          <a:schemeClr val="tx1"/>
                        </a:solidFill>
                        <a:effectLst/>
                        <a:latin typeface="Calibri" panose="020F0502020204030204" pitchFamily="34" charset="0"/>
                      </a:endParaRPr>
                    </a:p>
                  </a:txBody>
                  <a:tcPr marL="6350" marR="6350" marT="6350" marB="0" anchor="b">
                    <a:solidFill>
                      <a:schemeClr val="accent1"/>
                    </a:solidFill>
                  </a:tcPr>
                </a:tc>
                <a:tc gridSpan="2">
                  <a:txBody>
                    <a:bodyPr/>
                    <a:lstStyle/>
                    <a:p>
                      <a:pPr algn="ctr" fontAlgn="b"/>
                      <a:r>
                        <a:rPr lang="en-ZA" sz="1200" b="1" i="0" u="none" strike="noStrike" dirty="0">
                          <a:solidFill>
                            <a:schemeClr val="tx1"/>
                          </a:solidFill>
                          <a:effectLst/>
                          <a:latin typeface="Calibri" panose="020F0502020204030204" pitchFamily="34" charset="0"/>
                        </a:rPr>
                        <a:t>Performance as at 31 Jan 2020</a:t>
                      </a:r>
                    </a:p>
                  </a:txBody>
                  <a:tcPr marL="6350" marR="6350" marT="6350" marB="0" anchor="b">
                    <a:solidFill>
                      <a:schemeClr val="bg1">
                        <a:lumMod val="75000"/>
                      </a:schemeClr>
                    </a:solidFill>
                  </a:tcPr>
                </a:tc>
                <a:tc hMerge="1">
                  <a:txBody>
                    <a:bodyPr/>
                    <a:lstStyle/>
                    <a:p>
                      <a:pPr algn="l" fontAlgn="b"/>
                      <a:endParaRPr lang="en-ZA" sz="1200" b="1" i="0" u="none" strike="noStrike" dirty="0">
                        <a:solidFill>
                          <a:schemeClr val="bg1"/>
                        </a:solidFill>
                        <a:effectLst/>
                        <a:latin typeface="Calibri" panose="020F0502020204030204" pitchFamily="34" charset="0"/>
                      </a:endParaRPr>
                    </a:p>
                  </a:txBody>
                  <a:tcPr marL="6350" marR="6350" marT="6350" marB="0" anchor="b">
                    <a:solidFill>
                      <a:schemeClr val="accent5"/>
                    </a:solidFill>
                  </a:tcPr>
                </a:tc>
                <a:extLst>
                  <a:ext uri="{0D108BD9-81ED-4DB2-BD59-A6C34878D82A}">
                    <a16:rowId xmlns="" xmlns:a16="http://schemas.microsoft.com/office/drawing/2014/main" val="1485852372"/>
                  </a:ext>
                </a:extLst>
              </a:tr>
              <a:tr h="955634">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100" b="1" u="none" strike="noStrike" dirty="0">
                          <a:solidFill>
                            <a:schemeClr val="tx1"/>
                          </a:solidFill>
                          <a:effectLst/>
                        </a:rPr>
                        <a:t>Programmes performance </a:t>
                      </a:r>
                      <a:endParaRPr lang="en-ZA" sz="1100" b="1" i="0" u="none" strike="noStrike" dirty="0">
                        <a:solidFill>
                          <a:schemeClr val="tx1"/>
                        </a:solidFill>
                        <a:effectLst/>
                        <a:latin typeface="Calibri" panose="020F0502020204030204" pitchFamily="34" charset="0"/>
                      </a:endParaRPr>
                    </a:p>
                    <a:p>
                      <a:pPr algn="l" fontAlgn="b"/>
                      <a:endParaRPr lang="en-ZA" sz="1100" b="1" i="0" u="none" strike="noStrike" dirty="0">
                        <a:solidFill>
                          <a:schemeClr val="tx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100" b="1" u="none" strike="noStrike" kern="1200" dirty="0">
                          <a:solidFill>
                            <a:schemeClr val="tx1"/>
                          </a:solidFill>
                          <a:effectLst/>
                          <a:latin typeface="+mn-lt"/>
                          <a:ea typeface="+mn-ea"/>
                          <a:cs typeface="+mn-cs"/>
                        </a:rPr>
                        <a:t>Target Sites</a:t>
                      </a:r>
                    </a:p>
                  </a:txBody>
                  <a:tcPr marL="6350" marR="6350" marT="6350" marB="0" anchor="b">
                    <a:solidFill>
                      <a:schemeClr val="bg1">
                        <a:lumMod val="75000"/>
                      </a:schemeClr>
                    </a:solidFill>
                  </a:tcPr>
                </a:tc>
                <a:tc>
                  <a:txBody>
                    <a:bodyPr/>
                    <a:lstStyle/>
                    <a:p>
                      <a:pPr algn="l" fontAlgn="b"/>
                      <a:r>
                        <a:rPr lang="en-ZA" sz="1100" b="1" u="none" strike="noStrike" dirty="0">
                          <a:solidFill>
                            <a:schemeClr val="tx1"/>
                          </a:solidFill>
                          <a:effectLst/>
                        </a:rPr>
                        <a:t>Target Units</a:t>
                      </a:r>
                      <a:endParaRPr lang="en-ZA" sz="1100" b="1" i="0" u="none" strike="noStrike" dirty="0">
                        <a:solidFill>
                          <a:schemeClr val="tx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ZA" sz="1100" b="1" i="0" u="none" strike="noStrike" dirty="0">
                          <a:solidFill>
                            <a:schemeClr val="tx1"/>
                          </a:solidFill>
                          <a:effectLst/>
                          <a:latin typeface="Calibri" panose="020F0502020204030204" pitchFamily="34" charset="0"/>
                        </a:rPr>
                        <a:t>Target Sites </a:t>
                      </a:r>
                    </a:p>
                  </a:txBody>
                  <a:tcPr marL="6350" marR="6350" marT="6350" marB="0" anchor="b">
                    <a:solidFill>
                      <a:schemeClr val="bg1">
                        <a:lumMod val="75000"/>
                      </a:schemeClr>
                    </a:solidFill>
                  </a:tcPr>
                </a:tc>
                <a:tc>
                  <a:txBody>
                    <a:bodyPr/>
                    <a:lstStyle/>
                    <a:p>
                      <a:pPr algn="l" fontAlgn="b"/>
                      <a:r>
                        <a:rPr lang="en-ZA" sz="1100" b="1" u="none" strike="noStrike" dirty="0">
                          <a:solidFill>
                            <a:schemeClr val="tx1"/>
                          </a:solidFill>
                          <a:effectLst/>
                        </a:rPr>
                        <a:t>Target Units</a:t>
                      </a:r>
                      <a:endParaRPr lang="en-ZA" sz="1100" b="1" i="0" u="none" strike="noStrike" dirty="0">
                        <a:solidFill>
                          <a:schemeClr val="tx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l" fontAlgn="b"/>
                      <a:r>
                        <a:rPr lang="en-ZA" sz="1100" b="1" i="0" u="none" strike="noStrike" dirty="0">
                          <a:solidFill>
                            <a:schemeClr val="tx1"/>
                          </a:solidFill>
                          <a:effectLst/>
                          <a:latin typeface="Calibri" panose="020F0502020204030204" pitchFamily="34" charset="0"/>
                        </a:rPr>
                        <a:t> Sites Delivered </a:t>
                      </a:r>
                    </a:p>
                  </a:txBody>
                  <a:tcPr marL="6350" marR="6350" marT="6350" marB="0" anchor="b">
                    <a:solidFill>
                      <a:schemeClr val="bg1">
                        <a:lumMod val="75000"/>
                      </a:schemeClr>
                    </a:solidFill>
                  </a:tcPr>
                </a:tc>
                <a:tc>
                  <a:txBody>
                    <a:bodyPr/>
                    <a:lstStyle/>
                    <a:p>
                      <a:pPr algn="l" fontAlgn="b"/>
                      <a:r>
                        <a:rPr lang="en-ZA" sz="1100" b="1" u="none" strike="noStrike" dirty="0">
                          <a:solidFill>
                            <a:schemeClr val="tx1"/>
                          </a:solidFill>
                          <a:effectLst/>
                        </a:rPr>
                        <a:t>Units Delivered</a:t>
                      </a:r>
                      <a:endParaRPr lang="en-ZA" sz="1100" b="1" i="0" u="none" strike="noStrike" dirty="0">
                        <a:solidFill>
                          <a:schemeClr val="tx1"/>
                        </a:solidFill>
                        <a:effectLst/>
                        <a:latin typeface="Calibri" panose="020F0502020204030204" pitchFamily="34" charset="0"/>
                      </a:endParaRPr>
                    </a:p>
                  </a:txBody>
                  <a:tcPr marL="6350" marR="6350" marT="6350" marB="0" anchor="b">
                    <a:solidFill>
                      <a:schemeClr val="bg1">
                        <a:lumMod val="75000"/>
                      </a:schemeClr>
                    </a:solidFill>
                  </a:tcPr>
                </a:tc>
                <a:extLst>
                  <a:ext uri="{0D108BD9-81ED-4DB2-BD59-A6C34878D82A}">
                    <a16:rowId xmlns="" xmlns:a16="http://schemas.microsoft.com/office/drawing/2014/main" val="2233687640"/>
                  </a:ext>
                </a:extLst>
              </a:tr>
              <a:tr h="547064">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100" b="0" u="none" strike="noStrike" dirty="0">
                          <a:solidFill>
                            <a:schemeClr val="tx1"/>
                          </a:solidFill>
                          <a:effectLst/>
                        </a:rPr>
                        <a:t>Mega</a:t>
                      </a:r>
                      <a:endParaRPr lang="en-ZA" sz="1100" b="0" i="0" u="none" strike="noStrike" dirty="0">
                        <a:solidFill>
                          <a:schemeClr val="tx1"/>
                        </a:solidFill>
                        <a:effectLst/>
                        <a:latin typeface="Calibri" panose="020F0502020204030204" pitchFamily="34" charset="0"/>
                      </a:endParaRPr>
                    </a:p>
                    <a:p>
                      <a:pPr algn="l" fontAlgn="t"/>
                      <a:endParaRPr lang="en-ZA" sz="1100" b="0" i="0" u="none" strike="noStrike" dirty="0">
                        <a:solidFill>
                          <a:schemeClr val="tx1"/>
                        </a:solidFill>
                        <a:effectLst/>
                        <a:latin typeface="Calibri" panose="020F0502020204030204" pitchFamily="34" charset="0"/>
                      </a:endParaRPr>
                    </a:p>
                  </a:txBody>
                  <a:tcPr marL="6350" marR="6350" marT="6350" marB="0">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7887</a:t>
                      </a:r>
                    </a:p>
                  </a:txBody>
                  <a:tcPr marL="6350" marR="6350" marT="6350" marB="0" anchor="ctr">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9173</a:t>
                      </a:r>
                    </a:p>
                  </a:txBody>
                  <a:tcPr marL="6350" marR="6350" marT="6350" marB="0" anchor="ctr">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6002</a:t>
                      </a:r>
                    </a:p>
                  </a:txBody>
                  <a:tcPr marL="6350" marR="6350" marT="6350" marB="0" anchor="ctr">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10849</a:t>
                      </a:r>
                    </a:p>
                  </a:txBody>
                  <a:tcPr marL="6350" marR="6350" marT="6350" marB="0" anchor="ctr">
                    <a:solidFill>
                      <a:schemeClr val="bg1">
                        <a:lumMod val="75000"/>
                      </a:schemeClr>
                    </a:solidFill>
                  </a:tcPr>
                </a:tc>
                <a:tc>
                  <a:txBody>
                    <a:bodyPr/>
                    <a:lstStyle/>
                    <a:p>
                      <a:pPr algn="ctr" fontAlgn="ctr"/>
                      <a:r>
                        <a:rPr lang="en-ZA" sz="1100" b="0" i="0" u="none" strike="noStrike" cap="none" dirty="0">
                          <a:solidFill>
                            <a:schemeClr val="tx1"/>
                          </a:solidFill>
                          <a:effectLst/>
                          <a:latin typeface="+mn-lt"/>
                          <a:ea typeface="+mn-ea"/>
                          <a:cs typeface="+mn-cs"/>
                          <a:sym typeface="Arial"/>
                        </a:rPr>
                        <a:t>4106</a:t>
                      </a:r>
                      <a:endParaRPr lang="en-ZA" sz="1100" b="0" i="0" u="none" strike="noStrike" dirty="0">
                        <a:solidFill>
                          <a:schemeClr val="tx1"/>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fontAlgn="ctr"/>
                      <a:r>
                        <a:rPr lang="en-ZA" sz="1100" b="0" i="0" u="none" strike="noStrike" cap="none" dirty="0">
                          <a:solidFill>
                            <a:schemeClr val="tx1"/>
                          </a:solidFill>
                          <a:effectLst/>
                          <a:latin typeface="+mn-lt"/>
                          <a:ea typeface="+mn-ea"/>
                          <a:cs typeface="+mn-cs"/>
                          <a:sym typeface="Arial"/>
                        </a:rPr>
                        <a:t>4164</a:t>
                      </a:r>
                    </a:p>
                  </a:txBody>
                  <a:tcPr marL="6350" marR="6350" marT="6350" marB="0" anchor="ctr">
                    <a:solidFill>
                      <a:schemeClr val="bg1">
                        <a:lumMod val="75000"/>
                      </a:schemeClr>
                    </a:solidFill>
                  </a:tcPr>
                </a:tc>
                <a:extLst>
                  <a:ext uri="{0D108BD9-81ED-4DB2-BD59-A6C34878D82A}">
                    <a16:rowId xmlns="" xmlns:a16="http://schemas.microsoft.com/office/drawing/2014/main" val="2972797742"/>
                  </a:ext>
                </a:extLst>
              </a:tr>
              <a:tr h="547064">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ZA" sz="1100" b="0" u="none" strike="noStrike" dirty="0">
                          <a:solidFill>
                            <a:schemeClr val="tx1"/>
                          </a:solidFill>
                          <a:effectLst/>
                        </a:rPr>
                        <a:t>Legacy</a:t>
                      </a:r>
                      <a:endParaRPr lang="en-ZA" sz="1100" b="0" i="0" u="none" strike="noStrike" dirty="0">
                        <a:solidFill>
                          <a:schemeClr val="tx1"/>
                        </a:solidFill>
                        <a:effectLst/>
                        <a:latin typeface="Calibri" panose="020F0502020204030204" pitchFamily="34" charset="0"/>
                      </a:endParaRPr>
                    </a:p>
                    <a:p>
                      <a:pPr algn="l" fontAlgn="t"/>
                      <a:endParaRPr lang="en-US" sz="1100" b="0" i="0" u="none" strike="noStrike" dirty="0">
                        <a:solidFill>
                          <a:schemeClr val="tx1"/>
                        </a:solidFill>
                        <a:effectLst/>
                        <a:latin typeface="Calibri" panose="020F0502020204030204" pitchFamily="34" charset="0"/>
                      </a:endParaRPr>
                    </a:p>
                  </a:txBody>
                  <a:tcPr marL="6350" marR="6350" marT="6350" marB="0">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2795</a:t>
                      </a:r>
                    </a:p>
                  </a:txBody>
                  <a:tcPr marL="6350" marR="6350" marT="6350" marB="0" anchor="ctr">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12545</a:t>
                      </a:r>
                    </a:p>
                  </a:txBody>
                  <a:tcPr marL="6350" marR="6350" marT="6350" marB="0" anchor="ctr">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7103</a:t>
                      </a:r>
                    </a:p>
                  </a:txBody>
                  <a:tcPr marL="6350" marR="6350" marT="6350" marB="0" anchor="ctr">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8848</a:t>
                      </a:r>
                    </a:p>
                  </a:txBody>
                  <a:tcPr marL="6350" marR="6350" marT="6350" marB="0" anchor="ctr">
                    <a:solidFill>
                      <a:schemeClr val="bg1">
                        <a:lumMod val="75000"/>
                      </a:schemeClr>
                    </a:solidFill>
                  </a:tcPr>
                </a:tc>
                <a:tc>
                  <a:txBody>
                    <a:bodyPr/>
                    <a:lstStyle/>
                    <a:p>
                      <a:pPr algn="ctr" fontAlgn="ctr"/>
                      <a:r>
                        <a:rPr lang="en-ZA" sz="1100" b="0" i="0" u="none" strike="noStrike">
                          <a:solidFill>
                            <a:schemeClr val="tx1"/>
                          </a:solidFill>
                          <a:effectLst/>
                          <a:latin typeface="Calibri" panose="020F0502020204030204" pitchFamily="34" charset="0"/>
                        </a:rPr>
                        <a:t>2177</a:t>
                      </a:r>
                      <a:endParaRPr lang="en-ZA" sz="1100" b="0" i="0" u="none" strike="noStrike" dirty="0">
                        <a:solidFill>
                          <a:schemeClr val="tx1"/>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fontAlgn="ctr"/>
                      <a:r>
                        <a:rPr lang="en-ZA" sz="1100" b="0" i="0" u="none" strike="noStrike" dirty="0">
                          <a:solidFill>
                            <a:schemeClr val="tx1"/>
                          </a:solidFill>
                          <a:effectLst/>
                          <a:latin typeface="Calibri" panose="020F0502020204030204" pitchFamily="34" charset="0"/>
                        </a:rPr>
                        <a:t>3285</a:t>
                      </a:r>
                    </a:p>
                  </a:txBody>
                  <a:tcPr marL="6350" marR="6350" marT="6350" marB="0" anchor="ctr">
                    <a:solidFill>
                      <a:schemeClr val="bg1">
                        <a:lumMod val="75000"/>
                      </a:schemeClr>
                    </a:solidFill>
                  </a:tcPr>
                </a:tc>
                <a:extLst>
                  <a:ext uri="{0D108BD9-81ED-4DB2-BD59-A6C34878D82A}">
                    <a16:rowId xmlns="" xmlns:a16="http://schemas.microsoft.com/office/drawing/2014/main" val="2325161766"/>
                  </a:ext>
                </a:extLst>
              </a:tr>
              <a:tr h="469802">
                <a:tc>
                  <a:txBody>
                    <a:bodyPr/>
                    <a:lstStyle/>
                    <a:p>
                      <a:pPr algn="l" fontAlgn="b"/>
                      <a:r>
                        <a:rPr lang="en-ZA" sz="1200" b="1" u="none" strike="noStrike" dirty="0">
                          <a:solidFill>
                            <a:schemeClr val="tx1"/>
                          </a:solidFill>
                          <a:effectLst/>
                        </a:rPr>
                        <a:t>Total </a:t>
                      </a:r>
                      <a:endParaRPr lang="en-ZA" sz="1200" b="1" i="0" u="none" strike="noStrike" dirty="0">
                        <a:solidFill>
                          <a:schemeClr val="tx1"/>
                        </a:solidFill>
                        <a:effectLst/>
                        <a:latin typeface="Calibri" panose="020F0502020204030204" pitchFamily="34" charset="0"/>
                      </a:endParaRPr>
                    </a:p>
                  </a:txBody>
                  <a:tcPr marL="6350" marR="6350" marT="6350" marB="0" anchor="b">
                    <a:solidFill>
                      <a:schemeClr val="bg1">
                        <a:lumMod val="75000"/>
                      </a:schemeClr>
                    </a:solidFill>
                  </a:tcPr>
                </a:tc>
                <a:tc>
                  <a:txBody>
                    <a:bodyPr/>
                    <a:lstStyle/>
                    <a:p>
                      <a:pPr algn="ctr" fontAlgn="ctr"/>
                      <a:r>
                        <a:rPr lang="en-ZA" sz="1200" b="1" i="0" u="none" strike="noStrike" dirty="0">
                          <a:solidFill>
                            <a:schemeClr val="tx1"/>
                          </a:solidFill>
                          <a:effectLst/>
                          <a:latin typeface="Calibri" panose="020F0502020204030204" pitchFamily="34" charset="0"/>
                        </a:rPr>
                        <a:t>10682</a:t>
                      </a:r>
                    </a:p>
                  </a:txBody>
                  <a:tcPr marL="6350" marR="6350" marT="6350" marB="0" anchor="ctr">
                    <a:solidFill>
                      <a:schemeClr val="bg1">
                        <a:lumMod val="75000"/>
                      </a:schemeClr>
                    </a:solidFill>
                  </a:tcPr>
                </a:tc>
                <a:tc>
                  <a:txBody>
                    <a:bodyPr/>
                    <a:lstStyle/>
                    <a:p>
                      <a:pPr algn="ctr" fontAlgn="ctr"/>
                      <a:r>
                        <a:rPr lang="en-ZA" sz="1200" b="1" i="0" u="none" strike="noStrike" dirty="0">
                          <a:solidFill>
                            <a:schemeClr val="tx1"/>
                          </a:solidFill>
                          <a:effectLst/>
                          <a:latin typeface="Calibri" panose="020F0502020204030204" pitchFamily="34" charset="0"/>
                        </a:rPr>
                        <a:t>21718</a:t>
                      </a:r>
                    </a:p>
                  </a:txBody>
                  <a:tcPr marL="6350" marR="6350" marT="6350" marB="0" anchor="ctr">
                    <a:solidFill>
                      <a:schemeClr val="bg1">
                        <a:lumMod val="75000"/>
                      </a:schemeClr>
                    </a:solidFill>
                  </a:tcPr>
                </a:tc>
                <a:tc>
                  <a:txBody>
                    <a:bodyPr/>
                    <a:lstStyle/>
                    <a:p>
                      <a:pPr algn="ctr" fontAlgn="ctr"/>
                      <a:r>
                        <a:rPr lang="en-ZA" sz="1200" b="1" i="0" u="none" strike="noStrike" dirty="0">
                          <a:solidFill>
                            <a:schemeClr val="tx1"/>
                          </a:solidFill>
                          <a:effectLst/>
                          <a:latin typeface="Calibri" panose="020F0502020204030204" pitchFamily="34" charset="0"/>
                        </a:rPr>
                        <a:t>13105</a:t>
                      </a:r>
                    </a:p>
                  </a:txBody>
                  <a:tcPr marL="6350" marR="6350" marT="6350" marB="0" anchor="ctr">
                    <a:solidFill>
                      <a:schemeClr val="bg1">
                        <a:lumMod val="75000"/>
                      </a:schemeClr>
                    </a:solidFill>
                  </a:tcPr>
                </a:tc>
                <a:tc>
                  <a:txBody>
                    <a:bodyPr/>
                    <a:lstStyle/>
                    <a:p>
                      <a:pPr algn="ctr" fontAlgn="ctr"/>
                      <a:r>
                        <a:rPr lang="en-ZA" sz="1200" b="1" i="0" u="none" strike="noStrike" dirty="0">
                          <a:solidFill>
                            <a:schemeClr val="tx1"/>
                          </a:solidFill>
                          <a:effectLst/>
                          <a:latin typeface="Calibri" panose="020F0502020204030204" pitchFamily="34" charset="0"/>
                        </a:rPr>
                        <a:t>19697</a:t>
                      </a:r>
                    </a:p>
                  </a:txBody>
                  <a:tcPr marL="6350" marR="6350" marT="6350" marB="0" anchor="ctr">
                    <a:solidFill>
                      <a:schemeClr val="bg1">
                        <a:lumMod val="75000"/>
                      </a:schemeClr>
                    </a:solidFill>
                  </a:tcPr>
                </a:tc>
                <a:tc>
                  <a:txBody>
                    <a:bodyPr/>
                    <a:lstStyle/>
                    <a:p>
                      <a:pPr algn="ctr" fontAlgn="ctr"/>
                      <a:r>
                        <a:rPr lang="en-ZA" sz="1200" b="1" i="0" u="none" strike="noStrike" dirty="0">
                          <a:solidFill>
                            <a:schemeClr val="tx1"/>
                          </a:solidFill>
                          <a:effectLst/>
                          <a:latin typeface="Calibri" panose="020F0502020204030204" pitchFamily="34" charset="0"/>
                        </a:rPr>
                        <a:t>6283</a:t>
                      </a:r>
                    </a:p>
                  </a:txBody>
                  <a:tcPr marL="6350" marR="6350" marT="6350" marB="0" anchor="ctr">
                    <a:solidFill>
                      <a:schemeClr val="bg1">
                        <a:lumMod val="75000"/>
                      </a:schemeClr>
                    </a:solidFill>
                  </a:tcPr>
                </a:tc>
                <a:tc>
                  <a:txBody>
                    <a:bodyPr/>
                    <a:lstStyle/>
                    <a:p>
                      <a:pPr algn="ctr" fontAlgn="ctr"/>
                      <a:r>
                        <a:rPr lang="en-ZA" sz="1200" b="1" i="0" u="none" strike="noStrike" dirty="0">
                          <a:solidFill>
                            <a:schemeClr val="tx1"/>
                          </a:solidFill>
                          <a:effectLst/>
                          <a:latin typeface="Calibri" panose="020F0502020204030204" pitchFamily="34" charset="0"/>
                        </a:rPr>
                        <a:t>7449</a:t>
                      </a:r>
                    </a:p>
                  </a:txBody>
                  <a:tcPr marL="6350" marR="6350" marT="6350" marB="0" anchor="ctr">
                    <a:solidFill>
                      <a:schemeClr val="bg1">
                        <a:lumMod val="75000"/>
                      </a:schemeClr>
                    </a:solidFill>
                  </a:tcPr>
                </a:tc>
                <a:extLst>
                  <a:ext uri="{0D108BD9-81ED-4DB2-BD59-A6C34878D82A}">
                    <a16:rowId xmlns="" xmlns:a16="http://schemas.microsoft.com/office/drawing/2014/main" val="1200170191"/>
                  </a:ext>
                </a:extLst>
              </a:tr>
              <a:tr h="547064">
                <a:tc>
                  <a:txBody>
                    <a:bodyPr/>
                    <a:lstStyle/>
                    <a:p>
                      <a:pPr algn="l" fontAlgn="b"/>
                      <a:r>
                        <a:rPr lang="en-ZA" sz="1100" b="1" i="0" u="none" strike="noStrike" dirty="0">
                          <a:solidFill>
                            <a:schemeClr val="tx1"/>
                          </a:solidFill>
                          <a:effectLst/>
                          <a:latin typeface="Calibri" panose="020F0502020204030204" pitchFamily="34" charset="0"/>
                        </a:rPr>
                        <a:t>Title Deeds ( Pre, post &amp; New registration</a:t>
                      </a:r>
                    </a:p>
                  </a:txBody>
                  <a:tcPr marL="6350" marR="6350" marT="6350" marB="0" anchor="b">
                    <a:solidFill>
                      <a:schemeClr val="bg1">
                        <a:lumMod val="75000"/>
                      </a:schemeClr>
                    </a:solidFill>
                  </a:tcPr>
                </a:tc>
                <a:tc gridSpan="6">
                  <a:txBody>
                    <a:bodyPr/>
                    <a:lstStyle/>
                    <a:p>
                      <a:pPr algn="ctr" fontAlgn="ctr"/>
                      <a:r>
                        <a:rPr lang="en-ZA" sz="1100" b="1" i="0" u="none" strike="noStrike" dirty="0">
                          <a:solidFill>
                            <a:schemeClr val="tx1"/>
                          </a:solidFill>
                          <a:effectLst/>
                          <a:latin typeface="Calibri" panose="020F0502020204030204" pitchFamily="34" charset="0"/>
                        </a:rPr>
                        <a:t>                      Delivered                               </a:t>
                      </a:r>
                    </a:p>
                  </a:txBody>
                  <a:tcPr marL="6350" marR="6350" marT="6350" marB="0" anchor="ctr">
                    <a:solidFill>
                      <a:schemeClr val="bg1">
                        <a:lumMod val="75000"/>
                      </a:schemeClr>
                    </a:solidFill>
                  </a:tcPr>
                </a:tc>
                <a:tc hMerge="1">
                  <a:txBody>
                    <a:bodyPr/>
                    <a:lstStyle/>
                    <a:p>
                      <a:pPr algn="ctr" fontAlgn="ctr"/>
                      <a:endParaRPr lang="en-ZA" sz="1100" b="1" i="0" u="none" strike="noStrike" dirty="0">
                        <a:solidFill>
                          <a:schemeClr val="tx1"/>
                        </a:solidFill>
                        <a:effectLst/>
                        <a:latin typeface="Calibri" panose="020F0502020204030204" pitchFamily="34" charset="0"/>
                      </a:endParaRPr>
                    </a:p>
                  </a:txBody>
                  <a:tcPr marL="6350" marR="6350" marT="6350" marB="0" anchor="ctr">
                    <a:solidFill>
                      <a:schemeClr val="tx2"/>
                    </a:solidFill>
                  </a:tcPr>
                </a:tc>
                <a:tc hMerge="1">
                  <a:txBody>
                    <a:bodyPr/>
                    <a:lstStyle/>
                    <a:p>
                      <a:endParaRPr lang="en-US"/>
                    </a:p>
                  </a:txBody>
                  <a:tcPr/>
                </a:tc>
                <a:tc hMerge="1">
                  <a:txBody>
                    <a:bodyPr/>
                    <a:lstStyle/>
                    <a:p>
                      <a:pPr algn="ctr" fontAlgn="ctr"/>
                      <a:endParaRPr lang="en-ZA" sz="1100" b="1" i="0" u="none" strike="noStrike" dirty="0">
                        <a:solidFill>
                          <a:schemeClr val="bg1"/>
                        </a:solidFill>
                        <a:effectLst/>
                        <a:latin typeface="Calibri" panose="020F0502020204030204" pitchFamily="34" charset="0"/>
                      </a:endParaRPr>
                    </a:p>
                  </a:txBody>
                  <a:tcPr marL="6350" marR="6350" marT="6350" marB="0" anchor="ctr">
                    <a:solidFill>
                      <a:schemeClr val="tx2"/>
                    </a:solidFill>
                  </a:tcPr>
                </a:tc>
                <a:tc hMerge="1">
                  <a:txBody>
                    <a:bodyPr/>
                    <a:lstStyle/>
                    <a:p>
                      <a:endParaRPr lang="en-US"/>
                    </a:p>
                  </a:txBody>
                  <a:tcPr/>
                </a:tc>
                <a:tc hMerge="1">
                  <a:txBody>
                    <a:bodyPr/>
                    <a:lstStyle/>
                    <a:p>
                      <a:pPr algn="ctr" fontAlgn="ctr"/>
                      <a:endParaRPr lang="en-ZA" sz="1100" b="1" i="0" u="none" strike="noStrike" dirty="0">
                        <a:solidFill>
                          <a:schemeClr val="bg1"/>
                        </a:solidFill>
                        <a:effectLst/>
                        <a:latin typeface="Calibri" panose="020F0502020204030204" pitchFamily="34" charset="0"/>
                      </a:endParaRPr>
                    </a:p>
                  </a:txBody>
                  <a:tcPr marL="6350" marR="6350" marT="6350" marB="0" anchor="ctr">
                    <a:solidFill>
                      <a:schemeClr val="tx2"/>
                    </a:solidFill>
                  </a:tcPr>
                </a:tc>
                <a:extLst>
                  <a:ext uri="{0D108BD9-81ED-4DB2-BD59-A6C34878D82A}">
                    <a16:rowId xmlns="" xmlns:a16="http://schemas.microsoft.com/office/drawing/2014/main" val="906493906"/>
                  </a:ext>
                </a:extLst>
              </a:tr>
              <a:tr h="278616">
                <a:tc>
                  <a:txBody>
                    <a:bodyPr/>
                    <a:lstStyle/>
                    <a:p>
                      <a:pPr algn="l" fontAlgn="b"/>
                      <a:r>
                        <a:rPr lang="en-ZA" sz="1100" b="1" i="0" u="none" strike="noStrike" dirty="0">
                          <a:solidFill>
                            <a:schemeClr val="tx1"/>
                          </a:solidFill>
                          <a:effectLst/>
                          <a:latin typeface="Calibri" panose="020F0502020204030204" pitchFamily="34" charset="0"/>
                        </a:rPr>
                        <a:t>Pre 1994</a:t>
                      </a:r>
                    </a:p>
                  </a:txBody>
                  <a:tcPr marL="6350" marR="6350" marT="6350" marB="0" anchor="b">
                    <a:solidFill>
                      <a:schemeClr val="bg1">
                        <a:lumMod val="75000"/>
                      </a:schemeClr>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kern="1200" dirty="0">
                          <a:solidFill>
                            <a:schemeClr val="tx1"/>
                          </a:solidFill>
                          <a:effectLst/>
                          <a:latin typeface="Calibri" panose="020F0502020204030204" pitchFamily="34" charset="0"/>
                          <a:ea typeface="+mn-ea"/>
                          <a:cs typeface="+mn-cs"/>
                        </a:rPr>
                        <a:t>4384</a:t>
                      </a:r>
                    </a:p>
                  </a:txBody>
                  <a:tcPr marL="6350" marR="6350" marT="6350" marB="0" anchor="ctr">
                    <a:solidFill>
                      <a:schemeClr val="bg1">
                        <a:lumMod val="75000"/>
                      </a:schemeClr>
                    </a:solidFill>
                  </a:tcPr>
                </a:tc>
                <a:tc hMerge="1">
                  <a:txBody>
                    <a:bodyPr/>
                    <a:lstStyle/>
                    <a:p>
                      <a:pPr algn="ctr" fontAlgn="ctr"/>
                      <a:endParaRPr lang="en-ZA" sz="1100" b="1" i="0" u="none" strike="noStrike" dirty="0">
                        <a:solidFill>
                          <a:schemeClr val="tx1"/>
                        </a:solidFill>
                        <a:effectLst/>
                        <a:latin typeface="Calibri" panose="020F0502020204030204" pitchFamily="34" charset="0"/>
                      </a:endParaRPr>
                    </a:p>
                  </a:txBody>
                  <a:tcPr marL="6350" marR="6350" marT="6350" marB="0" anchor="ctr">
                    <a:solidFill>
                      <a:schemeClr val="tx2"/>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dirty="0">
                          <a:solidFill>
                            <a:schemeClr val="tx1"/>
                          </a:solidFill>
                          <a:effectLst/>
                          <a:latin typeface="Calibri" panose="020F0502020204030204" pitchFamily="34" charset="0"/>
                        </a:rPr>
                        <a:t>4384</a:t>
                      </a:r>
                      <a:endParaRPr lang="en-ZA" sz="1100" b="0" i="0" u="none" strike="noStrike" kern="1200" dirty="0">
                        <a:solidFill>
                          <a:schemeClr val="tx1"/>
                        </a:solidFill>
                        <a:effectLst/>
                        <a:latin typeface="Calibri" panose="020F0502020204030204" pitchFamily="34" charset="0"/>
                        <a:ea typeface="+mn-ea"/>
                        <a:cs typeface="+mn-cs"/>
                      </a:endParaRPr>
                    </a:p>
                  </a:txBody>
                  <a:tcPr marL="6350" marR="6350" marT="6350" marB="0" anchor="ctr">
                    <a:solidFill>
                      <a:schemeClr val="bg1">
                        <a:lumMod val="75000"/>
                      </a:schemeClr>
                    </a:solidFill>
                  </a:tcPr>
                </a:tc>
                <a:tc hMerge="1">
                  <a:txBody>
                    <a:bodyPr/>
                    <a:lstStyle/>
                    <a:p>
                      <a:pPr algn="ctr" fontAlgn="ctr"/>
                      <a:endParaRPr lang="en-ZA" sz="1100" b="1" i="0" u="none" strike="noStrike" dirty="0">
                        <a:solidFill>
                          <a:schemeClr val="bg1"/>
                        </a:solidFill>
                        <a:effectLst/>
                        <a:latin typeface="Calibri" panose="020F0502020204030204" pitchFamily="34" charset="0"/>
                      </a:endParaRPr>
                    </a:p>
                  </a:txBody>
                  <a:tcPr marL="6350" marR="6350" marT="6350" marB="0" anchor="ctr">
                    <a:solidFill>
                      <a:schemeClr val="tx2"/>
                    </a:solidFill>
                  </a:tcPr>
                </a:tc>
                <a:tc gridSpan="2">
                  <a:txBody>
                    <a:bodyPr/>
                    <a:lstStyle/>
                    <a:p>
                      <a:pPr algn="ctr" fontAlgn="ctr"/>
                      <a:r>
                        <a:rPr lang="en-ZA" sz="1100" b="0" i="0" u="none" strike="noStrike">
                          <a:solidFill>
                            <a:schemeClr val="tx1"/>
                          </a:solidFill>
                          <a:effectLst/>
                          <a:latin typeface="Calibri" panose="020F0502020204030204" pitchFamily="34" charset="0"/>
                        </a:rPr>
                        <a:t>798</a:t>
                      </a:r>
                      <a:endParaRPr lang="en-ZA" sz="1100" b="0" i="0" u="none" strike="noStrike" dirty="0">
                        <a:solidFill>
                          <a:schemeClr val="tx1"/>
                        </a:solidFill>
                        <a:effectLst/>
                        <a:latin typeface="Calibri" panose="020F0502020204030204" pitchFamily="34" charset="0"/>
                      </a:endParaRPr>
                    </a:p>
                  </a:txBody>
                  <a:tcPr marL="6350" marR="6350" marT="6350" marB="0" anchor="ctr">
                    <a:solidFill>
                      <a:schemeClr val="bg1">
                        <a:lumMod val="75000"/>
                      </a:schemeClr>
                    </a:solidFill>
                  </a:tcPr>
                </a:tc>
                <a:tc hMerge="1">
                  <a:txBody>
                    <a:bodyPr/>
                    <a:lstStyle/>
                    <a:p>
                      <a:pPr algn="ctr" fontAlgn="ctr"/>
                      <a:r>
                        <a:rPr lang="en-ZA" sz="1100" b="1" i="0" u="none" strike="noStrike" dirty="0">
                          <a:solidFill>
                            <a:schemeClr val="bg1"/>
                          </a:solidFill>
                          <a:effectLst/>
                          <a:latin typeface="Calibri" panose="020F0502020204030204" pitchFamily="34" charset="0"/>
                        </a:rPr>
                        <a:t>798</a:t>
                      </a:r>
                    </a:p>
                  </a:txBody>
                  <a:tcPr marL="6350" marR="6350" marT="6350" marB="0" anchor="ctr">
                    <a:solidFill>
                      <a:schemeClr val="tx2"/>
                    </a:solidFill>
                  </a:tcPr>
                </a:tc>
                <a:extLst>
                  <a:ext uri="{0D108BD9-81ED-4DB2-BD59-A6C34878D82A}">
                    <a16:rowId xmlns="" xmlns:a16="http://schemas.microsoft.com/office/drawing/2014/main" val="2249355462"/>
                  </a:ext>
                </a:extLst>
              </a:tr>
              <a:tr h="547064">
                <a:tc>
                  <a:txBody>
                    <a:bodyPr/>
                    <a:lstStyle/>
                    <a:p>
                      <a:pPr algn="l" fontAlgn="b"/>
                      <a:r>
                        <a:rPr lang="en-ZA" sz="1100" b="1" i="0" u="none" strike="noStrike" dirty="0">
                          <a:solidFill>
                            <a:schemeClr val="tx1"/>
                          </a:solidFill>
                          <a:effectLst/>
                          <a:latin typeface="Calibri" panose="020F0502020204030204" pitchFamily="34" charset="0"/>
                        </a:rPr>
                        <a:t>Post 1994</a:t>
                      </a:r>
                    </a:p>
                  </a:txBody>
                  <a:tcPr marL="6350" marR="6350" marT="6350" marB="0" anchor="b">
                    <a:solidFill>
                      <a:schemeClr val="bg1">
                        <a:lumMod val="75000"/>
                      </a:schemeClr>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kern="1200" dirty="0">
                          <a:solidFill>
                            <a:schemeClr val="tx1"/>
                          </a:solidFill>
                          <a:effectLst/>
                          <a:latin typeface="Calibri" panose="020F0502020204030204" pitchFamily="34" charset="0"/>
                          <a:ea typeface="+mn-ea"/>
                          <a:cs typeface="+mn-cs"/>
                        </a:rPr>
                        <a:t>34271</a:t>
                      </a:r>
                    </a:p>
                    <a:p>
                      <a:pPr marL="0" algn="ctr" defTabSz="457200" rtl="0" eaLnBrk="1" fontAlgn="ctr" latinLnBrk="0" hangingPunct="1"/>
                      <a:endParaRPr lang="en-ZA" sz="1100" b="0" i="0" u="none" strike="noStrike" kern="1200" dirty="0">
                        <a:solidFill>
                          <a:schemeClr val="tx1"/>
                        </a:solidFill>
                        <a:effectLst/>
                        <a:latin typeface="Calibri" panose="020F0502020204030204" pitchFamily="34" charset="0"/>
                        <a:ea typeface="+mn-ea"/>
                        <a:cs typeface="+mn-cs"/>
                      </a:endParaRPr>
                    </a:p>
                  </a:txBody>
                  <a:tcPr marL="6350" marR="6350" marT="6350" marB="0" anchor="ctr">
                    <a:solidFill>
                      <a:schemeClr val="bg1">
                        <a:lumMod val="75000"/>
                      </a:schemeClr>
                    </a:solidFill>
                  </a:tcPr>
                </a:tc>
                <a:tc hMerge="1">
                  <a:txBody>
                    <a:bodyPr/>
                    <a:lstStyle/>
                    <a:p>
                      <a:pPr marL="0" algn="ctr" defTabSz="457200" rtl="0" eaLnBrk="1" fontAlgn="ctr" latinLnBrk="0" hangingPunct="1"/>
                      <a:endParaRPr lang="en-ZA" sz="1100" b="1" i="0" u="none" strike="noStrike" kern="1200" dirty="0">
                        <a:solidFill>
                          <a:schemeClr val="tx1"/>
                        </a:solidFill>
                        <a:effectLst/>
                        <a:latin typeface="Calibri" panose="020F0502020204030204" pitchFamily="34" charset="0"/>
                        <a:ea typeface="+mn-ea"/>
                        <a:cs typeface="+mn-cs"/>
                      </a:endParaRPr>
                    </a:p>
                  </a:txBody>
                  <a:tcPr marL="6350" marR="6350" marT="6350" marB="0" anchor="ctr">
                    <a:solidFill>
                      <a:schemeClr val="tx2"/>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ZA" sz="1100" b="0" i="0" u="none" strike="noStrike" kern="1200" dirty="0">
                        <a:solidFill>
                          <a:schemeClr val="tx1"/>
                        </a:solidFill>
                        <a:effectLst/>
                        <a:latin typeface="Calibri" panose="020F0502020204030204" pitchFamily="34" charset="0"/>
                        <a:ea typeface="+mn-ea"/>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kern="1200" dirty="0">
                          <a:solidFill>
                            <a:schemeClr val="tx1"/>
                          </a:solidFill>
                          <a:effectLst/>
                          <a:latin typeface="Calibri" panose="020F0502020204030204" pitchFamily="34" charset="0"/>
                          <a:ea typeface="+mn-ea"/>
                          <a:cs typeface="+mn-cs"/>
                        </a:rPr>
                        <a:t>34271</a:t>
                      </a:r>
                    </a:p>
                  </a:txBody>
                  <a:tcPr marL="6350" marR="6350" marT="6350" marB="0" anchor="ctr">
                    <a:solidFill>
                      <a:schemeClr val="bg1">
                        <a:lumMod val="75000"/>
                      </a:schemeClr>
                    </a:solidFill>
                  </a:tcPr>
                </a:tc>
                <a:tc hMerge="1">
                  <a:txBody>
                    <a:bodyPr/>
                    <a:lstStyle/>
                    <a:p>
                      <a:pPr algn="ctr" fontAlgn="ctr"/>
                      <a:endParaRPr lang="en-ZA" sz="1100" b="1" i="0" u="none" strike="noStrike" dirty="0">
                        <a:solidFill>
                          <a:schemeClr val="bg1"/>
                        </a:solidFill>
                        <a:effectLst/>
                        <a:latin typeface="Calibri" panose="020F0502020204030204" pitchFamily="34" charset="0"/>
                      </a:endParaRPr>
                    </a:p>
                  </a:txBody>
                  <a:tcPr marL="6350" marR="6350" marT="6350" marB="0" anchor="ctr">
                    <a:solidFill>
                      <a:schemeClr val="tx2"/>
                    </a:solidFill>
                  </a:tcPr>
                </a:tc>
                <a:tc gridSpan="2">
                  <a:txBody>
                    <a:bodyPr/>
                    <a:lstStyle/>
                    <a:p>
                      <a:pPr algn="ctr" fontAlgn="ctr"/>
                      <a:r>
                        <a:rPr lang="en-ZA" sz="1100" b="0" i="0" u="none" strike="noStrike" dirty="0">
                          <a:solidFill>
                            <a:schemeClr val="tx1"/>
                          </a:solidFill>
                          <a:effectLst/>
                          <a:latin typeface="Calibri" panose="020F0502020204030204" pitchFamily="34" charset="0"/>
                        </a:rPr>
                        <a:t>4573</a:t>
                      </a:r>
                    </a:p>
                  </a:txBody>
                  <a:tcPr marL="6350" marR="6350" marT="6350" marB="0" anchor="ctr">
                    <a:solidFill>
                      <a:schemeClr val="bg1">
                        <a:lumMod val="75000"/>
                      </a:schemeClr>
                    </a:solidFill>
                  </a:tcPr>
                </a:tc>
                <a:tc hMerge="1">
                  <a:txBody>
                    <a:bodyPr/>
                    <a:lstStyle/>
                    <a:p>
                      <a:pPr algn="ctr" fontAlgn="ctr"/>
                      <a:r>
                        <a:rPr lang="en-ZA" sz="1100" b="1" i="0" u="none" strike="noStrike" dirty="0">
                          <a:solidFill>
                            <a:schemeClr val="bg1"/>
                          </a:solidFill>
                          <a:effectLst/>
                          <a:latin typeface="Calibri" panose="020F0502020204030204" pitchFamily="34" charset="0"/>
                        </a:rPr>
                        <a:t>4573</a:t>
                      </a:r>
                    </a:p>
                  </a:txBody>
                  <a:tcPr marL="6350" marR="6350" marT="6350" marB="0" anchor="ctr">
                    <a:solidFill>
                      <a:schemeClr val="tx2"/>
                    </a:solidFill>
                  </a:tcPr>
                </a:tc>
                <a:extLst>
                  <a:ext uri="{0D108BD9-81ED-4DB2-BD59-A6C34878D82A}">
                    <a16:rowId xmlns="" xmlns:a16="http://schemas.microsoft.com/office/drawing/2014/main" val="3086331394"/>
                  </a:ext>
                </a:extLst>
              </a:tr>
              <a:tr h="278616">
                <a:tc>
                  <a:txBody>
                    <a:bodyPr/>
                    <a:lstStyle/>
                    <a:p>
                      <a:pPr algn="l" fontAlgn="b"/>
                      <a:r>
                        <a:rPr lang="en-ZA" sz="1100" b="1" i="0" u="none" strike="noStrike" dirty="0">
                          <a:solidFill>
                            <a:schemeClr val="tx1"/>
                          </a:solidFill>
                          <a:effectLst/>
                          <a:latin typeface="Calibri" panose="020F0502020204030204" pitchFamily="34" charset="0"/>
                        </a:rPr>
                        <a:t>New </a:t>
                      </a:r>
                    </a:p>
                  </a:txBody>
                  <a:tcPr marL="6350" marR="6350" marT="6350" marB="0" anchor="b">
                    <a:solidFill>
                      <a:schemeClr val="bg1">
                        <a:lumMod val="75000"/>
                      </a:schemeClr>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kern="1200" dirty="0">
                          <a:solidFill>
                            <a:schemeClr val="tx1"/>
                          </a:solidFill>
                          <a:effectLst/>
                          <a:latin typeface="Calibri" panose="020F0502020204030204" pitchFamily="34" charset="0"/>
                          <a:ea typeface="+mn-ea"/>
                          <a:cs typeface="+mn-cs"/>
                        </a:rPr>
                        <a:t>13788</a:t>
                      </a:r>
                    </a:p>
                  </a:txBody>
                  <a:tcPr marL="6350" marR="6350" marT="6350" marB="0" anchor="ctr">
                    <a:solidFill>
                      <a:schemeClr val="bg1">
                        <a:lumMod val="75000"/>
                      </a:schemeClr>
                    </a:solidFill>
                  </a:tcPr>
                </a:tc>
                <a:tc hMerge="1">
                  <a:txBody>
                    <a:bodyPr/>
                    <a:lstStyle/>
                    <a:p>
                      <a:pPr algn="ctr" fontAlgn="ctr"/>
                      <a:endParaRPr lang="en-ZA" sz="1100" b="1" i="0" u="none" strike="noStrike" dirty="0">
                        <a:solidFill>
                          <a:schemeClr val="tx1"/>
                        </a:solidFill>
                        <a:effectLst/>
                        <a:latin typeface="Calibri" panose="020F0502020204030204" pitchFamily="34" charset="0"/>
                      </a:endParaRPr>
                    </a:p>
                  </a:txBody>
                  <a:tcPr marL="6350" marR="6350" marT="6350" marB="0" anchor="ctr">
                    <a:solidFill>
                      <a:schemeClr val="tx2"/>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100" b="0" i="0" u="none" strike="noStrike" dirty="0">
                          <a:solidFill>
                            <a:schemeClr val="tx1"/>
                          </a:solidFill>
                          <a:effectLst/>
                          <a:latin typeface="Calibri" panose="020F0502020204030204" pitchFamily="34" charset="0"/>
                        </a:rPr>
                        <a:t>7575</a:t>
                      </a:r>
                      <a:endParaRPr lang="en-ZA" sz="1100" b="0" i="0" u="none" strike="noStrike" kern="1200" dirty="0">
                        <a:solidFill>
                          <a:schemeClr val="tx1"/>
                        </a:solidFill>
                        <a:effectLst/>
                        <a:latin typeface="Calibri" panose="020F0502020204030204" pitchFamily="34" charset="0"/>
                        <a:ea typeface="+mn-ea"/>
                        <a:cs typeface="+mn-cs"/>
                      </a:endParaRPr>
                    </a:p>
                  </a:txBody>
                  <a:tcPr marL="6350" marR="6350" marT="6350" marB="0" anchor="ctr">
                    <a:solidFill>
                      <a:schemeClr val="bg1">
                        <a:lumMod val="75000"/>
                      </a:schemeClr>
                    </a:solidFill>
                  </a:tcPr>
                </a:tc>
                <a:tc hMerge="1">
                  <a:txBody>
                    <a:bodyPr/>
                    <a:lstStyle/>
                    <a:p>
                      <a:pPr algn="ctr" fontAlgn="ctr"/>
                      <a:endParaRPr lang="en-ZA" sz="1100" b="1" i="0" u="none" strike="noStrike" dirty="0">
                        <a:solidFill>
                          <a:schemeClr val="bg1"/>
                        </a:solidFill>
                        <a:effectLst/>
                        <a:latin typeface="Calibri" panose="020F0502020204030204" pitchFamily="34" charset="0"/>
                      </a:endParaRPr>
                    </a:p>
                  </a:txBody>
                  <a:tcPr marL="6350" marR="6350" marT="6350" marB="0" anchor="ctr">
                    <a:solidFill>
                      <a:schemeClr val="tx2"/>
                    </a:solidFill>
                  </a:tcPr>
                </a:tc>
                <a:tc gridSpan="2">
                  <a:txBody>
                    <a:bodyPr/>
                    <a:lstStyle/>
                    <a:p>
                      <a:pPr algn="ctr" fontAlgn="ctr"/>
                      <a:r>
                        <a:rPr lang="en-ZA" sz="1100" b="0" i="0" u="none" strike="noStrike" dirty="0">
                          <a:solidFill>
                            <a:schemeClr val="tx1"/>
                          </a:solidFill>
                          <a:effectLst/>
                          <a:latin typeface="Calibri" panose="020F0502020204030204" pitchFamily="34" charset="0"/>
                        </a:rPr>
                        <a:t>1635</a:t>
                      </a:r>
                    </a:p>
                  </a:txBody>
                  <a:tcPr marL="6350" marR="6350" marT="6350" marB="0" anchor="ctr">
                    <a:solidFill>
                      <a:schemeClr val="bg1">
                        <a:lumMod val="75000"/>
                      </a:schemeClr>
                    </a:solidFill>
                  </a:tcPr>
                </a:tc>
                <a:tc hMerge="1">
                  <a:txBody>
                    <a:bodyPr/>
                    <a:lstStyle/>
                    <a:p>
                      <a:pPr algn="ctr" fontAlgn="ctr"/>
                      <a:r>
                        <a:rPr lang="en-ZA" sz="1100" b="1" i="0" u="none" strike="noStrike" dirty="0">
                          <a:solidFill>
                            <a:schemeClr val="bg1"/>
                          </a:solidFill>
                          <a:effectLst/>
                          <a:latin typeface="Calibri" panose="020F0502020204030204" pitchFamily="34" charset="0"/>
                        </a:rPr>
                        <a:t>1635</a:t>
                      </a:r>
                    </a:p>
                  </a:txBody>
                  <a:tcPr marL="6350" marR="6350" marT="6350" marB="0" anchor="ctr">
                    <a:solidFill>
                      <a:schemeClr val="tx2"/>
                    </a:solidFill>
                  </a:tcPr>
                </a:tc>
                <a:extLst>
                  <a:ext uri="{0D108BD9-81ED-4DB2-BD59-A6C34878D82A}">
                    <a16:rowId xmlns="" xmlns:a16="http://schemas.microsoft.com/office/drawing/2014/main" val="549560912"/>
                  </a:ext>
                </a:extLst>
              </a:tr>
              <a:tr h="278616">
                <a:tc>
                  <a:txBody>
                    <a:bodyPr/>
                    <a:lstStyle/>
                    <a:p>
                      <a:pPr algn="l" fontAlgn="b"/>
                      <a:r>
                        <a:rPr lang="en-ZA" sz="1100" b="1" i="0" u="none" strike="noStrike" dirty="0">
                          <a:solidFill>
                            <a:schemeClr val="tx1"/>
                          </a:solidFill>
                          <a:effectLst/>
                          <a:latin typeface="Calibri" panose="020F0502020204030204" pitchFamily="34" charset="0"/>
                        </a:rPr>
                        <a:t>Total</a:t>
                      </a:r>
                    </a:p>
                  </a:txBody>
                  <a:tcPr marL="6350" marR="6350" marT="6350" marB="0" anchor="b">
                    <a:solidFill>
                      <a:schemeClr val="bg1">
                        <a:lumMod val="75000"/>
                      </a:schemeClr>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100" b="1" i="0" u="none" strike="noStrike" kern="1200" dirty="0">
                          <a:solidFill>
                            <a:schemeClr val="tx1"/>
                          </a:solidFill>
                          <a:effectLst/>
                          <a:latin typeface="Calibri" panose="020F0502020204030204" pitchFamily="34" charset="0"/>
                          <a:ea typeface="+mn-ea"/>
                          <a:cs typeface="+mn-cs"/>
                        </a:rPr>
                        <a:t>52 443</a:t>
                      </a:r>
                    </a:p>
                  </a:txBody>
                  <a:tcPr marL="6350" marR="6350" marT="6350" marB="0" anchor="ctr">
                    <a:solidFill>
                      <a:schemeClr val="bg1">
                        <a:lumMod val="75000"/>
                      </a:schemeClr>
                    </a:solidFill>
                  </a:tcPr>
                </a:tc>
                <a:tc hMerge="1">
                  <a:txBody>
                    <a:bodyPr/>
                    <a:lstStyle/>
                    <a:p>
                      <a:endParaRPr lang="en-US"/>
                    </a:p>
                  </a:txBody>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ZA" sz="1100" b="1" i="0" u="none" strike="noStrike" kern="1200" dirty="0">
                          <a:solidFill>
                            <a:schemeClr val="tx1"/>
                          </a:solidFill>
                          <a:effectLst/>
                          <a:latin typeface="Calibri" panose="020F0502020204030204" pitchFamily="34" charset="0"/>
                          <a:ea typeface="+mn-ea"/>
                          <a:cs typeface="+mn-cs"/>
                        </a:rPr>
                        <a:t>46 230</a:t>
                      </a:r>
                    </a:p>
                  </a:txBody>
                  <a:tcPr marL="6350" marR="6350" marT="6350" marB="0" anchor="ctr">
                    <a:solidFill>
                      <a:schemeClr val="bg1">
                        <a:lumMod val="75000"/>
                      </a:schemeClr>
                    </a:solidFill>
                  </a:tcPr>
                </a:tc>
                <a:tc hMerge="1">
                  <a:txBody>
                    <a:bodyPr/>
                    <a:lstStyle/>
                    <a:p>
                      <a:endParaRPr lang="en-US"/>
                    </a:p>
                  </a:txBody>
                  <a:tcPr/>
                </a:tc>
                <a:tc gridSpan="2">
                  <a:txBody>
                    <a:bodyPr/>
                    <a:lstStyle/>
                    <a:p>
                      <a:pPr algn="ctr" fontAlgn="ctr"/>
                      <a:r>
                        <a:rPr lang="en-ZA" sz="1100" b="1" i="0" u="none" strike="noStrike" dirty="0">
                          <a:solidFill>
                            <a:schemeClr val="tx1"/>
                          </a:solidFill>
                          <a:effectLst/>
                          <a:latin typeface="Calibri" panose="020F0502020204030204" pitchFamily="34" charset="0"/>
                        </a:rPr>
                        <a:t>7006</a:t>
                      </a:r>
                    </a:p>
                  </a:txBody>
                  <a:tcPr marL="6350" marR="6350" marT="6350" marB="0" anchor="ctr">
                    <a:solidFill>
                      <a:schemeClr val="bg1">
                        <a:lumMod val="75000"/>
                      </a:schemeClr>
                    </a:solidFill>
                  </a:tcPr>
                </a:tc>
                <a:tc hMerge="1">
                  <a:txBody>
                    <a:bodyPr/>
                    <a:lstStyle/>
                    <a:p>
                      <a:endParaRPr lang="en-US"/>
                    </a:p>
                  </a:txBody>
                  <a:tcPr/>
                </a:tc>
                <a:extLst>
                  <a:ext uri="{0D108BD9-81ED-4DB2-BD59-A6C34878D82A}">
                    <a16:rowId xmlns="" xmlns:a16="http://schemas.microsoft.com/office/drawing/2014/main" val="3666596906"/>
                  </a:ext>
                </a:extLst>
              </a:tr>
            </a:tbl>
          </a:graphicData>
        </a:graphic>
      </p:graphicFrame>
    </p:spTree>
    <p:extLst>
      <p:ext uri="{BB962C8B-B14F-4D97-AF65-F5344CB8AC3E}">
        <p14:creationId xmlns:p14="http://schemas.microsoft.com/office/powerpoint/2010/main" xmlns="" val="301529457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395" y="1053597"/>
            <a:ext cx="8559209" cy="3438995"/>
          </a:xfrm>
        </p:spPr>
        <p:txBody>
          <a:bodyPr>
            <a:noAutofit/>
          </a:bodyPr>
          <a:lstStyle/>
          <a:p>
            <a:pPr algn="ctr"/>
            <a:r>
              <a:rPr lang="en-ZA" sz="2400" dirty="0"/>
              <a:t/>
            </a:r>
            <a:br>
              <a:rPr lang="en-ZA" sz="2400" dirty="0"/>
            </a:br>
            <a:r>
              <a:rPr lang="en-ZA" sz="2400" dirty="0"/>
              <a:t/>
            </a:r>
            <a:br>
              <a:rPr lang="en-ZA" sz="2400" dirty="0"/>
            </a:br>
            <a:r>
              <a:rPr lang="en-ZA" sz="2400" dirty="0"/>
              <a:t/>
            </a:r>
            <a:br>
              <a:rPr lang="en-ZA" sz="2400" dirty="0"/>
            </a:br>
            <a:r>
              <a:rPr lang="en-ZA" sz="2400" dirty="0"/>
              <a:t>7. FINANCIAL PERFORMANCE FROM 2017/18 TO DATE</a:t>
            </a:r>
            <a:br>
              <a:rPr lang="en-ZA" sz="2400" dirty="0"/>
            </a:br>
            <a:r>
              <a:rPr lang="en-US" altLang="en-US" sz="2400" dirty="0">
                <a:solidFill>
                  <a:schemeClr val="bg1"/>
                </a:solidFill>
              </a:rPr>
              <a:t/>
            </a:r>
            <a:br>
              <a:rPr lang="en-US" altLang="en-US" sz="2400" dirty="0">
                <a:solidFill>
                  <a:schemeClr val="bg1"/>
                </a:solidFill>
              </a:rPr>
            </a:br>
            <a:r>
              <a:rPr lang="en-US" altLang="en-US" sz="2400" dirty="0">
                <a:solidFill>
                  <a:schemeClr val="bg1"/>
                </a:solidFill>
              </a:rPr>
              <a:t/>
            </a:r>
            <a:br>
              <a:rPr lang="en-US" altLang="en-US" sz="2400" dirty="0">
                <a:solidFill>
                  <a:schemeClr val="bg1"/>
                </a:solidFill>
              </a:rPr>
            </a:br>
            <a:endParaRPr lang="en-ZA" sz="2400" b="0" dirty="0"/>
          </a:p>
        </p:txBody>
      </p:sp>
    </p:spTree>
    <p:extLst>
      <p:ext uri="{BB962C8B-B14F-4D97-AF65-F5344CB8AC3E}">
        <p14:creationId xmlns:p14="http://schemas.microsoft.com/office/powerpoint/2010/main" xmlns="" val="27772272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sz="1800" dirty="0"/>
              <a:t>HSDG EXPENDITURE TRENDS and EXPENDITURE TO DATE </a:t>
            </a:r>
          </a:p>
        </p:txBody>
      </p:sp>
      <p:graphicFrame>
        <p:nvGraphicFramePr>
          <p:cNvPr id="7" name="Table 6"/>
          <p:cNvGraphicFramePr>
            <a:graphicFrameLocks noGrp="1"/>
          </p:cNvGraphicFramePr>
          <p:nvPr>
            <p:extLst/>
          </p:nvPr>
        </p:nvGraphicFramePr>
        <p:xfrm>
          <a:off x="925034" y="1350337"/>
          <a:ext cx="8095806" cy="5375878"/>
        </p:xfrm>
        <a:graphic>
          <a:graphicData uri="http://schemas.openxmlformats.org/drawingml/2006/table">
            <a:tbl>
              <a:tblPr/>
              <a:tblGrid>
                <a:gridCol w="672316">
                  <a:extLst>
                    <a:ext uri="{9D8B030D-6E8A-4147-A177-3AD203B41FA5}">
                      <a16:colId xmlns="" xmlns:a16="http://schemas.microsoft.com/office/drawing/2014/main" val="20000"/>
                    </a:ext>
                  </a:extLst>
                </a:gridCol>
                <a:gridCol w="672316">
                  <a:extLst>
                    <a:ext uri="{9D8B030D-6E8A-4147-A177-3AD203B41FA5}">
                      <a16:colId xmlns="" xmlns:a16="http://schemas.microsoft.com/office/drawing/2014/main" val="20001"/>
                    </a:ext>
                  </a:extLst>
                </a:gridCol>
                <a:gridCol w="672316">
                  <a:extLst>
                    <a:ext uri="{9D8B030D-6E8A-4147-A177-3AD203B41FA5}">
                      <a16:colId xmlns="" xmlns:a16="http://schemas.microsoft.com/office/drawing/2014/main" val="20002"/>
                    </a:ext>
                  </a:extLst>
                </a:gridCol>
                <a:gridCol w="672316">
                  <a:extLst>
                    <a:ext uri="{9D8B030D-6E8A-4147-A177-3AD203B41FA5}">
                      <a16:colId xmlns="" xmlns:a16="http://schemas.microsoft.com/office/drawing/2014/main" val="20003"/>
                    </a:ext>
                  </a:extLst>
                </a:gridCol>
                <a:gridCol w="1204567">
                  <a:extLst>
                    <a:ext uri="{9D8B030D-6E8A-4147-A177-3AD203B41FA5}">
                      <a16:colId xmlns="" xmlns:a16="http://schemas.microsoft.com/office/drawing/2014/main" val="20004"/>
                    </a:ext>
                  </a:extLst>
                </a:gridCol>
                <a:gridCol w="38100">
                  <a:extLst>
                    <a:ext uri="{9D8B030D-6E8A-4147-A177-3AD203B41FA5}">
                      <a16:colId xmlns="" xmlns:a16="http://schemas.microsoft.com/office/drawing/2014/main" val="20005"/>
                    </a:ext>
                  </a:extLst>
                </a:gridCol>
                <a:gridCol w="1334545">
                  <a:extLst>
                    <a:ext uri="{9D8B030D-6E8A-4147-A177-3AD203B41FA5}">
                      <a16:colId xmlns="" xmlns:a16="http://schemas.microsoft.com/office/drawing/2014/main" val="20006"/>
                    </a:ext>
                  </a:extLst>
                </a:gridCol>
                <a:gridCol w="98046">
                  <a:extLst>
                    <a:ext uri="{9D8B030D-6E8A-4147-A177-3AD203B41FA5}">
                      <a16:colId xmlns="" xmlns:a16="http://schemas.microsoft.com/office/drawing/2014/main" val="20007"/>
                    </a:ext>
                  </a:extLst>
                </a:gridCol>
                <a:gridCol w="112052">
                  <a:extLst>
                    <a:ext uri="{9D8B030D-6E8A-4147-A177-3AD203B41FA5}">
                      <a16:colId xmlns="" xmlns:a16="http://schemas.microsoft.com/office/drawing/2014/main" val="20008"/>
                    </a:ext>
                  </a:extLst>
                </a:gridCol>
                <a:gridCol w="1106520">
                  <a:extLst>
                    <a:ext uri="{9D8B030D-6E8A-4147-A177-3AD203B41FA5}">
                      <a16:colId xmlns="" xmlns:a16="http://schemas.microsoft.com/office/drawing/2014/main" val="20009"/>
                    </a:ext>
                  </a:extLst>
                </a:gridCol>
                <a:gridCol w="140066">
                  <a:extLst>
                    <a:ext uri="{9D8B030D-6E8A-4147-A177-3AD203B41FA5}">
                      <a16:colId xmlns="" xmlns:a16="http://schemas.microsoft.com/office/drawing/2014/main" val="20010"/>
                    </a:ext>
                  </a:extLst>
                </a:gridCol>
                <a:gridCol w="1372646">
                  <a:extLst>
                    <a:ext uri="{9D8B030D-6E8A-4147-A177-3AD203B41FA5}">
                      <a16:colId xmlns="" xmlns:a16="http://schemas.microsoft.com/office/drawing/2014/main" val="20011"/>
                    </a:ext>
                  </a:extLst>
                </a:gridCol>
              </a:tblGrid>
              <a:tr h="227444">
                <a:tc>
                  <a:txBody>
                    <a:bodyPr/>
                    <a:lstStyle/>
                    <a:p>
                      <a:pPr algn="l" fontAlgn="b"/>
                      <a:r>
                        <a:rPr lang="en-ZA" sz="1200" b="1" i="1" u="none" strike="noStrike" dirty="0">
                          <a:solidFill>
                            <a:schemeClr val="bg1"/>
                          </a:solidFill>
                          <a:effectLst/>
                          <a:latin typeface="Arial" panose="020B0604020202020204" pitchFamily="34" charset="0"/>
                        </a:rPr>
                        <a:t>HSDG - </a:t>
                      </a:r>
                    </a:p>
                  </a:txBody>
                  <a:tcPr marL="6350" marR="6350" marT="6350" marB="0" anchor="b">
                    <a:lnL>
                      <a:noFill/>
                    </a:lnL>
                    <a:lnR>
                      <a:noFill/>
                    </a:lnR>
                    <a:lnT>
                      <a:noFill/>
                    </a:lnT>
                    <a:lnB>
                      <a:noFill/>
                    </a:lnB>
                    <a:solidFill>
                      <a:srgbClr val="0070C0"/>
                    </a:solidFill>
                  </a:tcPr>
                </a:tc>
                <a:tc>
                  <a:txBody>
                    <a:bodyPr/>
                    <a:lstStyle/>
                    <a:p>
                      <a:pPr algn="l" fontAlgn="b"/>
                      <a:r>
                        <a:rPr lang="en-ZA" sz="1200" b="1" i="1" u="none" strike="noStrike" dirty="0">
                          <a:solidFill>
                            <a:schemeClr val="bg1"/>
                          </a:solidFill>
                          <a:effectLst/>
                          <a:latin typeface="Arial" panose="020B0604020202020204" pitchFamily="34" charset="0"/>
                        </a:rPr>
                        <a:t> </a:t>
                      </a:r>
                    </a:p>
                  </a:txBody>
                  <a:tcPr marL="6350" marR="6350" marT="6350" marB="0" anchor="b">
                    <a:lnL>
                      <a:noFill/>
                    </a:lnL>
                    <a:lnR>
                      <a:noFill/>
                    </a:lnR>
                    <a:lnT>
                      <a:noFill/>
                    </a:lnT>
                    <a:lnB>
                      <a:noFill/>
                    </a:lnB>
                    <a:solidFill>
                      <a:srgbClr val="0070C0"/>
                    </a:solidFill>
                  </a:tcPr>
                </a:tc>
                <a:tc>
                  <a:txBody>
                    <a:bodyPr/>
                    <a:lstStyle/>
                    <a:p>
                      <a:pPr algn="l" fontAlgn="b"/>
                      <a:r>
                        <a:rPr lang="en-ZA" sz="1200" b="1" i="1" u="none" strike="noStrike" dirty="0">
                          <a:solidFill>
                            <a:schemeClr val="bg1"/>
                          </a:solidFill>
                          <a:effectLst/>
                          <a:latin typeface="Arial" panose="020B0604020202020204" pitchFamily="34" charset="0"/>
                        </a:rPr>
                        <a:t> </a:t>
                      </a:r>
                    </a:p>
                  </a:txBody>
                  <a:tcPr marL="6350" marR="6350" marT="6350" marB="0" anchor="b">
                    <a:lnL>
                      <a:noFill/>
                    </a:lnL>
                    <a:lnR>
                      <a:noFill/>
                    </a:lnR>
                    <a:lnT>
                      <a:noFill/>
                    </a:lnT>
                    <a:lnB>
                      <a:noFill/>
                    </a:lnB>
                    <a:solidFill>
                      <a:srgbClr val="0070C0"/>
                    </a:solidFill>
                  </a:tcPr>
                </a:tc>
                <a:tc>
                  <a:txBody>
                    <a:bodyPr/>
                    <a:lstStyle/>
                    <a:p>
                      <a:pPr algn="l" fontAlgn="b"/>
                      <a:r>
                        <a:rPr lang="en-ZA" sz="1200" b="1" i="1" u="none" strike="noStrike" dirty="0">
                          <a:solidFill>
                            <a:schemeClr val="bg1"/>
                          </a:solidFill>
                          <a:effectLst/>
                          <a:latin typeface="Arial" panose="020B0604020202020204" pitchFamily="34" charset="0"/>
                        </a:rPr>
                        <a:t> </a:t>
                      </a:r>
                    </a:p>
                  </a:txBody>
                  <a:tcPr marL="6350" marR="6350" marT="6350" marB="0" anchor="b">
                    <a:lnL>
                      <a:noFill/>
                    </a:lnL>
                    <a:lnR>
                      <a:noFill/>
                    </a:lnR>
                    <a:lnT>
                      <a:noFill/>
                    </a:lnT>
                    <a:lnB>
                      <a:noFill/>
                    </a:lnB>
                    <a:solidFill>
                      <a:srgbClr val="0070C0"/>
                    </a:solidFill>
                  </a:tcPr>
                </a:tc>
                <a:tc>
                  <a:txBody>
                    <a:bodyPr/>
                    <a:lstStyle/>
                    <a:p>
                      <a:pPr algn="l" fontAlgn="b"/>
                      <a:r>
                        <a:rPr lang="en-ZA" sz="1200" b="1" i="1" u="none" strike="noStrike" dirty="0">
                          <a:solidFill>
                            <a:schemeClr val="bg1"/>
                          </a:solidFill>
                          <a:effectLst/>
                          <a:latin typeface="Arial" panose="020B0604020202020204" pitchFamily="34" charset="0"/>
                        </a:rPr>
                        <a:t> </a:t>
                      </a:r>
                    </a:p>
                  </a:txBody>
                  <a:tcPr marL="6350" marR="6350" marT="6350" marB="0" anchor="b">
                    <a:lnL>
                      <a:noFill/>
                    </a:lnL>
                    <a:lnR>
                      <a:noFill/>
                    </a:lnR>
                    <a:lnT>
                      <a:noFill/>
                    </a:lnT>
                    <a:lnB>
                      <a:noFill/>
                    </a:lnB>
                    <a:solidFill>
                      <a:srgbClr val="0070C0"/>
                    </a:solidFill>
                  </a:tcPr>
                </a:tc>
                <a:tc>
                  <a:txBody>
                    <a:bodyPr/>
                    <a:lstStyle/>
                    <a:p>
                      <a:pPr algn="l" fontAlgn="b"/>
                      <a:endParaRPr lang="en-ZA" sz="1200" b="0" i="1"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ZA" sz="1200" b="1" i="1" u="none" strike="noStrike" dirty="0">
                          <a:solidFill>
                            <a:schemeClr val="bg1"/>
                          </a:solidFill>
                          <a:effectLst/>
                          <a:latin typeface="Calibri" panose="020F0502020204030204" pitchFamily="34" charset="0"/>
                        </a:rPr>
                        <a:t>17/18</a:t>
                      </a:r>
                    </a:p>
                    <a:p>
                      <a:pPr algn="ctr" fontAlgn="b"/>
                      <a:r>
                        <a:rPr lang="en-ZA" sz="1200" b="1" i="1" u="none" strike="noStrike" dirty="0">
                          <a:solidFill>
                            <a:schemeClr val="bg1"/>
                          </a:solidFill>
                          <a:effectLst/>
                          <a:latin typeface="Calibri" panose="020F0502020204030204" pitchFamily="34" charset="0"/>
                        </a:rPr>
                        <a:t>R’000</a:t>
                      </a:r>
                    </a:p>
                  </a:txBody>
                  <a:tcPr marL="6350" marR="6350" marT="6350" marB="0" anchor="b">
                    <a:lnL>
                      <a:noFill/>
                    </a:lnL>
                    <a:lnR>
                      <a:noFill/>
                    </a:lnR>
                    <a:lnT>
                      <a:noFill/>
                    </a:lnT>
                    <a:lnB>
                      <a:noFill/>
                    </a:lnB>
                    <a:solidFill>
                      <a:srgbClr val="0070C0"/>
                    </a:solidFill>
                  </a:tcPr>
                </a:tc>
                <a:tc>
                  <a:txBody>
                    <a:bodyPr/>
                    <a:lstStyle/>
                    <a:p>
                      <a:pPr algn="ctr" fontAlgn="b"/>
                      <a:endParaRPr lang="en-ZA" sz="1200" b="1" i="1" u="none" strike="noStrike" dirty="0">
                        <a:solidFill>
                          <a:schemeClr val="bg1"/>
                        </a:solidFill>
                        <a:effectLst/>
                        <a:latin typeface="Calibri" panose="020F0502020204030204" pitchFamily="34" charset="0"/>
                      </a:endParaRPr>
                    </a:p>
                  </a:txBody>
                  <a:tcPr marL="6350" marR="6350" marT="6350" marB="0" anchor="b">
                    <a:lnL>
                      <a:noFill/>
                    </a:lnL>
                    <a:lnR>
                      <a:noFill/>
                    </a:lnR>
                    <a:lnT>
                      <a:noFill/>
                    </a:lnT>
                    <a:lnB>
                      <a:noFill/>
                    </a:lnB>
                    <a:solidFill>
                      <a:srgbClr val="0070C0"/>
                    </a:solidFill>
                  </a:tcPr>
                </a:tc>
                <a:tc>
                  <a:txBody>
                    <a:bodyPr/>
                    <a:lstStyle/>
                    <a:p>
                      <a:pPr algn="ctr" fontAlgn="b"/>
                      <a:endParaRPr lang="en-ZA" sz="1200" b="1" i="1" u="none" strike="noStrike" dirty="0">
                        <a:solidFill>
                          <a:schemeClr val="bg1"/>
                        </a:solidFill>
                        <a:effectLst/>
                        <a:latin typeface="Calibri" panose="020F0502020204030204" pitchFamily="34" charset="0"/>
                      </a:endParaRPr>
                    </a:p>
                  </a:txBody>
                  <a:tcPr marL="6350" marR="6350" marT="6350" marB="0" anchor="b">
                    <a:lnL>
                      <a:noFill/>
                    </a:lnL>
                    <a:lnR>
                      <a:noFill/>
                    </a:lnR>
                    <a:lnT>
                      <a:noFill/>
                    </a:lnT>
                    <a:lnB>
                      <a:noFill/>
                    </a:lnB>
                    <a:solidFill>
                      <a:srgbClr val="0070C0"/>
                    </a:solidFill>
                  </a:tcPr>
                </a:tc>
                <a:tc>
                  <a:txBody>
                    <a:bodyPr/>
                    <a:lstStyle/>
                    <a:p>
                      <a:pPr algn="ctr" fontAlgn="b"/>
                      <a:r>
                        <a:rPr lang="en-ZA" sz="1200" b="1" i="1" u="none" strike="noStrike" dirty="0">
                          <a:solidFill>
                            <a:schemeClr val="bg1"/>
                          </a:solidFill>
                          <a:effectLst/>
                          <a:latin typeface="Calibri" panose="020F0502020204030204" pitchFamily="34" charset="0"/>
                        </a:rPr>
                        <a:t>18/19</a:t>
                      </a:r>
                    </a:p>
                    <a:p>
                      <a:pPr algn="ctr" fontAlgn="b"/>
                      <a:r>
                        <a:rPr lang="en-ZA" sz="1200" b="1" i="1" u="none" strike="noStrike" dirty="0">
                          <a:solidFill>
                            <a:schemeClr val="bg1"/>
                          </a:solidFill>
                          <a:effectLst/>
                          <a:latin typeface="Calibri" panose="020F0502020204030204" pitchFamily="34" charset="0"/>
                        </a:rPr>
                        <a:t>R’000</a:t>
                      </a:r>
                    </a:p>
                  </a:txBody>
                  <a:tcPr marL="6350" marR="6350" marT="6350" marB="0" anchor="b">
                    <a:lnL>
                      <a:noFill/>
                    </a:lnL>
                    <a:lnR>
                      <a:noFill/>
                    </a:lnR>
                    <a:lnT>
                      <a:noFill/>
                    </a:lnT>
                    <a:lnB>
                      <a:noFill/>
                    </a:lnB>
                    <a:solidFill>
                      <a:srgbClr val="0070C0"/>
                    </a:solidFill>
                  </a:tcPr>
                </a:tc>
                <a:tc>
                  <a:txBody>
                    <a:bodyPr/>
                    <a:lstStyle/>
                    <a:p>
                      <a:pPr algn="ctr" fontAlgn="b"/>
                      <a:endParaRPr lang="en-ZA" sz="1200" b="1" i="1" u="none" strike="noStrike" dirty="0">
                        <a:solidFill>
                          <a:schemeClr val="bg1"/>
                        </a:solidFill>
                        <a:effectLst/>
                        <a:latin typeface="Calibri" panose="020F0502020204030204" pitchFamily="34" charset="0"/>
                      </a:endParaRPr>
                    </a:p>
                  </a:txBody>
                  <a:tcPr marL="6350" marR="6350" marT="6350" marB="0" anchor="b">
                    <a:lnL>
                      <a:noFill/>
                    </a:lnL>
                    <a:lnR>
                      <a:noFill/>
                    </a:lnR>
                    <a:lnT>
                      <a:noFill/>
                    </a:lnT>
                    <a:lnB>
                      <a:noFill/>
                    </a:lnB>
                    <a:solidFill>
                      <a:srgbClr val="0070C0"/>
                    </a:solidFill>
                  </a:tcPr>
                </a:tc>
                <a:tc>
                  <a:txBody>
                    <a:bodyPr/>
                    <a:lstStyle/>
                    <a:p>
                      <a:pPr algn="ctr" fontAlgn="b"/>
                      <a:r>
                        <a:rPr lang="en-ZA" sz="1200" b="1" i="1" u="none" strike="noStrike" dirty="0">
                          <a:solidFill>
                            <a:schemeClr val="bg1"/>
                          </a:solidFill>
                          <a:effectLst/>
                          <a:latin typeface="Calibri" panose="020F0502020204030204" pitchFamily="34" charset="0"/>
                        </a:rPr>
                        <a:t>19/20</a:t>
                      </a:r>
                    </a:p>
                    <a:p>
                      <a:pPr algn="ctr" fontAlgn="b"/>
                      <a:r>
                        <a:rPr lang="en-ZA" sz="1200" b="1" i="1" u="none" strike="noStrike" dirty="0">
                          <a:solidFill>
                            <a:schemeClr val="bg1"/>
                          </a:solidFill>
                          <a:effectLst/>
                          <a:latin typeface="Calibri" panose="020F0502020204030204" pitchFamily="34" charset="0"/>
                        </a:rPr>
                        <a:t>R’000</a:t>
                      </a:r>
                    </a:p>
                  </a:txBody>
                  <a:tcPr marL="6350" marR="6350" marT="6350" marB="0" anchor="b">
                    <a:lnL>
                      <a:noFill/>
                    </a:lnL>
                    <a:lnR>
                      <a:noFill/>
                    </a:lnR>
                    <a:lnT>
                      <a:noFill/>
                    </a:lnT>
                    <a:lnB>
                      <a:noFill/>
                    </a:lnB>
                    <a:solidFill>
                      <a:srgbClr val="0070C0"/>
                    </a:solidFill>
                  </a:tcPr>
                </a:tc>
                <a:extLst>
                  <a:ext uri="{0D108BD9-81ED-4DB2-BD59-A6C34878D82A}">
                    <a16:rowId xmlns="" xmlns:a16="http://schemas.microsoft.com/office/drawing/2014/main" val="10000"/>
                  </a:ext>
                </a:extLst>
              </a:tr>
              <a:tr h="227444">
                <a:tc gridSpan="4">
                  <a:txBody>
                    <a:bodyPr/>
                    <a:lstStyle/>
                    <a:p>
                      <a:pPr algn="l" fontAlgn="b"/>
                      <a:r>
                        <a:rPr lang="en-US" sz="1200" b="1" i="0" u="none" strike="noStrike">
                          <a:solidFill>
                            <a:srgbClr val="000000"/>
                          </a:solidFill>
                          <a:effectLst/>
                          <a:latin typeface="Calibri" panose="020F0502020204030204" pitchFamily="34" charset="0"/>
                        </a:rPr>
                        <a:t>Non out put yielding expenditure</a:t>
                      </a:r>
                    </a:p>
                  </a:txBody>
                  <a:tcPr marL="6350" marR="6350" marT="6350"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effectLst/>
                          <a:latin typeface="Calibri" panose="020F0502020204030204" pitchFamily="34" charset="0"/>
                        </a:rPr>
                        <a:t>        1 819 049 353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ZA" sz="1200" b="1" i="0" u="none" strike="noStrike" dirty="0">
                          <a:solidFill>
                            <a:srgbClr val="000000"/>
                          </a:solidFill>
                          <a:effectLst/>
                          <a:latin typeface="Calibri" panose="020F0502020204030204" pitchFamily="34" charset="0"/>
                        </a:rPr>
                        <a:t>       967 141 101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Calibri" panose="020F0502020204030204" pitchFamily="34" charset="0"/>
                        </a:rPr>
                        <a:t>           2 600 268 592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7444">
                <a:tc gridSpan="3">
                  <a:txBody>
                    <a:bodyPr/>
                    <a:lstStyle/>
                    <a:p>
                      <a:pPr algn="l" fontAlgn="b"/>
                      <a:r>
                        <a:rPr lang="en-ZA" sz="1200" b="0" i="0" u="none" strike="noStrike">
                          <a:solidFill>
                            <a:srgbClr val="000000"/>
                          </a:solidFill>
                          <a:effectLst/>
                          <a:latin typeface="Calibri" panose="020F0502020204030204" pitchFamily="34" charset="0"/>
                        </a:rPr>
                        <a:t>Professional services(IPW)</a:t>
                      </a:r>
                    </a:p>
                  </a:txBody>
                  <a:tcPr marL="95250" marR="6350" marT="6350"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243 753 179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137 993 006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278 742 034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227444">
                <a:tc gridSpan="2">
                  <a:txBody>
                    <a:bodyPr/>
                    <a:lstStyle/>
                    <a:p>
                      <a:pPr algn="l" fontAlgn="b"/>
                      <a:r>
                        <a:rPr lang="en-ZA" sz="1200" b="0" i="0" u="none" strike="noStrike">
                          <a:effectLst/>
                          <a:latin typeface="Arial" panose="020B0604020202020204" pitchFamily="34" charset="0"/>
                        </a:rPr>
                        <a:t>Rates And Taxes </a:t>
                      </a:r>
                    </a:p>
                  </a:txBody>
                  <a:tcPr marL="95250" marR="6350" marT="6350" marB="0" anchor="b">
                    <a:lnL>
                      <a:noFill/>
                    </a:lnL>
                    <a:lnR>
                      <a:noFill/>
                    </a:lnR>
                    <a:lnT>
                      <a:noFill/>
                    </a:lnT>
                    <a:lnB>
                      <a:noFill/>
                    </a:lnB>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30 780 044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248 183 589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1 502 319 160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227444">
                <a:tc>
                  <a:txBody>
                    <a:bodyPr/>
                    <a:lstStyle/>
                    <a:p>
                      <a:pPr algn="l" fontAlgn="b"/>
                      <a:r>
                        <a:rPr lang="en-ZA" sz="1200" b="0" i="0" u="none" strike="noStrike">
                          <a:solidFill>
                            <a:srgbClr val="000000"/>
                          </a:solidFill>
                          <a:effectLst/>
                          <a:latin typeface="Calibri" panose="020F0502020204030204" pitchFamily="34" charset="0"/>
                        </a:rPr>
                        <a:t>OpsCap</a:t>
                      </a:r>
                    </a:p>
                  </a:txBody>
                  <a:tcPr marL="952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258 917 351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14 255 378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21 728 405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227444">
                <a:tc gridSpan="5">
                  <a:txBody>
                    <a:bodyPr/>
                    <a:lstStyle/>
                    <a:p>
                      <a:pPr algn="l" fontAlgn="b"/>
                      <a:r>
                        <a:rPr lang="en-US" sz="1200" b="0" i="0" u="none" strike="noStrike">
                          <a:solidFill>
                            <a:srgbClr val="000000"/>
                          </a:solidFill>
                          <a:effectLst/>
                          <a:latin typeface="Calibri" panose="020F0502020204030204" pitchFamily="34" charset="0"/>
                        </a:rPr>
                        <a:t>Extended Enhanced Discount Benefit Scheme(EEDBS)</a:t>
                      </a:r>
                    </a:p>
                  </a:txBody>
                  <a:tcPr marL="95250" marR="6350" marT="635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191 969 438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68 150 730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172 282 607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227444">
                <a:tc gridSpan="3">
                  <a:txBody>
                    <a:bodyPr/>
                    <a:lstStyle/>
                    <a:p>
                      <a:pPr algn="l" fontAlgn="b"/>
                      <a:r>
                        <a:rPr lang="en-ZA" sz="1200" b="0" i="0" u="none" strike="noStrike">
                          <a:solidFill>
                            <a:srgbClr val="000000"/>
                          </a:solidFill>
                          <a:effectLst/>
                          <a:latin typeface="Calibri" panose="020F0502020204030204" pitchFamily="34" charset="0"/>
                        </a:rPr>
                        <a:t>State Asset Maintenance</a:t>
                      </a:r>
                    </a:p>
                  </a:txBody>
                  <a:tcPr marL="95250" marR="6350" marT="6350"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32 439 489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240 360 386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231 700 704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227444">
                <a:tc gridSpan="2">
                  <a:txBody>
                    <a:bodyPr/>
                    <a:lstStyle/>
                    <a:p>
                      <a:pPr algn="l" fontAlgn="b"/>
                      <a:r>
                        <a:rPr lang="en-ZA" sz="1200" b="0" i="0" u="none" strike="noStrike">
                          <a:solidFill>
                            <a:srgbClr val="000000"/>
                          </a:solidFill>
                          <a:effectLst/>
                          <a:latin typeface="Calibri" panose="020F0502020204030204" pitchFamily="34" charset="0"/>
                        </a:rPr>
                        <a:t>NHRBC Enrolment</a:t>
                      </a:r>
                    </a:p>
                  </a:txBody>
                  <a:tcPr marL="95250" marR="6350" marT="6350" marB="0" anchor="b">
                    <a:lnL>
                      <a:noFill/>
                    </a:lnL>
                    <a:lnR>
                      <a:noFill/>
                    </a:lnR>
                    <a:lnT>
                      <a:noFill/>
                    </a:lnT>
                    <a:lnB>
                      <a:noFill/>
                    </a:lnB>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15 086 196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258 198 011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393 495 683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7"/>
                  </a:ext>
                </a:extLst>
              </a:tr>
              <a:tr h="227444">
                <a:tc gridSpan="2">
                  <a:txBody>
                    <a:bodyPr/>
                    <a:lstStyle/>
                    <a:p>
                      <a:pPr algn="l" fontAlgn="b"/>
                      <a:r>
                        <a:rPr lang="en-ZA" sz="1200" b="0" i="0" u="none" strike="noStrike">
                          <a:solidFill>
                            <a:srgbClr val="000000"/>
                          </a:solidFill>
                          <a:effectLst/>
                          <a:latin typeface="Calibri" panose="020F0502020204030204" pitchFamily="34" charset="0"/>
                        </a:rPr>
                        <a:t>Land purchase</a:t>
                      </a:r>
                    </a:p>
                  </a:txBody>
                  <a:tcPr marL="95250" marR="6350" marT="6350" marB="0" anchor="b">
                    <a:lnL>
                      <a:noFill/>
                    </a:lnL>
                    <a:lnR>
                      <a:noFill/>
                    </a:lnR>
                    <a:lnT>
                      <a:noFill/>
                    </a:lnT>
                    <a:lnB>
                      <a:noFill/>
                    </a:lnB>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155 602 000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8"/>
                  </a:ext>
                </a:extLst>
              </a:tr>
              <a:tr h="227444">
                <a:tc gridSpan="3">
                  <a:txBody>
                    <a:bodyPr/>
                    <a:lstStyle/>
                    <a:p>
                      <a:pPr algn="l" fontAlgn="b"/>
                      <a:r>
                        <a:rPr lang="en-ZA" sz="1200" b="0" i="0" u="none" strike="noStrike">
                          <a:effectLst/>
                          <a:latin typeface="Arial" panose="020B0604020202020204" pitchFamily="34" charset="0"/>
                        </a:rPr>
                        <a:t>Services/Facilitation</a:t>
                      </a:r>
                    </a:p>
                  </a:txBody>
                  <a:tcPr marL="95250" marR="6350" marT="6350"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890 501 656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9"/>
                  </a:ext>
                </a:extLst>
              </a:tr>
              <a:tr h="227444">
                <a:tc gridSpan="5">
                  <a:txBody>
                    <a:bodyPr/>
                    <a:lstStyle/>
                    <a:p>
                      <a:pPr algn="l" fontAlgn="b"/>
                      <a:r>
                        <a:rPr lang="en-US" sz="1200" b="0" i="0" u="none" strike="noStrike">
                          <a:solidFill>
                            <a:srgbClr val="000000"/>
                          </a:solidFill>
                          <a:effectLst/>
                          <a:latin typeface="Calibri" panose="020F0502020204030204" pitchFamily="34" charset="0"/>
                        </a:rPr>
                        <a:t>Unspent portion of tranche payments at end of FY</a:t>
                      </a:r>
                    </a:p>
                  </a:txBody>
                  <a:tcPr marL="95250" marR="6350" marT="635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7444">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1"/>
                  </a:ext>
                </a:extLst>
              </a:tr>
              <a:tr h="227444">
                <a:tc gridSpan="5">
                  <a:txBody>
                    <a:bodyPr/>
                    <a:lstStyle/>
                    <a:p>
                      <a:pPr algn="l" fontAlgn="b"/>
                      <a:r>
                        <a:rPr lang="en-ZA" sz="1200" b="1" i="1" u="none" strike="noStrike">
                          <a:solidFill>
                            <a:srgbClr val="000000"/>
                          </a:solidFill>
                          <a:effectLst/>
                          <a:latin typeface="Calibri" panose="020F0502020204030204" pitchFamily="34" charset="0"/>
                        </a:rPr>
                        <a:t>Expenditure contributing towards outputs</a:t>
                      </a:r>
                    </a:p>
                  </a:txBody>
                  <a:tcPr marL="6350" marR="6350" marT="6350"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200" b="0" i="1"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1" i="1" u="none" strike="noStrike">
                          <a:solidFill>
                            <a:srgbClr val="000000"/>
                          </a:solidFill>
                          <a:effectLst/>
                          <a:latin typeface="Calibri" panose="020F0502020204030204" pitchFamily="34" charset="0"/>
                        </a:rPr>
                        <a:t>        3 490 636 597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1"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1"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ZA" sz="1200" b="1" i="1" u="none" strike="noStrike">
                          <a:solidFill>
                            <a:srgbClr val="000000"/>
                          </a:solidFill>
                          <a:effectLst/>
                          <a:latin typeface="Calibri" panose="020F0502020204030204" pitchFamily="34" charset="0"/>
                        </a:rPr>
                        <a:t>   3 764 977 151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1" i="1"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1" i="1" u="none" strike="noStrike">
                          <a:solidFill>
                            <a:srgbClr val="000000"/>
                          </a:solidFill>
                          <a:effectLst/>
                          <a:latin typeface="Calibri" panose="020F0502020204030204" pitchFamily="34" charset="0"/>
                        </a:rPr>
                        <a:t>              974 882 004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27444">
                <a:tc>
                  <a:txBody>
                    <a:bodyPr/>
                    <a:lstStyle/>
                    <a:p>
                      <a:pPr algn="l" fontAlgn="b"/>
                      <a:r>
                        <a:rPr lang="en-ZA" sz="1200" b="0" i="0" u="none" strike="noStrike">
                          <a:solidFill>
                            <a:srgbClr val="000000"/>
                          </a:solidFill>
                          <a:effectLst/>
                          <a:latin typeface="Calibri" panose="020F0502020204030204" pitchFamily="34" charset="0"/>
                        </a:rPr>
                        <a:t>NEC</a:t>
                      </a:r>
                    </a:p>
                  </a:txBody>
                  <a:tcPr marL="952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318 808 135 </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1 100 579 210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3"/>
                  </a:ext>
                </a:extLst>
              </a:tr>
              <a:tr h="227444">
                <a:tc gridSpan="2">
                  <a:txBody>
                    <a:bodyPr/>
                    <a:lstStyle/>
                    <a:p>
                      <a:pPr algn="l" fontAlgn="b"/>
                      <a:r>
                        <a:rPr lang="en-ZA" sz="1200" b="0" i="0" u="none" strike="noStrike">
                          <a:solidFill>
                            <a:srgbClr val="000000"/>
                          </a:solidFill>
                          <a:effectLst/>
                          <a:latin typeface="Calibri" panose="020F0502020204030204" pitchFamily="34" charset="0"/>
                        </a:rPr>
                        <a:t>Foundation</a:t>
                      </a:r>
                    </a:p>
                  </a:txBody>
                  <a:tcPr marL="95250" marR="6350" marT="6350" marB="0" anchor="b">
                    <a:lnL>
                      <a:noFill/>
                    </a:lnL>
                    <a:lnR>
                      <a:noFill/>
                    </a:lnR>
                    <a:lnT>
                      <a:noFill/>
                    </a:lnT>
                    <a:lnB>
                      <a:noFill/>
                    </a:lnB>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486 630 799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30 179 937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4"/>
                  </a:ext>
                </a:extLst>
              </a:tr>
              <a:tr h="227444">
                <a:tc gridSpan="2">
                  <a:txBody>
                    <a:bodyPr/>
                    <a:lstStyle/>
                    <a:p>
                      <a:pPr algn="l" fontAlgn="b"/>
                      <a:r>
                        <a:rPr lang="en-ZA" sz="1200" b="0" i="0" u="none" strike="noStrike">
                          <a:solidFill>
                            <a:srgbClr val="000000"/>
                          </a:solidFill>
                          <a:effectLst/>
                          <a:latin typeface="Calibri" panose="020F0502020204030204" pitchFamily="34" charset="0"/>
                        </a:rPr>
                        <a:t>Wall plates</a:t>
                      </a:r>
                    </a:p>
                  </a:txBody>
                  <a:tcPr marL="95250" marR="6350" marT="6350" marB="0" anchor="b">
                    <a:lnL>
                      <a:noFill/>
                    </a:lnL>
                    <a:lnR>
                      <a:noFill/>
                    </a:lnR>
                    <a:lnT>
                      <a:noFill/>
                    </a:lnT>
                    <a:lnB>
                      <a:noFill/>
                    </a:lnB>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332 716 690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191 975 689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606 916 166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5"/>
                  </a:ext>
                </a:extLst>
              </a:tr>
              <a:tr h="227444">
                <a:tc gridSpan="2">
                  <a:txBody>
                    <a:bodyPr/>
                    <a:lstStyle/>
                    <a:p>
                      <a:pPr algn="l" fontAlgn="b"/>
                      <a:r>
                        <a:rPr lang="en-ZA" sz="1200" b="0" i="0" u="none" strike="noStrike">
                          <a:solidFill>
                            <a:srgbClr val="000000"/>
                          </a:solidFill>
                          <a:effectLst/>
                          <a:latin typeface="Calibri" panose="020F0502020204030204" pitchFamily="34" charset="0"/>
                        </a:rPr>
                        <a:t>Completion</a:t>
                      </a:r>
                    </a:p>
                  </a:txBody>
                  <a:tcPr marL="95250" marR="6350" marT="6350" marB="0" anchor="b">
                    <a:lnL>
                      <a:noFill/>
                    </a:lnL>
                    <a:lnR>
                      <a:noFill/>
                    </a:lnR>
                    <a:lnT>
                      <a:noFill/>
                    </a:lnT>
                    <a:lnB>
                      <a:noFill/>
                    </a:lnB>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486 929 926 </a:t>
                      </a:r>
                    </a:p>
                  </a:txBody>
                  <a:tcPr marL="6350" marR="6350" marT="6350" marB="0" anchor="b">
                    <a:lnL>
                      <a:noFill/>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2 115 893 566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337 460 992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16"/>
                  </a:ext>
                </a:extLst>
              </a:tr>
              <a:tr h="227444">
                <a:tc gridSpan="3">
                  <a:txBody>
                    <a:bodyPr/>
                    <a:lstStyle/>
                    <a:p>
                      <a:pPr algn="l" fontAlgn="b"/>
                      <a:r>
                        <a:rPr lang="en-ZA" sz="1200" b="0" i="0" u="none" strike="noStrike">
                          <a:solidFill>
                            <a:srgbClr val="000000"/>
                          </a:solidFill>
                          <a:effectLst/>
                          <a:latin typeface="Calibri" panose="020F0502020204030204" pitchFamily="34" charset="0"/>
                        </a:rPr>
                        <a:t>Geo-technical variation</a:t>
                      </a:r>
                    </a:p>
                  </a:txBody>
                  <a:tcPr marL="95250" marR="6350" marT="6350"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139 277 191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326 348 748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30 504 846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27444">
                <a:tc gridSpan="5">
                  <a:txBody>
                    <a:bodyPr/>
                    <a:lstStyle/>
                    <a:p>
                      <a:pPr algn="l" fontAlgn="b"/>
                      <a:r>
                        <a:rPr lang="en-US" sz="1200" b="0" i="0" u="none" strike="noStrike">
                          <a:solidFill>
                            <a:srgbClr val="000000"/>
                          </a:solidFill>
                          <a:effectLst/>
                          <a:latin typeface="Calibri" panose="020F0502020204030204" pitchFamily="34" charset="0"/>
                        </a:rPr>
                        <a:t>Tranche payments to municipality and entities</a:t>
                      </a:r>
                    </a:p>
                  </a:txBody>
                  <a:tcPr marL="95250" marR="6350" marT="635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1 726 273 856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ZA" sz="1200" b="0" i="0" u="none" strike="noStrike">
                          <a:solidFill>
                            <a:srgbClr val="00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8"/>
                  </a:ext>
                </a:extLst>
              </a:tr>
              <a:tr h="227444">
                <a:tc gridSpan="4">
                  <a:txBody>
                    <a:bodyPr/>
                    <a:lstStyle/>
                    <a:p>
                      <a:pPr algn="l" fontAlgn="b"/>
                      <a:r>
                        <a:rPr lang="en-US" sz="1200" b="0" i="0" u="none" strike="noStrike">
                          <a:solidFill>
                            <a:srgbClr val="000000"/>
                          </a:solidFill>
                          <a:effectLst/>
                          <a:latin typeface="Calibri" panose="020F0502020204030204" pitchFamily="34" charset="0"/>
                        </a:rPr>
                        <a:t>Less: Unspent portion at end of the FY</a:t>
                      </a:r>
                    </a:p>
                  </a:txBody>
                  <a:tcPr marL="95250" marR="6350" marT="6350"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227444">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a:solidFill>
                            <a:srgbClr val="000000"/>
                          </a:solidFill>
                          <a:effectLst/>
                          <a:latin typeface="Calibri" panose="020F0502020204030204" pitchFamily="34" charset="0"/>
                        </a:rPr>
                        <a:t> </a:t>
                      </a: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27444">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21"/>
                  </a:ext>
                </a:extLst>
              </a:tr>
              <a:tr h="227444">
                <a:tc>
                  <a:txBody>
                    <a:bodyPr/>
                    <a:lstStyle/>
                    <a:p>
                      <a:pPr algn="l" fontAlgn="b"/>
                      <a:r>
                        <a:rPr lang="en-ZA" sz="1200" b="1" i="1" u="none" strike="noStrike">
                          <a:solidFill>
                            <a:srgbClr val="000000"/>
                          </a:solidFill>
                          <a:effectLst/>
                          <a:latin typeface="Calibri" panose="020F0502020204030204" pitchFamily="34" charset="0"/>
                        </a:rPr>
                        <a:t>Total</a:t>
                      </a:r>
                    </a:p>
                  </a:txBody>
                  <a:tcPr marL="6350" marR="6350" marT="6350" marB="0" anchor="b">
                    <a:lnL>
                      <a:noFill/>
                    </a:lnL>
                    <a:lnR>
                      <a:noFill/>
                    </a:lnR>
                    <a:lnT>
                      <a:noFill/>
                    </a:lnT>
                    <a:lnB>
                      <a:noFill/>
                    </a:lnB>
                  </a:tcPr>
                </a:tc>
                <a:tc>
                  <a:txBody>
                    <a:bodyPr/>
                    <a:lstStyle/>
                    <a:p>
                      <a:pPr algn="l" fontAlgn="b"/>
                      <a:endParaRPr lang="en-ZA" sz="1200" b="1" i="1"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1" i="1"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1" i="1"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1" i="1"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1" i="1"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ZA" sz="1200" b="1" i="1" u="none" strike="noStrike" dirty="0">
                          <a:solidFill>
                            <a:srgbClr val="000000"/>
                          </a:solidFill>
                          <a:effectLst/>
                          <a:latin typeface="Calibri" panose="020F0502020204030204" pitchFamily="34" charset="0"/>
                        </a:rPr>
                        <a:t>        5 309 685 949 </a:t>
                      </a:r>
                    </a:p>
                  </a:txBody>
                  <a:tcPr marL="6350" marR="6350" marT="6350" marB="0" anchor="b">
                    <a:lnL>
                      <a:noFill/>
                    </a:lnL>
                    <a:lnR>
                      <a:noFill/>
                    </a:lnR>
                    <a:lnT>
                      <a:noFill/>
                    </a:lnT>
                    <a:lnB>
                      <a:noFill/>
                    </a:lnB>
                    <a:solidFill>
                      <a:srgbClr val="FFFF00"/>
                    </a:solidFill>
                  </a:tcPr>
                </a:tc>
                <a:tc>
                  <a:txBody>
                    <a:bodyPr/>
                    <a:lstStyle/>
                    <a:p>
                      <a:pPr algn="l" fontAlgn="b"/>
                      <a:endParaRPr lang="en-ZA" sz="1200" b="1" i="1"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ZA" sz="1200" b="1" i="1"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ZA" sz="1200" b="1" i="1" u="none" strike="noStrike" dirty="0">
                          <a:solidFill>
                            <a:srgbClr val="000000"/>
                          </a:solidFill>
                          <a:effectLst/>
                          <a:latin typeface="Calibri" panose="020F0502020204030204" pitchFamily="34" charset="0"/>
                        </a:rPr>
                        <a:t>   4 732 118 252 </a:t>
                      </a:r>
                    </a:p>
                  </a:txBody>
                  <a:tcPr marL="6350" marR="6350" marT="6350" marB="0" anchor="b">
                    <a:lnL>
                      <a:noFill/>
                    </a:lnL>
                    <a:lnR>
                      <a:noFill/>
                    </a:lnR>
                    <a:lnT>
                      <a:noFill/>
                    </a:lnT>
                    <a:lnB>
                      <a:noFill/>
                    </a:lnB>
                    <a:solidFill>
                      <a:srgbClr val="FFFF00"/>
                    </a:solidFill>
                  </a:tcPr>
                </a:tc>
                <a:tc>
                  <a:txBody>
                    <a:bodyPr/>
                    <a:lstStyle/>
                    <a:p>
                      <a:pPr algn="l" fontAlgn="b"/>
                      <a:r>
                        <a:rPr lang="en-ZA" sz="1200" b="1" i="1"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a:noFill/>
                    </a:lnB>
                    <a:solidFill>
                      <a:srgbClr val="FFFF00"/>
                    </a:solidFill>
                  </a:tcPr>
                </a:tc>
                <a:tc>
                  <a:txBody>
                    <a:bodyPr/>
                    <a:lstStyle/>
                    <a:p>
                      <a:pPr algn="l" fontAlgn="b"/>
                      <a:r>
                        <a:rPr lang="en-ZA" sz="1200" b="1" i="1" u="none" strike="noStrike" dirty="0">
                          <a:solidFill>
                            <a:srgbClr val="000000"/>
                          </a:solidFill>
                          <a:effectLst/>
                          <a:latin typeface="Calibri" panose="020F0502020204030204" pitchFamily="34" charset="0"/>
                        </a:rPr>
                        <a:t>          3 575 150 596 </a:t>
                      </a:r>
                    </a:p>
                  </a:txBody>
                  <a:tcPr marL="6350" marR="6350" marT="6350" marB="0" anchor="b">
                    <a:lnL>
                      <a:noFill/>
                    </a:lnL>
                    <a:lnR>
                      <a:noFill/>
                    </a:lnR>
                    <a:lnT>
                      <a:noFill/>
                    </a:lnT>
                    <a:lnB>
                      <a:noFill/>
                    </a:lnB>
                    <a:solidFill>
                      <a:srgbClr val="FFFF00"/>
                    </a:solidFill>
                  </a:tcPr>
                </a:tc>
                <a:extLst>
                  <a:ext uri="{0D108BD9-81ED-4DB2-BD59-A6C34878D82A}">
                    <a16:rowId xmlns="" xmlns:a16="http://schemas.microsoft.com/office/drawing/2014/main" val="10022"/>
                  </a:ext>
                </a:extLst>
              </a:tr>
            </a:tbl>
          </a:graphicData>
        </a:graphic>
      </p:graphicFrame>
    </p:spTree>
    <p:extLst>
      <p:ext uri="{BB962C8B-B14F-4D97-AF65-F5344CB8AC3E}">
        <p14:creationId xmlns:p14="http://schemas.microsoft.com/office/powerpoint/2010/main" xmlns="" val="206615116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395" y="1053597"/>
            <a:ext cx="8559209" cy="3438995"/>
          </a:xfrm>
        </p:spPr>
        <p:txBody>
          <a:bodyPr>
            <a:noAutofit/>
          </a:bodyPr>
          <a:lstStyle/>
          <a:p>
            <a:pPr lvl="0" algn="ctr">
              <a:spcBef>
                <a:spcPct val="20000"/>
              </a:spcBef>
            </a:pPr>
            <a:r>
              <a:rPr lang="en-US" sz="2400" dirty="0">
                <a:solidFill>
                  <a:schemeClr val="bg1"/>
                </a:solidFill>
                <a:effectLst>
                  <a:outerShdw blurRad="38100" dist="38100" dir="2700000" algn="tl">
                    <a:srgbClr val="000000">
                      <a:alpha val="43137"/>
                    </a:srgbClr>
                  </a:outerShdw>
                </a:effectLst>
                <a:ea typeface="+mn-ea"/>
              </a:rPr>
              <a:t>8. CHALLENGES AND INTERVENTIONS</a:t>
            </a:r>
          </a:p>
        </p:txBody>
      </p:sp>
    </p:spTree>
    <p:extLst>
      <p:ext uri="{BB962C8B-B14F-4D97-AF65-F5344CB8AC3E}">
        <p14:creationId xmlns:p14="http://schemas.microsoft.com/office/powerpoint/2010/main" xmlns="" val="36589773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dirty="0"/>
              <a:t>9.1 CHALLENGES &amp; INTERVENTIONS </a:t>
            </a:r>
          </a:p>
        </p:txBody>
      </p:sp>
      <p:sp>
        <p:nvSpPr>
          <p:cNvPr id="3" name="Content Placeholder 2"/>
          <p:cNvSpPr>
            <a:spLocks noGrp="1"/>
          </p:cNvSpPr>
          <p:nvPr>
            <p:ph sz="half" idx="1"/>
          </p:nvPr>
        </p:nvSpPr>
        <p:spPr>
          <a:xfrm>
            <a:off x="665656" y="1417279"/>
            <a:ext cx="3990123" cy="4525963"/>
          </a:xfrm>
        </p:spPr>
        <p:txBody>
          <a:bodyPr>
            <a:normAutofit/>
          </a:bodyPr>
          <a:lstStyle/>
          <a:p>
            <a:pPr marL="0" indent="0" fontAlgn="b">
              <a:buNone/>
            </a:pPr>
            <a:r>
              <a:rPr lang="en-US" sz="1400" b="1" dirty="0"/>
              <a:t>CHALLENGES </a:t>
            </a:r>
          </a:p>
          <a:p>
            <a:pPr fontAlgn="b"/>
            <a:r>
              <a:rPr lang="en-US" sz="1400" dirty="0"/>
              <a:t>Contract Management weaknesses </a:t>
            </a:r>
          </a:p>
          <a:p>
            <a:pPr fontAlgn="b"/>
            <a:r>
              <a:rPr lang="en-US" sz="1400" dirty="0"/>
              <a:t>Project Management weaknesses</a:t>
            </a:r>
          </a:p>
          <a:p>
            <a:pPr fontAlgn="b"/>
            <a:r>
              <a:rPr lang="en-ZA" sz="1400" dirty="0"/>
              <a:t>The Integrity of planning information to inform development readiness across spheres of government - </a:t>
            </a:r>
            <a:r>
              <a:rPr lang="en-US" sz="1400" dirty="0"/>
              <a:t>Integrated Planning Weaknesses </a:t>
            </a:r>
          </a:p>
          <a:p>
            <a:pPr fontAlgn="b"/>
            <a:r>
              <a:rPr lang="en-US" sz="1400" dirty="0"/>
              <a:t>Non accountability by municipalities</a:t>
            </a:r>
          </a:p>
          <a:p>
            <a:pPr fontAlgn="b"/>
            <a:r>
              <a:rPr lang="en-US" sz="1400" dirty="0"/>
              <a:t>Bulk Infrastructure and the capacity of municipalities to handle infrastructure</a:t>
            </a:r>
          </a:p>
          <a:p>
            <a:pPr fontAlgn="b"/>
            <a:r>
              <a:rPr lang="en-US" sz="1400" dirty="0"/>
              <a:t> Title Deeds: Service certificates clearance ( due to subsidy quantum limitations on roads, stormwater and electrification in order to finalize township </a:t>
            </a:r>
            <a:r>
              <a:rPr lang="en-US" sz="1400" dirty="0" err="1"/>
              <a:t>formalisation</a:t>
            </a:r>
            <a:r>
              <a:rPr lang="en-US" sz="1400" dirty="0"/>
              <a:t> and  proclamation </a:t>
            </a:r>
          </a:p>
        </p:txBody>
      </p:sp>
      <p:sp>
        <p:nvSpPr>
          <p:cNvPr id="7" name="Content Placeholder 6">
            <a:extLst>
              <a:ext uri="{FF2B5EF4-FFF2-40B4-BE49-F238E27FC236}">
                <a16:creationId xmlns="" xmlns:a16="http://schemas.microsoft.com/office/drawing/2014/main" id="{5F3E5639-95DF-4D39-8BC8-52D5DEC2E7FD}"/>
              </a:ext>
            </a:extLst>
          </p:cNvPr>
          <p:cNvSpPr>
            <a:spLocks noGrp="1"/>
          </p:cNvSpPr>
          <p:nvPr>
            <p:ph sz="half" idx="2"/>
          </p:nvPr>
        </p:nvSpPr>
        <p:spPr>
          <a:xfrm>
            <a:off x="4494883" y="1435416"/>
            <a:ext cx="4437822" cy="4424953"/>
          </a:xfrm>
        </p:spPr>
        <p:txBody>
          <a:bodyPr>
            <a:noAutofit/>
          </a:bodyPr>
          <a:lstStyle/>
          <a:p>
            <a:pPr marL="0" indent="0" fontAlgn="b">
              <a:buNone/>
            </a:pPr>
            <a:r>
              <a:rPr lang="en-ZA" sz="1400" b="1" dirty="0"/>
              <a:t>INTERVENTION MEASURES </a:t>
            </a:r>
          </a:p>
          <a:p>
            <a:pPr>
              <a:buFont typeface="Arial" panose="020B0604020202020204" pitchFamily="34" charset="0"/>
              <a:buChar char="•"/>
            </a:pPr>
            <a:r>
              <a:rPr lang="en-ZA" sz="1400" dirty="0"/>
              <a:t>Tightening of Contract Management and project management controls</a:t>
            </a:r>
          </a:p>
          <a:p>
            <a:pPr>
              <a:buFont typeface="Arial" panose="020B0604020202020204" pitchFamily="34" charset="0"/>
              <a:buChar char="•"/>
            </a:pPr>
            <a:r>
              <a:rPr lang="en-ZA" sz="1400" dirty="0"/>
              <a:t>Putting strict measures on the monthly reporting by municipalities </a:t>
            </a:r>
          </a:p>
          <a:p>
            <a:pPr lvl="1">
              <a:buFont typeface="Arial" panose="020B0604020202020204" pitchFamily="34" charset="0"/>
              <a:buChar char="•"/>
            </a:pPr>
            <a:r>
              <a:rPr lang="en-ZA" sz="1400" dirty="0"/>
              <a:t>2019/20 Withholding of  transfers up until all redemption claims are submitted and in other cases signed tripartite agreements and paid service providers directly for work done </a:t>
            </a:r>
          </a:p>
          <a:p>
            <a:pPr lvl="1">
              <a:buFont typeface="Arial" panose="020B0604020202020204" pitchFamily="34" charset="0"/>
              <a:buChar char="•"/>
            </a:pPr>
            <a:r>
              <a:rPr lang="en-ZA" sz="1400" dirty="0"/>
              <a:t>Entered into tripartite agreements and/or direct contracting with service providers for accounting on all transfers to ensuring that service providers are paid on time upon completing the work</a:t>
            </a:r>
          </a:p>
          <a:p>
            <a:pPr>
              <a:buFont typeface="Arial" panose="020B0604020202020204" pitchFamily="34" charset="0"/>
              <a:buChar char="•"/>
            </a:pPr>
            <a:r>
              <a:rPr lang="en-ZA" sz="1400" dirty="0"/>
              <a:t>Multi-sectoral testing of readiness of projects prior to project execution</a:t>
            </a:r>
          </a:p>
          <a:p>
            <a:pPr>
              <a:buFont typeface="Arial" panose="020B0604020202020204" pitchFamily="34" charset="0"/>
              <a:buChar char="•"/>
            </a:pPr>
            <a:r>
              <a:rPr lang="en-ZA" sz="1400" dirty="0"/>
              <a:t>Capacity of municipalities has been elevated through various interventions e.g. </a:t>
            </a:r>
            <a:r>
              <a:rPr lang="en-ZA" sz="1400" dirty="0" err="1"/>
              <a:t>Cogta</a:t>
            </a:r>
            <a:r>
              <a:rPr lang="en-ZA" sz="1400" dirty="0"/>
              <a:t> support measures etc.</a:t>
            </a:r>
          </a:p>
          <a:p>
            <a:pPr>
              <a:buFont typeface="Arial" panose="020B0604020202020204" pitchFamily="34" charset="0"/>
              <a:buChar char="•"/>
            </a:pPr>
            <a:r>
              <a:rPr lang="en-ZA" sz="1400" dirty="0"/>
              <a:t>Title Deeds: engagement with National on alternatives of addressing planning milestones with a negative effect on title Deeds registration linked to financial resourcing </a:t>
            </a:r>
          </a:p>
          <a:p>
            <a:pPr marL="0" indent="0">
              <a:buNone/>
            </a:pPr>
            <a:endParaRPr lang="en-ZA" sz="1400" dirty="0"/>
          </a:p>
          <a:p>
            <a:endParaRPr lang="en-US" sz="1400" dirty="0"/>
          </a:p>
        </p:txBody>
      </p:sp>
    </p:spTree>
    <p:extLst>
      <p:ext uri="{BB962C8B-B14F-4D97-AF65-F5344CB8AC3E}">
        <p14:creationId xmlns:p14="http://schemas.microsoft.com/office/powerpoint/2010/main" xmlns="" val="35205288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257175"/>
            <a:fld id="{093862CD-2CE4-D846-9F15-15300DCE1BBC}" type="slidenum">
              <a:rPr lang="en-US" smtClean="0">
                <a:solidFill>
                  <a:prstClr val="black"/>
                </a:solidFill>
              </a:rPr>
              <a:pPr defTabSz="257175"/>
              <a:t>27</a:t>
            </a:fld>
            <a:endParaRPr lang="en-US" dirty="0">
              <a:solidFill>
                <a:prstClr val="black"/>
              </a:solidFill>
            </a:endParaRPr>
          </a:p>
        </p:txBody>
      </p:sp>
      <p:sp>
        <p:nvSpPr>
          <p:cNvPr id="6" name="Title 1"/>
          <p:cNvSpPr txBox="1">
            <a:spLocks/>
          </p:cNvSpPr>
          <p:nvPr/>
        </p:nvSpPr>
        <p:spPr>
          <a:xfrm>
            <a:off x="1898782" y="1550846"/>
            <a:ext cx="6010244" cy="244183"/>
          </a:xfrm>
          <a:prstGeom prst="rect">
            <a:avLst/>
          </a:prstGeom>
        </p:spPr>
        <p:txBody>
          <a:bodyPr vert="horz" lIns="68580" tIns="34290" rIns="68580" bIns="34290" rtlCol="0" anchor="ctr">
            <a:noAutofit/>
          </a:bodyPr>
          <a:lstStyle>
            <a:lvl1pPr algn="ctr" defTabSz="342900" rtl="0" eaLnBrk="1" latinLnBrk="0" hangingPunct="1">
              <a:spcBef>
                <a:spcPct val="0"/>
              </a:spcBef>
              <a:buNone/>
              <a:defRPr sz="2400" kern="1200">
                <a:solidFill>
                  <a:srgbClr val="FFFFFF"/>
                </a:solidFill>
                <a:latin typeface="+mj-lt"/>
                <a:ea typeface="+mj-ea"/>
                <a:cs typeface="+mj-cs"/>
              </a:defRPr>
            </a:lvl1pPr>
          </a:lstStyle>
          <a:p>
            <a:pPr algn="l" defTabSz="685800">
              <a:spcBef>
                <a:spcPts val="0"/>
              </a:spcBef>
            </a:pPr>
            <a:r>
              <a:rPr lang="en-ZA" sz="1500" b="1" dirty="0">
                <a:solidFill>
                  <a:prstClr val="white"/>
                </a:solidFill>
                <a:latin typeface="Arial" panose="020B0604020202020204" pitchFamily="34" charset="0"/>
                <a:cs typeface="Arial" panose="020B0604020202020204" pitchFamily="34" charset="0"/>
              </a:rPr>
              <a:t>Background</a:t>
            </a:r>
          </a:p>
        </p:txBody>
      </p:sp>
      <p:sp>
        <p:nvSpPr>
          <p:cNvPr id="3" name="TextBox 2"/>
          <p:cNvSpPr txBox="1"/>
          <p:nvPr/>
        </p:nvSpPr>
        <p:spPr>
          <a:xfrm>
            <a:off x="2622360" y="5590881"/>
            <a:ext cx="6183709" cy="2308324"/>
          </a:xfrm>
          <a:prstGeom prst="rect">
            <a:avLst/>
          </a:prstGeom>
          <a:noFill/>
        </p:spPr>
        <p:txBody>
          <a:bodyPr wrap="square" rtlCol="0">
            <a:spAutoFit/>
          </a:bodyPr>
          <a:lstStyle/>
          <a:p>
            <a:pPr algn="ctr"/>
            <a:endParaRPr lang="en-ZA" sz="4800" b="1" dirty="0">
              <a:ln w="22225">
                <a:solidFill>
                  <a:schemeClr val="accent2"/>
                </a:solidFill>
                <a:prstDash val="solid"/>
              </a:ln>
              <a:solidFill>
                <a:schemeClr val="accent1">
                  <a:lumMod val="60000"/>
                  <a:lumOff val="40000"/>
                </a:schemeClr>
              </a:solidFill>
            </a:endParaRPr>
          </a:p>
          <a:p>
            <a:pPr algn="ctr"/>
            <a:endParaRPr lang="en-ZA" sz="4800" b="1" dirty="0">
              <a:ln w="22225">
                <a:solidFill>
                  <a:schemeClr val="accent2"/>
                </a:solidFill>
                <a:prstDash val="solid"/>
              </a:ln>
              <a:solidFill>
                <a:schemeClr val="accent1">
                  <a:lumMod val="60000"/>
                  <a:lumOff val="40000"/>
                </a:schemeClr>
              </a:solidFill>
            </a:endParaRPr>
          </a:p>
          <a:p>
            <a:pPr algn="ctr"/>
            <a:endParaRPr lang="en-ZA" sz="4800" b="1" dirty="0">
              <a:ln w="22225">
                <a:solidFill>
                  <a:schemeClr val="accent2"/>
                </a:solidFill>
                <a:prstDash val="solid"/>
              </a:ln>
              <a:solidFill>
                <a:schemeClr val="accent1">
                  <a:lumMod val="60000"/>
                  <a:lumOff val="40000"/>
                </a:schemeClr>
              </a:solidFill>
            </a:endParaRPr>
          </a:p>
        </p:txBody>
      </p:sp>
      <p:pic>
        <p:nvPicPr>
          <p:cNvPr id="4" name="Picture 3">
            <a:extLst>
              <a:ext uri="{FF2B5EF4-FFF2-40B4-BE49-F238E27FC236}">
                <a16:creationId xmlns="" xmlns:a16="http://schemas.microsoft.com/office/drawing/2014/main" id="{F69CDAA4-BC26-406E-BD8E-49FF15FAE331}"/>
              </a:ext>
            </a:extLst>
          </p:cNvPr>
          <p:cNvPicPr>
            <a:picLocks noChangeAspect="1"/>
          </p:cNvPicPr>
          <p:nvPr/>
        </p:nvPicPr>
        <p:blipFill>
          <a:blip r:embed="rId2"/>
          <a:stretch>
            <a:fillRect/>
          </a:stretch>
        </p:blipFill>
        <p:spPr>
          <a:xfrm>
            <a:off x="371652" y="2447698"/>
            <a:ext cx="8729869" cy="1504950"/>
          </a:xfrm>
          <a:prstGeom prst="rect">
            <a:avLst/>
          </a:prstGeom>
        </p:spPr>
      </p:pic>
    </p:spTree>
    <p:extLst>
      <p:ext uri="{BB962C8B-B14F-4D97-AF65-F5344CB8AC3E}">
        <p14:creationId xmlns:p14="http://schemas.microsoft.com/office/powerpoint/2010/main" xmlns="" val="369793355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3000" y="884174"/>
            <a:ext cx="6858000" cy="39172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pPr algn="l"/>
            <a:r>
              <a:rPr lang="en-US" sz="1800" dirty="0"/>
              <a:t>GAUTENG DEMOGRAPHICS</a:t>
            </a:r>
          </a:p>
        </p:txBody>
      </p:sp>
      <p:sp>
        <p:nvSpPr>
          <p:cNvPr id="2" name="Slide Number Placeholder 1"/>
          <p:cNvSpPr>
            <a:spLocks noGrp="1"/>
          </p:cNvSpPr>
          <p:nvPr>
            <p:ph type="sldNum" sz="quarter" idx="12"/>
          </p:nvPr>
        </p:nvSpPr>
        <p:spPr>
          <a:xfrm>
            <a:off x="6057900" y="5335464"/>
            <a:ext cx="1600200" cy="273844"/>
          </a:xfrm>
          <a:noFill/>
        </p:spPr>
        <p:txBody>
          <a:bodyPr/>
          <a:lstStyle/>
          <a:p>
            <a:pPr>
              <a:defRPr/>
            </a:pPr>
            <a:fld id="{E9E3E94E-39FD-4CB4-96EA-17D418090610}" type="slidenum">
              <a:rPr lang="en-US" smtClean="0"/>
              <a:pPr>
                <a:defRPr/>
              </a:pPr>
              <a:t>3</a:t>
            </a:fld>
            <a:endParaRPr lang="en-US" dirty="0"/>
          </a:p>
        </p:txBody>
      </p:sp>
      <p:grpSp>
        <p:nvGrpSpPr>
          <p:cNvPr id="38" name="Group 37"/>
          <p:cNvGrpSpPr/>
          <p:nvPr/>
        </p:nvGrpSpPr>
        <p:grpSpPr>
          <a:xfrm>
            <a:off x="196378" y="1439762"/>
            <a:ext cx="8406917" cy="4534064"/>
            <a:chOff x="-1096636" y="1446160"/>
            <a:chExt cx="10190024" cy="5312152"/>
          </a:xfrm>
        </p:grpSpPr>
        <p:graphicFrame>
          <p:nvGraphicFramePr>
            <p:cNvPr id="14" name="Chart 13"/>
            <p:cNvGraphicFramePr/>
            <p:nvPr/>
          </p:nvGraphicFramePr>
          <p:xfrm>
            <a:off x="3847900" y="2136257"/>
            <a:ext cx="3921608" cy="3384559"/>
          </p:xfrm>
          <a:graphic>
            <a:graphicData uri="http://schemas.openxmlformats.org/drawingml/2006/chart">
              <c:chart xmlns:c="http://schemas.openxmlformats.org/drawingml/2006/chart" xmlns:r="http://schemas.openxmlformats.org/officeDocument/2006/relationships" r:id="rId3"/>
            </a:graphicData>
          </a:graphic>
        </p:graphicFrame>
        <p:sp>
          <p:nvSpPr>
            <p:cNvPr id="25" name="Flowchart: Delay 24"/>
            <p:cNvSpPr/>
            <p:nvPr/>
          </p:nvSpPr>
          <p:spPr>
            <a:xfrm>
              <a:off x="105570" y="3888314"/>
              <a:ext cx="3709109" cy="1190730"/>
            </a:xfrm>
            <a:prstGeom prst="flowChartDelay">
              <a:avLst/>
            </a:prstGeom>
            <a:noFill/>
            <a:ln w="38100" cap="flat" cmpd="sng" algn="ctr">
              <a:solidFill>
                <a:schemeClr val="dk1"/>
              </a:solidFill>
              <a:prstDash val="sys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ZA" sz="1500" dirty="0">
                  <a:latin typeface="Arial" panose="020B0604020202020204" pitchFamily="34" charset="0"/>
                  <a:cs typeface="Arial" panose="020B0604020202020204" pitchFamily="34" charset="0"/>
                </a:rPr>
                <a:t>574 314 </a:t>
              </a:r>
            </a:p>
            <a:p>
              <a:pPr algn="ctr"/>
              <a:r>
                <a:rPr lang="en-ZA" sz="1500" b="1" dirty="0">
                  <a:latin typeface="Arial" panose="020B0604020202020204" pitchFamily="34" charset="0"/>
                  <a:cs typeface="Arial" panose="020B0604020202020204" pitchFamily="34" charset="0"/>
                </a:rPr>
                <a:t>interprovincial migrants</a:t>
              </a:r>
              <a:r>
                <a:rPr lang="en-ZA" sz="1500" dirty="0">
                  <a:latin typeface="Arial" panose="020B0604020202020204" pitchFamily="34" charset="0"/>
                  <a:cs typeface="Arial" panose="020B0604020202020204" pitchFamily="34" charset="0"/>
                </a:rPr>
                <a:t> </a:t>
              </a:r>
            </a:p>
            <a:p>
              <a:pPr algn="ctr"/>
              <a:r>
                <a:rPr lang="en-ZA" sz="1500" dirty="0">
                  <a:latin typeface="Arial" panose="020B0604020202020204" pitchFamily="34" charset="0"/>
                  <a:cs typeface="Arial" panose="020B0604020202020204" pitchFamily="34" charset="0"/>
                </a:rPr>
                <a:t>over last 5 years</a:t>
              </a:r>
            </a:p>
          </p:txBody>
        </p:sp>
        <p:sp>
          <p:nvSpPr>
            <p:cNvPr id="31" name="Arrow: Up 30"/>
            <p:cNvSpPr/>
            <p:nvPr/>
          </p:nvSpPr>
          <p:spPr>
            <a:xfrm>
              <a:off x="3673280" y="3258454"/>
              <a:ext cx="954282" cy="3499858"/>
            </a:xfrm>
            <a:prstGeom prst="up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ZA" sz="1425" b="1" dirty="0">
                <a:latin typeface="Arial" panose="020B0604020202020204" pitchFamily="34" charset="0"/>
                <a:cs typeface="Arial" panose="020B0604020202020204" pitchFamily="34" charset="0"/>
              </a:endParaRPr>
            </a:p>
          </p:txBody>
        </p:sp>
        <p:sp>
          <p:nvSpPr>
            <p:cNvPr id="16" name="Rectangle 15"/>
            <p:cNvSpPr/>
            <p:nvPr/>
          </p:nvSpPr>
          <p:spPr>
            <a:xfrm>
              <a:off x="6033381" y="2412791"/>
              <a:ext cx="1278513" cy="615553"/>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Elderly &gt;60 years</a:t>
              </a:r>
            </a:p>
          </p:txBody>
        </p:sp>
        <p:sp>
          <p:nvSpPr>
            <p:cNvPr id="17" name="Rectangle 16"/>
            <p:cNvSpPr/>
            <p:nvPr/>
          </p:nvSpPr>
          <p:spPr>
            <a:xfrm>
              <a:off x="4622531" y="4535449"/>
              <a:ext cx="811159" cy="861775"/>
            </a:xfrm>
            <a:prstGeom prst="rect">
              <a:avLst/>
            </a:prstGeom>
          </p:spPr>
          <p:txBody>
            <a:bodyPr wrap="square">
              <a:spAutoFit/>
            </a:bodyPr>
            <a:lstStyle/>
            <a:p>
              <a:r>
                <a:rPr lang="en-ZA" sz="1200" dirty="0">
                  <a:latin typeface="Arial" panose="020B0604020202020204" pitchFamily="34" charset="0"/>
                  <a:cs typeface="Arial" panose="020B0604020202020204" pitchFamily="34" charset="0"/>
                </a:rPr>
                <a:t>Youth and Adults</a:t>
              </a:r>
            </a:p>
          </p:txBody>
        </p:sp>
        <p:sp>
          <p:nvSpPr>
            <p:cNvPr id="21" name="Rectangle: Diagonal Corners Rounded 20"/>
            <p:cNvSpPr/>
            <p:nvPr/>
          </p:nvSpPr>
          <p:spPr>
            <a:xfrm>
              <a:off x="78392" y="2688371"/>
              <a:ext cx="2255376" cy="1140166"/>
            </a:xfrm>
            <a:prstGeom prst="round2DiagRect">
              <a:avLst/>
            </a:prstGeom>
            <a:solidFill>
              <a:schemeClr val="bg1">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lnSpc>
                  <a:spcPts val="1950"/>
                </a:lnSpc>
              </a:pPr>
              <a:r>
                <a:rPr lang="en-ZA" sz="1500" b="1" dirty="0">
                  <a:latin typeface="Arial" panose="020B0604020202020204" pitchFamily="34" charset="0"/>
                  <a:cs typeface="Arial" panose="020B0604020202020204" pitchFamily="34" charset="0"/>
                </a:rPr>
                <a:t>25,8% of SAs </a:t>
              </a:r>
            </a:p>
            <a:p>
              <a:pPr algn="ctr">
                <a:lnSpc>
                  <a:spcPts val="1950"/>
                </a:lnSpc>
              </a:pPr>
              <a:r>
                <a:rPr lang="en-ZA" sz="1500" b="1" dirty="0">
                  <a:latin typeface="Arial" panose="020B0604020202020204" pitchFamily="34" charset="0"/>
                  <a:cs typeface="Arial" panose="020B0604020202020204" pitchFamily="34" charset="0"/>
                </a:rPr>
                <a:t>population reside in GP</a:t>
              </a:r>
            </a:p>
          </p:txBody>
        </p:sp>
        <p:pic>
          <p:nvPicPr>
            <p:cNvPr id="27" name="Picture 26"/>
            <p:cNvPicPr>
              <a:picLocks noChangeAspect="1"/>
            </p:cNvPicPr>
            <p:nvPr/>
          </p:nvPicPr>
          <p:blipFill rotWithShape="1">
            <a:blip r:embed="rId4"/>
            <a:srcRect l="72113" t="75017" r="1672" b="8640"/>
            <a:stretch/>
          </p:blipFill>
          <p:spPr>
            <a:xfrm>
              <a:off x="5975502" y="4845444"/>
              <a:ext cx="2849422" cy="1635104"/>
            </a:xfrm>
            <a:prstGeom prst="rect">
              <a:avLst/>
            </a:prstGeom>
          </p:spPr>
        </p:pic>
        <p:pic>
          <p:nvPicPr>
            <p:cNvPr id="29" name="Picture 28"/>
            <p:cNvPicPr>
              <a:picLocks noChangeAspect="1"/>
            </p:cNvPicPr>
            <p:nvPr/>
          </p:nvPicPr>
          <p:blipFill rotWithShape="1">
            <a:blip r:embed="rId5">
              <a:duotone>
                <a:prstClr val="black"/>
                <a:schemeClr val="accent1">
                  <a:tint val="45000"/>
                  <a:satMod val="400000"/>
                </a:schemeClr>
              </a:duotone>
              <a:extLst>
                <a:ext uri="{BEBA8EAE-BF5A-486C-A8C5-ECC9F3942E4B}">
                  <a14:imgProps xmlns:a14="http://schemas.microsoft.com/office/drawing/2010/main" xmlns="">
                    <a14:imgLayer r:embed="rId6">
                      <a14:imgEffect>
                        <a14:sharpenSoften amount="-50000"/>
                      </a14:imgEffect>
                      <a14:imgEffect>
                        <a14:brightnessContrast bright="8000"/>
                      </a14:imgEffect>
                    </a14:imgLayer>
                  </a14:imgProps>
                </a:ext>
              </a:extLst>
            </a:blip>
            <a:srcRect l="4432" t="45645" r="5292" b="25855"/>
            <a:stretch/>
          </p:blipFill>
          <p:spPr>
            <a:xfrm>
              <a:off x="84316" y="1446160"/>
              <a:ext cx="2340374" cy="1143437"/>
            </a:xfrm>
            <a:prstGeom prst="rect">
              <a:avLst/>
            </a:prstGeom>
            <a:solidFill>
              <a:schemeClr val="accent1"/>
            </a:solidFill>
          </p:spPr>
        </p:pic>
        <p:sp>
          <p:nvSpPr>
            <p:cNvPr id="30" name="Rectangle: Single Corner Snipped 29"/>
            <p:cNvSpPr/>
            <p:nvPr/>
          </p:nvSpPr>
          <p:spPr>
            <a:xfrm>
              <a:off x="2430019" y="1446160"/>
              <a:ext cx="2409683" cy="1137039"/>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ZA" sz="1350" b="1" dirty="0">
                  <a:latin typeface="Arial" panose="020B0604020202020204" pitchFamily="34" charset="0"/>
                  <a:cs typeface="Arial" panose="020B0604020202020204" pitchFamily="34" charset="0"/>
                </a:rPr>
                <a:t>Total population </a:t>
              </a:r>
            </a:p>
            <a:p>
              <a:pPr algn="ctr"/>
              <a:r>
                <a:rPr lang="en-ZA" sz="2400" b="1" dirty="0">
                  <a:latin typeface="Arial" panose="020B0604020202020204" pitchFamily="34" charset="0"/>
                  <a:cs typeface="Arial" panose="020B0604020202020204" pitchFamily="34" charset="0"/>
                </a:rPr>
                <a:t>15,18m</a:t>
              </a:r>
            </a:p>
          </p:txBody>
        </p:sp>
        <p:sp>
          <p:nvSpPr>
            <p:cNvPr id="23" name="Arrow: Pentagon 22"/>
            <p:cNvSpPr/>
            <p:nvPr/>
          </p:nvSpPr>
          <p:spPr>
            <a:xfrm>
              <a:off x="73841" y="5929801"/>
              <a:ext cx="3588918" cy="828511"/>
            </a:xfrm>
            <a:prstGeom prst="homePlate">
              <a:avLst/>
            </a:prstGeom>
            <a:solidFill>
              <a:schemeClr val="bg1">
                <a:lumMod val="5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ZA" sz="2100" b="1" dirty="0">
                  <a:latin typeface="Arial" panose="020B0604020202020204" pitchFamily="34" charset="0"/>
                  <a:cs typeface="Arial" panose="020B0604020202020204" pitchFamily="34" charset="0"/>
                </a:rPr>
                <a:t>1,5m in-migrants </a:t>
              </a:r>
            </a:p>
            <a:p>
              <a:pPr algn="ctr"/>
              <a:r>
                <a:rPr lang="en-ZA" sz="1350" dirty="0">
                  <a:latin typeface="Arial" panose="020B0604020202020204" pitchFamily="34" charset="0"/>
                  <a:cs typeface="Arial" panose="020B0604020202020204" pitchFamily="34" charset="0"/>
                </a:rPr>
                <a:t>between 2011 to 2016</a:t>
              </a:r>
            </a:p>
          </p:txBody>
        </p:sp>
        <p:sp>
          <p:nvSpPr>
            <p:cNvPr id="22" name="Teardrop 21"/>
            <p:cNvSpPr/>
            <p:nvPr/>
          </p:nvSpPr>
          <p:spPr>
            <a:xfrm>
              <a:off x="7140785" y="2527962"/>
              <a:ext cx="1952603" cy="2007487"/>
            </a:xfrm>
            <a:prstGeom prst="teardrop">
              <a:avLst/>
            </a:prstGeom>
            <a:solidFill>
              <a:srgbClr val="FFC000"/>
            </a:solidFill>
          </p:spPr>
          <p:style>
            <a:lnRef idx="3">
              <a:schemeClr val="lt1"/>
            </a:lnRef>
            <a:fillRef idx="1">
              <a:schemeClr val="dk1"/>
            </a:fillRef>
            <a:effectRef idx="1">
              <a:schemeClr val="dk1"/>
            </a:effectRef>
            <a:fontRef idx="minor">
              <a:schemeClr val="lt1"/>
            </a:fontRef>
          </p:style>
          <p:txBody>
            <a:bodyPr rtlCol="0" anchor="ctr"/>
            <a:lstStyle/>
            <a:p>
              <a:pPr algn="ctr"/>
              <a:r>
                <a:rPr lang="en-ZA" sz="1200" b="1" dirty="0">
                  <a:solidFill>
                    <a:schemeClr val="tx1"/>
                  </a:solidFill>
                  <a:latin typeface="Arial" panose="020B0604020202020204" pitchFamily="34" charset="0"/>
                  <a:cs typeface="Arial" panose="020B0604020202020204" pitchFamily="34" charset="0"/>
                </a:rPr>
                <a:t>Gauteng has the 2</a:t>
              </a:r>
              <a:r>
                <a:rPr lang="en-ZA" sz="1200" b="1" baseline="30000" dirty="0">
                  <a:solidFill>
                    <a:schemeClr val="tx1"/>
                  </a:solidFill>
                  <a:latin typeface="Arial" panose="020B0604020202020204" pitchFamily="34" charset="0"/>
                  <a:cs typeface="Arial" panose="020B0604020202020204" pitchFamily="34" charset="0"/>
                </a:rPr>
                <a:t>nd</a:t>
              </a:r>
              <a:r>
                <a:rPr lang="en-ZA" sz="1200" b="1" dirty="0">
                  <a:solidFill>
                    <a:schemeClr val="tx1"/>
                  </a:solidFill>
                  <a:latin typeface="Arial" panose="020B0604020202020204" pitchFamily="34" charset="0"/>
                  <a:cs typeface="Arial" panose="020B0604020202020204" pitchFamily="34" charset="0"/>
                </a:rPr>
                <a:t> highest life expectancy average at 66.5 years</a:t>
              </a:r>
            </a:p>
          </p:txBody>
        </p:sp>
        <p:sp>
          <p:nvSpPr>
            <p:cNvPr id="15" name="Rectangle 14"/>
            <p:cNvSpPr/>
            <p:nvPr/>
          </p:nvSpPr>
          <p:spPr>
            <a:xfrm>
              <a:off x="4651668" y="2297209"/>
              <a:ext cx="1296381" cy="615553"/>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Children &lt;15 years</a:t>
              </a:r>
            </a:p>
          </p:txBody>
        </p:sp>
        <p:sp>
          <p:nvSpPr>
            <p:cNvPr id="33" name="Rectangle 32"/>
            <p:cNvSpPr/>
            <p:nvPr/>
          </p:nvSpPr>
          <p:spPr>
            <a:xfrm>
              <a:off x="-1096636" y="5118475"/>
              <a:ext cx="5748304" cy="954108"/>
            </a:xfrm>
            <a:prstGeom prst="rect">
              <a:avLst/>
            </a:prstGeom>
          </p:spPr>
          <p:txBody>
            <a:bodyPr wrap="square">
              <a:spAutoFit/>
            </a:bodyPr>
            <a:lstStyle/>
            <a:p>
              <a:pPr algn="ctr"/>
              <a:r>
                <a:rPr lang="en-ZA" sz="1350" b="1" dirty="0">
                  <a:solidFill>
                    <a:srgbClr val="D2A000"/>
                  </a:solidFill>
                  <a:latin typeface="Arial" panose="020B0604020202020204" pitchFamily="34" charset="0"/>
                  <a:cs typeface="Arial" panose="020B0604020202020204" pitchFamily="34" charset="0"/>
                </a:rPr>
                <a:t>GP received +/-50% of all </a:t>
              </a:r>
            </a:p>
            <a:p>
              <a:pPr algn="ctr"/>
              <a:r>
                <a:rPr lang="en-ZA" sz="1350" b="1" dirty="0">
                  <a:solidFill>
                    <a:srgbClr val="D2A000"/>
                  </a:solidFill>
                  <a:latin typeface="Arial" panose="020B0604020202020204" pitchFamily="34" charset="0"/>
                  <a:cs typeface="Arial" panose="020B0604020202020204" pitchFamily="34" charset="0"/>
                </a:rPr>
                <a:t>international migrants into SA</a:t>
              </a:r>
            </a:p>
            <a:p>
              <a:pPr algn="ctr"/>
              <a:r>
                <a:rPr lang="en-ZA" sz="1350" b="1" dirty="0">
                  <a:solidFill>
                    <a:srgbClr val="D2A000"/>
                  </a:solidFill>
                  <a:latin typeface="Arial" panose="020B0604020202020204" pitchFamily="34" charset="0"/>
                  <a:cs typeface="Arial" panose="020B0604020202020204" pitchFamily="34" charset="0"/>
                </a:rPr>
                <a:t> </a:t>
              </a:r>
              <a:r>
                <a:rPr lang="en-ZA" sz="1350" dirty="0">
                  <a:solidFill>
                    <a:srgbClr val="D2A000"/>
                  </a:solidFill>
                  <a:latin typeface="Arial" panose="020B0604020202020204" pitchFamily="34" charset="0"/>
                  <a:cs typeface="Arial" panose="020B0604020202020204" pitchFamily="34" charset="0"/>
                </a:rPr>
                <a:t>between 2011 and 2016</a:t>
              </a:r>
            </a:p>
          </p:txBody>
        </p:sp>
        <p:sp>
          <p:nvSpPr>
            <p:cNvPr id="34" name="Rectangle 33"/>
            <p:cNvSpPr/>
            <p:nvPr/>
          </p:nvSpPr>
          <p:spPr>
            <a:xfrm>
              <a:off x="4872637" y="1472979"/>
              <a:ext cx="4220751"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ZA" sz="1500" b="1" dirty="0">
                  <a:latin typeface="Arial" panose="020B0604020202020204" pitchFamily="34" charset="0"/>
                  <a:cs typeface="Arial" panose="020B0604020202020204" pitchFamily="34" charset="0"/>
                </a:rPr>
                <a:t>Mid-year population estimates, </a:t>
              </a:r>
              <a:r>
                <a:rPr lang="en-ZA" sz="1500" b="1" dirty="0" err="1">
                  <a:latin typeface="Arial" panose="020B0604020202020204" pitchFamily="34" charset="0"/>
                  <a:cs typeface="Arial" panose="020B0604020202020204" pitchFamily="34" charset="0"/>
                </a:rPr>
                <a:t>StatsSA</a:t>
              </a:r>
              <a:r>
                <a:rPr lang="en-ZA" sz="1500" b="1" dirty="0">
                  <a:latin typeface="Arial" panose="020B0604020202020204" pitchFamily="34" charset="0"/>
                  <a:cs typeface="Arial" panose="020B0604020202020204" pitchFamily="34" charset="0"/>
                </a:rPr>
                <a:t>, 2019</a:t>
              </a:r>
            </a:p>
          </p:txBody>
        </p:sp>
      </p:grpSp>
      <p:sp>
        <p:nvSpPr>
          <p:cNvPr id="35" name="Rectangle 34"/>
          <p:cNvSpPr/>
          <p:nvPr/>
        </p:nvSpPr>
        <p:spPr>
          <a:xfrm>
            <a:off x="2992083" y="2514715"/>
            <a:ext cx="1407857"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350" dirty="0">
                <a:latin typeface="Arial" panose="020B0604020202020204" pitchFamily="34" charset="0"/>
                <a:cs typeface="Arial" panose="020B0604020202020204" pitchFamily="34" charset="0"/>
              </a:rPr>
              <a:t>Largest increase in population numbers</a:t>
            </a:r>
          </a:p>
        </p:txBody>
      </p:sp>
      <p:sp>
        <p:nvSpPr>
          <p:cNvPr id="36" name="Rectangle 35"/>
          <p:cNvSpPr/>
          <p:nvPr/>
        </p:nvSpPr>
        <p:spPr>
          <a:xfrm>
            <a:off x="4631751" y="5645402"/>
            <a:ext cx="1917077" cy="3166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a:p>
        </p:txBody>
      </p:sp>
      <p:sp>
        <p:nvSpPr>
          <p:cNvPr id="37" name="Slide Number Placeholder 1"/>
          <p:cNvSpPr txBox="1">
            <a:spLocks/>
          </p:cNvSpPr>
          <p:nvPr/>
        </p:nvSpPr>
        <p:spPr>
          <a:xfrm>
            <a:off x="6257925" y="5636251"/>
            <a:ext cx="1600200" cy="273844"/>
          </a:xfrm>
          <a:prstGeom prst="rect">
            <a:avLst/>
          </a:prstGeom>
        </p:spPr>
        <p:txBody>
          <a:bodyPr/>
          <a:lstStyle>
            <a:defPPr>
              <a:defRPr lang="en-US"/>
            </a:defPPr>
            <a:lvl1pPr marL="0" algn="r" defTabSz="457200" rtl="0" eaLnBrk="1" fontAlgn="auto" latinLnBrk="0" hangingPunct="1">
              <a:spcBef>
                <a:spcPts val="0"/>
              </a:spcBef>
              <a:spcAft>
                <a:spcPts val="0"/>
              </a:spcAft>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E3E94E-39FD-4CB4-96EA-17D418090610}" type="slidenum">
              <a:rPr lang="en-US" sz="900">
                <a:latin typeface="Arial" panose="020B0604020202020204" pitchFamily="34" charset="0"/>
                <a:cs typeface="Arial" panose="020B0604020202020204" pitchFamily="34" charset="0"/>
              </a:rPr>
              <a:pPr>
                <a:defRPr/>
              </a:pPr>
              <a:t>3</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0603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949512"/>
            <a:ext cx="8013659" cy="325577"/>
          </a:xfrm>
        </p:spPr>
        <p:txBody>
          <a:bodyPr>
            <a:noAutofit/>
          </a:bodyPr>
          <a:lstStyle/>
          <a:p>
            <a:r>
              <a:rPr lang="en-US" sz="1800" dirty="0">
                <a:solidFill>
                  <a:schemeClr val="bg1"/>
                </a:solidFill>
              </a:rPr>
              <a:t>MIGRATION PATTERNS </a:t>
            </a:r>
          </a:p>
        </p:txBody>
      </p:sp>
      <p:pic>
        <p:nvPicPr>
          <p:cNvPr id="8" name="Picture 7"/>
          <p:cNvPicPr>
            <a:picLocks noChangeAspect="1"/>
          </p:cNvPicPr>
          <p:nvPr/>
        </p:nvPicPr>
        <p:blipFill rotWithShape="1">
          <a:blip r:embed="rId2"/>
          <a:srcRect t="13241" r="1639" b="5541"/>
          <a:stretch/>
        </p:blipFill>
        <p:spPr>
          <a:xfrm>
            <a:off x="357060" y="1803594"/>
            <a:ext cx="8546541" cy="2386583"/>
          </a:xfrm>
          <a:prstGeom prst="rect">
            <a:avLst/>
          </a:prstGeom>
        </p:spPr>
      </p:pic>
      <p:sp>
        <p:nvSpPr>
          <p:cNvPr id="9" name="Content Placeholder 8"/>
          <p:cNvSpPr>
            <a:spLocks noGrp="1"/>
          </p:cNvSpPr>
          <p:nvPr>
            <p:ph idx="1"/>
          </p:nvPr>
        </p:nvSpPr>
        <p:spPr>
          <a:xfrm>
            <a:off x="310896" y="4582089"/>
            <a:ext cx="8546541" cy="2352111"/>
          </a:xfrm>
        </p:spPr>
        <p:txBody>
          <a:bodyPr>
            <a:noAutofit/>
          </a:bodyPr>
          <a:lstStyle/>
          <a:p>
            <a:pPr algn="just"/>
            <a:r>
              <a:rPr lang="en-ZA" sz="1800" dirty="0"/>
              <a:t>For the period 2016-2021 Gauteng is estimated to receive the highest inflow of migrants of approximately 1 048 440</a:t>
            </a:r>
          </a:p>
          <a:p>
            <a:pPr algn="just"/>
            <a:r>
              <a:rPr lang="en-ZA" sz="1800" dirty="0"/>
              <a:t>There is an estimated of </a:t>
            </a:r>
            <a:r>
              <a:rPr lang="en-ZA" sz="1800" dirty="0">
                <a:solidFill>
                  <a:srgbClr val="FF0000"/>
                </a:solidFill>
              </a:rPr>
              <a:t>548 456 </a:t>
            </a:r>
            <a:r>
              <a:rPr lang="en-ZA" sz="1800" dirty="0"/>
              <a:t>who will be leaving Gauteng during 2016-2021</a:t>
            </a:r>
          </a:p>
          <a:p>
            <a:pPr algn="just"/>
            <a:r>
              <a:rPr lang="en-ZA" sz="1800" dirty="0"/>
              <a:t>However, this number is far less than the number of people who are migrating to Gauteng, </a:t>
            </a:r>
            <a:r>
              <a:rPr lang="en-ZA" sz="1800" dirty="0">
                <a:solidFill>
                  <a:srgbClr val="FF0000"/>
                </a:solidFill>
              </a:rPr>
              <a:t>1 596 896</a:t>
            </a:r>
          </a:p>
          <a:p>
            <a:pPr algn="just"/>
            <a:r>
              <a:rPr lang="en-ZA" sz="1800" dirty="0"/>
              <a:t>Gauteng is currently the most populous province</a:t>
            </a:r>
          </a:p>
        </p:txBody>
      </p:sp>
      <p:sp>
        <p:nvSpPr>
          <p:cNvPr id="10" name="TextBox 9"/>
          <p:cNvSpPr txBox="1"/>
          <p:nvPr/>
        </p:nvSpPr>
        <p:spPr>
          <a:xfrm>
            <a:off x="824526" y="1342714"/>
            <a:ext cx="4265658" cy="369332"/>
          </a:xfrm>
          <a:prstGeom prst="rect">
            <a:avLst/>
          </a:prstGeom>
          <a:noFill/>
        </p:spPr>
        <p:txBody>
          <a:bodyPr wrap="square" rtlCol="0">
            <a:spAutoFit/>
          </a:bodyPr>
          <a:lstStyle/>
          <a:p>
            <a:r>
              <a:rPr lang="en-ZA" b="1" dirty="0"/>
              <a:t>Estimated migration streams 2016-2021</a:t>
            </a:r>
          </a:p>
        </p:txBody>
      </p:sp>
      <p:sp>
        <p:nvSpPr>
          <p:cNvPr id="11" name="Rectangle 10"/>
          <p:cNvSpPr/>
          <p:nvPr/>
        </p:nvSpPr>
        <p:spPr>
          <a:xfrm>
            <a:off x="310896" y="2597277"/>
            <a:ext cx="8546541" cy="210312"/>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Rectangle 11"/>
          <p:cNvSpPr/>
          <p:nvPr/>
        </p:nvSpPr>
        <p:spPr>
          <a:xfrm>
            <a:off x="342352" y="4190177"/>
            <a:ext cx="3120406" cy="307777"/>
          </a:xfrm>
          <a:prstGeom prst="rect">
            <a:avLst/>
          </a:prstGeom>
        </p:spPr>
        <p:txBody>
          <a:bodyPr wrap="none">
            <a:spAutoFit/>
          </a:bodyPr>
          <a:lstStyle/>
          <a:p>
            <a:r>
              <a:rPr lang="en-ZA" sz="1400" b="1" i="1" dirty="0"/>
              <a:t>Source: </a:t>
            </a:r>
            <a:r>
              <a:rPr lang="en-ZA" sz="1400" b="1" i="1" dirty="0" err="1"/>
              <a:t>StatsSA</a:t>
            </a:r>
            <a:r>
              <a:rPr lang="en-ZA" sz="1400" b="1" i="1" dirty="0"/>
              <a:t> statistical release, 2018</a:t>
            </a:r>
          </a:p>
        </p:txBody>
      </p:sp>
    </p:spTree>
    <p:extLst>
      <p:ext uri="{BB962C8B-B14F-4D97-AF65-F5344CB8AC3E}">
        <p14:creationId xmlns:p14="http://schemas.microsoft.com/office/powerpoint/2010/main" xmlns="" val="12190770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1800" dirty="0"/>
              <a:t>EFFECTS OF MIGRATION</a:t>
            </a:r>
          </a:p>
        </p:txBody>
      </p:sp>
      <p:sp>
        <p:nvSpPr>
          <p:cNvPr id="3" name="Content Placeholder 2"/>
          <p:cNvSpPr>
            <a:spLocks noGrp="1"/>
          </p:cNvSpPr>
          <p:nvPr>
            <p:ph idx="1"/>
          </p:nvPr>
        </p:nvSpPr>
        <p:spPr/>
        <p:txBody>
          <a:bodyPr>
            <a:normAutofit/>
          </a:bodyPr>
          <a:lstStyle/>
          <a:p>
            <a:pPr algn="just"/>
            <a:r>
              <a:rPr lang="en-ZA" sz="1800" b="1" dirty="0"/>
              <a:t>Overpopulation and government services</a:t>
            </a:r>
          </a:p>
          <a:p>
            <a:pPr marL="0" indent="0" algn="just">
              <a:buNone/>
            </a:pPr>
            <a:r>
              <a:rPr lang="en-ZA" sz="1800" dirty="0" err="1"/>
              <a:t>Kollamparambil</a:t>
            </a:r>
            <a:r>
              <a:rPr lang="en-ZA" sz="1800" dirty="0"/>
              <a:t>, (2017: 12) states that the economic inequality between provinces in South Africa will continue to contribute to the inflow of people to Gauteng. This will result in further pressure on the aging infrastructure and government services.</a:t>
            </a:r>
          </a:p>
          <a:p>
            <a:pPr marL="0" indent="0">
              <a:buNone/>
            </a:pPr>
            <a:endParaRPr lang="en-ZA" sz="1800" dirty="0"/>
          </a:p>
          <a:p>
            <a:r>
              <a:rPr lang="en-ZA" sz="1800" b="1" dirty="0"/>
              <a:t>Housing provision</a:t>
            </a:r>
            <a:endParaRPr lang="en-ZA" sz="1800" dirty="0"/>
          </a:p>
          <a:p>
            <a:pPr marL="0" indent="0">
              <a:buNone/>
            </a:pPr>
            <a:r>
              <a:rPr lang="en-ZA" sz="1800" dirty="0"/>
              <a:t>The increase of migration in Gauteng is straining the provision of housing services in the metros and continue to be put under severe pressure to accommodate the increase in population (Wakefield, 2015).</a:t>
            </a:r>
          </a:p>
          <a:p>
            <a:pPr marL="0" indent="0">
              <a:buNone/>
            </a:pPr>
            <a:endParaRPr lang="en-ZA" sz="1800" dirty="0"/>
          </a:p>
          <a:p>
            <a:r>
              <a:rPr lang="en-ZA" sz="1800" b="1" dirty="0"/>
              <a:t>Unemployment</a:t>
            </a:r>
          </a:p>
          <a:p>
            <a:pPr marL="0" indent="0">
              <a:buNone/>
            </a:pPr>
            <a:r>
              <a:rPr lang="en-ZA" sz="1800" dirty="0"/>
              <a:t>Not all migrants find employment and this places an additional burden on the government programmes as they need to cater for indigent individuals. </a:t>
            </a:r>
          </a:p>
          <a:p>
            <a:pPr marL="0" indent="0">
              <a:buNone/>
            </a:pPr>
            <a:endParaRPr lang="en-ZA" sz="1800" dirty="0"/>
          </a:p>
        </p:txBody>
      </p:sp>
    </p:spTree>
    <p:extLst>
      <p:ext uri="{BB962C8B-B14F-4D97-AF65-F5344CB8AC3E}">
        <p14:creationId xmlns:p14="http://schemas.microsoft.com/office/powerpoint/2010/main" xmlns="" val="138118210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395" y="1053597"/>
            <a:ext cx="8559209" cy="3438995"/>
          </a:xfrm>
        </p:spPr>
        <p:txBody>
          <a:bodyPr>
            <a:noAutofit/>
          </a:bodyPr>
          <a:lstStyle/>
          <a:p>
            <a:pPr algn="ctr"/>
            <a:r>
              <a:rPr lang="en-ZA" sz="2400" dirty="0"/>
              <a:t/>
            </a:r>
            <a:br>
              <a:rPr lang="en-ZA" sz="2400" dirty="0"/>
            </a:br>
            <a:r>
              <a:rPr lang="en-ZA" sz="2400" dirty="0"/>
              <a:t>2. CURRENT STATE OF AFFAIRS</a:t>
            </a:r>
            <a:r>
              <a:rPr lang="en-US" altLang="en-US" sz="2400" dirty="0">
                <a:solidFill>
                  <a:schemeClr val="bg1"/>
                </a:solidFill>
              </a:rPr>
              <a:t/>
            </a:r>
            <a:br>
              <a:rPr lang="en-US" altLang="en-US" sz="2400" dirty="0">
                <a:solidFill>
                  <a:schemeClr val="bg1"/>
                </a:solidFill>
              </a:rPr>
            </a:br>
            <a:r>
              <a:rPr lang="en-US" altLang="en-US" sz="2400" dirty="0">
                <a:solidFill>
                  <a:schemeClr val="bg1"/>
                </a:solidFill>
              </a:rPr>
              <a:t/>
            </a:r>
            <a:br>
              <a:rPr lang="en-US" altLang="en-US" sz="2400" dirty="0">
                <a:solidFill>
                  <a:schemeClr val="bg1"/>
                </a:solidFill>
              </a:rPr>
            </a:br>
            <a:endParaRPr lang="en-ZA" sz="2400" b="0" dirty="0"/>
          </a:p>
        </p:txBody>
      </p:sp>
    </p:spTree>
    <p:extLst>
      <p:ext uri="{BB962C8B-B14F-4D97-AF65-F5344CB8AC3E}">
        <p14:creationId xmlns:p14="http://schemas.microsoft.com/office/powerpoint/2010/main" xmlns="" val="14577746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810" y="758650"/>
            <a:ext cx="7497918" cy="385241"/>
          </a:xfrm>
        </p:spPr>
        <p:txBody>
          <a:bodyPr>
            <a:noAutofit/>
          </a:bodyPr>
          <a:lstStyle/>
          <a:p>
            <a:r>
              <a:rPr lang="en-ZA" sz="1800" dirty="0"/>
              <a:t/>
            </a:r>
            <a:br>
              <a:rPr lang="en-ZA" sz="1800" dirty="0"/>
            </a:br>
            <a:r>
              <a:rPr lang="en-ZA" sz="1800" dirty="0"/>
              <a:t/>
            </a:r>
            <a:br>
              <a:rPr lang="en-ZA" sz="1800" dirty="0"/>
            </a:br>
            <a:r>
              <a:rPr lang="en-ZA" sz="1800" b="1" dirty="0"/>
              <a:t> CURRENT STATE OF AFFAIRS</a:t>
            </a:r>
            <a:r>
              <a:rPr lang="en-ZA" sz="1800" dirty="0"/>
              <a:t/>
            </a:r>
            <a:br>
              <a:rPr lang="en-ZA" sz="1800" dirty="0"/>
            </a:br>
            <a:r>
              <a:rPr lang="en-ZA" sz="1800" dirty="0"/>
              <a:t> </a:t>
            </a:r>
          </a:p>
        </p:txBody>
      </p:sp>
      <p:sp>
        <p:nvSpPr>
          <p:cNvPr id="3" name="Content Placeholder 2"/>
          <p:cNvSpPr>
            <a:spLocks noGrp="1"/>
          </p:cNvSpPr>
          <p:nvPr>
            <p:ph idx="1"/>
          </p:nvPr>
        </p:nvSpPr>
        <p:spPr>
          <a:xfrm>
            <a:off x="733079" y="1392394"/>
            <a:ext cx="7913380" cy="5041457"/>
          </a:xfrm>
        </p:spPr>
        <p:txBody>
          <a:bodyPr>
            <a:noAutofit/>
          </a:bodyPr>
          <a:lstStyle/>
          <a:p>
            <a:pPr marL="285750" indent="-285750"/>
            <a:r>
              <a:rPr lang="en-ZA" sz="1800" dirty="0"/>
              <a:t>Department’s performance is low and it is attributed to a myriad of issues which will not be resolved in a short space of time.</a:t>
            </a:r>
          </a:p>
          <a:p>
            <a:pPr marL="285750" indent="-285750"/>
            <a:r>
              <a:rPr lang="en-ZA" sz="1800" dirty="0"/>
              <a:t>The Department is dealing with accruals from previous financial years which are overburdening the current available budget hence the high expenditure rate.</a:t>
            </a:r>
          </a:p>
          <a:p>
            <a:pPr marL="285750" indent="-285750"/>
            <a:r>
              <a:rPr lang="en-ZA" sz="1800" dirty="0"/>
              <a:t>The current organisation structure of the Department is not geared up for delivery . The process to review is underway in line with IDMS value chain to be finalised at the end of the financial year. Skills audit has been completed and competency assessments are underway.</a:t>
            </a:r>
          </a:p>
          <a:p>
            <a:pPr marL="285750" indent="-285750"/>
            <a:r>
              <a:rPr lang="en-ZA" sz="1800" dirty="0"/>
              <a:t>Critical Vacancies have been filled – HOD appointed, CFO and DDG Programme Management.</a:t>
            </a:r>
          </a:p>
          <a:p>
            <a:pPr marL="285750" indent="-285750"/>
            <a:r>
              <a:rPr lang="en-ZA" sz="1800" dirty="0"/>
              <a:t>Staff accommodation is an issue, funding is required from Provincial Budget to complete the process of the new building.</a:t>
            </a:r>
          </a:p>
          <a:p>
            <a:pPr marL="285750" indent="-285750"/>
            <a:r>
              <a:rPr lang="en-ZA" sz="1800" dirty="0"/>
              <a:t>Weaknesses in the control environment as raised by the AG are currently being addressed; centralisation of invoice processing, retrieval of documents from storage, no tolerance for deviations.</a:t>
            </a:r>
          </a:p>
          <a:p>
            <a:pPr>
              <a:buFont typeface="Arial" panose="020B0604020202020204" pitchFamily="34" charset="0"/>
              <a:buChar char="•"/>
            </a:pPr>
            <a:r>
              <a:rPr lang="en-ZA" sz="1800" dirty="0"/>
              <a:t>Legacy projects require an estimated R12 bn to complete and there is not sufficient budget.</a:t>
            </a:r>
            <a:endParaRPr lang="en-US" sz="1800" dirty="0"/>
          </a:p>
          <a:p>
            <a:pPr marL="0" indent="0">
              <a:buNone/>
            </a:pPr>
            <a:endParaRPr lang="en-US" sz="1800" dirty="0"/>
          </a:p>
          <a:p>
            <a:pPr marL="0" indent="0">
              <a:buNone/>
            </a:pPr>
            <a:endParaRPr lang="en-ZA" sz="1800" dirty="0"/>
          </a:p>
        </p:txBody>
      </p:sp>
      <p:sp>
        <p:nvSpPr>
          <p:cNvPr id="4" name="Date Placeholder 3"/>
          <p:cNvSpPr>
            <a:spLocks noGrp="1"/>
          </p:cNvSpPr>
          <p:nvPr>
            <p:ph type="dt" sz="half" idx="10"/>
          </p:nvPr>
        </p:nvSpPr>
        <p:spPr/>
        <p:txBody>
          <a:bodyPr/>
          <a:lstStyle/>
          <a:p>
            <a:pPr defTabSz="342900"/>
            <a:fld id="{13EA1B1C-E2C3-408E-8501-1A5E7BA0004E}" type="datetime1">
              <a:rPr lang="en-US" smtClean="0">
                <a:solidFill>
                  <a:prstClr val="black"/>
                </a:solidFill>
              </a:rPr>
              <a:pPr defTabSz="342900"/>
              <a:t>2/19/2020</a:t>
            </a:fld>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342900"/>
            <a:fld id="{093862CD-2CE4-D846-9F15-15300DCE1BBC}" type="slidenum">
              <a:rPr lang="en-US" smtClean="0">
                <a:solidFill>
                  <a:prstClr val="black"/>
                </a:solidFill>
              </a:rPr>
              <a:pPr defTabSz="342900"/>
              <a:t>7</a:t>
            </a:fld>
            <a:endParaRPr lang="en-US" dirty="0">
              <a:solidFill>
                <a:prstClr val="black"/>
              </a:solidFill>
            </a:endParaRPr>
          </a:p>
        </p:txBody>
      </p:sp>
    </p:spTree>
    <p:extLst>
      <p:ext uri="{BB962C8B-B14F-4D97-AF65-F5344CB8AC3E}">
        <p14:creationId xmlns:p14="http://schemas.microsoft.com/office/powerpoint/2010/main" xmlns="" val="10700281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810" y="758650"/>
            <a:ext cx="7497918" cy="385241"/>
          </a:xfrm>
        </p:spPr>
        <p:txBody>
          <a:bodyPr>
            <a:noAutofit/>
          </a:bodyPr>
          <a:lstStyle/>
          <a:p>
            <a:r>
              <a:rPr lang="en-ZA" sz="2000" dirty="0"/>
              <a:t/>
            </a:r>
            <a:br>
              <a:rPr lang="en-ZA" sz="2000" dirty="0"/>
            </a:br>
            <a:r>
              <a:rPr lang="en-ZA" sz="2000" dirty="0"/>
              <a:t/>
            </a:r>
            <a:br>
              <a:rPr lang="en-ZA" sz="2000" dirty="0"/>
            </a:br>
            <a:r>
              <a:rPr lang="en-ZA" sz="2000" b="1" dirty="0"/>
              <a:t> CURRENT </a:t>
            </a:r>
            <a:r>
              <a:rPr lang="en-ZA" sz="1800" b="1" dirty="0"/>
              <a:t>STATE</a:t>
            </a:r>
            <a:r>
              <a:rPr lang="en-ZA" sz="2000" b="1" dirty="0"/>
              <a:t> OF AFFAIRS continued</a:t>
            </a:r>
            <a:r>
              <a:rPr lang="en-ZA" sz="2000" dirty="0"/>
              <a:t/>
            </a:r>
            <a:br>
              <a:rPr lang="en-ZA" sz="2000" dirty="0"/>
            </a:br>
            <a:r>
              <a:rPr lang="en-ZA" sz="2000" dirty="0"/>
              <a:t> </a:t>
            </a:r>
          </a:p>
        </p:txBody>
      </p:sp>
      <p:sp>
        <p:nvSpPr>
          <p:cNvPr id="3" name="Content Placeholder 2"/>
          <p:cNvSpPr>
            <a:spLocks noGrp="1"/>
          </p:cNvSpPr>
          <p:nvPr>
            <p:ph idx="1"/>
          </p:nvPr>
        </p:nvSpPr>
        <p:spPr>
          <a:xfrm>
            <a:off x="733079" y="1392394"/>
            <a:ext cx="7913380" cy="4274981"/>
          </a:xfrm>
        </p:spPr>
        <p:txBody>
          <a:bodyPr>
            <a:noAutofit/>
          </a:bodyPr>
          <a:lstStyle/>
          <a:p>
            <a:pPr>
              <a:buFont typeface="Arial" panose="020B0604020202020204" pitchFamily="34" charset="0"/>
              <a:buChar char="•"/>
            </a:pPr>
            <a:r>
              <a:rPr lang="en-ZA" sz="1800" dirty="0"/>
              <a:t>MEC and HOD have met with Developers and Contractors as an intervention to accelerate delivery, those who are not performing will put to terms and contracts cancelled should they not deliver.</a:t>
            </a:r>
          </a:p>
          <a:p>
            <a:pPr>
              <a:buFont typeface="Arial" panose="020B0604020202020204" pitchFamily="34" charset="0"/>
              <a:buChar char="•"/>
            </a:pPr>
            <a:r>
              <a:rPr lang="en-ZA" sz="1800" dirty="0"/>
              <a:t>MEC has had bi-laterals with MECs of sister Departments in the province as well as Municipalities to resolve challenges where dependencies exist.</a:t>
            </a:r>
          </a:p>
          <a:p>
            <a:pPr>
              <a:buFont typeface="Arial" panose="020B0604020202020204" pitchFamily="34" charset="0"/>
              <a:buChar char="•"/>
            </a:pPr>
            <a:r>
              <a:rPr lang="en-ZA" sz="1800" dirty="0"/>
              <a:t>Enhanced role of COGTA in the Province to improve planning between Humans Settlements and Municipalities.</a:t>
            </a:r>
          </a:p>
          <a:p>
            <a:endParaRPr lang="en-US" sz="1800" dirty="0"/>
          </a:p>
          <a:p>
            <a:pPr lvl="1"/>
            <a:endParaRPr lang="en-ZA" sz="1800" dirty="0"/>
          </a:p>
          <a:p>
            <a:pPr lvl="1">
              <a:buFont typeface="Arial" panose="020B0604020202020204" pitchFamily="34" charset="0"/>
              <a:buChar char="•"/>
            </a:pPr>
            <a:endParaRPr lang="en-US" sz="1800" dirty="0"/>
          </a:p>
          <a:p>
            <a:pPr marL="0" indent="0">
              <a:buNone/>
            </a:pPr>
            <a:endParaRPr lang="en-US" sz="1800" dirty="0"/>
          </a:p>
          <a:p>
            <a:pPr marL="0" indent="0">
              <a:buNone/>
            </a:pPr>
            <a:endParaRPr lang="en-ZA" sz="1800" dirty="0"/>
          </a:p>
        </p:txBody>
      </p:sp>
      <p:sp>
        <p:nvSpPr>
          <p:cNvPr id="4" name="Date Placeholder 3"/>
          <p:cNvSpPr>
            <a:spLocks noGrp="1"/>
          </p:cNvSpPr>
          <p:nvPr>
            <p:ph type="dt" sz="half" idx="10"/>
          </p:nvPr>
        </p:nvSpPr>
        <p:spPr/>
        <p:txBody>
          <a:bodyPr/>
          <a:lstStyle/>
          <a:p>
            <a:pPr defTabSz="342900"/>
            <a:fld id="{13EA1B1C-E2C3-408E-8501-1A5E7BA0004E}" type="datetime1">
              <a:rPr lang="en-US" smtClean="0">
                <a:solidFill>
                  <a:prstClr val="black"/>
                </a:solidFill>
              </a:rPr>
              <a:pPr defTabSz="342900"/>
              <a:t>2/19/2020</a:t>
            </a:fld>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342900"/>
            <a:fld id="{093862CD-2CE4-D846-9F15-15300DCE1BBC}" type="slidenum">
              <a:rPr lang="en-US" smtClean="0">
                <a:solidFill>
                  <a:prstClr val="black"/>
                </a:solidFill>
              </a:rPr>
              <a:pPr defTabSz="342900"/>
              <a:t>8</a:t>
            </a:fld>
            <a:endParaRPr lang="en-US" dirty="0">
              <a:solidFill>
                <a:prstClr val="black"/>
              </a:solidFill>
            </a:endParaRPr>
          </a:p>
        </p:txBody>
      </p:sp>
    </p:spTree>
    <p:extLst>
      <p:ext uri="{BB962C8B-B14F-4D97-AF65-F5344CB8AC3E}">
        <p14:creationId xmlns:p14="http://schemas.microsoft.com/office/powerpoint/2010/main" xmlns="" val="428646022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2395" y="1053597"/>
            <a:ext cx="8559209" cy="3438995"/>
          </a:xfrm>
        </p:spPr>
        <p:txBody>
          <a:bodyPr>
            <a:noAutofit/>
          </a:bodyPr>
          <a:lstStyle/>
          <a:p>
            <a:pPr algn="ctr"/>
            <a:r>
              <a:rPr lang="en-ZA" sz="2400" dirty="0"/>
              <a:t/>
            </a:r>
            <a:br>
              <a:rPr lang="en-ZA" sz="2400" dirty="0"/>
            </a:br>
            <a:r>
              <a:rPr lang="en-ZA" sz="2400" dirty="0"/>
              <a:t>3. </a:t>
            </a:r>
            <a:r>
              <a:rPr lang="en-US" sz="2400" dirty="0"/>
              <a:t>ALIGNMENT TO MTSF</a:t>
            </a:r>
            <a:endParaRPr lang="en-ZA" sz="2400" b="0" dirty="0"/>
          </a:p>
        </p:txBody>
      </p:sp>
    </p:spTree>
    <p:extLst>
      <p:ext uri="{BB962C8B-B14F-4D97-AF65-F5344CB8AC3E}">
        <p14:creationId xmlns:p14="http://schemas.microsoft.com/office/powerpoint/2010/main" xmlns="" val="1294996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12113</TotalTime>
  <Words>2522</Words>
  <Application>Microsoft Office PowerPoint</Application>
  <PresentationFormat>On-screen Show (4:3)</PresentationFormat>
  <Paragraphs>642</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1_Office Theme</vt:lpstr>
      <vt:lpstr>Gauteng Department  of  Human Settlements   Portfolio Committee   </vt:lpstr>
      <vt:lpstr>Table of Contents</vt:lpstr>
      <vt:lpstr>Slide 3</vt:lpstr>
      <vt:lpstr>MIGRATION PATTERNS </vt:lpstr>
      <vt:lpstr>EFFECTS OF MIGRATION</vt:lpstr>
      <vt:lpstr> 2. CURRENT STATE OF AFFAIRS  </vt:lpstr>
      <vt:lpstr>   CURRENT STATE OF AFFAIRS  </vt:lpstr>
      <vt:lpstr>   CURRENT STATE OF AFFAIRS continued  </vt:lpstr>
      <vt:lpstr> 3. ALIGNMENT TO MTSF</vt:lpstr>
      <vt:lpstr>STRATEGIC FOCUS FOR 6TH TERM OF GOVERNANCE</vt:lpstr>
      <vt:lpstr>RESPONSE TO NATIONAL AND PROVINCIAL PRIORITIES</vt:lpstr>
      <vt:lpstr>DEPARTMENTAL PRIORITIES – ALIGNMENT WITH MTSF</vt:lpstr>
      <vt:lpstr> 4. PRIORITY PROGRAMMES </vt:lpstr>
      <vt:lpstr>ALIGNMENT OF KEY PROJECT PRIORITIES</vt:lpstr>
      <vt:lpstr>ALIGNMENT OF KEY PROJECT PRIORITIES</vt:lpstr>
      <vt:lpstr>   5. APPROVED BUSINESS PLAN VS RECOVERY PLAN   </vt:lpstr>
      <vt:lpstr>2019 APPROVED BP EXECUTIVE SUMMARY </vt:lpstr>
      <vt:lpstr>2019 ADJUSTED BP EXECUTIVE SUMMARY</vt:lpstr>
      <vt:lpstr>   6. NON-FINANCIAL PERFORMANCE FROM 2017/18 TO DATE   </vt:lpstr>
      <vt:lpstr>PROGRAMME 3 PERFORMANCE OVER THREE FINANCIAL YEARS ( 2017/18-2019/20</vt:lpstr>
      <vt:lpstr>PROGRAMME 3 PERFORMANCE OVER THREE FINANCIAL YEARS</vt:lpstr>
      <vt:lpstr>HOUSING DELIVERY ALIGNMENT AS AT 31 JANUARY 2020</vt:lpstr>
      <vt:lpstr>   7. FINANCIAL PERFORMANCE FROM 2017/18 TO DATE   </vt:lpstr>
      <vt:lpstr>HSDG EXPENDITURE TRENDS and EXPENDITURE TO DATE </vt:lpstr>
      <vt:lpstr>8. CHALLENGES AND INTERVENTIONS</vt:lpstr>
      <vt:lpstr>9.1 CHALLENGES &amp; INTERVENTIONS </vt:lpstr>
      <vt:lpstr>Slide 27</vt:lpstr>
    </vt:vector>
  </TitlesOfParts>
  <Company>Office of the Premier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Mufhandu</dc:creator>
  <cp:lastModifiedBy>PUMZA</cp:lastModifiedBy>
  <cp:revision>749</cp:revision>
  <cp:lastPrinted>2019-09-03T08:59:45Z</cp:lastPrinted>
  <dcterms:created xsi:type="dcterms:W3CDTF">2013-11-07T08:17:59Z</dcterms:created>
  <dcterms:modified xsi:type="dcterms:W3CDTF">2020-02-19T08:56:25Z</dcterms:modified>
</cp:coreProperties>
</file>