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Default Extension="pptx" ContentType="application/vnd.openxmlformats-officedocument.presentationml.presentation"/>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style7.xml" ContentType="application/vnd.ms-office.chartstyl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charts/style4.xml" ContentType="application/vnd.ms-office.chartstyl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828" r:id="rId5"/>
    <p:sldMasterId id="2147483948" r:id="rId6"/>
    <p:sldMasterId id="2147483960" r:id="rId7"/>
    <p:sldMasterId id="2147483972" r:id="rId8"/>
    <p:sldMasterId id="2147483984" r:id="rId9"/>
    <p:sldMasterId id="2147484032" r:id="rId10"/>
    <p:sldMasterId id="2147484044" r:id="rId11"/>
    <p:sldMasterId id="2147484056" r:id="rId12"/>
  </p:sldMasterIdLst>
  <p:notesMasterIdLst>
    <p:notesMasterId r:id="rId49"/>
  </p:notesMasterIdLst>
  <p:handoutMasterIdLst>
    <p:handoutMasterId r:id="rId50"/>
  </p:handoutMasterIdLst>
  <p:sldIdLst>
    <p:sldId id="335" r:id="rId13"/>
    <p:sldId id="447" r:id="rId14"/>
    <p:sldId id="456" r:id="rId15"/>
    <p:sldId id="445" r:id="rId16"/>
    <p:sldId id="477" r:id="rId17"/>
    <p:sldId id="478" r:id="rId18"/>
    <p:sldId id="479" r:id="rId19"/>
    <p:sldId id="480" r:id="rId20"/>
    <p:sldId id="422" r:id="rId21"/>
    <p:sldId id="482" r:id="rId22"/>
    <p:sldId id="452" r:id="rId23"/>
    <p:sldId id="465" r:id="rId24"/>
    <p:sldId id="442" r:id="rId25"/>
    <p:sldId id="437" r:id="rId26"/>
    <p:sldId id="464" r:id="rId27"/>
    <p:sldId id="438" r:id="rId28"/>
    <p:sldId id="439" r:id="rId29"/>
    <p:sldId id="443" r:id="rId30"/>
    <p:sldId id="484" r:id="rId31"/>
    <p:sldId id="431" r:id="rId32"/>
    <p:sldId id="440" r:id="rId33"/>
    <p:sldId id="432" r:id="rId34"/>
    <p:sldId id="433" r:id="rId35"/>
    <p:sldId id="448" r:id="rId36"/>
    <p:sldId id="444" r:id="rId37"/>
    <p:sldId id="483" r:id="rId38"/>
    <p:sldId id="434" r:id="rId39"/>
    <p:sldId id="453" r:id="rId40"/>
    <p:sldId id="435" r:id="rId41"/>
    <p:sldId id="454" r:id="rId42"/>
    <p:sldId id="436" r:id="rId43"/>
    <p:sldId id="441" r:id="rId44"/>
    <p:sldId id="474" r:id="rId45"/>
    <p:sldId id="475" r:id="rId46"/>
    <p:sldId id="476" r:id="rId47"/>
    <p:sldId id="384"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04A880D3-FA0C-4234-B657-65AADA7733FF}">
          <p14:sldIdLst>
            <p14:sldId id="335"/>
            <p14:sldId id="447"/>
            <p14:sldId id="456"/>
            <p14:sldId id="445"/>
            <p14:sldId id="477"/>
            <p14:sldId id="478"/>
            <p14:sldId id="479"/>
            <p14:sldId id="480"/>
            <p14:sldId id="422"/>
            <p14:sldId id="482"/>
            <p14:sldId id="452"/>
            <p14:sldId id="465"/>
            <p14:sldId id="442"/>
            <p14:sldId id="437"/>
            <p14:sldId id="464"/>
            <p14:sldId id="438"/>
            <p14:sldId id="439"/>
            <p14:sldId id="443"/>
            <p14:sldId id="484"/>
            <p14:sldId id="431"/>
            <p14:sldId id="440"/>
            <p14:sldId id="432"/>
            <p14:sldId id="433"/>
            <p14:sldId id="448"/>
            <p14:sldId id="444"/>
            <p14:sldId id="483"/>
            <p14:sldId id="434"/>
            <p14:sldId id="453"/>
            <p14:sldId id="435"/>
            <p14:sldId id="454"/>
            <p14:sldId id="436"/>
            <p14:sldId id="441"/>
            <p14:sldId id="474"/>
            <p14:sldId id="475"/>
            <p14:sldId id="476"/>
            <p14:sldId id="384"/>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8" autoAdjust="0"/>
    <p:restoredTop sz="91921" autoAdjust="0"/>
  </p:normalViewPr>
  <p:slideViewPr>
    <p:cSldViewPr>
      <p:cViewPr varScale="1">
        <p:scale>
          <a:sx n="116" d="100"/>
          <a:sy n="116" d="100"/>
        </p:scale>
        <p:origin x="-486" y="-114"/>
      </p:cViewPr>
      <p:guideLst>
        <p:guide orient="horz" pos="2160"/>
        <p:guide pos="3840"/>
      </p:guideLst>
    </p:cSldViewPr>
  </p:slideViewPr>
  <p:notesTextViewPr>
    <p:cViewPr>
      <p:scale>
        <a:sx n="1" d="1"/>
        <a:sy n="1" d="1"/>
      </p:scale>
      <p:origin x="0" y="0"/>
    </p:cViewPr>
  </p:notesTextViewPr>
  <p:sorterViewPr>
    <p:cViewPr>
      <p:scale>
        <a:sx n="100" d="100"/>
        <a:sy n="100" d="100"/>
      </p:scale>
      <p:origin x="0" y="-978"/>
    </p:cViewPr>
  </p:sorterViewPr>
  <p:notesViewPr>
    <p:cSldViewPr>
      <p:cViewPr varScale="1">
        <p:scale>
          <a:sx n="54" d="100"/>
          <a:sy n="54" d="100"/>
        </p:scale>
        <p:origin x="2608" y="48"/>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Overall Performance </a:t>
            </a:r>
          </a:p>
        </c:rich>
      </c:tx>
      <c:layout/>
      <c:spPr>
        <a:noFill/>
        <a:ln>
          <a:noFill/>
        </a:ln>
        <a:effectLst/>
      </c:spPr>
    </c:title>
    <c:plotArea>
      <c:layout/>
      <c:pieChart>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ZA" b="1" dirty="0" smtClean="0">
                <a:solidFill>
                  <a:schemeClr val="tx1"/>
                </a:solidFill>
              </a:rPr>
              <a:t>EE PER RACE</a:t>
            </a:r>
          </a:p>
          <a:p>
            <a:pPr>
              <a:defRPr sz="1862" b="1" i="0" u="none" strike="noStrike" kern="1200" spc="0" baseline="0">
                <a:solidFill>
                  <a:schemeClr val="tx1"/>
                </a:solidFill>
                <a:latin typeface="+mn-lt"/>
                <a:ea typeface="+mn-ea"/>
                <a:cs typeface="+mn-cs"/>
              </a:defRPr>
            </a:pPr>
            <a:r>
              <a:rPr lang="en-ZA" b="1" dirty="0" smtClean="0">
                <a:solidFill>
                  <a:schemeClr val="tx1"/>
                </a:solidFill>
              </a:rPr>
              <a:t>TARGET</a:t>
            </a:r>
            <a:endParaRPr lang="en-ZA" b="1" dirty="0">
              <a:solidFill>
                <a:schemeClr val="tx1"/>
              </a:solidFill>
            </a:endParaRPr>
          </a:p>
        </c:rich>
      </c:tx>
      <c:layout>
        <c:manualLayout>
          <c:xMode val="edge"/>
          <c:yMode val="edge"/>
          <c:x val="0.15466275261737908"/>
          <c:y val="2.2018348623853223E-2"/>
        </c:manualLayout>
      </c:layout>
      <c:spPr>
        <a:noFill/>
        <a:ln>
          <a:noFill/>
        </a:ln>
        <a:effectLst/>
      </c:spPr>
    </c:title>
    <c:plotArea>
      <c:layout>
        <c:manualLayout>
          <c:layoutTarget val="inner"/>
          <c:xMode val="edge"/>
          <c:yMode val="edge"/>
          <c:x val="9.5176545052097328E-2"/>
          <c:y val="0.12343850292640322"/>
          <c:w val="0.70089402256819211"/>
          <c:h val="0.66334600098364949"/>
        </c:manualLayout>
      </c:layout>
      <c:pieChart>
        <c:varyColors val="1"/>
        <c:ser>
          <c:idx val="0"/>
          <c:order val="0"/>
          <c:explosion val="19"/>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275D-47CA-8C94-99F26E2844E7}"/>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275D-47CA-8C94-99F26E2844E7}"/>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275D-47CA-8C94-99F26E2844E7}"/>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275D-47CA-8C94-99F26E2844E7}"/>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Percent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Sheet2!$A$1:$A$4</c:f>
              <c:strCache>
                <c:ptCount val="4"/>
                <c:pt idx="0">
                  <c:v>African</c:v>
                </c:pt>
                <c:pt idx="1">
                  <c:v>Coloured</c:v>
                </c:pt>
                <c:pt idx="2">
                  <c:v>Indian</c:v>
                </c:pt>
                <c:pt idx="3">
                  <c:v>White</c:v>
                </c:pt>
              </c:strCache>
            </c:strRef>
          </c:cat>
          <c:val>
            <c:numRef>
              <c:f>Sheet2!$B$1:$B$4</c:f>
              <c:numCache>
                <c:formatCode>0.00%</c:formatCode>
                <c:ptCount val="4"/>
                <c:pt idx="0">
                  <c:v>0.75000000000000011</c:v>
                </c:pt>
                <c:pt idx="1">
                  <c:v>9.0000000000000024E-2</c:v>
                </c:pt>
                <c:pt idx="2">
                  <c:v>5.000000000000001E-2</c:v>
                </c:pt>
                <c:pt idx="3">
                  <c:v>0.11000000000000001</c:v>
                </c:pt>
              </c:numCache>
            </c:numRef>
          </c:val>
          <c:extLst xmlns:c16r2="http://schemas.microsoft.com/office/drawing/2015/06/chart">
            <c:ext xmlns:c16="http://schemas.microsoft.com/office/drawing/2014/chart" uri="{C3380CC4-5D6E-409C-BE32-E72D297353CC}">
              <c16:uniqueId val="{00000008-275D-47CA-8C94-99F26E2844E7}"/>
            </c:ext>
          </c:extLst>
        </c:ser>
        <c:dLbls>
          <c:showPercent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800" b="1" dirty="0" smtClean="0">
                <a:solidFill>
                  <a:schemeClr val="tx1"/>
                </a:solidFill>
              </a:rPr>
              <a:t>STATUS</a:t>
            </a:r>
          </a:p>
          <a:p>
            <a:pPr>
              <a:defRPr sz="1400" b="0" i="0" u="none" strike="noStrike" kern="1200" spc="0" baseline="0">
                <a:solidFill>
                  <a:schemeClr val="tx1">
                    <a:lumMod val="65000"/>
                    <a:lumOff val="35000"/>
                  </a:schemeClr>
                </a:solidFill>
                <a:latin typeface="+mn-lt"/>
                <a:ea typeface="+mn-ea"/>
                <a:cs typeface="+mn-cs"/>
              </a:defRPr>
            </a:pPr>
            <a:r>
              <a:rPr lang="en-ZA" sz="1800" b="1" dirty="0" smtClean="0">
                <a:solidFill>
                  <a:schemeClr val="tx1"/>
                </a:solidFill>
              </a:rPr>
              <a:t>AS</a:t>
            </a:r>
            <a:r>
              <a:rPr lang="en-ZA" sz="1800" b="1" baseline="0" dirty="0" smtClean="0">
                <a:solidFill>
                  <a:schemeClr val="tx1"/>
                </a:solidFill>
              </a:rPr>
              <a:t> AT 31 DECEMBER 2019</a:t>
            </a:r>
            <a:endParaRPr lang="en-ZA" sz="1800" b="1" dirty="0">
              <a:solidFill>
                <a:schemeClr val="tx1"/>
              </a:solidFill>
            </a:endParaRPr>
          </a:p>
        </c:rich>
      </c:tx>
      <c:layout>
        <c:manualLayout>
          <c:xMode val="edge"/>
          <c:yMode val="edge"/>
          <c:x val="8.0849245965006547E-2"/>
          <c:y val="4.8929663608562688E-3"/>
        </c:manualLayout>
      </c:layout>
      <c:spPr>
        <a:noFill/>
        <a:ln>
          <a:noFill/>
        </a:ln>
        <a:effectLst/>
      </c:spPr>
    </c:title>
    <c:plotArea>
      <c:layout>
        <c:manualLayout>
          <c:layoutTarget val="inner"/>
          <c:xMode val="edge"/>
          <c:yMode val="edge"/>
          <c:x val="0.1448821359092759"/>
          <c:y val="0.16667427921136618"/>
          <c:w val="0.61057948740026713"/>
          <c:h val="0.55720266077791147"/>
        </c:manualLayout>
      </c:layout>
      <c:pieChart>
        <c:varyColors val="1"/>
        <c:ser>
          <c:idx val="0"/>
          <c:order val="0"/>
          <c:explosion val="12"/>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579-417C-8F87-B05A9169D4F2}"/>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579-417C-8F87-B05A9169D4F2}"/>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579-417C-8F87-B05A9169D4F2}"/>
              </c:ext>
            </c:extLst>
          </c:dPt>
          <c:dPt>
            <c:idx val="3"/>
            <c:explosion val="1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579-417C-8F87-B05A9169D4F2}"/>
              </c:ext>
            </c:extLst>
          </c:dPt>
          <c:dLbls>
            <c:dLbl>
              <c:idx val="1"/>
              <c:layout>
                <c:manualLayout>
                  <c:x val="1.2193861094927762E-2"/>
                  <c:y val="3.1601049868766412E-2"/>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579-417C-8F87-B05A9169D4F2}"/>
                </c:ext>
              </c:extLst>
            </c:dLbl>
            <c:dLbl>
              <c:idx val="2"/>
              <c:layout>
                <c:manualLayout>
                  <c:x val="5.8057094868134679E-2"/>
                  <c:y val="6.9809530689397782E-3"/>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579-417C-8F87-B05A9169D4F2}"/>
                </c:ext>
              </c:extLst>
            </c:dLbl>
            <c:dLbl>
              <c:idx val="3"/>
              <c:layout>
                <c:manualLayout>
                  <c:x val="0.10638393354102292"/>
                  <c:y val="7.3824074742950717E-3"/>
                </c:manualLayout>
              </c:layout>
              <c:dLblPos val="bestFi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579-417C-8F87-B05A9169D4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Sheet3!$A$1:$A$4</c:f>
              <c:strCache>
                <c:ptCount val="4"/>
                <c:pt idx="0">
                  <c:v>African</c:v>
                </c:pt>
                <c:pt idx="1">
                  <c:v>Coloured</c:v>
                </c:pt>
                <c:pt idx="2">
                  <c:v>Indian</c:v>
                </c:pt>
                <c:pt idx="3">
                  <c:v>White</c:v>
                </c:pt>
              </c:strCache>
            </c:strRef>
          </c:cat>
          <c:val>
            <c:numRef>
              <c:f>Sheet3!$B$1:$B$4</c:f>
              <c:numCache>
                <c:formatCode>0.00%</c:formatCode>
                <c:ptCount val="4"/>
                <c:pt idx="0">
                  <c:v>0.85100000000000009</c:v>
                </c:pt>
                <c:pt idx="1">
                  <c:v>6.4900000000000013E-2</c:v>
                </c:pt>
                <c:pt idx="2">
                  <c:v>2.8799999999999999E-2</c:v>
                </c:pt>
                <c:pt idx="3">
                  <c:v>5.5300000000000009E-2</c:v>
                </c:pt>
              </c:numCache>
            </c:numRef>
          </c:val>
          <c:extLst xmlns:c16r2="http://schemas.microsoft.com/office/drawing/2015/06/chart">
            <c:ext xmlns:c16="http://schemas.microsoft.com/office/drawing/2014/chart" uri="{C3380CC4-5D6E-409C-BE32-E72D297353CC}">
              <c16:uniqueId val="{00000008-E579-417C-8F87-B05A9169D4F2}"/>
            </c:ext>
          </c:extLst>
        </c:ser>
        <c:dLbls/>
        <c:firstSliceAng val="0"/>
      </c:pieChart>
      <c:spPr>
        <a:noFill/>
        <a:ln>
          <a:noFill/>
        </a:ln>
        <a:effectLst/>
      </c:spPr>
    </c:plotArea>
    <c:legend>
      <c:legendPos val="b"/>
      <c:layout>
        <c:manualLayout>
          <c:xMode val="edge"/>
          <c:yMode val="edge"/>
          <c:x val="0.12664433418333457"/>
          <c:y val="0.86603308360315945"/>
          <c:w val="0.63229491567623908"/>
          <c:h val="7.4976146284723363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1800" b="1" dirty="0" smtClean="0">
                <a:solidFill>
                  <a:schemeClr val="tx1"/>
                </a:solidFill>
              </a:rPr>
              <a:t>STATUS AS AT</a:t>
            </a:r>
          </a:p>
          <a:p>
            <a:pPr>
              <a:defRPr sz="1400" b="0" i="0" u="none" strike="noStrike" kern="1200" spc="0" baseline="0">
                <a:solidFill>
                  <a:schemeClr val="tx1">
                    <a:lumMod val="65000"/>
                    <a:lumOff val="35000"/>
                  </a:schemeClr>
                </a:solidFill>
                <a:latin typeface="+mn-lt"/>
                <a:ea typeface="+mn-ea"/>
                <a:cs typeface="+mn-cs"/>
              </a:defRPr>
            </a:pPr>
            <a:r>
              <a:rPr lang="en-ZA" sz="1800" b="1" dirty="0" smtClean="0">
                <a:solidFill>
                  <a:schemeClr val="tx1"/>
                </a:solidFill>
              </a:rPr>
              <a:t>30</a:t>
            </a:r>
            <a:r>
              <a:rPr lang="en-ZA" sz="1800" b="1" baseline="0" dirty="0" smtClean="0">
                <a:solidFill>
                  <a:schemeClr val="tx1"/>
                </a:solidFill>
              </a:rPr>
              <a:t> SEPTEMBER</a:t>
            </a:r>
            <a:r>
              <a:rPr lang="en-ZA" sz="1800" b="1" dirty="0" smtClean="0">
                <a:solidFill>
                  <a:schemeClr val="tx1"/>
                </a:solidFill>
              </a:rPr>
              <a:t> 2019</a:t>
            </a:r>
            <a:endParaRPr lang="en-ZA" sz="1800" b="1" dirty="0">
              <a:solidFill>
                <a:schemeClr val="tx1"/>
              </a:solidFill>
            </a:endParaRPr>
          </a:p>
        </c:rich>
      </c:tx>
      <c:layout/>
      <c:spPr>
        <a:noFill/>
        <a:ln>
          <a:noFill/>
        </a:ln>
        <a:effectLst/>
      </c:spPr>
    </c:title>
    <c:plotArea>
      <c:layout>
        <c:manualLayout>
          <c:layoutTarget val="inner"/>
          <c:xMode val="edge"/>
          <c:yMode val="edge"/>
          <c:x val="0.1448821359092759"/>
          <c:y val="0.16667427921136618"/>
          <c:w val="0.61057948740026713"/>
          <c:h val="0.55720266077791147"/>
        </c:manualLayout>
      </c:layout>
      <c:pieChart>
        <c:varyColors val="1"/>
        <c:ser>
          <c:idx val="0"/>
          <c:order val="0"/>
          <c:explosion val="12"/>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A36-46FC-8837-38A64697DB39}"/>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A36-46FC-8837-38A64697DB39}"/>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A36-46FC-8837-38A64697DB39}"/>
              </c:ext>
            </c:extLst>
          </c:dPt>
          <c:dPt>
            <c:idx val="3"/>
            <c:explosion val="11"/>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A36-46FC-8837-38A64697DB3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Sheet3!$A$1:$A$4</c:f>
              <c:strCache>
                <c:ptCount val="4"/>
                <c:pt idx="0">
                  <c:v>African</c:v>
                </c:pt>
                <c:pt idx="1">
                  <c:v>Coloured</c:v>
                </c:pt>
                <c:pt idx="2">
                  <c:v>Indian</c:v>
                </c:pt>
                <c:pt idx="3">
                  <c:v>White</c:v>
                </c:pt>
              </c:strCache>
            </c:strRef>
          </c:cat>
          <c:val>
            <c:numRef>
              <c:f>Sheet3!$B$1:$B$4</c:f>
              <c:numCache>
                <c:formatCode>0.00%</c:formatCode>
                <c:ptCount val="4"/>
                <c:pt idx="0">
                  <c:v>0.85270000000000012</c:v>
                </c:pt>
                <c:pt idx="1">
                  <c:v>6.4100000000000004E-2</c:v>
                </c:pt>
                <c:pt idx="2">
                  <c:v>2.8500000000000001E-2</c:v>
                </c:pt>
                <c:pt idx="3">
                  <c:v>5.4600000000000003E-2</c:v>
                </c:pt>
              </c:numCache>
            </c:numRef>
          </c:val>
          <c:extLst xmlns:c16r2="http://schemas.microsoft.com/office/drawing/2015/06/chart">
            <c:ext xmlns:c16="http://schemas.microsoft.com/office/drawing/2014/chart" uri="{C3380CC4-5D6E-409C-BE32-E72D297353CC}">
              <c16:uniqueId val="{00000008-1A36-46FC-8837-38A64697DB39}"/>
            </c:ext>
          </c:extLst>
        </c:ser>
        <c:dLbls/>
        <c:firstSliceAng val="0"/>
      </c:pieChart>
      <c:spPr>
        <a:noFill/>
        <a:ln>
          <a:noFill/>
        </a:ln>
        <a:effectLst/>
      </c:spPr>
    </c:plotArea>
    <c:legend>
      <c:legendPos val="b"/>
      <c:layout>
        <c:manualLayout>
          <c:xMode val="edge"/>
          <c:yMode val="edge"/>
          <c:x val="0.12664433418333457"/>
          <c:y val="0.86603308360315945"/>
          <c:w val="0.63229491567623908"/>
          <c:h val="7.4976146284723363E-2"/>
        </c:manualLayout>
      </c:layout>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112696572826874"/>
          <c:y val="0"/>
          <c:w val="0.57746090748808698"/>
          <c:h val="0.91618629886029346"/>
        </c:manualLayout>
      </c:layout>
      <c:pieChart>
        <c:varyColors val="1"/>
        <c:ser>
          <c:idx val="0"/>
          <c:order val="0"/>
          <c:tx>
            <c:strRef>
              <c:f>Sheet1!$B$1</c:f>
              <c:strCache>
                <c:ptCount val="1"/>
                <c:pt idx="0">
                  <c:v>APPROPRIATION</c:v>
                </c:pt>
              </c:strCache>
            </c:strRef>
          </c:tx>
          <c:dPt>
            <c:idx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6CD5-4993-B4EF-B9A25BCAC5F5}"/>
              </c:ext>
            </c:extLst>
          </c:dPt>
          <c:dPt>
            <c:idx val="1"/>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6CD5-4993-B4EF-B9A25BCAC5F5}"/>
              </c:ext>
            </c:extLst>
          </c:dPt>
          <c:dPt>
            <c:idx val="2"/>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5-6CD5-4993-B4EF-B9A25BCAC5F5}"/>
              </c:ext>
            </c:extLst>
          </c:dPt>
          <c:dLbls>
            <c:dLbl>
              <c:idx val="0"/>
              <c:layout>
                <c:manualLayout>
                  <c:x val="-0.1283135927805979"/>
                  <c:y val="-4.410118198312459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r>
                      <a:rPr lang="en-US" sz="1800" b="1" dirty="0" smtClean="0"/>
                      <a:t>R273.3m</a:t>
                    </a:r>
                    <a:endParaRPr lang="en-US" sz="1800" b="1" dirty="0"/>
                  </a:p>
                </c:rich>
              </c:tx>
              <c:spPr>
                <a:noFill/>
                <a:ln>
                  <a:noFill/>
                </a:ln>
                <a:effectLst/>
              </c:spPr>
              <c:showVal val="1"/>
              <c:extLst xmlns:c16r2="http://schemas.microsoft.com/office/drawing/2015/06/chart">
                <c:ext xmlns:c15="http://schemas.microsoft.com/office/drawing/2012/chart" uri="{CE6537A1-D6FC-4f65-9D91-7224C49458BB}">
                  <c15:layout>
                    <c:manualLayout>
                      <c:w val="0.22208121827411167"/>
                      <c:h val="0.10151006711409397"/>
                    </c:manualLayout>
                  </c15:layout>
                </c:ext>
                <c:ext xmlns:c16="http://schemas.microsoft.com/office/drawing/2014/chart" uri="{C3380CC4-5D6E-409C-BE32-E72D297353CC}">
                  <c16:uniqueId val="{00000001-6CD5-4993-B4EF-B9A25BCAC5F5}"/>
                </c:ext>
              </c:extLst>
            </c:dLbl>
            <c:dLbl>
              <c:idx val="1"/>
              <c:layout>
                <c:manualLayout>
                  <c:x val="0.10998307952622675"/>
                  <c:y val="2.0614243689337494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r>
                      <a:rPr lang="en-US" sz="1800" b="1" dirty="0" smtClean="0"/>
                      <a:t>R131.2m</a:t>
                    </a:r>
                    <a:endParaRPr lang="en-US" sz="1800" b="1" dirty="0"/>
                  </a:p>
                </c:rich>
              </c:tx>
              <c:spPr>
                <a:noFill/>
                <a:ln>
                  <a:noFill/>
                </a:ln>
                <a:effectLst/>
              </c:spPr>
              <c:showVal val="1"/>
              <c:extLst xmlns:c16r2="http://schemas.microsoft.com/office/drawing/2015/06/chart">
                <c:ext xmlns:c15="http://schemas.microsoft.com/office/drawing/2012/chart" uri="{CE6537A1-D6FC-4f65-9D91-7224C49458BB}">
                  <c15:layout>
                    <c:manualLayout>
                      <c:w val="0.23336153412295543"/>
                      <c:h val="8.0536912751677847E-2"/>
                    </c:manualLayout>
                  </c15:layout>
                </c:ext>
                <c:ext xmlns:c16="http://schemas.microsoft.com/office/drawing/2014/chart" uri="{C3380CC4-5D6E-409C-BE32-E72D297353CC}">
                  <c16:uniqueId val="{00000003-6CD5-4993-B4EF-B9A25BCAC5F5}"/>
                </c:ext>
              </c:extLst>
            </c:dLbl>
            <c:dLbl>
              <c:idx val="2"/>
              <c:layout>
                <c:manualLayout>
                  <c:x val="2.4959780566769216E-2"/>
                  <c:y val="4.4446440839190415E-2"/>
                </c:manualLayout>
              </c:layout>
              <c:tx>
                <c:rich>
                  <a:bodyPr/>
                  <a:lstStyle/>
                  <a:p>
                    <a:r>
                      <a:rPr lang="en-US" sz="1800" b="1" dirty="0" smtClean="0"/>
                      <a:t>R37.2m</a:t>
                    </a:r>
                    <a:endParaRPr lang="en-US" sz="1800" b="1" dirty="0"/>
                  </a:p>
                </c:rich>
              </c:tx>
              <c:showVal val="1"/>
              <c:extLst xmlns:c16r2="http://schemas.microsoft.com/office/drawing/2015/06/chart">
                <c:ext xmlns:c15="http://schemas.microsoft.com/office/drawing/2012/chart" uri="{CE6537A1-D6FC-4f65-9D91-7224C49458BB}">
                  <c15:layout>
                    <c:manualLayout>
                      <c:w val="0.18247681761860982"/>
                      <c:h val="5.9093959731543626E-2"/>
                    </c:manualLayout>
                  </c15:layout>
                </c:ext>
                <c:ext xmlns:c16="http://schemas.microsoft.com/office/drawing/2014/chart" uri="{C3380CC4-5D6E-409C-BE32-E72D297353CC}">
                  <c16:uniqueId val="{00000005-6CD5-4993-B4EF-B9A25BCAC5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CoE</c:v>
                </c:pt>
                <c:pt idx="1">
                  <c:v>Contracts / Commitments</c:v>
                </c:pt>
                <c:pt idx="2">
                  <c:v>Bal Operational</c:v>
                </c:pt>
              </c:strCache>
            </c:strRef>
          </c:cat>
          <c:val>
            <c:numRef>
              <c:f>Sheet1!$B$2:$B$4</c:f>
              <c:numCache>
                <c:formatCode>General</c:formatCode>
                <c:ptCount val="3"/>
                <c:pt idx="0">
                  <c:v>291628</c:v>
                </c:pt>
                <c:pt idx="1">
                  <c:v>137851</c:v>
                </c:pt>
                <c:pt idx="2">
                  <c:v>36540</c:v>
                </c:pt>
              </c:numCache>
            </c:numRef>
          </c:val>
          <c:extLst xmlns:c16r2="http://schemas.microsoft.com/office/drawing/2015/06/chart">
            <c:ext xmlns:c16="http://schemas.microsoft.com/office/drawing/2014/chart" uri="{C3380CC4-5D6E-409C-BE32-E72D297353CC}">
              <c16:uniqueId val="{00000006-6CD5-4993-B4EF-B9A25BCAC5F5}"/>
            </c:ext>
          </c:extLst>
        </c:ser>
        <c:dLbls/>
        <c:firstSliceAng val="0"/>
      </c:pieChart>
      <c:spPr>
        <a:noFill/>
        <a:ln>
          <a:noFill/>
        </a:ln>
        <a:effectLst/>
      </c:spPr>
    </c:plotArea>
    <c:legend>
      <c:legendPos val="b"/>
      <c:layout>
        <c:manualLayout>
          <c:xMode val="edge"/>
          <c:yMode val="edge"/>
          <c:x val="0"/>
          <c:y val="0.82394652010780534"/>
          <c:w val="1"/>
          <c:h val="0.17605347989219475"/>
        </c:manualLayout>
      </c:layout>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04" cy="465341"/>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970159" y="1"/>
            <a:ext cx="3038604" cy="465341"/>
          </a:xfrm>
          <a:prstGeom prst="rect">
            <a:avLst/>
          </a:prstGeom>
        </p:spPr>
        <p:txBody>
          <a:bodyPr vert="horz" lIns="91440" tIns="45720" rIns="91440" bIns="45720" rtlCol="0"/>
          <a:lstStyle>
            <a:lvl1pPr algn="r">
              <a:defRPr sz="1200"/>
            </a:lvl1pPr>
          </a:lstStyle>
          <a:p>
            <a:fld id="{99E8F0E6-C493-4CE9-A810-A841DD79801F}" type="datetimeFigureOut">
              <a:rPr lang="en-ZA" smtClean="0"/>
              <a:pPr/>
              <a:t>2020/02/20</a:t>
            </a:fld>
            <a:endParaRPr lang="en-ZA" dirty="0"/>
          </a:p>
        </p:txBody>
      </p:sp>
      <p:sp>
        <p:nvSpPr>
          <p:cNvPr id="4" name="Footer Placeholder 3"/>
          <p:cNvSpPr>
            <a:spLocks noGrp="1"/>
          </p:cNvSpPr>
          <p:nvPr>
            <p:ph type="ftr" sz="quarter" idx="2"/>
          </p:nvPr>
        </p:nvSpPr>
        <p:spPr>
          <a:xfrm>
            <a:off x="0" y="8831063"/>
            <a:ext cx="3038604" cy="465341"/>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970159" y="8831063"/>
            <a:ext cx="3038604" cy="465341"/>
          </a:xfrm>
          <a:prstGeom prst="rect">
            <a:avLst/>
          </a:prstGeom>
        </p:spPr>
        <p:txBody>
          <a:bodyPr vert="horz" lIns="91440" tIns="45720" rIns="91440" bIns="45720" rtlCol="0" anchor="b"/>
          <a:lstStyle>
            <a:lvl1pPr algn="r">
              <a:defRPr sz="1200"/>
            </a:lvl1pPr>
          </a:lstStyle>
          <a:p>
            <a:fld id="{67FC0CB5-DC0F-4CE2-ABAC-3BF380D7FD8C}" type="slidenum">
              <a:rPr lang="en-ZA" smtClean="0"/>
              <a:pPr/>
              <a:t>‹#›</a:t>
            </a:fld>
            <a:endParaRPr lang="en-ZA" dirty="0"/>
          </a:p>
        </p:txBody>
      </p:sp>
    </p:spTree>
    <p:extLst>
      <p:ext uri="{BB962C8B-B14F-4D97-AF65-F5344CB8AC3E}">
        <p14:creationId xmlns:p14="http://schemas.microsoft.com/office/powerpoint/2010/main" xmlns="" val="6336723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0"/>
            <a:ext cx="3037840" cy="46482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970946" y="0"/>
            <a:ext cx="3037840" cy="464820"/>
          </a:xfrm>
          <a:prstGeom prst="rect">
            <a:avLst/>
          </a:prstGeom>
        </p:spPr>
        <p:txBody>
          <a:bodyPr vert="horz" lIns="91440" tIns="45720" rIns="91440" bIns="45720" rtlCol="0"/>
          <a:lstStyle>
            <a:lvl1pPr algn="r">
              <a:defRPr sz="1200"/>
            </a:lvl1pPr>
          </a:lstStyle>
          <a:p>
            <a:fld id="{E004777E-3CDA-405E-BC52-55B0A6F924EE}" type="datetimeFigureOut">
              <a:rPr lang="en-ZA" smtClean="0"/>
              <a:pPr/>
              <a:t>2020/02/20</a:t>
            </a:fld>
            <a:endParaRPr lang="en-ZA"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701041" y="4415793"/>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8" y="8829969"/>
            <a:ext cx="3037840" cy="46482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970946" y="8829969"/>
            <a:ext cx="3037840" cy="464820"/>
          </a:xfrm>
          <a:prstGeom prst="rect">
            <a:avLst/>
          </a:prstGeom>
        </p:spPr>
        <p:txBody>
          <a:bodyPr vert="horz" lIns="91440" tIns="45720" rIns="91440" bIns="45720" rtlCol="0" anchor="b"/>
          <a:lstStyle>
            <a:lvl1pPr algn="r">
              <a:defRPr sz="1200"/>
            </a:lvl1pPr>
          </a:lstStyle>
          <a:p>
            <a:fld id="{0049A417-51B3-47A2-9A45-97E932A3240D}" type="slidenum">
              <a:rPr lang="en-ZA" smtClean="0"/>
              <a:pPr/>
              <a:t>‹#›</a:t>
            </a:fld>
            <a:endParaRPr lang="en-ZA" dirty="0"/>
          </a:p>
        </p:txBody>
      </p:sp>
    </p:spTree>
    <p:extLst>
      <p:ext uri="{BB962C8B-B14F-4D97-AF65-F5344CB8AC3E}">
        <p14:creationId xmlns:p14="http://schemas.microsoft.com/office/powerpoint/2010/main" xmlns="" val="414605092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A8F022-4E2C-47CF-A8D2-C73D19E791F5}"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460993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23</a:t>
            </a:fld>
            <a:endParaRPr lang="en-ZA" dirty="0">
              <a:solidFill>
                <a:prstClr val="black"/>
              </a:solidFill>
            </a:endParaRPr>
          </a:p>
        </p:txBody>
      </p:sp>
    </p:spTree>
    <p:extLst>
      <p:ext uri="{BB962C8B-B14F-4D97-AF65-F5344CB8AC3E}">
        <p14:creationId xmlns:p14="http://schemas.microsoft.com/office/powerpoint/2010/main" xmlns="" val="329455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24</a:t>
            </a:fld>
            <a:endParaRPr lang="en-ZA" dirty="0">
              <a:solidFill>
                <a:prstClr val="black"/>
              </a:solidFill>
            </a:endParaRPr>
          </a:p>
        </p:txBody>
      </p:sp>
    </p:spTree>
    <p:extLst>
      <p:ext uri="{BB962C8B-B14F-4D97-AF65-F5344CB8AC3E}">
        <p14:creationId xmlns:p14="http://schemas.microsoft.com/office/powerpoint/2010/main" xmlns="" val="182727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27</a:t>
            </a:fld>
            <a:endParaRPr lang="en-ZA" dirty="0">
              <a:solidFill>
                <a:prstClr val="black"/>
              </a:solidFill>
            </a:endParaRPr>
          </a:p>
        </p:txBody>
      </p:sp>
    </p:spTree>
    <p:extLst>
      <p:ext uri="{BB962C8B-B14F-4D97-AF65-F5344CB8AC3E}">
        <p14:creationId xmlns:p14="http://schemas.microsoft.com/office/powerpoint/2010/main" xmlns="" val="1052926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28</a:t>
            </a:fld>
            <a:endParaRPr lang="en-ZA" dirty="0">
              <a:solidFill>
                <a:prstClr val="black"/>
              </a:solidFill>
            </a:endParaRPr>
          </a:p>
        </p:txBody>
      </p:sp>
    </p:spTree>
    <p:extLst>
      <p:ext uri="{BB962C8B-B14F-4D97-AF65-F5344CB8AC3E}">
        <p14:creationId xmlns:p14="http://schemas.microsoft.com/office/powerpoint/2010/main" xmlns="" val="2351730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29</a:t>
            </a:fld>
            <a:endParaRPr lang="en-ZA" dirty="0">
              <a:solidFill>
                <a:prstClr val="black"/>
              </a:solidFill>
            </a:endParaRPr>
          </a:p>
        </p:txBody>
      </p:sp>
    </p:spTree>
    <p:extLst>
      <p:ext uri="{BB962C8B-B14F-4D97-AF65-F5344CB8AC3E}">
        <p14:creationId xmlns:p14="http://schemas.microsoft.com/office/powerpoint/2010/main" xmlns="" val="553863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30</a:t>
            </a:fld>
            <a:endParaRPr lang="en-ZA" dirty="0">
              <a:solidFill>
                <a:prstClr val="black"/>
              </a:solidFill>
            </a:endParaRPr>
          </a:p>
        </p:txBody>
      </p:sp>
    </p:spTree>
    <p:extLst>
      <p:ext uri="{BB962C8B-B14F-4D97-AF65-F5344CB8AC3E}">
        <p14:creationId xmlns:p14="http://schemas.microsoft.com/office/powerpoint/2010/main" xmlns="" val="1823866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31</a:t>
            </a:fld>
            <a:endParaRPr lang="en-ZA" dirty="0">
              <a:solidFill>
                <a:prstClr val="black"/>
              </a:solidFill>
            </a:endParaRPr>
          </a:p>
        </p:txBody>
      </p:sp>
    </p:spTree>
    <p:extLst>
      <p:ext uri="{BB962C8B-B14F-4D97-AF65-F5344CB8AC3E}">
        <p14:creationId xmlns:p14="http://schemas.microsoft.com/office/powerpoint/2010/main" xmlns="" val="3971448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32</a:t>
            </a:fld>
            <a:endParaRPr lang="en-ZA" dirty="0">
              <a:solidFill>
                <a:prstClr val="black"/>
              </a:solidFill>
            </a:endParaRPr>
          </a:p>
        </p:txBody>
      </p:sp>
    </p:spTree>
    <p:extLst>
      <p:ext uri="{BB962C8B-B14F-4D97-AF65-F5344CB8AC3E}">
        <p14:creationId xmlns:p14="http://schemas.microsoft.com/office/powerpoint/2010/main" xmlns="" val="837756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BBF6E-B24B-4661-A9F0-EF30675F12B6}" type="slidenum">
              <a:rPr lang="en-US" smtClean="0">
                <a:solidFill>
                  <a:prstClr val="black"/>
                </a:solidFill>
              </a:rPr>
              <a:pPr/>
              <a:t>36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xmlns="" val="308856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7A7D-FC8B-48AB-B32F-ED3694D9DC3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4372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11</a:t>
            </a:fld>
            <a:endParaRPr lang="en-ZA" dirty="0">
              <a:solidFill>
                <a:prstClr val="black"/>
              </a:solidFill>
            </a:endParaRPr>
          </a:p>
        </p:txBody>
      </p:sp>
    </p:spTree>
    <p:extLst>
      <p:ext uri="{BB962C8B-B14F-4D97-AF65-F5344CB8AC3E}">
        <p14:creationId xmlns:p14="http://schemas.microsoft.com/office/powerpoint/2010/main" xmlns="" val="35072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12</a:t>
            </a:fld>
            <a:endParaRPr lang="en-ZA" dirty="0">
              <a:solidFill>
                <a:prstClr val="black"/>
              </a:solidFill>
            </a:endParaRPr>
          </a:p>
        </p:txBody>
      </p:sp>
    </p:spTree>
    <p:extLst>
      <p:ext uri="{BB962C8B-B14F-4D97-AF65-F5344CB8AC3E}">
        <p14:creationId xmlns:p14="http://schemas.microsoft.com/office/powerpoint/2010/main" xmlns="" val="252519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14</a:t>
            </a:fld>
            <a:endParaRPr lang="en-ZA" dirty="0">
              <a:solidFill>
                <a:prstClr val="black"/>
              </a:solidFill>
            </a:endParaRPr>
          </a:p>
        </p:txBody>
      </p:sp>
    </p:spTree>
    <p:extLst>
      <p:ext uri="{BB962C8B-B14F-4D97-AF65-F5344CB8AC3E}">
        <p14:creationId xmlns:p14="http://schemas.microsoft.com/office/powerpoint/2010/main" xmlns="" val="24875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16</a:t>
            </a:fld>
            <a:endParaRPr lang="en-ZA" dirty="0">
              <a:solidFill>
                <a:prstClr val="black"/>
              </a:solidFill>
            </a:endParaRPr>
          </a:p>
        </p:txBody>
      </p:sp>
    </p:spTree>
    <p:extLst>
      <p:ext uri="{BB962C8B-B14F-4D97-AF65-F5344CB8AC3E}">
        <p14:creationId xmlns:p14="http://schemas.microsoft.com/office/powerpoint/2010/main" xmlns="" val="22299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xmlns="" val="126670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20</a:t>
            </a:fld>
            <a:endParaRPr lang="en-ZA" dirty="0">
              <a:solidFill>
                <a:prstClr val="black"/>
              </a:solidFill>
            </a:endParaRPr>
          </a:p>
        </p:txBody>
      </p:sp>
    </p:spTree>
    <p:extLst>
      <p:ext uri="{BB962C8B-B14F-4D97-AF65-F5344CB8AC3E}">
        <p14:creationId xmlns:p14="http://schemas.microsoft.com/office/powerpoint/2010/main" xmlns="" val="125378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22</a:t>
            </a:fld>
            <a:endParaRPr lang="en-ZA" dirty="0">
              <a:solidFill>
                <a:prstClr val="black"/>
              </a:solidFill>
            </a:endParaRPr>
          </a:p>
        </p:txBody>
      </p:sp>
    </p:spTree>
    <p:extLst>
      <p:ext uri="{BB962C8B-B14F-4D97-AF65-F5344CB8AC3E}">
        <p14:creationId xmlns:p14="http://schemas.microsoft.com/office/powerpoint/2010/main" xmlns="" val="279912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5568EE-BC2D-4C5D-8D24-1B3D0828946C}"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3675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7AC56-71B8-48BF-B523-F7A735146F46}"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4013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115933-1074-4BF6-A09C-80CF703FEAB8}"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5830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22DE8E-03F8-45B5-9EA7-6A504DDCF579}"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9230208" y="6441214"/>
            <a:ext cx="2844800" cy="365125"/>
          </a:xfrm>
        </p:spPr>
        <p:txBody>
          <a:bodyPr/>
          <a:lstStyle>
            <a:lvl1pPr>
              <a:defRPr>
                <a:solidFill>
                  <a:schemeClr val="tx1"/>
                </a:solidFill>
              </a:defRPr>
            </a:lvl1pPr>
          </a:lstStyle>
          <a:p>
            <a:fld id="{8843D58F-2DAB-1446-A47E-C34A82BC1FA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540568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DDEFE-96DA-44AD-B0C4-EE25D9AD1AFE}"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9254835" y="6420724"/>
            <a:ext cx="2844800" cy="365125"/>
          </a:xfrm>
        </p:spPr>
        <p:txBody>
          <a:bodyPr/>
          <a:lstStyle>
            <a:lvl1pPr>
              <a:defRPr>
                <a:solidFill>
                  <a:schemeClr val="tx1"/>
                </a:solidFill>
              </a:defRPr>
            </a:lvl1pPr>
          </a:lstStyle>
          <a:p>
            <a:fld id="{8843D58F-2DAB-1446-A47E-C34A82BC1FA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710996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51CAA1-7366-4C86-8FA1-55F239EE9849}"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17515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6EF179-9D79-4DA7-9891-8096D8FB9E70}" type="datetime1">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14312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7AF9DD-3C99-4DF8-A5FD-67276FFE560A}" type="datetime1">
              <a:rPr lang="en-US" smtClean="0">
                <a:solidFill>
                  <a:prstClr val="black">
                    <a:tint val="75000"/>
                  </a:prstClr>
                </a:solidFill>
              </a:rPr>
              <a:pPr/>
              <a:t>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2762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CEC9B-9707-43C8-9F2D-9E3D4C74FDD0}" type="datetime1">
              <a:rPr lang="en-US" smtClean="0">
                <a:solidFill>
                  <a:prstClr val="black">
                    <a:tint val="75000"/>
                  </a:prstClr>
                </a:solidFill>
              </a:rPr>
              <a:pPr/>
              <a:t>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66149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09560-625E-4AC6-BBAF-09CE659B408A}" type="datetime1">
              <a:rPr lang="en-US" smtClean="0">
                <a:solidFill>
                  <a:prstClr val="black">
                    <a:tint val="75000"/>
                  </a:prstClr>
                </a:solidFill>
              </a:rPr>
              <a:pPr/>
              <a:t>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7346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5"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89F4C-5D6D-451C-8E4F-CC2AABDD00C1}" type="datetime1">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7118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7575E-9F54-4204-AB2E-34A2889BB8A0}"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02254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E1BF84-0822-4F3C-AD81-36D073B25166}" type="datetime1">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79100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02137-BFE6-445F-A6C0-56CDF8F7D5F5}"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35989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9C1F9-7A0A-4104-837E-56DC2620AB15}"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74124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12C85C-9700-49CA-93E9-E2E4AC142691}"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807910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5342DC-8F46-4165-ACCE-D133FDAAEC81}"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79598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5F1ECB-5C52-413B-A989-5A8497EBB747}"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35944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F86BA-6DA1-4FC6-AD51-6066FF39E8A5}" type="datetime1">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68443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D7121F-2F9C-452C-85AA-31D14B5AF444}" type="datetime1">
              <a:rPr lang="en-US" smtClean="0">
                <a:solidFill>
                  <a:prstClr val="black">
                    <a:tint val="75000"/>
                  </a:prstClr>
                </a:solidFill>
              </a:rPr>
              <a:pPr/>
              <a:t>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31010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54746E-14A2-48BB-9300-260A86FC2A8B}" type="datetime1">
              <a:rPr lang="en-US" smtClean="0">
                <a:solidFill>
                  <a:prstClr val="black">
                    <a:tint val="75000"/>
                  </a:prstClr>
                </a:solidFill>
              </a:rPr>
              <a:pPr/>
              <a:t>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80185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5708A-C307-473A-8F00-532A98BB1C5D}" type="datetime1">
              <a:rPr lang="en-US" smtClean="0">
                <a:solidFill>
                  <a:prstClr val="black">
                    <a:tint val="75000"/>
                  </a:prstClr>
                </a:solidFill>
              </a:rPr>
              <a:pPr/>
              <a:t>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4690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32E49-2B60-4E2B-B39B-81E23BCCF194}"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69964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12F5F-36E5-469A-8760-CBB2755D17D5}" type="datetime1">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41286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74E3B-2A10-4F71-AD35-237C3167C61B}" type="datetime1">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33563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52359D-0291-4949-87B5-4EAE59C9FC71}"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49452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10E99-9883-4194-BA85-916BB8294A24}" type="datetime1">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6300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706191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179195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581941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734753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643457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63042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413A51-2F3B-421E-90EA-A6C92EE9E515}" type="datetime1">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55262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532148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718167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85466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056209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438142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90630280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340585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535941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2804683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66470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BF4075-04F2-4DAB-99D7-9DF31E0E6209}" type="datetime1">
              <a:rPr lang="en-US" smtClean="0">
                <a:solidFill>
                  <a:prstClr val="black">
                    <a:tint val="75000"/>
                  </a:prstClr>
                </a:solidFill>
              </a:rPr>
              <a:pPr/>
              <a:t>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61584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334559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710690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4221204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416631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80088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A956CCD-273C-BE40-B912-6EF700A4E35C}" type="datetimeFigureOut">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7936456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16A613E-9782-4CEA-A63A-6C46A0AD9DB0}"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3910015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390D2A0-4DF0-411B-8A2C-91D20136FBD4}"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860398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374DDB2-1161-4A7B-8152-0C4E569BEE79}"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53859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9C0D1DC-F898-4BF9-8A15-7C951FA51845}"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94365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E09615-43F4-4183-B8E7-FE538E552A72}" type="datetime1">
              <a:rPr lang="en-US" smtClean="0">
                <a:solidFill>
                  <a:prstClr val="black">
                    <a:tint val="75000"/>
                  </a:prstClr>
                </a:solidFill>
              </a:rPr>
              <a:pPr/>
              <a:t>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445797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9B643BA9-FF52-4C39-91F6-F3736CDDEBEC}"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7555067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2993540-4F93-44DB-A50B-BF674499D4C8}"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122633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47A12D9-955D-458B-B2CC-8499739C6295}"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1557709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10DB2C8-ACF9-4B51-AC34-6F47AF7F81F5}"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1520230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9DC3EE0-B9D5-4F3A-A5D5-D7E18E39B986}"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959979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38A5DF4-11A2-4CEA-B3A9-871F433796FF}"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8600844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FE960CC-6448-4AA7-B45B-72B0A7F798E1}" type="datetime1">
              <a:rPr lang="en-US" smtClean="0">
                <a:solidFill>
                  <a:prstClr val="black">
                    <a:tint val="75000"/>
                  </a:prstClr>
                </a:solidFill>
              </a:rPr>
              <a:pPr>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843D58F-2DAB-1446-A47E-C34A82BC1FA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148192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608809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008957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43357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8F73B-253E-4245-91C8-A53650D810F1}" type="datetime1">
              <a:rPr lang="en-US" smtClean="0">
                <a:solidFill>
                  <a:prstClr val="black">
                    <a:tint val="75000"/>
                  </a:prstClr>
                </a:solidFill>
              </a:rPr>
              <a:pPr/>
              <a:t>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944678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638690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431166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453814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921306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12592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478760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81769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323522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084682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052933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D89D8-A538-4364-A1E1-A9D5F10CD819}" type="datetime1">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208351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584938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3399931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22367585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9208967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2859597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0264842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2882476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8859874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5874461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6104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CD139-2B90-4ED7-8451-1FDD4BFBBF91}" type="datetime1">
              <a:rPr lang="en-US" smtClean="0">
                <a:solidFill>
                  <a:prstClr val="black">
                    <a:tint val="75000"/>
                  </a:prstClr>
                </a:solidFill>
              </a:rPr>
              <a:pPr/>
              <a:t>2/20/2020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056626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601568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33026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77806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32361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79607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08517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59271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84801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82352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2/20/2020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730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5384FDA-5F43-4F53-BE63-710374895BA3}" type="datetime1">
              <a:rPr lang="en-US" smtClean="0">
                <a:solidFill>
                  <a:prstClr val="black">
                    <a:tint val="75000"/>
                  </a:prstClr>
                </a:solidFill>
              </a:rPr>
              <a:pPr defTabSz="457200"/>
              <a:t>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17298148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6EB6E22-9AF0-4D88-B101-7094CE714294}" type="datetime1">
              <a:rPr lang="en-US" smtClean="0">
                <a:solidFill>
                  <a:prstClr val="black">
                    <a:tint val="75000"/>
                  </a:prstClr>
                </a:solidFill>
              </a:rPr>
              <a:pPr defTabSz="457200"/>
              <a:t>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116945238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810A4E-017D-497B-828A-67BAB91CBE02}" type="datetime1">
              <a:rPr lang="en-US" smtClean="0">
                <a:solidFill>
                  <a:prstClr val="black">
                    <a:tint val="75000"/>
                  </a:prstClr>
                </a:solidFill>
              </a:rPr>
              <a:pPr defTabSz="457200"/>
              <a:t>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xmlns="" val="19211806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44873270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43626732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fld id="{F28E3E34-D14D-46A3-A678-6E41D67ADA23}" type="datetime1">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141576212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56CCD-273C-BE40-B912-6EF700A4E35C}" type="datetimeFigureOut">
              <a:rPr lang="en-US" smtClean="0">
                <a:solidFill>
                  <a:prstClr val="black">
                    <a:tint val="75000"/>
                  </a:prstClr>
                </a:solidFill>
              </a:rPr>
              <a:pPr/>
              <a:t>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26601572"/>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fld id="{5A956CCD-273C-BE40-B912-6EF700A4E35C}" type="datetimeFigureOut">
              <a:rPr lang="en-US" smtClean="0">
                <a:solidFill>
                  <a:prstClr val="black">
                    <a:tint val="75000"/>
                  </a:prstClr>
                </a:solidFill>
              </a:rPr>
              <a:pPr defTabSz="457200">
                <a:defRPr/>
              </a:pPr>
              <a:t>2/20/2020</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defRPr/>
            </a:pPr>
            <a:fld id="{8843D58F-2DAB-1446-A47E-C34A82BC1FA1}" type="slidenum">
              <a:rPr lang="en-US" smtClean="0">
                <a:solidFill>
                  <a:prstClr val="black">
                    <a:tint val="75000"/>
                  </a:prstClr>
                </a:solidFill>
              </a:rPr>
              <a:pPr defTabSz="457200">
                <a:defRPr/>
              </a:pPr>
              <a:t>‹#›</a:t>
            </a:fld>
            <a:endParaRPr lang="en-US" dirty="0">
              <a:solidFill>
                <a:prstClr val="black">
                  <a:tint val="75000"/>
                </a:prstClr>
              </a:solidFill>
            </a:endParaRPr>
          </a:p>
        </p:txBody>
      </p:sp>
    </p:spTree>
    <p:extLst>
      <p:ext uri="{BB962C8B-B14F-4D97-AF65-F5344CB8AC3E}">
        <p14:creationId xmlns:p14="http://schemas.microsoft.com/office/powerpoint/2010/main" xmlns="" val="331562042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A956CCD-273C-BE40-B912-6EF700A4E35C}" type="datetimeFigureOut">
              <a:rPr lang="en-US" smtClean="0">
                <a:solidFill>
                  <a:prstClr val="black">
                    <a:tint val="75000"/>
                  </a:prstClr>
                </a:solidFill>
              </a:rPr>
              <a:pPr defTabSz="457200"/>
              <a:t>2/20/2020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 val="389831395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PowerPoint_Presentation5.pptx"/><Relationship Id="rId2" Type="http://schemas.openxmlformats.org/officeDocument/2006/relationships/slideLayout" Target="../slideLayouts/slideLayout3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hyperlink" Target="http://www.gov.za/" TargetMode="Externa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9.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5400" y="1844824"/>
            <a:ext cx="4752528" cy="1530693"/>
          </a:xfrm>
        </p:spPr>
        <p:txBody>
          <a:bodyPr>
            <a:noAutofit/>
          </a:bodyPr>
          <a:lstStyle/>
          <a:p>
            <a:pPr algn="l" defTabSz="914400">
              <a:spcBef>
                <a:spcPts val="0"/>
              </a:spcBef>
            </a:pPr>
            <a:r>
              <a:rPr lang="en-US" sz="2400" b="1" dirty="0">
                <a:solidFill>
                  <a:schemeClr val="bg1"/>
                </a:solidFill>
              </a:rPr>
              <a:t>THIRD QUARTER PRELIMINARY PERFORMANCE INFORMATION (01 OCTOBER-31 DECEMBER 2019</a:t>
            </a:r>
            <a:r>
              <a:rPr lang="en-US" sz="2400" b="1" dirty="0" smtClean="0">
                <a:solidFill>
                  <a:schemeClr val="bg1"/>
                </a:solidFill>
              </a:rPr>
              <a:t>)</a:t>
            </a:r>
            <a:endParaRPr lang="en-US" sz="4000" b="1" dirty="0">
              <a:solidFill>
                <a:schemeClr val="bg1"/>
              </a:solidFill>
              <a:ea typeface="+mn-ea"/>
              <a:cs typeface="+mn-cs"/>
            </a:endParaRPr>
          </a:p>
        </p:txBody>
      </p:sp>
      <p:sp>
        <p:nvSpPr>
          <p:cNvPr id="4" name="Title 1"/>
          <p:cNvSpPr txBox="1">
            <a:spLocks/>
          </p:cNvSpPr>
          <p:nvPr/>
        </p:nvSpPr>
        <p:spPr>
          <a:xfrm>
            <a:off x="1759113" y="3657600"/>
            <a:ext cx="3404841" cy="1285756"/>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bg1"/>
                </a:solidFill>
                <a:latin typeface="Calibri Light" panose="020F0302020204030204"/>
              </a:rPr>
              <a:t>GCIS Presentation </a:t>
            </a:r>
          </a:p>
          <a:p>
            <a:pPr algn="l"/>
            <a:endParaRPr lang="en-US" sz="2000" b="1" dirty="0">
              <a:solidFill>
                <a:schemeClr val="bg1"/>
              </a:solidFill>
              <a:latin typeface="Calibri Light" panose="020F0302020204030204"/>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xmlns="" val="14590890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141317" y="109184"/>
            <a:ext cx="6650347" cy="1064527"/>
          </a:xfrm>
        </p:spPr>
        <p:txBody>
          <a:bodyPr>
            <a:normAutofit/>
          </a:bodyPr>
          <a:lstStyle/>
          <a:p>
            <a:pPr algn="l"/>
            <a:r>
              <a:rPr lang="en-US" sz="2400" b="1" dirty="0" smtClean="0">
                <a:latin typeface="Century Gothic" panose="020B0502020202020204" pitchFamily="34" charset="0"/>
              </a:rPr>
              <a:t>Highpoints Q3</a:t>
            </a:r>
            <a:r>
              <a:rPr lang="en-US" sz="2400" dirty="0" smtClean="0">
                <a:latin typeface="Century Gothic" panose="020B0502020202020204" pitchFamily="34" charset="0"/>
              </a:rPr>
              <a:t>: </a:t>
            </a:r>
            <a:r>
              <a:rPr lang="en-US" sz="2400" b="1" i="1" dirty="0" err="1" smtClean="0">
                <a:latin typeface="Century Gothic" panose="020B0502020202020204" pitchFamily="34" charset="0"/>
              </a:rPr>
              <a:t>Thuma</a:t>
            </a:r>
            <a:r>
              <a:rPr lang="en-US" sz="2400" b="1" i="1" dirty="0" smtClean="0">
                <a:latin typeface="Century Gothic" panose="020B0502020202020204" pitchFamily="34" charset="0"/>
              </a:rPr>
              <a:t> Mina – </a:t>
            </a:r>
            <a:r>
              <a:rPr lang="en-US" sz="2400" b="1" dirty="0" smtClean="0">
                <a:latin typeface="Century Gothic" panose="020B0502020202020204" pitchFamily="34" charset="0"/>
              </a:rPr>
              <a:t>more efficient way of working</a:t>
            </a:r>
            <a:endParaRPr lang="en-US" sz="2400" b="1" dirty="0">
              <a:latin typeface="Century Gothic" panose="020B0502020202020204" pitchFamily="34" charset="0"/>
            </a:endParaRP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xmlns="" val="0"/>
              </a:ext>
            </a:extLst>
          </a:blip>
          <a:srcRect l="25588" r="-413" b="2533"/>
          <a:stretch/>
        </p:blipFill>
        <p:spPr>
          <a:xfrm>
            <a:off x="4749420" y="3866552"/>
            <a:ext cx="3825922" cy="3009332"/>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xmlns="" val="0"/>
              </a:ext>
            </a:extLst>
          </a:blip>
          <a:srcRect l="2438" r="29768"/>
          <a:stretch/>
        </p:blipFill>
        <p:spPr>
          <a:xfrm>
            <a:off x="8575342" y="3862316"/>
            <a:ext cx="3616658" cy="2995684"/>
          </a:xfrm>
          <a:prstGeom prst="rect">
            <a:avLst/>
          </a:prstGeom>
        </p:spPr>
      </p:pic>
      <p:pic>
        <p:nvPicPr>
          <p:cNvPr id="22" name="Picture 21"/>
          <p:cNvPicPr>
            <a:picLocks noChangeAspect="1"/>
          </p:cNvPicPr>
          <p:nvPr/>
        </p:nvPicPr>
        <p:blipFill rotWithShape="1">
          <a:blip r:embed="rId4" cstate="print">
            <a:extLst>
              <a:ext uri="{28A0092B-C50C-407E-A947-70E740481C1C}">
                <a14:useLocalDpi xmlns:a14="http://schemas.microsoft.com/office/drawing/2010/main" xmlns="" val="0"/>
              </a:ext>
            </a:extLst>
          </a:blip>
          <a:srcRect r="14049"/>
          <a:stretch/>
        </p:blipFill>
        <p:spPr>
          <a:xfrm>
            <a:off x="1" y="0"/>
            <a:ext cx="4749419" cy="372583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 y="3862316"/>
            <a:ext cx="4749419" cy="2944884"/>
          </a:xfrm>
          <a:prstGeom prst="rect">
            <a:avLst/>
          </a:prstGeom>
        </p:spPr>
      </p:pic>
      <p:sp>
        <p:nvSpPr>
          <p:cNvPr id="8" name="Rectangle 7"/>
          <p:cNvSpPr/>
          <p:nvPr/>
        </p:nvSpPr>
        <p:spPr>
          <a:xfrm>
            <a:off x="4871864" y="1162350"/>
            <a:ext cx="5935526" cy="1938992"/>
          </a:xfrm>
          <a:prstGeom prst="rect">
            <a:avLst/>
          </a:prstGeom>
        </p:spPr>
        <p:txBody>
          <a:bodyPr wrap="square">
            <a:spAutoFit/>
          </a:bodyPr>
          <a:lstStyle/>
          <a:p>
            <a:pPr marL="342900" indent="-342900">
              <a:buFont typeface="Century Gothic" panose="020B0502020202020204" pitchFamily="34" charset="0"/>
              <a:buChar char="■"/>
            </a:pPr>
            <a:r>
              <a:rPr lang="en-US" sz="2000" dirty="0" smtClean="0">
                <a:latin typeface="Century Gothic" panose="020B0502020202020204" pitchFamily="34" charset="0"/>
              </a:rPr>
              <a:t>Taking </a:t>
            </a:r>
            <a:r>
              <a:rPr lang="en-US" sz="2000" dirty="0">
                <a:latin typeface="Century Gothic" panose="020B0502020202020204" pitchFamily="34" charset="0"/>
              </a:rPr>
              <a:t>Post Cabinet </a:t>
            </a:r>
            <a:r>
              <a:rPr lang="en-US" sz="2000" dirty="0" smtClean="0">
                <a:latin typeface="Century Gothic" panose="020B0502020202020204" pitchFamily="34" charset="0"/>
              </a:rPr>
              <a:t>decisions to citizens</a:t>
            </a:r>
          </a:p>
          <a:p>
            <a:pPr marL="342900" lvl="0" indent="-342900">
              <a:buFont typeface="Century Gothic" panose="020B0502020202020204" pitchFamily="34" charset="0"/>
              <a:buChar char="■"/>
            </a:pPr>
            <a:r>
              <a:rPr lang="en-US" sz="2000" dirty="0">
                <a:solidFill>
                  <a:prstClr val="black"/>
                </a:solidFill>
                <a:latin typeface="Century Gothic" panose="020B0502020202020204" pitchFamily="34" charset="0"/>
              </a:rPr>
              <a:t>Uniting the nation behind Springboks – GCIS &amp; DSAC lead a national </a:t>
            </a:r>
            <a:r>
              <a:rPr lang="en-US" sz="2000" dirty="0" smtClean="0">
                <a:solidFill>
                  <a:prstClr val="black"/>
                </a:solidFill>
                <a:latin typeface="Century Gothic" panose="020B0502020202020204" pitchFamily="34" charset="0"/>
              </a:rPr>
              <a:t>roadshow</a:t>
            </a:r>
            <a:endParaRPr lang="en-US" sz="2000" dirty="0">
              <a:latin typeface="Century Gothic" panose="020B0502020202020204" pitchFamily="34" charset="0"/>
            </a:endParaRPr>
          </a:p>
          <a:p>
            <a:pPr marL="342900" indent="-342900">
              <a:buFont typeface="Century Gothic" panose="020B0502020202020204" pitchFamily="34" charset="0"/>
              <a:buChar char="■"/>
            </a:pPr>
            <a:r>
              <a:rPr lang="en-US" sz="2000" dirty="0">
                <a:latin typeface="Century Gothic" panose="020B0502020202020204" pitchFamily="34" charset="0"/>
              </a:rPr>
              <a:t>District Development Model launches</a:t>
            </a:r>
          </a:p>
          <a:p>
            <a:pPr marL="342900" indent="-342900">
              <a:buFont typeface="Century Gothic" panose="020B0502020202020204" pitchFamily="34" charset="0"/>
              <a:buChar char="■"/>
            </a:pPr>
            <a:r>
              <a:rPr lang="en-US" sz="2000" dirty="0" smtClean="0">
                <a:latin typeface="Century Gothic" panose="020B0502020202020204" pitchFamily="34" charset="0"/>
                <a:ea typeface="Calibri" panose="020F0502020204030204" pitchFamily="34" charset="0"/>
                <a:cs typeface="Arial" panose="020B0604020202020204" pitchFamily="34" charset="0"/>
              </a:rPr>
              <a:t>406 stakeholder </a:t>
            </a:r>
            <a:r>
              <a:rPr lang="en-US" sz="2000" dirty="0">
                <a:latin typeface="Century Gothic" panose="020B0502020202020204" pitchFamily="34" charset="0"/>
                <a:ea typeface="Calibri" panose="020F0502020204030204" pitchFamily="34" charset="0"/>
                <a:cs typeface="Arial" panose="020B0604020202020204" pitchFamily="34" charset="0"/>
              </a:rPr>
              <a:t>liaison </a:t>
            </a:r>
            <a:r>
              <a:rPr lang="en-US" sz="2000" dirty="0" smtClean="0">
                <a:latin typeface="Century Gothic" panose="020B0502020202020204" pitchFamily="34" charset="0"/>
                <a:ea typeface="Calibri" panose="020F0502020204030204" pitchFamily="34" charset="0"/>
                <a:cs typeface="Arial" panose="020B0604020202020204" pitchFamily="34" charset="0"/>
              </a:rPr>
              <a:t>visits</a:t>
            </a:r>
          </a:p>
          <a:p>
            <a:pPr marL="342900" indent="-342900">
              <a:buFont typeface="Century Gothic" panose="020B0502020202020204" pitchFamily="34" charset="0"/>
              <a:buChar char="■"/>
            </a:pPr>
            <a:r>
              <a:rPr lang="en-ZA" sz="2000" dirty="0" smtClean="0">
                <a:solidFill>
                  <a:srgbClr val="000000"/>
                </a:solidFill>
                <a:latin typeface="Century Gothic" panose="020B0502020202020204" pitchFamily="34" charset="0"/>
                <a:ea typeface="Times New Roman" panose="02020603050405020304" pitchFamily="18" charset="0"/>
              </a:rPr>
              <a:t>146 </a:t>
            </a:r>
            <a:r>
              <a:rPr lang="en-ZA" sz="2000" dirty="0">
                <a:solidFill>
                  <a:srgbClr val="000000"/>
                </a:solidFill>
                <a:latin typeface="Century Gothic" panose="020B0502020202020204" pitchFamily="34" charset="0"/>
                <a:ea typeface="Times New Roman" panose="02020603050405020304" pitchFamily="18" charset="0"/>
              </a:rPr>
              <a:t>graphic </a:t>
            </a:r>
            <a:r>
              <a:rPr lang="en-ZA" sz="2000" dirty="0" smtClean="0">
                <a:solidFill>
                  <a:srgbClr val="000000"/>
                </a:solidFill>
                <a:latin typeface="Century Gothic" panose="020B0502020202020204" pitchFamily="34" charset="0"/>
                <a:ea typeface="Times New Roman" panose="02020603050405020304" pitchFamily="18" charset="0"/>
              </a:rPr>
              <a:t>designs</a:t>
            </a:r>
          </a:p>
        </p:txBody>
      </p:sp>
    </p:spTree>
    <p:extLst>
      <p:ext uri="{BB962C8B-B14F-4D97-AF65-F5344CB8AC3E}">
        <p14:creationId xmlns:p14="http://schemas.microsoft.com/office/powerpoint/2010/main" xmlns="" val="1634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11</a:t>
            </a:fld>
            <a:endParaRPr lang="en-US" dirty="0">
              <a:solidFill>
                <a:srgbClr val="4F271C">
                  <a:shade val="90000"/>
                </a:srgbClr>
              </a:solidFill>
            </a:endParaRPr>
          </a:p>
        </p:txBody>
      </p:sp>
      <p:sp>
        <p:nvSpPr>
          <p:cNvPr id="11" name="Title 5"/>
          <p:cNvSpPr txBox="1">
            <a:spLocks/>
          </p:cNvSpPr>
          <p:nvPr/>
        </p:nvSpPr>
        <p:spPr>
          <a:xfrm>
            <a:off x="0" y="82585"/>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3200" dirty="0">
                <a:solidFill>
                  <a:prstClr val="white"/>
                </a:solidFill>
                <a:latin typeface="+mn-lt"/>
              </a:rPr>
              <a:t>4</a:t>
            </a:r>
            <a:r>
              <a:rPr lang="en-US" sz="3200" dirty="0" smtClean="0">
                <a:solidFill>
                  <a:prstClr val="white"/>
                </a:solidFill>
                <a:latin typeface="+mn-lt"/>
              </a:rPr>
              <a:t>. </a:t>
            </a:r>
            <a:r>
              <a:rPr lang="en-US" sz="3200" dirty="0">
                <a:solidFill>
                  <a:prstClr val="white"/>
                </a:solidFill>
                <a:latin typeface="+mn-lt"/>
              </a:rPr>
              <a:t>DELAYED TARGETS</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207" y="82580"/>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831333878"/>
              </p:ext>
            </p:extLst>
          </p:nvPr>
        </p:nvGraphicFramePr>
        <p:xfrm>
          <a:off x="281151" y="667652"/>
          <a:ext cx="11287457" cy="5896215"/>
        </p:xfrm>
        <a:graphic>
          <a:graphicData uri="http://schemas.openxmlformats.org/drawingml/2006/table">
            <a:tbl>
              <a:tblPr firstRow="1" firstCol="1" bandRow="1"/>
              <a:tblGrid>
                <a:gridCol w="2186155">
                  <a:extLst>
                    <a:ext uri="{9D8B030D-6E8A-4147-A177-3AD203B41FA5}">
                      <a16:colId xmlns:a16="http://schemas.microsoft.com/office/drawing/2014/main" xmlns="" val="20000"/>
                    </a:ext>
                  </a:extLst>
                </a:gridCol>
                <a:gridCol w="2207977">
                  <a:extLst>
                    <a:ext uri="{9D8B030D-6E8A-4147-A177-3AD203B41FA5}">
                      <a16:colId xmlns:a16="http://schemas.microsoft.com/office/drawing/2014/main" xmlns="" val="20001"/>
                    </a:ext>
                  </a:extLst>
                </a:gridCol>
                <a:gridCol w="1963333">
                  <a:extLst>
                    <a:ext uri="{9D8B030D-6E8A-4147-A177-3AD203B41FA5}">
                      <a16:colId xmlns:a16="http://schemas.microsoft.com/office/drawing/2014/main" xmlns="" val="20002"/>
                    </a:ext>
                  </a:extLst>
                </a:gridCol>
                <a:gridCol w="1402383">
                  <a:extLst>
                    <a:ext uri="{9D8B030D-6E8A-4147-A177-3AD203B41FA5}">
                      <a16:colId xmlns:a16="http://schemas.microsoft.com/office/drawing/2014/main" xmlns="" val="20003"/>
                    </a:ext>
                  </a:extLst>
                </a:gridCol>
                <a:gridCol w="1727409">
                  <a:extLst>
                    <a:ext uri="{9D8B030D-6E8A-4147-A177-3AD203B41FA5}">
                      <a16:colId xmlns:a16="http://schemas.microsoft.com/office/drawing/2014/main" xmlns="" val="20004"/>
                    </a:ext>
                  </a:extLst>
                </a:gridCol>
                <a:gridCol w="1800200">
                  <a:extLst>
                    <a:ext uri="{9D8B030D-6E8A-4147-A177-3AD203B41FA5}">
                      <a16:colId xmlns:a16="http://schemas.microsoft.com/office/drawing/2014/main" xmlns="" val="20005"/>
                    </a:ext>
                  </a:extLst>
                </a:gridCol>
              </a:tblGrid>
              <a:tr h="726882">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Performance </a:t>
                      </a:r>
                      <a:r>
                        <a:rPr lang="en-US" sz="14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530410">
                <a:tc>
                  <a:txBody>
                    <a:bodyPr/>
                    <a:lstStyle/>
                    <a:p>
                      <a:pPr marL="0" marR="0" algn="l">
                        <a:lnSpc>
                          <a:spcPct val="107000"/>
                        </a:lnSpc>
                        <a:spcBef>
                          <a:spcPts val="0"/>
                        </a:spcBef>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Number of radio products and services provided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60 radio products and services provided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dirty="0" smtClean="0">
                          <a:solidFill>
                            <a:srgbClr val="000000"/>
                          </a:solidFill>
                          <a:effectLst/>
                          <a:latin typeface="Arial" panose="020B0604020202020204" pitchFamily="34" charset="0"/>
                          <a:ea typeface="Times New Roman" panose="02020603050405020304" pitchFamily="18" charset="0"/>
                        </a:rPr>
                        <a:t>47 radio products and services provided . </a:t>
                      </a: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Target underachieved by -13</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kumimoji="0" lang="en-ZA"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Fewer radio services were requested than anticipated when setting the target</a:t>
                      </a:r>
                      <a:r>
                        <a:rPr lang="en-US" sz="1400" dirty="0" smtClean="0">
                          <a:solidFill>
                            <a:srgbClr val="000000"/>
                          </a:solidFill>
                          <a:effectLst/>
                          <a:latin typeface="Arial" panose="020B0604020202020204" pitchFamily="34" charset="0"/>
                          <a:ea typeface="Times New Roman" panose="02020603050405020304" pitchFamily="18" charset="0"/>
                        </a:rPr>
                        <a:t> </a:t>
                      </a:r>
                    </a:p>
                    <a:p>
                      <a:pPr marL="0" marR="0">
                        <a:lnSpc>
                          <a:spcPct val="107000"/>
                        </a:lnSpc>
                        <a:spcBef>
                          <a:spcPts val="0"/>
                        </a:spcBef>
                        <a:spcAft>
                          <a:spcPts val="0"/>
                        </a:spcAft>
                      </a:pPr>
                      <a:r>
                        <a:rPr lang="en-US"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Attribute</a:t>
                      </a:r>
                      <a:r>
                        <a:rPr lang="en-US" sz="14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this to overall budget cuts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The radio unit</a:t>
                      </a:r>
                      <a:r>
                        <a:rPr lang="en-ZA" sz="1400" baseline="0" dirty="0" smtClean="0">
                          <a:effectLst/>
                          <a:latin typeface="Arial" panose="020B0604020202020204" pitchFamily="34" charset="0"/>
                          <a:ea typeface="Calibri" panose="020F0502020204030204" pitchFamily="34" charset="0"/>
                          <a:cs typeface="Arial" panose="020B0604020202020204" pitchFamily="34" charset="0"/>
                        </a:rPr>
                        <a:t> explore other platforms that do not necessarily require huge budgets.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16812">
                <a:tc>
                  <a:txBody>
                    <a:bodyPr/>
                    <a:lstStyle/>
                    <a:p>
                      <a:pPr marL="0" marR="0" algn="l">
                        <a:lnSpc>
                          <a:spcPct val="107000"/>
                        </a:lnSpc>
                        <a:spcBef>
                          <a:spcPts val="0"/>
                        </a:spcBef>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requests for media briefings received from government departments conducted per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rPr>
                        <a:t>25 requests for media briefings received from government departments conducted per year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rPr>
                        <a:t>16 requests for media briefings received from government departments conducted per year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l">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rPr>
                        <a:t>Target underachieved by</a:t>
                      </a:r>
                      <a:r>
                        <a:rPr lang="en-ZA" sz="1400" baseline="0" dirty="0" smtClean="0">
                          <a:solidFill>
                            <a:srgbClr val="000000"/>
                          </a:solidFill>
                          <a:effectLst/>
                          <a:latin typeface="Arial" panose="020B0604020202020204" pitchFamily="34" charset="0"/>
                          <a:ea typeface="Times New Roman" panose="02020603050405020304" pitchFamily="18" charset="0"/>
                        </a:rPr>
                        <a:t> 9</a:t>
                      </a:r>
                      <a:endParaRPr lang="en-US"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Few requests for media briefings were received .  Other departments utilise their venues</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solidFill>
                            <a:srgbClr val="000000"/>
                          </a:solidFill>
                          <a:effectLst/>
                          <a:latin typeface="Arial" panose="020B0604020202020204" pitchFamily="34" charset="0"/>
                          <a:ea typeface="Calibri" panose="020F0502020204030204" pitchFamily="34" charset="0"/>
                          <a:cs typeface="+mn-cs"/>
                        </a:rPr>
                        <a:t>GCIS</a:t>
                      </a:r>
                      <a:r>
                        <a:rPr lang="en-US" sz="1400" baseline="0" dirty="0" smtClean="0">
                          <a:solidFill>
                            <a:srgbClr val="000000"/>
                          </a:solidFill>
                          <a:effectLst/>
                          <a:latin typeface="Arial" panose="020B0604020202020204" pitchFamily="34" charset="0"/>
                          <a:ea typeface="Calibri" panose="020F0502020204030204" pitchFamily="34" charset="0"/>
                          <a:cs typeface="+mn-cs"/>
                        </a:rPr>
                        <a:t> will continue to allocate media briefings to our facilities as they attracted wider coverage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32922">
                <a:tc>
                  <a:txBody>
                    <a:bodyPr/>
                    <a:lstStyle/>
                    <a:p>
                      <a:pPr marL="0" marR="0">
                        <a:lnSpc>
                          <a:spcPct val="106000"/>
                        </a:lnSpc>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a:t>
                      </a:r>
                      <a:r>
                        <a:rPr lang="en-ZA"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government communicators trained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25 government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400" dirty="0">
                          <a:effectLst/>
                          <a:latin typeface="Arial" panose="020B0604020202020204" pitchFamily="34" charset="0"/>
                          <a:ea typeface="Times New Roman" panose="02020603050405020304" pitchFamily="18" charset="0"/>
                          <a:cs typeface="Arial" panose="020B0604020202020204" pitchFamily="34" charset="0"/>
                        </a:rPr>
                        <a:t>communicators trained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government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communicators were trained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800"/>
                        </a:spcAft>
                      </a:pPr>
                      <a:r>
                        <a:rPr lang="en-ZA"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underachieved by -16</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4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dirty="0" smtClean="0">
                          <a:solidFill>
                            <a:srgbClr val="000000"/>
                          </a:solidFill>
                          <a:effectLst/>
                          <a:latin typeface="Arial" panose="020B0604020202020204" pitchFamily="34" charset="0"/>
                          <a:ea typeface="Calibri" panose="020F0502020204030204" pitchFamily="34" charset="0"/>
                        </a:rPr>
                        <a:t>This Quarter coincides with</a:t>
                      </a:r>
                      <a:r>
                        <a:rPr lang="en-ZA" sz="1400" baseline="0" dirty="0" smtClean="0">
                          <a:solidFill>
                            <a:srgbClr val="000000"/>
                          </a:solidFill>
                          <a:effectLst/>
                          <a:latin typeface="Arial" panose="020B0604020202020204" pitchFamily="34" charset="0"/>
                          <a:ea typeface="Calibri" panose="020F0502020204030204" pitchFamily="34" charset="0"/>
                        </a:rPr>
                        <a:t> Public Servants studying and less trainings were requested.</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smtClean="0">
                          <a:effectLst/>
                          <a:latin typeface="Arial" panose="020B0604020202020204" pitchFamily="34" charset="0"/>
                          <a:ea typeface="Times New Roman" panose="02020603050405020304" pitchFamily="18" charset="0"/>
                        </a:rPr>
                        <a:t>While the annual target has already</a:t>
                      </a:r>
                      <a:r>
                        <a:rPr lang="en-ZA" sz="1400" baseline="0" dirty="0" smtClean="0">
                          <a:effectLst/>
                          <a:latin typeface="Arial" panose="020B0604020202020204" pitchFamily="34" charset="0"/>
                          <a:ea typeface="Times New Roman" panose="02020603050405020304" pitchFamily="18" charset="0"/>
                        </a:rPr>
                        <a:t> been exceeded based on previous demand there are likely to be significantly more training requests in Quarter 4</a:t>
                      </a:r>
                      <a:r>
                        <a:rPr lang="en-ZA" sz="1400" dirty="0" smtClean="0">
                          <a:effectLst/>
                          <a:latin typeface="Arial" panose="020B0604020202020204" pitchFamily="34" charset="0"/>
                          <a:ea typeface="Times New Roman" panose="02020603050405020304" pitchFamily="18"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4542421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12</a:t>
            </a:fld>
            <a:endParaRPr lang="en-US" dirty="0">
              <a:solidFill>
                <a:srgbClr val="4F271C">
                  <a:shade val="90000"/>
                </a:srgbClr>
              </a:solidFill>
            </a:endParaRPr>
          </a:p>
        </p:txBody>
      </p:sp>
      <p:sp>
        <p:nvSpPr>
          <p:cNvPr id="11" name="Title 5"/>
          <p:cNvSpPr txBox="1">
            <a:spLocks/>
          </p:cNvSpPr>
          <p:nvPr/>
        </p:nvSpPr>
        <p:spPr>
          <a:xfrm>
            <a:off x="0" y="82585"/>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3200" dirty="0">
                <a:solidFill>
                  <a:prstClr val="white"/>
                </a:solidFill>
                <a:latin typeface="+mn-lt"/>
              </a:rPr>
              <a:t>4</a:t>
            </a:r>
            <a:r>
              <a:rPr lang="en-US" sz="3200" dirty="0" smtClean="0">
                <a:solidFill>
                  <a:prstClr val="white"/>
                </a:solidFill>
                <a:latin typeface="+mn-lt"/>
              </a:rPr>
              <a:t>. </a:t>
            </a:r>
            <a:r>
              <a:rPr lang="en-US" sz="3200" dirty="0">
                <a:solidFill>
                  <a:prstClr val="white"/>
                </a:solidFill>
                <a:latin typeface="+mn-lt"/>
              </a:rPr>
              <a:t>DELAYED TARGETS ….continued</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207" y="82580"/>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868517398"/>
              </p:ext>
            </p:extLst>
          </p:nvPr>
        </p:nvGraphicFramePr>
        <p:xfrm>
          <a:off x="335360" y="696077"/>
          <a:ext cx="11521281" cy="2854345"/>
        </p:xfrm>
        <a:graphic>
          <a:graphicData uri="http://schemas.openxmlformats.org/drawingml/2006/table">
            <a:tbl>
              <a:tblPr firstRow="1" firstCol="1" bandRow="1"/>
              <a:tblGrid>
                <a:gridCol w="2208243">
                  <a:extLst>
                    <a:ext uri="{9D8B030D-6E8A-4147-A177-3AD203B41FA5}">
                      <a16:colId xmlns:a16="http://schemas.microsoft.com/office/drawing/2014/main" xmlns="" val="20000"/>
                    </a:ext>
                  </a:extLst>
                </a:gridCol>
                <a:gridCol w="2184245">
                  <a:extLst>
                    <a:ext uri="{9D8B030D-6E8A-4147-A177-3AD203B41FA5}">
                      <a16:colId xmlns:a16="http://schemas.microsoft.com/office/drawing/2014/main" xmlns="" val="20001"/>
                    </a:ext>
                  </a:extLst>
                </a:gridCol>
                <a:gridCol w="2312520">
                  <a:extLst>
                    <a:ext uri="{9D8B030D-6E8A-4147-A177-3AD203B41FA5}">
                      <a16:colId xmlns:a16="http://schemas.microsoft.com/office/drawing/2014/main" xmlns="" val="20002"/>
                    </a:ext>
                  </a:extLst>
                </a:gridCol>
                <a:gridCol w="188874">
                  <a:extLst>
                    <a:ext uri="{9D8B030D-6E8A-4147-A177-3AD203B41FA5}">
                      <a16:colId xmlns:a16="http://schemas.microsoft.com/office/drawing/2014/main" xmlns="" val="20006"/>
                    </a:ext>
                  </a:extLst>
                </a:gridCol>
                <a:gridCol w="1133241">
                  <a:extLst>
                    <a:ext uri="{9D8B030D-6E8A-4147-A177-3AD203B41FA5}">
                      <a16:colId xmlns:a16="http://schemas.microsoft.com/office/drawing/2014/main" xmlns="" val="20003"/>
                    </a:ext>
                  </a:extLst>
                </a:gridCol>
                <a:gridCol w="1794297">
                  <a:extLst>
                    <a:ext uri="{9D8B030D-6E8A-4147-A177-3AD203B41FA5}">
                      <a16:colId xmlns:a16="http://schemas.microsoft.com/office/drawing/2014/main" xmlns="" val="20004"/>
                    </a:ext>
                  </a:extLst>
                </a:gridCol>
                <a:gridCol w="1699861">
                  <a:extLst>
                    <a:ext uri="{9D8B030D-6E8A-4147-A177-3AD203B41FA5}">
                      <a16:colId xmlns:a16="http://schemas.microsoft.com/office/drawing/2014/main" xmlns="" val="20005"/>
                    </a:ext>
                  </a:extLst>
                </a:gridCol>
              </a:tblGrid>
              <a:tr h="568200">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Performance </a:t>
                      </a:r>
                      <a:r>
                        <a:rPr lang="en-US" sz="16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gridSpan="2">
                  <a:txBody>
                    <a:bodyPr/>
                    <a:lstStyle/>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2286145">
                <a:tc>
                  <a:txBody>
                    <a:bodyPr/>
                    <a:lstStyle/>
                    <a:p>
                      <a:pPr marL="0" marR="0">
                        <a:lnSpc>
                          <a:spcPct val="107000"/>
                        </a:lnSpc>
                        <a:spcBef>
                          <a:spcPts val="0"/>
                        </a:spcBef>
                        <a:spcAft>
                          <a:spcPts val="0"/>
                        </a:spcAft>
                      </a:pPr>
                      <a:r>
                        <a:rPr lang="en-ZA" sz="1600" dirty="0" smtClean="0">
                          <a:solidFill>
                            <a:srgbClr val="000000"/>
                          </a:solidFill>
                          <a:effectLst/>
                          <a:latin typeface="Arial" panose="020B0604020202020204" pitchFamily="34" charset="0"/>
                          <a:ea typeface="Times New Roman" panose="02020603050405020304" pitchFamily="18" charset="0"/>
                        </a:rPr>
                        <a:t>Number of marketing events for </a:t>
                      </a:r>
                      <a:r>
                        <a:rPr lang="en-ZA" sz="1600" dirty="0" err="1" smtClean="0">
                          <a:solidFill>
                            <a:srgbClr val="000000"/>
                          </a:solidFill>
                          <a:effectLst/>
                          <a:latin typeface="Arial" panose="020B0604020202020204" pitchFamily="34" charset="0"/>
                          <a:ea typeface="Times New Roman" panose="02020603050405020304" pitchFamily="18" charset="0"/>
                        </a:rPr>
                        <a:t>Thusong</a:t>
                      </a:r>
                      <a:r>
                        <a:rPr lang="en-ZA" sz="1600" dirty="0" smtClean="0">
                          <a:solidFill>
                            <a:srgbClr val="000000"/>
                          </a:solidFill>
                          <a:effectLst/>
                          <a:latin typeface="Arial" panose="020B0604020202020204" pitchFamily="34" charset="0"/>
                          <a:ea typeface="Times New Roman" panose="02020603050405020304" pitchFamily="18" charset="0"/>
                        </a:rPr>
                        <a:t> programme held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 marketing events for </a:t>
                      </a:r>
                      <a:r>
                        <a:rPr lang="en-ZA" sz="160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Thusong</a:t>
                      </a: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programme held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600" dirty="0" smtClean="0">
                          <a:solidFill>
                            <a:srgbClr val="000000"/>
                          </a:solidFill>
                          <a:effectLst/>
                          <a:latin typeface="Arial" panose="020B0604020202020204" pitchFamily="34" charset="0"/>
                          <a:ea typeface="Times New Roman" panose="02020603050405020304" pitchFamily="18" charset="0"/>
                        </a:rPr>
                        <a:t>59 marketing events for </a:t>
                      </a:r>
                      <a:r>
                        <a:rPr lang="en-ZA" sz="1600" dirty="0" err="1" smtClean="0">
                          <a:solidFill>
                            <a:srgbClr val="000000"/>
                          </a:solidFill>
                          <a:effectLst/>
                          <a:latin typeface="Arial" panose="020B0604020202020204" pitchFamily="34" charset="0"/>
                          <a:ea typeface="Times New Roman" panose="02020603050405020304" pitchFamily="18" charset="0"/>
                        </a:rPr>
                        <a:t>Thusong</a:t>
                      </a:r>
                      <a:r>
                        <a:rPr lang="en-ZA" sz="1600" dirty="0" smtClean="0">
                          <a:solidFill>
                            <a:srgbClr val="000000"/>
                          </a:solidFill>
                          <a:effectLst/>
                          <a:latin typeface="Arial" panose="020B0604020202020204" pitchFamily="34" charset="0"/>
                          <a:ea typeface="Times New Roman" panose="02020603050405020304" pitchFamily="18" charset="0"/>
                        </a:rPr>
                        <a:t> programme were held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marR="0" algn="l">
                        <a:lnSpc>
                          <a:spcPct val="107000"/>
                        </a:lnSpc>
                        <a:spcBef>
                          <a:spcPts val="0"/>
                        </a:spcBef>
                        <a:spcAft>
                          <a:spcPts val="0"/>
                        </a:spcAft>
                      </a:pPr>
                      <a:r>
                        <a:rPr lang="en-ZA" sz="1600" dirty="0" smtClean="0">
                          <a:effectLst/>
                          <a:latin typeface="Arial" panose="020B0604020202020204" pitchFamily="34" charset="0"/>
                          <a:ea typeface="Times New Roman" panose="02020603050405020304" pitchFamily="18" charset="0"/>
                        </a:rPr>
                        <a:t>Target underachieved by -3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dirty="0" smtClean="0">
                          <a:solidFill>
                            <a:srgbClr val="000000"/>
                          </a:solidFill>
                          <a:effectLst/>
                          <a:latin typeface="Arial" panose="020B0604020202020204" pitchFamily="34" charset="0"/>
                          <a:ea typeface="Times New Roman" panose="02020603050405020304" pitchFamily="18" charset="0"/>
                        </a:rPr>
                        <a:t>Underachievement was experienced due to vacancies in provinces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dirty="0" smtClean="0">
                          <a:effectLst/>
                          <a:latin typeface="Arial" panose="020B0604020202020204" pitchFamily="34" charset="0"/>
                          <a:ea typeface="Times New Roman" panose="02020603050405020304" pitchFamily="18" charset="0"/>
                        </a:rPr>
                        <a:t>All vacancies are in the process of being filled and </a:t>
                      </a:r>
                      <a:r>
                        <a:rPr lang="en-ZA" sz="1600" dirty="0" err="1" smtClean="0">
                          <a:effectLst/>
                          <a:latin typeface="Arial" panose="020B0604020202020204" pitchFamily="34" charset="0"/>
                          <a:ea typeface="Times New Roman" panose="02020603050405020304" pitchFamily="18" charset="0"/>
                        </a:rPr>
                        <a:t>Thusong</a:t>
                      </a:r>
                      <a:r>
                        <a:rPr lang="en-ZA" sz="1600" dirty="0" smtClean="0">
                          <a:effectLst/>
                          <a:latin typeface="Arial" panose="020B0604020202020204" pitchFamily="34" charset="0"/>
                          <a:ea typeface="Times New Roman" panose="02020603050405020304" pitchFamily="18" charset="0"/>
                        </a:rPr>
                        <a:t> Marketing will be up scaled in the coming quarter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2209393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B99FE7-67B7-4BBE-9EFC-886B802F219B}" type="slidenum">
              <a:rPr lang="en-US">
                <a:solidFill>
                  <a:srgbClr val="4F271C">
                    <a:shade val="90000"/>
                  </a:srgbClr>
                </a:solidFill>
                <a:latin typeface="Calibri"/>
              </a:rPr>
              <a:pPr>
                <a:defRPr/>
              </a:pPr>
              <a:t>13</a:t>
            </a:fld>
            <a:endParaRPr lang="en-US" dirty="0">
              <a:solidFill>
                <a:srgbClr val="4F271C">
                  <a:shade val="90000"/>
                </a:srgbClr>
              </a:solidFill>
              <a:latin typeface="Calibri"/>
            </a:endParaRPr>
          </a:p>
        </p:txBody>
      </p:sp>
      <p:grpSp>
        <p:nvGrpSpPr>
          <p:cNvPr id="11" name="Inside-right pages with text"/>
          <p:cNvGrpSpPr/>
          <p:nvPr/>
        </p:nvGrpSpPr>
        <p:grpSpPr>
          <a:xfrm>
            <a:off x="5998953" y="1383474"/>
            <a:ext cx="3636444" cy="4131074"/>
            <a:chOff x="4572000" y="1371600"/>
            <a:chExt cx="3044952" cy="4114800"/>
          </a:xfrm>
        </p:grpSpPr>
        <p:grpSp>
          <p:nvGrpSpPr>
            <p:cNvPr id="13" name="Inside-right"/>
            <p:cNvGrpSpPr/>
            <p:nvPr/>
          </p:nvGrpSpPr>
          <p:grpSpPr>
            <a:xfrm rot="10800000">
              <a:off x="4572000" y="1371600"/>
              <a:ext cx="3044952" cy="4114800"/>
              <a:chOff x="1527048" y="1371600"/>
              <a:chExt cx="3044952" cy="4114800"/>
            </a:xfrm>
          </p:grpSpPr>
          <p:sp>
            <p:nvSpPr>
              <p:cNvPr id="26" name="Rounded Rectangle 25"/>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27" name="Rectangle 26"/>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sp>
          <p:nvSpPr>
            <p:cNvPr id="18" name="TextBox 17"/>
            <p:cNvSpPr txBox="1"/>
            <p:nvPr/>
          </p:nvSpPr>
          <p:spPr>
            <a:xfrm>
              <a:off x="4765486" y="1554980"/>
              <a:ext cx="2324291" cy="400110"/>
            </a:xfrm>
            <a:prstGeom prst="rect">
              <a:avLst/>
            </a:prstGeom>
            <a:noFill/>
            <a:ln>
              <a:solidFill>
                <a:schemeClr val="accent2"/>
              </a:solidFill>
            </a:ln>
          </p:spPr>
          <p:txBody>
            <a:bodyPr wrap="square" rtlCol="0">
              <a:spAutoFit/>
            </a:bodyPr>
            <a:lstStyle/>
            <a:p>
              <a:pPr algn="ctr">
                <a:defRPr/>
              </a:pPr>
              <a:r>
                <a:rPr lang="en-US" sz="2000" b="1" dirty="0">
                  <a:solidFill>
                    <a:prstClr val="black"/>
                  </a:solidFill>
                  <a:latin typeface="Calibri"/>
                </a:rPr>
                <a:t>Purpose</a:t>
              </a:r>
            </a:p>
          </p:txBody>
        </p:sp>
        <p:grpSp>
          <p:nvGrpSpPr>
            <p:cNvPr id="19" name="Group 167"/>
            <p:cNvGrpSpPr/>
            <p:nvPr/>
          </p:nvGrpSpPr>
          <p:grpSpPr>
            <a:xfrm>
              <a:off x="7162800" y="1453896"/>
              <a:ext cx="246855" cy="3950208"/>
              <a:chOff x="7162800" y="1453896"/>
              <a:chExt cx="246855" cy="3950208"/>
            </a:xfrm>
          </p:grpSpPr>
          <p:cxnSp>
            <p:nvCxnSpPr>
              <p:cNvPr id="20" name="Straight Connector 19"/>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28" name="Inside-left pages"/>
          <p:cNvGrpSpPr/>
          <p:nvPr/>
        </p:nvGrpSpPr>
        <p:grpSpPr>
          <a:xfrm>
            <a:off x="2567608" y="1383474"/>
            <a:ext cx="3549008" cy="4114800"/>
            <a:chOff x="1527048" y="1371600"/>
            <a:chExt cx="3044952" cy="4114800"/>
          </a:xfrm>
        </p:grpSpPr>
        <p:sp>
          <p:nvSpPr>
            <p:cNvPr id="29" name="Rounded Rectangle 28"/>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30" name="Rectangle 29"/>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sp>
        <p:nvSpPr>
          <p:cNvPr id="38" name="TextBox 37"/>
          <p:cNvSpPr txBox="1"/>
          <p:nvPr/>
        </p:nvSpPr>
        <p:spPr>
          <a:xfrm>
            <a:off x="3053642" y="1701253"/>
            <a:ext cx="2376264" cy="1508105"/>
          </a:xfrm>
          <a:prstGeom prst="rect">
            <a:avLst/>
          </a:prstGeom>
          <a:noFill/>
        </p:spPr>
        <p:txBody>
          <a:bodyPr wrap="square" rtlCol="0">
            <a:spAutoFit/>
          </a:bodyPr>
          <a:lstStyle/>
          <a:p>
            <a:pPr algn="ctr">
              <a:defRPr/>
            </a:pPr>
            <a:r>
              <a:rPr lang="en-US" sz="2000" dirty="0">
                <a:solidFill>
                  <a:prstClr val="black"/>
                </a:solidFill>
                <a:latin typeface="Arial Black" pitchFamily="34" charset="0"/>
              </a:rPr>
              <a:t>Programme 1</a:t>
            </a:r>
          </a:p>
          <a:p>
            <a:pPr algn="ctr">
              <a:defRPr/>
            </a:pPr>
            <a:endParaRPr lang="en-ZA" sz="2400" dirty="0">
              <a:solidFill>
                <a:prstClr val="black"/>
              </a:solidFill>
              <a:latin typeface="Calibri"/>
            </a:endParaRPr>
          </a:p>
          <a:p>
            <a:pPr algn="ctr">
              <a:defRPr/>
            </a:pPr>
            <a:endParaRPr lang="en-ZA" sz="2400" dirty="0">
              <a:solidFill>
                <a:prstClr val="black"/>
              </a:solidFill>
              <a:latin typeface="Calibri"/>
            </a:endParaRPr>
          </a:p>
          <a:p>
            <a:pPr algn="ctr">
              <a:defRPr/>
            </a:pPr>
            <a:r>
              <a:rPr lang="en-ZA" sz="2400" b="1" dirty="0">
                <a:solidFill>
                  <a:prstClr val="black"/>
                </a:solidFill>
                <a:latin typeface="Calibri"/>
              </a:rPr>
              <a:t>Administration</a:t>
            </a:r>
            <a:endParaRPr lang="en-US" sz="2400" b="1" dirty="0">
              <a:solidFill>
                <a:prstClr val="black"/>
              </a:solidFill>
              <a:latin typeface="Calibri"/>
            </a:endParaRPr>
          </a:p>
        </p:txBody>
      </p:sp>
      <p:sp>
        <p:nvSpPr>
          <p:cNvPr id="39" name="TextBox 38"/>
          <p:cNvSpPr txBox="1"/>
          <p:nvPr/>
        </p:nvSpPr>
        <p:spPr>
          <a:xfrm>
            <a:off x="6437182" y="2455300"/>
            <a:ext cx="2376264" cy="1477328"/>
          </a:xfrm>
          <a:prstGeom prst="rect">
            <a:avLst/>
          </a:prstGeom>
          <a:noFill/>
        </p:spPr>
        <p:txBody>
          <a:bodyPr wrap="square" rtlCol="0">
            <a:spAutoFit/>
          </a:bodyPr>
          <a:lstStyle/>
          <a:p>
            <a:pPr algn="ctr">
              <a:defRPr/>
            </a:pPr>
            <a:r>
              <a:rPr lang="en-US" b="1" dirty="0">
                <a:solidFill>
                  <a:prstClr val="black"/>
                </a:solidFill>
                <a:latin typeface="Calibri"/>
              </a:rPr>
              <a:t>Provide strategic leadership, management and support services to the department</a:t>
            </a:r>
          </a:p>
        </p:txBody>
      </p:sp>
      <p:sp>
        <p:nvSpPr>
          <p:cNvPr id="32" name="Line 3"/>
          <p:cNvSpPr>
            <a:spLocks noChangeShapeType="1"/>
          </p:cNvSpPr>
          <p:nvPr/>
        </p:nvSpPr>
        <p:spPr bwMode="auto">
          <a:xfrm>
            <a:off x="-2207" y="82580"/>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33" name="Title 5"/>
          <p:cNvSpPr txBox="1">
            <a:spLocks/>
          </p:cNvSpPr>
          <p:nvPr/>
        </p:nvSpPr>
        <p:spPr>
          <a:xfrm>
            <a:off x="0" y="150003"/>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3200" dirty="0">
                <a:solidFill>
                  <a:prstClr val="white"/>
                </a:solidFill>
                <a:latin typeface="Calibri"/>
              </a:rPr>
              <a:t>5</a:t>
            </a:r>
            <a:r>
              <a:rPr lang="en-US" sz="3200" dirty="0" smtClean="0">
                <a:solidFill>
                  <a:prstClr val="white"/>
                </a:solidFill>
                <a:latin typeface="Calibri"/>
              </a:rPr>
              <a:t>. </a:t>
            </a:r>
            <a:r>
              <a:rPr lang="en-US" sz="3200" dirty="0">
                <a:solidFill>
                  <a:prstClr val="white"/>
                </a:solidFill>
                <a:latin typeface="+mn-lt"/>
              </a:rPr>
              <a:t>PROGRAMME PERFORMANCE INFORMATION</a:t>
            </a:r>
          </a:p>
        </p:txBody>
      </p:sp>
    </p:spTree>
    <p:extLst>
      <p:ext uri="{BB962C8B-B14F-4D97-AF65-F5344CB8AC3E}">
        <p14:creationId xmlns:p14="http://schemas.microsoft.com/office/powerpoint/2010/main" xmlns="" val="427898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750"/>
                                        <p:tgtEl>
                                          <p:spTgt spid="28"/>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14</a:t>
            </a:fld>
            <a:endParaRPr lang="en-US" dirty="0">
              <a:solidFill>
                <a:srgbClr val="4F271C">
                  <a:shade val="90000"/>
                </a:srgbClr>
              </a:solidFill>
            </a:endParaRPr>
          </a:p>
        </p:txBody>
      </p:sp>
      <p:sp>
        <p:nvSpPr>
          <p:cNvPr id="11" name="Title 5"/>
          <p:cNvSpPr txBox="1">
            <a:spLocks/>
          </p:cNvSpPr>
          <p:nvPr/>
        </p:nvSpPr>
        <p:spPr>
          <a:xfrm>
            <a:off x="0" y="-10671"/>
            <a:ext cx="12192000" cy="487343"/>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3200" dirty="0">
                <a:solidFill>
                  <a:prstClr val="white"/>
                </a:solidFill>
                <a:latin typeface="Calibri"/>
              </a:rPr>
              <a:t>	</a:t>
            </a:r>
            <a:r>
              <a:rPr lang="en-US" sz="2400" dirty="0">
                <a:solidFill>
                  <a:prstClr val="white"/>
                </a:solidFill>
                <a:latin typeface="Calibri"/>
              </a:rPr>
              <a:t>PROGRAMME 1: ADMINISTRATION</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6645" y="31408"/>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040668518"/>
              </p:ext>
            </p:extLst>
          </p:nvPr>
        </p:nvGraphicFramePr>
        <p:xfrm>
          <a:off x="407367" y="692697"/>
          <a:ext cx="11449272" cy="5810187"/>
        </p:xfrm>
        <a:graphic>
          <a:graphicData uri="http://schemas.openxmlformats.org/drawingml/2006/table">
            <a:tbl>
              <a:tblPr firstRow="1" firstCol="1" bandRow="1"/>
              <a:tblGrid>
                <a:gridCol w="2343713">
                  <a:extLst>
                    <a:ext uri="{9D8B030D-6E8A-4147-A177-3AD203B41FA5}">
                      <a16:colId xmlns:a16="http://schemas.microsoft.com/office/drawing/2014/main" xmlns="" val="20000"/>
                    </a:ext>
                  </a:extLst>
                </a:gridCol>
                <a:gridCol w="1956187">
                  <a:extLst>
                    <a:ext uri="{9D8B030D-6E8A-4147-A177-3AD203B41FA5}">
                      <a16:colId xmlns:a16="http://schemas.microsoft.com/office/drawing/2014/main" xmlns="" val="20001"/>
                    </a:ext>
                  </a:extLst>
                </a:gridCol>
                <a:gridCol w="2585321">
                  <a:extLst>
                    <a:ext uri="{9D8B030D-6E8A-4147-A177-3AD203B41FA5}">
                      <a16:colId xmlns:a16="http://schemas.microsoft.com/office/drawing/2014/main" xmlns="" val="20002"/>
                    </a:ext>
                  </a:extLst>
                </a:gridCol>
                <a:gridCol w="1292659">
                  <a:extLst>
                    <a:ext uri="{9D8B030D-6E8A-4147-A177-3AD203B41FA5}">
                      <a16:colId xmlns:a16="http://schemas.microsoft.com/office/drawing/2014/main" xmlns="" val="20003"/>
                    </a:ext>
                  </a:extLst>
                </a:gridCol>
                <a:gridCol w="2031322">
                  <a:extLst>
                    <a:ext uri="{9D8B030D-6E8A-4147-A177-3AD203B41FA5}">
                      <a16:colId xmlns:a16="http://schemas.microsoft.com/office/drawing/2014/main" xmlns="" val="20004"/>
                    </a:ext>
                  </a:extLst>
                </a:gridCol>
                <a:gridCol w="1240070">
                  <a:extLst>
                    <a:ext uri="{9D8B030D-6E8A-4147-A177-3AD203B41FA5}">
                      <a16:colId xmlns:a16="http://schemas.microsoft.com/office/drawing/2014/main" xmlns="" val="20005"/>
                    </a:ext>
                  </a:extLst>
                </a:gridCol>
              </a:tblGrid>
              <a:tr h="172237">
                <a:tc gridSpan="6">
                  <a:txBody>
                    <a:bodyPr/>
                    <a:lstStyle/>
                    <a:p>
                      <a:pPr marL="0" marR="0">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Sub-</a:t>
                      </a:r>
                      <a:r>
                        <a:rPr lang="en-US" sz="1400" b="1" dirty="0" err="1" smtClean="0">
                          <a:effectLst/>
                          <a:latin typeface="Arial" panose="020B0604020202020204" pitchFamily="34" charset="0"/>
                          <a:ea typeface="Calibri" panose="020F0502020204030204" pitchFamily="34" charset="0"/>
                          <a:cs typeface="Arial" panose="020B0604020202020204" pitchFamily="34" charset="0"/>
                        </a:rPr>
                        <a:t>programme</a:t>
                      </a:r>
                      <a:r>
                        <a:rPr lang="en-US" sz="1400" b="1" dirty="0" smtClean="0">
                          <a:effectLst/>
                          <a:latin typeface="Arial" panose="020B0604020202020204" pitchFamily="34" charset="0"/>
                          <a:ea typeface="Calibri" panose="020F0502020204030204" pitchFamily="34" charset="0"/>
                          <a:cs typeface="Arial" panose="020B0604020202020204" pitchFamily="34" charset="0"/>
                        </a:rPr>
                        <a:t>: Strategic</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Management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0"/>
                  </a:ext>
                </a:extLst>
              </a:tr>
              <a:tr h="357908">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Performance </a:t>
                      </a:r>
                      <a:r>
                        <a:rPr lang="en-US" sz="14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Target</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a:t>
                      </a: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 </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 -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843276">
                <a:tc>
                  <a:txBody>
                    <a:bodyPr/>
                    <a:lstStyle/>
                    <a:p>
                      <a:pPr marL="0" marR="0" algn="l">
                        <a:lnSpc>
                          <a:spcPct val="115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APP tabled </a:t>
                      </a:r>
                      <a:r>
                        <a:rPr lang="en-ZA" sz="1400" dirty="0" smtClean="0">
                          <a:effectLst/>
                          <a:latin typeface="Arial" panose="020B0604020202020204" pitchFamily="34" charset="0"/>
                          <a:ea typeface="Calibri" panose="020F0502020204030204" pitchFamily="34" charset="0"/>
                          <a:cs typeface="Arial" panose="020B0604020202020204" pitchFamily="34" charset="0"/>
                        </a:rPr>
                        <a:t>in </a:t>
                      </a:r>
                      <a:r>
                        <a:rPr lang="en-ZA" sz="1400" dirty="0">
                          <a:effectLst/>
                          <a:latin typeface="Arial" panose="020B0604020202020204" pitchFamily="34" charset="0"/>
                          <a:ea typeface="Calibri" panose="020F0502020204030204" pitchFamily="34" charset="0"/>
                          <a:cs typeface="Arial" panose="020B0604020202020204" pitchFamily="34" charset="0"/>
                        </a:rPr>
                        <a:t>Parliament within prescribed </a:t>
                      </a:r>
                      <a:r>
                        <a:rPr lang="en-ZA" sz="1400" dirty="0" smtClean="0">
                          <a:effectLst/>
                          <a:latin typeface="Arial" panose="020B0604020202020204" pitchFamily="34" charset="0"/>
                          <a:ea typeface="Calibri" panose="020F0502020204030204" pitchFamily="34" charset="0"/>
                          <a:cs typeface="Arial" panose="020B0604020202020204" pitchFamily="34" charset="0"/>
                        </a:rPr>
                        <a:t>regulations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400" dirty="0" smtClean="0">
                          <a:solidFill>
                            <a:srgbClr val="000000"/>
                          </a:solidFill>
                          <a:effectLst/>
                          <a:latin typeface="Arial" panose="020B0604020202020204" pitchFamily="34" charset="0"/>
                        </a:rPr>
                        <a:t>Second draft 2020-2023 APP submitted to National Treasury and the DPME as a legislative requirement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Second draft is no longer required as per Revised Framework for Strategic Plan and Annual Performance Plans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None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14618">
                <a:tc>
                  <a:txBody>
                    <a:bodyPr/>
                    <a:lstStyle/>
                    <a:p>
                      <a:pPr marL="0" marR="0" algn="l">
                        <a:lnSpc>
                          <a:spcPct val="107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approved quarterly performance reports submitted to National Treasury, Department of Planning, Monitoring and Evaluation (DPME), and Executive Authority, according to prescribed legislation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Second quarter 2019/20 performance report submitted to National Treasury, DPME and Executive Authority according to prescribed legislation</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The Second quarter 2019/20 performance report was submitted to National Treasury, DPME and Executive Authority according to prescribed legislation  according to prescribed legislation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00592">
                <a:tc>
                  <a:txBody>
                    <a:bodyPr/>
                    <a:lstStyle/>
                    <a:p>
                      <a:pPr marL="0" marR="0" algn="l">
                        <a:lnSpc>
                          <a:spcPct val="107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Report tabled in Parliament within National Treasury guidelines and legislative time frames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effectLst/>
                          <a:latin typeface="Arial" panose="020B0604020202020204" pitchFamily="34" charset="0"/>
                          <a:ea typeface="Calibri" panose="020F0502020204030204" pitchFamily="34" charset="0"/>
                          <a:cs typeface="Times New Roman" panose="02020603050405020304" pitchFamily="18" charset="0"/>
                        </a:rPr>
                        <a:t>No Target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kern="1200" dirty="0" smtClean="0">
                          <a:solidFill>
                            <a:schemeClr val="tx1"/>
                          </a:solidFill>
                          <a:effectLst/>
                          <a:latin typeface="Arial" panose="020B0604020202020204" pitchFamily="34" charset="0"/>
                          <a:ea typeface="+mn-ea"/>
                          <a:cs typeface="Arial" panose="020B0604020202020204" pitchFamily="34" charset="0"/>
                        </a:rPr>
                        <a:t>No Target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960626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0" y="0"/>
            <a:ext cx="12192000" cy="678230"/>
          </a:xfrm>
          <a:prstGeom prst="rect">
            <a:avLst/>
          </a:prstGeom>
        </p:spPr>
      </p:pic>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15</a:t>
            </a:fld>
            <a:endParaRPr lang="en-US"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xmlns="" val="1400227639"/>
              </p:ext>
            </p:extLst>
          </p:nvPr>
        </p:nvGraphicFramePr>
        <p:xfrm>
          <a:off x="335360" y="695522"/>
          <a:ext cx="11449272" cy="1787948"/>
        </p:xfrm>
        <a:graphic>
          <a:graphicData uri="http://schemas.openxmlformats.org/drawingml/2006/table">
            <a:tbl>
              <a:tblPr firstRow="1" firstCol="1" bandRow="1"/>
              <a:tblGrid>
                <a:gridCol w="2343713">
                  <a:extLst>
                    <a:ext uri="{9D8B030D-6E8A-4147-A177-3AD203B41FA5}">
                      <a16:colId xmlns:a16="http://schemas.microsoft.com/office/drawing/2014/main" xmlns="" val="20000"/>
                    </a:ext>
                  </a:extLst>
                </a:gridCol>
                <a:gridCol w="1990794">
                  <a:extLst>
                    <a:ext uri="{9D8B030D-6E8A-4147-A177-3AD203B41FA5}">
                      <a16:colId xmlns:a16="http://schemas.microsoft.com/office/drawing/2014/main" xmlns="" val="20001"/>
                    </a:ext>
                  </a:extLst>
                </a:gridCol>
                <a:gridCol w="3289376">
                  <a:extLst>
                    <a:ext uri="{9D8B030D-6E8A-4147-A177-3AD203B41FA5}">
                      <a16:colId xmlns:a16="http://schemas.microsoft.com/office/drawing/2014/main" xmlns="" val="20002"/>
                    </a:ext>
                  </a:extLst>
                </a:gridCol>
                <a:gridCol w="1200326">
                  <a:extLst>
                    <a:ext uri="{9D8B030D-6E8A-4147-A177-3AD203B41FA5}">
                      <a16:colId xmlns:a16="http://schemas.microsoft.com/office/drawing/2014/main" xmlns="" val="20003"/>
                    </a:ext>
                  </a:extLst>
                </a:gridCol>
                <a:gridCol w="1310855">
                  <a:extLst>
                    <a:ext uri="{9D8B030D-6E8A-4147-A177-3AD203B41FA5}">
                      <a16:colId xmlns:a16="http://schemas.microsoft.com/office/drawing/2014/main" xmlns="" val="20004"/>
                    </a:ext>
                  </a:extLst>
                </a:gridCol>
                <a:gridCol w="1314208">
                  <a:extLst>
                    <a:ext uri="{9D8B030D-6E8A-4147-A177-3AD203B41FA5}">
                      <a16:colId xmlns:a16="http://schemas.microsoft.com/office/drawing/2014/main" xmlns="" val="20005"/>
                    </a:ext>
                  </a:extLst>
                </a:gridCol>
              </a:tblGrid>
              <a:tr h="196375">
                <a:tc gridSpan="6">
                  <a:txBody>
                    <a:bodyPr/>
                    <a:lstStyle/>
                    <a:p>
                      <a:pPr marL="0" marR="0">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Sub-programme: Strategic</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Management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2749">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Performance </a:t>
                      </a:r>
                      <a:r>
                        <a:rPr lang="en-US" sz="14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136247">
                <a:tc>
                  <a:txBody>
                    <a:bodyPr/>
                    <a:lstStyle/>
                    <a:p>
                      <a:pPr marL="0" marR="0" algn="l">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progress reports on the implementation of the risk-mitigation plans produced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Second quarter 2019/20 progress report on implementation of risk-mitigation reports were produced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First quarter 2019/20 progress report on implementation of the enterprise risk management framework was produced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p>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559651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16</a:t>
            </a:fld>
            <a:endParaRPr lang="en-US" dirty="0">
              <a:solidFill>
                <a:srgbClr val="4F271C">
                  <a:shade val="90000"/>
                </a:srgbClr>
              </a:solidFill>
            </a:endParaRPr>
          </a:p>
        </p:txBody>
      </p:sp>
      <p:sp>
        <p:nvSpPr>
          <p:cNvPr id="11" name="Title 5"/>
          <p:cNvSpPr txBox="1">
            <a:spLocks/>
          </p:cNvSpPr>
          <p:nvPr/>
        </p:nvSpPr>
        <p:spPr>
          <a:xfrm>
            <a:off x="0" y="113421"/>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3200" dirty="0">
                <a:solidFill>
                  <a:prstClr val="white"/>
                </a:solidFill>
                <a:latin typeface="Calibri"/>
              </a:rPr>
              <a:t>	</a:t>
            </a:r>
            <a:r>
              <a:rPr lang="en-US" sz="2400" dirty="0">
                <a:solidFill>
                  <a:prstClr val="white"/>
                </a:solidFill>
                <a:latin typeface="Calibri"/>
              </a:rPr>
              <a:t>PROGRAMME 1 CONTINUED…..</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7333" y="82580"/>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047739543"/>
              </p:ext>
            </p:extLst>
          </p:nvPr>
        </p:nvGraphicFramePr>
        <p:xfrm>
          <a:off x="479377" y="929969"/>
          <a:ext cx="11089230" cy="5210965"/>
        </p:xfrm>
        <a:graphic>
          <a:graphicData uri="http://schemas.openxmlformats.org/drawingml/2006/table">
            <a:tbl>
              <a:tblPr firstRow="1" firstCol="1" bandRow="1"/>
              <a:tblGrid>
                <a:gridCol w="2125434">
                  <a:extLst>
                    <a:ext uri="{9D8B030D-6E8A-4147-A177-3AD203B41FA5}">
                      <a16:colId xmlns:a16="http://schemas.microsoft.com/office/drawing/2014/main" xmlns="" val="20000"/>
                    </a:ext>
                  </a:extLst>
                </a:gridCol>
                <a:gridCol w="1663386">
                  <a:extLst>
                    <a:ext uri="{9D8B030D-6E8A-4147-A177-3AD203B41FA5}">
                      <a16:colId xmlns:a16="http://schemas.microsoft.com/office/drawing/2014/main" xmlns="" val="20001"/>
                    </a:ext>
                  </a:extLst>
                </a:gridCol>
                <a:gridCol w="2664749">
                  <a:extLst>
                    <a:ext uri="{9D8B030D-6E8A-4147-A177-3AD203B41FA5}">
                      <a16:colId xmlns:a16="http://schemas.microsoft.com/office/drawing/2014/main" xmlns="" val="20002"/>
                    </a:ext>
                  </a:extLst>
                </a:gridCol>
                <a:gridCol w="1636116">
                  <a:extLst>
                    <a:ext uri="{9D8B030D-6E8A-4147-A177-3AD203B41FA5}">
                      <a16:colId xmlns:a16="http://schemas.microsoft.com/office/drawing/2014/main" xmlns="" val="3921123035"/>
                    </a:ext>
                  </a:extLst>
                </a:gridCol>
                <a:gridCol w="1705798">
                  <a:extLst>
                    <a:ext uri="{9D8B030D-6E8A-4147-A177-3AD203B41FA5}">
                      <a16:colId xmlns:a16="http://schemas.microsoft.com/office/drawing/2014/main" xmlns="" val="2440272172"/>
                    </a:ext>
                  </a:extLst>
                </a:gridCol>
                <a:gridCol w="1293747">
                  <a:extLst>
                    <a:ext uri="{9D8B030D-6E8A-4147-A177-3AD203B41FA5}">
                      <a16:colId xmlns:a16="http://schemas.microsoft.com/office/drawing/2014/main" xmlns="" val="20005"/>
                    </a:ext>
                  </a:extLst>
                </a:gridCol>
              </a:tblGrid>
              <a:tr h="201653">
                <a:tc gridSpan="6">
                  <a:txBody>
                    <a:bodyPr/>
                    <a:lstStyle/>
                    <a:p>
                      <a:pPr marL="0" marR="0">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Sub-programme: Human</a:t>
                      </a:r>
                      <a:r>
                        <a:rPr lang="en-US" sz="1600" b="1" baseline="0" dirty="0" smtClean="0">
                          <a:effectLst/>
                          <a:latin typeface="Arial" panose="020B0604020202020204" pitchFamily="34" charset="0"/>
                          <a:ea typeface="Calibri" panose="020F0502020204030204" pitchFamily="34" charset="0"/>
                          <a:cs typeface="Arial" panose="020B0604020202020204" pitchFamily="34" charset="0"/>
                        </a:rPr>
                        <a:t> Resources</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10000"/>
                  </a:ext>
                </a:extLst>
              </a:tr>
              <a:tr h="419035">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Performance </a:t>
                      </a:r>
                      <a:r>
                        <a:rPr lang="en-US" sz="16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Preliminary Output</a:t>
                      </a:r>
                    </a:p>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870231">
                <a:tc>
                  <a:txBody>
                    <a:bodyPr/>
                    <a:lstStyle/>
                    <a:p>
                      <a:pPr marL="0" marR="0" algn="l">
                        <a:lnSpc>
                          <a:spcPct val="107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MTEF Human Resource Plan (HRP) implemented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target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 target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6181">
                <a:tc gridSpan="6">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b="1" dirty="0" smtClean="0">
                          <a:effectLst/>
                          <a:latin typeface="Arial" panose="020B0604020202020204" pitchFamily="34" charset="0"/>
                          <a:ea typeface="Calibri" panose="020F0502020204030204" pitchFamily="34" charset="0"/>
                          <a:cs typeface="Arial" panose="020B0604020202020204" pitchFamily="34" charset="0"/>
                        </a:rPr>
                        <a:t>Sub-programme: Information</a:t>
                      </a:r>
                      <a:r>
                        <a:rPr lang="en-US" sz="1600" b="1" baseline="0" dirty="0" smtClean="0">
                          <a:effectLst/>
                          <a:latin typeface="Arial" panose="020B0604020202020204" pitchFamily="34" charset="0"/>
                          <a:ea typeface="Calibri" panose="020F0502020204030204" pitchFamily="34" charset="0"/>
                          <a:cs typeface="Arial" panose="020B0604020202020204" pitchFamily="34" charset="0"/>
                        </a:rPr>
                        <a:t> Management and Technology</a:t>
                      </a:r>
                      <a:endParaRPr lang="en-US" sz="1600" b="1"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71179">
                <a:tc rowSpan="2">
                  <a:txBody>
                    <a:bodyPr/>
                    <a:lstStyle/>
                    <a:p>
                      <a:pPr marL="0" marR="0" algn="l">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Number of reports on IM&amp;T governance implemented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One report on the availability of IT Infrastructure presented to the IM&amp;T SC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ZA" sz="1600" kern="1200" dirty="0" smtClean="0">
                          <a:solidFill>
                            <a:schemeClr val="tx1"/>
                          </a:solidFill>
                          <a:effectLst/>
                          <a:latin typeface="Arial" panose="020B0604020202020204" pitchFamily="34" charset="0"/>
                          <a:ea typeface="+mn-ea"/>
                          <a:cs typeface="Arial" panose="020B0604020202020204" pitchFamily="34" charset="0"/>
                        </a:rPr>
                        <a:t>The 2019-20 second quarter report on IT Infrastructure Availability was presented to the IM&amp;T Steering Committee on 23 October 2019 </a:t>
                      </a:r>
                      <a:r>
                        <a:rPr lang="en-US" sz="1600" kern="1200" dirty="0" smtClean="0">
                          <a:solidFill>
                            <a:schemeClr val="tx1"/>
                          </a:solidFill>
                          <a:effectLst/>
                          <a:latin typeface="Arial" panose="020B0604020202020204" pitchFamily="34" charset="0"/>
                          <a:ea typeface="+mn-ea"/>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153738">
                <a:tc vMerge="1">
                  <a:txBody>
                    <a:bodyPr/>
                    <a:lstStyle/>
                    <a:p>
                      <a:pPr marL="0" marR="0" algn="l">
                        <a:lnSpc>
                          <a:spcPct val="107000"/>
                        </a:lnSpc>
                        <a:spcBef>
                          <a:spcPts val="0"/>
                        </a:spcBef>
                        <a:spcAft>
                          <a:spcPts val="0"/>
                        </a:spcAft>
                      </a:pPr>
                      <a:endParaRPr lang="en-US"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One report on IM systems development presented to the IM&amp;T SC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2019/20 second quarter report on IM systems development was presented to the IM&amp;T Steering Committee on 23 October 2019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660483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17</a:t>
            </a:fld>
            <a:endParaRPr lang="en-US" dirty="0">
              <a:solidFill>
                <a:srgbClr val="4F271C">
                  <a:shade val="90000"/>
                </a:srgbClr>
              </a:solidFill>
            </a:endParaRPr>
          </a:p>
        </p:txBody>
      </p:sp>
      <p:sp>
        <p:nvSpPr>
          <p:cNvPr id="11" name="Title 5"/>
          <p:cNvSpPr txBox="1">
            <a:spLocks/>
          </p:cNvSpPr>
          <p:nvPr/>
        </p:nvSpPr>
        <p:spPr>
          <a:xfrm>
            <a:off x="0" y="113421"/>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3200" dirty="0">
                <a:solidFill>
                  <a:prstClr val="white"/>
                </a:solidFill>
                <a:latin typeface="Calibri"/>
              </a:rPr>
              <a:t>	</a:t>
            </a:r>
            <a:r>
              <a:rPr lang="en-US" sz="2400" dirty="0">
                <a:solidFill>
                  <a:prstClr val="white"/>
                </a:solidFill>
                <a:latin typeface="Calibri"/>
              </a:rPr>
              <a:t> PROGRAMME 1 CONTINUED…….</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7333" y="82580"/>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960303046"/>
              </p:ext>
            </p:extLst>
          </p:nvPr>
        </p:nvGraphicFramePr>
        <p:xfrm>
          <a:off x="479377" y="767183"/>
          <a:ext cx="11233248" cy="4043729"/>
        </p:xfrm>
        <a:graphic>
          <a:graphicData uri="http://schemas.openxmlformats.org/drawingml/2006/table">
            <a:tbl>
              <a:tblPr firstRow="1" firstCol="1" bandRow="1"/>
              <a:tblGrid>
                <a:gridCol w="2153037">
                  <a:extLst>
                    <a:ext uri="{9D8B030D-6E8A-4147-A177-3AD203B41FA5}">
                      <a16:colId xmlns:a16="http://schemas.microsoft.com/office/drawing/2014/main" xmlns="" val="20000"/>
                    </a:ext>
                  </a:extLst>
                </a:gridCol>
                <a:gridCol w="2093679">
                  <a:extLst>
                    <a:ext uri="{9D8B030D-6E8A-4147-A177-3AD203B41FA5}">
                      <a16:colId xmlns:a16="http://schemas.microsoft.com/office/drawing/2014/main" xmlns="" val="20001"/>
                    </a:ext>
                  </a:extLst>
                </a:gridCol>
                <a:gridCol w="2876808">
                  <a:extLst>
                    <a:ext uri="{9D8B030D-6E8A-4147-A177-3AD203B41FA5}">
                      <a16:colId xmlns:a16="http://schemas.microsoft.com/office/drawing/2014/main" xmlns="" val="3240955429"/>
                    </a:ext>
                  </a:extLst>
                </a:gridCol>
                <a:gridCol w="1278581">
                  <a:extLst>
                    <a:ext uri="{9D8B030D-6E8A-4147-A177-3AD203B41FA5}">
                      <a16:colId xmlns:a16="http://schemas.microsoft.com/office/drawing/2014/main" xmlns="" val="3314501027"/>
                    </a:ext>
                  </a:extLst>
                </a:gridCol>
                <a:gridCol w="1520595">
                  <a:extLst>
                    <a:ext uri="{9D8B030D-6E8A-4147-A177-3AD203B41FA5}">
                      <a16:colId xmlns:a16="http://schemas.microsoft.com/office/drawing/2014/main" xmlns="" val="3390439263"/>
                    </a:ext>
                  </a:extLst>
                </a:gridCol>
                <a:gridCol w="1310548">
                  <a:extLst>
                    <a:ext uri="{9D8B030D-6E8A-4147-A177-3AD203B41FA5}">
                      <a16:colId xmlns:a16="http://schemas.microsoft.com/office/drawing/2014/main" xmlns="" val="20005"/>
                    </a:ext>
                  </a:extLst>
                </a:gridCol>
              </a:tblGrid>
              <a:tr h="166686">
                <a:tc gridSpan="6">
                  <a:txBody>
                    <a:bodyPr/>
                    <a:lstStyle/>
                    <a:p>
                      <a:pPr marL="0" marR="0">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Sub-programme: Finance, Supply Chain Management and Auxiliary Services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xmlns="" val="10000"/>
                  </a:ext>
                </a:extLst>
              </a:tr>
              <a:tr h="341090">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Performance </a:t>
                      </a:r>
                      <a:r>
                        <a:rPr lang="en-US" sz="14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 December </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400" b="1" dirty="0" smtClean="0">
                          <a:effectLst/>
                          <a:latin typeface="Arial" panose="020B0604020202020204" pitchFamily="34" charset="0"/>
                          <a:ea typeface="Calibri" panose="020F0502020204030204" pitchFamily="34" charset="0"/>
                          <a:cs typeface="Arial" panose="020B0604020202020204" pitchFamily="34" charset="0"/>
                        </a:rPr>
                        <a:t>–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354621">
                <a:tc>
                  <a:txBody>
                    <a:bodyPr/>
                    <a:lstStyle/>
                    <a:p>
                      <a:pPr marL="0" marR="0" algn="l">
                        <a:lnSpc>
                          <a:spcPct val="107000"/>
                        </a:lnSpc>
                        <a:spcBef>
                          <a:spcPts val="0"/>
                        </a:spcBef>
                        <a:spcAft>
                          <a:spcPts val="0"/>
                        </a:spcAft>
                      </a:pPr>
                      <a:r>
                        <a:rPr lang="en-US"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Annual financial</a:t>
                      </a:r>
                    </a:p>
                    <a:p>
                      <a:pPr marL="0" marR="0" algn="l">
                        <a:lnSpc>
                          <a:spcPct val="107000"/>
                        </a:lnSpc>
                        <a:spcBef>
                          <a:spcPts val="0"/>
                        </a:spcBef>
                        <a:spcAft>
                          <a:spcPts val="0"/>
                        </a:spcAft>
                      </a:pPr>
                      <a:r>
                        <a:rPr lang="en-US"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statements issued within</a:t>
                      </a:r>
                    </a:p>
                    <a:p>
                      <a:pPr marL="0" marR="0" algn="l">
                        <a:lnSpc>
                          <a:spcPct val="107000"/>
                        </a:lnSpc>
                        <a:spcBef>
                          <a:spcPts val="0"/>
                        </a:spcBef>
                        <a:spcAft>
                          <a:spcPts val="0"/>
                        </a:spcAft>
                      </a:pPr>
                      <a:r>
                        <a:rPr lang="en-US"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legislated prescripts</a:t>
                      </a:r>
                      <a:endParaRPr lang="en-US"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Second quarter 2019/20 interim financial reporting compiled and submitted to National Treasury</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The second quarter 2019/20 interim financial reporting was compiled and submitted to National Treasury on 31 October 2019.</a:t>
                      </a:r>
                      <a:endParaRPr lang="en-US"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03629">
                <a:tc gridSpan="6">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b="1" dirty="0" smtClean="0">
                          <a:effectLst/>
                          <a:latin typeface="Arial" panose="020B0604020202020204" pitchFamily="34" charset="0"/>
                          <a:ea typeface="Calibri" panose="020F0502020204030204" pitchFamily="34" charset="0"/>
                          <a:cs typeface="Arial" panose="020B0604020202020204" pitchFamily="34" charset="0"/>
                        </a:rPr>
                        <a:t>Sub-programme:</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Internal Audit</a:t>
                      </a:r>
                      <a:endParaRPr lang="en-US" sz="1400" b="1"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88459">
                <a:tc>
                  <a:txBody>
                    <a:bodyPr/>
                    <a:lstStyle/>
                    <a:p>
                      <a:pPr marL="0" marR="0" algn="l">
                        <a:lnSpc>
                          <a:spcPct val="107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Risk-based Internal Audit Plan and operational plan updated and implemented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tabLst>
                          <a:tab pos="342900" algn="l"/>
                        </a:tabLst>
                      </a:pPr>
                      <a:r>
                        <a:rPr lang="en-US" sz="1400" kern="1200" dirty="0" smtClean="0">
                          <a:solidFill>
                            <a:schemeClr val="tx1"/>
                          </a:solidFill>
                          <a:effectLst/>
                          <a:latin typeface="Arial" panose="020B0604020202020204" pitchFamily="34" charset="0"/>
                          <a:ea typeface="+mn-ea"/>
                          <a:cs typeface="Arial" panose="020B0604020202020204" pitchFamily="34" charset="0"/>
                        </a:rPr>
                        <a:t>No target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US" sz="1400" kern="1200" dirty="0" smtClean="0">
                          <a:solidFill>
                            <a:schemeClr val="tx1"/>
                          </a:solidFill>
                          <a:effectLst/>
                          <a:latin typeface="Arial" panose="020B0604020202020204" pitchFamily="34" charset="0"/>
                          <a:ea typeface="+mn-ea"/>
                          <a:cs typeface="Arial" panose="020B0604020202020204" pitchFamily="34" charset="0"/>
                        </a:rPr>
                        <a:t>No target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29141">
                <a:tc>
                  <a:txBody>
                    <a:bodyPr/>
                    <a:lstStyle/>
                    <a:p>
                      <a:pPr algn="l">
                        <a:lnSpc>
                          <a:spcPct val="107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progress reports</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l">
                        <a:lnSpc>
                          <a:spcPct val="107000"/>
                        </a:lnSpc>
                        <a:spcAft>
                          <a:spcPts val="0"/>
                        </a:spcAft>
                      </a:pPr>
                      <a:r>
                        <a:rPr lang="en-ZA"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 </a:t>
                      </a:r>
                      <a:r>
                        <a:rPr lang="en-ZA" sz="14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assurance audits produced</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One progress report on performance, compliance, financial audit conducted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The progress report on performance, compliance, financial audits conducted was developed.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912079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B99FE7-67B7-4BBE-9EFC-886B802F219B}" type="slidenum">
              <a:rPr lang="en-US">
                <a:solidFill>
                  <a:srgbClr val="4F271C">
                    <a:shade val="90000"/>
                  </a:srgbClr>
                </a:solidFill>
                <a:latin typeface="Calibri"/>
              </a:rPr>
              <a:pPr>
                <a:defRPr/>
              </a:pPr>
              <a:t>18</a:t>
            </a:fld>
            <a:endParaRPr lang="en-US" dirty="0">
              <a:solidFill>
                <a:srgbClr val="4F271C">
                  <a:shade val="90000"/>
                </a:srgbClr>
              </a:solidFill>
              <a:latin typeface="Calibri"/>
            </a:endParaRPr>
          </a:p>
        </p:txBody>
      </p:sp>
      <p:grpSp>
        <p:nvGrpSpPr>
          <p:cNvPr id="11" name="Inside-right pages with text"/>
          <p:cNvGrpSpPr/>
          <p:nvPr/>
        </p:nvGrpSpPr>
        <p:grpSpPr>
          <a:xfrm>
            <a:off x="5905854" y="1383474"/>
            <a:ext cx="3790546" cy="4131074"/>
            <a:chOff x="4572000" y="1371600"/>
            <a:chExt cx="3044952" cy="4114800"/>
          </a:xfrm>
        </p:grpSpPr>
        <p:grpSp>
          <p:nvGrpSpPr>
            <p:cNvPr id="13" name="Inside-right"/>
            <p:cNvGrpSpPr/>
            <p:nvPr/>
          </p:nvGrpSpPr>
          <p:grpSpPr>
            <a:xfrm rot="10800000">
              <a:off x="4572000" y="1371600"/>
              <a:ext cx="3044952" cy="4114800"/>
              <a:chOff x="1527048" y="1371600"/>
              <a:chExt cx="3044952" cy="4114800"/>
            </a:xfrm>
          </p:grpSpPr>
          <p:sp>
            <p:nvSpPr>
              <p:cNvPr id="26" name="Rounded Rectangle 25"/>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27" name="Rectangle 26"/>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sp>
          <p:nvSpPr>
            <p:cNvPr id="18" name="TextBox 17"/>
            <p:cNvSpPr txBox="1"/>
            <p:nvPr/>
          </p:nvSpPr>
          <p:spPr>
            <a:xfrm>
              <a:off x="4800714" y="1610280"/>
              <a:ext cx="2376264" cy="400110"/>
            </a:xfrm>
            <a:prstGeom prst="rect">
              <a:avLst/>
            </a:prstGeom>
            <a:noFill/>
            <a:ln>
              <a:solidFill>
                <a:schemeClr val="accent2"/>
              </a:solidFill>
            </a:ln>
          </p:spPr>
          <p:txBody>
            <a:bodyPr wrap="square" rtlCol="0">
              <a:spAutoFit/>
            </a:bodyPr>
            <a:lstStyle/>
            <a:p>
              <a:pPr algn="ctr">
                <a:defRPr/>
              </a:pPr>
              <a:r>
                <a:rPr lang="en-US" sz="2000" b="1" dirty="0">
                  <a:solidFill>
                    <a:prstClr val="black"/>
                  </a:solidFill>
                  <a:latin typeface="Calibri"/>
                </a:rPr>
                <a:t>Purpose</a:t>
              </a:r>
            </a:p>
          </p:txBody>
        </p:sp>
        <p:grpSp>
          <p:nvGrpSpPr>
            <p:cNvPr id="19" name="Group 167"/>
            <p:cNvGrpSpPr/>
            <p:nvPr/>
          </p:nvGrpSpPr>
          <p:grpSpPr>
            <a:xfrm>
              <a:off x="7162800" y="1453896"/>
              <a:ext cx="246855" cy="3950208"/>
              <a:chOff x="7162800" y="1453896"/>
              <a:chExt cx="246855" cy="3950208"/>
            </a:xfrm>
          </p:grpSpPr>
          <p:cxnSp>
            <p:nvCxnSpPr>
              <p:cNvPr id="20" name="Straight Connector 19"/>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28" name="Inside-left pages"/>
          <p:cNvGrpSpPr/>
          <p:nvPr/>
        </p:nvGrpSpPr>
        <p:grpSpPr>
          <a:xfrm>
            <a:off x="2495600" y="1383474"/>
            <a:ext cx="3621016" cy="4114800"/>
            <a:chOff x="1527048" y="1371600"/>
            <a:chExt cx="3044952" cy="4114800"/>
          </a:xfrm>
        </p:grpSpPr>
        <p:sp>
          <p:nvSpPr>
            <p:cNvPr id="29" name="Rounded Rectangle 28"/>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30" name="Rectangle 29"/>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sp>
        <p:nvSpPr>
          <p:cNvPr id="38" name="TextBox 37"/>
          <p:cNvSpPr txBox="1"/>
          <p:nvPr/>
        </p:nvSpPr>
        <p:spPr>
          <a:xfrm>
            <a:off x="3188059" y="1623103"/>
            <a:ext cx="2376264" cy="2246769"/>
          </a:xfrm>
          <a:prstGeom prst="rect">
            <a:avLst/>
          </a:prstGeom>
          <a:noFill/>
        </p:spPr>
        <p:txBody>
          <a:bodyPr wrap="square" rtlCol="0">
            <a:spAutoFit/>
          </a:bodyPr>
          <a:lstStyle/>
          <a:p>
            <a:pPr algn="ctr">
              <a:defRPr/>
            </a:pPr>
            <a:r>
              <a:rPr lang="en-US" sz="2000" dirty="0">
                <a:solidFill>
                  <a:prstClr val="black"/>
                </a:solidFill>
                <a:latin typeface="Arial Black" pitchFamily="34" charset="0"/>
              </a:rPr>
              <a:t>Programme 2</a:t>
            </a:r>
          </a:p>
          <a:p>
            <a:pPr algn="ctr">
              <a:defRPr/>
            </a:pPr>
            <a:endParaRPr lang="en-ZA" sz="2400" dirty="0">
              <a:solidFill>
                <a:prstClr val="black"/>
              </a:solidFill>
              <a:latin typeface="Calibri"/>
            </a:endParaRPr>
          </a:p>
          <a:p>
            <a:pPr algn="ctr">
              <a:defRPr/>
            </a:pPr>
            <a:endParaRPr lang="en-ZA" sz="2400" dirty="0">
              <a:solidFill>
                <a:prstClr val="black"/>
              </a:solidFill>
              <a:latin typeface="Calibri"/>
            </a:endParaRPr>
          </a:p>
          <a:p>
            <a:pPr algn="ctr">
              <a:defRPr/>
            </a:pPr>
            <a:r>
              <a:rPr lang="en-ZA" sz="2400" b="1" dirty="0">
                <a:solidFill>
                  <a:prstClr val="black"/>
                </a:solidFill>
                <a:latin typeface="Calibri"/>
              </a:rPr>
              <a:t>Content Processing and Dissemination</a:t>
            </a:r>
            <a:endParaRPr lang="en-US" sz="2400" b="1" dirty="0">
              <a:solidFill>
                <a:prstClr val="black"/>
              </a:solidFill>
              <a:latin typeface="Calibri"/>
            </a:endParaRPr>
          </a:p>
        </p:txBody>
      </p:sp>
      <p:sp>
        <p:nvSpPr>
          <p:cNvPr id="39" name="TextBox 38"/>
          <p:cNvSpPr txBox="1"/>
          <p:nvPr/>
        </p:nvSpPr>
        <p:spPr>
          <a:xfrm>
            <a:off x="6387141" y="2541069"/>
            <a:ext cx="2634930" cy="1815882"/>
          </a:xfrm>
          <a:prstGeom prst="rect">
            <a:avLst/>
          </a:prstGeom>
          <a:noFill/>
        </p:spPr>
        <p:txBody>
          <a:bodyPr wrap="square" rtlCol="0">
            <a:spAutoFit/>
          </a:bodyPr>
          <a:lstStyle/>
          <a:p>
            <a:pPr algn="ctr">
              <a:defRPr/>
            </a:pPr>
            <a:r>
              <a:rPr lang="en-US" sz="1600" b="1" dirty="0">
                <a:solidFill>
                  <a:prstClr val="black"/>
                </a:solidFill>
                <a:latin typeface="Calibri"/>
              </a:rPr>
              <a:t>Provide strategic leadership in government communication to ensure coherence, coordination, consistency, quality, impact and responsiveness of government communication</a:t>
            </a:r>
          </a:p>
        </p:txBody>
      </p:sp>
      <p:sp>
        <p:nvSpPr>
          <p:cNvPr id="31" name="Title 5"/>
          <p:cNvSpPr txBox="1">
            <a:spLocks/>
          </p:cNvSpPr>
          <p:nvPr/>
        </p:nvSpPr>
        <p:spPr>
          <a:xfrm>
            <a:off x="0" y="113421"/>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3200" dirty="0">
                <a:solidFill>
                  <a:prstClr val="white"/>
                </a:solidFill>
                <a:latin typeface="Calibri"/>
              </a:rPr>
              <a:t>6</a:t>
            </a:r>
            <a:r>
              <a:rPr lang="en-US" sz="3200" dirty="0" smtClean="0">
                <a:solidFill>
                  <a:prstClr val="white"/>
                </a:solidFill>
                <a:latin typeface="Calibri"/>
              </a:rPr>
              <a:t>. </a:t>
            </a:r>
            <a:r>
              <a:rPr lang="en-US" sz="3200" dirty="0">
                <a:solidFill>
                  <a:prstClr val="white"/>
                </a:solidFill>
                <a:latin typeface="+mn-lt"/>
              </a:rPr>
              <a:t>PROGRAMME PERFORMANCE INFORMATION</a:t>
            </a:r>
          </a:p>
        </p:txBody>
      </p:sp>
      <p:sp>
        <p:nvSpPr>
          <p:cNvPr id="32" name="Line 3"/>
          <p:cNvSpPr>
            <a:spLocks noChangeShapeType="1"/>
          </p:cNvSpPr>
          <p:nvPr/>
        </p:nvSpPr>
        <p:spPr bwMode="auto">
          <a:xfrm>
            <a:off x="-15449" y="82580"/>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Tree>
    <p:extLst>
      <p:ext uri="{BB962C8B-B14F-4D97-AF65-F5344CB8AC3E}">
        <p14:creationId xmlns:p14="http://schemas.microsoft.com/office/powerpoint/2010/main" xmlns="" val="322826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750"/>
                                        <p:tgtEl>
                                          <p:spTgt spid="28"/>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xmlns="" val="2793416995"/>
              </p:ext>
            </p:extLst>
          </p:nvPr>
        </p:nvGraphicFramePr>
        <p:xfrm>
          <a:off x="760413" y="116633"/>
          <a:ext cx="10733087" cy="6747718"/>
        </p:xfrm>
        <a:graphic>
          <a:graphicData uri="http://schemas.openxmlformats.org/presentationml/2006/ole">
            <p:oleObj spid="_x0000_s1031" name="Presentation" r:id="rId3" imgW="3563196" imgH="2004071" progId="PowerPoint.Show.12">
              <p:embed/>
            </p:oleObj>
          </a:graphicData>
        </a:graphic>
      </p:graphicFrame>
    </p:spTree>
    <p:extLst>
      <p:ext uri="{BB962C8B-B14F-4D97-AF65-F5344CB8AC3E}">
        <p14:creationId xmlns:p14="http://schemas.microsoft.com/office/powerpoint/2010/main" xmlns="" val="3085097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p:cNvGraphicFramePr>
            <a:graphicFrameLocks/>
          </p:cNvGraphicFramePr>
          <p:nvPr>
            <p:extLst>
              <p:ext uri="{D42A27DB-BD31-4B8C-83A1-F6EECF244321}">
                <p14:modId xmlns:p14="http://schemas.microsoft.com/office/powerpoint/2010/main" xmlns="" val="3889065033"/>
              </p:ext>
            </p:extLst>
          </p:nvPr>
        </p:nvGraphicFramePr>
        <p:xfrm>
          <a:off x="1991544" y="836712"/>
          <a:ext cx="8208912" cy="5760504"/>
        </p:xfrm>
        <a:graphic>
          <a:graphicData uri="http://schemas.openxmlformats.org/drawingml/2006/table">
            <a:tbl>
              <a:tblPr>
                <a:tableStyleId>{10A1B5D5-9B99-4C35-A422-299274C87663}</a:tableStyleId>
              </a:tblPr>
              <a:tblGrid>
                <a:gridCol w="8208912">
                  <a:extLst>
                    <a:ext uri="{9D8B030D-6E8A-4147-A177-3AD203B41FA5}">
                      <a16:colId xmlns:a16="http://schemas.microsoft.com/office/drawing/2014/main" xmlns="" val="20000"/>
                    </a:ext>
                  </a:extLst>
                </a:gridCol>
              </a:tblGrid>
              <a:tr h="306543">
                <a:tc>
                  <a:txBody>
                    <a:bodyPr/>
                    <a:lstStyle/>
                    <a:p>
                      <a:pPr marL="457200" marR="0" lvl="0" indent="-457200" algn="l" defTabSz="914400" rtl="0" eaLnBrk="1" fontAlgn="base" latinLnBrk="0" hangingPunct="1">
                        <a:lnSpc>
                          <a:spcPct val="150000"/>
                        </a:lnSpc>
                        <a:spcBef>
                          <a:spcPts val="0"/>
                        </a:spcBef>
                        <a:spcAft>
                          <a:spcPts val="0"/>
                        </a:spcAft>
                        <a:buClr>
                          <a:srgbClr val="F2BF0B"/>
                        </a:buClr>
                        <a:buSzTx/>
                        <a:buFont typeface="+mj-lt"/>
                        <a:buNone/>
                        <a:tabLst/>
                        <a:defRPr/>
                      </a:pPr>
                      <a:r>
                        <a:rPr kumimoji="0" lang="en-US" sz="1800" b="1" kern="1200" dirty="0" smtClean="0"/>
                        <a:t>1.</a:t>
                      </a:r>
                      <a:r>
                        <a:rPr kumimoji="0" lang="en-US" sz="1800" b="1" kern="1200" baseline="0" dirty="0" smtClean="0"/>
                        <a:t> Introduction</a:t>
                      </a:r>
                      <a:endParaRPr kumimoji="0" lang="en-US" sz="1800" b="1" kern="1200" dirty="0" smtClean="0">
                        <a:solidFill>
                          <a:schemeClr val="tx1"/>
                        </a:solidFill>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xmlns="" val="10001"/>
                  </a:ext>
                </a:extLst>
              </a:tr>
              <a:tr h="306543">
                <a:tc>
                  <a:txBody>
                    <a:bodyPr/>
                    <a:lstStyle/>
                    <a:p>
                      <a:pPr marL="457200" marR="0" lvl="0" indent="-457200" algn="l" defTabSz="914400" rtl="0" eaLnBrk="1" fontAlgn="base" latinLnBrk="0" hangingPunct="1">
                        <a:lnSpc>
                          <a:spcPct val="150000"/>
                        </a:lnSpc>
                        <a:spcBef>
                          <a:spcPts val="0"/>
                        </a:spcBef>
                        <a:spcAft>
                          <a:spcPts val="0"/>
                        </a:spcAft>
                        <a:buClr>
                          <a:srgbClr val="F2BF0B"/>
                        </a:buClr>
                        <a:buSzTx/>
                        <a:buFont typeface="+mj-lt"/>
                        <a:buNone/>
                        <a:tabLst/>
                        <a:defRPr/>
                      </a:pPr>
                      <a:r>
                        <a:rPr kumimoji="0" lang="en-US" sz="1800" b="1" kern="1200" dirty="0" smtClean="0"/>
                        <a:t>2.</a:t>
                      </a:r>
                      <a:r>
                        <a:rPr kumimoji="0" lang="en-US" sz="1800" b="1" kern="1200" baseline="0" dirty="0" smtClean="0"/>
                        <a:t> Overview of the Organisational Environment</a:t>
                      </a:r>
                      <a:endParaRPr kumimoji="0" lang="en-US" sz="1800" b="1" kern="1200" dirty="0" smtClean="0">
                        <a:solidFill>
                          <a:schemeClr val="tx1"/>
                        </a:solidFill>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xmlns="" val="10002"/>
                  </a:ext>
                </a:extLst>
              </a:tr>
              <a:tr h="306543">
                <a:tc>
                  <a:txBody>
                    <a:bodyPr/>
                    <a:lstStyle/>
                    <a:p>
                      <a:pPr marL="457200" marR="0" lvl="0" indent="-457200" algn="l" defTabSz="914400" rtl="0" eaLnBrk="1" fontAlgn="base" latinLnBrk="0" hangingPunct="1">
                        <a:lnSpc>
                          <a:spcPct val="150000"/>
                        </a:lnSpc>
                        <a:spcBef>
                          <a:spcPts val="0"/>
                        </a:spcBef>
                        <a:spcAft>
                          <a:spcPts val="0"/>
                        </a:spcAft>
                        <a:buClr>
                          <a:srgbClr val="F2BF0B"/>
                        </a:buClr>
                        <a:buSzTx/>
                        <a:buFont typeface="+mj-lt"/>
                        <a:buNone/>
                        <a:tabLst/>
                        <a:defRPr/>
                      </a:pPr>
                      <a:r>
                        <a:rPr kumimoji="0" lang="en-ZA" sz="1800" kern="1200" dirty="0" smtClean="0"/>
                        <a:t>2.1 Establishment</a:t>
                      </a:r>
                      <a:endParaRPr kumimoji="0" lang="en-ZA" sz="1800" b="1" kern="1200" dirty="0" smtClean="0">
                        <a:solidFill>
                          <a:srgbClr val="FF0000"/>
                        </a:solidFill>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xmlns="" val="10004"/>
                  </a:ext>
                </a:extLst>
              </a:tr>
              <a:tr h="30654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u="none" strike="noStrike" kern="1200" cap="none" spc="0" normalizeH="0" baseline="0" noProof="0" dirty="0" smtClean="0">
                          <a:ln>
                            <a:noFill/>
                          </a:ln>
                          <a:solidFill>
                            <a:schemeClr val="tx1"/>
                          </a:solidFill>
                          <a:effectLst/>
                          <a:uLnTx/>
                          <a:uFillTx/>
                        </a:rPr>
                        <a:t>2.2 </a:t>
                      </a:r>
                      <a:r>
                        <a:rPr lang="en-ZA" sz="1800" b="0" kern="1200" dirty="0" smtClean="0">
                          <a:solidFill>
                            <a:schemeClr val="tx1"/>
                          </a:solidFill>
                          <a:latin typeface="+mn-lt"/>
                          <a:ea typeface="+mn-ea"/>
                          <a:cs typeface="+mn-cs"/>
                        </a:rPr>
                        <a:t>Vacancy Per Occupational Category</a:t>
                      </a:r>
                      <a:endParaRPr kumimoji="0" lang="en-ZA"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xmlns="" val="10005"/>
                  </a:ext>
                </a:extLst>
              </a:tr>
              <a:tr h="40897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u="none" strike="noStrike" kern="1200" cap="none" spc="0" normalizeH="0" baseline="0" noProof="0" dirty="0" smtClean="0">
                          <a:ln>
                            <a:noFill/>
                          </a:ln>
                          <a:effectLst/>
                          <a:uLnTx/>
                          <a:uFillTx/>
                        </a:rPr>
                        <a:t>2.3 Employment Equity Status</a:t>
                      </a:r>
                      <a:endParaRPr kumimoji="0" lang="en-ZA"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xmlns="" val="1004648395"/>
                  </a:ext>
                </a:extLst>
              </a:tr>
              <a:tr h="40897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2.4 Progress on Employment Equity Per Quarter</a:t>
                      </a:r>
                      <a:endParaRPr kumimoji="0" lang="en-ZA"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xmlns="" val="10010"/>
                  </a:ext>
                </a:extLst>
              </a:tr>
              <a:tr h="30654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800" b="1" u="none" strike="noStrike" kern="1200" cap="none" spc="0" normalizeH="0" baseline="0" noProof="0" dirty="0" smtClean="0">
                          <a:ln>
                            <a:noFill/>
                          </a:ln>
                          <a:effectLst/>
                          <a:uLnTx/>
                          <a:uFillTx/>
                        </a:rPr>
                        <a:t>3. Summary of Organisational Performance</a:t>
                      </a:r>
                      <a:endParaRPr kumimoji="0" lang="en-ZA"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xmlns="" val="10006"/>
                  </a:ext>
                </a:extLst>
              </a:tr>
              <a:tr h="306543">
                <a:tc>
                  <a:txBody>
                    <a:bodyPr/>
                    <a:lstStyle/>
                    <a:p>
                      <a:pPr marL="457200" marR="0" lvl="0" indent="-457200" algn="l" defTabSz="914400" rtl="0" eaLnBrk="1" fontAlgn="base" latinLnBrk="0" hangingPunct="1">
                        <a:lnSpc>
                          <a:spcPct val="150000"/>
                        </a:lnSpc>
                        <a:spcBef>
                          <a:spcPts val="0"/>
                        </a:spcBef>
                        <a:spcAft>
                          <a:spcPts val="0"/>
                        </a:spcAft>
                        <a:buClr>
                          <a:srgbClr val="F2BF0B"/>
                        </a:buClr>
                        <a:buSzTx/>
                        <a:buFont typeface="+mj-lt"/>
                        <a:buNone/>
                        <a:tabLst/>
                        <a:defRPr/>
                      </a:pPr>
                      <a:r>
                        <a:rPr kumimoji="0" lang="en-ZA" sz="1800" b="1" u="none" strike="noStrike" kern="1200" cap="none" spc="0" normalizeH="0" baseline="0" noProof="0" dirty="0" smtClean="0">
                          <a:ln>
                            <a:noFill/>
                          </a:ln>
                          <a:effectLst/>
                          <a:uLnTx/>
                          <a:uFillTx/>
                        </a:rPr>
                        <a:t>4. Summary of Achievements</a:t>
                      </a:r>
                      <a:endParaRPr kumimoji="0" lang="en-ZA" sz="18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xmlns="" val="10007"/>
                  </a:ext>
                </a:extLst>
              </a:tr>
              <a:tr h="306543">
                <a:tc>
                  <a:txBody>
                    <a:bodyPr/>
                    <a:lstStyle/>
                    <a:p>
                      <a:pPr marL="457200" marR="0" lvl="0" indent="-457200" algn="l" defTabSz="914400" rtl="0" eaLnBrk="1" fontAlgn="base" latinLnBrk="0" hangingPunct="1">
                        <a:lnSpc>
                          <a:spcPct val="150000"/>
                        </a:lnSpc>
                        <a:spcBef>
                          <a:spcPts val="0"/>
                        </a:spcBef>
                        <a:spcAft>
                          <a:spcPts val="0"/>
                        </a:spcAft>
                        <a:buClr>
                          <a:srgbClr val="F2BF0B"/>
                        </a:buClr>
                        <a:buSzTx/>
                        <a:buFont typeface="+mj-lt"/>
                        <a:buNone/>
                        <a:tabLst/>
                        <a:defRPr/>
                      </a:pPr>
                      <a:r>
                        <a:rPr kumimoji="0" lang="en-US" sz="1800" b="1" u="none" strike="noStrike" kern="1200" cap="none" spc="0" normalizeH="0" baseline="0" noProof="0" dirty="0" smtClean="0">
                          <a:ln>
                            <a:noFill/>
                          </a:ln>
                          <a:effectLst/>
                          <a:uLnTx/>
                          <a:uFillTx/>
                        </a:rPr>
                        <a:t>5. Delayed Targets</a:t>
                      </a:r>
                      <a:endParaRPr kumimoji="0" lang="en-ZA" sz="1800" b="1" kern="1200" dirty="0" smtClean="0">
                        <a:solidFill>
                          <a:schemeClr val="tx1"/>
                        </a:solidFill>
                        <a:latin typeface="Arial" panose="020B0604020202020204" pitchFamily="34" charset="0"/>
                        <a:ea typeface="+mn-ea"/>
                        <a:cs typeface="Arial" panose="020B0604020202020204" pitchFamily="34" charset="0"/>
                      </a:endParaRPr>
                    </a:p>
                  </a:txBody>
                  <a:tcPr marT="45711" marB="45711" horzOverflow="overflow"/>
                </a:tc>
                <a:extLst>
                  <a:ext uri="{0D108BD9-81ED-4DB2-BD59-A6C34878D82A}">
                    <a16:rowId xmlns:a16="http://schemas.microsoft.com/office/drawing/2014/main" xmlns="" val="10008"/>
                  </a:ext>
                </a:extLst>
              </a:tr>
              <a:tr h="287294">
                <a:tc>
                  <a:txBody>
                    <a:bodyPr/>
                    <a:lstStyle/>
                    <a:p>
                      <a:pPr marL="457200" marR="0" lvl="0" indent="-457200" algn="l" defTabSz="914400" rtl="0" eaLnBrk="1" fontAlgn="base" latinLnBrk="0" hangingPunct="1">
                        <a:lnSpc>
                          <a:spcPct val="150000"/>
                        </a:lnSpc>
                        <a:spcBef>
                          <a:spcPts val="0"/>
                        </a:spcBef>
                        <a:spcAft>
                          <a:spcPts val="0"/>
                        </a:spcAft>
                        <a:buClr>
                          <a:srgbClr val="F2BF0B"/>
                        </a:buClr>
                        <a:buSzTx/>
                        <a:buFont typeface="+mj-lt"/>
                        <a:buNone/>
                        <a:tabLst/>
                        <a:defRPr/>
                      </a:pPr>
                      <a:r>
                        <a:rPr kumimoji="0" lang="en-US" sz="1800" b="1" kern="1200" dirty="0" smtClean="0"/>
                        <a:t>6. </a:t>
                      </a:r>
                      <a:r>
                        <a:rPr kumimoji="0" lang="en-US" sz="1800" b="1" u="none" strike="noStrike" kern="1200" cap="none" spc="0" normalizeH="0" baseline="0" noProof="0" dirty="0" smtClean="0">
                          <a:ln>
                            <a:noFill/>
                          </a:ln>
                          <a:effectLst/>
                          <a:uLnTx/>
                          <a:uFillTx/>
                        </a:rPr>
                        <a:t>Programme Performance Information</a:t>
                      </a:r>
                      <a:endParaRPr kumimoji="0" lang="en-US" sz="1800" b="1" kern="1200" dirty="0" smtClean="0">
                        <a:latin typeface="Arial" panose="020B0604020202020204" pitchFamily="34" charset="0"/>
                        <a:cs typeface="Arial" panose="020B0604020202020204" pitchFamily="34" charset="0"/>
                      </a:endParaRPr>
                    </a:p>
                  </a:txBody>
                  <a:tcPr marT="45711" marB="45711" horzOverflow="overflow"/>
                </a:tc>
                <a:extLst>
                  <a:ext uri="{0D108BD9-81ED-4DB2-BD59-A6C34878D82A}">
                    <a16:rowId xmlns:a16="http://schemas.microsoft.com/office/drawing/2014/main" xmlns="" val="10009"/>
                  </a:ext>
                </a:extLst>
              </a:tr>
              <a:tr h="287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dirty="0" smtClean="0">
                          <a:ln>
                            <a:noFill/>
                          </a:ln>
                          <a:solidFill>
                            <a:schemeClr val="dk1"/>
                          </a:solidFill>
                          <a:effectLst/>
                          <a:uLnTx/>
                          <a:uFillTx/>
                          <a:latin typeface="+mn-lt"/>
                          <a:ea typeface="+mn-ea"/>
                          <a:cs typeface="+mn-cs"/>
                        </a:rPr>
                        <a:t>7. </a:t>
                      </a:r>
                      <a:r>
                        <a:rPr kumimoji="0" lang="en-ZA" sz="1800" b="1" u="none" strike="noStrike" kern="1200" cap="none" spc="0" normalizeH="0" baseline="0" noProof="0" dirty="0" smtClean="0">
                          <a:ln>
                            <a:noFill/>
                          </a:ln>
                          <a:solidFill>
                            <a:schemeClr val="dk1"/>
                          </a:solidFill>
                          <a:effectLst/>
                          <a:uLnTx/>
                          <a:uFillTx/>
                          <a:latin typeface="+mn-lt"/>
                          <a:ea typeface="+mn-ea"/>
                          <a:cs typeface="+mn-cs"/>
                        </a:rPr>
                        <a:t>GCIS 2019/20 Total Budget And Overview</a:t>
                      </a:r>
                      <a:endParaRPr kumimoji="0" lang="en-US" sz="1800" b="1" u="none" strike="noStrike" kern="1200" cap="none" spc="0" normalizeH="0" baseline="0" noProof="0" dirty="0" smtClean="0">
                        <a:ln>
                          <a:noFill/>
                        </a:ln>
                        <a:solidFill>
                          <a:schemeClr val="dk1"/>
                        </a:solidFill>
                        <a:effectLst/>
                        <a:uLnTx/>
                        <a:uFillTx/>
                        <a:latin typeface="+mn-lt"/>
                        <a:ea typeface="+mn-ea"/>
                        <a:cs typeface="+mn-cs"/>
                      </a:endParaRPr>
                    </a:p>
                  </a:txBody>
                  <a:tcPr marT="45711" marB="45711" horzOverflow="overflow"/>
                </a:tc>
                <a:extLst>
                  <a:ext uri="{0D108BD9-81ED-4DB2-BD59-A6C34878D82A}">
                    <a16:rowId xmlns:a16="http://schemas.microsoft.com/office/drawing/2014/main" xmlns="" val="1663711218"/>
                  </a:ext>
                </a:extLst>
              </a:tr>
              <a:tr h="287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smtClean="0">
                          <a:ln>
                            <a:noFill/>
                          </a:ln>
                          <a:solidFill>
                            <a:schemeClr val="dk1"/>
                          </a:solidFill>
                          <a:effectLst/>
                          <a:uLnTx/>
                          <a:uFillTx/>
                          <a:latin typeface="+mn-lt"/>
                          <a:ea typeface="+mn-ea"/>
                          <a:cs typeface="+mn-cs"/>
                        </a:rPr>
                        <a:t>8. Budget vs Expenditure – 30 December 2019</a:t>
                      </a:r>
                    </a:p>
                  </a:txBody>
                  <a:tcPr marT="45711" marB="45711" horzOverflow="overflow"/>
                </a:tc>
                <a:extLst>
                  <a:ext uri="{0D108BD9-81ED-4DB2-BD59-A6C34878D82A}">
                    <a16:rowId xmlns:a16="http://schemas.microsoft.com/office/drawing/2014/main" xmlns="" val="1487829879"/>
                  </a:ext>
                </a:extLst>
              </a:tr>
            </a:tbl>
          </a:graphicData>
        </a:graphic>
      </p:graphicFrame>
      <p:sp>
        <p:nvSpPr>
          <p:cNvPr id="6" name="Rectangle 5"/>
          <p:cNvSpPr/>
          <p:nvPr/>
        </p:nvSpPr>
        <p:spPr>
          <a:xfrm>
            <a:off x="0" y="112322"/>
            <a:ext cx="12192000" cy="491340"/>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p>
            <a:pPr algn="ctr" defTabSz="457200">
              <a:spcBef>
                <a:spcPct val="0"/>
              </a:spcBef>
              <a:defRPr/>
            </a:pPr>
            <a:r>
              <a:rPr lang="en-ZA" sz="3200" b="1" dirty="0">
                <a:solidFill>
                  <a:prstClr val="white"/>
                </a:solidFill>
                <a:latin typeface="Calibri"/>
              </a:rPr>
              <a:t>Presentation outline</a:t>
            </a:r>
            <a:endParaRPr lang="en-US" sz="3200" b="1" dirty="0">
              <a:solidFill>
                <a:prstClr val="white"/>
              </a:solidFill>
              <a:latin typeface="Calibri"/>
            </a:endParaRPr>
          </a:p>
        </p:txBody>
      </p:sp>
      <p:sp>
        <p:nvSpPr>
          <p:cNvPr id="5" name="Line 3"/>
          <p:cNvSpPr>
            <a:spLocks noChangeShapeType="1"/>
          </p:cNvSpPr>
          <p:nvPr/>
        </p:nvSpPr>
        <p:spPr bwMode="auto">
          <a:xfrm>
            <a:off x="0" y="82580"/>
            <a:ext cx="12192000"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Tree>
    <p:extLst>
      <p:ext uri="{BB962C8B-B14F-4D97-AF65-F5344CB8AC3E}">
        <p14:creationId xmlns:p14="http://schemas.microsoft.com/office/powerpoint/2010/main" xmlns="" val="647696810"/>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20</a:t>
            </a:fld>
            <a:endParaRPr lang="en-US" dirty="0">
              <a:solidFill>
                <a:srgbClr val="4F271C">
                  <a:shade val="90000"/>
                </a:srgbClr>
              </a:solidFill>
            </a:endParaRPr>
          </a:p>
        </p:txBody>
      </p:sp>
      <p:sp>
        <p:nvSpPr>
          <p:cNvPr id="11" name="Title 5"/>
          <p:cNvSpPr txBox="1">
            <a:spLocks/>
          </p:cNvSpPr>
          <p:nvPr/>
        </p:nvSpPr>
        <p:spPr>
          <a:xfrm>
            <a:off x="0" y="113421"/>
            <a:ext cx="12192000" cy="487343"/>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2400" dirty="0">
                <a:solidFill>
                  <a:prstClr val="white"/>
                </a:solidFill>
                <a:latin typeface="Calibri"/>
              </a:rPr>
              <a:t>Programme 2: Content Processing and Dissemination</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7333" y="82580"/>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957721048"/>
              </p:ext>
            </p:extLst>
          </p:nvPr>
        </p:nvGraphicFramePr>
        <p:xfrm>
          <a:off x="335359" y="631595"/>
          <a:ext cx="11377264" cy="5977011"/>
        </p:xfrm>
        <a:graphic>
          <a:graphicData uri="http://schemas.openxmlformats.org/drawingml/2006/table">
            <a:tbl>
              <a:tblPr firstRow="1" firstCol="1" bandRow="1"/>
              <a:tblGrid>
                <a:gridCol w="2180639">
                  <a:extLst>
                    <a:ext uri="{9D8B030D-6E8A-4147-A177-3AD203B41FA5}">
                      <a16:colId xmlns:a16="http://schemas.microsoft.com/office/drawing/2014/main" xmlns="" val="20000"/>
                    </a:ext>
                  </a:extLst>
                </a:gridCol>
                <a:gridCol w="2388918">
                  <a:extLst>
                    <a:ext uri="{9D8B030D-6E8A-4147-A177-3AD203B41FA5}">
                      <a16:colId xmlns:a16="http://schemas.microsoft.com/office/drawing/2014/main" xmlns="" val="20001"/>
                    </a:ext>
                  </a:extLst>
                </a:gridCol>
                <a:gridCol w="2331407">
                  <a:extLst>
                    <a:ext uri="{9D8B030D-6E8A-4147-A177-3AD203B41FA5}">
                      <a16:colId xmlns:a16="http://schemas.microsoft.com/office/drawing/2014/main" xmlns="" val="20002"/>
                    </a:ext>
                  </a:extLst>
                </a:gridCol>
                <a:gridCol w="1373412">
                  <a:extLst>
                    <a:ext uri="{9D8B030D-6E8A-4147-A177-3AD203B41FA5}">
                      <a16:colId xmlns:a16="http://schemas.microsoft.com/office/drawing/2014/main" xmlns="" val="20003"/>
                    </a:ext>
                  </a:extLst>
                </a:gridCol>
                <a:gridCol w="1775538">
                  <a:extLst>
                    <a:ext uri="{9D8B030D-6E8A-4147-A177-3AD203B41FA5}">
                      <a16:colId xmlns:a16="http://schemas.microsoft.com/office/drawing/2014/main" xmlns="" val="20004"/>
                    </a:ext>
                  </a:extLst>
                </a:gridCol>
                <a:gridCol w="1327350">
                  <a:extLst>
                    <a:ext uri="{9D8B030D-6E8A-4147-A177-3AD203B41FA5}">
                      <a16:colId xmlns:a16="http://schemas.microsoft.com/office/drawing/2014/main" xmlns="" val="20005"/>
                    </a:ext>
                  </a:extLst>
                </a:gridCol>
              </a:tblGrid>
              <a:tr h="177884">
                <a:tc gridSpan="6">
                  <a:txBody>
                    <a:bodyPr/>
                    <a:lstStyle/>
                    <a:p>
                      <a:pPr marL="0" marR="0">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Products</a:t>
                      </a:r>
                      <a:r>
                        <a:rPr lang="en-US" sz="1200" b="1" baseline="0" dirty="0" smtClean="0">
                          <a:effectLst/>
                          <a:latin typeface="Arial" panose="020B0604020202020204" pitchFamily="34" charset="0"/>
                          <a:ea typeface="Calibri" panose="020F0502020204030204" pitchFamily="34" charset="0"/>
                          <a:cs typeface="Arial" panose="020B0604020202020204" pitchFamily="34" charset="0"/>
                        </a:rPr>
                        <a:t> and Platforms</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68583">
                <a:tc>
                  <a:txBody>
                    <a:bodyPr/>
                    <a:lstStyle/>
                    <a:p>
                      <a:pPr marL="0" marR="0">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Performance </a:t>
                      </a: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Indicator</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Target</a:t>
                      </a:r>
                    </a:p>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October – December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Preliminary Output</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smtClean="0">
                          <a:effectLst/>
                          <a:latin typeface="Arial Narrow" panose="020B0606020202030204" pitchFamily="34" charset="0"/>
                          <a:ea typeface="Calibri" panose="020F0502020204030204" pitchFamily="34" charset="0"/>
                          <a:cs typeface="Times New Roman" panose="02020603050405020304" pitchFamily="18" charset="0"/>
                        </a:rPr>
                        <a:t>October – December </a:t>
                      </a:r>
                      <a:endParaRPr lang="en-US" sz="12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200" b="1" dirty="0">
                          <a:effectLst/>
                          <a:latin typeface="Arial Narrow" panose="020B0606020202030204" pitchFamily="34" charset="0"/>
                          <a:ea typeface="Calibri" panose="020F0502020204030204" pitchFamily="34" charset="0"/>
                          <a:cs typeface="Times New Roman" panose="02020603050405020304" pitchFamily="18"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716177">
                <a:tc>
                  <a:txBody>
                    <a:bodyPr/>
                    <a:lstStyle/>
                    <a:p>
                      <a:pPr algn="l">
                        <a:lnSpc>
                          <a:spcPct val="107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Number of copies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of </a:t>
                      </a:r>
                      <a:r>
                        <a:rPr lang="en-ZA" sz="11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Vuk’uzenzele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Newspaper produced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4250000 copies of </a:t>
                      </a:r>
                      <a:r>
                        <a:rPr lang="en-ZA" sz="1200" kern="1200" dirty="0" err="1" smtClean="0">
                          <a:solidFill>
                            <a:schemeClr val="tx1"/>
                          </a:solidFill>
                          <a:effectLst/>
                          <a:latin typeface="Arial" panose="020B0604020202020204" pitchFamily="34" charset="0"/>
                          <a:ea typeface="+mn-ea"/>
                          <a:cs typeface="Arial" panose="020B0604020202020204" pitchFamily="34" charset="0"/>
                        </a:rPr>
                        <a:t>Vuk’uzenzele</a:t>
                      </a:r>
                      <a:r>
                        <a:rPr lang="en-ZA" sz="1200" kern="1200" dirty="0" smtClean="0">
                          <a:solidFill>
                            <a:schemeClr val="tx1"/>
                          </a:solidFill>
                          <a:effectLst/>
                          <a:latin typeface="Arial" panose="020B0604020202020204" pitchFamily="34" charset="0"/>
                          <a:ea typeface="+mn-ea"/>
                          <a:cs typeface="Arial" panose="020B0604020202020204" pitchFamily="34" charset="0"/>
                        </a:rPr>
                        <a:t> newspaper produced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4 250 000 copies of </a:t>
                      </a:r>
                      <a:r>
                        <a:rPr lang="en-ZA" sz="1200" dirty="0" err="1" smtClean="0">
                          <a:effectLst/>
                          <a:latin typeface="Arial" panose="020B0604020202020204" pitchFamily="34" charset="0"/>
                          <a:ea typeface="Calibri" panose="020F0502020204030204" pitchFamily="34" charset="0"/>
                          <a:cs typeface="Arial" panose="020B0604020202020204" pitchFamily="34" charset="0"/>
                        </a:rPr>
                        <a:t>Vuk’uzenzele</a:t>
                      </a:r>
                      <a:r>
                        <a:rPr lang="en-ZA" sz="1200" dirty="0" smtClean="0">
                          <a:effectLst/>
                          <a:latin typeface="Arial" panose="020B0604020202020204" pitchFamily="34" charset="0"/>
                          <a:ea typeface="Calibri" panose="020F0502020204030204" pitchFamily="34" charset="0"/>
                          <a:cs typeface="Arial" panose="020B0604020202020204" pitchFamily="34" charset="0"/>
                        </a:rPr>
                        <a:t> newspaper were produced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200" dirty="0" smtClean="0">
                          <a:solidFill>
                            <a:srgbClr val="000000"/>
                          </a:solidFill>
                          <a:effectLst/>
                          <a:latin typeface="Arial" panose="020B0604020202020204" pitchFamily="34" charset="0"/>
                          <a:ea typeface="Times New Roman" panose="02020603050405020304" pitchFamily="18"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Arial" panose="020B0604020202020204" pitchFamily="34" charset="0"/>
                        </a:rPr>
                        <a:t>None</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58336">
                <a:tc>
                  <a:txBody>
                    <a:bodyPr/>
                    <a:lstStyle/>
                    <a:p>
                      <a:pPr marL="0" marR="0" algn="l">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editions</a:t>
                      </a:r>
                      <a:br>
                        <a:rPr lang="en-ZA" sz="1200" kern="1200" dirty="0" smtClean="0">
                          <a:solidFill>
                            <a:schemeClr val="tx1"/>
                          </a:solidFill>
                          <a:effectLst/>
                          <a:latin typeface="Arial" panose="020B0604020202020204" pitchFamily="34" charset="0"/>
                          <a:ea typeface="+mn-ea"/>
                          <a:cs typeface="Arial" panose="020B0604020202020204" pitchFamily="34" charset="0"/>
                        </a:rPr>
                      </a:br>
                      <a:r>
                        <a:rPr lang="en-ZA" sz="1200" kern="1200" dirty="0" smtClean="0">
                          <a:solidFill>
                            <a:schemeClr val="tx1"/>
                          </a:solidFill>
                          <a:effectLst/>
                          <a:latin typeface="Arial" panose="020B0604020202020204" pitchFamily="34" charset="0"/>
                          <a:ea typeface="+mn-ea"/>
                          <a:cs typeface="Arial" panose="020B0604020202020204" pitchFamily="34" charset="0"/>
                        </a:rPr>
                        <a:t>of </a:t>
                      </a:r>
                      <a:r>
                        <a:rPr lang="en-ZA" sz="1200" i="1" kern="1200" dirty="0" smtClean="0">
                          <a:solidFill>
                            <a:schemeClr val="tx1"/>
                          </a:solidFill>
                          <a:effectLst/>
                          <a:latin typeface="Arial" panose="020B0604020202020204" pitchFamily="34" charset="0"/>
                          <a:ea typeface="+mn-ea"/>
                          <a:cs typeface="Arial" panose="020B0604020202020204" pitchFamily="34" charset="0"/>
                        </a:rPr>
                        <a:t>PSM</a:t>
                      </a:r>
                      <a:r>
                        <a:rPr lang="en-ZA" sz="1200" kern="1200" dirty="0" smtClean="0">
                          <a:solidFill>
                            <a:schemeClr val="tx1"/>
                          </a:solidFill>
                          <a:effectLst/>
                          <a:latin typeface="Arial" panose="020B0604020202020204" pitchFamily="34" charset="0"/>
                          <a:ea typeface="+mn-ea"/>
                          <a:cs typeface="Arial" panose="020B0604020202020204" pitchFamily="34" charset="0"/>
                        </a:rPr>
                        <a:t> magazine</a:t>
                      </a:r>
                      <a:br>
                        <a:rPr lang="en-ZA" sz="1200" kern="1200" dirty="0" smtClean="0">
                          <a:solidFill>
                            <a:schemeClr val="tx1"/>
                          </a:solidFill>
                          <a:effectLst/>
                          <a:latin typeface="Arial" panose="020B0604020202020204" pitchFamily="34" charset="0"/>
                          <a:ea typeface="+mn-ea"/>
                          <a:cs typeface="Arial" panose="020B0604020202020204" pitchFamily="34" charset="0"/>
                        </a:rPr>
                      </a:br>
                      <a:r>
                        <a:rPr lang="en-ZA" sz="1200" kern="1200" dirty="0" smtClean="0">
                          <a:solidFill>
                            <a:schemeClr val="tx1"/>
                          </a:solidFill>
                          <a:effectLst/>
                          <a:latin typeface="Arial" panose="020B0604020202020204" pitchFamily="34" charset="0"/>
                          <a:ea typeface="+mn-ea"/>
                          <a:cs typeface="Arial" panose="020B0604020202020204" pitchFamily="34" charset="0"/>
                        </a:rPr>
                        <a:t>published annually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Three editions of </a:t>
                      </a:r>
                      <a:r>
                        <a:rPr lang="en-ZA" sz="1200" i="1" kern="1200" dirty="0" smtClean="0">
                          <a:solidFill>
                            <a:schemeClr val="tx1"/>
                          </a:solidFill>
                          <a:effectLst/>
                          <a:latin typeface="Arial" panose="020B0604020202020204" pitchFamily="34" charset="0"/>
                          <a:ea typeface="+mn-ea"/>
                          <a:cs typeface="Arial" panose="020B0604020202020204" pitchFamily="34" charset="0"/>
                        </a:rPr>
                        <a:t>PSM</a:t>
                      </a:r>
                      <a:r>
                        <a:rPr lang="en-ZA" sz="1200" kern="1200" dirty="0" smtClean="0">
                          <a:solidFill>
                            <a:schemeClr val="tx1"/>
                          </a:solidFill>
                          <a:effectLst/>
                          <a:latin typeface="Arial" panose="020B0604020202020204" pitchFamily="34" charset="0"/>
                          <a:ea typeface="+mn-ea"/>
                          <a:cs typeface="Arial" panose="020B0604020202020204" pitchFamily="34" charset="0"/>
                        </a:rPr>
                        <a:t> magazine published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Three editions of the PSM magazine were published. </a:t>
                      </a:r>
                      <a:r>
                        <a:rPr lang="en-ZA" sz="1800" kern="1200" dirty="0" smtClean="0">
                          <a:solidFill>
                            <a:schemeClr val="tx1"/>
                          </a:solidFill>
                          <a:effectLst/>
                          <a:latin typeface="+mn-lt"/>
                          <a:ea typeface="+mn-ea"/>
                          <a:cs typeface="+mn-cs"/>
                        </a:rPr>
                        <a:t> </a:t>
                      </a:r>
                      <a:r>
                        <a:rPr lang="en-ZA" sz="1200" kern="1200" dirty="0" smtClean="0">
                          <a:solidFill>
                            <a:schemeClr val="tx1"/>
                          </a:solidFill>
                          <a:effectLst/>
                          <a:latin typeface="Arial" panose="020B0604020202020204" pitchFamily="34" charset="0"/>
                          <a:ea typeface="+mn-ea"/>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63873">
                <a:tc>
                  <a:txBody>
                    <a:bodyPr/>
                    <a:lstStyle/>
                    <a:p>
                      <a:pPr marL="0" marR="0" algn="l">
                        <a:lnSpc>
                          <a:spcPct val="107000"/>
                        </a:lnSpc>
                        <a:spcBef>
                          <a:spcPts val="0"/>
                        </a:spcBef>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online edition of </a:t>
                      </a:r>
                      <a:r>
                        <a:rPr lang="en-ZA"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SAYB</a:t>
                      </a: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a:t>
                      </a:r>
                      <a:r>
                        <a:rPr lang="en-ZA"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Pocket Guide to South</a:t>
                      </a: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Africa published annually</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2018/19 SAYB and Official Guide to South Africa published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80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2018/19 SAYB and Official Guide to South Africa published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753157">
                <a:tc>
                  <a:txBody>
                    <a:bodyPr/>
                    <a:lstStyle/>
                    <a:p>
                      <a:pPr marL="0" marR="0" algn="l">
                        <a:lnSpc>
                          <a:spcPct val="107000"/>
                        </a:lnSpc>
                        <a:spcBef>
                          <a:spcPts val="0"/>
                        </a:spcBef>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language</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services requests</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language services requests completed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100% (339) language services requests completed </a:t>
                      </a:r>
                      <a:r>
                        <a:rPr lang="en-US" sz="1800" kern="1200" dirty="0" smtClean="0">
                          <a:solidFill>
                            <a:schemeClr val="tx1"/>
                          </a:solidFill>
                          <a:effectLst/>
                          <a:latin typeface="+mn-lt"/>
                          <a:ea typeface="+mn-ea"/>
                          <a:cs typeface="+mn-cs"/>
                        </a:rPr>
                        <a:t> </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527747">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News updates on key government</a:t>
                      </a:r>
                      <a:br>
                        <a:rPr lang="en-ZA" sz="1200" kern="1200" dirty="0" smtClean="0">
                          <a:solidFill>
                            <a:schemeClr val="tx1"/>
                          </a:solidFill>
                          <a:effectLst/>
                          <a:latin typeface="Arial" panose="020B0604020202020204" pitchFamily="34" charset="0"/>
                          <a:ea typeface="+mn-ea"/>
                          <a:cs typeface="Arial" panose="020B0604020202020204" pitchFamily="34" charset="0"/>
                        </a:rPr>
                      </a:br>
                      <a:r>
                        <a:rPr lang="en-ZA" sz="1200" kern="1200" dirty="0" smtClean="0">
                          <a:solidFill>
                            <a:schemeClr val="tx1"/>
                          </a:solidFill>
                          <a:effectLst/>
                          <a:latin typeface="Arial" panose="020B0604020202020204" pitchFamily="34" charset="0"/>
                          <a:ea typeface="+mn-ea"/>
                          <a:cs typeface="Arial" panose="020B0604020202020204" pitchFamily="34" charset="0"/>
                        </a:rPr>
                        <a:t>programmes and activities</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Daily news updates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key government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programmes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activities (excluding</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some public holidays,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ZA"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weekends and </a:t>
                      </a:r>
                      <a:r>
                        <a:rPr lang="en-ZA" sz="11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holiday periods.</a:t>
                      </a:r>
                      <a:r>
                        <a:rPr lang="en-ZA" sz="1100" baseline="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Daily news were updated on key government programmes and activities: </a:t>
                      </a:r>
                    </a:p>
                    <a:p>
                      <a:pPr marL="0" marR="0">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Stories published over quarter: 593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241811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21</a:t>
            </a:fld>
            <a:endParaRPr lang="en-US" dirty="0">
              <a:solidFill>
                <a:prstClr val="black">
                  <a:tint val="75000"/>
                </a:prstClr>
              </a:solidFill>
            </a:endParaRPr>
          </a:p>
        </p:txBody>
      </p:sp>
      <p:sp>
        <p:nvSpPr>
          <p:cNvPr id="6" name="Title 5"/>
          <p:cNvSpPr txBox="1">
            <a:spLocks noGrp="1"/>
          </p:cNvSpPr>
          <p:nvPr>
            <p:ph type="title"/>
          </p:nvPr>
        </p:nvSpPr>
        <p:spPr>
          <a:xfrm>
            <a:off x="0" y="82580"/>
            <a:ext cx="12192000" cy="706090"/>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r>
              <a:rPr lang="en-US" sz="2400" dirty="0">
                <a:solidFill>
                  <a:prstClr val="white"/>
                </a:solidFill>
                <a:latin typeface="Calibri"/>
              </a:rPr>
              <a:t>PROGRAMME 2: CONTENT PROCESSING AND DISSEMINATION. CONTINUED…</a:t>
            </a:r>
          </a:p>
        </p:txBody>
      </p:sp>
      <p:graphicFrame>
        <p:nvGraphicFramePr>
          <p:cNvPr id="9" name="Table 8"/>
          <p:cNvGraphicFramePr>
            <a:graphicFrameLocks noGrp="1"/>
          </p:cNvGraphicFramePr>
          <p:nvPr>
            <p:extLst>
              <p:ext uri="{D42A27DB-BD31-4B8C-83A1-F6EECF244321}">
                <p14:modId xmlns:p14="http://schemas.microsoft.com/office/powerpoint/2010/main" xmlns="" val="2226925371"/>
              </p:ext>
            </p:extLst>
          </p:nvPr>
        </p:nvGraphicFramePr>
        <p:xfrm>
          <a:off x="479376" y="840914"/>
          <a:ext cx="11305256" cy="5396398"/>
        </p:xfrm>
        <a:graphic>
          <a:graphicData uri="http://schemas.openxmlformats.org/drawingml/2006/table">
            <a:tbl>
              <a:tblPr firstRow="1" firstCol="1" bandRow="1"/>
              <a:tblGrid>
                <a:gridCol w="2166838">
                  <a:extLst>
                    <a:ext uri="{9D8B030D-6E8A-4147-A177-3AD203B41FA5}">
                      <a16:colId xmlns:a16="http://schemas.microsoft.com/office/drawing/2014/main" xmlns="" val="20000"/>
                    </a:ext>
                  </a:extLst>
                </a:gridCol>
                <a:gridCol w="1695791">
                  <a:extLst>
                    <a:ext uri="{9D8B030D-6E8A-4147-A177-3AD203B41FA5}">
                      <a16:colId xmlns:a16="http://schemas.microsoft.com/office/drawing/2014/main" xmlns="" val="20001"/>
                    </a:ext>
                  </a:extLst>
                </a:gridCol>
                <a:gridCol w="2115291">
                  <a:extLst>
                    <a:ext uri="{9D8B030D-6E8A-4147-A177-3AD203B41FA5}">
                      <a16:colId xmlns:a16="http://schemas.microsoft.com/office/drawing/2014/main" xmlns="" val="20002"/>
                    </a:ext>
                  </a:extLst>
                </a:gridCol>
                <a:gridCol w="899442">
                  <a:extLst>
                    <a:ext uri="{9D8B030D-6E8A-4147-A177-3AD203B41FA5}">
                      <a16:colId xmlns:a16="http://schemas.microsoft.com/office/drawing/2014/main" xmlns="" val="20003"/>
                    </a:ext>
                  </a:extLst>
                </a:gridCol>
                <a:gridCol w="2773218">
                  <a:extLst>
                    <a:ext uri="{9D8B030D-6E8A-4147-A177-3AD203B41FA5}">
                      <a16:colId xmlns:a16="http://schemas.microsoft.com/office/drawing/2014/main" xmlns="" val="20004"/>
                    </a:ext>
                  </a:extLst>
                </a:gridCol>
                <a:gridCol w="1654676">
                  <a:extLst>
                    <a:ext uri="{9D8B030D-6E8A-4147-A177-3AD203B41FA5}">
                      <a16:colId xmlns:a16="http://schemas.microsoft.com/office/drawing/2014/main" xmlns="" val="20005"/>
                    </a:ext>
                  </a:extLst>
                </a:gridCol>
              </a:tblGrid>
              <a:tr h="220424">
                <a:tc gridSpan="6">
                  <a:txBody>
                    <a:bodyPr/>
                    <a:lstStyle/>
                    <a:p>
                      <a:pPr marL="0" marR="0">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Products</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and Platforms</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95656">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Performance </a:t>
                      </a:r>
                      <a:r>
                        <a:rPr lang="en-US" sz="14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a:t>
                      </a:r>
                      <a:r>
                        <a:rPr lang="en-US" sz="1400" b="1" dirty="0" smtClean="0">
                          <a:effectLst/>
                          <a:latin typeface="Arial" panose="020B0604020202020204" pitchFamily="34" charset="0"/>
                          <a:ea typeface="Calibri" panose="020F0502020204030204" pitchFamily="34" charset="0"/>
                          <a:cs typeface="Arial" panose="020B0604020202020204" pitchFamily="34" charset="0"/>
                        </a:rPr>
                        <a:t>-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 –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2358967">
                <a:tc>
                  <a:txBody>
                    <a:bodyPr/>
                    <a:lstStyle/>
                    <a:p>
                      <a:pPr marL="0" marR="0" algn="l">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Updated content on the </a:t>
                      </a:r>
                      <a:r>
                        <a:rPr lang="en-US" sz="1400" dirty="0" smtClean="0">
                          <a:effectLst/>
                          <a:latin typeface="Arial" panose="020B0604020202020204" pitchFamily="34" charset="0"/>
                          <a:ea typeface="Calibri" panose="020F0502020204030204" pitchFamily="34" charset="0"/>
                          <a:cs typeface="Arial" panose="020B0604020202020204" pitchFamily="34" charset="0"/>
                          <a:hlinkClick r:id="rId2"/>
                        </a:rPr>
                        <a:t>www.gov.za</a:t>
                      </a:r>
                      <a:r>
                        <a:rPr lang="en-US" sz="1400" dirty="0" smtClean="0">
                          <a:effectLst/>
                          <a:latin typeface="Arial" panose="020B0604020202020204" pitchFamily="34" charset="0"/>
                          <a:ea typeface="Calibri" panose="020F0502020204030204" pitchFamily="34" charset="0"/>
                          <a:cs typeface="Arial" panose="020B0604020202020204" pitchFamily="34" charset="0"/>
                        </a:rPr>
                        <a:t> website as per items received (excluding public holidays, weekends and holiday periods)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Daily content updates to the </a:t>
                      </a:r>
                      <a:r>
                        <a:rPr lang="en-ZA" sz="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2"/>
                        </a:rPr>
                        <a:t>www.gov.za</a:t>
                      </a:r>
                      <a:r>
                        <a:rPr lang="en-ZA" sz="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gn="l">
                        <a:lnSpc>
                          <a:spcPct val="107000"/>
                        </a:lnSpc>
                        <a:spcAft>
                          <a:spcPts val="0"/>
                        </a:spcAft>
                      </a:pPr>
                      <a:r>
                        <a:rPr lang="en-ZA" sz="120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website as per items received (excluding public holidays, weekends and holiday periods)</a:t>
                      </a:r>
                      <a:endPar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dirty="0" smtClean="0">
                          <a:effectLst/>
                          <a:latin typeface="Arial" panose="020B0604020202020204" pitchFamily="34" charset="0"/>
                          <a:ea typeface="Calibri" panose="020F0502020204030204" pitchFamily="34" charset="0"/>
                          <a:cs typeface="Arial" panose="020B0604020202020204" pitchFamily="34" charset="0"/>
                        </a:rPr>
                        <a:t>Daily content updates to the www.gov.za website as per items received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Website updated on some public holidays and weekends in order to have a current website</a:t>
                      </a:r>
                      <a:endParaRPr lang="en-US"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21351">
                <a:tc>
                  <a:txBody>
                    <a:bodyPr/>
                    <a:lstStyle/>
                    <a:p>
                      <a:pPr marL="0" marR="0" algn="l">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Updated social media accounts as per content received (excluding</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public holidays, weekends and holiday periods)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400" smtClean="0">
                          <a:effectLst/>
                          <a:latin typeface="Arial" panose="020B0604020202020204" pitchFamily="34" charset="0"/>
                          <a:ea typeface="Calibri" panose="020F0502020204030204" pitchFamily="34" charset="0"/>
                          <a:cs typeface="Times New Roman" panose="02020603050405020304" pitchFamily="18" charset="0"/>
                        </a:rPr>
                        <a:t>Daily updates on GCIS social media accounts implemented </a:t>
                      </a:r>
                    </a:p>
                    <a:p>
                      <a:pPr algn="l">
                        <a:lnSpc>
                          <a:spcPct val="107000"/>
                        </a:lnSpc>
                        <a:spcAft>
                          <a:spcPts val="0"/>
                        </a:spcAft>
                      </a:pPr>
                      <a:r>
                        <a:rPr lang="en-ZA" sz="1400" smtClean="0">
                          <a:effectLst/>
                          <a:latin typeface="Arial" panose="020B0604020202020204" pitchFamily="34" charset="0"/>
                          <a:ea typeface="Calibri" panose="020F0502020204030204" pitchFamily="34" charset="0"/>
                          <a:cs typeface="Times New Roman" panose="02020603050405020304" pitchFamily="18" charset="0"/>
                        </a:rPr>
                        <a:t>(excluding public holidays, weekends and holiday periods)</a:t>
                      </a:r>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Daily updates on GCIS social media accounts were  implemented (excluding public holidays, weekends and holiday periods)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Updates took place on weekends and public holidays so that social media accounts are current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7" name="Line 3"/>
          <p:cNvSpPr>
            <a:spLocks noChangeShapeType="1"/>
          </p:cNvSpPr>
          <p:nvPr/>
        </p:nvSpPr>
        <p:spPr bwMode="auto">
          <a:xfrm>
            <a:off x="-80211" y="44624"/>
            <a:ext cx="1215287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Tree>
    <p:extLst>
      <p:ext uri="{BB962C8B-B14F-4D97-AF65-F5344CB8AC3E}">
        <p14:creationId xmlns:p14="http://schemas.microsoft.com/office/powerpoint/2010/main" xmlns="" val="150746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22</a:t>
            </a:fld>
            <a:endParaRPr lang="en-US" dirty="0">
              <a:solidFill>
                <a:srgbClr val="4F271C">
                  <a:shade val="90000"/>
                </a:srgbClr>
              </a:solidFill>
            </a:endParaRPr>
          </a:p>
        </p:txBody>
      </p:sp>
      <p:sp>
        <p:nvSpPr>
          <p:cNvPr id="11" name="Title 5"/>
          <p:cNvSpPr txBox="1">
            <a:spLocks/>
          </p:cNvSpPr>
          <p:nvPr/>
        </p:nvSpPr>
        <p:spPr>
          <a:xfrm>
            <a:off x="0" y="113421"/>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3200" dirty="0">
                <a:solidFill>
                  <a:prstClr val="white"/>
                </a:solidFill>
                <a:latin typeface="Calibri"/>
              </a:rPr>
              <a:t>	</a:t>
            </a:r>
            <a:r>
              <a:rPr lang="en-US" sz="2400" dirty="0">
                <a:solidFill>
                  <a:prstClr val="white"/>
                </a:solidFill>
                <a:latin typeface="Calibri"/>
              </a:rPr>
              <a:t>PROGRAMME 2 CONTINUED…</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7334" y="82580"/>
            <a:ext cx="12209656"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42143636"/>
              </p:ext>
            </p:extLst>
          </p:nvPr>
        </p:nvGraphicFramePr>
        <p:xfrm>
          <a:off x="335362" y="696077"/>
          <a:ext cx="11449271" cy="5018340"/>
        </p:xfrm>
        <a:graphic>
          <a:graphicData uri="http://schemas.openxmlformats.org/drawingml/2006/table">
            <a:tbl>
              <a:tblPr firstRow="1" firstCol="1" bandRow="1"/>
              <a:tblGrid>
                <a:gridCol w="2194441">
                  <a:extLst>
                    <a:ext uri="{9D8B030D-6E8A-4147-A177-3AD203B41FA5}">
                      <a16:colId xmlns:a16="http://schemas.microsoft.com/office/drawing/2014/main" xmlns="" val="20000"/>
                    </a:ext>
                  </a:extLst>
                </a:gridCol>
                <a:gridCol w="2591730">
                  <a:extLst>
                    <a:ext uri="{9D8B030D-6E8A-4147-A177-3AD203B41FA5}">
                      <a16:colId xmlns:a16="http://schemas.microsoft.com/office/drawing/2014/main" xmlns="" val="20001"/>
                    </a:ext>
                  </a:extLst>
                </a:gridCol>
                <a:gridCol w="2064623">
                  <a:extLst>
                    <a:ext uri="{9D8B030D-6E8A-4147-A177-3AD203B41FA5}">
                      <a16:colId xmlns:a16="http://schemas.microsoft.com/office/drawing/2014/main" xmlns="" val="20002"/>
                    </a:ext>
                  </a:extLst>
                </a:gridCol>
                <a:gridCol w="1407697">
                  <a:extLst>
                    <a:ext uri="{9D8B030D-6E8A-4147-A177-3AD203B41FA5}">
                      <a16:colId xmlns:a16="http://schemas.microsoft.com/office/drawing/2014/main" xmlns="" val="20003"/>
                    </a:ext>
                  </a:extLst>
                </a:gridCol>
                <a:gridCol w="1855029">
                  <a:extLst>
                    <a:ext uri="{9D8B030D-6E8A-4147-A177-3AD203B41FA5}">
                      <a16:colId xmlns:a16="http://schemas.microsoft.com/office/drawing/2014/main" xmlns="" val="20004"/>
                    </a:ext>
                  </a:extLst>
                </a:gridCol>
                <a:gridCol w="1335751">
                  <a:extLst>
                    <a:ext uri="{9D8B030D-6E8A-4147-A177-3AD203B41FA5}">
                      <a16:colId xmlns:a16="http://schemas.microsoft.com/office/drawing/2014/main" xmlns="" val="20005"/>
                    </a:ext>
                  </a:extLst>
                </a:gridCol>
              </a:tblGrid>
              <a:tr h="192967">
                <a:tc gridSpan="6">
                  <a:txBody>
                    <a:bodyPr/>
                    <a:lstStyle/>
                    <a:p>
                      <a:pPr marL="0" marR="0">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Sub-programme: Policy and Research</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85932">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Performance </a:t>
                      </a:r>
                      <a:r>
                        <a:rPr lang="en-US" sz="12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792497">
                <a:tc>
                  <a:txBody>
                    <a:bodyPr/>
                    <a:lstStyle/>
                    <a:p>
                      <a:pPr marL="0" marR="0" algn="l">
                        <a:lnSpc>
                          <a:spcPct val="107000"/>
                        </a:lnSpc>
                        <a:spcBef>
                          <a:spcPts val="0"/>
                        </a:spcBef>
                        <a:spcAft>
                          <a:spcPts val="0"/>
                        </a:spcAft>
                      </a:pPr>
                      <a:r>
                        <a:rPr lang="en-US"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cluster  reports on perceptions of government priorities produced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dirty="0" smtClean="0">
                          <a:effectLst/>
                          <a:latin typeface="Arial" panose="020B0604020202020204" pitchFamily="34" charset="0"/>
                          <a:ea typeface="Calibri" panose="020F0502020204030204" pitchFamily="34" charset="0"/>
                          <a:cs typeface="Arial" panose="020B0604020202020204" pitchFamily="34" charset="0"/>
                        </a:rPr>
                        <a:t>Five cluster reports on perception of government priorities produced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Five cluster reports on perception of government priorities produced</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09294">
                <a:tc>
                  <a:txBody>
                    <a:bodyPr/>
                    <a:lstStyle/>
                    <a:p>
                      <a:pPr marL="0" marR="0">
                        <a:lnSpc>
                          <a:spcPct val="107000"/>
                        </a:lnSpc>
                        <a:spcBef>
                          <a:spcPts val="0"/>
                        </a:spcBef>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reports on government communication monitoring and evaluation (GCME) produced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No</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target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No target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279854">
                <a:tc>
                  <a:txBody>
                    <a:bodyPr/>
                    <a:lstStyle/>
                    <a:p>
                      <a:pPr marL="0" marR="0">
                        <a:lnSpc>
                          <a:spcPct val="107000"/>
                        </a:lnSpc>
                        <a:spcBef>
                          <a:spcPts val="0"/>
                        </a:spcBef>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requested</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key messages produced.</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(excluding weekends,</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public holidays and holiday periods)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Produce 100% of key messages requested. (excluding weekends, public holidays and holiday periods)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100% (47) key messages requests were produced</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157796">
                <a:tc>
                  <a:txBody>
                    <a:bodyPr/>
                    <a:lstStyle/>
                    <a:p>
                      <a:pPr marL="0" marR="0">
                        <a:lnSpc>
                          <a:spcPct val="107000"/>
                        </a:lnSpc>
                        <a:spcBef>
                          <a:spcPts val="0"/>
                        </a:spcBef>
                        <a:spcAft>
                          <a:spcPts val="0"/>
                        </a:spcAft>
                      </a:pP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Percentage of opinion pieces produced</a:t>
                      </a:r>
                      <a:b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(excluding weekends,</a:t>
                      </a:r>
                      <a:b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public holidays and holiday periods)</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Produce 100% of opinion pieces requested (excluding weekends, public holidays and holiday periods)</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100% (18) opinion pieces requests were produced. </a:t>
                      </a:r>
                    </a:p>
                    <a:p>
                      <a:pPr marL="0" marR="0">
                        <a:lnSpc>
                          <a:spcPct val="107000"/>
                        </a:lnSpc>
                        <a:spcBef>
                          <a:spcPts val="0"/>
                        </a:spcBef>
                        <a:spcAft>
                          <a:spcPts val="0"/>
                        </a:spcAft>
                      </a:pP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None</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None</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718027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23</a:t>
            </a:fld>
            <a:endParaRPr lang="en-US" dirty="0">
              <a:solidFill>
                <a:srgbClr val="4F271C">
                  <a:shade val="90000"/>
                </a:srgbClr>
              </a:solidFill>
            </a:endParaRP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339118563"/>
              </p:ext>
            </p:extLst>
          </p:nvPr>
        </p:nvGraphicFramePr>
        <p:xfrm>
          <a:off x="551385" y="696072"/>
          <a:ext cx="11089231" cy="5685256"/>
        </p:xfrm>
        <a:graphic>
          <a:graphicData uri="http://schemas.openxmlformats.org/drawingml/2006/table">
            <a:tbl>
              <a:tblPr firstRow="1" firstCol="1" bandRow="1"/>
              <a:tblGrid>
                <a:gridCol w="2125433">
                  <a:extLst>
                    <a:ext uri="{9D8B030D-6E8A-4147-A177-3AD203B41FA5}">
                      <a16:colId xmlns:a16="http://schemas.microsoft.com/office/drawing/2014/main" xmlns="" val="20000"/>
                    </a:ext>
                  </a:extLst>
                </a:gridCol>
                <a:gridCol w="2146648">
                  <a:extLst>
                    <a:ext uri="{9D8B030D-6E8A-4147-A177-3AD203B41FA5}">
                      <a16:colId xmlns:a16="http://schemas.microsoft.com/office/drawing/2014/main" xmlns="" val="20001"/>
                    </a:ext>
                  </a:extLst>
                </a:gridCol>
                <a:gridCol w="2363278">
                  <a:extLst>
                    <a:ext uri="{9D8B030D-6E8A-4147-A177-3AD203B41FA5}">
                      <a16:colId xmlns:a16="http://schemas.microsoft.com/office/drawing/2014/main" xmlns="" val="20002"/>
                    </a:ext>
                  </a:extLst>
                </a:gridCol>
                <a:gridCol w="1090744">
                  <a:extLst>
                    <a:ext uri="{9D8B030D-6E8A-4147-A177-3AD203B41FA5}">
                      <a16:colId xmlns:a16="http://schemas.microsoft.com/office/drawing/2014/main" xmlns="" val="20003"/>
                    </a:ext>
                  </a:extLst>
                </a:gridCol>
                <a:gridCol w="2069381">
                  <a:extLst>
                    <a:ext uri="{9D8B030D-6E8A-4147-A177-3AD203B41FA5}">
                      <a16:colId xmlns:a16="http://schemas.microsoft.com/office/drawing/2014/main" xmlns="" val="20004"/>
                    </a:ext>
                  </a:extLst>
                </a:gridCol>
                <a:gridCol w="1293747">
                  <a:extLst>
                    <a:ext uri="{9D8B030D-6E8A-4147-A177-3AD203B41FA5}">
                      <a16:colId xmlns:a16="http://schemas.microsoft.com/office/drawing/2014/main" xmlns="" val="20005"/>
                    </a:ext>
                  </a:extLst>
                </a:gridCol>
              </a:tblGrid>
              <a:tr h="245805">
                <a:tc gridSpan="6">
                  <a:txBody>
                    <a:bodyPr/>
                    <a:lstStyle/>
                    <a:p>
                      <a:pPr marL="0" marR="0">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Sub-programme: Communication</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Service Agency</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12369">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Performance </a:t>
                      </a:r>
                      <a:r>
                        <a:rPr lang="en-US" sz="14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045929">
                <a:tc>
                  <a:txBody>
                    <a:bodyPr/>
                    <a:lstStyle/>
                    <a:p>
                      <a:pPr marL="0" marR="0">
                        <a:lnSpc>
                          <a:spcPct val="107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approved media buying campaigns implemented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40% of approved media-buying campaigns implemented</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50% of approved media-buying campaigns were implemented</a:t>
                      </a: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overachieved by +10%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More requests were received than anticipated.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78943">
                <a:tc>
                  <a:txBody>
                    <a:bodyPr/>
                    <a:lstStyle/>
                    <a:p>
                      <a:pPr marL="0" marR="0">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photographic services provided per year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100 photographic services provided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126 photographic services were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overachieved by 26</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More request for photographic services were received than anticipated when setting the target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23154">
                <a:tc>
                  <a:txBody>
                    <a:bodyPr/>
                    <a:lstStyle/>
                    <a:p>
                      <a:pPr marL="0" marR="0">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video services provided per year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150 video services provided</a:t>
                      </a:r>
                      <a:endParaRPr lang="en-U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188 video services were provided</a:t>
                      </a: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rPr>
                        <a:t>Target overachieved by 38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More requests for video coverage were received than anticipated when setting the target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579056">
                <a:tc>
                  <a:txBody>
                    <a:bodyPr/>
                    <a:lstStyle/>
                    <a:p>
                      <a:pPr marL="0" marR="0">
                        <a:lnSpc>
                          <a:spcPct val="107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radio products and services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provided per year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60 radio products and services provided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47 radio products and services were provided</a:t>
                      </a:r>
                      <a:endPar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overachieved by -13 </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Fewer radio services were requested than anticipated when setting the target. </a:t>
                      </a:r>
                      <a:r>
                        <a:rPr lang="en-US" sz="1400" kern="1200" dirty="0" smtClean="0">
                          <a:solidFill>
                            <a:schemeClr val="tx1"/>
                          </a:solidFill>
                          <a:effectLst/>
                          <a:latin typeface="Arial" panose="020B0604020202020204" pitchFamily="34" charset="0"/>
                          <a:ea typeface="+mn-ea"/>
                          <a:cs typeface="Arial" panose="020B0604020202020204" pitchFamily="34" charset="0"/>
                        </a:rPr>
                        <a:t> </a:t>
                      </a:r>
                    </a:p>
                    <a:p>
                      <a:pPr marL="0" marR="0">
                        <a:lnSpc>
                          <a:spcPct val="107000"/>
                        </a:lnSpc>
                        <a:spcBef>
                          <a:spcPts val="0"/>
                        </a:spcBef>
                        <a:spcAft>
                          <a:spcPts val="0"/>
                        </a:spcAft>
                      </a:pPr>
                      <a:r>
                        <a:rPr lang="en-US" sz="1400" kern="1200" dirty="0" smtClean="0">
                          <a:solidFill>
                            <a:schemeClr val="tx1"/>
                          </a:solidFill>
                          <a:effectLst/>
                          <a:latin typeface="Arial" panose="020B0604020202020204" pitchFamily="34" charset="0"/>
                          <a:ea typeface="+mn-ea"/>
                          <a:cs typeface="Arial" panose="020B0604020202020204" pitchFamily="34" charset="0"/>
                        </a:rPr>
                        <a:t>Reduced departmental</a:t>
                      </a:r>
                      <a:r>
                        <a:rPr lang="en-US" sz="1400" kern="1200" baseline="0" dirty="0" smtClean="0">
                          <a:solidFill>
                            <a:schemeClr val="tx1"/>
                          </a:solidFill>
                          <a:effectLst/>
                          <a:latin typeface="Arial" panose="020B0604020202020204" pitchFamily="34" charset="0"/>
                          <a:ea typeface="+mn-ea"/>
                          <a:cs typeface="Arial" panose="020B0604020202020204" pitchFamily="34" charset="0"/>
                        </a:rPr>
                        <a:t> budgets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dirty="0" smtClean="0">
                          <a:effectLst/>
                          <a:latin typeface="Arial" panose="020B0604020202020204" pitchFamily="34" charset="0"/>
                          <a:ea typeface="Calibri" panose="020F0502020204030204" pitchFamily="34" charset="0"/>
                          <a:cs typeface="Arial" panose="020B0604020202020204" pitchFamily="34" charset="0"/>
                        </a:rPr>
                        <a:t>The radio unit will explore</a:t>
                      </a:r>
                      <a:r>
                        <a:rPr lang="en-ZA" sz="1400" baseline="0" dirty="0" smtClean="0">
                          <a:effectLst/>
                          <a:latin typeface="Arial" panose="020B0604020202020204" pitchFamily="34" charset="0"/>
                          <a:ea typeface="Calibri" panose="020F0502020204030204" pitchFamily="34" charset="0"/>
                          <a:cs typeface="Arial" panose="020B0604020202020204" pitchFamily="34" charset="0"/>
                        </a:rPr>
                        <a:t> other packages that require less budget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8" name="Title 5"/>
          <p:cNvSpPr txBox="1">
            <a:spLocks/>
          </p:cNvSpPr>
          <p:nvPr/>
        </p:nvSpPr>
        <p:spPr>
          <a:xfrm>
            <a:off x="0" y="113421"/>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3200" dirty="0">
                <a:solidFill>
                  <a:prstClr val="white"/>
                </a:solidFill>
                <a:latin typeface="Calibri"/>
              </a:rPr>
              <a:t>	</a:t>
            </a:r>
            <a:r>
              <a:rPr lang="en-US" sz="2400" dirty="0">
                <a:solidFill>
                  <a:prstClr val="white"/>
                </a:solidFill>
                <a:latin typeface="Calibri"/>
              </a:rPr>
              <a:t>PROGRAMME 2 CONTINUED…</a:t>
            </a:r>
          </a:p>
        </p:txBody>
      </p:sp>
      <p:sp>
        <p:nvSpPr>
          <p:cNvPr id="9" name="Line 3"/>
          <p:cNvSpPr>
            <a:spLocks noChangeShapeType="1"/>
          </p:cNvSpPr>
          <p:nvPr/>
        </p:nvSpPr>
        <p:spPr bwMode="auto">
          <a:xfrm>
            <a:off x="-27334" y="82580"/>
            <a:ext cx="12209656"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Tree>
    <p:extLst>
      <p:ext uri="{BB962C8B-B14F-4D97-AF65-F5344CB8AC3E}">
        <p14:creationId xmlns:p14="http://schemas.microsoft.com/office/powerpoint/2010/main" xmlns="" val="216024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24</a:t>
            </a:fld>
            <a:endParaRPr lang="en-US" dirty="0">
              <a:solidFill>
                <a:srgbClr val="4F271C">
                  <a:shade val="90000"/>
                </a:srgbClr>
              </a:solidFill>
            </a:endParaRP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1524000" y="82580"/>
            <a:ext cx="9144000"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1412251579"/>
              </p:ext>
            </p:extLst>
          </p:nvPr>
        </p:nvGraphicFramePr>
        <p:xfrm>
          <a:off x="551384" y="696072"/>
          <a:ext cx="11161241" cy="5325216"/>
        </p:xfrm>
        <a:graphic>
          <a:graphicData uri="http://schemas.openxmlformats.org/drawingml/2006/table">
            <a:tbl>
              <a:tblPr firstRow="1" firstCol="1" bandRow="1"/>
              <a:tblGrid>
                <a:gridCol w="2139235">
                  <a:extLst>
                    <a:ext uri="{9D8B030D-6E8A-4147-A177-3AD203B41FA5}">
                      <a16:colId xmlns:a16="http://schemas.microsoft.com/office/drawing/2014/main" xmlns="" val="20000"/>
                    </a:ext>
                  </a:extLst>
                </a:gridCol>
                <a:gridCol w="2160588">
                  <a:extLst>
                    <a:ext uri="{9D8B030D-6E8A-4147-A177-3AD203B41FA5}">
                      <a16:colId xmlns:a16="http://schemas.microsoft.com/office/drawing/2014/main" xmlns="" val="20001"/>
                    </a:ext>
                  </a:extLst>
                </a:gridCol>
                <a:gridCol w="2195654">
                  <a:extLst>
                    <a:ext uri="{9D8B030D-6E8A-4147-A177-3AD203B41FA5}">
                      <a16:colId xmlns:a16="http://schemas.microsoft.com/office/drawing/2014/main" xmlns="" val="20002"/>
                    </a:ext>
                  </a:extLst>
                </a:gridCol>
                <a:gridCol w="1097826">
                  <a:extLst>
                    <a:ext uri="{9D8B030D-6E8A-4147-A177-3AD203B41FA5}">
                      <a16:colId xmlns:a16="http://schemas.microsoft.com/office/drawing/2014/main" xmlns="" val="20003"/>
                    </a:ext>
                  </a:extLst>
                </a:gridCol>
                <a:gridCol w="2195654">
                  <a:extLst>
                    <a:ext uri="{9D8B030D-6E8A-4147-A177-3AD203B41FA5}">
                      <a16:colId xmlns:a16="http://schemas.microsoft.com/office/drawing/2014/main" xmlns="" val="20004"/>
                    </a:ext>
                  </a:extLst>
                </a:gridCol>
                <a:gridCol w="1372284">
                  <a:extLst>
                    <a:ext uri="{9D8B030D-6E8A-4147-A177-3AD203B41FA5}">
                      <a16:colId xmlns:a16="http://schemas.microsoft.com/office/drawing/2014/main" xmlns="" val="20005"/>
                    </a:ext>
                  </a:extLst>
                </a:gridCol>
              </a:tblGrid>
              <a:tr h="361200">
                <a:tc gridSpan="6">
                  <a:txBody>
                    <a:bodyPr/>
                    <a:lstStyle/>
                    <a:p>
                      <a:pPr marL="0" marR="0">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Sub-programme: Communication</a:t>
                      </a:r>
                      <a:r>
                        <a:rPr lang="en-US" sz="1400" b="1" baseline="0" dirty="0" smtClean="0">
                          <a:effectLst/>
                          <a:latin typeface="Arial" panose="020B0604020202020204" pitchFamily="34" charset="0"/>
                          <a:ea typeface="Calibri" panose="020F0502020204030204" pitchFamily="34" charset="0"/>
                          <a:cs typeface="Arial" panose="020B0604020202020204" pitchFamily="34" charset="0"/>
                        </a:rPr>
                        <a:t> Service Agency</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23518">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Performance </a:t>
                      </a:r>
                      <a:r>
                        <a:rPr lang="en-US" sz="14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4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928130">
                <a:tc>
                  <a:txBody>
                    <a:bodyPr/>
                    <a:lstStyle/>
                    <a:p>
                      <a:pPr marL="0" marR="0">
                        <a:lnSpc>
                          <a:spcPct val="107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graphic</a:t>
                      </a:r>
                      <a:b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designs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completed per year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 graphic designs completed</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146 graphic designs were completed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overachieved by +66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More requests for graphic design were received than</a:t>
                      </a:r>
                      <a:r>
                        <a:rPr lang="en-ZA" sz="14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400" kern="1200" dirty="0" smtClean="0">
                          <a:solidFill>
                            <a:schemeClr val="tx1"/>
                          </a:solidFill>
                          <a:effectLst/>
                          <a:latin typeface="Arial" panose="020B0604020202020204" pitchFamily="34" charset="0"/>
                          <a:ea typeface="+mn-ea"/>
                          <a:cs typeface="Arial" panose="020B0604020202020204" pitchFamily="34" charset="0"/>
                        </a:rPr>
                        <a:t>anticipated</a:t>
                      </a:r>
                      <a:r>
                        <a:rPr lang="en-ZA" sz="2000" kern="1200" dirty="0" smtClean="0">
                          <a:solidFill>
                            <a:schemeClr val="tx1"/>
                          </a:solidFill>
                          <a:effectLst/>
                          <a:latin typeface="+mn-lt"/>
                          <a:ea typeface="+mn-ea"/>
                          <a:cs typeface="+mn-cs"/>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923490">
                <a:tc>
                  <a:txBody>
                    <a:bodyPr/>
                    <a:lstStyle/>
                    <a:p>
                      <a:pPr marL="0" marR="0">
                        <a:lnSpc>
                          <a:spcPct val="107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Percentage of approved marketing</a:t>
                      </a:r>
                      <a:b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services activities implemented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400" kern="1200" dirty="0" smtClean="0">
                          <a:solidFill>
                            <a:schemeClr val="tx1"/>
                          </a:solidFill>
                          <a:effectLst/>
                          <a:latin typeface="Arial" panose="020B0604020202020204" pitchFamily="34" charset="0"/>
                          <a:ea typeface="+mn-ea"/>
                          <a:cs typeface="Arial" panose="020B0604020202020204" pitchFamily="34" charset="0"/>
                        </a:rPr>
                        <a:t>100% of approved marketing services requests implemented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100% (21) of approved marketing services request were implemented.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None</a:t>
                      </a:r>
                    </a:p>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88878">
                <a:tc>
                  <a:txBody>
                    <a:bodyPr/>
                    <a:lstStyle/>
                    <a:p>
                      <a:pPr marL="0" marR="0">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GCIS print products distributed</a:t>
                      </a:r>
                      <a:endParaRPr lang="en-US" sz="1400" dirty="0" smtClean="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400" kern="1200" dirty="0" smtClean="0">
                          <a:solidFill>
                            <a:schemeClr val="tx1"/>
                          </a:solidFill>
                          <a:effectLst/>
                          <a:latin typeface="Arial" panose="020B0604020202020204" pitchFamily="34" charset="0"/>
                          <a:ea typeface="+mn-ea"/>
                          <a:cs typeface="Arial" panose="020B0604020202020204" pitchFamily="34" charset="0"/>
                        </a:rPr>
                        <a:t>Six GCIS print products distributed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kern="1200" dirty="0" smtClean="0">
                          <a:solidFill>
                            <a:schemeClr val="tx1"/>
                          </a:solidFill>
                          <a:effectLst/>
                          <a:latin typeface="Arial" panose="020B0604020202020204" pitchFamily="34" charset="0"/>
                          <a:ea typeface="+mn-ea"/>
                          <a:cs typeface="Arial" panose="020B0604020202020204" pitchFamily="34" charset="0"/>
                        </a:rPr>
                        <a:t>9 GCIS print products were distributed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400" dirty="0" smtClean="0">
                          <a:solidFill>
                            <a:srgbClr val="000000"/>
                          </a:solidFill>
                          <a:effectLst/>
                          <a:latin typeface="Arial" panose="020B0604020202020204" pitchFamily="34" charset="0"/>
                          <a:ea typeface="Times New Roman" panose="02020603050405020304" pitchFamily="18" charset="0"/>
                        </a:rPr>
                        <a:t>Target underachieved by +3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Both September 2019 editions were distributed in October 2019 due to the transition to a new printing service provider. The GCIS 2018-19 annual report was also distributed.</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kern="1200" dirty="0" smtClean="0">
                          <a:solidFill>
                            <a:schemeClr val="tx1"/>
                          </a:solidFill>
                          <a:effectLst/>
                          <a:latin typeface="Arial" panose="020B0604020202020204" pitchFamily="34" charset="0"/>
                          <a:ea typeface="+mn-ea"/>
                          <a:cs typeface="Arial" panose="020B0604020202020204" pitchFamily="34" charset="0"/>
                        </a:rPr>
                        <a:t>None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15" name="Title 5"/>
          <p:cNvSpPr txBox="1">
            <a:spLocks/>
          </p:cNvSpPr>
          <p:nvPr/>
        </p:nvSpPr>
        <p:spPr>
          <a:xfrm>
            <a:off x="0" y="113421"/>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sz="3200" dirty="0">
                <a:solidFill>
                  <a:prstClr val="white"/>
                </a:solidFill>
                <a:latin typeface="Calibri"/>
              </a:rPr>
              <a:t>	</a:t>
            </a:r>
            <a:r>
              <a:rPr lang="en-US" sz="2400" dirty="0">
                <a:solidFill>
                  <a:prstClr val="white"/>
                </a:solidFill>
                <a:latin typeface="Calibri"/>
              </a:rPr>
              <a:t>PROGRAMME 2 CONTINUED…</a:t>
            </a:r>
          </a:p>
        </p:txBody>
      </p:sp>
      <p:sp>
        <p:nvSpPr>
          <p:cNvPr id="16" name="Line 3"/>
          <p:cNvSpPr>
            <a:spLocks noChangeShapeType="1"/>
          </p:cNvSpPr>
          <p:nvPr/>
        </p:nvSpPr>
        <p:spPr bwMode="auto">
          <a:xfrm>
            <a:off x="-27334" y="82580"/>
            <a:ext cx="12209656"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Tree>
    <p:extLst>
      <p:ext uri="{BB962C8B-B14F-4D97-AF65-F5344CB8AC3E}">
        <p14:creationId xmlns:p14="http://schemas.microsoft.com/office/powerpoint/2010/main" xmlns="" val="2602140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B99FE7-67B7-4BBE-9EFC-886B802F219B}" type="slidenum">
              <a:rPr lang="en-US">
                <a:solidFill>
                  <a:srgbClr val="4F271C">
                    <a:shade val="90000"/>
                  </a:srgbClr>
                </a:solidFill>
                <a:latin typeface="Calibri"/>
              </a:rPr>
              <a:pPr>
                <a:defRPr/>
              </a:pPr>
              <a:t>25</a:t>
            </a:fld>
            <a:endParaRPr lang="en-US" dirty="0">
              <a:solidFill>
                <a:srgbClr val="4F271C">
                  <a:shade val="90000"/>
                </a:srgbClr>
              </a:solidFill>
              <a:latin typeface="Calibri"/>
            </a:endParaRPr>
          </a:p>
        </p:txBody>
      </p:sp>
      <p:grpSp>
        <p:nvGrpSpPr>
          <p:cNvPr id="11" name="Inside-right pages with text"/>
          <p:cNvGrpSpPr/>
          <p:nvPr/>
        </p:nvGrpSpPr>
        <p:grpSpPr>
          <a:xfrm>
            <a:off x="5905854" y="1383474"/>
            <a:ext cx="3718538" cy="4131074"/>
            <a:chOff x="4572000" y="1371600"/>
            <a:chExt cx="3044952" cy="4114800"/>
          </a:xfrm>
        </p:grpSpPr>
        <p:grpSp>
          <p:nvGrpSpPr>
            <p:cNvPr id="13" name="Inside-right"/>
            <p:cNvGrpSpPr/>
            <p:nvPr/>
          </p:nvGrpSpPr>
          <p:grpSpPr>
            <a:xfrm rot="10800000">
              <a:off x="4572000" y="1371600"/>
              <a:ext cx="3044952" cy="4114800"/>
              <a:chOff x="1527048" y="1371600"/>
              <a:chExt cx="3044952" cy="4114800"/>
            </a:xfrm>
          </p:grpSpPr>
          <p:sp>
            <p:nvSpPr>
              <p:cNvPr id="26" name="Rounded Rectangle 25"/>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27" name="Rectangle 26"/>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sp>
          <p:nvSpPr>
            <p:cNvPr id="18" name="TextBox 17"/>
            <p:cNvSpPr txBox="1"/>
            <p:nvPr/>
          </p:nvSpPr>
          <p:spPr>
            <a:xfrm>
              <a:off x="4800714" y="1610280"/>
              <a:ext cx="2376264" cy="400110"/>
            </a:xfrm>
            <a:prstGeom prst="rect">
              <a:avLst/>
            </a:prstGeom>
            <a:noFill/>
            <a:ln>
              <a:solidFill>
                <a:schemeClr val="accent2"/>
              </a:solidFill>
            </a:ln>
          </p:spPr>
          <p:txBody>
            <a:bodyPr wrap="square" rtlCol="0">
              <a:spAutoFit/>
            </a:bodyPr>
            <a:lstStyle/>
            <a:p>
              <a:pPr algn="ctr">
                <a:defRPr/>
              </a:pPr>
              <a:r>
                <a:rPr lang="en-US" sz="2000" b="1" dirty="0">
                  <a:solidFill>
                    <a:prstClr val="black"/>
                  </a:solidFill>
                  <a:latin typeface="Calibri"/>
                </a:rPr>
                <a:t>Purpose</a:t>
              </a:r>
            </a:p>
          </p:txBody>
        </p:sp>
        <p:grpSp>
          <p:nvGrpSpPr>
            <p:cNvPr id="19" name="Group 167"/>
            <p:cNvGrpSpPr/>
            <p:nvPr/>
          </p:nvGrpSpPr>
          <p:grpSpPr>
            <a:xfrm>
              <a:off x="7162800" y="1453896"/>
              <a:ext cx="246855" cy="3950208"/>
              <a:chOff x="7162800" y="1453896"/>
              <a:chExt cx="246855" cy="3950208"/>
            </a:xfrm>
          </p:grpSpPr>
          <p:cxnSp>
            <p:nvCxnSpPr>
              <p:cNvPr id="20" name="Straight Connector 19"/>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28" name="Inside-left pages"/>
          <p:cNvGrpSpPr/>
          <p:nvPr/>
        </p:nvGrpSpPr>
        <p:grpSpPr>
          <a:xfrm>
            <a:off x="2639616" y="1383474"/>
            <a:ext cx="3477000" cy="4114800"/>
            <a:chOff x="1527048" y="1371600"/>
            <a:chExt cx="3044952" cy="4114800"/>
          </a:xfrm>
        </p:grpSpPr>
        <p:sp>
          <p:nvSpPr>
            <p:cNvPr id="29" name="Rounded Rectangle 28"/>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30" name="Rectangle 29"/>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sp>
        <p:nvSpPr>
          <p:cNvPr id="38" name="TextBox 37"/>
          <p:cNvSpPr txBox="1"/>
          <p:nvPr/>
        </p:nvSpPr>
        <p:spPr>
          <a:xfrm>
            <a:off x="3249327" y="1620674"/>
            <a:ext cx="2376264" cy="2616101"/>
          </a:xfrm>
          <a:prstGeom prst="rect">
            <a:avLst/>
          </a:prstGeom>
          <a:noFill/>
        </p:spPr>
        <p:txBody>
          <a:bodyPr wrap="square" rtlCol="0">
            <a:spAutoFit/>
          </a:bodyPr>
          <a:lstStyle/>
          <a:p>
            <a:pPr algn="ctr">
              <a:defRPr/>
            </a:pPr>
            <a:r>
              <a:rPr lang="en-US" sz="2000" dirty="0">
                <a:solidFill>
                  <a:prstClr val="black"/>
                </a:solidFill>
                <a:latin typeface="Arial Black" pitchFamily="34" charset="0"/>
              </a:rPr>
              <a:t>Programme 3</a:t>
            </a:r>
          </a:p>
          <a:p>
            <a:pPr algn="ctr">
              <a:defRPr/>
            </a:pPr>
            <a:endParaRPr lang="en-ZA" sz="2400" dirty="0">
              <a:solidFill>
                <a:prstClr val="black"/>
              </a:solidFill>
              <a:latin typeface="Calibri"/>
            </a:endParaRPr>
          </a:p>
          <a:p>
            <a:pPr algn="ctr">
              <a:defRPr/>
            </a:pPr>
            <a:endParaRPr lang="en-ZA" sz="2400" dirty="0">
              <a:solidFill>
                <a:prstClr val="black"/>
              </a:solidFill>
              <a:latin typeface="Calibri"/>
            </a:endParaRPr>
          </a:p>
          <a:p>
            <a:pPr algn="ctr">
              <a:defRPr/>
            </a:pPr>
            <a:r>
              <a:rPr lang="en-ZA" sz="2400" b="1" dirty="0">
                <a:solidFill>
                  <a:prstClr val="black"/>
                </a:solidFill>
                <a:latin typeface="Calibri"/>
              </a:rPr>
              <a:t>Intergovernmental Coordination and Stakeholder Management</a:t>
            </a:r>
            <a:endParaRPr lang="en-US" sz="2400" b="1" dirty="0">
              <a:solidFill>
                <a:prstClr val="black"/>
              </a:solidFill>
              <a:latin typeface="Calibri"/>
            </a:endParaRPr>
          </a:p>
        </p:txBody>
      </p:sp>
      <p:sp>
        <p:nvSpPr>
          <p:cNvPr id="39" name="TextBox 38"/>
          <p:cNvSpPr txBox="1"/>
          <p:nvPr/>
        </p:nvSpPr>
        <p:spPr>
          <a:xfrm>
            <a:off x="6333570" y="2420888"/>
            <a:ext cx="2634930" cy="1815882"/>
          </a:xfrm>
          <a:prstGeom prst="rect">
            <a:avLst/>
          </a:prstGeom>
          <a:noFill/>
        </p:spPr>
        <p:txBody>
          <a:bodyPr wrap="square" rtlCol="0">
            <a:spAutoFit/>
          </a:bodyPr>
          <a:lstStyle/>
          <a:p>
            <a:pPr algn="ctr">
              <a:defRPr/>
            </a:pPr>
            <a:r>
              <a:rPr lang="en-US" sz="1600" b="1" dirty="0">
                <a:solidFill>
                  <a:prstClr val="black"/>
                </a:solidFill>
                <a:latin typeface="Calibri"/>
              </a:rPr>
              <a:t>Implement development communication through mediated and unmediated communication channels and foster sound stakeholder relations and partnerships</a:t>
            </a:r>
          </a:p>
        </p:txBody>
      </p:sp>
      <p:sp>
        <p:nvSpPr>
          <p:cNvPr id="31" name="Title 5"/>
          <p:cNvSpPr txBox="1">
            <a:spLocks/>
          </p:cNvSpPr>
          <p:nvPr/>
        </p:nvSpPr>
        <p:spPr>
          <a:xfrm>
            <a:off x="0" y="113421"/>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algn="l" defTabSz="457200"/>
            <a:r>
              <a:rPr lang="en-US" sz="3200" dirty="0">
                <a:solidFill>
                  <a:prstClr val="white"/>
                </a:solidFill>
                <a:latin typeface="Calibri"/>
              </a:rPr>
              <a:t>7</a:t>
            </a:r>
            <a:r>
              <a:rPr lang="en-US" sz="3200" dirty="0" smtClean="0">
                <a:solidFill>
                  <a:prstClr val="white"/>
                </a:solidFill>
                <a:latin typeface="Calibri"/>
              </a:rPr>
              <a:t>. </a:t>
            </a:r>
            <a:r>
              <a:rPr lang="en-US" sz="3200" dirty="0">
                <a:solidFill>
                  <a:prstClr val="white"/>
                </a:solidFill>
                <a:latin typeface="+mn-lt"/>
              </a:rPr>
              <a:t>PROGRAMME PERFORMANCE INFORMATION</a:t>
            </a:r>
          </a:p>
        </p:txBody>
      </p:sp>
      <p:sp>
        <p:nvSpPr>
          <p:cNvPr id="32" name="Line 3"/>
          <p:cNvSpPr>
            <a:spLocks noChangeShapeType="1"/>
          </p:cNvSpPr>
          <p:nvPr/>
        </p:nvSpPr>
        <p:spPr bwMode="auto">
          <a:xfrm>
            <a:off x="-15449" y="82580"/>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Tree>
    <p:extLst>
      <p:ext uri="{BB962C8B-B14F-4D97-AF65-F5344CB8AC3E}">
        <p14:creationId xmlns:p14="http://schemas.microsoft.com/office/powerpoint/2010/main" xmlns="" val="25307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750"/>
                                        <p:tgtEl>
                                          <p:spTgt spid="28"/>
                                        </p:tgtEl>
                                      </p:cBhvr>
                                    </p:animEffect>
                                  </p:childTnLst>
                                </p:cTn>
                              </p:par>
                            </p:childTnLst>
                          </p:cTn>
                        </p:par>
                        <p:par>
                          <p:cTn id="8" fill="hold">
                            <p:stCondLst>
                              <p:cond delay="750"/>
                            </p:stCondLst>
                            <p:childTnLst>
                              <p:par>
                                <p:cTn id="9" presetID="1" presetClass="entr" presetSubtype="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6B99FE7-67B7-4BBE-9EFC-886B802F219B}" type="slidenum">
              <a:rPr lang="en-US">
                <a:solidFill>
                  <a:srgbClr val="4F271C">
                    <a:shade val="90000"/>
                  </a:srgbClr>
                </a:solidFill>
                <a:latin typeface="Calibri"/>
              </a:rPr>
              <a:pPr>
                <a:defRPr/>
              </a:pPr>
              <a:t>26</a:t>
            </a:fld>
            <a:endParaRPr lang="en-US" dirty="0">
              <a:solidFill>
                <a:srgbClr val="4F271C">
                  <a:shade val="90000"/>
                </a:srgbClr>
              </a:solidFill>
              <a:latin typeface="Calibri"/>
            </a:endParaRPr>
          </a:p>
        </p:txBody>
      </p:sp>
      <p:sp>
        <p:nvSpPr>
          <p:cNvPr id="31" name="Title 5"/>
          <p:cNvSpPr txBox="1">
            <a:spLocks/>
          </p:cNvSpPr>
          <p:nvPr/>
        </p:nvSpPr>
        <p:spPr>
          <a:xfrm>
            <a:off x="0" y="113421"/>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algn="l" defTabSz="457200"/>
            <a:r>
              <a:rPr lang="en-US" sz="3200" dirty="0" smtClean="0">
                <a:solidFill>
                  <a:prstClr val="white"/>
                </a:solidFill>
                <a:latin typeface="Calibri"/>
              </a:rPr>
              <a:t>ICSM – A CONTEXTUAL ANALYSIS</a:t>
            </a:r>
            <a:endParaRPr lang="en-US" sz="3200" dirty="0">
              <a:solidFill>
                <a:prstClr val="white"/>
              </a:solidFill>
              <a:latin typeface="+mn-lt"/>
            </a:endParaRPr>
          </a:p>
        </p:txBody>
      </p:sp>
      <p:sp>
        <p:nvSpPr>
          <p:cNvPr id="32" name="Line 3"/>
          <p:cNvSpPr>
            <a:spLocks noChangeShapeType="1"/>
          </p:cNvSpPr>
          <p:nvPr/>
        </p:nvSpPr>
        <p:spPr bwMode="auto">
          <a:xfrm>
            <a:off x="-15449" y="82580"/>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2" name="TextBox 1"/>
          <p:cNvSpPr txBox="1"/>
          <p:nvPr/>
        </p:nvSpPr>
        <p:spPr>
          <a:xfrm>
            <a:off x="263352" y="665242"/>
            <a:ext cx="11276148" cy="5847755"/>
          </a:xfrm>
          <a:prstGeom prst="rect">
            <a:avLst/>
          </a:prstGeom>
          <a:noFill/>
        </p:spPr>
        <p:txBody>
          <a:bodyPr wrap="square" rtlCol="0">
            <a:spAutoFit/>
          </a:bodyPr>
          <a:lstStyle/>
          <a:p>
            <a:r>
              <a:rPr lang="en-ZA" sz="2000" b="1" dirty="0" smtClean="0">
                <a:latin typeface="Arial" panose="020B0604020202020204" pitchFamily="34" charset="0"/>
                <a:cs typeface="Arial" panose="020B0604020202020204" pitchFamily="34" charset="0"/>
              </a:rPr>
              <a:t>Quarter 3 saw solid progress however:</a:t>
            </a:r>
          </a:p>
          <a:p>
            <a:endParaRPr lang="en-ZA" sz="1700" b="1" dirty="0" smtClean="0">
              <a:latin typeface="Arial" panose="020B0604020202020204" pitchFamily="34" charset="0"/>
              <a:cs typeface="Arial" panose="020B0604020202020204" pitchFamily="34" charset="0"/>
            </a:endParaRPr>
          </a:p>
          <a:p>
            <a:pPr marL="342900" indent="-342900">
              <a:buFont typeface="+mj-lt"/>
              <a:buAutoNum type="arabicPeriod"/>
            </a:pPr>
            <a:r>
              <a:rPr lang="en-ZA" sz="1700" b="1" i="1" dirty="0" smtClean="0">
                <a:latin typeface="Arial" panose="020B0604020202020204" pitchFamily="34" charset="0"/>
                <a:cs typeface="Arial" panose="020B0604020202020204" pitchFamily="34" charset="0"/>
              </a:rPr>
              <a:t>Overachievements must be contextualised:</a:t>
            </a:r>
          </a:p>
          <a:p>
            <a:pPr marL="800100" lvl="1" indent="-342900" algn="just">
              <a:buFont typeface="+mj-lt"/>
              <a:buAutoNum type="arabicPeriod"/>
            </a:pPr>
            <a:r>
              <a:rPr lang="en-ZA" sz="1700" dirty="0" smtClean="0">
                <a:latin typeface="Arial" panose="020B0604020202020204" pitchFamily="34" charset="0"/>
                <a:cs typeface="Arial" panose="020B0604020202020204" pitchFamily="34" charset="0"/>
              </a:rPr>
              <a:t>Development Communication activations (face-to-face interactions) remain very poplar and demand for various themed outreaches e.g. such as GBV and 2019 Ruby World Cup activities in this Q3, continue to grown on GCIS Provinces and Districts.</a:t>
            </a:r>
          </a:p>
          <a:p>
            <a:pPr marL="800100" lvl="1" indent="-342900" algn="just">
              <a:buFont typeface="+mj-lt"/>
              <a:buAutoNum type="arabicPeriod"/>
            </a:pPr>
            <a:r>
              <a:rPr lang="en-ZA" sz="1700" dirty="0" smtClean="0">
                <a:latin typeface="Arial" panose="020B0604020202020204" pitchFamily="34" charset="0"/>
                <a:cs typeface="Arial" panose="020B0604020202020204" pitchFamily="34" charset="0"/>
              </a:rPr>
              <a:t>However, current resources mean these activities e.g. Taxi Rank or Mall Activations; Community Marches </a:t>
            </a:r>
            <a:r>
              <a:rPr lang="en-ZA" sz="1700" dirty="0" err="1" smtClean="0">
                <a:latin typeface="Arial" panose="020B0604020202020204" pitchFamily="34" charset="0"/>
                <a:cs typeface="Arial" panose="020B0604020202020204" pitchFamily="34" charset="0"/>
              </a:rPr>
              <a:t>etc</a:t>
            </a:r>
            <a:r>
              <a:rPr lang="en-ZA" sz="1700" dirty="0" smtClean="0">
                <a:latin typeface="Arial" panose="020B0604020202020204" pitchFamily="34" charset="0"/>
                <a:cs typeface="Arial" panose="020B0604020202020204" pitchFamily="34" charset="0"/>
              </a:rPr>
              <a:t>, reach fewer people and therefore do not have as much impact as they could.  The most important resource in delivering these remains the District Based Communicators of the GCIS and their partners.</a:t>
            </a:r>
          </a:p>
          <a:p>
            <a:pPr marL="800100" lvl="1" indent="-342900" algn="just">
              <a:buFont typeface="+mj-lt"/>
              <a:buAutoNum type="arabicPeriod"/>
            </a:pPr>
            <a:r>
              <a:rPr lang="en-ZA" sz="1700" dirty="0" smtClean="0">
                <a:latin typeface="Arial" panose="020B0604020202020204" pitchFamily="34" charset="0"/>
                <a:cs typeface="Arial" panose="020B0604020202020204" pitchFamily="34" charset="0"/>
              </a:rPr>
              <a:t>They would be far more impactful and reach more people if backed-up by </a:t>
            </a:r>
            <a:r>
              <a:rPr lang="en-ZA" sz="1700" b="1" i="1" dirty="0" smtClean="0">
                <a:latin typeface="Arial" panose="020B0604020202020204" pitchFamily="34" charset="0"/>
                <a:cs typeface="Arial" panose="020B0604020202020204" pitchFamily="34" charset="0"/>
              </a:rPr>
              <a:t>paid for </a:t>
            </a:r>
            <a:r>
              <a:rPr lang="en-ZA" sz="1700" dirty="0" smtClean="0">
                <a:latin typeface="Arial" panose="020B0604020202020204" pitchFamily="34" charset="0"/>
                <a:cs typeface="Arial" panose="020B0604020202020204" pitchFamily="34" charset="0"/>
              </a:rPr>
              <a:t>social media and community radio work; tens of thousands could thus be reached as opposed to between 300 and 2000 people per event currently.  (Free such mediums are used but these have limits.).</a:t>
            </a:r>
          </a:p>
          <a:p>
            <a:pPr marL="800100" lvl="1" indent="-342900" algn="just">
              <a:buFont typeface="+mj-lt"/>
              <a:buAutoNum type="arabicPeriod"/>
            </a:pPr>
            <a:r>
              <a:rPr lang="en-ZA" sz="1700" dirty="0" smtClean="0">
                <a:latin typeface="Arial" panose="020B0604020202020204" pitchFamily="34" charset="0"/>
                <a:cs typeface="Arial" panose="020B0604020202020204" pitchFamily="34" charset="0"/>
              </a:rPr>
              <a:t>Community and stakeholder engagements will always increase when activities are to be arranged – the major emphasis on GBV meant many more local engagements and discussions with stakeholders were needed to deliver these activities.</a:t>
            </a:r>
          </a:p>
          <a:p>
            <a:pPr lvl="1" algn="just"/>
            <a:endParaRPr lang="en-ZA" sz="1700" dirty="0" smtClean="0">
              <a:latin typeface="Arial" panose="020B0604020202020204" pitchFamily="34" charset="0"/>
              <a:cs typeface="Arial" panose="020B0604020202020204" pitchFamily="34" charset="0"/>
            </a:endParaRPr>
          </a:p>
          <a:p>
            <a:pPr marL="342900" indent="-342900" algn="just">
              <a:buFont typeface="+mj-lt"/>
              <a:buAutoNum type="arabicPeriod"/>
            </a:pPr>
            <a:r>
              <a:rPr lang="en-ZA" sz="1700" b="1" i="1" dirty="0" err="1" smtClean="0">
                <a:latin typeface="Arial" panose="020B0604020202020204" pitchFamily="34" charset="0"/>
                <a:cs typeface="Arial" panose="020B0604020202020204" pitchFamily="34" charset="0"/>
              </a:rPr>
              <a:t>Underachievements</a:t>
            </a:r>
            <a:r>
              <a:rPr lang="en-ZA" sz="1700" b="1" i="1" dirty="0" smtClean="0">
                <a:latin typeface="Arial" panose="020B0604020202020204" pitchFamily="34" charset="0"/>
                <a:cs typeface="Arial" panose="020B0604020202020204" pitchFamily="34" charset="0"/>
              </a:rPr>
              <a:t> have been outlined on slide 11 above, however</a:t>
            </a:r>
            <a:r>
              <a:rPr lang="en-ZA" sz="1700" i="1" dirty="0" smtClean="0">
                <a:latin typeface="Arial" panose="020B0604020202020204" pitchFamily="34" charset="0"/>
                <a:cs typeface="Arial" panose="020B0604020202020204" pitchFamily="34" charset="0"/>
              </a:rPr>
              <a:t>:</a:t>
            </a:r>
          </a:p>
          <a:p>
            <a:pPr marL="800100" lvl="1" indent="-342900" algn="just">
              <a:buFont typeface="+mj-lt"/>
              <a:buAutoNum type="arabicPeriod"/>
            </a:pPr>
            <a:r>
              <a:rPr lang="en-ZA" sz="1700" dirty="0" smtClean="0">
                <a:latin typeface="Arial" panose="020B0604020202020204" pitchFamily="34" charset="0"/>
                <a:cs typeface="Arial" panose="020B0604020202020204" pitchFamily="34" charset="0"/>
              </a:rPr>
              <a:t>Many government media briefings happen and GCIS prefers these to be at the GCIS.  More work is needed to get all government briefings through </a:t>
            </a:r>
            <a:r>
              <a:rPr lang="en-ZA" sz="1700" dirty="0" err="1" smtClean="0">
                <a:latin typeface="Arial" panose="020B0604020202020204" pitchFamily="34" charset="0"/>
                <a:cs typeface="Arial" panose="020B0604020202020204" pitchFamily="34" charset="0"/>
              </a:rPr>
              <a:t>Tshedimosetso</a:t>
            </a:r>
            <a:r>
              <a:rPr lang="en-ZA" sz="1700" dirty="0" smtClean="0">
                <a:latin typeface="Arial" panose="020B0604020202020204" pitchFamily="34" charset="0"/>
                <a:cs typeface="Arial" panose="020B0604020202020204" pitchFamily="34" charset="0"/>
              </a:rPr>
              <a:t> House, Hatfield and the </a:t>
            </a:r>
            <a:r>
              <a:rPr lang="en-ZA" sz="1700" dirty="0" err="1" smtClean="0">
                <a:latin typeface="Arial" panose="020B0604020202020204" pitchFamily="34" charset="0"/>
                <a:cs typeface="Arial" panose="020B0604020202020204" pitchFamily="34" charset="0"/>
              </a:rPr>
              <a:t>Imbizo</a:t>
            </a:r>
            <a:r>
              <a:rPr lang="en-ZA" sz="1700" dirty="0" smtClean="0">
                <a:latin typeface="Arial" panose="020B0604020202020204" pitchFamily="34" charset="0"/>
                <a:cs typeface="Arial" panose="020B0604020202020204" pitchFamily="34" charset="0"/>
              </a:rPr>
              <a:t> Centre, Parliament.</a:t>
            </a:r>
          </a:p>
          <a:p>
            <a:pPr marL="800100" lvl="1" indent="-342900" algn="just">
              <a:buFont typeface="+mj-lt"/>
              <a:buAutoNum type="arabicPeriod"/>
            </a:pPr>
            <a:r>
              <a:rPr lang="en-ZA" sz="1700" dirty="0" smtClean="0">
                <a:latin typeface="Arial" panose="020B0604020202020204" pitchFamily="34" charset="0"/>
                <a:cs typeface="Arial" panose="020B0604020202020204" pitchFamily="34" charset="0"/>
              </a:rPr>
              <a:t>Training of government communicators is currently on demand and the indicator was set based on the historical baseline.</a:t>
            </a:r>
          </a:p>
        </p:txBody>
      </p:sp>
    </p:spTree>
    <p:extLst>
      <p:ext uri="{BB962C8B-B14F-4D97-AF65-F5344CB8AC3E}">
        <p14:creationId xmlns:p14="http://schemas.microsoft.com/office/powerpoint/2010/main" xmlns="" val="6932326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27</a:t>
            </a:fld>
            <a:endParaRPr lang="en-US" dirty="0">
              <a:solidFill>
                <a:srgbClr val="4F271C">
                  <a:shade val="90000"/>
                </a:srgbClr>
              </a:solidFill>
            </a:endParaRPr>
          </a:p>
        </p:txBody>
      </p:sp>
      <p:sp>
        <p:nvSpPr>
          <p:cNvPr id="11" name="Title 5"/>
          <p:cNvSpPr txBox="1">
            <a:spLocks/>
          </p:cNvSpPr>
          <p:nvPr/>
        </p:nvSpPr>
        <p:spPr>
          <a:xfrm>
            <a:off x="0" y="113416"/>
            <a:ext cx="12192000" cy="816552"/>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dirty="0">
                <a:solidFill>
                  <a:prstClr val="white"/>
                </a:solidFill>
                <a:latin typeface="Calibri"/>
              </a:rPr>
              <a:t>	</a:t>
            </a:r>
            <a:r>
              <a:rPr lang="en-US" sz="2000" dirty="0">
                <a:solidFill>
                  <a:prstClr val="white"/>
                </a:solidFill>
                <a:latin typeface="Calibri"/>
              </a:rPr>
              <a:t>PROGRAMME 3: INTERGOVERNMENTAL COORDINATION AND STAKEHOLDER MANAGEMENT</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7333" y="32445"/>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833468928"/>
              </p:ext>
            </p:extLst>
          </p:nvPr>
        </p:nvGraphicFramePr>
        <p:xfrm>
          <a:off x="407370" y="929973"/>
          <a:ext cx="11521278" cy="3481086"/>
        </p:xfrm>
        <a:graphic>
          <a:graphicData uri="http://schemas.openxmlformats.org/drawingml/2006/table">
            <a:tbl>
              <a:tblPr firstRow="1" firstCol="1" bandRow="1"/>
              <a:tblGrid>
                <a:gridCol w="2208242">
                  <a:extLst>
                    <a:ext uri="{9D8B030D-6E8A-4147-A177-3AD203B41FA5}">
                      <a16:colId xmlns:a16="http://schemas.microsoft.com/office/drawing/2014/main" xmlns="" val="20000"/>
                    </a:ext>
                  </a:extLst>
                </a:gridCol>
                <a:gridCol w="1852537">
                  <a:extLst>
                    <a:ext uri="{9D8B030D-6E8A-4147-A177-3AD203B41FA5}">
                      <a16:colId xmlns:a16="http://schemas.microsoft.com/office/drawing/2014/main" xmlns="" val="20001"/>
                    </a:ext>
                  </a:extLst>
                </a:gridCol>
                <a:gridCol w="2172044">
                  <a:extLst>
                    <a:ext uri="{9D8B030D-6E8A-4147-A177-3AD203B41FA5}">
                      <a16:colId xmlns:a16="http://schemas.microsoft.com/office/drawing/2014/main" xmlns="" val="20002"/>
                    </a:ext>
                  </a:extLst>
                </a:gridCol>
                <a:gridCol w="1227677">
                  <a:extLst>
                    <a:ext uri="{9D8B030D-6E8A-4147-A177-3AD203B41FA5}">
                      <a16:colId xmlns:a16="http://schemas.microsoft.com/office/drawing/2014/main" xmlns="" val="20003"/>
                    </a:ext>
                  </a:extLst>
                </a:gridCol>
                <a:gridCol w="1794298">
                  <a:extLst>
                    <a:ext uri="{9D8B030D-6E8A-4147-A177-3AD203B41FA5}">
                      <a16:colId xmlns:a16="http://schemas.microsoft.com/office/drawing/2014/main" xmlns="" val="20004"/>
                    </a:ext>
                  </a:extLst>
                </a:gridCol>
                <a:gridCol w="2266480">
                  <a:extLst>
                    <a:ext uri="{9D8B030D-6E8A-4147-A177-3AD203B41FA5}">
                      <a16:colId xmlns:a16="http://schemas.microsoft.com/office/drawing/2014/main" xmlns="" val="20005"/>
                    </a:ext>
                  </a:extLst>
                </a:gridCol>
              </a:tblGrid>
              <a:tr h="282822">
                <a:tc gridSpan="6">
                  <a:txBody>
                    <a:bodyPr/>
                    <a:lstStyle/>
                    <a:p>
                      <a:pPr marL="0" marR="0">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Sub-programme: Media</a:t>
                      </a:r>
                      <a:r>
                        <a:rPr lang="en-US" sz="1200" b="1" baseline="0" dirty="0" smtClean="0">
                          <a:effectLst/>
                          <a:latin typeface="Arial" panose="020B0604020202020204" pitchFamily="34" charset="0"/>
                          <a:ea typeface="Calibri" panose="020F0502020204030204" pitchFamily="34" charset="0"/>
                          <a:cs typeface="Arial" panose="020B0604020202020204" pitchFamily="34" charset="0"/>
                        </a:rPr>
                        <a:t> Engagement</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65641">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Performance </a:t>
                      </a:r>
                      <a:r>
                        <a:rPr lang="en-US" sz="12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October</a:t>
                      </a:r>
                      <a:r>
                        <a:rPr lang="en-US" sz="1200" b="1" baseline="0" dirty="0" smtClean="0">
                          <a:effectLst/>
                          <a:latin typeface="Arial" panose="020B0604020202020204" pitchFamily="34" charset="0"/>
                          <a:ea typeface="Calibri" panose="020F0502020204030204" pitchFamily="34" charset="0"/>
                          <a:cs typeface="Arial" panose="020B0604020202020204" pitchFamily="34" charset="0"/>
                        </a:rPr>
                        <a:t>– December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218521">
                <a:tc>
                  <a:txBody>
                    <a:bodyPr/>
                    <a:lstStyle/>
                    <a:p>
                      <a:pPr marL="0" marR="0">
                        <a:lnSpc>
                          <a:spcPct val="107000"/>
                        </a:lnSpc>
                        <a:spcBef>
                          <a:spcPts val="0"/>
                        </a:spcBef>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engagements between government officials and senior journalists on the government </a:t>
                      </a:r>
                      <a:r>
                        <a:rPr lang="en-ZA" sz="12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PoA</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held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Three engagements</a:t>
                      </a:r>
                    </a:p>
                    <a:p>
                      <a:r>
                        <a:rPr lang="en-ZA" sz="1200" kern="1200" dirty="0" smtClean="0">
                          <a:solidFill>
                            <a:schemeClr val="tx1"/>
                          </a:solidFill>
                          <a:effectLst/>
                          <a:latin typeface="Arial" panose="020B0604020202020204" pitchFamily="34" charset="0"/>
                          <a:ea typeface="+mn-ea"/>
                          <a:cs typeface="Arial" panose="020B0604020202020204" pitchFamily="34" charset="0"/>
                        </a:rPr>
                        <a:t>between government</a:t>
                      </a:r>
                    </a:p>
                    <a:p>
                      <a:r>
                        <a:rPr lang="en-ZA" sz="1200" kern="1200" dirty="0" smtClean="0">
                          <a:solidFill>
                            <a:schemeClr val="tx1"/>
                          </a:solidFill>
                          <a:effectLst/>
                          <a:latin typeface="Arial" panose="020B0604020202020204" pitchFamily="34" charset="0"/>
                          <a:ea typeface="+mn-ea"/>
                          <a:cs typeface="Arial" panose="020B0604020202020204" pitchFamily="34" charset="0"/>
                        </a:rPr>
                        <a:t>officials and senior</a:t>
                      </a:r>
                    </a:p>
                    <a:p>
                      <a:r>
                        <a:rPr lang="en-ZA" sz="1200" kern="1200" dirty="0" smtClean="0">
                          <a:solidFill>
                            <a:schemeClr val="tx1"/>
                          </a:solidFill>
                          <a:effectLst/>
                          <a:latin typeface="Arial" panose="020B0604020202020204" pitchFamily="34" charset="0"/>
                          <a:ea typeface="+mn-ea"/>
                          <a:cs typeface="Arial" panose="020B0604020202020204" pitchFamily="34" charset="0"/>
                        </a:rPr>
                        <a:t>journalists on the</a:t>
                      </a:r>
                    </a:p>
                    <a:p>
                      <a:r>
                        <a:rPr lang="en-ZA" sz="1200" kern="1200" dirty="0" smtClean="0">
                          <a:solidFill>
                            <a:schemeClr val="tx1"/>
                          </a:solidFill>
                          <a:effectLst/>
                          <a:latin typeface="Arial" panose="020B0604020202020204" pitchFamily="34" charset="0"/>
                          <a:ea typeface="+mn-ea"/>
                          <a:cs typeface="Arial" panose="020B0604020202020204" pitchFamily="34" charset="0"/>
                        </a:rPr>
                        <a:t>government </a:t>
                      </a:r>
                      <a:r>
                        <a:rPr lang="en-ZA" sz="1200" kern="1200" dirty="0" err="1" smtClean="0">
                          <a:solidFill>
                            <a:schemeClr val="tx1"/>
                          </a:solidFill>
                          <a:effectLst/>
                          <a:latin typeface="Arial" panose="020B0604020202020204" pitchFamily="34" charset="0"/>
                          <a:ea typeface="+mn-ea"/>
                          <a:cs typeface="Arial" panose="020B0604020202020204" pitchFamily="34" charset="0"/>
                        </a:rPr>
                        <a:t>PoA</a:t>
                      </a:r>
                      <a:r>
                        <a:rPr lang="en-ZA" sz="1200" kern="1200" dirty="0" smtClean="0">
                          <a:solidFill>
                            <a:schemeClr val="tx1"/>
                          </a:solidFill>
                          <a:effectLst/>
                          <a:latin typeface="Arial" panose="020B0604020202020204" pitchFamily="34" charset="0"/>
                          <a:ea typeface="+mn-ea"/>
                          <a:cs typeface="Arial" panose="020B0604020202020204" pitchFamily="34" charset="0"/>
                        </a:rPr>
                        <a:t> held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Three engagements were held between government officials and senior journalists.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200" dirty="0" smtClean="0">
                          <a:solidFill>
                            <a:srgbClr val="000000"/>
                          </a:solidFill>
                          <a:effectLst/>
                          <a:latin typeface="Arial" panose="020B0604020202020204" pitchFamily="34" charset="0"/>
                          <a:ea typeface="Times New Roman" panose="02020603050405020304" pitchFamily="18"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dirty="0" smtClean="0">
                          <a:solidFill>
                            <a:srgbClr val="000000"/>
                          </a:solidFill>
                          <a:effectLst/>
                          <a:latin typeface="Arial" panose="020B0604020202020204" pitchFamily="34" charset="0"/>
                          <a:ea typeface="Times New Roman" panose="02020603050405020304" pitchFamily="18" charset="0"/>
                        </a:rPr>
                        <a:t>None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414102">
                <a:tc>
                  <a:txBody>
                    <a:bodyPr/>
                    <a:lstStyle/>
                    <a:p>
                      <a:pPr marL="0" marR="0">
                        <a:lnSpc>
                          <a:spcPct val="107000"/>
                        </a:lnSpc>
                        <a:spcBef>
                          <a:spcPts val="0"/>
                        </a:spcBef>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on post-Cabinet media briefings and/or statements issued after ordinary Cabinet meeting</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Four post-Cabinet media briefings and/or statements issued after ordinary Cabinet meeting per quarter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Four post-Cabinet media briefings and/or statements were issued after ordinary Cabinet meeting.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200" dirty="0" smtClean="0">
                          <a:solidFill>
                            <a:srgbClr val="000000"/>
                          </a:solidFill>
                          <a:effectLst/>
                          <a:latin typeface="Arial" panose="020B0604020202020204" pitchFamily="34" charset="0"/>
                          <a:ea typeface="Times New Roman" panose="02020603050405020304" pitchFamily="18"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None</a:t>
                      </a:r>
                      <a:r>
                        <a:rPr lang="en-ZA" sz="1800" kern="1200" dirty="0" smtClean="0">
                          <a:solidFill>
                            <a:schemeClr val="tx1"/>
                          </a:solidFill>
                          <a:effectLst/>
                          <a:latin typeface="+mn-lt"/>
                          <a:ea typeface="+mn-ea"/>
                          <a:cs typeface="+mn-cs"/>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1735257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28</a:t>
            </a:fld>
            <a:endParaRPr lang="en-US" dirty="0">
              <a:solidFill>
                <a:srgbClr val="4F271C">
                  <a:shade val="90000"/>
                </a:srgbClr>
              </a:solidFill>
            </a:endParaRPr>
          </a:p>
        </p:txBody>
      </p:sp>
      <p:sp>
        <p:nvSpPr>
          <p:cNvPr id="11" name="Title 5"/>
          <p:cNvSpPr txBox="1">
            <a:spLocks/>
          </p:cNvSpPr>
          <p:nvPr/>
        </p:nvSpPr>
        <p:spPr>
          <a:xfrm>
            <a:off x="0" y="113420"/>
            <a:ext cx="12192000" cy="77711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dirty="0">
                <a:solidFill>
                  <a:prstClr val="white"/>
                </a:solidFill>
                <a:latin typeface="Calibri"/>
              </a:rPr>
              <a:t>	</a:t>
            </a:r>
            <a:r>
              <a:rPr lang="en-US" sz="2000" dirty="0">
                <a:solidFill>
                  <a:prstClr val="white"/>
                </a:solidFill>
                <a:latin typeface="Calibri"/>
              </a:rPr>
              <a:t>PROGRAMME 3: INTERGOVERNMENTAL COORDINATION AND STAKEHOLDER MANAGEMENT</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1975" y="32445"/>
            <a:ext cx="12176197"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121535881"/>
              </p:ext>
            </p:extLst>
          </p:nvPr>
        </p:nvGraphicFramePr>
        <p:xfrm>
          <a:off x="407370" y="929968"/>
          <a:ext cx="11305255" cy="5047714"/>
        </p:xfrm>
        <a:graphic>
          <a:graphicData uri="http://schemas.openxmlformats.org/drawingml/2006/table">
            <a:tbl>
              <a:tblPr firstRow="1" firstCol="1" bandRow="1"/>
              <a:tblGrid>
                <a:gridCol w="2166838">
                  <a:extLst>
                    <a:ext uri="{9D8B030D-6E8A-4147-A177-3AD203B41FA5}">
                      <a16:colId xmlns:a16="http://schemas.microsoft.com/office/drawing/2014/main" xmlns="" val="20000"/>
                    </a:ext>
                  </a:extLst>
                </a:gridCol>
                <a:gridCol w="1695791">
                  <a:extLst>
                    <a:ext uri="{9D8B030D-6E8A-4147-A177-3AD203B41FA5}">
                      <a16:colId xmlns:a16="http://schemas.microsoft.com/office/drawing/2014/main" xmlns="" val="20001"/>
                    </a:ext>
                  </a:extLst>
                </a:gridCol>
                <a:gridCol w="2160663">
                  <a:extLst>
                    <a:ext uri="{9D8B030D-6E8A-4147-A177-3AD203B41FA5}">
                      <a16:colId xmlns:a16="http://schemas.microsoft.com/office/drawing/2014/main" xmlns="" val="20002"/>
                    </a:ext>
                  </a:extLst>
                </a:gridCol>
                <a:gridCol w="1297324">
                  <a:extLst>
                    <a:ext uri="{9D8B030D-6E8A-4147-A177-3AD203B41FA5}">
                      <a16:colId xmlns:a16="http://schemas.microsoft.com/office/drawing/2014/main" xmlns="" val="20003"/>
                    </a:ext>
                  </a:extLst>
                </a:gridCol>
                <a:gridCol w="1760655">
                  <a:extLst>
                    <a:ext uri="{9D8B030D-6E8A-4147-A177-3AD203B41FA5}">
                      <a16:colId xmlns:a16="http://schemas.microsoft.com/office/drawing/2014/main" xmlns="" val="20004"/>
                    </a:ext>
                  </a:extLst>
                </a:gridCol>
                <a:gridCol w="2223984">
                  <a:extLst>
                    <a:ext uri="{9D8B030D-6E8A-4147-A177-3AD203B41FA5}">
                      <a16:colId xmlns:a16="http://schemas.microsoft.com/office/drawing/2014/main" xmlns="" val="20005"/>
                    </a:ext>
                  </a:extLst>
                </a:gridCol>
              </a:tblGrid>
              <a:tr h="333175">
                <a:tc gridSpan="6">
                  <a:txBody>
                    <a:bodyPr/>
                    <a:lstStyle/>
                    <a:p>
                      <a:pPr marL="0" marR="0">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Sub-programme: Media</a:t>
                      </a:r>
                      <a:r>
                        <a:rPr lang="en-US" sz="1600" b="1" baseline="0" dirty="0" smtClean="0">
                          <a:effectLst/>
                          <a:latin typeface="Arial" panose="020B0604020202020204" pitchFamily="34" charset="0"/>
                          <a:ea typeface="Calibri" panose="020F0502020204030204" pitchFamily="34" charset="0"/>
                          <a:cs typeface="Arial" panose="020B0604020202020204" pitchFamily="34" charset="0"/>
                        </a:rPr>
                        <a:t> Engagement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53689">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Performance </a:t>
                      </a:r>
                      <a:r>
                        <a:rPr lang="en-US" sz="16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October – December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October – December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383301">
                <a:tc>
                  <a:txBody>
                    <a:bodyPr/>
                    <a:lstStyle/>
                    <a:p>
                      <a:pPr marL="0" marR="0">
                        <a:lnSpc>
                          <a:spcPct val="107000"/>
                        </a:lnSpc>
                        <a:spcBef>
                          <a:spcPts val="0"/>
                        </a:spcBef>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requests for</a:t>
                      </a:r>
                    </a:p>
                    <a:p>
                      <a:pPr marL="0" marR="0">
                        <a:lnSpc>
                          <a:spcPct val="107000"/>
                        </a:lnSpc>
                        <a:spcBef>
                          <a:spcPts val="0"/>
                        </a:spcBef>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media briefings received</a:t>
                      </a:r>
                    </a:p>
                    <a:p>
                      <a:pPr marL="0" marR="0">
                        <a:lnSpc>
                          <a:spcPct val="107000"/>
                        </a:lnSpc>
                        <a:spcBef>
                          <a:spcPts val="0"/>
                        </a:spcBef>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from government</a:t>
                      </a:r>
                    </a:p>
                    <a:p>
                      <a:pPr marL="0" marR="0">
                        <a:lnSpc>
                          <a:spcPct val="107000"/>
                        </a:lnSpc>
                        <a:spcBef>
                          <a:spcPts val="0"/>
                        </a:spcBef>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departments conducted</a:t>
                      </a:r>
                    </a:p>
                    <a:p>
                      <a:pPr marL="0" marR="0">
                        <a:lnSpc>
                          <a:spcPct val="107000"/>
                        </a:lnSpc>
                        <a:spcBef>
                          <a:spcPts val="0"/>
                        </a:spcBef>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25 media briefings</a:t>
                      </a:r>
                    </a:p>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conducted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16 requests for media briefings received from government departments conducted per year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smtClean="0">
                          <a:effectLst/>
                          <a:latin typeface="Arial" panose="020B0604020202020204" pitchFamily="34" charset="0"/>
                          <a:ea typeface="Calibri" panose="020F0502020204030204" pitchFamily="34" charset="0"/>
                          <a:cs typeface="Arial" panose="020B0604020202020204" pitchFamily="34" charset="0"/>
                        </a:rPr>
                        <a:t>Target underachieved by -9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Few requests for media briefings were received .</a:t>
                      </a:r>
                    </a:p>
                    <a:p>
                      <a:pPr marL="0" marR="0">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Other departments use their own venues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GCIS</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will always try to get media briefings to be done in our facilities as they tend to have wider coverage</a:t>
                      </a:r>
                      <a:endParaRPr lang="en-US" sz="16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44402">
                <a:tc>
                  <a:txBody>
                    <a:bodyPr/>
                    <a:lstStyle/>
                    <a:p>
                      <a:pPr>
                        <a:lnSpc>
                          <a:spcPct val="107000"/>
                        </a:lnSpc>
                        <a:spcAft>
                          <a:spcPts val="0"/>
                        </a:spcAft>
                      </a:pPr>
                      <a:r>
                        <a:rPr lang="en-ZA" sz="16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Number of biweekly Rapid Response reports produced (excluding December and January)</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6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Six bi-weekly Rapid Response reports produced (excluding December and January)</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Six bi-weekly Rapid Response reports were produced</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ZA" sz="1600" dirty="0" smtClean="0">
                          <a:solidFill>
                            <a:srgbClr val="000000"/>
                          </a:solidFill>
                          <a:effectLst/>
                          <a:latin typeface="Arial" panose="020B0604020202020204" pitchFamily="34" charset="0"/>
                          <a:ea typeface="Times New Roman" panose="02020603050405020304" pitchFamily="18" charset="0"/>
                        </a:rPr>
                        <a:t>None</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200" dirty="0" smtClean="0">
                          <a:solidFill>
                            <a:schemeClr val="tx1"/>
                          </a:solidFill>
                          <a:effectLst/>
                          <a:latin typeface="Arial" panose="020B0604020202020204" pitchFamily="34" charset="0"/>
                          <a:ea typeface="+mn-ea"/>
                          <a:cs typeface="Arial" panose="020B0604020202020204" pitchFamily="34" charset="0"/>
                        </a:rPr>
                        <a:t>None </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None</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7342280"/>
                  </a:ext>
                </a:extLst>
              </a:tr>
            </a:tbl>
          </a:graphicData>
        </a:graphic>
      </p:graphicFrame>
    </p:spTree>
    <p:extLst>
      <p:ext uri="{BB962C8B-B14F-4D97-AF65-F5344CB8AC3E}">
        <p14:creationId xmlns:p14="http://schemas.microsoft.com/office/powerpoint/2010/main" xmlns="" val="1952404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29</a:t>
            </a:fld>
            <a:endParaRPr lang="en-US" dirty="0">
              <a:solidFill>
                <a:srgbClr val="4F271C">
                  <a:shade val="90000"/>
                </a:srgbClr>
              </a:solidFill>
            </a:endParaRPr>
          </a:p>
        </p:txBody>
      </p:sp>
      <p:sp>
        <p:nvSpPr>
          <p:cNvPr id="11" name="Title 5"/>
          <p:cNvSpPr txBox="1">
            <a:spLocks/>
          </p:cNvSpPr>
          <p:nvPr/>
        </p:nvSpPr>
        <p:spPr>
          <a:xfrm>
            <a:off x="0" y="113416"/>
            <a:ext cx="12192000" cy="723296"/>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dirty="0">
                <a:solidFill>
                  <a:prstClr val="white"/>
                </a:solidFill>
                <a:latin typeface="Calibri"/>
              </a:rPr>
              <a:t>	</a:t>
            </a:r>
            <a:r>
              <a:rPr lang="en-US" sz="2000" dirty="0">
                <a:solidFill>
                  <a:prstClr val="white"/>
                </a:solidFill>
                <a:latin typeface="Calibri"/>
              </a:rPr>
              <a:t>PROGRAMME 3: INTERGOVERNMENTAL COORDINATION AND STAKEHOLDER MANAGEMENT CONTINUED….</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7333" y="32445"/>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704877225"/>
              </p:ext>
            </p:extLst>
          </p:nvPr>
        </p:nvGraphicFramePr>
        <p:xfrm>
          <a:off x="263352" y="917682"/>
          <a:ext cx="11665295" cy="4815574"/>
        </p:xfrm>
        <a:graphic>
          <a:graphicData uri="http://schemas.openxmlformats.org/drawingml/2006/table">
            <a:tbl>
              <a:tblPr firstRow="1" firstCol="1" bandRow="1"/>
              <a:tblGrid>
                <a:gridCol w="2235845">
                  <a:extLst>
                    <a:ext uri="{9D8B030D-6E8A-4147-A177-3AD203B41FA5}">
                      <a16:colId xmlns:a16="http://schemas.microsoft.com/office/drawing/2014/main" xmlns="" val="20000"/>
                    </a:ext>
                  </a:extLst>
                </a:gridCol>
                <a:gridCol w="1971311">
                  <a:extLst>
                    <a:ext uri="{9D8B030D-6E8A-4147-A177-3AD203B41FA5}">
                      <a16:colId xmlns:a16="http://schemas.microsoft.com/office/drawing/2014/main" xmlns="" val="20001"/>
                    </a:ext>
                  </a:extLst>
                </a:gridCol>
                <a:gridCol w="2964133">
                  <a:extLst>
                    <a:ext uri="{9D8B030D-6E8A-4147-A177-3AD203B41FA5}">
                      <a16:colId xmlns:a16="http://schemas.microsoft.com/office/drawing/2014/main" xmlns="" val="20002"/>
                    </a:ext>
                  </a:extLst>
                </a:gridCol>
                <a:gridCol w="1434257">
                  <a:extLst>
                    <a:ext uri="{9D8B030D-6E8A-4147-A177-3AD203B41FA5}">
                      <a16:colId xmlns:a16="http://schemas.microsoft.com/office/drawing/2014/main" xmlns="" val="20003"/>
                    </a:ext>
                  </a:extLst>
                </a:gridCol>
                <a:gridCol w="1698794">
                  <a:extLst>
                    <a:ext uri="{9D8B030D-6E8A-4147-A177-3AD203B41FA5}">
                      <a16:colId xmlns:a16="http://schemas.microsoft.com/office/drawing/2014/main" xmlns="" val="20004"/>
                    </a:ext>
                  </a:extLst>
                </a:gridCol>
                <a:gridCol w="1360955">
                  <a:extLst>
                    <a:ext uri="{9D8B030D-6E8A-4147-A177-3AD203B41FA5}">
                      <a16:colId xmlns:a16="http://schemas.microsoft.com/office/drawing/2014/main" xmlns="" val="20005"/>
                    </a:ext>
                  </a:extLst>
                </a:gridCol>
              </a:tblGrid>
              <a:tr h="426584">
                <a:tc gridSpan="6">
                  <a:txBody>
                    <a:bodyPr/>
                    <a:lstStyle/>
                    <a:p>
                      <a:pPr marL="0" marR="0">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Sub-programme: Cluster Communication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853159">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Performance </a:t>
                      </a:r>
                      <a:r>
                        <a:rPr lang="en-US" sz="16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469526">
                <a:tc>
                  <a:txBody>
                    <a:bodyPr/>
                    <a:lstStyle/>
                    <a:p>
                      <a:pPr marL="0" marR="0">
                        <a:lnSpc>
                          <a:spcPct val="107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Cluster Communication </a:t>
                      </a:r>
                      <a:r>
                        <a:rPr lang="en-ZA"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Plans (CCP) </a:t>
                      </a: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 target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 target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80746">
                <a:tc>
                  <a:txBody>
                    <a:bodyPr/>
                    <a:lstStyle/>
                    <a:p>
                      <a:pPr marL="0" marR="0">
                        <a:lnSpc>
                          <a:spcPct val="107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reports on the implementation of Cluster Communication Plans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 </a:t>
                      </a: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reports developed on the implementation of the 2019/20 CCPs</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10 reports were developed on the implementation of the 2019/20 CCPs.</a:t>
                      </a:r>
                      <a:r>
                        <a:rPr lang="en-ZA" sz="2400" kern="1200" dirty="0" smtClean="0">
                          <a:solidFill>
                            <a:schemeClr val="tx1"/>
                          </a:solidFill>
                          <a:effectLst/>
                          <a:latin typeface="+mn-lt"/>
                          <a:ea typeface="+mn-ea"/>
                          <a:cs typeface="+mn-cs"/>
                        </a:rPr>
                        <a:t> </a:t>
                      </a:r>
                      <a:r>
                        <a:rPr lang="en-ZA" sz="2800" kern="1200" dirty="0" smtClean="0">
                          <a:solidFill>
                            <a:schemeClr val="tx1"/>
                          </a:solidFill>
                          <a:effectLst/>
                          <a:latin typeface="Arial" panose="020B0604020202020204" pitchFamily="34" charset="0"/>
                          <a:ea typeface="+mn-ea"/>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85559">
                <a:tc>
                  <a:txBody>
                    <a:bodyPr/>
                    <a:lstStyle/>
                    <a:p>
                      <a:pPr marL="0" marR="0">
                        <a:lnSpc>
                          <a:spcPct val="107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engagements with HoCs held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One engagement with HoCs held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One engagements with HoCs was held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621926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a:solidFill>
                  <a:srgbClr val="4F271C">
                    <a:shade val="90000"/>
                  </a:srgbClr>
                </a:solidFill>
                <a:latin typeface="Calibri"/>
              </a:rPr>
              <a:pPr>
                <a:defRPr/>
              </a:pPr>
              <a:t>3</a:t>
            </a:fld>
            <a:endParaRPr lang="en-US" dirty="0">
              <a:solidFill>
                <a:srgbClr val="4F271C">
                  <a:shade val="90000"/>
                </a:srgbClr>
              </a:solidFill>
              <a:latin typeface="Calibri"/>
            </a:endParaRPr>
          </a:p>
        </p:txBody>
      </p:sp>
      <p:sp>
        <p:nvSpPr>
          <p:cNvPr id="20" name="Rounded Rectangle 4"/>
          <p:cNvSpPr/>
          <p:nvPr/>
        </p:nvSpPr>
        <p:spPr>
          <a:xfrm>
            <a:off x="3537148" y="807368"/>
            <a:ext cx="6591300"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fontAlgn="base">
              <a:lnSpc>
                <a:spcPct val="90000"/>
              </a:lnSpc>
              <a:spcBef>
                <a:spcPct val="0"/>
              </a:spcBef>
              <a:spcAft>
                <a:spcPct val="35000"/>
              </a:spcAft>
              <a:defRPr/>
            </a:pPr>
            <a:r>
              <a:rPr lang="en-US" sz="2400" b="1" dirty="0">
                <a:solidFill>
                  <a:prstClr val="white"/>
                </a:solidFill>
                <a:latin typeface="Calibri"/>
              </a:rPr>
              <a:t>Communication &amp; Content Management</a:t>
            </a:r>
          </a:p>
        </p:txBody>
      </p:sp>
      <p:sp>
        <p:nvSpPr>
          <p:cNvPr id="11" name="Title 5"/>
          <p:cNvSpPr txBox="1">
            <a:spLocks/>
          </p:cNvSpPr>
          <p:nvPr/>
        </p:nvSpPr>
        <p:spPr>
          <a:xfrm>
            <a:off x="0" y="113421"/>
            <a:ext cx="12192000"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defRPr/>
            </a:pPr>
            <a:r>
              <a:rPr lang="en-US" sz="3200" dirty="0">
                <a:solidFill>
                  <a:prstClr val="white"/>
                </a:solidFill>
                <a:latin typeface="Calibri"/>
              </a:rPr>
              <a:t>	1. INTRODUCTION</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defRPr/>
            </a:pPr>
            <a:endParaRPr lang="en-US" dirty="0">
              <a:solidFill>
                <a:prstClr val="black"/>
              </a:solidFill>
              <a:latin typeface="Calibri"/>
            </a:endParaRPr>
          </a:p>
        </p:txBody>
      </p:sp>
      <p:graphicFrame>
        <p:nvGraphicFramePr>
          <p:cNvPr id="16" name="Chart 15"/>
          <p:cNvGraphicFramePr>
            <a:graphicFrameLocks/>
          </p:cNvGraphicFramePr>
          <p:nvPr>
            <p:extLst/>
          </p:nvPr>
        </p:nvGraphicFramePr>
        <p:xfrm>
          <a:off x="6103444" y="3671589"/>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Line 3"/>
          <p:cNvSpPr>
            <a:spLocks noChangeShapeType="1"/>
          </p:cNvSpPr>
          <p:nvPr/>
        </p:nvSpPr>
        <p:spPr bwMode="auto">
          <a:xfrm>
            <a:off x="-27333" y="82580"/>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5" name="Rectangle 4"/>
          <p:cNvSpPr/>
          <p:nvPr/>
        </p:nvSpPr>
        <p:spPr>
          <a:xfrm>
            <a:off x="335360" y="980728"/>
            <a:ext cx="10945216" cy="5479962"/>
          </a:xfrm>
          <a:prstGeom prst="rect">
            <a:avLst/>
          </a:prstGeom>
        </p:spPr>
        <p:txBody>
          <a:bodyPr vert="horz" lIns="91440" tIns="45720" rIns="91440" bIns="45720" rtlCol="0">
            <a:normAutofit/>
          </a:bodyPr>
          <a:lstStyle/>
          <a:p>
            <a:pPr marL="742950" lvl="1" indent="-285750" algn="just" defTabSz="457200">
              <a:lnSpc>
                <a:spcPct val="115000"/>
              </a:lnSpc>
              <a:spcBef>
                <a:spcPct val="20000"/>
              </a:spcBef>
              <a:buFont typeface="Symbol" panose="05050102010706020507" pitchFamily="18" charset="2"/>
              <a:buChar char=""/>
              <a:tabLst>
                <a:tab pos="457200" algn="l"/>
              </a:tabLst>
            </a:pPr>
            <a:r>
              <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rPr>
              <a:t>The legal requirement related to the production of quarterly performance reports is reflected in the Treasury Regulations. Section 5.3.1, which states that </a:t>
            </a:r>
            <a:r>
              <a:rPr lang="en-ZA" i="1" dirty="0">
                <a:solidFill>
                  <a:srgbClr val="000000"/>
                </a:solidFill>
                <a:latin typeface="Arial" panose="020B0604020202020204" pitchFamily="34" charset="0"/>
                <a:ea typeface="Times New Roman" panose="02020603050405020304" pitchFamily="18" charset="0"/>
                <a:cs typeface="Arial" panose="020B0604020202020204" pitchFamily="34" charset="0"/>
              </a:rPr>
              <a:t>the Accounting Officer of an institution must establish procedures for quarterly reporting to the Executive Authority to facilitate effective performance monitoring, evaluation and corrective action.</a:t>
            </a:r>
          </a:p>
          <a:p>
            <a:pPr defTabSz="457200">
              <a:spcBef>
                <a:spcPct val="20000"/>
              </a:spcBef>
            </a:pPr>
            <a:endPar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defTabSz="457200">
              <a:lnSpc>
                <a:spcPct val="115000"/>
              </a:lnSpc>
              <a:spcBef>
                <a:spcPct val="20000"/>
              </a:spcBef>
              <a:buFont typeface="Symbol" panose="05050102010706020507" pitchFamily="18" charset="2"/>
              <a:buChar char=""/>
              <a:tabLst>
                <a:tab pos="457200" algn="l"/>
              </a:tabLst>
            </a:pPr>
            <a:r>
              <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rPr>
              <a:t>Quarterly performance reports function as an ‘early warning system’ to alert departments to areas of weak performance, potential problems and where corrective action is required. This in-year monitoring report also serves as an oversight tool to the Department of Planning, Monitoring and Evaluation (DPME) and National Treasury (NT) and, as a management tool for departments.</a:t>
            </a:r>
          </a:p>
          <a:p>
            <a:pPr lvl="1" algn="just" defTabSz="457200">
              <a:lnSpc>
                <a:spcPct val="115000"/>
              </a:lnSpc>
              <a:spcBef>
                <a:spcPct val="20000"/>
              </a:spcBef>
              <a:tabLst>
                <a:tab pos="457200" algn="l"/>
              </a:tabLst>
            </a:pPr>
            <a:endPar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defTabSz="457200">
              <a:lnSpc>
                <a:spcPct val="115000"/>
              </a:lnSpc>
              <a:spcBef>
                <a:spcPct val="20000"/>
              </a:spcBef>
              <a:buFont typeface="Symbol" panose="05050102010706020507" pitchFamily="18" charset="2"/>
              <a:buChar char=""/>
              <a:tabLst>
                <a:tab pos="457200" algn="l"/>
              </a:tabLst>
            </a:pPr>
            <a:r>
              <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rPr>
              <a:t>The 2019/20 Third Quarter Preliminary Performance Report provides unaudited achievements against the targets set in the 2019/20 Annual Performance Plan. </a:t>
            </a:r>
          </a:p>
          <a:p>
            <a:pPr lvl="1" algn="just" defTabSz="457200">
              <a:lnSpc>
                <a:spcPct val="115000"/>
              </a:lnSpc>
              <a:spcBef>
                <a:spcPct val="20000"/>
              </a:spcBef>
              <a:tabLst>
                <a:tab pos="457200" algn="l"/>
              </a:tabLst>
            </a:pPr>
            <a:endPar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just" defTabSz="457200">
              <a:lnSpc>
                <a:spcPct val="115000"/>
              </a:lnSpc>
              <a:spcBef>
                <a:spcPct val="20000"/>
              </a:spcBef>
              <a:buFont typeface="Symbol" panose="05050102010706020507" pitchFamily="18" charset="2"/>
              <a:buChar char=""/>
              <a:tabLst>
                <a:tab pos="457200" algn="l"/>
              </a:tabLst>
            </a:pPr>
            <a:r>
              <a:rPr lang="en-ZA" dirty="0">
                <a:solidFill>
                  <a:srgbClr val="000000"/>
                </a:solidFill>
                <a:latin typeface="Arial" panose="020B0604020202020204" pitchFamily="34" charset="0"/>
                <a:ea typeface="Times New Roman" panose="02020603050405020304" pitchFamily="18" charset="0"/>
                <a:cs typeface="Arial" panose="020B0604020202020204" pitchFamily="34" charset="0"/>
              </a:rPr>
              <a:t>The reported preliminary performance information will be verified by Internal Audit for validity and accuracy during the fourth quarter of 2019/20 financial year. </a:t>
            </a:r>
          </a:p>
        </p:txBody>
      </p:sp>
    </p:spTree>
    <p:extLst>
      <p:ext uri="{BB962C8B-B14F-4D97-AF65-F5344CB8AC3E}">
        <p14:creationId xmlns:p14="http://schemas.microsoft.com/office/powerpoint/2010/main" xmlns="" val="13448825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30</a:t>
            </a:fld>
            <a:endParaRPr lang="en-US" dirty="0">
              <a:solidFill>
                <a:srgbClr val="4F271C">
                  <a:shade val="90000"/>
                </a:srgbClr>
              </a:solidFill>
            </a:endParaRPr>
          </a:p>
        </p:txBody>
      </p:sp>
      <p:sp>
        <p:nvSpPr>
          <p:cNvPr id="11" name="Title 5"/>
          <p:cNvSpPr txBox="1">
            <a:spLocks/>
          </p:cNvSpPr>
          <p:nvPr/>
        </p:nvSpPr>
        <p:spPr>
          <a:xfrm>
            <a:off x="0" y="113416"/>
            <a:ext cx="12192000" cy="723296"/>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dirty="0">
                <a:solidFill>
                  <a:prstClr val="white"/>
                </a:solidFill>
                <a:latin typeface="Calibri"/>
              </a:rPr>
              <a:t>	</a:t>
            </a:r>
            <a:r>
              <a:rPr lang="en-US" sz="2000" dirty="0">
                <a:solidFill>
                  <a:prstClr val="white"/>
                </a:solidFill>
                <a:latin typeface="Calibri"/>
              </a:rPr>
              <a:t>PROGRAMME 3: INTERGOVERNMENTAL COORDINATION AND STAKEHOLDER MANAGEMENT CONTINUED….</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7333" y="32445"/>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3519405188"/>
              </p:ext>
            </p:extLst>
          </p:nvPr>
        </p:nvGraphicFramePr>
        <p:xfrm>
          <a:off x="335361" y="929968"/>
          <a:ext cx="11449272" cy="5654266"/>
        </p:xfrm>
        <a:graphic>
          <a:graphicData uri="http://schemas.openxmlformats.org/drawingml/2006/table">
            <a:tbl>
              <a:tblPr firstRow="1" firstCol="1" bandRow="1"/>
              <a:tblGrid>
                <a:gridCol w="2194440">
                  <a:extLst>
                    <a:ext uri="{9D8B030D-6E8A-4147-A177-3AD203B41FA5}">
                      <a16:colId xmlns:a16="http://schemas.microsoft.com/office/drawing/2014/main" xmlns="" val="20000"/>
                    </a:ext>
                  </a:extLst>
                </a:gridCol>
                <a:gridCol w="1934804">
                  <a:extLst>
                    <a:ext uri="{9D8B030D-6E8A-4147-A177-3AD203B41FA5}">
                      <a16:colId xmlns:a16="http://schemas.microsoft.com/office/drawing/2014/main" xmlns="" val="20001"/>
                    </a:ext>
                  </a:extLst>
                </a:gridCol>
                <a:gridCol w="2909242">
                  <a:extLst>
                    <a:ext uri="{9D8B030D-6E8A-4147-A177-3AD203B41FA5}">
                      <a16:colId xmlns:a16="http://schemas.microsoft.com/office/drawing/2014/main" xmlns="" val="20002"/>
                    </a:ext>
                  </a:extLst>
                </a:gridCol>
                <a:gridCol w="1407699">
                  <a:extLst>
                    <a:ext uri="{9D8B030D-6E8A-4147-A177-3AD203B41FA5}">
                      <a16:colId xmlns:a16="http://schemas.microsoft.com/office/drawing/2014/main" xmlns="" val="20003"/>
                    </a:ext>
                  </a:extLst>
                </a:gridCol>
                <a:gridCol w="1667335">
                  <a:extLst>
                    <a:ext uri="{9D8B030D-6E8A-4147-A177-3AD203B41FA5}">
                      <a16:colId xmlns:a16="http://schemas.microsoft.com/office/drawing/2014/main" xmlns="" val="20004"/>
                    </a:ext>
                  </a:extLst>
                </a:gridCol>
                <a:gridCol w="1335752">
                  <a:extLst>
                    <a:ext uri="{9D8B030D-6E8A-4147-A177-3AD203B41FA5}">
                      <a16:colId xmlns:a16="http://schemas.microsoft.com/office/drawing/2014/main" xmlns="" val="20005"/>
                    </a:ext>
                  </a:extLst>
                </a:gridCol>
              </a:tblGrid>
              <a:tr h="354326">
                <a:tc gridSpan="6">
                  <a:txBody>
                    <a:bodyPr/>
                    <a:lstStyle/>
                    <a:p>
                      <a:pPr marL="0" marR="0">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Sub-programme: Cluster Communication</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708647">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Performance </a:t>
                      </a:r>
                      <a:r>
                        <a:rPr lang="en-US" sz="16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2123389">
                <a:tc>
                  <a:txBody>
                    <a:bodyPr/>
                    <a:lstStyle/>
                    <a:p>
                      <a:pPr marL="0" marR="0">
                        <a:lnSpc>
                          <a:spcPct val="107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Internal Communicators’ Forum (ICF) held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kern="1200" dirty="0" smtClean="0">
                          <a:solidFill>
                            <a:schemeClr val="tx1"/>
                          </a:solidFill>
                          <a:effectLst/>
                          <a:latin typeface="Arial" panose="020B0604020202020204" pitchFamily="34" charset="0"/>
                          <a:ea typeface="+mn-ea"/>
                          <a:cs typeface="Arial" panose="020B0604020202020204" pitchFamily="34" charset="0"/>
                        </a:rPr>
                        <a:t>Two ICFs held</a:t>
                      </a:r>
                    </a:p>
                    <a:p>
                      <a:pPr marL="0" marR="0">
                        <a:lnSpc>
                          <a:spcPct val="107000"/>
                        </a:lnSpc>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Two ICFs were held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600" dirty="0" smtClean="0">
                          <a:effectLst/>
                          <a:latin typeface="Arial" panose="020B0604020202020204" pitchFamily="34" charset="0"/>
                          <a:ea typeface="Times New Roman" panose="02020603050405020304" pitchFamily="18"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600" kern="1200" dirty="0" smtClean="0">
                          <a:solidFill>
                            <a:schemeClr val="tx1"/>
                          </a:solidFill>
                          <a:effectLst/>
                          <a:latin typeface="Arial" panose="020B0604020202020204" pitchFamily="34" charset="0"/>
                          <a:ea typeface="+mn-ea"/>
                          <a:cs typeface="Arial" panose="020B0604020202020204" pitchFamily="34" charset="0"/>
                        </a:rPr>
                        <a:t>None</a:t>
                      </a:r>
                      <a:endParaRPr lang="en-US" sz="16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93786">
                <a:tc>
                  <a:txBody>
                    <a:bodyPr/>
                    <a:lstStyle/>
                    <a:p>
                      <a:r>
                        <a:rPr lang="en-ZA" sz="1600" kern="1200" dirty="0" smtClean="0">
                          <a:solidFill>
                            <a:schemeClr val="tx1"/>
                          </a:solidFill>
                          <a:effectLst/>
                          <a:latin typeface="Arial" panose="020B0604020202020204" pitchFamily="34" charset="0"/>
                          <a:ea typeface="+mn-ea"/>
                          <a:cs typeface="Arial" panose="020B0604020202020204" pitchFamily="34" charset="0"/>
                        </a:rPr>
                        <a:t>Number of</a:t>
                      </a:r>
                    </a:p>
                    <a:p>
                      <a:r>
                        <a:rPr lang="en-ZA" sz="1600" kern="1200" dirty="0" smtClean="0">
                          <a:solidFill>
                            <a:schemeClr val="tx1"/>
                          </a:solidFill>
                          <a:effectLst/>
                          <a:latin typeface="Arial" panose="020B0604020202020204" pitchFamily="34" charset="0"/>
                          <a:ea typeface="+mn-ea"/>
                          <a:cs typeface="Arial" panose="020B0604020202020204" pitchFamily="34" charset="0"/>
                        </a:rPr>
                        <a:t>government</a:t>
                      </a:r>
                    </a:p>
                    <a:p>
                      <a:r>
                        <a:rPr lang="en-ZA" sz="1600" kern="1200" dirty="0" smtClean="0">
                          <a:solidFill>
                            <a:schemeClr val="tx1"/>
                          </a:solidFill>
                          <a:effectLst/>
                          <a:latin typeface="Arial" panose="020B0604020202020204" pitchFamily="34" charset="0"/>
                          <a:ea typeface="+mn-ea"/>
                          <a:cs typeface="Arial" panose="020B0604020202020204" pitchFamily="34" charset="0"/>
                        </a:rPr>
                        <a:t>communicators</a:t>
                      </a:r>
                    </a:p>
                    <a:p>
                      <a:r>
                        <a:rPr lang="en-ZA" sz="1600" kern="1200" dirty="0" smtClean="0">
                          <a:solidFill>
                            <a:schemeClr val="tx1"/>
                          </a:solidFill>
                          <a:effectLst/>
                          <a:latin typeface="Arial" panose="020B0604020202020204" pitchFamily="34" charset="0"/>
                          <a:ea typeface="+mn-ea"/>
                          <a:cs typeface="Arial" panose="020B0604020202020204" pitchFamily="34" charset="0"/>
                        </a:rPr>
                        <a:t>trained per year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kern="1200" dirty="0" smtClean="0">
                          <a:solidFill>
                            <a:schemeClr val="tx1"/>
                          </a:solidFill>
                          <a:effectLst/>
                          <a:latin typeface="Arial" panose="020B0604020202020204" pitchFamily="34" charset="0"/>
                          <a:ea typeface="+mn-ea"/>
                          <a:cs typeface="Arial" panose="020B0604020202020204" pitchFamily="34" charset="0"/>
                        </a:rPr>
                        <a:t>25 government</a:t>
                      </a:r>
                    </a:p>
                    <a:p>
                      <a:r>
                        <a:rPr lang="en-ZA" sz="1600" kern="1200" dirty="0" smtClean="0">
                          <a:solidFill>
                            <a:schemeClr val="tx1"/>
                          </a:solidFill>
                          <a:effectLst/>
                          <a:latin typeface="Arial" panose="020B0604020202020204" pitchFamily="34" charset="0"/>
                          <a:ea typeface="+mn-ea"/>
                          <a:cs typeface="Arial" panose="020B0604020202020204" pitchFamily="34" charset="0"/>
                        </a:rPr>
                        <a:t>communicators trained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kern="1200" dirty="0" smtClean="0">
                          <a:solidFill>
                            <a:schemeClr val="tx1"/>
                          </a:solidFill>
                          <a:effectLst/>
                          <a:latin typeface="Arial" panose="020B0604020202020204" pitchFamily="34" charset="0"/>
                          <a:ea typeface="+mn-ea"/>
                          <a:cs typeface="Arial" panose="020B0604020202020204" pitchFamily="34" charset="0"/>
                        </a:rPr>
                        <a:t>9 government</a:t>
                      </a:r>
                    </a:p>
                    <a:p>
                      <a:r>
                        <a:rPr lang="en-ZA" sz="1600" kern="1200" dirty="0" smtClean="0">
                          <a:solidFill>
                            <a:schemeClr val="tx1"/>
                          </a:solidFill>
                          <a:effectLst/>
                          <a:latin typeface="Arial" panose="020B0604020202020204" pitchFamily="34" charset="0"/>
                          <a:ea typeface="+mn-ea"/>
                          <a:cs typeface="Arial" panose="020B0604020202020204" pitchFamily="34" charset="0"/>
                        </a:rPr>
                        <a:t>communicators trained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ZA" sz="1600" dirty="0" smtClean="0">
                          <a:effectLst/>
                          <a:latin typeface="Arial" panose="020B0604020202020204" pitchFamily="34" charset="0"/>
                          <a:ea typeface="Times New Roman" panose="02020603050405020304" pitchFamily="18" charset="0"/>
                        </a:rPr>
                        <a:t>Target underachieve-</a:t>
                      </a:r>
                      <a:r>
                        <a:rPr lang="en-ZA" sz="1600" baseline="0" dirty="0" smtClean="0">
                          <a:effectLst/>
                          <a:latin typeface="Arial" panose="020B0604020202020204" pitchFamily="34" charset="0"/>
                          <a:ea typeface="Times New Roman" panose="02020603050405020304" pitchFamily="18" charset="0"/>
                        </a:rPr>
                        <a:t> 16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600" dirty="0" smtClean="0">
                          <a:solidFill>
                            <a:srgbClr val="000000"/>
                          </a:solidFill>
                          <a:effectLst/>
                          <a:latin typeface="Arial" panose="020B0604020202020204" pitchFamily="34" charset="0"/>
                          <a:ea typeface="Calibri" panose="020F0502020204030204" pitchFamily="34" charset="0"/>
                        </a:rPr>
                        <a:t>This Quarter coincides with</a:t>
                      </a:r>
                      <a:r>
                        <a:rPr lang="en-ZA" sz="1600" baseline="0" dirty="0" smtClean="0">
                          <a:solidFill>
                            <a:srgbClr val="000000"/>
                          </a:solidFill>
                          <a:effectLst/>
                          <a:latin typeface="Arial" panose="020B0604020202020204" pitchFamily="34" charset="0"/>
                          <a:ea typeface="Calibri" panose="020F0502020204030204" pitchFamily="34" charset="0"/>
                        </a:rPr>
                        <a:t> Public Servants studying and less trainings were requested.</a:t>
                      </a:r>
                      <a:endParaRPr kumimoji="0" lang="en-ZA" sz="16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dirty="0" smtClean="0">
                          <a:effectLst/>
                          <a:latin typeface="Arial" panose="020B0604020202020204" pitchFamily="34" charset="0"/>
                          <a:ea typeface="Times New Roman" panose="02020603050405020304" pitchFamily="18" charset="0"/>
                        </a:rPr>
                        <a:t>While the annual target has already</a:t>
                      </a:r>
                      <a:r>
                        <a:rPr lang="en-ZA" sz="1200" baseline="0" dirty="0" smtClean="0">
                          <a:effectLst/>
                          <a:latin typeface="Arial" panose="020B0604020202020204" pitchFamily="34" charset="0"/>
                          <a:ea typeface="Times New Roman" panose="02020603050405020304" pitchFamily="18" charset="0"/>
                        </a:rPr>
                        <a:t> been exceeded based on previous demand there are likely to be significantly more training requests in Quarter 4</a:t>
                      </a:r>
                      <a:r>
                        <a:rPr lang="en-ZA" sz="1200" dirty="0" smtClean="0">
                          <a:effectLst/>
                          <a:latin typeface="Arial" panose="020B0604020202020204" pitchFamily="34" charset="0"/>
                          <a:ea typeface="Times New Roman" panose="02020603050405020304" pitchFamily="18" charset="0"/>
                        </a:rPr>
                        <a:t> </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7743348"/>
                  </a:ext>
                </a:extLst>
              </a:tr>
            </a:tbl>
          </a:graphicData>
        </a:graphic>
      </p:graphicFrame>
    </p:spTree>
    <p:extLst>
      <p:ext uri="{BB962C8B-B14F-4D97-AF65-F5344CB8AC3E}">
        <p14:creationId xmlns:p14="http://schemas.microsoft.com/office/powerpoint/2010/main" xmlns="" val="3015080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31</a:t>
            </a:fld>
            <a:endParaRPr lang="en-US" dirty="0">
              <a:solidFill>
                <a:srgbClr val="4F271C">
                  <a:shade val="90000"/>
                </a:srgbClr>
              </a:solidFill>
            </a:endParaRPr>
          </a:p>
        </p:txBody>
      </p:sp>
      <p:sp>
        <p:nvSpPr>
          <p:cNvPr id="11" name="Title 5"/>
          <p:cNvSpPr txBox="1">
            <a:spLocks/>
          </p:cNvSpPr>
          <p:nvPr/>
        </p:nvSpPr>
        <p:spPr>
          <a:xfrm>
            <a:off x="0" y="82861"/>
            <a:ext cx="12192000" cy="77711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dirty="0">
                <a:solidFill>
                  <a:prstClr val="white"/>
                </a:solidFill>
                <a:latin typeface="Calibri"/>
              </a:rPr>
              <a:t>	</a:t>
            </a:r>
            <a:r>
              <a:rPr lang="en-US" sz="2000" dirty="0">
                <a:solidFill>
                  <a:prstClr val="white"/>
                </a:solidFill>
                <a:latin typeface="Calibri"/>
              </a:rPr>
              <a:t>PROGRAMME 3: INTERGOVERNMENTAL COORDINATION AND STAKEHOLDER MANAGEMENT CONTINUED….</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75739" y="32445"/>
            <a:ext cx="12049003"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82585150"/>
              </p:ext>
            </p:extLst>
          </p:nvPr>
        </p:nvGraphicFramePr>
        <p:xfrm>
          <a:off x="335360" y="986790"/>
          <a:ext cx="11449271" cy="5006224"/>
        </p:xfrm>
        <a:graphic>
          <a:graphicData uri="http://schemas.openxmlformats.org/drawingml/2006/table">
            <a:tbl>
              <a:tblPr firstRow="1" firstCol="1" bandRow="1"/>
              <a:tblGrid>
                <a:gridCol w="2194442">
                  <a:extLst>
                    <a:ext uri="{9D8B030D-6E8A-4147-A177-3AD203B41FA5}">
                      <a16:colId xmlns:a16="http://schemas.microsoft.com/office/drawing/2014/main" xmlns="" val="20000"/>
                    </a:ext>
                  </a:extLst>
                </a:gridCol>
                <a:gridCol w="2394383">
                  <a:extLst>
                    <a:ext uri="{9D8B030D-6E8A-4147-A177-3AD203B41FA5}">
                      <a16:colId xmlns:a16="http://schemas.microsoft.com/office/drawing/2014/main" xmlns="" val="20001"/>
                    </a:ext>
                  </a:extLst>
                </a:gridCol>
                <a:gridCol w="2060289">
                  <a:extLst>
                    <a:ext uri="{9D8B030D-6E8A-4147-A177-3AD203B41FA5}">
                      <a16:colId xmlns:a16="http://schemas.microsoft.com/office/drawing/2014/main" xmlns="" val="20002"/>
                    </a:ext>
                  </a:extLst>
                </a:gridCol>
                <a:gridCol w="1498392">
                  <a:extLst>
                    <a:ext uri="{9D8B030D-6E8A-4147-A177-3AD203B41FA5}">
                      <a16:colId xmlns:a16="http://schemas.microsoft.com/office/drawing/2014/main" xmlns="" val="20003"/>
                    </a:ext>
                  </a:extLst>
                </a:gridCol>
                <a:gridCol w="2153939">
                  <a:extLst>
                    <a:ext uri="{9D8B030D-6E8A-4147-A177-3AD203B41FA5}">
                      <a16:colId xmlns:a16="http://schemas.microsoft.com/office/drawing/2014/main" xmlns="" val="20004"/>
                    </a:ext>
                  </a:extLst>
                </a:gridCol>
                <a:gridCol w="1147826">
                  <a:extLst>
                    <a:ext uri="{9D8B030D-6E8A-4147-A177-3AD203B41FA5}">
                      <a16:colId xmlns:a16="http://schemas.microsoft.com/office/drawing/2014/main" xmlns="" val="20005"/>
                    </a:ext>
                  </a:extLst>
                </a:gridCol>
              </a:tblGrid>
              <a:tr h="178816">
                <a:tc gridSpan="6">
                  <a:txBody>
                    <a:bodyPr/>
                    <a:lstStyle/>
                    <a:p>
                      <a:pPr marL="0" marR="0">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Sub-programme: Provincial</a:t>
                      </a:r>
                      <a:r>
                        <a:rPr lang="en-US" sz="1200" b="1" baseline="0" dirty="0" smtClean="0">
                          <a:effectLst/>
                          <a:latin typeface="Arial" panose="020B0604020202020204" pitchFamily="34" charset="0"/>
                          <a:ea typeface="Calibri" panose="020F0502020204030204" pitchFamily="34" charset="0"/>
                          <a:cs typeface="Arial" panose="020B0604020202020204" pitchFamily="34" charset="0"/>
                        </a:rPr>
                        <a:t> and Local Liaison</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71579">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Performance </a:t>
                      </a:r>
                      <a:r>
                        <a:rPr lang="en-US" sz="12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Target</a:t>
                      </a:r>
                    </a:p>
                    <a:p>
                      <a:pPr marL="0" marR="0" algn="ctr">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Preliminary Output</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200" b="1" dirty="0" smtClean="0">
                          <a:effectLst/>
                          <a:latin typeface="Arial" panose="020B0604020202020204" pitchFamily="34" charset="0"/>
                          <a:ea typeface="Calibri" panose="020F0502020204030204" pitchFamily="34" charset="0"/>
                          <a:cs typeface="Arial" panose="020B0604020202020204" pitchFamily="34" charset="0"/>
                        </a:rPr>
                        <a:t>October– December</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528158">
                <a:tc>
                  <a:txBody>
                    <a:bodyPr/>
                    <a:lstStyle/>
                    <a:p>
                      <a:pPr marL="0" marR="0">
                        <a:lnSpc>
                          <a:spcPct val="107000"/>
                        </a:lnSpc>
                        <a:spcBef>
                          <a:spcPts val="0"/>
                        </a:spcBef>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reports on</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support to the functioning of</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government communication system produced</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(provincial and local level)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One report on support to the functioning of government communication system produced (provincial and local level)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One report on the support to the functioning government communication system was produced.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172062">
                <a:tc>
                  <a:txBody>
                    <a:bodyPr/>
                    <a:lstStyle/>
                    <a:p>
                      <a:pPr marL="0" marR="0">
                        <a:lnSpc>
                          <a:spcPct val="107000"/>
                        </a:lnSpc>
                        <a:spcBef>
                          <a:spcPts val="0"/>
                        </a:spcBef>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development</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communication activations</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aligned to the GCP</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228 development communication activations aligned to the GCP were conducted</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426 development communication activations aligned to the GCP were conducted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overachieved by 198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200" dirty="0" smtClean="0">
                          <a:solidFill>
                            <a:schemeClr val="tx1"/>
                          </a:solidFill>
                          <a:effectLst/>
                          <a:latin typeface="Arial" panose="020B0604020202020204" pitchFamily="34" charset="0"/>
                          <a:ea typeface="+mn-ea"/>
                          <a:cs typeface="Arial" panose="020B0604020202020204" pitchFamily="34" charset="0"/>
                        </a:rPr>
                        <a:t>Overachievement on the target was due </a:t>
                      </a:r>
                      <a:r>
                        <a:rPr lang="en-ZA" sz="1200" kern="1200" dirty="0" smtClean="0">
                          <a:solidFill>
                            <a:schemeClr val="tx1"/>
                          </a:solidFill>
                          <a:effectLst/>
                          <a:latin typeface="Arial" panose="020B0604020202020204" pitchFamily="34" charset="0"/>
                          <a:ea typeface="+mn-ea"/>
                          <a:cs typeface="Arial" panose="020B0604020202020204" pitchFamily="34" charset="0"/>
                        </a:rPr>
                        <a:t>provided on SA Rugby World Cup, Gender Based Violence, and Launch of District Model</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004624">
                <a:tc>
                  <a:txBody>
                    <a:bodyPr/>
                    <a:lstStyle/>
                    <a:p>
                      <a:pPr marL="0" marR="0">
                        <a:lnSpc>
                          <a:spcPct val="107000"/>
                        </a:lnSpc>
                        <a:spcBef>
                          <a:spcPts val="0"/>
                        </a:spcBef>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marketing</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events for Thusong</a:t>
                      </a:r>
                      <a:b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held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62 marketing events for Thusong programme held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59 marketing events for Thusong programme were held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underachieved by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Underachievement was experienced due to vacancies in provinces</a:t>
                      </a:r>
                      <a:r>
                        <a:rPr lang="en-US" sz="1800" kern="1200" dirty="0" smtClean="0">
                          <a:solidFill>
                            <a:schemeClr val="tx1"/>
                          </a:solidFill>
                          <a:effectLst/>
                          <a:latin typeface="+mn-lt"/>
                          <a:ea typeface="+mn-ea"/>
                          <a:cs typeface="+mn-cs"/>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All vacancies are in the process of being filled and </a:t>
                      </a:r>
                      <a:r>
                        <a:rPr lang="en-ZA" sz="1200" dirty="0" err="1" smtClean="0">
                          <a:effectLst/>
                          <a:latin typeface="Arial" panose="020B0604020202020204" pitchFamily="34" charset="0"/>
                          <a:ea typeface="Calibri" panose="020F0502020204030204" pitchFamily="34" charset="0"/>
                          <a:cs typeface="Arial" panose="020B0604020202020204" pitchFamily="34" charset="0"/>
                        </a:rPr>
                        <a:t>Thusong</a:t>
                      </a:r>
                      <a:r>
                        <a:rPr lang="en-ZA" sz="1200" dirty="0" smtClean="0">
                          <a:effectLst/>
                          <a:latin typeface="Arial" panose="020B0604020202020204" pitchFamily="34" charset="0"/>
                          <a:ea typeface="Calibri" panose="020F0502020204030204" pitchFamily="34" charset="0"/>
                          <a:cs typeface="Arial" panose="020B0604020202020204" pitchFamily="34" charset="0"/>
                        </a:rPr>
                        <a:t> Marketing will be up scaled in the coming quarter</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607459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232232"/>
            <a:ext cx="762000" cy="365125"/>
          </a:xfrm>
        </p:spPr>
        <p:txBody>
          <a:bodyPr/>
          <a:lstStyle/>
          <a:p>
            <a:pPr>
              <a:defRPr/>
            </a:pPr>
            <a:fld id="{16B99FE7-67B7-4BBE-9EFC-886B802F219B}" type="slidenum">
              <a:rPr lang="en-US" smtClean="0">
                <a:solidFill>
                  <a:srgbClr val="4F271C">
                    <a:shade val="90000"/>
                  </a:srgbClr>
                </a:solidFill>
              </a:rPr>
              <a:pPr>
                <a:defRPr/>
              </a:pPr>
              <a:t>32</a:t>
            </a:fld>
            <a:endParaRPr lang="en-US" dirty="0">
              <a:solidFill>
                <a:srgbClr val="4F271C">
                  <a:shade val="90000"/>
                </a:srgbClr>
              </a:solidFill>
            </a:endParaRPr>
          </a:p>
        </p:txBody>
      </p:sp>
      <p:sp>
        <p:nvSpPr>
          <p:cNvPr id="11" name="Title 5"/>
          <p:cNvSpPr txBox="1">
            <a:spLocks/>
          </p:cNvSpPr>
          <p:nvPr/>
        </p:nvSpPr>
        <p:spPr>
          <a:xfrm>
            <a:off x="0" y="113416"/>
            <a:ext cx="12192000" cy="723296"/>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pPr defTabSz="457200"/>
            <a:r>
              <a:rPr lang="en-US" dirty="0">
                <a:solidFill>
                  <a:prstClr val="white"/>
                </a:solidFill>
                <a:latin typeface="Calibri"/>
              </a:rPr>
              <a:t>	</a:t>
            </a:r>
            <a:r>
              <a:rPr lang="en-US" sz="2000" dirty="0">
                <a:solidFill>
                  <a:prstClr val="white"/>
                </a:solidFill>
                <a:latin typeface="Calibri"/>
              </a:rPr>
              <a:t>PROGRAMME 3: INTERGOVERNMENTAL COORDINATION AND STAKEHOLDER MANAGEMENT CONTINUED….</a:t>
            </a:r>
          </a:p>
        </p:txBody>
      </p:sp>
      <p:sp>
        <p:nvSpPr>
          <p:cNvPr id="13" name="Rectangle 1"/>
          <p:cNvSpPr>
            <a:spLocks noChangeArrowheads="1"/>
          </p:cNvSpPr>
          <p:nvPr/>
        </p:nvSpPr>
        <p:spPr bwMode="auto">
          <a:xfrm>
            <a:off x="2031173" y="122422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Line 3"/>
          <p:cNvSpPr>
            <a:spLocks noChangeShapeType="1"/>
          </p:cNvSpPr>
          <p:nvPr/>
        </p:nvSpPr>
        <p:spPr bwMode="auto">
          <a:xfrm>
            <a:off x="-27333" y="32445"/>
            <a:ext cx="12209655"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6" name="Rectangle 1"/>
          <p:cNvSpPr>
            <a:spLocks noChangeArrowheads="1"/>
          </p:cNvSpPr>
          <p:nvPr/>
        </p:nvSpPr>
        <p:spPr bwMode="auto">
          <a:xfrm>
            <a:off x="1919536" y="934461"/>
            <a:ext cx="92810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4094294642"/>
              </p:ext>
            </p:extLst>
          </p:nvPr>
        </p:nvGraphicFramePr>
        <p:xfrm>
          <a:off x="119336" y="1057154"/>
          <a:ext cx="11953327" cy="4680520"/>
        </p:xfrm>
        <a:graphic>
          <a:graphicData uri="http://schemas.openxmlformats.org/drawingml/2006/table">
            <a:tbl>
              <a:tblPr firstRow="1" firstCol="1" bandRow="1"/>
              <a:tblGrid>
                <a:gridCol w="2291052">
                  <a:extLst>
                    <a:ext uri="{9D8B030D-6E8A-4147-A177-3AD203B41FA5}">
                      <a16:colId xmlns:a16="http://schemas.microsoft.com/office/drawing/2014/main" xmlns="" val="20000"/>
                    </a:ext>
                  </a:extLst>
                </a:gridCol>
                <a:gridCol w="2499796">
                  <a:extLst>
                    <a:ext uri="{9D8B030D-6E8A-4147-A177-3AD203B41FA5}">
                      <a16:colId xmlns:a16="http://schemas.microsoft.com/office/drawing/2014/main" xmlns="" val="20001"/>
                    </a:ext>
                  </a:extLst>
                </a:gridCol>
                <a:gridCol w="2420663">
                  <a:extLst>
                    <a:ext uri="{9D8B030D-6E8A-4147-A177-3AD203B41FA5}">
                      <a16:colId xmlns:a16="http://schemas.microsoft.com/office/drawing/2014/main" xmlns="" val="20002"/>
                    </a:ext>
                  </a:extLst>
                </a:gridCol>
                <a:gridCol w="1580605">
                  <a:extLst>
                    <a:ext uri="{9D8B030D-6E8A-4147-A177-3AD203B41FA5}">
                      <a16:colId xmlns:a16="http://schemas.microsoft.com/office/drawing/2014/main" xmlns="" val="20003"/>
                    </a:ext>
                  </a:extLst>
                </a:gridCol>
                <a:gridCol w="1962851">
                  <a:extLst>
                    <a:ext uri="{9D8B030D-6E8A-4147-A177-3AD203B41FA5}">
                      <a16:colId xmlns:a16="http://schemas.microsoft.com/office/drawing/2014/main" xmlns="" val="20004"/>
                    </a:ext>
                  </a:extLst>
                </a:gridCol>
                <a:gridCol w="1198360">
                  <a:extLst>
                    <a:ext uri="{9D8B030D-6E8A-4147-A177-3AD203B41FA5}">
                      <a16:colId xmlns:a16="http://schemas.microsoft.com/office/drawing/2014/main" xmlns="" val="20005"/>
                    </a:ext>
                  </a:extLst>
                </a:gridCol>
              </a:tblGrid>
              <a:tr h="304636">
                <a:tc gridSpan="6">
                  <a:txBody>
                    <a:bodyPr/>
                    <a:lstStyle/>
                    <a:p>
                      <a:pPr marL="0" marR="0">
                        <a:lnSpc>
                          <a:spcPct val="107000"/>
                        </a:lnSpc>
                        <a:spcBef>
                          <a:spcPts val="0"/>
                        </a:spcBef>
                        <a:spcAft>
                          <a:spcPts val="0"/>
                        </a:spcAft>
                      </a:pPr>
                      <a:r>
                        <a:rPr lang="en-US" sz="1600" b="1" dirty="0" smtClean="0">
                          <a:effectLst/>
                          <a:latin typeface="Arial Narrow" panose="020B0606020202030204" pitchFamily="34" charset="0"/>
                          <a:ea typeface="Calibri" panose="020F0502020204030204" pitchFamily="34" charset="0"/>
                          <a:cs typeface="Times New Roman" panose="02020603050405020304" pitchFamily="18" charset="0"/>
                        </a:rPr>
                        <a:t>Sub-programme: Provincial</a:t>
                      </a:r>
                      <a:r>
                        <a:rPr lang="en-US" sz="1600" b="1" baseline="0" dirty="0" smtClean="0">
                          <a:effectLst/>
                          <a:latin typeface="Arial Narrow" panose="020B0606020202030204" pitchFamily="34" charset="0"/>
                          <a:ea typeface="Calibri" panose="020F0502020204030204" pitchFamily="34" charset="0"/>
                          <a:cs typeface="Times New Roman" panose="02020603050405020304" pitchFamily="18" charset="0"/>
                        </a:rPr>
                        <a:t> and Local Liaison</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609271">
                <a:tc>
                  <a:txBody>
                    <a:bodyPr/>
                    <a:lstStyle/>
                    <a:p>
                      <a:pPr marL="0" marR="0">
                        <a:lnSpc>
                          <a:spcPct val="107000"/>
                        </a:lnSpc>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Performance </a:t>
                      </a:r>
                      <a:r>
                        <a:rPr lang="en-US" sz="1600" b="1" dirty="0" smtClean="0">
                          <a:effectLst/>
                          <a:latin typeface="Arial" panose="020B0604020202020204" pitchFamily="34" charset="0"/>
                          <a:ea typeface="Calibri" panose="020F0502020204030204" pitchFamily="34" charset="0"/>
                          <a:cs typeface="Arial" panose="020B0604020202020204" pitchFamily="34" charset="0"/>
                        </a:rPr>
                        <a:t>Indicator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Target</a:t>
                      </a:r>
                    </a:p>
                    <a:p>
                      <a:pPr marL="0" marR="0" algn="ctr">
                        <a:lnSpc>
                          <a:spcPct val="107000"/>
                        </a:lnSpc>
                        <a:spcBef>
                          <a:spcPts val="0"/>
                        </a:spcBef>
                        <a:spcAft>
                          <a:spcPts val="0"/>
                        </a:spcAft>
                      </a:pPr>
                      <a:r>
                        <a:rPr lang="en-US" sz="1600" b="1" dirty="0" smtClean="0">
                          <a:effectLst/>
                          <a:latin typeface="Arial Narrow" panose="020B0606020202030204" pitchFamily="34" charset="0"/>
                          <a:ea typeface="Calibri" panose="020F0502020204030204" pitchFamily="34" charset="0"/>
                          <a:cs typeface="Times New Roman" panose="02020603050405020304" pitchFamily="18" charset="0"/>
                        </a:rPr>
                        <a:t>October– December</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smtClean="0">
                          <a:effectLst/>
                          <a:latin typeface="Arial Narrow" panose="020B0606020202030204" pitchFamily="34" charset="0"/>
                          <a:ea typeface="Calibri" panose="020F0502020204030204" pitchFamily="34" charset="0"/>
                          <a:cs typeface="Times New Roman" panose="02020603050405020304" pitchFamily="18" charset="0"/>
                        </a:rPr>
                        <a:t>Preliminary Output</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600" b="1" dirty="0" smtClean="0">
                          <a:effectLst/>
                          <a:latin typeface="Arial Narrow" panose="020B0606020202030204" pitchFamily="34" charset="0"/>
                          <a:ea typeface="Calibri" panose="020F0502020204030204" pitchFamily="34" charset="0"/>
                          <a:cs typeface="Times New Roman" panose="02020603050405020304" pitchFamily="18" charset="0"/>
                        </a:rPr>
                        <a:t>October- December</a:t>
                      </a:r>
                      <a:endParaRPr lang="en-US" sz="16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07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Reason for Deviation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600" b="1" dirty="0">
                          <a:effectLst/>
                          <a:latin typeface="Arial Narrow" panose="020B0606020202030204" pitchFamily="34" charset="0"/>
                          <a:ea typeface="Calibri" panose="020F0502020204030204" pitchFamily="34" charset="0"/>
                          <a:cs typeface="Times New Roman" panose="02020603050405020304" pitchFamily="18" charset="0"/>
                        </a:rPr>
                        <a:t>Corrective 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xmlns="" val="10001"/>
                  </a:ext>
                </a:extLst>
              </a:tr>
              <a:tr h="1523178">
                <a:tc>
                  <a:txBody>
                    <a:bodyPr/>
                    <a:lstStyle/>
                    <a:p>
                      <a:pPr marL="0" marR="0">
                        <a:lnSpc>
                          <a:spcPct val="107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community and</a:t>
                      </a:r>
                      <a:b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stakeholder liaison visits</a:t>
                      </a:r>
                      <a:b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undertaken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 </a:t>
                      </a:r>
                      <a:r>
                        <a:rPr lang="en-ZA" sz="1600" kern="1200" dirty="0" smtClean="0">
                          <a:solidFill>
                            <a:schemeClr val="tx1"/>
                          </a:solidFill>
                          <a:effectLst/>
                          <a:latin typeface="Arial" panose="020B0604020202020204" pitchFamily="34" charset="0"/>
                          <a:ea typeface="+mn-ea"/>
                          <a:cs typeface="Arial" panose="020B0604020202020204" pitchFamily="34" charset="0"/>
                        </a:rPr>
                        <a:t>399 community and stakeholder liaison visits undertaken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405 community and stakeholder liaison visits undertaken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Target overachieved by +6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Overachievement was due to the support provided for Rugby World Cup.</a:t>
                      </a:r>
                      <a:endParaRPr lang="en-US" sz="16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033850">
                <a:tc>
                  <a:txBody>
                    <a:bodyPr/>
                    <a:lstStyle/>
                    <a:p>
                      <a:pPr marL="0" marR="0">
                        <a:lnSpc>
                          <a:spcPct val="107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reports on</a:t>
                      </a:r>
                      <a:b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Izimbizo</a:t>
                      </a: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events </a:t>
                      </a:r>
                      <a:r>
                        <a:rPr lang="en-ZA"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held</a:t>
                      </a:r>
                    </a:p>
                    <a:p>
                      <a:pPr marL="0" marR="0">
                        <a:lnSpc>
                          <a:spcPct val="107000"/>
                        </a:lnSpc>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One report on </a:t>
                      </a:r>
                      <a:r>
                        <a:rPr lang="en-ZA" sz="1600" i="1" kern="1200" dirty="0" smtClean="0">
                          <a:solidFill>
                            <a:schemeClr val="tx1"/>
                          </a:solidFill>
                          <a:effectLst/>
                          <a:latin typeface="Arial" panose="020B0604020202020204" pitchFamily="34" charset="0"/>
                          <a:ea typeface="+mn-ea"/>
                          <a:cs typeface="Arial" panose="020B0604020202020204" pitchFamily="34" charset="0"/>
                        </a:rPr>
                        <a:t>Izimbizo</a:t>
                      </a:r>
                      <a:r>
                        <a:rPr lang="en-ZA" sz="1600" kern="1200" dirty="0" smtClean="0">
                          <a:solidFill>
                            <a:schemeClr val="tx1"/>
                          </a:solidFill>
                          <a:effectLst/>
                          <a:latin typeface="Arial" panose="020B0604020202020204" pitchFamily="34" charset="0"/>
                          <a:ea typeface="+mn-ea"/>
                          <a:cs typeface="Arial" panose="020B0604020202020204" pitchFamily="34" charset="0"/>
                        </a:rPr>
                        <a:t> events held per quarter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600" kern="1200" dirty="0" smtClean="0">
                          <a:solidFill>
                            <a:schemeClr val="tx1"/>
                          </a:solidFill>
                          <a:effectLst/>
                          <a:latin typeface="Arial" panose="020B0604020202020204" pitchFamily="34" charset="0"/>
                          <a:ea typeface="+mn-ea"/>
                          <a:cs typeface="Arial" panose="020B0604020202020204" pitchFamily="34" charset="0"/>
                        </a:rPr>
                        <a:t>One report on 15 izimbizo events held was produced.</a:t>
                      </a:r>
                      <a:endPar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1209585">
                <a:tc>
                  <a:txBody>
                    <a:bodyPr/>
                    <a:lstStyle/>
                    <a:p>
                      <a:pPr marL="0" marR="0">
                        <a:lnSpc>
                          <a:spcPct val="107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electronic </a:t>
                      </a:r>
                      <a:r>
                        <a:rPr lang="en-ZA" sz="1600" i="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My District </a:t>
                      </a:r>
                      <a:r>
                        <a:rPr lang="en-ZA" sz="16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Today</a:t>
                      </a: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newsletters</a:t>
                      </a:r>
                      <a:b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en-ZA" sz="1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published.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10 electronic </a:t>
                      </a:r>
                      <a:r>
                        <a:rPr lang="en-ZA" sz="1600" i="1" kern="1200" dirty="0" smtClean="0">
                          <a:solidFill>
                            <a:schemeClr val="tx1"/>
                          </a:solidFill>
                          <a:effectLst/>
                          <a:latin typeface="Arial" panose="020B0604020202020204" pitchFamily="34" charset="0"/>
                          <a:ea typeface="+mn-ea"/>
                          <a:cs typeface="Arial" panose="020B0604020202020204" pitchFamily="34" charset="0"/>
                        </a:rPr>
                        <a:t>My District Today</a:t>
                      </a:r>
                      <a:r>
                        <a:rPr lang="en-ZA" sz="1600" kern="1200" dirty="0" smtClean="0">
                          <a:solidFill>
                            <a:schemeClr val="tx1"/>
                          </a:solidFill>
                          <a:effectLst/>
                          <a:latin typeface="Arial" panose="020B0604020202020204" pitchFamily="34" charset="0"/>
                          <a:ea typeface="+mn-ea"/>
                          <a:cs typeface="Arial" panose="020B0604020202020204" pitchFamily="34" charset="0"/>
                        </a:rPr>
                        <a:t> newsletters published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10 electronic </a:t>
                      </a:r>
                      <a:r>
                        <a:rPr lang="en-ZA" sz="1600" i="1" kern="1200" dirty="0" smtClean="0">
                          <a:solidFill>
                            <a:schemeClr val="tx1"/>
                          </a:solidFill>
                          <a:effectLst/>
                          <a:latin typeface="Arial" panose="020B0604020202020204" pitchFamily="34" charset="0"/>
                          <a:ea typeface="+mn-ea"/>
                          <a:cs typeface="Arial" panose="020B0604020202020204" pitchFamily="34" charset="0"/>
                        </a:rPr>
                        <a:t>My District Today</a:t>
                      </a:r>
                      <a:r>
                        <a:rPr lang="en-ZA" sz="1600" kern="1200" dirty="0" smtClean="0">
                          <a:solidFill>
                            <a:schemeClr val="tx1"/>
                          </a:solidFill>
                          <a:effectLst/>
                          <a:latin typeface="Arial" panose="020B0604020202020204" pitchFamily="34" charset="0"/>
                          <a:ea typeface="+mn-ea"/>
                          <a:cs typeface="Arial" panose="020B0604020202020204" pitchFamily="34" charset="0"/>
                        </a:rPr>
                        <a:t> newsletters were published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ZA" sz="1600" kern="1200" dirty="0" smtClean="0">
                          <a:solidFill>
                            <a:schemeClr val="tx1"/>
                          </a:solidFill>
                          <a:effectLst/>
                          <a:latin typeface="Arial" panose="020B0604020202020204" pitchFamily="34" charset="0"/>
                          <a:ea typeface="+mn-ea"/>
                          <a:cs typeface="Arial" panose="020B0604020202020204" pitchFamily="34" charset="0"/>
                        </a:rPr>
                        <a:t>None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41800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32449"/>
            <a:ext cx="12191999" cy="516235"/>
          </a:xfrm>
          <a:prstGeom prst="rect">
            <a:avLst/>
          </a:prstGeom>
          <a:solidFill>
            <a:srgbClr val="0E5808"/>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defTabSz="457200">
              <a:spcBef>
                <a:spcPct val="0"/>
              </a:spcBef>
              <a:buNone/>
              <a:defRPr sz="2800" b="1">
                <a:solidFill>
                  <a:prstClr val="white"/>
                </a:solidFill>
                <a:latin typeface="Calibri"/>
                <a:ea typeface="+mj-ea"/>
                <a:cs typeface="+mj-cs"/>
              </a:defRPr>
            </a:lvl1pPr>
          </a:lstStyle>
          <a:p>
            <a:r>
              <a:rPr lang="en-ZA" dirty="0"/>
              <a:t>8</a:t>
            </a:r>
            <a:r>
              <a:rPr lang="en-ZA" dirty="0" smtClean="0"/>
              <a:t>. </a:t>
            </a:r>
            <a:r>
              <a:rPr lang="en-ZA" dirty="0"/>
              <a:t>GCIS 2019/20 TOTAL BUDGET AND OVERVIEW</a:t>
            </a:r>
            <a:endParaRPr lang="en-US" dirty="0"/>
          </a:p>
        </p:txBody>
      </p:sp>
      <p:sp>
        <p:nvSpPr>
          <p:cNvPr id="9" name="Content Placeholder 2"/>
          <p:cNvSpPr>
            <a:spLocks noGrp="1"/>
          </p:cNvSpPr>
          <p:nvPr>
            <p:ph idx="1"/>
          </p:nvPr>
        </p:nvSpPr>
        <p:spPr>
          <a:xfrm>
            <a:off x="2664953" y="764704"/>
            <a:ext cx="6945923" cy="2491740"/>
          </a:xfrm>
          <a:prstGeom prst="rect">
            <a:avLst/>
          </a:prstGeom>
        </p:spPr>
        <p:txBody>
          <a:bodyPr>
            <a:noAutofit/>
          </a:bodyPr>
          <a:lstStyle/>
          <a:p>
            <a:pPr marL="135731" indent="0">
              <a:spcBef>
                <a:spcPts val="0"/>
              </a:spcBef>
              <a:buNone/>
            </a:pPr>
            <a:r>
              <a:rPr lang="en-GB" sz="1800" b="1" kern="0" dirty="0">
                <a:latin typeface="Arial" pitchFamily="34" charset="0"/>
                <a:cs typeface="Arial" pitchFamily="34" charset="0"/>
              </a:rPr>
              <a:t>BUDGET 2019/20  			   	R 441 683 000  – 100%</a:t>
            </a:r>
          </a:p>
          <a:p>
            <a:pPr marL="135731" indent="0">
              <a:spcBef>
                <a:spcPts val="0"/>
              </a:spcBef>
              <a:buNone/>
            </a:pPr>
            <a:endParaRPr lang="en-GB" sz="1800" b="1" kern="0" dirty="0">
              <a:latin typeface="Arial" pitchFamily="34" charset="0"/>
              <a:cs typeface="Arial" pitchFamily="34" charset="0"/>
            </a:endParaRPr>
          </a:p>
          <a:p>
            <a:pPr marL="135731" indent="0">
              <a:spcBef>
                <a:spcPts val="0"/>
              </a:spcBef>
              <a:buNone/>
            </a:pPr>
            <a:r>
              <a:rPr lang="en-GB" sz="1350" b="1" kern="0" dirty="0">
                <a:solidFill>
                  <a:schemeClr val="tx2"/>
                </a:solidFill>
                <a:latin typeface="Arial" pitchFamily="34" charset="0"/>
                <a:cs typeface="Arial" pitchFamily="34" charset="0"/>
              </a:rPr>
              <a:t>Less: Compensation of Employees (COE)	-	(R273 302 000)  –  62%</a:t>
            </a:r>
          </a:p>
          <a:p>
            <a:pPr marL="135731" indent="0">
              <a:spcBef>
                <a:spcPts val="0"/>
              </a:spcBef>
              <a:buNone/>
            </a:pPr>
            <a:endParaRPr lang="en-GB" sz="1350" b="1" kern="0" dirty="0">
              <a:latin typeface="Arial" pitchFamily="34" charset="0"/>
              <a:cs typeface="Arial" pitchFamily="34" charset="0"/>
            </a:endParaRPr>
          </a:p>
          <a:p>
            <a:pPr marL="135731" indent="0">
              <a:spcBef>
                <a:spcPts val="0"/>
              </a:spcBef>
              <a:buNone/>
            </a:pPr>
            <a:r>
              <a:rPr lang="en-GB" sz="1350" b="1" kern="0" dirty="0">
                <a:solidFill>
                  <a:srgbClr val="FF0000"/>
                </a:solidFill>
                <a:latin typeface="Arial" pitchFamily="34" charset="0"/>
                <a:cs typeface="Arial" pitchFamily="34" charset="0"/>
              </a:rPr>
              <a:t>Less: Contractual/Commitments/Capital	-	(R131 206 000)  –  30%</a:t>
            </a:r>
          </a:p>
          <a:p>
            <a:pPr marL="135731" indent="0">
              <a:spcBef>
                <a:spcPts val="0"/>
              </a:spcBef>
              <a:buNone/>
            </a:pPr>
            <a:endParaRPr lang="en-GB" sz="1350" b="1" kern="0" dirty="0">
              <a:latin typeface="Arial" pitchFamily="34" charset="0"/>
              <a:cs typeface="Arial" pitchFamily="34" charset="0"/>
            </a:endParaRPr>
          </a:p>
          <a:p>
            <a:pPr marL="135731" indent="0">
              <a:spcBef>
                <a:spcPts val="0"/>
              </a:spcBef>
              <a:buNone/>
            </a:pPr>
            <a:r>
              <a:rPr lang="en-GB" sz="1350" b="1" kern="0" dirty="0">
                <a:solidFill>
                  <a:schemeClr val="accent3">
                    <a:lumMod val="75000"/>
                  </a:schemeClr>
                </a:solidFill>
                <a:latin typeface="Arial" pitchFamily="34" charset="0"/>
                <a:cs typeface="Arial" pitchFamily="34" charset="0"/>
              </a:rPr>
              <a:t>Balance: Operational Costs			-	R   37 175 000    –   8%</a:t>
            </a:r>
          </a:p>
        </p:txBody>
      </p:sp>
      <p:graphicFrame>
        <p:nvGraphicFramePr>
          <p:cNvPr id="7" name="Chart 6"/>
          <p:cNvGraphicFramePr/>
          <p:nvPr>
            <p:extLst/>
          </p:nvPr>
        </p:nvGraphicFramePr>
        <p:xfrm>
          <a:off x="3886199" y="2786067"/>
          <a:ext cx="4503420" cy="3451249"/>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1"/>
          <p:cNvSpPr txBox="1">
            <a:spLocks/>
          </p:cNvSpPr>
          <p:nvPr/>
        </p:nvSpPr>
        <p:spPr>
          <a:xfrm>
            <a:off x="8210550" y="562451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350" dirty="0">
                <a:solidFill>
                  <a:prstClr val="black">
                    <a:tint val="75000"/>
                  </a:prstClr>
                </a:solidFill>
              </a:rPr>
              <a:t>2</a:t>
            </a:r>
          </a:p>
        </p:txBody>
      </p:sp>
      <p:sp>
        <p:nvSpPr>
          <p:cNvPr id="8" name="Line 3"/>
          <p:cNvSpPr>
            <a:spLocks noChangeShapeType="1"/>
          </p:cNvSpPr>
          <p:nvPr/>
        </p:nvSpPr>
        <p:spPr bwMode="auto">
          <a:xfrm>
            <a:off x="-60450" y="32445"/>
            <a:ext cx="12228828"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Tree>
    <p:extLst>
      <p:ext uri="{BB962C8B-B14F-4D97-AF65-F5344CB8AC3E}">
        <p14:creationId xmlns:p14="http://schemas.microsoft.com/office/powerpoint/2010/main" xmlns="" val="2244048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523998" y="657929"/>
          <a:ext cx="9108506" cy="5189140"/>
        </p:xfrm>
        <a:graphic>
          <a:graphicData uri="http://schemas.openxmlformats.org/drawingml/2006/table">
            <a:tbl>
              <a:tblPr firstRow="1" firstCol="1" bandRow="1"/>
              <a:tblGrid>
                <a:gridCol w="3995938">
                  <a:extLst>
                    <a:ext uri="{9D8B030D-6E8A-4147-A177-3AD203B41FA5}">
                      <a16:colId xmlns:a16="http://schemas.microsoft.com/office/drawing/2014/main" xmlns="" val="20000"/>
                    </a:ext>
                  </a:extLst>
                </a:gridCol>
                <a:gridCol w="864096">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1451971221"/>
                    </a:ext>
                  </a:extLst>
                </a:gridCol>
                <a:gridCol w="792088">
                  <a:extLst>
                    <a:ext uri="{9D8B030D-6E8A-4147-A177-3AD203B41FA5}">
                      <a16:colId xmlns:a16="http://schemas.microsoft.com/office/drawing/2014/main" xmlns="" val="2422783613"/>
                    </a:ext>
                  </a:extLst>
                </a:gridCol>
              </a:tblGrid>
              <a:tr h="483660">
                <a:tc rowSpan="3">
                  <a:txBody>
                    <a:bodyPr/>
                    <a:lstStyle/>
                    <a:p>
                      <a:pPr algn="ctr">
                        <a:lnSpc>
                          <a:spcPct val="115000"/>
                        </a:lnSpc>
                        <a:spcAft>
                          <a:spcPts val="0"/>
                        </a:spcAft>
                      </a:pPr>
                      <a:r>
                        <a:rPr lang="en-ZA" sz="15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PROGRAMME</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5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TOTAL BUDGET</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a:lnSpc>
                          <a:spcPct val="115000"/>
                        </a:lnSpc>
                        <a:spcAft>
                          <a:spcPts val="0"/>
                        </a:spcAft>
                      </a:pP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2</a:t>
                      </a:r>
                      <a:r>
                        <a:rPr lang="en-US" sz="1500" b="1" baseline="30000" dirty="0" smtClean="0">
                          <a:effectLst/>
                          <a:latin typeface="Arial Narrow" panose="020B0606020202030204" pitchFamily="34" charset="0"/>
                          <a:ea typeface="Calibri" panose="020F0502020204030204" pitchFamily="34" charset="0"/>
                          <a:cs typeface="Arial" panose="020B0604020202020204" pitchFamily="34" charset="0"/>
                        </a:rPr>
                        <a:t>ND</a:t>
                      </a: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 QUARTER ENDED </a:t>
                      </a:r>
                    </a:p>
                    <a:p>
                      <a:pPr algn="ctr">
                        <a:lnSpc>
                          <a:spcPct val="115000"/>
                        </a:lnSpc>
                        <a:spcAft>
                          <a:spcPts val="0"/>
                        </a:spcAft>
                      </a:pP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30 SEPTEMBER 2019</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hMerge="1">
                  <a:txBody>
                    <a:bodyPr/>
                    <a:lstStyle/>
                    <a:p>
                      <a:pPr algn="ctr">
                        <a:lnSpc>
                          <a:spcPct val="115000"/>
                        </a:lnSpc>
                        <a:spcAft>
                          <a:spcPts val="0"/>
                        </a:spcAft>
                      </a:pP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a:lnSpc>
                          <a:spcPct val="115000"/>
                        </a:lnSpc>
                        <a:spcAft>
                          <a:spcPts val="0"/>
                        </a:spcAft>
                      </a:pP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3</a:t>
                      </a:r>
                      <a:r>
                        <a:rPr lang="en-US" sz="1500" b="1" baseline="30000" dirty="0" smtClean="0">
                          <a:effectLst/>
                          <a:latin typeface="Arial Narrow" panose="020B0606020202030204" pitchFamily="34" charset="0"/>
                          <a:ea typeface="Calibri" panose="020F0502020204030204" pitchFamily="34" charset="0"/>
                          <a:cs typeface="Arial" panose="020B0604020202020204" pitchFamily="34" charset="0"/>
                        </a:rPr>
                        <a:t>RD</a:t>
                      </a: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 QUARTER ENDED </a:t>
                      </a:r>
                    </a:p>
                    <a:p>
                      <a:pPr algn="ctr">
                        <a:lnSpc>
                          <a:spcPct val="115000"/>
                        </a:lnSpc>
                        <a:spcAft>
                          <a:spcPts val="0"/>
                        </a:spcAft>
                      </a:pP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31 DECEMBER 2019</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hMerge="1">
                  <a:txBody>
                    <a:bodyPr/>
                    <a:lstStyle/>
                    <a:p>
                      <a:pPr algn="ctr">
                        <a:lnSpc>
                          <a:spcPct val="115000"/>
                        </a:lnSpc>
                        <a:spcAft>
                          <a:spcPts val="0"/>
                        </a:spcAft>
                      </a:pP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903392056"/>
                  </a:ext>
                </a:extLst>
              </a:tr>
              <a:tr h="851866">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5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ACTUAL EXPENDITURE</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 </a:t>
                      </a:r>
                    </a:p>
                    <a:p>
                      <a:pPr algn="ctr">
                        <a:lnSpc>
                          <a:spcPct val="115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SPENT</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5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ACTUAL EXPENDITURE</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 SPENT</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441976">
                <a:tc vMerge="1">
                  <a:txBody>
                    <a:bodyPr/>
                    <a:lstStyle/>
                    <a:p>
                      <a:endParaRPr lang="en-ZA"/>
                    </a:p>
                  </a:txBody>
                  <a:tcPr/>
                </a:tc>
                <a:tc>
                  <a:txBody>
                    <a:bodyPr/>
                    <a:lstStyle/>
                    <a:p>
                      <a:pPr algn="ctr">
                        <a:lnSpc>
                          <a:spcPct val="115000"/>
                        </a:lnSpc>
                        <a:spcAft>
                          <a:spcPts val="0"/>
                        </a:spcAft>
                      </a:pPr>
                      <a:r>
                        <a:rPr lang="en-ZA" sz="1500" b="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R'000</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500" b="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R'000</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500" b="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R'000</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0000"/>
                      </a:solidFill>
                      <a:prstDash val="solid"/>
                      <a:round/>
                      <a:headEnd type="none" w="med" len="med"/>
                      <a:tailEnd type="none" w="med" len="med"/>
                    </a:lnT>
                    <a:solidFill>
                      <a:schemeClr val="bg1">
                        <a:lumMod val="75000"/>
                      </a:schemeClr>
                    </a:solidFill>
                  </a:tcPr>
                </a:tc>
                <a:tc vMerge="1">
                  <a:txBody>
                    <a:bodyPr/>
                    <a:lstStyle/>
                    <a:p>
                      <a:pPr algn="ctr">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456869">
                <a:tc>
                  <a:txBody>
                    <a:bodyPr/>
                    <a:lstStyle/>
                    <a:p>
                      <a:pPr algn="l">
                        <a:lnSpc>
                          <a:spcPct val="115000"/>
                        </a:lnSpc>
                        <a:spcAft>
                          <a:spcPts val="0"/>
                        </a:spcAft>
                      </a:pPr>
                      <a:r>
                        <a:rPr lang="en-ZA"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PROGRAMME 1: ADMINISTRATION</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163 823</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85 663</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effectLst/>
                          <a:latin typeface="Arial Narrow" panose="020B0606020202030204" pitchFamily="34" charset="0"/>
                          <a:ea typeface="Calibri" panose="020F0502020204030204" pitchFamily="34" charset="0"/>
                          <a:cs typeface="Arial" panose="020B0604020202020204" pitchFamily="34" charset="0"/>
                        </a:rPr>
                        <a:t>52.3%</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125 943</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US" sz="1600" b="0" dirty="0" smtClean="0">
                          <a:effectLst/>
                          <a:latin typeface="Arial Narrow" panose="020B0606020202030204" pitchFamily="34" charset="0"/>
                          <a:ea typeface="Calibri" panose="020F0502020204030204" pitchFamily="34" charset="0"/>
                          <a:cs typeface="Arial" panose="020B0604020202020204" pitchFamily="34" charset="0"/>
                        </a:rPr>
                        <a:t>76,9%</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2"/>
                  </a:ext>
                </a:extLst>
              </a:tr>
              <a:tr h="278561">
                <a:tc>
                  <a:txBody>
                    <a:bodyPr/>
                    <a:lstStyle/>
                    <a:p>
                      <a:pPr algn="l">
                        <a:lnSpc>
                          <a:spcPct val="115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80011">
                <a:tc>
                  <a:txBody>
                    <a:bodyPr/>
                    <a:lstStyle/>
                    <a:p>
                      <a:pPr algn="l">
                        <a:lnSpc>
                          <a:spcPct val="115000"/>
                        </a:lnSpc>
                        <a:spcAft>
                          <a:spcPts val="0"/>
                        </a:spcAft>
                      </a:pPr>
                      <a:r>
                        <a:rPr lang="en-ZA"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PROGRAMME 2: CONTENT PROCESSING </a:t>
                      </a:r>
                      <a:r>
                        <a:rPr lang="en-ZA" sz="16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p>
                    <a:p>
                      <a:pPr algn="l">
                        <a:lnSpc>
                          <a:spcPct val="115000"/>
                        </a:lnSpc>
                        <a:spcAft>
                          <a:spcPts val="0"/>
                        </a:spcAft>
                      </a:pPr>
                      <a:r>
                        <a:rPr lang="en-ZA" sz="16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a:t>
                      </a:r>
                      <a:r>
                        <a:rPr lang="en-ZA"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DISSEMINATION</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152 890</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71 137</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effectLst/>
                          <a:latin typeface="Arial Narrow" panose="020B0606020202030204" pitchFamily="34" charset="0"/>
                          <a:ea typeface="Calibri" panose="020F0502020204030204" pitchFamily="34" charset="0"/>
                          <a:cs typeface="Arial" panose="020B0604020202020204" pitchFamily="34" charset="0"/>
                        </a:rPr>
                        <a:t>46.5%</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110 332</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US" sz="1600" b="0" dirty="0" smtClean="0">
                          <a:effectLst/>
                          <a:latin typeface="Arial Narrow" panose="020B0606020202030204" pitchFamily="34" charset="0"/>
                          <a:ea typeface="Calibri" panose="020F0502020204030204" pitchFamily="34" charset="0"/>
                          <a:cs typeface="Arial" panose="020B0604020202020204" pitchFamily="34" charset="0"/>
                        </a:rPr>
                        <a:t>72,2%</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4"/>
                  </a:ext>
                </a:extLst>
              </a:tr>
              <a:tr h="210222">
                <a:tc>
                  <a:txBody>
                    <a:bodyPr/>
                    <a:lstStyle/>
                    <a:p>
                      <a:pPr algn="l">
                        <a:lnSpc>
                          <a:spcPct val="115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70016">
                <a:tc>
                  <a:txBody>
                    <a:bodyPr/>
                    <a:lstStyle/>
                    <a:p>
                      <a:pPr algn="l">
                        <a:lnSpc>
                          <a:spcPct val="115000"/>
                        </a:lnSpc>
                        <a:spcAft>
                          <a:spcPts val="0"/>
                        </a:spcAft>
                      </a:pPr>
                      <a:r>
                        <a:rPr lang="en-ZA"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PROGRAMME 3: INTERGOVERNMENTAL </a:t>
                      </a:r>
                      <a:endParaRPr lang="en-ZA" sz="16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6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COORDINATION </a:t>
                      </a:r>
                      <a:r>
                        <a:rPr lang="en-ZA"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a:t>
                      </a:r>
                      <a:endParaRPr lang="en-ZA" sz="16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algn="l">
                        <a:lnSpc>
                          <a:spcPct val="115000"/>
                        </a:lnSpc>
                        <a:spcAft>
                          <a:spcPts val="0"/>
                        </a:spcAft>
                      </a:pPr>
                      <a:r>
                        <a:rPr lang="en-ZA" sz="16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STAKEHOLDER MANAGEMENT</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124 970</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57 896</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effectLst/>
                          <a:latin typeface="Arial Narrow" panose="020B0606020202030204" pitchFamily="34" charset="0"/>
                          <a:ea typeface="Calibri" panose="020F0502020204030204" pitchFamily="34" charset="0"/>
                          <a:cs typeface="Arial" panose="020B0604020202020204" pitchFamily="34" charset="0"/>
                        </a:rPr>
                        <a:t>46,3%</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89 896</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US" sz="1600" b="0" dirty="0" smtClean="0">
                          <a:effectLst/>
                          <a:latin typeface="Arial Narrow" panose="020B0606020202030204" pitchFamily="34" charset="0"/>
                          <a:ea typeface="Calibri" panose="020F0502020204030204" pitchFamily="34" charset="0"/>
                          <a:cs typeface="Arial" panose="020B0604020202020204" pitchFamily="34" charset="0"/>
                        </a:rPr>
                        <a:t>71,9%</a:t>
                      </a:r>
                      <a:endParaRPr lang="en-ZA" sz="1600" b="0" dirty="0">
                        <a:effectLst/>
                        <a:latin typeface="Arial Narrow" panose="020B060602020203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6"/>
                  </a:ext>
                </a:extLst>
              </a:tr>
              <a:tr h="248302">
                <a:tc>
                  <a:txBody>
                    <a:bodyPr/>
                    <a:lstStyle/>
                    <a:p>
                      <a:pPr algn="l">
                        <a:lnSpc>
                          <a:spcPct val="115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ctr">
                        <a:lnSpc>
                          <a:spcPct val="115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ctr">
                        <a:lnSpc>
                          <a:spcPct val="115000"/>
                        </a:lnSpc>
                        <a:spcAft>
                          <a:spcPts val="0"/>
                        </a:spcAft>
                      </a:pP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645059">
                <a:tc>
                  <a:txBody>
                    <a:bodyPr/>
                    <a:lstStyle/>
                    <a:p>
                      <a:pPr algn="l">
                        <a:lnSpc>
                          <a:spcPct val="115000"/>
                        </a:lnSpc>
                        <a:spcAft>
                          <a:spcPts val="0"/>
                        </a:spcAft>
                      </a:pPr>
                      <a:r>
                        <a:rPr lang="en-ZA" sz="16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TOTAL</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441 683</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214 696</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ctr">
                        <a:lnSpc>
                          <a:spcPct val="115000"/>
                        </a:lnSpc>
                        <a:spcAft>
                          <a:spcPts val="0"/>
                        </a:spcAft>
                      </a:pPr>
                      <a:r>
                        <a:rPr lang="en-ZA" sz="1600" b="1" dirty="0" smtClean="0">
                          <a:effectLst/>
                          <a:latin typeface="Arial Narrow" panose="020B0606020202030204" pitchFamily="34" charset="0"/>
                          <a:ea typeface="Calibri" panose="020F0502020204030204" pitchFamily="34" charset="0"/>
                          <a:cs typeface="Arial" panose="020B0604020202020204" pitchFamily="34" charset="0"/>
                        </a:rPr>
                        <a:t>48.6%</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326 171</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ctr">
                        <a:lnSpc>
                          <a:spcPct val="115000"/>
                        </a:lnSpc>
                        <a:spcAft>
                          <a:spcPts val="0"/>
                        </a:spcAft>
                      </a:pPr>
                      <a:r>
                        <a:rPr lang="en-US" sz="1600" b="1" dirty="0" smtClean="0">
                          <a:effectLst/>
                          <a:latin typeface="Arial Narrow" panose="020B0606020202030204" pitchFamily="34" charset="0"/>
                          <a:ea typeface="Calibri" panose="020F0502020204030204" pitchFamily="34" charset="0"/>
                          <a:cs typeface="Arial" panose="020B0604020202020204" pitchFamily="34" charset="0"/>
                        </a:rPr>
                        <a:t>73,8%</a:t>
                      </a:r>
                      <a:endParaRPr lang="en-ZA" sz="16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8"/>
                  </a:ext>
                </a:extLst>
              </a:tr>
            </a:tbl>
          </a:graphicData>
        </a:graphic>
      </p:graphicFrame>
      <p:graphicFrame>
        <p:nvGraphicFramePr>
          <p:cNvPr id="6" name="Table 5"/>
          <p:cNvGraphicFramePr>
            <a:graphicFrameLocks noGrp="1"/>
          </p:cNvGraphicFramePr>
          <p:nvPr>
            <p:extLst/>
          </p:nvPr>
        </p:nvGraphicFramePr>
        <p:xfrm>
          <a:off x="1524005" y="6028524"/>
          <a:ext cx="7085019" cy="370840"/>
        </p:xfrm>
        <a:graphic>
          <a:graphicData uri="http://schemas.openxmlformats.org/drawingml/2006/table">
            <a:tbl>
              <a:tblPr firstRow="1" bandRow="1">
                <a:tableStyleId>{5C22544A-7EE6-4342-B048-85BDC9FD1C3A}</a:tableStyleId>
              </a:tblPr>
              <a:tblGrid>
                <a:gridCol w="7085019">
                  <a:extLst>
                    <a:ext uri="{9D8B030D-6E8A-4147-A177-3AD203B41FA5}">
                      <a16:colId xmlns:a16="http://schemas.microsoft.com/office/drawing/2014/main" xmlns="" val="20000"/>
                    </a:ext>
                  </a:extLst>
                </a:gridCol>
              </a:tblGrid>
              <a:tr h="370840">
                <a:tc>
                  <a:txBody>
                    <a:bodyPr/>
                    <a:lstStyle/>
                    <a:p>
                      <a:r>
                        <a:rPr lang="en-ZA" b="0" dirty="0" smtClean="0">
                          <a:solidFill>
                            <a:schemeClr val="tx1"/>
                          </a:solidFill>
                        </a:rPr>
                        <a:t>Benchmark:  50% at 30 September 2019;       75% at 31 December 2019</a:t>
                      </a:r>
                      <a:endParaRPr lang="en-ZA" b="0" dirty="0">
                        <a:solidFill>
                          <a:schemeClr val="tx1"/>
                        </a:solidFill>
                      </a:endParaRPr>
                    </a:p>
                  </a:txBody>
                  <a:tcPr>
                    <a:noFill/>
                  </a:tcPr>
                </a:tc>
                <a:extLst>
                  <a:ext uri="{0D108BD9-81ED-4DB2-BD59-A6C34878D82A}">
                    <a16:rowId xmlns:a16="http://schemas.microsoft.com/office/drawing/2014/main" xmlns="" val="10000"/>
                  </a:ext>
                </a:extLst>
              </a:tr>
            </a:tbl>
          </a:graphicData>
        </a:graphic>
      </p:graphicFrame>
      <p:sp>
        <p:nvSpPr>
          <p:cNvPr id="8" name="Line 3"/>
          <p:cNvSpPr>
            <a:spLocks noChangeShapeType="1"/>
          </p:cNvSpPr>
          <p:nvPr/>
        </p:nvSpPr>
        <p:spPr bwMode="auto">
          <a:xfrm>
            <a:off x="-5" y="82580"/>
            <a:ext cx="12192000"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10" name="Title 1"/>
          <p:cNvSpPr txBox="1">
            <a:spLocks/>
          </p:cNvSpPr>
          <p:nvPr/>
        </p:nvSpPr>
        <p:spPr>
          <a:xfrm>
            <a:off x="0" y="133820"/>
            <a:ext cx="12191999" cy="524107"/>
          </a:xfrm>
          <a:prstGeom prst="rect">
            <a:avLst/>
          </a:prstGeom>
          <a:solidFill>
            <a:srgbClr val="015B30"/>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a:solidFill>
                  <a:prstClr val="white"/>
                </a:solidFill>
              </a:rPr>
              <a:t>9</a:t>
            </a:r>
            <a:r>
              <a:rPr lang="en-US" sz="2800" b="1" dirty="0" smtClean="0">
                <a:solidFill>
                  <a:prstClr val="white"/>
                </a:solidFill>
              </a:rPr>
              <a:t>. </a:t>
            </a:r>
            <a:r>
              <a:rPr lang="en-US" sz="2800" b="1" dirty="0">
                <a:solidFill>
                  <a:prstClr val="white"/>
                </a:solidFill>
              </a:rPr>
              <a:t>Budget vs Expenditure – 2</a:t>
            </a:r>
            <a:r>
              <a:rPr lang="en-US" sz="2800" b="1" baseline="30000" dirty="0">
                <a:solidFill>
                  <a:prstClr val="white"/>
                </a:solidFill>
              </a:rPr>
              <a:t>nd</a:t>
            </a:r>
            <a:r>
              <a:rPr lang="en-US" sz="2800" b="1" dirty="0">
                <a:solidFill>
                  <a:prstClr val="white"/>
                </a:solidFill>
              </a:rPr>
              <a:t> and 3</a:t>
            </a:r>
            <a:r>
              <a:rPr lang="en-US" sz="2800" b="1" baseline="30000" dirty="0">
                <a:solidFill>
                  <a:prstClr val="white"/>
                </a:solidFill>
              </a:rPr>
              <a:t>rd</a:t>
            </a:r>
            <a:r>
              <a:rPr lang="en-US" sz="2800" b="1" dirty="0">
                <a:solidFill>
                  <a:prstClr val="white"/>
                </a:solidFill>
              </a:rPr>
              <a:t> Quarters 2019/20</a:t>
            </a:r>
          </a:p>
        </p:txBody>
      </p:sp>
    </p:spTree>
    <p:extLst>
      <p:ext uri="{BB962C8B-B14F-4D97-AF65-F5344CB8AC3E}">
        <p14:creationId xmlns:p14="http://schemas.microsoft.com/office/powerpoint/2010/main" xmlns="" val="44320054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3"/>
          <p:cNvSpPr>
            <a:spLocks noChangeShapeType="1"/>
          </p:cNvSpPr>
          <p:nvPr/>
        </p:nvSpPr>
        <p:spPr bwMode="auto">
          <a:xfrm>
            <a:off x="-5" y="82580"/>
            <a:ext cx="12192000"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
        <p:nvSpPr>
          <p:cNvPr id="9" name="Title 1"/>
          <p:cNvSpPr txBox="1">
            <a:spLocks/>
          </p:cNvSpPr>
          <p:nvPr/>
        </p:nvSpPr>
        <p:spPr>
          <a:xfrm>
            <a:off x="0" y="133820"/>
            <a:ext cx="12191999" cy="524107"/>
          </a:xfrm>
          <a:prstGeom prst="rect">
            <a:avLst/>
          </a:prstGeom>
          <a:solidFill>
            <a:srgbClr val="015B30"/>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a:solidFill>
                  <a:prstClr val="white"/>
                </a:solidFill>
              </a:rPr>
              <a:t>9</a:t>
            </a:r>
            <a:r>
              <a:rPr lang="en-US" sz="2800" b="1" dirty="0" smtClean="0">
                <a:solidFill>
                  <a:prstClr val="white"/>
                </a:solidFill>
              </a:rPr>
              <a:t>. </a:t>
            </a:r>
            <a:r>
              <a:rPr lang="en-US" sz="2800" b="1" dirty="0">
                <a:solidFill>
                  <a:prstClr val="white"/>
                </a:solidFill>
              </a:rPr>
              <a:t>Budget vs Expenditure – 2</a:t>
            </a:r>
            <a:r>
              <a:rPr lang="en-US" sz="2800" b="1" baseline="30000" dirty="0">
                <a:solidFill>
                  <a:prstClr val="white"/>
                </a:solidFill>
              </a:rPr>
              <a:t>nd</a:t>
            </a:r>
            <a:r>
              <a:rPr lang="en-US" sz="2800" b="1" dirty="0">
                <a:solidFill>
                  <a:prstClr val="white"/>
                </a:solidFill>
              </a:rPr>
              <a:t> and 3</a:t>
            </a:r>
            <a:r>
              <a:rPr lang="en-US" sz="2800" b="1" baseline="30000" dirty="0">
                <a:solidFill>
                  <a:prstClr val="white"/>
                </a:solidFill>
              </a:rPr>
              <a:t>rd</a:t>
            </a:r>
            <a:r>
              <a:rPr lang="en-US" sz="2800" b="1" dirty="0">
                <a:solidFill>
                  <a:prstClr val="white"/>
                </a:solidFill>
              </a:rPr>
              <a:t> Quarters 2019/20</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35</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524002" y="657928"/>
          <a:ext cx="9119511" cy="5147341"/>
        </p:xfrm>
        <a:graphic>
          <a:graphicData uri="http://schemas.openxmlformats.org/drawingml/2006/table">
            <a:tbl>
              <a:tblPr firstRow="1" firstCol="1" bandRow="1"/>
              <a:tblGrid>
                <a:gridCol w="3779914">
                  <a:extLst>
                    <a:ext uri="{9D8B030D-6E8A-4147-A177-3AD203B41FA5}">
                      <a16:colId xmlns:a16="http://schemas.microsoft.com/office/drawing/2014/main" xmlns="" val="20000"/>
                    </a:ext>
                  </a:extLst>
                </a:gridCol>
                <a:gridCol w="1152128">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720080">
                  <a:extLst>
                    <a:ext uri="{9D8B030D-6E8A-4147-A177-3AD203B41FA5}">
                      <a16:colId xmlns:a16="http://schemas.microsoft.com/office/drawing/2014/main" xmlns="" val="20003"/>
                    </a:ext>
                  </a:extLst>
                </a:gridCol>
                <a:gridCol w="1348281">
                  <a:extLst>
                    <a:ext uri="{9D8B030D-6E8A-4147-A177-3AD203B41FA5}">
                      <a16:colId xmlns:a16="http://schemas.microsoft.com/office/drawing/2014/main" xmlns="" val="2097325701"/>
                    </a:ext>
                  </a:extLst>
                </a:gridCol>
                <a:gridCol w="822964">
                  <a:extLst>
                    <a:ext uri="{9D8B030D-6E8A-4147-A177-3AD203B41FA5}">
                      <a16:colId xmlns:a16="http://schemas.microsoft.com/office/drawing/2014/main" xmlns="" val="2340258831"/>
                    </a:ext>
                  </a:extLst>
                </a:gridCol>
              </a:tblGrid>
              <a:tr h="682845">
                <a:tc rowSpan="3">
                  <a:txBody>
                    <a:bodyPr/>
                    <a:lstStyle/>
                    <a:p>
                      <a:pPr algn="ctr">
                        <a:lnSpc>
                          <a:spcPct val="115000"/>
                        </a:lnSpc>
                        <a:spcAft>
                          <a:spcPts val="0"/>
                        </a:spcAft>
                      </a:pPr>
                      <a:r>
                        <a:rPr lang="en-ZA" sz="15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ECONOMIC CLASSIFICATION</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500" b="1" dirty="0" smtClean="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TOTAL BUDGET</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a:lnSpc>
                          <a:spcPct val="115000"/>
                        </a:lnSpc>
                        <a:spcAft>
                          <a:spcPts val="0"/>
                        </a:spcAft>
                      </a:pP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2</a:t>
                      </a:r>
                      <a:r>
                        <a:rPr lang="en-US" sz="1500" b="1" baseline="30000" dirty="0" smtClean="0">
                          <a:effectLst/>
                          <a:latin typeface="Arial Narrow" panose="020B0606020202030204" pitchFamily="34" charset="0"/>
                          <a:ea typeface="Calibri" panose="020F0502020204030204" pitchFamily="34" charset="0"/>
                          <a:cs typeface="Arial" panose="020B0604020202020204" pitchFamily="34" charset="0"/>
                        </a:rPr>
                        <a:t>ND</a:t>
                      </a: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 QUARTER ENDED </a:t>
                      </a:r>
                    </a:p>
                    <a:p>
                      <a:pPr algn="ctr">
                        <a:lnSpc>
                          <a:spcPct val="115000"/>
                        </a:lnSpc>
                        <a:spcAft>
                          <a:spcPts val="0"/>
                        </a:spcAft>
                      </a:pP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30 SEPTEMBER 2019</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hMerge="1">
                  <a:txBody>
                    <a:bodyPr/>
                    <a:lstStyle/>
                    <a:p>
                      <a:pPr algn="ctr">
                        <a:lnSpc>
                          <a:spcPct val="115000"/>
                        </a:lnSpc>
                        <a:spcAft>
                          <a:spcPts val="0"/>
                        </a:spcAft>
                      </a:pP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gridSpan="2">
                  <a:txBody>
                    <a:bodyPr/>
                    <a:lstStyle/>
                    <a:p>
                      <a:pPr algn="ctr">
                        <a:lnSpc>
                          <a:spcPct val="115000"/>
                        </a:lnSpc>
                        <a:spcAft>
                          <a:spcPts val="0"/>
                        </a:spcAft>
                      </a:pP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3</a:t>
                      </a:r>
                      <a:r>
                        <a:rPr lang="en-US" sz="1500" b="1" baseline="30000" dirty="0" smtClean="0">
                          <a:effectLst/>
                          <a:latin typeface="Arial Narrow" panose="020B0606020202030204" pitchFamily="34" charset="0"/>
                          <a:ea typeface="Calibri" panose="020F0502020204030204" pitchFamily="34" charset="0"/>
                          <a:cs typeface="Arial" panose="020B0604020202020204" pitchFamily="34" charset="0"/>
                        </a:rPr>
                        <a:t>RD</a:t>
                      </a: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 QUARTER ENDED </a:t>
                      </a:r>
                    </a:p>
                    <a:p>
                      <a:pPr algn="ctr">
                        <a:lnSpc>
                          <a:spcPct val="115000"/>
                        </a:lnSpc>
                        <a:spcAft>
                          <a:spcPts val="0"/>
                        </a:spcAft>
                      </a:pPr>
                      <a:r>
                        <a:rPr lang="en-US" sz="1500" b="1" dirty="0" smtClean="0">
                          <a:effectLst/>
                          <a:latin typeface="Arial Narrow" panose="020B0606020202030204" pitchFamily="34" charset="0"/>
                          <a:ea typeface="Calibri" panose="020F0502020204030204" pitchFamily="34" charset="0"/>
                          <a:cs typeface="Arial" panose="020B0604020202020204" pitchFamily="34" charset="0"/>
                        </a:rPr>
                        <a:t>31 DECEMBER 2019</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hMerge="1">
                  <a:txBody>
                    <a:bodyPr/>
                    <a:lstStyle/>
                    <a:p>
                      <a:pPr algn="ctr">
                        <a:lnSpc>
                          <a:spcPct val="115000"/>
                        </a:lnSpc>
                        <a:spcAft>
                          <a:spcPts val="0"/>
                        </a:spcAft>
                      </a:pP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106472716"/>
                  </a:ext>
                </a:extLst>
              </a:tr>
              <a:tr h="864314">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5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ACTUAL EXPENDITURE</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 </a:t>
                      </a:r>
                    </a:p>
                    <a:p>
                      <a:pPr algn="ctr">
                        <a:lnSpc>
                          <a:spcPct val="115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SPENT</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5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ACTUAL EXPENDITURE</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500" b="1" dirty="0" smtClean="0">
                          <a:effectLst/>
                          <a:latin typeface="Arial Narrow" panose="020B0606020202030204" pitchFamily="34" charset="0"/>
                          <a:ea typeface="Calibri" panose="020F0502020204030204" pitchFamily="34" charset="0"/>
                          <a:cs typeface="Arial" panose="020B0604020202020204" pitchFamily="34" charset="0"/>
                        </a:rPr>
                        <a:t>% SPENT</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359822">
                <a:tc vMerge="1">
                  <a:txBody>
                    <a:bodyPr/>
                    <a:lstStyle/>
                    <a:p>
                      <a:endParaRPr lang="en-ZA"/>
                    </a:p>
                  </a:txBody>
                  <a:tcPr/>
                </a:tc>
                <a:tc>
                  <a:txBody>
                    <a:bodyPr/>
                    <a:lstStyle/>
                    <a:p>
                      <a:pPr algn="ctr">
                        <a:lnSpc>
                          <a:spcPct val="115000"/>
                        </a:lnSpc>
                        <a:spcAft>
                          <a:spcPts val="0"/>
                        </a:spcAft>
                      </a:pPr>
                      <a:r>
                        <a:rPr lang="en-ZA" sz="1500" b="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R'000</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500" b="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R'000</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500" b="1"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R'000</a:t>
                      </a:r>
                      <a:endParaRPr lang="en-ZA" sz="1500" b="1"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T w="12700" cap="flat" cmpd="sng" algn="ctr">
                      <a:solidFill>
                        <a:srgbClr val="000000"/>
                      </a:solidFill>
                      <a:prstDash val="solid"/>
                      <a:round/>
                      <a:headEnd type="none" w="med" len="med"/>
                      <a:tailEnd type="none" w="med" len="med"/>
                    </a:lnT>
                    <a:solidFill>
                      <a:schemeClr val="bg1">
                        <a:lumMod val="75000"/>
                      </a:schemeClr>
                    </a:solidFill>
                  </a:tcPr>
                </a:tc>
                <a:tc vMerge="1">
                  <a:txBody>
                    <a:bodyPr/>
                    <a:lstStyle/>
                    <a:p>
                      <a:pPr algn="ctr">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1"/>
                  </a:ext>
                </a:extLst>
              </a:tr>
              <a:tr h="576064">
                <a:tc>
                  <a:txBody>
                    <a:bodyPr/>
                    <a:lstStyle/>
                    <a:p>
                      <a:pPr algn="l">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COMPENSATION OF EMPLOYEES (</a:t>
                      </a:r>
                      <a:r>
                        <a:rPr lang="en-ZA" sz="1500" b="1"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CoE</a:t>
                      </a: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6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273 302</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6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125 069</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effectLst/>
                          <a:latin typeface="Arial" panose="020B0604020202020204" pitchFamily="34" charset="0"/>
                          <a:ea typeface="Calibri" panose="020F0502020204030204" pitchFamily="34" charset="0"/>
                          <a:cs typeface="Arial" panose="020B0604020202020204" pitchFamily="34" charset="0"/>
                        </a:rPr>
                        <a:t>45,8%</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US" sz="1600" b="0" dirty="0" smtClean="0">
                          <a:effectLst/>
                          <a:latin typeface="Arial" panose="020B0604020202020204" pitchFamily="34" charset="0"/>
                          <a:ea typeface="Calibri" panose="020F0502020204030204" pitchFamily="34" charset="0"/>
                          <a:cs typeface="Arial" panose="020B0604020202020204" pitchFamily="34" charset="0"/>
                        </a:rPr>
                        <a:t>193 418</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US" sz="1600" b="0" dirty="0" smtClean="0">
                          <a:effectLst/>
                          <a:latin typeface="Arial" panose="020B0604020202020204" pitchFamily="34" charset="0"/>
                          <a:ea typeface="Calibri" panose="020F0502020204030204" pitchFamily="34" charset="0"/>
                          <a:cs typeface="Arial" panose="020B0604020202020204" pitchFamily="34" charset="0"/>
                        </a:rPr>
                        <a:t>70,8%</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2"/>
                  </a:ext>
                </a:extLst>
              </a:tr>
              <a:tr h="144016">
                <a:tc>
                  <a:txBody>
                    <a:bodyPr/>
                    <a:lstStyle/>
                    <a:p>
                      <a:pPr algn="l">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39664">
                <a:tc>
                  <a:txBody>
                    <a:bodyPr/>
                    <a:lstStyle/>
                    <a:p>
                      <a:pPr algn="l">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TRANSFERS AND SUBSIDIES *</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600" b="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64</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6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115</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0" dirty="0" smtClean="0">
                          <a:effectLst/>
                          <a:latin typeface="Arial" panose="020B0604020202020204" pitchFamily="34" charset="0"/>
                          <a:ea typeface="Calibri" panose="020F0502020204030204" pitchFamily="34" charset="0"/>
                          <a:cs typeface="Arial" panose="020B0604020202020204" pitchFamily="34" charset="0"/>
                        </a:rPr>
                        <a:t>179%</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US" sz="1600" b="0" dirty="0" smtClean="0">
                          <a:effectLst/>
                          <a:latin typeface="Arial" panose="020B0604020202020204" pitchFamily="34" charset="0"/>
                          <a:ea typeface="Calibri" panose="020F0502020204030204" pitchFamily="34" charset="0"/>
                          <a:cs typeface="Arial" panose="020B0604020202020204" pitchFamily="34" charset="0"/>
                        </a:rPr>
                        <a:t>265</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US" sz="1600" b="0" dirty="0" smtClean="0">
                          <a:effectLst/>
                          <a:latin typeface="Arial" panose="020B0604020202020204" pitchFamily="34" charset="0"/>
                          <a:ea typeface="Calibri" panose="020F0502020204030204" pitchFamily="34" charset="0"/>
                          <a:cs typeface="Arial" panose="020B0604020202020204" pitchFamily="34" charset="0"/>
                        </a:rPr>
                        <a:t>414%</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4"/>
                  </a:ext>
                </a:extLst>
              </a:tr>
              <a:tr h="216024">
                <a:tc>
                  <a:txBody>
                    <a:bodyPr/>
                    <a:lstStyle/>
                    <a:p>
                      <a:pPr algn="l">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886006">
                <a:tc>
                  <a:txBody>
                    <a:bodyPr/>
                    <a:lstStyle/>
                    <a:p>
                      <a:pPr algn="l">
                        <a:lnSpc>
                          <a:spcPct val="115000"/>
                        </a:lnSpc>
                        <a:spcAft>
                          <a:spcPts val="0"/>
                        </a:spcAft>
                      </a:pPr>
                      <a:r>
                        <a:rPr lang="en-ZA" sz="1500" b="1" u="sng"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p>
                    <a:p>
                      <a:pPr algn="l">
                        <a:lnSpc>
                          <a:spcPct val="115000"/>
                        </a:lnSpc>
                        <a:spcAft>
                          <a:spcPts val="0"/>
                        </a:spcAft>
                      </a:pPr>
                      <a:r>
                        <a:rPr lang="en-ZA" sz="15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ZA" sz="1500" b="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GOODS AND SERVICES (G&amp;S)</a:t>
                      </a:r>
                    </a:p>
                    <a:p>
                      <a:pPr algn="l">
                        <a:lnSpc>
                          <a:spcPct val="115000"/>
                        </a:lnSpc>
                        <a:spcAft>
                          <a:spcPts val="0"/>
                        </a:spcAft>
                      </a:pPr>
                      <a:r>
                        <a:rPr lang="en-ZA" sz="1500" b="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CAPITAL ASSETS</a:t>
                      </a:r>
                      <a:r>
                        <a:rPr lang="en-ZA" sz="1500" b="0" i="1"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ZA" sz="1500" b="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600" b="1" u="sng"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168</a:t>
                      </a:r>
                      <a:r>
                        <a:rPr lang="en-ZA" sz="1600" b="1" u="sng"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317</a:t>
                      </a:r>
                      <a:endParaRPr lang="en-ZA" sz="1600" b="1" u="sng"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r">
                        <a:lnSpc>
                          <a:spcPct val="115000"/>
                        </a:lnSpc>
                        <a:spcAft>
                          <a:spcPts val="0"/>
                        </a:spcAft>
                      </a:pPr>
                      <a:r>
                        <a:rPr lang="en-ZA" sz="1600" b="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166 141</a:t>
                      </a:r>
                    </a:p>
                    <a:p>
                      <a:pPr algn="r">
                        <a:lnSpc>
                          <a:spcPct val="115000"/>
                        </a:lnSpc>
                        <a:spcAft>
                          <a:spcPts val="0"/>
                        </a:spcAft>
                      </a:pPr>
                      <a:r>
                        <a:rPr lang="en-ZA" sz="1600" b="0" i="1" dirty="0" smtClean="0">
                          <a:effectLst/>
                          <a:latin typeface="Arial" panose="020B0604020202020204" pitchFamily="34" charset="0"/>
                          <a:ea typeface="Calibri" panose="020F0502020204030204" pitchFamily="34" charset="0"/>
                          <a:cs typeface="Arial" panose="020B0604020202020204" pitchFamily="34" charset="0"/>
                        </a:rPr>
                        <a:t>    2 176</a:t>
                      </a: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US" sz="1600" b="1" u="sng"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89 512</a:t>
                      </a:r>
                      <a:endParaRPr lang="en-ZA" sz="1600" b="1" u="sng"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r">
                        <a:lnSpc>
                          <a:spcPct val="115000"/>
                        </a:lnSpc>
                        <a:spcAft>
                          <a:spcPts val="0"/>
                        </a:spcAft>
                      </a:pPr>
                      <a:r>
                        <a:rPr lang="en-ZA" sz="1600" b="0" i="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83 362</a:t>
                      </a:r>
                    </a:p>
                    <a:p>
                      <a:pPr algn="r">
                        <a:lnSpc>
                          <a:spcPct val="115000"/>
                        </a:lnSpc>
                        <a:spcAft>
                          <a:spcPts val="0"/>
                        </a:spcAft>
                      </a:pPr>
                      <a:r>
                        <a:rPr lang="en-ZA" sz="1600" b="0" i="1" dirty="0" smtClean="0">
                          <a:effectLst/>
                          <a:latin typeface="Arial" panose="020B0604020202020204" pitchFamily="34" charset="0"/>
                          <a:ea typeface="Calibri" panose="020F0502020204030204" pitchFamily="34" charset="0"/>
                          <a:cs typeface="Arial" panose="020B0604020202020204" pitchFamily="34" charset="0"/>
                        </a:rPr>
                        <a:t>  6 150</a:t>
                      </a: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15000"/>
                        </a:lnSpc>
                        <a:spcAft>
                          <a:spcPts val="0"/>
                        </a:spcAft>
                      </a:pPr>
                      <a:r>
                        <a:rPr lang="en-ZA" sz="1600" b="1" u="sng" dirty="0" smtClean="0">
                          <a:effectLst/>
                          <a:latin typeface="Arial" panose="020B0604020202020204" pitchFamily="34" charset="0"/>
                          <a:ea typeface="Calibri" panose="020F0502020204030204" pitchFamily="34" charset="0"/>
                          <a:cs typeface="Arial" panose="020B0604020202020204" pitchFamily="34" charset="0"/>
                        </a:rPr>
                        <a:t>53.2%</a:t>
                      </a:r>
                    </a:p>
                    <a:p>
                      <a:pPr algn="ctr">
                        <a:lnSpc>
                          <a:spcPct val="115000"/>
                        </a:lnSpc>
                        <a:spcAft>
                          <a:spcPts val="0"/>
                        </a:spcAft>
                      </a:pPr>
                      <a:r>
                        <a:rPr lang="en-ZA" sz="1600" b="0" i="1" dirty="0" smtClean="0">
                          <a:effectLst/>
                          <a:latin typeface="Arial" panose="020B0604020202020204" pitchFamily="34" charset="0"/>
                          <a:ea typeface="Calibri" panose="020F0502020204030204" pitchFamily="34" charset="0"/>
                          <a:cs typeface="Arial" panose="020B0604020202020204" pitchFamily="34" charset="0"/>
                        </a:rPr>
                        <a:t>50,2%</a:t>
                      </a:r>
                    </a:p>
                    <a:p>
                      <a:pPr algn="ctr">
                        <a:lnSpc>
                          <a:spcPct val="115000"/>
                        </a:lnSpc>
                        <a:spcAft>
                          <a:spcPts val="0"/>
                        </a:spcAft>
                      </a:pPr>
                      <a:r>
                        <a:rPr lang="en-ZA" sz="1600" b="0" i="1" dirty="0" smtClean="0">
                          <a:effectLst/>
                          <a:latin typeface="Arial" panose="020B0604020202020204" pitchFamily="34" charset="0"/>
                          <a:ea typeface="Calibri" panose="020F0502020204030204" pitchFamily="34" charset="0"/>
                          <a:cs typeface="Arial" panose="020B0604020202020204" pitchFamily="34" charset="0"/>
                        </a:rPr>
                        <a:t>282%</a:t>
                      </a: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r" defTabSz="457200" rtl="0" eaLnBrk="1" fontAlgn="auto" latinLnBrk="0" hangingPunct="1">
                        <a:lnSpc>
                          <a:spcPct val="115000"/>
                        </a:lnSpc>
                        <a:spcBef>
                          <a:spcPts val="0"/>
                        </a:spcBef>
                        <a:spcAft>
                          <a:spcPts val="0"/>
                        </a:spcAft>
                        <a:buClrTx/>
                        <a:buSzTx/>
                        <a:buFontTx/>
                        <a:buNone/>
                        <a:tabLst/>
                        <a:defRPr/>
                      </a:pPr>
                      <a:r>
                        <a:rPr kumimoji="0" lang="en-US" sz="1600" b="1" i="0" u="sng"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132 488</a:t>
                      </a:r>
                      <a:endParaRPr kumimoji="0" lang="en-ZA" sz="1600" b="1" i="0" u="sng"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r" defTabSz="457200" rtl="0" eaLnBrk="1" fontAlgn="auto" latinLnBrk="0" hangingPunct="1">
                        <a:lnSpc>
                          <a:spcPct val="115000"/>
                        </a:lnSpc>
                        <a:spcBef>
                          <a:spcPts val="0"/>
                        </a:spcBef>
                        <a:spcAft>
                          <a:spcPts val="0"/>
                        </a:spcAft>
                        <a:buClrTx/>
                        <a:buSzTx/>
                        <a:buFontTx/>
                        <a:buNone/>
                        <a:tabLst/>
                        <a:defRPr/>
                      </a:pPr>
                      <a:r>
                        <a:rPr kumimoji="0" lang="en-ZA" sz="1600" b="0" i="1"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125 369</a:t>
                      </a:r>
                    </a:p>
                    <a:p>
                      <a:pPr marL="0" marR="0" lvl="0" indent="0" algn="r" defTabSz="457200" rtl="0" eaLnBrk="1" fontAlgn="auto" latinLnBrk="0" hangingPunct="1">
                        <a:lnSpc>
                          <a:spcPct val="115000"/>
                        </a:lnSpc>
                        <a:spcBef>
                          <a:spcPts val="0"/>
                        </a:spcBef>
                        <a:spcAft>
                          <a:spcPts val="0"/>
                        </a:spcAft>
                        <a:buClrTx/>
                        <a:buSzTx/>
                        <a:buFontTx/>
                        <a:buNone/>
                        <a:tabLst/>
                        <a:defRPr/>
                      </a:pPr>
                      <a:r>
                        <a:rPr kumimoji="0" lang="en-ZA" sz="16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7 119</a:t>
                      </a: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600" b="1" i="0" u="sng"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78.7%</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6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75,5%</a:t>
                      </a:r>
                    </a:p>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6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327%</a:t>
                      </a: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6"/>
                  </a:ext>
                </a:extLst>
              </a:tr>
              <a:tr h="266122">
                <a:tc>
                  <a:txBody>
                    <a:bodyPr/>
                    <a:lstStyle/>
                    <a:p>
                      <a:pPr algn="l">
                        <a:lnSpc>
                          <a:spcPct val="115000"/>
                        </a:lnSpc>
                        <a:spcAft>
                          <a:spcPts val="0"/>
                        </a:spcAft>
                      </a:pP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ctr">
                        <a:lnSpc>
                          <a:spcPct val="115000"/>
                        </a:lnSpc>
                        <a:spcAft>
                          <a:spcPts val="0"/>
                        </a:spcAft>
                      </a:pP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ctr">
                        <a:lnSpc>
                          <a:spcPct val="115000"/>
                        </a:lnSpc>
                        <a:spcAft>
                          <a:spcPts val="0"/>
                        </a:spcAft>
                      </a:pP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97378">
                <a:tc>
                  <a:txBody>
                    <a:bodyPr/>
                    <a:lstStyle/>
                    <a:p>
                      <a:pPr algn="l">
                        <a:lnSpc>
                          <a:spcPct val="115000"/>
                        </a:lnSpc>
                        <a:spcAft>
                          <a:spcPts val="0"/>
                        </a:spcAft>
                      </a:pPr>
                      <a:r>
                        <a:rPr lang="en-ZA" sz="15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5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6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441</a:t>
                      </a:r>
                      <a:r>
                        <a:rPr lang="en-ZA" sz="1600" b="1"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683</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6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214 696</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ctr">
                        <a:lnSpc>
                          <a:spcPct val="115000"/>
                        </a:lnSpc>
                        <a:spcAft>
                          <a:spcPts val="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48.6%</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326 171</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73.8%</a:t>
                      </a:r>
                      <a:endPar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8"/>
                  </a:ext>
                </a:extLst>
              </a:tr>
            </a:tbl>
          </a:graphicData>
        </a:graphic>
      </p:graphicFrame>
      <p:graphicFrame>
        <p:nvGraphicFramePr>
          <p:cNvPr id="6" name="Table 5"/>
          <p:cNvGraphicFramePr>
            <a:graphicFrameLocks noGrp="1"/>
          </p:cNvGraphicFramePr>
          <p:nvPr>
            <p:extLst/>
          </p:nvPr>
        </p:nvGraphicFramePr>
        <p:xfrm>
          <a:off x="1624640" y="5805269"/>
          <a:ext cx="8586160" cy="869815"/>
        </p:xfrm>
        <a:graphic>
          <a:graphicData uri="http://schemas.openxmlformats.org/drawingml/2006/table">
            <a:tbl>
              <a:tblPr firstRow="1" bandRow="1">
                <a:tableStyleId>{5C22544A-7EE6-4342-B048-85BDC9FD1C3A}</a:tableStyleId>
              </a:tblPr>
              <a:tblGrid>
                <a:gridCol w="8586160">
                  <a:extLst>
                    <a:ext uri="{9D8B030D-6E8A-4147-A177-3AD203B41FA5}">
                      <a16:colId xmlns:a16="http://schemas.microsoft.com/office/drawing/2014/main" xmlns="" val="20000"/>
                    </a:ext>
                  </a:extLst>
                </a:gridCol>
              </a:tblGrid>
              <a:tr h="8698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prstClr val="black"/>
                          </a:solidFill>
                          <a:effectLst/>
                          <a:uLnTx/>
                          <a:uFillTx/>
                          <a:latin typeface="+mn-lt"/>
                          <a:ea typeface="+mn-ea"/>
                          <a:cs typeface="+mn-cs"/>
                        </a:rPr>
                        <a:t>*     Funds shifted from </a:t>
                      </a:r>
                      <a:r>
                        <a:rPr kumimoji="0" lang="en-ZA" sz="1700" b="0" i="0" u="none" strike="noStrike" kern="1200" cap="none" spc="0" normalizeH="0" baseline="0" noProof="0" dirty="0" err="1" smtClean="0">
                          <a:ln>
                            <a:noFill/>
                          </a:ln>
                          <a:solidFill>
                            <a:prstClr val="black"/>
                          </a:solidFill>
                          <a:effectLst/>
                          <a:uLnTx/>
                          <a:uFillTx/>
                          <a:latin typeface="+mn-lt"/>
                          <a:ea typeface="+mn-ea"/>
                          <a:cs typeface="+mn-cs"/>
                        </a:rPr>
                        <a:t>CoE</a:t>
                      </a:r>
                      <a:r>
                        <a:rPr kumimoji="0" lang="en-ZA" sz="1700" b="0" i="0" u="none" strike="noStrike" kern="1200" cap="none" spc="0" normalizeH="0" baseline="0" noProof="0" dirty="0" smtClean="0">
                          <a:ln>
                            <a:noFill/>
                          </a:ln>
                          <a:solidFill>
                            <a:prstClr val="black"/>
                          </a:solidFill>
                          <a:effectLst/>
                          <a:uLnTx/>
                          <a:uFillTx/>
                          <a:latin typeface="+mn-lt"/>
                          <a:ea typeface="+mn-ea"/>
                          <a:cs typeface="+mn-cs"/>
                        </a:rPr>
                        <a:t>; awaited promulgation of 2019 AENE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prstClr val="black"/>
                          </a:solidFill>
                          <a:effectLst/>
                          <a:uLnTx/>
                          <a:uFillTx/>
                          <a:latin typeface="+mn-lt"/>
                          <a:ea typeface="+mn-ea"/>
                          <a:cs typeface="+mn-cs"/>
                        </a:rPr>
                        <a:t>**   Funds shifted from G&amp;S; awaited promulgation of 2019 AENE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prstClr val="black"/>
                          </a:solidFill>
                          <a:effectLst/>
                          <a:uLnTx/>
                          <a:uFillTx/>
                          <a:latin typeface="+mn-lt"/>
                          <a:ea typeface="+mn-ea"/>
                          <a:cs typeface="+mn-cs"/>
                        </a:rPr>
                        <a:t>Benchmark:  50% at 30 September 2019;       75% at 31 December 2019</a:t>
                      </a:r>
                      <a:endParaRPr kumimoji="0" lang="en-ZA" sz="1700" b="0" i="0" u="none" strike="noStrike" kern="1200" cap="none" spc="0" normalizeH="0" baseline="0" noProof="0" dirty="0">
                        <a:ln>
                          <a:noFill/>
                        </a:ln>
                        <a:solidFill>
                          <a:prstClr val="black"/>
                        </a:solidFill>
                        <a:effectLst/>
                        <a:uLnTx/>
                        <a:uFillTx/>
                        <a:latin typeface="+mn-lt"/>
                        <a:ea typeface="+mn-ea"/>
                        <a:cs typeface="+mn-cs"/>
                      </a:endParaRPr>
                    </a:p>
                  </a:txBody>
                  <a:tcP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46880838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0681" y="1943105"/>
            <a:ext cx="4105275" cy="1304925"/>
          </a:xfrm>
        </p:spPr>
        <p:txBody>
          <a:bodyPr>
            <a:noAutofit/>
          </a:bodyPr>
          <a:lstStyle/>
          <a:p>
            <a:r>
              <a:rPr lang="en-US" sz="3600" b="1" dirty="0">
                <a:solidFill>
                  <a:schemeClr val="bg1"/>
                </a:solidFill>
                <a:latin typeface="+mn-lt"/>
              </a:rPr>
              <a:t>Thank you</a:t>
            </a:r>
          </a:p>
        </p:txBody>
      </p:sp>
      <p:pic>
        <p:nvPicPr>
          <p:cNvPr id="3" name="Picture 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693212" y="5525360"/>
            <a:ext cx="1170464" cy="1170464"/>
          </a:xfrm>
          <a:prstGeom prst="rect">
            <a:avLst/>
          </a:prstGeom>
        </p:spPr>
      </p:pic>
      <p:sp>
        <p:nvSpPr>
          <p:cNvPr id="4" name="Rectangle 3"/>
          <p:cNvSpPr/>
          <p:nvPr/>
        </p:nvSpPr>
        <p:spPr>
          <a:xfrm>
            <a:off x="2047651" y="3586645"/>
            <a:ext cx="3343500" cy="461665"/>
          </a:xfrm>
          <a:prstGeom prst="rect">
            <a:avLst/>
          </a:prstGeom>
        </p:spPr>
        <p:txBody>
          <a:bodyPr wrap="square">
            <a:spAutoFit/>
          </a:bodyPr>
          <a:lstStyle/>
          <a:p>
            <a:pPr algn="ctr" defTabSz="457200"/>
            <a:r>
              <a:rPr lang="en-US" sz="2400" b="1" dirty="0">
                <a:solidFill>
                  <a:srgbClr val="FFC000"/>
                </a:solidFill>
              </a:rPr>
              <a:t>- End -</a:t>
            </a:r>
            <a:endParaRPr lang="en-ZA" sz="2400" dirty="0">
              <a:solidFill>
                <a:srgbClr val="FFC000"/>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xmlns="" val="22564649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p15:prstTrans prst="curtains"/>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15871"/>
            <a:ext cx="12192000" cy="634082"/>
          </a:xfr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p>
            <a:r>
              <a:rPr lang="en-US" sz="2800" b="1" dirty="0">
                <a:solidFill>
                  <a:prstClr val="white"/>
                </a:solidFill>
                <a:latin typeface="+mn-lt"/>
              </a:rPr>
              <a:t>2. OVERVIEW OF THE ORGANISATIONAL ENVIRONMENT</a:t>
            </a:r>
            <a:endParaRPr lang="en-ZA" sz="2800" b="1" dirty="0">
              <a:solidFill>
                <a:prstClr val="white"/>
              </a:solidFill>
              <a:latin typeface="+mn-lt"/>
            </a:endParaRPr>
          </a:p>
        </p:txBody>
      </p:sp>
      <p:sp>
        <p:nvSpPr>
          <p:cNvPr id="7" name="Content Placeholder 6"/>
          <p:cNvSpPr>
            <a:spLocks noGrp="1"/>
          </p:cNvSpPr>
          <p:nvPr>
            <p:ph idx="1"/>
          </p:nvPr>
        </p:nvSpPr>
        <p:spPr>
          <a:xfrm>
            <a:off x="479376" y="851922"/>
            <a:ext cx="10959008" cy="5668739"/>
          </a:xfrm>
        </p:spPr>
        <p:txBody>
          <a:bodyPr>
            <a:normAutofit/>
          </a:bodyPr>
          <a:lstStyle/>
          <a:p>
            <a:pPr algn="just">
              <a:buFont typeface="Arial" panose="020B0604020202020204" pitchFamily="34" charset="0"/>
              <a:buChar char="•"/>
            </a:pPr>
            <a:r>
              <a:rPr lang="en-ZA"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The department complied with the legislative requirements of National Treasury, DPSA and DPME by submitting the following documents:</a:t>
            </a:r>
          </a:p>
          <a:p>
            <a:pPr marL="0" indent="0" algn="just">
              <a:buNone/>
            </a:pPr>
            <a:endParaRPr lang="en-ZA" sz="1800" dirty="0">
              <a:latin typeface="Arial" panose="020B0604020202020204" pitchFamily="34" charset="0"/>
              <a:ea typeface="Calibri" panose="020F0502020204030204" pitchFamily="34" charset="0"/>
              <a:cs typeface="Arial" panose="020B0604020202020204" pitchFamily="34" charset="0"/>
            </a:endParaRPr>
          </a:p>
          <a:p>
            <a:pPr lvl="1" algn="just">
              <a:lnSpc>
                <a:spcPct val="115000"/>
              </a:lnSpc>
              <a:tabLst>
                <a:tab pos="457200" algn="l"/>
              </a:tabLst>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The second quarter 2019/20 performance report was submitted to National Treasury, DPME and Executive Authority according to prescribed legislation  according to prescribed legislation  </a:t>
            </a:r>
          </a:p>
          <a:p>
            <a:pPr lvl="1" algn="just">
              <a:lnSpc>
                <a:spcPct val="115000"/>
              </a:lnSpc>
              <a:tabLst>
                <a:tab pos="457200" algn="l"/>
              </a:tabLst>
            </a:pP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The second quarter 2019/20 interim financial reporting was compiled and submitted to National Treasury on 31 October 2019. </a:t>
            </a:r>
          </a:p>
          <a:p>
            <a:pPr marL="457200" lvl="1" indent="0" algn="just">
              <a:lnSpc>
                <a:spcPct val="115000"/>
              </a:lnSpc>
              <a:buNone/>
              <a:tabLst>
                <a:tab pos="457200" algn="l"/>
              </a:tabLst>
            </a:pPr>
            <a:endParaRPr lang="en-ZA" sz="1800" dirty="0">
              <a:latin typeface="Arial" panose="020B0604020202020204" pitchFamily="34" charset="0"/>
              <a:ea typeface="Times New Roman" panose="02020603050405020304" pitchFamily="18" charset="0"/>
            </a:endParaRPr>
          </a:p>
          <a:p>
            <a:pPr marL="339725" lvl="1" algn="just">
              <a:lnSpc>
                <a:spcPct val="115000"/>
              </a:lnSpc>
              <a:buFont typeface="Arial" panose="020B0604020202020204" pitchFamily="34" charset="0"/>
              <a:buChar char="•"/>
              <a:tabLst>
                <a:tab pos="53975" algn="l"/>
              </a:tabLst>
            </a:pPr>
            <a:r>
              <a:rPr lang="en-ZA" sz="1800" dirty="0">
                <a:solidFill>
                  <a:prstClr val="black"/>
                </a:solidFill>
                <a:latin typeface="Arial" panose="020B0604020202020204" pitchFamily="34" charset="0"/>
                <a:ea typeface="Times New Roman" panose="02020603050405020304" pitchFamily="18" charset="0"/>
              </a:rPr>
              <a:t>Appointment of the Chief Director: Communication Service Agency was approved by the </a:t>
            </a:r>
            <a:r>
              <a:rPr lang="en-ZA" sz="1800" dirty="0" smtClean="0">
                <a:solidFill>
                  <a:prstClr val="black"/>
                </a:solidFill>
                <a:latin typeface="Arial" panose="020B0604020202020204" pitchFamily="34" charset="0"/>
                <a:ea typeface="Times New Roman" panose="02020603050405020304" pitchFamily="18" charset="0"/>
              </a:rPr>
              <a:t>Minister. </a:t>
            </a:r>
            <a:r>
              <a:rPr lang="en-ZA" sz="1800" dirty="0">
                <a:solidFill>
                  <a:prstClr val="black"/>
                </a:solidFill>
                <a:latin typeface="Arial" panose="020B0604020202020204" pitchFamily="34" charset="0"/>
                <a:ea typeface="Times New Roman" panose="02020603050405020304" pitchFamily="18" charset="0"/>
              </a:rPr>
              <a:t>The Chief Director assumed duty in January </a:t>
            </a:r>
            <a:r>
              <a:rPr lang="en-ZA" sz="1800" dirty="0" smtClean="0">
                <a:solidFill>
                  <a:prstClr val="black"/>
                </a:solidFill>
                <a:latin typeface="Arial" panose="020B0604020202020204" pitchFamily="34" charset="0"/>
                <a:ea typeface="Times New Roman" panose="02020603050405020304" pitchFamily="18" charset="0"/>
              </a:rPr>
              <a:t>2020.</a:t>
            </a:r>
            <a:endPar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3975" lvl="1" indent="0" algn="just">
              <a:lnSpc>
                <a:spcPct val="115000"/>
              </a:lnSpc>
              <a:buNone/>
              <a:tabLst>
                <a:tab pos="53975" algn="l"/>
              </a:tabLst>
            </a:pPr>
            <a:endPar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53975" lvl="1" indent="0" algn="just">
              <a:lnSpc>
                <a:spcPct val="115000"/>
              </a:lnSpc>
              <a:buNone/>
              <a:tabLst>
                <a:tab pos="53975" algn="l"/>
              </a:tabLst>
            </a:pPr>
            <a:endParaRPr lang="en-ZA"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8843D58F-2DAB-1446-A47E-C34A82BC1FA1}" type="slidenum">
              <a:rPr lang="en-US">
                <a:solidFill>
                  <a:prstClr val="black">
                    <a:tint val="75000"/>
                  </a:prstClr>
                </a:solidFill>
                <a:latin typeface="Calibri"/>
              </a:rPr>
              <a:pPr>
                <a:defRPr/>
              </a:pPr>
              <a:t>4</a:t>
            </a:fld>
            <a:endParaRPr lang="en-US" dirty="0">
              <a:solidFill>
                <a:prstClr val="black">
                  <a:tint val="75000"/>
                </a:prstClr>
              </a:solidFill>
              <a:latin typeface="Calibri"/>
            </a:endParaRPr>
          </a:p>
        </p:txBody>
      </p:sp>
      <p:sp>
        <p:nvSpPr>
          <p:cNvPr id="8" name="Line 3"/>
          <p:cNvSpPr>
            <a:spLocks noChangeShapeType="1"/>
          </p:cNvSpPr>
          <p:nvPr/>
        </p:nvSpPr>
        <p:spPr bwMode="auto">
          <a:xfrm>
            <a:off x="0" y="82580"/>
            <a:ext cx="12192000"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Tree>
    <p:extLst>
      <p:ext uri="{BB962C8B-B14F-4D97-AF65-F5344CB8AC3E}">
        <p14:creationId xmlns:p14="http://schemas.microsoft.com/office/powerpoint/2010/main" xmlns="" val="4537653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6699"/>
            <a:ext cx="12192000" cy="772601"/>
          </a:xfrm>
          <a:prstGeom prst="rect">
            <a:avLst/>
          </a:prstGeom>
          <a:solidFill>
            <a:srgbClr val="087A26"/>
          </a:solidFill>
          <a:ln w="9525">
            <a:solidFill>
              <a:srgbClr val="147D0B"/>
            </a:solidFill>
            <a:miter lim="800000"/>
            <a:headEnd/>
            <a:tailEnd/>
          </a:ln>
        </p:spPr>
        <p:txBody>
          <a:bodyPr vert="horz" wrap="square" lIns="91429" tIns="45715" rIns="91429" bIns="45715" numCol="1" rtlCol="0" anchor="ctr" anchorCtr="0" compatLnSpc="1">
            <a:prstTxWarp prst="textNoShape">
              <a:avLst/>
            </a:prstTxWarp>
            <a:noAutofit/>
          </a:bodyPr>
          <a:lstStyle/>
          <a:p>
            <a:pPr algn="ctr" defTabSz="895350">
              <a:spcBef>
                <a:spcPct val="20000"/>
              </a:spcBef>
            </a:pPr>
            <a:r>
              <a:rPr lang="en-ZA" sz="3200" b="1" dirty="0">
                <a:solidFill>
                  <a:prstClr val="white"/>
                </a:solidFill>
                <a:latin typeface="Arial" panose="020B0604020202020204" pitchFamily="34" charset="0"/>
                <a:cs typeface="Arial" panose="020B0604020202020204" pitchFamily="34" charset="0"/>
              </a:rPr>
              <a:t>2.1  STAFF ESTABLISHMENT</a:t>
            </a:r>
            <a:endParaRPr lang="en-US" sz="3200" b="1" dirty="0">
              <a:solidFill>
                <a:prstClr val="white"/>
              </a:solidFill>
              <a:latin typeface="Arial" panose="020B0604020202020204" pitchFamily="34" charset="0"/>
              <a:cs typeface="Arial" panose="020B0604020202020204" pitchFamily="34" charset="0"/>
            </a:endParaRPr>
          </a:p>
        </p:txBody>
      </p:sp>
      <p:sp>
        <p:nvSpPr>
          <p:cNvPr id="164" name="TextBox 163"/>
          <p:cNvSpPr txBox="1"/>
          <p:nvPr/>
        </p:nvSpPr>
        <p:spPr>
          <a:xfrm>
            <a:off x="6816085" y="994878"/>
            <a:ext cx="3851919" cy="400110"/>
          </a:xfrm>
          <a:prstGeom prst="rect">
            <a:avLst/>
          </a:prstGeom>
          <a:solidFill>
            <a:srgbClr val="087A26"/>
          </a:solidFill>
        </p:spPr>
        <p:txBody>
          <a:bodyPr wrap="square" rtlCol="0">
            <a:spAutoFit/>
          </a:bodyPr>
          <a:lstStyle/>
          <a:p>
            <a:pPr algn="ctr" defTabSz="457200">
              <a:defRPr/>
            </a:pPr>
            <a:r>
              <a:rPr lang="en-ZA" sz="2000" b="1" kern="0" dirty="0">
                <a:solidFill>
                  <a:prstClr val="white"/>
                </a:solidFill>
                <a:latin typeface="Arial" panose="020B0604020202020204" pitchFamily="34" charset="0"/>
                <a:cs typeface="Arial" panose="020B0604020202020204" pitchFamily="34" charset="0"/>
              </a:rPr>
              <a:t>ADDITIONAL POSTS </a:t>
            </a:r>
          </a:p>
        </p:txBody>
      </p:sp>
      <p:sp>
        <p:nvSpPr>
          <p:cNvPr id="167" name="Rectangle 166"/>
          <p:cNvSpPr/>
          <p:nvPr/>
        </p:nvSpPr>
        <p:spPr>
          <a:xfrm>
            <a:off x="9030152" y="2013272"/>
            <a:ext cx="1098301" cy="276999"/>
          </a:xfrm>
          <a:prstGeom prst="rect">
            <a:avLst/>
          </a:prstGeom>
        </p:spPr>
        <p:txBody>
          <a:bodyPr wrap="square">
            <a:spAutoFit/>
          </a:bodyPr>
          <a:lstStyle/>
          <a:p>
            <a:pPr defTabSz="457200"/>
            <a:endParaRPr lang="en-US" sz="12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68" name="Rectangle 167"/>
          <p:cNvSpPr/>
          <p:nvPr/>
        </p:nvSpPr>
        <p:spPr>
          <a:xfrm>
            <a:off x="9223642" y="2500991"/>
            <a:ext cx="184731" cy="253916"/>
          </a:xfrm>
          <a:prstGeom prst="rect">
            <a:avLst/>
          </a:prstGeom>
        </p:spPr>
        <p:txBody>
          <a:bodyPr wrap="none">
            <a:spAutoFit/>
          </a:bodyPr>
          <a:lstStyle/>
          <a:p>
            <a:pPr defTabSz="457200"/>
            <a:endParaRPr lang="en-US" sz="105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70" name="TextBox 169"/>
          <p:cNvSpPr txBox="1"/>
          <p:nvPr/>
        </p:nvSpPr>
        <p:spPr>
          <a:xfrm>
            <a:off x="1524005" y="994878"/>
            <a:ext cx="4571999" cy="400110"/>
          </a:xfrm>
          <a:prstGeom prst="rect">
            <a:avLst/>
          </a:prstGeom>
          <a:solidFill>
            <a:srgbClr val="087A26"/>
          </a:solidFill>
        </p:spPr>
        <p:txBody>
          <a:bodyPr wrap="square" rtlCol="0">
            <a:spAutoFit/>
          </a:bodyPr>
          <a:lstStyle/>
          <a:p>
            <a:pPr algn="ctr" defTabSz="457200">
              <a:defRPr/>
            </a:pPr>
            <a:r>
              <a:rPr lang="en-ZA" sz="2000" b="1" kern="0" dirty="0">
                <a:solidFill>
                  <a:prstClr val="white"/>
                </a:solidFill>
                <a:latin typeface="Arial" panose="020B0604020202020204" pitchFamily="34" charset="0"/>
                <a:cs typeface="Arial" panose="020B0604020202020204" pitchFamily="34" charset="0"/>
              </a:rPr>
              <a:t>ORGANISATION</a:t>
            </a:r>
          </a:p>
        </p:txBody>
      </p:sp>
      <p:pic>
        <p:nvPicPr>
          <p:cNvPr id="37" name="Content Placeholder 5"/>
          <p:cNvPicPr>
            <a:picLocks noChangeAspect="1"/>
          </p:cNvPicPr>
          <p:nvPr/>
        </p:nvPicPr>
        <p:blipFill>
          <a:blip r:embed="rId2" cstate="print"/>
          <a:stretch>
            <a:fillRect/>
          </a:stretch>
        </p:blipFill>
        <p:spPr>
          <a:xfrm>
            <a:off x="1975931" y="1621660"/>
            <a:ext cx="1807460" cy="1574105"/>
          </a:xfrm>
          <a:prstGeom prst="rect">
            <a:avLst/>
          </a:prstGeom>
        </p:spPr>
      </p:pic>
      <p:sp>
        <p:nvSpPr>
          <p:cNvPr id="38" name="TextBox 37"/>
          <p:cNvSpPr txBox="1"/>
          <p:nvPr/>
        </p:nvSpPr>
        <p:spPr bwMode="auto">
          <a:xfrm>
            <a:off x="4225898" y="1812785"/>
            <a:ext cx="1870105" cy="1258976"/>
          </a:xfrm>
          <a:prstGeom prst="rect">
            <a:avLst/>
          </a:prstGeom>
          <a:noFill/>
          <a:ln w="9525">
            <a:noFill/>
            <a:miter lim="800000"/>
            <a:headEnd/>
            <a:tailEnd/>
          </a:ln>
        </p:spPr>
        <p:txBody>
          <a:bodyPr wrap="square" lIns="90000" tIns="90000" rIns="90000" bIns="90000" rtlCol="0">
            <a:spAutoFit/>
          </a:bodyPr>
          <a:lstStyle/>
          <a:p>
            <a:pPr defTabSz="457200">
              <a:spcBef>
                <a:spcPts val="600"/>
              </a:spcBef>
            </a:pPr>
            <a:r>
              <a:rPr lang="en-ZA" sz="2000" b="1"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APPROVED </a:t>
            </a:r>
          </a:p>
          <a:p>
            <a:pPr defTabSz="457200">
              <a:spcBef>
                <a:spcPts val="600"/>
              </a:spcBef>
            </a:pPr>
            <a:r>
              <a:rPr lang="en-ZA" sz="2000" b="1"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POSTS: </a:t>
            </a:r>
          </a:p>
          <a:p>
            <a:pPr defTabSz="457200">
              <a:spcBef>
                <a:spcPts val="600"/>
              </a:spcBef>
            </a:pPr>
            <a:r>
              <a:rPr lang="en-US"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468</a:t>
            </a:r>
            <a:endParaRPr lang="en-US" sz="12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9" name="TextBox 38"/>
          <p:cNvSpPr txBox="1"/>
          <p:nvPr/>
        </p:nvSpPr>
        <p:spPr bwMode="auto">
          <a:xfrm>
            <a:off x="4305542" y="3352997"/>
            <a:ext cx="2006482" cy="1182032"/>
          </a:xfrm>
          <a:prstGeom prst="rect">
            <a:avLst/>
          </a:prstGeom>
          <a:noFill/>
          <a:ln w="9525">
            <a:noFill/>
            <a:miter lim="800000"/>
            <a:headEnd/>
            <a:tailEnd/>
          </a:ln>
        </p:spPr>
        <p:txBody>
          <a:bodyPr wrap="square" lIns="90000" tIns="90000" rIns="90000" bIns="90000" rtlCol="0">
            <a:spAutoFit/>
          </a:bodyPr>
          <a:lstStyle/>
          <a:p>
            <a:pPr defTabSz="457200">
              <a:spcBef>
                <a:spcPts val="600"/>
              </a:spcBef>
            </a:pPr>
            <a:r>
              <a:rPr lang="en-ZA" sz="2000" b="1"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FILLED POSTS: </a:t>
            </a:r>
          </a:p>
          <a:p>
            <a:pPr defTabSz="457200">
              <a:spcBef>
                <a:spcPts val="600"/>
              </a:spcBef>
            </a:pPr>
            <a:r>
              <a:rPr lang="en-US"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88.89%</a:t>
            </a:r>
            <a:endParaRPr lang="en-US" sz="12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0" name="TextBox 39"/>
          <p:cNvSpPr txBox="1"/>
          <p:nvPr/>
        </p:nvSpPr>
        <p:spPr bwMode="auto">
          <a:xfrm>
            <a:off x="2032521" y="4856435"/>
            <a:ext cx="1577307" cy="1182032"/>
          </a:xfrm>
          <a:prstGeom prst="rect">
            <a:avLst/>
          </a:prstGeom>
          <a:noFill/>
          <a:ln w="9525">
            <a:noFill/>
            <a:miter lim="800000"/>
            <a:headEnd/>
            <a:tailEnd/>
          </a:ln>
        </p:spPr>
        <p:txBody>
          <a:bodyPr wrap="square" lIns="90000" tIns="90000" rIns="90000" bIns="90000" rtlCol="0">
            <a:spAutoFit/>
          </a:bodyPr>
          <a:lstStyle/>
          <a:p>
            <a:pPr defTabSz="457200">
              <a:spcBef>
                <a:spcPts val="600"/>
              </a:spcBef>
            </a:pPr>
            <a:r>
              <a:rPr lang="en-ZA" sz="2000" b="1"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VACANT POSTS</a:t>
            </a:r>
          </a:p>
          <a:p>
            <a:pPr defTabSz="457200">
              <a:spcBef>
                <a:spcPts val="600"/>
              </a:spcBef>
            </a:pPr>
            <a:r>
              <a:rPr lang="en-US"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52</a:t>
            </a:r>
            <a:endParaRPr lang="en-US" sz="12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1" name="TextBox 40"/>
          <p:cNvSpPr txBox="1"/>
          <p:nvPr/>
        </p:nvSpPr>
        <p:spPr bwMode="auto">
          <a:xfrm>
            <a:off x="4185143" y="4856435"/>
            <a:ext cx="1847633" cy="1182032"/>
          </a:xfrm>
          <a:prstGeom prst="rect">
            <a:avLst/>
          </a:prstGeom>
          <a:noFill/>
          <a:ln w="9525">
            <a:noFill/>
            <a:miter lim="800000"/>
            <a:headEnd/>
            <a:tailEnd/>
          </a:ln>
        </p:spPr>
        <p:txBody>
          <a:bodyPr wrap="square" lIns="90000" tIns="90000" rIns="90000" bIns="90000" rtlCol="0">
            <a:spAutoFit/>
          </a:bodyPr>
          <a:lstStyle/>
          <a:p>
            <a:pPr defTabSz="457200">
              <a:spcBef>
                <a:spcPts val="600"/>
              </a:spcBef>
            </a:pPr>
            <a:r>
              <a:rPr lang="en-ZA" sz="2000" b="1"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VACANCY RATE </a:t>
            </a:r>
          </a:p>
          <a:p>
            <a:pPr defTabSz="457200">
              <a:spcBef>
                <a:spcPts val="600"/>
              </a:spcBef>
            </a:pPr>
            <a:r>
              <a:rPr lang="en-US"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11.11%</a:t>
            </a:r>
            <a:endParaRPr lang="en-US" sz="12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3" name="AutoShape 2" descr="Image result for RECRUITMENT"/>
          <p:cNvSpPr>
            <a:spLocks noChangeAspect="1" noChangeArrowheads="1"/>
          </p:cNvSpPr>
          <p:nvPr/>
        </p:nvSpPr>
        <p:spPr bwMode="auto">
          <a:xfrm>
            <a:off x="5208298" y="344053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Image result for INTERNSHIP"/>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TextBox 22"/>
          <p:cNvSpPr txBox="1"/>
          <p:nvPr/>
        </p:nvSpPr>
        <p:spPr bwMode="auto">
          <a:xfrm>
            <a:off x="1983708" y="3375470"/>
            <a:ext cx="1674924" cy="1182032"/>
          </a:xfrm>
          <a:prstGeom prst="rect">
            <a:avLst/>
          </a:prstGeom>
          <a:noFill/>
          <a:ln w="9525">
            <a:noFill/>
            <a:miter lim="800000"/>
            <a:headEnd/>
            <a:tailEnd/>
          </a:ln>
        </p:spPr>
        <p:txBody>
          <a:bodyPr wrap="square" lIns="90000" tIns="90000" rIns="90000" bIns="90000" rtlCol="0">
            <a:spAutoFit/>
          </a:bodyPr>
          <a:lstStyle/>
          <a:p>
            <a:pPr defTabSz="457200">
              <a:spcBef>
                <a:spcPts val="600"/>
              </a:spcBef>
            </a:pPr>
            <a:r>
              <a:rPr lang="en-ZA" sz="2000" b="1"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FILLED POSTS: </a:t>
            </a:r>
          </a:p>
          <a:p>
            <a:pPr defTabSz="457200">
              <a:spcBef>
                <a:spcPts val="600"/>
              </a:spcBef>
            </a:pPr>
            <a:r>
              <a:rPr lang="en-US"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416</a:t>
            </a:r>
            <a:endParaRPr lang="en-US" sz="1200" b="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51" name="Picture 50"/>
          <p:cNvPicPr>
            <a:picLocks noChangeAspect="1"/>
          </p:cNvPicPr>
          <p:nvPr/>
        </p:nvPicPr>
        <p:blipFill>
          <a:blip r:embed="rId3" cstate="print"/>
          <a:stretch>
            <a:fillRect/>
          </a:stretch>
        </p:blipFill>
        <p:spPr>
          <a:xfrm>
            <a:off x="7184945" y="1683532"/>
            <a:ext cx="2520278" cy="9973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4" name="TextBox 53"/>
          <p:cNvSpPr txBox="1"/>
          <p:nvPr/>
        </p:nvSpPr>
        <p:spPr bwMode="auto">
          <a:xfrm>
            <a:off x="9902000" y="2020818"/>
            <a:ext cx="766000" cy="489534"/>
          </a:xfrm>
          <a:prstGeom prst="rect">
            <a:avLst/>
          </a:prstGeom>
          <a:noFill/>
          <a:ln w="9525">
            <a:noFill/>
            <a:miter lim="800000"/>
            <a:headEnd/>
            <a:tailEnd/>
          </a:ln>
        </p:spPr>
        <p:txBody>
          <a:bodyPr wrap="square" lIns="90000" tIns="90000" rIns="90000" bIns="90000" rtlCol="0">
            <a:spAutoFit/>
          </a:bodyPr>
          <a:lstStyle/>
          <a:p>
            <a:pPr defTabSz="457200">
              <a:spcBef>
                <a:spcPts val="600"/>
              </a:spcBef>
              <a:defRPr/>
            </a:pPr>
            <a:r>
              <a:rPr lang="en-ZA" sz="20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61 </a:t>
            </a:r>
            <a:r>
              <a:rPr lang="en-ZA" sz="20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18196" y="3525571"/>
            <a:ext cx="1938617" cy="1532738"/>
          </a:xfrm>
          <a:prstGeom prst="rect">
            <a:avLst/>
          </a:prstGeom>
        </p:spPr>
      </p:pic>
      <p:sp>
        <p:nvSpPr>
          <p:cNvPr id="21" name="TextBox 20"/>
          <p:cNvSpPr txBox="1"/>
          <p:nvPr/>
        </p:nvSpPr>
        <p:spPr bwMode="auto">
          <a:xfrm>
            <a:off x="8523701" y="3728561"/>
            <a:ext cx="2111192" cy="489534"/>
          </a:xfrm>
          <a:prstGeom prst="rect">
            <a:avLst/>
          </a:prstGeom>
          <a:noFill/>
          <a:ln w="9525">
            <a:noFill/>
            <a:miter lim="800000"/>
            <a:headEnd/>
            <a:tailEnd/>
          </a:ln>
        </p:spPr>
        <p:txBody>
          <a:bodyPr wrap="square" lIns="90000" tIns="90000" rIns="90000" bIns="90000" rtlCol="0">
            <a:spAutoFit/>
          </a:bodyPr>
          <a:lstStyle/>
          <a:p>
            <a:pPr defTabSz="457200">
              <a:spcBef>
                <a:spcPts val="600"/>
              </a:spcBef>
              <a:defRPr/>
            </a:pPr>
            <a:r>
              <a:rPr lang="en-ZA" sz="20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APPROVED: </a:t>
            </a:r>
            <a:r>
              <a:rPr lang="en-ZA" sz="20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53 </a:t>
            </a:r>
            <a:r>
              <a:rPr lang="en-ZA" sz="20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22" name="TextBox 21"/>
          <p:cNvSpPr txBox="1"/>
          <p:nvPr/>
        </p:nvSpPr>
        <p:spPr bwMode="auto">
          <a:xfrm>
            <a:off x="8556808" y="4290262"/>
            <a:ext cx="2111192" cy="489534"/>
          </a:xfrm>
          <a:prstGeom prst="rect">
            <a:avLst/>
          </a:prstGeom>
          <a:noFill/>
          <a:ln w="9525">
            <a:noFill/>
            <a:miter lim="800000"/>
            <a:headEnd/>
            <a:tailEnd/>
          </a:ln>
        </p:spPr>
        <p:txBody>
          <a:bodyPr wrap="square" lIns="90000" tIns="90000" rIns="90000" bIns="90000" rtlCol="0">
            <a:spAutoFit/>
          </a:bodyPr>
          <a:lstStyle/>
          <a:p>
            <a:pPr defTabSz="457200">
              <a:spcBef>
                <a:spcPts val="600"/>
              </a:spcBef>
              <a:defRPr/>
            </a:pPr>
            <a:r>
              <a:rPr lang="en-ZA" sz="20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FILLED : </a:t>
            </a:r>
            <a:r>
              <a:rPr lang="en-ZA" sz="2000" b="1" kern="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47 </a:t>
            </a:r>
            <a:r>
              <a:rPr lang="en-ZA" sz="2000" b="1" kern="0" dirty="0">
                <a:solidFill>
                  <a:prstClr val="black">
                    <a:lumMod val="65000"/>
                    <a:lumOff val="3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1949499095"/>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2192000" cy="1031358"/>
          </a:xfrm>
          <a:prstGeom prst="roundRect">
            <a:avLst>
              <a:gd name="adj" fmla="val 10000"/>
            </a:avLst>
          </a:prstGeom>
          <a:solidFill>
            <a:srgbClr val="007A3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ormAutofit/>
          </a:bodyPr>
          <a:lstStyle/>
          <a:p>
            <a:r>
              <a:rPr lang="en-ZA" sz="2800" b="1" dirty="0">
                <a:solidFill>
                  <a:schemeClr val="bg1"/>
                </a:solidFill>
                <a:latin typeface="Arial" panose="020B0604020202020204" pitchFamily="34" charset="0"/>
                <a:cs typeface="Arial" panose="020B0604020202020204" pitchFamily="34" charset="0"/>
              </a:rPr>
              <a:t>2.2 STAFF ESTABLISHMENT PER OCCUPATIONAL CLASSIFICATION </a:t>
            </a:r>
          </a:p>
        </p:txBody>
      </p:sp>
      <p:graphicFrame>
        <p:nvGraphicFramePr>
          <p:cNvPr id="2" name="Table 1"/>
          <p:cNvGraphicFramePr>
            <a:graphicFrameLocks noGrp="1"/>
          </p:cNvGraphicFramePr>
          <p:nvPr>
            <p:extLst/>
          </p:nvPr>
        </p:nvGraphicFramePr>
        <p:xfrm>
          <a:off x="1578864" y="1010099"/>
          <a:ext cx="9034272" cy="5402815"/>
        </p:xfrm>
        <a:graphic>
          <a:graphicData uri="http://schemas.openxmlformats.org/drawingml/2006/table">
            <a:tbl>
              <a:tblPr>
                <a:tableStyleId>{5C22544A-7EE6-4342-B048-85BDC9FD1C3A}</a:tableStyleId>
              </a:tblPr>
              <a:tblGrid>
                <a:gridCol w="4053131">
                  <a:extLst>
                    <a:ext uri="{9D8B030D-6E8A-4147-A177-3AD203B41FA5}">
                      <a16:colId xmlns:a16="http://schemas.microsoft.com/office/drawing/2014/main" xmlns="" val="20000"/>
                    </a:ext>
                  </a:extLst>
                </a:gridCol>
                <a:gridCol w="1041991">
                  <a:extLst>
                    <a:ext uri="{9D8B030D-6E8A-4147-A177-3AD203B41FA5}">
                      <a16:colId xmlns:a16="http://schemas.microsoft.com/office/drawing/2014/main" xmlns="" val="20001"/>
                    </a:ext>
                  </a:extLst>
                </a:gridCol>
                <a:gridCol w="1006190">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564808">
                  <a:extLst>
                    <a:ext uri="{9D8B030D-6E8A-4147-A177-3AD203B41FA5}">
                      <a16:colId xmlns:a16="http://schemas.microsoft.com/office/drawing/2014/main" xmlns="" val="20004"/>
                    </a:ext>
                  </a:extLst>
                </a:gridCol>
              </a:tblGrid>
              <a:tr h="459654">
                <a:tc gridSpan="5">
                  <a:txBody>
                    <a:bodyPr/>
                    <a:lstStyle/>
                    <a:p>
                      <a:pPr algn="ctr" fontAlgn="b"/>
                      <a:r>
                        <a:rPr lang="en-ZA" sz="1800" b="1" u="none" strike="noStrike" dirty="0" smtClean="0">
                          <a:effectLst/>
                          <a:latin typeface="Arial" panose="020B0604020202020204" pitchFamily="34" charset="0"/>
                          <a:cs typeface="Arial" panose="020B0604020202020204" pitchFamily="34" charset="0"/>
                        </a:rPr>
                        <a:t>PERMANENT POSTS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951140">
                <a:tc>
                  <a:txBody>
                    <a:bodyPr/>
                    <a:lstStyle/>
                    <a:p>
                      <a:pPr algn="l" fontAlgn="b"/>
                      <a:r>
                        <a:rPr lang="en-ZA" sz="1800" b="1" i="0" u="none" strike="noStrike" dirty="0" smtClean="0">
                          <a:solidFill>
                            <a:srgbClr val="000000"/>
                          </a:solidFill>
                          <a:effectLst/>
                          <a:latin typeface="Arial" panose="020B0604020202020204" pitchFamily="34" charset="0"/>
                          <a:cs typeface="Arial" panose="020B0604020202020204" pitchFamily="34" charset="0"/>
                        </a:rPr>
                        <a:t>Occupational</a:t>
                      </a:r>
                      <a:r>
                        <a:rPr lang="en-ZA" sz="1800" b="1" i="0" u="none" strike="noStrike" baseline="0" dirty="0" smtClean="0">
                          <a:solidFill>
                            <a:srgbClr val="000000"/>
                          </a:solidFill>
                          <a:effectLst/>
                          <a:latin typeface="Arial" panose="020B0604020202020204" pitchFamily="34" charset="0"/>
                          <a:cs typeface="Arial" panose="020B0604020202020204" pitchFamily="34" charset="0"/>
                        </a:rPr>
                        <a:t> categories</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800" b="1" u="none" strike="noStrike" dirty="0" smtClean="0">
                          <a:effectLst/>
                          <a:latin typeface="Arial" panose="020B0604020202020204" pitchFamily="34" charset="0"/>
                          <a:cs typeface="Arial" panose="020B0604020202020204" pitchFamily="34" charset="0"/>
                        </a:rPr>
                        <a:t>Number of posts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800" b="1" u="none" strike="noStrike" dirty="0" smtClean="0">
                          <a:effectLst/>
                          <a:latin typeface="Arial" panose="020B0604020202020204" pitchFamily="34" charset="0"/>
                          <a:cs typeface="Arial" panose="020B0604020202020204" pitchFamily="34" charset="0"/>
                        </a:rPr>
                        <a:t>Filled </a:t>
                      </a:r>
                      <a:r>
                        <a:rPr lang="en-ZA" sz="1800" b="1" u="none" strike="noStrike" dirty="0">
                          <a:effectLst/>
                          <a:latin typeface="Arial" panose="020B0604020202020204" pitchFamily="34" charset="0"/>
                          <a:cs typeface="Arial" panose="020B0604020202020204" pitchFamily="34" charset="0"/>
                        </a:rPr>
                        <a:t>posts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800" b="1" u="none" strike="noStrike" dirty="0" smtClean="0">
                          <a:effectLst/>
                          <a:latin typeface="Arial" panose="020B0604020202020204" pitchFamily="34" charset="0"/>
                          <a:cs typeface="Arial" panose="020B0604020202020204" pitchFamily="34" charset="0"/>
                        </a:rPr>
                        <a:t>Number of vacant</a:t>
                      </a:r>
                    </a:p>
                    <a:p>
                      <a:pPr algn="l" fontAlgn="t"/>
                      <a:r>
                        <a:rPr lang="en-ZA" sz="1800" b="1" u="none" strike="noStrike" dirty="0" smtClean="0">
                          <a:effectLst/>
                          <a:latin typeface="Arial" panose="020B0604020202020204" pitchFamily="34" charset="0"/>
                          <a:cs typeface="Arial" panose="020B0604020202020204" pitchFamily="34" charset="0"/>
                        </a:rPr>
                        <a:t>posts </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ZA" sz="1800" b="1" u="none" strike="noStrike" dirty="0">
                          <a:effectLst/>
                          <a:latin typeface="Arial" panose="020B0604020202020204" pitchFamily="34" charset="0"/>
                          <a:cs typeface="Arial" panose="020B0604020202020204" pitchFamily="34" charset="0"/>
                        </a:rPr>
                        <a:t>Vacancy </a:t>
                      </a:r>
                      <a:r>
                        <a:rPr lang="en-ZA" sz="1800" b="1" u="none" strike="noStrike" dirty="0" smtClean="0">
                          <a:effectLst/>
                          <a:latin typeface="Arial" panose="020B0604020202020204" pitchFamily="34" charset="0"/>
                          <a:cs typeface="Arial" panose="020B0604020202020204" pitchFamily="34" charset="0"/>
                        </a:rPr>
                        <a:t>rate</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36906">
                <a:tc>
                  <a:txBody>
                    <a:bodyPr/>
                    <a:lstStyle/>
                    <a:p>
                      <a:pPr algn="l">
                        <a:lnSpc>
                          <a:spcPct val="115000"/>
                        </a:lnSpc>
                        <a:spcAft>
                          <a:spcPts val="0"/>
                        </a:spcAft>
                      </a:pPr>
                      <a:r>
                        <a:rPr lang="en-ZA" sz="1800" b="0" dirty="0" smtClean="0">
                          <a:effectLst/>
                          <a:latin typeface="Arial" panose="020B0604020202020204" pitchFamily="34" charset="0"/>
                          <a:ea typeface="Calibri" panose="020F0502020204030204" pitchFamily="34" charset="0"/>
                          <a:cs typeface="Arial" panose="020B0604020202020204" pitchFamily="34" charset="0"/>
                        </a:rPr>
                        <a:t>Top</a:t>
                      </a:r>
                      <a:r>
                        <a:rPr lang="en-ZA" sz="1800" b="0" baseline="0" dirty="0" smtClean="0">
                          <a:effectLst/>
                          <a:latin typeface="Arial" panose="020B0604020202020204" pitchFamily="34" charset="0"/>
                          <a:ea typeface="Calibri" panose="020F0502020204030204" pitchFamily="34" charset="0"/>
                          <a:cs typeface="Arial" panose="020B0604020202020204" pitchFamily="34" charset="0"/>
                        </a:rPr>
                        <a:t> Management (Salary level 15-16)</a:t>
                      </a:r>
                      <a:endParaRPr lang="en-ZA" sz="1800" b="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75%</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99198">
                <a:tc>
                  <a:txBody>
                    <a:bodyPr/>
                    <a:lstStyle/>
                    <a:p>
                      <a:pPr algn="l">
                        <a:lnSpc>
                          <a:spcPct val="115000"/>
                        </a:lnSpc>
                        <a:spcAft>
                          <a:spcPts val="0"/>
                        </a:spcAft>
                      </a:pPr>
                      <a:r>
                        <a:rPr lang="en-GB" sz="1800" b="0" dirty="0">
                          <a:effectLst/>
                          <a:latin typeface="Arial" panose="020B0604020202020204" pitchFamily="34" charset="0"/>
                          <a:cs typeface="Arial" panose="020B0604020202020204" pitchFamily="34" charset="0"/>
                        </a:rPr>
                        <a:t>Senior </a:t>
                      </a:r>
                      <a:r>
                        <a:rPr lang="en-GB" sz="1800" b="0" dirty="0" smtClean="0">
                          <a:effectLst/>
                          <a:latin typeface="Arial" panose="020B0604020202020204" pitchFamily="34" charset="0"/>
                          <a:cs typeface="Arial" panose="020B0604020202020204" pitchFamily="34" charset="0"/>
                        </a:rPr>
                        <a:t>management (Salary</a:t>
                      </a:r>
                      <a:r>
                        <a:rPr lang="en-GB" sz="1800" b="0" baseline="0" dirty="0" smtClean="0">
                          <a:effectLst/>
                          <a:latin typeface="Arial" panose="020B0604020202020204" pitchFamily="34" charset="0"/>
                          <a:cs typeface="Arial" panose="020B0604020202020204" pitchFamily="34" charset="0"/>
                        </a:rPr>
                        <a:t> 13-14)</a:t>
                      </a:r>
                      <a:endParaRPr lang="en-ZA" sz="1800" b="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46</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3</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6.12%</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1066018">
                <a:tc>
                  <a:txBody>
                    <a:bodyPr/>
                    <a:lstStyle/>
                    <a:p>
                      <a:pPr algn="l">
                        <a:lnSpc>
                          <a:spcPct val="115000"/>
                        </a:lnSpc>
                        <a:spcAft>
                          <a:spcPts val="0"/>
                        </a:spcAft>
                      </a:pPr>
                      <a:r>
                        <a:rPr lang="en-GB" sz="1800" b="0" dirty="0">
                          <a:solidFill>
                            <a:schemeClr val="tx1"/>
                          </a:solidFill>
                          <a:effectLst/>
                          <a:latin typeface="Arial" panose="020B0604020202020204" pitchFamily="34" charset="0"/>
                          <a:cs typeface="Arial" panose="020B0604020202020204" pitchFamily="34" charset="0"/>
                        </a:rPr>
                        <a:t>Professionally qualified and experienced specialists and </a:t>
                      </a:r>
                      <a:r>
                        <a:rPr lang="en-GB" sz="1800" b="0" dirty="0" smtClean="0">
                          <a:solidFill>
                            <a:schemeClr val="tx1"/>
                          </a:solidFill>
                          <a:effectLst/>
                          <a:latin typeface="Arial" panose="020B0604020202020204" pitchFamily="34" charset="0"/>
                          <a:cs typeface="Arial" panose="020B0604020202020204" pitchFamily="34" charset="0"/>
                        </a:rPr>
                        <a:t>mid-management </a:t>
                      </a:r>
                      <a:r>
                        <a:rPr lang="en-GB" sz="18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(Salary level</a:t>
                      </a:r>
                      <a:r>
                        <a:rPr lang="en-GB" sz="1800" b="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9-12)</a:t>
                      </a:r>
                      <a:endParaRPr lang="en-ZA"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222</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198</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24</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10.81%</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739184">
                <a:tc>
                  <a:txBody>
                    <a:bodyPr/>
                    <a:lstStyle/>
                    <a:p>
                      <a:pPr algn="l">
                        <a:lnSpc>
                          <a:spcPct val="115000"/>
                        </a:lnSpc>
                        <a:spcAft>
                          <a:spcPts val="0"/>
                        </a:spcAft>
                      </a:pPr>
                      <a:r>
                        <a:rPr lang="en-GB" sz="1800" b="0" dirty="0">
                          <a:effectLst/>
                          <a:latin typeface="Arial" panose="020B0604020202020204" pitchFamily="34" charset="0"/>
                          <a:cs typeface="Arial" panose="020B0604020202020204" pitchFamily="34" charset="0"/>
                        </a:rPr>
                        <a:t>Skilled technical and academically qualified </a:t>
                      </a:r>
                      <a:r>
                        <a:rPr lang="en-GB" sz="1800" b="0" dirty="0" smtClean="0">
                          <a:effectLst/>
                          <a:latin typeface="Arial" panose="020B0604020202020204" pitchFamily="34" charset="0"/>
                          <a:cs typeface="Arial" panose="020B0604020202020204" pitchFamily="34" charset="0"/>
                        </a:rPr>
                        <a:t>workers </a:t>
                      </a:r>
                      <a:r>
                        <a:rPr lang="en-GB" sz="1800" b="0" dirty="0" smtClean="0">
                          <a:effectLst/>
                          <a:latin typeface="Arial" panose="020B0604020202020204" pitchFamily="34" charset="0"/>
                          <a:ea typeface="Calibri" panose="020F0502020204030204" pitchFamily="34" charset="0"/>
                          <a:cs typeface="Arial" panose="020B0604020202020204" pitchFamily="34" charset="0"/>
                        </a:rPr>
                        <a:t>(Salary</a:t>
                      </a:r>
                      <a:r>
                        <a:rPr lang="en-GB" sz="1800" b="0" baseline="0" dirty="0" smtClean="0">
                          <a:effectLst/>
                          <a:latin typeface="Arial" panose="020B0604020202020204" pitchFamily="34" charset="0"/>
                          <a:ea typeface="Calibri" panose="020F0502020204030204" pitchFamily="34" charset="0"/>
                          <a:cs typeface="Arial" panose="020B0604020202020204" pitchFamily="34" charset="0"/>
                        </a:rPr>
                        <a:t> level 6-8)</a:t>
                      </a:r>
                      <a:endParaRPr lang="en-ZA" sz="1800" b="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158</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139</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19</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12.02%</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753240">
                <a:tc>
                  <a:txBody>
                    <a:bodyPr/>
                    <a:lstStyle/>
                    <a:p>
                      <a:pPr algn="l">
                        <a:lnSpc>
                          <a:spcPct val="115000"/>
                        </a:lnSpc>
                        <a:spcAft>
                          <a:spcPts val="0"/>
                        </a:spcAft>
                      </a:pPr>
                      <a:r>
                        <a:rPr lang="en-GB" sz="1800" b="0" dirty="0">
                          <a:effectLst/>
                          <a:latin typeface="Arial" panose="020B0604020202020204" pitchFamily="34" charset="0"/>
                          <a:cs typeface="Arial" panose="020B0604020202020204" pitchFamily="34" charset="0"/>
                        </a:rPr>
                        <a:t>Semi-skilled and discretionary decision </a:t>
                      </a:r>
                      <a:r>
                        <a:rPr lang="en-GB" sz="1800" b="0" dirty="0" smtClean="0">
                          <a:effectLst/>
                          <a:latin typeface="Arial" panose="020B0604020202020204" pitchFamily="34" charset="0"/>
                          <a:cs typeface="Arial" panose="020B0604020202020204" pitchFamily="34" charset="0"/>
                        </a:rPr>
                        <a:t>making (Salary</a:t>
                      </a:r>
                      <a:r>
                        <a:rPr lang="en-GB" sz="1800" b="0" baseline="0" dirty="0" smtClean="0">
                          <a:effectLst/>
                          <a:latin typeface="Arial" panose="020B0604020202020204" pitchFamily="34" charset="0"/>
                          <a:cs typeface="Arial" panose="020B0604020202020204" pitchFamily="34" charset="0"/>
                        </a:rPr>
                        <a:t> level 3-5)</a:t>
                      </a:r>
                      <a:endParaRPr lang="en-ZA" sz="1800" b="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35</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a:solidFill>
                            <a:srgbClr val="000000"/>
                          </a:solidFill>
                          <a:effectLst/>
                          <a:latin typeface="Arial" panose="020B0604020202020204" pitchFamily="34" charset="0"/>
                          <a:cs typeface="Arial" panose="020B0604020202020204" pitchFamily="34" charset="0"/>
                        </a:rPr>
                        <a:t>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3</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8.57%</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97475">
                <a:tc>
                  <a:txBody>
                    <a:bodyPr/>
                    <a:lstStyle/>
                    <a:p>
                      <a:pPr algn="l" fontAlgn="b"/>
                      <a:r>
                        <a:rPr lang="en-ZA" sz="1800" b="1" u="none" strike="noStrike" dirty="0">
                          <a:effectLst/>
                          <a:latin typeface="Arial" panose="020B0604020202020204" pitchFamily="34" charset="0"/>
                          <a:cs typeface="Arial" panose="020B0604020202020204" pitchFamily="34" charset="0"/>
                        </a:rPr>
                        <a:t>Total</a:t>
                      </a:r>
                      <a:endParaRPr lang="en-ZA"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468</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416</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52</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t"/>
                      <a:r>
                        <a:rPr lang="en-ZA" sz="1800" b="0" i="0" u="none" strike="noStrike" dirty="0" smtClean="0">
                          <a:solidFill>
                            <a:srgbClr val="000000"/>
                          </a:solidFill>
                          <a:effectLst/>
                          <a:latin typeface="Arial" panose="020B0604020202020204" pitchFamily="34" charset="0"/>
                          <a:cs typeface="Arial" panose="020B0604020202020204" pitchFamily="34" charset="0"/>
                        </a:rPr>
                        <a:t>11.11%</a:t>
                      </a:r>
                      <a:endParaRPr lang="en-ZA"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25279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142549"/>
            <a:ext cx="12191999" cy="512056"/>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p>
            <a:pPr algn="ctr" defTabSz="457200">
              <a:spcBef>
                <a:spcPct val="0"/>
              </a:spcBef>
            </a:pPr>
            <a:r>
              <a:rPr lang="en-ZA" sz="2800" b="1" dirty="0">
                <a:solidFill>
                  <a:prstClr val="white"/>
                </a:solidFill>
              </a:rPr>
              <a:t>2.3 EMPLOYMENT EQUITY STATUS </a:t>
            </a:r>
            <a:endParaRPr lang="en-US" sz="2800" b="1" dirty="0">
              <a:solidFill>
                <a:prstClr val="white"/>
              </a:solidFill>
            </a:endParaRPr>
          </a:p>
        </p:txBody>
      </p:sp>
      <p:grpSp>
        <p:nvGrpSpPr>
          <p:cNvPr id="129" name="Group 128"/>
          <p:cNvGrpSpPr/>
          <p:nvPr/>
        </p:nvGrpSpPr>
        <p:grpSpPr>
          <a:xfrm>
            <a:off x="1555962" y="1501157"/>
            <a:ext cx="3033619" cy="1166643"/>
            <a:chOff x="729837" y="585237"/>
            <a:chExt cx="2766644" cy="1166643"/>
          </a:xfrm>
        </p:grpSpPr>
        <p:pic>
          <p:nvPicPr>
            <p:cNvPr id="130" name="Picture 9" descr="https://encrypted-tbn1.gstatic.com/images?q=tbn:ANd9GcRpQc4dIByV6zjiUA3o-yevmcQA2q_EKHRAF-psisW_CkITE6OlHA"/>
            <p:cNvPicPr>
              <a:picLocks noChangeAspect="1" noChangeArrowheads="1"/>
            </p:cNvPicPr>
            <p:nvPr/>
          </p:nvPicPr>
          <p:blipFill rotWithShape="1">
            <a:blip r:embed="rId2" cstate="email">
              <a:duotone>
                <a:prstClr val="black"/>
                <a:srgbClr val="C0504D">
                  <a:tint val="45000"/>
                  <a:satMod val="400000"/>
                </a:srgbClr>
              </a:duotone>
              <a:extLst>
                <a:ext uri="{28A0092B-C50C-407E-A947-70E740481C1C}">
                  <a14:useLocalDpi xmlns:a14="http://schemas.microsoft.com/office/drawing/2010/main" xmlns="" val="0"/>
                </a:ext>
              </a:extLst>
            </a:blip>
            <a:srcRect r="42948"/>
            <a:stretch/>
          </p:blipFill>
          <p:spPr bwMode="auto">
            <a:xfrm>
              <a:off x="729837" y="711907"/>
              <a:ext cx="552774" cy="881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31" name="TextBox 130"/>
            <p:cNvSpPr txBox="1"/>
            <p:nvPr/>
          </p:nvSpPr>
          <p:spPr bwMode="auto">
            <a:xfrm>
              <a:off x="1282611" y="585237"/>
              <a:ext cx="2213870" cy="1166643"/>
            </a:xfrm>
            <a:prstGeom prst="rect">
              <a:avLst/>
            </a:prstGeom>
            <a:noFill/>
            <a:ln w="9525">
              <a:noFill/>
              <a:miter lim="800000"/>
              <a:headEnd/>
              <a:tailEnd/>
            </a:ln>
          </p:spPr>
          <p:txBody>
            <a:bodyPr wrap="square" lIns="90000" tIns="90000" rIns="90000" bIns="90000" rtlCol="0">
              <a:spAutoFit/>
            </a:bodyPr>
            <a:lstStyle/>
            <a:p>
              <a:pPr defTabSz="457200">
                <a:spcBef>
                  <a:spcPts val="600"/>
                </a:spcBef>
                <a:defRPr/>
              </a:pPr>
              <a:r>
                <a:rPr lang="en-ZA" b="1" kern="0" dirty="0">
                  <a:solidFill>
                    <a:prstClr val="black">
                      <a:lumMod val="75000"/>
                      <a:lumOff val="25000"/>
                    </a:prstClr>
                  </a:solidFill>
                  <a:latin typeface="Arial" panose="020B0604020202020204" pitchFamily="34" charset="0"/>
                  <a:cs typeface="Arial" panose="020B0604020202020204" pitchFamily="34" charset="0"/>
                </a:rPr>
                <a:t>FEMALE: </a:t>
              </a:r>
            </a:p>
            <a:p>
              <a:pPr defTabSz="457200">
                <a:spcBef>
                  <a:spcPts val="600"/>
                </a:spcBef>
                <a:defRPr/>
              </a:pPr>
              <a:r>
                <a:rPr lang="en-US" b="1" kern="0"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Target: 50%</a:t>
              </a:r>
            </a:p>
            <a:p>
              <a:pPr defTabSz="457200">
                <a:spcBef>
                  <a:spcPts val="600"/>
                </a:spcBef>
                <a:defRPr/>
              </a:pPr>
              <a:r>
                <a:rPr lang="en-US" b="1" kern="0"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Current 58% </a:t>
              </a:r>
              <a:r>
                <a:rPr lang="en-US" b="1" kern="0" dirty="0">
                  <a:solidFill>
                    <a:srgbClr val="008B5F"/>
                  </a:solidFill>
                  <a:latin typeface="Arial" panose="020B0604020202020204" pitchFamily="34" charset="0"/>
                  <a:ea typeface="Calibri" panose="020F0502020204030204" pitchFamily="34" charset="0"/>
                  <a:cs typeface="Arial" panose="020B0604020202020204" pitchFamily="34" charset="0"/>
                </a:rPr>
                <a:t>(+8%)</a:t>
              </a:r>
            </a:p>
          </p:txBody>
        </p:sp>
      </p:grpSp>
      <p:grpSp>
        <p:nvGrpSpPr>
          <p:cNvPr id="132" name="Group 131"/>
          <p:cNvGrpSpPr/>
          <p:nvPr/>
        </p:nvGrpSpPr>
        <p:grpSpPr>
          <a:xfrm>
            <a:off x="1607964" y="2935509"/>
            <a:ext cx="3082967" cy="1166643"/>
            <a:chOff x="442877" y="1380360"/>
            <a:chExt cx="2725948" cy="976676"/>
          </a:xfrm>
        </p:grpSpPr>
        <p:pic>
          <p:nvPicPr>
            <p:cNvPr id="133" name="Picture 132" descr="https://encrypted-tbn1.gstatic.com/images?q=tbn:ANd9GcRpQc4dIByV6zjiUA3o-yevmcQA2q_EKHRAF-psisW_CkITE6OlHA"/>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l="50000"/>
            <a:stretch/>
          </p:blipFill>
          <p:spPr bwMode="auto">
            <a:xfrm>
              <a:off x="442877" y="1425725"/>
              <a:ext cx="522181" cy="774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34" name="TextBox 133"/>
            <p:cNvSpPr txBox="1"/>
            <p:nvPr/>
          </p:nvSpPr>
          <p:spPr bwMode="auto">
            <a:xfrm>
              <a:off x="905517" y="1380360"/>
              <a:ext cx="2263308" cy="976676"/>
            </a:xfrm>
            <a:prstGeom prst="rect">
              <a:avLst/>
            </a:prstGeom>
            <a:noFill/>
            <a:ln w="9525">
              <a:noFill/>
              <a:miter lim="800000"/>
              <a:headEnd/>
              <a:tailEnd/>
            </a:ln>
          </p:spPr>
          <p:txBody>
            <a:bodyPr wrap="square" lIns="90000" tIns="90000" rIns="90000" bIns="90000" rtlCol="0">
              <a:spAutoFit/>
            </a:bodyPr>
            <a:lstStyle/>
            <a:p>
              <a:pPr defTabSz="457200">
                <a:spcBef>
                  <a:spcPts val="600"/>
                </a:spcBef>
                <a:defRPr/>
              </a:pPr>
              <a:r>
                <a:rPr lang="en-ZA" b="1" dirty="0">
                  <a:solidFill>
                    <a:prstClr val="black">
                      <a:lumMod val="75000"/>
                      <a:lumOff val="25000"/>
                    </a:prstClr>
                  </a:solidFill>
                  <a:latin typeface="Arial" panose="020B0604020202020204" pitchFamily="34" charset="0"/>
                  <a:cs typeface="Arial" panose="020B0604020202020204" pitchFamily="34" charset="0"/>
                </a:rPr>
                <a:t>MALE: </a:t>
              </a:r>
            </a:p>
            <a:p>
              <a:pPr defTabSz="457200">
                <a:spcBef>
                  <a:spcPts val="600"/>
                </a:spcBef>
                <a:defRPr/>
              </a:pPr>
              <a:r>
                <a:rPr lang="en-US" b="1" dirty="0">
                  <a:solidFill>
                    <a:prstClr val="black">
                      <a:lumMod val="75000"/>
                      <a:lumOff val="25000"/>
                    </a:prstClr>
                  </a:solidFill>
                  <a:latin typeface="Arial" panose="020B0604020202020204" pitchFamily="34" charset="0"/>
                  <a:cs typeface="Arial" panose="020B0604020202020204" pitchFamily="34" charset="0"/>
                </a:rPr>
                <a:t>Target: 50%</a:t>
              </a:r>
              <a:endParaRPr lang="en-ZA" b="1" dirty="0">
                <a:solidFill>
                  <a:prstClr val="black">
                    <a:lumMod val="75000"/>
                    <a:lumOff val="25000"/>
                  </a:prstClr>
                </a:solidFill>
                <a:latin typeface="Arial" panose="020B0604020202020204" pitchFamily="34" charset="0"/>
                <a:cs typeface="Arial" panose="020B0604020202020204" pitchFamily="34" charset="0"/>
              </a:endParaRPr>
            </a:p>
            <a:p>
              <a:pPr defTabSz="457200">
                <a:spcBef>
                  <a:spcPts val="600"/>
                </a:spcBef>
                <a:defRPr/>
              </a:pPr>
              <a:r>
                <a:rPr lang="en-US" b="1" dirty="0">
                  <a:solidFill>
                    <a:prstClr val="black">
                      <a:lumMod val="75000"/>
                      <a:lumOff val="25000"/>
                    </a:prstClr>
                  </a:solidFill>
                  <a:latin typeface="Arial" panose="020B0604020202020204" pitchFamily="34" charset="0"/>
                  <a:ea typeface="Calibri" panose="020F0502020204030204" pitchFamily="34" charset="0"/>
                  <a:cs typeface="Arial" panose="020B0604020202020204" pitchFamily="34" charset="0"/>
                </a:rPr>
                <a:t>Current: 42% </a:t>
              </a:r>
              <a:r>
                <a:rPr lang="en-US" b="1" dirty="0">
                  <a:solidFill>
                    <a:srgbClr val="FF0000"/>
                  </a:solidFill>
                  <a:latin typeface="Arial" panose="020B0604020202020204" pitchFamily="34" charset="0"/>
                  <a:ea typeface="Calibri" panose="020F0502020204030204" pitchFamily="34" charset="0"/>
                  <a:cs typeface="Arial" panose="020B0604020202020204" pitchFamily="34" charset="0"/>
                </a:rPr>
                <a:t>(-8%)</a:t>
              </a:r>
            </a:p>
          </p:txBody>
        </p:sp>
      </p:grpSp>
      <p:grpSp>
        <p:nvGrpSpPr>
          <p:cNvPr id="135" name="Group 134"/>
          <p:cNvGrpSpPr/>
          <p:nvPr/>
        </p:nvGrpSpPr>
        <p:grpSpPr>
          <a:xfrm>
            <a:off x="7068810" y="1214499"/>
            <a:ext cx="4055666" cy="1428253"/>
            <a:chOff x="3344111" y="649988"/>
            <a:chExt cx="3690121" cy="1428253"/>
          </a:xfrm>
        </p:grpSpPr>
        <p:grpSp>
          <p:nvGrpSpPr>
            <p:cNvPr id="136" name="Group 135"/>
            <p:cNvGrpSpPr/>
            <p:nvPr/>
          </p:nvGrpSpPr>
          <p:grpSpPr>
            <a:xfrm>
              <a:off x="3344111" y="770402"/>
              <a:ext cx="333070" cy="651016"/>
              <a:chOff x="5743609" y="3728684"/>
              <a:chExt cx="400750" cy="1083184"/>
            </a:xfrm>
          </p:grpSpPr>
          <p:sp>
            <p:nvSpPr>
              <p:cNvPr id="138" name="Flowchart: Delay 137"/>
              <p:cNvSpPr/>
              <p:nvPr/>
            </p:nvSpPr>
            <p:spPr>
              <a:xfrm rot="16200000">
                <a:off x="5602775" y="4270285"/>
                <a:ext cx="682417" cy="400750"/>
              </a:xfrm>
              <a:prstGeom prst="flowChartDelay">
                <a:avLst/>
              </a:prstGeom>
              <a:solidFill>
                <a:srgbClr val="EEECE1">
                  <a:lumMod val="2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defTabSz="457200">
                  <a:defRPr/>
                </a:pPr>
                <a:endParaRPr lang="en-US" kern="0" dirty="0">
                  <a:solidFill>
                    <a:prstClr val="white"/>
                  </a:solidFill>
                  <a:latin typeface="Arial" panose="020B0604020202020204" pitchFamily="34" charset="0"/>
                  <a:cs typeface="Arial" panose="020B0604020202020204" pitchFamily="34" charset="0"/>
                </a:endParaRPr>
              </a:p>
            </p:txBody>
          </p:sp>
          <p:sp>
            <p:nvSpPr>
              <p:cNvPr id="139" name="Oval 138"/>
              <p:cNvSpPr/>
              <p:nvPr/>
            </p:nvSpPr>
            <p:spPr>
              <a:xfrm>
                <a:off x="5781701" y="3728684"/>
                <a:ext cx="324565" cy="385007"/>
              </a:xfrm>
              <a:prstGeom prst="ellipse">
                <a:avLst/>
              </a:prstGeom>
              <a:solidFill>
                <a:srgbClr val="EEECE1">
                  <a:lumMod val="2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defTabSz="457200">
                  <a:defRPr/>
                </a:pPr>
                <a:endParaRPr lang="en-US" sz="2800" kern="0" dirty="0">
                  <a:solidFill>
                    <a:prstClr val="white"/>
                  </a:solidFill>
                  <a:latin typeface="Arial" panose="020B0604020202020204" pitchFamily="34" charset="0"/>
                  <a:cs typeface="Arial" panose="020B0604020202020204" pitchFamily="34" charset="0"/>
                </a:endParaRPr>
              </a:p>
            </p:txBody>
          </p:sp>
        </p:grpSp>
        <p:sp>
          <p:nvSpPr>
            <p:cNvPr id="137" name="TextBox 136"/>
            <p:cNvSpPr txBox="1"/>
            <p:nvPr/>
          </p:nvSpPr>
          <p:spPr bwMode="auto">
            <a:xfrm>
              <a:off x="3791598" y="649988"/>
              <a:ext cx="3242634" cy="1428253"/>
            </a:xfrm>
            <a:prstGeom prst="rect">
              <a:avLst/>
            </a:prstGeom>
            <a:noFill/>
            <a:ln w="9525">
              <a:noFill/>
              <a:miter lim="800000"/>
              <a:headEnd/>
              <a:tailEnd/>
            </a:ln>
          </p:spPr>
          <p:txBody>
            <a:bodyPr wrap="square" lIns="90000" tIns="90000" rIns="90000" bIns="90000" rtlCol="0">
              <a:spAutoFit/>
            </a:bodyPr>
            <a:lstStyle/>
            <a:p>
              <a:pPr defTabSz="457200">
                <a:lnSpc>
                  <a:spcPct val="150000"/>
                </a:lnSpc>
                <a:defRPr/>
              </a:pPr>
              <a:r>
                <a:rPr lang="en-ZA" b="1" kern="0" dirty="0">
                  <a:solidFill>
                    <a:prstClr val="black">
                      <a:lumMod val="65000"/>
                      <a:lumOff val="35000"/>
                    </a:prstClr>
                  </a:solidFill>
                  <a:latin typeface="Arial" panose="020B0604020202020204" pitchFamily="34" charset="0"/>
                  <a:cs typeface="Arial" panose="020B0604020202020204" pitchFamily="34" charset="0"/>
                </a:rPr>
                <a:t>AFRICAN:</a:t>
              </a:r>
              <a:r>
                <a:rPr lang="en-ZA" b="1" u="sng" kern="0" dirty="0">
                  <a:solidFill>
                    <a:prstClr val="black">
                      <a:lumMod val="65000"/>
                      <a:lumOff val="35000"/>
                    </a:prstClr>
                  </a:solidFill>
                  <a:latin typeface="Arial" panose="020B0604020202020204" pitchFamily="34" charset="0"/>
                  <a:cs typeface="Arial" panose="020B0604020202020204" pitchFamily="34" charset="0"/>
                </a:rPr>
                <a:t> </a:t>
              </a:r>
            </a:p>
            <a:p>
              <a:pPr defTabSz="457200">
                <a:lnSpc>
                  <a:spcPct val="150000"/>
                </a:lnSpc>
                <a:defRPr/>
              </a:pPr>
              <a:r>
                <a:rPr lang="en-ZA" b="1" kern="0" dirty="0">
                  <a:solidFill>
                    <a:prstClr val="black">
                      <a:lumMod val="65000"/>
                      <a:lumOff val="35000"/>
                    </a:prstClr>
                  </a:solidFill>
                  <a:latin typeface="Arial" panose="020B0604020202020204" pitchFamily="34" charset="0"/>
                  <a:cs typeface="Arial" panose="020B0604020202020204" pitchFamily="34" charset="0"/>
                </a:rPr>
                <a:t>Target: 75%</a:t>
              </a:r>
            </a:p>
            <a:p>
              <a:pPr defTabSz="457200">
                <a:lnSpc>
                  <a:spcPct val="150000"/>
                </a:lnSpc>
                <a:defRPr/>
              </a:pPr>
              <a:r>
                <a:rPr lang="en-ZA" b="1" kern="0" dirty="0">
                  <a:solidFill>
                    <a:prstClr val="black">
                      <a:lumMod val="65000"/>
                      <a:lumOff val="35000"/>
                    </a:prstClr>
                  </a:solidFill>
                  <a:latin typeface="Arial" panose="020B0604020202020204" pitchFamily="34" charset="0"/>
                  <a:cs typeface="Arial" panose="020B0604020202020204" pitchFamily="34" charset="0"/>
                </a:rPr>
                <a:t>Current: 85.10 % </a:t>
              </a:r>
              <a:r>
                <a:rPr lang="en-ZA" b="1" kern="0" dirty="0">
                  <a:solidFill>
                    <a:srgbClr val="008B5F"/>
                  </a:solidFill>
                  <a:latin typeface="Arial" panose="020B0604020202020204" pitchFamily="34" charset="0"/>
                  <a:cs typeface="Arial" panose="020B0604020202020204" pitchFamily="34" charset="0"/>
                </a:rPr>
                <a:t>(+10.10%)</a:t>
              </a:r>
            </a:p>
          </p:txBody>
        </p:sp>
      </p:grpSp>
      <p:grpSp>
        <p:nvGrpSpPr>
          <p:cNvPr id="140" name="Group 139"/>
          <p:cNvGrpSpPr/>
          <p:nvPr/>
        </p:nvGrpSpPr>
        <p:grpSpPr>
          <a:xfrm>
            <a:off x="7036892" y="2593200"/>
            <a:ext cx="3732627" cy="1428253"/>
            <a:chOff x="4199937" y="1378166"/>
            <a:chExt cx="6978529" cy="884861"/>
          </a:xfrm>
        </p:grpSpPr>
        <p:grpSp>
          <p:nvGrpSpPr>
            <p:cNvPr id="141" name="Group 140"/>
            <p:cNvGrpSpPr/>
            <p:nvPr/>
          </p:nvGrpSpPr>
          <p:grpSpPr>
            <a:xfrm>
              <a:off x="4199937" y="1513496"/>
              <a:ext cx="721936" cy="426089"/>
              <a:chOff x="6762432" y="3934787"/>
              <a:chExt cx="868634" cy="708940"/>
            </a:xfrm>
            <a:solidFill>
              <a:srgbClr val="F79646">
                <a:lumMod val="60000"/>
                <a:lumOff val="40000"/>
              </a:srgbClr>
            </a:solidFill>
          </p:grpSpPr>
          <p:sp>
            <p:nvSpPr>
              <p:cNvPr id="143" name="Flowchart: Delay 142"/>
              <p:cNvSpPr/>
              <p:nvPr/>
            </p:nvSpPr>
            <p:spPr>
              <a:xfrm rot="16200000">
                <a:off x="6980530" y="3993192"/>
                <a:ext cx="432437" cy="868634"/>
              </a:xfrm>
              <a:prstGeom prst="flowChartDelay">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defTabSz="457200">
                  <a:defRPr/>
                </a:pPr>
                <a:endParaRPr lang="en-US" kern="0" dirty="0">
                  <a:solidFill>
                    <a:prstClr val="white"/>
                  </a:solidFill>
                  <a:latin typeface="Arial" panose="020B0604020202020204" pitchFamily="34" charset="0"/>
                  <a:cs typeface="Arial" panose="020B0604020202020204" pitchFamily="34" charset="0"/>
                </a:endParaRPr>
              </a:p>
            </p:txBody>
          </p:sp>
          <p:sp>
            <p:nvSpPr>
              <p:cNvPr id="144" name="Oval 143"/>
              <p:cNvSpPr/>
              <p:nvPr/>
            </p:nvSpPr>
            <p:spPr>
              <a:xfrm>
                <a:off x="6853985" y="3934787"/>
                <a:ext cx="649208" cy="215085"/>
              </a:xfrm>
              <a:prstGeom prst="ellipse">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defTabSz="457200">
                  <a:defRPr/>
                </a:pPr>
                <a:endParaRPr lang="en-US" kern="0" dirty="0">
                  <a:solidFill>
                    <a:prstClr val="white"/>
                  </a:solidFill>
                  <a:latin typeface="Arial" panose="020B0604020202020204" pitchFamily="34" charset="0"/>
                  <a:cs typeface="Arial" panose="020B0604020202020204" pitchFamily="34" charset="0"/>
                </a:endParaRPr>
              </a:p>
            </p:txBody>
          </p:sp>
        </p:grpSp>
        <p:sp>
          <p:nvSpPr>
            <p:cNvPr id="142" name="TextBox 141"/>
            <p:cNvSpPr txBox="1"/>
            <p:nvPr/>
          </p:nvSpPr>
          <p:spPr bwMode="auto">
            <a:xfrm>
              <a:off x="5331972" y="1378166"/>
              <a:ext cx="5846494" cy="884861"/>
            </a:xfrm>
            <a:prstGeom prst="rect">
              <a:avLst/>
            </a:prstGeom>
            <a:noFill/>
            <a:ln w="9525">
              <a:noFill/>
              <a:miter lim="800000"/>
              <a:headEnd/>
              <a:tailEnd/>
            </a:ln>
          </p:spPr>
          <p:txBody>
            <a:bodyPr wrap="square" lIns="90000" tIns="90000" rIns="90000" bIns="90000" rtlCol="0">
              <a:spAutoFit/>
            </a:bodyPr>
            <a:lstStyle/>
            <a:p>
              <a:pPr defTabSz="457200">
                <a:lnSpc>
                  <a:spcPct val="150000"/>
                </a:lnSpc>
                <a:defRPr/>
              </a:pPr>
              <a:r>
                <a:rPr lang="en-ZA" b="1" kern="0" dirty="0">
                  <a:solidFill>
                    <a:prstClr val="black">
                      <a:lumMod val="65000"/>
                      <a:lumOff val="35000"/>
                    </a:prstClr>
                  </a:solidFill>
                  <a:latin typeface="Arial" panose="020B0604020202020204" pitchFamily="34" charset="0"/>
                  <a:cs typeface="Arial" panose="020B0604020202020204" pitchFamily="34" charset="0"/>
                </a:rPr>
                <a:t>COLOURED:</a:t>
              </a:r>
            </a:p>
            <a:p>
              <a:pPr defTabSz="457200">
                <a:lnSpc>
                  <a:spcPct val="150000"/>
                </a:lnSpc>
                <a:defRPr/>
              </a:pPr>
              <a:r>
                <a:rPr lang="en-ZA" b="1" kern="0" dirty="0">
                  <a:solidFill>
                    <a:prstClr val="black">
                      <a:lumMod val="65000"/>
                      <a:lumOff val="35000"/>
                    </a:prstClr>
                  </a:solidFill>
                  <a:latin typeface="Arial" panose="020B0604020202020204" pitchFamily="34" charset="0"/>
                  <a:cs typeface="Arial" panose="020B0604020202020204" pitchFamily="34" charset="0"/>
                </a:rPr>
                <a:t>Target: 9%</a:t>
              </a:r>
            </a:p>
            <a:p>
              <a:pPr defTabSz="457200">
                <a:lnSpc>
                  <a:spcPct val="150000"/>
                </a:lnSpc>
                <a:defRPr/>
              </a:pPr>
              <a:r>
                <a:rPr lang="en-ZA" b="1" kern="0" dirty="0">
                  <a:solidFill>
                    <a:prstClr val="black">
                      <a:lumMod val="65000"/>
                      <a:lumOff val="35000"/>
                    </a:prstClr>
                  </a:solidFill>
                  <a:latin typeface="Arial" panose="020B0604020202020204" pitchFamily="34" charset="0"/>
                  <a:cs typeface="Arial" panose="020B0604020202020204" pitchFamily="34" charset="0"/>
                </a:rPr>
                <a:t>Current:  6.49 % </a:t>
              </a:r>
              <a:r>
                <a:rPr lang="en-ZA" kern="0" dirty="0">
                  <a:solidFill>
                    <a:srgbClr val="FF0000"/>
                  </a:solidFill>
                  <a:latin typeface="Arial" panose="020B0604020202020204" pitchFamily="34" charset="0"/>
                  <a:cs typeface="Arial" panose="020B0604020202020204" pitchFamily="34" charset="0"/>
                </a:rPr>
                <a:t>(-2.51%)</a:t>
              </a:r>
            </a:p>
          </p:txBody>
        </p:sp>
      </p:grpSp>
      <p:grpSp>
        <p:nvGrpSpPr>
          <p:cNvPr id="145" name="Group 144"/>
          <p:cNvGrpSpPr/>
          <p:nvPr/>
        </p:nvGrpSpPr>
        <p:grpSpPr>
          <a:xfrm>
            <a:off x="7068814" y="5293064"/>
            <a:ext cx="3360723" cy="1228198"/>
            <a:chOff x="4065173" y="1566630"/>
            <a:chExt cx="2117431" cy="1099231"/>
          </a:xfrm>
        </p:grpSpPr>
        <p:grpSp>
          <p:nvGrpSpPr>
            <p:cNvPr id="146" name="Group 145"/>
            <p:cNvGrpSpPr/>
            <p:nvPr/>
          </p:nvGrpSpPr>
          <p:grpSpPr>
            <a:xfrm>
              <a:off x="4065173" y="1683226"/>
              <a:ext cx="241151" cy="594621"/>
              <a:chOff x="6600258" y="3116703"/>
              <a:chExt cx="290152" cy="989353"/>
            </a:xfrm>
            <a:solidFill>
              <a:srgbClr val="F79646">
                <a:lumMod val="20000"/>
                <a:lumOff val="80000"/>
              </a:srgbClr>
            </a:solidFill>
          </p:grpSpPr>
          <p:sp>
            <p:nvSpPr>
              <p:cNvPr id="148" name="Flowchart: Delay 147"/>
              <p:cNvSpPr/>
              <p:nvPr/>
            </p:nvSpPr>
            <p:spPr>
              <a:xfrm rot="16200000">
                <a:off x="6474957" y="3690603"/>
                <a:ext cx="546437" cy="284469"/>
              </a:xfrm>
              <a:prstGeom prst="flowChartDelay">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defTabSz="457200">
                  <a:defRPr/>
                </a:pPr>
                <a:endParaRPr lang="en-US" kern="0" dirty="0">
                  <a:solidFill>
                    <a:prstClr val="white"/>
                  </a:solidFill>
                  <a:latin typeface="Arial" panose="020B0604020202020204" pitchFamily="34" charset="0"/>
                  <a:cs typeface="Arial" panose="020B0604020202020204" pitchFamily="34" charset="0"/>
                </a:endParaRPr>
              </a:p>
            </p:txBody>
          </p:sp>
          <p:sp>
            <p:nvSpPr>
              <p:cNvPr id="149" name="Oval 148"/>
              <p:cNvSpPr/>
              <p:nvPr/>
            </p:nvSpPr>
            <p:spPr>
              <a:xfrm>
                <a:off x="6600258" y="3116703"/>
                <a:ext cx="290152" cy="442917"/>
              </a:xfrm>
              <a:prstGeom prst="ellipse">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defTabSz="457200">
                  <a:defRPr/>
                </a:pPr>
                <a:endParaRPr lang="en-US" kern="0" dirty="0">
                  <a:solidFill>
                    <a:prstClr val="white"/>
                  </a:solidFill>
                  <a:latin typeface="Arial" panose="020B0604020202020204" pitchFamily="34" charset="0"/>
                  <a:cs typeface="Arial" panose="020B0604020202020204" pitchFamily="34" charset="0"/>
                </a:endParaRPr>
              </a:p>
            </p:txBody>
          </p:sp>
        </p:grpSp>
        <p:sp>
          <p:nvSpPr>
            <p:cNvPr id="147" name="TextBox 146"/>
            <p:cNvSpPr txBox="1"/>
            <p:nvPr/>
          </p:nvSpPr>
          <p:spPr bwMode="auto">
            <a:xfrm>
              <a:off x="4417418" y="1566630"/>
              <a:ext cx="1765186" cy="1099231"/>
            </a:xfrm>
            <a:prstGeom prst="rect">
              <a:avLst/>
            </a:prstGeom>
            <a:noFill/>
            <a:ln w="9525">
              <a:noFill/>
              <a:miter lim="800000"/>
              <a:headEnd/>
              <a:tailEnd/>
            </a:ln>
          </p:spPr>
          <p:txBody>
            <a:bodyPr wrap="square" lIns="90000" tIns="90000" rIns="90000" bIns="90000" rtlCol="0">
              <a:spAutoFit/>
            </a:bodyPr>
            <a:lstStyle/>
            <a:p>
              <a:pPr defTabSz="457200">
                <a:spcBef>
                  <a:spcPts val="600"/>
                </a:spcBef>
                <a:defRPr/>
              </a:pPr>
              <a:r>
                <a:rPr lang="en-ZA" b="1" kern="0" dirty="0">
                  <a:solidFill>
                    <a:prstClr val="black">
                      <a:lumMod val="65000"/>
                      <a:lumOff val="35000"/>
                    </a:prstClr>
                  </a:solidFill>
                  <a:latin typeface="Arial" panose="020B0604020202020204" pitchFamily="34" charset="0"/>
                  <a:cs typeface="Arial" panose="020B0604020202020204" pitchFamily="34" charset="0"/>
                </a:rPr>
                <a:t>WHITE:</a:t>
              </a:r>
            </a:p>
            <a:p>
              <a:pPr defTabSz="457200">
                <a:spcBef>
                  <a:spcPts val="600"/>
                </a:spcBef>
                <a:defRPr/>
              </a:pPr>
              <a:r>
                <a:rPr lang="en-ZA" b="1" kern="0" dirty="0">
                  <a:solidFill>
                    <a:prstClr val="black">
                      <a:lumMod val="65000"/>
                      <a:lumOff val="35000"/>
                    </a:prstClr>
                  </a:solidFill>
                  <a:latin typeface="Arial" panose="020B0604020202020204" pitchFamily="34" charset="0"/>
                  <a:cs typeface="Arial" panose="020B0604020202020204" pitchFamily="34" charset="0"/>
                </a:rPr>
                <a:t>Target: 11%</a:t>
              </a:r>
            </a:p>
            <a:p>
              <a:pPr defTabSz="457200">
                <a:lnSpc>
                  <a:spcPct val="150000"/>
                </a:lnSpc>
                <a:defRPr/>
              </a:pPr>
              <a:r>
                <a:rPr lang="en-ZA" b="1" kern="0" dirty="0">
                  <a:solidFill>
                    <a:prstClr val="black">
                      <a:lumMod val="65000"/>
                      <a:lumOff val="35000"/>
                    </a:prstClr>
                  </a:solidFill>
                  <a:latin typeface="Arial" panose="020B0604020202020204" pitchFamily="34" charset="0"/>
                  <a:cs typeface="Arial" panose="020B0604020202020204" pitchFamily="34" charset="0"/>
                </a:rPr>
                <a:t>Current: 5.53 % </a:t>
              </a:r>
              <a:r>
                <a:rPr lang="en-ZA" kern="0" dirty="0">
                  <a:solidFill>
                    <a:srgbClr val="FF0000"/>
                  </a:solidFill>
                  <a:latin typeface="Arial" panose="020B0604020202020204" pitchFamily="34" charset="0"/>
                  <a:cs typeface="Arial" panose="020B0604020202020204" pitchFamily="34" charset="0"/>
                </a:rPr>
                <a:t>(5.47%)</a:t>
              </a:r>
            </a:p>
          </p:txBody>
        </p:sp>
      </p:grpSp>
      <p:grpSp>
        <p:nvGrpSpPr>
          <p:cNvPr id="150" name="Group 149"/>
          <p:cNvGrpSpPr/>
          <p:nvPr/>
        </p:nvGrpSpPr>
        <p:grpSpPr>
          <a:xfrm>
            <a:off x="7059252" y="3979037"/>
            <a:ext cx="3503029" cy="1305142"/>
            <a:chOff x="4425735" y="2530552"/>
            <a:chExt cx="2049336" cy="1180182"/>
          </a:xfrm>
        </p:grpSpPr>
        <p:grpSp>
          <p:nvGrpSpPr>
            <p:cNvPr id="151" name="Group 150"/>
            <p:cNvGrpSpPr/>
            <p:nvPr/>
          </p:nvGrpSpPr>
          <p:grpSpPr>
            <a:xfrm>
              <a:off x="4425735" y="2569998"/>
              <a:ext cx="242536" cy="571047"/>
              <a:chOff x="7034097" y="3552468"/>
              <a:chExt cx="291819" cy="950132"/>
            </a:xfrm>
            <a:solidFill>
              <a:srgbClr val="F79646">
                <a:lumMod val="50000"/>
              </a:srgbClr>
            </a:solidFill>
          </p:grpSpPr>
          <p:sp>
            <p:nvSpPr>
              <p:cNvPr id="153" name="Flowchart: Delay 152"/>
              <p:cNvSpPr/>
              <p:nvPr/>
            </p:nvSpPr>
            <p:spPr>
              <a:xfrm rot="16200000">
                <a:off x="6898913" y="4076997"/>
                <a:ext cx="560787" cy="290419"/>
              </a:xfrm>
              <a:prstGeom prst="flowChartDelay">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defTabSz="457200">
                  <a:defRPr/>
                </a:pPr>
                <a:endParaRPr lang="en-US" kern="0" dirty="0">
                  <a:solidFill>
                    <a:prstClr val="white"/>
                  </a:solidFill>
                  <a:latin typeface="Arial" panose="020B0604020202020204" pitchFamily="34" charset="0"/>
                  <a:cs typeface="Arial" panose="020B0604020202020204" pitchFamily="34" charset="0"/>
                </a:endParaRPr>
              </a:p>
            </p:txBody>
          </p:sp>
          <p:sp>
            <p:nvSpPr>
              <p:cNvPr id="154" name="Oval 153"/>
              <p:cNvSpPr/>
              <p:nvPr/>
            </p:nvSpPr>
            <p:spPr>
              <a:xfrm>
                <a:off x="7034097" y="3552468"/>
                <a:ext cx="291819" cy="387498"/>
              </a:xfrm>
              <a:prstGeom prst="ellipse">
                <a:avLst/>
              </a:prstGeom>
              <a:grpFill/>
              <a:ln w="9525" cap="flat" cmpd="sng" algn="ctr">
                <a:noFill/>
                <a:prstDash val="solid"/>
              </a:ln>
              <a:effectLst>
                <a:outerShdw blurRad="40000" dist="23000" dir="5400000" rotWithShape="0">
                  <a:srgbClr val="000000">
                    <a:alpha val="35000"/>
                  </a:srgbClr>
                </a:outerShdw>
              </a:effectLst>
            </p:spPr>
            <p:txBody>
              <a:bodyPr rtlCol="0" anchor="ctr"/>
              <a:lstStyle/>
              <a:p>
                <a:pPr defTabSz="457200">
                  <a:defRPr/>
                </a:pPr>
                <a:endParaRPr lang="en-US" kern="0" dirty="0">
                  <a:solidFill>
                    <a:prstClr val="white"/>
                  </a:solidFill>
                  <a:latin typeface="Arial" panose="020B0604020202020204" pitchFamily="34" charset="0"/>
                  <a:cs typeface="Arial" panose="020B0604020202020204" pitchFamily="34" charset="0"/>
                </a:endParaRPr>
              </a:p>
            </p:txBody>
          </p:sp>
        </p:grpSp>
        <p:sp>
          <p:nvSpPr>
            <p:cNvPr id="152" name="TextBox 151"/>
            <p:cNvSpPr txBox="1"/>
            <p:nvPr/>
          </p:nvSpPr>
          <p:spPr bwMode="auto">
            <a:xfrm>
              <a:off x="4771423" y="2530552"/>
              <a:ext cx="1703648" cy="1180182"/>
            </a:xfrm>
            <a:prstGeom prst="rect">
              <a:avLst/>
            </a:prstGeom>
            <a:noFill/>
            <a:ln w="9525">
              <a:noFill/>
              <a:miter lim="800000"/>
              <a:headEnd/>
              <a:tailEnd/>
            </a:ln>
          </p:spPr>
          <p:txBody>
            <a:bodyPr wrap="square" lIns="90000" tIns="90000" rIns="90000" bIns="90000" rtlCol="0">
              <a:spAutoFit/>
            </a:bodyPr>
            <a:lstStyle/>
            <a:p>
              <a:pPr defTabSz="457200">
                <a:lnSpc>
                  <a:spcPct val="150000"/>
                </a:lnSpc>
                <a:defRPr/>
              </a:pPr>
              <a:r>
                <a:rPr lang="en-ZA" b="1" kern="0" dirty="0">
                  <a:solidFill>
                    <a:prstClr val="black">
                      <a:lumMod val="65000"/>
                      <a:lumOff val="35000"/>
                    </a:prstClr>
                  </a:solidFill>
                  <a:latin typeface="Arial" panose="020B0604020202020204" pitchFamily="34" charset="0"/>
                  <a:cs typeface="Arial" panose="020B0604020202020204" pitchFamily="34" charset="0"/>
                </a:rPr>
                <a:t>INDIAN:</a:t>
              </a:r>
              <a:r>
                <a:rPr lang="en-ZA" b="1" u="sng" kern="0" dirty="0">
                  <a:solidFill>
                    <a:prstClr val="black">
                      <a:lumMod val="65000"/>
                      <a:lumOff val="35000"/>
                    </a:prstClr>
                  </a:solidFill>
                  <a:latin typeface="Arial" panose="020B0604020202020204" pitchFamily="34" charset="0"/>
                  <a:cs typeface="Arial" panose="020B0604020202020204" pitchFamily="34" charset="0"/>
                </a:rPr>
                <a:t> </a:t>
              </a:r>
            </a:p>
            <a:p>
              <a:pPr defTabSz="457200">
                <a:spcBef>
                  <a:spcPts val="600"/>
                </a:spcBef>
                <a:defRPr/>
              </a:pPr>
              <a:r>
                <a:rPr lang="en-ZA" b="1" kern="0" dirty="0">
                  <a:solidFill>
                    <a:prstClr val="black">
                      <a:lumMod val="65000"/>
                      <a:lumOff val="35000"/>
                    </a:prstClr>
                  </a:solidFill>
                  <a:latin typeface="Arial" panose="020B0604020202020204" pitchFamily="34" charset="0"/>
                  <a:cs typeface="Arial" panose="020B0604020202020204" pitchFamily="34" charset="0"/>
                </a:rPr>
                <a:t>Target : 5%</a:t>
              </a:r>
            </a:p>
            <a:p>
              <a:pPr defTabSz="457200">
                <a:spcBef>
                  <a:spcPts val="600"/>
                </a:spcBef>
                <a:defRPr/>
              </a:pPr>
              <a:r>
                <a:rPr lang="en-ZA" b="1" kern="0" dirty="0">
                  <a:solidFill>
                    <a:prstClr val="black">
                      <a:lumMod val="65000"/>
                      <a:lumOff val="35000"/>
                    </a:prstClr>
                  </a:solidFill>
                  <a:latin typeface="Arial" panose="020B0604020202020204" pitchFamily="34" charset="0"/>
                  <a:cs typeface="Arial" panose="020B0604020202020204" pitchFamily="34" charset="0"/>
                </a:rPr>
                <a:t>Current: 2.88% </a:t>
              </a:r>
              <a:r>
                <a:rPr lang="en-ZA" kern="0" dirty="0">
                  <a:solidFill>
                    <a:srgbClr val="FF0000"/>
                  </a:solidFill>
                  <a:latin typeface="Arial" panose="020B0604020202020204" pitchFamily="34" charset="0"/>
                  <a:cs typeface="Arial" panose="020B0604020202020204" pitchFamily="34" charset="0"/>
                </a:rPr>
                <a:t>(-2.12%)</a:t>
              </a:r>
            </a:p>
          </p:txBody>
        </p:sp>
      </p:grpSp>
      <p:sp>
        <p:nvSpPr>
          <p:cNvPr id="163" name="TextBox 162"/>
          <p:cNvSpPr txBox="1"/>
          <p:nvPr/>
        </p:nvSpPr>
        <p:spPr>
          <a:xfrm>
            <a:off x="1659020" y="4527932"/>
            <a:ext cx="3031906" cy="1061829"/>
          </a:xfrm>
          <a:prstGeom prst="rect">
            <a:avLst/>
          </a:prstGeom>
          <a:noFill/>
        </p:spPr>
        <p:txBody>
          <a:bodyPr wrap="square" rtlCol="0">
            <a:spAutoFit/>
          </a:bodyPr>
          <a:lstStyle/>
          <a:p>
            <a:pPr defTabSz="457200">
              <a:defRPr/>
            </a:pPr>
            <a:r>
              <a:rPr lang="en-ZA" b="1" kern="0" dirty="0">
                <a:solidFill>
                  <a:prstClr val="black">
                    <a:lumMod val="65000"/>
                    <a:lumOff val="35000"/>
                  </a:prstClr>
                </a:solidFill>
                <a:latin typeface="Arial" panose="020B0604020202020204" pitchFamily="34" charset="0"/>
                <a:cs typeface="Arial" panose="020B0604020202020204" pitchFamily="34" charset="0"/>
              </a:rPr>
              <a:t>WOMEN AT SMS LEVEL </a:t>
            </a:r>
            <a:r>
              <a:rPr lang="en-ZA" kern="0" dirty="0">
                <a:solidFill>
                  <a:prstClr val="black">
                    <a:lumMod val="65000"/>
                    <a:lumOff val="35000"/>
                  </a:prstClr>
                </a:solidFill>
                <a:latin typeface="Arial" panose="020B0604020202020204" pitchFamily="34" charset="0"/>
                <a:cs typeface="Arial" panose="020B0604020202020204" pitchFamily="34" charset="0"/>
              </a:rPr>
              <a:t>:</a:t>
            </a:r>
          </a:p>
          <a:p>
            <a:pPr defTabSz="457200">
              <a:lnSpc>
                <a:spcPct val="150000"/>
              </a:lnSpc>
              <a:defRPr/>
            </a:pPr>
            <a:r>
              <a:rPr lang="en-ZA" b="1" kern="0" dirty="0">
                <a:solidFill>
                  <a:prstClr val="black">
                    <a:lumMod val="75000"/>
                    <a:lumOff val="25000"/>
                  </a:prstClr>
                </a:solidFill>
                <a:latin typeface="Arial" panose="020B0604020202020204" pitchFamily="34" charset="0"/>
                <a:cs typeface="Arial" panose="020B0604020202020204" pitchFamily="34" charset="0"/>
              </a:rPr>
              <a:t>Target  : 50%</a:t>
            </a:r>
          </a:p>
          <a:p>
            <a:pPr defTabSz="457200">
              <a:defRPr/>
            </a:pPr>
            <a:r>
              <a:rPr lang="en-ZA" b="1" kern="0" dirty="0">
                <a:solidFill>
                  <a:prstClr val="black">
                    <a:lumMod val="75000"/>
                    <a:lumOff val="25000"/>
                  </a:prstClr>
                </a:solidFill>
                <a:latin typeface="Arial" panose="020B0604020202020204" pitchFamily="34" charset="0"/>
                <a:cs typeface="Arial" panose="020B0604020202020204" pitchFamily="34" charset="0"/>
              </a:rPr>
              <a:t>Current: </a:t>
            </a:r>
            <a:r>
              <a:rPr lang="en-US" b="1" kern="0" dirty="0">
                <a:solidFill>
                  <a:srgbClr val="00B050"/>
                </a:solidFill>
                <a:latin typeface="Arial" panose="020B0604020202020204" pitchFamily="34" charset="0"/>
                <a:ea typeface="Calibri" panose="020F0502020204030204" pitchFamily="34" charset="0"/>
                <a:cs typeface="Arial" panose="020B0604020202020204" pitchFamily="34" charset="0"/>
              </a:rPr>
              <a:t>53%</a:t>
            </a:r>
            <a:endParaRPr lang="en-ZA" b="1" kern="0" dirty="0">
              <a:solidFill>
                <a:srgbClr val="00B050"/>
              </a:solidFill>
              <a:latin typeface="Arial" panose="020B0604020202020204" pitchFamily="34" charset="0"/>
              <a:cs typeface="Arial" panose="020B0604020202020204" pitchFamily="34" charset="0"/>
            </a:endParaRPr>
          </a:p>
        </p:txBody>
      </p:sp>
      <p:sp>
        <p:nvSpPr>
          <p:cNvPr id="164" name="TextBox 163"/>
          <p:cNvSpPr txBox="1"/>
          <p:nvPr/>
        </p:nvSpPr>
        <p:spPr>
          <a:xfrm>
            <a:off x="8863868" y="765902"/>
            <a:ext cx="1804132" cy="400110"/>
          </a:xfrm>
          <a:prstGeom prst="rect">
            <a:avLst/>
          </a:prstGeom>
          <a:solidFill>
            <a:srgbClr val="087A26"/>
          </a:solidFill>
        </p:spPr>
        <p:txBody>
          <a:bodyPr wrap="square" rtlCol="0">
            <a:spAutoFit/>
          </a:bodyPr>
          <a:lstStyle/>
          <a:p>
            <a:pPr algn="ctr" defTabSz="457200">
              <a:defRPr/>
            </a:pPr>
            <a:r>
              <a:rPr lang="en-ZA" sz="2000" b="1" kern="0" dirty="0">
                <a:solidFill>
                  <a:prstClr val="white"/>
                </a:solidFill>
                <a:latin typeface="Arial" panose="020B0604020202020204" pitchFamily="34" charset="0"/>
                <a:cs typeface="Arial" panose="020B0604020202020204" pitchFamily="34" charset="0"/>
              </a:rPr>
              <a:t>RACE</a:t>
            </a:r>
          </a:p>
        </p:txBody>
      </p:sp>
      <p:sp>
        <p:nvSpPr>
          <p:cNvPr id="166" name="TextBox 165"/>
          <p:cNvSpPr txBox="1"/>
          <p:nvPr/>
        </p:nvSpPr>
        <p:spPr>
          <a:xfrm>
            <a:off x="4708511" y="750409"/>
            <a:ext cx="1665333" cy="400110"/>
          </a:xfrm>
          <a:prstGeom prst="rect">
            <a:avLst/>
          </a:prstGeom>
          <a:solidFill>
            <a:srgbClr val="087A26"/>
          </a:solidFill>
        </p:spPr>
        <p:txBody>
          <a:bodyPr wrap="square" rtlCol="0">
            <a:spAutoFit/>
          </a:bodyPr>
          <a:lstStyle/>
          <a:p>
            <a:pPr algn="ctr" defTabSz="457200">
              <a:defRPr/>
            </a:pPr>
            <a:r>
              <a:rPr lang="en-ZA" sz="2000" b="1" kern="0" dirty="0">
                <a:solidFill>
                  <a:prstClr val="white"/>
                </a:solidFill>
                <a:latin typeface="Arial" panose="020B0604020202020204" pitchFamily="34" charset="0"/>
                <a:cs typeface="Arial" panose="020B0604020202020204" pitchFamily="34" charset="0"/>
              </a:rPr>
              <a:t>DISABILITY</a:t>
            </a:r>
            <a:endParaRPr lang="en-ZA" sz="1600" b="1" kern="0" dirty="0">
              <a:solidFill>
                <a:prstClr val="white"/>
              </a:solidFill>
              <a:latin typeface="Arial" panose="020B0604020202020204" pitchFamily="34" charset="0"/>
              <a:cs typeface="Arial" panose="020B0604020202020204" pitchFamily="34" charset="0"/>
            </a:endParaRPr>
          </a:p>
        </p:txBody>
      </p:sp>
      <p:sp>
        <p:nvSpPr>
          <p:cNvPr id="167" name="Rectangle 166"/>
          <p:cNvSpPr/>
          <p:nvPr/>
        </p:nvSpPr>
        <p:spPr>
          <a:xfrm>
            <a:off x="9030152" y="2013272"/>
            <a:ext cx="1098301" cy="276999"/>
          </a:xfrm>
          <a:prstGeom prst="rect">
            <a:avLst/>
          </a:prstGeom>
        </p:spPr>
        <p:txBody>
          <a:bodyPr wrap="square">
            <a:spAutoFit/>
          </a:bodyPr>
          <a:lstStyle/>
          <a:p>
            <a:pPr defTabSz="457200">
              <a:defRPr/>
            </a:pPr>
            <a:endParaRPr lang="en-US" sz="1200" b="1"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68" name="Rectangle 167"/>
          <p:cNvSpPr/>
          <p:nvPr/>
        </p:nvSpPr>
        <p:spPr>
          <a:xfrm>
            <a:off x="9223642" y="2500991"/>
            <a:ext cx="184731" cy="253916"/>
          </a:xfrm>
          <a:prstGeom prst="rect">
            <a:avLst/>
          </a:prstGeom>
        </p:spPr>
        <p:txBody>
          <a:bodyPr wrap="none">
            <a:spAutoFit/>
          </a:bodyPr>
          <a:lstStyle/>
          <a:p>
            <a:pPr defTabSz="457200">
              <a:defRPr/>
            </a:pPr>
            <a:endParaRPr lang="en-US" sz="1050" dirty="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
        <p:nvSpPr>
          <p:cNvPr id="170" name="TextBox 169"/>
          <p:cNvSpPr txBox="1"/>
          <p:nvPr/>
        </p:nvSpPr>
        <p:spPr>
          <a:xfrm>
            <a:off x="1519287" y="765902"/>
            <a:ext cx="1485900" cy="400110"/>
          </a:xfrm>
          <a:prstGeom prst="rect">
            <a:avLst/>
          </a:prstGeom>
          <a:solidFill>
            <a:srgbClr val="087A26"/>
          </a:solidFill>
        </p:spPr>
        <p:txBody>
          <a:bodyPr wrap="square" rtlCol="0">
            <a:spAutoFit/>
          </a:bodyPr>
          <a:lstStyle/>
          <a:p>
            <a:pPr algn="ctr" defTabSz="457200">
              <a:defRPr/>
            </a:pPr>
            <a:r>
              <a:rPr lang="en-ZA" sz="2000" b="1" kern="0" dirty="0">
                <a:solidFill>
                  <a:prstClr val="white"/>
                </a:solidFill>
                <a:latin typeface="Arial" panose="020B0604020202020204" pitchFamily="34" charset="0"/>
                <a:cs typeface="Arial" panose="020B0604020202020204" pitchFamily="34" charset="0"/>
              </a:rPr>
              <a:t>GENDER</a:t>
            </a:r>
          </a:p>
        </p:txBody>
      </p:sp>
      <p:sp>
        <p:nvSpPr>
          <p:cNvPr id="61" name="TextBox 60"/>
          <p:cNvSpPr txBox="1"/>
          <p:nvPr/>
        </p:nvSpPr>
        <p:spPr bwMode="auto">
          <a:xfrm>
            <a:off x="4851478" y="1822680"/>
            <a:ext cx="2272701" cy="1197420"/>
          </a:xfrm>
          <a:prstGeom prst="rect">
            <a:avLst/>
          </a:prstGeom>
          <a:noFill/>
          <a:ln w="9525">
            <a:noFill/>
            <a:miter lim="800000"/>
            <a:headEnd/>
            <a:tailEnd/>
          </a:ln>
        </p:spPr>
        <p:txBody>
          <a:bodyPr wrap="square" lIns="90000" tIns="90000" rIns="90000" bIns="90000" rtlCol="0">
            <a:spAutoFit/>
          </a:bodyPr>
          <a:lstStyle/>
          <a:p>
            <a:pPr defTabSz="457200">
              <a:spcBef>
                <a:spcPts val="600"/>
              </a:spcBef>
              <a:defRPr/>
            </a:pPr>
            <a:r>
              <a:rPr lang="en-US" b="1" kern="0" dirty="0">
                <a:solidFill>
                  <a:prstClr val="black">
                    <a:lumMod val="65000"/>
                    <a:lumOff val="35000"/>
                  </a:prstClr>
                </a:solidFill>
                <a:latin typeface="Arial" panose="020B0604020202020204" pitchFamily="34" charset="0"/>
                <a:cs typeface="Arial" panose="020B0604020202020204" pitchFamily="34" charset="0"/>
              </a:rPr>
              <a:t>Target</a:t>
            </a:r>
            <a:r>
              <a:rPr lang="en-US" sz="2000" b="1" kern="0" dirty="0">
                <a:solidFill>
                  <a:prstClr val="black">
                    <a:lumMod val="65000"/>
                    <a:lumOff val="35000"/>
                  </a:prstClr>
                </a:solidFill>
                <a:latin typeface="Arial" panose="020B0604020202020204" pitchFamily="34" charset="0"/>
                <a:cs typeface="Arial" panose="020B0604020202020204" pitchFamily="34" charset="0"/>
              </a:rPr>
              <a:t>: 2%</a:t>
            </a:r>
          </a:p>
          <a:p>
            <a:pPr defTabSz="457200">
              <a:spcBef>
                <a:spcPts val="600"/>
              </a:spcBef>
              <a:defRPr/>
            </a:pPr>
            <a:r>
              <a:rPr lang="en-ZA" b="1" kern="0" dirty="0">
                <a:solidFill>
                  <a:prstClr val="black">
                    <a:lumMod val="65000"/>
                    <a:lumOff val="35000"/>
                  </a:prstClr>
                </a:solidFill>
                <a:latin typeface="Arial" panose="020B0604020202020204" pitchFamily="34" charset="0"/>
                <a:cs typeface="Arial" panose="020B0604020202020204" pitchFamily="34" charset="0"/>
              </a:rPr>
              <a:t>Current: 3.37% </a:t>
            </a:r>
          </a:p>
          <a:p>
            <a:pPr defTabSz="457200">
              <a:spcBef>
                <a:spcPts val="600"/>
              </a:spcBef>
              <a:defRPr/>
            </a:pPr>
            <a:r>
              <a:rPr lang="en-ZA" b="1" kern="0" dirty="0">
                <a:solidFill>
                  <a:srgbClr val="008B5F"/>
                </a:solidFill>
                <a:latin typeface="Arial" panose="020B0604020202020204" pitchFamily="34" charset="0"/>
                <a:cs typeface="Arial" panose="020B0604020202020204" pitchFamily="34" charset="0"/>
              </a:rPr>
              <a:t>(+1.37)</a:t>
            </a:r>
            <a:endParaRPr lang="en-ZA" kern="0" dirty="0">
              <a:solidFill>
                <a:srgbClr val="008B5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38782" y="1224283"/>
            <a:ext cx="744410" cy="678690"/>
          </a:xfrm>
          <a:prstGeom prst="rect">
            <a:avLst/>
          </a:prstGeom>
        </p:spPr>
      </p:pic>
      <p:sp>
        <p:nvSpPr>
          <p:cNvPr id="37" name="Line 3"/>
          <p:cNvSpPr>
            <a:spLocks noChangeShapeType="1"/>
          </p:cNvSpPr>
          <p:nvPr/>
        </p:nvSpPr>
        <p:spPr bwMode="auto">
          <a:xfrm>
            <a:off x="-4573" y="82580"/>
            <a:ext cx="12191999" cy="0"/>
          </a:xfrm>
          <a:prstGeom prst="line">
            <a:avLst/>
          </a:prstGeom>
          <a:noFill/>
          <a:ln w="57150">
            <a:solidFill>
              <a:srgbClr val="FFC000"/>
            </a:solidFill>
            <a:round/>
            <a:headEnd/>
            <a:tailEnd/>
          </a:ln>
          <a:extLst/>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fontAlgn="auto">
              <a:spcBef>
                <a:spcPts val="0"/>
              </a:spcBef>
              <a:spcAft>
                <a:spcPts val="0"/>
              </a:spcAft>
              <a:defRPr/>
            </a:pPr>
            <a:endParaRPr lang="en-ZA" sz="1800" kern="0" dirty="0">
              <a:solidFill>
                <a:prstClr val="black"/>
              </a:solidFill>
              <a:latin typeface="Arial"/>
              <a:ea typeface="ＭＳ Ｐゴシック"/>
              <a:cs typeface="+mn-cs"/>
            </a:endParaRPr>
          </a:p>
        </p:txBody>
      </p:sp>
    </p:spTree>
    <p:extLst>
      <p:ext uri="{BB962C8B-B14F-4D97-AF65-F5344CB8AC3E}">
        <p14:creationId xmlns:p14="http://schemas.microsoft.com/office/powerpoint/2010/main" xmlns="" val="1903449696"/>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8</a:t>
            </a:fld>
            <a:endParaRPr lang="en-US" dirty="0">
              <a:solidFill>
                <a:prstClr val="black">
                  <a:tint val="75000"/>
                </a:prstClr>
              </a:solidFill>
            </a:endParaRPr>
          </a:p>
        </p:txBody>
      </p:sp>
      <p:sp>
        <p:nvSpPr>
          <p:cNvPr id="5" name="Title 1"/>
          <p:cNvSpPr txBox="1">
            <a:spLocks noGrp="1"/>
          </p:cNvSpPr>
          <p:nvPr>
            <p:ph type="title"/>
          </p:nvPr>
        </p:nvSpPr>
        <p:spPr>
          <a:xfrm>
            <a:off x="0" y="5"/>
            <a:ext cx="12192000" cy="935421"/>
          </a:xfrm>
          <a:prstGeom prst="rect">
            <a:avLst/>
          </a:prstGeom>
          <a:solidFill>
            <a:srgbClr val="09912D"/>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200" b="1" dirty="0">
                <a:solidFill>
                  <a:schemeClr val="bg1"/>
                </a:solidFill>
                <a:cs typeface="Arial" panose="020B0604020202020204" pitchFamily="34" charset="0"/>
              </a:rPr>
              <a:t>2.4 PROGRESS ON EMPLOYMENT EQUITY PER QUARTER</a:t>
            </a:r>
          </a:p>
        </p:txBody>
      </p:sp>
      <p:graphicFrame>
        <p:nvGraphicFramePr>
          <p:cNvPr id="9" name="Chart 8"/>
          <p:cNvGraphicFramePr>
            <a:graphicFrameLocks/>
          </p:cNvGraphicFramePr>
          <p:nvPr>
            <p:extLst/>
          </p:nvPr>
        </p:nvGraphicFramePr>
        <p:xfrm>
          <a:off x="7721350" y="935426"/>
          <a:ext cx="2946650" cy="5191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8"/>
          <p:cNvGraphicFramePr>
            <a:graphicFrameLocks/>
          </p:cNvGraphicFramePr>
          <p:nvPr>
            <p:extLst/>
          </p:nvPr>
        </p:nvGraphicFramePr>
        <p:xfrm>
          <a:off x="4814948" y="951831"/>
          <a:ext cx="3153103" cy="5191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8"/>
          <p:cNvGraphicFramePr>
            <a:graphicFrameLocks/>
          </p:cNvGraphicFramePr>
          <p:nvPr>
            <p:extLst/>
          </p:nvPr>
        </p:nvGraphicFramePr>
        <p:xfrm>
          <a:off x="1686914" y="932028"/>
          <a:ext cx="3153103" cy="51911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6941512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C1773F3E992C4FA1CBA0E42E44E90A" ma:contentTypeVersion="0" ma:contentTypeDescription="Create a new document." ma:contentTypeScope="" ma:versionID="c7be9789a6e6d20cc869fba92a2dc91a">
  <xsd:schema xmlns:xsd="http://www.w3.org/2001/XMLSchema" xmlns:xs="http://www.w3.org/2001/XMLSchema" xmlns:p="http://schemas.microsoft.com/office/2006/metadata/properties" targetNamespace="http://schemas.microsoft.com/office/2006/metadata/properties" ma:root="true" ma:fieldsID="120e5651151cf1d9dd844d4ab8c66a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809BEE-7F2D-470C-9BE1-6376B213E8B9}">
  <ds:schemaRef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014118B3-1974-42F2-B21F-498B6DB5D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5D7F514-0770-46BE-89F7-6BAA7DB4C8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18608</TotalTime>
  <Words>3547</Words>
  <Application>Microsoft Office PowerPoint</Application>
  <PresentationFormat>Custom</PresentationFormat>
  <Paragraphs>806</Paragraphs>
  <Slides>36</Slides>
  <Notes>18</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36</vt:i4>
      </vt:variant>
    </vt:vector>
  </HeadingPairs>
  <TitlesOfParts>
    <vt:vector size="46" baseType="lpstr">
      <vt:lpstr>6_Office Theme</vt:lpstr>
      <vt:lpstr>10_Office Theme</vt:lpstr>
      <vt:lpstr>11_Office Theme</vt:lpstr>
      <vt:lpstr>1_Office Theme</vt:lpstr>
      <vt:lpstr>2_Office Theme</vt:lpstr>
      <vt:lpstr>3_Office Theme</vt:lpstr>
      <vt:lpstr>4_Office Theme</vt:lpstr>
      <vt:lpstr>Office Theme</vt:lpstr>
      <vt:lpstr>5_Office Theme</vt:lpstr>
      <vt:lpstr>Presentation</vt:lpstr>
      <vt:lpstr>THIRD QUARTER PRELIMINARY PERFORMANCE INFORMATION (01 OCTOBER-31 DECEMBER 2019)</vt:lpstr>
      <vt:lpstr>Slide 2</vt:lpstr>
      <vt:lpstr>Slide 3</vt:lpstr>
      <vt:lpstr>2. OVERVIEW OF THE ORGANISATIONAL ENVIRONMENT</vt:lpstr>
      <vt:lpstr>Slide 5</vt:lpstr>
      <vt:lpstr>2.2 STAFF ESTABLISHMENT PER OCCUPATIONAL CLASSIFICATION </vt:lpstr>
      <vt:lpstr>Slide 7</vt:lpstr>
      <vt:lpstr>2.4 PROGRESS ON EMPLOYMENT EQUITY PER QUARTER</vt:lpstr>
      <vt:lpstr>Slide 9</vt:lpstr>
      <vt:lpstr>Highpoints Q3: Thuma Mina – more efficient way of working</vt:lpstr>
      <vt:lpstr>Slide 11</vt:lpstr>
      <vt:lpstr>Slide 12</vt:lpstr>
      <vt:lpstr>Slide 13</vt:lpstr>
      <vt:lpstr>Slide 14</vt:lpstr>
      <vt:lpstr>Slide 15</vt:lpstr>
      <vt:lpstr>Slide 16</vt:lpstr>
      <vt:lpstr>Slide 17</vt:lpstr>
      <vt:lpstr>Slide 18</vt:lpstr>
      <vt:lpstr>Slide 19</vt:lpstr>
      <vt:lpstr>Slide 20</vt:lpstr>
      <vt:lpstr>PROGRAMME 2: CONTENT PROCESSING AND DISSEMINATION. CONTINUED…</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2013/14 Annual Report</dc:title>
  <dc:creator>Karabo Matlou</dc:creator>
  <cp:lastModifiedBy>PUMZA</cp:lastModifiedBy>
  <cp:revision>577</cp:revision>
  <cp:lastPrinted>2020-01-28T10:39:17Z</cp:lastPrinted>
  <dcterms:created xsi:type="dcterms:W3CDTF">2014-10-01T13:28:29Z</dcterms:created>
  <dcterms:modified xsi:type="dcterms:W3CDTF">2020-02-20T08:18:55Z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82c92244-8cbe-44ce-9c1f-0d2fa4605c78</vt:lpwstr>
  </property>
  <property fmtid="{D5CDD505-2E9C-101B-9397-08002B2CF9AE}" pid="3" name="ContentTypeId">
    <vt:lpwstr>0x0101002EC1773F3E992C4FA1CBA0E42E44E90A</vt:lpwstr>
  </property>
</Properties>
</file>