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style7.xml" ContentType="application/vnd.ms-office.chartstyl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828" r:id="rId5"/>
    <p:sldMasterId id="2147483948" r:id="rId6"/>
    <p:sldMasterId id="2147483960" r:id="rId7"/>
    <p:sldMasterId id="2147483972" r:id="rId8"/>
    <p:sldMasterId id="2147483984" r:id="rId9"/>
    <p:sldMasterId id="2147483996" r:id="rId10"/>
    <p:sldMasterId id="2147484008" r:id="rId11"/>
    <p:sldMasterId id="2147484020" r:id="rId12"/>
  </p:sldMasterIdLst>
  <p:notesMasterIdLst>
    <p:notesMasterId r:id="rId47"/>
  </p:notesMasterIdLst>
  <p:handoutMasterIdLst>
    <p:handoutMasterId r:id="rId48"/>
  </p:handoutMasterIdLst>
  <p:sldIdLst>
    <p:sldId id="335" r:id="rId13"/>
    <p:sldId id="447" r:id="rId14"/>
    <p:sldId id="456" r:id="rId15"/>
    <p:sldId id="445" r:id="rId16"/>
    <p:sldId id="471" r:id="rId17"/>
    <p:sldId id="472" r:id="rId18"/>
    <p:sldId id="451" r:id="rId19"/>
    <p:sldId id="473" r:id="rId20"/>
    <p:sldId id="422" r:id="rId21"/>
    <p:sldId id="475" r:id="rId22"/>
    <p:sldId id="452" r:id="rId23"/>
    <p:sldId id="465" r:id="rId24"/>
    <p:sldId id="442" r:id="rId25"/>
    <p:sldId id="437" r:id="rId26"/>
    <p:sldId id="464" r:id="rId27"/>
    <p:sldId id="438" r:id="rId28"/>
    <p:sldId id="439" r:id="rId29"/>
    <p:sldId id="443" r:id="rId30"/>
    <p:sldId id="431" r:id="rId31"/>
    <p:sldId id="440" r:id="rId32"/>
    <p:sldId id="432" r:id="rId33"/>
    <p:sldId id="433" r:id="rId34"/>
    <p:sldId id="448" r:id="rId35"/>
    <p:sldId id="444" r:id="rId36"/>
    <p:sldId id="434" r:id="rId37"/>
    <p:sldId id="453" r:id="rId38"/>
    <p:sldId id="435" r:id="rId39"/>
    <p:sldId id="454" r:id="rId40"/>
    <p:sldId id="436" r:id="rId41"/>
    <p:sldId id="441" r:id="rId42"/>
    <p:sldId id="466" r:id="rId43"/>
    <p:sldId id="467" r:id="rId44"/>
    <p:sldId id="468" r:id="rId45"/>
    <p:sldId id="384" r:id="rId4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4A880D3-FA0C-4234-B657-65AADA7733FF}">
          <p14:sldIdLst>
            <p14:sldId id="335"/>
            <p14:sldId id="447"/>
            <p14:sldId id="456"/>
            <p14:sldId id="445"/>
            <p14:sldId id="471"/>
            <p14:sldId id="472"/>
            <p14:sldId id="451"/>
            <p14:sldId id="473"/>
            <p14:sldId id="422"/>
            <p14:sldId id="475"/>
            <p14:sldId id="452"/>
            <p14:sldId id="465"/>
            <p14:sldId id="442"/>
            <p14:sldId id="437"/>
            <p14:sldId id="464"/>
            <p14:sldId id="438"/>
            <p14:sldId id="439"/>
            <p14:sldId id="443"/>
            <p14:sldId id="431"/>
            <p14:sldId id="440"/>
            <p14:sldId id="432"/>
            <p14:sldId id="433"/>
            <p14:sldId id="448"/>
            <p14:sldId id="444"/>
            <p14:sldId id="434"/>
            <p14:sldId id="453"/>
            <p14:sldId id="435"/>
            <p14:sldId id="454"/>
            <p14:sldId id="436"/>
            <p14:sldId id="441"/>
            <p14:sldId id="466"/>
            <p14:sldId id="467"/>
            <p14:sldId id="468"/>
            <p14:sldId id="3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1921" autoAdjust="0"/>
  </p:normalViewPr>
  <p:slideViewPr>
    <p:cSldViewPr>
      <p:cViewPr varScale="1">
        <p:scale>
          <a:sx n="116" d="100"/>
          <a:sy n="116" d="100"/>
        </p:scale>
        <p:origin x="-54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>
      <p:cViewPr varScale="1">
        <p:scale>
          <a:sx n="54" d="100"/>
          <a:sy n="54" d="100"/>
        </p:scale>
        <p:origin x="2608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 Performance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b="1" dirty="0" smtClean="0">
                <a:solidFill>
                  <a:schemeClr val="tx1"/>
                </a:solidFill>
              </a:rPr>
              <a:t>EE PER RACE</a:t>
            </a:r>
          </a:p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b="1" dirty="0" smtClean="0">
                <a:solidFill>
                  <a:schemeClr val="tx1"/>
                </a:solidFill>
              </a:rPr>
              <a:t>TARGET</a:t>
            </a:r>
            <a:endParaRPr lang="en-ZA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466275261737908"/>
          <c:y val="2.201834862385322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5176545052097328E-2"/>
          <c:y val="0.12343850292640322"/>
          <c:w val="0.70089402256819211"/>
          <c:h val="0.66334600098364949"/>
        </c:manualLayout>
      </c:layout>
      <c:pieChart>
        <c:varyColors val="1"/>
        <c:ser>
          <c:idx val="0"/>
          <c:order val="0"/>
          <c:explosion val="19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51-4335-BB72-7A89BD13665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51-4335-BB72-7A89BD13665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51-4335-BB72-7A89BD136656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51-4335-BB72-7A89BD1366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Sheet2!$A$1:$A$4</c:f>
              <c:strCache>
                <c:ptCount val="4"/>
                <c:pt idx="0">
                  <c:v>African</c:v>
                </c:pt>
                <c:pt idx="1">
                  <c:v>Coloured</c:v>
                </c:pt>
                <c:pt idx="2">
                  <c:v>Indian</c:v>
                </c:pt>
                <c:pt idx="3">
                  <c:v>White</c:v>
                </c:pt>
              </c:strCache>
            </c:strRef>
          </c:cat>
          <c:val>
            <c:numRef>
              <c:f>Sheet2!$B$1:$B$4</c:f>
              <c:numCache>
                <c:formatCode>0.00%</c:formatCode>
                <c:ptCount val="4"/>
                <c:pt idx="0">
                  <c:v>0.75000000000000011</c:v>
                </c:pt>
                <c:pt idx="1">
                  <c:v>9.0000000000000024E-2</c:v>
                </c:pt>
                <c:pt idx="2">
                  <c:v>5.000000000000001E-2</c:v>
                </c:pt>
                <c:pt idx="3">
                  <c:v>0.11000000000000001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51-4335-BB72-7A89BD13665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dirty="0" smtClean="0">
                <a:solidFill>
                  <a:schemeClr val="tx1"/>
                </a:solidFill>
              </a:rPr>
              <a:t>STATUS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dirty="0" smtClean="0">
                <a:solidFill>
                  <a:schemeClr val="tx1"/>
                </a:solidFill>
              </a:rPr>
              <a:t>TO DATE</a:t>
            </a:r>
            <a:endParaRPr lang="en-ZA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8.0849245965006547E-2"/>
          <c:y val="4.8929663608562688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448821359092759"/>
          <c:y val="0.16667427921136618"/>
          <c:w val="0.61057948740026713"/>
          <c:h val="0.55720266077791147"/>
        </c:manualLayout>
      </c:layout>
      <c:pieChart>
        <c:varyColors val="1"/>
        <c:ser>
          <c:idx val="0"/>
          <c:order val="0"/>
          <c:explosion val="12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2B-4BAF-B08A-4F6B13330FB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2B-4BAF-B08A-4F6B13330FB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2B-4BAF-B08A-4F6B13330FB3}"/>
              </c:ext>
            </c:extLst>
          </c:dPt>
          <c:dPt>
            <c:idx val="3"/>
            <c:explosion val="1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2B-4BAF-B08A-4F6B13330FB3}"/>
              </c:ext>
            </c:extLst>
          </c:dPt>
          <c:dLbls>
            <c:dLbl>
              <c:idx val="1"/>
              <c:layout>
                <c:manualLayout>
                  <c:x val="1.2193861094927762E-2"/>
                  <c:y val="3.1601049868766412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2B-4BAF-B08A-4F6B13330FB3}"/>
                </c:ext>
              </c:extLst>
            </c:dLbl>
            <c:dLbl>
              <c:idx val="2"/>
              <c:layout>
                <c:manualLayout>
                  <c:x val="5.8057094868134679E-2"/>
                  <c:y val="6.9809530689397782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2B-4BAF-B08A-4F6B13330FB3}"/>
                </c:ext>
              </c:extLst>
            </c:dLbl>
            <c:dLbl>
              <c:idx val="3"/>
              <c:layout>
                <c:manualLayout>
                  <c:x val="0.10638393354102292"/>
                  <c:y val="7.3824074742950717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2B-4BAF-B08A-4F6B13330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Sheet3!$A$1:$A$4</c:f>
              <c:strCache>
                <c:ptCount val="4"/>
                <c:pt idx="0">
                  <c:v>African</c:v>
                </c:pt>
                <c:pt idx="1">
                  <c:v>Coloured</c:v>
                </c:pt>
                <c:pt idx="2">
                  <c:v>Indian</c:v>
                </c:pt>
                <c:pt idx="3">
                  <c:v>White</c:v>
                </c:pt>
              </c:strCache>
            </c:strRef>
          </c:cat>
          <c:val>
            <c:numRef>
              <c:f>Sheet3!$B$1:$B$4</c:f>
              <c:numCache>
                <c:formatCode>0.00%</c:formatCode>
                <c:ptCount val="4"/>
                <c:pt idx="0">
                  <c:v>0.85270000000000012</c:v>
                </c:pt>
                <c:pt idx="1">
                  <c:v>6.4100000000000004E-2</c:v>
                </c:pt>
                <c:pt idx="2">
                  <c:v>2.8500000000000001E-2</c:v>
                </c:pt>
                <c:pt idx="3">
                  <c:v>5.4600000000000003E-2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2B-4BAF-B08A-4F6B13330FB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64433418333457"/>
          <c:y val="0.86603308360315945"/>
          <c:w val="0.63229491567623908"/>
          <c:h val="7.497614628472336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dirty="0" smtClean="0">
                <a:solidFill>
                  <a:schemeClr val="tx1"/>
                </a:solidFill>
              </a:rPr>
              <a:t>STATUS AS AT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dirty="0" smtClean="0">
                <a:solidFill>
                  <a:schemeClr val="tx1"/>
                </a:solidFill>
              </a:rPr>
              <a:t>30</a:t>
            </a:r>
            <a:r>
              <a:rPr lang="en-ZA" sz="1800" b="1" baseline="0" dirty="0" smtClean="0">
                <a:solidFill>
                  <a:schemeClr val="tx1"/>
                </a:solidFill>
              </a:rPr>
              <a:t> SEPTEMBER</a:t>
            </a:r>
            <a:r>
              <a:rPr lang="en-ZA" sz="1800" b="1" dirty="0" smtClean="0">
                <a:solidFill>
                  <a:schemeClr val="tx1"/>
                </a:solidFill>
              </a:rPr>
              <a:t> 2019</a:t>
            </a:r>
            <a:endParaRPr lang="en-ZA" sz="18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448821359092759"/>
          <c:y val="0.16667427921136618"/>
          <c:w val="0.61057948740026713"/>
          <c:h val="0.55720266077791147"/>
        </c:manualLayout>
      </c:layout>
      <c:pieChart>
        <c:varyColors val="1"/>
        <c:ser>
          <c:idx val="0"/>
          <c:order val="0"/>
          <c:explosion val="12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34-4A8E-9BCC-E0C777C90DB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34-4A8E-9BCC-E0C777C90DB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34-4A8E-9BCC-E0C777C90DB6}"/>
              </c:ext>
            </c:extLst>
          </c:dPt>
          <c:dPt>
            <c:idx val="3"/>
            <c:explosion val="1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34-4A8E-9BCC-E0C777C90D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Sheet3!$A$1:$A$4</c:f>
              <c:strCache>
                <c:ptCount val="4"/>
                <c:pt idx="0">
                  <c:v>African</c:v>
                </c:pt>
                <c:pt idx="1">
                  <c:v>Coloured</c:v>
                </c:pt>
                <c:pt idx="2">
                  <c:v>Indian</c:v>
                </c:pt>
                <c:pt idx="3">
                  <c:v>White</c:v>
                </c:pt>
              </c:strCache>
            </c:strRef>
          </c:cat>
          <c:val>
            <c:numRef>
              <c:f>Sheet3!$B$1:$B$4</c:f>
              <c:numCache>
                <c:formatCode>0.00%</c:formatCode>
                <c:ptCount val="4"/>
                <c:pt idx="0">
                  <c:v>0.85200000000000009</c:v>
                </c:pt>
                <c:pt idx="1">
                  <c:v>6.4400000000000013E-2</c:v>
                </c:pt>
                <c:pt idx="2">
                  <c:v>2.86E-2</c:v>
                </c:pt>
                <c:pt idx="3">
                  <c:v>5.4900000000000011E-2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34-4A8E-9BCC-E0C777C90DB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64433418333457"/>
          <c:y val="0.86603308360315945"/>
          <c:w val="0.63229491567623908"/>
          <c:h val="7.497614628472336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233830288980375"/>
          <c:y val="0"/>
          <c:w val="0.46465774899964923"/>
          <c:h val="0.737215381634342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APPROPRIATION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D5-4993-B4EF-B9A25BCAC5F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D5-4993-B4EF-B9A25BCAC5F5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D5-4993-B4EF-B9A25BCAC5F5}"/>
              </c:ext>
            </c:extLst>
          </c:dPt>
          <c:dLbls>
            <c:dLbl>
              <c:idx val="0"/>
              <c:layout>
                <c:manualLayout>
                  <c:x val="-0.24957698815566842"/>
                  <c:y val="-5.30497278444221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err="1" smtClean="0"/>
                      <a:t>R272.7m</a:t>
                    </a:r>
                    <a:endParaRPr lang="en-US" sz="1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08121827411167"/>
                      <c:h val="0.101510067114093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D5-4993-B4EF-B9A25BCAC5F5}"/>
                </c:ext>
              </c:extLst>
            </c:dLbl>
            <c:dLbl>
              <c:idx val="1"/>
              <c:layout>
                <c:manualLayout>
                  <c:x val="0.17061477721376195"/>
                  <c:y val="3.40370624812837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err="1" smtClean="0"/>
                      <a:t>R136.3m</a:t>
                    </a:r>
                    <a:endParaRPr lang="en-US" sz="1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310208685843205"/>
                      <c:h val="8.05369127516778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D5-4993-B4EF-B9A25BCAC5F5}"/>
                </c:ext>
              </c:extLst>
            </c:dLbl>
            <c:dLbl>
              <c:idx val="2"/>
              <c:layout>
                <c:manualLayout>
                  <c:x val="3.6240124172295732E-2"/>
                  <c:y val="4.1779844633514779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err="1" smtClean="0"/>
                      <a:t>R32.7m</a:t>
                    </a:r>
                    <a:endParaRPr lang="en-US" sz="1800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247681761860982"/>
                      <c:h val="5.9093959731543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D5-4993-B4EF-B9A25BCAC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CoE</c:v>
                </c:pt>
                <c:pt idx="1">
                  <c:v>Contracts / Commitments</c:v>
                </c:pt>
                <c:pt idx="2">
                  <c:v>Bal Operational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272702</c:v>
                </c:pt>
                <c:pt idx="1">
                  <c:v>136625</c:v>
                </c:pt>
                <c:pt idx="2">
                  <c:v>32716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D5-4993-B4EF-B9A25BCAC5F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12101675210074"/>
          <c:w val="0.9987424557336424"/>
          <c:h val="0.2498789832478994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8F0E6-C493-4CE9-A810-A841DD79801F}" type="datetimeFigureOut">
              <a:rPr lang="en-ZA" smtClean="0"/>
              <a:pPr/>
              <a:t>2020/02/20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4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4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C0CB5-DC0F-4CE2-ABAC-3BF380D7FD8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336723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4777E-3CDA-405E-BC52-55B0A6F924EE}" type="datetimeFigureOut">
              <a:rPr lang="en-ZA" smtClean="0"/>
              <a:pPr/>
              <a:t>2020/02/20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0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9A417-51B3-47A2-9A45-97E932A3240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460509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8F022-4E2C-47CF-A8D2-C73D19E791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993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22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55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23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27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25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926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26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730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27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863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28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866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29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44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30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756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BBF6E-B24B-4661-A9F0-EF30675F12B6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8856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7A7D-FC8B-48AB-B32F-ED3694D9DC3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72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11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2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12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19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14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5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16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9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17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70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19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78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21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12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68EE-BC2D-4C5D-8D24-1B3D08289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75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AC56-71B8-48BF-B523-F7A735146F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1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5933-1074-4BF6-A09C-80CF703FE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30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DE8E-03F8-45B5-9EA7-6A504DDCF5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208" y="6441210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43D58F-2DAB-1446-A47E-C34A82BC1F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568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DEFE-96DA-44AD-B0C4-EE25D9AD1A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835" y="6420720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43D58F-2DAB-1446-A47E-C34A82BC1F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99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CAA1-7366-4C86-8FA1-55F239EE98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51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F179-9D79-4DA7-9891-8096D8FB9E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31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F9DD-3C99-4DF8-A5FD-67276FFE56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62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EC9B-9707-43C8-9F2D-9E3D4C74FD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149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560-625E-4AC6-BBAF-09CE659B40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46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9F4C-5D6D-451C-8E4F-CC2AABDD00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18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575E-9F54-4204-AB2E-34A2889BB8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254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F84-0822-4F3C-AD81-36D073B251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00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2137-BFE6-445F-A6C0-56CDF8F7D5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98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C1F9-7A0A-4104-837E-56DC2620AB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124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85C-9700-49CA-93E9-E2E4AC1426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79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42DC-8F46-4165-ACCE-D133FDAAEC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598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1ECB-5C52-413B-A989-5A8497EBB7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944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86BA-6DA1-4FC6-AD51-6066FF39E8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443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121F-2F9C-452C-85AA-31D14B5AF4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010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746E-14A2-48BB-9300-260A86FC2A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185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08A-C307-473A-8F00-532A98BB1C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90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E49-2B60-4E2B-B39B-81E23BCCF1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964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2F5F-36E5-469A-8760-CBB2755D17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286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4E3B-2A10-4F71-AD35-237C3167C6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563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359D-0291-4949-87B5-4EAE59C9FC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452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E99-9883-4194-BA85-916BB8294A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00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61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195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194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75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457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04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3A51-2F3B-421E-90EA-A6C92EE9E5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262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148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67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466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209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814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30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585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941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468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47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4075-04F2-4DAB-99D7-9DF31E0E62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58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559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69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120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663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088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645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A613E-9782-4CEA-A63A-6C46A0AD9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10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0D2A0-4DF0-411B-8A2C-91D20136FB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398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4DDB2-1161-4A7B-8152-0C4E569BEE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9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0D1DC-F898-4BF9-8A15-7C951FA518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65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9615-43F4-4183-B8E7-FE538E552A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797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43BA9-FF52-4C39-91F6-F3736CDDEB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506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93540-4F93-44DB-A50B-BF674499D4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63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A12D9-955D-458B-B2CC-8499739C62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770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DB2C8-ACF9-4B51-AC34-6F47AF7F81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0230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C3EE0-B9D5-4F3A-A5D5-D7E18E39B9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997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A5DF4-11A2-4CEA-B3A9-871F433796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084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960CC-6448-4AA7-B45B-72B0A7F798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192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87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6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29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F73B-253E-4245-91C8-A53650D810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4678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9543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700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1644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041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2704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7858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716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5120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9761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75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89D8-A538-4364-A1E1-A9D5F10CD8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8351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0405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8895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070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892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3299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907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2229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642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059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61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D139-2B90-4ED7-8451-1FDD4BFBBF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6626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3738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7893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628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2474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8795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293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977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399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811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99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384FDA-5F43-4F53-BE63-710374895B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EB6E22-9AF0-4D88-B101-7094CE7142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45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810A4E-017D-497B-828A-67BAB91CBE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1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73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F28E3E34-D14D-46A3-A678-6E41D67ADA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50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08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za/" TargetMode="Externa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844824"/>
            <a:ext cx="4540558" cy="1530693"/>
          </a:xfrm>
        </p:spPr>
        <p:txBody>
          <a:bodyPr>
            <a:noAutofit/>
          </a:bodyPr>
          <a:lstStyle/>
          <a:p>
            <a:pPr algn="l" defTabSz="914400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SECOND QUARTER ACTUAL  PERFORMANCE INFORMATION (01 July-30 September 2019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4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9109" y="3657600"/>
            <a:ext cx="3404841" cy="128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Calibri Light" panose="020F0302020204030204"/>
              </a:rPr>
              <a:t>GCIS Presentation </a:t>
            </a:r>
          </a:p>
          <a:p>
            <a:pPr algn="l"/>
            <a:endParaRPr lang="en-US" sz="2000" b="1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08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937" y="4162575"/>
            <a:ext cx="6132398" cy="106452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Century Gothic" panose="020B0502020202020204" pitchFamily="34" charset="0"/>
              </a:rPr>
              <a:t>Highpoints Q2</a:t>
            </a:r>
            <a:r>
              <a:rPr lang="en-US" sz="2400" dirty="0" smtClean="0">
                <a:latin typeface="Century Gothic" panose="020B0502020202020204" pitchFamily="34" charset="0"/>
              </a:rPr>
              <a:t>: </a:t>
            </a:r>
            <a:r>
              <a:rPr lang="en-US" sz="2400" b="1" i="1" dirty="0" err="1" smtClean="0">
                <a:latin typeface="Century Gothic" panose="020B0502020202020204" pitchFamily="34" charset="0"/>
              </a:rPr>
              <a:t>Thuma</a:t>
            </a:r>
            <a:r>
              <a:rPr lang="en-US" sz="2400" b="1" i="1" dirty="0" smtClean="0">
                <a:latin typeface="Century Gothic" panose="020B0502020202020204" pitchFamily="34" charset="0"/>
              </a:rPr>
              <a:t> Mina Operations Room – a </a:t>
            </a:r>
            <a:r>
              <a:rPr lang="en-US" sz="2400" b="1" dirty="0" smtClean="0">
                <a:latin typeface="Century Gothic" panose="020B0502020202020204" pitchFamily="34" charset="0"/>
              </a:rPr>
              <a:t>more efficient way of working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164"/>
          <a:stretch/>
        </p:blipFill>
        <p:spPr>
          <a:xfrm>
            <a:off x="1111" y="0"/>
            <a:ext cx="4543211" cy="425810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681606" y="4367530"/>
            <a:ext cx="5333143" cy="2490470"/>
            <a:chOff x="6681606" y="4367530"/>
            <a:chExt cx="5333143" cy="249047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/>
            <a:srcRect l="28934" t="17273" r="47150" b="6794"/>
            <a:stretch/>
          </p:blipFill>
          <p:spPr>
            <a:xfrm>
              <a:off x="8421549" y="4367530"/>
              <a:ext cx="1364576" cy="24904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/>
            <a:srcRect l="32833" t="32229" r="51014" b="23368"/>
            <a:stretch/>
          </p:blipFill>
          <p:spPr>
            <a:xfrm>
              <a:off x="6681606" y="4367531"/>
              <a:ext cx="1576164" cy="249046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49897" y="4367530"/>
              <a:ext cx="2064852" cy="2490469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590" y="2156354"/>
            <a:ext cx="3544532" cy="20883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590" y="7062"/>
            <a:ext cx="3544532" cy="20335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4" r="29748"/>
          <a:stretch/>
        </p:blipFill>
        <p:spPr>
          <a:xfrm>
            <a:off x="8393368" y="7062"/>
            <a:ext cx="3766783" cy="42376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2725" y="5005202"/>
            <a:ext cx="6446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■"/>
            </a:pPr>
            <a:r>
              <a:rPr lang="en-ZA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1 895 (100%) compliant invoices paid in 30 days</a:t>
            </a:r>
          </a:p>
          <a:p>
            <a:pPr marL="342900" indent="-342900">
              <a:buFont typeface="Century Gothic" panose="020B0502020202020204" pitchFamily="34" charset="0"/>
              <a:buChar char="■"/>
            </a:pPr>
            <a:r>
              <a:rPr lang="en-ZA" sz="2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461 </a:t>
            </a:r>
            <a:r>
              <a:rPr lang="en-ZA" sz="2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communication </a:t>
            </a:r>
            <a:r>
              <a:rPr lang="en-ZA" sz="2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activations; 25</a:t>
            </a:r>
            <a:r>
              <a:rPr lang="en-ZA" sz="2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en-ZA" sz="2000" dirty="0">
                <a:latin typeface="Century Gothic" panose="020B0502020202020204" pitchFamily="34" charset="0"/>
                <a:ea typeface="Calibri" panose="020F0502020204030204" pitchFamily="34" charset="0"/>
              </a:rPr>
              <a:t>were on </a:t>
            </a:r>
            <a:r>
              <a:rPr lang="en-ZA" sz="2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gender-based violence</a:t>
            </a:r>
          </a:p>
          <a:p>
            <a:pPr marL="342900" indent="-342900">
              <a:buFont typeface="Century Gothic" panose="020B0502020202020204" pitchFamily="34" charset="0"/>
              <a:buChar char="■"/>
            </a:pPr>
            <a:r>
              <a:rPr lang="en-ZA" sz="2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214 communicators trained</a:t>
            </a:r>
          </a:p>
          <a:p>
            <a:pPr marL="342900" indent="-342900">
              <a:buFont typeface="Century Gothic" panose="020B0502020202020204" pitchFamily="34" charset="0"/>
              <a:buChar char="■"/>
            </a:pPr>
            <a:r>
              <a:rPr lang="en-US" sz="2000" dirty="0" smtClean="0">
                <a:latin typeface="Century Gothic" panose="020B0502020202020204" pitchFamily="34" charset="0"/>
              </a:rPr>
              <a:t>GCIS </a:t>
            </a:r>
            <a:r>
              <a:rPr lang="en-US" sz="2000" dirty="0">
                <a:latin typeface="Century Gothic" panose="020B0502020202020204" pitchFamily="34" charset="0"/>
              </a:rPr>
              <a:t>Investment Conference studio</a:t>
            </a:r>
          </a:p>
          <a:p>
            <a:endParaRPr lang="en-ZA" sz="2000" dirty="0" smtClean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■"/>
            </a:pP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82581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+mn-lt"/>
              </a:rPr>
              <a:t>5. DELAYED TARGETS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207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8764068"/>
              </p:ext>
            </p:extLst>
          </p:nvPr>
        </p:nvGraphicFramePr>
        <p:xfrm>
          <a:off x="263352" y="667650"/>
          <a:ext cx="11593286" cy="5863798"/>
        </p:xfrm>
        <a:graphic>
          <a:graphicData uri="http://schemas.openxmlformats.org/drawingml/2006/table">
            <a:tbl>
              <a:tblPr firstRow="1" firstCol="1" bandRow="1"/>
              <a:tblGrid>
                <a:gridCol w="2217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9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1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2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1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324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8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181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1: Administration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0526807"/>
                  </a:ext>
                </a:extLst>
              </a:tr>
              <a:tr h="1585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draft 2020-2023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 submitted 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Treasury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the DPME as 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draft 2020-2023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 submitted to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Treasury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the DPME as a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The first draft APP is due to be submitted to DPME on 31 October 2019  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First draft APP was not submitted due to changes in the target date by the DPME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The revised Framework for Strategic and Annual Performance Plans require departments to submit the Draft 2020-2023 APP by 31 October 2019 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GCIS 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submitted the Strat Plan and APP on the 15 November 2019 after DPME acceded to the request.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181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 2: Content Processing and Dissemination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5891783"/>
                  </a:ext>
                </a:extLst>
              </a:tr>
              <a:tr h="19418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copies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ZA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Vuk’uzenzele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newspaper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5.1 million copies of </a:t>
                      </a:r>
                      <a:r>
                        <a:rPr lang="en-ZA" sz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Vuk’uzenzele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newspaper produced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4 050 000 copies of </a:t>
                      </a:r>
                      <a:r>
                        <a:rPr lang="en-ZA" sz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Vuk’uzenzele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newspaper 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underachieved by 1050 000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September one and two editions of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Vuk’uzenzele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could not be printed on time as a result of the transition from the old service provider to a new service provider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Both September editions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were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printed and distributed in October.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3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GCIS print products distributed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Six GCIS print products distributed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GCIS print products were distributed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underachieved by 2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September 2019 editions were not distributed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 result of the transition from the old printing service provider to a new service provider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Both September 2019 editions were distributed in October 2019 in order to meet the target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 the year.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1213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424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82581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+mn-lt"/>
              </a:rPr>
              <a:t>5. DELAYED TARGETS ….continued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207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4861343"/>
              </p:ext>
            </p:extLst>
          </p:nvPr>
        </p:nvGraphicFramePr>
        <p:xfrm>
          <a:off x="263352" y="696072"/>
          <a:ext cx="11665296" cy="3164976"/>
        </p:xfrm>
        <a:graphic>
          <a:graphicData uri="http://schemas.openxmlformats.org/drawingml/2006/table">
            <a:tbl>
              <a:tblPr firstRow="1" firstCol="1" bandRow="1"/>
              <a:tblGrid>
                <a:gridCol w="2235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8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4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74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67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11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8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631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3: Intergovernmental Coordination and Stakeholder Engagement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5891783"/>
                  </a:ext>
                </a:extLst>
              </a:tr>
              <a:tr h="228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Internal Communicators’ Forum (ICF) held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Three ICFs held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Two ICFs were held 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underachieved by 1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The third ICF dedicated to NHI could not be held, it had to be moved to another date due to unavailability of presenters from Department of Health (DOH).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The special NHI ICF took place on 18 October 2019. 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093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9FE7-67B7-4BBE-9EFC-886B802F219B}" type="slidenum">
              <a:rPr lang="en-US">
                <a:solidFill>
                  <a:srgbClr val="4F271C">
                    <a:shade val="90000"/>
                  </a:srgbClr>
                </a:solidFill>
                <a:latin typeface="Calibri"/>
              </a:rPr>
              <a:pPr>
                <a:defRPr/>
              </a:pPr>
              <a:t>13</a:t>
            </a:fld>
            <a:endParaRPr lang="en-US" dirty="0">
              <a:solidFill>
                <a:srgbClr val="4F271C">
                  <a:shade val="90000"/>
                </a:srgbClr>
              </a:solidFill>
              <a:latin typeface="Calibri"/>
            </a:endParaRPr>
          </a:p>
        </p:txBody>
      </p:sp>
      <p:grpSp>
        <p:nvGrpSpPr>
          <p:cNvPr id="11" name="Inside-right pages with text"/>
          <p:cNvGrpSpPr/>
          <p:nvPr/>
        </p:nvGrpSpPr>
        <p:grpSpPr>
          <a:xfrm>
            <a:off x="5998953" y="1383474"/>
            <a:ext cx="3636444" cy="4131074"/>
            <a:chOff x="4572000" y="1371600"/>
            <a:chExt cx="3044952" cy="4114800"/>
          </a:xfrm>
        </p:grpSpPr>
        <p:grpSp>
          <p:nvGrpSpPr>
            <p:cNvPr id="1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765486" y="1554980"/>
              <a:ext cx="2324291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</a:rPr>
                <a:t>Purpose</a:t>
              </a:r>
            </a:p>
          </p:txBody>
        </p:sp>
        <p:grpSp>
          <p:nvGrpSpPr>
            <p:cNvPr id="19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Inside-left pages"/>
          <p:cNvGrpSpPr/>
          <p:nvPr/>
        </p:nvGrpSpPr>
        <p:grpSpPr>
          <a:xfrm>
            <a:off x="2567608" y="1383474"/>
            <a:ext cx="3549008" cy="4114800"/>
            <a:chOff x="1527048" y="1371600"/>
            <a:chExt cx="3044952" cy="4114800"/>
          </a:xfrm>
        </p:grpSpPr>
        <p:sp>
          <p:nvSpPr>
            <p:cNvPr id="29" name="Rounded Rectangle 28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053642" y="1701249"/>
            <a:ext cx="23762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Programme 1</a:t>
            </a:r>
          </a:p>
          <a:p>
            <a:pPr algn="ctr">
              <a:defRPr/>
            </a:pPr>
            <a:endParaRPr lang="en-ZA" sz="24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en-ZA" sz="24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ZA" sz="2400" b="1" dirty="0">
                <a:solidFill>
                  <a:prstClr val="black"/>
                </a:solidFill>
                <a:latin typeface="Calibri"/>
              </a:rPr>
              <a:t>Administration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37182" y="245530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Provide strategic leadership, management and support services to the department</a:t>
            </a:r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-2207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Title 5"/>
          <p:cNvSpPr txBox="1">
            <a:spLocks/>
          </p:cNvSpPr>
          <p:nvPr/>
        </p:nvSpPr>
        <p:spPr>
          <a:xfrm>
            <a:off x="0" y="149999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Calibri"/>
              </a:rPr>
              <a:t>6. </a:t>
            </a:r>
            <a:r>
              <a:rPr lang="en-US" sz="3200" dirty="0">
                <a:solidFill>
                  <a:prstClr val="white"/>
                </a:solidFill>
                <a:latin typeface="+mn-lt"/>
              </a:rPr>
              <a:t>PROGRAMME PERFORMANCE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2789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-42079"/>
            <a:ext cx="12192000" cy="487343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PROGRAMME 1: ADMINISTRATION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6645" y="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9250546"/>
              </p:ext>
            </p:extLst>
          </p:nvPr>
        </p:nvGraphicFramePr>
        <p:xfrm>
          <a:off x="191344" y="556725"/>
          <a:ext cx="11881320" cy="5935347"/>
        </p:xfrm>
        <a:graphic>
          <a:graphicData uri="http://schemas.openxmlformats.org/drawingml/2006/table">
            <a:tbl>
              <a:tblPr firstRow="1" firstCol="1" bandRow="1"/>
              <a:tblGrid>
                <a:gridCol w="2432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2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14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79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68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1123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Strategic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Management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September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9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 tabled in Parliament within prescribed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regulations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 draft 2020-2023 APP submitted to National Treasury and the DPME as a legislative requirement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first draft APP is due to be submitted to DPME on 31 October 2019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First draft APP was not submitted due to changes in the target date by the DPME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revised Framework for Strategic and Annual Performance Plans require departments to submit the Draft 2020-2023 APP by 31 October 2019 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GCIS submitted the Strat Plan and APP on 15 November 2019 after DPME acceded to the request.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97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approved quarterly performance reports submitted to National Treasury, Department of Planning, Monitoring and Evaluation (DPME), and Executive Authority, according to prescribed legislation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First quarter 2019/20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report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submitted to National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Treasury, DPME and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Executive Authority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according to prescribed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first quarter 2019/20 performance report was submitted to National Treasury, DPME and Executive Authority according to prescribed legislation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16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Report tabled in Parliament within National Treasury guidelines and legislative time frames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2018/19 Annual Report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tabled in Parliament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National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Treasury guidelines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legislated time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2018/19 Annual Report was tabled in Parliament within National Treasury guidelines and legislated time frame, on 27 September 2019.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06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82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752533"/>
              </p:ext>
            </p:extLst>
          </p:nvPr>
        </p:nvGraphicFramePr>
        <p:xfrm>
          <a:off x="263352" y="678230"/>
          <a:ext cx="11737305" cy="4622979"/>
        </p:xfrm>
        <a:graphic>
          <a:graphicData uri="http://schemas.openxmlformats.org/drawingml/2006/table">
            <a:tbl>
              <a:tblPr firstRow="1" firstCol="1" bandRow="1"/>
              <a:tblGrid>
                <a:gridCol w="2402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0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05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72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617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Strategic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Management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2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Sept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44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progress reports on the implementation of the risk-mitigation plans produced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First quarter 2019/20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 report 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First quarter 2019/20 progress report on implementation of the enterprise risk management framework was produced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965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7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PROGRAMME 1 CONTINUED…..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8133271"/>
              </p:ext>
            </p:extLst>
          </p:nvPr>
        </p:nvGraphicFramePr>
        <p:xfrm>
          <a:off x="191344" y="836712"/>
          <a:ext cx="11737304" cy="5674142"/>
        </p:xfrm>
        <a:graphic>
          <a:graphicData uri="http://schemas.openxmlformats.org/drawingml/2006/table">
            <a:tbl>
              <a:tblPr firstRow="1" firstCol="1" bandRow="1"/>
              <a:tblGrid>
                <a:gridCol w="2249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0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0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1733">
                  <a:extLst>
                    <a:ext uri="{9D8B030D-6E8A-4147-A177-3AD203B41FA5}">
                      <a16:colId xmlns:a16="http://schemas.microsoft.com/office/drawing/2014/main" xmlns="" val="3921123035"/>
                    </a:ext>
                  </a:extLst>
                </a:gridCol>
                <a:gridCol w="1805488">
                  <a:extLst>
                    <a:ext uri="{9D8B030D-6E8A-4147-A177-3AD203B41FA5}">
                      <a16:colId xmlns:a16="http://schemas.microsoft.com/office/drawing/2014/main" xmlns="" val="2440272172"/>
                    </a:ext>
                  </a:extLst>
                </a:gridCol>
                <a:gridCol w="13693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953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Human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Resources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July- Sept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68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MTEF Human Resource Plan (HRP) implemented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target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target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892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Information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Management and Technology</a:t>
                      </a:r>
                      <a:endParaRPr lang="en-US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555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reports on IM&amp;T governance implemented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report on the availability of IT Infrastructure presented to the IM&amp;T SC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2019-20 first quarter report on IT Infrastructure Availability was presented to the IM&amp;T Steering Committee on 19 July 2019 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27714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report on IM systems development presented to the IM&amp;T SC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2019/20 first quarter report on IM systems development was presented to the IM&amp;T Steering Committee on 19 July 2019 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04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7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PROGRAMME 1 CONTINUED…….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4775755"/>
              </p:ext>
            </p:extLst>
          </p:nvPr>
        </p:nvGraphicFramePr>
        <p:xfrm>
          <a:off x="119336" y="764704"/>
          <a:ext cx="11881320" cy="4843591"/>
        </p:xfrm>
        <a:graphic>
          <a:graphicData uri="http://schemas.openxmlformats.org/drawingml/2006/table">
            <a:tbl>
              <a:tblPr firstRow="1" firstCol="1" bandRow="1"/>
              <a:tblGrid>
                <a:gridCol w="2277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2777">
                  <a:extLst>
                    <a:ext uri="{9D8B030D-6E8A-4147-A177-3AD203B41FA5}">
                      <a16:colId xmlns:a16="http://schemas.microsoft.com/office/drawing/2014/main" xmlns="" val="3240955429"/>
                    </a:ext>
                  </a:extLst>
                </a:gridCol>
                <a:gridCol w="1352346">
                  <a:extLst>
                    <a:ext uri="{9D8B030D-6E8A-4147-A177-3AD203B41FA5}">
                      <a16:colId xmlns:a16="http://schemas.microsoft.com/office/drawing/2014/main" xmlns="" val="3314501027"/>
                    </a:ext>
                  </a:extLst>
                </a:gridCol>
                <a:gridCol w="1608321">
                  <a:extLst>
                    <a:ext uri="{9D8B030D-6E8A-4147-A177-3AD203B41FA5}">
                      <a16:colId xmlns:a16="http://schemas.microsoft.com/office/drawing/2014/main" xmlns="" val="3390439263"/>
                    </a:ext>
                  </a:extLst>
                </a:gridCol>
                <a:gridCol w="13861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668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Finance, Supply Chain Management and Auxiliary Services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46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financial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statements issued within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legislated prescripts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First quarter 2019/20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interim financial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reporting compiled and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submitted to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Treasury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first quarter 2019/20 interim financial reporting was compiled and submitted to National Treasury on 31 July 2019. 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629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Internal Audit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Risk-based Internal Audit Plan and operational plan updated and implemented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target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target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9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 reports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assurance audits produced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progress report on performance, compliance, financial audit conducted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progress report on performance, compliance, financial audits conducted was developed.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20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9FE7-67B7-4BBE-9EFC-886B802F219B}" type="slidenum">
              <a:rPr lang="en-US">
                <a:solidFill>
                  <a:srgbClr val="4F271C">
                    <a:shade val="90000"/>
                  </a:srgbClr>
                </a:solidFill>
                <a:latin typeface="Calibri"/>
              </a:rPr>
              <a:pPr>
                <a:defRPr/>
              </a:pPr>
              <a:t>18</a:t>
            </a:fld>
            <a:endParaRPr lang="en-US" dirty="0">
              <a:solidFill>
                <a:srgbClr val="4F271C">
                  <a:shade val="90000"/>
                </a:srgbClr>
              </a:solidFill>
              <a:latin typeface="Calibri"/>
            </a:endParaRPr>
          </a:p>
        </p:txBody>
      </p:sp>
      <p:grpSp>
        <p:nvGrpSpPr>
          <p:cNvPr id="11" name="Inside-right pages with text"/>
          <p:cNvGrpSpPr/>
          <p:nvPr/>
        </p:nvGrpSpPr>
        <p:grpSpPr>
          <a:xfrm>
            <a:off x="5905854" y="1383474"/>
            <a:ext cx="3790546" cy="4131074"/>
            <a:chOff x="4572000" y="1371600"/>
            <a:chExt cx="3044952" cy="4114800"/>
          </a:xfrm>
        </p:grpSpPr>
        <p:grpSp>
          <p:nvGrpSpPr>
            <p:cNvPr id="1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800714" y="1610280"/>
              <a:ext cx="2376264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</a:rPr>
                <a:t>Purpose</a:t>
              </a:r>
            </a:p>
          </p:txBody>
        </p:sp>
        <p:grpSp>
          <p:nvGrpSpPr>
            <p:cNvPr id="19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Inside-left pages"/>
          <p:cNvGrpSpPr/>
          <p:nvPr/>
        </p:nvGrpSpPr>
        <p:grpSpPr>
          <a:xfrm>
            <a:off x="2495600" y="1383474"/>
            <a:ext cx="3621016" cy="4114800"/>
            <a:chOff x="1527048" y="1371600"/>
            <a:chExt cx="3044952" cy="4114800"/>
          </a:xfrm>
        </p:grpSpPr>
        <p:sp>
          <p:nvSpPr>
            <p:cNvPr id="29" name="Rounded Rectangle 28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88059" y="1623099"/>
            <a:ext cx="23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Programme 2</a:t>
            </a:r>
          </a:p>
          <a:p>
            <a:pPr algn="ctr">
              <a:defRPr/>
            </a:pPr>
            <a:endParaRPr lang="en-ZA" sz="24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en-ZA" sz="24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ZA" sz="2400" b="1" dirty="0">
                <a:solidFill>
                  <a:prstClr val="black"/>
                </a:solidFill>
                <a:latin typeface="Calibri"/>
              </a:rPr>
              <a:t>Content Processing and Dissemination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87141" y="2541069"/>
            <a:ext cx="2634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Provide strategic leadership in government communication to ensure coherence, coordination, consistency, quality, impact and responsiveness of government communication</a:t>
            </a:r>
          </a:p>
        </p:txBody>
      </p:sp>
      <p:sp>
        <p:nvSpPr>
          <p:cNvPr id="31" name="Title 5"/>
          <p:cNvSpPr txBox="1">
            <a:spLocks/>
          </p:cNvSpPr>
          <p:nvPr/>
        </p:nvSpPr>
        <p:spPr>
          <a:xfrm>
            <a:off x="0" y="113417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Calibri"/>
              </a:rPr>
              <a:t>5. </a:t>
            </a:r>
            <a:r>
              <a:rPr lang="en-US" sz="3200" dirty="0">
                <a:solidFill>
                  <a:prstClr val="white"/>
                </a:solidFill>
                <a:latin typeface="+mn-lt"/>
              </a:rPr>
              <a:t>PROGRAMME PERFORMANCE INFORMATION</a:t>
            </a:r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-15449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7"/>
            <a:ext cx="12192000" cy="487343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2400" dirty="0">
                <a:solidFill>
                  <a:prstClr val="white"/>
                </a:solidFill>
                <a:latin typeface="Calibri"/>
              </a:rPr>
              <a:t>Programme 2: Content Processing and Dissemination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6310647"/>
              </p:ext>
            </p:extLst>
          </p:nvPr>
        </p:nvGraphicFramePr>
        <p:xfrm>
          <a:off x="551383" y="631596"/>
          <a:ext cx="11233249" cy="5909941"/>
        </p:xfrm>
        <a:graphic>
          <a:graphicData uri="http://schemas.openxmlformats.org/drawingml/2006/table">
            <a:tbl>
              <a:tblPr firstRow="1" firstCol="1" bandRow="1"/>
              <a:tblGrid>
                <a:gridCol w="2063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0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6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3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32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6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627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Products</a:t>
                      </a:r>
                      <a:r>
                        <a:rPr lang="en-US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Platforms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</a:t>
                      </a: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US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– Sept </a:t>
                      </a:r>
                      <a:endParaRPr lang="en-US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Preliminary Output</a:t>
                      </a:r>
                      <a:endParaRPr lang="en-US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– Sept </a:t>
                      </a:r>
                      <a:endParaRPr lang="en-US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06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copies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Vuk’uzenzele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newspaper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 million copies of Vuk’uzenzele newspaper produced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4 050 000 copies of Vuk’uzenzele newspaper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underachieved by 1050 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September one and two editions of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Vuk’uzenzele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could not be printed on time as a result of the transition from the old service provider to a new service provider</a:t>
                      </a: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Both September editions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were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printed and distributed in October.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3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editions</a:t>
                      </a:r>
                      <a:b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ZA" sz="12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PSM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magazine</a:t>
                      </a:r>
                      <a:b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published annually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Three editions of </a:t>
                      </a:r>
                      <a:r>
                        <a:rPr lang="en-ZA" sz="12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PSM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magazine published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Three editions of the PSM magazine were published. </a:t>
                      </a: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63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online edition of </a:t>
                      </a: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SAYB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Pocket Guide to South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Africa published annually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Chapters of the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 SAYB and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Official Guide to South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Africa updated and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Chapters of the 2018/19 SAYB and Official Guide to South Africa edited and proofread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6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of language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services requests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language services requests completed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(485) language services requests completed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64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News updates on key government</a:t>
                      </a:r>
                      <a:b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programmes and activities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Daily news updates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key government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programmes and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activities (excluding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some public holidays,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weekends and holiday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Daily news were updated on key government programmes and activities: </a:t>
                      </a:r>
                      <a:b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    Stories published over quarter: 733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18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8247196"/>
              </p:ext>
            </p:extLst>
          </p:nvPr>
        </p:nvGraphicFramePr>
        <p:xfrm>
          <a:off x="1991544" y="764704"/>
          <a:ext cx="8208912" cy="576050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654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1" kern="1200" dirty="0" smtClean="0"/>
                        <a:t>1.</a:t>
                      </a:r>
                      <a:r>
                        <a:rPr kumimoji="0" lang="en-US" sz="1800" b="1" kern="1200" baseline="0" dirty="0" smtClean="0"/>
                        <a:t> Introduction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54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1" kern="1200" dirty="0" smtClean="0"/>
                        <a:t>2.</a:t>
                      </a:r>
                      <a:r>
                        <a:rPr kumimoji="0" lang="en-US" sz="1800" b="1" kern="1200" baseline="0" dirty="0" smtClean="0"/>
                        <a:t> Overview of the Organisational Environment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54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ZA" sz="1800" kern="1200" dirty="0" smtClean="0"/>
                        <a:t>2.1 Establishment</a:t>
                      </a:r>
                      <a:endParaRPr kumimoji="0" lang="en-ZA" sz="18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2.2 </a:t>
                      </a: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Vacancy Per Occupational Category</a:t>
                      </a: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2.3 Employment Equity Status</a:t>
                      </a:r>
                      <a:endParaRPr kumimoji="0" lang="en-Z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4648395"/>
                  </a:ext>
                </a:extLst>
              </a:tr>
              <a:tr h="408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2.4 Progress on Employment Equity Per Quarter</a:t>
                      </a:r>
                      <a:endParaRPr kumimoji="0" lang="en-Z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3. Summary of Organisational Performance</a:t>
                      </a:r>
                      <a:endParaRPr kumimoji="0" lang="en-Z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54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ZA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4. Summary of Achievements</a:t>
                      </a:r>
                      <a:endParaRPr kumimoji="0" lang="en-Z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54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 Delayed Targets</a:t>
                      </a:r>
                      <a:endParaRPr kumimoji="0" lang="en-ZA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29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1" kern="1200" dirty="0" smtClean="0"/>
                        <a:t>6. </a:t>
                      </a: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Programme Performance Information</a:t>
                      </a:r>
                      <a:endParaRPr kumimoji="0" lang="en-US" sz="1800" b="1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kumimoji="0" lang="en-ZA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GCIS 2019/20 Total Budget And Overview</a:t>
                      </a:r>
                      <a:endParaRPr kumimoji="0" lang="en-US" sz="18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663711218"/>
                  </a:ext>
                </a:extLst>
              </a:tr>
              <a:tr h="287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8. Budget vs Expenditure – 30 September 2019</a:t>
                      </a: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48782987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12322"/>
            <a:ext cx="12192000" cy="491340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ZA" sz="3200" b="1" dirty="0">
                <a:solidFill>
                  <a:prstClr val="white"/>
                </a:solidFill>
                <a:latin typeface="Calibri"/>
              </a:rPr>
              <a:t>Presentation outline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82580"/>
            <a:ext cx="12192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6968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82580"/>
            <a:ext cx="12192000" cy="706090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PROGRAMME 2: CONTENT PROCESSING AND DISSEMINATION. CONTINUED…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9192082"/>
              </p:ext>
            </p:extLst>
          </p:nvPr>
        </p:nvGraphicFramePr>
        <p:xfrm>
          <a:off x="479376" y="959953"/>
          <a:ext cx="11449273" cy="5396398"/>
        </p:xfrm>
        <a:graphic>
          <a:graphicData uri="http://schemas.openxmlformats.org/drawingml/2006/table">
            <a:tbl>
              <a:tblPr firstRow="1" firstCol="1" bandRow="1"/>
              <a:tblGrid>
                <a:gridCol w="2194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7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8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4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08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75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042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Products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Platforms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6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- Sept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89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 content on the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www.gov.za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website as per items received (excluding public holidays, weekends and holiday periods)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Daily content updates to the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www.gov.za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website as per items received (excluding public holidays, weekend and holiday periods)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Daily content updates to the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www.gov.za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website as per items received (excluding public holidays, weekend and holiday periods)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Website updated on some public holidays and weekends in order to have a current website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1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 social media accounts as per content received (excluding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public holidays, weekends and holiday periods)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updates on GCIS social media accounts implemented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Daily updates on GCIS social media accounts were  implemented (excluding public holidays, weekends and holiday periods)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Updates took place on weekends and public holidays so that social media accounts are current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-80211" y="0"/>
            <a:ext cx="12272211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7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PROGRAMME 2 CONTINUED…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519211"/>
              </p:ext>
            </p:extLst>
          </p:nvPr>
        </p:nvGraphicFramePr>
        <p:xfrm>
          <a:off x="119336" y="820880"/>
          <a:ext cx="11881319" cy="5110747"/>
        </p:xfrm>
        <a:graphic>
          <a:graphicData uri="http://schemas.openxmlformats.org/drawingml/2006/table">
            <a:tbl>
              <a:tblPr firstRow="1" firstCol="1" bandRow="1"/>
              <a:tblGrid>
                <a:gridCol w="2277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9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2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0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50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61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2967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Policy and Research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4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 cluster  reports on perceptions of government priorities produced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5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 government communication monitoring and evaluation (GCME) produced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report on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government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monitoring and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evaluation produced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report on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government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monitoring and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evaluation produced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98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of requested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messages produced.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(excluding weekends,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holidays and holiday periods)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Produce 100% of key messages requested. (excluding weekends, public holidays and holiday periods)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(37) key messages requests were produced.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77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of opinion pieces produced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(excluding weekends,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holidays and holiday periods)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Produce 100% of opinion pieces requested (excluding weekends, public holidays and holiday periods)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(28) opinion pieces were produced.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80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7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PROGRAMME 2 CONTINUED…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8559940"/>
              </p:ext>
            </p:extLst>
          </p:nvPr>
        </p:nvGraphicFramePr>
        <p:xfrm>
          <a:off x="263352" y="895222"/>
          <a:ext cx="11737304" cy="5685256"/>
        </p:xfrm>
        <a:graphic>
          <a:graphicData uri="http://schemas.openxmlformats.org/drawingml/2006/table">
            <a:tbl>
              <a:tblPr firstRow="1" firstCol="1" bandRow="1"/>
              <a:tblGrid>
                <a:gridCol w="2249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2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1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44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0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3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5805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Communication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Service Agency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-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59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 of approved media buying campaigns implemented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 of approved media-buying campaigns implemented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51% of approved media-buying campaigns were implemented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overachieved by 11%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requests were received than anticipated.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photographic services provided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photographic services provided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 photographic services were provided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overachieved by 25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request for photographic services were received than anticipated when setting the target.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3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video services provided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video services provided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 video services were provided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overachieved by 48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requests for video coverage were received than anticipated when setting the target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9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radio products and services provided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radio products and services provided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radio products and services were provided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overachieved by 11 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Requests for radio products were received than anticipated when setting the target.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0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7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PROGRAMME 2 CONTINUED…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7095870"/>
              </p:ext>
            </p:extLst>
          </p:nvPr>
        </p:nvGraphicFramePr>
        <p:xfrm>
          <a:off x="191344" y="836712"/>
          <a:ext cx="11665295" cy="5325216"/>
        </p:xfrm>
        <a:graphic>
          <a:graphicData uri="http://schemas.openxmlformats.org/drawingml/2006/table">
            <a:tbl>
              <a:tblPr firstRow="1" firstCol="1" bandRow="1"/>
              <a:tblGrid>
                <a:gridCol w="2235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8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4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68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09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120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Communication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Service Agency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graphic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designs completed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 graphic designs completed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187 graphic designs were completed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overachieved by 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requests for graphic design were received than anticipated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3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of approved marketing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services activities implemented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of approved marketing services requests implemented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(22) of approved marketing services request were implemented.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8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GCIS print products distributed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Six GCIS print products distributed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GCIS print products were distributed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underachieved by 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September 2019 editions were not distributed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 result of the transition from the old printing service provider to a new service provider 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Both September 2019 editions were distributed in October 2019 in order to meet the target for the year.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21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9FE7-67B7-4BBE-9EFC-886B802F219B}" type="slidenum">
              <a:rPr lang="en-US">
                <a:solidFill>
                  <a:srgbClr val="4F271C">
                    <a:shade val="90000"/>
                  </a:srgbClr>
                </a:solidFill>
                <a:latin typeface="Calibri"/>
              </a:rPr>
              <a:pPr>
                <a:defRPr/>
              </a:pPr>
              <a:t>24</a:t>
            </a:fld>
            <a:endParaRPr lang="en-US" dirty="0">
              <a:solidFill>
                <a:srgbClr val="4F271C">
                  <a:shade val="90000"/>
                </a:srgbClr>
              </a:solidFill>
              <a:latin typeface="Calibri"/>
            </a:endParaRPr>
          </a:p>
        </p:txBody>
      </p:sp>
      <p:grpSp>
        <p:nvGrpSpPr>
          <p:cNvPr id="11" name="Inside-right pages with text"/>
          <p:cNvGrpSpPr/>
          <p:nvPr/>
        </p:nvGrpSpPr>
        <p:grpSpPr>
          <a:xfrm>
            <a:off x="5905854" y="1383474"/>
            <a:ext cx="3718538" cy="4131074"/>
            <a:chOff x="4572000" y="1371600"/>
            <a:chExt cx="3044952" cy="4114800"/>
          </a:xfrm>
        </p:grpSpPr>
        <p:grpSp>
          <p:nvGrpSpPr>
            <p:cNvPr id="1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800714" y="1610280"/>
              <a:ext cx="2376264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</a:rPr>
                <a:t>Purpose</a:t>
              </a:r>
            </a:p>
          </p:txBody>
        </p:sp>
        <p:grpSp>
          <p:nvGrpSpPr>
            <p:cNvPr id="19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Inside-left pages"/>
          <p:cNvGrpSpPr/>
          <p:nvPr/>
        </p:nvGrpSpPr>
        <p:grpSpPr>
          <a:xfrm>
            <a:off x="2639616" y="1383474"/>
            <a:ext cx="3477000" cy="4114800"/>
            <a:chOff x="1527048" y="1371600"/>
            <a:chExt cx="3044952" cy="4114800"/>
          </a:xfrm>
        </p:grpSpPr>
        <p:sp>
          <p:nvSpPr>
            <p:cNvPr id="29" name="Rounded Rectangle 28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249327" y="1620670"/>
            <a:ext cx="23762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Programme 3</a:t>
            </a:r>
          </a:p>
          <a:p>
            <a:pPr algn="ctr">
              <a:defRPr/>
            </a:pPr>
            <a:endParaRPr lang="en-ZA" sz="24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en-ZA" sz="24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ZA" sz="2400" b="1" dirty="0">
                <a:solidFill>
                  <a:prstClr val="black"/>
                </a:solidFill>
                <a:latin typeface="Calibri"/>
              </a:rPr>
              <a:t>Intergovernmental Coordination and Stakeholder Management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33570" y="2420888"/>
            <a:ext cx="2634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Implement development communication through mediated and unmediated communication channels and foster sound stakeholder relations and partnerships</a:t>
            </a:r>
          </a:p>
        </p:txBody>
      </p:sp>
      <p:sp>
        <p:nvSpPr>
          <p:cNvPr id="31" name="Title 5"/>
          <p:cNvSpPr txBox="1">
            <a:spLocks/>
          </p:cNvSpPr>
          <p:nvPr/>
        </p:nvSpPr>
        <p:spPr>
          <a:xfrm>
            <a:off x="0" y="113417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prstClr val="white"/>
                </a:solidFill>
                <a:latin typeface="Calibri"/>
              </a:rPr>
              <a:t>5. </a:t>
            </a:r>
            <a:r>
              <a:rPr lang="en-US" sz="3200" dirty="0">
                <a:solidFill>
                  <a:prstClr val="white"/>
                </a:solidFill>
                <a:latin typeface="+mn-lt"/>
              </a:rPr>
              <a:t>PROGRAMME PERFORMANCE INFORMATION</a:t>
            </a:r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-15449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7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6"/>
            <a:ext cx="12192000" cy="816552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PROGRAMME 3: INTERGOVERNMENTAL COORDINATION AND STAKEHOLDER MANAGEMENT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32445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1931902"/>
              </p:ext>
            </p:extLst>
          </p:nvPr>
        </p:nvGraphicFramePr>
        <p:xfrm>
          <a:off x="663825" y="1093752"/>
          <a:ext cx="11048799" cy="3923387"/>
        </p:xfrm>
        <a:graphic>
          <a:graphicData uri="http://schemas.openxmlformats.org/drawingml/2006/table">
            <a:tbl>
              <a:tblPr firstRow="1" firstCol="1" bandRow="1"/>
              <a:tblGrid>
                <a:gridCol w="2117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7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2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18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24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282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Media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Engagement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85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engagements between government officials and senior journalists on the government PoA and policy issues held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Six engagements</a:t>
                      </a:r>
                    </a:p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between government</a:t>
                      </a:r>
                    </a:p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officials and senior</a:t>
                      </a:r>
                    </a:p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journalists on the</a:t>
                      </a:r>
                    </a:p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government 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PoA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held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Eight engagements were held between government officials and senior journalists.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overachieved by 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Additional engagements were required for projects from other departments 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41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on post-Cabinet media briefings and/or statements issued after ordinary Cabinet meeting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Five post-Cabinet media briefings and/or statements issued after ordinary Cabinet meeting per quarter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Six post Cabinet statement was issued. 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overachieved by 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environment necessitated that an additional post cabinet briefing be held in the quarter 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52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6"/>
            <a:ext cx="12192000" cy="77711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PROGRAMME 3: INTERGOVERNMENTAL COORDINATION AND STAKEHOLDER MANAGEMENT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975" y="32445"/>
            <a:ext cx="1217619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1123274"/>
              </p:ext>
            </p:extLst>
          </p:nvPr>
        </p:nvGraphicFramePr>
        <p:xfrm>
          <a:off x="263352" y="1119127"/>
          <a:ext cx="11593288" cy="4390466"/>
        </p:xfrm>
        <a:graphic>
          <a:graphicData uri="http://schemas.openxmlformats.org/drawingml/2006/table">
            <a:tbl>
              <a:tblPr firstRow="1" firstCol="1" bandRow="1"/>
              <a:tblGrid>
                <a:gridCol w="2222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8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5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0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5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806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3175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Media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Engagement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3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biweekly Rapid Response reports produced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Seven bi-weekly Rapid Response reports produced (excluding December and January)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Seven bi-weekly Rapid Response reports were produced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requests for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 briefings received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from government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departments conducted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 year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media briefings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requests for media briefings received from government departments conducted per year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overachieved by 12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Additional media briefings occurred due to budget votes taking place later than scheduled due to election period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34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24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6"/>
            <a:ext cx="12192000" cy="723296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PROGRAMME 3: INTERGOVERNMENTAL COORDINATION AND STAKEHOLDER MANAGEMENT CONTINUED….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32445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463530"/>
              </p:ext>
            </p:extLst>
          </p:nvPr>
        </p:nvGraphicFramePr>
        <p:xfrm>
          <a:off x="407368" y="917682"/>
          <a:ext cx="11449272" cy="4815574"/>
        </p:xfrm>
        <a:graphic>
          <a:graphicData uri="http://schemas.openxmlformats.org/drawingml/2006/table">
            <a:tbl>
              <a:tblPr firstRow="1" firstCol="1" bandRow="1"/>
              <a:tblGrid>
                <a:gridCol w="2194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4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9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7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73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57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58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Cluster Communication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95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Cluster Communication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Plans (CCP)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target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target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07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 the implementation of Cluster Communication Plans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reports developed on the implementation of the 2019/20 CCPs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reports were developed on the implementation of the 2019/20 CCPs.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5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engagements with HoCs held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engagement with HoCs held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engagements with HoCs was held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19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6"/>
            <a:ext cx="12192000" cy="723296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PROGRAMME 3: INTERGOVERNMENTAL COORDINATION AND STAKEHOLDER MANAGEMENT CONTINUED….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32445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9024913"/>
              </p:ext>
            </p:extLst>
          </p:nvPr>
        </p:nvGraphicFramePr>
        <p:xfrm>
          <a:off x="335360" y="929968"/>
          <a:ext cx="11449271" cy="5580148"/>
        </p:xfrm>
        <a:graphic>
          <a:graphicData uri="http://schemas.openxmlformats.org/drawingml/2006/table">
            <a:tbl>
              <a:tblPr firstRow="1" firstCol="1" bandRow="1"/>
              <a:tblGrid>
                <a:gridCol w="2194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4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7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6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57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432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Cluster Communication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6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3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Internal Communicators’ Forum (ICF) held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Three ICFs held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Two ICFs were held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underachieved by 1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third ICF dedicated to NHI could not be held, it had to be moved to another date due to unavailability of presenters from Department of Health (DOH).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special NHI ICF took place on 18 October 2019.  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3786">
                <a:tc>
                  <a:txBody>
                    <a:bodyPr/>
                    <a:lstStyle/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</a:t>
                      </a:r>
                    </a:p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government</a:t>
                      </a:r>
                    </a:p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communicators</a:t>
                      </a:r>
                    </a:p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trained per year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government</a:t>
                      </a:r>
                    </a:p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communicators trained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 government</a:t>
                      </a:r>
                    </a:p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communicators trained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 overachieved by 189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requests for training from different government institutions were received. The department attended to all requests hence the large number that was trained.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74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50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82857"/>
            <a:ext cx="12192000" cy="77711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PROGRAMME 3: INTERGOVERNMENTAL COORDINATION AND STAKEHOLDER MANAGEMENT CONTINUED….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75739" y="32445"/>
            <a:ext cx="1204900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3163068"/>
              </p:ext>
            </p:extLst>
          </p:nvPr>
        </p:nvGraphicFramePr>
        <p:xfrm>
          <a:off x="263352" y="942947"/>
          <a:ext cx="11665296" cy="4917114"/>
        </p:xfrm>
        <a:graphic>
          <a:graphicData uri="http://schemas.openxmlformats.org/drawingml/2006/table">
            <a:tbl>
              <a:tblPr firstRow="1" firstCol="1" bandRow="1"/>
              <a:tblGrid>
                <a:gridCol w="2235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9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9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6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45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94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881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Sub-programme: Provincial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Local Liaison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– Sept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81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 to the functioning of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government communication system produced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(provincial and local level)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report on support to the functioning of government communication system produced (provincial and local level)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report on the support to the functioning government communication system was produced.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2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development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 activations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aligned to the GCP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342 development communication activations aligned to the GCP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461 development communication activations aligned to the GCP were conducted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overachieved by 119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Overachievement on the target was due to the high focus on Gender Based Violence, Job Opportunities and launch of the Presidential District Model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4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marketing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events for Thusong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held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marketing events for Thusong programme held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 marketing events for Thusong programme were held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overachieved by 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Overachievement  was due to a focus on the Thusong Annual Week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74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>
                <a:solidFill>
                  <a:srgbClr val="4F271C">
                    <a:shade val="90000"/>
                  </a:srgbClr>
                </a:solidFill>
                <a:latin typeface="Calibri"/>
              </a:rPr>
              <a:pPr>
                <a:defRPr/>
              </a:pPr>
              <a:t>3</a:t>
            </a:fld>
            <a:endParaRPr lang="en-US" dirty="0">
              <a:solidFill>
                <a:srgbClr val="4F271C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3537148" y="807368"/>
            <a:ext cx="65913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Communication &amp; Content Management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7"/>
            <a:ext cx="12192000" cy="551821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3200" dirty="0">
                <a:solidFill>
                  <a:prstClr val="white"/>
                </a:solidFill>
                <a:latin typeface="Calibri"/>
              </a:rPr>
              <a:t>	1. INTRODUCTION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6103444" y="36715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82580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60" y="980728"/>
            <a:ext cx="10945216" cy="547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 algn="just" defTabSz="457200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legal requirement related to the production of quarterly performance reports is reflected in the Treasury Regulations. Section 5.3.1, which states that </a:t>
            </a:r>
            <a:r>
              <a:rPr lang="en-ZA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Accounting Officer of an institution must establish procedures for quarterly reporting to the Executive Authority to facilitate effective performance monitoring, evaluation and corrective action.</a:t>
            </a:r>
          </a:p>
          <a:p>
            <a:pPr defTabSz="457200">
              <a:spcBef>
                <a:spcPct val="20000"/>
              </a:spcBef>
            </a:pP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 defTabSz="457200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Quarterly performance reports function as an ‘early warning system’ to alert departments to areas of weak performance, potential problems and where corrective action is required. This in-year monitoring report also serves as an oversight tool to the Department of Planning, Monitoring and Evaluation (DPME) and National Treasury (NT) and, as a management tool for departments.</a:t>
            </a:r>
          </a:p>
          <a:p>
            <a:pPr lvl="1" algn="just" defTabSz="457200">
              <a:lnSpc>
                <a:spcPct val="115000"/>
              </a:lnSpc>
              <a:spcBef>
                <a:spcPct val="20000"/>
              </a:spcBef>
              <a:tabLst>
                <a:tab pos="457200" algn="l"/>
              </a:tabLst>
            </a:pP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 defTabSz="457200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2019/20 Second Quarter Preliminary Performance Report provides unaudited achievements against the targets set in the 2019/20 Annual Performance Plan. </a:t>
            </a:r>
          </a:p>
          <a:p>
            <a:pPr lvl="1" algn="just" defTabSz="457200">
              <a:lnSpc>
                <a:spcPct val="115000"/>
              </a:lnSpc>
              <a:spcBef>
                <a:spcPct val="20000"/>
              </a:spcBef>
              <a:tabLst>
                <a:tab pos="457200" algn="l"/>
              </a:tabLst>
            </a:pP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 defTabSz="457200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reported preliminary performance information will be verified by Internal Audit for validity and accuracy during the third quarter of 2019/20 financial year. </a:t>
            </a:r>
          </a:p>
        </p:txBody>
      </p:sp>
    </p:spTree>
    <p:extLst>
      <p:ext uri="{BB962C8B-B14F-4D97-AF65-F5344CB8AC3E}">
        <p14:creationId xmlns:p14="http://schemas.microsoft.com/office/powerpoint/2010/main" xmlns="" val="134488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232228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113416"/>
            <a:ext cx="12192000" cy="723296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PROGRAMME 3: INTERGOVERNMENTAL COORDINATION AND STAKEHOLDER MANAGEMENT CONTINUED….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31169" y="12242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27333" y="32445"/>
            <a:ext cx="1220965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9536" y="934461"/>
            <a:ext cx="928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4887966"/>
              </p:ext>
            </p:extLst>
          </p:nvPr>
        </p:nvGraphicFramePr>
        <p:xfrm>
          <a:off x="263352" y="934461"/>
          <a:ext cx="11521280" cy="5040842"/>
        </p:xfrm>
        <a:graphic>
          <a:graphicData uri="http://schemas.openxmlformats.org/drawingml/2006/table">
            <a:tbl>
              <a:tblPr firstRow="1" firstCol="1" bandRow="1"/>
              <a:tblGrid>
                <a:gridCol w="2208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3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3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19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50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63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Sub-programme: Provincial</a:t>
                      </a:r>
                      <a:r>
                        <a:rPr lang="en-US" sz="1600" b="1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Local Liaison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– Sept</a:t>
                      </a:r>
                      <a:r>
                        <a:rPr lang="en-US" sz="1600" b="1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Preliminary Output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- Sept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3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community and</a:t>
                      </a:r>
                      <a:b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stakeholder liaison visits</a:t>
                      </a:r>
                      <a:b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undertaken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513 community and stakeholder liaison visits undertaken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547 community and stakeholder liaison visits undertaken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overachieved by 34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Overachievement  was due to the Thusong Annual Week and the launch of the Presidential District Model</a:t>
                      </a:r>
                      <a:endParaRPr lang="en-US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3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</a:t>
                      </a:r>
                      <a:b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Izimbizo</a:t>
                      </a: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events </a:t>
                      </a:r>
                      <a:r>
                        <a:rPr lang="en-ZA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held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report on </a:t>
                      </a:r>
                      <a:r>
                        <a:rPr lang="en-ZA" sz="16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Izimbizo</a:t>
                      </a: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events held per quarter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report on 24 izimbizo events held was produced.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9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electronic </a:t>
                      </a:r>
                      <a:r>
                        <a:rPr lang="en-ZA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</a:t>
                      </a:r>
                      <a:br>
                        <a:rPr lang="en-ZA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District Today</a:t>
                      </a: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newsletters</a:t>
                      </a:r>
                      <a:b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published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electronic </a:t>
                      </a:r>
                      <a:r>
                        <a:rPr lang="en-ZA" sz="16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 District Today</a:t>
                      </a: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newsletters published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electronic </a:t>
                      </a:r>
                      <a:r>
                        <a:rPr lang="en-ZA" sz="16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 District Today</a:t>
                      </a: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newsletters were published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2444"/>
            <a:ext cx="12192000" cy="876276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2800" b="1">
                <a:solidFill>
                  <a:prstClr val="white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ZA" dirty="0"/>
              <a:t>7. GCIS 2019/20 TOTAL BUDGET AND OVERVIEW </a:t>
            </a:r>
          </a:p>
          <a:p>
            <a:r>
              <a:rPr lang="en-ZA" dirty="0"/>
              <a:t>(30 September 2019)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19536" y="1136521"/>
            <a:ext cx="8496944" cy="29764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5731" indent="0">
              <a:spcBef>
                <a:spcPts val="0"/>
              </a:spcBef>
              <a:buNone/>
            </a:pPr>
            <a:r>
              <a:rPr lang="en-GB" sz="1800" b="1" kern="0" dirty="0">
                <a:latin typeface="Arial" pitchFamily="34" charset="0"/>
                <a:cs typeface="Arial" pitchFamily="34" charset="0"/>
              </a:rPr>
              <a:t>BUDGET 2019/20  			   R 441 683 000  – 100%</a:t>
            </a:r>
          </a:p>
          <a:p>
            <a:pPr marL="135731" indent="0">
              <a:spcBef>
                <a:spcPts val="0"/>
              </a:spcBef>
              <a:buNone/>
            </a:pPr>
            <a:endParaRPr lang="en-GB" sz="1800" b="1" kern="0" dirty="0">
              <a:latin typeface="Arial" pitchFamily="34" charset="0"/>
              <a:cs typeface="Arial" pitchFamily="34" charset="0"/>
            </a:endParaRPr>
          </a:p>
          <a:p>
            <a:pPr marL="135731" indent="0">
              <a:spcBef>
                <a:spcPts val="0"/>
              </a:spcBef>
              <a:buNone/>
            </a:pPr>
            <a:endParaRPr lang="en-GB" sz="1800" b="1" kern="0" dirty="0">
              <a:latin typeface="Arial" pitchFamily="34" charset="0"/>
              <a:cs typeface="Arial" pitchFamily="34" charset="0"/>
            </a:endParaRPr>
          </a:p>
          <a:p>
            <a:pPr marL="135731" indent="0">
              <a:spcBef>
                <a:spcPts val="0"/>
              </a:spcBef>
              <a:buNone/>
            </a:pPr>
            <a:r>
              <a:rPr lang="en-GB" sz="16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Less: Compensation of Employees (COE)                            (</a:t>
            </a:r>
            <a:r>
              <a:rPr lang="en-GB" sz="1600" b="1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R272</a:t>
            </a:r>
            <a:r>
              <a:rPr lang="en-GB" sz="16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702 000)  –  62%</a:t>
            </a:r>
          </a:p>
          <a:p>
            <a:pPr marL="135731" indent="0">
              <a:spcBef>
                <a:spcPts val="0"/>
              </a:spcBef>
              <a:buNone/>
            </a:pPr>
            <a:endParaRPr lang="en-GB" sz="1600" b="1" kern="0" dirty="0">
              <a:latin typeface="Arial" pitchFamily="34" charset="0"/>
              <a:cs typeface="Arial" pitchFamily="34" charset="0"/>
            </a:endParaRPr>
          </a:p>
          <a:p>
            <a:pPr marL="135731" indent="0">
              <a:spcBef>
                <a:spcPts val="0"/>
              </a:spcBef>
              <a:buNone/>
            </a:pPr>
            <a:r>
              <a:rPr lang="en-GB" sz="16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Less: Contractual/Commitments/Capital                 	 (</a:t>
            </a:r>
            <a:r>
              <a:rPr lang="en-GB" sz="16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R136</a:t>
            </a:r>
            <a:r>
              <a:rPr lang="en-GB" sz="16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265 000)  –  31%</a:t>
            </a:r>
          </a:p>
          <a:p>
            <a:pPr marL="135731" indent="0">
              <a:spcBef>
                <a:spcPts val="0"/>
              </a:spcBef>
              <a:buNone/>
            </a:pPr>
            <a:endParaRPr lang="en-GB" sz="1600" b="1" kern="0" dirty="0">
              <a:latin typeface="Arial" pitchFamily="34" charset="0"/>
              <a:cs typeface="Arial" pitchFamily="34" charset="0"/>
            </a:endParaRPr>
          </a:p>
          <a:p>
            <a:pPr marL="135731" indent="0">
              <a:spcBef>
                <a:spcPts val="0"/>
              </a:spcBef>
              <a:buNone/>
            </a:pPr>
            <a:r>
              <a:rPr lang="en-GB" sz="1600" b="1" kern="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Balance: Operational Costs				R   32 716 000    –   7%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007768" y="3320558"/>
          <a:ext cx="45034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82105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50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-60451" y="32445"/>
            <a:ext cx="12228829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8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-1" y="82580"/>
            <a:ext cx="12192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3816"/>
            <a:ext cx="12191999" cy="524107"/>
          </a:xfrm>
          <a:prstGeom prst="rect">
            <a:avLst/>
          </a:prstGeom>
          <a:solidFill>
            <a:srgbClr val="015B3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>
              <a:spcBef>
                <a:spcPct val="20000"/>
              </a:spcBef>
            </a:pPr>
            <a:r>
              <a:rPr lang="en-US" sz="3600" b="1" dirty="0">
                <a:solidFill>
                  <a:prstClr val="white"/>
                </a:solidFill>
              </a:rPr>
              <a:t>8. Budget vs Expenditure – 30 September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150045"/>
              </p:ext>
            </p:extLst>
          </p:nvPr>
        </p:nvGraphicFramePr>
        <p:xfrm>
          <a:off x="551384" y="836329"/>
          <a:ext cx="11233248" cy="5375486"/>
        </p:xfrm>
        <a:graphic>
          <a:graphicData uri="http://schemas.openxmlformats.org/drawingml/2006/table">
            <a:tbl>
              <a:tblPr firstRow="1" firstCol="1" bandRow="1"/>
              <a:tblGrid>
                <a:gridCol w="5809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3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7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43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BUDGET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EXPENDITURE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SPENT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1: ADMINISTRATION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164 623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85 663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52.0%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2: CONTENT PROCESSING </a:t>
                      </a: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AND </a:t>
                      </a: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DISSEMINATION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152 090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71 137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46.8%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2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3: INTERGOVERNMENTAL </a:t>
                      </a:r>
                      <a:endParaRPr lang="en-ZA" sz="15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COORDINATION </a:t>
                      </a: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</a:t>
                      </a:r>
                      <a:endParaRPr lang="en-ZA" sz="15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STAKEHOLDER</a:t>
                      </a:r>
                      <a:r>
                        <a:rPr lang="en-ZA" sz="15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124 970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57 896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46.3%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9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4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441 683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214 696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48.6%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258014"/>
              </p:ext>
            </p:extLst>
          </p:nvPr>
        </p:nvGraphicFramePr>
        <p:xfrm>
          <a:off x="2207568" y="6309320"/>
          <a:ext cx="28151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b="0" dirty="0" smtClean="0">
                          <a:solidFill>
                            <a:schemeClr val="tx1"/>
                          </a:solidFill>
                        </a:rPr>
                        <a:t>Benchmark:  50%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7721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-1" y="82580"/>
            <a:ext cx="12192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3816"/>
            <a:ext cx="12191999" cy="524107"/>
          </a:xfrm>
          <a:prstGeom prst="rect">
            <a:avLst/>
          </a:prstGeom>
          <a:solidFill>
            <a:srgbClr val="015B30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>
              <a:spcBef>
                <a:spcPct val="20000"/>
              </a:spcBef>
            </a:pPr>
            <a:r>
              <a:rPr lang="en-US" sz="3600" b="1" dirty="0">
                <a:solidFill>
                  <a:prstClr val="white"/>
                </a:solidFill>
              </a:rPr>
              <a:t>8. Budget vs Expenditure – 30 September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469615"/>
              </p:ext>
            </p:extLst>
          </p:nvPr>
        </p:nvGraphicFramePr>
        <p:xfrm>
          <a:off x="587387" y="908720"/>
          <a:ext cx="11017223" cy="5378763"/>
        </p:xfrm>
        <a:graphic>
          <a:graphicData uri="http://schemas.openxmlformats.org/drawingml/2006/table">
            <a:tbl>
              <a:tblPr firstRow="1" firstCol="1" bandRow="1"/>
              <a:tblGrid>
                <a:gridCol w="4882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4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43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ECONOMIC CLASSIFICATION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ZA" sz="16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BUDGET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EXPENDITURE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SPENT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COMPENSATION OF EMPLOYEES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272 702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125 069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45.9%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TRANSFERS AND SUBSIDIES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664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17.3%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6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OPERATIONAL: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GOODS AND SERVICES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CAPITAL ASSETS</a:t>
                      </a: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168</a:t>
                      </a:r>
                      <a:r>
                        <a:rPr lang="en-ZA" sz="1600" b="1" u="sng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317</a:t>
                      </a:r>
                      <a:endParaRPr lang="en-ZA" sz="1600" b="1" u="sng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161 082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7 235</a:t>
                      </a: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89 512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83 362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6 150</a:t>
                      </a: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53.2%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51.8%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85.0%</a:t>
                      </a: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9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4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441</a:t>
                      </a:r>
                      <a:r>
                        <a:rPr lang="en-ZA" sz="16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683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214 696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48.6%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5612355"/>
              </p:ext>
            </p:extLst>
          </p:nvPr>
        </p:nvGraphicFramePr>
        <p:xfrm>
          <a:off x="1624640" y="6309320"/>
          <a:ext cx="8586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b="0" dirty="0" smtClean="0">
                          <a:solidFill>
                            <a:schemeClr val="tx1"/>
                          </a:solidFill>
                        </a:rPr>
                        <a:t>Benchmark:  50%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0795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677" y="1943101"/>
            <a:ext cx="4105275" cy="13049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93212" y="5525360"/>
            <a:ext cx="1170464" cy="1170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47651" y="3586641"/>
            <a:ext cx="3343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400" b="1" dirty="0">
                <a:solidFill>
                  <a:srgbClr val="FFC000"/>
                </a:solidFill>
              </a:rPr>
              <a:t>- End -</a:t>
            </a:r>
            <a:endParaRPr lang="en-ZA" sz="2400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464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>
        <p15:prstTrans prst="curtains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15871"/>
            <a:ext cx="12192000" cy="634082"/>
          </a:xfr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+mn-lt"/>
              </a:rPr>
              <a:t>2. OVERVIEW OF THE ORGANISATIONAL ENVIRONMENT</a:t>
            </a:r>
            <a:endParaRPr lang="en-ZA" sz="28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9376" y="851918"/>
            <a:ext cx="11103024" cy="566873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department complied with the legislative requirements of National Treasury, DPSA and DPME by submitting the following documents:</a:t>
            </a:r>
            <a:endParaRPr lang="en-Z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2018/19 Annual Report was tabled in Parliament within National Treasury guidelines and legislated time frame, on 27 September 2019. </a:t>
            </a:r>
          </a:p>
          <a:p>
            <a:pPr lvl="1" algn="just"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 quarter 2019/20 performance report was submitted to National Treasury, DPME and Executive Authority according to prescribed legislation.</a:t>
            </a:r>
          </a:p>
          <a:p>
            <a:pPr lvl="1" algn="just"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 quarter 2019/20 interim financial reporting was compiled and submitted to National Treasury on 31 July 2019</a:t>
            </a:r>
          </a:p>
          <a:p>
            <a:pPr marL="457200" lvl="1" indent="0" algn="just">
              <a:lnSpc>
                <a:spcPct val="115000"/>
              </a:lnSpc>
              <a:buNone/>
              <a:tabLst>
                <a:tab pos="457200" algn="l"/>
              </a:tabLst>
            </a:pPr>
            <a:endParaRPr lang="en-ZA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39725" lvl="1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53975" algn="l"/>
              </a:tabLst>
            </a:pPr>
            <a:r>
              <a:rPr lang="en-ZA" sz="1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Recommendations to appoint a Chief Director: Communication Service Agency were routed for Minister’s approval. The Director: Information Technology assumed duty on 1 October 2019. The Director: Digital Media assumed duty on 1 November 2019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3975" lvl="1" indent="0" algn="just">
              <a:lnSpc>
                <a:spcPct val="115000"/>
              </a:lnSpc>
              <a:buNone/>
              <a:tabLst>
                <a:tab pos="53975" algn="l"/>
              </a:tabLs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3975" lvl="1" indent="0" algn="just">
              <a:lnSpc>
                <a:spcPct val="115000"/>
              </a:lnSpc>
              <a:buNone/>
              <a:tabLst>
                <a:tab pos="53975" algn="l"/>
              </a:tabLst>
            </a:pPr>
            <a:endParaRPr lang="en-ZA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D58F-2DAB-1446-A47E-C34A82BC1FA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82580"/>
            <a:ext cx="12192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76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-6699"/>
            <a:ext cx="12192000" cy="772601"/>
          </a:xfrm>
          <a:prstGeom prst="rect">
            <a:avLst/>
          </a:prstGeom>
          <a:solidFill>
            <a:srgbClr val="087A26"/>
          </a:solidFill>
          <a:ln w="9525">
            <a:solidFill>
              <a:srgbClr val="147D0B"/>
            </a:solidFill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Bef>
                <a:spcPct val="20000"/>
              </a:spcBef>
            </a:pPr>
            <a:r>
              <a:rPr lang="en-ZA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 STAFF ESTABLISHMENT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816081" y="994878"/>
            <a:ext cx="3851919" cy="400110"/>
          </a:xfrm>
          <a:prstGeom prst="rect">
            <a:avLst/>
          </a:prstGeom>
          <a:solidFill>
            <a:srgbClr val="087A2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ZA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POSTS 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9030148" y="2013268"/>
            <a:ext cx="1098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9223638" y="2500991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endParaRPr lang="en-US" sz="105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524001" y="994878"/>
            <a:ext cx="4571999" cy="400110"/>
          </a:xfrm>
          <a:prstGeom prst="rect">
            <a:avLst/>
          </a:prstGeom>
          <a:solidFill>
            <a:srgbClr val="087A2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ZA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</p:txBody>
      </p:sp>
      <p:pic>
        <p:nvPicPr>
          <p:cNvPr id="37" name="Content Placeholder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5931" y="1621656"/>
            <a:ext cx="1807460" cy="15741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 bwMode="auto">
          <a:xfrm>
            <a:off x="4225894" y="1812785"/>
            <a:ext cx="1870105" cy="125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ZA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APPROVED </a:t>
            </a:r>
          </a:p>
          <a:p>
            <a:pPr defTabSz="457200">
              <a:spcBef>
                <a:spcPts val="600"/>
              </a:spcBef>
            </a:pPr>
            <a:r>
              <a:rPr lang="en-ZA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POSTS: </a:t>
            </a:r>
          </a:p>
          <a:p>
            <a:pPr defTabSz="457200"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468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4305542" y="3352997"/>
            <a:ext cx="2006482" cy="11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ZA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OF FILLED POSTS: </a:t>
            </a:r>
          </a:p>
          <a:p>
            <a:pPr defTabSz="457200"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90%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2032517" y="4856435"/>
            <a:ext cx="1577307" cy="11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ZA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VACANT POSTS</a:t>
            </a:r>
          </a:p>
          <a:p>
            <a:pPr defTabSz="457200"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4248367" y="4856435"/>
            <a:ext cx="1847633" cy="11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ZA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VACANCY RATE </a:t>
            </a:r>
          </a:p>
          <a:p>
            <a:pPr defTabSz="457200"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10.04%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RECRUITMENT"/>
          <p:cNvSpPr>
            <a:spLocks noChangeAspect="1" noChangeArrowheads="1"/>
          </p:cNvSpPr>
          <p:nvPr/>
        </p:nvSpPr>
        <p:spPr bwMode="auto">
          <a:xfrm>
            <a:off x="5208298" y="344052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Image result for INTERNSHIP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983708" y="3375470"/>
            <a:ext cx="1674924" cy="11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ZA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FILLED POSTS: </a:t>
            </a:r>
          </a:p>
          <a:p>
            <a:pPr defTabSz="457200"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945" y="1683528"/>
            <a:ext cx="2520278" cy="997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4" name="TextBox 53"/>
          <p:cNvSpPr txBox="1"/>
          <p:nvPr/>
        </p:nvSpPr>
        <p:spPr bwMode="auto">
          <a:xfrm>
            <a:off x="9902000" y="2020818"/>
            <a:ext cx="766000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en-ZA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ZA" sz="2000" b="1" kern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192" y="3525571"/>
            <a:ext cx="1938617" cy="15327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8523701" y="3728561"/>
            <a:ext cx="2111192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en-ZA" sz="2000" b="1" kern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APPROVED: </a:t>
            </a:r>
            <a:r>
              <a:rPr lang="en-ZA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r>
              <a:rPr lang="en-ZA" sz="2000" b="1" kern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8556808" y="4290262"/>
            <a:ext cx="2111192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en-ZA" sz="2000" b="1" kern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FILLED : </a:t>
            </a:r>
            <a:r>
              <a:rPr lang="en-ZA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en-ZA" sz="2000" b="1" kern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625095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1358"/>
          </a:xfrm>
          <a:prstGeom prst="roundRect">
            <a:avLst>
              <a:gd name="adj" fmla="val 10000"/>
            </a:avLst>
          </a:prstGeom>
          <a:solidFill>
            <a:srgbClr val="007A3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STAFF ESTABLISHMENT PER OCCUPATIONAL CLASSIFICATION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78864" y="1010095"/>
          <a:ext cx="9034272" cy="540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3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6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4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96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POSTS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11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Occupational</a:t>
                      </a:r>
                      <a:r>
                        <a:rPr lang="en-Z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categories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posts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 </a:t>
                      </a:r>
                      <a:r>
                        <a:rPr lang="en-Z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vacant</a:t>
                      </a:r>
                    </a:p>
                    <a:p>
                      <a:pPr algn="l" fontAlgn="t"/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Vacancy </a:t>
                      </a:r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9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ZA" sz="18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Management (Salary level 15-16)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</a:t>
                      </a: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(Salary</a:t>
                      </a:r>
                      <a:r>
                        <a:rPr lang="en-GB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13-14)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4.08%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Professionally qualified and experienced specialists and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mid-management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(Salary level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9-12)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10.36%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9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Skilled technical and academically qualified </a:t>
                      </a: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workers </a:t>
                      </a: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(Salary</a:t>
                      </a:r>
                      <a:r>
                        <a:rPr lang="en-GB" sz="18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level 6-8)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10.12%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3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Semi-skilled and discretionary decision </a:t>
                      </a: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 (Salary</a:t>
                      </a:r>
                      <a:r>
                        <a:rPr lang="en-GB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 3-5)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8.57%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475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10.04%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67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142549"/>
            <a:ext cx="12191999" cy="512056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n-ZA" sz="2800" b="1" dirty="0">
                <a:solidFill>
                  <a:prstClr val="white"/>
                </a:solidFill>
                <a:ea typeface="+mj-ea"/>
                <a:cs typeface="+mj-cs"/>
              </a:rPr>
              <a:t>2.3 EMPLOYMENT EQUITY STATUS </a:t>
            </a:r>
            <a:endParaRPr lang="en-US" sz="2800" b="1" dirty="0">
              <a:solidFill>
                <a:prstClr val="white"/>
              </a:solidFill>
              <a:ea typeface="+mj-ea"/>
              <a:cs typeface="+mj-cs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555958" y="1501153"/>
            <a:ext cx="3033619" cy="1166643"/>
            <a:chOff x="729837" y="585237"/>
            <a:chExt cx="2766644" cy="1166643"/>
          </a:xfrm>
        </p:grpSpPr>
        <p:pic>
          <p:nvPicPr>
            <p:cNvPr id="130" name="Picture 9" descr="https://encrypted-tbn1.gstatic.com/images?q=tbn:ANd9GcRpQc4dIByV6zjiUA3o-yevmcQA2q_EKHRAF-psisW_CkITE6OlHA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prstClr val="black"/>
                <a:srgbClr val="C0504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948"/>
            <a:stretch/>
          </p:blipFill>
          <p:spPr bwMode="auto">
            <a:xfrm>
              <a:off x="729837" y="711907"/>
              <a:ext cx="552774" cy="8819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 bwMode="auto">
            <a:xfrm>
              <a:off x="1282611" y="585237"/>
              <a:ext cx="2213870" cy="1166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spcBef>
                  <a:spcPts val="600"/>
                </a:spcBef>
                <a:defRPr/>
              </a:pPr>
              <a:r>
                <a:rPr lang="en-ZA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FEMALE: </a:t>
              </a:r>
            </a:p>
            <a:p>
              <a:pPr defTabSz="457200">
                <a:spcBef>
                  <a:spcPts val="600"/>
                </a:spcBef>
                <a:defRPr/>
              </a:pPr>
              <a:r>
                <a:rPr lang="en-US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Target: 50%</a:t>
              </a:r>
            </a:p>
            <a:p>
              <a:pPr defTabSz="457200">
                <a:spcBef>
                  <a:spcPts val="600"/>
                </a:spcBef>
                <a:defRPr/>
              </a:pPr>
              <a:r>
                <a:rPr lang="en-US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Current 58% </a:t>
              </a:r>
              <a:r>
                <a:rPr lang="en-US" b="1" kern="0" dirty="0">
                  <a:solidFill>
                    <a:srgbClr val="008B5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(+8%)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607960" y="2935505"/>
            <a:ext cx="3082967" cy="1166643"/>
            <a:chOff x="442877" y="1380360"/>
            <a:chExt cx="2725948" cy="976676"/>
          </a:xfrm>
        </p:grpSpPr>
        <p:pic>
          <p:nvPicPr>
            <p:cNvPr id="133" name="Picture 132" descr="https://encrypted-tbn1.gstatic.com/images?q=tbn:ANd9GcRpQc4dIByV6zjiUA3o-yevmcQA2q_EKHRAF-psisW_CkITE6OlHA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/>
            <a:stretch/>
          </p:blipFill>
          <p:spPr bwMode="auto">
            <a:xfrm>
              <a:off x="442877" y="1425725"/>
              <a:ext cx="522181" cy="774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/>
            <p:cNvSpPr txBox="1"/>
            <p:nvPr/>
          </p:nvSpPr>
          <p:spPr bwMode="auto">
            <a:xfrm>
              <a:off x="905517" y="1380360"/>
              <a:ext cx="2263308" cy="976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spcBef>
                  <a:spcPts val="600"/>
                </a:spcBef>
                <a:defRPr/>
              </a:pPr>
              <a:r>
                <a:rPr lang="en-ZA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MALE: </a:t>
              </a:r>
            </a:p>
            <a:p>
              <a:pPr defTabSz="457200">
                <a:spcBef>
                  <a:spcPts val="600"/>
                </a:spcBef>
                <a:defRPr/>
              </a:pPr>
              <a:r>
                <a: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Target: 50%</a:t>
              </a:r>
              <a:endParaRPr lang="en-ZA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spcBef>
                  <a:spcPts val="600"/>
                </a:spcBef>
                <a:defRPr/>
              </a:pPr>
              <a:r>
                <a: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Current: 42% </a:t>
              </a: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(-8%)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068810" y="1214495"/>
            <a:ext cx="4055666" cy="1428253"/>
            <a:chOff x="3344111" y="649988"/>
            <a:chExt cx="3690121" cy="1428253"/>
          </a:xfrm>
        </p:grpSpPr>
        <p:grpSp>
          <p:nvGrpSpPr>
            <p:cNvPr id="136" name="Group 135"/>
            <p:cNvGrpSpPr/>
            <p:nvPr/>
          </p:nvGrpSpPr>
          <p:grpSpPr>
            <a:xfrm>
              <a:off x="3344111" y="770402"/>
              <a:ext cx="333070" cy="651016"/>
              <a:chOff x="5743609" y="3728684"/>
              <a:chExt cx="400750" cy="1083184"/>
            </a:xfrm>
          </p:grpSpPr>
          <p:sp>
            <p:nvSpPr>
              <p:cNvPr id="138" name="Flowchart: Delay 137"/>
              <p:cNvSpPr/>
              <p:nvPr/>
            </p:nvSpPr>
            <p:spPr>
              <a:xfrm rot="16200000">
                <a:off x="5602775" y="4270285"/>
                <a:ext cx="682417" cy="400750"/>
              </a:xfrm>
              <a:prstGeom prst="flowChartDelay">
                <a:avLst/>
              </a:prstGeom>
              <a:solidFill>
                <a:srgbClr val="EEECE1">
                  <a:lumMod val="2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781701" y="3728684"/>
                <a:ext cx="324565" cy="385007"/>
              </a:xfrm>
              <a:prstGeom prst="ellipse">
                <a:avLst/>
              </a:prstGeom>
              <a:solidFill>
                <a:srgbClr val="EEECE1">
                  <a:lumMod val="2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sz="28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 bwMode="auto">
            <a:xfrm>
              <a:off x="3791598" y="649988"/>
              <a:ext cx="3242634" cy="142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AFRICAN:</a:t>
              </a:r>
              <a:r>
                <a:rPr lang="en-ZA" b="1" u="sng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Target: 75%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Current: 85.27 % </a:t>
              </a:r>
              <a:r>
                <a:rPr lang="en-ZA" b="1" kern="0" dirty="0">
                  <a:solidFill>
                    <a:srgbClr val="008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(+10.27%)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036888" y="2593196"/>
            <a:ext cx="3732627" cy="1428253"/>
            <a:chOff x="4199937" y="1378166"/>
            <a:chExt cx="6978529" cy="884861"/>
          </a:xfrm>
        </p:grpSpPr>
        <p:grpSp>
          <p:nvGrpSpPr>
            <p:cNvPr id="141" name="Group 140"/>
            <p:cNvGrpSpPr/>
            <p:nvPr/>
          </p:nvGrpSpPr>
          <p:grpSpPr>
            <a:xfrm>
              <a:off x="4199937" y="1513496"/>
              <a:ext cx="721936" cy="426089"/>
              <a:chOff x="6762432" y="3934787"/>
              <a:chExt cx="868634" cy="708940"/>
            </a:xfrm>
            <a:solidFill>
              <a:srgbClr val="F79646">
                <a:lumMod val="60000"/>
                <a:lumOff val="40000"/>
              </a:srgbClr>
            </a:solidFill>
          </p:grpSpPr>
          <p:sp>
            <p:nvSpPr>
              <p:cNvPr id="143" name="Flowchart: Delay 142"/>
              <p:cNvSpPr/>
              <p:nvPr/>
            </p:nvSpPr>
            <p:spPr>
              <a:xfrm rot="16200000">
                <a:off x="6980530" y="3993192"/>
                <a:ext cx="432437" cy="868634"/>
              </a:xfrm>
              <a:prstGeom prst="flowChartDelay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853985" y="3934787"/>
                <a:ext cx="649208" cy="215085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 bwMode="auto">
            <a:xfrm>
              <a:off x="5331972" y="1378166"/>
              <a:ext cx="5846494" cy="884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COLOURED:</a:t>
              </a:r>
              <a:endParaRPr lang="en-ZA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Target: 9%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Current:  6.41 % </a:t>
              </a:r>
              <a:r>
                <a:rPr lang="en-ZA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(-2.59%)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068810" y="5293064"/>
            <a:ext cx="3360723" cy="1228198"/>
            <a:chOff x="4065173" y="1566630"/>
            <a:chExt cx="2117431" cy="1099231"/>
          </a:xfrm>
        </p:grpSpPr>
        <p:grpSp>
          <p:nvGrpSpPr>
            <p:cNvPr id="146" name="Group 145"/>
            <p:cNvGrpSpPr/>
            <p:nvPr/>
          </p:nvGrpSpPr>
          <p:grpSpPr>
            <a:xfrm>
              <a:off x="4065173" y="1683226"/>
              <a:ext cx="241151" cy="594621"/>
              <a:chOff x="6600258" y="3116703"/>
              <a:chExt cx="290152" cy="989353"/>
            </a:xfrm>
            <a:solidFill>
              <a:srgbClr val="F79646">
                <a:lumMod val="20000"/>
                <a:lumOff val="80000"/>
              </a:srgbClr>
            </a:solidFill>
          </p:grpSpPr>
          <p:sp>
            <p:nvSpPr>
              <p:cNvPr id="148" name="Flowchart: Delay 147"/>
              <p:cNvSpPr/>
              <p:nvPr/>
            </p:nvSpPr>
            <p:spPr>
              <a:xfrm rot="16200000">
                <a:off x="6474957" y="3690603"/>
                <a:ext cx="546437" cy="284469"/>
              </a:xfrm>
              <a:prstGeom prst="flowChartDelay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600258" y="3116703"/>
                <a:ext cx="290152" cy="442917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 bwMode="auto">
            <a:xfrm>
              <a:off x="4417418" y="1566630"/>
              <a:ext cx="1765186" cy="1099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spcBef>
                  <a:spcPts val="600"/>
                </a:spcBef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WHITE:</a:t>
              </a:r>
              <a:endParaRPr lang="en-ZA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spcBef>
                  <a:spcPts val="600"/>
                </a:spcBef>
                <a:defRPr/>
              </a:pPr>
              <a:r>
                <a:rPr lang="en-ZA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Target: 11%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Current: 5.46 % </a:t>
              </a:r>
              <a:r>
                <a:rPr lang="en-ZA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(5.54%)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059248" y="3979037"/>
            <a:ext cx="3503029" cy="1305142"/>
            <a:chOff x="4425735" y="2530552"/>
            <a:chExt cx="2049336" cy="1180182"/>
          </a:xfrm>
        </p:grpSpPr>
        <p:grpSp>
          <p:nvGrpSpPr>
            <p:cNvPr id="151" name="Group 150"/>
            <p:cNvGrpSpPr/>
            <p:nvPr/>
          </p:nvGrpSpPr>
          <p:grpSpPr>
            <a:xfrm>
              <a:off x="4425735" y="2569998"/>
              <a:ext cx="242536" cy="571047"/>
              <a:chOff x="7034097" y="3552468"/>
              <a:chExt cx="291819" cy="950132"/>
            </a:xfrm>
            <a:solidFill>
              <a:srgbClr val="F79646">
                <a:lumMod val="50000"/>
              </a:srgbClr>
            </a:solidFill>
          </p:grpSpPr>
          <p:sp>
            <p:nvSpPr>
              <p:cNvPr id="153" name="Flowchart: Delay 152"/>
              <p:cNvSpPr/>
              <p:nvPr/>
            </p:nvSpPr>
            <p:spPr>
              <a:xfrm rot="16200000">
                <a:off x="6898913" y="4076997"/>
                <a:ext cx="560787" cy="290419"/>
              </a:xfrm>
              <a:prstGeom prst="flowChartDelay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034097" y="3552468"/>
                <a:ext cx="291819" cy="387498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 bwMode="auto">
            <a:xfrm>
              <a:off x="4771423" y="2530552"/>
              <a:ext cx="1703648" cy="1180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INDIAN:</a:t>
              </a:r>
              <a:r>
                <a:rPr lang="en-ZA" b="1" u="sng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b="1" u="sng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spcBef>
                  <a:spcPts val="600"/>
                </a:spcBef>
                <a:defRPr/>
              </a:pPr>
              <a:r>
                <a:rPr lang="en-ZA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 : 5%</a:t>
              </a:r>
            </a:p>
            <a:p>
              <a:pPr defTabSz="457200">
                <a:spcBef>
                  <a:spcPts val="600"/>
                </a:spcBef>
                <a:defRPr/>
              </a:pPr>
              <a:r>
                <a:rPr lang="en-ZA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Current: 2.85% </a:t>
              </a:r>
              <a:r>
                <a:rPr lang="en-ZA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(-2.15%)</a:t>
              </a: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1659020" y="4527928"/>
            <a:ext cx="3031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ZA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AT SMS LEVEL </a:t>
            </a:r>
            <a:r>
              <a:rPr lang="en-ZA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457200">
              <a:lnSpc>
                <a:spcPct val="150000"/>
              </a:lnSpc>
              <a:defRPr/>
            </a:pPr>
            <a:r>
              <a:rPr lang="en-ZA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 : 50%</a:t>
            </a:r>
          </a:p>
          <a:p>
            <a:pPr defTabSz="457200">
              <a:defRPr/>
            </a:pPr>
            <a:r>
              <a:rPr lang="en-ZA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Current: </a:t>
            </a:r>
            <a:r>
              <a:rPr lang="en-US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52%</a:t>
            </a:r>
            <a:endParaRPr lang="en-ZA" b="1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863868" y="765902"/>
            <a:ext cx="1804132" cy="400110"/>
          </a:xfrm>
          <a:prstGeom prst="rect">
            <a:avLst/>
          </a:prstGeom>
          <a:solidFill>
            <a:srgbClr val="087A2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ZA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08507" y="750409"/>
            <a:ext cx="1665333" cy="400110"/>
          </a:xfrm>
          <a:prstGeom prst="rect">
            <a:avLst/>
          </a:prstGeom>
          <a:solidFill>
            <a:srgbClr val="087A2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ZA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endParaRPr lang="en-ZA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9030148" y="2013268"/>
            <a:ext cx="1098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9223638" y="2500991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US" sz="105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519287" y="765902"/>
            <a:ext cx="1485900" cy="400110"/>
          </a:xfrm>
          <a:prstGeom prst="rect">
            <a:avLst/>
          </a:prstGeom>
          <a:solidFill>
            <a:srgbClr val="087A2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ZA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4851474" y="1822680"/>
            <a:ext cx="2272701" cy="11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2%</a:t>
            </a:r>
          </a:p>
          <a:p>
            <a:pPr defTabSz="457200">
              <a:spcBef>
                <a:spcPts val="600"/>
              </a:spcBef>
              <a:defRPr/>
            </a:pPr>
            <a:r>
              <a:rPr lang="en-ZA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Current: 3% </a:t>
            </a:r>
          </a:p>
          <a:p>
            <a:pPr defTabSz="457200">
              <a:spcBef>
                <a:spcPts val="600"/>
              </a:spcBef>
              <a:defRPr/>
            </a:pPr>
            <a:r>
              <a:rPr lang="en-ZA" b="1" kern="0" dirty="0">
                <a:solidFill>
                  <a:srgbClr val="008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(+1)</a:t>
            </a:r>
            <a:endParaRPr lang="en-ZA" kern="0" dirty="0">
              <a:solidFill>
                <a:srgbClr val="008B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782" y="1224283"/>
            <a:ext cx="744410" cy="678690"/>
          </a:xfrm>
          <a:prstGeom prst="rect">
            <a:avLst/>
          </a:prstGeom>
        </p:spPr>
      </p:pic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-4573" y="82580"/>
            <a:ext cx="12191999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385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35421"/>
          </a:xfrm>
          <a:prstGeom prst="rect">
            <a:avLst/>
          </a:prstGeom>
          <a:solidFill>
            <a:srgbClr val="09912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b="1" dirty="0">
                <a:solidFill>
                  <a:schemeClr val="bg1"/>
                </a:solidFill>
                <a:cs typeface="Arial" panose="020B0604020202020204" pitchFamily="34" charset="0"/>
              </a:rPr>
              <a:t>2.4 PROGRESS ON EMPLOYMENT EQUITY PER QUARTER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721350" y="935422"/>
          <a:ext cx="2946650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>
            <p:extLst/>
          </p:nvPr>
        </p:nvGraphicFramePr>
        <p:xfrm>
          <a:off x="4814944" y="951827"/>
          <a:ext cx="3153103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/>
          </p:nvPr>
        </p:nvGraphicFramePr>
        <p:xfrm>
          <a:off x="1686910" y="932024"/>
          <a:ext cx="3153103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84677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C1773F3E992C4FA1CBA0E42E44E90A" ma:contentTypeVersion="0" ma:contentTypeDescription="Create a new document." ma:contentTypeScope="" ma:versionID="c7be9789a6e6d20cc869fba92a2dc9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20e5651151cf1d9dd844d4ab8c66a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809BEE-7F2D-470C-9BE1-6376B213E8B9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4118B3-1974-42F2-B21F-498B6DB5D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D7F514-0770-46BE-89F7-6BAA7DB4C8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21410</TotalTime>
  <Words>3325</Words>
  <Application>Microsoft Office PowerPoint</Application>
  <PresentationFormat>Custom</PresentationFormat>
  <Paragraphs>784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6_Office Theme</vt:lpstr>
      <vt:lpstr>10_Office Theme</vt:lpstr>
      <vt:lpstr>11_Office Theme</vt:lpstr>
      <vt:lpstr>1_Office Theme</vt:lpstr>
      <vt:lpstr>2_Office Theme</vt:lpstr>
      <vt:lpstr>3_Office Theme</vt:lpstr>
      <vt:lpstr>Office Theme</vt:lpstr>
      <vt:lpstr>4_Office Theme</vt:lpstr>
      <vt:lpstr>5_Office Theme</vt:lpstr>
      <vt:lpstr>SECOND QUARTER ACTUAL  PERFORMANCE INFORMATION (01 July-30 September 2019)</vt:lpstr>
      <vt:lpstr>Slide 2</vt:lpstr>
      <vt:lpstr>Slide 3</vt:lpstr>
      <vt:lpstr>2. OVERVIEW OF THE ORGANISATIONAL ENVIRONMENT</vt:lpstr>
      <vt:lpstr>Slide 5</vt:lpstr>
      <vt:lpstr>2.2 STAFF ESTABLISHMENT PER OCCUPATIONAL CLASSIFICATION </vt:lpstr>
      <vt:lpstr>Slide 7</vt:lpstr>
      <vt:lpstr>2.4 PROGRESS ON EMPLOYMENT EQUITY PER QUARTER</vt:lpstr>
      <vt:lpstr>Slide 9</vt:lpstr>
      <vt:lpstr>Highpoints Q2: Thuma Mina Operations Room – a more efficient way of working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PROGRAMME 2: CONTENT PROCESSING AND DISSEMINATION. CONTINUED…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2013/14 Annual Report</dc:title>
  <dc:creator>Karabo Matlou</dc:creator>
  <cp:lastModifiedBy>PUMZA</cp:lastModifiedBy>
  <cp:revision>521</cp:revision>
  <cp:lastPrinted>2019-11-12T07:55:24Z</cp:lastPrinted>
  <dcterms:created xsi:type="dcterms:W3CDTF">2014-10-01T13:28:29Z</dcterms:created>
  <dcterms:modified xsi:type="dcterms:W3CDTF">2020-02-20T08:19:59Z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82c92244-8cbe-44ce-9c1f-0d2fa4605c78</vt:lpwstr>
  </property>
  <property fmtid="{D5CDD505-2E9C-101B-9397-08002B2CF9AE}" pid="3" name="ContentTypeId">
    <vt:lpwstr>0x0101002EC1773F3E992C4FA1CBA0E42E44E90A</vt:lpwstr>
  </property>
</Properties>
</file>