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tags/tag47.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4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emf" ContentType="image/x-emf"/>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ink/ink1.xml" ContentType="application/inkml+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26.xml" ContentType="application/vnd.openxmlformats-officedocument.presentationml.slideLayout+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0" r:id="rId2"/>
  </p:sldMasterIdLst>
  <p:notesMasterIdLst>
    <p:notesMasterId r:id="rId17"/>
  </p:notesMasterIdLst>
  <p:handoutMasterIdLst>
    <p:handoutMasterId r:id="rId18"/>
  </p:handoutMasterIdLst>
  <p:sldIdLst>
    <p:sldId id="537" r:id="rId3"/>
    <p:sldId id="550" r:id="rId4"/>
    <p:sldId id="540" r:id="rId5"/>
    <p:sldId id="533" r:id="rId6"/>
    <p:sldId id="541" r:id="rId7"/>
    <p:sldId id="543" r:id="rId8"/>
    <p:sldId id="542" r:id="rId9"/>
    <p:sldId id="544" r:id="rId10"/>
    <p:sldId id="545" r:id="rId11"/>
    <p:sldId id="546" r:id="rId12"/>
    <p:sldId id="547" r:id="rId13"/>
    <p:sldId id="549" r:id="rId14"/>
    <p:sldId id="548" r:id="rId15"/>
    <p:sldId id="445" r:id="rId16"/>
  </p:sldIdLst>
  <p:sldSz cx="9144000" cy="6858000" type="screen4x3"/>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5121B"/>
    <a:srgbClr val="00329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63" autoAdjust="0"/>
    <p:restoredTop sz="94660"/>
  </p:normalViewPr>
  <p:slideViewPr>
    <p:cSldViewPr>
      <p:cViewPr varScale="1">
        <p:scale>
          <a:sx n="116" d="100"/>
          <a:sy n="116" d="100"/>
        </p:scale>
        <p:origin x="-1644" y="-114"/>
      </p:cViewPr>
      <p:guideLst>
        <p:guide orient="horz" pos="3838"/>
        <p:guide orient="horz" pos="890"/>
        <p:guide pos="5602"/>
        <p:guide pos="204"/>
      </p:guideLst>
    </p:cSldViewPr>
  </p:slideViewPr>
  <p:notesTextViewPr>
    <p:cViewPr>
      <p:scale>
        <a:sx n="75" d="100"/>
        <a:sy n="75" d="100"/>
      </p:scale>
      <p:origin x="0" y="0"/>
    </p:cViewPr>
  </p:notesTextViewPr>
  <p:sorterViewPr>
    <p:cViewPr>
      <p:scale>
        <a:sx n="102" d="100"/>
        <a:sy n="102" d="100"/>
      </p:scale>
      <p:origin x="0" y="10584"/>
    </p:cViewPr>
  </p:sorterViewPr>
  <p:notesViewPr>
    <p:cSldViewPr showGuides="1">
      <p:cViewPr varScale="1">
        <p:scale>
          <a:sx n="69" d="100"/>
          <a:sy n="69" d="100"/>
        </p:scale>
        <p:origin x="-3456" y="-108"/>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BC7F027-379E-4D32-9199-1B8938F68AAE}" type="datetimeFigureOut">
              <a:rPr lang="en-GB" smtClean="0"/>
              <a:pPr/>
              <a:t>20/02/2020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CB3FB82-2445-4031-8D77-475052559E55}" type="slidenum">
              <a:rPr lang="en-GB" smtClean="0"/>
              <a:pPr/>
              <a:t>‹#›</a:t>
            </a:fld>
            <a:endParaRPr lang="en-GB"/>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49.31408" units="1/cm"/>
          <inkml:channelProperty channel="Y" name="resolution" value="49.23077" units="1/cm"/>
          <inkml:channelProperty channel="T" name="resolution" value="1" units="1/dev"/>
        </inkml:channelProperties>
      </inkml:inkSource>
      <inkml:timestamp xml:id="ts0" timeString="2019-08-15T12:28:09.00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B7E7989-31F3-4EB9-8547-909D99F43AE5}" type="datetimeFigureOut">
              <a:rPr lang="en-ZA" smtClean="0"/>
              <a:pPr/>
              <a:t>2020/02/20</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5E2897E-B052-44CE-92A6-D4B2AB10F3F6}" type="slidenum">
              <a:rPr lang="en-ZA" smtClean="0"/>
              <a:pPr/>
              <a:t>‹#›</a:t>
            </a:fld>
            <a:endParaRPr lang="en-ZA"/>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C5B5D9-0E68-46AE-9C46-932F0D7D6D42}" type="slidenum">
              <a:rPr kumimoji="0" lang="en-ZA"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ZA"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3277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8C5B5D9-0E68-46AE-9C46-932F0D7D6D42}"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495628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pPr/>
              <a:t>20 February 2020</a:t>
            </a:fld>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54701" y="382084"/>
            <a:ext cx="54006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135026" y="1734838"/>
            <a:ext cx="2842836"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991066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381203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02181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99622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6.xml"/><Relationship Id="rId37"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36"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vmlDrawing" Target="../drawings/vmlDrawing1.vml"/><Relationship Id="rId30" Type="http://schemas.openxmlformats.org/officeDocument/2006/relationships/tags" Target="../tags/tag4.xml"/><Relationship Id="rId35"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453"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a:t>Go to Insert &gt; Header &amp; Footer &gt; Enter presentation name into footer field</a:t>
            </a:r>
            <a:endParaRPr lang="en-GB" dirty="0"/>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2013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 id="2147483703" r:id="rId25"/>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4" y="0"/>
            <a:ext cx="9142571" cy="6858000"/>
          </a:xfrm>
          <a:prstGeom prst="rect">
            <a:avLst/>
          </a:prstGeom>
        </p:spPr>
      </p:pic>
    </p:spTree>
    <p:extLst>
      <p:ext uri="{BB962C8B-B14F-4D97-AF65-F5344CB8AC3E}">
        <p14:creationId xmlns:p14="http://schemas.microsoft.com/office/powerpoint/2010/main" xmlns="" val="4192931565"/>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18.emf"/><Relationship Id="rId5" Type="http://schemas.openxmlformats.org/officeDocument/2006/relationships/customXml" Target="../ink/ink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65200" y="3276601"/>
            <a:ext cx="7492999" cy="2171699"/>
          </a:xfrm>
          <a:prstGeom prst="rect">
            <a:avLst/>
          </a:prstGeom>
        </p:spPr>
        <p:txBody>
          <a:bodyPr wrap="none" anchor="t">
            <a:normAutofit fontScale="90000"/>
          </a:bodyPr>
          <a:lstStyle/>
          <a:p>
            <a:pPr algn="l">
              <a:spcAft>
                <a:spcPts val="2400"/>
              </a:spcAft>
            </a:pPr>
            <a:r>
              <a:rPr lang="en-ZA" sz="3300" b="1" dirty="0">
                <a:solidFill>
                  <a:schemeClr val="bg1"/>
                </a:solidFill>
                <a:latin typeface="Century Gothic" pitchFamily="34" charset="0"/>
              </a:rPr>
              <a:t>DATA MINING AND DASH BOARDING ON </a:t>
            </a:r>
            <a:br>
              <a:rPr lang="en-ZA" sz="3300" b="1" dirty="0">
                <a:solidFill>
                  <a:schemeClr val="bg1"/>
                </a:solidFill>
                <a:latin typeface="Century Gothic" pitchFamily="34" charset="0"/>
              </a:rPr>
            </a:br>
            <a:r>
              <a:rPr lang="en-ZA" sz="3300" b="1" dirty="0">
                <a:solidFill>
                  <a:schemeClr val="bg1"/>
                </a:solidFill>
                <a:latin typeface="Century Gothic" pitchFamily="34" charset="0"/>
              </a:rPr>
              <a:t>SCM PERFORMANCE INFORMATION</a:t>
            </a:r>
            <a:r>
              <a:rPr lang="en-ZA" sz="3200" b="1" dirty="0">
                <a:solidFill>
                  <a:schemeClr val="bg1"/>
                </a:solidFill>
                <a:latin typeface="Century Gothic" pitchFamily="34" charset="0"/>
              </a:rPr>
              <a:t/>
            </a:r>
            <a:br>
              <a:rPr lang="en-ZA" sz="3200" b="1" dirty="0">
                <a:solidFill>
                  <a:schemeClr val="bg1"/>
                </a:solidFill>
                <a:latin typeface="Century Gothic" pitchFamily="34" charset="0"/>
              </a:rPr>
            </a:br>
            <a:r>
              <a:rPr lang="en-ZA" sz="3200" dirty="0">
                <a:solidFill>
                  <a:schemeClr val="bg1"/>
                </a:solidFill>
                <a:latin typeface="Century Gothic" pitchFamily="34" charset="0"/>
              </a:rPr>
              <a:t/>
            </a:r>
            <a:br>
              <a:rPr lang="en-ZA" sz="3200" dirty="0">
                <a:solidFill>
                  <a:schemeClr val="bg1"/>
                </a:solidFill>
                <a:latin typeface="Century Gothic" pitchFamily="34" charset="0"/>
              </a:rPr>
            </a:br>
            <a:r>
              <a:rPr lang="en-ZA" sz="3200" dirty="0">
                <a:solidFill>
                  <a:schemeClr val="bg1"/>
                </a:solidFill>
                <a:latin typeface="Century Gothic" pitchFamily="34" charset="0"/>
              </a:rPr>
              <a:t>		</a:t>
            </a:r>
            <a:r>
              <a:rPr lang="en-ZA" sz="3300" dirty="0">
                <a:solidFill>
                  <a:schemeClr val="bg1"/>
                </a:solidFill>
                <a:latin typeface="Century Gothic" pitchFamily="34" charset="0"/>
              </a:rPr>
              <a:t>PROVINCIAL TREASURY</a:t>
            </a:r>
            <a:r>
              <a:rPr lang="en-ZA" sz="2200" b="1" dirty="0">
                <a:solidFill>
                  <a:schemeClr val="bg1"/>
                </a:solidFill>
                <a:latin typeface="Century Gothic" pitchFamily="34" charset="0"/>
              </a:rPr>
              <a:t/>
            </a:r>
            <a:br>
              <a:rPr lang="en-ZA" sz="2200" b="1" dirty="0">
                <a:solidFill>
                  <a:schemeClr val="bg1"/>
                </a:solidFill>
                <a:latin typeface="Century Gothic" pitchFamily="34" charset="0"/>
              </a:rPr>
            </a:br>
            <a:r>
              <a:rPr lang="en-ZA" sz="2200" b="1" dirty="0">
                <a:solidFill>
                  <a:schemeClr val="bg1"/>
                </a:solidFill>
                <a:latin typeface="Century Gothic" pitchFamily="34" charset="0"/>
              </a:rPr>
              <a:t/>
            </a:r>
            <a:br>
              <a:rPr lang="en-ZA" sz="2200" b="1" dirty="0">
                <a:solidFill>
                  <a:schemeClr val="bg1"/>
                </a:solidFill>
                <a:latin typeface="Century Gothic" pitchFamily="34" charset="0"/>
              </a:rPr>
            </a:br>
            <a:r>
              <a:rPr lang="en-ZA" sz="2200" b="1" dirty="0">
                <a:solidFill>
                  <a:schemeClr val="bg1"/>
                </a:solidFill>
                <a:latin typeface="Century Gothic" pitchFamily="34" charset="0"/>
              </a:rPr>
              <a:t>		</a:t>
            </a:r>
            <a:r>
              <a:rPr lang="en-ZA" sz="3200" b="1" dirty="0">
                <a:solidFill>
                  <a:schemeClr val="bg1"/>
                </a:solidFill>
                <a:latin typeface="Century Gothic" pitchFamily="34" charset="0"/>
              </a:rPr>
              <a:t>		</a:t>
            </a:r>
            <a:br>
              <a:rPr lang="en-ZA" sz="3200" b="1" dirty="0">
                <a:solidFill>
                  <a:schemeClr val="bg1"/>
                </a:solidFill>
                <a:latin typeface="Century Gothic" pitchFamily="34" charset="0"/>
              </a:rPr>
            </a:br>
            <a:r>
              <a:rPr lang="en-US" sz="2222" dirty="0">
                <a:solidFill>
                  <a:schemeClr val="bg1"/>
                </a:solidFill>
                <a:latin typeface="Century Gothic" pitchFamily="34" charset="0"/>
              </a:rPr>
              <a:t/>
            </a:r>
            <a:br>
              <a:rPr lang="en-US" sz="2222" dirty="0">
                <a:solidFill>
                  <a:schemeClr val="bg1"/>
                </a:solidFill>
                <a:latin typeface="Century Gothic" pitchFamily="34" charset="0"/>
              </a:rPr>
            </a:br>
            <a:endParaRPr lang="en-US" sz="2222" dirty="0">
              <a:solidFill>
                <a:schemeClr val="bg1"/>
              </a:solidFill>
              <a:latin typeface="Century Gothic" pitchFamily="34" charset="0"/>
              <a:cs typeface="Century Gothic"/>
            </a:endParaRPr>
          </a:p>
        </p:txBody>
      </p:sp>
      <p:sp>
        <p:nvSpPr>
          <p:cNvPr id="3" name="Rectangle 2">
            <a:extLst>
              <a:ext uri="{FF2B5EF4-FFF2-40B4-BE49-F238E27FC236}">
                <a16:creationId xmlns="" xmlns:a16="http://schemas.microsoft.com/office/drawing/2014/main" id="{CC60F301-7BF7-4A84-B393-AE370D5930A0}"/>
              </a:ext>
            </a:extLst>
          </p:cNvPr>
          <p:cNvSpPr/>
          <p:nvPr/>
        </p:nvSpPr>
        <p:spPr>
          <a:xfrm>
            <a:off x="1981200" y="6045200"/>
            <a:ext cx="2032000" cy="584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Century Gothic" panose="020B0502020202020204" pitchFamily="34" charset="0"/>
              </a:rPr>
              <a:t>Committee</a:t>
            </a:r>
            <a:r>
              <a:rPr kumimoji="0" lang="en-US" sz="1400" b="0" i="0" u="none" strike="noStrike" kern="0" cap="none" spc="0" normalizeH="0" noProof="0" dirty="0">
                <a:ln>
                  <a:noFill/>
                </a:ln>
                <a:solidFill>
                  <a:schemeClr val="bg1"/>
                </a:solidFill>
                <a:effectLst/>
                <a:uLnTx/>
                <a:uFillTx/>
                <a:latin typeface="Century Gothic" panose="020B0502020202020204" pitchFamily="34" charset="0"/>
              </a:rPr>
              <a:t> </a:t>
            </a:r>
            <a:r>
              <a:rPr kumimoji="0" lang="en-US" sz="1400" b="0" i="0" u="none" strike="noStrike" kern="0" cap="none" spc="0" normalizeH="0" baseline="0" noProof="0" dirty="0">
                <a:ln>
                  <a:noFill/>
                </a:ln>
                <a:solidFill>
                  <a:schemeClr val="bg1"/>
                </a:solidFill>
                <a:effectLst/>
                <a:uLnTx/>
                <a:uFillTx/>
                <a:latin typeface="Century Gothic" panose="020B0502020202020204" pitchFamily="34" charset="0"/>
              </a:rPr>
              <a:t>Room 1</a:t>
            </a:r>
          </a:p>
        </p:txBody>
      </p:sp>
      <p:sp>
        <p:nvSpPr>
          <p:cNvPr id="4" name="Rectangle 3">
            <a:extLst>
              <a:ext uri="{FF2B5EF4-FFF2-40B4-BE49-F238E27FC236}">
                <a16:creationId xmlns="" xmlns:a16="http://schemas.microsoft.com/office/drawing/2014/main" id="{3125E04B-2F10-40ED-AA1E-C2DC1AF86B8A}"/>
              </a:ext>
            </a:extLst>
          </p:cNvPr>
          <p:cNvSpPr/>
          <p:nvPr/>
        </p:nvSpPr>
        <p:spPr>
          <a:xfrm>
            <a:off x="4283968" y="6100417"/>
            <a:ext cx="1562100" cy="584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chemeClr val="bg1"/>
                </a:solidFill>
                <a:effectLst/>
                <a:uLnTx/>
                <a:uFillTx/>
                <a:latin typeface="Century Gothic" pitchFamily="34" charset="0"/>
              </a:rPr>
              <a:t>Mrs N Ebrahim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800" b="1" i="0" u="none" strike="noStrike" kern="0" cap="none" spc="0" normalizeH="0" baseline="0" noProof="0" dirty="0">
                <a:ln>
                  <a:noFill/>
                </a:ln>
                <a:solidFill>
                  <a:schemeClr val="bg1"/>
                </a:solidFill>
                <a:effectLst/>
                <a:uLnTx/>
                <a:uFillTx/>
                <a:latin typeface="Century Gothic" pitchFamily="34" charset="0"/>
              </a:rPr>
              <a:t>	</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Rectangle 4">
            <a:extLst>
              <a:ext uri="{FF2B5EF4-FFF2-40B4-BE49-F238E27FC236}">
                <a16:creationId xmlns="" xmlns:a16="http://schemas.microsoft.com/office/drawing/2014/main" id="{A897A739-5A18-455C-BCC5-CD7285B687E2}"/>
              </a:ext>
            </a:extLst>
          </p:cNvPr>
          <p:cNvSpPr/>
          <p:nvPr/>
        </p:nvSpPr>
        <p:spPr>
          <a:xfrm>
            <a:off x="6400800" y="6045200"/>
            <a:ext cx="2260598" cy="5842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0" i="0" u="none" strike="noStrike" kern="0" cap="none" spc="0" normalizeH="0" baseline="0" noProof="0" dirty="0">
                <a:ln>
                  <a:noFill/>
                </a:ln>
                <a:solidFill>
                  <a:schemeClr val="bg1"/>
                </a:solidFill>
                <a:effectLst/>
                <a:uLnTx/>
                <a:uFillTx/>
                <a:latin typeface="Century Gothic" pitchFamily="34" charset="0"/>
              </a:rPr>
              <a:t>Date: 19 February 2020</a:t>
            </a:r>
            <a:endParaRPr kumimoji="0" lang="en-US" sz="1400" b="0" i="0" u="none" strike="noStrike" kern="0" cap="none" spc="0" normalizeH="0" baseline="0" noProof="0" dirty="0">
              <a:ln>
                <a:noFill/>
              </a:ln>
              <a:solidFill>
                <a:schemeClr val="bg1"/>
              </a:solidFill>
              <a:effectLst/>
              <a:uLnTx/>
              <a:uFillTx/>
              <a:latin typeface="Century Gothic" pitchFamily="34" charset="0"/>
            </a:endParaRPr>
          </a:p>
        </p:txBody>
      </p:sp>
    </p:spTree>
    <p:extLst>
      <p:ext uri="{BB962C8B-B14F-4D97-AF65-F5344CB8AC3E}">
        <p14:creationId xmlns:p14="http://schemas.microsoft.com/office/powerpoint/2010/main" xmlns="" val="204519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3</a:t>
            </a:r>
          </a:p>
        </p:txBody>
      </p:sp>
      <p:sp>
        <p:nvSpPr>
          <p:cNvPr id="3" name="Slide Number Placeholder 2"/>
          <p:cNvSpPr>
            <a:spLocks noGrp="1"/>
          </p:cNvSpPr>
          <p:nvPr>
            <p:ph type="sldNum" sz="quarter" idx="4"/>
          </p:nvPr>
        </p:nvSpPr>
        <p:spPr/>
        <p:txBody>
          <a:bodyPr/>
          <a:lstStyle/>
          <a:p>
            <a:fld id="{8406839F-D7A4-4E5D-B93D-768AD4D1DB36}" type="slidenum">
              <a:rPr lang="en-ZA" smtClean="0"/>
              <a:pPr/>
              <a:t>10</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r>
              <a:rPr lang="en-ZA" dirty="0"/>
              <a:t>Supplier per regional Analysis</a:t>
            </a:r>
          </a:p>
        </p:txBody>
      </p:sp>
      <p:pic>
        <p:nvPicPr>
          <p:cNvPr id="6" name="Picture 5"/>
          <p:cNvPicPr>
            <a:picLocks noChangeAspect="1"/>
          </p:cNvPicPr>
          <p:nvPr/>
        </p:nvPicPr>
        <p:blipFill>
          <a:blip r:embed="rId2" cstate="print"/>
          <a:stretch>
            <a:fillRect/>
          </a:stretch>
        </p:blipFill>
        <p:spPr>
          <a:xfrm>
            <a:off x="755576" y="1575281"/>
            <a:ext cx="7622504" cy="4517544"/>
          </a:xfrm>
          <a:prstGeom prst="rect">
            <a:avLst/>
          </a:prstGeom>
        </p:spPr>
      </p:pic>
    </p:spTree>
    <p:extLst>
      <p:ext uri="{BB962C8B-B14F-4D97-AF65-F5344CB8AC3E}">
        <p14:creationId xmlns:p14="http://schemas.microsoft.com/office/powerpoint/2010/main" xmlns="" val="54262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08" y="30079"/>
            <a:ext cx="8505825" cy="876300"/>
          </a:xfrm>
        </p:spPr>
        <p:txBody>
          <a:bodyPr>
            <a:normAutofit fontScale="90000"/>
          </a:bodyPr>
          <a:lstStyle/>
          <a:p>
            <a:r>
              <a:rPr lang="en-US" dirty="0"/>
              <a:t/>
            </a:r>
            <a:br>
              <a:rPr lang="en-US" dirty="0"/>
            </a:br>
            <a:r>
              <a:rPr lang="en-US" sz="3100" dirty="0"/>
              <a:t>Example 4</a:t>
            </a:r>
            <a:r>
              <a:rPr lang="en-US" dirty="0"/>
              <a:t/>
            </a:r>
            <a:br>
              <a:rPr lang="en-US" dirty="0"/>
            </a:br>
            <a:endParaRPr lang="en-ZA" dirty="0"/>
          </a:p>
        </p:txBody>
      </p:sp>
      <p:sp>
        <p:nvSpPr>
          <p:cNvPr id="3" name="Subtitle 2"/>
          <p:cNvSpPr>
            <a:spLocks noGrp="1"/>
          </p:cNvSpPr>
          <p:nvPr>
            <p:ph type="subTitle" idx="1"/>
          </p:nvPr>
        </p:nvSpPr>
        <p:spPr>
          <a:xfrm>
            <a:off x="319087" y="1093537"/>
            <a:ext cx="8505826" cy="4368800"/>
          </a:xfrm>
        </p:spPr>
        <p:txBody>
          <a:bodyPr>
            <a:normAutofit/>
          </a:bodyPr>
          <a:lstStyle/>
          <a:p>
            <a:r>
              <a:rPr lang="en-ZA" dirty="0"/>
              <a:t>2018/19</a:t>
            </a:r>
          </a:p>
        </p:txBody>
      </p:sp>
      <p:pic>
        <p:nvPicPr>
          <p:cNvPr id="6" name="Picture 5"/>
          <p:cNvPicPr/>
          <p:nvPr/>
        </p:nvPicPr>
        <p:blipFill>
          <a:blip r:embed="rId3" cstate="print"/>
          <a:stretch>
            <a:fillRect/>
          </a:stretch>
        </p:blipFill>
        <p:spPr>
          <a:xfrm>
            <a:off x="1" y="1468102"/>
            <a:ext cx="3669632" cy="4547688"/>
          </a:xfrm>
          <a:prstGeom prst="rect">
            <a:avLst/>
          </a:prstGeom>
        </p:spPr>
      </p:pic>
      <p:pic>
        <p:nvPicPr>
          <p:cNvPr id="7" name="Picture 6"/>
          <p:cNvPicPr/>
          <p:nvPr/>
        </p:nvPicPr>
        <p:blipFill>
          <a:blip r:embed="rId4" cstate="print"/>
          <a:stretch>
            <a:fillRect/>
          </a:stretch>
        </p:blipFill>
        <p:spPr>
          <a:xfrm>
            <a:off x="3669633" y="1093538"/>
            <a:ext cx="5474366" cy="5764462"/>
          </a:xfrm>
          <a:prstGeom prst="rect">
            <a:avLst/>
          </a:prstGeom>
        </p:spPr>
      </p:pic>
      <p:sp>
        <p:nvSpPr>
          <p:cNvPr id="28" name="Rectangle 27"/>
          <p:cNvSpPr/>
          <p:nvPr/>
        </p:nvSpPr>
        <p:spPr>
          <a:xfrm>
            <a:off x="3184200" y="2438280"/>
            <a:ext cx="435600" cy="1371960"/>
          </a:xfrm>
          <a:prstGeom prst="rect">
            <a:avLst/>
          </a:prstGeom>
          <a:solidFill>
            <a:srgbClr val="ED1C24">
              <a:alpha val="25000"/>
            </a:srgbClr>
          </a:solid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srgbClr val="ED1C24"/>
              </a:solidFill>
            </a:endParaRPr>
          </a:p>
        </p:txBody>
      </p:sp>
      <p:sp>
        <p:nvSpPr>
          <p:cNvPr id="34" name="Rectangle 33"/>
          <p:cNvSpPr/>
          <p:nvPr/>
        </p:nvSpPr>
        <p:spPr>
          <a:xfrm>
            <a:off x="8519040" y="2285640"/>
            <a:ext cx="567360" cy="251280"/>
          </a:xfrm>
          <a:prstGeom prst="rect">
            <a:avLst/>
          </a:prstGeom>
          <a:solidFill>
            <a:srgbClr val="ED1C24">
              <a:alpha val="25000"/>
            </a:srgbClr>
          </a:solidFill>
          <a:ln w="24000">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dirty="0" err="1">
              <a:solidFill>
                <a:srgbClr val="ED1C24"/>
              </a:solidFill>
            </a:endParaRPr>
          </a:p>
        </p:txBody>
      </p:sp>
      <mc:AlternateContent xmlns:mc="http://schemas.openxmlformats.org/markup-compatibility/2006">
        <mc:Choice xmlns:p14="http://schemas.microsoft.com/office/powerpoint/2010/main" xmlns="" Requires="p14">
          <p:contentPart p14:bwMode="auto" r:id="rId5">
            <p14:nvContentPartPr>
              <p14:cNvPr id="36" name="Ink 35"/>
              <p14:cNvContentPartPr/>
              <p14:nvPr/>
            </p14:nvContentPartPr>
            <p14:xfrm>
              <a:off x="10048695" y="5810145"/>
              <a:ext cx="360" cy="360"/>
            </p14:xfrm>
          </p:contentPart>
        </mc:Choice>
        <mc:Fallback>
          <p:pic>
            <p:nvPicPr>
              <p:cNvPr id="36" name="Ink 35"/>
              <p:cNvPicPr/>
              <p:nvPr/>
            </p:nvPicPr>
            <p:blipFill>
              <a:blip r:embed="rId6" cstate="print"/>
              <a:stretch>
                <a:fillRect/>
              </a:stretch>
            </p:blipFill>
            <p:spPr>
              <a:xfrm>
                <a:off x="10036815" y="5798265"/>
                <a:ext cx="24120" cy="24120"/>
              </a:xfrm>
              <a:prstGeom prst="rect">
                <a:avLst/>
              </a:prstGeom>
            </p:spPr>
          </p:pic>
        </mc:Fallback>
      </mc:AlternateContent>
    </p:spTree>
    <p:extLst>
      <p:ext uri="{BB962C8B-B14F-4D97-AF65-F5344CB8AC3E}">
        <p14:creationId xmlns:p14="http://schemas.microsoft.com/office/powerpoint/2010/main" xmlns="" val="380477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5</a:t>
            </a:r>
          </a:p>
        </p:txBody>
      </p:sp>
      <p:sp>
        <p:nvSpPr>
          <p:cNvPr id="3" name="Slide Number Placeholder 2"/>
          <p:cNvSpPr>
            <a:spLocks noGrp="1"/>
          </p:cNvSpPr>
          <p:nvPr>
            <p:ph type="sldNum" sz="quarter" idx="4"/>
          </p:nvPr>
        </p:nvSpPr>
        <p:spPr/>
        <p:txBody>
          <a:bodyPr/>
          <a:lstStyle/>
          <a:p>
            <a:fld id="{8406839F-D7A4-4E5D-B93D-768AD4D1DB36}" type="slidenum">
              <a:rPr lang="en-ZA" smtClean="0"/>
              <a:pPr/>
              <a:t>12</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7" name="Picture 6"/>
          <p:cNvPicPr>
            <a:picLocks noChangeAspect="1"/>
          </p:cNvPicPr>
          <p:nvPr/>
        </p:nvPicPr>
        <p:blipFill>
          <a:blip r:embed="rId2" cstate="print"/>
          <a:stretch>
            <a:fillRect/>
          </a:stretch>
        </p:blipFill>
        <p:spPr>
          <a:xfrm>
            <a:off x="0" y="1043246"/>
            <a:ext cx="9144000" cy="5814754"/>
          </a:xfrm>
          <a:prstGeom prst="rect">
            <a:avLst/>
          </a:prstGeom>
        </p:spPr>
      </p:pic>
      <p:sp>
        <p:nvSpPr>
          <p:cNvPr id="5" name="Text Placeholder 4"/>
          <p:cNvSpPr>
            <a:spLocks noGrp="1"/>
          </p:cNvSpPr>
          <p:nvPr>
            <p:ph type="body" sz="quarter" idx="10"/>
          </p:nvPr>
        </p:nvSpPr>
        <p:spPr>
          <a:xfrm>
            <a:off x="295274" y="740232"/>
            <a:ext cx="8597205" cy="4896073"/>
          </a:xfrm>
        </p:spPr>
        <p:txBody>
          <a:bodyPr/>
          <a:lstStyle/>
          <a:p>
            <a:r>
              <a:rPr lang="en-ZA" dirty="0"/>
              <a:t>PPPFR demographics  </a:t>
            </a:r>
          </a:p>
        </p:txBody>
      </p:sp>
    </p:spTree>
    <p:extLst>
      <p:ext uri="{BB962C8B-B14F-4D97-AF65-F5344CB8AC3E}">
        <p14:creationId xmlns:p14="http://schemas.microsoft.com/office/powerpoint/2010/main" xmlns="" val="2216270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6</a:t>
            </a:r>
          </a:p>
        </p:txBody>
      </p:sp>
      <p:sp>
        <p:nvSpPr>
          <p:cNvPr id="3" name="Slide Number Placeholder 2"/>
          <p:cNvSpPr>
            <a:spLocks noGrp="1"/>
          </p:cNvSpPr>
          <p:nvPr>
            <p:ph type="sldNum" sz="quarter" idx="4"/>
          </p:nvPr>
        </p:nvSpPr>
        <p:spPr/>
        <p:txBody>
          <a:bodyPr/>
          <a:lstStyle/>
          <a:p>
            <a:fld id="{8406839F-D7A4-4E5D-B93D-768AD4D1DB36}" type="slidenum">
              <a:rPr lang="en-ZA" smtClean="0"/>
              <a:pPr/>
              <a:t>13</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0" y="1340768"/>
            <a:ext cx="9143999" cy="5517232"/>
          </a:xfrm>
          <a:prstGeom prst="rect">
            <a:avLst/>
          </a:prstGeom>
        </p:spPr>
      </p:pic>
      <p:sp>
        <p:nvSpPr>
          <p:cNvPr id="5" name="Text Placeholder 4"/>
          <p:cNvSpPr>
            <a:spLocks noGrp="1"/>
          </p:cNvSpPr>
          <p:nvPr>
            <p:ph type="body" sz="quarter" idx="10"/>
          </p:nvPr>
        </p:nvSpPr>
        <p:spPr>
          <a:xfrm>
            <a:off x="273396" y="980728"/>
            <a:ext cx="8597205" cy="4896073"/>
          </a:xfrm>
        </p:spPr>
        <p:txBody>
          <a:bodyPr/>
          <a:lstStyle/>
          <a:p>
            <a:r>
              <a:rPr lang="en-ZA" dirty="0"/>
              <a:t>Spend Analysis per Region</a:t>
            </a:r>
          </a:p>
        </p:txBody>
      </p:sp>
    </p:spTree>
    <p:extLst>
      <p:ext uri="{BB962C8B-B14F-4D97-AF65-F5344CB8AC3E}">
        <p14:creationId xmlns:p14="http://schemas.microsoft.com/office/powerpoint/2010/main" xmlns="" val="172789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01351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Problem Statement</a:t>
            </a:r>
          </a:p>
        </p:txBody>
      </p:sp>
      <p:sp>
        <p:nvSpPr>
          <p:cNvPr id="3" name="Slide Number Placeholder 2"/>
          <p:cNvSpPr>
            <a:spLocks noGrp="1"/>
          </p:cNvSpPr>
          <p:nvPr>
            <p:ph type="sldNum" sz="quarter" idx="4"/>
          </p:nvPr>
        </p:nvSpPr>
        <p:spPr/>
        <p:txBody>
          <a:bodyPr/>
          <a:lstStyle/>
          <a:p>
            <a:fld id="{8406839F-D7A4-4E5D-B93D-768AD4D1DB36}" type="slidenum">
              <a:rPr lang="en-ZA" smtClean="0"/>
              <a:pPr/>
              <a:t>2</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lstStyle/>
          <a:p>
            <a:endParaRPr lang="en-ZA"/>
          </a:p>
        </p:txBody>
      </p:sp>
      <p:sp>
        <p:nvSpPr>
          <p:cNvPr id="6" name="Text Placeholder 5"/>
          <p:cNvSpPr>
            <a:spLocks noGrp="1"/>
          </p:cNvSpPr>
          <p:nvPr>
            <p:ph type="body" sz="quarter" idx="12"/>
          </p:nvPr>
        </p:nvSpPr>
        <p:spPr>
          <a:xfrm>
            <a:off x="4574579" y="1194773"/>
            <a:ext cx="4060701" cy="4487075"/>
          </a:xfrm>
          <a:ln w="12700">
            <a:solidFill>
              <a:schemeClr val="tx1"/>
            </a:solidFill>
          </a:ln>
        </p:spPr>
        <p:txBody>
          <a:bodyPr/>
          <a:lstStyle/>
          <a:p>
            <a:r>
              <a:rPr lang="en-ZA" dirty="0"/>
              <a:t>Procurement</a:t>
            </a:r>
          </a:p>
          <a:p>
            <a:endParaRPr lang="en-ZA" dirty="0"/>
          </a:p>
          <a:p>
            <a:pPr marL="285750" indent="-285750" algn="just">
              <a:buFont typeface="Wingdings" panose="05000000000000000000" pitchFamily="2" charset="2"/>
              <a:buChar char="Ø"/>
            </a:pPr>
            <a:r>
              <a:rPr lang="en-ZA" b="0" dirty="0">
                <a:solidFill>
                  <a:srgbClr val="002060"/>
                </a:solidFill>
              </a:rPr>
              <a:t>Lack of ability to depict  Preferential Procurement focus from a socio-economic perspective</a:t>
            </a:r>
          </a:p>
          <a:p>
            <a:pPr marL="285750" indent="-285750" algn="just">
              <a:buFont typeface="Wingdings" panose="05000000000000000000" pitchFamily="2" charset="2"/>
              <a:buChar char="Ø"/>
            </a:pPr>
            <a:endParaRPr lang="en-ZA" b="0" dirty="0">
              <a:solidFill>
                <a:srgbClr val="002060"/>
              </a:solidFill>
            </a:endParaRPr>
          </a:p>
          <a:p>
            <a:pPr marL="285750" indent="-285750" algn="just">
              <a:buFont typeface="Wingdings" panose="05000000000000000000" pitchFamily="2" charset="2"/>
              <a:buChar char="Ø"/>
            </a:pPr>
            <a:r>
              <a:rPr lang="en-ZA" b="0" dirty="0">
                <a:solidFill>
                  <a:srgbClr val="002060"/>
                </a:solidFill>
              </a:rPr>
              <a:t>Have oversight and surveillance over critical SCM high risk compliance issues that pose governance risks</a:t>
            </a:r>
          </a:p>
          <a:p>
            <a:pPr marL="285750" indent="-285750" algn="just">
              <a:buFont typeface="Wingdings" panose="05000000000000000000" pitchFamily="2" charset="2"/>
              <a:buChar char="Ø"/>
            </a:pPr>
            <a:endParaRPr lang="en-ZA" b="0" dirty="0">
              <a:solidFill>
                <a:srgbClr val="002060"/>
              </a:solidFill>
            </a:endParaRPr>
          </a:p>
          <a:p>
            <a:pPr marL="285750" indent="-285750" algn="just">
              <a:buFont typeface="Wingdings" panose="05000000000000000000" pitchFamily="2" charset="2"/>
              <a:buChar char="Ø"/>
            </a:pPr>
            <a:r>
              <a:rPr lang="en-ZA" b="0" dirty="0">
                <a:solidFill>
                  <a:srgbClr val="002060"/>
                </a:solidFill>
              </a:rPr>
              <a:t>To enable the move from a basic compliance agenda to a performance one by producing procurement information in a format that supports and improves management decision-making</a:t>
            </a:r>
          </a:p>
          <a:p>
            <a:pPr marL="285750" indent="-285750" algn="just">
              <a:buFont typeface="Wingdings" panose="05000000000000000000" pitchFamily="2" charset="2"/>
              <a:buChar char="Ø"/>
            </a:pPr>
            <a:endParaRPr lang="en-ZA" b="0" dirty="0">
              <a:solidFill>
                <a:srgbClr val="002060"/>
              </a:solidFill>
            </a:endParaRPr>
          </a:p>
          <a:p>
            <a:pPr marL="285750" indent="-285750">
              <a:buFont typeface="Wingdings" panose="05000000000000000000" pitchFamily="2" charset="2"/>
              <a:buChar char="Ø"/>
            </a:pPr>
            <a:endParaRPr lang="en-ZA" dirty="0"/>
          </a:p>
        </p:txBody>
      </p:sp>
      <p:sp>
        <p:nvSpPr>
          <p:cNvPr id="7" name="Text Placeholder 6"/>
          <p:cNvSpPr>
            <a:spLocks noGrp="1"/>
          </p:cNvSpPr>
          <p:nvPr>
            <p:ph type="body" sz="quarter" idx="13"/>
          </p:nvPr>
        </p:nvSpPr>
        <p:spPr>
          <a:xfrm>
            <a:off x="295275" y="1194773"/>
            <a:ext cx="4060701" cy="4487075"/>
          </a:xfrm>
          <a:ln w="12700">
            <a:solidFill>
              <a:schemeClr val="tx1"/>
            </a:solidFill>
          </a:ln>
        </p:spPr>
        <p:txBody>
          <a:bodyPr/>
          <a:lstStyle/>
          <a:p>
            <a:r>
              <a:rPr lang="en-ZA" dirty="0"/>
              <a:t>Systems</a:t>
            </a:r>
          </a:p>
          <a:p>
            <a:endParaRPr lang="en-ZA" dirty="0"/>
          </a:p>
          <a:p>
            <a:pPr marL="342900" indent="-342900" algn="just">
              <a:buFont typeface="Wingdings" pitchFamily="2" charset="2"/>
              <a:buChar char="Ø"/>
            </a:pPr>
            <a:r>
              <a:rPr lang="en-ZA" b="0" dirty="0">
                <a:solidFill>
                  <a:srgbClr val="002060"/>
                </a:solidFill>
              </a:rPr>
              <a:t>Data analysis is in many areas currently a labour intensive process;</a:t>
            </a:r>
          </a:p>
          <a:p>
            <a:pPr marL="342900" indent="-342900" algn="just">
              <a:buFont typeface="Wingdings" pitchFamily="2" charset="2"/>
              <a:buChar char="Ø"/>
            </a:pPr>
            <a:r>
              <a:rPr lang="en-ZA" b="0" dirty="0">
                <a:solidFill>
                  <a:srgbClr val="002060"/>
                </a:solidFill>
              </a:rPr>
              <a:t>Requires intervention for service that puts data in a format that requires further work around, cleansing and analysis (Kitso used);</a:t>
            </a:r>
          </a:p>
          <a:p>
            <a:pPr marL="342900" indent="-342900" algn="just">
              <a:buFont typeface="Wingdings" pitchFamily="2" charset="2"/>
              <a:buChar char="Ø"/>
            </a:pPr>
            <a:r>
              <a:rPr lang="en-ZA" b="0" dirty="0">
                <a:solidFill>
                  <a:srgbClr val="002060"/>
                </a:solidFill>
              </a:rPr>
              <a:t>Data interfaces from different financial and non-financial sources are not always possible, is not done or requires further manual or labour intensive processes;</a:t>
            </a:r>
          </a:p>
          <a:p>
            <a:pPr marL="342900" indent="-342900" algn="just">
              <a:buFont typeface="Wingdings" pitchFamily="2" charset="2"/>
              <a:buChar char="Ø"/>
            </a:pPr>
            <a:r>
              <a:rPr lang="en-ZA" b="0" dirty="0">
                <a:solidFill>
                  <a:srgbClr val="002060"/>
                </a:solidFill>
              </a:rPr>
              <a:t>Data integrity is problematic; and</a:t>
            </a:r>
          </a:p>
          <a:p>
            <a:pPr marL="342900" indent="-342900" algn="just">
              <a:buFont typeface="Wingdings" pitchFamily="2" charset="2"/>
              <a:buChar char="Ø"/>
            </a:pPr>
            <a:r>
              <a:rPr lang="en-ZA" b="0" dirty="0">
                <a:solidFill>
                  <a:srgbClr val="002060"/>
                </a:solidFill>
              </a:rPr>
              <a:t>Kitso information is only from BAS and does not reconcile with LOGIS, </a:t>
            </a:r>
            <a:r>
              <a:rPr lang="en-ZA" b="0" dirty="0" err="1">
                <a:solidFill>
                  <a:srgbClr val="002060"/>
                </a:solidFill>
              </a:rPr>
              <a:t>Persal</a:t>
            </a:r>
            <a:r>
              <a:rPr lang="en-ZA" b="0" dirty="0">
                <a:solidFill>
                  <a:srgbClr val="002060"/>
                </a:solidFill>
              </a:rPr>
              <a:t>, IPS and WCSD information</a:t>
            </a:r>
          </a:p>
          <a:p>
            <a:endParaRPr lang="en-ZA" dirty="0"/>
          </a:p>
        </p:txBody>
      </p:sp>
    </p:spTree>
    <p:extLst>
      <p:ext uri="{BB962C8B-B14F-4D97-AF65-F5344CB8AC3E}">
        <p14:creationId xmlns:p14="http://schemas.microsoft.com/office/powerpoint/2010/main" xmlns="" val="241327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Spend Analysis and Visualisation</a:t>
            </a:r>
          </a:p>
        </p:txBody>
      </p:sp>
      <p:sp>
        <p:nvSpPr>
          <p:cNvPr id="3" name="Text Placeholder 2"/>
          <p:cNvSpPr>
            <a:spLocks noGrp="1"/>
          </p:cNvSpPr>
          <p:nvPr>
            <p:ph type="body" sz="quarter" idx="13"/>
          </p:nvPr>
        </p:nvSpPr>
        <p:spPr/>
        <p:txBody>
          <a:bodyPr/>
          <a:lstStyle/>
          <a:p>
            <a:r>
              <a:rPr lang="en-ZA" dirty="0"/>
              <a:t>Response Plan</a:t>
            </a:r>
          </a:p>
        </p:txBody>
      </p:sp>
      <p:sp>
        <p:nvSpPr>
          <p:cNvPr id="4" name="Slide Number Placeholder 3"/>
          <p:cNvSpPr>
            <a:spLocks noGrp="1"/>
          </p:cNvSpPr>
          <p:nvPr>
            <p:ph type="sldNum" sz="quarter" idx="4"/>
          </p:nvPr>
        </p:nvSpPr>
        <p:spPr/>
        <p:txBody>
          <a:bodyPr/>
          <a:lstStyle/>
          <a:p>
            <a:fld id="{8406839F-D7A4-4E5D-B93D-768AD4D1DB36}" type="slidenum">
              <a:rPr lang="en-ZA" smtClean="0"/>
              <a:pPr/>
              <a:t>3</a:t>
            </a:fld>
            <a:endParaRPr lang="en-ZA" dirty="0"/>
          </a:p>
        </p:txBody>
      </p:sp>
      <p:sp>
        <p:nvSpPr>
          <p:cNvPr id="5" name="Footer Placeholder 4"/>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6" name="Text Placeholder 5"/>
          <p:cNvSpPr>
            <a:spLocks noGrp="1"/>
          </p:cNvSpPr>
          <p:nvPr>
            <p:ph type="body" sz="quarter" idx="14"/>
          </p:nvPr>
        </p:nvSpPr>
        <p:spPr>
          <a:ln w="12700">
            <a:solidFill>
              <a:schemeClr val="tx1"/>
            </a:solidFill>
          </a:ln>
        </p:spPr>
        <p:txBody>
          <a:bodyPr/>
          <a:lstStyle/>
          <a:p>
            <a:r>
              <a:rPr lang="en-ZA" dirty="0"/>
              <a:t>Initial Need (2013-14)</a:t>
            </a:r>
          </a:p>
          <a:p>
            <a:endParaRPr lang="en-ZA" dirty="0"/>
          </a:p>
          <a:p>
            <a:pPr marL="342900" lvl="0" indent="-342900" algn="just">
              <a:spcBef>
                <a:spcPts val="0"/>
              </a:spcBef>
              <a:buFont typeface="Wingdings" pitchFamily="2" charset="2"/>
              <a:buChar char="Ø"/>
            </a:pPr>
            <a:r>
              <a:rPr lang="en-ZA" sz="1600" b="0" dirty="0">
                <a:solidFill>
                  <a:srgbClr val="002060"/>
                </a:solidFill>
              </a:rPr>
              <a:t>Improve logistics management activities;</a:t>
            </a:r>
            <a:endParaRPr lang="en-GB" sz="1600" b="0" dirty="0">
              <a:solidFill>
                <a:srgbClr val="002060"/>
              </a:solidFill>
            </a:endParaRPr>
          </a:p>
          <a:p>
            <a:pPr marL="342900" lvl="0" indent="-342900" algn="just">
              <a:spcBef>
                <a:spcPts val="0"/>
              </a:spcBef>
              <a:buFont typeface="Wingdings" pitchFamily="2" charset="2"/>
              <a:buChar char="Ø"/>
            </a:pPr>
            <a:r>
              <a:rPr lang="en-ZA" sz="1600" b="0" dirty="0">
                <a:solidFill>
                  <a:srgbClr val="002060"/>
                </a:solidFill>
              </a:rPr>
              <a:t>To strengthen relationships with suppliers and customers;</a:t>
            </a:r>
            <a:endParaRPr lang="en-GB" sz="1600" b="0" dirty="0">
              <a:solidFill>
                <a:srgbClr val="002060"/>
              </a:solidFill>
            </a:endParaRPr>
          </a:p>
          <a:p>
            <a:pPr marL="342900" lvl="0" indent="-342900" algn="just">
              <a:spcBef>
                <a:spcPts val="0"/>
              </a:spcBef>
              <a:buFont typeface="Wingdings" pitchFamily="2" charset="2"/>
              <a:buChar char="Ø"/>
            </a:pPr>
            <a:r>
              <a:rPr lang="en-ZA" sz="1600" b="0" dirty="0">
                <a:solidFill>
                  <a:srgbClr val="002060"/>
                </a:solidFill>
              </a:rPr>
              <a:t>Seamlessly integrate supply and demand activities across provincial departments;</a:t>
            </a:r>
          </a:p>
          <a:p>
            <a:pPr marL="342900" indent="-342900" algn="just">
              <a:spcBef>
                <a:spcPts val="0"/>
              </a:spcBef>
              <a:buFont typeface="Wingdings" pitchFamily="2" charset="2"/>
              <a:buChar char="Ø"/>
            </a:pPr>
            <a:r>
              <a:rPr lang="en-ZA" sz="1600" b="0" dirty="0">
                <a:solidFill>
                  <a:srgbClr val="002060"/>
                </a:solidFill>
              </a:rPr>
              <a:t>To monitor departmental spend within allocated budgets; </a:t>
            </a:r>
          </a:p>
          <a:p>
            <a:pPr marL="342900" indent="-342900" algn="just">
              <a:spcBef>
                <a:spcPts val="0"/>
              </a:spcBef>
              <a:buFont typeface="Wingdings" pitchFamily="2" charset="2"/>
              <a:buChar char="Ø"/>
            </a:pPr>
            <a:r>
              <a:rPr lang="en-ZA" sz="1600" b="0" dirty="0">
                <a:solidFill>
                  <a:srgbClr val="002060"/>
                </a:solidFill>
              </a:rPr>
              <a:t>Improve procurement planning; and</a:t>
            </a:r>
            <a:endParaRPr lang="en-GB" sz="1600" b="0" dirty="0">
              <a:solidFill>
                <a:srgbClr val="002060"/>
              </a:solidFill>
            </a:endParaRPr>
          </a:p>
          <a:p>
            <a:pPr marL="342900" lvl="0" indent="-342900" algn="just">
              <a:spcBef>
                <a:spcPts val="0"/>
              </a:spcBef>
              <a:buFont typeface="Wingdings" pitchFamily="2" charset="2"/>
              <a:buChar char="Ø"/>
            </a:pPr>
            <a:r>
              <a:rPr lang="en-ZA" sz="1600" b="0" dirty="0">
                <a:solidFill>
                  <a:srgbClr val="002060"/>
                </a:solidFill>
              </a:rPr>
              <a:t>Identify strategic commodities.</a:t>
            </a:r>
          </a:p>
          <a:p>
            <a:endParaRPr lang="en-ZA" dirty="0"/>
          </a:p>
        </p:txBody>
      </p:sp>
      <p:sp>
        <p:nvSpPr>
          <p:cNvPr id="7" name="Text Placeholder 6"/>
          <p:cNvSpPr>
            <a:spLocks noGrp="1"/>
          </p:cNvSpPr>
          <p:nvPr>
            <p:ph type="body" sz="quarter" idx="15"/>
          </p:nvPr>
        </p:nvSpPr>
        <p:spPr>
          <a:ln w="12700">
            <a:solidFill>
              <a:schemeClr val="tx1"/>
            </a:solidFill>
          </a:ln>
        </p:spPr>
        <p:txBody>
          <a:bodyPr>
            <a:normAutofit fontScale="92500" lnSpcReduction="20000"/>
          </a:bodyPr>
          <a:lstStyle/>
          <a:p>
            <a:r>
              <a:rPr lang="en-ZA" dirty="0"/>
              <a:t>Evolving Need ( Post 2015)</a:t>
            </a:r>
          </a:p>
          <a:p>
            <a:endParaRPr lang="en-ZA" dirty="0">
              <a:solidFill>
                <a:srgbClr val="002060"/>
              </a:solidFill>
            </a:endParaRPr>
          </a:p>
          <a:p>
            <a:pPr marL="285750" indent="-285750" algn="just">
              <a:lnSpc>
                <a:spcPct val="120000"/>
              </a:lnSpc>
              <a:spcBef>
                <a:spcPts val="0"/>
              </a:spcBef>
              <a:buFont typeface="Wingdings" pitchFamily="2" charset="2"/>
              <a:buChar char="Ø"/>
            </a:pPr>
            <a:r>
              <a:rPr lang="en-US" sz="1600" b="0" dirty="0">
                <a:solidFill>
                  <a:srgbClr val="002060"/>
                </a:solidFill>
              </a:rPr>
              <a:t>Promote better procurement planning;</a:t>
            </a:r>
          </a:p>
          <a:p>
            <a:pPr marL="285750" indent="-285750" algn="just">
              <a:lnSpc>
                <a:spcPct val="120000"/>
              </a:lnSpc>
              <a:spcBef>
                <a:spcPts val="0"/>
              </a:spcBef>
              <a:buFont typeface="Wingdings" pitchFamily="2" charset="2"/>
              <a:buChar char="Ø"/>
            </a:pPr>
            <a:r>
              <a:rPr lang="en-US" sz="1600" b="0" dirty="0">
                <a:solidFill>
                  <a:srgbClr val="002060"/>
                </a:solidFill>
              </a:rPr>
              <a:t>Improve visibility in spend and the achievement of efficiencies in expenditure management;</a:t>
            </a:r>
          </a:p>
          <a:p>
            <a:pPr marL="285750" indent="-285750" algn="just">
              <a:lnSpc>
                <a:spcPct val="120000"/>
              </a:lnSpc>
              <a:spcBef>
                <a:spcPts val="0"/>
              </a:spcBef>
              <a:buFont typeface="Wingdings" pitchFamily="2" charset="2"/>
              <a:buChar char="Ø"/>
            </a:pPr>
            <a:r>
              <a:rPr lang="en-US" sz="1600" b="0" dirty="0">
                <a:solidFill>
                  <a:srgbClr val="002060"/>
                </a:solidFill>
              </a:rPr>
              <a:t>Improve decision making;</a:t>
            </a:r>
          </a:p>
          <a:p>
            <a:pPr marL="285750" indent="-285750" algn="just">
              <a:lnSpc>
                <a:spcPct val="120000"/>
              </a:lnSpc>
              <a:spcBef>
                <a:spcPts val="0"/>
              </a:spcBef>
              <a:buFont typeface="Wingdings" pitchFamily="2" charset="2"/>
              <a:buChar char="Ø"/>
            </a:pPr>
            <a:r>
              <a:rPr lang="en-US" sz="1600" b="0" dirty="0">
                <a:solidFill>
                  <a:srgbClr val="002060"/>
                </a:solidFill>
              </a:rPr>
              <a:t>Achieve value for money in procurement</a:t>
            </a:r>
          </a:p>
          <a:p>
            <a:pPr marL="285750" lvl="0" indent="-285750" algn="just">
              <a:lnSpc>
                <a:spcPct val="120000"/>
              </a:lnSpc>
              <a:spcBef>
                <a:spcPts val="0"/>
              </a:spcBef>
              <a:buFont typeface="Wingdings" pitchFamily="2" charset="2"/>
              <a:buChar char="Ø"/>
            </a:pPr>
            <a:r>
              <a:rPr lang="en-ZA" sz="1600" b="0" dirty="0">
                <a:solidFill>
                  <a:srgbClr val="002060"/>
                </a:solidFill>
              </a:rPr>
              <a:t>Data analytics and visualisation tool to facilitate the analysis and extracting of data; </a:t>
            </a:r>
          </a:p>
          <a:p>
            <a:pPr marL="285750" lvl="0" indent="-285750" algn="just">
              <a:lnSpc>
                <a:spcPct val="120000"/>
              </a:lnSpc>
              <a:spcBef>
                <a:spcPts val="0"/>
              </a:spcBef>
              <a:buFont typeface="Wingdings" pitchFamily="2" charset="2"/>
              <a:buChar char="Ø"/>
            </a:pPr>
            <a:r>
              <a:rPr lang="en-ZA" sz="1600" b="0" dirty="0">
                <a:solidFill>
                  <a:srgbClr val="002060"/>
                </a:solidFill>
              </a:rPr>
              <a:t>Position commodities based on strategic drivers and develop commodity strategies for identified functional areas or per requests from departments; and </a:t>
            </a:r>
          </a:p>
          <a:p>
            <a:pPr marL="285750" lvl="0" indent="-285750" algn="just">
              <a:lnSpc>
                <a:spcPct val="120000"/>
              </a:lnSpc>
              <a:spcBef>
                <a:spcPts val="0"/>
              </a:spcBef>
              <a:buFont typeface="Wingdings" pitchFamily="2" charset="2"/>
              <a:buChar char="Ø"/>
            </a:pPr>
            <a:r>
              <a:rPr lang="en-ZA" sz="1600" b="0" dirty="0">
                <a:solidFill>
                  <a:srgbClr val="002060"/>
                </a:solidFill>
              </a:rPr>
              <a:t>Establish and report on supplier positioning strategies.</a:t>
            </a:r>
          </a:p>
          <a:p>
            <a:endParaRPr lang="en-ZA" dirty="0">
              <a:solidFill>
                <a:srgbClr val="002060"/>
              </a:solidFill>
            </a:endParaRPr>
          </a:p>
        </p:txBody>
      </p:sp>
    </p:spTree>
    <p:extLst>
      <p:ext uri="{BB962C8B-B14F-4D97-AF65-F5344CB8AC3E}">
        <p14:creationId xmlns:p14="http://schemas.microsoft.com/office/powerpoint/2010/main" xmlns="" val="374885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ANALYSIS AND VISUALISATION </a:t>
            </a:r>
          </a:p>
        </p:txBody>
      </p:sp>
      <p:sp>
        <p:nvSpPr>
          <p:cNvPr id="4" name="Slide Number Placeholder 3"/>
          <p:cNvSpPr>
            <a:spLocks noGrp="1"/>
          </p:cNvSpPr>
          <p:nvPr>
            <p:ph type="sldNum" sz="quarter" idx="4"/>
          </p:nvPr>
        </p:nvSpPr>
        <p:spPr/>
        <p:txBody>
          <a:bodyPr/>
          <a:lstStyle/>
          <a:p>
            <a:fld id="{8406839F-D7A4-4E5D-B93D-768AD4D1DB36}" type="slidenum">
              <a:rPr lang="en-ZA" smtClean="0"/>
              <a:pPr/>
              <a:t>4</a:t>
            </a:fld>
            <a:endParaRPr lang="en-ZA" dirty="0"/>
          </a:p>
        </p:txBody>
      </p:sp>
      <p:sp>
        <p:nvSpPr>
          <p:cNvPr id="5" name="Footer Placeholder 4"/>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6" name="Text Placeholder 5"/>
          <p:cNvSpPr>
            <a:spLocks noGrp="1"/>
          </p:cNvSpPr>
          <p:nvPr>
            <p:ph type="body" sz="quarter" idx="10"/>
          </p:nvPr>
        </p:nvSpPr>
        <p:spPr>
          <a:xfrm>
            <a:off x="280557" y="1119915"/>
            <a:ext cx="8597205" cy="4968552"/>
          </a:xfrm>
        </p:spPr>
        <p:txBody>
          <a:bodyPr>
            <a:noAutofit/>
          </a:bodyPr>
          <a:lstStyle/>
          <a:p>
            <a:pPr marL="285750" lvl="0" indent="-285750">
              <a:spcBef>
                <a:spcPts val="0"/>
              </a:spcBef>
              <a:buFont typeface="Wingdings" pitchFamily="2" charset="2"/>
              <a:buChar char="Ø"/>
            </a:pPr>
            <a:r>
              <a:rPr lang="en-ZA" sz="1400" dirty="0">
                <a:solidFill>
                  <a:srgbClr val="002060"/>
                </a:solidFill>
              </a:rPr>
              <a:t>DATA GATHERING/EXTRACTION</a:t>
            </a:r>
            <a:r>
              <a:rPr lang="en-ZA" sz="1400" b="0" dirty="0">
                <a:solidFill>
                  <a:srgbClr val="002060"/>
                </a:solidFill>
              </a:rPr>
              <a:t>. Gathering or extraction of data from the WCG databases or legacy systems and or other sources, the integration, structuring and mapping of the data from various data sources.</a:t>
            </a:r>
          </a:p>
          <a:p>
            <a:pPr lvl="0">
              <a:spcBef>
                <a:spcPts val="0"/>
              </a:spcBef>
            </a:pPr>
            <a:endParaRPr lang="en-ZA" sz="1400" b="0" dirty="0">
              <a:solidFill>
                <a:srgbClr val="002060"/>
              </a:solidFill>
            </a:endParaRPr>
          </a:p>
          <a:p>
            <a:pPr marL="285750" lvl="0" indent="-285750">
              <a:spcBef>
                <a:spcPts val="0"/>
              </a:spcBef>
              <a:buFont typeface="Wingdings" pitchFamily="2" charset="2"/>
              <a:buChar char="Ø"/>
            </a:pPr>
            <a:r>
              <a:rPr lang="en-ZA" sz="1400" dirty="0">
                <a:solidFill>
                  <a:srgbClr val="002060"/>
                </a:solidFill>
              </a:rPr>
              <a:t>DATA VALIDATION AND CLEANSING</a:t>
            </a:r>
            <a:r>
              <a:rPr lang="en-ZA" sz="1400" b="0" dirty="0">
                <a:solidFill>
                  <a:srgbClr val="002060"/>
                </a:solidFill>
              </a:rPr>
              <a:t>: The service should provide for the identification of errors in data through validation rules, exception reporting or similarly appropriate mechanisms.  Anomalies or gaps in data must be able to be detected and corrected.</a:t>
            </a:r>
          </a:p>
          <a:p>
            <a:pPr lvl="0">
              <a:spcBef>
                <a:spcPts val="0"/>
              </a:spcBef>
            </a:pPr>
            <a:endParaRPr lang="en-ZA" sz="1400" b="0" dirty="0">
              <a:solidFill>
                <a:srgbClr val="002060"/>
              </a:solidFill>
            </a:endParaRPr>
          </a:p>
          <a:p>
            <a:pPr marL="285750" lvl="0" indent="-285750">
              <a:spcBef>
                <a:spcPts val="0"/>
              </a:spcBef>
              <a:buFont typeface="Wingdings" pitchFamily="2" charset="2"/>
              <a:buChar char="Ø"/>
            </a:pPr>
            <a:r>
              <a:rPr lang="en-ZA" sz="1400" dirty="0">
                <a:solidFill>
                  <a:srgbClr val="002060"/>
                </a:solidFill>
              </a:rPr>
              <a:t>DATA INTEGRATION OR ENRICHMENT:  </a:t>
            </a:r>
            <a:r>
              <a:rPr lang="en-ZA" sz="1400" b="0" dirty="0">
                <a:solidFill>
                  <a:srgbClr val="002060"/>
                </a:solidFill>
              </a:rPr>
              <a:t>The ability to augment the WCG spend data with supplier performance data, risk management, compliance information or other identified sources in order to enhance the business intelligence analysis or value added analysis of the data.</a:t>
            </a:r>
          </a:p>
          <a:p>
            <a:pPr lvl="0">
              <a:spcBef>
                <a:spcPts val="0"/>
              </a:spcBef>
            </a:pPr>
            <a:endParaRPr lang="en-ZA" sz="1400" b="0" dirty="0">
              <a:solidFill>
                <a:srgbClr val="002060"/>
              </a:solidFill>
            </a:endParaRPr>
          </a:p>
          <a:p>
            <a:pPr marL="285750" lvl="0" indent="-285750">
              <a:spcBef>
                <a:spcPts val="0"/>
              </a:spcBef>
              <a:buFont typeface="Wingdings" pitchFamily="2" charset="2"/>
              <a:buChar char="Ø"/>
            </a:pPr>
            <a:r>
              <a:rPr lang="en-ZA" sz="1400" dirty="0">
                <a:solidFill>
                  <a:srgbClr val="002060"/>
                </a:solidFill>
              </a:rPr>
              <a:t>DATA CLASSIFICATION</a:t>
            </a:r>
            <a:r>
              <a:rPr lang="en-ZA" sz="1400" b="0" i="1" dirty="0">
                <a:solidFill>
                  <a:srgbClr val="002060"/>
                </a:solidFill>
              </a:rPr>
              <a:t>:</a:t>
            </a:r>
            <a:r>
              <a:rPr lang="en-ZA" sz="1400" b="0" dirty="0">
                <a:solidFill>
                  <a:srgbClr val="002060"/>
                </a:solidFill>
              </a:rPr>
              <a:t>  The categorisation of data in terms of commodity classification system</a:t>
            </a:r>
          </a:p>
          <a:p>
            <a:pPr lvl="0">
              <a:spcBef>
                <a:spcPts val="0"/>
              </a:spcBef>
            </a:pPr>
            <a:endParaRPr lang="en-ZA" sz="1400" b="0" dirty="0">
              <a:solidFill>
                <a:srgbClr val="002060"/>
              </a:solidFill>
            </a:endParaRPr>
          </a:p>
          <a:p>
            <a:pPr marL="285750" lvl="0" indent="-285750">
              <a:spcBef>
                <a:spcPts val="0"/>
              </a:spcBef>
              <a:buFont typeface="Wingdings" pitchFamily="2" charset="2"/>
              <a:buChar char="Ø"/>
            </a:pPr>
            <a:r>
              <a:rPr lang="en-ZA" sz="1400" dirty="0">
                <a:solidFill>
                  <a:srgbClr val="002060"/>
                </a:solidFill>
              </a:rPr>
              <a:t>DATA MANAGEMENT SERVICE</a:t>
            </a:r>
            <a:r>
              <a:rPr lang="en-ZA" sz="1400" b="0" dirty="0">
                <a:solidFill>
                  <a:srgbClr val="002060"/>
                </a:solidFill>
              </a:rPr>
              <a:t>: Monthly update of data</a:t>
            </a:r>
          </a:p>
          <a:p>
            <a:pPr lvl="0">
              <a:spcBef>
                <a:spcPts val="0"/>
              </a:spcBef>
            </a:pPr>
            <a:endParaRPr lang="en-ZA" sz="1400" b="0" dirty="0">
              <a:solidFill>
                <a:srgbClr val="002060"/>
              </a:solidFill>
            </a:endParaRPr>
          </a:p>
          <a:p>
            <a:pPr marL="285750" lvl="0" indent="-285750">
              <a:spcBef>
                <a:spcPts val="0"/>
              </a:spcBef>
              <a:buFont typeface="Wingdings" pitchFamily="2" charset="2"/>
              <a:buChar char="Ø"/>
            </a:pPr>
            <a:r>
              <a:rPr lang="en-ZA" sz="1400" b="1" dirty="0">
                <a:solidFill>
                  <a:srgbClr val="002060"/>
                </a:solidFill>
              </a:rPr>
              <a:t>DATA  ANALYSIS TOOL (LICENSING): </a:t>
            </a:r>
            <a:r>
              <a:rPr lang="en-ZA" sz="1400" b="0" dirty="0">
                <a:solidFill>
                  <a:srgbClr val="002060"/>
                </a:solidFill>
              </a:rPr>
              <a:t>Microsoft Power BI used to build the platform for data mining</a:t>
            </a:r>
          </a:p>
          <a:p>
            <a:pPr marL="285750" lvl="0" indent="-285750">
              <a:spcBef>
                <a:spcPts val="0"/>
              </a:spcBef>
              <a:buFont typeface="Wingdings" pitchFamily="2" charset="2"/>
              <a:buChar char="Ø"/>
            </a:pPr>
            <a:endParaRPr lang="en-ZA" sz="1400" b="0" dirty="0">
              <a:solidFill>
                <a:srgbClr val="002060"/>
              </a:solidFill>
            </a:endParaRPr>
          </a:p>
          <a:p>
            <a:pPr lvl="0">
              <a:spcBef>
                <a:spcPts val="0"/>
              </a:spcBef>
            </a:pPr>
            <a:endParaRPr lang="en-ZA" sz="1400" b="0" dirty="0">
              <a:solidFill>
                <a:srgbClr val="002060"/>
              </a:solidFill>
            </a:endParaRPr>
          </a:p>
          <a:p>
            <a:pPr>
              <a:spcBef>
                <a:spcPts val="0"/>
              </a:spcBef>
            </a:pPr>
            <a:endParaRPr lang="en-ZA" sz="1400" b="0" dirty="0">
              <a:solidFill>
                <a:srgbClr val="002060"/>
              </a:solidFill>
            </a:endParaRPr>
          </a:p>
        </p:txBody>
      </p:sp>
    </p:spTree>
    <p:extLst>
      <p:ext uri="{BB962C8B-B14F-4D97-AF65-F5344CB8AC3E}">
        <p14:creationId xmlns:p14="http://schemas.microsoft.com/office/powerpoint/2010/main" xmlns="" val="18331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t>Self-service Business Intelligence tools</a:t>
            </a:r>
          </a:p>
        </p:txBody>
      </p:sp>
      <p:sp>
        <p:nvSpPr>
          <p:cNvPr id="4" name="Slide Number Placeholder 3"/>
          <p:cNvSpPr>
            <a:spLocks noGrp="1"/>
          </p:cNvSpPr>
          <p:nvPr>
            <p:ph type="sldNum" sz="quarter" idx="4"/>
          </p:nvPr>
        </p:nvSpPr>
        <p:spPr/>
        <p:txBody>
          <a:bodyPr/>
          <a:lstStyle/>
          <a:p>
            <a:fld id="{8406839F-D7A4-4E5D-B93D-768AD4D1DB36}" type="slidenum">
              <a:rPr lang="en-ZA" smtClean="0"/>
              <a:pPr/>
              <a:t>5</a:t>
            </a:fld>
            <a:endParaRPr lang="en-ZA" dirty="0"/>
          </a:p>
        </p:txBody>
      </p:sp>
      <p:sp>
        <p:nvSpPr>
          <p:cNvPr id="5" name="Footer Placeholder 4"/>
          <p:cNvSpPr>
            <a:spLocks noGrp="1"/>
          </p:cNvSpPr>
          <p:nvPr>
            <p:ph type="ftr" sz="quarter" idx="3"/>
          </p:nvPr>
        </p:nvSpPr>
        <p:spPr/>
        <p:txBody>
          <a:bodyPr/>
          <a:lstStyle/>
          <a:p>
            <a:r>
              <a:rPr lang="en-ZA"/>
              <a:t>Strategic Sourcing Implementation </a:t>
            </a:r>
            <a:endParaRPr lang="en-GB" dirty="0"/>
          </a:p>
        </p:txBody>
      </p:sp>
      <p:sp>
        <p:nvSpPr>
          <p:cNvPr id="6" name="Text Placeholder 5"/>
          <p:cNvSpPr>
            <a:spLocks noGrp="1"/>
          </p:cNvSpPr>
          <p:nvPr>
            <p:ph type="body" sz="quarter" idx="10"/>
          </p:nvPr>
        </p:nvSpPr>
        <p:spPr>
          <a:xfrm>
            <a:off x="292150" y="1053207"/>
            <a:ext cx="8496944" cy="4680049"/>
          </a:xfrm>
        </p:spPr>
        <p:txBody>
          <a:bodyPr>
            <a:noAutofit/>
          </a:bodyPr>
          <a:lstStyle/>
          <a:p>
            <a:r>
              <a:rPr lang="en-ZA" dirty="0"/>
              <a:t>What is a Self-service Business Intelligence (BI) tool?</a:t>
            </a:r>
          </a:p>
          <a:p>
            <a:endParaRPr lang="en-ZA" dirty="0">
              <a:solidFill>
                <a:srgbClr val="002060"/>
              </a:solidFill>
            </a:endParaRPr>
          </a:p>
          <a:p>
            <a:pPr algn="just">
              <a:spcBef>
                <a:spcPts val="0"/>
              </a:spcBef>
            </a:pPr>
            <a:r>
              <a:rPr lang="en-ZA" b="0" dirty="0">
                <a:solidFill>
                  <a:srgbClr val="002060"/>
                </a:solidFill>
              </a:rPr>
              <a:t>Self-service business intelligence(BI) tools are data analytic tools that enables business users (analyst, managers, practitioners etc.) to access and analyse business data without the IT’s involvement. </a:t>
            </a:r>
          </a:p>
          <a:p>
            <a:pPr algn="just">
              <a:spcBef>
                <a:spcPts val="0"/>
              </a:spcBef>
            </a:pPr>
            <a:endParaRPr lang="en-ZA" b="0" dirty="0">
              <a:solidFill>
                <a:srgbClr val="002060"/>
              </a:solidFill>
            </a:endParaRPr>
          </a:p>
          <a:p>
            <a:pPr algn="just">
              <a:spcBef>
                <a:spcPts val="0"/>
              </a:spcBef>
            </a:pPr>
            <a:r>
              <a:rPr lang="en-ZA" b="0" dirty="0">
                <a:solidFill>
                  <a:srgbClr val="002060"/>
                </a:solidFill>
              </a:rPr>
              <a:t>The self-service approach lets end users create reports that help them understand and analyse data. </a:t>
            </a:r>
          </a:p>
          <a:p>
            <a:pPr algn="just">
              <a:spcBef>
                <a:spcPts val="0"/>
              </a:spcBef>
            </a:pPr>
            <a:endParaRPr lang="en-ZA" b="0" dirty="0">
              <a:solidFill>
                <a:srgbClr val="002060"/>
              </a:solidFill>
            </a:endParaRPr>
          </a:p>
          <a:p>
            <a:pPr algn="just">
              <a:spcBef>
                <a:spcPts val="0"/>
              </a:spcBef>
            </a:pPr>
            <a:r>
              <a:rPr lang="en-ZA" b="0" dirty="0">
                <a:solidFill>
                  <a:srgbClr val="002060"/>
                </a:solidFill>
              </a:rPr>
              <a:t>It also allows users to present data visually within the tool in a meaningful way.</a:t>
            </a:r>
          </a:p>
          <a:p>
            <a:pPr>
              <a:spcBef>
                <a:spcPts val="0"/>
              </a:spcBef>
            </a:pPr>
            <a:endParaRPr lang="en-ZA" dirty="0">
              <a:solidFill>
                <a:srgbClr val="002060"/>
              </a:solidFill>
            </a:endParaRPr>
          </a:p>
          <a:p>
            <a:pPr>
              <a:spcBef>
                <a:spcPts val="0"/>
              </a:spcBef>
            </a:pPr>
            <a:endParaRPr lang="en-ZA" dirty="0">
              <a:solidFill>
                <a:srgbClr val="002060"/>
              </a:solidFill>
            </a:endParaRPr>
          </a:p>
          <a:p>
            <a:pPr>
              <a:spcBef>
                <a:spcPts val="0"/>
              </a:spcBef>
            </a:pPr>
            <a:endParaRPr lang="en-ZA" dirty="0">
              <a:solidFill>
                <a:srgbClr val="002060"/>
              </a:solidFill>
            </a:endParaRPr>
          </a:p>
          <a:p>
            <a:pPr>
              <a:spcBef>
                <a:spcPts val="0"/>
              </a:spcBef>
            </a:pPr>
            <a:endParaRPr lang="en-ZA" dirty="0">
              <a:solidFill>
                <a:srgbClr val="002060"/>
              </a:solidFill>
            </a:endParaRPr>
          </a:p>
          <a:p>
            <a:endParaRPr lang="en-ZA" dirty="0">
              <a:solidFill>
                <a:srgbClr val="002060"/>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292259626"/>
              </p:ext>
            </p:extLst>
          </p:nvPr>
        </p:nvGraphicFramePr>
        <p:xfrm>
          <a:off x="899592" y="3846353"/>
          <a:ext cx="7282060" cy="2168303"/>
        </p:xfrm>
        <a:graphic>
          <a:graphicData uri="http://schemas.openxmlformats.org/drawingml/2006/table">
            <a:tbl>
              <a:tblPr firstRow="1" bandRow="1">
                <a:tableStyleId>{BC89EF96-8CEA-46FF-86C4-4CE0E7609802}</a:tableStyleId>
              </a:tblPr>
              <a:tblGrid>
                <a:gridCol w="3641030">
                  <a:extLst>
                    <a:ext uri="{9D8B030D-6E8A-4147-A177-3AD203B41FA5}">
                      <a16:colId xmlns="" xmlns:a16="http://schemas.microsoft.com/office/drawing/2014/main" val="3594329691"/>
                    </a:ext>
                  </a:extLst>
                </a:gridCol>
                <a:gridCol w="3641030">
                  <a:extLst>
                    <a:ext uri="{9D8B030D-6E8A-4147-A177-3AD203B41FA5}">
                      <a16:colId xmlns="" xmlns:a16="http://schemas.microsoft.com/office/drawing/2014/main" val="2555384550"/>
                    </a:ext>
                  </a:extLst>
                </a:gridCol>
              </a:tblGrid>
              <a:tr h="50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rgbClr val="002060"/>
                          </a:solidFill>
                        </a:rPr>
                        <a:t>FAST ANALYTICS</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dirty="0">
                          <a:solidFill>
                            <a:srgbClr val="002060"/>
                          </a:solidFill>
                        </a:rPr>
                        <a:t>Connect and visualize data in minutes</a:t>
                      </a:r>
                    </a:p>
                  </a:txBody>
                  <a:tcPr/>
                </a:tc>
                <a:extLst>
                  <a:ext uri="{0D108BD9-81ED-4DB2-BD59-A6C34878D82A}">
                    <a16:rowId xmlns="" xmlns:a16="http://schemas.microsoft.com/office/drawing/2014/main" val="2200565885"/>
                  </a:ext>
                </a:extLst>
              </a:tr>
              <a:tr h="584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rgbClr val="002060"/>
                          </a:solidFill>
                        </a:rPr>
                        <a:t>EASE OF USE</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dirty="0">
                          <a:solidFill>
                            <a:srgbClr val="002060"/>
                          </a:solidFill>
                        </a:rPr>
                        <a:t>Anyone can analyse data with intuitive drag &amp; drop</a:t>
                      </a:r>
                    </a:p>
                  </a:txBody>
                  <a:tcPr/>
                </a:tc>
                <a:extLst>
                  <a:ext uri="{0D108BD9-81ED-4DB2-BD59-A6C34878D82A}">
                    <a16:rowId xmlns="" xmlns:a16="http://schemas.microsoft.com/office/drawing/2014/main" val="2900796927"/>
                  </a:ext>
                </a:extLst>
              </a:tr>
              <a:tr h="501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rgbClr val="002060"/>
                          </a:solidFill>
                        </a:rPr>
                        <a:t>BIG DATA, ANY DATA</a:t>
                      </a:r>
                    </a:p>
                    <a:p>
                      <a:endParaRPr lang="en-ZA" sz="1400" dirty="0"/>
                    </a:p>
                  </a:txBody>
                  <a:tcPr/>
                </a:tc>
                <a:tc>
                  <a:txBody>
                    <a:bodyPr/>
                    <a:lstStyle/>
                    <a:p>
                      <a:pPr>
                        <a:spcBef>
                          <a:spcPts val="0"/>
                        </a:spcBef>
                      </a:pPr>
                      <a:r>
                        <a:rPr lang="en-ZA" sz="1400" b="0" dirty="0">
                          <a:solidFill>
                            <a:srgbClr val="002060"/>
                          </a:solidFill>
                        </a:rPr>
                        <a:t>From spreadsheets to databases to SQL servers, explore any data</a:t>
                      </a:r>
                    </a:p>
                  </a:txBody>
                  <a:tcPr/>
                </a:tc>
                <a:extLst>
                  <a:ext uri="{0D108BD9-81ED-4DB2-BD59-A6C34878D82A}">
                    <a16:rowId xmlns="" xmlns:a16="http://schemas.microsoft.com/office/drawing/2014/main" val="1997895755"/>
                  </a:ext>
                </a:extLst>
              </a:tr>
              <a:tr h="5471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solidFill>
                            <a:srgbClr val="002060"/>
                          </a:solidFill>
                        </a:rPr>
                        <a:t>SMART DASHBOARDS</a:t>
                      </a:r>
                    </a:p>
                    <a:p>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dirty="0">
                          <a:solidFill>
                            <a:srgbClr val="002060"/>
                          </a:solidFill>
                        </a:rPr>
                        <a:t>Combine multiple views of data for richer insight</a:t>
                      </a:r>
                    </a:p>
                  </a:txBody>
                  <a:tcPr/>
                </a:tc>
                <a:extLst>
                  <a:ext uri="{0D108BD9-81ED-4DB2-BD59-A6C34878D82A}">
                    <a16:rowId xmlns="" xmlns:a16="http://schemas.microsoft.com/office/drawing/2014/main" val="610858649"/>
                  </a:ext>
                </a:extLst>
              </a:tr>
            </a:tbl>
          </a:graphicData>
        </a:graphic>
      </p:graphicFrame>
    </p:spTree>
    <p:extLst>
      <p:ext uri="{BB962C8B-B14F-4D97-AF65-F5344CB8AC3E}">
        <p14:creationId xmlns:p14="http://schemas.microsoft.com/office/powerpoint/2010/main" xmlns="" val="193175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Data Mining &amp; Dash Boarding</a:t>
            </a:r>
          </a:p>
        </p:txBody>
      </p:sp>
      <p:sp>
        <p:nvSpPr>
          <p:cNvPr id="3" name="Slide Number Placeholder 2"/>
          <p:cNvSpPr>
            <a:spLocks noGrp="1"/>
          </p:cNvSpPr>
          <p:nvPr>
            <p:ph type="sldNum" sz="quarter" idx="4"/>
          </p:nvPr>
        </p:nvSpPr>
        <p:spPr/>
        <p:txBody>
          <a:bodyPr/>
          <a:lstStyle/>
          <a:p>
            <a:fld id="{8406839F-D7A4-4E5D-B93D-768AD4D1DB36}" type="slidenum">
              <a:rPr lang="en-ZA" smtClean="0"/>
              <a:pPr/>
              <a:t>6</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5276" y="1124744"/>
            <a:ext cx="8381180" cy="5343406"/>
          </a:xfrm>
          <a:prstGeom prst="rect">
            <a:avLst/>
          </a:prstGeom>
          <a:noFill/>
        </p:spPr>
      </p:pic>
    </p:spTree>
    <p:extLst>
      <p:ext uri="{BB962C8B-B14F-4D97-AF65-F5344CB8AC3E}">
        <p14:creationId xmlns:p14="http://schemas.microsoft.com/office/powerpoint/2010/main" xmlns="" val="990629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Examples of Dash-boarding for Procurement Performance</a:t>
            </a:r>
          </a:p>
        </p:txBody>
      </p:sp>
      <p:sp>
        <p:nvSpPr>
          <p:cNvPr id="3" name="Slide Number Placeholder 2"/>
          <p:cNvSpPr>
            <a:spLocks noGrp="1"/>
          </p:cNvSpPr>
          <p:nvPr>
            <p:ph type="sldNum" sz="quarter" idx="4"/>
          </p:nvPr>
        </p:nvSpPr>
        <p:spPr/>
        <p:txBody>
          <a:bodyPr/>
          <a:lstStyle/>
          <a:p>
            <a:fld id="{8406839F-D7A4-4E5D-B93D-768AD4D1DB36}" type="slidenum">
              <a:rPr lang="en-ZA" smtClean="0"/>
              <a:pPr/>
              <a:t>7</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sp>
        <p:nvSpPr>
          <p:cNvPr id="5" name="Text Placeholder 4"/>
          <p:cNvSpPr>
            <a:spLocks noGrp="1"/>
          </p:cNvSpPr>
          <p:nvPr>
            <p:ph type="body" sz="quarter" idx="10"/>
          </p:nvPr>
        </p:nvSpPr>
        <p:spPr/>
        <p:txBody>
          <a:bodyPr>
            <a:normAutofit/>
          </a:bodyPr>
          <a:lstStyle/>
          <a:p>
            <a:pPr marL="285750" indent="-285750">
              <a:buFont typeface="Wingdings" panose="05000000000000000000" pitchFamily="2" charset="2"/>
              <a:buChar char="ü"/>
            </a:pPr>
            <a:r>
              <a:rPr lang="en-ZA" sz="2000" b="0" dirty="0">
                <a:solidFill>
                  <a:srgbClr val="002060"/>
                </a:solidFill>
              </a:rPr>
              <a:t>B-BBEE/ PPPFR Supplier Analysis</a:t>
            </a:r>
          </a:p>
          <a:p>
            <a:pPr marL="285750" indent="-285750">
              <a:buFont typeface="Wingdings" panose="05000000000000000000" pitchFamily="2" charset="2"/>
              <a:buChar char="ü"/>
            </a:pPr>
            <a:r>
              <a:rPr lang="en-ZA" sz="2000" b="0" dirty="0">
                <a:solidFill>
                  <a:srgbClr val="002060"/>
                </a:solidFill>
              </a:rPr>
              <a:t>Payments to suppliers per designated categories</a:t>
            </a:r>
          </a:p>
          <a:p>
            <a:pPr marL="285750" indent="-285750">
              <a:buFont typeface="Wingdings" panose="05000000000000000000" pitchFamily="2" charset="2"/>
              <a:buChar char="ü"/>
            </a:pPr>
            <a:r>
              <a:rPr lang="en-ZA" sz="2000" b="0" dirty="0">
                <a:solidFill>
                  <a:srgbClr val="002060"/>
                </a:solidFill>
              </a:rPr>
              <a:t>Spend Analysis per region</a:t>
            </a:r>
          </a:p>
          <a:p>
            <a:pPr marL="285750" indent="-285750">
              <a:buFont typeface="Wingdings" panose="05000000000000000000" pitchFamily="2" charset="2"/>
              <a:buChar char="ü"/>
            </a:pPr>
            <a:r>
              <a:rPr lang="en-ZA" sz="2000" b="0" dirty="0">
                <a:solidFill>
                  <a:srgbClr val="002060"/>
                </a:solidFill>
              </a:rPr>
              <a:t>Spend Analysis per SCOA item</a:t>
            </a:r>
          </a:p>
          <a:p>
            <a:pPr marL="285750" indent="-285750">
              <a:buFont typeface="Wingdings" panose="05000000000000000000" pitchFamily="2" charset="2"/>
              <a:buChar char="ü"/>
            </a:pPr>
            <a:r>
              <a:rPr lang="en-ZA" sz="2000" b="0" dirty="0">
                <a:solidFill>
                  <a:srgbClr val="002060"/>
                </a:solidFill>
              </a:rPr>
              <a:t>Potential Irregular Expenditure; </a:t>
            </a:r>
          </a:p>
          <a:p>
            <a:pPr marL="465750" lvl="1" indent="-285750">
              <a:buFont typeface="Wingdings" panose="05000000000000000000" pitchFamily="2" charset="2"/>
              <a:buChar char="§"/>
            </a:pPr>
            <a:r>
              <a:rPr lang="en-ZA" sz="2000" b="0" dirty="0">
                <a:solidFill>
                  <a:srgbClr val="002060"/>
                </a:solidFill>
              </a:rPr>
              <a:t>Conflict of Interests and p</a:t>
            </a:r>
            <a:r>
              <a:rPr lang="en-ZA" sz="2000" dirty="0">
                <a:solidFill>
                  <a:srgbClr val="002060"/>
                </a:solidFill>
              </a:rPr>
              <a:t>ayments made iro such conflicts </a:t>
            </a:r>
          </a:p>
          <a:p>
            <a:pPr marL="465750" lvl="1" indent="-285750">
              <a:buFont typeface="Wingdings" panose="05000000000000000000" pitchFamily="2" charset="2"/>
              <a:buChar char="§"/>
            </a:pPr>
            <a:r>
              <a:rPr lang="en-ZA" sz="2000" b="0" dirty="0">
                <a:solidFill>
                  <a:srgbClr val="002060"/>
                </a:solidFill>
              </a:rPr>
              <a:t>Deviations from Competitive Bidding (limited bids and Expansions)</a:t>
            </a:r>
          </a:p>
          <a:p>
            <a:pPr marL="465750" lvl="1" indent="-285750">
              <a:buFont typeface="Wingdings" panose="05000000000000000000" pitchFamily="2" charset="2"/>
              <a:buChar char="§"/>
            </a:pPr>
            <a:endParaRPr lang="en-ZA" sz="2000" b="0" dirty="0">
              <a:solidFill>
                <a:srgbClr val="002060"/>
              </a:solidFill>
            </a:endParaRPr>
          </a:p>
          <a:p>
            <a:pPr marL="285750" indent="-285750">
              <a:buFont typeface="Wingdings" panose="05000000000000000000" pitchFamily="2" charset="2"/>
              <a:buChar char="ü"/>
            </a:pPr>
            <a:r>
              <a:rPr lang="en-ZA" sz="2000" b="0" dirty="0">
                <a:solidFill>
                  <a:srgbClr val="002060"/>
                </a:solidFill>
              </a:rPr>
              <a:t>IPS – e-procurement for quotations</a:t>
            </a:r>
          </a:p>
          <a:p>
            <a:pPr marL="465750" lvl="1" indent="-285750">
              <a:buFont typeface="Wingdings" panose="05000000000000000000" pitchFamily="2" charset="2"/>
              <a:buChar char="§"/>
            </a:pPr>
            <a:r>
              <a:rPr lang="en-ZA" sz="2000" dirty="0">
                <a:solidFill>
                  <a:srgbClr val="002060"/>
                </a:solidFill>
              </a:rPr>
              <a:t>Events</a:t>
            </a:r>
          </a:p>
          <a:p>
            <a:pPr marL="465750" lvl="1" indent="-285750">
              <a:buFont typeface="Wingdings" panose="05000000000000000000" pitchFamily="2" charset="2"/>
              <a:buChar char="§"/>
            </a:pPr>
            <a:r>
              <a:rPr lang="en-ZA" sz="2000" b="0" dirty="0">
                <a:solidFill>
                  <a:srgbClr val="002060"/>
                </a:solidFill>
              </a:rPr>
              <a:t>Commodity analysis</a:t>
            </a:r>
          </a:p>
          <a:p>
            <a:pPr marL="465750" lvl="1" indent="-285750">
              <a:buFont typeface="Wingdings" panose="05000000000000000000" pitchFamily="2" charset="2"/>
              <a:buChar char="§"/>
            </a:pPr>
            <a:r>
              <a:rPr lang="en-ZA" sz="2000" dirty="0">
                <a:solidFill>
                  <a:srgbClr val="002060"/>
                </a:solidFill>
              </a:rPr>
              <a:t>Supplier participation rate</a:t>
            </a:r>
            <a:endParaRPr lang="en-ZA" sz="2000" b="0" dirty="0">
              <a:solidFill>
                <a:srgbClr val="002060"/>
              </a:solidFill>
            </a:endParaRPr>
          </a:p>
          <a:p>
            <a:pPr marL="285750" indent="-285750">
              <a:buFont typeface="Wingdings" panose="05000000000000000000" pitchFamily="2" charset="2"/>
              <a:buChar char="ü"/>
            </a:pPr>
            <a:endParaRPr lang="en-ZA" sz="2000" b="0" dirty="0">
              <a:solidFill>
                <a:srgbClr val="002060"/>
              </a:solidFill>
            </a:endParaRPr>
          </a:p>
        </p:txBody>
      </p:sp>
    </p:spTree>
    <p:extLst>
      <p:ext uri="{BB962C8B-B14F-4D97-AF65-F5344CB8AC3E}">
        <p14:creationId xmlns:p14="http://schemas.microsoft.com/office/powerpoint/2010/main" xmlns="" val="2819389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SNAPSHOTS OF DASHBOARDS               Example 1</a:t>
            </a:r>
          </a:p>
        </p:txBody>
      </p:sp>
      <p:sp>
        <p:nvSpPr>
          <p:cNvPr id="3" name="Slide Number Placeholder 2"/>
          <p:cNvSpPr>
            <a:spLocks noGrp="1"/>
          </p:cNvSpPr>
          <p:nvPr>
            <p:ph type="sldNum" sz="quarter" idx="4"/>
          </p:nvPr>
        </p:nvSpPr>
        <p:spPr/>
        <p:txBody>
          <a:bodyPr/>
          <a:lstStyle/>
          <a:p>
            <a:fld id="{8406839F-D7A4-4E5D-B93D-768AD4D1DB36}" type="slidenum">
              <a:rPr lang="en-ZA" smtClean="0"/>
              <a:pPr/>
              <a:t>8</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6" name="Picture 5"/>
          <p:cNvPicPr>
            <a:picLocks noChangeAspect="1"/>
          </p:cNvPicPr>
          <p:nvPr/>
        </p:nvPicPr>
        <p:blipFill>
          <a:blip r:embed="rId2" cstate="print"/>
          <a:stretch>
            <a:fillRect/>
          </a:stretch>
        </p:blipFill>
        <p:spPr>
          <a:xfrm>
            <a:off x="467544" y="1203047"/>
            <a:ext cx="7910536" cy="5654953"/>
          </a:xfrm>
          <a:prstGeom prst="rect">
            <a:avLst/>
          </a:prstGeom>
        </p:spPr>
      </p:pic>
      <p:sp>
        <p:nvSpPr>
          <p:cNvPr id="5" name="Text Placeholder 4"/>
          <p:cNvSpPr>
            <a:spLocks noGrp="1"/>
          </p:cNvSpPr>
          <p:nvPr>
            <p:ph type="body" sz="quarter" idx="10"/>
          </p:nvPr>
        </p:nvSpPr>
        <p:spPr>
          <a:xfrm>
            <a:off x="277087" y="908720"/>
            <a:ext cx="8597205" cy="4896073"/>
          </a:xfrm>
        </p:spPr>
        <p:txBody>
          <a:bodyPr/>
          <a:lstStyle/>
          <a:p>
            <a:r>
              <a:rPr lang="en-ZA" dirty="0"/>
              <a:t>IPS Events Analysis</a:t>
            </a:r>
          </a:p>
        </p:txBody>
      </p:sp>
    </p:spTree>
    <p:extLst>
      <p:ext uri="{BB962C8B-B14F-4D97-AF65-F5344CB8AC3E}">
        <p14:creationId xmlns:p14="http://schemas.microsoft.com/office/powerpoint/2010/main" xmlns="" val="350430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Example 2</a:t>
            </a:r>
          </a:p>
        </p:txBody>
      </p:sp>
      <p:sp>
        <p:nvSpPr>
          <p:cNvPr id="3" name="Slide Number Placeholder 2"/>
          <p:cNvSpPr>
            <a:spLocks noGrp="1"/>
          </p:cNvSpPr>
          <p:nvPr>
            <p:ph type="sldNum" sz="quarter" idx="4"/>
          </p:nvPr>
        </p:nvSpPr>
        <p:spPr/>
        <p:txBody>
          <a:bodyPr/>
          <a:lstStyle/>
          <a:p>
            <a:fld id="{8406839F-D7A4-4E5D-B93D-768AD4D1DB36}" type="slidenum">
              <a:rPr lang="en-ZA" smtClean="0"/>
              <a:pPr/>
              <a:t>9</a:t>
            </a:fld>
            <a:endParaRPr lang="en-ZA" dirty="0"/>
          </a:p>
        </p:txBody>
      </p:sp>
      <p:sp>
        <p:nvSpPr>
          <p:cNvPr id="4" name="Footer Placeholder 3"/>
          <p:cNvSpPr>
            <a:spLocks noGrp="1"/>
          </p:cNvSpPr>
          <p:nvPr>
            <p:ph type="ftr" sz="quarter" idx="3"/>
          </p:nvPr>
        </p:nvSpPr>
        <p:spPr/>
        <p:txBody>
          <a:bodyPr/>
          <a:lstStyle/>
          <a:p>
            <a:r>
              <a:rPr lang="en-ZA"/>
              <a:t>Go to Insert &gt; Header &amp; Footer &gt; Enter presentation name into footer field</a:t>
            </a:r>
            <a:endParaRPr lang="en-GB" dirty="0"/>
          </a:p>
        </p:txBody>
      </p:sp>
      <p:pic>
        <p:nvPicPr>
          <p:cNvPr id="8" name="Picture 7"/>
          <p:cNvPicPr>
            <a:picLocks noChangeAspect="1"/>
          </p:cNvPicPr>
          <p:nvPr/>
        </p:nvPicPr>
        <p:blipFill>
          <a:blip r:embed="rId2" cstate="print"/>
          <a:stretch>
            <a:fillRect/>
          </a:stretch>
        </p:blipFill>
        <p:spPr>
          <a:xfrm>
            <a:off x="1677553" y="1700807"/>
            <a:ext cx="5472608" cy="4392018"/>
          </a:xfrm>
          <a:prstGeom prst="rect">
            <a:avLst/>
          </a:prstGeom>
        </p:spPr>
      </p:pic>
      <p:sp>
        <p:nvSpPr>
          <p:cNvPr id="5" name="Text Placeholder 4"/>
          <p:cNvSpPr>
            <a:spLocks noGrp="1"/>
          </p:cNvSpPr>
          <p:nvPr>
            <p:ph type="body" sz="quarter" idx="10"/>
          </p:nvPr>
        </p:nvSpPr>
        <p:spPr>
          <a:xfrm>
            <a:off x="295275" y="1196752"/>
            <a:ext cx="8237165" cy="4896073"/>
          </a:xfrm>
        </p:spPr>
        <p:txBody>
          <a:bodyPr/>
          <a:lstStyle/>
          <a:p>
            <a:r>
              <a:rPr lang="en-ZA" dirty="0"/>
              <a:t>Competitive Bidding vs Limited Bidding</a:t>
            </a:r>
          </a:p>
        </p:txBody>
      </p:sp>
    </p:spTree>
    <p:extLst>
      <p:ext uri="{BB962C8B-B14F-4D97-AF65-F5344CB8AC3E}">
        <p14:creationId xmlns:p14="http://schemas.microsoft.com/office/powerpoint/2010/main" xmlns="" val="1759917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yPDc+YGAsVDnrAdBfm5OLomapWE3kVAqh9b2jawd28kRYNSZ2VM9Zq8jLnRQsKd+zm3flYlSQ3N6EyKkSMGAbtXZPDAgzPCqp12cLtaehhktX0tL2QJLqhJXT50rTZFve8mXKum9VLtDf8/Ef4PJE20Wfd9sEmg5jcWpaEZMyas="/>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9.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heme/theme1.xml><?xml version="1.0" encoding="utf-8"?>
<a:theme xmlns:a="http://schemas.openxmlformats.org/drawingml/2006/main" name="WCG Compulsory Information Session">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Provincial Treasur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WCG Compulsory Information Session.potx</Template>
  <TotalTime>3252</TotalTime>
  <Words>770</Words>
  <Application>Microsoft Office PowerPoint</Application>
  <PresentationFormat>On-screen Show (4:3)</PresentationFormat>
  <Paragraphs>121</Paragraphs>
  <Slides>14</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WCG Compulsory Information Session</vt:lpstr>
      <vt:lpstr>Provincial Treasury</vt:lpstr>
      <vt:lpstr>think-cell Slide</vt:lpstr>
      <vt:lpstr>DATA MINING AND DASH BOARDING ON  SCM PERFORMANCE INFORMATION    PROVINCIAL TREASURY        </vt:lpstr>
      <vt:lpstr>Problem Statement</vt:lpstr>
      <vt:lpstr>Spend Analysis and Visualisation</vt:lpstr>
      <vt:lpstr>DATA ANALYSIS AND VISUALISATION </vt:lpstr>
      <vt:lpstr>Self-service Business Intelligence tools</vt:lpstr>
      <vt:lpstr>Data Mining &amp; Dash Boarding</vt:lpstr>
      <vt:lpstr>Examples of Dash-boarding for Procurement Performance</vt:lpstr>
      <vt:lpstr>SNAPSHOTS OF DASHBOARDS               Example 1</vt:lpstr>
      <vt:lpstr>Example 2</vt:lpstr>
      <vt:lpstr>Example 3</vt:lpstr>
      <vt:lpstr> Example 4 </vt:lpstr>
      <vt:lpstr>Example 5</vt:lpstr>
      <vt:lpstr>Example 6</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 of a strategic sourcing  and data analysis service to the WCG</dc:title>
  <dc:creator>Conny</dc:creator>
  <cp:keywords>POTX</cp:keywords>
  <cp:lastModifiedBy>PUMZA</cp:lastModifiedBy>
  <cp:revision>292</cp:revision>
  <cp:lastPrinted>2013-07-11T17:06:59Z</cp:lastPrinted>
  <dcterms:created xsi:type="dcterms:W3CDTF">2012-11-01T08:19:05Z</dcterms:created>
  <dcterms:modified xsi:type="dcterms:W3CDTF">2020-02-20T09:28:19Z</dcterms:modified>
  <cp:category>CI</cp:category>
</cp:coreProperties>
</file>