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69" r:id="rId2"/>
    <p:sldId id="735" r:id="rId3"/>
    <p:sldId id="738" r:id="rId4"/>
    <p:sldId id="740" r:id="rId5"/>
    <p:sldId id="756" r:id="rId6"/>
    <p:sldId id="759" r:id="rId7"/>
    <p:sldId id="765" r:id="rId8"/>
    <p:sldId id="743" r:id="rId9"/>
    <p:sldId id="744" r:id="rId10"/>
    <p:sldId id="762" r:id="rId11"/>
    <p:sldId id="763" r:id="rId12"/>
    <p:sldId id="764" r:id="rId13"/>
    <p:sldId id="724" r:id="rId14"/>
    <p:sldId id="631" r:id="rId1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 Taylor" initials="AT" lastIdx="13" clrIdx="0"/>
  <p:cmAuthor id="1" name="Mphahlele, Standford" initials="MS" lastIdx="2" clrIdx="1">
    <p:extLst/>
  </p:cmAuthor>
  <p:cmAuthor id="2" name="Vernon John" initials="V" lastIdx="1" clrIdx="2"/>
  <p:cmAuthor id="3" name="Gerhard Booyse" initials="GB" lastIdx="10" clrIdx="3">
    <p:extLst/>
  </p:cmAuthor>
  <p:cmAuthor id="4" name="Vernon John" initials="VJ" lastIdx="2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93478" autoAdjust="0"/>
  </p:normalViewPr>
  <p:slideViewPr>
    <p:cSldViewPr>
      <p:cViewPr varScale="1">
        <p:scale>
          <a:sx n="109" d="100"/>
          <a:sy n="109"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20"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3549"/>
          </a:xfrm>
          <a:prstGeom prst="rect">
            <a:avLst/>
          </a:prstGeom>
        </p:spPr>
        <p:txBody>
          <a:bodyPr vert="horz" lIns="91440" tIns="45720" rIns="91440" bIns="45720" rtlCol="0"/>
          <a:lstStyle>
            <a:lvl1pPr algn="l">
              <a:defRPr sz="1200"/>
            </a:lvl1pPr>
          </a:lstStyle>
          <a:p>
            <a:endParaRPr lang="en-ZA" dirty="0"/>
          </a:p>
        </p:txBody>
      </p:sp>
      <p:sp>
        <p:nvSpPr>
          <p:cNvPr id="4" name="Footer Placeholder 3"/>
          <p:cNvSpPr>
            <a:spLocks noGrp="1"/>
          </p:cNvSpPr>
          <p:nvPr>
            <p:ph type="ftr" sz="quarter" idx="2"/>
          </p:nvPr>
        </p:nvSpPr>
        <p:spPr>
          <a:xfrm>
            <a:off x="2" y="8772526"/>
            <a:ext cx="3038475" cy="463549"/>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339" y="8772526"/>
            <a:ext cx="3038475" cy="463549"/>
          </a:xfrm>
          <a:prstGeom prst="rect">
            <a:avLst/>
          </a:prstGeom>
        </p:spPr>
        <p:txBody>
          <a:bodyPr vert="horz" lIns="91440" tIns="45720" rIns="91440" bIns="45720" rtlCol="0" anchor="b"/>
          <a:lstStyle>
            <a:lvl1pPr algn="r">
              <a:defRPr sz="1200"/>
            </a:lvl1pPr>
          </a:lstStyle>
          <a:p>
            <a:fld id="{707FCEC1-E925-426E-AEDE-6F4D5133F003}" type="slidenum">
              <a:rPr lang="en-ZA" smtClean="0"/>
              <a:pPr/>
              <a:t>‹#›</a:t>
            </a:fld>
            <a:endParaRPr lang="en-ZA" dirty="0"/>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1"/>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970339" y="1"/>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677" y="4387851"/>
            <a:ext cx="5607049"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2" y="8772526"/>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970339" y="8772526"/>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solidFill>
                  <a:srgbClr val="000000"/>
                </a:solidFill>
              </a:rPr>
              <a:pPr/>
              <a:t>10</a:t>
            </a:fld>
            <a:endParaRPr lang="en-ZA" dirty="0">
              <a:solidFill>
                <a:srgbClr val="000000"/>
              </a:solidFill>
            </a:endParaRPr>
          </a:p>
        </p:txBody>
      </p:sp>
    </p:spTree>
    <p:extLst>
      <p:ext uri="{BB962C8B-B14F-4D97-AF65-F5344CB8AC3E}">
        <p14:creationId xmlns:p14="http://schemas.microsoft.com/office/powerpoint/2010/main" xmlns="" val="1230423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solidFill>
                  <a:srgbClr val="000000"/>
                </a:solidFill>
              </a:rPr>
              <a:pPr/>
              <a:t>11</a:t>
            </a:fld>
            <a:endParaRPr lang="en-ZA" dirty="0">
              <a:solidFill>
                <a:srgbClr val="000000"/>
              </a:solidFill>
            </a:endParaRPr>
          </a:p>
        </p:txBody>
      </p:sp>
    </p:spTree>
    <p:extLst>
      <p:ext uri="{BB962C8B-B14F-4D97-AF65-F5344CB8AC3E}">
        <p14:creationId xmlns:p14="http://schemas.microsoft.com/office/powerpoint/2010/main" xmlns="" val="152838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solidFill>
                  <a:srgbClr val="000000"/>
                </a:solidFill>
              </a:rPr>
              <a:pPr/>
              <a:t>12</a:t>
            </a:fld>
            <a:endParaRPr lang="en-ZA" dirty="0">
              <a:solidFill>
                <a:srgbClr val="000000"/>
              </a:solidFill>
            </a:endParaRPr>
          </a:p>
        </p:txBody>
      </p:sp>
    </p:spTree>
    <p:extLst>
      <p:ext uri="{BB962C8B-B14F-4D97-AF65-F5344CB8AC3E}">
        <p14:creationId xmlns:p14="http://schemas.microsoft.com/office/powerpoint/2010/main" xmlns="" val="73490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13</a:t>
            </a:fld>
            <a:endParaRPr lang="en-ZA" dirty="0"/>
          </a:p>
        </p:txBody>
      </p:sp>
    </p:spTree>
    <p:extLst>
      <p:ext uri="{BB962C8B-B14F-4D97-AF65-F5344CB8AC3E}">
        <p14:creationId xmlns:p14="http://schemas.microsoft.com/office/powerpoint/2010/main" xmlns="" val="411860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2</a:t>
            </a:fld>
            <a:endParaRPr lang="en-ZA" dirty="0"/>
          </a:p>
        </p:txBody>
      </p:sp>
    </p:spTree>
    <p:extLst>
      <p:ext uri="{BB962C8B-B14F-4D97-AF65-F5344CB8AC3E}">
        <p14:creationId xmlns:p14="http://schemas.microsoft.com/office/powerpoint/2010/main" xmlns="" val="54184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3</a:t>
            </a:fld>
            <a:endParaRPr lang="en-ZA" dirty="0"/>
          </a:p>
        </p:txBody>
      </p:sp>
    </p:spTree>
    <p:extLst>
      <p:ext uri="{BB962C8B-B14F-4D97-AF65-F5344CB8AC3E}">
        <p14:creationId xmlns:p14="http://schemas.microsoft.com/office/powerpoint/2010/main" xmlns="" val="13537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4</a:t>
            </a:fld>
            <a:endParaRPr lang="en-ZA" dirty="0"/>
          </a:p>
        </p:txBody>
      </p:sp>
    </p:spTree>
    <p:extLst>
      <p:ext uri="{BB962C8B-B14F-4D97-AF65-F5344CB8AC3E}">
        <p14:creationId xmlns:p14="http://schemas.microsoft.com/office/powerpoint/2010/main" xmlns="" val="377720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solidFill>
                  <a:srgbClr val="000000"/>
                </a:solidFill>
              </a:rPr>
              <a:pPr/>
              <a:t>5</a:t>
            </a:fld>
            <a:endParaRPr lang="en-ZA" dirty="0">
              <a:solidFill>
                <a:srgbClr val="000000"/>
              </a:solidFill>
            </a:endParaRPr>
          </a:p>
        </p:txBody>
      </p:sp>
    </p:spTree>
    <p:extLst>
      <p:ext uri="{BB962C8B-B14F-4D97-AF65-F5344CB8AC3E}">
        <p14:creationId xmlns:p14="http://schemas.microsoft.com/office/powerpoint/2010/main" xmlns="" val="343833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solidFill>
                  <a:srgbClr val="000000"/>
                </a:solidFill>
              </a:rPr>
              <a:pPr/>
              <a:t>6</a:t>
            </a:fld>
            <a:endParaRPr lang="en-ZA" dirty="0">
              <a:solidFill>
                <a:srgbClr val="000000"/>
              </a:solidFill>
            </a:endParaRPr>
          </a:p>
        </p:txBody>
      </p:sp>
    </p:spTree>
    <p:extLst>
      <p:ext uri="{BB962C8B-B14F-4D97-AF65-F5344CB8AC3E}">
        <p14:creationId xmlns:p14="http://schemas.microsoft.com/office/powerpoint/2010/main" xmlns="" val="361712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solidFill>
                  <a:srgbClr val="000000"/>
                </a:solidFill>
              </a:rPr>
              <a:pPr/>
              <a:t>7</a:t>
            </a:fld>
            <a:endParaRPr lang="en-ZA" dirty="0">
              <a:solidFill>
                <a:srgbClr val="000000"/>
              </a:solidFill>
            </a:endParaRPr>
          </a:p>
        </p:txBody>
      </p:sp>
    </p:spTree>
    <p:extLst>
      <p:ext uri="{BB962C8B-B14F-4D97-AF65-F5344CB8AC3E}">
        <p14:creationId xmlns:p14="http://schemas.microsoft.com/office/powerpoint/2010/main" xmlns="" val="335018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8</a:t>
            </a:fld>
            <a:endParaRPr lang="en-ZA" dirty="0"/>
          </a:p>
        </p:txBody>
      </p:sp>
    </p:spTree>
    <p:extLst>
      <p:ext uri="{BB962C8B-B14F-4D97-AF65-F5344CB8AC3E}">
        <p14:creationId xmlns:p14="http://schemas.microsoft.com/office/powerpoint/2010/main" xmlns="" val="336312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9</a:t>
            </a:fld>
            <a:endParaRPr lang="en-ZA" dirty="0"/>
          </a:p>
        </p:txBody>
      </p:sp>
    </p:spTree>
    <p:extLst>
      <p:ext uri="{BB962C8B-B14F-4D97-AF65-F5344CB8AC3E}">
        <p14:creationId xmlns:p14="http://schemas.microsoft.com/office/powerpoint/2010/main" xmlns="" val="366520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762000"/>
            <a:ext cx="8077200" cy="5715000"/>
          </a:xfrm>
          <a:prstGeom prst="rect">
            <a:avLst/>
          </a:prstGeom>
        </p:spPr>
        <p:txBody>
          <a:bodyPr/>
          <a:lstStyle/>
          <a:p>
            <a:pPr marL="342900" indent="-342900" algn="ctr">
              <a:lnSpc>
                <a:spcPct val="90000"/>
              </a:lnSpc>
              <a:spcBef>
                <a:spcPct val="20000"/>
              </a:spcBef>
              <a:defRPr/>
            </a:pPr>
            <a:r>
              <a:rPr lang="en-US" sz="2800" b="1" kern="0" dirty="0" smtClean="0">
                <a:solidFill>
                  <a:srgbClr val="000000"/>
                </a:solidFill>
                <a:effectLst>
                  <a:outerShdw blurRad="38100" dist="38100" dir="2700000" algn="tl">
                    <a:srgbClr val="000000">
                      <a:alpha val="43137"/>
                    </a:srgbClr>
                  </a:outerShdw>
                </a:effectLst>
                <a:latin typeface="+mj-lt"/>
                <a:cs typeface="Calibri" pitchFamily="34" charset="0"/>
              </a:rPr>
              <a:t>Presentation to the </a:t>
            </a:r>
            <a:r>
              <a:rPr lang="en-ZA" altLang="en-US" sz="2800" b="1" dirty="0">
                <a:effectLst>
                  <a:outerShdw blurRad="38100" dist="38100" dir="2700000" algn="tl">
                    <a:srgbClr val="000000">
                      <a:alpha val="43137"/>
                    </a:srgbClr>
                  </a:outerShdw>
                </a:effectLst>
                <a:latin typeface="+mj-lt"/>
              </a:rPr>
              <a:t>Portfolio </a:t>
            </a:r>
            <a:r>
              <a:rPr lang="en-ZA" altLang="en-US" sz="2800" b="1" dirty="0" smtClean="0">
                <a:effectLst>
                  <a:outerShdw blurRad="38100" dist="38100" dir="2700000" algn="tl">
                    <a:srgbClr val="000000">
                      <a:alpha val="43137"/>
                    </a:srgbClr>
                  </a:outerShdw>
                </a:effectLst>
                <a:latin typeface="+mj-lt"/>
              </a:rPr>
              <a:t>Committee on</a:t>
            </a:r>
            <a:r>
              <a:rPr lang="en-US" sz="2800" b="1" kern="0" dirty="0" smtClean="0">
                <a:solidFill>
                  <a:srgbClr val="000000"/>
                </a:solidFill>
                <a:effectLst>
                  <a:outerShdw blurRad="38100" dist="38100" dir="2700000" algn="tl">
                    <a:srgbClr val="000000">
                      <a:alpha val="43137"/>
                    </a:srgbClr>
                  </a:outerShdw>
                </a:effectLst>
                <a:latin typeface="+mj-lt"/>
                <a:cs typeface="Calibri" pitchFamily="34" charset="0"/>
              </a:rPr>
              <a:t> </a:t>
            </a:r>
            <a:r>
              <a:rPr lang="en-US" sz="2800" b="1" kern="0" dirty="0">
                <a:solidFill>
                  <a:srgbClr val="000000"/>
                </a:solidFill>
                <a:effectLst>
                  <a:outerShdw blurRad="38100" dist="38100" dir="2700000" algn="tl">
                    <a:srgbClr val="000000">
                      <a:alpha val="43137"/>
                    </a:srgbClr>
                  </a:outerShdw>
                </a:effectLst>
                <a:latin typeface="+mj-lt"/>
                <a:cs typeface="Calibri" pitchFamily="34" charset="0"/>
              </a:rPr>
              <a:t>Higher </a:t>
            </a:r>
            <a:r>
              <a:rPr lang="en-US" sz="2800" b="1" kern="0" dirty="0" smtClean="0">
                <a:solidFill>
                  <a:srgbClr val="000000"/>
                </a:solidFill>
                <a:effectLst>
                  <a:outerShdw blurRad="38100" dist="38100" dir="2700000" algn="tl">
                    <a:srgbClr val="000000">
                      <a:alpha val="43137"/>
                    </a:srgbClr>
                  </a:outerShdw>
                </a:effectLst>
                <a:latin typeface="+mj-lt"/>
                <a:cs typeface="Calibri" pitchFamily="34" charset="0"/>
              </a:rPr>
              <a:t>Education, Science </a:t>
            </a:r>
            <a:r>
              <a:rPr lang="en-US" sz="2800" b="1" kern="0" dirty="0">
                <a:solidFill>
                  <a:srgbClr val="000000"/>
                </a:solidFill>
                <a:effectLst>
                  <a:outerShdw blurRad="38100" dist="38100" dir="2700000" algn="tl">
                    <a:srgbClr val="000000">
                      <a:alpha val="43137"/>
                    </a:srgbClr>
                  </a:outerShdw>
                </a:effectLst>
                <a:latin typeface="+mj-lt"/>
                <a:cs typeface="Calibri" pitchFamily="34" charset="0"/>
              </a:rPr>
              <a:t>and </a:t>
            </a:r>
            <a:r>
              <a:rPr lang="en-US" sz="2800" b="1" kern="0" dirty="0" smtClean="0">
                <a:solidFill>
                  <a:srgbClr val="000000"/>
                </a:solidFill>
                <a:effectLst>
                  <a:outerShdw blurRad="38100" dist="38100" dir="2700000" algn="tl">
                    <a:srgbClr val="000000">
                      <a:alpha val="43137"/>
                    </a:srgbClr>
                  </a:outerShdw>
                </a:effectLst>
                <a:latin typeface="+mj-lt"/>
                <a:cs typeface="Calibri" pitchFamily="34" charset="0"/>
              </a:rPr>
              <a:t>Technology</a:t>
            </a:r>
            <a:endParaRPr lang="en-US" sz="2800" b="1" kern="0" dirty="0">
              <a:solidFill>
                <a:srgbClr val="000000"/>
              </a:solidFill>
              <a:effectLst>
                <a:outerShdw blurRad="38100" dist="38100" dir="2700000" algn="tl">
                  <a:srgbClr val="000000">
                    <a:alpha val="43137"/>
                  </a:srgbClr>
                </a:outerShdw>
              </a:effectLst>
              <a:latin typeface="+mj-lt"/>
              <a:cs typeface="Calibri" pitchFamily="34" charset="0"/>
            </a:endParaRP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552651" y="2209800"/>
            <a:ext cx="7704137" cy="32353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ZA" altLang="en-US" b="1" dirty="0" smtClean="0">
                <a:effectLst>
                  <a:outerShdw blurRad="38100" dist="38100" dir="2700000" algn="tl">
                    <a:srgbClr val="000000">
                      <a:alpha val="43137"/>
                    </a:srgbClr>
                  </a:outerShdw>
                </a:effectLst>
              </a:rPr>
              <a:t> </a:t>
            </a:r>
            <a:endParaRPr lang="en-ZA" altLang="en-US" b="1" dirty="0">
              <a:effectLst>
                <a:outerShdw blurRad="38100" dist="38100" dir="2700000" algn="tl">
                  <a:srgbClr val="000000">
                    <a:alpha val="43137"/>
                  </a:srgbClr>
                </a:outerShdw>
              </a:effectLst>
            </a:endParaRPr>
          </a:p>
          <a:p>
            <a:pPr lvl="0" algn="ctr" eaLnBrk="1" hangingPunct="1">
              <a:spcBef>
                <a:spcPct val="0"/>
              </a:spcBef>
              <a:buNone/>
              <a:defRPr/>
            </a:pPr>
            <a:r>
              <a:rPr lang="en-ZA" sz="2800" b="1" dirty="0">
                <a:solidFill>
                  <a:srgbClr val="00B050"/>
                </a:solidFill>
              </a:rPr>
              <a:t>Briefing by the </a:t>
            </a:r>
            <a:r>
              <a:rPr lang="en-ZA" sz="2800" b="1" dirty="0" smtClean="0">
                <a:solidFill>
                  <a:srgbClr val="00B050"/>
                </a:solidFill>
              </a:rPr>
              <a:t>DHET on the Certification </a:t>
            </a:r>
            <a:r>
              <a:rPr lang="en-ZA" sz="2800" b="1" dirty="0">
                <a:solidFill>
                  <a:srgbClr val="00B050"/>
                </a:solidFill>
              </a:rPr>
              <a:t>Status: NC(V), </a:t>
            </a:r>
            <a:r>
              <a:rPr lang="en-ZA" sz="2800" b="1" dirty="0" smtClean="0">
                <a:solidFill>
                  <a:srgbClr val="00B050"/>
                </a:solidFill>
              </a:rPr>
              <a:t>NATED and GETC:ABET Level 4</a:t>
            </a:r>
          </a:p>
          <a:p>
            <a:pPr lvl="0" algn="ctr" eaLnBrk="1" hangingPunct="1">
              <a:spcBef>
                <a:spcPct val="0"/>
              </a:spcBef>
              <a:buNone/>
              <a:defRPr/>
            </a:pPr>
            <a:endParaRPr lang="en-ZA" sz="2800" b="1" dirty="0" smtClean="0"/>
          </a:p>
          <a:p>
            <a:pPr lvl="0" algn="ctr" eaLnBrk="1" hangingPunct="1">
              <a:spcBef>
                <a:spcPct val="0"/>
              </a:spcBef>
              <a:buNone/>
              <a:defRPr/>
            </a:pPr>
            <a:r>
              <a:rPr lang="en-ZA" sz="2800" b="1" dirty="0" smtClean="0"/>
              <a:t>18 February 2020</a:t>
            </a:r>
            <a:endParaRPr lang="en-ZA" sz="2800" b="1" dirty="0"/>
          </a:p>
          <a:p>
            <a:pPr algn="ctr" eaLnBrk="1" hangingPunct="1">
              <a:spcBef>
                <a:spcPct val="0"/>
              </a:spcBef>
              <a:buFont typeface="Arial" charset="0"/>
              <a:buNone/>
              <a:defRPr/>
            </a:pPr>
            <a:endParaRPr lang="en-ZA"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a:t>New </a:t>
            </a:r>
            <a:r>
              <a:rPr lang="en-US" sz="3200" b="1" dirty="0" smtClean="0"/>
              <a:t>Exam System </a:t>
            </a:r>
            <a:r>
              <a:rPr lang="en-US" sz="3200" b="1" dirty="0"/>
              <a:t>update</a:t>
            </a:r>
          </a:p>
        </p:txBody>
      </p:sp>
      <p:sp>
        <p:nvSpPr>
          <p:cNvPr id="6" name="TextBox 5"/>
          <p:cNvSpPr txBox="1"/>
          <p:nvPr/>
        </p:nvSpPr>
        <p:spPr>
          <a:xfrm>
            <a:off x="571500" y="1614051"/>
            <a:ext cx="8001000" cy="5047536"/>
          </a:xfrm>
          <a:prstGeom prst="rect">
            <a:avLst/>
          </a:prstGeom>
          <a:noFill/>
        </p:spPr>
        <p:txBody>
          <a:bodyPr wrap="square" rtlCol="0">
            <a:spAutoFit/>
          </a:bodyPr>
          <a:lstStyle/>
          <a:p>
            <a:r>
              <a:rPr lang="en-ZA" sz="1400" b="1" dirty="0" smtClean="0">
                <a:solidFill>
                  <a:srgbClr val="000000"/>
                </a:solidFill>
              </a:rPr>
              <a:t>Integrated </a:t>
            </a:r>
            <a:r>
              <a:rPr lang="en-ZA" sz="1400" b="1" dirty="0">
                <a:solidFill>
                  <a:srgbClr val="000000"/>
                </a:solidFill>
              </a:rPr>
              <a:t>Examinations  Information Technology System (IEITS</a:t>
            </a:r>
            <a:r>
              <a:rPr lang="en-ZA" sz="1400" b="1" dirty="0" smtClean="0">
                <a:solidFill>
                  <a:srgbClr val="000000"/>
                </a:solidFill>
              </a:rPr>
              <a:t>)</a:t>
            </a:r>
          </a:p>
          <a:p>
            <a:endParaRPr lang="en-ZA" sz="1400" dirty="0">
              <a:solidFill>
                <a:srgbClr val="000000"/>
              </a:solidFill>
            </a:endParaRPr>
          </a:p>
          <a:p>
            <a:pPr marL="285750" indent="-285750" algn="just">
              <a:buFont typeface="Arial" panose="020B0604020202020204" pitchFamily="34" charset="0"/>
              <a:buChar char="•"/>
            </a:pPr>
            <a:r>
              <a:rPr lang="en-ZA" sz="1600" dirty="0">
                <a:solidFill>
                  <a:srgbClr val="000000"/>
                </a:solidFill>
              </a:rPr>
              <a:t>DHET has been working with a private service provider for the development of </a:t>
            </a:r>
            <a:r>
              <a:rPr lang="en-ZA" sz="1600" dirty="0" smtClean="0">
                <a:solidFill>
                  <a:srgbClr val="000000"/>
                </a:solidFill>
              </a:rPr>
              <a:t>the </a:t>
            </a:r>
            <a:r>
              <a:rPr lang="en-ZA" sz="1600" dirty="0">
                <a:solidFill>
                  <a:srgbClr val="000000"/>
                </a:solidFill>
              </a:rPr>
              <a:t>new examinations IT solution for the past three </a:t>
            </a:r>
            <a:r>
              <a:rPr lang="en-ZA" sz="1600" dirty="0" smtClean="0">
                <a:solidFill>
                  <a:srgbClr val="000000"/>
                </a:solidFill>
              </a:rPr>
              <a:t>years.</a:t>
            </a:r>
          </a:p>
          <a:p>
            <a:pPr marL="285750" indent="-285750" algn="just">
              <a:buFont typeface="Arial" panose="020B0604020202020204" pitchFamily="34" charset="0"/>
              <a:buChar char="•"/>
            </a:pPr>
            <a:endParaRPr lang="en-ZA" sz="1600" dirty="0" smtClean="0">
              <a:solidFill>
                <a:srgbClr val="000000"/>
              </a:solidFill>
            </a:endParaRPr>
          </a:p>
          <a:p>
            <a:pPr marL="285750" indent="-285750" algn="just">
              <a:buFont typeface="Arial" panose="020B0604020202020204" pitchFamily="34" charset="0"/>
              <a:buChar char="•"/>
            </a:pPr>
            <a:r>
              <a:rPr lang="en-ZA" sz="1600" dirty="0" smtClean="0">
                <a:solidFill>
                  <a:srgbClr val="000000"/>
                </a:solidFill>
              </a:rPr>
              <a:t>Currently, </a:t>
            </a:r>
            <a:r>
              <a:rPr lang="en-ZA" sz="1600" dirty="0">
                <a:solidFill>
                  <a:srgbClr val="000000"/>
                </a:solidFill>
              </a:rPr>
              <a:t>system requirements and specifications for NC(V) L2 and NATED N4-N6  examination processes (i.e. student 	registrations, capturing of marks, resulting and </a:t>
            </a:r>
            <a:r>
              <a:rPr lang="en-ZA" sz="1600" dirty="0" smtClean="0">
                <a:solidFill>
                  <a:srgbClr val="000000"/>
                </a:solidFill>
              </a:rPr>
              <a:t>certification) have </a:t>
            </a:r>
            <a:r>
              <a:rPr lang="en-ZA" sz="1600" dirty="0">
                <a:solidFill>
                  <a:srgbClr val="000000"/>
                </a:solidFill>
              </a:rPr>
              <a:t>been documented </a:t>
            </a:r>
            <a:r>
              <a:rPr lang="en-ZA" sz="1600" dirty="0" smtClean="0">
                <a:solidFill>
                  <a:srgbClr val="000000"/>
                </a:solidFill>
              </a:rPr>
              <a:t>and tested </a:t>
            </a:r>
            <a:r>
              <a:rPr lang="en-ZA" sz="1600" dirty="0">
                <a:solidFill>
                  <a:srgbClr val="000000"/>
                </a:solidFill>
              </a:rPr>
              <a:t>with the user community and Umalusi.	</a:t>
            </a:r>
          </a:p>
          <a:p>
            <a:pPr algn="just"/>
            <a:endParaRPr lang="en-ZA" sz="1600" dirty="0">
              <a:solidFill>
                <a:srgbClr val="000000"/>
              </a:solidFill>
            </a:endParaRPr>
          </a:p>
          <a:p>
            <a:pPr marL="285750" indent="-285750" algn="just">
              <a:buFont typeface="Arial" panose="020B0604020202020204" pitchFamily="34" charset="0"/>
              <a:buChar char="•"/>
            </a:pPr>
            <a:r>
              <a:rPr lang="en-ZA" sz="1600" dirty="0">
                <a:solidFill>
                  <a:srgbClr val="000000"/>
                </a:solidFill>
              </a:rPr>
              <a:t>The focus is now on the finalisation </a:t>
            </a:r>
            <a:r>
              <a:rPr lang="en-ZA" sz="1600" dirty="0" smtClean="0">
                <a:solidFill>
                  <a:srgbClr val="000000"/>
                </a:solidFill>
              </a:rPr>
              <a:t>n/interfaces </a:t>
            </a:r>
            <a:r>
              <a:rPr lang="en-ZA" sz="1600" dirty="0">
                <a:solidFill>
                  <a:srgbClr val="000000"/>
                </a:solidFill>
              </a:rPr>
              <a:t>with key stakeholders such as Umalusi, SAQA, SITA printing bureau, Department of Home Affairs (DHA),Department of Labour (</a:t>
            </a:r>
            <a:r>
              <a:rPr lang="en-ZA" sz="1600" dirty="0" err="1">
                <a:solidFill>
                  <a:srgbClr val="000000"/>
                </a:solidFill>
              </a:rPr>
              <a:t>DoL</a:t>
            </a:r>
            <a:r>
              <a:rPr lang="en-ZA" sz="1600" dirty="0">
                <a:solidFill>
                  <a:srgbClr val="000000"/>
                </a:solidFill>
              </a:rPr>
              <a:t>), Department of Minerals and Energy (DMR), Government Printing Works (GPW), TVET Colleges, enhancements, data migration from the legacy system as well as development of training manuals. </a:t>
            </a:r>
          </a:p>
          <a:p>
            <a:pPr algn="just"/>
            <a:endParaRPr lang="en-ZA" sz="1600" dirty="0">
              <a:solidFill>
                <a:srgbClr val="000000"/>
              </a:solidFill>
            </a:endParaRPr>
          </a:p>
          <a:p>
            <a:pPr marL="285750" indent="-285750" algn="just">
              <a:buFont typeface="Arial" panose="020B0604020202020204" pitchFamily="34" charset="0"/>
              <a:buChar char="•"/>
            </a:pPr>
            <a:r>
              <a:rPr lang="en-ZA" sz="1600" dirty="0">
                <a:solidFill>
                  <a:srgbClr val="000000"/>
                </a:solidFill>
              </a:rPr>
              <a:t>The deployment of the new solution is planned to be implemented  in a staggered approach per qualification over a four-months’ period to ensure business </a:t>
            </a:r>
            <a:r>
              <a:rPr lang="en-ZA" sz="1600" dirty="0" smtClean="0">
                <a:solidFill>
                  <a:srgbClr val="000000"/>
                </a:solidFill>
              </a:rPr>
              <a:t>continuity</a:t>
            </a:r>
            <a:r>
              <a:rPr lang="en-ZA" sz="1600" dirty="0">
                <a:solidFill>
                  <a:srgbClr val="000000"/>
                </a:solidFill>
              </a:rPr>
              <a:t>.</a:t>
            </a:r>
          </a:p>
          <a:p>
            <a:endParaRPr lang="en-US" dirty="0">
              <a:solidFill>
                <a:srgbClr val="000000"/>
              </a:solidFill>
            </a:endParaRPr>
          </a:p>
          <a:p>
            <a:pPr marL="285750" indent="-285750">
              <a:buFont typeface="Arial" panose="020B0604020202020204" pitchFamily="34" charset="0"/>
              <a:buChar char="•"/>
            </a:pPr>
            <a:endParaRPr lang="en-ZA" sz="2000" dirty="0">
              <a:solidFill>
                <a:srgbClr val="000000"/>
              </a:solidFill>
            </a:endParaRP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xmlns="" val="145101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a:t>New IT System update</a:t>
            </a:r>
          </a:p>
        </p:txBody>
      </p:sp>
      <p:sp>
        <p:nvSpPr>
          <p:cNvPr id="6" name="TextBox 5"/>
          <p:cNvSpPr txBox="1"/>
          <p:nvPr/>
        </p:nvSpPr>
        <p:spPr>
          <a:xfrm>
            <a:off x="685800" y="1295400"/>
            <a:ext cx="7848600" cy="4093428"/>
          </a:xfrm>
          <a:prstGeom prst="rect">
            <a:avLst/>
          </a:prstGeom>
          <a:noFill/>
        </p:spPr>
        <p:txBody>
          <a:bodyPr wrap="square" rtlCol="0">
            <a:spAutoFit/>
          </a:bodyPr>
          <a:lstStyle/>
          <a:p>
            <a:r>
              <a:rPr lang="en-ZA" sz="1400" b="1" dirty="0" smtClean="0">
                <a:solidFill>
                  <a:srgbClr val="000000"/>
                </a:solidFill>
              </a:rPr>
              <a:t>Integrated </a:t>
            </a:r>
            <a:r>
              <a:rPr lang="en-ZA" sz="1400" b="1" dirty="0">
                <a:solidFill>
                  <a:srgbClr val="000000"/>
                </a:solidFill>
              </a:rPr>
              <a:t>Examinations  Information Technology System (IEITS</a:t>
            </a:r>
            <a:r>
              <a:rPr lang="en-ZA" sz="1400" b="1" dirty="0" smtClean="0">
                <a:solidFill>
                  <a:srgbClr val="000000"/>
                </a:solidFill>
              </a:rPr>
              <a:t>)</a:t>
            </a:r>
            <a:endParaRPr lang="en-ZA" sz="1400" dirty="0">
              <a:solidFill>
                <a:srgbClr val="000000"/>
              </a:solidFill>
            </a:endParaRPr>
          </a:p>
          <a:p>
            <a:pPr algn="just"/>
            <a:endParaRPr lang="en-ZA" sz="1600" b="1" dirty="0">
              <a:solidFill>
                <a:srgbClr val="000000"/>
              </a:solidFill>
            </a:endParaRPr>
          </a:p>
          <a:p>
            <a:pPr marL="285750" indent="-285750" algn="just">
              <a:buFont typeface="Arial" panose="020B0604020202020204" pitchFamily="34" charset="0"/>
              <a:buChar char="•"/>
            </a:pPr>
            <a:r>
              <a:rPr lang="en-ZA" sz="1600" dirty="0">
                <a:solidFill>
                  <a:srgbClr val="000000"/>
                </a:solidFill>
              </a:rPr>
              <a:t>The deployment of the new solution is planned to be implemented  in a staggered approach per qualification over a four-months’ period to ensure business continuity, it is envisaged that the deployment will now commence in August 2020. </a:t>
            </a:r>
            <a:endParaRPr lang="en-ZA" sz="1600" dirty="0" smtClean="0">
              <a:solidFill>
                <a:srgbClr val="000000"/>
              </a:solidFill>
            </a:endParaRPr>
          </a:p>
          <a:p>
            <a:pPr algn="just"/>
            <a:endParaRPr lang="en-ZA" sz="1600" dirty="0" smtClean="0">
              <a:solidFill>
                <a:srgbClr val="000000"/>
              </a:solidFill>
            </a:endParaRPr>
          </a:p>
          <a:p>
            <a:pPr marL="285750" indent="-285750" algn="just">
              <a:buFont typeface="Arial" panose="020B0604020202020204" pitchFamily="34" charset="0"/>
              <a:buChar char="•"/>
            </a:pPr>
            <a:r>
              <a:rPr lang="en-ZA" sz="1600" dirty="0" smtClean="0">
                <a:solidFill>
                  <a:srgbClr val="000000"/>
                </a:solidFill>
              </a:rPr>
              <a:t>The deployment of the solution </a:t>
            </a:r>
            <a:r>
              <a:rPr lang="en-GB" sz="1600" dirty="0" smtClean="0">
                <a:solidFill>
                  <a:srgbClr val="000000"/>
                </a:solidFill>
              </a:rPr>
              <a:t>go-live move from June to August 2020 due to comprehensive quality </a:t>
            </a:r>
            <a:r>
              <a:rPr lang="en-GB" sz="1600" dirty="0">
                <a:solidFill>
                  <a:srgbClr val="000000"/>
                </a:solidFill>
              </a:rPr>
              <a:t>gates for </a:t>
            </a:r>
            <a:r>
              <a:rPr lang="en-GB" sz="1600" dirty="0" smtClean="0">
                <a:solidFill>
                  <a:srgbClr val="000000"/>
                </a:solidFill>
              </a:rPr>
              <a:t>Functional </a:t>
            </a:r>
            <a:r>
              <a:rPr lang="en-GB" sz="1600" dirty="0">
                <a:solidFill>
                  <a:srgbClr val="000000"/>
                </a:solidFill>
              </a:rPr>
              <a:t>Acceptance Testing (FAT), User Acceptance Testing (UAT), data </a:t>
            </a:r>
            <a:r>
              <a:rPr lang="en-GB" sz="1600" dirty="0" smtClean="0">
                <a:solidFill>
                  <a:srgbClr val="000000"/>
                </a:solidFill>
              </a:rPr>
              <a:t>migrations and  </a:t>
            </a:r>
            <a:r>
              <a:rPr lang="en-GB" sz="1600" dirty="0">
                <a:solidFill>
                  <a:srgbClr val="000000"/>
                </a:solidFill>
              </a:rPr>
              <a:t>audits on the data take on </a:t>
            </a:r>
            <a:r>
              <a:rPr lang="en-GB" sz="1600" dirty="0" smtClean="0">
                <a:solidFill>
                  <a:srgbClr val="000000"/>
                </a:solidFill>
              </a:rPr>
              <a:t>processes.</a:t>
            </a:r>
          </a:p>
          <a:p>
            <a:pPr algn="just"/>
            <a:endParaRPr lang="en-US" sz="1600" dirty="0">
              <a:solidFill>
                <a:srgbClr val="000000"/>
              </a:solidFill>
            </a:endParaRPr>
          </a:p>
          <a:p>
            <a:pPr marL="285750" indent="-285750" algn="just">
              <a:buFont typeface="Arial" panose="020B0604020202020204" pitchFamily="34" charset="0"/>
              <a:buChar char="•"/>
            </a:pPr>
            <a:r>
              <a:rPr lang="en-ZA" sz="1600" dirty="0">
                <a:solidFill>
                  <a:srgbClr val="000000"/>
                </a:solidFill>
              </a:rPr>
              <a:t> It is expected that most qualifications will be executed on the new IT system for the November 2020 exams.</a:t>
            </a:r>
          </a:p>
          <a:p>
            <a:endParaRPr lang="en-ZA" sz="1600" dirty="0">
              <a:solidFill>
                <a:srgbClr val="000000"/>
              </a:solidFill>
            </a:endParaRPr>
          </a:p>
          <a:p>
            <a:endParaRPr lang="en-US" dirty="0">
              <a:solidFill>
                <a:srgbClr val="000000"/>
              </a:solidFill>
            </a:endParaRPr>
          </a:p>
          <a:p>
            <a:pPr marL="285750" indent="-285750">
              <a:buFont typeface="Arial" panose="020B0604020202020204" pitchFamily="34" charset="0"/>
              <a:buChar char="•"/>
            </a:pPr>
            <a:endParaRPr lang="en-ZA" sz="2000" dirty="0">
              <a:solidFill>
                <a:srgbClr val="000000"/>
              </a:solidFill>
            </a:endParaRP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xmlns="" val="40792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smtClean="0"/>
              <a:t>Challenges in the development of IEITS </a:t>
            </a:r>
            <a:endParaRPr lang="en-US" sz="3200" b="1" dirty="0"/>
          </a:p>
        </p:txBody>
      </p:sp>
      <p:sp>
        <p:nvSpPr>
          <p:cNvPr id="6" name="TextBox 5"/>
          <p:cNvSpPr txBox="1"/>
          <p:nvPr/>
        </p:nvSpPr>
        <p:spPr>
          <a:xfrm>
            <a:off x="571500" y="973792"/>
            <a:ext cx="8001000" cy="923330"/>
          </a:xfrm>
          <a:prstGeom prst="rect">
            <a:avLst/>
          </a:prstGeom>
          <a:noFill/>
        </p:spPr>
        <p:txBody>
          <a:bodyPr wrap="square" rtlCol="0">
            <a:spAutoFit/>
          </a:bodyPr>
          <a:lstStyle/>
          <a:p>
            <a:pPr marL="285750" indent="-285750" algn="just">
              <a:buFont typeface="Arial" panose="020B0604020202020204" pitchFamily="34" charset="0"/>
              <a:buChar char="•"/>
            </a:pPr>
            <a:endParaRPr lang="en-ZA" sz="1200" dirty="0">
              <a:solidFill>
                <a:srgbClr val="000000"/>
              </a:solidFill>
            </a:endParaRPr>
          </a:p>
          <a:p>
            <a:pPr marL="285750" indent="-285750" algn="just">
              <a:buFont typeface="Arial" panose="020B0604020202020204" pitchFamily="34" charset="0"/>
              <a:buChar char="•"/>
            </a:pPr>
            <a:endParaRPr lang="en-ZA" sz="1400" dirty="0">
              <a:solidFill>
                <a:srgbClr val="000000"/>
              </a:solidFill>
            </a:endParaRPr>
          </a:p>
          <a:p>
            <a:pPr algn="just"/>
            <a:endParaRPr lang="en-ZA" sz="1400" dirty="0">
              <a:solidFill>
                <a:srgbClr val="000000"/>
              </a:solidFill>
            </a:endParaRPr>
          </a:p>
          <a:p>
            <a:pPr algn="just"/>
            <a:r>
              <a:rPr lang="en-ZA" sz="1400" dirty="0">
                <a:solidFill>
                  <a:srgbClr val="000000"/>
                </a:solidFill>
              </a:rPr>
              <a:t> </a:t>
            </a: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solidFill>
                  <a:srgbClr val="000000"/>
                </a:solidFill>
              </a:rPr>
              <a:pPr>
                <a:defRPr/>
              </a:pPr>
              <a:t>12</a:t>
            </a:fld>
            <a:endParaRPr 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230477467"/>
              </p:ext>
            </p:extLst>
          </p:nvPr>
        </p:nvGraphicFramePr>
        <p:xfrm>
          <a:off x="609600" y="1539707"/>
          <a:ext cx="7772400" cy="4617591"/>
        </p:xfrm>
        <a:graphic>
          <a:graphicData uri="http://schemas.openxmlformats.org/drawingml/2006/table">
            <a:tbl>
              <a:tblPr firstRow="1" firstCol="1" bandRow="1">
                <a:tableStyleId>{5C22544A-7EE6-4342-B048-85BDC9FD1C3A}</a:tableStyleId>
              </a:tblPr>
              <a:tblGrid>
                <a:gridCol w="2460573">
                  <a:extLst>
                    <a:ext uri="{9D8B030D-6E8A-4147-A177-3AD203B41FA5}">
                      <a16:colId xmlns:a16="http://schemas.microsoft.com/office/drawing/2014/main" xmlns="" val="2510121829"/>
                    </a:ext>
                  </a:extLst>
                </a:gridCol>
                <a:gridCol w="2377675">
                  <a:extLst>
                    <a:ext uri="{9D8B030D-6E8A-4147-A177-3AD203B41FA5}">
                      <a16:colId xmlns:a16="http://schemas.microsoft.com/office/drawing/2014/main" xmlns="" val="4159085190"/>
                    </a:ext>
                  </a:extLst>
                </a:gridCol>
                <a:gridCol w="2934152">
                  <a:extLst>
                    <a:ext uri="{9D8B030D-6E8A-4147-A177-3AD203B41FA5}">
                      <a16:colId xmlns:a16="http://schemas.microsoft.com/office/drawing/2014/main" xmlns="" val="845949847"/>
                    </a:ext>
                  </a:extLst>
                </a:gridCol>
              </a:tblGrid>
              <a:tr h="179685">
                <a:tc>
                  <a:txBody>
                    <a:bodyPr/>
                    <a:lstStyle/>
                    <a:p>
                      <a:pPr marL="0" marR="0" algn="ctr">
                        <a:lnSpc>
                          <a:spcPct val="107000"/>
                        </a:lnSpc>
                        <a:spcBef>
                          <a:spcPts val="0"/>
                        </a:spcBef>
                        <a:spcAft>
                          <a:spcPts val="0"/>
                        </a:spcAft>
                      </a:pPr>
                      <a:r>
                        <a:rPr lang="en-ZA" sz="1400" dirty="0" smtClean="0">
                          <a:solidFill>
                            <a:schemeClr val="tx1"/>
                          </a:solidFill>
                          <a:effectLst/>
                          <a:latin typeface="+mn-lt"/>
                          <a:ea typeface="+mn-ea"/>
                          <a:cs typeface="+mn-cs"/>
                        </a:rPr>
                        <a:t>Challenge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gn="ctr">
                        <a:lnSpc>
                          <a:spcPct val="107000"/>
                        </a:lnSpc>
                        <a:spcBef>
                          <a:spcPts val="0"/>
                        </a:spcBef>
                        <a:spcAft>
                          <a:spcPts val="0"/>
                        </a:spcAft>
                      </a:pPr>
                      <a:r>
                        <a:rPr lang="en-ZA" sz="1400" dirty="0" smtClean="0">
                          <a:solidFill>
                            <a:schemeClr val="tx1"/>
                          </a:solidFill>
                          <a:effectLst/>
                        </a:rPr>
                        <a:t>Risk</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gn="ctr">
                        <a:lnSpc>
                          <a:spcPct val="107000"/>
                        </a:lnSpc>
                        <a:spcBef>
                          <a:spcPts val="0"/>
                        </a:spcBef>
                        <a:spcAft>
                          <a:spcPts val="0"/>
                        </a:spcAft>
                      </a:pPr>
                      <a:r>
                        <a:rPr lang="en-ZA" sz="1400" dirty="0" smtClean="0">
                          <a:solidFill>
                            <a:schemeClr val="tx1"/>
                          </a:solidFill>
                          <a:effectLst/>
                          <a:latin typeface="+mn-lt"/>
                          <a:ea typeface="+mn-ea"/>
                          <a:cs typeface="+mn-cs"/>
                        </a:rPr>
                        <a:t>Mitigation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extLst>
                  <a:ext uri="{0D108BD9-81ED-4DB2-BD59-A6C34878D82A}">
                    <a16:rowId xmlns:a16="http://schemas.microsoft.com/office/drawing/2014/main" xmlns="" val="449336980"/>
                  </a:ext>
                </a:extLst>
              </a:tr>
              <a:tr h="2079146">
                <a:tc>
                  <a:txBody>
                    <a:bodyPr/>
                    <a:lstStyle/>
                    <a:p>
                      <a:pPr marL="0" marR="0">
                        <a:lnSpc>
                          <a:spcPct val="107000"/>
                        </a:lnSpc>
                        <a:spcBef>
                          <a:spcPts val="0"/>
                        </a:spcBef>
                        <a:spcAft>
                          <a:spcPts val="800"/>
                        </a:spcAft>
                      </a:pPr>
                      <a:r>
                        <a:rPr lang="en-ZA" sz="1400" dirty="0" smtClean="0">
                          <a:solidFill>
                            <a:schemeClr val="tx1"/>
                          </a:solidFill>
                          <a:effectLst/>
                        </a:rPr>
                        <a:t>Changes</a:t>
                      </a:r>
                      <a:r>
                        <a:rPr lang="en-ZA" sz="1400" baseline="0" dirty="0" smtClean="0">
                          <a:solidFill>
                            <a:schemeClr val="tx1"/>
                          </a:solidFill>
                          <a:effectLst/>
                        </a:rPr>
                        <a:t> in policies – relaxation of HE admission requirements </a:t>
                      </a:r>
                      <a:endParaRPr lang="en-ZA" sz="1400" dirty="0" smtClean="0">
                        <a:solidFill>
                          <a:schemeClr val="tx1"/>
                        </a:solidFill>
                        <a:effectLst/>
                      </a:endParaRPr>
                    </a:p>
                    <a:p>
                      <a:pPr marL="0" marR="0">
                        <a:lnSpc>
                          <a:spcPct val="107000"/>
                        </a:lnSpc>
                        <a:spcBef>
                          <a:spcPts val="0"/>
                        </a:spcBef>
                        <a:spcAft>
                          <a:spcPts val="80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1400" dirty="0" smtClean="0">
                          <a:solidFill>
                            <a:schemeClr val="tx1"/>
                          </a:solidFill>
                          <a:effectLst/>
                        </a:rPr>
                        <a:t>Strengthening</a:t>
                      </a:r>
                      <a:r>
                        <a:rPr lang="en-ZA" sz="1400" baseline="0" dirty="0" smtClean="0">
                          <a:solidFill>
                            <a:schemeClr val="tx1"/>
                          </a:solidFill>
                          <a:effectLst/>
                        </a:rPr>
                        <a:t> of specifications</a:t>
                      </a:r>
                      <a:endParaRPr lang="en-ZA" sz="1400" dirty="0" smtClean="0">
                        <a:solidFill>
                          <a:schemeClr val="tx1"/>
                        </a:solidFill>
                        <a:effectLst/>
                      </a:endParaRPr>
                    </a:p>
                  </a:txBody>
                  <a:tcPr marL="28737" marR="28737" marT="0" marB="0"/>
                </a:tc>
                <a:tc>
                  <a:txBody>
                    <a:bodyPr/>
                    <a:lstStyle/>
                    <a:p>
                      <a:pPr marL="285750" marR="0" indent="-285750">
                        <a:lnSpc>
                          <a:spcPct val="107000"/>
                        </a:lnSpc>
                        <a:spcBef>
                          <a:spcPts val="0"/>
                        </a:spcBef>
                        <a:spcAft>
                          <a:spcPts val="0"/>
                        </a:spcAft>
                        <a:buFont typeface="Arial" panose="020B0604020202020204" pitchFamily="34" charset="0"/>
                        <a:buChar char="•"/>
                      </a:pPr>
                      <a:r>
                        <a:rPr lang="en-ZA" sz="1400" dirty="0" smtClean="0">
                          <a:solidFill>
                            <a:schemeClr val="tx1"/>
                          </a:solidFill>
                          <a:effectLst/>
                          <a:latin typeface="+mn-lt"/>
                          <a:ea typeface="+mn-ea"/>
                          <a:cs typeface="+mn-cs"/>
                        </a:rPr>
                        <a:t>Testing</a:t>
                      </a:r>
                      <a:r>
                        <a:rPr lang="en-ZA" sz="1400" baseline="0" dirty="0" smtClean="0">
                          <a:solidFill>
                            <a:schemeClr val="tx1"/>
                          </a:solidFill>
                          <a:effectLst/>
                          <a:latin typeface="+mn-lt"/>
                          <a:ea typeface="+mn-ea"/>
                          <a:cs typeface="+mn-cs"/>
                        </a:rPr>
                        <a:t> of functions  with relevant stakeholders</a:t>
                      </a:r>
                    </a:p>
                    <a:p>
                      <a:pPr marL="285750" marR="0" indent="-285750">
                        <a:lnSpc>
                          <a:spcPct val="107000"/>
                        </a:lnSpc>
                        <a:spcBef>
                          <a:spcPts val="0"/>
                        </a:spcBef>
                        <a:spcAft>
                          <a:spcPts val="0"/>
                        </a:spcAft>
                        <a:buFont typeface="Arial" panose="020B0604020202020204" pitchFamily="34" charset="0"/>
                        <a:buChar char="•"/>
                      </a:pPr>
                      <a:r>
                        <a:rPr lang="en-ZA" sz="1400" baseline="0" dirty="0" smtClean="0">
                          <a:solidFill>
                            <a:schemeClr val="tx1"/>
                          </a:solidFill>
                          <a:effectLst/>
                          <a:latin typeface="+mn-lt"/>
                          <a:ea typeface="+mn-ea"/>
                          <a:cs typeface="+mn-cs"/>
                        </a:rPr>
                        <a:t>Change management strategy and rollout – meeting with change champions – March 2020</a:t>
                      </a:r>
                    </a:p>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extLst>
                  <a:ext uri="{0D108BD9-81ED-4DB2-BD59-A6C34878D82A}">
                    <a16:rowId xmlns:a16="http://schemas.microsoft.com/office/drawing/2014/main" xmlns="" val="1247870913"/>
                  </a:ext>
                </a:extLst>
              </a:tr>
              <a:tr h="2310162">
                <a:tc>
                  <a:txBody>
                    <a:bodyPr/>
                    <a:lstStyle/>
                    <a:p>
                      <a:pPr marL="0" marR="0">
                        <a:lnSpc>
                          <a:spcPct val="107000"/>
                        </a:lnSpc>
                        <a:spcBef>
                          <a:spcPts val="0"/>
                        </a:spcBef>
                        <a:spcAft>
                          <a:spcPts val="0"/>
                        </a:spcAft>
                      </a:pPr>
                      <a:r>
                        <a:rPr lang="en-ZA" sz="1400" dirty="0" smtClean="0">
                          <a:solidFill>
                            <a:schemeClr val="tx1"/>
                          </a:solidFill>
                          <a:effectLst/>
                          <a:latin typeface="+mn-lt"/>
                          <a:ea typeface="+mn-ea"/>
                          <a:cs typeface="+mn-cs"/>
                        </a:rPr>
                        <a:t>Introduction</a:t>
                      </a:r>
                      <a:r>
                        <a:rPr lang="en-ZA" sz="1400" baseline="0" dirty="0" smtClean="0">
                          <a:solidFill>
                            <a:schemeClr val="tx1"/>
                          </a:solidFill>
                          <a:effectLst/>
                          <a:latin typeface="+mn-lt"/>
                          <a:ea typeface="+mn-ea"/>
                          <a:cs typeface="+mn-cs"/>
                        </a:rPr>
                        <a:t> of new qualifications – NASCA &amp; GETCA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1400" dirty="0" smtClean="0">
                          <a:solidFill>
                            <a:schemeClr val="tx1"/>
                          </a:solidFill>
                          <a:effectLst/>
                          <a:latin typeface="+mn-lt"/>
                          <a:ea typeface="+mn-ea"/>
                          <a:cs typeface="+mn-cs"/>
                        </a:rPr>
                        <a:t>Interface</a:t>
                      </a:r>
                      <a:r>
                        <a:rPr lang="en-ZA" sz="1400" baseline="0" dirty="0" smtClean="0">
                          <a:solidFill>
                            <a:schemeClr val="tx1"/>
                          </a:solidFill>
                          <a:effectLst/>
                          <a:latin typeface="+mn-lt"/>
                          <a:ea typeface="+mn-ea"/>
                          <a:cs typeface="+mn-cs"/>
                        </a:rPr>
                        <a:t> of old and new requirements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mn-cs"/>
                        </a:rPr>
                        <a:t>Testing of functions  with relevant stakeholders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mn-cs"/>
                        </a:rPr>
                        <a:t>Change management strategy and rollout – meeting with change champions – March 2020</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dirty="0" smtClean="0">
                        <a:solidFill>
                          <a:schemeClr val="tx1"/>
                        </a:solidFill>
                        <a:effectLst/>
                        <a:latin typeface="+mn-lt"/>
                        <a:ea typeface="+mn-ea"/>
                        <a:cs typeface="+mn-cs"/>
                      </a:endParaRPr>
                    </a:p>
                    <a:p>
                      <a:pPr marL="0" marR="0">
                        <a:lnSpc>
                          <a:spcPct val="107000"/>
                        </a:lnSpc>
                        <a:spcBef>
                          <a:spcPts val="0"/>
                        </a:spcBef>
                        <a:spcAft>
                          <a:spcPts val="0"/>
                        </a:spcAft>
                      </a:pPr>
                      <a:endParaRPr lang="en-ZA" sz="1400" dirty="0">
                        <a:solidFill>
                          <a:schemeClr val="tx1"/>
                        </a:solidFill>
                        <a:effectLst/>
                      </a:endParaRPr>
                    </a:p>
                  </a:txBody>
                  <a:tcPr marL="28737" marR="28737" marT="0" marB="0"/>
                </a:tc>
                <a:extLst>
                  <a:ext uri="{0D108BD9-81ED-4DB2-BD59-A6C34878D82A}">
                    <a16:rowId xmlns:a16="http://schemas.microsoft.com/office/drawing/2014/main" xmlns="" val="2903294606"/>
                  </a:ext>
                </a:extLst>
              </a:tr>
            </a:tbl>
          </a:graphicData>
        </a:graphic>
      </p:graphicFrame>
    </p:spTree>
    <p:extLst>
      <p:ext uri="{BB962C8B-B14F-4D97-AF65-F5344CB8AC3E}">
        <p14:creationId xmlns:p14="http://schemas.microsoft.com/office/powerpoint/2010/main" xmlns="" val="2177531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a:t>Conclusion</a:t>
            </a:r>
          </a:p>
        </p:txBody>
      </p:sp>
      <p:sp>
        <p:nvSpPr>
          <p:cNvPr id="6" name="TextBox 5"/>
          <p:cNvSpPr txBox="1"/>
          <p:nvPr/>
        </p:nvSpPr>
        <p:spPr>
          <a:xfrm>
            <a:off x="451104" y="1661796"/>
            <a:ext cx="8206680" cy="2308324"/>
          </a:xfrm>
          <a:prstGeom prst="rect">
            <a:avLst/>
          </a:prstGeom>
          <a:noFill/>
        </p:spPr>
        <p:txBody>
          <a:bodyPr wrap="square" rtlCol="0">
            <a:spAutoFit/>
          </a:bodyPr>
          <a:lstStyle/>
          <a:p>
            <a:pPr marL="342900" indent="-342900" algn="just">
              <a:buFont typeface="Arial" panose="020B0604020202020204" pitchFamily="34" charset="0"/>
              <a:buChar char="•"/>
            </a:pPr>
            <a:r>
              <a:rPr lang="en-US" sz="1600" dirty="0"/>
              <a:t>The DHET, SITA and UMALUSI certification team, continue </a:t>
            </a:r>
            <a:r>
              <a:rPr lang="en-US" sz="1600" dirty="0" smtClean="0"/>
              <a:t>to collaborate in an endeavor to </a:t>
            </a:r>
            <a:r>
              <a:rPr lang="en-US" sz="1600" dirty="0"/>
              <a:t>improve the system and processes to </a:t>
            </a:r>
            <a:r>
              <a:rPr lang="en-US" sz="1600" dirty="0" smtClean="0"/>
              <a:t>eliminate the certification </a:t>
            </a:r>
            <a:r>
              <a:rPr lang="en-US" sz="1600" dirty="0"/>
              <a:t>backlog in the sector</a:t>
            </a:r>
            <a:r>
              <a:rPr lang="en-US" sz="1600" dirty="0" smtClean="0"/>
              <a:t>.</a:t>
            </a:r>
            <a:endParaRPr lang="en-US" sz="1600" dirty="0"/>
          </a:p>
          <a:p>
            <a:pPr marL="342900" indent="-342900" algn="just">
              <a:buFont typeface="Arial" panose="020B0604020202020204" pitchFamily="34" charset="0"/>
              <a:buChar char="•"/>
            </a:pPr>
            <a:endParaRPr lang="en-US" sz="1600" dirty="0"/>
          </a:p>
          <a:p>
            <a:pPr marL="342900" indent="-342900" algn="just">
              <a:buFont typeface="Arial" panose="020B0604020202020204" pitchFamily="34" charset="0"/>
              <a:buChar char="•"/>
            </a:pPr>
            <a:r>
              <a:rPr lang="en-US" sz="1600" dirty="0" smtClean="0"/>
              <a:t>The </a:t>
            </a:r>
            <a:r>
              <a:rPr lang="en-US" sz="1600" dirty="0"/>
              <a:t>new </a:t>
            </a:r>
            <a:r>
              <a:rPr lang="en-US" sz="1600" dirty="0" smtClean="0"/>
              <a:t>integrated exam </a:t>
            </a:r>
            <a:r>
              <a:rPr lang="en-US" sz="1600" dirty="0"/>
              <a:t>IT system is designed to </a:t>
            </a:r>
            <a:r>
              <a:rPr lang="en-US" sz="1600" dirty="0" smtClean="0"/>
              <a:t>deal with the certification </a:t>
            </a:r>
            <a:r>
              <a:rPr lang="en-US" sz="1600" dirty="0"/>
              <a:t>backlog as most of the business intelligences are embedded in the </a:t>
            </a:r>
            <a:r>
              <a:rPr lang="en-US" sz="1600" dirty="0" smtClean="0"/>
              <a:t>system. Major gains will be the capacity of the new exams system to combine candidate </a:t>
            </a:r>
            <a:r>
              <a:rPr lang="en-US" sz="1600" dirty="0"/>
              <a:t>information across examination </a:t>
            </a:r>
            <a:r>
              <a:rPr lang="en-US" sz="1600" dirty="0" smtClean="0"/>
              <a:t>cycles, and indicate the outcome to determine whether the candidate qualifies for a certificate or not .</a:t>
            </a:r>
            <a:endParaRPr lang="en-ZA" sz="16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13</a:t>
            </a:fld>
            <a:endParaRPr lang="en-US" dirty="0"/>
          </a:p>
        </p:txBody>
      </p:sp>
    </p:spTree>
    <p:extLst>
      <p:ext uri="{BB962C8B-B14F-4D97-AF65-F5344CB8AC3E}">
        <p14:creationId xmlns:p14="http://schemas.microsoft.com/office/powerpoint/2010/main" xmlns="" val="173539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SLIDE THEM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8" name="Subtitle 2"/>
          <p:cNvSpPr>
            <a:spLocks noGrp="1"/>
          </p:cNvSpPr>
          <p:nvPr>
            <p:ph type="subTitle" idx="1"/>
          </p:nvPr>
        </p:nvSpPr>
        <p:spPr>
          <a:xfrm>
            <a:off x="1371600" y="3071813"/>
            <a:ext cx="6400800" cy="1571625"/>
          </a:xfrm>
        </p:spPr>
        <p:txBody>
          <a:bodyPr/>
          <a:lstStyle/>
          <a:p>
            <a:pPr eaLnBrk="1" hangingPunct="1"/>
            <a:r>
              <a:rPr lang="en-US" dirty="0">
                <a:solidFill>
                  <a:schemeClr val="tx1"/>
                </a:solidFill>
                <a:latin typeface="Arial" panose="020B0604020202020204" pitchFamily="34" charset="0"/>
                <a:cs typeface="Arial" panose="020B0604020202020204" pitchFamily="34" charset="0"/>
              </a:rPr>
              <a:t>Thank You</a:t>
            </a:r>
          </a:p>
        </p:txBody>
      </p:sp>
      <p:sp>
        <p:nvSpPr>
          <p:cNvPr id="3" name="Slide Number Placeholder 2"/>
          <p:cNvSpPr>
            <a:spLocks noGrp="1"/>
          </p:cNvSpPr>
          <p:nvPr>
            <p:ph type="sldNum" sz="quarter" idx="12"/>
          </p:nvPr>
        </p:nvSpPr>
        <p:spPr/>
        <p:txBody>
          <a:bodyPr/>
          <a:lstStyle/>
          <a:p>
            <a:pPr>
              <a:defRPr/>
            </a:pPr>
            <a:fld id="{3FD887CD-B227-4934-B84C-B6F4F811D911}" type="slidenum">
              <a:rPr lang="en-US" smtClean="0"/>
              <a:pPr>
                <a:defRPr/>
              </a:pPr>
              <a:t>14</a:t>
            </a:fld>
            <a:endParaRPr lang="en-US" dirty="0"/>
          </a:p>
        </p:txBody>
      </p:sp>
    </p:spTree>
    <p:extLst>
      <p:ext uri="{BB962C8B-B14F-4D97-AF65-F5344CB8AC3E}">
        <p14:creationId xmlns:p14="http://schemas.microsoft.com/office/powerpoint/2010/main" xmlns="" val="211710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a:t>Presentation Outline</a:t>
            </a:r>
          </a:p>
        </p:txBody>
      </p:sp>
      <p:sp>
        <p:nvSpPr>
          <p:cNvPr id="6" name="TextBox 5"/>
          <p:cNvSpPr txBox="1"/>
          <p:nvPr/>
        </p:nvSpPr>
        <p:spPr>
          <a:xfrm>
            <a:off x="838200" y="1484938"/>
            <a:ext cx="8115300" cy="5647700"/>
          </a:xfrm>
          <a:prstGeom prst="rect">
            <a:avLst/>
          </a:prstGeom>
          <a:noFill/>
        </p:spPr>
        <p:txBody>
          <a:bodyPr wrap="square" rtlCol="0">
            <a:spAutoFit/>
          </a:bodyPr>
          <a:lstStyle/>
          <a:p>
            <a:pPr marL="285750" indent="-285750" algn="just">
              <a:lnSpc>
                <a:spcPct val="150000"/>
              </a:lnSpc>
              <a:buFont typeface="+mj-lt"/>
              <a:buAutoNum type="arabicPeriod"/>
            </a:pPr>
            <a:r>
              <a:rPr lang="en-ZA" dirty="0" smtClean="0"/>
              <a:t>DHET Mandate for examinations</a:t>
            </a:r>
          </a:p>
          <a:p>
            <a:pPr marL="285750" indent="-285750" algn="just">
              <a:lnSpc>
                <a:spcPct val="150000"/>
              </a:lnSpc>
              <a:buFont typeface="+mj-lt"/>
              <a:buAutoNum type="arabicPeriod"/>
            </a:pPr>
            <a:r>
              <a:rPr lang="en-ZA" dirty="0" smtClean="0"/>
              <a:t>Working </a:t>
            </a:r>
            <a:r>
              <a:rPr lang="en-ZA" dirty="0"/>
              <a:t>Definitions</a:t>
            </a:r>
          </a:p>
          <a:p>
            <a:pPr marL="285750" indent="-285750" algn="just">
              <a:lnSpc>
                <a:spcPct val="150000"/>
              </a:lnSpc>
              <a:buFont typeface="+mj-lt"/>
              <a:buAutoNum type="arabicPeriod"/>
            </a:pPr>
            <a:r>
              <a:rPr lang="en-ZA" dirty="0" smtClean="0"/>
              <a:t>Examination Cycles and Key Activities</a:t>
            </a:r>
          </a:p>
          <a:p>
            <a:pPr marL="285750" indent="-285750" algn="just">
              <a:lnSpc>
                <a:spcPct val="150000"/>
              </a:lnSpc>
              <a:buFont typeface="+mj-lt"/>
              <a:buAutoNum type="arabicPeriod"/>
            </a:pPr>
            <a:r>
              <a:rPr lang="en-US" dirty="0"/>
              <a:t>Progress and status of the certification backlog </a:t>
            </a:r>
            <a:r>
              <a:rPr lang="en-US" dirty="0" smtClean="0"/>
              <a:t>statistics</a:t>
            </a:r>
          </a:p>
          <a:p>
            <a:pPr marL="285750" indent="-285750" algn="just">
              <a:lnSpc>
                <a:spcPct val="150000"/>
              </a:lnSpc>
              <a:buFont typeface="+mj-lt"/>
              <a:buAutoNum type="arabicPeriod"/>
            </a:pPr>
            <a:r>
              <a:rPr lang="en-US" dirty="0" smtClean="0"/>
              <a:t>Key obstacles to eliminating the certification backlogs </a:t>
            </a:r>
            <a:endParaRPr lang="en-ZA" dirty="0" smtClean="0"/>
          </a:p>
          <a:p>
            <a:pPr marL="285750" indent="-285750" algn="just">
              <a:lnSpc>
                <a:spcPct val="150000"/>
              </a:lnSpc>
              <a:buFont typeface="+mj-lt"/>
              <a:buAutoNum type="arabicPeriod"/>
            </a:pPr>
            <a:r>
              <a:rPr lang="en-ZA" dirty="0" smtClean="0"/>
              <a:t>Certification backlog Roll out Plan aimed at addressing the obstacles</a:t>
            </a:r>
          </a:p>
          <a:p>
            <a:pPr marL="285750" indent="-285750" algn="just">
              <a:lnSpc>
                <a:spcPct val="150000"/>
              </a:lnSpc>
              <a:buFont typeface="+mj-lt"/>
              <a:buAutoNum type="arabicPeriod"/>
            </a:pPr>
            <a:r>
              <a:rPr lang="en-ZA" dirty="0" smtClean="0"/>
              <a:t>Update on progress of the new Integrated Exams IT System (IEITS)</a:t>
            </a:r>
          </a:p>
          <a:p>
            <a:pPr marL="285750" indent="-285750" algn="just">
              <a:lnSpc>
                <a:spcPct val="150000"/>
              </a:lnSpc>
              <a:buFont typeface="+mj-lt"/>
              <a:buAutoNum type="arabicPeriod"/>
            </a:pPr>
            <a:r>
              <a:rPr lang="en-ZA" dirty="0" smtClean="0"/>
              <a:t>Challenges experienced in the development and deployment of the IEITS </a:t>
            </a:r>
          </a:p>
          <a:p>
            <a:pPr marL="285750" indent="-285750" algn="just">
              <a:lnSpc>
                <a:spcPct val="150000"/>
              </a:lnSpc>
              <a:buFont typeface="+mj-lt"/>
              <a:buAutoNum type="arabicPeriod"/>
            </a:pPr>
            <a:r>
              <a:rPr lang="en-ZA" dirty="0" smtClean="0"/>
              <a:t>Conclusion </a:t>
            </a:r>
          </a:p>
          <a:p>
            <a:pPr algn="just">
              <a:lnSpc>
                <a:spcPct val="150000"/>
              </a:lnSpc>
            </a:pPr>
            <a:endParaRPr lang="en-ZA" sz="1600" dirty="0"/>
          </a:p>
          <a:p>
            <a:pPr algn="just">
              <a:lnSpc>
                <a:spcPct val="150000"/>
              </a:lnSpc>
            </a:pPr>
            <a:endParaRPr lang="en-ZA" sz="1600" dirty="0"/>
          </a:p>
          <a:p>
            <a:pPr marL="285750" indent="-285750" algn="just">
              <a:buFont typeface="+mj-lt"/>
              <a:buAutoNum type="arabicPeriod"/>
            </a:pPr>
            <a:endParaRPr lang="en-ZA" sz="1200" b="1" dirty="0"/>
          </a:p>
          <a:p>
            <a:pPr marL="2571750" lvl="5" indent="-285750" algn="just">
              <a:buFont typeface="+mj-lt"/>
              <a:buAutoNum type="arabicPeriod"/>
            </a:pPr>
            <a:endParaRPr lang="en-ZA" sz="1400" b="1" dirty="0"/>
          </a:p>
          <a:p>
            <a:pPr algn="just"/>
            <a:endParaRPr lang="en-ZA" sz="1400" dirty="0"/>
          </a:p>
          <a:p>
            <a:endParaRPr lang="en-ZA" sz="1400" b="1" dirty="0"/>
          </a:p>
          <a:p>
            <a:pPr algn="just"/>
            <a:endParaRPr lang="en-US" sz="16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2</a:t>
            </a:fld>
            <a:endParaRPr lang="en-US" dirty="0"/>
          </a:p>
        </p:txBody>
      </p:sp>
    </p:spTree>
    <p:extLst>
      <p:ext uri="{BB962C8B-B14F-4D97-AF65-F5344CB8AC3E}">
        <p14:creationId xmlns:p14="http://schemas.microsoft.com/office/powerpoint/2010/main" xmlns="" val="2491164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a:xfrm>
            <a:off x="457200" y="348475"/>
            <a:ext cx="8229600" cy="1143000"/>
          </a:xfrm>
        </p:spPr>
        <p:txBody>
          <a:bodyPr/>
          <a:lstStyle/>
          <a:p>
            <a:pPr eaLnBrk="1" hangingPunct="1"/>
            <a:r>
              <a:rPr lang="en-US" sz="3200" b="1" dirty="0" smtClean="0">
                <a:solidFill>
                  <a:schemeClr val="tx1"/>
                </a:solidFill>
              </a:rPr>
              <a:t>DHET Mandate for Examinations</a:t>
            </a:r>
            <a:endParaRPr lang="en-US" sz="3200" b="1" dirty="0">
              <a:solidFill>
                <a:schemeClr val="tx1"/>
              </a:solidFill>
            </a:endParaRPr>
          </a:p>
        </p:txBody>
      </p:sp>
      <p:sp>
        <p:nvSpPr>
          <p:cNvPr id="6" name="TextBox 5"/>
          <p:cNvSpPr txBox="1"/>
          <p:nvPr/>
        </p:nvSpPr>
        <p:spPr>
          <a:xfrm>
            <a:off x="571500" y="1073116"/>
            <a:ext cx="8001000" cy="6278642"/>
          </a:xfrm>
          <a:prstGeom prst="rect">
            <a:avLst/>
          </a:prstGeom>
          <a:noFill/>
        </p:spPr>
        <p:txBody>
          <a:bodyPr wrap="square" rtlCol="0">
            <a:spAutoFit/>
          </a:bodyPr>
          <a:lstStyle/>
          <a:p>
            <a:pPr marL="285750" indent="-285750" algn="just">
              <a:buFont typeface="Arial" panose="020B0604020202020204" pitchFamily="34" charset="0"/>
              <a:buChar char="•"/>
            </a:pPr>
            <a:endParaRPr lang="en-ZA" sz="1200" dirty="0"/>
          </a:p>
          <a:p>
            <a:pPr marL="285750" indent="-285750" algn="just">
              <a:buFont typeface="Arial" panose="020B0604020202020204" pitchFamily="34" charset="0"/>
              <a:buChar char="•"/>
              <a:defRPr/>
            </a:pPr>
            <a:r>
              <a:rPr lang="en-ZA" sz="1600" dirty="0"/>
              <a:t>The </a:t>
            </a:r>
            <a:r>
              <a:rPr lang="en-ZA" sz="1600" dirty="0" smtClean="0"/>
              <a:t>DHET mandate </a:t>
            </a:r>
            <a:r>
              <a:rPr lang="en-ZA" sz="1600" dirty="0"/>
              <a:t>emanates from Chapter 6A, Section 41B, Sub-Section (4) (f) and Section 41G Sub-section (1) – (5) of the Continuing Education and Training (CET) Act, (Act No 16 of 2006</a:t>
            </a:r>
            <a:r>
              <a:rPr lang="en-ZA" sz="1600" dirty="0" smtClean="0"/>
              <a:t>).</a:t>
            </a:r>
          </a:p>
          <a:p>
            <a:pPr algn="just">
              <a:defRPr/>
            </a:pPr>
            <a:endParaRPr lang="en-ZA" sz="1600" dirty="0" smtClean="0"/>
          </a:p>
          <a:p>
            <a:pPr marL="285750" indent="-285750" algn="just">
              <a:buFont typeface="Arial" panose="020B0604020202020204" pitchFamily="34" charset="0"/>
              <a:buChar char="•"/>
              <a:defRPr/>
            </a:pPr>
            <a:r>
              <a:rPr lang="en-US" sz="1600" dirty="0" smtClean="0"/>
              <a:t>The CET Act of 2006</a:t>
            </a:r>
            <a:r>
              <a:rPr lang="en-ZA" sz="1600" dirty="0" smtClean="0"/>
              <a:t> empowers </a:t>
            </a:r>
            <a:r>
              <a:rPr lang="en-ZA" sz="1600" dirty="0"/>
              <a:t>the Department with the authority to conduct, administer and manage the GETC, NATED Report 190/1 and NC (V) examinations and assessment </a:t>
            </a:r>
            <a:r>
              <a:rPr lang="en-ZA" sz="1600" dirty="0" smtClean="0"/>
              <a:t>processes.</a:t>
            </a:r>
          </a:p>
          <a:p>
            <a:pPr marL="285750" indent="-285750" algn="just">
              <a:buFont typeface="Arial" panose="020B0604020202020204" pitchFamily="34" charset="0"/>
              <a:buChar char="•"/>
              <a:defRPr/>
            </a:pPr>
            <a:endParaRPr lang="en-ZA" sz="1600" dirty="0" smtClean="0"/>
          </a:p>
          <a:p>
            <a:pPr marL="285750" indent="-285750" algn="just">
              <a:buFont typeface="Arial" panose="020B0604020202020204" pitchFamily="34" charset="0"/>
              <a:buChar char="•"/>
              <a:defRPr/>
            </a:pPr>
            <a:r>
              <a:rPr lang="en-ZA" sz="1600" dirty="0" smtClean="0"/>
              <a:t>DHET serves </a:t>
            </a:r>
            <a:r>
              <a:rPr lang="en-ZA" sz="1600" dirty="0"/>
              <a:t>as the national assessment body for both TVET and CET national qualifications</a:t>
            </a:r>
          </a:p>
          <a:p>
            <a:pPr marL="577850" indent="-342900" fontAlgn="ctr">
              <a:spcBef>
                <a:spcPts val="0"/>
              </a:spcBef>
              <a:spcAft>
                <a:spcPts val="600"/>
              </a:spcAft>
              <a:buFont typeface="Arial" panose="020B0604020202020204" pitchFamily="34" charset="0"/>
              <a:buChar char="•"/>
              <a:defRPr/>
            </a:pPr>
            <a:r>
              <a:rPr lang="en-ZA" sz="1600" dirty="0"/>
              <a:t>For TVET sector- </a:t>
            </a:r>
          </a:p>
          <a:p>
            <a:pPr marL="1035050" lvl="1" indent="-342900" fontAlgn="ctr">
              <a:spcBef>
                <a:spcPts val="0"/>
              </a:spcBef>
              <a:spcAft>
                <a:spcPts val="600"/>
              </a:spcAft>
              <a:buFont typeface="Wingdings" panose="05000000000000000000" pitchFamily="2" charset="2"/>
              <a:buChar char="ü"/>
              <a:defRPr/>
            </a:pPr>
            <a:r>
              <a:rPr lang="en-ZA" sz="1600" dirty="0"/>
              <a:t>(NC (V)) Level 2-4 </a:t>
            </a:r>
            <a:r>
              <a:rPr lang="en-ZA" sz="1600" dirty="0" smtClean="0"/>
              <a:t> - Annual + Supplementary</a:t>
            </a:r>
            <a:endParaRPr lang="en-ZA" sz="1600" dirty="0"/>
          </a:p>
          <a:p>
            <a:pPr marL="1035050" lvl="1" indent="-342900" fontAlgn="ctr">
              <a:spcBef>
                <a:spcPts val="0"/>
              </a:spcBef>
              <a:spcAft>
                <a:spcPts val="600"/>
              </a:spcAft>
              <a:buFont typeface="Wingdings" panose="05000000000000000000" pitchFamily="2" charset="2"/>
              <a:buChar char="ü"/>
              <a:defRPr/>
            </a:pPr>
            <a:r>
              <a:rPr lang="en-ZA" sz="1600" dirty="0"/>
              <a:t>Report 190/1 Engineering Studies </a:t>
            </a:r>
            <a:r>
              <a:rPr lang="en-ZA" sz="1600" dirty="0" smtClean="0"/>
              <a:t>N1-N6 - Trimester</a:t>
            </a:r>
            <a:endParaRPr lang="en-ZA" sz="1600" dirty="0"/>
          </a:p>
          <a:p>
            <a:pPr marL="1035050" lvl="1" indent="-342900" fontAlgn="ctr">
              <a:spcBef>
                <a:spcPts val="0"/>
              </a:spcBef>
              <a:spcAft>
                <a:spcPts val="600"/>
              </a:spcAft>
              <a:buFont typeface="Wingdings" panose="05000000000000000000" pitchFamily="2" charset="2"/>
              <a:buChar char="ü"/>
              <a:defRPr/>
            </a:pPr>
            <a:r>
              <a:rPr lang="en-ZA" sz="1600" dirty="0"/>
              <a:t>Report 190/1 Business Studies </a:t>
            </a:r>
            <a:r>
              <a:rPr lang="en-ZA" sz="1600" dirty="0" smtClean="0"/>
              <a:t>N4-N6 - Semester</a:t>
            </a:r>
          </a:p>
          <a:p>
            <a:pPr marL="1035050" lvl="1" indent="-342900" fontAlgn="ctr">
              <a:spcBef>
                <a:spcPts val="0"/>
              </a:spcBef>
              <a:spcAft>
                <a:spcPts val="600"/>
              </a:spcAft>
              <a:buFont typeface="Wingdings" panose="05000000000000000000" pitchFamily="2" charset="2"/>
              <a:buChar char="ü"/>
              <a:defRPr/>
            </a:pPr>
            <a:r>
              <a:rPr lang="en-ZA" sz="1600" dirty="0" smtClean="0"/>
              <a:t>GCC – Labour and Mining X 2</a:t>
            </a:r>
          </a:p>
          <a:p>
            <a:pPr marL="1035050" lvl="1" indent="-342900" fontAlgn="ctr">
              <a:spcBef>
                <a:spcPts val="0"/>
              </a:spcBef>
              <a:spcAft>
                <a:spcPts val="600"/>
              </a:spcAft>
              <a:buFont typeface="Wingdings" panose="05000000000000000000" pitchFamily="2" charset="2"/>
              <a:buChar char="ü"/>
              <a:defRPr/>
            </a:pPr>
            <a:r>
              <a:rPr lang="en-ZA" sz="1600" dirty="0" smtClean="0"/>
              <a:t>Business Languages(NSC)  x1</a:t>
            </a:r>
            <a:endParaRPr lang="en-ZA" sz="1600" dirty="0"/>
          </a:p>
          <a:p>
            <a:pPr marL="577850" indent="-342900" fontAlgn="ctr">
              <a:spcBef>
                <a:spcPts val="0"/>
              </a:spcBef>
              <a:spcAft>
                <a:spcPts val="600"/>
              </a:spcAft>
              <a:buFont typeface="Arial" panose="020B0604020202020204" pitchFamily="34" charset="0"/>
              <a:buChar char="•"/>
              <a:defRPr/>
            </a:pPr>
            <a:r>
              <a:rPr lang="en-ZA" sz="1600" dirty="0"/>
              <a:t>For CET-</a:t>
            </a:r>
          </a:p>
          <a:p>
            <a:pPr marL="1035050" lvl="1" indent="-342900" fontAlgn="ctr">
              <a:spcBef>
                <a:spcPts val="0"/>
              </a:spcBef>
              <a:spcAft>
                <a:spcPts val="600"/>
              </a:spcAft>
              <a:buFont typeface="Wingdings" panose="05000000000000000000" pitchFamily="2" charset="2"/>
              <a:buChar char="ü"/>
              <a:defRPr/>
            </a:pPr>
            <a:r>
              <a:rPr lang="en-ZA" sz="1600" dirty="0" smtClean="0"/>
              <a:t>GETC-(ABET </a:t>
            </a:r>
            <a:r>
              <a:rPr lang="en-ZA" sz="1600" dirty="0"/>
              <a:t>Level </a:t>
            </a:r>
            <a:r>
              <a:rPr lang="en-ZA" sz="1600" dirty="0" smtClean="0"/>
              <a:t>4) x 2</a:t>
            </a:r>
            <a:endParaRPr lang="en-ZA" sz="1600" dirty="0"/>
          </a:p>
          <a:p>
            <a:pPr marL="285750" indent="-285750" algn="just">
              <a:buFont typeface="Arial" panose="020B0604020202020204" pitchFamily="34" charset="0"/>
              <a:buChar char="•"/>
              <a:defRPr/>
            </a:pPr>
            <a:endParaRPr lang="en-US" dirty="0"/>
          </a:p>
          <a:p>
            <a:pPr marL="285750" indent="-285750" algn="just">
              <a:buFont typeface="Arial" panose="020B0604020202020204" pitchFamily="34" charset="0"/>
              <a:buChar char="•"/>
              <a:defRPr/>
            </a:pPr>
            <a:endParaRPr lang="en-ZA" sz="1400" dirty="0" smtClean="0"/>
          </a:p>
          <a:p>
            <a:endParaRPr lang="en-ZA" sz="1400" b="1" dirty="0"/>
          </a:p>
          <a:p>
            <a:pPr algn="just"/>
            <a:endParaRPr lang="en-US" sz="16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3</a:t>
            </a:fld>
            <a:endParaRPr lang="en-US" dirty="0"/>
          </a:p>
        </p:txBody>
      </p:sp>
    </p:spTree>
    <p:extLst>
      <p:ext uri="{BB962C8B-B14F-4D97-AF65-F5344CB8AC3E}">
        <p14:creationId xmlns:p14="http://schemas.microsoft.com/office/powerpoint/2010/main" xmlns="" val="3377330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a:xfrm>
            <a:off x="457200" y="348475"/>
            <a:ext cx="8229600" cy="1143000"/>
          </a:xfrm>
        </p:spPr>
        <p:txBody>
          <a:bodyPr/>
          <a:lstStyle/>
          <a:p>
            <a:pPr eaLnBrk="1" hangingPunct="1"/>
            <a:r>
              <a:rPr lang="en-US" sz="3200" b="1" dirty="0" smtClean="0">
                <a:solidFill>
                  <a:schemeClr val="tx1"/>
                </a:solidFill>
              </a:rPr>
              <a:t>Working </a:t>
            </a:r>
            <a:r>
              <a:rPr lang="en-US" sz="3200" b="1" dirty="0">
                <a:solidFill>
                  <a:schemeClr val="tx1"/>
                </a:solidFill>
              </a:rPr>
              <a:t>definitions</a:t>
            </a:r>
          </a:p>
        </p:txBody>
      </p:sp>
      <p:sp>
        <p:nvSpPr>
          <p:cNvPr id="6" name="TextBox 5"/>
          <p:cNvSpPr txBox="1"/>
          <p:nvPr/>
        </p:nvSpPr>
        <p:spPr>
          <a:xfrm>
            <a:off x="571500" y="973792"/>
            <a:ext cx="8001000" cy="5478423"/>
          </a:xfrm>
          <a:prstGeom prst="rect">
            <a:avLst/>
          </a:prstGeom>
          <a:noFill/>
        </p:spPr>
        <p:txBody>
          <a:bodyPr wrap="square" rtlCol="0">
            <a:spAutoFit/>
          </a:bodyPr>
          <a:lstStyle/>
          <a:p>
            <a:pPr marL="285750" indent="-285750" algn="just">
              <a:buFont typeface="Arial" panose="020B0604020202020204" pitchFamily="34" charset="0"/>
              <a:buChar char="•"/>
            </a:pPr>
            <a:endParaRPr lang="en-ZA" sz="1200" dirty="0"/>
          </a:p>
          <a:p>
            <a:pPr algn="just"/>
            <a:r>
              <a:rPr lang="en-ZA" sz="1400" b="1" dirty="0"/>
              <a:t>Definition</a:t>
            </a:r>
          </a:p>
          <a:p>
            <a:pPr marL="285750" indent="-285750" algn="just">
              <a:buFont typeface="Arial" panose="020B0604020202020204" pitchFamily="34" charset="0"/>
              <a:buChar char="•"/>
            </a:pPr>
            <a:r>
              <a:rPr lang="en-ZA" sz="1400" dirty="0"/>
              <a:t>Certification is defined as the process to issue all </a:t>
            </a:r>
            <a:r>
              <a:rPr lang="en-ZA" sz="1400" b="1" dirty="0"/>
              <a:t>eligible candidates </a:t>
            </a:r>
            <a:r>
              <a:rPr lang="en-ZA" sz="1400" dirty="0"/>
              <a:t>who met the minimum certification requirements for various qualifications </a:t>
            </a:r>
            <a:r>
              <a:rPr lang="en-ZA" sz="1400" dirty="0" smtClean="0"/>
              <a:t>and are certified within </a:t>
            </a:r>
            <a:r>
              <a:rPr lang="en-ZA" sz="1400" dirty="0"/>
              <a:t>three months (business days)  after results have been approved by the</a:t>
            </a:r>
            <a:r>
              <a:rPr lang="en-ZA" sz="1400" dirty="0">
                <a:solidFill>
                  <a:srgbClr val="FF0000"/>
                </a:solidFill>
              </a:rPr>
              <a:t> </a:t>
            </a:r>
            <a:r>
              <a:rPr lang="en-ZA" sz="1400" dirty="0"/>
              <a:t>quality assurers. </a:t>
            </a:r>
          </a:p>
          <a:p>
            <a:pPr marL="285750" indent="-285750" algn="just">
              <a:buFont typeface="Arial" panose="020B0604020202020204" pitchFamily="34" charset="0"/>
              <a:buChar char="•"/>
            </a:pPr>
            <a:r>
              <a:rPr lang="en-ZA" sz="1400" dirty="0"/>
              <a:t>Candidates may achieve minimum certification requirements in their</a:t>
            </a:r>
            <a:r>
              <a:rPr lang="en-ZA" sz="1400" dirty="0">
                <a:solidFill>
                  <a:srgbClr val="FF0000"/>
                </a:solidFill>
              </a:rPr>
              <a:t> </a:t>
            </a:r>
            <a:r>
              <a:rPr lang="en-ZA" sz="1400" dirty="0"/>
              <a:t>first / one exam sitting or over multiple exam sittings. The </a:t>
            </a:r>
            <a:r>
              <a:rPr lang="en-US" sz="1400" dirty="0"/>
              <a:t>bulk of the students fall within the first examination. An example of a multiple sitting candidate is where a NATED candidate passes the three (3) subjects in the </a:t>
            </a:r>
            <a:r>
              <a:rPr lang="en-US" sz="1400" dirty="0" smtClean="0"/>
              <a:t>first </a:t>
            </a:r>
            <a:r>
              <a:rPr lang="en-US" sz="1400" dirty="0"/>
              <a:t>trimester (April) examinations and completes the fourth </a:t>
            </a:r>
            <a:r>
              <a:rPr lang="en-US" sz="1400" strike="sngStrike" dirty="0"/>
              <a:t>(</a:t>
            </a:r>
            <a:r>
              <a:rPr lang="en-US" sz="1400" dirty="0"/>
              <a:t>4th subject in the second </a:t>
            </a:r>
            <a:r>
              <a:rPr lang="en-US" sz="1400" dirty="0" smtClean="0"/>
              <a:t>trimester </a:t>
            </a:r>
            <a:r>
              <a:rPr lang="en-US" sz="1400" dirty="0"/>
              <a:t>(August) examinations.</a:t>
            </a:r>
          </a:p>
          <a:p>
            <a:pPr marL="285750" indent="-285750" algn="just">
              <a:buFont typeface="Arial" panose="020B0604020202020204" pitchFamily="34" charset="0"/>
              <a:buChar char="•"/>
            </a:pPr>
            <a:endParaRPr lang="en-US" sz="1400" dirty="0"/>
          </a:p>
          <a:p>
            <a:pPr algn="just"/>
            <a:r>
              <a:rPr lang="en-US" sz="1400" b="1" dirty="0"/>
              <a:t>Certification criteria </a:t>
            </a:r>
            <a:r>
              <a:rPr lang="en-US" sz="1400" dirty="0"/>
              <a:t>is as follows:</a:t>
            </a:r>
          </a:p>
          <a:p>
            <a:pPr marL="285750" indent="-285750">
              <a:buFont typeface="Arial" panose="020B0604020202020204" pitchFamily="34" charset="0"/>
              <a:buChar char="•"/>
            </a:pPr>
            <a:r>
              <a:rPr lang="en-US" sz="1400" dirty="0"/>
              <a:t>NC(V) qualification candidates (L2 to L4) have to pass all 7 subjects at the same level. Candidates must pass preceding levels to obtain Level 3 and L4 certificates.</a:t>
            </a:r>
          </a:p>
          <a:p>
            <a:pPr marL="285750" indent="-285750">
              <a:buFont typeface="Arial" panose="020B0604020202020204" pitchFamily="34" charset="0"/>
              <a:buChar char="•"/>
            </a:pPr>
            <a:r>
              <a:rPr lang="en-US" sz="1400" dirty="0"/>
              <a:t>NATED qualification candidates (N1 to N6) have to pass a minimum of 4 subjects at the same level. Candidates must pass the preceding levels from </a:t>
            </a:r>
            <a:r>
              <a:rPr lang="en-US" sz="1400" dirty="0" smtClean="0"/>
              <a:t>N1 </a:t>
            </a:r>
            <a:r>
              <a:rPr lang="en-US" sz="1400" dirty="0"/>
              <a:t>to obtain </a:t>
            </a:r>
            <a:r>
              <a:rPr lang="en-US" sz="1400" dirty="0" smtClean="0"/>
              <a:t>N2 </a:t>
            </a:r>
            <a:r>
              <a:rPr lang="en-US" sz="1400" dirty="0"/>
              <a:t>and </a:t>
            </a:r>
            <a:r>
              <a:rPr lang="en-US" sz="1400" dirty="0" smtClean="0"/>
              <a:t>N3</a:t>
            </a:r>
            <a:r>
              <a:rPr lang="en-US" sz="1400" dirty="0" smtClean="0">
                <a:solidFill>
                  <a:srgbClr val="FF0000"/>
                </a:solidFill>
              </a:rPr>
              <a:t> </a:t>
            </a:r>
            <a:r>
              <a:rPr lang="en-US" sz="1400" dirty="0"/>
              <a:t>certificates.</a:t>
            </a:r>
          </a:p>
          <a:p>
            <a:r>
              <a:rPr lang="en-US" sz="1400" dirty="0" smtClean="0"/>
              <a:t>      Similarly, Candidates </a:t>
            </a:r>
            <a:r>
              <a:rPr lang="en-US" sz="1400" dirty="0"/>
              <a:t>must pass </a:t>
            </a:r>
            <a:r>
              <a:rPr lang="en-US" sz="1400" dirty="0" smtClean="0"/>
              <a:t>the preceding </a:t>
            </a:r>
            <a:r>
              <a:rPr lang="en-US" sz="1400" dirty="0"/>
              <a:t>levels from N4 to obtain N5 and N6</a:t>
            </a:r>
            <a:r>
              <a:rPr lang="en-US" sz="1400" dirty="0">
                <a:solidFill>
                  <a:srgbClr val="FF0000"/>
                </a:solidFill>
              </a:rPr>
              <a:t> </a:t>
            </a:r>
            <a:r>
              <a:rPr lang="en-US" sz="1400" dirty="0"/>
              <a:t>certificates.</a:t>
            </a:r>
          </a:p>
          <a:p>
            <a:pPr marL="285750" indent="-285750">
              <a:buFont typeface="Arial" panose="020B0604020202020204" pitchFamily="34" charset="0"/>
              <a:buChar char="•"/>
            </a:pPr>
            <a:r>
              <a:rPr lang="en-US" sz="1400" dirty="0"/>
              <a:t>GETC:ABET candidates have to pass a minimum of 5 subject and total of 120 credits.</a:t>
            </a:r>
          </a:p>
          <a:p>
            <a:pPr algn="just"/>
            <a:endParaRPr lang="en-ZA" sz="1400" b="1" dirty="0"/>
          </a:p>
          <a:p>
            <a:r>
              <a:rPr lang="en-US" sz="1400" b="1" dirty="0" smtClean="0"/>
              <a:t>First Issue Certification backlog </a:t>
            </a:r>
            <a:r>
              <a:rPr lang="en-US" sz="1400" b="1" dirty="0"/>
              <a:t>/ </a:t>
            </a:r>
            <a:r>
              <a:rPr lang="en-US" sz="1400" b="1" dirty="0" smtClean="0"/>
              <a:t>outstanding certificates -  Definition</a:t>
            </a:r>
            <a:endParaRPr lang="en-US" sz="1400" b="1" dirty="0"/>
          </a:p>
          <a:p>
            <a:r>
              <a:rPr lang="en-ZA" sz="1400" dirty="0"/>
              <a:t>Certification backlog is defined as all eligible candidates who met the minimum certification requirements for various qualifications and were unfortunately </a:t>
            </a:r>
            <a:r>
              <a:rPr lang="en-ZA" sz="1400" b="1" dirty="0"/>
              <a:t>not yet</a:t>
            </a:r>
            <a:r>
              <a:rPr lang="en-ZA" sz="1400" dirty="0"/>
              <a:t> issued with </a:t>
            </a:r>
            <a:r>
              <a:rPr lang="en-ZA" sz="1400" dirty="0" smtClean="0"/>
              <a:t>certificates </a:t>
            </a:r>
            <a:r>
              <a:rPr lang="en-ZA" sz="1400" dirty="0"/>
              <a:t>within the three months after </a:t>
            </a:r>
            <a:r>
              <a:rPr lang="en-ZA" sz="1400" dirty="0" smtClean="0"/>
              <a:t>results  </a:t>
            </a:r>
            <a:r>
              <a:rPr lang="en-ZA" sz="1400" dirty="0"/>
              <a:t>have been approved by the quality assurers.</a:t>
            </a:r>
          </a:p>
          <a:p>
            <a:endParaRPr lang="en-ZA" sz="1400" b="1" dirty="0"/>
          </a:p>
          <a:p>
            <a:pPr algn="just"/>
            <a:endParaRPr lang="en-US" sz="16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4</a:t>
            </a:fld>
            <a:endParaRPr lang="en-US" dirty="0"/>
          </a:p>
        </p:txBody>
      </p:sp>
    </p:spTree>
    <p:extLst>
      <p:ext uri="{BB962C8B-B14F-4D97-AF65-F5344CB8AC3E}">
        <p14:creationId xmlns:p14="http://schemas.microsoft.com/office/powerpoint/2010/main" xmlns="" val="3668988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smtClean="0"/>
              <a:t>Examinations Cycles and key activities</a:t>
            </a:r>
            <a:endParaRPr lang="en-US" sz="3200" b="1" dirty="0"/>
          </a:p>
        </p:txBody>
      </p:sp>
      <p:sp>
        <p:nvSpPr>
          <p:cNvPr id="6" name="TextBox 5"/>
          <p:cNvSpPr txBox="1"/>
          <p:nvPr/>
        </p:nvSpPr>
        <p:spPr>
          <a:xfrm>
            <a:off x="550164" y="1338333"/>
            <a:ext cx="8001000" cy="492443"/>
          </a:xfrm>
          <a:prstGeom prst="rect">
            <a:avLst/>
          </a:prstGeom>
          <a:noFill/>
        </p:spPr>
        <p:txBody>
          <a:bodyPr wrap="square" rtlCol="0">
            <a:spAutoFit/>
          </a:bodyPr>
          <a:lstStyle/>
          <a:p>
            <a:pPr marL="285750" indent="-285750" algn="just">
              <a:buFont typeface="Arial" panose="020B0604020202020204" pitchFamily="34" charset="0"/>
              <a:buChar char="•"/>
            </a:pPr>
            <a:endParaRPr lang="en-ZA" sz="1200" dirty="0">
              <a:solidFill>
                <a:srgbClr val="000000"/>
              </a:solidFill>
            </a:endParaRPr>
          </a:p>
          <a:p>
            <a:r>
              <a:rPr lang="en-US" sz="1400" b="1" dirty="0">
                <a:solidFill>
                  <a:srgbClr val="000000"/>
                </a:solidFill>
              </a:rPr>
              <a:t>The Department runs </a:t>
            </a:r>
            <a:r>
              <a:rPr lang="en-US" sz="1400" b="1" dirty="0" smtClean="0">
                <a:solidFill>
                  <a:srgbClr val="000000"/>
                </a:solidFill>
              </a:rPr>
              <a:t>12 </a:t>
            </a:r>
            <a:r>
              <a:rPr lang="en-US" sz="1400" b="1" dirty="0">
                <a:solidFill>
                  <a:srgbClr val="000000"/>
                </a:solidFill>
              </a:rPr>
              <a:t>examinations cycles in an academic year. </a:t>
            </a:r>
            <a:endParaRPr lang="en-US" sz="1400" b="1" dirty="0" smtClean="0">
              <a:solidFill>
                <a:srgbClr val="000000"/>
              </a:solidFill>
            </a:endParaRP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solidFill>
                  <a:srgbClr val="000000"/>
                </a:solidFill>
              </a:rPr>
              <a:pPr>
                <a:defRPr/>
              </a:pPr>
              <a:t>5</a:t>
            </a:fld>
            <a:endParaRPr lang="en-US" dirty="0">
              <a:solidFill>
                <a:srgbClr val="000000"/>
              </a:solidFill>
            </a:endParaRPr>
          </a:p>
        </p:txBody>
      </p:sp>
      <p:sp>
        <p:nvSpPr>
          <p:cNvPr id="9" name="TextBox 8"/>
          <p:cNvSpPr txBox="1"/>
          <p:nvPr/>
        </p:nvSpPr>
        <p:spPr>
          <a:xfrm>
            <a:off x="571500" y="4737410"/>
            <a:ext cx="8001000" cy="553998"/>
          </a:xfrm>
          <a:prstGeom prst="rect">
            <a:avLst/>
          </a:prstGeom>
          <a:noFill/>
        </p:spPr>
        <p:txBody>
          <a:bodyPr wrap="square" rtlCol="0">
            <a:spAutoFit/>
          </a:bodyPr>
          <a:lstStyle/>
          <a:p>
            <a:r>
              <a:rPr lang="en-US" sz="1400" dirty="0">
                <a:solidFill>
                  <a:srgbClr val="000000"/>
                </a:solidFill>
              </a:rPr>
              <a:t>  </a:t>
            </a:r>
          </a:p>
          <a:p>
            <a:pPr algn="just"/>
            <a:endParaRPr lang="en-US" sz="1600" dirty="0">
              <a:solidFill>
                <a:srgbClr val="000000"/>
              </a:solidFill>
            </a:endParaRPr>
          </a:p>
        </p:txBody>
      </p:sp>
      <p:sp>
        <p:nvSpPr>
          <p:cNvPr id="10" name="Rectangle 9">
            <a:extLst>
              <a:ext uri="{FF2B5EF4-FFF2-40B4-BE49-F238E27FC236}">
                <a16:creationId xmlns:a16="http://schemas.microsoft.com/office/drawing/2014/main" xmlns="" id="{A7AFE8DC-1AB5-4FBD-B18A-243FA59432F5}"/>
              </a:ext>
            </a:extLst>
          </p:cNvPr>
          <p:cNvSpPr/>
          <p:nvPr/>
        </p:nvSpPr>
        <p:spPr>
          <a:xfrm>
            <a:off x="592840" y="5147002"/>
            <a:ext cx="7979660" cy="11474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smtClean="0">
                <a:solidFill>
                  <a:srgbClr val="000000"/>
                </a:solidFill>
              </a:rPr>
              <a:t>Legend</a:t>
            </a:r>
          </a:p>
          <a:p>
            <a:pPr marL="171450" indent="-171450">
              <a:buFont typeface="Arial" panose="020B0604020202020204" pitchFamily="34" charset="0"/>
              <a:buChar char="•"/>
            </a:pPr>
            <a:r>
              <a:rPr lang="en-ZA" sz="1000" b="1" dirty="0" smtClean="0">
                <a:solidFill>
                  <a:srgbClr val="000000"/>
                </a:solidFill>
              </a:rPr>
              <a:t>DR</a:t>
            </a:r>
            <a:r>
              <a:rPr lang="en-ZA" sz="1000" dirty="0" smtClean="0">
                <a:solidFill>
                  <a:srgbClr val="000000"/>
                </a:solidFill>
              </a:rPr>
              <a:t>-Dry Run							</a:t>
            </a:r>
          </a:p>
          <a:p>
            <a:pPr marL="171450" indent="-171450">
              <a:buFont typeface="Arial" panose="020B0604020202020204" pitchFamily="34" charset="0"/>
              <a:buChar char="•"/>
            </a:pPr>
            <a:r>
              <a:rPr lang="en-ZA" sz="1000" b="1" dirty="0" smtClean="0">
                <a:solidFill>
                  <a:srgbClr val="000000"/>
                </a:solidFill>
              </a:rPr>
              <a:t>EC</a:t>
            </a:r>
            <a:r>
              <a:rPr lang="en-ZA" sz="1000" dirty="0" smtClean="0">
                <a:solidFill>
                  <a:srgbClr val="000000"/>
                </a:solidFill>
              </a:rPr>
              <a:t>-Exam conduct</a:t>
            </a:r>
          </a:p>
          <a:p>
            <a:pPr marL="171450" indent="-171450">
              <a:buFont typeface="Arial" panose="020B0604020202020204" pitchFamily="34" charset="0"/>
              <a:buChar char="•"/>
            </a:pPr>
            <a:r>
              <a:rPr lang="en-ZA" sz="1000" b="1" dirty="0" smtClean="0">
                <a:solidFill>
                  <a:srgbClr val="000000"/>
                </a:solidFill>
              </a:rPr>
              <a:t>ER </a:t>
            </a:r>
            <a:r>
              <a:rPr lang="en-ZA" sz="1000" dirty="0" smtClean="0">
                <a:solidFill>
                  <a:srgbClr val="000000"/>
                </a:solidFill>
              </a:rPr>
              <a:t>- Exam Result release</a:t>
            </a:r>
          </a:p>
          <a:p>
            <a:pPr marL="171450" indent="-171450">
              <a:buFont typeface="Arial" panose="020B0604020202020204" pitchFamily="34" charset="0"/>
              <a:buChar char="•"/>
            </a:pPr>
            <a:r>
              <a:rPr lang="en-ZA" sz="1000" b="1" dirty="0" smtClean="0">
                <a:solidFill>
                  <a:srgbClr val="000000"/>
                </a:solidFill>
              </a:rPr>
              <a:t>C</a:t>
            </a:r>
            <a:r>
              <a:rPr lang="en-ZA" sz="1000" dirty="0" smtClean="0">
                <a:solidFill>
                  <a:srgbClr val="000000"/>
                </a:solidFill>
              </a:rPr>
              <a:t>-Certification processes</a:t>
            </a:r>
          </a:p>
          <a:p>
            <a:pPr marL="171450" indent="-171450">
              <a:buFont typeface="Arial" panose="020B0604020202020204" pitchFamily="34" charset="0"/>
              <a:buChar char="•"/>
            </a:pPr>
            <a:r>
              <a:rPr lang="en-ZA" sz="1000" b="1" dirty="0" smtClean="0">
                <a:solidFill>
                  <a:srgbClr val="000000"/>
                </a:solidFill>
              </a:rPr>
              <a:t>GL</a:t>
            </a:r>
            <a:r>
              <a:rPr lang="en-ZA" sz="1000" dirty="0" smtClean="0">
                <a:solidFill>
                  <a:srgbClr val="000000"/>
                </a:solidFill>
              </a:rPr>
              <a:t>-Go live</a:t>
            </a:r>
          </a:p>
          <a:p>
            <a:pPr marL="171450" indent="-171450">
              <a:buFont typeface="Arial" panose="020B0604020202020204" pitchFamily="34" charset="0"/>
              <a:buChar char="•"/>
            </a:pPr>
            <a:r>
              <a:rPr lang="en-ZA" sz="1400" b="1" dirty="0" smtClean="0">
                <a:solidFill>
                  <a:srgbClr val="000000"/>
                </a:solidFill>
              </a:rPr>
              <a:t>*</a:t>
            </a:r>
            <a:r>
              <a:rPr lang="en-ZA" sz="1000" b="1" dirty="0" smtClean="0">
                <a:solidFill>
                  <a:srgbClr val="000000"/>
                </a:solidFill>
              </a:rPr>
              <a:t> -  </a:t>
            </a:r>
            <a:r>
              <a:rPr lang="en-ZA" sz="1000" dirty="0" smtClean="0">
                <a:solidFill>
                  <a:srgbClr val="000000"/>
                </a:solidFill>
              </a:rPr>
              <a:t>2021</a:t>
            </a:r>
            <a:endParaRPr lang="en-ZA" sz="1000" dirty="0">
              <a:solidFill>
                <a:srgbClr val="00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xmlns="" val="16031169"/>
              </p:ext>
            </p:extLst>
          </p:nvPr>
        </p:nvGraphicFramePr>
        <p:xfrm>
          <a:off x="609598" y="2238702"/>
          <a:ext cx="7941569" cy="3034449"/>
        </p:xfrm>
        <a:graphic>
          <a:graphicData uri="http://schemas.openxmlformats.org/drawingml/2006/table">
            <a:tbl>
              <a:tblPr>
                <a:tableStyleId>{5C22544A-7EE6-4342-B048-85BDC9FD1C3A}</a:tableStyleId>
              </a:tblPr>
              <a:tblGrid>
                <a:gridCol w="1601656">
                  <a:extLst>
                    <a:ext uri="{9D8B030D-6E8A-4147-A177-3AD203B41FA5}">
                      <a16:colId xmlns:a16="http://schemas.microsoft.com/office/drawing/2014/main" xmlns="" val="1224029823"/>
                    </a:ext>
                  </a:extLst>
                </a:gridCol>
                <a:gridCol w="366950">
                  <a:extLst>
                    <a:ext uri="{9D8B030D-6E8A-4147-A177-3AD203B41FA5}">
                      <a16:colId xmlns:a16="http://schemas.microsoft.com/office/drawing/2014/main" xmlns="" val="338027911"/>
                    </a:ext>
                  </a:extLst>
                </a:gridCol>
                <a:gridCol w="367459">
                  <a:extLst>
                    <a:ext uri="{9D8B030D-6E8A-4147-A177-3AD203B41FA5}">
                      <a16:colId xmlns:a16="http://schemas.microsoft.com/office/drawing/2014/main" xmlns="" val="2289062144"/>
                    </a:ext>
                  </a:extLst>
                </a:gridCol>
                <a:gridCol w="367459">
                  <a:extLst>
                    <a:ext uri="{9D8B030D-6E8A-4147-A177-3AD203B41FA5}">
                      <a16:colId xmlns:a16="http://schemas.microsoft.com/office/drawing/2014/main" xmlns="" val="3465659644"/>
                    </a:ext>
                  </a:extLst>
                </a:gridCol>
                <a:gridCol w="367459">
                  <a:extLst>
                    <a:ext uri="{9D8B030D-6E8A-4147-A177-3AD203B41FA5}">
                      <a16:colId xmlns:a16="http://schemas.microsoft.com/office/drawing/2014/main" xmlns="" val="3427784636"/>
                    </a:ext>
                  </a:extLst>
                </a:gridCol>
                <a:gridCol w="336921">
                  <a:extLst>
                    <a:ext uri="{9D8B030D-6E8A-4147-A177-3AD203B41FA5}">
                      <a16:colId xmlns:a16="http://schemas.microsoft.com/office/drawing/2014/main" xmlns="" val="285347050"/>
                    </a:ext>
                  </a:extLst>
                </a:gridCol>
                <a:gridCol w="397996">
                  <a:extLst>
                    <a:ext uri="{9D8B030D-6E8A-4147-A177-3AD203B41FA5}">
                      <a16:colId xmlns:a16="http://schemas.microsoft.com/office/drawing/2014/main" xmlns="" val="1313576639"/>
                    </a:ext>
                  </a:extLst>
                </a:gridCol>
                <a:gridCol w="367459">
                  <a:extLst>
                    <a:ext uri="{9D8B030D-6E8A-4147-A177-3AD203B41FA5}">
                      <a16:colId xmlns:a16="http://schemas.microsoft.com/office/drawing/2014/main" xmlns="" val="3476401841"/>
                    </a:ext>
                  </a:extLst>
                </a:gridCol>
                <a:gridCol w="367459">
                  <a:extLst>
                    <a:ext uri="{9D8B030D-6E8A-4147-A177-3AD203B41FA5}">
                      <a16:colId xmlns:a16="http://schemas.microsoft.com/office/drawing/2014/main" xmlns="" val="45836643"/>
                    </a:ext>
                  </a:extLst>
                </a:gridCol>
                <a:gridCol w="367459">
                  <a:extLst>
                    <a:ext uri="{9D8B030D-6E8A-4147-A177-3AD203B41FA5}">
                      <a16:colId xmlns:a16="http://schemas.microsoft.com/office/drawing/2014/main" xmlns="" val="1933746457"/>
                    </a:ext>
                  </a:extLst>
                </a:gridCol>
                <a:gridCol w="367459">
                  <a:extLst>
                    <a:ext uri="{9D8B030D-6E8A-4147-A177-3AD203B41FA5}">
                      <a16:colId xmlns:a16="http://schemas.microsoft.com/office/drawing/2014/main" xmlns="" val="626685417"/>
                    </a:ext>
                  </a:extLst>
                </a:gridCol>
                <a:gridCol w="367459">
                  <a:extLst>
                    <a:ext uri="{9D8B030D-6E8A-4147-A177-3AD203B41FA5}">
                      <a16:colId xmlns:a16="http://schemas.microsoft.com/office/drawing/2014/main" xmlns="" val="4104244283"/>
                    </a:ext>
                  </a:extLst>
                </a:gridCol>
                <a:gridCol w="367459">
                  <a:extLst>
                    <a:ext uri="{9D8B030D-6E8A-4147-A177-3AD203B41FA5}">
                      <a16:colId xmlns:a16="http://schemas.microsoft.com/office/drawing/2014/main" xmlns="" val="4185461089"/>
                    </a:ext>
                  </a:extLst>
                </a:gridCol>
                <a:gridCol w="459071">
                  <a:extLst>
                    <a:ext uri="{9D8B030D-6E8A-4147-A177-3AD203B41FA5}">
                      <a16:colId xmlns:a16="http://schemas.microsoft.com/office/drawing/2014/main" xmlns="" val="284547728"/>
                    </a:ext>
                  </a:extLst>
                </a:gridCol>
                <a:gridCol w="1471844">
                  <a:extLst>
                    <a:ext uri="{9D8B030D-6E8A-4147-A177-3AD203B41FA5}">
                      <a16:colId xmlns:a16="http://schemas.microsoft.com/office/drawing/2014/main" xmlns="" val="403531205"/>
                    </a:ext>
                  </a:extLst>
                </a:gridCol>
              </a:tblGrid>
              <a:tr h="306683">
                <a:tc>
                  <a:txBody>
                    <a:bodyPr/>
                    <a:lstStyle/>
                    <a:p>
                      <a:pPr marL="0" marR="0">
                        <a:lnSpc>
                          <a:spcPct val="107000"/>
                        </a:lnSpc>
                        <a:spcBef>
                          <a:spcPts val="0"/>
                        </a:spcBef>
                        <a:spcAft>
                          <a:spcPts val="800"/>
                        </a:spcAft>
                      </a:pPr>
                      <a:r>
                        <a:rPr lang="en-ZA" sz="800" b="1" dirty="0">
                          <a:effectLst/>
                        </a:rPr>
                        <a:t>Qualification</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Jan</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Feb</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Mar</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Apr</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May</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Jun</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Jul</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nSpc>
                          <a:spcPct val="107000"/>
                        </a:lnSpc>
                        <a:spcBef>
                          <a:spcPts val="0"/>
                        </a:spcBef>
                        <a:spcAft>
                          <a:spcPts val="800"/>
                        </a:spcAft>
                      </a:pPr>
                      <a:r>
                        <a:rPr lang="en-ZA" sz="800" b="1" dirty="0">
                          <a:effectLst/>
                        </a:rPr>
                        <a:t>Aug</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800"/>
                        </a:spcAft>
                      </a:pPr>
                      <a:r>
                        <a:rPr lang="en-ZA" sz="800" b="1" dirty="0">
                          <a:effectLst/>
                        </a:rPr>
                        <a:t>Sep</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Oct</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Nov</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b="1" dirty="0">
                          <a:effectLst/>
                        </a:rPr>
                        <a:t>Dec</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800" b="1" dirty="0">
                          <a:effectLst/>
                        </a:rPr>
                        <a:t>Quality Assuror</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5717941"/>
                  </a:ext>
                </a:extLst>
              </a:tr>
              <a:tr h="363385">
                <a:tc>
                  <a:txBody>
                    <a:bodyPr/>
                    <a:lstStyle/>
                    <a:p>
                      <a:pPr marL="0" marR="0">
                        <a:lnSpc>
                          <a:spcPct val="107000"/>
                        </a:lnSpc>
                        <a:spcBef>
                          <a:spcPts val="0"/>
                        </a:spcBef>
                        <a:spcAft>
                          <a:spcPts val="800"/>
                        </a:spcAft>
                      </a:pPr>
                      <a:r>
                        <a:rPr lang="en-ZA" sz="800" b="1" dirty="0">
                          <a:effectLst/>
                        </a:rPr>
                        <a:t>GETC/CET</a:t>
                      </a:r>
                      <a:endParaRPr lang="en-US" sz="800" b="1" dirty="0">
                        <a:effectLst/>
                      </a:endParaRPr>
                    </a:p>
                    <a:p>
                      <a:pPr marL="0" marR="0">
                        <a:lnSpc>
                          <a:spcPct val="107000"/>
                        </a:lnSpc>
                        <a:spcBef>
                          <a:spcPts val="0"/>
                        </a:spcBef>
                        <a:spcAft>
                          <a:spcPts val="800"/>
                        </a:spcAft>
                      </a:pPr>
                      <a:r>
                        <a:rPr lang="en-US" sz="800" b="1" dirty="0">
                          <a:effectLst/>
                        </a:rPr>
                        <a:t>L</a:t>
                      </a:r>
                      <a:r>
                        <a:rPr lang="en-ZA" sz="800" b="1" dirty="0" smtClean="0">
                          <a:effectLst/>
                        </a:rPr>
                        <a:t>evel4 </a:t>
                      </a:r>
                      <a:r>
                        <a:rPr lang="en-ZA" sz="800" b="1" dirty="0">
                          <a:effectLst/>
                        </a:rPr>
                        <a:t>(2 exams per year)</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b="1" dirty="0" smtClean="0">
                          <a:effectLst/>
                        </a:rPr>
                        <a:t>GL*</a:t>
                      </a:r>
                      <a:r>
                        <a:rPr lang="en-ZA" sz="400" b="1" dirty="0" smtClean="0">
                          <a:effectLst/>
                        </a:rPr>
                        <a:t>)</a:t>
                      </a:r>
                      <a:endParaRPr lang="en-US" sz="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EC &amp; DR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800" dirty="0">
                          <a:effectLst/>
                        </a:rPr>
                        <a:t>Umalusi</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69320399"/>
                  </a:ext>
                </a:extLst>
              </a:tr>
              <a:tr h="625867">
                <a:tc>
                  <a:txBody>
                    <a:bodyPr/>
                    <a:lstStyle/>
                    <a:p>
                      <a:pPr marL="0" marR="0">
                        <a:lnSpc>
                          <a:spcPct val="107000"/>
                        </a:lnSpc>
                        <a:spcBef>
                          <a:spcPts val="0"/>
                        </a:spcBef>
                        <a:spcAft>
                          <a:spcPts val="800"/>
                        </a:spcAft>
                      </a:pPr>
                      <a:r>
                        <a:rPr lang="en-ZA" sz="800" b="1" dirty="0">
                          <a:effectLst/>
                        </a:rPr>
                        <a:t>NATED: Engineering Studies</a:t>
                      </a:r>
                      <a:endParaRPr lang="en-US" sz="800" b="1" dirty="0">
                        <a:effectLst/>
                      </a:endParaRPr>
                    </a:p>
                    <a:p>
                      <a:pPr marL="0" marR="0">
                        <a:lnSpc>
                          <a:spcPct val="107000"/>
                        </a:lnSpc>
                        <a:spcBef>
                          <a:spcPts val="0"/>
                        </a:spcBef>
                        <a:spcAft>
                          <a:spcPts val="800"/>
                        </a:spcAft>
                      </a:pPr>
                      <a:r>
                        <a:rPr lang="en-US" sz="800" b="1" dirty="0">
                          <a:effectLst/>
                        </a:rPr>
                        <a:t>N</a:t>
                      </a:r>
                      <a:r>
                        <a:rPr lang="en-ZA" sz="800" b="1" dirty="0">
                          <a:effectLst/>
                        </a:rPr>
                        <a:t>1 to N6 (3 Exams per year)</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dirty="0" smtClean="0">
                          <a:effectLst/>
                        </a:rPr>
                        <a:t>EC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dirty="0" smtClean="0">
                          <a:effectLst/>
                        </a:rPr>
                        <a:t>EC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endParaRPr lang="en-ZA" sz="800" dirty="0" smtClean="0">
                        <a:effectLst/>
                      </a:endParaRPr>
                    </a:p>
                    <a:p>
                      <a:pPr marL="0" marR="0" indent="0" algn="l" defTabSz="914400" rtl="0" eaLnBrk="1" fontAlgn="auto" latinLnBrk="0" hangingPunct="1">
                        <a:lnSpc>
                          <a:spcPct val="107000"/>
                        </a:lnSpc>
                        <a:spcBef>
                          <a:spcPts val="0"/>
                        </a:spcBef>
                        <a:spcAft>
                          <a:spcPts val="800"/>
                        </a:spcAft>
                        <a:buClrTx/>
                        <a:buSzTx/>
                        <a:buFontTx/>
                        <a:buNone/>
                        <a:tabLst/>
                        <a:defRPr/>
                      </a:pPr>
                      <a:r>
                        <a:rPr lang="en-ZA" sz="800" dirty="0" smtClean="0">
                          <a:effectLst/>
                        </a:rPr>
                        <a:t>C</a:t>
                      </a:r>
                      <a:endParaRPr lang="en-US"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ZA" sz="800" dirty="0">
                          <a:effectLst/>
                        </a:rPr>
                        <a:t> </a:t>
                      </a:r>
                      <a:endParaRPr lang="en-ZA" sz="800" dirty="0" smtClean="0">
                        <a:effectLst/>
                      </a:endParaRPr>
                    </a:p>
                    <a:p>
                      <a:pPr marL="0" marR="0" indent="0" algn="l" defTabSz="914400" rtl="0" eaLnBrk="1" fontAlgn="auto" latinLnBrk="0" hangingPunct="1">
                        <a:lnSpc>
                          <a:spcPct val="107000"/>
                        </a:lnSpc>
                        <a:spcBef>
                          <a:spcPts val="0"/>
                        </a:spcBef>
                        <a:spcAft>
                          <a:spcPts val="800"/>
                        </a:spcAft>
                        <a:buClrTx/>
                        <a:buSzTx/>
                        <a:buFontTx/>
                        <a:buNone/>
                        <a:tabLst/>
                        <a:defRPr/>
                      </a:pPr>
                      <a:r>
                        <a:rPr lang="en-ZA" sz="800" dirty="0" smtClean="0">
                          <a:effectLst/>
                        </a:rPr>
                        <a:t>ER &amp; </a:t>
                      </a:r>
                      <a:r>
                        <a:rPr lang="en-ZA" sz="800" b="1" dirty="0" smtClean="0">
                          <a:effectLst/>
                        </a:rPr>
                        <a:t>GL</a:t>
                      </a: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EC &amp; DR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ZA" sz="800" dirty="0" smtClean="0">
                          <a:effectLst/>
                        </a:rPr>
                        <a:t>ER &amp; C</a:t>
                      </a:r>
                      <a:endParaRPr lang="en-US"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800">
                          <a:effectLst/>
                        </a:rPr>
                        <a:t>DHET delegated by QCTO: N1, N2, N4 to N6</a:t>
                      </a:r>
                    </a:p>
                    <a:p>
                      <a:pPr marL="0" marR="0">
                        <a:lnSpc>
                          <a:spcPct val="107000"/>
                        </a:lnSpc>
                        <a:spcBef>
                          <a:spcPts val="0"/>
                        </a:spcBef>
                        <a:spcAft>
                          <a:spcPts val="800"/>
                        </a:spcAft>
                      </a:pPr>
                      <a:r>
                        <a:rPr lang="en-US" sz="800">
                          <a:effectLst/>
                        </a:rPr>
                        <a:t>Umalusi: N2 (Resulting only) &amp; N3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7977847"/>
                  </a:ext>
                </a:extLst>
              </a:tr>
              <a:tr h="363385">
                <a:tc>
                  <a:txBody>
                    <a:bodyPr/>
                    <a:lstStyle/>
                    <a:p>
                      <a:pPr marL="0" marR="0">
                        <a:lnSpc>
                          <a:spcPct val="107000"/>
                        </a:lnSpc>
                        <a:spcBef>
                          <a:spcPts val="0"/>
                        </a:spcBef>
                        <a:spcAft>
                          <a:spcPts val="800"/>
                        </a:spcAft>
                      </a:pPr>
                      <a:r>
                        <a:rPr lang="en-ZA" sz="800" b="1" dirty="0">
                          <a:effectLst/>
                        </a:rPr>
                        <a:t>NATED: Business Studies</a:t>
                      </a:r>
                      <a:endParaRPr lang="en-US" sz="800" b="1" dirty="0">
                        <a:effectLst/>
                      </a:endParaRPr>
                    </a:p>
                    <a:p>
                      <a:pPr marL="0" marR="0">
                        <a:lnSpc>
                          <a:spcPct val="107000"/>
                        </a:lnSpc>
                        <a:spcBef>
                          <a:spcPts val="0"/>
                        </a:spcBef>
                        <a:spcAft>
                          <a:spcPts val="800"/>
                        </a:spcAft>
                      </a:pPr>
                      <a:r>
                        <a:rPr lang="en-US" sz="800" b="1" dirty="0">
                          <a:effectLst/>
                        </a:rPr>
                        <a:t>N</a:t>
                      </a:r>
                      <a:r>
                        <a:rPr lang="en-ZA" sz="800" b="1" dirty="0">
                          <a:effectLst/>
                        </a:rPr>
                        <a:t>4 to N6 (2 exams per year)</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b="1" dirty="0" smtClean="0">
                          <a:effectLst/>
                        </a:rPr>
                        <a:t>GL</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EC &amp; DR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800">
                          <a:effectLst/>
                        </a:rPr>
                        <a:t>DHET delegated by  QCTO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069254"/>
                  </a:ext>
                </a:extLst>
              </a:tr>
              <a:tr h="494626">
                <a:tc>
                  <a:txBody>
                    <a:bodyPr/>
                    <a:lstStyle/>
                    <a:p>
                      <a:pPr marL="0" marR="0">
                        <a:lnSpc>
                          <a:spcPct val="107000"/>
                        </a:lnSpc>
                        <a:spcBef>
                          <a:spcPts val="0"/>
                        </a:spcBef>
                        <a:spcAft>
                          <a:spcPts val="800"/>
                        </a:spcAft>
                      </a:pPr>
                      <a:r>
                        <a:rPr lang="en-ZA" sz="800" b="1" dirty="0">
                          <a:effectLst/>
                        </a:rPr>
                        <a:t>NC(V) (2 exams per year including supplementary)</a:t>
                      </a:r>
                      <a:endParaRPr lang="en-US" sz="800" b="1" dirty="0">
                        <a:effectLst/>
                      </a:endParaRPr>
                    </a:p>
                    <a:p>
                      <a:pPr marL="0" marR="0">
                        <a:lnSpc>
                          <a:spcPct val="107000"/>
                        </a:lnSpc>
                        <a:spcBef>
                          <a:spcPts val="0"/>
                        </a:spcBef>
                        <a:spcAft>
                          <a:spcPts val="800"/>
                        </a:spcAft>
                      </a:pPr>
                      <a:r>
                        <a:rPr lang="en-US" sz="800" b="1" dirty="0">
                          <a:effectLst/>
                        </a:rPr>
                        <a:t>L</a:t>
                      </a:r>
                      <a:r>
                        <a:rPr lang="en-ZA" sz="800" b="1" dirty="0">
                          <a:effectLst/>
                        </a:rPr>
                        <a:t>2 to L4</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EC&amp; 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ER &amp; </a:t>
                      </a:r>
                      <a:r>
                        <a:rPr lang="en-ZA" sz="800" b="1" dirty="0" smtClean="0">
                          <a:effectLst/>
                        </a:rPr>
                        <a:t>GL*</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EC &amp; DR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800" dirty="0">
                          <a:effectLst/>
                        </a:rPr>
                        <a:t>Umalusi</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0163199"/>
                  </a:ext>
                </a:extLst>
              </a:tr>
              <a:tr h="348915">
                <a:tc>
                  <a:txBody>
                    <a:bodyPr/>
                    <a:lstStyle/>
                    <a:p>
                      <a:pPr marL="0" marR="0">
                        <a:lnSpc>
                          <a:spcPct val="107000"/>
                        </a:lnSpc>
                        <a:spcBef>
                          <a:spcPts val="0"/>
                        </a:spcBef>
                        <a:spcAft>
                          <a:spcPts val="800"/>
                        </a:spcAft>
                      </a:pPr>
                      <a:r>
                        <a:rPr lang="en-ZA" sz="800" b="1" dirty="0">
                          <a:effectLst/>
                        </a:rPr>
                        <a:t>NATED: Business Languages N3 (1 exam per year)</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dirty="0" smtClean="0">
                          <a:effectLst/>
                        </a:rPr>
                        <a:t>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EC &amp; DR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smtClean="0">
                          <a:effectLst/>
                        </a:rPr>
                        <a:t>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800" dirty="0" smtClean="0">
                          <a:effectLst/>
                        </a:rPr>
                        <a:t>Umalusi</a:t>
                      </a:r>
                      <a:endParaRPr lang="en-US"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26333199"/>
                  </a:ext>
                </a:extLst>
              </a:tr>
              <a:tr h="392393">
                <a:tc>
                  <a:txBody>
                    <a:bodyPr/>
                    <a:lstStyle/>
                    <a:p>
                      <a:pPr marL="0" marR="0">
                        <a:lnSpc>
                          <a:spcPct val="107000"/>
                        </a:lnSpc>
                        <a:spcBef>
                          <a:spcPts val="0"/>
                        </a:spcBef>
                        <a:spcAft>
                          <a:spcPts val="800"/>
                        </a:spcAft>
                      </a:pPr>
                      <a:r>
                        <a:rPr lang="en-ZA" sz="800" b="1" dirty="0">
                          <a:effectLst/>
                        </a:rPr>
                        <a:t>Government Competence Certificates (GCC) [2 exams per year)</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dirty="0" smtClean="0">
                          <a:effectLst/>
                        </a:rPr>
                        <a:t>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b="1" dirty="0" smtClean="0">
                          <a:effectLst/>
                        </a:rPr>
                        <a:t>GL*</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dirty="0" smtClean="0">
                          <a:effectLst/>
                        </a:rPr>
                        <a:t>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dirty="0" smtClean="0">
                          <a:effectLst/>
                        </a:rPr>
                        <a:t>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dirty="0" smtClean="0">
                          <a:effectLst/>
                        </a:rPr>
                        <a:t>EC &amp; DR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800" dirty="0">
                          <a:effectLst/>
                        </a:rPr>
                        <a:t> </a:t>
                      </a:r>
                      <a:r>
                        <a:rPr lang="en-ZA" sz="800" dirty="0" smtClean="0">
                          <a:effectLst/>
                        </a:rPr>
                        <a:t>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800" dirty="0" err="1" smtClean="0">
                          <a:effectLst/>
                        </a:rPr>
                        <a:t>DoL</a:t>
                      </a:r>
                      <a:r>
                        <a:rPr lang="en-US" sz="800" dirty="0" smtClean="0">
                          <a:effectLst/>
                        </a:rPr>
                        <a:t> </a:t>
                      </a:r>
                      <a:r>
                        <a:rPr lang="en-US" sz="800" dirty="0">
                          <a:effectLst/>
                        </a:rPr>
                        <a:t>&amp; DME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17" marR="5217" marT="5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43577531"/>
                  </a:ext>
                </a:extLst>
              </a:tr>
            </a:tbl>
          </a:graphicData>
        </a:graphic>
      </p:graphicFrame>
    </p:spTree>
    <p:extLst>
      <p:ext uri="{BB962C8B-B14F-4D97-AF65-F5344CB8AC3E}">
        <p14:creationId xmlns:p14="http://schemas.microsoft.com/office/powerpoint/2010/main" xmlns="" val="2649259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111213" y="457200"/>
            <a:ext cx="9144000" cy="6858000"/>
          </a:xfrm>
          <a:prstGeom prst="rect">
            <a:avLst/>
          </a:prstGeom>
          <a:noFill/>
          <a:ln w="9525">
            <a:noFill/>
            <a:miter lim="800000"/>
            <a:headEnd/>
            <a:tailEnd/>
          </a:ln>
        </p:spPr>
      </p:pic>
      <p:sp>
        <p:nvSpPr>
          <p:cNvPr id="4099" name="Title 4"/>
          <p:cNvSpPr>
            <a:spLocks noGrp="1"/>
          </p:cNvSpPr>
          <p:nvPr>
            <p:ph type="title"/>
          </p:nvPr>
        </p:nvSpPr>
        <p:spPr>
          <a:xfrm>
            <a:off x="457200" y="274638"/>
            <a:ext cx="8229600" cy="500125"/>
          </a:xfrm>
        </p:spPr>
        <p:txBody>
          <a:bodyPr/>
          <a:lstStyle/>
          <a:p>
            <a:pPr eaLnBrk="1" hangingPunct="1"/>
            <a:r>
              <a:rPr lang="en-US" sz="1800" dirty="0"/>
              <a:t>Progress and status of the certification backlog statistics</a:t>
            </a:r>
            <a:endParaRPr lang="en-US" sz="1800" b="1"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solidFill>
                  <a:srgbClr val="000000"/>
                </a:solidFill>
              </a:rPr>
              <a:pPr>
                <a:defRPr/>
              </a:pPr>
              <a:t>6</a:t>
            </a:fld>
            <a:endParaRPr lang="en-US" dirty="0">
              <a:solidFill>
                <a:srgbClr val="000000"/>
              </a:solidFill>
            </a:endParaRPr>
          </a:p>
        </p:txBody>
      </p:sp>
      <p:sp>
        <p:nvSpPr>
          <p:cNvPr id="9" name="TextBox 8"/>
          <p:cNvSpPr txBox="1"/>
          <p:nvPr/>
        </p:nvSpPr>
        <p:spPr>
          <a:xfrm>
            <a:off x="460287" y="4046879"/>
            <a:ext cx="8001000" cy="553998"/>
          </a:xfrm>
          <a:prstGeom prst="rect">
            <a:avLst/>
          </a:prstGeom>
          <a:noFill/>
        </p:spPr>
        <p:txBody>
          <a:bodyPr wrap="square" rtlCol="0">
            <a:spAutoFit/>
          </a:bodyPr>
          <a:lstStyle/>
          <a:p>
            <a:r>
              <a:rPr lang="en-US" sz="1400" dirty="0">
                <a:solidFill>
                  <a:srgbClr val="000000"/>
                </a:solidFill>
              </a:rPr>
              <a:t>  </a:t>
            </a:r>
          </a:p>
          <a:p>
            <a:pPr algn="just"/>
            <a:endParaRPr lang="en-US" sz="1600" dirty="0">
              <a:solidFill>
                <a:srgbClr val="000000"/>
              </a:solidFill>
            </a:endParaRPr>
          </a:p>
        </p:txBody>
      </p:sp>
      <p:graphicFrame>
        <p:nvGraphicFramePr>
          <p:cNvPr id="13" name="Table 12">
            <a:extLst>
              <a:ext uri="{FF2B5EF4-FFF2-40B4-BE49-F238E27FC236}">
                <a16:creationId xmlns:a16="http://schemas.microsoft.com/office/drawing/2014/main" xmlns="" id="{89AB7245-6855-4FE3-A4F5-0E3363A4D91A}"/>
              </a:ext>
            </a:extLst>
          </p:cNvPr>
          <p:cNvGraphicFramePr>
            <a:graphicFrameLocks noGrp="1"/>
          </p:cNvGraphicFramePr>
          <p:nvPr>
            <p:extLst/>
          </p:nvPr>
        </p:nvGraphicFramePr>
        <p:xfrm>
          <a:off x="457200" y="1066800"/>
          <a:ext cx="7892875" cy="3916680"/>
        </p:xfrm>
        <a:graphic>
          <a:graphicData uri="http://schemas.openxmlformats.org/drawingml/2006/table">
            <a:tbl>
              <a:tblPr firstRow="1" bandRow="1">
                <a:tableStyleId>{5C22544A-7EE6-4342-B048-85BDC9FD1C3A}</a:tableStyleId>
              </a:tblPr>
              <a:tblGrid>
                <a:gridCol w="1396515">
                  <a:extLst>
                    <a:ext uri="{9D8B030D-6E8A-4147-A177-3AD203B41FA5}">
                      <a16:colId xmlns:a16="http://schemas.microsoft.com/office/drawing/2014/main" xmlns="" val="2304230878"/>
                    </a:ext>
                  </a:extLst>
                </a:gridCol>
                <a:gridCol w="1323653">
                  <a:extLst>
                    <a:ext uri="{9D8B030D-6E8A-4147-A177-3AD203B41FA5}">
                      <a16:colId xmlns:a16="http://schemas.microsoft.com/office/drawing/2014/main" xmlns="" val="782997687"/>
                    </a:ext>
                  </a:extLst>
                </a:gridCol>
                <a:gridCol w="1768210">
                  <a:extLst>
                    <a:ext uri="{9D8B030D-6E8A-4147-A177-3AD203B41FA5}">
                      <a16:colId xmlns:a16="http://schemas.microsoft.com/office/drawing/2014/main" xmlns="" val="3064505852"/>
                    </a:ext>
                  </a:extLst>
                </a:gridCol>
                <a:gridCol w="1276686">
                  <a:extLst>
                    <a:ext uri="{9D8B030D-6E8A-4147-A177-3AD203B41FA5}">
                      <a16:colId xmlns:a16="http://schemas.microsoft.com/office/drawing/2014/main" xmlns="" val="3722162721"/>
                    </a:ext>
                  </a:extLst>
                </a:gridCol>
                <a:gridCol w="2127811">
                  <a:extLst>
                    <a:ext uri="{9D8B030D-6E8A-4147-A177-3AD203B41FA5}">
                      <a16:colId xmlns:a16="http://schemas.microsoft.com/office/drawing/2014/main" xmlns="" val="3877388574"/>
                    </a:ext>
                  </a:extLst>
                </a:gridCol>
              </a:tblGrid>
              <a:tr h="438938">
                <a:tc rowSpan="2">
                  <a:txBody>
                    <a:bodyPr/>
                    <a:lstStyle/>
                    <a:p>
                      <a:pPr marL="0" marR="0" lvl="0" indent="0" algn="ctr" defTabSz="846625" rtl="0" eaLnBrk="1" fontAlgn="auto" latinLnBrk="0" hangingPunct="1">
                        <a:lnSpc>
                          <a:spcPct val="100000"/>
                        </a:lnSpc>
                        <a:spcBef>
                          <a:spcPts val="0"/>
                        </a:spcBef>
                        <a:spcAft>
                          <a:spcPts val="0"/>
                        </a:spcAft>
                        <a:buClrTx/>
                        <a:buSzTx/>
                        <a:buFontTx/>
                        <a:buNone/>
                        <a:tabLst/>
                        <a:defRPr/>
                      </a:pPr>
                      <a:r>
                        <a:rPr lang="en-ZA" sz="1000" b="1" kern="1200" dirty="0">
                          <a:solidFill>
                            <a:schemeClr val="tx1"/>
                          </a:solidFill>
                          <a:latin typeface="+mn-lt"/>
                          <a:ea typeface="+mn-ea"/>
                          <a:cs typeface="+mn-cs"/>
                        </a:rPr>
                        <a:t>Qualification</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algn="ctr"/>
                      <a:r>
                        <a:rPr lang="en-ZA" sz="1000" b="1" dirty="0">
                          <a:solidFill>
                            <a:schemeClr val="tx1"/>
                          </a:solidFill>
                        </a:rPr>
                        <a:t>Previous Reporting to PCHET in </a:t>
                      </a:r>
                      <a:r>
                        <a:rPr lang="en-ZA" sz="1000" b="1" dirty="0" smtClean="0">
                          <a:solidFill>
                            <a:schemeClr val="tx1"/>
                          </a:solidFill>
                        </a:rPr>
                        <a:t>Pretoria </a:t>
                      </a:r>
                      <a:r>
                        <a:rPr lang="en-US" sz="1000" b="1" dirty="0" smtClean="0">
                          <a:solidFill>
                            <a:schemeClr val="tx1"/>
                          </a:solidFill>
                        </a:rPr>
                        <a:t>(</a:t>
                      </a:r>
                      <a:r>
                        <a:rPr lang="en-ZA" sz="1000" b="1" dirty="0">
                          <a:solidFill>
                            <a:schemeClr val="tx1"/>
                          </a:solidFill>
                        </a:rPr>
                        <a:t>5 February 2020)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pPr marL="0" marR="0" lvl="0" indent="0" algn="ctr" defTabSz="846625" rtl="0" eaLnBrk="1" fontAlgn="auto" latinLnBrk="0" hangingPunct="1">
                        <a:lnSpc>
                          <a:spcPct val="100000"/>
                        </a:lnSpc>
                        <a:spcBef>
                          <a:spcPts val="0"/>
                        </a:spcBef>
                        <a:spcAft>
                          <a:spcPts val="0"/>
                        </a:spcAft>
                        <a:buClrTx/>
                        <a:buSzTx/>
                        <a:buFontTx/>
                        <a:buNone/>
                        <a:tabLst/>
                        <a:defRPr/>
                      </a:pPr>
                      <a:endParaRPr lang="en-ZA" sz="1000" b="1" dirty="0">
                        <a:solidFill>
                          <a:schemeClr val="bg1"/>
                        </a:solidFill>
                      </a:endParaRPr>
                    </a:p>
                  </a:txBody>
                  <a:tcPr>
                    <a:solidFill>
                      <a:srgbClr val="000066"/>
                    </a:solidFill>
                  </a:tcPr>
                </a:tc>
                <a:tc gridSpan="2">
                  <a:txBody>
                    <a:bodyPr/>
                    <a:lstStyle/>
                    <a:p>
                      <a:pPr marL="0" marR="0" lvl="0" indent="0" algn="ctr" defTabSz="846625"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Current Reporting to PCHET</a:t>
                      </a:r>
                    </a:p>
                    <a:p>
                      <a:pPr marL="0" marR="0" lvl="0" indent="0" algn="ctr" defTabSz="846625"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(18 February 2020)</a:t>
                      </a:r>
                      <a:endParaRPr lang="en-ZA" sz="1000" b="1"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pPr algn="ctr"/>
                      <a:endParaRPr lang="en-ZA" sz="1000" dirty="0">
                        <a:solidFill>
                          <a:schemeClr val="bg1"/>
                        </a:solidFill>
                      </a:endParaRPr>
                    </a:p>
                  </a:txBody>
                  <a:tcPr>
                    <a:solidFill>
                      <a:srgbClr val="000066"/>
                    </a:solidFill>
                  </a:tcPr>
                </a:tc>
                <a:extLst>
                  <a:ext uri="{0D108BD9-81ED-4DB2-BD59-A6C34878D82A}">
                    <a16:rowId xmlns:a16="http://schemas.microsoft.com/office/drawing/2014/main" xmlns="" val="3859795271"/>
                  </a:ext>
                </a:extLst>
              </a:tr>
              <a:tr h="607761">
                <a:tc vMerge="1">
                  <a:txBody>
                    <a:bodyPr/>
                    <a:lstStyle/>
                    <a:p>
                      <a:pPr marL="0" marR="0" lvl="0" indent="0" algn="ctr" defTabSz="846625" rtl="0" eaLnBrk="1" fontAlgn="auto" latinLnBrk="0" hangingPunct="1">
                        <a:lnSpc>
                          <a:spcPct val="100000"/>
                        </a:lnSpc>
                        <a:spcBef>
                          <a:spcPts val="0"/>
                        </a:spcBef>
                        <a:spcAft>
                          <a:spcPts val="0"/>
                        </a:spcAft>
                        <a:buClrTx/>
                        <a:buSzTx/>
                        <a:buFontTx/>
                        <a:buNone/>
                        <a:tabLst/>
                        <a:defRPr/>
                      </a:pPr>
                      <a:endParaRPr lang="en-ZA" sz="1000" b="1" dirty="0"/>
                    </a:p>
                  </a:txBody>
                  <a:tcPr>
                    <a:solidFill>
                      <a:srgbClr val="00F66F"/>
                    </a:solidFill>
                  </a:tcPr>
                </a:tc>
                <a:tc>
                  <a:txBody>
                    <a:bodyPr/>
                    <a:lstStyle/>
                    <a:p>
                      <a:pPr algn="ctr"/>
                      <a:r>
                        <a:rPr lang="en-ZA" sz="1000" b="1" kern="1200" dirty="0">
                          <a:solidFill>
                            <a:schemeClr val="tx1"/>
                          </a:solidFill>
                          <a:latin typeface="+mn-lt"/>
                          <a:ea typeface="+mn-ea"/>
                          <a:cs typeface="+mn-cs"/>
                        </a:rPr>
                        <a:t>Date of Report Extract</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846625" rtl="0" eaLnBrk="1" fontAlgn="auto" latinLnBrk="0" hangingPunct="1">
                        <a:lnSpc>
                          <a:spcPct val="100000"/>
                        </a:lnSpc>
                        <a:spcBef>
                          <a:spcPts val="0"/>
                        </a:spcBef>
                        <a:spcAft>
                          <a:spcPts val="0"/>
                        </a:spcAft>
                        <a:buClrTx/>
                        <a:buSzTx/>
                        <a:buFontTx/>
                        <a:buNone/>
                        <a:tabLst/>
                        <a:defRPr/>
                      </a:pPr>
                      <a:r>
                        <a:rPr lang="en-ZA" sz="1000" b="1" kern="1200" dirty="0">
                          <a:solidFill>
                            <a:schemeClr val="tx1"/>
                          </a:solidFill>
                          <a:latin typeface="+mn-lt"/>
                          <a:ea typeface="+mn-ea"/>
                          <a:cs typeface="+mn-cs"/>
                        </a:rPr>
                        <a:t>Backlog Candidate Records and Exam Cycles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a:solidFill>
                            <a:schemeClr val="tx1"/>
                          </a:solidFill>
                          <a:latin typeface="+mn-lt"/>
                          <a:ea typeface="+mn-ea"/>
                          <a:cs typeface="+mn-cs"/>
                        </a:rPr>
                        <a:t>Date of Report Extract</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846625" rtl="0" eaLnBrk="1" fontAlgn="auto" latinLnBrk="0" hangingPunct="1">
                        <a:lnSpc>
                          <a:spcPct val="100000"/>
                        </a:lnSpc>
                        <a:spcBef>
                          <a:spcPts val="0"/>
                        </a:spcBef>
                        <a:spcAft>
                          <a:spcPts val="0"/>
                        </a:spcAft>
                        <a:buClrTx/>
                        <a:buSzTx/>
                        <a:buFontTx/>
                        <a:buNone/>
                        <a:tabLst/>
                        <a:defRPr/>
                      </a:pPr>
                      <a:r>
                        <a:rPr lang="en-ZA" sz="1000" b="1" kern="1200" dirty="0">
                          <a:solidFill>
                            <a:schemeClr val="tx1"/>
                          </a:solidFill>
                          <a:latin typeface="+mn-lt"/>
                          <a:ea typeface="+mn-ea"/>
                          <a:cs typeface="+mn-cs"/>
                        </a:rPr>
                        <a:t>Backlog Candidate Records and Exam Cycles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806255939"/>
                  </a:ext>
                </a:extLst>
              </a:tr>
              <a:tr h="438938">
                <a:tc>
                  <a:txBody>
                    <a:bodyPr/>
                    <a:lstStyle/>
                    <a:p>
                      <a:pPr marL="0" marR="0" lvl="0" indent="0" algn="l" defTabSz="846625"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G</a:t>
                      </a:r>
                      <a:r>
                        <a:rPr lang="en-ZA" sz="1000" b="1" kern="1200" dirty="0">
                          <a:solidFill>
                            <a:schemeClr val="tx1"/>
                          </a:solidFill>
                          <a:latin typeface="+mn-lt"/>
                          <a:ea typeface="+mn-ea"/>
                          <a:cs typeface="+mn-cs"/>
                        </a:rPr>
                        <a:t>ETC/ABET</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a:solidFill>
                            <a:schemeClr val="tx1"/>
                          </a:solidFill>
                          <a:latin typeface="+mn-lt"/>
                          <a:ea typeface="+mn-ea"/>
                          <a:cs typeface="+mn-cs"/>
                        </a:rPr>
                        <a:t>30 Jan 20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a:solidFill>
                            <a:schemeClr val="tx1"/>
                          </a:solidFill>
                          <a:latin typeface="+mn-lt"/>
                          <a:ea typeface="+mn-ea"/>
                          <a:cs typeface="+mn-cs"/>
                        </a:rPr>
                        <a:t>66 072</a:t>
                      </a:r>
                    </a:p>
                    <a:p>
                      <a:pPr algn="ctr"/>
                      <a:r>
                        <a:rPr lang="en-ZA" sz="1000" b="1" kern="1200" dirty="0">
                          <a:solidFill>
                            <a:schemeClr val="tx1"/>
                          </a:solidFill>
                          <a:latin typeface="+mn-lt"/>
                          <a:ea typeface="+mn-ea"/>
                          <a:cs typeface="+mn-cs"/>
                        </a:rPr>
                        <a:t>(</a:t>
                      </a:r>
                      <a:r>
                        <a:rPr lang="en-US" sz="1000" b="1" kern="1200" dirty="0">
                          <a:solidFill>
                            <a:schemeClr val="tx1"/>
                          </a:solidFill>
                          <a:latin typeface="+mn-lt"/>
                          <a:ea typeface="+mn-ea"/>
                          <a:cs typeface="+mn-cs"/>
                        </a:rPr>
                        <a:t>200211 to </a:t>
                      </a:r>
                      <a:r>
                        <a:rPr lang="en-US" sz="1000" b="1" kern="1200" dirty="0" smtClean="0">
                          <a:solidFill>
                            <a:schemeClr val="tx1"/>
                          </a:solidFill>
                          <a:latin typeface="+mn-lt"/>
                          <a:ea typeface="+mn-ea"/>
                          <a:cs typeface="+mn-cs"/>
                        </a:rPr>
                        <a:t>201906)</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14 Feb 20</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65 890</a:t>
                      </a:r>
                    </a:p>
                    <a:p>
                      <a:pPr marL="0" marR="0" indent="0" algn="ctr" defTabSz="846625" rtl="0" eaLnBrk="1" fontAlgn="auto" latinLnBrk="0" hangingPunct="1">
                        <a:lnSpc>
                          <a:spcPct val="100000"/>
                        </a:lnSpc>
                        <a:spcBef>
                          <a:spcPts val="0"/>
                        </a:spcBef>
                        <a:spcAft>
                          <a:spcPts val="0"/>
                        </a:spcAft>
                        <a:buClrTx/>
                        <a:buSzTx/>
                        <a:buFontTx/>
                        <a:buNone/>
                        <a:tabLst/>
                        <a:defRPr/>
                      </a:pPr>
                      <a:r>
                        <a:rPr lang="en-ZA" sz="1000" b="1" kern="1200" dirty="0" smtClean="0">
                          <a:solidFill>
                            <a:schemeClr val="tx1"/>
                          </a:solidFill>
                          <a:latin typeface="+mn-lt"/>
                          <a:ea typeface="+mn-ea"/>
                          <a:cs typeface="+mn-cs"/>
                        </a:rPr>
                        <a:t>(</a:t>
                      </a:r>
                      <a:r>
                        <a:rPr lang="en-US" sz="1000" b="1" kern="1200" dirty="0" smtClean="0">
                          <a:solidFill>
                            <a:schemeClr val="tx1"/>
                          </a:solidFill>
                          <a:latin typeface="+mn-lt"/>
                          <a:ea typeface="+mn-ea"/>
                          <a:cs typeface="+mn-cs"/>
                        </a:rPr>
                        <a:t>200211 to 201906)</a:t>
                      </a:r>
                      <a:endParaRPr lang="en-ZA" sz="1000" b="1" kern="1200" dirty="0" smtClean="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369666971"/>
                  </a:ext>
                </a:extLst>
              </a:tr>
              <a:tr h="438938">
                <a:tc>
                  <a:txBody>
                    <a:bodyPr/>
                    <a:lstStyle/>
                    <a:p>
                      <a:pPr marL="0" marR="0" lvl="0" indent="0" algn="l" defTabSz="846625"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NATED: Business Studies</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a:solidFill>
                            <a:schemeClr val="tx1"/>
                          </a:solidFill>
                          <a:latin typeface="+mn-lt"/>
                          <a:ea typeface="+mn-ea"/>
                          <a:cs typeface="+mn-cs"/>
                        </a:rPr>
                        <a:t>15 Jan 20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a:solidFill>
                            <a:schemeClr val="tx1"/>
                          </a:solidFill>
                          <a:latin typeface="+mn-lt"/>
                          <a:ea typeface="+mn-ea"/>
                          <a:cs typeface="+mn-cs"/>
                        </a:rPr>
                        <a:t>29 524</a:t>
                      </a:r>
                    </a:p>
                    <a:p>
                      <a:pPr marL="0" marR="0" lvl="0" indent="0" algn="ctr" defTabSz="846625"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(199211 to 201906</a:t>
                      </a:r>
                      <a:r>
                        <a:rPr lang="en-ZA" sz="1000" b="1" kern="1200" dirty="0">
                          <a:solidFill>
                            <a:schemeClr val="tx1"/>
                          </a:solidFill>
                          <a:latin typeface="+mn-lt"/>
                          <a:ea typeface="+mn-ea"/>
                          <a:cs typeface="+mn-cs"/>
                        </a:rPr>
                        <a:t>)</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15 Feb 20</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29 473</a:t>
                      </a:r>
                    </a:p>
                    <a:p>
                      <a:pPr algn="ctr"/>
                      <a:r>
                        <a:rPr lang="en-ZA" sz="1000" b="1" kern="1200" dirty="0" smtClean="0">
                          <a:solidFill>
                            <a:schemeClr val="tx1"/>
                          </a:solidFill>
                          <a:latin typeface="+mn-lt"/>
                          <a:ea typeface="+mn-ea"/>
                          <a:cs typeface="+mn-cs"/>
                        </a:rPr>
                        <a:t>(199211 to 2019060</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279030802"/>
                  </a:ext>
                </a:extLst>
              </a:tr>
              <a:tr h="607761">
                <a:tc>
                  <a:txBody>
                    <a:bodyPr/>
                    <a:lstStyle/>
                    <a:p>
                      <a:pPr marL="0" marR="0" lvl="0" indent="0" algn="l" defTabSz="846625"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NATED: Engineering Studies</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a:solidFill>
                            <a:schemeClr val="tx1"/>
                          </a:solidFill>
                          <a:latin typeface="+mn-lt"/>
                          <a:ea typeface="+mn-ea"/>
                          <a:cs typeface="+mn-cs"/>
                        </a:rPr>
                        <a:t>15 Jan 20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a:solidFill>
                            <a:schemeClr val="tx1"/>
                          </a:solidFill>
                          <a:latin typeface="+mn-lt"/>
                          <a:ea typeface="+mn-ea"/>
                          <a:cs typeface="+mn-cs"/>
                        </a:rPr>
                        <a:t>19 780</a:t>
                      </a:r>
                    </a:p>
                    <a:p>
                      <a:pPr algn="ctr"/>
                      <a:r>
                        <a:rPr lang="en-US" sz="1000" b="1" kern="1200" dirty="0">
                          <a:solidFill>
                            <a:schemeClr val="tx1"/>
                          </a:solidFill>
                          <a:latin typeface="+mn-lt"/>
                          <a:ea typeface="+mn-ea"/>
                          <a:cs typeface="+mn-cs"/>
                        </a:rPr>
                        <a:t>(199211 to 201904)</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13 Feb 20</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21 638</a:t>
                      </a:r>
                    </a:p>
                    <a:p>
                      <a:pPr algn="ctr"/>
                      <a:r>
                        <a:rPr lang="en-ZA" sz="1000" b="1" kern="1200" dirty="0" smtClean="0">
                          <a:solidFill>
                            <a:schemeClr val="tx1"/>
                          </a:solidFill>
                          <a:latin typeface="+mn-lt"/>
                          <a:ea typeface="+mn-ea"/>
                          <a:cs typeface="+mn-cs"/>
                        </a:rPr>
                        <a:t>(199211 to 201908)</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586176626"/>
                  </a:ext>
                </a:extLst>
              </a:tr>
              <a:tr h="607761">
                <a:tc>
                  <a:txBody>
                    <a:bodyPr/>
                    <a:lstStyle/>
                    <a:p>
                      <a:pPr marL="0" marR="0" lvl="0" indent="0" algn="l" defTabSz="846625"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NC (V): First Issue Subject or Full Certificates</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1000" b="1" kern="1200" dirty="0">
                          <a:solidFill>
                            <a:schemeClr val="tx1"/>
                          </a:solidFill>
                          <a:latin typeface="+mn-lt"/>
                          <a:ea typeface="+mn-ea"/>
                          <a:cs typeface="+mn-cs"/>
                        </a:rPr>
                        <a:t>15 Jan 20</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1000" b="1" kern="1200" dirty="0">
                          <a:solidFill>
                            <a:schemeClr val="tx1"/>
                          </a:solidFill>
                          <a:latin typeface="+mn-lt"/>
                          <a:ea typeface="+mn-ea"/>
                          <a:cs typeface="+mn-cs"/>
                        </a:rPr>
                        <a:t>444</a:t>
                      </a:r>
                    </a:p>
                    <a:p>
                      <a:pPr algn="ctr"/>
                      <a:r>
                        <a:rPr lang="en-US" sz="1000" b="1" kern="1200" dirty="0">
                          <a:solidFill>
                            <a:schemeClr val="tx1"/>
                          </a:solidFill>
                          <a:latin typeface="+mn-lt"/>
                          <a:ea typeface="+mn-ea"/>
                          <a:cs typeface="+mn-cs"/>
                        </a:rPr>
                        <a:t>(200711 to 201903)</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12 Feb 20</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410</a:t>
                      </a:r>
                    </a:p>
                    <a:p>
                      <a:pPr marL="0" marR="0" indent="0" algn="ctr" defTabSz="846625"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(200711 to 201903)</a:t>
                      </a:r>
                      <a:endParaRPr lang="en-ZA" sz="1000" b="1" kern="1200" dirty="0" smtClean="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4058566198"/>
                  </a:ext>
                </a:extLst>
              </a:tr>
              <a:tr h="776583">
                <a:tc>
                  <a:txBody>
                    <a:bodyPr/>
                    <a:lstStyle/>
                    <a:p>
                      <a:pPr marL="0" marR="0" lvl="0" indent="0" algn="l" defTabSz="846625"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NC (V): Full Certificates</a:t>
                      </a:r>
                    </a:p>
                    <a:p>
                      <a:pPr marL="0" marR="0" lvl="0" indent="0" algn="l" defTabSz="846625"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Based on report from Umalusi</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a:solidFill>
                            <a:schemeClr val="tx1"/>
                          </a:solidFill>
                          <a:latin typeface="+mn-lt"/>
                          <a:ea typeface="+mn-ea"/>
                          <a:cs typeface="+mn-cs"/>
                        </a:rPr>
                        <a:t>17 Dec 19</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a:solidFill>
                            <a:schemeClr val="tx1"/>
                          </a:solidFill>
                          <a:latin typeface="+mn-lt"/>
                          <a:ea typeface="+mn-ea"/>
                          <a:cs typeface="+mn-cs"/>
                        </a:rPr>
                        <a:t>7 878</a:t>
                      </a:r>
                    </a:p>
                    <a:p>
                      <a:pPr algn="ctr"/>
                      <a:r>
                        <a:rPr lang="en-ZA" sz="1000" b="1" kern="1200" dirty="0">
                          <a:solidFill>
                            <a:schemeClr val="tx1"/>
                          </a:solidFill>
                          <a:latin typeface="+mn-lt"/>
                          <a:ea typeface="+mn-ea"/>
                          <a:cs typeface="+mn-cs"/>
                        </a:rPr>
                        <a:t>(</a:t>
                      </a:r>
                      <a:r>
                        <a:rPr lang="en-US" sz="1000" b="1" kern="1200" dirty="0">
                          <a:solidFill>
                            <a:schemeClr val="tx1"/>
                          </a:solidFill>
                          <a:latin typeface="+mn-lt"/>
                          <a:ea typeface="+mn-ea"/>
                          <a:cs typeface="+mn-cs"/>
                        </a:rPr>
                        <a:t>200811 to 201903)</a:t>
                      </a: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13 Feb 20</a:t>
                      </a:r>
                    </a:p>
                    <a:p>
                      <a:pPr algn="ct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ZA" sz="1000" b="1" kern="1200" dirty="0" smtClean="0">
                          <a:solidFill>
                            <a:schemeClr val="tx1"/>
                          </a:solidFill>
                          <a:latin typeface="+mn-lt"/>
                          <a:ea typeface="+mn-ea"/>
                          <a:cs typeface="+mn-cs"/>
                        </a:rPr>
                        <a:t>7 866 </a:t>
                      </a:r>
                    </a:p>
                    <a:p>
                      <a:pPr marL="0" marR="0" indent="0" algn="ctr" defTabSz="846625" rtl="0" eaLnBrk="1" fontAlgn="auto" latinLnBrk="0" hangingPunct="1">
                        <a:lnSpc>
                          <a:spcPct val="100000"/>
                        </a:lnSpc>
                        <a:spcBef>
                          <a:spcPts val="0"/>
                        </a:spcBef>
                        <a:spcAft>
                          <a:spcPts val="0"/>
                        </a:spcAft>
                        <a:buClrTx/>
                        <a:buSzTx/>
                        <a:buFontTx/>
                        <a:buNone/>
                        <a:tabLst/>
                        <a:defRPr/>
                      </a:pPr>
                      <a:r>
                        <a:rPr lang="en-ZA" sz="1000" b="1" kern="1200" dirty="0" smtClean="0">
                          <a:solidFill>
                            <a:schemeClr val="tx1"/>
                          </a:solidFill>
                          <a:latin typeface="+mn-lt"/>
                          <a:ea typeface="+mn-ea"/>
                          <a:cs typeface="+mn-cs"/>
                        </a:rPr>
                        <a:t>(</a:t>
                      </a:r>
                      <a:r>
                        <a:rPr lang="en-US" sz="1000" b="1" kern="1200" dirty="0" smtClean="0">
                          <a:solidFill>
                            <a:schemeClr val="tx1"/>
                          </a:solidFill>
                          <a:latin typeface="+mn-lt"/>
                          <a:ea typeface="+mn-ea"/>
                          <a:cs typeface="+mn-cs"/>
                        </a:rPr>
                        <a:t>200811 to 201903)</a:t>
                      </a:r>
                      <a:endParaRPr lang="en-ZA" sz="1000" b="1" kern="1200" dirty="0" smtClean="0">
                        <a:solidFill>
                          <a:schemeClr val="tx1"/>
                        </a:solidFill>
                        <a:latin typeface="+mn-lt"/>
                        <a:ea typeface="+mn-ea"/>
                        <a:cs typeface="+mn-cs"/>
                      </a:endParaRPr>
                    </a:p>
                    <a:p>
                      <a:pPr algn="ctr"/>
                      <a:endParaRPr lang="en-ZA" sz="1000" b="1" kern="1200" dirty="0">
                        <a:solidFill>
                          <a:schemeClr val="tx1"/>
                        </a:solidFill>
                        <a:latin typeface="+mn-lt"/>
                        <a:ea typeface="+mn-ea"/>
                        <a:cs typeface="+mn-cs"/>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3209921730"/>
                  </a:ext>
                </a:extLst>
              </a:tr>
            </a:tbl>
          </a:graphicData>
        </a:graphic>
      </p:graphicFrame>
      <p:sp>
        <p:nvSpPr>
          <p:cNvPr id="14" name="TextBox 13"/>
          <p:cNvSpPr txBox="1"/>
          <p:nvPr/>
        </p:nvSpPr>
        <p:spPr>
          <a:xfrm>
            <a:off x="457200" y="5075964"/>
            <a:ext cx="8229600" cy="1677382"/>
          </a:xfrm>
          <a:prstGeom prst="rect">
            <a:avLst/>
          </a:prstGeom>
          <a:noFill/>
        </p:spPr>
        <p:txBody>
          <a:bodyPr wrap="square" rtlCol="0">
            <a:spAutoFit/>
          </a:bodyPr>
          <a:lstStyle/>
          <a:p>
            <a:pPr algn="ctr"/>
            <a:r>
              <a:rPr lang="en-US" sz="1100" b="1" dirty="0">
                <a:solidFill>
                  <a:srgbClr val="000000"/>
                </a:solidFill>
              </a:rPr>
              <a:t>Note: The stats may fluctuate </a:t>
            </a:r>
            <a:r>
              <a:rPr lang="en-US" sz="1100" b="1" dirty="0" smtClean="0">
                <a:solidFill>
                  <a:srgbClr val="000000"/>
                </a:solidFill>
              </a:rPr>
              <a:t>due to the following:</a:t>
            </a:r>
          </a:p>
          <a:p>
            <a:pPr marL="228600" indent="-228600">
              <a:buFontTx/>
              <a:buAutoNum type="arabicPeriod"/>
            </a:pPr>
            <a:endParaRPr lang="en-US" sz="900" dirty="0" smtClean="0">
              <a:solidFill>
                <a:srgbClr val="000000"/>
              </a:solidFill>
            </a:endParaRPr>
          </a:p>
          <a:p>
            <a:pPr marL="228600" indent="-228600">
              <a:buFontTx/>
              <a:buAutoNum type="arabicPeriod"/>
            </a:pPr>
            <a:r>
              <a:rPr lang="en-US" sz="900" dirty="0" smtClean="0">
                <a:solidFill>
                  <a:srgbClr val="000000"/>
                </a:solidFill>
              </a:rPr>
              <a:t>The stats may fluctuate as SITAT is busy refining the scripts and system certification backlog.</a:t>
            </a:r>
          </a:p>
          <a:p>
            <a:pPr marL="228600" indent="-228600">
              <a:buFontTx/>
              <a:buAutoNum type="arabicPeriod"/>
            </a:pPr>
            <a:r>
              <a:rPr lang="en-US" sz="900" dirty="0" smtClean="0">
                <a:solidFill>
                  <a:srgbClr val="000000"/>
                </a:solidFill>
              </a:rPr>
              <a:t>Instability of the examination information system to process the eligible candidates for certification</a:t>
            </a:r>
          </a:p>
          <a:p>
            <a:pPr marL="228600" indent="-228600">
              <a:buFontTx/>
              <a:buAutoNum type="arabicPeriod"/>
            </a:pPr>
            <a:r>
              <a:rPr lang="en-US" sz="900" dirty="0" smtClean="0">
                <a:solidFill>
                  <a:srgbClr val="000000"/>
                </a:solidFill>
              </a:rPr>
              <a:t>SITA is busy refining the examination information system  certification backlog report</a:t>
            </a:r>
          </a:p>
          <a:p>
            <a:pPr marL="228600" indent="-228600">
              <a:buFontTx/>
              <a:buAutoNum type="arabicPeriod"/>
            </a:pPr>
            <a:r>
              <a:rPr lang="en-US" sz="900" dirty="0" smtClean="0">
                <a:solidFill>
                  <a:srgbClr val="000000"/>
                </a:solidFill>
              </a:rPr>
              <a:t>The </a:t>
            </a:r>
            <a:r>
              <a:rPr lang="en-US" sz="900" dirty="0">
                <a:solidFill>
                  <a:srgbClr val="000000"/>
                </a:solidFill>
              </a:rPr>
              <a:t>201908 exam </a:t>
            </a:r>
            <a:r>
              <a:rPr lang="en-US" sz="900" dirty="0" smtClean="0">
                <a:solidFill>
                  <a:srgbClr val="000000"/>
                </a:solidFill>
              </a:rPr>
              <a:t>cycles outstanding certificates has </a:t>
            </a:r>
            <a:r>
              <a:rPr lang="en-US" sz="900" dirty="0">
                <a:solidFill>
                  <a:srgbClr val="000000"/>
                </a:solidFill>
              </a:rPr>
              <a:t>been included in the </a:t>
            </a:r>
            <a:r>
              <a:rPr lang="en-US" sz="900" dirty="0" smtClean="0">
                <a:solidFill>
                  <a:srgbClr val="000000"/>
                </a:solidFill>
              </a:rPr>
              <a:t>backlog totals as they now meet the certification backlog criteria.</a:t>
            </a:r>
          </a:p>
          <a:p>
            <a:pPr marL="228600" indent="-228600">
              <a:buFontTx/>
              <a:buAutoNum type="arabicPeriod"/>
            </a:pPr>
            <a:r>
              <a:rPr lang="en-US" sz="900" dirty="0" smtClean="0">
                <a:solidFill>
                  <a:srgbClr val="000000"/>
                </a:solidFill>
              </a:rPr>
              <a:t>The candidates who had outstanding raw marks as at the last reporting time which have since been summited by the TVET colleges who are now eligible for certification are included in the totals.</a:t>
            </a:r>
            <a:endParaRPr lang="en-US" sz="900" dirty="0">
              <a:solidFill>
                <a:srgbClr val="000000"/>
              </a:solidFill>
            </a:endParaRPr>
          </a:p>
          <a:p>
            <a:pPr marL="228600" indent="-228600">
              <a:buFontTx/>
              <a:buAutoNum type="arabicPeriod"/>
            </a:pPr>
            <a:r>
              <a:rPr lang="en-US" sz="900" dirty="0">
                <a:solidFill>
                  <a:srgbClr val="000000"/>
                </a:solidFill>
              </a:rPr>
              <a:t>The </a:t>
            </a:r>
            <a:r>
              <a:rPr lang="en-US" sz="900" dirty="0" smtClean="0">
                <a:solidFill>
                  <a:srgbClr val="000000"/>
                </a:solidFill>
              </a:rPr>
              <a:t> </a:t>
            </a:r>
            <a:r>
              <a:rPr lang="en-US" sz="900" dirty="0">
                <a:solidFill>
                  <a:srgbClr val="000000"/>
                </a:solidFill>
              </a:rPr>
              <a:t>candidates </a:t>
            </a:r>
            <a:r>
              <a:rPr lang="en-US" sz="900" dirty="0" smtClean="0">
                <a:solidFill>
                  <a:srgbClr val="000000"/>
                </a:solidFill>
              </a:rPr>
              <a:t>who had irregularities as at the previous report date and have since been cleared by the irregularity committee and now eligible for certification are included in the totals.</a:t>
            </a:r>
            <a:endParaRPr lang="en-US" sz="900" dirty="0">
              <a:solidFill>
                <a:srgbClr val="000000"/>
              </a:solidFill>
            </a:endParaRPr>
          </a:p>
          <a:p>
            <a:pPr algn="ctr"/>
            <a:endParaRPr lang="en-US" sz="1100" b="1" dirty="0">
              <a:solidFill>
                <a:srgbClr val="000000"/>
              </a:solidFill>
            </a:endParaRPr>
          </a:p>
        </p:txBody>
      </p:sp>
    </p:spTree>
    <p:extLst>
      <p:ext uri="{BB962C8B-B14F-4D97-AF65-F5344CB8AC3E}">
        <p14:creationId xmlns:p14="http://schemas.microsoft.com/office/powerpoint/2010/main" xmlns="" val="2384250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a:xfrm>
            <a:off x="457200" y="274637"/>
            <a:ext cx="8229600" cy="1408113"/>
          </a:xfrm>
        </p:spPr>
        <p:txBody>
          <a:bodyPr/>
          <a:lstStyle/>
          <a:p>
            <a:pPr lvl="0" eaLnBrk="1" hangingPunct="1">
              <a:lnSpc>
                <a:spcPct val="150000"/>
              </a:lnSpc>
            </a:pPr>
            <a:r>
              <a:rPr lang="en-US" sz="2800" b="1" kern="1200" dirty="0" smtClean="0">
                <a:solidFill>
                  <a:schemeClr val="tx1"/>
                </a:solidFill>
                <a:ea typeface="+mn-ea"/>
                <a:cs typeface="+mn-cs"/>
              </a:rPr>
              <a:t>Key </a:t>
            </a:r>
            <a:r>
              <a:rPr lang="en-US" sz="2800" b="1" kern="1200" dirty="0">
                <a:solidFill>
                  <a:schemeClr val="tx1"/>
                </a:solidFill>
                <a:ea typeface="+mn-ea"/>
                <a:cs typeface="+mn-cs"/>
              </a:rPr>
              <a:t>obstacles to eliminating the certification backlogs </a:t>
            </a:r>
            <a:endParaRPr lang="en-ZA" sz="2800" b="1" kern="1200" dirty="0">
              <a:solidFill>
                <a:schemeClr val="tx1"/>
              </a:solidFill>
              <a:ea typeface="+mn-ea"/>
              <a:cs typeface="+mn-cs"/>
            </a:endParaRPr>
          </a:p>
        </p:txBody>
      </p:sp>
      <p:sp>
        <p:nvSpPr>
          <p:cNvPr id="6" name="TextBox 5"/>
          <p:cNvSpPr txBox="1"/>
          <p:nvPr/>
        </p:nvSpPr>
        <p:spPr>
          <a:xfrm>
            <a:off x="571500" y="1682751"/>
            <a:ext cx="8001000" cy="3847207"/>
          </a:xfrm>
          <a:prstGeom prst="rect">
            <a:avLst/>
          </a:prstGeom>
          <a:noFill/>
        </p:spPr>
        <p:txBody>
          <a:bodyPr wrap="square" rtlCol="0">
            <a:spAutoFit/>
          </a:bodyPr>
          <a:lstStyle/>
          <a:p>
            <a:endParaRPr lang="en-ZA" sz="1400" b="1" dirty="0" smtClean="0">
              <a:solidFill>
                <a:srgbClr val="000000"/>
              </a:solidFill>
            </a:endParaRPr>
          </a:p>
          <a:p>
            <a:endParaRPr lang="en-ZA" sz="1400" dirty="0">
              <a:solidFill>
                <a:srgbClr val="000000"/>
              </a:solidFill>
            </a:endParaRPr>
          </a:p>
          <a:p>
            <a:pPr marL="285750" indent="-285750" algn="just">
              <a:buFont typeface="Arial" panose="020B0604020202020204" pitchFamily="34" charset="0"/>
              <a:buChar char="•"/>
            </a:pPr>
            <a:endParaRPr lang="en-ZA" sz="1600" dirty="0" smtClean="0">
              <a:solidFill>
                <a:srgbClr val="000000"/>
              </a:solidFill>
            </a:endParaRPr>
          </a:p>
          <a:p>
            <a:pPr marL="285750" indent="-285750" algn="just">
              <a:buFont typeface="Arial" panose="020B0604020202020204" pitchFamily="34" charset="0"/>
              <a:buChar char="•"/>
            </a:pPr>
            <a:r>
              <a:rPr lang="en-ZA" sz="2000" b="1" dirty="0" smtClean="0">
                <a:solidFill>
                  <a:srgbClr val="000000"/>
                </a:solidFill>
              </a:rPr>
              <a:t>Part submission of both Internal and External marks by colleges and provinces before resulting for  </a:t>
            </a:r>
            <a:r>
              <a:rPr lang="en-ZA" sz="2000" b="1" dirty="0" err="1" smtClean="0">
                <a:solidFill>
                  <a:srgbClr val="000000"/>
                </a:solidFill>
              </a:rPr>
              <a:t>Nated</a:t>
            </a:r>
            <a:r>
              <a:rPr lang="en-ZA" sz="2000" b="1" dirty="0" smtClean="0">
                <a:solidFill>
                  <a:srgbClr val="000000"/>
                </a:solidFill>
              </a:rPr>
              <a:t> R190/1 ; NC(V) and GETC  qualifications</a:t>
            </a:r>
          </a:p>
          <a:p>
            <a:pPr marL="285750" indent="-285750" algn="just">
              <a:buFont typeface="Arial" panose="020B0604020202020204" pitchFamily="34" charset="0"/>
              <a:buChar char="•"/>
            </a:pPr>
            <a:endParaRPr lang="en-ZA" sz="2000" b="1" dirty="0" smtClean="0">
              <a:solidFill>
                <a:srgbClr val="000000"/>
              </a:solidFill>
            </a:endParaRPr>
          </a:p>
          <a:p>
            <a:pPr marL="285750" indent="-285750" algn="just">
              <a:buFont typeface="Arial" panose="020B0604020202020204" pitchFamily="34" charset="0"/>
              <a:buChar char="•"/>
            </a:pPr>
            <a:endParaRPr lang="en-ZA" sz="2000" b="1" dirty="0" smtClean="0">
              <a:solidFill>
                <a:srgbClr val="000000"/>
              </a:solidFill>
            </a:endParaRPr>
          </a:p>
          <a:p>
            <a:pPr marL="285750" indent="-285750" algn="just">
              <a:buFont typeface="Arial" panose="020B0604020202020204" pitchFamily="34" charset="0"/>
              <a:buChar char="•"/>
            </a:pPr>
            <a:r>
              <a:rPr lang="en-ZA" sz="2000" b="1" dirty="0" smtClean="0">
                <a:solidFill>
                  <a:srgbClr val="000000"/>
                </a:solidFill>
              </a:rPr>
              <a:t>System functionality and alignment across the full system</a:t>
            </a:r>
            <a:endParaRPr lang="en-ZA" sz="2000" b="1" dirty="0">
              <a:solidFill>
                <a:srgbClr val="000000"/>
              </a:solidFill>
            </a:endParaRPr>
          </a:p>
          <a:p>
            <a:endParaRPr lang="en-US" sz="2000" b="1" dirty="0" smtClean="0">
              <a:solidFill>
                <a:srgbClr val="000000"/>
              </a:solidFill>
            </a:endParaRPr>
          </a:p>
          <a:p>
            <a:endParaRPr lang="en-US" sz="2000" b="1" dirty="0">
              <a:solidFill>
                <a:srgbClr val="000000"/>
              </a:solidFill>
            </a:endParaRPr>
          </a:p>
          <a:p>
            <a:pPr marL="285750" indent="-285750">
              <a:buFont typeface="Arial" panose="020B0604020202020204" pitchFamily="34" charset="0"/>
              <a:buChar char="•"/>
            </a:pPr>
            <a:r>
              <a:rPr lang="en-ZA" sz="2000" b="1" dirty="0" smtClean="0">
                <a:solidFill>
                  <a:srgbClr val="000000"/>
                </a:solidFill>
              </a:rPr>
              <a:t>Understanding of Business Rules for certification by students at all points of data processing </a:t>
            </a:r>
            <a:endParaRPr lang="en-ZA" sz="2000" b="1" dirty="0">
              <a:solidFill>
                <a:srgbClr val="000000"/>
              </a:solidFill>
            </a:endParaRP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xmlns="" val="2078151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smtClean="0"/>
              <a:t>Certification Backlog Rollout plan</a:t>
            </a:r>
            <a:endParaRPr lang="en-US" sz="3200" b="1" dirty="0"/>
          </a:p>
        </p:txBody>
      </p:sp>
      <p:sp>
        <p:nvSpPr>
          <p:cNvPr id="6" name="TextBox 5"/>
          <p:cNvSpPr txBox="1"/>
          <p:nvPr/>
        </p:nvSpPr>
        <p:spPr>
          <a:xfrm>
            <a:off x="571500" y="973792"/>
            <a:ext cx="8001000" cy="923330"/>
          </a:xfrm>
          <a:prstGeom prst="rect">
            <a:avLst/>
          </a:prstGeom>
          <a:noFill/>
        </p:spPr>
        <p:txBody>
          <a:bodyPr wrap="square" rtlCol="0">
            <a:spAutoFit/>
          </a:bodyPr>
          <a:lstStyle/>
          <a:p>
            <a:pPr marL="285750" indent="-285750" algn="just">
              <a:buFont typeface="Arial" panose="020B0604020202020204" pitchFamily="34" charset="0"/>
              <a:buChar char="•"/>
            </a:pPr>
            <a:endParaRPr lang="en-ZA" sz="1200" dirty="0"/>
          </a:p>
          <a:p>
            <a:pPr marL="285750" indent="-285750" algn="just">
              <a:buFont typeface="Arial" panose="020B0604020202020204" pitchFamily="34" charset="0"/>
              <a:buChar char="•"/>
            </a:pPr>
            <a:endParaRPr lang="en-ZA" sz="1400" dirty="0"/>
          </a:p>
          <a:p>
            <a:pPr algn="just"/>
            <a:endParaRPr lang="en-ZA" sz="1400" dirty="0"/>
          </a:p>
          <a:p>
            <a:pPr algn="just"/>
            <a:r>
              <a:rPr lang="en-ZA" sz="1400" dirty="0"/>
              <a:t> </a:t>
            </a: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048500804"/>
              </p:ext>
            </p:extLst>
          </p:nvPr>
        </p:nvGraphicFramePr>
        <p:xfrm>
          <a:off x="571500" y="1539707"/>
          <a:ext cx="7886700" cy="4458081"/>
        </p:xfrm>
        <a:graphic>
          <a:graphicData uri="http://schemas.openxmlformats.org/drawingml/2006/table">
            <a:tbl>
              <a:tblPr firstRow="1" firstCol="1" bandRow="1">
                <a:tableStyleId>{5C22544A-7EE6-4342-B048-85BDC9FD1C3A}</a:tableStyleId>
              </a:tblPr>
              <a:tblGrid>
                <a:gridCol w="1482699">
                  <a:extLst>
                    <a:ext uri="{9D8B030D-6E8A-4147-A177-3AD203B41FA5}">
                      <a16:colId xmlns:a16="http://schemas.microsoft.com/office/drawing/2014/main" xmlns="" val="2510121829"/>
                    </a:ext>
                  </a:extLst>
                </a:gridCol>
                <a:gridCol w="1408565">
                  <a:extLst>
                    <a:ext uri="{9D8B030D-6E8A-4147-A177-3AD203B41FA5}">
                      <a16:colId xmlns:a16="http://schemas.microsoft.com/office/drawing/2014/main" xmlns="" val="4159085190"/>
                    </a:ext>
                  </a:extLst>
                </a:gridCol>
                <a:gridCol w="1738229">
                  <a:extLst>
                    <a:ext uri="{9D8B030D-6E8A-4147-A177-3AD203B41FA5}">
                      <a16:colId xmlns:a16="http://schemas.microsoft.com/office/drawing/2014/main" xmlns="" val="845949847"/>
                    </a:ext>
                  </a:extLst>
                </a:gridCol>
                <a:gridCol w="959023">
                  <a:extLst>
                    <a:ext uri="{9D8B030D-6E8A-4147-A177-3AD203B41FA5}">
                      <a16:colId xmlns:a16="http://schemas.microsoft.com/office/drawing/2014/main" xmlns="" val="1110817001"/>
                    </a:ext>
                  </a:extLst>
                </a:gridCol>
                <a:gridCol w="867537">
                  <a:extLst>
                    <a:ext uri="{9D8B030D-6E8A-4147-A177-3AD203B41FA5}">
                      <a16:colId xmlns:a16="http://schemas.microsoft.com/office/drawing/2014/main" xmlns="" val="310382555"/>
                    </a:ext>
                  </a:extLst>
                </a:gridCol>
                <a:gridCol w="1430647">
                  <a:extLst>
                    <a:ext uri="{9D8B030D-6E8A-4147-A177-3AD203B41FA5}">
                      <a16:colId xmlns:a16="http://schemas.microsoft.com/office/drawing/2014/main" xmlns="" val="1313634614"/>
                    </a:ext>
                  </a:extLst>
                </a:gridCol>
              </a:tblGrid>
              <a:tr h="206547">
                <a:tc>
                  <a:txBody>
                    <a:bodyPr/>
                    <a:lstStyle/>
                    <a:p>
                      <a:pPr marL="0" marR="0" algn="ctr">
                        <a:lnSpc>
                          <a:spcPct val="107000"/>
                        </a:lnSpc>
                        <a:spcBef>
                          <a:spcPts val="0"/>
                        </a:spcBef>
                        <a:spcAft>
                          <a:spcPts val="0"/>
                        </a:spcAft>
                      </a:pPr>
                      <a:r>
                        <a:rPr lang="en-ZA" sz="800" dirty="0">
                          <a:solidFill>
                            <a:schemeClr val="tx1"/>
                          </a:solidFill>
                          <a:effectLst/>
                        </a:rPr>
                        <a:t>TASK</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gn="ctr">
                        <a:lnSpc>
                          <a:spcPct val="107000"/>
                        </a:lnSpc>
                        <a:spcBef>
                          <a:spcPts val="0"/>
                        </a:spcBef>
                        <a:spcAft>
                          <a:spcPts val="0"/>
                        </a:spcAft>
                      </a:pPr>
                      <a:r>
                        <a:rPr lang="en-ZA" sz="800">
                          <a:solidFill>
                            <a:schemeClr val="tx1"/>
                          </a:solidFill>
                          <a:effectLst/>
                        </a:rPr>
                        <a:t>AFFECTED CANDIDATES (ESTIMATES)</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gn="ctr">
                        <a:lnSpc>
                          <a:spcPct val="107000"/>
                        </a:lnSpc>
                        <a:spcBef>
                          <a:spcPts val="0"/>
                        </a:spcBef>
                        <a:spcAft>
                          <a:spcPts val="0"/>
                        </a:spcAft>
                      </a:pPr>
                      <a:r>
                        <a:rPr lang="en-ZA" sz="800">
                          <a:solidFill>
                            <a:schemeClr val="tx1"/>
                          </a:solidFill>
                          <a:effectLst/>
                        </a:rPr>
                        <a:t>RESPONSIBILITY</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gn="ctr">
                        <a:lnSpc>
                          <a:spcPct val="107000"/>
                        </a:lnSpc>
                        <a:spcBef>
                          <a:spcPts val="0"/>
                        </a:spcBef>
                        <a:spcAft>
                          <a:spcPts val="0"/>
                        </a:spcAft>
                      </a:pPr>
                      <a:r>
                        <a:rPr lang="en-ZA" sz="800">
                          <a:solidFill>
                            <a:schemeClr val="tx1"/>
                          </a:solidFill>
                          <a:effectLst/>
                        </a:rPr>
                        <a:t>TARGET DATES</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gn="ctr">
                        <a:lnSpc>
                          <a:spcPct val="107000"/>
                        </a:lnSpc>
                        <a:spcBef>
                          <a:spcPts val="0"/>
                        </a:spcBef>
                        <a:spcAft>
                          <a:spcPts val="0"/>
                        </a:spcAft>
                      </a:pPr>
                      <a:r>
                        <a:rPr lang="en-ZA" sz="800">
                          <a:solidFill>
                            <a:schemeClr val="tx1"/>
                          </a:solidFill>
                          <a:effectLst/>
                        </a:rPr>
                        <a:t>IMPACT</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gn="ctr">
                        <a:lnSpc>
                          <a:spcPct val="107000"/>
                        </a:lnSpc>
                        <a:spcBef>
                          <a:spcPts val="0"/>
                        </a:spcBef>
                        <a:spcAft>
                          <a:spcPts val="0"/>
                        </a:spcAft>
                      </a:pPr>
                      <a:r>
                        <a:rPr lang="en-ZA" sz="800">
                          <a:solidFill>
                            <a:schemeClr val="tx1"/>
                          </a:solidFill>
                          <a:effectLst/>
                        </a:rPr>
                        <a:t>STATUS</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extLst>
                  <a:ext uri="{0D108BD9-81ED-4DB2-BD59-A6C34878D82A}">
                    <a16:rowId xmlns:a16="http://schemas.microsoft.com/office/drawing/2014/main" xmlns="" val="449336980"/>
                  </a:ext>
                </a:extLst>
              </a:tr>
              <a:tr h="344245">
                <a:tc>
                  <a:txBody>
                    <a:bodyPr/>
                    <a:lstStyle/>
                    <a:p>
                      <a:pPr marL="0" marR="0">
                        <a:lnSpc>
                          <a:spcPct val="107000"/>
                        </a:lnSpc>
                        <a:spcBef>
                          <a:spcPts val="0"/>
                        </a:spcBef>
                        <a:spcAft>
                          <a:spcPts val="0"/>
                        </a:spcAft>
                      </a:pPr>
                      <a:r>
                        <a:rPr lang="en-ZA" sz="800" dirty="0" smtClean="0">
                          <a:solidFill>
                            <a:schemeClr val="tx1"/>
                          </a:solidFill>
                          <a:effectLst/>
                        </a:rPr>
                        <a:t>Perform </a:t>
                      </a:r>
                      <a:r>
                        <a:rPr lang="en-ZA" sz="800" dirty="0">
                          <a:solidFill>
                            <a:schemeClr val="tx1"/>
                          </a:solidFill>
                          <a:effectLst/>
                        </a:rPr>
                        <a:t>analysis of </a:t>
                      </a:r>
                      <a:r>
                        <a:rPr lang="en-ZA" sz="800" dirty="0" smtClean="0">
                          <a:solidFill>
                            <a:schemeClr val="tx1"/>
                          </a:solidFill>
                          <a:effectLst/>
                        </a:rPr>
                        <a:t>not</a:t>
                      </a:r>
                      <a:r>
                        <a:rPr lang="en-ZA" sz="800" baseline="0" dirty="0" smtClean="0">
                          <a:solidFill>
                            <a:schemeClr val="tx1"/>
                          </a:solidFill>
                          <a:effectLst/>
                        </a:rPr>
                        <a:t> approved</a:t>
                      </a:r>
                      <a:r>
                        <a:rPr lang="en-ZA" sz="800" dirty="0" smtClean="0">
                          <a:solidFill>
                            <a:schemeClr val="tx1"/>
                          </a:solidFill>
                          <a:effectLst/>
                        </a:rPr>
                        <a:t> </a:t>
                      </a:r>
                      <a:r>
                        <a:rPr lang="en-ZA" sz="800" dirty="0">
                          <a:solidFill>
                            <a:schemeClr val="tx1"/>
                          </a:solidFill>
                          <a:effectLst/>
                        </a:rPr>
                        <a:t>certification data records and correct any data anomalies on the exam IT system</a:t>
                      </a:r>
                      <a:r>
                        <a:rPr lang="en-ZA" sz="800" dirty="0" smtClean="0">
                          <a:solidFill>
                            <a:schemeClr val="tx1"/>
                          </a:solidFill>
                          <a:effectLst/>
                        </a:rPr>
                        <a:t>.</a:t>
                      </a:r>
                    </a:p>
                    <a:p>
                      <a:pPr marL="0" marR="0">
                        <a:lnSpc>
                          <a:spcPct val="107000"/>
                        </a:lnSpc>
                        <a:spcBef>
                          <a:spcPts val="0"/>
                        </a:spcBef>
                        <a:spcAft>
                          <a:spcPts val="0"/>
                        </a:spcAft>
                      </a:pP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a:solidFill>
                            <a:schemeClr val="tx1"/>
                          </a:solidFill>
                          <a:effectLst/>
                        </a:rPr>
                        <a:t>TBC</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a:solidFill>
                            <a:schemeClr val="tx1"/>
                          </a:solidFill>
                          <a:effectLst/>
                        </a:rPr>
                        <a:t>DHET/SITA</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smtClean="0">
                          <a:solidFill>
                            <a:schemeClr val="tx1"/>
                          </a:solidFill>
                          <a:effectLst/>
                        </a:rPr>
                        <a:t>February to 31 </a:t>
                      </a:r>
                      <a:r>
                        <a:rPr lang="en-ZA" sz="800" dirty="0">
                          <a:solidFill>
                            <a:schemeClr val="tx1"/>
                          </a:solidFill>
                          <a:effectLst/>
                        </a:rPr>
                        <a:t>August 2020</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a:solidFill>
                            <a:schemeClr val="tx1"/>
                          </a:solidFill>
                          <a:effectLst/>
                        </a:rPr>
                        <a:t>High</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a:solidFill>
                            <a:schemeClr val="tx1"/>
                          </a:solidFill>
                          <a:effectLst/>
                        </a:rPr>
                        <a:t>Analysis of the </a:t>
                      </a:r>
                      <a:r>
                        <a:rPr lang="en-ZA" sz="800" dirty="0" smtClean="0">
                          <a:solidFill>
                            <a:schemeClr val="tx1"/>
                          </a:solidFill>
                          <a:effectLst/>
                        </a:rPr>
                        <a:t>non</a:t>
                      </a:r>
                      <a:r>
                        <a:rPr lang="en-ZA" sz="800" baseline="0" dirty="0" smtClean="0">
                          <a:solidFill>
                            <a:schemeClr val="tx1"/>
                          </a:solidFill>
                          <a:effectLst/>
                        </a:rPr>
                        <a:t> approved </a:t>
                      </a:r>
                      <a:r>
                        <a:rPr lang="en-ZA" sz="800" dirty="0" smtClean="0">
                          <a:solidFill>
                            <a:schemeClr val="tx1"/>
                          </a:solidFill>
                          <a:effectLst/>
                        </a:rPr>
                        <a:t> </a:t>
                      </a:r>
                      <a:r>
                        <a:rPr lang="en-ZA" sz="800" dirty="0">
                          <a:solidFill>
                            <a:schemeClr val="tx1"/>
                          </a:solidFill>
                          <a:effectLst/>
                        </a:rPr>
                        <a:t>certification data records is ongoing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extLst>
                  <a:ext uri="{0D108BD9-81ED-4DB2-BD59-A6C34878D82A}">
                    <a16:rowId xmlns:a16="http://schemas.microsoft.com/office/drawing/2014/main" xmlns="" val="2903294606"/>
                  </a:ext>
                </a:extLst>
              </a:tr>
              <a:tr h="550792">
                <a:tc>
                  <a:txBody>
                    <a:bodyPr/>
                    <a:lstStyle/>
                    <a:p>
                      <a:pPr marL="0" marR="0">
                        <a:lnSpc>
                          <a:spcPct val="107000"/>
                        </a:lnSpc>
                        <a:spcBef>
                          <a:spcPts val="0"/>
                        </a:spcBef>
                        <a:spcAft>
                          <a:spcPts val="800"/>
                        </a:spcAft>
                      </a:pPr>
                      <a:r>
                        <a:rPr lang="en-ZA" sz="800" dirty="0">
                          <a:solidFill>
                            <a:schemeClr val="tx1"/>
                          </a:solidFill>
                          <a:effectLst/>
                        </a:rPr>
                        <a:t>Manually go through each of the records reported in the SITA outstanding certificates report and query list </a:t>
                      </a:r>
                      <a:r>
                        <a:rPr lang="en-ZA" sz="800" dirty="0" smtClean="0">
                          <a:solidFill>
                            <a:schemeClr val="tx1"/>
                          </a:solidFill>
                          <a:effectLst/>
                        </a:rPr>
                        <a:t>from </a:t>
                      </a:r>
                      <a:r>
                        <a:rPr lang="en-ZA" sz="800" dirty="0">
                          <a:solidFill>
                            <a:schemeClr val="tx1"/>
                          </a:solidFill>
                          <a:effectLst/>
                        </a:rPr>
                        <a:t>Colleges and request </a:t>
                      </a:r>
                      <a:r>
                        <a:rPr lang="en-ZA" sz="800" dirty="0" smtClean="0">
                          <a:solidFill>
                            <a:schemeClr val="tx1"/>
                          </a:solidFill>
                          <a:effectLst/>
                        </a:rPr>
                        <a:t> a certificate </a:t>
                      </a:r>
                      <a:r>
                        <a:rPr lang="en-ZA" sz="800" dirty="0">
                          <a:solidFill>
                            <a:schemeClr val="tx1"/>
                          </a:solidFill>
                          <a:effectLst/>
                        </a:rPr>
                        <a:t>where </a:t>
                      </a:r>
                      <a:r>
                        <a:rPr lang="en-ZA" sz="800" dirty="0" smtClean="0">
                          <a:solidFill>
                            <a:schemeClr val="tx1"/>
                          </a:solidFill>
                          <a:effectLst/>
                        </a:rPr>
                        <a:t>the </a:t>
                      </a:r>
                      <a:r>
                        <a:rPr lang="en-ZA" sz="800" dirty="0">
                          <a:solidFill>
                            <a:schemeClr val="tx1"/>
                          </a:solidFill>
                          <a:effectLst/>
                        </a:rPr>
                        <a:t>certification criterion has been met</a:t>
                      </a:r>
                      <a:r>
                        <a:rPr lang="en-ZA" sz="800" dirty="0" smtClean="0">
                          <a:solidFill>
                            <a:schemeClr val="tx1"/>
                          </a:solidFill>
                          <a:effectLst/>
                        </a:rPr>
                        <a:t>.</a:t>
                      </a:r>
                    </a:p>
                    <a:p>
                      <a:pPr marL="0" marR="0">
                        <a:lnSpc>
                          <a:spcPct val="107000"/>
                        </a:lnSpc>
                        <a:spcBef>
                          <a:spcPts val="0"/>
                        </a:spcBef>
                        <a:spcAft>
                          <a:spcPts val="800"/>
                        </a:spcAft>
                      </a:pP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TBC</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DHET/TVET colleges</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smtClean="0">
                          <a:solidFill>
                            <a:schemeClr val="tx1"/>
                          </a:solidFill>
                          <a:effectLst/>
                        </a:rPr>
                        <a:t>February to 31 </a:t>
                      </a:r>
                      <a:r>
                        <a:rPr lang="en-ZA" sz="800" dirty="0">
                          <a:solidFill>
                            <a:schemeClr val="tx1"/>
                          </a:solidFill>
                          <a:effectLst/>
                        </a:rPr>
                        <a:t>August 2020</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a:solidFill>
                            <a:schemeClr val="tx1"/>
                          </a:solidFill>
                          <a:effectLst/>
                        </a:rPr>
                        <a:t>Medium</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a:solidFill>
                            <a:schemeClr val="tx1"/>
                          </a:solidFill>
                          <a:effectLst/>
                        </a:rPr>
                        <a:t>Ongoing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extLst>
                  <a:ext uri="{0D108BD9-81ED-4DB2-BD59-A6C34878D82A}">
                    <a16:rowId xmlns:a16="http://schemas.microsoft.com/office/drawing/2014/main" xmlns="" val="422678173"/>
                  </a:ext>
                </a:extLst>
              </a:tr>
              <a:tr h="149358">
                <a:tc>
                  <a:txBody>
                    <a:bodyPr/>
                    <a:lstStyle/>
                    <a:p>
                      <a:pPr marL="0" marR="0">
                        <a:lnSpc>
                          <a:spcPct val="107000"/>
                        </a:lnSpc>
                        <a:spcBef>
                          <a:spcPts val="0"/>
                        </a:spcBef>
                        <a:spcAft>
                          <a:spcPts val="800"/>
                        </a:spcAft>
                      </a:pPr>
                      <a:r>
                        <a:rPr lang="en-ZA" sz="800" dirty="0" smtClean="0">
                          <a:solidFill>
                            <a:schemeClr val="tx1"/>
                          </a:solidFill>
                          <a:effectLst/>
                        </a:rPr>
                        <a:t>Oversee </a:t>
                      </a:r>
                      <a:r>
                        <a:rPr lang="en-ZA" sz="800" dirty="0">
                          <a:solidFill>
                            <a:schemeClr val="tx1"/>
                          </a:solidFill>
                          <a:effectLst/>
                        </a:rPr>
                        <a:t>the management of examination </a:t>
                      </a:r>
                      <a:r>
                        <a:rPr lang="en-ZA" sz="800" dirty="0" smtClean="0">
                          <a:solidFill>
                            <a:schemeClr val="tx1"/>
                          </a:solidFill>
                          <a:effectLst/>
                        </a:rPr>
                        <a:t>irregularities</a:t>
                      </a:r>
                    </a:p>
                    <a:p>
                      <a:pPr marL="0" marR="0">
                        <a:lnSpc>
                          <a:spcPct val="107000"/>
                        </a:lnSpc>
                        <a:spcBef>
                          <a:spcPts val="0"/>
                        </a:spcBef>
                        <a:spcAft>
                          <a:spcPts val="800"/>
                        </a:spcAft>
                      </a:pP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TBC</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DHET/TVET colleges</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smtClean="0">
                          <a:solidFill>
                            <a:schemeClr val="tx1"/>
                          </a:solidFill>
                          <a:effectLst/>
                          <a:latin typeface="+mn-lt"/>
                          <a:ea typeface="+mn-ea"/>
                          <a:cs typeface="+mn-cs"/>
                        </a:rPr>
                        <a:t>Current</a:t>
                      </a:r>
                      <a:r>
                        <a:rPr lang="en-ZA" sz="800" baseline="0" dirty="0" smtClean="0">
                          <a:solidFill>
                            <a:schemeClr val="tx1"/>
                          </a:solidFill>
                          <a:effectLst/>
                          <a:latin typeface="+mn-lt"/>
                          <a:ea typeface="+mn-ea"/>
                          <a:cs typeface="+mn-cs"/>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High</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smtClean="0">
                          <a:solidFill>
                            <a:schemeClr val="tx1"/>
                          </a:solidFill>
                          <a:effectLst/>
                        </a:rPr>
                        <a:t>Ongoing – SITA reports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extLst>
                  <a:ext uri="{0D108BD9-81ED-4DB2-BD59-A6C34878D82A}">
                    <a16:rowId xmlns:a16="http://schemas.microsoft.com/office/drawing/2014/main" xmlns="" val="2275850877"/>
                  </a:ext>
                </a:extLst>
              </a:tr>
              <a:tr h="206547">
                <a:tc>
                  <a:txBody>
                    <a:bodyPr/>
                    <a:lstStyle/>
                    <a:p>
                      <a:pPr marL="0" marR="0">
                        <a:lnSpc>
                          <a:spcPct val="107000"/>
                        </a:lnSpc>
                        <a:spcBef>
                          <a:spcPts val="0"/>
                        </a:spcBef>
                        <a:spcAft>
                          <a:spcPts val="800"/>
                        </a:spcAft>
                      </a:pPr>
                      <a:r>
                        <a:rPr lang="en-ZA" sz="800" dirty="0" smtClean="0">
                          <a:solidFill>
                            <a:schemeClr val="tx1"/>
                          </a:solidFill>
                          <a:effectLst/>
                        </a:rPr>
                        <a:t>Oversee </a:t>
                      </a:r>
                      <a:r>
                        <a:rPr lang="en-ZA" sz="800" dirty="0">
                          <a:solidFill>
                            <a:schemeClr val="tx1"/>
                          </a:solidFill>
                          <a:effectLst/>
                        </a:rPr>
                        <a:t>the process of capturing of outstanding </a:t>
                      </a:r>
                      <a:r>
                        <a:rPr lang="en-ZA" sz="800" dirty="0" smtClean="0">
                          <a:solidFill>
                            <a:schemeClr val="tx1"/>
                          </a:solidFill>
                          <a:effectLst/>
                        </a:rPr>
                        <a:t>marks</a:t>
                      </a:r>
                    </a:p>
                    <a:p>
                      <a:pPr marL="0" marR="0">
                        <a:lnSpc>
                          <a:spcPct val="107000"/>
                        </a:lnSpc>
                        <a:spcBef>
                          <a:spcPts val="0"/>
                        </a:spcBef>
                        <a:spcAft>
                          <a:spcPts val="800"/>
                        </a:spcAft>
                      </a:pP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TBC</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TVET Colleges/DHET</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smtClean="0">
                          <a:solidFill>
                            <a:schemeClr val="tx1"/>
                          </a:solidFill>
                          <a:effectLst/>
                        </a:rPr>
                        <a:t>Current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Low</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a:solidFill>
                            <a:schemeClr val="tx1"/>
                          </a:solidFill>
                          <a:effectLst/>
                        </a:rPr>
                        <a:t>Ongoing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extLst>
                  <a:ext uri="{0D108BD9-81ED-4DB2-BD59-A6C34878D82A}">
                    <a16:rowId xmlns:a16="http://schemas.microsoft.com/office/drawing/2014/main" xmlns="" val="3939678511"/>
                  </a:ext>
                </a:extLst>
              </a:tr>
              <a:tr h="554625">
                <a:tc>
                  <a:txBody>
                    <a:bodyPr/>
                    <a:lstStyle/>
                    <a:p>
                      <a:pPr marL="0" marR="0">
                        <a:lnSpc>
                          <a:spcPct val="107000"/>
                        </a:lnSpc>
                        <a:spcBef>
                          <a:spcPts val="0"/>
                        </a:spcBef>
                        <a:spcAft>
                          <a:spcPts val="800"/>
                        </a:spcAft>
                      </a:pPr>
                      <a:r>
                        <a:rPr lang="en-ZA" sz="800">
                          <a:solidFill>
                            <a:schemeClr val="tx1"/>
                          </a:solidFill>
                          <a:effectLst/>
                        </a:rPr>
                        <a:t>Provide guidance on business rules (.i.e. policies) application and processes clarity where required.</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0</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DHET</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smtClean="0">
                          <a:solidFill>
                            <a:schemeClr val="tx1"/>
                          </a:solidFill>
                          <a:effectLst/>
                        </a:rPr>
                        <a:t> February</a:t>
                      </a:r>
                      <a:r>
                        <a:rPr lang="en-ZA" sz="800" baseline="0" dirty="0" smtClean="0">
                          <a:solidFill>
                            <a:schemeClr val="tx1"/>
                          </a:solidFill>
                          <a:effectLst/>
                        </a:rPr>
                        <a:t> to 31 August </a:t>
                      </a:r>
                      <a:r>
                        <a:rPr lang="en-ZA" sz="800" dirty="0" smtClean="0">
                          <a:solidFill>
                            <a:schemeClr val="tx1"/>
                          </a:solidFill>
                          <a:effectLst/>
                        </a:rPr>
                        <a:t> 2020</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High</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US" sz="800" dirty="0" smtClean="0">
                          <a:solidFill>
                            <a:schemeClr val="tx1"/>
                          </a:solidFill>
                          <a:effectLst/>
                        </a:rPr>
                        <a:t>TE Memo to colleges and planned road shows to regions </a:t>
                      </a:r>
                      <a:endParaRPr lang="en-US" sz="800" dirty="0">
                        <a:solidFill>
                          <a:schemeClr val="tx1"/>
                        </a:solidFill>
                        <a:effectLst/>
                      </a:endParaRPr>
                    </a:p>
                    <a:p>
                      <a:pPr marL="0" marR="0">
                        <a:lnSpc>
                          <a:spcPct val="107000"/>
                        </a:lnSpc>
                        <a:spcBef>
                          <a:spcPts val="0"/>
                        </a:spcBef>
                        <a:spcAft>
                          <a:spcPts val="0"/>
                        </a:spcAft>
                      </a:pPr>
                      <a:r>
                        <a:rPr lang="en-ZA" sz="800" dirty="0">
                          <a:solidFill>
                            <a:schemeClr val="tx1"/>
                          </a:solidFill>
                          <a:effectLst/>
                        </a:rPr>
                        <a:t> </a:t>
                      </a:r>
                      <a:endParaRPr lang="en-US" sz="800" dirty="0">
                        <a:solidFill>
                          <a:schemeClr val="tx1"/>
                        </a:solidFill>
                        <a:effectLst/>
                      </a:endParaRPr>
                    </a:p>
                    <a:p>
                      <a:pPr marL="0" marR="0">
                        <a:lnSpc>
                          <a:spcPct val="107000"/>
                        </a:lnSpc>
                        <a:spcBef>
                          <a:spcPts val="0"/>
                        </a:spcBef>
                        <a:spcAft>
                          <a:spcPts val="0"/>
                        </a:spcAft>
                      </a:pPr>
                      <a:r>
                        <a:rPr lang="en-ZA" sz="800" dirty="0">
                          <a:solidFill>
                            <a:schemeClr val="tx1"/>
                          </a:solidFill>
                          <a:effectLst/>
                        </a:rPr>
                        <a:t> </a:t>
                      </a:r>
                      <a:endParaRPr lang="en-US" sz="800" dirty="0">
                        <a:solidFill>
                          <a:schemeClr val="tx1"/>
                        </a:solidFill>
                        <a:effectLst/>
                      </a:endParaRPr>
                    </a:p>
                    <a:p>
                      <a:pPr marL="0" marR="0">
                        <a:spcBef>
                          <a:spcPts val="0"/>
                        </a:spcBef>
                        <a:spcAft>
                          <a:spcPts val="1000"/>
                        </a:spcAft>
                      </a:pPr>
                      <a:r>
                        <a:rPr lang="en-ZA" sz="800" dirty="0">
                          <a:solidFill>
                            <a:schemeClr val="tx1"/>
                          </a:solidFill>
                          <a:effectLst/>
                        </a:rPr>
                        <a:t> </a:t>
                      </a:r>
                      <a:endParaRPr lang="en-US" sz="800" dirty="0">
                        <a:solidFill>
                          <a:schemeClr val="tx1"/>
                        </a:solidFill>
                        <a:effectLst/>
                      </a:endParaRPr>
                    </a:p>
                    <a:p>
                      <a:pPr marL="0" marR="0">
                        <a:spcBef>
                          <a:spcPts val="0"/>
                        </a:spcBef>
                        <a:spcAft>
                          <a:spcPts val="1000"/>
                        </a:spcAft>
                      </a:pPr>
                      <a:r>
                        <a:rPr lang="en-ZA"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extLst>
                  <a:ext uri="{0D108BD9-81ED-4DB2-BD59-A6C34878D82A}">
                    <a16:rowId xmlns:a16="http://schemas.microsoft.com/office/drawing/2014/main" xmlns="" val="2724518272"/>
                  </a:ext>
                </a:extLst>
              </a:tr>
            </a:tbl>
          </a:graphicData>
        </a:graphic>
      </p:graphicFrame>
    </p:spTree>
    <p:extLst>
      <p:ext uri="{BB962C8B-B14F-4D97-AF65-F5344CB8AC3E}">
        <p14:creationId xmlns:p14="http://schemas.microsoft.com/office/powerpoint/2010/main" xmlns="" val="2776272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smtClean="0"/>
              <a:t>Certification Backlog </a:t>
            </a:r>
            <a:r>
              <a:rPr lang="en-US" sz="3200" b="1" dirty="0"/>
              <a:t>Rollout plan</a:t>
            </a: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898506585"/>
              </p:ext>
            </p:extLst>
          </p:nvPr>
        </p:nvGraphicFramePr>
        <p:xfrm>
          <a:off x="571500" y="1425779"/>
          <a:ext cx="8001000" cy="4113562"/>
        </p:xfrm>
        <a:graphic>
          <a:graphicData uri="http://schemas.openxmlformats.org/drawingml/2006/table">
            <a:tbl>
              <a:tblPr firstRow="1" firstCol="1" bandRow="1">
                <a:tableStyleId>{5C22544A-7EE6-4342-B048-85BDC9FD1C3A}</a:tableStyleId>
              </a:tblPr>
              <a:tblGrid>
                <a:gridCol w="1504859">
                  <a:extLst>
                    <a:ext uri="{9D8B030D-6E8A-4147-A177-3AD203B41FA5}">
                      <a16:colId xmlns:a16="http://schemas.microsoft.com/office/drawing/2014/main" xmlns="" val="1993173938"/>
                    </a:ext>
                  </a:extLst>
                </a:gridCol>
                <a:gridCol w="1428198">
                  <a:extLst>
                    <a:ext uri="{9D8B030D-6E8A-4147-A177-3AD203B41FA5}">
                      <a16:colId xmlns:a16="http://schemas.microsoft.com/office/drawing/2014/main" xmlns="" val="3625015822"/>
                    </a:ext>
                  </a:extLst>
                </a:gridCol>
                <a:gridCol w="1762539">
                  <a:extLst>
                    <a:ext uri="{9D8B030D-6E8A-4147-A177-3AD203B41FA5}">
                      <a16:colId xmlns:a16="http://schemas.microsoft.com/office/drawing/2014/main" xmlns="" val="815900432"/>
                    </a:ext>
                  </a:extLst>
                </a:gridCol>
                <a:gridCol w="977900">
                  <a:extLst>
                    <a:ext uri="{9D8B030D-6E8A-4147-A177-3AD203B41FA5}">
                      <a16:colId xmlns:a16="http://schemas.microsoft.com/office/drawing/2014/main" xmlns="" val="4170160066"/>
                    </a:ext>
                  </a:extLst>
                </a:gridCol>
                <a:gridCol w="874827">
                  <a:extLst>
                    <a:ext uri="{9D8B030D-6E8A-4147-A177-3AD203B41FA5}">
                      <a16:colId xmlns:a16="http://schemas.microsoft.com/office/drawing/2014/main" xmlns="" val="1234866556"/>
                    </a:ext>
                  </a:extLst>
                </a:gridCol>
                <a:gridCol w="1452677">
                  <a:extLst>
                    <a:ext uri="{9D8B030D-6E8A-4147-A177-3AD203B41FA5}">
                      <a16:colId xmlns:a16="http://schemas.microsoft.com/office/drawing/2014/main" xmlns="" val="2551966399"/>
                    </a:ext>
                  </a:extLst>
                </a:gridCol>
              </a:tblGrid>
              <a:tr h="341811">
                <a:tc>
                  <a:txBody>
                    <a:bodyPr/>
                    <a:lstStyle/>
                    <a:p>
                      <a:pPr marL="0" marR="0">
                        <a:lnSpc>
                          <a:spcPct val="107000"/>
                        </a:lnSpc>
                        <a:spcBef>
                          <a:spcPts val="0"/>
                        </a:spcBef>
                        <a:spcAft>
                          <a:spcPts val="800"/>
                        </a:spcAft>
                      </a:pPr>
                      <a:r>
                        <a:rPr lang="en-ZA" sz="800" dirty="0">
                          <a:solidFill>
                            <a:schemeClr val="tx1"/>
                          </a:solidFill>
                          <a:effectLst/>
                        </a:rPr>
                        <a:t>TASK</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AFFECTED CANDIDATES (ESTIMATES)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RESPONSIBILITY</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TARGET DATES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IMPACT</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STATUS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extLst>
                  <a:ext uri="{0D108BD9-81ED-4DB2-BD59-A6C34878D82A}">
                    <a16:rowId xmlns:a16="http://schemas.microsoft.com/office/drawing/2014/main" xmlns="" val="462223394"/>
                  </a:ext>
                </a:extLst>
              </a:tr>
              <a:tr h="886002">
                <a:tc>
                  <a:txBody>
                    <a:bodyPr/>
                    <a:lstStyle/>
                    <a:p>
                      <a:pPr marL="0" marR="0">
                        <a:lnSpc>
                          <a:spcPct val="107000"/>
                        </a:lnSpc>
                        <a:spcBef>
                          <a:spcPts val="0"/>
                        </a:spcBef>
                        <a:spcAft>
                          <a:spcPts val="800"/>
                        </a:spcAft>
                      </a:pPr>
                      <a:r>
                        <a:rPr lang="en-ZA" sz="800" dirty="0" smtClean="0">
                          <a:solidFill>
                            <a:schemeClr val="tx1"/>
                          </a:solidFill>
                          <a:effectLst/>
                        </a:rPr>
                        <a:t>Continue </a:t>
                      </a:r>
                      <a:r>
                        <a:rPr lang="en-ZA" sz="800" dirty="0">
                          <a:solidFill>
                            <a:schemeClr val="tx1"/>
                          </a:solidFill>
                          <a:effectLst/>
                        </a:rPr>
                        <a:t>to collect and analyse data from colleges and also </a:t>
                      </a:r>
                      <a:r>
                        <a:rPr lang="en-ZA" sz="800" dirty="0" smtClean="0">
                          <a:solidFill>
                            <a:schemeClr val="tx1"/>
                          </a:solidFill>
                          <a:effectLst/>
                        </a:rPr>
                        <a:t>use </a:t>
                      </a:r>
                      <a:r>
                        <a:rPr lang="en-ZA" sz="800" dirty="0">
                          <a:solidFill>
                            <a:schemeClr val="tx1"/>
                          </a:solidFill>
                          <a:effectLst/>
                        </a:rPr>
                        <a:t>technologies such as e-Query system.</a:t>
                      </a:r>
                      <a:endParaRPr lang="en-US" sz="800" dirty="0">
                        <a:solidFill>
                          <a:schemeClr val="tx1"/>
                        </a:solidFill>
                        <a:effectLst/>
                      </a:endParaRPr>
                    </a:p>
                    <a:p>
                      <a:pPr marL="0" marR="0">
                        <a:lnSpc>
                          <a:spcPct val="107000"/>
                        </a:lnSpc>
                        <a:spcBef>
                          <a:spcPts val="0"/>
                        </a:spcBef>
                        <a:spcAft>
                          <a:spcPts val="800"/>
                        </a:spcAft>
                      </a:pPr>
                      <a:r>
                        <a:rPr lang="en-ZA"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 </a:t>
                      </a:r>
                      <a:r>
                        <a:rPr lang="en-ZA" sz="800" dirty="0" smtClean="0">
                          <a:solidFill>
                            <a:schemeClr val="tx1"/>
                          </a:solidFill>
                          <a:effectLst/>
                        </a:rPr>
                        <a:t>TBC</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 </a:t>
                      </a:r>
                      <a:r>
                        <a:rPr lang="en-ZA" sz="800" dirty="0" smtClean="0">
                          <a:solidFill>
                            <a:schemeClr val="tx1"/>
                          </a:solidFill>
                          <a:effectLst/>
                        </a:rPr>
                        <a:t>DHET – Exams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a:solidFill>
                            <a:schemeClr val="tx1"/>
                          </a:solidFill>
                          <a:effectLst/>
                        </a:rPr>
                        <a:t>Ongoing</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a:solidFill>
                            <a:schemeClr val="tx1"/>
                          </a:solidFill>
                          <a:effectLst/>
                        </a:rPr>
                        <a:t>Low</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Ongoing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extLst>
                  <a:ext uri="{0D108BD9-81ED-4DB2-BD59-A6C34878D82A}">
                    <a16:rowId xmlns:a16="http://schemas.microsoft.com/office/drawing/2014/main" xmlns="" val="564253249"/>
                  </a:ext>
                </a:extLst>
              </a:tr>
              <a:tr h="1341489">
                <a:tc>
                  <a:txBody>
                    <a:bodyPr/>
                    <a:lstStyle/>
                    <a:p>
                      <a:pPr marL="0" marR="0">
                        <a:lnSpc>
                          <a:spcPct val="107000"/>
                        </a:lnSpc>
                        <a:spcBef>
                          <a:spcPts val="0"/>
                        </a:spcBef>
                        <a:spcAft>
                          <a:spcPts val="800"/>
                        </a:spcAft>
                      </a:pPr>
                      <a:r>
                        <a:rPr lang="en-ZA" sz="800" dirty="0" smtClean="0">
                          <a:solidFill>
                            <a:schemeClr val="tx1"/>
                          </a:solidFill>
                          <a:effectLst/>
                        </a:rPr>
                        <a:t>Oversee </a:t>
                      </a:r>
                      <a:r>
                        <a:rPr lang="en-ZA" sz="800" dirty="0">
                          <a:solidFill>
                            <a:schemeClr val="tx1"/>
                          </a:solidFill>
                          <a:effectLst/>
                        </a:rPr>
                        <a:t>provision of Portfolio of Evidence whereby TVET college/exam centre/PEDs made changes to candidate raw marks post the resulting or certification processes.</a:t>
                      </a:r>
                      <a:endParaRPr lang="en-US" sz="800" dirty="0">
                        <a:solidFill>
                          <a:schemeClr val="tx1"/>
                        </a:solidFill>
                        <a:effectLst/>
                      </a:endParaRPr>
                    </a:p>
                    <a:p>
                      <a:pPr marL="0" marR="0">
                        <a:lnSpc>
                          <a:spcPct val="107000"/>
                        </a:lnSpc>
                        <a:spcBef>
                          <a:spcPts val="0"/>
                        </a:spcBef>
                        <a:spcAft>
                          <a:spcPts val="800"/>
                        </a:spcAft>
                      </a:pPr>
                      <a:r>
                        <a:rPr lang="en-ZA"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a:solidFill>
                            <a:schemeClr val="tx1"/>
                          </a:solidFill>
                          <a:effectLst/>
                        </a:rPr>
                        <a:t>TBC</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a:solidFill>
                            <a:schemeClr val="tx1"/>
                          </a:solidFill>
                          <a:effectLst/>
                        </a:rPr>
                        <a:t>TVET Colleges and PEDs supported by DHET</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a:solidFill>
                            <a:schemeClr val="tx1"/>
                          </a:solidFill>
                          <a:effectLst/>
                        </a:rPr>
                        <a:t>30 May 2020</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a:solidFill>
                            <a:schemeClr val="tx1"/>
                          </a:solidFill>
                          <a:effectLst/>
                        </a:rPr>
                        <a:t>High</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 Ongoing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extLst>
                  <a:ext uri="{0D108BD9-81ED-4DB2-BD59-A6C34878D82A}">
                    <a16:rowId xmlns:a16="http://schemas.microsoft.com/office/drawing/2014/main" xmlns="" val="1705364830"/>
                  </a:ext>
                </a:extLst>
              </a:tr>
              <a:tr h="772130">
                <a:tc>
                  <a:txBody>
                    <a:bodyPr/>
                    <a:lstStyle/>
                    <a:p>
                      <a:pPr marL="0" marR="0">
                        <a:lnSpc>
                          <a:spcPct val="107000"/>
                        </a:lnSpc>
                        <a:spcBef>
                          <a:spcPts val="0"/>
                        </a:spcBef>
                        <a:spcAft>
                          <a:spcPts val="800"/>
                        </a:spcAft>
                      </a:pPr>
                      <a:r>
                        <a:rPr lang="en-ZA" sz="800" dirty="0">
                          <a:solidFill>
                            <a:schemeClr val="tx1"/>
                          </a:solidFill>
                          <a:effectLst/>
                        </a:rPr>
                        <a:t>Desktop verification of certification backlog per public examination centre(campus)</a:t>
                      </a:r>
                      <a:endParaRPr lang="en-US" sz="800" dirty="0">
                        <a:solidFill>
                          <a:schemeClr val="tx1"/>
                        </a:solidFill>
                        <a:effectLst/>
                      </a:endParaRPr>
                    </a:p>
                    <a:p>
                      <a:pPr marL="0" marR="0">
                        <a:lnSpc>
                          <a:spcPct val="107000"/>
                        </a:lnSpc>
                        <a:spcBef>
                          <a:spcPts val="0"/>
                        </a:spcBef>
                        <a:spcAft>
                          <a:spcPts val="800"/>
                        </a:spcAft>
                      </a:pPr>
                      <a:r>
                        <a:rPr lang="en-ZA"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a:solidFill>
                            <a:schemeClr val="tx1"/>
                          </a:solidFill>
                          <a:effectLst/>
                        </a:rPr>
                        <a:t>TBC</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a:solidFill>
                            <a:schemeClr val="tx1"/>
                          </a:solidFill>
                          <a:effectLst/>
                        </a:rPr>
                        <a:t>DHET</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smtClean="0">
                          <a:solidFill>
                            <a:schemeClr val="tx1"/>
                          </a:solidFill>
                          <a:effectLst/>
                        </a:rPr>
                        <a:t>March to</a:t>
                      </a:r>
                      <a:r>
                        <a:rPr lang="en-ZA" sz="800" baseline="0" dirty="0" smtClean="0">
                          <a:solidFill>
                            <a:schemeClr val="tx1"/>
                          </a:solidFill>
                          <a:effectLst/>
                        </a:rPr>
                        <a:t> </a:t>
                      </a:r>
                      <a:r>
                        <a:rPr lang="en-ZA" sz="800" dirty="0" smtClean="0">
                          <a:solidFill>
                            <a:schemeClr val="tx1"/>
                          </a:solidFill>
                          <a:effectLst/>
                        </a:rPr>
                        <a:t>31 </a:t>
                      </a:r>
                      <a:r>
                        <a:rPr lang="en-ZA" sz="800" dirty="0">
                          <a:solidFill>
                            <a:schemeClr val="tx1"/>
                          </a:solidFill>
                          <a:effectLst/>
                        </a:rPr>
                        <a:t>September 2020</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 </a:t>
                      </a:r>
                      <a:r>
                        <a:rPr lang="en-ZA" sz="800" dirty="0" smtClean="0">
                          <a:solidFill>
                            <a:schemeClr val="tx1"/>
                          </a:solidFill>
                          <a:effectLst/>
                        </a:rPr>
                        <a:t>High</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tc>
                  <a:txBody>
                    <a:bodyPr/>
                    <a:lstStyle/>
                    <a:p>
                      <a:pPr marL="0" marR="0">
                        <a:lnSpc>
                          <a:spcPct val="107000"/>
                        </a:lnSpc>
                        <a:spcBef>
                          <a:spcPts val="0"/>
                        </a:spcBef>
                        <a:spcAft>
                          <a:spcPts val="800"/>
                        </a:spcAft>
                      </a:pPr>
                      <a:r>
                        <a:rPr lang="en-ZA" sz="800" dirty="0">
                          <a:solidFill>
                            <a:schemeClr val="tx1"/>
                          </a:solidFill>
                          <a:effectLst/>
                        </a:rPr>
                        <a:t> </a:t>
                      </a:r>
                      <a:r>
                        <a:rPr lang="en-ZA" sz="800" dirty="0" smtClean="0">
                          <a:solidFill>
                            <a:schemeClr val="tx1"/>
                          </a:solidFill>
                          <a:effectLst/>
                        </a:rPr>
                        <a:t>ongoing</a:t>
                      </a:r>
                    </a:p>
                    <a:p>
                      <a:pPr marL="0" marR="0">
                        <a:lnSpc>
                          <a:spcPct val="107000"/>
                        </a:lnSpc>
                        <a:spcBef>
                          <a:spcPts val="0"/>
                        </a:spcBef>
                        <a:spcAft>
                          <a:spcPts val="800"/>
                        </a:spcAft>
                      </a:pP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291" marR="20291" marT="6764" marB="0"/>
                </a:tc>
                <a:extLst>
                  <a:ext uri="{0D108BD9-81ED-4DB2-BD59-A6C34878D82A}">
                    <a16:rowId xmlns:a16="http://schemas.microsoft.com/office/drawing/2014/main" xmlns="" val="688744287"/>
                  </a:ext>
                </a:extLst>
              </a:tr>
              <a:tr h="772130">
                <a:tc>
                  <a:txBody>
                    <a:bodyPr/>
                    <a:lstStyle/>
                    <a:p>
                      <a:pPr marL="0" marR="0">
                        <a:lnSpc>
                          <a:spcPct val="107000"/>
                        </a:lnSpc>
                        <a:spcBef>
                          <a:spcPts val="0"/>
                        </a:spcBef>
                        <a:spcAft>
                          <a:spcPts val="800"/>
                        </a:spcAft>
                      </a:pPr>
                      <a:r>
                        <a:rPr lang="en-ZA" sz="800" dirty="0">
                          <a:solidFill>
                            <a:schemeClr val="tx1"/>
                          </a:solidFill>
                          <a:effectLst/>
                        </a:rPr>
                        <a:t>Development of new exam IT system in partnership with private IT service provider</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0</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a:solidFill>
                            <a:schemeClr val="tx1"/>
                          </a:solidFill>
                          <a:effectLst/>
                        </a:rPr>
                        <a:t>DHET/IT service provider</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31 March 2021</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a:solidFill>
                            <a:schemeClr val="tx1"/>
                          </a:solidFill>
                          <a:effectLst/>
                        </a:rPr>
                        <a:t>Medium</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tc>
                  <a:txBody>
                    <a:bodyPr/>
                    <a:lstStyle/>
                    <a:p>
                      <a:pPr marL="0" marR="0">
                        <a:lnSpc>
                          <a:spcPct val="107000"/>
                        </a:lnSpc>
                        <a:spcBef>
                          <a:spcPts val="0"/>
                        </a:spcBef>
                        <a:spcAft>
                          <a:spcPts val="0"/>
                        </a:spcAft>
                      </a:pPr>
                      <a:r>
                        <a:rPr lang="en-ZA" sz="800" dirty="0">
                          <a:solidFill>
                            <a:schemeClr val="tx1"/>
                          </a:solidFill>
                          <a:effectLst/>
                        </a:rPr>
                        <a:t>Functional, integration and User Acceptance Testing by system user community in </a:t>
                      </a:r>
                      <a:r>
                        <a:rPr lang="en-ZA" sz="800" dirty="0" smtClean="0">
                          <a:solidFill>
                            <a:schemeClr val="tx1"/>
                          </a:solidFill>
                          <a:effectLst/>
                        </a:rPr>
                        <a:t>process</a:t>
                      </a:r>
                      <a:r>
                        <a:rPr lang="en-ZA" sz="800" baseline="0" dirty="0" smtClean="0">
                          <a:solidFill>
                            <a:schemeClr val="tx1"/>
                          </a:solidFill>
                          <a:effectLst/>
                        </a:rPr>
                        <a:t> </a:t>
                      </a:r>
                      <a:endParaRPr lang="en-US" sz="800" dirty="0">
                        <a:solidFill>
                          <a:schemeClr val="tx1"/>
                        </a:solidFill>
                        <a:effectLst/>
                      </a:endParaRPr>
                    </a:p>
                    <a:p>
                      <a:pPr marL="0" marR="0">
                        <a:spcBef>
                          <a:spcPts val="0"/>
                        </a:spcBef>
                        <a:spcAft>
                          <a:spcPts val="1000"/>
                        </a:spcAft>
                      </a:pP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37" marR="28737"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562015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32447</TotalTime>
  <Words>1703</Words>
  <Application>Microsoft Office PowerPoint</Application>
  <PresentationFormat>On-screen Show (4:3)</PresentationFormat>
  <Paragraphs>381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Slide 1</vt:lpstr>
      <vt:lpstr>Presentation Outline</vt:lpstr>
      <vt:lpstr>DHET Mandate for Examinations</vt:lpstr>
      <vt:lpstr>Working definitions</vt:lpstr>
      <vt:lpstr>Examinations Cycles and key activities</vt:lpstr>
      <vt:lpstr>Progress and status of the certification backlog statistics</vt:lpstr>
      <vt:lpstr>Key obstacles to eliminating the certification backlogs </vt:lpstr>
      <vt:lpstr>Certification Backlog Rollout plan</vt:lpstr>
      <vt:lpstr>Certification Backlog Rollout plan</vt:lpstr>
      <vt:lpstr>New Exam System update</vt:lpstr>
      <vt:lpstr>New IT System update</vt:lpstr>
      <vt:lpstr>Challenges in the development of IEITS </vt:lpstr>
      <vt:lpstr>Conclusion</vt:lpstr>
      <vt:lpstr>Slide 14</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PUMZA</cp:lastModifiedBy>
  <cp:revision>1251</cp:revision>
  <cp:lastPrinted>2020-02-12T09:04:05Z</cp:lastPrinted>
  <dcterms:created xsi:type="dcterms:W3CDTF">2010-10-01T19:49:50Z</dcterms:created>
  <dcterms:modified xsi:type="dcterms:W3CDTF">2020-02-19T08:08:46Z</dcterms:modified>
</cp:coreProperties>
</file>