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charts/colors1.xml" ContentType="application/vnd.ms-office.chartcolorstyle+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6" r:id="rId1"/>
    <p:sldMasterId id="2147488361" r:id="rId2"/>
  </p:sldMasterIdLst>
  <p:notesMasterIdLst>
    <p:notesMasterId r:id="rId21"/>
  </p:notesMasterIdLst>
  <p:handoutMasterIdLst>
    <p:handoutMasterId r:id="rId22"/>
  </p:handoutMasterIdLst>
  <p:sldIdLst>
    <p:sldId id="256" r:id="rId3"/>
    <p:sldId id="259" r:id="rId4"/>
    <p:sldId id="680" r:id="rId5"/>
    <p:sldId id="704" r:id="rId6"/>
    <p:sldId id="705" r:id="rId7"/>
    <p:sldId id="714" r:id="rId8"/>
    <p:sldId id="824" r:id="rId9"/>
    <p:sldId id="706" r:id="rId10"/>
    <p:sldId id="715" r:id="rId11"/>
    <p:sldId id="826" r:id="rId12"/>
    <p:sldId id="827" r:id="rId13"/>
    <p:sldId id="708" r:id="rId14"/>
    <p:sldId id="709" r:id="rId15"/>
    <p:sldId id="825" r:id="rId16"/>
    <p:sldId id="604" r:id="rId17"/>
    <p:sldId id="712" r:id="rId18"/>
    <p:sldId id="713" r:id="rId19"/>
    <p:sldId id="260" r:id="rId20"/>
  </p:sldIdLst>
  <p:sldSz cx="9144000" cy="6858000" type="screen4x3"/>
  <p:notesSz cx="6797675" cy="9926638"/>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BF4B"/>
    <a:srgbClr val="00682F"/>
    <a:srgbClr val="FFAB16"/>
    <a:srgbClr val="339966"/>
    <a:srgbClr val="FF6600"/>
    <a:srgbClr val="FFCC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31" autoAdjust="0"/>
    <p:restoredTop sz="99710" autoAdjust="0"/>
  </p:normalViewPr>
  <p:slideViewPr>
    <p:cSldViewPr snapToGrid="0" snapToObjects="1">
      <p:cViewPr varScale="1">
        <p:scale>
          <a:sx n="116" d="100"/>
          <a:sy n="116" d="100"/>
        </p:scale>
        <p:origin x="-149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ZA" dirty="0"/>
              <a:t>Productivity</a:t>
            </a:r>
            <a:r>
              <a:rPr lang="en-ZA" baseline="0" dirty="0"/>
              <a:t> SA Performance  Trends</a:t>
            </a:r>
            <a:endParaRPr lang="en-ZA" dirty="0"/>
          </a:p>
        </c:rich>
      </c:tx>
      <c:spPr>
        <a:noFill/>
        <a:ln>
          <a:noFill/>
        </a:ln>
        <a:effectLst/>
      </c:spPr>
    </c:title>
    <c:plotArea>
      <c:layout/>
      <c:lineChart>
        <c:grouping val="stacked"/>
        <c:ser>
          <c:idx val="0"/>
          <c:order val="0"/>
          <c:spPr>
            <a:ln w="31750" cap="rnd">
              <a:solidFill>
                <a:schemeClr val="accent1"/>
              </a:solidFill>
              <a:round/>
            </a:ln>
            <a:effectLst/>
          </c:spPr>
          <c:marker>
            <c:symbol val="circle"/>
            <c:size val="17"/>
            <c:spPr>
              <a:solidFill>
                <a:schemeClr val="accent1"/>
              </a:solidFill>
              <a:ln>
                <a:noFill/>
              </a:ln>
              <a:effectLst/>
            </c:spPr>
          </c:marker>
          <c:dLbls>
            <c:spPr>
              <a:solidFill>
                <a:schemeClr val="accent1">
                  <a:lumMod val="50000"/>
                </a:schemeClr>
              </a:solid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lt1"/>
                    </a:solidFill>
                    <a:latin typeface="+mn-lt"/>
                    <a:ea typeface="+mn-ea"/>
                    <a:cs typeface="+mn-cs"/>
                  </a:defRPr>
                </a:pPr>
                <a:endParaRPr lang="en-US"/>
              </a:p>
            </c:txPr>
            <c:dLblPos val="ctr"/>
            <c:showVal val="1"/>
            <c:extLst xmlns:c16r2="http://schemas.microsoft.com/office/drawing/2015/06/char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Sheet1!$A$3:$A$7</c:f>
              <c:strCache>
                <c:ptCount val="5"/>
                <c:pt idx="0">
                  <c:v>2014/15</c:v>
                </c:pt>
                <c:pt idx="1">
                  <c:v>2015/16</c:v>
                </c:pt>
                <c:pt idx="2">
                  <c:v>2016/17</c:v>
                </c:pt>
                <c:pt idx="3">
                  <c:v>2017/18</c:v>
                </c:pt>
                <c:pt idx="4">
                  <c:v>2018/19</c:v>
                </c:pt>
              </c:strCache>
            </c:strRef>
          </c:cat>
          <c:val>
            <c:numRef>
              <c:f>Sheet1!$B$3:$B$7</c:f>
              <c:numCache>
                <c:formatCode>0%</c:formatCode>
                <c:ptCount val="5"/>
                <c:pt idx="0">
                  <c:v>0.49000000000000005</c:v>
                </c:pt>
                <c:pt idx="1">
                  <c:v>0.36000000000000004</c:v>
                </c:pt>
                <c:pt idx="2">
                  <c:v>0.68000000000000016</c:v>
                </c:pt>
                <c:pt idx="3">
                  <c:v>0.64000000000000012</c:v>
                </c:pt>
                <c:pt idx="4">
                  <c:v>0.54</c:v>
                </c:pt>
              </c:numCache>
            </c:numRef>
          </c:val>
          <c:extLst xmlns:c16r2="http://schemas.microsoft.com/office/drawing/2015/06/chart">
            <c:ext xmlns:c16="http://schemas.microsoft.com/office/drawing/2014/chart" uri="{C3380CC4-5D6E-409C-BE32-E72D297353CC}">
              <c16:uniqueId val="{00000000-B37F-4C42-B4DB-5D1175B32E86}"/>
            </c:ext>
          </c:extLst>
        </c:ser>
        <c:dLbls>
          <c:showVal val="1"/>
        </c:dLbls>
        <c:marker val="1"/>
        <c:axId val="89126016"/>
        <c:axId val="89127552"/>
      </c:lineChart>
      <c:catAx>
        <c:axId val="89126016"/>
        <c:scaling>
          <c:orientation val="minMax"/>
        </c:scaling>
        <c:axPos val="b"/>
        <c:numFmt formatCode="General" sourceLinked="1"/>
        <c:maj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200" b="1" i="0" u="none" strike="noStrike" kern="1200" cap="all" baseline="0">
                <a:solidFill>
                  <a:schemeClr val="tx2">
                    <a:lumMod val="50000"/>
                  </a:schemeClr>
                </a:solidFill>
                <a:latin typeface="+mn-lt"/>
                <a:ea typeface="+mn-ea"/>
                <a:cs typeface="+mn-cs"/>
              </a:defRPr>
            </a:pPr>
            <a:endParaRPr lang="en-US"/>
          </a:p>
        </c:txPr>
        <c:crossAx val="89127552"/>
        <c:crosses val="autoZero"/>
        <c:auto val="1"/>
        <c:lblAlgn val="ctr"/>
        <c:lblOffset val="100"/>
      </c:catAx>
      <c:valAx>
        <c:axId val="8912755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tickLblPos val="none"/>
        <c:crossAx val="89126016"/>
        <c:crosses val="autoZero"/>
        <c:crossBetween val="between"/>
      </c:valAx>
      <c:spPr>
        <a:noFill/>
        <a:ln>
          <a:noFill/>
        </a:ln>
        <a:effectLst/>
      </c:spPr>
    </c:plotArea>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6135" cy="496015"/>
          </a:xfrm>
          <a:prstGeom prst="rect">
            <a:avLst/>
          </a:prstGeom>
        </p:spPr>
        <p:txBody>
          <a:bodyPr vert="horz" lIns="91286" tIns="45643" rIns="91286" bIns="45643" rtlCol="0"/>
          <a:lstStyle>
            <a:lvl1pPr algn="l">
              <a:defRPr sz="1200"/>
            </a:lvl1pPr>
          </a:lstStyle>
          <a:p>
            <a:pPr>
              <a:defRPr/>
            </a:pPr>
            <a:endParaRPr lang="en-ZA" dirty="0"/>
          </a:p>
        </p:txBody>
      </p:sp>
      <p:sp>
        <p:nvSpPr>
          <p:cNvPr id="3" name="Date Placeholder 2"/>
          <p:cNvSpPr>
            <a:spLocks noGrp="1"/>
          </p:cNvSpPr>
          <p:nvPr>
            <p:ph type="dt" sz="quarter" idx="1"/>
          </p:nvPr>
        </p:nvSpPr>
        <p:spPr>
          <a:xfrm>
            <a:off x="3849956" y="2"/>
            <a:ext cx="2946135" cy="496015"/>
          </a:xfrm>
          <a:prstGeom prst="rect">
            <a:avLst/>
          </a:prstGeom>
        </p:spPr>
        <p:txBody>
          <a:bodyPr vert="horz" lIns="91286" tIns="45643" rIns="91286" bIns="45643" rtlCol="0"/>
          <a:lstStyle>
            <a:lvl1pPr algn="r">
              <a:defRPr sz="1200"/>
            </a:lvl1pPr>
          </a:lstStyle>
          <a:p>
            <a:pPr>
              <a:defRPr/>
            </a:pPr>
            <a:fld id="{7408DFE2-BDE1-4486-8465-5D3A3151738C}" type="datetimeFigureOut">
              <a:rPr lang="en-ZA"/>
              <a:pPr>
                <a:defRPr/>
              </a:pPr>
              <a:t>2020/02/12</a:t>
            </a:fld>
            <a:endParaRPr lang="en-ZA" dirty="0"/>
          </a:p>
        </p:txBody>
      </p:sp>
      <p:sp>
        <p:nvSpPr>
          <p:cNvPr id="4" name="Footer Placeholder 3"/>
          <p:cNvSpPr>
            <a:spLocks noGrp="1"/>
          </p:cNvSpPr>
          <p:nvPr>
            <p:ph type="ftr" sz="quarter" idx="2"/>
          </p:nvPr>
        </p:nvSpPr>
        <p:spPr>
          <a:xfrm>
            <a:off x="1" y="9429039"/>
            <a:ext cx="2946135" cy="496015"/>
          </a:xfrm>
          <a:prstGeom prst="rect">
            <a:avLst/>
          </a:prstGeom>
        </p:spPr>
        <p:txBody>
          <a:bodyPr vert="horz" lIns="91286" tIns="45643" rIns="91286" bIns="45643" rtlCol="0" anchor="b"/>
          <a:lstStyle>
            <a:lvl1pPr algn="l">
              <a:defRPr sz="1200"/>
            </a:lvl1pPr>
          </a:lstStyle>
          <a:p>
            <a:pPr>
              <a:defRPr/>
            </a:pPr>
            <a:endParaRPr lang="en-ZA" dirty="0"/>
          </a:p>
        </p:txBody>
      </p:sp>
      <p:sp>
        <p:nvSpPr>
          <p:cNvPr id="5" name="Slide Number Placeholder 4"/>
          <p:cNvSpPr>
            <a:spLocks noGrp="1"/>
          </p:cNvSpPr>
          <p:nvPr>
            <p:ph type="sldNum" sz="quarter" idx="3"/>
          </p:nvPr>
        </p:nvSpPr>
        <p:spPr>
          <a:xfrm>
            <a:off x="3849956" y="9429039"/>
            <a:ext cx="2946135" cy="496015"/>
          </a:xfrm>
          <a:prstGeom prst="rect">
            <a:avLst/>
          </a:prstGeom>
        </p:spPr>
        <p:txBody>
          <a:bodyPr vert="horz" lIns="91286" tIns="45643" rIns="91286" bIns="45643" rtlCol="0" anchor="b"/>
          <a:lstStyle>
            <a:lvl1pPr algn="r">
              <a:defRPr sz="1200"/>
            </a:lvl1pPr>
          </a:lstStyle>
          <a:p>
            <a:pPr>
              <a:defRPr/>
            </a:pPr>
            <a:fld id="{E1AAA8E8-5BBB-4569-88CB-52E046BDDB35}" type="slidenum">
              <a:rPr lang="en-ZA"/>
              <a:pPr>
                <a:defRPr/>
              </a:pPr>
              <a:t>‹#›</a:t>
            </a:fld>
            <a:endParaRPr lang="en-ZA" dirty="0"/>
          </a:p>
        </p:txBody>
      </p:sp>
    </p:spTree>
    <p:extLst>
      <p:ext uri="{BB962C8B-B14F-4D97-AF65-F5344CB8AC3E}">
        <p14:creationId xmlns:p14="http://schemas.microsoft.com/office/powerpoint/2010/main" xmlns="" val="28218283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6135" cy="496015"/>
          </a:xfrm>
          <a:prstGeom prst="rect">
            <a:avLst/>
          </a:prstGeom>
        </p:spPr>
        <p:txBody>
          <a:bodyPr vert="horz" lIns="93020" tIns="46510" rIns="93020" bIns="46510" rtlCol="0"/>
          <a:lstStyle>
            <a:lvl1pPr algn="l">
              <a:defRPr sz="1200">
                <a:latin typeface="Arial" charset="0"/>
              </a:defRPr>
            </a:lvl1pPr>
          </a:lstStyle>
          <a:p>
            <a:pPr>
              <a:defRPr/>
            </a:pPr>
            <a:endParaRPr lang="en-US" dirty="0"/>
          </a:p>
        </p:txBody>
      </p:sp>
      <p:sp>
        <p:nvSpPr>
          <p:cNvPr id="3" name="Date Placeholder 2"/>
          <p:cNvSpPr>
            <a:spLocks noGrp="1"/>
          </p:cNvSpPr>
          <p:nvPr>
            <p:ph type="dt" idx="1"/>
          </p:nvPr>
        </p:nvSpPr>
        <p:spPr>
          <a:xfrm>
            <a:off x="3849956" y="2"/>
            <a:ext cx="2946135" cy="496015"/>
          </a:xfrm>
          <a:prstGeom prst="rect">
            <a:avLst/>
          </a:prstGeom>
        </p:spPr>
        <p:txBody>
          <a:bodyPr vert="horz" lIns="93020" tIns="46510" rIns="93020" bIns="46510" rtlCol="0"/>
          <a:lstStyle>
            <a:lvl1pPr algn="r">
              <a:defRPr sz="1200">
                <a:latin typeface="Arial" charset="0"/>
              </a:defRPr>
            </a:lvl1pPr>
          </a:lstStyle>
          <a:p>
            <a:pPr>
              <a:defRPr/>
            </a:pPr>
            <a:fld id="{9EF294BD-E844-43CC-B176-53E6B2A26254}" type="datetimeFigureOut">
              <a:rPr lang="en-US"/>
              <a:pPr>
                <a:defRPr/>
              </a:pPr>
              <a:t>2/12/2020</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3020" tIns="46510" rIns="93020" bIns="46510" rtlCol="0" anchor="ctr"/>
          <a:lstStyle/>
          <a:p>
            <a:pPr lvl="0"/>
            <a:endParaRPr lang="en-US" noProof="0" dirty="0"/>
          </a:p>
        </p:txBody>
      </p:sp>
      <p:sp>
        <p:nvSpPr>
          <p:cNvPr id="5" name="Notes Placeholder 4"/>
          <p:cNvSpPr>
            <a:spLocks noGrp="1"/>
          </p:cNvSpPr>
          <p:nvPr>
            <p:ph type="body" sz="quarter" idx="3"/>
          </p:nvPr>
        </p:nvSpPr>
        <p:spPr>
          <a:xfrm>
            <a:off x="680244" y="4716104"/>
            <a:ext cx="5437187" cy="4465719"/>
          </a:xfrm>
          <a:prstGeom prst="rect">
            <a:avLst/>
          </a:prstGeom>
        </p:spPr>
        <p:txBody>
          <a:bodyPr vert="horz" lIns="93020" tIns="46510" rIns="93020" bIns="4651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9429039"/>
            <a:ext cx="2946135" cy="496015"/>
          </a:xfrm>
          <a:prstGeom prst="rect">
            <a:avLst/>
          </a:prstGeom>
        </p:spPr>
        <p:txBody>
          <a:bodyPr vert="horz" lIns="93020" tIns="46510" rIns="93020" bIns="46510" rtlCol="0" anchor="b"/>
          <a:lstStyle>
            <a:lvl1pPr algn="l">
              <a:defRPr sz="1200">
                <a:latin typeface="Arial" charset="0"/>
              </a:defRPr>
            </a:lvl1pPr>
          </a:lstStyle>
          <a:p>
            <a:pPr>
              <a:defRPr/>
            </a:pPr>
            <a:endParaRPr lang="en-US" dirty="0"/>
          </a:p>
        </p:txBody>
      </p:sp>
      <p:sp>
        <p:nvSpPr>
          <p:cNvPr id="7" name="Slide Number Placeholder 6"/>
          <p:cNvSpPr>
            <a:spLocks noGrp="1"/>
          </p:cNvSpPr>
          <p:nvPr>
            <p:ph type="sldNum" sz="quarter" idx="5"/>
          </p:nvPr>
        </p:nvSpPr>
        <p:spPr>
          <a:xfrm>
            <a:off x="3849956" y="9429039"/>
            <a:ext cx="2946135" cy="496015"/>
          </a:xfrm>
          <a:prstGeom prst="rect">
            <a:avLst/>
          </a:prstGeom>
        </p:spPr>
        <p:txBody>
          <a:bodyPr vert="horz" lIns="93020" tIns="46510" rIns="93020" bIns="46510" rtlCol="0" anchor="b"/>
          <a:lstStyle>
            <a:lvl1pPr algn="r">
              <a:defRPr sz="1200">
                <a:latin typeface="Arial" charset="0"/>
              </a:defRPr>
            </a:lvl1pPr>
          </a:lstStyle>
          <a:p>
            <a:pPr>
              <a:defRPr/>
            </a:pPr>
            <a:fld id="{57016A73-DBED-47E0-9133-4A89D3A4B7B8}" type="slidenum">
              <a:rPr lang="en-US"/>
              <a:pPr>
                <a:defRPr/>
              </a:pPr>
              <a:t>‹#›</a:t>
            </a:fld>
            <a:endParaRPr lang="en-US" dirty="0"/>
          </a:p>
        </p:txBody>
      </p:sp>
    </p:spTree>
    <p:extLst>
      <p:ext uri="{BB962C8B-B14F-4D97-AF65-F5344CB8AC3E}">
        <p14:creationId xmlns:p14="http://schemas.microsoft.com/office/powerpoint/2010/main" xmlns="" val="33254724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xmlns="" id="{493540D0-CC5A-45B2-B7F2-081F0B4F0A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5" name="Notes Placeholder 2">
            <a:extLst>
              <a:ext uri="{FF2B5EF4-FFF2-40B4-BE49-F238E27FC236}">
                <a16:creationId xmlns:a16="http://schemas.microsoft.com/office/drawing/2014/main" xmlns="" id="{C3CF9A00-C5C5-4D72-A8B9-A92458758B6C}"/>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196" name="Slide Number Placeholder 3">
            <a:extLst>
              <a:ext uri="{FF2B5EF4-FFF2-40B4-BE49-F238E27FC236}">
                <a16:creationId xmlns:a16="http://schemas.microsoft.com/office/drawing/2014/main" xmlns="" id="{510510E4-094D-44E7-A568-DF49657439DB}"/>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101779B-8A20-4E79-980D-BB6F93E00D28}" type="slidenum">
              <a:rPr lang="en-US" altLang="en-US" smtClean="0"/>
              <a:pPr/>
              <a:t>3</a:t>
            </a:fld>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a:extLst>
              <a:ext uri="{FF2B5EF4-FFF2-40B4-BE49-F238E27FC236}">
                <a16:creationId xmlns:a16="http://schemas.microsoft.com/office/drawing/2014/main" xmlns="" id="{0D6F73F1-1629-455F-BECC-8C2C03A36A83}"/>
              </a:ext>
            </a:extLst>
          </p:cNvPr>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9267" name="Notes Placeholder 2">
            <a:extLst>
              <a:ext uri="{FF2B5EF4-FFF2-40B4-BE49-F238E27FC236}">
                <a16:creationId xmlns:a16="http://schemas.microsoft.com/office/drawing/2014/main" xmlns="" id="{705A7EA0-8484-4A39-A2DB-DAD715590886}"/>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dirty="0"/>
          </a:p>
        </p:txBody>
      </p:sp>
      <p:sp>
        <p:nvSpPr>
          <p:cNvPr id="139268" name="Slide Number Placeholder 3">
            <a:extLst>
              <a:ext uri="{FF2B5EF4-FFF2-40B4-BE49-F238E27FC236}">
                <a16:creationId xmlns:a16="http://schemas.microsoft.com/office/drawing/2014/main" xmlns="" id="{363A254F-B630-400A-A8E3-D3BDFD45A1D4}"/>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9E6BE4E-42EC-4CB0-BA06-9CAB82FBF83B}" type="slidenum">
              <a:rPr lang="en-ZA" altLang="en-US" smtClean="0">
                <a:solidFill>
                  <a:srgbClr val="000000"/>
                </a:solidFill>
                <a:latin typeface="Calibri" panose="020F0502020204030204" pitchFamily="34" charset="0"/>
              </a:rPr>
              <a:pPr/>
              <a:t>15</a:t>
            </a:fld>
            <a:endParaRPr lang="en-ZA" altLang="en-US" dirty="0">
              <a:solidFill>
                <a:srgbClr val="000000"/>
              </a:solidFill>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B7601B6-98C2-491F-8AFA-DD39E3545E42}" type="datetime1">
              <a:rPr lang="en-US"/>
              <a:pPr>
                <a:defRPr/>
              </a:pPr>
              <a:t>2/12/2020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0903E6D-CAD1-4300-B0E1-9415A990CA29}" type="slidenum">
              <a:rPr lang="en-US"/>
              <a:pPr>
                <a:defRPr/>
              </a:pPr>
              <a:t>‹#›</a:t>
            </a:fld>
            <a:endParaRPr lang="en-US" dirty="0"/>
          </a:p>
        </p:txBody>
      </p:sp>
    </p:spTree>
    <p:extLst>
      <p:ext uri="{BB962C8B-B14F-4D97-AF65-F5344CB8AC3E}">
        <p14:creationId xmlns:p14="http://schemas.microsoft.com/office/powerpoint/2010/main" xmlns="" val="1923027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8762F597-C74F-4FC7-963C-76C041D716F3}" type="datetime1">
              <a:rPr lang="en-US"/>
              <a:pPr>
                <a:defRPr/>
              </a:pPr>
              <a:t>2/12/2020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129EB88-D429-47C4-8FF3-9E24C500C59B}" type="slidenum">
              <a:rPr lang="en-US"/>
              <a:pPr>
                <a:defRPr/>
              </a:pPr>
              <a:t>‹#›</a:t>
            </a:fld>
            <a:endParaRPr lang="en-US" dirty="0"/>
          </a:p>
        </p:txBody>
      </p:sp>
    </p:spTree>
    <p:extLst>
      <p:ext uri="{BB962C8B-B14F-4D97-AF65-F5344CB8AC3E}">
        <p14:creationId xmlns:p14="http://schemas.microsoft.com/office/powerpoint/2010/main" xmlns="" val="560147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92FCE7B7-A1FF-46C2-BB94-150570ACB7E5}" type="datetime1">
              <a:rPr lang="en-US"/>
              <a:pPr>
                <a:defRPr/>
              </a:pPr>
              <a:t>2/12/2020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7EEC258-73F1-4879-865A-BD940C8582F4}" type="slidenum">
              <a:rPr lang="en-US"/>
              <a:pPr>
                <a:defRPr/>
              </a:pPr>
              <a:t>‹#›</a:t>
            </a:fld>
            <a:endParaRPr lang="en-US" dirty="0"/>
          </a:p>
        </p:txBody>
      </p:sp>
    </p:spTree>
    <p:extLst>
      <p:ext uri="{BB962C8B-B14F-4D97-AF65-F5344CB8AC3E}">
        <p14:creationId xmlns:p14="http://schemas.microsoft.com/office/powerpoint/2010/main" xmlns="" val="4018336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8C82AD4-7C64-4EED-962A-410712C7F2A1}" type="datetime1">
              <a:rPr lang="en-US" altLang="en-US"/>
              <a:pPr>
                <a:defRPr/>
              </a:pPr>
              <a:t>2/12/2020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84D486B-612C-4560-B163-5D9301419473}" type="slidenum">
              <a:rPr lang="en-US" altLang="en-US"/>
              <a:pPr>
                <a:defRPr/>
              </a:pPr>
              <a:t>‹#›</a:t>
            </a:fld>
            <a:endParaRPr lang="en-US" altLang="en-US" dirty="0"/>
          </a:p>
        </p:txBody>
      </p:sp>
    </p:spTree>
    <p:extLst>
      <p:ext uri="{BB962C8B-B14F-4D97-AF65-F5344CB8AC3E}">
        <p14:creationId xmlns:p14="http://schemas.microsoft.com/office/powerpoint/2010/main" xmlns="" val="1030292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DF1F12E5-ED2C-482D-8BAC-0AB53B647501}" type="datetime1">
              <a:rPr lang="en-US" altLang="en-US"/>
              <a:pPr>
                <a:defRPr/>
              </a:pPr>
              <a:t>2/12/2020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7F2BF3E-81DB-4B98-BAA4-3A2B91E8EAEE}" type="slidenum">
              <a:rPr lang="en-US" altLang="en-US"/>
              <a:pPr>
                <a:defRPr/>
              </a:pPr>
              <a:t>‹#›</a:t>
            </a:fld>
            <a:endParaRPr lang="en-US" altLang="en-US" dirty="0"/>
          </a:p>
        </p:txBody>
      </p:sp>
    </p:spTree>
    <p:extLst>
      <p:ext uri="{BB962C8B-B14F-4D97-AF65-F5344CB8AC3E}">
        <p14:creationId xmlns:p14="http://schemas.microsoft.com/office/powerpoint/2010/main" xmlns="" val="33588167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F0F39B8A-A788-42BE-BF7B-6750A18DE90A}" type="datetime1">
              <a:rPr lang="en-US" altLang="en-US"/>
              <a:pPr>
                <a:defRPr/>
              </a:pPr>
              <a:t>2/12/2020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2E9AAE2-F7FE-46DE-9E78-49D14640B827}" type="slidenum">
              <a:rPr lang="en-US" altLang="en-US"/>
              <a:pPr>
                <a:defRPr/>
              </a:pPr>
              <a:t>‹#›</a:t>
            </a:fld>
            <a:endParaRPr lang="en-US" altLang="en-US" dirty="0"/>
          </a:p>
        </p:txBody>
      </p:sp>
    </p:spTree>
    <p:extLst>
      <p:ext uri="{BB962C8B-B14F-4D97-AF65-F5344CB8AC3E}">
        <p14:creationId xmlns:p14="http://schemas.microsoft.com/office/powerpoint/2010/main" xmlns="" val="34008940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6BAB507C-6B3A-45AE-B5C3-53CBFF4086BA}" type="datetime1">
              <a:rPr lang="en-US" altLang="en-US"/>
              <a:pPr>
                <a:defRPr/>
              </a:pPr>
              <a:t>2/12/2020</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DF89C5D-ACF0-4771-A005-ACAE1F58696F}" type="slidenum">
              <a:rPr lang="en-US" altLang="en-US"/>
              <a:pPr>
                <a:defRPr/>
              </a:pPr>
              <a:t>‹#›</a:t>
            </a:fld>
            <a:endParaRPr lang="en-US" altLang="en-US" dirty="0"/>
          </a:p>
        </p:txBody>
      </p:sp>
    </p:spTree>
    <p:extLst>
      <p:ext uri="{BB962C8B-B14F-4D97-AF65-F5344CB8AC3E}">
        <p14:creationId xmlns:p14="http://schemas.microsoft.com/office/powerpoint/2010/main" xmlns="" val="26305744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379B2AFA-B9F8-4068-AFE0-05D69710DD78}" type="datetime1">
              <a:rPr lang="en-US" altLang="en-US"/>
              <a:pPr>
                <a:defRPr/>
              </a:pPr>
              <a:t>2/12/2020</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C6F3D9E9-FD92-4AF9-89D6-CAC8A9875E73}" type="slidenum">
              <a:rPr lang="en-US" altLang="en-US"/>
              <a:pPr>
                <a:defRPr/>
              </a:pPr>
              <a:t>‹#›</a:t>
            </a:fld>
            <a:endParaRPr lang="en-US" altLang="en-US" dirty="0"/>
          </a:p>
        </p:txBody>
      </p:sp>
    </p:spTree>
    <p:extLst>
      <p:ext uri="{BB962C8B-B14F-4D97-AF65-F5344CB8AC3E}">
        <p14:creationId xmlns:p14="http://schemas.microsoft.com/office/powerpoint/2010/main" xmlns="" val="38958749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4248E00-F9ED-4411-A336-E873FE1D7727}" type="datetime1">
              <a:rPr lang="en-US" altLang="en-US"/>
              <a:pPr>
                <a:defRPr/>
              </a:pPr>
              <a:t>2/12/2020</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C6C4E3B9-2C9B-4AEF-BF92-9AC41E038E49}" type="slidenum">
              <a:rPr lang="en-US" altLang="en-US"/>
              <a:pPr>
                <a:defRPr/>
              </a:pPr>
              <a:t>‹#›</a:t>
            </a:fld>
            <a:endParaRPr lang="en-US" altLang="en-US" dirty="0"/>
          </a:p>
        </p:txBody>
      </p:sp>
    </p:spTree>
    <p:extLst>
      <p:ext uri="{BB962C8B-B14F-4D97-AF65-F5344CB8AC3E}">
        <p14:creationId xmlns:p14="http://schemas.microsoft.com/office/powerpoint/2010/main" xmlns="" val="31274820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135603C-3CA8-4FA9-B922-222ED61FBB8F}" type="datetime1">
              <a:rPr lang="en-US" altLang="en-US"/>
              <a:pPr>
                <a:defRPr/>
              </a:pPr>
              <a:t>2/12/2020</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136F2612-2C0D-429D-918D-E8D47B23DE8D}" type="slidenum">
              <a:rPr lang="en-US" altLang="en-US"/>
              <a:pPr>
                <a:defRPr/>
              </a:pPr>
              <a:t>‹#›</a:t>
            </a:fld>
            <a:endParaRPr lang="en-US" altLang="en-US" dirty="0"/>
          </a:p>
        </p:txBody>
      </p:sp>
    </p:spTree>
    <p:extLst>
      <p:ext uri="{BB962C8B-B14F-4D97-AF65-F5344CB8AC3E}">
        <p14:creationId xmlns:p14="http://schemas.microsoft.com/office/powerpoint/2010/main" xmlns="" val="1206307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7F01825C-DEFA-49B7-9A44-C2E506E5383B}" type="datetime1">
              <a:rPr lang="en-US" altLang="en-US"/>
              <a:pPr>
                <a:defRPr/>
              </a:pPr>
              <a:t>2/12/2020</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2BC2CB1-B218-451A-9247-928136F1BA6C}" type="slidenum">
              <a:rPr lang="en-US" altLang="en-US"/>
              <a:pPr>
                <a:defRPr/>
              </a:pPr>
              <a:t>‹#›</a:t>
            </a:fld>
            <a:endParaRPr lang="en-US" altLang="en-US" dirty="0"/>
          </a:p>
        </p:txBody>
      </p:sp>
    </p:spTree>
    <p:extLst>
      <p:ext uri="{BB962C8B-B14F-4D97-AF65-F5344CB8AC3E}">
        <p14:creationId xmlns:p14="http://schemas.microsoft.com/office/powerpoint/2010/main" xmlns="" val="1016500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ECF4BA9E-8220-4969-B1E6-066F51DB1263}" type="datetime1">
              <a:rPr lang="en-US"/>
              <a:pPr>
                <a:defRPr/>
              </a:pPr>
              <a:t>2/12/2020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79B0E16-3B21-4DA7-809D-032F5E4D0A06}" type="slidenum">
              <a:rPr lang="en-US"/>
              <a:pPr>
                <a:defRPr/>
              </a:pPr>
              <a:t>‹#›</a:t>
            </a:fld>
            <a:endParaRPr lang="en-US" dirty="0"/>
          </a:p>
        </p:txBody>
      </p:sp>
    </p:spTree>
    <p:extLst>
      <p:ext uri="{BB962C8B-B14F-4D97-AF65-F5344CB8AC3E}">
        <p14:creationId xmlns:p14="http://schemas.microsoft.com/office/powerpoint/2010/main" xmlns="" val="34403137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A8BEF28A-6DAB-42DC-B873-1112CCA4BA8E}" type="datetime1">
              <a:rPr lang="en-US" altLang="en-US"/>
              <a:pPr>
                <a:defRPr/>
              </a:pPr>
              <a:t>2/12/2020</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B06EFED-F66F-4B3C-B624-94662242A522}" type="slidenum">
              <a:rPr lang="en-US" altLang="en-US"/>
              <a:pPr>
                <a:defRPr/>
              </a:pPr>
              <a:t>‹#›</a:t>
            </a:fld>
            <a:endParaRPr lang="en-US" altLang="en-US" dirty="0"/>
          </a:p>
        </p:txBody>
      </p:sp>
    </p:spTree>
    <p:extLst>
      <p:ext uri="{BB962C8B-B14F-4D97-AF65-F5344CB8AC3E}">
        <p14:creationId xmlns:p14="http://schemas.microsoft.com/office/powerpoint/2010/main" xmlns="" val="16051387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C765F968-B9C2-43CA-8B59-EDBF66D19643}" type="datetime1">
              <a:rPr lang="en-US" altLang="en-US"/>
              <a:pPr>
                <a:defRPr/>
              </a:pPr>
              <a:t>2/12/2020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3D5C6DE-F949-4EB2-B64C-384A04E3DDA5}" type="slidenum">
              <a:rPr lang="en-US" altLang="en-US"/>
              <a:pPr>
                <a:defRPr/>
              </a:pPr>
              <a:t>‹#›</a:t>
            </a:fld>
            <a:endParaRPr lang="en-US" altLang="en-US" dirty="0"/>
          </a:p>
        </p:txBody>
      </p:sp>
    </p:spTree>
    <p:extLst>
      <p:ext uri="{BB962C8B-B14F-4D97-AF65-F5344CB8AC3E}">
        <p14:creationId xmlns:p14="http://schemas.microsoft.com/office/powerpoint/2010/main" xmlns="" val="31302190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D154D19B-1081-4C10-A290-F283DA3E5E99}" type="datetime1">
              <a:rPr lang="en-US" altLang="en-US"/>
              <a:pPr>
                <a:defRPr/>
              </a:pPr>
              <a:t>2/12/2020</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6688C43-AAF4-4FD9-9E58-E735F3D819EE}" type="slidenum">
              <a:rPr lang="en-US" altLang="en-US"/>
              <a:pPr>
                <a:defRPr/>
              </a:pPr>
              <a:t>‹#›</a:t>
            </a:fld>
            <a:endParaRPr lang="en-US" altLang="en-US" dirty="0"/>
          </a:p>
        </p:txBody>
      </p:sp>
    </p:spTree>
    <p:extLst>
      <p:ext uri="{BB962C8B-B14F-4D97-AF65-F5344CB8AC3E}">
        <p14:creationId xmlns:p14="http://schemas.microsoft.com/office/powerpoint/2010/main" xmlns="" val="1834347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525A09DC-4E47-404B-A443-74E13B217FD0}" type="datetime1">
              <a:rPr lang="en-US"/>
              <a:pPr>
                <a:defRPr/>
              </a:pPr>
              <a:t>2/12/2020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72E0537-E538-4FE5-B502-4A6B1779F360}" type="slidenum">
              <a:rPr lang="en-US"/>
              <a:pPr>
                <a:defRPr/>
              </a:pPr>
              <a:t>‹#›</a:t>
            </a:fld>
            <a:endParaRPr lang="en-US" dirty="0"/>
          </a:p>
        </p:txBody>
      </p:sp>
    </p:spTree>
    <p:extLst>
      <p:ext uri="{BB962C8B-B14F-4D97-AF65-F5344CB8AC3E}">
        <p14:creationId xmlns:p14="http://schemas.microsoft.com/office/powerpoint/2010/main" xmlns="" val="803171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73B7D2F4-7ADD-4576-A4E3-B946DC292747}" type="datetime1">
              <a:rPr lang="en-US"/>
              <a:pPr>
                <a:defRPr/>
              </a:pPr>
              <a:t>2/12/2020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7CDB51D-3DD3-46CA-A7B0-C435659DA373}" type="slidenum">
              <a:rPr lang="en-US"/>
              <a:pPr>
                <a:defRPr/>
              </a:pPr>
              <a:t>‹#›</a:t>
            </a:fld>
            <a:endParaRPr lang="en-US" dirty="0"/>
          </a:p>
        </p:txBody>
      </p:sp>
    </p:spTree>
    <p:extLst>
      <p:ext uri="{BB962C8B-B14F-4D97-AF65-F5344CB8AC3E}">
        <p14:creationId xmlns:p14="http://schemas.microsoft.com/office/powerpoint/2010/main" xmlns="" val="2189361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17E249BB-79B0-4B0B-8856-CA6EC36B9D90}" type="datetime1">
              <a:rPr lang="en-US"/>
              <a:pPr>
                <a:defRPr/>
              </a:pPr>
              <a:t>2/12/2020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0379AE24-4363-45CF-8714-CDE9C674431E}" type="slidenum">
              <a:rPr lang="en-US"/>
              <a:pPr>
                <a:defRPr/>
              </a:pPr>
              <a:t>‹#›</a:t>
            </a:fld>
            <a:endParaRPr lang="en-US" dirty="0"/>
          </a:p>
        </p:txBody>
      </p:sp>
    </p:spTree>
    <p:extLst>
      <p:ext uri="{BB962C8B-B14F-4D97-AF65-F5344CB8AC3E}">
        <p14:creationId xmlns:p14="http://schemas.microsoft.com/office/powerpoint/2010/main" xmlns="" val="1719803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5B3E9AB-3EB8-4F18-9DA6-6DA1D672CE58}" type="datetime1">
              <a:rPr lang="en-US"/>
              <a:pPr>
                <a:defRPr/>
              </a:pPr>
              <a:t>2/12/2020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3F29A480-4700-4E88-AA5E-E79B77ABE416}" type="slidenum">
              <a:rPr lang="en-US"/>
              <a:pPr>
                <a:defRPr/>
              </a:pPr>
              <a:t>‹#›</a:t>
            </a:fld>
            <a:endParaRPr lang="en-US" dirty="0"/>
          </a:p>
        </p:txBody>
      </p:sp>
    </p:spTree>
    <p:extLst>
      <p:ext uri="{BB962C8B-B14F-4D97-AF65-F5344CB8AC3E}">
        <p14:creationId xmlns:p14="http://schemas.microsoft.com/office/powerpoint/2010/main" xmlns="" val="5538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6496DAA-F22F-435C-ABB3-E16507BBEC56}" type="datetime1">
              <a:rPr lang="en-US"/>
              <a:pPr>
                <a:defRPr/>
              </a:pPr>
              <a:t>2/12/2020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345CD794-3974-4077-A28B-9B10E9C0BBCE}" type="slidenum">
              <a:rPr lang="en-US"/>
              <a:pPr>
                <a:defRPr/>
              </a:pPr>
              <a:t>‹#›</a:t>
            </a:fld>
            <a:endParaRPr lang="en-US" dirty="0"/>
          </a:p>
        </p:txBody>
      </p:sp>
    </p:spTree>
    <p:extLst>
      <p:ext uri="{BB962C8B-B14F-4D97-AF65-F5344CB8AC3E}">
        <p14:creationId xmlns:p14="http://schemas.microsoft.com/office/powerpoint/2010/main" xmlns="" val="3641998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DBF0305B-055F-45E3-9EE4-7EB7925AC213}" type="datetime1">
              <a:rPr lang="en-US"/>
              <a:pPr>
                <a:defRPr/>
              </a:pPr>
              <a:t>2/12/2020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571B677-7AB4-47AB-9602-C84729DF3EE3}" type="slidenum">
              <a:rPr lang="en-US"/>
              <a:pPr>
                <a:defRPr/>
              </a:pPr>
              <a:t>‹#›</a:t>
            </a:fld>
            <a:endParaRPr lang="en-US" dirty="0"/>
          </a:p>
        </p:txBody>
      </p:sp>
    </p:spTree>
    <p:extLst>
      <p:ext uri="{BB962C8B-B14F-4D97-AF65-F5344CB8AC3E}">
        <p14:creationId xmlns:p14="http://schemas.microsoft.com/office/powerpoint/2010/main" xmlns="" val="2844605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C2E6C486-7657-480D-A9A9-448D08EAF8DB}" type="datetime1">
              <a:rPr lang="en-US"/>
              <a:pPr>
                <a:defRPr/>
              </a:pPr>
              <a:t>2/12/2020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3E54237-94AC-48C6-9E3D-A47CC9B5ECF8}" type="slidenum">
              <a:rPr lang="en-US"/>
              <a:pPr>
                <a:defRPr/>
              </a:pPr>
              <a:t>‹#›</a:t>
            </a:fld>
            <a:endParaRPr lang="en-US" dirty="0"/>
          </a:p>
        </p:txBody>
      </p:sp>
    </p:spTree>
    <p:extLst>
      <p:ext uri="{BB962C8B-B14F-4D97-AF65-F5344CB8AC3E}">
        <p14:creationId xmlns:p14="http://schemas.microsoft.com/office/powerpoint/2010/main" xmlns="" val="637332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ea typeface="ＭＳ Ｐゴシック" pitchFamily="80" charset="-128"/>
              </a:defRPr>
            </a:lvl1pPr>
          </a:lstStyle>
          <a:p>
            <a:pPr>
              <a:defRPr/>
            </a:pPr>
            <a:fld id="{98D99DEC-0FE2-482A-8972-5358A582667A}" type="datetime1">
              <a:rPr lang="en-US"/>
              <a:pPr>
                <a:defRPr/>
              </a:pPr>
              <a:t>2/12/2020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ea typeface="ＭＳ Ｐゴシック" pitchFamily="80" charset="-128"/>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ea typeface="ＭＳ Ｐゴシック" pitchFamily="80" charset="-128"/>
              </a:defRPr>
            </a:lvl1pPr>
          </a:lstStyle>
          <a:p>
            <a:pPr>
              <a:defRPr/>
            </a:pPr>
            <a:fld id="{84A6EB58-93C4-4CE7-B9F9-65EB31AC4D9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90693" r:id="rId1"/>
    <p:sldLayoutId id="2147490694" r:id="rId2"/>
    <p:sldLayoutId id="2147490695" r:id="rId3"/>
    <p:sldLayoutId id="2147490696" r:id="rId4"/>
    <p:sldLayoutId id="2147490697" r:id="rId5"/>
    <p:sldLayoutId id="2147490698" r:id="rId6"/>
    <p:sldLayoutId id="2147490699" r:id="rId7"/>
    <p:sldLayoutId id="2147490700" r:id="rId8"/>
    <p:sldLayoutId id="2147490701" r:id="rId9"/>
    <p:sldLayoutId id="2147490702" r:id="rId10"/>
    <p:sldLayoutId id="2147490703"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80" charset="-128"/>
          <a:cs typeface="ＭＳ Ｐゴシック" pitchFamily="80" charset="-128"/>
        </a:defRPr>
      </a:lvl1pPr>
      <a:lvl2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2pPr>
      <a:lvl3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3pPr>
      <a:lvl4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4pPr>
      <a:lvl5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5pPr>
      <a:lvl6pPr marL="4572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6pPr>
      <a:lvl7pPr marL="9144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7pPr>
      <a:lvl8pPr marL="13716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8pPr>
      <a:lvl9pPr marL="18288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80" charset="-128"/>
          <a:cs typeface="ＭＳ Ｐゴシック" pitchFamily="80"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80"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80"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80"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defRPr>
            </a:lvl1pPr>
          </a:lstStyle>
          <a:p>
            <a:pPr>
              <a:defRPr/>
            </a:pPr>
            <a:fld id="{AB5B388E-721B-4B69-8D93-538622618E2F}" type="datetime1">
              <a:rPr lang="en-US" altLang="en-US"/>
              <a:pPr>
                <a:defRPr/>
              </a:pPr>
              <a:t>2/12/2020</a:t>
            </a:fld>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9FA4F80E-E28E-4073-BCCA-BBF3C7FBCCF1}"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90704" r:id="rId1"/>
    <p:sldLayoutId id="2147490705" r:id="rId2"/>
    <p:sldLayoutId id="2147490706" r:id="rId3"/>
    <p:sldLayoutId id="2147490707" r:id="rId4"/>
    <p:sldLayoutId id="2147490708" r:id="rId5"/>
    <p:sldLayoutId id="2147490709" r:id="rId6"/>
    <p:sldLayoutId id="2147490710" r:id="rId7"/>
    <p:sldLayoutId id="2147490711" r:id="rId8"/>
    <p:sldLayoutId id="2147490712" r:id="rId9"/>
    <p:sldLayoutId id="2147490713" r:id="rId10"/>
    <p:sldLayoutId id="2147490714"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itle 1"/>
          <p:cNvSpPr txBox="1">
            <a:spLocks noGrp="1"/>
          </p:cNvSpPr>
          <p:nvPr>
            <p:ph type="title"/>
          </p:nvPr>
        </p:nvSpPr>
        <p:spPr>
          <a:xfrm>
            <a:off x="533400" y="228600"/>
            <a:ext cx="8305800" cy="914400"/>
          </a:xfrm>
          <a:prstGeom prst="rect">
            <a:avLst/>
          </a:prstGeom>
        </p:spPr>
        <p:txBody>
          <a:bodyPr/>
          <a:lstStyle>
            <a:lvl1pPr>
              <a:defRPr sz="800"/>
            </a:lvl1pPr>
          </a:lstStyle>
          <a:p>
            <a:r>
              <a:rPr dirty="0"/>
              <a:t>.</a:t>
            </a:r>
          </a:p>
        </p:txBody>
      </p:sp>
      <p:sp>
        <p:nvSpPr>
          <p:cNvPr id="57" name="Subtitle 2"/>
          <p:cNvSpPr txBox="1">
            <a:spLocks noGrp="1"/>
          </p:cNvSpPr>
          <p:nvPr>
            <p:ph type="body" idx="1"/>
          </p:nvPr>
        </p:nvSpPr>
        <p:spPr>
          <a:xfrm>
            <a:off x="304800" y="1371600"/>
            <a:ext cx="8458200" cy="5105400"/>
          </a:xfrm>
          <a:prstGeom prst="rect">
            <a:avLst/>
          </a:prstGeom>
        </p:spPr>
        <p:txBody>
          <a:bodyPr/>
          <a:lstStyle>
            <a:lvl1pPr>
              <a:spcBef>
                <a:spcPts val="100"/>
              </a:spcBef>
              <a:defRPr sz="800"/>
            </a:lvl1pPr>
          </a:lstStyle>
          <a:p>
            <a:r>
              <a:rPr dirty="0"/>
              <a:t>.</a:t>
            </a:r>
          </a:p>
        </p:txBody>
      </p:sp>
      <p:pic>
        <p:nvPicPr>
          <p:cNvPr id="58" name="Picture 10" descr="Picture 10"/>
          <p:cNvPicPr>
            <a:picLocks noChangeAspect="1"/>
          </p:cNvPicPr>
          <p:nvPr/>
        </p:nvPicPr>
        <p:blipFill>
          <a:blip r:embed="rId2">
            <a:extLst/>
          </a:blip>
          <a:stretch>
            <a:fillRect/>
          </a:stretch>
        </p:blipFill>
        <p:spPr>
          <a:xfrm>
            <a:off x="36040" y="135065"/>
            <a:ext cx="8995720" cy="6858001"/>
          </a:xfrm>
          <a:prstGeom prst="rect">
            <a:avLst/>
          </a:prstGeom>
          <a:ln w="12700">
            <a:miter lim="400000"/>
          </a:ln>
        </p:spPr>
      </p:pic>
      <p:sp>
        <p:nvSpPr>
          <p:cNvPr id="59" name="TextBox 11"/>
          <p:cNvSpPr txBox="1"/>
          <p:nvPr/>
        </p:nvSpPr>
        <p:spPr>
          <a:xfrm>
            <a:off x="314336" y="505123"/>
            <a:ext cx="8458201" cy="28407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r>
              <a:rPr lang="en-US" altLang="en-US" sz="2400" b="1" dirty="0">
                <a:solidFill>
                  <a:prstClr val="black"/>
                </a:solidFill>
                <a:effectLst>
                  <a:outerShdw blurRad="38100" dist="38100" dir="2700000" algn="tl">
                    <a:srgbClr val="000000">
                      <a:alpha val="43137"/>
                    </a:srgbClr>
                  </a:outerShdw>
                </a:effectLst>
              </a:rPr>
              <a:t>PRODUCTIVITY SOUTH AFRICA</a:t>
            </a:r>
          </a:p>
          <a:p>
            <a:pPr algn="ctr">
              <a:buFont typeface="Arial" panose="020B0604020202020204" pitchFamily="34" charset="0"/>
              <a:buNone/>
            </a:pPr>
            <a:endParaRPr lang="en-ZA" altLang="en-US" sz="2400" b="1" dirty="0">
              <a:cs typeface="Arial" panose="020B0604020202020204" pitchFamily="34" charset="0"/>
            </a:endParaRPr>
          </a:p>
          <a:p>
            <a:pPr algn="ctr">
              <a:buFont typeface="Arial" panose="020B0604020202020204" pitchFamily="34" charset="0"/>
              <a:buNone/>
            </a:pPr>
            <a:r>
              <a:rPr lang="en-GB" altLang="en-US" sz="2000" b="1" dirty="0">
                <a:cs typeface="Arial" panose="020B0604020202020204" pitchFamily="34" charset="0"/>
              </a:rPr>
              <a:t>INPUT TO THE STRATEGIC PLANNING SESSION OF THE PORTFOLIO COMMITTEE ON EMPLOYMENT AND LABOUR  </a:t>
            </a:r>
          </a:p>
          <a:p>
            <a:pPr algn="ctr">
              <a:lnSpc>
                <a:spcPct val="90000"/>
              </a:lnSpc>
            </a:pPr>
            <a:endParaRPr lang="en-ZA" altLang="en-US" sz="2000" b="1" dirty="0">
              <a:cs typeface="Arial" panose="020B0604020202020204" pitchFamily="34" charset="0"/>
            </a:endParaRPr>
          </a:p>
          <a:p>
            <a:pPr algn="ctr">
              <a:lnSpc>
                <a:spcPct val="90000"/>
              </a:lnSpc>
            </a:pPr>
            <a:r>
              <a:rPr lang="en-ZA" altLang="en-US" b="1">
                <a:cs typeface="Arial" panose="020B0604020202020204" pitchFamily="34" charset="0"/>
              </a:rPr>
              <a:t>04-05 February 2020</a:t>
            </a:r>
            <a:endParaRPr lang="en-ZA" altLang="en-US" b="1" dirty="0">
              <a:cs typeface="Arial" panose="020B0604020202020204" pitchFamily="34" charset="0"/>
            </a:endParaRPr>
          </a:p>
          <a:p>
            <a:pPr algn="ctr">
              <a:lnSpc>
                <a:spcPct val="90000"/>
              </a:lnSpc>
            </a:pPr>
            <a:r>
              <a:rPr lang="en-ZA" altLang="en-US" b="1" dirty="0">
                <a:cs typeface="Arial" panose="020B0604020202020204" pitchFamily="34" charset="0"/>
              </a:rPr>
              <a:t>Presented by: Mr Mothunye Mothiba</a:t>
            </a:r>
          </a:p>
          <a:p>
            <a:pPr algn="ctr">
              <a:lnSpc>
                <a:spcPct val="90000"/>
              </a:lnSpc>
            </a:pPr>
            <a:r>
              <a:rPr lang="en-ZA" altLang="en-US" b="1" dirty="0">
                <a:cs typeface="Arial" panose="020B0604020202020204" pitchFamily="34" charset="0"/>
              </a:rPr>
              <a:t>Chief Executive Officer</a:t>
            </a:r>
          </a:p>
          <a:p>
            <a:pPr algn="ctr">
              <a:defRPr sz="2400" b="1">
                <a:latin typeface="Arial"/>
                <a:ea typeface="Arial"/>
                <a:cs typeface="Arial"/>
                <a:sym typeface="Arial"/>
              </a:defRPr>
            </a:pPr>
            <a:endParaRPr dirty="0"/>
          </a:p>
        </p:txBody>
      </p:sp>
      <p:pic>
        <p:nvPicPr>
          <p:cNvPr id="60" name="Picture 2" descr="Picture 2"/>
          <p:cNvPicPr>
            <a:picLocks noChangeAspect="1"/>
          </p:cNvPicPr>
          <p:nvPr/>
        </p:nvPicPr>
        <p:blipFill>
          <a:blip r:embed="rId3">
            <a:extLst/>
          </a:blip>
          <a:stretch>
            <a:fillRect/>
          </a:stretch>
        </p:blipFill>
        <p:spPr>
          <a:xfrm>
            <a:off x="0" y="5791200"/>
            <a:ext cx="2743200" cy="1066800"/>
          </a:xfrm>
          <a:prstGeom prst="rect">
            <a:avLst/>
          </a:prstGeom>
          <a:ln w="12700">
            <a:miter lim="400000"/>
          </a:ln>
        </p:spPr>
      </p:pic>
      <p:pic>
        <p:nvPicPr>
          <p:cNvPr id="7" name="Picture 6">
            <a:extLst>
              <a:ext uri="{FF2B5EF4-FFF2-40B4-BE49-F238E27FC236}">
                <a16:creationId xmlns:a16="http://schemas.microsoft.com/office/drawing/2014/main" xmlns="" id="{62A37753-9184-4DBC-9E1F-24D753B61691}"/>
              </a:ext>
            </a:extLst>
          </p:cNvPr>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51374" y="5923722"/>
            <a:ext cx="1801377" cy="9342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iterate>
                                    <p:tmAbs val="0"/>
                                  </p:iterate>
                                  <p:childTnLst>
                                    <p:set>
                                      <p:cBhvr>
                                        <p:cTn id="6" fill="hold"/>
                                        <p:tgtEl>
                                          <p:spTgt spid="58"/>
                                        </p:tgtEl>
                                        <p:attrNameLst>
                                          <p:attrName>style.visibility</p:attrName>
                                        </p:attrNameLst>
                                      </p:cBhvr>
                                      <p:to>
                                        <p:strVal val="visible"/>
                                      </p:to>
                                    </p:set>
                                    <p:animEffect transition="in" filter="box(in)">
                                      <p:cBhvr>
                                        <p:cTn id="7" dur="2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D30581-F097-4222-875C-EBBA51F0B179}"/>
              </a:ext>
            </a:extLst>
          </p:cNvPr>
          <p:cNvSpPr>
            <a:spLocks noGrp="1"/>
          </p:cNvSpPr>
          <p:nvPr>
            <p:ph type="title"/>
          </p:nvPr>
        </p:nvSpPr>
        <p:spPr/>
        <p:txBody>
          <a:bodyPr/>
          <a:lstStyle/>
          <a:p>
            <a:r>
              <a:rPr lang="en-GB" sz="2000" b="1" dirty="0"/>
              <a:t>HOW IS THE BRIEF HISTORY OF OUR PERFORMANCE IN DOING THAT</a:t>
            </a:r>
            <a:endParaRPr lang="en-ZA" sz="2000" b="1" dirty="0"/>
          </a:p>
        </p:txBody>
      </p:sp>
      <p:sp>
        <p:nvSpPr>
          <p:cNvPr id="3" name="Content Placeholder 2">
            <a:extLst>
              <a:ext uri="{FF2B5EF4-FFF2-40B4-BE49-F238E27FC236}">
                <a16:creationId xmlns:a16="http://schemas.microsoft.com/office/drawing/2014/main" xmlns="" id="{40985593-5EE1-43DE-AF33-2FD0665B4FEB}"/>
              </a:ext>
            </a:extLst>
          </p:cNvPr>
          <p:cNvSpPr>
            <a:spLocks noGrp="1"/>
          </p:cNvSpPr>
          <p:nvPr>
            <p:ph idx="1"/>
          </p:nvPr>
        </p:nvSpPr>
        <p:spPr>
          <a:xfrm>
            <a:off x="254443" y="1417638"/>
            <a:ext cx="8627164" cy="4525963"/>
          </a:xfrm>
        </p:spPr>
        <p:txBody>
          <a:bodyPr/>
          <a:lstStyle/>
          <a:p>
            <a:pPr marL="0" indent="0" algn="just" eaLnBrk="1" fontAlgn="auto" hangingPunct="1">
              <a:spcAft>
                <a:spcPts val="0"/>
              </a:spcAft>
              <a:buNone/>
              <a:defRPr/>
            </a:pPr>
            <a:r>
              <a:rPr lang="en-GB" sz="1600" dirty="0"/>
              <a:t>A total of 104 companies ranging from small to large corporates in industry sectors including in the Special Economic Zones (SEZs) and Industrial Parks were supported through the Workplace Challenge Programme. This intervention resulted in the creation of over 268 jobs and preservation of over 146 871 existing jobs in the companies participating in the programme.</a:t>
            </a:r>
          </a:p>
          <a:p>
            <a:pPr marL="0" indent="0" algn="just" eaLnBrk="1" fontAlgn="auto" hangingPunct="1">
              <a:spcAft>
                <a:spcPts val="0"/>
              </a:spcAft>
              <a:buNone/>
              <a:defRPr/>
            </a:pPr>
            <a:endParaRPr lang="en-GB" sz="1600" dirty="0"/>
          </a:p>
          <a:p>
            <a:pPr marL="0" indent="0" algn="just" eaLnBrk="1" fontAlgn="auto" hangingPunct="1">
              <a:spcAft>
                <a:spcPts val="0"/>
              </a:spcAft>
              <a:buNone/>
              <a:defRPr/>
            </a:pPr>
            <a:r>
              <a:rPr lang="en-GB" sz="1600" dirty="0"/>
              <a:t>Celebrated Twenty (20) years of the implementation of the Workplace Challenge Programme which promotes enterprise competitiveness and sustainability.  </a:t>
            </a:r>
          </a:p>
          <a:p>
            <a:pPr marL="0" indent="0" algn="just" eaLnBrk="1" fontAlgn="auto" hangingPunct="1">
              <a:spcAft>
                <a:spcPts val="0"/>
              </a:spcAft>
              <a:buNone/>
              <a:defRPr/>
            </a:pPr>
            <a:endParaRPr lang="en-GB" sz="1600" dirty="0"/>
          </a:p>
          <a:p>
            <a:pPr marL="0" indent="0" algn="just" eaLnBrk="1" fontAlgn="auto" hangingPunct="1">
              <a:spcAft>
                <a:spcPts val="0"/>
              </a:spcAft>
              <a:buNone/>
              <a:defRPr/>
            </a:pPr>
            <a:r>
              <a:rPr lang="en-GB" sz="1600" dirty="0"/>
              <a:t>588 SMEs and Cooperatives on Enterprise and Supplier Development Programmes were supported through productivity and operational efficiency enhancement programme, and 217 productivity champions were trained, including on the KAIZEN Programme. 194 of the SMEs supported were participants in the TRASNET Enterprise and Supplier Development Programme.</a:t>
            </a:r>
          </a:p>
          <a:p>
            <a:pPr marL="0" indent="0" algn="just" eaLnBrk="1" fontAlgn="auto" hangingPunct="1">
              <a:spcAft>
                <a:spcPts val="0"/>
              </a:spcAft>
              <a:buNone/>
              <a:defRPr/>
            </a:pPr>
            <a:r>
              <a:rPr lang="en-GB" sz="1600" dirty="0"/>
              <a:t> </a:t>
            </a:r>
          </a:p>
          <a:p>
            <a:pPr marL="0" indent="0" algn="just" eaLnBrk="1" fontAlgn="auto" hangingPunct="1">
              <a:spcAft>
                <a:spcPts val="0"/>
              </a:spcAft>
              <a:buNone/>
              <a:defRPr/>
            </a:pPr>
            <a:r>
              <a:rPr lang="en-GB" sz="1600" dirty="0"/>
              <a:t>Launched the Competitiveness Enhancement Programme in partnership with the KwaZulu-Natal Department of Economic Development, Tourism and Environmental Affairs. The Programme runs for over 6 months for Emerging Exporters and 10 months for Large Exporters and focuses on productivity and innovation, Value Chain Efficiency and Export Market Access. The targeted enterprises are in the manufacturing industry (clothing and textile, footwear and leather), Agriculture and </a:t>
            </a:r>
            <a:r>
              <a:rPr lang="en-GB" sz="1600" dirty="0" err="1"/>
              <a:t>Agro</a:t>
            </a:r>
            <a:r>
              <a:rPr lang="en-GB" sz="1600" dirty="0"/>
              <a:t>-processing, Services Industry, and steel and metal engineering Industry. </a:t>
            </a:r>
          </a:p>
        </p:txBody>
      </p:sp>
      <p:sp>
        <p:nvSpPr>
          <p:cNvPr id="4" name="Slide Number Placeholder 3">
            <a:extLst>
              <a:ext uri="{FF2B5EF4-FFF2-40B4-BE49-F238E27FC236}">
                <a16:creationId xmlns:a16="http://schemas.microsoft.com/office/drawing/2014/main" xmlns="" id="{E6F746CD-1124-41CB-99CD-140E78C17C85}"/>
              </a:ext>
            </a:extLst>
          </p:cNvPr>
          <p:cNvSpPr>
            <a:spLocks noGrp="1"/>
          </p:cNvSpPr>
          <p:nvPr>
            <p:ph type="sldNum" sz="quarter" idx="12"/>
          </p:nvPr>
        </p:nvSpPr>
        <p:spPr/>
        <p:txBody>
          <a:bodyPr/>
          <a:lstStyle/>
          <a:p>
            <a:pPr>
              <a:defRPr/>
            </a:pPr>
            <a:fld id="{A79B0E16-3B21-4DA7-809D-032F5E4D0A06}" type="slidenum">
              <a:rPr lang="en-US" smtClean="0"/>
              <a:pPr>
                <a:defRPr/>
              </a:pPr>
              <a:t>10</a:t>
            </a:fld>
            <a:endParaRPr lang="en-US" dirty="0"/>
          </a:p>
        </p:txBody>
      </p:sp>
    </p:spTree>
    <p:extLst>
      <p:ext uri="{BB962C8B-B14F-4D97-AF65-F5344CB8AC3E}">
        <p14:creationId xmlns:p14="http://schemas.microsoft.com/office/powerpoint/2010/main" xmlns="" val="3665117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D30581-F097-4222-875C-EBBA51F0B179}"/>
              </a:ext>
            </a:extLst>
          </p:cNvPr>
          <p:cNvSpPr>
            <a:spLocks noGrp="1"/>
          </p:cNvSpPr>
          <p:nvPr>
            <p:ph type="title"/>
          </p:nvPr>
        </p:nvSpPr>
        <p:spPr/>
        <p:txBody>
          <a:bodyPr/>
          <a:lstStyle/>
          <a:p>
            <a:r>
              <a:rPr lang="en-GB" sz="2000" b="1" dirty="0"/>
              <a:t>HOW IS THE BRIEF HISTORY OF OUR PERFORMANCE IN DOING THAT</a:t>
            </a:r>
            <a:endParaRPr lang="en-ZA" sz="2000" b="1" dirty="0"/>
          </a:p>
        </p:txBody>
      </p:sp>
      <p:sp>
        <p:nvSpPr>
          <p:cNvPr id="3" name="Content Placeholder 2">
            <a:extLst>
              <a:ext uri="{FF2B5EF4-FFF2-40B4-BE49-F238E27FC236}">
                <a16:creationId xmlns:a16="http://schemas.microsoft.com/office/drawing/2014/main" xmlns="" id="{40985593-5EE1-43DE-AF33-2FD0665B4FEB}"/>
              </a:ext>
            </a:extLst>
          </p:cNvPr>
          <p:cNvSpPr>
            <a:spLocks noGrp="1"/>
          </p:cNvSpPr>
          <p:nvPr>
            <p:ph idx="1"/>
          </p:nvPr>
        </p:nvSpPr>
        <p:spPr>
          <a:xfrm>
            <a:off x="254443" y="1417638"/>
            <a:ext cx="8627164" cy="4525963"/>
          </a:xfrm>
        </p:spPr>
        <p:txBody>
          <a:bodyPr/>
          <a:lstStyle/>
          <a:p>
            <a:pPr marL="0" indent="0" algn="just" eaLnBrk="1" fontAlgn="auto" hangingPunct="1">
              <a:spcAft>
                <a:spcPts val="0"/>
              </a:spcAft>
              <a:buNone/>
              <a:defRPr/>
            </a:pPr>
            <a:r>
              <a:rPr lang="en-GB" sz="1600" dirty="0"/>
              <a:t>Three (3) clusters were established as follows: (</a:t>
            </a:r>
            <a:r>
              <a:rPr lang="en-GB" sz="1600" dirty="0" err="1"/>
              <a:t>i</a:t>
            </a:r>
            <a:r>
              <a:rPr lang="en-GB" sz="1600" dirty="0"/>
              <a:t>) Cluster 1 comprising of 5 medium-large enterprises employing over 732 employees with a turnover of over R323mil; (ii) Cluster 2 comprising 15 Emerging Exporters employing over 871 employees with a turnover of R467mil, and (iii) Cluster 3 comprising of 15 SMEs. A further achievement is that 93% of the enterprises participating in the Programme are Black owned and 33% female owned.</a:t>
            </a:r>
          </a:p>
          <a:p>
            <a:pPr marL="0" indent="0" algn="just" eaLnBrk="1" fontAlgn="auto" hangingPunct="1">
              <a:spcAft>
                <a:spcPts val="0"/>
              </a:spcAft>
              <a:buNone/>
              <a:defRPr/>
            </a:pPr>
            <a:endParaRPr lang="en-GB" sz="1600" dirty="0"/>
          </a:p>
          <a:p>
            <a:pPr marL="0" indent="0" algn="just" eaLnBrk="1" fontAlgn="auto" hangingPunct="1">
              <a:spcAft>
                <a:spcPts val="0"/>
              </a:spcAft>
              <a:buNone/>
              <a:defRPr/>
            </a:pPr>
            <a:r>
              <a:rPr lang="en-GB" sz="1600" dirty="0"/>
              <a:t>Partnered with the Commission for Conciliation, Mediation and Arbitration (CCMA) and Business Unity South Africa (BUSA) to develop a web-tool with the purpose of improving employer and worker understanding and compliance, reducing red tape and the associated costs and contributing to workplace stability and certainty in Small, Medium and Micro Enterprises (SMMEs).</a:t>
            </a:r>
          </a:p>
          <a:p>
            <a:pPr marL="0" indent="0" algn="just" eaLnBrk="1" fontAlgn="auto" hangingPunct="1">
              <a:spcAft>
                <a:spcPts val="0"/>
              </a:spcAft>
              <a:buNone/>
              <a:defRPr/>
            </a:pPr>
            <a:r>
              <a:rPr lang="en-GB" sz="1600" dirty="0"/>
              <a:t>SMEs). </a:t>
            </a:r>
          </a:p>
          <a:p>
            <a:pPr marL="0" indent="0" algn="just" eaLnBrk="1" fontAlgn="auto" hangingPunct="1">
              <a:spcAft>
                <a:spcPts val="0"/>
              </a:spcAft>
              <a:buNone/>
              <a:defRPr/>
            </a:pPr>
            <a:r>
              <a:rPr lang="en-GB" sz="1600" dirty="0"/>
              <a:t>As at 31 March 2019 Productivity SA generated R10 476 808 in additional revenue compared to R6 019 137 in 2018.</a:t>
            </a:r>
          </a:p>
          <a:p>
            <a:pPr marL="0" indent="0" algn="just" eaLnBrk="1" fontAlgn="auto" hangingPunct="1">
              <a:spcAft>
                <a:spcPts val="0"/>
              </a:spcAft>
              <a:buNone/>
              <a:defRPr/>
            </a:pPr>
            <a:endParaRPr lang="en-GB" sz="1600" dirty="0"/>
          </a:p>
          <a:p>
            <a:pPr marL="0" indent="0" algn="just" eaLnBrk="1" fontAlgn="auto" hangingPunct="1">
              <a:spcAft>
                <a:spcPts val="0"/>
              </a:spcAft>
              <a:buNone/>
              <a:defRPr/>
            </a:pPr>
            <a:r>
              <a:rPr lang="en-GB" sz="1600" dirty="0"/>
              <a:t>Obtained Unqualified audit with 9 findings as compared to 20 findings in 2017/18.</a:t>
            </a:r>
          </a:p>
        </p:txBody>
      </p:sp>
      <p:sp>
        <p:nvSpPr>
          <p:cNvPr id="4" name="Slide Number Placeholder 3">
            <a:extLst>
              <a:ext uri="{FF2B5EF4-FFF2-40B4-BE49-F238E27FC236}">
                <a16:creationId xmlns:a16="http://schemas.microsoft.com/office/drawing/2014/main" xmlns="" id="{E6F746CD-1124-41CB-99CD-140E78C17C85}"/>
              </a:ext>
            </a:extLst>
          </p:cNvPr>
          <p:cNvSpPr>
            <a:spLocks noGrp="1"/>
          </p:cNvSpPr>
          <p:nvPr>
            <p:ph type="sldNum" sz="quarter" idx="12"/>
          </p:nvPr>
        </p:nvSpPr>
        <p:spPr/>
        <p:txBody>
          <a:bodyPr/>
          <a:lstStyle/>
          <a:p>
            <a:pPr>
              <a:defRPr/>
            </a:pPr>
            <a:fld id="{A79B0E16-3B21-4DA7-809D-032F5E4D0A06}" type="slidenum">
              <a:rPr lang="en-US" smtClean="0"/>
              <a:pPr>
                <a:defRPr/>
              </a:pPr>
              <a:t>11</a:t>
            </a:fld>
            <a:endParaRPr lang="en-US" dirty="0"/>
          </a:p>
        </p:txBody>
      </p:sp>
    </p:spTree>
    <p:extLst>
      <p:ext uri="{BB962C8B-B14F-4D97-AF65-F5344CB8AC3E}">
        <p14:creationId xmlns:p14="http://schemas.microsoft.com/office/powerpoint/2010/main" xmlns="" val="2901583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E8EC6B-01AA-42F5-B2BD-218C461B90AA}"/>
              </a:ext>
            </a:extLst>
          </p:cNvPr>
          <p:cNvSpPr>
            <a:spLocks noGrp="1"/>
          </p:cNvSpPr>
          <p:nvPr>
            <p:ph type="title"/>
          </p:nvPr>
        </p:nvSpPr>
        <p:spPr/>
        <p:txBody>
          <a:bodyPr/>
          <a:lstStyle/>
          <a:p>
            <a:r>
              <a:rPr lang="en-ZA" sz="2000" b="1" dirty="0"/>
              <a:t>HOW IS THE BRIEF HISTORY OF OUR PERFORMANCE IN DOING THAT</a:t>
            </a:r>
          </a:p>
        </p:txBody>
      </p:sp>
      <p:sp>
        <p:nvSpPr>
          <p:cNvPr id="4" name="Slide Number Placeholder 3">
            <a:extLst>
              <a:ext uri="{FF2B5EF4-FFF2-40B4-BE49-F238E27FC236}">
                <a16:creationId xmlns:a16="http://schemas.microsoft.com/office/drawing/2014/main" xmlns="" id="{65F14213-2190-4124-9AD3-A58C40F12C54}"/>
              </a:ext>
            </a:extLst>
          </p:cNvPr>
          <p:cNvSpPr>
            <a:spLocks noGrp="1"/>
          </p:cNvSpPr>
          <p:nvPr>
            <p:ph type="sldNum" sz="quarter" idx="12"/>
          </p:nvPr>
        </p:nvSpPr>
        <p:spPr>
          <a:xfrm>
            <a:off x="8432359" y="6454487"/>
            <a:ext cx="441297" cy="365125"/>
          </a:xfrm>
        </p:spPr>
        <p:txBody>
          <a:bodyPr/>
          <a:lstStyle/>
          <a:p>
            <a:pPr>
              <a:defRPr/>
            </a:pPr>
            <a:fld id="{A79B0E16-3B21-4DA7-809D-032F5E4D0A06}" type="slidenum">
              <a:rPr lang="en-US" smtClean="0"/>
              <a:pPr>
                <a:defRPr/>
              </a:pPr>
              <a:t>12</a:t>
            </a:fld>
            <a:endParaRPr lang="en-US" dirty="0"/>
          </a:p>
        </p:txBody>
      </p:sp>
      <p:graphicFrame>
        <p:nvGraphicFramePr>
          <p:cNvPr id="5" name="Content Placeholder 4">
            <a:extLst>
              <a:ext uri="{FF2B5EF4-FFF2-40B4-BE49-F238E27FC236}">
                <a16:creationId xmlns:a16="http://schemas.microsoft.com/office/drawing/2014/main" xmlns="" id="{5F46F033-882F-441A-B09E-D7389FC899AA}"/>
              </a:ext>
            </a:extLst>
          </p:cNvPr>
          <p:cNvGraphicFramePr>
            <a:graphicFrameLocks noGrp="1"/>
          </p:cNvGraphicFramePr>
          <p:nvPr>
            <p:ph idx="1"/>
            <p:extLst>
              <p:ext uri="{D42A27DB-BD31-4B8C-83A1-F6EECF244321}">
                <p14:modId xmlns:p14="http://schemas.microsoft.com/office/powerpoint/2010/main" xmlns="" val="4215630594"/>
              </p:ext>
            </p:extLst>
          </p:nvPr>
        </p:nvGraphicFramePr>
        <p:xfrm>
          <a:off x="244475" y="1329859"/>
          <a:ext cx="8629181" cy="305926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8">
            <a:extLst>
              <a:ext uri="{FF2B5EF4-FFF2-40B4-BE49-F238E27FC236}">
                <a16:creationId xmlns:a16="http://schemas.microsoft.com/office/drawing/2014/main" xmlns="" id="{C6333DCB-2E3C-420E-8C41-FA9DD9B5DB01}"/>
              </a:ext>
            </a:extLst>
          </p:cNvPr>
          <p:cNvSpPr txBox="1">
            <a:spLocks noChangeArrowheads="1"/>
          </p:cNvSpPr>
          <p:nvPr/>
        </p:nvSpPr>
        <p:spPr bwMode="auto">
          <a:xfrm>
            <a:off x="209315" y="4704884"/>
            <a:ext cx="8699500" cy="17989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 typeface="Arial" panose="020B0604020202020204" pitchFamily="34" charset="0"/>
              <a:buNone/>
              <a:defRPr sz="1400" kern="1200">
                <a:solidFill>
                  <a:schemeClr val="tx1"/>
                </a:solidFill>
                <a:latin typeface="+mn-lt"/>
                <a:ea typeface="+mn-ea"/>
                <a:cs typeface="+mn-cs"/>
              </a:defRPr>
            </a:lvl1pPr>
            <a:lvl2pPr marL="457200" indent="0" algn="l" defTabSz="457200"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mn-ea"/>
                <a:cs typeface="+mn-cs"/>
              </a:defRPr>
            </a:lvl2pPr>
            <a:lvl3pPr marL="914400" indent="0" algn="l" defTabSz="457200" rtl="0" eaLnBrk="0" fontAlgn="base" hangingPunct="0">
              <a:spcBef>
                <a:spcPct val="20000"/>
              </a:spcBef>
              <a:spcAft>
                <a:spcPct val="0"/>
              </a:spcAft>
              <a:buFont typeface="Arial" panose="020B0604020202020204" pitchFamily="34" charset="0"/>
              <a:buNone/>
              <a:defRPr sz="1000" kern="1200">
                <a:solidFill>
                  <a:schemeClr val="tx1"/>
                </a:solidFill>
                <a:latin typeface="+mn-lt"/>
                <a:ea typeface="+mn-ea"/>
                <a:cs typeface="+mn-cs"/>
              </a:defRPr>
            </a:lvl3pPr>
            <a:lvl4pPr marL="13716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mn-ea"/>
                <a:cs typeface="+mn-cs"/>
              </a:defRPr>
            </a:lvl4pPr>
            <a:lvl5pPr marL="18288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marL="285750" marR="0" lvl="0" indent="-285750" algn="just"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ZA" altLang="en-US" sz="1200" b="0" i="1" u="none" strike="noStrike" kern="1200" cap="none" spc="0" normalizeH="0" baseline="0" noProof="0" dirty="0">
                <a:ln>
                  <a:noFill/>
                </a:ln>
                <a:effectLst/>
                <a:uLnTx/>
                <a:uFillTx/>
                <a:latin typeface="Arial"/>
                <a:ea typeface="ＭＳ Ｐゴシック" panose="020B0600070205080204" pitchFamily="34" charset="-128"/>
                <a:cs typeface="+mn-cs"/>
              </a:rPr>
              <a:t>The 2018/19 Annual performance is at 54%. Of the 13 Indicators reported on, 7 were achieved whilst 6 were not achieved. 3 of the 6 unachieved Indicators were for the TAS programme. </a:t>
            </a:r>
          </a:p>
          <a:p>
            <a:pPr marL="285750" marR="0" lvl="0" indent="-285750" algn="just"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ZA" altLang="en-US" sz="1200" b="0" i="1" u="none" strike="noStrike" kern="1200" cap="none" spc="0" normalizeH="0" baseline="0" noProof="0" dirty="0">
              <a:ln>
                <a:noFill/>
              </a:ln>
              <a:effectLst/>
              <a:uLnTx/>
              <a:uFillTx/>
              <a:latin typeface="Arial"/>
              <a:ea typeface="ＭＳ Ｐゴシック" panose="020B0600070205080204" pitchFamily="34" charset="-128"/>
              <a:cs typeface="+mn-cs"/>
            </a:endParaRPr>
          </a:p>
          <a:p>
            <a:pPr marL="285750" marR="0" lvl="0" indent="-285750" algn="just"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ZA" altLang="en-US" sz="1200" b="0" i="1" u="none" strike="noStrike" kern="1200" cap="none" spc="0" normalizeH="0" baseline="0" noProof="0" dirty="0">
                <a:ln>
                  <a:noFill/>
                </a:ln>
                <a:effectLst/>
                <a:uLnTx/>
                <a:uFillTx/>
                <a:latin typeface="Arial"/>
                <a:ea typeface="ＭＳ Ｐゴシック" panose="020B0600070205080204" pitchFamily="34" charset="-128"/>
                <a:cs typeface="+mn-cs"/>
              </a:rPr>
              <a:t>It should be noted that, d</a:t>
            </a:r>
            <a:r>
              <a:rPr kumimoji="0" lang="en-ZA" altLang="en-US" sz="1200" b="0" i="1" u="none" strike="noStrike" kern="1200" cap="none" spc="0" normalizeH="0" baseline="0" noProof="0" dirty="0">
                <a:ln>
                  <a:noFill/>
                </a:ln>
                <a:effectLst/>
                <a:uLnTx/>
                <a:uFillTx/>
                <a:latin typeface="Arial"/>
                <a:ea typeface="+mn-ea"/>
                <a:cs typeface="+mn-cs"/>
              </a:rPr>
              <a:t>uring the year under review, the Entity experienced funding challenges which resulted in the Board deciding to suspend the TAS programme, which decision is regrettable given the scale of retrenchments and job losses.</a:t>
            </a:r>
          </a:p>
          <a:p>
            <a:pPr marL="285750" marR="0" lvl="0" indent="-285750" algn="just"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ZA" altLang="en-US" sz="1200" b="0" i="1" u="none" strike="noStrike" kern="1200" cap="none" spc="0" normalizeH="0" baseline="0" noProof="0" dirty="0">
              <a:ln>
                <a:noFill/>
              </a:ln>
              <a:effectLst/>
              <a:uLnTx/>
              <a:uFillTx/>
              <a:latin typeface="Arial"/>
              <a:ea typeface="+mn-ea"/>
              <a:cs typeface="+mn-cs"/>
            </a:endParaRPr>
          </a:p>
          <a:p>
            <a:pPr marL="285750" marR="0" lvl="0" indent="-285750" algn="just"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ZA" altLang="en-US" sz="1200" b="0" i="1" u="none" strike="noStrike" kern="1200" cap="none" spc="0" normalizeH="0" baseline="0" noProof="0" dirty="0">
                <a:ln>
                  <a:noFill/>
                </a:ln>
                <a:effectLst/>
                <a:uLnTx/>
                <a:uFillTx/>
                <a:latin typeface="Arial"/>
                <a:ea typeface="+mn-ea"/>
                <a:cs typeface="+mn-cs"/>
              </a:rPr>
              <a:t> However the TAS Indicators remained on the Annual Performance Plan (APP) though Programme was suspended. The overall performance would have been at 70% if the TAS Indicators were not considered for the reasons given above.</a:t>
            </a:r>
          </a:p>
        </p:txBody>
      </p:sp>
    </p:spTree>
    <p:extLst>
      <p:ext uri="{BB962C8B-B14F-4D97-AF65-F5344CB8AC3E}">
        <p14:creationId xmlns:p14="http://schemas.microsoft.com/office/powerpoint/2010/main" xmlns="" val="27107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0D0246-C409-44DF-BB2E-68D5CD8CDE04}"/>
              </a:ext>
            </a:extLst>
          </p:cNvPr>
          <p:cNvSpPr>
            <a:spLocks noGrp="1"/>
          </p:cNvSpPr>
          <p:nvPr>
            <p:ph type="title"/>
          </p:nvPr>
        </p:nvSpPr>
        <p:spPr/>
        <p:txBody>
          <a:bodyPr/>
          <a:lstStyle/>
          <a:p>
            <a:r>
              <a:rPr lang="en-ZA" sz="2000" b="1" dirty="0"/>
              <a:t>WHAT WERE THE LIMITATIONS THAT WE MANAGED TO OVERCOME? WHAT ARE LIMITATIONS THAT ARE STILL STUBORN TO DATE</a:t>
            </a:r>
          </a:p>
        </p:txBody>
      </p:sp>
      <p:sp>
        <p:nvSpPr>
          <p:cNvPr id="3" name="Content Placeholder 2">
            <a:extLst>
              <a:ext uri="{FF2B5EF4-FFF2-40B4-BE49-F238E27FC236}">
                <a16:creationId xmlns:a16="http://schemas.microsoft.com/office/drawing/2014/main" xmlns="" id="{D49D0972-DE91-4A85-9955-3FDD6C8853BC}"/>
              </a:ext>
            </a:extLst>
          </p:cNvPr>
          <p:cNvSpPr>
            <a:spLocks noGrp="1"/>
          </p:cNvSpPr>
          <p:nvPr>
            <p:ph idx="1"/>
          </p:nvPr>
        </p:nvSpPr>
        <p:spPr>
          <a:xfrm>
            <a:off x="251791" y="1417638"/>
            <a:ext cx="8435009" cy="4708525"/>
          </a:xfrm>
        </p:spPr>
        <p:txBody>
          <a:bodyPr/>
          <a:lstStyle/>
          <a:p>
            <a:pPr marL="0" indent="0" algn="just">
              <a:buNone/>
            </a:pPr>
            <a:r>
              <a:rPr lang="en-GB" sz="1600" b="1" u="sng" dirty="0"/>
              <a:t>What we managed to overcome:</a:t>
            </a:r>
          </a:p>
          <a:p>
            <a:pPr marL="0" indent="0" algn="just">
              <a:buNone/>
            </a:pPr>
            <a:endParaRPr lang="en-GB" sz="1400" dirty="0"/>
          </a:p>
          <a:p>
            <a:pPr algn="just"/>
            <a:r>
              <a:rPr lang="en-GB" sz="1600" dirty="0"/>
              <a:t>In line with section 40(b) of the Employment Services Act, Productivity SA is expected to generate additional income from its services.  With constrained resources, the entity was able </a:t>
            </a:r>
            <a:r>
              <a:rPr lang="en-GB" sz="1600" b="1" dirty="0"/>
              <a:t>to self-generate over R10 million </a:t>
            </a:r>
            <a:r>
              <a:rPr lang="en-GB" sz="1600" dirty="0"/>
              <a:t>in the 2018/19 financial year.</a:t>
            </a:r>
          </a:p>
          <a:p>
            <a:pPr algn="just"/>
            <a:endParaRPr lang="en-ZA" sz="1600" dirty="0"/>
          </a:p>
          <a:p>
            <a:pPr algn="just"/>
            <a:r>
              <a:rPr lang="en-GB" sz="1600" dirty="0"/>
              <a:t>Productivity SA developed a comprehensive </a:t>
            </a:r>
            <a:r>
              <a:rPr lang="en-GB" sz="1600" b="1" dirty="0"/>
              <a:t>Business Model which was adopted and approved </a:t>
            </a:r>
            <a:r>
              <a:rPr lang="en-GB" sz="1600" dirty="0"/>
              <a:t>by the Board in the 2017/18 financial year. The main purpose of the business model is to effectively respond to the national development agenda in an integrated and comprehensive way as well as ensuring a balance between delivery on the mandate which has been expanded and to ensure sustainability of the Entity.</a:t>
            </a:r>
          </a:p>
          <a:p>
            <a:pPr algn="just"/>
            <a:endParaRPr lang="en-GB" sz="1400" dirty="0"/>
          </a:p>
          <a:p>
            <a:endParaRPr lang="en-ZA" dirty="0"/>
          </a:p>
        </p:txBody>
      </p:sp>
      <p:sp>
        <p:nvSpPr>
          <p:cNvPr id="4" name="Slide Number Placeholder 3">
            <a:extLst>
              <a:ext uri="{FF2B5EF4-FFF2-40B4-BE49-F238E27FC236}">
                <a16:creationId xmlns:a16="http://schemas.microsoft.com/office/drawing/2014/main" xmlns="" id="{F3593A69-73F5-4ED1-8D90-56FEDB30113E}"/>
              </a:ext>
            </a:extLst>
          </p:cNvPr>
          <p:cNvSpPr>
            <a:spLocks noGrp="1"/>
          </p:cNvSpPr>
          <p:nvPr>
            <p:ph type="sldNum" sz="quarter" idx="12"/>
          </p:nvPr>
        </p:nvSpPr>
        <p:spPr/>
        <p:txBody>
          <a:bodyPr/>
          <a:lstStyle/>
          <a:p>
            <a:pPr>
              <a:defRPr/>
            </a:pPr>
            <a:fld id="{A79B0E16-3B21-4DA7-809D-032F5E4D0A06}" type="slidenum">
              <a:rPr lang="en-US" smtClean="0"/>
              <a:pPr>
                <a:defRPr/>
              </a:pPr>
              <a:t>13</a:t>
            </a:fld>
            <a:endParaRPr lang="en-US" dirty="0"/>
          </a:p>
        </p:txBody>
      </p:sp>
    </p:spTree>
    <p:extLst>
      <p:ext uri="{BB962C8B-B14F-4D97-AF65-F5344CB8AC3E}">
        <p14:creationId xmlns:p14="http://schemas.microsoft.com/office/powerpoint/2010/main" xmlns="" val="3135866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0D0246-C409-44DF-BB2E-68D5CD8CDE04}"/>
              </a:ext>
            </a:extLst>
          </p:cNvPr>
          <p:cNvSpPr>
            <a:spLocks noGrp="1"/>
          </p:cNvSpPr>
          <p:nvPr>
            <p:ph type="title"/>
          </p:nvPr>
        </p:nvSpPr>
        <p:spPr/>
        <p:txBody>
          <a:bodyPr/>
          <a:lstStyle/>
          <a:p>
            <a:r>
              <a:rPr lang="en-ZA" sz="2000" b="1" dirty="0"/>
              <a:t>WHAT WERE THE LIMITATIONS THAT WE MANAGED TO OVERCOME? WHAT ARE LIMITATIONS THAT ARE STILL STUBORN TO DATE</a:t>
            </a:r>
          </a:p>
        </p:txBody>
      </p:sp>
      <p:sp>
        <p:nvSpPr>
          <p:cNvPr id="3" name="Content Placeholder 2">
            <a:extLst>
              <a:ext uri="{FF2B5EF4-FFF2-40B4-BE49-F238E27FC236}">
                <a16:creationId xmlns:a16="http://schemas.microsoft.com/office/drawing/2014/main" xmlns="" id="{D49D0972-DE91-4A85-9955-3FDD6C8853BC}"/>
              </a:ext>
            </a:extLst>
          </p:cNvPr>
          <p:cNvSpPr>
            <a:spLocks noGrp="1"/>
          </p:cNvSpPr>
          <p:nvPr>
            <p:ph idx="1"/>
          </p:nvPr>
        </p:nvSpPr>
        <p:spPr>
          <a:xfrm>
            <a:off x="251791" y="1417638"/>
            <a:ext cx="8621865" cy="4708525"/>
          </a:xfrm>
        </p:spPr>
        <p:txBody>
          <a:bodyPr/>
          <a:lstStyle/>
          <a:p>
            <a:pPr marL="0" indent="0" algn="just">
              <a:buNone/>
            </a:pPr>
            <a:r>
              <a:rPr lang="en-GB" sz="1600" b="1" u="sng" dirty="0"/>
              <a:t>What’s still outstanding</a:t>
            </a:r>
            <a:r>
              <a:rPr lang="en-GB" sz="1600" b="1" dirty="0"/>
              <a:t>:</a:t>
            </a:r>
          </a:p>
          <a:p>
            <a:pPr marL="0" indent="0" algn="just">
              <a:buNone/>
            </a:pPr>
            <a:endParaRPr lang="en-GB" sz="1600" dirty="0"/>
          </a:p>
          <a:p>
            <a:pPr algn="just"/>
            <a:r>
              <a:rPr lang="en-GB" sz="1600" dirty="0"/>
              <a:t>Productivity SA’s business environment changed since 2015 with the promulgation of the Employment Services Act, No. 4 of 2014, with its mandate expanded to include promoting employment growth and supporting initiatives aimed at preventing job losses. Additional responsibilities were conferred on the Entity as per the Presidential Jobs Summit Framework Agreement, 2018. </a:t>
            </a:r>
          </a:p>
          <a:p>
            <a:pPr marL="0" indent="0" algn="just">
              <a:buNone/>
            </a:pPr>
            <a:r>
              <a:rPr lang="en-GB" sz="1600" dirty="0"/>
              <a:t>       </a:t>
            </a:r>
          </a:p>
          <a:p>
            <a:pPr marL="0" indent="0">
              <a:buNone/>
            </a:pPr>
            <a:r>
              <a:rPr lang="en-GB" sz="1600" dirty="0"/>
              <a:t>       However, there was </a:t>
            </a:r>
            <a:r>
              <a:rPr lang="en-GB" sz="1600" b="1" dirty="0"/>
              <a:t>no additional funding appropriated</a:t>
            </a:r>
            <a:r>
              <a:rPr lang="en-GB" sz="1600" dirty="0"/>
              <a:t> in terms of the provisions of section 12       	of the Act for this expanded mandate, which we recommend should be the case.</a:t>
            </a:r>
            <a:endParaRPr lang="en-ZA" sz="1600" dirty="0"/>
          </a:p>
          <a:p>
            <a:pPr algn="just"/>
            <a:endParaRPr lang="en-GB" sz="1600" dirty="0"/>
          </a:p>
          <a:p>
            <a:r>
              <a:rPr lang="en-GB" sz="1600" dirty="0"/>
              <a:t>As a result of operational instability directly induced by lack of adequate funding, the entity had to </a:t>
            </a:r>
            <a:r>
              <a:rPr lang="en-GB" sz="1600" b="1" dirty="0"/>
              <a:t>suspend the Turnaround Solutions Programme, </a:t>
            </a:r>
            <a:r>
              <a:rPr lang="en-GB" sz="1600" dirty="0"/>
              <a:t>which is our core /flagship programme, with dire consequences for the labour market which is consistently shedding jobs.</a:t>
            </a:r>
          </a:p>
          <a:p>
            <a:endParaRPr lang="en-ZA" sz="1600" dirty="0"/>
          </a:p>
          <a:p>
            <a:r>
              <a:rPr lang="en-GB" sz="1600" dirty="0"/>
              <a:t>The need </a:t>
            </a:r>
            <a:r>
              <a:rPr lang="en-GB" sz="1600" b="1" dirty="0"/>
              <a:t>for a single source funding mechanism </a:t>
            </a:r>
            <a:r>
              <a:rPr lang="en-GB" sz="1600" dirty="0"/>
              <a:t>as opposed to the current multi-source funding.  Productivity SA  management has always raised the impracticalities associated with multi funders i.e. </a:t>
            </a:r>
            <a:r>
              <a:rPr lang="en-GB" sz="1600" b="1" dirty="0"/>
              <a:t>the dti and UIF</a:t>
            </a:r>
            <a:r>
              <a:rPr lang="en-GB" sz="1600" dirty="0"/>
              <a:t>.</a:t>
            </a:r>
            <a:endParaRPr lang="en-ZA" sz="1600" dirty="0"/>
          </a:p>
          <a:p>
            <a:endParaRPr lang="en-ZA" dirty="0"/>
          </a:p>
        </p:txBody>
      </p:sp>
      <p:sp>
        <p:nvSpPr>
          <p:cNvPr id="4" name="Slide Number Placeholder 3">
            <a:extLst>
              <a:ext uri="{FF2B5EF4-FFF2-40B4-BE49-F238E27FC236}">
                <a16:creationId xmlns:a16="http://schemas.microsoft.com/office/drawing/2014/main" xmlns="" id="{F3593A69-73F5-4ED1-8D90-56FEDB30113E}"/>
              </a:ext>
            </a:extLst>
          </p:cNvPr>
          <p:cNvSpPr>
            <a:spLocks noGrp="1"/>
          </p:cNvSpPr>
          <p:nvPr>
            <p:ph type="sldNum" sz="quarter" idx="12"/>
          </p:nvPr>
        </p:nvSpPr>
        <p:spPr/>
        <p:txBody>
          <a:bodyPr/>
          <a:lstStyle/>
          <a:p>
            <a:pPr>
              <a:defRPr/>
            </a:pPr>
            <a:fld id="{A79B0E16-3B21-4DA7-809D-032F5E4D0A06}" type="slidenum">
              <a:rPr lang="en-US" smtClean="0"/>
              <a:pPr>
                <a:defRPr/>
              </a:pPr>
              <a:t>14</a:t>
            </a:fld>
            <a:endParaRPr lang="en-US" dirty="0"/>
          </a:p>
        </p:txBody>
      </p:sp>
    </p:spTree>
    <p:extLst>
      <p:ext uri="{BB962C8B-B14F-4D97-AF65-F5344CB8AC3E}">
        <p14:creationId xmlns:p14="http://schemas.microsoft.com/office/powerpoint/2010/main" xmlns="" val="3457661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a:extLst>
              <a:ext uri="{FF2B5EF4-FFF2-40B4-BE49-F238E27FC236}">
                <a16:creationId xmlns:a16="http://schemas.microsoft.com/office/drawing/2014/main" xmlns="" id="{74B646BC-750B-4E32-83B7-619CFEEF5D7C}"/>
              </a:ext>
            </a:extLst>
          </p:cNvPr>
          <p:cNvSpPr>
            <a:spLocks noGrp="1"/>
          </p:cNvSpPr>
          <p:nvPr>
            <p:ph type="title"/>
          </p:nvPr>
        </p:nvSpPr>
        <p:spPr>
          <a:xfrm>
            <a:off x="596349" y="365125"/>
            <a:ext cx="8547652" cy="827571"/>
          </a:xfrm>
        </p:spPr>
        <p:txBody>
          <a:bodyPr/>
          <a:lstStyle/>
          <a:p>
            <a:pPr algn="l"/>
            <a:r>
              <a:rPr lang="en-ZA" sz="1600" b="1" dirty="0"/>
              <a:t>WHAT ARE THE PARTNERSHIPS AND COLLABORATIONS WITH OTHER SISTER DEPTS,  OTHER ENTITIES APART FROM THOSE THAT REPORT TO DEL, BODIES IN THE PRIVATE SECTOR, ETC. – AND THEY ARE AIMED AT ACHIEVING WHAT AND HOW IS THEIR IMPACT?  WHAT ARE THE PLANNED </a:t>
            </a:r>
            <a:br>
              <a:rPr lang="en-ZA" sz="1600" b="1" dirty="0"/>
            </a:br>
            <a:r>
              <a:rPr lang="en-ZA" sz="1600" b="1" dirty="0"/>
              <a:t>OR ENVISAGED ONES?</a:t>
            </a:r>
            <a:endParaRPr lang="en-ZA" altLang="en-US" sz="1600" b="1" dirty="0">
              <a:solidFill>
                <a:srgbClr val="000000"/>
              </a:solidFill>
              <a:latin typeface="Arial" panose="020B0604020202020204" pitchFamily="34" charset="0"/>
            </a:endParaRPr>
          </a:p>
        </p:txBody>
      </p:sp>
      <p:sp>
        <p:nvSpPr>
          <p:cNvPr id="138243" name="Content Placeholder 2">
            <a:extLst>
              <a:ext uri="{FF2B5EF4-FFF2-40B4-BE49-F238E27FC236}">
                <a16:creationId xmlns:a16="http://schemas.microsoft.com/office/drawing/2014/main" xmlns="" id="{C22E4EB0-9B9B-46BC-A5FC-B88E1209E96B}"/>
              </a:ext>
            </a:extLst>
          </p:cNvPr>
          <p:cNvSpPr>
            <a:spLocks noGrp="1"/>
          </p:cNvSpPr>
          <p:nvPr>
            <p:ph idx="1"/>
          </p:nvPr>
        </p:nvSpPr>
        <p:spPr>
          <a:xfrm>
            <a:off x="0" y="1023938"/>
            <a:ext cx="9144000" cy="5834062"/>
          </a:xfrm>
        </p:spPr>
        <p:txBody>
          <a:bodyPr/>
          <a:lstStyle/>
          <a:p>
            <a:pPr marL="0" indent="0" eaLnBrk="1" hangingPunct="1">
              <a:buFont typeface="Arial" panose="020B0604020202020204" pitchFamily="34" charset="0"/>
              <a:buNone/>
            </a:pPr>
            <a:endParaRPr lang="en-ZA" altLang="en-US" sz="800" dirty="0">
              <a:solidFill>
                <a:schemeClr val="bg1"/>
              </a:solidFill>
              <a:latin typeface="Arial" panose="020B0604020202020204" pitchFamily="34" charset="0"/>
            </a:endParaRPr>
          </a:p>
          <a:p>
            <a:pPr marL="0" indent="0" algn="just" eaLnBrk="1" hangingPunct="1">
              <a:buFont typeface="Arial" panose="020B0604020202020204" pitchFamily="34" charset="0"/>
              <a:buNone/>
            </a:pPr>
            <a:endParaRPr lang="en-GB" altLang="en-US" sz="1600" dirty="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138244" name="Slide Number Placeholder 1">
            <a:extLst>
              <a:ext uri="{FF2B5EF4-FFF2-40B4-BE49-F238E27FC236}">
                <a16:creationId xmlns:a16="http://schemas.microsoft.com/office/drawing/2014/main" xmlns="" id="{357BB59E-4350-431B-9180-483DCF783369}"/>
              </a:ext>
            </a:extLst>
          </p:cNvPr>
          <p:cNvSpPr>
            <a:spLocks noGrp="1"/>
          </p:cNvSpPr>
          <p:nvPr>
            <p:ph type="sldNum" sz="quarter" idx="12"/>
          </p:nvPr>
        </p:nvSpPr>
        <p:spPr bwMode="auto">
          <a:xfrm>
            <a:off x="8588375" y="6605588"/>
            <a:ext cx="555625" cy="25241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707D95A5-035B-4D72-B02F-E394FBEF42FC}" type="slidenum">
              <a:rPr lang="en-US" altLang="en-US" sz="1200" smtClean="0">
                <a:solidFill>
                  <a:srgbClr val="898989"/>
                </a:solidFill>
              </a:rPr>
              <a:pPr eaLnBrk="1" hangingPunct="1"/>
              <a:t>15</a:t>
            </a:fld>
            <a:endParaRPr lang="en-US" altLang="en-US" sz="1200" dirty="0">
              <a:solidFill>
                <a:srgbClr val="898989"/>
              </a:solidFill>
            </a:endParaRPr>
          </a:p>
        </p:txBody>
      </p:sp>
      <p:graphicFrame>
        <p:nvGraphicFramePr>
          <p:cNvPr id="2" name="Table 1">
            <a:extLst>
              <a:ext uri="{FF2B5EF4-FFF2-40B4-BE49-F238E27FC236}">
                <a16:creationId xmlns:a16="http://schemas.microsoft.com/office/drawing/2014/main" xmlns="" id="{FDB74FED-173F-4AAF-B37C-978B836682ED}"/>
              </a:ext>
            </a:extLst>
          </p:cNvPr>
          <p:cNvGraphicFramePr>
            <a:graphicFrameLocks noGrp="1"/>
          </p:cNvGraphicFramePr>
          <p:nvPr>
            <p:extLst>
              <p:ext uri="{D42A27DB-BD31-4B8C-83A1-F6EECF244321}">
                <p14:modId xmlns:p14="http://schemas.microsoft.com/office/powerpoint/2010/main" xmlns="" val="3611667068"/>
              </p:ext>
            </p:extLst>
          </p:nvPr>
        </p:nvGraphicFramePr>
        <p:xfrm>
          <a:off x="0" y="1311964"/>
          <a:ext cx="9037983" cy="5401751"/>
        </p:xfrm>
        <a:graphic>
          <a:graphicData uri="http://schemas.openxmlformats.org/drawingml/2006/table">
            <a:tbl>
              <a:tblPr firstRow="1" firstCol="1" bandRow="1">
                <a:tableStyleId>{5C22544A-7EE6-4342-B048-85BDC9FD1C3A}</a:tableStyleId>
              </a:tblPr>
              <a:tblGrid>
                <a:gridCol w="2066983">
                  <a:extLst>
                    <a:ext uri="{9D8B030D-6E8A-4147-A177-3AD203B41FA5}">
                      <a16:colId xmlns:a16="http://schemas.microsoft.com/office/drawing/2014/main" xmlns="" val="1609331098"/>
                    </a:ext>
                  </a:extLst>
                </a:gridCol>
                <a:gridCol w="6971000">
                  <a:extLst>
                    <a:ext uri="{9D8B030D-6E8A-4147-A177-3AD203B41FA5}">
                      <a16:colId xmlns:a16="http://schemas.microsoft.com/office/drawing/2014/main" xmlns="" val="1450473443"/>
                    </a:ext>
                  </a:extLst>
                </a:gridCol>
              </a:tblGrid>
              <a:tr h="465729">
                <a:tc>
                  <a:txBody>
                    <a:bodyPr/>
                    <a:lstStyle/>
                    <a:p>
                      <a:pPr marL="457200" algn="just">
                        <a:lnSpc>
                          <a:spcPct val="115000"/>
                        </a:lnSpc>
                        <a:spcAft>
                          <a:spcPts val="0"/>
                        </a:spcAft>
                        <a:tabLst>
                          <a:tab pos="457200" algn="l"/>
                        </a:tabLst>
                      </a:pPr>
                      <a:r>
                        <a:rPr lang="en-ZA" sz="1400" dirty="0">
                          <a:effectLst/>
                        </a:rPr>
                        <a:t>STRATEGIC PARTNER</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857" marR="66857" marT="0" marB="0"/>
                </a:tc>
                <a:tc>
                  <a:txBody>
                    <a:bodyPr/>
                    <a:lstStyle/>
                    <a:p>
                      <a:pPr marL="457200" algn="just">
                        <a:lnSpc>
                          <a:spcPct val="115000"/>
                        </a:lnSpc>
                        <a:spcAft>
                          <a:spcPts val="0"/>
                        </a:spcAft>
                        <a:tabLst>
                          <a:tab pos="457200" algn="l"/>
                        </a:tabLst>
                      </a:pPr>
                      <a:r>
                        <a:rPr lang="en-ZA" sz="1400" dirty="0">
                          <a:effectLst/>
                        </a:rPr>
                        <a:t>ROLES AND RESPONSIBILITIES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6857" marR="66857" marT="0" marB="0"/>
                </a:tc>
                <a:extLst>
                  <a:ext uri="{0D108BD9-81ED-4DB2-BD59-A6C34878D82A}">
                    <a16:rowId xmlns:a16="http://schemas.microsoft.com/office/drawing/2014/main" xmlns="" val="4127104138"/>
                  </a:ext>
                </a:extLst>
              </a:tr>
              <a:tr h="750767">
                <a:tc>
                  <a:txBody>
                    <a:bodyPr/>
                    <a:lstStyle/>
                    <a:p>
                      <a:pPr marL="0" lvl="0" indent="0" algn="just">
                        <a:lnSpc>
                          <a:spcPct val="115000"/>
                        </a:lnSpc>
                        <a:spcAft>
                          <a:spcPts val="0"/>
                        </a:spcAft>
                        <a:buFont typeface="+mj-lt"/>
                        <a:buNone/>
                      </a:pPr>
                      <a:r>
                        <a:rPr lang="en-ZA" sz="1000" dirty="0">
                          <a:effectLst/>
                        </a:rPr>
                        <a:t>1. Government Departments in the Economic Cluster and their Agencies, incl. SEDA, CSIR and SETAs</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6857" marR="66857" marT="0" marB="0"/>
                </a:tc>
                <a:tc>
                  <a:txBody>
                    <a:bodyPr/>
                    <a:lstStyle/>
                    <a:p>
                      <a:pPr marL="194945" indent="-171450" algn="just">
                        <a:lnSpc>
                          <a:spcPct val="115000"/>
                        </a:lnSpc>
                        <a:spcAft>
                          <a:spcPts val="0"/>
                        </a:spcAft>
                        <a:buFont typeface="Arial" panose="020B0604020202020204" pitchFamily="34" charset="0"/>
                        <a:buChar char="•"/>
                        <a:tabLst>
                          <a:tab pos="457200" algn="l"/>
                        </a:tabLst>
                      </a:pPr>
                      <a:r>
                        <a:rPr lang="en-ZA" sz="1100" dirty="0">
                          <a:effectLst/>
                        </a:rPr>
                        <a:t>Collaborate on national, sectoral and enterprise competitiveness and sustainability through targeted interventions inclusive of SMEs and Cooperatives within SEZs, Industrial Parks, Township and Rural economies</a:t>
                      </a:r>
                    </a:p>
                    <a:p>
                      <a:pPr marL="194945" indent="-171450" algn="just">
                        <a:lnSpc>
                          <a:spcPct val="115000"/>
                        </a:lnSpc>
                        <a:spcAft>
                          <a:spcPts val="0"/>
                        </a:spcAft>
                        <a:buFont typeface="Arial" panose="020B0604020202020204" pitchFamily="34" charset="0"/>
                        <a:buChar char="•"/>
                        <a:tabLst>
                          <a:tab pos="457200" algn="l"/>
                        </a:tabLst>
                      </a:pPr>
                      <a:r>
                        <a:rPr lang="en-ZA" sz="1100" dirty="0">
                          <a:effectLst/>
                        </a:rPr>
                        <a:t>Collaborate on promoting </a:t>
                      </a:r>
                      <a:r>
                        <a:rPr lang="en-GB" sz="1100" dirty="0">
                          <a:effectLst/>
                        </a:rPr>
                        <a:t>a productivity culture and mind-set as well as driving accountability for productivity performance across sectors (national, sector and enterprise level) and segments of society.</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857" marR="66857" marT="0" marB="0"/>
                </a:tc>
                <a:extLst>
                  <a:ext uri="{0D108BD9-81ED-4DB2-BD59-A6C34878D82A}">
                    <a16:rowId xmlns:a16="http://schemas.microsoft.com/office/drawing/2014/main" xmlns="" val="1096362211"/>
                  </a:ext>
                </a:extLst>
              </a:tr>
              <a:tr h="554454">
                <a:tc>
                  <a:txBody>
                    <a:bodyPr/>
                    <a:lstStyle/>
                    <a:p>
                      <a:pPr marL="0" marR="0" lvl="0" indent="0" algn="just" defTabSz="457200" rtl="0" eaLnBrk="1" fontAlgn="auto" latinLnBrk="0" hangingPunct="1">
                        <a:lnSpc>
                          <a:spcPct val="115000"/>
                        </a:lnSpc>
                        <a:spcBef>
                          <a:spcPts val="0"/>
                        </a:spcBef>
                        <a:spcAft>
                          <a:spcPts val="0"/>
                        </a:spcAft>
                        <a:buClrTx/>
                        <a:buSzTx/>
                        <a:buFontTx/>
                        <a:buNone/>
                        <a:tabLst>
                          <a:tab pos="18415" algn="l"/>
                          <a:tab pos="342900" algn="l"/>
                        </a:tabLst>
                        <a:defRPr/>
                      </a:pPr>
                      <a:r>
                        <a:rPr kumimoji="0" lang="en-ZA" sz="1000" b="1" i="0" u="none" strike="noStrike" kern="1200" cap="none" spc="0" normalizeH="0" baseline="0" noProof="0" dirty="0">
                          <a:ln>
                            <a:noFill/>
                          </a:ln>
                          <a:solidFill>
                            <a:prstClr val="white"/>
                          </a:solidFill>
                          <a:effectLst/>
                          <a:uLnTx/>
                          <a:uFillTx/>
                          <a:latin typeface="+mn-lt"/>
                          <a:ea typeface="+mn-ea"/>
                          <a:cs typeface="+mn-cs"/>
                        </a:rPr>
                        <a:t>2. Development Funding Agencies </a:t>
                      </a:r>
                      <a:r>
                        <a:rPr lang="en-ZA" sz="1000" dirty="0">
                          <a:effectLst/>
                        </a:rPr>
                        <a:t> </a:t>
                      </a:r>
                    </a:p>
                    <a:p>
                      <a:pPr marL="457200" algn="just">
                        <a:lnSpc>
                          <a:spcPct val="115000"/>
                        </a:lnSpc>
                        <a:spcAft>
                          <a:spcPts val="0"/>
                        </a:spcAft>
                        <a:tabLst>
                          <a:tab pos="457200" algn="l"/>
                        </a:tabLst>
                      </a:pPr>
                      <a:r>
                        <a:rPr lang="en-ZA" sz="1000" dirty="0">
                          <a:effectLst/>
                        </a:rPr>
                        <a:t>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6857" marR="66857" marT="0" marB="0"/>
                </a:tc>
                <a:tc>
                  <a:txBody>
                    <a:bodyPr/>
                    <a:lstStyle/>
                    <a:p>
                      <a:pPr marL="171450" lvl="0" indent="-171450" algn="just">
                        <a:lnSpc>
                          <a:spcPct val="115000"/>
                        </a:lnSpc>
                        <a:spcAft>
                          <a:spcPts val="0"/>
                        </a:spcAft>
                        <a:buFont typeface="Arial" panose="020B0604020202020204" pitchFamily="34" charset="0"/>
                        <a:buChar char="•"/>
                        <a:tabLst>
                          <a:tab pos="457200" algn="l"/>
                        </a:tabLst>
                      </a:pPr>
                      <a:r>
                        <a:rPr lang="en-ZA" sz="1100" dirty="0">
                          <a:effectLst/>
                        </a:rPr>
                        <a:t>Non-Financial support to increase growth of the small business sector</a:t>
                      </a:r>
                    </a:p>
                    <a:p>
                      <a:pPr marL="171450" lvl="0" indent="-171450" algn="just">
                        <a:lnSpc>
                          <a:spcPct val="115000"/>
                        </a:lnSpc>
                        <a:spcAft>
                          <a:spcPts val="0"/>
                        </a:spcAft>
                        <a:buFont typeface="Arial" panose="020B0604020202020204" pitchFamily="34" charset="0"/>
                        <a:buChar char="•"/>
                        <a:tabLst>
                          <a:tab pos="457200" algn="l"/>
                        </a:tabLst>
                      </a:pPr>
                      <a:r>
                        <a:rPr lang="en-ZA" sz="1100" dirty="0">
                          <a:effectLst/>
                        </a:rPr>
                        <a:t>Access loan book – Provide support to enterprises going through economic distress to retain jobs or minimise the retrenchment of employees.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857" marR="66857" marT="0" marB="0"/>
                </a:tc>
                <a:extLst>
                  <a:ext uri="{0D108BD9-81ED-4DB2-BD59-A6C34878D82A}">
                    <a16:rowId xmlns:a16="http://schemas.microsoft.com/office/drawing/2014/main" xmlns="" val="2142480929"/>
                  </a:ext>
                </a:extLst>
              </a:tr>
              <a:tr h="742956">
                <a:tc>
                  <a:txBody>
                    <a:bodyPr/>
                    <a:lstStyle/>
                    <a:p>
                      <a:pPr algn="just">
                        <a:lnSpc>
                          <a:spcPct val="115000"/>
                        </a:lnSpc>
                        <a:spcAft>
                          <a:spcPts val="0"/>
                        </a:spcAft>
                        <a:tabLst>
                          <a:tab pos="18415" algn="l"/>
                          <a:tab pos="342900" algn="l"/>
                        </a:tabLst>
                      </a:pPr>
                      <a:r>
                        <a:rPr lang="en-ZA" sz="1000" dirty="0">
                          <a:effectLst/>
                        </a:rPr>
                        <a:t>3. Commission for Conciliation, Mediation and Arbitration (CCMA) and UIF</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6857" marR="66857" marT="0" marB="0"/>
                </a:tc>
                <a:tc>
                  <a:txBody>
                    <a:bodyPr/>
                    <a:lstStyle/>
                    <a:p>
                      <a:pPr marL="171450" indent="-171450" algn="just">
                        <a:lnSpc>
                          <a:spcPct val="115000"/>
                        </a:lnSpc>
                        <a:spcAft>
                          <a:spcPts val="0"/>
                        </a:spcAft>
                        <a:buFont typeface="Arial" panose="020B0604020202020204" pitchFamily="34" charset="0"/>
                        <a:buChar char="•"/>
                        <a:tabLst>
                          <a:tab pos="457200" algn="l"/>
                        </a:tabLst>
                      </a:pPr>
                      <a:r>
                        <a:rPr lang="en-ZA" sz="1100" dirty="0">
                          <a:effectLst/>
                        </a:rPr>
                        <a:t>Collaboration to give effect to ss7 and s32 (g) of the Act, </a:t>
                      </a:r>
                      <a:r>
                        <a:rPr kumimoji="0" lang="en-ZA" sz="1100" b="0" i="0" u="none" strike="noStrike" kern="1200" cap="none" spc="0" normalizeH="0" baseline="0" noProof="0" dirty="0">
                          <a:ln>
                            <a:noFill/>
                          </a:ln>
                          <a:solidFill>
                            <a:srgbClr val="000000"/>
                          </a:solidFill>
                          <a:effectLst/>
                          <a:uLnTx/>
                          <a:uFillTx/>
                          <a:latin typeface="+mn-lt"/>
                          <a:ea typeface="+mn-ea"/>
                          <a:cs typeface="+mn-cs"/>
                        </a:rPr>
                        <a:t>including implementation of the Presidential Jobs Summit Framework Agreement, 2018  </a:t>
                      </a:r>
                      <a:r>
                        <a:rPr lang="en-ZA" sz="1100" dirty="0">
                          <a:effectLst/>
                        </a:rPr>
                        <a:t>- job retention including schemes to provide for turn-around strategies, lay-offs, re-training or alternative employment opportunities and reintegration of workers in terms of s2 (e) of the Act read together with s5 (d) of the UIF Amendment Act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857" marR="66857" marT="0" marB="0"/>
                </a:tc>
                <a:extLst>
                  <a:ext uri="{0D108BD9-81ED-4DB2-BD59-A6C34878D82A}">
                    <a16:rowId xmlns:a16="http://schemas.microsoft.com/office/drawing/2014/main" xmlns="" val="4242963509"/>
                  </a:ext>
                </a:extLst>
              </a:tr>
              <a:tr h="742956">
                <a:tc>
                  <a:txBody>
                    <a:bodyPr/>
                    <a:lstStyle/>
                    <a:p>
                      <a:pPr marL="0" lvl="0" indent="0" algn="just">
                        <a:lnSpc>
                          <a:spcPct val="115000"/>
                        </a:lnSpc>
                        <a:spcAft>
                          <a:spcPts val="0"/>
                        </a:spcAft>
                        <a:buFont typeface="+mj-lt"/>
                        <a:buNone/>
                        <a:tabLst>
                          <a:tab pos="18415" algn="l"/>
                        </a:tabLst>
                      </a:pPr>
                      <a:r>
                        <a:rPr lang="en-ZA" sz="1000" dirty="0">
                          <a:effectLst/>
                        </a:rPr>
                        <a:t>4. SETAs, CSIR and Institutions of Higher Learning</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6857" marR="66857" marT="0" marB="0"/>
                </a:tc>
                <a:tc>
                  <a:txBody>
                    <a:bodyPr/>
                    <a:lstStyle/>
                    <a:p>
                      <a:pPr marL="171450" lvl="0" indent="-171450" algn="just">
                        <a:lnSpc>
                          <a:spcPct val="115000"/>
                        </a:lnSpc>
                        <a:spcAft>
                          <a:spcPts val="0"/>
                        </a:spcAft>
                        <a:buFont typeface="Arial" panose="020B0604020202020204" pitchFamily="34" charset="0"/>
                        <a:buChar char="•"/>
                        <a:tabLst>
                          <a:tab pos="143510" algn="l"/>
                        </a:tabLst>
                      </a:pPr>
                      <a:r>
                        <a:rPr lang="en-ZA" sz="1100" dirty="0">
                          <a:effectLst/>
                        </a:rPr>
                        <a:t>Collaborate on Research and Innovation as well as promoting dialogue on Productivity and competitive issues, and curriculum design and implementation.</a:t>
                      </a:r>
                    </a:p>
                    <a:p>
                      <a:pPr marL="171450" lvl="0" indent="-171450" algn="just">
                        <a:lnSpc>
                          <a:spcPct val="115000"/>
                        </a:lnSpc>
                        <a:spcAft>
                          <a:spcPts val="0"/>
                        </a:spcAft>
                        <a:buFont typeface="Arial" panose="020B0604020202020204" pitchFamily="34" charset="0"/>
                        <a:buChar char="•"/>
                        <a:tabLst>
                          <a:tab pos="143510" algn="l"/>
                        </a:tabLst>
                      </a:pPr>
                      <a:r>
                        <a:rPr lang="en-ZA" sz="1100" dirty="0">
                          <a:effectLst/>
                        </a:rPr>
                        <a:t>Collaborate in developing a model for a Productivity and Competitiveness Council</a:t>
                      </a:r>
                    </a:p>
                    <a:p>
                      <a:pPr marL="171450" lvl="0" indent="-171450" algn="just">
                        <a:lnSpc>
                          <a:spcPct val="115000"/>
                        </a:lnSpc>
                        <a:spcAft>
                          <a:spcPts val="0"/>
                        </a:spcAft>
                        <a:buFont typeface="Arial" panose="020B0604020202020204" pitchFamily="34" charset="0"/>
                        <a:buChar char="•"/>
                        <a:tabLst>
                          <a:tab pos="143510" algn="l"/>
                        </a:tabLst>
                      </a:pPr>
                      <a:r>
                        <a:rPr lang="en-ZA" sz="1100" dirty="0">
                          <a:effectLst/>
                        </a:rPr>
                        <a:t>Implementation of an accredited KAIZEN qualification</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857" marR="66857" marT="0" marB="0"/>
                </a:tc>
                <a:extLst>
                  <a:ext uri="{0D108BD9-81ED-4DB2-BD59-A6C34878D82A}">
                    <a16:rowId xmlns:a16="http://schemas.microsoft.com/office/drawing/2014/main" xmlns="" val="1246915374"/>
                  </a:ext>
                </a:extLst>
              </a:tr>
              <a:tr h="742956">
                <a:tc>
                  <a:txBody>
                    <a:bodyPr/>
                    <a:lstStyle/>
                    <a:p>
                      <a:pPr marL="0" marR="0" lvl="0" indent="0" algn="just" defTabSz="457200" rtl="0" eaLnBrk="1" fontAlgn="auto" latinLnBrk="0" hangingPunct="1">
                        <a:lnSpc>
                          <a:spcPct val="115000"/>
                        </a:lnSpc>
                        <a:spcBef>
                          <a:spcPts val="0"/>
                        </a:spcBef>
                        <a:spcAft>
                          <a:spcPts val="0"/>
                        </a:spcAft>
                        <a:buClrTx/>
                        <a:buSzTx/>
                        <a:buFont typeface="+mj-lt"/>
                        <a:buNone/>
                        <a:tabLst>
                          <a:tab pos="18415" algn="l"/>
                        </a:tabLst>
                        <a:defRPr/>
                      </a:pPr>
                      <a:r>
                        <a:rPr lang="en-ZA" sz="1000" dirty="0">
                          <a:effectLst/>
                        </a:rPr>
                        <a:t>5. Organised Business and Labour Federations</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15000"/>
                        </a:lnSpc>
                        <a:spcAft>
                          <a:spcPts val="0"/>
                        </a:spcAft>
                        <a:buFont typeface="+mj-lt"/>
                        <a:buNone/>
                        <a:tabLst>
                          <a:tab pos="18415" algn="l"/>
                        </a:tabLst>
                      </a:pP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6857" marR="66857" marT="0" marB="0"/>
                </a:tc>
                <a:tc>
                  <a:txBody>
                    <a:bodyPr/>
                    <a:lstStyle/>
                    <a:p>
                      <a:pPr marL="171450" marR="0" lvl="0" indent="-171450" algn="just" defTabSz="457200" rtl="0" eaLnBrk="1" fontAlgn="auto" latinLnBrk="0" hangingPunct="1">
                        <a:lnSpc>
                          <a:spcPct val="115000"/>
                        </a:lnSpc>
                        <a:spcBef>
                          <a:spcPts val="0"/>
                        </a:spcBef>
                        <a:spcAft>
                          <a:spcPts val="0"/>
                        </a:spcAft>
                        <a:buClrTx/>
                        <a:buSzTx/>
                        <a:buFont typeface="Arial" panose="020B0604020202020204" pitchFamily="34" charset="0"/>
                        <a:buChar char="•"/>
                        <a:tabLst>
                          <a:tab pos="143510" algn="l"/>
                        </a:tabLst>
                        <a:defRPr/>
                      </a:pPr>
                      <a:r>
                        <a:rPr lang="en-ZA" sz="1100" dirty="0">
                          <a:effectLst/>
                        </a:rPr>
                        <a:t>To promote the productivity movement in the country - a productivity culture and mind-set in workplaces, and accountability for productivity at national, industry and sector level</a:t>
                      </a:r>
                    </a:p>
                    <a:p>
                      <a:pPr marL="171450" lvl="0" indent="-171450" algn="just">
                        <a:lnSpc>
                          <a:spcPct val="115000"/>
                        </a:lnSpc>
                        <a:spcAft>
                          <a:spcPts val="0"/>
                        </a:spcAft>
                        <a:buFont typeface="Arial" panose="020B0604020202020204" pitchFamily="34" charset="0"/>
                        <a:buChar char="•"/>
                        <a:tabLst>
                          <a:tab pos="143510" algn="l"/>
                        </a:tabLst>
                      </a:pPr>
                      <a:r>
                        <a:rPr lang="en-GB" sz="1100" dirty="0">
                          <a:effectLst/>
                        </a:rPr>
                        <a:t>Collaboration in job preservation including implementation of the Presidential Jobs Summit Framework Agreement, 2018.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857" marR="66857" marT="0" marB="0"/>
                </a:tc>
                <a:extLst>
                  <a:ext uri="{0D108BD9-81ED-4DB2-BD59-A6C34878D82A}">
                    <a16:rowId xmlns:a16="http://schemas.microsoft.com/office/drawing/2014/main" xmlns="" val="2429715864"/>
                  </a:ext>
                </a:extLst>
              </a:tr>
              <a:tr h="1248089">
                <a:tc>
                  <a:txBody>
                    <a:bodyPr/>
                    <a:lstStyle/>
                    <a:p>
                      <a:pPr marL="0" lvl="0" indent="0" algn="just">
                        <a:lnSpc>
                          <a:spcPct val="115000"/>
                        </a:lnSpc>
                        <a:spcAft>
                          <a:spcPts val="0"/>
                        </a:spcAft>
                        <a:buFont typeface="+mj-lt"/>
                        <a:buNone/>
                        <a:tabLst>
                          <a:tab pos="457200" algn="l"/>
                        </a:tabLst>
                      </a:pPr>
                      <a:r>
                        <a:rPr lang="en-ZA" sz="1000" dirty="0">
                          <a:effectLst/>
                        </a:rPr>
                        <a:t>6. International Labour Organisation (ILO), JICA /JPC / APOs, World Economic Forum (WEF), Institute of Management Development (IMD), </a:t>
                      </a:r>
                    </a:p>
                    <a:p>
                      <a:pPr marL="678815" algn="just">
                        <a:lnSpc>
                          <a:spcPct val="115000"/>
                        </a:lnSpc>
                        <a:spcAft>
                          <a:spcPts val="0"/>
                        </a:spcAft>
                        <a:tabLst>
                          <a:tab pos="457200" algn="l"/>
                        </a:tabLst>
                      </a:pPr>
                      <a:r>
                        <a:rPr lang="en-ZA" sz="1000" dirty="0">
                          <a:effectLst/>
                        </a:rPr>
                        <a:t>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6857" marR="66857" marT="0" marB="0"/>
                </a:tc>
                <a:tc>
                  <a:txBody>
                    <a:bodyPr/>
                    <a:lstStyle/>
                    <a:p>
                      <a:pPr marL="171450" lvl="0" indent="-171450" algn="just">
                        <a:lnSpc>
                          <a:spcPct val="115000"/>
                        </a:lnSpc>
                        <a:spcAft>
                          <a:spcPts val="0"/>
                        </a:spcAft>
                        <a:buFont typeface="Arial" panose="020B0604020202020204" pitchFamily="34" charset="0"/>
                        <a:buChar char="•"/>
                        <a:tabLst>
                          <a:tab pos="143510" algn="l"/>
                          <a:tab pos="457200" algn="l"/>
                        </a:tabLst>
                      </a:pPr>
                      <a:r>
                        <a:rPr lang="en-ZA" sz="1100" dirty="0">
                          <a:effectLst/>
                        </a:rPr>
                        <a:t>Collaborate in developing a National Productivity and Competitiveness Framework and Productivity Index for South Africa and Africa</a:t>
                      </a:r>
                    </a:p>
                    <a:p>
                      <a:pPr marL="171450" lvl="0" indent="-171450" algn="just">
                        <a:lnSpc>
                          <a:spcPct val="115000"/>
                        </a:lnSpc>
                        <a:spcAft>
                          <a:spcPts val="0"/>
                        </a:spcAft>
                        <a:buFont typeface="Arial" panose="020B0604020202020204" pitchFamily="34" charset="0"/>
                        <a:buChar char="•"/>
                        <a:tabLst>
                          <a:tab pos="143510" algn="l"/>
                          <a:tab pos="457200" algn="l"/>
                        </a:tabLst>
                      </a:pPr>
                      <a:r>
                        <a:rPr lang="en-ZA" sz="1100" dirty="0">
                          <a:effectLst/>
                        </a:rPr>
                        <a:t>Institutionalisation and implementation of an accredited KAIZEN qualification and programme in the country</a:t>
                      </a:r>
                    </a:p>
                    <a:p>
                      <a:pPr marL="171450" lvl="0" indent="-171450" algn="just">
                        <a:lnSpc>
                          <a:spcPct val="115000"/>
                        </a:lnSpc>
                        <a:spcAft>
                          <a:spcPts val="0"/>
                        </a:spcAft>
                        <a:buFont typeface="Arial" panose="020B0604020202020204" pitchFamily="34" charset="0"/>
                        <a:buChar char="•"/>
                      </a:pPr>
                      <a:r>
                        <a:rPr lang="en-ZA" sz="1100" dirty="0">
                          <a:effectLst/>
                        </a:rPr>
                        <a:t>Conduct benchmarking on a Business Model for a National Productivity Centre – reposition Productivity SA as a world-class productivity centre within the national system of innovation.</a:t>
                      </a:r>
                    </a:p>
                    <a:p>
                      <a:pPr marL="171450" lvl="0" indent="-171450" algn="just">
                        <a:lnSpc>
                          <a:spcPct val="115000"/>
                        </a:lnSpc>
                        <a:spcAft>
                          <a:spcPts val="0"/>
                        </a:spcAft>
                        <a:buFont typeface="Arial" panose="020B0604020202020204" pitchFamily="34" charset="0"/>
                        <a:buChar char="•"/>
                      </a:pPr>
                      <a:r>
                        <a:rPr kumimoji="0" lang="en-ZA" sz="1100" b="0" i="0" u="none" strike="noStrike" kern="1200" cap="none" spc="0" normalizeH="0" baseline="0" noProof="0" dirty="0">
                          <a:ln>
                            <a:noFill/>
                          </a:ln>
                          <a:solidFill>
                            <a:srgbClr val="000000"/>
                          </a:solidFill>
                          <a:effectLst/>
                          <a:uLnTx/>
                          <a:uFillTx/>
                          <a:latin typeface="+mn-lt"/>
                          <a:ea typeface="+mn-ea"/>
                          <a:cs typeface="+mn-cs"/>
                        </a:rPr>
                        <a:t>Collaborate on research and benchmarking on products and services design and Innovation</a:t>
                      </a:r>
                      <a:endParaRPr kumimoji="0" lang="en-ZA"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6857" marR="66857" marT="0" marB="0"/>
                </a:tc>
                <a:extLst>
                  <a:ext uri="{0D108BD9-81ED-4DB2-BD59-A6C34878D82A}">
                    <a16:rowId xmlns:a16="http://schemas.microsoft.com/office/drawing/2014/main" xmlns="" val="2946485889"/>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AC6D45-07DC-4724-B92B-3D1632BD680D}"/>
              </a:ext>
            </a:extLst>
          </p:cNvPr>
          <p:cNvSpPr>
            <a:spLocks noGrp="1"/>
          </p:cNvSpPr>
          <p:nvPr>
            <p:ph type="title"/>
          </p:nvPr>
        </p:nvSpPr>
        <p:spPr/>
        <p:txBody>
          <a:bodyPr/>
          <a:lstStyle/>
          <a:p>
            <a:r>
              <a:rPr lang="en-ZA" sz="2000" b="1" dirty="0"/>
              <a:t>WHAT ARE THE THEN ASSUMPTIONS ABOUT THE SCOPE, THE MANDATE AND THE FUNCTIONS OF DEL? WHAT ARE THE CURRENT ONES?</a:t>
            </a:r>
          </a:p>
        </p:txBody>
      </p:sp>
      <p:sp>
        <p:nvSpPr>
          <p:cNvPr id="3" name="Content Placeholder 2">
            <a:extLst>
              <a:ext uri="{FF2B5EF4-FFF2-40B4-BE49-F238E27FC236}">
                <a16:creationId xmlns:a16="http://schemas.microsoft.com/office/drawing/2014/main" xmlns="" id="{9E14BE22-8FD8-4EE9-A269-E015C12441B6}"/>
              </a:ext>
            </a:extLst>
          </p:cNvPr>
          <p:cNvSpPr>
            <a:spLocks noGrp="1"/>
          </p:cNvSpPr>
          <p:nvPr>
            <p:ph idx="1"/>
          </p:nvPr>
        </p:nvSpPr>
        <p:spPr>
          <a:xfrm>
            <a:off x="251791" y="1417638"/>
            <a:ext cx="8613913" cy="4708525"/>
          </a:xfrm>
        </p:spPr>
        <p:txBody>
          <a:bodyPr/>
          <a:lstStyle/>
          <a:p>
            <a:pPr algn="just"/>
            <a:r>
              <a:rPr lang="en-GB" sz="1600" dirty="0"/>
              <a:t>The funding structure of the entity which is meant to guarantee its future sustainability should be mainly money defrayed from the budget vote of the Department in terms of section 12 (1) of the Employment Services Act.  Section 12 (1)(a) and (b) also refer to monies allocated from the UIF and Compensation Fund.</a:t>
            </a:r>
          </a:p>
          <a:p>
            <a:pPr algn="just"/>
            <a:endParaRPr lang="en-GB" sz="1600" dirty="0"/>
          </a:p>
          <a:p>
            <a:pPr lvl="0" algn="just"/>
            <a:r>
              <a:rPr lang="en-GB" sz="1600" dirty="0">
                <a:solidFill>
                  <a:prstClr val="black"/>
                </a:solidFill>
              </a:rPr>
              <a:t>Productivity SA Board and management has always raised the impracticalities associated with multi funders i.e. </a:t>
            </a:r>
            <a:r>
              <a:rPr lang="en-GB" sz="1600" b="1" dirty="0">
                <a:solidFill>
                  <a:prstClr val="black"/>
                </a:solidFill>
              </a:rPr>
              <a:t>the dti and UIF</a:t>
            </a:r>
            <a:r>
              <a:rPr lang="en-GB" sz="1600" dirty="0">
                <a:solidFill>
                  <a:prstClr val="black"/>
                </a:solidFill>
              </a:rPr>
              <a:t>.</a:t>
            </a:r>
          </a:p>
          <a:p>
            <a:pPr lvl="0" algn="just"/>
            <a:endParaRPr lang="en-ZA" sz="1600" dirty="0">
              <a:solidFill>
                <a:prstClr val="black"/>
              </a:solidFill>
            </a:endParaRPr>
          </a:p>
          <a:p>
            <a:pPr algn="just"/>
            <a:r>
              <a:rPr lang="en-GB" sz="1600" dirty="0"/>
              <a:t>Productivity SA’s business environment changed since 2015 with the promulgation of the Employment Services Act, thereby expanding the mandate of the Entity to include employment growth and job preservation. This was further exacerbated by additional responsibilities conferred on the Entity as per the Presidential Jobs Summit Framework Agreement, 2018. </a:t>
            </a:r>
            <a:endParaRPr lang="en-ZA" sz="1600" dirty="0"/>
          </a:p>
          <a:p>
            <a:pPr algn="just"/>
            <a:endParaRPr lang="en-GB" sz="1600" dirty="0"/>
          </a:p>
          <a:p>
            <a:pPr algn="just"/>
            <a:r>
              <a:rPr lang="en-GB" sz="1600" dirty="0">
                <a:solidFill>
                  <a:prstClr val="black"/>
                </a:solidFill>
              </a:rPr>
              <a:t>Expansion of the mandate also required of the Entity to expand its footprint and infrastructure country-wide to equitably service all the Provinces. </a:t>
            </a:r>
            <a:r>
              <a:rPr lang="en-GB" sz="1600" dirty="0"/>
              <a:t> </a:t>
            </a:r>
          </a:p>
          <a:p>
            <a:pPr marL="0" indent="0" algn="just">
              <a:buNone/>
            </a:pPr>
            <a:r>
              <a:rPr lang="en-GB" sz="1600" dirty="0"/>
              <a:t> </a:t>
            </a:r>
          </a:p>
          <a:p>
            <a:endParaRPr lang="en-ZA" sz="1600" dirty="0"/>
          </a:p>
        </p:txBody>
      </p:sp>
      <p:sp>
        <p:nvSpPr>
          <p:cNvPr id="4" name="Slide Number Placeholder 3">
            <a:extLst>
              <a:ext uri="{FF2B5EF4-FFF2-40B4-BE49-F238E27FC236}">
                <a16:creationId xmlns:a16="http://schemas.microsoft.com/office/drawing/2014/main" xmlns="" id="{2974D442-FC4A-48F2-9444-8C1DE571889C}"/>
              </a:ext>
            </a:extLst>
          </p:cNvPr>
          <p:cNvSpPr>
            <a:spLocks noGrp="1"/>
          </p:cNvSpPr>
          <p:nvPr>
            <p:ph type="sldNum" sz="quarter" idx="12"/>
          </p:nvPr>
        </p:nvSpPr>
        <p:spPr/>
        <p:txBody>
          <a:bodyPr/>
          <a:lstStyle/>
          <a:p>
            <a:pPr>
              <a:defRPr/>
            </a:pPr>
            <a:fld id="{A79B0E16-3B21-4DA7-809D-032F5E4D0A06}" type="slidenum">
              <a:rPr lang="en-US" smtClean="0"/>
              <a:pPr>
                <a:defRPr/>
              </a:pPr>
              <a:t>16</a:t>
            </a:fld>
            <a:endParaRPr lang="en-US" dirty="0"/>
          </a:p>
        </p:txBody>
      </p:sp>
    </p:spTree>
    <p:extLst>
      <p:ext uri="{BB962C8B-B14F-4D97-AF65-F5344CB8AC3E}">
        <p14:creationId xmlns:p14="http://schemas.microsoft.com/office/powerpoint/2010/main" xmlns="" val="3514612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CB194C-07EA-435A-94C6-AE48D8D0D71F}"/>
              </a:ext>
            </a:extLst>
          </p:cNvPr>
          <p:cNvSpPr>
            <a:spLocks noGrp="1"/>
          </p:cNvSpPr>
          <p:nvPr>
            <p:ph type="title"/>
          </p:nvPr>
        </p:nvSpPr>
        <p:spPr/>
        <p:txBody>
          <a:bodyPr/>
          <a:lstStyle/>
          <a:p>
            <a:r>
              <a:rPr lang="en-ZA" sz="2000" b="1" dirty="0"/>
              <a:t>WHICH AREAS CAN THE PORTFOLIO COMMITTEE IN PARTICULAR AND PARLIAMENT IN GENERAL ASSIST DEL ON</a:t>
            </a:r>
          </a:p>
        </p:txBody>
      </p:sp>
      <p:sp>
        <p:nvSpPr>
          <p:cNvPr id="3" name="Content Placeholder 2">
            <a:extLst>
              <a:ext uri="{FF2B5EF4-FFF2-40B4-BE49-F238E27FC236}">
                <a16:creationId xmlns:a16="http://schemas.microsoft.com/office/drawing/2014/main" xmlns="" id="{62BF938E-6D1C-4524-824E-43E403C530C4}"/>
              </a:ext>
            </a:extLst>
          </p:cNvPr>
          <p:cNvSpPr>
            <a:spLocks noGrp="1"/>
          </p:cNvSpPr>
          <p:nvPr>
            <p:ph idx="1"/>
          </p:nvPr>
        </p:nvSpPr>
        <p:spPr>
          <a:xfrm>
            <a:off x="318053" y="1600200"/>
            <a:ext cx="8563554" cy="4525963"/>
          </a:xfrm>
        </p:spPr>
        <p:txBody>
          <a:bodyPr/>
          <a:lstStyle/>
          <a:p>
            <a:r>
              <a:rPr lang="en-GB" sz="1600" dirty="0">
                <a:solidFill>
                  <a:prstClr val="black"/>
                </a:solidFill>
              </a:rPr>
              <a:t>Funding for Productivity SA should be appropriated in terms of the provisions of section 12 of the Act.</a:t>
            </a:r>
          </a:p>
          <a:p>
            <a:endParaRPr lang="en-GB" sz="1600" dirty="0">
              <a:solidFill>
                <a:prstClr val="black"/>
              </a:solidFill>
            </a:endParaRPr>
          </a:p>
          <a:p>
            <a:r>
              <a:rPr lang="en-GB" sz="1600" dirty="0">
                <a:solidFill>
                  <a:prstClr val="black"/>
                </a:solidFill>
              </a:rPr>
              <a:t>The footprint and infrastructure of Productivity should be expanded country-wide to ensure equitably service to all the Provinces.</a:t>
            </a:r>
          </a:p>
          <a:p>
            <a:endParaRPr lang="en-GB" sz="1600" dirty="0">
              <a:solidFill>
                <a:prstClr val="black"/>
              </a:solidFill>
            </a:endParaRPr>
          </a:p>
          <a:p>
            <a:r>
              <a:rPr lang="en-ZA" sz="1600" dirty="0">
                <a:latin typeface="Calibri" panose="020F0502020204030204" pitchFamily="34" charset="0"/>
                <a:ea typeface="Calibri" panose="020F0502020204030204" pitchFamily="34" charset="0"/>
                <a:cs typeface="Times New Roman" panose="02020603050405020304" pitchFamily="18" charset="0"/>
              </a:rPr>
              <a:t>Support Productivity SA in promoting and inculcating a culture of productivity and accountability for productivity at national, sector and enterprise levels as well as across all segments of society.</a:t>
            </a:r>
            <a:endParaRPr lang="en-GB" sz="1600" dirty="0">
              <a:solidFill>
                <a:prstClr val="black"/>
              </a:solidFill>
            </a:endParaRPr>
          </a:p>
          <a:p>
            <a:endParaRPr lang="en-ZA" dirty="0"/>
          </a:p>
        </p:txBody>
      </p:sp>
      <p:sp>
        <p:nvSpPr>
          <p:cNvPr id="4" name="Slide Number Placeholder 3">
            <a:extLst>
              <a:ext uri="{FF2B5EF4-FFF2-40B4-BE49-F238E27FC236}">
                <a16:creationId xmlns:a16="http://schemas.microsoft.com/office/drawing/2014/main" xmlns="" id="{971AABEE-A6C3-4C67-954E-C4A748CCB32D}"/>
              </a:ext>
            </a:extLst>
          </p:cNvPr>
          <p:cNvSpPr>
            <a:spLocks noGrp="1"/>
          </p:cNvSpPr>
          <p:nvPr>
            <p:ph type="sldNum" sz="quarter" idx="12"/>
          </p:nvPr>
        </p:nvSpPr>
        <p:spPr/>
        <p:txBody>
          <a:bodyPr/>
          <a:lstStyle/>
          <a:p>
            <a:pPr>
              <a:defRPr/>
            </a:pPr>
            <a:fld id="{A79B0E16-3B21-4DA7-809D-032F5E4D0A06}" type="slidenum">
              <a:rPr lang="en-US" smtClean="0"/>
              <a:pPr>
                <a:defRPr/>
              </a:pPr>
              <a:t>17</a:t>
            </a:fld>
            <a:endParaRPr lang="en-US" dirty="0"/>
          </a:p>
        </p:txBody>
      </p:sp>
    </p:spTree>
    <p:extLst>
      <p:ext uri="{BB962C8B-B14F-4D97-AF65-F5344CB8AC3E}">
        <p14:creationId xmlns:p14="http://schemas.microsoft.com/office/powerpoint/2010/main" xmlns="" val="700147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9" descr="Extra3_3-01.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5539" name="Title 1"/>
          <p:cNvSpPr txBox="1">
            <a:spLocks/>
          </p:cNvSpPr>
          <p:nvPr/>
        </p:nvSpPr>
        <p:spPr bwMode="auto">
          <a:xfrm>
            <a:off x="6772275" y="4321175"/>
            <a:ext cx="2252663" cy="54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r>
              <a:rPr lang="en-US" altLang="en-US" sz="2000" b="1" dirty="0">
                <a:solidFill>
                  <a:srgbClr val="FFAB16"/>
                </a:solidFill>
                <a:latin typeface="Arial" pitchFamily="34" charset="0"/>
                <a:cs typeface="Arial" pitchFamily="34" charset="0"/>
              </a:rPr>
              <a:t>Thank </a:t>
            </a:r>
            <a:r>
              <a:rPr lang="en-US" altLang="en-US" sz="2000" b="1" dirty="0">
                <a:solidFill>
                  <a:schemeClr val="bg1"/>
                </a:solidFill>
                <a:latin typeface="Arial" pitchFamily="34" charset="0"/>
                <a:cs typeface="Arial" pitchFamily="34" charset="0"/>
              </a:rPr>
              <a:t>You</a:t>
            </a:r>
            <a:r>
              <a:rPr lang="en-US" altLang="en-US" sz="2000" b="1" dirty="0">
                <a:solidFill>
                  <a:srgbClr val="FFAB16"/>
                </a:solidFill>
                <a:latin typeface="Arial" pitchFamily="34" charset="0"/>
                <a:cs typeface="Arial" pitchFamily="34" charset="0"/>
              </a:rPr>
              <a:t>…</a:t>
            </a:r>
          </a:p>
        </p:txBody>
      </p:sp>
      <p:sp>
        <p:nvSpPr>
          <p:cNvPr id="65540"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34D20C3F-5868-49E4-8475-32A7B1F69933}" type="slidenum">
              <a:rPr lang="en-US" altLang="en-US" sz="1200" smtClean="0">
                <a:solidFill>
                  <a:srgbClr val="898989"/>
                </a:solidFill>
              </a:rPr>
              <a:pPr/>
              <a:t>18</a:t>
            </a:fld>
            <a:endParaRPr lang="en-US" altLang="en-US" sz="1200" dirty="0">
              <a:solidFill>
                <a:srgbClr val="898989"/>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txBox="1">
            <a:spLocks/>
          </p:cNvSpPr>
          <p:nvPr/>
        </p:nvSpPr>
        <p:spPr bwMode="auto">
          <a:xfrm>
            <a:off x="5537200" y="6332538"/>
            <a:ext cx="3033713" cy="347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r>
              <a:rPr lang="en-US" altLang="en-US" sz="1000" dirty="0">
                <a:solidFill>
                  <a:srgbClr val="FFFFFF"/>
                </a:solidFill>
                <a:latin typeface="Arial" pitchFamily="34" charset="0"/>
                <a:cs typeface="Arial" pitchFamily="34" charset="0"/>
              </a:rPr>
              <a:t>Chief Directorate Communication  |  2011.00.00</a:t>
            </a:r>
          </a:p>
        </p:txBody>
      </p:sp>
      <p:sp>
        <p:nvSpPr>
          <p:cNvPr id="14339" name="Title 1"/>
          <p:cNvSpPr>
            <a:spLocks noGrp="1"/>
          </p:cNvSpPr>
          <p:nvPr>
            <p:ph type="title"/>
          </p:nvPr>
        </p:nvSpPr>
        <p:spPr>
          <a:xfrm>
            <a:off x="424070" y="741363"/>
            <a:ext cx="6629193" cy="541337"/>
          </a:xfrm>
        </p:spPr>
        <p:txBody>
          <a:bodyPr/>
          <a:lstStyle/>
          <a:p>
            <a:pPr algn="l" eaLnBrk="1" hangingPunct="1">
              <a:defRPr/>
            </a:pPr>
            <a:r>
              <a:rPr lang="en-US" sz="2000" b="1" dirty="0">
                <a:solidFill>
                  <a:prstClr val="black"/>
                </a:solidFill>
                <a:ea typeface="ＭＳ Ｐゴシック" pitchFamily="-80" charset="-128"/>
                <a:cs typeface="+mj-cs"/>
              </a:rPr>
              <a:t>TABLE OF CONTENTS</a:t>
            </a:r>
            <a:endParaRPr lang="en-US" sz="2000" b="1" u="sng" dirty="0">
              <a:solidFill>
                <a:schemeClr val="bg2"/>
              </a:solidFill>
              <a:latin typeface="Arial" charset="0"/>
              <a:cs typeface="Arial" charset="0"/>
            </a:endParaRPr>
          </a:p>
        </p:txBody>
      </p:sp>
      <p:sp>
        <p:nvSpPr>
          <p:cNvPr id="4" name="Content Placeholder 2"/>
          <p:cNvSpPr>
            <a:spLocks noGrp="1"/>
          </p:cNvSpPr>
          <p:nvPr>
            <p:ph idx="1"/>
          </p:nvPr>
        </p:nvSpPr>
        <p:spPr>
          <a:xfrm>
            <a:off x="265043" y="1346200"/>
            <a:ext cx="8540820" cy="4735513"/>
          </a:xfrm>
        </p:spPr>
        <p:txBody>
          <a:bodyPr>
            <a:normAutofit fontScale="92500" lnSpcReduction="20000"/>
          </a:bodyPr>
          <a:lstStyle/>
          <a:p>
            <a:pPr eaLnBrk="1" hangingPunct="1">
              <a:spcBef>
                <a:spcPct val="0"/>
              </a:spcBef>
              <a:buFont typeface="Wingdings" pitchFamily="2" charset="2"/>
              <a:buChar char="q"/>
              <a:defRPr/>
            </a:pPr>
            <a:r>
              <a:rPr lang="en-US" sz="1800" b="1" dirty="0">
                <a:solidFill>
                  <a:prstClr val="black"/>
                </a:solidFill>
                <a:ea typeface="+mn-ea"/>
                <a:cs typeface="Calibri" pitchFamily="34" charset="0"/>
              </a:rPr>
              <a:t>INTRODUCTION</a:t>
            </a:r>
          </a:p>
          <a:p>
            <a:pPr eaLnBrk="1" hangingPunct="1">
              <a:spcBef>
                <a:spcPct val="0"/>
              </a:spcBef>
              <a:buFont typeface="Wingdings" pitchFamily="2" charset="2"/>
              <a:buChar char="q"/>
              <a:defRPr/>
            </a:pPr>
            <a:endParaRPr lang="en-US" sz="1800" b="1" dirty="0">
              <a:solidFill>
                <a:prstClr val="black"/>
              </a:solidFill>
              <a:ea typeface="+mn-ea"/>
              <a:cs typeface="Calibri" pitchFamily="34" charset="0"/>
            </a:endParaRPr>
          </a:p>
          <a:p>
            <a:pPr eaLnBrk="1" hangingPunct="1">
              <a:spcBef>
                <a:spcPct val="0"/>
              </a:spcBef>
              <a:buFont typeface="Wingdings" pitchFamily="2" charset="2"/>
              <a:buChar char="q"/>
              <a:defRPr/>
            </a:pPr>
            <a:r>
              <a:rPr lang="en-ZA" sz="1800" b="1" dirty="0"/>
              <a:t>IMPLICATIONS OF THE NAME CHANGE TO THEIR DAY TO DAY BUSINESS AND STRATEGIC FOCUS. – MTSF – 5 YR NDP</a:t>
            </a:r>
          </a:p>
          <a:p>
            <a:pPr eaLnBrk="1" hangingPunct="1">
              <a:spcBef>
                <a:spcPct val="0"/>
              </a:spcBef>
              <a:buFont typeface="Wingdings" pitchFamily="2" charset="2"/>
              <a:buChar char="q"/>
              <a:defRPr/>
            </a:pPr>
            <a:endParaRPr lang="en-US" sz="1800" b="1" dirty="0">
              <a:solidFill>
                <a:prstClr val="black"/>
              </a:solidFill>
              <a:ea typeface="+mn-ea"/>
              <a:cs typeface="Calibri" pitchFamily="34" charset="0"/>
            </a:endParaRPr>
          </a:p>
          <a:p>
            <a:pPr eaLnBrk="1" hangingPunct="1">
              <a:spcBef>
                <a:spcPct val="0"/>
              </a:spcBef>
              <a:buFont typeface="Wingdings" pitchFamily="2" charset="2"/>
              <a:buChar char="q"/>
              <a:defRPr/>
            </a:pPr>
            <a:r>
              <a:rPr lang="en-ZA" sz="1800" b="1" dirty="0"/>
              <a:t>STRUCTURE AND FUNCTIONS OF ALL THE BRANCHES OF EMPLOYMENT AND LABOUR</a:t>
            </a:r>
          </a:p>
          <a:p>
            <a:pPr eaLnBrk="1" hangingPunct="1">
              <a:spcBef>
                <a:spcPct val="0"/>
              </a:spcBef>
              <a:buFont typeface="Wingdings" pitchFamily="2" charset="2"/>
              <a:buChar char="q"/>
              <a:defRPr/>
            </a:pPr>
            <a:endParaRPr lang="en-US" sz="1800" b="1" dirty="0">
              <a:solidFill>
                <a:prstClr val="black"/>
              </a:solidFill>
              <a:ea typeface="+mn-ea"/>
              <a:cs typeface="Calibri" pitchFamily="34" charset="0"/>
            </a:endParaRPr>
          </a:p>
          <a:p>
            <a:pPr eaLnBrk="1" hangingPunct="1">
              <a:spcBef>
                <a:spcPct val="0"/>
              </a:spcBef>
              <a:buFont typeface="Wingdings" pitchFamily="2" charset="2"/>
              <a:buChar char="q"/>
              <a:defRPr/>
            </a:pPr>
            <a:r>
              <a:rPr lang="en-ZA" sz="1800" b="1" dirty="0"/>
              <a:t>MANDATE, IMPORTANCE AND CHALLENGES OF THE ENTITIES THAT REPORT TO THE DEPARTMENT</a:t>
            </a:r>
            <a:endParaRPr lang="en-US" sz="1800" b="1" dirty="0">
              <a:solidFill>
                <a:prstClr val="black"/>
              </a:solidFill>
              <a:ea typeface="+mn-ea"/>
              <a:cs typeface="Calibri" pitchFamily="34" charset="0"/>
            </a:endParaRPr>
          </a:p>
          <a:p>
            <a:pPr marL="0" indent="0" eaLnBrk="1" hangingPunct="1">
              <a:spcBef>
                <a:spcPct val="0"/>
              </a:spcBef>
              <a:buFont typeface="Arial" pitchFamily="34" charset="0"/>
              <a:buNone/>
              <a:defRPr/>
            </a:pPr>
            <a:endParaRPr lang="en-US" sz="1800" b="1" dirty="0">
              <a:solidFill>
                <a:prstClr val="black"/>
              </a:solidFill>
              <a:ea typeface="+mn-ea"/>
              <a:cs typeface="Calibri" pitchFamily="34" charset="0"/>
            </a:endParaRPr>
          </a:p>
          <a:p>
            <a:pPr eaLnBrk="1" hangingPunct="1">
              <a:spcBef>
                <a:spcPct val="0"/>
              </a:spcBef>
              <a:buFont typeface="Wingdings" pitchFamily="2" charset="2"/>
              <a:buChar char="q"/>
              <a:defRPr/>
            </a:pPr>
            <a:r>
              <a:rPr lang="en-ZA" sz="1800" b="1" dirty="0"/>
              <a:t>HOW IS THE BRIEF HISTORY OF OUR PERFORMANCE IN DOING THAT</a:t>
            </a:r>
            <a:r>
              <a:rPr lang="en-US" sz="1800" b="1" dirty="0">
                <a:solidFill>
                  <a:prstClr val="black"/>
                </a:solidFill>
                <a:ea typeface="ＭＳ Ｐゴシック" pitchFamily="-80" charset="-128"/>
              </a:rPr>
              <a:t/>
            </a:r>
            <a:br>
              <a:rPr lang="en-US" sz="1800" b="1" dirty="0">
                <a:solidFill>
                  <a:prstClr val="black"/>
                </a:solidFill>
                <a:ea typeface="ＭＳ Ｐゴシック" pitchFamily="-80" charset="-128"/>
              </a:rPr>
            </a:br>
            <a:endParaRPr lang="en-US" sz="1800" b="1" dirty="0">
              <a:solidFill>
                <a:prstClr val="black"/>
              </a:solidFill>
              <a:ea typeface="ＭＳ Ｐゴシック" pitchFamily="-80" charset="-128"/>
            </a:endParaRPr>
          </a:p>
          <a:p>
            <a:pPr eaLnBrk="1" hangingPunct="1">
              <a:spcBef>
                <a:spcPct val="0"/>
              </a:spcBef>
              <a:buFont typeface="Wingdings" pitchFamily="2" charset="2"/>
              <a:buChar char="q"/>
              <a:defRPr/>
            </a:pPr>
            <a:r>
              <a:rPr lang="en-ZA" sz="1800" b="1" dirty="0"/>
              <a:t>WHAT WERE THE LIMITATIONS THAT WE MANAGED TO OVERCOME? WHAT ARE LIMITATIONS THAT ARE STILL STUBORN TO DATE</a:t>
            </a:r>
          </a:p>
          <a:p>
            <a:pPr eaLnBrk="1" hangingPunct="1">
              <a:spcBef>
                <a:spcPct val="0"/>
              </a:spcBef>
              <a:buFont typeface="Wingdings" pitchFamily="2" charset="2"/>
              <a:buChar char="q"/>
              <a:defRPr/>
            </a:pPr>
            <a:endParaRPr lang="en-US" sz="1800" b="1" dirty="0">
              <a:ea typeface="ＭＳ Ｐゴシック" pitchFamily="-80" charset="-128"/>
            </a:endParaRPr>
          </a:p>
          <a:p>
            <a:pPr eaLnBrk="1" hangingPunct="1">
              <a:spcBef>
                <a:spcPct val="0"/>
              </a:spcBef>
              <a:buFont typeface="Wingdings" pitchFamily="2" charset="2"/>
              <a:buChar char="q"/>
              <a:defRPr/>
            </a:pPr>
            <a:r>
              <a:rPr lang="en-ZA" sz="1800" b="1" dirty="0"/>
              <a:t>WHAT ARE THE PARTNERSHIPS AND COLLABORATIONS WITH OTHER SISTER DEPTS </a:t>
            </a:r>
          </a:p>
          <a:p>
            <a:pPr eaLnBrk="1" hangingPunct="1">
              <a:spcBef>
                <a:spcPct val="0"/>
              </a:spcBef>
              <a:buFont typeface="Wingdings" pitchFamily="2" charset="2"/>
              <a:buChar char="q"/>
              <a:defRPr/>
            </a:pPr>
            <a:endParaRPr lang="en-ZA" altLang="en-US" sz="1800" b="1" dirty="0">
              <a:ea typeface="ＭＳ Ｐゴシック" pitchFamily="34" charset="-128"/>
            </a:endParaRPr>
          </a:p>
          <a:p>
            <a:pPr eaLnBrk="1" hangingPunct="1">
              <a:spcBef>
                <a:spcPct val="0"/>
              </a:spcBef>
              <a:buFont typeface="Wingdings" pitchFamily="2" charset="2"/>
              <a:buChar char="q"/>
              <a:defRPr/>
            </a:pPr>
            <a:r>
              <a:rPr lang="en-ZA" sz="1800" b="1" dirty="0"/>
              <a:t>WHAT ARE THE THEN ASSUMPTIONS ABOUT THE SCOPE, THE MANDATE AND THE FUNCTIONS OF DEL? WHAT ARE THE CURRENT ONES</a:t>
            </a:r>
          </a:p>
          <a:p>
            <a:pPr eaLnBrk="1" hangingPunct="1">
              <a:spcBef>
                <a:spcPct val="0"/>
              </a:spcBef>
              <a:buFont typeface="Wingdings" pitchFamily="2" charset="2"/>
              <a:buChar char="q"/>
              <a:defRPr/>
            </a:pPr>
            <a:endParaRPr lang="en-ZA" sz="1800" b="1" dirty="0"/>
          </a:p>
          <a:p>
            <a:pPr eaLnBrk="1" hangingPunct="1">
              <a:spcBef>
                <a:spcPct val="0"/>
              </a:spcBef>
              <a:buFont typeface="Wingdings" pitchFamily="2" charset="2"/>
              <a:buChar char="q"/>
              <a:defRPr/>
            </a:pPr>
            <a:r>
              <a:rPr lang="en-ZA" sz="1800" b="1" dirty="0"/>
              <a:t>WHICH AREAS CAN THE PORTFOLIO COMMITTEE IN PARTICULAR AND PARLIAMENT IN GENERAL ASSIST DEL ON</a:t>
            </a:r>
            <a:endParaRPr lang="en-US" sz="1800" b="1" u="sng" dirty="0">
              <a:solidFill>
                <a:srgbClr val="FF0000"/>
              </a:solidFill>
              <a:ea typeface="ＭＳ Ｐゴシック" pitchFamily="-80" charset="-128"/>
            </a:endParaRPr>
          </a:p>
          <a:p>
            <a:pPr marL="0" indent="0" eaLnBrk="1" hangingPunct="1">
              <a:spcBef>
                <a:spcPct val="0"/>
              </a:spcBef>
              <a:buNone/>
              <a:defRPr/>
            </a:pPr>
            <a:endParaRPr lang="en-US" sz="1800" b="1" u="sng" dirty="0">
              <a:solidFill>
                <a:srgbClr val="FF0000"/>
              </a:solidFill>
              <a:ea typeface="ＭＳ Ｐゴシック" pitchFamily="-80" charset="-128"/>
            </a:endParaRPr>
          </a:p>
          <a:p>
            <a:pPr marL="0" indent="0" eaLnBrk="1" hangingPunct="1">
              <a:spcBef>
                <a:spcPct val="0"/>
              </a:spcBef>
              <a:buFont typeface="Arial" pitchFamily="34" charset="0"/>
              <a:buNone/>
              <a:defRPr/>
            </a:pPr>
            <a:endParaRPr lang="en-US" sz="1800" b="1" u="sng" dirty="0">
              <a:solidFill>
                <a:srgbClr val="FF0000"/>
              </a:solidFill>
              <a:ea typeface="ＭＳ Ｐゴシック" pitchFamily="-80" charset="-128"/>
            </a:endParaRPr>
          </a:p>
          <a:p>
            <a:pPr eaLnBrk="1" hangingPunct="1">
              <a:spcBef>
                <a:spcPct val="0"/>
              </a:spcBef>
              <a:buFont typeface="Wingdings" pitchFamily="2" charset="2"/>
              <a:buChar char="q"/>
              <a:defRPr/>
            </a:pPr>
            <a:endParaRPr lang="en-US" sz="1600" b="1" dirty="0">
              <a:solidFill>
                <a:prstClr val="black"/>
              </a:solidFill>
              <a:ea typeface="+mn-ea"/>
              <a:cs typeface="Calibri" pitchFamily="34" charset="0"/>
            </a:endParaRPr>
          </a:p>
          <a:p>
            <a:pPr marL="0" indent="0" eaLnBrk="1" hangingPunct="1">
              <a:spcBef>
                <a:spcPct val="0"/>
              </a:spcBef>
              <a:buFont typeface="Arial" charset="0"/>
              <a:buNone/>
              <a:defRPr/>
            </a:pPr>
            <a:endParaRPr lang="en-US" sz="1600" b="1" dirty="0">
              <a:solidFill>
                <a:prstClr val="black"/>
              </a:solidFill>
              <a:latin typeface="Maiandra GD" pitchFamily="34" charset="0"/>
              <a:ea typeface="+mn-ea"/>
              <a:cs typeface="+mn-cs"/>
            </a:endParaRPr>
          </a:p>
        </p:txBody>
      </p:sp>
      <p:sp>
        <p:nvSpPr>
          <p:cNvPr id="16389" name="Title 1"/>
          <p:cNvSpPr txBox="1">
            <a:spLocks/>
          </p:cNvSpPr>
          <p:nvPr/>
        </p:nvSpPr>
        <p:spPr bwMode="auto">
          <a:xfrm>
            <a:off x="5973763" y="989013"/>
            <a:ext cx="3033712" cy="347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endParaRPr lang="en-US" altLang="en-US" sz="1000" dirty="0">
              <a:solidFill>
                <a:srgbClr val="FFFFFF"/>
              </a:solidFill>
              <a:latin typeface="Arial" pitchFamily="34" charset="0"/>
              <a:cs typeface="Arial" pitchFamily="34" charset="0"/>
            </a:endParaRPr>
          </a:p>
        </p:txBody>
      </p:sp>
      <p:sp>
        <p:nvSpPr>
          <p:cNvPr id="16390" name="Slide Number Placeholder 1"/>
          <p:cNvSpPr>
            <a:spLocks noGrp="1"/>
          </p:cNvSpPr>
          <p:nvPr>
            <p:ph type="sldNum" sz="quarter" idx="12"/>
          </p:nvPr>
        </p:nvSpPr>
        <p:spPr bwMode="auto">
          <a:xfrm>
            <a:off x="6677025" y="634206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BA8AA3E9-385C-4AEB-B349-8A9626E30B0E}" type="slidenum">
              <a:rPr lang="en-US" altLang="en-US" sz="1200" smtClean="0">
                <a:solidFill>
                  <a:srgbClr val="898989"/>
                </a:solidFill>
              </a:rPr>
              <a:pPr/>
              <a:t>2</a:t>
            </a:fld>
            <a:endParaRPr lang="en-US" altLang="en-US" sz="1200" dirty="0">
              <a:solidFill>
                <a:srgbClr val="898989"/>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xmlns="" id="{D405566C-E2BE-42A9-92F8-365270793664}"/>
              </a:ext>
            </a:extLst>
          </p:cNvPr>
          <p:cNvSpPr txBox="1">
            <a:spLocks/>
          </p:cNvSpPr>
          <p:nvPr/>
        </p:nvSpPr>
        <p:spPr bwMode="auto">
          <a:xfrm>
            <a:off x="5537200" y="6332538"/>
            <a:ext cx="3033713" cy="347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000" dirty="0">
                <a:solidFill>
                  <a:srgbClr val="FFFFFF"/>
                </a:solidFill>
                <a:latin typeface="Arial" panose="020B0604020202020204" pitchFamily="34" charset="0"/>
                <a:cs typeface="Arial" panose="020B0604020202020204" pitchFamily="34" charset="0"/>
              </a:rPr>
              <a:t>Chief Directorate Communication  |  2011.00.00</a:t>
            </a:r>
          </a:p>
        </p:txBody>
      </p:sp>
      <p:sp>
        <p:nvSpPr>
          <p:cNvPr id="14339" name="Title 1">
            <a:extLst>
              <a:ext uri="{FF2B5EF4-FFF2-40B4-BE49-F238E27FC236}">
                <a16:creationId xmlns:a16="http://schemas.microsoft.com/office/drawing/2014/main" xmlns="" id="{321DC567-067C-4BC7-8239-B201DF97CB0B}"/>
              </a:ext>
            </a:extLst>
          </p:cNvPr>
          <p:cNvSpPr>
            <a:spLocks noGrp="1"/>
          </p:cNvSpPr>
          <p:nvPr>
            <p:ph type="title"/>
          </p:nvPr>
        </p:nvSpPr>
        <p:spPr>
          <a:xfrm>
            <a:off x="855663" y="398463"/>
            <a:ext cx="7580312" cy="884237"/>
          </a:xfrm>
        </p:spPr>
        <p:txBody>
          <a:bodyPr/>
          <a:lstStyle/>
          <a:p>
            <a:pPr eaLnBrk="1" hangingPunct="1">
              <a:defRPr/>
            </a:pPr>
            <a:r>
              <a:rPr lang="en-ZA" altLang="en-US" sz="2000" b="1" dirty="0">
                <a:solidFill>
                  <a:srgbClr val="000000"/>
                </a:solidFill>
                <a:latin typeface="+mn-lt"/>
              </a:rPr>
              <a:t>LOCATING PRODUCTIVITY SA WITHIN THE LEGISLATIVE MANDATE OF THE </a:t>
            </a:r>
            <a:r>
              <a:rPr lang="en-ZA" altLang="en-US" sz="2000" b="1" dirty="0">
                <a:solidFill>
                  <a:srgbClr val="000000"/>
                </a:solidFill>
              </a:rPr>
              <a:t>DEPARTMENT OF EMPLOYMENT AND LABOUR </a:t>
            </a:r>
            <a:endParaRPr lang="en-ZA" altLang="en-US" sz="2000" b="1" dirty="0">
              <a:solidFill>
                <a:srgbClr val="000000"/>
              </a:solidFill>
              <a:latin typeface="+mn-lt"/>
            </a:endParaRPr>
          </a:p>
        </p:txBody>
      </p:sp>
      <p:sp>
        <p:nvSpPr>
          <p:cNvPr id="4" name="Content Placeholder 2">
            <a:extLst>
              <a:ext uri="{FF2B5EF4-FFF2-40B4-BE49-F238E27FC236}">
                <a16:creationId xmlns:a16="http://schemas.microsoft.com/office/drawing/2014/main" xmlns="" id="{84091ED8-690D-468A-86D3-EA621DC98388}"/>
              </a:ext>
            </a:extLst>
          </p:cNvPr>
          <p:cNvSpPr>
            <a:spLocks noGrp="1"/>
          </p:cNvSpPr>
          <p:nvPr>
            <p:ph idx="1"/>
          </p:nvPr>
        </p:nvSpPr>
        <p:spPr>
          <a:xfrm>
            <a:off x="396875" y="1346200"/>
            <a:ext cx="8610600" cy="5160963"/>
          </a:xfrm>
        </p:spPr>
        <p:txBody>
          <a:bodyPr>
            <a:normAutofit/>
          </a:bodyPr>
          <a:lstStyle/>
          <a:p>
            <a:pPr marL="0" indent="0" algn="just" eaLnBrk="1" hangingPunct="1">
              <a:buFont typeface="Arial" panose="020B0604020202020204" pitchFamily="34" charset="0"/>
              <a:buNone/>
              <a:defRPr/>
            </a:pPr>
            <a:endParaRPr lang="en-ZA" altLang="en-US" sz="1600" dirty="0"/>
          </a:p>
          <a:p>
            <a:pPr marL="0" indent="0" algn="just" eaLnBrk="1" hangingPunct="1">
              <a:buFont typeface="Arial" panose="020B0604020202020204" pitchFamily="34" charset="0"/>
              <a:buNone/>
              <a:defRPr/>
            </a:pPr>
            <a:r>
              <a:rPr lang="en-ZA" altLang="en-US" sz="1600" dirty="0"/>
              <a:t>The mandate of the Department is: To regulate the labour market through policies and programmes developed in consultation with social partners, which are aimed at:</a:t>
            </a:r>
          </a:p>
          <a:p>
            <a:pPr algn="just" eaLnBrk="1" hangingPunct="1">
              <a:defRPr/>
            </a:pPr>
            <a:endParaRPr lang="en-ZA" altLang="en-US" sz="1600" dirty="0"/>
          </a:p>
          <a:p>
            <a:pPr algn="just" eaLnBrk="1" hangingPunct="1">
              <a:defRPr/>
            </a:pPr>
            <a:r>
              <a:rPr lang="en-ZA" altLang="en-US" sz="1600" dirty="0">
                <a:solidFill>
                  <a:srgbClr val="FF0000"/>
                </a:solidFill>
              </a:rPr>
              <a:t>Improved economic efficiency and productivity.</a:t>
            </a:r>
          </a:p>
          <a:p>
            <a:pPr algn="just" eaLnBrk="1" hangingPunct="1">
              <a:defRPr/>
            </a:pPr>
            <a:r>
              <a:rPr lang="en-ZA" altLang="en-US" sz="1600" dirty="0">
                <a:solidFill>
                  <a:srgbClr val="FF0000"/>
                </a:solidFill>
              </a:rPr>
              <a:t>Creation of decent employment.</a:t>
            </a:r>
          </a:p>
          <a:p>
            <a:pPr algn="just" eaLnBrk="1" hangingPunct="1">
              <a:defRPr/>
            </a:pPr>
            <a:r>
              <a:rPr lang="en-ZA" altLang="en-US" sz="1600" dirty="0"/>
              <a:t>Promoting labour standards and fundamental rights at work.</a:t>
            </a:r>
          </a:p>
          <a:p>
            <a:pPr algn="just" eaLnBrk="1" hangingPunct="1">
              <a:defRPr/>
            </a:pPr>
            <a:r>
              <a:rPr lang="en-ZA" altLang="en-US" sz="1600" dirty="0"/>
              <a:t>Providing adequate social safety nets to protect vulnerable workers</a:t>
            </a:r>
          </a:p>
          <a:p>
            <a:pPr algn="just" eaLnBrk="1" hangingPunct="1">
              <a:defRPr/>
            </a:pPr>
            <a:r>
              <a:rPr lang="en-ZA" altLang="en-US" sz="1600" dirty="0"/>
              <a:t>Sound labour relations.</a:t>
            </a:r>
          </a:p>
          <a:p>
            <a:pPr algn="just" eaLnBrk="1" hangingPunct="1">
              <a:defRPr/>
            </a:pPr>
            <a:r>
              <a:rPr lang="en-ZA" altLang="en-US" sz="1600" dirty="0"/>
              <a:t>Eliminating inequality and discrimination in the workplace.</a:t>
            </a:r>
          </a:p>
          <a:p>
            <a:pPr algn="just" eaLnBrk="1" hangingPunct="1">
              <a:defRPr/>
            </a:pPr>
            <a:r>
              <a:rPr lang="en-ZA" altLang="en-US" sz="1600" dirty="0"/>
              <a:t>Enhancing occupational health </a:t>
            </a:r>
            <a:r>
              <a:rPr lang="en-ZA" altLang="en-US" sz="1600" dirty="0">
                <a:solidFill>
                  <a:srgbClr val="FFFFFF"/>
                </a:solidFill>
              </a:rPr>
              <a:t>and safety awareness and compliance in the workplace.</a:t>
            </a:r>
          </a:p>
          <a:p>
            <a:pPr algn="just" eaLnBrk="1" hangingPunct="1">
              <a:defRPr/>
            </a:pPr>
            <a:r>
              <a:rPr lang="en-ZA" altLang="en-US" sz="1600" dirty="0">
                <a:solidFill>
                  <a:srgbClr val="FF0000"/>
                </a:solidFill>
              </a:rPr>
              <a:t>Give value to social dialogue in the formulation of sound and responsive legislation and policies to attain labour market flexibility for competitiveness of enterprises which is balanced with the promotion of decent employment</a:t>
            </a:r>
          </a:p>
          <a:p>
            <a:pPr eaLnBrk="1" hangingPunct="1">
              <a:spcBef>
                <a:spcPct val="0"/>
              </a:spcBef>
              <a:buFont typeface="Wingdings" pitchFamily="2" charset="2"/>
              <a:buChar char="q"/>
              <a:defRPr/>
            </a:pPr>
            <a:endParaRPr lang="en-US" sz="1600" b="1" dirty="0">
              <a:ea typeface="+mn-ea"/>
              <a:cs typeface="Calibri" pitchFamily="34" charset="0"/>
            </a:endParaRPr>
          </a:p>
          <a:p>
            <a:pPr marL="0" indent="0" eaLnBrk="1" hangingPunct="1">
              <a:spcBef>
                <a:spcPct val="0"/>
              </a:spcBef>
              <a:buFont typeface="Arial" charset="0"/>
              <a:buNone/>
              <a:defRPr/>
            </a:pPr>
            <a:endParaRPr lang="en-US" sz="1600" b="1" dirty="0">
              <a:latin typeface="Maiandra GD" pitchFamily="34" charset="0"/>
              <a:ea typeface="+mn-ea"/>
              <a:cs typeface="+mn-cs"/>
            </a:endParaRPr>
          </a:p>
        </p:txBody>
      </p:sp>
      <p:sp>
        <p:nvSpPr>
          <p:cNvPr id="7173" name="Title 1">
            <a:extLst>
              <a:ext uri="{FF2B5EF4-FFF2-40B4-BE49-F238E27FC236}">
                <a16:creationId xmlns:a16="http://schemas.microsoft.com/office/drawing/2014/main" xmlns="" id="{60F3A1F9-12F6-43DA-A4B8-1A590CFCA59C}"/>
              </a:ext>
            </a:extLst>
          </p:cNvPr>
          <p:cNvSpPr txBox="1">
            <a:spLocks/>
          </p:cNvSpPr>
          <p:nvPr/>
        </p:nvSpPr>
        <p:spPr bwMode="auto">
          <a:xfrm>
            <a:off x="6030913" y="998538"/>
            <a:ext cx="3033712" cy="347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000" dirty="0">
              <a:solidFill>
                <a:srgbClr val="FFFFFF"/>
              </a:solidFill>
              <a:latin typeface="Arial" panose="020B0604020202020204" pitchFamily="34" charset="0"/>
              <a:cs typeface="Arial" panose="020B0604020202020204" pitchFamily="34" charset="0"/>
            </a:endParaRPr>
          </a:p>
        </p:txBody>
      </p:sp>
      <p:sp>
        <p:nvSpPr>
          <p:cNvPr id="7174" name="Slide Number Placeholder 1">
            <a:extLst>
              <a:ext uri="{FF2B5EF4-FFF2-40B4-BE49-F238E27FC236}">
                <a16:creationId xmlns:a16="http://schemas.microsoft.com/office/drawing/2014/main" xmlns="" id="{44055C09-6354-4678-A673-B5B0FD4F72EB}"/>
              </a:ext>
            </a:extLst>
          </p:cNvPr>
          <p:cNvSpPr>
            <a:spLocks noGrp="1"/>
          </p:cNvSpPr>
          <p:nvPr>
            <p:ph type="sldNum" sz="quarter" idx="12"/>
          </p:nvPr>
        </p:nvSpPr>
        <p:spPr bwMode="auto">
          <a:xfrm>
            <a:off x="6677025" y="634206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CA2A6970-3506-4B14-9E42-65F4A37860BF}" type="slidenum">
              <a:rPr lang="en-US" altLang="en-US" sz="1200" smtClean="0">
                <a:solidFill>
                  <a:srgbClr val="898989"/>
                </a:solidFill>
              </a:rPr>
              <a:pPr>
                <a:spcBef>
                  <a:spcPct val="0"/>
                </a:spcBef>
                <a:buFontTx/>
                <a:buNone/>
              </a:pPr>
              <a:t>3</a:t>
            </a:fld>
            <a:endParaRPr lang="en-US" altLang="en-US" sz="1200" dirty="0">
              <a:solidFill>
                <a:srgbClr val="898989"/>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3BCB40-43D1-4F03-AAE2-91938A501975}"/>
              </a:ext>
            </a:extLst>
          </p:cNvPr>
          <p:cNvSpPr>
            <a:spLocks noGrp="1"/>
          </p:cNvSpPr>
          <p:nvPr>
            <p:ph type="title"/>
          </p:nvPr>
        </p:nvSpPr>
        <p:spPr/>
        <p:txBody>
          <a:bodyPr/>
          <a:lstStyle/>
          <a:p>
            <a:r>
              <a:rPr lang="en-ZA" sz="2000" b="1" dirty="0"/>
              <a:t>IMPLICATIONS OF THE NAME CHANGE TO THEIR DAY TO DAY BUSINESS AND STRATEGIC FOCUS. – MTSF – 5 YR NDP</a:t>
            </a:r>
          </a:p>
        </p:txBody>
      </p:sp>
      <p:sp>
        <p:nvSpPr>
          <p:cNvPr id="3" name="Content Placeholder 2">
            <a:extLst>
              <a:ext uri="{FF2B5EF4-FFF2-40B4-BE49-F238E27FC236}">
                <a16:creationId xmlns:a16="http://schemas.microsoft.com/office/drawing/2014/main" xmlns="" id="{58149916-903F-4429-A502-FD2CB8EA21EB}"/>
              </a:ext>
            </a:extLst>
          </p:cNvPr>
          <p:cNvSpPr>
            <a:spLocks noGrp="1"/>
          </p:cNvSpPr>
          <p:nvPr>
            <p:ph idx="1"/>
          </p:nvPr>
        </p:nvSpPr>
        <p:spPr/>
        <p:txBody>
          <a:bodyPr/>
          <a:lstStyle/>
          <a:p>
            <a:pPr algn="just"/>
            <a:r>
              <a:rPr lang="en-ZA" sz="1600" dirty="0"/>
              <a:t>The reconfiguration of the Department to include </a:t>
            </a:r>
            <a:r>
              <a:rPr lang="en-ZA" sz="1600" b="1" dirty="0"/>
              <a:t>employment</a:t>
            </a:r>
            <a:r>
              <a:rPr lang="en-ZA" sz="1600" dirty="0"/>
              <a:t> as part of its mandate (Dept. of Employment and Labour) puts Productivity SA in a strategic position to lead a productivity and competitiveness driven growth and development agenda for the country. </a:t>
            </a:r>
          </a:p>
          <a:p>
            <a:pPr algn="just"/>
            <a:endParaRPr lang="en-ZA" sz="1600" dirty="0"/>
          </a:p>
          <a:p>
            <a:pPr algn="just"/>
            <a:r>
              <a:rPr lang="en-ZA" sz="1600" dirty="0"/>
              <a:t>Therefore, our strategic and programme interventions will focus on contributing to the NDP Goals, specifically on </a:t>
            </a:r>
          </a:p>
          <a:p>
            <a:pPr lvl="1" algn="just"/>
            <a:r>
              <a:rPr lang="en-ZA" sz="1600" dirty="0"/>
              <a:t>chapters 3 - targeting programmes that contribute to sustainable and inclusive growth and development; </a:t>
            </a:r>
          </a:p>
          <a:p>
            <a:pPr lvl="1" algn="just"/>
            <a:r>
              <a:rPr lang="en-ZA" sz="1600" dirty="0"/>
              <a:t>Chapter 9 - developing world-class centres and programmes in the national system of innovation, training and development; and </a:t>
            </a:r>
          </a:p>
          <a:p>
            <a:pPr lvl="1" algn="just"/>
            <a:r>
              <a:rPr lang="en-ZA" sz="1600" dirty="0"/>
              <a:t>Chapter 13 - implement programmes that improves efficiency and effectiveness of government.  </a:t>
            </a:r>
          </a:p>
          <a:p>
            <a:endParaRPr lang="en-ZA" dirty="0"/>
          </a:p>
        </p:txBody>
      </p:sp>
      <p:sp>
        <p:nvSpPr>
          <p:cNvPr id="4" name="Slide Number Placeholder 3">
            <a:extLst>
              <a:ext uri="{FF2B5EF4-FFF2-40B4-BE49-F238E27FC236}">
                <a16:creationId xmlns:a16="http://schemas.microsoft.com/office/drawing/2014/main" xmlns="" id="{143F136D-82AA-40F4-995B-E4CCF4025058}"/>
              </a:ext>
            </a:extLst>
          </p:cNvPr>
          <p:cNvSpPr>
            <a:spLocks noGrp="1"/>
          </p:cNvSpPr>
          <p:nvPr>
            <p:ph type="sldNum" sz="quarter" idx="12"/>
          </p:nvPr>
        </p:nvSpPr>
        <p:spPr/>
        <p:txBody>
          <a:bodyPr/>
          <a:lstStyle/>
          <a:p>
            <a:pPr>
              <a:defRPr/>
            </a:pPr>
            <a:fld id="{A79B0E16-3B21-4DA7-809D-032F5E4D0A06}" type="slidenum">
              <a:rPr lang="en-US" smtClean="0"/>
              <a:pPr>
                <a:defRPr/>
              </a:pPr>
              <a:t>4</a:t>
            </a:fld>
            <a:endParaRPr lang="en-US" dirty="0"/>
          </a:p>
        </p:txBody>
      </p:sp>
    </p:spTree>
    <p:extLst>
      <p:ext uri="{BB962C8B-B14F-4D97-AF65-F5344CB8AC3E}">
        <p14:creationId xmlns:p14="http://schemas.microsoft.com/office/powerpoint/2010/main" xmlns="" val="3901418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025CEE-6A4A-4BC7-B93E-E5C8F4FDDFD0}"/>
              </a:ext>
            </a:extLst>
          </p:cNvPr>
          <p:cNvSpPr>
            <a:spLocks noGrp="1"/>
          </p:cNvSpPr>
          <p:nvPr>
            <p:ph type="title"/>
          </p:nvPr>
        </p:nvSpPr>
        <p:spPr/>
        <p:txBody>
          <a:bodyPr/>
          <a:lstStyle/>
          <a:p>
            <a:r>
              <a:rPr lang="en-ZA" sz="2000" b="1" dirty="0"/>
              <a:t>STRUCTURE AND FUNCTIONS OF ALL THE BRANCHES OF EMPLOYMENT AND LABOUR</a:t>
            </a:r>
          </a:p>
        </p:txBody>
      </p:sp>
      <p:sp>
        <p:nvSpPr>
          <p:cNvPr id="3" name="Content Placeholder 2">
            <a:extLst>
              <a:ext uri="{FF2B5EF4-FFF2-40B4-BE49-F238E27FC236}">
                <a16:creationId xmlns:a16="http://schemas.microsoft.com/office/drawing/2014/main" xmlns="" id="{C0D4BCC6-E965-422D-8466-186AB71B3AE5}"/>
              </a:ext>
            </a:extLst>
          </p:cNvPr>
          <p:cNvSpPr>
            <a:spLocks noGrp="1"/>
          </p:cNvSpPr>
          <p:nvPr>
            <p:ph idx="1"/>
          </p:nvPr>
        </p:nvSpPr>
        <p:spPr/>
        <p:txBody>
          <a:bodyPr/>
          <a:lstStyle/>
          <a:p>
            <a:pPr marL="0" lvl="0" indent="0" algn="just">
              <a:buNone/>
              <a:defRPr/>
            </a:pPr>
            <a:r>
              <a:rPr lang="en-ZA" altLang="en-US" sz="1600" b="1" u="sng" dirty="0">
                <a:solidFill>
                  <a:prstClr val="black"/>
                </a:solidFill>
              </a:rPr>
              <a:t>Vision</a:t>
            </a:r>
            <a:r>
              <a:rPr lang="en-ZA" altLang="en-US" sz="1600" b="1" dirty="0">
                <a:solidFill>
                  <a:prstClr val="black"/>
                </a:solidFill>
              </a:rPr>
              <a:t>:</a:t>
            </a:r>
            <a:r>
              <a:rPr lang="en-ZA" altLang="en-US" sz="1600" dirty="0">
                <a:solidFill>
                  <a:prstClr val="black"/>
                </a:solidFill>
              </a:rPr>
              <a:t> To lead and inspire a productive and competitive South Africa.</a:t>
            </a:r>
          </a:p>
          <a:p>
            <a:pPr marL="0" lvl="0" indent="0" algn="just">
              <a:buNone/>
              <a:defRPr/>
            </a:pPr>
            <a:endParaRPr lang="en-ZA" altLang="en-US" sz="1600" dirty="0">
              <a:solidFill>
                <a:prstClr val="black"/>
              </a:solidFill>
            </a:endParaRPr>
          </a:p>
          <a:p>
            <a:pPr marL="0" lvl="0" indent="0" algn="just">
              <a:buNone/>
              <a:defRPr/>
            </a:pPr>
            <a:r>
              <a:rPr lang="en-ZA" altLang="en-US" sz="1600" b="1" dirty="0">
                <a:solidFill>
                  <a:prstClr val="black"/>
                </a:solidFill>
              </a:rPr>
              <a:t>Governance and control</a:t>
            </a:r>
            <a:r>
              <a:rPr lang="en-ZA" altLang="en-US" sz="1600" dirty="0">
                <a:solidFill>
                  <a:prstClr val="black"/>
                </a:solidFill>
              </a:rPr>
              <a:t>: Governed by a Tripartite Board consisting of 7 Members appointed in terms of s33 of the Act - </a:t>
            </a:r>
            <a:r>
              <a:rPr lang="en-ZA" sz="1600" dirty="0">
                <a:solidFill>
                  <a:prstClr val="black"/>
                </a:solidFill>
                <a:ea typeface="Calibri" panose="020F0502020204030204" pitchFamily="34" charset="0"/>
              </a:rPr>
              <a:t>Chairperson and 6 members (4 drawn from NEDLAC - 2 representing Organised Labour and 2 Organised Business), and 2 members representing the Government. And Executive Committee comprising of 8 Members.</a:t>
            </a:r>
            <a:endParaRPr lang="en-ZA" altLang="en-US" sz="1600" dirty="0">
              <a:solidFill>
                <a:prstClr val="black"/>
              </a:solidFill>
            </a:endParaRPr>
          </a:p>
          <a:p>
            <a:pPr marL="0" lvl="0" indent="0" algn="just">
              <a:buNone/>
              <a:defRPr/>
            </a:pPr>
            <a:endParaRPr lang="en-ZA" altLang="en-US" sz="1600" dirty="0">
              <a:solidFill>
                <a:prstClr val="black"/>
              </a:solidFill>
            </a:endParaRPr>
          </a:p>
          <a:p>
            <a:pPr marL="0" lvl="0" indent="0" algn="just">
              <a:buNone/>
              <a:defRPr/>
            </a:pPr>
            <a:r>
              <a:rPr lang="en-ZA" sz="1600" b="1" dirty="0">
                <a:solidFill>
                  <a:prstClr val="black"/>
                </a:solidFill>
              </a:rPr>
              <a:t>The</a:t>
            </a:r>
            <a:r>
              <a:rPr lang="en-ZA" sz="1600" dirty="0">
                <a:solidFill>
                  <a:prstClr val="black"/>
                </a:solidFill>
              </a:rPr>
              <a:t> </a:t>
            </a:r>
            <a:r>
              <a:rPr lang="en-ZA" sz="1600" b="1" dirty="0">
                <a:solidFill>
                  <a:prstClr val="black"/>
                </a:solidFill>
              </a:rPr>
              <a:t>footprint:</a:t>
            </a:r>
            <a:r>
              <a:rPr lang="en-ZA" sz="1600" dirty="0">
                <a:solidFill>
                  <a:prstClr val="black"/>
                </a:solidFill>
              </a:rPr>
              <a:t> Productivity SA operations are  reorganised into three (3) Regional Offices: </a:t>
            </a:r>
          </a:p>
          <a:p>
            <a:pPr marL="0" lvl="0" indent="0" algn="just">
              <a:buNone/>
              <a:defRPr/>
            </a:pPr>
            <a:endParaRPr lang="en-ZA" sz="1600" dirty="0">
              <a:solidFill>
                <a:prstClr val="black"/>
              </a:solidFill>
            </a:endParaRPr>
          </a:p>
          <a:p>
            <a:pPr lvl="0" algn="just">
              <a:defRPr/>
            </a:pPr>
            <a:r>
              <a:rPr lang="en-ZA" sz="1600" b="1" dirty="0">
                <a:solidFill>
                  <a:prstClr val="black"/>
                </a:solidFill>
              </a:rPr>
              <a:t>Johannesburg/Midrand</a:t>
            </a:r>
            <a:r>
              <a:rPr lang="en-ZA" sz="1600" dirty="0">
                <a:solidFill>
                  <a:prstClr val="black"/>
                </a:solidFill>
              </a:rPr>
              <a:t> which is the head office and also servicing Gauteng, North West and Limpopo;</a:t>
            </a:r>
          </a:p>
          <a:p>
            <a:pPr lvl="0" algn="just">
              <a:defRPr/>
            </a:pPr>
            <a:r>
              <a:rPr lang="en-ZA" sz="1600" dirty="0">
                <a:solidFill>
                  <a:prstClr val="black"/>
                </a:solidFill>
              </a:rPr>
              <a:t> </a:t>
            </a:r>
            <a:r>
              <a:rPr lang="en-ZA" sz="1600" b="1" dirty="0">
                <a:solidFill>
                  <a:prstClr val="black"/>
                </a:solidFill>
              </a:rPr>
              <a:t>eThekwini/Durban</a:t>
            </a:r>
            <a:r>
              <a:rPr lang="en-ZA" sz="1600" dirty="0">
                <a:solidFill>
                  <a:prstClr val="black"/>
                </a:solidFill>
              </a:rPr>
              <a:t> servicing Kwa-Zulu Natal, the Eastern Cape and Mpumalanga; and </a:t>
            </a:r>
          </a:p>
          <a:p>
            <a:pPr lvl="0" algn="just">
              <a:defRPr/>
            </a:pPr>
            <a:r>
              <a:rPr lang="en-ZA" sz="1600" b="1" dirty="0">
                <a:solidFill>
                  <a:prstClr val="black"/>
                </a:solidFill>
              </a:rPr>
              <a:t>Cape Town</a:t>
            </a:r>
            <a:r>
              <a:rPr lang="en-ZA" sz="1600" dirty="0">
                <a:solidFill>
                  <a:prstClr val="black"/>
                </a:solidFill>
              </a:rPr>
              <a:t> servicing the Western Cape, Northern Cape and Free State. </a:t>
            </a:r>
          </a:p>
          <a:p>
            <a:pPr marL="0" lvl="0" indent="0" algn="just">
              <a:buNone/>
              <a:defRPr/>
            </a:pPr>
            <a:endParaRPr lang="en-ZA" altLang="en-US" sz="1800" dirty="0">
              <a:solidFill>
                <a:prstClr val="black"/>
              </a:solidFill>
              <a:ea typeface="ＭＳ Ｐゴシック" panose="020B0600070205080204" pitchFamily="34" charset="-128"/>
              <a:cs typeface="Arial" panose="020B0604020202020204" pitchFamily="34" charset="0"/>
            </a:endParaRPr>
          </a:p>
          <a:p>
            <a:endParaRPr lang="en-ZA" dirty="0"/>
          </a:p>
        </p:txBody>
      </p:sp>
      <p:sp>
        <p:nvSpPr>
          <p:cNvPr id="4" name="Slide Number Placeholder 3">
            <a:extLst>
              <a:ext uri="{FF2B5EF4-FFF2-40B4-BE49-F238E27FC236}">
                <a16:creationId xmlns:a16="http://schemas.microsoft.com/office/drawing/2014/main" xmlns="" id="{CFAF8BB0-DFC1-4DD1-83AB-D72DC41494BF}"/>
              </a:ext>
            </a:extLst>
          </p:cNvPr>
          <p:cNvSpPr>
            <a:spLocks noGrp="1"/>
          </p:cNvSpPr>
          <p:nvPr>
            <p:ph type="sldNum" sz="quarter" idx="12"/>
          </p:nvPr>
        </p:nvSpPr>
        <p:spPr/>
        <p:txBody>
          <a:bodyPr/>
          <a:lstStyle/>
          <a:p>
            <a:pPr>
              <a:defRPr/>
            </a:pPr>
            <a:fld id="{A79B0E16-3B21-4DA7-809D-032F5E4D0A06}" type="slidenum">
              <a:rPr lang="en-US" smtClean="0"/>
              <a:pPr>
                <a:defRPr/>
              </a:pPr>
              <a:t>5</a:t>
            </a:fld>
            <a:endParaRPr lang="en-US" dirty="0"/>
          </a:p>
        </p:txBody>
      </p:sp>
    </p:spTree>
    <p:extLst>
      <p:ext uri="{BB962C8B-B14F-4D97-AF65-F5344CB8AC3E}">
        <p14:creationId xmlns:p14="http://schemas.microsoft.com/office/powerpoint/2010/main" xmlns="" val="3281472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025CEE-6A4A-4BC7-B93E-E5C8F4FDDFD0}"/>
              </a:ext>
            </a:extLst>
          </p:cNvPr>
          <p:cNvSpPr>
            <a:spLocks noGrp="1"/>
          </p:cNvSpPr>
          <p:nvPr>
            <p:ph type="title"/>
          </p:nvPr>
        </p:nvSpPr>
        <p:spPr/>
        <p:txBody>
          <a:bodyPr/>
          <a:lstStyle/>
          <a:p>
            <a:r>
              <a:rPr lang="en-ZA" sz="2000" b="1" dirty="0"/>
              <a:t>STRUCTURE AND FUNCTIONS OF ALL THE BRANCHES OF EMPLOYMENT AND LABOUR</a:t>
            </a:r>
          </a:p>
        </p:txBody>
      </p:sp>
      <p:pic>
        <p:nvPicPr>
          <p:cNvPr id="5" name="Content Placeholder 4">
            <a:extLst>
              <a:ext uri="{FF2B5EF4-FFF2-40B4-BE49-F238E27FC236}">
                <a16:creationId xmlns:a16="http://schemas.microsoft.com/office/drawing/2014/main" xmlns="" id="{E6C45CF6-E43B-4DD2-A18D-CB83C9E1C2DB}"/>
              </a:ext>
            </a:extLst>
          </p:cNvPr>
          <p:cNvPicPr>
            <a:picLocks noGrp="1" noChangeAspect="1"/>
          </p:cNvPicPr>
          <p:nvPr>
            <p:ph idx="1"/>
          </p:nvPr>
        </p:nvPicPr>
        <p:blipFill>
          <a:blip r:embed="rId2"/>
          <a:stretch>
            <a:fillRect/>
          </a:stretch>
        </p:blipFill>
        <p:spPr>
          <a:xfrm>
            <a:off x="265043" y="1258958"/>
            <a:ext cx="8637466" cy="5097392"/>
          </a:xfrm>
          <a:prstGeom prst="rect">
            <a:avLst/>
          </a:prstGeom>
        </p:spPr>
      </p:pic>
      <p:sp>
        <p:nvSpPr>
          <p:cNvPr id="4" name="Slide Number Placeholder 3">
            <a:extLst>
              <a:ext uri="{FF2B5EF4-FFF2-40B4-BE49-F238E27FC236}">
                <a16:creationId xmlns:a16="http://schemas.microsoft.com/office/drawing/2014/main" xmlns="" id="{CFAF8BB0-DFC1-4DD1-83AB-D72DC41494BF}"/>
              </a:ext>
            </a:extLst>
          </p:cNvPr>
          <p:cNvSpPr>
            <a:spLocks noGrp="1"/>
          </p:cNvSpPr>
          <p:nvPr>
            <p:ph type="sldNum" sz="quarter" idx="12"/>
          </p:nvPr>
        </p:nvSpPr>
        <p:spPr/>
        <p:txBody>
          <a:bodyPr/>
          <a:lstStyle/>
          <a:p>
            <a:pPr>
              <a:defRPr/>
            </a:pPr>
            <a:fld id="{A79B0E16-3B21-4DA7-809D-032F5E4D0A06}" type="slidenum">
              <a:rPr lang="en-US" smtClean="0"/>
              <a:pPr>
                <a:defRPr/>
              </a:pPr>
              <a:t>6</a:t>
            </a:fld>
            <a:endParaRPr lang="en-US" dirty="0"/>
          </a:p>
        </p:txBody>
      </p:sp>
    </p:spTree>
    <p:extLst>
      <p:ext uri="{BB962C8B-B14F-4D97-AF65-F5344CB8AC3E}">
        <p14:creationId xmlns:p14="http://schemas.microsoft.com/office/powerpoint/2010/main" xmlns="" val="2539464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ZA" sz="2000" b="1" dirty="0"/>
              <a:t>MANDATE, IMPORTANCE AND CHALLENGES OF THE ENTITIES THAT REPORT TO THE DEPARTMENT</a:t>
            </a:r>
            <a:endParaRPr lang="en-ZA" altLang="en-US" sz="3200" b="1" dirty="0"/>
          </a:p>
        </p:txBody>
      </p:sp>
      <p:sp>
        <p:nvSpPr>
          <p:cNvPr id="3" name="Content Placeholder 2"/>
          <p:cNvSpPr>
            <a:spLocks noGrp="1"/>
          </p:cNvSpPr>
          <p:nvPr>
            <p:ph idx="1"/>
          </p:nvPr>
        </p:nvSpPr>
        <p:spPr>
          <a:xfrm>
            <a:off x="179512" y="1360159"/>
            <a:ext cx="8712968" cy="5328592"/>
          </a:xfrm>
        </p:spPr>
        <p:txBody>
          <a:bodyPr/>
          <a:lstStyle/>
          <a:p>
            <a:pPr marL="0" indent="0" algn="just">
              <a:buFont typeface="Arial" panose="020B0604020202020204" pitchFamily="34" charset="0"/>
              <a:buNone/>
              <a:defRPr/>
            </a:pPr>
            <a:r>
              <a:rPr lang="en-GB" altLang="en-US" sz="1400" dirty="0">
                <a:ea typeface="ＭＳ Ｐゴシック" panose="020B0600070205080204" pitchFamily="34" charset="-128"/>
                <a:cs typeface="Arial" panose="020B0604020202020204" pitchFamily="34" charset="0"/>
              </a:rPr>
              <a:t>Productivity SA is an Entity of the Department of Employment and Labour (DEL) established in terms of section 31 of the Employment Services Act, of 2014 to fulfil an economic or social </a:t>
            </a:r>
            <a:r>
              <a:rPr lang="en-GB" altLang="en-US" sz="1400" b="1" dirty="0">
                <a:ea typeface="ＭＳ Ｐゴシック" panose="020B0600070205080204" pitchFamily="34" charset="-128"/>
                <a:cs typeface="Arial" panose="020B0604020202020204" pitchFamily="34" charset="0"/>
              </a:rPr>
              <a:t>mandate</a:t>
            </a:r>
            <a:r>
              <a:rPr lang="en-GB" altLang="en-US" sz="1400" dirty="0">
                <a:ea typeface="ＭＳ Ｐゴシック" panose="020B0600070205080204" pitchFamily="34" charset="-128"/>
                <a:cs typeface="Arial" panose="020B0604020202020204" pitchFamily="34" charset="0"/>
              </a:rPr>
              <a:t> of government, which is to promote employment growth and productivity thereby contributing to South Africa’s socio-economic development and competitiveness. </a:t>
            </a:r>
            <a:endParaRPr lang="en-GB" altLang="en-US" sz="1400" dirty="0"/>
          </a:p>
          <a:p>
            <a:pPr>
              <a:buFont typeface="Arial" pitchFamily="34" charset="0"/>
              <a:buNone/>
            </a:pPr>
            <a:endParaRPr lang="en-GB" altLang="en-US" sz="1400" dirty="0"/>
          </a:p>
          <a:p>
            <a:pPr>
              <a:buFont typeface="Arial" pitchFamily="34" charset="0"/>
              <a:buNone/>
            </a:pPr>
            <a:endParaRPr lang="en-GB" altLang="en-US" sz="1400" dirty="0"/>
          </a:p>
        </p:txBody>
      </p:sp>
      <p:sp>
        <p:nvSpPr>
          <p:cNvPr id="2" name="Slide Number Placeholder 1"/>
          <p:cNvSpPr>
            <a:spLocks noGrp="1"/>
          </p:cNvSpPr>
          <p:nvPr>
            <p:ph type="sldNum" sz="quarter" idx="12"/>
          </p:nvPr>
        </p:nvSpPr>
        <p:spPr>
          <a:xfrm>
            <a:off x="8964488" y="6525876"/>
            <a:ext cx="216024" cy="365125"/>
          </a:xfrm>
        </p:spPr>
        <p:txBody>
          <a:bodyPr/>
          <a:lstStyle/>
          <a:p>
            <a:fld id="{96CA8298-9D91-4CF9-AB6A-504DBB769D5D}" type="slidenum">
              <a:rPr lang="en-US" smtClean="0"/>
              <a:pPr/>
              <a:t>7</a:t>
            </a:fld>
            <a:endParaRPr lang="en-US" dirty="0"/>
          </a:p>
        </p:txBody>
      </p:sp>
      <p:pic>
        <p:nvPicPr>
          <p:cNvPr id="4" name="Picture 3"/>
          <p:cNvPicPr>
            <a:picLocks noChangeAspect="1"/>
          </p:cNvPicPr>
          <p:nvPr/>
        </p:nvPicPr>
        <p:blipFill>
          <a:blip r:embed="rId2"/>
          <a:stretch>
            <a:fillRect/>
          </a:stretch>
        </p:blipFill>
        <p:spPr>
          <a:xfrm>
            <a:off x="107504" y="2303962"/>
            <a:ext cx="8928992" cy="4474852"/>
          </a:xfrm>
          <a:prstGeom prst="rect">
            <a:avLst/>
          </a:prstGeom>
        </p:spPr>
      </p:pic>
    </p:spTree>
    <p:extLst>
      <p:ext uri="{BB962C8B-B14F-4D97-AF65-F5344CB8AC3E}">
        <p14:creationId xmlns:p14="http://schemas.microsoft.com/office/powerpoint/2010/main" xmlns="" val="1197148999"/>
      </p:ext>
    </p:extLst>
  </p:cSld>
  <p:clrMapOvr>
    <a:masterClrMapping/>
  </p:clrMapOvr>
  <mc:AlternateContent xmlns:mc="http://schemas.openxmlformats.org/markup-compatibility/2006">
    <mc:Choice xmlns:p14="http://schemas.microsoft.com/office/powerpoint/2010/main" xmlns="" Requires="p14">
      <p:transition p14:dur="10" advTm="120000"/>
    </mc:Choice>
    <mc:Fallback>
      <p:transition advTm="12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D30581-F097-4222-875C-EBBA51F0B179}"/>
              </a:ext>
            </a:extLst>
          </p:cNvPr>
          <p:cNvSpPr>
            <a:spLocks noGrp="1"/>
          </p:cNvSpPr>
          <p:nvPr>
            <p:ph type="title"/>
          </p:nvPr>
        </p:nvSpPr>
        <p:spPr/>
        <p:txBody>
          <a:bodyPr/>
          <a:lstStyle/>
          <a:p>
            <a:r>
              <a:rPr lang="en-ZA" sz="2000" b="1" dirty="0"/>
              <a:t>MANDATE, IMPORTANCE AND CHALLENGES OF THE ENTITIES THAT REPORT TO THE DEPARTMENT</a:t>
            </a:r>
          </a:p>
        </p:txBody>
      </p:sp>
      <p:sp>
        <p:nvSpPr>
          <p:cNvPr id="3" name="Content Placeholder 2">
            <a:extLst>
              <a:ext uri="{FF2B5EF4-FFF2-40B4-BE49-F238E27FC236}">
                <a16:creationId xmlns:a16="http://schemas.microsoft.com/office/drawing/2014/main" xmlns="" id="{40985593-5EE1-43DE-AF33-2FD0665B4FEB}"/>
              </a:ext>
            </a:extLst>
          </p:cNvPr>
          <p:cNvSpPr>
            <a:spLocks noGrp="1"/>
          </p:cNvSpPr>
          <p:nvPr>
            <p:ph idx="1"/>
          </p:nvPr>
        </p:nvSpPr>
        <p:spPr/>
        <p:txBody>
          <a:bodyPr/>
          <a:lstStyle/>
          <a:p>
            <a:pPr marL="0" indent="0" algn="just" eaLnBrk="1" fontAlgn="auto" hangingPunct="1">
              <a:spcBef>
                <a:spcPts val="0"/>
              </a:spcBef>
              <a:spcAft>
                <a:spcPts val="0"/>
              </a:spcAft>
              <a:buNone/>
              <a:defRPr/>
            </a:pPr>
            <a:r>
              <a:rPr lang="en-GB" sz="1600" b="1" dirty="0"/>
              <a:t>Current Challenges:</a:t>
            </a:r>
          </a:p>
          <a:p>
            <a:pPr marL="0" indent="0" algn="just" eaLnBrk="1" fontAlgn="auto" hangingPunct="1">
              <a:spcBef>
                <a:spcPts val="0"/>
              </a:spcBef>
              <a:spcAft>
                <a:spcPts val="0"/>
              </a:spcAft>
              <a:buNone/>
              <a:defRPr/>
            </a:pPr>
            <a:endParaRPr lang="en-GB" sz="1600" b="1" dirty="0"/>
          </a:p>
          <a:p>
            <a:pPr algn="just" eaLnBrk="1" fontAlgn="auto" hangingPunct="1">
              <a:spcBef>
                <a:spcPts val="0"/>
              </a:spcBef>
              <a:spcAft>
                <a:spcPts val="0"/>
              </a:spcAft>
              <a:defRPr/>
            </a:pPr>
            <a:r>
              <a:rPr lang="en-GB" sz="1600" dirty="0"/>
              <a:t>Productivity SA’s business environment has since 2015 changed as a consequence of the promulgation of the Employment Services Act, with its mandate expanded to include (a) promoting employment growth; and (b) supporting initiatives aimed at preventing job losses. </a:t>
            </a:r>
          </a:p>
          <a:p>
            <a:pPr algn="just" eaLnBrk="1" fontAlgn="auto" hangingPunct="1">
              <a:spcBef>
                <a:spcPts val="0"/>
              </a:spcBef>
              <a:spcAft>
                <a:spcPts val="0"/>
              </a:spcAft>
              <a:defRPr/>
            </a:pPr>
            <a:r>
              <a:rPr lang="en-GB" sz="1600" dirty="0"/>
              <a:t>The demand for Productivity SA services are increasing.</a:t>
            </a:r>
          </a:p>
          <a:p>
            <a:pPr algn="just" eaLnBrk="1" fontAlgn="auto" hangingPunct="1">
              <a:spcBef>
                <a:spcPts val="0"/>
              </a:spcBef>
              <a:spcAft>
                <a:spcPts val="0"/>
              </a:spcAft>
              <a:defRPr/>
            </a:pPr>
            <a:r>
              <a:rPr lang="en-GB" sz="1600" dirty="0"/>
              <a:t>The Business Environment  (new economy) / Business Models are becoming sophisticated due to rapid globalisation, disruptive technologies and innovation.</a:t>
            </a:r>
          </a:p>
          <a:p>
            <a:pPr algn="just" eaLnBrk="1" fontAlgn="auto" hangingPunct="1">
              <a:spcBef>
                <a:spcPts val="0"/>
              </a:spcBef>
              <a:spcAft>
                <a:spcPts val="0"/>
              </a:spcAft>
              <a:defRPr/>
            </a:pPr>
            <a:endParaRPr lang="en-GB" sz="1600" dirty="0"/>
          </a:p>
          <a:p>
            <a:pPr marL="0" indent="0" algn="just" eaLnBrk="1" fontAlgn="auto" hangingPunct="1">
              <a:spcBef>
                <a:spcPts val="0"/>
              </a:spcBef>
              <a:spcAft>
                <a:spcPts val="0"/>
              </a:spcAft>
              <a:buNone/>
              <a:defRPr/>
            </a:pPr>
            <a:r>
              <a:rPr lang="en-GB" sz="1600" b="1" dirty="0"/>
              <a:t>However:</a:t>
            </a:r>
          </a:p>
          <a:p>
            <a:pPr marL="0" indent="0" algn="just" eaLnBrk="1" fontAlgn="auto" hangingPunct="1">
              <a:spcBef>
                <a:spcPts val="0"/>
              </a:spcBef>
              <a:spcAft>
                <a:spcPts val="0"/>
              </a:spcAft>
              <a:buNone/>
              <a:defRPr/>
            </a:pPr>
            <a:r>
              <a:rPr lang="en-GB" sz="1600" b="1" dirty="0"/>
              <a:t> </a:t>
            </a:r>
          </a:p>
          <a:p>
            <a:pPr marL="457200" indent="-457200" algn="just" eaLnBrk="1" fontAlgn="auto" hangingPunct="1">
              <a:spcBef>
                <a:spcPts val="0"/>
              </a:spcBef>
              <a:spcAft>
                <a:spcPts val="0"/>
              </a:spcAft>
              <a:buFont typeface="Arial" panose="020B0604020202020204" pitchFamily="34" charset="0"/>
              <a:buAutoNum type="alphaLcParenR"/>
              <a:defRPr/>
            </a:pPr>
            <a:r>
              <a:rPr lang="en-GB" sz="1600" dirty="0"/>
              <a:t>No additional funding was appropriated by Parliament for this purpose which is at the heart of the Entity’s financial woes; and</a:t>
            </a:r>
          </a:p>
          <a:p>
            <a:pPr marL="457200" indent="-457200" algn="just" eaLnBrk="1" fontAlgn="auto" hangingPunct="1">
              <a:spcBef>
                <a:spcPts val="0"/>
              </a:spcBef>
              <a:spcAft>
                <a:spcPts val="0"/>
              </a:spcAft>
              <a:buFont typeface="Arial" panose="020B0604020202020204" pitchFamily="34" charset="0"/>
              <a:buAutoNum type="alphaLcParenR"/>
              <a:defRPr/>
            </a:pPr>
            <a:r>
              <a:rPr lang="en-GB" sz="1600" dirty="0"/>
              <a:t>The funding for the core programmes (WPC and TAS) is not guaranteed. The TAS funding has over the past three years never been transferred in full and/or on time by the DEL/UIF; and funding for the WPC from </a:t>
            </a:r>
            <a:r>
              <a:rPr lang="en-GB" sz="1600" b="1" dirty="0"/>
              <a:t>the dti</a:t>
            </a:r>
            <a:r>
              <a:rPr lang="en-GB" sz="1600" dirty="0"/>
              <a:t> covers only 45% of the total operational costs of the programme with 55% of the expenditure unfunded.</a:t>
            </a:r>
          </a:p>
          <a:p>
            <a:pPr marL="457200" indent="-457200" algn="just" eaLnBrk="1" fontAlgn="auto" hangingPunct="1">
              <a:spcBef>
                <a:spcPts val="0"/>
              </a:spcBef>
              <a:spcAft>
                <a:spcPts val="0"/>
              </a:spcAft>
              <a:buFont typeface="Arial" panose="020B0604020202020204" pitchFamily="34" charset="0"/>
              <a:buAutoNum type="alphaLcParenR"/>
              <a:defRPr/>
            </a:pPr>
            <a:r>
              <a:rPr lang="en-GB" sz="1600" dirty="0"/>
              <a:t>We are lacking on Product and Services Innovation</a:t>
            </a:r>
            <a:endParaRPr lang="en-ZA" sz="1600" dirty="0"/>
          </a:p>
        </p:txBody>
      </p:sp>
      <p:sp>
        <p:nvSpPr>
          <p:cNvPr id="4" name="Slide Number Placeholder 3">
            <a:extLst>
              <a:ext uri="{FF2B5EF4-FFF2-40B4-BE49-F238E27FC236}">
                <a16:creationId xmlns:a16="http://schemas.microsoft.com/office/drawing/2014/main" xmlns="" id="{E6F746CD-1124-41CB-99CD-140E78C17C85}"/>
              </a:ext>
            </a:extLst>
          </p:cNvPr>
          <p:cNvSpPr>
            <a:spLocks noGrp="1"/>
          </p:cNvSpPr>
          <p:nvPr>
            <p:ph type="sldNum" sz="quarter" idx="12"/>
          </p:nvPr>
        </p:nvSpPr>
        <p:spPr/>
        <p:txBody>
          <a:bodyPr/>
          <a:lstStyle/>
          <a:p>
            <a:pPr>
              <a:defRPr/>
            </a:pPr>
            <a:fld id="{A79B0E16-3B21-4DA7-809D-032F5E4D0A06}" type="slidenum">
              <a:rPr lang="en-US" smtClean="0"/>
              <a:pPr>
                <a:defRPr/>
              </a:pPr>
              <a:t>8</a:t>
            </a:fld>
            <a:endParaRPr lang="en-US" dirty="0"/>
          </a:p>
        </p:txBody>
      </p:sp>
    </p:spTree>
    <p:extLst>
      <p:ext uri="{BB962C8B-B14F-4D97-AF65-F5344CB8AC3E}">
        <p14:creationId xmlns:p14="http://schemas.microsoft.com/office/powerpoint/2010/main" xmlns="" val="2873215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D30581-F097-4222-875C-EBBA51F0B179}"/>
              </a:ext>
            </a:extLst>
          </p:cNvPr>
          <p:cNvSpPr>
            <a:spLocks noGrp="1"/>
          </p:cNvSpPr>
          <p:nvPr>
            <p:ph type="title"/>
          </p:nvPr>
        </p:nvSpPr>
        <p:spPr/>
        <p:txBody>
          <a:bodyPr/>
          <a:lstStyle/>
          <a:p>
            <a:r>
              <a:rPr lang="en-ZA" sz="2000" b="1" dirty="0"/>
              <a:t>MANDATE, IMPORTANCE AND CHALLENGES OF THE ENTITIES THAT REPORT TO THE DEPARTMENT</a:t>
            </a:r>
          </a:p>
        </p:txBody>
      </p:sp>
      <p:sp>
        <p:nvSpPr>
          <p:cNvPr id="3" name="Content Placeholder 2">
            <a:extLst>
              <a:ext uri="{FF2B5EF4-FFF2-40B4-BE49-F238E27FC236}">
                <a16:creationId xmlns:a16="http://schemas.microsoft.com/office/drawing/2014/main" xmlns="" id="{40985593-5EE1-43DE-AF33-2FD0665B4FEB}"/>
              </a:ext>
            </a:extLst>
          </p:cNvPr>
          <p:cNvSpPr>
            <a:spLocks noGrp="1"/>
          </p:cNvSpPr>
          <p:nvPr>
            <p:ph idx="1"/>
          </p:nvPr>
        </p:nvSpPr>
        <p:spPr/>
        <p:txBody>
          <a:bodyPr/>
          <a:lstStyle/>
          <a:p>
            <a:pPr marL="0" indent="0" algn="just" eaLnBrk="1" fontAlgn="auto" hangingPunct="1">
              <a:spcAft>
                <a:spcPts val="0"/>
              </a:spcAft>
              <a:buNone/>
              <a:defRPr/>
            </a:pPr>
            <a:r>
              <a:rPr lang="en-GB" sz="1600" b="1" dirty="0"/>
              <a:t>Consequence</a:t>
            </a:r>
            <a:r>
              <a:rPr lang="en-GB" sz="1800" b="1" dirty="0"/>
              <a:t>:</a:t>
            </a:r>
          </a:p>
          <a:p>
            <a:pPr marL="0" indent="0" algn="just" eaLnBrk="1" fontAlgn="auto" hangingPunct="1">
              <a:spcAft>
                <a:spcPts val="0"/>
              </a:spcAft>
              <a:buNone/>
              <a:defRPr/>
            </a:pPr>
            <a:endParaRPr lang="en-GB" sz="1800" b="1" dirty="0"/>
          </a:p>
          <a:p>
            <a:pPr marL="457200" indent="-457200" algn="just" eaLnBrk="1" fontAlgn="auto" hangingPunct="1">
              <a:spcBef>
                <a:spcPts val="0"/>
              </a:spcBef>
              <a:spcAft>
                <a:spcPts val="0"/>
              </a:spcAft>
              <a:buFont typeface="Arial" panose="020B0604020202020204" pitchFamily="34" charset="0"/>
              <a:buAutoNum type="alphaLcParenR"/>
              <a:defRPr/>
            </a:pPr>
            <a:r>
              <a:rPr lang="en-GB" sz="1600" dirty="0"/>
              <a:t>Unable to deliver on the mandate, with TAS Programme suspended since 2017.</a:t>
            </a:r>
          </a:p>
          <a:p>
            <a:pPr marL="457200" indent="-457200" algn="just" eaLnBrk="1" fontAlgn="auto" hangingPunct="1">
              <a:spcBef>
                <a:spcPts val="0"/>
              </a:spcBef>
              <a:spcAft>
                <a:spcPts val="0"/>
              </a:spcAft>
              <a:buFont typeface="Arial" panose="020B0604020202020204" pitchFamily="34" charset="0"/>
              <a:buAutoNum type="alphaLcParenR"/>
              <a:defRPr/>
            </a:pPr>
            <a:r>
              <a:rPr lang="en-GB" sz="1600" dirty="0"/>
              <a:t>The Entity is experiencing persistent financial deficit </a:t>
            </a:r>
            <a:r>
              <a:rPr lang="en-GB" sz="1600" dirty="0">
                <a:solidFill>
                  <a:srgbClr val="FF0000"/>
                </a:solidFill>
              </a:rPr>
              <a:t>(currently at R14mil)</a:t>
            </a:r>
            <a:r>
              <a:rPr lang="en-GB" sz="1600" dirty="0">
                <a:solidFill>
                  <a:schemeClr val="bg1"/>
                </a:solidFill>
              </a:rPr>
              <a:t>, </a:t>
            </a:r>
            <a:r>
              <a:rPr lang="en-GB" sz="1600" dirty="0"/>
              <a:t>threatening its going concern status. </a:t>
            </a:r>
          </a:p>
          <a:p>
            <a:pPr marL="457200" indent="-457200" algn="just" eaLnBrk="1" fontAlgn="auto" hangingPunct="1">
              <a:spcBef>
                <a:spcPts val="0"/>
              </a:spcBef>
              <a:spcAft>
                <a:spcPts val="0"/>
              </a:spcAft>
              <a:buFont typeface="Arial" panose="020B0604020202020204" pitchFamily="34" charset="0"/>
              <a:buAutoNum type="alphaLcParenR"/>
              <a:defRPr/>
            </a:pPr>
            <a:r>
              <a:rPr lang="en-GB" sz="1600" dirty="0"/>
              <a:t>Persistent applications for additional funds (financial assistance) to the DEL</a:t>
            </a:r>
            <a:r>
              <a:rPr lang="en-GB" sz="1600" dirty="0">
                <a:solidFill>
                  <a:schemeClr val="bg1"/>
                </a:solidFill>
              </a:rPr>
              <a:t> </a:t>
            </a:r>
            <a:r>
              <a:rPr lang="en-GB" sz="1600" dirty="0">
                <a:solidFill>
                  <a:srgbClr val="FF0000"/>
                </a:solidFill>
              </a:rPr>
              <a:t>(at an average of R15mil since 2016)</a:t>
            </a:r>
            <a:r>
              <a:rPr lang="en-GB" sz="1600" dirty="0">
                <a:solidFill>
                  <a:schemeClr val="bg1"/>
                </a:solidFill>
              </a:rPr>
              <a:t>, </a:t>
            </a:r>
            <a:r>
              <a:rPr lang="en-GB" sz="1600" dirty="0"/>
              <a:t>and if not granted and/or baseline increased, risk of liquidation or restructuring and retrenchment of staff.</a:t>
            </a:r>
          </a:p>
          <a:p>
            <a:pPr marL="457200" indent="-457200" algn="just" eaLnBrk="1" fontAlgn="auto" hangingPunct="1">
              <a:spcBef>
                <a:spcPts val="0"/>
              </a:spcBef>
              <a:spcAft>
                <a:spcPts val="0"/>
              </a:spcAft>
              <a:buFont typeface="Arial" panose="020B0604020202020204" pitchFamily="34" charset="0"/>
              <a:buAutoNum type="alphaLcParenR"/>
              <a:defRPr/>
            </a:pPr>
            <a:r>
              <a:rPr lang="en-GB" sz="1600" dirty="0"/>
              <a:t>Inability to expand footprint and to deliver services equitably across all the Provinces.</a:t>
            </a:r>
          </a:p>
          <a:p>
            <a:pPr marL="457200" indent="-457200" algn="just" eaLnBrk="1" fontAlgn="auto" hangingPunct="1">
              <a:spcBef>
                <a:spcPts val="0"/>
              </a:spcBef>
              <a:spcAft>
                <a:spcPts val="0"/>
              </a:spcAft>
              <a:buFont typeface="Arial" panose="020B0604020202020204" pitchFamily="34" charset="0"/>
              <a:buAutoNum type="alphaLcParenR"/>
              <a:defRPr/>
            </a:pPr>
            <a:r>
              <a:rPr lang="en-GB" sz="1600" dirty="0"/>
              <a:t>Inability to attract expertise and people with skills are resigning due to job insecurity and/or limited opportunities for growth. This include carrying high vacancy rate </a:t>
            </a:r>
            <a:r>
              <a:rPr lang="en-GB" sz="1600" dirty="0">
                <a:solidFill>
                  <a:srgbClr val="FF0000"/>
                </a:solidFill>
              </a:rPr>
              <a:t>(19 posts costing </a:t>
            </a:r>
            <a:r>
              <a:rPr lang="en-ZA" sz="1600" b="1" dirty="0">
                <a:solidFill>
                  <a:srgbClr val="FF0000"/>
                </a:solidFill>
              </a:rPr>
              <a:t>R 15 872 403.00</a:t>
            </a:r>
            <a:r>
              <a:rPr lang="en-GB" sz="1600" dirty="0">
                <a:solidFill>
                  <a:srgbClr val="FF0000"/>
                </a:solidFill>
              </a:rPr>
              <a:t>)</a:t>
            </a:r>
            <a:r>
              <a:rPr lang="en-GB" sz="1600" dirty="0">
                <a:solidFill>
                  <a:prstClr val="white"/>
                </a:solidFill>
              </a:rPr>
              <a:t> </a:t>
            </a:r>
            <a:r>
              <a:rPr lang="en-GB" sz="1600" dirty="0"/>
              <a:t>in the Service Delivery Programmes (TAS and WPC), which if not filled, entity is unable to deliver on mandate equitable across the country.</a:t>
            </a:r>
          </a:p>
          <a:p>
            <a:pPr marL="457200" indent="-457200" algn="just" eaLnBrk="1" fontAlgn="auto" hangingPunct="1">
              <a:spcBef>
                <a:spcPts val="0"/>
              </a:spcBef>
              <a:spcAft>
                <a:spcPts val="0"/>
              </a:spcAft>
              <a:buFont typeface="Arial" panose="020B0604020202020204" pitchFamily="34" charset="0"/>
              <a:buAutoNum type="alphaLcParenR"/>
              <a:defRPr/>
            </a:pPr>
            <a:r>
              <a:rPr lang="en-GB" sz="1600" dirty="0"/>
              <a:t>Inability to attract new business due to outdated tools.</a:t>
            </a:r>
            <a:endParaRPr lang="en-ZA" sz="1600" dirty="0"/>
          </a:p>
        </p:txBody>
      </p:sp>
      <p:sp>
        <p:nvSpPr>
          <p:cNvPr id="4" name="Slide Number Placeholder 3">
            <a:extLst>
              <a:ext uri="{FF2B5EF4-FFF2-40B4-BE49-F238E27FC236}">
                <a16:creationId xmlns:a16="http://schemas.microsoft.com/office/drawing/2014/main" xmlns="" id="{E6F746CD-1124-41CB-99CD-140E78C17C85}"/>
              </a:ext>
            </a:extLst>
          </p:cNvPr>
          <p:cNvSpPr>
            <a:spLocks noGrp="1"/>
          </p:cNvSpPr>
          <p:nvPr>
            <p:ph type="sldNum" sz="quarter" idx="12"/>
          </p:nvPr>
        </p:nvSpPr>
        <p:spPr/>
        <p:txBody>
          <a:bodyPr/>
          <a:lstStyle/>
          <a:p>
            <a:pPr>
              <a:defRPr/>
            </a:pPr>
            <a:fld id="{A79B0E16-3B21-4DA7-809D-032F5E4D0A06}" type="slidenum">
              <a:rPr lang="en-US" smtClean="0"/>
              <a:pPr>
                <a:defRPr/>
              </a:pPr>
              <a:t>9</a:t>
            </a:fld>
            <a:endParaRPr lang="en-US" dirty="0"/>
          </a:p>
        </p:txBody>
      </p:sp>
    </p:spTree>
    <p:extLst>
      <p:ext uri="{BB962C8B-B14F-4D97-AF65-F5344CB8AC3E}">
        <p14:creationId xmlns:p14="http://schemas.microsoft.com/office/powerpoint/2010/main" xmlns="" val="12225009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5985</TotalTime>
  <Words>2316</Words>
  <Application>Microsoft Office PowerPoint</Application>
  <PresentationFormat>On-screen Show (4:3)</PresentationFormat>
  <Paragraphs>182</Paragraphs>
  <Slides>18</Slides>
  <Notes>2</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Office Theme</vt:lpstr>
      <vt:lpstr>1_Office Theme</vt:lpstr>
      <vt:lpstr>.</vt:lpstr>
      <vt:lpstr>TABLE OF CONTENTS</vt:lpstr>
      <vt:lpstr>LOCATING PRODUCTIVITY SA WITHIN THE LEGISLATIVE MANDATE OF THE DEPARTMENT OF EMPLOYMENT AND LABOUR </vt:lpstr>
      <vt:lpstr>IMPLICATIONS OF THE NAME CHANGE TO THEIR DAY TO DAY BUSINESS AND STRATEGIC FOCUS. – MTSF – 5 YR NDP</vt:lpstr>
      <vt:lpstr>STRUCTURE AND FUNCTIONS OF ALL THE BRANCHES OF EMPLOYMENT AND LABOUR</vt:lpstr>
      <vt:lpstr>STRUCTURE AND FUNCTIONS OF ALL THE BRANCHES OF EMPLOYMENT AND LABOUR</vt:lpstr>
      <vt:lpstr>MANDATE, IMPORTANCE AND CHALLENGES OF THE ENTITIES THAT REPORT TO THE DEPARTMENT</vt:lpstr>
      <vt:lpstr>MANDATE, IMPORTANCE AND CHALLENGES OF THE ENTITIES THAT REPORT TO THE DEPARTMENT</vt:lpstr>
      <vt:lpstr>MANDATE, IMPORTANCE AND CHALLENGES OF THE ENTITIES THAT REPORT TO THE DEPARTMENT</vt:lpstr>
      <vt:lpstr>HOW IS THE BRIEF HISTORY OF OUR PERFORMANCE IN DOING THAT</vt:lpstr>
      <vt:lpstr>HOW IS THE BRIEF HISTORY OF OUR PERFORMANCE IN DOING THAT</vt:lpstr>
      <vt:lpstr>HOW IS THE BRIEF HISTORY OF OUR PERFORMANCE IN DOING THAT</vt:lpstr>
      <vt:lpstr>WHAT WERE THE LIMITATIONS THAT WE MANAGED TO OVERCOME? WHAT ARE LIMITATIONS THAT ARE STILL STUBORN TO DATE</vt:lpstr>
      <vt:lpstr>WHAT WERE THE LIMITATIONS THAT WE MANAGED TO OVERCOME? WHAT ARE LIMITATIONS THAT ARE STILL STUBORN TO DATE</vt:lpstr>
      <vt:lpstr>WHAT ARE THE PARTNERSHIPS AND COLLABORATIONS WITH OTHER SISTER DEPTS,  OTHER ENTITIES APART FROM THOSE THAT REPORT TO DEL, BODIES IN THE PRIVATE SECTOR, ETC. – AND THEY ARE AIMED AT ACHIEVING WHAT AND HOW IS THEIR IMPACT?  WHAT ARE THE PLANNED  OR ENVISAGED ONES?</vt:lpstr>
      <vt:lpstr>WHAT ARE THE THEN ASSUMPTIONS ABOUT THE SCOPE, THE MANDATE AND THE FUNCTIONS OF DEL? WHAT ARE THE CURRENT ONES?</vt:lpstr>
      <vt:lpstr>WHICH AREAS CAN THE PORTFOLIO COMMITTEE IN PARTICULAR AND PARLIAMENT IN GENERAL ASSIST DEL ON</vt:lpstr>
      <vt:lpstr>Slide 18</vt:lpstr>
    </vt:vector>
  </TitlesOfParts>
  <Company>Dept Labour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CHIEF DIRECTORATE OF COMMUNICATION</dc:title>
  <dc:creator>..</dc:creator>
  <cp:lastModifiedBy>PUMZA</cp:lastModifiedBy>
  <cp:revision>1312</cp:revision>
  <cp:lastPrinted>2019-08-05T08:01:20Z</cp:lastPrinted>
  <dcterms:created xsi:type="dcterms:W3CDTF">2013-03-07T12:06:52Z</dcterms:created>
  <dcterms:modified xsi:type="dcterms:W3CDTF">2020-02-12T08:57:14Z</dcterms:modified>
</cp:coreProperties>
</file>