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755" r:id="rId2"/>
    <p:sldId id="752" r:id="rId3"/>
    <p:sldId id="749" r:id="rId4"/>
    <p:sldId id="741" r:id="rId5"/>
    <p:sldId id="753" r:id="rId6"/>
    <p:sldId id="742" r:id="rId7"/>
    <p:sldId id="739" r:id="rId8"/>
    <p:sldId id="745" r:id="rId9"/>
    <p:sldId id="756" r:id="rId10"/>
    <p:sldId id="757" r:id="rId11"/>
    <p:sldId id="746" r:id="rId12"/>
    <p:sldId id="743" r:id="rId13"/>
    <p:sldId id="744" r:id="rId14"/>
    <p:sldId id="754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C1BF9099-74AC-48A6-B37B-B6A6D6733C31}">
          <p14:sldIdLst>
            <p14:sldId id="755"/>
            <p14:sldId id="752"/>
            <p14:sldId id="749"/>
            <p14:sldId id="741"/>
            <p14:sldId id="753"/>
            <p14:sldId id="742"/>
            <p14:sldId id="739"/>
            <p14:sldId id="745"/>
            <p14:sldId id="756"/>
            <p14:sldId id="757"/>
            <p14:sldId id="746"/>
            <p14:sldId id="743"/>
            <p14:sldId id="744"/>
            <p14:sldId id="754"/>
          </p14:sldIdLst>
        </p14:section>
        <p14:section name="Untitled Section" id="{B606902D-CB92-41C4-9D23-C432D15B04A0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012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3966"/>
    </p:cViewPr>
  </p:sorterViewPr>
  <p:notesViewPr>
    <p:cSldViewPr>
      <p:cViewPr varScale="1">
        <p:scale>
          <a:sx n="64" d="100"/>
          <a:sy n="64" d="100"/>
        </p:scale>
        <p:origin x="-3396" y="-114"/>
      </p:cViewPr>
      <p:guideLst>
        <p:guide orient="horz" pos="3132"/>
        <p:guide orient="horz" pos="3127"/>
        <p:guide pos="2145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FB02-BABE-40C6-973F-A6FCD770DE74}" type="datetimeFigureOut">
              <a:rPr lang="en-ZA" smtClean="0"/>
              <a:pPr/>
              <a:t>2020/02/12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DA808-CEC0-4E5A-90BC-7A715475E561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76600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1F4CF-9162-42C9-96F2-47DAB2DBAB68}" type="datetimeFigureOut">
              <a:rPr lang="en-ZA" smtClean="0"/>
              <a:pPr/>
              <a:t>2020/02/12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0B14A-3DA4-4294-B78D-FE62D9387E6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7752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1761" indent="-28529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757" indent="-2282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225" indent="-2282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5694" indent="-2282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2162" indent="-228234" defTabSz="4564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631" indent="-228234" defTabSz="4564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5099" indent="-228234" defTabSz="4564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68" indent="-228234" defTabSz="45646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C7B953BC-63BE-4587-85D5-C3FC6BAA8938}" type="slidenum">
              <a:rPr lang="en-US" altLang="en-US" smtClean="0">
                <a:latin typeface="Arial" pitchFamily="34" charset="0"/>
                <a:ea typeface="MS PGothic" pitchFamily="34" charset="-128"/>
              </a:rPr>
              <a:pPr eaLnBrk="1" hangingPunct="1">
                <a:spcBef>
                  <a:spcPct val="0"/>
                </a:spcBef>
                <a:defRPr/>
              </a:pPr>
              <a:t>1</a:t>
            </a:fld>
            <a:endParaRPr lang="en-US" altLang="en-US" smtClean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75A0B-A1E1-43F9-8246-372DDE877EE8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47536-22AF-4143-81F6-C1A8AFE5AC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80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AF679-6DE6-4EF7-BDCB-978538667ECE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2E539-4C1F-4D8A-8F09-0C18F5ABAB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73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E60C5-9BB8-41E4-B4DF-24A398A728A8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9B2D1-C12C-470D-A867-9861C0A55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47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B8B15D-74FF-4E78-9EB4-3C4801888C44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8298-9D91-4CF9-AB6A-504DBB769D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51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624B6-F28D-492F-9872-AD0834429EC3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F8AA9-DFB0-4371-BB00-DC18305C6D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27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CB4DA1-EA53-4B31-9694-263485D60D97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F367F-689C-4869-A227-B32F27F13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513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0DF567-F208-4D5F-9DB4-9DE984325DDE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D2271-0387-4FF9-90FA-A25D3002F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17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CF3C3-36E3-44BB-B2C0-B5541582EC23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DE7E9-D672-4467-B7E1-F53554DDB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3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6F861C-EA88-4C6E-9F25-039EDEBE04E8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E42A9-6B77-4B39-81F0-B2DF67EB7C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44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BEDE3-25A5-4435-AA6A-5D2A32E6CC97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54062-A2B4-4338-9426-6948011D0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839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F8518-21DC-4298-AEAB-AD70E59286C6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50AA2-1139-4C4B-AE40-D9E7A6E10B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47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E42555C-2350-4DDF-AB94-057E4196F795}" type="datetime1">
              <a:rPr lang="en-US" smtClean="0">
                <a:ea typeface="ＭＳ Ｐゴシック" pitchFamily="-11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2/12/2020</a:t>
            </a:fld>
            <a:endParaRPr lang="en-US">
              <a:ea typeface="ＭＳ Ｐゴシック" pitchFamily="-111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11" charset="0"/>
                <a:cs typeface="ＭＳ Ｐゴシック" pitchFamily="-111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ea typeface="ＭＳ Ｐゴシック" pitchFamily="-111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11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7539224-21BC-4D61-B8DA-45C9DA586EF4}" type="slidenum">
              <a:rPr lang="en-US" smtClean="0">
                <a:ea typeface="ＭＳ Ｐゴシック" pitchFamily="-111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ea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81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New_Powerpoint presentation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842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6"/>
          <p:cNvSpPr txBox="1">
            <a:spLocks/>
          </p:cNvSpPr>
          <p:nvPr/>
        </p:nvSpPr>
        <p:spPr bwMode="auto">
          <a:xfrm>
            <a:off x="1231900" y="866775"/>
            <a:ext cx="713422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2800" b="1" dirty="0">
                <a:solidFill>
                  <a:srgbClr val="663300"/>
                </a:solidFill>
                <a:cs typeface="Arial" pitchFamily="34" charset="0"/>
              </a:rPr>
              <a:t>DEPARTMENT OF EMPLOYMENT AND </a:t>
            </a:r>
            <a:r>
              <a:rPr lang="en-ZA" altLang="en-US" sz="2800" b="1" dirty="0" smtClean="0">
                <a:solidFill>
                  <a:srgbClr val="663300"/>
                </a:solidFill>
                <a:cs typeface="Arial" pitchFamily="34" charset="0"/>
              </a:rPr>
              <a:t>LABOUR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ZA" altLang="en-US" sz="2800" b="1" dirty="0" smtClean="0">
              <a:solidFill>
                <a:srgbClr val="663300"/>
              </a:solidFill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ZA" altLang="en-US" sz="2800" b="1" dirty="0" smtClean="0">
                <a:solidFill>
                  <a:srgbClr val="663300"/>
                </a:solidFill>
                <a:cs typeface="Arial" pitchFamily="34" charset="0"/>
              </a:rPr>
              <a:t>ORIENTATION PRESENTATION TO PORTFOLIO COMMITTEE ON LABOUR</a:t>
            </a:r>
          </a:p>
        </p:txBody>
      </p:sp>
      <p:sp>
        <p:nvSpPr>
          <p:cNvPr id="14340" name="Subtitle 17"/>
          <p:cNvSpPr txBox="1">
            <a:spLocks/>
          </p:cNvSpPr>
          <p:nvPr/>
        </p:nvSpPr>
        <p:spPr bwMode="auto">
          <a:xfrm>
            <a:off x="4256088" y="2008188"/>
            <a:ext cx="42211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buFont typeface="Arial" pitchFamily="34" charset="0"/>
              <a:buNone/>
            </a:pPr>
            <a:endParaRPr lang="en-US" altLang="en-US" sz="2500" b="1" u="sng">
              <a:solidFill>
                <a:srgbClr val="404040"/>
              </a:solidFill>
              <a:cs typeface="Arial" pitchFamily="34" charset="0"/>
            </a:endParaRPr>
          </a:p>
        </p:txBody>
      </p:sp>
      <p:pic>
        <p:nvPicPr>
          <p:cNvPr id="14341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4763" y="5913438"/>
            <a:ext cx="125095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17"/>
          <p:cNvSpPr txBox="1">
            <a:spLocks/>
          </p:cNvSpPr>
          <p:nvPr/>
        </p:nvSpPr>
        <p:spPr bwMode="auto">
          <a:xfrm>
            <a:off x="154236" y="2686375"/>
            <a:ext cx="18158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eaLnBrk="0" fontAlgn="base" hangingPunct="0"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en-US" sz="1400" b="1" dirty="0" smtClean="0">
                <a:solidFill>
                  <a:srgbClr val="404040"/>
                </a:solidFill>
                <a:latin typeface="Arial Bold" pitchFamily="32" charset="0"/>
              </a:rPr>
              <a:t>27 JANUARY 2020</a:t>
            </a: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 Bold" pitchFamily="32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68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Subsidies to Designated Organisations</a:t>
            </a:r>
            <a:endParaRPr lang="en-Z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368" y="1268760"/>
            <a:ext cx="8291264" cy="50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6356350"/>
            <a:ext cx="6102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100" dirty="0" smtClean="0"/>
              <a:t>NB: No disbursements to KZN society for the Blind pending their compliance with Funding requirements</a:t>
            </a: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xmlns="" val="1679281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6</a:t>
            </a:r>
            <a:r>
              <a:rPr lang="en-ZA" dirty="0" smtClean="0"/>
              <a:t>. PES 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Insufficient number of registered work seekers placed in employment.</a:t>
            </a:r>
          </a:p>
          <a:p>
            <a:r>
              <a:rPr lang="en-ZA" sz="2400" b="1" dirty="0" smtClean="0"/>
              <a:t>Insufficient coordination, complementarity, M&amp;E and reporting on employment creation levels and interventions across the country.</a:t>
            </a:r>
          </a:p>
          <a:p>
            <a:r>
              <a:rPr lang="en-ZA" sz="2400" dirty="0" smtClean="0"/>
              <a:t>Duplication &amp; competition of employment initiatives across government</a:t>
            </a:r>
          </a:p>
          <a:p>
            <a:r>
              <a:rPr lang="en-ZA" sz="2400" dirty="0" smtClean="0"/>
              <a:t>Insufficient </a:t>
            </a:r>
            <a:r>
              <a:rPr lang="en-ZA" sz="2400" dirty="0"/>
              <a:t>resources and capacity within the Branch: </a:t>
            </a:r>
          </a:p>
          <a:p>
            <a:endParaRPr lang="en-ZA" sz="2400" dirty="0" smtClean="0"/>
          </a:p>
          <a:p>
            <a:pPr marL="0" indent="0">
              <a:buNone/>
            </a:pPr>
            <a:r>
              <a:rPr lang="en-ZA" sz="2400" b="1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726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 smtClean="0"/>
              <a:t>7. Employment interventions that are in line with other international best practices</a:t>
            </a:r>
            <a:endParaRPr lang="en-Z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/>
          <a:lstStyle/>
          <a:p>
            <a:pPr marL="0" indent="0">
              <a:buNone/>
            </a:pPr>
            <a:r>
              <a:rPr lang="en-ZA" sz="2000" dirty="0" smtClean="0"/>
              <a:t>1. Employment policy:  Already secured agreement with the ILO for assistance</a:t>
            </a:r>
          </a:p>
          <a:p>
            <a:pPr marL="0" indent="0">
              <a:buNone/>
            </a:pPr>
            <a:r>
              <a:rPr lang="en-ZA" sz="2000" dirty="0" smtClean="0"/>
              <a:t>2.  Labour Migration policy: scheduled to be completed by  end of March 	2020</a:t>
            </a:r>
          </a:p>
          <a:p>
            <a:pPr marL="0" indent="0">
              <a:buNone/>
            </a:pPr>
            <a:r>
              <a:rPr lang="en-ZA" sz="2000" dirty="0" smtClean="0"/>
              <a:t>3. Employment Schemes provided for under Section 7 and 12 of the  ES Act 	currently being implemented or discussion under the ES Board.</a:t>
            </a:r>
          </a:p>
          <a:p>
            <a:pPr marL="0" indent="0">
              <a:buNone/>
            </a:pPr>
            <a:r>
              <a:rPr lang="en-ZA" sz="1600" dirty="0" smtClean="0"/>
              <a:t>3.1. Supported </a:t>
            </a:r>
            <a:r>
              <a:rPr lang="en-ZA" sz="1600" dirty="0"/>
              <a:t>Employment </a:t>
            </a:r>
            <a:r>
              <a:rPr lang="en-ZA" sz="1600" dirty="0" smtClean="0"/>
              <a:t>Enterprises: Increasing the number, production,  	market &amp; employment capacity: 13 companies already exist and employ more than 1020 PWD and 159 support staff. </a:t>
            </a:r>
          </a:p>
          <a:p>
            <a:pPr marL="0" indent="0">
              <a:buNone/>
            </a:pPr>
            <a:r>
              <a:rPr lang="en-ZA" sz="1600" dirty="0" smtClean="0"/>
              <a:t>3.2.	Subsidies to Designated NPOs and emerging industries: Scaling up 	subsidies &amp; employment   levels  of People With Disabilities; the aged and other Social development benefitting categories</a:t>
            </a:r>
          </a:p>
          <a:p>
            <a:pPr marL="0" indent="0">
              <a:buNone/>
            </a:pPr>
            <a:r>
              <a:rPr lang="en-ZA" sz="1600" dirty="0" smtClean="0"/>
              <a:t>3.3. SA / EU employability programme: Implement   youth employment 	centre pilot in 6 labour centres to offer integrated services for youth. </a:t>
            </a:r>
          </a:p>
          <a:p>
            <a:pPr marL="0" indent="0">
              <a:buNone/>
            </a:pPr>
            <a:r>
              <a:rPr lang="en-ZA" sz="1600" dirty="0" smtClean="0"/>
              <a:t>3.4. Review and realignment  of PES / UIF / CF Labour Activation Programmes:  to scale up the numbers and employment opportunities.</a:t>
            </a:r>
          </a:p>
          <a:p>
            <a:pPr marL="0" indent="0">
              <a:buNone/>
            </a:pPr>
            <a:r>
              <a:rPr lang="en-ZA" sz="1600" dirty="0" smtClean="0"/>
              <a:t>3.5.  Productivity SA/CCMA: Scale up productivity &amp; competitiveness, Turn around solutions, work place change, training lay-off job retention schemes.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75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8</a:t>
            </a:r>
            <a:r>
              <a:rPr lang="en-ZA" dirty="0" smtClean="0"/>
              <a:t>. Employment interventions cont..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01608" cy="4968552"/>
          </a:xfrm>
        </p:spPr>
        <p:txBody>
          <a:bodyPr/>
          <a:lstStyle/>
          <a:p>
            <a:pPr marL="0" indent="0">
              <a:buNone/>
            </a:pPr>
            <a:r>
              <a:rPr lang="en-ZA" sz="1800" dirty="0" smtClean="0"/>
              <a:t>4. Other Major government Employment Initiatives: Secure agreements,  establish relations, coordination, directives  and or M&amp;E and reporting regarding:</a:t>
            </a:r>
          </a:p>
          <a:p>
            <a:pPr marL="0" indent="0">
              <a:buNone/>
            </a:pPr>
            <a:r>
              <a:rPr lang="en-ZA" sz="1800" dirty="0" smtClean="0"/>
              <a:t>4.1. Skills development ; skills levies  and Employer Tax Initiative, </a:t>
            </a:r>
          </a:p>
          <a:p>
            <a:pPr marL="0" indent="0">
              <a:buNone/>
            </a:pPr>
            <a:r>
              <a:rPr lang="en-ZA" sz="1800" dirty="0" smtClean="0"/>
              <a:t>4.2. EPWP and other related programmes</a:t>
            </a:r>
          </a:p>
          <a:p>
            <a:pPr marL="0" indent="0">
              <a:buNone/>
            </a:pPr>
            <a:r>
              <a:rPr lang="en-ZA" sz="1800" dirty="0" smtClean="0"/>
              <a:t>4.3. Youth employment Initiatives (Including 5by5)</a:t>
            </a:r>
          </a:p>
          <a:p>
            <a:pPr marL="0" indent="0">
              <a:buNone/>
            </a:pPr>
            <a:r>
              <a:rPr lang="en-ZA" sz="1800" dirty="0" smtClean="0"/>
              <a:t>4.4. Jobs Fund</a:t>
            </a:r>
          </a:p>
          <a:p>
            <a:pPr marL="0" indent="0">
              <a:buNone/>
            </a:pPr>
            <a:r>
              <a:rPr lang="en-ZA" sz="1800" dirty="0" smtClean="0"/>
              <a:t>4.5.  Job Summit</a:t>
            </a:r>
          </a:p>
          <a:p>
            <a:pPr marL="0" indent="0">
              <a:buNone/>
            </a:pPr>
            <a:r>
              <a:rPr lang="en-ZA" sz="1800" dirty="0" smtClean="0"/>
              <a:t>4.6. New Investments ventures</a:t>
            </a:r>
          </a:p>
          <a:p>
            <a:pPr marL="0" indent="0">
              <a:buNone/>
            </a:pPr>
            <a:r>
              <a:rPr lang="en-ZA" sz="1800" dirty="0" smtClean="0"/>
              <a:t>4.7. PIC and other related Funds Investments</a:t>
            </a:r>
          </a:p>
          <a:p>
            <a:pPr marL="0" indent="0">
              <a:buNone/>
            </a:pPr>
            <a:r>
              <a:rPr lang="en-ZA" sz="1800" dirty="0" smtClean="0"/>
              <a:t>6. Quarterly Labour Survey: Establish collaboration to measure overall changes in employment levels across the country.</a:t>
            </a:r>
          </a:p>
          <a:p>
            <a:pPr marL="0" indent="0">
              <a:buNone/>
            </a:pPr>
            <a:r>
              <a:rPr lang="en-ZA" sz="1800" dirty="0" smtClean="0"/>
              <a:t>7.  Cooperatives; SMEs; Self Employment:  collaboration with relevant departments and sectors w.r.t. determination of employment levels and other related matters. </a:t>
            </a:r>
          </a:p>
          <a:p>
            <a:pPr marL="0" indent="0">
              <a:buNone/>
            </a:pPr>
            <a:r>
              <a:rPr lang="en-ZA" sz="1800" dirty="0" smtClean="0"/>
              <a:t>8. G 20 Employment loss prevention and 4IR Intervention and mitigation 	strategies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endParaRPr lang="en-ZA" sz="20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23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9" descr="Extra3_3-0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Title 1"/>
          <p:cNvSpPr txBox="1">
            <a:spLocks/>
          </p:cNvSpPr>
          <p:nvPr/>
        </p:nvSpPr>
        <p:spPr bwMode="auto">
          <a:xfrm>
            <a:off x="6772275" y="4321175"/>
            <a:ext cx="225266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FFAB16"/>
                </a:solidFill>
                <a:latin typeface="Arial" pitchFamily="34" charset="0"/>
              </a:rPr>
              <a:t>Thank </a:t>
            </a:r>
            <a:r>
              <a:rPr lang="en-US" altLang="en-US" sz="2000" b="1">
                <a:solidFill>
                  <a:schemeClr val="bg1"/>
                </a:solidFill>
                <a:latin typeface="Arial" pitchFamily="34" charset="0"/>
              </a:rPr>
              <a:t>You</a:t>
            </a:r>
            <a:r>
              <a:rPr lang="en-US" altLang="en-US" sz="2000" b="1">
                <a:solidFill>
                  <a:srgbClr val="FFAB16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5632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C70D8D6-1120-4C93-9D52-448108B96D87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4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ZA" dirty="0" smtClean="0"/>
              <a:t>Organizational structure</a:t>
            </a:r>
          </a:p>
          <a:p>
            <a:pPr marL="514350" indent="-514350">
              <a:buAutoNum type="arabicPeriod"/>
            </a:pPr>
            <a:r>
              <a:rPr lang="en-ZA" dirty="0" smtClean="0"/>
              <a:t>Branch allocations</a:t>
            </a:r>
          </a:p>
          <a:p>
            <a:pPr marL="514350" indent="-514350">
              <a:buAutoNum type="arabicPeriod"/>
            </a:pPr>
            <a:r>
              <a:rPr lang="en-ZA" dirty="0" smtClean="0"/>
              <a:t>PES programmes</a:t>
            </a:r>
          </a:p>
          <a:p>
            <a:pPr marL="514350" indent="-514350">
              <a:buAutoNum type="arabicPeriod"/>
            </a:pPr>
            <a:r>
              <a:rPr lang="en-ZA" dirty="0" smtClean="0"/>
              <a:t>PES mandate</a:t>
            </a:r>
          </a:p>
          <a:p>
            <a:pPr marL="514350" indent="-514350">
              <a:buAutoNum type="arabicPeriod"/>
            </a:pPr>
            <a:r>
              <a:rPr lang="en-ZA" dirty="0" smtClean="0"/>
              <a:t>PES achievements</a:t>
            </a:r>
          </a:p>
          <a:p>
            <a:pPr marL="514350" indent="-514350">
              <a:buAutoNum type="arabicPeriod"/>
            </a:pPr>
            <a:r>
              <a:rPr lang="en-ZA" dirty="0" smtClean="0"/>
              <a:t>PES challenges</a:t>
            </a:r>
          </a:p>
          <a:p>
            <a:pPr marL="514350" indent="-514350">
              <a:buAutoNum type="arabicPeriod"/>
            </a:pPr>
            <a:r>
              <a:rPr lang="en-ZA" dirty="0" smtClean="0"/>
              <a:t>Current DEL employment interventions</a:t>
            </a:r>
          </a:p>
          <a:p>
            <a:pPr marL="514350" indent="-514350">
              <a:buAutoNum type="arabicPeriod"/>
            </a:pPr>
            <a:r>
              <a:rPr lang="en-ZA" dirty="0" smtClean="0"/>
              <a:t>Other external employment interventions</a:t>
            </a:r>
          </a:p>
          <a:p>
            <a:pPr marL="514350" indent="-514350">
              <a:buAutoNum type="arabicPeriod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57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dirty="0" smtClean="0"/>
              <a:t>1. PES ORGANOGRAM:TOP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4EC5A-42B7-44CC-BAA1-A2EED891ED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12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81013" y="1600200"/>
            <a:ext cx="8181975" cy="4525963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067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>
                <a:solidFill>
                  <a:srgbClr val="000000"/>
                </a:solidFill>
              </a:rPr>
              <a:t>2. Budget allocations</a:t>
            </a:r>
            <a:endParaRPr lang="en-ZA" altLang="en-US" b="1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ZA" sz="2000" b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Programme purpose: </a:t>
            </a:r>
            <a:r>
              <a:rPr lang="en-ZA" sz="2000" i="1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P</a:t>
            </a:r>
            <a:r>
              <a:rPr lang="en-ZA" sz="20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rovide assistance to companies &amp; workers to adjust to changing labour market conditions.</a:t>
            </a:r>
          </a:p>
          <a:p>
            <a:pPr marL="0" indent="0">
              <a:buNone/>
              <a:defRPr/>
            </a:pPr>
            <a:endParaRPr lang="en-ZA" sz="1400" i="1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ZA" sz="1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Total PES staff compliment is 556 (488 across 126 Labour Centres &amp; 9 provinces &amp; 68 at Head office).</a:t>
            </a:r>
          </a:p>
          <a:p>
            <a:pPr marL="0" indent="0">
              <a:buNone/>
              <a:defRPr/>
            </a:pPr>
            <a:endParaRPr lang="en-ZA" sz="1400" i="1" dirty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n-ZA" sz="1400" i="1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Total budget allocation is R611.198 million for the 2019/20</a:t>
            </a:r>
          </a:p>
          <a:p>
            <a:pPr marL="0" indent="0">
              <a:buNone/>
              <a:defRPr/>
            </a:pPr>
            <a:endParaRPr lang="en-ZA" sz="1600" i="1" dirty="0" smtClean="0">
              <a:solidFill>
                <a:prstClr val="black"/>
              </a:solidFill>
              <a:ea typeface="Calibri" pitchFamily="34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ZA" dirty="0" smtClean="0"/>
          </a:p>
          <a:p>
            <a:pPr marL="514350" indent="-514350">
              <a:buFont typeface="Calibri" pitchFamily="34" charset="0"/>
              <a:buAutoNum type="arabicPeriod"/>
              <a:defRPr/>
            </a:pPr>
            <a:endParaRPr lang="en-ZA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92429547"/>
              </p:ext>
            </p:extLst>
          </p:nvPr>
        </p:nvGraphicFramePr>
        <p:xfrm>
          <a:off x="539552" y="3501008"/>
          <a:ext cx="4412242" cy="2513841"/>
        </p:xfrm>
        <a:graphic>
          <a:graphicData uri="http://schemas.openxmlformats.org/drawingml/2006/table">
            <a:tbl>
              <a:tblPr firstRow="1" firstCol="1" bandRow="1"/>
              <a:tblGrid>
                <a:gridCol w="24932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63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6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54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5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SUBPROGRAMMES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6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2019/20 Baseline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25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"000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Management and Support Services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51,962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Employer Services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124, 735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Work Seeker Services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184,436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Designated Group Special Services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21, 525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Supported Employment Enterprises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155, 733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Productivity South Africa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54, 610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Unemployment Insurance Fund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52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Compensation Fund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16, 877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525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Training of Staff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1, 319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980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611,198 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7709011"/>
              </p:ext>
            </p:extLst>
          </p:nvPr>
        </p:nvGraphicFramePr>
        <p:xfrm>
          <a:off x="5292080" y="3717030"/>
          <a:ext cx="3168352" cy="2319146"/>
        </p:xfrm>
        <a:graphic>
          <a:graphicData uri="http://schemas.openxmlformats.org/drawingml/2006/table">
            <a:tbl>
              <a:tblPr firstRow="1" firstCol="1" bandRow="1"/>
              <a:tblGrid>
                <a:gridCol w="179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78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3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3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2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Economic Classification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000">
                          <a:solidFill>
                            <a:srgbClr val="000000"/>
                          </a:solidFill>
                          <a:effectLst/>
                          <a:latin typeface="Avenir-Book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3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Current Payments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367,956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Compensation of Employees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327,729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3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Goods and Services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40,227 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3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3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Transfers and Subsidies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241,986 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3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7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Payment for capital assets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                                                           1,256 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739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Total</a:t>
                      </a:r>
                      <a:endParaRPr lang="en-ZA" sz="100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9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611,198 </a:t>
                      </a:r>
                      <a:endParaRPr lang="en-ZA" sz="1000" dirty="0">
                        <a:solidFill>
                          <a:srgbClr val="000000"/>
                        </a:solidFill>
                        <a:effectLst/>
                        <a:latin typeface="Avenir-Book"/>
                        <a:ea typeface="Calibri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16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 Purpose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Provide assistance to companies and workers to adjust to changing labour market.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2023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3.1. PES Programmes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ZA" sz="1800" b="1" dirty="0" smtClean="0"/>
              <a:t>Chief Directorate (CD) Employer Services</a:t>
            </a:r>
            <a:r>
              <a:rPr lang="en-ZA" sz="1800" dirty="0" smtClean="0"/>
              <a:t>: </a:t>
            </a:r>
            <a:r>
              <a:rPr lang="en-ZA" sz="1400" i="1" dirty="0" smtClean="0"/>
              <a:t>register work opportunities, placing of work-seekers, regulates Private Employment Agencies &amp; Temporary Employment Agencies, Labour Migration Management &amp; Secretariat to Employment Services Board</a:t>
            </a:r>
            <a:endParaRPr lang="en-ZA" sz="1400" dirty="0" smtClean="0"/>
          </a:p>
          <a:p>
            <a:r>
              <a:rPr lang="en-ZA" sz="1800" b="1" dirty="0" smtClean="0"/>
              <a:t>CD Work-Seeker Services</a:t>
            </a:r>
            <a:r>
              <a:rPr lang="en-ZA" sz="1800" dirty="0" smtClean="0"/>
              <a:t>: </a:t>
            </a:r>
            <a:r>
              <a:rPr lang="en-ZA" sz="1600" i="1" dirty="0" smtClean="0"/>
              <a:t>register work-seekers on Employment Services system South Africa (ESSA), provides counselling to work-seekers, placement of work-seekers in opportunities, provides subsidies to designated PWD organizations</a:t>
            </a:r>
            <a:endParaRPr lang="en-ZA" sz="1600" dirty="0" smtClean="0"/>
          </a:p>
          <a:p>
            <a:r>
              <a:rPr lang="en-ZA" sz="1800" b="1" dirty="0" smtClean="0"/>
              <a:t>Management </a:t>
            </a:r>
            <a:r>
              <a:rPr lang="en-ZA" sz="1800" b="1" dirty="0"/>
              <a:t>&amp; Support </a:t>
            </a:r>
            <a:r>
              <a:rPr lang="en-ZA" sz="1800" b="1" dirty="0" smtClean="0"/>
              <a:t>Services</a:t>
            </a:r>
            <a:r>
              <a:rPr lang="en-ZA" sz="1800" dirty="0" smtClean="0"/>
              <a:t>: </a:t>
            </a:r>
            <a:r>
              <a:rPr lang="en-ZA" sz="1600" i="1" dirty="0" smtClean="0"/>
              <a:t>provides Branch PES Human Resources, financial support, branch planning, monitoring &amp; evaluation support functions &amp; transfers to Entities  </a:t>
            </a:r>
            <a:endParaRPr lang="en-ZA" sz="1600" dirty="0"/>
          </a:p>
          <a:p>
            <a:r>
              <a:rPr lang="en-ZA" sz="1800" b="1" dirty="0" smtClean="0"/>
              <a:t>Supported Employment Enterprises</a:t>
            </a:r>
            <a:r>
              <a:rPr lang="en-ZA" sz="1800" dirty="0" smtClean="0"/>
              <a:t>: </a:t>
            </a:r>
            <a:r>
              <a:rPr lang="en-ZA" sz="1600" i="1" dirty="0" smtClean="0"/>
              <a:t>provides employment opportunities to Persons with Mental Disabilities </a:t>
            </a:r>
            <a:endParaRPr lang="en-ZA" sz="1600" dirty="0" smtClean="0"/>
          </a:p>
          <a:p>
            <a:r>
              <a:rPr lang="en-ZA" sz="1800" b="1" dirty="0" smtClean="0">
                <a:solidFill>
                  <a:srgbClr val="FF0000"/>
                </a:solidFill>
              </a:rPr>
              <a:t>Productivity SA: </a:t>
            </a:r>
            <a:r>
              <a:rPr lang="en-ZA" sz="1600" i="1" dirty="0" smtClean="0"/>
              <a:t>promotes productivity in work places,  turnaround solutions &amp; workplace competitiveness</a:t>
            </a:r>
          </a:p>
          <a:p>
            <a:r>
              <a:rPr lang="en-ZA" sz="1800" b="1" dirty="0">
                <a:solidFill>
                  <a:srgbClr val="FF0000"/>
                </a:solidFill>
              </a:rPr>
              <a:t>Compensation </a:t>
            </a:r>
            <a:r>
              <a:rPr lang="en-ZA" sz="1800" b="1" dirty="0" smtClean="0">
                <a:solidFill>
                  <a:srgbClr val="FF0000"/>
                </a:solidFill>
              </a:rPr>
              <a:t>Fund (CF)  Transfers</a:t>
            </a:r>
            <a:r>
              <a:rPr lang="en-ZA" sz="1800" dirty="0" smtClean="0"/>
              <a:t>: </a:t>
            </a:r>
            <a:r>
              <a:rPr lang="en-ZA" sz="1600" i="1" dirty="0" smtClean="0"/>
              <a:t>provides for transfers to CF for compensation of  public servants occupational injuries &amp; diseases</a:t>
            </a:r>
            <a:endParaRPr lang="en-ZA" sz="1600" dirty="0"/>
          </a:p>
          <a:p>
            <a:r>
              <a:rPr lang="en-ZA" sz="1800" b="1" dirty="0" smtClean="0">
                <a:solidFill>
                  <a:srgbClr val="FF0000"/>
                </a:solidFill>
              </a:rPr>
              <a:t>Unemployment Insurance Fund Transfers</a:t>
            </a:r>
            <a:r>
              <a:rPr lang="en-ZA" sz="1800" dirty="0" smtClean="0"/>
              <a:t>: </a:t>
            </a:r>
            <a:r>
              <a:rPr lang="en-ZA" sz="1600" i="1" dirty="0" smtClean="0"/>
              <a:t>provides for transfers to UIF for unemployment insurance claims by public servants </a:t>
            </a:r>
            <a:endParaRPr lang="en-ZA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466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altLang="en-US" sz="32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4</a:t>
            </a:r>
            <a:r>
              <a:rPr lang="en-ZA" altLang="en-US" sz="32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. PES mandate  </a:t>
            </a:r>
            <a:endParaRPr lang="en-ZA" altLang="en-US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  <a:defRPr/>
            </a:pPr>
            <a:r>
              <a:rPr lang="en-GB" sz="1600" dirty="0">
                <a:solidFill>
                  <a:prstClr val="black"/>
                </a:solidFill>
                <a:ea typeface="+mn-ea"/>
              </a:rPr>
              <a:t>PES derives its mandate </a:t>
            </a:r>
            <a:r>
              <a:rPr lang="en-GB" sz="1600" dirty="0" smtClean="0">
                <a:solidFill>
                  <a:prstClr val="black"/>
                </a:solidFill>
                <a:ea typeface="+mn-ea"/>
              </a:rPr>
              <a:t>from: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GB" sz="1600" dirty="0" smtClean="0">
                <a:solidFill>
                  <a:prstClr val="black"/>
                </a:solidFill>
                <a:ea typeface="+mn-ea"/>
              </a:rPr>
              <a:t> </a:t>
            </a:r>
            <a:r>
              <a:rPr lang="en-ZA" sz="1600" dirty="0" smtClean="0">
                <a:solidFill>
                  <a:prstClr val="black"/>
                </a:solidFill>
                <a:ea typeface="+mn-ea"/>
              </a:rPr>
              <a:t>Employment </a:t>
            </a:r>
            <a:r>
              <a:rPr lang="en-ZA" sz="1600" dirty="0">
                <a:solidFill>
                  <a:prstClr val="black"/>
                </a:solidFill>
                <a:ea typeface="+mn-ea"/>
              </a:rPr>
              <a:t>Services Act 4 of </a:t>
            </a:r>
            <a:r>
              <a:rPr lang="en-ZA" sz="1600" dirty="0" smtClean="0">
                <a:solidFill>
                  <a:prstClr val="black"/>
                </a:solidFill>
                <a:ea typeface="+mn-ea"/>
              </a:rPr>
              <a:t>2014, 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prstClr val="black"/>
                </a:solidFill>
                <a:ea typeface="+mn-ea"/>
              </a:rPr>
              <a:t>applicable provisions that remain in the Skills Development Act 14 of 1998 &amp; 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prstClr val="black"/>
                </a:solidFill>
                <a:ea typeface="+mn-ea"/>
              </a:rPr>
              <a:t>applicable provisions of the Immigration Act 2002</a:t>
            </a:r>
          </a:p>
          <a:p>
            <a:pPr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ZA" sz="1600" dirty="0" smtClean="0">
                <a:solidFill>
                  <a:prstClr val="black"/>
                </a:solidFill>
                <a:ea typeface="+mn-ea"/>
              </a:rPr>
              <a:t>applicable provisions of other Labour legislation e.g. UI Act, COIDA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ZA" sz="1600" dirty="0">
              <a:solidFill>
                <a:prstClr val="black"/>
              </a:solidFill>
              <a:ea typeface="+mn-ea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r>
              <a:rPr lang="en-GB" sz="1600" dirty="0" smtClean="0">
                <a:solidFill>
                  <a:prstClr val="black"/>
                </a:solidFill>
                <a:ea typeface="+mn-ea"/>
              </a:rPr>
              <a:t>PES services are also aligned to the following </a:t>
            </a:r>
            <a:r>
              <a:rPr lang="en-GB" sz="1600" b="1" dirty="0" smtClean="0">
                <a:solidFill>
                  <a:prstClr val="black"/>
                </a:solidFill>
                <a:ea typeface="+mn-ea"/>
              </a:rPr>
              <a:t>ILO Conventions:</a:t>
            </a: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  <a:defRPr/>
            </a:pPr>
            <a:endParaRPr lang="en-GB" sz="1600" dirty="0">
              <a:solidFill>
                <a:prstClr val="black"/>
              </a:solidFill>
              <a:ea typeface="+mn-ea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C2 Unemployment Convention, 1919;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C22 Employment Policy Convention, 1964;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C88 Employment Service Convention, 1948;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C168 Employment Promotion and Protection against Unemployment Convention, 1988;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 smtClean="0">
                <a:solidFill>
                  <a:prstClr val="black"/>
                </a:solidFill>
                <a:ea typeface="+mn-ea"/>
              </a:rPr>
              <a:t>C150 </a:t>
            </a:r>
            <a:r>
              <a:rPr lang="en-US" sz="1600" dirty="0" err="1">
                <a:solidFill>
                  <a:prstClr val="black"/>
                </a:solidFill>
                <a:ea typeface="+mn-ea"/>
              </a:rPr>
              <a:t>Labour</a:t>
            </a:r>
            <a:r>
              <a:rPr lang="en-US" sz="1600" dirty="0">
                <a:solidFill>
                  <a:prstClr val="black"/>
                </a:solidFill>
                <a:ea typeface="+mn-ea"/>
              </a:rPr>
              <a:t> Administration Convention, 1978;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C181 Private Employment Agencies Convention, 1997;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C159 Vocational Rehabilitation and Employment (disabled persons) Convention, 1983;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C142 Human Resources Development Convention, 1975;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1600" dirty="0">
                <a:solidFill>
                  <a:prstClr val="black"/>
                </a:solidFill>
                <a:ea typeface="+mn-ea"/>
              </a:rPr>
              <a:t>C97 Migration for Employment Convention (revised), 1949</a:t>
            </a:r>
            <a:endParaRPr lang="en-ZA" sz="1600" b="1" dirty="0">
              <a:solidFill>
                <a:srgbClr val="000000"/>
              </a:solidFill>
              <a:ea typeface="+mn-ea"/>
              <a:cs typeface="Calibri" pitchFamily="34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sz="1600" dirty="0" smtClean="0"/>
              <a:t> </a:t>
            </a:r>
            <a:endParaRPr lang="en-ZA" sz="1600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F1A0720-11DD-42A1-9B50-DC4B2BAEF726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11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5</a:t>
            </a:r>
            <a:r>
              <a:rPr lang="en-ZA" dirty="0" smtClean="0"/>
              <a:t>. PES Achievements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800" dirty="0" smtClean="0"/>
              <a:t>During the MTF Period 2014/15 to 31</a:t>
            </a:r>
            <a:r>
              <a:rPr lang="en-ZA" sz="2800" baseline="30000" dirty="0" smtClean="0"/>
              <a:t>st</a:t>
            </a:r>
            <a:r>
              <a:rPr lang="en-ZA" sz="2800" dirty="0" smtClean="0"/>
              <a:t> March 2019</a:t>
            </a:r>
          </a:p>
          <a:p>
            <a:r>
              <a:rPr lang="en-ZA" sz="2400" dirty="0" smtClean="0"/>
              <a:t>Registered 3.698 868 million work seekers, counselled 1 087 120; registered 503 918 opportunities and placed 109 122.</a:t>
            </a:r>
          </a:p>
          <a:p>
            <a:pPr marL="0" indent="0">
              <a:buNone/>
            </a:pPr>
            <a:r>
              <a:rPr lang="en-ZA" sz="2800" dirty="0" smtClean="0"/>
              <a:t>During the First Three Quarters of 2019/20 PES: Achieved and exceeded all its APP targets</a:t>
            </a:r>
          </a:p>
          <a:p>
            <a:r>
              <a:rPr lang="en-ZA" sz="2400" dirty="0" smtClean="0"/>
              <a:t>Out of the 9 work plan targets;  all were achieved.</a:t>
            </a:r>
          </a:p>
          <a:p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4439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1600" dirty="0"/>
              <a:t>The Departments programme to create employment opportunities to assist with the eradication of high unemployment, for the period April 2019-October 2019 is as follows: </a:t>
            </a:r>
            <a:br>
              <a:rPr lang="en-ZA" sz="1600" dirty="0"/>
            </a:br>
            <a:endParaRPr lang="en-ZA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 smtClean="0"/>
              <a:t>Number </a:t>
            </a:r>
            <a:r>
              <a:rPr lang="en-ZA" dirty="0"/>
              <a:t>of workseekers enrolled with the Department = </a:t>
            </a:r>
            <a:r>
              <a:rPr lang="en-ZA" dirty="0" smtClean="0"/>
              <a:t>537,890</a:t>
            </a:r>
            <a:endParaRPr lang="en-ZA" dirty="0"/>
          </a:p>
          <a:p>
            <a:pPr lvl="0"/>
            <a:r>
              <a:rPr lang="en-ZA" dirty="0"/>
              <a:t>Number of work opportunities canvassed from potential employers= </a:t>
            </a:r>
            <a:r>
              <a:rPr lang="en-ZA" dirty="0" smtClean="0"/>
              <a:t>100,114</a:t>
            </a:r>
            <a:endParaRPr lang="en-ZA" dirty="0"/>
          </a:p>
          <a:p>
            <a:pPr lvl="0"/>
            <a:r>
              <a:rPr lang="en-ZA" dirty="0"/>
              <a:t>Number or placements into job opportunities= </a:t>
            </a:r>
            <a:r>
              <a:rPr lang="en-ZA" dirty="0" smtClean="0"/>
              <a:t>35,894</a:t>
            </a:r>
            <a:endParaRPr lang="en-ZA" dirty="0"/>
          </a:p>
          <a:p>
            <a:pPr lvl="0"/>
            <a:r>
              <a:rPr lang="en-ZA" dirty="0"/>
              <a:t>Number of unemployed workseekers assisted to prepare them for the labour market, by the departments counsellors = </a:t>
            </a:r>
            <a:r>
              <a:rPr lang="en-ZA" dirty="0" smtClean="0"/>
              <a:t>157,787</a:t>
            </a: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8298-9D91-4CF9-AB6A-504DBB769D5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45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882</Words>
  <Application>Microsoft Office PowerPoint</Application>
  <PresentationFormat>On-screen Show (4:3)</PresentationFormat>
  <Paragraphs>149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Contents</vt:lpstr>
      <vt:lpstr>1. PES ORGANOGRAM:TOP STRUCTURE</vt:lpstr>
      <vt:lpstr>2. Budget allocations</vt:lpstr>
      <vt:lpstr>3. Purpose</vt:lpstr>
      <vt:lpstr>3.1. PES Programmes</vt:lpstr>
      <vt:lpstr>4. PES mandate  </vt:lpstr>
      <vt:lpstr>5. PES Achievements</vt:lpstr>
      <vt:lpstr>The Departments programme to create employment opportunities to assist with the eradication of high unemployment, for the period April 2019-October 2019 is as follows:  </vt:lpstr>
      <vt:lpstr>Subsidies to Designated Organisations</vt:lpstr>
      <vt:lpstr>6. PES Challenges</vt:lpstr>
      <vt:lpstr>7. Employment interventions that are in line with other international best practices</vt:lpstr>
      <vt:lpstr>8. Employment interventions cont..</vt:lpstr>
      <vt:lpstr>Slide 14</vt:lpstr>
    </vt:vector>
  </TitlesOfParts>
  <Company>Dol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Sagren Govender (PES)</dc:creator>
  <cp:lastModifiedBy>PUMZA</cp:lastModifiedBy>
  <cp:revision>881</cp:revision>
  <cp:lastPrinted>2019-10-01T10:06:44Z</cp:lastPrinted>
  <dcterms:created xsi:type="dcterms:W3CDTF">2012-07-27T11:56:16Z</dcterms:created>
  <dcterms:modified xsi:type="dcterms:W3CDTF">2020-02-12T08:55:50Z</dcterms:modified>
</cp:coreProperties>
</file>