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67" r:id="rId4"/>
    <p:sldId id="268" r:id="rId5"/>
    <p:sldId id="263" r:id="rId6"/>
    <p:sldId id="262" r:id="rId7"/>
    <p:sldId id="269" r:id="rId8"/>
    <p:sldId id="266" r:id="rId9"/>
    <p:sldId id="320" r:id="rId10"/>
    <p:sldId id="325" r:id="rId11"/>
    <p:sldId id="351" r:id="rId12"/>
    <p:sldId id="326" r:id="rId13"/>
    <p:sldId id="353"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amphele" initials="M" lastIdx="1" clrIdx="0">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6500"/>
    <a:srgbClr val="FF6600"/>
    <a:srgbClr val="F26522"/>
    <a:srgbClr val="FF4000"/>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69311" autoAdjust="0"/>
  </p:normalViewPr>
  <p:slideViewPr>
    <p:cSldViewPr snapToGrid="0">
      <p:cViewPr varScale="1">
        <p:scale>
          <a:sx n="73" d="100"/>
          <a:sy n="73" d="100"/>
        </p:scale>
        <p:origin x="1116" y="78"/>
      </p:cViewPr>
      <p:guideLst/>
    </p:cSldViewPr>
  </p:slideViewPr>
  <p:notesTextViewPr>
    <p:cViewPr>
      <p:scale>
        <a:sx n="3" d="2"/>
        <a:sy n="3" d="2"/>
      </p:scale>
      <p:origin x="0" y="0"/>
    </p:cViewPr>
  </p:notesTextViewPr>
  <p:sorterViewPr>
    <p:cViewPr>
      <p:scale>
        <a:sx n="120" d="100"/>
        <a:sy n="120" d="100"/>
      </p:scale>
      <p:origin x="0" y="-132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930D0-1112-42F1-9235-2D1433AFB938}" type="doc">
      <dgm:prSet loTypeId="urn:diagrams.loki3.com/BracketList" loCatId="officeonline" qsTypeId="urn:microsoft.com/office/officeart/2005/8/quickstyle/simple1" qsCatId="simple" csTypeId="urn:microsoft.com/office/officeart/2005/8/colors/accent2_1" csCatId="accent2" phldr="1"/>
      <dgm:spPr/>
      <dgm:t>
        <a:bodyPr/>
        <a:lstStyle/>
        <a:p>
          <a:endParaRPr lang="en-US"/>
        </a:p>
      </dgm:t>
    </dgm:pt>
    <dgm:pt modelId="{F59DB509-E5CB-4305-A418-54A29182FF75}">
      <dgm:prSet/>
      <dgm:spPr/>
      <dgm:t>
        <a:bodyPr/>
        <a:lstStyle/>
        <a:p>
          <a:pPr rtl="0"/>
          <a:r>
            <a:rPr lang="en-ZA" dirty="0">
              <a:latin typeface="Arial Narrow" panose="020B0606020202030204" pitchFamily="34" charset="0"/>
            </a:rPr>
            <a:t>Purpose</a:t>
          </a:r>
        </a:p>
      </dgm:t>
    </dgm:pt>
    <dgm:pt modelId="{BF7CF654-A258-48C0-AC82-FD1284E28101}" type="parTrans" cxnId="{3B7F204F-CE7D-4E5A-BA26-76A34504083C}">
      <dgm:prSet/>
      <dgm:spPr/>
      <dgm:t>
        <a:bodyPr/>
        <a:lstStyle/>
        <a:p>
          <a:endParaRPr lang="en-US"/>
        </a:p>
      </dgm:t>
    </dgm:pt>
    <dgm:pt modelId="{A4C91D66-F250-4BFB-BECD-27C0D1236612}" type="sibTrans" cxnId="{3B7F204F-CE7D-4E5A-BA26-76A34504083C}">
      <dgm:prSet/>
      <dgm:spPr/>
      <dgm:t>
        <a:bodyPr/>
        <a:lstStyle/>
        <a:p>
          <a:endParaRPr lang="en-US"/>
        </a:p>
      </dgm:t>
    </dgm:pt>
    <dgm:pt modelId="{56F99CE4-86C4-490B-A6F4-B6F95BD2F561}">
      <dgm:prSet/>
      <dgm:spPr/>
      <dgm:t>
        <a:bodyPr/>
        <a:lstStyle/>
        <a:p>
          <a:pPr rtl="0"/>
          <a:r>
            <a:rPr lang="en-ZA" dirty="0">
              <a:latin typeface="Arial Narrow" panose="020B0606020202030204" pitchFamily="34" charset="0"/>
            </a:rPr>
            <a:t>Ensure that there is constant monitoring of the implementation of the project.</a:t>
          </a:r>
        </a:p>
      </dgm:t>
    </dgm:pt>
    <dgm:pt modelId="{106DE897-545E-488E-A19D-13C04E0AC2A7}" type="parTrans" cxnId="{E14868D4-DBC5-4370-A0E9-EC45C62D8DEE}">
      <dgm:prSet/>
      <dgm:spPr/>
      <dgm:t>
        <a:bodyPr/>
        <a:lstStyle/>
        <a:p>
          <a:endParaRPr lang="en-US"/>
        </a:p>
      </dgm:t>
    </dgm:pt>
    <dgm:pt modelId="{BE2D168D-E457-4A0A-BC2E-B5C88547F9A2}" type="sibTrans" cxnId="{E14868D4-DBC5-4370-A0E9-EC45C62D8DEE}">
      <dgm:prSet/>
      <dgm:spPr/>
      <dgm:t>
        <a:bodyPr/>
        <a:lstStyle/>
        <a:p>
          <a:endParaRPr lang="en-US"/>
        </a:p>
      </dgm:t>
    </dgm:pt>
    <dgm:pt modelId="{42C5538D-2F86-4E30-A222-31D1BA07A47A}">
      <dgm:prSet/>
      <dgm:spPr/>
      <dgm:t>
        <a:bodyPr/>
        <a:lstStyle/>
        <a:p>
          <a:pPr rtl="0"/>
          <a:r>
            <a:rPr lang="en-ZA" dirty="0">
              <a:latin typeface="Arial Narrow" panose="020B0606020202030204" pitchFamily="34" charset="0"/>
            </a:rPr>
            <a:t>Active participation all by all relevant stakeholders and beneficiaries advising, monitoring and overseeing the implementation of the projects funded by the Department in their areas.</a:t>
          </a:r>
        </a:p>
      </dgm:t>
    </dgm:pt>
    <dgm:pt modelId="{3BB73701-9DBA-4F46-92F8-52EEBA3EA25C}" type="parTrans" cxnId="{C6D0DB1C-971A-4B62-B2A9-BF2BE4D4EA89}">
      <dgm:prSet/>
      <dgm:spPr/>
      <dgm:t>
        <a:bodyPr/>
        <a:lstStyle/>
        <a:p>
          <a:endParaRPr lang="en-US"/>
        </a:p>
      </dgm:t>
    </dgm:pt>
    <dgm:pt modelId="{F146AD7F-5F4C-4F42-92BF-C3D38223DF52}" type="sibTrans" cxnId="{C6D0DB1C-971A-4B62-B2A9-BF2BE4D4EA89}">
      <dgm:prSet/>
      <dgm:spPr/>
      <dgm:t>
        <a:bodyPr/>
        <a:lstStyle/>
        <a:p>
          <a:endParaRPr lang="en-US"/>
        </a:p>
      </dgm:t>
    </dgm:pt>
    <dgm:pt modelId="{D0FD76C6-433A-4ACB-B27D-94C93D5CD5E5}">
      <dgm:prSet/>
      <dgm:spPr/>
      <dgm:t>
        <a:bodyPr/>
        <a:lstStyle/>
        <a:p>
          <a:pPr rtl="0"/>
          <a:r>
            <a:rPr lang="en-ZA" dirty="0">
              <a:latin typeface="Arial Narrow" panose="020B0606020202030204" pitchFamily="34" charset="0"/>
            </a:rPr>
            <a:t>Keep all stakeholders  informed and constantly updated about the projects to enable them to answer questions and deal with queries about the projects from any interested and affected party.</a:t>
          </a:r>
        </a:p>
      </dgm:t>
    </dgm:pt>
    <dgm:pt modelId="{78A125B9-AA42-4FE8-B48E-A1E3FEB4853D}" type="parTrans" cxnId="{E482F9F4-BDCA-400A-8F00-819EC64C051A}">
      <dgm:prSet/>
      <dgm:spPr/>
      <dgm:t>
        <a:bodyPr/>
        <a:lstStyle/>
        <a:p>
          <a:endParaRPr lang="en-US"/>
        </a:p>
      </dgm:t>
    </dgm:pt>
    <dgm:pt modelId="{ED2772AE-73C0-45C1-8016-5F3E5BF83099}" type="sibTrans" cxnId="{E482F9F4-BDCA-400A-8F00-819EC64C051A}">
      <dgm:prSet/>
      <dgm:spPr/>
      <dgm:t>
        <a:bodyPr/>
        <a:lstStyle/>
        <a:p>
          <a:endParaRPr lang="en-US"/>
        </a:p>
      </dgm:t>
    </dgm:pt>
    <dgm:pt modelId="{0C31CCAD-FAB0-4C9F-AA8F-82E0584420B0}">
      <dgm:prSet/>
      <dgm:spPr/>
      <dgm:t>
        <a:bodyPr/>
        <a:lstStyle/>
        <a:p>
          <a:pPr rtl="0"/>
          <a:r>
            <a:rPr lang="en-ZA" dirty="0">
              <a:latin typeface="Arial Narrow" panose="020B0606020202030204" pitchFamily="34" charset="0"/>
            </a:rPr>
            <a:t>Provide the Implementer with an opportunity to report on the progress and challenges with the  project to all stakeholders</a:t>
          </a:r>
          <a:r>
            <a:rPr lang="en-ZA" dirty="0"/>
            <a:t>.</a:t>
          </a:r>
        </a:p>
      </dgm:t>
    </dgm:pt>
    <dgm:pt modelId="{38F98565-93B4-4067-9041-DC7AC00E8631}" type="parTrans" cxnId="{4BFEB435-F5D5-4F69-B2A8-808E488BE2D4}">
      <dgm:prSet/>
      <dgm:spPr/>
      <dgm:t>
        <a:bodyPr/>
        <a:lstStyle/>
        <a:p>
          <a:endParaRPr lang="en-US"/>
        </a:p>
      </dgm:t>
    </dgm:pt>
    <dgm:pt modelId="{EFC7FD63-1F22-4A31-A1D3-E6F9342B1CD3}" type="sibTrans" cxnId="{4BFEB435-F5D5-4F69-B2A8-808E488BE2D4}">
      <dgm:prSet/>
      <dgm:spPr/>
      <dgm:t>
        <a:bodyPr/>
        <a:lstStyle/>
        <a:p>
          <a:endParaRPr lang="en-US"/>
        </a:p>
      </dgm:t>
    </dgm:pt>
    <dgm:pt modelId="{64DF7CF3-E138-4751-9C99-F4DDDF5D4892}">
      <dgm:prSet/>
      <dgm:spPr/>
      <dgm:t>
        <a:bodyPr/>
        <a:lstStyle/>
        <a:p>
          <a:pPr rtl="0"/>
          <a:r>
            <a:rPr lang="en-ZA" dirty="0">
              <a:latin typeface="Arial Narrow" panose="020B0606020202030204" pitchFamily="34" charset="0"/>
            </a:rPr>
            <a:t>Composition</a:t>
          </a:r>
        </a:p>
      </dgm:t>
    </dgm:pt>
    <dgm:pt modelId="{B7E802DE-9CE3-47CD-85BA-97A7BA819575}" type="parTrans" cxnId="{12E33C26-D018-4276-B540-2EB6CE5FD22F}">
      <dgm:prSet/>
      <dgm:spPr/>
      <dgm:t>
        <a:bodyPr/>
        <a:lstStyle/>
        <a:p>
          <a:endParaRPr lang="en-US"/>
        </a:p>
      </dgm:t>
    </dgm:pt>
    <dgm:pt modelId="{DA172002-390E-45B2-9F4A-F5476ACE1560}" type="sibTrans" cxnId="{12E33C26-D018-4276-B540-2EB6CE5FD22F}">
      <dgm:prSet/>
      <dgm:spPr/>
      <dgm:t>
        <a:bodyPr/>
        <a:lstStyle/>
        <a:p>
          <a:endParaRPr lang="en-US"/>
        </a:p>
      </dgm:t>
    </dgm:pt>
    <dgm:pt modelId="{361A5E36-C5DF-4F20-ABE9-8CAC1DADD81C}">
      <dgm:prSet/>
      <dgm:spPr/>
      <dgm:t>
        <a:bodyPr/>
        <a:lstStyle/>
        <a:p>
          <a:pPr rtl="0"/>
          <a:r>
            <a:rPr lang="en-ZA" dirty="0">
              <a:latin typeface="Arial Narrow" panose="020B0606020202030204" pitchFamily="34" charset="0"/>
            </a:rPr>
            <a:t>Project Manager (Departmental Official)</a:t>
          </a:r>
        </a:p>
      </dgm:t>
    </dgm:pt>
    <dgm:pt modelId="{930D7042-9842-4AB4-B03D-6E5D87443A23}" type="parTrans" cxnId="{137392A4-0DC6-41F6-83D7-3D39BC5DA04E}">
      <dgm:prSet/>
      <dgm:spPr/>
      <dgm:t>
        <a:bodyPr/>
        <a:lstStyle/>
        <a:p>
          <a:endParaRPr lang="en-US"/>
        </a:p>
      </dgm:t>
    </dgm:pt>
    <dgm:pt modelId="{039BE927-E3C6-4BE2-9498-809D399053AD}" type="sibTrans" cxnId="{137392A4-0DC6-41F6-83D7-3D39BC5DA04E}">
      <dgm:prSet/>
      <dgm:spPr/>
      <dgm:t>
        <a:bodyPr/>
        <a:lstStyle/>
        <a:p>
          <a:endParaRPr lang="en-US"/>
        </a:p>
      </dgm:t>
    </dgm:pt>
    <dgm:pt modelId="{3C8F38AD-F40F-4BB8-B181-A0FA573B4E6B}">
      <dgm:prSet/>
      <dgm:spPr/>
      <dgm:t>
        <a:bodyPr/>
        <a:lstStyle/>
        <a:p>
          <a:pPr rtl="0"/>
          <a:r>
            <a:rPr lang="en-ZA" dirty="0">
              <a:latin typeface="Arial Narrow" panose="020B0606020202030204" pitchFamily="34" charset="0"/>
            </a:rPr>
            <a:t>Owning Entity</a:t>
          </a:r>
        </a:p>
      </dgm:t>
    </dgm:pt>
    <dgm:pt modelId="{2848A218-0187-4FEB-A995-F92164E81A49}" type="parTrans" cxnId="{1F192983-6277-41A4-97C4-C3C9731D4097}">
      <dgm:prSet/>
      <dgm:spPr/>
      <dgm:t>
        <a:bodyPr/>
        <a:lstStyle/>
        <a:p>
          <a:endParaRPr lang="en-US"/>
        </a:p>
      </dgm:t>
    </dgm:pt>
    <dgm:pt modelId="{AC8E868E-735E-42D8-BBC3-2FDB0314E682}" type="sibTrans" cxnId="{1F192983-6277-41A4-97C4-C3C9731D4097}">
      <dgm:prSet/>
      <dgm:spPr/>
      <dgm:t>
        <a:bodyPr/>
        <a:lstStyle/>
        <a:p>
          <a:endParaRPr lang="en-US"/>
        </a:p>
      </dgm:t>
    </dgm:pt>
    <dgm:pt modelId="{03A9A255-D316-4C6A-B529-E1C467EFCE40}">
      <dgm:prSet/>
      <dgm:spPr/>
      <dgm:t>
        <a:bodyPr/>
        <a:lstStyle/>
        <a:p>
          <a:pPr rtl="0"/>
          <a:r>
            <a:rPr lang="en-ZA" dirty="0">
              <a:latin typeface="Arial Narrow" panose="020B0606020202030204" pitchFamily="34" charset="0"/>
            </a:rPr>
            <a:t>The Implementer and Representative/s</a:t>
          </a:r>
        </a:p>
      </dgm:t>
    </dgm:pt>
    <dgm:pt modelId="{BBA74BEE-1F6E-4C4B-9742-EBA25A643AEC}" type="parTrans" cxnId="{551CCB31-41DF-4479-B5BB-F6B25841CC7B}">
      <dgm:prSet/>
      <dgm:spPr/>
      <dgm:t>
        <a:bodyPr/>
        <a:lstStyle/>
        <a:p>
          <a:endParaRPr lang="en-US"/>
        </a:p>
      </dgm:t>
    </dgm:pt>
    <dgm:pt modelId="{6747ECA9-31C7-48D4-9078-8169FC4F0739}" type="sibTrans" cxnId="{551CCB31-41DF-4479-B5BB-F6B25841CC7B}">
      <dgm:prSet/>
      <dgm:spPr/>
      <dgm:t>
        <a:bodyPr/>
        <a:lstStyle/>
        <a:p>
          <a:endParaRPr lang="en-US"/>
        </a:p>
      </dgm:t>
    </dgm:pt>
    <dgm:pt modelId="{4550CA48-08E6-4EBE-8FA2-E77F6E64BA54}">
      <dgm:prSet/>
      <dgm:spPr/>
      <dgm:t>
        <a:bodyPr/>
        <a:lstStyle/>
        <a:p>
          <a:pPr rtl="0"/>
          <a:r>
            <a:rPr lang="en-ZA" dirty="0">
              <a:latin typeface="Arial Narrow" panose="020B0606020202030204" pitchFamily="34" charset="0"/>
            </a:rPr>
            <a:t>Representatives from provincial department/Tourism Authority and participating municipalities </a:t>
          </a:r>
        </a:p>
      </dgm:t>
    </dgm:pt>
    <dgm:pt modelId="{54F4C743-0E64-4C03-9688-EEE2E0B31C13}" type="parTrans" cxnId="{A814E1A5-3539-4401-8010-760F8D5FFD7F}">
      <dgm:prSet/>
      <dgm:spPr/>
      <dgm:t>
        <a:bodyPr/>
        <a:lstStyle/>
        <a:p>
          <a:endParaRPr lang="en-US"/>
        </a:p>
      </dgm:t>
    </dgm:pt>
    <dgm:pt modelId="{92E2B397-1045-4055-86A2-5F46DB3080FF}" type="sibTrans" cxnId="{A814E1A5-3539-4401-8010-760F8D5FFD7F}">
      <dgm:prSet/>
      <dgm:spPr/>
      <dgm:t>
        <a:bodyPr/>
        <a:lstStyle/>
        <a:p>
          <a:endParaRPr lang="en-US"/>
        </a:p>
      </dgm:t>
    </dgm:pt>
    <dgm:pt modelId="{9F975D62-FFFF-4E68-9975-912BC7E6C985}">
      <dgm:prSet/>
      <dgm:spPr/>
      <dgm:t>
        <a:bodyPr/>
        <a:lstStyle/>
        <a:p>
          <a:pPr rtl="0"/>
          <a:r>
            <a:rPr lang="en-ZA" dirty="0">
              <a:latin typeface="Arial Narrow" panose="020B0606020202030204" pitchFamily="34" charset="0"/>
            </a:rPr>
            <a:t>Other relevant stakeholders</a:t>
          </a:r>
        </a:p>
      </dgm:t>
    </dgm:pt>
    <dgm:pt modelId="{CE9D3946-2740-43C6-B410-841C12E7C0DE}" type="parTrans" cxnId="{2530A26B-2218-4C7E-A81C-52D3688D8C08}">
      <dgm:prSet/>
      <dgm:spPr/>
      <dgm:t>
        <a:bodyPr/>
        <a:lstStyle/>
        <a:p>
          <a:endParaRPr lang="en-US"/>
        </a:p>
      </dgm:t>
    </dgm:pt>
    <dgm:pt modelId="{CC63B1D9-DC6F-49D5-81FD-97A98DF9FAC4}" type="sibTrans" cxnId="{2530A26B-2218-4C7E-A81C-52D3688D8C08}">
      <dgm:prSet/>
      <dgm:spPr/>
      <dgm:t>
        <a:bodyPr/>
        <a:lstStyle/>
        <a:p>
          <a:endParaRPr lang="en-US"/>
        </a:p>
      </dgm:t>
    </dgm:pt>
    <dgm:pt modelId="{E5DAB918-FBDA-4CD5-A4E8-A897FFEFF99F}">
      <dgm:prSet/>
      <dgm:spPr/>
      <dgm:t>
        <a:bodyPr/>
        <a:lstStyle/>
        <a:p>
          <a:pPr rtl="0"/>
          <a:r>
            <a:rPr lang="en-ZA" dirty="0">
              <a:latin typeface="Arial Narrow" panose="020B0606020202030204" pitchFamily="34" charset="0"/>
            </a:rPr>
            <a:t>Responsibilities</a:t>
          </a:r>
        </a:p>
      </dgm:t>
    </dgm:pt>
    <dgm:pt modelId="{8964BE8F-9AAA-4066-989E-96A84E4D6071}" type="parTrans" cxnId="{2EA66C4C-762B-451E-8E36-09FA235F8CF9}">
      <dgm:prSet/>
      <dgm:spPr/>
      <dgm:t>
        <a:bodyPr/>
        <a:lstStyle/>
        <a:p>
          <a:endParaRPr lang="en-US"/>
        </a:p>
      </dgm:t>
    </dgm:pt>
    <dgm:pt modelId="{9266CBA5-BB9A-44A7-8263-329EEDC8CE79}" type="sibTrans" cxnId="{2EA66C4C-762B-451E-8E36-09FA235F8CF9}">
      <dgm:prSet/>
      <dgm:spPr/>
      <dgm:t>
        <a:bodyPr/>
        <a:lstStyle/>
        <a:p>
          <a:endParaRPr lang="en-US"/>
        </a:p>
      </dgm:t>
    </dgm:pt>
    <dgm:pt modelId="{E432AFCB-54A2-439D-8B61-9D11E2767DA3}">
      <dgm:prSet/>
      <dgm:spPr/>
      <dgm:t>
        <a:bodyPr/>
        <a:lstStyle/>
        <a:p>
          <a:pPr rtl="0"/>
          <a:r>
            <a:rPr lang="en-ZA" dirty="0">
              <a:latin typeface="Arial Narrow" panose="020B0606020202030204" pitchFamily="34" charset="0"/>
            </a:rPr>
            <a:t>Advise, monitor and oversee the implementation of the project</a:t>
          </a:r>
        </a:p>
      </dgm:t>
    </dgm:pt>
    <dgm:pt modelId="{990E7F72-6BD7-41EE-8799-913C6E40A408}" type="parTrans" cxnId="{B99FB105-660E-4ACC-8E16-3F1275A4A333}">
      <dgm:prSet/>
      <dgm:spPr/>
      <dgm:t>
        <a:bodyPr/>
        <a:lstStyle/>
        <a:p>
          <a:endParaRPr lang="en-US"/>
        </a:p>
      </dgm:t>
    </dgm:pt>
    <dgm:pt modelId="{79C21D80-8288-4A07-A09F-85337A271024}" type="sibTrans" cxnId="{B99FB105-660E-4ACC-8E16-3F1275A4A333}">
      <dgm:prSet/>
      <dgm:spPr/>
      <dgm:t>
        <a:bodyPr/>
        <a:lstStyle/>
        <a:p>
          <a:endParaRPr lang="en-US"/>
        </a:p>
      </dgm:t>
    </dgm:pt>
    <dgm:pt modelId="{B39F1123-36D7-485F-8976-E54017ECAFA1}">
      <dgm:prSet/>
      <dgm:spPr/>
      <dgm:t>
        <a:bodyPr/>
        <a:lstStyle/>
        <a:p>
          <a:pPr rtl="0"/>
          <a:r>
            <a:rPr lang="en-ZA" dirty="0">
              <a:latin typeface="Arial Narrow" panose="020B0606020202030204" pitchFamily="34" charset="0"/>
            </a:rPr>
            <a:t>Information sharing on project related issues on project implementation progress</a:t>
          </a:r>
        </a:p>
      </dgm:t>
    </dgm:pt>
    <dgm:pt modelId="{3FE83EA0-8F40-437C-B71F-B20164E93271}" type="parTrans" cxnId="{333120F5-732E-402B-B153-7928A7294083}">
      <dgm:prSet/>
      <dgm:spPr/>
      <dgm:t>
        <a:bodyPr/>
        <a:lstStyle/>
        <a:p>
          <a:endParaRPr lang="en-US"/>
        </a:p>
      </dgm:t>
    </dgm:pt>
    <dgm:pt modelId="{CB60B7E2-7834-4187-B0F4-18052174567C}" type="sibTrans" cxnId="{333120F5-732E-402B-B153-7928A7294083}">
      <dgm:prSet/>
      <dgm:spPr/>
      <dgm:t>
        <a:bodyPr/>
        <a:lstStyle/>
        <a:p>
          <a:endParaRPr lang="en-US"/>
        </a:p>
      </dgm:t>
    </dgm:pt>
    <dgm:pt modelId="{AAC61AC1-72E9-4804-9726-6B3C3DC388A7}">
      <dgm:prSet/>
      <dgm:spPr/>
      <dgm:t>
        <a:bodyPr/>
        <a:lstStyle/>
        <a:p>
          <a:pPr rtl="0"/>
          <a:r>
            <a:rPr lang="en-ZA" dirty="0">
              <a:latin typeface="Arial Narrow" panose="020B0606020202030204" pitchFamily="34" charset="0"/>
            </a:rPr>
            <a:t>Identification of bottlenecks to project implementation</a:t>
          </a:r>
        </a:p>
      </dgm:t>
    </dgm:pt>
    <dgm:pt modelId="{A4803307-9158-438F-99AB-CED6F7E012F4}" type="parTrans" cxnId="{7070F629-243B-4423-8298-CD5B3F458B60}">
      <dgm:prSet/>
      <dgm:spPr/>
      <dgm:t>
        <a:bodyPr/>
        <a:lstStyle/>
        <a:p>
          <a:endParaRPr lang="en-US"/>
        </a:p>
      </dgm:t>
    </dgm:pt>
    <dgm:pt modelId="{A7638965-CE13-4485-92AF-A079714FB1EA}" type="sibTrans" cxnId="{7070F629-243B-4423-8298-CD5B3F458B60}">
      <dgm:prSet/>
      <dgm:spPr/>
      <dgm:t>
        <a:bodyPr/>
        <a:lstStyle/>
        <a:p>
          <a:endParaRPr lang="en-US"/>
        </a:p>
      </dgm:t>
    </dgm:pt>
    <dgm:pt modelId="{523075FF-8B14-41DB-BBBF-CC25B70A2497}">
      <dgm:prSet/>
      <dgm:spPr/>
      <dgm:t>
        <a:bodyPr/>
        <a:lstStyle/>
        <a:p>
          <a:pPr rtl="0"/>
          <a:r>
            <a:rPr lang="en-ZA" dirty="0">
              <a:latin typeface="Arial Narrow" panose="020B0606020202030204" pitchFamily="34" charset="0"/>
            </a:rPr>
            <a:t>Identification of mechanisms and means to unblock the identified bottlenecks</a:t>
          </a:r>
        </a:p>
      </dgm:t>
    </dgm:pt>
    <dgm:pt modelId="{95D5B774-1873-4B79-A93D-F80F509BAD49}" type="parTrans" cxnId="{FEF6BF7D-7D4D-4A4D-BBA9-195B0C1BA520}">
      <dgm:prSet/>
      <dgm:spPr/>
      <dgm:t>
        <a:bodyPr/>
        <a:lstStyle/>
        <a:p>
          <a:endParaRPr lang="en-US"/>
        </a:p>
      </dgm:t>
    </dgm:pt>
    <dgm:pt modelId="{A78B9C2C-5F60-4181-954E-AF85CD1F0DFB}" type="sibTrans" cxnId="{FEF6BF7D-7D4D-4A4D-BBA9-195B0C1BA520}">
      <dgm:prSet/>
      <dgm:spPr/>
      <dgm:t>
        <a:bodyPr/>
        <a:lstStyle/>
        <a:p>
          <a:endParaRPr lang="en-US"/>
        </a:p>
      </dgm:t>
    </dgm:pt>
    <dgm:pt modelId="{CAF57559-51CB-46D0-998E-7380217EF76F}" type="pres">
      <dgm:prSet presAssocID="{DD6930D0-1112-42F1-9235-2D1433AFB938}" presName="Name0" presStyleCnt="0">
        <dgm:presLayoutVars>
          <dgm:dir/>
          <dgm:animLvl val="lvl"/>
          <dgm:resizeHandles val="exact"/>
        </dgm:presLayoutVars>
      </dgm:prSet>
      <dgm:spPr/>
      <dgm:t>
        <a:bodyPr/>
        <a:lstStyle/>
        <a:p>
          <a:endParaRPr lang="en-US"/>
        </a:p>
      </dgm:t>
    </dgm:pt>
    <dgm:pt modelId="{08C8C531-E086-4168-8696-60937757E7CE}" type="pres">
      <dgm:prSet presAssocID="{F59DB509-E5CB-4305-A418-54A29182FF75}" presName="linNode" presStyleCnt="0"/>
      <dgm:spPr/>
    </dgm:pt>
    <dgm:pt modelId="{0DBFE2D2-1D6D-465A-BB2F-201D38BFA6A6}" type="pres">
      <dgm:prSet presAssocID="{F59DB509-E5CB-4305-A418-54A29182FF75}" presName="parTx" presStyleLbl="revTx" presStyleIdx="0" presStyleCnt="3">
        <dgm:presLayoutVars>
          <dgm:chMax val="1"/>
          <dgm:bulletEnabled val="1"/>
        </dgm:presLayoutVars>
      </dgm:prSet>
      <dgm:spPr/>
      <dgm:t>
        <a:bodyPr/>
        <a:lstStyle/>
        <a:p>
          <a:endParaRPr lang="en-US"/>
        </a:p>
      </dgm:t>
    </dgm:pt>
    <dgm:pt modelId="{45A4E23C-D723-4773-905C-03CCCB0B2541}" type="pres">
      <dgm:prSet presAssocID="{F59DB509-E5CB-4305-A418-54A29182FF75}" presName="bracket" presStyleLbl="parChTrans1D1" presStyleIdx="0" presStyleCnt="3"/>
      <dgm:spPr/>
    </dgm:pt>
    <dgm:pt modelId="{653E538E-E213-42D3-A7EE-99AD9911506D}" type="pres">
      <dgm:prSet presAssocID="{F59DB509-E5CB-4305-A418-54A29182FF75}" presName="spH" presStyleCnt="0"/>
      <dgm:spPr/>
    </dgm:pt>
    <dgm:pt modelId="{F7BA9E02-933D-4F04-B424-86222A6853FD}" type="pres">
      <dgm:prSet presAssocID="{F59DB509-E5CB-4305-A418-54A29182FF75}" presName="desTx" presStyleLbl="node1" presStyleIdx="0" presStyleCnt="3" custScaleX="127051">
        <dgm:presLayoutVars>
          <dgm:bulletEnabled val="1"/>
        </dgm:presLayoutVars>
      </dgm:prSet>
      <dgm:spPr/>
      <dgm:t>
        <a:bodyPr/>
        <a:lstStyle/>
        <a:p>
          <a:endParaRPr lang="en-US"/>
        </a:p>
      </dgm:t>
    </dgm:pt>
    <dgm:pt modelId="{485931F2-9835-4357-968C-1D85870680B1}" type="pres">
      <dgm:prSet presAssocID="{A4C91D66-F250-4BFB-BECD-27C0D1236612}" presName="spV" presStyleCnt="0"/>
      <dgm:spPr/>
    </dgm:pt>
    <dgm:pt modelId="{C418EB64-9231-4483-9ABE-1FBA8ACE766F}" type="pres">
      <dgm:prSet presAssocID="{64DF7CF3-E138-4751-9C99-F4DDDF5D4892}" presName="linNode" presStyleCnt="0"/>
      <dgm:spPr/>
    </dgm:pt>
    <dgm:pt modelId="{B4E3C32F-7B23-476C-9171-DC2D4B1F8E56}" type="pres">
      <dgm:prSet presAssocID="{64DF7CF3-E138-4751-9C99-F4DDDF5D4892}" presName="parTx" presStyleLbl="revTx" presStyleIdx="1" presStyleCnt="3">
        <dgm:presLayoutVars>
          <dgm:chMax val="1"/>
          <dgm:bulletEnabled val="1"/>
        </dgm:presLayoutVars>
      </dgm:prSet>
      <dgm:spPr/>
      <dgm:t>
        <a:bodyPr/>
        <a:lstStyle/>
        <a:p>
          <a:endParaRPr lang="en-US"/>
        </a:p>
      </dgm:t>
    </dgm:pt>
    <dgm:pt modelId="{B4A1A061-DD60-415A-A30D-AAE0B2E7E5A6}" type="pres">
      <dgm:prSet presAssocID="{64DF7CF3-E138-4751-9C99-F4DDDF5D4892}" presName="bracket" presStyleLbl="parChTrans1D1" presStyleIdx="1" presStyleCnt="3"/>
      <dgm:spPr/>
    </dgm:pt>
    <dgm:pt modelId="{0B9C923E-4E2C-4436-B16A-4987AF33FC76}" type="pres">
      <dgm:prSet presAssocID="{64DF7CF3-E138-4751-9C99-F4DDDF5D4892}" presName="spH" presStyleCnt="0"/>
      <dgm:spPr/>
    </dgm:pt>
    <dgm:pt modelId="{E9FCA7C3-57EA-4C17-9E07-3E2354188C8B}" type="pres">
      <dgm:prSet presAssocID="{64DF7CF3-E138-4751-9C99-F4DDDF5D4892}" presName="desTx" presStyleLbl="node1" presStyleIdx="1" presStyleCnt="3" custScaleX="126564">
        <dgm:presLayoutVars>
          <dgm:bulletEnabled val="1"/>
        </dgm:presLayoutVars>
      </dgm:prSet>
      <dgm:spPr/>
      <dgm:t>
        <a:bodyPr/>
        <a:lstStyle/>
        <a:p>
          <a:endParaRPr lang="en-US"/>
        </a:p>
      </dgm:t>
    </dgm:pt>
    <dgm:pt modelId="{0ACFE8E4-49B1-437C-B92A-D046D48CF3F3}" type="pres">
      <dgm:prSet presAssocID="{DA172002-390E-45B2-9F4A-F5476ACE1560}" presName="spV" presStyleCnt="0"/>
      <dgm:spPr/>
    </dgm:pt>
    <dgm:pt modelId="{D94DEB3E-4CE7-4E3D-A706-082CC6F96A22}" type="pres">
      <dgm:prSet presAssocID="{E5DAB918-FBDA-4CD5-A4E8-A897FFEFF99F}" presName="linNode" presStyleCnt="0"/>
      <dgm:spPr/>
    </dgm:pt>
    <dgm:pt modelId="{EFFDB460-3DD6-4399-A832-2E7669A154A9}" type="pres">
      <dgm:prSet presAssocID="{E5DAB918-FBDA-4CD5-A4E8-A897FFEFF99F}" presName="parTx" presStyleLbl="revTx" presStyleIdx="2" presStyleCnt="3">
        <dgm:presLayoutVars>
          <dgm:chMax val="1"/>
          <dgm:bulletEnabled val="1"/>
        </dgm:presLayoutVars>
      </dgm:prSet>
      <dgm:spPr/>
      <dgm:t>
        <a:bodyPr/>
        <a:lstStyle/>
        <a:p>
          <a:endParaRPr lang="en-US"/>
        </a:p>
      </dgm:t>
    </dgm:pt>
    <dgm:pt modelId="{5A33D482-D083-43A7-B80C-C94E37C7238C}" type="pres">
      <dgm:prSet presAssocID="{E5DAB918-FBDA-4CD5-A4E8-A897FFEFF99F}" presName="bracket" presStyleLbl="parChTrans1D1" presStyleIdx="2" presStyleCnt="3"/>
      <dgm:spPr/>
    </dgm:pt>
    <dgm:pt modelId="{A209DCD1-5D41-454B-9168-691242925239}" type="pres">
      <dgm:prSet presAssocID="{E5DAB918-FBDA-4CD5-A4E8-A897FFEFF99F}" presName="spH" presStyleCnt="0"/>
      <dgm:spPr/>
    </dgm:pt>
    <dgm:pt modelId="{E7B334CD-1025-435A-B810-0ED8DA8E606A}" type="pres">
      <dgm:prSet presAssocID="{E5DAB918-FBDA-4CD5-A4E8-A897FFEFF99F}" presName="desTx" presStyleLbl="node1" presStyleIdx="2" presStyleCnt="3" custScaleX="123769">
        <dgm:presLayoutVars>
          <dgm:bulletEnabled val="1"/>
        </dgm:presLayoutVars>
      </dgm:prSet>
      <dgm:spPr/>
      <dgm:t>
        <a:bodyPr/>
        <a:lstStyle/>
        <a:p>
          <a:endParaRPr lang="en-US"/>
        </a:p>
      </dgm:t>
    </dgm:pt>
  </dgm:ptLst>
  <dgm:cxnLst>
    <dgm:cxn modelId="{3B7F204F-CE7D-4E5A-BA26-76A34504083C}" srcId="{DD6930D0-1112-42F1-9235-2D1433AFB938}" destId="{F59DB509-E5CB-4305-A418-54A29182FF75}" srcOrd="0" destOrd="0" parTransId="{BF7CF654-A258-48C0-AC82-FD1284E28101}" sibTransId="{A4C91D66-F250-4BFB-BECD-27C0D1236612}"/>
    <dgm:cxn modelId="{1F192983-6277-41A4-97C4-C3C9731D4097}" srcId="{64DF7CF3-E138-4751-9C99-F4DDDF5D4892}" destId="{3C8F38AD-F40F-4BB8-B181-A0FA573B4E6B}" srcOrd="1" destOrd="0" parTransId="{2848A218-0187-4FEB-A995-F92164E81A49}" sibTransId="{AC8E868E-735E-42D8-BBC3-2FDB0314E682}"/>
    <dgm:cxn modelId="{2EA66C4C-762B-451E-8E36-09FA235F8CF9}" srcId="{DD6930D0-1112-42F1-9235-2D1433AFB938}" destId="{E5DAB918-FBDA-4CD5-A4E8-A897FFEFF99F}" srcOrd="2" destOrd="0" parTransId="{8964BE8F-9AAA-4066-989E-96A84E4D6071}" sibTransId="{9266CBA5-BB9A-44A7-8263-329EEDC8CE79}"/>
    <dgm:cxn modelId="{137392A4-0DC6-41F6-83D7-3D39BC5DA04E}" srcId="{64DF7CF3-E138-4751-9C99-F4DDDF5D4892}" destId="{361A5E36-C5DF-4F20-ABE9-8CAC1DADD81C}" srcOrd="0" destOrd="0" parTransId="{930D7042-9842-4AB4-B03D-6E5D87443A23}" sibTransId="{039BE927-E3C6-4BE2-9498-809D399053AD}"/>
    <dgm:cxn modelId="{B99FB105-660E-4ACC-8E16-3F1275A4A333}" srcId="{E5DAB918-FBDA-4CD5-A4E8-A897FFEFF99F}" destId="{E432AFCB-54A2-439D-8B61-9D11E2767DA3}" srcOrd="0" destOrd="0" parTransId="{990E7F72-6BD7-41EE-8799-913C6E40A408}" sibTransId="{79C21D80-8288-4A07-A09F-85337A271024}"/>
    <dgm:cxn modelId="{8AF3E44C-B2BE-4D1B-8691-C48B93F285D0}" type="presOf" srcId="{9F975D62-FFFF-4E68-9975-912BC7E6C985}" destId="{E9FCA7C3-57EA-4C17-9E07-3E2354188C8B}" srcOrd="0" destOrd="4" presId="urn:diagrams.loki3.com/BracketList"/>
    <dgm:cxn modelId="{12E33C26-D018-4276-B540-2EB6CE5FD22F}" srcId="{DD6930D0-1112-42F1-9235-2D1433AFB938}" destId="{64DF7CF3-E138-4751-9C99-F4DDDF5D4892}" srcOrd="1" destOrd="0" parTransId="{B7E802DE-9CE3-47CD-85BA-97A7BA819575}" sibTransId="{DA172002-390E-45B2-9F4A-F5476ACE1560}"/>
    <dgm:cxn modelId="{5A2EE0D9-F280-4A78-9043-44D471C67901}" type="presOf" srcId="{E432AFCB-54A2-439D-8B61-9D11E2767DA3}" destId="{E7B334CD-1025-435A-B810-0ED8DA8E606A}" srcOrd="0" destOrd="0" presId="urn:diagrams.loki3.com/BracketList"/>
    <dgm:cxn modelId="{E8C8C65F-80E3-4471-A6DA-30F28477D6D3}" type="presOf" srcId="{DD6930D0-1112-42F1-9235-2D1433AFB938}" destId="{CAF57559-51CB-46D0-998E-7380217EF76F}" srcOrd="0" destOrd="0" presId="urn:diagrams.loki3.com/BracketList"/>
    <dgm:cxn modelId="{551CCB31-41DF-4479-B5BB-F6B25841CC7B}" srcId="{64DF7CF3-E138-4751-9C99-F4DDDF5D4892}" destId="{03A9A255-D316-4C6A-B529-E1C467EFCE40}" srcOrd="2" destOrd="0" parTransId="{BBA74BEE-1F6E-4C4B-9742-EBA25A643AEC}" sibTransId="{6747ECA9-31C7-48D4-9078-8169FC4F0739}"/>
    <dgm:cxn modelId="{7FD24616-B073-49E2-848B-C807BFCF6C6C}" type="presOf" srcId="{E5DAB918-FBDA-4CD5-A4E8-A897FFEFF99F}" destId="{EFFDB460-3DD6-4399-A832-2E7669A154A9}" srcOrd="0" destOrd="0" presId="urn:diagrams.loki3.com/BracketList"/>
    <dgm:cxn modelId="{FEF6BF7D-7D4D-4A4D-BBA9-195B0C1BA520}" srcId="{E5DAB918-FBDA-4CD5-A4E8-A897FFEFF99F}" destId="{523075FF-8B14-41DB-BBBF-CC25B70A2497}" srcOrd="3" destOrd="0" parTransId="{95D5B774-1873-4B79-A93D-F80F509BAD49}" sibTransId="{A78B9C2C-5F60-4181-954E-AF85CD1F0DFB}"/>
    <dgm:cxn modelId="{58B97EA7-6BBF-4609-BFC7-B1D0B0F6331F}" type="presOf" srcId="{523075FF-8B14-41DB-BBBF-CC25B70A2497}" destId="{E7B334CD-1025-435A-B810-0ED8DA8E606A}" srcOrd="0" destOrd="3" presId="urn:diagrams.loki3.com/BracketList"/>
    <dgm:cxn modelId="{279A22F7-724C-4F03-92BB-8A54AE912EE2}" type="presOf" srcId="{361A5E36-C5DF-4F20-ABE9-8CAC1DADD81C}" destId="{E9FCA7C3-57EA-4C17-9E07-3E2354188C8B}" srcOrd="0" destOrd="0" presId="urn:diagrams.loki3.com/BracketList"/>
    <dgm:cxn modelId="{B5277479-1F6F-4A36-9982-AF716883DDE9}" type="presOf" srcId="{64DF7CF3-E138-4751-9C99-F4DDDF5D4892}" destId="{B4E3C32F-7B23-476C-9171-DC2D4B1F8E56}" srcOrd="0" destOrd="0" presId="urn:diagrams.loki3.com/BracketList"/>
    <dgm:cxn modelId="{09F4652F-6CF0-42B6-97EA-F5EE169A2540}" type="presOf" srcId="{42C5538D-2F86-4E30-A222-31D1BA07A47A}" destId="{F7BA9E02-933D-4F04-B424-86222A6853FD}" srcOrd="0" destOrd="1" presId="urn:diagrams.loki3.com/BracketList"/>
    <dgm:cxn modelId="{3DC11464-3D62-4B92-87A6-35DBE6268547}" type="presOf" srcId="{F59DB509-E5CB-4305-A418-54A29182FF75}" destId="{0DBFE2D2-1D6D-465A-BB2F-201D38BFA6A6}" srcOrd="0" destOrd="0" presId="urn:diagrams.loki3.com/BracketList"/>
    <dgm:cxn modelId="{333120F5-732E-402B-B153-7928A7294083}" srcId="{E5DAB918-FBDA-4CD5-A4E8-A897FFEFF99F}" destId="{B39F1123-36D7-485F-8976-E54017ECAFA1}" srcOrd="1" destOrd="0" parTransId="{3FE83EA0-8F40-437C-B71F-B20164E93271}" sibTransId="{CB60B7E2-7834-4187-B0F4-18052174567C}"/>
    <dgm:cxn modelId="{C6D0DB1C-971A-4B62-B2A9-BF2BE4D4EA89}" srcId="{F59DB509-E5CB-4305-A418-54A29182FF75}" destId="{42C5538D-2F86-4E30-A222-31D1BA07A47A}" srcOrd="1" destOrd="0" parTransId="{3BB73701-9DBA-4F46-92F8-52EEBA3EA25C}" sibTransId="{F146AD7F-5F4C-4F42-92BF-C3D38223DF52}"/>
    <dgm:cxn modelId="{0DA649C2-BC45-4FCB-9742-D7AAAABBE5D4}" type="presOf" srcId="{B39F1123-36D7-485F-8976-E54017ECAFA1}" destId="{E7B334CD-1025-435A-B810-0ED8DA8E606A}" srcOrd="0" destOrd="1" presId="urn:diagrams.loki3.com/BracketList"/>
    <dgm:cxn modelId="{4B32C84F-3FBC-491E-8370-E8931BF519C9}" type="presOf" srcId="{AAC61AC1-72E9-4804-9726-6B3C3DC388A7}" destId="{E7B334CD-1025-435A-B810-0ED8DA8E606A}" srcOrd="0" destOrd="2" presId="urn:diagrams.loki3.com/BracketList"/>
    <dgm:cxn modelId="{EF8FFD98-3BEF-4162-B09B-D3F4686B6DA6}" type="presOf" srcId="{03A9A255-D316-4C6A-B529-E1C467EFCE40}" destId="{E9FCA7C3-57EA-4C17-9E07-3E2354188C8B}" srcOrd="0" destOrd="2" presId="urn:diagrams.loki3.com/BracketList"/>
    <dgm:cxn modelId="{A814E1A5-3539-4401-8010-760F8D5FFD7F}" srcId="{64DF7CF3-E138-4751-9C99-F4DDDF5D4892}" destId="{4550CA48-08E6-4EBE-8FA2-E77F6E64BA54}" srcOrd="3" destOrd="0" parTransId="{54F4C743-0E64-4C03-9688-EEE2E0B31C13}" sibTransId="{92E2B397-1045-4055-86A2-5F46DB3080FF}"/>
    <dgm:cxn modelId="{CADD1BD4-DEAE-4AB2-BE12-A5AC0646800D}" type="presOf" srcId="{3C8F38AD-F40F-4BB8-B181-A0FA573B4E6B}" destId="{E9FCA7C3-57EA-4C17-9E07-3E2354188C8B}" srcOrd="0" destOrd="1" presId="urn:diagrams.loki3.com/BracketList"/>
    <dgm:cxn modelId="{F08216C9-0B82-45BB-9FB3-A63619754B9C}" type="presOf" srcId="{56F99CE4-86C4-490B-A6F4-B6F95BD2F561}" destId="{F7BA9E02-933D-4F04-B424-86222A6853FD}" srcOrd="0" destOrd="0" presId="urn:diagrams.loki3.com/BracketList"/>
    <dgm:cxn modelId="{A9CD0662-08DB-41E9-8634-A71FEF1AEA6E}" type="presOf" srcId="{D0FD76C6-433A-4ACB-B27D-94C93D5CD5E5}" destId="{F7BA9E02-933D-4F04-B424-86222A6853FD}" srcOrd="0" destOrd="2" presId="urn:diagrams.loki3.com/BracketList"/>
    <dgm:cxn modelId="{150E6303-A737-4349-AB93-8ACBDF30614D}" type="presOf" srcId="{0C31CCAD-FAB0-4C9F-AA8F-82E0584420B0}" destId="{F7BA9E02-933D-4F04-B424-86222A6853FD}" srcOrd="0" destOrd="3" presId="urn:diagrams.loki3.com/BracketList"/>
    <dgm:cxn modelId="{4BFEB435-F5D5-4F69-B2A8-808E488BE2D4}" srcId="{F59DB509-E5CB-4305-A418-54A29182FF75}" destId="{0C31CCAD-FAB0-4C9F-AA8F-82E0584420B0}" srcOrd="3" destOrd="0" parTransId="{38F98565-93B4-4067-9041-DC7AC00E8631}" sibTransId="{EFC7FD63-1F22-4A31-A1D3-E6F9342B1CD3}"/>
    <dgm:cxn modelId="{7070F629-243B-4423-8298-CD5B3F458B60}" srcId="{E5DAB918-FBDA-4CD5-A4E8-A897FFEFF99F}" destId="{AAC61AC1-72E9-4804-9726-6B3C3DC388A7}" srcOrd="2" destOrd="0" parTransId="{A4803307-9158-438F-99AB-CED6F7E012F4}" sibTransId="{A7638965-CE13-4485-92AF-A079714FB1EA}"/>
    <dgm:cxn modelId="{AAC8BD47-93DC-4E94-9223-DD0BD77E1401}" type="presOf" srcId="{4550CA48-08E6-4EBE-8FA2-E77F6E64BA54}" destId="{E9FCA7C3-57EA-4C17-9E07-3E2354188C8B}" srcOrd="0" destOrd="3" presId="urn:diagrams.loki3.com/BracketList"/>
    <dgm:cxn modelId="{E14868D4-DBC5-4370-A0E9-EC45C62D8DEE}" srcId="{F59DB509-E5CB-4305-A418-54A29182FF75}" destId="{56F99CE4-86C4-490B-A6F4-B6F95BD2F561}" srcOrd="0" destOrd="0" parTransId="{106DE897-545E-488E-A19D-13C04E0AC2A7}" sibTransId="{BE2D168D-E457-4A0A-BC2E-B5C88547F9A2}"/>
    <dgm:cxn modelId="{2530A26B-2218-4C7E-A81C-52D3688D8C08}" srcId="{64DF7CF3-E138-4751-9C99-F4DDDF5D4892}" destId="{9F975D62-FFFF-4E68-9975-912BC7E6C985}" srcOrd="4" destOrd="0" parTransId="{CE9D3946-2740-43C6-B410-841C12E7C0DE}" sibTransId="{CC63B1D9-DC6F-49D5-81FD-97A98DF9FAC4}"/>
    <dgm:cxn modelId="{E482F9F4-BDCA-400A-8F00-819EC64C051A}" srcId="{F59DB509-E5CB-4305-A418-54A29182FF75}" destId="{D0FD76C6-433A-4ACB-B27D-94C93D5CD5E5}" srcOrd="2" destOrd="0" parTransId="{78A125B9-AA42-4FE8-B48E-A1E3FEB4853D}" sibTransId="{ED2772AE-73C0-45C1-8016-5F3E5BF83099}"/>
    <dgm:cxn modelId="{FED1D6BE-F63A-4E28-8829-C87DEB895BCE}" type="presParOf" srcId="{CAF57559-51CB-46D0-998E-7380217EF76F}" destId="{08C8C531-E086-4168-8696-60937757E7CE}" srcOrd="0" destOrd="0" presId="urn:diagrams.loki3.com/BracketList"/>
    <dgm:cxn modelId="{2A27C2E5-2420-4592-AD4C-9A7B73B4CE91}" type="presParOf" srcId="{08C8C531-E086-4168-8696-60937757E7CE}" destId="{0DBFE2D2-1D6D-465A-BB2F-201D38BFA6A6}" srcOrd="0" destOrd="0" presId="urn:diagrams.loki3.com/BracketList"/>
    <dgm:cxn modelId="{9B7ED09F-1C9E-4BBC-BFAC-5EC1F54902D0}" type="presParOf" srcId="{08C8C531-E086-4168-8696-60937757E7CE}" destId="{45A4E23C-D723-4773-905C-03CCCB0B2541}" srcOrd="1" destOrd="0" presId="urn:diagrams.loki3.com/BracketList"/>
    <dgm:cxn modelId="{E999D0F2-1E9D-48F7-B820-7DA8005204DB}" type="presParOf" srcId="{08C8C531-E086-4168-8696-60937757E7CE}" destId="{653E538E-E213-42D3-A7EE-99AD9911506D}" srcOrd="2" destOrd="0" presId="urn:diagrams.loki3.com/BracketList"/>
    <dgm:cxn modelId="{E04C277C-9E45-49A2-9E21-0EC559A2055B}" type="presParOf" srcId="{08C8C531-E086-4168-8696-60937757E7CE}" destId="{F7BA9E02-933D-4F04-B424-86222A6853FD}" srcOrd="3" destOrd="0" presId="urn:diagrams.loki3.com/BracketList"/>
    <dgm:cxn modelId="{4D7982F6-B65C-4A85-B485-6E215DF73BD2}" type="presParOf" srcId="{CAF57559-51CB-46D0-998E-7380217EF76F}" destId="{485931F2-9835-4357-968C-1D85870680B1}" srcOrd="1" destOrd="0" presId="urn:diagrams.loki3.com/BracketList"/>
    <dgm:cxn modelId="{D55F17AD-8221-44E9-A731-AB5E843E2D65}" type="presParOf" srcId="{CAF57559-51CB-46D0-998E-7380217EF76F}" destId="{C418EB64-9231-4483-9ABE-1FBA8ACE766F}" srcOrd="2" destOrd="0" presId="urn:diagrams.loki3.com/BracketList"/>
    <dgm:cxn modelId="{9DA06298-D77B-41A4-8239-1D73AE1364EC}" type="presParOf" srcId="{C418EB64-9231-4483-9ABE-1FBA8ACE766F}" destId="{B4E3C32F-7B23-476C-9171-DC2D4B1F8E56}" srcOrd="0" destOrd="0" presId="urn:diagrams.loki3.com/BracketList"/>
    <dgm:cxn modelId="{60D0FDC8-275C-4C20-96B5-78B4AAB6B243}" type="presParOf" srcId="{C418EB64-9231-4483-9ABE-1FBA8ACE766F}" destId="{B4A1A061-DD60-415A-A30D-AAE0B2E7E5A6}" srcOrd="1" destOrd="0" presId="urn:diagrams.loki3.com/BracketList"/>
    <dgm:cxn modelId="{AC37B1CC-24A6-46F1-9E2A-7F58B4966B8F}" type="presParOf" srcId="{C418EB64-9231-4483-9ABE-1FBA8ACE766F}" destId="{0B9C923E-4E2C-4436-B16A-4987AF33FC76}" srcOrd="2" destOrd="0" presId="urn:diagrams.loki3.com/BracketList"/>
    <dgm:cxn modelId="{F8FDCFD7-0498-4B98-BF84-EAE5E19157B0}" type="presParOf" srcId="{C418EB64-9231-4483-9ABE-1FBA8ACE766F}" destId="{E9FCA7C3-57EA-4C17-9E07-3E2354188C8B}" srcOrd="3" destOrd="0" presId="urn:diagrams.loki3.com/BracketList"/>
    <dgm:cxn modelId="{71B8A008-1732-415E-A6E0-F2D72952BA77}" type="presParOf" srcId="{CAF57559-51CB-46D0-998E-7380217EF76F}" destId="{0ACFE8E4-49B1-437C-B92A-D046D48CF3F3}" srcOrd="3" destOrd="0" presId="urn:diagrams.loki3.com/BracketList"/>
    <dgm:cxn modelId="{86C53045-4247-4C93-9180-BE4B855A8033}" type="presParOf" srcId="{CAF57559-51CB-46D0-998E-7380217EF76F}" destId="{D94DEB3E-4CE7-4E3D-A706-082CC6F96A22}" srcOrd="4" destOrd="0" presId="urn:diagrams.loki3.com/BracketList"/>
    <dgm:cxn modelId="{AD9C3618-1FA9-4713-A059-3D98CD6B0C80}" type="presParOf" srcId="{D94DEB3E-4CE7-4E3D-A706-082CC6F96A22}" destId="{EFFDB460-3DD6-4399-A832-2E7669A154A9}" srcOrd="0" destOrd="0" presId="urn:diagrams.loki3.com/BracketList"/>
    <dgm:cxn modelId="{4135BA6E-EFE2-46AF-831C-33C632286D02}" type="presParOf" srcId="{D94DEB3E-4CE7-4E3D-A706-082CC6F96A22}" destId="{5A33D482-D083-43A7-B80C-C94E37C7238C}" srcOrd="1" destOrd="0" presId="urn:diagrams.loki3.com/BracketList"/>
    <dgm:cxn modelId="{337CA3F2-9375-4EC5-B967-9E8F28C11197}" type="presParOf" srcId="{D94DEB3E-4CE7-4E3D-A706-082CC6F96A22}" destId="{A209DCD1-5D41-454B-9168-691242925239}" srcOrd="2" destOrd="0" presId="urn:diagrams.loki3.com/BracketList"/>
    <dgm:cxn modelId="{F22E8FFB-C9D0-4C91-8EA9-268FB97F203C}" type="presParOf" srcId="{D94DEB3E-4CE7-4E3D-A706-082CC6F96A22}" destId="{E7B334CD-1025-435A-B810-0ED8DA8E606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FE2D2-1D6D-465A-BB2F-201D38BFA6A6}">
      <dsp:nvSpPr>
        <dsp:cNvPr id="0" name=""/>
        <dsp:cNvSpPr/>
      </dsp:nvSpPr>
      <dsp:spPr>
        <a:xfrm>
          <a:off x="1578" y="889082"/>
          <a:ext cx="1751765"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rtl="0">
            <a:lnSpc>
              <a:spcPct val="90000"/>
            </a:lnSpc>
            <a:spcBef>
              <a:spcPct val="0"/>
            </a:spcBef>
            <a:spcAft>
              <a:spcPct val="35000"/>
            </a:spcAft>
          </a:pPr>
          <a:r>
            <a:rPr lang="en-ZA" sz="1500" kern="1200" dirty="0">
              <a:latin typeface="Arial Narrow" panose="020B0606020202030204" pitchFamily="34" charset="0"/>
            </a:rPr>
            <a:t>Purpose</a:t>
          </a:r>
        </a:p>
      </dsp:txBody>
      <dsp:txXfrm>
        <a:off x="1578" y="889082"/>
        <a:ext cx="1751765" cy="297000"/>
      </dsp:txXfrm>
    </dsp:sp>
    <dsp:sp modelId="{45A4E23C-D723-4773-905C-03CCCB0B2541}">
      <dsp:nvSpPr>
        <dsp:cNvPr id="0" name=""/>
        <dsp:cNvSpPr/>
      </dsp:nvSpPr>
      <dsp:spPr>
        <a:xfrm>
          <a:off x="1753343" y="35207"/>
          <a:ext cx="350353" cy="2004750"/>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A9E02-933D-4F04-B424-86222A6853FD}">
      <dsp:nvSpPr>
        <dsp:cNvPr id="0" name=""/>
        <dsp:cNvSpPr/>
      </dsp:nvSpPr>
      <dsp:spPr>
        <a:xfrm>
          <a:off x="2243837" y="35207"/>
          <a:ext cx="6053727" cy="20047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Ensure that there is constant monitoring of the implementation of the project.</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Active participation all by all relevant stakeholders and beneficiaries advising, monitoring and overseeing the implementation of the projects funded by the Department in their areas.</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Keep all stakeholders  informed and constantly updated about the projects to enable them to answer questions and deal with queries about the projects from any interested and affected party.</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Provide the Implementer with an opportunity to report on the progress and challenges with the  project to all stakeholders</a:t>
          </a:r>
          <a:r>
            <a:rPr lang="en-ZA" sz="1500" kern="1200" dirty="0"/>
            <a:t>.</a:t>
          </a:r>
        </a:p>
      </dsp:txBody>
      <dsp:txXfrm>
        <a:off x="2243837" y="35207"/>
        <a:ext cx="6053727" cy="2004750"/>
      </dsp:txXfrm>
    </dsp:sp>
    <dsp:sp modelId="{B4E3C32F-7B23-476C-9171-DC2D4B1F8E56}">
      <dsp:nvSpPr>
        <dsp:cNvPr id="0" name=""/>
        <dsp:cNvSpPr/>
      </dsp:nvSpPr>
      <dsp:spPr>
        <a:xfrm>
          <a:off x="1578" y="2669395"/>
          <a:ext cx="1757847"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rtl="0">
            <a:lnSpc>
              <a:spcPct val="90000"/>
            </a:lnSpc>
            <a:spcBef>
              <a:spcPct val="0"/>
            </a:spcBef>
            <a:spcAft>
              <a:spcPct val="35000"/>
            </a:spcAft>
          </a:pPr>
          <a:r>
            <a:rPr lang="en-ZA" sz="1500" kern="1200" dirty="0">
              <a:latin typeface="Arial Narrow" panose="020B0606020202030204" pitchFamily="34" charset="0"/>
            </a:rPr>
            <a:t>Composition</a:t>
          </a:r>
        </a:p>
      </dsp:txBody>
      <dsp:txXfrm>
        <a:off x="1578" y="2669395"/>
        <a:ext cx="1757847" cy="297000"/>
      </dsp:txXfrm>
    </dsp:sp>
    <dsp:sp modelId="{B4A1A061-DD60-415A-A30D-AAE0B2E7E5A6}">
      <dsp:nvSpPr>
        <dsp:cNvPr id="0" name=""/>
        <dsp:cNvSpPr/>
      </dsp:nvSpPr>
      <dsp:spPr>
        <a:xfrm>
          <a:off x="1759426" y="2093957"/>
          <a:ext cx="351569" cy="1447875"/>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CA7C3-57EA-4C17-9E07-3E2354188C8B}">
      <dsp:nvSpPr>
        <dsp:cNvPr id="0" name=""/>
        <dsp:cNvSpPr/>
      </dsp:nvSpPr>
      <dsp:spPr>
        <a:xfrm>
          <a:off x="2251623" y="2093957"/>
          <a:ext cx="6051462" cy="14478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Project Manager (Departmental Official)</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Owning Entity</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The Implementer and Representative/s</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Representatives from provincial department/Tourism Authority and participating municipalities </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Other relevant stakeholders</a:t>
          </a:r>
        </a:p>
      </dsp:txBody>
      <dsp:txXfrm>
        <a:off x="2251623" y="2093957"/>
        <a:ext cx="6051462" cy="1447875"/>
      </dsp:txXfrm>
    </dsp:sp>
    <dsp:sp modelId="{EFFDB460-3DD6-4399-A832-2E7669A154A9}">
      <dsp:nvSpPr>
        <dsp:cNvPr id="0" name=""/>
        <dsp:cNvSpPr/>
      </dsp:nvSpPr>
      <dsp:spPr>
        <a:xfrm>
          <a:off x="1578" y="3948520"/>
          <a:ext cx="1786232"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lvl="0" algn="r" defTabSz="666750" rtl="0">
            <a:lnSpc>
              <a:spcPct val="90000"/>
            </a:lnSpc>
            <a:spcBef>
              <a:spcPct val="0"/>
            </a:spcBef>
            <a:spcAft>
              <a:spcPct val="35000"/>
            </a:spcAft>
          </a:pPr>
          <a:r>
            <a:rPr lang="en-ZA" sz="1500" kern="1200" dirty="0">
              <a:latin typeface="Arial Narrow" panose="020B0606020202030204" pitchFamily="34" charset="0"/>
            </a:rPr>
            <a:t>Responsibilities</a:t>
          </a:r>
        </a:p>
      </dsp:txBody>
      <dsp:txXfrm>
        <a:off x="1578" y="3948520"/>
        <a:ext cx="1786232" cy="297000"/>
      </dsp:txXfrm>
    </dsp:sp>
    <dsp:sp modelId="{5A33D482-D083-43A7-B80C-C94E37C7238C}">
      <dsp:nvSpPr>
        <dsp:cNvPr id="0" name=""/>
        <dsp:cNvSpPr/>
      </dsp:nvSpPr>
      <dsp:spPr>
        <a:xfrm>
          <a:off x="1787811" y="3595833"/>
          <a:ext cx="357246" cy="1002375"/>
        </a:xfrm>
        <a:prstGeom prst="leftBrace">
          <a:avLst>
            <a:gd name="adj1" fmla="val 35000"/>
            <a:gd name="adj2" fmla="val 5000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334CD-1025-435A-B810-0ED8DA8E606A}">
      <dsp:nvSpPr>
        <dsp:cNvPr id="0" name=""/>
        <dsp:cNvSpPr/>
      </dsp:nvSpPr>
      <dsp:spPr>
        <a:xfrm>
          <a:off x="2287956" y="3595833"/>
          <a:ext cx="6013382" cy="100237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Advise, monitor and oversee the implementation of the project</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Information sharing on project related issues on project implementation progress</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Identification of bottlenecks to project implementation</a:t>
          </a:r>
        </a:p>
        <a:p>
          <a:pPr marL="114300" lvl="1" indent="-114300" algn="l" defTabSz="666750" rtl="0">
            <a:lnSpc>
              <a:spcPct val="90000"/>
            </a:lnSpc>
            <a:spcBef>
              <a:spcPct val="0"/>
            </a:spcBef>
            <a:spcAft>
              <a:spcPct val="15000"/>
            </a:spcAft>
            <a:buChar char="••"/>
          </a:pPr>
          <a:r>
            <a:rPr lang="en-ZA" sz="1500" kern="1200" dirty="0">
              <a:latin typeface="Arial Narrow" panose="020B0606020202030204" pitchFamily="34" charset="0"/>
            </a:rPr>
            <a:t>Identification of mechanisms and means to unblock the identified bottlenecks</a:t>
          </a:r>
        </a:p>
      </dsp:txBody>
      <dsp:txXfrm>
        <a:off x="2287956" y="3595833"/>
        <a:ext cx="6013382" cy="100237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2020/02/04</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a:t>
            </a:fld>
            <a:endParaRPr lang="en-ZA"/>
          </a:p>
        </p:txBody>
      </p:sp>
    </p:spTree>
    <p:extLst>
      <p:ext uri="{BB962C8B-B14F-4D97-AF65-F5344CB8AC3E}">
        <p14:creationId xmlns:p14="http://schemas.microsoft.com/office/powerpoint/2010/main" val="279721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2</a:t>
            </a:fld>
            <a:endParaRPr lang="en-ZA"/>
          </a:p>
        </p:txBody>
      </p:sp>
    </p:spTree>
    <p:extLst>
      <p:ext uri="{BB962C8B-B14F-4D97-AF65-F5344CB8AC3E}">
        <p14:creationId xmlns:p14="http://schemas.microsoft.com/office/powerpoint/2010/main" val="328544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7</a:t>
            </a:fld>
            <a:endParaRPr lang="en-ZA" dirty="0"/>
          </a:p>
        </p:txBody>
      </p:sp>
    </p:spTree>
    <p:extLst>
      <p:ext uri="{BB962C8B-B14F-4D97-AF65-F5344CB8AC3E}">
        <p14:creationId xmlns:p14="http://schemas.microsoft.com/office/powerpoint/2010/main" val="56889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21167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Coordination across Tourism stakeholders;   4 February 2020</a:t>
            </a:r>
            <a:endParaRPr lang="en-ZA"/>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225"/>
            <a:ext cx="7772400" cy="2707607"/>
          </a:xfrm>
        </p:spPr>
        <p:txBody>
          <a:bodyPr anchor="t">
            <a:normAutofit fontScale="90000"/>
          </a:bodyPr>
          <a:lstStyle/>
          <a:p>
            <a:pPr algn="ctr"/>
            <a:r>
              <a:rPr lang="en-ZA" sz="3600" b="1" dirty="0">
                <a:solidFill>
                  <a:srgbClr val="F26522"/>
                </a:solidFill>
              </a:rPr>
              <a:t>Presentation </a:t>
            </a:r>
            <a:r>
              <a:rPr lang="en-ZA" sz="3600" b="1" dirty="0" smtClean="0">
                <a:solidFill>
                  <a:srgbClr val="F26522"/>
                </a:solidFill>
              </a:rPr>
              <a:t>to the </a:t>
            </a:r>
            <a:r>
              <a:rPr lang="en-ZA" sz="3600" dirty="0">
                <a:solidFill>
                  <a:srgbClr val="F26522"/>
                </a:solidFill>
              </a:rPr>
              <a:t>Portfolio Committee on </a:t>
            </a:r>
            <a:r>
              <a:rPr lang="en-ZA" sz="3600" dirty="0" smtClean="0">
                <a:solidFill>
                  <a:srgbClr val="F26522"/>
                </a:solidFill>
              </a:rPr>
              <a:t>Tourism: </a:t>
            </a:r>
            <a:br>
              <a:rPr lang="en-ZA" sz="3600" dirty="0" smtClean="0">
                <a:solidFill>
                  <a:srgbClr val="F26522"/>
                </a:solidFill>
              </a:rPr>
            </a:br>
            <a:r>
              <a:rPr lang="en-ZA" sz="3600" dirty="0" smtClean="0">
                <a:solidFill>
                  <a:srgbClr val="F26522"/>
                </a:solidFill>
              </a:rPr>
              <a:t> </a:t>
            </a:r>
            <a:r>
              <a:rPr lang="en-ZA" sz="3600" dirty="0">
                <a:solidFill>
                  <a:srgbClr val="F26522"/>
                </a:solidFill>
              </a:rPr>
              <a:t/>
            </a:r>
            <a:br>
              <a:rPr lang="en-ZA" sz="3600" dirty="0">
                <a:solidFill>
                  <a:srgbClr val="F26522"/>
                </a:solidFill>
              </a:rPr>
            </a:br>
            <a:r>
              <a:rPr lang="en-ZA" sz="3600" dirty="0" smtClean="0">
                <a:solidFill>
                  <a:srgbClr val="F26522"/>
                </a:solidFill>
              </a:rPr>
              <a:t>Co-ordination </a:t>
            </a:r>
            <a:r>
              <a:rPr lang="en-ZA" sz="3600" dirty="0">
                <a:solidFill>
                  <a:srgbClr val="F26522"/>
                </a:solidFill>
              </a:rPr>
              <a:t>across </a:t>
            </a:r>
            <a:r>
              <a:rPr lang="en-ZA" sz="3600" dirty="0" smtClean="0">
                <a:solidFill>
                  <a:srgbClr val="F26522"/>
                </a:solidFill>
              </a:rPr>
              <a:t>Tourism </a:t>
            </a:r>
            <a:r>
              <a:rPr lang="en-ZA" sz="3600" dirty="0">
                <a:solidFill>
                  <a:srgbClr val="F26522"/>
                </a:solidFill>
              </a:rPr>
              <a:t>S</a:t>
            </a:r>
            <a:r>
              <a:rPr lang="en-ZA" sz="3600" dirty="0" smtClean="0">
                <a:solidFill>
                  <a:srgbClr val="F26522"/>
                </a:solidFill>
              </a:rPr>
              <a:t>takeholders </a:t>
            </a:r>
            <a:r>
              <a:rPr lang="en-ZA" sz="3600" dirty="0">
                <a:solidFill>
                  <a:srgbClr val="F26522"/>
                </a:solidFill>
              </a:rPr>
              <a:t/>
            </a:r>
            <a:br>
              <a:rPr lang="en-ZA" sz="3600" dirty="0">
                <a:solidFill>
                  <a:srgbClr val="F26522"/>
                </a:solidFill>
              </a:rPr>
            </a:br>
            <a:r>
              <a:rPr lang="en-ZA" sz="3600" dirty="0">
                <a:solidFill>
                  <a:srgbClr val="F26522"/>
                </a:solidFill>
              </a:rPr>
              <a:t/>
            </a:r>
            <a:br>
              <a:rPr lang="en-ZA" sz="3600" dirty="0">
                <a:solidFill>
                  <a:srgbClr val="F26522"/>
                </a:solidFill>
              </a:rPr>
            </a:br>
            <a:r>
              <a:rPr lang="en-ZA" sz="5000" dirty="0">
                <a:solidFill>
                  <a:srgbClr val="F26522"/>
                </a:solidFill>
              </a:rPr>
              <a:t/>
            </a:r>
            <a:br>
              <a:rPr lang="en-ZA" sz="5000" dirty="0">
                <a:solidFill>
                  <a:srgbClr val="F26522"/>
                </a:solidFill>
              </a:rPr>
            </a:br>
            <a:endParaRPr lang="en-ZA" sz="5000" b="1" dirty="0">
              <a:solidFill>
                <a:srgbClr val="F26522"/>
              </a:solidFill>
              <a:latin typeface="Gill Sans MT" panose="020B0502020104020203" pitchFamily="34" charset="0"/>
            </a:endParaRPr>
          </a:p>
        </p:txBody>
      </p:sp>
      <p:sp>
        <p:nvSpPr>
          <p:cNvPr id="3" name="Subtitle 2"/>
          <p:cNvSpPr>
            <a:spLocks noGrp="1"/>
          </p:cNvSpPr>
          <p:nvPr>
            <p:ph type="subTitle" idx="4294967295"/>
          </p:nvPr>
        </p:nvSpPr>
        <p:spPr>
          <a:xfrm>
            <a:off x="685800" y="2868327"/>
            <a:ext cx="7772400" cy="887243"/>
          </a:xfrm>
          <a:prstGeom prst="rect">
            <a:avLst/>
          </a:prstGeom>
        </p:spPr>
        <p:txBody>
          <a:bodyPr>
            <a:normAutofit fontScale="92500" lnSpcReduction="20000"/>
          </a:bodyPr>
          <a:lstStyle/>
          <a:p>
            <a:pPr marL="0" indent="0" algn="l">
              <a:buNone/>
            </a:pPr>
            <a:endParaRPr lang="en-US" sz="3200" dirty="0">
              <a:latin typeface="Arial" panose="020B0604020202020204" pitchFamily="34" charset="0"/>
              <a:cs typeface="Arial" panose="020B0604020202020204" pitchFamily="34" charset="0"/>
            </a:endParaRPr>
          </a:p>
          <a:p>
            <a:pPr marL="0" indent="0" algn="ctr">
              <a:buNone/>
            </a:pPr>
            <a:r>
              <a:rPr lang="en-US" sz="3200" b="1" dirty="0">
                <a:latin typeface="Arial" panose="020B0604020202020204" pitchFamily="34" charset="0"/>
                <a:cs typeface="Arial" panose="020B0604020202020204" pitchFamily="34" charset="0"/>
              </a:rPr>
              <a:t>4 February  2020</a:t>
            </a:r>
            <a:endParaRPr lang="en-Z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83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638" y="313570"/>
            <a:ext cx="8364354" cy="571954"/>
          </a:xfrm>
        </p:spPr>
        <p:txBody>
          <a:bodyPr>
            <a:normAutofit/>
          </a:bodyPr>
          <a:lstStyle/>
          <a:p>
            <a:r>
              <a:rPr lang="en-US" sz="2400" dirty="0"/>
              <a:t>Stakeholder Engagement – Tourism Sector Masterplan</a:t>
            </a:r>
          </a:p>
        </p:txBody>
      </p:sp>
      <p:sp>
        <p:nvSpPr>
          <p:cNvPr id="9" name="Content Placeholder 8"/>
          <p:cNvSpPr>
            <a:spLocks noGrp="1"/>
          </p:cNvSpPr>
          <p:nvPr>
            <p:ph sz="half" idx="2"/>
          </p:nvPr>
        </p:nvSpPr>
        <p:spPr>
          <a:xfrm>
            <a:off x="395785" y="1020278"/>
            <a:ext cx="8304664" cy="5749012"/>
          </a:xfrm>
        </p:spPr>
        <p:txBody>
          <a:bodyPr>
            <a:normAutofit lnSpcReduction="10000"/>
          </a:bodyPr>
          <a:lstStyle/>
          <a:p>
            <a:pPr marL="139302" lvl="1" indent="0">
              <a:buNone/>
            </a:pPr>
            <a:r>
              <a:rPr lang="en-ZA" altLang="en-US" sz="1900" dirty="0">
                <a:latin typeface="Arial Narrow" panose="020B0606020202030204" pitchFamily="34" charset="0"/>
              </a:rPr>
              <a:t>The Tourism Sector Masterplan is being developed as a result of tourism being prioritised within South Africa’s Industrial Policy.  </a:t>
            </a:r>
            <a:r>
              <a:rPr lang="en-ZA" sz="1900" dirty="0">
                <a:solidFill>
                  <a:srgbClr val="000000"/>
                </a:solidFill>
                <a:latin typeface="Arial Narrow" panose="020B0606020202030204" pitchFamily="34" charset="0"/>
                <a:ea typeface="Arial" charset="0"/>
                <a:cs typeface="Arial" charset="0"/>
              </a:rPr>
              <a:t>The following structures are created specifically to review and finalise this work:</a:t>
            </a:r>
          </a:p>
          <a:p>
            <a:pPr marL="139302" lvl="1" indent="0">
              <a:buNone/>
            </a:pPr>
            <a:endParaRPr lang="en-ZA" sz="1900" b="1" dirty="0">
              <a:solidFill>
                <a:srgbClr val="000000"/>
              </a:solidFill>
              <a:latin typeface="Arial Narrow" panose="020B0606020202030204" pitchFamily="34" charset="0"/>
              <a:ea typeface="Arial" charset="0"/>
              <a:cs typeface="Arial" charset="0"/>
            </a:endParaRPr>
          </a:p>
          <a:p>
            <a:pPr marL="139302" lvl="1" indent="0">
              <a:buNone/>
            </a:pPr>
            <a:r>
              <a:rPr lang="en-ZA" sz="1900" b="1" dirty="0">
                <a:solidFill>
                  <a:srgbClr val="000000"/>
                </a:solidFill>
                <a:latin typeface="Arial Narrow" panose="020B0606020202030204" pitchFamily="34" charset="0"/>
                <a:ea typeface="Arial" charset="0"/>
                <a:cs typeface="Arial" charset="0"/>
              </a:rPr>
              <a:t>Executive Oversight Committee (EOC): </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This is the highest decision-making body (Committee of Principals)</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Chaired and convened by the Minister of Tourism</a:t>
            </a:r>
          </a:p>
          <a:p>
            <a:pPr marL="525065" lvl="1" indent="-385763" algn="just">
              <a:buFont typeface="Arial" charset="0"/>
              <a:buChar char="•"/>
            </a:pPr>
            <a:r>
              <a:rPr lang="en-ZA" sz="1900" dirty="0">
                <a:solidFill>
                  <a:srgbClr val="000000"/>
                </a:solidFill>
                <a:latin typeface="Arial Narrow" panose="020B0606020202030204" pitchFamily="34" charset="0"/>
                <a:ea typeface="Arial" charset="0"/>
                <a:cs typeface="Arial" charset="0"/>
              </a:rPr>
              <a:t>Members include the Deputy Minister of Tourism, Community Representation (NEDLAC Community Trust), Labour Representatives (COSATU and FEDHUSA), Business Representatives (TBCSA and BUSA) and Representatives from </a:t>
            </a:r>
            <a:r>
              <a:rPr lang="en-ZA" sz="1900" dirty="0" smtClean="0">
                <a:solidFill>
                  <a:srgbClr val="000000"/>
                </a:solidFill>
                <a:latin typeface="Arial Narrow" panose="020B0606020202030204" pitchFamily="34" charset="0"/>
                <a:ea typeface="Arial" charset="0"/>
                <a:cs typeface="Arial" charset="0"/>
              </a:rPr>
              <a:t>the</a:t>
            </a:r>
          </a:p>
          <a:p>
            <a:pPr marL="139302" lvl="1" indent="0" algn="just">
              <a:buNone/>
            </a:pPr>
            <a:r>
              <a:rPr lang="en-ZA" sz="1900" dirty="0">
                <a:solidFill>
                  <a:srgbClr val="000000"/>
                </a:solidFill>
                <a:latin typeface="Arial Narrow" panose="020B0606020202030204" pitchFamily="34" charset="0"/>
                <a:ea typeface="Arial" charset="0"/>
                <a:cs typeface="Arial" charset="0"/>
              </a:rPr>
              <a:t> </a:t>
            </a:r>
            <a:r>
              <a:rPr lang="en-ZA" sz="1900" dirty="0" smtClean="0">
                <a:solidFill>
                  <a:srgbClr val="000000"/>
                </a:solidFill>
                <a:latin typeface="Arial Narrow" panose="020B0606020202030204" pitchFamily="34" charset="0"/>
                <a:ea typeface="Arial" charset="0"/>
                <a:cs typeface="Arial" charset="0"/>
              </a:rPr>
              <a:t>      SA Tourism </a:t>
            </a:r>
            <a:r>
              <a:rPr lang="en-ZA" sz="1900" dirty="0">
                <a:solidFill>
                  <a:srgbClr val="000000"/>
                </a:solidFill>
                <a:latin typeface="Arial Narrow" panose="020B0606020202030204" pitchFamily="34" charset="0"/>
                <a:ea typeface="Arial" charset="0"/>
                <a:cs typeface="Arial" charset="0"/>
              </a:rPr>
              <a:t>and </a:t>
            </a:r>
            <a:r>
              <a:rPr lang="en-ZA" sz="1900" dirty="0" smtClean="0">
                <a:solidFill>
                  <a:srgbClr val="000000"/>
                </a:solidFill>
                <a:latin typeface="Arial Narrow" panose="020B0606020202030204" pitchFamily="34" charset="0"/>
                <a:ea typeface="Arial" charset="0"/>
                <a:cs typeface="Arial" charset="0"/>
              </a:rPr>
              <a:t>Brand SA </a:t>
            </a:r>
            <a:r>
              <a:rPr lang="en-ZA" sz="1900" dirty="0">
                <a:solidFill>
                  <a:srgbClr val="000000"/>
                </a:solidFill>
                <a:latin typeface="Arial Narrow" panose="020B0606020202030204" pitchFamily="34" charset="0"/>
                <a:ea typeface="Arial" charset="0"/>
                <a:cs typeface="Arial" charset="0"/>
              </a:rPr>
              <a:t>Boards.</a:t>
            </a:r>
          </a:p>
          <a:p>
            <a:pPr marL="139302" lvl="1" indent="0">
              <a:buNone/>
            </a:pPr>
            <a:endParaRPr lang="en-ZA" sz="1900" b="1" dirty="0">
              <a:solidFill>
                <a:srgbClr val="000000"/>
              </a:solidFill>
              <a:latin typeface="Arial Narrow" panose="020B0606020202030204" pitchFamily="34" charset="0"/>
              <a:ea typeface="Arial" charset="0"/>
              <a:cs typeface="Arial" charset="0"/>
            </a:endParaRPr>
          </a:p>
          <a:p>
            <a:pPr marL="139302" lvl="1" indent="0">
              <a:buNone/>
            </a:pPr>
            <a:r>
              <a:rPr lang="en-ZA" sz="1900" b="1" dirty="0">
                <a:solidFill>
                  <a:srgbClr val="000000"/>
                </a:solidFill>
                <a:latin typeface="Arial Narrow" panose="020B0606020202030204" pitchFamily="34" charset="0"/>
                <a:ea typeface="Arial" charset="0"/>
                <a:cs typeface="Arial" charset="0"/>
              </a:rPr>
              <a:t>Industry Reference Group (IRG): </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Representatives from Business, Government, Labour, research, support and industry associations</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Chaired by the Director General of Tourism</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Ensures that findings and emerging recommendations are tested with the sector and value-chain on an incremental, phased basis</a:t>
            </a:r>
          </a:p>
          <a:p>
            <a:pPr marL="525065" lvl="1" indent="-385763">
              <a:buFont typeface="Arial" charset="0"/>
              <a:buChar char="•"/>
            </a:pPr>
            <a:r>
              <a:rPr lang="en-ZA" sz="1900" dirty="0">
                <a:solidFill>
                  <a:srgbClr val="000000"/>
                </a:solidFill>
                <a:latin typeface="Arial Narrow" panose="020B0606020202030204" pitchFamily="34" charset="0"/>
                <a:ea typeface="Arial" charset="0"/>
                <a:cs typeface="Arial" charset="0"/>
              </a:rPr>
              <a:t>In addition to the IRG, ongoing engagement with individual stakeholder groupings continues</a:t>
            </a:r>
          </a:p>
          <a:p>
            <a:pPr marL="139302" lvl="1" indent="0">
              <a:buNone/>
            </a:pPr>
            <a:endParaRPr lang="en-ZA" sz="1800" dirty="0">
              <a:solidFill>
                <a:srgbClr val="000000"/>
              </a:solidFill>
              <a:latin typeface="Arial" charset="0"/>
              <a:ea typeface="Arial" charset="0"/>
              <a:cs typeface="Arial" charset="0"/>
            </a:endParaRPr>
          </a:p>
          <a:p>
            <a:pPr marL="525065" lvl="1" indent="-385763">
              <a:buFont typeface="Arial" charset="0"/>
              <a:buChar char="•"/>
            </a:pPr>
            <a:endParaRPr lang="en-ZA" sz="1800" dirty="0">
              <a:solidFill>
                <a:srgbClr val="000000"/>
              </a:solidFill>
              <a:latin typeface="Arial" charset="0"/>
              <a:ea typeface="Arial" charset="0"/>
              <a:cs typeface="Arial" charset="0"/>
            </a:endParaRPr>
          </a:p>
          <a:p>
            <a:pPr marL="79375" lvl="1" indent="0" algn="just">
              <a:lnSpc>
                <a:spcPct val="100000"/>
              </a:lnSpc>
              <a:buNone/>
              <a:defRPr/>
            </a:pPr>
            <a:endParaRPr lang="en-ZA" sz="1800" dirty="0">
              <a:latin typeface="Arial Narrow" panose="020B0606020202030204" pitchFamily="34" charset="0"/>
            </a:endParaRPr>
          </a:p>
          <a:p>
            <a:pPr marL="523875" lvl="1" indent="-342900" algn="just" defTabSz="685800">
              <a:lnSpc>
                <a:spcPct val="150000"/>
              </a:lnSpc>
              <a:spcBef>
                <a:spcPct val="0"/>
              </a:spcBef>
              <a:spcAft>
                <a:spcPts val="600"/>
              </a:spcAft>
              <a:buFont typeface="Courier New" panose="02070309020205020404" pitchFamily="49" charset="0"/>
              <a:buChar char="o"/>
            </a:pPr>
            <a:endParaRPr lang="en-US" altLang="en-US" sz="1800" dirty="0">
              <a:latin typeface="Arial Narrow" panose="020B0606020202030204" pitchFamily="34" charset="0"/>
              <a:cs typeface="Calibri" panose="020F0502020204030204" pitchFamily="34" charset="0"/>
            </a:endParaRPr>
          </a:p>
          <a:p>
            <a:pPr lvl="0">
              <a:lnSpc>
                <a:spcPct val="120000"/>
              </a:lnSpc>
              <a:spcBef>
                <a:spcPts val="0"/>
              </a:spcBef>
            </a:pPr>
            <a:endParaRPr lang="en-ZA" sz="2500" dirty="0"/>
          </a:p>
          <a:p>
            <a:pPr marL="214313" indent="-214313"/>
            <a:endParaRPr lang="en-US" dirty="0"/>
          </a:p>
          <a:p>
            <a:endParaRPr lang="en-US" dirty="0"/>
          </a:p>
        </p:txBody>
      </p:sp>
      <p:sp>
        <p:nvSpPr>
          <p:cNvPr id="4" name="Slide Number Placeholder 3"/>
          <p:cNvSpPr>
            <a:spLocks noGrp="1"/>
          </p:cNvSpPr>
          <p:nvPr>
            <p:ph type="sldNum" sz="quarter" idx="12"/>
          </p:nvPr>
        </p:nvSpPr>
        <p:spPr/>
        <p:txBody>
          <a:bodyPr/>
          <a:lstStyle/>
          <a:p>
            <a:fld id="{093862CD-2CE4-D846-9F15-15300DCE1BBC}" type="slidenum">
              <a:rPr lang="en-US" sz="900" smtClean="0">
                <a:latin typeface="Arial" panose="020B0604020202020204" pitchFamily="34" charset="0"/>
                <a:cs typeface="Arial" panose="020B0604020202020204" pitchFamily="34" charset="0"/>
              </a:rPr>
              <a:pPr/>
              <a:t>10</a:t>
            </a:fld>
            <a:endParaRPr lang="en-US" sz="9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395785" y="6468177"/>
            <a:ext cx="5719265" cy="253299"/>
          </a:xfrm>
        </p:spPr>
        <p:txBody>
          <a:bodyPr/>
          <a:lstStyle/>
          <a:p>
            <a:r>
              <a:rPr lang="en-US" sz="900" dirty="0" smtClean="0"/>
              <a:t>Coordination across Tourism stakeholders;   4 February 2020</a:t>
            </a:r>
            <a:endParaRPr lang="en-ZA" sz="900" dirty="0"/>
          </a:p>
        </p:txBody>
      </p:sp>
    </p:spTree>
    <p:extLst>
      <p:ext uri="{BB962C8B-B14F-4D97-AF65-F5344CB8AC3E}">
        <p14:creationId xmlns:p14="http://schemas.microsoft.com/office/powerpoint/2010/main" val="1671451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11</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36524"/>
            <a:ext cx="7886700" cy="674401"/>
          </a:xfrm>
        </p:spPr>
        <p:txBody>
          <a:bodyPr>
            <a:noAutofit/>
          </a:bodyPr>
          <a:lstStyle/>
          <a:p>
            <a:pPr algn="ctr"/>
            <a:r>
              <a:rPr lang="en-US" sz="2400" dirty="0"/>
              <a:t>Other Stakeholder Formations</a:t>
            </a:r>
            <a:endParaRPr lang="en-ZA" sz="2400" dirty="0"/>
          </a:p>
        </p:txBody>
      </p:sp>
      <p:sp>
        <p:nvSpPr>
          <p:cNvPr id="5" name="Content Placeholder 4"/>
          <p:cNvSpPr>
            <a:spLocks noGrp="1"/>
          </p:cNvSpPr>
          <p:nvPr>
            <p:ph idx="1"/>
          </p:nvPr>
        </p:nvSpPr>
        <p:spPr>
          <a:xfrm>
            <a:off x="282389" y="810926"/>
            <a:ext cx="8628855" cy="4862436"/>
          </a:xfrm>
        </p:spPr>
        <p:txBody>
          <a:bodyPr>
            <a:noAutofit/>
          </a:bodyPr>
          <a:lstStyle/>
          <a:p>
            <a:pPr algn="just">
              <a:lnSpc>
                <a:spcPct val="100000"/>
              </a:lnSpc>
              <a:spcBef>
                <a:spcPts val="0"/>
              </a:spcBef>
              <a:spcAft>
                <a:spcPts val="600"/>
              </a:spcAft>
            </a:pPr>
            <a:r>
              <a:rPr lang="en-US" sz="1800" dirty="0">
                <a:latin typeface="Arial Narrow" panose="020B0606020202030204" pitchFamily="34" charset="0"/>
              </a:rPr>
              <a:t>Ministerial Leadership Forum and thematic Ministerial engagements with individual industry stakeholder formations.</a:t>
            </a:r>
          </a:p>
          <a:p>
            <a:pPr algn="just">
              <a:lnSpc>
                <a:spcPct val="100000"/>
              </a:lnSpc>
              <a:spcBef>
                <a:spcPts val="0"/>
              </a:spcBef>
              <a:spcAft>
                <a:spcPts val="600"/>
              </a:spcAft>
            </a:pPr>
            <a:r>
              <a:rPr lang="en-US" sz="1800" dirty="0" smtClean="0">
                <a:latin typeface="Arial Narrow" panose="020B0606020202030204" pitchFamily="34" charset="0"/>
              </a:rPr>
              <a:t>National </a:t>
            </a:r>
            <a:r>
              <a:rPr lang="en-US" sz="1800" dirty="0">
                <a:latin typeface="Arial Narrow" panose="020B0606020202030204" pitchFamily="34" charset="0"/>
              </a:rPr>
              <a:t>Tourism Stakeholder Forum and its </a:t>
            </a:r>
            <a:r>
              <a:rPr lang="en-US" sz="1800" dirty="0" err="1">
                <a:latin typeface="Arial Narrow" panose="020B0606020202030204" pitchFamily="34" charset="0"/>
              </a:rPr>
              <a:t>workstreams</a:t>
            </a:r>
            <a:r>
              <a:rPr lang="en-US" sz="1800" dirty="0">
                <a:latin typeface="Arial Narrow" panose="020B0606020202030204" pitchFamily="34" charset="0"/>
              </a:rPr>
              <a:t> (Marketing, Ease of Access, Visitor Experience, Destination Management and Broad-based benefits).</a:t>
            </a:r>
          </a:p>
          <a:p>
            <a:pPr algn="just">
              <a:lnSpc>
                <a:spcPct val="100000"/>
              </a:lnSpc>
              <a:spcBef>
                <a:spcPts val="0"/>
              </a:spcBef>
              <a:spcAft>
                <a:spcPts val="600"/>
              </a:spcAft>
            </a:pPr>
            <a:r>
              <a:rPr lang="en-US" sz="1800" dirty="0" smtClean="0">
                <a:latin typeface="Arial Narrow" panose="020B0606020202030204" pitchFamily="34" charset="0"/>
              </a:rPr>
              <a:t>Indaba </a:t>
            </a:r>
            <a:r>
              <a:rPr lang="en-US" sz="1800" dirty="0">
                <a:latin typeface="Arial Narrow" panose="020B0606020202030204" pitchFamily="34" charset="0"/>
              </a:rPr>
              <a:t>Ministerial Forum.</a:t>
            </a:r>
          </a:p>
          <a:p>
            <a:pPr algn="just">
              <a:lnSpc>
                <a:spcPct val="100000"/>
              </a:lnSpc>
              <a:spcBef>
                <a:spcPts val="0"/>
              </a:spcBef>
              <a:spcAft>
                <a:spcPts val="600"/>
              </a:spcAft>
            </a:pPr>
            <a:r>
              <a:rPr lang="en-US" sz="1800" dirty="0" smtClean="0">
                <a:latin typeface="Arial Narrow" panose="020B0606020202030204" pitchFamily="34" charset="0"/>
              </a:rPr>
              <a:t>National </a:t>
            </a:r>
            <a:r>
              <a:rPr lang="en-US" sz="1800" dirty="0">
                <a:latin typeface="Arial Narrow" panose="020B0606020202030204" pitchFamily="34" charset="0"/>
              </a:rPr>
              <a:t>Tourism Statistical Forum.</a:t>
            </a:r>
          </a:p>
          <a:p>
            <a:pPr algn="just">
              <a:lnSpc>
                <a:spcPct val="100000"/>
              </a:lnSpc>
              <a:spcBef>
                <a:spcPts val="0"/>
              </a:spcBef>
              <a:spcAft>
                <a:spcPts val="600"/>
              </a:spcAft>
            </a:pPr>
            <a:r>
              <a:rPr lang="en-US" sz="1800" dirty="0" smtClean="0">
                <a:latin typeface="Arial Narrow" panose="020B0606020202030204" pitchFamily="34" charset="0"/>
              </a:rPr>
              <a:t>National </a:t>
            </a:r>
            <a:r>
              <a:rPr lang="en-US" sz="1800" dirty="0">
                <a:latin typeface="Arial Narrow" panose="020B0606020202030204" pitchFamily="34" charset="0"/>
              </a:rPr>
              <a:t>Tourism Research Expert Forum.</a:t>
            </a:r>
          </a:p>
          <a:p>
            <a:pPr algn="just">
              <a:lnSpc>
                <a:spcPct val="100000"/>
              </a:lnSpc>
              <a:spcBef>
                <a:spcPts val="0"/>
              </a:spcBef>
              <a:spcAft>
                <a:spcPts val="600"/>
              </a:spcAft>
            </a:pPr>
            <a:r>
              <a:rPr lang="en-US" sz="1800" dirty="0" smtClean="0">
                <a:latin typeface="Arial Narrow" panose="020B0606020202030204" pitchFamily="34" charset="0"/>
              </a:rPr>
              <a:t>Public </a:t>
            </a:r>
            <a:r>
              <a:rPr lang="en-US" sz="1800" dirty="0">
                <a:latin typeface="Arial Narrow" panose="020B0606020202030204" pitchFamily="34" charset="0"/>
              </a:rPr>
              <a:t>Outreach or </a:t>
            </a:r>
            <a:r>
              <a:rPr lang="en-US" sz="1800" dirty="0" err="1">
                <a:latin typeface="Arial Narrow" panose="020B0606020202030204" pitchFamily="34" charset="0"/>
              </a:rPr>
              <a:t>Izimbizo</a:t>
            </a:r>
            <a:r>
              <a:rPr lang="en-US" sz="1800" dirty="0">
                <a:latin typeface="Arial Narrow" panose="020B0606020202030204" pitchFamily="34" charset="0"/>
              </a:rPr>
              <a:t>.</a:t>
            </a:r>
          </a:p>
          <a:p>
            <a:pPr algn="just">
              <a:lnSpc>
                <a:spcPct val="100000"/>
              </a:lnSpc>
              <a:spcBef>
                <a:spcPts val="0"/>
              </a:spcBef>
              <a:spcAft>
                <a:spcPts val="600"/>
              </a:spcAft>
            </a:pPr>
            <a:r>
              <a:rPr lang="en-US" sz="1800" dirty="0" smtClean="0">
                <a:latin typeface="Arial Narrow" panose="020B0606020202030204" pitchFamily="34" charset="0"/>
              </a:rPr>
              <a:t>Engagements </a:t>
            </a:r>
            <a:r>
              <a:rPr lang="en-US" sz="1800" dirty="0">
                <a:latin typeface="Arial Narrow" panose="020B0606020202030204" pitchFamily="34" charset="0"/>
              </a:rPr>
              <a:t>with Traditional Leaders.</a:t>
            </a:r>
          </a:p>
          <a:p>
            <a:pPr algn="just">
              <a:lnSpc>
                <a:spcPct val="100000"/>
              </a:lnSpc>
              <a:spcBef>
                <a:spcPts val="0"/>
              </a:spcBef>
              <a:spcAft>
                <a:spcPts val="600"/>
              </a:spcAft>
            </a:pPr>
            <a:r>
              <a:rPr lang="en-US" sz="1800" dirty="0" smtClean="0">
                <a:latin typeface="Arial Narrow" panose="020B0606020202030204" pitchFamily="34" charset="0"/>
              </a:rPr>
              <a:t>Tourist </a:t>
            </a:r>
            <a:r>
              <a:rPr lang="en-US" sz="1800" dirty="0">
                <a:latin typeface="Arial Narrow" panose="020B0606020202030204" pitchFamily="34" charset="0"/>
              </a:rPr>
              <a:t>Guides Registrar Forum.</a:t>
            </a:r>
          </a:p>
          <a:p>
            <a:pPr algn="just">
              <a:lnSpc>
                <a:spcPct val="100000"/>
              </a:lnSpc>
              <a:spcBef>
                <a:spcPts val="0"/>
              </a:spcBef>
              <a:spcAft>
                <a:spcPts val="600"/>
              </a:spcAft>
            </a:pPr>
            <a:r>
              <a:rPr lang="en-US" sz="1800" dirty="0" smtClean="0">
                <a:latin typeface="Arial Narrow" panose="020B0606020202030204" pitchFamily="34" charset="0"/>
              </a:rPr>
              <a:t>Tourism </a:t>
            </a:r>
            <a:r>
              <a:rPr lang="en-US" sz="1800" dirty="0">
                <a:latin typeface="Arial Narrow" panose="020B0606020202030204" pitchFamily="34" charset="0"/>
              </a:rPr>
              <a:t>Service Excellence and complaints management Forum.</a:t>
            </a:r>
          </a:p>
          <a:p>
            <a:pPr algn="just">
              <a:lnSpc>
                <a:spcPct val="100000"/>
              </a:lnSpc>
              <a:spcBef>
                <a:spcPts val="0"/>
              </a:spcBef>
              <a:spcAft>
                <a:spcPts val="600"/>
              </a:spcAft>
            </a:pPr>
            <a:r>
              <a:rPr lang="en-US" sz="1800" dirty="0" smtClean="0">
                <a:latin typeface="Arial Narrow" panose="020B0606020202030204" pitchFamily="34" charset="0"/>
              </a:rPr>
              <a:t>Tourism </a:t>
            </a:r>
            <a:r>
              <a:rPr lang="en-US" sz="1800" dirty="0">
                <a:latin typeface="Arial Narrow" panose="020B0606020202030204" pitchFamily="34" charset="0"/>
              </a:rPr>
              <a:t>Sector HRD strategy implementation Committee.</a:t>
            </a:r>
          </a:p>
          <a:p>
            <a:pPr algn="just">
              <a:lnSpc>
                <a:spcPct val="100000"/>
              </a:lnSpc>
              <a:spcBef>
                <a:spcPts val="0"/>
              </a:spcBef>
              <a:spcAft>
                <a:spcPts val="600"/>
              </a:spcAft>
            </a:pPr>
            <a:r>
              <a:rPr lang="en-US" sz="1800" dirty="0" smtClean="0">
                <a:latin typeface="Arial Narrow" panose="020B0606020202030204" pitchFamily="34" charset="0"/>
              </a:rPr>
              <a:t>The </a:t>
            </a:r>
            <a:r>
              <a:rPr lang="en-US" sz="1800" dirty="0">
                <a:latin typeface="Arial Narrow" panose="020B0606020202030204" pitchFamily="34" charset="0"/>
              </a:rPr>
              <a:t>department also works closely with sister departments and agencies across the system who have responsibility for various aspects of </a:t>
            </a:r>
            <a:r>
              <a:rPr lang="en-US" sz="1800" dirty="0" smtClean="0">
                <a:latin typeface="Arial Narrow" panose="020B0606020202030204" pitchFamily="34" charset="0"/>
              </a:rPr>
              <a:t>the tourism </a:t>
            </a:r>
            <a:r>
              <a:rPr lang="en-US" sz="1800" dirty="0">
                <a:latin typeface="Arial Narrow" panose="020B0606020202030204" pitchFamily="34" charset="0"/>
              </a:rPr>
              <a:t>value chain (e.g. </a:t>
            </a:r>
            <a:r>
              <a:rPr lang="en-US" sz="1800" dirty="0" smtClean="0">
                <a:latin typeface="Arial Narrow" panose="020B0606020202030204" pitchFamily="34" charset="0"/>
              </a:rPr>
              <a:t>Transport</a:t>
            </a:r>
            <a:r>
              <a:rPr lang="en-US" sz="1800" dirty="0">
                <a:latin typeface="Arial Narrow" panose="020B0606020202030204" pitchFamily="34" charset="0"/>
              </a:rPr>
              <a:t>, Home Affairs, </a:t>
            </a:r>
            <a:r>
              <a:rPr lang="en-US" sz="1600" dirty="0">
                <a:latin typeface="Arial Narrow" panose="020B0606020202030204" pitchFamily="34" charset="0"/>
              </a:rPr>
              <a:t>Basic Education etc.)</a:t>
            </a:r>
          </a:p>
        </p:txBody>
      </p:sp>
      <p:sp>
        <p:nvSpPr>
          <p:cNvPr id="6" name="Footer Placeholder 1"/>
          <p:cNvSpPr>
            <a:spLocks noGrp="1"/>
          </p:cNvSpPr>
          <p:nvPr>
            <p:ph type="ftr" sz="quarter" idx="11"/>
          </p:nvPr>
        </p:nvSpPr>
        <p:spPr>
          <a:xfrm>
            <a:off x="282387" y="6356351"/>
            <a:ext cx="3625469" cy="294706"/>
          </a:xfrm>
        </p:spPr>
        <p:txBody>
          <a:bodyPr/>
          <a:lstStyle/>
          <a:p>
            <a:r>
              <a:rPr lang="en-US" sz="900" dirty="0">
                <a:latin typeface="Arial" panose="020B0604020202020204" pitchFamily="34" charset="0"/>
                <a:cs typeface="Arial" panose="020B0604020202020204" pitchFamily="34" charset="0"/>
              </a:rPr>
              <a:t>Coordination across Tourism stakeholders;   4 February 2020</a:t>
            </a:r>
            <a:endParaRPr lang="en-ZA"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705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ZA" sz="2400" dirty="0">
                <a:latin typeface="Arial Narrow" panose="020B0606020202030204" pitchFamily="34" charset="0"/>
              </a:rPr>
              <a:t>Structures/Programmes to Capacitate District and Local Government Officials</a:t>
            </a:r>
          </a:p>
        </p:txBody>
      </p:sp>
      <p:sp>
        <p:nvSpPr>
          <p:cNvPr id="3" name="Content Placeholder 2"/>
          <p:cNvSpPr>
            <a:spLocks noGrp="1"/>
          </p:cNvSpPr>
          <p:nvPr>
            <p:ph idx="1"/>
          </p:nvPr>
        </p:nvSpPr>
        <p:spPr>
          <a:xfrm>
            <a:off x="628650" y="1122653"/>
            <a:ext cx="7886700" cy="3891781"/>
          </a:xfrm>
        </p:spPr>
        <p:txBody>
          <a:bodyPr>
            <a:noAutofit/>
          </a:bodyPr>
          <a:lstStyle/>
          <a:p>
            <a:pPr>
              <a:lnSpc>
                <a:spcPct val="100000"/>
              </a:lnSpc>
            </a:pPr>
            <a:r>
              <a:rPr lang="en-US" sz="1600" dirty="0">
                <a:latin typeface="Arial Narrow" panose="020B0606020202030204" pitchFamily="34" charset="0"/>
              </a:rPr>
              <a:t>The learning networks focus on building capacity of tourism officials on tourism planning, tourism research and information management, collection of data, guidelines for establishment of tourism structures, and institutionalise destination planning tools.</a:t>
            </a:r>
          </a:p>
          <a:p>
            <a:pPr>
              <a:lnSpc>
                <a:spcPct val="100000"/>
              </a:lnSpc>
            </a:pPr>
            <a:r>
              <a:rPr lang="en-US" sz="1600" b="1" dirty="0">
                <a:latin typeface="Arial Narrow" panose="020B0606020202030204" pitchFamily="34" charset="0"/>
              </a:rPr>
              <a:t>Objectives of the Local Government Tourism Peer Learning Networks </a:t>
            </a:r>
            <a:r>
              <a:rPr lang="en-US" sz="1600" dirty="0">
                <a:latin typeface="Arial Narrow" panose="020B0606020202030204" pitchFamily="34" charset="0"/>
              </a:rPr>
              <a:t>(LGTPLN) are to:</a:t>
            </a:r>
          </a:p>
          <a:p>
            <a:pPr lvl="1">
              <a:lnSpc>
                <a:spcPct val="100000"/>
              </a:lnSpc>
            </a:pPr>
            <a:r>
              <a:rPr lang="en-US" sz="1600" dirty="0">
                <a:latin typeface="Arial Narrow" panose="020B0606020202030204" pitchFamily="34" charset="0"/>
              </a:rPr>
              <a:t>strengthen and enhance technical capacity of local government tourism/LED practitioners;</a:t>
            </a:r>
          </a:p>
          <a:p>
            <a:pPr lvl="1">
              <a:lnSpc>
                <a:spcPct val="100000"/>
              </a:lnSpc>
            </a:pPr>
            <a:r>
              <a:rPr lang="en-US" sz="1600" dirty="0">
                <a:latin typeface="Arial Narrow" panose="020B0606020202030204" pitchFamily="34" charset="0"/>
              </a:rPr>
              <a:t>identify and propose areas of government intervention, norms and standards, and guidelines;</a:t>
            </a:r>
          </a:p>
          <a:p>
            <a:pPr lvl="1">
              <a:lnSpc>
                <a:spcPct val="100000"/>
              </a:lnSpc>
            </a:pPr>
            <a:r>
              <a:rPr lang="en-US" sz="1600" dirty="0">
                <a:latin typeface="Arial Narrow" panose="020B0606020202030204" pitchFamily="34" charset="0"/>
              </a:rPr>
              <a:t>create a platform where tourism/LED practitioners from various municipalities share experiences, best practices, case studies, tourism development models or approaches</a:t>
            </a:r>
          </a:p>
          <a:p>
            <a:pPr lvl="1">
              <a:lnSpc>
                <a:spcPct val="100000"/>
              </a:lnSpc>
            </a:pPr>
            <a:r>
              <a:rPr lang="en-US" sz="1600" dirty="0">
                <a:latin typeface="Arial Narrow" panose="020B0606020202030204" pitchFamily="34" charset="0"/>
              </a:rPr>
              <a:t>ensure alignment of municipal tourism plans with provincial and national tourism plans; and</a:t>
            </a:r>
          </a:p>
          <a:p>
            <a:pPr lvl="1">
              <a:lnSpc>
                <a:spcPct val="100000"/>
              </a:lnSpc>
            </a:pPr>
            <a:r>
              <a:rPr lang="en-US" sz="1600" dirty="0">
                <a:latin typeface="Arial Narrow" panose="020B0606020202030204" pitchFamily="34" charset="0"/>
              </a:rPr>
              <a:t>provision of technical support to municipalities.</a:t>
            </a:r>
          </a:p>
          <a:p>
            <a:pPr>
              <a:lnSpc>
                <a:spcPct val="100000"/>
              </a:lnSpc>
            </a:pPr>
            <a:r>
              <a:rPr lang="en-US" sz="1600" dirty="0">
                <a:latin typeface="Arial Narrow" panose="020B0606020202030204" pitchFamily="34" charset="0"/>
              </a:rPr>
              <a:t>These quarterly convened learning networks are structured to be basic, interactive, and advance a practical/participatory learning approach. </a:t>
            </a:r>
          </a:p>
          <a:p>
            <a:pPr>
              <a:lnSpc>
                <a:spcPct val="100000"/>
              </a:lnSpc>
            </a:pPr>
            <a:r>
              <a:rPr lang="en-US" sz="1600" dirty="0">
                <a:latin typeface="Arial Narrow" panose="020B0606020202030204" pitchFamily="34" charset="0"/>
              </a:rPr>
              <a:t>Outcomes:</a:t>
            </a:r>
          </a:p>
          <a:p>
            <a:pPr lvl="1">
              <a:lnSpc>
                <a:spcPct val="100000"/>
              </a:lnSpc>
            </a:pPr>
            <a:r>
              <a:rPr lang="en-US" sz="1600" dirty="0">
                <a:latin typeface="Arial Narrow" panose="020B0606020202030204" pitchFamily="34" charset="0"/>
              </a:rPr>
              <a:t>identified gaps addressed, destination interventions improve planning expertise of tourism practitioners and municipalities, build understanding of the significance of tourism by officials, thereby ensuring that tourism is prioritised and adequately resourced.</a:t>
            </a:r>
            <a:endParaRPr lang="en-ZA" sz="1600" dirty="0">
              <a:latin typeface="Arial Narrow" panose="020B0606020202030204" pitchFamily="34" charset="0"/>
            </a:endParaRPr>
          </a:p>
        </p:txBody>
      </p:sp>
      <p:sp>
        <p:nvSpPr>
          <p:cNvPr id="4" name="Footer Placeholder 3"/>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144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13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6" name="Content Placeholder 6"/>
          <p:cNvSpPr txBox="1">
            <a:spLocks/>
          </p:cNvSpPr>
          <p:nvPr/>
        </p:nvSpPr>
        <p:spPr bwMode="auto">
          <a:xfrm>
            <a:off x="2409127" y="2726286"/>
            <a:ext cx="3870649" cy="90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0" algn="ctr">
              <a:buNone/>
            </a:pPr>
            <a:r>
              <a:rPr lang="en-US" sz="4800" b="1" dirty="0" smtClean="0">
                <a:solidFill>
                  <a:srgbClr val="ED7D31"/>
                </a:solidFill>
                <a:latin typeface="Gill Sans MT" panose="020B0502020104020203" pitchFamily="34" charset="0"/>
              </a:rPr>
              <a:t>Thank  </a:t>
            </a:r>
            <a:r>
              <a:rPr lang="en-US" sz="4800" b="1" dirty="0">
                <a:solidFill>
                  <a:srgbClr val="ED7D31"/>
                </a:solidFill>
                <a:latin typeface="Gill Sans MT" panose="020B0502020104020203" pitchFamily="34" charset="0"/>
              </a:rPr>
              <a:t>You</a:t>
            </a:r>
          </a:p>
        </p:txBody>
      </p:sp>
      <p:sp>
        <p:nvSpPr>
          <p:cNvPr id="4" name="Footer Placeholder 1"/>
          <p:cNvSpPr>
            <a:spLocks noGrp="1"/>
          </p:cNvSpPr>
          <p:nvPr>
            <p:ph type="ftr" sz="quarter" idx="11"/>
          </p:nvPr>
        </p:nvSpPr>
        <p:spPr>
          <a:xfrm>
            <a:off x="701350" y="5991226"/>
            <a:ext cx="4103732" cy="365125"/>
          </a:xfrm>
        </p:spPr>
        <p:txBody>
          <a:bodyPr/>
          <a:lstStyle/>
          <a:p>
            <a:pPr>
              <a:defRPr/>
            </a:pPr>
            <a:r>
              <a:rPr lang="en-US" sz="1000" i="1" smtClean="0">
                <a:latin typeface="Gill Sans MT" panose="020B0502020104020203" pitchFamily="34" charset="0"/>
              </a:rPr>
              <a:t>Coordination across Tourism stakeholders;   4 February 2020</a:t>
            </a:r>
            <a:endParaRPr lang="en-ZA" sz="1000" i="1" dirty="0">
              <a:latin typeface="Gill Sans MT" panose="020B0502020104020203" pitchFamily="34" charset="0"/>
            </a:endParaRPr>
          </a:p>
        </p:txBody>
      </p:sp>
    </p:spTree>
    <p:extLst>
      <p:ext uri="{BB962C8B-B14F-4D97-AF65-F5344CB8AC3E}">
        <p14:creationId xmlns:p14="http://schemas.microsoft.com/office/powerpoint/2010/main" val="1665014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sz="3200" b="1" dirty="0">
                <a:solidFill>
                  <a:srgbClr val="F26500"/>
                </a:solidFill>
                <a:latin typeface="Gill Sans MT" panose="020B0502020104020203" pitchFamily="34" charset="0"/>
              </a:rPr>
              <a:t>Purpose</a:t>
            </a:r>
            <a:r>
              <a:rPr lang="en-ZA" sz="3200" b="1" dirty="0">
                <a:solidFill>
                  <a:srgbClr val="F26500"/>
                </a:solidFill>
                <a:latin typeface="Gill Sans MT" panose="020B0502020104020203" pitchFamily="34" charset="0"/>
              </a:rPr>
              <a:t/>
            </a:r>
            <a:br>
              <a:rPr lang="en-ZA" sz="3200" b="1" dirty="0">
                <a:solidFill>
                  <a:srgbClr val="F26500"/>
                </a:solidFill>
                <a:latin typeface="Gill Sans MT" panose="020B0502020104020203" pitchFamily="34" charset="0"/>
              </a:rPr>
            </a:br>
            <a:endParaRPr lang="en-ZA" sz="3200" b="1" dirty="0">
              <a:solidFill>
                <a:srgbClr val="F26500"/>
              </a:solidFill>
              <a:latin typeface="Gill Sans MT" panose="020B0502020104020203" pitchFamily="34" charset="0"/>
            </a:endParaRPr>
          </a:p>
        </p:txBody>
      </p:sp>
      <p:sp>
        <p:nvSpPr>
          <p:cNvPr id="3" name="Content Placeholder 2"/>
          <p:cNvSpPr>
            <a:spLocks noGrp="1"/>
          </p:cNvSpPr>
          <p:nvPr>
            <p:ph idx="4294967295"/>
          </p:nvPr>
        </p:nvSpPr>
        <p:spPr>
          <a:xfrm>
            <a:off x="628650" y="1469421"/>
            <a:ext cx="7886700" cy="4247985"/>
          </a:xfrm>
          <a:prstGeom prst="rect">
            <a:avLst/>
          </a:prstGeom>
        </p:spPr>
        <p:txBody>
          <a:bodyPr>
            <a:noAutofit/>
          </a:bodyPr>
          <a:lstStyle/>
          <a:p>
            <a:pPr marL="457200" indent="-457200" algn="just">
              <a:lnSpc>
                <a:spcPct val="160000"/>
              </a:lnSpc>
              <a:buFont typeface="+mj-lt"/>
              <a:buAutoNum type="arabicPeriod"/>
            </a:pPr>
            <a:r>
              <a:rPr lang="en-US" dirty="0">
                <a:latin typeface="Arial Narrow" panose="020B0606020202030204" pitchFamily="34" charset="0"/>
                <a:cs typeface="Arial" panose="020B0604020202020204" pitchFamily="34" charset="0"/>
              </a:rPr>
              <a:t>To provide parliament with the context of the environment and interrelationships of factors within the tourism value chain</a:t>
            </a:r>
            <a:r>
              <a:rPr lang="en-US" dirty="0" smtClean="0">
                <a:latin typeface="Arial Narrow" panose="020B0606020202030204" pitchFamily="34" charset="0"/>
                <a:cs typeface="Arial" panose="020B0604020202020204" pitchFamily="34" charset="0"/>
              </a:rPr>
              <a:t>.</a:t>
            </a:r>
          </a:p>
          <a:p>
            <a:pPr marL="0" indent="0" algn="just">
              <a:lnSpc>
                <a:spcPct val="160000"/>
              </a:lnSpc>
              <a:buNone/>
            </a:pPr>
            <a:endParaRPr lang="en-US" dirty="0">
              <a:latin typeface="Arial Narrow" panose="020B0606020202030204" pitchFamily="34" charset="0"/>
              <a:cs typeface="Arial" panose="020B0604020202020204" pitchFamily="34" charset="0"/>
            </a:endParaRPr>
          </a:p>
          <a:p>
            <a:pPr marL="457200" indent="-457200" algn="just">
              <a:lnSpc>
                <a:spcPct val="160000"/>
              </a:lnSpc>
              <a:buFont typeface="+mj-lt"/>
              <a:buAutoNum type="arabicPeriod"/>
            </a:pPr>
            <a:r>
              <a:rPr lang="en-US" dirty="0">
                <a:latin typeface="Arial Narrow" panose="020B0606020202030204" pitchFamily="34" charset="0"/>
                <a:cs typeface="Arial" panose="020B0604020202020204" pitchFamily="34" charset="0"/>
              </a:rPr>
              <a:t>To present to parliament the department’s approach to integrated management of stakeholder </a:t>
            </a:r>
            <a:r>
              <a:rPr lang="en-US" dirty="0" smtClean="0">
                <a:latin typeface="Arial Narrow" panose="020B0606020202030204" pitchFamily="34" charset="0"/>
                <a:cs typeface="Arial" panose="020B0604020202020204" pitchFamily="34" charset="0"/>
              </a:rPr>
              <a:t>relations.</a:t>
            </a:r>
            <a:endParaRPr lang="en-US" dirty="0">
              <a:latin typeface="Arial Narrow" panose="020B0606020202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dirty="0">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1210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7400369-66F7-4E90-B9E8-E7C30E015ADE}" type="slidenum">
              <a:rPr lang="en-ZA" sz="900" smtClean="0">
                <a:solidFill>
                  <a:prstClr val="white">
                    <a:lumMod val="65000"/>
                  </a:prstClr>
                </a:solidFill>
                <a:latin typeface="Arial" panose="020B0604020202020204" pitchFamily="34" charset="0"/>
                <a:cs typeface="Arial" panose="020B0604020202020204" pitchFamily="34" charset="0"/>
              </a:rPr>
              <a:pPr/>
              <a:t>3</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36988" y="338029"/>
            <a:ext cx="8329567" cy="725457"/>
          </a:xfrm>
        </p:spPr>
        <p:txBody>
          <a:bodyPr>
            <a:noAutofit/>
          </a:bodyPr>
          <a:lstStyle/>
          <a:p>
            <a:pPr algn="ctr"/>
            <a:r>
              <a:rPr lang="en-ZA" dirty="0" smtClean="0"/>
              <a:t> </a:t>
            </a:r>
            <a:r>
              <a:rPr lang="en-ZA" dirty="0"/>
              <a:t>The Case for Tourism</a:t>
            </a:r>
            <a:endParaRPr lang="en-ZA" dirty="0">
              <a:cs typeface="Arial" panose="020B0604020202020204" pitchFamily="34" charset="0"/>
            </a:endParaRPr>
          </a:p>
        </p:txBody>
      </p:sp>
      <p:sp>
        <p:nvSpPr>
          <p:cNvPr id="5" name="Content Placeholder 4"/>
          <p:cNvSpPr>
            <a:spLocks noGrp="1"/>
          </p:cNvSpPr>
          <p:nvPr>
            <p:ph idx="1"/>
          </p:nvPr>
        </p:nvSpPr>
        <p:spPr>
          <a:xfrm>
            <a:off x="417443" y="1222513"/>
            <a:ext cx="8319054" cy="3886200"/>
          </a:xfrm>
        </p:spPr>
        <p:txBody>
          <a:bodyPr>
            <a:noAutofit/>
          </a:bodyPr>
          <a:lstStyle/>
          <a:p>
            <a:pPr algn="just">
              <a:lnSpc>
                <a:spcPct val="100000"/>
              </a:lnSpc>
              <a:spcBef>
                <a:spcPts val="0"/>
              </a:spcBef>
              <a:defRPr/>
            </a:pPr>
            <a:r>
              <a:rPr lang="en-ZA" sz="2000" dirty="0">
                <a:latin typeface="Arial" panose="020B0604020202020204" pitchFamily="34" charset="0"/>
                <a:cs typeface="Arial" panose="020B0604020202020204" pitchFamily="34" charset="0"/>
              </a:rPr>
              <a:t>Tourism is one of the best performing economic sectors.</a:t>
            </a:r>
          </a:p>
          <a:p>
            <a:pPr marL="0" indent="0" algn="just">
              <a:lnSpc>
                <a:spcPct val="100000"/>
              </a:lnSpc>
              <a:spcBef>
                <a:spcPts val="0"/>
              </a:spcBef>
              <a:buNone/>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Has the potential to increase jobs, foreign exchange earnings &amp; balance of payments, provision of economic opportunity for youth, stimulates economic activity in rural areas, support development of SMME’s.</a:t>
            </a:r>
          </a:p>
          <a:p>
            <a:pPr marL="0" indent="0" algn="just">
              <a:lnSpc>
                <a:spcPct val="100000"/>
              </a:lnSpc>
              <a:spcBef>
                <a:spcPts val="0"/>
              </a:spcBef>
              <a:buNone/>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Supports the NDP’s economic policy proposal for a more diversified economy.</a:t>
            </a:r>
          </a:p>
          <a:p>
            <a:pPr algn="just">
              <a:lnSpc>
                <a:spcPct val="100000"/>
              </a:lnSpc>
              <a:spcBef>
                <a:spcPts val="0"/>
              </a:spcBef>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Has multiple linkages with other sectors of the economy and generate significant multiplier effects.</a:t>
            </a:r>
          </a:p>
        </p:txBody>
      </p:sp>
    </p:spTree>
    <p:extLst>
      <p:ext uri="{BB962C8B-B14F-4D97-AF65-F5344CB8AC3E}">
        <p14:creationId xmlns:p14="http://schemas.microsoft.com/office/powerpoint/2010/main" val="224743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7400369-66F7-4E90-B9E8-E7C30E015ADE}" type="slidenum">
              <a:rPr lang="en-ZA" sz="900" smtClean="0">
                <a:solidFill>
                  <a:prstClr val="white">
                    <a:lumMod val="65000"/>
                  </a:prstClr>
                </a:solidFill>
                <a:latin typeface="Arial" panose="020B0604020202020204" pitchFamily="34" charset="0"/>
                <a:cs typeface="Arial" panose="020B0604020202020204" pitchFamily="34" charset="0"/>
              </a:rPr>
              <a:pPr/>
              <a:t>4</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47537" y="308213"/>
            <a:ext cx="8329567" cy="755273"/>
          </a:xfrm>
        </p:spPr>
        <p:txBody>
          <a:bodyPr>
            <a:noAutofit/>
          </a:bodyPr>
          <a:lstStyle/>
          <a:p>
            <a:pPr algn="ctr"/>
            <a:r>
              <a:rPr lang="en-ZA" dirty="0" smtClean="0"/>
              <a:t>The </a:t>
            </a:r>
            <a:r>
              <a:rPr lang="en-ZA" dirty="0"/>
              <a:t>Case for Tourism Cont. . . </a:t>
            </a:r>
          </a:p>
        </p:txBody>
      </p:sp>
      <p:sp>
        <p:nvSpPr>
          <p:cNvPr id="5" name="Content Placeholder 4"/>
          <p:cNvSpPr>
            <a:spLocks noGrp="1"/>
          </p:cNvSpPr>
          <p:nvPr>
            <p:ph idx="1"/>
          </p:nvPr>
        </p:nvSpPr>
        <p:spPr>
          <a:xfrm>
            <a:off x="337930" y="1154042"/>
            <a:ext cx="8439174" cy="4570897"/>
          </a:xfrm>
        </p:spPr>
        <p:txBody>
          <a:bodyPr>
            <a:noAutofit/>
          </a:bodyPr>
          <a:lstStyle/>
          <a:p>
            <a:pPr algn="just">
              <a:lnSpc>
                <a:spcPct val="100000"/>
              </a:lnSpc>
              <a:spcBef>
                <a:spcPts val="0"/>
              </a:spcBef>
              <a:defRPr/>
            </a:pPr>
            <a:r>
              <a:rPr lang="en-ZA" sz="2000" dirty="0">
                <a:latin typeface="Arial" panose="020B0604020202020204" pitchFamily="34" charset="0"/>
                <a:cs typeface="Arial" panose="020B0604020202020204" pitchFamily="34" charset="0"/>
              </a:rPr>
              <a:t>Tourism is a complex sector, composed of a very diverse series of industries and activities. </a:t>
            </a:r>
          </a:p>
          <a:p>
            <a:pPr marL="0" indent="0" algn="just">
              <a:lnSpc>
                <a:spcPct val="100000"/>
              </a:lnSpc>
              <a:spcBef>
                <a:spcPts val="0"/>
              </a:spcBef>
              <a:buNone/>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It involves not only primary tourism businesses such as hotels, visitor attractions and tourism transport, but a wide range of facilities and services within the economy. </a:t>
            </a:r>
          </a:p>
          <a:p>
            <a:pPr marL="0" indent="0" algn="just">
              <a:lnSpc>
                <a:spcPct val="100000"/>
              </a:lnSpc>
              <a:spcBef>
                <a:spcPts val="0"/>
              </a:spcBef>
              <a:buNone/>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Tourism is thus affected by, and has a bearing on, other factors and economic sectors that must also be competitive. </a:t>
            </a:r>
          </a:p>
          <a:p>
            <a:pPr algn="just">
              <a:lnSpc>
                <a:spcPct val="100000"/>
              </a:lnSpc>
              <a:spcBef>
                <a:spcPts val="0"/>
              </a:spcBef>
              <a:defRPr/>
            </a:pPr>
            <a:endParaRPr lang="en-ZA" sz="2000" dirty="0">
              <a:latin typeface="Arial" panose="020B0604020202020204" pitchFamily="34" charset="0"/>
              <a:cs typeface="Arial" panose="020B0604020202020204" pitchFamily="34" charset="0"/>
            </a:endParaRPr>
          </a:p>
          <a:p>
            <a:pPr algn="just">
              <a:lnSpc>
                <a:spcPct val="100000"/>
              </a:lnSpc>
              <a:spcBef>
                <a:spcPts val="0"/>
              </a:spcBef>
              <a:defRPr/>
            </a:pPr>
            <a:r>
              <a:rPr lang="en-ZA" sz="2000" dirty="0">
                <a:latin typeface="Arial" panose="020B0604020202020204" pitchFamily="34" charset="0"/>
                <a:cs typeface="Arial" panose="020B0604020202020204" pitchFamily="34" charset="0"/>
              </a:rPr>
              <a:t>Tourism is often perceived as being the exclusive domain of the ministry responsible for tourism - Yet, the very elements of tourism competitiveness are the responsibility of several different government departments, authorities, agencies</a:t>
            </a:r>
            <a:r>
              <a:rPr lang="en-US" sz="2000" dirty="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 private sector</a:t>
            </a:r>
            <a:r>
              <a:rPr lang="en-US" sz="2000" dirty="0">
                <a:latin typeface="Arial" panose="020B0604020202020204" pitchFamily="34" charset="0"/>
                <a:cs typeface="Arial" panose="020B0604020202020204" pitchFamily="34" charset="0"/>
              </a:rPr>
              <a:t> and communities</a:t>
            </a:r>
            <a:r>
              <a:rPr lang="en-ZA" sz="2000" dirty="0">
                <a:latin typeface="Arial" panose="020B0604020202020204" pitchFamily="34" charset="0"/>
                <a:cs typeface="Arial" panose="020B0604020202020204" pitchFamily="34" charset="0"/>
              </a:rPr>
              <a:t> interests.</a:t>
            </a:r>
          </a:p>
        </p:txBody>
      </p:sp>
    </p:spTree>
    <p:extLst>
      <p:ext uri="{BB962C8B-B14F-4D97-AF65-F5344CB8AC3E}">
        <p14:creationId xmlns:p14="http://schemas.microsoft.com/office/powerpoint/2010/main" val="4152061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134754"/>
            <a:ext cx="7886700" cy="1051927"/>
          </a:xfrm>
        </p:spPr>
        <p:txBody>
          <a:bodyPr>
            <a:normAutofit/>
          </a:bodyPr>
          <a:lstStyle/>
          <a:p>
            <a:pPr algn="ctr"/>
            <a:r>
              <a:rPr lang="en-ZA" dirty="0"/>
              <a:t> Policy and Legislative Mandate </a:t>
            </a:r>
          </a:p>
        </p:txBody>
      </p:sp>
      <p:sp>
        <p:nvSpPr>
          <p:cNvPr id="5" name="Content Placeholder 4"/>
          <p:cNvSpPr>
            <a:spLocks noGrp="1"/>
          </p:cNvSpPr>
          <p:nvPr>
            <p:ph idx="1"/>
          </p:nvPr>
        </p:nvSpPr>
        <p:spPr>
          <a:xfrm>
            <a:off x="628650" y="914401"/>
            <a:ext cx="7886700" cy="4803006"/>
          </a:xfrm>
        </p:spPr>
        <p:txBody>
          <a:bodyPr>
            <a:normAutofit fontScale="70000" lnSpcReduction="20000"/>
          </a:bodyPr>
          <a:lstStyle/>
          <a:p>
            <a:pPr marL="0" indent="0" algn="just">
              <a:lnSpc>
                <a:spcPct val="100000"/>
              </a:lnSpc>
              <a:spcBef>
                <a:spcPts val="0"/>
              </a:spcBef>
              <a:buNone/>
            </a:pPr>
            <a:r>
              <a:rPr lang="en-ZA" sz="2900" dirty="0">
                <a:latin typeface="Arial Narrow" panose="020B0606020202030204" pitchFamily="34" charset="0"/>
              </a:rPr>
              <a:t>Tourism is a concurrent function for all three spheres of Government.  At a National level, the Department of Tourism came into existence in 2009.</a:t>
            </a:r>
          </a:p>
          <a:p>
            <a:pPr marL="0" indent="0" algn="just">
              <a:lnSpc>
                <a:spcPct val="100000"/>
              </a:lnSpc>
              <a:spcBef>
                <a:spcPts val="0"/>
              </a:spcBef>
              <a:buNone/>
            </a:pPr>
            <a:endParaRPr lang="en-ZA" sz="2900" dirty="0">
              <a:latin typeface="Arial Narrow" panose="020B0606020202030204" pitchFamily="34" charset="0"/>
            </a:endParaRPr>
          </a:p>
          <a:p>
            <a:pPr marL="0" indent="0" algn="just">
              <a:lnSpc>
                <a:spcPct val="100000"/>
              </a:lnSpc>
              <a:spcBef>
                <a:spcPts val="0"/>
              </a:spcBef>
              <a:buNone/>
            </a:pPr>
            <a:r>
              <a:rPr lang="en-ZA" sz="2900" dirty="0">
                <a:latin typeface="Arial Narrow" panose="020B0606020202030204" pitchFamily="34" charset="0"/>
              </a:rPr>
              <a:t>Overall legislative and policy direction for the Department of Tourism is provided for in the Tourism Act, 2014 (Act No 3 of 2014), the National Development Plan (NDP) and the National Tourism Sector Strategy (NTSS - 2017)</a:t>
            </a:r>
          </a:p>
          <a:p>
            <a:pPr marL="0" indent="0" algn="just">
              <a:lnSpc>
                <a:spcPct val="100000"/>
              </a:lnSpc>
              <a:spcBef>
                <a:spcPts val="0"/>
              </a:spcBef>
              <a:buNone/>
            </a:pPr>
            <a:endParaRPr lang="en-ZA" sz="2900" dirty="0">
              <a:latin typeface="Arial Narrow" panose="020B0606020202030204" pitchFamily="34" charset="0"/>
            </a:endParaRPr>
          </a:p>
          <a:p>
            <a:pPr marL="0" indent="0" algn="just">
              <a:lnSpc>
                <a:spcPct val="100000"/>
              </a:lnSpc>
              <a:spcBef>
                <a:spcPts val="0"/>
              </a:spcBef>
              <a:buNone/>
            </a:pPr>
            <a:r>
              <a:rPr lang="en-ZA" sz="2900" b="1" dirty="0">
                <a:latin typeface="Arial Narrow" panose="020B0606020202030204" pitchFamily="34" charset="0"/>
              </a:rPr>
              <a:t>The Department’s mandate is to grow tourism to and within South Africa </a:t>
            </a:r>
            <a:r>
              <a:rPr lang="en-ZA" sz="2900" dirty="0">
                <a:latin typeface="Arial Narrow" panose="020B0606020202030204" pitchFamily="34" charset="0"/>
              </a:rPr>
              <a:t>such that:</a:t>
            </a:r>
          </a:p>
          <a:p>
            <a:pPr marL="0" indent="0" algn="just">
              <a:lnSpc>
                <a:spcPct val="100000"/>
              </a:lnSpc>
              <a:spcBef>
                <a:spcPts val="0"/>
              </a:spcBef>
              <a:buNone/>
            </a:pPr>
            <a:endParaRPr lang="en-ZA" sz="2900" dirty="0">
              <a:latin typeface="Arial Narrow" panose="020B0606020202030204" pitchFamily="34" charset="0"/>
            </a:endParaRPr>
          </a:p>
          <a:p>
            <a:pPr algn="just">
              <a:lnSpc>
                <a:spcPct val="100000"/>
              </a:lnSpc>
              <a:spcBef>
                <a:spcPts val="0"/>
              </a:spcBef>
              <a:spcAft>
                <a:spcPts val="600"/>
              </a:spcAft>
            </a:pPr>
            <a:r>
              <a:rPr lang="en-ZA" sz="2900" dirty="0">
                <a:latin typeface="Arial Narrow" panose="020B0606020202030204" pitchFamily="34" charset="0"/>
              </a:rPr>
              <a:t>Its contribution to the Gross Domestic Product (GDP) and the economy is increased.</a:t>
            </a:r>
          </a:p>
          <a:p>
            <a:pPr algn="just">
              <a:lnSpc>
                <a:spcPct val="100000"/>
              </a:lnSpc>
              <a:spcBef>
                <a:spcPts val="0"/>
              </a:spcBef>
              <a:spcAft>
                <a:spcPts val="600"/>
              </a:spcAft>
            </a:pPr>
            <a:r>
              <a:rPr lang="en-ZA" sz="2900" dirty="0">
                <a:latin typeface="Arial Narrow" panose="020B0606020202030204" pitchFamily="34" charset="0"/>
              </a:rPr>
              <a:t>Its contribution to job creation in South Africa is increased.</a:t>
            </a:r>
          </a:p>
          <a:p>
            <a:pPr algn="just">
              <a:lnSpc>
                <a:spcPct val="100000"/>
              </a:lnSpc>
              <a:spcBef>
                <a:spcPts val="0"/>
              </a:spcBef>
              <a:spcAft>
                <a:spcPts val="600"/>
              </a:spcAft>
            </a:pPr>
            <a:r>
              <a:rPr lang="en-ZA" sz="2900" dirty="0">
                <a:latin typeface="Arial Narrow" panose="020B0606020202030204" pitchFamily="34" charset="0"/>
              </a:rPr>
              <a:t>Economic participation in the sector is inclusive.</a:t>
            </a:r>
          </a:p>
          <a:p>
            <a:pPr algn="just">
              <a:lnSpc>
                <a:spcPct val="100000"/>
              </a:lnSpc>
              <a:spcBef>
                <a:spcPts val="0"/>
              </a:spcBef>
              <a:spcAft>
                <a:spcPts val="600"/>
              </a:spcAft>
            </a:pPr>
            <a:r>
              <a:rPr lang="en-ZA" sz="2900" dirty="0">
                <a:latin typeface="Arial Narrow" panose="020B0606020202030204" pitchFamily="34" charset="0"/>
              </a:rPr>
              <a:t>Enjoyment of tourism is shared by all South Africans.</a:t>
            </a:r>
          </a:p>
          <a:p>
            <a:pPr algn="just">
              <a:lnSpc>
                <a:spcPct val="100000"/>
              </a:lnSpc>
              <a:spcBef>
                <a:spcPts val="0"/>
              </a:spcBef>
              <a:spcAft>
                <a:spcPts val="600"/>
              </a:spcAft>
            </a:pPr>
            <a:r>
              <a:rPr lang="en-ZA" sz="2900" dirty="0">
                <a:latin typeface="Arial Narrow" panose="020B0606020202030204" pitchFamily="34" charset="0"/>
              </a:rPr>
              <a:t>Quality tourism products and services are promoted. </a:t>
            </a:r>
          </a:p>
          <a:p>
            <a:pPr algn="just">
              <a:lnSpc>
                <a:spcPct val="100000"/>
              </a:lnSpc>
              <a:spcBef>
                <a:spcPts val="0"/>
              </a:spcBef>
              <a:spcAft>
                <a:spcPts val="600"/>
              </a:spcAft>
            </a:pPr>
            <a:r>
              <a:rPr lang="en-ZA" sz="2900" dirty="0">
                <a:latin typeface="Arial Narrow" panose="020B0606020202030204" pitchFamily="34" charset="0"/>
              </a:rPr>
              <a:t>The practice of responsible tourism is promoted. </a:t>
            </a:r>
            <a:endParaRPr lang="en-US" sz="2900" dirty="0">
              <a:latin typeface="Arial Narrow" panose="020B0606020202030204" pitchFamily="34" charset="0"/>
            </a:endParaRPr>
          </a:p>
          <a:p>
            <a:pPr lvl="1" algn="just">
              <a:lnSpc>
                <a:spcPct val="100000"/>
              </a:lnSpc>
              <a:spcBef>
                <a:spcPts val="0"/>
              </a:spcBef>
            </a:pPr>
            <a:endParaRPr lang="en-ZA" sz="1800" dirty="0"/>
          </a:p>
          <a:p>
            <a:endParaRPr lang="en-ZA" dirty="0"/>
          </a:p>
        </p:txBody>
      </p:sp>
      <p:sp>
        <p:nvSpPr>
          <p:cNvPr id="2" name="Footer Placeholder 1"/>
          <p:cNvSpPr>
            <a:spLocks noGrp="1"/>
          </p:cNvSpPr>
          <p:nvPr>
            <p:ph type="ftr" sz="quarter" idx="11"/>
          </p:nvPr>
        </p:nvSpPr>
        <p:spPr/>
        <p:txBody>
          <a:bodyPr/>
          <a:lstStyle/>
          <a:p>
            <a:pPr algn="l"/>
            <a:r>
              <a:rPr lang="en-US" sz="900" i="1">
                <a:solidFill>
                  <a:schemeClr val="bg1">
                    <a:lumMod val="65000"/>
                  </a:schemeClr>
                </a:solidFill>
                <a:latin typeface="Arial" panose="020B0604020202020204" pitchFamily="34" charset="0"/>
                <a:cs typeface="Arial" panose="020B0604020202020204" pitchFamily="34" charset="0"/>
              </a:rPr>
              <a:t>Coordination across Tourism stakeholders;   4 February 2020</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495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2233"/>
            <a:ext cx="7886700" cy="965290"/>
          </a:xfrm>
        </p:spPr>
        <p:txBody>
          <a:bodyPr/>
          <a:lstStyle/>
          <a:p>
            <a:pPr algn="ctr"/>
            <a:r>
              <a:rPr lang="en-ZA" dirty="0"/>
              <a:t>The tourism value chain</a:t>
            </a:r>
          </a:p>
        </p:txBody>
      </p:sp>
      <p:sp>
        <p:nvSpPr>
          <p:cNvPr id="6" name="Slide Number Placeholder 5"/>
          <p:cNvSpPr>
            <a:spLocks noGrp="1"/>
          </p:cNvSpPr>
          <p:nvPr>
            <p:ph type="sldNum" sz="quarter" idx="12"/>
          </p:nvPr>
        </p:nvSpPr>
        <p:spPr/>
        <p:txBody>
          <a:bodyPr/>
          <a:lstStyle/>
          <a:p>
            <a:fld id="{E40FEAE8-3F87-4A99-BAF2-EE59B96B6E72}" type="slidenum">
              <a:rPr lang="en-ZA" smtClean="0"/>
              <a:t>6</a:t>
            </a:fld>
            <a:endParaRPr lang="en-ZA"/>
          </a:p>
        </p:txBody>
      </p:sp>
      <p:pic>
        <p:nvPicPr>
          <p:cNvPr id="7" name="Content Placeholder 6"/>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27522"/>
            <a:ext cx="9069859" cy="4815875"/>
          </a:xfrm>
          <a:prstGeom prst="rect">
            <a:avLst/>
          </a:prstGeom>
          <a:noFill/>
          <a:ln>
            <a:noFill/>
          </a:ln>
        </p:spPr>
      </p:pic>
      <p:sp>
        <p:nvSpPr>
          <p:cNvPr id="3" name="Footer Placeholder 2"/>
          <p:cNvSpPr>
            <a:spLocks noGrp="1"/>
          </p:cNvSpPr>
          <p:nvPr>
            <p:ph type="ftr" sz="quarter" idx="11"/>
          </p:nvPr>
        </p:nvSpPr>
        <p:spPr>
          <a:xfrm>
            <a:off x="298383" y="6356351"/>
            <a:ext cx="5816667" cy="365125"/>
          </a:xfrm>
        </p:spPr>
        <p:txBody>
          <a:bodyPr/>
          <a:lstStyle/>
          <a:p>
            <a:r>
              <a:rPr lang="en-US" sz="1200" dirty="0"/>
              <a:t>Coordination across Tourism stakeholders;   4 February 2020</a:t>
            </a:r>
            <a:endParaRPr lang="en-ZA" sz="1200" dirty="0"/>
          </a:p>
        </p:txBody>
      </p:sp>
    </p:spTree>
    <p:extLst>
      <p:ext uri="{BB962C8B-B14F-4D97-AF65-F5344CB8AC3E}">
        <p14:creationId xmlns:p14="http://schemas.microsoft.com/office/powerpoint/2010/main" val="97590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lvl="0"/>
            <a:r>
              <a:rPr lang="en-US" sz="900" i="1">
                <a:solidFill>
                  <a:prstClr val="white">
                    <a:lumMod val="65000"/>
                  </a:prstClr>
                </a:solidFill>
                <a:latin typeface="Arial" panose="020B0604020202020204" pitchFamily="34" charset="0"/>
                <a:cs typeface="Arial" panose="020B0604020202020204" pitchFamily="34" charset="0"/>
              </a:rPr>
              <a:t>Coordination across Tourism stakeholders;   4 February 2020</a:t>
            </a:r>
            <a:endParaRPr lang="en-ZA" sz="900" i="1" dirty="0">
              <a:solidFill>
                <a:prstClr val="white">
                  <a:lumMod val="6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B7400369-66F7-4E90-B9E8-E7C30E015ADE}" type="slidenum">
              <a:rPr lang="en-ZA" sz="900" smtClean="0">
                <a:solidFill>
                  <a:prstClr val="white">
                    <a:lumMod val="65000"/>
                  </a:prstClr>
                </a:solidFill>
                <a:latin typeface="Arial" panose="020B0604020202020204" pitchFamily="34" charset="0"/>
                <a:cs typeface="Arial" panose="020B0604020202020204" pitchFamily="34" charset="0"/>
              </a:rPr>
              <a:pPr/>
              <a:t>7</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492845" y="118766"/>
            <a:ext cx="8038832" cy="607856"/>
          </a:xfrm>
        </p:spPr>
        <p:txBody>
          <a:bodyPr>
            <a:noAutofit/>
          </a:bodyPr>
          <a:lstStyle/>
          <a:p>
            <a:pPr algn="ctr">
              <a:lnSpc>
                <a:spcPct val="80000"/>
              </a:lnSpc>
              <a:spcBef>
                <a:spcPts val="1000"/>
              </a:spcBef>
            </a:pPr>
            <a:r>
              <a:rPr lang="en-ZA" sz="3600" dirty="0"/>
              <a:t>Institutional Mechanisms </a:t>
            </a:r>
          </a:p>
        </p:txBody>
      </p:sp>
      <p:pic>
        <p:nvPicPr>
          <p:cNvPr id="7" name="Content Placeholder 6"/>
          <p:cNvPicPr>
            <a:picLocks noGrp="1"/>
          </p:cNvPicPr>
          <p:nvPr>
            <p:ph idx="1"/>
          </p:nvPr>
        </p:nvPicPr>
        <p:blipFill rotWithShape="1">
          <a:blip r:embed="rId3"/>
          <a:srcRect l="14939" t="22738" r="29378" b="7674"/>
          <a:stretch/>
        </p:blipFill>
        <p:spPr bwMode="auto">
          <a:xfrm>
            <a:off x="492845" y="726623"/>
            <a:ext cx="8325333" cy="54527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6371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triped Right Arrow 44"/>
          <p:cNvSpPr/>
          <p:nvPr/>
        </p:nvSpPr>
        <p:spPr>
          <a:xfrm>
            <a:off x="7303787" y="3690272"/>
            <a:ext cx="1633763" cy="1739783"/>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Slide Number Placeholder 2"/>
          <p:cNvSpPr>
            <a:spLocks noGrp="1"/>
          </p:cNvSpPr>
          <p:nvPr>
            <p:ph type="sldNum" sz="quarter" idx="4294967295"/>
          </p:nvPr>
        </p:nvSpPr>
        <p:spPr>
          <a:xfrm>
            <a:off x="7413170" y="6356351"/>
            <a:ext cx="1102179" cy="365125"/>
          </a:xfrm>
        </p:spPr>
        <p:txBody>
          <a:bodyPr/>
          <a:lstStyle/>
          <a:p>
            <a:fld id="{E40FEAE8-3F87-4A99-BAF2-EE59B96B6E72}" type="slidenum">
              <a:rPr lang="en-ZA" sz="900" smtClean="0">
                <a:solidFill>
                  <a:prstClr val="white">
                    <a:lumMod val="65000"/>
                  </a:prstClr>
                </a:solidFill>
                <a:latin typeface="Arial" panose="020B0604020202020204" pitchFamily="34" charset="0"/>
                <a:cs typeface="Arial" panose="020B0604020202020204" pitchFamily="34" charset="0"/>
              </a:rPr>
              <a:pPr/>
              <a:t>8</a:t>
            </a:fld>
            <a:endParaRPr lang="en-ZA" sz="900" dirty="0">
              <a:solidFill>
                <a:prstClr val="white">
                  <a:lumMod val="65000"/>
                </a:prst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50" y="51523"/>
            <a:ext cx="7886700" cy="610323"/>
          </a:xfrm>
        </p:spPr>
        <p:txBody>
          <a:bodyPr>
            <a:normAutofit/>
          </a:bodyPr>
          <a:lstStyle/>
          <a:p>
            <a:r>
              <a:rPr lang="en-US" sz="2400" dirty="0"/>
              <a:t>INSTITUTIONAL </a:t>
            </a:r>
            <a:r>
              <a:rPr lang="en-US" sz="2400" dirty="0" smtClean="0"/>
              <a:t>MECHANISMS  </a:t>
            </a:r>
            <a:r>
              <a:rPr lang="en-US" sz="2400" dirty="0" err="1" smtClean="0"/>
              <a:t>Cont</a:t>
            </a:r>
            <a:r>
              <a:rPr lang="en-US" sz="2400" dirty="0" smtClean="0"/>
              <a:t>…..</a:t>
            </a:r>
            <a:endParaRPr lang="en-ZA" sz="2400" dirty="0"/>
          </a:p>
        </p:txBody>
      </p:sp>
      <p:grpSp>
        <p:nvGrpSpPr>
          <p:cNvPr id="7" name="Group 6"/>
          <p:cNvGrpSpPr/>
          <p:nvPr/>
        </p:nvGrpSpPr>
        <p:grpSpPr>
          <a:xfrm>
            <a:off x="278441" y="873961"/>
            <a:ext cx="6907641" cy="5601673"/>
            <a:chOff x="431673" y="719924"/>
            <a:chExt cx="7076775" cy="5637599"/>
          </a:xfrm>
        </p:grpSpPr>
        <p:sp>
          <p:nvSpPr>
            <p:cNvPr id="8" name="Flowchart: Process 7">
              <a:extLst>
                <a:ext uri="{FF2B5EF4-FFF2-40B4-BE49-F238E27FC236}">
                  <a16:creationId xmlns:a16="http://schemas.microsoft.com/office/drawing/2014/main" id="{C4BFDA9B-98C6-4C7E-A313-232632557AA2}"/>
                </a:ext>
              </a:extLst>
            </p:cNvPr>
            <p:cNvSpPr/>
            <p:nvPr/>
          </p:nvSpPr>
          <p:spPr>
            <a:xfrm>
              <a:off x="431673" y="719924"/>
              <a:ext cx="2670848" cy="127430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FFC000"/>
                  </a:solidFill>
                  <a:latin typeface="Gill Sans MT" panose="020B0502020104020203" pitchFamily="34" charset="0"/>
                  <a:cs typeface="Arial" panose="020B0604020202020204" pitchFamily="34" charset="0"/>
                </a:rPr>
                <a:t>National Tourism Safety Forum</a:t>
              </a:r>
            </a:p>
            <a:p>
              <a:pPr algn="ctr"/>
              <a:r>
                <a:rPr lang="en-ZA" sz="1050" dirty="0">
                  <a:latin typeface="Gill Sans MT" panose="020B0502020104020203" pitchFamily="34" charset="0"/>
                  <a:cs typeface="Arial" panose="020B0604020202020204" pitchFamily="34" charset="0"/>
                </a:rPr>
                <a:t>Divi Commissioner Visible Policing</a:t>
              </a:r>
            </a:p>
            <a:p>
              <a:pPr algn="ctr"/>
              <a:r>
                <a:rPr lang="en-ZA" sz="1050" dirty="0">
                  <a:latin typeface="Gill Sans MT" panose="020B0502020104020203" pitchFamily="34" charset="0"/>
                  <a:cs typeface="Arial" panose="020B0604020202020204" pitchFamily="34" charset="0"/>
                </a:rPr>
                <a:t>Department of Tourism</a:t>
              </a:r>
            </a:p>
            <a:p>
              <a:pPr algn="ctr"/>
              <a:r>
                <a:rPr lang="en-ZA" sz="1050" dirty="0">
                  <a:latin typeface="Gill Sans MT" panose="020B0502020104020203" pitchFamily="34" charset="0"/>
                  <a:cs typeface="Arial" panose="020B0604020202020204" pitchFamily="34" charset="0"/>
                </a:rPr>
                <a:t>SAPS Ports of Entry</a:t>
              </a:r>
            </a:p>
            <a:p>
              <a:pPr algn="ctr"/>
              <a:r>
                <a:rPr lang="en-ZA" sz="1050" dirty="0">
                  <a:latin typeface="Gill Sans MT" panose="020B0502020104020203" pitchFamily="34" charset="0"/>
                  <a:cs typeface="Arial" panose="020B0604020202020204" pitchFamily="34" charset="0"/>
                </a:rPr>
                <a:t>Nia/SSA &amp; DHA</a:t>
              </a:r>
            </a:p>
            <a:p>
              <a:pPr algn="ctr"/>
              <a:r>
                <a:rPr lang="en-ZA" sz="1050" dirty="0">
                  <a:latin typeface="Gill Sans MT" panose="020B0502020104020203" pitchFamily="34" charset="0"/>
                  <a:cs typeface="Arial" panose="020B0604020202020204" pitchFamily="34" charset="0"/>
                </a:rPr>
                <a:t>TBCSA / Industry Associations / ACSA</a:t>
              </a:r>
            </a:p>
          </p:txBody>
        </p:sp>
        <p:sp>
          <p:nvSpPr>
            <p:cNvPr id="9" name="Flowchart: Process 8">
              <a:extLst>
                <a:ext uri="{FF2B5EF4-FFF2-40B4-BE49-F238E27FC236}">
                  <a16:creationId xmlns:a16="http://schemas.microsoft.com/office/drawing/2014/main" id="{BF1B9A95-8088-4CE3-A1F6-81E398158160}"/>
                </a:ext>
              </a:extLst>
            </p:cNvPr>
            <p:cNvSpPr/>
            <p:nvPr/>
          </p:nvSpPr>
          <p:spPr>
            <a:xfrm>
              <a:off x="3945364" y="2139345"/>
              <a:ext cx="1851897" cy="122871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Gill Sans MT" panose="020B0502020104020203" pitchFamily="34" charset="0"/>
                </a:rPr>
                <a:t>Provincial Joints</a:t>
              </a:r>
            </a:p>
            <a:p>
              <a:pPr algn="ctr"/>
              <a:r>
                <a:rPr lang="en-ZA" sz="1600" dirty="0">
                  <a:latin typeface="Gill Sans MT" panose="020B0502020104020203" pitchFamily="34" charset="0"/>
                </a:rPr>
                <a:t>(Provincial Commissioner)</a:t>
              </a:r>
            </a:p>
          </p:txBody>
        </p:sp>
        <p:sp>
          <p:nvSpPr>
            <p:cNvPr id="10" name="Flowchart: Process 9">
              <a:extLst>
                <a:ext uri="{FF2B5EF4-FFF2-40B4-BE49-F238E27FC236}">
                  <a16:creationId xmlns:a16="http://schemas.microsoft.com/office/drawing/2014/main" id="{3686A43E-B767-4CCF-A2B8-8EE89F528FBC}"/>
                </a:ext>
              </a:extLst>
            </p:cNvPr>
            <p:cNvSpPr/>
            <p:nvPr/>
          </p:nvSpPr>
          <p:spPr>
            <a:xfrm>
              <a:off x="431674" y="2198810"/>
              <a:ext cx="2670846" cy="124553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FFC000"/>
                  </a:solidFill>
                  <a:latin typeface="Gill Sans MT" panose="020B0502020104020203" pitchFamily="34" charset="0"/>
                  <a:cs typeface="Arial" panose="020B0604020202020204" pitchFamily="34" charset="0"/>
                </a:rPr>
                <a:t>Provincial Tourism Safety Forum</a:t>
              </a:r>
            </a:p>
            <a:p>
              <a:pPr algn="ctr"/>
              <a:r>
                <a:rPr lang="en-ZA" sz="1050" dirty="0">
                  <a:latin typeface="Gill Sans MT" panose="020B0502020104020203" pitchFamily="34" charset="0"/>
                  <a:cs typeface="Arial" panose="020B0604020202020204" pitchFamily="34" charset="0"/>
                </a:rPr>
                <a:t>Department. Of Home Affairs</a:t>
              </a:r>
            </a:p>
            <a:p>
              <a:pPr algn="ctr"/>
              <a:r>
                <a:rPr lang="en-ZA" sz="1050" dirty="0">
                  <a:latin typeface="Gill Sans MT" panose="020B0502020104020203" pitchFamily="34" charset="0"/>
                  <a:cs typeface="Arial" panose="020B0604020202020204" pitchFamily="34" charset="0"/>
                </a:rPr>
                <a:t>Provincial Tourism Agencies and Dept.</a:t>
              </a:r>
            </a:p>
            <a:p>
              <a:pPr algn="ctr"/>
              <a:r>
                <a:rPr lang="en-ZA" sz="1050" dirty="0">
                  <a:latin typeface="Gill Sans MT" panose="020B0502020104020203" pitchFamily="34" charset="0"/>
                  <a:cs typeface="Arial" panose="020B0604020202020204" pitchFamily="34" charset="0"/>
                </a:rPr>
                <a:t>NIA(SSA)</a:t>
              </a:r>
            </a:p>
            <a:p>
              <a:pPr algn="ctr"/>
              <a:r>
                <a:rPr lang="en-ZA" sz="1050" dirty="0">
                  <a:latin typeface="Gill Sans MT" panose="020B0502020104020203" pitchFamily="34" charset="0"/>
                  <a:cs typeface="Arial" panose="020B0604020202020204" pitchFamily="34" charset="0"/>
                </a:rPr>
                <a:t>Tourism Associations</a:t>
              </a:r>
            </a:p>
            <a:p>
              <a:pPr algn="ctr"/>
              <a:r>
                <a:rPr lang="en-ZA" sz="1050" dirty="0">
                  <a:latin typeface="Gill Sans MT" panose="020B0502020104020203" pitchFamily="34" charset="0"/>
                  <a:cs typeface="Arial" panose="020B0604020202020204" pitchFamily="34" charset="0"/>
                </a:rPr>
                <a:t> DepProv Commissioner Visible Policing</a:t>
              </a:r>
            </a:p>
            <a:p>
              <a:pPr algn="ctr"/>
              <a:endParaRPr lang="en-ZA" sz="1050" dirty="0">
                <a:latin typeface="Gill Sans MT" panose="020B0502020104020203"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9431CDB5-D1CA-428B-B598-3020E5542430}"/>
                </a:ext>
              </a:extLst>
            </p:cNvPr>
            <p:cNvSpPr/>
            <p:nvPr/>
          </p:nvSpPr>
          <p:spPr>
            <a:xfrm>
              <a:off x="431673" y="3529747"/>
              <a:ext cx="2670848" cy="141784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FFC000"/>
                  </a:solidFill>
                  <a:latin typeface="Gill Sans MT" panose="020B0502020104020203" pitchFamily="34" charset="0"/>
                  <a:cs typeface="Arial" panose="020B0604020202020204" pitchFamily="34" charset="0"/>
                </a:rPr>
                <a:t>District Safety Forum</a:t>
              </a:r>
            </a:p>
            <a:p>
              <a:pPr algn="ctr"/>
              <a:r>
                <a:rPr lang="en-ZA" sz="1100" dirty="0">
                  <a:latin typeface="Gill Sans MT" panose="020B0502020104020203" pitchFamily="34" charset="0"/>
                  <a:cs typeface="Arial" panose="020B0604020202020204" pitchFamily="34" charset="0"/>
                </a:rPr>
                <a:t>Deputy District Commissioner Tourism Associations</a:t>
              </a:r>
            </a:p>
            <a:p>
              <a:pPr algn="ctr"/>
              <a:r>
                <a:rPr lang="en-ZA" sz="1100" dirty="0">
                  <a:latin typeface="Gill Sans MT" panose="020B0502020104020203" pitchFamily="34" charset="0"/>
                  <a:cs typeface="Arial" panose="020B0604020202020204" pitchFamily="34" charset="0"/>
                </a:rPr>
                <a:t>Chief / Dep Chief Metro Police</a:t>
              </a:r>
            </a:p>
            <a:p>
              <a:pPr algn="ctr"/>
              <a:r>
                <a:rPr lang="en-ZA" sz="1100" dirty="0">
                  <a:latin typeface="Gill Sans MT" panose="020B0502020104020203" pitchFamily="34" charset="0"/>
                  <a:cs typeface="Arial" panose="020B0604020202020204" pitchFamily="34" charset="0"/>
                </a:rPr>
                <a:t>Depts. of  Home Affairs</a:t>
              </a:r>
            </a:p>
            <a:p>
              <a:pPr algn="ctr"/>
              <a:r>
                <a:rPr lang="en-ZA" sz="1100" dirty="0">
                  <a:latin typeface="Gill Sans MT" panose="020B0502020104020203" pitchFamily="34" charset="0"/>
                  <a:cs typeface="Arial" panose="020B0604020202020204" pitchFamily="34" charset="0"/>
                </a:rPr>
                <a:t>(2) Arts and culture</a:t>
              </a:r>
            </a:p>
            <a:p>
              <a:pPr algn="ctr"/>
              <a:r>
                <a:rPr lang="en-ZA" sz="1100" dirty="0">
                  <a:latin typeface="Gill Sans MT" panose="020B0502020104020203" pitchFamily="34" charset="0"/>
                  <a:cs typeface="Arial" panose="020B0604020202020204" pitchFamily="34" charset="0"/>
                </a:rPr>
                <a:t>Community Police Forum</a:t>
              </a:r>
            </a:p>
            <a:p>
              <a:pPr algn="ctr"/>
              <a:r>
                <a:rPr lang="en-ZA" sz="1100" dirty="0">
                  <a:latin typeface="Gill Sans MT" panose="020B0502020104020203" pitchFamily="34" charset="0"/>
                  <a:cs typeface="Arial" panose="020B0604020202020204" pitchFamily="34" charset="0"/>
                </a:rPr>
                <a:t>Tourism Safety Police Officer</a:t>
              </a:r>
            </a:p>
            <a:p>
              <a:pPr algn="ctr"/>
              <a:endParaRPr lang="en-ZA" sz="1050" dirty="0">
                <a:latin typeface="Gill Sans MT" panose="020B0502020104020203" pitchFamily="34" charset="0"/>
                <a:cs typeface="Arial" panose="020B0604020202020204" pitchFamily="34" charset="0"/>
              </a:endParaRPr>
            </a:p>
          </p:txBody>
        </p:sp>
        <p:sp>
          <p:nvSpPr>
            <p:cNvPr id="12" name="Flowchart: Process 11">
              <a:extLst>
                <a:ext uri="{FF2B5EF4-FFF2-40B4-BE49-F238E27FC236}">
                  <a16:creationId xmlns:a16="http://schemas.microsoft.com/office/drawing/2014/main" id="{A1815585-517C-4E02-B76E-8955B5DAAEE8}"/>
                </a:ext>
              </a:extLst>
            </p:cNvPr>
            <p:cNvSpPr/>
            <p:nvPr/>
          </p:nvSpPr>
          <p:spPr>
            <a:xfrm>
              <a:off x="431674" y="5096278"/>
              <a:ext cx="2670848" cy="12196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solidFill>
                    <a:srgbClr val="FFC000"/>
                  </a:solidFill>
                  <a:latin typeface="Gill Sans MT" panose="020B0502020104020203" pitchFamily="34" charset="0"/>
                  <a:cs typeface="Arial" panose="020B0604020202020204" pitchFamily="34" charset="0"/>
                </a:rPr>
                <a:t>Local Tourism Safety Forum</a:t>
              </a:r>
            </a:p>
            <a:p>
              <a:pPr algn="ctr"/>
              <a:r>
                <a:rPr lang="en-ZA" sz="1050" dirty="0">
                  <a:latin typeface="Gill Sans MT" panose="020B0502020104020203" pitchFamily="34" charset="0"/>
                  <a:cs typeface="Arial" panose="020B0604020202020204" pitchFamily="34" charset="0"/>
                </a:rPr>
                <a:t>Tourist Monitors</a:t>
              </a:r>
            </a:p>
            <a:p>
              <a:pPr algn="ctr"/>
              <a:r>
                <a:rPr lang="en-ZA" sz="1050" dirty="0">
                  <a:latin typeface="Gill Sans MT" panose="020B0502020104020203" pitchFamily="34" charset="0"/>
                  <a:cs typeface="Arial" panose="020B0604020202020204" pitchFamily="34" charset="0"/>
                </a:rPr>
                <a:t>Tourist Sites &amp; Establishments</a:t>
              </a:r>
            </a:p>
            <a:p>
              <a:pPr algn="ctr"/>
              <a:r>
                <a:rPr lang="en-ZA" sz="1050" dirty="0">
                  <a:latin typeface="Gill Sans MT" panose="020B0502020104020203" pitchFamily="34" charset="0"/>
                  <a:cs typeface="Arial" panose="020B0604020202020204" pitchFamily="34" charset="0"/>
                </a:rPr>
                <a:t>Station Head Visible Policing</a:t>
              </a:r>
            </a:p>
            <a:p>
              <a:pPr algn="ctr"/>
              <a:r>
                <a:rPr lang="en-ZA" sz="1050" dirty="0">
                  <a:latin typeface="Gill Sans MT" panose="020B0502020104020203" pitchFamily="34" charset="0"/>
                  <a:cs typeface="Arial" panose="020B0604020202020204" pitchFamily="34" charset="0"/>
                </a:rPr>
                <a:t>Metro Police</a:t>
              </a:r>
            </a:p>
            <a:p>
              <a:pPr algn="ctr"/>
              <a:r>
                <a:rPr lang="en-ZA" sz="1050" dirty="0">
                  <a:latin typeface="Gill Sans MT" panose="020B0502020104020203" pitchFamily="34" charset="0"/>
                  <a:cs typeface="Arial" panose="020B0604020202020204" pitchFamily="34" charset="0"/>
                </a:rPr>
                <a:t>Victim Empowerment Entities</a:t>
              </a:r>
            </a:p>
            <a:p>
              <a:pPr algn="ctr"/>
              <a:r>
                <a:rPr lang="en-ZA" sz="1050" dirty="0">
                  <a:latin typeface="Gill Sans MT" panose="020B0502020104020203" pitchFamily="34" charset="0"/>
                  <a:cs typeface="Arial" panose="020B0604020202020204" pitchFamily="34" charset="0"/>
                </a:rPr>
                <a:t>Embassies and Consulates</a:t>
              </a:r>
            </a:p>
          </p:txBody>
        </p:sp>
        <p:sp>
          <p:nvSpPr>
            <p:cNvPr id="13" name="Flowchart: Process 12">
              <a:extLst>
                <a:ext uri="{FF2B5EF4-FFF2-40B4-BE49-F238E27FC236}">
                  <a16:creationId xmlns:a16="http://schemas.microsoft.com/office/drawing/2014/main" id="{84D75661-FD47-4097-A2F4-49C95E69ADAE}"/>
                </a:ext>
              </a:extLst>
            </p:cNvPr>
            <p:cNvSpPr/>
            <p:nvPr/>
          </p:nvSpPr>
          <p:spPr>
            <a:xfrm>
              <a:off x="3932314" y="744983"/>
              <a:ext cx="1837398" cy="12400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latin typeface="Gill Sans MT" panose="020B0502020104020203" pitchFamily="34" charset="0"/>
                </a:rPr>
                <a:t>NAT Joints</a:t>
              </a:r>
            </a:p>
            <a:p>
              <a:pPr algn="ctr"/>
              <a:r>
                <a:rPr lang="en-ZA" sz="1400" dirty="0">
                  <a:latin typeface="Gill Sans MT" panose="020B0502020104020203" pitchFamily="34" charset="0"/>
                </a:rPr>
                <a:t>(Deputy National Comma</a:t>
              </a:r>
              <a:r>
                <a:rPr lang="en-ZA" sz="1400" dirty="0"/>
                <a:t>)</a:t>
              </a:r>
            </a:p>
          </p:txBody>
        </p:sp>
        <p:sp>
          <p:nvSpPr>
            <p:cNvPr id="14" name="Flowchart: Process 13">
              <a:extLst>
                <a:ext uri="{FF2B5EF4-FFF2-40B4-BE49-F238E27FC236}">
                  <a16:creationId xmlns:a16="http://schemas.microsoft.com/office/drawing/2014/main" id="{5778D75F-EA1E-4CB4-8A36-0D825947BE96}"/>
                </a:ext>
              </a:extLst>
            </p:cNvPr>
            <p:cNvSpPr/>
            <p:nvPr/>
          </p:nvSpPr>
          <p:spPr>
            <a:xfrm>
              <a:off x="3956875" y="5126050"/>
              <a:ext cx="1838293" cy="123147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Gill Sans MT" panose="020B0502020104020203" pitchFamily="34" charset="0"/>
                </a:rPr>
                <a:t>Station Level</a:t>
              </a:r>
            </a:p>
            <a:p>
              <a:pPr algn="ctr"/>
              <a:r>
                <a:rPr lang="en-ZA" sz="1600" dirty="0">
                  <a:latin typeface="Gill Sans MT" panose="020B0502020104020203" pitchFamily="34" charset="0"/>
                </a:rPr>
                <a:t>(Station Commissioner</a:t>
              </a:r>
              <a:r>
                <a:rPr lang="en-ZA" sz="1600" dirty="0"/>
                <a:t>)</a:t>
              </a:r>
            </a:p>
          </p:txBody>
        </p:sp>
        <p:sp>
          <p:nvSpPr>
            <p:cNvPr id="22" name="Flowchart: Process 21">
              <a:extLst>
                <a:ext uri="{FF2B5EF4-FFF2-40B4-BE49-F238E27FC236}">
                  <a16:creationId xmlns:a16="http://schemas.microsoft.com/office/drawing/2014/main" id="{9A8C7351-D052-444B-B230-22357BE7CDA0}"/>
                </a:ext>
              </a:extLst>
            </p:cNvPr>
            <p:cNvSpPr/>
            <p:nvPr/>
          </p:nvSpPr>
          <p:spPr>
            <a:xfrm>
              <a:off x="3932314" y="3572146"/>
              <a:ext cx="1877999" cy="13754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atin typeface="Gill Sans MT" panose="020B0502020104020203" pitchFamily="34" charset="0"/>
                </a:rPr>
                <a:t>District Joints</a:t>
              </a:r>
            </a:p>
            <a:p>
              <a:pPr algn="ctr"/>
              <a:r>
                <a:rPr lang="en-ZA" sz="1600" dirty="0">
                  <a:latin typeface="Gill Sans MT" panose="020B0502020104020203" pitchFamily="34" charset="0"/>
                </a:rPr>
                <a:t>(District Commissioner)</a:t>
              </a:r>
            </a:p>
          </p:txBody>
        </p:sp>
        <p:sp>
          <p:nvSpPr>
            <p:cNvPr id="29" name="Flowchart: Process 28">
              <a:extLst>
                <a:ext uri="{FF2B5EF4-FFF2-40B4-BE49-F238E27FC236}">
                  <a16:creationId xmlns:a16="http://schemas.microsoft.com/office/drawing/2014/main" id="{3F4E97A3-9A29-42A7-B511-6A5CA0604225}"/>
                </a:ext>
              </a:extLst>
            </p:cNvPr>
            <p:cNvSpPr/>
            <p:nvPr/>
          </p:nvSpPr>
          <p:spPr>
            <a:xfrm>
              <a:off x="5901159" y="5126050"/>
              <a:ext cx="1607289" cy="1201344"/>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solidFill>
                    <a:schemeClr val="tx1">
                      <a:lumMod val="75000"/>
                      <a:lumOff val="25000"/>
                    </a:schemeClr>
                  </a:solidFill>
                  <a:latin typeface="Gill Sans MT" panose="020B0502020104020203" pitchFamily="34" charset="0"/>
                </a:rPr>
                <a:t>Designated   Tourism Safety Police Officer</a:t>
              </a:r>
            </a:p>
            <a:p>
              <a:pPr algn="ctr"/>
              <a:r>
                <a:rPr lang="en-US" sz="1350" b="1" dirty="0">
                  <a:solidFill>
                    <a:schemeClr val="tx1">
                      <a:lumMod val="75000"/>
                      <a:lumOff val="25000"/>
                    </a:schemeClr>
                  </a:solidFill>
                  <a:latin typeface="Gill Sans MT" panose="020B0502020104020203" pitchFamily="34" charset="0"/>
                </a:rPr>
                <a:t>Local Councillor </a:t>
              </a:r>
              <a:endParaRPr lang="en-ZA" sz="1350" b="1" dirty="0">
                <a:solidFill>
                  <a:schemeClr val="tx1">
                    <a:lumMod val="75000"/>
                    <a:lumOff val="25000"/>
                  </a:schemeClr>
                </a:solidFill>
                <a:latin typeface="Gill Sans MT" panose="020B0502020104020203" pitchFamily="34" charset="0"/>
              </a:endParaRPr>
            </a:p>
          </p:txBody>
        </p:sp>
      </p:grpSp>
      <p:sp>
        <p:nvSpPr>
          <p:cNvPr id="37" name="Left-Right Arrow Callout 36"/>
          <p:cNvSpPr/>
          <p:nvPr/>
        </p:nvSpPr>
        <p:spPr>
          <a:xfrm>
            <a:off x="2636864" y="900804"/>
            <a:ext cx="1259914" cy="5547989"/>
          </a:xfrm>
          <a:prstGeom prst="lef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8" name="Rectangle 37"/>
          <p:cNvSpPr/>
          <p:nvPr/>
        </p:nvSpPr>
        <p:spPr>
          <a:xfrm rot="16200000">
            <a:off x="1215107" y="3445889"/>
            <a:ext cx="4141413" cy="584775"/>
          </a:xfrm>
          <a:prstGeom prst="rect">
            <a:avLst/>
          </a:prstGeom>
        </p:spPr>
        <p:txBody>
          <a:bodyPr wrap="square">
            <a:spAutoFit/>
          </a:bodyPr>
          <a:lstStyle/>
          <a:p>
            <a:pPr algn="ctr"/>
            <a:r>
              <a:rPr lang="en-US" sz="1600" dirty="0"/>
              <a:t>Heads of Communications, Media Liaison Officers,  Industry Spokespersons</a:t>
            </a:r>
            <a:endParaRPr lang="en-ZA" sz="1600" dirty="0"/>
          </a:p>
        </p:txBody>
      </p:sp>
      <p:sp>
        <p:nvSpPr>
          <p:cNvPr id="40" name="Striped Right Arrow 39"/>
          <p:cNvSpPr/>
          <p:nvPr/>
        </p:nvSpPr>
        <p:spPr>
          <a:xfrm>
            <a:off x="7349816" y="681037"/>
            <a:ext cx="1633763" cy="1739783"/>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1" name="Rectangle 40"/>
          <p:cNvSpPr/>
          <p:nvPr/>
        </p:nvSpPr>
        <p:spPr>
          <a:xfrm>
            <a:off x="7247049" y="1154920"/>
            <a:ext cx="1648326" cy="1107996"/>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National Comms Task Team</a:t>
            </a:r>
          </a:p>
          <a:p>
            <a:pPr algn="ctr"/>
            <a:endParaRPr lang="en-ZA" dirty="0"/>
          </a:p>
        </p:txBody>
      </p:sp>
      <p:sp>
        <p:nvSpPr>
          <p:cNvPr id="42" name="Striped Right Arrow 41"/>
          <p:cNvSpPr/>
          <p:nvPr/>
        </p:nvSpPr>
        <p:spPr>
          <a:xfrm>
            <a:off x="7364379" y="2108393"/>
            <a:ext cx="1633763" cy="1739783"/>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3" name="Rectangle 42"/>
          <p:cNvSpPr/>
          <p:nvPr/>
        </p:nvSpPr>
        <p:spPr>
          <a:xfrm>
            <a:off x="7247049" y="2532829"/>
            <a:ext cx="1648326" cy="1107996"/>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Provincial Comms Task Team</a:t>
            </a:r>
          </a:p>
          <a:p>
            <a:pPr algn="ctr"/>
            <a:endParaRPr lang="en-ZA" dirty="0"/>
          </a:p>
        </p:txBody>
      </p:sp>
      <p:sp>
        <p:nvSpPr>
          <p:cNvPr id="44" name="Rectangle 43"/>
          <p:cNvSpPr/>
          <p:nvPr/>
        </p:nvSpPr>
        <p:spPr>
          <a:xfrm>
            <a:off x="7368555" y="4242631"/>
            <a:ext cx="1648326" cy="1107996"/>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District </a:t>
            </a:r>
          </a:p>
          <a:p>
            <a:pPr algn="ctr"/>
            <a:r>
              <a:rPr lang="en-US" sz="1600" b="1" dirty="0">
                <a:latin typeface="Arial" panose="020B0604020202020204" pitchFamily="34" charset="0"/>
                <a:cs typeface="Arial" panose="020B0604020202020204" pitchFamily="34" charset="0"/>
              </a:rPr>
              <a:t>Comms Task Team</a:t>
            </a:r>
          </a:p>
          <a:p>
            <a:pPr algn="ctr"/>
            <a:endParaRPr lang="en-ZA" dirty="0"/>
          </a:p>
        </p:txBody>
      </p:sp>
      <p:sp>
        <p:nvSpPr>
          <p:cNvPr id="49" name="Rectangle 48"/>
          <p:cNvSpPr/>
          <p:nvPr/>
        </p:nvSpPr>
        <p:spPr>
          <a:xfrm>
            <a:off x="5566264" y="913372"/>
            <a:ext cx="1653482" cy="41801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0" name="Rectangle 49"/>
          <p:cNvSpPr/>
          <p:nvPr/>
        </p:nvSpPr>
        <p:spPr>
          <a:xfrm>
            <a:off x="5569111" y="979330"/>
            <a:ext cx="1707064" cy="4247317"/>
          </a:xfrm>
          <a:prstGeom prst="rect">
            <a:avLst/>
          </a:prstGeom>
        </p:spPr>
        <p:txBody>
          <a:bodyPr wrap="square">
            <a:spAutoFit/>
          </a:bodyPr>
          <a:lstStyle/>
          <a:p>
            <a:pPr algn="ctr"/>
            <a:r>
              <a:rPr lang="en-US" sz="1400" b="1" dirty="0">
                <a:solidFill>
                  <a:srgbClr val="FF0000"/>
                </a:solidFill>
                <a:latin typeface="Gill Sans MT" panose="020B0502020104020203" pitchFamily="34" charset="0"/>
              </a:rPr>
              <a:t>INFORMATION  GATHERING AND FACT FINDING </a:t>
            </a:r>
          </a:p>
          <a:p>
            <a:pPr marL="285750" indent="-285750" algn="ctr">
              <a:buFont typeface="Arial" panose="020B0604020202020204" pitchFamily="34" charset="0"/>
              <a:buChar char="•"/>
            </a:pPr>
            <a:r>
              <a:rPr lang="en-US" sz="1400" dirty="0">
                <a:latin typeface="Gill Sans MT" panose="020B0502020104020203" pitchFamily="34" charset="0"/>
              </a:rPr>
              <a:t>Holding Statement</a:t>
            </a:r>
          </a:p>
          <a:p>
            <a:pPr marL="285750" indent="-285750" algn="ctr">
              <a:buFont typeface="Arial" panose="020B0604020202020204" pitchFamily="34" charset="0"/>
              <a:buChar char="•"/>
            </a:pPr>
            <a:r>
              <a:rPr lang="en-US" sz="1400" dirty="0">
                <a:latin typeface="Gill Sans MT" panose="020B0502020104020203" pitchFamily="34" charset="0"/>
              </a:rPr>
              <a:t>Local Environmental Assessment (Protests)</a:t>
            </a:r>
          </a:p>
          <a:p>
            <a:pPr marL="285750" indent="-285750" algn="ctr">
              <a:buFont typeface="Arial" panose="020B0604020202020204" pitchFamily="34" charset="0"/>
              <a:buChar char="•"/>
            </a:pPr>
            <a:r>
              <a:rPr lang="en-US" sz="1400" dirty="0">
                <a:latin typeface="Gill Sans MT" panose="020B0502020104020203" pitchFamily="34" charset="0"/>
              </a:rPr>
              <a:t>SAPS OB Recording</a:t>
            </a:r>
          </a:p>
          <a:p>
            <a:pPr marL="285750" indent="-285750" algn="ctr">
              <a:buFont typeface="Arial" panose="020B0604020202020204" pitchFamily="34" charset="0"/>
              <a:buChar char="•"/>
            </a:pPr>
            <a:r>
              <a:rPr lang="en-US" sz="1400" dirty="0">
                <a:latin typeface="Gill Sans MT" panose="020B0502020104020203" pitchFamily="34" charset="0"/>
              </a:rPr>
              <a:t>Product Owner / Operator Information</a:t>
            </a:r>
          </a:p>
          <a:p>
            <a:pPr marL="285750" indent="-285750" algn="ctr">
              <a:buFont typeface="Arial" panose="020B0604020202020204" pitchFamily="34" charset="0"/>
              <a:buChar char="•"/>
            </a:pPr>
            <a:r>
              <a:rPr lang="en-US" sz="1400" dirty="0">
                <a:latin typeface="Gill Sans MT" panose="020B0502020104020203" pitchFamily="34" charset="0"/>
              </a:rPr>
              <a:t>Community</a:t>
            </a:r>
          </a:p>
          <a:p>
            <a:pPr algn="ctr"/>
            <a:r>
              <a:rPr lang="en-US" sz="1400" dirty="0">
                <a:latin typeface="Gill Sans MT" panose="020B0502020104020203" pitchFamily="34" charset="0"/>
              </a:rPr>
              <a:t>  </a:t>
            </a:r>
          </a:p>
          <a:p>
            <a:pPr marL="285750" indent="-285750" algn="ctr">
              <a:buFont typeface="Arial" panose="020B0604020202020204" pitchFamily="34" charset="0"/>
              <a:buChar char="•"/>
            </a:pPr>
            <a:endParaRPr lang="en-US" sz="1600" dirty="0"/>
          </a:p>
          <a:p>
            <a:pPr marL="285750" indent="-285750" algn="ctr">
              <a:buFont typeface="Arial" panose="020B0604020202020204" pitchFamily="34" charset="0"/>
              <a:buChar char="•"/>
            </a:pPr>
            <a:endParaRPr lang="en-ZA" sz="1600" dirty="0"/>
          </a:p>
        </p:txBody>
      </p:sp>
      <p:sp>
        <p:nvSpPr>
          <p:cNvPr id="51" name="Striped Right Arrow 50"/>
          <p:cNvSpPr/>
          <p:nvPr/>
        </p:nvSpPr>
        <p:spPr>
          <a:xfrm rot="16200000">
            <a:off x="6227444" y="4415621"/>
            <a:ext cx="348401" cy="1521610"/>
          </a:xfrm>
          <a:prstGeom prst="stripedRightArrow">
            <a:avLst>
              <a:gd name="adj1" fmla="val 100000"/>
              <a:gd name="adj2" fmla="val 50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Footer Placeholder 1"/>
          <p:cNvSpPr>
            <a:spLocks noGrp="1"/>
          </p:cNvSpPr>
          <p:nvPr>
            <p:ph type="ftr" sz="quarter" idx="11"/>
          </p:nvPr>
        </p:nvSpPr>
        <p:spPr/>
        <p:txBody>
          <a:bodyPr/>
          <a:lstStyle/>
          <a:p>
            <a:r>
              <a:rPr lang="en-US" sz="900" i="1">
                <a:solidFill>
                  <a:prstClr val="white">
                    <a:lumMod val="65000"/>
                  </a:prstClr>
                </a:solidFill>
                <a:latin typeface="Arial" panose="020B0604020202020204" pitchFamily="34" charset="0"/>
                <a:cs typeface="Arial" panose="020B0604020202020204" pitchFamily="34" charset="0"/>
              </a:rPr>
              <a:t>Coordination across Tourism stakeholders;   4 February 2020</a:t>
            </a:r>
            <a:endParaRPr lang="en-ZA" sz="900" i="1" dirty="0">
              <a:solidFill>
                <a:prstClr val="white">
                  <a:lumMod val="6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854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0376" y="313570"/>
            <a:ext cx="7535482" cy="994172"/>
          </a:xfrm>
        </p:spPr>
        <p:txBody>
          <a:bodyPr>
            <a:normAutofit/>
          </a:bodyPr>
          <a:lstStyle/>
          <a:p>
            <a:r>
              <a:rPr lang="en-US" sz="2700" dirty="0"/>
              <a:t>Project Steering Committees (PSC) – Purpose, </a:t>
            </a:r>
            <a:r>
              <a:rPr lang="en-US" sz="2700" dirty="0" smtClean="0"/>
              <a:t>Composition and Responsibilities</a:t>
            </a:r>
            <a:endParaRPr lang="en-US" dirty="0"/>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163422619"/>
              </p:ext>
            </p:extLst>
          </p:nvPr>
        </p:nvGraphicFramePr>
        <p:xfrm>
          <a:off x="395785" y="1467133"/>
          <a:ext cx="8304664" cy="4633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93862CD-2CE4-D846-9F15-15300DCE1BBC}" type="slidenum">
              <a:rPr lang="en-US" sz="900" smtClean="0">
                <a:latin typeface="Arial" panose="020B0604020202020204" pitchFamily="34" charset="0"/>
                <a:cs typeface="Arial" panose="020B0604020202020204" pitchFamily="34" charset="0"/>
              </a:rPr>
              <a:pPr/>
              <a:t>9</a:t>
            </a:fld>
            <a:endParaRPr lang="en-US" sz="9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a:xfrm>
            <a:off x="269507" y="6356351"/>
            <a:ext cx="6063916" cy="365125"/>
          </a:xfrm>
        </p:spPr>
        <p:txBody>
          <a:bodyPr/>
          <a:lstStyle/>
          <a:p>
            <a:r>
              <a:rPr lang="en-US" sz="900" dirty="0">
                <a:latin typeface="Arial Narrow" panose="020B0606020202030204" pitchFamily="34" charset="0"/>
              </a:rPr>
              <a:t>Coordination across Tourism stakeholders;   4 February 2020</a:t>
            </a:r>
            <a:endParaRPr lang="en-ZA" sz="900" dirty="0">
              <a:latin typeface="Arial Narrow" panose="020B0606020202030204" pitchFamily="34" charset="0"/>
            </a:endParaRPr>
          </a:p>
        </p:txBody>
      </p:sp>
    </p:spTree>
    <p:extLst>
      <p:ext uri="{BB962C8B-B14F-4D97-AF65-F5344CB8AC3E}">
        <p14:creationId xmlns:p14="http://schemas.microsoft.com/office/powerpoint/2010/main" val="2380923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T13_PowerPoint presentation template_NDP_2016</Template>
  <TotalTime>676</TotalTime>
  <Words>1330</Words>
  <Application>Microsoft Office PowerPoint</Application>
  <PresentationFormat>On-screen Show (4:3)</PresentationFormat>
  <Paragraphs>174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Courier New</vt:lpstr>
      <vt:lpstr>Gill Sans MT</vt:lpstr>
      <vt:lpstr>Office Theme</vt:lpstr>
      <vt:lpstr>Presentation to the Portfolio Committee on Tourism:    Co-ordination across Tourism Stakeholders    </vt:lpstr>
      <vt:lpstr>Purpose </vt:lpstr>
      <vt:lpstr> The Case for Tourism</vt:lpstr>
      <vt:lpstr>The Case for Tourism Cont. . . </vt:lpstr>
      <vt:lpstr> Policy and Legislative Mandate </vt:lpstr>
      <vt:lpstr>The tourism value chain</vt:lpstr>
      <vt:lpstr>Institutional Mechanisms </vt:lpstr>
      <vt:lpstr>INSTITUTIONAL MECHANISMS  Cont…..</vt:lpstr>
      <vt:lpstr>Project Steering Committees (PSC) – Purpose, Composition and Responsibilities</vt:lpstr>
      <vt:lpstr>Stakeholder Engagement – Tourism Sector Masterplan</vt:lpstr>
      <vt:lpstr>Other Stakeholder Formations</vt:lpstr>
      <vt:lpstr>Structures/Programmes to Capacitate District and Local Government Officials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be placed here one or two lines</dc:title>
  <dc:creator>NDeGroote</dc:creator>
  <cp:lastModifiedBy>Sibusiso Khuzwayo</cp:lastModifiedBy>
  <cp:revision>65</cp:revision>
  <cp:lastPrinted>2020-02-04T06:35:32Z</cp:lastPrinted>
  <dcterms:created xsi:type="dcterms:W3CDTF">2016-10-20T13:26:39Z</dcterms:created>
  <dcterms:modified xsi:type="dcterms:W3CDTF">2020-02-04T10:33:30Z</dcterms:modified>
</cp:coreProperties>
</file>