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diagrams/layout4.xml" ContentType="application/vnd.openxmlformats-officedocument.drawingml.diagram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83" r:id="rId4"/>
    <p:sldMasterId id="2147483797" r:id="rId5"/>
    <p:sldMasterId id="2147483811" r:id="rId6"/>
    <p:sldMasterId id="2147483823" r:id="rId7"/>
    <p:sldMasterId id="2147483835" r:id="rId8"/>
    <p:sldMasterId id="2147483859" r:id="rId9"/>
  </p:sldMasterIdLst>
  <p:notesMasterIdLst>
    <p:notesMasterId r:id="rId23"/>
  </p:notesMasterIdLst>
  <p:handoutMasterIdLst>
    <p:handoutMasterId r:id="rId24"/>
  </p:handoutMasterIdLst>
  <p:sldIdLst>
    <p:sldId id="770" r:id="rId10"/>
    <p:sldId id="947" r:id="rId11"/>
    <p:sldId id="945" r:id="rId12"/>
    <p:sldId id="846" r:id="rId13"/>
    <p:sldId id="903" r:id="rId14"/>
    <p:sldId id="956" r:id="rId15"/>
    <p:sldId id="949" r:id="rId16"/>
    <p:sldId id="959" r:id="rId17"/>
    <p:sldId id="951" r:id="rId18"/>
    <p:sldId id="950" r:id="rId19"/>
    <p:sldId id="955" r:id="rId20"/>
    <p:sldId id="948" r:id="rId21"/>
    <p:sldId id="838"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4A06C68A-ECF7-47BE-8260-22711E747C89}">
          <p14:sldIdLst>
            <p14:sldId id="770"/>
            <p14:sldId id="947"/>
            <p14:sldId id="945"/>
            <p14:sldId id="846"/>
            <p14:sldId id="903"/>
            <p14:sldId id="956"/>
            <p14:sldId id="949"/>
            <p14:sldId id="959"/>
            <p14:sldId id="951"/>
            <p14:sldId id="950"/>
            <p14:sldId id="955"/>
            <p14:sldId id="948"/>
            <p14:sldId id="83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DC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94764" autoAdjust="0"/>
  </p:normalViewPr>
  <p:slideViewPr>
    <p:cSldViewPr>
      <p:cViewPr varScale="1">
        <p:scale>
          <a:sx n="110" d="100"/>
          <a:sy n="110" d="100"/>
        </p:scale>
        <p:origin x="-187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69044-2475-4C82-B12E-542CC51FCE9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6B34D68-AFEB-4A4C-8DD8-5E4AB1271033}" type="pres">
      <dgm:prSet presAssocID="{6D769044-2475-4C82-B12E-542CC51FCE93}" presName="Name0" presStyleCnt="0">
        <dgm:presLayoutVars>
          <dgm:chMax val="11"/>
          <dgm:chPref val="11"/>
          <dgm:dir/>
          <dgm:resizeHandles/>
        </dgm:presLayoutVars>
      </dgm:prSet>
      <dgm:spPr/>
      <dgm:t>
        <a:bodyPr/>
        <a:lstStyle/>
        <a:p>
          <a:endParaRPr lang="en-US"/>
        </a:p>
      </dgm:t>
    </dgm:pt>
  </dgm:ptLst>
  <dgm:cxnLst>
    <dgm:cxn modelId="{1F7135B0-8B97-4FD9-854D-CCC24E64BC91}" type="presOf" srcId="{6D769044-2475-4C82-B12E-542CC51FCE93}" destId="{96B34D68-AFEB-4A4C-8DD8-5E4AB1271033}" srcOrd="0"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104A9A-59DE-47E8-9974-DEEC7E22C26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ZA"/>
        </a:p>
      </dgm:t>
    </dgm:pt>
    <dgm:pt modelId="{AB19CC5F-EB0E-4C3D-B90A-FFA340E48616}">
      <dgm:prSet phldrT="[Text]" custT="1"/>
      <dgm:spPr/>
      <dgm:t>
        <a:bodyPr/>
        <a:lstStyle/>
        <a:p>
          <a:r>
            <a:rPr lang="en-ZA" sz="1000" dirty="0" smtClean="0"/>
            <a:t>Registration</a:t>
          </a:r>
          <a:endParaRPr lang="en-ZA" sz="1000" dirty="0"/>
        </a:p>
      </dgm:t>
    </dgm:pt>
    <dgm:pt modelId="{C6D15F53-09FE-4334-A9FA-DE675C77C2D6}" type="parTrans" cxnId="{B445B6AB-73EC-4073-944D-6743E1F9B9DB}">
      <dgm:prSet/>
      <dgm:spPr/>
      <dgm:t>
        <a:bodyPr/>
        <a:lstStyle/>
        <a:p>
          <a:endParaRPr lang="en-ZA"/>
        </a:p>
      </dgm:t>
    </dgm:pt>
    <dgm:pt modelId="{F7BEB953-6C7C-44E9-ABD5-303A07E8E5FF}" type="sibTrans" cxnId="{B445B6AB-73EC-4073-944D-6743E1F9B9DB}">
      <dgm:prSet/>
      <dgm:spPr/>
      <dgm:t>
        <a:bodyPr/>
        <a:lstStyle/>
        <a:p>
          <a:endParaRPr lang="en-ZA"/>
        </a:p>
      </dgm:t>
    </dgm:pt>
    <dgm:pt modelId="{974F34AB-F942-4C23-8D19-EDC4D79D0B24}">
      <dgm:prSet phldrT="[Text]"/>
      <dgm:spPr/>
      <dgm:t>
        <a:bodyPr/>
        <a:lstStyle/>
        <a:p>
          <a:r>
            <a:rPr lang="en-ZA" dirty="0" smtClean="0"/>
            <a:t>UI Act 56  (1) &amp; (2)</a:t>
          </a:r>
          <a:endParaRPr lang="en-ZA" dirty="0"/>
        </a:p>
      </dgm:t>
    </dgm:pt>
    <dgm:pt modelId="{44A0BDD7-FC07-4FA2-800B-5C017606ADC5}" type="parTrans" cxnId="{2170B38D-5039-45C6-9D8C-0376661C13D3}">
      <dgm:prSet/>
      <dgm:spPr/>
      <dgm:t>
        <a:bodyPr/>
        <a:lstStyle/>
        <a:p>
          <a:endParaRPr lang="en-ZA"/>
        </a:p>
      </dgm:t>
    </dgm:pt>
    <dgm:pt modelId="{D60A0892-E2D2-4C3F-AFC6-267C75E4E24B}" type="sibTrans" cxnId="{2170B38D-5039-45C6-9D8C-0376661C13D3}">
      <dgm:prSet/>
      <dgm:spPr/>
      <dgm:t>
        <a:bodyPr/>
        <a:lstStyle/>
        <a:p>
          <a:endParaRPr lang="en-ZA"/>
        </a:p>
      </dgm:t>
    </dgm:pt>
    <dgm:pt modelId="{D066DB0E-39A0-4D50-BFE4-856CBF3E48D5}">
      <dgm:prSet phldrT="[Text]" custT="1"/>
      <dgm:spPr/>
      <dgm:t>
        <a:bodyPr/>
        <a:lstStyle/>
        <a:p>
          <a:r>
            <a:rPr lang="en-ZA" sz="1000" dirty="0" smtClean="0"/>
            <a:t>LAP </a:t>
          </a:r>
          <a:endParaRPr lang="en-ZA" sz="1000" dirty="0"/>
        </a:p>
      </dgm:t>
    </dgm:pt>
    <dgm:pt modelId="{50EDD06E-534D-4938-869B-E7D528214A36}" type="parTrans" cxnId="{9D20F886-899F-45A4-ADA0-B7DAA8B4C472}">
      <dgm:prSet/>
      <dgm:spPr/>
      <dgm:t>
        <a:bodyPr/>
        <a:lstStyle/>
        <a:p>
          <a:endParaRPr lang="en-ZA"/>
        </a:p>
      </dgm:t>
    </dgm:pt>
    <dgm:pt modelId="{F0BE8552-1206-4916-B03D-508B852146EF}" type="sibTrans" cxnId="{9D20F886-899F-45A4-ADA0-B7DAA8B4C472}">
      <dgm:prSet/>
      <dgm:spPr/>
      <dgm:t>
        <a:bodyPr/>
        <a:lstStyle/>
        <a:p>
          <a:endParaRPr lang="en-ZA"/>
        </a:p>
      </dgm:t>
    </dgm:pt>
    <dgm:pt modelId="{9F56F86C-F0ED-403D-A081-338230AEE392}">
      <dgm:prSet phldrT="[Text]"/>
      <dgm:spPr/>
      <dgm:t>
        <a:bodyPr/>
        <a:lstStyle/>
        <a:p>
          <a:r>
            <a:rPr lang="en-ZA" dirty="0" smtClean="0"/>
            <a:t>UI Amendment Act Section 2 ( d)</a:t>
          </a:r>
          <a:endParaRPr lang="en-ZA" dirty="0"/>
        </a:p>
      </dgm:t>
    </dgm:pt>
    <dgm:pt modelId="{CCBE7576-D3D1-4F76-8440-D1D48B146615}" type="parTrans" cxnId="{E2A7D229-9D4C-47F9-ABA6-C9792D8AE644}">
      <dgm:prSet/>
      <dgm:spPr/>
      <dgm:t>
        <a:bodyPr/>
        <a:lstStyle/>
        <a:p>
          <a:endParaRPr lang="en-ZA"/>
        </a:p>
      </dgm:t>
    </dgm:pt>
    <dgm:pt modelId="{1D32CFED-10F8-43D6-82B4-1BE209CA63A7}" type="sibTrans" cxnId="{E2A7D229-9D4C-47F9-ABA6-C9792D8AE644}">
      <dgm:prSet/>
      <dgm:spPr/>
      <dgm:t>
        <a:bodyPr/>
        <a:lstStyle/>
        <a:p>
          <a:endParaRPr lang="en-ZA"/>
        </a:p>
      </dgm:t>
    </dgm:pt>
    <dgm:pt modelId="{E9FCE620-9E32-493D-85FC-E0EC151AB21F}">
      <dgm:prSet phldrT="[Text]" custT="1"/>
      <dgm:spPr>
        <a:solidFill>
          <a:srgbClr val="FF0000"/>
        </a:solidFill>
      </dgm:spPr>
      <dgm:t>
        <a:bodyPr/>
        <a:lstStyle/>
        <a:p>
          <a:r>
            <a:rPr lang="en-ZA" sz="1000" dirty="0" smtClean="0"/>
            <a:t>Investment </a:t>
          </a:r>
          <a:endParaRPr lang="en-ZA" sz="1000" dirty="0"/>
        </a:p>
      </dgm:t>
    </dgm:pt>
    <dgm:pt modelId="{9EB6EA8D-16DB-4610-A03C-5D2016A18F08}" type="parTrans" cxnId="{1C04D75E-48BC-4CAF-950E-43DBDDDD1A0B}">
      <dgm:prSet/>
      <dgm:spPr/>
      <dgm:t>
        <a:bodyPr/>
        <a:lstStyle/>
        <a:p>
          <a:endParaRPr lang="en-ZA"/>
        </a:p>
      </dgm:t>
    </dgm:pt>
    <dgm:pt modelId="{9C63BAD0-5A36-4884-BA67-85653CA35EAD}" type="sibTrans" cxnId="{1C04D75E-48BC-4CAF-950E-43DBDDDD1A0B}">
      <dgm:prSet/>
      <dgm:spPr/>
      <dgm:t>
        <a:bodyPr/>
        <a:lstStyle/>
        <a:p>
          <a:endParaRPr lang="en-ZA"/>
        </a:p>
      </dgm:t>
    </dgm:pt>
    <dgm:pt modelId="{DB799C8D-2BB6-47B2-9FD7-01600282B1CB}">
      <dgm:prSet phldrT="[Text]"/>
      <dgm:spPr>
        <a:ln>
          <a:solidFill>
            <a:srgbClr val="FF0000"/>
          </a:solidFill>
        </a:ln>
      </dgm:spPr>
      <dgm:t>
        <a:bodyPr/>
        <a:lstStyle/>
        <a:p>
          <a:r>
            <a:rPr lang="en-ZA" dirty="0" smtClean="0"/>
            <a:t>UI Act – Section 4</a:t>
          </a:r>
          <a:endParaRPr lang="en-ZA" dirty="0"/>
        </a:p>
      </dgm:t>
    </dgm:pt>
    <dgm:pt modelId="{5DC7EDEB-8DAC-47D7-9153-6F5388E54F7D}" type="parTrans" cxnId="{80AE55A7-213F-4D74-9C38-A568670B13F8}">
      <dgm:prSet/>
      <dgm:spPr/>
      <dgm:t>
        <a:bodyPr/>
        <a:lstStyle/>
        <a:p>
          <a:endParaRPr lang="en-ZA"/>
        </a:p>
      </dgm:t>
    </dgm:pt>
    <dgm:pt modelId="{45B81B13-DA95-4272-B7FD-2EB74BC300EE}" type="sibTrans" cxnId="{80AE55A7-213F-4D74-9C38-A568670B13F8}">
      <dgm:prSet/>
      <dgm:spPr/>
      <dgm:t>
        <a:bodyPr/>
        <a:lstStyle/>
        <a:p>
          <a:endParaRPr lang="en-ZA"/>
        </a:p>
      </dgm:t>
    </dgm:pt>
    <dgm:pt modelId="{3E46F92B-1B87-46C3-86F3-A61DE2D2C188}">
      <dgm:prSet custT="1"/>
      <dgm:spPr>
        <a:solidFill>
          <a:srgbClr val="FF0000"/>
        </a:solidFill>
      </dgm:spPr>
      <dgm:t>
        <a:bodyPr/>
        <a:lstStyle/>
        <a:p>
          <a:r>
            <a:rPr lang="en-ZA" sz="1000" dirty="0" smtClean="0"/>
            <a:t>Declarations</a:t>
          </a:r>
          <a:endParaRPr lang="en-ZA" sz="1000" dirty="0"/>
        </a:p>
      </dgm:t>
    </dgm:pt>
    <dgm:pt modelId="{ED405DA6-3B36-4D68-A3B5-7585EE4DFD76}" type="parTrans" cxnId="{BEEFBB0A-D295-41CE-9CE0-ACBC8483D5C3}">
      <dgm:prSet/>
      <dgm:spPr/>
      <dgm:t>
        <a:bodyPr/>
        <a:lstStyle/>
        <a:p>
          <a:endParaRPr lang="en-ZA"/>
        </a:p>
      </dgm:t>
    </dgm:pt>
    <dgm:pt modelId="{2EC04B80-5C45-4CFB-852E-310B6B347E02}" type="sibTrans" cxnId="{BEEFBB0A-D295-41CE-9CE0-ACBC8483D5C3}">
      <dgm:prSet/>
      <dgm:spPr/>
      <dgm:t>
        <a:bodyPr/>
        <a:lstStyle/>
        <a:p>
          <a:endParaRPr lang="en-ZA"/>
        </a:p>
      </dgm:t>
    </dgm:pt>
    <dgm:pt modelId="{6576EEAB-9245-449E-910B-3E7C347A081D}">
      <dgm:prSet custT="1"/>
      <dgm:spPr/>
      <dgm:t>
        <a:bodyPr/>
        <a:lstStyle/>
        <a:p>
          <a:r>
            <a:rPr lang="en-ZA" sz="1000" dirty="0" smtClean="0"/>
            <a:t>Contributions</a:t>
          </a:r>
          <a:endParaRPr lang="en-ZA" sz="1000" dirty="0"/>
        </a:p>
      </dgm:t>
    </dgm:pt>
    <dgm:pt modelId="{4A092246-B364-415E-AD28-6CF287BBD017}" type="parTrans" cxnId="{8CC0D4BF-FC97-443F-A35C-29936553544D}">
      <dgm:prSet/>
      <dgm:spPr/>
      <dgm:t>
        <a:bodyPr/>
        <a:lstStyle/>
        <a:p>
          <a:endParaRPr lang="en-ZA"/>
        </a:p>
      </dgm:t>
    </dgm:pt>
    <dgm:pt modelId="{8A0D8766-8714-42D0-B0BF-A9A0AFAF66FE}" type="sibTrans" cxnId="{8CC0D4BF-FC97-443F-A35C-29936553544D}">
      <dgm:prSet/>
      <dgm:spPr/>
      <dgm:t>
        <a:bodyPr/>
        <a:lstStyle/>
        <a:p>
          <a:endParaRPr lang="en-ZA"/>
        </a:p>
      </dgm:t>
    </dgm:pt>
    <dgm:pt modelId="{58CD5189-6077-492A-A070-E37B6354C2E7}">
      <dgm:prSet custT="1"/>
      <dgm:spPr>
        <a:solidFill>
          <a:srgbClr val="FF0000"/>
        </a:solidFill>
      </dgm:spPr>
      <dgm:t>
        <a:bodyPr/>
        <a:lstStyle/>
        <a:p>
          <a:r>
            <a:rPr lang="en-ZA" sz="1000" dirty="0" smtClean="0"/>
            <a:t>Claims</a:t>
          </a:r>
          <a:endParaRPr lang="en-ZA" sz="1000" dirty="0"/>
        </a:p>
      </dgm:t>
    </dgm:pt>
    <dgm:pt modelId="{A2C7F6D2-095E-4772-A1F8-232CF271E678}" type="parTrans" cxnId="{0161AA81-6EF1-4F2E-88B8-28FA3BA6C99C}">
      <dgm:prSet/>
      <dgm:spPr/>
      <dgm:t>
        <a:bodyPr/>
        <a:lstStyle/>
        <a:p>
          <a:endParaRPr lang="en-ZA"/>
        </a:p>
      </dgm:t>
    </dgm:pt>
    <dgm:pt modelId="{AE53812D-5563-4D14-9E85-2DBF713471B3}" type="sibTrans" cxnId="{0161AA81-6EF1-4F2E-88B8-28FA3BA6C99C}">
      <dgm:prSet/>
      <dgm:spPr/>
      <dgm:t>
        <a:bodyPr/>
        <a:lstStyle/>
        <a:p>
          <a:endParaRPr lang="en-ZA"/>
        </a:p>
      </dgm:t>
    </dgm:pt>
    <dgm:pt modelId="{7C98EE87-9CC7-49EF-B9A2-5BB219CDE6CC}">
      <dgm:prSet phldrT="[Text]"/>
      <dgm:spPr/>
      <dgm:t>
        <a:bodyPr/>
        <a:lstStyle/>
        <a:p>
          <a:endParaRPr lang="en-ZA" dirty="0"/>
        </a:p>
      </dgm:t>
    </dgm:pt>
    <dgm:pt modelId="{88539E0A-5924-404A-A7E6-4AC05ECB53CF}" type="parTrans" cxnId="{5E190A2C-84E0-4BEF-BECA-7B938B740F5C}">
      <dgm:prSet/>
      <dgm:spPr/>
      <dgm:t>
        <a:bodyPr/>
        <a:lstStyle/>
        <a:p>
          <a:endParaRPr lang="en-ZA"/>
        </a:p>
      </dgm:t>
    </dgm:pt>
    <dgm:pt modelId="{E4AA9650-C94C-4CCA-8EC3-9F07ED8F9E49}" type="sibTrans" cxnId="{5E190A2C-84E0-4BEF-BECA-7B938B740F5C}">
      <dgm:prSet/>
      <dgm:spPr/>
      <dgm:t>
        <a:bodyPr/>
        <a:lstStyle/>
        <a:p>
          <a:endParaRPr lang="en-ZA"/>
        </a:p>
      </dgm:t>
    </dgm:pt>
    <dgm:pt modelId="{C08C70B7-65AA-4563-A0FD-35AE7192E5B7}">
      <dgm:prSet phldrT="[Text]"/>
      <dgm:spPr/>
      <dgm:t>
        <a:bodyPr/>
        <a:lstStyle/>
        <a:p>
          <a:r>
            <a:rPr lang="en-ZA" dirty="0" smtClean="0"/>
            <a:t>UI Contributions Act-Section 10 </a:t>
          </a:r>
          <a:endParaRPr lang="en-ZA" dirty="0"/>
        </a:p>
      </dgm:t>
    </dgm:pt>
    <dgm:pt modelId="{2467B9D8-98C3-4DD0-854C-33F99ABECCC1}" type="parTrans" cxnId="{00593206-3EE0-452B-84E3-F2E91D330187}">
      <dgm:prSet/>
      <dgm:spPr/>
      <dgm:t>
        <a:bodyPr/>
        <a:lstStyle/>
        <a:p>
          <a:endParaRPr lang="en-ZA"/>
        </a:p>
      </dgm:t>
    </dgm:pt>
    <dgm:pt modelId="{8B07D8E3-179C-477D-9FBD-17A945319AB5}" type="sibTrans" cxnId="{00593206-3EE0-452B-84E3-F2E91D330187}">
      <dgm:prSet/>
      <dgm:spPr/>
      <dgm:t>
        <a:bodyPr/>
        <a:lstStyle/>
        <a:p>
          <a:endParaRPr lang="en-ZA"/>
        </a:p>
      </dgm:t>
    </dgm:pt>
    <dgm:pt modelId="{83A73B59-F3D8-41D6-B4F4-8B94ED1E7696}">
      <dgm:prSet/>
      <dgm:spPr>
        <a:ln>
          <a:solidFill>
            <a:srgbClr val="FF0000"/>
          </a:solidFill>
        </a:ln>
      </dgm:spPr>
      <dgm:t>
        <a:bodyPr/>
        <a:lstStyle/>
        <a:p>
          <a:r>
            <a:rPr lang="en-ZA" dirty="0" smtClean="0"/>
            <a:t>UI Act 56  (1) &amp; (2)</a:t>
          </a:r>
          <a:endParaRPr lang="en-ZA" dirty="0"/>
        </a:p>
      </dgm:t>
    </dgm:pt>
    <dgm:pt modelId="{7D99BF14-0DFE-4414-B849-50BA5EA8557D}" type="parTrans" cxnId="{6825B954-5451-466F-9DD4-6D01C57E363B}">
      <dgm:prSet/>
      <dgm:spPr/>
      <dgm:t>
        <a:bodyPr/>
        <a:lstStyle/>
        <a:p>
          <a:endParaRPr lang="en-ZA"/>
        </a:p>
      </dgm:t>
    </dgm:pt>
    <dgm:pt modelId="{5856A686-6DFD-4C8F-9F5F-71EDA87EA835}" type="sibTrans" cxnId="{6825B954-5451-466F-9DD4-6D01C57E363B}">
      <dgm:prSet/>
      <dgm:spPr/>
      <dgm:t>
        <a:bodyPr/>
        <a:lstStyle/>
        <a:p>
          <a:endParaRPr lang="en-ZA"/>
        </a:p>
      </dgm:t>
    </dgm:pt>
    <dgm:pt modelId="{463E9FD8-77FE-4116-AE5E-5790E6B987B3}">
      <dgm:prSet/>
      <dgm:spPr>
        <a:ln>
          <a:solidFill>
            <a:srgbClr val="FF0000"/>
          </a:solidFill>
        </a:ln>
      </dgm:spPr>
      <dgm:t>
        <a:bodyPr/>
        <a:lstStyle/>
        <a:p>
          <a:r>
            <a:rPr lang="en-ZA" smtClean="0"/>
            <a:t>UI Contributions Acti-Section 10 </a:t>
          </a:r>
          <a:endParaRPr lang="en-ZA"/>
        </a:p>
      </dgm:t>
    </dgm:pt>
    <dgm:pt modelId="{A7C6AAC0-06F8-4F00-96F3-B5E158BAD06E}" type="parTrans" cxnId="{5E20A838-07FB-4CF7-B7C6-7063AF59D3CA}">
      <dgm:prSet/>
      <dgm:spPr/>
      <dgm:t>
        <a:bodyPr/>
        <a:lstStyle/>
        <a:p>
          <a:endParaRPr lang="en-ZA"/>
        </a:p>
      </dgm:t>
    </dgm:pt>
    <dgm:pt modelId="{2B33B42E-208A-42CB-B51A-7393583435D1}" type="sibTrans" cxnId="{5E20A838-07FB-4CF7-B7C6-7063AF59D3CA}">
      <dgm:prSet/>
      <dgm:spPr/>
      <dgm:t>
        <a:bodyPr/>
        <a:lstStyle/>
        <a:p>
          <a:endParaRPr lang="en-ZA"/>
        </a:p>
      </dgm:t>
    </dgm:pt>
    <dgm:pt modelId="{56DE4A85-B009-4816-9F70-CEFD2BA31830}">
      <dgm:prSet/>
      <dgm:spPr>
        <a:ln>
          <a:solidFill>
            <a:srgbClr val="FF0000"/>
          </a:solidFill>
        </a:ln>
      </dgm:spPr>
      <dgm:t>
        <a:bodyPr/>
        <a:lstStyle/>
        <a:p>
          <a:endParaRPr lang="en-ZA"/>
        </a:p>
      </dgm:t>
    </dgm:pt>
    <dgm:pt modelId="{A35CA166-DB98-4E3F-A673-000975C131D6}" type="parTrans" cxnId="{D4187B68-D26C-4757-8F59-DE5BB7D8550E}">
      <dgm:prSet/>
      <dgm:spPr/>
      <dgm:t>
        <a:bodyPr/>
        <a:lstStyle/>
        <a:p>
          <a:endParaRPr lang="en-ZA"/>
        </a:p>
      </dgm:t>
    </dgm:pt>
    <dgm:pt modelId="{F3E4AA30-61DA-46D9-8EA5-3E5045B763B7}" type="sibTrans" cxnId="{D4187B68-D26C-4757-8F59-DE5BB7D8550E}">
      <dgm:prSet/>
      <dgm:spPr/>
      <dgm:t>
        <a:bodyPr/>
        <a:lstStyle/>
        <a:p>
          <a:endParaRPr lang="en-ZA"/>
        </a:p>
      </dgm:t>
    </dgm:pt>
    <dgm:pt modelId="{4EBA354C-CB7A-4CB1-855E-31AF001FE391}">
      <dgm:prSet/>
      <dgm:spPr>
        <a:ln>
          <a:solidFill>
            <a:srgbClr val="FF0000"/>
          </a:solidFill>
        </a:ln>
      </dgm:spPr>
      <dgm:t>
        <a:bodyPr/>
        <a:lstStyle/>
        <a:p>
          <a:endParaRPr lang="en-ZA"/>
        </a:p>
      </dgm:t>
    </dgm:pt>
    <dgm:pt modelId="{3F634A99-A68E-4D71-8402-9E1306FACAE4}" type="parTrans" cxnId="{CACB4556-70EA-42BB-8B53-90AC2299AB0F}">
      <dgm:prSet/>
      <dgm:spPr/>
      <dgm:t>
        <a:bodyPr/>
        <a:lstStyle/>
        <a:p>
          <a:endParaRPr lang="en-ZA"/>
        </a:p>
      </dgm:t>
    </dgm:pt>
    <dgm:pt modelId="{59E63574-00E2-46A8-BFB5-9710A48A79E5}" type="sibTrans" cxnId="{CACB4556-70EA-42BB-8B53-90AC2299AB0F}">
      <dgm:prSet/>
      <dgm:spPr/>
      <dgm:t>
        <a:bodyPr/>
        <a:lstStyle/>
        <a:p>
          <a:endParaRPr lang="en-ZA"/>
        </a:p>
      </dgm:t>
    </dgm:pt>
    <dgm:pt modelId="{EE86B09D-C3B1-4597-98B5-4295DA355111}">
      <dgm:prSet/>
      <dgm:spPr/>
      <dgm:t>
        <a:bodyPr/>
        <a:lstStyle/>
        <a:p>
          <a:r>
            <a:rPr lang="en-ZA" dirty="0" smtClean="0"/>
            <a:t>UI Act-Section</a:t>
          </a:r>
          <a:endParaRPr lang="en-ZA" dirty="0"/>
        </a:p>
      </dgm:t>
    </dgm:pt>
    <dgm:pt modelId="{065814BB-A1AF-41B7-92F3-5912F7E99CED}" type="parTrans" cxnId="{32306A24-432C-451D-81AE-0F8578CA285B}">
      <dgm:prSet/>
      <dgm:spPr/>
      <dgm:t>
        <a:bodyPr/>
        <a:lstStyle/>
        <a:p>
          <a:endParaRPr lang="en-ZA"/>
        </a:p>
      </dgm:t>
    </dgm:pt>
    <dgm:pt modelId="{69DCEBD7-35AA-423E-9BB1-AE7CA8A624DB}" type="sibTrans" cxnId="{32306A24-432C-451D-81AE-0F8578CA285B}">
      <dgm:prSet/>
      <dgm:spPr/>
      <dgm:t>
        <a:bodyPr/>
        <a:lstStyle/>
        <a:p>
          <a:endParaRPr lang="en-ZA"/>
        </a:p>
      </dgm:t>
    </dgm:pt>
    <dgm:pt modelId="{E2F388B5-227C-4916-B0E7-87ED6617BFBB}">
      <dgm:prSet/>
      <dgm:spPr/>
      <dgm:t>
        <a:bodyPr/>
        <a:lstStyle/>
        <a:p>
          <a:endParaRPr lang="en-ZA" dirty="0"/>
        </a:p>
      </dgm:t>
    </dgm:pt>
    <dgm:pt modelId="{F53A92F4-DD3D-46A1-BAEF-370C6D4C2072}" type="parTrans" cxnId="{4AB946BA-04C8-4CE8-9482-3DA35B142EF0}">
      <dgm:prSet/>
      <dgm:spPr/>
      <dgm:t>
        <a:bodyPr/>
        <a:lstStyle/>
        <a:p>
          <a:endParaRPr lang="en-ZA"/>
        </a:p>
      </dgm:t>
    </dgm:pt>
    <dgm:pt modelId="{58132140-D112-421C-9074-99BB30639255}" type="sibTrans" cxnId="{4AB946BA-04C8-4CE8-9482-3DA35B142EF0}">
      <dgm:prSet/>
      <dgm:spPr/>
      <dgm:t>
        <a:bodyPr/>
        <a:lstStyle/>
        <a:p>
          <a:endParaRPr lang="en-ZA"/>
        </a:p>
      </dgm:t>
    </dgm:pt>
    <dgm:pt modelId="{9E0D58E1-A044-4AFF-A9FE-45ADD780A52C}">
      <dgm:prSet/>
      <dgm:spPr/>
      <dgm:t>
        <a:bodyPr/>
        <a:lstStyle/>
        <a:p>
          <a:endParaRPr lang="en-ZA" dirty="0"/>
        </a:p>
      </dgm:t>
    </dgm:pt>
    <dgm:pt modelId="{31CB3518-1FD4-4E91-AC14-8D9E4875B8F8}" type="parTrans" cxnId="{56D2EE59-8BFC-4D17-869D-DAFD685EC005}">
      <dgm:prSet/>
      <dgm:spPr/>
      <dgm:t>
        <a:bodyPr/>
        <a:lstStyle/>
        <a:p>
          <a:endParaRPr lang="en-ZA"/>
        </a:p>
      </dgm:t>
    </dgm:pt>
    <dgm:pt modelId="{C8F2BC94-03A6-4C9B-BEA5-585C3CECA949}" type="sibTrans" cxnId="{56D2EE59-8BFC-4D17-869D-DAFD685EC005}">
      <dgm:prSet/>
      <dgm:spPr/>
      <dgm:t>
        <a:bodyPr/>
        <a:lstStyle/>
        <a:p>
          <a:endParaRPr lang="en-ZA"/>
        </a:p>
      </dgm:t>
    </dgm:pt>
    <dgm:pt modelId="{EEA6AA61-49F1-4227-90E9-2DF425BBA254}">
      <dgm:prSet/>
      <dgm:spPr/>
      <dgm:t>
        <a:bodyPr/>
        <a:lstStyle/>
        <a:p>
          <a:r>
            <a:rPr lang="en-ZA" dirty="0" smtClean="0"/>
            <a:t>4(*2)(a) and (b)</a:t>
          </a:r>
          <a:endParaRPr lang="en-ZA" dirty="0"/>
        </a:p>
      </dgm:t>
    </dgm:pt>
    <dgm:pt modelId="{37DE7E1F-D54E-4B98-86E4-665F522DED53}" type="parTrans" cxnId="{67750299-4C38-4279-8166-26275594371C}">
      <dgm:prSet/>
      <dgm:spPr/>
      <dgm:t>
        <a:bodyPr/>
        <a:lstStyle/>
        <a:p>
          <a:endParaRPr lang="en-ZA"/>
        </a:p>
      </dgm:t>
    </dgm:pt>
    <dgm:pt modelId="{95397C9E-36F9-4D73-81E4-D833F4459FB9}" type="sibTrans" cxnId="{67750299-4C38-4279-8166-26275594371C}">
      <dgm:prSet/>
      <dgm:spPr/>
      <dgm:t>
        <a:bodyPr/>
        <a:lstStyle/>
        <a:p>
          <a:endParaRPr lang="en-ZA"/>
        </a:p>
      </dgm:t>
    </dgm:pt>
    <dgm:pt modelId="{238953BF-9332-4A11-8F05-B4D6BFB52C40}">
      <dgm:prSet/>
      <dgm:spPr/>
      <dgm:t>
        <a:bodyPr/>
        <a:lstStyle/>
        <a:p>
          <a:r>
            <a:rPr lang="en-ZA" dirty="0" smtClean="0"/>
            <a:t>UI  Contributions Act-Section 5 (1)</a:t>
          </a:r>
          <a:endParaRPr lang="en-ZA" dirty="0"/>
        </a:p>
      </dgm:t>
    </dgm:pt>
    <dgm:pt modelId="{AF6817C3-4913-41AB-AFA0-4A84E87E2730}" type="parTrans" cxnId="{5560BC19-40D4-43D3-A18E-7458D6F84837}">
      <dgm:prSet/>
      <dgm:spPr/>
      <dgm:t>
        <a:bodyPr/>
        <a:lstStyle/>
        <a:p>
          <a:endParaRPr lang="en-ZA"/>
        </a:p>
      </dgm:t>
    </dgm:pt>
    <dgm:pt modelId="{6E6E981F-8F15-49F9-A25A-870028926B36}" type="sibTrans" cxnId="{5560BC19-40D4-43D3-A18E-7458D6F84837}">
      <dgm:prSet/>
      <dgm:spPr/>
      <dgm:t>
        <a:bodyPr/>
        <a:lstStyle/>
        <a:p>
          <a:endParaRPr lang="en-ZA"/>
        </a:p>
      </dgm:t>
    </dgm:pt>
    <dgm:pt modelId="{E32A99A4-D937-486F-A2EB-6B1E6630B457}">
      <dgm:prSet/>
      <dgm:spPr>
        <a:ln>
          <a:solidFill>
            <a:srgbClr val="FF0000"/>
          </a:solidFill>
        </a:ln>
      </dgm:spPr>
      <dgm:t>
        <a:bodyPr/>
        <a:lstStyle/>
        <a:p>
          <a:r>
            <a:rPr lang="en-ZA" dirty="0" smtClean="0"/>
            <a:t>UI Act chapter 3</a:t>
          </a:r>
          <a:endParaRPr lang="en-ZA" dirty="0"/>
        </a:p>
      </dgm:t>
    </dgm:pt>
    <dgm:pt modelId="{94E1B510-8793-4804-AD6A-8FEA32236343}" type="parTrans" cxnId="{DC86D7FE-9A49-4977-8D3E-E94C847F396E}">
      <dgm:prSet/>
      <dgm:spPr/>
      <dgm:t>
        <a:bodyPr/>
        <a:lstStyle/>
        <a:p>
          <a:endParaRPr lang="en-ZA"/>
        </a:p>
      </dgm:t>
    </dgm:pt>
    <dgm:pt modelId="{A97BCD91-7BCA-461A-811D-C4453F640969}" type="sibTrans" cxnId="{DC86D7FE-9A49-4977-8D3E-E94C847F396E}">
      <dgm:prSet/>
      <dgm:spPr/>
      <dgm:t>
        <a:bodyPr/>
        <a:lstStyle/>
        <a:p>
          <a:endParaRPr lang="en-ZA"/>
        </a:p>
      </dgm:t>
    </dgm:pt>
    <dgm:pt modelId="{24557790-A433-438F-BE08-61050B94360A}">
      <dgm:prSet phldrT="[Text]"/>
      <dgm:spPr/>
      <dgm:t>
        <a:bodyPr/>
        <a:lstStyle/>
        <a:p>
          <a:r>
            <a:rPr lang="en-ZA" dirty="0" smtClean="0"/>
            <a:t>UI act Section 48 (1)  (a)(</a:t>
          </a:r>
          <a:r>
            <a:rPr lang="en-ZA" dirty="0" err="1" smtClean="0"/>
            <a:t>i</a:t>
          </a:r>
          <a:r>
            <a:rPr lang="en-ZA" dirty="0" smtClean="0"/>
            <a:t>)</a:t>
          </a:r>
          <a:endParaRPr lang="en-ZA" dirty="0"/>
        </a:p>
      </dgm:t>
    </dgm:pt>
    <dgm:pt modelId="{6C4B6FEE-24B2-4FC2-BF9A-4DD950B44142}" type="parTrans" cxnId="{1A13ED7B-9974-4BE6-954B-3F84BEBF13A7}">
      <dgm:prSet/>
      <dgm:spPr/>
      <dgm:t>
        <a:bodyPr/>
        <a:lstStyle/>
        <a:p>
          <a:endParaRPr lang="en-ZA"/>
        </a:p>
      </dgm:t>
    </dgm:pt>
    <dgm:pt modelId="{6E735158-F6BA-47CD-8850-BF9A67BC9877}" type="sibTrans" cxnId="{1A13ED7B-9974-4BE6-954B-3F84BEBF13A7}">
      <dgm:prSet/>
      <dgm:spPr/>
      <dgm:t>
        <a:bodyPr/>
        <a:lstStyle/>
        <a:p>
          <a:endParaRPr lang="en-ZA"/>
        </a:p>
      </dgm:t>
    </dgm:pt>
    <dgm:pt modelId="{78252F58-7782-4C01-8F5D-32FD5652359C}">
      <dgm:prSet phldrT="[Text]"/>
      <dgm:spPr>
        <a:ln>
          <a:solidFill>
            <a:srgbClr val="FF0000"/>
          </a:solidFill>
        </a:ln>
      </dgm:spPr>
      <dgm:t>
        <a:bodyPr/>
        <a:lstStyle/>
        <a:p>
          <a:r>
            <a:rPr lang="en-ZA" dirty="0" smtClean="0"/>
            <a:t>(2)(e) and section 7 (1) (2) </a:t>
          </a:r>
          <a:endParaRPr lang="en-ZA" dirty="0"/>
        </a:p>
      </dgm:t>
    </dgm:pt>
    <dgm:pt modelId="{FCAEAD93-01C3-47E1-8A04-4EB9A8700B69}" type="parTrans" cxnId="{EFB1A4F7-BFA8-41F4-BB57-0E89E564F905}">
      <dgm:prSet/>
      <dgm:spPr/>
      <dgm:t>
        <a:bodyPr/>
        <a:lstStyle/>
        <a:p>
          <a:endParaRPr lang="en-ZA"/>
        </a:p>
      </dgm:t>
    </dgm:pt>
    <dgm:pt modelId="{95E3CA48-7AB3-4DCC-9EF3-588A0DD1BA12}" type="sibTrans" cxnId="{EFB1A4F7-BFA8-41F4-BB57-0E89E564F905}">
      <dgm:prSet/>
      <dgm:spPr/>
      <dgm:t>
        <a:bodyPr/>
        <a:lstStyle/>
        <a:p>
          <a:endParaRPr lang="en-ZA"/>
        </a:p>
      </dgm:t>
    </dgm:pt>
    <dgm:pt modelId="{30C318BF-EDB1-4319-9282-5ED015EFFB11}">
      <dgm:prSet phldrT="[Text]"/>
      <dgm:spPr/>
      <dgm:t>
        <a:bodyPr/>
        <a:lstStyle/>
        <a:p>
          <a:endParaRPr lang="en-ZA" dirty="0"/>
        </a:p>
      </dgm:t>
    </dgm:pt>
    <dgm:pt modelId="{EBC0B8A5-DE6B-4A53-B877-BB2394B6819D}" type="parTrans" cxnId="{ADE8872E-FBE8-47B3-BED3-C0BA1EDC82F3}">
      <dgm:prSet/>
      <dgm:spPr/>
      <dgm:t>
        <a:bodyPr/>
        <a:lstStyle/>
        <a:p>
          <a:endParaRPr lang="en-ZA"/>
        </a:p>
      </dgm:t>
    </dgm:pt>
    <dgm:pt modelId="{6107E0F2-7EDA-4E93-A70F-68A2D0D7726F}" type="sibTrans" cxnId="{ADE8872E-FBE8-47B3-BED3-C0BA1EDC82F3}">
      <dgm:prSet/>
      <dgm:spPr/>
      <dgm:t>
        <a:bodyPr/>
        <a:lstStyle/>
        <a:p>
          <a:endParaRPr lang="en-ZA"/>
        </a:p>
      </dgm:t>
    </dgm:pt>
    <dgm:pt modelId="{3B77817D-8E35-4FE8-BF16-F5665703B6B2}">
      <dgm:prSet/>
      <dgm:spPr>
        <a:ln>
          <a:solidFill>
            <a:srgbClr val="FF0000"/>
          </a:solidFill>
        </a:ln>
      </dgm:spPr>
      <dgm:t>
        <a:bodyPr/>
        <a:lstStyle/>
        <a:p>
          <a:endParaRPr lang="en-ZA"/>
        </a:p>
      </dgm:t>
    </dgm:pt>
    <dgm:pt modelId="{ED5A82BA-3827-420D-89F0-1E9B8D91D4BF}" type="parTrans" cxnId="{0EEC4D12-2923-4663-8618-2784A27BD589}">
      <dgm:prSet/>
      <dgm:spPr/>
      <dgm:t>
        <a:bodyPr/>
        <a:lstStyle/>
        <a:p>
          <a:endParaRPr lang="en-ZA"/>
        </a:p>
      </dgm:t>
    </dgm:pt>
    <dgm:pt modelId="{0EDA98D3-540D-4F12-95B5-C7EE91B0FAC8}" type="sibTrans" cxnId="{0EEC4D12-2923-4663-8618-2784A27BD589}">
      <dgm:prSet/>
      <dgm:spPr/>
      <dgm:t>
        <a:bodyPr/>
        <a:lstStyle/>
        <a:p>
          <a:endParaRPr lang="en-ZA"/>
        </a:p>
      </dgm:t>
    </dgm:pt>
    <dgm:pt modelId="{553221E3-F5AC-485F-8A50-F687B798AC80}">
      <dgm:prSet/>
      <dgm:spPr/>
      <dgm:t>
        <a:bodyPr/>
        <a:lstStyle/>
        <a:p>
          <a:endParaRPr lang="en-ZA" dirty="0"/>
        </a:p>
      </dgm:t>
    </dgm:pt>
    <dgm:pt modelId="{5AEF11D1-66F3-4858-9137-48268B8C4285}" type="parTrans" cxnId="{8103AE8D-7E69-46B4-B542-8E1C1A27EA50}">
      <dgm:prSet/>
      <dgm:spPr/>
      <dgm:t>
        <a:bodyPr/>
        <a:lstStyle/>
        <a:p>
          <a:endParaRPr lang="en-ZA"/>
        </a:p>
      </dgm:t>
    </dgm:pt>
    <dgm:pt modelId="{A7F2F6CB-A52E-4305-8588-EDC1579A5204}" type="sibTrans" cxnId="{8103AE8D-7E69-46B4-B542-8E1C1A27EA50}">
      <dgm:prSet/>
      <dgm:spPr/>
      <dgm:t>
        <a:bodyPr/>
        <a:lstStyle/>
        <a:p>
          <a:endParaRPr lang="en-ZA"/>
        </a:p>
      </dgm:t>
    </dgm:pt>
    <dgm:pt modelId="{093B1EB6-20D0-4DD4-93BE-4FFE4D65EADD}">
      <dgm:prSet phldrT="[Text]"/>
      <dgm:spPr>
        <a:ln>
          <a:solidFill>
            <a:srgbClr val="FF0000"/>
          </a:solidFill>
        </a:ln>
      </dgm:spPr>
      <dgm:t>
        <a:bodyPr/>
        <a:lstStyle/>
        <a:p>
          <a:endParaRPr lang="en-ZA" dirty="0"/>
        </a:p>
      </dgm:t>
    </dgm:pt>
    <dgm:pt modelId="{151E4F95-5DB1-4165-B7D0-490CE4CE7A64}" type="parTrans" cxnId="{25C5F1BF-31B3-4712-AC69-1220D0BB2B34}">
      <dgm:prSet/>
      <dgm:spPr/>
      <dgm:t>
        <a:bodyPr/>
        <a:lstStyle/>
        <a:p>
          <a:endParaRPr lang="en-ZA"/>
        </a:p>
      </dgm:t>
    </dgm:pt>
    <dgm:pt modelId="{D3CEC7DC-D233-43D2-9E53-5D550AE2F624}" type="sibTrans" cxnId="{25C5F1BF-31B3-4712-AC69-1220D0BB2B34}">
      <dgm:prSet/>
      <dgm:spPr/>
      <dgm:t>
        <a:bodyPr/>
        <a:lstStyle/>
        <a:p>
          <a:endParaRPr lang="en-ZA"/>
        </a:p>
      </dgm:t>
    </dgm:pt>
    <dgm:pt modelId="{216EC111-945F-4993-A197-81A9FC91F1F4}">
      <dgm:prSet phldrT="[Text]"/>
      <dgm:spPr/>
      <dgm:t>
        <a:bodyPr/>
        <a:lstStyle/>
        <a:p>
          <a:endParaRPr lang="en-ZA" dirty="0"/>
        </a:p>
      </dgm:t>
    </dgm:pt>
    <dgm:pt modelId="{05B5746A-78F3-40E9-B94C-5C8C8622BF4B}" type="parTrans" cxnId="{43B0795C-6B1E-4592-B118-3585F9947FC0}">
      <dgm:prSet/>
      <dgm:spPr/>
      <dgm:t>
        <a:bodyPr/>
        <a:lstStyle/>
        <a:p>
          <a:endParaRPr lang="en-ZA"/>
        </a:p>
      </dgm:t>
    </dgm:pt>
    <dgm:pt modelId="{29E5B322-AB19-4AEC-B090-07BB9309D674}" type="sibTrans" cxnId="{43B0795C-6B1E-4592-B118-3585F9947FC0}">
      <dgm:prSet/>
      <dgm:spPr/>
      <dgm:t>
        <a:bodyPr/>
        <a:lstStyle/>
        <a:p>
          <a:endParaRPr lang="en-ZA"/>
        </a:p>
      </dgm:t>
    </dgm:pt>
    <dgm:pt modelId="{47932B7F-7D17-4679-A5C9-4CAB0881C4B0}">
      <dgm:prSet/>
      <dgm:spPr>
        <a:ln>
          <a:solidFill>
            <a:srgbClr val="FF0000"/>
          </a:solidFill>
        </a:ln>
      </dgm:spPr>
      <dgm:t>
        <a:bodyPr/>
        <a:lstStyle/>
        <a:p>
          <a:endParaRPr lang="en-ZA" dirty="0"/>
        </a:p>
      </dgm:t>
    </dgm:pt>
    <dgm:pt modelId="{E7470A9D-229A-43A0-AD57-BE69460AE20D}" type="parTrans" cxnId="{76488485-C0D1-4176-8488-B3210536FCB3}">
      <dgm:prSet/>
      <dgm:spPr/>
      <dgm:t>
        <a:bodyPr/>
        <a:lstStyle/>
        <a:p>
          <a:endParaRPr lang="en-ZA"/>
        </a:p>
      </dgm:t>
    </dgm:pt>
    <dgm:pt modelId="{A4CB4F0C-C7D7-4818-9406-E61B47A10E7B}" type="sibTrans" cxnId="{76488485-C0D1-4176-8488-B3210536FCB3}">
      <dgm:prSet/>
      <dgm:spPr/>
      <dgm:t>
        <a:bodyPr/>
        <a:lstStyle/>
        <a:p>
          <a:endParaRPr lang="en-ZA"/>
        </a:p>
      </dgm:t>
    </dgm:pt>
    <dgm:pt modelId="{FC716BC0-A0D4-499F-B66F-63B5F8DDC246}">
      <dgm:prSet/>
      <dgm:spPr>
        <a:ln>
          <a:solidFill>
            <a:srgbClr val="FF0000"/>
          </a:solidFill>
        </a:ln>
      </dgm:spPr>
      <dgm:t>
        <a:bodyPr/>
        <a:lstStyle/>
        <a:p>
          <a:r>
            <a:rPr lang="en-ZA" dirty="0" smtClean="0"/>
            <a:t>Unemployment benefits</a:t>
          </a:r>
          <a:endParaRPr lang="en-ZA" dirty="0"/>
        </a:p>
      </dgm:t>
    </dgm:pt>
    <dgm:pt modelId="{EB27B350-985F-4DB3-9818-110426EFCACD}" type="parTrans" cxnId="{164A892B-1C37-45C5-A397-91635010153A}">
      <dgm:prSet/>
      <dgm:spPr/>
      <dgm:t>
        <a:bodyPr/>
        <a:lstStyle/>
        <a:p>
          <a:endParaRPr lang="en-ZA"/>
        </a:p>
      </dgm:t>
    </dgm:pt>
    <dgm:pt modelId="{E8D7EC57-9907-470A-90B5-9E929597AC66}" type="sibTrans" cxnId="{164A892B-1C37-45C5-A397-91635010153A}">
      <dgm:prSet/>
      <dgm:spPr/>
      <dgm:t>
        <a:bodyPr/>
        <a:lstStyle/>
        <a:p>
          <a:endParaRPr lang="en-ZA"/>
        </a:p>
      </dgm:t>
    </dgm:pt>
    <dgm:pt modelId="{56E7C9CC-FAE1-4513-B2B5-555D49B0C2D8}">
      <dgm:prSet/>
      <dgm:spPr>
        <a:ln>
          <a:solidFill>
            <a:srgbClr val="FF0000"/>
          </a:solidFill>
        </a:ln>
      </dgm:spPr>
      <dgm:t>
        <a:bodyPr/>
        <a:lstStyle/>
        <a:p>
          <a:r>
            <a:rPr lang="en-ZA" dirty="0" smtClean="0"/>
            <a:t>Maternity benefits</a:t>
          </a:r>
          <a:endParaRPr lang="en-ZA" dirty="0"/>
        </a:p>
      </dgm:t>
    </dgm:pt>
    <dgm:pt modelId="{E3754FCC-1790-417F-B4A7-B71822E0E897}" type="parTrans" cxnId="{6F2B947E-46E7-4E6C-B8DF-4C4BA72314D6}">
      <dgm:prSet/>
      <dgm:spPr/>
      <dgm:t>
        <a:bodyPr/>
        <a:lstStyle/>
        <a:p>
          <a:endParaRPr lang="en-ZA"/>
        </a:p>
      </dgm:t>
    </dgm:pt>
    <dgm:pt modelId="{F712C2F5-D8E0-459D-BB08-6FA5F0155FA9}" type="sibTrans" cxnId="{6F2B947E-46E7-4E6C-B8DF-4C4BA72314D6}">
      <dgm:prSet/>
      <dgm:spPr/>
      <dgm:t>
        <a:bodyPr/>
        <a:lstStyle/>
        <a:p>
          <a:endParaRPr lang="en-ZA"/>
        </a:p>
      </dgm:t>
    </dgm:pt>
    <dgm:pt modelId="{4F2A9E76-A78A-48DD-A8E1-89DAFA7C0D7A}">
      <dgm:prSet/>
      <dgm:spPr>
        <a:ln>
          <a:solidFill>
            <a:srgbClr val="FF0000"/>
          </a:solidFill>
        </a:ln>
      </dgm:spPr>
      <dgm:t>
        <a:bodyPr/>
        <a:lstStyle/>
        <a:p>
          <a:r>
            <a:rPr lang="en-ZA" dirty="0" err="1" smtClean="0"/>
            <a:t>iIllness</a:t>
          </a:r>
          <a:r>
            <a:rPr lang="en-ZA" dirty="0" smtClean="0"/>
            <a:t>  benefits</a:t>
          </a:r>
          <a:endParaRPr lang="en-ZA" dirty="0"/>
        </a:p>
      </dgm:t>
    </dgm:pt>
    <dgm:pt modelId="{99F1B2F3-5FBC-46BD-8F5B-AF7D00211D82}" type="parTrans" cxnId="{49C6A532-8741-4819-BFB6-2090F5E15F66}">
      <dgm:prSet/>
      <dgm:spPr/>
      <dgm:t>
        <a:bodyPr/>
        <a:lstStyle/>
        <a:p>
          <a:endParaRPr lang="en-ZA"/>
        </a:p>
      </dgm:t>
    </dgm:pt>
    <dgm:pt modelId="{507FF5D7-90A9-4534-9BEB-9D42785F2C72}" type="sibTrans" cxnId="{49C6A532-8741-4819-BFB6-2090F5E15F66}">
      <dgm:prSet/>
      <dgm:spPr/>
      <dgm:t>
        <a:bodyPr/>
        <a:lstStyle/>
        <a:p>
          <a:endParaRPr lang="en-ZA"/>
        </a:p>
      </dgm:t>
    </dgm:pt>
    <dgm:pt modelId="{86DF2281-F9F6-4598-B1B2-77CE10F53BA8}">
      <dgm:prSet/>
      <dgm:spPr>
        <a:ln>
          <a:solidFill>
            <a:srgbClr val="FF0000"/>
          </a:solidFill>
        </a:ln>
      </dgm:spPr>
      <dgm:t>
        <a:bodyPr/>
        <a:lstStyle/>
        <a:p>
          <a:r>
            <a:rPr lang="en-ZA" dirty="0" smtClean="0"/>
            <a:t>Adoption benefits</a:t>
          </a:r>
          <a:endParaRPr lang="en-ZA" dirty="0"/>
        </a:p>
      </dgm:t>
    </dgm:pt>
    <dgm:pt modelId="{E31FD8B4-C0B5-4985-B409-7BAB8D16F7E7}" type="parTrans" cxnId="{812817F2-F257-4654-81CD-C3DE9794AEF4}">
      <dgm:prSet/>
      <dgm:spPr/>
      <dgm:t>
        <a:bodyPr/>
        <a:lstStyle/>
        <a:p>
          <a:endParaRPr lang="en-ZA"/>
        </a:p>
      </dgm:t>
    </dgm:pt>
    <dgm:pt modelId="{8EE4E98F-AADB-4789-A9DF-057E57393B4D}" type="sibTrans" cxnId="{812817F2-F257-4654-81CD-C3DE9794AEF4}">
      <dgm:prSet/>
      <dgm:spPr/>
      <dgm:t>
        <a:bodyPr/>
        <a:lstStyle/>
        <a:p>
          <a:endParaRPr lang="en-ZA"/>
        </a:p>
      </dgm:t>
    </dgm:pt>
    <dgm:pt modelId="{894D1D31-6E2A-4451-9E9C-25BB2F2A0AB1}">
      <dgm:prSet/>
      <dgm:spPr>
        <a:ln>
          <a:solidFill>
            <a:srgbClr val="FF0000"/>
          </a:solidFill>
        </a:ln>
      </dgm:spPr>
      <dgm:t>
        <a:bodyPr/>
        <a:lstStyle/>
        <a:p>
          <a:r>
            <a:rPr lang="en-ZA" dirty="0" smtClean="0"/>
            <a:t>`Dependents benefits  </a:t>
          </a:r>
          <a:endParaRPr lang="en-ZA" dirty="0"/>
        </a:p>
      </dgm:t>
    </dgm:pt>
    <dgm:pt modelId="{FCB93FF9-371D-4BE5-B0DE-053FFD9D823C}" type="parTrans" cxnId="{A6B0340B-3294-42AB-8A89-9E7CED237394}">
      <dgm:prSet/>
      <dgm:spPr/>
      <dgm:t>
        <a:bodyPr/>
        <a:lstStyle/>
        <a:p>
          <a:endParaRPr lang="en-ZA"/>
        </a:p>
      </dgm:t>
    </dgm:pt>
    <dgm:pt modelId="{C18124CF-E1DC-4C7C-A028-B716920C831D}" type="sibTrans" cxnId="{A6B0340B-3294-42AB-8A89-9E7CED237394}">
      <dgm:prSet/>
      <dgm:spPr/>
      <dgm:t>
        <a:bodyPr/>
        <a:lstStyle/>
        <a:p>
          <a:endParaRPr lang="en-ZA"/>
        </a:p>
      </dgm:t>
    </dgm:pt>
    <dgm:pt modelId="{DA0E4F54-55BB-4759-886C-78DFA2D28DD7}" type="pres">
      <dgm:prSet presAssocID="{85104A9A-59DE-47E8-9974-DEEC7E22C269}" presName="linearFlow" presStyleCnt="0">
        <dgm:presLayoutVars>
          <dgm:dir/>
          <dgm:animLvl val="lvl"/>
          <dgm:resizeHandles val="exact"/>
        </dgm:presLayoutVars>
      </dgm:prSet>
      <dgm:spPr/>
      <dgm:t>
        <a:bodyPr/>
        <a:lstStyle/>
        <a:p>
          <a:endParaRPr lang="en-ZA"/>
        </a:p>
      </dgm:t>
    </dgm:pt>
    <dgm:pt modelId="{8B0941B4-1485-4910-9820-A7E745591006}" type="pres">
      <dgm:prSet presAssocID="{AB19CC5F-EB0E-4C3D-B90A-FFA340E48616}" presName="composite" presStyleCnt="0"/>
      <dgm:spPr/>
    </dgm:pt>
    <dgm:pt modelId="{BAABC525-79F0-4CB0-9821-AD6C0810CCC3}" type="pres">
      <dgm:prSet presAssocID="{AB19CC5F-EB0E-4C3D-B90A-FFA340E48616}" presName="parTx" presStyleLbl="node1" presStyleIdx="0" presStyleCnt="6">
        <dgm:presLayoutVars>
          <dgm:chMax val="0"/>
          <dgm:chPref val="0"/>
          <dgm:bulletEnabled val="1"/>
        </dgm:presLayoutVars>
      </dgm:prSet>
      <dgm:spPr/>
      <dgm:t>
        <a:bodyPr/>
        <a:lstStyle/>
        <a:p>
          <a:endParaRPr lang="en-ZA"/>
        </a:p>
      </dgm:t>
    </dgm:pt>
    <dgm:pt modelId="{6AA4643A-8617-4BEE-8F6A-67E92F0AE4BB}" type="pres">
      <dgm:prSet presAssocID="{AB19CC5F-EB0E-4C3D-B90A-FFA340E48616}" presName="parSh" presStyleLbl="node1" presStyleIdx="0" presStyleCnt="6"/>
      <dgm:spPr/>
      <dgm:t>
        <a:bodyPr/>
        <a:lstStyle/>
        <a:p>
          <a:endParaRPr lang="en-ZA"/>
        </a:p>
      </dgm:t>
    </dgm:pt>
    <dgm:pt modelId="{B0266DB9-AD78-41EC-879E-989EE0E5CA25}" type="pres">
      <dgm:prSet presAssocID="{AB19CC5F-EB0E-4C3D-B90A-FFA340E48616}" presName="desTx" presStyleLbl="fgAcc1" presStyleIdx="0" presStyleCnt="6" custScaleY="66599" custLinFactNeighborX="-165" custLinFactNeighborY="-8725">
        <dgm:presLayoutVars>
          <dgm:bulletEnabled val="1"/>
        </dgm:presLayoutVars>
      </dgm:prSet>
      <dgm:spPr/>
      <dgm:t>
        <a:bodyPr/>
        <a:lstStyle/>
        <a:p>
          <a:endParaRPr lang="en-ZA"/>
        </a:p>
      </dgm:t>
    </dgm:pt>
    <dgm:pt modelId="{850751C1-0B48-4F5C-8F8F-E40079DBBE27}" type="pres">
      <dgm:prSet presAssocID="{F7BEB953-6C7C-44E9-ABD5-303A07E8E5FF}" presName="sibTrans" presStyleLbl="sibTrans2D1" presStyleIdx="0" presStyleCnt="5"/>
      <dgm:spPr/>
      <dgm:t>
        <a:bodyPr/>
        <a:lstStyle/>
        <a:p>
          <a:endParaRPr lang="en-ZA"/>
        </a:p>
      </dgm:t>
    </dgm:pt>
    <dgm:pt modelId="{837F6F6B-19E3-41BC-A818-B9756D72210B}" type="pres">
      <dgm:prSet presAssocID="{F7BEB953-6C7C-44E9-ABD5-303A07E8E5FF}" presName="connTx" presStyleLbl="sibTrans2D1" presStyleIdx="0" presStyleCnt="5"/>
      <dgm:spPr/>
      <dgm:t>
        <a:bodyPr/>
        <a:lstStyle/>
        <a:p>
          <a:endParaRPr lang="en-ZA"/>
        </a:p>
      </dgm:t>
    </dgm:pt>
    <dgm:pt modelId="{CE9D8BDB-957C-4C1C-90B0-5F4FFC79A31C}" type="pres">
      <dgm:prSet presAssocID="{3E46F92B-1B87-46C3-86F3-A61DE2D2C188}" presName="composite" presStyleCnt="0"/>
      <dgm:spPr/>
    </dgm:pt>
    <dgm:pt modelId="{D0AFA13D-48E3-4684-BDEA-80D55460DD36}" type="pres">
      <dgm:prSet presAssocID="{3E46F92B-1B87-46C3-86F3-A61DE2D2C188}" presName="parTx" presStyleLbl="node1" presStyleIdx="0" presStyleCnt="6">
        <dgm:presLayoutVars>
          <dgm:chMax val="0"/>
          <dgm:chPref val="0"/>
          <dgm:bulletEnabled val="1"/>
        </dgm:presLayoutVars>
      </dgm:prSet>
      <dgm:spPr/>
      <dgm:t>
        <a:bodyPr/>
        <a:lstStyle/>
        <a:p>
          <a:endParaRPr lang="en-ZA"/>
        </a:p>
      </dgm:t>
    </dgm:pt>
    <dgm:pt modelId="{818C1F76-06DB-4BD6-A8E9-F5AF3F2FDF48}" type="pres">
      <dgm:prSet presAssocID="{3E46F92B-1B87-46C3-86F3-A61DE2D2C188}" presName="parSh" presStyleLbl="node1" presStyleIdx="1" presStyleCnt="6"/>
      <dgm:spPr/>
      <dgm:t>
        <a:bodyPr/>
        <a:lstStyle/>
        <a:p>
          <a:endParaRPr lang="en-ZA"/>
        </a:p>
      </dgm:t>
    </dgm:pt>
    <dgm:pt modelId="{12881BBC-821C-4746-A278-942643EBA01C}" type="pres">
      <dgm:prSet presAssocID="{3E46F92B-1B87-46C3-86F3-A61DE2D2C188}" presName="desTx" presStyleLbl="fgAcc1" presStyleIdx="1" presStyleCnt="6" custScaleY="67286" custLinFactNeighborX="730" custLinFactNeighborY="-8974">
        <dgm:presLayoutVars>
          <dgm:bulletEnabled val="1"/>
        </dgm:presLayoutVars>
      </dgm:prSet>
      <dgm:spPr/>
      <dgm:t>
        <a:bodyPr/>
        <a:lstStyle/>
        <a:p>
          <a:endParaRPr lang="en-ZA"/>
        </a:p>
      </dgm:t>
    </dgm:pt>
    <dgm:pt modelId="{E88175D4-7006-45F2-A592-C47E0BAB7924}" type="pres">
      <dgm:prSet presAssocID="{2EC04B80-5C45-4CFB-852E-310B6B347E02}" presName="sibTrans" presStyleLbl="sibTrans2D1" presStyleIdx="1" presStyleCnt="5"/>
      <dgm:spPr/>
      <dgm:t>
        <a:bodyPr/>
        <a:lstStyle/>
        <a:p>
          <a:endParaRPr lang="en-ZA"/>
        </a:p>
      </dgm:t>
    </dgm:pt>
    <dgm:pt modelId="{41000AD3-56FD-4D68-8C3C-5EE8EA195EA7}" type="pres">
      <dgm:prSet presAssocID="{2EC04B80-5C45-4CFB-852E-310B6B347E02}" presName="connTx" presStyleLbl="sibTrans2D1" presStyleIdx="1" presStyleCnt="5"/>
      <dgm:spPr/>
      <dgm:t>
        <a:bodyPr/>
        <a:lstStyle/>
        <a:p>
          <a:endParaRPr lang="en-ZA"/>
        </a:p>
      </dgm:t>
    </dgm:pt>
    <dgm:pt modelId="{F5F8B512-2611-47F8-A2F5-F23250A33318}" type="pres">
      <dgm:prSet presAssocID="{6576EEAB-9245-449E-910B-3E7C347A081D}" presName="composite" presStyleCnt="0"/>
      <dgm:spPr/>
    </dgm:pt>
    <dgm:pt modelId="{77FD79E4-0EDF-4945-93FD-576A3181EB33}" type="pres">
      <dgm:prSet presAssocID="{6576EEAB-9245-449E-910B-3E7C347A081D}" presName="parTx" presStyleLbl="node1" presStyleIdx="1" presStyleCnt="6">
        <dgm:presLayoutVars>
          <dgm:chMax val="0"/>
          <dgm:chPref val="0"/>
          <dgm:bulletEnabled val="1"/>
        </dgm:presLayoutVars>
      </dgm:prSet>
      <dgm:spPr/>
      <dgm:t>
        <a:bodyPr/>
        <a:lstStyle/>
        <a:p>
          <a:endParaRPr lang="en-ZA"/>
        </a:p>
      </dgm:t>
    </dgm:pt>
    <dgm:pt modelId="{AC56BAC3-CF85-44E9-ADCB-5FE3DB79C8BF}" type="pres">
      <dgm:prSet presAssocID="{6576EEAB-9245-449E-910B-3E7C347A081D}" presName="parSh" presStyleLbl="node1" presStyleIdx="2" presStyleCnt="6"/>
      <dgm:spPr/>
      <dgm:t>
        <a:bodyPr/>
        <a:lstStyle/>
        <a:p>
          <a:endParaRPr lang="en-ZA"/>
        </a:p>
      </dgm:t>
    </dgm:pt>
    <dgm:pt modelId="{EBCDB0D6-CA45-4EAA-B24E-01C0627F84DB}" type="pres">
      <dgm:prSet presAssocID="{6576EEAB-9245-449E-910B-3E7C347A081D}" presName="desTx" presStyleLbl="fgAcc1" presStyleIdx="2" presStyleCnt="6" custScaleY="66599" custLinFactNeighborX="4525" custLinFactNeighborY="-7961">
        <dgm:presLayoutVars>
          <dgm:bulletEnabled val="1"/>
        </dgm:presLayoutVars>
      </dgm:prSet>
      <dgm:spPr/>
      <dgm:t>
        <a:bodyPr/>
        <a:lstStyle/>
        <a:p>
          <a:endParaRPr lang="en-ZA"/>
        </a:p>
      </dgm:t>
    </dgm:pt>
    <dgm:pt modelId="{62501BF9-9234-4B7D-A58C-7EA9F81AB884}" type="pres">
      <dgm:prSet presAssocID="{8A0D8766-8714-42D0-B0BF-A9A0AFAF66FE}" presName="sibTrans" presStyleLbl="sibTrans2D1" presStyleIdx="2" presStyleCnt="5"/>
      <dgm:spPr/>
      <dgm:t>
        <a:bodyPr/>
        <a:lstStyle/>
        <a:p>
          <a:endParaRPr lang="en-ZA"/>
        </a:p>
      </dgm:t>
    </dgm:pt>
    <dgm:pt modelId="{BE8366E5-5336-4660-B30B-73004B0F6065}" type="pres">
      <dgm:prSet presAssocID="{8A0D8766-8714-42D0-B0BF-A9A0AFAF66FE}" presName="connTx" presStyleLbl="sibTrans2D1" presStyleIdx="2" presStyleCnt="5"/>
      <dgm:spPr/>
      <dgm:t>
        <a:bodyPr/>
        <a:lstStyle/>
        <a:p>
          <a:endParaRPr lang="en-ZA"/>
        </a:p>
      </dgm:t>
    </dgm:pt>
    <dgm:pt modelId="{C2F42194-450C-46FA-845A-C90F9CF008F9}" type="pres">
      <dgm:prSet presAssocID="{58CD5189-6077-492A-A070-E37B6354C2E7}" presName="composite" presStyleCnt="0"/>
      <dgm:spPr/>
    </dgm:pt>
    <dgm:pt modelId="{FCCFCA2C-1DD0-4EE5-BEA2-BE9B01651063}" type="pres">
      <dgm:prSet presAssocID="{58CD5189-6077-492A-A070-E37B6354C2E7}" presName="parTx" presStyleLbl="node1" presStyleIdx="2" presStyleCnt="6">
        <dgm:presLayoutVars>
          <dgm:chMax val="0"/>
          <dgm:chPref val="0"/>
          <dgm:bulletEnabled val="1"/>
        </dgm:presLayoutVars>
      </dgm:prSet>
      <dgm:spPr/>
      <dgm:t>
        <a:bodyPr/>
        <a:lstStyle/>
        <a:p>
          <a:endParaRPr lang="en-ZA"/>
        </a:p>
      </dgm:t>
    </dgm:pt>
    <dgm:pt modelId="{EF7CBBA1-1192-4AEA-8BD9-CEB44BCF155A}" type="pres">
      <dgm:prSet presAssocID="{58CD5189-6077-492A-A070-E37B6354C2E7}" presName="parSh" presStyleLbl="node1" presStyleIdx="3" presStyleCnt="6"/>
      <dgm:spPr/>
      <dgm:t>
        <a:bodyPr/>
        <a:lstStyle/>
        <a:p>
          <a:endParaRPr lang="en-ZA"/>
        </a:p>
      </dgm:t>
    </dgm:pt>
    <dgm:pt modelId="{F391DB37-F628-48C5-B16D-8DD52EB251AF}" type="pres">
      <dgm:prSet presAssocID="{58CD5189-6077-492A-A070-E37B6354C2E7}" presName="desTx" presStyleLbl="fgAcc1" presStyleIdx="3" presStyleCnt="6" custScaleY="66599" custLinFactNeighborX="1126" custLinFactNeighborY="-8693">
        <dgm:presLayoutVars>
          <dgm:bulletEnabled val="1"/>
        </dgm:presLayoutVars>
      </dgm:prSet>
      <dgm:spPr/>
      <dgm:t>
        <a:bodyPr/>
        <a:lstStyle/>
        <a:p>
          <a:endParaRPr lang="en-ZA"/>
        </a:p>
      </dgm:t>
    </dgm:pt>
    <dgm:pt modelId="{CFCAA835-367A-46BB-A196-26BFFE7F7C1C}" type="pres">
      <dgm:prSet presAssocID="{AE53812D-5563-4D14-9E85-2DBF713471B3}" presName="sibTrans" presStyleLbl="sibTrans2D1" presStyleIdx="3" presStyleCnt="5"/>
      <dgm:spPr/>
      <dgm:t>
        <a:bodyPr/>
        <a:lstStyle/>
        <a:p>
          <a:endParaRPr lang="en-ZA"/>
        </a:p>
      </dgm:t>
    </dgm:pt>
    <dgm:pt modelId="{7DF93314-24B0-4CFB-8515-BF2ADE92E4FC}" type="pres">
      <dgm:prSet presAssocID="{AE53812D-5563-4D14-9E85-2DBF713471B3}" presName="connTx" presStyleLbl="sibTrans2D1" presStyleIdx="3" presStyleCnt="5"/>
      <dgm:spPr/>
      <dgm:t>
        <a:bodyPr/>
        <a:lstStyle/>
        <a:p>
          <a:endParaRPr lang="en-ZA"/>
        </a:p>
      </dgm:t>
    </dgm:pt>
    <dgm:pt modelId="{4C607A31-EEAF-4E39-8941-723B29AD2F97}" type="pres">
      <dgm:prSet presAssocID="{D066DB0E-39A0-4D50-BFE4-856CBF3E48D5}" presName="composite" presStyleCnt="0"/>
      <dgm:spPr/>
    </dgm:pt>
    <dgm:pt modelId="{F1ED0272-41D4-426F-8E13-0D6517243838}" type="pres">
      <dgm:prSet presAssocID="{D066DB0E-39A0-4D50-BFE4-856CBF3E48D5}" presName="parTx" presStyleLbl="node1" presStyleIdx="3" presStyleCnt="6">
        <dgm:presLayoutVars>
          <dgm:chMax val="0"/>
          <dgm:chPref val="0"/>
          <dgm:bulletEnabled val="1"/>
        </dgm:presLayoutVars>
      </dgm:prSet>
      <dgm:spPr/>
      <dgm:t>
        <a:bodyPr/>
        <a:lstStyle/>
        <a:p>
          <a:endParaRPr lang="en-ZA"/>
        </a:p>
      </dgm:t>
    </dgm:pt>
    <dgm:pt modelId="{A043868B-77DE-4FB4-9179-0D0A8A491DC4}" type="pres">
      <dgm:prSet presAssocID="{D066DB0E-39A0-4D50-BFE4-856CBF3E48D5}" presName="parSh" presStyleLbl="node1" presStyleIdx="4" presStyleCnt="6"/>
      <dgm:spPr/>
      <dgm:t>
        <a:bodyPr/>
        <a:lstStyle/>
        <a:p>
          <a:endParaRPr lang="en-ZA"/>
        </a:p>
      </dgm:t>
    </dgm:pt>
    <dgm:pt modelId="{EEE87939-CCFB-4A0D-8E96-D8CBB77E7E53}" type="pres">
      <dgm:prSet presAssocID="{D066DB0E-39A0-4D50-BFE4-856CBF3E48D5}" presName="desTx" presStyleLbl="fgAcc1" presStyleIdx="4" presStyleCnt="6" custScaleY="66599" custLinFactNeighborX="3317" custLinFactNeighborY="-7916">
        <dgm:presLayoutVars>
          <dgm:bulletEnabled val="1"/>
        </dgm:presLayoutVars>
      </dgm:prSet>
      <dgm:spPr/>
      <dgm:t>
        <a:bodyPr/>
        <a:lstStyle/>
        <a:p>
          <a:endParaRPr lang="en-ZA"/>
        </a:p>
      </dgm:t>
    </dgm:pt>
    <dgm:pt modelId="{DD00B018-D023-418E-81F3-B7A1A2DDBC4B}" type="pres">
      <dgm:prSet presAssocID="{F0BE8552-1206-4916-B03D-508B852146EF}" presName="sibTrans" presStyleLbl="sibTrans2D1" presStyleIdx="4" presStyleCnt="5"/>
      <dgm:spPr/>
      <dgm:t>
        <a:bodyPr/>
        <a:lstStyle/>
        <a:p>
          <a:endParaRPr lang="en-ZA"/>
        </a:p>
      </dgm:t>
    </dgm:pt>
    <dgm:pt modelId="{D4F21463-0914-4803-A7A8-E16F6EBFAE71}" type="pres">
      <dgm:prSet presAssocID="{F0BE8552-1206-4916-B03D-508B852146EF}" presName="connTx" presStyleLbl="sibTrans2D1" presStyleIdx="4" presStyleCnt="5"/>
      <dgm:spPr/>
      <dgm:t>
        <a:bodyPr/>
        <a:lstStyle/>
        <a:p>
          <a:endParaRPr lang="en-ZA"/>
        </a:p>
      </dgm:t>
    </dgm:pt>
    <dgm:pt modelId="{7A805A07-2EC3-47D7-955C-E22C227C97BD}" type="pres">
      <dgm:prSet presAssocID="{E9FCE620-9E32-493D-85FC-E0EC151AB21F}" presName="composite" presStyleCnt="0"/>
      <dgm:spPr/>
    </dgm:pt>
    <dgm:pt modelId="{E8518B7D-844A-4FD9-98CE-768399606945}" type="pres">
      <dgm:prSet presAssocID="{E9FCE620-9E32-493D-85FC-E0EC151AB21F}" presName="parTx" presStyleLbl="node1" presStyleIdx="4" presStyleCnt="6">
        <dgm:presLayoutVars>
          <dgm:chMax val="0"/>
          <dgm:chPref val="0"/>
          <dgm:bulletEnabled val="1"/>
        </dgm:presLayoutVars>
      </dgm:prSet>
      <dgm:spPr/>
      <dgm:t>
        <a:bodyPr/>
        <a:lstStyle/>
        <a:p>
          <a:endParaRPr lang="en-ZA"/>
        </a:p>
      </dgm:t>
    </dgm:pt>
    <dgm:pt modelId="{9FB3A2D0-6BD2-4E07-B4D6-068F6F1D8277}" type="pres">
      <dgm:prSet presAssocID="{E9FCE620-9E32-493D-85FC-E0EC151AB21F}" presName="parSh" presStyleLbl="node1" presStyleIdx="5" presStyleCnt="6"/>
      <dgm:spPr/>
      <dgm:t>
        <a:bodyPr/>
        <a:lstStyle/>
        <a:p>
          <a:endParaRPr lang="en-ZA"/>
        </a:p>
      </dgm:t>
    </dgm:pt>
    <dgm:pt modelId="{2A108C86-FCC3-4501-AA28-6307D2EE5492}" type="pres">
      <dgm:prSet presAssocID="{E9FCE620-9E32-493D-85FC-E0EC151AB21F}" presName="desTx" presStyleLbl="fgAcc1" presStyleIdx="5" presStyleCnt="6" custScaleY="67286" custLinFactNeighborX="-399" custLinFactNeighborY="-8178">
        <dgm:presLayoutVars>
          <dgm:bulletEnabled val="1"/>
        </dgm:presLayoutVars>
      </dgm:prSet>
      <dgm:spPr/>
      <dgm:t>
        <a:bodyPr/>
        <a:lstStyle/>
        <a:p>
          <a:endParaRPr lang="en-ZA"/>
        </a:p>
      </dgm:t>
    </dgm:pt>
  </dgm:ptLst>
  <dgm:cxnLst>
    <dgm:cxn modelId="{5E20A838-07FB-4CF7-B7C6-7063AF59D3CA}" srcId="{3E46F92B-1B87-46C3-86F3-A61DE2D2C188}" destId="{463E9FD8-77FE-4116-AE5E-5790E6B987B3}" srcOrd="2" destOrd="0" parTransId="{A7C6AAC0-06F8-4F00-96F3-B5E158BAD06E}" sibTransId="{2B33B42E-208A-42CB-B51A-7393583435D1}"/>
    <dgm:cxn modelId="{1C04D75E-48BC-4CAF-950E-43DBDDDD1A0B}" srcId="{85104A9A-59DE-47E8-9974-DEEC7E22C269}" destId="{E9FCE620-9E32-493D-85FC-E0EC151AB21F}" srcOrd="5" destOrd="0" parTransId="{9EB6EA8D-16DB-4610-A03C-5D2016A18F08}" sibTransId="{9C63BAD0-5A36-4884-BA67-85653CA35EAD}"/>
    <dgm:cxn modelId="{FECC2DF0-D02A-466B-8E48-B402F0FC7222}" type="presOf" srcId="{974F34AB-F942-4C23-8D19-EDC4D79D0B24}" destId="{B0266DB9-AD78-41EC-879E-989EE0E5CA25}" srcOrd="0" destOrd="1" presId="urn:microsoft.com/office/officeart/2005/8/layout/process3"/>
    <dgm:cxn modelId="{2CD8D311-5B19-48EC-BA1C-BDD86DDC1D76}" type="presOf" srcId="{F0BE8552-1206-4916-B03D-508B852146EF}" destId="{DD00B018-D023-418E-81F3-B7A1A2DDBC4B}" srcOrd="0" destOrd="0" presId="urn:microsoft.com/office/officeart/2005/8/layout/process3"/>
    <dgm:cxn modelId="{96A75480-FAE3-4CFB-9608-17342D8FCA2C}" type="presOf" srcId="{9E0D58E1-A044-4AFF-A9FE-45ADD780A52C}" destId="{EBCDB0D6-CA45-4EAA-B24E-01C0627F84DB}" srcOrd="0" destOrd="5" presId="urn:microsoft.com/office/officeart/2005/8/layout/process3"/>
    <dgm:cxn modelId="{4AB946BA-04C8-4CE8-9482-3DA35B142EF0}" srcId="{6576EEAB-9245-449E-910B-3E7C347A081D}" destId="{E2F388B5-227C-4916-B0E7-87ED6617BFBB}" srcOrd="4" destOrd="0" parTransId="{F53A92F4-DD3D-46A1-BAEF-370C6D4C2072}" sibTransId="{58132140-D112-421C-9074-99BB30639255}"/>
    <dgm:cxn modelId="{8103AE8D-7E69-46B4-B542-8E1C1A27EA50}" srcId="{6576EEAB-9245-449E-910B-3E7C347A081D}" destId="{553221E3-F5AC-485F-8A50-F687B798AC80}" srcOrd="0" destOrd="0" parTransId="{5AEF11D1-66F3-4858-9137-48268B8C4285}" sibTransId="{A7F2F6CB-A52E-4305-8588-EDC1579A5204}"/>
    <dgm:cxn modelId="{004B2987-B26D-4B6F-8B55-2C4088D9DF24}" type="presOf" srcId="{4EBA354C-CB7A-4CB1-855E-31AF001FE391}" destId="{12881BBC-821C-4746-A278-942643EBA01C}" srcOrd="0" destOrd="4" presId="urn:microsoft.com/office/officeart/2005/8/layout/process3"/>
    <dgm:cxn modelId="{D1B39182-A0B1-4A08-ADB7-899AE6068F0C}" type="presOf" srcId="{553221E3-F5AC-485F-8A50-F687B798AC80}" destId="{EBCDB0D6-CA45-4EAA-B24E-01C0627F84DB}" srcOrd="0" destOrd="0" presId="urn:microsoft.com/office/officeart/2005/8/layout/process3"/>
    <dgm:cxn modelId="{E2A7D229-9D4C-47F9-ABA6-C9792D8AE644}" srcId="{D066DB0E-39A0-4D50-BFE4-856CBF3E48D5}" destId="{9F56F86C-F0ED-403D-A081-338230AEE392}" srcOrd="1" destOrd="0" parTransId="{CCBE7576-D3D1-4F76-8440-D1D48B146615}" sibTransId="{1D32CFED-10F8-43D6-82B4-1BE209CA63A7}"/>
    <dgm:cxn modelId="{EFB1A4F7-BFA8-41F4-BB57-0E89E564F905}" srcId="{E9FCE620-9E32-493D-85FC-E0EC151AB21F}" destId="{78252F58-7782-4C01-8F5D-32FD5652359C}" srcOrd="2" destOrd="0" parTransId="{FCAEAD93-01C3-47E1-8A04-4EB9A8700B69}" sibTransId="{95E3CA48-7AB3-4DCC-9EF3-588A0DD1BA12}"/>
    <dgm:cxn modelId="{80AE55A7-213F-4D74-9C38-A568670B13F8}" srcId="{E9FCE620-9E32-493D-85FC-E0EC151AB21F}" destId="{DB799C8D-2BB6-47B2-9FD7-01600282B1CB}" srcOrd="1" destOrd="0" parTransId="{5DC7EDEB-8DAC-47D7-9153-6F5388E54F7D}" sibTransId="{45B81B13-DA95-4272-B7FD-2EB74BC300EE}"/>
    <dgm:cxn modelId="{DFF8879A-5E6C-4AD9-B472-C71BE8BAC253}" type="presOf" srcId="{F7BEB953-6C7C-44E9-ABD5-303A07E8E5FF}" destId="{837F6F6B-19E3-41BC-A818-B9756D72210B}" srcOrd="1" destOrd="0" presId="urn:microsoft.com/office/officeart/2005/8/layout/process3"/>
    <dgm:cxn modelId="{A1A16336-3048-4CFF-AF31-4ED420C13F5F}" type="presOf" srcId="{894D1D31-6E2A-4451-9E9C-25BB2F2A0AB1}" destId="{F391DB37-F628-48C5-B16D-8DD52EB251AF}" srcOrd="0" destOrd="6" presId="urn:microsoft.com/office/officeart/2005/8/layout/process3"/>
    <dgm:cxn modelId="{A6CC4897-21D9-408C-B6F9-0B21C1B09501}" type="presOf" srcId="{238953BF-9332-4A11-8F05-B4D6BFB52C40}" destId="{EBCDB0D6-CA45-4EAA-B24E-01C0627F84DB}" srcOrd="0" destOrd="3" presId="urn:microsoft.com/office/officeart/2005/8/layout/process3"/>
    <dgm:cxn modelId="{164A892B-1C37-45C5-A397-91635010153A}" srcId="{58CD5189-6077-492A-A070-E37B6354C2E7}" destId="{FC716BC0-A0D4-499F-B66F-63B5F8DDC246}" srcOrd="2" destOrd="0" parTransId="{EB27B350-985F-4DB3-9818-110426EFCACD}" sibTransId="{E8D7EC57-9907-470A-90B5-9E929597AC66}"/>
    <dgm:cxn modelId="{5E190A2C-84E0-4BEF-BECA-7B938B740F5C}" srcId="{AB19CC5F-EB0E-4C3D-B90A-FFA340E48616}" destId="{7C98EE87-9CC7-49EF-B9A2-5BB219CDE6CC}" srcOrd="3" destOrd="0" parTransId="{88539E0A-5924-404A-A7E6-4AC05ECB53CF}" sibTransId="{E4AA9650-C94C-4CCA-8EC3-9F07ED8F9E49}"/>
    <dgm:cxn modelId="{34B80AFF-C426-42D0-924B-796D0064682C}" type="presOf" srcId="{AB19CC5F-EB0E-4C3D-B90A-FFA340E48616}" destId="{BAABC525-79F0-4CB0-9821-AD6C0810CCC3}" srcOrd="0" destOrd="0" presId="urn:microsoft.com/office/officeart/2005/8/layout/process3"/>
    <dgm:cxn modelId="{E0A839F7-2907-4DAB-A464-697FA0EB5FCB}" type="presOf" srcId="{3E46F92B-1B87-46C3-86F3-A61DE2D2C188}" destId="{818C1F76-06DB-4BD6-A8E9-F5AF3F2FDF48}" srcOrd="1" destOrd="0" presId="urn:microsoft.com/office/officeart/2005/8/layout/process3"/>
    <dgm:cxn modelId="{BA9A5036-86C6-4541-B339-58AF0D2DF5BE}" type="presOf" srcId="{E2F388B5-227C-4916-B0E7-87ED6617BFBB}" destId="{EBCDB0D6-CA45-4EAA-B24E-01C0627F84DB}" srcOrd="0" destOrd="4" presId="urn:microsoft.com/office/officeart/2005/8/layout/process3"/>
    <dgm:cxn modelId="{4A4FFE8E-9B69-416D-9258-523A80B97F17}" type="presOf" srcId="{FC716BC0-A0D4-499F-B66F-63B5F8DDC246}" destId="{F391DB37-F628-48C5-B16D-8DD52EB251AF}" srcOrd="0" destOrd="2" presId="urn:microsoft.com/office/officeart/2005/8/layout/process3"/>
    <dgm:cxn modelId="{6825B954-5451-466F-9DD4-6D01C57E363B}" srcId="{3E46F92B-1B87-46C3-86F3-A61DE2D2C188}" destId="{83A73B59-F3D8-41D6-B4F4-8B94ED1E7696}" srcOrd="1" destOrd="0" parTransId="{7D99BF14-0DFE-4414-B849-50BA5EA8557D}" sibTransId="{5856A686-6DFD-4C8F-9F5F-71EDA87EA835}"/>
    <dgm:cxn modelId="{366278F6-F566-487D-9B11-C6213EF2EFB5}" type="presOf" srcId="{24557790-A433-438F-BE08-61050B94360A}" destId="{EEE87939-CCFB-4A0D-8E96-D8CBB77E7E53}" srcOrd="0" destOrd="2" presId="urn:microsoft.com/office/officeart/2005/8/layout/process3"/>
    <dgm:cxn modelId="{2AF880EE-0FAD-41A4-84A2-8D9D561D44A9}" type="presOf" srcId="{EEA6AA61-49F1-4227-90E9-2DF425BBA254}" destId="{EBCDB0D6-CA45-4EAA-B24E-01C0627F84DB}" srcOrd="0" destOrd="2" presId="urn:microsoft.com/office/officeart/2005/8/layout/process3"/>
    <dgm:cxn modelId="{9911AD3A-2FCC-4115-8980-8C43C02C1465}" type="presOf" srcId="{463E9FD8-77FE-4116-AE5E-5790E6B987B3}" destId="{12881BBC-821C-4746-A278-942643EBA01C}" srcOrd="0" destOrd="2" presId="urn:microsoft.com/office/officeart/2005/8/layout/process3"/>
    <dgm:cxn modelId="{344AB86C-8417-4952-8D9D-DFA2874EBB70}" type="presOf" srcId="{3B77817D-8E35-4FE8-BF16-F5665703B6B2}" destId="{12881BBC-821C-4746-A278-942643EBA01C}" srcOrd="0" destOrd="0" presId="urn:microsoft.com/office/officeart/2005/8/layout/process3"/>
    <dgm:cxn modelId="{FC977C62-C471-4C93-A517-7C3C15CAA439}" type="presOf" srcId="{30C318BF-EDB1-4319-9282-5ED015EFFB11}" destId="{B0266DB9-AD78-41EC-879E-989EE0E5CA25}" srcOrd="0" destOrd="0" presId="urn:microsoft.com/office/officeart/2005/8/layout/process3"/>
    <dgm:cxn modelId="{62DE2AC4-579D-4311-92B1-C7FF7567E3B2}" type="presOf" srcId="{56DE4A85-B009-4816-9F70-CEFD2BA31830}" destId="{12881BBC-821C-4746-A278-942643EBA01C}" srcOrd="0" destOrd="3" presId="urn:microsoft.com/office/officeart/2005/8/layout/process3"/>
    <dgm:cxn modelId="{43B0795C-6B1E-4592-B118-3585F9947FC0}" srcId="{D066DB0E-39A0-4D50-BFE4-856CBF3E48D5}" destId="{216EC111-945F-4993-A197-81A9FC91F1F4}" srcOrd="0" destOrd="0" parTransId="{05B5746A-78F3-40E9-B94C-5C8C8622BF4B}" sibTransId="{29E5B322-AB19-4AEC-B090-07BB9309D674}"/>
    <dgm:cxn modelId="{E2D5F3CF-3D49-4181-B2E9-329950CCC346}" type="presOf" srcId="{AE53812D-5563-4D14-9E85-2DBF713471B3}" destId="{7DF93314-24B0-4CFB-8515-BF2ADE92E4FC}" srcOrd="1" destOrd="0" presId="urn:microsoft.com/office/officeart/2005/8/layout/process3"/>
    <dgm:cxn modelId="{321D9D6E-6129-46B9-A728-C27C355EEFF9}" type="presOf" srcId="{DB799C8D-2BB6-47B2-9FD7-01600282B1CB}" destId="{2A108C86-FCC3-4501-AA28-6307D2EE5492}" srcOrd="0" destOrd="1" presId="urn:microsoft.com/office/officeart/2005/8/layout/process3"/>
    <dgm:cxn modelId="{47344991-63F7-4D5C-993C-5E90A96AD2B4}" type="presOf" srcId="{AB19CC5F-EB0E-4C3D-B90A-FFA340E48616}" destId="{6AA4643A-8617-4BEE-8F6A-67E92F0AE4BB}" srcOrd="1" destOrd="0" presId="urn:microsoft.com/office/officeart/2005/8/layout/process3"/>
    <dgm:cxn modelId="{7929E8EA-9DE4-4C88-8D9B-B04C2C3B096F}" type="presOf" srcId="{6576EEAB-9245-449E-910B-3E7C347A081D}" destId="{AC56BAC3-CF85-44E9-ADCB-5FE3DB79C8BF}" srcOrd="1" destOrd="0" presId="urn:microsoft.com/office/officeart/2005/8/layout/process3"/>
    <dgm:cxn modelId="{67750299-4C38-4279-8166-26275594371C}" srcId="{6576EEAB-9245-449E-910B-3E7C347A081D}" destId="{EEA6AA61-49F1-4227-90E9-2DF425BBA254}" srcOrd="2" destOrd="0" parTransId="{37DE7E1F-D54E-4B98-86E4-665F522DED53}" sibTransId="{95397C9E-36F9-4D73-81E4-D833F4459FB9}"/>
    <dgm:cxn modelId="{826C7B76-4F42-4EEA-B7B4-D111CD2F9914}" type="presOf" srcId="{78252F58-7782-4C01-8F5D-32FD5652359C}" destId="{2A108C86-FCC3-4501-AA28-6307D2EE5492}" srcOrd="0" destOrd="2" presId="urn:microsoft.com/office/officeart/2005/8/layout/process3"/>
    <dgm:cxn modelId="{B79916E0-5A14-4457-B9E4-BA475359F74C}" type="presOf" srcId="{47932B7F-7D17-4679-A5C9-4CAB0881C4B0}" destId="{F391DB37-F628-48C5-B16D-8DD52EB251AF}" srcOrd="0" destOrd="0" presId="urn:microsoft.com/office/officeart/2005/8/layout/process3"/>
    <dgm:cxn modelId="{D9855129-83BB-4165-B9B8-84E90100AE07}" type="presOf" srcId="{8A0D8766-8714-42D0-B0BF-A9A0AFAF66FE}" destId="{BE8366E5-5336-4660-B30B-73004B0F6065}" srcOrd="1" destOrd="0" presId="urn:microsoft.com/office/officeart/2005/8/layout/process3"/>
    <dgm:cxn modelId="{DC86D7FE-9A49-4977-8D3E-E94C847F396E}" srcId="{58CD5189-6077-492A-A070-E37B6354C2E7}" destId="{E32A99A4-D937-486F-A2EB-6B1E6630B457}" srcOrd="1" destOrd="0" parTransId="{94E1B510-8793-4804-AD6A-8FEA32236343}" sibTransId="{A97BCD91-7BCA-461A-811D-C4453F640969}"/>
    <dgm:cxn modelId="{6E297C26-67CF-470E-BB02-D2C1D0A5444C}" type="presOf" srcId="{85104A9A-59DE-47E8-9974-DEEC7E22C269}" destId="{DA0E4F54-55BB-4759-886C-78DFA2D28DD7}" srcOrd="0" destOrd="0" presId="urn:microsoft.com/office/officeart/2005/8/layout/process3"/>
    <dgm:cxn modelId="{56D2EE59-8BFC-4D17-869D-DAFD685EC005}" srcId="{6576EEAB-9245-449E-910B-3E7C347A081D}" destId="{9E0D58E1-A044-4AFF-A9FE-45ADD780A52C}" srcOrd="5" destOrd="0" parTransId="{31CB3518-1FD4-4E91-AC14-8D9E4875B8F8}" sibTransId="{C8F2BC94-03A6-4C9B-BEA5-585C3CECA949}"/>
    <dgm:cxn modelId="{413854A6-B08E-4411-8B6C-2E6B3B7CAA5B}" type="presOf" srcId="{E9FCE620-9E32-493D-85FC-E0EC151AB21F}" destId="{9FB3A2D0-6BD2-4E07-B4D6-068F6F1D8277}" srcOrd="1" destOrd="0" presId="urn:microsoft.com/office/officeart/2005/8/layout/process3"/>
    <dgm:cxn modelId="{A6B178C8-C0B1-41CC-837F-054998BC223A}" type="presOf" srcId="{56E7C9CC-FAE1-4513-B2B5-555D49B0C2D8}" destId="{F391DB37-F628-48C5-B16D-8DD52EB251AF}" srcOrd="0" destOrd="3" presId="urn:microsoft.com/office/officeart/2005/8/layout/process3"/>
    <dgm:cxn modelId="{ABA1648B-D130-4679-8BCB-A1B6A0D41EA6}" type="presOf" srcId="{F7BEB953-6C7C-44E9-ABD5-303A07E8E5FF}" destId="{850751C1-0B48-4F5C-8F8F-E40079DBBE27}" srcOrd="0" destOrd="0" presId="urn:microsoft.com/office/officeart/2005/8/layout/process3"/>
    <dgm:cxn modelId="{BEEFBB0A-D295-41CE-9CE0-ACBC8483D5C3}" srcId="{85104A9A-59DE-47E8-9974-DEEC7E22C269}" destId="{3E46F92B-1B87-46C3-86F3-A61DE2D2C188}" srcOrd="1" destOrd="0" parTransId="{ED405DA6-3B36-4D68-A3B5-7585EE4DFD76}" sibTransId="{2EC04B80-5C45-4CFB-852E-310B6B347E02}"/>
    <dgm:cxn modelId="{4C8EEACA-CC21-4DE3-8F73-8B93B544D155}" type="presOf" srcId="{4F2A9E76-A78A-48DD-A8E1-89DAFA7C0D7A}" destId="{F391DB37-F628-48C5-B16D-8DD52EB251AF}" srcOrd="0" destOrd="4" presId="urn:microsoft.com/office/officeart/2005/8/layout/process3"/>
    <dgm:cxn modelId="{2170B38D-5039-45C6-9D8C-0376661C13D3}" srcId="{AB19CC5F-EB0E-4C3D-B90A-FFA340E48616}" destId="{974F34AB-F942-4C23-8D19-EDC4D79D0B24}" srcOrd="1" destOrd="0" parTransId="{44A0BDD7-FC07-4FA2-800B-5C017606ADC5}" sibTransId="{D60A0892-E2D2-4C3F-AFC6-267C75E4E24B}"/>
    <dgm:cxn modelId="{5560BC19-40D4-43D3-A18E-7458D6F84837}" srcId="{6576EEAB-9245-449E-910B-3E7C347A081D}" destId="{238953BF-9332-4A11-8F05-B4D6BFB52C40}" srcOrd="3" destOrd="0" parTransId="{AF6817C3-4913-41AB-AFA0-4A84E87E2730}" sibTransId="{6E6E981F-8F15-49F9-A25A-870028926B36}"/>
    <dgm:cxn modelId="{A624CB61-078D-4AFC-8269-A44C6FE77F04}" type="presOf" srcId="{58CD5189-6077-492A-A070-E37B6354C2E7}" destId="{EF7CBBA1-1192-4AEA-8BD9-CEB44BCF155A}" srcOrd="1" destOrd="0" presId="urn:microsoft.com/office/officeart/2005/8/layout/process3"/>
    <dgm:cxn modelId="{A0C44F0A-9042-43D1-9913-067686C96182}" type="presOf" srcId="{3E46F92B-1B87-46C3-86F3-A61DE2D2C188}" destId="{D0AFA13D-48E3-4684-BDEA-80D55460DD36}" srcOrd="0" destOrd="0" presId="urn:microsoft.com/office/officeart/2005/8/layout/process3"/>
    <dgm:cxn modelId="{913653B6-CC37-4457-8B6F-BACE1B044643}" type="presOf" srcId="{C08C70B7-65AA-4563-A0FD-35AE7192E5B7}" destId="{B0266DB9-AD78-41EC-879E-989EE0E5CA25}" srcOrd="0" destOrd="2" presId="urn:microsoft.com/office/officeart/2005/8/layout/process3"/>
    <dgm:cxn modelId="{84619D5E-59FD-4158-9D90-F2B7B9D24E93}" type="presOf" srcId="{9F56F86C-F0ED-403D-A081-338230AEE392}" destId="{EEE87939-CCFB-4A0D-8E96-D8CBB77E7E53}" srcOrd="0" destOrd="1" presId="urn:microsoft.com/office/officeart/2005/8/layout/process3"/>
    <dgm:cxn modelId="{32306A24-432C-451D-81AE-0F8578CA285B}" srcId="{6576EEAB-9245-449E-910B-3E7C347A081D}" destId="{EE86B09D-C3B1-4597-98B5-4295DA355111}" srcOrd="1" destOrd="0" parTransId="{065814BB-A1AF-41B7-92F3-5912F7E99CED}" sibTransId="{69DCEBD7-35AA-423E-9BB1-AE7CA8A624DB}"/>
    <dgm:cxn modelId="{00593206-3EE0-452B-84E3-F2E91D330187}" srcId="{AB19CC5F-EB0E-4C3D-B90A-FFA340E48616}" destId="{C08C70B7-65AA-4563-A0FD-35AE7192E5B7}" srcOrd="2" destOrd="0" parTransId="{2467B9D8-98C3-4DD0-854C-33F99ABECCC1}" sibTransId="{8B07D8E3-179C-477D-9FBD-17A945319AB5}"/>
    <dgm:cxn modelId="{812817F2-F257-4654-81CD-C3DE9794AEF4}" srcId="{58CD5189-6077-492A-A070-E37B6354C2E7}" destId="{86DF2281-F9F6-4598-B1B2-77CE10F53BA8}" srcOrd="5" destOrd="0" parTransId="{E31FD8B4-C0B5-4985-B409-7BAB8D16F7E7}" sibTransId="{8EE4E98F-AADB-4789-A9DF-057E57393B4D}"/>
    <dgm:cxn modelId="{0EEC4D12-2923-4663-8618-2784A27BD589}" srcId="{3E46F92B-1B87-46C3-86F3-A61DE2D2C188}" destId="{3B77817D-8E35-4FE8-BF16-F5665703B6B2}" srcOrd="0" destOrd="0" parTransId="{ED5A82BA-3827-420D-89F0-1E9B8D91D4BF}" sibTransId="{0EDA98D3-540D-4F12-95B5-C7EE91B0FAC8}"/>
    <dgm:cxn modelId="{6F2B947E-46E7-4E6C-B8DF-4C4BA72314D6}" srcId="{58CD5189-6077-492A-A070-E37B6354C2E7}" destId="{56E7C9CC-FAE1-4513-B2B5-555D49B0C2D8}" srcOrd="3" destOrd="0" parTransId="{E3754FCC-1790-417F-B4A7-B71822E0E897}" sibTransId="{F712C2F5-D8E0-459D-BB08-6FA5F0155FA9}"/>
    <dgm:cxn modelId="{F3A37B26-E932-4520-8DE9-585113E28318}" type="presOf" srcId="{8A0D8766-8714-42D0-B0BF-A9A0AFAF66FE}" destId="{62501BF9-9234-4B7D-A58C-7EA9F81AB884}" srcOrd="0" destOrd="0" presId="urn:microsoft.com/office/officeart/2005/8/layout/process3"/>
    <dgm:cxn modelId="{C9F3C228-E232-4DB1-9782-FCAD1D433CFE}" type="presOf" srcId="{093B1EB6-20D0-4DD4-93BE-4FFE4D65EADD}" destId="{2A108C86-FCC3-4501-AA28-6307D2EE5492}" srcOrd="0" destOrd="0" presId="urn:microsoft.com/office/officeart/2005/8/layout/process3"/>
    <dgm:cxn modelId="{ADE8872E-FBE8-47B3-BED3-C0BA1EDC82F3}" srcId="{AB19CC5F-EB0E-4C3D-B90A-FFA340E48616}" destId="{30C318BF-EDB1-4319-9282-5ED015EFFB11}" srcOrd="0" destOrd="0" parTransId="{EBC0B8A5-DE6B-4A53-B877-BB2394B6819D}" sibTransId="{6107E0F2-7EDA-4E93-A70F-68A2D0D7726F}"/>
    <dgm:cxn modelId="{8CC0D4BF-FC97-443F-A35C-29936553544D}" srcId="{85104A9A-59DE-47E8-9974-DEEC7E22C269}" destId="{6576EEAB-9245-449E-910B-3E7C347A081D}" srcOrd="2" destOrd="0" parTransId="{4A092246-B364-415E-AD28-6CF287BBD017}" sibTransId="{8A0D8766-8714-42D0-B0BF-A9A0AFAF66FE}"/>
    <dgm:cxn modelId="{B445B6AB-73EC-4073-944D-6743E1F9B9DB}" srcId="{85104A9A-59DE-47E8-9974-DEEC7E22C269}" destId="{AB19CC5F-EB0E-4C3D-B90A-FFA340E48616}" srcOrd="0" destOrd="0" parTransId="{C6D15F53-09FE-4334-A9FA-DE675C77C2D6}" sibTransId="{F7BEB953-6C7C-44E9-ABD5-303A07E8E5FF}"/>
    <dgm:cxn modelId="{C92A95B3-3187-48A8-B119-F31D4A727891}" type="presOf" srcId="{6576EEAB-9245-449E-910B-3E7C347A081D}" destId="{77FD79E4-0EDF-4945-93FD-576A3181EB33}" srcOrd="0" destOrd="0" presId="urn:microsoft.com/office/officeart/2005/8/layout/process3"/>
    <dgm:cxn modelId="{C639E0F8-BD53-4673-8F41-D09B2C0B6AA3}" type="presOf" srcId="{7C98EE87-9CC7-49EF-B9A2-5BB219CDE6CC}" destId="{B0266DB9-AD78-41EC-879E-989EE0E5CA25}" srcOrd="0" destOrd="3" presId="urn:microsoft.com/office/officeart/2005/8/layout/process3"/>
    <dgm:cxn modelId="{B0F63B01-2F41-48ED-9AB7-17643D936473}" type="presOf" srcId="{216EC111-945F-4993-A197-81A9FC91F1F4}" destId="{EEE87939-CCFB-4A0D-8E96-D8CBB77E7E53}" srcOrd="0" destOrd="0" presId="urn:microsoft.com/office/officeart/2005/8/layout/process3"/>
    <dgm:cxn modelId="{04D2D646-9104-4412-AEFD-095332E746DB}" type="presOf" srcId="{D066DB0E-39A0-4D50-BFE4-856CBF3E48D5}" destId="{A043868B-77DE-4FB4-9179-0D0A8A491DC4}" srcOrd="1" destOrd="0" presId="urn:microsoft.com/office/officeart/2005/8/layout/process3"/>
    <dgm:cxn modelId="{A6173562-E77C-4C1C-B13D-16FECC0B9DCF}" type="presOf" srcId="{83A73B59-F3D8-41D6-B4F4-8B94ED1E7696}" destId="{12881BBC-821C-4746-A278-942643EBA01C}" srcOrd="0" destOrd="1" presId="urn:microsoft.com/office/officeart/2005/8/layout/process3"/>
    <dgm:cxn modelId="{613B2D8F-8B23-4FAD-9611-8E0921E965C6}" type="presOf" srcId="{2EC04B80-5C45-4CFB-852E-310B6B347E02}" destId="{E88175D4-7006-45F2-A592-C47E0BAB7924}" srcOrd="0" destOrd="0" presId="urn:microsoft.com/office/officeart/2005/8/layout/process3"/>
    <dgm:cxn modelId="{BD3EAB9F-C8AF-45B8-A9E4-7580C1E97920}" type="presOf" srcId="{2EC04B80-5C45-4CFB-852E-310B6B347E02}" destId="{41000AD3-56FD-4D68-8C3C-5EE8EA195EA7}" srcOrd="1" destOrd="0" presId="urn:microsoft.com/office/officeart/2005/8/layout/process3"/>
    <dgm:cxn modelId="{8CF1E26A-9D91-471D-94F8-AD9F0B155DB3}" type="presOf" srcId="{D066DB0E-39A0-4D50-BFE4-856CBF3E48D5}" destId="{F1ED0272-41D4-426F-8E13-0D6517243838}" srcOrd="0" destOrd="0" presId="urn:microsoft.com/office/officeart/2005/8/layout/process3"/>
    <dgm:cxn modelId="{178B105C-77BD-48D4-B8CA-818BE5753250}" type="presOf" srcId="{58CD5189-6077-492A-A070-E37B6354C2E7}" destId="{FCCFCA2C-1DD0-4EE5-BEA2-BE9B01651063}" srcOrd="0" destOrd="0" presId="urn:microsoft.com/office/officeart/2005/8/layout/process3"/>
    <dgm:cxn modelId="{0161AA81-6EF1-4F2E-88B8-28FA3BA6C99C}" srcId="{85104A9A-59DE-47E8-9974-DEEC7E22C269}" destId="{58CD5189-6077-492A-A070-E37B6354C2E7}" srcOrd="3" destOrd="0" parTransId="{A2C7F6D2-095E-4772-A1F8-232CF271E678}" sibTransId="{AE53812D-5563-4D14-9E85-2DBF713471B3}"/>
    <dgm:cxn modelId="{49C6A532-8741-4819-BFB6-2090F5E15F66}" srcId="{58CD5189-6077-492A-A070-E37B6354C2E7}" destId="{4F2A9E76-A78A-48DD-A8E1-89DAFA7C0D7A}" srcOrd="4" destOrd="0" parTransId="{99F1B2F3-5FBC-46BD-8F5B-AF7D00211D82}" sibTransId="{507FF5D7-90A9-4534-9BEB-9D42785F2C72}"/>
    <dgm:cxn modelId="{76488485-C0D1-4176-8488-B3210536FCB3}" srcId="{58CD5189-6077-492A-A070-E37B6354C2E7}" destId="{47932B7F-7D17-4679-A5C9-4CAB0881C4B0}" srcOrd="0" destOrd="0" parTransId="{E7470A9D-229A-43A0-AD57-BE69460AE20D}" sibTransId="{A4CB4F0C-C7D7-4818-9406-E61B47A10E7B}"/>
    <dgm:cxn modelId="{25C5F1BF-31B3-4712-AC69-1220D0BB2B34}" srcId="{E9FCE620-9E32-493D-85FC-E0EC151AB21F}" destId="{093B1EB6-20D0-4DD4-93BE-4FFE4D65EADD}" srcOrd="0" destOrd="0" parTransId="{151E4F95-5DB1-4165-B7D0-490CE4CE7A64}" sibTransId="{D3CEC7DC-D233-43D2-9E53-5D550AE2F624}"/>
    <dgm:cxn modelId="{9D20F886-899F-45A4-ADA0-B7DAA8B4C472}" srcId="{85104A9A-59DE-47E8-9974-DEEC7E22C269}" destId="{D066DB0E-39A0-4D50-BFE4-856CBF3E48D5}" srcOrd="4" destOrd="0" parTransId="{50EDD06E-534D-4938-869B-E7D528214A36}" sibTransId="{F0BE8552-1206-4916-B03D-508B852146EF}"/>
    <dgm:cxn modelId="{D4187B68-D26C-4757-8F59-DE5BB7D8550E}" srcId="{3E46F92B-1B87-46C3-86F3-A61DE2D2C188}" destId="{56DE4A85-B009-4816-9F70-CEFD2BA31830}" srcOrd="3" destOrd="0" parTransId="{A35CA166-DB98-4E3F-A673-000975C131D6}" sibTransId="{F3E4AA30-61DA-46D9-8EA5-3E5045B763B7}"/>
    <dgm:cxn modelId="{A36CB8A6-B44D-44B2-AAEA-87B2201F7078}" type="presOf" srcId="{EE86B09D-C3B1-4597-98B5-4295DA355111}" destId="{EBCDB0D6-CA45-4EAA-B24E-01C0627F84DB}" srcOrd="0" destOrd="1" presId="urn:microsoft.com/office/officeart/2005/8/layout/process3"/>
    <dgm:cxn modelId="{CACB4556-70EA-42BB-8B53-90AC2299AB0F}" srcId="{3E46F92B-1B87-46C3-86F3-A61DE2D2C188}" destId="{4EBA354C-CB7A-4CB1-855E-31AF001FE391}" srcOrd="4" destOrd="0" parTransId="{3F634A99-A68E-4D71-8402-9E1306FACAE4}" sibTransId="{59E63574-00E2-46A8-BFB5-9710A48A79E5}"/>
    <dgm:cxn modelId="{B587AAC5-06B6-4904-A5F2-54CB26A2A7C3}" type="presOf" srcId="{E9FCE620-9E32-493D-85FC-E0EC151AB21F}" destId="{E8518B7D-844A-4FD9-98CE-768399606945}" srcOrd="0" destOrd="0" presId="urn:microsoft.com/office/officeart/2005/8/layout/process3"/>
    <dgm:cxn modelId="{EED1B1C2-2645-4B40-816B-196738ED11A7}" type="presOf" srcId="{E32A99A4-D937-486F-A2EB-6B1E6630B457}" destId="{F391DB37-F628-48C5-B16D-8DD52EB251AF}" srcOrd="0" destOrd="1" presId="urn:microsoft.com/office/officeart/2005/8/layout/process3"/>
    <dgm:cxn modelId="{6677B274-C42F-4BFE-A996-045DFD466073}" type="presOf" srcId="{AE53812D-5563-4D14-9E85-2DBF713471B3}" destId="{CFCAA835-367A-46BB-A196-26BFFE7F7C1C}" srcOrd="0" destOrd="0" presId="urn:microsoft.com/office/officeart/2005/8/layout/process3"/>
    <dgm:cxn modelId="{F85C18FD-50FA-434B-9A2B-346274ABC561}" type="presOf" srcId="{F0BE8552-1206-4916-B03D-508B852146EF}" destId="{D4F21463-0914-4803-A7A8-E16F6EBFAE71}" srcOrd="1" destOrd="0" presId="urn:microsoft.com/office/officeart/2005/8/layout/process3"/>
    <dgm:cxn modelId="{A6B0340B-3294-42AB-8A89-9E7CED237394}" srcId="{58CD5189-6077-492A-A070-E37B6354C2E7}" destId="{894D1D31-6E2A-4451-9E9C-25BB2F2A0AB1}" srcOrd="6" destOrd="0" parTransId="{FCB93FF9-371D-4BE5-B0DE-053FFD9D823C}" sibTransId="{C18124CF-E1DC-4C7C-A028-B716920C831D}"/>
    <dgm:cxn modelId="{1A13ED7B-9974-4BE6-954B-3F84BEBF13A7}" srcId="{D066DB0E-39A0-4D50-BFE4-856CBF3E48D5}" destId="{24557790-A433-438F-BE08-61050B94360A}" srcOrd="2" destOrd="0" parTransId="{6C4B6FEE-24B2-4FC2-BF9A-4DD950B44142}" sibTransId="{6E735158-F6BA-47CD-8850-BF9A67BC9877}"/>
    <dgm:cxn modelId="{2C74C1BC-04F4-45F4-93E2-AFFFD345A43A}" type="presOf" srcId="{86DF2281-F9F6-4598-B1B2-77CE10F53BA8}" destId="{F391DB37-F628-48C5-B16D-8DD52EB251AF}" srcOrd="0" destOrd="5" presId="urn:microsoft.com/office/officeart/2005/8/layout/process3"/>
    <dgm:cxn modelId="{0241D677-16E5-4ABE-A27C-10CD3F303C46}" type="presParOf" srcId="{DA0E4F54-55BB-4759-886C-78DFA2D28DD7}" destId="{8B0941B4-1485-4910-9820-A7E745591006}" srcOrd="0" destOrd="0" presId="urn:microsoft.com/office/officeart/2005/8/layout/process3"/>
    <dgm:cxn modelId="{F389038B-A89B-4B2E-8383-A3D091B2D45B}" type="presParOf" srcId="{8B0941B4-1485-4910-9820-A7E745591006}" destId="{BAABC525-79F0-4CB0-9821-AD6C0810CCC3}" srcOrd="0" destOrd="0" presId="urn:microsoft.com/office/officeart/2005/8/layout/process3"/>
    <dgm:cxn modelId="{07AA6CFC-BD41-4AE9-8E78-08DC2CCCB06E}" type="presParOf" srcId="{8B0941B4-1485-4910-9820-A7E745591006}" destId="{6AA4643A-8617-4BEE-8F6A-67E92F0AE4BB}" srcOrd="1" destOrd="0" presId="urn:microsoft.com/office/officeart/2005/8/layout/process3"/>
    <dgm:cxn modelId="{3E7C8B6A-808A-4560-8A87-3632001C558A}" type="presParOf" srcId="{8B0941B4-1485-4910-9820-A7E745591006}" destId="{B0266DB9-AD78-41EC-879E-989EE0E5CA25}" srcOrd="2" destOrd="0" presId="urn:microsoft.com/office/officeart/2005/8/layout/process3"/>
    <dgm:cxn modelId="{9D1ED816-F5DA-4959-8354-EEAB81DE3B18}" type="presParOf" srcId="{DA0E4F54-55BB-4759-886C-78DFA2D28DD7}" destId="{850751C1-0B48-4F5C-8F8F-E40079DBBE27}" srcOrd="1" destOrd="0" presId="urn:microsoft.com/office/officeart/2005/8/layout/process3"/>
    <dgm:cxn modelId="{E5A93937-1DEF-4C54-9FF7-D3C03D79361F}" type="presParOf" srcId="{850751C1-0B48-4F5C-8F8F-E40079DBBE27}" destId="{837F6F6B-19E3-41BC-A818-B9756D72210B}" srcOrd="0" destOrd="0" presId="urn:microsoft.com/office/officeart/2005/8/layout/process3"/>
    <dgm:cxn modelId="{4313AD7C-F1BF-4CF0-81E8-0B7F7DFF9076}" type="presParOf" srcId="{DA0E4F54-55BB-4759-886C-78DFA2D28DD7}" destId="{CE9D8BDB-957C-4C1C-90B0-5F4FFC79A31C}" srcOrd="2" destOrd="0" presId="urn:microsoft.com/office/officeart/2005/8/layout/process3"/>
    <dgm:cxn modelId="{2D7DC18C-7EF7-4D33-8C8B-0B2161A1D19E}" type="presParOf" srcId="{CE9D8BDB-957C-4C1C-90B0-5F4FFC79A31C}" destId="{D0AFA13D-48E3-4684-BDEA-80D55460DD36}" srcOrd="0" destOrd="0" presId="urn:microsoft.com/office/officeart/2005/8/layout/process3"/>
    <dgm:cxn modelId="{1FB74FCA-B76B-45EB-A57B-5D219F650D3C}" type="presParOf" srcId="{CE9D8BDB-957C-4C1C-90B0-5F4FFC79A31C}" destId="{818C1F76-06DB-4BD6-A8E9-F5AF3F2FDF48}" srcOrd="1" destOrd="0" presId="urn:microsoft.com/office/officeart/2005/8/layout/process3"/>
    <dgm:cxn modelId="{73B543E9-50E6-4CE0-B40B-0F7BEC7ABB0D}" type="presParOf" srcId="{CE9D8BDB-957C-4C1C-90B0-5F4FFC79A31C}" destId="{12881BBC-821C-4746-A278-942643EBA01C}" srcOrd="2" destOrd="0" presId="urn:microsoft.com/office/officeart/2005/8/layout/process3"/>
    <dgm:cxn modelId="{3C84AF20-79DE-414D-9601-6F7A661086A5}" type="presParOf" srcId="{DA0E4F54-55BB-4759-886C-78DFA2D28DD7}" destId="{E88175D4-7006-45F2-A592-C47E0BAB7924}" srcOrd="3" destOrd="0" presId="urn:microsoft.com/office/officeart/2005/8/layout/process3"/>
    <dgm:cxn modelId="{C2766424-B769-4F34-8014-C095C2D741F2}" type="presParOf" srcId="{E88175D4-7006-45F2-A592-C47E0BAB7924}" destId="{41000AD3-56FD-4D68-8C3C-5EE8EA195EA7}" srcOrd="0" destOrd="0" presId="urn:microsoft.com/office/officeart/2005/8/layout/process3"/>
    <dgm:cxn modelId="{08DEC1E6-F73B-4C07-B19B-F37B20C99771}" type="presParOf" srcId="{DA0E4F54-55BB-4759-886C-78DFA2D28DD7}" destId="{F5F8B512-2611-47F8-A2F5-F23250A33318}" srcOrd="4" destOrd="0" presId="urn:microsoft.com/office/officeart/2005/8/layout/process3"/>
    <dgm:cxn modelId="{6CC18589-B022-49E3-8E97-E257B119CD0F}" type="presParOf" srcId="{F5F8B512-2611-47F8-A2F5-F23250A33318}" destId="{77FD79E4-0EDF-4945-93FD-576A3181EB33}" srcOrd="0" destOrd="0" presId="urn:microsoft.com/office/officeart/2005/8/layout/process3"/>
    <dgm:cxn modelId="{124528BD-78C7-430A-A6FC-E0D9FD210E7B}" type="presParOf" srcId="{F5F8B512-2611-47F8-A2F5-F23250A33318}" destId="{AC56BAC3-CF85-44E9-ADCB-5FE3DB79C8BF}" srcOrd="1" destOrd="0" presId="urn:microsoft.com/office/officeart/2005/8/layout/process3"/>
    <dgm:cxn modelId="{CA6220D6-5ADF-4D45-B648-9695B1086E13}" type="presParOf" srcId="{F5F8B512-2611-47F8-A2F5-F23250A33318}" destId="{EBCDB0D6-CA45-4EAA-B24E-01C0627F84DB}" srcOrd="2" destOrd="0" presId="urn:microsoft.com/office/officeart/2005/8/layout/process3"/>
    <dgm:cxn modelId="{5CDA1763-41A2-4FE6-AD14-DEC235A40740}" type="presParOf" srcId="{DA0E4F54-55BB-4759-886C-78DFA2D28DD7}" destId="{62501BF9-9234-4B7D-A58C-7EA9F81AB884}" srcOrd="5" destOrd="0" presId="urn:microsoft.com/office/officeart/2005/8/layout/process3"/>
    <dgm:cxn modelId="{B8B93E94-001C-4CCB-A01E-4ABE63F0CB4F}" type="presParOf" srcId="{62501BF9-9234-4B7D-A58C-7EA9F81AB884}" destId="{BE8366E5-5336-4660-B30B-73004B0F6065}" srcOrd="0" destOrd="0" presId="urn:microsoft.com/office/officeart/2005/8/layout/process3"/>
    <dgm:cxn modelId="{86C106C9-3191-4C0E-97AD-F6A39BAA6CF7}" type="presParOf" srcId="{DA0E4F54-55BB-4759-886C-78DFA2D28DD7}" destId="{C2F42194-450C-46FA-845A-C90F9CF008F9}" srcOrd="6" destOrd="0" presId="urn:microsoft.com/office/officeart/2005/8/layout/process3"/>
    <dgm:cxn modelId="{6217E3E1-698B-43E5-A6D7-2F72AB42FCE5}" type="presParOf" srcId="{C2F42194-450C-46FA-845A-C90F9CF008F9}" destId="{FCCFCA2C-1DD0-4EE5-BEA2-BE9B01651063}" srcOrd="0" destOrd="0" presId="urn:microsoft.com/office/officeart/2005/8/layout/process3"/>
    <dgm:cxn modelId="{4E2F437E-8873-4952-B85A-AD6E4FD5F40E}" type="presParOf" srcId="{C2F42194-450C-46FA-845A-C90F9CF008F9}" destId="{EF7CBBA1-1192-4AEA-8BD9-CEB44BCF155A}" srcOrd="1" destOrd="0" presId="urn:microsoft.com/office/officeart/2005/8/layout/process3"/>
    <dgm:cxn modelId="{56DB7F0F-3F57-4FEF-91DD-61C92A5195FE}" type="presParOf" srcId="{C2F42194-450C-46FA-845A-C90F9CF008F9}" destId="{F391DB37-F628-48C5-B16D-8DD52EB251AF}" srcOrd="2" destOrd="0" presId="urn:microsoft.com/office/officeart/2005/8/layout/process3"/>
    <dgm:cxn modelId="{704A7F1B-32E6-4062-AF50-53BC5E20DA57}" type="presParOf" srcId="{DA0E4F54-55BB-4759-886C-78DFA2D28DD7}" destId="{CFCAA835-367A-46BB-A196-26BFFE7F7C1C}" srcOrd="7" destOrd="0" presId="urn:microsoft.com/office/officeart/2005/8/layout/process3"/>
    <dgm:cxn modelId="{713016FC-BE79-4F35-AEDB-DCBA751B02DE}" type="presParOf" srcId="{CFCAA835-367A-46BB-A196-26BFFE7F7C1C}" destId="{7DF93314-24B0-4CFB-8515-BF2ADE92E4FC}" srcOrd="0" destOrd="0" presId="urn:microsoft.com/office/officeart/2005/8/layout/process3"/>
    <dgm:cxn modelId="{DC9F1DFB-2FA7-4348-99FE-C989CA3C0A19}" type="presParOf" srcId="{DA0E4F54-55BB-4759-886C-78DFA2D28DD7}" destId="{4C607A31-EEAF-4E39-8941-723B29AD2F97}" srcOrd="8" destOrd="0" presId="urn:microsoft.com/office/officeart/2005/8/layout/process3"/>
    <dgm:cxn modelId="{B64F56BA-9C1C-48EE-8BBA-43E0AFBE8F05}" type="presParOf" srcId="{4C607A31-EEAF-4E39-8941-723B29AD2F97}" destId="{F1ED0272-41D4-426F-8E13-0D6517243838}" srcOrd="0" destOrd="0" presId="urn:microsoft.com/office/officeart/2005/8/layout/process3"/>
    <dgm:cxn modelId="{683B7DEF-6B28-408F-8B80-67AB02D5DF09}" type="presParOf" srcId="{4C607A31-EEAF-4E39-8941-723B29AD2F97}" destId="{A043868B-77DE-4FB4-9179-0D0A8A491DC4}" srcOrd="1" destOrd="0" presId="urn:microsoft.com/office/officeart/2005/8/layout/process3"/>
    <dgm:cxn modelId="{6B9D4920-E2AD-4309-81A0-87219D9C4DA8}" type="presParOf" srcId="{4C607A31-EEAF-4E39-8941-723B29AD2F97}" destId="{EEE87939-CCFB-4A0D-8E96-D8CBB77E7E53}" srcOrd="2" destOrd="0" presId="urn:microsoft.com/office/officeart/2005/8/layout/process3"/>
    <dgm:cxn modelId="{E1417860-A4FD-4415-84A0-26DEBA67A2AF}" type="presParOf" srcId="{DA0E4F54-55BB-4759-886C-78DFA2D28DD7}" destId="{DD00B018-D023-418E-81F3-B7A1A2DDBC4B}" srcOrd="9" destOrd="0" presId="urn:microsoft.com/office/officeart/2005/8/layout/process3"/>
    <dgm:cxn modelId="{B5029BA2-201E-4130-B9B6-03EAB5CCB049}" type="presParOf" srcId="{DD00B018-D023-418E-81F3-B7A1A2DDBC4B}" destId="{D4F21463-0914-4803-A7A8-E16F6EBFAE71}" srcOrd="0" destOrd="0" presId="urn:microsoft.com/office/officeart/2005/8/layout/process3"/>
    <dgm:cxn modelId="{342ECCE3-F124-46E7-A036-AFBB45617212}" type="presParOf" srcId="{DA0E4F54-55BB-4759-886C-78DFA2D28DD7}" destId="{7A805A07-2EC3-47D7-955C-E22C227C97BD}" srcOrd="10" destOrd="0" presId="urn:microsoft.com/office/officeart/2005/8/layout/process3"/>
    <dgm:cxn modelId="{AAC9D55F-F1E9-4328-A04E-94F2BA36D520}" type="presParOf" srcId="{7A805A07-2EC3-47D7-955C-E22C227C97BD}" destId="{E8518B7D-844A-4FD9-98CE-768399606945}" srcOrd="0" destOrd="0" presId="urn:microsoft.com/office/officeart/2005/8/layout/process3"/>
    <dgm:cxn modelId="{7755F82A-BB88-4967-AD20-2F63BC7B9C8B}" type="presParOf" srcId="{7A805A07-2EC3-47D7-955C-E22C227C97BD}" destId="{9FB3A2D0-6BD2-4E07-B4D6-068F6F1D8277}" srcOrd="1" destOrd="0" presId="urn:microsoft.com/office/officeart/2005/8/layout/process3"/>
    <dgm:cxn modelId="{D94AEFE4-280F-41B7-AF9F-A6992839D8DB}" type="presParOf" srcId="{7A805A07-2EC3-47D7-955C-E22C227C97BD}" destId="{2A108C86-FCC3-4501-AA28-6307D2EE5492}" srcOrd="2" destOrd="0" presId="urn:microsoft.com/office/officeart/2005/8/layout/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B3D4E1-4EAE-4612-85C5-8F89A894DBC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2DD2E3A1-0828-49B2-A4D7-DC1BC106EFCC}">
      <dgm:prSet phldrT="[Text]"/>
      <dgm:spPr>
        <a:solidFill>
          <a:schemeClr val="tx2">
            <a:lumMod val="60000"/>
            <a:lumOff val="40000"/>
          </a:schemeClr>
        </a:solidFill>
      </dgm:spPr>
      <dgm:t>
        <a:bodyPr/>
        <a:lstStyle/>
        <a:p>
          <a:r>
            <a:rPr lang="en-ZA" dirty="0" smtClean="0"/>
            <a:t>Unemployment Insurance Commissioner</a:t>
          </a:r>
          <a:endParaRPr lang="en-ZA" dirty="0"/>
        </a:p>
      </dgm:t>
    </dgm:pt>
    <dgm:pt modelId="{ECAC2FA5-F98D-419D-AF69-0A5893675129}" type="parTrans" cxnId="{8CB9F8C8-7BEA-461F-82C6-2E54B19275E6}">
      <dgm:prSet/>
      <dgm:spPr/>
      <dgm:t>
        <a:bodyPr/>
        <a:lstStyle/>
        <a:p>
          <a:endParaRPr lang="en-ZA"/>
        </a:p>
      </dgm:t>
    </dgm:pt>
    <dgm:pt modelId="{E1CE0511-2084-4919-A5BD-CD3533B04E7B}" type="sibTrans" cxnId="{8CB9F8C8-7BEA-461F-82C6-2E54B19275E6}">
      <dgm:prSet/>
      <dgm:spPr/>
      <dgm:t>
        <a:bodyPr/>
        <a:lstStyle/>
        <a:p>
          <a:endParaRPr lang="en-ZA"/>
        </a:p>
      </dgm:t>
    </dgm:pt>
    <dgm:pt modelId="{DF084E79-B23C-4AF2-8960-A525517E26D5}" type="asst">
      <dgm:prSet phldrT="[Text]"/>
      <dgm:spPr/>
      <dgm:t>
        <a:bodyPr/>
        <a:lstStyle/>
        <a:p>
          <a:r>
            <a:rPr lang="en-ZA" dirty="0" smtClean="0">
              <a:solidFill>
                <a:schemeClr val="tx1"/>
              </a:solidFill>
            </a:rPr>
            <a:t>Director:  Internal  Audit</a:t>
          </a:r>
          <a:endParaRPr lang="en-ZA" dirty="0">
            <a:solidFill>
              <a:schemeClr val="tx1"/>
            </a:solidFill>
          </a:endParaRPr>
        </a:p>
      </dgm:t>
    </dgm:pt>
    <dgm:pt modelId="{ACE91F1B-50CA-4E19-B161-F7F0A4F4B0E8}" type="parTrans" cxnId="{C29C2E78-4424-4E4F-B660-9089C3F66F4E}">
      <dgm:prSet/>
      <dgm:spPr/>
      <dgm:t>
        <a:bodyPr/>
        <a:lstStyle/>
        <a:p>
          <a:endParaRPr lang="en-ZA"/>
        </a:p>
      </dgm:t>
    </dgm:pt>
    <dgm:pt modelId="{52598D8C-DFFA-441C-9AC6-7F6795E063DD}" type="sibTrans" cxnId="{C29C2E78-4424-4E4F-B660-9089C3F66F4E}">
      <dgm:prSet/>
      <dgm:spPr/>
      <dgm:t>
        <a:bodyPr/>
        <a:lstStyle/>
        <a:p>
          <a:endParaRPr lang="en-ZA"/>
        </a:p>
      </dgm:t>
    </dgm:pt>
    <dgm:pt modelId="{0CDF8224-5F11-4632-8E21-83C718349E92}">
      <dgm:prSet phldrT="[Text]"/>
      <dgm:spPr/>
      <dgm:t>
        <a:bodyPr/>
        <a:lstStyle/>
        <a:p>
          <a:r>
            <a:rPr lang="en-ZA" dirty="0" smtClean="0">
              <a:solidFill>
                <a:schemeClr val="tx1"/>
              </a:solidFill>
            </a:rPr>
            <a:t>Chief  Financial Officer</a:t>
          </a:r>
          <a:endParaRPr lang="en-ZA" dirty="0">
            <a:solidFill>
              <a:schemeClr val="tx1"/>
            </a:solidFill>
          </a:endParaRPr>
        </a:p>
      </dgm:t>
    </dgm:pt>
    <dgm:pt modelId="{F91BE884-5EEA-4F6B-9E09-211564B26313}" type="parTrans" cxnId="{4A602F16-9530-4C01-A5AE-0556F7ED785E}">
      <dgm:prSet/>
      <dgm:spPr/>
      <dgm:t>
        <a:bodyPr/>
        <a:lstStyle/>
        <a:p>
          <a:endParaRPr lang="en-ZA"/>
        </a:p>
      </dgm:t>
    </dgm:pt>
    <dgm:pt modelId="{140EBB3F-7346-435E-938C-0082EC5719A1}" type="sibTrans" cxnId="{4A602F16-9530-4C01-A5AE-0556F7ED785E}">
      <dgm:prSet/>
      <dgm:spPr/>
      <dgm:t>
        <a:bodyPr/>
        <a:lstStyle/>
        <a:p>
          <a:endParaRPr lang="en-ZA"/>
        </a:p>
      </dgm:t>
    </dgm:pt>
    <dgm:pt modelId="{3556DCE6-88F4-401A-B71D-801E70D6BD34}">
      <dgm:prSet phldrT="[Text]"/>
      <dgm:spPr/>
      <dgm:t>
        <a:bodyPr/>
        <a:lstStyle/>
        <a:p>
          <a:r>
            <a:rPr lang="en-ZA" dirty="0" smtClean="0">
              <a:solidFill>
                <a:schemeClr val="tx1"/>
              </a:solidFill>
            </a:rPr>
            <a:t>Chief Director: Operations</a:t>
          </a:r>
          <a:endParaRPr lang="en-ZA" dirty="0">
            <a:solidFill>
              <a:schemeClr val="tx1"/>
            </a:solidFill>
          </a:endParaRPr>
        </a:p>
      </dgm:t>
    </dgm:pt>
    <dgm:pt modelId="{AFBA15C1-D6CD-4E7C-8EDA-8EF8F0E41D8F}" type="parTrans" cxnId="{78446B1D-1EFA-40DA-8D7F-8C45A5356526}">
      <dgm:prSet/>
      <dgm:spPr/>
      <dgm:t>
        <a:bodyPr/>
        <a:lstStyle/>
        <a:p>
          <a:endParaRPr lang="en-ZA"/>
        </a:p>
      </dgm:t>
    </dgm:pt>
    <dgm:pt modelId="{53290502-E8F0-42E1-BDCB-10156C3C77B7}" type="sibTrans" cxnId="{78446B1D-1EFA-40DA-8D7F-8C45A5356526}">
      <dgm:prSet/>
      <dgm:spPr/>
      <dgm:t>
        <a:bodyPr/>
        <a:lstStyle/>
        <a:p>
          <a:endParaRPr lang="en-ZA"/>
        </a:p>
      </dgm:t>
    </dgm:pt>
    <dgm:pt modelId="{AB3E7E28-92C3-487D-96AF-EA1C525CC552}">
      <dgm:prSet phldrT="[Text]"/>
      <dgm:spPr/>
      <dgm:t>
        <a:bodyPr/>
        <a:lstStyle/>
        <a:p>
          <a:r>
            <a:rPr lang="en-ZA" dirty="0" smtClean="0">
              <a:solidFill>
                <a:schemeClr val="tx1"/>
              </a:solidFill>
            </a:rPr>
            <a:t>Chief Director: LAP</a:t>
          </a:r>
          <a:endParaRPr lang="en-ZA" dirty="0">
            <a:solidFill>
              <a:schemeClr val="tx1"/>
            </a:solidFill>
          </a:endParaRPr>
        </a:p>
      </dgm:t>
    </dgm:pt>
    <dgm:pt modelId="{48614F99-150A-444C-B626-1C558E311BE9}" type="parTrans" cxnId="{BCDA6C0D-144B-4E40-BB90-62522BF58AB8}">
      <dgm:prSet/>
      <dgm:spPr/>
      <dgm:t>
        <a:bodyPr/>
        <a:lstStyle/>
        <a:p>
          <a:endParaRPr lang="en-ZA"/>
        </a:p>
      </dgm:t>
    </dgm:pt>
    <dgm:pt modelId="{1D3497DE-1661-48EC-970B-5B21436974DC}" type="sibTrans" cxnId="{BCDA6C0D-144B-4E40-BB90-62522BF58AB8}">
      <dgm:prSet/>
      <dgm:spPr/>
      <dgm:t>
        <a:bodyPr/>
        <a:lstStyle/>
        <a:p>
          <a:endParaRPr lang="en-ZA"/>
        </a:p>
      </dgm:t>
    </dgm:pt>
    <dgm:pt modelId="{6B0C8B14-D0F3-46B5-BD3D-BC3117D76083}">
      <dgm:prSet/>
      <dgm:spPr/>
      <dgm:t>
        <a:bodyPr/>
        <a:lstStyle/>
        <a:p>
          <a:r>
            <a:rPr lang="en-ZA" dirty="0" smtClean="0">
              <a:solidFill>
                <a:schemeClr val="tx1"/>
              </a:solidFill>
            </a:rPr>
            <a:t>Chief Director: Corporate Services</a:t>
          </a:r>
          <a:endParaRPr lang="en-ZA" dirty="0">
            <a:solidFill>
              <a:schemeClr val="tx1"/>
            </a:solidFill>
          </a:endParaRPr>
        </a:p>
      </dgm:t>
    </dgm:pt>
    <dgm:pt modelId="{FCA3D14C-2BCC-40F5-9962-350E65CB3E0E}" type="parTrans" cxnId="{00149ADB-C6B6-46D3-AFE3-05EEEEBA49E0}">
      <dgm:prSet/>
      <dgm:spPr/>
      <dgm:t>
        <a:bodyPr/>
        <a:lstStyle/>
        <a:p>
          <a:endParaRPr lang="en-ZA"/>
        </a:p>
      </dgm:t>
    </dgm:pt>
    <dgm:pt modelId="{FAFB4F0A-241F-466F-A8F2-EF3364AA3063}" type="sibTrans" cxnId="{00149ADB-C6B6-46D3-AFE3-05EEEEBA49E0}">
      <dgm:prSet/>
      <dgm:spPr/>
      <dgm:t>
        <a:bodyPr/>
        <a:lstStyle/>
        <a:p>
          <a:endParaRPr lang="en-ZA"/>
        </a:p>
      </dgm:t>
    </dgm:pt>
    <dgm:pt modelId="{CE20E2B6-058D-456D-A286-E0D1352E183F}">
      <dgm:prSet/>
      <dgm:spPr/>
      <dgm:t>
        <a:bodyPr/>
        <a:lstStyle/>
        <a:p>
          <a:r>
            <a:rPr lang="en-ZA" dirty="0" smtClean="0">
              <a:solidFill>
                <a:schemeClr val="tx1"/>
              </a:solidFill>
            </a:rPr>
            <a:t>Director: ICT</a:t>
          </a:r>
          <a:endParaRPr lang="en-ZA" dirty="0">
            <a:solidFill>
              <a:schemeClr val="tx1"/>
            </a:solidFill>
          </a:endParaRPr>
        </a:p>
      </dgm:t>
    </dgm:pt>
    <dgm:pt modelId="{E5569F1B-788A-4F10-AEE1-C6677630ADF7}" type="parTrans" cxnId="{D23774A8-A531-4083-BC56-4C0CBCC699FE}">
      <dgm:prSet/>
      <dgm:spPr/>
      <dgm:t>
        <a:bodyPr/>
        <a:lstStyle/>
        <a:p>
          <a:endParaRPr lang="en-ZA"/>
        </a:p>
      </dgm:t>
    </dgm:pt>
    <dgm:pt modelId="{2F28851B-EA9C-41DB-B8EE-39E544953399}" type="sibTrans" cxnId="{D23774A8-A531-4083-BC56-4C0CBCC699FE}">
      <dgm:prSet/>
      <dgm:spPr/>
      <dgm:t>
        <a:bodyPr/>
        <a:lstStyle/>
        <a:p>
          <a:endParaRPr lang="en-ZA"/>
        </a:p>
      </dgm:t>
    </dgm:pt>
    <dgm:pt modelId="{DEC1DC5D-E35A-4F9F-8956-36C3E14D011A}">
      <dgm:prSet/>
      <dgm:spPr/>
      <dgm:t>
        <a:bodyPr/>
        <a:lstStyle/>
        <a:p>
          <a:r>
            <a:rPr lang="en-ZA" dirty="0" smtClean="0">
              <a:solidFill>
                <a:schemeClr val="tx1"/>
              </a:solidFill>
            </a:rPr>
            <a:t>Director  Risk  Management</a:t>
          </a:r>
          <a:endParaRPr lang="en-ZA" dirty="0">
            <a:solidFill>
              <a:schemeClr val="tx1"/>
            </a:solidFill>
          </a:endParaRPr>
        </a:p>
      </dgm:t>
    </dgm:pt>
    <dgm:pt modelId="{B0D47057-DFCA-4F2A-BB55-D0AF6201F537}" type="sibTrans" cxnId="{0B4BA5DE-DC68-47FC-92D2-DE5490AEE3FB}">
      <dgm:prSet/>
      <dgm:spPr/>
      <dgm:t>
        <a:bodyPr/>
        <a:lstStyle/>
        <a:p>
          <a:endParaRPr lang="en-ZA"/>
        </a:p>
      </dgm:t>
    </dgm:pt>
    <dgm:pt modelId="{B7062100-E2A1-4977-83F0-60741138489A}" type="parTrans" cxnId="{0B4BA5DE-DC68-47FC-92D2-DE5490AEE3FB}">
      <dgm:prSet/>
      <dgm:spPr/>
      <dgm:t>
        <a:bodyPr/>
        <a:lstStyle/>
        <a:p>
          <a:endParaRPr lang="en-ZA"/>
        </a:p>
      </dgm:t>
    </dgm:pt>
    <dgm:pt modelId="{76D7DEE6-9758-4047-B274-80D3565A4D38}" type="pres">
      <dgm:prSet presAssocID="{66B3D4E1-4EAE-4612-85C5-8F89A894DBCB}" presName="hierChild1" presStyleCnt="0">
        <dgm:presLayoutVars>
          <dgm:orgChart val="1"/>
          <dgm:chPref val="1"/>
          <dgm:dir/>
          <dgm:animOne val="branch"/>
          <dgm:animLvl val="lvl"/>
          <dgm:resizeHandles/>
        </dgm:presLayoutVars>
      </dgm:prSet>
      <dgm:spPr/>
      <dgm:t>
        <a:bodyPr/>
        <a:lstStyle/>
        <a:p>
          <a:endParaRPr lang="en-ZA"/>
        </a:p>
      </dgm:t>
    </dgm:pt>
    <dgm:pt modelId="{05598E16-3EB1-4BF1-A81D-5D9CE3C50BE5}" type="pres">
      <dgm:prSet presAssocID="{2DD2E3A1-0828-49B2-A4D7-DC1BC106EFCC}" presName="hierRoot1" presStyleCnt="0">
        <dgm:presLayoutVars>
          <dgm:hierBranch val="init"/>
        </dgm:presLayoutVars>
      </dgm:prSet>
      <dgm:spPr/>
    </dgm:pt>
    <dgm:pt modelId="{FBFF49DC-164E-458E-9374-12F1DED146F1}" type="pres">
      <dgm:prSet presAssocID="{2DD2E3A1-0828-49B2-A4D7-DC1BC106EFCC}" presName="rootComposite1" presStyleCnt="0"/>
      <dgm:spPr/>
    </dgm:pt>
    <dgm:pt modelId="{5D42399E-8249-4646-A5B4-325070B741C2}" type="pres">
      <dgm:prSet presAssocID="{2DD2E3A1-0828-49B2-A4D7-DC1BC106EFCC}" presName="rootText1" presStyleLbl="node0" presStyleIdx="0" presStyleCnt="1" custScaleX="171174">
        <dgm:presLayoutVars>
          <dgm:chPref val="3"/>
        </dgm:presLayoutVars>
      </dgm:prSet>
      <dgm:spPr/>
      <dgm:t>
        <a:bodyPr/>
        <a:lstStyle/>
        <a:p>
          <a:endParaRPr lang="en-ZA"/>
        </a:p>
      </dgm:t>
    </dgm:pt>
    <dgm:pt modelId="{593CD056-913F-48E9-BEBA-AF0F89436D0A}" type="pres">
      <dgm:prSet presAssocID="{2DD2E3A1-0828-49B2-A4D7-DC1BC106EFCC}" presName="rootConnector1" presStyleLbl="node1" presStyleIdx="0" presStyleCnt="0"/>
      <dgm:spPr/>
      <dgm:t>
        <a:bodyPr/>
        <a:lstStyle/>
        <a:p>
          <a:endParaRPr lang="en-ZA"/>
        </a:p>
      </dgm:t>
    </dgm:pt>
    <dgm:pt modelId="{7CD4D8EA-B300-4F2D-B9CC-057C242ACCA0}" type="pres">
      <dgm:prSet presAssocID="{2DD2E3A1-0828-49B2-A4D7-DC1BC106EFCC}" presName="hierChild2" presStyleCnt="0"/>
      <dgm:spPr/>
    </dgm:pt>
    <dgm:pt modelId="{DEB95E67-49D3-43E7-BAB5-BC581F7E7500}" type="pres">
      <dgm:prSet presAssocID="{E5569F1B-788A-4F10-AEE1-C6677630ADF7}" presName="Name37" presStyleLbl="parChTrans1D2" presStyleIdx="0" presStyleCnt="7"/>
      <dgm:spPr/>
      <dgm:t>
        <a:bodyPr/>
        <a:lstStyle/>
        <a:p>
          <a:endParaRPr lang="en-ZA"/>
        </a:p>
      </dgm:t>
    </dgm:pt>
    <dgm:pt modelId="{F6CCB1AE-B41F-4C46-B93D-B81C9382FE61}" type="pres">
      <dgm:prSet presAssocID="{CE20E2B6-058D-456D-A286-E0D1352E183F}" presName="hierRoot2" presStyleCnt="0">
        <dgm:presLayoutVars>
          <dgm:hierBranch val="init"/>
        </dgm:presLayoutVars>
      </dgm:prSet>
      <dgm:spPr/>
    </dgm:pt>
    <dgm:pt modelId="{2665DC9F-8340-4AB7-AB06-614790254950}" type="pres">
      <dgm:prSet presAssocID="{CE20E2B6-058D-456D-A286-E0D1352E183F}" presName="rootComposite" presStyleCnt="0"/>
      <dgm:spPr/>
    </dgm:pt>
    <dgm:pt modelId="{75857896-D07B-467D-AC2B-9991FA89CDC6}" type="pres">
      <dgm:prSet presAssocID="{CE20E2B6-058D-456D-A286-E0D1352E183F}" presName="rootText" presStyleLbl="node2" presStyleIdx="0" presStyleCnt="6">
        <dgm:presLayoutVars>
          <dgm:chPref val="3"/>
        </dgm:presLayoutVars>
      </dgm:prSet>
      <dgm:spPr/>
      <dgm:t>
        <a:bodyPr/>
        <a:lstStyle/>
        <a:p>
          <a:endParaRPr lang="en-ZA"/>
        </a:p>
      </dgm:t>
    </dgm:pt>
    <dgm:pt modelId="{BE845E44-64FA-4DD1-8769-6CD83E1BA257}" type="pres">
      <dgm:prSet presAssocID="{CE20E2B6-058D-456D-A286-E0D1352E183F}" presName="rootConnector" presStyleLbl="node2" presStyleIdx="0" presStyleCnt="6"/>
      <dgm:spPr/>
      <dgm:t>
        <a:bodyPr/>
        <a:lstStyle/>
        <a:p>
          <a:endParaRPr lang="en-ZA"/>
        </a:p>
      </dgm:t>
    </dgm:pt>
    <dgm:pt modelId="{E1177E48-1647-411A-A26F-5C62E83252A0}" type="pres">
      <dgm:prSet presAssocID="{CE20E2B6-058D-456D-A286-E0D1352E183F}" presName="hierChild4" presStyleCnt="0"/>
      <dgm:spPr/>
    </dgm:pt>
    <dgm:pt modelId="{F3ACBF3E-11ED-49B3-AF0F-EF1DFB9922D0}" type="pres">
      <dgm:prSet presAssocID="{CE20E2B6-058D-456D-A286-E0D1352E183F}" presName="hierChild5" presStyleCnt="0"/>
      <dgm:spPr/>
    </dgm:pt>
    <dgm:pt modelId="{CA4C8714-CCF2-43BD-9E5C-6053653E14DB}" type="pres">
      <dgm:prSet presAssocID="{F91BE884-5EEA-4F6B-9E09-211564B26313}" presName="Name37" presStyleLbl="parChTrans1D2" presStyleIdx="1" presStyleCnt="7"/>
      <dgm:spPr/>
      <dgm:t>
        <a:bodyPr/>
        <a:lstStyle/>
        <a:p>
          <a:endParaRPr lang="en-ZA"/>
        </a:p>
      </dgm:t>
    </dgm:pt>
    <dgm:pt modelId="{D8816F2A-E768-4C59-B0A5-1D8690719389}" type="pres">
      <dgm:prSet presAssocID="{0CDF8224-5F11-4632-8E21-83C718349E92}" presName="hierRoot2" presStyleCnt="0">
        <dgm:presLayoutVars>
          <dgm:hierBranch val="init"/>
        </dgm:presLayoutVars>
      </dgm:prSet>
      <dgm:spPr/>
    </dgm:pt>
    <dgm:pt modelId="{4394A9AA-5616-4252-A4C3-04EB73AB0B53}" type="pres">
      <dgm:prSet presAssocID="{0CDF8224-5F11-4632-8E21-83C718349E92}" presName="rootComposite" presStyleCnt="0"/>
      <dgm:spPr/>
    </dgm:pt>
    <dgm:pt modelId="{F9908BE5-5935-4B69-BCC2-836C0A6C82C2}" type="pres">
      <dgm:prSet presAssocID="{0CDF8224-5F11-4632-8E21-83C718349E92}" presName="rootText" presStyleLbl="node2" presStyleIdx="1" presStyleCnt="6">
        <dgm:presLayoutVars>
          <dgm:chPref val="3"/>
        </dgm:presLayoutVars>
      </dgm:prSet>
      <dgm:spPr/>
      <dgm:t>
        <a:bodyPr/>
        <a:lstStyle/>
        <a:p>
          <a:endParaRPr lang="en-ZA"/>
        </a:p>
      </dgm:t>
    </dgm:pt>
    <dgm:pt modelId="{807CCB9D-9808-4B3B-ADCF-168860E1AB62}" type="pres">
      <dgm:prSet presAssocID="{0CDF8224-5F11-4632-8E21-83C718349E92}" presName="rootConnector" presStyleLbl="node2" presStyleIdx="1" presStyleCnt="6"/>
      <dgm:spPr/>
      <dgm:t>
        <a:bodyPr/>
        <a:lstStyle/>
        <a:p>
          <a:endParaRPr lang="en-ZA"/>
        </a:p>
      </dgm:t>
    </dgm:pt>
    <dgm:pt modelId="{43CF468E-714E-422C-88D1-E5ECE909D686}" type="pres">
      <dgm:prSet presAssocID="{0CDF8224-5F11-4632-8E21-83C718349E92}" presName="hierChild4" presStyleCnt="0"/>
      <dgm:spPr/>
    </dgm:pt>
    <dgm:pt modelId="{2035B407-7CB1-4E62-BE8C-1B19ACCB4401}" type="pres">
      <dgm:prSet presAssocID="{0CDF8224-5F11-4632-8E21-83C718349E92}" presName="hierChild5" presStyleCnt="0"/>
      <dgm:spPr/>
    </dgm:pt>
    <dgm:pt modelId="{7AC0CDEF-CF5E-4D70-8FA7-0612DF01C887}" type="pres">
      <dgm:prSet presAssocID="{AFBA15C1-D6CD-4E7C-8EDA-8EF8F0E41D8F}" presName="Name37" presStyleLbl="parChTrans1D2" presStyleIdx="2" presStyleCnt="7"/>
      <dgm:spPr/>
      <dgm:t>
        <a:bodyPr/>
        <a:lstStyle/>
        <a:p>
          <a:endParaRPr lang="en-ZA"/>
        </a:p>
      </dgm:t>
    </dgm:pt>
    <dgm:pt modelId="{74B2381B-FA3C-4ED4-A7FC-3EF46845ACFE}" type="pres">
      <dgm:prSet presAssocID="{3556DCE6-88F4-401A-B71D-801E70D6BD34}" presName="hierRoot2" presStyleCnt="0">
        <dgm:presLayoutVars>
          <dgm:hierBranch val="init"/>
        </dgm:presLayoutVars>
      </dgm:prSet>
      <dgm:spPr/>
    </dgm:pt>
    <dgm:pt modelId="{CF91FBAE-55AE-40E5-B7E6-F317DD139D7A}" type="pres">
      <dgm:prSet presAssocID="{3556DCE6-88F4-401A-B71D-801E70D6BD34}" presName="rootComposite" presStyleCnt="0"/>
      <dgm:spPr/>
    </dgm:pt>
    <dgm:pt modelId="{1A664010-CE87-4DEA-B823-0A0CA188831E}" type="pres">
      <dgm:prSet presAssocID="{3556DCE6-88F4-401A-B71D-801E70D6BD34}" presName="rootText" presStyleLbl="node2" presStyleIdx="2" presStyleCnt="6">
        <dgm:presLayoutVars>
          <dgm:chPref val="3"/>
        </dgm:presLayoutVars>
      </dgm:prSet>
      <dgm:spPr/>
      <dgm:t>
        <a:bodyPr/>
        <a:lstStyle/>
        <a:p>
          <a:endParaRPr lang="en-ZA"/>
        </a:p>
      </dgm:t>
    </dgm:pt>
    <dgm:pt modelId="{E2FCE008-A81D-4252-A602-23ED5EA821DF}" type="pres">
      <dgm:prSet presAssocID="{3556DCE6-88F4-401A-B71D-801E70D6BD34}" presName="rootConnector" presStyleLbl="node2" presStyleIdx="2" presStyleCnt="6"/>
      <dgm:spPr/>
      <dgm:t>
        <a:bodyPr/>
        <a:lstStyle/>
        <a:p>
          <a:endParaRPr lang="en-ZA"/>
        </a:p>
      </dgm:t>
    </dgm:pt>
    <dgm:pt modelId="{294C4923-20C1-41E4-978F-0D9B2040BC47}" type="pres">
      <dgm:prSet presAssocID="{3556DCE6-88F4-401A-B71D-801E70D6BD34}" presName="hierChild4" presStyleCnt="0"/>
      <dgm:spPr/>
    </dgm:pt>
    <dgm:pt modelId="{8CF0AFC4-C280-420A-B781-2B2D4CFA167D}" type="pres">
      <dgm:prSet presAssocID="{3556DCE6-88F4-401A-B71D-801E70D6BD34}" presName="hierChild5" presStyleCnt="0"/>
      <dgm:spPr/>
    </dgm:pt>
    <dgm:pt modelId="{CB76FA05-2423-47C2-8C77-9E077DD9D1A2}" type="pres">
      <dgm:prSet presAssocID="{48614F99-150A-444C-B626-1C558E311BE9}" presName="Name37" presStyleLbl="parChTrans1D2" presStyleIdx="3" presStyleCnt="7"/>
      <dgm:spPr/>
      <dgm:t>
        <a:bodyPr/>
        <a:lstStyle/>
        <a:p>
          <a:endParaRPr lang="en-ZA"/>
        </a:p>
      </dgm:t>
    </dgm:pt>
    <dgm:pt modelId="{0B177550-3678-4EE1-AC70-D35C2BE4369F}" type="pres">
      <dgm:prSet presAssocID="{AB3E7E28-92C3-487D-96AF-EA1C525CC552}" presName="hierRoot2" presStyleCnt="0">
        <dgm:presLayoutVars>
          <dgm:hierBranch val="init"/>
        </dgm:presLayoutVars>
      </dgm:prSet>
      <dgm:spPr/>
    </dgm:pt>
    <dgm:pt modelId="{A81B7ACA-E113-4D8C-BF89-13D75F8858A6}" type="pres">
      <dgm:prSet presAssocID="{AB3E7E28-92C3-487D-96AF-EA1C525CC552}" presName="rootComposite" presStyleCnt="0"/>
      <dgm:spPr/>
    </dgm:pt>
    <dgm:pt modelId="{0F726FE9-7BF7-4A86-BB0A-9141F97778F0}" type="pres">
      <dgm:prSet presAssocID="{AB3E7E28-92C3-487D-96AF-EA1C525CC552}" presName="rootText" presStyleLbl="node2" presStyleIdx="3" presStyleCnt="6">
        <dgm:presLayoutVars>
          <dgm:chPref val="3"/>
        </dgm:presLayoutVars>
      </dgm:prSet>
      <dgm:spPr/>
      <dgm:t>
        <a:bodyPr/>
        <a:lstStyle/>
        <a:p>
          <a:endParaRPr lang="en-ZA"/>
        </a:p>
      </dgm:t>
    </dgm:pt>
    <dgm:pt modelId="{E6B290C8-615F-4E40-A39C-E94452213F0A}" type="pres">
      <dgm:prSet presAssocID="{AB3E7E28-92C3-487D-96AF-EA1C525CC552}" presName="rootConnector" presStyleLbl="node2" presStyleIdx="3" presStyleCnt="6"/>
      <dgm:spPr/>
      <dgm:t>
        <a:bodyPr/>
        <a:lstStyle/>
        <a:p>
          <a:endParaRPr lang="en-ZA"/>
        </a:p>
      </dgm:t>
    </dgm:pt>
    <dgm:pt modelId="{4684E2F5-72F9-4AF4-B089-6066BB42A46D}" type="pres">
      <dgm:prSet presAssocID="{AB3E7E28-92C3-487D-96AF-EA1C525CC552}" presName="hierChild4" presStyleCnt="0"/>
      <dgm:spPr/>
    </dgm:pt>
    <dgm:pt modelId="{A6ABF2EE-7D49-4A05-B57D-4452B5D6653E}" type="pres">
      <dgm:prSet presAssocID="{AB3E7E28-92C3-487D-96AF-EA1C525CC552}" presName="hierChild5" presStyleCnt="0"/>
      <dgm:spPr/>
    </dgm:pt>
    <dgm:pt modelId="{3396CF78-B326-48E1-B1FE-0FFDD007AF17}" type="pres">
      <dgm:prSet presAssocID="{FCA3D14C-2BCC-40F5-9962-350E65CB3E0E}" presName="Name37" presStyleLbl="parChTrans1D2" presStyleIdx="4" presStyleCnt="7"/>
      <dgm:spPr/>
      <dgm:t>
        <a:bodyPr/>
        <a:lstStyle/>
        <a:p>
          <a:endParaRPr lang="en-ZA"/>
        </a:p>
      </dgm:t>
    </dgm:pt>
    <dgm:pt modelId="{4A85C0F4-633B-40C6-A2DA-515D5A9CA4E2}" type="pres">
      <dgm:prSet presAssocID="{6B0C8B14-D0F3-46B5-BD3D-BC3117D76083}" presName="hierRoot2" presStyleCnt="0">
        <dgm:presLayoutVars>
          <dgm:hierBranch val="init"/>
        </dgm:presLayoutVars>
      </dgm:prSet>
      <dgm:spPr/>
    </dgm:pt>
    <dgm:pt modelId="{7A4C7644-F257-4A76-8BCE-1EC349045080}" type="pres">
      <dgm:prSet presAssocID="{6B0C8B14-D0F3-46B5-BD3D-BC3117D76083}" presName="rootComposite" presStyleCnt="0"/>
      <dgm:spPr/>
    </dgm:pt>
    <dgm:pt modelId="{602DF410-7B8B-465C-973B-6DE43A983BBC}" type="pres">
      <dgm:prSet presAssocID="{6B0C8B14-D0F3-46B5-BD3D-BC3117D76083}" presName="rootText" presStyleLbl="node2" presStyleIdx="4" presStyleCnt="6">
        <dgm:presLayoutVars>
          <dgm:chPref val="3"/>
        </dgm:presLayoutVars>
      </dgm:prSet>
      <dgm:spPr/>
      <dgm:t>
        <a:bodyPr/>
        <a:lstStyle/>
        <a:p>
          <a:endParaRPr lang="en-ZA"/>
        </a:p>
      </dgm:t>
    </dgm:pt>
    <dgm:pt modelId="{89691191-34FA-4B82-B68C-0817919B921C}" type="pres">
      <dgm:prSet presAssocID="{6B0C8B14-D0F3-46B5-BD3D-BC3117D76083}" presName="rootConnector" presStyleLbl="node2" presStyleIdx="4" presStyleCnt="6"/>
      <dgm:spPr/>
      <dgm:t>
        <a:bodyPr/>
        <a:lstStyle/>
        <a:p>
          <a:endParaRPr lang="en-ZA"/>
        </a:p>
      </dgm:t>
    </dgm:pt>
    <dgm:pt modelId="{F404FE82-BDE4-4C13-B532-5B44D9D49D1A}" type="pres">
      <dgm:prSet presAssocID="{6B0C8B14-D0F3-46B5-BD3D-BC3117D76083}" presName="hierChild4" presStyleCnt="0"/>
      <dgm:spPr/>
    </dgm:pt>
    <dgm:pt modelId="{17924C2F-2B48-49B2-830C-3F92BB236139}" type="pres">
      <dgm:prSet presAssocID="{6B0C8B14-D0F3-46B5-BD3D-BC3117D76083}" presName="hierChild5" presStyleCnt="0"/>
      <dgm:spPr/>
    </dgm:pt>
    <dgm:pt modelId="{A1C85606-62D6-4B0B-A5F9-0D99CD13363C}" type="pres">
      <dgm:prSet presAssocID="{B7062100-E2A1-4977-83F0-60741138489A}" presName="Name37" presStyleLbl="parChTrans1D2" presStyleIdx="5" presStyleCnt="7"/>
      <dgm:spPr/>
      <dgm:t>
        <a:bodyPr/>
        <a:lstStyle/>
        <a:p>
          <a:endParaRPr lang="en-ZA"/>
        </a:p>
      </dgm:t>
    </dgm:pt>
    <dgm:pt modelId="{0CFBD94D-6F5A-4997-B0DF-CF77C0E5FA05}" type="pres">
      <dgm:prSet presAssocID="{DEC1DC5D-E35A-4F9F-8956-36C3E14D011A}" presName="hierRoot2" presStyleCnt="0">
        <dgm:presLayoutVars>
          <dgm:hierBranch val="init"/>
        </dgm:presLayoutVars>
      </dgm:prSet>
      <dgm:spPr/>
    </dgm:pt>
    <dgm:pt modelId="{1B35F9E9-C063-44EC-9E14-F3BC841B7B52}" type="pres">
      <dgm:prSet presAssocID="{DEC1DC5D-E35A-4F9F-8956-36C3E14D011A}" presName="rootComposite" presStyleCnt="0"/>
      <dgm:spPr/>
    </dgm:pt>
    <dgm:pt modelId="{6764D0DE-0A8E-4E63-87C0-53E95B86F727}" type="pres">
      <dgm:prSet presAssocID="{DEC1DC5D-E35A-4F9F-8956-36C3E14D011A}" presName="rootText" presStyleLbl="node2" presStyleIdx="5" presStyleCnt="6">
        <dgm:presLayoutVars>
          <dgm:chPref val="3"/>
        </dgm:presLayoutVars>
      </dgm:prSet>
      <dgm:spPr/>
      <dgm:t>
        <a:bodyPr/>
        <a:lstStyle/>
        <a:p>
          <a:endParaRPr lang="en-ZA"/>
        </a:p>
      </dgm:t>
    </dgm:pt>
    <dgm:pt modelId="{B8EFC971-F70F-4745-B656-937E1E86D454}" type="pres">
      <dgm:prSet presAssocID="{DEC1DC5D-E35A-4F9F-8956-36C3E14D011A}" presName="rootConnector" presStyleLbl="node2" presStyleIdx="5" presStyleCnt="6"/>
      <dgm:spPr/>
      <dgm:t>
        <a:bodyPr/>
        <a:lstStyle/>
        <a:p>
          <a:endParaRPr lang="en-ZA"/>
        </a:p>
      </dgm:t>
    </dgm:pt>
    <dgm:pt modelId="{FBE4428C-C6B6-44D7-949F-8B06FD2F3B79}" type="pres">
      <dgm:prSet presAssocID="{DEC1DC5D-E35A-4F9F-8956-36C3E14D011A}" presName="hierChild4" presStyleCnt="0"/>
      <dgm:spPr/>
    </dgm:pt>
    <dgm:pt modelId="{88A4A17D-05BE-4280-9263-466B217A1143}" type="pres">
      <dgm:prSet presAssocID="{DEC1DC5D-E35A-4F9F-8956-36C3E14D011A}" presName="hierChild5" presStyleCnt="0"/>
      <dgm:spPr/>
    </dgm:pt>
    <dgm:pt modelId="{350C9715-BD46-4B10-88D2-E3E3E5382285}" type="pres">
      <dgm:prSet presAssocID="{2DD2E3A1-0828-49B2-A4D7-DC1BC106EFCC}" presName="hierChild3" presStyleCnt="0"/>
      <dgm:spPr/>
    </dgm:pt>
    <dgm:pt modelId="{1D4467DD-93A5-4981-ABC3-00ED15D197E2}" type="pres">
      <dgm:prSet presAssocID="{ACE91F1B-50CA-4E19-B161-F7F0A4F4B0E8}" presName="Name111" presStyleLbl="parChTrans1D2" presStyleIdx="6" presStyleCnt="7"/>
      <dgm:spPr/>
      <dgm:t>
        <a:bodyPr/>
        <a:lstStyle/>
        <a:p>
          <a:endParaRPr lang="en-ZA"/>
        </a:p>
      </dgm:t>
    </dgm:pt>
    <dgm:pt modelId="{EB3C8B15-4579-438C-AC13-365F4BF86698}" type="pres">
      <dgm:prSet presAssocID="{DF084E79-B23C-4AF2-8960-A525517E26D5}" presName="hierRoot3" presStyleCnt="0">
        <dgm:presLayoutVars>
          <dgm:hierBranch val="init"/>
        </dgm:presLayoutVars>
      </dgm:prSet>
      <dgm:spPr/>
    </dgm:pt>
    <dgm:pt modelId="{98BBB0C6-877A-459E-AEE8-A5E58E17E182}" type="pres">
      <dgm:prSet presAssocID="{DF084E79-B23C-4AF2-8960-A525517E26D5}" presName="rootComposite3" presStyleCnt="0"/>
      <dgm:spPr/>
    </dgm:pt>
    <dgm:pt modelId="{8FAC24E0-A054-4211-A9F8-B65C0DC8E010}" type="pres">
      <dgm:prSet presAssocID="{DF084E79-B23C-4AF2-8960-A525517E26D5}" presName="rootText3" presStyleLbl="asst1" presStyleIdx="0" presStyleCnt="1">
        <dgm:presLayoutVars>
          <dgm:chPref val="3"/>
        </dgm:presLayoutVars>
      </dgm:prSet>
      <dgm:spPr/>
      <dgm:t>
        <a:bodyPr/>
        <a:lstStyle/>
        <a:p>
          <a:endParaRPr lang="en-ZA"/>
        </a:p>
      </dgm:t>
    </dgm:pt>
    <dgm:pt modelId="{CDA67C32-9C29-4FFB-B3BA-D8B9FF78757D}" type="pres">
      <dgm:prSet presAssocID="{DF084E79-B23C-4AF2-8960-A525517E26D5}" presName="rootConnector3" presStyleLbl="asst1" presStyleIdx="0" presStyleCnt="1"/>
      <dgm:spPr/>
      <dgm:t>
        <a:bodyPr/>
        <a:lstStyle/>
        <a:p>
          <a:endParaRPr lang="en-ZA"/>
        </a:p>
      </dgm:t>
    </dgm:pt>
    <dgm:pt modelId="{8C010BEB-FD9D-4BE0-AA47-40999AAEBC4D}" type="pres">
      <dgm:prSet presAssocID="{DF084E79-B23C-4AF2-8960-A525517E26D5}" presName="hierChild6" presStyleCnt="0"/>
      <dgm:spPr/>
    </dgm:pt>
    <dgm:pt modelId="{7C0A8B49-2B6D-4F0E-9AAA-3FFE192A6488}" type="pres">
      <dgm:prSet presAssocID="{DF084E79-B23C-4AF2-8960-A525517E26D5}" presName="hierChild7" presStyleCnt="0"/>
      <dgm:spPr/>
    </dgm:pt>
  </dgm:ptLst>
  <dgm:cxnLst>
    <dgm:cxn modelId="{63268FC6-E4AD-486D-BB3B-6F9AA6DED84C}" type="presOf" srcId="{6B0C8B14-D0F3-46B5-BD3D-BC3117D76083}" destId="{89691191-34FA-4B82-B68C-0817919B921C}" srcOrd="1" destOrd="0" presId="urn:microsoft.com/office/officeart/2005/8/layout/orgChart1"/>
    <dgm:cxn modelId="{BCDA6C0D-144B-4E40-BB90-62522BF58AB8}" srcId="{2DD2E3A1-0828-49B2-A4D7-DC1BC106EFCC}" destId="{AB3E7E28-92C3-487D-96AF-EA1C525CC552}" srcOrd="4" destOrd="0" parTransId="{48614F99-150A-444C-B626-1C558E311BE9}" sibTransId="{1D3497DE-1661-48EC-970B-5B21436974DC}"/>
    <dgm:cxn modelId="{16878D09-4607-4A32-9E4C-D7AA64D7B2B9}" type="presOf" srcId="{E5569F1B-788A-4F10-AEE1-C6677630ADF7}" destId="{DEB95E67-49D3-43E7-BAB5-BC581F7E7500}" srcOrd="0" destOrd="0" presId="urn:microsoft.com/office/officeart/2005/8/layout/orgChart1"/>
    <dgm:cxn modelId="{C29C2E78-4424-4E4F-B660-9089C3F66F4E}" srcId="{2DD2E3A1-0828-49B2-A4D7-DC1BC106EFCC}" destId="{DF084E79-B23C-4AF2-8960-A525517E26D5}" srcOrd="0" destOrd="0" parTransId="{ACE91F1B-50CA-4E19-B161-F7F0A4F4B0E8}" sibTransId="{52598D8C-DFFA-441C-9AC6-7F6795E063DD}"/>
    <dgm:cxn modelId="{93000E8E-EF0D-43F9-8443-0C092C71EC41}" type="presOf" srcId="{DEC1DC5D-E35A-4F9F-8956-36C3E14D011A}" destId="{B8EFC971-F70F-4745-B656-937E1E86D454}" srcOrd="1" destOrd="0" presId="urn:microsoft.com/office/officeart/2005/8/layout/orgChart1"/>
    <dgm:cxn modelId="{D23774A8-A531-4083-BC56-4C0CBCC699FE}" srcId="{2DD2E3A1-0828-49B2-A4D7-DC1BC106EFCC}" destId="{CE20E2B6-058D-456D-A286-E0D1352E183F}" srcOrd="1" destOrd="0" parTransId="{E5569F1B-788A-4F10-AEE1-C6677630ADF7}" sibTransId="{2F28851B-EA9C-41DB-B8EE-39E544953399}"/>
    <dgm:cxn modelId="{4A602F16-9530-4C01-A5AE-0556F7ED785E}" srcId="{2DD2E3A1-0828-49B2-A4D7-DC1BC106EFCC}" destId="{0CDF8224-5F11-4632-8E21-83C718349E92}" srcOrd="2" destOrd="0" parTransId="{F91BE884-5EEA-4F6B-9E09-211564B26313}" sibTransId="{140EBB3F-7346-435E-938C-0082EC5719A1}"/>
    <dgm:cxn modelId="{FA9D4888-9932-4DF1-BAC9-2C6D042CCEA2}" type="presOf" srcId="{66B3D4E1-4EAE-4612-85C5-8F89A894DBCB}" destId="{76D7DEE6-9758-4047-B274-80D3565A4D38}" srcOrd="0" destOrd="0" presId="urn:microsoft.com/office/officeart/2005/8/layout/orgChart1"/>
    <dgm:cxn modelId="{00149ADB-C6B6-46D3-AFE3-05EEEEBA49E0}" srcId="{2DD2E3A1-0828-49B2-A4D7-DC1BC106EFCC}" destId="{6B0C8B14-D0F3-46B5-BD3D-BC3117D76083}" srcOrd="5" destOrd="0" parTransId="{FCA3D14C-2BCC-40F5-9962-350E65CB3E0E}" sibTransId="{FAFB4F0A-241F-466F-A8F2-EF3364AA3063}"/>
    <dgm:cxn modelId="{36532FFF-C471-4A06-B0FE-3054965A02B5}" type="presOf" srcId="{0CDF8224-5F11-4632-8E21-83C718349E92}" destId="{F9908BE5-5935-4B69-BCC2-836C0A6C82C2}" srcOrd="0" destOrd="0" presId="urn:microsoft.com/office/officeart/2005/8/layout/orgChart1"/>
    <dgm:cxn modelId="{F5C5E2A5-1BDA-4431-8FE5-C4EF6586FFF6}" type="presOf" srcId="{0CDF8224-5F11-4632-8E21-83C718349E92}" destId="{807CCB9D-9808-4B3B-ADCF-168860E1AB62}" srcOrd="1" destOrd="0" presId="urn:microsoft.com/office/officeart/2005/8/layout/orgChart1"/>
    <dgm:cxn modelId="{0B4BA5DE-DC68-47FC-92D2-DE5490AEE3FB}" srcId="{2DD2E3A1-0828-49B2-A4D7-DC1BC106EFCC}" destId="{DEC1DC5D-E35A-4F9F-8956-36C3E14D011A}" srcOrd="6" destOrd="0" parTransId="{B7062100-E2A1-4977-83F0-60741138489A}" sibTransId="{B0D47057-DFCA-4F2A-BB55-D0AF6201F537}"/>
    <dgm:cxn modelId="{0A68FAD5-3848-4C0B-81DD-12019CCD43CD}" type="presOf" srcId="{2DD2E3A1-0828-49B2-A4D7-DC1BC106EFCC}" destId="{593CD056-913F-48E9-BEBA-AF0F89436D0A}" srcOrd="1" destOrd="0" presId="urn:microsoft.com/office/officeart/2005/8/layout/orgChart1"/>
    <dgm:cxn modelId="{FB62A3E1-4D1C-4E40-AE1C-75AEF50D1304}" type="presOf" srcId="{FCA3D14C-2BCC-40F5-9962-350E65CB3E0E}" destId="{3396CF78-B326-48E1-B1FE-0FFDD007AF17}" srcOrd="0" destOrd="0" presId="urn:microsoft.com/office/officeart/2005/8/layout/orgChart1"/>
    <dgm:cxn modelId="{A1E0E428-267A-4120-83B8-41A09C8B5C85}" type="presOf" srcId="{AFBA15C1-D6CD-4E7C-8EDA-8EF8F0E41D8F}" destId="{7AC0CDEF-CF5E-4D70-8FA7-0612DF01C887}" srcOrd="0" destOrd="0" presId="urn:microsoft.com/office/officeart/2005/8/layout/orgChart1"/>
    <dgm:cxn modelId="{A61FED0F-5554-41A5-91B8-E1137EECBA37}" type="presOf" srcId="{2DD2E3A1-0828-49B2-A4D7-DC1BC106EFCC}" destId="{5D42399E-8249-4646-A5B4-325070B741C2}" srcOrd="0" destOrd="0" presId="urn:microsoft.com/office/officeart/2005/8/layout/orgChart1"/>
    <dgm:cxn modelId="{539BF5EB-5639-40B6-A3D4-95D9275351EF}" type="presOf" srcId="{CE20E2B6-058D-456D-A286-E0D1352E183F}" destId="{BE845E44-64FA-4DD1-8769-6CD83E1BA257}" srcOrd="1" destOrd="0" presId="urn:microsoft.com/office/officeart/2005/8/layout/orgChart1"/>
    <dgm:cxn modelId="{9B9066BF-892B-43D9-BBF0-3A2D570B2EC1}" type="presOf" srcId="{F91BE884-5EEA-4F6B-9E09-211564B26313}" destId="{CA4C8714-CCF2-43BD-9E5C-6053653E14DB}" srcOrd="0" destOrd="0" presId="urn:microsoft.com/office/officeart/2005/8/layout/orgChart1"/>
    <dgm:cxn modelId="{A7AAE5AF-5999-4FA6-953E-5BBA81061ED0}" type="presOf" srcId="{3556DCE6-88F4-401A-B71D-801E70D6BD34}" destId="{1A664010-CE87-4DEA-B823-0A0CA188831E}" srcOrd="0" destOrd="0" presId="urn:microsoft.com/office/officeart/2005/8/layout/orgChart1"/>
    <dgm:cxn modelId="{473BB866-8E6E-4EAC-9EB6-9DAAF01811B8}" type="presOf" srcId="{DF084E79-B23C-4AF2-8960-A525517E26D5}" destId="{8FAC24E0-A054-4211-A9F8-B65C0DC8E010}" srcOrd="0" destOrd="0" presId="urn:microsoft.com/office/officeart/2005/8/layout/orgChart1"/>
    <dgm:cxn modelId="{78446B1D-1EFA-40DA-8D7F-8C45A5356526}" srcId="{2DD2E3A1-0828-49B2-A4D7-DC1BC106EFCC}" destId="{3556DCE6-88F4-401A-B71D-801E70D6BD34}" srcOrd="3" destOrd="0" parTransId="{AFBA15C1-D6CD-4E7C-8EDA-8EF8F0E41D8F}" sibTransId="{53290502-E8F0-42E1-BDCB-10156C3C77B7}"/>
    <dgm:cxn modelId="{99D44AF7-C2C6-4B1E-8F70-75D1DE5C59EA}" type="presOf" srcId="{AB3E7E28-92C3-487D-96AF-EA1C525CC552}" destId="{0F726FE9-7BF7-4A86-BB0A-9141F97778F0}" srcOrd="0" destOrd="0" presId="urn:microsoft.com/office/officeart/2005/8/layout/orgChart1"/>
    <dgm:cxn modelId="{C82FE5AE-7BB2-44C6-854C-B3FB06F295DE}" type="presOf" srcId="{6B0C8B14-D0F3-46B5-BD3D-BC3117D76083}" destId="{602DF410-7B8B-465C-973B-6DE43A983BBC}" srcOrd="0" destOrd="0" presId="urn:microsoft.com/office/officeart/2005/8/layout/orgChart1"/>
    <dgm:cxn modelId="{DEFD0B60-72AE-4C2B-8E63-B17EA393E786}" type="presOf" srcId="{CE20E2B6-058D-456D-A286-E0D1352E183F}" destId="{75857896-D07B-467D-AC2B-9991FA89CDC6}" srcOrd="0" destOrd="0" presId="urn:microsoft.com/office/officeart/2005/8/layout/orgChart1"/>
    <dgm:cxn modelId="{04C0823A-CEBE-447A-9900-3B30E10A1DCA}" type="presOf" srcId="{AB3E7E28-92C3-487D-96AF-EA1C525CC552}" destId="{E6B290C8-615F-4E40-A39C-E94452213F0A}" srcOrd="1" destOrd="0" presId="urn:microsoft.com/office/officeart/2005/8/layout/orgChart1"/>
    <dgm:cxn modelId="{49F525AB-7F46-4589-A353-CB3B9A64E8AA}" type="presOf" srcId="{ACE91F1B-50CA-4E19-B161-F7F0A4F4B0E8}" destId="{1D4467DD-93A5-4981-ABC3-00ED15D197E2}" srcOrd="0" destOrd="0" presId="urn:microsoft.com/office/officeart/2005/8/layout/orgChart1"/>
    <dgm:cxn modelId="{4E5269CE-435E-406F-A6F2-0B01F906C092}" type="presOf" srcId="{B7062100-E2A1-4977-83F0-60741138489A}" destId="{A1C85606-62D6-4B0B-A5F9-0D99CD13363C}" srcOrd="0" destOrd="0" presId="urn:microsoft.com/office/officeart/2005/8/layout/orgChart1"/>
    <dgm:cxn modelId="{8CB9F8C8-7BEA-461F-82C6-2E54B19275E6}" srcId="{66B3D4E1-4EAE-4612-85C5-8F89A894DBCB}" destId="{2DD2E3A1-0828-49B2-A4D7-DC1BC106EFCC}" srcOrd="0" destOrd="0" parTransId="{ECAC2FA5-F98D-419D-AF69-0A5893675129}" sibTransId="{E1CE0511-2084-4919-A5BD-CD3533B04E7B}"/>
    <dgm:cxn modelId="{9DABB98B-AE58-4A70-904A-47E3B614AEDF}" type="presOf" srcId="{3556DCE6-88F4-401A-B71D-801E70D6BD34}" destId="{E2FCE008-A81D-4252-A602-23ED5EA821DF}" srcOrd="1" destOrd="0" presId="urn:microsoft.com/office/officeart/2005/8/layout/orgChart1"/>
    <dgm:cxn modelId="{C2ADE75D-75B7-471A-AF6A-9BC9F7EB2FA3}" type="presOf" srcId="{DF084E79-B23C-4AF2-8960-A525517E26D5}" destId="{CDA67C32-9C29-4FFB-B3BA-D8B9FF78757D}" srcOrd="1" destOrd="0" presId="urn:microsoft.com/office/officeart/2005/8/layout/orgChart1"/>
    <dgm:cxn modelId="{62497C95-4AC9-4EC2-B55D-E923F84FD69B}" type="presOf" srcId="{48614F99-150A-444C-B626-1C558E311BE9}" destId="{CB76FA05-2423-47C2-8C77-9E077DD9D1A2}" srcOrd="0" destOrd="0" presId="urn:microsoft.com/office/officeart/2005/8/layout/orgChart1"/>
    <dgm:cxn modelId="{66883D94-5A01-49D9-A268-3201204D9AAB}" type="presOf" srcId="{DEC1DC5D-E35A-4F9F-8956-36C3E14D011A}" destId="{6764D0DE-0A8E-4E63-87C0-53E95B86F727}" srcOrd="0" destOrd="0" presId="urn:microsoft.com/office/officeart/2005/8/layout/orgChart1"/>
    <dgm:cxn modelId="{F51118C3-9270-4BB4-9ED4-16225D85CB4B}" type="presParOf" srcId="{76D7DEE6-9758-4047-B274-80D3565A4D38}" destId="{05598E16-3EB1-4BF1-A81D-5D9CE3C50BE5}" srcOrd="0" destOrd="0" presId="urn:microsoft.com/office/officeart/2005/8/layout/orgChart1"/>
    <dgm:cxn modelId="{EB5C944F-0C84-4BF1-997E-528EF6B33A94}" type="presParOf" srcId="{05598E16-3EB1-4BF1-A81D-5D9CE3C50BE5}" destId="{FBFF49DC-164E-458E-9374-12F1DED146F1}" srcOrd="0" destOrd="0" presId="urn:microsoft.com/office/officeart/2005/8/layout/orgChart1"/>
    <dgm:cxn modelId="{F7267EA8-B0C7-46AA-BE8F-3787FCCB3275}" type="presParOf" srcId="{FBFF49DC-164E-458E-9374-12F1DED146F1}" destId="{5D42399E-8249-4646-A5B4-325070B741C2}" srcOrd="0" destOrd="0" presId="urn:microsoft.com/office/officeart/2005/8/layout/orgChart1"/>
    <dgm:cxn modelId="{D43581E2-02FF-4DCF-9441-0326C08E7D47}" type="presParOf" srcId="{FBFF49DC-164E-458E-9374-12F1DED146F1}" destId="{593CD056-913F-48E9-BEBA-AF0F89436D0A}" srcOrd="1" destOrd="0" presId="urn:microsoft.com/office/officeart/2005/8/layout/orgChart1"/>
    <dgm:cxn modelId="{C4FC5674-D061-410D-A432-ED35ABE423A1}" type="presParOf" srcId="{05598E16-3EB1-4BF1-A81D-5D9CE3C50BE5}" destId="{7CD4D8EA-B300-4F2D-B9CC-057C242ACCA0}" srcOrd="1" destOrd="0" presId="urn:microsoft.com/office/officeart/2005/8/layout/orgChart1"/>
    <dgm:cxn modelId="{1C5AEAB9-2948-445B-B9AB-41846F7EC217}" type="presParOf" srcId="{7CD4D8EA-B300-4F2D-B9CC-057C242ACCA0}" destId="{DEB95E67-49D3-43E7-BAB5-BC581F7E7500}" srcOrd="0" destOrd="0" presId="urn:microsoft.com/office/officeart/2005/8/layout/orgChart1"/>
    <dgm:cxn modelId="{D2CA2A7A-0B06-4A15-9195-6AB6411C4865}" type="presParOf" srcId="{7CD4D8EA-B300-4F2D-B9CC-057C242ACCA0}" destId="{F6CCB1AE-B41F-4C46-B93D-B81C9382FE61}" srcOrd="1" destOrd="0" presId="urn:microsoft.com/office/officeart/2005/8/layout/orgChart1"/>
    <dgm:cxn modelId="{CC7EC088-03C1-45A7-AC09-B14CEB5BD573}" type="presParOf" srcId="{F6CCB1AE-B41F-4C46-B93D-B81C9382FE61}" destId="{2665DC9F-8340-4AB7-AB06-614790254950}" srcOrd="0" destOrd="0" presId="urn:microsoft.com/office/officeart/2005/8/layout/orgChart1"/>
    <dgm:cxn modelId="{353CF29F-1501-4AA0-BC3A-E87E07B1E3F5}" type="presParOf" srcId="{2665DC9F-8340-4AB7-AB06-614790254950}" destId="{75857896-D07B-467D-AC2B-9991FA89CDC6}" srcOrd="0" destOrd="0" presId="urn:microsoft.com/office/officeart/2005/8/layout/orgChart1"/>
    <dgm:cxn modelId="{ABFBFD3A-9F0D-4F94-9FB6-CD1BB3B901FF}" type="presParOf" srcId="{2665DC9F-8340-4AB7-AB06-614790254950}" destId="{BE845E44-64FA-4DD1-8769-6CD83E1BA257}" srcOrd="1" destOrd="0" presId="urn:microsoft.com/office/officeart/2005/8/layout/orgChart1"/>
    <dgm:cxn modelId="{FBD65D4D-6764-4879-921C-07B2FF742D2E}" type="presParOf" srcId="{F6CCB1AE-B41F-4C46-B93D-B81C9382FE61}" destId="{E1177E48-1647-411A-A26F-5C62E83252A0}" srcOrd="1" destOrd="0" presId="urn:microsoft.com/office/officeart/2005/8/layout/orgChart1"/>
    <dgm:cxn modelId="{393E11D4-85C0-4F62-89BC-F7B61816BCDE}" type="presParOf" srcId="{F6CCB1AE-B41F-4C46-B93D-B81C9382FE61}" destId="{F3ACBF3E-11ED-49B3-AF0F-EF1DFB9922D0}" srcOrd="2" destOrd="0" presId="urn:microsoft.com/office/officeart/2005/8/layout/orgChart1"/>
    <dgm:cxn modelId="{7688E20B-09C8-4DB1-8A72-118B6875395F}" type="presParOf" srcId="{7CD4D8EA-B300-4F2D-B9CC-057C242ACCA0}" destId="{CA4C8714-CCF2-43BD-9E5C-6053653E14DB}" srcOrd="2" destOrd="0" presId="urn:microsoft.com/office/officeart/2005/8/layout/orgChart1"/>
    <dgm:cxn modelId="{C9104C7F-7850-43ED-BB73-74229E872BC9}" type="presParOf" srcId="{7CD4D8EA-B300-4F2D-B9CC-057C242ACCA0}" destId="{D8816F2A-E768-4C59-B0A5-1D8690719389}" srcOrd="3" destOrd="0" presId="urn:microsoft.com/office/officeart/2005/8/layout/orgChart1"/>
    <dgm:cxn modelId="{80057E8C-27E8-4280-876D-73D7BBAD2253}" type="presParOf" srcId="{D8816F2A-E768-4C59-B0A5-1D8690719389}" destId="{4394A9AA-5616-4252-A4C3-04EB73AB0B53}" srcOrd="0" destOrd="0" presId="urn:microsoft.com/office/officeart/2005/8/layout/orgChart1"/>
    <dgm:cxn modelId="{E2B757C2-FE84-4692-BC47-0F873465E64F}" type="presParOf" srcId="{4394A9AA-5616-4252-A4C3-04EB73AB0B53}" destId="{F9908BE5-5935-4B69-BCC2-836C0A6C82C2}" srcOrd="0" destOrd="0" presId="urn:microsoft.com/office/officeart/2005/8/layout/orgChart1"/>
    <dgm:cxn modelId="{F8F12437-CAD0-4FD2-A581-C7DD46996482}" type="presParOf" srcId="{4394A9AA-5616-4252-A4C3-04EB73AB0B53}" destId="{807CCB9D-9808-4B3B-ADCF-168860E1AB62}" srcOrd="1" destOrd="0" presId="urn:microsoft.com/office/officeart/2005/8/layout/orgChart1"/>
    <dgm:cxn modelId="{9515907D-5B22-467F-AECD-4718D8312AAB}" type="presParOf" srcId="{D8816F2A-E768-4C59-B0A5-1D8690719389}" destId="{43CF468E-714E-422C-88D1-E5ECE909D686}" srcOrd="1" destOrd="0" presId="urn:microsoft.com/office/officeart/2005/8/layout/orgChart1"/>
    <dgm:cxn modelId="{BA2B7420-F712-4B34-8313-12BBC56C6F30}" type="presParOf" srcId="{D8816F2A-E768-4C59-B0A5-1D8690719389}" destId="{2035B407-7CB1-4E62-BE8C-1B19ACCB4401}" srcOrd="2" destOrd="0" presId="urn:microsoft.com/office/officeart/2005/8/layout/orgChart1"/>
    <dgm:cxn modelId="{A40A115A-1F79-4453-BBD4-0E297184D0C6}" type="presParOf" srcId="{7CD4D8EA-B300-4F2D-B9CC-057C242ACCA0}" destId="{7AC0CDEF-CF5E-4D70-8FA7-0612DF01C887}" srcOrd="4" destOrd="0" presId="urn:microsoft.com/office/officeart/2005/8/layout/orgChart1"/>
    <dgm:cxn modelId="{73F68106-EF44-4106-A50A-EBF0524EA506}" type="presParOf" srcId="{7CD4D8EA-B300-4F2D-B9CC-057C242ACCA0}" destId="{74B2381B-FA3C-4ED4-A7FC-3EF46845ACFE}" srcOrd="5" destOrd="0" presId="urn:microsoft.com/office/officeart/2005/8/layout/orgChart1"/>
    <dgm:cxn modelId="{69F4AB5B-B360-4275-A58C-D679C329DA9C}" type="presParOf" srcId="{74B2381B-FA3C-4ED4-A7FC-3EF46845ACFE}" destId="{CF91FBAE-55AE-40E5-B7E6-F317DD139D7A}" srcOrd="0" destOrd="0" presId="urn:microsoft.com/office/officeart/2005/8/layout/orgChart1"/>
    <dgm:cxn modelId="{051F593C-8F71-49DA-B355-DFF659B58C80}" type="presParOf" srcId="{CF91FBAE-55AE-40E5-B7E6-F317DD139D7A}" destId="{1A664010-CE87-4DEA-B823-0A0CA188831E}" srcOrd="0" destOrd="0" presId="urn:microsoft.com/office/officeart/2005/8/layout/orgChart1"/>
    <dgm:cxn modelId="{B3440405-2560-4802-AF8A-1AA7C2039B88}" type="presParOf" srcId="{CF91FBAE-55AE-40E5-B7E6-F317DD139D7A}" destId="{E2FCE008-A81D-4252-A602-23ED5EA821DF}" srcOrd="1" destOrd="0" presId="urn:microsoft.com/office/officeart/2005/8/layout/orgChart1"/>
    <dgm:cxn modelId="{36B2ABD4-2EEC-411D-B349-7293081494A6}" type="presParOf" srcId="{74B2381B-FA3C-4ED4-A7FC-3EF46845ACFE}" destId="{294C4923-20C1-41E4-978F-0D9B2040BC47}" srcOrd="1" destOrd="0" presId="urn:microsoft.com/office/officeart/2005/8/layout/orgChart1"/>
    <dgm:cxn modelId="{67BBF295-3279-4B03-9A06-F9B34F21F98B}" type="presParOf" srcId="{74B2381B-FA3C-4ED4-A7FC-3EF46845ACFE}" destId="{8CF0AFC4-C280-420A-B781-2B2D4CFA167D}" srcOrd="2" destOrd="0" presId="urn:microsoft.com/office/officeart/2005/8/layout/orgChart1"/>
    <dgm:cxn modelId="{CB3E5079-957D-4E71-A755-5657CD47C8CC}" type="presParOf" srcId="{7CD4D8EA-B300-4F2D-B9CC-057C242ACCA0}" destId="{CB76FA05-2423-47C2-8C77-9E077DD9D1A2}" srcOrd="6" destOrd="0" presId="urn:microsoft.com/office/officeart/2005/8/layout/orgChart1"/>
    <dgm:cxn modelId="{86A24192-DE9E-441D-851B-5E2DB73ECD4B}" type="presParOf" srcId="{7CD4D8EA-B300-4F2D-B9CC-057C242ACCA0}" destId="{0B177550-3678-4EE1-AC70-D35C2BE4369F}" srcOrd="7" destOrd="0" presId="urn:microsoft.com/office/officeart/2005/8/layout/orgChart1"/>
    <dgm:cxn modelId="{73CC95D3-5B0F-4D3A-886E-1F2D7EFD1641}" type="presParOf" srcId="{0B177550-3678-4EE1-AC70-D35C2BE4369F}" destId="{A81B7ACA-E113-4D8C-BF89-13D75F8858A6}" srcOrd="0" destOrd="0" presId="urn:microsoft.com/office/officeart/2005/8/layout/orgChart1"/>
    <dgm:cxn modelId="{3F9A7F59-0893-4000-9083-FC84EAAAF5E4}" type="presParOf" srcId="{A81B7ACA-E113-4D8C-BF89-13D75F8858A6}" destId="{0F726FE9-7BF7-4A86-BB0A-9141F97778F0}" srcOrd="0" destOrd="0" presId="urn:microsoft.com/office/officeart/2005/8/layout/orgChart1"/>
    <dgm:cxn modelId="{BAAD86C6-C473-4005-A8DF-A866A2B72143}" type="presParOf" srcId="{A81B7ACA-E113-4D8C-BF89-13D75F8858A6}" destId="{E6B290C8-615F-4E40-A39C-E94452213F0A}" srcOrd="1" destOrd="0" presId="urn:microsoft.com/office/officeart/2005/8/layout/orgChart1"/>
    <dgm:cxn modelId="{CC01E602-E498-452F-815E-B35BAB941782}" type="presParOf" srcId="{0B177550-3678-4EE1-AC70-D35C2BE4369F}" destId="{4684E2F5-72F9-4AF4-B089-6066BB42A46D}" srcOrd="1" destOrd="0" presId="urn:microsoft.com/office/officeart/2005/8/layout/orgChart1"/>
    <dgm:cxn modelId="{D7AA108D-F117-4E8E-92FD-1F5B86BC0AAB}" type="presParOf" srcId="{0B177550-3678-4EE1-AC70-D35C2BE4369F}" destId="{A6ABF2EE-7D49-4A05-B57D-4452B5D6653E}" srcOrd="2" destOrd="0" presId="urn:microsoft.com/office/officeart/2005/8/layout/orgChart1"/>
    <dgm:cxn modelId="{D0F91B63-DC3F-421F-98AA-4262DA2480B7}" type="presParOf" srcId="{7CD4D8EA-B300-4F2D-B9CC-057C242ACCA0}" destId="{3396CF78-B326-48E1-B1FE-0FFDD007AF17}" srcOrd="8" destOrd="0" presId="urn:microsoft.com/office/officeart/2005/8/layout/orgChart1"/>
    <dgm:cxn modelId="{5BFA8B1B-C9B9-4F76-9F3D-50227578D576}" type="presParOf" srcId="{7CD4D8EA-B300-4F2D-B9CC-057C242ACCA0}" destId="{4A85C0F4-633B-40C6-A2DA-515D5A9CA4E2}" srcOrd="9" destOrd="0" presId="urn:microsoft.com/office/officeart/2005/8/layout/orgChart1"/>
    <dgm:cxn modelId="{958F5A4B-994B-44E7-A530-AB9415046A59}" type="presParOf" srcId="{4A85C0F4-633B-40C6-A2DA-515D5A9CA4E2}" destId="{7A4C7644-F257-4A76-8BCE-1EC349045080}" srcOrd="0" destOrd="0" presId="urn:microsoft.com/office/officeart/2005/8/layout/orgChart1"/>
    <dgm:cxn modelId="{220F97AE-9B6B-40C0-B60C-7A6836237128}" type="presParOf" srcId="{7A4C7644-F257-4A76-8BCE-1EC349045080}" destId="{602DF410-7B8B-465C-973B-6DE43A983BBC}" srcOrd="0" destOrd="0" presId="urn:microsoft.com/office/officeart/2005/8/layout/orgChart1"/>
    <dgm:cxn modelId="{CC8BAADA-F45A-425C-8036-279FCE59450C}" type="presParOf" srcId="{7A4C7644-F257-4A76-8BCE-1EC349045080}" destId="{89691191-34FA-4B82-B68C-0817919B921C}" srcOrd="1" destOrd="0" presId="urn:microsoft.com/office/officeart/2005/8/layout/orgChart1"/>
    <dgm:cxn modelId="{85D44370-D006-4CA5-B6E6-EC9511C34A33}" type="presParOf" srcId="{4A85C0F4-633B-40C6-A2DA-515D5A9CA4E2}" destId="{F404FE82-BDE4-4C13-B532-5B44D9D49D1A}" srcOrd="1" destOrd="0" presId="urn:microsoft.com/office/officeart/2005/8/layout/orgChart1"/>
    <dgm:cxn modelId="{7068744F-D9E6-4635-AB41-03C828B1B39C}" type="presParOf" srcId="{4A85C0F4-633B-40C6-A2DA-515D5A9CA4E2}" destId="{17924C2F-2B48-49B2-830C-3F92BB236139}" srcOrd="2" destOrd="0" presId="urn:microsoft.com/office/officeart/2005/8/layout/orgChart1"/>
    <dgm:cxn modelId="{DAFB0B8F-FFCE-4460-8C7B-1407EFF894A6}" type="presParOf" srcId="{7CD4D8EA-B300-4F2D-B9CC-057C242ACCA0}" destId="{A1C85606-62D6-4B0B-A5F9-0D99CD13363C}" srcOrd="10" destOrd="0" presId="urn:microsoft.com/office/officeart/2005/8/layout/orgChart1"/>
    <dgm:cxn modelId="{A7455F85-095F-42D6-9594-41EA8781F1D5}" type="presParOf" srcId="{7CD4D8EA-B300-4F2D-B9CC-057C242ACCA0}" destId="{0CFBD94D-6F5A-4997-B0DF-CF77C0E5FA05}" srcOrd="11" destOrd="0" presId="urn:microsoft.com/office/officeart/2005/8/layout/orgChart1"/>
    <dgm:cxn modelId="{EA4582D4-B3C6-461A-9DA2-D1DC6E9BD803}" type="presParOf" srcId="{0CFBD94D-6F5A-4997-B0DF-CF77C0E5FA05}" destId="{1B35F9E9-C063-44EC-9E14-F3BC841B7B52}" srcOrd="0" destOrd="0" presId="urn:microsoft.com/office/officeart/2005/8/layout/orgChart1"/>
    <dgm:cxn modelId="{7E4C4FDA-9CBB-47FF-BE15-B03B6D73FCA3}" type="presParOf" srcId="{1B35F9E9-C063-44EC-9E14-F3BC841B7B52}" destId="{6764D0DE-0A8E-4E63-87C0-53E95B86F727}" srcOrd="0" destOrd="0" presId="urn:microsoft.com/office/officeart/2005/8/layout/orgChart1"/>
    <dgm:cxn modelId="{F576A4FC-0625-4A8A-97B0-8C22DD6B0573}" type="presParOf" srcId="{1B35F9E9-C063-44EC-9E14-F3BC841B7B52}" destId="{B8EFC971-F70F-4745-B656-937E1E86D454}" srcOrd="1" destOrd="0" presId="urn:microsoft.com/office/officeart/2005/8/layout/orgChart1"/>
    <dgm:cxn modelId="{048107AB-9E76-4110-A3E0-ECB1905B5127}" type="presParOf" srcId="{0CFBD94D-6F5A-4997-B0DF-CF77C0E5FA05}" destId="{FBE4428C-C6B6-44D7-949F-8B06FD2F3B79}" srcOrd="1" destOrd="0" presId="urn:microsoft.com/office/officeart/2005/8/layout/orgChart1"/>
    <dgm:cxn modelId="{24A67626-B019-4BA4-ABE0-83457ED40358}" type="presParOf" srcId="{0CFBD94D-6F5A-4997-B0DF-CF77C0E5FA05}" destId="{88A4A17D-05BE-4280-9263-466B217A1143}" srcOrd="2" destOrd="0" presId="urn:microsoft.com/office/officeart/2005/8/layout/orgChart1"/>
    <dgm:cxn modelId="{B847E9C3-074C-4C3B-8BF4-C7C13CB842AF}" type="presParOf" srcId="{05598E16-3EB1-4BF1-A81D-5D9CE3C50BE5}" destId="{350C9715-BD46-4B10-88D2-E3E3E5382285}" srcOrd="2" destOrd="0" presId="urn:microsoft.com/office/officeart/2005/8/layout/orgChart1"/>
    <dgm:cxn modelId="{C81B9020-AD30-44F9-A63F-D72A6FE119D6}" type="presParOf" srcId="{350C9715-BD46-4B10-88D2-E3E3E5382285}" destId="{1D4467DD-93A5-4981-ABC3-00ED15D197E2}" srcOrd="0" destOrd="0" presId="urn:microsoft.com/office/officeart/2005/8/layout/orgChart1"/>
    <dgm:cxn modelId="{5997421E-A54E-470E-BA6F-0BDAC4476812}" type="presParOf" srcId="{350C9715-BD46-4B10-88D2-E3E3E5382285}" destId="{EB3C8B15-4579-438C-AC13-365F4BF86698}" srcOrd="1" destOrd="0" presId="urn:microsoft.com/office/officeart/2005/8/layout/orgChart1"/>
    <dgm:cxn modelId="{00C0F3BE-4467-400E-BE53-813BAE591A4D}" type="presParOf" srcId="{EB3C8B15-4579-438C-AC13-365F4BF86698}" destId="{98BBB0C6-877A-459E-AEE8-A5E58E17E182}" srcOrd="0" destOrd="0" presId="urn:microsoft.com/office/officeart/2005/8/layout/orgChart1"/>
    <dgm:cxn modelId="{58E076E5-4BBA-4CFB-A81C-D7E738F1FB3C}" type="presParOf" srcId="{98BBB0C6-877A-459E-AEE8-A5E58E17E182}" destId="{8FAC24E0-A054-4211-A9F8-B65C0DC8E010}" srcOrd="0" destOrd="0" presId="urn:microsoft.com/office/officeart/2005/8/layout/orgChart1"/>
    <dgm:cxn modelId="{F9EE1F87-F66A-44A7-96E5-6125F8DA4279}" type="presParOf" srcId="{98BBB0C6-877A-459E-AEE8-A5E58E17E182}" destId="{CDA67C32-9C29-4FFB-B3BA-D8B9FF78757D}" srcOrd="1" destOrd="0" presId="urn:microsoft.com/office/officeart/2005/8/layout/orgChart1"/>
    <dgm:cxn modelId="{9ABE1927-3372-45D8-9C17-27B7AF886D9E}" type="presParOf" srcId="{EB3C8B15-4579-438C-AC13-365F4BF86698}" destId="{8C010BEB-FD9D-4BE0-AA47-40999AAEBC4D}" srcOrd="1" destOrd="0" presId="urn:microsoft.com/office/officeart/2005/8/layout/orgChart1"/>
    <dgm:cxn modelId="{7751B656-3F25-4183-BDE4-E248AD3BD173}" type="presParOf" srcId="{EB3C8B15-4579-438C-AC13-365F4BF86698}" destId="{7C0A8B49-2B6D-4F0E-9AAA-3FFE192A6488}"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917734-230A-4484-9948-F8190FAD3703}" type="doc">
      <dgm:prSet loTypeId="urn:microsoft.com/office/officeart/2008/layout/SquareAccentList" loCatId="list" qsTypeId="urn:microsoft.com/office/officeart/2005/8/quickstyle/simple1" qsCatId="simple" csTypeId="urn:microsoft.com/office/officeart/2005/8/colors/colorful1#1" csCatId="colorful" phldr="1"/>
      <dgm:spPr/>
      <dgm:t>
        <a:bodyPr/>
        <a:lstStyle/>
        <a:p>
          <a:endParaRPr lang="en-ZA"/>
        </a:p>
      </dgm:t>
    </dgm:pt>
    <dgm:pt modelId="{2B59BF83-6813-475E-BCBD-2FB7D93F70C1}">
      <dgm:prSet phldrT="[Text]" custT="1"/>
      <dgm:spPr/>
      <dgm:t>
        <a:bodyPr/>
        <a:lstStyle/>
        <a:p>
          <a:r>
            <a:rPr lang="en-ZA" sz="1200" dirty="0" smtClean="0"/>
            <a:t>The Workplan alignment outlines the expectation from the</a:t>
          </a:r>
        </a:p>
        <a:p>
          <a:r>
            <a:rPr lang="en-ZA" sz="1200" dirty="0" smtClean="0"/>
            <a:t> Provinces which is monitored through the signed SLA </a:t>
          </a:r>
          <a:r>
            <a:rPr lang="en-ZA" sz="1200" dirty="0" err="1" smtClean="0"/>
            <a:t>betwee</a:t>
          </a:r>
          <a:endParaRPr lang="en-ZA" sz="1200" dirty="0" smtClean="0"/>
        </a:p>
        <a:p>
          <a:r>
            <a:rPr lang="en-ZA" sz="1200" dirty="0" smtClean="0"/>
            <a:t>n CDPO’s and UIC with relevant KPI’s</a:t>
          </a:r>
        </a:p>
        <a:p>
          <a:r>
            <a:rPr lang="en-ZA" sz="1200" dirty="0" smtClean="0"/>
            <a:t>The Alignment are as follows</a:t>
          </a:r>
          <a:endParaRPr lang="en-ZA" sz="1200" dirty="0"/>
        </a:p>
      </dgm:t>
    </dgm:pt>
    <dgm:pt modelId="{A52A325E-ABD2-44CD-97BD-BE4BDF628F67}" type="parTrans" cxnId="{F9E26288-B4BF-44B4-BF03-EB39851634D8}">
      <dgm:prSet/>
      <dgm:spPr/>
      <dgm:t>
        <a:bodyPr/>
        <a:lstStyle/>
        <a:p>
          <a:endParaRPr lang="en-ZA"/>
        </a:p>
      </dgm:t>
    </dgm:pt>
    <dgm:pt modelId="{2188EB9F-716B-4E0E-9180-51A88E74BCFB}" type="sibTrans" cxnId="{F9E26288-B4BF-44B4-BF03-EB39851634D8}">
      <dgm:prSet/>
      <dgm:spPr/>
      <dgm:t>
        <a:bodyPr/>
        <a:lstStyle/>
        <a:p>
          <a:endParaRPr lang="en-ZA"/>
        </a:p>
      </dgm:t>
    </dgm:pt>
    <dgm:pt modelId="{33371008-57AC-45D9-8137-0BCD1A0F63E5}">
      <dgm:prSet phldrT="[Text]" custT="1"/>
      <dgm:spPr/>
      <dgm:t>
        <a:bodyPr/>
        <a:lstStyle/>
        <a:p>
          <a:r>
            <a:rPr lang="en-ZA" sz="1200" dirty="0" smtClean="0"/>
            <a:t>      Strategic Plan of the Fund</a:t>
          </a:r>
          <a:endParaRPr lang="en-ZA" sz="1200" dirty="0"/>
        </a:p>
      </dgm:t>
    </dgm:pt>
    <dgm:pt modelId="{814AABD2-2C1E-4C1D-A6C8-1A924F4F8482}" type="parTrans" cxnId="{3509AC01-F812-4243-AEED-0E69856FD14D}">
      <dgm:prSet/>
      <dgm:spPr/>
      <dgm:t>
        <a:bodyPr/>
        <a:lstStyle/>
        <a:p>
          <a:endParaRPr lang="en-ZA"/>
        </a:p>
      </dgm:t>
    </dgm:pt>
    <dgm:pt modelId="{0CD8BC5D-38EB-4698-8014-3620959C0A11}" type="sibTrans" cxnId="{3509AC01-F812-4243-AEED-0E69856FD14D}">
      <dgm:prSet/>
      <dgm:spPr/>
      <dgm:t>
        <a:bodyPr/>
        <a:lstStyle/>
        <a:p>
          <a:endParaRPr lang="en-ZA"/>
        </a:p>
      </dgm:t>
    </dgm:pt>
    <dgm:pt modelId="{CE2AB3AE-AC79-4364-A86C-86109602A4F2}">
      <dgm:prSet phldrT="[Text]" custT="1"/>
      <dgm:spPr/>
      <dgm:t>
        <a:bodyPr/>
        <a:lstStyle/>
        <a:p>
          <a:r>
            <a:rPr lang="en-ZA" sz="1200" dirty="0" smtClean="0"/>
            <a:t>      Business Operational Workplan</a:t>
          </a:r>
          <a:endParaRPr lang="en-ZA" sz="1200" dirty="0"/>
        </a:p>
      </dgm:t>
    </dgm:pt>
    <dgm:pt modelId="{00FC172C-7FFA-4379-B423-679A67FA1E21}" type="parTrans" cxnId="{3185381D-8C85-41F8-A203-FDA484CAE305}">
      <dgm:prSet/>
      <dgm:spPr/>
      <dgm:t>
        <a:bodyPr/>
        <a:lstStyle/>
        <a:p>
          <a:endParaRPr lang="en-ZA"/>
        </a:p>
      </dgm:t>
    </dgm:pt>
    <dgm:pt modelId="{47A6F7B0-BAA6-4407-B3A9-6D20D21117D0}" type="sibTrans" cxnId="{3185381D-8C85-41F8-A203-FDA484CAE305}">
      <dgm:prSet/>
      <dgm:spPr/>
      <dgm:t>
        <a:bodyPr/>
        <a:lstStyle/>
        <a:p>
          <a:endParaRPr lang="en-ZA"/>
        </a:p>
      </dgm:t>
    </dgm:pt>
    <dgm:pt modelId="{613C0E68-835D-4C8A-B024-2D936A8A0A73}">
      <dgm:prSet phldrT="[Text]" custT="1"/>
      <dgm:spPr/>
      <dgm:t>
        <a:bodyPr/>
        <a:lstStyle/>
        <a:p>
          <a:r>
            <a:rPr lang="en-ZA" sz="1200" dirty="0" smtClean="0"/>
            <a:t>   </a:t>
          </a:r>
        </a:p>
        <a:p>
          <a:r>
            <a:rPr lang="en-ZA" sz="1200" dirty="0" smtClean="0"/>
            <a:t>     UI Business Unit Workplan</a:t>
          </a:r>
          <a:endParaRPr lang="en-ZA" sz="1200" dirty="0"/>
        </a:p>
      </dgm:t>
    </dgm:pt>
    <dgm:pt modelId="{28F63858-024F-4FBD-B19F-B7C7A661A30D}" type="parTrans" cxnId="{B6B9E6B1-4AB7-4709-A427-FB522FD7F219}">
      <dgm:prSet/>
      <dgm:spPr/>
      <dgm:t>
        <a:bodyPr/>
        <a:lstStyle/>
        <a:p>
          <a:endParaRPr lang="en-ZA"/>
        </a:p>
      </dgm:t>
    </dgm:pt>
    <dgm:pt modelId="{3F32B68B-9FA2-4FC4-8252-09DBC0C9A69E}" type="sibTrans" cxnId="{B6B9E6B1-4AB7-4709-A427-FB522FD7F219}">
      <dgm:prSet/>
      <dgm:spPr/>
      <dgm:t>
        <a:bodyPr/>
        <a:lstStyle/>
        <a:p>
          <a:endParaRPr lang="en-ZA"/>
        </a:p>
      </dgm:t>
    </dgm:pt>
    <dgm:pt modelId="{EC84C01E-EA96-4275-B775-27ACA90B71CD}" type="pres">
      <dgm:prSet presAssocID="{4D917734-230A-4484-9948-F8190FAD3703}" presName="layout" presStyleCnt="0">
        <dgm:presLayoutVars>
          <dgm:chMax/>
          <dgm:chPref/>
          <dgm:dir/>
          <dgm:resizeHandles/>
        </dgm:presLayoutVars>
      </dgm:prSet>
      <dgm:spPr/>
      <dgm:t>
        <a:bodyPr/>
        <a:lstStyle/>
        <a:p>
          <a:endParaRPr lang="en-ZA"/>
        </a:p>
      </dgm:t>
    </dgm:pt>
    <dgm:pt modelId="{2433C5EC-3B63-4BDC-9B4D-3B606D4807C8}" type="pres">
      <dgm:prSet presAssocID="{2B59BF83-6813-475E-BCBD-2FB7D93F70C1}" presName="root" presStyleCnt="0">
        <dgm:presLayoutVars>
          <dgm:chMax/>
          <dgm:chPref/>
        </dgm:presLayoutVars>
      </dgm:prSet>
      <dgm:spPr/>
    </dgm:pt>
    <dgm:pt modelId="{7F7CBA2C-18CC-4202-B0B3-00BF4D24B94B}" type="pres">
      <dgm:prSet presAssocID="{2B59BF83-6813-475E-BCBD-2FB7D93F70C1}" presName="rootComposite" presStyleCnt="0">
        <dgm:presLayoutVars/>
      </dgm:prSet>
      <dgm:spPr/>
    </dgm:pt>
    <dgm:pt modelId="{40E0C1CA-2BBB-4D06-9BF4-ADD489C4B84D}" type="pres">
      <dgm:prSet presAssocID="{2B59BF83-6813-475E-BCBD-2FB7D93F70C1}" presName="ParentAccent" presStyleLbl="alignNode1" presStyleIdx="0" presStyleCnt="1" custScaleX="52263" custScaleY="58095" custLinFactNeighborX="-15092" custLinFactNeighborY="-30769"/>
      <dgm:spPr/>
    </dgm:pt>
    <dgm:pt modelId="{7F2C503C-8F24-44FD-9CB4-A8E762024191}" type="pres">
      <dgm:prSet presAssocID="{2B59BF83-6813-475E-BCBD-2FB7D93F70C1}" presName="ParentSmallAccent" presStyleLbl="fgAcc1" presStyleIdx="0" presStyleCnt="1" custLinFactNeighborX="-1100" custLinFactNeighborY="-87811"/>
      <dgm:spPr/>
    </dgm:pt>
    <dgm:pt modelId="{EBDA1439-8DCF-470C-9A5D-D4088A553EEC}" type="pres">
      <dgm:prSet presAssocID="{2B59BF83-6813-475E-BCBD-2FB7D93F70C1}" presName="Parent" presStyleLbl="revTx" presStyleIdx="0" presStyleCnt="4" custScaleY="78191">
        <dgm:presLayoutVars>
          <dgm:chMax/>
          <dgm:chPref val="4"/>
          <dgm:bulletEnabled val="1"/>
        </dgm:presLayoutVars>
      </dgm:prSet>
      <dgm:spPr/>
      <dgm:t>
        <a:bodyPr/>
        <a:lstStyle/>
        <a:p>
          <a:endParaRPr lang="en-ZA"/>
        </a:p>
      </dgm:t>
    </dgm:pt>
    <dgm:pt modelId="{8906745D-0B97-4308-82A6-EBE395F8261A}" type="pres">
      <dgm:prSet presAssocID="{2B59BF83-6813-475E-BCBD-2FB7D93F70C1}" presName="childShape" presStyleCnt="0">
        <dgm:presLayoutVars>
          <dgm:chMax val="0"/>
          <dgm:chPref val="0"/>
        </dgm:presLayoutVars>
      </dgm:prSet>
      <dgm:spPr/>
    </dgm:pt>
    <dgm:pt modelId="{4F769F92-165A-4538-B8AF-38AD3EA94690}" type="pres">
      <dgm:prSet presAssocID="{33371008-57AC-45D9-8137-0BCD1A0F63E5}" presName="childComposite" presStyleCnt="0">
        <dgm:presLayoutVars>
          <dgm:chMax val="0"/>
          <dgm:chPref val="0"/>
        </dgm:presLayoutVars>
      </dgm:prSet>
      <dgm:spPr/>
    </dgm:pt>
    <dgm:pt modelId="{1249C60D-15B3-45C1-AC92-49F18028C185}" type="pres">
      <dgm:prSet presAssocID="{33371008-57AC-45D9-8137-0BCD1A0F63E5}" presName="ChildAccent" presStyleLbl="solidFgAcc1" presStyleIdx="0" presStyleCnt="3" custLinFactY="-14424" custLinFactNeighborX="3637" custLinFactNeighborY="-100000"/>
      <dgm:spPr/>
      <dgm:t>
        <a:bodyPr/>
        <a:lstStyle/>
        <a:p>
          <a:endParaRPr lang="en-ZA"/>
        </a:p>
      </dgm:t>
    </dgm:pt>
    <dgm:pt modelId="{32B70F68-5968-4315-B71C-E70CA9BC172E}" type="pres">
      <dgm:prSet presAssocID="{33371008-57AC-45D9-8137-0BCD1A0F63E5}" presName="Child" presStyleLbl="revTx" presStyleIdx="1" presStyleCnt="4" custScaleY="59774" custLinFactNeighborX="285" custLinFactNeighborY="-54379">
        <dgm:presLayoutVars>
          <dgm:chMax val="0"/>
          <dgm:chPref val="0"/>
          <dgm:bulletEnabled val="1"/>
        </dgm:presLayoutVars>
      </dgm:prSet>
      <dgm:spPr/>
      <dgm:t>
        <a:bodyPr/>
        <a:lstStyle/>
        <a:p>
          <a:endParaRPr lang="en-ZA"/>
        </a:p>
      </dgm:t>
    </dgm:pt>
    <dgm:pt modelId="{52AD4D28-FA8B-46DD-B244-D5B828F60C6B}" type="pres">
      <dgm:prSet presAssocID="{CE2AB3AE-AC79-4364-A86C-86109602A4F2}" presName="childComposite" presStyleCnt="0">
        <dgm:presLayoutVars>
          <dgm:chMax val="0"/>
          <dgm:chPref val="0"/>
        </dgm:presLayoutVars>
      </dgm:prSet>
      <dgm:spPr/>
    </dgm:pt>
    <dgm:pt modelId="{0B38916F-1797-4790-AB36-EDEDD853A8EC}" type="pres">
      <dgm:prSet presAssocID="{CE2AB3AE-AC79-4364-A86C-86109602A4F2}" presName="ChildAccent" presStyleLbl="solidFgAcc1" presStyleIdx="1" presStyleCnt="3" custLinFactY="-9376" custLinFactNeighborX="3637" custLinFactNeighborY="-100000"/>
      <dgm:spPr/>
    </dgm:pt>
    <dgm:pt modelId="{9705CD33-6FA6-44BD-B29C-CBDA837A78BF}" type="pres">
      <dgm:prSet presAssocID="{CE2AB3AE-AC79-4364-A86C-86109602A4F2}" presName="Child" presStyleLbl="revTx" presStyleIdx="2" presStyleCnt="4" custScaleY="60170" custLinFactNeighborX="-2224" custLinFactNeighborY="25245">
        <dgm:presLayoutVars>
          <dgm:chMax val="0"/>
          <dgm:chPref val="0"/>
          <dgm:bulletEnabled val="1"/>
        </dgm:presLayoutVars>
      </dgm:prSet>
      <dgm:spPr/>
      <dgm:t>
        <a:bodyPr/>
        <a:lstStyle/>
        <a:p>
          <a:endParaRPr lang="en-ZA"/>
        </a:p>
      </dgm:t>
    </dgm:pt>
    <dgm:pt modelId="{90B3DAE1-4813-4363-93BE-7CC9FB6E2F88}" type="pres">
      <dgm:prSet presAssocID="{613C0E68-835D-4C8A-B024-2D936A8A0A73}" presName="childComposite" presStyleCnt="0">
        <dgm:presLayoutVars>
          <dgm:chMax val="0"/>
          <dgm:chPref val="0"/>
        </dgm:presLayoutVars>
      </dgm:prSet>
      <dgm:spPr/>
    </dgm:pt>
    <dgm:pt modelId="{8A8E01CE-79DB-4CF0-A148-1BCADE35F297}" type="pres">
      <dgm:prSet presAssocID="{613C0E68-835D-4C8A-B024-2D936A8A0A73}" presName="ChildAccent" presStyleLbl="solidFgAcc1" presStyleIdx="2" presStyleCnt="3" custLinFactNeighborX="1860" custLinFactNeighborY="-98417"/>
      <dgm:spPr/>
    </dgm:pt>
    <dgm:pt modelId="{5B9AA33C-CEDB-4F69-A330-E353D7246E3A}" type="pres">
      <dgm:prSet presAssocID="{613C0E68-835D-4C8A-B024-2D936A8A0A73}" presName="Child" presStyleLbl="revTx" presStyleIdx="3" presStyleCnt="4" custScaleY="71582" custLinFactNeighborX="2427" custLinFactNeighborY="20131">
        <dgm:presLayoutVars>
          <dgm:chMax val="0"/>
          <dgm:chPref val="0"/>
          <dgm:bulletEnabled val="1"/>
        </dgm:presLayoutVars>
      </dgm:prSet>
      <dgm:spPr/>
      <dgm:t>
        <a:bodyPr/>
        <a:lstStyle/>
        <a:p>
          <a:endParaRPr lang="en-ZA"/>
        </a:p>
      </dgm:t>
    </dgm:pt>
  </dgm:ptLst>
  <dgm:cxnLst>
    <dgm:cxn modelId="{3185381D-8C85-41F8-A203-FDA484CAE305}" srcId="{2B59BF83-6813-475E-BCBD-2FB7D93F70C1}" destId="{CE2AB3AE-AC79-4364-A86C-86109602A4F2}" srcOrd="1" destOrd="0" parTransId="{00FC172C-7FFA-4379-B423-679A67FA1E21}" sibTransId="{47A6F7B0-BAA6-4407-B3A9-6D20D21117D0}"/>
    <dgm:cxn modelId="{3509AC01-F812-4243-AEED-0E69856FD14D}" srcId="{2B59BF83-6813-475E-BCBD-2FB7D93F70C1}" destId="{33371008-57AC-45D9-8137-0BCD1A0F63E5}" srcOrd="0" destOrd="0" parTransId="{814AABD2-2C1E-4C1D-A6C8-1A924F4F8482}" sibTransId="{0CD8BC5D-38EB-4698-8014-3620959C0A11}"/>
    <dgm:cxn modelId="{A6B39476-4B38-461C-8FF7-4A53FB4930E0}" type="presOf" srcId="{CE2AB3AE-AC79-4364-A86C-86109602A4F2}" destId="{9705CD33-6FA6-44BD-B29C-CBDA837A78BF}" srcOrd="0" destOrd="0" presId="urn:microsoft.com/office/officeart/2008/layout/SquareAccentList"/>
    <dgm:cxn modelId="{F9E26288-B4BF-44B4-BF03-EB39851634D8}" srcId="{4D917734-230A-4484-9948-F8190FAD3703}" destId="{2B59BF83-6813-475E-BCBD-2FB7D93F70C1}" srcOrd="0" destOrd="0" parTransId="{A52A325E-ABD2-44CD-97BD-BE4BDF628F67}" sibTransId="{2188EB9F-716B-4E0E-9180-51A88E74BCFB}"/>
    <dgm:cxn modelId="{2383FA3B-3C8D-4A20-9C13-666AABD53EDB}" type="presOf" srcId="{2B59BF83-6813-475E-BCBD-2FB7D93F70C1}" destId="{EBDA1439-8DCF-470C-9A5D-D4088A553EEC}" srcOrd="0" destOrd="0" presId="urn:microsoft.com/office/officeart/2008/layout/SquareAccentList"/>
    <dgm:cxn modelId="{B6B9E6B1-4AB7-4709-A427-FB522FD7F219}" srcId="{2B59BF83-6813-475E-BCBD-2FB7D93F70C1}" destId="{613C0E68-835D-4C8A-B024-2D936A8A0A73}" srcOrd="2" destOrd="0" parTransId="{28F63858-024F-4FBD-B19F-B7C7A661A30D}" sibTransId="{3F32B68B-9FA2-4FC4-8252-09DBC0C9A69E}"/>
    <dgm:cxn modelId="{7D064CE1-B966-4A3C-97F6-F9C910692811}" type="presOf" srcId="{613C0E68-835D-4C8A-B024-2D936A8A0A73}" destId="{5B9AA33C-CEDB-4F69-A330-E353D7246E3A}" srcOrd="0" destOrd="0" presId="urn:microsoft.com/office/officeart/2008/layout/SquareAccentList"/>
    <dgm:cxn modelId="{80C9BB23-57FC-456E-B33E-4F5CCB1B908D}" type="presOf" srcId="{4D917734-230A-4484-9948-F8190FAD3703}" destId="{EC84C01E-EA96-4275-B775-27ACA90B71CD}" srcOrd="0" destOrd="0" presId="urn:microsoft.com/office/officeart/2008/layout/SquareAccentList"/>
    <dgm:cxn modelId="{82EACC77-D132-4A6C-9233-7B817797F071}" type="presOf" srcId="{33371008-57AC-45D9-8137-0BCD1A0F63E5}" destId="{32B70F68-5968-4315-B71C-E70CA9BC172E}" srcOrd="0" destOrd="0" presId="urn:microsoft.com/office/officeart/2008/layout/SquareAccentList"/>
    <dgm:cxn modelId="{1437871A-BB83-49D3-8ACF-BC62D7B2D8BB}" type="presParOf" srcId="{EC84C01E-EA96-4275-B775-27ACA90B71CD}" destId="{2433C5EC-3B63-4BDC-9B4D-3B606D4807C8}" srcOrd="0" destOrd="0" presId="urn:microsoft.com/office/officeart/2008/layout/SquareAccentList"/>
    <dgm:cxn modelId="{62C392F5-0051-48F3-8B15-B93DE34D1A98}" type="presParOf" srcId="{2433C5EC-3B63-4BDC-9B4D-3B606D4807C8}" destId="{7F7CBA2C-18CC-4202-B0B3-00BF4D24B94B}" srcOrd="0" destOrd="0" presId="urn:microsoft.com/office/officeart/2008/layout/SquareAccentList"/>
    <dgm:cxn modelId="{B2B04F11-456E-4C77-9757-E48BDC0B2CFB}" type="presParOf" srcId="{7F7CBA2C-18CC-4202-B0B3-00BF4D24B94B}" destId="{40E0C1CA-2BBB-4D06-9BF4-ADD489C4B84D}" srcOrd="0" destOrd="0" presId="urn:microsoft.com/office/officeart/2008/layout/SquareAccentList"/>
    <dgm:cxn modelId="{E7474D55-6D39-4B43-B6E0-2D12B3CC2E06}" type="presParOf" srcId="{7F7CBA2C-18CC-4202-B0B3-00BF4D24B94B}" destId="{7F2C503C-8F24-44FD-9CB4-A8E762024191}" srcOrd="1" destOrd="0" presId="urn:microsoft.com/office/officeart/2008/layout/SquareAccentList"/>
    <dgm:cxn modelId="{A080AD5D-03B9-48F8-A0DB-4409C2163609}" type="presParOf" srcId="{7F7CBA2C-18CC-4202-B0B3-00BF4D24B94B}" destId="{EBDA1439-8DCF-470C-9A5D-D4088A553EEC}" srcOrd="2" destOrd="0" presId="urn:microsoft.com/office/officeart/2008/layout/SquareAccentList"/>
    <dgm:cxn modelId="{10BEB216-EEBA-4A27-80EE-50C04B46D5F1}" type="presParOf" srcId="{2433C5EC-3B63-4BDC-9B4D-3B606D4807C8}" destId="{8906745D-0B97-4308-82A6-EBE395F8261A}" srcOrd="1" destOrd="0" presId="urn:microsoft.com/office/officeart/2008/layout/SquareAccentList"/>
    <dgm:cxn modelId="{3686307A-A4F5-469A-A011-6D2ECC5E0FF3}" type="presParOf" srcId="{8906745D-0B97-4308-82A6-EBE395F8261A}" destId="{4F769F92-165A-4538-B8AF-38AD3EA94690}" srcOrd="0" destOrd="0" presId="urn:microsoft.com/office/officeart/2008/layout/SquareAccentList"/>
    <dgm:cxn modelId="{8F8FEA2B-0A4C-4297-8681-043EB867CB11}" type="presParOf" srcId="{4F769F92-165A-4538-B8AF-38AD3EA94690}" destId="{1249C60D-15B3-45C1-AC92-49F18028C185}" srcOrd="0" destOrd="0" presId="urn:microsoft.com/office/officeart/2008/layout/SquareAccentList"/>
    <dgm:cxn modelId="{4DA6AFBA-44E7-4D55-A29B-E02A1C70CBAA}" type="presParOf" srcId="{4F769F92-165A-4538-B8AF-38AD3EA94690}" destId="{32B70F68-5968-4315-B71C-E70CA9BC172E}" srcOrd="1" destOrd="0" presId="urn:microsoft.com/office/officeart/2008/layout/SquareAccentList"/>
    <dgm:cxn modelId="{09950454-1A8F-4E95-8830-C0F345BC6386}" type="presParOf" srcId="{8906745D-0B97-4308-82A6-EBE395F8261A}" destId="{52AD4D28-FA8B-46DD-B244-D5B828F60C6B}" srcOrd="1" destOrd="0" presId="urn:microsoft.com/office/officeart/2008/layout/SquareAccentList"/>
    <dgm:cxn modelId="{D38E3B28-B1E4-4797-A05B-0A0C08C9F19B}" type="presParOf" srcId="{52AD4D28-FA8B-46DD-B244-D5B828F60C6B}" destId="{0B38916F-1797-4790-AB36-EDEDD853A8EC}" srcOrd="0" destOrd="0" presId="urn:microsoft.com/office/officeart/2008/layout/SquareAccentList"/>
    <dgm:cxn modelId="{ED678C9F-8743-452B-ABC9-5237BE6F406E}" type="presParOf" srcId="{52AD4D28-FA8B-46DD-B244-D5B828F60C6B}" destId="{9705CD33-6FA6-44BD-B29C-CBDA837A78BF}" srcOrd="1" destOrd="0" presId="urn:microsoft.com/office/officeart/2008/layout/SquareAccentList"/>
    <dgm:cxn modelId="{81809CC2-5690-4D1E-BB2D-50121DBF5794}" type="presParOf" srcId="{8906745D-0B97-4308-82A6-EBE395F8261A}" destId="{90B3DAE1-4813-4363-93BE-7CC9FB6E2F88}" srcOrd="2" destOrd="0" presId="urn:microsoft.com/office/officeart/2008/layout/SquareAccentList"/>
    <dgm:cxn modelId="{D6072ABC-3E4B-4574-BBE0-8D20627611FF}" type="presParOf" srcId="{90B3DAE1-4813-4363-93BE-7CC9FB6E2F88}" destId="{8A8E01CE-79DB-4CF0-A148-1BCADE35F297}" srcOrd="0" destOrd="0" presId="urn:microsoft.com/office/officeart/2008/layout/SquareAccentList"/>
    <dgm:cxn modelId="{FD548C1F-192A-403E-903B-CE3881883BDA}" type="presParOf" srcId="{90B3DAE1-4813-4363-93BE-7CC9FB6E2F88}" destId="{5B9AA33C-CEDB-4F69-A330-E353D7246E3A}"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A4643A-8617-4BEE-8F6A-67E92F0AE4BB}">
      <dsp:nvSpPr>
        <dsp:cNvPr id="0" name=""/>
        <dsp:cNvSpPr/>
      </dsp:nvSpPr>
      <dsp:spPr>
        <a:xfrm>
          <a:off x="2253" y="657336"/>
          <a:ext cx="956255" cy="3741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Registration</a:t>
          </a:r>
          <a:endParaRPr lang="en-ZA" sz="1000" kern="1200" dirty="0"/>
        </a:p>
      </dsp:txBody>
      <dsp:txXfrm>
        <a:off x="2253" y="657336"/>
        <a:ext cx="956255" cy="249412"/>
      </dsp:txXfrm>
    </dsp:sp>
    <dsp:sp modelId="{B0266DB9-AD78-41EC-879E-989EE0E5CA25}">
      <dsp:nvSpPr>
        <dsp:cNvPr id="0" name=""/>
        <dsp:cNvSpPr/>
      </dsp:nvSpPr>
      <dsp:spPr>
        <a:xfrm>
          <a:off x="196535" y="1028798"/>
          <a:ext cx="956255" cy="1019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56  (1) &amp; (2)</a:t>
          </a:r>
          <a:endParaRPr lang="en-ZA" sz="600" kern="1200" dirty="0"/>
        </a:p>
        <a:p>
          <a:pPr marL="57150" lvl="1" indent="-57150" algn="l" defTabSz="266700">
            <a:lnSpc>
              <a:spcPct val="90000"/>
            </a:lnSpc>
            <a:spcBef>
              <a:spcPct val="0"/>
            </a:spcBef>
            <a:spcAft>
              <a:spcPct val="15000"/>
            </a:spcAft>
            <a:buChar char="••"/>
          </a:pPr>
          <a:r>
            <a:rPr lang="en-ZA" sz="600" kern="1200" dirty="0" smtClean="0"/>
            <a:t>UI Contributions Act-Section 10 </a:t>
          </a:r>
          <a:endParaRPr lang="en-ZA" sz="600" kern="1200" dirty="0"/>
        </a:p>
        <a:p>
          <a:pPr marL="57150" lvl="1" indent="-57150" algn="l" defTabSz="266700">
            <a:lnSpc>
              <a:spcPct val="90000"/>
            </a:lnSpc>
            <a:spcBef>
              <a:spcPct val="0"/>
            </a:spcBef>
            <a:spcAft>
              <a:spcPct val="15000"/>
            </a:spcAft>
            <a:buChar char="••"/>
          </a:pPr>
          <a:endParaRPr lang="en-ZA" sz="600" kern="1200" dirty="0"/>
        </a:p>
      </dsp:txBody>
      <dsp:txXfrm>
        <a:off x="196535" y="1028798"/>
        <a:ext cx="956255" cy="1019167"/>
      </dsp:txXfrm>
    </dsp:sp>
    <dsp:sp modelId="{850751C1-0B48-4F5C-8F8F-E40079DBBE27}">
      <dsp:nvSpPr>
        <dsp:cNvPr id="0" name=""/>
        <dsp:cNvSpPr/>
      </dsp:nvSpPr>
      <dsp:spPr>
        <a:xfrm rot="21594118">
          <a:off x="1103474" y="661674"/>
          <a:ext cx="307326" cy="238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21594118">
        <a:off x="1103474" y="661674"/>
        <a:ext cx="307326" cy="238080"/>
      </dsp:txXfrm>
    </dsp:sp>
    <dsp:sp modelId="{818C1F76-06DB-4BD6-A8E9-F5AF3F2FDF48}">
      <dsp:nvSpPr>
        <dsp:cNvPr id="0" name=""/>
        <dsp:cNvSpPr/>
      </dsp:nvSpPr>
      <dsp:spPr>
        <a:xfrm>
          <a:off x="1538369" y="654708"/>
          <a:ext cx="956255" cy="37411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Declarations</a:t>
          </a:r>
          <a:endParaRPr lang="en-ZA" sz="1000" kern="1200" dirty="0"/>
        </a:p>
      </dsp:txBody>
      <dsp:txXfrm>
        <a:off x="1538369" y="654708"/>
        <a:ext cx="956255" cy="249412"/>
      </dsp:txXfrm>
    </dsp:sp>
    <dsp:sp modelId="{12881BBC-821C-4746-A278-942643EBA01C}">
      <dsp:nvSpPr>
        <dsp:cNvPr id="0" name=""/>
        <dsp:cNvSpPr/>
      </dsp:nvSpPr>
      <dsp:spPr>
        <a:xfrm>
          <a:off x="1741209" y="1017103"/>
          <a:ext cx="956255" cy="1029680"/>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a:p>
        <a:p>
          <a:pPr marL="57150" lvl="1" indent="-57150" algn="l" defTabSz="266700">
            <a:lnSpc>
              <a:spcPct val="90000"/>
            </a:lnSpc>
            <a:spcBef>
              <a:spcPct val="0"/>
            </a:spcBef>
            <a:spcAft>
              <a:spcPct val="15000"/>
            </a:spcAft>
            <a:buChar char="••"/>
          </a:pPr>
          <a:r>
            <a:rPr lang="en-ZA" sz="600" kern="1200" dirty="0" smtClean="0"/>
            <a:t>UI Act 56  (1) &amp; (2)</a:t>
          </a:r>
          <a:endParaRPr lang="en-ZA" sz="600" kern="1200" dirty="0"/>
        </a:p>
        <a:p>
          <a:pPr marL="57150" lvl="1" indent="-57150" algn="l" defTabSz="266700">
            <a:lnSpc>
              <a:spcPct val="90000"/>
            </a:lnSpc>
            <a:spcBef>
              <a:spcPct val="0"/>
            </a:spcBef>
            <a:spcAft>
              <a:spcPct val="15000"/>
            </a:spcAft>
            <a:buChar char="••"/>
          </a:pPr>
          <a:r>
            <a:rPr lang="en-ZA" sz="600" kern="1200" smtClean="0"/>
            <a:t>UI Contributions Acti-Section 10 </a:t>
          </a:r>
          <a:endParaRPr lang="en-ZA" sz="600" kern="1200"/>
        </a:p>
        <a:p>
          <a:pPr marL="57150" lvl="1" indent="-57150" algn="l" defTabSz="266700">
            <a:lnSpc>
              <a:spcPct val="90000"/>
            </a:lnSpc>
            <a:spcBef>
              <a:spcPct val="0"/>
            </a:spcBef>
            <a:spcAft>
              <a:spcPct val="15000"/>
            </a:spcAft>
            <a:buChar char="••"/>
          </a:pPr>
          <a:endParaRPr lang="en-ZA" sz="600" kern="1200"/>
        </a:p>
        <a:p>
          <a:pPr marL="57150" lvl="1" indent="-57150" algn="l" defTabSz="266700">
            <a:lnSpc>
              <a:spcPct val="90000"/>
            </a:lnSpc>
            <a:spcBef>
              <a:spcPct val="0"/>
            </a:spcBef>
            <a:spcAft>
              <a:spcPct val="15000"/>
            </a:spcAft>
            <a:buChar char="••"/>
          </a:pPr>
          <a:endParaRPr lang="en-ZA" sz="600" kern="1200"/>
        </a:p>
      </dsp:txBody>
      <dsp:txXfrm>
        <a:off x="1741209" y="1017103"/>
        <a:ext cx="956255" cy="1029680"/>
      </dsp:txXfrm>
    </dsp:sp>
    <dsp:sp modelId="{E88175D4-7006-45F2-A592-C47E0BAB7924}">
      <dsp:nvSpPr>
        <dsp:cNvPr id="0" name=""/>
        <dsp:cNvSpPr/>
      </dsp:nvSpPr>
      <dsp:spPr>
        <a:xfrm rot="5882">
          <a:off x="2639589" y="661703"/>
          <a:ext cx="307326" cy="238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5882">
        <a:off x="2639589" y="661703"/>
        <a:ext cx="307326" cy="238080"/>
      </dsp:txXfrm>
    </dsp:sp>
    <dsp:sp modelId="{AC56BAC3-CF85-44E9-ADCB-5FE3DB79C8BF}">
      <dsp:nvSpPr>
        <dsp:cNvPr id="0" name=""/>
        <dsp:cNvSpPr/>
      </dsp:nvSpPr>
      <dsp:spPr>
        <a:xfrm>
          <a:off x="3074484" y="657336"/>
          <a:ext cx="956255" cy="3741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Contributions</a:t>
          </a:r>
          <a:endParaRPr lang="en-ZA" sz="1000" kern="1200" dirty="0"/>
        </a:p>
      </dsp:txBody>
      <dsp:txXfrm>
        <a:off x="3074484" y="657336"/>
        <a:ext cx="956255" cy="249412"/>
      </dsp:txXfrm>
    </dsp:sp>
    <dsp:sp modelId="{EBCDB0D6-CA45-4EAA-B24E-01C0627F84DB}">
      <dsp:nvSpPr>
        <dsp:cNvPr id="0" name=""/>
        <dsp:cNvSpPr/>
      </dsp:nvSpPr>
      <dsp:spPr>
        <a:xfrm>
          <a:off x="3313615" y="1040490"/>
          <a:ext cx="956255" cy="1019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Act-Section</a:t>
          </a:r>
          <a:endParaRPr lang="en-ZA" sz="600" kern="1200" dirty="0"/>
        </a:p>
        <a:p>
          <a:pPr marL="57150" lvl="1" indent="-57150" algn="l" defTabSz="266700">
            <a:lnSpc>
              <a:spcPct val="90000"/>
            </a:lnSpc>
            <a:spcBef>
              <a:spcPct val="0"/>
            </a:spcBef>
            <a:spcAft>
              <a:spcPct val="15000"/>
            </a:spcAft>
            <a:buChar char="••"/>
          </a:pPr>
          <a:r>
            <a:rPr lang="en-ZA" sz="600" kern="1200" dirty="0" smtClean="0"/>
            <a:t>4(*2)(a) and (b)</a:t>
          </a:r>
          <a:endParaRPr lang="en-ZA" sz="600" kern="1200" dirty="0"/>
        </a:p>
        <a:p>
          <a:pPr marL="57150" lvl="1" indent="-57150" algn="l" defTabSz="266700">
            <a:lnSpc>
              <a:spcPct val="90000"/>
            </a:lnSpc>
            <a:spcBef>
              <a:spcPct val="0"/>
            </a:spcBef>
            <a:spcAft>
              <a:spcPct val="15000"/>
            </a:spcAft>
            <a:buChar char="••"/>
          </a:pPr>
          <a:r>
            <a:rPr lang="en-ZA" sz="600" kern="1200" dirty="0" smtClean="0"/>
            <a:t>UI  Contributions Act-Section 5 (1)</a:t>
          </a:r>
          <a:endParaRPr lang="en-ZA" sz="600" kern="1200" dirty="0"/>
        </a:p>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endParaRPr lang="en-ZA" sz="600" kern="1200" dirty="0"/>
        </a:p>
      </dsp:txBody>
      <dsp:txXfrm>
        <a:off x="3313615" y="1040490"/>
        <a:ext cx="956255" cy="1019167"/>
      </dsp:txXfrm>
    </dsp:sp>
    <dsp:sp modelId="{62501BF9-9234-4B7D-A58C-7EA9F81AB884}">
      <dsp:nvSpPr>
        <dsp:cNvPr id="0" name=""/>
        <dsp:cNvSpPr/>
      </dsp:nvSpPr>
      <dsp:spPr>
        <a:xfrm>
          <a:off x="4175705" y="663003"/>
          <a:ext cx="307325" cy="238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4175705" y="663003"/>
        <a:ext cx="307325" cy="238080"/>
      </dsp:txXfrm>
    </dsp:sp>
    <dsp:sp modelId="{EF7CBBA1-1192-4AEA-8BD9-CEB44BCF155A}">
      <dsp:nvSpPr>
        <dsp:cNvPr id="0" name=""/>
        <dsp:cNvSpPr/>
      </dsp:nvSpPr>
      <dsp:spPr>
        <a:xfrm>
          <a:off x="4610600" y="657336"/>
          <a:ext cx="956255" cy="37411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Claims</a:t>
          </a:r>
          <a:endParaRPr lang="en-ZA" sz="1000" kern="1200" dirty="0"/>
        </a:p>
      </dsp:txBody>
      <dsp:txXfrm>
        <a:off x="4610600" y="657336"/>
        <a:ext cx="956255" cy="249412"/>
      </dsp:txXfrm>
    </dsp:sp>
    <dsp:sp modelId="{F391DB37-F628-48C5-B16D-8DD52EB251AF}">
      <dsp:nvSpPr>
        <dsp:cNvPr id="0" name=""/>
        <dsp:cNvSpPr/>
      </dsp:nvSpPr>
      <dsp:spPr>
        <a:xfrm>
          <a:off x="4817227" y="1029288"/>
          <a:ext cx="956255" cy="1019167"/>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chapter 3</a:t>
          </a:r>
          <a:endParaRPr lang="en-ZA" sz="600" kern="1200" dirty="0"/>
        </a:p>
        <a:p>
          <a:pPr marL="57150" lvl="1" indent="-57150" algn="l" defTabSz="266700">
            <a:lnSpc>
              <a:spcPct val="90000"/>
            </a:lnSpc>
            <a:spcBef>
              <a:spcPct val="0"/>
            </a:spcBef>
            <a:spcAft>
              <a:spcPct val="15000"/>
            </a:spcAft>
            <a:buChar char="••"/>
          </a:pPr>
          <a:r>
            <a:rPr lang="en-ZA" sz="600" kern="1200" dirty="0" smtClean="0"/>
            <a:t>Unemployment benefits</a:t>
          </a:r>
          <a:endParaRPr lang="en-ZA" sz="600" kern="1200" dirty="0"/>
        </a:p>
        <a:p>
          <a:pPr marL="57150" lvl="1" indent="-57150" algn="l" defTabSz="266700">
            <a:lnSpc>
              <a:spcPct val="90000"/>
            </a:lnSpc>
            <a:spcBef>
              <a:spcPct val="0"/>
            </a:spcBef>
            <a:spcAft>
              <a:spcPct val="15000"/>
            </a:spcAft>
            <a:buChar char="••"/>
          </a:pPr>
          <a:r>
            <a:rPr lang="en-ZA" sz="600" kern="1200" dirty="0" smtClean="0"/>
            <a:t>Maternity benefits</a:t>
          </a:r>
          <a:endParaRPr lang="en-ZA" sz="600" kern="1200" dirty="0"/>
        </a:p>
        <a:p>
          <a:pPr marL="57150" lvl="1" indent="-57150" algn="l" defTabSz="266700">
            <a:lnSpc>
              <a:spcPct val="90000"/>
            </a:lnSpc>
            <a:spcBef>
              <a:spcPct val="0"/>
            </a:spcBef>
            <a:spcAft>
              <a:spcPct val="15000"/>
            </a:spcAft>
            <a:buChar char="••"/>
          </a:pPr>
          <a:r>
            <a:rPr lang="en-ZA" sz="600" kern="1200" dirty="0" err="1" smtClean="0"/>
            <a:t>iIllness</a:t>
          </a:r>
          <a:r>
            <a:rPr lang="en-ZA" sz="600" kern="1200" dirty="0" smtClean="0"/>
            <a:t>  benefits</a:t>
          </a:r>
          <a:endParaRPr lang="en-ZA" sz="600" kern="1200" dirty="0"/>
        </a:p>
        <a:p>
          <a:pPr marL="57150" lvl="1" indent="-57150" algn="l" defTabSz="266700">
            <a:lnSpc>
              <a:spcPct val="90000"/>
            </a:lnSpc>
            <a:spcBef>
              <a:spcPct val="0"/>
            </a:spcBef>
            <a:spcAft>
              <a:spcPct val="15000"/>
            </a:spcAft>
            <a:buChar char="••"/>
          </a:pPr>
          <a:r>
            <a:rPr lang="en-ZA" sz="600" kern="1200" dirty="0" smtClean="0"/>
            <a:t>Adoption benefits</a:t>
          </a:r>
          <a:endParaRPr lang="en-ZA" sz="600" kern="1200" dirty="0"/>
        </a:p>
        <a:p>
          <a:pPr marL="57150" lvl="1" indent="-57150" algn="l" defTabSz="266700">
            <a:lnSpc>
              <a:spcPct val="90000"/>
            </a:lnSpc>
            <a:spcBef>
              <a:spcPct val="0"/>
            </a:spcBef>
            <a:spcAft>
              <a:spcPct val="15000"/>
            </a:spcAft>
            <a:buChar char="••"/>
          </a:pPr>
          <a:r>
            <a:rPr lang="en-ZA" sz="600" kern="1200" dirty="0" smtClean="0"/>
            <a:t>`Dependents benefits  </a:t>
          </a:r>
          <a:endParaRPr lang="en-ZA" sz="600" kern="1200" dirty="0"/>
        </a:p>
      </dsp:txBody>
      <dsp:txXfrm>
        <a:off x="4817227" y="1029288"/>
        <a:ext cx="956255" cy="1019167"/>
      </dsp:txXfrm>
    </dsp:sp>
    <dsp:sp modelId="{CFCAA835-367A-46BB-A196-26BFFE7F7C1C}">
      <dsp:nvSpPr>
        <dsp:cNvPr id="0" name=""/>
        <dsp:cNvSpPr/>
      </dsp:nvSpPr>
      <dsp:spPr>
        <a:xfrm>
          <a:off x="5711821" y="663003"/>
          <a:ext cx="307325" cy="238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5711821" y="663003"/>
        <a:ext cx="307325" cy="238080"/>
      </dsp:txXfrm>
    </dsp:sp>
    <dsp:sp modelId="{A043868B-77DE-4FB4-9179-0D0A8A491DC4}">
      <dsp:nvSpPr>
        <dsp:cNvPr id="0" name=""/>
        <dsp:cNvSpPr/>
      </dsp:nvSpPr>
      <dsp:spPr>
        <a:xfrm>
          <a:off x="6146716" y="657336"/>
          <a:ext cx="956255" cy="3741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LAP </a:t>
          </a:r>
          <a:endParaRPr lang="en-ZA" sz="1000" kern="1200" dirty="0"/>
        </a:p>
      </dsp:txBody>
      <dsp:txXfrm>
        <a:off x="6146716" y="657336"/>
        <a:ext cx="956255" cy="249412"/>
      </dsp:txXfrm>
    </dsp:sp>
    <dsp:sp modelId="{EEE87939-CCFB-4A0D-8E96-D8CBB77E7E53}">
      <dsp:nvSpPr>
        <dsp:cNvPr id="0" name=""/>
        <dsp:cNvSpPr/>
      </dsp:nvSpPr>
      <dsp:spPr>
        <a:xfrm>
          <a:off x="6374294" y="1041179"/>
          <a:ext cx="956255" cy="1019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Amendment Act Section 2 ( d)</a:t>
          </a:r>
          <a:endParaRPr lang="en-ZA" sz="600" kern="1200" dirty="0"/>
        </a:p>
        <a:p>
          <a:pPr marL="57150" lvl="1" indent="-57150" algn="l" defTabSz="266700">
            <a:lnSpc>
              <a:spcPct val="90000"/>
            </a:lnSpc>
            <a:spcBef>
              <a:spcPct val="0"/>
            </a:spcBef>
            <a:spcAft>
              <a:spcPct val="15000"/>
            </a:spcAft>
            <a:buChar char="••"/>
          </a:pPr>
          <a:r>
            <a:rPr lang="en-ZA" sz="600" kern="1200" dirty="0" smtClean="0"/>
            <a:t>UI act Section 48 (1)  (a)(</a:t>
          </a:r>
          <a:r>
            <a:rPr lang="en-ZA" sz="600" kern="1200" dirty="0" err="1" smtClean="0"/>
            <a:t>i</a:t>
          </a:r>
          <a:r>
            <a:rPr lang="en-ZA" sz="600" kern="1200" dirty="0" smtClean="0"/>
            <a:t>)</a:t>
          </a:r>
          <a:endParaRPr lang="en-ZA" sz="600" kern="1200" dirty="0"/>
        </a:p>
      </dsp:txBody>
      <dsp:txXfrm>
        <a:off x="6374294" y="1041179"/>
        <a:ext cx="956255" cy="1019167"/>
      </dsp:txXfrm>
    </dsp:sp>
    <dsp:sp modelId="{DD00B018-D023-418E-81F3-B7A1A2DDBC4B}">
      <dsp:nvSpPr>
        <dsp:cNvPr id="0" name=""/>
        <dsp:cNvSpPr/>
      </dsp:nvSpPr>
      <dsp:spPr>
        <a:xfrm rot="21594118">
          <a:off x="7247936" y="661674"/>
          <a:ext cx="307326" cy="238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21594118">
        <a:off x="7247936" y="661674"/>
        <a:ext cx="307326" cy="238080"/>
      </dsp:txXfrm>
    </dsp:sp>
    <dsp:sp modelId="{9FB3A2D0-6BD2-4E07-B4D6-068F6F1D8277}">
      <dsp:nvSpPr>
        <dsp:cNvPr id="0" name=""/>
        <dsp:cNvSpPr/>
      </dsp:nvSpPr>
      <dsp:spPr>
        <a:xfrm>
          <a:off x="7682831" y="654708"/>
          <a:ext cx="956255" cy="37411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Investment </a:t>
          </a:r>
          <a:endParaRPr lang="en-ZA" sz="1000" kern="1200" dirty="0"/>
        </a:p>
      </dsp:txBody>
      <dsp:txXfrm>
        <a:off x="7682831" y="654708"/>
        <a:ext cx="956255" cy="249412"/>
      </dsp:txXfrm>
    </dsp:sp>
    <dsp:sp modelId="{2A108C86-FCC3-4501-AA28-6307D2EE5492}">
      <dsp:nvSpPr>
        <dsp:cNvPr id="0" name=""/>
        <dsp:cNvSpPr/>
      </dsp:nvSpPr>
      <dsp:spPr>
        <a:xfrm>
          <a:off x="7874876" y="1029284"/>
          <a:ext cx="956255" cy="1029680"/>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 Section 4</a:t>
          </a:r>
          <a:endParaRPr lang="en-ZA" sz="600" kern="1200" dirty="0"/>
        </a:p>
        <a:p>
          <a:pPr marL="57150" lvl="1" indent="-57150" algn="l" defTabSz="266700">
            <a:lnSpc>
              <a:spcPct val="90000"/>
            </a:lnSpc>
            <a:spcBef>
              <a:spcPct val="0"/>
            </a:spcBef>
            <a:spcAft>
              <a:spcPct val="15000"/>
            </a:spcAft>
            <a:buChar char="••"/>
          </a:pPr>
          <a:r>
            <a:rPr lang="en-ZA" sz="600" kern="1200" dirty="0" smtClean="0"/>
            <a:t>(2)(e) and section 7 (1) (2) </a:t>
          </a:r>
          <a:endParaRPr lang="en-ZA" sz="600" kern="1200" dirty="0"/>
        </a:p>
      </dsp:txBody>
      <dsp:txXfrm>
        <a:off x="7874876" y="1029284"/>
        <a:ext cx="956255" cy="10296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4467DD-93A5-4981-ABC3-00ED15D197E2}">
      <dsp:nvSpPr>
        <dsp:cNvPr id="0" name=""/>
        <dsp:cNvSpPr/>
      </dsp:nvSpPr>
      <dsp:spPr>
        <a:xfrm>
          <a:off x="3992309" y="1435318"/>
          <a:ext cx="122490" cy="536626"/>
        </a:xfrm>
        <a:custGeom>
          <a:avLst/>
          <a:gdLst/>
          <a:ahLst/>
          <a:cxnLst/>
          <a:rect l="0" t="0" r="0" b="0"/>
          <a:pathLst>
            <a:path>
              <a:moveTo>
                <a:pt x="122490" y="0"/>
              </a:moveTo>
              <a:lnTo>
                <a:pt x="122490" y="536626"/>
              </a:lnTo>
              <a:lnTo>
                <a:pt x="0" y="5366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85606-62D6-4B0B-A5F9-0D99CD13363C}">
      <dsp:nvSpPr>
        <dsp:cNvPr id="0" name=""/>
        <dsp:cNvSpPr/>
      </dsp:nvSpPr>
      <dsp:spPr>
        <a:xfrm>
          <a:off x="4114799" y="1435318"/>
          <a:ext cx="3528904" cy="1073253"/>
        </a:xfrm>
        <a:custGeom>
          <a:avLst/>
          <a:gdLst/>
          <a:ahLst/>
          <a:cxnLst/>
          <a:rect l="0" t="0" r="0" b="0"/>
          <a:pathLst>
            <a:path>
              <a:moveTo>
                <a:pt x="0" y="0"/>
              </a:moveTo>
              <a:lnTo>
                <a:pt x="0" y="950762"/>
              </a:lnTo>
              <a:lnTo>
                <a:pt x="3528904" y="950762"/>
              </a:lnTo>
              <a:lnTo>
                <a:pt x="3528904" y="10732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6CF78-B326-48E1-B1FE-0FFDD007AF17}">
      <dsp:nvSpPr>
        <dsp:cNvPr id="0" name=""/>
        <dsp:cNvSpPr/>
      </dsp:nvSpPr>
      <dsp:spPr>
        <a:xfrm>
          <a:off x="4114799" y="1435318"/>
          <a:ext cx="2117342" cy="1073253"/>
        </a:xfrm>
        <a:custGeom>
          <a:avLst/>
          <a:gdLst/>
          <a:ahLst/>
          <a:cxnLst/>
          <a:rect l="0" t="0" r="0" b="0"/>
          <a:pathLst>
            <a:path>
              <a:moveTo>
                <a:pt x="0" y="0"/>
              </a:moveTo>
              <a:lnTo>
                <a:pt x="0" y="950762"/>
              </a:lnTo>
              <a:lnTo>
                <a:pt x="2117342" y="950762"/>
              </a:lnTo>
              <a:lnTo>
                <a:pt x="2117342" y="10732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76FA05-2423-47C2-8C77-9E077DD9D1A2}">
      <dsp:nvSpPr>
        <dsp:cNvPr id="0" name=""/>
        <dsp:cNvSpPr/>
      </dsp:nvSpPr>
      <dsp:spPr>
        <a:xfrm>
          <a:off x="4114799" y="1435318"/>
          <a:ext cx="705780" cy="1073253"/>
        </a:xfrm>
        <a:custGeom>
          <a:avLst/>
          <a:gdLst/>
          <a:ahLst/>
          <a:cxnLst/>
          <a:rect l="0" t="0" r="0" b="0"/>
          <a:pathLst>
            <a:path>
              <a:moveTo>
                <a:pt x="0" y="0"/>
              </a:moveTo>
              <a:lnTo>
                <a:pt x="0" y="950762"/>
              </a:lnTo>
              <a:lnTo>
                <a:pt x="705780" y="950762"/>
              </a:lnTo>
              <a:lnTo>
                <a:pt x="705780" y="10732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0CDEF-CF5E-4D70-8FA7-0612DF01C887}">
      <dsp:nvSpPr>
        <dsp:cNvPr id="0" name=""/>
        <dsp:cNvSpPr/>
      </dsp:nvSpPr>
      <dsp:spPr>
        <a:xfrm>
          <a:off x="3409019" y="1435318"/>
          <a:ext cx="705780" cy="1073253"/>
        </a:xfrm>
        <a:custGeom>
          <a:avLst/>
          <a:gdLst/>
          <a:ahLst/>
          <a:cxnLst/>
          <a:rect l="0" t="0" r="0" b="0"/>
          <a:pathLst>
            <a:path>
              <a:moveTo>
                <a:pt x="705780" y="0"/>
              </a:moveTo>
              <a:lnTo>
                <a:pt x="705780" y="950762"/>
              </a:lnTo>
              <a:lnTo>
                <a:pt x="0" y="950762"/>
              </a:lnTo>
              <a:lnTo>
                <a:pt x="0" y="10732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4C8714-CCF2-43BD-9E5C-6053653E14DB}">
      <dsp:nvSpPr>
        <dsp:cNvPr id="0" name=""/>
        <dsp:cNvSpPr/>
      </dsp:nvSpPr>
      <dsp:spPr>
        <a:xfrm>
          <a:off x="1997457" y="1435318"/>
          <a:ext cx="2117342" cy="1073253"/>
        </a:xfrm>
        <a:custGeom>
          <a:avLst/>
          <a:gdLst/>
          <a:ahLst/>
          <a:cxnLst/>
          <a:rect l="0" t="0" r="0" b="0"/>
          <a:pathLst>
            <a:path>
              <a:moveTo>
                <a:pt x="2117342" y="0"/>
              </a:moveTo>
              <a:lnTo>
                <a:pt x="2117342" y="950762"/>
              </a:lnTo>
              <a:lnTo>
                <a:pt x="0" y="950762"/>
              </a:lnTo>
              <a:lnTo>
                <a:pt x="0" y="10732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95E67-49D3-43E7-BAB5-BC581F7E7500}">
      <dsp:nvSpPr>
        <dsp:cNvPr id="0" name=""/>
        <dsp:cNvSpPr/>
      </dsp:nvSpPr>
      <dsp:spPr>
        <a:xfrm>
          <a:off x="585895" y="1435318"/>
          <a:ext cx="3528904" cy="1073253"/>
        </a:xfrm>
        <a:custGeom>
          <a:avLst/>
          <a:gdLst/>
          <a:ahLst/>
          <a:cxnLst/>
          <a:rect l="0" t="0" r="0" b="0"/>
          <a:pathLst>
            <a:path>
              <a:moveTo>
                <a:pt x="3528904" y="0"/>
              </a:moveTo>
              <a:lnTo>
                <a:pt x="3528904" y="950762"/>
              </a:lnTo>
              <a:lnTo>
                <a:pt x="0" y="950762"/>
              </a:lnTo>
              <a:lnTo>
                <a:pt x="0" y="10732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42399E-8249-4646-A5B4-325070B741C2}">
      <dsp:nvSpPr>
        <dsp:cNvPr id="0" name=""/>
        <dsp:cNvSpPr/>
      </dsp:nvSpPr>
      <dsp:spPr>
        <a:xfrm>
          <a:off x="3116359" y="852028"/>
          <a:ext cx="1996881" cy="583289"/>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A" sz="1300" kern="1200" dirty="0" smtClean="0"/>
            <a:t>Unemployment Insurance Commissioner</a:t>
          </a:r>
          <a:endParaRPr lang="en-ZA" sz="1300" kern="1200" dirty="0"/>
        </a:p>
      </dsp:txBody>
      <dsp:txXfrm>
        <a:off x="3116359" y="852028"/>
        <a:ext cx="1996881" cy="583289"/>
      </dsp:txXfrm>
    </dsp:sp>
    <dsp:sp modelId="{75857896-D07B-467D-AC2B-9991FA89CDC6}">
      <dsp:nvSpPr>
        <dsp:cNvPr id="0" name=""/>
        <dsp:cNvSpPr/>
      </dsp:nvSpPr>
      <dsp:spPr>
        <a:xfrm>
          <a:off x="2605" y="2508571"/>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A" sz="1300" kern="1200" dirty="0" smtClean="0">
              <a:solidFill>
                <a:schemeClr val="tx1"/>
              </a:solidFill>
            </a:rPr>
            <a:t>Director: ICT</a:t>
          </a:r>
          <a:endParaRPr lang="en-ZA" sz="1300" kern="1200" dirty="0">
            <a:solidFill>
              <a:schemeClr val="tx1"/>
            </a:solidFill>
          </a:endParaRPr>
        </a:p>
      </dsp:txBody>
      <dsp:txXfrm>
        <a:off x="2605" y="2508571"/>
        <a:ext cx="1166579" cy="583289"/>
      </dsp:txXfrm>
    </dsp:sp>
    <dsp:sp modelId="{F9908BE5-5935-4B69-BCC2-836C0A6C82C2}">
      <dsp:nvSpPr>
        <dsp:cNvPr id="0" name=""/>
        <dsp:cNvSpPr/>
      </dsp:nvSpPr>
      <dsp:spPr>
        <a:xfrm>
          <a:off x="1414167" y="2508571"/>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A" sz="1300" kern="1200" dirty="0" smtClean="0">
              <a:solidFill>
                <a:schemeClr val="tx1"/>
              </a:solidFill>
            </a:rPr>
            <a:t>Chief  Financial Officer</a:t>
          </a:r>
          <a:endParaRPr lang="en-ZA" sz="1300" kern="1200" dirty="0">
            <a:solidFill>
              <a:schemeClr val="tx1"/>
            </a:solidFill>
          </a:endParaRPr>
        </a:p>
      </dsp:txBody>
      <dsp:txXfrm>
        <a:off x="1414167" y="2508571"/>
        <a:ext cx="1166579" cy="583289"/>
      </dsp:txXfrm>
    </dsp:sp>
    <dsp:sp modelId="{1A664010-CE87-4DEA-B823-0A0CA188831E}">
      <dsp:nvSpPr>
        <dsp:cNvPr id="0" name=""/>
        <dsp:cNvSpPr/>
      </dsp:nvSpPr>
      <dsp:spPr>
        <a:xfrm>
          <a:off x="2825729" y="2508571"/>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A" sz="1300" kern="1200" dirty="0" smtClean="0">
              <a:solidFill>
                <a:schemeClr val="tx1"/>
              </a:solidFill>
            </a:rPr>
            <a:t>Chief Director: Operations</a:t>
          </a:r>
          <a:endParaRPr lang="en-ZA" sz="1300" kern="1200" dirty="0">
            <a:solidFill>
              <a:schemeClr val="tx1"/>
            </a:solidFill>
          </a:endParaRPr>
        </a:p>
      </dsp:txBody>
      <dsp:txXfrm>
        <a:off x="2825729" y="2508571"/>
        <a:ext cx="1166579" cy="583289"/>
      </dsp:txXfrm>
    </dsp:sp>
    <dsp:sp modelId="{0F726FE9-7BF7-4A86-BB0A-9141F97778F0}">
      <dsp:nvSpPr>
        <dsp:cNvPr id="0" name=""/>
        <dsp:cNvSpPr/>
      </dsp:nvSpPr>
      <dsp:spPr>
        <a:xfrm>
          <a:off x="4237290" y="2508571"/>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A" sz="1300" kern="1200" dirty="0" smtClean="0">
              <a:solidFill>
                <a:schemeClr val="tx1"/>
              </a:solidFill>
            </a:rPr>
            <a:t>Chief Director: LAP</a:t>
          </a:r>
          <a:endParaRPr lang="en-ZA" sz="1300" kern="1200" dirty="0">
            <a:solidFill>
              <a:schemeClr val="tx1"/>
            </a:solidFill>
          </a:endParaRPr>
        </a:p>
      </dsp:txBody>
      <dsp:txXfrm>
        <a:off x="4237290" y="2508571"/>
        <a:ext cx="1166579" cy="583289"/>
      </dsp:txXfrm>
    </dsp:sp>
    <dsp:sp modelId="{602DF410-7B8B-465C-973B-6DE43A983BBC}">
      <dsp:nvSpPr>
        <dsp:cNvPr id="0" name=""/>
        <dsp:cNvSpPr/>
      </dsp:nvSpPr>
      <dsp:spPr>
        <a:xfrm>
          <a:off x="5648852" y="2508571"/>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A" sz="1300" kern="1200" dirty="0" smtClean="0">
              <a:solidFill>
                <a:schemeClr val="tx1"/>
              </a:solidFill>
            </a:rPr>
            <a:t>Chief Director: Corporate Services</a:t>
          </a:r>
          <a:endParaRPr lang="en-ZA" sz="1300" kern="1200" dirty="0">
            <a:solidFill>
              <a:schemeClr val="tx1"/>
            </a:solidFill>
          </a:endParaRPr>
        </a:p>
      </dsp:txBody>
      <dsp:txXfrm>
        <a:off x="5648852" y="2508571"/>
        <a:ext cx="1166579" cy="583289"/>
      </dsp:txXfrm>
    </dsp:sp>
    <dsp:sp modelId="{6764D0DE-0A8E-4E63-87C0-53E95B86F727}">
      <dsp:nvSpPr>
        <dsp:cNvPr id="0" name=""/>
        <dsp:cNvSpPr/>
      </dsp:nvSpPr>
      <dsp:spPr>
        <a:xfrm>
          <a:off x="7060414" y="2508571"/>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A" sz="1300" kern="1200" dirty="0" smtClean="0">
              <a:solidFill>
                <a:schemeClr val="tx1"/>
              </a:solidFill>
            </a:rPr>
            <a:t>Director  Risk  Management</a:t>
          </a:r>
          <a:endParaRPr lang="en-ZA" sz="1300" kern="1200" dirty="0">
            <a:solidFill>
              <a:schemeClr val="tx1"/>
            </a:solidFill>
          </a:endParaRPr>
        </a:p>
      </dsp:txBody>
      <dsp:txXfrm>
        <a:off x="7060414" y="2508571"/>
        <a:ext cx="1166579" cy="583289"/>
      </dsp:txXfrm>
    </dsp:sp>
    <dsp:sp modelId="{8FAC24E0-A054-4211-A9F8-B65C0DC8E010}">
      <dsp:nvSpPr>
        <dsp:cNvPr id="0" name=""/>
        <dsp:cNvSpPr/>
      </dsp:nvSpPr>
      <dsp:spPr>
        <a:xfrm>
          <a:off x="2825729" y="1680300"/>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A" sz="1300" kern="1200" dirty="0" smtClean="0">
              <a:solidFill>
                <a:schemeClr val="tx1"/>
              </a:solidFill>
            </a:rPr>
            <a:t>Director:  Internal  Audit</a:t>
          </a:r>
          <a:endParaRPr lang="en-ZA" sz="1300" kern="1200" dirty="0">
            <a:solidFill>
              <a:schemeClr val="tx1"/>
            </a:solidFill>
          </a:endParaRPr>
        </a:p>
      </dsp:txBody>
      <dsp:txXfrm>
        <a:off x="2825729" y="1680300"/>
        <a:ext cx="1166579" cy="58328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0C1CA-2BBB-4D06-9BF4-ADD489C4B84D}">
      <dsp:nvSpPr>
        <dsp:cNvPr id="0" name=""/>
        <dsp:cNvSpPr/>
      </dsp:nvSpPr>
      <dsp:spPr>
        <a:xfrm>
          <a:off x="402959" y="804107"/>
          <a:ext cx="2377672" cy="31094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2C503C-8F24-44FD-9CB4-A8E762024191}">
      <dsp:nvSpPr>
        <dsp:cNvPr id="0" name=""/>
        <dsp:cNvSpPr/>
      </dsp:nvSpPr>
      <dsp:spPr>
        <a:xfrm>
          <a:off x="1" y="764177"/>
          <a:ext cx="334218" cy="33421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A1439-8DCF-470C-9A5D-D4088A553EEC}">
      <dsp:nvSpPr>
        <dsp:cNvPr id="0" name=""/>
        <dsp:cNvSpPr/>
      </dsp:nvSpPr>
      <dsp:spPr>
        <a:xfrm>
          <a:off x="3677" y="0"/>
          <a:ext cx="4549437" cy="7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n-ZA" sz="1200" kern="1200" dirty="0" smtClean="0"/>
            <a:t>The Workplan alignment outlines the expectation from the</a:t>
          </a:r>
        </a:p>
        <a:p>
          <a:pPr lvl="0" algn="l" defTabSz="533400">
            <a:lnSpc>
              <a:spcPct val="90000"/>
            </a:lnSpc>
            <a:spcBef>
              <a:spcPct val="0"/>
            </a:spcBef>
            <a:spcAft>
              <a:spcPct val="35000"/>
            </a:spcAft>
          </a:pPr>
          <a:r>
            <a:rPr lang="en-ZA" sz="1200" kern="1200" dirty="0" smtClean="0"/>
            <a:t> Provinces which is monitored through the signed SLA </a:t>
          </a:r>
          <a:r>
            <a:rPr lang="en-ZA" sz="1200" kern="1200" dirty="0" err="1" smtClean="0"/>
            <a:t>betwee</a:t>
          </a:r>
          <a:endParaRPr lang="en-ZA" sz="1200" kern="1200" dirty="0" smtClean="0"/>
        </a:p>
        <a:p>
          <a:pPr lvl="0" algn="l" defTabSz="533400">
            <a:lnSpc>
              <a:spcPct val="90000"/>
            </a:lnSpc>
            <a:spcBef>
              <a:spcPct val="0"/>
            </a:spcBef>
            <a:spcAft>
              <a:spcPct val="35000"/>
            </a:spcAft>
          </a:pPr>
          <a:r>
            <a:rPr lang="en-ZA" sz="1200" kern="1200" dirty="0" smtClean="0"/>
            <a:t>n CDPO’s and UIC with relevant KPI’s</a:t>
          </a:r>
        </a:p>
        <a:p>
          <a:pPr lvl="0" algn="l" defTabSz="533400">
            <a:lnSpc>
              <a:spcPct val="90000"/>
            </a:lnSpc>
            <a:spcBef>
              <a:spcPct val="0"/>
            </a:spcBef>
            <a:spcAft>
              <a:spcPct val="35000"/>
            </a:spcAft>
          </a:pPr>
          <a:r>
            <a:rPr lang="en-ZA" sz="1200" kern="1200" dirty="0" smtClean="0"/>
            <a:t>The Alignment are as follows</a:t>
          </a:r>
          <a:endParaRPr lang="en-ZA" sz="1200" kern="1200" dirty="0"/>
        </a:p>
      </dsp:txBody>
      <dsp:txXfrm>
        <a:off x="3677" y="0"/>
        <a:ext cx="4549437" cy="751802"/>
      </dsp:txXfrm>
    </dsp:sp>
    <dsp:sp modelId="{1249C60D-15B3-45C1-AC92-49F18028C185}">
      <dsp:nvSpPr>
        <dsp:cNvPr id="0" name=""/>
        <dsp:cNvSpPr/>
      </dsp:nvSpPr>
      <dsp:spPr>
        <a:xfrm>
          <a:off x="15832" y="1297605"/>
          <a:ext cx="334209" cy="334209"/>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70F68-5968-4315-B71C-E70CA9BC172E}">
      <dsp:nvSpPr>
        <dsp:cNvPr id="0" name=""/>
        <dsp:cNvSpPr/>
      </dsp:nvSpPr>
      <dsp:spPr>
        <a:xfrm>
          <a:off x="325815" y="1190657"/>
          <a:ext cx="4230977" cy="465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ZA" sz="1200" kern="1200" dirty="0" smtClean="0"/>
            <a:t>      Strategic Plan of the Fund</a:t>
          </a:r>
          <a:endParaRPr lang="en-ZA" sz="1200" kern="1200" dirty="0"/>
        </a:p>
      </dsp:txBody>
      <dsp:txXfrm>
        <a:off x="325815" y="1190657"/>
        <a:ext cx="4230977" cy="465665"/>
      </dsp:txXfrm>
    </dsp:sp>
    <dsp:sp modelId="{0B38916F-1797-4790-AB36-EDEDD853A8EC}">
      <dsp:nvSpPr>
        <dsp:cNvPr id="0" name=""/>
        <dsp:cNvSpPr/>
      </dsp:nvSpPr>
      <dsp:spPr>
        <a:xfrm>
          <a:off x="15832" y="1781684"/>
          <a:ext cx="334209" cy="334209"/>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5CD33-6FA6-44BD-B29C-CBDA837A78BF}">
      <dsp:nvSpPr>
        <dsp:cNvPr id="0" name=""/>
        <dsp:cNvSpPr/>
      </dsp:nvSpPr>
      <dsp:spPr>
        <a:xfrm>
          <a:off x="228041" y="2276628"/>
          <a:ext cx="4230977" cy="46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ZA" sz="1200" kern="1200" dirty="0" smtClean="0"/>
            <a:t>      Business Operational Workplan</a:t>
          </a:r>
          <a:endParaRPr lang="en-ZA" sz="1200" kern="1200" dirty="0"/>
        </a:p>
      </dsp:txBody>
      <dsp:txXfrm>
        <a:off x="228041" y="2276628"/>
        <a:ext cx="4230977" cy="468750"/>
      </dsp:txXfrm>
    </dsp:sp>
    <dsp:sp modelId="{8A8E01CE-79DB-4CF0-A148-1BCADE35F297}">
      <dsp:nvSpPr>
        <dsp:cNvPr id="0" name=""/>
        <dsp:cNvSpPr/>
      </dsp:nvSpPr>
      <dsp:spPr>
        <a:xfrm>
          <a:off x="9893" y="2331513"/>
          <a:ext cx="334209" cy="33420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9AA33C-CEDB-4F69-A330-E353D7246E3A}">
      <dsp:nvSpPr>
        <dsp:cNvPr id="0" name=""/>
        <dsp:cNvSpPr/>
      </dsp:nvSpPr>
      <dsp:spPr>
        <a:xfrm>
          <a:off x="325815" y="2705539"/>
          <a:ext cx="4230977" cy="557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ZA" sz="1200" kern="1200" dirty="0" smtClean="0"/>
            <a:t>   </a:t>
          </a:r>
        </a:p>
        <a:p>
          <a:pPr lvl="0" algn="l" defTabSz="533400">
            <a:lnSpc>
              <a:spcPct val="90000"/>
            </a:lnSpc>
            <a:spcBef>
              <a:spcPct val="0"/>
            </a:spcBef>
            <a:spcAft>
              <a:spcPct val="35000"/>
            </a:spcAft>
          </a:pPr>
          <a:r>
            <a:rPr lang="en-ZA" sz="1200" kern="1200" dirty="0" smtClean="0"/>
            <a:t>     UI Business Unit Workplan</a:t>
          </a:r>
          <a:endParaRPr lang="en-ZA" sz="1200" kern="1200" dirty="0"/>
        </a:p>
      </dsp:txBody>
      <dsp:txXfrm>
        <a:off x="325815" y="2705539"/>
        <a:ext cx="4230977" cy="55765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6" y="0"/>
            <a:ext cx="2945659"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pPr/>
              <a:t>2020/02/12</a:t>
            </a:fld>
            <a:endParaRPr lang="en-ZA" dirty="0"/>
          </a:p>
        </p:txBody>
      </p:sp>
      <p:sp>
        <p:nvSpPr>
          <p:cNvPr id="4" name="Footer Placeholder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6" y="9428583"/>
            <a:ext cx="2945659" cy="496332"/>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dirty="0"/>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pPr/>
              <a:t>2020/02/12</a:t>
            </a:fld>
            <a:endParaRPr lang="en-ZA" dirty="0"/>
          </a:p>
        </p:txBody>
      </p:sp>
      <p:sp>
        <p:nvSpPr>
          <p:cNvPr id="4" name="Slide Image Placeholder 3"/>
          <p:cNvSpPr>
            <a:spLocks noGrp="1" noRot="1" noChangeAspect="1"/>
          </p:cNvSpPr>
          <p:nvPr>
            <p:ph type="sldImg" idx="2"/>
          </p:nvPr>
        </p:nvSpPr>
        <p:spPr>
          <a:xfrm>
            <a:off x="917575" y="742950"/>
            <a:ext cx="4962525" cy="3722688"/>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6" y="9428583"/>
            <a:ext cx="2945659" cy="496332"/>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dirty="0"/>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xmlns="" val="308911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xmlns="" val="7224975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C7A408-000D-477C-A454-3D02F4E25C28}" type="datetime1">
              <a:rPr lang="en-US"/>
              <a:pPr>
                <a:defRPr/>
              </a:pPr>
              <a:t>2/12/2020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AD0CF7F-ADB0-4AA2-BB8F-98DEE5878335}" type="slidenum">
              <a:rPr lang="en-US"/>
              <a:pPr>
                <a:defRPr/>
              </a:pPr>
              <a:t>‹#›</a:t>
            </a:fld>
            <a:endParaRPr lang="en-US" dirty="0"/>
          </a:p>
        </p:txBody>
      </p:sp>
    </p:spTree>
    <p:extLst>
      <p:ext uri="{BB962C8B-B14F-4D97-AF65-F5344CB8AC3E}">
        <p14:creationId xmlns:p14="http://schemas.microsoft.com/office/powerpoint/2010/main" xmlns="" val="17640662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4AE429-660C-4E31-9C46-18D0177C5116}" type="datetime1">
              <a:rPr lang="en-US"/>
              <a:pPr>
                <a:defRPr/>
              </a:pPr>
              <a:t>2/12/2020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DFD192-8F76-432D-BFAD-62767228D7E3}" type="slidenum">
              <a:rPr lang="en-US"/>
              <a:pPr>
                <a:defRPr/>
              </a:pPr>
              <a:t>‹#›</a:t>
            </a:fld>
            <a:endParaRPr lang="en-US" dirty="0"/>
          </a:p>
        </p:txBody>
      </p:sp>
    </p:spTree>
    <p:extLst>
      <p:ext uri="{BB962C8B-B14F-4D97-AF65-F5344CB8AC3E}">
        <p14:creationId xmlns:p14="http://schemas.microsoft.com/office/powerpoint/2010/main" xmlns="" val="27047245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3A78-B17F-4ECA-AA2C-EED91778DAF1}" type="datetime1">
              <a:rPr lang="en-US"/>
              <a:pPr>
                <a:defRPr/>
              </a:pPr>
              <a:t>2/12/2020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3ACE7C-123D-4563-9A33-A7BE217F6573}" type="slidenum">
              <a:rPr lang="en-US"/>
              <a:pPr>
                <a:defRPr/>
              </a:pPr>
              <a:t>‹#›</a:t>
            </a:fld>
            <a:endParaRPr lang="en-US" dirty="0"/>
          </a:p>
        </p:txBody>
      </p:sp>
    </p:spTree>
    <p:extLst>
      <p:ext uri="{BB962C8B-B14F-4D97-AF65-F5344CB8AC3E}">
        <p14:creationId xmlns:p14="http://schemas.microsoft.com/office/powerpoint/2010/main" xmlns="" val="10208314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0FDA2B-3A9A-48C3-BA65-05111DBC9141}" type="datetime1">
              <a:rPr lang="en-US"/>
              <a:pPr>
                <a:defRPr/>
              </a:pPr>
              <a:t>2/12/2020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A14680-1F32-4B56-8850-D3885DF16D0C}" type="slidenum">
              <a:rPr lang="en-US"/>
              <a:pPr>
                <a:defRPr/>
              </a:pPr>
              <a:t>‹#›</a:t>
            </a:fld>
            <a:endParaRPr lang="en-US" dirty="0"/>
          </a:p>
        </p:txBody>
      </p:sp>
    </p:spTree>
    <p:extLst>
      <p:ext uri="{BB962C8B-B14F-4D97-AF65-F5344CB8AC3E}">
        <p14:creationId xmlns:p14="http://schemas.microsoft.com/office/powerpoint/2010/main" xmlns="" val="176442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xmlns="" val="3094001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19135421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30557302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83697290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62164101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61506602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65323150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52433271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64639578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xmlns="" val="2480431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07634718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62306819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76584996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51228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3196842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6230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2931699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892898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804145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175554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xmlns="" val="437382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1160760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121580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1561329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2771931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8D139-3F65-40D2-B6A4-E3B23240DD42}" type="slidenum">
              <a:rPr lang="en-US"/>
              <a:pPr>
                <a:defRPr/>
              </a:pPr>
              <a:t>‹#›</a:t>
            </a:fld>
            <a:endParaRPr lang="en-US"/>
          </a:p>
        </p:txBody>
      </p:sp>
    </p:spTree>
    <p:extLst>
      <p:ext uri="{BB962C8B-B14F-4D97-AF65-F5344CB8AC3E}">
        <p14:creationId xmlns:p14="http://schemas.microsoft.com/office/powerpoint/2010/main" xmlns="" val="3415066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4265F-37CA-4F13-8C11-DEEA2C6DE7A1}" type="slidenum">
              <a:rPr lang="en-US"/>
              <a:pPr>
                <a:defRPr/>
              </a:pPr>
              <a:t>‹#›</a:t>
            </a:fld>
            <a:endParaRPr lang="en-US"/>
          </a:p>
        </p:txBody>
      </p:sp>
    </p:spTree>
    <p:extLst>
      <p:ext uri="{BB962C8B-B14F-4D97-AF65-F5344CB8AC3E}">
        <p14:creationId xmlns:p14="http://schemas.microsoft.com/office/powerpoint/2010/main" xmlns="" val="1606299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94BBE-4485-47C6-B7BF-BF687F9C7087}" type="slidenum">
              <a:rPr lang="en-US"/>
              <a:pPr>
                <a:defRPr/>
              </a:pPr>
              <a:t>‹#›</a:t>
            </a:fld>
            <a:endParaRPr lang="en-US"/>
          </a:p>
        </p:txBody>
      </p:sp>
    </p:spTree>
    <p:extLst>
      <p:ext uri="{BB962C8B-B14F-4D97-AF65-F5344CB8AC3E}">
        <p14:creationId xmlns:p14="http://schemas.microsoft.com/office/powerpoint/2010/main" xmlns="" val="3294401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BA7BC-95AB-4BBC-8435-6774CBEDE675}" type="slidenum">
              <a:rPr lang="en-US"/>
              <a:pPr>
                <a:defRPr/>
              </a:pPr>
              <a:t>‹#›</a:t>
            </a:fld>
            <a:endParaRPr lang="en-US"/>
          </a:p>
        </p:txBody>
      </p:sp>
    </p:spTree>
    <p:extLst>
      <p:ext uri="{BB962C8B-B14F-4D97-AF65-F5344CB8AC3E}">
        <p14:creationId xmlns:p14="http://schemas.microsoft.com/office/powerpoint/2010/main" xmlns="" val="609186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18E65C-7137-4547-86E9-EC3CB115E824}" type="slidenum">
              <a:rPr lang="en-US"/>
              <a:pPr>
                <a:defRPr/>
              </a:pPr>
              <a:t>‹#›</a:t>
            </a:fld>
            <a:endParaRPr lang="en-US"/>
          </a:p>
        </p:txBody>
      </p:sp>
    </p:spTree>
    <p:extLst>
      <p:ext uri="{BB962C8B-B14F-4D97-AF65-F5344CB8AC3E}">
        <p14:creationId xmlns:p14="http://schemas.microsoft.com/office/powerpoint/2010/main" xmlns="" val="3911372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24A6D0-D4BC-4669-9C78-965F6194CC72}" type="slidenum">
              <a:rPr lang="en-US"/>
              <a:pPr>
                <a:defRPr/>
              </a:pPr>
              <a:t>‹#›</a:t>
            </a:fld>
            <a:endParaRPr lang="en-US"/>
          </a:p>
        </p:txBody>
      </p:sp>
    </p:spTree>
    <p:extLst>
      <p:ext uri="{BB962C8B-B14F-4D97-AF65-F5344CB8AC3E}">
        <p14:creationId xmlns:p14="http://schemas.microsoft.com/office/powerpoint/2010/main" xmlns="" val="69261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xmlns="" val="2392056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F10F8C-958C-40F9-A9D7-4A2396A5ABE7}" type="slidenum">
              <a:rPr lang="en-US"/>
              <a:pPr>
                <a:defRPr/>
              </a:pPr>
              <a:t>‹#›</a:t>
            </a:fld>
            <a:endParaRPr lang="en-US"/>
          </a:p>
        </p:txBody>
      </p:sp>
    </p:spTree>
    <p:extLst>
      <p:ext uri="{BB962C8B-B14F-4D97-AF65-F5344CB8AC3E}">
        <p14:creationId xmlns:p14="http://schemas.microsoft.com/office/powerpoint/2010/main" xmlns="" val="2423540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72590-1BE4-4638-8251-12ED6F7A0F89}" type="slidenum">
              <a:rPr lang="en-US"/>
              <a:pPr>
                <a:defRPr/>
              </a:pPr>
              <a:t>‹#›</a:t>
            </a:fld>
            <a:endParaRPr lang="en-US"/>
          </a:p>
        </p:txBody>
      </p:sp>
    </p:spTree>
    <p:extLst>
      <p:ext uri="{BB962C8B-B14F-4D97-AF65-F5344CB8AC3E}">
        <p14:creationId xmlns:p14="http://schemas.microsoft.com/office/powerpoint/2010/main" xmlns="" val="3269980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2E7A9-AE49-453E-A8C0-2AA95990E62E}" type="slidenum">
              <a:rPr lang="en-US"/>
              <a:pPr>
                <a:defRPr/>
              </a:pPr>
              <a:t>‹#›</a:t>
            </a:fld>
            <a:endParaRPr lang="en-US"/>
          </a:p>
        </p:txBody>
      </p:sp>
    </p:spTree>
    <p:extLst>
      <p:ext uri="{BB962C8B-B14F-4D97-AF65-F5344CB8AC3E}">
        <p14:creationId xmlns:p14="http://schemas.microsoft.com/office/powerpoint/2010/main" xmlns="" val="121007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E3A0A-9967-40EE-9005-6A284A4F6100}" type="slidenum">
              <a:rPr lang="en-US"/>
              <a:pPr>
                <a:defRPr/>
              </a:pPr>
              <a:t>‹#›</a:t>
            </a:fld>
            <a:endParaRPr lang="en-US"/>
          </a:p>
        </p:txBody>
      </p:sp>
    </p:spTree>
    <p:extLst>
      <p:ext uri="{BB962C8B-B14F-4D97-AF65-F5344CB8AC3E}">
        <p14:creationId xmlns:p14="http://schemas.microsoft.com/office/powerpoint/2010/main" xmlns="" val="2898147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6AF21E-E360-4F0F-91BC-BCA02718A418}" type="slidenum">
              <a:rPr lang="en-US"/>
              <a:pPr>
                <a:defRPr/>
              </a:pPr>
              <a:t>‹#›</a:t>
            </a:fld>
            <a:endParaRPr lang="en-US"/>
          </a:p>
        </p:txBody>
      </p:sp>
    </p:spTree>
    <p:extLst>
      <p:ext uri="{BB962C8B-B14F-4D97-AF65-F5344CB8AC3E}">
        <p14:creationId xmlns:p14="http://schemas.microsoft.com/office/powerpoint/2010/main" xmlns="" val="2285211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1531061" y="1152674"/>
            <a:ext cx="5504523"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xmlns="" val="4095448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25"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dirty="0">
              <a:solidFill>
                <a:prstClr val="white"/>
              </a:solidFill>
            </a:endParaRPr>
          </a:p>
        </p:txBody>
      </p:sp>
      <p:sp>
        <p:nvSpPr>
          <p:cNvPr id="13" name="Rectangle 12"/>
          <p:cNvSpPr/>
          <p:nvPr userDrawn="1"/>
        </p:nvSpPr>
        <p:spPr>
          <a:xfrm>
            <a:off x="6444368"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ZA" dirty="0">
              <a:solidFill>
                <a:prstClr val="white"/>
              </a:solidFill>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25" y="6479782"/>
            <a:ext cx="3929093" cy="324000"/>
          </a:xfrm>
          <a:prstGeom prst="rect">
            <a:avLst/>
          </a:prstGeom>
        </p:spPr>
        <p:txBody>
          <a:bodyPr/>
          <a:lstStyle>
            <a:lvl1pPr algn="l">
              <a:defRPr sz="1000"/>
            </a:lvl1pPr>
          </a:lstStyle>
          <a:p>
            <a:pPr defTabSz="457200" fontAlgn="base">
              <a:spcBef>
                <a:spcPct val="0"/>
              </a:spcBef>
              <a:spcAft>
                <a:spcPct val="0"/>
              </a:spcAft>
              <a:defRPr/>
            </a:pPr>
            <a:r>
              <a:rPr lang="en-GB" sz="800" b="1" i="1" dirty="0">
                <a:solidFill>
                  <a:srgbClr val="EEECE1"/>
                </a:solidFill>
                <a:latin typeface="Arial" charset="0"/>
                <a:ea typeface="MS PGothic" pitchFamily="34" charset="-128"/>
                <a:cs typeface="Tahoma" pitchFamily="34" charset="0"/>
              </a:rPr>
              <a:t>© Copyright Impact Strategy Consulting, solely for the use of UIF;</a:t>
            </a:r>
          </a:p>
          <a:p>
            <a:pPr defTabSz="457200" fontAlgn="base">
              <a:spcBef>
                <a:spcPct val="0"/>
              </a:spcBef>
              <a:spcAft>
                <a:spcPct val="0"/>
              </a:spcAft>
              <a:defRPr/>
            </a:pPr>
            <a:r>
              <a:rPr lang="en-GB" sz="800" b="1" i="1" dirty="0">
                <a:solidFill>
                  <a:srgbClr val="EEECE1"/>
                </a:solidFill>
                <a:latin typeface="Arial" charset="0"/>
                <a:ea typeface="MS PGothic" pitchFamily="34" charset="-128"/>
                <a:cs typeface="Tahoma" pitchFamily="34" charset="0"/>
              </a:rPr>
              <a:t>not to be used or relied upon without joint written consent</a:t>
            </a:r>
          </a:p>
          <a:p>
            <a:pPr defTabSz="457200" fontAlgn="base">
              <a:spcBef>
                <a:spcPct val="0"/>
              </a:spcBef>
              <a:spcAft>
                <a:spcPct val="0"/>
              </a:spcAft>
              <a:defRPr/>
            </a:pPr>
            <a:endParaRPr lang="en-ZA" sz="700" dirty="0">
              <a:solidFill>
                <a:srgbClr val="EEECE1"/>
              </a:solidFill>
              <a:latin typeface="Arial" charset="0"/>
              <a:ea typeface="MS PGothic" pitchFamily="34" charset="-128"/>
            </a:endParaRPr>
          </a:p>
        </p:txBody>
      </p:sp>
      <p:sp>
        <p:nvSpPr>
          <p:cNvPr id="8" name="Slide Number Placeholder 5"/>
          <p:cNvSpPr>
            <a:spLocks noGrp="1"/>
          </p:cNvSpPr>
          <p:nvPr>
            <p:ph type="sldNum" sz="quarter" idx="12"/>
          </p:nvPr>
        </p:nvSpPr>
        <p:spPr>
          <a:xfrm>
            <a:off x="8719483" y="6479782"/>
            <a:ext cx="391883"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77843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C7B03D-CE86-4AF5-808D-DB4C8792DB1D}" type="slidenum">
              <a:rPr lang="en-US" altLang="en-US"/>
              <a:pPr>
                <a:defRPr/>
              </a:pPr>
              <a:t>‹#›</a:t>
            </a:fld>
            <a:endParaRPr lang="en-US" altLang="en-US"/>
          </a:p>
        </p:txBody>
      </p:sp>
    </p:spTree>
    <p:extLst>
      <p:ext uri="{BB962C8B-B14F-4D97-AF65-F5344CB8AC3E}">
        <p14:creationId xmlns:p14="http://schemas.microsoft.com/office/powerpoint/2010/main" xmlns="" val="2776939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6F87A8-1CFB-4C08-AB2F-84C3DC7E7E96}" type="slidenum">
              <a:rPr lang="en-US" altLang="en-US"/>
              <a:pPr>
                <a:defRPr/>
              </a:pPr>
              <a:t>‹#›</a:t>
            </a:fld>
            <a:endParaRPr lang="en-US" altLang="en-US"/>
          </a:p>
        </p:txBody>
      </p:sp>
    </p:spTree>
    <p:extLst>
      <p:ext uri="{BB962C8B-B14F-4D97-AF65-F5344CB8AC3E}">
        <p14:creationId xmlns:p14="http://schemas.microsoft.com/office/powerpoint/2010/main" xmlns="" val="4130717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4FD8B9-1870-4B79-A986-F519952BD745}" type="slidenum">
              <a:rPr lang="en-US" altLang="en-US"/>
              <a:pPr>
                <a:defRPr/>
              </a:pPr>
              <a:t>‹#›</a:t>
            </a:fld>
            <a:endParaRPr lang="en-US" altLang="en-US"/>
          </a:p>
        </p:txBody>
      </p:sp>
    </p:spTree>
    <p:extLst>
      <p:ext uri="{BB962C8B-B14F-4D97-AF65-F5344CB8AC3E}">
        <p14:creationId xmlns:p14="http://schemas.microsoft.com/office/powerpoint/2010/main" xmlns="" val="376235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xmlns="" val="817884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627308-41D8-4572-825F-33A7C5017B89}" type="slidenum">
              <a:rPr lang="en-US" altLang="en-US"/>
              <a:pPr>
                <a:defRPr/>
              </a:pPr>
              <a:t>‹#›</a:t>
            </a:fld>
            <a:endParaRPr lang="en-US" altLang="en-US"/>
          </a:p>
        </p:txBody>
      </p:sp>
    </p:spTree>
    <p:extLst>
      <p:ext uri="{BB962C8B-B14F-4D97-AF65-F5344CB8AC3E}">
        <p14:creationId xmlns:p14="http://schemas.microsoft.com/office/powerpoint/2010/main" xmlns="" val="636210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6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6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1F4051-C74B-46CC-9E57-314E9D5852FF}" type="slidenum">
              <a:rPr lang="en-US" altLang="en-US"/>
              <a:pPr>
                <a:defRPr/>
              </a:pPr>
              <a:t>‹#›</a:t>
            </a:fld>
            <a:endParaRPr lang="en-US" altLang="en-US"/>
          </a:p>
        </p:txBody>
      </p:sp>
    </p:spTree>
    <p:extLst>
      <p:ext uri="{BB962C8B-B14F-4D97-AF65-F5344CB8AC3E}">
        <p14:creationId xmlns:p14="http://schemas.microsoft.com/office/powerpoint/2010/main" xmlns="" val="504331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7976A3-F655-4E99-A559-AE35188601B6}" type="slidenum">
              <a:rPr lang="en-US" altLang="en-US"/>
              <a:pPr>
                <a:defRPr/>
              </a:pPr>
              <a:t>‹#›</a:t>
            </a:fld>
            <a:endParaRPr lang="en-US" altLang="en-US"/>
          </a:p>
        </p:txBody>
      </p:sp>
    </p:spTree>
    <p:extLst>
      <p:ext uri="{BB962C8B-B14F-4D97-AF65-F5344CB8AC3E}">
        <p14:creationId xmlns:p14="http://schemas.microsoft.com/office/powerpoint/2010/main" xmlns="" val="2087544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170865-21A0-4279-81BF-BAA03AB1B2ED}" type="slidenum">
              <a:rPr lang="en-US" altLang="en-US"/>
              <a:pPr>
                <a:defRPr/>
              </a:pPr>
              <a:t>‹#›</a:t>
            </a:fld>
            <a:endParaRPr lang="en-US" altLang="en-US"/>
          </a:p>
        </p:txBody>
      </p:sp>
    </p:spTree>
    <p:extLst>
      <p:ext uri="{BB962C8B-B14F-4D97-AF65-F5344CB8AC3E}">
        <p14:creationId xmlns:p14="http://schemas.microsoft.com/office/powerpoint/2010/main" xmlns="" val="2443314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13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00251-759E-4EC1-AD4E-29C01689EA1D}" type="slidenum">
              <a:rPr lang="en-US" altLang="en-US"/>
              <a:pPr>
                <a:defRPr/>
              </a:pPr>
              <a:t>‹#›</a:t>
            </a:fld>
            <a:endParaRPr lang="en-US" altLang="en-US"/>
          </a:p>
        </p:txBody>
      </p:sp>
    </p:spTree>
    <p:extLst>
      <p:ext uri="{BB962C8B-B14F-4D97-AF65-F5344CB8AC3E}">
        <p14:creationId xmlns:p14="http://schemas.microsoft.com/office/powerpoint/2010/main" xmlns="" val="2282220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A3BC68-549D-48D9-9040-46B979EAEB1D}" type="slidenum">
              <a:rPr lang="en-US" altLang="en-US"/>
              <a:pPr>
                <a:defRPr/>
              </a:pPr>
              <a:t>‹#›</a:t>
            </a:fld>
            <a:endParaRPr lang="en-US" altLang="en-US"/>
          </a:p>
        </p:txBody>
      </p:sp>
    </p:spTree>
    <p:extLst>
      <p:ext uri="{BB962C8B-B14F-4D97-AF65-F5344CB8AC3E}">
        <p14:creationId xmlns:p14="http://schemas.microsoft.com/office/powerpoint/2010/main" xmlns="" val="3176943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187682-8EC7-4F7F-B95E-4FF1AB51C72A}" type="slidenum">
              <a:rPr lang="en-US" altLang="en-US"/>
              <a:pPr>
                <a:defRPr/>
              </a:pPr>
              <a:t>‹#›</a:t>
            </a:fld>
            <a:endParaRPr lang="en-US" altLang="en-US"/>
          </a:p>
        </p:txBody>
      </p:sp>
    </p:spTree>
    <p:extLst>
      <p:ext uri="{BB962C8B-B14F-4D97-AF65-F5344CB8AC3E}">
        <p14:creationId xmlns:p14="http://schemas.microsoft.com/office/powerpoint/2010/main" xmlns="" val="250556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2"/>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722"/>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40704-5A04-4A2C-89DE-9611F7726919}" type="slidenum">
              <a:rPr lang="en-US" altLang="en-US"/>
              <a:pPr>
                <a:defRPr/>
              </a:pPr>
              <a:t>‹#›</a:t>
            </a:fld>
            <a:endParaRPr lang="en-US" altLang="en-US"/>
          </a:p>
        </p:txBody>
      </p:sp>
    </p:spTree>
    <p:extLst>
      <p:ext uri="{BB962C8B-B14F-4D97-AF65-F5344CB8AC3E}">
        <p14:creationId xmlns:p14="http://schemas.microsoft.com/office/powerpoint/2010/main" xmlns="" val="3934291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1531061" y="1152674"/>
            <a:ext cx="5504523"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xmlns="" val="37376921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6488123"/>
            <a:ext cx="6305550" cy="3063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dirty="0">
              <a:solidFill>
                <a:prstClr val="white"/>
              </a:solidFill>
            </a:endParaRPr>
          </a:p>
        </p:txBody>
      </p:sp>
      <p:sp>
        <p:nvSpPr>
          <p:cNvPr id="5" name="Rectangle 4"/>
          <p:cNvSpPr/>
          <p:nvPr userDrawn="1"/>
        </p:nvSpPr>
        <p:spPr>
          <a:xfrm>
            <a:off x="6443668" y="6488123"/>
            <a:ext cx="2689225" cy="3063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6" name="Footer Placeholder 4"/>
          <p:cNvSpPr txBox="1">
            <a:spLocks/>
          </p:cNvSpPr>
          <p:nvPr userDrawn="1"/>
        </p:nvSpPr>
        <p:spPr>
          <a:xfrm>
            <a:off x="5" y="6480175"/>
            <a:ext cx="3929063" cy="323850"/>
          </a:xfrm>
          <a:prstGeom prst="rect">
            <a:avLst/>
          </a:prstGeom>
        </p:spPr>
        <p:txBody>
          <a:bodyPr/>
          <a:lstStyle>
            <a:lvl1pPr algn="l">
              <a:defRPr sz="1000"/>
            </a:lvl1pPr>
          </a:lstStyle>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 Copyright Impact Strategy Consulting, solely for the use of UIF;</a:t>
            </a:r>
          </a:p>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not to be used or relied upon without joint written consent</a:t>
            </a:r>
          </a:p>
          <a:p>
            <a:pPr defTabSz="457200" eaLnBrk="0" fontAlgn="base" hangingPunct="0">
              <a:spcBef>
                <a:spcPct val="0"/>
              </a:spcBef>
              <a:spcAft>
                <a:spcPct val="0"/>
              </a:spcAft>
              <a:defRPr/>
            </a:pPr>
            <a:endParaRPr lang="en-ZA" sz="700" dirty="0">
              <a:solidFill>
                <a:srgbClr val="EEECE1"/>
              </a:solidFill>
              <a:latin typeface="Arial" pitchFamily="34" charset="0"/>
              <a:ea typeface="ＭＳ Ｐゴシック" pitchFamily="34" charset="-128"/>
            </a:endParaRPr>
          </a:p>
        </p:txBody>
      </p:sp>
      <p:cxnSp>
        <p:nvCxnSpPr>
          <p:cNvPr id="7" name="Straight Connector 6"/>
          <p:cNvCxnSpPr/>
          <p:nvPr userDrawn="1"/>
        </p:nvCxnSpPr>
        <p:spPr>
          <a:xfrm>
            <a:off x="0" y="852488"/>
            <a:ext cx="912653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Slide Number Placeholder 5"/>
          <p:cNvSpPr>
            <a:spLocks noGrp="1"/>
          </p:cNvSpPr>
          <p:nvPr>
            <p:ph type="sldNum" sz="quarter" idx="10"/>
          </p:nvPr>
        </p:nvSpPr>
        <p:spPr>
          <a:xfrm>
            <a:off x="8720138" y="6480175"/>
            <a:ext cx="390525" cy="323850"/>
          </a:xfrm>
        </p:spPr>
        <p:txBody>
          <a:bodyPr/>
          <a:lstStyle>
            <a:lvl1pPr algn="ctr">
              <a:defRPr sz="1000">
                <a:solidFill>
                  <a:srgbClr val="000000"/>
                </a:solidFill>
              </a:defRPr>
            </a:lvl1pPr>
          </a:lstStyle>
          <a:p>
            <a:pPr>
              <a:defRPr/>
            </a:pPr>
            <a:fld id="{E587B38D-A127-42E4-B7BC-47F95E5B5572}" type="slidenum">
              <a:rPr lang="en-ZA" altLang="en-US"/>
              <a:pPr>
                <a:defRPr/>
              </a:pPr>
              <a:t>‹#›</a:t>
            </a:fld>
            <a:endParaRPr lang="en-ZA" altLang="en-US"/>
          </a:p>
        </p:txBody>
      </p:sp>
    </p:spTree>
    <p:extLst>
      <p:ext uri="{BB962C8B-B14F-4D97-AF65-F5344CB8AC3E}">
        <p14:creationId xmlns:p14="http://schemas.microsoft.com/office/powerpoint/2010/main" xmlns="" val="62680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xmlns="" val="3675776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70331405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59908848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6794892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0275770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5135414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0925421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0658134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45965433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0492715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6047858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xmlns="" val="1458868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08472702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4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605420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629469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484866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0771636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ZA"/>
          </a:p>
        </p:txBody>
      </p:sp>
      <p:sp>
        <p:nvSpPr>
          <p:cNvPr id="8" name="Footer Placeholder 4"/>
          <p:cNvSpPr>
            <a:spLocks noGrp="1"/>
          </p:cNvSpPr>
          <p:nvPr>
            <p:ph type="ftr" sz="quarter" idx="11"/>
          </p:nvPr>
        </p:nvSpPr>
        <p:spPr/>
        <p:txBody>
          <a:bodyPr/>
          <a:lstStyle>
            <a:lvl1pPr>
              <a:defRPr/>
            </a:lvl1pPr>
          </a:lstStyle>
          <a:p>
            <a:endParaRPr lang="en-ZA"/>
          </a:p>
        </p:txBody>
      </p:sp>
      <p:sp>
        <p:nvSpPr>
          <p:cNvPr id="9"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704740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ZA"/>
          </a:p>
        </p:txBody>
      </p:sp>
      <p:sp>
        <p:nvSpPr>
          <p:cNvPr id="4" name="Footer Placeholder 4"/>
          <p:cNvSpPr>
            <a:spLocks noGrp="1"/>
          </p:cNvSpPr>
          <p:nvPr>
            <p:ph type="ftr" sz="quarter" idx="11"/>
          </p:nvPr>
        </p:nvSpPr>
        <p:spPr/>
        <p:txBody>
          <a:bodyPr/>
          <a:lstStyle>
            <a:lvl1pPr>
              <a:defRPr/>
            </a:lvl1pPr>
          </a:lstStyle>
          <a:p>
            <a:endParaRPr lang="en-ZA"/>
          </a:p>
        </p:txBody>
      </p:sp>
      <p:sp>
        <p:nvSpPr>
          <p:cNvPr id="5"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2129646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ZA"/>
          </a:p>
        </p:txBody>
      </p:sp>
      <p:sp>
        <p:nvSpPr>
          <p:cNvPr id="3" name="Footer Placeholder 4"/>
          <p:cNvSpPr>
            <a:spLocks noGrp="1"/>
          </p:cNvSpPr>
          <p:nvPr>
            <p:ph type="ftr" sz="quarter" idx="11"/>
          </p:nvPr>
        </p:nvSpPr>
        <p:spPr/>
        <p:txBody>
          <a:bodyPr/>
          <a:lstStyle>
            <a:lvl1pPr>
              <a:defRPr/>
            </a:lvl1pPr>
          </a:lstStyle>
          <a:p>
            <a:endParaRPr lang="en-ZA"/>
          </a:p>
        </p:txBody>
      </p:sp>
      <p:sp>
        <p:nvSpPr>
          <p:cNvPr id="4"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9402403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4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4723062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79406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xmlns="" val="313834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982244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6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6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9904723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61"/>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61CC2C-DC56-4057-A1F2-EAAF48EA3C0E}" type="slidenum">
              <a:rPr lang="en-US"/>
              <a:pPr>
                <a:defRPr/>
              </a:pPr>
              <a:t>‹#›</a:t>
            </a:fld>
            <a:endParaRPr lang="en-US"/>
          </a:p>
        </p:txBody>
      </p:sp>
    </p:spTree>
    <p:extLst>
      <p:ext uri="{BB962C8B-B14F-4D97-AF65-F5344CB8AC3E}">
        <p14:creationId xmlns:p14="http://schemas.microsoft.com/office/powerpoint/2010/main" xmlns="" val="20083779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8E1A3B-8484-42D3-B4DC-8B9A6CE59A6E}" type="slidenum">
              <a:rPr lang="en-US"/>
              <a:pPr>
                <a:defRPr/>
              </a:pPr>
              <a:t>‹#›</a:t>
            </a:fld>
            <a:endParaRPr lang="en-US"/>
          </a:p>
        </p:txBody>
      </p:sp>
    </p:spTree>
    <p:extLst>
      <p:ext uri="{BB962C8B-B14F-4D97-AF65-F5344CB8AC3E}">
        <p14:creationId xmlns:p14="http://schemas.microsoft.com/office/powerpoint/2010/main" xmlns="" val="11701166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36"/>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85B5C-03B2-4731-8D0D-933DC6925A17}" type="slidenum">
              <a:rPr lang="en-US"/>
              <a:pPr>
                <a:defRPr/>
              </a:pPr>
              <a:t>‹#›</a:t>
            </a:fld>
            <a:endParaRPr lang="en-US"/>
          </a:p>
        </p:txBody>
      </p:sp>
    </p:spTree>
    <p:extLst>
      <p:ext uri="{BB962C8B-B14F-4D97-AF65-F5344CB8AC3E}">
        <p14:creationId xmlns:p14="http://schemas.microsoft.com/office/powerpoint/2010/main" xmlns="" val="828955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D62A7-F73D-4AD0-8721-30DC35A60810}" type="slidenum">
              <a:rPr lang="en-US"/>
              <a:pPr>
                <a:defRPr/>
              </a:pPr>
              <a:t>‹#›</a:t>
            </a:fld>
            <a:endParaRPr lang="en-US"/>
          </a:p>
        </p:txBody>
      </p:sp>
    </p:spTree>
    <p:extLst>
      <p:ext uri="{BB962C8B-B14F-4D97-AF65-F5344CB8AC3E}">
        <p14:creationId xmlns:p14="http://schemas.microsoft.com/office/powerpoint/2010/main" xmlns="" val="24790649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9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9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DCF154-095F-4D52-A999-6ED3E90C30D3}" type="slidenum">
              <a:rPr lang="en-US"/>
              <a:pPr>
                <a:defRPr/>
              </a:pPr>
              <a:t>‹#›</a:t>
            </a:fld>
            <a:endParaRPr lang="en-US"/>
          </a:p>
        </p:txBody>
      </p:sp>
    </p:spTree>
    <p:extLst>
      <p:ext uri="{BB962C8B-B14F-4D97-AF65-F5344CB8AC3E}">
        <p14:creationId xmlns:p14="http://schemas.microsoft.com/office/powerpoint/2010/main" xmlns="" val="29500010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A8B33E-0961-4584-BA71-665EE8630E08}" type="slidenum">
              <a:rPr lang="en-US"/>
              <a:pPr>
                <a:defRPr/>
              </a:pPr>
              <a:t>‹#›</a:t>
            </a:fld>
            <a:endParaRPr lang="en-US"/>
          </a:p>
        </p:txBody>
      </p:sp>
    </p:spTree>
    <p:extLst>
      <p:ext uri="{BB962C8B-B14F-4D97-AF65-F5344CB8AC3E}">
        <p14:creationId xmlns:p14="http://schemas.microsoft.com/office/powerpoint/2010/main" xmlns="" val="1420767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38EA02-13D8-4385-91E3-FBAB4A59029A}" type="slidenum">
              <a:rPr lang="en-US"/>
              <a:pPr>
                <a:defRPr/>
              </a:pPr>
              <a:t>‹#›</a:t>
            </a:fld>
            <a:endParaRPr lang="en-US"/>
          </a:p>
        </p:txBody>
      </p:sp>
    </p:spTree>
    <p:extLst>
      <p:ext uri="{BB962C8B-B14F-4D97-AF65-F5344CB8AC3E}">
        <p14:creationId xmlns:p14="http://schemas.microsoft.com/office/powerpoint/2010/main" xmlns="" val="38040419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3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D03274-E6B3-4E82-80CA-963EBFD7E64E}" type="slidenum">
              <a:rPr lang="en-US"/>
              <a:pPr>
                <a:defRPr/>
              </a:pPr>
              <a:t>‹#›</a:t>
            </a:fld>
            <a:endParaRPr lang="en-US"/>
          </a:p>
        </p:txBody>
      </p:sp>
    </p:spTree>
    <p:extLst>
      <p:ext uri="{BB962C8B-B14F-4D97-AF65-F5344CB8AC3E}">
        <p14:creationId xmlns:p14="http://schemas.microsoft.com/office/powerpoint/2010/main" xmlns="" val="243139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xmlns="" val="41886445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636D6D-E3A4-4294-A42C-C44993AC9FD5}" type="slidenum">
              <a:rPr lang="en-US"/>
              <a:pPr>
                <a:defRPr/>
              </a:pPr>
              <a:t>‹#›</a:t>
            </a:fld>
            <a:endParaRPr lang="en-US"/>
          </a:p>
        </p:txBody>
      </p:sp>
    </p:spTree>
    <p:extLst>
      <p:ext uri="{BB962C8B-B14F-4D97-AF65-F5344CB8AC3E}">
        <p14:creationId xmlns:p14="http://schemas.microsoft.com/office/powerpoint/2010/main" xmlns="" val="22920782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46AC6A-78A6-4F77-A996-39E4515B57F9}" type="slidenum">
              <a:rPr lang="en-US"/>
              <a:pPr>
                <a:defRPr/>
              </a:pPr>
              <a:t>‹#›</a:t>
            </a:fld>
            <a:endParaRPr lang="en-US"/>
          </a:p>
        </p:txBody>
      </p:sp>
    </p:spTree>
    <p:extLst>
      <p:ext uri="{BB962C8B-B14F-4D97-AF65-F5344CB8AC3E}">
        <p14:creationId xmlns:p14="http://schemas.microsoft.com/office/powerpoint/2010/main" xmlns="" val="32534963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74"/>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974"/>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AD1490-A382-4D11-9E42-6B1C9A0669D7}" type="slidenum">
              <a:rPr lang="en-US"/>
              <a:pPr>
                <a:defRPr/>
              </a:pPr>
              <a:t>‹#›</a:t>
            </a:fld>
            <a:endParaRPr lang="en-US"/>
          </a:p>
        </p:txBody>
      </p:sp>
    </p:spTree>
    <p:extLst>
      <p:ext uri="{BB962C8B-B14F-4D97-AF65-F5344CB8AC3E}">
        <p14:creationId xmlns:p14="http://schemas.microsoft.com/office/powerpoint/2010/main" xmlns="" val="31399112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05D365-4841-4823-A561-FF4F38C2246A}" type="datetime1">
              <a:rPr lang="en-US"/>
              <a:pPr>
                <a:defRPr/>
              </a:pPr>
              <a:t>2/12/2020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8FC4D3-9E0F-4F26-B5DB-EC85425482FB}" type="slidenum">
              <a:rPr lang="en-US"/>
              <a:pPr>
                <a:defRPr/>
              </a:pPr>
              <a:t>‹#›</a:t>
            </a:fld>
            <a:endParaRPr lang="en-US" dirty="0"/>
          </a:p>
        </p:txBody>
      </p:sp>
    </p:spTree>
    <p:extLst>
      <p:ext uri="{BB962C8B-B14F-4D97-AF65-F5344CB8AC3E}">
        <p14:creationId xmlns:p14="http://schemas.microsoft.com/office/powerpoint/2010/main" xmlns="" val="2092439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43603D-CE18-47FA-8B10-4632D67ED150}" type="datetime1">
              <a:rPr lang="en-US"/>
              <a:pPr>
                <a:defRPr/>
              </a:pPr>
              <a:t>2/12/2020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5E9E8F-DF28-4097-8C68-26707B6CE90A}" type="slidenum">
              <a:rPr lang="en-US"/>
              <a:pPr>
                <a:defRPr/>
              </a:pPr>
              <a:t>‹#›</a:t>
            </a:fld>
            <a:endParaRPr lang="en-US" dirty="0"/>
          </a:p>
        </p:txBody>
      </p:sp>
    </p:spTree>
    <p:extLst>
      <p:ext uri="{BB962C8B-B14F-4D97-AF65-F5344CB8AC3E}">
        <p14:creationId xmlns:p14="http://schemas.microsoft.com/office/powerpoint/2010/main" xmlns="" val="28407574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BE6AA6-6B2C-41B0-9D1E-5976F7212D64}" type="datetime1">
              <a:rPr lang="en-US"/>
              <a:pPr>
                <a:defRPr/>
              </a:pPr>
              <a:t>2/12/2020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5F6883-3CFB-4F0E-B76E-BF57A57F1B7B}" type="slidenum">
              <a:rPr lang="en-US"/>
              <a:pPr>
                <a:defRPr/>
              </a:pPr>
              <a:t>‹#›</a:t>
            </a:fld>
            <a:endParaRPr lang="en-US" dirty="0"/>
          </a:p>
        </p:txBody>
      </p:sp>
    </p:spTree>
    <p:extLst>
      <p:ext uri="{BB962C8B-B14F-4D97-AF65-F5344CB8AC3E}">
        <p14:creationId xmlns:p14="http://schemas.microsoft.com/office/powerpoint/2010/main" xmlns="" val="42630208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413409-D5F2-4806-8C7C-282138AF68EC}" type="datetime1">
              <a:rPr lang="en-US"/>
              <a:pPr>
                <a:defRPr/>
              </a:pPr>
              <a:t>2/12/2020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935032-5C56-4483-9E75-970158172AE0}" type="slidenum">
              <a:rPr lang="en-US"/>
              <a:pPr>
                <a:defRPr/>
              </a:pPr>
              <a:t>‹#›</a:t>
            </a:fld>
            <a:endParaRPr lang="en-US" dirty="0"/>
          </a:p>
        </p:txBody>
      </p:sp>
    </p:spTree>
    <p:extLst>
      <p:ext uri="{BB962C8B-B14F-4D97-AF65-F5344CB8AC3E}">
        <p14:creationId xmlns:p14="http://schemas.microsoft.com/office/powerpoint/2010/main" xmlns="" val="8290790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18F5E8-5BBF-41B7-8294-8C1FFED2F4C9}" type="datetime1">
              <a:rPr lang="en-US"/>
              <a:pPr>
                <a:defRPr/>
              </a:pPr>
              <a:t>2/12/2020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CCA7061-4A17-468A-A2F2-B1C862776593}" type="slidenum">
              <a:rPr lang="en-US"/>
              <a:pPr>
                <a:defRPr/>
              </a:pPr>
              <a:t>‹#›</a:t>
            </a:fld>
            <a:endParaRPr lang="en-US" dirty="0"/>
          </a:p>
        </p:txBody>
      </p:sp>
    </p:spTree>
    <p:extLst>
      <p:ext uri="{BB962C8B-B14F-4D97-AF65-F5344CB8AC3E}">
        <p14:creationId xmlns:p14="http://schemas.microsoft.com/office/powerpoint/2010/main" xmlns="" val="2411200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A09977-8E89-448D-9A73-ED6614B37E36}" type="datetime1">
              <a:rPr lang="en-US"/>
              <a:pPr>
                <a:defRPr/>
              </a:pPr>
              <a:t>2/12/2020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2C87112-00C1-486E-9EC1-F419FC83A854}" type="slidenum">
              <a:rPr lang="en-US"/>
              <a:pPr>
                <a:defRPr/>
              </a:pPr>
              <a:t>‹#›</a:t>
            </a:fld>
            <a:endParaRPr lang="en-US" dirty="0"/>
          </a:p>
        </p:txBody>
      </p:sp>
    </p:spTree>
    <p:extLst>
      <p:ext uri="{BB962C8B-B14F-4D97-AF65-F5344CB8AC3E}">
        <p14:creationId xmlns:p14="http://schemas.microsoft.com/office/powerpoint/2010/main" xmlns="" val="34910142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036CA6-94C5-44B5-BB0A-3E0865D24640}" type="datetime1">
              <a:rPr lang="en-US"/>
              <a:pPr>
                <a:defRPr/>
              </a:pPr>
              <a:t>2/12/2020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BB447C5-97B7-47BA-BFED-F199D7782C07}" type="slidenum">
              <a:rPr lang="en-US"/>
              <a:pPr>
                <a:defRPr/>
              </a:pPr>
              <a:t>‹#›</a:t>
            </a:fld>
            <a:endParaRPr lang="en-US" dirty="0"/>
          </a:p>
        </p:txBody>
      </p:sp>
    </p:spTree>
    <p:extLst>
      <p:ext uri="{BB962C8B-B14F-4D97-AF65-F5344CB8AC3E}">
        <p14:creationId xmlns:p14="http://schemas.microsoft.com/office/powerpoint/2010/main" xmlns="" val="422597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endParaRPr lang="en-US" dirty="0"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dirty="0" smtClean="0">
              <a:ea typeface="ＭＳ Ｐゴシック" pitchFamily="-111" charset="-128"/>
            </a:endParaRPr>
          </a:p>
        </p:txBody>
      </p:sp>
    </p:spTree>
    <p:extLst>
      <p:ext uri="{BB962C8B-B14F-4D97-AF65-F5344CB8AC3E}">
        <p14:creationId xmlns:p14="http://schemas.microsoft.com/office/powerpoint/2010/main" xmlns="" val="2427241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446335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1992467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4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endParaRPr lang="en-US">
              <a:ea typeface="MS PGothic" pitchFamily="34" charset="-128"/>
            </a:endParaRPr>
          </a:p>
        </p:txBody>
      </p:sp>
      <p:sp>
        <p:nvSpPr>
          <p:cNvPr id="5" name="Footer Placeholder 4"/>
          <p:cNvSpPr>
            <a:spLocks noGrp="1"/>
          </p:cNvSpPr>
          <p:nvPr>
            <p:ph type="ftr" sz="quarter" idx="3"/>
          </p:nvPr>
        </p:nvSpPr>
        <p:spPr>
          <a:xfrm>
            <a:off x="3124200" y="63564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A236C983-A60D-49BB-9F6B-28667F8FDA1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xmlns="" val="107663311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eaLnBrk="0" fontAlgn="base" hangingPunct="0">
              <a:spcBef>
                <a:spcPct val="0"/>
              </a:spcBef>
              <a:spcAft>
                <a:spcPct val="0"/>
              </a:spcAft>
              <a:defRPr/>
            </a:pPr>
            <a:endParaRPr lang="en-US">
              <a:ea typeface="ＭＳ Ｐゴシック" pitchFamily="34"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eaLnBrk="0" fontAlgn="base" hangingPunct="0">
              <a:spcBef>
                <a:spcPct val="0"/>
              </a:spcBef>
              <a:spcAft>
                <a:spcPct val="0"/>
              </a:spcAft>
              <a:defRPr/>
            </a:pPr>
            <a:fld id="{B84E0070-2306-4E1A-AA3E-299681C59F96}" type="slidenum">
              <a:rPr lang="en-US" altLang="en-US">
                <a:ea typeface="ＭＳ Ｐゴシック" pitchFamily="34" charset="-128"/>
              </a:rPr>
              <a:pPr defTabSz="457200" eaLnBrk="0" fontAlgn="base" hangingPunct="0">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xmlns="" val="87448358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4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endParaRPr lang="en-US"/>
          </a:p>
        </p:txBody>
      </p:sp>
      <p:sp>
        <p:nvSpPr>
          <p:cNvPr id="5" name="Footer Placeholder 4"/>
          <p:cNvSpPr>
            <a:spLocks noGrp="1"/>
          </p:cNvSpPr>
          <p:nvPr>
            <p:ph type="ftr" sz="quarter" idx="3"/>
          </p:nvPr>
        </p:nvSpPr>
        <p:spPr>
          <a:xfrm>
            <a:off x="3124200" y="63564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425414783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77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endParaRPr lang="en-ZA"/>
          </a:p>
        </p:txBody>
      </p:sp>
      <p:sp>
        <p:nvSpPr>
          <p:cNvPr id="5" name="Footer Placeholder 4"/>
          <p:cNvSpPr>
            <a:spLocks noGrp="1"/>
          </p:cNvSpPr>
          <p:nvPr>
            <p:ph type="ftr" sz="quarter" idx="3"/>
          </p:nvPr>
        </p:nvSpPr>
        <p:spPr>
          <a:xfrm>
            <a:off x="3124200" y="635677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endParaRPr lang="en-ZA"/>
          </a:p>
        </p:txBody>
      </p:sp>
      <p:sp>
        <p:nvSpPr>
          <p:cNvPr id="6" name="Slide Number Placeholder 5"/>
          <p:cNvSpPr>
            <a:spLocks noGrp="1"/>
          </p:cNvSpPr>
          <p:nvPr>
            <p:ph type="sldNum" sz="quarter" idx="4"/>
          </p:nvPr>
        </p:nvSpPr>
        <p:spPr>
          <a:xfrm>
            <a:off x="6553200" y="635677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84737172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68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68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68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fld id="{A23DADB6-7C16-4815-BC28-53E87154FAC0}"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xmlns="" val="291349915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Calibri" pitchFamily="54" charset="0"/>
                <a:ea typeface="ＭＳ Ｐゴシック" pitchFamily="54" charset="-128"/>
              </a:defRPr>
            </a:lvl1pPr>
          </a:lstStyle>
          <a:p>
            <a:pPr defTabSz="457200" fontAlgn="base">
              <a:spcBef>
                <a:spcPct val="0"/>
              </a:spcBef>
              <a:spcAft>
                <a:spcPct val="0"/>
              </a:spcAft>
              <a:defRPr/>
            </a:pPr>
            <a:fld id="{FA025ECA-8E31-407D-85A3-AE4CB93480B4}" type="datetime1">
              <a:rPr lang="en-US">
                <a:cs typeface="Arial" charset="0"/>
              </a:rPr>
              <a:pPr defTabSz="457200" fontAlgn="base">
                <a:spcBef>
                  <a:spcPct val="0"/>
                </a:spcBef>
                <a:spcAft>
                  <a:spcPct val="0"/>
                </a:spcAft>
                <a:defRPr/>
              </a:pPr>
              <a:t>2/12/2020</a:t>
            </a:fld>
            <a:endParaRPr lang="en-US" dirty="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Calibri" pitchFamily="54" charset="0"/>
                <a:ea typeface="ＭＳ Ｐゴシック" pitchFamily="54" charset="-128"/>
                <a:cs typeface="ＭＳ Ｐゴシック" pitchFamily="54" charset="-128"/>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Calibri" pitchFamily="54" charset="0"/>
                <a:ea typeface="ＭＳ Ｐゴシック" pitchFamily="54" charset="-128"/>
              </a:defRPr>
            </a:lvl1pPr>
          </a:lstStyle>
          <a:p>
            <a:pPr defTabSz="457200" fontAlgn="base">
              <a:spcBef>
                <a:spcPct val="0"/>
              </a:spcBef>
              <a:spcAft>
                <a:spcPct val="0"/>
              </a:spcAft>
              <a:defRPr/>
            </a:pPr>
            <a:fld id="{7DAEF06E-6F96-4CD3-9568-EF94B5A0134A}" type="slidenum">
              <a:rPr lang="en-US">
                <a:cs typeface="Arial" charset="0"/>
              </a:rPr>
              <a:pPr defTabSz="457200" fontAlgn="base">
                <a:spcBef>
                  <a:spcPct val="0"/>
                </a:spcBef>
                <a:spcAft>
                  <a:spcPct val="0"/>
                </a:spcAft>
                <a:defRPr/>
              </a:pPr>
              <a:t>‹#›</a:t>
            </a:fld>
            <a:endParaRPr lang="en-US" dirty="0">
              <a:cs typeface="Arial" charset="0"/>
            </a:endParaRPr>
          </a:p>
        </p:txBody>
      </p:sp>
    </p:spTree>
    <p:extLst>
      <p:ext uri="{BB962C8B-B14F-4D97-AF65-F5344CB8AC3E}">
        <p14:creationId xmlns:p14="http://schemas.microsoft.com/office/powerpoint/2010/main" xmlns="" val="1526223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4" charset="-128"/>
          <a:cs typeface="ＭＳ Ｐゴシック" pitchFamily="54" charset="-128"/>
        </a:defRPr>
      </a:lvl1pPr>
      <a:lvl2pPr algn="ctr" defTabSz="457200" rtl="0" eaLnBrk="0" fontAlgn="base" hangingPunct="0">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2pPr>
      <a:lvl3pPr algn="ctr" defTabSz="457200" rtl="0" eaLnBrk="0" fontAlgn="base" hangingPunct="0">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3pPr>
      <a:lvl4pPr algn="ctr" defTabSz="457200" rtl="0" eaLnBrk="0" fontAlgn="base" hangingPunct="0">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4pPr>
      <a:lvl5pPr algn="ctr" defTabSz="457200" rtl="0" eaLnBrk="0" fontAlgn="base" hangingPunct="0">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5pPr>
      <a:lvl6pPr marL="4572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6pPr>
      <a:lvl7pPr marL="9144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7pPr>
      <a:lvl8pPr marL="13716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8pPr>
      <a:lvl9pPr marL="18288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54" charset="-128"/>
          <a:cs typeface="ＭＳ Ｐゴシック" pitchFamily="5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5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5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5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5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65"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115503" y="165392"/>
            <a:ext cx="8947323" cy="295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endParaRPr lang="en-US" sz="3200" b="1" dirty="0" smtClean="0">
              <a:solidFill>
                <a:srgbClr val="663300"/>
              </a:solidFill>
              <a:latin typeface="Arial Black" pitchFamily="34" charset="0"/>
            </a:endParaRPr>
          </a:p>
          <a:p>
            <a:pPr algn="ctr" fontAlgn="base">
              <a:spcBef>
                <a:spcPct val="0"/>
              </a:spcBef>
              <a:spcAft>
                <a:spcPct val="0"/>
              </a:spcAft>
            </a:pPr>
            <a:r>
              <a:rPr lang="en-US" sz="2000" b="1" dirty="0" smtClean="0">
                <a:latin typeface="+mj-lt"/>
              </a:rPr>
              <a:t>UNEMPLOYMENT INSURANCE FUND</a:t>
            </a:r>
          </a:p>
          <a:p>
            <a:pPr algn="ctr" fontAlgn="base">
              <a:spcBef>
                <a:spcPct val="0"/>
              </a:spcBef>
              <a:spcAft>
                <a:spcPct val="0"/>
              </a:spcAft>
            </a:pPr>
            <a:r>
              <a:rPr lang="en-US" sz="2000" b="1" dirty="0" smtClean="0">
                <a:latin typeface="+mj-lt"/>
              </a:rPr>
              <a:t> </a:t>
            </a:r>
          </a:p>
          <a:p>
            <a:pPr algn="ctr" fontAlgn="base">
              <a:spcBef>
                <a:spcPct val="0"/>
              </a:spcBef>
              <a:spcAft>
                <a:spcPct val="0"/>
              </a:spcAft>
            </a:pPr>
            <a:r>
              <a:rPr lang="en-US" sz="2000" b="1" dirty="0" smtClean="0">
                <a:latin typeface="+mj-lt"/>
              </a:rPr>
              <a:t>PC ON LABOUR WORKSHOP  </a:t>
            </a:r>
          </a:p>
          <a:p>
            <a:pPr algn="ctr" fontAlgn="base">
              <a:spcBef>
                <a:spcPct val="0"/>
              </a:spcBef>
              <a:spcAft>
                <a:spcPct val="0"/>
              </a:spcAft>
            </a:pPr>
            <a:endParaRPr lang="en-US" sz="2000" b="1" dirty="0" smtClean="0">
              <a:solidFill>
                <a:srgbClr val="663300"/>
              </a:solidFill>
              <a:latin typeface="+mj-lt"/>
            </a:endParaRPr>
          </a:p>
          <a:p>
            <a:pPr algn="ctr" fontAlgn="base">
              <a:spcBef>
                <a:spcPct val="0"/>
              </a:spcBef>
              <a:spcAft>
                <a:spcPct val="0"/>
              </a:spcAft>
            </a:pPr>
            <a:r>
              <a:rPr lang="en-US" sz="2000" b="1" dirty="0" smtClean="0">
                <a:latin typeface="+mj-lt"/>
              </a:rPr>
              <a:t>UNEMPLOYMENT INSURANCE FUND</a:t>
            </a:r>
          </a:p>
          <a:p>
            <a:pPr algn="ctr" fontAlgn="base">
              <a:spcBef>
                <a:spcPct val="0"/>
              </a:spcBef>
              <a:spcAft>
                <a:spcPct val="0"/>
              </a:spcAft>
            </a:pPr>
            <a:endParaRPr lang="en-US" sz="2000" b="1" dirty="0">
              <a:solidFill>
                <a:srgbClr val="663300"/>
              </a:solidFill>
              <a:latin typeface="+mj-lt"/>
            </a:endParaRPr>
          </a:p>
        </p:txBody>
      </p:sp>
      <p:sp>
        <p:nvSpPr>
          <p:cNvPr id="3" name="Slide Number Placeholder 2"/>
          <p:cNvSpPr>
            <a:spLocks noGrp="1"/>
          </p:cNvSpPr>
          <p:nvPr>
            <p:ph type="sldNum" sz="quarter" idx="12"/>
          </p:nvPr>
        </p:nvSpPr>
        <p:spPr/>
        <p:txBody>
          <a:bodyPr/>
          <a:lstStyle/>
          <a:p>
            <a:fld id="{F5447536-22AF-4143-81F6-C1A8AFE5AC92}" type="slidenum">
              <a:rPr lang="en-US" smtClean="0"/>
              <a:pPr/>
              <a:t>1</a:t>
            </a:fld>
            <a:endParaRPr lang="en-US" dirty="0"/>
          </a:p>
        </p:txBody>
      </p:sp>
      <p:sp>
        <p:nvSpPr>
          <p:cNvPr id="2" name="TextBox 1"/>
          <p:cNvSpPr txBox="1"/>
          <p:nvPr/>
        </p:nvSpPr>
        <p:spPr>
          <a:xfrm>
            <a:off x="179512" y="2748388"/>
            <a:ext cx="1872208" cy="369332"/>
          </a:xfrm>
          <a:prstGeom prst="rect">
            <a:avLst/>
          </a:prstGeom>
          <a:noFill/>
        </p:spPr>
        <p:txBody>
          <a:bodyPr wrap="square" rtlCol="0">
            <a:spAutoFit/>
          </a:bodyPr>
          <a:lstStyle/>
          <a:p>
            <a:r>
              <a:rPr lang="en-ZA" b="1" dirty="0" smtClean="0"/>
              <a:t>04-05 FEB 2020</a:t>
            </a:r>
            <a:endParaRPr lang="en-ZA"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944" y="5947902"/>
            <a:ext cx="1225550"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804" y="5894814"/>
            <a:ext cx="2714625"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47920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570" y="1390731"/>
            <a:ext cx="3995910" cy="2614333"/>
          </a:xfrm>
        </p:spPr>
        <p:txBody>
          <a:bodyPr/>
          <a:lstStyle/>
          <a:p>
            <a:pPr marL="0" indent="0" defTabSz="914400">
              <a:lnSpc>
                <a:spcPct val="115000"/>
              </a:lnSpc>
              <a:buNone/>
              <a:defRPr/>
            </a:pPr>
            <a:r>
              <a:rPr lang="en-ZA" sz="1400" b="1" u="sng" dirty="0">
                <a:solidFill>
                  <a:prstClr val="black"/>
                </a:solidFill>
                <a:latin typeface="Arial Narrow" panose="020B0606020202030204" pitchFamily="34" charset="0"/>
                <a:ea typeface="ＭＳ Ｐゴシック" pitchFamily="34" charset="-128"/>
                <a:cs typeface="Times New Roman" pitchFamily="18" charset="0"/>
              </a:rPr>
              <a:t>Auditor General Progress</a:t>
            </a:r>
          </a:p>
          <a:p>
            <a:pPr>
              <a:buFont typeface="Arial" panose="020B0604020202020204" pitchFamily="34" charset="0"/>
              <a:buChar char="•"/>
              <a:defRPr/>
            </a:pPr>
            <a:r>
              <a:rPr lang="en-ZA" sz="1400" dirty="0">
                <a:solidFill>
                  <a:prstClr val="black"/>
                </a:solidFill>
                <a:latin typeface="Arial Narrow" panose="020B0606020202030204" pitchFamily="34" charset="0"/>
                <a:ea typeface="ＭＳ Ｐゴシック" pitchFamily="34" charset="-128"/>
                <a:cs typeface="+mn-cs"/>
              </a:rPr>
              <a:t>81 Findings were registered by AGSA</a:t>
            </a:r>
          </a:p>
          <a:p>
            <a:pPr>
              <a:buFont typeface="Arial" panose="020B0604020202020204" pitchFamily="34" charset="0"/>
              <a:buChar char="•"/>
              <a:defRPr/>
            </a:pPr>
            <a:r>
              <a:rPr lang="en-ZA" sz="1400" dirty="0">
                <a:solidFill>
                  <a:prstClr val="black"/>
                </a:solidFill>
                <a:latin typeface="Arial Narrow" panose="020B0606020202030204" pitchFamily="34" charset="0"/>
                <a:ea typeface="ＭＳ Ｐゴシック" pitchFamily="34" charset="-128"/>
                <a:cs typeface="+mn-cs"/>
              </a:rPr>
              <a:t>22 has been resolved as 30/11/2020;</a:t>
            </a:r>
          </a:p>
          <a:p>
            <a:pPr>
              <a:buFont typeface="Arial" panose="020B0604020202020204" pitchFamily="34" charset="0"/>
              <a:buChar char="•"/>
              <a:defRPr/>
            </a:pPr>
            <a:r>
              <a:rPr lang="en-ZA" sz="1400" dirty="0">
                <a:solidFill>
                  <a:prstClr val="black"/>
                </a:solidFill>
                <a:latin typeface="Arial Narrow" panose="020B0606020202030204" pitchFamily="34" charset="0"/>
                <a:ea typeface="ＭＳ Ｐゴシック" pitchFamily="34" charset="-128"/>
                <a:cs typeface="+mn-cs"/>
              </a:rPr>
              <a:t>38 Work In Progress and 3rd parties(PIC) dependent</a:t>
            </a:r>
          </a:p>
          <a:p>
            <a:pPr>
              <a:buFont typeface="Arial" panose="020B0604020202020204" pitchFamily="34" charset="0"/>
              <a:buChar char="•"/>
              <a:defRPr/>
            </a:pPr>
            <a:r>
              <a:rPr lang="en-ZA" sz="1400" dirty="0">
                <a:solidFill>
                  <a:prstClr val="black"/>
                </a:solidFill>
                <a:latin typeface="Arial Narrow" panose="020B0606020202030204" pitchFamily="34" charset="0"/>
                <a:ea typeface="ＭＳ Ｐゴシック" pitchFamily="34" charset="-128"/>
                <a:cs typeface="+mn-cs"/>
              </a:rPr>
              <a:t>21 behind schedule but intervention in place to manage time to </a:t>
            </a:r>
            <a:r>
              <a:rPr lang="en-ZA" sz="1400" dirty="0" smtClean="0">
                <a:solidFill>
                  <a:prstClr val="black"/>
                </a:solidFill>
                <a:latin typeface="Arial Narrow" panose="020B0606020202030204" pitchFamily="34" charset="0"/>
                <a:ea typeface="ＭＳ Ｐゴシック" pitchFamily="34" charset="-128"/>
                <a:cs typeface="+mn-cs"/>
              </a:rPr>
              <a:t>deliver</a:t>
            </a:r>
          </a:p>
          <a:p>
            <a:pPr>
              <a:buFont typeface="Arial" panose="020B0604020202020204" pitchFamily="34" charset="0"/>
              <a:buChar char="•"/>
              <a:defRPr/>
            </a:pPr>
            <a:r>
              <a:rPr lang="en-ZA" sz="1400" dirty="0" smtClean="0">
                <a:solidFill>
                  <a:prstClr val="black"/>
                </a:solidFill>
                <a:latin typeface="Arial Narrow" panose="020B0606020202030204" pitchFamily="34" charset="0"/>
                <a:ea typeface="ＭＳ Ｐゴシック" pitchFamily="34" charset="-128"/>
                <a:cs typeface="+mn-cs"/>
              </a:rPr>
              <a:t>Progress is monitored and interrogated by Internal Audit quarterly and the next review is for Quarter 3</a:t>
            </a:r>
            <a:endParaRPr lang="en-ZA" sz="1400" dirty="0">
              <a:solidFill>
                <a:prstClr val="black"/>
              </a:solidFill>
              <a:latin typeface="Arial Narrow" panose="020B0606020202030204" pitchFamily="34" charset="0"/>
              <a:ea typeface="ＭＳ Ｐゴシック" pitchFamily="34" charset="-128"/>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10</a:t>
            </a:fld>
            <a:endParaRPr lang="en-US" altLang="en-US" sz="1200">
              <a:solidFill>
                <a:srgbClr val="898989"/>
              </a:solidFill>
            </a:endParaRPr>
          </a:p>
        </p:txBody>
      </p:sp>
      <p:sp>
        <p:nvSpPr>
          <p:cNvPr id="7" name="Rectangle 6"/>
          <p:cNvSpPr/>
          <p:nvPr/>
        </p:nvSpPr>
        <p:spPr>
          <a:xfrm>
            <a:off x="251520" y="1369603"/>
            <a:ext cx="4680520" cy="2742289"/>
          </a:xfrm>
          <a:prstGeom prst="rect">
            <a:avLst/>
          </a:prstGeom>
        </p:spPr>
        <p:txBody>
          <a:bodyPr wrap="square">
            <a:spAutoFit/>
          </a:bodyPr>
          <a:lstStyle/>
          <a:p>
            <a:pPr>
              <a:lnSpc>
                <a:spcPct val="115000"/>
              </a:lnSpc>
              <a:spcBef>
                <a:spcPct val="20000"/>
              </a:spcBef>
            </a:pPr>
            <a:r>
              <a:rPr lang="en-AU" altLang="en-US" sz="1400" b="1" u="sng" dirty="0" smtClean="0">
                <a:solidFill>
                  <a:prstClr val="black"/>
                </a:solidFill>
                <a:latin typeface="Arial Narrow" panose="020B0606020202030204" pitchFamily="34" charset="0"/>
                <a:ea typeface="ＭＳ Ｐゴシック" pitchFamily="34" charset="-128"/>
                <a:cs typeface="Times New Roman" pitchFamily="18" charset="0"/>
              </a:rPr>
              <a:t>Strategic Risk Progress</a:t>
            </a:r>
          </a:p>
          <a:p>
            <a:pPr marL="342900" indent="-342900">
              <a:lnSpc>
                <a:spcPct val="115000"/>
              </a:lnSpc>
              <a:spcBef>
                <a:spcPct val="20000"/>
              </a:spcBef>
              <a:buFont typeface="Arial" panose="020B0604020202020204" pitchFamily="34" charset="0"/>
              <a:buChar char="•"/>
            </a:pPr>
            <a:endParaRPr lang="en-AU" altLang="en-US" sz="1400" dirty="0">
              <a:solidFill>
                <a:prstClr val="black"/>
              </a:solidFill>
              <a:latin typeface="Arial Narrow" panose="020B0606020202030204" pitchFamily="34" charset="0"/>
              <a:ea typeface="ＭＳ Ｐゴシック" pitchFamily="34" charset="-128"/>
              <a:cs typeface="Times New Roman" pitchFamily="18" charset="0"/>
            </a:endParaRPr>
          </a:p>
          <a:p>
            <a:pPr marL="342900" indent="-342900">
              <a:lnSpc>
                <a:spcPct val="115000"/>
              </a:lnSpc>
              <a:spcBef>
                <a:spcPct val="20000"/>
              </a:spcBef>
              <a:buFont typeface="Arial" panose="020B0604020202020204" pitchFamily="34" charset="0"/>
              <a:buChar char="•"/>
            </a:pPr>
            <a:r>
              <a:rPr lang="en-AU" altLang="en-US" sz="1400" dirty="0" smtClean="0">
                <a:solidFill>
                  <a:prstClr val="black"/>
                </a:solidFill>
                <a:latin typeface="Arial Narrow" panose="020B0606020202030204" pitchFamily="34" charset="0"/>
                <a:ea typeface="ＭＳ Ｐゴシック" pitchFamily="34" charset="-128"/>
                <a:cs typeface="Times New Roman" pitchFamily="18" charset="0"/>
              </a:rPr>
              <a:t>T</a:t>
            </a:r>
            <a:r>
              <a:rPr lang="en-AU" altLang="en-US" sz="1400" dirty="0" smtClean="0">
                <a:solidFill>
                  <a:prstClr val="black"/>
                </a:solidFill>
                <a:latin typeface="Arial Narrow" panose="020B0606020202030204" pitchFamily="34" charset="0"/>
                <a:ea typeface="ＭＳ Ｐゴシック" pitchFamily="34" charset="-128"/>
              </a:rPr>
              <a:t>he </a:t>
            </a:r>
            <a:r>
              <a:rPr lang="en-AU" altLang="en-US" sz="1400" dirty="0">
                <a:solidFill>
                  <a:prstClr val="black"/>
                </a:solidFill>
                <a:latin typeface="Arial Narrow" panose="020B0606020202030204" pitchFamily="34" charset="0"/>
                <a:ea typeface="ＭＳ Ｐゴシック" pitchFamily="34" charset="-128"/>
              </a:rPr>
              <a:t>purpose of this report is to provide management with an enterprise wide view of material risks that the Fund is exposed to, and the level of controls in place to address such risk </a:t>
            </a:r>
            <a:r>
              <a:rPr lang="en-AU" altLang="en-US" sz="1400" dirty="0" smtClean="0">
                <a:solidFill>
                  <a:prstClr val="black"/>
                </a:solidFill>
                <a:latin typeface="Arial Narrow" panose="020B0606020202030204" pitchFamily="34" charset="0"/>
                <a:ea typeface="ＭＳ Ｐゴシック" pitchFamily="34" charset="-128"/>
              </a:rPr>
              <a:t> as at </a:t>
            </a:r>
            <a:r>
              <a:rPr lang="en-AU" altLang="en-US" sz="1400" dirty="0">
                <a:solidFill>
                  <a:prstClr val="black"/>
                </a:solidFill>
                <a:latin typeface="Arial Narrow" panose="020B0606020202030204" pitchFamily="34" charset="0"/>
                <a:ea typeface="ＭＳ Ｐゴシック" pitchFamily="34" charset="-128"/>
              </a:rPr>
              <a:t>30 September 2019.  </a:t>
            </a:r>
          </a:p>
          <a:p>
            <a:pPr marL="342900" indent="-342900">
              <a:lnSpc>
                <a:spcPct val="115000"/>
              </a:lnSpc>
              <a:spcBef>
                <a:spcPct val="20000"/>
              </a:spcBef>
              <a:buFont typeface="Arial" panose="020B0604020202020204" pitchFamily="34" charset="0"/>
              <a:buChar char="•"/>
            </a:pPr>
            <a:r>
              <a:rPr lang="en-AU" altLang="en-US" sz="1400" dirty="0">
                <a:solidFill>
                  <a:prstClr val="black"/>
                </a:solidFill>
                <a:latin typeface="Arial Narrow" panose="020B0606020202030204" pitchFamily="34" charset="0"/>
                <a:ea typeface="ＭＳ Ｐゴシック" pitchFamily="34" charset="-128"/>
              </a:rPr>
              <a:t>Twelve (12) principal risks </a:t>
            </a:r>
            <a:r>
              <a:rPr lang="en-AU" altLang="en-US" sz="1400" dirty="0" smtClean="0">
                <a:solidFill>
                  <a:prstClr val="black"/>
                </a:solidFill>
                <a:latin typeface="Arial Narrow" panose="020B0606020202030204" pitchFamily="34" charset="0"/>
                <a:ea typeface="ＭＳ Ｐゴシック" pitchFamily="34" charset="-128"/>
              </a:rPr>
              <a:t>were identified </a:t>
            </a:r>
            <a:r>
              <a:rPr lang="en-AU" altLang="en-US" sz="1400" dirty="0">
                <a:solidFill>
                  <a:prstClr val="black"/>
                </a:solidFill>
                <a:latin typeface="Arial Narrow" panose="020B0606020202030204" pitchFamily="34" charset="0"/>
                <a:ea typeface="ＭＳ Ｐゴシック" pitchFamily="34" charset="-128"/>
              </a:rPr>
              <a:t>for the </a:t>
            </a:r>
            <a:r>
              <a:rPr lang="en-AU" altLang="en-US" sz="1400" dirty="0" smtClean="0">
                <a:solidFill>
                  <a:prstClr val="black"/>
                </a:solidFill>
                <a:latin typeface="Arial Narrow" panose="020B0606020202030204" pitchFamily="34" charset="0"/>
                <a:ea typeface="ＭＳ Ｐゴシック" pitchFamily="34" charset="-128"/>
              </a:rPr>
              <a:t>UIF.  </a:t>
            </a:r>
            <a:r>
              <a:rPr lang="en-AU" altLang="en-US" sz="1400" dirty="0">
                <a:solidFill>
                  <a:prstClr val="black"/>
                </a:solidFill>
                <a:latin typeface="Arial Narrow" panose="020B0606020202030204" pitchFamily="34" charset="0"/>
                <a:ea typeface="ＭＳ Ｐゴシック" pitchFamily="34" charset="-128"/>
              </a:rPr>
              <a:t>Four (4) </a:t>
            </a:r>
            <a:r>
              <a:rPr lang="en-AU" altLang="en-US" sz="1400" dirty="0" smtClean="0">
                <a:solidFill>
                  <a:prstClr val="black"/>
                </a:solidFill>
                <a:latin typeface="Arial Narrow" panose="020B0606020202030204" pitchFamily="34" charset="0"/>
                <a:ea typeface="ＭＳ Ｐゴシック" pitchFamily="34" charset="-128"/>
              </a:rPr>
              <a:t>were identified as High Risk and  </a:t>
            </a:r>
            <a:r>
              <a:rPr lang="en-AU" altLang="en-US" sz="1400" dirty="0">
                <a:solidFill>
                  <a:prstClr val="black"/>
                </a:solidFill>
                <a:latin typeface="Arial Narrow" panose="020B0606020202030204" pitchFamily="34" charset="0"/>
                <a:ea typeface="ＭＳ Ｐゴシック" pitchFamily="34" charset="-128"/>
              </a:rPr>
              <a:t>eight (8</a:t>
            </a:r>
            <a:r>
              <a:rPr lang="en-AU" altLang="en-US" sz="1400" dirty="0" smtClean="0">
                <a:solidFill>
                  <a:prstClr val="black"/>
                </a:solidFill>
                <a:latin typeface="Arial Narrow" panose="020B0606020202030204" pitchFamily="34" charset="0"/>
                <a:ea typeface="ＭＳ Ｐゴシック" pitchFamily="34" charset="-128"/>
              </a:rPr>
              <a:t>) as </a:t>
            </a:r>
            <a:r>
              <a:rPr lang="en-AU" altLang="en-US" sz="1400" dirty="0">
                <a:solidFill>
                  <a:prstClr val="black"/>
                </a:solidFill>
                <a:latin typeface="Arial Narrow" panose="020B0606020202030204" pitchFamily="34" charset="0"/>
                <a:ea typeface="ＭＳ Ｐゴシック" pitchFamily="34" charset="-128"/>
              </a:rPr>
              <a:t>Medium risk</a:t>
            </a:r>
            <a:r>
              <a:rPr lang="en-AU" altLang="en-US" sz="1400" dirty="0" smtClean="0">
                <a:solidFill>
                  <a:prstClr val="black"/>
                </a:solidFill>
                <a:latin typeface="Arial Narrow" panose="020B0606020202030204" pitchFamily="34" charset="0"/>
                <a:ea typeface="ＭＳ Ｐゴシック" pitchFamily="34" charset="-128"/>
              </a:rPr>
              <a:t>.</a:t>
            </a:r>
            <a:endParaRPr lang="en-AU" altLang="en-US" sz="1400" dirty="0">
              <a:solidFill>
                <a:prstClr val="black"/>
              </a:solidFill>
              <a:latin typeface="Arial Narrow" panose="020B0606020202030204" pitchFamily="34" charset="0"/>
              <a:ea typeface="ＭＳ Ｐゴシック" pitchFamily="34" charset="-128"/>
            </a:endParaRPr>
          </a:p>
          <a:p>
            <a:pPr marL="342900" indent="-342900">
              <a:lnSpc>
                <a:spcPct val="115000"/>
              </a:lnSpc>
              <a:spcBef>
                <a:spcPct val="20000"/>
              </a:spcBef>
              <a:buFont typeface="Arial" panose="020B0604020202020204" pitchFamily="34" charset="0"/>
              <a:buChar char="•"/>
            </a:pPr>
            <a:r>
              <a:rPr lang="en-AU" altLang="en-US" sz="1400" dirty="0">
                <a:solidFill>
                  <a:prstClr val="black"/>
                </a:solidFill>
                <a:latin typeface="Arial Narrow" panose="020B0606020202030204" pitchFamily="34" charset="0"/>
                <a:ea typeface="ＭＳ Ｐゴシック" pitchFamily="34" charset="-128"/>
              </a:rPr>
              <a:t>28 of 53 (53%) of mitigation plans are implemented by UIF as at 30 September 2019</a:t>
            </a:r>
            <a:r>
              <a:rPr lang="en-AU" altLang="en-US" sz="1400" dirty="0" smtClean="0">
                <a:solidFill>
                  <a:prstClr val="black"/>
                </a:solidFill>
                <a:latin typeface="Arial Narrow" panose="020B0606020202030204" pitchFamily="34" charset="0"/>
                <a:ea typeface="ＭＳ Ｐゴシック" pitchFamily="34" charset="-128"/>
              </a:rPr>
              <a:t>.</a:t>
            </a:r>
            <a:endParaRPr lang="en-AU" altLang="en-US" sz="1400" dirty="0">
              <a:solidFill>
                <a:prstClr val="black"/>
              </a:solidFill>
              <a:latin typeface="Arial Narrow" panose="020B0606020202030204" pitchFamily="34" charset="0"/>
              <a:ea typeface="ＭＳ Ｐゴシック" pitchFamily="34" charset="-128"/>
            </a:endParaRPr>
          </a:p>
        </p:txBody>
      </p:sp>
      <p:sp>
        <p:nvSpPr>
          <p:cNvPr id="8" name="Content Placeholder 2"/>
          <p:cNvSpPr txBox="1">
            <a:spLocks/>
          </p:cNvSpPr>
          <p:nvPr/>
        </p:nvSpPr>
        <p:spPr bwMode="auto">
          <a:xfrm>
            <a:off x="251520" y="4140560"/>
            <a:ext cx="8620636" cy="2372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115000"/>
              </a:lnSpc>
              <a:buFont typeface="Arial" charset="0"/>
              <a:buNone/>
              <a:defRPr/>
            </a:pPr>
            <a:r>
              <a:rPr lang="en-ZA" sz="1400" b="1" u="sng" dirty="0" smtClean="0">
                <a:solidFill>
                  <a:prstClr val="black"/>
                </a:solidFill>
                <a:latin typeface="Arial Narrow" panose="020B0606020202030204" pitchFamily="34" charset="0"/>
                <a:ea typeface="ＭＳ Ｐゴシック" pitchFamily="34" charset="-128"/>
                <a:cs typeface="Times New Roman" pitchFamily="18" charset="0"/>
              </a:rPr>
              <a:t>Internal Audit Progress Year to Date</a:t>
            </a:r>
          </a:p>
          <a:p>
            <a:pPr marL="0" indent="0" defTabSz="914400">
              <a:lnSpc>
                <a:spcPct val="115000"/>
              </a:lnSpc>
              <a:buFont typeface="Arial" charset="0"/>
              <a:buNone/>
              <a:defRPr/>
            </a:pPr>
            <a:endParaRPr lang="en-ZA" sz="1400" b="1" u="sng" dirty="0">
              <a:solidFill>
                <a:prstClr val="black"/>
              </a:solidFill>
              <a:latin typeface="Arial Narrow" panose="020B0606020202030204" pitchFamily="34" charset="0"/>
              <a:ea typeface="ＭＳ Ｐゴシック" pitchFamily="34" charset="-128"/>
              <a:cs typeface="Times New Roman" pitchFamily="18" charset="0"/>
            </a:endParaRPr>
          </a:p>
          <a:p>
            <a:pPr marL="0" indent="0" defTabSz="914400">
              <a:lnSpc>
                <a:spcPct val="115000"/>
              </a:lnSpc>
              <a:buFont typeface="Arial" charset="0"/>
              <a:buNone/>
              <a:defRPr/>
            </a:pPr>
            <a:endParaRPr lang="en-ZA" sz="1400" b="1" u="sng" dirty="0" smtClean="0">
              <a:solidFill>
                <a:prstClr val="black"/>
              </a:solidFill>
              <a:latin typeface="Arial Narrow" panose="020B0606020202030204" pitchFamily="34" charset="0"/>
              <a:ea typeface="ＭＳ Ｐゴシック" pitchFamily="34" charset="-128"/>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598146747"/>
              </p:ext>
            </p:extLst>
          </p:nvPr>
        </p:nvGraphicFramePr>
        <p:xfrm>
          <a:off x="317953" y="4503544"/>
          <a:ext cx="8554203" cy="823028"/>
        </p:xfrm>
        <a:graphic>
          <a:graphicData uri="http://schemas.openxmlformats.org/drawingml/2006/table">
            <a:tbl>
              <a:tblPr firstRow="1" bandRow="1">
                <a:tableStyleId>{5C22544A-7EE6-4342-B048-85BDC9FD1C3A}</a:tableStyleId>
              </a:tblPr>
              <a:tblGrid>
                <a:gridCol w="950467">
                  <a:extLst>
                    <a:ext uri="{9D8B030D-6E8A-4147-A177-3AD203B41FA5}">
                      <a16:colId xmlns:a16="http://schemas.microsoft.com/office/drawing/2014/main" xmlns="" val="20000"/>
                    </a:ext>
                  </a:extLst>
                </a:gridCol>
                <a:gridCol w="950467">
                  <a:extLst>
                    <a:ext uri="{9D8B030D-6E8A-4147-A177-3AD203B41FA5}">
                      <a16:colId xmlns:a16="http://schemas.microsoft.com/office/drawing/2014/main" xmlns="" val="20001"/>
                    </a:ext>
                  </a:extLst>
                </a:gridCol>
                <a:gridCol w="950467">
                  <a:extLst>
                    <a:ext uri="{9D8B030D-6E8A-4147-A177-3AD203B41FA5}">
                      <a16:colId xmlns:a16="http://schemas.microsoft.com/office/drawing/2014/main" xmlns="" val="20002"/>
                    </a:ext>
                  </a:extLst>
                </a:gridCol>
                <a:gridCol w="950467">
                  <a:extLst>
                    <a:ext uri="{9D8B030D-6E8A-4147-A177-3AD203B41FA5}">
                      <a16:colId xmlns:a16="http://schemas.microsoft.com/office/drawing/2014/main" xmlns="" val="20003"/>
                    </a:ext>
                  </a:extLst>
                </a:gridCol>
                <a:gridCol w="950467">
                  <a:extLst>
                    <a:ext uri="{9D8B030D-6E8A-4147-A177-3AD203B41FA5}">
                      <a16:colId xmlns:a16="http://schemas.microsoft.com/office/drawing/2014/main" xmlns="" val="20004"/>
                    </a:ext>
                  </a:extLst>
                </a:gridCol>
                <a:gridCol w="950467">
                  <a:extLst>
                    <a:ext uri="{9D8B030D-6E8A-4147-A177-3AD203B41FA5}">
                      <a16:colId xmlns:a16="http://schemas.microsoft.com/office/drawing/2014/main" xmlns="" val="20005"/>
                    </a:ext>
                  </a:extLst>
                </a:gridCol>
                <a:gridCol w="950467">
                  <a:extLst>
                    <a:ext uri="{9D8B030D-6E8A-4147-A177-3AD203B41FA5}">
                      <a16:colId xmlns:a16="http://schemas.microsoft.com/office/drawing/2014/main" xmlns="" val="20006"/>
                    </a:ext>
                  </a:extLst>
                </a:gridCol>
                <a:gridCol w="950467">
                  <a:extLst>
                    <a:ext uri="{9D8B030D-6E8A-4147-A177-3AD203B41FA5}">
                      <a16:colId xmlns:a16="http://schemas.microsoft.com/office/drawing/2014/main" xmlns="" val="20007"/>
                    </a:ext>
                  </a:extLst>
                </a:gridCol>
                <a:gridCol w="950467">
                  <a:extLst>
                    <a:ext uri="{9D8B030D-6E8A-4147-A177-3AD203B41FA5}">
                      <a16:colId xmlns:a16="http://schemas.microsoft.com/office/drawing/2014/main" xmlns="" val="20008"/>
                    </a:ext>
                  </a:extLst>
                </a:gridCol>
              </a:tblGrid>
              <a:tr h="225502">
                <a:tc>
                  <a:txBody>
                    <a:bodyPr/>
                    <a:lstStyle/>
                    <a:p>
                      <a:pPr>
                        <a:spcAft>
                          <a:spcPts val="0"/>
                        </a:spcAft>
                      </a:pPr>
                      <a:r>
                        <a:rPr lang="en-US" sz="1200" b="1" dirty="0">
                          <a:effectLst/>
                          <a:latin typeface="Arial"/>
                          <a:ea typeface="Times New Roman"/>
                        </a:rPr>
                        <a:t>Planned Audits</a:t>
                      </a:r>
                      <a:endParaRPr lang="en-ZA" sz="1600" dirty="0">
                        <a:effectLst/>
                        <a:latin typeface="Times New Roman"/>
                        <a:ea typeface="Times New Roman"/>
                      </a:endParaRPr>
                    </a:p>
                  </a:txBody>
                  <a:tcPr marL="60286" marR="60286" marT="0" marB="0"/>
                </a:tc>
                <a:tc>
                  <a:txBody>
                    <a:bodyPr/>
                    <a:lstStyle/>
                    <a:p>
                      <a:pPr>
                        <a:spcAft>
                          <a:spcPts val="0"/>
                        </a:spcAft>
                      </a:pPr>
                      <a:r>
                        <a:rPr lang="en-US" sz="1200" b="1" dirty="0">
                          <a:effectLst/>
                          <a:latin typeface="Arial"/>
                          <a:ea typeface="Times New Roman"/>
                        </a:rPr>
                        <a:t>Completed  </a:t>
                      </a:r>
                      <a:endParaRPr lang="en-ZA" sz="1600" dirty="0">
                        <a:effectLst/>
                        <a:latin typeface="Times New Roman"/>
                        <a:ea typeface="Times New Roman"/>
                      </a:endParaRPr>
                    </a:p>
                  </a:txBody>
                  <a:tcPr marL="60286" marR="60286" marT="0" marB="0"/>
                </a:tc>
                <a:tc>
                  <a:txBody>
                    <a:bodyPr/>
                    <a:lstStyle/>
                    <a:p>
                      <a:pPr>
                        <a:spcAft>
                          <a:spcPts val="0"/>
                        </a:spcAft>
                      </a:pPr>
                      <a:r>
                        <a:rPr lang="en-US" sz="1200" b="1" dirty="0">
                          <a:effectLst/>
                          <a:latin typeface="Arial"/>
                          <a:ea typeface="Times New Roman"/>
                        </a:rPr>
                        <a:t>Reporting</a:t>
                      </a:r>
                      <a:endParaRPr lang="en-ZA" sz="1600" dirty="0">
                        <a:effectLst/>
                        <a:latin typeface="Times New Roman"/>
                        <a:ea typeface="Times New Roman"/>
                      </a:endParaRPr>
                    </a:p>
                  </a:txBody>
                  <a:tcPr marL="60286" marR="60286" marT="0" marB="0"/>
                </a:tc>
                <a:tc>
                  <a:txBody>
                    <a:bodyPr/>
                    <a:lstStyle/>
                    <a:p>
                      <a:pPr>
                        <a:spcAft>
                          <a:spcPts val="0"/>
                        </a:spcAft>
                      </a:pPr>
                      <a:r>
                        <a:rPr lang="en-US" sz="1200" b="1" dirty="0">
                          <a:effectLst/>
                          <a:latin typeface="Arial"/>
                          <a:ea typeface="Times New Roman"/>
                        </a:rPr>
                        <a:t>Execution</a:t>
                      </a:r>
                      <a:endParaRPr lang="en-ZA" sz="1600" dirty="0">
                        <a:effectLst/>
                        <a:latin typeface="Times New Roman"/>
                        <a:ea typeface="Times New Roman"/>
                      </a:endParaRPr>
                    </a:p>
                  </a:txBody>
                  <a:tcPr marL="60286" marR="60286" marT="0" marB="0"/>
                </a:tc>
                <a:tc>
                  <a:txBody>
                    <a:bodyPr/>
                    <a:lstStyle/>
                    <a:p>
                      <a:pPr>
                        <a:spcAft>
                          <a:spcPts val="0"/>
                        </a:spcAft>
                      </a:pPr>
                      <a:r>
                        <a:rPr lang="en-US" sz="1200" b="1" dirty="0">
                          <a:effectLst/>
                          <a:latin typeface="Arial"/>
                          <a:ea typeface="Times New Roman"/>
                        </a:rPr>
                        <a:t>Planning</a:t>
                      </a:r>
                      <a:endParaRPr lang="en-ZA" sz="1600" dirty="0">
                        <a:effectLst/>
                        <a:latin typeface="Times New Roman"/>
                        <a:ea typeface="Times New Roman"/>
                      </a:endParaRPr>
                    </a:p>
                  </a:txBody>
                  <a:tcPr marL="60286" marR="60286" marT="0" marB="0"/>
                </a:tc>
                <a:tc>
                  <a:txBody>
                    <a:bodyPr/>
                    <a:lstStyle/>
                    <a:p>
                      <a:pPr>
                        <a:spcAft>
                          <a:spcPts val="0"/>
                        </a:spcAft>
                      </a:pPr>
                      <a:r>
                        <a:rPr lang="en-US" sz="1200" b="1" dirty="0">
                          <a:effectLst/>
                          <a:latin typeface="Arial"/>
                          <a:ea typeface="Times New Roman"/>
                        </a:rPr>
                        <a:t>Not yet Started</a:t>
                      </a:r>
                      <a:endParaRPr lang="en-ZA" sz="1600" dirty="0">
                        <a:effectLst/>
                        <a:latin typeface="Times New Roman"/>
                        <a:ea typeface="Times New Roman"/>
                      </a:endParaRPr>
                    </a:p>
                  </a:txBody>
                  <a:tcPr marL="60286" marR="60286" marT="0" marB="0"/>
                </a:tc>
                <a:tc>
                  <a:txBody>
                    <a:bodyPr/>
                    <a:lstStyle/>
                    <a:p>
                      <a:pPr>
                        <a:spcAft>
                          <a:spcPts val="0"/>
                        </a:spcAft>
                      </a:pPr>
                      <a:r>
                        <a:rPr lang="en-US" sz="1200" b="1" dirty="0">
                          <a:effectLst/>
                          <a:latin typeface="Arial"/>
                          <a:ea typeface="Times New Roman"/>
                        </a:rPr>
                        <a:t>Adhoc</a:t>
                      </a:r>
                      <a:endParaRPr lang="en-ZA" sz="1600" dirty="0">
                        <a:effectLst/>
                        <a:latin typeface="Times New Roman"/>
                        <a:ea typeface="Times New Roman"/>
                      </a:endParaRPr>
                    </a:p>
                  </a:txBody>
                  <a:tcPr marL="60286" marR="60286" marT="0" marB="0"/>
                </a:tc>
                <a:tc>
                  <a:txBody>
                    <a:bodyPr/>
                    <a:lstStyle/>
                    <a:p>
                      <a:pPr>
                        <a:spcAft>
                          <a:spcPts val="0"/>
                        </a:spcAft>
                      </a:pPr>
                      <a:r>
                        <a:rPr lang="en-ZA" sz="1200" b="1" kern="1200" dirty="0" smtClean="0">
                          <a:solidFill>
                            <a:schemeClr val="lt1"/>
                          </a:solidFill>
                          <a:effectLst/>
                          <a:latin typeface="Arial"/>
                          <a:ea typeface="Times New Roman"/>
                          <a:cs typeface="+mn-cs"/>
                        </a:rPr>
                        <a:t>Q4</a:t>
                      </a:r>
                      <a:endParaRPr lang="en-ZA" sz="1200" b="1" kern="1200" dirty="0">
                        <a:solidFill>
                          <a:schemeClr val="lt1"/>
                        </a:solidFill>
                        <a:effectLst/>
                        <a:latin typeface="Arial"/>
                        <a:ea typeface="Times New Roman"/>
                        <a:cs typeface="+mn-cs"/>
                      </a:endParaRPr>
                    </a:p>
                  </a:txBody>
                  <a:tcPr marL="60286" marR="60286" marT="0" marB="0"/>
                </a:tc>
                <a:tc>
                  <a:txBody>
                    <a:bodyPr/>
                    <a:lstStyle/>
                    <a:p>
                      <a:pPr>
                        <a:spcAft>
                          <a:spcPts val="0"/>
                        </a:spcAft>
                      </a:pPr>
                      <a:r>
                        <a:rPr lang="en-ZA" sz="1200" b="1" kern="1200" dirty="0" smtClean="0">
                          <a:solidFill>
                            <a:schemeClr val="lt1"/>
                          </a:solidFill>
                          <a:effectLst/>
                          <a:latin typeface="Arial"/>
                          <a:ea typeface="Times New Roman"/>
                          <a:cs typeface="+mn-cs"/>
                        </a:rPr>
                        <a:t>2020/21</a:t>
                      </a:r>
                      <a:endParaRPr lang="en-ZA" sz="1200" b="1" kern="1200" dirty="0">
                        <a:solidFill>
                          <a:schemeClr val="lt1"/>
                        </a:solidFill>
                        <a:effectLst/>
                        <a:latin typeface="Arial"/>
                        <a:ea typeface="Times New Roman"/>
                        <a:cs typeface="+mn-cs"/>
                      </a:endParaRPr>
                    </a:p>
                  </a:txBody>
                  <a:tcPr marL="60286" marR="60286" marT="0" marB="0"/>
                </a:tc>
                <a:extLst>
                  <a:ext uri="{0D108BD9-81ED-4DB2-BD59-A6C34878D82A}">
                    <a16:rowId xmlns:a16="http://schemas.microsoft.com/office/drawing/2014/main" xmlns="" val="10000"/>
                  </a:ext>
                </a:extLst>
              </a:tr>
              <a:tr h="416841">
                <a:tc>
                  <a:txBody>
                    <a:bodyPr/>
                    <a:lstStyle/>
                    <a:p>
                      <a:pPr algn="ctr"/>
                      <a:r>
                        <a:rPr lang="en-ZA" sz="1200" dirty="0" smtClean="0">
                          <a:latin typeface="Arial" pitchFamily="34" charset="0"/>
                          <a:cs typeface="Arial" pitchFamily="34" charset="0"/>
                        </a:rPr>
                        <a:t>51 (100%)</a:t>
                      </a:r>
                      <a:endParaRPr lang="en-ZA" sz="1200" dirty="0">
                        <a:latin typeface="Arial" pitchFamily="34" charset="0"/>
                        <a:cs typeface="Arial" pitchFamily="34" charset="0"/>
                      </a:endParaRPr>
                    </a:p>
                  </a:txBody>
                  <a:tcPr marT="45754" marB="45754"/>
                </a:tc>
                <a:tc>
                  <a:txBody>
                    <a:bodyPr/>
                    <a:lstStyle/>
                    <a:p>
                      <a:pPr algn="ctr"/>
                      <a:r>
                        <a:rPr lang="en-ZA" sz="1200" baseline="0" dirty="0" smtClean="0">
                          <a:latin typeface="Arial" pitchFamily="34" charset="0"/>
                          <a:cs typeface="Arial" pitchFamily="34" charset="0"/>
                        </a:rPr>
                        <a:t>23 </a:t>
                      </a:r>
                      <a:r>
                        <a:rPr lang="en-ZA" sz="1200" dirty="0" smtClean="0">
                          <a:latin typeface="Arial" pitchFamily="34" charset="0"/>
                          <a:cs typeface="Arial" pitchFamily="34" charset="0"/>
                        </a:rPr>
                        <a:t> (45%)</a:t>
                      </a:r>
                      <a:endParaRPr lang="en-ZA" sz="1200" dirty="0">
                        <a:latin typeface="Arial" pitchFamily="34" charset="0"/>
                        <a:cs typeface="Arial" pitchFamily="34" charset="0"/>
                      </a:endParaRPr>
                    </a:p>
                  </a:txBody>
                  <a:tcPr marT="45754" marB="45754"/>
                </a:tc>
                <a:tc>
                  <a:txBody>
                    <a:bodyPr/>
                    <a:lstStyle/>
                    <a:p>
                      <a:pPr algn="ctr"/>
                      <a:r>
                        <a:rPr lang="en-ZA" sz="1200" dirty="0" smtClean="0">
                          <a:latin typeface="Arial" pitchFamily="34" charset="0"/>
                          <a:cs typeface="Arial" pitchFamily="34" charset="0"/>
                        </a:rPr>
                        <a:t>10 (20%)</a:t>
                      </a:r>
                      <a:endParaRPr lang="en-ZA" sz="1200" dirty="0">
                        <a:latin typeface="Arial" pitchFamily="34" charset="0"/>
                        <a:cs typeface="Arial" pitchFamily="34" charset="0"/>
                      </a:endParaRPr>
                    </a:p>
                  </a:txBody>
                  <a:tcPr marT="45754" marB="45754"/>
                </a:tc>
                <a:tc>
                  <a:txBody>
                    <a:bodyPr/>
                    <a:lstStyle/>
                    <a:p>
                      <a:pPr algn="ctr"/>
                      <a:r>
                        <a:rPr lang="en-ZA" sz="1200" dirty="0" smtClean="0">
                          <a:latin typeface="Arial" pitchFamily="34" charset="0"/>
                          <a:cs typeface="Arial" pitchFamily="34" charset="0"/>
                        </a:rPr>
                        <a:t>2 (4%)</a:t>
                      </a:r>
                      <a:endParaRPr lang="en-ZA" sz="1200" dirty="0">
                        <a:latin typeface="Arial" pitchFamily="34" charset="0"/>
                        <a:cs typeface="Arial" pitchFamily="34" charset="0"/>
                      </a:endParaRPr>
                    </a:p>
                  </a:txBody>
                  <a:tcPr marT="45754" marB="45754"/>
                </a:tc>
                <a:tc>
                  <a:txBody>
                    <a:bodyPr/>
                    <a:lstStyle/>
                    <a:p>
                      <a:pPr algn="ctr"/>
                      <a:r>
                        <a:rPr lang="en-ZA" sz="1200" dirty="0" smtClean="0">
                          <a:latin typeface="Arial" pitchFamily="34" charset="0"/>
                          <a:cs typeface="Arial" pitchFamily="34" charset="0"/>
                        </a:rPr>
                        <a:t>2 (4%)</a:t>
                      </a:r>
                      <a:endParaRPr lang="en-ZA" sz="1200" dirty="0">
                        <a:latin typeface="Arial" pitchFamily="34" charset="0"/>
                        <a:cs typeface="Arial" pitchFamily="34" charset="0"/>
                      </a:endParaRPr>
                    </a:p>
                  </a:txBody>
                  <a:tcPr marT="45754" marB="45754"/>
                </a:tc>
                <a:tc>
                  <a:txBody>
                    <a:bodyPr/>
                    <a:lstStyle/>
                    <a:p>
                      <a:pPr algn="ctr"/>
                      <a:r>
                        <a:rPr lang="en-ZA" sz="1200" dirty="0" smtClean="0">
                          <a:latin typeface="Arial" pitchFamily="34" charset="0"/>
                          <a:cs typeface="Arial" pitchFamily="34" charset="0"/>
                        </a:rPr>
                        <a:t>3 (6%)</a:t>
                      </a:r>
                      <a:endParaRPr lang="en-ZA" sz="1200" dirty="0">
                        <a:latin typeface="Arial" pitchFamily="34" charset="0"/>
                        <a:cs typeface="Arial" pitchFamily="34" charset="0"/>
                      </a:endParaRPr>
                    </a:p>
                  </a:txBody>
                  <a:tcPr marT="45754" marB="45754"/>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1  audit reports</a:t>
                      </a:r>
                    </a:p>
                  </a:txBody>
                  <a:tcPr marT="45754" marB="45754"/>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10 (20%)</a:t>
                      </a:r>
                    </a:p>
                  </a:txBody>
                  <a:tcPr marT="45754" marB="45754"/>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4 (8%)</a:t>
                      </a:r>
                    </a:p>
                  </a:txBody>
                  <a:tcPr marT="45754" marB="45754"/>
                </a:tc>
                <a:extLst>
                  <a:ext uri="{0D108BD9-81ED-4DB2-BD59-A6C34878D82A}">
                    <a16:rowId xmlns:a16="http://schemas.microsoft.com/office/drawing/2014/main" xmlns="" val="10001"/>
                  </a:ext>
                </a:extLst>
              </a:tr>
            </a:tbl>
          </a:graphicData>
        </a:graphic>
      </p:graphicFrame>
      <p:sp>
        <p:nvSpPr>
          <p:cNvPr id="12" name="Content Placeholder 2"/>
          <p:cNvSpPr txBox="1">
            <a:spLocks/>
          </p:cNvSpPr>
          <p:nvPr/>
        </p:nvSpPr>
        <p:spPr bwMode="auto">
          <a:xfrm>
            <a:off x="317954" y="5373217"/>
            <a:ext cx="8554202" cy="1139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altLang="en-US" sz="1200" dirty="0">
                <a:solidFill>
                  <a:prstClr val="black"/>
                </a:solidFill>
                <a:latin typeface="Arial Narrow" panose="020B0606020202030204" pitchFamily="34" charset="0"/>
                <a:cs typeface="Arial" charset="0"/>
              </a:rPr>
              <a:t>The table </a:t>
            </a:r>
            <a:r>
              <a:rPr lang="en-GB" altLang="en-US" sz="1200" dirty="0" smtClean="0">
                <a:solidFill>
                  <a:prstClr val="black"/>
                </a:solidFill>
                <a:latin typeface="Arial Narrow" panose="020B0606020202030204" pitchFamily="34" charset="0"/>
                <a:cs typeface="Arial" charset="0"/>
              </a:rPr>
              <a:t>above </a:t>
            </a:r>
            <a:r>
              <a:rPr lang="en-GB" altLang="en-US" sz="1200" dirty="0">
                <a:solidFill>
                  <a:prstClr val="black"/>
                </a:solidFill>
                <a:latin typeface="Arial Narrow" panose="020B0606020202030204" pitchFamily="34" charset="0"/>
                <a:cs typeface="Arial" charset="0"/>
              </a:rPr>
              <a:t>depicts the performance against the 2019/20 Internal Audit Plan as at 31st December </a:t>
            </a:r>
            <a:r>
              <a:rPr lang="en-GB" altLang="en-US" sz="1200" dirty="0" smtClean="0">
                <a:solidFill>
                  <a:prstClr val="black"/>
                </a:solidFill>
                <a:latin typeface="Arial Narrow" panose="020B0606020202030204" pitchFamily="34" charset="0"/>
                <a:cs typeface="Arial" charset="0"/>
              </a:rPr>
              <a:t>2019</a:t>
            </a:r>
          </a:p>
          <a:p>
            <a:pPr>
              <a:defRPr/>
            </a:pPr>
            <a:r>
              <a:rPr lang="en-ZA" altLang="en-US" sz="1200" dirty="0">
                <a:solidFill>
                  <a:prstClr val="black"/>
                </a:solidFill>
                <a:latin typeface="Arial Narrow" panose="020B0606020202030204" pitchFamily="34" charset="0"/>
                <a:cs typeface="Arial" charset="0"/>
              </a:rPr>
              <a:t>In quarter three internal audit has  achieved  45% (Audits Completed) vs 85% (Target) of this performance indicator by 31 December 2019</a:t>
            </a:r>
            <a:r>
              <a:rPr lang="en-ZA" altLang="en-US" sz="1200" dirty="0" smtClean="0">
                <a:solidFill>
                  <a:prstClr val="black"/>
                </a:solidFill>
                <a:latin typeface="Arial Narrow" panose="020B0606020202030204" pitchFamily="34" charset="0"/>
                <a:cs typeface="Arial" charset="0"/>
              </a:rPr>
              <a:t>.</a:t>
            </a:r>
          </a:p>
          <a:p>
            <a:pPr eaLnBrk="0" hangingPunct="0">
              <a:spcBef>
                <a:spcPct val="0"/>
              </a:spcBef>
              <a:defRPr/>
            </a:pPr>
            <a:r>
              <a:rPr lang="en-ZA" altLang="en-US" sz="1200" dirty="0">
                <a:solidFill>
                  <a:prstClr val="black"/>
                </a:solidFill>
                <a:latin typeface="Arial Narrow" panose="020B0606020202030204" pitchFamily="34" charset="0"/>
                <a:cs typeface="Arial" charset="0"/>
              </a:rPr>
              <a:t>Through the support from management and all relevant stakeholders, 98% of the performance indicator(combine assurance- finalised internal audit reports), can still be achieved by 31March 2020.</a:t>
            </a:r>
          </a:p>
          <a:p>
            <a:pPr marL="0" indent="0" algn="ctr" eaLnBrk="0" hangingPunct="0">
              <a:spcBef>
                <a:spcPct val="0"/>
              </a:spcBef>
              <a:buFont typeface="Arial" charset="0"/>
              <a:buNone/>
              <a:defRPr/>
            </a:pPr>
            <a:endParaRPr lang="en-ZA" altLang="en-US" sz="1200" dirty="0">
              <a:solidFill>
                <a:srgbClr val="000000"/>
              </a:solidFill>
              <a:latin typeface="Arial" charset="0"/>
              <a:ea typeface="MS PGothic" pitchFamily="34" charset="-128"/>
              <a:cs typeface="Arial" charset="0"/>
            </a:endParaRPr>
          </a:p>
          <a:p>
            <a:pPr>
              <a:defRPr/>
            </a:pPr>
            <a:endParaRPr lang="en-ZA" altLang="en-US" sz="1200" dirty="0">
              <a:solidFill>
                <a:prstClr val="black"/>
              </a:solidFill>
              <a:latin typeface="Arial" charset="0"/>
              <a:cs typeface="Arial" charset="0"/>
            </a:endParaRPr>
          </a:p>
          <a:p>
            <a:pPr>
              <a:defRPr/>
            </a:pPr>
            <a:endParaRPr lang="en-GB" altLang="en-US" sz="1200" dirty="0">
              <a:solidFill>
                <a:prstClr val="black"/>
              </a:solidFill>
              <a:latin typeface="Arial Narrow" panose="020B0606020202030204" pitchFamily="34" charset="0"/>
              <a:cs typeface="Arial" charset="0"/>
            </a:endParaRPr>
          </a:p>
        </p:txBody>
      </p:sp>
      <p:sp>
        <p:nvSpPr>
          <p:cNvPr id="2" name="TextBox 1"/>
          <p:cNvSpPr txBox="1"/>
          <p:nvPr/>
        </p:nvSpPr>
        <p:spPr>
          <a:xfrm>
            <a:off x="2113566" y="620688"/>
            <a:ext cx="4896544" cy="584775"/>
          </a:xfrm>
          <a:prstGeom prst="rect">
            <a:avLst/>
          </a:prstGeom>
          <a:noFill/>
        </p:spPr>
        <p:txBody>
          <a:bodyPr wrap="square" rtlCol="0">
            <a:spAutoFit/>
          </a:bodyPr>
          <a:lstStyle/>
          <a:p>
            <a:r>
              <a:rPr lang="en-ZA" sz="3200" b="1" dirty="0" smtClean="0">
                <a:solidFill>
                  <a:prstClr val="black"/>
                </a:solidFill>
              </a:rPr>
              <a:t>Combined Assurance </a:t>
            </a:r>
            <a:endParaRPr lang="en-ZA" sz="3200" b="1" dirty="0">
              <a:solidFill>
                <a:prstClr val="black"/>
              </a:solidFill>
            </a:endParaRPr>
          </a:p>
        </p:txBody>
      </p:sp>
      <p:sp>
        <p:nvSpPr>
          <p:cNvPr id="9" name="TextBox 5"/>
          <p:cNvSpPr txBox="1">
            <a:spLocks noChangeArrowheads="1"/>
          </p:cNvSpPr>
          <p:nvPr/>
        </p:nvSpPr>
        <p:spPr bwMode="auto">
          <a:xfrm>
            <a:off x="8388424" y="427574"/>
            <a:ext cx="435169" cy="2769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cs typeface="Arial" pitchFamily="34" charset="0"/>
              </a:rPr>
              <a:t>10</a:t>
            </a:r>
            <a:endParaRPr lang="en-ZA" altLang="en-US"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93338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E8E1A3B-8484-42D3-B4DC-8B9A6CE59A6E}" type="slidenum">
              <a:rPr lang="en-US" smtClean="0"/>
              <a:pPr>
                <a:defRPr/>
              </a:pPr>
              <a:t>11</a:t>
            </a:fld>
            <a:endParaRPr lang="en-US"/>
          </a:p>
        </p:txBody>
      </p:sp>
      <p:sp>
        <p:nvSpPr>
          <p:cNvPr id="43" name="Rectangle 42"/>
          <p:cNvSpPr/>
          <p:nvPr/>
        </p:nvSpPr>
        <p:spPr>
          <a:xfrm>
            <a:off x="246013" y="1385412"/>
            <a:ext cx="2160240" cy="1558392"/>
          </a:xfrm>
          <a:prstGeom prst="rect">
            <a:avLst/>
          </a:prstGeom>
          <a:solidFill>
            <a:schemeClr val="accent1">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200" b="1" dirty="0" smtClean="0">
                <a:solidFill>
                  <a:srgbClr val="1F497D"/>
                </a:solidFill>
              </a:rPr>
              <a:t>1. USSD</a:t>
            </a:r>
            <a:endParaRPr lang="en-ZA" sz="1200" dirty="0" smtClean="0">
              <a:solidFill>
                <a:srgbClr val="1F497D"/>
              </a:solidFill>
            </a:endParaRPr>
          </a:p>
          <a:p>
            <a:pPr marL="228600" indent="-228600">
              <a:buFont typeface="+mj-lt"/>
              <a:buAutoNum type="arabicPeriod"/>
            </a:pPr>
            <a:r>
              <a:rPr lang="en-ZA" sz="1000" dirty="0" smtClean="0">
                <a:solidFill>
                  <a:srgbClr val="1F497D"/>
                </a:solidFill>
              </a:rPr>
              <a:t>Processing on subsequence payment</a:t>
            </a:r>
          </a:p>
          <a:p>
            <a:pPr marL="228600" indent="-228600">
              <a:buFont typeface="+mj-lt"/>
              <a:buAutoNum type="arabicPeriod"/>
            </a:pPr>
            <a:r>
              <a:rPr lang="en-ZA" sz="1000" dirty="0" smtClean="0">
                <a:solidFill>
                  <a:srgbClr val="1F497D"/>
                </a:solidFill>
              </a:rPr>
              <a:t>Progress on claims</a:t>
            </a:r>
          </a:p>
          <a:p>
            <a:pPr marL="228600" indent="-228600">
              <a:buFont typeface="+mj-lt"/>
              <a:buAutoNum type="arabicPeriod"/>
            </a:pPr>
            <a:r>
              <a:rPr lang="en-ZA" sz="1000" dirty="0" smtClean="0">
                <a:solidFill>
                  <a:srgbClr val="1F497D"/>
                </a:solidFill>
              </a:rPr>
              <a:t>Enquiries</a:t>
            </a:r>
          </a:p>
          <a:p>
            <a:pPr marL="228600" indent="-228600">
              <a:buFont typeface="+mj-lt"/>
              <a:buAutoNum type="arabicPeriod"/>
            </a:pPr>
            <a:r>
              <a:rPr lang="en-ZA" sz="1000" dirty="0" smtClean="0">
                <a:solidFill>
                  <a:srgbClr val="1F497D"/>
                </a:solidFill>
              </a:rPr>
              <a:t>Reduction in queue as this will reduce a need to do subsequent payment at the Labour Centre</a:t>
            </a:r>
          </a:p>
        </p:txBody>
      </p:sp>
      <p:sp>
        <p:nvSpPr>
          <p:cNvPr id="44" name="Rectangle 43"/>
          <p:cNvSpPr/>
          <p:nvPr/>
        </p:nvSpPr>
        <p:spPr>
          <a:xfrm>
            <a:off x="2471143" y="1385412"/>
            <a:ext cx="2304256" cy="1595739"/>
          </a:xfrm>
          <a:prstGeom prst="rect">
            <a:avLst/>
          </a:prstGeom>
          <a:solidFill>
            <a:schemeClr val="accent6">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200" b="1" dirty="0" smtClean="0">
                <a:solidFill>
                  <a:srgbClr val="1F497D"/>
                </a:solidFill>
              </a:rPr>
              <a:t>2. APP</a:t>
            </a:r>
          </a:p>
          <a:p>
            <a:pPr marL="171450" indent="-171450">
              <a:buFont typeface="Arial" panose="020B0604020202020204" pitchFamily="34" charset="0"/>
              <a:buChar char="•"/>
            </a:pPr>
            <a:r>
              <a:rPr lang="en-ZA" sz="1000" dirty="0" smtClean="0">
                <a:solidFill>
                  <a:srgbClr val="1F497D"/>
                </a:solidFill>
              </a:rPr>
              <a:t>All UIF processes at your fingertips. </a:t>
            </a:r>
          </a:p>
          <a:p>
            <a:pPr marL="171450" indent="-171450">
              <a:buFont typeface="Arial" panose="020B0604020202020204" pitchFamily="34" charset="0"/>
              <a:buChar char="•"/>
            </a:pPr>
            <a:r>
              <a:rPr lang="en-ZA" sz="1000" dirty="0" smtClean="0">
                <a:solidFill>
                  <a:srgbClr val="1F497D"/>
                </a:solidFill>
              </a:rPr>
              <a:t>Client has more control of the process and can check progress on their mobile phone</a:t>
            </a:r>
          </a:p>
          <a:p>
            <a:pPr marL="171450" indent="-171450">
              <a:buFont typeface="Arial" panose="020B0604020202020204" pitchFamily="34" charset="0"/>
              <a:buChar char="•"/>
            </a:pPr>
            <a:r>
              <a:rPr lang="en-ZA" sz="1000" dirty="0" smtClean="0">
                <a:solidFill>
                  <a:srgbClr val="1F497D"/>
                </a:solidFill>
              </a:rPr>
              <a:t>Application for claims, update, statuses and any other UIF related matters </a:t>
            </a:r>
            <a:endParaRPr lang="en-ZA" sz="1000" dirty="0">
              <a:solidFill>
                <a:srgbClr val="1F497D"/>
              </a:solidFill>
            </a:endParaRPr>
          </a:p>
        </p:txBody>
      </p:sp>
      <p:sp>
        <p:nvSpPr>
          <p:cNvPr id="45" name="Rectangle 44"/>
          <p:cNvSpPr/>
          <p:nvPr/>
        </p:nvSpPr>
        <p:spPr>
          <a:xfrm>
            <a:off x="4831472" y="1385412"/>
            <a:ext cx="2114545" cy="1595738"/>
          </a:xfrm>
          <a:prstGeom prst="rect">
            <a:avLst/>
          </a:prstGeom>
          <a:solidFill>
            <a:schemeClr val="accent2">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200" b="1" dirty="0" smtClean="0">
                <a:solidFill>
                  <a:srgbClr val="1F497D"/>
                </a:solidFill>
              </a:rPr>
              <a:t>3. Wi-Fi</a:t>
            </a:r>
          </a:p>
          <a:p>
            <a:r>
              <a:rPr lang="en-ZA" sz="1000" dirty="0" smtClean="0">
                <a:solidFill>
                  <a:srgbClr val="1F497D"/>
                </a:solidFill>
              </a:rPr>
              <a:t>Using UIF APP through Wi-Fi beneficiaries will be able to access most of the department of Labour offering at the Kiosk and on their phones within the Labour without having to speak to a consultant. All the 126 sites including the provincial offices will have Wi-Fi.</a:t>
            </a:r>
            <a:endParaRPr lang="en-ZA" sz="1000" dirty="0">
              <a:solidFill>
                <a:srgbClr val="1F497D"/>
              </a:solidFill>
            </a:endParaRPr>
          </a:p>
        </p:txBody>
      </p:sp>
      <p:sp>
        <p:nvSpPr>
          <p:cNvPr id="46" name="Rectangle 45"/>
          <p:cNvSpPr/>
          <p:nvPr/>
        </p:nvSpPr>
        <p:spPr>
          <a:xfrm>
            <a:off x="243638" y="3000942"/>
            <a:ext cx="2162615" cy="2286165"/>
          </a:xfrm>
          <a:prstGeom prst="rect">
            <a:avLst/>
          </a:prstGeom>
          <a:blipFill>
            <a:blip r:embed="rId2" cstate="print"/>
            <a:tile tx="0" ty="0" sx="100000" sy="100000" flip="none" algn="tl"/>
          </a:blip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200" b="1" dirty="0" smtClean="0">
                <a:solidFill>
                  <a:srgbClr val="1F497D"/>
                </a:solidFill>
              </a:rPr>
              <a:t>5. Queue Management System</a:t>
            </a:r>
          </a:p>
          <a:p>
            <a:pPr algn="ctr"/>
            <a:endParaRPr lang="en-ZA" sz="1200" b="1" dirty="0" smtClean="0">
              <a:solidFill>
                <a:srgbClr val="1F497D"/>
              </a:solidFill>
            </a:endParaRPr>
          </a:p>
          <a:p>
            <a:r>
              <a:rPr lang="en-ZA" sz="1000" dirty="0" smtClean="0">
                <a:solidFill>
                  <a:srgbClr val="1F497D"/>
                </a:solidFill>
              </a:rPr>
              <a:t>A Caring UIF that ensures that claimants don’t spend more time than necessary. The use of claimant’s time is improved with the state of the art QMS that direct clients every step of the way and also provide reporting mechanism on time spent in each step of the process.</a:t>
            </a:r>
            <a:endParaRPr lang="en-ZA" sz="1000" dirty="0">
              <a:solidFill>
                <a:srgbClr val="1F497D"/>
              </a:solidFill>
            </a:endParaRPr>
          </a:p>
        </p:txBody>
      </p:sp>
      <p:sp>
        <p:nvSpPr>
          <p:cNvPr id="47" name="Rectangle 46"/>
          <p:cNvSpPr/>
          <p:nvPr/>
        </p:nvSpPr>
        <p:spPr>
          <a:xfrm>
            <a:off x="6966652" y="1385411"/>
            <a:ext cx="2028849" cy="1595739"/>
          </a:xfrm>
          <a:prstGeom prst="rect">
            <a:avLst/>
          </a:prstGeom>
          <a:solidFill>
            <a:schemeClr val="accent5">
              <a:lumMod val="40000"/>
              <a:lumOff val="60000"/>
            </a:schemeClr>
          </a:solidFill>
          <a:ln w="12700">
            <a:solidFill>
              <a:srgbClr val="3E89B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200" b="1" dirty="0" smtClean="0">
                <a:solidFill>
                  <a:srgbClr val="1F497D"/>
                </a:solidFill>
              </a:rPr>
              <a:t>4. Upgraded Online</a:t>
            </a:r>
          </a:p>
          <a:p>
            <a:pPr marL="228600" indent="-228600">
              <a:buFont typeface="+mj-lt"/>
              <a:buAutoNum type="arabicPeriod"/>
            </a:pPr>
            <a:r>
              <a:rPr lang="en-ZA" sz="1000" dirty="0" smtClean="0">
                <a:solidFill>
                  <a:srgbClr val="1F497D"/>
                </a:solidFill>
              </a:rPr>
              <a:t>Online registration within 20 minutes</a:t>
            </a:r>
          </a:p>
          <a:p>
            <a:pPr marL="228600" indent="-228600">
              <a:buFont typeface="+mj-lt"/>
              <a:buAutoNum type="arabicPeriod"/>
            </a:pPr>
            <a:r>
              <a:rPr lang="en-ZA" sz="1000" dirty="0" smtClean="0">
                <a:solidFill>
                  <a:srgbClr val="1F497D"/>
                </a:solidFill>
              </a:rPr>
              <a:t>Bulk Declaration </a:t>
            </a:r>
          </a:p>
          <a:p>
            <a:pPr marL="228600" indent="-228600">
              <a:buFont typeface="+mj-lt"/>
              <a:buAutoNum type="arabicPeriod"/>
            </a:pPr>
            <a:r>
              <a:rPr lang="en-ZA" sz="1000" dirty="0" smtClean="0">
                <a:solidFill>
                  <a:srgbClr val="1F497D"/>
                </a:solidFill>
              </a:rPr>
              <a:t>Contribution payment</a:t>
            </a:r>
          </a:p>
          <a:p>
            <a:pPr marL="228600" indent="-228600">
              <a:buFont typeface="+mj-lt"/>
              <a:buAutoNum type="arabicPeriod"/>
            </a:pPr>
            <a:r>
              <a:rPr lang="en-ZA" sz="1000" dirty="0" smtClean="0">
                <a:solidFill>
                  <a:srgbClr val="1F497D"/>
                </a:solidFill>
              </a:rPr>
              <a:t>Claim management</a:t>
            </a:r>
          </a:p>
          <a:p>
            <a:pPr marL="228600" indent="-228600">
              <a:buFont typeface="+mj-lt"/>
              <a:buAutoNum type="arabicPeriod"/>
            </a:pPr>
            <a:r>
              <a:rPr lang="en-ZA" sz="1000" dirty="0" smtClean="0">
                <a:solidFill>
                  <a:srgbClr val="1F497D"/>
                </a:solidFill>
              </a:rPr>
              <a:t>Mobile Phone technology</a:t>
            </a:r>
          </a:p>
          <a:p>
            <a:pPr marL="228600" indent="-228600">
              <a:buFont typeface="+mj-lt"/>
              <a:buAutoNum type="arabicPeriod"/>
            </a:pPr>
            <a:r>
              <a:rPr lang="en-ZA" sz="1000" dirty="0" smtClean="0">
                <a:solidFill>
                  <a:srgbClr val="1F497D"/>
                </a:solidFill>
              </a:rPr>
              <a:t>Advertisement</a:t>
            </a:r>
          </a:p>
          <a:p>
            <a:endParaRPr lang="en-ZA" sz="1000" dirty="0">
              <a:solidFill>
                <a:srgbClr val="1F497D"/>
              </a:solidFill>
            </a:endParaRPr>
          </a:p>
          <a:p>
            <a:endParaRPr lang="en-ZA" sz="1000" dirty="0" smtClean="0">
              <a:solidFill>
                <a:srgbClr val="1F497D"/>
              </a:solidFill>
            </a:endParaRPr>
          </a:p>
        </p:txBody>
      </p:sp>
      <p:sp>
        <p:nvSpPr>
          <p:cNvPr id="48" name="Rectangle 47"/>
          <p:cNvSpPr/>
          <p:nvPr/>
        </p:nvSpPr>
        <p:spPr>
          <a:xfrm>
            <a:off x="2493916" y="3029967"/>
            <a:ext cx="2281483" cy="2300718"/>
          </a:xfrm>
          <a:prstGeom prst="rect">
            <a:avLst/>
          </a:prstGeom>
          <a:blipFill>
            <a:blip r:embed="rId3" cstate="print"/>
            <a:tile tx="0" ty="0" sx="100000" sy="100000" flip="none" algn="tl"/>
          </a:blip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200" b="1" dirty="0" smtClean="0">
                <a:solidFill>
                  <a:srgbClr val="1F497D"/>
                </a:solidFill>
              </a:rPr>
              <a:t>6. Investment</a:t>
            </a:r>
          </a:p>
          <a:p>
            <a:pPr algn="ctr"/>
            <a:endParaRPr lang="en-ZA" sz="1200" dirty="0" smtClean="0">
              <a:solidFill>
                <a:srgbClr val="1F497D"/>
              </a:solidFill>
            </a:endParaRPr>
          </a:p>
          <a:p>
            <a:r>
              <a:rPr lang="en-ZA" sz="1000" dirty="0" smtClean="0">
                <a:solidFill>
                  <a:srgbClr val="1F497D"/>
                </a:solidFill>
              </a:rPr>
              <a:t>A closer link of the Investment with Labour Activation Programme(LAP) and Public Employment Services(PES) enhancing employability initiatives. Discussions started with PIC to link UIF training programme with the investment initiatives starting with student accommodation and the abattoir projects. A more developmental driven investment approach is needed to enable entrepreneurship</a:t>
            </a:r>
            <a:endParaRPr lang="en-ZA" sz="1000" dirty="0">
              <a:solidFill>
                <a:srgbClr val="1F497D"/>
              </a:solidFill>
            </a:endParaRPr>
          </a:p>
        </p:txBody>
      </p:sp>
      <p:sp>
        <p:nvSpPr>
          <p:cNvPr id="49" name="Rectangle 48"/>
          <p:cNvSpPr/>
          <p:nvPr/>
        </p:nvSpPr>
        <p:spPr>
          <a:xfrm>
            <a:off x="2471143" y="5346581"/>
            <a:ext cx="6447650" cy="1250771"/>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200" b="1" dirty="0" smtClean="0">
                <a:solidFill>
                  <a:srgbClr val="1F497D"/>
                </a:solidFill>
              </a:rPr>
              <a:t>10. UIF Ambassadors and review of Turn Around Time</a:t>
            </a:r>
          </a:p>
          <a:p>
            <a:pPr marL="228600" indent="-228600">
              <a:buFont typeface="+mj-lt"/>
              <a:buAutoNum type="arabicPeriod"/>
            </a:pPr>
            <a:r>
              <a:rPr lang="en-ZA" sz="1200" dirty="0" smtClean="0">
                <a:solidFill>
                  <a:srgbClr val="1F497D"/>
                </a:solidFill>
              </a:rPr>
              <a:t>Review Turn Around Time as we target resolution of claims within 48 hours.</a:t>
            </a:r>
          </a:p>
          <a:p>
            <a:pPr marL="228600" indent="-228600">
              <a:buFont typeface="+mj-lt"/>
              <a:buAutoNum type="arabicPeriod"/>
            </a:pPr>
            <a:r>
              <a:rPr lang="en-ZA" sz="1000" dirty="0" smtClean="0">
                <a:solidFill>
                  <a:srgbClr val="1F497D"/>
                </a:solidFill>
              </a:rPr>
              <a:t>Moving away from measuring Turn Around Time(TAT) to Taking Service to the People(TSP) where:</a:t>
            </a:r>
          </a:p>
          <a:p>
            <a:pPr marL="171450" indent="-171450">
              <a:buFont typeface="Arial" panose="020B0604020202020204" pitchFamily="34" charset="0"/>
              <a:buChar char="•"/>
            </a:pPr>
            <a:r>
              <a:rPr lang="en-ZA" sz="1000" dirty="0" smtClean="0">
                <a:solidFill>
                  <a:srgbClr val="1F497D"/>
                </a:solidFill>
              </a:rPr>
              <a:t> service knocks on your door when you have lost someone; </a:t>
            </a:r>
          </a:p>
          <a:p>
            <a:pPr marL="171450" indent="-171450">
              <a:buFont typeface="Arial" panose="020B0604020202020204" pitchFamily="34" charset="0"/>
              <a:buChar char="•"/>
            </a:pPr>
            <a:r>
              <a:rPr lang="en-ZA" sz="1000" dirty="0" smtClean="0">
                <a:solidFill>
                  <a:srgbClr val="1F497D"/>
                </a:solidFill>
              </a:rPr>
              <a:t>Service meets you in hospital when you give birth;</a:t>
            </a:r>
          </a:p>
          <a:p>
            <a:pPr marL="171450" indent="-171450">
              <a:buFont typeface="Arial" panose="020B0604020202020204" pitchFamily="34" charset="0"/>
              <a:buChar char="•"/>
            </a:pPr>
            <a:r>
              <a:rPr lang="en-ZA" sz="1000" dirty="0" smtClean="0">
                <a:solidFill>
                  <a:srgbClr val="1F497D"/>
                </a:solidFill>
              </a:rPr>
              <a:t> At your company when you face possible retrenchment.</a:t>
            </a:r>
          </a:p>
          <a:p>
            <a:pPr marL="171450" indent="-171450">
              <a:buFont typeface="Arial" panose="020B0604020202020204" pitchFamily="34" charset="0"/>
              <a:buChar char="•"/>
            </a:pPr>
            <a:r>
              <a:rPr lang="en-ZA" sz="1000" dirty="0" smtClean="0">
                <a:solidFill>
                  <a:srgbClr val="1F497D"/>
                </a:solidFill>
              </a:rPr>
              <a:t>Training programmes waiting for them to choose. We must start spending less on claims and more on training.</a:t>
            </a:r>
            <a:endParaRPr lang="en-ZA" sz="1000" dirty="0">
              <a:solidFill>
                <a:srgbClr val="1F497D"/>
              </a:solidFill>
            </a:endParaRPr>
          </a:p>
        </p:txBody>
      </p:sp>
      <p:sp>
        <p:nvSpPr>
          <p:cNvPr id="51" name="Title 1"/>
          <p:cNvSpPr txBox="1">
            <a:spLocks/>
          </p:cNvSpPr>
          <p:nvPr/>
        </p:nvSpPr>
        <p:spPr bwMode="auto">
          <a:xfrm>
            <a:off x="2085306" y="177925"/>
            <a:ext cx="532859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a:lstStyle>
          <a:p>
            <a:r>
              <a:rPr lang="en-ZA" altLang="en-US" sz="2000" b="1" dirty="0" smtClean="0">
                <a:solidFill>
                  <a:prstClr val="black"/>
                </a:solidFill>
              </a:rPr>
              <a:t>Ten Disruptors in 2019/20</a:t>
            </a:r>
          </a:p>
        </p:txBody>
      </p:sp>
      <p:sp>
        <p:nvSpPr>
          <p:cNvPr id="52" name="Rectangle 51"/>
          <p:cNvSpPr/>
          <p:nvPr/>
        </p:nvSpPr>
        <p:spPr>
          <a:xfrm>
            <a:off x="246014" y="5330685"/>
            <a:ext cx="2160240" cy="1266667"/>
          </a:xfrm>
          <a:prstGeom prst="rect">
            <a:avLst/>
          </a:prstGeom>
          <a:solidFill>
            <a:schemeClr val="accent1">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1200" b="1" dirty="0" smtClean="0">
                <a:solidFill>
                  <a:srgbClr val="1F497D"/>
                </a:solidFill>
              </a:rPr>
              <a:t>9. Mobile bus</a:t>
            </a:r>
            <a:endParaRPr lang="en-ZA" sz="1200" dirty="0" smtClean="0">
              <a:solidFill>
                <a:srgbClr val="1F497D"/>
              </a:solidFill>
            </a:endParaRPr>
          </a:p>
          <a:p>
            <a:pPr marL="228600" indent="-228600">
              <a:buFont typeface="+mj-lt"/>
              <a:buAutoNum type="arabicPeriod"/>
            </a:pPr>
            <a:r>
              <a:rPr lang="en-ZA" sz="1000" dirty="0">
                <a:solidFill>
                  <a:srgbClr val="1F497D"/>
                </a:solidFill>
              </a:rPr>
              <a:t>I</a:t>
            </a:r>
            <a:r>
              <a:rPr lang="en-ZA" sz="1000" dirty="0" smtClean="0">
                <a:solidFill>
                  <a:srgbClr val="1F497D"/>
                </a:solidFill>
              </a:rPr>
              <a:t>n a process of procuring 8 mobile buses</a:t>
            </a:r>
          </a:p>
          <a:p>
            <a:pPr marL="228600" indent="-228600">
              <a:buFont typeface="+mj-lt"/>
              <a:buAutoNum type="arabicPeriod"/>
            </a:pPr>
            <a:r>
              <a:rPr lang="en-ZA" sz="1000" dirty="0" smtClean="0">
                <a:solidFill>
                  <a:srgbClr val="1F497D"/>
                </a:solidFill>
              </a:rPr>
              <a:t>delivery 1</a:t>
            </a:r>
            <a:r>
              <a:rPr lang="en-ZA" sz="1000" baseline="30000" dirty="0" smtClean="0">
                <a:solidFill>
                  <a:srgbClr val="1F497D"/>
                </a:solidFill>
              </a:rPr>
              <a:t>st</a:t>
            </a:r>
            <a:r>
              <a:rPr lang="en-ZA" sz="1000" dirty="0" smtClean="0">
                <a:solidFill>
                  <a:srgbClr val="1F497D"/>
                </a:solidFill>
              </a:rPr>
              <a:t> bus : 31 March 20</a:t>
            </a:r>
          </a:p>
          <a:p>
            <a:pPr marL="228600" indent="-228600">
              <a:buFont typeface="+mj-lt"/>
              <a:buAutoNum type="arabicPeriod"/>
            </a:pPr>
            <a:r>
              <a:rPr lang="en-ZA" sz="1000" dirty="0" smtClean="0">
                <a:solidFill>
                  <a:srgbClr val="1F497D"/>
                </a:solidFill>
              </a:rPr>
              <a:t>last bus delivery  July 2020</a:t>
            </a:r>
          </a:p>
        </p:txBody>
      </p:sp>
      <p:sp>
        <p:nvSpPr>
          <p:cNvPr id="34" name="TextBox 5"/>
          <p:cNvSpPr txBox="1">
            <a:spLocks noChangeArrowheads="1"/>
          </p:cNvSpPr>
          <p:nvPr/>
        </p:nvSpPr>
        <p:spPr bwMode="auto">
          <a:xfrm>
            <a:off x="8388424" y="278263"/>
            <a:ext cx="530369" cy="2769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cs typeface="Arial" pitchFamily="34" charset="0"/>
              </a:rPr>
              <a:t>11</a:t>
            </a:r>
            <a:endParaRPr lang="en-ZA" altLang="en-US" sz="1800" dirty="0">
              <a:solidFill>
                <a:srgbClr val="000000"/>
              </a:solidFill>
              <a:latin typeface="Arial" pitchFamily="34" charset="0"/>
              <a:cs typeface="Arial" pitchFamily="34" charset="0"/>
            </a:endParaRPr>
          </a:p>
        </p:txBody>
      </p:sp>
      <p:sp>
        <p:nvSpPr>
          <p:cNvPr id="37" name="Rectangle 36"/>
          <p:cNvSpPr/>
          <p:nvPr/>
        </p:nvSpPr>
        <p:spPr>
          <a:xfrm>
            <a:off x="4834933" y="3029966"/>
            <a:ext cx="2142487" cy="2257141"/>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smtClean="0">
              <a:solidFill>
                <a:prstClr val="black"/>
              </a:solidFill>
            </a:endParaRPr>
          </a:p>
          <a:p>
            <a:pPr algn="ctr"/>
            <a:endParaRPr lang="en-ZA" sz="1000" b="1" dirty="0">
              <a:solidFill>
                <a:prstClr val="black"/>
              </a:solidFill>
            </a:endParaRPr>
          </a:p>
          <a:p>
            <a:pPr algn="ctr"/>
            <a:r>
              <a:rPr lang="en-ZA" sz="1200" b="1" dirty="0">
                <a:solidFill>
                  <a:srgbClr val="1F497D"/>
                </a:solidFill>
              </a:rPr>
              <a:t>7.Training of </a:t>
            </a:r>
            <a:r>
              <a:rPr lang="en-ZA" sz="1200" b="1" dirty="0" smtClean="0">
                <a:solidFill>
                  <a:srgbClr val="1F497D"/>
                </a:solidFill>
              </a:rPr>
              <a:t>Unemployed</a:t>
            </a:r>
          </a:p>
          <a:p>
            <a:pPr algn="ctr"/>
            <a:endParaRPr lang="en-ZA" sz="1200" b="1" dirty="0">
              <a:solidFill>
                <a:srgbClr val="1F497D"/>
              </a:solidFill>
            </a:endParaRPr>
          </a:p>
          <a:p>
            <a:pPr algn="ctr"/>
            <a:endParaRPr lang="en-ZA" sz="1200" b="1" dirty="0">
              <a:solidFill>
                <a:srgbClr val="1F497D"/>
              </a:solidFill>
            </a:endParaRPr>
          </a:p>
          <a:p>
            <a:pPr marL="285750" indent="-285750">
              <a:buFont typeface="Arial" panose="020B0604020202020204" pitchFamily="34" charset="0"/>
              <a:buChar char="•"/>
            </a:pPr>
            <a:r>
              <a:rPr lang="en-ZA" sz="1000" dirty="0" smtClean="0">
                <a:solidFill>
                  <a:srgbClr val="1F497D"/>
                </a:solidFill>
              </a:rPr>
              <a:t>30 </a:t>
            </a:r>
            <a:r>
              <a:rPr lang="en-ZA" sz="1000" dirty="0">
                <a:solidFill>
                  <a:srgbClr val="1F497D"/>
                </a:solidFill>
              </a:rPr>
              <a:t>998 students in class of which 17k in youth and more half is women</a:t>
            </a:r>
          </a:p>
          <a:p>
            <a:pPr marL="285750" indent="-285750">
              <a:buFont typeface="Arial" panose="020B0604020202020204" pitchFamily="34" charset="0"/>
              <a:buChar char="•"/>
            </a:pPr>
            <a:r>
              <a:rPr lang="en-ZA" sz="1000" dirty="0">
                <a:solidFill>
                  <a:srgbClr val="1F497D"/>
                </a:solidFill>
              </a:rPr>
              <a:t>Over R394 million spent so far</a:t>
            </a:r>
          </a:p>
          <a:p>
            <a:pPr marL="285750" indent="-285750">
              <a:buFont typeface="Arial" panose="020B0604020202020204" pitchFamily="34" charset="0"/>
              <a:buChar char="•"/>
            </a:pPr>
            <a:r>
              <a:rPr lang="en-ZA" sz="1000" dirty="0">
                <a:solidFill>
                  <a:srgbClr val="1F497D"/>
                </a:solidFill>
              </a:rPr>
              <a:t>20 institutions involved across the country</a:t>
            </a:r>
          </a:p>
          <a:p>
            <a:pPr marL="285750" indent="-285750">
              <a:buFont typeface="Arial" panose="020B0604020202020204" pitchFamily="34" charset="0"/>
              <a:buChar char="•"/>
            </a:pPr>
            <a:endParaRPr lang="en-ZA" sz="1000" dirty="0" smtClean="0">
              <a:solidFill>
                <a:prstClr val="black"/>
              </a:solidFill>
            </a:endParaRPr>
          </a:p>
          <a:p>
            <a:endParaRPr lang="en-ZA" sz="1400" dirty="0">
              <a:solidFill>
                <a:prstClr val="black"/>
              </a:solidFill>
            </a:endParaRPr>
          </a:p>
          <a:p>
            <a:endParaRPr lang="en-ZA" sz="1400" dirty="0" smtClean="0">
              <a:solidFill>
                <a:prstClr val="black"/>
              </a:solidFill>
            </a:endParaRPr>
          </a:p>
          <a:p>
            <a:endParaRPr lang="en-ZA" sz="1400" dirty="0" smtClean="0">
              <a:solidFill>
                <a:prstClr val="black"/>
              </a:solidFill>
            </a:endParaRPr>
          </a:p>
        </p:txBody>
      </p:sp>
      <p:sp>
        <p:nvSpPr>
          <p:cNvPr id="38" name="Content Placeholder 6"/>
          <p:cNvSpPr>
            <a:spLocks noGrp="1"/>
          </p:cNvSpPr>
          <p:nvPr>
            <p:ph idx="1"/>
          </p:nvPr>
        </p:nvSpPr>
        <p:spPr>
          <a:xfrm>
            <a:off x="6977420" y="3029967"/>
            <a:ext cx="1941373" cy="2257140"/>
          </a:xfrm>
          <a:prstGeom prst="rect">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ZA" sz="1200" b="1" dirty="0">
                <a:solidFill>
                  <a:srgbClr val="1F497D"/>
                </a:solidFill>
              </a:rPr>
              <a:t>8. Temporary Employer </a:t>
            </a:r>
            <a:r>
              <a:rPr lang="en-ZA" sz="1200" b="1" dirty="0" smtClean="0">
                <a:solidFill>
                  <a:srgbClr val="1F497D"/>
                </a:solidFill>
              </a:rPr>
              <a:t>  </a:t>
            </a:r>
          </a:p>
          <a:p>
            <a:pPr marL="0" indent="0" algn="ctr">
              <a:buNone/>
            </a:pPr>
            <a:r>
              <a:rPr lang="en-ZA" sz="1200" b="1" dirty="0">
                <a:solidFill>
                  <a:srgbClr val="1F497D"/>
                </a:solidFill>
              </a:rPr>
              <a:t> </a:t>
            </a:r>
            <a:r>
              <a:rPr lang="en-ZA" sz="1200" b="1" dirty="0" smtClean="0">
                <a:solidFill>
                  <a:srgbClr val="1F497D"/>
                </a:solidFill>
              </a:rPr>
              <a:t>     Employee </a:t>
            </a:r>
            <a:r>
              <a:rPr lang="en-ZA" sz="1200" b="1" dirty="0">
                <a:solidFill>
                  <a:srgbClr val="1F497D"/>
                </a:solidFill>
              </a:rPr>
              <a:t>Relief </a:t>
            </a:r>
            <a:r>
              <a:rPr lang="en-ZA" sz="1200" b="1" dirty="0" smtClean="0">
                <a:solidFill>
                  <a:srgbClr val="1F497D"/>
                </a:solidFill>
              </a:rPr>
              <a:t>Scheme</a:t>
            </a:r>
          </a:p>
          <a:p>
            <a:pPr marL="0" indent="0" algn="ctr">
              <a:buNone/>
            </a:pPr>
            <a:endParaRPr lang="en-ZA" sz="1200" b="1" dirty="0">
              <a:solidFill>
                <a:srgbClr val="1F497D"/>
              </a:solidFill>
            </a:endParaRPr>
          </a:p>
          <a:p>
            <a:r>
              <a:rPr lang="en-ZA" sz="1000" dirty="0" smtClean="0">
                <a:solidFill>
                  <a:schemeClr val="tx1"/>
                </a:solidFill>
              </a:rPr>
              <a:t>33 companies approved year to date</a:t>
            </a:r>
          </a:p>
          <a:p>
            <a:r>
              <a:rPr lang="en-ZA" sz="1000" dirty="0" smtClean="0">
                <a:solidFill>
                  <a:schemeClr val="tx1"/>
                </a:solidFill>
              </a:rPr>
              <a:t>A total of 3852 jobs preserved</a:t>
            </a:r>
          </a:p>
          <a:p>
            <a:r>
              <a:rPr lang="en-ZA" sz="1000" dirty="0" smtClean="0">
                <a:solidFill>
                  <a:schemeClr val="tx1"/>
                </a:solidFill>
              </a:rPr>
              <a:t>With a total of R120 million spent</a:t>
            </a:r>
            <a:endParaRPr lang="en-ZA" sz="1000" dirty="0">
              <a:solidFill>
                <a:schemeClr val="tx1"/>
              </a:solidFill>
            </a:endParaRPr>
          </a:p>
          <a:p>
            <a:r>
              <a:rPr lang="en-ZA" sz="1000" dirty="0" smtClean="0">
                <a:solidFill>
                  <a:schemeClr val="tx1"/>
                </a:solidFill>
              </a:rPr>
              <a:t>How many declined and how many in progress</a:t>
            </a:r>
          </a:p>
        </p:txBody>
      </p:sp>
    </p:spTree>
    <p:extLst>
      <p:ext uri="{BB962C8B-B14F-4D97-AF65-F5344CB8AC3E}">
        <p14:creationId xmlns:p14="http://schemas.microsoft.com/office/powerpoint/2010/main" xmlns="" val="57865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ZA" altLang="en-US" sz="3200" b="1" dirty="0" smtClean="0"/>
              <a:t>UIF SUCCESSES; CHALLENGES AND INTERVENTIONS</a:t>
            </a:r>
          </a:p>
        </p:txBody>
      </p:sp>
      <p:sp>
        <p:nvSpPr>
          <p:cNvPr id="40" name="Text Box 1199119"/>
          <p:cNvSpPr txBox="1">
            <a:spLocks noChangeArrowheads="1"/>
          </p:cNvSpPr>
          <p:nvPr/>
        </p:nvSpPr>
        <p:spPr bwMode="auto">
          <a:xfrm>
            <a:off x="6372201" y="2080148"/>
            <a:ext cx="2314600" cy="4301180"/>
          </a:xfrm>
          <a:prstGeom prst="rect">
            <a:avLst/>
          </a:prstGeom>
          <a:solidFill>
            <a:srgbClr val="FFFFFF"/>
          </a:solidFill>
          <a:ln w="63500" cmpd="thickThin">
            <a:solidFill>
              <a:srgbClr val="4BACC6"/>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upright="1"/>
          <a:lstStyle/>
          <a:p>
            <a:pPr marL="228600" indent="-228600" algn="just">
              <a:buFontTx/>
              <a:buAutoNum type="arabicPeriod"/>
              <a:defRPr/>
            </a:pPr>
            <a:r>
              <a:rPr lang="en-ZA" sz="950" dirty="0">
                <a:solidFill>
                  <a:prstClr val="black"/>
                </a:solidFill>
                <a:latin typeface="Arial" charset="0"/>
                <a:ea typeface="Calibri"/>
                <a:cs typeface="Times New Roman"/>
              </a:rPr>
              <a:t>Enforcement, reporting, pre-obligation and legislate. </a:t>
            </a:r>
            <a:r>
              <a:rPr lang="en-ZA" sz="950" dirty="0" smtClean="0">
                <a:solidFill>
                  <a:prstClr val="black"/>
                </a:solidFill>
                <a:latin typeface="Arial" charset="0"/>
                <a:ea typeface="Calibri"/>
                <a:cs typeface="Times New Roman"/>
              </a:rPr>
              <a:t>Active Cizentry Approach.</a:t>
            </a:r>
            <a:endParaRPr lang="en-ZA" sz="950" dirty="0">
              <a:solidFill>
                <a:prstClr val="black"/>
              </a:solidFill>
              <a:latin typeface="Arial" charset="0"/>
              <a:ea typeface="Calibri"/>
              <a:cs typeface="Times New Roman"/>
            </a:endParaRPr>
          </a:p>
          <a:p>
            <a:pPr marL="228600" indent="-228600" algn="just">
              <a:buFontTx/>
              <a:buAutoNum type="arabicPeriod"/>
              <a:defRPr/>
            </a:pPr>
            <a:r>
              <a:rPr lang="en-ZA" sz="950" dirty="0" smtClean="0">
                <a:solidFill>
                  <a:prstClr val="black"/>
                </a:solidFill>
                <a:latin typeface="Arial" charset="0"/>
                <a:ea typeface="Calibri"/>
                <a:cs typeface="Times New Roman"/>
              </a:rPr>
              <a:t>Technical Opinion secured and tested with National Treasury. </a:t>
            </a:r>
          </a:p>
          <a:p>
            <a:pPr marL="228600" indent="-228600" algn="just">
              <a:buFontTx/>
              <a:buAutoNum type="arabicPeriod"/>
              <a:defRPr/>
            </a:pPr>
            <a:r>
              <a:rPr lang="en-ZA" sz="950" dirty="0" smtClean="0">
                <a:solidFill>
                  <a:prstClr val="black"/>
                </a:solidFill>
                <a:latin typeface="Arial" charset="0"/>
                <a:ea typeface="Calibri"/>
                <a:cs typeface="Times New Roman"/>
              </a:rPr>
              <a:t>LAP and PES Integration approach and process underway</a:t>
            </a:r>
          </a:p>
          <a:p>
            <a:pPr marL="228600" indent="-228600" algn="just">
              <a:buFontTx/>
              <a:buAutoNum type="arabicPeriod"/>
              <a:defRPr/>
            </a:pPr>
            <a:r>
              <a:rPr lang="en-ZA" sz="950" dirty="0" smtClean="0">
                <a:solidFill>
                  <a:prstClr val="black"/>
                </a:solidFill>
                <a:latin typeface="Arial" charset="0"/>
                <a:ea typeface="Calibri"/>
                <a:cs typeface="Times New Roman"/>
              </a:rPr>
              <a:t>An Investment Approach that is developmental to be developed and mandate reviewed in line with a developmental strategy.</a:t>
            </a:r>
          </a:p>
          <a:p>
            <a:pPr marL="228600" indent="-228600" algn="just">
              <a:buFontTx/>
              <a:buAutoNum type="arabicPeriod"/>
              <a:defRPr/>
            </a:pPr>
            <a:r>
              <a:rPr lang="en-ZA" sz="950" dirty="0" smtClean="0">
                <a:solidFill>
                  <a:prstClr val="black"/>
                </a:solidFill>
                <a:latin typeface="Arial" charset="0"/>
                <a:ea typeface="Calibri"/>
                <a:cs typeface="Times New Roman"/>
              </a:rPr>
              <a:t>Systems </a:t>
            </a:r>
            <a:r>
              <a:rPr lang="en-ZA" sz="950" dirty="0">
                <a:solidFill>
                  <a:prstClr val="black"/>
                </a:solidFill>
                <a:latin typeface="Arial" charset="0"/>
                <a:ea typeface="Calibri"/>
                <a:cs typeface="Times New Roman"/>
              </a:rPr>
              <a:t>driven solutions like USSD; UIF APP; </a:t>
            </a:r>
            <a:r>
              <a:rPr lang="en-ZA" sz="950" dirty="0" smtClean="0">
                <a:solidFill>
                  <a:prstClr val="black"/>
                </a:solidFill>
                <a:latin typeface="Arial" charset="0"/>
                <a:ea typeface="Calibri"/>
                <a:cs typeface="Times New Roman"/>
              </a:rPr>
              <a:t>uFiling; Queue Management solutions to be implemented during the 2019/20 Financial Year.</a:t>
            </a:r>
            <a:endParaRPr lang="en-ZA" sz="950" dirty="0">
              <a:solidFill>
                <a:prstClr val="black"/>
              </a:solidFill>
              <a:latin typeface="Arial" charset="0"/>
              <a:ea typeface="Calibri"/>
              <a:cs typeface="Times New Roman"/>
            </a:endParaRPr>
          </a:p>
          <a:p>
            <a:pPr marL="228600" indent="-228600" algn="just">
              <a:buFontTx/>
              <a:buAutoNum type="arabicPeriod"/>
              <a:defRPr/>
            </a:pPr>
            <a:r>
              <a:rPr lang="en-ZA" sz="950" dirty="0" smtClean="0">
                <a:solidFill>
                  <a:prstClr val="black"/>
                </a:solidFill>
                <a:latin typeface="Arial" charset="0"/>
                <a:ea typeface="Calibri"/>
                <a:cs typeface="Times New Roman"/>
              </a:rPr>
              <a:t>Funding Agreement has been reviewed to align with intended objectives. Engagement now improved through governance structures.</a:t>
            </a:r>
            <a:endParaRPr lang="en-ZA" sz="950" dirty="0">
              <a:solidFill>
                <a:prstClr val="black"/>
              </a:solidFill>
              <a:latin typeface="Arial" charset="0"/>
              <a:ea typeface="Calibri"/>
              <a:cs typeface="Times New Roman"/>
            </a:endParaRPr>
          </a:p>
          <a:p>
            <a:pPr marL="228600" indent="-228600" algn="just">
              <a:buFontTx/>
              <a:buAutoNum type="arabicPeriod"/>
              <a:defRPr/>
            </a:pPr>
            <a:r>
              <a:rPr lang="en-ZA" sz="950" dirty="0" smtClean="0">
                <a:solidFill>
                  <a:prstClr val="black"/>
                </a:solidFill>
                <a:latin typeface="Arial" charset="0"/>
                <a:ea typeface="Calibri"/>
                <a:cs typeface="Times New Roman"/>
              </a:rPr>
              <a:t>A review approach underway on how LAP can be improved and serve UIF Beneficiaries better</a:t>
            </a:r>
            <a:endParaRPr lang="en-ZA" sz="950" dirty="0">
              <a:solidFill>
                <a:prstClr val="black"/>
              </a:solidFill>
              <a:latin typeface="Arial" charset="0"/>
              <a:ea typeface="Calibri"/>
              <a:cs typeface="Times New Roman"/>
            </a:endParaRPr>
          </a:p>
        </p:txBody>
      </p:sp>
      <p:sp>
        <p:nvSpPr>
          <p:cNvPr id="54293" name="Text Box 1199116"/>
          <p:cNvSpPr txBox="1">
            <a:spLocks noChangeArrowheads="1"/>
          </p:cNvSpPr>
          <p:nvPr/>
        </p:nvSpPr>
        <p:spPr bwMode="auto">
          <a:xfrm>
            <a:off x="6516216" y="1518407"/>
            <a:ext cx="1308100" cy="409575"/>
          </a:xfrm>
          <a:prstGeom prst="rect">
            <a:avLst/>
          </a:prstGeom>
          <a:solidFill>
            <a:srgbClr val="FFFFFF"/>
          </a:solidFill>
          <a:ln w="12700">
            <a:solidFill>
              <a:srgbClr val="000000"/>
            </a:solidFill>
            <a:prstDash val="dash"/>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15000"/>
              </a:lnSpc>
              <a:spcAft>
                <a:spcPts val="1000"/>
              </a:spcAft>
            </a:pPr>
            <a:r>
              <a:rPr lang="en-ZA" altLang="en-US" sz="1200" b="1" dirty="0" smtClean="0">
                <a:solidFill>
                  <a:srgbClr val="FF0000"/>
                </a:solidFill>
                <a:ea typeface="Calibri" panose="020F0502020204030204" pitchFamily="34" charset="0"/>
                <a:cs typeface="Times New Roman" panose="02020603050405020304" pitchFamily="18" charset="0"/>
              </a:rPr>
              <a:t>Interventions</a:t>
            </a:r>
            <a:endParaRPr lang="en-ZA" altLang="en-US" sz="1200" dirty="0">
              <a:solidFill>
                <a:srgbClr val="000000"/>
              </a:solidFill>
              <a:ea typeface="Calibri" panose="020F0502020204030204" pitchFamily="34" charset="0"/>
              <a:cs typeface="Times New Roman" panose="02020603050405020304" pitchFamily="18" charset="0"/>
            </a:endParaRPr>
          </a:p>
        </p:txBody>
      </p:sp>
      <p:sp>
        <p:nvSpPr>
          <p:cNvPr id="54294" name="Text Box 1199117"/>
          <p:cNvSpPr txBox="1">
            <a:spLocks noChangeArrowheads="1"/>
          </p:cNvSpPr>
          <p:nvPr/>
        </p:nvSpPr>
        <p:spPr bwMode="auto">
          <a:xfrm>
            <a:off x="3419874" y="1536330"/>
            <a:ext cx="1308100" cy="409575"/>
          </a:xfrm>
          <a:prstGeom prst="rect">
            <a:avLst/>
          </a:prstGeom>
          <a:solidFill>
            <a:srgbClr val="FFFFFF"/>
          </a:solidFill>
          <a:ln w="12700">
            <a:solidFill>
              <a:srgbClr val="000000"/>
            </a:solidFill>
            <a:prstDash val="dash"/>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15000"/>
              </a:lnSpc>
              <a:spcAft>
                <a:spcPts val="1000"/>
              </a:spcAft>
            </a:pPr>
            <a:r>
              <a:rPr lang="en-ZA" altLang="en-US" sz="1200" b="1" dirty="0" smtClean="0">
                <a:solidFill>
                  <a:srgbClr val="FF0000"/>
                </a:solidFill>
                <a:ea typeface="Calibri" panose="020F0502020204030204" pitchFamily="34" charset="0"/>
                <a:cs typeface="Times New Roman" panose="02020603050405020304" pitchFamily="18" charset="0"/>
              </a:rPr>
              <a:t>Challenges</a:t>
            </a:r>
            <a:endParaRPr lang="en-ZA" altLang="en-US" sz="1200" dirty="0">
              <a:solidFill>
                <a:srgbClr val="000000"/>
              </a:solidFill>
              <a:ea typeface="Calibri" panose="020F0502020204030204" pitchFamily="34" charset="0"/>
              <a:cs typeface="Times New Roman" panose="02020603050405020304" pitchFamily="18" charset="0"/>
            </a:endParaRPr>
          </a:p>
        </p:txBody>
      </p:sp>
      <p:sp>
        <p:nvSpPr>
          <p:cNvPr id="54295" name="Text Box 1199118"/>
          <p:cNvSpPr txBox="1">
            <a:spLocks noChangeArrowheads="1"/>
          </p:cNvSpPr>
          <p:nvPr/>
        </p:nvSpPr>
        <p:spPr bwMode="auto">
          <a:xfrm>
            <a:off x="490538" y="1552579"/>
            <a:ext cx="1630362" cy="409575"/>
          </a:xfrm>
          <a:prstGeom prst="rect">
            <a:avLst/>
          </a:prstGeom>
          <a:solidFill>
            <a:srgbClr val="FFFFFF"/>
          </a:solidFill>
          <a:ln w="12700">
            <a:solidFill>
              <a:srgbClr val="000000"/>
            </a:solidFill>
            <a:prstDash val="dash"/>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15000"/>
              </a:lnSpc>
              <a:spcAft>
                <a:spcPts val="1000"/>
              </a:spcAft>
            </a:pPr>
            <a:r>
              <a:rPr lang="en-ZA" altLang="en-US" sz="1200" b="1" dirty="0" smtClean="0">
                <a:solidFill>
                  <a:srgbClr val="FF0000"/>
                </a:solidFill>
                <a:ea typeface="Calibri" panose="020F0502020204030204" pitchFamily="34" charset="0"/>
                <a:cs typeface="Times New Roman" panose="02020603050405020304" pitchFamily="18" charset="0"/>
              </a:rPr>
              <a:t>UIF Successes</a:t>
            </a:r>
            <a:endParaRPr lang="en-ZA" altLang="en-US" sz="1200" dirty="0">
              <a:solidFill>
                <a:srgbClr val="000000"/>
              </a:solidFill>
              <a:ea typeface="Calibri" panose="020F0502020204030204" pitchFamily="34" charset="0"/>
              <a:cs typeface="Times New Roman" panose="02020603050405020304" pitchFamily="18" charset="0"/>
            </a:endParaRPr>
          </a:p>
        </p:txBody>
      </p:sp>
      <p:sp>
        <p:nvSpPr>
          <p:cNvPr id="32" name="TextBox 31"/>
          <p:cNvSpPr txBox="1"/>
          <p:nvPr/>
        </p:nvSpPr>
        <p:spPr>
          <a:xfrm>
            <a:off x="8396582" y="395297"/>
            <a:ext cx="452147" cy="276999"/>
          </a:xfrm>
          <a:prstGeom prst="rect">
            <a:avLst/>
          </a:prstGeom>
          <a:solidFill>
            <a:schemeClr val="accent2"/>
          </a:solidFill>
        </p:spPr>
        <p:txBody>
          <a:bodyPr wrap="square">
            <a:spAutoFit/>
          </a:bodyPr>
          <a:lstStyle/>
          <a:p>
            <a:pPr>
              <a:defRPr/>
            </a:pPr>
            <a:r>
              <a:rPr lang="en-ZA" sz="1200" dirty="0" smtClean="0">
                <a:solidFill>
                  <a:prstClr val="black"/>
                </a:solidFill>
                <a:ea typeface="ＭＳ Ｐゴシック" pitchFamily="34" charset="-128"/>
              </a:rPr>
              <a:t>12</a:t>
            </a:r>
            <a:endParaRPr lang="en-ZA" sz="1200" dirty="0">
              <a:solidFill>
                <a:prstClr val="black"/>
              </a:solidFill>
              <a:ea typeface="ＭＳ Ｐゴシック" pitchFamily="34" charset="-128"/>
            </a:endParaRPr>
          </a:p>
        </p:txBody>
      </p:sp>
      <p:sp>
        <p:nvSpPr>
          <p:cNvPr id="33" name="Text Box 1199119"/>
          <p:cNvSpPr txBox="1">
            <a:spLocks noChangeArrowheads="1"/>
          </p:cNvSpPr>
          <p:nvPr/>
        </p:nvSpPr>
        <p:spPr bwMode="auto">
          <a:xfrm>
            <a:off x="3305969" y="2061093"/>
            <a:ext cx="2202135" cy="4320245"/>
          </a:xfrm>
          <a:prstGeom prst="rect">
            <a:avLst/>
          </a:prstGeom>
          <a:solidFill>
            <a:srgbClr val="FFFFFF"/>
          </a:solidFill>
          <a:ln w="63500" cmpd="thickThin">
            <a:solidFill>
              <a:srgbClr val="4BACC6"/>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upright="1"/>
          <a:lstStyle/>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Low compliance levels with UI Acts both administration and contribution acts</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Requirement by auditor general to implement GRAP Standard fully where its almost impossible to do so especially in the SRI portfolio</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Lack of integration between LAP and PES </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A Non-Developmental Approach to investment to enable job creation and preservation including driving SMME growth.</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Accessibility to UI Claims Offerings</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A better working relationship between LAP and Turn Around Solutions</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A more robust and proactive LAP that intervenes timeously</a:t>
            </a:r>
            <a:endParaRPr lang="en-ZA" sz="900" dirty="0">
              <a:solidFill>
                <a:prstClr val="black"/>
              </a:solidFill>
              <a:latin typeface="Arial" charset="0"/>
              <a:ea typeface="Calibri"/>
              <a:cs typeface="Times New Roman"/>
            </a:endParaRPr>
          </a:p>
        </p:txBody>
      </p:sp>
      <p:sp>
        <p:nvSpPr>
          <p:cNvPr id="34" name="Text Box 1199119"/>
          <p:cNvSpPr txBox="1">
            <a:spLocks noChangeArrowheads="1"/>
          </p:cNvSpPr>
          <p:nvPr/>
        </p:nvSpPr>
        <p:spPr bwMode="auto">
          <a:xfrm>
            <a:off x="490539" y="2097097"/>
            <a:ext cx="2137246" cy="4284241"/>
          </a:xfrm>
          <a:prstGeom prst="rect">
            <a:avLst/>
          </a:prstGeom>
          <a:solidFill>
            <a:srgbClr val="FFFFFF"/>
          </a:solidFill>
          <a:ln w="63500" cmpd="thickThin">
            <a:solidFill>
              <a:srgbClr val="4BACC6"/>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upright="1"/>
          <a:lstStyle/>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Improved processing from 35 days to 15 days within 90%.</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Collection of contribution as high as R19 billion</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Reviewed UI Act to enable more coverage and also Funding of Schemes to intervene in the Labour Market Space</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Reviewed Training Layoff Scheme process and governance leading to a high take up of the schemes and quicker turn around time</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Implementation of the Job Summit Resolutions on training interventions</a:t>
            </a:r>
          </a:p>
          <a:p>
            <a:pPr marL="228600" indent="-228600">
              <a:lnSpc>
                <a:spcPct val="115000"/>
              </a:lnSpc>
              <a:spcAft>
                <a:spcPts val="1000"/>
              </a:spcAft>
              <a:buFont typeface="+mj-lt"/>
              <a:buAutoNum type="arabicPeriod"/>
              <a:defRPr/>
            </a:pPr>
            <a:r>
              <a:rPr lang="en-ZA" sz="900" dirty="0" smtClean="0">
                <a:solidFill>
                  <a:prstClr val="black"/>
                </a:solidFill>
                <a:latin typeface="Arial" charset="0"/>
                <a:ea typeface="Calibri"/>
                <a:cs typeface="Times New Roman"/>
              </a:rPr>
              <a:t>Implementation of Social Responsible Investment(SRI) to drive investment that brings about job creation  </a:t>
            </a:r>
          </a:p>
          <a:p>
            <a:pPr marL="228600" indent="-228600">
              <a:lnSpc>
                <a:spcPct val="115000"/>
              </a:lnSpc>
              <a:spcAft>
                <a:spcPts val="1000"/>
              </a:spcAft>
              <a:buFont typeface="+mj-lt"/>
              <a:buAutoNum type="arabicPeriod"/>
              <a:defRPr/>
            </a:pPr>
            <a:endParaRPr lang="en-ZA" sz="900" dirty="0">
              <a:solidFill>
                <a:prstClr val="black"/>
              </a:solidFill>
              <a:latin typeface="Arial" charset="0"/>
              <a:ea typeface="Calibri"/>
              <a:cs typeface="Times New Roman"/>
            </a:endParaRPr>
          </a:p>
        </p:txBody>
      </p:sp>
      <p:sp>
        <p:nvSpPr>
          <p:cNvPr id="2" name="Slide Number Placeholder 1"/>
          <p:cNvSpPr>
            <a:spLocks noGrp="1"/>
          </p:cNvSpPr>
          <p:nvPr>
            <p:ph type="sldNum" sz="quarter" idx="12"/>
          </p:nvPr>
        </p:nvSpPr>
        <p:spPr/>
        <p:txBody>
          <a:bodyPr/>
          <a:lstStyle/>
          <a:p>
            <a:fld id="{6E2E8DFB-259F-4B10-9431-A46ED4582A46}" type="slidenum">
              <a:rPr lang="en-US" smtClean="0"/>
              <a:pPr/>
              <a:t>12</a:t>
            </a:fld>
            <a:endParaRPr lang="en-US"/>
          </a:p>
        </p:txBody>
      </p:sp>
    </p:spTree>
    <p:extLst>
      <p:ext uri="{BB962C8B-B14F-4D97-AF65-F5344CB8AC3E}">
        <p14:creationId xmlns:p14="http://schemas.microsoft.com/office/powerpoint/2010/main" xmlns="" val="283311927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Extra3_3-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088"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700" b="1">
                <a:solidFill>
                  <a:srgbClr val="FFAB16"/>
                </a:solidFill>
              </a:rPr>
              <a:t>Thank </a:t>
            </a:r>
            <a:r>
              <a:rPr lang="en-US" altLang="en-US" sz="2700" b="1">
                <a:solidFill>
                  <a:schemeClr val="bg1"/>
                </a:solidFill>
              </a:rPr>
              <a:t>You</a:t>
            </a:r>
            <a:r>
              <a:rPr lang="en-US" altLang="en-US" sz="2700" b="1">
                <a:solidFill>
                  <a:srgbClr val="FFAB16"/>
                </a:solidFill>
              </a:rPr>
              <a:t>…</a:t>
            </a:r>
          </a:p>
        </p:txBody>
      </p:sp>
      <p:sp>
        <p:nvSpPr>
          <p:cNvPr id="15365" name="Slide Number Placeholder 1"/>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1402E5C8-E8A5-4534-8D39-F0EFE237E7D6}" type="slidenum">
              <a:rPr lang="en-US" smtClean="0">
                <a:solidFill>
                  <a:srgbClr val="898989"/>
                </a:solidFill>
                <a:latin typeface="Calibri" pitchFamily="34" charset="0"/>
              </a:rPr>
              <a:pPr eaLnBrk="1" hangingPunct="1">
                <a:defRPr/>
              </a:pPr>
              <a:t>13</a:t>
            </a:fld>
            <a:endParaRPr lang="en-US" smtClean="0">
              <a:solidFill>
                <a:srgbClr val="898989"/>
              </a:solidFill>
              <a:latin typeface="Calibri" pitchFamily="34" charset="0"/>
            </a:endParaRPr>
          </a:p>
        </p:txBody>
      </p:sp>
      <p:sp>
        <p:nvSpPr>
          <p:cNvPr id="7" name="TextBox 5"/>
          <p:cNvSpPr txBox="1">
            <a:spLocks noChangeArrowheads="1"/>
          </p:cNvSpPr>
          <p:nvPr/>
        </p:nvSpPr>
        <p:spPr bwMode="auto">
          <a:xfrm>
            <a:off x="8484593" y="318900"/>
            <a:ext cx="386991" cy="276999"/>
          </a:xfrm>
          <a:prstGeom prst="rect">
            <a:avLst/>
          </a:prstGeom>
          <a:solidFill>
            <a:schemeClr val="accent2"/>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ZA" altLang="en-US" sz="1200" dirty="0" smtClean="0">
                <a:solidFill>
                  <a:prstClr val="black"/>
                </a:solidFill>
                <a:latin typeface="Arial" pitchFamily="34" charset="0"/>
                <a:cs typeface="Arial" pitchFamily="34" charset="0"/>
              </a:rPr>
              <a:t>13</a:t>
            </a:r>
            <a:endParaRPr lang="en-ZA" alt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08151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3200" b="1" cap="small" dirty="0" smtClean="0">
                <a:solidFill>
                  <a:srgbClr val="000000"/>
                </a:solidFill>
                <a:ea typeface="MS PGothic" pitchFamily="34" charset="-128"/>
                <a:cs typeface="Arial" pitchFamily="34" charset="0"/>
              </a:rPr>
              <a:t>Focus Area</a:t>
            </a:r>
            <a:endParaRPr lang="en-ZA" dirty="0">
              <a:ea typeface="MS PGothic" pitchFamily="34" charset="-128"/>
            </a:endParaRPr>
          </a:p>
        </p:txBody>
      </p:sp>
      <p:pic>
        <p:nvPicPr>
          <p:cNvPr id="4" name="Content Placeholder 3" descr="circles"/>
          <p:cNvPicPr>
            <a:picLocks noGrp="1" noChangeAspect="1" noChangeArrowheads="1"/>
          </p:cNvPicPr>
          <p:nvPr>
            <p:ph idx="1"/>
          </p:nvPr>
        </p:nvPicPr>
        <p:blipFill>
          <a:blip r:embed="rId2" cstate="print">
            <a:duotone>
              <a:srgbClr val="557799">
                <a:shade val="45000"/>
                <a:satMod val="135000"/>
              </a:srgbClr>
              <a:prstClr val="white"/>
            </a:duotone>
            <a:extLst>
              <a:ext uri="{28A0092B-C50C-407E-A947-70E740481C1C}">
                <a14:useLocalDpi xmlns:a14="http://schemas.microsoft.com/office/drawing/2010/main" xmlns="" val="0"/>
              </a:ext>
            </a:extLst>
          </a:blip>
          <a:srcRect/>
          <a:stretch>
            <a:fillRect/>
          </a:stretch>
        </p:blipFill>
        <p:spPr>
          <a:xfrm>
            <a:off x="261257" y="1417638"/>
            <a:ext cx="1919841" cy="5139916"/>
          </a:xfrm>
          <a:solidFill>
            <a:srgbClr val="000000">
              <a:lumMod val="65000"/>
              <a:lumOff val="35000"/>
            </a:srgbClr>
          </a:solidFill>
          <a:ln>
            <a:miter lim="800000"/>
            <a:headEnd/>
            <a:tailEnd/>
          </a:ln>
        </p:spPr>
      </p:pic>
      <p:sp>
        <p:nvSpPr>
          <p:cNvPr id="7" name="Oval 6"/>
          <p:cNvSpPr>
            <a:spLocks noChangeArrowheads="1"/>
          </p:cNvSpPr>
          <p:nvPr/>
        </p:nvSpPr>
        <p:spPr bwMode="auto">
          <a:xfrm>
            <a:off x="457201" y="1431935"/>
            <a:ext cx="615950" cy="504825"/>
          </a:xfrm>
          <a:prstGeom prst="ellipse">
            <a:avLst/>
          </a:prstGeom>
          <a:solidFill>
            <a:sysClr val="window" lastClr="FFFFFF"/>
          </a:solidFill>
          <a:ln w="57150" algn="ctr">
            <a:solidFill>
              <a:srgbClr val="FF000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a:t>
            </a:r>
            <a:endParaRPr lang="en-US" sz="1600" kern="0" dirty="0">
              <a:solidFill>
                <a:srgbClr val="000000"/>
              </a:solidFill>
              <a:cs typeface="Arial" charset="0"/>
            </a:endParaRPr>
          </a:p>
        </p:txBody>
      </p:sp>
      <p:sp>
        <p:nvSpPr>
          <p:cNvPr id="8" name="Oval 7"/>
          <p:cNvSpPr>
            <a:spLocks noChangeArrowheads="1"/>
          </p:cNvSpPr>
          <p:nvPr/>
        </p:nvSpPr>
        <p:spPr bwMode="auto">
          <a:xfrm>
            <a:off x="732086" y="2113128"/>
            <a:ext cx="615950" cy="504825"/>
          </a:xfrm>
          <a:prstGeom prst="ellipse">
            <a:avLst/>
          </a:prstGeom>
          <a:solidFill>
            <a:sysClr val="window" lastClr="FFFFFF"/>
          </a:solidFill>
          <a:ln w="57150" algn="ctr">
            <a:solidFill>
              <a:srgbClr val="FF000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2.</a:t>
            </a:r>
            <a:endParaRPr lang="en-US" sz="1600" kern="0" dirty="0">
              <a:solidFill>
                <a:srgbClr val="000000"/>
              </a:solidFill>
              <a:cs typeface="Arial" charset="0"/>
            </a:endParaRPr>
          </a:p>
        </p:txBody>
      </p:sp>
      <p:sp>
        <p:nvSpPr>
          <p:cNvPr id="9" name="Oval 8"/>
          <p:cNvSpPr>
            <a:spLocks noChangeArrowheads="1"/>
          </p:cNvSpPr>
          <p:nvPr/>
        </p:nvSpPr>
        <p:spPr bwMode="auto">
          <a:xfrm>
            <a:off x="1040061" y="2808794"/>
            <a:ext cx="615950" cy="534987"/>
          </a:xfrm>
          <a:prstGeom prst="ellipse">
            <a:avLst/>
          </a:prstGeom>
          <a:solidFill>
            <a:sysClr val="window" lastClr="FFFFFF"/>
          </a:solidFill>
          <a:ln w="57150" algn="ctr">
            <a:solidFill>
              <a:srgbClr val="FF000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3.</a:t>
            </a:r>
            <a:endParaRPr lang="en-US" sz="1600" kern="0" dirty="0">
              <a:solidFill>
                <a:prstClr val="black"/>
              </a:solidFill>
              <a:cs typeface="Arial" charset="0"/>
            </a:endParaRPr>
          </a:p>
        </p:txBody>
      </p:sp>
      <p:sp>
        <p:nvSpPr>
          <p:cNvPr id="10" name="TextBox 9"/>
          <p:cNvSpPr txBox="1"/>
          <p:nvPr/>
        </p:nvSpPr>
        <p:spPr>
          <a:xfrm>
            <a:off x="1661130" y="2937381"/>
            <a:ext cx="2333625" cy="276999"/>
          </a:xfrm>
          <a:prstGeom prst="rect">
            <a:avLst/>
          </a:prstGeom>
          <a:noFill/>
        </p:spPr>
        <p:txBody>
          <a:bodyPr>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ea typeface="MS PGothic" pitchFamily="34" charset="-128"/>
              </a:rPr>
              <a:t>Organizational Performance </a:t>
            </a:r>
            <a:endParaRPr lang="en-ZA" sz="1600" b="1" kern="0" dirty="0" smtClean="0">
              <a:solidFill>
                <a:sysClr val="windowText" lastClr="000000"/>
              </a:solidFill>
              <a:latin typeface="Arial" charset="0"/>
              <a:ea typeface="MS PGothic" pitchFamily="34" charset="-128"/>
            </a:endParaRPr>
          </a:p>
        </p:txBody>
      </p:sp>
      <p:sp>
        <p:nvSpPr>
          <p:cNvPr id="11" name="Rectangle 10"/>
          <p:cNvSpPr/>
          <p:nvPr/>
        </p:nvSpPr>
        <p:spPr>
          <a:xfrm>
            <a:off x="1930312" y="3441153"/>
            <a:ext cx="2710999" cy="276999"/>
          </a:xfrm>
          <a:prstGeom prst="rect">
            <a:avLst/>
          </a:prstGeom>
        </p:spPr>
        <p:txBody>
          <a:bodyPr wrap="none">
            <a:spAutoFit/>
          </a:bodyPr>
          <a:lstStyle/>
          <a:p>
            <a:pPr defTabSz="457200" fontAlgn="base">
              <a:spcBef>
                <a:spcPct val="0"/>
              </a:spcBef>
              <a:spcAft>
                <a:spcPct val="0"/>
              </a:spcAft>
              <a:defRPr/>
            </a:pPr>
            <a:r>
              <a:rPr lang="en-US" sz="1200" b="1" kern="0" dirty="0" smtClean="0">
                <a:solidFill>
                  <a:sysClr val="windowText" lastClr="000000"/>
                </a:solidFill>
                <a:latin typeface="Arial" pitchFamily="34" charset="0"/>
                <a:ea typeface="MS PGothic" pitchFamily="34" charset="-128"/>
                <a:cs typeface="Arial" panose="020B0604020202020204" pitchFamily="34" charset="0"/>
              </a:rPr>
              <a:t>Expenditure and Revised budget  </a:t>
            </a:r>
            <a:endParaRPr lang="en-US" sz="1200" b="1" kern="0" dirty="0">
              <a:solidFill>
                <a:sysClr val="windowText" lastClr="000000"/>
              </a:solidFill>
              <a:latin typeface="Arial" pitchFamily="34" charset="0"/>
              <a:ea typeface="MS PGothic" pitchFamily="34" charset="-128"/>
              <a:cs typeface="Arial" panose="020B0604020202020204" pitchFamily="34" charset="0"/>
            </a:endParaRPr>
          </a:p>
        </p:txBody>
      </p:sp>
      <p:sp>
        <p:nvSpPr>
          <p:cNvPr id="12" name="Oval 11"/>
          <p:cNvSpPr>
            <a:spLocks noChangeArrowheads="1"/>
          </p:cNvSpPr>
          <p:nvPr/>
        </p:nvSpPr>
        <p:spPr bwMode="auto">
          <a:xfrm>
            <a:off x="1513970" y="4072334"/>
            <a:ext cx="615950" cy="504825"/>
          </a:xfrm>
          <a:prstGeom prst="ellipse">
            <a:avLst/>
          </a:prstGeom>
          <a:solidFill>
            <a:sysClr val="window" lastClr="FFFFFF"/>
          </a:solidFill>
          <a:ln w="57150" algn="ctr">
            <a:solidFill>
              <a:srgbClr val="FF000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5.</a:t>
            </a:r>
            <a:endParaRPr lang="en-US" sz="1600" kern="0" dirty="0">
              <a:solidFill>
                <a:srgbClr val="000000"/>
              </a:solidFill>
              <a:cs typeface="Arial" charset="0"/>
            </a:endParaRPr>
          </a:p>
        </p:txBody>
      </p:sp>
      <p:sp>
        <p:nvSpPr>
          <p:cNvPr id="13" name="Oval 12"/>
          <p:cNvSpPr>
            <a:spLocks noChangeArrowheads="1"/>
          </p:cNvSpPr>
          <p:nvPr/>
        </p:nvSpPr>
        <p:spPr bwMode="auto">
          <a:xfrm>
            <a:off x="1661866" y="4754633"/>
            <a:ext cx="615950" cy="504825"/>
          </a:xfrm>
          <a:prstGeom prst="ellipse">
            <a:avLst/>
          </a:prstGeom>
          <a:solidFill>
            <a:sysClr val="window" lastClr="FFFFFF"/>
          </a:solidFill>
          <a:ln w="57150" algn="ctr">
            <a:solidFill>
              <a:srgbClr val="FF000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6.</a:t>
            </a:r>
            <a:endParaRPr lang="en-US" sz="1600" kern="0" dirty="0">
              <a:solidFill>
                <a:srgbClr val="000000"/>
              </a:solidFill>
              <a:cs typeface="Arial" charset="0"/>
            </a:endParaRPr>
          </a:p>
        </p:txBody>
      </p:sp>
      <p:sp>
        <p:nvSpPr>
          <p:cNvPr id="257036" name="TextBox 14"/>
          <p:cNvSpPr txBox="1">
            <a:spLocks noChangeArrowheads="1"/>
          </p:cNvSpPr>
          <p:nvPr/>
        </p:nvSpPr>
        <p:spPr bwMode="auto">
          <a:xfrm>
            <a:off x="2162045" y="4186246"/>
            <a:ext cx="2232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ZA" altLang="en-US" sz="1200" b="1" dirty="0" smtClean="0">
                <a:solidFill>
                  <a:srgbClr val="000000"/>
                </a:solidFill>
                <a:latin typeface="Arial" pitchFamily="34" charset="0"/>
                <a:cs typeface="Arial" pitchFamily="34" charset="0"/>
              </a:rPr>
              <a:t>Social impact </a:t>
            </a:r>
          </a:p>
        </p:txBody>
      </p:sp>
      <p:sp>
        <p:nvSpPr>
          <p:cNvPr id="257037" name="TextBox 15"/>
          <p:cNvSpPr txBox="1">
            <a:spLocks noChangeArrowheads="1"/>
          </p:cNvSpPr>
          <p:nvPr/>
        </p:nvSpPr>
        <p:spPr bwMode="auto">
          <a:xfrm>
            <a:off x="1402983" y="2227040"/>
            <a:ext cx="2232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en-ZA" altLang="en-US" sz="1200" b="1" dirty="0" smtClean="0">
                <a:solidFill>
                  <a:srgbClr val="000000"/>
                </a:solidFill>
                <a:latin typeface="Arial" pitchFamily="34" charset="0"/>
                <a:cs typeface="Arial" pitchFamily="34" charset="0"/>
              </a:rPr>
              <a:t>Organizational Structure  </a:t>
            </a:r>
          </a:p>
        </p:txBody>
      </p:sp>
      <p:sp>
        <p:nvSpPr>
          <p:cNvPr id="257038" name="TextBox 5"/>
          <p:cNvSpPr txBox="1">
            <a:spLocks noChangeArrowheads="1"/>
          </p:cNvSpPr>
          <p:nvPr/>
        </p:nvSpPr>
        <p:spPr bwMode="auto">
          <a:xfrm>
            <a:off x="8534405" y="427048"/>
            <a:ext cx="288925" cy="276225"/>
          </a:xfrm>
          <a:prstGeom prst="rect">
            <a:avLst/>
          </a:prstGeom>
          <a:solidFill>
            <a:schemeClr val="accent2"/>
          </a:solidFill>
          <a:ln>
            <a:noFill/>
          </a:ln>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ZA" altLang="en-US" sz="1200" dirty="0" smtClean="0">
                <a:solidFill>
                  <a:srgbClr val="000000"/>
                </a:solidFill>
                <a:latin typeface="Arial" pitchFamily="34" charset="0"/>
                <a:cs typeface="Arial" pitchFamily="34" charset="0"/>
              </a:rPr>
              <a:t>2</a:t>
            </a:r>
            <a:endParaRPr lang="en-ZA" altLang="en-US" sz="1800" dirty="0" smtClean="0">
              <a:solidFill>
                <a:srgbClr val="000000"/>
              </a:solidFill>
              <a:latin typeface="Arial" pitchFamily="34" charset="0"/>
              <a:cs typeface="Arial" pitchFamily="34" charset="0"/>
            </a:endParaRPr>
          </a:p>
        </p:txBody>
      </p:sp>
      <p:sp>
        <p:nvSpPr>
          <p:cNvPr id="21" name="Oval 20"/>
          <p:cNvSpPr>
            <a:spLocks noChangeArrowheads="1"/>
          </p:cNvSpPr>
          <p:nvPr/>
        </p:nvSpPr>
        <p:spPr bwMode="auto">
          <a:xfrm>
            <a:off x="1301509" y="3430180"/>
            <a:ext cx="615950" cy="534987"/>
          </a:xfrm>
          <a:prstGeom prst="ellipse">
            <a:avLst/>
          </a:prstGeom>
          <a:solidFill>
            <a:sysClr val="window" lastClr="FFFFFF"/>
          </a:solidFill>
          <a:ln w="57150" algn="ctr">
            <a:solidFill>
              <a:srgbClr val="FF000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4.</a:t>
            </a:r>
            <a:endParaRPr lang="en-US" sz="1600" kern="0" dirty="0">
              <a:solidFill>
                <a:prstClr val="black"/>
              </a:solidFill>
              <a:cs typeface="Arial" charset="0"/>
            </a:endParaRPr>
          </a:p>
        </p:txBody>
      </p:sp>
      <p:sp>
        <p:nvSpPr>
          <p:cNvPr id="22" name="TextBox 21"/>
          <p:cNvSpPr txBox="1"/>
          <p:nvPr/>
        </p:nvSpPr>
        <p:spPr>
          <a:xfrm>
            <a:off x="1166623" y="1546234"/>
            <a:ext cx="3322637" cy="276225"/>
          </a:xfrm>
          <a:prstGeom prst="rect">
            <a:avLst/>
          </a:prstGeom>
          <a:noFill/>
        </p:spPr>
        <p:txBody>
          <a:bodyPr>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ea typeface="MS PGothic" pitchFamily="34" charset="-128"/>
              </a:rPr>
              <a:t>UIF Value Chain</a:t>
            </a:r>
          </a:p>
        </p:txBody>
      </p:sp>
      <p:sp>
        <p:nvSpPr>
          <p:cNvPr id="23" name="Oval 22"/>
          <p:cNvSpPr>
            <a:spLocks noChangeArrowheads="1"/>
          </p:cNvSpPr>
          <p:nvPr/>
        </p:nvSpPr>
        <p:spPr bwMode="auto">
          <a:xfrm>
            <a:off x="1900243" y="5472425"/>
            <a:ext cx="615950" cy="504825"/>
          </a:xfrm>
          <a:prstGeom prst="ellipse">
            <a:avLst/>
          </a:prstGeom>
          <a:solidFill>
            <a:sysClr val="window" lastClr="FFFFFF"/>
          </a:solidFill>
          <a:ln w="57150" algn="ctr">
            <a:solidFill>
              <a:srgbClr val="FF000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7</a:t>
            </a:r>
            <a:r>
              <a:rPr lang="en-US" sz="1600" kern="0" dirty="0" smtClean="0">
                <a:solidFill>
                  <a:srgbClr val="000000"/>
                </a:solidFill>
                <a:cs typeface="Arial" charset="0"/>
              </a:rPr>
              <a:t>.</a:t>
            </a:r>
            <a:endParaRPr lang="en-US" sz="1600" kern="0" dirty="0">
              <a:solidFill>
                <a:srgbClr val="000000"/>
              </a:solidFill>
              <a:cs typeface="Arial" charset="0"/>
            </a:endParaRPr>
          </a:p>
        </p:txBody>
      </p:sp>
      <p:sp>
        <p:nvSpPr>
          <p:cNvPr id="257042" name="TextBox 15"/>
          <p:cNvSpPr txBox="1">
            <a:spLocks noChangeArrowheads="1"/>
          </p:cNvSpPr>
          <p:nvPr/>
        </p:nvSpPr>
        <p:spPr bwMode="auto">
          <a:xfrm>
            <a:off x="2518996" y="5570333"/>
            <a:ext cx="2232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en-ZA" altLang="en-US" sz="1200" b="1" dirty="0" smtClean="0">
                <a:solidFill>
                  <a:srgbClr val="000000"/>
                </a:solidFill>
                <a:latin typeface="Arial" pitchFamily="34" charset="0"/>
                <a:cs typeface="Arial" pitchFamily="34" charset="0"/>
              </a:rPr>
              <a:t>Disruptors  </a:t>
            </a:r>
          </a:p>
        </p:txBody>
      </p:sp>
      <p:sp>
        <p:nvSpPr>
          <p:cNvPr id="3" name="Slide Number Placeholder 2"/>
          <p:cNvSpPr>
            <a:spLocks noGrp="1"/>
          </p:cNvSpPr>
          <p:nvPr>
            <p:ph type="sldNum" sz="quarter" idx="12"/>
          </p:nvPr>
        </p:nvSpPr>
        <p:spPr/>
        <p:txBody>
          <a:bodyPr/>
          <a:lstStyle/>
          <a:p>
            <a:pPr>
              <a:defRPr/>
            </a:pPr>
            <a:fld id="{3A6F87A8-1CFB-4C08-AB2F-84C3DC7E7E96}" type="slidenum">
              <a:rPr lang="en-US" altLang="en-US" smtClean="0"/>
              <a:pPr>
                <a:defRPr/>
              </a:pPr>
              <a:t>2</a:t>
            </a:fld>
            <a:endParaRPr lang="en-US" altLang="en-US"/>
          </a:p>
        </p:txBody>
      </p:sp>
      <p:sp>
        <p:nvSpPr>
          <p:cNvPr id="20" name="TextBox 15"/>
          <p:cNvSpPr txBox="1">
            <a:spLocks noChangeArrowheads="1"/>
          </p:cNvSpPr>
          <p:nvPr/>
        </p:nvSpPr>
        <p:spPr bwMode="auto">
          <a:xfrm>
            <a:off x="2397798" y="4943484"/>
            <a:ext cx="2232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en-ZA" altLang="en-US" sz="1200" b="1" dirty="0" smtClean="0">
                <a:solidFill>
                  <a:srgbClr val="000000"/>
                </a:solidFill>
                <a:latin typeface="Arial" pitchFamily="34" charset="0"/>
                <a:cs typeface="Arial" pitchFamily="34" charset="0"/>
              </a:rPr>
              <a:t>Combined Assurance  </a:t>
            </a:r>
          </a:p>
        </p:txBody>
      </p:sp>
      <p:sp>
        <p:nvSpPr>
          <p:cNvPr id="24" name="Oval 23"/>
          <p:cNvSpPr>
            <a:spLocks noChangeArrowheads="1"/>
          </p:cNvSpPr>
          <p:nvPr/>
        </p:nvSpPr>
        <p:spPr bwMode="auto">
          <a:xfrm>
            <a:off x="2070833" y="6065819"/>
            <a:ext cx="615950" cy="504825"/>
          </a:xfrm>
          <a:prstGeom prst="ellipse">
            <a:avLst/>
          </a:prstGeom>
          <a:solidFill>
            <a:sysClr val="window" lastClr="FFFFFF"/>
          </a:solidFill>
          <a:ln w="57150" algn="ctr">
            <a:solidFill>
              <a:srgbClr val="FF000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8</a:t>
            </a:r>
            <a:r>
              <a:rPr lang="en-US" sz="1600" kern="0" dirty="0" smtClean="0">
                <a:solidFill>
                  <a:srgbClr val="000000"/>
                </a:solidFill>
                <a:cs typeface="Arial" charset="0"/>
              </a:rPr>
              <a:t>.</a:t>
            </a:r>
            <a:endParaRPr lang="en-US" sz="1600" kern="0" dirty="0">
              <a:solidFill>
                <a:srgbClr val="000000"/>
              </a:solidFill>
              <a:cs typeface="Arial" charset="0"/>
            </a:endParaRPr>
          </a:p>
        </p:txBody>
      </p:sp>
      <p:sp>
        <p:nvSpPr>
          <p:cNvPr id="25" name="TextBox 15"/>
          <p:cNvSpPr txBox="1">
            <a:spLocks noChangeArrowheads="1"/>
          </p:cNvSpPr>
          <p:nvPr/>
        </p:nvSpPr>
        <p:spPr bwMode="auto">
          <a:xfrm>
            <a:off x="2827942" y="6168552"/>
            <a:ext cx="22320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en-ZA" altLang="en-US" sz="1200" b="1" dirty="0" smtClean="0">
                <a:solidFill>
                  <a:srgbClr val="000000"/>
                </a:solidFill>
                <a:latin typeface="Arial" pitchFamily="34" charset="0"/>
                <a:cs typeface="Arial" pitchFamily="34" charset="0"/>
              </a:rPr>
              <a:t>UIF Success, Challenges and interventions</a:t>
            </a:r>
          </a:p>
        </p:txBody>
      </p:sp>
    </p:spTree>
    <p:extLst>
      <p:ext uri="{BB962C8B-B14F-4D97-AF65-F5344CB8AC3E}">
        <p14:creationId xmlns:p14="http://schemas.microsoft.com/office/powerpoint/2010/main" xmlns="" val="1216507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129752195"/>
              </p:ext>
            </p:extLst>
          </p:nvPr>
        </p:nvGraphicFramePr>
        <p:xfrm>
          <a:off x="5918" y="1212916"/>
          <a:ext cx="9084468" cy="2134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Freeform 120"/>
          <p:cNvSpPr>
            <a:spLocks noEditPoints="1"/>
          </p:cNvSpPr>
          <p:nvPr/>
        </p:nvSpPr>
        <p:spPr bwMode="auto">
          <a:xfrm>
            <a:off x="5380040" y="1576438"/>
            <a:ext cx="295275" cy="263525"/>
          </a:xfrm>
          <a:custGeom>
            <a:avLst/>
            <a:gdLst>
              <a:gd name="T0" fmla="*/ 7 w 97"/>
              <a:gd name="T1" fmla="*/ 37 h 126"/>
              <a:gd name="T2" fmla="*/ 59 w 97"/>
              <a:gd name="T3" fmla="*/ 37 h 126"/>
              <a:gd name="T4" fmla="*/ 59 w 97"/>
              <a:gd name="T5" fmla="*/ 61 h 126"/>
              <a:gd name="T6" fmla="*/ 7 w 97"/>
              <a:gd name="T7" fmla="*/ 61 h 126"/>
              <a:gd name="T8" fmla="*/ 7 w 97"/>
              <a:gd name="T9" fmla="*/ 37 h 126"/>
              <a:gd name="T10" fmla="*/ 10 w 97"/>
              <a:gd name="T11" fmla="*/ 40 h 126"/>
              <a:gd name="T12" fmla="*/ 55 w 97"/>
              <a:gd name="T13" fmla="*/ 40 h 126"/>
              <a:gd name="T14" fmla="*/ 55 w 97"/>
              <a:gd name="T15" fmla="*/ 57 h 126"/>
              <a:gd name="T16" fmla="*/ 10 w 97"/>
              <a:gd name="T17" fmla="*/ 57 h 126"/>
              <a:gd name="T18" fmla="*/ 10 w 97"/>
              <a:gd name="T19" fmla="*/ 40 h 126"/>
              <a:gd name="T20" fmla="*/ 10 w 97"/>
              <a:gd name="T21" fmla="*/ 10 h 126"/>
              <a:gd name="T22" fmla="*/ 55 w 97"/>
              <a:gd name="T23" fmla="*/ 10 h 126"/>
              <a:gd name="T24" fmla="*/ 55 w 97"/>
              <a:gd name="T25" fmla="*/ 27 h 126"/>
              <a:gd name="T26" fmla="*/ 10 w 97"/>
              <a:gd name="T27" fmla="*/ 27 h 126"/>
              <a:gd name="T28" fmla="*/ 10 w 97"/>
              <a:gd name="T29" fmla="*/ 10 h 126"/>
              <a:gd name="T30" fmla="*/ 97 w 97"/>
              <a:gd name="T31" fmla="*/ 119 h 126"/>
              <a:gd name="T32" fmla="*/ 97 w 97"/>
              <a:gd name="T33" fmla="*/ 21 h 126"/>
              <a:gd name="T34" fmla="*/ 70 w 97"/>
              <a:gd name="T35" fmla="*/ 0 h 126"/>
              <a:gd name="T36" fmla="*/ 70 w 97"/>
              <a:gd name="T37" fmla="*/ 126 h 126"/>
              <a:gd name="T38" fmla="*/ 97 w 97"/>
              <a:gd name="T39" fmla="*/ 119 h 126"/>
              <a:gd name="T40" fmla="*/ 7 w 97"/>
              <a:gd name="T41" fmla="*/ 7 h 126"/>
              <a:gd name="T42" fmla="*/ 59 w 97"/>
              <a:gd name="T43" fmla="*/ 7 h 126"/>
              <a:gd name="T44" fmla="*/ 59 w 97"/>
              <a:gd name="T45" fmla="*/ 31 h 126"/>
              <a:gd name="T46" fmla="*/ 7 w 97"/>
              <a:gd name="T47" fmla="*/ 31 h 126"/>
              <a:gd name="T48" fmla="*/ 7 w 97"/>
              <a:gd name="T49" fmla="*/ 7 h 126"/>
              <a:gd name="T50" fmla="*/ 33 w 97"/>
              <a:gd name="T51" fmla="*/ 86 h 126"/>
              <a:gd name="T52" fmla="*/ 25 w 97"/>
              <a:gd name="T53" fmla="*/ 78 h 126"/>
              <a:gd name="T54" fmla="*/ 33 w 97"/>
              <a:gd name="T55" fmla="*/ 70 h 126"/>
              <a:gd name="T56" fmla="*/ 41 w 97"/>
              <a:gd name="T57" fmla="*/ 78 h 126"/>
              <a:gd name="T58" fmla="*/ 33 w 97"/>
              <a:gd name="T59" fmla="*/ 86 h 126"/>
              <a:gd name="T60" fmla="*/ 33 w 97"/>
              <a:gd name="T61" fmla="*/ 114 h 126"/>
              <a:gd name="T62" fmla="*/ 25 w 97"/>
              <a:gd name="T63" fmla="*/ 106 h 126"/>
              <a:gd name="T64" fmla="*/ 33 w 97"/>
              <a:gd name="T65" fmla="*/ 98 h 126"/>
              <a:gd name="T66" fmla="*/ 41 w 97"/>
              <a:gd name="T67" fmla="*/ 106 h 126"/>
              <a:gd name="T68" fmla="*/ 33 w 97"/>
              <a:gd name="T69" fmla="*/ 114 h 126"/>
              <a:gd name="T70" fmla="*/ 0 w 97"/>
              <a:gd name="T71" fmla="*/ 126 h 126"/>
              <a:gd name="T72" fmla="*/ 65 w 97"/>
              <a:gd name="T73" fmla="*/ 126 h 126"/>
              <a:gd name="T74" fmla="*/ 65 w 97"/>
              <a:gd name="T75" fmla="*/ 0 h 126"/>
              <a:gd name="T76" fmla="*/ 0 w 97"/>
              <a:gd name="T77" fmla="*/ 0 h 126"/>
              <a:gd name="T78" fmla="*/ 0 w 97"/>
              <a:gd name="T7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126">
                <a:moveTo>
                  <a:pt x="7" y="37"/>
                </a:moveTo>
                <a:cubicBezTo>
                  <a:pt x="59" y="37"/>
                  <a:pt x="59" y="37"/>
                  <a:pt x="59" y="37"/>
                </a:cubicBezTo>
                <a:cubicBezTo>
                  <a:pt x="59" y="61"/>
                  <a:pt x="59" y="61"/>
                  <a:pt x="59" y="61"/>
                </a:cubicBezTo>
                <a:cubicBezTo>
                  <a:pt x="7" y="61"/>
                  <a:pt x="7" y="61"/>
                  <a:pt x="7" y="61"/>
                </a:cubicBezTo>
                <a:cubicBezTo>
                  <a:pt x="7" y="37"/>
                  <a:pt x="7" y="37"/>
                  <a:pt x="7" y="37"/>
                </a:cubicBezTo>
                <a:close/>
                <a:moveTo>
                  <a:pt x="10" y="40"/>
                </a:moveTo>
                <a:cubicBezTo>
                  <a:pt x="55" y="40"/>
                  <a:pt x="55" y="40"/>
                  <a:pt x="55" y="40"/>
                </a:cubicBezTo>
                <a:cubicBezTo>
                  <a:pt x="55" y="57"/>
                  <a:pt x="55" y="57"/>
                  <a:pt x="55" y="57"/>
                </a:cubicBezTo>
                <a:cubicBezTo>
                  <a:pt x="10" y="57"/>
                  <a:pt x="10" y="57"/>
                  <a:pt x="10" y="57"/>
                </a:cubicBezTo>
                <a:cubicBezTo>
                  <a:pt x="10" y="40"/>
                  <a:pt x="10" y="40"/>
                  <a:pt x="10" y="40"/>
                </a:cubicBezTo>
                <a:close/>
                <a:moveTo>
                  <a:pt x="10" y="10"/>
                </a:moveTo>
                <a:cubicBezTo>
                  <a:pt x="55" y="10"/>
                  <a:pt x="55" y="10"/>
                  <a:pt x="55" y="10"/>
                </a:cubicBezTo>
                <a:cubicBezTo>
                  <a:pt x="55" y="27"/>
                  <a:pt x="55" y="27"/>
                  <a:pt x="55" y="27"/>
                </a:cubicBezTo>
                <a:cubicBezTo>
                  <a:pt x="10" y="27"/>
                  <a:pt x="10" y="27"/>
                  <a:pt x="10" y="27"/>
                </a:cubicBezTo>
                <a:cubicBezTo>
                  <a:pt x="10" y="10"/>
                  <a:pt x="10" y="10"/>
                  <a:pt x="10" y="10"/>
                </a:cubicBezTo>
                <a:close/>
                <a:moveTo>
                  <a:pt x="97" y="119"/>
                </a:moveTo>
                <a:cubicBezTo>
                  <a:pt x="97" y="21"/>
                  <a:pt x="97" y="21"/>
                  <a:pt x="97" y="21"/>
                </a:cubicBezTo>
                <a:cubicBezTo>
                  <a:pt x="70" y="0"/>
                  <a:pt x="70" y="0"/>
                  <a:pt x="70" y="0"/>
                </a:cubicBezTo>
                <a:cubicBezTo>
                  <a:pt x="70" y="126"/>
                  <a:pt x="70" y="126"/>
                  <a:pt x="70" y="126"/>
                </a:cubicBezTo>
                <a:cubicBezTo>
                  <a:pt x="97" y="119"/>
                  <a:pt x="97" y="119"/>
                  <a:pt x="97" y="119"/>
                </a:cubicBezTo>
                <a:close/>
                <a:moveTo>
                  <a:pt x="7" y="7"/>
                </a:moveTo>
                <a:cubicBezTo>
                  <a:pt x="59" y="7"/>
                  <a:pt x="59" y="7"/>
                  <a:pt x="59" y="7"/>
                </a:cubicBezTo>
                <a:cubicBezTo>
                  <a:pt x="59" y="31"/>
                  <a:pt x="59" y="31"/>
                  <a:pt x="59" y="31"/>
                </a:cubicBezTo>
                <a:cubicBezTo>
                  <a:pt x="7" y="31"/>
                  <a:pt x="7" y="31"/>
                  <a:pt x="7" y="31"/>
                </a:cubicBezTo>
                <a:cubicBezTo>
                  <a:pt x="7" y="7"/>
                  <a:pt x="7" y="7"/>
                  <a:pt x="7" y="7"/>
                </a:cubicBezTo>
                <a:close/>
                <a:moveTo>
                  <a:pt x="33" y="86"/>
                </a:moveTo>
                <a:cubicBezTo>
                  <a:pt x="28" y="86"/>
                  <a:pt x="25" y="83"/>
                  <a:pt x="25" y="78"/>
                </a:cubicBezTo>
                <a:cubicBezTo>
                  <a:pt x="25" y="74"/>
                  <a:pt x="28" y="70"/>
                  <a:pt x="33" y="70"/>
                </a:cubicBezTo>
                <a:cubicBezTo>
                  <a:pt x="37" y="70"/>
                  <a:pt x="41" y="74"/>
                  <a:pt x="41" y="78"/>
                </a:cubicBezTo>
                <a:cubicBezTo>
                  <a:pt x="41" y="83"/>
                  <a:pt x="37" y="86"/>
                  <a:pt x="33" y="86"/>
                </a:cubicBezTo>
                <a:close/>
                <a:moveTo>
                  <a:pt x="33" y="114"/>
                </a:moveTo>
                <a:cubicBezTo>
                  <a:pt x="28" y="114"/>
                  <a:pt x="25" y="111"/>
                  <a:pt x="25" y="106"/>
                </a:cubicBezTo>
                <a:cubicBezTo>
                  <a:pt x="25" y="102"/>
                  <a:pt x="28" y="98"/>
                  <a:pt x="33" y="98"/>
                </a:cubicBezTo>
                <a:cubicBezTo>
                  <a:pt x="37" y="98"/>
                  <a:pt x="41" y="102"/>
                  <a:pt x="41" y="106"/>
                </a:cubicBezTo>
                <a:cubicBezTo>
                  <a:pt x="41" y="111"/>
                  <a:pt x="37" y="114"/>
                  <a:pt x="33" y="114"/>
                </a:cubicBezTo>
                <a:close/>
                <a:moveTo>
                  <a:pt x="0" y="126"/>
                </a:moveTo>
                <a:cubicBezTo>
                  <a:pt x="65" y="126"/>
                  <a:pt x="65" y="126"/>
                  <a:pt x="65" y="126"/>
                </a:cubicBezTo>
                <a:cubicBezTo>
                  <a:pt x="65" y="0"/>
                  <a:pt x="65" y="0"/>
                  <a:pt x="65" y="0"/>
                </a:cubicBezTo>
                <a:cubicBezTo>
                  <a:pt x="0" y="0"/>
                  <a:pt x="0" y="0"/>
                  <a:pt x="0" y="0"/>
                </a:cubicBezTo>
                <a:cubicBezTo>
                  <a:pt x="0" y="126"/>
                  <a:pt x="0" y="126"/>
                  <a:pt x="0" y="126"/>
                </a:cubicBezTo>
                <a:close/>
              </a:path>
            </a:pathLst>
          </a:custGeom>
          <a:solidFill>
            <a:schemeClr val="bg1"/>
          </a:solidFill>
          <a:ln>
            <a:noFill/>
          </a:ln>
        </p:spPr>
        <p:txBody>
          <a:bodyPr lIns="74295" tIns="37148" rIns="74295" bIns="37148"/>
          <a:lstStyle/>
          <a:p>
            <a:pPr>
              <a:defRPr/>
            </a:pPr>
            <a:endParaRPr lang="en-US" sz="1462">
              <a:solidFill>
                <a:prstClr val="black"/>
              </a:solidFill>
              <a:ea typeface="MS PGothic" pitchFamily="34" charset="-128"/>
            </a:endParaRPr>
          </a:p>
        </p:txBody>
      </p:sp>
      <p:sp>
        <p:nvSpPr>
          <p:cNvPr id="32" name="Freeform 211"/>
          <p:cNvSpPr>
            <a:spLocks noEditPoints="1"/>
          </p:cNvSpPr>
          <p:nvPr/>
        </p:nvSpPr>
        <p:spPr bwMode="auto">
          <a:xfrm>
            <a:off x="1244600" y="1550988"/>
            <a:ext cx="495300" cy="388937"/>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lIns="74295" tIns="37148" rIns="74295" bIns="37148"/>
          <a:lstStyle/>
          <a:p>
            <a:pPr>
              <a:defRPr/>
            </a:pPr>
            <a:endParaRPr lang="en-US" sz="1462">
              <a:solidFill>
                <a:prstClr val="black"/>
              </a:solidFill>
              <a:ea typeface="MS PGothic" pitchFamily="34" charset="-128"/>
            </a:endParaRPr>
          </a:p>
        </p:txBody>
      </p:sp>
      <p:sp>
        <p:nvSpPr>
          <p:cNvPr id="34" name="Text Box 7"/>
          <p:cNvSpPr txBox="1">
            <a:spLocks noChangeArrowheads="1"/>
          </p:cNvSpPr>
          <p:nvPr/>
        </p:nvSpPr>
        <p:spPr bwMode="auto">
          <a:xfrm>
            <a:off x="2976256" y="372232"/>
            <a:ext cx="2455865" cy="542456"/>
          </a:xfrm>
          <a:prstGeom prst="rect">
            <a:avLst/>
          </a:prstGeom>
          <a:noFill/>
          <a:ln w="9525">
            <a:noFill/>
            <a:miter lim="800000"/>
            <a:headEnd/>
            <a:tailEnd/>
          </a:ln>
        </p:spPr>
        <p:txBody>
          <a:bodyPr wrap="none" lIns="49530" tIns="24765" rIns="49530" bIns="24765">
            <a:spAutoFit/>
          </a:bodyPr>
          <a:lstStyle/>
          <a:p>
            <a:pPr algn="ctr" defTabSz="1178823">
              <a:defRPr/>
            </a:pPr>
            <a:r>
              <a:rPr lang="en-CA" sz="32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UIF </a:t>
            </a:r>
            <a:r>
              <a:rPr lang="en-CA" sz="3200"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Value Chain</a:t>
            </a:r>
            <a:endParaRPr lang="en-CA" sz="32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p:cNvSpPr txBox="1"/>
          <p:nvPr/>
        </p:nvSpPr>
        <p:spPr>
          <a:xfrm>
            <a:off x="186821" y="923132"/>
            <a:ext cx="4257675" cy="431800"/>
          </a:xfrm>
          <a:prstGeom prst="rect">
            <a:avLst/>
          </a:prstGeom>
          <a:solidFill>
            <a:schemeClr val="accent2">
              <a:lumMod val="20000"/>
              <a:lumOff val="80000"/>
            </a:schemeClr>
          </a:solidFill>
        </p:spPr>
        <p:txBody>
          <a:bodyPr>
            <a:spAutoFit/>
          </a:bodyPr>
          <a:lstStyle/>
          <a:p>
            <a:pPr algn="just" defTabSz="457200" fontAlgn="base">
              <a:spcBef>
                <a:spcPct val="0"/>
              </a:spcBef>
              <a:defRPr/>
            </a:pPr>
            <a:r>
              <a:rPr lang="en-ZA" sz="1100" b="1" dirty="0">
                <a:solidFill>
                  <a:prstClr val="black"/>
                </a:solidFill>
                <a:ea typeface="MS PGothic" pitchFamily="34" charset="-128"/>
              </a:rPr>
              <a:t>Vision</a:t>
            </a:r>
            <a:r>
              <a:rPr lang="en-ZA" sz="1100" dirty="0">
                <a:solidFill>
                  <a:prstClr val="black"/>
                </a:solidFill>
                <a:ea typeface="MS PGothic" pitchFamily="34" charset="-128"/>
              </a:rPr>
              <a:t> - </a:t>
            </a:r>
            <a:r>
              <a:rPr lang="en-ZA" sz="1100" dirty="0">
                <a:solidFill>
                  <a:prstClr val="black"/>
                </a:solidFill>
                <a:ea typeface="Times New Roman"/>
              </a:rPr>
              <a:t>A caring, accessible and customer centric UIF that contributes towards poverty alleviation.</a:t>
            </a:r>
          </a:p>
        </p:txBody>
      </p:sp>
      <p:sp>
        <p:nvSpPr>
          <p:cNvPr id="24" name="TextBox 23"/>
          <p:cNvSpPr txBox="1"/>
          <p:nvPr/>
        </p:nvSpPr>
        <p:spPr>
          <a:xfrm>
            <a:off x="4444496" y="868136"/>
            <a:ext cx="4522473" cy="481670"/>
          </a:xfrm>
          <a:prstGeom prst="rect">
            <a:avLst/>
          </a:prstGeom>
          <a:solidFill>
            <a:schemeClr val="accent1">
              <a:lumMod val="20000"/>
              <a:lumOff val="80000"/>
            </a:schemeClr>
          </a:solidFill>
        </p:spPr>
        <p:txBody>
          <a:bodyPr wrap="square">
            <a:spAutoFit/>
          </a:bodyPr>
          <a:lstStyle/>
          <a:p>
            <a:pPr algn="just" defTabSz="457200" fontAlgn="base">
              <a:lnSpc>
                <a:spcPct val="115000"/>
              </a:lnSpc>
              <a:spcBef>
                <a:spcPct val="0"/>
              </a:spcBef>
              <a:defRPr/>
            </a:pPr>
            <a:r>
              <a:rPr lang="en-ZA" sz="1100" b="1" dirty="0">
                <a:solidFill>
                  <a:prstClr val="black"/>
                </a:solidFill>
                <a:ea typeface="MS PGothic" pitchFamily="34" charset="-128"/>
              </a:rPr>
              <a:t>Mission</a:t>
            </a:r>
            <a:r>
              <a:rPr lang="en-ZA" sz="1100" dirty="0">
                <a:solidFill>
                  <a:prstClr val="black"/>
                </a:solidFill>
                <a:ea typeface="MS PGothic" pitchFamily="34" charset="-128"/>
              </a:rPr>
              <a:t> - </a:t>
            </a:r>
            <a:r>
              <a:rPr lang="en-ZA" sz="1100" dirty="0">
                <a:solidFill>
                  <a:prstClr val="black"/>
                </a:solidFill>
                <a:ea typeface="Times New Roman"/>
                <a:cs typeface="Courier New"/>
              </a:rPr>
              <a:t>Through multiple channels UIF will provide social insurance benefits and improve coverage to vulnerable groups and contributors</a:t>
            </a:r>
            <a:r>
              <a:rPr lang="en-ZA" sz="1100" dirty="0">
                <a:solidFill>
                  <a:prstClr val="black"/>
                </a:solidFill>
                <a:latin typeface="Arial"/>
                <a:ea typeface="Times New Roman"/>
                <a:cs typeface="Courier New"/>
              </a:rPr>
              <a:t>.</a:t>
            </a:r>
            <a:endParaRPr lang="en-ZA" sz="1000" dirty="0">
              <a:solidFill>
                <a:prstClr val="black"/>
              </a:solidFill>
              <a:latin typeface="Times New Roman"/>
              <a:ea typeface="Times New Roman"/>
              <a:cs typeface="Courier New"/>
            </a:endParaRPr>
          </a:p>
        </p:txBody>
      </p:sp>
      <p:sp>
        <p:nvSpPr>
          <p:cNvPr id="44" name="Freeform 171"/>
          <p:cNvSpPr>
            <a:spLocks noEditPoints="1"/>
          </p:cNvSpPr>
          <p:nvPr/>
        </p:nvSpPr>
        <p:spPr bwMode="auto">
          <a:xfrm>
            <a:off x="7985127" y="1485900"/>
            <a:ext cx="336550" cy="293688"/>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ysClr val="window" lastClr="FFFFFF"/>
          </a:solidFill>
          <a:ln>
            <a:noFill/>
          </a:ln>
        </p:spPr>
        <p:txBody>
          <a:bodyPr lIns="74295" tIns="37148" rIns="74295" bIns="37148"/>
          <a:lstStyle/>
          <a:p>
            <a:pPr>
              <a:defRPr/>
            </a:pPr>
            <a:endParaRPr lang="en-US" sz="1462" kern="0">
              <a:solidFill>
                <a:prstClr val="black"/>
              </a:solidFill>
              <a:ea typeface="MS PGothic" pitchFamily="34" charset="-128"/>
            </a:endParaRPr>
          </a:p>
        </p:txBody>
      </p:sp>
      <p:sp>
        <p:nvSpPr>
          <p:cNvPr id="45" name="TextBox 44"/>
          <p:cNvSpPr txBox="1"/>
          <p:nvPr/>
        </p:nvSpPr>
        <p:spPr>
          <a:xfrm>
            <a:off x="166687" y="6583301"/>
            <a:ext cx="8800282" cy="276999"/>
          </a:xfrm>
          <a:prstGeom prst="rect">
            <a:avLst/>
          </a:prstGeom>
          <a:solidFill>
            <a:schemeClr val="tx2">
              <a:lumMod val="20000"/>
              <a:lumOff val="80000"/>
            </a:schemeClr>
          </a:solidFill>
          <a:ln w="25400" cap="flat" cmpd="sng" algn="ctr">
            <a:solidFill>
              <a:srgbClr val="C0504D"/>
            </a:solidFill>
            <a:prstDash val="solid"/>
          </a:ln>
          <a:effectLst/>
        </p:spPr>
        <p:txBody>
          <a:bodyPr wrap="square">
            <a:spAutoFit/>
          </a:bodyPr>
          <a:lstStyle/>
          <a:p>
            <a:pPr algn="ctr">
              <a:defRPr/>
            </a:pPr>
            <a:r>
              <a:rPr lang="en-ZA" sz="1200" b="1" kern="0" dirty="0">
                <a:solidFill>
                  <a:prstClr val="black"/>
                </a:solidFill>
                <a:ea typeface="MS PGothic" pitchFamily="34" charset="-128"/>
              </a:rPr>
              <a:t>DATA MANAGEMENT</a:t>
            </a:r>
          </a:p>
        </p:txBody>
      </p:sp>
      <p:sp>
        <p:nvSpPr>
          <p:cNvPr id="47" name="TextBox 46"/>
          <p:cNvSpPr txBox="1"/>
          <p:nvPr/>
        </p:nvSpPr>
        <p:spPr>
          <a:xfrm>
            <a:off x="166687" y="3001529"/>
            <a:ext cx="8694404" cy="553998"/>
          </a:xfrm>
          <a:prstGeom prst="rect">
            <a:avLst/>
          </a:prstGeom>
          <a:solidFill>
            <a:schemeClr val="bg1"/>
          </a:solidFill>
          <a:ln w="25400" cap="flat" cmpd="sng" algn="ctr">
            <a:solidFill>
              <a:schemeClr val="bg1"/>
            </a:solidFill>
            <a:prstDash val="solid"/>
          </a:ln>
          <a:effectLst/>
        </p:spPr>
        <p:txBody>
          <a:bodyPr wrap="square">
            <a:spAutoFit/>
          </a:bodyPr>
          <a:lstStyle/>
          <a:p>
            <a:pPr marL="228600" indent="-228600">
              <a:buFontTx/>
              <a:buAutoNum type="arabicPeriod"/>
              <a:defRPr/>
            </a:pPr>
            <a:endParaRPr lang="en-ZA" sz="1000" kern="0" dirty="0" smtClean="0">
              <a:solidFill>
                <a:prstClr val="black"/>
              </a:solidFill>
              <a:ea typeface="MS PGothic" pitchFamily="34" charset="-128"/>
            </a:endParaRPr>
          </a:p>
          <a:p>
            <a:pPr>
              <a:defRPr/>
            </a:pPr>
            <a:endParaRPr lang="en-ZA" sz="1000" kern="0" dirty="0">
              <a:solidFill>
                <a:prstClr val="black"/>
              </a:solidFill>
              <a:ea typeface="MS PGothic" pitchFamily="34" charset="-128"/>
            </a:endParaRPr>
          </a:p>
          <a:p>
            <a:pPr algn="ctr">
              <a:defRPr/>
            </a:pPr>
            <a:endParaRPr lang="en-ZA" sz="1000" kern="0" dirty="0">
              <a:solidFill>
                <a:prstClr val="black"/>
              </a:solidFill>
              <a:ea typeface="MS PGothic" pitchFamily="34" charset="-128"/>
            </a:endParaRPr>
          </a:p>
        </p:txBody>
      </p:sp>
      <p:sp>
        <p:nvSpPr>
          <p:cNvPr id="48" name="TextBox 47"/>
          <p:cNvSpPr txBox="1"/>
          <p:nvPr/>
        </p:nvSpPr>
        <p:spPr>
          <a:xfrm>
            <a:off x="209385" y="4260857"/>
            <a:ext cx="1325566" cy="1477328"/>
          </a:xfrm>
          <a:prstGeom prst="rect">
            <a:avLst/>
          </a:prstGeom>
          <a:solidFill>
            <a:schemeClr val="bg1"/>
          </a:solidFill>
          <a:ln w="25400" cap="flat" cmpd="sng" algn="ctr">
            <a:solidFill>
              <a:srgbClr val="FF0000"/>
            </a:solidFill>
            <a:prstDash val="solid"/>
          </a:ln>
          <a:effectLst/>
        </p:spPr>
        <p:txBody>
          <a:bodyPr wrap="square">
            <a:spAutoFit/>
          </a:bodyPr>
          <a:lstStyle/>
          <a:p>
            <a:pPr algn="ctr">
              <a:defRPr/>
            </a:pPr>
            <a:r>
              <a:rPr lang="en-ZA" sz="900" b="1" kern="0" dirty="0">
                <a:solidFill>
                  <a:prstClr val="black"/>
                </a:solidFill>
                <a:ea typeface="MS PGothic" pitchFamily="34" charset="-128"/>
              </a:rPr>
              <a:t>Registration </a:t>
            </a:r>
            <a:r>
              <a:rPr lang="en-ZA" sz="900" b="1" kern="0" dirty="0" smtClean="0">
                <a:solidFill>
                  <a:prstClr val="black"/>
                </a:solidFill>
                <a:ea typeface="MS PGothic" pitchFamily="34" charset="-128"/>
              </a:rPr>
              <a:t>indicator</a:t>
            </a:r>
          </a:p>
          <a:p>
            <a:pPr algn="ctr">
              <a:defRPr/>
            </a:pPr>
            <a:endParaRPr lang="en-ZA" sz="900" b="1" kern="0" dirty="0">
              <a:solidFill>
                <a:prstClr val="black"/>
              </a:solidFill>
              <a:ea typeface="MS PGothic" pitchFamily="34" charset="-128"/>
            </a:endParaRPr>
          </a:p>
          <a:p>
            <a:pPr>
              <a:defRPr/>
            </a:pPr>
            <a:r>
              <a:rPr lang="en-ZA" sz="900" kern="0" dirty="0">
                <a:solidFill>
                  <a:prstClr val="black"/>
                </a:solidFill>
                <a:ea typeface="MS PGothic" pitchFamily="34" charset="-128"/>
              </a:rPr>
              <a:t>- % of companies registered</a:t>
            </a:r>
          </a:p>
          <a:p>
            <a:pPr>
              <a:defRPr/>
            </a:pPr>
            <a:r>
              <a:rPr lang="en-ZA" sz="900" kern="0" dirty="0">
                <a:solidFill>
                  <a:prstClr val="black"/>
                </a:solidFill>
                <a:ea typeface="MS PGothic" pitchFamily="34" charset="-128"/>
              </a:rPr>
              <a:t>- Number of newly registered employees</a:t>
            </a:r>
          </a:p>
          <a:p>
            <a:pPr marL="171450" indent="-171450">
              <a:buFontTx/>
              <a:buChar char="-"/>
              <a:defRPr/>
            </a:pPr>
            <a:r>
              <a:rPr lang="en-ZA" sz="900" kern="0" dirty="0" smtClean="0">
                <a:solidFill>
                  <a:prstClr val="black"/>
                </a:solidFill>
                <a:ea typeface="MS PGothic" pitchFamily="34" charset="-128"/>
              </a:rPr>
              <a:t>Number </a:t>
            </a:r>
            <a:r>
              <a:rPr lang="en-ZA" sz="900" kern="0" dirty="0">
                <a:solidFill>
                  <a:prstClr val="black"/>
                </a:solidFill>
                <a:ea typeface="MS PGothic" pitchFamily="34" charset="-128"/>
              </a:rPr>
              <a:t>of newly registered </a:t>
            </a:r>
            <a:r>
              <a:rPr lang="en-ZA" sz="900" kern="0" dirty="0" smtClean="0">
                <a:solidFill>
                  <a:prstClr val="black"/>
                </a:solidFill>
                <a:ea typeface="MS PGothic" pitchFamily="34" charset="-128"/>
              </a:rPr>
              <a:t>employers</a:t>
            </a:r>
          </a:p>
          <a:p>
            <a:pPr marL="171450" indent="-171450">
              <a:buFontTx/>
              <a:buChar char="-"/>
              <a:defRPr/>
            </a:pPr>
            <a:endParaRPr lang="en-ZA" sz="900" kern="0" dirty="0" smtClean="0">
              <a:solidFill>
                <a:prstClr val="black"/>
              </a:solidFill>
              <a:ea typeface="MS PGothic" pitchFamily="34" charset="-128"/>
            </a:endParaRPr>
          </a:p>
        </p:txBody>
      </p:sp>
      <p:sp>
        <p:nvSpPr>
          <p:cNvPr id="49" name="TextBox 48"/>
          <p:cNvSpPr txBox="1"/>
          <p:nvPr/>
        </p:nvSpPr>
        <p:spPr>
          <a:xfrm>
            <a:off x="1563649" y="4280153"/>
            <a:ext cx="1640199" cy="1492716"/>
          </a:xfrm>
          <a:prstGeom prst="rect">
            <a:avLst/>
          </a:prstGeom>
          <a:solidFill>
            <a:schemeClr val="bg1"/>
          </a:solidFill>
          <a:ln w="25400" cap="flat" cmpd="sng" algn="ctr">
            <a:solidFill>
              <a:srgbClr val="FF0000"/>
            </a:solidFill>
            <a:prstDash val="solid"/>
          </a:ln>
          <a:effectLst/>
        </p:spPr>
        <p:txBody>
          <a:bodyPr wrap="square">
            <a:spAutoFit/>
          </a:bodyPr>
          <a:lstStyle/>
          <a:p>
            <a:pPr>
              <a:defRPr/>
            </a:pPr>
            <a:r>
              <a:rPr lang="en-ZA" sz="900" b="1" kern="0" dirty="0">
                <a:solidFill>
                  <a:prstClr val="black"/>
                </a:solidFill>
                <a:ea typeface="MS PGothic" pitchFamily="34" charset="-128"/>
              </a:rPr>
              <a:t>Declaration </a:t>
            </a:r>
            <a:r>
              <a:rPr lang="en-ZA" sz="900" b="1" kern="0" dirty="0" smtClean="0">
                <a:solidFill>
                  <a:prstClr val="black"/>
                </a:solidFill>
                <a:ea typeface="MS PGothic" pitchFamily="34" charset="-128"/>
              </a:rPr>
              <a:t>indicators</a:t>
            </a:r>
          </a:p>
          <a:p>
            <a:pPr>
              <a:defRPr/>
            </a:pPr>
            <a:endParaRPr lang="en-ZA" sz="900" b="1" kern="0" dirty="0">
              <a:solidFill>
                <a:prstClr val="black"/>
              </a:solidFill>
              <a:ea typeface="MS PGothic" pitchFamily="34" charset="-128"/>
            </a:endParaRPr>
          </a:p>
          <a:p>
            <a:pPr>
              <a:defRPr/>
            </a:pPr>
            <a:r>
              <a:rPr lang="en-ZA" sz="900" b="1" kern="0" dirty="0">
                <a:solidFill>
                  <a:prstClr val="black"/>
                </a:solidFill>
                <a:ea typeface="MS PGothic" pitchFamily="34" charset="-128"/>
              </a:rPr>
              <a:t>- % </a:t>
            </a:r>
            <a:r>
              <a:rPr lang="en-ZA" sz="900" kern="0" dirty="0">
                <a:solidFill>
                  <a:prstClr val="black"/>
                </a:solidFill>
                <a:ea typeface="MS PGothic" pitchFamily="34" charset="-128"/>
              </a:rPr>
              <a:t>of new companies created with a registration document </a:t>
            </a:r>
          </a:p>
          <a:p>
            <a:pPr marL="171450" indent="-171450">
              <a:buFontTx/>
              <a:buChar char="-"/>
              <a:defRPr/>
            </a:pPr>
            <a:r>
              <a:rPr lang="en-ZA" sz="900" kern="0" dirty="0" smtClean="0">
                <a:solidFill>
                  <a:prstClr val="black"/>
                </a:solidFill>
                <a:ea typeface="MS PGothic" pitchFamily="34" charset="-128"/>
              </a:rPr>
              <a:t>% </a:t>
            </a:r>
            <a:r>
              <a:rPr lang="en-ZA" sz="900" kern="0" dirty="0">
                <a:solidFill>
                  <a:prstClr val="black"/>
                </a:solidFill>
                <a:ea typeface="MS PGothic" pitchFamily="34" charset="-128"/>
              </a:rPr>
              <a:t>of companies issued with compliance certificates </a:t>
            </a:r>
            <a:endParaRPr lang="en-ZA" sz="900" kern="0" dirty="0" smtClean="0">
              <a:solidFill>
                <a:prstClr val="black"/>
              </a:solidFill>
              <a:ea typeface="MS PGothic" pitchFamily="34" charset="-128"/>
            </a:endParaRPr>
          </a:p>
          <a:p>
            <a:pPr marL="171450" indent="-171450">
              <a:buFontTx/>
              <a:buChar char="-"/>
              <a:defRPr/>
            </a:pPr>
            <a:endParaRPr lang="en-ZA" sz="900" kern="0" dirty="0">
              <a:solidFill>
                <a:prstClr val="black"/>
              </a:solidFill>
              <a:ea typeface="MS PGothic" pitchFamily="34" charset="-128"/>
            </a:endParaRPr>
          </a:p>
          <a:p>
            <a:pPr marL="171450" indent="-171450">
              <a:buFontTx/>
              <a:buChar char="-"/>
              <a:defRPr/>
            </a:pPr>
            <a:endParaRPr lang="en-ZA" sz="900" kern="0" dirty="0" smtClean="0">
              <a:solidFill>
                <a:prstClr val="black"/>
              </a:solidFill>
              <a:ea typeface="MS PGothic" pitchFamily="34" charset="-128"/>
            </a:endParaRPr>
          </a:p>
          <a:p>
            <a:pPr marL="171450" indent="-171450">
              <a:buFontTx/>
              <a:buChar char="-"/>
              <a:defRPr/>
            </a:pPr>
            <a:endParaRPr lang="en-ZA" sz="1000" kern="0" dirty="0">
              <a:solidFill>
                <a:prstClr val="black"/>
              </a:solidFill>
              <a:ea typeface="MS PGothic" pitchFamily="34" charset="-128"/>
            </a:endParaRPr>
          </a:p>
          <a:p>
            <a:pPr marL="171450" indent="-171450">
              <a:buFontTx/>
              <a:buChar char="-"/>
              <a:defRPr/>
            </a:pPr>
            <a:endParaRPr lang="en-ZA" sz="900" kern="0" dirty="0">
              <a:solidFill>
                <a:prstClr val="black"/>
              </a:solidFill>
              <a:ea typeface="MS PGothic" pitchFamily="34" charset="-128"/>
            </a:endParaRPr>
          </a:p>
        </p:txBody>
      </p:sp>
      <p:sp>
        <p:nvSpPr>
          <p:cNvPr id="50" name="TextBox 49"/>
          <p:cNvSpPr txBox="1"/>
          <p:nvPr/>
        </p:nvSpPr>
        <p:spPr>
          <a:xfrm>
            <a:off x="3211570" y="4280153"/>
            <a:ext cx="1397148" cy="1492716"/>
          </a:xfrm>
          <a:prstGeom prst="rect">
            <a:avLst/>
          </a:prstGeom>
          <a:solidFill>
            <a:schemeClr val="bg1"/>
          </a:solidFill>
          <a:ln w="25400" cap="flat" cmpd="sng" algn="ctr">
            <a:solidFill>
              <a:srgbClr val="FF0000"/>
            </a:solidFill>
            <a:prstDash val="solid"/>
          </a:ln>
          <a:effectLst/>
        </p:spPr>
        <p:txBody>
          <a:bodyPr wrap="square">
            <a:spAutoFit/>
          </a:bodyPr>
          <a:lstStyle/>
          <a:p>
            <a:pPr algn="ctr">
              <a:defRPr/>
            </a:pPr>
            <a:r>
              <a:rPr lang="en-ZA" sz="900" b="1" kern="0" dirty="0">
                <a:solidFill>
                  <a:prstClr val="black"/>
                </a:solidFill>
                <a:ea typeface="MS PGothic" pitchFamily="34" charset="-128"/>
              </a:rPr>
              <a:t>Contributions </a:t>
            </a:r>
            <a:r>
              <a:rPr lang="en-ZA" sz="900" b="1" kern="0" dirty="0" smtClean="0">
                <a:solidFill>
                  <a:prstClr val="black"/>
                </a:solidFill>
                <a:ea typeface="MS PGothic" pitchFamily="34" charset="-128"/>
              </a:rPr>
              <a:t>indicators</a:t>
            </a:r>
          </a:p>
          <a:p>
            <a:pPr algn="ctr">
              <a:defRPr/>
            </a:pPr>
            <a:endParaRPr lang="en-ZA" sz="900" b="1" kern="0" dirty="0">
              <a:solidFill>
                <a:prstClr val="black"/>
              </a:solidFill>
              <a:ea typeface="MS PGothic" pitchFamily="34" charset="-128"/>
            </a:endParaRPr>
          </a:p>
          <a:p>
            <a:pPr marL="171450" indent="-171450">
              <a:buFontTx/>
              <a:buChar char="-"/>
              <a:defRPr/>
            </a:pPr>
            <a:r>
              <a:rPr lang="en-ZA" sz="900" b="1" kern="0" dirty="0" smtClean="0">
                <a:solidFill>
                  <a:prstClr val="black"/>
                </a:solidFill>
                <a:ea typeface="MS PGothic" pitchFamily="34" charset="-128"/>
              </a:rPr>
              <a:t>% </a:t>
            </a:r>
            <a:r>
              <a:rPr lang="en-ZA" sz="900" kern="0" dirty="0" smtClean="0">
                <a:solidFill>
                  <a:prstClr val="black"/>
                </a:solidFill>
                <a:ea typeface="MS PGothic" pitchFamily="34" charset="-128"/>
              </a:rPr>
              <a:t>increase in contribution revenue</a:t>
            </a:r>
          </a:p>
          <a:p>
            <a:pPr marL="171450" indent="-171450">
              <a:buFontTx/>
              <a:buChar char="-"/>
              <a:defRPr/>
            </a:pPr>
            <a:r>
              <a:rPr lang="en-ZA" sz="900" kern="0" dirty="0" smtClean="0">
                <a:solidFill>
                  <a:prstClr val="black"/>
                </a:solidFill>
                <a:ea typeface="MS PGothic" pitchFamily="34" charset="-128"/>
              </a:rPr>
              <a:t>TAT to issue a compliance certificate</a:t>
            </a:r>
          </a:p>
          <a:p>
            <a:pPr marL="171450" indent="-171450">
              <a:buFontTx/>
              <a:buChar char="-"/>
              <a:defRPr/>
            </a:pPr>
            <a:endParaRPr lang="en-ZA" sz="900" kern="0" dirty="0">
              <a:solidFill>
                <a:prstClr val="black"/>
              </a:solidFill>
              <a:ea typeface="MS PGothic" pitchFamily="34" charset="-128"/>
            </a:endParaRPr>
          </a:p>
          <a:p>
            <a:pPr marL="171450" indent="-171450">
              <a:buFontTx/>
              <a:buChar char="-"/>
              <a:defRPr/>
            </a:pPr>
            <a:endParaRPr lang="en-ZA" sz="900" kern="0" dirty="0" smtClean="0">
              <a:solidFill>
                <a:prstClr val="black"/>
              </a:solidFill>
              <a:ea typeface="MS PGothic" pitchFamily="34" charset="-128"/>
            </a:endParaRPr>
          </a:p>
          <a:p>
            <a:pPr marL="171450" indent="-171450">
              <a:buFontTx/>
              <a:buChar char="-"/>
              <a:defRPr/>
            </a:pPr>
            <a:endParaRPr lang="en-ZA" sz="900" kern="0" dirty="0">
              <a:solidFill>
                <a:prstClr val="black"/>
              </a:solidFill>
              <a:ea typeface="MS PGothic" pitchFamily="34" charset="-128"/>
            </a:endParaRPr>
          </a:p>
          <a:p>
            <a:pPr>
              <a:defRPr/>
            </a:pPr>
            <a:endParaRPr lang="en-ZA" sz="1000" b="1" kern="0" dirty="0">
              <a:solidFill>
                <a:prstClr val="black"/>
              </a:solidFill>
              <a:ea typeface="MS PGothic" pitchFamily="34" charset="-128"/>
            </a:endParaRPr>
          </a:p>
        </p:txBody>
      </p:sp>
      <p:sp>
        <p:nvSpPr>
          <p:cNvPr id="51" name="TextBox 50"/>
          <p:cNvSpPr txBox="1"/>
          <p:nvPr/>
        </p:nvSpPr>
        <p:spPr>
          <a:xfrm>
            <a:off x="4639956" y="4280153"/>
            <a:ext cx="1444159" cy="923330"/>
          </a:xfrm>
          <a:prstGeom prst="rect">
            <a:avLst/>
          </a:prstGeom>
          <a:solidFill>
            <a:schemeClr val="bg1"/>
          </a:solidFill>
          <a:ln w="25400" cap="flat" cmpd="sng" algn="ctr">
            <a:solidFill>
              <a:srgbClr val="4F81BD"/>
            </a:solidFill>
            <a:prstDash val="solid"/>
          </a:ln>
          <a:effectLst/>
        </p:spPr>
        <p:txBody>
          <a:bodyPr wrap="square">
            <a:spAutoFit/>
          </a:bodyPr>
          <a:lstStyle/>
          <a:p>
            <a:pPr algn="ctr">
              <a:defRPr/>
            </a:pPr>
            <a:r>
              <a:rPr lang="en-ZA" sz="900" b="1" kern="0" dirty="0">
                <a:solidFill>
                  <a:prstClr val="black"/>
                </a:solidFill>
                <a:ea typeface="MS PGothic" pitchFamily="34" charset="-128"/>
              </a:rPr>
              <a:t>Claims </a:t>
            </a:r>
            <a:r>
              <a:rPr lang="en-ZA" sz="900" b="1" kern="0" dirty="0" smtClean="0">
                <a:solidFill>
                  <a:prstClr val="black"/>
                </a:solidFill>
                <a:ea typeface="MS PGothic" pitchFamily="34" charset="-128"/>
              </a:rPr>
              <a:t>indicators</a:t>
            </a:r>
          </a:p>
          <a:p>
            <a:pPr algn="ctr">
              <a:defRPr/>
            </a:pPr>
            <a:endParaRPr lang="en-ZA" sz="900" b="1" kern="0" dirty="0">
              <a:solidFill>
                <a:prstClr val="black"/>
              </a:solidFill>
              <a:ea typeface="MS PGothic" pitchFamily="34" charset="-128"/>
            </a:endParaRPr>
          </a:p>
          <a:p>
            <a:pPr>
              <a:defRPr/>
            </a:pPr>
            <a:r>
              <a:rPr lang="en-ZA" sz="900" kern="0" dirty="0" smtClean="0">
                <a:solidFill>
                  <a:prstClr val="black"/>
                </a:solidFill>
                <a:ea typeface="MS PGothic" pitchFamily="34" charset="-128"/>
              </a:rPr>
              <a:t>Turn around time to process claims and payments</a:t>
            </a:r>
          </a:p>
          <a:p>
            <a:pPr>
              <a:defRPr/>
            </a:pPr>
            <a:endParaRPr lang="en-ZA" sz="900" kern="0" dirty="0" smtClean="0">
              <a:solidFill>
                <a:prstClr val="black"/>
              </a:solidFill>
              <a:ea typeface="MS PGothic" pitchFamily="34" charset="-128"/>
            </a:endParaRPr>
          </a:p>
        </p:txBody>
      </p:sp>
      <p:sp>
        <p:nvSpPr>
          <p:cNvPr id="52" name="TextBox 51"/>
          <p:cNvSpPr txBox="1"/>
          <p:nvPr/>
        </p:nvSpPr>
        <p:spPr>
          <a:xfrm>
            <a:off x="6113601" y="4072404"/>
            <a:ext cx="1323975" cy="1338828"/>
          </a:xfrm>
          <a:prstGeom prst="rect">
            <a:avLst/>
          </a:prstGeom>
          <a:solidFill>
            <a:schemeClr val="bg1"/>
          </a:solidFill>
          <a:ln w="25400" cap="flat" cmpd="sng" algn="ctr">
            <a:solidFill>
              <a:srgbClr val="FF0000"/>
            </a:solidFill>
            <a:prstDash val="solid"/>
          </a:ln>
          <a:effectLst/>
        </p:spPr>
        <p:txBody>
          <a:bodyPr>
            <a:spAutoFit/>
          </a:bodyPr>
          <a:lstStyle/>
          <a:p>
            <a:pPr algn="ctr">
              <a:defRPr/>
            </a:pPr>
            <a:r>
              <a:rPr lang="en-ZA" sz="900" b="1" kern="0" dirty="0">
                <a:solidFill>
                  <a:prstClr val="black"/>
                </a:solidFill>
                <a:ea typeface="MS PGothic" pitchFamily="34" charset="-128"/>
              </a:rPr>
              <a:t>LAP </a:t>
            </a:r>
            <a:r>
              <a:rPr lang="en-ZA" sz="900" b="1" kern="0" dirty="0" smtClean="0">
                <a:solidFill>
                  <a:prstClr val="black"/>
                </a:solidFill>
                <a:ea typeface="MS PGothic" pitchFamily="34" charset="-128"/>
              </a:rPr>
              <a:t>indicators</a:t>
            </a:r>
            <a:endParaRPr lang="en-ZA" sz="900" b="1" kern="0" dirty="0">
              <a:solidFill>
                <a:prstClr val="black"/>
              </a:solidFill>
              <a:ea typeface="MS PGothic" pitchFamily="34" charset="-128"/>
            </a:endParaRPr>
          </a:p>
          <a:p>
            <a:pPr marL="171450" indent="-171450">
              <a:buFontTx/>
              <a:buChar char="-"/>
              <a:defRPr/>
            </a:pPr>
            <a:r>
              <a:rPr lang="en-ZA" sz="900" kern="0" dirty="0" smtClean="0">
                <a:solidFill>
                  <a:prstClr val="black"/>
                </a:solidFill>
                <a:ea typeface="MS PGothic" pitchFamily="34" charset="-128"/>
              </a:rPr>
              <a:t>Number of UIF beneficiaries in training</a:t>
            </a:r>
          </a:p>
          <a:p>
            <a:pPr marL="171450" indent="-171450">
              <a:buFontTx/>
              <a:buChar char="-"/>
              <a:defRPr/>
            </a:pPr>
            <a:r>
              <a:rPr lang="en-ZA" sz="900" kern="0" dirty="0" smtClean="0">
                <a:solidFill>
                  <a:prstClr val="black"/>
                </a:solidFill>
                <a:ea typeface="MS PGothic" pitchFamily="34" charset="-128"/>
              </a:rPr>
              <a:t>Turn Around Solutions</a:t>
            </a:r>
            <a:endParaRPr lang="en-ZA" sz="900" kern="0" dirty="0">
              <a:solidFill>
                <a:prstClr val="black"/>
              </a:solidFill>
              <a:ea typeface="MS PGothic" pitchFamily="34" charset="-128"/>
            </a:endParaRPr>
          </a:p>
          <a:p>
            <a:pPr marL="171450" indent="-171450">
              <a:buFontTx/>
              <a:buChar char="-"/>
              <a:defRPr/>
            </a:pPr>
            <a:r>
              <a:rPr lang="en-ZA" sz="900" kern="0" dirty="0" smtClean="0">
                <a:solidFill>
                  <a:prstClr val="black"/>
                </a:solidFill>
                <a:ea typeface="MS PGothic" pitchFamily="34" charset="-128"/>
              </a:rPr>
              <a:t>TAT to process TLS and provide a decision</a:t>
            </a:r>
          </a:p>
        </p:txBody>
      </p:sp>
      <p:sp>
        <p:nvSpPr>
          <p:cNvPr id="53" name="TextBox 52"/>
          <p:cNvSpPr txBox="1"/>
          <p:nvPr/>
        </p:nvSpPr>
        <p:spPr>
          <a:xfrm>
            <a:off x="7470764" y="4088175"/>
            <a:ext cx="1496205" cy="1338828"/>
          </a:xfrm>
          <a:prstGeom prst="rect">
            <a:avLst/>
          </a:prstGeom>
          <a:solidFill>
            <a:schemeClr val="bg1"/>
          </a:solidFill>
          <a:ln w="25400" cap="flat" cmpd="sng" algn="ctr">
            <a:solidFill>
              <a:srgbClr val="4BACC6"/>
            </a:solidFill>
            <a:prstDash val="solid"/>
          </a:ln>
          <a:effectLst/>
        </p:spPr>
        <p:txBody>
          <a:bodyPr wrap="square">
            <a:spAutoFit/>
          </a:bodyPr>
          <a:lstStyle/>
          <a:p>
            <a:pPr algn="ctr">
              <a:defRPr/>
            </a:pPr>
            <a:r>
              <a:rPr lang="en-ZA" sz="900" b="1" kern="0" dirty="0">
                <a:solidFill>
                  <a:prstClr val="black"/>
                </a:solidFill>
                <a:ea typeface="MS PGothic" pitchFamily="34" charset="-128"/>
              </a:rPr>
              <a:t>Investment </a:t>
            </a:r>
            <a:r>
              <a:rPr lang="en-ZA" sz="900" b="1" kern="0" dirty="0" smtClean="0">
                <a:solidFill>
                  <a:prstClr val="black"/>
                </a:solidFill>
                <a:ea typeface="MS PGothic" pitchFamily="34" charset="-128"/>
              </a:rPr>
              <a:t>indicators</a:t>
            </a:r>
          </a:p>
          <a:p>
            <a:pPr algn="ctr">
              <a:defRPr/>
            </a:pPr>
            <a:endParaRPr lang="en-ZA" sz="900" b="1" kern="0" dirty="0">
              <a:solidFill>
                <a:prstClr val="black"/>
              </a:solidFill>
              <a:ea typeface="MS PGothic" pitchFamily="34" charset="-128"/>
            </a:endParaRPr>
          </a:p>
          <a:p>
            <a:pPr marL="171450" indent="-171450">
              <a:buFontTx/>
              <a:buChar char="-"/>
              <a:defRPr/>
            </a:pPr>
            <a:r>
              <a:rPr lang="en-ZA" sz="900" kern="0" dirty="0" smtClean="0">
                <a:solidFill>
                  <a:prstClr val="black"/>
                </a:solidFill>
                <a:ea typeface="MS PGothic" pitchFamily="34" charset="-128"/>
              </a:rPr>
              <a:t>% </a:t>
            </a:r>
            <a:r>
              <a:rPr lang="en-ZA" sz="900" kern="0" dirty="0">
                <a:solidFill>
                  <a:prstClr val="black"/>
                </a:solidFill>
                <a:ea typeface="MS PGothic" pitchFamily="34" charset="-128"/>
              </a:rPr>
              <a:t>of total mandated Social Responsible Investment committed</a:t>
            </a:r>
            <a:r>
              <a:rPr lang="en-ZA" sz="900" kern="0" dirty="0" smtClean="0">
                <a:solidFill>
                  <a:prstClr val="black"/>
                </a:solidFill>
                <a:ea typeface="MS PGothic" pitchFamily="34" charset="-128"/>
              </a:rPr>
              <a:t>.</a:t>
            </a:r>
          </a:p>
          <a:p>
            <a:pPr marL="171450" indent="-171450">
              <a:buFontTx/>
              <a:buChar char="-"/>
              <a:defRPr/>
            </a:pPr>
            <a:endParaRPr lang="en-ZA" sz="900" kern="0" dirty="0">
              <a:solidFill>
                <a:prstClr val="black"/>
              </a:solidFill>
              <a:ea typeface="MS PGothic" pitchFamily="34" charset="-128"/>
            </a:endParaRPr>
          </a:p>
          <a:p>
            <a:pPr marL="171450" indent="-171450">
              <a:buFontTx/>
              <a:buChar char="-"/>
              <a:defRPr/>
            </a:pPr>
            <a:r>
              <a:rPr lang="en-ZA" sz="900" kern="0" dirty="0" smtClean="0">
                <a:solidFill>
                  <a:prstClr val="black"/>
                </a:solidFill>
                <a:ea typeface="MS PGothic" pitchFamily="34" charset="-128"/>
              </a:rPr>
              <a:t>% </a:t>
            </a:r>
            <a:r>
              <a:rPr lang="en-ZA" sz="900" kern="0" dirty="0">
                <a:solidFill>
                  <a:prstClr val="black"/>
                </a:solidFill>
                <a:ea typeface="MS PGothic" pitchFamily="34" charset="-128"/>
              </a:rPr>
              <a:t>of investment mandate </a:t>
            </a:r>
            <a:r>
              <a:rPr lang="en-ZA" sz="900" kern="0" dirty="0" smtClean="0">
                <a:solidFill>
                  <a:prstClr val="black"/>
                </a:solidFill>
                <a:ea typeface="MS PGothic" pitchFamily="34" charset="-128"/>
              </a:rPr>
              <a:t>implemented</a:t>
            </a:r>
          </a:p>
          <a:p>
            <a:pPr marL="171450" indent="-171450">
              <a:buFontTx/>
              <a:buChar char="-"/>
              <a:defRPr/>
            </a:pPr>
            <a:endParaRPr lang="en-ZA" sz="900" kern="0" dirty="0">
              <a:solidFill>
                <a:prstClr val="black"/>
              </a:solidFill>
              <a:ea typeface="MS PGothic" pitchFamily="34" charset="-128"/>
            </a:endParaRPr>
          </a:p>
        </p:txBody>
      </p:sp>
      <p:sp>
        <p:nvSpPr>
          <p:cNvPr id="54" name="TextBox 53"/>
          <p:cNvSpPr txBox="1"/>
          <p:nvPr/>
        </p:nvSpPr>
        <p:spPr>
          <a:xfrm>
            <a:off x="217245" y="5772869"/>
            <a:ext cx="4391473" cy="861774"/>
          </a:xfrm>
          <a:prstGeom prst="rect">
            <a:avLst/>
          </a:prstGeom>
          <a:solidFill>
            <a:schemeClr val="bg1"/>
          </a:solidFill>
          <a:ln w="25400" cap="flat" cmpd="sng" algn="ctr">
            <a:solidFill>
              <a:srgbClr val="0070C0"/>
            </a:solidFill>
            <a:prstDash val="solid"/>
          </a:ln>
          <a:effectLst/>
        </p:spPr>
        <p:txBody>
          <a:bodyPr wrap="square">
            <a:spAutoFit/>
          </a:bodyPr>
          <a:lstStyle/>
          <a:p>
            <a:pPr algn="ctr">
              <a:defRPr/>
            </a:pPr>
            <a:r>
              <a:rPr lang="en-ZA" sz="1000" b="1" kern="0" dirty="0">
                <a:solidFill>
                  <a:prstClr val="black"/>
                </a:solidFill>
                <a:ea typeface="MS PGothic" pitchFamily="34" charset="-128"/>
              </a:rPr>
              <a:t>Impact indicators for registration, declarations and Contributions.</a:t>
            </a:r>
          </a:p>
          <a:p>
            <a:pPr marL="638175" lvl="1" indent="-180975">
              <a:defRPr/>
            </a:pPr>
            <a:r>
              <a:rPr lang="en-ZA" sz="1000" b="1" kern="0" dirty="0">
                <a:solidFill>
                  <a:prstClr val="black"/>
                </a:solidFill>
                <a:ea typeface="MS PGothic" pitchFamily="34" charset="-128"/>
              </a:rPr>
              <a:t>•	</a:t>
            </a:r>
            <a:r>
              <a:rPr lang="en-ZA" sz="1000" kern="0" dirty="0">
                <a:solidFill>
                  <a:prstClr val="black"/>
                </a:solidFill>
                <a:ea typeface="MS PGothic" pitchFamily="34" charset="-128"/>
              </a:rPr>
              <a:t>% increase in business registration</a:t>
            </a:r>
          </a:p>
          <a:p>
            <a:pPr marL="638175" lvl="1" indent="-180975">
              <a:defRPr/>
            </a:pPr>
            <a:r>
              <a:rPr lang="en-ZA" sz="1000" kern="0" dirty="0">
                <a:solidFill>
                  <a:prstClr val="black"/>
                </a:solidFill>
                <a:ea typeface="MS PGothic" pitchFamily="34" charset="-128"/>
              </a:rPr>
              <a:t>•	Ease of doing business in SA</a:t>
            </a:r>
          </a:p>
          <a:p>
            <a:pPr marL="638175" lvl="1" indent="-180975">
              <a:defRPr/>
            </a:pPr>
            <a:r>
              <a:rPr lang="en-ZA" sz="1000" kern="0" dirty="0">
                <a:solidFill>
                  <a:prstClr val="black"/>
                </a:solidFill>
                <a:ea typeface="MS PGothic" pitchFamily="34" charset="-128"/>
              </a:rPr>
              <a:t>•	Increased compliance by companies of SA</a:t>
            </a:r>
          </a:p>
          <a:p>
            <a:pPr marL="638175" lvl="1" indent="-180975">
              <a:defRPr/>
            </a:pPr>
            <a:r>
              <a:rPr lang="en-ZA" sz="1000" kern="0" dirty="0">
                <a:solidFill>
                  <a:prstClr val="black"/>
                </a:solidFill>
                <a:ea typeface="MS PGothic" pitchFamily="34" charset="-128"/>
              </a:rPr>
              <a:t>•	Increased </a:t>
            </a:r>
            <a:r>
              <a:rPr lang="en-ZA" sz="1000" kern="0" dirty="0" smtClean="0">
                <a:solidFill>
                  <a:prstClr val="black"/>
                </a:solidFill>
                <a:ea typeface="MS PGothic" pitchFamily="34" charset="-128"/>
              </a:rPr>
              <a:t>revenue</a:t>
            </a:r>
          </a:p>
        </p:txBody>
      </p:sp>
      <p:sp>
        <p:nvSpPr>
          <p:cNvPr id="55" name="TextBox 54"/>
          <p:cNvSpPr txBox="1"/>
          <p:nvPr/>
        </p:nvSpPr>
        <p:spPr>
          <a:xfrm>
            <a:off x="4645027" y="5244473"/>
            <a:ext cx="1419225" cy="1338828"/>
          </a:xfrm>
          <a:prstGeom prst="rect">
            <a:avLst/>
          </a:prstGeom>
          <a:solidFill>
            <a:schemeClr val="bg1"/>
          </a:solidFill>
          <a:ln w="25400" cap="flat" cmpd="sng" algn="ctr">
            <a:solidFill>
              <a:srgbClr val="FF0000"/>
            </a:solidFill>
            <a:prstDash val="solid"/>
          </a:ln>
          <a:effectLst/>
        </p:spPr>
        <p:txBody>
          <a:bodyPr>
            <a:spAutoFit/>
          </a:bodyPr>
          <a:lstStyle/>
          <a:p>
            <a:pPr algn="ctr">
              <a:defRPr/>
            </a:pPr>
            <a:r>
              <a:rPr lang="en-ZA" sz="900" b="1" kern="0" dirty="0">
                <a:solidFill>
                  <a:prstClr val="black"/>
                </a:solidFill>
                <a:ea typeface="MS PGothic" pitchFamily="34" charset="-128"/>
              </a:rPr>
              <a:t>Impact </a:t>
            </a:r>
            <a:r>
              <a:rPr lang="en-ZA" sz="900" b="1" kern="0" dirty="0" smtClean="0">
                <a:solidFill>
                  <a:prstClr val="black"/>
                </a:solidFill>
                <a:ea typeface="MS PGothic" pitchFamily="34" charset="-128"/>
              </a:rPr>
              <a:t>indicators</a:t>
            </a:r>
          </a:p>
          <a:p>
            <a:pPr algn="ctr">
              <a:defRPr/>
            </a:pPr>
            <a:endParaRPr lang="en-ZA" sz="900" b="1" kern="0" dirty="0">
              <a:solidFill>
                <a:prstClr val="black"/>
              </a:solidFill>
              <a:ea typeface="MS PGothic" pitchFamily="34" charset="-128"/>
            </a:endParaRPr>
          </a:p>
          <a:p>
            <a:pPr marL="85725" indent="-85725">
              <a:buFont typeface="Arial" panose="020B0604020202020204" pitchFamily="34" charset="0"/>
              <a:buChar char="•"/>
              <a:defRPr/>
            </a:pPr>
            <a:r>
              <a:rPr lang="en-ZA" sz="900" kern="0" dirty="0">
                <a:solidFill>
                  <a:prstClr val="black"/>
                </a:solidFill>
                <a:ea typeface="MS PGothic" pitchFamily="34" charset="-128"/>
              </a:rPr>
              <a:t>Improved livelihoods</a:t>
            </a:r>
          </a:p>
          <a:p>
            <a:pPr marL="85725" indent="-85725">
              <a:buFont typeface="Arial" panose="020B0604020202020204" pitchFamily="34" charset="0"/>
              <a:buChar char="•"/>
              <a:defRPr/>
            </a:pPr>
            <a:r>
              <a:rPr lang="en-ZA" sz="900" kern="0" dirty="0">
                <a:solidFill>
                  <a:prstClr val="black"/>
                </a:solidFill>
                <a:ea typeface="MS PGothic" pitchFamily="34" charset="-128"/>
              </a:rPr>
              <a:t>Financial and social </a:t>
            </a:r>
            <a:r>
              <a:rPr lang="en-ZA" sz="900" kern="0" dirty="0" smtClean="0">
                <a:solidFill>
                  <a:prstClr val="black"/>
                </a:solidFill>
                <a:ea typeface="MS PGothic" pitchFamily="34" charset="-128"/>
              </a:rPr>
              <a:t>relief</a:t>
            </a:r>
          </a:p>
          <a:p>
            <a:pPr marL="85725" indent="-85725">
              <a:buFont typeface="Arial" panose="020B0604020202020204" pitchFamily="34" charset="0"/>
              <a:buChar char="•"/>
              <a:defRPr/>
            </a:pPr>
            <a:r>
              <a:rPr lang="en-ZA" sz="900" kern="0" dirty="0" smtClean="0">
                <a:solidFill>
                  <a:prstClr val="black"/>
                </a:solidFill>
                <a:ea typeface="MS PGothic" pitchFamily="34" charset="-128"/>
              </a:rPr>
              <a:t>Customer Experience</a:t>
            </a:r>
          </a:p>
          <a:p>
            <a:pPr marL="85725" indent="-85725">
              <a:buFont typeface="Arial" panose="020B0604020202020204" pitchFamily="34" charset="0"/>
              <a:buChar char="•"/>
              <a:defRPr/>
            </a:pPr>
            <a:r>
              <a:rPr lang="en-ZA" sz="900" kern="0" dirty="0" smtClean="0">
                <a:solidFill>
                  <a:prstClr val="black"/>
                </a:solidFill>
                <a:ea typeface="MS PGothic" pitchFamily="34" charset="-128"/>
              </a:rPr>
              <a:t>Ambassador programme reach</a:t>
            </a:r>
          </a:p>
          <a:p>
            <a:pPr marL="85725" indent="-85725">
              <a:buFont typeface="Arial" panose="020B0604020202020204" pitchFamily="34" charset="0"/>
              <a:buChar char="•"/>
              <a:defRPr/>
            </a:pPr>
            <a:endParaRPr lang="en-ZA" sz="900" kern="0" dirty="0" smtClean="0">
              <a:solidFill>
                <a:prstClr val="black"/>
              </a:solidFill>
              <a:ea typeface="MS PGothic" pitchFamily="34" charset="-128"/>
            </a:endParaRPr>
          </a:p>
        </p:txBody>
      </p:sp>
      <p:sp>
        <p:nvSpPr>
          <p:cNvPr id="56" name="TextBox 55"/>
          <p:cNvSpPr txBox="1"/>
          <p:nvPr/>
        </p:nvSpPr>
        <p:spPr>
          <a:xfrm>
            <a:off x="6120436" y="5414448"/>
            <a:ext cx="2846533" cy="1477328"/>
          </a:xfrm>
          <a:prstGeom prst="rect">
            <a:avLst/>
          </a:prstGeom>
          <a:solidFill>
            <a:schemeClr val="bg1"/>
          </a:solidFill>
          <a:ln w="25400" cap="flat" cmpd="sng" algn="ctr">
            <a:solidFill>
              <a:srgbClr val="0070C0"/>
            </a:solidFill>
            <a:prstDash val="solid"/>
          </a:ln>
          <a:effectLst/>
        </p:spPr>
        <p:txBody>
          <a:bodyPr wrap="square">
            <a:spAutoFit/>
          </a:bodyPr>
          <a:lstStyle/>
          <a:p>
            <a:pPr algn="ctr">
              <a:defRPr/>
            </a:pPr>
            <a:r>
              <a:rPr lang="en-ZA" sz="900" b="1" kern="0" dirty="0">
                <a:solidFill>
                  <a:prstClr val="black"/>
                </a:solidFill>
                <a:ea typeface="MS PGothic" pitchFamily="34" charset="-128"/>
              </a:rPr>
              <a:t>Impact indicators for LAP and Investments</a:t>
            </a:r>
          </a:p>
          <a:p>
            <a:pPr marL="171450" indent="-171450">
              <a:buFont typeface="Arial" panose="020B0604020202020204" pitchFamily="34" charset="0"/>
              <a:buChar char="•"/>
              <a:defRPr/>
            </a:pPr>
            <a:r>
              <a:rPr lang="en-ZA" sz="900" kern="0" dirty="0">
                <a:solidFill>
                  <a:prstClr val="black"/>
                </a:solidFill>
                <a:ea typeface="MS PGothic" pitchFamily="34" charset="-128"/>
              </a:rPr>
              <a:t>Sustainable companies</a:t>
            </a:r>
          </a:p>
          <a:p>
            <a:pPr marL="171450" indent="-171450">
              <a:buFont typeface="Arial" panose="020B0604020202020204" pitchFamily="34" charset="0"/>
              <a:buChar char="•"/>
              <a:defRPr/>
            </a:pPr>
            <a:r>
              <a:rPr lang="en-ZA" sz="900" kern="0" dirty="0">
                <a:solidFill>
                  <a:prstClr val="black"/>
                </a:solidFill>
                <a:ea typeface="MS PGothic" pitchFamily="34" charset="-128"/>
              </a:rPr>
              <a:t>Reduced unemployment rate.</a:t>
            </a:r>
          </a:p>
          <a:p>
            <a:pPr marL="171450" indent="-171450">
              <a:buFont typeface="Arial" panose="020B0604020202020204" pitchFamily="34" charset="0"/>
              <a:buChar char="•"/>
              <a:defRPr/>
            </a:pPr>
            <a:r>
              <a:rPr lang="en-ZA" sz="900" kern="0" dirty="0">
                <a:solidFill>
                  <a:prstClr val="black"/>
                </a:solidFill>
                <a:ea typeface="Calibri"/>
                <a:cs typeface="Times New Roman"/>
              </a:rPr>
              <a:t>Improved returns on </a:t>
            </a:r>
            <a:r>
              <a:rPr lang="en-ZA" sz="900" kern="0" dirty="0" smtClean="0">
                <a:solidFill>
                  <a:prstClr val="black"/>
                </a:solidFill>
                <a:ea typeface="Calibri"/>
                <a:cs typeface="Times New Roman"/>
              </a:rPr>
              <a:t>investment and economic growth</a:t>
            </a:r>
            <a:endParaRPr lang="en-ZA" sz="900" kern="0" dirty="0">
              <a:solidFill>
                <a:prstClr val="black"/>
              </a:solidFill>
              <a:ea typeface="Calibri"/>
              <a:cs typeface="Times New Roman"/>
            </a:endParaRPr>
          </a:p>
          <a:p>
            <a:pPr marL="171450" indent="-171450">
              <a:buFont typeface="Arial" panose="020B0604020202020204" pitchFamily="34" charset="0"/>
              <a:buChar char="•"/>
              <a:defRPr/>
            </a:pPr>
            <a:r>
              <a:rPr lang="en-ZA" sz="900" kern="0" dirty="0" smtClean="0">
                <a:solidFill>
                  <a:prstClr val="black"/>
                </a:solidFill>
                <a:ea typeface="MS PGothic" pitchFamily="34" charset="-128"/>
                <a:cs typeface="Times New Roman"/>
              </a:rPr>
              <a:t>Number of beneficiaries linked to SRI; work and training opportunities </a:t>
            </a:r>
          </a:p>
          <a:p>
            <a:pPr marL="171450" indent="-171450">
              <a:buFont typeface="Arial" panose="020B0604020202020204" pitchFamily="34" charset="0"/>
              <a:buChar char="•"/>
              <a:defRPr/>
            </a:pPr>
            <a:r>
              <a:rPr lang="en-ZA" sz="900" kern="0" dirty="0" smtClean="0">
                <a:solidFill>
                  <a:prstClr val="black"/>
                </a:solidFill>
                <a:ea typeface="MS PGothic" pitchFamily="34" charset="-128"/>
                <a:cs typeface="Times New Roman"/>
              </a:rPr>
              <a:t>Reduction claims expenditure and increase in training expenditure</a:t>
            </a:r>
          </a:p>
          <a:p>
            <a:pPr marL="171450" indent="-171450">
              <a:buFont typeface="Arial" panose="020B0604020202020204" pitchFamily="34" charset="0"/>
              <a:buChar char="•"/>
              <a:defRPr/>
            </a:pPr>
            <a:endParaRPr lang="en-ZA" sz="900" kern="0" dirty="0" smtClean="0">
              <a:solidFill>
                <a:prstClr val="black"/>
              </a:solidFill>
              <a:ea typeface="MS PGothic" pitchFamily="34" charset="-128"/>
              <a:cs typeface="Times New Roman"/>
            </a:endParaRPr>
          </a:p>
        </p:txBody>
      </p:sp>
      <p:sp>
        <p:nvSpPr>
          <p:cNvPr id="57" name="TextBox 56"/>
          <p:cNvSpPr txBox="1"/>
          <p:nvPr/>
        </p:nvSpPr>
        <p:spPr>
          <a:xfrm>
            <a:off x="209386" y="1354932"/>
            <a:ext cx="8757584" cy="277812"/>
          </a:xfrm>
          <a:prstGeom prst="rect">
            <a:avLst/>
          </a:prstGeom>
          <a:solidFill>
            <a:schemeClr val="tx2">
              <a:lumMod val="20000"/>
              <a:lumOff val="80000"/>
            </a:schemeClr>
          </a:solidFill>
          <a:ln w="25400" cap="flat" cmpd="sng" algn="ctr">
            <a:solidFill>
              <a:srgbClr val="C0504D"/>
            </a:solidFill>
            <a:prstDash val="solid"/>
          </a:ln>
          <a:effectLst/>
        </p:spPr>
        <p:txBody>
          <a:bodyPr wrap="square">
            <a:spAutoFit/>
          </a:bodyPr>
          <a:lstStyle/>
          <a:p>
            <a:pPr algn="ctr">
              <a:defRPr/>
            </a:pPr>
            <a:r>
              <a:rPr lang="en-ZA" sz="1200" b="1" kern="0" dirty="0">
                <a:solidFill>
                  <a:prstClr val="black"/>
                </a:solidFill>
                <a:ea typeface="MS PGothic" pitchFamily="34" charset="-128"/>
              </a:rPr>
              <a:t>Values :</a:t>
            </a:r>
            <a:r>
              <a:rPr lang="en-ZA" sz="1200" kern="0" dirty="0">
                <a:solidFill>
                  <a:prstClr val="black"/>
                </a:solidFill>
                <a:ea typeface="MS PGothic" pitchFamily="34" charset="-128"/>
              </a:rPr>
              <a:t>Transparency, Mutual respect, Client-centred services, Integrity, Accountability, Team work, Caring for our people </a:t>
            </a:r>
          </a:p>
        </p:txBody>
      </p:sp>
      <p:sp>
        <p:nvSpPr>
          <p:cNvPr id="36" name="TextBox 5"/>
          <p:cNvSpPr txBox="1">
            <a:spLocks noChangeArrowheads="1"/>
          </p:cNvSpPr>
          <p:nvPr/>
        </p:nvSpPr>
        <p:spPr bwMode="auto">
          <a:xfrm>
            <a:off x="8484593" y="318900"/>
            <a:ext cx="386991" cy="276999"/>
          </a:xfrm>
          <a:prstGeom prst="rect">
            <a:avLst/>
          </a:prstGeom>
          <a:solidFill>
            <a:schemeClr val="accent2"/>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ZA" altLang="en-US" sz="1200" dirty="0">
                <a:solidFill>
                  <a:prstClr val="black"/>
                </a:solidFill>
                <a:latin typeface="Arial" pitchFamily="34" charset="0"/>
                <a:cs typeface="Arial" pitchFamily="34" charset="0"/>
              </a:rPr>
              <a:t>3</a:t>
            </a:r>
          </a:p>
        </p:txBody>
      </p:sp>
      <p:sp>
        <p:nvSpPr>
          <p:cNvPr id="35" name="TextBox 34"/>
          <p:cNvSpPr txBox="1"/>
          <p:nvPr/>
        </p:nvSpPr>
        <p:spPr>
          <a:xfrm>
            <a:off x="186821" y="3347353"/>
            <a:ext cx="2677128" cy="1200329"/>
          </a:xfrm>
          <a:prstGeom prst="rect">
            <a:avLst/>
          </a:prstGeom>
          <a:noFill/>
        </p:spPr>
        <p:txBody>
          <a:bodyPr wrap="square" rtlCol="0">
            <a:spAutoFit/>
          </a:bodyPr>
          <a:lstStyle/>
          <a:p>
            <a:endParaRPr lang="en-ZA" sz="900" dirty="0" smtClean="0">
              <a:solidFill>
                <a:prstClr val="black"/>
              </a:solidFill>
            </a:endParaRPr>
          </a:p>
          <a:p>
            <a:r>
              <a:rPr lang="en-ZA" sz="900" dirty="0" smtClean="0">
                <a:solidFill>
                  <a:prstClr val="black"/>
                </a:solidFill>
              </a:rPr>
              <a:t>Workers will accrue UIF credit faster:                                 1:6-1:5 : Public servant and learnership will now be included. People </a:t>
            </a:r>
            <a:r>
              <a:rPr lang="en-ZA" sz="900" dirty="0">
                <a:solidFill>
                  <a:prstClr val="black"/>
                </a:solidFill>
              </a:rPr>
              <a:t>who get put on short time can claim UIF benefits if certain wages drop below a certain level</a:t>
            </a:r>
          </a:p>
          <a:p>
            <a:endParaRPr lang="en-ZA" sz="900" dirty="0" smtClean="0">
              <a:solidFill>
                <a:prstClr val="black"/>
              </a:solidFill>
            </a:endParaRPr>
          </a:p>
          <a:p>
            <a:endParaRPr lang="en-ZA" sz="900" dirty="0">
              <a:solidFill>
                <a:prstClr val="black"/>
              </a:solidFill>
            </a:endParaRPr>
          </a:p>
        </p:txBody>
      </p:sp>
      <p:sp>
        <p:nvSpPr>
          <p:cNvPr id="39" name="TextBox 38"/>
          <p:cNvSpPr txBox="1"/>
          <p:nvPr/>
        </p:nvSpPr>
        <p:spPr>
          <a:xfrm>
            <a:off x="5765777" y="3322076"/>
            <a:ext cx="2565194" cy="1061829"/>
          </a:xfrm>
          <a:prstGeom prst="rect">
            <a:avLst/>
          </a:prstGeom>
          <a:noFill/>
        </p:spPr>
        <p:txBody>
          <a:bodyPr wrap="square" rtlCol="0">
            <a:spAutoFit/>
          </a:bodyPr>
          <a:lstStyle/>
          <a:p>
            <a:r>
              <a:rPr lang="en-ZA" sz="900" dirty="0">
                <a:solidFill>
                  <a:prstClr val="black"/>
                </a:solidFill>
              </a:rPr>
              <a:t>Maternity benefits set Std rate of 66%</a:t>
            </a:r>
          </a:p>
          <a:p>
            <a:r>
              <a:rPr lang="en-ZA" sz="900" dirty="0">
                <a:solidFill>
                  <a:prstClr val="black"/>
                </a:solidFill>
              </a:rPr>
              <a:t>apply  for maternity benefit  weeks before the child is due to be born to 12 months after child’s birth</a:t>
            </a:r>
            <a:r>
              <a:rPr lang="en-ZA" sz="900" dirty="0" smtClean="0">
                <a:solidFill>
                  <a:prstClr val="black"/>
                </a:solidFill>
              </a:rPr>
              <a:t>. </a:t>
            </a:r>
          </a:p>
          <a:p>
            <a:r>
              <a:rPr lang="en-ZA" sz="900" dirty="0" smtClean="0">
                <a:solidFill>
                  <a:prstClr val="black"/>
                </a:solidFill>
              </a:rPr>
              <a:t>Funding of Schemes has been  added in the Act</a:t>
            </a:r>
          </a:p>
          <a:p>
            <a:endParaRPr lang="en-ZA" sz="900" dirty="0">
              <a:solidFill>
                <a:prstClr val="black"/>
              </a:solidFill>
            </a:endParaRPr>
          </a:p>
          <a:p>
            <a:endParaRPr lang="en-ZA" sz="900" dirty="0">
              <a:solidFill>
                <a:prstClr val="black"/>
              </a:solidFill>
            </a:endParaRPr>
          </a:p>
        </p:txBody>
      </p:sp>
      <p:sp>
        <p:nvSpPr>
          <p:cNvPr id="40" name="TextBox 39"/>
          <p:cNvSpPr txBox="1"/>
          <p:nvPr/>
        </p:nvSpPr>
        <p:spPr>
          <a:xfrm>
            <a:off x="2866752" y="3458557"/>
            <a:ext cx="2674874" cy="784830"/>
          </a:xfrm>
          <a:prstGeom prst="rect">
            <a:avLst/>
          </a:prstGeom>
          <a:noFill/>
        </p:spPr>
        <p:txBody>
          <a:bodyPr wrap="square" rtlCol="0">
            <a:spAutoFit/>
          </a:bodyPr>
          <a:lstStyle/>
          <a:p>
            <a:r>
              <a:rPr lang="en-ZA" sz="900" dirty="0">
                <a:solidFill>
                  <a:prstClr val="black"/>
                </a:solidFill>
              </a:rPr>
              <a:t>Dependent benefit – within 18 months of the breadwinner’s Contributors will be allowed to nominate beneficiaries in  the case of death benefits death  </a:t>
            </a:r>
            <a:r>
              <a:rPr lang="en-ZA" sz="900" dirty="0" smtClean="0">
                <a:solidFill>
                  <a:prstClr val="black"/>
                </a:solidFill>
              </a:rPr>
              <a:t>and 12 months for  other benefits</a:t>
            </a:r>
          </a:p>
          <a:p>
            <a:endParaRPr lang="en-ZA" sz="900" dirty="0">
              <a:solidFill>
                <a:prstClr val="black"/>
              </a:solidFill>
            </a:endParaRPr>
          </a:p>
        </p:txBody>
      </p:sp>
      <p:graphicFrame>
        <p:nvGraphicFramePr>
          <p:cNvPr id="7" name="Diagram 6"/>
          <p:cNvGraphicFramePr/>
          <p:nvPr>
            <p:extLst>
              <p:ext uri="{D42A27DB-BD31-4B8C-83A1-F6EECF244321}">
                <p14:modId xmlns:p14="http://schemas.microsoft.com/office/powerpoint/2010/main" xmlns="" val="2053028918"/>
              </p:ext>
            </p:extLst>
          </p:nvPr>
        </p:nvGraphicFramePr>
        <p:xfrm>
          <a:off x="190117" y="1288978"/>
          <a:ext cx="8837201" cy="28388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901416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900" decel="100000" fill="hold"/>
                                        <p:tgtEl>
                                          <p:spTgt spid="3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900" decel="100000" fill="hold"/>
                                        <p:tgtEl>
                                          <p:spTgt spid="3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ZA" sz="3200" b="1" dirty="0" smtClean="0"/>
              <a:t>Organisational Structure</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16773503"/>
              </p:ext>
            </p:extLst>
          </p:nvPr>
        </p:nvGraphicFramePr>
        <p:xfrm>
          <a:off x="294108" y="2614321"/>
          <a:ext cx="8229600" cy="3943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a:t>
            </a:fld>
            <a:endParaRPr lang="en-US" dirty="0"/>
          </a:p>
        </p:txBody>
      </p:sp>
      <p:sp>
        <p:nvSpPr>
          <p:cNvPr id="7" name="Rectangle 6"/>
          <p:cNvSpPr/>
          <p:nvPr/>
        </p:nvSpPr>
        <p:spPr>
          <a:xfrm>
            <a:off x="496358" y="2319794"/>
            <a:ext cx="1872208" cy="5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smtClean="0">
                <a:solidFill>
                  <a:prstClr val="white"/>
                </a:solidFill>
              </a:rPr>
              <a:t>Unemployment Insurance Board</a:t>
            </a:r>
            <a:endParaRPr lang="en-ZA" sz="1600" dirty="0">
              <a:solidFill>
                <a:prstClr val="white"/>
              </a:solidFill>
            </a:endParaRPr>
          </a:p>
        </p:txBody>
      </p:sp>
      <p:sp>
        <p:nvSpPr>
          <p:cNvPr id="8" name="Rectangle 7"/>
          <p:cNvSpPr/>
          <p:nvPr/>
        </p:nvSpPr>
        <p:spPr>
          <a:xfrm>
            <a:off x="3491880" y="1268760"/>
            <a:ext cx="2088232" cy="74478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smtClean="0">
                <a:solidFill>
                  <a:prstClr val="white"/>
                </a:solidFill>
              </a:rPr>
              <a:t>Minister of Employment &amp; Labour</a:t>
            </a:r>
            <a:endParaRPr lang="en-ZA" sz="1600" dirty="0">
              <a:solidFill>
                <a:prstClr val="white"/>
              </a:solidFill>
            </a:endParaRPr>
          </a:p>
        </p:txBody>
      </p:sp>
      <p:sp>
        <p:nvSpPr>
          <p:cNvPr id="9" name="Rectangle 8"/>
          <p:cNvSpPr/>
          <p:nvPr/>
        </p:nvSpPr>
        <p:spPr>
          <a:xfrm>
            <a:off x="3467751" y="2229572"/>
            <a:ext cx="2088232" cy="566958"/>
          </a:xfrm>
          <a:prstGeom prst="rect">
            <a:avLst/>
          </a:prstGeom>
          <a:solidFill>
            <a:srgbClr val="00B0F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smtClean="0">
                <a:solidFill>
                  <a:prstClr val="white"/>
                </a:solidFill>
              </a:rPr>
              <a:t>Deputy Minister: Employment &amp; Labour</a:t>
            </a:r>
            <a:endParaRPr lang="en-ZA" sz="1600" dirty="0">
              <a:solidFill>
                <a:prstClr val="white"/>
              </a:solidFill>
            </a:endParaRPr>
          </a:p>
        </p:txBody>
      </p:sp>
      <p:cxnSp>
        <p:nvCxnSpPr>
          <p:cNvPr id="11" name="Straight Connector 10"/>
          <p:cNvCxnSpPr>
            <a:stCxn id="8" idx="2"/>
            <a:endCxn id="9" idx="0"/>
          </p:cNvCxnSpPr>
          <p:nvPr/>
        </p:nvCxnSpPr>
        <p:spPr>
          <a:xfrm flipH="1">
            <a:off x="4511867" y="2013548"/>
            <a:ext cx="24129"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11867" y="3273688"/>
            <a:ext cx="0" cy="166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3118609" y="3789040"/>
            <a:ext cx="2160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711660" y="3789040"/>
            <a:ext cx="2160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292564" y="3789040"/>
            <a:ext cx="2160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835696" y="3792908"/>
            <a:ext cx="2160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1432462" y="2996952"/>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32462" y="3792908"/>
            <a:ext cx="2160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440578" y="2013548"/>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440578" y="1621703"/>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727684" y="1561056"/>
            <a:ext cx="2160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204120" y="1565320"/>
            <a:ext cx="2160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711660" y="1590565"/>
            <a:ext cx="2160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3167844" y="1565320"/>
            <a:ext cx="216024"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467751" y="2924943"/>
            <a:ext cx="2088232" cy="432048"/>
          </a:xfrm>
          <a:prstGeom prst="rect">
            <a:avLst/>
          </a:prstGeom>
          <a:solidFill>
            <a:srgbClr val="C000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smtClean="0">
                <a:solidFill>
                  <a:prstClr val="white"/>
                </a:solidFill>
              </a:rPr>
              <a:t>Director  General: Employment &amp; Labour</a:t>
            </a:r>
            <a:endParaRPr lang="en-ZA" sz="1600" dirty="0">
              <a:solidFill>
                <a:prstClr val="white"/>
              </a:solidFill>
            </a:endParaRPr>
          </a:p>
        </p:txBody>
      </p:sp>
      <p:cxnSp>
        <p:nvCxnSpPr>
          <p:cNvPr id="30" name="Straight Connector 29"/>
          <p:cNvCxnSpPr/>
          <p:nvPr/>
        </p:nvCxnSpPr>
        <p:spPr>
          <a:xfrm flipV="1">
            <a:off x="1432462" y="3440295"/>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485381" y="2713227"/>
            <a:ext cx="0" cy="166607"/>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5"/>
          <p:cNvSpPr txBox="1">
            <a:spLocks noChangeArrowheads="1"/>
          </p:cNvSpPr>
          <p:nvPr/>
        </p:nvSpPr>
        <p:spPr bwMode="auto">
          <a:xfrm>
            <a:off x="8484593" y="318900"/>
            <a:ext cx="386991" cy="276999"/>
          </a:xfrm>
          <a:prstGeom prst="rect">
            <a:avLst/>
          </a:prstGeom>
          <a:solidFill>
            <a:schemeClr val="accent2"/>
          </a:solidFill>
          <a:ln>
            <a:solidFill>
              <a:schemeClr val="accent2"/>
            </a:solid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ZA" altLang="en-US" sz="1200" dirty="0" smtClean="0">
                <a:solidFill>
                  <a:prstClr val="black"/>
                </a:solidFill>
                <a:latin typeface="Arial" pitchFamily="34" charset="0"/>
                <a:cs typeface="Arial" pitchFamily="34" charset="0"/>
              </a:rPr>
              <a:t>4</a:t>
            </a:r>
            <a:endParaRPr lang="en-ZA" alt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31271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The expectations by the Fund from the Provinces  </a:t>
            </a:r>
            <a:endParaRPr lang="en-ZA" sz="3200" b="1" dirty="0"/>
          </a:p>
        </p:txBody>
      </p:sp>
      <p:sp>
        <p:nvSpPr>
          <p:cNvPr id="5" name="Slide Number Placeholder 4"/>
          <p:cNvSpPr>
            <a:spLocks noGrp="1"/>
          </p:cNvSpPr>
          <p:nvPr>
            <p:ph type="sldNum" sz="quarter" idx="12"/>
          </p:nvPr>
        </p:nvSpPr>
        <p:spPr/>
        <p:txBody>
          <a:bodyPr/>
          <a:lstStyle/>
          <a:p>
            <a:fld id="{6E2E8DFB-259F-4B10-9431-A46ED4582A46}" type="slidenum">
              <a:rPr lang="en-US" smtClean="0"/>
              <a:pPr/>
              <a:t>5</a:t>
            </a:fld>
            <a:endParaRPr lang="en-US"/>
          </a:p>
        </p:txBody>
      </p:sp>
      <p:grpSp>
        <p:nvGrpSpPr>
          <p:cNvPr id="81" name="Group 80"/>
          <p:cNvGrpSpPr/>
          <p:nvPr/>
        </p:nvGrpSpPr>
        <p:grpSpPr>
          <a:xfrm>
            <a:off x="5076056" y="1447801"/>
            <a:ext cx="3991744" cy="5323214"/>
            <a:chOff x="1566484" y="1397338"/>
            <a:chExt cx="4944230" cy="4926923"/>
          </a:xfrm>
        </p:grpSpPr>
        <p:sp>
          <p:nvSpPr>
            <p:cNvPr id="82" name="Oval 81"/>
            <p:cNvSpPr/>
            <p:nvPr/>
          </p:nvSpPr>
          <p:spPr>
            <a:xfrm>
              <a:off x="2729090" y="5694205"/>
              <a:ext cx="59747" cy="59747"/>
            </a:xfrm>
            <a:prstGeom prst="ellips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3" name="Oval 82"/>
            <p:cNvSpPr/>
            <p:nvPr/>
          </p:nvSpPr>
          <p:spPr>
            <a:xfrm>
              <a:off x="2613291" y="5746438"/>
              <a:ext cx="59747" cy="59747"/>
            </a:xfrm>
            <a:prstGeom prst="ellips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4" name="Oval 83"/>
            <p:cNvSpPr/>
            <p:nvPr/>
          </p:nvSpPr>
          <p:spPr>
            <a:xfrm>
              <a:off x="2495645" y="5791279"/>
              <a:ext cx="59747" cy="59747"/>
            </a:xfrm>
            <a:prstGeom prst="ellips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5" name="Oval 84"/>
            <p:cNvSpPr/>
            <p:nvPr/>
          </p:nvSpPr>
          <p:spPr>
            <a:xfrm>
              <a:off x="2376766" y="5828729"/>
              <a:ext cx="59747" cy="59747"/>
            </a:xfrm>
            <a:prstGeom prst="ellips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6" name="Oval 85"/>
            <p:cNvSpPr/>
            <p:nvPr/>
          </p:nvSpPr>
          <p:spPr>
            <a:xfrm>
              <a:off x="2256656" y="5858787"/>
              <a:ext cx="59747" cy="59747"/>
            </a:xfrm>
            <a:prstGeom prst="ellips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7" name="Oval 86"/>
            <p:cNvSpPr/>
            <p:nvPr/>
          </p:nvSpPr>
          <p:spPr>
            <a:xfrm>
              <a:off x="3455295" y="5158575"/>
              <a:ext cx="59747" cy="59747"/>
            </a:xfrm>
            <a:prstGeom prst="ellips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8" name="Oval 87"/>
            <p:cNvSpPr/>
            <p:nvPr/>
          </p:nvSpPr>
          <p:spPr>
            <a:xfrm>
              <a:off x="3355511" y="5256635"/>
              <a:ext cx="59747" cy="59747"/>
            </a:xfrm>
            <a:prstGeom prst="ellips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9" name="Oval 88"/>
            <p:cNvSpPr/>
            <p:nvPr/>
          </p:nvSpPr>
          <p:spPr>
            <a:xfrm>
              <a:off x="3916025" y="4552973"/>
              <a:ext cx="59747" cy="59747"/>
            </a:xfrm>
            <a:prstGeom prst="ellips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0" name="Oval 89"/>
            <p:cNvSpPr/>
            <p:nvPr/>
          </p:nvSpPr>
          <p:spPr>
            <a:xfrm>
              <a:off x="4245559" y="3866066"/>
              <a:ext cx="59747" cy="59747"/>
            </a:xfrm>
            <a:prstGeom prst="ellips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1" name="Oval 90"/>
            <p:cNvSpPr/>
            <p:nvPr/>
          </p:nvSpPr>
          <p:spPr>
            <a:xfrm>
              <a:off x="4448822" y="3154028"/>
              <a:ext cx="59747" cy="59747"/>
            </a:xfrm>
            <a:prstGeom prst="ellips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2" name="Oval 91"/>
            <p:cNvSpPr/>
            <p:nvPr/>
          </p:nvSpPr>
          <p:spPr>
            <a:xfrm>
              <a:off x="4542447" y="2452337"/>
              <a:ext cx="59747" cy="59747"/>
            </a:xfrm>
            <a:prstGeom prst="ellips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3" name="Oval 92"/>
            <p:cNvSpPr/>
            <p:nvPr/>
          </p:nvSpPr>
          <p:spPr>
            <a:xfrm>
              <a:off x="4403242" y="1534818"/>
              <a:ext cx="59747" cy="59747"/>
            </a:xfrm>
            <a:prstGeom prst="ellips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4" name="Oval 93"/>
            <p:cNvSpPr/>
            <p:nvPr/>
          </p:nvSpPr>
          <p:spPr>
            <a:xfrm>
              <a:off x="4493171" y="1465832"/>
              <a:ext cx="59747" cy="59747"/>
            </a:xfrm>
            <a:prstGeom prst="ellips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5" name="Oval 94"/>
            <p:cNvSpPr/>
            <p:nvPr/>
          </p:nvSpPr>
          <p:spPr>
            <a:xfrm>
              <a:off x="4583099" y="1397338"/>
              <a:ext cx="59747" cy="59747"/>
            </a:xfrm>
            <a:prstGeom prst="ellips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6" name="Oval 95"/>
            <p:cNvSpPr/>
            <p:nvPr/>
          </p:nvSpPr>
          <p:spPr>
            <a:xfrm>
              <a:off x="4673028" y="1465832"/>
              <a:ext cx="59747" cy="59747"/>
            </a:xfrm>
            <a:prstGeom prst="ellips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7" name="Oval 96"/>
            <p:cNvSpPr/>
            <p:nvPr/>
          </p:nvSpPr>
          <p:spPr>
            <a:xfrm>
              <a:off x="4763573" y="1534818"/>
              <a:ext cx="59747" cy="59747"/>
            </a:xfrm>
            <a:prstGeom prst="ellips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8" name="Oval 97"/>
            <p:cNvSpPr/>
            <p:nvPr/>
          </p:nvSpPr>
          <p:spPr>
            <a:xfrm>
              <a:off x="4583099" y="1542210"/>
              <a:ext cx="59747" cy="59747"/>
            </a:xfrm>
            <a:prstGeom prst="ellips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9" name="Oval 98"/>
            <p:cNvSpPr/>
            <p:nvPr/>
          </p:nvSpPr>
          <p:spPr>
            <a:xfrm>
              <a:off x="4583099" y="1687574"/>
              <a:ext cx="59747" cy="59747"/>
            </a:xfrm>
            <a:prstGeom prst="ellips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0" name="Freeform 99"/>
            <p:cNvSpPr/>
            <p:nvPr/>
          </p:nvSpPr>
          <p:spPr>
            <a:xfrm>
              <a:off x="1925583" y="5977358"/>
              <a:ext cx="1761001" cy="346903"/>
            </a:xfrm>
            <a:custGeom>
              <a:avLst/>
              <a:gdLst>
                <a:gd name="connsiteX0" fmla="*/ 0 w 1294110"/>
                <a:gd name="connsiteY0" fmla="*/ 57818 h 346903"/>
                <a:gd name="connsiteX1" fmla="*/ 57818 w 1294110"/>
                <a:gd name="connsiteY1" fmla="*/ 0 h 346903"/>
                <a:gd name="connsiteX2" fmla="*/ 1236292 w 1294110"/>
                <a:gd name="connsiteY2" fmla="*/ 0 h 346903"/>
                <a:gd name="connsiteX3" fmla="*/ 1294110 w 1294110"/>
                <a:gd name="connsiteY3" fmla="*/ 57818 h 346903"/>
                <a:gd name="connsiteX4" fmla="*/ 1294110 w 1294110"/>
                <a:gd name="connsiteY4" fmla="*/ 289085 h 346903"/>
                <a:gd name="connsiteX5" fmla="*/ 1236292 w 1294110"/>
                <a:gd name="connsiteY5" fmla="*/ 346903 h 346903"/>
                <a:gd name="connsiteX6" fmla="*/ 57818 w 1294110"/>
                <a:gd name="connsiteY6" fmla="*/ 346903 h 346903"/>
                <a:gd name="connsiteX7" fmla="*/ 0 w 1294110"/>
                <a:gd name="connsiteY7" fmla="*/ 289085 h 346903"/>
                <a:gd name="connsiteX8" fmla="*/ 0 w 1294110"/>
                <a:gd name="connsiteY8" fmla="*/ 57818 h 34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110" h="346903">
                  <a:moveTo>
                    <a:pt x="0" y="57818"/>
                  </a:moveTo>
                  <a:cubicBezTo>
                    <a:pt x="0" y="25886"/>
                    <a:pt x="25886" y="0"/>
                    <a:pt x="57818" y="0"/>
                  </a:cubicBezTo>
                  <a:lnTo>
                    <a:pt x="1236292" y="0"/>
                  </a:lnTo>
                  <a:cubicBezTo>
                    <a:pt x="1268224" y="0"/>
                    <a:pt x="1294110" y="25886"/>
                    <a:pt x="1294110" y="57818"/>
                  </a:cubicBezTo>
                  <a:lnTo>
                    <a:pt x="1294110" y="289085"/>
                  </a:lnTo>
                  <a:cubicBezTo>
                    <a:pt x="1294110" y="321017"/>
                    <a:pt x="1268224" y="346903"/>
                    <a:pt x="1236292" y="346903"/>
                  </a:cubicBezTo>
                  <a:lnTo>
                    <a:pt x="57818" y="346903"/>
                  </a:lnTo>
                  <a:cubicBezTo>
                    <a:pt x="25886" y="346903"/>
                    <a:pt x="0" y="321017"/>
                    <a:pt x="0" y="289085"/>
                  </a:cubicBezTo>
                  <a:lnTo>
                    <a:pt x="0" y="5781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90854" tIns="70274" rIns="70274" bIns="70274" numCol="1" spcCol="1270" anchor="ctr" anchorCtr="0">
              <a:noAutofit/>
            </a:bodyPr>
            <a:lstStyle/>
            <a:p>
              <a:pPr defTabSz="622300">
                <a:lnSpc>
                  <a:spcPct val="90000"/>
                </a:lnSpc>
                <a:spcBef>
                  <a:spcPct val="0"/>
                </a:spcBef>
                <a:spcAft>
                  <a:spcPct val="35000"/>
                </a:spcAft>
              </a:pPr>
              <a:r>
                <a:rPr lang="en-ZA" sz="1200" dirty="0" smtClean="0">
                  <a:solidFill>
                    <a:prstClr val="white"/>
                  </a:solidFill>
                </a:rPr>
                <a:t>Taking of application</a:t>
              </a:r>
              <a:endParaRPr lang="en-ZA" sz="1200" dirty="0">
                <a:solidFill>
                  <a:prstClr val="white"/>
                </a:solidFill>
              </a:endParaRPr>
            </a:p>
          </p:txBody>
        </p:sp>
        <p:sp>
          <p:nvSpPr>
            <p:cNvPr id="101" name="Oval 100"/>
            <p:cNvSpPr/>
            <p:nvPr/>
          </p:nvSpPr>
          <p:spPr>
            <a:xfrm>
              <a:off x="1566484" y="5634397"/>
              <a:ext cx="599935" cy="600181"/>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pPr algn="ctr"/>
              <a:r>
                <a:rPr lang="en-ZA" dirty="0" smtClean="0">
                  <a:solidFill>
                    <a:prstClr val="black"/>
                  </a:solidFill>
                </a:rPr>
                <a:t>1</a:t>
              </a:r>
              <a:endParaRPr lang="en-ZA" dirty="0">
                <a:solidFill>
                  <a:prstClr val="black"/>
                </a:solidFill>
              </a:endParaRPr>
            </a:p>
          </p:txBody>
        </p:sp>
        <p:sp>
          <p:nvSpPr>
            <p:cNvPr id="102" name="Freeform 101"/>
            <p:cNvSpPr/>
            <p:nvPr/>
          </p:nvSpPr>
          <p:spPr>
            <a:xfrm>
              <a:off x="3144547" y="5533874"/>
              <a:ext cx="2059428" cy="346903"/>
            </a:xfrm>
            <a:custGeom>
              <a:avLst/>
              <a:gdLst>
                <a:gd name="connsiteX0" fmla="*/ 0 w 1294110"/>
                <a:gd name="connsiteY0" fmla="*/ 57818 h 346903"/>
                <a:gd name="connsiteX1" fmla="*/ 57818 w 1294110"/>
                <a:gd name="connsiteY1" fmla="*/ 0 h 346903"/>
                <a:gd name="connsiteX2" fmla="*/ 1236292 w 1294110"/>
                <a:gd name="connsiteY2" fmla="*/ 0 h 346903"/>
                <a:gd name="connsiteX3" fmla="*/ 1294110 w 1294110"/>
                <a:gd name="connsiteY3" fmla="*/ 57818 h 346903"/>
                <a:gd name="connsiteX4" fmla="*/ 1294110 w 1294110"/>
                <a:gd name="connsiteY4" fmla="*/ 289085 h 346903"/>
                <a:gd name="connsiteX5" fmla="*/ 1236292 w 1294110"/>
                <a:gd name="connsiteY5" fmla="*/ 346903 h 346903"/>
                <a:gd name="connsiteX6" fmla="*/ 57818 w 1294110"/>
                <a:gd name="connsiteY6" fmla="*/ 346903 h 346903"/>
                <a:gd name="connsiteX7" fmla="*/ 0 w 1294110"/>
                <a:gd name="connsiteY7" fmla="*/ 289085 h 346903"/>
                <a:gd name="connsiteX8" fmla="*/ 0 w 1294110"/>
                <a:gd name="connsiteY8" fmla="*/ 57818 h 34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110" h="346903">
                  <a:moveTo>
                    <a:pt x="0" y="57818"/>
                  </a:moveTo>
                  <a:cubicBezTo>
                    <a:pt x="0" y="25886"/>
                    <a:pt x="25886" y="0"/>
                    <a:pt x="57818" y="0"/>
                  </a:cubicBezTo>
                  <a:lnTo>
                    <a:pt x="1236292" y="0"/>
                  </a:lnTo>
                  <a:cubicBezTo>
                    <a:pt x="1268224" y="0"/>
                    <a:pt x="1294110" y="25886"/>
                    <a:pt x="1294110" y="57818"/>
                  </a:cubicBezTo>
                  <a:lnTo>
                    <a:pt x="1294110" y="289085"/>
                  </a:lnTo>
                  <a:cubicBezTo>
                    <a:pt x="1294110" y="321017"/>
                    <a:pt x="1268224" y="346903"/>
                    <a:pt x="1236292" y="346903"/>
                  </a:cubicBezTo>
                  <a:lnTo>
                    <a:pt x="57818" y="346903"/>
                  </a:lnTo>
                  <a:cubicBezTo>
                    <a:pt x="25886" y="346903"/>
                    <a:pt x="0" y="321017"/>
                    <a:pt x="0" y="289085"/>
                  </a:cubicBezTo>
                  <a:lnTo>
                    <a:pt x="0" y="5781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0854" tIns="70274" rIns="70274" bIns="70274" numCol="1" spcCol="1270" anchor="ctr" anchorCtr="0">
              <a:noAutofit/>
            </a:bodyPr>
            <a:lstStyle/>
            <a:p>
              <a:pPr defTabSz="622300">
                <a:lnSpc>
                  <a:spcPct val="90000"/>
                </a:lnSpc>
                <a:spcBef>
                  <a:spcPct val="0"/>
                </a:spcBef>
                <a:spcAft>
                  <a:spcPct val="35000"/>
                </a:spcAft>
              </a:pPr>
              <a:r>
                <a:rPr lang="en-ZA" sz="1200" dirty="0" smtClean="0">
                  <a:solidFill>
                    <a:prstClr val="white"/>
                  </a:solidFill>
                </a:rPr>
                <a:t>Obtaining of relevant documents</a:t>
              </a:r>
              <a:endParaRPr lang="en-ZA" sz="1200" dirty="0">
                <a:solidFill>
                  <a:prstClr val="white"/>
                </a:solidFill>
              </a:endParaRPr>
            </a:p>
          </p:txBody>
        </p:sp>
        <p:sp>
          <p:nvSpPr>
            <p:cNvPr id="103" name="Oval 102"/>
            <p:cNvSpPr/>
            <p:nvPr/>
          </p:nvSpPr>
          <p:spPr>
            <a:xfrm>
              <a:off x="2785449" y="5191405"/>
              <a:ext cx="599935" cy="600181"/>
            </a:xfrm>
            <a:prstGeom prst="ellipse">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pPr algn="ctr"/>
              <a:r>
                <a:rPr lang="en-ZA" dirty="0" smtClean="0">
                  <a:solidFill>
                    <a:prstClr val="black"/>
                  </a:solidFill>
                </a:rPr>
                <a:t>2</a:t>
              </a:r>
              <a:endParaRPr lang="en-ZA" dirty="0">
                <a:solidFill>
                  <a:prstClr val="black"/>
                </a:solidFill>
              </a:endParaRPr>
            </a:p>
          </p:txBody>
        </p:sp>
        <p:sp>
          <p:nvSpPr>
            <p:cNvPr id="104" name="Freeform 103"/>
            <p:cNvSpPr/>
            <p:nvPr/>
          </p:nvSpPr>
          <p:spPr>
            <a:xfrm>
              <a:off x="3745715" y="4929750"/>
              <a:ext cx="2477659" cy="346903"/>
            </a:xfrm>
            <a:custGeom>
              <a:avLst/>
              <a:gdLst>
                <a:gd name="connsiteX0" fmla="*/ 0 w 1294110"/>
                <a:gd name="connsiteY0" fmla="*/ 57818 h 346903"/>
                <a:gd name="connsiteX1" fmla="*/ 57818 w 1294110"/>
                <a:gd name="connsiteY1" fmla="*/ 0 h 346903"/>
                <a:gd name="connsiteX2" fmla="*/ 1236292 w 1294110"/>
                <a:gd name="connsiteY2" fmla="*/ 0 h 346903"/>
                <a:gd name="connsiteX3" fmla="*/ 1294110 w 1294110"/>
                <a:gd name="connsiteY3" fmla="*/ 57818 h 346903"/>
                <a:gd name="connsiteX4" fmla="*/ 1294110 w 1294110"/>
                <a:gd name="connsiteY4" fmla="*/ 289085 h 346903"/>
                <a:gd name="connsiteX5" fmla="*/ 1236292 w 1294110"/>
                <a:gd name="connsiteY5" fmla="*/ 346903 h 346903"/>
                <a:gd name="connsiteX6" fmla="*/ 57818 w 1294110"/>
                <a:gd name="connsiteY6" fmla="*/ 346903 h 346903"/>
                <a:gd name="connsiteX7" fmla="*/ 0 w 1294110"/>
                <a:gd name="connsiteY7" fmla="*/ 289085 h 346903"/>
                <a:gd name="connsiteX8" fmla="*/ 0 w 1294110"/>
                <a:gd name="connsiteY8" fmla="*/ 57818 h 34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110" h="346903">
                  <a:moveTo>
                    <a:pt x="0" y="57818"/>
                  </a:moveTo>
                  <a:cubicBezTo>
                    <a:pt x="0" y="25886"/>
                    <a:pt x="25886" y="0"/>
                    <a:pt x="57818" y="0"/>
                  </a:cubicBezTo>
                  <a:lnTo>
                    <a:pt x="1236292" y="0"/>
                  </a:lnTo>
                  <a:cubicBezTo>
                    <a:pt x="1268224" y="0"/>
                    <a:pt x="1294110" y="25886"/>
                    <a:pt x="1294110" y="57818"/>
                  </a:cubicBezTo>
                  <a:lnTo>
                    <a:pt x="1294110" y="289085"/>
                  </a:lnTo>
                  <a:cubicBezTo>
                    <a:pt x="1294110" y="321017"/>
                    <a:pt x="1268224" y="346903"/>
                    <a:pt x="1236292" y="346903"/>
                  </a:cubicBezTo>
                  <a:lnTo>
                    <a:pt x="57818" y="346903"/>
                  </a:lnTo>
                  <a:cubicBezTo>
                    <a:pt x="25886" y="346903"/>
                    <a:pt x="0" y="321017"/>
                    <a:pt x="0" y="289085"/>
                  </a:cubicBezTo>
                  <a:lnTo>
                    <a:pt x="0" y="5781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0854" tIns="70274" rIns="70274" bIns="70274" numCol="1" spcCol="1270" anchor="ctr" anchorCtr="0">
              <a:noAutofit/>
            </a:bodyPr>
            <a:lstStyle/>
            <a:p>
              <a:pPr defTabSz="622300">
                <a:lnSpc>
                  <a:spcPct val="90000"/>
                </a:lnSpc>
                <a:spcBef>
                  <a:spcPct val="0"/>
                </a:spcBef>
                <a:spcAft>
                  <a:spcPct val="35000"/>
                </a:spcAft>
              </a:pPr>
              <a:r>
                <a:rPr lang="en-ZA" sz="1200" dirty="0" smtClean="0">
                  <a:solidFill>
                    <a:prstClr val="white"/>
                  </a:solidFill>
                </a:rPr>
                <a:t>Submission of documents  to processing sites</a:t>
              </a:r>
              <a:endParaRPr lang="en-ZA" sz="1200" dirty="0">
                <a:solidFill>
                  <a:prstClr val="white"/>
                </a:solidFill>
              </a:endParaRPr>
            </a:p>
          </p:txBody>
        </p:sp>
        <p:sp>
          <p:nvSpPr>
            <p:cNvPr id="105" name="Oval 104"/>
            <p:cNvSpPr/>
            <p:nvPr/>
          </p:nvSpPr>
          <p:spPr>
            <a:xfrm>
              <a:off x="3386616" y="4587282"/>
              <a:ext cx="599935" cy="600181"/>
            </a:xfrm>
            <a:prstGeom prst="ellipse">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pPr algn="ctr"/>
              <a:r>
                <a:rPr lang="en-ZA" dirty="0" smtClean="0">
                  <a:solidFill>
                    <a:prstClr val="black"/>
                  </a:solidFill>
                </a:rPr>
                <a:t>3</a:t>
              </a:r>
              <a:endParaRPr lang="en-ZA" dirty="0">
                <a:solidFill>
                  <a:prstClr val="black"/>
                </a:solidFill>
              </a:endParaRPr>
            </a:p>
          </p:txBody>
        </p:sp>
        <p:sp>
          <p:nvSpPr>
            <p:cNvPr id="106" name="Freeform 105"/>
            <p:cNvSpPr/>
            <p:nvPr/>
          </p:nvSpPr>
          <p:spPr>
            <a:xfrm>
              <a:off x="4128220" y="4264524"/>
              <a:ext cx="2285145" cy="346903"/>
            </a:xfrm>
            <a:custGeom>
              <a:avLst/>
              <a:gdLst>
                <a:gd name="connsiteX0" fmla="*/ 0 w 1294110"/>
                <a:gd name="connsiteY0" fmla="*/ 57818 h 346903"/>
                <a:gd name="connsiteX1" fmla="*/ 57818 w 1294110"/>
                <a:gd name="connsiteY1" fmla="*/ 0 h 346903"/>
                <a:gd name="connsiteX2" fmla="*/ 1236292 w 1294110"/>
                <a:gd name="connsiteY2" fmla="*/ 0 h 346903"/>
                <a:gd name="connsiteX3" fmla="*/ 1294110 w 1294110"/>
                <a:gd name="connsiteY3" fmla="*/ 57818 h 346903"/>
                <a:gd name="connsiteX4" fmla="*/ 1294110 w 1294110"/>
                <a:gd name="connsiteY4" fmla="*/ 289085 h 346903"/>
                <a:gd name="connsiteX5" fmla="*/ 1236292 w 1294110"/>
                <a:gd name="connsiteY5" fmla="*/ 346903 h 346903"/>
                <a:gd name="connsiteX6" fmla="*/ 57818 w 1294110"/>
                <a:gd name="connsiteY6" fmla="*/ 346903 h 346903"/>
                <a:gd name="connsiteX7" fmla="*/ 0 w 1294110"/>
                <a:gd name="connsiteY7" fmla="*/ 289085 h 346903"/>
                <a:gd name="connsiteX8" fmla="*/ 0 w 1294110"/>
                <a:gd name="connsiteY8" fmla="*/ 57818 h 34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110" h="346903">
                  <a:moveTo>
                    <a:pt x="0" y="57818"/>
                  </a:moveTo>
                  <a:cubicBezTo>
                    <a:pt x="0" y="25886"/>
                    <a:pt x="25886" y="0"/>
                    <a:pt x="57818" y="0"/>
                  </a:cubicBezTo>
                  <a:lnTo>
                    <a:pt x="1236292" y="0"/>
                  </a:lnTo>
                  <a:cubicBezTo>
                    <a:pt x="1268224" y="0"/>
                    <a:pt x="1294110" y="25886"/>
                    <a:pt x="1294110" y="57818"/>
                  </a:cubicBezTo>
                  <a:lnTo>
                    <a:pt x="1294110" y="289085"/>
                  </a:lnTo>
                  <a:cubicBezTo>
                    <a:pt x="1294110" y="321017"/>
                    <a:pt x="1268224" y="346903"/>
                    <a:pt x="1236292" y="346903"/>
                  </a:cubicBezTo>
                  <a:lnTo>
                    <a:pt x="57818" y="346903"/>
                  </a:lnTo>
                  <a:cubicBezTo>
                    <a:pt x="25886" y="346903"/>
                    <a:pt x="0" y="321017"/>
                    <a:pt x="0" y="289085"/>
                  </a:cubicBezTo>
                  <a:lnTo>
                    <a:pt x="0" y="5781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90854" tIns="70274" rIns="70274" bIns="70274" numCol="1" spcCol="1270" anchor="ctr" anchorCtr="0">
              <a:noAutofit/>
            </a:bodyPr>
            <a:lstStyle/>
            <a:p>
              <a:pPr defTabSz="622300">
                <a:lnSpc>
                  <a:spcPct val="90000"/>
                </a:lnSpc>
                <a:spcBef>
                  <a:spcPct val="0"/>
                </a:spcBef>
                <a:spcAft>
                  <a:spcPct val="35000"/>
                </a:spcAft>
              </a:pPr>
              <a:r>
                <a:rPr lang="en-ZA" sz="1200" dirty="0" smtClean="0">
                  <a:solidFill>
                    <a:prstClr val="white"/>
                  </a:solidFill>
                </a:rPr>
                <a:t>Payments forms for processing of payments</a:t>
              </a:r>
              <a:endParaRPr lang="en-ZA" sz="1200" dirty="0">
                <a:solidFill>
                  <a:prstClr val="white"/>
                </a:solidFill>
              </a:endParaRPr>
            </a:p>
          </p:txBody>
        </p:sp>
        <p:sp>
          <p:nvSpPr>
            <p:cNvPr id="107" name="Oval 106"/>
            <p:cNvSpPr/>
            <p:nvPr/>
          </p:nvSpPr>
          <p:spPr>
            <a:xfrm>
              <a:off x="3769737" y="3922056"/>
              <a:ext cx="599935" cy="600181"/>
            </a:xfrm>
            <a:prstGeom prst="ellipse">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pPr algn="ctr"/>
              <a:r>
                <a:rPr lang="en-ZA" dirty="0" smtClean="0">
                  <a:solidFill>
                    <a:prstClr val="black"/>
                  </a:solidFill>
                </a:rPr>
                <a:t>4</a:t>
              </a:r>
              <a:endParaRPr lang="en-ZA" dirty="0">
                <a:solidFill>
                  <a:prstClr val="black"/>
                </a:solidFill>
              </a:endParaRPr>
            </a:p>
          </p:txBody>
        </p:sp>
        <p:sp>
          <p:nvSpPr>
            <p:cNvPr id="108" name="Freeform 107"/>
            <p:cNvSpPr/>
            <p:nvPr/>
          </p:nvSpPr>
          <p:spPr>
            <a:xfrm>
              <a:off x="4572320" y="3560370"/>
              <a:ext cx="1841045" cy="346903"/>
            </a:xfrm>
            <a:custGeom>
              <a:avLst/>
              <a:gdLst>
                <a:gd name="connsiteX0" fmla="*/ 0 w 1294110"/>
                <a:gd name="connsiteY0" fmla="*/ 57818 h 346903"/>
                <a:gd name="connsiteX1" fmla="*/ 57818 w 1294110"/>
                <a:gd name="connsiteY1" fmla="*/ 0 h 346903"/>
                <a:gd name="connsiteX2" fmla="*/ 1236292 w 1294110"/>
                <a:gd name="connsiteY2" fmla="*/ 0 h 346903"/>
                <a:gd name="connsiteX3" fmla="*/ 1294110 w 1294110"/>
                <a:gd name="connsiteY3" fmla="*/ 57818 h 346903"/>
                <a:gd name="connsiteX4" fmla="*/ 1294110 w 1294110"/>
                <a:gd name="connsiteY4" fmla="*/ 289085 h 346903"/>
                <a:gd name="connsiteX5" fmla="*/ 1236292 w 1294110"/>
                <a:gd name="connsiteY5" fmla="*/ 346903 h 346903"/>
                <a:gd name="connsiteX6" fmla="*/ 57818 w 1294110"/>
                <a:gd name="connsiteY6" fmla="*/ 346903 h 346903"/>
                <a:gd name="connsiteX7" fmla="*/ 0 w 1294110"/>
                <a:gd name="connsiteY7" fmla="*/ 289085 h 346903"/>
                <a:gd name="connsiteX8" fmla="*/ 0 w 1294110"/>
                <a:gd name="connsiteY8" fmla="*/ 57818 h 34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110" h="346903">
                  <a:moveTo>
                    <a:pt x="0" y="57818"/>
                  </a:moveTo>
                  <a:cubicBezTo>
                    <a:pt x="0" y="25886"/>
                    <a:pt x="25886" y="0"/>
                    <a:pt x="57818" y="0"/>
                  </a:cubicBezTo>
                  <a:lnTo>
                    <a:pt x="1236292" y="0"/>
                  </a:lnTo>
                  <a:cubicBezTo>
                    <a:pt x="1268224" y="0"/>
                    <a:pt x="1294110" y="25886"/>
                    <a:pt x="1294110" y="57818"/>
                  </a:cubicBezTo>
                  <a:lnTo>
                    <a:pt x="1294110" y="289085"/>
                  </a:lnTo>
                  <a:cubicBezTo>
                    <a:pt x="1294110" y="321017"/>
                    <a:pt x="1268224" y="346903"/>
                    <a:pt x="1236292" y="346903"/>
                  </a:cubicBezTo>
                  <a:lnTo>
                    <a:pt x="57818" y="346903"/>
                  </a:lnTo>
                  <a:cubicBezTo>
                    <a:pt x="25886" y="346903"/>
                    <a:pt x="0" y="321017"/>
                    <a:pt x="0" y="289085"/>
                  </a:cubicBezTo>
                  <a:lnTo>
                    <a:pt x="0" y="57818"/>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90854" tIns="70274" rIns="70274" bIns="70274" numCol="1" spcCol="1270" anchor="ctr" anchorCtr="0">
              <a:noAutofit/>
            </a:bodyPr>
            <a:lstStyle/>
            <a:p>
              <a:pPr defTabSz="622300">
                <a:lnSpc>
                  <a:spcPct val="90000"/>
                </a:lnSpc>
                <a:spcBef>
                  <a:spcPct val="0"/>
                </a:spcBef>
                <a:spcAft>
                  <a:spcPct val="35000"/>
                </a:spcAft>
              </a:pPr>
              <a:r>
                <a:rPr lang="en-ZA" sz="1200" dirty="0" smtClean="0">
                  <a:solidFill>
                    <a:prstClr val="white"/>
                  </a:solidFill>
                </a:rPr>
                <a:t>Processing of claims</a:t>
              </a:r>
              <a:endParaRPr lang="en-ZA" sz="1200" dirty="0">
                <a:solidFill>
                  <a:prstClr val="white"/>
                </a:solidFill>
              </a:endParaRPr>
            </a:p>
          </p:txBody>
        </p:sp>
        <p:sp>
          <p:nvSpPr>
            <p:cNvPr id="109" name="Oval 108"/>
            <p:cNvSpPr/>
            <p:nvPr/>
          </p:nvSpPr>
          <p:spPr>
            <a:xfrm>
              <a:off x="4042603" y="3217409"/>
              <a:ext cx="599935" cy="600181"/>
            </a:xfrm>
            <a:prstGeom prst="ellipse">
              <a:avLst/>
            </a:prstGeom>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txBody>
            <a:bodyPr/>
            <a:lstStyle/>
            <a:p>
              <a:pPr algn="ctr"/>
              <a:r>
                <a:rPr lang="en-ZA" dirty="0" smtClean="0">
                  <a:solidFill>
                    <a:prstClr val="black"/>
                  </a:solidFill>
                </a:rPr>
                <a:t>5</a:t>
              </a:r>
              <a:endParaRPr lang="en-ZA" dirty="0">
                <a:solidFill>
                  <a:prstClr val="black"/>
                </a:solidFill>
              </a:endParaRPr>
            </a:p>
          </p:txBody>
        </p:sp>
        <p:sp>
          <p:nvSpPr>
            <p:cNvPr id="110" name="Freeform 109"/>
            <p:cNvSpPr/>
            <p:nvPr/>
          </p:nvSpPr>
          <p:spPr>
            <a:xfrm>
              <a:off x="4556921" y="2860651"/>
              <a:ext cx="1856444" cy="346903"/>
            </a:xfrm>
            <a:custGeom>
              <a:avLst/>
              <a:gdLst>
                <a:gd name="connsiteX0" fmla="*/ 0 w 1294110"/>
                <a:gd name="connsiteY0" fmla="*/ 57818 h 346903"/>
                <a:gd name="connsiteX1" fmla="*/ 57818 w 1294110"/>
                <a:gd name="connsiteY1" fmla="*/ 0 h 346903"/>
                <a:gd name="connsiteX2" fmla="*/ 1236292 w 1294110"/>
                <a:gd name="connsiteY2" fmla="*/ 0 h 346903"/>
                <a:gd name="connsiteX3" fmla="*/ 1294110 w 1294110"/>
                <a:gd name="connsiteY3" fmla="*/ 57818 h 346903"/>
                <a:gd name="connsiteX4" fmla="*/ 1294110 w 1294110"/>
                <a:gd name="connsiteY4" fmla="*/ 289085 h 346903"/>
                <a:gd name="connsiteX5" fmla="*/ 1236292 w 1294110"/>
                <a:gd name="connsiteY5" fmla="*/ 346903 h 346903"/>
                <a:gd name="connsiteX6" fmla="*/ 57818 w 1294110"/>
                <a:gd name="connsiteY6" fmla="*/ 346903 h 346903"/>
                <a:gd name="connsiteX7" fmla="*/ 0 w 1294110"/>
                <a:gd name="connsiteY7" fmla="*/ 289085 h 346903"/>
                <a:gd name="connsiteX8" fmla="*/ 0 w 1294110"/>
                <a:gd name="connsiteY8" fmla="*/ 57818 h 34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110" h="346903">
                  <a:moveTo>
                    <a:pt x="0" y="57818"/>
                  </a:moveTo>
                  <a:cubicBezTo>
                    <a:pt x="0" y="25886"/>
                    <a:pt x="25886" y="0"/>
                    <a:pt x="57818" y="0"/>
                  </a:cubicBezTo>
                  <a:lnTo>
                    <a:pt x="1236292" y="0"/>
                  </a:lnTo>
                  <a:cubicBezTo>
                    <a:pt x="1268224" y="0"/>
                    <a:pt x="1294110" y="25886"/>
                    <a:pt x="1294110" y="57818"/>
                  </a:cubicBezTo>
                  <a:lnTo>
                    <a:pt x="1294110" y="289085"/>
                  </a:lnTo>
                  <a:cubicBezTo>
                    <a:pt x="1294110" y="321017"/>
                    <a:pt x="1268224" y="346903"/>
                    <a:pt x="1236292" y="346903"/>
                  </a:cubicBezTo>
                  <a:lnTo>
                    <a:pt x="57818" y="346903"/>
                  </a:lnTo>
                  <a:cubicBezTo>
                    <a:pt x="25886" y="346903"/>
                    <a:pt x="0" y="321017"/>
                    <a:pt x="0" y="289085"/>
                  </a:cubicBezTo>
                  <a:lnTo>
                    <a:pt x="0" y="5781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90854" tIns="70274" rIns="70274" bIns="70274" numCol="1" spcCol="1270" anchor="ctr" anchorCtr="0">
              <a:noAutofit/>
            </a:bodyPr>
            <a:lstStyle/>
            <a:p>
              <a:pPr defTabSz="622300">
                <a:lnSpc>
                  <a:spcPct val="90000"/>
                </a:lnSpc>
                <a:spcBef>
                  <a:spcPct val="0"/>
                </a:spcBef>
                <a:spcAft>
                  <a:spcPct val="35000"/>
                </a:spcAft>
              </a:pPr>
              <a:r>
                <a:rPr lang="en-ZA" sz="1200" dirty="0" smtClean="0">
                  <a:solidFill>
                    <a:prstClr val="white"/>
                  </a:solidFill>
                </a:rPr>
                <a:t>Processing of payments</a:t>
              </a:r>
              <a:endParaRPr lang="en-ZA" sz="1200" dirty="0">
                <a:solidFill>
                  <a:prstClr val="white"/>
                </a:solidFill>
              </a:endParaRPr>
            </a:p>
          </p:txBody>
        </p:sp>
        <p:sp>
          <p:nvSpPr>
            <p:cNvPr id="111" name="Oval 110"/>
            <p:cNvSpPr/>
            <p:nvPr/>
          </p:nvSpPr>
          <p:spPr>
            <a:xfrm>
              <a:off x="4193204" y="2517690"/>
              <a:ext cx="599935" cy="600181"/>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pPr algn="ctr"/>
              <a:r>
                <a:rPr lang="en-ZA" dirty="0" smtClean="0">
                  <a:solidFill>
                    <a:prstClr val="black"/>
                  </a:solidFill>
                </a:rPr>
                <a:t>6</a:t>
              </a:r>
              <a:endParaRPr lang="en-ZA" dirty="0">
                <a:solidFill>
                  <a:prstClr val="black"/>
                </a:solidFill>
              </a:endParaRPr>
            </a:p>
          </p:txBody>
        </p:sp>
        <p:sp>
          <p:nvSpPr>
            <p:cNvPr id="112" name="Freeform 111"/>
            <p:cNvSpPr/>
            <p:nvPr/>
          </p:nvSpPr>
          <p:spPr>
            <a:xfrm>
              <a:off x="4641923" y="1964746"/>
              <a:ext cx="1771442" cy="568219"/>
            </a:xfrm>
            <a:custGeom>
              <a:avLst/>
              <a:gdLst>
                <a:gd name="connsiteX0" fmla="*/ 0 w 1294110"/>
                <a:gd name="connsiteY0" fmla="*/ 57818 h 346903"/>
                <a:gd name="connsiteX1" fmla="*/ 57818 w 1294110"/>
                <a:gd name="connsiteY1" fmla="*/ 0 h 346903"/>
                <a:gd name="connsiteX2" fmla="*/ 1236292 w 1294110"/>
                <a:gd name="connsiteY2" fmla="*/ 0 h 346903"/>
                <a:gd name="connsiteX3" fmla="*/ 1294110 w 1294110"/>
                <a:gd name="connsiteY3" fmla="*/ 57818 h 346903"/>
                <a:gd name="connsiteX4" fmla="*/ 1294110 w 1294110"/>
                <a:gd name="connsiteY4" fmla="*/ 289085 h 346903"/>
                <a:gd name="connsiteX5" fmla="*/ 1236292 w 1294110"/>
                <a:gd name="connsiteY5" fmla="*/ 346903 h 346903"/>
                <a:gd name="connsiteX6" fmla="*/ 57818 w 1294110"/>
                <a:gd name="connsiteY6" fmla="*/ 346903 h 346903"/>
                <a:gd name="connsiteX7" fmla="*/ 0 w 1294110"/>
                <a:gd name="connsiteY7" fmla="*/ 289085 h 346903"/>
                <a:gd name="connsiteX8" fmla="*/ 0 w 1294110"/>
                <a:gd name="connsiteY8" fmla="*/ 57818 h 34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110" h="346903">
                  <a:moveTo>
                    <a:pt x="0" y="57818"/>
                  </a:moveTo>
                  <a:cubicBezTo>
                    <a:pt x="0" y="25886"/>
                    <a:pt x="25886" y="0"/>
                    <a:pt x="57818" y="0"/>
                  </a:cubicBezTo>
                  <a:lnTo>
                    <a:pt x="1236292" y="0"/>
                  </a:lnTo>
                  <a:cubicBezTo>
                    <a:pt x="1268224" y="0"/>
                    <a:pt x="1294110" y="25886"/>
                    <a:pt x="1294110" y="57818"/>
                  </a:cubicBezTo>
                  <a:lnTo>
                    <a:pt x="1294110" y="289085"/>
                  </a:lnTo>
                  <a:cubicBezTo>
                    <a:pt x="1294110" y="321017"/>
                    <a:pt x="1268224" y="346903"/>
                    <a:pt x="1236292" y="346903"/>
                  </a:cubicBezTo>
                  <a:lnTo>
                    <a:pt x="57818" y="346903"/>
                  </a:lnTo>
                  <a:cubicBezTo>
                    <a:pt x="25886" y="346903"/>
                    <a:pt x="0" y="321017"/>
                    <a:pt x="0" y="289085"/>
                  </a:cubicBezTo>
                  <a:lnTo>
                    <a:pt x="0" y="5781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0854" tIns="70274" rIns="70274" bIns="70274" numCol="1" spcCol="1270" anchor="ctr" anchorCtr="0">
              <a:noAutofit/>
            </a:bodyPr>
            <a:lstStyle/>
            <a:p>
              <a:pPr defTabSz="622300">
                <a:lnSpc>
                  <a:spcPct val="90000"/>
                </a:lnSpc>
                <a:spcBef>
                  <a:spcPct val="0"/>
                </a:spcBef>
                <a:spcAft>
                  <a:spcPct val="35000"/>
                </a:spcAft>
              </a:pPr>
              <a:r>
                <a:rPr lang="en-ZA" sz="1200" dirty="0" smtClean="0">
                  <a:solidFill>
                    <a:prstClr val="white"/>
                  </a:solidFill>
                </a:rPr>
                <a:t>Attending to complaints and enquiries</a:t>
              </a:r>
              <a:endParaRPr lang="en-ZA" sz="1200" dirty="0">
                <a:solidFill>
                  <a:prstClr val="white"/>
                </a:solidFill>
              </a:endParaRPr>
            </a:p>
          </p:txBody>
        </p:sp>
        <p:sp>
          <p:nvSpPr>
            <p:cNvPr id="113" name="Freeform 112"/>
            <p:cNvSpPr/>
            <p:nvPr/>
          </p:nvSpPr>
          <p:spPr>
            <a:xfrm>
              <a:off x="5936033" y="2186062"/>
              <a:ext cx="574681" cy="346903"/>
            </a:xfrm>
            <a:custGeom>
              <a:avLst/>
              <a:gdLst>
                <a:gd name="connsiteX0" fmla="*/ 0 w 574681"/>
                <a:gd name="connsiteY0" fmla="*/ 0 h 346903"/>
                <a:gd name="connsiteX1" fmla="*/ 574681 w 574681"/>
                <a:gd name="connsiteY1" fmla="*/ 0 h 346903"/>
                <a:gd name="connsiteX2" fmla="*/ 574681 w 574681"/>
                <a:gd name="connsiteY2" fmla="*/ 346903 h 346903"/>
                <a:gd name="connsiteX3" fmla="*/ 0 w 574681"/>
                <a:gd name="connsiteY3" fmla="*/ 346903 h 346903"/>
                <a:gd name="connsiteX4" fmla="*/ 0 w 574681"/>
                <a:gd name="connsiteY4" fmla="*/ 0 h 3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681" h="346903">
                  <a:moveTo>
                    <a:pt x="0" y="0"/>
                  </a:moveTo>
                  <a:lnTo>
                    <a:pt x="574681" y="0"/>
                  </a:lnTo>
                  <a:lnTo>
                    <a:pt x="574681" y="346903"/>
                  </a:lnTo>
                  <a:lnTo>
                    <a:pt x="0" y="346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6896" tIns="20320" rIns="20320" bIns="20320" numCol="1" spcCol="1270" anchor="t" anchorCtr="0">
              <a:noAutofit/>
            </a:bodyPr>
            <a:lstStyle/>
            <a:p>
              <a:pPr marL="57150" lvl="1" indent="-57150" defTabSz="266700">
                <a:lnSpc>
                  <a:spcPct val="90000"/>
                </a:lnSpc>
                <a:spcBef>
                  <a:spcPct val="0"/>
                </a:spcBef>
                <a:spcAft>
                  <a:spcPct val="15000"/>
                </a:spcAft>
                <a:buFontTx/>
                <a:buChar char="••"/>
              </a:pPr>
              <a:endParaRPr lang="en-ZA" sz="600">
                <a:solidFill>
                  <a:prstClr val="black">
                    <a:hueOff val="0"/>
                    <a:satOff val="0"/>
                    <a:lumOff val="0"/>
                    <a:alphaOff val="0"/>
                  </a:prstClr>
                </a:solidFill>
              </a:endParaRPr>
            </a:p>
            <a:p>
              <a:pPr marL="57150" lvl="1" indent="-57150" defTabSz="266700">
                <a:lnSpc>
                  <a:spcPct val="90000"/>
                </a:lnSpc>
                <a:spcBef>
                  <a:spcPct val="0"/>
                </a:spcBef>
                <a:spcAft>
                  <a:spcPct val="15000"/>
                </a:spcAft>
                <a:buFontTx/>
                <a:buChar char="••"/>
              </a:pPr>
              <a:endParaRPr lang="en-ZA" sz="600">
                <a:solidFill>
                  <a:prstClr val="black">
                    <a:hueOff val="0"/>
                    <a:satOff val="0"/>
                    <a:lumOff val="0"/>
                    <a:alphaOff val="0"/>
                  </a:prstClr>
                </a:solidFill>
              </a:endParaRPr>
            </a:p>
            <a:p>
              <a:pPr marL="57150" lvl="1" indent="-57150" defTabSz="266700">
                <a:lnSpc>
                  <a:spcPct val="90000"/>
                </a:lnSpc>
                <a:spcBef>
                  <a:spcPct val="0"/>
                </a:spcBef>
                <a:spcAft>
                  <a:spcPct val="15000"/>
                </a:spcAft>
                <a:buFontTx/>
                <a:buChar char="••"/>
              </a:pPr>
              <a:endParaRPr lang="en-ZA" sz="600">
                <a:solidFill>
                  <a:prstClr val="black">
                    <a:hueOff val="0"/>
                    <a:satOff val="0"/>
                    <a:lumOff val="0"/>
                    <a:alphaOff val="0"/>
                  </a:prstClr>
                </a:solidFill>
              </a:endParaRPr>
            </a:p>
          </p:txBody>
        </p:sp>
        <p:sp>
          <p:nvSpPr>
            <p:cNvPr id="114" name="Oval 113"/>
            <p:cNvSpPr/>
            <p:nvPr/>
          </p:nvSpPr>
          <p:spPr>
            <a:xfrm>
              <a:off x="4283440" y="1843101"/>
              <a:ext cx="599935" cy="600181"/>
            </a:xfrm>
            <a:prstGeom prst="ellipse">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pPr algn="ctr"/>
              <a:r>
                <a:rPr lang="en-ZA" dirty="0" smtClean="0">
                  <a:solidFill>
                    <a:prstClr val="black"/>
                  </a:solidFill>
                </a:rPr>
                <a:t>7</a:t>
              </a:r>
              <a:endParaRPr lang="en-ZA" dirty="0">
                <a:solidFill>
                  <a:prstClr val="black"/>
                </a:solidFill>
              </a:endParaRPr>
            </a:p>
          </p:txBody>
        </p:sp>
      </p:grpSp>
      <p:graphicFrame>
        <p:nvGraphicFramePr>
          <p:cNvPr id="115" name="Diagram 114"/>
          <p:cNvGraphicFramePr/>
          <p:nvPr>
            <p:extLst>
              <p:ext uri="{D42A27DB-BD31-4B8C-83A1-F6EECF244321}">
                <p14:modId xmlns:p14="http://schemas.microsoft.com/office/powerpoint/2010/main" xmlns="" val="4120614074"/>
              </p:ext>
            </p:extLst>
          </p:nvPr>
        </p:nvGraphicFramePr>
        <p:xfrm>
          <a:off x="381000" y="1397000"/>
          <a:ext cx="4556793" cy="518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6" name="Rectangle 115"/>
          <p:cNvSpPr/>
          <p:nvPr/>
        </p:nvSpPr>
        <p:spPr>
          <a:xfrm>
            <a:off x="363186" y="4319061"/>
            <a:ext cx="334209" cy="334209"/>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7" name="Rectangle 116"/>
          <p:cNvSpPr/>
          <p:nvPr/>
        </p:nvSpPr>
        <p:spPr>
          <a:xfrm>
            <a:off x="441932" y="6339110"/>
            <a:ext cx="334209" cy="334209"/>
          </a:xfrm>
          <a:prstGeom prst="rect">
            <a:avLst/>
          </a:prstGeom>
        </p:spPr>
        <p:style>
          <a:lnRef idx="2">
            <a:schemeClr val="accent3"/>
          </a:lnRef>
          <a:fillRef idx="1">
            <a:schemeClr val="lt1"/>
          </a:fillRef>
          <a:effectRef idx="0">
            <a:schemeClr val="accent3"/>
          </a:effectRef>
          <a:fontRef idx="minor">
            <a:schemeClr val="dk1"/>
          </a:fontRef>
        </p:style>
      </p:sp>
      <p:sp>
        <p:nvSpPr>
          <p:cNvPr id="118" name="Rectangle 117"/>
          <p:cNvSpPr/>
          <p:nvPr/>
        </p:nvSpPr>
        <p:spPr>
          <a:xfrm>
            <a:off x="440235" y="5894754"/>
            <a:ext cx="334209" cy="334209"/>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9" name="Rectangle 118"/>
          <p:cNvSpPr/>
          <p:nvPr/>
        </p:nvSpPr>
        <p:spPr>
          <a:xfrm>
            <a:off x="432599" y="5409016"/>
            <a:ext cx="334209" cy="334209"/>
          </a:xfrm>
          <a:prstGeom prst="rect">
            <a:avLst/>
          </a:prstGeom>
        </p:spPr>
        <p:style>
          <a:lnRef idx="2">
            <a:schemeClr val="accent4"/>
          </a:lnRef>
          <a:fillRef idx="1">
            <a:schemeClr val="lt1"/>
          </a:fillRef>
          <a:effectRef idx="0">
            <a:schemeClr val="accent4"/>
          </a:effectRef>
          <a:fontRef idx="minor">
            <a:schemeClr val="dk1"/>
          </a:fontRef>
        </p:style>
      </p:sp>
      <p:sp>
        <p:nvSpPr>
          <p:cNvPr id="120" name="Rectangle 119"/>
          <p:cNvSpPr/>
          <p:nvPr/>
        </p:nvSpPr>
        <p:spPr>
          <a:xfrm>
            <a:off x="396833" y="4894324"/>
            <a:ext cx="334209" cy="334209"/>
          </a:xfrm>
          <a:prstGeom prst="rect">
            <a:avLst/>
          </a:prstGeom>
        </p:spPr>
        <p:style>
          <a:lnRef idx="2">
            <a:schemeClr val="accent3"/>
          </a:lnRef>
          <a:fillRef idx="1">
            <a:schemeClr val="lt1"/>
          </a:fillRef>
          <a:effectRef idx="0">
            <a:schemeClr val="accent3"/>
          </a:effectRef>
          <a:fontRef idx="minor">
            <a:schemeClr val="dk1"/>
          </a:fontRef>
        </p:style>
      </p:sp>
      <p:sp>
        <p:nvSpPr>
          <p:cNvPr id="121" name="TextBox 120"/>
          <p:cNvSpPr txBox="1"/>
          <p:nvPr/>
        </p:nvSpPr>
        <p:spPr>
          <a:xfrm flipH="1">
            <a:off x="867888" y="4951534"/>
            <a:ext cx="2863302" cy="276999"/>
          </a:xfrm>
          <a:prstGeom prst="rect">
            <a:avLst/>
          </a:prstGeom>
          <a:noFill/>
        </p:spPr>
        <p:txBody>
          <a:bodyPr wrap="square" rtlCol="0">
            <a:spAutoFit/>
          </a:bodyPr>
          <a:lstStyle/>
          <a:p>
            <a:r>
              <a:rPr lang="en-ZA" sz="1200" dirty="0" smtClean="0"/>
              <a:t>Service Level Agreement with CDPO</a:t>
            </a:r>
            <a:endParaRPr lang="en-ZA" sz="1200" dirty="0"/>
          </a:p>
        </p:txBody>
      </p:sp>
      <p:sp>
        <p:nvSpPr>
          <p:cNvPr id="123" name="TextBox 122"/>
          <p:cNvSpPr txBox="1"/>
          <p:nvPr/>
        </p:nvSpPr>
        <p:spPr>
          <a:xfrm>
            <a:off x="867888" y="5473566"/>
            <a:ext cx="2514600" cy="276999"/>
          </a:xfrm>
          <a:prstGeom prst="rect">
            <a:avLst/>
          </a:prstGeom>
          <a:noFill/>
        </p:spPr>
        <p:txBody>
          <a:bodyPr wrap="square" rtlCol="0">
            <a:spAutoFit/>
          </a:bodyPr>
          <a:lstStyle/>
          <a:p>
            <a:r>
              <a:rPr lang="en-ZA" sz="1200" dirty="0" smtClean="0">
                <a:solidFill>
                  <a:prstClr val="black"/>
                </a:solidFill>
              </a:rPr>
              <a:t>Provincial Workplan</a:t>
            </a:r>
            <a:endParaRPr lang="en-ZA" sz="1200" dirty="0">
              <a:solidFill>
                <a:prstClr val="black"/>
              </a:solidFill>
            </a:endParaRPr>
          </a:p>
        </p:txBody>
      </p:sp>
      <p:sp>
        <p:nvSpPr>
          <p:cNvPr id="124" name="TextBox 123"/>
          <p:cNvSpPr txBox="1"/>
          <p:nvPr/>
        </p:nvSpPr>
        <p:spPr>
          <a:xfrm>
            <a:off x="777032" y="5917054"/>
            <a:ext cx="2209800" cy="276999"/>
          </a:xfrm>
          <a:prstGeom prst="rect">
            <a:avLst/>
          </a:prstGeom>
          <a:noFill/>
        </p:spPr>
        <p:txBody>
          <a:bodyPr wrap="square" rtlCol="0">
            <a:spAutoFit/>
          </a:bodyPr>
          <a:lstStyle/>
          <a:p>
            <a:r>
              <a:rPr lang="en-ZA" sz="1200" dirty="0" smtClean="0">
                <a:solidFill>
                  <a:prstClr val="black"/>
                </a:solidFill>
              </a:rPr>
              <a:t>UI Business Unit Workplan</a:t>
            </a:r>
            <a:endParaRPr lang="en-ZA" sz="1200" dirty="0">
              <a:solidFill>
                <a:prstClr val="black"/>
              </a:solidFill>
            </a:endParaRPr>
          </a:p>
        </p:txBody>
      </p:sp>
      <p:sp>
        <p:nvSpPr>
          <p:cNvPr id="126" name="TextBox 125"/>
          <p:cNvSpPr txBox="1"/>
          <p:nvPr/>
        </p:nvSpPr>
        <p:spPr>
          <a:xfrm>
            <a:off x="825216" y="3216216"/>
            <a:ext cx="2252472" cy="276999"/>
          </a:xfrm>
          <a:prstGeom prst="rect">
            <a:avLst/>
          </a:prstGeom>
          <a:noFill/>
        </p:spPr>
        <p:txBody>
          <a:bodyPr wrap="square" rtlCol="0">
            <a:spAutoFit/>
          </a:bodyPr>
          <a:lstStyle/>
          <a:p>
            <a:r>
              <a:rPr lang="en-ZA" sz="1200" dirty="0" smtClean="0">
                <a:solidFill>
                  <a:prstClr val="black"/>
                </a:solidFill>
              </a:rPr>
              <a:t>Annual Performance Plan(APP)</a:t>
            </a:r>
            <a:endParaRPr lang="en-ZA" sz="1200" dirty="0">
              <a:solidFill>
                <a:prstClr val="black"/>
              </a:solidFill>
            </a:endParaRPr>
          </a:p>
        </p:txBody>
      </p:sp>
      <p:sp>
        <p:nvSpPr>
          <p:cNvPr id="127" name="TextBox 126"/>
          <p:cNvSpPr txBox="1"/>
          <p:nvPr/>
        </p:nvSpPr>
        <p:spPr>
          <a:xfrm>
            <a:off x="867888" y="6372943"/>
            <a:ext cx="2209800" cy="276999"/>
          </a:xfrm>
          <a:prstGeom prst="rect">
            <a:avLst/>
          </a:prstGeom>
          <a:noFill/>
        </p:spPr>
        <p:txBody>
          <a:bodyPr wrap="square" rtlCol="0">
            <a:spAutoFit/>
          </a:bodyPr>
          <a:lstStyle/>
          <a:p>
            <a:r>
              <a:rPr lang="en-ZA" sz="1200" dirty="0" smtClean="0">
                <a:solidFill>
                  <a:prstClr val="black"/>
                </a:solidFill>
              </a:rPr>
              <a:t> Labour Centre Workplan</a:t>
            </a:r>
            <a:endParaRPr lang="en-ZA" sz="1200" dirty="0">
              <a:solidFill>
                <a:prstClr val="black"/>
              </a:solidFill>
            </a:endParaRPr>
          </a:p>
        </p:txBody>
      </p:sp>
      <p:sp>
        <p:nvSpPr>
          <p:cNvPr id="49" name="TextBox 48"/>
          <p:cNvSpPr txBox="1"/>
          <p:nvPr/>
        </p:nvSpPr>
        <p:spPr>
          <a:xfrm>
            <a:off x="8282200" y="257145"/>
            <a:ext cx="432048" cy="307777"/>
          </a:xfrm>
          <a:prstGeom prst="rect">
            <a:avLst/>
          </a:prstGeom>
          <a:solidFill>
            <a:schemeClr val="accent2"/>
          </a:solidFill>
        </p:spPr>
        <p:txBody>
          <a:bodyPr wrap="square" rtlCol="0">
            <a:spAutoFit/>
          </a:bodyPr>
          <a:lstStyle/>
          <a:p>
            <a:r>
              <a:rPr lang="en-ZA" sz="1400" dirty="0" smtClean="0">
                <a:solidFill>
                  <a:prstClr val="black"/>
                </a:solidFill>
              </a:rPr>
              <a:t>5</a:t>
            </a:r>
            <a:endParaRPr lang="en-ZA" sz="1400" dirty="0">
              <a:solidFill>
                <a:prstClr val="black"/>
              </a:solidFill>
            </a:endParaRPr>
          </a:p>
        </p:txBody>
      </p:sp>
      <p:pic>
        <p:nvPicPr>
          <p:cNvPr id="51" name="Picture 2"/>
          <p:cNvPicPr>
            <a:picLocks noGrp="1" noChangeAspect="1" noChangeArrowheads="1"/>
          </p:cNvPicPr>
          <p:nvPr>
            <p:ph sz="half" idx="2"/>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79998" y="2820370"/>
            <a:ext cx="3483873" cy="3096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652988" y="2259099"/>
            <a:ext cx="2202495" cy="1200329"/>
          </a:xfrm>
          <a:prstGeom prst="rect">
            <a:avLst/>
          </a:prstGeom>
          <a:noFill/>
        </p:spPr>
        <p:txBody>
          <a:bodyPr wrap="square" rtlCol="0">
            <a:spAutoFit/>
          </a:bodyPr>
          <a:lstStyle/>
          <a:p>
            <a:r>
              <a:rPr lang="en-ZA" sz="1200" b="1" dirty="0" smtClean="0"/>
              <a:t>UIF Footprint</a:t>
            </a:r>
          </a:p>
          <a:p>
            <a:pPr marL="171450" indent="-171450">
              <a:buFont typeface="Wingdings" panose="05000000000000000000" pitchFamily="2" charset="2"/>
              <a:buChar char="q"/>
            </a:pPr>
            <a:r>
              <a:rPr lang="en-ZA" sz="1200" dirty="0" smtClean="0"/>
              <a:t>9 Provincial offices</a:t>
            </a:r>
          </a:p>
          <a:p>
            <a:pPr marL="171450" indent="-171450">
              <a:buFont typeface="Wingdings" panose="05000000000000000000" pitchFamily="2" charset="2"/>
              <a:buChar char="q"/>
            </a:pPr>
            <a:r>
              <a:rPr lang="en-ZA" sz="1200" dirty="0" smtClean="0"/>
              <a:t>125 Labour Centres </a:t>
            </a:r>
          </a:p>
          <a:p>
            <a:pPr marL="171450" indent="-171450">
              <a:buFont typeface="Wingdings" panose="05000000000000000000" pitchFamily="2" charset="2"/>
              <a:buChar char="q"/>
            </a:pPr>
            <a:r>
              <a:rPr lang="en-ZA" sz="1200" dirty="0" smtClean="0"/>
              <a:t>820 visiting points </a:t>
            </a:r>
          </a:p>
          <a:p>
            <a:pPr marL="171450" indent="-171450">
              <a:buFont typeface="Wingdings" panose="05000000000000000000" pitchFamily="2" charset="2"/>
              <a:buChar char="q"/>
            </a:pPr>
            <a:r>
              <a:rPr lang="en-ZA" sz="1200" dirty="0" smtClean="0"/>
              <a:t>claims processing happens at 84 sites</a:t>
            </a:r>
            <a:endParaRPr lang="en-ZA" sz="1200" dirty="0"/>
          </a:p>
        </p:txBody>
      </p:sp>
    </p:spTree>
    <p:extLst>
      <p:ext uri="{BB962C8B-B14F-4D97-AF65-F5344CB8AC3E}">
        <p14:creationId xmlns:p14="http://schemas.microsoft.com/office/powerpoint/2010/main" xmlns="" val="9600820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F5447536-22AF-4143-81F6-C1A8AFE5AC92}" type="slidenum">
              <a:rPr lang="en-US" smtClean="0"/>
              <a:pPr/>
              <a:t>‹#›</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01539698"/>
              </p:ext>
            </p:extLst>
          </p:nvPr>
        </p:nvGraphicFramePr>
        <p:xfrm>
          <a:off x="251520" y="1340768"/>
          <a:ext cx="8712968" cy="5315064"/>
        </p:xfrm>
        <a:graphic>
          <a:graphicData uri="http://schemas.openxmlformats.org/drawingml/2006/table">
            <a:tbl>
              <a:tblPr>
                <a:tableStyleId>{BC89EF96-8CEA-46FF-86C4-4CE0E7609802}</a:tableStyleId>
              </a:tblPr>
              <a:tblGrid>
                <a:gridCol w="936104">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504056">
                  <a:extLst>
                    <a:ext uri="{9D8B030D-6E8A-4147-A177-3AD203B41FA5}">
                      <a16:colId xmlns:a16="http://schemas.microsoft.com/office/drawing/2014/main" xmlns="" val="20005"/>
                    </a:ext>
                  </a:extLst>
                </a:gridCol>
                <a:gridCol w="1224136">
                  <a:extLst>
                    <a:ext uri="{9D8B030D-6E8A-4147-A177-3AD203B41FA5}">
                      <a16:colId xmlns:a16="http://schemas.microsoft.com/office/drawing/2014/main" xmlns="" val="20006"/>
                    </a:ext>
                  </a:extLst>
                </a:gridCol>
                <a:gridCol w="124956">
                  <a:extLst>
                    <a:ext uri="{9D8B030D-6E8A-4147-A177-3AD203B41FA5}">
                      <a16:colId xmlns:a16="http://schemas.microsoft.com/office/drawing/2014/main" xmlns="" val="20007"/>
                    </a:ext>
                  </a:extLst>
                </a:gridCol>
                <a:gridCol w="739140">
                  <a:extLst>
                    <a:ext uri="{9D8B030D-6E8A-4147-A177-3AD203B41FA5}">
                      <a16:colId xmlns:a16="http://schemas.microsoft.com/office/drawing/2014/main" xmlns="" val="20008"/>
                    </a:ext>
                  </a:extLst>
                </a:gridCol>
                <a:gridCol w="155312">
                  <a:extLst>
                    <a:ext uri="{9D8B030D-6E8A-4147-A177-3AD203B41FA5}">
                      <a16:colId xmlns:a16="http://schemas.microsoft.com/office/drawing/2014/main" xmlns="" val="20009"/>
                    </a:ext>
                  </a:extLst>
                </a:gridCol>
                <a:gridCol w="708784">
                  <a:extLst>
                    <a:ext uri="{9D8B030D-6E8A-4147-A177-3AD203B41FA5}">
                      <a16:colId xmlns:a16="http://schemas.microsoft.com/office/drawing/2014/main" xmlns="" val="20010"/>
                    </a:ext>
                  </a:extLst>
                </a:gridCol>
                <a:gridCol w="185668">
                  <a:extLst>
                    <a:ext uri="{9D8B030D-6E8A-4147-A177-3AD203B41FA5}">
                      <a16:colId xmlns:a16="http://schemas.microsoft.com/office/drawing/2014/main" xmlns="" val="20011"/>
                    </a:ext>
                  </a:extLst>
                </a:gridCol>
                <a:gridCol w="894452">
                  <a:extLst>
                    <a:ext uri="{9D8B030D-6E8A-4147-A177-3AD203B41FA5}">
                      <a16:colId xmlns:a16="http://schemas.microsoft.com/office/drawing/2014/main" xmlns="" val="20012"/>
                    </a:ext>
                  </a:extLst>
                </a:gridCol>
              </a:tblGrid>
              <a:tr h="368806">
                <a:tc row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000" u="none" strike="noStrike" dirty="0" smtClean="0">
                          <a:effectLst/>
                        </a:rPr>
                        <a:t>PROGRAMMES</a:t>
                      </a:r>
                    </a:p>
                    <a:p>
                      <a:pPr algn="ctr" rtl="0" fontAlgn="ctr"/>
                      <a:r>
                        <a:rPr lang="en-ZA" sz="1000" u="none" strike="noStrike" dirty="0">
                          <a:effectLst/>
                        </a:rPr>
                        <a:t> </a:t>
                      </a:r>
                      <a:endParaRPr lang="en-ZA" sz="1000" b="1" i="0" u="none" strike="noStrike" dirty="0">
                        <a:solidFill>
                          <a:srgbClr val="000000"/>
                        </a:solidFill>
                        <a:effectLst/>
                        <a:latin typeface="Calibri"/>
                      </a:endParaRPr>
                    </a:p>
                  </a:txBody>
                  <a:tcPr marL="8958" marR="8958" marT="8958" marB="0" anchor="ctr">
                    <a:solidFill>
                      <a:srgbClr val="00B0F0"/>
                    </a:solidFill>
                  </a:tcPr>
                </a:tc>
                <a:tc gridSpan="4">
                  <a:txBody>
                    <a:bodyPr/>
                    <a:lstStyle/>
                    <a:p>
                      <a:pPr algn="ctr" rtl="0" fontAlgn="ctr"/>
                      <a:r>
                        <a:rPr lang="en-ZA" sz="1000" u="none" strike="noStrike" dirty="0">
                          <a:effectLst/>
                        </a:rPr>
                        <a:t> Budget vs </a:t>
                      </a:r>
                      <a:r>
                        <a:rPr lang="en-ZA" sz="1000" u="none" strike="noStrike" dirty="0" smtClean="0">
                          <a:effectLst/>
                        </a:rPr>
                        <a:t>Expenditure</a:t>
                      </a:r>
                      <a:endParaRPr lang="en-ZA" sz="1000" b="1" i="0" u="none" strike="noStrike" dirty="0">
                        <a:solidFill>
                          <a:srgbClr val="000000"/>
                        </a:solidFill>
                        <a:effectLst/>
                        <a:latin typeface="Calibri"/>
                      </a:endParaRPr>
                    </a:p>
                  </a:txBody>
                  <a:tcPr marL="8958" marR="8958" marT="8958" marB="0" anchor="ctr">
                    <a:solidFill>
                      <a:srgbClr val="00B0F0"/>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14">
                  <a:txBody>
                    <a:bodyPr/>
                    <a:lstStyle/>
                    <a:p>
                      <a:pPr algn="ctr" rtl="0" fontAlgn="ctr"/>
                      <a:r>
                        <a:rPr lang="en-ZA" sz="1400" b="1" i="0" u="none" strike="noStrike" dirty="0" smtClean="0">
                          <a:solidFill>
                            <a:srgbClr val="000000"/>
                          </a:solidFill>
                          <a:effectLst/>
                          <a:latin typeface="Calibri"/>
                        </a:rPr>
                        <a:t>Adjustment Budget </a:t>
                      </a:r>
                      <a:endParaRPr lang="en-ZA" sz="1400" b="1" i="0" u="none" strike="noStrike" dirty="0">
                        <a:solidFill>
                          <a:srgbClr val="000000"/>
                        </a:solidFill>
                        <a:effectLst/>
                        <a:latin typeface="Calibri"/>
                      </a:endParaRPr>
                    </a:p>
                  </a:txBody>
                  <a:tcPr marL="8958" marR="8958" marT="8958" marB="0" vert="vert270" anchor="ctr">
                    <a:solidFill>
                      <a:schemeClr val="accent1">
                        <a:lumMod val="20000"/>
                        <a:lumOff val="80000"/>
                      </a:schemeClr>
                    </a:solidFill>
                  </a:tcPr>
                </a:tc>
                <a:tc gridSpan="2">
                  <a:txBody>
                    <a:bodyPr/>
                    <a:lstStyle/>
                    <a:p>
                      <a:pPr algn="ctr" rtl="0" fontAlgn="ctr"/>
                      <a:endParaRPr lang="en-ZA" sz="1000" b="1" i="0" u="none" strike="noStrike" dirty="0">
                        <a:solidFill>
                          <a:srgbClr val="000000"/>
                        </a:solidFill>
                        <a:effectLst/>
                        <a:latin typeface="Calibri"/>
                      </a:endParaRPr>
                    </a:p>
                  </a:txBody>
                  <a:tcPr marL="8958" marR="8958" marT="8958" marB="0" anchor="ctr">
                    <a:solidFill>
                      <a:srgbClr val="00B0F0"/>
                    </a:solidFill>
                  </a:tcPr>
                </a:tc>
                <a:tc hMerge="1">
                  <a:txBody>
                    <a:bodyPr/>
                    <a:lstStyle/>
                    <a:p>
                      <a:endParaRPr lang="en-ZA"/>
                    </a:p>
                  </a:txBody>
                  <a:tcPr/>
                </a:tc>
                <a:tc gridSpan="2">
                  <a:txBody>
                    <a:bodyPr/>
                    <a:lstStyle/>
                    <a:p>
                      <a:pPr algn="ctr" rtl="0" fontAlgn="ctr"/>
                      <a:endParaRPr lang="en-ZA" sz="1000" b="1" i="0" u="none" strike="noStrike" dirty="0">
                        <a:solidFill>
                          <a:srgbClr val="000000"/>
                        </a:solidFill>
                        <a:effectLst/>
                        <a:latin typeface="Calibri"/>
                      </a:endParaRPr>
                    </a:p>
                  </a:txBody>
                  <a:tcPr marL="8958" marR="8958" marT="8958" marB="0" anchor="ctr">
                    <a:solidFill>
                      <a:srgbClr val="00B0F0"/>
                    </a:solidFill>
                  </a:tcPr>
                </a:tc>
                <a:tc hMerge="1">
                  <a:txBody>
                    <a:bodyPr/>
                    <a:lstStyle/>
                    <a:p>
                      <a:endParaRPr lang="en-ZA"/>
                    </a:p>
                  </a:txBody>
                  <a:tcPr/>
                </a:tc>
                <a:tc gridSpan="2">
                  <a:txBody>
                    <a:bodyPr/>
                    <a:lstStyle/>
                    <a:p>
                      <a:pPr algn="ctr" rtl="0" fontAlgn="ctr"/>
                      <a:endParaRPr lang="en-ZA" sz="1000" b="1" i="0" u="none" strike="noStrike" dirty="0">
                        <a:solidFill>
                          <a:srgbClr val="000000"/>
                        </a:solidFill>
                        <a:effectLst/>
                        <a:latin typeface="Calibri"/>
                      </a:endParaRPr>
                    </a:p>
                  </a:txBody>
                  <a:tcPr marL="8958" marR="8958" marT="8958" marB="0" anchor="ctr">
                    <a:solidFill>
                      <a:srgbClr val="00B0F0"/>
                    </a:solidFill>
                  </a:tcPr>
                </a:tc>
                <a:tc hMerge="1">
                  <a:txBody>
                    <a:bodyPr/>
                    <a:lstStyle/>
                    <a:p>
                      <a:endParaRPr lang="en-ZA"/>
                    </a:p>
                  </a:txBody>
                  <a:tcPr/>
                </a:tc>
                <a:tc>
                  <a:txBody>
                    <a:bodyPr/>
                    <a:lstStyle/>
                    <a:p>
                      <a:pPr algn="ctr" rtl="0" fontAlgn="ctr"/>
                      <a:endParaRPr lang="en-ZA" sz="1000" b="1" i="0" u="none" strike="noStrike" dirty="0">
                        <a:solidFill>
                          <a:srgbClr val="000000"/>
                        </a:solidFill>
                        <a:effectLst/>
                        <a:latin typeface="Calibri"/>
                      </a:endParaRPr>
                    </a:p>
                  </a:txBody>
                  <a:tcPr marL="8958" marR="8958" marT="8958" marB="0" anchor="ctr">
                    <a:solidFill>
                      <a:srgbClr val="00B0F0"/>
                    </a:solidFill>
                  </a:tcPr>
                </a:tc>
                <a:extLst>
                  <a:ext uri="{0D108BD9-81ED-4DB2-BD59-A6C34878D82A}">
                    <a16:rowId xmlns:a16="http://schemas.microsoft.com/office/drawing/2014/main" xmlns="" val="10000"/>
                  </a:ext>
                </a:extLst>
              </a:tr>
              <a:tr h="495290">
                <a:tc vMerge="1">
                  <a:txBody>
                    <a:bodyPr/>
                    <a:lstStyle/>
                    <a:p>
                      <a:endParaRPr lang="en-ZA"/>
                    </a:p>
                  </a:txBody>
                  <a:tcPr/>
                </a:tc>
                <a:tc gridSpan="4">
                  <a:txBody>
                    <a:bodyPr/>
                    <a:lstStyle/>
                    <a:p>
                      <a:pPr algn="ctr" rtl="0" fontAlgn="ctr"/>
                      <a:r>
                        <a:rPr lang="en-ZA" sz="1000" u="none" strike="noStrike" dirty="0" smtClean="0">
                          <a:effectLst/>
                        </a:rPr>
                        <a:t> </a:t>
                      </a:r>
                      <a:r>
                        <a:rPr lang="en-ZA" sz="1000" u="none" strike="noStrike" dirty="0">
                          <a:effectLst/>
                        </a:rPr>
                        <a:t>Quarter </a:t>
                      </a:r>
                      <a:r>
                        <a:rPr lang="en-ZA" sz="1000" u="none" strike="noStrike" dirty="0" smtClean="0">
                          <a:effectLst/>
                        </a:rPr>
                        <a:t>02 Cumulative  2019/20 </a:t>
                      </a:r>
                    </a:p>
                    <a:p>
                      <a:pPr algn="ctr" rtl="0" fontAlgn="ctr"/>
                      <a:r>
                        <a:rPr lang="en-ZA" sz="1000" u="none" strike="noStrike" dirty="0" smtClean="0">
                          <a:effectLst/>
                        </a:rPr>
                        <a:t>R'000 </a:t>
                      </a:r>
                      <a:r>
                        <a:rPr lang="en-ZA" sz="1000" u="none" strike="noStrike" dirty="0">
                          <a:effectLst/>
                        </a:rPr>
                        <a:t> </a:t>
                      </a:r>
                    </a:p>
                  </a:txBody>
                  <a:tcPr marL="8958" marR="8958" marT="8958" marB="0" anchor="ctr">
                    <a:solidFill>
                      <a:srgbClr val="00B0F0"/>
                    </a:solidFill>
                  </a:tcPr>
                </a:tc>
                <a:tc hMerge="1">
                  <a:txBody>
                    <a:bodyPr/>
                    <a:lstStyle/>
                    <a:p>
                      <a:pPr algn="ctr" rtl="0" fontAlgn="ct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hMerge="1">
                  <a:txBody>
                    <a:bodyPr/>
                    <a:lstStyle/>
                    <a:p>
                      <a:pPr algn="ctr" rtl="0" fontAlgn="ct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hMerge="1">
                  <a:txBody>
                    <a:bodyPr/>
                    <a:lstStyle/>
                    <a:p>
                      <a:pPr algn="l" rtl="0" fontAlgn="ct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vMerge="1">
                  <a:txBody>
                    <a:bodyPr/>
                    <a:lstStyle/>
                    <a:p>
                      <a:pPr algn="ctr" rtl="0" fontAlgn="ctr"/>
                      <a:endParaRPr lang="en-ZA" sz="1400" b="1" i="0" u="none" strike="noStrike" dirty="0">
                        <a:solidFill>
                          <a:srgbClr val="000000"/>
                        </a:solidFill>
                        <a:effectLst/>
                        <a:latin typeface="Calibri"/>
                      </a:endParaRPr>
                    </a:p>
                  </a:txBody>
                  <a:tcPr marL="8958" marR="8958" marT="8958" marB="0" vert="vert270" anchor="ctr">
                    <a:solidFill>
                      <a:schemeClr val="accent1">
                        <a:lumMod val="20000"/>
                        <a:lumOff val="80000"/>
                      </a:schemeClr>
                    </a:solidFill>
                  </a:tcPr>
                </a:tc>
                <a:tc gridSpan="7">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mn-lt"/>
                          <a:ea typeface="+mn-ea"/>
                          <a:cs typeface="+mn-cs"/>
                        </a:rPr>
                        <a:t> Budget 2019/20 </a:t>
                      </a: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mn-lt"/>
                          <a:ea typeface="+mn-ea"/>
                          <a:cs typeface="+mn-cs"/>
                        </a:rPr>
                        <a:t>R'000 </a:t>
                      </a:r>
                    </a:p>
                  </a:txBody>
                  <a:tcPr marL="8958" marR="8958" marT="8958" marB="0" anchor="ctr">
                    <a:solidFill>
                      <a:srgbClr val="00B0F0"/>
                    </a:solidFill>
                  </a:tcPr>
                </a:tc>
                <a:tc hMerge="1">
                  <a:txBody>
                    <a:bodyPr/>
                    <a:lstStyle/>
                    <a:p>
                      <a:endParaRPr lang="en-ZA"/>
                    </a:p>
                  </a:txBody>
                  <a:tcPr/>
                </a:tc>
                <a:tc hMerge="1">
                  <a:txBody>
                    <a:bodyPr/>
                    <a:lstStyle/>
                    <a:p>
                      <a:pPr algn="l" rtl="0" fontAlgn="ctr"/>
                      <a:endParaRPr lang="en-ZA" sz="1000" b="1" i="0" u="none" strike="noStrike" dirty="0">
                        <a:solidFill>
                          <a:srgbClr val="000000"/>
                        </a:solidFill>
                        <a:effectLst/>
                        <a:latin typeface="Calibri"/>
                      </a:endParaRPr>
                    </a:p>
                  </a:txBody>
                  <a:tcPr marL="8958" marR="8958" marT="8958" marB="0" anchor="ctr">
                    <a:solidFill>
                      <a:srgbClr val="00B0F0"/>
                    </a:solidFill>
                  </a:tcPr>
                </a:tc>
                <a:tc hMerge="1">
                  <a:txBody>
                    <a:bodyPr/>
                    <a:lstStyle/>
                    <a:p>
                      <a:endParaRPr lang="en-ZA"/>
                    </a:p>
                  </a:txBody>
                  <a:tcPr/>
                </a:tc>
                <a:tc hMerge="1">
                  <a:txBody>
                    <a:bodyPr/>
                    <a:lstStyle/>
                    <a:p>
                      <a:pPr algn="l" rtl="0" fontAlgn="ctr"/>
                      <a:endParaRPr lang="en-ZA" sz="1000" b="1" i="0" u="none" strike="noStrike" dirty="0">
                        <a:solidFill>
                          <a:srgbClr val="000000"/>
                        </a:solidFill>
                        <a:effectLst/>
                        <a:latin typeface="Calibri"/>
                      </a:endParaRPr>
                    </a:p>
                  </a:txBody>
                  <a:tcPr marL="8958" marR="8958" marT="8958" marB="0" anchor="ctr">
                    <a:solidFill>
                      <a:srgbClr val="00B0F0"/>
                    </a:solidFill>
                  </a:tcPr>
                </a:tc>
                <a:tc hMerge="1">
                  <a:txBody>
                    <a:bodyPr/>
                    <a:lstStyle/>
                    <a:p>
                      <a:endParaRPr lang="en-ZA"/>
                    </a:p>
                  </a:txBody>
                  <a:tcPr/>
                </a:tc>
                <a:tc hMerge="1">
                  <a:txBody>
                    <a:bodyPr/>
                    <a:lstStyle/>
                    <a:p>
                      <a:pPr algn="l" rtl="0" fontAlgn="ctr"/>
                      <a:endParaRPr lang="en-ZA" sz="1000" b="1" i="0" u="none" strike="noStrike" dirty="0">
                        <a:solidFill>
                          <a:srgbClr val="000000"/>
                        </a:solidFill>
                        <a:effectLst/>
                        <a:latin typeface="Calibri"/>
                      </a:endParaRPr>
                    </a:p>
                  </a:txBody>
                  <a:tcPr marL="8958" marR="8958" marT="8958" marB="0" anchor="ctr">
                    <a:solidFill>
                      <a:srgbClr val="00B0F0"/>
                    </a:solidFill>
                  </a:tcPr>
                </a:tc>
                <a:extLst>
                  <a:ext uri="{0D108BD9-81ED-4DB2-BD59-A6C34878D82A}">
                    <a16:rowId xmlns:a16="http://schemas.microsoft.com/office/drawing/2014/main" xmlns="" val="10001"/>
                  </a:ext>
                </a:extLst>
              </a:tr>
              <a:tr h="316556">
                <a:tc>
                  <a:txBody>
                    <a:bodyPr/>
                    <a:lstStyle/>
                    <a:p>
                      <a:pPr algn="l" rtl="0" fontAlgn="ct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1" u="none" strike="noStrike" dirty="0">
                          <a:effectLst/>
                        </a:rPr>
                        <a:t>Budget</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1" u="none" strike="noStrike" dirty="0">
                          <a:effectLst/>
                        </a:rPr>
                        <a:t>Actual </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1" u="none" strike="noStrike" dirty="0" smtClean="0">
                          <a:effectLst/>
                        </a:rPr>
                        <a:t>Variance</a:t>
                      </a:r>
                      <a:endParaRPr lang="en-ZA" sz="900" b="1" i="0" u="none" strike="noStrike" dirty="0">
                        <a:solidFill>
                          <a:srgbClr val="000000"/>
                        </a:solidFill>
                        <a:effectLst/>
                        <a:latin typeface="Calibri"/>
                      </a:endParaRPr>
                    </a:p>
                  </a:txBody>
                  <a:tcPr marL="8958" marR="8958" marT="8958" marB="0" anchor="ctr"/>
                </a:tc>
                <a:tc>
                  <a:txBody>
                    <a:bodyPr/>
                    <a:lstStyle/>
                    <a:p>
                      <a:pPr algn="r" rtl="0" fontAlgn="ctr"/>
                      <a:r>
                        <a:rPr lang="en-ZA" sz="900" b="1" u="none" strike="noStrike" dirty="0" smtClean="0">
                          <a:effectLst/>
                        </a:rPr>
                        <a:t>Percentage  of budget utilised</a:t>
                      </a:r>
                      <a:r>
                        <a:rPr lang="en-ZA" sz="900" b="1" u="none" strike="noStrike" baseline="0" dirty="0" smtClean="0">
                          <a:effectLst/>
                        </a:rPr>
                        <a:t> </a:t>
                      </a:r>
                      <a:endParaRPr lang="en-ZA" sz="900" b="1" i="0" u="none" strike="noStrike" dirty="0">
                        <a:solidFill>
                          <a:srgbClr val="000000"/>
                        </a:solidFill>
                        <a:effectLst/>
                        <a:latin typeface="Calibri"/>
                      </a:endParaRPr>
                    </a:p>
                  </a:txBody>
                  <a:tcPr marL="8958" marR="8958" marT="8958" marB="0" anchor="ctr"/>
                </a:tc>
                <a:tc vMerge="1">
                  <a:txBody>
                    <a:bodyPr/>
                    <a:lstStyle/>
                    <a:p>
                      <a:pPr algn="r" rtl="0" fontAlgn="ct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1" u="none" strike="noStrike" dirty="0" smtClean="0">
                          <a:effectLst/>
                          <a:latin typeface="+mn-lt"/>
                        </a:rPr>
                        <a:t>Original Budget</a:t>
                      </a:r>
                      <a:endParaRPr lang="en-ZA" sz="900" b="1" i="0" u="none" strike="noStrike" dirty="0">
                        <a:solidFill>
                          <a:srgbClr val="000000"/>
                        </a:solidFill>
                        <a:effectLst/>
                        <a:latin typeface="+mn-lt"/>
                      </a:endParaRPr>
                    </a:p>
                  </a:txBody>
                  <a:tcPr marL="8958" marR="8958" marT="8958" marB="0" anchor="ctr"/>
                </a:tc>
                <a:tc gridSpan="2">
                  <a:txBody>
                    <a:bodyPr/>
                    <a:lstStyle/>
                    <a:p>
                      <a:pPr algn="ctr" rtl="0" fontAlgn="ctr"/>
                      <a:r>
                        <a:rPr lang="en-ZA" sz="900" b="1" u="none" strike="noStrike" dirty="0" smtClean="0">
                          <a:effectLst/>
                          <a:latin typeface="+mn-lt"/>
                        </a:rPr>
                        <a:t>Revised Budget</a:t>
                      </a:r>
                      <a:endParaRPr lang="en-ZA" sz="900" b="1" i="0" u="none" strike="noStrike" dirty="0">
                        <a:solidFill>
                          <a:srgbClr val="000000"/>
                        </a:solidFill>
                        <a:effectLst/>
                        <a:latin typeface="+mn-lt"/>
                      </a:endParaRPr>
                    </a:p>
                  </a:txBody>
                  <a:tcPr marL="8958" marR="8958" marT="8958" marB="0" anchor="ctr"/>
                </a:tc>
                <a:tc hMerge="1">
                  <a:txBody>
                    <a:bodyPr/>
                    <a:lstStyle/>
                    <a:p>
                      <a:pPr algn="ctr" rtl="0" fontAlgn="ctr"/>
                      <a:endParaRPr lang="en-ZA" sz="900" b="1" i="0" u="none" strike="noStrike" dirty="0">
                        <a:solidFill>
                          <a:srgbClr val="000000"/>
                        </a:solidFill>
                        <a:effectLst/>
                        <a:latin typeface="+mn-lt"/>
                      </a:endParaRPr>
                    </a:p>
                  </a:txBody>
                  <a:tcPr marL="8958" marR="8958" marT="8958" marB="0" anchor="ctr"/>
                </a:tc>
                <a:tc gridSpan="2">
                  <a:txBody>
                    <a:bodyPr/>
                    <a:lstStyle/>
                    <a:p>
                      <a:pPr algn="ctr" rtl="0" fontAlgn="ctr"/>
                      <a:r>
                        <a:rPr lang="en-ZA" sz="900" b="1" u="none" strike="noStrike" dirty="0" smtClean="0">
                          <a:effectLst/>
                          <a:latin typeface="+mn-lt"/>
                        </a:rPr>
                        <a:t>Adjustments</a:t>
                      </a:r>
                      <a:endParaRPr lang="en-ZA" sz="900" b="1" i="0" u="none" strike="noStrike" dirty="0">
                        <a:solidFill>
                          <a:srgbClr val="000000"/>
                        </a:solidFill>
                        <a:effectLst/>
                        <a:latin typeface="+mn-lt"/>
                      </a:endParaRPr>
                    </a:p>
                  </a:txBody>
                  <a:tcPr marL="8958" marR="8958" marT="8958" marB="0" anchor="ctr"/>
                </a:tc>
                <a:tc hMerge="1">
                  <a:txBody>
                    <a:bodyPr/>
                    <a:lstStyle/>
                    <a:p>
                      <a:pPr algn="ctr" rtl="0" fontAlgn="ctr"/>
                      <a:endParaRPr lang="en-ZA" sz="900" b="1" i="0" u="none" strike="noStrike" dirty="0">
                        <a:solidFill>
                          <a:srgbClr val="000000"/>
                        </a:solidFill>
                        <a:effectLst/>
                        <a:latin typeface="+mn-lt"/>
                      </a:endParaRPr>
                    </a:p>
                  </a:txBody>
                  <a:tcPr marL="8958" marR="8958" marT="8958" marB="0" anchor="ctr"/>
                </a:tc>
                <a:tc gridSpan="2">
                  <a:txBody>
                    <a:bodyPr/>
                    <a:lstStyle/>
                    <a:p>
                      <a:pPr algn="r" rtl="0" fontAlgn="ctr"/>
                      <a:r>
                        <a:rPr lang="en-ZA" sz="900" b="1" i="0" u="none" strike="noStrike" dirty="0" smtClean="0">
                          <a:solidFill>
                            <a:srgbClr val="000000"/>
                          </a:solidFill>
                          <a:effectLst/>
                          <a:latin typeface="+mn-lt"/>
                        </a:rPr>
                        <a:t>Main contributors</a:t>
                      </a:r>
                      <a:endParaRPr lang="en-ZA" sz="900" b="1" i="0" u="none" strike="noStrike" dirty="0">
                        <a:solidFill>
                          <a:srgbClr val="000000"/>
                        </a:solidFill>
                        <a:effectLst/>
                        <a:latin typeface="+mn-lt"/>
                      </a:endParaRPr>
                    </a:p>
                  </a:txBody>
                  <a:tcPr marL="8958" marR="8958" marT="8958" marB="0" anchor="ctr"/>
                </a:tc>
                <a:tc hMerge="1">
                  <a:txBody>
                    <a:bodyPr/>
                    <a:lstStyle/>
                    <a:p>
                      <a:pPr algn="r" rtl="0" fontAlgn="ctr"/>
                      <a:endParaRPr lang="en-ZA" sz="900" b="1" i="0" u="none" strike="noStrike" dirty="0">
                        <a:solidFill>
                          <a:srgbClr val="000000"/>
                        </a:solidFill>
                        <a:effectLst/>
                        <a:latin typeface="+mn-lt"/>
                      </a:endParaRPr>
                    </a:p>
                  </a:txBody>
                  <a:tcPr marL="8958" marR="8958" marT="8958" marB="0" anchor="ctr"/>
                </a:tc>
                <a:extLst>
                  <a:ext uri="{0D108BD9-81ED-4DB2-BD59-A6C34878D82A}">
                    <a16:rowId xmlns:a16="http://schemas.microsoft.com/office/drawing/2014/main" xmlns="" val="10002"/>
                  </a:ext>
                </a:extLst>
              </a:tr>
              <a:tr h="183419">
                <a:tc>
                  <a:txBody>
                    <a:bodyPr/>
                    <a:lstStyle/>
                    <a:p>
                      <a:pPr algn="l" rtl="0" fontAlgn="ctr"/>
                      <a:r>
                        <a:rPr lang="en-ZA" sz="900" u="none" strike="noStrike" dirty="0" smtClean="0">
                          <a:effectLst/>
                        </a:rPr>
                        <a:t>Programme 01</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1 387 643</a:t>
                      </a:r>
                      <a:endParaRPr lang="en-ZA" sz="900" b="0"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518 757</a:t>
                      </a:r>
                      <a:endParaRPr lang="en-ZA" sz="900" b="0" i="0" u="none" strike="noStrike" dirty="0">
                        <a:solidFill>
                          <a:srgbClr val="000000"/>
                        </a:solidFill>
                        <a:effectLst/>
                        <a:latin typeface="Calibri"/>
                      </a:endParaRPr>
                    </a:p>
                  </a:txBody>
                  <a:tcPr marL="8958" marR="8958" marT="8958" marB="0" anchor="ctr"/>
                </a:tc>
                <a:tc>
                  <a:txBody>
                    <a:bodyPr/>
                    <a:lstStyle/>
                    <a:p>
                      <a:pPr marL="0" algn="ctr" defTabSz="457200" rtl="0" eaLnBrk="1" fontAlgn="ctr" latinLnBrk="0" hangingPunct="1"/>
                      <a:r>
                        <a:rPr lang="en-ZA" sz="900" u="none" strike="noStrike" kern="1200" dirty="0" smtClean="0">
                          <a:effectLst/>
                        </a:rPr>
                        <a:t>868 885</a:t>
                      </a:r>
                      <a:endParaRPr lang="en-ZA" sz="900" b="0" i="0" u="none" strike="noStrike" kern="1200" dirty="0">
                        <a:solidFill>
                          <a:srgbClr val="000000"/>
                        </a:solidFill>
                        <a:effectLst/>
                        <a:latin typeface="Calibri"/>
                        <a:ea typeface="+mn-ea"/>
                        <a:cs typeface="+mn-cs"/>
                      </a:endParaRPr>
                    </a:p>
                  </a:txBody>
                  <a:tcPr marL="9525" marR="9525" marT="9525" marB="0" anchor="ctr"/>
                </a:tc>
                <a:tc>
                  <a:txBody>
                    <a:bodyPr/>
                    <a:lstStyle/>
                    <a:p>
                      <a:pPr algn="ctr" rtl="0" fontAlgn="ctr"/>
                      <a:r>
                        <a:rPr lang="en-ZA" sz="900" u="none" strike="noStrike" dirty="0" smtClean="0">
                          <a:effectLst/>
                        </a:rPr>
                        <a:t>37%</a:t>
                      </a:r>
                      <a:endParaRPr lang="en-ZA" sz="900" b="0" i="0" u="none" strike="noStrike" dirty="0">
                        <a:solidFill>
                          <a:srgbClr val="000000"/>
                        </a:solidFill>
                        <a:effectLst/>
                        <a:latin typeface="Calibri"/>
                      </a:endParaRPr>
                    </a:p>
                  </a:txBody>
                  <a:tcPr marL="8958" marR="8958" marT="8958" marB="0" anchor="ctr"/>
                </a:tc>
                <a:tc vMerge="1">
                  <a:txBody>
                    <a:bodyPr/>
                    <a:lstStyle/>
                    <a:p>
                      <a:pPr algn="ctr" rtl="0" fontAlgn="ctr"/>
                      <a:endParaRPr lang="en-ZA" sz="900" b="0" i="0" u="none" strike="noStrike" dirty="0">
                        <a:solidFill>
                          <a:srgbClr val="000000"/>
                        </a:solidFill>
                        <a:effectLst/>
                        <a:latin typeface="Calibri"/>
                      </a:endParaRPr>
                    </a:p>
                  </a:txBody>
                  <a:tcPr marL="8958" marR="8958" marT="8958" marB="0" anchor="ctr"/>
                </a:tc>
                <a:tc>
                  <a:txBody>
                    <a:bodyPr/>
                    <a:lstStyle/>
                    <a:p>
                      <a:pPr algn="r" rtl="0" fontAlgn="ctr"/>
                      <a:r>
                        <a:rPr lang="en-ZA" sz="900" u="none" strike="noStrike" dirty="0" smtClean="0">
                          <a:effectLst/>
                          <a:latin typeface="+mn-lt"/>
                        </a:rPr>
                        <a:t>2 884 079</a:t>
                      </a:r>
                      <a:endParaRPr lang="en-ZA" sz="900" b="0" i="0" u="none" strike="noStrike" dirty="0">
                        <a:solidFill>
                          <a:srgbClr val="000000"/>
                        </a:solidFill>
                        <a:effectLst/>
                        <a:latin typeface="+mn-lt"/>
                      </a:endParaRPr>
                    </a:p>
                  </a:txBody>
                  <a:tcPr marL="8958" marR="8958" marT="8958" marB="0" anchor="ctr"/>
                </a:tc>
                <a:tc gridSpan="2">
                  <a:txBody>
                    <a:bodyPr/>
                    <a:lstStyle/>
                    <a:p>
                      <a:pPr algn="r" rtl="0" fontAlgn="ctr"/>
                      <a:r>
                        <a:rPr lang="en-ZA" sz="900" u="none" strike="noStrike" dirty="0" smtClean="0">
                          <a:effectLst/>
                          <a:latin typeface="+mn-lt"/>
                        </a:rPr>
                        <a:t>2 577 782</a:t>
                      </a:r>
                      <a:endParaRPr lang="en-ZA" sz="900" b="0" i="0" u="none" strike="noStrike" dirty="0">
                        <a:solidFill>
                          <a:srgbClr val="000000"/>
                        </a:solidFill>
                        <a:effectLst/>
                        <a:latin typeface="+mn-lt"/>
                      </a:endParaRPr>
                    </a:p>
                  </a:txBody>
                  <a:tcPr marL="8958" marR="8958" marT="8958" marB="0" anchor="ctr"/>
                </a:tc>
                <a:tc hMerge="1">
                  <a:txBody>
                    <a:bodyPr/>
                    <a:lstStyle/>
                    <a:p>
                      <a:pPr algn="r" rtl="0" fontAlgn="ctr"/>
                      <a:endParaRPr lang="en-ZA" sz="900" b="0" i="0" u="none" strike="noStrike" dirty="0">
                        <a:solidFill>
                          <a:srgbClr val="000000"/>
                        </a:solidFill>
                        <a:effectLst/>
                        <a:latin typeface="+mn-lt"/>
                      </a:endParaRPr>
                    </a:p>
                  </a:txBody>
                  <a:tcPr marL="8958" marR="8958" marT="8958" marB="0" anchor="ctr"/>
                </a:tc>
                <a:tc gridSpan="2">
                  <a:txBody>
                    <a:bodyPr/>
                    <a:lstStyle/>
                    <a:p>
                      <a:pPr marL="0" algn="r" defTabSz="457200" rtl="0" eaLnBrk="1" fontAlgn="ctr" latinLnBrk="0" hangingPunct="1"/>
                      <a:r>
                        <a:rPr lang="en-ZA" sz="900" u="none" strike="noStrike" kern="1200" dirty="0" smtClean="0">
                          <a:effectLst/>
                          <a:latin typeface="+mn-lt"/>
                        </a:rPr>
                        <a:t>-306 297</a:t>
                      </a:r>
                      <a:endParaRPr lang="en-ZA" sz="900" b="0" i="0" u="none" strike="noStrike" kern="1200" dirty="0">
                        <a:solidFill>
                          <a:srgbClr val="000000"/>
                        </a:solidFill>
                        <a:effectLst/>
                        <a:latin typeface="+mn-lt"/>
                        <a:ea typeface="+mn-ea"/>
                        <a:cs typeface="+mn-cs"/>
                      </a:endParaRPr>
                    </a:p>
                  </a:txBody>
                  <a:tcPr marL="9525" marR="9525" marT="9525" marB="0" anchor="ctr"/>
                </a:tc>
                <a:tc hMerge="1">
                  <a:txBody>
                    <a:bodyPr/>
                    <a:lstStyle/>
                    <a:p>
                      <a:pPr marL="0" algn="r" defTabSz="457200" rtl="0" eaLnBrk="1" fontAlgn="ctr" latinLnBrk="0" hangingPunct="1"/>
                      <a:endParaRPr lang="en-ZA" sz="900" b="0" i="0" u="none" strike="noStrike" kern="1200" dirty="0">
                        <a:solidFill>
                          <a:srgbClr val="000000"/>
                        </a:solidFill>
                        <a:effectLst/>
                        <a:latin typeface="+mn-lt"/>
                        <a:ea typeface="+mn-ea"/>
                        <a:cs typeface="+mn-cs"/>
                      </a:endParaRPr>
                    </a:p>
                  </a:txBody>
                  <a:tcPr marL="9525" marR="9525" marT="9525" marB="0" anchor="ct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smtClean="0">
                          <a:ln>
                            <a:noFill/>
                          </a:ln>
                          <a:solidFill>
                            <a:prstClr val="black"/>
                          </a:solidFill>
                          <a:effectLst/>
                          <a:uLnTx/>
                          <a:uFillTx/>
                          <a:latin typeface="+mn-lt"/>
                          <a:ea typeface="+mn-ea"/>
                          <a:cs typeface="+mn-cs"/>
                        </a:rPr>
                        <a:t>Cost containment  Leases, travelling and consultants</a:t>
                      </a:r>
                    </a:p>
                  </a:txBody>
                  <a:tcPr marL="8958" marR="8958" marT="8958" marB="0" anchor="ctr"/>
                </a:tc>
                <a:tc h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smtClean="0">
                        <a:ln>
                          <a:noFill/>
                        </a:ln>
                        <a:solidFill>
                          <a:prstClr val="black"/>
                        </a:solidFill>
                        <a:effectLst/>
                        <a:uLnTx/>
                        <a:uFillTx/>
                        <a:latin typeface="+mn-lt"/>
                        <a:ea typeface="+mn-ea"/>
                        <a:cs typeface="+mn-cs"/>
                      </a:endParaRPr>
                    </a:p>
                  </a:txBody>
                  <a:tcPr marL="8958" marR="8958" marT="8958" marB="0" anchor="ctr"/>
                </a:tc>
                <a:extLst>
                  <a:ext uri="{0D108BD9-81ED-4DB2-BD59-A6C34878D82A}">
                    <a16:rowId xmlns:a16="http://schemas.microsoft.com/office/drawing/2014/main" xmlns="" val="10003"/>
                  </a:ext>
                </a:extLst>
              </a:tr>
              <a:tr h="252834">
                <a:tc>
                  <a:txBody>
                    <a:bodyPr/>
                    <a:lstStyle/>
                    <a:p>
                      <a:pPr algn="l" rtl="0" fontAlgn="ctr"/>
                      <a:r>
                        <a:rPr lang="en-ZA" sz="900" u="none" strike="noStrike" dirty="0" smtClean="0">
                          <a:effectLst/>
                        </a:rPr>
                        <a:t>Programme </a:t>
                      </a:r>
                      <a:r>
                        <a:rPr lang="en-ZA" sz="900" u="none" strike="noStrike" dirty="0">
                          <a:effectLst/>
                        </a:rPr>
                        <a:t>02 </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5 945</a:t>
                      </a:r>
                      <a:r>
                        <a:rPr lang="en-ZA" sz="900" u="none" strike="noStrike" baseline="0" dirty="0" smtClean="0">
                          <a:effectLst/>
                        </a:rPr>
                        <a:t> 097</a:t>
                      </a:r>
                      <a:endParaRPr lang="en-ZA" sz="900" b="0"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8 699 868</a:t>
                      </a:r>
                      <a:endParaRPr lang="en-ZA" sz="900" b="0" i="0" u="none" strike="noStrike" dirty="0">
                        <a:solidFill>
                          <a:srgbClr val="000000"/>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-2</a:t>
                      </a:r>
                      <a:r>
                        <a:rPr lang="en-ZA" sz="900" b="0" i="0" u="none" strike="noStrike" baseline="0" dirty="0" smtClean="0">
                          <a:solidFill>
                            <a:schemeClr val="tx1"/>
                          </a:solidFill>
                          <a:effectLst/>
                          <a:latin typeface="+mn-lt"/>
                        </a:rPr>
                        <a:t> 754 779</a:t>
                      </a:r>
                      <a:endParaRPr lang="en-ZA" sz="900" b="0"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146%</a:t>
                      </a:r>
                      <a:endParaRPr lang="en-ZA" sz="900" b="0" i="0" u="none" strike="noStrike" dirty="0">
                        <a:solidFill>
                          <a:srgbClr val="000000"/>
                        </a:solidFill>
                        <a:effectLst/>
                        <a:latin typeface="Calibri"/>
                      </a:endParaRPr>
                    </a:p>
                  </a:txBody>
                  <a:tcPr marL="8958" marR="8958" marT="8958" marB="0" anchor="ctr"/>
                </a:tc>
                <a:tc vMerge="1">
                  <a:txBody>
                    <a:bodyPr/>
                    <a:lstStyle/>
                    <a:p>
                      <a:pPr algn="ctr" rtl="0" fontAlgn="ctr"/>
                      <a:endParaRPr lang="en-ZA" sz="900" b="0" i="0" u="none" strike="noStrike" dirty="0">
                        <a:solidFill>
                          <a:srgbClr val="000000"/>
                        </a:solidFill>
                        <a:effectLst/>
                        <a:latin typeface="Calibri"/>
                      </a:endParaRPr>
                    </a:p>
                  </a:txBody>
                  <a:tcPr marL="8958" marR="8958" marT="8958" marB="0" anchor="ctr"/>
                </a:tc>
                <a:tc>
                  <a:txBody>
                    <a:bodyPr/>
                    <a:lstStyle/>
                    <a:p>
                      <a:pPr algn="r" rtl="0" fontAlgn="ctr"/>
                      <a:r>
                        <a:rPr lang="en-ZA" sz="900" u="none" strike="noStrike" dirty="0" smtClean="0">
                          <a:effectLst/>
                          <a:latin typeface="+mn-lt"/>
                        </a:rPr>
                        <a:t>12 035 507</a:t>
                      </a:r>
                      <a:endParaRPr lang="en-ZA" sz="900" b="0" i="0" u="none" strike="noStrike" dirty="0">
                        <a:solidFill>
                          <a:srgbClr val="000000"/>
                        </a:solidFill>
                        <a:effectLst/>
                        <a:latin typeface="+mn-lt"/>
                      </a:endParaRPr>
                    </a:p>
                  </a:txBody>
                  <a:tcPr marL="8958" marR="8958" marT="8958" marB="0" anchor="ctr"/>
                </a:tc>
                <a:tc gridSpan="2">
                  <a:txBody>
                    <a:bodyPr/>
                    <a:lstStyle/>
                    <a:p>
                      <a:pPr algn="r" rtl="0" fontAlgn="ctr"/>
                      <a:r>
                        <a:rPr lang="en-ZA" sz="900" u="none" strike="noStrike" dirty="0" smtClean="0">
                          <a:effectLst/>
                          <a:latin typeface="+mn-lt"/>
                        </a:rPr>
                        <a:t>31 983 297</a:t>
                      </a:r>
                      <a:endParaRPr lang="en-ZA" sz="900" b="0" i="0" u="none" strike="noStrike" dirty="0">
                        <a:solidFill>
                          <a:srgbClr val="000000"/>
                        </a:solidFill>
                        <a:effectLst/>
                        <a:latin typeface="+mn-lt"/>
                      </a:endParaRPr>
                    </a:p>
                  </a:txBody>
                  <a:tcPr marL="8958" marR="8958" marT="8958" marB="0" anchor="ctr"/>
                </a:tc>
                <a:tc hMerge="1">
                  <a:txBody>
                    <a:bodyPr/>
                    <a:lstStyle/>
                    <a:p>
                      <a:pPr algn="r" rtl="0" fontAlgn="ctr"/>
                      <a:endParaRPr lang="en-ZA" sz="900" b="0" i="0" u="none" strike="noStrike" dirty="0">
                        <a:solidFill>
                          <a:srgbClr val="000000"/>
                        </a:solidFill>
                        <a:effectLst/>
                        <a:latin typeface="+mn-lt"/>
                      </a:endParaRPr>
                    </a:p>
                  </a:txBody>
                  <a:tcPr marL="8958" marR="8958" marT="8958" marB="0" anchor="ctr"/>
                </a:tc>
                <a:tc gridSpan="2">
                  <a:txBody>
                    <a:bodyPr/>
                    <a:lstStyle/>
                    <a:p>
                      <a:pPr algn="r" rtl="0" fontAlgn="ctr"/>
                      <a:r>
                        <a:rPr lang="en-ZA" sz="900" b="0" i="0" u="none" strike="noStrike" dirty="0" smtClean="0">
                          <a:solidFill>
                            <a:schemeClr val="tx1"/>
                          </a:solidFill>
                          <a:effectLst/>
                          <a:latin typeface="+mn-lt"/>
                        </a:rPr>
                        <a:t>    19 947 790</a:t>
                      </a:r>
                      <a:endParaRPr lang="en-ZA" sz="900" b="0" i="0" u="none" strike="noStrike" dirty="0">
                        <a:solidFill>
                          <a:srgbClr val="000000"/>
                        </a:solidFill>
                        <a:effectLst/>
                        <a:latin typeface="+mn-lt"/>
                      </a:endParaRPr>
                    </a:p>
                  </a:txBody>
                  <a:tcPr marL="8958" marR="8958" marT="8958" marB="0" anchor="ctr"/>
                </a:tc>
                <a:tc hMerge="1">
                  <a:txBody>
                    <a:bodyPr/>
                    <a:lstStyle/>
                    <a:p>
                      <a:pPr algn="r" rtl="0" fontAlgn="ctr"/>
                      <a:endParaRPr lang="en-ZA" sz="900" b="0" i="0" u="none" strike="noStrike" dirty="0">
                        <a:solidFill>
                          <a:srgbClr val="000000"/>
                        </a:solidFill>
                        <a:effectLst/>
                        <a:latin typeface="+mn-lt"/>
                      </a:endParaRPr>
                    </a:p>
                  </a:txBody>
                  <a:tcPr marL="8958" marR="8958" marT="8958" marB="0" anchor="ctr"/>
                </a:tc>
                <a:tc gridSpan="2">
                  <a:txBody>
                    <a:bodyPr/>
                    <a:lstStyle/>
                    <a:p>
                      <a:pPr algn="ctr" rtl="0" fontAlgn="ctr"/>
                      <a:r>
                        <a:rPr lang="en-ZA" sz="900" b="0" i="0" u="none" strike="noStrike" dirty="0" smtClean="0">
                          <a:solidFill>
                            <a:srgbClr val="000000"/>
                          </a:solidFill>
                          <a:effectLst/>
                          <a:latin typeface="+mn-lt"/>
                        </a:rPr>
                        <a:t>Benefits</a:t>
                      </a:r>
                      <a:r>
                        <a:rPr lang="en-ZA" sz="900" b="0" i="0" u="none" strike="noStrike" baseline="0" dirty="0" smtClean="0">
                          <a:solidFill>
                            <a:srgbClr val="000000"/>
                          </a:solidFill>
                          <a:effectLst/>
                          <a:latin typeface="+mn-lt"/>
                        </a:rPr>
                        <a:t> payments estimates increased</a:t>
                      </a:r>
                      <a:endParaRPr lang="en-ZA" sz="900" b="0" i="0" u="none" strike="noStrike" dirty="0">
                        <a:solidFill>
                          <a:srgbClr val="000000"/>
                        </a:solidFill>
                        <a:effectLst/>
                        <a:latin typeface="+mn-lt"/>
                      </a:endParaRPr>
                    </a:p>
                  </a:txBody>
                  <a:tcPr marL="8958" marR="8958" marT="8958" marB="0" anchor="ctr"/>
                </a:tc>
                <a:tc hMerge="1">
                  <a:txBody>
                    <a:bodyPr/>
                    <a:lstStyle/>
                    <a:p>
                      <a:pPr algn="ctr" rtl="0" fontAlgn="ctr"/>
                      <a:endParaRPr lang="en-ZA" sz="900" b="0" i="0" u="none" strike="noStrike" dirty="0">
                        <a:solidFill>
                          <a:srgbClr val="000000"/>
                        </a:solidFill>
                        <a:effectLst/>
                        <a:latin typeface="+mn-lt"/>
                      </a:endParaRPr>
                    </a:p>
                  </a:txBody>
                  <a:tcPr marL="8958" marR="8958" marT="8958" marB="0" anchor="ctr"/>
                </a:tc>
                <a:extLst>
                  <a:ext uri="{0D108BD9-81ED-4DB2-BD59-A6C34878D82A}">
                    <a16:rowId xmlns:a16="http://schemas.microsoft.com/office/drawing/2014/main" xmlns="" val="10004"/>
                  </a:ext>
                </a:extLst>
              </a:tr>
              <a:tr h="247216">
                <a:tc>
                  <a:txBody>
                    <a:bodyPr/>
                    <a:lstStyle/>
                    <a:p>
                      <a:pPr algn="l" rtl="0" fontAlgn="ctr"/>
                      <a:r>
                        <a:rPr lang="en-ZA" sz="900" u="none" strike="noStrike" dirty="0">
                          <a:effectLst/>
                        </a:rPr>
                        <a:t>Programme 03</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622</a:t>
                      </a:r>
                      <a:r>
                        <a:rPr lang="en-ZA" sz="900" b="0" i="0" u="none" strike="noStrike" baseline="0" dirty="0" smtClean="0">
                          <a:solidFill>
                            <a:schemeClr val="tx1"/>
                          </a:solidFill>
                          <a:effectLst/>
                          <a:latin typeface="+mn-lt"/>
                        </a:rPr>
                        <a:t> 550 </a:t>
                      </a:r>
                      <a:endParaRPr lang="en-ZA" sz="900" b="0"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265 515 </a:t>
                      </a:r>
                      <a:endParaRPr lang="en-ZA" sz="900" b="0"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357 035</a:t>
                      </a:r>
                      <a:endParaRPr lang="en-ZA" sz="900" b="0"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43%</a:t>
                      </a:r>
                      <a:endParaRPr lang="en-ZA" sz="900" b="0" i="0" u="none" strike="noStrike" dirty="0">
                        <a:solidFill>
                          <a:srgbClr val="000000"/>
                        </a:solidFill>
                        <a:effectLst/>
                        <a:latin typeface="Calibri"/>
                      </a:endParaRPr>
                    </a:p>
                  </a:txBody>
                  <a:tcPr marL="8958" marR="8958" marT="8958" marB="0" anchor="ctr"/>
                </a:tc>
                <a:tc vMerge="1">
                  <a:txBody>
                    <a:bodyPr/>
                    <a:lstStyle/>
                    <a:p>
                      <a:pPr algn="ctr" rtl="0" fontAlgn="ctr"/>
                      <a:endParaRPr lang="en-ZA" sz="900" b="0" i="0" u="none" strike="noStrike" dirty="0">
                        <a:solidFill>
                          <a:srgbClr val="000000"/>
                        </a:solidFill>
                        <a:effectLst/>
                        <a:latin typeface="Calibri"/>
                      </a:endParaRPr>
                    </a:p>
                  </a:txBody>
                  <a:tcPr marL="8958" marR="8958" marT="8958" marB="0" anchor="ctr"/>
                </a:tc>
                <a:tc>
                  <a:txBody>
                    <a:bodyPr/>
                    <a:lstStyle/>
                    <a:p>
                      <a:pPr algn="r" rtl="0" fontAlgn="ctr"/>
                      <a:r>
                        <a:rPr lang="en-ZA" sz="900" b="0" i="0" u="none" strike="noStrike" dirty="0" smtClean="0">
                          <a:solidFill>
                            <a:schemeClr val="tx1"/>
                          </a:solidFill>
                          <a:effectLst/>
                          <a:latin typeface="+mn-lt"/>
                        </a:rPr>
                        <a:t>1</a:t>
                      </a:r>
                      <a:r>
                        <a:rPr lang="en-ZA" sz="900" b="0" i="0" u="none" strike="noStrike" baseline="0" dirty="0" smtClean="0">
                          <a:solidFill>
                            <a:schemeClr val="tx1"/>
                          </a:solidFill>
                          <a:effectLst/>
                          <a:latin typeface="+mn-lt"/>
                        </a:rPr>
                        <a:t> 005 799</a:t>
                      </a:r>
                      <a:endParaRPr lang="en-ZA" sz="900" b="0" i="0" u="none" strike="noStrike" dirty="0">
                        <a:solidFill>
                          <a:srgbClr val="000000"/>
                        </a:solidFill>
                        <a:effectLst/>
                        <a:latin typeface="+mn-lt"/>
                      </a:endParaRPr>
                    </a:p>
                  </a:txBody>
                  <a:tcPr marL="8958" marR="8958" marT="8958" marB="0" anchor="ctr"/>
                </a:tc>
                <a:tc gridSpan="2">
                  <a:txBody>
                    <a:bodyPr/>
                    <a:lstStyle/>
                    <a:p>
                      <a:pPr algn="r" rtl="0" fontAlgn="ctr"/>
                      <a:r>
                        <a:rPr lang="en-ZA" sz="900" u="none" strike="noStrike" dirty="0" smtClean="0">
                          <a:effectLst/>
                          <a:latin typeface="+mn-lt"/>
                        </a:rPr>
                        <a:t>2 623 613</a:t>
                      </a:r>
                      <a:endParaRPr lang="en-ZA" sz="900" b="0" i="0" u="none" strike="noStrike" dirty="0">
                        <a:solidFill>
                          <a:srgbClr val="000000"/>
                        </a:solidFill>
                        <a:effectLst/>
                        <a:latin typeface="+mn-lt"/>
                      </a:endParaRPr>
                    </a:p>
                  </a:txBody>
                  <a:tcPr marL="8958" marR="8958" marT="8958" marB="0" anchor="ctr"/>
                </a:tc>
                <a:tc hMerge="1">
                  <a:txBody>
                    <a:bodyPr/>
                    <a:lstStyle/>
                    <a:p>
                      <a:pPr algn="r" rtl="0" fontAlgn="ctr"/>
                      <a:endParaRPr lang="en-ZA" sz="900" b="0" i="0" u="none" strike="noStrike" dirty="0">
                        <a:solidFill>
                          <a:srgbClr val="000000"/>
                        </a:solidFill>
                        <a:effectLst/>
                        <a:latin typeface="+mn-lt"/>
                      </a:endParaRPr>
                    </a:p>
                  </a:txBody>
                  <a:tcPr marL="8958" marR="8958" marT="8958" marB="0" anchor="ctr"/>
                </a:tc>
                <a:tc gridSpan="2">
                  <a:txBody>
                    <a:bodyPr/>
                    <a:lstStyle/>
                    <a:p>
                      <a:pPr algn="r" rtl="0" fontAlgn="ctr"/>
                      <a:r>
                        <a:rPr lang="en-ZA" sz="900" u="none" strike="noStrike" dirty="0" smtClean="0">
                          <a:effectLst/>
                          <a:latin typeface="+mn-lt"/>
                        </a:rPr>
                        <a:t>1 617</a:t>
                      </a:r>
                      <a:r>
                        <a:rPr lang="en-ZA" sz="900" u="none" strike="noStrike" baseline="0" dirty="0" smtClean="0">
                          <a:effectLst/>
                          <a:latin typeface="+mn-lt"/>
                        </a:rPr>
                        <a:t> 814</a:t>
                      </a:r>
                      <a:endParaRPr lang="en-ZA" sz="900" b="0" i="0" u="none" strike="noStrike" dirty="0">
                        <a:solidFill>
                          <a:srgbClr val="000000"/>
                        </a:solidFill>
                        <a:effectLst/>
                        <a:latin typeface="+mn-lt"/>
                      </a:endParaRPr>
                    </a:p>
                  </a:txBody>
                  <a:tcPr marL="8958" marR="8958" marT="8958" marB="0" anchor="ctr"/>
                </a:tc>
                <a:tc hMerge="1">
                  <a:txBody>
                    <a:bodyPr/>
                    <a:lstStyle/>
                    <a:p>
                      <a:pPr algn="r" rtl="0" fontAlgn="ctr"/>
                      <a:endParaRPr lang="en-ZA" sz="900" b="0" i="0" u="none" strike="noStrike" dirty="0">
                        <a:solidFill>
                          <a:srgbClr val="000000"/>
                        </a:solidFill>
                        <a:effectLst/>
                        <a:latin typeface="+mn-lt"/>
                      </a:endParaRPr>
                    </a:p>
                  </a:txBody>
                  <a:tcPr marL="8958" marR="8958" marT="8958" marB="0" anchor="ctr"/>
                </a:tc>
                <a:tc gridSpan="2">
                  <a:txBody>
                    <a:bodyPr/>
                    <a:lstStyle/>
                    <a:p>
                      <a:pPr algn="ctr" rtl="0" fontAlgn="ctr"/>
                      <a:r>
                        <a:rPr lang="en-ZA" sz="900" b="0" i="0" u="none" strike="noStrike" dirty="0" smtClean="0">
                          <a:solidFill>
                            <a:srgbClr val="000000"/>
                          </a:solidFill>
                          <a:effectLst/>
                          <a:latin typeface="+mn-lt"/>
                        </a:rPr>
                        <a:t>LAP projects estimates</a:t>
                      </a:r>
                      <a:r>
                        <a:rPr lang="en-ZA" sz="900" b="0" i="0" u="none" strike="noStrike" baseline="0" dirty="0" smtClean="0">
                          <a:solidFill>
                            <a:srgbClr val="000000"/>
                          </a:solidFill>
                          <a:effectLst/>
                          <a:latin typeface="+mn-lt"/>
                        </a:rPr>
                        <a:t> </a:t>
                      </a:r>
                      <a:r>
                        <a:rPr lang="en-ZA" sz="900" b="0" i="0" u="none" strike="noStrike" dirty="0" smtClean="0">
                          <a:solidFill>
                            <a:srgbClr val="000000"/>
                          </a:solidFill>
                          <a:effectLst/>
                          <a:latin typeface="+mn-lt"/>
                        </a:rPr>
                        <a:t> increased</a:t>
                      </a:r>
                      <a:endParaRPr lang="en-ZA" sz="900" b="0" i="0" u="none" strike="noStrike" dirty="0">
                        <a:solidFill>
                          <a:srgbClr val="000000"/>
                        </a:solidFill>
                        <a:effectLst/>
                        <a:latin typeface="+mn-lt"/>
                      </a:endParaRPr>
                    </a:p>
                  </a:txBody>
                  <a:tcPr marL="8958" marR="8958" marT="8958" marB="0" anchor="ctr"/>
                </a:tc>
                <a:tc hMerge="1">
                  <a:txBody>
                    <a:bodyPr/>
                    <a:lstStyle/>
                    <a:p>
                      <a:pPr algn="ctr" rtl="0" fontAlgn="ctr"/>
                      <a:endParaRPr lang="en-ZA" sz="900" b="0" i="0" u="none" strike="noStrike" dirty="0">
                        <a:solidFill>
                          <a:srgbClr val="000000"/>
                        </a:solidFill>
                        <a:effectLst/>
                        <a:latin typeface="+mn-lt"/>
                      </a:endParaRPr>
                    </a:p>
                  </a:txBody>
                  <a:tcPr marL="8958" marR="8958" marT="8958" marB="0" anchor="ctr"/>
                </a:tc>
                <a:extLst>
                  <a:ext uri="{0D108BD9-81ED-4DB2-BD59-A6C34878D82A}">
                    <a16:rowId xmlns:a16="http://schemas.microsoft.com/office/drawing/2014/main" xmlns="" val="10005"/>
                  </a:ext>
                </a:extLst>
              </a:tr>
              <a:tr h="207342">
                <a:tc>
                  <a:txBody>
                    <a:bodyPr/>
                    <a:lstStyle/>
                    <a:p>
                      <a:pPr algn="l" rtl="0" fontAlgn="ctr"/>
                      <a:r>
                        <a:rPr lang="en-ZA" sz="900" u="none" strike="noStrike" dirty="0">
                          <a:effectLst/>
                        </a:rPr>
                        <a:t>TOTAL </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7</a:t>
                      </a:r>
                      <a:r>
                        <a:rPr lang="en-ZA" sz="900" b="0" i="0" u="none" strike="noStrike" baseline="0" dirty="0" smtClean="0">
                          <a:solidFill>
                            <a:schemeClr val="tx1"/>
                          </a:solidFill>
                          <a:effectLst/>
                          <a:latin typeface="+mn-lt"/>
                        </a:rPr>
                        <a:t> 955 290</a:t>
                      </a:r>
                      <a:endParaRPr lang="en-ZA" sz="900" b="1" i="0" u="none" strike="noStrike" dirty="0">
                        <a:solidFill>
                          <a:srgbClr val="000000"/>
                        </a:solidFill>
                        <a:effectLst/>
                        <a:latin typeface="Calibri"/>
                      </a:endParaRPr>
                    </a:p>
                  </a:txBody>
                  <a:tcPr marL="8958" marR="8958" marT="8958" marB="0" anchor="ctr"/>
                </a:tc>
                <a:tc>
                  <a:txBody>
                    <a:bodyPr/>
                    <a:lstStyle/>
                    <a:p>
                      <a:pPr marL="0" algn="ctr" defTabSz="457200" rtl="0" eaLnBrk="1" fontAlgn="ctr" latinLnBrk="0" hangingPunct="1"/>
                      <a:r>
                        <a:rPr lang="en-ZA" sz="900" u="none" strike="noStrike" kern="1200" dirty="0" smtClean="0">
                          <a:effectLst/>
                        </a:rPr>
                        <a:t>9 484</a:t>
                      </a:r>
                      <a:r>
                        <a:rPr lang="en-ZA" sz="900" u="none" strike="noStrike" kern="1200" baseline="0" dirty="0" smtClean="0">
                          <a:effectLst/>
                        </a:rPr>
                        <a:t> 140</a:t>
                      </a:r>
                      <a:endParaRPr lang="en-ZA" sz="900" b="1" i="0" u="none" strike="noStrike" kern="1200" dirty="0">
                        <a:solidFill>
                          <a:srgbClr val="000000"/>
                        </a:solidFill>
                        <a:effectLst/>
                        <a:latin typeface="Calibri"/>
                        <a:ea typeface="+mn-ea"/>
                        <a:cs typeface="+mn-cs"/>
                      </a:endParaRPr>
                    </a:p>
                  </a:txBody>
                  <a:tcPr marL="8958" marR="8958" marT="8958" marB="0" anchor="ctr"/>
                </a:tc>
                <a:tc>
                  <a:txBody>
                    <a:bodyPr/>
                    <a:lstStyle/>
                    <a:p>
                      <a:pPr algn="ctr" rtl="0" fontAlgn="ctr"/>
                      <a:r>
                        <a:rPr lang="en-ZA" sz="900" u="none" strike="noStrike" dirty="0" smtClean="0">
                          <a:effectLst/>
                        </a:rPr>
                        <a:t>-1 528 850</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119%</a:t>
                      </a:r>
                      <a:endParaRPr lang="en-ZA" sz="900" b="1" i="0" u="none" strike="noStrike" dirty="0">
                        <a:solidFill>
                          <a:srgbClr val="000000"/>
                        </a:solidFill>
                        <a:effectLst/>
                        <a:latin typeface="Calibri"/>
                      </a:endParaRPr>
                    </a:p>
                  </a:txBody>
                  <a:tcPr marL="8958" marR="8958" marT="8958" marB="0" anchor="ctr"/>
                </a:tc>
                <a:tc vMerge="1">
                  <a:txBody>
                    <a:bodyPr/>
                    <a:lstStyle/>
                    <a:p>
                      <a:pPr algn="ctr" rtl="0" fontAlgn="ctr"/>
                      <a:endParaRPr lang="en-ZA" sz="900" b="1" i="0" u="none" strike="noStrike" dirty="0">
                        <a:solidFill>
                          <a:srgbClr val="000000"/>
                        </a:solidFill>
                        <a:effectLst/>
                        <a:latin typeface="Calibri"/>
                      </a:endParaRPr>
                    </a:p>
                  </a:txBody>
                  <a:tcPr marL="8958" marR="8958" marT="8958" marB="0" anchor="ctr"/>
                </a:tc>
                <a:tc>
                  <a:txBody>
                    <a:bodyPr/>
                    <a:lstStyle/>
                    <a:p>
                      <a:pPr algn="r" rtl="0" fontAlgn="ctr"/>
                      <a:r>
                        <a:rPr lang="en-ZA" sz="900" b="0" i="0" u="none" strike="noStrike" dirty="0" smtClean="0">
                          <a:solidFill>
                            <a:schemeClr val="tx1"/>
                          </a:solidFill>
                          <a:effectLst/>
                          <a:latin typeface="+mn-lt"/>
                        </a:rPr>
                        <a:t>15 925 385</a:t>
                      </a:r>
                      <a:endParaRPr lang="en-ZA" sz="900" b="1" i="0" u="none" strike="noStrike" dirty="0">
                        <a:solidFill>
                          <a:srgbClr val="000000"/>
                        </a:solidFill>
                        <a:effectLst/>
                        <a:latin typeface="+mn-lt"/>
                      </a:endParaRPr>
                    </a:p>
                  </a:txBody>
                  <a:tcPr marL="8958" marR="8958" marT="8958" marB="0" anchor="ctr"/>
                </a:tc>
                <a:tc gridSpan="2">
                  <a:txBody>
                    <a:bodyPr/>
                    <a:lstStyle/>
                    <a:p>
                      <a:pPr marL="0" algn="r" defTabSz="457200" rtl="0" eaLnBrk="1" fontAlgn="ctr" latinLnBrk="0" hangingPunct="1"/>
                      <a:r>
                        <a:rPr lang="en-ZA" sz="900" u="none" strike="noStrike" kern="1200" dirty="0" smtClean="0">
                          <a:effectLst/>
                          <a:latin typeface="+mn-lt"/>
                        </a:rPr>
                        <a:t>37 184 691</a:t>
                      </a:r>
                      <a:endParaRPr lang="en-ZA" sz="900" b="1" i="0" u="none" strike="noStrike" kern="1200" dirty="0">
                        <a:solidFill>
                          <a:srgbClr val="000000"/>
                        </a:solidFill>
                        <a:effectLst/>
                        <a:latin typeface="+mn-lt"/>
                        <a:ea typeface="+mn-ea"/>
                        <a:cs typeface="+mn-cs"/>
                      </a:endParaRPr>
                    </a:p>
                  </a:txBody>
                  <a:tcPr marL="8958" marR="8958" marT="8958" marB="0" anchor="ctr"/>
                </a:tc>
                <a:tc hMerge="1">
                  <a:txBody>
                    <a:bodyPr/>
                    <a:lstStyle/>
                    <a:p>
                      <a:pPr marL="0" algn="r" defTabSz="457200" rtl="0" eaLnBrk="1" fontAlgn="ctr" latinLnBrk="0" hangingPunct="1"/>
                      <a:endParaRPr lang="en-ZA" sz="900" b="1" i="0" u="none" strike="noStrike" kern="1200" dirty="0">
                        <a:solidFill>
                          <a:srgbClr val="000000"/>
                        </a:solidFill>
                        <a:effectLst/>
                        <a:latin typeface="+mn-lt"/>
                        <a:ea typeface="+mn-ea"/>
                        <a:cs typeface="+mn-cs"/>
                      </a:endParaRPr>
                    </a:p>
                  </a:txBody>
                  <a:tcPr marL="8958" marR="8958" marT="8958" marB="0" anchor="ctr"/>
                </a:tc>
                <a:tc gridSpan="2">
                  <a:txBody>
                    <a:bodyPr/>
                    <a:lstStyle/>
                    <a:p>
                      <a:pPr algn="r" rtl="0" fontAlgn="ctr"/>
                      <a:r>
                        <a:rPr lang="en-ZA" sz="900" b="0" i="0" u="none" strike="noStrike" dirty="0" smtClean="0">
                          <a:solidFill>
                            <a:schemeClr val="tx1"/>
                          </a:solidFill>
                          <a:effectLst/>
                          <a:latin typeface="+mn-lt"/>
                        </a:rPr>
                        <a:t>21</a:t>
                      </a:r>
                      <a:r>
                        <a:rPr lang="en-ZA" sz="900" b="0" i="0" u="none" strike="noStrike" baseline="0" dirty="0" smtClean="0">
                          <a:solidFill>
                            <a:schemeClr val="tx1"/>
                          </a:solidFill>
                          <a:effectLst/>
                          <a:latin typeface="+mn-lt"/>
                        </a:rPr>
                        <a:t> 259 306</a:t>
                      </a:r>
                      <a:endParaRPr lang="en-ZA" sz="900" b="1" i="0" u="none" strike="noStrike" dirty="0">
                        <a:solidFill>
                          <a:srgbClr val="000000"/>
                        </a:solidFill>
                        <a:effectLst/>
                        <a:latin typeface="+mn-lt"/>
                      </a:endParaRPr>
                    </a:p>
                  </a:txBody>
                  <a:tcPr marL="8958" marR="8958" marT="8958" marB="0" anchor="ctr"/>
                </a:tc>
                <a:tc hMerge="1">
                  <a:txBody>
                    <a:bodyPr/>
                    <a:lstStyle/>
                    <a:p>
                      <a:pPr algn="r" rtl="0" fontAlgn="ctr"/>
                      <a:endParaRPr lang="en-ZA" sz="900" b="1" i="0" u="none" strike="noStrike" dirty="0">
                        <a:solidFill>
                          <a:srgbClr val="000000"/>
                        </a:solidFill>
                        <a:effectLst/>
                        <a:latin typeface="+mn-lt"/>
                      </a:endParaRPr>
                    </a:p>
                  </a:txBody>
                  <a:tcPr marL="8958" marR="8958" marT="8958" marB="0" anchor="ctr"/>
                </a:tc>
                <a:tc gridSpan="2">
                  <a:txBody>
                    <a:bodyPr/>
                    <a:lstStyle/>
                    <a:p>
                      <a:endParaRPr lang="en-ZA"/>
                    </a:p>
                  </a:txBody>
                  <a:tcPr marL="8958" marR="8958" marT="8958" marB="0" anchor="ctr"/>
                </a:tc>
                <a:tc hMerge="1">
                  <a:txBody>
                    <a:bodyPr/>
                    <a:lstStyle/>
                    <a:p>
                      <a:pPr algn="ctr" rtl="0" fontAlgn="ctr"/>
                      <a:endParaRPr lang="en-ZA" sz="900" b="1" i="0" u="none" strike="noStrike" dirty="0">
                        <a:solidFill>
                          <a:srgbClr val="000000"/>
                        </a:solidFill>
                        <a:effectLst/>
                        <a:latin typeface="+mn-lt"/>
                      </a:endParaRPr>
                    </a:p>
                  </a:txBody>
                  <a:tcPr marL="8958" marR="8958" marT="8958" marB="0" anchor="ctr"/>
                </a:tc>
                <a:extLst>
                  <a:ext uri="{0D108BD9-81ED-4DB2-BD59-A6C34878D82A}">
                    <a16:rowId xmlns:a16="http://schemas.microsoft.com/office/drawing/2014/main" xmlns="" val="10006"/>
                  </a:ext>
                </a:extLst>
              </a:tr>
              <a:tr h="207342">
                <a:tc>
                  <a:txBody>
                    <a:bodyPr/>
                    <a:lstStyle/>
                    <a:p>
                      <a:pPr algn="l" rtl="0" fontAlgn="ctr"/>
                      <a:endParaRPr lang="en-ZA" sz="9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9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9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9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900" b="1" i="0" u="none" strike="noStrike" dirty="0">
                        <a:solidFill>
                          <a:srgbClr val="000000"/>
                        </a:solidFill>
                        <a:effectLst/>
                        <a:latin typeface="Calibri"/>
                      </a:endParaRPr>
                    </a:p>
                  </a:txBody>
                  <a:tcPr marL="8958" marR="8958" marT="8958" marB="0" anchor="ctr">
                    <a:solidFill>
                      <a:srgbClr val="FF3300"/>
                    </a:solidFill>
                  </a:tcPr>
                </a:tc>
                <a:tc vMerge="1">
                  <a:txBody>
                    <a:bodyPr/>
                    <a:lstStyle/>
                    <a:p>
                      <a:pPr algn="ctr" rtl="0" fontAlgn="ctr"/>
                      <a:endParaRPr lang="en-ZA" sz="9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900" b="1" i="0" u="none" strike="noStrike" dirty="0">
                        <a:solidFill>
                          <a:srgbClr val="000000"/>
                        </a:solidFill>
                        <a:effectLst/>
                        <a:latin typeface="+mn-lt"/>
                      </a:endParaRPr>
                    </a:p>
                  </a:txBody>
                  <a:tcPr marL="8958" marR="8958" marT="8958" marB="0" anchor="ctr">
                    <a:solidFill>
                      <a:srgbClr val="FF3300"/>
                    </a:solidFill>
                  </a:tcPr>
                </a:tc>
                <a:tc gridSpan="2">
                  <a:txBody>
                    <a:bodyPr/>
                    <a:lstStyle/>
                    <a:p>
                      <a:endParaRPr lang="en-ZA"/>
                    </a:p>
                  </a:txBody>
                  <a:tcPr marL="8958" marR="8958" marT="8958" marB="0" anchor="ctr">
                    <a:solidFill>
                      <a:srgbClr val="FF3300"/>
                    </a:solidFill>
                  </a:tcPr>
                </a:tc>
                <a:tc hMerge="1">
                  <a:txBody>
                    <a:bodyPr/>
                    <a:lstStyle/>
                    <a:p>
                      <a:pPr algn="ctr" rtl="0" fontAlgn="ctr"/>
                      <a:endParaRPr lang="en-ZA" sz="900" b="1" i="0" u="none" strike="noStrike" dirty="0">
                        <a:solidFill>
                          <a:srgbClr val="000000"/>
                        </a:solidFill>
                        <a:effectLst/>
                        <a:latin typeface="+mn-lt"/>
                      </a:endParaRPr>
                    </a:p>
                  </a:txBody>
                  <a:tcPr marL="8958" marR="8958" marT="8958" marB="0" anchor="ctr">
                    <a:solidFill>
                      <a:srgbClr val="FF3300"/>
                    </a:solidFill>
                  </a:tcPr>
                </a:tc>
                <a:tc gridSpan="2">
                  <a:txBody>
                    <a:bodyPr/>
                    <a:lstStyle/>
                    <a:p>
                      <a:endParaRPr lang="en-ZA"/>
                    </a:p>
                  </a:txBody>
                  <a:tcPr marL="8958" marR="8958" marT="8958" marB="0" anchor="ctr">
                    <a:solidFill>
                      <a:srgbClr val="FF3300"/>
                    </a:solidFill>
                  </a:tcPr>
                </a:tc>
                <a:tc hMerge="1">
                  <a:txBody>
                    <a:bodyPr/>
                    <a:lstStyle/>
                    <a:p>
                      <a:pPr algn="ctr" rtl="0" fontAlgn="ctr"/>
                      <a:endParaRPr lang="en-ZA" sz="900" b="1" i="0" u="none" strike="noStrike" dirty="0">
                        <a:solidFill>
                          <a:srgbClr val="000000"/>
                        </a:solidFill>
                        <a:effectLst/>
                        <a:latin typeface="+mn-lt"/>
                      </a:endParaRPr>
                    </a:p>
                  </a:txBody>
                  <a:tcPr marL="8958" marR="8958" marT="8958" marB="0" anchor="ctr">
                    <a:solidFill>
                      <a:srgbClr val="FF3300"/>
                    </a:solidFill>
                  </a:tcPr>
                </a:tc>
                <a:tc gridSpan="2">
                  <a:txBody>
                    <a:bodyPr/>
                    <a:lstStyle/>
                    <a:p>
                      <a:endParaRPr lang="en-ZA"/>
                    </a:p>
                  </a:txBody>
                  <a:tcPr marL="8958" marR="8958" marT="8958" marB="0" anchor="ctr">
                    <a:solidFill>
                      <a:srgbClr val="FF3300"/>
                    </a:solidFill>
                  </a:tcPr>
                </a:tc>
                <a:tc hMerge="1">
                  <a:txBody>
                    <a:bodyPr/>
                    <a:lstStyle/>
                    <a:p>
                      <a:pPr algn="ctr" rtl="0" fontAlgn="ctr"/>
                      <a:endParaRPr lang="en-ZA" sz="900" b="1" i="0" u="none" strike="noStrike" dirty="0">
                        <a:solidFill>
                          <a:srgbClr val="000000"/>
                        </a:solidFill>
                        <a:effectLst/>
                        <a:latin typeface="+mn-lt"/>
                      </a:endParaRPr>
                    </a:p>
                  </a:txBody>
                  <a:tcPr marL="8958" marR="8958" marT="8958" marB="0" anchor="ctr">
                    <a:solidFill>
                      <a:srgbClr val="FF3300"/>
                    </a:solidFill>
                  </a:tcPr>
                </a:tc>
                <a:extLst>
                  <a:ext uri="{0D108BD9-81ED-4DB2-BD59-A6C34878D82A}">
                    <a16:rowId xmlns:a16="http://schemas.microsoft.com/office/drawing/2014/main" xmlns="" val="10008"/>
                  </a:ext>
                </a:extLst>
              </a:tr>
              <a:tr h="316556">
                <a:tc>
                  <a:txBody>
                    <a:bodyPr/>
                    <a:lstStyle/>
                    <a:p>
                      <a:pPr algn="l" rtl="0" fontAlgn="ctr"/>
                      <a:r>
                        <a:rPr lang="en-ZA" sz="900" u="none" strike="noStrike" dirty="0">
                          <a:effectLst/>
                        </a:rPr>
                        <a:t>ECONOMIC CLASSIFICATION</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a:effectLst/>
                        </a:rPr>
                        <a:t>Budget</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a:effectLst/>
                        </a:rPr>
                        <a:t>Actual </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Variance</a:t>
                      </a:r>
                      <a:endParaRPr lang="en-ZA" sz="900" b="1" i="0" u="none" strike="noStrike" dirty="0">
                        <a:solidFill>
                          <a:srgbClr val="000000"/>
                        </a:solidFill>
                        <a:effectLst/>
                        <a:latin typeface="Calibri"/>
                      </a:endParaRPr>
                    </a:p>
                  </a:txBody>
                  <a:tcPr marL="8958" marR="8958" marT="8958"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mn-lt"/>
                          <a:ea typeface="+mn-ea"/>
                          <a:cs typeface="+mn-cs"/>
                        </a:rPr>
                        <a:t>Percentage  of budget utilised </a:t>
                      </a:r>
                      <a:endParaRPr kumimoji="0" lang="en-ZA" sz="900" b="1" i="0" u="none" strike="noStrike" kern="1200" cap="none" spc="0" normalizeH="0" baseline="0" noProof="0" dirty="0">
                        <a:ln>
                          <a:noFill/>
                        </a:ln>
                        <a:solidFill>
                          <a:srgbClr val="000000"/>
                        </a:solidFill>
                        <a:effectLst/>
                        <a:uLnTx/>
                        <a:uFillTx/>
                        <a:latin typeface="+mn-lt"/>
                        <a:ea typeface="+mn-ea"/>
                        <a:cs typeface="+mn-cs"/>
                      </a:endParaRPr>
                    </a:p>
                  </a:txBody>
                  <a:tcPr marL="8958" marR="8958" marT="8958" marB="0" anchor="ctr"/>
                </a:tc>
                <a:tc vMerge="1">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dirty="0">
                        <a:ln>
                          <a:noFill/>
                        </a:ln>
                        <a:solidFill>
                          <a:srgbClr val="000000"/>
                        </a:solidFill>
                        <a:effectLst/>
                        <a:uLnTx/>
                        <a:uFillTx/>
                        <a:latin typeface="+mn-lt"/>
                        <a:ea typeface="+mn-ea"/>
                        <a:cs typeface="+mn-cs"/>
                      </a:endParaRPr>
                    </a:p>
                  </a:txBody>
                  <a:tcPr marL="8958" marR="8958" marT="8958" marB="0" anchor="ctr"/>
                </a:tc>
                <a:tc>
                  <a:txBody>
                    <a:bodyPr/>
                    <a:lstStyle/>
                    <a:p>
                      <a:pPr algn="ctr" rtl="0" fontAlgn="ctr"/>
                      <a:r>
                        <a:rPr lang="en-ZA" sz="900" b="1" u="none" strike="noStrike" dirty="0" smtClean="0">
                          <a:effectLst/>
                          <a:latin typeface="+mn-lt"/>
                        </a:rPr>
                        <a:t>Original Budget</a:t>
                      </a:r>
                      <a:endParaRPr lang="en-ZA" sz="900" b="1" i="0" u="none" strike="noStrike" dirty="0">
                        <a:solidFill>
                          <a:srgbClr val="000000"/>
                        </a:solidFill>
                        <a:effectLst/>
                        <a:latin typeface="+mn-lt"/>
                      </a:endParaRPr>
                    </a:p>
                  </a:txBody>
                  <a:tcPr marL="8958" marR="8958" marT="8958" marB="0" anchor="ctr"/>
                </a:tc>
                <a:tc gridSpan="2">
                  <a:txBody>
                    <a:bodyPr/>
                    <a:lstStyle/>
                    <a:p>
                      <a:pPr algn="ctr" rtl="0" fontAlgn="ctr"/>
                      <a:r>
                        <a:rPr lang="en-ZA" sz="900" b="1" u="none" strike="noStrike" dirty="0" smtClean="0">
                          <a:effectLst/>
                          <a:latin typeface="+mn-lt"/>
                        </a:rPr>
                        <a:t>Revised Budget</a:t>
                      </a:r>
                      <a:endParaRPr lang="en-ZA" sz="900" b="1" i="0" u="none" strike="noStrike" dirty="0">
                        <a:solidFill>
                          <a:srgbClr val="000000"/>
                        </a:solidFill>
                        <a:effectLst/>
                        <a:latin typeface="+mn-lt"/>
                      </a:endParaRPr>
                    </a:p>
                  </a:txBody>
                  <a:tcPr marL="8958" marR="8958" marT="8958" marB="0" anchor="ctr"/>
                </a:tc>
                <a:tc hMerge="1">
                  <a:txBody>
                    <a:bodyPr/>
                    <a:lstStyle/>
                    <a:p>
                      <a:pPr algn="ctr" rtl="0" fontAlgn="ctr"/>
                      <a:endParaRPr lang="en-ZA" sz="900" b="1" i="0" u="none" strike="noStrike" dirty="0">
                        <a:solidFill>
                          <a:srgbClr val="000000"/>
                        </a:solidFill>
                        <a:effectLst/>
                        <a:latin typeface="+mn-lt"/>
                      </a:endParaRPr>
                    </a:p>
                  </a:txBody>
                  <a:tcPr marL="8958" marR="8958" marT="8958" marB="0" anchor="ctr"/>
                </a:tc>
                <a:tc gridSpan="2">
                  <a:txBody>
                    <a:bodyPr/>
                    <a:lstStyle/>
                    <a:p>
                      <a:pPr algn="ctr" rtl="0" fontAlgn="ctr"/>
                      <a:r>
                        <a:rPr lang="en-ZA" sz="900" b="1" u="none" strike="noStrike" dirty="0" smtClean="0">
                          <a:effectLst/>
                          <a:latin typeface="+mn-lt"/>
                        </a:rPr>
                        <a:t>Adjustments</a:t>
                      </a:r>
                      <a:endParaRPr lang="en-ZA" sz="900" b="1" i="0" u="none" strike="noStrike" dirty="0">
                        <a:solidFill>
                          <a:srgbClr val="000000"/>
                        </a:solidFill>
                        <a:effectLst/>
                        <a:latin typeface="+mn-lt"/>
                      </a:endParaRPr>
                    </a:p>
                  </a:txBody>
                  <a:tcPr marL="8958" marR="8958" marT="8958" marB="0" anchor="ctr"/>
                </a:tc>
                <a:tc hMerge="1">
                  <a:txBody>
                    <a:bodyPr/>
                    <a:lstStyle/>
                    <a:p>
                      <a:pPr algn="ctr" rtl="0" fontAlgn="ctr"/>
                      <a:endParaRPr lang="en-ZA" sz="900" b="1" i="0" u="none" strike="noStrike" dirty="0">
                        <a:solidFill>
                          <a:srgbClr val="000000"/>
                        </a:solidFill>
                        <a:effectLst/>
                        <a:latin typeface="+mn-lt"/>
                      </a:endParaRPr>
                    </a:p>
                  </a:txBody>
                  <a:tcPr marL="8958" marR="8958" marT="8958" marB="0" anchor="ctr"/>
                </a:tc>
                <a:tc gridSpan="2">
                  <a:txBody>
                    <a:bodyPr/>
                    <a:lstStyle/>
                    <a:p>
                      <a:endParaRPr lang="en-ZA"/>
                    </a:p>
                  </a:txBody>
                  <a:tcPr marL="8958" marR="8958" marT="8958" marB="0" anchor="ctr"/>
                </a:tc>
                <a:tc hMerge="1">
                  <a:txBody>
                    <a:bodyPr/>
                    <a:lstStyle/>
                    <a:p>
                      <a:pPr algn="r" rtl="0" fontAlgn="ctr"/>
                      <a:endParaRPr lang="en-ZA" sz="900" b="1" i="0" u="none" strike="noStrike" dirty="0">
                        <a:solidFill>
                          <a:srgbClr val="000000"/>
                        </a:solidFill>
                        <a:effectLst/>
                        <a:latin typeface="+mn-lt"/>
                      </a:endParaRPr>
                    </a:p>
                  </a:txBody>
                  <a:tcPr marL="8958" marR="8958" marT="8958" marB="0" anchor="ctr"/>
                </a:tc>
                <a:extLst>
                  <a:ext uri="{0D108BD9-81ED-4DB2-BD59-A6C34878D82A}">
                    <a16:rowId xmlns:a16="http://schemas.microsoft.com/office/drawing/2014/main" xmlns="" val="10009"/>
                  </a:ext>
                </a:extLst>
              </a:tr>
              <a:tr h="298475">
                <a:tc>
                  <a:txBody>
                    <a:bodyPr/>
                    <a:lstStyle/>
                    <a:p>
                      <a:pPr algn="l" rtl="0" fontAlgn="ctr"/>
                      <a:r>
                        <a:rPr lang="en-ZA" sz="900" u="none" strike="noStrike" dirty="0">
                          <a:effectLst/>
                        </a:rPr>
                        <a:t>Compensation of employees</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749</a:t>
                      </a:r>
                      <a:r>
                        <a:rPr lang="en-ZA" sz="900" b="0" i="0" u="none" strike="noStrike" baseline="0" dirty="0" smtClean="0">
                          <a:solidFill>
                            <a:schemeClr val="tx1"/>
                          </a:solidFill>
                          <a:effectLst/>
                          <a:latin typeface="+mn-lt"/>
                        </a:rPr>
                        <a:t> 857</a:t>
                      </a:r>
                      <a:endParaRPr lang="en-ZA" sz="900" b="0" i="0" u="none" strike="noStrike" dirty="0">
                        <a:solidFill>
                          <a:schemeClr val="tx1"/>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668 391</a:t>
                      </a:r>
                      <a:endParaRPr lang="en-ZA" sz="900" b="0" i="0" u="none" strike="noStrike" dirty="0">
                        <a:solidFill>
                          <a:schemeClr val="tx1"/>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81</a:t>
                      </a:r>
                      <a:r>
                        <a:rPr lang="en-ZA" sz="900" b="0" i="0" u="none" strike="noStrike" baseline="0" dirty="0" smtClean="0">
                          <a:solidFill>
                            <a:schemeClr val="tx1"/>
                          </a:solidFill>
                          <a:effectLst/>
                          <a:latin typeface="+mn-lt"/>
                        </a:rPr>
                        <a:t> 467</a:t>
                      </a:r>
                      <a:endParaRPr lang="en-ZA" sz="900" b="0" i="0" u="none" strike="noStrike" dirty="0">
                        <a:solidFill>
                          <a:schemeClr val="tx1"/>
                        </a:solidFill>
                        <a:effectLst/>
                        <a:latin typeface="Calibri"/>
                      </a:endParaRPr>
                    </a:p>
                  </a:txBody>
                  <a:tcPr marL="8958" marR="8958" marT="8958" marB="0" anchor="ctr"/>
                </a:tc>
                <a:tc>
                  <a:txBody>
                    <a:bodyPr/>
                    <a:lstStyle/>
                    <a:p>
                      <a:pPr algn="ctr" rtl="0" fontAlgn="ctr"/>
                      <a:r>
                        <a:rPr lang="en-ZA" sz="900" u="none" strike="noStrike" dirty="0" smtClean="0">
                          <a:effectLst/>
                        </a:rPr>
                        <a:t>89%</a:t>
                      </a:r>
                      <a:endParaRPr lang="en-ZA" sz="900" b="0" i="0" u="none" strike="noStrike" dirty="0">
                        <a:solidFill>
                          <a:schemeClr val="tx1"/>
                        </a:solidFill>
                        <a:effectLst/>
                        <a:latin typeface="Calibri"/>
                      </a:endParaRPr>
                    </a:p>
                  </a:txBody>
                  <a:tcPr marL="8958" marR="8958" marT="8958" marB="0" anchor="ctr"/>
                </a:tc>
                <a:tc vMerge="1">
                  <a:txBody>
                    <a:bodyPr/>
                    <a:lstStyle/>
                    <a:p>
                      <a:pPr algn="ctr" rtl="0" fontAlgn="ctr"/>
                      <a:endParaRPr lang="en-ZA" sz="900" b="0" i="0" u="none" strike="noStrike" dirty="0">
                        <a:solidFill>
                          <a:schemeClr val="tx1"/>
                        </a:solidFill>
                        <a:effectLst/>
                        <a:latin typeface="Calibri"/>
                      </a:endParaRPr>
                    </a:p>
                  </a:txBody>
                  <a:tcPr marL="8958" marR="8958" marT="8958" marB="0" anchor="ctr"/>
                </a:tc>
                <a:tc>
                  <a:txBody>
                    <a:bodyPr/>
                    <a:lstStyle/>
                    <a:p>
                      <a:pPr algn="r" rtl="0" fontAlgn="ctr"/>
                      <a:r>
                        <a:rPr lang="en-ZA" sz="900" b="0" i="0" u="none" strike="noStrike" dirty="0" smtClean="0">
                          <a:solidFill>
                            <a:schemeClr val="tx1"/>
                          </a:solidFill>
                          <a:effectLst/>
                          <a:latin typeface="+mn-lt"/>
                        </a:rPr>
                        <a:t>1</a:t>
                      </a:r>
                      <a:r>
                        <a:rPr lang="en-ZA" sz="900" b="0" i="0" u="none" strike="noStrike" baseline="0" dirty="0" smtClean="0">
                          <a:solidFill>
                            <a:schemeClr val="tx1"/>
                          </a:solidFill>
                          <a:effectLst/>
                          <a:latin typeface="+mn-lt"/>
                        </a:rPr>
                        <a:t> 619 410</a:t>
                      </a:r>
                      <a:endParaRPr lang="en-ZA" sz="900" b="0" i="0" u="none" strike="noStrike" dirty="0">
                        <a:solidFill>
                          <a:schemeClr val="tx1"/>
                        </a:solidFill>
                        <a:effectLst/>
                        <a:latin typeface="+mn-lt"/>
                      </a:endParaRPr>
                    </a:p>
                  </a:txBody>
                  <a:tcPr marL="8958" marR="8958" marT="8958" marB="0" anchor="ctr"/>
                </a:tc>
                <a:tc gridSpan="2">
                  <a:txBody>
                    <a:bodyPr/>
                    <a:lstStyle/>
                    <a:p>
                      <a:pPr algn="r" rtl="0" fontAlgn="ctr"/>
                      <a:r>
                        <a:rPr lang="en-ZA" sz="900" b="0" i="0" u="none" strike="noStrike" dirty="0" smtClean="0">
                          <a:solidFill>
                            <a:schemeClr val="tx1"/>
                          </a:solidFill>
                          <a:effectLst/>
                          <a:latin typeface="+mn-lt"/>
                        </a:rPr>
                        <a:t>1 692 543</a:t>
                      </a:r>
                      <a:endParaRPr lang="en-ZA" sz="900" b="0" i="0" u="none" strike="noStrike" dirty="0">
                        <a:solidFill>
                          <a:schemeClr val="tx1"/>
                        </a:solidFill>
                        <a:effectLst/>
                        <a:latin typeface="+mn-lt"/>
                      </a:endParaRPr>
                    </a:p>
                  </a:txBody>
                  <a:tcPr marL="8958" marR="8958" marT="8958" marB="0" anchor="ctr"/>
                </a:tc>
                <a:tc hMerge="1">
                  <a:txBody>
                    <a:bodyPr/>
                    <a:lstStyle/>
                    <a:p>
                      <a:pPr algn="r" rtl="0" fontAlgn="ctr"/>
                      <a:endParaRPr lang="en-ZA" sz="900" b="0" i="0" u="none" strike="noStrike" dirty="0">
                        <a:solidFill>
                          <a:schemeClr val="tx1"/>
                        </a:solidFill>
                        <a:effectLst/>
                        <a:latin typeface="+mn-lt"/>
                      </a:endParaRPr>
                    </a:p>
                  </a:txBody>
                  <a:tcPr marL="8958" marR="8958" marT="8958" marB="0" anchor="ctr"/>
                </a:tc>
                <a:tc gridSpan="2">
                  <a:txBody>
                    <a:bodyPr/>
                    <a:lstStyle/>
                    <a:p>
                      <a:pPr algn="r" rtl="0" fontAlgn="ctr"/>
                      <a:r>
                        <a:rPr lang="en-ZA" sz="900" b="0" i="0" u="none" strike="noStrike" dirty="0" smtClean="0">
                          <a:solidFill>
                            <a:schemeClr val="tx1"/>
                          </a:solidFill>
                          <a:effectLst/>
                          <a:latin typeface="+mn-lt"/>
                        </a:rPr>
                        <a:t>   73 133</a:t>
                      </a:r>
                      <a:endParaRPr lang="en-ZA" sz="900" b="0" i="0" u="none" strike="noStrike" dirty="0">
                        <a:solidFill>
                          <a:schemeClr val="tx1"/>
                        </a:solidFill>
                        <a:effectLst/>
                        <a:latin typeface="+mn-lt"/>
                      </a:endParaRPr>
                    </a:p>
                  </a:txBody>
                  <a:tcPr marL="8958" marR="8958" marT="8958" marB="0" anchor="ctr"/>
                </a:tc>
                <a:tc hMerge="1">
                  <a:txBody>
                    <a:bodyPr/>
                    <a:lstStyle/>
                    <a:p>
                      <a:pPr algn="r" rtl="0" fontAlgn="ctr"/>
                      <a:endParaRPr lang="en-ZA" sz="900" b="0" i="0" u="none" strike="noStrike" dirty="0">
                        <a:solidFill>
                          <a:schemeClr val="tx1"/>
                        </a:solidFill>
                        <a:effectLst/>
                        <a:latin typeface="+mn-lt"/>
                      </a:endParaRPr>
                    </a:p>
                  </a:txBody>
                  <a:tcPr marL="8958" marR="8958" marT="8958" marB="0" anchor="ctr"/>
                </a:tc>
                <a:tc gridSpan="2">
                  <a:txBody>
                    <a:bodyPr/>
                    <a:lstStyle/>
                    <a:p>
                      <a:pPr algn="ctr" rtl="0" fontAlgn="ctr"/>
                      <a:r>
                        <a:rPr lang="en-ZA" sz="900" b="0" i="0" u="none" strike="noStrike" dirty="0" smtClean="0">
                          <a:solidFill>
                            <a:schemeClr val="tx1"/>
                          </a:solidFill>
                          <a:effectLst/>
                          <a:latin typeface="+mn-lt"/>
                        </a:rPr>
                        <a:t>LAP</a:t>
                      </a:r>
                      <a:r>
                        <a:rPr lang="en-ZA" sz="900" b="0" i="0" u="none" strike="noStrike" baseline="0" dirty="0" smtClean="0">
                          <a:solidFill>
                            <a:schemeClr val="tx1"/>
                          </a:solidFill>
                          <a:effectLst/>
                          <a:latin typeface="+mn-lt"/>
                        </a:rPr>
                        <a:t> posts in regional offices</a:t>
                      </a:r>
                      <a:endParaRPr lang="en-ZA" sz="900" b="0" i="0" u="none" strike="noStrike" dirty="0">
                        <a:solidFill>
                          <a:schemeClr val="tx1"/>
                        </a:solidFill>
                        <a:effectLst/>
                        <a:latin typeface="+mn-lt"/>
                      </a:endParaRPr>
                    </a:p>
                  </a:txBody>
                  <a:tcPr marL="8958" marR="8958" marT="8958" marB="0" anchor="ctr"/>
                </a:tc>
                <a:tc hMerge="1">
                  <a:txBody>
                    <a:bodyPr/>
                    <a:lstStyle/>
                    <a:p>
                      <a:pPr algn="ctr" rtl="0" fontAlgn="ctr"/>
                      <a:endParaRPr lang="en-ZA" sz="900" b="0" i="0" u="none" strike="noStrike" dirty="0">
                        <a:solidFill>
                          <a:schemeClr val="tx1"/>
                        </a:solidFill>
                        <a:effectLst/>
                        <a:latin typeface="+mn-lt"/>
                      </a:endParaRPr>
                    </a:p>
                  </a:txBody>
                  <a:tcPr marL="8958" marR="8958" marT="8958" marB="0" anchor="ctr"/>
                </a:tc>
                <a:extLst>
                  <a:ext uri="{0D108BD9-81ED-4DB2-BD59-A6C34878D82A}">
                    <a16:rowId xmlns:a16="http://schemas.microsoft.com/office/drawing/2014/main" xmlns="" val="10010"/>
                  </a:ext>
                </a:extLst>
              </a:tr>
              <a:tr h="298475">
                <a:tc>
                  <a:txBody>
                    <a:bodyPr/>
                    <a:lstStyle/>
                    <a:p>
                      <a:pPr algn="l" rtl="0" fontAlgn="ctr"/>
                      <a:r>
                        <a:rPr lang="en-ZA" sz="900" u="none" strike="noStrike" dirty="0">
                          <a:effectLst/>
                        </a:rPr>
                        <a:t>Goods and services</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1</a:t>
                      </a:r>
                      <a:r>
                        <a:rPr lang="en-ZA" sz="900" b="0" i="0" u="none" strike="noStrike" baseline="0" dirty="0" smtClean="0">
                          <a:solidFill>
                            <a:schemeClr val="tx1"/>
                          </a:solidFill>
                          <a:effectLst/>
                          <a:latin typeface="+mn-lt"/>
                        </a:rPr>
                        <a:t> 010 509</a:t>
                      </a:r>
                      <a:endParaRPr lang="en-ZA" sz="900" b="0" i="0" u="none" strike="noStrike" dirty="0">
                        <a:solidFill>
                          <a:schemeClr val="tx1"/>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525</a:t>
                      </a:r>
                      <a:r>
                        <a:rPr lang="en-ZA" sz="900" b="0" i="0" u="none" strike="noStrike" baseline="0" dirty="0" smtClean="0">
                          <a:solidFill>
                            <a:schemeClr val="tx1"/>
                          </a:solidFill>
                          <a:effectLst/>
                          <a:latin typeface="+mn-lt"/>
                        </a:rPr>
                        <a:t> 960</a:t>
                      </a:r>
                      <a:endParaRPr lang="en-ZA" sz="900" b="0" i="0" u="none" strike="noStrike" dirty="0">
                        <a:solidFill>
                          <a:schemeClr val="tx1"/>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484</a:t>
                      </a:r>
                      <a:r>
                        <a:rPr lang="en-ZA" sz="900" b="0" i="0" u="none" strike="noStrike" baseline="0" dirty="0" smtClean="0">
                          <a:solidFill>
                            <a:schemeClr val="tx1"/>
                          </a:solidFill>
                          <a:effectLst/>
                          <a:latin typeface="+mn-lt"/>
                        </a:rPr>
                        <a:t> 549</a:t>
                      </a:r>
                      <a:endParaRPr lang="en-ZA" sz="900" b="0" i="0" u="none" strike="noStrike" dirty="0">
                        <a:solidFill>
                          <a:schemeClr val="tx1"/>
                        </a:solidFill>
                        <a:effectLst/>
                        <a:latin typeface="Calibri"/>
                      </a:endParaRPr>
                    </a:p>
                  </a:txBody>
                  <a:tcPr marL="8958" marR="8958" marT="8958" marB="0" anchor="ctr"/>
                </a:tc>
                <a:tc>
                  <a:txBody>
                    <a:bodyPr/>
                    <a:lstStyle/>
                    <a:p>
                      <a:pPr algn="ctr" rtl="0" fontAlgn="ctr"/>
                      <a:r>
                        <a:rPr lang="en-ZA" sz="900" u="none" strike="noStrike" dirty="0" smtClean="0">
                          <a:effectLst/>
                        </a:rPr>
                        <a:t>52%</a:t>
                      </a:r>
                    </a:p>
                    <a:p>
                      <a:pPr algn="ctr" rtl="0" fontAlgn="ctr"/>
                      <a:endParaRPr lang="en-ZA" sz="900" b="0" i="0" u="none" strike="noStrike" dirty="0">
                        <a:solidFill>
                          <a:schemeClr val="tx1"/>
                        </a:solidFill>
                        <a:effectLst/>
                        <a:latin typeface="Calibri"/>
                      </a:endParaRPr>
                    </a:p>
                  </a:txBody>
                  <a:tcPr marL="8958" marR="8958" marT="8958" marB="0" anchor="ctr"/>
                </a:tc>
                <a:tc vMerge="1">
                  <a:txBody>
                    <a:bodyPr/>
                    <a:lstStyle/>
                    <a:p>
                      <a:pPr algn="ctr" rtl="0" fontAlgn="ctr"/>
                      <a:endParaRPr lang="en-ZA" sz="900" b="0" i="0" u="none" strike="noStrike" dirty="0">
                        <a:solidFill>
                          <a:schemeClr val="tx1"/>
                        </a:solidFill>
                        <a:effectLst/>
                        <a:latin typeface="Calibri"/>
                      </a:endParaRPr>
                    </a:p>
                  </a:txBody>
                  <a:tcPr marL="8958" marR="8958" marT="8958" marB="0" anchor="ctr"/>
                </a:tc>
                <a:tc>
                  <a:txBody>
                    <a:bodyPr/>
                    <a:lstStyle/>
                    <a:p>
                      <a:pPr algn="r" rtl="0" fontAlgn="ctr"/>
                      <a:r>
                        <a:rPr lang="en-ZA" sz="900" b="0" i="0" u="none" strike="noStrike" dirty="0" smtClean="0">
                          <a:solidFill>
                            <a:schemeClr val="tx1"/>
                          </a:solidFill>
                          <a:effectLst/>
                          <a:latin typeface="+mn-lt"/>
                        </a:rPr>
                        <a:t>1 975</a:t>
                      </a:r>
                      <a:r>
                        <a:rPr lang="en-ZA" sz="900" b="0" i="0" u="none" strike="noStrike" baseline="0" dirty="0" smtClean="0">
                          <a:solidFill>
                            <a:schemeClr val="tx1"/>
                          </a:solidFill>
                          <a:effectLst/>
                          <a:latin typeface="+mn-lt"/>
                        </a:rPr>
                        <a:t> 665</a:t>
                      </a:r>
                      <a:endParaRPr lang="en-ZA" sz="900" b="0" i="0" u="none" strike="noStrike" dirty="0">
                        <a:solidFill>
                          <a:schemeClr val="tx1"/>
                        </a:solidFill>
                        <a:effectLst/>
                        <a:latin typeface="+mn-lt"/>
                      </a:endParaRPr>
                    </a:p>
                  </a:txBody>
                  <a:tcPr marL="8958" marR="8958" marT="8958" marB="0" anchor="ctr"/>
                </a:tc>
                <a:tc gridSpan="2">
                  <a:txBody>
                    <a:bodyPr/>
                    <a:lstStyle/>
                    <a:p>
                      <a:pPr algn="r" rtl="0" fontAlgn="ctr"/>
                      <a:r>
                        <a:rPr lang="en-ZA" sz="900" b="0" i="0" u="none" strike="noStrike" dirty="0" smtClean="0">
                          <a:solidFill>
                            <a:schemeClr val="tx1"/>
                          </a:solidFill>
                          <a:effectLst/>
                          <a:latin typeface="+mn-lt"/>
                        </a:rPr>
                        <a:t>1 848 020</a:t>
                      </a:r>
                      <a:endParaRPr lang="en-ZA" sz="900" b="0" i="0" u="none" strike="noStrike" dirty="0">
                        <a:solidFill>
                          <a:schemeClr val="tx1"/>
                        </a:solidFill>
                        <a:effectLst/>
                        <a:latin typeface="+mn-lt"/>
                      </a:endParaRPr>
                    </a:p>
                  </a:txBody>
                  <a:tcPr marL="8958" marR="8958" marT="8958" marB="0" anchor="ctr"/>
                </a:tc>
                <a:tc hMerge="1">
                  <a:txBody>
                    <a:bodyPr/>
                    <a:lstStyle/>
                    <a:p>
                      <a:pPr algn="r" rtl="0" fontAlgn="ctr"/>
                      <a:endParaRPr lang="en-ZA" sz="900" b="0" i="0" u="none" strike="noStrike" dirty="0">
                        <a:solidFill>
                          <a:schemeClr val="tx1"/>
                        </a:solidFill>
                        <a:effectLst/>
                        <a:latin typeface="+mn-lt"/>
                      </a:endParaRPr>
                    </a:p>
                  </a:txBody>
                  <a:tcPr marL="8958" marR="8958" marT="8958" marB="0" anchor="ctr"/>
                </a:tc>
                <a:tc gridSpan="2">
                  <a:txBody>
                    <a:bodyPr/>
                    <a:lstStyle/>
                    <a:p>
                      <a:pPr algn="r" rtl="0" fontAlgn="ctr"/>
                      <a:r>
                        <a:rPr lang="en-ZA" sz="900" b="0" i="0" u="none" strike="noStrike" dirty="0" smtClean="0">
                          <a:solidFill>
                            <a:schemeClr val="tx1"/>
                          </a:solidFill>
                          <a:effectLst/>
                          <a:latin typeface="+mn-lt"/>
                        </a:rPr>
                        <a:t>-127</a:t>
                      </a:r>
                      <a:r>
                        <a:rPr lang="en-ZA" sz="900" b="0" i="0" u="none" strike="noStrike" baseline="0" dirty="0" smtClean="0">
                          <a:solidFill>
                            <a:schemeClr val="tx1"/>
                          </a:solidFill>
                          <a:effectLst/>
                          <a:latin typeface="+mn-lt"/>
                        </a:rPr>
                        <a:t> 645</a:t>
                      </a:r>
                      <a:endParaRPr lang="en-ZA" sz="900" b="0" i="0" u="none" strike="noStrike" dirty="0">
                        <a:solidFill>
                          <a:schemeClr val="tx1"/>
                        </a:solidFill>
                        <a:effectLst/>
                        <a:latin typeface="+mn-lt"/>
                      </a:endParaRPr>
                    </a:p>
                  </a:txBody>
                  <a:tcPr marL="8958" marR="8958" marT="8958" marB="0" anchor="ctr"/>
                </a:tc>
                <a:tc hMerge="1">
                  <a:txBody>
                    <a:bodyPr/>
                    <a:lstStyle/>
                    <a:p>
                      <a:pPr algn="r" rtl="0" fontAlgn="ctr"/>
                      <a:endParaRPr lang="en-ZA" sz="900" b="0" i="0" u="none" strike="noStrike" dirty="0">
                        <a:solidFill>
                          <a:schemeClr val="tx1"/>
                        </a:solidFill>
                        <a:effectLst/>
                        <a:latin typeface="+mn-lt"/>
                      </a:endParaRPr>
                    </a:p>
                  </a:txBody>
                  <a:tcPr marL="8958" marR="8958" marT="8958" marB="0" anchor="ctr"/>
                </a:tc>
                <a:tc gridSpan="2">
                  <a:txBody>
                    <a:bodyPr/>
                    <a:lstStyle/>
                    <a:p>
                      <a:pPr algn="ctr" rtl="0" fontAlgn="ctr"/>
                      <a:r>
                        <a:rPr lang="en-ZA" sz="900" b="0" i="0" u="none" strike="noStrike" dirty="0" smtClean="0">
                          <a:solidFill>
                            <a:schemeClr val="tx1"/>
                          </a:solidFill>
                          <a:effectLst/>
                          <a:latin typeface="+mn-lt"/>
                        </a:rPr>
                        <a:t>Cost containment </a:t>
                      </a:r>
                      <a:r>
                        <a:rPr lang="en-ZA" sz="900" b="0" i="0" u="none" strike="noStrike" baseline="0" dirty="0" smtClean="0">
                          <a:solidFill>
                            <a:schemeClr val="tx1"/>
                          </a:solidFill>
                          <a:effectLst/>
                          <a:latin typeface="+mn-lt"/>
                        </a:rPr>
                        <a:t> Leases, travelling and consultants</a:t>
                      </a:r>
                      <a:endParaRPr lang="en-ZA" sz="900" b="0" i="0" u="none" strike="noStrike" dirty="0">
                        <a:solidFill>
                          <a:schemeClr val="tx1"/>
                        </a:solidFill>
                        <a:effectLst/>
                        <a:latin typeface="+mn-lt"/>
                      </a:endParaRPr>
                    </a:p>
                  </a:txBody>
                  <a:tcPr marL="8958" marR="8958" marT="8958" marB="0" anchor="ctr"/>
                </a:tc>
                <a:tc hMerge="1">
                  <a:txBody>
                    <a:bodyPr/>
                    <a:lstStyle/>
                    <a:p>
                      <a:pPr algn="ctr" rtl="0" fontAlgn="ctr"/>
                      <a:endParaRPr lang="en-ZA" sz="900" b="0" i="0" u="none" strike="noStrike" dirty="0">
                        <a:solidFill>
                          <a:schemeClr val="tx1"/>
                        </a:solidFill>
                        <a:effectLst/>
                        <a:latin typeface="+mn-lt"/>
                      </a:endParaRPr>
                    </a:p>
                  </a:txBody>
                  <a:tcPr marL="8958" marR="8958" marT="8958" marB="0" anchor="ctr"/>
                </a:tc>
                <a:extLst>
                  <a:ext uri="{0D108BD9-81ED-4DB2-BD59-A6C34878D82A}">
                    <a16:rowId xmlns:a16="http://schemas.microsoft.com/office/drawing/2014/main" xmlns="" val="10011"/>
                  </a:ext>
                </a:extLst>
              </a:tr>
              <a:tr h="298475">
                <a:tc>
                  <a:txBody>
                    <a:bodyPr/>
                    <a:lstStyle/>
                    <a:p>
                      <a:pPr algn="l" rtl="0" fontAlgn="ctr"/>
                      <a:r>
                        <a:rPr lang="en-ZA" sz="900" u="none" strike="noStrike" dirty="0">
                          <a:effectLst/>
                        </a:rPr>
                        <a:t>CAPEX</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439</a:t>
                      </a:r>
                      <a:r>
                        <a:rPr lang="en-ZA" sz="900" b="0" i="0" u="none" strike="noStrike" baseline="0" dirty="0" smtClean="0">
                          <a:solidFill>
                            <a:schemeClr val="tx1"/>
                          </a:solidFill>
                          <a:effectLst/>
                          <a:latin typeface="+mn-lt"/>
                        </a:rPr>
                        <a:t> 102</a:t>
                      </a:r>
                      <a:endParaRPr lang="en-ZA" sz="900" b="0" i="0" u="none" strike="noStrike" dirty="0">
                        <a:solidFill>
                          <a:schemeClr val="tx1"/>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82</a:t>
                      </a:r>
                      <a:r>
                        <a:rPr lang="en-ZA" sz="900" b="0" i="0" u="none" strike="noStrike" baseline="0" dirty="0" smtClean="0">
                          <a:solidFill>
                            <a:schemeClr val="tx1"/>
                          </a:solidFill>
                          <a:effectLst/>
                          <a:latin typeface="+mn-lt"/>
                        </a:rPr>
                        <a:t> 936</a:t>
                      </a:r>
                      <a:endParaRPr lang="en-ZA" sz="900" b="0" i="0" u="none" strike="noStrike" dirty="0">
                        <a:solidFill>
                          <a:schemeClr val="tx1"/>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Calibri"/>
                        </a:rPr>
                        <a:t>356</a:t>
                      </a:r>
                      <a:r>
                        <a:rPr lang="en-ZA" sz="900" b="0" i="0" u="none" strike="noStrike" baseline="0" dirty="0" smtClean="0">
                          <a:solidFill>
                            <a:schemeClr val="tx1"/>
                          </a:solidFill>
                          <a:effectLst/>
                          <a:latin typeface="Calibri"/>
                        </a:rPr>
                        <a:t> 166</a:t>
                      </a:r>
                      <a:endParaRPr lang="en-ZA" sz="900" b="0" i="0" u="none" strike="noStrike" dirty="0">
                        <a:solidFill>
                          <a:schemeClr val="tx1"/>
                        </a:solidFill>
                        <a:effectLst/>
                        <a:latin typeface="Calibri"/>
                      </a:endParaRPr>
                    </a:p>
                  </a:txBody>
                  <a:tcPr marL="8958" marR="8958" marT="8958" marB="0" anchor="ctr"/>
                </a:tc>
                <a:tc>
                  <a:txBody>
                    <a:bodyPr/>
                    <a:lstStyle/>
                    <a:p>
                      <a:pPr algn="ctr" rtl="0" fontAlgn="ctr"/>
                      <a:r>
                        <a:rPr lang="en-ZA" sz="900" u="none" strike="noStrike" dirty="0" smtClean="0">
                          <a:effectLst/>
                        </a:rPr>
                        <a:t>19%</a:t>
                      </a:r>
                    </a:p>
                    <a:p>
                      <a:pPr algn="ctr" rtl="0" fontAlgn="ctr"/>
                      <a:endParaRPr lang="en-ZA" sz="900" b="0" i="0" u="none" strike="noStrike" dirty="0">
                        <a:solidFill>
                          <a:schemeClr val="tx1"/>
                        </a:solidFill>
                        <a:effectLst/>
                        <a:latin typeface="Calibri"/>
                      </a:endParaRPr>
                    </a:p>
                  </a:txBody>
                  <a:tcPr marL="8958" marR="8958" marT="8958" marB="0" anchor="ctr"/>
                </a:tc>
                <a:tc vMerge="1">
                  <a:txBody>
                    <a:bodyPr/>
                    <a:lstStyle/>
                    <a:p>
                      <a:pPr algn="ctr" rtl="0" fontAlgn="ctr"/>
                      <a:endParaRPr lang="en-ZA" sz="900" b="0" i="0" u="none" strike="noStrike" dirty="0">
                        <a:solidFill>
                          <a:schemeClr val="tx1"/>
                        </a:solidFill>
                        <a:effectLst/>
                        <a:latin typeface="Calibri"/>
                      </a:endParaRPr>
                    </a:p>
                  </a:txBody>
                  <a:tcPr marL="8958" marR="8958" marT="8958" marB="0" anchor="ctr"/>
                </a:tc>
                <a:tc>
                  <a:txBody>
                    <a:bodyPr/>
                    <a:lstStyle/>
                    <a:p>
                      <a:pPr algn="r" rtl="0" fontAlgn="ctr"/>
                      <a:r>
                        <a:rPr lang="en-ZA" sz="900" b="0" i="0" u="none" strike="noStrike" dirty="0" smtClean="0">
                          <a:solidFill>
                            <a:schemeClr val="tx1"/>
                          </a:solidFill>
                          <a:effectLst/>
                          <a:latin typeface="+mn-lt"/>
                        </a:rPr>
                        <a:t>1 057 938</a:t>
                      </a:r>
                      <a:endParaRPr lang="en-ZA" sz="900" b="0" i="0" u="none" strike="noStrike" dirty="0">
                        <a:solidFill>
                          <a:schemeClr val="tx1"/>
                        </a:solidFill>
                        <a:effectLst/>
                        <a:latin typeface="+mn-lt"/>
                      </a:endParaRPr>
                    </a:p>
                  </a:txBody>
                  <a:tcPr marL="8958" marR="8958" marT="8958" marB="0" anchor="ctr"/>
                </a:tc>
                <a:tc gridSpan="2">
                  <a:txBody>
                    <a:bodyPr/>
                    <a:lstStyle/>
                    <a:p>
                      <a:pPr algn="r" rtl="0" fontAlgn="ctr"/>
                      <a:r>
                        <a:rPr lang="en-ZA" sz="900" b="0" i="0" u="none" strike="noStrike" dirty="0" smtClean="0">
                          <a:solidFill>
                            <a:schemeClr val="tx1"/>
                          </a:solidFill>
                          <a:effectLst/>
                          <a:latin typeface="+mn-lt"/>
                        </a:rPr>
                        <a:t>   785 271</a:t>
                      </a:r>
                      <a:endParaRPr lang="en-ZA" sz="900" b="0" i="0" u="none" strike="noStrike" dirty="0">
                        <a:solidFill>
                          <a:schemeClr val="tx1"/>
                        </a:solidFill>
                        <a:effectLst/>
                        <a:latin typeface="+mn-lt"/>
                      </a:endParaRPr>
                    </a:p>
                  </a:txBody>
                  <a:tcPr marL="8958" marR="8958" marT="8958" marB="0" anchor="ctr"/>
                </a:tc>
                <a:tc hMerge="1">
                  <a:txBody>
                    <a:bodyPr/>
                    <a:lstStyle/>
                    <a:p>
                      <a:pPr algn="r" rtl="0" fontAlgn="ctr"/>
                      <a:endParaRPr lang="en-ZA" sz="900" b="0" i="0" u="none" strike="noStrike" dirty="0">
                        <a:solidFill>
                          <a:schemeClr val="tx1"/>
                        </a:solidFill>
                        <a:effectLst/>
                        <a:latin typeface="+mn-lt"/>
                      </a:endParaRPr>
                    </a:p>
                  </a:txBody>
                  <a:tcPr marL="8958" marR="8958" marT="8958" marB="0" anchor="ctr"/>
                </a:tc>
                <a:tc gridSpan="2">
                  <a:txBody>
                    <a:bodyPr/>
                    <a:lstStyle/>
                    <a:p>
                      <a:pPr algn="r" rtl="0" fontAlgn="ctr"/>
                      <a:r>
                        <a:rPr lang="en-ZA" sz="900" b="0" i="0" u="none" strike="noStrike" dirty="0" smtClean="0">
                          <a:solidFill>
                            <a:schemeClr val="tx1"/>
                          </a:solidFill>
                          <a:effectLst/>
                          <a:latin typeface="+mn-lt"/>
                        </a:rPr>
                        <a:t>-272 667</a:t>
                      </a:r>
                      <a:endParaRPr lang="en-ZA" sz="900" b="0" i="0" u="none" strike="noStrike" dirty="0">
                        <a:solidFill>
                          <a:schemeClr val="tx1"/>
                        </a:solidFill>
                        <a:effectLst/>
                        <a:latin typeface="+mn-lt"/>
                      </a:endParaRPr>
                    </a:p>
                  </a:txBody>
                  <a:tcPr marL="8958" marR="8958" marT="8958" marB="0" anchor="ctr"/>
                </a:tc>
                <a:tc hMerge="1">
                  <a:txBody>
                    <a:bodyPr/>
                    <a:lstStyle/>
                    <a:p>
                      <a:pPr algn="r" rtl="0" fontAlgn="ctr"/>
                      <a:endParaRPr lang="en-ZA" sz="900" b="0" i="0" u="none" strike="noStrike" dirty="0">
                        <a:solidFill>
                          <a:schemeClr val="tx1"/>
                        </a:solidFill>
                        <a:effectLst/>
                        <a:latin typeface="+mn-lt"/>
                      </a:endParaRPr>
                    </a:p>
                  </a:txBody>
                  <a:tcPr marL="8958" marR="8958" marT="8958" marB="0" anchor="ctr"/>
                </a:tc>
                <a:tc gridSpan="2">
                  <a:txBody>
                    <a:bodyPr/>
                    <a:lstStyle/>
                    <a:p>
                      <a:pPr algn="ctr" rtl="0" fontAlgn="ctr"/>
                      <a:r>
                        <a:rPr lang="en-ZA" sz="900" b="0" i="0" u="none" strike="noStrike" dirty="0" smtClean="0">
                          <a:solidFill>
                            <a:srgbClr val="000000"/>
                          </a:solidFill>
                          <a:effectLst/>
                          <a:latin typeface="+mn-lt"/>
                        </a:rPr>
                        <a:t>ICT projects</a:t>
                      </a:r>
                      <a:r>
                        <a:rPr lang="en-ZA" sz="900" b="0" i="0" u="none" strike="noStrike" baseline="0" dirty="0" smtClean="0">
                          <a:solidFill>
                            <a:srgbClr val="000000"/>
                          </a:solidFill>
                          <a:effectLst/>
                          <a:latin typeface="+mn-lt"/>
                        </a:rPr>
                        <a:t> revised down</a:t>
                      </a:r>
                      <a:endParaRPr lang="en-ZA" sz="900" b="0" i="0" u="none" strike="noStrike" dirty="0">
                        <a:solidFill>
                          <a:srgbClr val="000000"/>
                        </a:solidFill>
                        <a:effectLst/>
                        <a:latin typeface="+mn-lt"/>
                      </a:endParaRPr>
                    </a:p>
                  </a:txBody>
                  <a:tcPr marL="8958" marR="8958" marT="8958" marB="0" anchor="ctr"/>
                </a:tc>
                <a:tc hMerge="1">
                  <a:txBody>
                    <a:bodyPr/>
                    <a:lstStyle/>
                    <a:p>
                      <a:pPr algn="ctr" rtl="0" fontAlgn="ctr"/>
                      <a:endParaRPr lang="en-ZA" sz="900" b="0" i="0" u="none" strike="noStrike" dirty="0">
                        <a:solidFill>
                          <a:srgbClr val="000000"/>
                        </a:solidFill>
                        <a:effectLst/>
                        <a:latin typeface="+mn-lt"/>
                      </a:endParaRPr>
                    </a:p>
                  </a:txBody>
                  <a:tcPr marL="8958" marR="8958" marT="8958" marB="0" anchor="ctr"/>
                </a:tc>
                <a:extLst>
                  <a:ext uri="{0D108BD9-81ED-4DB2-BD59-A6C34878D82A}">
                    <a16:rowId xmlns:a16="http://schemas.microsoft.com/office/drawing/2014/main" xmlns="" val="10012"/>
                  </a:ext>
                </a:extLst>
              </a:tr>
              <a:tr h="298475">
                <a:tc>
                  <a:txBody>
                    <a:bodyPr/>
                    <a:lstStyle/>
                    <a:p>
                      <a:pPr algn="l" rtl="0" fontAlgn="ctr"/>
                      <a:r>
                        <a:rPr lang="en-ZA" sz="900" u="none" strike="noStrike" dirty="0">
                          <a:effectLst/>
                        </a:rPr>
                        <a:t>Transfers</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5</a:t>
                      </a:r>
                      <a:r>
                        <a:rPr lang="en-ZA" sz="900" b="0" i="0" u="none" strike="noStrike" baseline="0" dirty="0" smtClean="0">
                          <a:solidFill>
                            <a:schemeClr val="tx1"/>
                          </a:solidFill>
                          <a:effectLst/>
                          <a:latin typeface="+mn-lt"/>
                        </a:rPr>
                        <a:t> 755 821</a:t>
                      </a:r>
                      <a:endParaRPr lang="en-ZA" sz="900" b="0"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8 206 854</a:t>
                      </a:r>
                      <a:endParaRPr lang="en-ZA" sz="900" b="0"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-2 451 032</a:t>
                      </a:r>
                      <a:endParaRPr lang="en-ZA" sz="900" b="0" i="0" u="none" strike="noStrike" dirty="0">
                        <a:solidFill>
                          <a:schemeClr val="tx1"/>
                        </a:solidFill>
                        <a:effectLst/>
                        <a:latin typeface="Calibri"/>
                      </a:endParaRPr>
                    </a:p>
                  </a:txBody>
                  <a:tcPr marL="8958" marR="8958" marT="8958" marB="0" anchor="ctr"/>
                </a:tc>
                <a:tc>
                  <a:txBody>
                    <a:bodyPr/>
                    <a:lstStyle/>
                    <a:p>
                      <a:pPr algn="ctr" rtl="0" fontAlgn="ctr"/>
                      <a:r>
                        <a:rPr lang="en-ZA" sz="900" u="none" strike="noStrike" dirty="0" smtClean="0">
                          <a:effectLst/>
                        </a:rPr>
                        <a:t>142%</a:t>
                      </a:r>
                    </a:p>
                    <a:p>
                      <a:pPr algn="ctr" rtl="0" fontAlgn="ctr"/>
                      <a:endParaRPr lang="en-ZA" sz="900" b="0" i="0" u="none" strike="noStrike" dirty="0">
                        <a:solidFill>
                          <a:schemeClr val="tx1"/>
                        </a:solidFill>
                        <a:effectLst/>
                        <a:latin typeface="Calibri"/>
                      </a:endParaRPr>
                    </a:p>
                  </a:txBody>
                  <a:tcPr marL="8958" marR="8958" marT="8958" marB="0" anchor="ctr"/>
                </a:tc>
                <a:tc vMerge="1">
                  <a:txBody>
                    <a:bodyPr/>
                    <a:lstStyle/>
                    <a:p>
                      <a:pPr algn="ctr" rtl="0" fontAlgn="ctr"/>
                      <a:endParaRPr lang="en-ZA" sz="900" b="0" i="0" u="none" strike="noStrike" dirty="0">
                        <a:solidFill>
                          <a:schemeClr val="tx1"/>
                        </a:solidFill>
                        <a:effectLst/>
                        <a:latin typeface="Calibri"/>
                      </a:endParaRPr>
                    </a:p>
                  </a:txBody>
                  <a:tcPr marL="8958" marR="8958" marT="8958" marB="0" anchor="ctr"/>
                </a:tc>
                <a:tc>
                  <a:txBody>
                    <a:bodyPr/>
                    <a:lstStyle/>
                    <a:p>
                      <a:pPr algn="r" rtl="0" fontAlgn="ctr"/>
                      <a:r>
                        <a:rPr lang="en-ZA" sz="900" b="0" i="0" u="none" strike="noStrike" dirty="0" smtClean="0">
                          <a:solidFill>
                            <a:schemeClr val="tx1"/>
                          </a:solidFill>
                          <a:effectLst/>
                          <a:latin typeface="+mn-lt"/>
                        </a:rPr>
                        <a:t>11 272 372</a:t>
                      </a:r>
                      <a:endParaRPr lang="en-ZA" sz="900" b="0" i="0" u="none" strike="noStrike" dirty="0">
                        <a:solidFill>
                          <a:srgbClr val="000000"/>
                        </a:solidFill>
                        <a:effectLst/>
                        <a:latin typeface="+mn-lt"/>
                      </a:endParaRPr>
                    </a:p>
                  </a:txBody>
                  <a:tcPr marL="8958" marR="8958" marT="8958" marB="0" anchor="ctr"/>
                </a:tc>
                <a:tc gridSpan="2">
                  <a:txBody>
                    <a:bodyPr/>
                    <a:lstStyle/>
                    <a:p>
                      <a:pPr algn="r" rtl="0" fontAlgn="ctr"/>
                      <a:r>
                        <a:rPr lang="en-ZA" sz="900" u="none" strike="noStrike" dirty="0" smtClean="0">
                          <a:effectLst/>
                          <a:latin typeface="+mn-lt"/>
                        </a:rPr>
                        <a:t>32 858 857</a:t>
                      </a:r>
                      <a:endParaRPr lang="en-ZA" sz="900" b="0" i="0" u="none" strike="noStrike" dirty="0">
                        <a:solidFill>
                          <a:srgbClr val="000000"/>
                        </a:solidFill>
                        <a:effectLst/>
                        <a:latin typeface="+mn-lt"/>
                      </a:endParaRPr>
                    </a:p>
                  </a:txBody>
                  <a:tcPr marL="8958" marR="8958" marT="8958" marB="0" anchor="ctr"/>
                </a:tc>
                <a:tc hMerge="1">
                  <a:txBody>
                    <a:bodyPr/>
                    <a:lstStyle/>
                    <a:p>
                      <a:pPr algn="r" rtl="0" fontAlgn="ctr"/>
                      <a:endParaRPr lang="en-ZA" sz="900" b="0" i="0" u="none" strike="noStrike" dirty="0">
                        <a:solidFill>
                          <a:srgbClr val="000000"/>
                        </a:solidFill>
                        <a:effectLst/>
                        <a:latin typeface="+mn-lt"/>
                      </a:endParaRPr>
                    </a:p>
                  </a:txBody>
                  <a:tcPr marL="8958" marR="8958" marT="8958" marB="0" anchor="ctr"/>
                </a:tc>
                <a:tc gridSpan="2">
                  <a:txBody>
                    <a:bodyPr/>
                    <a:lstStyle/>
                    <a:p>
                      <a:pPr algn="r" rtl="0" fontAlgn="ctr"/>
                      <a:r>
                        <a:rPr lang="en-ZA" sz="900" u="none" strike="noStrike" dirty="0" smtClean="0">
                          <a:effectLst/>
                          <a:latin typeface="+mn-lt"/>
                        </a:rPr>
                        <a:t>21 586 485</a:t>
                      </a:r>
                      <a:endParaRPr lang="en-ZA" sz="900" b="0" i="0" u="none" strike="noStrike" dirty="0">
                        <a:solidFill>
                          <a:schemeClr val="tx1"/>
                        </a:solidFill>
                        <a:effectLst/>
                        <a:latin typeface="+mn-lt"/>
                      </a:endParaRPr>
                    </a:p>
                  </a:txBody>
                  <a:tcPr marL="8958" marR="8958" marT="8958" marB="0" anchor="ctr"/>
                </a:tc>
                <a:tc hMerge="1">
                  <a:txBody>
                    <a:bodyPr/>
                    <a:lstStyle/>
                    <a:p>
                      <a:pPr algn="r" rtl="0" fontAlgn="ctr"/>
                      <a:endParaRPr lang="en-ZA" sz="900" b="0" i="0" u="none" strike="noStrike" dirty="0">
                        <a:solidFill>
                          <a:schemeClr val="tx1"/>
                        </a:solidFill>
                        <a:effectLst/>
                        <a:latin typeface="+mn-lt"/>
                      </a:endParaRPr>
                    </a:p>
                  </a:txBody>
                  <a:tcPr marL="8958" marR="8958" marT="8958" marB="0" anchor="ctr"/>
                </a:tc>
                <a:tc gridSpan="2">
                  <a:txBody>
                    <a:bodyPr/>
                    <a:lstStyle/>
                    <a:p>
                      <a:pPr algn="ctr" rtl="0" fontAlgn="ctr"/>
                      <a:r>
                        <a:rPr lang="en-ZA" sz="900" b="0" i="0" u="none" strike="noStrike" dirty="0" smtClean="0">
                          <a:solidFill>
                            <a:srgbClr val="000000"/>
                          </a:solidFill>
                          <a:effectLst/>
                          <a:latin typeface="+mn-lt"/>
                        </a:rPr>
                        <a:t>Benefits payment and</a:t>
                      </a:r>
                      <a:r>
                        <a:rPr lang="en-ZA" sz="900" b="0" i="0" u="none" strike="noStrike" baseline="0" dirty="0" smtClean="0">
                          <a:solidFill>
                            <a:srgbClr val="000000"/>
                          </a:solidFill>
                          <a:effectLst/>
                          <a:latin typeface="+mn-lt"/>
                        </a:rPr>
                        <a:t> </a:t>
                      </a:r>
                      <a:r>
                        <a:rPr lang="en-ZA" sz="900" b="0" i="0" u="none" strike="noStrike" dirty="0" smtClean="0">
                          <a:solidFill>
                            <a:srgbClr val="000000"/>
                          </a:solidFill>
                          <a:effectLst/>
                          <a:latin typeface="+mn-lt"/>
                        </a:rPr>
                        <a:t>LAP projects estimates increased</a:t>
                      </a:r>
                      <a:endParaRPr lang="en-ZA" sz="900" b="0" i="0" u="none" strike="noStrike" dirty="0">
                        <a:solidFill>
                          <a:srgbClr val="000000"/>
                        </a:solidFill>
                        <a:effectLst/>
                        <a:latin typeface="+mn-lt"/>
                      </a:endParaRPr>
                    </a:p>
                  </a:txBody>
                  <a:tcPr marL="8958" marR="8958" marT="8958" marB="0" anchor="ctr"/>
                </a:tc>
                <a:tc hMerge="1">
                  <a:txBody>
                    <a:bodyPr/>
                    <a:lstStyle/>
                    <a:p>
                      <a:pPr algn="ctr" rtl="0" fontAlgn="ctr"/>
                      <a:endParaRPr lang="en-ZA" sz="900" b="0" i="0" u="none" strike="noStrike" dirty="0">
                        <a:solidFill>
                          <a:srgbClr val="000000"/>
                        </a:solidFill>
                        <a:effectLst/>
                        <a:latin typeface="+mn-lt"/>
                      </a:endParaRPr>
                    </a:p>
                  </a:txBody>
                  <a:tcPr marL="8958" marR="8958" marT="8958" marB="0" anchor="ctr"/>
                </a:tc>
                <a:extLst>
                  <a:ext uri="{0D108BD9-81ED-4DB2-BD59-A6C34878D82A}">
                    <a16:rowId xmlns:a16="http://schemas.microsoft.com/office/drawing/2014/main" xmlns="" val="10013"/>
                  </a:ext>
                </a:extLst>
              </a:tr>
              <a:tr h="826480">
                <a:tc>
                  <a:txBody>
                    <a:bodyPr/>
                    <a:lstStyle/>
                    <a:p>
                      <a:pPr algn="l" rtl="0" fontAlgn="ctr"/>
                      <a:r>
                        <a:rPr lang="en-ZA" sz="900" u="none" strike="noStrike" dirty="0">
                          <a:effectLst/>
                        </a:rPr>
                        <a:t>TOTAL</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b="0" i="0" u="none" strike="noStrike" dirty="0" smtClean="0">
                          <a:solidFill>
                            <a:schemeClr val="tx1"/>
                          </a:solidFill>
                          <a:effectLst/>
                          <a:latin typeface="+mn-lt"/>
                        </a:rPr>
                        <a:t>7</a:t>
                      </a:r>
                      <a:r>
                        <a:rPr lang="en-ZA" sz="900" b="0" i="0" u="none" strike="noStrike" baseline="0" dirty="0" smtClean="0">
                          <a:solidFill>
                            <a:schemeClr val="tx1"/>
                          </a:solidFill>
                          <a:effectLst/>
                          <a:latin typeface="+mn-lt"/>
                        </a:rPr>
                        <a:t> 955 290</a:t>
                      </a:r>
                      <a:endParaRPr lang="en-ZA" sz="900" b="1" i="0" u="none" strike="noStrike" dirty="0">
                        <a:solidFill>
                          <a:srgbClr val="000000"/>
                        </a:solidFill>
                        <a:effectLst/>
                        <a:latin typeface="Calibri"/>
                      </a:endParaRPr>
                    </a:p>
                  </a:txBody>
                  <a:tcPr marL="8958" marR="8958" marT="8958" marB="0" anchor="ctr"/>
                </a:tc>
                <a:tc>
                  <a:txBody>
                    <a:bodyPr/>
                    <a:lstStyle/>
                    <a:p>
                      <a:pPr marL="0" algn="ctr" defTabSz="457200" rtl="0" eaLnBrk="1" fontAlgn="ctr" latinLnBrk="0" hangingPunct="1"/>
                      <a:r>
                        <a:rPr lang="en-ZA" sz="900" u="none" strike="noStrike" kern="1200" dirty="0" smtClean="0">
                          <a:effectLst/>
                        </a:rPr>
                        <a:t>9 484 140</a:t>
                      </a:r>
                      <a:endParaRPr lang="en-ZA" sz="900" b="1" i="0" u="none" strike="noStrike" kern="1200" dirty="0">
                        <a:solidFill>
                          <a:srgbClr val="000000"/>
                        </a:solidFill>
                        <a:effectLst/>
                        <a:latin typeface="Calibri"/>
                        <a:ea typeface="+mn-ea"/>
                        <a:cs typeface="+mn-cs"/>
                      </a:endParaRPr>
                    </a:p>
                  </a:txBody>
                  <a:tcPr marL="8958" marR="8958" marT="8958" marB="0" anchor="ctr"/>
                </a:tc>
                <a:tc>
                  <a:txBody>
                    <a:bodyPr/>
                    <a:lstStyle/>
                    <a:p>
                      <a:pPr algn="ctr" rtl="0" fontAlgn="ctr"/>
                      <a:r>
                        <a:rPr lang="en-ZA" sz="900" u="none" strike="noStrike" dirty="0" smtClean="0">
                          <a:effectLst/>
                        </a:rPr>
                        <a:t>-1 528 850</a:t>
                      </a:r>
                      <a:endParaRPr lang="en-ZA" sz="900" b="1" i="0" u="none" strike="noStrike" dirty="0">
                        <a:solidFill>
                          <a:srgbClr val="000000"/>
                        </a:solidFill>
                        <a:effectLst/>
                        <a:latin typeface="Calibri"/>
                      </a:endParaRPr>
                    </a:p>
                  </a:txBody>
                  <a:tcPr marL="8958" marR="8958" marT="8958" marB="0" anchor="ctr"/>
                </a:tc>
                <a:tc>
                  <a:txBody>
                    <a:bodyPr/>
                    <a:lstStyle/>
                    <a:p>
                      <a:pPr algn="ctr" rtl="0" fontAlgn="ctr"/>
                      <a:r>
                        <a:rPr lang="en-ZA" sz="900" u="none" strike="noStrike" dirty="0" smtClean="0">
                          <a:effectLst/>
                        </a:rPr>
                        <a:t>119%</a:t>
                      </a:r>
                      <a:endParaRPr lang="en-ZA" sz="900" b="1" i="0" u="none" strike="noStrike" dirty="0">
                        <a:solidFill>
                          <a:srgbClr val="000000"/>
                        </a:solidFill>
                        <a:effectLst/>
                        <a:latin typeface="Calibri"/>
                      </a:endParaRPr>
                    </a:p>
                  </a:txBody>
                  <a:tcPr marL="8958" marR="8958" marT="8958" marB="0" anchor="ctr"/>
                </a:tc>
                <a:tc vMerge="1">
                  <a:txBody>
                    <a:bodyPr/>
                    <a:lstStyle/>
                    <a:p>
                      <a:pPr algn="ctr" rtl="0" fontAlgn="ctr"/>
                      <a:endParaRPr lang="en-ZA" sz="900" b="1" i="0" u="none" strike="noStrike" dirty="0">
                        <a:solidFill>
                          <a:srgbClr val="000000"/>
                        </a:solidFill>
                        <a:effectLst/>
                        <a:latin typeface="Calibri"/>
                      </a:endParaRPr>
                    </a:p>
                  </a:txBody>
                  <a:tcPr marL="8958" marR="8958" marT="8958" marB="0" anchor="ctr"/>
                </a:tc>
                <a:tc>
                  <a:txBody>
                    <a:bodyPr/>
                    <a:lstStyle/>
                    <a:p>
                      <a:pPr algn="r" rtl="0" fontAlgn="ctr"/>
                      <a:r>
                        <a:rPr lang="en-ZA" sz="900" b="0" i="0" u="none" strike="noStrike" dirty="0" smtClean="0">
                          <a:solidFill>
                            <a:schemeClr val="tx1"/>
                          </a:solidFill>
                          <a:effectLst/>
                          <a:latin typeface="+mn-lt"/>
                        </a:rPr>
                        <a:t>15 925 385</a:t>
                      </a:r>
                      <a:endParaRPr lang="en-ZA" sz="900" b="1" i="0" u="none" strike="noStrike" dirty="0">
                        <a:solidFill>
                          <a:srgbClr val="000000"/>
                        </a:solidFill>
                        <a:effectLst/>
                        <a:latin typeface="Calibri"/>
                      </a:endParaRPr>
                    </a:p>
                  </a:txBody>
                  <a:tcPr marL="8958" marR="8958" marT="8958" marB="0" anchor="ctr"/>
                </a:tc>
                <a:tc gridSpan="2">
                  <a:txBody>
                    <a:bodyPr/>
                    <a:lstStyle/>
                    <a:p>
                      <a:pPr marL="0" algn="r" defTabSz="457200" rtl="0" eaLnBrk="1" fontAlgn="ctr" latinLnBrk="0" hangingPunct="1"/>
                      <a:r>
                        <a:rPr lang="en-ZA" sz="900" u="none" strike="noStrike" kern="1200" dirty="0" smtClean="0">
                          <a:effectLst/>
                        </a:rPr>
                        <a:t>37 184 691</a:t>
                      </a:r>
                      <a:endParaRPr lang="en-ZA" sz="900" b="1" i="0" u="none" strike="noStrike" kern="1200" dirty="0">
                        <a:solidFill>
                          <a:srgbClr val="000000"/>
                        </a:solidFill>
                        <a:effectLst/>
                        <a:latin typeface="Calibri"/>
                        <a:ea typeface="+mn-ea"/>
                        <a:cs typeface="+mn-cs"/>
                      </a:endParaRPr>
                    </a:p>
                  </a:txBody>
                  <a:tcPr marL="8958" marR="8958" marT="8958" marB="0" anchor="ctr"/>
                </a:tc>
                <a:tc hMerge="1">
                  <a:txBody>
                    <a:bodyPr/>
                    <a:lstStyle/>
                    <a:p>
                      <a:pPr marL="0" algn="r" defTabSz="457200" rtl="0" eaLnBrk="1" fontAlgn="ctr" latinLnBrk="0" hangingPunct="1"/>
                      <a:endParaRPr lang="en-ZA" sz="900" b="1" i="0" u="none" strike="noStrike" kern="1200" dirty="0">
                        <a:solidFill>
                          <a:srgbClr val="000000"/>
                        </a:solidFill>
                        <a:effectLst/>
                        <a:latin typeface="Calibri"/>
                        <a:ea typeface="+mn-ea"/>
                        <a:cs typeface="+mn-cs"/>
                      </a:endParaRPr>
                    </a:p>
                  </a:txBody>
                  <a:tcPr marL="8958" marR="8958" marT="8958" marB="0" anchor="ctr"/>
                </a:tc>
                <a:tc gridSpan="2">
                  <a:txBody>
                    <a:bodyPr/>
                    <a:lstStyle/>
                    <a:p>
                      <a:pPr algn="r" rtl="0" fontAlgn="ctr"/>
                      <a:r>
                        <a:rPr lang="en-ZA" sz="900" u="none" strike="noStrike" dirty="0" smtClean="0">
                          <a:effectLst/>
                        </a:rPr>
                        <a:t>21 259 306</a:t>
                      </a:r>
                      <a:endParaRPr lang="en-ZA" sz="900" b="1" i="0" u="none" strike="noStrike" dirty="0">
                        <a:solidFill>
                          <a:srgbClr val="000000"/>
                        </a:solidFill>
                        <a:effectLst/>
                        <a:latin typeface="Calibri"/>
                      </a:endParaRPr>
                    </a:p>
                  </a:txBody>
                  <a:tcPr marL="8958" marR="8958" marT="8958" marB="0" anchor="ctr"/>
                </a:tc>
                <a:tc hMerge="1">
                  <a:txBody>
                    <a:bodyPr/>
                    <a:lstStyle/>
                    <a:p>
                      <a:pPr algn="r" rtl="0" fontAlgn="ctr"/>
                      <a:endParaRPr lang="en-ZA" sz="900" b="1" i="0" u="none" strike="noStrike" dirty="0">
                        <a:solidFill>
                          <a:srgbClr val="000000"/>
                        </a:solidFill>
                        <a:effectLst/>
                        <a:latin typeface="Calibri"/>
                      </a:endParaRPr>
                    </a:p>
                  </a:txBody>
                  <a:tcPr marL="8958" marR="8958" marT="8958" marB="0" anchor="ctr"/>
                </a:tc>
                <a:tc gridSpan="2">
                  <a:txBody>
                    <a:bodyPr/>
                    <a:lstStyle/>
                    <a:p>
                      <a:endParaRPr lang="en-ZA" dirty="0"/>
                    </a:p>
                  </a:txBody>
                  <a:tcPr marL="8958" marR="8958" marT="8958" marB="0" anchor="ctr"/>
                </a:tc>
                <a:tc hMerge="1">
                  <a:txBody>
                    <a:bodyPr/>
                    <a:lstStyle/>
                    <a:p>
                      <a:pPr algn="ctr" rtl="0" fontAlgn="ctr"/>
                      <a:endParaRPr lang="en-ZA" sz="900" b="1"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14"/>
                  </a:ext>
                </a:extLst>
              </a:tr>
            </a:tbl>
          </a:graphicData>
        </a:graphic>
      </p:graphicFrame>
      <p:sp>
        <p:nvSpPr>
          <p:cNvPr id="4" name="Rectangle 3"/>
          <p:cNvSpPr/>
          <p:nvPr/>
        </p:nvSpPr>
        <p:spPr>
          <a:xfrm>
            <a:off x="467545" y="692696"/>
            <a:ext cx="3672408" cy="400110"/>
          </a:xfrm>
          <a:prstGeom prst="rect">
            <a:avLst/>
          </a:prstGeom>
        </p:spPr>
        <p:txBody>
          <a:bodyPr wrap="square">
            <a:spAutoFit/>
          </a:bodyPr>
          <a:lstStyle/>
          <a:p>
            <a:pPr algn="ctr"/>
            <a:r>
              <a:rPr lang="en-ZA" sz="2000" b="1" dirty="0" smtClean="0">
                <a:solidFill>
                  <a:prstClr val="black"/>
                </a:solidFill>
                <a:ea typeface="ＭＳ Ｐゴシック" pitchFamily="-111" charset="-128"/>
              </a:rPr>
              <a:t>EXPENDITURE REPORT</a:t>
            </a:r>
            <a:endParaRPr lang="en-ZA" sz="2000" dirty="0">
              <a:solidFill>
                <a:prstClr val="black"/>
              </a:solidFill>
            </a:endParaRPr>
          </a:p>
        </p:txBody>
      </p:sp>
      <p:sp>
        <p:nvSpPr>
          <p:cNvPr id="6" name="Rectangle 5"/>
          <p:cNvSpPr/>
          <p:nvPr/>
        </p:nvSpPr>
        <p:spPr>
          <a:xfrm>
            <a:off x="4499992" y="692696"/>
            <a:ext cx="4464497" cy="400110"/>
          </a:xfrm>
          <a:prstGeom prst="rect">
            <a:avLst/>
          </a:prstGeom>
        </p:spPr>
        <p:txBody>
          <a:bodyPr wrap="square">
            <a:spAutoFit/>
          </a:bodyPr>
          <a:lstStyle/>
          <a:p>
            <a:pPr algn="ctr"/>
            <a:r>
              <a:rPr lang="en-ZA" sz="2000" b="1" dirty="0" smtClean="0">
                <a:solidFill>
                  <a:prstClr val="black"/>
                </a:solidFill>
                <a:ea typeface="ＭＳ Ｐゴシック" pitchFamily="-111" charset="-128"/>
              </a:rPr>
              <a:t>2019/20 ADJUSTMENT BUDGET</a:t>
            </a:r>
            <a:endParaRPr lang="en-ZA" sz="2000" dirty="0">
              <a:solidFill>
                <a:prstClr val="black"/>
              </a:solidFill>
            </a:endParaRPr>
          </a:p>
        </p:txBody>
      </p:sp>
      <p:sp>
        <p:nvSpPr>
          <p:cNvPr id="7" name="TextBox 5"/>
          <p:cNvSpPr txBox="1">
            <a:spLocks noChangeArrowheads="1"/>
          </p:cNvSpPr>
          <p:nvPr/>
        </p:nvSpPr>
        <p:spPr bwMode="auto">
          <a:xfrm>
            <a:off x="8534668" y="427574"/>
            <a:ext cx="288925" cy="2769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cs typeface="Arial" pitchFamily="34" charset="0"/>
              </a:rPr>
              <a:t>7</a:t>
            </a:r>
            <a:endParaRPr lang="en-ZA" altLang="en-US"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551725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F5447536-22AF-4143-81F6-C1A8AFE5AC92}" type="slidenum">
              <a:rPr lang="en-US" smtClean="0"/>
              <a:pPr/>
              <a:t>‹#›</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E8E1A3B-8484-42D3-B4DC-8B9A6CE59A6E}" type="slidenum">
              <a:rPr lang="en-US" smtClean="0"/>
              <a:pPr>
                <a:defRPr/>
              </a:pPr>
              <a:t>9</a:t>
            </a:fld>
            <a:endParaRPr lang="en-US"/>
          </a:p>
        </p:txBody>
      </p:sp>
      <p:sp>
        <p:nvSpPr>
          <p:cNvPr id="12" name="TextBox 7"/>
          <p:cNvSpPr txBox="1"/>
          <p:nvPr/>
        </p:nvSpPr>
        <p:spPr>
          <a:xfrm>
            <a:off x="8522998" y="266731"/>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a:t>
            </a:r>
            <a:endParaRPr lang="en-ZA" sz="1200" dirty="0">
              <a:solidFill>
                <a:prstClr val="black"/>
              </a:solidFill>
            </a:endParaRPr>
          </a:p>
        </p:txBody>
      </p:sp>
      <p:sp>
        <p:nvSpPr>
          <p:cNvPr id="8" name="Title 1"/>
          <p:cNvSpPr txBox="1">
            <a:spLocks/>
          </p:cNvSpPr>
          <p:nvPr/>
        </p:nvSpPr>
        <p:spPr bwMode="auto">
          <a:xfrm>
            <a:off x="652314" y="266731"/>
            <a:ext cx="394279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a:lstStyle>
          <a:p>
            <a:r>
              <a:rPr lang="en-ZA" sz="2000" b="1" dirty="0" smtClean="0">
                <a:solidFill>
                  <a:prstClr val="black"/>
                </a:solidFill>
                <a:cs typeface="Arial" panose="020B0604020202020204" pitchFamily="34" charset="0"/>
              </a:rPr>
              <a:t>Summary  Social Impact </a:t>
            </a:r>
            <a:endParaRPr lang="en-ZA" sz="2000" b="1" dirty="0">
              <a:solidFill>
                <a:prstClr val="black"/>
              </a:solidFill>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693497592"/>
              </p:ext>
            </p:extLst>
          </p:nvPr>
        </p:nvGraphicFramePr>
        <p:xfrm>
          <a:off x="324271" y="1359564"/>
          <a:ext cx="4751786" cy="5518754"/>
        </p:xfrm>
        <a:graphic>
          <a:graphicData uri="http://schemas.openxmlformats.org/drawingml/2006/table">
            <a:tbl>
              <a:tblPr firstRow="1" bandRow="1">
                <a:tableStyleId>{69012ECD-51FC-41F1-AA8D-1B2483CD663E}</a:tableStyleId>
              </a:tblPr>
              <a:tblGrid>
                <a:gridCol w="1216595">
                  <a:extLst>
                    <a:ext uri="{9D8B030D-6E8A-4147-A177-3AD203B41FA5}">
                      <a16:colId xmlns:a16="http://schemas.microsoft.com/office/drawing/2014/main" xmlns="" val="20000"/>
                    </a:ext>
                  </a:extLst>
                </a:gridCol>
                <a:gridCol w="1748855">
                  <a:extLst>
                    <a:ext uri="{9D8B030D-6E8A-4147-A177-3AD203B41FA5}">
                      <a16:colId xmlns:a16="http://schemas.microsoft.com/office/drawing/2014/main" xmlns="" val="20001"/>
                    </a:ext>
                  </a:extLst>
                </a:gridCol>
                <a:gridCol w="1786336">
                  <a:extLst>
                    <a:ext uri="{9D8B030D-6E8A-4147-A177-3AD203B41FA5}">
                      <a16:colId xmlns:a16="http://schemas.microsoft.com/office/drawing/2014/main" xmlns="" val="20002"/>
                    </a:ext>
                  </a:extLst>
                </a:gridCol>
              </a:tblGrid>
              <a:tr h="396135">
                <a:tc>
                  <a:txBody>
                    <a:bodyPr/>
                    <a:lstStyle/>
                    <a:p>
                      <a:r>
                        <a:rPr lang="en-ZA" sz="1100" dirty="0" smtClean="0"/>
                        <a:t>Developmental Indicators </a:t>
                      </a:r>
                      <a:endParaRPr lang="en-ZA" sz="1100" dirty="0"/>
                    </a:p>
                  </a:txBody>
                  <a:tcPr/>
                </a:tc>
                <a:tc>
                  <a:txBody>
                    <a:bodyPr/>
                    <a:lstStyle/>
                    <a:p>
                      <a:r>
                        <a:rPr lang="en-ZA" sz="1100" dirty="0" smtClean="0"/>
                        <a:t>Measurement</a:t>
                      </a:r>
                      <a:endParaRPr lang="en-ZA" sz="1100" dirty="0"/>
                    </a:p>
                  </a:txBody>
                  <a:tcPr/>
                </a:tc>
                <a:tc>
                  <a:txBody>
                    <a:bodyPr/>
                    <a:lstStyle/>
                    <a:p>
                      <a:r>
                        <a:rPr lang="en-ZA" sz="1100" dirty="0" smtClean="0"/>
                        <a:t>Achievements</a:t>
                      </a:r>
                      <a:endParaRPr lang="en-ZA" sz="1100" dirty="0"/>
                    </a:p>
                  </a:txBody>
                  <a:tcPr/>
                </a:tc>
                <a:extLst>
                  <a:ext uri="{0D108BD9-81ED-4DB2-BD59-A6C34878D82A}">
                    <a16:rowId xmlns:a16="http://schemas.microsoft.com/office/drawing/2014/main" xmlns="" val="10000"/>
                  </a:ext>
                </a:extLst>
              </a:tr>
              <a:tr h="226363">
                <a:tc rowSpan="5">
                  <a:txBody>
                    <a:bodyPr/>
                    <a:lstStyle/>
                    <a:p>
                      <a:r>
                        <a:rPr lang="en-ZA" sz="1000" dirty="0" smtClean="0"/>
                        <a:t>Employment Opportunity </a:t>
                      </a:r>
                      <a:endParaRPr lang="en-ZA" sz="1000" dirty="0"/>
                    </a:p>
                  </a:txBody>
                  <a:tcPr/>
                </a:tc>
                <a:tc>
                  <a:txBody>
                    <a:bodyPr/>
                    <a:lstStyle/>
                    <a:p>
                      <a:r>
                        <a:rPr lang="en-ZA" sz="1000" dirty="0" smtClean="0"/>
                        <a:t>Permanent</a:t>
                      </a:r>
                      <a:r>
                        <a:rPr lang="en-ZA" sz="1000" baseline="0" dirty="0" smtClean="0"/>
                        <a:t> </a:t>
                      </a:r>
                      <a:endParaRPr lang="en-ZA" sz="1000" dirty="0"/>
                    </a:p>
                  </a:txBody>
                  <a:tcPr/>
                </a:tc>
                <a:tc>
                  <a:txBody>
                    <a:bodyPr/>
                    <a:lstStyle/>
                    <a:p>
                      <a:pPr algn="ctr"/>
                      <a:r>
                        <a:rPr lang="en-ZA" sz="1000" dirty="0" smtClean="0"/>
                        <a:t>47 978</a:t>
                      </a:r>
                      <a:endParaRPr lang="en-ZA" sz="1000" dirty="0"/>
                    </a:p>
                  </a:txBody>
                  <a:tcPr/>
                </a:tc>
                <a:extLst>
                  <a:ext uri="{0D108BD9-81ED-4DB2-BD59-A6C34878D82A}">
                    <a16:rowId xmlns:a16="http://schemas.microsoft.com/office/drawing/2014/main" xmlns="" val="10001"/>
                  </a:ext>
                </a:extLst>
              </a:tr>
              <a:tr h="226363">
                <a:tc vMerge="1">
                  <a:txBody>
                    <a:bodyPr/>
                    <a:lstStyle/>
                    <a:p>
                      <a:endParaRPr lang="en-ZA"/>
                    </a:p>
                  </a:txBody>
                  <a:tcPr/>
                </a:tc>
                <a:tc>
                  <a:txBody>
                    <a:bodyPr/>
                    <a:lstStyle/>
                    <a:p>
                      <a:r>
                        <a:rPr lang="en-ZA" sz="1000" dirty="0" smtClean="0"/>
                        <a:t>Temporary </a:t>
                      </a:r>
                      <a:endParaRPr lang="en-ZA" sz="1000" dirty="0"/>
                    </a:p>
                  </a:txBody>
                  <a:tcPr/>
                </a:tc>
                <a:tc>
                  <a:txBody>
                    <a:bodyPr/>
                    <a:lstStyle/>
                    <a:p>
                      <a:pPr algn="ctr"/>
                      <a:r>
                        <a:rPr lang="en-ZA" sz="1000" dirty="0" smtClean="0"/>
                        <a:t>3074</a:t>
                      </a:r>
                      <a:endParaRPr lang="en-ZA" sz="1000" dirty="0"/>
                    </a:p>
                  </a:txBody>
                  <a:tcPr/>
                </a:tc>
                <a:extLst>
                  <a:ext uri="{0D108BD9-81ED-4DB2-BD59-A6C34878D82A}">
                    <a16:rowId xmlns:a16="http://schemas.microsoft.com/office/drawing/2014/main" xmlns="" val="10002"/>
                  </a:ext>
                </a:extLst>
              </a:tr>
              <a:tr h="367840">
                <a:tc vMerge="1">
                  <a:txBody>
                    <a:bodyPr/>
                    <a:lstStyle/>
                    <a:p>
                      <a:endParaRPr lang="en-ZA"/>
                    </a:p>
                  </a:txBody>
                  <a:tcPr/>
                </a:tc>
                <a:tc>
                  <a:txBody>
                    <a:bodyPr/>
                    <a:lstStyle/>
                    <a:p>
                      <a:r>
                        <a:rPr lang="en-ZA" sz="1000" dirty="0" smtClean="0"/>
                        <a:t>Total</a:t>
                      </a:r>
                      <a:r>
                        <a:rPr lang="en-ZA" sz="1000" baseline="0" dirty="0" smtClean="0"/>
                        <a:t> number of jobs sustained </a:t>
                      </a:r>
                      <a:endParaRPr lang="en-ZA" sz="1000" dirty="0"/>
                    </a:p>
                  </a:txBody>
                  <a:tcPr/>
                </a:tc>
                <a:tc>
                  <a:txBody>
                    <a:bodyPr/>
                    <a:lstStyle/>
                    <a:p>
                      <a:pPr algn="ctr"/>
                      <a:r>
                        <a:rPr lang="en-ZA" sz="1000" dirty="0" smtClean="0"/>
                        <a:t>51 051</a:t>
                      </a:r>
                      <a:endParaRPr lang="en-ZA" sz="1000" dirty="0"/>
                    </a:p>
                  </a:txBody>
                  <a:tcPr/>
                </a:tc>
                <a:extLst>
                  <a:ext uri="{0D108BD9-81ED-4DB2-BD59-A6C34878D82A}">
                    <a16:rowId xmlns:a16="http://schemas.microsoft.com/office/drawing/2014/main" xmlns="" val="10003"/>
                  </a:ext>
                </a:extLst>
              </a:tr>
              <a:tr h="367840">
                <a:tc vMerge="1">
                  <a:txBody>
                    <a:bodyPr/>
                    <a:lstStyle/>
                    <a:p>
                      <a:endParaRPr lang="en-ZA"/>
                    </a:p>
                  </a:txBody>
                  <a:tcPr/>
                </a:tc>
                <a:tc>
                  <a:txBody>
                    <a:bodyPr/>
                    <a:lstStyle/>
                    <a:p>
                      <a:r>
                        <a:rPr lang="en-ZA" sz="1000" dirty="0" smtClean="0"/>
                        <a:t>Total number of jobs created</a:t>
                      </a:r>
                      <a:endParaRPr lang="en-ZA" sz="1000" dirty="0"/>
                    </a:p>
                  </a:txBody>
                  <a:tcPr/>
                </a:tc>
                <a:tc>
                  <a:txBody>
                    <a:bodyPr/>
                    <a:lstStyle/>
                    <a:p>
                      <a:pPr algn="ctr"/>
                      <a:r>
                        <a:rPr lang="en-ZA" sz="1000" dirty="0" smtClean="0"/>
                        <a:t>1043</a:t>
                      </a:r>
                      <a:endParaRPr lang="en-ZA" sz="1000" dirty="0"/>
                    </a:p>
                  </a:txBody>
                  <a:tcPr/>
                </a:tc>
                <a:extLst>
                  <a:ext uri="{0D108BD9-81ED-4DB2-BD59-A6C34878D82A}">
                    <a16:rowId xmlns:a16="http://schemas.microsoft.com/office/drawing/2014/main" xmlns="" val="10004"/>
                  </a:ext>
                </a:extLst>
              </a:tr>
              <a:tr h="226363">
                <a:tc vMerge="1">
                  <a:txBody>
                    <a:bodyPr/>
                    <a:lstStyle/>
                    <a:p>
                      <a:endParaRPr lang="en-ZA"/>
                    </a:p>
                  </a:txBody>
                  <a:tcPr/>
                </a:tc>
                <a:tc>
                  <a:txBody>
                    <a:bodyPr/>
                    <a:lstStyle/>
                    <a:p>
                      <a:r>
                        <a:rPr lang="en-ZA" sz="1000" dirty="0" smtClean="0"/>
                        <a:t>Total number of jobs lost </a:t>
                      </a:r>
                      <a:endParaRPr lang="en-ZA" sz="1000" dirty="0"/>
                    </a:p>
                  </a:txBody>
                  <a:tcPr/>
                </a:tc>
                <a:tc>
                  <a:txBody>
                    <a:bodyPr/>
                    <a:lstStyle/>
                    <a:p>
                      <a:pPr algn="ctr"/>
                      <a:r>
                        <a:rPr lang="en-ZA" sz="1000" dirty="0" smtClean="0"/>
                        <a:t>9733</a:t>
                      </a:r>
                      <a:endParaRPr lang="en-ZA" sz="1000" dirty="0"/>
                    </a:p>
                  </a:txBody>
                  <a:tcPr/>
                </a:tc>
                <a:extLst>
                  <a:ext uri="{0D108BD9-81ED-4DB2-BD59-A6C34878D82A}">
                    <a16:rowId xmlns:a16="http://schemas.microsoft.com/office/drawing/2014/main" xmlns="" val="10005"/>
                  </a:ext>
                </a:extLst>
              </a:tr>
              <a:tr h="254918">
                <a:tc>
                  <a:txBody>
                    <a:bodyPr/>
                    <a:lstStyle/>
                    <a:p>
                      <a:r>
                        <a:rPr lang="en-ZA" sz="1000" dirty="0" smtClean="0"/>
                        <a:t>SME</a:t>
                      </a:r>
                      <a:endParaRPr lang="en-ZA" sz="1000" dirty="0"/>
                    </a:p>
                  </a:txBody>
                  <a:tcPr/>
                </a:tc>
                <a:tc>
                  <a:txBody>
                    <a:bodyPr/>
                    <a:lstStyle/>
                    <a:p>
                      <a:r>
                        <a:rPr lang="en-ZA" sz="1000" dirty="0" smtClean="0"/>
                        <a:t>Number of SME’s supported </a:t>
                      </a:r>
                      <a:endParaRPr lang="en-ZA" sz="1000" dirty="0"/>
                    </a:p>
                  </a:txBody>
                  <a:tcPr/>
                </a:tc>
                <a:tc>
                  <a:txBody>
                    <a:bodyPr/>
                    <a:lstStyle/>
                    <a:p>
                      <a:pPr algn="ctr"/>
                      <a:r>
                        <a:rPr lang="en-ZA" sz="1000" dirty="0" smtClean="0"/>
                        <a:t>181</a:t>
                      </a:r>
                      <a:endParaRPr lang="en-ZA" sz="1000" dirty="0"/>
                    </a:p>
                  </a:txBody>
                  <a:tcPr/>
                </a:tc>
                <a:extLst>
                  <a:ext uri="{0D108BD9-81ED-4DB2-BD59-A6C34878D82A}">
                    <a16:rowId xmlns:a16="http://schemas.microsoft.com/office/drawing/2014/main" xmlns="" val="10006"/>
                  </a:ext>
                </a:extLst>
              </a:tr>
              <a:tr h="367840">
                <a:tc>
                  <a:txBody>
                    <a:bodyPr/>
                    <a:lstStyle/>
                    <a:p>
                      <a:r>
                        <a:rPr lang="en-ZA" sz="1000" dirty="0" smtClean="0"/>
                        <a:t>Energy </a:t>
                      </a:r>
                      <a:endParaRPr lang="en-ZA" sz="1000" dirty="0"/>
                    </a:p>
                  </a:txBody>
                  <a:tcPr/>
                </a:tc>
                <a:tc>
                  <a:txBody>
                    <a:bodyPr/>
                    <a:lstStyle/>
                    <a:p>
                      <a:r>
                        <a:rPr lang="en-ZA" sz="1000" dirty="0" smtClean="0"/>
                        <a:t>Renewable projects to generate </a:t>
                      </a:r>
                      <a:endParaRPr lang="en-ZA" sz="1000" dirty="0"/>
                    </a:p>
                  </a:txBody>
                  <a:tcPr/>
                </a:tc>
                <a:tc>
                  <a:txBody>
                    <a:bodyPr/>
                    <a:lstStyle/>
                    <a:p>
                      <a:pPr algn="ctr"/>
                      <a:r>
                        <a:rPr lang="en-ZA" sz="1000" dirty="0" smtClean="0"/>
                        <a:t>27MW</a:t>
                      </a:r>
                      <a:endParaRPr lang="en-ZA" sz="1000" dirty="0"/>
                    </a:p>
                  </a:txBody>
                  <a:tcPr/>
                </a:tc>
                <a:extLst>
                  <a:ext uri="{0D108BD9-81ED-4DB2-BD59-A6C34878D82A}">
                    <a16:rowId xmlns:a16="http://schemas.microsoft.com/office/drawing/2014/main" xmlns="" val="10007"/>
                  </a:ext>
                </a:extLst>
              </a:tr>
              <a:tr h="367840">
                <a:tc rowSpan="3">
                  <a:txBody>
                    <a:bodyPr/>
                    <a:lstStyle/>
                    <a:p>
                      <a:r>
                        <a:rPr lang="en-ZA" sz="1000" dirty="0" smtClean="0"/>
                        <a:t>Housing </a:t>
                      </a:r>
                      <a:endParaRPr lang="en-ZA" sz="1000" dirty="0"/>
                    </a:p>
                  </a:txBody>
                  <a:tcPr/>
                </a:tc>
                <a:tc>
                  <a:txBody>
                    <a:bodyPr/>
                    <a:lstStyle/>
                    <a:p>
                      <a:r>
                        <a:rPr lang="en-ZA" sz="1000" dirty="0" smtClean="0"/>
                        <a:t>Total number of houses committed </a:t>
                      </a:r>
                      <a:endParaRPr lang="en-ZA" sz="1000" dirty="0"/>
                    </a:p>
                  </a:txBody>
                  <a:tcPr/>
                </a:tc>
                <a:tc>
                  <a:txBody>
                    <a:bodyPr/>
                    <a:lstStyle/>
                    <a:p>
                      <a:pPr algn="ctr"/>
                      <a:r>
                        <a:rPr lang="en-ZA" sz="1000" dirty="0" smtClean="0"/>
                        <a:t>3 099</a:t>
                      </a:r>
                      <a:endParaRPr lang="en-ZA" sz="1000" dirty="0"/>
                    </a:p>
                  </a:txBody>
                  <a:tcPr/>
                </a:tc>
                <a:extLst>
                  <a:ext uri="{0D108BD9-81ED-4DB2-BD59-A6C34878D82A}">
                    <a16:rowId xmlns:a16="http://schemas.microsoft.com/office/drawing/2014/main" xmlns="" val="10008"/>
                  </a:ext>
                </a:extLst>
              </a:tr>
              <a:tr h="226363">
                <a:tc vMerge="1">
                  <a:txBody>
                    <a:bodyPr/>
                    <a:lstStyle/>
                    <a:p>
                      <a:endParaRPr lang="en-ZA"/>
                    </a:p>
                  </a:txBody>
                  <a:tcPr/>
                </a:tc>
                <a:tc>
                  <a:txBody>
                    <a:bodyPr/>
                    <a:lstStyle/>
                    <a:p>
                      <a:r>
                        <a:rPr lang="en-ZA" sz="1000" dirty="0" smtClean="0"/>
                        <a:t>Completed</a:t>
                      </a:r>
                      <a:endParaRPr lang="en-ZA" sz="1000" dirty="0"/>
                    </a:p>
                  </a:txBody>
                  <a:tcPr/>
                </a:tc>
                <a:tc>
                  <a:txBody>
                    <a:bodyPr/>
                    <a:lstStyle/>
                    <a:p>
                      <a:pPr algn="ctr"/>
                      <a:r>
                        <a:rPr lang="en-ZA" sz="1000" dirty="0" smtClean="0"/>
                        <a:t>1 153</a:t>
                      </a:r>
                      <a:endParaRPr lang="en-ZA" sz="1000" dirty="0"/>
                    </a:p>
                  </a:txBody>
                  <a:tcPr/>
                </a:tc>
                <a:extLst>
                  <a:ext uri="{0D108BD9-81ED-4DB2-BD59-A6C34878D82A}">
                    <a16:rowId xmlns:a16="http://schemas.microsoft.com/office/drawing/2014/main" xmlns="" val="10009"/>
                  </a:ext>
                </a:extLst>
              </a:tr>
              <a:tr h="226363">
                <a:tc vMerge="1">
                  <a:txBody>
                    <a:bodyPr/>
                    <a:lstStyle/>
                    <a:p>
                      <a:endParaRPr lang="en-ZA"/>
                    </a:p>
                  </a:txBody>
                  <a:tcPr/>
                </a:tc>
                <a:tc>
                  <a:txBody>
                    <a:bodyPr/>
                    <a:lstStyle/>
                    <a:p>
                      <a:r>
                        <a:rPr lang="en-ZA" sz="1000" dirty="0" smtClean="0"/>
                        <a:t>Under construction </a:t>
                      </a:r>
                      <a:endParaRPr lang="en-ZA" sz="1000" dirty="0"/>
                    </a:p>
                  </a:txBody>
                  <a:tcPr/>
                </a:tc>
                <a:tc>
                  <a:txBody>
                    <a:bodyPr/>
                    <a:lstStyle/>
                    <a:p>
                      <a:pPr algn="ctr"/>
                      <a:r>
                        <a:rPr lang="en-ZA" sz="1000" dirty="0" smtClean="0"/>
                        <a:t> 1965</a:t>
                      </a:r>
                      <a:endParaRPr lang="en-ZA" sz="1000" dirty="0"/>
                    </a:p>
                  </a:txBody>
                  <a:tcPr/>
                </a:tc>
                <a:extLst>
                  <a:ext uri="{0D108BD9-81ED-4DB2-BD59-A6C34878D82A}">
                    <a16:rowId xmlns:a16="http://schemas.microsoft.com/office/drawing/2014/main" xmlns="" val="10010"/>
                  </a:ext>
                </a:extLst>
              </a:tr>
              <a:tr h="487179">
                <a:tc rowSpan="3">
                  <a:txBody>
                    <a:bodyPr/>
                    <a:lstStyle/>
                    <a:p>
                      <a:r>
                        <a:rPr lang="en-ZA" sz="1000" dirty="0" smtClean="0"/>
                        <a:t>Education </a:t>
                      </a:r>
                      <a:endParaRPr lang="en-ZA" sz="1000" dirty="0"/>
                    </a:p>
                  </a:txBody>
                  <a:tcPr/>
                </a:tc>
                <a:tc>
                  <a:txBody>
                    <a:bodyPr/>
                    <a:lstStyle/>
                    <a:p>
                      <a:r>
                        <a:rPr lang="en-ZA" sz="1000" dirty="0" smtClean="0"/>
                        <a:t>Student accommodation</a:t>
                      </a:r>
                      <a:endParaRPr lang="en-ZA" sz="1000" dirty="0"/>
                    </a:p>
                  </a:txBody>
                  <a:tcPr/>
                </a:tc>
                <a:tc>
                  <a:txBody>
                    <a:bodyPr/>
                    <a:lstStyle/>
                    <a:p>
                      <a:r>
                        <a:rPr lang="en-ZA" sz="1000" dirty="0" smtClean="0"/>
                        <a:t>9680 operational &amp;</a:t>
                      </a:r>
                      <a:r>
                        <a:rPr lang="en-ZA" sz="1000" baseline="0" dirty="0" smtClean="0"/>
                        <a:t> in excess of 5000 are being developed </a:t>
                      </a:r>
                      <a:endParaRPr lang="en-ZA" sz="1000" dirty="0"/>
                    </a:p>
                  </a:txBody>
                  <a:tcPr/>
                </a:tc>
                <a:extLst>
                  <a:ext uri="{0D108BD9-81ED-4DB2-BD59-A6C34878D82A}">
                    <a16:rowId xmlns:a16="http://schemas.microsoft.com/office/drawing/2014/main" xmlns="" val="10011"/>
                  </a:ext>
                </a:extLst>
              </a:tr>
              <a:tr h="367840">
                <a:tc vMerge="1">
                  <a:txBody>
                    <a:bodyPr/>
                    <a:lstStyle/>
                    <a:p>
                      <a:endParaRPr lang="en-ZA"/>
                    </a:p>
                  </a:txBody>
                  <a:tcPr/>
                </a:tc>
                <a:tc>
                  <a:txBody>
                    <a:bodyPr/>
                    <a:lstStyle/>
                    <a:p>
                      <a:r>
                        <a:rPr lang="en-ZA" sz="1000" dirty="0" smtClean="0"/>
                        <a:t>Financial Support</a:t>
                      </a:r>
                      <a:endParaRPr lang="en-ZA" sz="1000" dirty="0"/>
                    </a:p>
                  </a:txBody>
                  <a:tcPr/>
                </a:tc>
                <a:tc>
                  <a:txBody>
                    <a:bodyPr/>
                    <a:lstStyle/>
                    <a:p>
                      <a:r>
                        <a:rPr lang="en-ZA" sz="1000" dirty="0" smtClean="0"/>
                        <a:t>25 946 student loans to the value R 419 573 143</a:t>
                      </a:r>
                      <a:endParaRPr lang="en-ZA" sz="1000" dirty="0"/>
                    </a:p>
                  </a:txBody>
                  <a:tcPr/>
                </a:tc>
                <a:extLst>
                  <a:ext uri="{0D108BD9-81ED-4DB2-BD59-A6C34878D82A}">
                    <a16:rowId xmlns:a16="http://schemas.microsoft.com/office/drawing/2014/main" xmlns="" val="10012"/>
                  </a:ext>
                </a:extLst>
              </a:tr>
              <a:tr h="226363">
                <a:tc vMerge="1">
                  <a:txBody>
                    <a:bodyPr/>
                    <a:lstStyle/>
                    <a:p>
                      <a:endParaRPr lang="en-ZA"/>
                    </a:p>
                  </a:txBody>
                  <a:tcPr/>
                </a:tc>
                <a:tc>
                  <a:txBody>
                    <a:bodyPr/>
                    <a:lstStyle/>
                    <a:p>
                      <a:r>
                        <a:rPr lang="en-ZA" sz="1000" dirty="0" smtClean="0"/>
                        <a:t>Tertiary institution </a:t>
                      </a:r>
                      <a:endParaRPr lang="en-ZA" sz="1000" dirty="0"/>
                    </a:p>
                  </a:txBody>
                  <a:tcPr/>
                </a:tc>
                <a:tc>
                  <a:txBody>
                    <a:bodyPr/>
                    <a:lstStyle/>
                    <a:p>
                      <a:r>
                        <a:rPr lang="en-ZA" sz="1000" dirty="0" smtClean="0"/>
                        <a:t>25 Property lease</a:t>
                      </a:r>
                      <a:endParaRPr lang="en-ZA" sz="1000" dirty="0"/>
                    </a:p>
                  </a:txBody>
                  <a:tcPr/>
                </a:tc>
                <a:extLst>
                  <a:ext uri="{0D108BD9-81ED-4DB2-BD59-A6C34878D82A}">
                    <a16:rowId xmlns:a16="http://schemas.microsoft.com/office/drawing/2014/main" xmlns="" val="10013"/>
                  </a:ext>
                </a:extLst>
              </a:tr>
              <a:tr h="226363">
                <a:tc rowSpan="2">
                  <a:txBody>
                    <a:bodyPr/>
                    <a:lstStyle/>
                    <a:p>
                      <a:r>
                        <a:rPr lang="en-ZA" sz="1000" dirty="0" smtClean="0"/>
                        <a:t>Health Care</a:t>
                      </a:r>
                      <a:endParaRPr lang="en-ZA" sz="1000" dirty="0"/>
                    </a:p>
                  </a:txBody>
                  <a:tcPr/>
                </a:tc>
                <a:tc>
                  <a:txBody>
                    <a:bodyPr/>
                    <a:lstStyle/>
                    <a:p>
                      <a:r>
                        <a:rPr lang="en-ZA" sz="1000" dirty="0" smtClean="0"/>
                        <a:t>Hospitals</a:t>
                      </a:r>
                      <a:endParaRPr lang="en-ZA" sz="1000" dirty="0"/>
                    </a:p>
                  </a:txBody>
                  <a:tcPr/>
                </a:tc>
                <a:tc>
                  <a:txBody>
                    <a:bodyPr/>
                    <a:lstStyle/>
                    <a:p>
                      <a:r>
                        <a:rPr lang="en-ZA" sz="1000" dirty="0" smtClean="0"/>
                        <a:t>24 hospitals</a:t>
                      </a:r>
                      <a:endParaRPr lang="en-ZA" sz="1000" dirty="0"/>
                    </a:p>
                  </a:txBody>
                  <a:tcPr/>
                </a:tc>
                <a:extLst>
                  <a:ext uri="{0D108BD9-81ED-4DB2-BD59-A6C34878D82A}">
                    <a16:rowId xmlns:a16="http://schemas.microsoft.com/office/drawing/2014/main" xmlns="" val="10014"/>
                  </a:ext>
                </a:extLst>
              </a:tr>
              <a:tr h="226363">
                <a:tc vMerge="1">
                  <a:txBody>
                    <a:bodyPr/>
                    <a:lstStyle/>
                    <a:p>
                      <a:endParaRPr lang="en-ZA"/>
                    </a:p>
                  </a:txBody>
                  <a:tcPr/>
                </a:tc>
                <a:tc>
                  <a:txBody>
                    <a:bodyPr/>
                    <a:lstStyle/>
                    <a:p>
                      <a:r>
                        <a:rPr lang="en-ZA" sz="1000" dirty="0" smtClean="0"/>
                        <a:t>Hospital beds</a:t>
                      </a:r>
                      <a:endParaRPr lang="en-ZA" sz="1000" dirty="0"/>
                    </a:p>
                  </a:txBody>
                  <a:tcPr/>
                </a:tc>
                <a:tc>
                  <a:txBody>
                    <a:bodyPr/>
                    <a:lstStyle/>
                    <a:p>
                      <a:r>
                        <a:rPr lang="en-ZA" sz="1000" dirty="0" smtClean="0"/>
                        <a:t>2 843</a:t>
                      </a:r>
                      <a:endParaRPr lang="en-ZA" sz="1000" dirty="0"/>
                    </a:p>
                  </a:txBody>
                  <a:tcPr/>
                </a:tc>
                <a:extLst>
                  <a:ext uri="{0D108BD9-81ED-4DB2-BD59-A6C34878D82A}">
                    <a16:rowId xmlns:a16="http://schemas.microsoft.com/office/drawing/2014/main" xmlns="" val="10015"/>
                  </a:ext>
                </a:extLst>
              </a:tr>
              <a:tr h="446417">
                <a:tc>
                  <a:txBody>
                    <a:bodyPr/>
                    <a:lstStyle/>
                    <a:p>
                      <a:r>
                        <a:rPr lang="en-ZA" sz="1000" dirty="0" smtClean="0"/>
                        <a:t>Agriculture</a:t>
                      </a:r>
                      <a:endParaRPr lang="en-ZA" sz="1000" dirty="0"/>
                    </a:p>
                  </a:txBody>
                  <a:tcPr/>
                </a:tc>
                <a:tc>
                  <a:txBody>
                    <a:bodyPr/>
                    <a:lstStyle/>
                    <a:p>
                      <a:r>
                        <a:rPr lang="en-ZA" sz="1000" dirty="0" smtClean="0"/>
                        <a:t>Farms supported</a:t>
                      </a:r>
                      <a:endParaRPr lang="en-ZA" sz="1000" dirty="0"/>
                    </a:p>
                  </a:txBody>
                  <a:tcPr/>
                </a:tc>
                <a:tc>
                  <a:txBody>
                    <a:bodyPr/>
                    <a:lstStyle/>
                    <a:p>
                      <a:r>
                        <a:rPr lang="en-ZA" sz="1000" dirty="0" smtClean="0"/>
                        <a:t>9</a:t>
                      </a:r>
                      <a:endParaRPr lang="en-ZA" sz="1000" dirty="0"/>
                    </a:p>
                  </a:txBody>
                  <a:tcPr/>
                </a:tc>
                <a:extLst>
                  <a:ext uri="{0D108BD9-81ED-4DB2-BD59-A6C34878D82A}">
                    <a16:rowId xmlns:a16="http://schemas.microsoft.com/office/drawing/2014/main" xmlns="" val="10016"/>
                  </a:ext>
                </a:extLst>
              </a:tr>
            </a:tbl>
          </a:graphicData>
        </a:graphic>
      </p:graphicFrame>
      <p:sp>
        <p:nvSpPr>
          <p:cNvPr id="13" name="TextBox 12"/>
          <p:cNvSpPr txBox="1"/>
          <p:nvPr/>
        </p:nvSpPr>
        <p:spPr>
          <a:xfrm>
            <a:off x="5829877" y="1438270"/>
            <a:ext cx="2693121" cy="1477328"/>
          </a:xfrm>
          <a:prstGeom prst="rect">
            <a:avLst/>
          </a:prstGeom>
          <a:noFill/>
        </p:spPr>
        <p:txBody>
          <a:bodyPr wrap="square" rtlCol="0">
            <a:spAutoFit/>
          </a:bodyPr>
          <a:lstStyle/>
          <a:p>
            <a:r>
              <a:rPr lang="en-ZA" sz="1200" dirty="0" smtClean="0">
                <a:solidFill>
                  <a:prstClr val="black"/>
                </a:solidFill>
              </a:rPr>
              <a:t>Jobs </a:t>
            </a:r>
            <a:r>
              <a:rPr lang="en-ZA" sz="1200" dirty="0">
                <a:solidFill>
                  <a:prstClr val="black"/>
                </a:solidFill>
              </a:rPr>
              <a:t>sustained : 27 707 </a:t>
            </a:r>
            <a:endParaRPr lang="en-ZA" sz="1200" dirty="0" smtClean="0">
              <a:solidFill>
                <a:prstClr val="black"/>
              </a:solidFill>
            </a:endParaRPr>
          </a:p>
          <a:p>
            <a:r>
              <a:rPr lang="en-ZA" sz="1200" dirty="0">
                <a:solidFill>
                  <a:prstClr val="black"/>
                </a:solidFill>
              </a:rPr>
              <a:t>P</a:t>
            </a:r>
            <a:r>
              <a:rPr lang="en-ZA" sz="1200" dirty="0" smtClean="0">
                <a:solidFill>
                  <a:prstClr val="black"/>
                </a:solidFill>
              </a:rPr>
              <a:t>ermanent      :  22 </a:t>
            </a:r>
            <a:r>
              <a:rPr lang="en-ZA" sz="1200" dirty="0">
                <a:solidFill>
                  <a:prstClr val="black"/>
                </a:solidFill>
              </a:rPr>
              <a:t>805 </a:t>
            </a:r>
            <a:endParaRPr lang="en-ZA" sz="1200" dirty="0" smtClean="0">
              <a:solidFill>
                <a:prstClr val="black"/>
              </a:solidFill>
            </a:endParaRPr>
          </a:p>
          <a:p>
            <a:r>
              <a:rPr lang="en-ZA" sz="1200" dirty="0" smtClean="0">
                <a:solidFill>
                  <a:prstClr val="black"/>
                </a:solidFill>
              </a:rPr>
              <a:t>Temporary       </a:t>
            </a:r>
            <a:r>
              <a:rPr lang="en-ZA" sz="1200" dirty="0">
                <a:solidFill>
                  <a:prstClr val="black"/>
                </a:solidFill>
              </a:rPr>
              <a:t>:  4 902 </a:t>
            </a:r>
            <a:endParaRPr lang="en-ZA" sz="1200" dirty="0" smtClean="0">
              <a:solidFill>
                <a:prstClr val="black"/>
              </a:solidFill>
            </a:endParaRPr>
          </a:p>
          <a:p>
            <a:r>
              <a:rPr lang="en-ZA" sz="1200" dirty="0" smtClean="0">
                <a:solidFill>
                  <a:prstClr val="black"/>
                </a:solidFill>
              </a:rPr>
              <a:t>New </a:t>
            </a:r>
            <a:r>
              <a:rPr lang="en-ZA" sz="1200" dirty="0">
                <a:solidFill>
                  <a:prstClr val="black"/>
                </a:solidFill>
              </a:rPr>
              <a:t>jobs          : </a:t>
            </a:r>
            <a:r>
              <a:rPr lang="en-ZA" sz="1200" dirty="0" smtClean="0">
                <a:solidFill>
                  <a:prstClr val="black"/>
                </a:solidFill>
              </a:rPr>
              <a:t>8121</a:t>
            </a:r>
          </a:p>
          <a:p>
            <a:r>
              <a:rPr lang="en-ZA" sz="1200" dirty="0">
                <a:solidFill>
                  <a:prstClr val="black"/>
                </a:solidFill>
              </a:rPr>
              <a:t>	</a:t>
            </a:r>
            <a:r>
              <a:rPr lang="en-ZA" sz="1200" dirty="0" smtClean="0">
                <a:solidFill>
                  <a:prstClr val="black"/>
                </a:solidFill>
              </a:rPr>
              <a:t>  ( 2018/2019 )</a:t>
            </a:r>
          </a:p>
          <a:p>
            <a:r>
              <a:rPr lang="en-ZA" sz="1200" dirty="0" smtClean="0">
                <a:solidFill>
                  <a:prstClr val="black"/>
                </a:solidFill>
              </a:rPr>
              <a:t>SME supported : 181 </a:t>
            </a:r>
          </a:p>
          <a:p>
            <a:endParaRPr lang="en-ZA" dirty="0">
              <a:solidFill>
                <a:prstClr val="black"/>
              </a:solidFill>
            </a:endParaRPr>
          </a:p>
        </p:txBody>
      </p:sp>
      <p:sp>
        <p:nvSpPr>
          <p:cNvPr id="15" name="Rounded Rectangle 14"/>
          <p:cNvSpPr/>
          <p:nvPr/>
        </p:nvSpPr>
        <p:spPr>
          <a:xfrm>
            <a:off x="6084168" y="2563974"/>
            <a:ext cx="1479324" cy="228566"/>
          </a:xfrm>
          <a:prstGeom prst="roundRect">
            <a:avLst>
              <a:gd name="adj" fmla="val 50000"/>
            </a:avLst>
          </a:prstGeom>
          <a:solidFill>
            <a:srgbClr val="00B0F0"/>
          </a:solidFill>
          <a:ln w="12700" cap="flat" cmpd="sng" algn="ctr">
            <a:noFill/>
            <a:prstDash val="solid"/>
            <a:miter lim="800000"/>
          </a:ln>
          <a:effectLst/>
        </p:spPr>
        <p:txBody>
          <a:bodyPr rtlCol="0" anchor="ctr"/>
          <a:lstStyle/>
          <a:p>
            <a:pPr algn="ctr">
              <a:defRPr/>
            </a:pPr>
            <a:r>
              <a:rPr lang="en-US" sz="1137" b="1" kern="0" dirty="0" smtClean="0">
                <a:solidFill>
                  <a:prstClr val="white"/>
                </a:solidFill>
                <a:latin typeface="Lato" panose="020F0502020204030203" pitchFamily="34" charset="0"/>
              </a:rPr>
              <a:t>PIC</a:t>
            </a:r>
          </a:p>
        </p:txBody>
      </p:sp>
      <p:sp>
        <p:nvSpPr>
          <p:cNvPr id="16" name="TextBox 15"/>
          <p:cNvSpPr txBox="1"/>
          <p:nvPr/>
        </p:nvSpPr>
        <p:spPr>
          <a:xfrm>
            <a:off x="5810608" y="2915598"/>
            <a:ext cx="2577816" cy="1015663"/>
          </a:xfrm>
          <a:prstGeom prst="rect">
            <a:avLst/>
          </a:prstGeom>
          <a:noFill/>
        </p:spPr>
        <p:txBody>
          <a:bodyPr wrap="square" rtlCol="0">
            <a:spAutoFit/>
          </a:bodyPr>
          <a:lstStyle/>
          <a:p>
            <a:r>
              <a:rPr lang="en-ZA" sz="1200" dirty="0" smtClean="0">
                <a:solidFill>
                  <a:prstClr val="black"/>
                </a:solidFill>
              </a:rPr>
              <a:t>New agreement March 2017</a:t>
            </a:r>
          </a:p>
          <a:p>
            <a:r>
              <a:rPr lang="en-ZA" sz="1200" dirty="0" smtClean="0">
                <a:solidFill>
                  <a:prstClr val="black"/>
                </a:solidFill>
              </a:rPr>
              <a:t>Amount : 1.17 billion  </a:t>
            </a:r>
          </a:p>
          <a:p>
            <a:r>
              <a:rPr lang="en-ZA" sz="1200" dirty="0">
                <a:solidFill>
                  <a:prstClr val="black"/>
                </a:solidFill>
              </a:rPr>
              <a:t>jobs  created :  </a:t>
            </a:r>
            <a:r>
              <a:rPr lang="en-ZA" sz="1200" dirty="0" smtClean="0">
                <a:solidFill>
                  <a:prstClr val="black"/>
                </a:solidFill>
              </a:rPr>
              <a:t>9474</a:t>
            </a:r>
          </a:p>
          <a:p>
            <a:endParaRPr lang="en-ZA" sz="1200" dirty="0">
              <a:solidFill>
                <a:prstClr val="black"/>
              </a:solidFill>
            </a:endParaRPr>
          </a:p>
          <a:p>
            <a:endParaRPr lang="en-ZA" sz="1200" dirty="0" smtClean="0">
              <a:solidFill>
                <a:prstClr val="black"/>
              </a:solidFill>
            </a:endParaRPr>
          </a:p>
        </p:txBody>
      </p:sp>
      <p:sp>
        <p:nvSpPr>
          <p:cNvPr id="17" name="Rounded Rectangle 16"/>
          <p:cNvSpPr/>
          <p:nvPr/>
        </p:nvSpPr>
        <p:spPr>
          <a:xfrm>
            <a:off x="6299240" y="3770488"/>
            <a:ext cx="1329411" cy="228566"/>
          </a:xfrm>
          <a:prstGeom prst="roundRect">
            <a:avLst>
              <a:gd name="adj" fmla="val 50000"/>
            </a:avLst>
          </a:prstGeom>
          <a:solidFill>
            <a:srgbClr val="FF0000"/>
          </a:solidFill>
          <a:ln w="12700" cap="flat" cmpd="sng" algn="ctr">
            <a:noFill/>
            <a:prstDash val="solid"/>
            <a:miter lim="800000"/>
          </a:ln>
          <a:effectLst/>
        </p:spPr>
        <p:txBody>
          <a:bodyPr rtlCol="0" anchor="ctr"/>
          <a:lstStyle/>
          <a:p>
            <a:pPr algn="ctr">
              <a:defRPr/>
            </a:pPr>
            <a:r>
              <a:rPr lang="en-US" sz="1137" b="1" kern="0" dirty="0" smtClean="0">
                <a:solidFill>
                  <a:prstClr val="white"/>
                </a:solidFill>
                <a:latin typeface="Lato" panose="020F0502020204030203" pitchFamily="34" charset="0"/>
              </a:rPr>
              <a:t>IDC </a:t>
            </a:r>
          </a:p>
        </p:txBody>
      </p:sp>
      <p:sp>
        <p:nvSpPr>
          <p:cNvPr id="18" name="TextBox 17"/>
          <p:cNvSpPr txBox="1"/>
          <p:nvPr/>
        </p:nvSpPr>
        <p:spPr>
          <a:xfrm>
            <a:off x="5725075" y="4080180"/>
            <a:ext cx="2797923" cy="1015663"/>
          </a:xfrm>
          <a:prstGeom prst="rect">
            <a:avLst/>
          </a:prstGeom>
          <a:noFill/>
        </p:spPr>
        <p:txBody>
          <a:bodyPr wrap="square" rtlCol="0">
            <a:spAutoFit/>
          </a:bodyPr>
          <a:lstStyle/>
          <a:p>
            <a:r>
              <a:rPr lang="en-ZA" sz="1200" dirty="0" smtClean="0">
                <a:solidFill>
                  <a:prstClr val="black"/>
                </a:solidFill>
              </a:rPr>
              <a:t>19% Equity stake in EDCON </a:t>
            </a:r>
          </a:p>
          <a:p>
            <a:r>
              <a:rPr lang="en-ZA" sz="1200" dirty="0" smtClean="0">
                <a:solidFill>
                  <a:prstClr val="black"/>
                </a:solidFill>
              </a:rPr>
              <a:t>1.2 billion investment </a:t>
            </a:r>
          </a:p>
          <a:p>
            <a:r>
              <a:rPr lang="en-ZA" sz="1200" dirty="0" smtClean="0">
                <a:solidFill>
                  <a:prstClr val="black"/>
                </a:solidFill>
              </a:rPr>
              <a:t>140 000 direct &amp; indirect jobs prevented </a:t>
            </a:r>
          </a:p>
          <a:p>
            <a:endParaRPr lang="en-ZA" sz="1200" dirty="0">
              <a:solidFill>
                <a:prstClr val="black"/>
              </a:solidFill>
            </a:endParaRPr>
          </a:p>
          <a:p>
            <a:endParaRPr lang="en-ZA" sz="1200" dirty="0" smtClean="0">
              <a:solidFill>
                <a:prstClr val="black"/>
              </a:solidFill>
            </a:endParaRPr>
          </a:p>
        </p:txBody>
      </p:sp>
      <p:sp>
        <p:nvSpPr>
          <p:cNvPr id="19" name="Rounded Rectangle 18"/>
          <p:cNvSpPr/>
          <p:nvPr/>
        </p:nvSpPr>
        <p:spPr>
          <a:xfrm>
            <a:off x="6244658" y="5113452"/>
            <a:ext cx="1329411" cy="228566"/>
          </a:xfrm>
          <a:prstGeom prst="roundRect">
            <a:avLst>
              <a:gd name="adj" fmla="val 50000"/>
            </a:avLst>
          </a:prstGeom>
          <a:solidFill>
            <a:srgbClr val="00B0F0"/>
          </a:solidFill>
          <a:ln w="12700" cap="flat" cmpd="sng" algn="ctr">
            <a:noFill/>
            <a:prstDash val="solid"/>
            <a:miter lim="800000"/>
          </a:ln>
          <a:effectLst/>
        </p:spPr>
        <p:txBody>
          <a:bodyPr rtlCol="0" anchor="ctr"/>
          <a:lstStyle/>
          <a:p>
            <a:pPr algn="ctr">
              <a:defRPr/>
            </a:pPr>
            <a:r>
              <a:rPr lang="en-US" sz="1137" b="1" kern="0" dirty="0" smtClean="0">
                <a:solidFill>
                  <a:prstClr val="white"/>
                </a:solidFill>
                <a:latin typeface="Lato" panose="020F0502020204030203" pitchFamily="34" charset="0"/>
              </a:rPr>
              <a:t>EDCON </a:t>
            </a:r>
          </a:p>
        </p:txBody>
      </p:sp>
      <p:sp>
        <p:nvSpPr>
          <p:cNvPr id="20" name="Rectangle 19"/>
          <p:cNvSpPr/>
          <p:nvPr/>
        </p:nvSpPr>
        <p:spPr>
          <a:xfrm>
            <a:off x="5652121" y="5380359"/>
            <a:ext cx="3046458" cy="1600438"/>
          </a:xfrm>
          <a:prstGeom prst="rect">
            <a:avLst/>
          </a:prstGeom>
        </p:spPr>
        <p:txBody>
          <a:bodyPr wrap="square">
            <a:spAutoFit/>
          </a:bodyPr>
          <a:lstStyle/>
          <a:p>
            <a:pPr>
              <a:defRPr/>
            </a:pPr>
            <a:r>
              <a:rPr lang="en-US" sz="1000" kern="0" dirty="0" smtClean="0">
                <a:solidFill>
                  <a:prstClr val="black"/>
                </a:solidFill>
              </a:rPr>
              <a:t>Allocated  : R2bn</a:t>
            </a:r>
          </a:p>
          <a:p>
            <a:r>
              <a:rPr lang="en-US" sz="1000" kern="0" dirty="0" smtClean="0">
                <a:solidFill>
                  <a:prstClr val="black"/>
                </a:solidFill>
              </a:rPr>
              <a:t> </a:t>
            </a:r>
            <a:r>
              <a:rPr lang="en-ZA" sz="1000" kern="0" dirty="0">
                <a:solidFill>
                  <a:prstClr val="black"/>
                </a:solidFill>
              </a:rPr>
              <a:t>The fund is expected to create 35-45 new companies in the first 5 years </a:t>
            </a:r>
            <a:endParaRPr lang="en-ZA" sz="1000" kern="0" dirty="0" smtClean="0">
              <a:solidFill>
                <a:prstClr val="black"/>
              </a:solidFill>
            </a:endParaRPr>
          </a:p>
          <a:p>
            <a:pPr algn="just"/>
            <a:r>
              <a:rPr lang="en-ZA" sz="1000" kern="0" dirty="0" smtClean="0">
                <a:solidFill>
                  <a:prstClr val="black"/>
                </a:solidFill>
              </a:rPr>
              <a:t>and </a:t>
            </a:r>
            <a:r>
              <a:rPr lang="en-ZA" sz="1000" kern="0" dirty="0">
                <a:solidFill>
                  <a:prstClr val="black"/>
                </a:solidFill>
              </a:rPr>
              <a:t>is expected to create 10 000 – 12 000 jobs in a period of 10 years, </a:t>
            </a:r>
            <a:endParaRPr lang="en-ZA" sz="1000" kern="0" dirty="0" smtClean="0">
              <a:solidFill>
                <a:prstClr val="black"/>
              </a:solidFill>
            </a:endParaRPr>
          </a:p>
          <a:p>
            <a:r>
              <a:rPr lang="en-ZA" sz="1000" kern="0" dirty="0" smtClean="0">
                <a:solidFill>
                  <a:prstClr val="black"/>
                </a:solidFill>
              </a:rPr>
              <a:t>particularly </a:t>
            </a:r>
            <a:r>
              <a:rPr lang="en-ZA" sz="1000" kern="0" dirty="0">
                <a:solidFill>
                  <a:prstClr val="black"/>
                </a:solidFill>
              </a:rPr>
              <a:t>ensuring Future of Work opportunities are </a:t>
            </a:r>
            <a:r>
              <a:rPr lang="en-ZA" sz="1000" kern="0" dirty="0" smtClean="0">
                <a:solidFill>
                  <a:prstClr val="black"/>
                </a:solidFill>
              </a:rPr>
              <a:t>utilized</a:t>
            </a:r>
          </a:p>
          <a:p>
            <a:endParaRPr lang="en-ZA" sz="1000" kern="0" dirty="0">
              <a:solidFill>
                <a:prstClr val="black"/>
              </a:solidFill>
            </a:endParaRPr>
          </a:p>
          <a:p>
            <a:pPr>
              <a:defRPr/>
            </a:pPr>
            <a:endParaRPr lang="en-ZA" kern="0" dirty="0" smtClean="0">
              <a:solidFill>
                <a:sysClr val="windowText" lastClr="000000"/>
              </a:solidFill>
            </a:endParaRPr>
          </a:p>
        </p:txBody>
      </p:sp>
      <p:sp>
        <p:nvSpPr>
          <p:cNvPr id="21" name="Rounded Rectangle 20"/>
          <p:cNvSpPr/>
          <p:nvPr/>
        </p:nvSpPr>
        <p:spPr>
          <a:xfrm>
            <a:off x="6435441" y="6361856"/>
            <a:ext cx="1329411" cy="228566"/>
          </a:xfrm>
          <a:prstGeom prst="roundRect">
            <a:avLst>
              <a:gd name="adj" fmla="val 50000"/>
            </a:avLst>
          </a:prstGeom>
          <a:solidFill>
            <a:srgbClr val="FF0000"/>
          </a:solidFill>
          <a:ln w="12700" cap="flat" cmpd="sng" algn="ctr">
            <a:noFill/>
            <a:prstDash val="solid"/>
            <a:miter lim="800000"/>
          </a:ln>
          <a:effectLst/>
        </p:spPr>
        <p:txBody>
          <a:bodyPr rtlCol="0" anchor="ctr"/>
          <a:lstStyle/>
          <a:p>
            <a:pPr algn="ctr">
              <a:defRPr/>
            </a:pPr>
            <a:r>
              <a:rPr lang="en-US" sz="1137" b="1" kern="0" dirty="0" smtClean="0">
                <a:solidFill>
                  <a:prstClr val="white"/>
                </a:solidFill>
                <a:latin typeface="Lato" panose="020F0502020204030203" pitchFamily="34" charset="0"/>
              </a:rPr>
              <a:t>PDP </a:t>
            </a:r>
          </a:p>
        </p:txBody>
      </p:sp>
      <p:sp>
        <p:nvSpPr>
          <p:cNvPr id="22" name="Title 1"/>
          <p:cNvSpPr>
            <a:spLocks noGrp="1"/>
          </p:cNvSpPr>
          <p:nvPr>
            <p:ph type="title"/>
          </p:nvPr>
        </p:nvSpPr>
        <p:spPr>
          <a:xfrm>
            <a:off x="5508104" y="266731"/>
            <a:ext cx="3014894" cy="1143000"/>
          </a:xfrm>
        </p:spPr>
        <p:txBody>
          <a:bodyPr/>
          <a:lstStyle/>
          <a:p>
            <a:r>
              <a:rPr lang="en-ZA" sz="2000" b="1" dirty="0" smtClean="0">
                <a:solidFill>
                  <a:srgbClr val="1C1E29"/>
                </a:solidFill>
                <a:ea typeface="Times New Roman"/>
                <a:cs typeface="+mn-cs"/>
              </a:rPr>
              <a:t>Job Retention </a:t>
            </a:r>
            <a:r>
              <a:rPr lang="en-ZA" sz="2000" b="1" dirty="0">
                <a:solidFill>
                  <a:srgbClr val="1C1E29"/>
                </a:solidFill>
                <a:ea typeface="Times New Roman"/>
                <a:cs typeface="+mn-cs"/>
              </a:rPr>
              <a:t>and </a:t>
            </a:r>
            <a:r>
              <a:rPr lang="en-ZA" sz="2000" b="1" dirty="0" smtClean="0">
                <a:solidFill>
                  <a:srgbClr val="1C1E29"/>
                </a:solidFill>
                <a:ea typeface="Times New Roman"/>
                <a:cs typeface="+mn-cs"/>
              </a:rPr>
              <a:t>Job Creation Initiatives</a:t>
            </a:r>
            <a:endParaRPr lang="en-ZA" sz="2000" b="1" dirty="0"/>
          </a:p>
        </p:txBody>
      </p:sp>
      <p:cxnSp>
        <p:nvCxnSpPr>
          <p:cNvPr id="23" name="Straight Connector 22"/>
          <p:cNvCxnSpPr/>
          <p:nvPr/>
        </p:nvCxnSpPr>
        <p:spPr>
          <a:xfrm>
            <a:off x="8698579" y="1438269"/>
            <a:ext cx="0" cy="13374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700512" y="4030090"/>
            <a:ext cx="24332" cy="1186623"/>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693591" y="3124157"/>
            <a:ext cx="0" cy="6463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333165" y="2970090"/>
            <a:ext cx="0" cy="6463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61723" y="5631596"/>
            <a:ext cx="0" cy="6463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54089" y="3954658"/>
            <a:ext cx="0" cy="13374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346091" y="1409731"/>
            <a:ext cx="0" cy="1337489"/>
          </a:xfrm>
          <a:prstGeom prst="line">
            <a:avLst/>
          </a:prstGeom>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5249158" y="2795041"/>
            <a:ext cx="168014" cy="167858"/>
          </a:xfrm>
          <a:prstGeom prst="ellipse">
            <a:avLst/>
          </a:prstGeom>
          <a:noFill/>
          <a:ln w="19050" cap="flat" cmpd="sng" algn="ctr">
            <a:solidFill>
              <a:srgbClr val="FF0000"/>
            </a:solidFill>
            <a:prstDash val="solid"/>
            <a:miter lim="800000"/>
          </a:ln>
          <a:effectLst/>
        </p:spPr>
        <p:txBody>
          <a:bodyPr anchor="ctr"/>
          <a:lstStyle/>
          <a:p>
            <a:pPr algn="ctr">
              <a:defRPr/>
            </a:pPr>
            <a:endParaRPr lang="en-US" sz="9533" kern="0">
              <a:solidFill>
                <a:prstClr val="white"/>
              </a:solidFill>
            </a:endParaRPr>
          </a:p>
        </p:txBody>
      </p:sp>
      <p:sp>
        <p:nvSpPr>
          <p:cNvPr id="31" name="Oval 30"/>
          <p:cNvSpPr/>
          <p:nvPr/>
        </p:nvSpPr>
        <p:spPr>
          <a:xfrm>
            <a:off x="5296980" y="5412274"/>
            <a:ext cx="168014" cy="167858"/>
          </a:xfrm>
          <a:prstGeom prst="ellipse">
            <a:avLst/>
          </a:prstGeom>
          <a:noFill/>
          <a:ln w="19050" cap="flat" cmpd="sng" algn="ctr">
            <a:solidFill>
              <a:srgbClr val="FF0000"/>
            </a:solidFill>
            <a:prstDash val="solid"/>
            <a:miter lim="800000"/>
          </a:ln>
          <a:effectLst/>
        </p:spPr>
        <p:txBody>
          <a:bodyPr anchor="ctr"/>
          <a:lstStyle/>
          <a:p>
            <a:pPr algn="ctr">
              <a:defRPr/>
            </a:pPr>
            <a:endParaRPr lang="en-US" sz="9533" kern="0">
              <a:solidFill>
                <a:prstClr val="white"/>
              </a:solidFill>
            </a:endParaRPr>
          </a:p>
        </p:txBody>
      </p:sp>
      <p:sp>
        <p:nvSpPr>
          <p:cNvPr id="32" name="Oval 31"/>
          <p:cNvSpPr/>
          <p:nvPr/>
        </p:nvSpPr>
        <p:spPr>
          <a:xfrm>
            <a:off x="8710156" y="5342018"/>
            <a:ext cx="168014" cy="167858"/>
          </a:xfrm>
          <a:prstGeom prst="ellipse">
            <a:avLst/>
          </a:prstGeom>
          <a:noFill/>
          <a:ln w="19050" cap="flat" cmpd="sng" algn="ctr">
            <a:solidFill>
              <a:srgbClr val="FF0000"/>
            </a:solidFill>
            <a:prstDash val="solid"/>
            <a:miter lim="800000"/>
          </a:ln>
          <a:effectLst/>
        </p:spPr>
        <p:txBody>
          <a:bodyPr anchor="ctr"/>
          <a:lstStyle/>
          <a:p>
            <a:pPr algn="ctr">
              <a:defRPr/>
            </a:pPr>
            <a:endParaRPr lang="en-US" sz="9533" kern="0">
              <a:solidFill>
                <a:prstClr val="white"/>
              </a:solidFill>
            </a:endParaRPr>
          </a:p>
        </p:txBody>
      </p:sp>
      <p:sp>
        <p:nvSpPr>
          <p:cNvPr id="33" name="Oval 32"/>
          <p:cNvSpPr/>
          <p:nvPr/>
        </p:nvSpPr>
        <p:spPr>
          <a:xfrm>
            <a:off x="8587302" y="2877542"/>
            <a:ext cx="168014" cy="167858"/>
          </a:xfrm>
          <a:prstGeom prst="ellipse">
            <a:avLst/>
          </a:prstGeom>
          <a:noFill/>
          <a:ln w="19050" cap="flat" cmpd="sng" algn="ctr">
            <a:solidFill>
              <a:srgbClr val="FF0000"/>
            </a:solidFill>
            <a:prstDash val="solid"/>
            <a:miter lim="800000"/>
          </a:ln>
          <a:effectLst/>
        </p:spPr>
        <p:txBody>
          <a:bodyPr anchor="ctr"/>
          <a:lstStyle/>
          <a:p>
            <a:pPr algn="ctr">
              <a:defRPr/>
            </a:pPr>
            <a:endParaRPr lang="en-US" sz="9533" kern="0">
              <a:solidFill>
                <a:prstClr val="white"/>
              </a:solidFill>
            </a:endParaRPr>
          </a:p>
        </p:txBody>
      </p:sp>
      <p:sp>
        <p:nvSpPr>
          <p:cNvPr id="34" name="Oval 33"/>
          <p:cNvSpPr/>
          <p:nvPr/>
        </p:nvSpPr>
        <p:spPr>
          <a:xfrm>
            <a:off x="5242648" y="3724497"/>
            <a:ext cx="168014" cy="167858"/>
          </a:xfrm>
          <a:prstGeom prst="ellipse">
            <a:avLst/>
          </a:prstGeom>
          <a:noFill/>
          <a:ln w="19050" cap="flat" cmpd="sng" algn="ctr">
            <a:solidFill>
              <a:srgbClr val="0070C0"/>
            </a:solidFill>
            <a:prstDash val="solid"/>
            <a:miter lim="800000"/>
          </a:ln>
          <a:effectLst/>
        </p:spPr>
        <p:txBody>
          <a:bodyPr anchor="ctr"/>
          <a:lstStyle/>
          <a:p>
            <a:pPr algn="ctr">
              <a:defRPr/>
            </a:pPr>
            <a:endParaRPr lang="en-US" sz="9533" kern="0">
              <a:solidFill>
                <a:prstClr val="white"/>
              </a:solidFill>
            </a:endParaRPr>
          </a:p>
        </p:txBody>
      </p:sp>
      <p:sp>
        <p:nvSpPr>
          <p:cNvPr id="35" name="Oval 34"/>
          <p:cNvSpPr/>
          <p:nvPr/>
        </p:nvSpPr>
        <p:spPr>
          <a:xfrm>
            <a:off x="5280033" y="6277927"/>
            <a:ext cx="168014" cy="167858"/>
          </a:xfrm>
          <a:prstGeom prst="ellipse">
            <a:avLst/>
          </a:prstGeom>
          <a:noFill/>
          <a:ln w="19050" cap="flat" cmpd="sng" algn="ctr">
            <a:solidFill>
              <a:srgbClr val="0070C0"/>
            </a:solidFill>
            <a:prstDash val="solid"/>
            <a:miter lim="800000"/>
          </a:ln>
          <a:effectLst/>
        </p:spPr>
        <p:txBody>
          <a:bodyPr anchor="ctr"/>
          <a:lstStyle/>
          <a:p>
            <a:pPr algn="ctr">
              <a:defRPr/>
            </a:pPr>
            <a:endParaRPr lang="en-US" sz="9533" kern="0">
              <a:solidFill>
                <a:prstClr val="white"/>
              </a:solidFill>
            </a:endParaRPr>
          </a:p>
        </p:txBody>
      </p:sp>
      <p:sp>
        <p:nvSpPr>
          <p:cNvPr id="36" name="Oval 35"/>
          <p:cNvSpPr/>
          <p:nvPr/>
        </p:nvSpPr>
        <p:spPr>
          <a:xfrm>
            <a:off x="8614572" y="6193998"/>
            <a:ext cx="168014" cy="167858"/>
          </a:xfrm>
          <a:prstGeom prst="ellipse">
            <a:avLst/>
          </a:prstGeom>
          <a:noFill/>
          <a:ln w="19050" cap="flat" cmpd="sng" algn="ctr">
            <a:solidFill>
              <a:srgbClr val="0070C0"/>
            </a:solidFill>
            <a:prstDash val="solid"/>
            <a:miter lim="800000"/>
          </a:ln>
          <a:effectLst/>
        </p:spPr>
        <p:txBody>
          <a:bodyPr anchor="ctr"/>
          <a:lstStyle/>
          <a:p>
            <a:pPr algn="ctr">
              <a:defRPr/>
            </a:pPr>
            <a:endParaRPr lang="en-US" sz="9533" kern="0">
              <a:solidFill>
                <a:prstClr val="white"/>
              </a:solidFill>
            </a:endParaRPr>
          </a:p>
        </p:txBody>
      </p:sp>
      <p:sp>
        <p:nvSpPr>
          <p:cNvPr id="37" name="Oval 36"/>
          <p:cNvSpPr/>
          <p:nvPr/>
        </p:nvSpPr>
        <p:spPr>
          <a:xfrm>
            <a:off x="8628671" y="3831196"/>
            <a:ext cx="168014" cy="167858"/>
          </a:xfrm>
          <a:prstGeom prst="ellipse">
            <a:avLst/>
          </a:prstGeom>
          <a:noFill/>
          <a:ln w="19050" cap="flat" cmpd="sng" algn="ctr">
            <a:solidFill>
              <a:srgbClr val="0070C0"/>
            </a:solidFill>
            <a:prstDash val="solid"/>
            <a:miter lim="800000"/>
          </a:ln>
          <a:effectLst/>
        </p:spPr>
        <p:txBody>
          <a:bodyPr anchor="ctr"/>
          <a:lstStyle/>
          <a:p>
            <a:pPr algn="ctr">
              <a:defRPr/>
            </a:pPr>
            <a:endParaRPr lang="en-US" sz="9533" kern="0">
              <a:solidFill>
                <a:prstClr val="white"/>
              </a:solidFill>
            </a:endParaRPr>
          </a:p>
        </p:txBody>
      </p:sp>
      <p:cxnSp>
        <p:nvCxnSpPr>
          <p:cNvPr id="38" name="Straight Connector 37"/>
          <p:cNvCxnSpPr/>
          <p:nvPr/>
        </p:nvCxnSpPr>
        <p:spPr>
          <a:xfrm>
            <a:off x="8782586" y="5580132"/>
            <a:ext cx="0" cy="6463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6631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900" decel="100000" fill="hold"/>
                                        <p:tgtEl>
                                          <p:spTgt spid="1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900" decel="100000" fill="hold"/>
                                        <p:tgtEl>
                                          <p:spTgt spid="3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900" decel="100000" fill="hold"/>
                                        <p:tgtEl>
                                          <p:spTgt spid="3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900" decel="100000" fill="hold"/>
                                        <p:tgtEl>
                                          <p:spTgt spid="32"/>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900" decel="100000" fill="hold"/>
                                        <p:tgtEl>
                                          <p:spTgt spid="3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900" decel="100000" fill="hold"/>
                                        <p:tgtEl>
                                          <p:spTgt spid="3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900" decel="100000" fill="hold"/>
                                        <p:tgtEl>
                                          <p:spTgt spid="36"/>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900" decel="100000" fill="hold"/>
                                        <p:tgtEl>
                                          <p:spTgt spid="3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30" grpId="0" animBg="1"/>
      <p:bldP spid="31" grpId="0" animBg="1"/>
      <p:bldP spid="32" grpId="0" animBg="1"/>
      <p:bldP spid="33" grpId="0" animBg="1"/>
      <p:bldP spid="34" grpId="0" animBg="1"/>
      <p:bldP spid="35" grpId="0" animBg="1"/>
      <p:bldP spid="3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2130</Words>
  <Application>Microsoft Office PowerPoint</Application>
  <PresentationFormat>On-screen Show (4:3)</PresentationFormat>
  <Paragraphs>456</Paragraphs>
  <Slides>13</Slides>
  <Notes>0</Notes>
  <HiddenSlides>0</HiddenSlides>
  <MMClips>0</MMClips>
  <ScaleCrop>false</ScaleCrop>
  <HeadingPairs>
    <vt:vector size="4" baseType="variant">
      <vt:variant>
        <vt:lpstr>Theme</vt:lpstr>
      </vt:variant>
      <vt:variant>
        <vt:i4>9</vt:i4>
      </vt:variant>
      <vt:variant>
        <vt:lpstr>Slide Titles</vt:lpstr>
      </vt:variant>
      <vt:variant>
        <vt:i4>13</vt:i4>
      </vt:variant>
    </vt:vector>
  </HeadingPairs>
  <TitlesOfParts>
    <vt:vector size="22" baseType="lpstr">
      <vt:lpstr>Office Theme</vt:lpstr>
      <vt:lpstr>Theme1</vt:lpstr>
      <vt:lpstr>1_Office Theme</vt:lpstr>
      <vt:lpstr>7_Office Theme</vt:lpstr>
      <vt:lpstr>2_Office Theme</vt:lpstr>
      <vt:lpstr>8_Theme1</vt:lpstr>
      <vt:lpstr>9_Office Theme</vt:lpstr>
      <vt:lpstr>8_Office Theme</vt:lpstr>
      <vt:lpstr>3_Office Theme</vt:lpstr>
      <vt:lpstr>Slide 1</vt:lpstr>
      <vt:lpstr>Focus Area</vt:lpstr>
      <vt:lpstr>Slide 3</vt:lpstr>
      <vt:lpstr>Organisational Structure</vt:lpstr>
      <vt:lpstr>The expectations by the Fund from the Provinces  </vt:lpstr>
      <vt:lpstr>Slide 6</vt:lpstr>
      <vt:lpstr>Slide 7</vt:lpstr>
      <vt:lpstr>Slide 8</vt:lpstr>
      <vt:lpstr>Job Retention and Job Creation Initiatives</vt:lpstr>
      <vt:lpstr>Slide 10</vt:lpstr>
      <vt:lpstr>Slide 11</vt:lpstr>
      <vt:lpstr>UIF SUCCESSES; CHALLENGES AND INTERVENTIONS</vt:lpstr>
      <vt:lpstr>Slide 13</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1203</cp:revision>
  <cp:lastPrinted>2020-01-27T12:36:32Z</cp:lastPrinted>
  <dcterms:created xsi:type="dcterms:W3CDTF">2012-07-27T11:56:16Z</dcterms:created>
  <dcterms:modified xsi:type="dcterms:W3CDTF">2020-02-12T08:57:58Z</dcterms:modified>
</cp:coreProperties>
</file>