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6"/>
  </p:notesMasterIdLst>
  <p:handoutMasterIdLst>
    <p:handoutMasterId r:id="rId17"/>
  </p:handoutMasterIdLst>
  <p:sldIdLst>
    <p:sldId id="554" r:id="rId3"/>
    <p:sldId id="556" r:id="rId4"/>
    <p:sldId id="555" r:id="rId5"/>
    <p:sldId id="545" r:id="rId6"/>
    <p:sldId id="546" r:id="rId7"/>
    <p:sldId id="547" r:id="rId8"/>
    <p:sldId id="548" r:id="rId9"/>
    <p:sldId id="549" r:id="rId10"/>
    <p:sldId id="550" r:id="rId11"/>
    <p:sldId id="551" r:id="rId12"/>
    <p:sldId id="552" r:id="rId13"/>
    <p:sldId id="553" r:id="rId14"/>
    <p:sldId id="557"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A06C68A-ECF7-47BE-8260-22711E747C89}">
          <p14:sldIdLst>
            <p14:sldId id="554"/>
            <p14:sldId id="556"/>
            <p14:sldId id="555"/>
            <p14:sldId id="545"/>
            <p14:sldId id="546"/>
            <p14:sldId id="547"/>
            <p14:sldId id="548"/>
            <p14:sldId id="549"/>
            <p14:sldId id="550"/>
            <p14:sldId id="551"/>
            <p14:sldId id="552"/>
            <p14:sldId id="553"/>
            <p14:sldId id="55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7188" autoAdjust="0"/>
  </p:normalViewPr>
  <p:slideViewPr>
    <p:cSldViewPr>
      <p:cViewPr varScale="1">
        <p:scale>
          <a:sx n="113" d="100"/>
          <a:sy n="113" d="100"/>
        </p:scale>
        <p:origin x="-201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sz="quarter" idx="1"/>
          </p:nvPr>
        </p:nvSpPr>
        <p:spPr>
          <a:xfrm>
            <a:off x="3850449" y="1"/>
            <a:ext cx="2945659" cy="496331"/>
          </a:xfrm>
          <a:prstGeom prst="rect">
            <a:avLst/>
          </a:prstGeom>
        </p:spPr>
        <p:txBody>
          <a:bodyPr vert="horz" lIns="91449" tIns="45725" rIns="91449" bIns="45725" rtlCol="0"/>
          <a:lstStyle>
            <a:lvl1pPr algn="r">
              <a:defRPr sz="1200"/>
            </a:lvl1pPr>
          </a:lstStyle>
          <a:p>
            <a:fld id="{DDABFB02-BABE-40C6-973F-A6FCD770DE74}" type="datetimeFigureOut">
              <a:rPr lang="en-ZA" smtClean="0"/>
              <a:pPr/>
              <a:t>2020/02/12</a:t>
            </a:fld>
            <a:endParaRPr lang="en-ZA" dirty="0"/>
          </a:p>
        </p:txBody>
      </p:sp>
      <p:sp>
        <p:nvSpPr>
          <p:cNvPr id="4" name="Footer Placeholder 3"/>
          <p:cNvSpPr>
            <a:spLocks noGrp="1"/>
          </p:cNvSpPr>
          <p:nvPr>
            <p:ph type="ftr" sz="quarter" idx="2"/>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9" y="9428585"/>
            <a:ext cx="2945659" cy="496331"/>
          </a:xfrm>
          <a:prstGeom prst="rect">
            <a:avLst/>
          </a:prstGeom>
        </p:spPr>
        <p:txBody>
          <a:bodyPr vert="horz" lIns="91449" tIns="45725" rIns="91449" bIns="45725"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idx="1"/>
          </p:nvPr>
        </p:nvSpPr>
        <p:spPr>
          <a:xfrm>
            <a:off x="3850449" y="1"/>
            <a:ext cx="2945659" cy="496331"/>
          </a:xfrm>
          <a:prstGeom prst="rect">
            <a:avLst/>
          </a:prstGeom>
        </p:spPr>
        <p:txBody>
          <a:bodyPr vert="horz" lIns="91449" tIns="45725" rIns="91449" bIns="45725" rtlCol="0"/>
          <a:lstStyle>
            <a:lvl1pPr algn="r">
              <a:defRPr sz="1200"/>
            </a:lvl1pPr>
          </a:lstStyle>
          <a:p>
            <a:fld id="{8FD1F4CF-9162-42C9-96F2-47DAB2DBAB68}" type="datetimeFigureOut">
              <a:rPr lang="en-ZA" smtClean="0"/>
              <a:pPr/>
              <a:t>2020/02/12</a:t>
            </a:fld>
            <a:endParaRPr lang="en-ZA" dirty="0"/>
          </a:p>
        </p:txBody>
      </p:sp>
      <p:sp>
        <p:nvSpPr>
          <p:cNvPr id="4" name="Slide Image Placeholder 3"/>
          <p:cNvSpPr>
            <a:spLocks noGrp="1" noRot="1" noChangeAspect="1"/>
          </p:cNvSpPr>
          <p:nvPr>
            <p:ph type="sldImg" idx="2"/>
          </p:nvPr>
        </p:nvSpPr>
        <p:spPr>
          <a:xfrm>
            <a:off x="917575" y="742950"/>
            <a:ext cx="4962525" cy="3721100"/>
          </a:xfrm>
          <a:prstGeom prst="rect">
            <a:avLst/>
          </a:prstGeom>
          <a:noFill/>
          <a:ln w="12700">
            <a:solidFill>
              <a:prstClr val="black"/>
            </a:solidFill>
          </a:ln>
        </p:spPr>
        <p:txBody>
          <a:bodyPr vert="horz" lIns="91449" tIns="45725" rIns="91449" bIns="45725"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9" tIns="45725" rIns="91449" bIns="457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9" y="9428585"/>
            <a:ext cx="2945659" cy="496331"/>
          </a:xfrm>
          <a:prstGeom prst="rect">
            <a:avLst/>
          </a:prstGeom>
        </p:spPr>
        <p:txBody>
          <a:bodyPr vert="horz" lIns="91449" tIns="45725" rIns="91449" bIns="45725"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8</a:t>
            </a:fld>
            <a:endParaRPr lang="en-ZA" dirty="0"/>
          </a:p>
        </p:txBody>
      </p:sp>
    </p:spTree>
    <p:extLst>
      <p:ext uri="{BB962C8B-B14F-4D97-AF65-F5344CB8AC3E}">
        <p14:creationId xmlns:p14="http://schemas.microsoft.com/office/powerpoint/2010/main" xmlns="" val="219036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1DBB63-1D32-4C20-8F73-569A06787064}" type="datetime3">
              <a:rPr lang="en-US" smtClean="0"/>
              <a:pPr>
                <a:defRPr/>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B5CBC98-A6D2-4B15-9315-B2B4D03C4DE4}" type="datetime3">
              <a:rPr lang="en-US" smtClean="0"/>
              <a:pPr>
                <a:defRPr/>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21ED5ED-8432-42E8-BD14-9EF978F1815F}" type="datetime3">
              <a:rPr lang="en-US" smtClean="0"/>
              <a:pPr>
                <a:defRPr/>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9E6D168-C5E6-4364-A971-A0E40D01907F}" type="datetime3">
              <a:rPr lang="en-US" smtClean="0"/>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dirty="0"/>
          </a:p>
        </p:txBody>
      </p:sp>
    </p:spTree>
    <p:extLst>
      <p:ext uri="{BB962C8B-B14F-4D97-AF65-F5344CB8AC3E}">
        <p14:creationId xmlns:p14="http://schemas.microsoft.com/office/powerpoint/2010/main" xmlns="" val="2018463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D3087745-A75D-4F21-B23B-C6D5CA74A137}" type="datetime3">
              <a:rPr lang="en-US" smtClean="0"/>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dirty="0"/>
          </a:p>
        </p:txBody>
      </p:sp>
    </p:spTree>
    <p:extLst>
      <p:ext uri="{BB962C8B-B14F-4D97-AF65-F5344CB8AC3E}">
        <p14:creationId xmlns:p14="http://schemas.microsoft.com/office/powerpoint/2010/main" xmlns="" val="111312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E427763F-CAE6-480E-AFF3-6BB625A2EB6C}" type="datetime3">
              <a:rPr lang="en-US" smtClean="0"/>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dirty="0"/>
          </a:p>
        </p:txBody>
      </p:sp>
    </p:spTree>
    <p:extLst>
      <p:ext uri="{BB962C8B-B14F-4D97-AF65-F5344CB8AC3E}">
        <p14:creationId xmlns:p14="http://schemas.microsoft.com/office/powerpoint/2010/main" xmlns="" val="1213042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69A9A4D2-6AE6-4BAB-918E-CE811739FE3A}" type="datetime3">
              <a:rPr lang="en-US" smtClean="0"/>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dirty="0"/>
          </a:p>
        </p:txBody>
      </p:sp>
    </p:spTree>
    <p:extLst>
      <p:ext uri="{BB962C8B-B14F-4D97-AF65-F5344CB8AC3E}">
        <p14:creationId xmlns:p14="http://schemas.microsoft.com/office/powerpoint/2010/main" xmlns="" val="3951583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630A5804-292E-4777-94B3-A4B35311F34D}" type="datetime3">
              <a:rPr lang="en-US" smtClean="0"/>
              <a:pPr/>
              <a:t>12 February 2020</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dirty="0"/>
          </a:p>
        </p:txBody>
      </p:sp>
    </p:spTree>
    <p:extLst>
      <p:ext uri="{BB962C8B-B14F-4D97-AF65-F5344CB8AC3E}">
        <p14:creationId xmlns:p14="http://schemas.microsoft.com/office/powerpoint/2010/main" xmlns="" val="2220486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4D01225-4FDB-4D19-A7BA-2ADEC7BC6C5B}" type="datetime3">
              <a:rPr lang="en-US" smtClean="0"/>
              <a:pPr/>
              <a:t>12 February 2020</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dirty="0"/>
          </a:p>
        </p:txBody>
      </p:sp>
    </p:spTree>
    <p:extLst>
      <p:ext uri="{BB962C8B-B14F-4D97-AF65-F5344CB8AC3E}">
        <p14:creationId xmlns:p14="http://schemas.microsoft.com/office/powerpoint/2010/main" xmlns="" val="827081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45147CC-01C0-471C-9BE7-38C9117008C5}" type="datetime3">
              <a:rPr lang="en-US" smtClean="0"/>
              <a:pPr/>
              <a:t>12 February 2020</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dirty="0"/>
          </a:p>
        </p:txBody>
      </p:sp>
    </p:spTree>
    <p:extLst>
      <p:ext uri="{BB962C8B-B14F-4D97-AF65-F5344CB8AC3E}">
        <p14:creationId xmlns:p14="http://schemas.microsoft.com/office/powerpoint/2010/main" xmlns="" val="1322438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D5E831C4-DE84-49D3-87A3-89A71B8CC1BA}" type="datetime3">
              <a:rPr lang="en-US" smtClean="0"/>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dirty="0"/>
          </a:p>
        </p:txBody>
      </p:sp>
    </p:spTree>
    <p:extLst>
      <p:ext uri="{BB962C8B-B14F-4D97-AF65-F5344CB8AC3E}">
        <p14:creationId xmlns:p14="http://schemas.microsoft.com/office/powerpoint/2010/main" xmlns="" val="311789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F255AF9-5022-4C31-A232-EF02F401E56F}" type="datetime3">
              <a:rPr lang="en-US" smtClean="0"/>
              <a:pPr>
                <a:defRPr/>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1A6525F4-51D4-4368-9753-DFF83628389C}" type="datetime3">
              <a:rPr lang="en-US" smtClean="0"/>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dirty="0"/>
          </a:p>
        </p:txBody>
      </p:sp>
    </p:spTree>
    <p:extLst>
      <p:ext uri="{BB962C8B-B14F-4D97-AF65-F5344CB8AC3E}">
        <p14:creationId xmlns:p14="http://schemas.microsoft.com/office/powerpoint/2010/main" xmlns="" val="1965566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DCFA9BD1-F372-4870-BB01-C5FD43C99B22}" type="datetime3">
              <a:rPr lang="en-US" smtClean="0"/>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dirty="0"/>
          </a:p>
        </p:txBody>
      </p:sp>
    </p:spTree>
    <p:extLst>
      <p:ext uri="{BB962C8B-B14F-4D97-AF65-F5344CB8AC3E}">
        <p14:creationId xmlns:p14="http://schemas.microsoft.com/office/powerpoint/2010/main" xmlns="" val="2482673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A09B7261-E390-43FF-B3CE-6199BD42B1D4}" type="datetime3">
              <a:rPr lang="en-US" smtClean="0"/>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dirty="0"/>
          </a:p>
        </p:txBody>
      </p:sp>
    </p:spTree>
    <p:extLst>
      <p:ext uri="{BB962C8B-B14F-4D97-AF65-F5344CB8AC3E}">
        <p14:creationId xmlns:p14="http://schemas.microsoft.com/office/powerpoint/2010/main" xmlns="" val="67818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491F5FED-4C8F-4947-A8E8-E6A7CB20DF83}" type="datetime3">
              <a:rPr lang="en-US" smtClean="0"/>
              <a:pPr>
                <a:defRPr/>
              </a:pPr>
              <a:t>12 February 2020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8395DF31-AF02-4B99-8C12-3F595598344C}" type="datetime3">
              <a:rPr lang="en-US" smtClean="0"/>
              <a:pPr>
                <a:defRPr/>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81A216A4-5BB5-401A-9AA8-533F2882C9D1}" type="datetime3">
              <a:rPr lang="en-US" smtClean="0"/>
              <a:pPr>
                <a:defRPr/>
              </a:pPr>
              <a:t>12 February 2020</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B23E9E1-408E-4FF8-A43D-810F2E98EB9B}" type="datetime3">
              <a:rPr lang="en-US" smtClean="0"/>
              <a:pPr>
                <a:defRPr/>
              </a:pPr>
              <a:t>12 February 2020</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41F24B-05A8-4932-823E-350195F98B6C}" type="datetime3">
              <a:rPr lang="en-US" smtClean="0"/>
              <a:pPr>
                <a:defRPr/>
              </a:pPr>
              <a:t>12 February 2020</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1F9EDE4D-43B2-425B-87DD-1CA29A353593}" type="datetime3">
              <a:rPr lang="en-US" smtClean="0"/>
              <a:pPr>
                <a:defRPr/>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B956BBB1-F770-4E2C-BFD8-206315BF0BED}" type="datetime3">
              <a:rPr lang="en-US" smtClean="0"/>
              <a:pPr>
                <a:defRPr/>
              </a:pPr>
              <a:t>12 February 2020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PRESENTATION TO PC</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6F8F860D-B957-4AFB-82B6-1867FC7BE40F}" type="datetime3">
              <a:rPr lang="en-US" smtClean="0"/>
              <a:pPr defTabSz="457200" fontAlgn="base">
                <a:spcBef>
                  <a:spcPct val="0"/>
                </a:spcBef>
                <a:spcAft>
                  <a:spcPct val="0"/>
                </a:spcAft>
                <a:defRPr/>
              </a:pPr>
              <a:t>12 February 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r>
              <a:rPr lang="en-US" smtClean="0"/>
              <a:t>PRESENTATION TO PC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104FE98E-1872-42EF-8150-CB7C1CCBDEDB}" type="datetime3">
              <a:rPr lang="en-US" smtClean="0">
                <a:ea typeface="ＭＳ Ｐゴシック" pitchFamily="-111" charset="-128"/>
              </a:rPr>
              <a:pPr defTabSz="457200" fontAlgn="base">
                <a:spcBef>
                  <a:spcPct val="0"/>
                </a:spcBef>
                <a:spcAft>
                  <a:spcPct val="0"/>
                </a:spcAft>
              </a:pPr>
              <a:t>12 February 2020</a:t>
            </a:fld>
            <a:endParaRPr lang="en-US" dirty="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r>
              <a:rPr lang="en-US" smtClean="0">
                <a:ea typeface="ＭＳ Ｐゴシック" pitchFamily="-111" charset="-128"/>
              </a:rPr>
              <a:t>PRESENTATION TO PC</a:t>
            </a:r>
            <a:endParaRPr lang="en-US" dirty="0">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dirty="0">
              <a:ea typeface="ＭＳ Ｐゴシック" pitchFamily="-111" charset="-128"/>
            </a:endParaRPr>
          </a:p>
        </p:txBody>
      </p:sp>
    </p:spTree>
    <p:extLst>
      <p:ext uri="{BB962C8B-B14F-4D97-AF65-F5344CB8AC3E}">
        <p14:creationId xmlns:p14="http://schemas.microsoft.com/office/powerpoint/2010/main" xmlns="" val="16505642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New_Powerpoint presentation-01.jpg">
            <a:extLst>
              <a:ext uri="{FF2B5EF4-FFF2-40B4-BE49-F238E27FC236}">
                <a16:creationId xmlns:a16="http://schemas.microsoft.com/office/drawing/2014/main" xmlns="" id="{0DC63542-64BC-D14F-B745-D73B1ED109CF}"/>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b="15805"/>
          <a:stretch/>
        </p:blipFill>
        <p:spPr bwMode="auto">
          <a:xfrm>
            <a:off x="0" y="-664"/>
            <a:ext cx="9144000" cy="5774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6">
            <a:extLst>
              <a:ext uri="{FF2B5EF4-FFF2-40B4-BE49-F238E27FC236}">
                <a16:creationId xmlns:a16="http://schemas.microsoft.com/office/drawing/2014/main" xmlns="" id="{689C141B-9D52-8A48-8A53-6B08F9E0092F}"/>
              </a:ext>
            </a:extLst>
          </p:cNvPr>
          <p:cNvSpPr txBox="1">
            <a:spLocks/>
          </p:cNvSpPr>
          <p:nvPr/>
        </p:nvSpPr>
        <p:spPr bwMode="auto">
          <a:xfrm>
            <a:off x="1619673" y="620688"/>
            <a:ext cx="6857578" cy="1296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fontAlgn="base">
              <a:spcBef>
                <a:spcPct val="0"/>
              </a:spcBef>
              <a:spcAft>
                <a:spcPct val="0"/>
              </a:spcAft>
              <a:buFont typeface="Arial" charset="0"/>
              <a:buNone/>
            </a:pPr>
            <a:endParaRPr lang="en-US" sz="2400" b="1" dirty="0">
              <a:solidFill>
                <a:srgbClr val="663300"/>
              </a:solidFill>
              <a:latin typeface="Arial Black" pitchFamily="34" charset="0"/>
            </a:endParaRPr>
          </a:p>
        </p:txBody>
      </p:sp>
      <p:sp>
        <p:nvSpPr>
          <p:cNvPr id="11" name="Subtitle 17">
            <a:extLst>
              <a:ext uri="{FF2B5EF4-FFF2-40B4-BE49-F238E27FC236}">
                <a16:creationId xmlns:a16="http://schemas.microsoft.com/office/drawing/2014/main" xmlns="" id="{9389A286-81DA-0D49-8E5A-1A07ABE4436B}"/>
              </a:ext>
            </a:extLst>
          </p:cNvPr>
          <p:cNvSpPr txBox="1">
            <a:spLocks/>
          </p:cNvSpPr>
          <p:nvPr/>
        </p:nvSpPr>
        <p:spPr bwMode="auto">
          <a:xfrm>
            <a:off x="0" y="2765061"/>
            <a:ext cx="198256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a:buFont typeface="Arial" charset="0"/>
              <a:buNone/>
            </a:pPr>
            <a:r>
              <a:rPr lang="en-US" altLang="en-US" sz="1600" b="1" dirty="0" smtClean="0">
                <a:solidFill>
                  <a:srgbClr val="404040"/>
                </a:solidFill>
                <a:latin typeface="Arial Bold" charset="0"/>
              </a:rPr>
              <a:t>05-02-2020</a:t>
            </a:r>
            <a:endParaRPr lang="en-US" altLang="en-US" sz="1600" b="1" dirty="0">
              <a:solidFill>
                <a:srgbClr val="404040"/>
              </a:solidFill>
              <a:latin typeface="Arial Bold" charset="0"/>
            </a:endParaRPr>
          </a:p>
        </p:txBody>
      </p:sp>
      <p:sp>
        <p:nvSpPr>
          <p:cNvPr id="12" name="Subtitle 17">
            <a:extLst>
              <a:ext uri="{FF2B5EF4-FFF2-40B4-BE49-F238E27FC236}">
                <a16:creationId xmlns:a16="http://schemas.microsoft.com/office/drawing/2014/main" xmlns="" id="{BBBF6199-60BB-CA43-9BE6-974014ED394A}"/>
              </a:ext>
            </a:extLst>
          </p:cNvPr>
          <p:cNvSpPr txBox="1">
            <a:spLocks/>
          </p:cNvSpPr>
          <p:nvPr/>
        </p:nvSpPr>
        <p:spPr bwMode="auto">
          <a:xfrm>
            <a:off x="6516216" y="2008188"/>
            <a:ext cx="1961034"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r">
              <a:buFont typeface="Arial" charset="0"/>
              <a:buNone/>
            </a:pPr>
            <a:endParaRPr lang="en-US" altLang="en-US" sz="2500" b="1" u="sng" dirty="0">
              <a:solidFill>
                <a:srgbClr val="404040"/>
              </a:solidFill>
            </a:endParaRPr>
          </a:p>
        </p:txBody>
      </p:sp>
      <p:pic>
        <p:nvPicPr>
          <p:cNvPr id="13" name="Picture 12">
            <a:extLst>
              <a:ext uri="{FF2B5EF4-FFF2-40B4-BE49-F238E27FC236}">
                <a16:creationId xmlns:a16="http://schemas.microsoft.com/office/drawing/2014/main" xmlns="" id="{4AD35E89-6DC6-CD48-8CED-ACF88A61C37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56376" y="5773412"/>
            <a:ext cx="842908" cy="842908"/>
          </a:xfrm>
          <a:prstGeom prst="rect">
            <a:avLst/>
          </a:prstGeom>
        </p:spPr>
      </p:pic>
      <p:pic>
        <p:nvPicPr>
          <p:cNvPr id="14" name="Picture 13">
            <a:extLst>
              <a:ext uri="{FF2B5EF4-FFF2-40B4-BE49-F238E27FC236}">
                <a16:creationId xmlns:a16="http://schemas.microsoft.com/office/drawing/2014/main" xmlns="" id="{477A308C-C6F9-B245-8DC2-58B9323D1DF5}"/>
              </a:ext>
            </a:extLst>
          </p:cNvPr>
          <p:cNvPicPr>
            <a:picLocks noChangeAspect="1"/>
          </p:cNvPicPr>
          <p:nvPr/>
        </p:nvPicPr>
        <p:blipFill>
          <a:blip r:embed="rId4" cstate="print"/>
          <a:stretch>
            <a:fillRect/>
          </a:stretch>
        </p:blipFill>
        <p:spPr>
          <a:xfrm>
            <a:off x="196815" y="5773412"/>
            <a:ext cx="2845715" cy="842908"/>
          </a:xfrm>
          <a:prstGeom prst="rect">
            <a:avLst/>
          </a:prstGeom>
        </p:spPr>
      </p:pic>
      <p:sp>
        <p:nvSpPr>
          <p:cNvPr id="16" name="Title 16">
            <a:extLst>
              <a:ext uri="{FF2B5EF4-FFF2-40B4-BE49-F238E27FC236}">
                <a16:creationId xmlns:a16="http://schemas.microsoft.com/office/drawing/2014/main" xmlns="" id="{689C141B-9D52-8A48-8A53-6B08F9E0092F}"/>
              </a:ext>
            </a:extLst>
          </p:cNvPr>
          <p:cNvSpPr txBox="1">
            <a:spLocks/>
          </p:cNvSpPr>
          <p:nvPr/>
        </p:nvSpPr>
        <p:spPr bwMode="auto">
          <a:xfrm>
            <a:off x="586150" y="870337"/>
            <a:ext cx="7971700" cy="15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defTabSz="457200" fontAlgn="base">
              <a:spcBef>
                <a:spcPct val="0"/>
              </a:spcBef>
              <a:spcAft>
                <a:spcPct val="0"/>
              </a:spcAft>
              <a:buFont typeface="Arial" charset="0"/>
              <a:buNone/>
            </a:pPr>
            <a:r>
              <a:rPr lang="en-US" altLang="en-US" sz="2400" b="1" u="sng" dirty="0">
                <a:solidFill>
                  <a:srgbClr val="000000"/>
                </a:solidFill>
                <a:latin typeface="Arial" panose="020B0604020202020204" pitchFamily="34" charset="0"/>
                <a:ea typeface="MS PGothic" panose="020B0600070205080204" pitchFamily="34" charset="-128"/>
              </a:rPr>
              <a:t>PRESENTATION TO PORTFOLIO </a:t>
            </a:r>
            <a:r>
              <a:rPr lang="en-US" altLang="en-US" sz="2400" b="1" u="sng" dirty="0" smtClean="0">
                <a:solidFill>
                  <a:srgbClr val="000000"/>
                </a:solidFill>
                <a:latin typeface="Arial" panose="020B0604020202020204" pitchFamily="34" charset="0"/>
                <a:ea typeface="MS PGothic" panose="020B0600070205080204" pitchFamily="34" charset="-128"/>
              </a:rPr>
              <a:t>COMMITTEE</a:t>
            </a:r>
          </a:p>
          <a:p>
            <a:pPr algn="ctr" defTabSz="457200" fontAlgn="base">
              <a:spcBef>
                <a:spcPct val="0"/>
              </a:spcBef>
              <a:spcAft>
                <a:spcPct val="0"/>
              </a:spcAft>
              <a:buFont typeface="Arial" charset="0"/>
              <a:buNone/>
            </a:pPr>
            <a:r>
              <a:rPr lang="en-US" altLang="en-US" sz="2400" b="1" u="sng" dirty="0" smtClean="0">
                <a:solidFill>
                  <a:srgbClr val="000000"/>
                </a:solidFill>
                <a:latin typeface="Arial" panose="020B0604020202020204" pitchFamily="34" charset="0"/>
                <a:ea typeface="MS PGothic" panose="020B0600070205080204" pitchFamily="34" charset="-128"/>
              </a:rPr>
              <a:t>LABOUR LAWS OF THE DEPARTMENT</a:t>
            </a:r>
            <a:endParaRPr lang="en-US" altLang="en-US" sz="2400" b="1" u="sng" dirty="0">
              <a:solidFill>
                <a:srgbClr val="000000"/>
              </a:solidFill>
              <a:latin typeface="Arial" panose="020B0604020202020204" pitchFamily="34" charset="0"/>
              <a:ea typeface="MS PGothic" panose="020B0600070205080204" pitchFamily="34" charset="-128"/>
            </a:endParaRPr>
          </a:p>
          <a:p>
            <a:pPr defTabSz="457200" fontAlgn="base">
              <a:spcBef>
                <a:spcPct val="0"/>
              </a:spcBef>
              <a:spcAft>
                <a:spcPct val="0"/>
              </a:spcAft>
              <a:buFont typeface="Arial" charset="0"/>
              <a:buNone/>
            </a:pPr>
            <a:r>
              <a:rPr lang="en-US" altLang="en-US" sz="2200" b="1" u="sng" dirty="0" smtClean="0">
                <a:solidFill>
                  <a:srgbClr val="000000"/>
                </a:solidFill>
                <a:latin typeface="Arial" panose="020B0604020202020204" pitchFamily="34" charset="0"/>
                <a:ea typeface="MS PGothic" panose="020B0600070205080204" pitchFamily="34" charset="-128"/>
              </a:rPr>
              <a:t>LP&amp;IR</a:t>
            </a:r>
            <a:endParaRPr lang="en-US" altLang="en-US" sz="2200" b="1" u="sng" dirty="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502947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UIA &amp; UICA</a:t>
            </a:r>
            <a:endParaRPr lang="en-ZA" dirty="0"/>
          </a:p>
        </p:txBody>
      </p:sp>
      <p:sp>
        <p:nvSpPr>
          <p:cNvPr id="3" name="Content Placeholder 2"/>
          <p:cNvSpPr>
            <a:spLocks noGrp="1"/>
          </p:cNvSpPr>
          <p:nvPr>
            <p:ph idx="1"/>
          </p:nvPr>
        </p:nvSpPr>
        <p:spPr>
          <a:xfrm>
            <a:off x="323528" y="1340768"/>
            <a:ext cx="8363272" cy="5245227"/>
          </a:xfrm>
        </p:spPr>
        <p:txBody>
          <a:bodyPr/>
          <a:lstStyle/>
          <a:p>
            <a:pPr algn="just"/>
            <a:r>
              <a:rPr lang="en-ZA" sz="1800" dirty="0"/>
              <a:t>There are two Acts which apply and regulate the payment of unemployment insurance contributions, namely the </a:t>
            </a:r>
            <a:r>
              <a:rPr lang="en-ZA" sz="1800" b="1" dirty="0"/>
              <a:t>Unemployment Insurance Act (UIA) </a:t>
            </a:r>
            <a:r>
              <a:rPr lang="en-ZA" sz="1800" dirty="0"/>
              <a:t>and the </a:t>
            </a:r>
            <a:r>
              <a:rPr lang="en-ZA" sz="1800" b="1" dirty="0"/>
              <a:t>Unemployment Insurance Contributions Act (UICA). </a:t>
            </a:r>
            <a:endParaRPr lang="en-ZA" sz="1800" b="1" dirty="0" smtClean="0"/>
          </a:p>
          <a:p>
            <a:pPr algn="just"/>
            <a:r>
              <a:rPr lang="en-ZA" sz="1800" dirty="0" smtClean="0"/>
              <a:t>The </a:t>
            </a:r>
            <a:r>
              <a:rPr lang="en-ZA" sz="1800" dirty="0"/>
              <a:t>main objectives of these Acts are to establish the Unemployment Insurance Fund (UIF), to collect unemployment levies and to pay out claims to unemployed persons in the event of unemployment. </a:t>
            </a:r>
            <a:endParaRPr lang="en-ZA" sz="1800" dirty="0" smtClean="0"/>
          </a:p>
          <a:p>
            <a:pPr algn="just"/>
            <a:r>
              <a:rPr lang="en-ZA" sz="1800" dirty="0"/>
              <a:t>These Acts apply to all employers and employees, except • an employee who has been employed by that employer for less than 24 hours a month and his or her employer; • employees under a </a:t>
            </a:r>
            <a:r>
              <a:rPr lang="en-ZA" sz="1800" dirty="0" err="1"/>
              <a:t>learnership</a:t>
            </a:r>
            <a:r>
              <a:rPr lang="en-ZA" sz="1800" dirty="0"/>
              <a:t> contract of employment in terms of the Skills Development Act 97 of 1998 and their employers; • employees in the national and provincial spheres of government who are officers or employees as defined in the Public Service Act and their employers; and • an employee and his or her employer when that employee is in the Republic for the purpose of carrying out a contract of service, apprenticeship or </a:t>
            </a:r>
            <a:r>
              <a:rPr lang="en-ZA" sz="1800" dirty="0" err="1"/>
              <a:t>learnership</a:t>
            </a:r>
            <a:r>
              <a:rPr lang="en-ZA" sz="1800" dirty="0"/>
              <a:t> if, on the termination of the contract, the employer is required by law, by the contract of service, apprenticeship or </a:t>
            </a:r>
            <a:r>
              <a:rPr lang="en-ZA" sz="1800" dirty="0" err="1"/>
              <a:t>learnership</a:t>
            </a:r>
            <a:r>
              <a:rPr lang="en-ZA" sz="1800" dirty="0"/>
              <a:t> or by any other agreement or undertaking to repatriate that person, or if that person is required to leave the </a:t>
            </a:r>
            <a:r>
              <a:rPr lang="en-ZA" sz="1800" dirty="0" smtClean="0"/>
              <a:t>Republic.</a:t>
            </a:r>
            <a:endParaRPr lang="en-ZA" sz="1800" dirty="0"/>
          </a:p>
          <a:p>
            <a:pPr algn="just"/>
            <a:endParaRPr lang="en-ZA" sz="2000" dirty="0"/>
          </a:p>
          <a:p>
            <a:pPr algn="just"/>
            <a:endParaRPr lang="en-ZA" sz="1800" dirty="0"/>
          </a:p>
          <a:p>
            <a:endParaRPr lang="en-ZA" sz="1800" dirty="0"/>
          </a:p>
          <a:p>
            <a:endParaRPr lang="en-ZA" sz="1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10</a:t>
            </a:fld>
            <a:endParaRPr lang="en-US" dirty="0"/>
          </a:p>
        </p:txBody>
      </p:sp>
      <p:sp>
        <p:nvSpPr>
          <p:cNvPr id="4" name="Date Placeholder 3"/>
          <p:cNvSpPr>
            <a:spLocks noGrp="1"/>
          </p:cNvSpPr>
          <p:nvPr>
            <p:ph type="dt" sz="half" idx="10"/>
          </p:nvPr>
        </p:nvSpPr>
        <p:spPr/>
        <p:txBody>
          <a:bodyPr/>
          <a:lstStyle/>
          <a:p>
            <a:pPr>
              <a:defRPr/>
            </a:pPr>
            <a:fld id="{346396BC-734B-4765-A601-B4C6060D8C3D}"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2870468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ZA" dirty="0" smtClean="0"/>
              <a:t>Overview of the OHSA</a:t>
            </a:r>
            <a:endParaRPr lang="en-ZA" dirty="0"/>
          </a:p>
        </p:txBody>
      </p:sp>
      <p:sp>
        <p:nvSpPr>
          <p:cNvPr id="3" name="Content Placeholder 2"/>
          <p:cNvSpPr>
            <a:spLocks noGrp="1"/>
          </p:cNvSpPr>
          <p:nvPr>
            <p:ph idx="1"/>
          </p:nvPr>
        </p:nvSpPr>
        <p:spPr>
          <a:xfrm>
            <a:off x="323528" y="1556792"/>
            <a:ext cx="8363272" cy="5029203"/>
          </a:xfrm>
        </p:spPr>
        <p:txBody>
          <a:bodyPr/>
          <a:lstStyle/>
          <a:p>
            <a:r>
              <a:rPr lang="en-ZA" sz="2000" dirty="0"/>
              <a:t>The </a:t>
            </a:r>
            <a:r>
              <a:rPr lang="en-ZA" sz="2000" b="1" dirty="0"/>
              <a:t>Occupational Health and Safety Act 85 of 1993 </a:t>
            </a:r>
            <a:r>
              <a:rPr lang="en-ZA" sz="2000" dirty="0"/>
              <a:t>is the law that seeks to protect the well-being of workers. </a:t>
            </a:r>
          </a:p>
          <a:p>
            <a:r>
              <a:rPr lang="en-ZA" sz="2000" dirty="0"/>
              <a:t>The main aim is to ensure the health and safety of employees at work and also aims to protect people other than those employees at a workplace from hazards arising out of or in connection with the activities from the employees at the workplace.</a:t>
            </a:r>
          </a:p>
          <a:p>
            <a:r>
              <a:rPr lang="en-ZA" sz="2000" dirty="0" smtClean="0"/>
              <a:t>The Occupational </a:t>
            </a:r>
            <a:r>
              <a:rPr lang="en-ZA" sz="2000" dirty="0"/>
              <a:t>Health and Safety Act is a pro-active attempt by the government to prevent and avoid work-related injuries and illnesses. </a:t>
            </a:r>
            <a:endParaRPr lang="en-ZA" sz="2000" dirty="0" smtClean="0"/>
          </a:p>
          <a:p>
            <a:r>
              <a:rPr lang="en-ZA" sz="2000" dirty="0" smtClean="0"/>
              <a:t>The </a:t>
            </a:r>
            <a:r>
              <a:rPr lang="en-ZA" sz="2000" dirty="0"/>
              <a:t>Act governs the health and safety for the diverse industry of South Africa</a:t>
            </a:r>
            <a:r>
              <a:rPr lang="en-ZA" sz="2000" dirty="0" smtClean="0"/>
              <a:t>.</a:t>
            </a:r>
          </a:p>
          <a:p>
            <a:r>
              <a:rPr lang="en-ZA" sz="2000" dirty="0" smtClean="0"/>
              <a:t>It </a:t>
            </a:r>
            <a:r>
              <a:rPr lang="en-ZA" sz="2000" dirty="0"/>
              <a:t>regulates and controls health and safety in all organisations, from a normal office environment to more hazardous environments like industrial plants and construction sites.</a:t>
            </a:r>
          </a:p>
          <a:p>
            <a:endParaRPr lang="en-ZA" dirty="0"/>
          </a:p>
          <a:p>
            <a:pPr algn="just"/>
            <a:endParaRPr lang="en-ZA" sz="1800" dirty="0"/>
          </a:p>
          <a:p>
            <a:endParaRPr lang="en-ZA" sz="1800" dirty="0"/>
          </a:p>
          <a:p>
            <a:endParaRPr lang="en-ZA" sz="1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11</a:t>
            </a:fld>
            <a:endParaRPr lang="en-US" dirty="0"/>
          </a:p>
        </p:txBody>
      </p:sp>
      <p:sp>
        <p:nvSpPr>
          <p:cNvPr id="4" name="Date Placeholder 3"/>
          <p:cNvSpPr>
            <a:spLocks noGrp="1"/>
          </p:cNvSpPr>
          <p:nvPr>
            <p:ph type="dt" sz="half" idx="10"/>
          </p:nvPr>
        </p:nvSpPr>
        <p:spPr/>
        <p:txBody>
          <a:bodyPr/>
          <a:lstStyle/>
          <a:p>
            <a:pPr>
              <a:defRPr/>
            </a:pPr>
            <a:fld id="{A0180BC8-79AF-486F-8A22-105785EC73A5}"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3844088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ZA" dirty="0" smtClean="0"/>
              <a:t>Overview of the COIDA </a:t>
            </a:r>
            <a:endParaRPr lang="en-ZA" dirty="0"/>
          </a:p>
        </p:txBody>
      </p:sp>
      <p:sp>
        <p:nvSpPr>
          <p:cNvPr id="3" name="Content Placeholder 2"/>
          <p:cNvSpPr>
            <a:spLocks noGrp="1"/>
          </p:cNvSpPr>
          <p:nvPr>
            <p:ph idx="1"/>
          </p:nvPr>
        </p:nvSpPr>
        <p:spPr>
          <a:xfrm>
            <a:off x="323528" y="1556792"/>
            <a:ext cx="8363272" cy="5029203"/>
          </a:xfrm>
        </p:spPr>
        <p:txBody>
          <a:bodyPr/>
          <a:lstStyle/>
          <a:p>
            <a:pPr algn="just">
              <a:lnSpc>
                <a:spcPct val="150000"/>
              </a:lnSpc>
            </a:pPr>
            <a:r>
              <a:rPr lang="en-ZA" sz="2000" dirty="0"/>
              <a:t>The </a:t>
            </a:r>
            <a:r>
              <a:rPr lang="en-ZA" sz="2000" b="1" dirty="0"/>
              <a:t>Compensation For Occupational Injuries And Diseases Act, </a:t>
            </a:r>
            <a:r>
              <a:rPr lang="en-ZA" sz="2000" b="1" dirty="0" smtClean="0"/>
              <a:t> </a:t>
            </a:r>
            <a:r>
              <a:rPr lang="en-ZA" sz="2000" b="1" dirty="0"/>
              <a:t>Of 1993</a:t>
            </a:r>
          </a:p>
          <a:p>
            <a:pPr algn="just">
              <a:lnSpc>
                <a:spcPct val="150000"/>
              </a:lnSpc>
            </a:pPr>
            <a:r>
              <a:rPr lang="en-ZA" sz="2000" dirty="0"/>
              <a:t>The Compensation for Occupational Injuries and Diseases Act, No 130 of 1993 (COIDA) provides for compensation for disablement caused by occupational injuries or diseases sustained or contracted by employees in the course of their employment, or for death resulting from such injuries or diseases</a:t>
            </a:r>
            <a:r>
              <a:rPr lang="en-ZA" sz="2000" dirty="0" smtClean="0"/>
              <a:t>.</a:t>
            </a:r>
          </a:p>
          <a:p>
            <a:pPr algn="just">
              <a:lnSpc>
                <a:spcPct val="150000"/>
              </a:lnSpc>
            </a:pPr>
            <a:r>
              <a:rPr lang="en-ZA" sz="2000" dirty="0" smtClean="0"/>
              <a:t>Employers </a:t>
            </a:r>
            <a:r>
              <a:rPr lang="en-ZA" sz="2000" dirty="0"/>
              <a:t>are required to submit a Return of Earnings form (W.As.8) on an annual basis. </a:t>
            </a:r>
            <a:br>
              <a:rPr lang="en-ZA" sz="2000" dirty="0"/>
            </a:br>
            <a:endParaRPr lang="en-ZA" sz="20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12</a:t>
            </a:fld>
            <a:endParaRPr lang="en-US" dirty="0"/>
          </a:p>
        </p:txBody>
      </p:sp>
      <p:sp>
        <p:nvSpPr>
          <p:cNvPr id="4" name="Date Placeholder 3"/>
          <p:cNvSpPr>
            <a:spLocks noGrp="1"/>
          </p:cNvSpPr>
          <p:nvPr>
            <p:ph type="dt" sz="half" idx="10"/>
          </p:nvPr>
        </p:nvSpPr>
        <p:spPr/>
        <p:txBody>
          <a:bodyPr/>
          <a:lstStyle/>
          <a:p>
            <a:pPr>
              <a:defRPr/>
            </a:pPr>
            <a:fld id="{5CD8F708-F2A3-4286-B758-91F0ED6E532A}"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135571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17537" y="0"/>
            <a:ext cx="9144000" cy="6858000"/>
          </a:xfrm>
          <a:prstGeom prst="rect">
            <a:avLst/>
          </a:prstGeom>
          <a:noFill/>
          <a:ln w="9525">
            <a:noFill/>
            <a:miter lim="800000"/>
            <a:headEnd/>
            <a:tailEnd/>
          </a:ln>
        </p:spPr>
      </p:pic>
      <p:sp>
        <p:nvSpPr>
          <p:cNvPr id="12291" name="Title 1"/>
          <p:cNvSpPr txBox="1">
            <a:spLocks/>
          </p:cNvSpPr>
          <p:nvPr/>
        </p:nvSpPr>
        <p:spPr bwMode="auto">
          <a:xfrm>
            <a:off x="6588224" y="4602276"/>
            <a:ext cx="2555776" cy="541338"/>
          </a:xfrm>
          <a:prstGeom prst="rect">
            <a:avLst/>
          </a:prstGeom>
          <a:noFill/>
          <a:ln w="9525">
            <a:noFill/>
            <a:miter lim="800000"/>
            <a:headEnd/>
            <a:tailEnd/>
          </a:ln>
        </p:spPr>
        <p:txBody>
          <a:bodyPr anchor="ctr"/>
          <a:lstStyle/>
          <a:p>
            <a:pPr defTabSz="457200" fontAlgn="base">
              <a:spcBef>
                <a:spcPct val="0"/>
              </a:spcBef>
              <a:spcAft>
                <a:spcPct val="0"/>
              </a:spcAft>
            </a:pPr>
            <a:r>
              <a:rPr lang="en-US" sz="3600" b="1" dirty="0">
                <a:solidFill>
                  <a:srgbClr val="FFAB16"/>
                </a:solidFill>
                <a:latin typeface="Arial" charset="0"/>
                <a:cs typeface="Arial" charset="0"/>
              </a:rPr>
              <a:t>Thank</a:t>
            </a:r>
            <a:r>
              <a:rPr lang="en-US" sz="2000" b="1" dirty="0">
                <a:solidFill>
                  <a:srgbClr val="FFAB16"/>
                </a:solidFill>
                <a:latin typeface="Arial" charset="0"/>
                <a:cs typeface="Arial" charset="0"/>
              </a:rPr>
              <a:t> </a:t>
            </a:r>
            <a:r>
              <a:rPr lang="en-US" sz="2000" b="1" dirty="0">
                <a:solidFill>
                  <a:prstClr val="white"/>
                </a:solidFill>
                <a:latin typeface="Arial" charset="0"/>
                <a:cs typeface="Arial" charset="0"/>
              </a:rPr>
              <a:t>You</a:t>
            </a:r>
            <a:r>
              <a:rPr lang="en-US" sz="2000" b="1" dirty="0">
                <a:solidFill>
                  <a:srgbClr val="FFAB16"/>
                </a:solidFill>
                <a:latin typeface="Arial" charset="0"/>
                <a:cs typeface="Arial" charset="0"/>
              </a:rPr>
              <a:t>…</a:t>
            </a:r>
          </a:p>
        </p:txBody>
      </p:sp>
      <p:sp>
        <p:nvSpPr>
          <p:cNvPr id="3" name="Footer Placeholder 2"/>
          <p:cNvSpPr>
            <a:spLocks noGrp="1"/>
          </p:cNvSpPr>
          <p:nvPr>
            <p:ph type="ftr" sz="quarter" idx="11"/>
          </p:nvPr>
        </p:nvSpPr>
        <p:spPr/>
        <p:txBody>
          <a:bodyPr/>
          <a:lstStyle/>
          <a:p>
            <a:pPr>
              <a:defRPr/>
            </a:pPr>
            <a:r>
              <a:rPr lang="en-US" smtClean="0"/>
              <a:t>PRESENTATION TO PC</a:t>
            </a:r>
            <a:endParaRPr lang="en-US"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13</a:t>
            </a:fld>
            <a:endParaRPr lang="en-US" dirty="0"/>
          </a:p>
        </p:txBody>
      </p:sp>
      <p:sp>
        <p:nvSpPr>
          <p:cNvPr id="2" name="Date Placeholder 1"/>
          <p:cNvSpPr>
            <a:spLocks noGrp="1"/>
          </p:cNvSpPr>
          <p:nvPr>
            <p:ph type="dt" sz="half" idx="10"/>
          </p:nvPr>
        </p:nvSpPr>
        <p:spPr/>
        <p:txBody>
          <a:bodyPr/>
          <a:lstStyle/>
          <a:p>
            <a:fld id="{23D3B867-1694-4B1A-AC9B-0991C49BA12D}" type="datetime3">
              <a:rPr lang="en-US" smtClean="0"/>
              <a:pPr/>
              <a:t>12 February 2020</a:t>
            </a:fld>
            <a:endParaRPr lang="en-US" dirty="0"/>
          </a:p>
        </p:txBody>
      </p:sp>
    </p:spTree>
    <p:extLst>
      <p:ext uri="{BB962C8B-B14F-4D97-AF65-F5344CB8AC3E}">
        <p14:creationId xmlns:p14="http://schemas.microsoft.com/office/powerpoint/2010/main" xmlns="" val="412933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Table of content</a:t>
            </a:r>
            <a:endParaRPr lang="en-ZA" dirty="0"/>
          </a:p>
        </p:txBody>
      </p:sp>
      <p:sp>
        <p:nvSpPr>
          <p:cNvPr id="3" name="Content Placeholder 2"/>
          <p:cNvSpPr>
            <a:spLocks noGrp="1"/>
          </p:cNvSpPr>
          <p:nvPr>
            <p:ph idx="1"/>
          </p:nvPr>
        </p:nvSpPr>
        <p:spPr>
          <a:xfrm>
            <a:off x="251520" y="1268760"/>
            <a:ext cx="8712968" cy="5400600"/>
          </a:xfrm>
        </p:spPr>
        <p:txBody>
          <a:bodyPr/>
          <a:lstStyle/>
          <a:p>
            <a:pPr marL="0" indent="0" algn="ctr">
              <a:buNone/>
            </a:pPr>
            <a:r>
              <a:rPr lang="en-ZA" sz="1100" dirty="0" smtClean="0"/>
              <a:t>                                                                                                                                                                                                                                              </a:t>
            </a:r>
            <a:r>
              <a:rPr lang="en-ZA" sz="1100" b="1" dirty="0" smtClean="0"/>
              <a:t>SLIDE NO</a:t>
            </a:r>
            <a:r>
              <a:rPr lang="en-ZA" sz="1100" dirty="0" smtClean="0"/>
              <a:t>.</a:t>
            </a:r>
          </a:p>
          <a:p>
            <a:pPr marL="0" indent="0">
              <a:buNone/>
            </a:pPr>
            <a:r>
              <a:rPr lang="en-ZA" sz="1700" dirty="0">
                <a:solidFill>
                  <a:prstClr val="black"/>
                </a:solidFill>
                <a:latin typeface="Arial" panose="020B0604020202020204" pitchFamily="34" charset="0"/>
                <a:cs typeface="Arial" panose="020B0604020202020204" pitchFamily="34" charset="0"/>
              </a:rPr>
              <a:t>Labour Relations Act of 1995 (Act 66) </a:t>
            </a:r>
            <a:r>
              <a:rPr lang="en-ZA" sz="1700" dirty="0" smtClean="0">
                <a:solidFill>
                  <a:prstClr val="black"/>
                </a:solidFill>
                <a:latin typeface="Arial" panose="020B0604020202020204" pitchFamily="34" charset="0"/>
                <a:cs typeface="Arial" panose="020B0604020202020204" pitchFamily="34" charset="0"/>
              </a:rPr>
              <a:t>(</a:t>
            </a:r>
            <a:r>
              <a:rPr lang="en-ZA" sz="1700" dirty="0" smtClean="0">
                <a:latin typeface="Arial" panose="020B0604020202020204" pitchFamily="34" charset="0"/>
                <a:cs typeface="Arial" panose="020B0604020202020204" pitchFamily="34" charset="0"/>
              </a:rPr>
              <a:t>LRA )                                                              3-4</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Basic Conditions of Employment Act </a:t>
            </a:r>
            <a:r>
              <a:rPr lang="en-ZA" sz="1800" dirty="0">
                <a:solidFill>
                  <a:prstClr val="black"/>
                </a:solidFill>
              </a:rPr>
              <a:t>75 of 1997 </a:t>
            </a:r>
            <a:r>
              <a:rPr lang="en-ZA" sz="1800" dirty="0" smtClean="0">
                <a:solidFill>
                  <a:prstClr val="black"/>
                </a:solidFill>
              </a:rPr>
              <a:t>(</a:t>
            </a:r>
            <a:r>
              <a:rPr lang="en-ZA" sz="1700" dirty="0" smtClean="0">
                <a:solidFill>
                  <a:prstClr val="black"/>
                </a:solidFill>
                <a:latin typeface="Arial" panose="020B0604020202020204" pitchFamily="34" charset="0"/>
                <a:cs typeface="Arial" panose="020B0604020202020204" pitchFamily="34" charset="0"/>
              </a:rPr>
              <a:t>BCEA)                                             </a:t>
            </a:r>
            <a:r>
              <a:rPr lang="en-ZA" sz="1700" dirty="0" smtClean="0">
                <a:latin typeface="Arial" panose="020B0604020202020204" pitchFamily="34" charset="0"/>
                <a:cs typeface="Arial" panose="020B0604020202020204" pitchFamily="34" charset="0"/>
              </a:rPr>
              <a:t>5-6</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National Minimum Wage Act </a:t>
            </a:r>
            <a:r>
              <a:rPr lang="en-ZA" sz="1700" dirty="0" smtClean="0">
                <a:solidFill>
                  <a:prstClr val="black"/>
                </a:solidFill>
                <a:latin typeface="Arial" panose="020B0604020202020204" pitchFamily="34" charset="0"/>
                <a:cs typeface="Arial" panose="020B0604020202020204" pitchFamily="34" charset="0"/>
              </a:rPr>
              <a:t>of 2018 (</a:t>
            </a:r>
            <a:r>
              <a:rPr lang="en-ZA" sz="1700" dirty="0" smtClean="0">
                <a:latin typeface="Arial" panose="020B0604020202020204" pitchFamily="34" charset="0"/>
                <a:cs typeface="Arial" panose="020B0604020202020204" pitchFamily="34" charset="0"/>
              </a:rPr>
              <a:t>NMWA)                                                                7</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Employment Equity Act 55 of 1998 </a:t>
            </a:r>
            <a:r>
              <a:rPr lang="en-ZA" sz="1700" dirty="0" smtClean="0">
                <a:solidFill>
                  <a:prstClr val="black"/>
                </a:solidFill>
                <a:latin typeface="Arial" panose="020B0604020202020204" pitchFamily="34" charset="0"/>
                <a:cs typeface="Arial" panose="020B0604020202020204" pitchFamily="34" charset="0"/>
              </a:rPr>
              <a:t>(</a:t>
            </a:r>
            <a:r>
              <a:rPr lang="en-ZA" sz="1700" dirty="0" smtClean="0">
                <a:latin typeface="Arial" panose="020B0604020202020204" pitchFamily="34" charset="0"/>
                <a:cs typeface="Arial" panose="020B0604020202020204" pitchFamily="34" charset="0"/>
              </a:rPr>
              <a:t>EEA)                                                                       8</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Employment Services Act  of 2014 </a:t>
            </a:r>
            <a:r>
              <a:rPr lang="en-ZA" sz="1700" dirty="0" smtClean="0">
                <a:solidFill>
                  <a:prstClr val="black"/>
                </a:solidFill>
                <a:latin typeface="Arial" panose="020B0604020202020204" pitchFamily="34" charset="0"/>
                <a:cs typeface="Arial" panose="020B0604020202020204" pitchFamily="34" charset="0"/>
              </a:rPr>
              <a:t>(</a:t>
            </a:r>
            <a:r>
              <a:rPr lang="en-ZA" sz="1700" dirty="0" smtClean="0">
                <a:latin typeface="Arial" panose="020B0604020202020204" pitchFamily="34" charset="0"/>
                <a:cs typeface="Arial" panose="020B0604020202020204" pitchFamily="34" charset="0"/>
              </a:rPr>
              <a:t>ESA)                                                                       9</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600" dirty="0">
                <a:solidFill>
                  <a:prstClr val="black"/>
                </a:solidFill>
                <a:latin typeface="Arial" panose="020B0604020202020204" pitchFamily="34" charset="0"/>
                <a:cs typeface="Arial" panose="020B0604020202020204" pitchFamily="34" charset="0"/>
              </a:rPr>
              <a:t>Unemployment Insurance Act </a:t>
            </a:r>
            <a:r>
              <a:rPr lang="en-ZA" sz="1600" dirty="0" smtClean="0">
                <a:solidFill>
                  <a:prstClr val="black"/>
                </a:solidFill>
                <a:latin typeface="Arial" panose="020B0604020202020204" pitchFamily="34" charset="0"/>
                <a:cs typeface="Arial" panose="020B0604020202020204" pitchFamily="34" charset="0"/>
              </a:rPr>
              <a:t>(</a:t>
            </a:r>
            <a:r>
              <a:rPr lang="en-ZA" sz="1600" dirty="0" smtClean="0">
                <a:latin typeface="Arial" panose="020B0604020202020204" pitchFamily="34" charset="0"/>
                <a:cs typeface="Arial" panose="020B0604020202020204" pitchFamily="34" charset="0"/>
              </a:rPr>
              <a:t>UIA) &amp;</a:t>
            </a:r>
            <a:r>
              <a:rPr lang="en-ZA" sz="1600" dirty="0">
                <a:solidFill>
                  <a:prstClr val="black"/>
                </a:solidFill>
                <a:latin typeface="Arial" panose="020B0604020202020204" pitchFamily="34" charset="0"/>
                <a:cs typeface="Arial" panose="020B0604020202020204" pitchFamily="34" charset="0"/>
              </a:rPr>
              <a:t> Unemployment Insurance Contributions Act </a:t>
            </a:r>
            <a:r>
              <a:rPr lang="en-ZA" sz="1600" dirty="0" smtClean="0">
                <a:solidFill>
                  <a:prstClr val="black"/>
                </a:solidFill>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UICA)</a:t>
            </a:r>
            <a:r>
              <a:rPr lang="en-ZA" sz="1700" dirty="0" smtClean="0">
                <a:latin typeface="Arial" panose="020B0604020202020204" pitchFamily="34" charset="0"/>
                <a:cs typeface="Arial" panose="020B0604020202020204" pitchFamily="34" charset="0"/>
              </a:rPr>
              <a:t>  10</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Occupational Health and Safety Act 85 of 1993 </a:t>
            </a:r>
            <a:r>
              <a:rPr lang="en-ZA" sz="1700" dirty="0" smtClean="0">
                <a:solidFill>
                  <a:prstClr val="black"/>
                </a:solidFill>
                <a:latin typeface="Arial" panose="020B0604020202020204" pitchFamily="34" charset="0"/>
                <a:cs typeface="Arial" panose="020B0604020202020204" pitchFamily="34" charset="0"/>
              </a:rPr>
              <a:t>(</a:t>
            </a:r>
            <a:r>
              <a:rPr lang="en-ZA" sz="1700" dirty="0" smtClean="0">
                <a:latin typeface="Arial" panose="020B0604020202020204" pitchFamily="34" charset="0"/>
                <a:cs typeface="Arial" panose="020B0604020202020204" pitchFamily="34" charset="0"/>
              </a:rPr>
              <a:t>OHS)                                                 11</a:t>
            </a:r>
          </a:p>
          <a:p>
            <a:pPr marL="0" indent="0">
              <a:buNone/>
            </a:pPr>
            <a:endParaRPr lang="en-ZA" sz="1700" dirty="0" smtClean="0">
              <a:latin typeface="Arial" panose="020B0604020202020204" pitchFamily="34" charset="0"/>
              <a:cs typeface="Arial" panose="020B0604020202020204" pitchFamily="34" charset="0"/>
            </a:endParaRPr>
          </a:p>
          <a:p>
            <a:pPr marL="0" indent="0">
              <a:buNone/>
            </a:pPr>
            <a:r>
              <a:rPr lang="en-ZA" sz="1700" dirty="0">
                <a:solidFill>
                  <a:prstClr val="black"/>
                </a:solidFill>
                <a:latin typeface="Arial" panose="020B0604020202020204" pitchFamily="34" charset="0"/>
                <a:cs typeface="Arial" panose="020B0604020202020204" pitchFamily="34" charset="0"/>
              </a:rPr>
              <a:t>Compensation For Occupational Injuries And Diseases Act,  Of 1993 </a:t>
            </a:r>
            <a:r>
              <a:rPr lang="en-ZA" sz="1700" dirty="0" smtClean="0">
                <a:solidFill>
                  <a:prstClr val="black"/>
                </a:solidFill>
                <a:latin typeface="Arial" panose="020B0604020202020204" pitchFamily="34" charset="0"/>
                <a:cs typeface="Arial" panose="020B0604020202020204" pitchFamily="34" charset="0"/>
              </a:rPr>
              <a:t>(</a:t>
            </a:r>
            <a:r>
              <a:rPr lang="en-ZA" sz="1700" dirty="0" smtClean="0">
                <a:latin typeface="Arial" panose="020B0604020202020204" pitchFamily="34" charset="0"/>
                <a:cs typeface="Arial" panose="020B0604020202020204" pitchFamily="34" charset="0"/>
              </a:rPr>
              <a:t>COIDA)           12  </a:t>
            </a:r>
            <a:endParaRPr lang="en-ZA" sz="17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2</a:t>
            </a:fld>
            <a:endParaRPr lang="en-US" dirty="0"/>
          </a:p>
        </p:txBody>
      </p:sp>
      <p:sp>
        <p:nvSpPr>
          <p:cNvPr id="6" name="Date Placeholder 5"/>
          <p:cNvSpPr>
            <a:spLocks noGrp="1"/>
          </p:cNvSpPr>
          <p:nvPr>
            <p:ph type="dt" sz="half" idx="10"/>
          </p:nvPr>
        </p:nvSpPr>
        <p:spPr/>
        <p:txBody>
          <a:bodyPr/>
          <a:lstStyle/>
          <a:p>
            <a:pPr>
              <a:defRPr/>
            </a:pPr>
            <a:fld id="{142CA9FA-54BD-4614-9B45-5EA26E820A89}" type="datetime3">
              <a:rPr lang="en-US" smtClean="0"/>
              <a:pPr>
                <a:defRPr/>
              </a:pPr>
              <a:t>12 February 2020</a:t>
            </a:fld>
            <a:endParaRPr lang="en-US" dirty="0"/>
          </a:p>
        </p:txBody>
      </p:sp>
      <p:sp>
        <p:nvSpPr>
          <p:cNvPr id="8" name="Footer Placeholder 7"/>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364716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LRA</a:t>
            </a:r>
            <a:endParaRPr lang="en-ZA" dirty="0"/>
          </a:p>
        </p:txBody>
      </p:sp>
      <p:sp>
        <p:nvSpPr>
          <p:cNvPr id="3" name="Content Placeholder 2"/>
          <p:cNvSpPr>
            <a:spLocks noGrp="1"/>
          </p:cNvSpPr>
          <p:nvPr>
            <p:ph idx="1"/>
          </p:nvPr>
        </p:nvSpPr>
        <p:spPr/>
        <p:txBody>
          <a:bodyPr/>
          <a:lstStyle/>
          <a:p>
            <a:r>
              <a:rPr lang="en-ZA" sz="2000" b="1" dirty="0" smtClean="0"/>
              <a:t>The Labour Relations Act (LRA) of 1995 (Act 66) </a:t>
            </a:r>
            <a:r>
              <a:rPr lang="en-ZA" sz="2000" dirty="0" smtClean="0"/>
              <a:t>was promulgated on 11 November 1996.</a:t>
            </a:r>
          </a:p>
          <a:p>
            <a:r>
              <a:rPr lang="en-ZA" sz="2000" dirty="0" smtClean="0"/>
              <a:t>The LRA was a by-product of NEDLAC social dialogue by organised labour, organised business and government.</a:t>
            </a:r>
          </a:p>
          <a:p>
            <a:r>
              <a:rPr lang="en-ZA" sz="2000" dirty="0" smtClean="0"/>
              <a:t>The objective of the LRA: </a:t>
            </a:r>
          </a:p>
          <a:p>
            <a:pPr>
              <a:buFontTx/>
              <a:buChar char="-"/>
            </a:pPr>
            <a:r>
              <a:rPr lang="en-ZA" sz="2000" dirty="0" smtClean="0"/>
              <a:t>to </a:t>
            </a:r>
            <a:r>
              <a:rPr lang="en-ZA" sz="2000" dirty="0"/>
              <a:t>give effect to and regulate the rights endorsed by section 23 of the Constitution of the Republic of South Africa, 1996 </a:t>
            </a:r>
            <a:endParaRPr lang="en-ZA" sz="2000" dirty="0" smtClean="0"/>
          </a:p>
          <a:p>
            <a:pPr>
              <a:buFontTx/>
              <a:buChar char="-"/>
            </a:pPr>
            <a:r>
              <a:rPr lang="en-ZA" sz="2000" dirty="0" smtClean="0"/>
              <a:t> </a:t>
            </a:r>
            <a:r>
              <a:rPr lang="en-ZA" sz="2000" dirty="0"/>
              <a:t>to give effect to the country's obligations to the International Labour Organisation. </a:t>
            </a:r>
            <a:endParaRPr lang="en-ZA" sz="2000" dirty="0" smtClean="0"/>
          </a:p>
          <a:p>
            <a:pPr>
              <a:buFontTx/>
              <a:buChar char="-"/>
            </a:pPr>
            <a:r>
              <a:rPr lang="en-ZA" sz="2000" dirty="0" smtClean="0"/>
              <a:t> </a:t>
            </a:r>
            <a:r>
              <a:rPr lang="en-ZA" sz="2000" dirty="0"/>
              <a:t>to provide a framework in which employers, employees and their respective unions and organisations can engage in collective bargaining and formulate industrial policy. </a:t>
            </a:r>
            <a:endParaRPr lang="en-ZA" sz="2000" dirty="0" smtClean="0"/>
          </a:p>
          <a:p>
            <a:pPr>
              <a:buFontTx/>
              <a:buChar char="-"/>
            </a:pPr>
            <a:r>
              <a:rPr lang="en-ZA" sz="2000" dirty="0" smtClean="0"/>
              <a:t>to </a:t>
            </a:r>
            <a:r>
              <a:rPr lang="en-ZA" sz="2000" dirty="0"/>
              <a:t>promote orderly collective </a:t>
            </a:r>
            <a:r>
              <a:rPr lang="en-ZA" sz="2000" dirty="0" smtClean="0"/>
              <a:t>bargaining.</a:t>
            </a:r>
            <a:endParaRPr lang="en-ZA" sz="2000" dirty="0"/>
          </a:p>
          <a:p>
            <a:endParaRPr lang="en-ZA" sz="1600" dirty="0"/>
          </a:p>
        </p:txBody>
      </p:sp>
      <p:sp>
        <p:nvSpPr>
          <p:cNvPr id="4" name="Footer Placeholder 3"/>
          <p:cNvSpPr>
            <a:spLocks noGrp="1"/>
          </p:cNvSpPr>
          <p:nvPr>
            <p:ph type="ftr" sz="quarter" idx="11"/>
          </p:nvPr>
        </p:nvSpPr>
        <p:spPr/>
        <p:txBody>
          <a:bodyPr/>
          <a:lstStyle/>
          <a:p>
            <a:pPr>
              <a:defRPr/>
            </a:pPr>
            <a:r>
              <a:rPr lang="en-US" smtClean="0"/>
              <a:t>PRESENTATION TO PC</a:t>
            </a:r>
            <a:endParaRPr lang="en-US"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sp>
        <p:nvSpPr>
          <p:cNvPr id="6" name="Date Placeholder 5"/>
          <p:cNvSpPr>
            <a:spLocks noGrp="1"/>
          </p:cNvSpPr>
          <p:nvPr>
            <p:ph type="dt" sz="half" idx="10"/>
          </p:nvPr>
        </p:nvSpPr>
        <p:spPr/>
        <p:txBody>
          <a:bodyPr/>
          <a:lstStyle/>
          <a:p>
            <a:pPr>
              <a:defRPr/>
            </a:pPr>
            <a:fld id="{B8551F6C-F4A0-4D38-AE4E-F5A4AF116CAB}" type="datetime3">
              <a:rPr lang="en-US" smtClean="0"/>
              <a:pPr>
                <a:defRPr/>
              </a:pPr>
              <a:t>12 February 2020</a:t>
            </a:fld>
            <a:endParaRPr lang="en-US" dirty="0"/>
          </a:p>
        </p:txBody>
      </p:sp>
    </p:spTree>
    <p:extLst>
      <p:ext uri="{BB962C8B-B14F-4D97-AF65-F5344CB8AC3E}">
        <p14:creationId xmlns:p14="http://schemas.microsoft.com/office/powerpoint/2010/main" xmlns="" val="78008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LRA</a:t>
            </a:r>
            <a:endParaRPr lang="en-ZA" dirty="0"/>
          </a:p>
        </p:txBody>
      </p:sp>
      <p:sp>
        <p:nvSpPr>
          <p:cNvPr id="3" name="Content Placeholder 2"/>
          <p:cNvSpPr>
            <a:spLocks noGrp="1"/>
          </p:cNvSpPr>
          <p:nvPr>
            <p:ph idx="1"/>
          </p:nvPr>
        </p:nvSpPr>
        <p:spPr>
          <a:xfrm>
            <a:off x="457200" y="1600200"/>
            <a:ext cx="8229600" cy="4925144"/>
          </a:xfrm>
        </p:spPr>
        <p:txBody>
          <a:bodyPr/>
          <a:lstStyle/>
          <a:p>
            <a:r>
              <a:rPr lang="en-ZA" sz="1800" dirty="0" smtClean="0"/>
              <a:t>To deal with adversarial labour market LRA introduced </a:t>
            </a:r>
            <a:r>
              <a:rPr lang="en-ZA" sz="1800" dirty="0"/>
              <a:t>institutions like bargaining councils, the Commission for Conciliation, Mediation and Arbitration (CCMA) and the Labour Court.  </a:t>
            </a:r>
          </a:p>
          <a:p>
            <a:r>
              <a:rPr lang="en-ZA" sz="1800" dirty="0" smtClean="0"/>
              <a:t>It established and entrenched the right to freedom of association which the right to form or belong to a trade union or employers organisation; and/or form or belong to employers' or trade union federation and enhanced organisational rights for trade unions</a:t>
            </a:r>
          </a:p>
          <a:p>
            <a:r>
              <a:rPr lang="en-ZA" sz="1800" dirty="0" smtClean="0"/>
              <a:t>LRA gave  </a:t>
            </a:r>
            <a:r>
              <a:rPr lang="en-ZA" sz="1800" dirty="0"/>
              <a:t>systematic </a:t>
            </a:r>
            <a:r>
              <a:rPr lang="en-ZA" sz="1800" dirty="0" smtClean="0"/>
              <a:t>similarities to bargaining councils: </a:t>
            </a:r>
            <a:r>
              <a:rPr lang="en-ZA" sz="1800" dirty="0"/>
              <a:t>a basic shared architecture, same core functions and common objectives. It is a voluntary system made up of employers and trade unions. </a:t>
            </a:r>
            <a:r>
              <a:rPr lang="en-ZA" sz="1800" dirty="0" smtClean="0"/>
              <a:t>It democratised </a:t>
            </a:r>
            <a:r>
              <a:rPr lang="en-ZA" sz="1800" dirty="0"/>
              <a:t>the workplace by creating an environment where employers and trade unions can collectively bargain about their employment conditions and wages that are appropriate to their sectors as well as dealing with their labour disputes </a:t>
            </a:r>
            <a:r>
              <a:rPr lang="en-ZA" sz="1800" dirty="0" smtClean="0"/>
              <a:t>effectively by promoting centralised collective bargaining.</a:t>
            </a:r>
          </a:p>
          <a:p>
            <a:r>
              <a:rPr lang="en-ZA" sz="1800" dirty="0" smtClean="0"/>
              <a:t>LRA codified dismissal procedures </a:t>
            </a:r>
          </a:p>
          <a:p>
            <a:r>
              <a:rPr lang="en-ZA" sz="1800" dirty="0" smtClean="0"/>
              <a:t>LRA introduced the </a:t>
            </a:r>
            <a:r>
              <a:rPr lang="en-ZA" sz="1800" b="1" dirty="0"/>
              <a:t>Labour Court</a:t>
            </a:r>
            <a:r>
              <a:rPr lang="en-ZA" sz="1800" dirty="0"/>
              <a:t> replaced the old </a:t>
            </a:r>
            <a:r>
              <a:rPr lang="en-ZA" sz="1800" dirty="0" smtClean="0"/>
              <a:t>ineffective Industrial Court.</a:t>
            </a:r>
            <a:endParaRPr lang="en-ZA" sz="1800" dirty="0"/>
          </a:p>
          <a:p>
            <a:endParaRPr lang="en-ZA" sz="16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
        <p:nvSpPr>
          <p:cNvPr id="6" name="Date Placeholder 5"/>
          <p:cNvSpPr>
            <a:spLocks noGrp="1"/>
          </p:cNvSpPr>
          <p:nvPr>
            <p:ph type="dt" sz="half" idx="10"/>
          </p:nvPr>
        </p:nvSpPr>
        <p:spPr/>
        <p:txBody>
          <a:bodyPr/>
          <a:lstStyle/>
          <a:p>
            <a:pPr>
              <a:defRPr/>
            </a:pPr>
            <a:fld id="{E5064506-BC7A-4118-9F6F-684094A49231}" type="datetime3">
              <a:rPr lang="en-US" smtClean="0"/>
              <a:pPr>
                <a:defRPr/>
              </a:pPr>
              <a:t>12 February 2020</a:t>
            </a:fld>
            <a:endParaRPr lang="en-US" dirty="0"/>
          </a:p>
        </p:txBody>
      </p:sp>
      <p:sp>
        <p:nvSpPr>
          <p:cNvPr id="7" name="Footer Placeholder 6"/>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198814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BCEA</a:t>
            </a:r>
            <a:endParaRPr lang="en-ZA" dirty="0"/>
          </a:p>
        </p:txBody>
      </p:sp>
      <p:sp>
        <p:nvSpPr>
          <p:cNvPr id="3" name="Content Placeholder 2"/>
          <p:cNvSpPr>
            <a:spLocks noGrp="1"/>
          </p:cNvSpPr>
          <p:nvPr>
            <p:ph idx="1"/>
          </p:nvPr>
        </p:nvSpPr>
        <p:spPr>
          <a:xfrm>
            <a:off x="323528" y="1417638"/>
            <a:ext cx="8363272" cy="5107705"/>
          </a:xfrm>
        </p:spPr>
        <p:txBody>
          <a:bodyPr/>
          <a:lstStyle/>
          <a:p>
            <a:r>
              <a:rPr lang="en-ZA" sz="1800" dirty="0"/>
              <a:t>The </a:t>
            </a:r>
            <a:r>
              <a:rPr lang="en-ZA" sz="1800" b="1" dirty="0"/>
              <a:t>Basic Conditions of Employment Act </a:t>
            </a:r>
            <a:r>
              <a:rPr lang="en-ZA" sz="1800" b="1" dirty="0" smtClean="0"/>
              <a:t>(BCEA) 75 </a:t>
            </a:r>
            <a:r>
              <a:rPr lang="en-ZA" sz="1800" b="1" dirty="0"/>
              <a:t>of 1997</a:t>
            </a:r>
            <a:r>
              <a:rPr lang="en-ZA" sz="1800" dirty="0"/>
              <a:t> (BCEA) was promulgated on 1 December 1998 and repealed the 1983 Act. </a:t>
            </a:r>
            <a:endParaRPr lang="en-ZA" sz="1800" dirty="0" smtClean="0"/>
          </a:p>
          <a:p>
            <a:r>
              <a:rPr lang="en-ZA" sz="1800" dirty="0" smtClean="0"/>
              <a:t>It was a product of NEDLAC social dialogue by Government, Organised Labour and Organised business</a:t>
            </a:r>
          </a:p>
          <a:p>
            <a:r>
              <a:rPr lang="en-ZA" sz="1800" dirty="0"/>
              <a:t>The purpose of the Basic Conditions of Employment </a:t>
            </a:r>
            <a:r>
              <a:rPr lang="en-ZA" sz="1800" dirty="0" smtClean="0"/>
              <a:t>Act: </a:t>
            </a:r>
          </a:p>
          <a:p>
            <a:pPr>
              <a:buFontTx/>
              <a:buChar char="-"/>
            </a:pPr>
            <a:r>
              <a:rPr lang="en-ZA" sz="1800" dirty="0" smtClean="0"/>
              <a:t>to </a:t>
            </a:r>
            <a:r>
              <a:rPr lang="en-ZA" sz="1800" dirty="0"/>
              <a:t>give effect to the right to fair labour practices, as referred to in Section 23 (1) of the Constitution, </a:t>
            </a:r>
            <a:endParaRPr lang="en-ZA" sz="1800" dirty="0" smtClean="0"/>
          </a:p>
          <a:p>
            <a:pPr>
              <a:buFontTx/>
              <a:buChar char="-"/>
            </a:pPr>
            <a:r>
              <a:rPr lang="en-ZA" sz="1800" dirty="0" smtClean="0"/>
              <a:t>to establish </a:t>
            </a:r>
            <a:r>
              <a:rPr lang="en-ZA" sz="1800" dirty="0"/>
              <a:t>and providing for the regulation of basic conditions of </a:t>
            </a:r>
            <a:r>
              <a:rPr lang="en-ZA" sz="1800" dirty="0" smtClean="0"/>
              <a:t>employment,</a:t>
            </a:r>
          </a:p>
          <a:p>
            <a:pPr>
              <a:buFontTx/>
              <a:buChar char="-"/>
            </a:pPr>
            <a:r>
              <a:rPr lang="en-ZA" sz="1800" dirty="0" smtClean="0"/>
              <a:t>to regulate the variation of basic conditions of employment,</a:t>
            </a:r>
          </a:p>
          <a:p>
            <a:pPr>
              <a:buFontTx/>
              <a:buChar char="-"/>
            </a:pPr>
            <a:r>
              <a:rPr lang="en-ZA" sz="1800" dirty="0" smtClean="0"/>
              <a:t>to give effect to </a:t>
            </a:r>
            <a:r>
              <a:rPr lang="en-ZA" sz="1800" dirty="0"/>
              <a:t>the obligations </a:t>
            </a:r>
            <a:r>
              <a:rPr lang="en-ZA" sz="1800" dirty="0" smtClean="0"/>
              <a:t>incurred by the </a:t>
            </a:r>
            <a:r>
              <a:rPr lang="en-ZA" sz="1800" dirty="0"/>
              <a:t>Republic as a member of the International Labour </a:t>
            </a:r>
            <a:r>
              <a:rPr lang="en-ZA" sz="1800" dirty="0" smtClean="0"/>
              <a:t>Organisation.</a:t>
            </a:r>
          </a:p>
          <a:p>
            <a:pPr lvl="0"/>
            <a:r>
              <a:rPr lang="en-ZA" sz="1800" dirty="0"/>
              <a:t>The Act positively impacted on the conditions of employment of some six million workers in its inception. </a:t>
            </a:r>
          </a:p>
          <a:p>
            <a:pPr lvl="0"/>
            <a:r>
              <a:rPr lang="en-ZA" sz="1800" dirty="0"/>
              <a:t>It is aimed at improving the working conditions of unorganized and vulnerable workers. </a:t>
            </a:r>
          </a:p>
          <a:p>
            <a:pPr>
              <a:buFontTx/>
              <a:buChar char="-"/>
            </a:pPr>
            <a:endParaRPr lang="en-ZA" sz="2000" dirty="0"/>
          </a:p>
        </p:txBody>
      </p:sp>
      <p:sp>
        <p:nvSpPr>
          <p:cNvPr id="4" name="Footer Placeholder 3"/>
          <p:cNvSpPr>
            <a:spLocks noGrp="1"/>
          </p:cNvSpPr>
          <p:nvPr>
            <p:ph type="ftr" sz="quarter" idx="11"/>
          </p:nvPr>
        </p:nvSpPr>
        <p:spPr/>
        <p:txBody>
          <a:bodyPr/>
          <a:lstStyle/>
          <a:p>
            <a:pPr>
              <a:defRPr/>
            </a:pPr>
            <a:r>
              <a:rPr lang="en-US" smtClean="0"/>
              <a:t>PRESENTATION TO PC</a:t>
            </a:r>
            <a:endParaRPr lang="en-US"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5</a:t>
            </a:fld>
            <a:endParaRPr lang="en-US" dirty="0"/>
          </a:p>
        </p:txBody>
      </p:sp>
      <p:sp>
        <p:nvSpPr>
          <p:cNvPr id="6" name="Date Placeholder 5"/>
          <p:cNvSpPr>
            <a:spLocks noGrp="1"/>
          </p:cNvSpPr>
          <p:nvPr>
            <p:ph type="dt" sz="half" idx="10"/>
          </p:nvPr>
        </p:nvSpPr>
        <p:spPr/>
        <p:txBody>
          <a:bodyPr/>
          <a:lstStyle/>
          <a:p>
            <a:pPr>
              <a:defRPr/>
            </a:pPr>
            <a:fld id="{177963F1-8D1C-46A9-9A4F-4885DC22784D}" type="datetime3">
              <a:rPr lang="en-US" smtClean="0"/>
              <a:pPr>
                <a:defRPr/>
              </a:pPr>
              <a:t>12 February 2020</a:t>
            </a:fld>
            <a:endParaRPr lang="en-US" dirty="0"/>
          </a:p>
        </p:txBody>
      </p:sp>
    </p:spTree>
    <p:extLst>
      <p:ext uri="{BB962C8B-B14F-4D97-AF65-F5344CB8AC3E}">
        <p14:creationId xmlns:p14="http://schemas.microsoft.com/office/powerpoint/2010/main" xmlns="" val="61978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BCEA</a:t>
            </a:r>
            <a:endParaRPr lang="en-ZA" dirty="0"/>
          </a:p>
        </p:txBody>
      </p:sp>
      <p:sp>
        <p:nvSpPr>
          <p:cNvPr id="3" name="Content Placeholder 2"/>
          <p:cNvSpPr>
            <a:spLocks noGrp="1"/>
          </p:cNvSpPr>
          <p:nvPr>
            <p:ph idx="1"/>
          </p:nvPr>
        </p:nvSpPr>
        <p:spPr>
          <a:xfrm>
            <a:off x="251520" y="1340768"/>
            <a:ext cx="8568952" cy="5184576"/>
          </a:xfrm>
        </p:spPr>
        <p:txBody>
          <a:bodyPr/>
          <a:lstStyle/>
          <a:p>
            <a:pPr lvl="0"/>
            <a:r>
              <a:rPr lang="en-ZA" sz="1800" dirty="0" smtClean="0"/>
              <a:t>It </a:t>
            </a:r>
            <a:r>
              <a:rPr lang="en-ZA" sz="1800" dirty="0"/>
              <a:t>specifically addressed the following problems:</a:t>
            </a:r>
          </a:p>
          <a:p>
            <a:pPr lvl="0">
              <a:buFontTx/>
              <a:buChar char="-"/>
            </a:pPr>
            <a:r>
              <a:rPr lang="en-ZA" sz="1800" dirty="0" smtClean="0"/>
              <a:t>inadequate </a:t>
            </a:r>
            <a:r>
              <a:rPr lang="en-ZA" sz="1800" dirty="0"/>
              <a:t>protection for vulnerable workers such as part-time, farm and domestic workers</a:t>
            </a:r>
            <a:r>
              <a:rPr lang="en-ZA" sz="1800" dirty="0" smtClean="0"/>
              <a:t>;</a:t>
            </a:r>
          </a:p>
          <a:p>
            <a:pPr lvl="0">
              <a:buFontTx/>
              <a:buChar char="-"/>
            </a:pPr>
            <a:r>
              <a:rPr lang="en-ZA" sz="1800" dirty="0" smtClean="0"/>
              <a:t>poverty </a:t>
            </a:r>
            <a:r>
              <a:rPr lang="en-ZA" sz="1800" dirty="0"/>
              <a:t>in employment</a:t>
            </a:r>
          </a:p>
          <a:p>
            <a:pPr lvl="0"/>
            <a:r>
              <a:rPr lang="en-ZA" sz="1800" dirty="0" smtClean="0"/>
              <a:t>regulation </a:t>
            </a:r>
            <a:r>
              <a:rPr lang="en-ZA" sz="1800" dirty="0"/>
              <a:t>and prohibition of child labour;</a:t>
            </a:r>
          </a:p>
          <a:p>
            <a:pPr lvl="0"/>
            <a:r>
              <a:rPr lang="en-ZA" sz="1800" dirty="0"/>
              <a:t>e</a:t>
            </a:r>
            <a:r>
              <a:rPr lang="en-ZA" sz="1800" dirty="0" smtClean="0"/>
              <a:t>xcessively </a:t>
            </a:r>
            <a:r>
              <a:rPr lang="en-ZA" sz="1800" dirty="0"/>
              <a:t>long working hours, especially in areas such as transport and security; and</a:t>
            </a:r>
          </a:p>
          <a:p>
            <a:pPr lvl="0"/>
            <a:r>
              <a:rPr lang="en-ZA" sz="1800" dirty="0"/>
              <a:t>g</a:t>
            </a:r>
            <a:r>
              <a:rPr lang="en-ZA" sz="1800" dirty="0" smtClean="0"/>
              <a:t>ender </a:t>
            </a:r>
            <a:r>
              <a:rPr lang="en-ZA" sz="1800" dirty="0"/>
              <a:t>discrimination, especially in relation to maternity </a:t>
            </a:r>
            <a:r>
              <a:rPr lang="en-ZA" sz="1800" dirty="0" smtClean="0"/>
              <a:t>leave.</a:t>
            </a:r>
          </a:p>
          <a:p>
            <a:pPr lvl="0"/>
            <a:r>
              <a:rPr lang="en-ZA" sz="1800" dirty="0" smtClean="0"/>
              <a:t>It </a:t>
            </a:r>
            <a:r>
              <a:rPr lang="en-ZA" sz="1800" dirty="0"/>
              <a:t>sets minimum floor conditions of employment while also enabling conditions to be varied through collective bargaining, sectoral determinations, individual contracts of employment and through determinations made by the Minister of Labour. </a:t>
            </a:r>
            <a:endParaRPr lang="en-ZA" sz="1800" dirty="0" smtClean="0"/>
          </a:p>
          <a:p>
            <a:pPr lvl="0"/>
            <a:r>
              <a:rPr lang="en-ZA" sz="1800" dirty="0" smtClean="0"/>
              <a:t>In </a:t>
            </a:r>
            <a:r>
              <a:rPr lang="en-ZA" sz="1800" dirty="0"/>
              <a:t>order to accommodate the needs of different sectors of the economy who might be impacted negatively by some </a:t>
            </a:r>
            <a:r>
              <a:rPr lang="en-ZA" sz="1800" dirty="0" smtClean="0"/>
              <a:t>conditions, the </a:t>
            </a:r>
            <a:r>
              <a:rPr lang="en-ZA" sz="1800" dirty="0"/>
              <a:t>following </a:t>
            </a:r>
            <a:r>
              <a:rPr lang="en-ZA" sz="1800" dirty="0" smtClean="0"/>
              <a:t>sectoral </a:t>
            </a:r>
            <a:r>
              <a:rPr lang="en-ZA" sz="1800" dirty="0"/>
              <a:t>determinations prescribing minimum conditions applicable </a:t>
            </a:r>
            <a:r>
              <a:rPr lang="en-ZA" sz="1800" dirty="0" smtClean="0"/>
              <a:t>in </a:t>
            </a:r>
            <a:r>
              <a:rPr lang="en-ZA" sz="1800" dirty="0"/>
              <a:t>the vulnerable </a:t>
            </a:r>
            <a:r>
              <a:rPr lang="en-ZA" sz="1800" dirty="0" smtClean="0"/>
              <a:t>sectors: </a:t>
            </a:r>
            <a:r>
              <a:rPr lang="en-ZA" sz="1800" dirty="0"/>
              <a:t>Contracting Cleaning; Private Security, Domestic Work sector; Wholesale and Retail; Farm Worker sector; Forestry sector; Hospitality sector; Taxi sector; and Children in Performing Arts including sectoral determinations to protect learner in </a:t>
            </a:r>
            <a:r>
              <a:rPr lang="en-ZA" sz="1800" dirty="0" err="1"/>
              <a:t>learnerships</a:t>
            </a:r>
            <a:r>
              <a:rPr lang="en-ZA" sz="1800" dirty="0"/>
              <a:t> and worker in the expanded public works programme 5 291 165 employees. </a:t>
            </a:r>
          </a:p>
        </p:txBody>
      </p:sp>
      <p:sp>
        <p:nvSpPr>
          <p:cNvPr id="4" name="Footer Placeholder 3"/>
          <p:cNvSpPr>
            <a:spLocks noGrp="1"/>
          </p:cNvSpPr>
          <p:nvPr>
            <p:ph type="ftr" sz="quarter" idx="11"/>
          </p:nvPr>
        </p:nvSpPr>
        <p:spPr/>
        <p:txBody>
          <a:bodyPr/>
          <a:lstStyle/>
          <a:p>
            <a:pPr>
              <a:defRPr/>
            </a:pPr>
            <a:r>
              <a:rPr lang="en-US" smtClean="0"/>
              <a:t>PRESENTATION TO PC</a:t>
            </a:r>
            <a:endParaRPr lang="en-US"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6</a:t>
            </a:fld>
            <a:endParaRPr lang="en-US" dirty="0"/>
          </a:p>
        </p:txBody>
      </p:sp>
      <p:sp>
        <p:nvSpPr>
          <p:cNvPr id="6" name="Date Placeholder 5"/>
          <p:cNvSpPr>
            <a:spLocks noGrp="1"/>
          </p:cNvSpPr>
          <p:nvPr>
            <p:ph type="dt" sz="half" idx="10"/>
          </p:nvPr>
        </p:nvSpPr>
        <p:spPr/>
        <p:txBody>
          <a:bodyPr/>
          <a:lstStyle/>
          <a:p>
            <a:pPr>
              <a:defRPr/>
            </a:pPr>
            <a:fld id="{FDD07D25-6C1F-4E40-B9AB-B16EF8FCC5AE}" type="datetime3">
              <a:rPr lang="en-US" smtClean="0"/>
              <a:pPr>
                <a:defRPr/>
              </a:pPr>
              <a:t>12 February 2020</a:t>
            </a:fld>
            <a:endParaRPr lang="en-US" dirty="0"/>
          </a:p>
        </p:txBody>
      </p:sp>
    </p:spTree>
    <p:extLst>
      <p:ext uri="{BB962C8B-B14F-4D97-AF65-F5344CB8AC3E}">
        <p14:creationId xmlns:p14="http://schemas.microsoft.com/office/powerpoint/2010/main" xmlns="" val="930774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NMWA</a:t>
            </a:r>
            <a:endParaRPr lang="en-ZA" dirty="0"/>
          </a:p>
        </p:txBody>
      </p:sp>
      <p:sp>
        <p:nvSpPr>
          <p:cNvPr id="3" name="Content Placeholder 2"/>
          <p:cNvSpPr>
            <a:spLocks noGrp="1"/>
          </p:cNvSpPr>
          <p:nvPr>
            <p:ph idx="1"/>
          </p:nvPr>
        </p:nvSpPr>
        <p:spPr>
          <a:xfrm>
            <a:off x="323528" y="1340768"/>
            <a:ext cx="8363272" cy="5245227"/>
          </a:xfrm>
        </p:spPr>
        <p:txBody>
          <a:bodyPr/>
          <a:lstStyle/>
          <a:p>
            <a:r>
              <a:rPr lang="en-ZA" sz="2000" dirty="0"/>
              <a:t>The Government introduced the </a:t>
            </a:r>
            <a:r>
              <a:rPr lang="en-ZA" sz="2000" b="1" dirty="0"/>
              <a:t>National Minimum Wage </a:t>
            </a:r>
            <a:r>
              <a:rPr lang="en-ZA" sz="2000" b="1" dirty="0" smtClean="0"/>
              <a:t>Act of 2018</a:t>
            </a:r>
            <a:r>
              <a:rPr lang="en-ZA" sz="2000" dirty="0" smtClean="0"/>
              <a:t>. The objective of the Act is to improve low wages, protecting workers from unreasonably low wages, preserve the value of the NMW, promote collective bargaining and support economic policy.</a:t>
            </a:r>
          </a:p>
          <a:p>
            <a:r>
              <a:rPr lang="en-ZA" sz="2000" dirty="0" smtClean="0"/>
              <a:t>The Act is the product of consensus organised labour, organised business</a:t>
            </a:r>
            <a:endParaRPr lang="en-ZA" sz="2000" dirty="0"/>
          </a:p>
          <a:p>
            <a:r>
              <a:rPr lang="en-ZA" sz="2000" dirty="0" smtClean="0"/>
              <a:t>s, organised community and Government.</a:t>
            </a:r>
          </a:p>
          <a:p>
            <a:r>
              <a:rPr lang="en-ZA" sz="2000" dirty="0" smtClean="0"/>
              <a:t>It sets the NMW wage as floor right and no employee should enter the labour market below the floor right.</a:t>
            </a:r>
          </a:p>
          <a:p>
            <a:r>
              <a:rPr lang="en-ZA" sz="2000" dirty="0" smtClean="0"/>
              <a:t>It is </a:t>
            </a:r>
            <a:r>
              <a:rPr lang="en-ZA" sz="2000" dirty="0"/>
              <a:t>expected to contribute to the reduction of wage industrial actions and further advance the Government policy intention of fighting poverty, unemployment and inequality.  </a:t>
            </a:r>
            <a:endParaRPr lang="en-ZA" sz="2000" dirty="0" smtClean="0"/>
          </a:p>
          <a:p>
            <a:r>
              <a:rPr lang="en-ZA" sz="2000" dirty="0" smtClean="0"/>
              <a:t>The </a:t>
            </a:r>
            <a:r>
              <a:rPr lang="en-ZA" sz="2000" dirty="0"/>
              <a:t>Government has introduced the National Minimum Wage Commission which will annually review the national minimum wage level so as to respond to the developments in the labour market and improve the standard of life for our people. </a:t>
            </a:r>
            <a:endParaRPr lang="en-ZA" sz="2000" dirty="0" smtClean="0"/>
          </a:p>
          <a:p>
            <a:r>
              <a:rPr lang="en-ZA" sz="2000" dirty="0" smtClean="0"/>
              <a:t>The </a:t>
            </a:r>
            <a:r>
              <a:rPr lang="en-ZA" sz="2000" dirty="0"/>
              <a:t>NMW will cover and benefit more than 6 million workers.</a:t>
            </a:r>
          </a:p>
          <a:p>
            <a:endParaRPr lang="en-ZA" sz="20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7</a:t>
            </a:fld>
            <a:endParaRPr lang="en-US" dirty="0"/>
          </a:p>
        </p:txBody>
      </p:sp>
      <p:sp>
        <p:nvSpPr>
          <p:cNvPr id="4" name="Date Placeholder 3"/>
          <p:cNvSpPr>
            <a:spLocks noGrp="1"/>
          </p:cNvSpPr>
          <p:nvPr>
            <p:ph type="dt" sz="half" idx="10"/>
          </p:nvPr>
        </p:nvSpPr>
        <p:spPr/>
        <p:txBody>
          <a:bodyPr/>
          <a:lstStyle/>
          <a:p>
            <a:pPr>
              <a:defRPr/>
            </a:pPr>
            <a:fld id="{3CE57345-ADD1-4E2E-BD91-EC967CB1FFEF}"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355137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EEA</a:t>
            </a:r>
            <a:endParaRPr lang="en-ZA" dirty="0"/>
          </a:p>
        </p:txBody>
      </p:sp>
      <p:sp>
        <p:nvSpPr>
          <p:cNvPr id="3" name="Content Placeholder 2"/>
          <p:cNvSpPr>
            <a:spLocks noGrp="1"/>
          </p:cNvSpPr>
          <p:nvPr>
            <p:ph idx="1"/>
          </p:nvPr>
        </p:nvSpPr>
        <p:spPr>
          <a:xfrm>
            <a:off x="323528" y="1340768"/>
            <a:ext cx="8363272" cy="5245227"/>
          </a:xfrm>
        </p:spPr>
        <p:txBody>
          <a:bodyPr/>
          <a:lstStyle/>
          <a:p>
            <a:r>
              <a:rPr lang="en-ZA" sz="1800" dirty="0" smtClean="0"/>
              <a:t>The </a:t>
            </a:r>
            <a:r>
              <a:rPr lang="en-ZA" sz="1800" b="1" dirty="0" smtClean="0"/>
              <a:t>Employment </a:t>
            </a:r>
            <a:r>
              <a:rPr lang="en-ZA" sz="1800" b="1" dirty="0"/>
              <a:t>Equity Act 55 of 1998 (EEA) </a:t>
            </a:r>
            <a:r>
              <a:rPr lang="en-ZA" sz="1800" dirty="0"/>
              <a:t>was passed by Parliament on 19 October </a:t>
            </a:r>
            <a:r>
              <a:rPr lang="en-ZA" sz="1800" dirty="0" smtClean="0"/>
              <a:t>1998</a:t>
            </a:r>
          </a:p>
          <a:p>
            <a:pPr algn="just"/>
            <a:r>
              <a:rPr lang="en-ZA" sz="1800" dirty="0" smtClean="0"/>
              <a:t>The purpose of the Act: Promote </a:t>
            </a:r>
            <a:r>
              <a:rPr lang="en-ZA" sz="1800" dirty="0"/>
              <a:t>equal opportunity and fair treatment in employment through the elimination of unfair discrimination; </a:t>
            </a:r>
            <a:r>
              <a:rPr lang="en-ZA" sz="1800" dirty="0" smtClean="0"/>
              <a:t>and implement </a:t>
            </a:r>
            <a:r>
              <a:rPr lang="en-ZA" sz="1800" dirty="0"/>
              <a:t>affirmative action measures to redress the disadvantages in employment experienced by designated groups, in order to ensure their equitable representation in all occupational levels in the workforce</a:t>
            </a:r>
            <a:r>
              <a:rPr lang="en-ZA" sz="1800" dirty="0" smtClean="0"/>
              <a:t>. The Act promote equal pay for work of equal value.</a:t>
            </a:r>
          </a:p>
          <a:p>
            <a:r>
              <a:rPr lang="en-ZA" sz="1800" b="1" dirty="0"/>
              <a:t>Commission for Employment Equity (CEE</a:t>
            </a:r>
            <a:r>
              <a:rPr lang="en-ZA" sz="1800" dirty="0"/>
              <a:t>) established by EEA.</a:t>
            </a:r>
          </a:p>
          <a:p>
            <a:r>
              <a:rPr lang="en-ZA" sz="1800" b="1" dirty="0" smtClean="0"/>
              <a:t>Mandate </a:t>
            </a:r>
            <a:r>
              <a:rPr lang="en-ZA" sz="1800" b="1" dirty="0"/>
              <a:t>of the CEE is to advise the Minister </a:t>
            </a:r>
            <a:r>
              <a:rPr lang="en-ZA" sz="1800" b="1" dirty="0" smtClean="0"/>
              <a:t>on: </a:t>
            </a:r>
            <a:r>
              <a:rPr lang="en-ZA" sz="1800" dirty="0" smtClean="0"/>
              <a:t>Codes </a:t>
            </a:r>
            <a:r>
              <a:rPr lang="en-ZA" sz="1800" dirty="0"/>
              <a:t>of good practice; regulations; and policy and any other matter concerning the Act</a:t>
            </a:r>
            <a:r>
              <a:rPr lang="en-ZA" sz="1800" dirty="0" smtClean="0"/>
              <a:t>; Make </a:t>
            </a:r>
            <a:r>
              <a:rPr lang="en-ZA" sz="1800" dirty="0"/>
              <a:t>awards recognising achievements of employers</a:t>
            </a:r>
            <a:r>
              <a:rPr lang="en-ZA" sz="1800" dirty="0" smtClean="0"/>
              <a:t>; Conduct </a:t>
            </a:r>
            <a:r>
              <a:rPr lang="en-ZA" sz="1800" dirty="0"/>
              <a:t>research; and submit annual EE reports to the Minister on status of EE in the labour market</a:t>
            </a:r>
            <a:r>
              <a:rPr lang="en-ZA" sz="1800" dirty="0" smtClean="0"/>
              <a:t>.</a:t>
            </a:r>
          </a:p>
          <a:p>
            <a:r>
              <a:rPr lang="en-ZA" sz="1800" b="1" dirty="0"/>
              <a:t>Codes of Good Practice on</a:t>
            </a:r>
            <a:r>
              <a:rPr lang="en-ZA" sz="1800" dirty="0" smtClean="0"/>
              <a:t>: </a:t>
            </a:r>
            <a:r>
              <a:rPr lang="en-ZA" sz="1800" b="1" dirty="0" smtClean="0"/>
              <a:t>HIV </a:t>
            </a:r>
            <a:r>
              <a:rPr lang="en-ZA" sz="1800" b="1" dirty="0"/>
              <a:t>and AIDS in the World of Work </a:t>
            </a:r>
            <a:r>
              <a:rPr lang="en-ZA" sz="1800" dirty="0"/>
              <a:t>and its Technical Assistance Guidelines (TAGs</a:t>
            </a:r>
            <a:r>
              <a:rPr lang="en-ZA" sz="1800" dirty="0" smtClean="0"/>
              <a:t>); </a:t>
            </a:r>
            <a:r>
              <a:rPr lang="en-ZA" sz="1800" b="1" dirty="0" smtClean="0"/>
              <a:t>Employment </a:t>
            </a:r>
            <a:r>
              <a:rPr lang="en-ZA" sz="1800" b="1" dirty="0"/>
              <a:t>of Persons with Disabilities </a:t>
            </a:r>
            <a:r>
              <a:rPr lang="en-ZA" sz="1800" dirty="0"/>
              <a:t>and its </a:t>
            </a:r>
            <a:r>
              <a:rPr lang="en-ZA" sz="1800" dirty="0" smtClean="0"/>
              <a:t>TAGs; </a:t>
            </a:r>
            <a:r>
              <a:rPr lang="en-ZA" sz="1800" b="1" dirty="0" smtClean="0"/>
              <a:t>Integration </a:t>
            </a:r>
            <a:r>
              <a:rPr lang="en-ZA" sz="1800" b="1" dirty="0"/>
              <a:t>of EE into HR Policies</a:t>
            </a:r>
            <a:r>
              <a:rPr lang="en-ZA" sz="1800" dirty="0"/>
              <a:t>, Practices &amp; Procedures</a:t>
            </a:r>
            <a:r>
              <a:rPr lang="en-ZA" sz="1800" dirty="0" smtClean="0"/>
              <a:t>; </a:t>
            </a:r>
            <a:r>
              <a:rPr lang="en-ZA" sz="1800" b="1" dirty="0" smtClean="0"/>
              <a:t>Handling </a:t>
            </a:r>
            <a:r>
              <a:rPr lang="en-ZA" sz="1800" b="1" dirty="0"/>
              <a:t>of Sexual Harassment Cases </a:t>
            </a:r>
            <a:r>
              <a:rPr lang="en-ZA" sz="1800" dirty="0"/>
              <a:t>in the Workplace</a:t>
            </a:r>
            <a:r>
              <a:rPr lang="en-ZA" sz="1800" dirty="0" smtClean="0"/>
              <a:t>; </a:t>
            </a:r>
            <a:r>
              <a:rPr lang="en-ZA" sz="1800" b="1" dirty="0" smtClean="0"/>
              <a:t>Equal </a:t>
            </a:r>
            <a:r>
              <a:rPr lang="en-ZA" sz="1800" b="1" dirty="0"/>
              <a:t>Pay for Work of Equal Value</a:t>
            </a:r>
            <a:r>
              <a:rPr lang="en-ZA" sz="1800" dirty="0"/>
              <a:t>; </a:t>
            </a:r>
            <a:r>
              <a:rPr lang="en-ZA" sz="1800" dirty="0" smtClean="0"/>
              <a:t>and Preparation </a:t>
            </a:r>
            <a:r>
              <a:rPr lang="en-ZA" sz="1800" dirty="0"/>
              <a:t>and implementation of </a:t>
            </a:r>
            <a:r>
              <a:rPr lang="en-ZA" sz="1800" b="1" dirty="0"/>
              <a:t>EE Plans</a:t>
            </a:r>
            <a:r>
              <a:rPr lang="en-ZA" sz="1800" dirty="0"/>
              <a:t>.</a:t>
            </a:r>
          </a:p>
          <a:p>
            <a:endParaRPr lang="en-ZA" sz="1800" dirty="0" smtClean="0"/>
          </a:p>
          <a:p>
            <a:endParaRPr lang="en-ZA" sz="1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8</a:t>
            </a:fld>
            <a:endParaRPr lang="en-US" dirty="0"/>
          </a:p>
        </p:txBody>
      </p:sp>
      <p:sp>
        <p:nvSpPr>
          <p:cNvPr id="4" name="Date Placeholder 3"/>
          <p:cNvSpPr>
            <a:spLocks noGrp="1"/>
          </p:cNvSpPr>
          <p:nvPr>
            <p:ph type="dt" sz="half" idx="10"/>
          </p:nvPr>
        </p:nvSpPr>
        <p:spPr/>
        <p:txBody>
          <a:bodyPr/>
          <a:lstStyle/>
          <a:p>
            <a:pPr>
              <a:defRPr/>
            </a:pPr>
            <a:fld id="{9980606B-9B39-48D3-8565-B76CD33E65DB}"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86154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ESA</a:t>
            </a:r>
            <a:endParaRPr lang="en-ZA" dirty="0"/>
          </a:p>
        </p:txBody>
      </p:sp>
      <p:sp>
        <p:nvSpPr>
          <p:cNvPr id="3" name="Content Placeholder 2"/>
          <p:cNvSpPr>
            <a:spLocks noGrp="1"/>
          </p:cNvSpPr>
          <p:nvPr>
            <p:ph idx="1"/>
          </p:nvPr>
        </p:nvSpPr>
        <p:spPr>
          <a:xfrm>
            <a:off x="323528" y="1340768"/>
            <a:ext cx="8363272" cy="5245227"/>
          </a:xfrm>
        </p:spPr>
        <p:txBody>
          <a:bodyPr/>
          <a:lstStyle/>
          <a:p>
            <a:pPr algn="just"/>
            <a:r>
              <a:rPr lang="en-ZA" sz="2000" dirty="0" smtClean="0"/>
              <a:t>The </a:t>
            </a:r>
            <a:r>
              <a:rPr lang="en-ZA" sz="2000" b="1" dirty="0"/>
              <a:t>Employment Services Act  of 2014 </a:t>
            </a:r>
            <a:r>
              <a:rPr lang="en-ZA" sz="2000" dirty="0"/>
              <a:t>came into operation as from 9 August 2015</a:t>
            </a:r>
            <a:r>
              <a:rPr lang="en-ZA" sz="2000" dirty="0" smtClean="0"/>
              <a:t>.</a:t>
            </a:r>
          </a:p>
          <a:p>
            <a:pPr algn="just"/>
            <a:r>
              <a:rPr lang="en-ZA" sz="2000" dirty="0" smtClean="0"/>
              <a:t>The Act was a by-product of NEDLAC Social dialogue.</a:t>
            </a:r>
            <a:endParaRPr lang="en-ZA" sz="2000" dirty="0"/>
          </a:p>
          <a:p>
            <a:pPr algn="just"/>
            <a:r>
              <a:rPr lang="en-ZA" sz="2000" dirty="0" smtClean="0"/>
              <a:t>It </a:t>
            </a:r>
            <a:r>
              <a:rPr lang="en-ZA" sz="2000" dirty="0"/>
              <a:t>purpose of the provide for schemes to assist employees in distressed companies to retain employment; to facilitate the employment of foreign nationals in a manner that is consistent with the objects of </a:t>
            </a:r>
            <a:r>
              <a:rPr lang="en-ZA" sz="2000" dirty="0" smtClean="0"/>
              <a:t>the </a:t>
            </a:r>
            <a:r>
              <a:rPr lang="en-ZA" sz="2000" dirty="0"/>
              <a:t>Act and the Immigration Act, 2002; to provide for the registration and regulation of private employment agencies; to provide for the establishment of the Employment Services Board; to provide for the establishment of Productivity South Africa; to provide for the establishment of Supported Employment Enterprises; to provide for transitional provisions and to provide for matters connected therewith</a:t>
            </a:r>
            <a:r>
              <a:rPr lang="en-ZA" sz="2000" dirty="0" smtClean="0"/>
              <a:t>.</a:t>
            </a:r>
          </a:p>
          <a:p>
            <a:pPr algn="just"/>
            <a:r>
              <a:rPr lang="en-ZA" sz="2000" dirty="0" smtClean="0"/>
              <a:t>It  </a:t>
            </a:r>
            <a:r>
              <a:rPr lang="en-ZA" sz="2000" dirty="0"/>
              <a:t>requires the department of labour to provide a number of public employment services including matching and placing work seekers with available work opportunities. </a:t>
            </a:r>
            <a:endParaRPr lang="en-ZA" sz="2000" dirty="0" smtClean="0"/>
          </a:p>
          <a:p>
            <a:pPr algn="just"/>
            <a:r>
              <a:rPr lang="en-ZA" sz="2000" dirty="0" smtClean="0"/>
              <a:t>It </a:t>
            </a:r>
            <a:r>
              <a:rPr lang="en-ZA" sz="2000" dirty="0"/>
              <a:t>prescribes that each private employment agency must be registered. </a:t>
            </a:r>
          </a:p>
          <a:p>
            <a:pPr algn="just"/>
            <a:endParaRPr lang="en-ZA" sz="1800" dirty="0"/>
          </a:p>
          <a:p>
            <a:endParaRPr lang="en-ZA" sz="1800" dirty="0"/>
          </a:p>
          <a:p>
            <a:endParaRPr lang="en-ZA" sz="1800"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
        <p:nvSpPr>
          <p:cNvPr id="4" name="Date Placeholder 3"/>
          <p:cNvSpPr>
            <a:spLocks noGrp="1"/>
          </p:cNvSpPr>
          <p:nvPr>
            <p:ph type="dt" sz="half" idx="10"/>
          </p:nvPr>
        </p:nvSpPr>
        <p:spPr/>
        <p:txBody>
          <a:bodyPr/>
          <a:lstStyle/>
          <a:p>
            <a:pPr>
              <a:defRPr/>
            </a:pPr>
            <a:fld id="{9555E4EF-BFEF-48AE-801C-C2F22ECF0C12}" type="datetime3">
              <a:rPr lang="en-US" smtClean="0"/>
              <a:pPr>
                <a:defRPr/>
              </a:pPr>
              <a:t>12 February 2020</a:t>
            </a:fld>
            <a:endParaRPr lang="en-US" dirty="0"/>
          </a:p>
        </p:txBody>
      </p:sp>
      <p:sp>
        <p:nvSpPr>
          <p:cNvPr id="6" name="Footer Placeholder 5"/>
          <p:cNvSpPr>
            <a:spLocks noGrp="1"/>
          </p:cNvSpPr>
          <p:nvPr>
            <p:ph type="ftr" sz="quarter" idx="11"/>
          </p:nvPr>
        </p:nvSpPr>
        <p:spPr/>
        <p:txBody>
          <a:bodyPr/>
          <a:lstStyle/>
          <a:p>
            <a:pPr>
              <a:defRPr/>
            </a:pPr>
            <a:r>
              <a:rPr lang="en-US" smtClean="0"/>
              <a:t>PRESENTATION TO PC</a:t>
            </a:r>
            <a:endParaRPr lang="en-US" dirty="0"/>
          </a:p>
        </p:txBody>
      </p:sp>
    </p:spTree>
    <p:extLst>
      <p:ext uri="{BB962C8B-B14F-4D97-AF65-F5344CB8AC3E}">
        <p14:creationId xmlns:p14="http://schemas.microsoft.com/office/powerpoint/2010/main" xmlns="" val="41375039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TotalTime>
  <Words>1789</Words>
  <Application>Microsoft Office PowerPoint</Application>
  <PresentationFormat>On-screen Show (4:3)</PresentationFormat>
  <Paragraphs>131</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1_Office Theme</vt:lpstr>
      <vt:lpstr>4_Office Theme</vt:lpstr>
      <vt:lpstr>Slide 1</vt:lpstr>
      <vt:lpstr>Table of content</vt:lpstr>
      <vt:lpstr>Overview of the LRA</vt:lpstr>
      <vt:lpstr>Overview of the LRA</vt:lpstr>
      <vt:lpstr>Overview of the BCEA</vt:lpstr>
      <vt:lpstr>Overview of the BCEA</vt:lpstr>
      <vt:lpstr>Overview of the NMWA</vt:lpstr>
      <vt:lpstr>Overview of the EEA</vt:lpstr>
      <vt:lpstr>Overview of the ESA</vt:lpstr>
      <vt:lpstr>Overview of the UIA &amp; UICA</vt:lpstr>
      <vt:lpstr>Overview of the OHSA</vt:lpstr>
      <vt:lpstr>Overview of the COIDA </vt:lpstr>
      <vt:lpstr>Slide 13</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PUMZA</cp:lastModifiedBy>
  <cp:revision>985</cp:revision>
  <cp:lastPrinted>2019-11-06T14:37:03Z</cp:lastPrinted>
  <dcterms:created xsi:type="dcterms:W3CDTF">2012-07-27T11:56:16Z</dcterms:created>
  <dcterms:modified xsi:type="dcterms:W3CDTF">2020-02-12T08:45:09Z</dcterms:modified>
</cp:coreProperties>
</file>