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501" r:id="rId2"/>
    <p:sldId id="565" r:id="rId3"/>
    <p:sldId id="521" r:id="rId4"/>
    <p:sldId id="564" r:id="rId5"/>
    <p:sldId id="571" r:id="rId6"/>
    <p:sldId id="572" r:id="rId7"/>
    <p:sldId id="570" r:id="rId8"/>
    <p:sldId id="567" r:id="rId9"/>
    <p:sldId id="575"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A06C68A-ECF7-47BE-8260-22711E747C89}">
          <p14:sldIdLst>
            <p14:sldId id="501"/>
            <p14:sldId id="565"/>
            <p14:sldId id="521"/>
            <p14:sldId id="564"/>
            <p14:sldId id="571"/>
            <p14:sldId id="572"/>
            <p14:sldId id="570"/>
            <p14:sldId id="567"/>
            <p14:sldId id="57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2153" autoAdjust="0"/>
  </p:normalViewPr>
  <p:slideViewPr>
    <p:cSldViewPr>
      <p:cViewPr varScale="1">
        <p:scale>
          <a:sx n="107" d="100"/>
          <a:sy n="107" d="100"/>
        </p:scale>
        <p:origin x="-2160"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1"/>
          </a:xfrm>
          <a:prstGeom prst="rect">
            <a:avLst/>
          </a:prstGeom>
        </p:spPr>
        <p:txBody>
          <a:bodyPr vert="horz" lIns="91449" tIns="45725" rIns="91449" bIns="45725" rtlCol="0"/>
          <a:lstStyle>
            <a:lvl1pPr algn="l">
              <a:defRPr sz="1200"/>
            </a:lvl1pPr>
          </a:lstStyle>
          <a:p>
            <a:endParaRPr lang="en-ZA" dirty="0"/>
          </a:p>
        </p:txBody>
      </p:sp>
      <p:sp>
        <p:nvSpPr>
          <p:cNvPr id="3" name="Date Placeholder 2"/>
          <p:cNvSpPr>
            <a:spLocks noGrp="1"/>
          </p:cNvSpPr>
          <p:nvPr>
            <p:ph type="dt" sz="quarter" idx="1"/>
          </p:nvPr>
        </p:nvSpPr>
        <p:spPr>
          <a:xfrm>
            <a:off x="3850449" y="1"/>
            <a:ext cx="2945659" cy="496331"/>
          </a:xfrm>
          <a:prstGeom prst="rect">
            <a:avLst/>
          </a:prstGeom>
        </p:spPr>
        <p:txBody>
          <a:bodyPr vert="horz" lIns="91449" tIns="45725" rIns="91449" bIns="45725" rtlCol="0"/>
          <a:lstStyle>
            <a:lvl1pPr algn="r">
              <a:defRPr sz="1200"/>
            </a:lvl1pPr>
          </a:lstStyle>
          <a:p>
            <a:fld id="{DDABFB02-BABE-40C6-973F-A6FCD770DE74}" type="datetimeFigureOut">
              <a:rPr lang="en-ZA" smtClean="0"/>
              <a:pPr/>
              <a:t>2020/02/12</a:t>
            </a:fld>
            <a:endParaRPr lang="en-ZA" dirty="0"/>
          </a:p>
        </p:txBody>
      </p:sp>
      <p:sp>
        <p:nvSpPr>
          <p:cNvPr id="4" name="Footer Placeholder 3"/>
          <p:cNvSpPr>
            <a:spLocks noGrp="1"/>
          </p:cNvSpPr>
          <p:nvPr>
            <p:ph type="ftr" sz="quarter" idx="2"/>
          </p:nvPr>
        </p:nvSpPr>
        <p:spPr>
          <a:xfrm>
            <a:off x="5" y="9428585"/>
            <a:ext cx="2945659" cy="496331"/>
          </a:xfrm>
          <a:prstGeom prst="rect">
            <a:avLst/>
          </a:prstGeom>
        </p:spPr>
        <p:txBody>
          <a:bodyPr vert="horz" lIns="91449" tIns="45725" rIns="91449" bIns="4572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9" y="9428585"/>
            <a:ext cx="2945659" cy="496331"/>
          </a:xfrm>
          <a:prstGeom prst="rect">
            <a:avLst/>
          </a:prstGeom>
        </p:spPr>
        <p:txBody>
          <a:bodyPr vert="horz" lIns="91449" tIns="45725" rIns="91449" bIns="45725"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1"/>
          </a:xfrm>
          <a:prstGeom prst="rect">
            <a:avLst/>
          </a:prstGeom>
        </p:spPr>
        <p:txBody>
          <a:bodyPr vert="horz" lIns="91449" tIns="45725" rIns="91449" bIns="45725" rtlCol="0"/>
          <a:lstStyle>
            <a:lvl1pPr algn="l">
              <a:defRPr sz="1200"/>
            </a:lvl1pPr>
          </a:lstStyle>
          <a:p>
            <a:endParaRPr lang="en-ZA" dirty="0"/>
          </a:p>
        </p:txBody>
      </p:sp>
      <p:sp>
        <p:nvSpPr>
          <p:cNvPr id="3" name="Date Placeholder 2"/>
          <p:cNvSpPr>
            <a:spLocks noGrp="1"/>
          </p:cNvSpPr>
          <p:nvPr>
            <p:ph type="dt" idx="1"/>
          </p:nvPr>
        </p:nvSpPr>
        <p:spPr>
          <a:xfrm>
            <a:off x="3850449" y="1"/>
            <a:ext cx="2945659" cy="496331"/>
          </a:xfrm>
          <a:prstGeom prst="rect">
            <a:avLst/>
          </a:prstGeom>
        </p:spPr>
        <p:txBody>
          <a:bodyPr vert="horz" lIns="91449" tIns="45725" rIns="91449" bIns="45725" rtlCol="0"/>
          <a:lstStyle>
            <a:lvl1pPr algn="r">
              <a:defRPr sz="1200"/>
            </a:lvl1pPr>
          </a:lstStyle>
          <a:p>
            <a:fld id="{8FD1F4CF-9162-42C9-96F2-47DAB2DBAB68}" type="datetimeFigureOut">
              <a:rPr lang="en-ZA" smtClean="0"/>
              <a:pPr/>
              <a:t>2020/02/12</a:t>
            </a:fld>
            <a:endParaRPr lang="en-ZA" dirty="0"/>
          </a:p>
        </p:txBody>
      </p:sp>
      <p:sp>
        <p:nvSpPr>
          <p:cNvPr id="4" name="Slide Image Placeholder 3"/>
          <p:cNvSpPr>
            <a:spLocks noGrp="1" noRot="1" noChangeAspect="1"/>
          </p:cNvSpPr>
          <p:nvPr>
            <p:ph type="sldImg" idx="2"/>
          </p:nvPr>
        </p:nvSpPr>
        <p:spPr>
          <a:xfrm>
            <a:off x="917575" y="742950"/>
            <a:ext cx="4962525" cy="3721100"/>
          </a:xfrm>
          <a:prstGeom prst="rect">
            <a:avLst/>
          </a:prstGeom>
          <a:noFill/>
          <a:ln w="12700">
            <a:solidFill>
              <a:prstClr val="black"/>
            </a:solidFill>
          </a:ln>
        </p:spPr>
        <p:txBody>
          <a:bodyPr vert="horz" lIns="91449" tIns="45725" rIns="91449" bIns="45725"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9" tIns="45725" rIns="91449" bIns="457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9428585"/>
            <a:ext cx="2945659" cy="496331"/>
          </a:xfrm>
          <a:prstGeom prst="rect">
            <a:avLst/>
          </a:prstGeom>
        </p:spPr>
        <p:txBody>
          <a:bodyPr vert="horz" lIns="91449" tIns="45725" rIns="91449" bIns="4572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9" y="9428585"/>
            <a:ext cx="2945659" cy="496331"/>
          </a:xfrm>
          <a:prstGeom prst="rect">
            <a:avLst/>
          </a:prstGeom>
        </p:spPr>
        <p:txBody>
          <a:bodyPr vert="horz" lIns="91449" tIns="45725" rIns="91449" bIns="45725"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2</a:t>
            </a:fld>
            <a:endParaRPr lang="en-ZA" dirty="0"/>
          </a:p>
        </p:txBody>
      </p:sp>
    </p:spTree>
    <p:extLst>
      <p:ext uri="{BB962C8B-B14F-4D97-AF65-F5344CB8AC3E}">
        <p14:creationId xmlns:p14="http://schemas.microsoft.com/office/powerpoint/2010/main" xmlns="" val="1262774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8FF924B-95F1-4127-9A79-E7DED352250E}" type="datetime1">
              <a:rPr lang="en-US" smtClean="0"/>
              <a:pPr>
                <a:defRPr/>
              </a:pPr>
              <a:t>2/12/2020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4776353D-BF02-41B3-83C0-F2FFDEA9B689}" type="datetime1">
              <a:rPr lang="en-US" smtClean="0"/>
              <a:pPr>
                <a:defRPr/>
              </a:pPr>
              <a:t>2/12/2020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3DFCAA2-2928-4C1F-BF1E-21BC6A588FEC}" type="datetime1">
              <a:rPr lang="en-US" smtClean="0"/>
              <a:pPr>
                <a:defRPr/>
              </a:pPr>
              <a:t>2/12/2020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3B42AF3A-B70E-4BCB-9A6A-0BFC290DBAC2}" type="datetime1">
              <a:rPr lang="en-US" smtClean="0"/>
              <a:pPr>
                <a:defRPr/>
              </a:pPr>
              <a:t>2/12/2020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2C23822D-F76B-423B-B6D5-29B7EFF9FCAF}" type="datetime1">
              <a:rPr lang="en-US" smtClean="0"/>
              <a:pPr>
                <a:defRPr/>
              </a:pPr>
              <a:t>2/12/2020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352D202-B050-44B8-8C7A-D94C3A08F8A7}" type="datetime1">
              <a:rPr lang="en-US" smtClean="0"/>
              <a:pPr>
                <a:defRPr/>
              </a:pPr>
              <a:t>2/12/2020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A1714F02-F144-4AE0-AAEE-6521EBCDB5D8}" type="datetime1">
              <a:rPr lang="en-US" smtClean="0"/>
              <a:pPr>
                <a:defRPr/>
              </a:pPr>
              <a:t>2/12/2020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C7600C-33DB-4278-97B1-D3569E2B31EB}" type="datetime1">
              <a:rPr lang="en-US" smtClean="0"/>
              <a:pPr>
                <a:defRPr/>
              </a:pPr>
              <a:t>2/12/2020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ADE37F-B2EA-41AE-8EB1-A4F789C9E2C0}" type="datetime1">
              <a:rPr lang="en-US" smtClean="0"/>
              <a:pPr>
                <a:defRPr/>
              </a:pPr>
              <a:t>2/12/2020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437BDF8-F8F8-4C5F-A4F3-BF5E20929991}" type="datetime1">
              <a:rPr lang="en-US" smtClean="0"/>
              <a:pPr>
                <a:defRPr/>
              </a:pPr>
              <a:t>2/12/2020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1AC7A812-780C-4713-805A-EADA2F32334C}" type="datetime1">
              <a:rPr lang="en-US" smtClean="0"/>
              <a:pPr>
                <a:defRPr/>
              </a:pPr>
              <a:t>2/12/2020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7CADE002-8E1B-41A2-A78F-2FD069AB9EBB}" type="datetime1">
              <a:rPr lang="en-US" smtClean="0"/>
              <a:pPr defTabSz="457200" fontAlgn="base">
                <a:spcBef>
                  <a:spcPct val="0"/>
                </a:spcBef>
                <a:spcAft>
                  <a:spcPct val="0"/>
                </a:spcAft>
                <a:defRPr/>
              </a:pPr>
              <a:t>2/12/2020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descr="New_Powerpoint presentation-01.jpg">
            <a:extLst>
              <a:ext uri="{FF2B5EF4-FFF2-40B4-BE49-F238E27FC236}">
                <a16:creationId xmlns:a16="http://schemas.microsoft.com/office/drawing/2014/main" xmlns="" id="{0DC63542-64BC-D14F-B745-D73B1ED109CF}"/>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b="15805"/>
          <a:stretch/>
        </p:blipFill>
        <p:spPr bwMode="auto">
          <a:xfrm>
            <a:off x="0" y="0"/>
            <a:ext cx="9144000" cy="5774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6">
            <a:extLst>
              <a:ext uri="{FF2B5EF4-FFF2-40B4-BE49-F238E27FC236}">
                <a16:creationId xmlns:a16="http://schemas.microsoft.com/office/drawing/2014/main" xmlns="" id="{689C141B-9D52-8A48-8A53-6B08F9E0092F}"/>
              </a:ext>
            </a:extLst>
          </p:cNvPr>
          <p:cNvSpPr txBox="1">
            <a:spLocks/>
          </p:cNvSpPr>
          <p:nvPr/>
        </p:nvSpPr>
        <p:spPr bwMode="auto">
          <a:xfrm>
            <a:off x="1619673" y="620688"/>
            <a:ext cx="6857578" cy="1296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lvl="0" algn="ctr" fontAlgn="base">
              <a:spcBef>
                <a:spcPct val="0"/>
              </a:spcBef>
              <a:spcAft>
                <a:spcPct val="0"/>
              </a:spcAft>
              <a:buNone/>
            </a:pPr>
            <a:endParaRPr lang="en-US" sz="2400" b="1" dirty="0">
              <a:solidFill>
                <a:srgbClr val="663300"/>
              </a:solidFill>
              <a:latin typeface="Arial Black" pitchFamily="34" charset="0"/>
              <a:ea typeface="+mn-ea"/>
            </a:endParaRPr>
          </a:p>
        </p:txBody>
      </p:sp>
      <p:sp>
        <p:nvSpPr>
          <p:cNvPr id="12" name="Subtitle 17">
            <a:extLst>
              <a:ext uri="{FF2B5EF4-FFF2-40B4-BE49-F238E27FC236}">
                <a16:creationId xmlns:a16="http://schemas.microsoft.com/office/drawing/2014/main" xmlns="" id="{BBBF6199-60BB-CA43-9BE6-974014ED394A}"/>
              </a:ext>
            </a:extLst>
          </p:cNvPr>
          <p:cNvSpPr txBox="1">
            <a:spLocks/>
          </p:cNvSpPr>
          <p:nvPr/>
        </p:nvSpPr>
        <p:spPr bwMode="auto">
          <a:xfrm>
            <a:off x="6516216" y="2008188"/>
            <a:ext cx="1961034"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r" eaLnBrk="1" hangingPunct="1">
              <a:buFont typeface="Arial" charset="0"/>
              <a:buNone/>
            </a:pPr>
            <a:endParaRPr lang="en-US" altLang="en-US" sz="2500" b="1" u="sng" dirty="0">
              <a:solidFill>
                <a:srgbClr val="404040"/>
              </a:solidFill>
            </a:endParaRPr>
          </a:p>
        </p:txBody>
      </p:sp>
      <p:pic>
        <p:nvPicPr>
          <p:cNvPr id="14" name="Picture 13">
            <a:extLst>
              <a:ext uri="{FF2B5EF4-FFF2-40B4-BE49-F238E27FC236}">
                <a16:creationId xmlns:a16="http://schemas.microsoft.com/office/drawing/2014/main" xmlns="" id="{477A308C-C6F9-B245-8DC2-58B9323D1DF5}"/>
              </a:ext>
            </a:extLst>
          </p:cNvPr>
          <p:cNvPicPr>
            <a:picLocks noChangeAspect="1"/>
          </p:cNvPicPr>
          <p:nvPr/>
        </p:nvPicPr>
        <p:blipFill>
          <a:blip r:embed="rId3" cstate="print"/>
          <a:stretch>
            <a:fillRect/>
          </a:stretch>
        </p:blipFill>
        <p:spPr>
          <a:xfrm>
            <a:off x="196815" y="5773412"/>
            <a:ext cx="2845715" cy="842908"/>
          </a:xfrm>
          <a:prstGeom prst="rect">
            <a:avLst/>
          </a:prstGeom>
        </p:spPr>
      </p:pic>
      <p:sp>
        <p:nvSpPr>
          <p:cNvPr id="2" name="Slide Number Placeholder 1"/>
          <p:cNvSpPr>
            <a:spLocks noGrp="1"/>
          </p:cNvSpPr>
          <p:nvPr>
            <p:ph type="sldNum" sz="quarter" idx="12"/>
          </p:nvPr>
        </p:nvSpPr>
        <p:spPr/>
        <p:txBody>
          <a:bodyPr/>
          <a:lstStyle/>
          <a:p>
            <a:pPr>
              <a:defRPr/>
            </a:pPr>
            <a:fld id="{996106C2-BF0C-8046-9CFF-50B6C670F383}" type="slidenum">
              <a:rPr lang="en-US" altLang="en-US" smtClean="0"/>
              <a:pPr>
                <a:defRPr/>
              </a:pPr>
              <a:t>1</a:t>
            </a:fld>
            <a:endParaRPr lang="en-US" altLang="en-US"/>
          </a:p>
        </p:txBody>
      </p:sp>
      <p:sp>
        <p:nvSpPr>
          <p:cNvPr id="16" name="Title 16">
            <a:extLst>
              <a:ext uri="{FF2B5EF4-FFF2-40B4-BE49-F238E27FC236}">
                <a16:creationId xmlns:a16="http://schemas.microsoft.com/office/drawing/2014/main" xmlns="" id="{689C141B-9D52-8A48-8A53-6B08F9E0092F}"/>
              </a:ext>
            </a:extLst>
          </p:cNvPr>
          <p:cNvSpPr txBox="1">
            <a:spLocks/>
          </p:cNvSpPr>
          <p:nvPr/>
        </p:nvSpPr>
        <p:spPr bwMode="auto">
          <a:xfrm>
            <a:off x="586150" y="332656"/>
            <a:ext cx="7971700" cy="1872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charset="0"/>
                <a:ea typeface="ＭＳ Ｐゴシック" charset="-128"/>
              </a:defRPr>
            </a:lvl1pPr>
            <a:lvl2pPr marL="37931725" indent="-37474525">
              <a:spcBef>
                <a:spcPct val="20000"/>
              </a:spcBef>
              <a:buFont typeface="Arial" charset="0"/>
              <a:buChar char="–"/>
              <a:defRPr sz="2800">
                <a:solidFill>
                  <a:schemeClr val="tx1"/>
                </a:solidFill>
                <a:latin typeface="Calibri" charset="0"/>
                <a:ea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charset="0"/>
                <a:ea typeface="ＭＳ Ｐゴシック" charset="-128"/>
              </a:defRPr>
            </a:lvl9pPr>
          </a:lstStyle>
          <a:p>
            <a:pPr algn="ctr">
              <a:buNone/>
            </a:pPr>
            <a:r>
              <a:rPr lang="en-ZA" b="1" dirty="0" smtClean="0"/>
              <a:t>EXECUTIVE BOARD VERSUS ADVISORY BOARD </a:t>
            </a:r>
            <a:endParaRPr lang="en-ZA" dirty="0"/>
          </a:p>
        </p:txBody>
      </p:sp>
    </p:spTree>
    <p:extLst>
      <p:ext uri="{BB962C8B-B14F-4D97-AF65-F5344CB8AC3E}">
        <p14:creationId xmlns:p14="http://schemas.microsoft.com/office/powerpoint/2010/main" xmlns="" val="4246134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b="1" dirty="0" smtClean="0"/>
              <a:t>INTRODUCTION</a:t>
            </a:r>
            <a:r>
              <a:rPr lang="en-ZA" sz="4800" b="1" dirty="0" smtClean="0"/>
              <a:t> </a:t>
            </a:r>
            <a:endParaRPr lang="en-ZA" sz="4800" b="1"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2</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3458064123"/>
              </p:ext>
            </p:extLst>
          </p:nvPr>
        </p:nvGraphicFramePr>
        <p:xfrm>
          <a:off x="251520" y="1417639"/>
          <a:ext cx="8712968" cy="6126480"/>
        </p:xfrm>
        <a:graphic>
          <a:graphicData uri="http://schemas.openxmlformats.org/drawingml/2006/table">
            <a:tbl>
              <a:tblPr firstRow="1" bandRow="1">
                <a:tableStyleId>{93296810-A885-4BE3-A3E7-6D5BEEA58F35}</a:tableStyleId>
              </a:tblPr>
              <a:tblGrid>
                <a:gridCol w="8712968">
                  <a:extLst>
                    <a:ext uri="{9D8B030D-6E8A-4147-A177-3AD203B41FA5}">
                      <a16:colId xmlns:a16="http://schemas.microsoft.com/office/drawing/2014/main" xmlns="" val="744560682"/>
                    </a:ext>
                  </a:extLst>
                </a:gridCol>
              </a:tblGrid>
              <a:tr h="298954">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4409570">
                <a:tc>
                  <a:txBody>
                    <a:bodyPr/>
                    <a:lstStyle/>
                    <a:p>
                      <a:pPr marL="0" indent="0" algn="just">
                        <a:buFont typeface="Arial" panose="020B0604020202020204" pitchFamily="34" charset="0"/>
                        <a:buNone/>
                      </a:pPr>
                      <a:r>
                        <a:rPr lang="en-US" sz="2800" dirty="0" smtClean="0">
                          <a:solidFill>
                            <a:schemeClr val="tx1"/>
                          </a:solidFill>
                        </a:rPr>
                        <a:t>Executive Boards and Advisory</a:t>
                      </a:r>
                      <a:r>
                        <a:rPr lang="en-US" sz="2800" baseline="0" dirty="0" smtClean="0">
                          <a:solidFill>
                            <a:schemeClr val="tx1"/>
                          </a:solidFill>
                        </a:rPr>
                        <a:t> Boards appear to be  similar but are different:</a:t>
                      </a:r>
                    </a:p>
                    <a:p>
                      <a:pPr marL="0" indent="0" algn="just">
                        <a:buFont typeface="Arial" panose="020B0604020202020204" pitchFamily="34" charset="0"/>
                        <a:buNone/>
                      </a:pPr>
                      <a:endParaRPr lang="en-US" sz="2800" baseline="0" dirty="0" smtClean="0">
                        <a:solidFill>
                          <a:schemeClr val="tx1"/>
                        </a:solidFill>
                      </a:endParaRPr>
                    </a:p>
                    <a:p>
                      <a:pPr marL="457200" indent="-457200" algn="just">
                        <a:buFont typeface="Wingdings" panose="05000000000000000000" pitchFamily="2" charset="2"/>
                        <a:buChar char="§"/>
                      </a:pPr>
                      <a:r>
                        <a:rPr lang="en-US" sz="2400" baseline="0" dirty="0" smtClean="0">
                          <a:solidFill>
                            <a:schemeClr val="tx1"/>
                          </a:solidFill>
                        </a:rPr>
                        <a:t>Both Boards  are comprised of  a Chairperson and Members who are appointed in terms of relevant legislation, have regular meetings and have direct access to the Minister.</a:t>
                      </a:r>
                    </a:p>
                    <a:p>
                      <a:pPr marL="0" indent="0" algn="just">
                        <a:buFont typeface="Wingdings" panose="05000000000000000000" pitchFamily="2" charset="2"/>
                        <a:buNone/>
                      </a:pPr>
                      <a:endParaRPr lang="en-US" sz="2400" baseline="0" dirty="0" smtClean="0">
                        <a:solidFill>
                          <a:schemeClr val="tx1"/>
                        </a:solidFill>
                      </a:endParaRPr>
                    </a:p>
                    <a:p>
                      <a:pPr marL="0" indent="0" algn="just">
                        <a:buFont typeface="Wingdings" panose="05000000000000000000" pitchFamily="2" charset="2"/>
                        <a:buNone/>
                      </a:pPr>
                      <a:endParaRPr lang="en-US" sz="2400" baseline="0" dirty="0" smtClean="0">
                        <a:solidFill>
                          <a:schemeClr val="tx1"/>
                        </a:solidFill>
                      </a:endParaRPr>
                    </a:p>
                    <a:p>
                      <a:pPr marL="457200" indent="-457200" algn="just">
                        <a:buFont typeface="Wingdings" panose="05000000000000000000" pitchFamily="2" charset="2"/>
                        <a:buChar char="§"/>
                      </a:pPr>
                      <a:r>
                        <a:rPr lang="en-US" sz="2400" baseline="0" dirty="0" smtClean="0">
                          <a:solidFill>
                            <a:schemeClr val="tx1"/>
                          </a:solidFill>
                        </a:rPr>
                        <a:t>However, both Boards are different when it comes to matters of governance, accountability and power.</a:t>
                      </a:r>
                    </a:p>
                    <a:p>
                      <a:pPr marL="457200" indent="-457200" algn="just">
                        <a:buFont typeface="Wingdings" panose="05000000000000000000" pitchFamily="2" charset="2"/>
                        <a:buChar char="§"/>
                      </a:pPr>
                      <a:endParaRPr lang="en-US" sz="2400" dirty="0" smtClean="0">
                        <a:solidFill>
                          <a:schemeClr val="tx1"/>
                        </a:solidFill>
                      </a:endParaRPr>
                    </a:p>
                    <a:p>
                      <a:pPr marL="0" indent="0" algn="l">
                        <a:buFont typeface="Arial" panose="020B0604020202020204" pitchFamily="34" charset="0"/>
                        <a:buNone/>
                      </a:pPr>
                      <a:endParaRPr lang="en-US" sz="3200" dirty="0" smtClean="0">
                        <a:solidFill>
                          <a:schemeClr val="tx1"/>
                        </a:solidFill>
                      </a:endParaRPr>
                    </a:p>
                    <a:p>
                      <a:pPr marL="0" indent="0" algn="l">
                        <a:buFont typeface="Arial" panose="020B0604020202020204" pitchFamily="34" charset="0"/>
                        <a:buNone/>
                      </a:pPr>
                      <a:endParaRPr lang="en-US" sz="3200" dirty="0" smtClean="0">
                        <a:solidFill>
                          <a:schemeClr val="tx1"/>
                        </a:solidFill>
                      </a:endParaRPr>
                    </a:p>
                    <a:p>
                      <a:pPr marL="0" indent="0" algn="l">
                        <a:buFont typeface="Arial" panose="020B0604020202020204" pitchFamily="34" charset="0"/>
                        <a:buNone/>
                      </a:pPr>
                      <a:endParaRPr lang="en-ZA" sz="3200" dirty="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2515186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b="1" dirty="0" smtClean="0"/>
              <a:t>EXECUTIVE BOARDS  </a:t>
            </a:r>
            <a:endParaRPr lang="en-ZA" b="1"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3</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smtClean="0">
                <a:solidFill>
                  <a:prstClr val="black"/>
                </a:solidFill>
                <a:ea typeface="MS PGothic" pitchFamily="34" charset="-128"/>
              </a:rPr>
              <a:t>1</a:t>
            </a:r>
            <a:endParaRPr lang="en-ZA" sz="1200" dirty="0">
              <a:solidFill>
                <a:prstClr val="black"/>
              </a:solidFill>
              <a:ea typeface="MS PGothic" pitchFamily="34" charset="-128"/>
            </a:endParaRP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2145122387"/>
              </p:ext>
            </p:extLst>
          </p:nvPr>
        </p:nvGraphicFramePr>
        <p:xfrm>
          <a:off x="215516" y="1249680"/>
          <a:ext cx="8712968" cy="6583680"/>
        </p:xfrm>
        <a:graphic>
          <a:graphicData uri="http://schemas.openxmlformats.org/drawingml/2006/table">
            <a:tbl>
              <a:tblPr firstRow="1" bandRow="1">
                <a:tableStyleId>{93296810-A885-4BE3-A3E7-6D5BEEA58F35}</a:tableStyleId>
              </a:tblPr>
              <a:tblGrid>
                <a:gridCol w="8712968">
                  <a:extLst>
                    <a:ext uri="{9D8B030D-6E8A-4147-A177-3AD203B41FA5}">
                      <a16:colId xmlns:a16="http://schemas.microsoft.com/office/drawing/2014/main" xmlns="" val="744560682"/>
                    </a:ext>
                  </a:extLst>
                </a:gridCol>
              </a:tblGrid>
              <a:tr h="386594">
                <a:tc>
                  <a:txBody>
                    <a:bodyPr/>
                    <a:lstStyle/>
                    <a:p>
                      <a:pPr marL="0" indent="0" algn="just">
                        <a:buFont typeface="Arial" panose="020B0604020202020204" pitchFamily="34" charset="0"/>
                        <a:buNone/>
                      </a:pPr>
                      <a:endParaRPr lang="en-ZA" sz="2000" dirty="0">
                        <a:solidFill>
                          <a:schemeClr val="tx1"/>
                        </a:solidFill>
                      </a:endParaRPr>
                    </a:p>
                  </a:txBody>
                  <a:tcPr/>
                </a:tc>
                <a:extLst>
                  <a:ext uri="{0D108BD9-81ED-4DB2-BD59-A6C34878D82A}">
                    <a16:rowId xmlns:a16="http://schemas.microsoft.com/office/drawing/2014/main" xmlns="" val="2568551454"/>
                  </a:ext>
                </a:extLst>
              </a:tr>
              <a:tr h="5085201">
                <a:tc>
                  <a:txBody>
                    <a:bodyPr/>
                    <a:lstStyle/>
                    <a:p>
                      <a:pPr marL="0" indent="0" algn="l">
                        <a:buFont typeface="Arial" panose="020B0604020202020204" pitchFamily="34" charset="0"/>
                        <a:buNone/>
                      </a:pPr>
                      <a:endParaRPr lang="en-ZA" sz="1600" kern="1200" dirty="0" smtClean="0">
                        <a:solidFill>
                          <a:schemeClr val="tx1"/>
                        </a:solidFill>
                      </a:endParaRPr>
                    </a:p>
                    <a:p>
                      <a:pPr marL="514350" indent="-514350" algn="l">
                        <a:buFont typeface="+mj-lt"/>
                        <a:buAutoNum type="arabicPeriod"/>
                      </a:pPr>
                      <a:r>
                        <a:rPr lang="en-US" sz="2800" kern="1200" dirty="0" smtClean="0">
                          <a:solidFill>
                            <a:schemeClr val="tx1"/>
                          </a:solidFill>
                        </a:rPr>
                        <a:t>Corporate governance is an important component</a:t>
                      </a:r>
                      <a:r>
                        <a:rPr lang="en-US" sz="2800" kern="1200" baseline="0" dirty="0" smtClean="0">
                          <a:solidFill>
                            <a:schemeClr val="tx1"/>
                          </a:solidFill>
                        </a:rPr>
                        <a:t> of an Executive Board.</a:t>
                      </a:r>
                      <a:endParaRPr lang="en-US" sz="2800" kern="1200" dirty="0" smtClean="0">
                        <a:solidFill>
                          <a:schemeClr val="tx1"/>
                        </a:solidFill>
                      </a:endParaRPr>
                    </a:p>
                    <a:p>
                      <a:pPr marL="514350" indent="-514350" algn="l">
                        <a:buFont typeface="+mj-lt"/>
                        <a:buAutoNum type="arabicPeriod"/>
                      </a:pPr>
                      <a:r>
                        <a:rPr lang="en-US" sz="2800" kern="1200" dirty="0" smtClean="0">
                          <a:solidFill>
                            <a:schemeClr val="tx1"/>
                          </a:solidFill>
                        </a:rPr>
                        <a:t>What do we mean by corporate governance:</a:t>
                      </a:r>
                    </a:p>
                    <a:p>
                      <a:pPr marL="457200" indent="-457200" algn="just">
                        <a:buFont typeface="Wingdings" panose="05000000000000000000" pitchFamily="2" charset="2"/>
                        <a:buChar char="§"/>
                      </a:pPr>
                      <a:r>
                        <a:rPr lang="en-US" sz="2400" kern="1200" dirty="0" smtClean="0">
                          <a:solidFill>
                            <a:schemeClr val="tx1"/>
                          </a:solidFill>
                        </a:rPr>
                        <a:t>Embodies processes and systems by which corporate entities/public</a:t>
                      </a:r>
                      <a:r>
                        <a:rPr lang="en-US" sz="2400" kern="1200" baseline="0" dirty="0" smtClean="0">
                          <a:solidFill>
                            <a:schemeClr val="tx1"/>
                          </a:solidFill>
                        </a:rPr>
                        <a:t> entities are directed, controlled and held to account;</a:t>
                      </a:r>
                    </a:p>
                    <a:p>
                      <a:pPr marL="457200" indent="-457200" algn="just">
                        <a:buFont typeface="Wingdings" panose="05000000000000000000" pitchFamily="2" charset="2"/>
                        <a:buChar char="§"/>
                      </a:pPr>
                      <a:r>
                        <a:rPr lang="en-US" sz="2400" kern="1200" baseline="0" dirty="0" smtClean="0">
                          <a:solidFill>
                            <a:schemeClr val="tx1"/>
                          </a:solidFill>
                        </a:rPr>
                        <a:t>Corporate governance is intitutionalised by the King Report and the King Code which although aligned to the Companies Act, 1973, as amended, is also applicable to Public Entities.</a:t>
                      </a:r>
                    </a:p>
                    <a:p>
                      <a:pPr marL="457200" marR="0" lvl="0" indent="-457200" algn="just"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dirty="0" smtClean="0">
                          <a:solidFill>
                            <a:schemeClr val="tx1"/>
                          </a:solidFill>
                        </a:rPr>
                        <a:t>The</a:t>
                      </a:r>
                      <a:r>
                        <a:rPr lang="en-US" sz="2400" baseline="0" dirty="0" smtClean="0">
                          <a:solidFill>
                            <a:schemeClr val="tx1"/>
                          </a:solidFill>
                        </a:rPr>
                        <a:t> Executive Board constitutes a fundamental base for the application of corporate governance principles and is the governing body of the Public Entity.</a:t>
                      </a:r>
                    </a:p>
                    <a:p>
                      <a:pPr marL="0" indent="0" algn="just">
                        <a:buFont typeface="Wingdings" panose="05000000000000000000" pitchFamily="2" charset="2"/>
                        <a:buNone/>
                      </a:pPr>
                      <a:endParaRPr lang="en-US" sz="2400" kern="1200" dirty="0" smtClean="0">
                        <a:solidFill>
                          <a:schemeClr val="tx1"/>
                        </a:solidFill>
                      </a:endParaRPr>
                    </a:p>
                    <a:p>
                      <a:pPr marL="514350" indent="-514350" algn="just">
                        <a:buFont typeface="+mj-lt"/>
                        <a:buAutoNum type="arabicPeriod"/>
                      </a:pPr>
                      <a:endParaRPr lang="en-US" sz="2800" kern="1200" dirty="0" smtClean="0">
                        <a:solidFill>
                          <a:schemeClr val="tx1"/>
                        </a:solidFill>
                      </a:endParaRPr>
                    </a:p>
                    <a:p>
                      <a:pPr marL="514350" indent="-514350" algn="l">
                        <a:buFont typeface="+mj-lt"/>
                        <a:buAutoNum type="arabicPeriod"/>
                      </a:pPr>
                      <a:endParaRPr lang="en-US" sz="3200" kern="1200" dirty="0" smtClean="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298662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b="1" dirty="0"/>
              <a:t>EXECUTIVE BOARDS  </a:t>
            </a:r>
            <a:r>
              <a:rPr lang="en-ZA" b="1" dirty="0" err="1" smtClean="0"/>
              <a:t>contd</a:t>
            </a:r>
            <a:r>
              <a:rPr lang="en-ZA" b="1" dirty="0" smtClean="0"/>
              <a:t>…</a:t>
            </a:r>
            <a:endParaRPr lang="en-ZA" b="1"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4</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678037368"/>
              </p:ext>
            </p:extLst>
          </p:nvPr>
        </p:nvGraphicFramePr>
        <p:xfrm>
          <a:off x="107504" y="1417639"/>
          <a:ext cx="8928992" cy="5179714"/>
        </p:xfrm>
        <a:graphic>
          <a:graphicData uri="http://schemas.openxmlformats.org/drawingml/2006/table">
            <a:tbl>
              <a:tblPr firstRow="1" bandRow="1">
                <a:tableStyleId>{93296810-A885-4BE3-A3E7-6D5BEEA58F35}</a:tableStyleId>
              </a:tblPr>
              <a:tblGrid>
                <a:gridCol w="8928992">
                  <a:extLst>
                    <a:ext uri="{9D8B030D-6E8A-4147-A177-3AD203B41FA5}">
                      <a16:colId xmlns:a16="http://schemas.microsoft.com/office/drawing/2014/main" xmlns="" val="744560682"/>
                    </a:ext>
                  </a:extLst>
                </a:gridCol>
              </a:tblGrid>
              <a:tr h="409511">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4770203">
                <a:tc>
                  <a:txBody>
                    <a:bodyPr/>
                    <a:lstStyle/>
                    <a:p>
                      <a:pPr marL="342900" indent="-342900" algn="just">
                        <a:buFont typeface="Wingdings" panose="05000000000000000000" pitchFamily="2" charset="2"/>
                        <a:buChar char="§"/>
                      </a:pPr>
                      <a:r>
                        <a:rPr lang="en-US" sz="2400" baseline="0" dirty="0" smtClean="0">
                          <a:solidFill>
                            <a:schemeClr val="tx1"/>
                          </a:solidFill>
                        </a:rPr>
                        <a:t>The mission of the Executive Board is to fulfill the mandate of the Public Entity in accordance with its strategic objectives of Government while achieving its objectives.</a:t>
                      </a:r>
                    </a:p>
                    <a:p>
                      <a:pPr marL="0" indent="0" algn="just">
                        <a:buFont typeface="Arial" panose="020B0604020202020204" pitchFamily="34" charset="0"/>
                        <a:buNone/>
                      </a:pPr>
                      <a:endParaRPr lang="en-US" sz="2400" baseline="0" dirty="0" smtClean="0">
                        <a:solidFill>
                          <a:schemeClr val="tx1"/>
                        </a:solidFill>
                      </a:endParaRPr>
                    </a:p>
                    <a:p>
                      <a:pPr marL="342900" indent="-342900" algn="just">
                        <a:buFont typeface="Wingdings" panose="05000000000000000000" pitchFamily="2" charset="2"/>
                        <a:buChar char="§"/>
                      </a:pPr>
                      <a:r>
                        <a:rPr lang="en-US" sz="2400" baseline="0" dirty="0" smtClean="0">
                          <a:solidFill>
                            <a:schemeClr val="tx1"/>
                          </a:solidFill>
                        </a:rPr>
                        <a:t>The Executive Board is ultimately accountable for the performance and affairs of the Public Entity and gives strategic direction to the Public Entities' management.</a:t>
                      </a:r>
                    </a:p>
                    <a:p>
                      <a:pPr marL="0" indent="0" algn="just">
                        <a:buFont typeface="Arial" panose="020B0604020202020204" pitchFamily="34" charset="0"/>
                        <a:buNone/>
                      </a:pPr>
                      <a:endParaRPr lang="en-US" sz="2400" baseline="0" dirty="0" smtClean="0">
                        <a:solidFill>
                          <a:schemeClr val="tx1"/>
                        </a:solidFill>
                      </a:endParaRPr>
                    </a:p>
                    <a:p>
                      <a:pPr marL="342900" indent="-342900" algn="just">
                        <a:buFont typeface="Wingdings" panose="05000000000000000000" pitchFamily="2" charset="2"/>
                        <a:buChar char="§"/>
                      </a:pPr>
                      <a:r>
                        <a:rPr lang="en-US" sz="2400" baseline="0" dirty="0" smtClean="0">
                          <a:solidFill>
                            <a:schemeClr val="tx1"/>
                          </a:solidFill>
                        </a:rPr>
                        <a:t>The Executive Board is accountable to the Minister for the performance of the Public Entity, failing which it accountable and liable.</a:t>
                      </a:r>
                    </a:p>
                    <a:p>
                      <a:pPr marL="0" indent="0" algn="just">
                        <a:buFont typeface="Arial" panose="020B0604020202020204" pitchFamily="34" charset="0"/>
                        <a:buNone/>
                      </a:pPr>
                      <a:endParaRPr lang="en-US" sz="2400" dirty="0" smtClean="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3136300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b="1" dirty="0"/>
              <a:t>EXECUTIVE BOARDS  </a:t>
            </a:r>
            <a:r>
              <a:rPr lang="en-ZA" b="1" dirty="0" err="1"/>
              <a:t>contd</a:t>
            </a:r>
            <a:r>
              <a:rPr lang="en-ZA" b="1" dirty="0"/>
              <a:t>…</a:t>
            </a:r>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5</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4138211928"/>
              </p:ext>
            </p:extLst>
          </p:nvPr>
        </p:nvGraphicFramePr>
        <p:xfrm>
          <a:off x="179513" y="1268759"/>
          <a:ext cx="8784976" cy="5472017"/>
        </p:xfrm>
        <a:graphic>
          <a:graphicData uri="http://schemas.openxmlformats.org/drawingml/2006/table">
            <a:tbl>
              <a:tblPr firstRow="1" bandRow="1">
                <a:tableStyleId>{93296810-A885-4BE3-A3E7-6D5BEEA58F35}</a:tableStyleId>
              </a:tblPr>
              <a:tblGrid>
                <a:gridCol w="8784976">
                  <a:extLst>
                    <a:ext uri="{9D8B030D-6E8A-4147-A177-3AD203B41FA5}">
                      <a16:colId xmlns:a16="http://schemas.microsoft.com/office/drawing/2014/main" xmlns="" val="744560682"/>
                    </a:ext>
                  </a:extLst>
                </a:gridCol>
              </a:tblGrid>
              <a:tr h="222336">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5106257">
                <a:tc>
                  <a:txBody>
                    <a:bodyPr/>
                    <a:lstStyle/>
                    <a:p>
                      <a:pPr marL="342900" indent="-342900" algn="just">
                        <a:buFont typeface="Wingdings" panose="05000000000000000000" pitchFamily="2" charset="2"/>
                        <a:buChar char="§"/>
                      </a:pPr>
                      <a:r>
                        <a:rPr lang="en-ZA" sz="2400" dirty="0" smtClean="0">
                          <a:solidFill>
                            <a:schemeClr val="tx1"/>
                          </a:solidFill>
                        </a:rPr>
                        <a:t>The Members who have decision making power, act on behalf of the Public Entity</a:t>
                      </a:r>
                      <a:r>
                        <a:rPr lang="en-ZA" sz="2400" baseline="0" dirty="0" smtClean="0">
                          <a:solidFill>
                            <a:schemeClr val="tx1"/>
                          </a:solidFill>
                        </a:rPr>
                        <a:t> and run the day to day affairs of the Public Entity.</a:t>
                      </a:r>
                    </a:p>
                    <a:p>
                      <a:pPr marL="342900" indent="-342900" algn="just">
                        <a:buFont typeface="Wingdings" panose="05000000000000000000" pitchFamily="2" charset="2"/>
                        <a:buChar char="§"/>
                      </a:pPr>
                      <a:r>
                        <a:rPr lang="en-ZA" sz="2400" baseline="0" dirty="0" smtClean="0">
                          <a:solidFill>
                            <a:schemeClr val="tx1"/>
                          </a:solidFill>
                        </a:rPr>
                        <a:t>The Board Members carry a full responsibility in terms of the Public Finance Management Act, 1999.</a:t>
                      </a:r>
                    </a:p>
                    <a:p>
                      <a:pPr marL="342900" indent="-342900" algn="just">
                        <a:buFont typeface="Wingdings" panose="05000000000000000000" pitchFamily="2" charset="2"/>
                        <a:buChar char="§"/>
                      </a:pPr>
                      <a:r>
                        <a:rPr lang="en-ZA" sz="2400" baseline="0" dirty="0" smtClean="0">
                          <a:solidFill>
                            <a:schemeClr val="tx1"/>
                          </a:solidFill>
                        </a:rPr>
                        <a:t>If the Executive Board is unable to comply with any of its responsibilities determined for it by the PFMA, it must promptly report the inability together with its reasons to the Minister and to National Treasury.</a:t>
                      </a:r>
                    </a:p>
                    <a:p>
                      <a:pPr marL="342900" indent="-342900" algn="just">
                        <a:buFont typeface="Wingdings" panose="05000000000000000000" pitchFamily="2" charset="2"/>
                        <a:buChar char="§"/>
                      </a:pPr>
                      <a:r>
                        <a:rPr lang="en-ZA" sz="2400" baseline="0" dirty="0" smtClean="0">
                          <a:solidFill>
                            <a:schemeClr val="tx1"/>
                          </a:solidFill>
                        </a:rPr>
                        <a:t>Since the Executive Board cannot attend to all matters effectively, the Executive Board establishes Committees as may be necessary to implement, supervise or perform any of the functions of the Executive Board.</a:t>
                      </a:r>
                    </a:p>
                    <a:p>
                      <a:pPr marL="342900" indent="-342900" algn="l">
                        <a:buFont typeface="Wingdings" panose="05000000000000000000" pitchFamily="2" charset="2"/>
                        <a:buChar char="§"/>
                      </a:pPr>
                      <a:endParaRPr lang="en-ZA" sz="2400" dirty="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377363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sz="3600" b="1" dirty="0" smtClean="0"/>
              <a:t>EXECUTIVE </a:t>
            </a:r>
            <a:r>
              <a:rPr lang="en-ZA" sz="3600" b="1" dirty="0"/>
              <a:t>BOARDS  </a:t>
            </a:r>
            <a:r>
              <a:rPr lang="en-ZA" sz="3600" b="1" dirty="0" err="1"/>
              <a:t>contd</a:t>
            </a:r>
            <a:r>
              <a:rPr lang="en-ZA" sz="3600" b="1" dirty="0"/>
              <a:t>… </a:t>
            </a:r>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6</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2409037883"/>
              </p:ext>
            </p:extLst>
          </p:nvPr>
        </p:nvGraphicFramePr>
        <p:xfrm>
          <a:off x="431032" y="1210711"/>
          <a:ext cx="8712968" cy="5987351"/>
        </p:xfrm>
        <a:graphic>
          <a:graphicData uri="http://schemas.openxmlformats.org/drawingml/2006/table">
            <a:tbl>
              <a:tblPr firstRow="1" bandRow="1">
                <a:tableStyleId>{93296810-A885-4BE3-A3E7-6D5BEEA58F35}</a:tableStyleId>
              </a:tblPr>
              <a:tblGrid>
                <a:gridCol w="8712968">
                  <a:extLst>
                    <a:ext uri="{9D8B030D-6E8A-4147-A177-3AD203B41FA5}">
                      <a16:colId xmlns:a16="http://schemas.microsoft.com/office/drawing/2014/main" xmlns="" val="744560682"/>
                    </a:ext>
                  </a:extLst>
                </a:gridCol>
              </a:tblGrid>
              <a:tr h="409511">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4770203">
                <a:tc>
                  <a:txBody>
                    <a:bodyPr/>
                    <a:lstStyle/>
                    <a:p>
                      <a:pPr marL="342900" indent="-342900" algn="just">
                        <a:buFont typeface="Wingdings" panose="05000000000000000000" pitchFamily="2" charset="2"/>
                        <a:buChar char="§"/>
                      </a:pPr>
                      <a:r>
                        <a:rPr lang="en-US" sz="2400" dirty="0" smtClean="0">
                          <a:solidFill>
                            <a:schemeClr val="tx1"/>
                          </a:solidFill>
                        </a:rPr>
                        <a:t>The</a:t>
                      </a:r>
                      <a:r>
                        <a:rPr lang="en-US" sz="2400" baseline="0" dirty="0" smtClean="0">
                          <a:solidFill>
                            <a:schemeClr val="tx1"/>
                          </a:solidFill>
                        </a:rPr>
                        <a:t> Minister appoints a Chief Executive Officer (CEO) whose role is separate from that of a Chairperson of the Board.</a:t>
                      </a:r>
                    </a:p>
                    <a:p>
                      <a:pPr marL="0" indent="0" algn="just">
                        <a:buFont typeface="Arial" panose="020B0604020202020204" pitchFamily="34" charset="0"/>
                        <a:buNone/>
                      </a:pPr>
                      <a:endParaRPr lang="en-US" sz="2400" baseline="0" dirty="0" smtClean="0">
                        <a:solidFill>
                          <a:schemeClr val="tx1"/>
                        </a:solidFill>
                      </a:endParaRPr>
                    </a:p>
                    <a:p>
                      <a:pPr marL="342900" indent="-342900" algn="just">
                        <a:buFont typeface="Wingdings" panose="05000000000000000000" pitchFamily="2" charset="2"/>
                        <a:buChar char="§"/>
                      </a:pPr>
                      <a:r>
                        <a:rPr lang="en-US" sz="2400" baseline="0" dirty="0" smtClean="0">
                          <a:solidFill>
                            <a:schemeClr val="tx1"/>
                          </a:solidFill>
                        </a:rPr>
                        <a:t>The CEO’s role is to focus mainly on the operations of the Public Entity ensuring that the Public Entity is run efficiently and effectively in accordance with the strategic decisions of the Executive Board.</a:t>
                      </a:r>
                    </a:p>
                    <a:p>
                      <a:pPr marL="0" indent="0" algn="just">
                        <a:buFont typeface="Arial" panose="020B0604020202020204" pitchFamily="34" charset="0"/>
                        <a:buNone/>
                      </a:pPr>
                      <a:endParaRPr lang="en-US" sz="2400" baseline="0" dirty="0" smtClean="0">
                        <a:solidFill>
                          <a:schemeClr val="tx1"/>
                        </a:solidFill>
                      </a:endParaRPr>
                    </a:p>
                    <a:p>
                      <a:pPr marL="342900" marR="0" lvl="0" indent="-342900" algn="just"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baseline="0" dirty="0" smtClean="0">
                          <a:solidFill>
                            <a:schemeClr val="tx1"/>
                          </a:solidFill>
                        </a:rPr>
                        <a:t>The Minster appoints a Chairperson who is the head of the Executive Board.</a:t>
                      </a:r>
                    </a:p>
                    <a:p>
                      <a:pPr marL="0" indent="0" algn="just">
                        <a:buFont typeface="Arial" panose="020B0604020202020204" pitchFamily="34" charset="0"/>
                        <a:buNone/>
                      </a:pPr>
                      <a:endParaRPr lang="en-US" sz="2400" dirty="0" smtClean="0">
                        <a:solidFill>
                          <a:schemeClr val="tx1"/>
                        </a:solidFill>
                      </a:endParaRPr>
                    </a:p>
                    <a:p>
                      <a:pPr marL="342900" marR="0" lvl="0" indent="-342900" algn="just"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400" dirty="0" smtClean="0">
                          <a:solidFill>
                            <a:schemeClr val="tx1"/>
                          </a:solidFill>
                        </a:rPr>
                        <a:t>The </a:t>
                      </a:r>
                      <a:r>
                        <a:rPr lang="en-US" sz="2400" baseline="0" dirty="0" smtClean="0">
                          <a:solidFill>
                            <a:schemeClr val="tx1"/>
                          </a:solidFill>
                        </a:rPr>
                        <a:t>Executive Board as representative of the Public Entity is entrusted to fulfill its obligations and carry out the functions of the Public Entity.</a:t>
                      </a:r>
                    </a:p>
                    <a:p>
                      <a:pPr marL="0" indent="0" algn="l">
                        <a:buFont typeface="Arial" panose="020B0604020202020204" pitchFamily="34" charset="0"/>
                        <a:buNone/>
                      </a:pPr>
                      <a:endParaRPr lang="en-US" sz="2400" dirty="0" smtClean="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1034105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sz="4000" b="1" dirty="0" smtClean="0"/>
              <a:t>ADVISORY BOARD </a:t>
            </a:r>
            <a:endParaRPr lang="en-ZA" sz="4000" b="1"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7</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2966172221"/>
              </p:ext>
            </p:extLst>
          </p:nvPr>
        </p:nvGraphicFramePr>
        <p:xfrm>
          <a:off x="251520" y="1417639"/>
          <a:ext cx="8568952" cy="5179714"/>
        </p:xfrm>
        <a:graphic>
          <a:graphicData uri="http://schemas.openxmlformats.org/drawingml/2006/table">
            <a:tbl>
              <a:tblPr firstRow="1" bandRow="1">
                <a:tableStyleId>{93296810-A885-4BE3-A3E7-6D5BEEA58F35}</a:tableStyleId>
              </a:tblPr>
              <a:tblGrid>
                <a:gridCol w="8568952">
                  <a:extLst>
                    <a:ext uri="{9D8B030D-6E8A-4147-A177-3AD203B41FA5}">
                      <a16:colId xmlns:a16="http://schemas.microsoft.com/office/drawing/2014/main" xmlns="" val="744560682"/>
                    </a:ext>
                  </a:extLst>
                </a:gridCol>
              </a:tblGrid>
              <a:tr h="409511">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4770203">
                <a:tc>
                  <a:txBody>
                    <a:bodyPr/>
                    <a:lstStyle/>
                    <a:p>
                      <a:pPr marL="342900" indent="-342900" algn="just">
                        <a:buFont typeface="Wingdings" panose="05000000000000000000" pitchFamily="2" charset="2"/>
                        <a:buChar char="§"/>
                      </a:pPr>
                      <a:r>
                        <a:rPr lang="en-ZA" sz="2400" dirty="0" smtClean="0">
                          <a:solidFill>
                            <a:schemeClr val="tx1"/>
                          </a:solidFill>
                        </a:rPr>
                        <a:t>The</a:t>
                      </a:r>
                      <a:r>
                        <a:rPr lang="en-ZA" sz="2400" baseline="0" dirty="0" smtClean="0">
                          <a:solidFill>
                            <a:schemeClr val="tx1"/>
                          </a:solidFill>
                        </a:rPr>
                        <a:t> Advisory Board, as the name suggests is advisory in nature and accordingly provides advice to the Minister.</a:t>
                      </a:r>
                    </a:p>
                    <a:p>
                      <a:pPr marL="0" indent="0" algn="just">
                        <a:buFont typeface="Arial" panose="020B0604020202020204" pitchFamily="34" charset="0"/>
                        <a:buNone/>
                      </a:pPr>
                      <a:endParaRPr lang="en-ZA" sz="2400" baseline="0" dirty="0" smtClean="0">
                        <a:solidFill>
                          <a:schemeClr val="tx1"/>
                        </a:solidFill>
                      </a:endParaRPr>
                    </a:p>
                    <a:p>
                      <a:pPr marL="0" indent="0" algn="just">
                        <a:buFont typeface="Arial" panose="020B0604020202020204" pitchFamily="34" charset="0"/>
                        <a:buNone/>
                      </a:pPr>
                      <a:endParaRPr lang="en-ZA" sz="2400" baseline="0" dirty="0" smtClean="0">
                        <a:solidFill>
                          <a:schemeClr val="tx1"/>
                        </a:solidFill>
                      </a:endParaRPr>
                    </a:p>
                    <a:p>
                      <a:pPr marL="342900" indent="-342900" algn="just">
                        <a:buFont typeface="Wingdings" panose="05000000000000000000" pitchFamily="2" charset="2"/>
                        <a:buChar char="§"/>
                      </a:pPr>
                      <a:r>
                        <a:rPr lang="en-ZA" sz="2400" baseline="0" dirty="0" smtClean="0">
                          <a:solidFill>
                            <a:schemeClr val="tx1"/>
                          </a:solidFill>
                        </a:rPr>
                        <a:t>The Advisory Board has no legal obligation for the advice provided and accordingly is not accountable.</a:t>
                      </a:r>
                    </a:p>
                    <a:p>
                      <a:pPr marL="0" indent="0" algn="just">
                        <a:buFont typeface="Arial" panose="020B0604020202020204" pitchFamily="34" charset="0"/>
                        <a:buNone/>
                      </a:pPr>
                      <a:endParaRPr lang="en-ZA" sz="2400" baseline="0" dirty="0" smtClean="0">
                        <a:solidFill>
                          <a:schemeClr val="tx1"/>
                        </a:solidFill>
                      </a:endParaRPr>
                    </a:p>
                    <a:p>
                      <a:pPr marL="0" indent="0" algn="just">
                        <a:buFont typeface="Arial" panose="020B0604020202020204" pitchFamily="34" charset="0"/>
                        <a:buNone/>
                      </a:pPr>
                      <a:endParaRPr lang="en-ZA" sz="2400" baseline="0" dirty="0" smtClean="0">
                        <a:solidFill>
                          <a:schemeClr val="tx1"/>
                        </a:solidFill>
                      </a:endParaRPr>
                    </a:p>
                    <a:p>
                      <a:pPr marL="342900" indent="-342900" algn="just">
                        <a:buFont typeface="Wingdings" panose="05000000000000000000" pitchFamily="2" charset="2"/>
                        <a:buChar char="§"/>
                      </a:pPr>
                      <a:r>
                        <a:rPr lang="en-ZA" sz="2400" baseline="0" dirty="0" smtClean="0">
                          <a:solidFill>
                            <a:schemeClr val="tx1"/>
                          </a:solidFill>
                        </a:rPr>
                        <a:t>Members of the Advisory Board are appointed by the Minister for a term.</a:t>
                      </a:r>
                    </a:p>
                    <a:p>
                      <a:pPr marL="0" indent="0" algn="l">
                        <a:buFont typeface="Arial" panose="020B0604020202020204" pitchFamily="34" charset="0"/>
                        <a:buNone/>
                      </a:pPr>
                      <a:endParaRPr lang="en-ZA" sz="2400" dirty="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2024973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lstStyle/>
          <a:p>
            <a:r>
              <a:rPr lang="en-ZA" sz="3200" b="1" dirty="0"/>
              <a:t>ADVISORY BOARD </a:t>
            </a:r>
            <a:r>
              <a:rPr lang="en-ZA" sz="3200" b="1" dirty="0" err="1" smtClean="0"/>
              <a:t>Contd</a:t>
            </a:r>
            <a:r>
              <a:rPr lang="en-ZA" sz="3200" b="1" dirty="0" smtClean="0"/>
              <a:t>… </a:t>
            </a:r>
            <a:endParaRPr lang="en-ZA" sz="3200" b="1"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8</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2621285102"/>
              </p:ext>
            </p:extLst>
          </p:nvPr>
        </p:nvGraphicFramePr>
        <p:xfrm>
          <a:off x="251520" y="1417639"/>
          <a:ext cx="8568952" cy="5179714"/>
        </p:xfrm>
        <a:graphic>
          <a:graphicData uri="http://schemas.openxmlformats.org/drawingml/2006/table">
            <a:tbl>
              <a:tblPr firstRow="1" bandRow="1">
                <a:tableStyleId>{93296810-A885-4BE3-A3E7-6D5BEEA58F35}</a:tableStyleId>
              </a:tblPr>
              <a:tblGrid>
                <a:gridCol w="8568952">
                  <a:extLst>
                    <a:ext uri="{9D8B030D-6E8A-4147-A177-3AD203B41FA5}">
                      <a16:colId xmlns:a16="http://schemas.microsoft.com/office/drawing/2014/main" xmlns="" val="744560682"/>
                    </a:ext>
                  </a:extLst>
                </a:gridCol>
              </a:tblGrid>
              <a:tr h="409511">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4770203">
                <a:tc>
                  <a:txBody>
                    <a:bodyPr/>
                    <a:lstStyle/>
                    <a:p>
                      <a:pPr marL="342900" indent="-342900" algn="just">
                        <a:buFont typeface="Wingdings" panose="05000000000000000000" pitchFamily="2" charset="2"/>
                        <a:buChar char="§"/>
                      </a:pPr>
                      <a:r>
                        <a:rPr lang="en-ZA" sz="2400" dirty="0" smtClean="0">
                          <a:solidFill>
                            <a:schemeClr val="tx1"/>
                          </a:solidFill>
                        </a:rPr>
                        <a:t>The Advisory Board’s function</a:t>
                      </a:r>
                      <a:r>
                        <a:rPr lang="en-ZA" sz="2400" baseline="0" dirty="0" smtClean="0">
                          <a:solidFill>
                            <a:schemeClr val="tx1"/>
                          </a:solidFill>
                        </a:rPr>
                        <a:t> is</a:t>
                      </a:r>
                      <a:r>
                        <a:rPr lang="en-ZA" sz="2400" dirty="0" smtClean="0">
                          <a:solidFill>
                            <a:schemeClr val="tx1"/>
                          </a:solidFill>
                        </a:rPr>
                        <a:t> to advise the Minister on</a:t>
                      </a:r>
                      <a:r>
                        <a:rPr lang="en-ZA" sz="2400" baseline="0" dirty="0" smtClean="0">
                          <a:solidFill>
                            <a:schemeClr val="tx1"/>
                          </a:solidFill>
                        </a:rPr>
                        <a:t> m</a:t>
                      </a:r>
                      <a:r>
                        <a:rPr lang="en-ZA" sz="2400" dirty="0" smtClean="0">
                          <a:solidFill>
                            <a:schemeClr val="tx1"/>
                          </a:solidFill>
                        </a:rPr>
                        <a:t>atters of policy arising out of or in connection with a particular piece legislation relating to the Pubic Entity.</a:t>
                      </a:r>
                    </a:p>
                    <a:p>
                      <a:pPr marL="0" indent="0" algn="just">
                        <a:buFont typeface="Arial" panose="020B0604020202020204" pitchFamily="34" charset="0"/>
                        <a:buNone/>
                      </a:pPr>
                      <a:endParaRPr lang="en-ZA" sz="2400" dirty="0" smtClean="0">
                        <a:solidFill>
                          <a:schemeClr val="tx1"/>
                        </a:solidFill>
                      </a:endParaRPr>
                    </a:p>
                    <a:p>
                      <a:pPr marL="342900" indent="-342900" algn="just">
                        <a:buFont typeface="Wingdings" panose="05000000000000000000" pitchFamily="2" charset="2"/>
                        <a:buChar char="§"/>
                      </a:pPr>
                      <a:r>
                        <a:rPr lang="en-ZA" sz="2400" dirty="0" smtClean="0">
                          <a:solidFill>
                            <a:schemeClr val="tx1"/>
                          </a:solidFill>
                        </a:rPr>
                        <a:t>The</a:t>
                      </a:r>
                      <a:r>
                        <a:rPr lang="en-ZA" sz="2400" baseline="0" dirty="0" smtClean="0">
                          <a:solidFill>
                            <a:schemeClr val="tx1"/>
                          </a:solidFill>
                        </a:rPr>
                        <a:t> Chairperson is appointed by the Minister who will preside over the meetings.</a:t>
                      </a:r>
                    </a:p>
                    <a:p>
                      <a:pPr marL="0" indent="0" algn="just">
                        <a:buFont typeface="Wingdings" panose="05000000000000000000" pitchFamily="2" charset="2"/>
                        <a:buNone/>
                      </a:pPr>
                      <a:endParaRPr lang="en-ZA" sz="2400" baseline="0" dirty="0" smtClean="0">
                        <a:solidFill>
                          <a:schemeClr val="tx1"/>
                        </a:solidFill>
                      </a:endParaRPr>
                    </a:p>
                    <a:p>
                      <a:pPr marL="342900" indent="-342900" algn="just">
                        <a:buFont typeface="Wingdings" panose="05000000000000000000" pitchFamily="2" charset="2"/>
                        <a:buChar char="§"/>
                      </a:pPr>
                      <a:r>
                        <a:rPr lang="en-ZA" sz="2400" baseline="0" dirty="0" smtClean="0">
                          <a:solidFill>
                            <a:schemeClr val="tx1"/>
                          </a:solidFill>
                        </a:rPr>
                        <a:t>The Advisory Board establishes sub-committees, which Committees provides a Report to the Board to deliberate on and the Board will provide a Report to the Minister.</a:t>
                      </a:r>
                      <a:endParaRPr lang="en-ZA" sz="2400" dirty="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823264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912813"/>
          </a:xfrm>
        </p:spPr>
        <p:txBody>
          <a:bodyPr/>
          <a:lstStyle/>
          <a:p>
            <a:r>
              <a:rPr lang="en-ZA" sz="4000" b="1" dirty="0" smtClean="0"/>
              <a:t>CONCLUSION </a:t>
            </a:r>
            <a:endParaRPr lang="en-ZA" sz="4000" b="1" dirty="0"/>
          </a:p>
        </p:txBody>
      </p:sp>
      <p:sp>
        <p:nvSpPr>
          <p:cNvPr id="5" name="Slide Number Placeholder 4"/>
          <p:cNvSpPr>
            <a:spLocks noGrp="1"/>
          </p:cNvSpPr>
          <p:nvPr>
            <p:ph type="sldNum" sz="quarter" idx="12"/>
          </p:nvPr>
        </p:nvSpPr>
        <p:spPr/>
        <p:txBody>
          <a:bodyPr/>
          <a:lstStyle/>
          <a:p>
            <a:pPr>
              <a:defRPr/>
            </a:pPr>
            <a:fld id="{416AF1B2-E7A4-446A-84DC-90AA83BA6A19}" type="slidenum">
              <a:rPr lang="en-US" smtClean="0"/>
              <a:pPr>
                <a:defRPr/>
              </a:pPr>
              <a:t>9</a:t>
            </a:fld>
            <a:endParaRPr lang="en-US" dirty="0"/>
          </a:p>
        </p:txBody>
      </p:sp>
      <p:sp>
        <p:nvSpPr>
          <p:cNvPr id="7" name="TextBox 6"/>
          <p:cNvSpPr txBox="1"/>
          <p:nvPr/>
        </p:nvSpPr>
        <p:spPr>
          <a:xfrm>
            <a:off x="8473362" y="292006"/>
            <a:ext cx="376029" cy="276999"/>
          </a:xfrm>
          <a:prstGeom prst="rect">
            <a:avLst/>
          </a:prstGeom>
          <a:solidFill>
            <a:schemeClr val="accent2"/>
          </a:solidFill>
        </p:spPr>
        <p:txBody>
          <a:bodyPr wrap="square" rtlCol="0">
            <a:spAutoFit/>
          </a:bodyPr>
          <a:lstStyle/>
          <a:p>
            <a:r>
              <a:rPr lang="en-ZA" sz="1200" dirty="0">
                <a:solidFill>
                  <a:prstClr val="black"/>
                </a:solidFill>
                <a:ea typeface="MS PGothic" pitchFamily="34" charset="-128"/>
              </a:rPr>
              <a:t>2</a:t>
            </a:r>
          </a:p>
        </p:txBody>
      </p:sp>
      <p:sp>
        <p:nvSpPr>
          <p:cNvPr id="3" name="Content Placeholder 2"/>
          <p:cNvSpPr>
            <a:spLocks noGrp="1"/>
          </p:cNvSpPr>
          <p:nvPr>
            <p:ph idx="1"/>
          </p:nvPr>
        </p:nvSpPr>
        <p:spPr>
          <a:xfrm>
            <a:off x="457200" y="1417638"/>
            <a:ext cx="8229600" cy="4708525"/>
          </a:xfrm>
        </p:spPr>
        <p:txBody>
          <a:bodyPr/>
          <a:lstStyle/>
          <a:p>
            <a:pPr marL="0" indent="0">
              <a:buNone/>
            </a:pPr>
            <a:endParaRPr lang="en-ZA" b="1" dirty="0"/>
          </a:p>
        </p:txBody>
      </p:sp>
      <p:graphicFrame>
        <p:nvGraphicFramePr>
          <p:cNvPr id="4" name="Table 3"/>
          <p:cNvGraphicFramePr>
            <a:graphicFrameLocks noGrp="1"/>
          </p:cNvGraphicFramePr>
          <p:nvPr>
            <p:extLst>
              <p:ext uri="{D42A27DB-BD31-4B8C-83A1-F6EECF244321}">
                <p14:modId xmlns:p14="http://schemas.microsoft.com/office/powerpoint/2010/main" xmlns="" val="4090289002"/>
              </p:ext>
            </p:extLst>
          </p:nvPr>
        </p:nvGraphicFramePr>
        <p:xfrm>
          <a:off x="251520" y="980729"/>
          <a:ext cx="8712968" cy="6048671"/>
        </p:xfrm>
        <a:graphic>
          <a:graphicData uri="http://schemas.openxmlformats.org/drawingml/2006/table">
            <a:tbl>
              <a:tblPr firstRow="1" bandRow="1">
                <a:tableStyleId>{93296810-A885-4BE3-A3E7-6D5BEEA58F35}</a:tableStyleId>
              </a:tblPr>
              <a:tblGrid>
                <a:gridCol w="8712968">
                  <a:extLst>
                    <a:ext uri="{9D8B030D-6E8A-4147-A177-3AD203B41FA5}">
                      <a16:colId xmlns:a16="http://schemas.microsoft.com/office/drawing/2014/main" xmlns="" val="744560682"/>
                    </a:ext>
                  </a:extLst>
                </a:gridCol>
              </a:tblGrid>
              <a:tr h="393664">
                <a:tc>
                  <a:txBody>
                    <a:bodyPr/>
                    <a:lstStyle/>
                    <a:p>
                      <a:pPr marL="0" indent="0" algn="just">
                        <a:buFont typeface="Arial" panose="020B0604020202020204" pitchFamily="34" charset="0"/>
                        <a:buNone/>
                      </a:pPr>
                      <a:endParaRPr lang="en-ZA" sz="1800" dirty="0">
                        <a:solidFill>
                          <a:schemeClr val="tx1"/>
                        </a:solidFill>
                      </a:endParaRPr>
                    </a:p>
                  </a:txBody>
                  <a:tcPr/>
                </a:tc>
                <a:extLst>
                  <a:ext uri="{0D108BD9-81ED-4DB2-BD59-A6C34878D82A}">
                    <a16:rowId xmlns:a16="http://schemas.microsoft.com/office/drawing/2014/main" xmlns="" val="2568551454"/>
                  </a:ext>
                </a:extLst>
              </a:tr>
              <a:tr h="5655007">
                <a:tc>
                  <a:txBody>
                    <a:bodyPr/>
                    <a:lstStyle/>
                    <a:p>
                      <a:pPr marL="457200" indent="-457200" algn="just">
                        <a:buFont typeface="Wingdings" panose="05000000000000000000" pitchFamily="2" charset="2"/>
                        <a:buChar char="§"/>
                      </a:pPr>
                      <a:r>
                        <a:rPr lang="en-US" sz="2800" dirty="0" smtClean="0">
                          <a:solidFill>
                            <a:schemeClr val="tx1"/>
                          </a:solidFill>
                        </a:rPr>
                        <a:t>The</a:t>
                      </a:r>
                      <a:r>
                        <a:rPr lang="en-US" sz="2800" baseline="0" dirty="0" smtClean="0">
                          <a:solidFill>
                            <a:schemeClr val="tx1"/>
                          </a:solidFill>
                        </a:rPr>
                        <a:t> Executive Board has a legal obligation to act in the interest of the Public Entity, failing which it is legally accountable and liable.</a:t>
                      </a:r>
                    </a:p>
                    <a:p>
                      <a:pPr marL="0" indent="0" algn="just">
                        <a:buFont typeface="Arial" panose="020B0604020202020204" pitchFamily="34" charset="0"/>
                        <a:buNone/>
                      </a:pPr>
                      <a:endParaRPr lang="en-US" sz="2800" baseline="0" dirty="0" smtClean="0">
                        <a:solidFill>
                          <a:schemeClr val="tx1"/>
                        </a:solidFill>
                      </a:endParaRPr>
                    </a:p>
                    <a:p>
                      <a:pPr marL="0" indent="0" algn="l">
                        <a:buFont typeface="Arial" panose="020B0604020202020204" pitchFamily="34" charset="0"/>
                        <a:buNone/>
                      </a:pPr>
                      <a:endParaRPr lang="en-US" sz="2800" baseline="0" dirty="0" smtClean="0">
                        <a:solidFill>
                          <a:schemeClr val="tx1"/>
                        </a:solidFill>
                      </a:endParaRPr>
                    </a:p>
                    <a:p>
                      <a:pPr marL="457200" indent="-457200" algn="just">
                        <a:buFont typeface="Wingdings" panose="05000000000000000000" pitchFamily="2" charset="2"/>
                        <a:buChar char="§"/>
                      </a:pPr>
                      <a:r>
                        <a:rPr lang="en-US" sz="2800" baseline="0" dirty="0" smtClean="0">
                          <a:solidFill>
                            <a:schemeClr val="tx1"/>
                          </a:solidFill>
                        </a:rPr>
                        <a:t>The Advisory Board has no legal obligation and is not accountable.</a:t>
                      </a:r>
                      <a:endParaRPr lang="en-US" sz="2800" dirty="0" smtClean="0">
                        <a:solidFill>
                          <a:schemeClr val="tx1"/>
                        </a:solidFill>
                      </a:endParaRPr>
                    </a:p>
                  </a:txBody>
                  <a:tcPr/>
                </a:tc>
                <a:extLst>
                  <a:ext uri="{0D108BD9-81ED-4DB2-BD59-A6C34878D82A}">
                    <a16:rowId xmlns:a16="http://schemas.microsoft.com/office/drawing/2014/main" xmlns="" val="3637014805"/>
                  </a:ext>
                </a:extLst>
              </a:tr>
            </a:tbl>
          </a:graphicData>
        </a:graphic>
      </p:graphicFrame>
    </p:spTree>
    <p:extLst>
      <p:ext uri="{BB962C8B-B14F-4D97-AF65-F5344CB8AC3E}">
        <p14:creationId xmlns:p14="http://schemas.microsoft.com/office/powerpoint/2010/main" xmlns="" val="3083622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TotalTime>
  <Words>651</Words>
  <Application>Microsoft Office PowerPoint</Application>
  <PresentationFormat>On-screen Show (4:3)</PresentationFormat>
  <Paragraphs>74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Slide 1</vt:lpstr>
      <vt:lpstr>INTRODUCTION </vt:lpstr>
      <vt:lpstr>EXECUTIVE BOARDS  </vt:lpstr>
      <vt:lpstr>EXECUTIVE BOARDS  contd…</vt:lpstr>
      <vt:lpstr>EXECUTIVE BOARDS  contd…</vt:lpstr>
      <vt:lpstr>EXECUTIVE BOARDS  contd… </vt:lpstr>
      <vt:lpstr>ADVISORY BOARD </vt:lpstr>
      <vt:lpstr>ADVISORY BOARD Contd… </vt:lpstr>
      <vt:lpstr>CONCLUSION </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Lewis</dc:creator>
  <cp:lastModifiedBy>PUMZA</cp:lastModifiedBy>
  <cp:revision>966</cp:revision>
  <cp:lastPrinted>2019-11-06T14:37:03Z</cp:lastPrinted>
  <dcterms:created xsi:type="dcterms:W3CDTF">2012-07-27T11:56:16Z</dcterms:created>
  <dcterms:modified xsi:type="dcterms:W3CDTF">2020-02-12T08:46:03Z</dcterms:modified>
</cp:coreProperties>
</file>