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6" r:id="rId1"/>
  </p:sldMasterIdLst>
  <p:notesMasterIdLst>
    <p:notesMasterId r:id="rId38"/>
  </p:notesMasterIdLst>
  <p:handoutMasterIdLst>
    <p:handoutMasterId r:id="rId39"/>
  </p:handoutMasterIdLst>
  <p:sldIdLst>
    <p:sldId id="257" r:id="rId2"/>
    <p:sldId id="256" r:id="rId3"/>
    <p:sldId id="329" r:id="rId4"/>
    <p:sldId id="360" r:id="rId5"/>
    <p:sldId id="327" r:id="rId6"/>
    <p:sldId id="361" r:id="rId7"/>
    <p:sldId id="362" r:id="rId8"/>
    <p:sldId id="363" r:id="rId9"/>
    <p:sldId id="341" r:id="rId10"/>
    <p:sldId id="342" r:id="rId11"/>
    <p:sldId id="395" r:id="rId12"/>
    <p:sldId id="307" r:id="rId13"/>
    <p:sldId id="303" r:id="rId14"/>
    <p:sldId id="305" r:id="rId15"/>
    <p:sldId id="367" r:id="rId16"/>
    <p:sldId id="368" r:id="rId17"/>
    <p:sldId id="369" r:id="rId18"/>
    <p:sldId id="370" r:id="rId19"/>
    <p:sldId id="371" r:id="rId20"/>
    <p:sldId id="372" r:id="rId21"/>
    <p:sldId id="373" r:id="rId22"/>
    <p:sldId id="374" r:id="rId23"/>
    <p:sldId id="375" r:id="rId24"/>
    <p:sldId id="376" r:id="rId25"/>
    <p:sldId id="378" r:id="rId26"/>
    <p:sldId id="380" r:id="rId27"/>
    <p:sldId id="382" r:id="rId28"/>
    <p:sldId id="383" r:id="rId29"/>
    <p:sldId id="384" r:id="rId30"/>
    <p:sldId id="385" r:id="rId31"/>
    <p:sldId id="386" r:id="rId32"/>
    <p:sldId id="387" r:id="rId33"/>
    <p:sldId id="388" r:id="rId34"/>
    <p:sldId id="389" r:id="rId35"/>
    <p:sldId id="390" r:id="rId36"/>
    <p:sldId id="260" r:id="rId37"/>
  </p:sldIdLst>
  <p:sldSz cx="9144000" cy="6858000" type="screen4x3"/>
  <p:notesSz cx="9774238" cy="6724650"/>
  <p:defaultTextStyle>
    <a:defPPr>
      <a:defRPr lang="en-US"/>
    </a:defPPr>
    <a:lvl1pPr algn="l" defTabSz="457200" rtl="0" eaLnBrk="0" fontAlgn="base" hangingPunct="0">
      <a:spcBef>
        <a:spcPct val="0"/>
      </a:spcBef>
      <a:spcAft>
        <a:spcPct val="0"/>
      </a:spcAft>
      <a:defRPr kern="1200">
        <a:solidFill>
          <a:schemeClr val="tx1"/>
        </a:solidFill>
        <a:latin typeface="Arial" charset="0"/>
        <a:ea typeface="ＭＳ Ｐゴシック" pitchFamily="32" charset="-128"/>
        <a:cs typeface="+mn-cs"/>
      </a:defRPr>
    </a:lvl1pPr>
    <a:lvl2pPr marL="457200" algn="l" defTabSz="457200" rtl="0" eaLnBrk="0" fontAlgn="base" hangingPunct="0">
      <a:spcBef>
        <a:spcPct val="0"/>
      </a:spcBef>
      <a:spcAft>
        <a:spcPct val="0"/>
      </a:spcAft>
      <a:defRPr kern="1200">
        <a:solidFill>
          <a:schemeClr val="tx1"/>
        </a:solidFill>
        <a:latin typeface="Arial" charset="0"/>
        <a:ea typeface="ＭＳ Ｐゴシック" pitchFamily="32" charset="-128"/>
        <a:cs typeface="+mn-cs"/>
      </a:defRPr>
    </a:lvl2pPr>
    <a:lvl3pPr marL="914400" algn="l" defTabSz="457200" rtl="0" eaLnBrk="0" fontAlgn="base" hangingPunct="0">
      <a:spcBef>
        <a:spcPct val="0"/>
      </a:spcBef>
      <a:spcAft>
        <a:spcPct val="0"/>
      </a:spcAft>
      <a:defRPr kern="1200">
        <a:solidFill>
          <a:schemeClr val="tx1"/>
        </a:solidFill>
        <a:latin typeface="Arial" charset="0"/>
        <a:ea typeface="ＭＳ Ｐゴシック" pitchFamily="32" charset="-128"/>
        <a:cs typeface="+mn-cs"/>
      </a:defRPr>
    </a:lvl3pPr>
    <a:lvl4pPr marL="1371600" algn="l" defTabSz="457200" rtl="0" eaLnBrk="0" fontAlgn="base" hangingPunct="0">
      <a:spcBef>
        <a:spcPct val="0"/>
      </a:spcBef>
      <a:spcAft>
        <a:spcPct val="0"/>
      </a:spcAft>
      <a:defRPr kern="1200">
        <a:solidFill>
          <a:schemeClr val="tx1"/>
        </a:solidFill>
        <a:latin typeface="Arial" charset="0"/>
        <a:ea typeface="ＭＳ Ｐゴシック" pitchFamily="32" charset="-128"/>
        <a:cs typeface="+mn-cs"/>
      </a:defRPr>
    </a:lvl4pPr>
    <a:lvl5pPr marL="1828800" algn="l" defTabSz="457200" rtl="0" eaLnBrk="0" fontAlgn="base" hangingPunct="0">
      <a:spcBef>
        <a:spcPct val="0"/>
      </a:spcBef>
      <a:spcAft>
        <a:spcPct val="0"/>
      </a:spcAft>
      <a:defRPr kern="1200">
        <a:solidFill>
          <a:schemeClr val="tx1"/>
        </a:solidFill>
        <a:latin typeface="Arial" charset="0"/>
        <a:ea typeface="ＭＳ Ｐゴシック" pitchFamily="32" charset="-128"/>
        <a:cs typeface="+mn-cs"/>
      </a:defRPr>
    </a:lvl5pPr>
    <a:lvl6pPr marL="2286000" algn="l" defTabSz="914400" rtl="0" eaLnBrk="1" latinLnBrk="0" hangingPunct="1">
      <a:defRPr kern="1200">
        <a:solidFill>
          <a:schemeClr val="tx1"/>
        </a:solidFill>
        <a:latin typeface="Arial" charset="0"/>
        <a:ea typeface="ＭＳ Ｐゴシック" pitchFamily="32" charset="-128"/>
        <a:cs typeface="+mn-cs"/>
      </a:defRPr>
    </a:lvl6pPr>
    <a:lvl7pPr marL="2743200" algn="l" defTabSz="914400" rtl="0" eaLnBrk="1" latinLnBrk="0" hangingPunct="1">
      <a:defRPr kern="1200">
        <a:solidFill>
          <a:schemeClr val="tx1"/>
        </a:solidFill>
        <a:latin typeface="Arial" charset="0"/>
        <a:ea typeface="ＭＳ Ｐゴシック" pitchFamily="32" charset="-128"/>
        <a:cs typeface="+mn-cs"/>
      </a:defRPr>
    </a:lvl7pPr>
    <a:lvl8pPr marL="3200400" algn="l" defTabSz="914400" rtl="0" eaLnBrk="1" latinLnBrk="0" hangingPunct="1">
      <a:defRPr kern="1200">
        <a:solidFill>
          <a:schemeClr val="tx1"/>
        </a:solidFill>
        <a:latin typeface="Arial" charset="0"/>
        <a:ea typeface="ＭＳ Ｐゴシック" pitchFamily="32" charset="-128"/>
        <a:cs typeface="+mn-cs"/>
      </a:defRPr>
    </a:lvl8pPr>
    <a:lvl9pPr marL="3657600" algn="l" defTabSz="914400" rtl="0" eaLnBrk="1" latinLnBrk="0" hangingPunct="1">
      <a:defRPr kern="1200">
        <a:solidFill>
          <a:schemeClr val="tx1"/>
        </a:solidFill>
        <a:latin typeface="Arial" charset="0"/>
        <a:ea typeface="ＭＳ Ｐゴシック" pitchFamily="32"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AB1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7" autoAdjust="0"/>
    <p:restoredTop sz="94674"/>
  </p:normalViewPr>
  <p:slideViewPr>
    <p:cSldViewPr snapToGrid="0" snapToObjects="1">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69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34495" cy="336014"/>
          </a:xfrm>
          <a:prstGeom prst="rect">
            <a:avLst/>
          </a:prstGeom>
        </p:spPr>
        <p:txBody>
          <a:bodyPr vert="horz" lIns="91861" tIns="45930" rIns="91861" bIns="45930" rtlCol="0"/>
          <a:lstStyle>
            <a:lvl1pPr algn="l">
              <a:defRPr sz="1200"/>
            </a:lvl1pPr>
          </a:lstStyle>
          <a:p>
            <a:endParaRPr lang="en-ZA" dirty="0"/>
          </a:p>
        </p:txBody>
      </p:sp>
      <p:sp>
        <p:nvSpPr>
          <p:cNvPr id="3" name="Date Placeholder 2"/>
          <p:cNvSpPr>
            <a:spLocks noGrp="1"/>
          </p:cNvSpPr>
          <p:nvPr>
            <p:ph type="dt" sz="quarter" idx="1"/>
          </p:nvPr>
        </p:nvSpPr>
        <p:spPr>
          <a:xfrm>
            <a:off x="5537416" y="0"/>
            <a:ext cx="4234495" cy="336014"/>
          </a:xfrm>
          <a:prstGeom prst="rect">
            <a:avLst/>
          </a:prstGeom>
        </p:spPr>
        <p:txBody>
          <a:bodyPr vert="horz" lIns="91861" tIns="45930" rIns="91861" bIns="45930" rtlCol="0"/>
          <a:lstStyle>
            <a:lvl1pPr algn="r">
              <a:defRPr sz="1200"/>
            </a:lvl1pPr>
          </a:lstStyle>
          <a:p>
            <a:fld id="{688BD0A5-5562-40A4-8CB3-E89424D9FF69}" type="datetimeFigureOut">
              <a:rPr lang="en-ZA" smtClean="0"/>
              <a:pPr/>
              <a:t>2020/02/12</a:t>
            </a:fld>
            <a:endParaRPr lang="en-ZA" dirty="0"/>
          </a:p>
        </p:txBody>
      </p:sp>
      <p:sp>
        <p:nvSpPr>
          <p:cNvPr id="4" name="Footer Placeholder 3"/>
          <p:cNvSpPr>
            <a:spLocks noGrp="1"/>
          </p:cNvSpPr>
          <p:nvPr>
            <p:ph type="ftr" sz="quarter" idx="2"/>
          </p:nvPr>
        </p:nvSpPr>
        <p:spPr>
          <a:xfrm>
            <a:off x="0" y="6387542"/>
            <a:ext cx="4234495" cy="336014"/>
          </a:xfrm>
          <a:prstGeom prst="rect">
            <a:avLst/>
          </a:prstGeom>
        </p:spPr>
        <p:txBody>
          <a:bodyPr vert="horz" lIns="91861" tIns="45930" rIns="91861" bIns="45930" rtlCol="0" anchor="b"/>
          <a:lstStyle>
            <a:lvl1pPr algn="l">
              <a:defRPr sz="1200"/>
            </a:lvl1pPr>
          </a:lstStyle>
          <a:p>
            <a:endParaRPr lang="en-ZA" dirty="0"/>
          </a:p>
        </p:txBody>
      </p:sp>
      <p:sp>
        <p:nvSpPr>
          <p:cNvPr id="5" name="Slide Number Placeholder 4"/>
          <p:cNvSpPr>
            <a:spLocks noGrp="1"/>
          </p:cNvSpPr>
          <p:nvPr>
            <p:ph type="sldNum" sz="quarter" idx="3"/>
          </p:nvPr>
        </p:nvSpPr>
        <p:spPr>
          <a:xfrm>
            <a:off x="5537416" y="6387542"/>
            <a:ext cx="4234495" cy="336014"/>
          </a:xfrm>
          <a:prstGeom prst="rect">
            <a:avLst/>
          </a:prstGeom>
        </p:spPr>
        <p:txBody>
          <a:bodyPr vert="horz" lIns="91861" tIns="45930" rIns="91861" bIns="45930" rtlCol="0" anchor="b"/>
          <a:lstStyle>
            <a:lvl1pPr algn="r">
              <a:defRPr sz="1200"/>
            </a:lvl1pPr>
          </a:lstStyle>
          <a:p>
            <a:fld id="{9D8A73E9-51CC-40C6-B7D6-5CC508CC2893}" type="slidenum">
              <a:rPr lang="en-ZA" smtClean="0"/>
              <a:pPr/>
              <a:t>‹#›</a:t>
            </a:fld>
            <a:endParaRPr lang="en-ZA" dirty="0"/>
          </a:p>
        </p:txBody>
      </p:sp>
    </p:spTree>
    <p:extLst>
      <p:ext uri="{BB962C8B-B14F-4D97-AF65-F5344CB8AC3E}">
        <p14:creationId xmlns:p14="http://schemas.microsoft.com/office/powerpoint/2010/main" xmlns="" val="35870900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35503" cy="336232"/>
          </a:xfrm>
          <a:prstGeom prst="rect">
            <a:avLst/>
          </a:prstGeom>
        </p:spPr>
        <p:txBody>
          <a:bodyPr vert="horz" lIns="91861" tIns="45930" rIns="91861" bIns="45930" rtlCol="0"/>
          <a:lstStyle>
            <a:lvl1pPr algn="l">
              <a:defRPr sz="1200"/>
            </a:lvl1pPr>
          </a:lstStyle>
          <a:p>
            <a:endParaRPr lang="en-ZA" dirty="0"/>
          </a:p>
        </p:txBody>
      </p:sp>
      <p:sp>
        <p:nvSpPr>
          <p:cNvPr id="3" name="Date Placeholder 2"/>
          <p:cNvSpPr>
            <a:spLocks noGrp="1"/>
          </p:cNvSpPr>
          <p:nvPr>
            <p:ph type="dt" idx="1"/>
          </p:nvPr>
        </p:nvSpPr>
        <p:spPr>
          <a:xfrm>
            <a:off x="5536473" y="0"/>
            <a:ext cx="4235503" cy="336232"/>
          </a:xfrm>
          <a:prstGeom prst="rect">
            <a:avLst/>
          </a:prstGeom>
        </p:spPr>
        <p:txBody>
          <a:bodyPr vert="horz" lIns="91861" tIns="45930" rIns="91861" bIns="45930" rtlCol="0"/>
          <a:lstStyle>
            <a:lvl1pPr algn="r">
              <a:defRPr sz="1200"/>
            </a:lvl1pPr>
          </a:lstStyle>
          <a:p>
            <a:fld id="{041EF6DE-82A1-49EC-8463-94870C32ED74}" type="datetimeFigureOut">
              <a:rPr lang="en-ZA" smtClean="0"/>
              <a:pPr/>
              <a:t>2020/02/12</a:t>
            </a:fld>
            <a:endParaRPr lang="en-ZA" dirty="0"/>
          </a:p>
        </p:txBody>
      </p:sp>
      <p:sp>
        <p:nvSpPr>
          <p:cNvPr id="4" name="Slide Image Placeholder 3"/>
          <p:cNvSpPr>
            <a:spLocks noGrp="1" noRot="1" noChangeAspect="1"/>
          </p:cNvSpPr>
          <p:nvPr>
            <p:ph type="sldImg" idx="2"/>
          </p:nvPr>
        </p:nvSpPr>
        <p:spPr>
          <a:xfrm>
            <a:off x="3206750" y="504825"/>
            <a:ext cx="3360738" cy="2522538"/>
          </a:xfrm>
          <a:prstGeom prst="rect">
            <a:avLst/>
          </a:prstGeom>
          <a:noFill/>
          <a:ln w="12700">
            <a:solidFill>
              <a:prstClr val="black"/>
            </a:solidFill>
          </a:ln>
        </p:spPr>
        <p:txBody>
          <a:bodyPr vert="horz" lIns="91861" tIns="45930" rIns="91861" bIns="45930" rtlCol="0" anchor="ctr"/>
          <a:lstStyle/>
          <a:p>
            <a:endParaRPr lang="en-ZA" dirty="0"/>
          </a:p>
        </p:txBody>
      </p:sp>
      <p:sp>
        <p:nvSpPr>
          <p:cNvPr id="5" name="Notes Placeholder 4"/>
          <p:cNvSpPr>
            <a:spLocks noGrp="1"/>
          </p:cNvSpPr>
          <p:nvPr>
            <p:ph type="body" sz="quarter" idx="3"/>
          </p:nvPr>
        </p:nvSpPr>
        <p:spPr>
          <a:xfrm>
            <a:off x="977426" y="3194209"/>
            <a:ext cx="7819389" cy="3026093"/>
          </a:xfrm>
          <a:prstGeom prst="rect">
            <a:avLst/>
          </a:prstGeom>
        </p:spPr>
        <p:txBody>
          <a:bodyPr vert="horz" lIns="91861" tIns="45930" rIns="91861" bIns="4593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6387250"/>
            <a:ext cx="4235503" cy="336232"/>
          </a:xfrm>
          <a:prstGeom prst="rect">
            <a:avLst/>
          </a:prstGeom>
        </p:spPr>
        <p:txBody>
          <a:bodyPr vert="horz" lIns="91861" tIns="45930" rIns="91861" bIns="45930" rtlCol="0" anchor="b"/>
          <a:lstStyle>
            <a:lvl1pPr algn="l">
              <a:defRPr sz="1200"/>
            </a:lvl1pPr>
          </a:lstStyle>
          <a:p>
            <a:endParaRPr lang="en-ZA" dirty="0"/>
          </a:p>
        </p:txBody>
      </p:sp>
      <p:sp>
        <p:nvSpPr>
          <p:cNvPr id="7" name="Slide Number Placeholder 6"/>
          <p:cNvSpPr>
            <a:spLocks noGrp="1"/>
          </p:cNvSpPr>
          <p:nvPr>
            <p:ph type="sldNum" sz="quarter" idx="5"/>
          </p:nvPr>
        </p:nvSpPr>
        <p:spPr>
          <a:xfrm>
            <a:off x="5536473" y="6387250"/>
            <a:ext cx="4235503" cy="336232"/>
          </a:xfrm>
          <a:prstGeom prst="rect">
            <a:avLst/>
          </a:prstGeom>
        </p:spPr>
        <p:txBody>
          <a:bodyPr vert="horz" lIns="91861" tIns="45930" rIns="91861" bIns="45930" rtlCol="0" anchor="b"/>
          <a:lstStyle>
            <a:lvl1pPr algn="r">
              <a:defRPr sz="1200"/>
            </a:lvl1pPr>
          </a:lstStyle>
          <a:p>
            <a:fld id="{3B3AA409-9683-4EF8-83DD-70749E8E1BCE}" type="slidenum">
              <a:rPr lang="en-ZA" smtClean="0"/>
              <a:pPr/>
              <a:t>‹#›</a:t>
            </a:fld>
            <a:endParaRPr lang="en-ZA" dirty="0"/>
          </a:p>
        </p:txBody>
      </p:sp>
    </p:spTree>
    <p:extLst>
      <p:ext uri="{BB962C8B-B14F-4D97-AF65-F5344CB8AC3E}">
        <p14:creationId xmlns:p14="http://schemas.microsoft.com/office/powerpoint/2010/main" xmlns="" val="1191183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txBox="1">
            <a:spLocks noGrp="1" noChangeArrowheads="1"/>
          </p:cNvSpPr>
          <p:nvPr/>
        </p:nvSpPr>
        <p:spPr bwMode="auto">
          <a:xfrm>
            <a:off x="5535695" y="6387128"/>
            <a:ext cx="4236264" cy="336448"/>
          </a:xfrm>
          <a:prstGeom prst="rect">
            <a:avLst/>
          </a:prstGeom>
          <a:noFill/>
          <a:ln w="9525">
            <a:noFill/>
            <a:miter lim="800000"/>
            <a:headEnd/>
            <a:tailEnd/>
          </a:ln>
        </p:spPr>
        <p:txBody>
          <a:bodyPr lIns="91560" tIns="45780" rIns="91560" bIns="45780" anchor="b"/>
          <a:lstStyle/>
          <a:p>
            <a:pPr algn="r" defTabSz="931498"/>
            <a:fld id="{D2F339A1-301F-41F5-A0E6-6BD7EDCA3004}" type="slidenum">
              <a:rPr lang="en-GB" sz="1200">
                <a:solidFill>
                  <a:prstClr val="black"/>
                </a:solidFill>
              </a:rPr>
              <a:pPr algn="r" defTabSz="931498"/>
              <a:t>3</a:t>
            </a:fld>
            <a:endParaRPr lang="en-GB" sz="1200" dirty="0">
              <a:solidFill>
                <a:prstClr val="black"/>
              </a:solidFill>
            </a:endParaRPr>
          </a:p>
        </p:txBody>
      </p:sp>
      <p:sp>
        <p:nvSpPr>
          <p:cNvPr id="100354" name="Rectangle 2"/>
          <p:cNvSpPr>
            <a:spLocks noGrp="1" noRot="1" noChangeAspect="1" noChangeArrowheads="1" noTextEdit="1"/>
          </p:cNvSpPr>
          <p:nvPr>
            <p:ph type="sldImg"/>
          </p:nvPr>
        </p:nvSpPr>
        <p:spPr bwMode="auto">
          <a:xfrm>
            <a:off x="3213100" y="504825"/>
            <a:ext cx="3360738" cy="2519363"/>
          </a:xfrm>
          <a:noFill/>
          <a:ln>
            <a:solidFill>
              <a:srgbClr val="000000"/>
            </a:solidFill>
            <a:miter lim="800000"/>
            <a:headEnd/>
            <a:tailEnd/>
          </a:ln>
        </p:spPr>
      </p:sp>
      <p:sp>
        <p:nvSpPr>
          <p:cNvPr id="100355" name="Rectangle 3"/>
          <p:cNvSpPr>
            <a:spLocks noGrp="1" noChangeArrowheads="1"/>
          </p:cNvSpPr>
          <p:nvPr>
            <p:ph type="body" idx="1"/>
          </p:nvPr>
        </p:nvSpPr>
        <p:spPr bwMode="auto">
          <a:xfrm>
            <a:off x="977426" y="3193565"/>
            <a:ext cx="7819390" cy="3026952"/>
          </a:xfrm>
          <a:noFill/>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txBox="1">
            <a:spLocks noGrp="1" noChangeArrowheads="1"/>
          </p:cNvSpPr>
          <p:nvPr/>
        </p:nvSpPr>
        <p:spPr bwMode="auto">
          <a:xfrm>
            <a:off x="5535695" y="6387128"/>
            <a:ext cx="4236264" cy="336448"/>
          </a:xfrm>
          <a:prstGeom prst="rect">
            <a:avLst/>
          </a:prstGeom>
          <a:noFill/>
          <a:ln w="9525">
            <a:noFill/>
            <a:miter lim="800000"/>
            <a:headEnd/>
            <a:tailEnd/>
          </a:ln>
        </p:spPr>
        <p:txBody>
          <a:bodyPr lIns="91560" tIns="45780" rIns="91560" bIns="45780" anchor="b"/>
          <a:lstStyle/>
          <a:p>
            <a:pPr algn="r" defTabSz="931498"/>
            <a:fld id="{D2F339A1-301F-41F5-A0E6-6BD7EDCA3004}" type="slidenum">
              <a:rPr lang="en-GB" sz="1200">
                <a:solidFill>
                  <a:prstClr val="black"/>
                </a:solidFill>
              </a:rPr>
              <a:pPr algn="r" defTabSz="931498"/>
              <a:t>12</a:t>
            </a:fld>
            <a:endParaRPr lang="en-GB" sz="1200" dirty="0">
              <a:solidFill>
                <a:prstClr val="black"/>
              </a:solidFill>
            </a:endParaRPr>
          </a:p>
        </p:txBody>
      </p:sp>
      <p:sp>
        <p:nvSpPr>
          <p:cNvPr id="100354" name="Rectangle 2"/>
          <p:cNvSpPr>
            <a:spLocks noGrp="1" noRot="1" noChangeAspect="1" noChangeArrowheads="1" noTextEdit="1"/>
          </p:cNvSpPr>
          <p:nvPr>
            <p:ph type="sldImg"/>
          </p:nvPr>
        </p:nvSpPr>
        <p:spPr bwMode="auto">
          <a:xfrm>
            <a:off x="3213100" y="504825"/>
            <a:ext cx="3360738" cy="2519363"/>
          </a:xfrm>
          <a:noFill/>
          <a:ln>
            <a:solidFill>
              <a:srgbClr val="000000"/>
            </a:solidFill>
            <a:miter lim="800000"/>
            <a:headEnd/>
            <a:tailEnd/>
          </a:ln>
        </p:spPr>
      </p:sp>
      <p:sp>
        <p:nvSpPr>
          <p:cNvPr id="100355" name="Rectangle 3"/>
          <p:cNvSpPr>
            <a:spLocks noGrp="1" noChangeArrowheads="1"/>
          </p:cNvSpPr>
          <p:nvPr>
            <p:ph type="body" idx="1"/>
          </p:nvPr>
        </p:nvSpPr>
        <p:spPr bwMode="auto">
          <a:xfrm>
            <a:off x="977426" y="3193565"/>
            <a:ext cx="7819390" cy="3026952"/>
          </a:xfrm>
          <a:noFill/>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txBox="1">
            <a:spLocks noGrp="1" noChangeArrowheads="1"/>
          </p:cNvSpPr>
          <p:nvPr/>
        </p:nvSpPr>
        <p:spPr bwMode="auto">
          <a:xfrm>
            <a:off x="5535695" y="6387128"/>
            <a:ext cx="4236264" cy="336448"/>
          </a:xfrm>
          <a:prstGeom prst="rect">
            <a:avLst/>
          </a:prstGeom>
          <a:noFill/>
          <a:ln w="9525">
            <a:noFill/>
            <a:miter lim="800000"/>
            <a:headEnd/>
            <a:tailEnd/>
          </a:ln>
        </p:spPr>
        <p:txBody>
          <a:bodyPr lIns="91560" tIns="45780" rIns="91560" bIns="45780" anchor="b"/>
          <a:lstStyle/>
          <a:p>
            <a:pPr algn="r" defTabSz="931498"/>
            <a:fld id="{D2F339A1-301F-41F5-A0E6-6BD7EDCA3004}" type="slidenum">
              <a:rPr lang="en-GB" sz="1200">
                <a:solidFill>
                  <a:prstClr val="black"/>
                </a:solidFill>
              </a:rPr>
              <a:pPr algn="r" defTabSz="931498"/>
              <a:t>14</a:t>
            </a:fld>
            <a:endParaRPr lang="en-GB" sz="1200" dirty="0">
              <a:solidFill>
                <a:prstClr val="black"/>
              </a:solidFill>
            </a:endParaRPr>
          </a:p>
        </p:txBody>
      </p:sp>
      <p:sp>
        <p:nvSpPr>
          <p:cNvPr id="100354" name="Rectangle 2"/>
          <p:cNvSpPr>
            <a:spLocks noGrp="1" noRot="1" noChangeAspect="1" noChangeArrowheads="1" noTextEdit="1"/>
          </p:cNvSpPr>
          <p:nvPr>
            <p:ph type="sldImg"/>
          </p:nvPr>
        </p:nvSpPr>
        <p:spPr bwMode="auto">
          <a:xfrm>
            <a:off x="3213100" y="504825"/>
            <a:ext cx="3360738" cy="2519363"/>
          </a:xfrm>
          <a:noFill/>
          <a:ln>
            <a:solidFill>
              <a:srgbClr val="000000"/>
            </a:solidFill>
            <a:miter lim="800000"/>
            <a:headEnd/>
            <a:tailEnd/>
          </a:ln>
        </p:spPr>
      </p:sp>
      <p:sp>
        <p:nvSpPr>
          <p:cNvPr id="100355" name="Rectangle 3"/>
          <p:cNvSpPr>
            <a:spLocks noGrp="1" noChangeArrowheads="1"/>
          </p:cNvSpPr>
          <p:nvPr>
            <p:ph type="body" idx="1"/>
          </p:nvPr>
        </p:nvSpPr>
        <p:spPr bwMode="auto">
          <a:xfrm>
            <a:off x="977426" y="3193565"/>
            <a:ext cx="7819390" cy="3026952"/>
          </a:xfrm>
          <a:noFill/>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txBox="1">
            <a:spLocks noGrp="1" noChangeArrowheads="1"/>
          </p:cNvSpPr>
          <p:nvPr/>
        </p:nvSpPr>
        <p:spPr bwMode="auto">
          <a:xfrm>
            <a:off x="5535695" y="6387128"/>
            <a:ext cx="4236264" cy="336448"/>
          </a:xfrm>
          <a:prstGeom prst="rect">
            <a:avLst/>
          </a:prstGeom>
          <a:noFill/>
          <a:ln w="9525">
            <a:noFill/>
            <a:miter lim="800000"/>
            <a:headEnd/>
            <a:tailEnd/>
          </a:ln>
        </p:spPr>
        <p:txBody>
          <a:bodyPr lIns="91558" tIns="45779" rIns="91558" bIns="45779" anchor="b"/>
          <a:lstStyle/>
          <a:p>
            <a:pPr algn="r" defTabSz="931472"/>
            <a:fld id="{D2F339A1-301F-41F5-A0E6-6BD7EDCA3004}" type="slidenum">
              <a:rPr lang="en-GB" sz="1200">
                <a:solidFill>
                  <a:prstClr val="black"/>
                </a:solidFill>
              </a:rPr>
              <a:pPr algn="r" defTabSz="931472"/>
              <a:t>20</a:t>
            </a:fld>
            <a:endParaRPr lang="en-GB" sz="1200" dirty="0">
              <a:solidFill>
                <a:prstClr val="black"/>
              </a:solidFill>
            </a:endParaRPr>
          </a:p>
        </p:txBody>
      </p:sp>
      <p:sp>
        <p:nvSpPr>
          <p:cNvPr id="100354" name="Rectangle 2"/>
          <p:cNvSpPr>
            <a:spLocks noGrp="1" noRot="1" noChangeAspect="1" noChangeArrowheads="1" noTextEdit="1"/>
          </p:cNvSpPr>
          <p:nvPr>
            <p:ph type="sldImg"/>
          </p:nvPr>
        </p:nvSpPr>
        <p:spPr bwMode="auto">
          <a:xfrm>
            <a:off x="3214688" y="504825"/>
            <a:ext cx="3357562" cy="2519363"/>
          </a:xfrm>
          <a:noFill/>
          <a:ln>
            <a:solidFill>
              <a:srgbClr val="000000"/>
            </a:solidFill>
            <a:miter lim="800000"/>
            <a:headEnd/>
            <a:tailEnd/>
          </a:ln>
        </p:spPr>
      </p:sp>
      <p:sp>
        <p:nvSpPr>
          <p:cNvPr id="100355" name="Rectangle 3"/>
          <p:cNvSpPr>
            <a:spLocks noGrp="1" noChangeArrowheads="1"/>
          </p:cNvSpPr>
          <p:nvPr>
            <p:ph type="body" idx="1"/>
          </p:nvPr>
        </p:nvSpPr>
        <p:spPr bwMode="auto">
          <a:xfrm>
            <a:off x="977426" y="3193565"/>
            <a:ext cx="7819390" cy="3026952"/>
          </a:xfrm>
          <a:noFill/>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txBox="1">
            <a:spLocks noGrp="1" noChangeArrowheads="1"/>
          </p:cNvSpPr>
          <p:nvPr/>
        </p:nvSpPr>
        <p:spPr bwMode="auto">
          <a:xfrm>
            <a:off x="5535695" y="6387128"/>
            <a:ext cx="4236264" cy="336448"/>
          </a:xfrm>
          <a:prstGeom prst="rect">
            <a:avLst/>
          </a:prstGeom>
          <a:noFill/>
          <a:ln w="9525">
            <a:noFill/>
            <a:miter lim="800000"/>
            <a:headEnd/>
            <a:tailEnd/>
          </a:ln>
        </p:spPr>
        <p:txBody>
          <a:bodyPr lIns="91558" tIns="45779" rIns="91558" bIns="45779" anchor="b"/>
          <a:lstStyle/>
          <a:p>
            <a:pPr algn="r" defTabSz="931472"/>
            <a:fld id="{D2F339A1-301F-41F5-A0E6-6BD7EDCA3004}" type="slidenum">
              <a:rPr lang="en-GB" sz="1200">
                <a:solidFill>
                  <a:prstClr val="black"/>
                </a:solidFill>
              </a:rPr>
              <a:pPr algn="r" defTabSz="931472"/>
              <a:t>23</a:t>
            </a:fld>
            <a:endParaRPr lang="en-GB" sz="1200" dirty="0">
              <a:solidFill>
                <a:prstClr val="black"/>
              </a:solidFill>
            </a:endParaRPr>
          </a:p>
        </p:txBody>
      </p:sp>
      <p:sp>
        <p:nvSpPr>
          <p:cNvPr id="100354" name="Rectangle 2"/>
          <p:cNvSpPr>
            <a:spLocks noGrp="1" noRot="1" noChangeAspect="1" noChangeArrowheads="1" noTextEdit="1"/>
          </p:cNvSpPr>
          <p:nvPr>
            <p:ph type="sldImg"/>
          </p:nvPr>
        </p:nvSpPr>
        <p:spPr bwMode="auto">
          <a:xfrm>
            <a:off x="3214688" y="504825"/>
            <a:ext cx="3357562" cy="2519363"/>
          </a:xfrm>
          <a:noFill/>
          <a:ln>
            <a:solidFill>
              <a:srgbClr val="000000"/>
            </a:solidFill>
            <a:miter lim="800000"/>
            <a:headEnd/>
            <a:tailEnd/>
          </a:ln>
        </p:spPr>
      </p:sp>
      <p:sp>
        <p:nvSpPr>
          <p:cNvPr id="100355" name="Rectangle 3"/>
          <p:cNvSpPr>
            <a:spLocks noGrp="1" noChangeArrowheads="1"/>
          </p:cNvSpPr>
          <p:nvPr>
            <p:ph type="body" idx="1"/>
          </p:nvPr>
        </p:nvSpPr>
        <p:spPr bwMode="auto">
          <a:xfrm>
            <a:off x="977426" y="3193565"/>
            <a:ext cx="7819390" cy="3026952"/>
          </a:xfrm>
          <a:noFill/>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txBox="1">
            <a:spLocks noGrp="1" noChangeArrowheads="1"/>
          </p:cNvSpPr>
          <p:nvPr/>
        </p:nvSpPr>
        <p:spPr bwMode="auto">
          <a:xfrm>
            <a:off x="5535695" y="6387128"/>
            <a:ext cx="4236264" cy="336448"/>
          </a:xfrm>
          <a:prstGeom prst="rect">
            <a:avLst/>
          </a:prstGeom>
          <a:noFill/>
          <a:ln w="9525">
            <a:noFill/>
            <a:miter lim="800000"/>
            <a:headEnd/>
            <a:tailEnd/>
          </a:ln>
        </p:spPr>
        <p:txBody>
          <a:bodyPr lIns="91558" tIns="45779" rIns="91558" bIns="45779" anchor="b"/>
          <a:lstStyle/>
          <a:p>
            <a:pPr algn="r" defTabSz="931472"/>
            <a:fld id="{D2F339A1-301F-41F5-A0E6-6BD7EDCA3004}" type="slidenum">
              <a:rPr lang="en-GB" sz="1200">
                <a:solidFill>
                  <a:prstClr val="black"/>
                </a:solidFill>
              </a:rPr>
              <a:pPr algn="r" defTabSz="931472"/>
              <a:t>27</a:t>
            </a:fld>
            <a:endParaRPr lang="en-GB" sz="1200" dirty="0">
              <a:solidFill>
                <a:prstClr val="black"/>
              </a:solidFill>
            </a:endParaRPr>
          </a:p>
        </p:txBody>
      </p:sp>
      <p:sp>
        <p:nvSpPr>
          <p:cNvPr id="100354" name="Rectangle 2"/>
          <p:cNvSpPr>
            <a:spLocks noGrp="1" noRot="1" noChangeAspect="1" noChangeArrowheads="1" noTextEdit="1"/>
          </p:cNvSpPr>
          <p:nvPr>
            <p:ph type="sldImg"/>
          </p:nvPr>
        </p:nvSpPr>
        <p:spPr bwMode="auto">
          <a:xfrm>
            <a:off x="3214688" y="504825"/>
            <a:ext cx="3357562" cy="2519363"/>
          </a:xfrm>
          <a:noFill/>
          <a:ln>
            <a:solidFill>
              <a:srgbClr val="000000"/>
            </a:solidFill>
            <a:miter lim="800000"/>
            <a:headEnd/>
            <a:tailEnd/>
          </a:ln>
        </p:spPr>
      </p:sp>
      <p:sp>
        <p:nvSpPr>
          <p:cNvPr id="100355" name="Rectangle 3"/>
          <p:cNvSpPr>
            <a:spLocks noGrp="1" noChangeArrowheads="1"/>
          </p:cNvSpPr>
          <p:nvPr>
            <p:ph type="body" idx="1"/>
          </p:nvPr>
        </p:nvSpPr>
        <p:spPr bwMode="auto">
          <a:xfrm>
            <a:off x="977426" y="3193565"/>
            <a:ext cx="7819390" cy="3026952"/>
          </a:xfrm>
          <a:noFill/>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75A2A721-203A-4124-B54D-7AE5EE8BA914}" type="datetime1">
              <a:rPr lang="en-US" altLang="en-US" smtClean="0"/>
              <a:pPr/>
              <a:t>2/12/2020</a:t>
            </a:fld>
            <a:endParaRPr lang="en-US" alt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2B5B917B-568E-4CDA-B28E-E39220CAABA0}" type="slidenum">
              <a:rPr lang="en-US" altLang="en-US"/>
              <a:pPr/>
              <a:t>‹#›</a:t>
            </a:fld>
            <a:endParaRPr lang="en-US" altLang="en-US" dirty="0"/>
          </a:p>
        </p:txBody>
      </p:sp>
    </p:spTree>
    <p:extLst>
      <p:ext uri="{BB962C8B-B14F-4D97-AF65-F5344CB8AC3E}">
        <p14:creationId xmlns:p14="http://schemas.microsoft.com/office/powerpoint/2010/main" xmlns="" val="3461982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0724FC29-7324-4750-81BF-8949967E3B1F}" type="datetime1">
              <a:rPr lang="en-US" altLang="en-US" smtClean="0"/>
              <a:pPr/>
              <a:t>2/12/2020</a:t>
            </a:fld>
            <a:endParaRPr lang="en-US" alt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F70BC4E6-0C79-4000-B054-32930EF0671C}" type="slidenum">
              <a:rPr lang="en-US" altLang="en-US"/>
              <a:pPr/>
              <a:t>‹#›</a:t>
            </a:fld>
            <a:endParaRPr lang="en-US" altLang="en-US" dirty="0"/>
          </a:p>
        </p:txBody>
      </p:sp>
    </p:spTree>
    <p:extLst>
      <p:ext uri="{BB962C8B-B14F-4D97-AF65-F5344CB8AC3E}">
        <p14:creationId xmlns:p14="http://schemas.microsoft.com/office/powerpoint/2010/main" xmlns="" val="481945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1BA7A54F-11A6-40E9-8764-8542D5373BFC}" type="datetime1">
              <a:rPr lang="en-US" altLang="en-US" smtClean="0"/>
              <a:pPr/>
              <a:t>2/12/2020</a:t>
            </a:fld>
            <a:endParaRPr lang="en-US" alt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5E109F60-DA19-475C-8CB2-C2DDE0E08EF3}" type="slidenum">
              <a:rPr lang="en-US" altLang="en-US"/>
              <a:pPr/>
              <a:t>‹#›</a:t>
            </a:fld>
            <a:endParaRPr lang="en-US" altLang="en-US" dirty="0"/>
          </a:p>
        </p:txBody>
      </p:sp>
    </p:spTree>
    <p:extLst>
      <p:ext uri="{BB962C8B-B14F-4D97-AF65-F5344CB8AC3E}">
        <p14:creationId xmlns:p14="http://schemas.microsoft.com/office/powerpoint/2010/main" xmlns="" val="704538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15B2C72D-D855-4CA3-BB46-4D55747CEA1A}" type="datetime1">
              <a:rPr lang="en-US" altLang="en-US" smtClean="0"/>
              <a:pPr/>
              <a:t>2/12/2020</a:t>
            </a:fld>
            <a:endParaRPr lang="en-US" alt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4199C084-64D2-444A-8BFC-FE521070755C}" type="slidenum">
              <a:rPr lang="en-US" altLang="en-US"/>
              <a:pPr/>
              <a:t>‹#›</a:t>
            </a:fld>
            <a:endParaRPr lang="en-US" altLang="en-US" dirty="0"/>
          </a:p>
        </p:txBody>
      </p:sp>
    </p:spTree>
    <p:extLst>
      <p:ext uri="{BB962C8B-B14F-4D97-AF65-F5344CB8AC3E}">
        <p14:creationId xmlns:p14="http://schemas.microsoft.com/office/powerpoint/2010/main" xmlns="" val="2434011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fld id="{806775A6-4D83-49D4-9A5B-F2E6DC53927D}" type="datetime1">
              <a:rPr lang="en-US" altLang="en-US" smtClean="0"/>
              <a:pPr/>
              <a:t>2/12/2020</a:t>
            </a:fld>
            <a:endParaRPr lang="en-US" alt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594DC5D4-42D6-40DB-8307-CF90A11B239B}" type="slidenum">
              <a:rPr lang="en-US" altLang="en-US"/>
              <a:pPr/>
              <a:t>‹#›</a:t>
            </a:fld>
            <a:endParaRPr lang="en-US" altLang="en-US" dirty="0"/>
          </a:p>
        </p:txBody>
      </p:sp>
    </p:spTree>
    <p:extLst>
      <p:ext uri="{BB962C8B-B14F-4D97-AF65-F5344CB8AC3E}">
        <p14:creationId xmlns:p14="http://schemas.microsoft.com/office/powerpoint/2010/main" xmlns="" val="1938443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fld id="{93E3980C-7BC5-433D-B300-E4402F2F054B}" type="datetime1">
              <a:rPr lang="en-US" altLang="en-US" smtClean="0"/>
              <a:pPr/>
              <a:t>2/12/2020</a:t>
            </a:fld>
            <a:endParaRPr lang="en-US" alt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A7834FFB-5033-4A8B-9BA7-B50A1ACBC265}" type="slidenum">
              <a:rPr lang="en-US" altLang="en-US"/>
              <a:pPr/>
              <a:t>‹#›</a:t>
            </a:fld>
            <a:endParaRPr lang="en-US" altLang="en-US" dirty="0"/>
          </a:p>
        </p:txBody>
      </p:sp>
    </p:spTree>
    <p:extLst>
      <p:ext uri="{BB962C8B-B14F-4D97-AF65-F5344CB8AC3E}">
        <p14:creationId xmlns:p14="http://schemas.microsoft.com/office/powerpoint/2010/main" xmlns="" val="1387703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fld id="{54DD725F-2F4F-4FDA-B63F-F8582D2E0C47}" type="datetime1">
              <a:rPr lang="en-US" altLang="en-US" smtClean="0"/>
              <a:pPr/>
              <a:t>2/12/2020</a:t>
            </a:fld>
            <a:endParaRPr lang="en-US" altLang="en-US" dirty="0"/>
          </a:p>
        </p:txBody>
      </p:sp>
      <p:sp>
        <p:nvSpPr>
          <p:cNvPr id="8" name="Footer Placeholder 4"/>
          <p:cNvSpPr>
            <a:spLocks noGrp="1"/>
          </p:cNvSpPr>
          <p:nvPr>
            <p:ph type="ftr" sz="quarter" idx="11"/>
          </p:nvPr>
        </p:nvSpPr>
        <p:spPr/>
        <p:txBody>
          <a:bodyPr/>
          <a:lstStyle>
            <a:lvl1pPr>
              <a:defRPr/>
            </a:lvl1pPr>
          </a:lstStyle>
          <a:p>
            <a:endParaRPr lang="en-US" dirty="0"/>
          </a:p>
        </p:txBody>
      </p:sp>
      <p:sp>
        <p:nvSpPr>
          <p:cNvPr id="9" name="Slide Number Placeholder 5"/>
          <p:cNvSpPr>
            <a:spLocks noGrp="1"/>
          </p:cNvSpPr>
          <p:nvPr>
            <p:ph type="sldNum" sz="quarter" idx="12"/>
          </p:nvPr>
        </p:nvSpPr>
        <p:spPr/>
        <p:txBody>
          <a:bodyPr/>
          <a:lstStyle>
            <a:lvl1pPr>
              <a:defRPr/>
            </a:lvl1pPr>
          </a:lstStyle>
          <a:p>
            <a:fld id="{65B65E62-F5E1-41C6-B3C1-E86018016ED0}" type="slidenum">
              <a:rPr lang="en-US" altLang="en-US"/>
              <a:pPr/>
              <a:t>‹#›</a:t>
            </a:fld>
            <a:endParaRPr lang="en-US" altLang="en-US" dirty="0"/>
          </a:p>
        </p:txBody>
      </p:sp>
    </p:spTree>
    <p:extLst>
      <p:ext uri="{BB962C8B-B14F-4D97-AF65-F5344CB8AC3E}">
        <p14:creationId xmlns:p14="http://schemas.microsoft.com/office/powerpoint/2010/main" xmlns="" val="3607317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B8033F84-DB6A-4D21-9270-CE04D10C36E2}" type="datetime1">
              <a:rPr lang="en-US" altLang="en-US" smtClean="0"/>
              <a:pPr/>
              <a:t>2/12/2020</a:t>
            </a:fld>
            <a:endParaRPr lang="en-US" altLang="en-US" dirty="0"/>
          </a:p>
        </p:txBody>
      </p:sp>
      <p:sp>
        <p:nvSpPr>
          <p:cNvPr id="4" name="Footer Placeholder 4"/>
          <p:cNvSpPr>
            <a:spLocks noGrp="1"/>
          </p:cNvSpPr>
          <p:nvPr>
            <p:ph type="ftr" sz="quarter" idx="11"/>
          </p:nvPr>
        </p:nvSpPr>
        <p:spPr/>
        <p:txBody>
          <a:bodyPr/>
          <a:lstStyle>
            <a:lvl1pPr>
              <a:defRPr/>
            </a:lvl1pPr>
          </a:lstStyle>
          <a:p>
            <a:endParaRPr lang="en-US" dirty="0"/>
          </a:p>
        </p:txBody>
      </p:sp>
      <p:sp>
        <p:nvSpPr>
          <p:cNvPr id="5" name="Slide Number Placeholder 5"/>
          <p:cNvSpPr>
            <a:spLocks noGrp="1"/>
          </p:cNvSpPr>
          <p:nvPr>
            <p:ph type="sldNum" sz="quarter" idx="12"/>
          </p:nvPr>
        </p:nvSpPr>
        <p:spPr/>
        <p:txBody>
          <a:bodyPr/>
          <a:lstStyle>
            <a:lvl1pPr>
              <a:defRPr/>
            </a:lvl1pPr>
          </a:lstStyle>
          <a:p>
            <a:fld id="{F554F334-E4C0-4BE0-8DD2-7A56C656D019}" type="slidenum">
              <a:rPr lang="en-US" altLang="en-US"/>
              <a:pPr/>
              <a:t>‹#›</a:t>
            </a:fld>
            <a:endParaRPr lang="en-US" altLang="en-US" dirty="0"/>
          </a:p>
        </p:txBody>
      </p:sp>
    </p:spTree>
    <p:extLst>
      <p:ext uri="{BB962C8B-B14F-4D97-AF65-F5344CB8AC3E}">
        <p14:creationId xmlns:p14="http://schemas.microsoft.com/office/powerpoint/2010/main" xmlns="" val="2251008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AF63227C-D14B-4427-AC4F-442F28D04F2C}" type="datetime1">
              <a:rPr lang="en-US" altLang="en-US" smtClean="0"/>
              <a:pPr/>
              <a:t>2/12/2020</a:t>
            </a:fld>
            <a:endParaRPr lang="en-US" altLang="en-US" dirty="0"/>
          </a:p>
        </p:txBody>
      </p:sp>
      <p:sp>
        <p:nvSpPr>
          <p:cNvPr id="3" name="Footer Placeholder 4"/>
          <p:cNvSpPr>
            <a:spLocks noGrp="1"/>
          </p:cNvSpPr>
          <p:nvPr>
            <p:ph type="ftr" sz="quarter" idx="11"/>
          </p:nvPr>
        </p:nvSpPr>
        <p:spPr/>
        <p:txBody>
          <a:bodyPr/>
          <a:lstStyle>
            <a:lvl1pPr>
              <a:defRPr/>
            </a:lvl1pPr>
          </a:lstStyle>
          <a:p>
            <a:endParaRPr lang="en-US" dirty="0"/>
          </a:p>
        </p:txBody>
      </p:sp>
      <p:sp>
        <p:nvSpPr>
          <p:cNvPr id="4" name="Slide Number Placeholder 5"/>
          <p:cNvSpPr>
            <a:spLocks noGrp="1"/>
          </p:cNvSpPr>
          <p:nvPr>
            <p:ph type="sldNum" sz="quarter" idx="12"/>
          </p:nvPr>
        </p:nvSpPr>
        <p:spPr/>
        <p:txBody>
          <a:bodyPr/>
          <a:lstStyle>
            <a:lvl1pPr>
              <a:defRPr/>
            </a:lvl1pPr>
          </a:lstStyle>
          <a:p>
            <a:fld id="{166D4F6B-AC4E-4DB5-AA87-2BE9D0A740EA}" type="slidenum">
              <a:rPr lang="en-US" altLang="en-US"/>
              <a:pPr/>
              <a:t>‹#›</a:t>
            </a:fld>
            <a:endParaRPr lang="en-US" altLang="en-US" dirty="0"/>
          </a:p>
        </p:txBody>
      </p:sp>
    </p:spTree>
    <p:extLst>
      <p:ext uri="{BB962C8B-B14F-4D97-AF65-F5344CB8AC3E}">
        <p14:creationId xmlns:p14="http://schemas.microsoft.com/office/powerpoint/2010/main" xmlns="" val="2082918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fld id="{7E2B0208-64A1-41CE-91F8-8CED6A0EC25E}" type="datetime1">
              <a:rPr lang="en-US" altLang="en-US" smtClean="0"/>
              <a:pPr/>
              <a:t>2/12/2020</a:t>
            </a:fld>
            <a:endParaRPr lang="en-US" alt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1B67ABC9-4B3F-4DC1-BC9A-F544A0974093}" type="slidenum">
              <a:rPr lang="en-US" altLang="en-US"/>
              <a:pPr/>
              <a:t>‹#›</a:t>
            </a:fld>
            <a:endParaRPr lang="en-US" altLang="en-US" dirty="0"/>
          </a:p>
        </p:txBody>
      </p:sp>
    </p:spTree>
    <p:extLst>
      <p:ext uri="{BB962C8B-B14F-4D97-AF65-F5344CB8AC3E}">
        <p14:creationId xmlns:p14="http://schemas.microsoft.com/office/powerpoint/2010/main" xmlns="" val="251475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fld id="{B3568564-D1AC-4444-B021-7F6559EE8F8B}" type="datetime1">
              <a:rPr lang="en-US" altLang="en-US" smtClean="0"/>
              <a:pPr/>
              <a:t>2/12/2020</a:t>
            </a:fld>
            <a:endParaRPr lang="en-US" alt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5CCB4FD1-D2F7-499A-BABE-5E4CA66096FC}" type="slidenum">
              <a:rPr lang="en-US" altLang="en-US"/>
              <a:pPr/>
              <a:t>‹#›</a:t>
            </a:fld>
            <a:endParaRPr lang="en-US" altLang="en-US" dirty="0"/>
          </a:p>
        </p:txBody>
      </p:sp>
    </p:spTree>
    <p:extLst>
      <p:ext uri="{BB962C8B-B14F-4D97-AF65-F5344CB8AC3E}">
        <p14:creationId xmlns:p14="http://schemas.microsoft.com/office/powerpoint/2010/main" xmlns="" val="646394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2" charset="0"/>
              </a:defRPr>
            </a:lvl1pPr>
          </a:lstStyle>
          <a:p>
            <a:fld id="{A63F4955-E2B6-4C71-8BC3-2BB337A2479E}" type="datetime1">
              <a:rPr lang="en-US" altLang="en-US" smtClean="0"/>
              <a:pPr/>
              <a:t>2/12/2020</a:t>
            </a:fld>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2"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2" charset="0"/>
              </a:defRPr>
            </a:lvl1pPr>
          </a:lstStyle>
          <a:p>
            <a:fld id="{F60A76BC-E66B-401A-9DA1-660B1C9B576E}"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5" descr="New_Powerpoint presentation-01.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2405"/>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4" name="Title 16"/>
          <p:cNvSpPr txBox="1">
            <a:spLocks/>
          </p:cNvSpPr>
          <p:nvPr/>
        </p:nvSpPr>
        <p:spPr bwMode="auto">
          <a:xfrm>
            <a:off x="1336431" y="555311"/>
            <a:ext cx="6705600" cy="13314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3200">
                <a:solidFill>
                  <a:schemeClr val="tx1"/>
                </a:solidFill>
                <a:latin typeface="Calibri" pitchFamily="32" charset="0"/>
                <a:ea typeface="ＭＳ Ｐゴシック" pitchFamily="32" charset="-128"/>
              </a:defRPr>
            </a:lvl1pPr>
            <a:lvl2pPr marL="37931725" indent="-37474525">
              <a:defRPr sz="2800">
                <a:solidFill>
                  <a:schemeClr val="tx1"/>
                </a:solidFill>
                <a:latin typeface="Calibri" pitchFamily="32" charset="0"/>
                <a:ea typeface="ＭＳ Ｐゴシック" pitchFamily="32" charset="-128"/>
              </a:defRPr>
            </a:lvl2pPr>
            <a:lvl3pPr>
              <a:defRPr sz="2400">
                <a:solidFill>
                  <a:schemeClr val="tx1"/>
                </a:solidFill>
                <a:latin typeface="Calibri" pitchFamily="32" charset="0"/>
                <a:ea typeface="ＭＳ Ｐゴシック" pitchFamily="32" charset="-128"/>
              </a:defRPr>
            </a:lvl3pPr>
            <a:lvl4pPr>
              <a:defRPr sz="2000">
                <a:solidFill>
                  <a:schemeClr val="tx1"/>
                </a:solidFill>
                <a:latin typeface="Calibri" pitchFamily="32" charset="0"/>
                <a:ea typeface="ＭＳ Ｐゴシック" pitchFamily="32" charset="-128"/>
              </a:defRPr>
            </a:lvl4pPr>
            <a:lvl5pPr>
              <a:defRPr sz="2000">
                <a:solidFill>
                  <a:schemeClr val="tx1"/>
                </a:solidFill>
                <a:latin typeface="Calibri" pitchFamily="32" charset="0"/>
                <a:ea typeface="ＭＳ Ｐゴシック" pitchFamily="32" charset="-128"/>
              </a:defRPr>
            </a:lvl5pPr>
            <a:lvl6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6pPr>
            <a:lvl7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7pPr>
            <a:lvl8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8pPr>
            <a:lvl9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9pPr>
          </a:lstStyle>
          <a:p>
            <a:pPr algn="ctr" eaLnBrk="1" hangingPunct="1">
              <a:lnSpc>
                <a:spcPct val="90000"/>
              </a:lnSpc>
            </a:pPr>
            <a:r>
              <a:rPr lang="en-US" altLang="en-US" sz="2800" b="1" dirty="0" smtClean="0">
                <a:effectLst>
                  <a:outerShdw blurRad="38100" dist="38100" dir="2700000" algn="tl">
                    <a:srgbClr val="000000">
                      <a:alpha val="43137"/>
                    </a:srgbClr>
                  </a:outerShdw>
                </a:effectLst>
                <a:latin typeface="Arial" charset="0"/>
              </a:rPr>
              <a:t>DEPARTMENT OF EMPLOYMENT AND LABOUR</a:t>
            </a:r>
          </a:p>
          <a:p>
            <a:pPr algn="ctr" eaLnBrk="1" hangingPunct="1">
              <a:lnSpc>
                <a:spcPct val="90000"/>
              </a:lnSpc>
            </a:pPr>
            <a:endParaRPr lang="en-US" altLang="en-US" sz="2000" b="1" dirty="0" smtClean="0">
              <a:effectLst>
                <a:outerShdw blurRad="38100" dist="38100" dir="2700000" algn="tl">
                  <a:srgbClr val="000000">
                    <a:alpha val="43137"/>
                  </a:srgbClr>
                </a:outerShdw>
              </a:effectLst>
              <a:latin typeface="Arial" charset="0"/>
            </a:endParaRPr>
          </a:p>
        </p:txBody>
      </p:sp>
      <p:sp>
        <p:nvSpPr>
          <p:cNvPr id="13315" name="Subtitle 17"/>
          <p:cNvSpPr txBox="1">
            <a:spLocks/>
          </p:cNvSpPr>
          <p:nvPr/>
        </p:nvSpPr>
        <p:spPr bwMode="auto">
          <a:xfrm>
            <a:off x="105506" y="2749627"/>
            <a:ext cx="218049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Calibri" pitchFamily="32" charset="0"/>
                <a:ea typeface="ＭＳ Ｐゴシック" pitchFamily="32" charset="-128"/>
              </a:defRPr>
            </a:lvl1pPr>
            <a:lvl2pPr marL="37931725" indent="-37474525">
              <a:defRPr sz="2800">
                <a:solidFill>
                  <a:schemeClr val="tx1"/>
                </a:solidFill>
                <a:latin typeface="Calibri" pitchFamily="32" charset="0"/>
                <a:ea typeface="ＭＳ Ｐゴシック" pitchFamily="32" charset="-128"/>
              </a:defRPr>
            </a:lvl2pPr>
            <a:lvl3pPr>
              <a:defRPr sz="2400">
                <a:solidFill>
                  <a:schemeClr val="tx1"/>
                </a:solidFill>
                <a:latin typeface="Calibri" pitchFamily="32" charset="0"/>
                <a:ea typeface="ＭＳ Ｐゴシック" pitchFamily="32" charset="-128"/>
              </a:defRPr>
            </a:lvl3pPr>
            <a:lvl4pPr>
              <a:defRPr sz="2000">
                <a:solidFill>
                  <a:schemeClr val="tx1"/>
                </a:solidFill>
                <a:latin typeface="Calibri" pitchFamily="32" charset="0"/>
                <a:ea typeface="ＭＳ Ｐゴシック" pitchFamily="32" charset="-128"/>
              </a:defRPr>
            </a:lvl4pPr>
            <a:lvl5pPr>
              <a:defRPr sz="2000">
                <a:solidFill>
                  <a:schemeClr val="tx1"/>
                </a:solidFill>
                <a:latin typeface="Calibri" pitchFamily="32" charset="0"/>
                <a:ea typeface="ＭＳ Ｐゴシック" pitchFamily="32" charset="-128"/>
              </a:defRPr>
            </a:lvl5pPr>
            <a:lvl6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6pPr>
            <a:lvl7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7pPr>
            <a:lvl8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8pPr>
            <a:lvl9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9pPr>
          </a:lstStyle>
          <a:p>
            <a:pPr eaLnBrk="1" hangingPunct="1">
              <a:spcBef>
                <a:spcPct val="20000"/>
              </a:spcBef>
              <a:buFont typeface="Arial" charset="0"/>
              <a:buNone/>
            </a:pPr>
            <a:r>
              <a:rPr lang="en-US" altLang="en-US" sz="1400" b="1" dirty="0">
                <a:latin typeface="Arial Bold" pitchFamily="32" charset="0"/>
              </a:rPr>
              <a:t> </a:t>
            </a:r>
            <a:r>
              <a:rPr lang="en-US" altLang="en-US" sz="1400" b="1" dirty="0" smtClean="0">
                <a:latin typeface="Arial Bold" pitchFamily="32" charset="0"/>
              </a:rPr>
              <a:t>January 2020</a:t>
            </a:r>
            <a:endParaRPr lang="en-US" altLang="en-US" sz="1400" b="1" dirty="0">
              <a:latin typeface="Arial Bold" pitchFamily="32" charset="0"/>
            </a:endParaRPr>
          </a:p>
        </p:txBody>
      </p:sp>
      <p:sp>
        <p:nvSpPr>
          <p:cNvPr id="13316" name="Subtitle 17"/>
          <p:cNvSpPr txBox="1">
            <a:spLocks/>
          </p:cNvSpPr>
          <p:nvPr/>
        </p:nvSpPr>
        <p:spPr bwMode="auto">
          <a:xfrm>
            <a:off x="1511980" y="1886770"/>
            <a:ext cx="6354502"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2" charset="0"/>
                <a:ea typeface="ＭＳ Ｐゴシック" pitchFamily="32" charset="-128"/>
              </a:defRPr>
            </a:lvl1pPr>
            <a:lvl2pPr marL="37931725" indent="-37474525">
              <a:defRPr sz="2800">
                <a:solidFill>
                  <a:schemeClr val="tx1"/>
                </a:solidFill>
                <a:latin typeface="Calibri" pitchFamily="32" charset="0"/>
                <a:ea typeface="ＭＳ Ｐゴシック" pitchFamily="32" charset="-128"/>
              </a:defRPr>
            </a:lvl2pPr>
            <a:lvl3pPr>
              <a:defRPr sz="2400">
                <a:solidFill>
                  <a:schemeClr val="tx1"/>
                </a:solidFill>
                <a:latin typeface="Calibri" pitchFamily="32" charset="0"/>
                <a:ea typeface="ＭＳ Ｐゴシック" pitchFamily="32" charset="-128"/>
              </a:defRPr>
            </a:lvl3pPr>
            <a:lvl4pPr>
              <a:defRPr sz="2000">
                <a:solidFill>
                  <a:schemeClr val="tx1"/>
                </a:solidFill>
                <a:latin typeface="Calibri" pitchFamily="32" charset="0"/>
                <a:ea typeface="ＭＳ Ｐゴシック" pitchFamily="32" charset="-128"/>
              </a:defRPr>
            </a:lvl4pPr>
            <a:lvl5pPr>
              <a:defRPr sz="2000">
                <a:solidFill>
                  <a:schemeClr val="tx1"/>
                </a:solidFill>
                <a:latin typeface="Calibri" pitchFamily="32" charset="0"/>
                <a:ea typeface="ＭＳ Ｐゴシック" pitchFamily="32" charset="-128"/>
              </a:defRPr>
            </a:lvl5pPr>
            <a:lvl6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6pPr>
            <a:lvl7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7pPr>
            <a:lvl8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8pPr>
            <a:lvl9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9pPr>
          </a:lstStyle>
          <a:p>
            <a:pPr algn="ctr" eaLnBrk="1" hangingPunct="1">
              <a:spcBef>
                <a:spcPct val="20000"/>
              </a:spcBef>
              <a:buFont typeface="Arial" charset="0"/>
              <a:buNone/>
            </a:pPr>
            <a:r>
              <a:rPr lang="en-US" altLang="en-US" sz="2000" b="1" u="sng" dirty="0" smtClean="0">
                <a:solidFill>
                  <a:srgbClr val="C00000"/>
                </a:solidFill>
              </a:rPr>
              <a:t>PRESENTATION TO THE EMPLOYMENT AND LABOUR PORTFOLIO COMMITTEE </a:t>
            </a:r>
            <a:endParaRPr lang="en-US" altLang="en-US" sz="2000" b="1" u="sng" dirty="0">
              <a:solidFill>
                <a:srgbClr val="C00000"/>
              </a:solidFill>
            </a:endParaRPr>
          </a:p>
        </p:txBody>
      </p:sp>
      <p:pic>
        <p:nvPicPr>
          <p:cNvPr id="13317" name="Picture 5"/>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7624763" y="5913438"/>
            <a:ext cx="1250950" cy="846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2B5B917B-568E-4CDA-B28E-E39220CAABA0}" type="slidenum">
              <a:rPr lang="en-US" altLang="en-US" smtClean="0"/>
              <a:pPr/>
              <a:t>1</a:t>
            </a:fld>
            <a:endParaRPr lang="en-US" alt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5778637"/>
            <a:ext cx="3423138" cy="1073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2576"/>
            <a:ext cx="8229600" cy="1143000"/>
          </a:xfrm>
        </p:spPr>
        <p:txBody>
          <a:bodyPr/>
          <a:lstStyle/>
          <a:p>
            <a:pPr lvl="1"/>
            <a:r>
              <a:rPr lang="en-GB" sz="2400" b="1" dirty="0" smtClean="0"/>
              <a:t>GOVERNMENT SERVICE DELIVERY OUTCOMES AND DoL STRATEGIC GOALS </a:t>
            </a:r>
            <a:endParaRPr lang="en-ZA"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313715283"/>
              </p:ext>
            </p:extLst>
          </p:nvPr>
        </p:nvGraphicFramePr>
        <p:xfrm>
          <a:off x="199293" y="1417635"/>
          <a:ext cx="8745416" cy="5187537"/>
        </p:xfrm>
        <a:graphic>
          <a:graphicData uri="http://schemas.openxmlformats.org/drawingml/2006/table">
            <a:tbl>
              <a:tblPr firstRow="1" bandRow="1">
                <a:tableStyleId>{912C8C85-51F0-491E-9774-3900AFEF0FD7}</a:tableStyleId>
              </a:tblPr>
              <a:tblGrid>
                <a:gridCol w="3798276">
                  <a:extLst>
                    <a:ext uri="{9D8B030D-6E8A-4147-A177-3AD203B41FA5}">
                      <a16:colId xmlns:a16="http://schemas.microsoft.com/office/drawing/2014/main" xmlns="" val="20000"/>
                    </a:ext>
                  </a:extLst>
                </a:gridCol>
                <a:gridCol w="2801816">
                  <a:extLst>
                    <a:ext uri="{9D8B030D-6E8A-4147-A177-3AD203B41FA5}">
                      <a16:colId xmlns:a16="http://schemas.microsoft.com/office/drawing/2014/main" xmlns="" val="20001"/>
                    </a:ext>
                  </a:extLst>
                </a:gridCol>
                <a:gridCol w="2145324">
                  <a:extLst>
                    <a:ext uri="{9D8B030D-6E8A-4147-A177-3AD203B41FA5}">
                      <a16:colId xmlns:a16="http://schemas.microsoft.com/office/drawing/2014/main" xmlns="" val="20002"/>
                    </a:ext>
                  </a:extLst>
                </a:gridCol>
              </a:tblGrid>
              <a:tr h="786189">
                <a:tc>
                  <a:txBody>
                    <a:bodyPr/>
                    <a:lstStyle/>
                    <a:p>
                      <a:pPr algn="ctr"/>
                      <a:r>
                        <a:rPr lang="en-ZA" sz="1600" b="1" dirty="0" smtClean="0"/>
                        <a:t>GOVERNMENT</a:t>
                      </a:r>
                      <a:r>
                        <a:rPr lang="en-ZA" sz="1600" b="1" baseline="0" dirty="0" smtClean="0"/>
                        <a:t> PRIORITY</a:t>
                      </a:r>
                      <a:endParaRPr lang="en-ZA" sz="1600" b="1" dirty="0"/>
                    </a:p>
                  </a:txBody>
                  <a:tcPr>
                    <a:lnR w="12700" cap="flat" cmpd="sng" algn="ctr">
                      <a:solidFill>
                        <a:schemeClr val="tx1"/>
                      </a:solidFill>
                      <a:prstDash val="solid"/>
                      <a:round/>
                      <a:headEnd type="none" w="med" len="med"/>
                      <a:tailEnd type="none" w="med" len="med"/>
                    </a:lnR>
                    <a:solidFill>
                      <a:srgbClr val="FFAB16"/>
                    </a:solidFill>
                  </a:tcPr>
                </a:tc>
                <a:tc>
                  <a:txBody>
                    <a:bodyPr/>
                    <a:lstStyle/>
                    <a:p>
                      <a:pPr algn="ctr"/>
                      <a:r>
                        <a:rPr lang="en-ZA" sz="1600" b="1" dirty="0" smtClean="0"/>
                        <a:t>EMPLOYMENT</a:t>
                      </a:r>
                      <a:r>
                        <a:rPr lang="en-ZA" sz="1600" b="1" baseline="0" dirty="0" smtClean="0"/>
                        <a:t> AND LABOUR</a:t>
                      </a:r>
                      <a:r>
                        <a:rPr lang="en-ZA" sz="1600" b="1" dirty="0" smtClean="0"/>
                        <a:t> GOAL STATEMENT</a:t>
                      </a:r>
                      <a:endParaRPr lang="en-ZA"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AB16"/>
                    </a:solidFill>
                  </a:tcPr>
                </a:tc>
                <a:tc>
                  <a:txBody>
                    <a:bodyPr/>
                    <a:lstStyle/>
                    <a:p>
                      <a:pPr algn="ctr"/>
                      <a:r>
                        <a:rPr lang="en-US" sz="1600" b="1" dirty="0" smtClean="0"/>
                        <a:t>IMPLEMENTING BRANCH/PE</a:t>
                      </a:r>
                      <a:endParaRPr lang="en-ZA" sz="1600" b="1" dirty="0"/>
                    </a:p>
                  </a:txBody>
                  <a:tcPr>
                    <a:lnL w="12700" cap="flat" cmpd="sng" algn="ctr">
                      <a:solidFill>
                        <a:schemeClr val="tx1"/>
                      </a:solidFill>
                      <a:prstDash val="solid"/>
                      <a:round/>
                      <a:headEnd type="none" w="med" len="med"/>
                      <a:tailEnd type="none" w="med" len="med"/>
                    </a:lnL>
                    <a:solidFill>
                      <a:srgbClr val="FFAB16"/>
                    </a:solidFill>
                  </a:tcPr>
                </a:tc>
                <a:extLst>
                  <a:ext uri="{0D108BD9-81ED-4DB2-BD59-A6C34878D82A}">
                    <a16:rowId xmlns:a16="http://schemas.microsoft.com/office/drawing/2014/main" xmlns="" val="10000"/>
                  </a:ext>
                </a:extLst>
              </a:tr>
              <a:tr h="1301376">
                <a:tc>
                  <a:txBody>
                    <a:bodyPr/>
                    <a:lstStyle/>
                    <a:p>
                      <a:pPr algn="just">
                        <a:lnSpc>
                          <a:spcPct val="115000"/>
                        </a:lnSpc>
                        <a:spcBef>
                          <a:spcPts val="325"/>
                        </a:spcBef>
                        <a:spcAft>
                          <a:spcPts val="0"/>
                        </a:spcAft>
                      </a:pPr>
                      <a:r>
                        <a:rPr lang="en-ZA" sz="1600" b="1" u="sng" dirty="0">
                          <a:effectLst/>
                          <a:latin typeface="Calibri"/>
                          <a:ea typeface="Arial"/>
                          <a:cs typeface="Times New Roman"/>
                        </a:rPr>
                        <a:t>PRIORITY 3:</a:t>
                      </a:r>
                      <a:endParaRPr lang="en-ZA" sz="1600" dirty="0">
                        <a:effectLst/>
                        <a:latin typeface="Calibri"/>
                        <a:ea typeface="Calibri"/>
                        <a:cs typeface="Times New Roman"/>
                      </a:endParaRPr>
                    </a:p>
                    <a:p>
                      <a:pPr>
                        <a:lnSpc>
                          <a:spcPct val="115000"/>
                        </a:lnSpc>
                        <a:spcAft>
                          <a:spcPts val="0"/>
                        </a:spcAft>
                      </a:pPr>
                      <a:r>
                        <a:rPr lang="en-ZA" sz="1600" dirty="0">
                          <a:effectLst/>
                          <a:latin typeface="Calibri"/>
                          <a:ea typeface="Calibri"/>
                          <a:cs typeface="Times New Roman"/>
                        </a:rPr>
                        <a:t>Consolidating the Social Wage through Reliable and Quality Basic Services</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524510" indent="-436245" algn="just">
                        <a:lnSpc>
                          <a:spcPct val="115000"/>
                        </a:lnSpc>
                        <a:spcBef>
                          <a:spcPts val="325"/>
                        </a:spcBef>
                        <a:spcAft>
                          <a:spcPts val="0"/>
                        </a:spcAft>
                      </a:pPr>
                      <a:r>
                        <a:rPr lang="en-US" sz="1600" dirty="0">
                          <a:effectLst/>
                          <a:latin typeface="Calibri"/>
                          <a:ea typeface="Arial"/>
                          <a:cs typeface="Times New Roman"/>
                        </a:rPr>
                        <a:t>Strengthening social security</a:t>
                      </a:r>
                      <a:endParaRPr lang="en-ZA" sz="1600" dirty="0">
                        <a:effectLst/>
                        <a:latin typeface="Calibri"/>
                        <a:ea typeface="Calibri"/>
                        <a:cs typeface="Times New Roman"/>
                      </a:endParaRPr>
                    </a:p>
                    <a:p>
                      <a:pPr marL="524510" indent="-436245" algn="just">
                        <a:lnSpc>
                          <a:spcPct val="115000"/>
                        </a:lnSpc>
                        <a:spcBef>
                          <a:spcPts val="325"/>
                        </a:spcBef>
                        <a:spcAft>
                          <a:spcPts val="0"/>
                        </a:spcAft>
                      </a:pPr>
                      <a:r>
                        <a:rPr lang="en-US" sz="1600" b="1" dirty="0">
                          <a:effectLst/>
                          <a:latin typeface="Calibri"/>
                          <a:ea typeface="Arial"/>
                          <a:cs typeface="Times New Roman"/>
                        </a:rPr>
                        <a:t> </a:t>
                      </a:r>
                      <a:endParaRPr lang="en-ZA" sz="1600" dirty="0">
                        <a:effectLst/>
                        <a:latin typeface="Calibri"/>
                        <a:ea typeface="Calibri"/>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524510" indent="-436245" algn="ctr">
                        <a:lnSpc>
                          <a:spcPct val="115000"/>
                        </a:lnSpc>
                        <a:spcBef>
                          <a:spcPts val="325"/>
                        </a:spcBef>
                        <a:spcAft>
                          <a:spcPts val="0"/>
                        </a:spcAft>
                      </a:pPr>
                      <a:r>
                        <a:rPr lang="en-US" sz="1600" b="1" dirty="0">
                          <a:effectLst/>
                          <a:latin typeface="Calibri"/>
                          <a:ea typeface="Arial"/>
                          <a:cs typeface="Times New Roman"/>
                        </a:rPr>
                        <a:t>UIF</a:t>
                      </a:r>
                      <a:endParaRPr lang="en-ZA" sz="1600" dirty="0">
                        <a:effectLst/>
                        <a:latin typeface="Calibri"/>
                        <a:ea typeface="Calibri"/>
                        <a:cs typeface="Times New Roman"/>
                      </a:endParaRPr>
                    </a:p>
                    <a:p>
                      <a:pPr marL="524510" indent="-436245" algn="ctr">
                        <a:lnSpc>
                          <a:spcPct val="115000"/>
                        </a:lnSpc>
                        <a:spcBef>
                          <a:spcPts val="325"/>
                        </a:spcBef>
                        <a:spcAft>
                          <a:spcPts val="0"/>
                        </a:spcAft>
                      </a:pPr>
                      <a:r>
                        <a:rPr lang="en-US" sz="1600" b="1" dirty="0">
                          <a:effectLst/>
                          <a:latin typeface="Calibri"/>
                          <a:ea typeface="Arial"/>
                          <a:cs typeface="Times New Roman"/>
                        </a:rPr>
                        <a:t>CF</a:t>
                      </a:r>
                      <a:endParaRPr lang="en-ZA" sz="1600" dirty="0">
                        <a:effectLst/>
                        <a:latin typeface="Calibri"/>
                        <a:ea typeface="Calibri"/>
                        <a:cs typeface="Times New Roman"/>
                      </a:endParaRPr>
                    </a:p>
                    <a:p>
                      <a:pPr marL="524510" indent="-436245" algn="ctr">
                        <a:lnSpc>
                          <a:spcPct val="115000"/>
                        </a:lnSpc>
                        <a:spcBef>
                          <a:spcPts val="325"/>
                        </a:spcBef>
                        <a:spcAft>
                          <a:spcPts val="0"/>
                        </a:spcAft>
                      </a:pPr>
                      <a:r>
                        <a:rPr lang="en-US" sz="1600" b="1" dirty="0">
                          <a:effectLst/>
                          <a:latin typeface="Calibri"/>
                          <a:ea typeface="Arial"/>
                          <a:cs typeface="Times New Roman"/>
                        </a:rPr>
                        <a:t>IES</a:t>
                      </a:r>
                      <a:endParaRPr lang="en-ZA" sz="1600" dirty="0">
                        <a:effectLst/>
                        <a:latin typeface="Calibri"/>
                        <a:ea typeface="Calibri"/>
                        <a:cs typeface="Times New Roman"/>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1078523">
                <a:tc>
                  <a:txBody>
                    <a:bodyPr/>
                    <a:lstStyle/>
                    <a:p>
                      <a:pPr algn="just">
                        <a:lnSpc>
                          <a:spcPct val="115000"/>
                        </a:lnSpc>
                        <a:spcBef>
                          <a:spcPts val="325"/>
                        </a:spcBef>
                        <a:spcAft>
                          <a:spcPts val="0"/>
                        </a:spcAft>
                      </a:pPr>
                      <a:r>
                        <a:rPr lang="en-ZA" sz="1600" b="1" u="sng" dirty="0">
                          <a:effectLst/>
                          <a:latin typeface="Calibri"/>
                          <a:ea typeface="Arial"/>
                          <a:cs typeface="Times New Roman"/>
                        </a:rPr>
                        <a:t>PRIORITY 5:</a:t>
                      </a:r>
                      <a:endParaRPr lang="en-ZA" sz="1600" dirty="0">
                        <a:effectLst/>
                        <a:latin typeface="Calibri"/>
                        <a:ea typeface="Calibri"/>
                        <a:cs typeface="Times New Roman"/>
                      </a:endParaRPr>
                    </a:p>
                    <a:p>
                      <a:pPr>
                        <a:lnSpc>
                          <a:spcPct val="115000"/>
                        </a:lnSpc>
                        <a:spcBef>
                          <a:spcPts val="325"/>
                        </a:spcBef>
                        <a:spcAft>
                          <a:spcPts val="0"/>
                        </a:spcAft>
                      </a:pPr>
                      <a:r>
                        <a:rPr lang="en-ZA" sz="1600" dirty="0">
                          <a:effectLst/>
                          <a:latin typeface="Calibri"/>
                          <a:ea typeface="Arial"/>
                          <a:cs typeface="Times New Roman"/>
                        </a:rPr>
                        <a:t>Social cohesion and safe communities</a:t>
                      </a:r>
                      <a:endParaRPr lang="en-ZA" sz="1600" dirty="0">
                        <a:effectLst/>
                        <a:latin typeface="Calibri"/>
                        <a:ea typeface="Calibri"/>
                        <a:cs typeface="Times New Roman"/>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24510" indent="-524510" algn="just">
                        <a:lnSpc>
                          <a:spcPct val="115000"/>
                        </a:lnSpc>
                        <a:spcBef>
                          <a:spcPts val="325"/>
                        </a:spcBef>
                        <a:spcAft>
                          <a:spcPts val="0"/>
                        </a:spcAft>
                      </a:pPr>
                      <a:r>
                        <a:rPr lang="en-US" sz="1600" dirty="0">
                          <a:effectLst/>
                          <a:latin typeface="Calibri"/>
                          <a:ea typeface="Arial"/>
                          <a:cs typeface="Times New Roman"/>
                        </a:rPr>
                        <a:t>10. Promote Equity in the labour market </a:t>
                      </a:r>
                      <a:endParaRPr lang="en-ZA" sz="1600" dirty="0">
                        <a:effectLst/>
                        <a:latin typeface="Calibri"/>
                        <a:ea typeface="Calibri"/>
                        <a:cs typeface="Times New Roman"/>
                      </a:endParaRPr>
                    </a:p>
                    <a:p>
                      <a:pPr marL="524510" indent="-436245" algn="just">
                        <a:lnSpc>
                          <a:spcPct val="115000"/>
                        </a:lnSpc>
                        <a:spcBef>
                          <a:spcPts val="325"/>
                        </a:spcBef>
                        <a:spcAft>
                          <a:spcPts val="0"/>
                        </a:spcAft>
                      </a:pPr>
                      <a:r>
                        <a:rPr lang="en-US" sz="1600" b="1" dirty="0">
                          <a:effectLst/>
                          <a:latin typeface="Calibri"/>
                          <a:ea typeface="Arial"/>
                          <a:cs typeface="Times New Roman"/>
                        </a:rPr>
                        <a:t> </a:t>
                      </a:r>
                      <a:endParaRPr lang="en-ZA" sz="1600" dirty="0">
                        <a:effectLst/>
                        <a:latin typeface="Calibri"/>
                        <a:ea typeface="Calibri"/>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24510" indent="-436245" algn="ctr">
                        <a:lnSpc>
                          <a:spcPct val="115000"/>
                        </a:lnSpc>
                        <a:spcBef>
                          <a:spcPts val="325"/>
                        </a:spcBef>
                        <a:spcAft>
                          <a:spcPts val="0"/>
                        </a:spcAft>
                      </a:pPr>
                      <a:r>
                        <a:rPr lang="en-US" sz="1600" b="1" dirty="0">
                          <a:effectLst/>
                          <a:latin typeface="Calibri"/>
                          <a:ea typeface="Arial"/>
                          <a:cs typeface="Times New Roman"/>
                        </a:rPr>
                        <a:t>LP&amp;IR</a:t>
                      </a:r>
                      <a:endParaRPr lang="en-ZA" sz="1600" dirty="0">
                        <a:effectLst/>
                        <a:latin typeface="Calibri"/>
                        <a:ea typeface="Calibri"/>
                        <a:cs typeface="Times New Roman"/>
                      </a:endParaRPr>
                    </a:p>
                    <a:p>
                      <a:pPr marL="524510" indent="-436245" algn="ctr">
                        <a:lnSpc>
                          <a:spcPct val="115000"/>
                        </a:lnSpc>
                        <a:spcBef>
                          <a:spcPts val="325"/>
                        </a:spcBef>
                        <a:spcAft>
                          <a:spcPts val="0"/>
                        </a:spcAft>
                      </a:pPr>
                      <a:r>
                        <a:rPr lang="en-US" sz="1600" b="1" dirty="0">
                          <a:effectLst/>
                          <a:latin typeface="Calibri"/>
                          <a:ea typeface="Arial"/>
                          <a:cs typeface="Times New Roman"/>
                        </a:rPr>
                        <a:t> </a:t>
                      </a:r>
                      <a:endParaRPr lang="en-ZA" sz="1600" dirty="0">
                        <a:effectLst/>
                        <a:latin typeface="Calibri"/>
                        <a:ea typeface="Calibri"/>
                        <a:cs typeface="Times New Roman"/>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1101969">
                <a:tc>
                  <a:txBody>
                    <a:bodyPr/>
                    <a:lstStyle/>
                    <a:p>
                      <a:pPr algn="just">
                        <a:lnSpc>
                          <a:spcPct val="115000"/>
                        </a:lnSpc>
                        <a:spcBef>
                          <a:spcPts val="325"/>
                        </a:spcBef>
                        <a:spcAft>
                          <a:spcPts val="0"/>
                        </a:spcAft>
                      </a:pPr>
                      <a:r>
                        <a:rPr lang="en-ZA" sz="1600" b="1" u="sng" dirty="0">
                          <a:effectLst/>
                          <a:latin typeface="Calibri"/>
                          <a:ea typeface="Arial"/>
                          <a:cs typeface="Times New Roman"/>
                        </a:rPr>
                        <a:t>PRIORITY 6:</a:t>
                      </a:r>
                      <a:endParaRPr lang="en-ZA" sz="1600" dirty="0">
                        <a:effectLst/>
                        <a:latin typeface="Calibri"/>
                        <a:ea typeface="Calibri"/>
                        <a:cs typeface="Times New Roman"/>
                      </a:endParaRPr>
                    </a:p>
                    <a:p>
                      <a:pPr>
                        <a:lnSpc>
                          <a:spcPct val="115000"/>
                        </a:lnSpc>
                        <a:spcBef>
                          <a:spcPts val="325"/>
                        </a:spcBef>
                        <a:spcAft>
                          <a:spcPts val="0"/>
                        </a:spcAft>
                      </a:pPr>
                      <a:r>
                        <a:rPr lang="en-US" sz="1600" dirty="0">
                          <a:effectLst/>
                          <a:latin typeface="Calibri"/>
                          <a:ea typeface="Calibri"/>
                          <a:cs typeface="Times New Roman"/>
                        </a:rPr>
                        <a:t>A Capable, Ethical and Developmental State</a:t>
                      </a:r>
                      <a:endParaRPr lang="en-ZA" sz="1600" dirty="0">
                        <a:effectLst/>
                        <a:latin typeface="Calibri"/>
                        <a:ea typeface="Calibri"/>
                        <a:cs typeface="Times New Roman"/>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9070" indent="-179070" algn="just">
                        <a:lnSpc>
                          <a:spcPct val="115000"/>
                        </a:lnSpc>
                        <a:spcAft>
                          <a:spcPts val="1000"/>
                        </a:spcAft>
                      </a:pPr>
                      <a:r>
                        <a:rPr lang="en-US" sz="1600" dirty="0">
                          <a:effectLst/>
                          <a:latin typeface="Calibri"/>
                          <a:ea typeface="Calibri"/>
                          <a:cs typeface="Times New Roman"/>
                        </a:rPr>
                        <a:t>8. Strengthen the institutional capacity of the </a:t>
                      </a:r>
                      <a:r>
                        <a:rPr lang="en-US" sz="1600" dirty="0" smtClean="0">
                          <a:effectLst/>
                          <a:latin typeface="Calibri"/>
                          <a:ea typeface="Calibri"/>
                          <a:cs typeface="Times New Roman"/>
                        </a:rPr>
                        <a:t>Department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88265" algn="ctr">
                        <a:lnSpc>
                          <a:spcPct val="115000"/>
                        </a:lnSpc>
                        <a:spcAft>
                          <a:spcPts val="1000"/>
                        </a:spcAft>
                      </a:pPr>
                      <a:r>
                        <a:rPr lang="en-US" sz="1600" b="1" dirty="0">
                          <a:effectLst/>
                          <a:latin typeface="Calibri"/>
                          <a:ea typeface="Calibri"/>
                          <a:cs typeface="Times New Roman"/>
                        </a:rPr>
                        <a:t>Administration</a:t>
                      </a:r>
                      <a:endParaRPr lang="en-ZA" sz="1600" dirty="0">
                        <a:effectLst/>
                        <a:latin typeface="Calibri"/>
                        <a:ea typeface="Calibri"/>
                        <a:cs typeface="Times New Roman"/>
                      </a:endParaRPr>
                    </a:p>
                    <a:p>
                      <a:pPr indent="88265" algn="ctr">
                        <a:lnSpc>
                          <a:spcPct val="115000"/>
                        </a:lnSpc>
                        <a:spcAft>
                          <a:spcPts val="1000"/>
                        </a:spcAft>
                      </a:pPr>
                      <a:r>
                        <a:rPr lang="en-US" sz="1600" b="1" dirty="0" smtClean="0">
                          <a:effectLst/>
                          <a:latin typeface="Calibri"/>
                          <a:ea typeface="Calibri"/>
                          <a:cs typeface="Times New Roman"/>
                        </a:rPr>
                        <a:t>(DEPARTMENT </a:t>
                      </a:r>
                      <a:r>
                        <a:rPr lang="en-US" sz="1600" b="1" dirty="0">
                          <a:effectLst/>
                          <a:latin typeface="Calibri"/>
                          <a:ea typeface="Calibri"/>
                          <a:cs typeface="Times New Roman"/>
                        </a:rPr>
                        <a:t>+ PE)</a:t>
                      </a:r>
                      <a:endParaRPr lang="en-ZA" sz="1600" dirty="0">
                        <a:effectLst/>
                        <a:latin typeface="Calibri"/>
                        <a:ea typeface="Calibri"/>
                        <a:cs typeface="Times New Roman"/>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832401">
                <a:tc>
                  <a:txBody>
                    <a:bodyPr/>
                    <a:lstStyle/>
                    <a:p>
                      <a:pPr algn="just">
                        <a:lnSpc>
                          <a:spcPct val="115000"/>
                        </a:lnSpc>
                        <a:spcBef>
                          <a:spcPts val="325"/>
                        </a:spcBef>
                        <a:spcAft>
                          <a:spcPts val="0"/>
                        </a:spcAft>
                      </a:pPr>
                      <a:r>
                        <a:rPr lang="en-ZA" sz="1600" b="1" u="sng" dirty="0">
                          <a:effectLst/>
                          <a:latin typeface="Calibri"/>
                          <a:ea typeface="Arial"/>
                          <a:cs typeface="Times New Roman"/>
                        </a:rPr>
                        <a:t>PRIORITY 7:</a:t>
                      </a:r>
                      <a:endParaRPr lang="en-ZA" sz="1600" dirty="0">
                        <a:effectLst/>
                        <a:latin typeface="Calibri"/>
                        <a:ea typeface="Calibri"/>
                        <a:cs typeface="Times New Roman"/>
                      </a:endParaRPr>
                    </a:p>
                    <a:p>
                      <a:pPr>
                        <a:lnSpc>
                          <a:spcPct val="115000"/>
                        </a:lnSpc>
                        <a:spcBef>
                          <a:spcPts val="325"/>
                        </a:spcBef>
                        <a:spcAft>
                          <a:spcPts val="0"/>
                        </a:spcAft>
                      </a:pPr>
                      <a:r>
                        <a:rPr lang="en-US" sz="1600" dirty="0">
                          <a:effectLst/>
                          <a:latin typeface="Calibri"/>
                          <a:ea typeface="Calibri"/>
                          <a:cs typeface="Times New Roman"/>
                        </a:rPr>
                        <a:t>A better Africa and World</a:t>
                      </a:r>
                      <a:endParaRPr lang="en-ZA" sz="1600" dirty="0">
                        <a:effectLst/>
                        <a:latin typeface="Calibri"/>
                        <a:ea typeface="Calibri"/>
                        <a:cs typeface="Times New Roman"/>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9070" indent="-179070" algn="just">
                        <a:lnSpc>
                          <a:spcPct val="115000"/>
                        </a:lnSpc>
                        <a:spcAft>
                          <a:spcPts val="1000"/>
                        </a:spcAft>
                      </a:pPr>
                      <a:r>
                        <a:rPr lang="en-US" sz="1600" dirty="0">
                          <a:effectLst/>
                          <a:latin typeface="Calibri"/>
                          <a:ea typeface="Calibri"/>
                          <a:cs typeface="Arial"/>
                        </a:rPr>
                        <a:t>4. Strengthen multilateral and bilateral </a:t>
                      </a:r>
                      <a:r>
                        <a:rPr lang="en-US" sz="1600" dirty="0" smtClean="0">
                          <a:effectLst/>
                          <a:latin typeface="Calibri"/>
                          <a:ea typeface="Calibri"/>
                          <a:cs typeface="Arial"/>
                        </a:rPr>
                        <a:t>relations</a:t>
                      </a:r>
                    </a:p>
                    <a:p>
                      <a:pPr marL="179070" indent="-179070" algn="just">
                        <a:lnSpc>
                          <a:spcPct val="115000"/>
                        </a:lnSpc>
                        <a:spcAft>
                          <a:spcPts val="1000"/>
                        </a:spcAft>
                      </a:pPr>
                      <a:endParaRPr lang="en-US" sz="800" dirty="0" smtClean="0">
                        <a:effectLst/>
                        <a:latin typeface="Calibri"/>
                        <a:ea typeface="Calibri"/>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88265" algn="ctr">
                        <a:lnSpc>
                          <a:spcPct val="115000"/>
                        </a:lnSpc>
                        <a:spcAft>
                          <a:spcPts val="0"/>
                        </a:spcAft>
                      </a:pPr>
                      <a:r>
                        <a:rPr lang="en-US" sz="1600" b="1" dirty="0">
                          <a:effectLst/>
                          <a:latin typeface="Calibri"/>
                          <a:ea typeface="Calibri"/>
                          <a:cs typeface="Times New Roman"/>
                        </a:rPr>
                        <a:t>LP&amp;IR</a:t>
                      </a:r>
                      <a:endParaRPr lang="en-ZA" sz="1600" dirty="0">
                        <a:effectLst/>
                        <a:latin typeface="Calibri"/>
                        <a:ea typeface="Calibri"/>
                        <a:cs typeface="Times New Roman"/>
                      </a:endParaRPr>
                    </a:p>
                    <a:p>
                      <a:pPr algn="just">
                        <a:lnSpc>
                          <a:spcPct val="115000"/>
                        </a:lnSpc>
                        <a:spcAft>
                          <a:spcPts val="0"/>
                        </a:spcAft>
                      </a:pPr>
                      <a:r>
                        <a:rPr lang="en-ZA" sz="1600" dirty="0">
                          <a:effectLst/>
                          <a:latin typeface="Calibri"/>
                          <a:ea typeface="Calibri"/>
                          <a:cs typeface="Arial"/>
                        </a:rPr>
                        <a:t> </a:t>
                      </a:r>
                      <a:endParaRPr lang="en-ZA" sz="1600" dirty="0">
                        <a:effectLst/>
                        <a:latin typeface="Calibri"/>
                        <a:ea typeface="Calibri"/>
                        <a:cs typeface="Times New Roman"/>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6" name="Slide Number Placeholder 5"/>
          <p:cNvSpPr>
            <a:spLocks noGrp="1"/>
          </p:cNvSpPr>
          <p:nvPr>
            <p:ph type="sldNum" sz="quarter" idx="12"/>
          </p:nvPr>
        </p:nvSpPr>
        <p:spPr>
          <a:xfrm>
            <a:off x="7010400" y="10013"/>
            <a:ext cx="2133600" cy="365125"/>
          </a:xfrm>
        </p:spPr>
        <p:txBody>
          <a:bodyPr/>
          <a:lstStyle/>
          <a:p>
            <a:pPr>
              <a:defRPr/>
            </a:pPr>
            <a:fld id="{02C825D8-7D5C-497D-8665-B73E15BD3DD8}" type="slidenum">
              <a:rPr lang="en-US" smtClean="0">
                <a:solidFill>
                  <a:schemeClr val="bg1"/>
                </a:solidFill>
              </a:rPr>
              <a:pPr>
                <a:defRPr/>
              </a:pPr>
              <a:t>10</a:t>
            </a:fld>
            <a:endParaRPr lang="en-US" dirty="0">
              <a:solidFill>
                <a:schemeClr val="bg1"/>
              </a:solidFill>
            </a:endParaRPr>
          </a:p>
        </p:txBody>
      </p:sp>
    </p:spTree>
    <p:extLst>
      <p:ext uri="{BB962C8B-B14F-4D97-AF65-F5344CB8AC3E}">
        <p14:creationId xmlns:p14="http://schemas.microsoft.com/office/powerpoint/2010/main" xmlns="" val="9239681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688" y="173512"/>
            <a:ext cx="8229600" cy="1143000"/>
          </a:xfrm>
        </p:spPr>
        <p:txBody>
          <a:bodyPr/>
          <a:lstStyle/>
          <a:p>
            <a:pPr>
              <a:defRPr/>
            </a:pPr>
            <a:r>
              <a:rPr lang="en-US" sz="2400" b="1" dirty="0" smtClean="0">
                <a:solidFill>
                  <a:prstClr val="black"/>
                </a:solidFill>
                <a:ea typeface="ＭＳ Ｐゴシック" pitchFamily="-80" charset="-128"/>
                <a:cs typeface="+mj-cs"/>
              </a:rPr>
              <a:t>OPERATIONS</a:t>
            </a:r>
            <a:endParaRPr lang="en-US" sz="2400" dirty="0"/>
          </a:p>
        </p:txBody>
      </p:sp>
      <p:sp>
        <p:nvSpPr>
          <p:cNvPr id="18435" name="Content Placeholder 2"/>
          <p:cNvSpPr>
            <a:spLocks noGrp="1"/>
          </p:cNvSpPr>
          <p:nvPr>
            <p:ph idx="1"/>
          </p:nvPr>
        </p:nvSpPr>
        <p:spPr>
          <a:xfrm>
            <a:off x="289366" y="1269698"/>
            <a:ext cx="8614921" cy="5086652"/>
          </a:xfrm>
        </p:spPr>
        <p:txBody>
          <a:bodyPr/>
          <a:lstStyle/>
          <a:p>
            <a:pPr lvl="0">
              <a:buFont typeface="Wingdings" panose="05000000000000000000" pitchFamily="2" charset="2"/>
              <a:buChar char="§"/>
            </a:pPr>
            <a:endParaRPr lang="en-US" sz="1400" dirty="0"/>
          </a:p>
          <a:p>
            <a:pPr lvl="0">
              <a:buFont typeface="Wingdings" panose="05000000000000000000" pitchFamily="2" charset="2"/>
              <a:buChar char="§"/>
            </a:pPr>
            <a:endParaRPr lang="en-ZA" sz="800" dirty="0"/>
          </a:p>
          <a:p>
            <a:pPr lvl="0">
              <a:buFont typeface="Wingdings" panose="05000000000000000000" pitchFamily="2" charset="2"/>
              <a:buChar char="§"/>
            </a:pPr>
            <a:r>
              <a:rPr lang="en-AU" sz="2000" dirty="0" smtClean="0"/>
              <a:t>9 Provincial Chief Directorates</a:t>
            </a:r>
          </a:p>
          <a:p>
            <a:pPr lvl="0">
              <a:buFont typeface="Wingdings" panose="05000000000000000000" pitchFamily="2" charset="2"/>
              <a:buChar char="§"/>
            </a:pPr>
            <a:endParaRPr lang="en-AU" sz="1800" dirty="0" smtClean="0"/>
          </a:p>
          <a:p>
            <a:pPr lvl="0">
              <a:buFont typeface="Wingdings" panose="05000000000000000000" pitchFamily="2" charset="2"/>
              <a:buChar char="§"/>
            </a:pPr>
            <a:r>
              <a:rPr lang="en-AU" sz="2000" dirty="0" smtClean="0"/>
              <a:t>Service Standards</a:t>
            </a:r>
          </a:p>
          <a:p>
            <a:pPr lvl="0">
              <a:buFont typeface="Wingdings" panose="05000000000000000000" pitchFamily="2" charset="2"/>
              <a:buChar char="§"/>
            </a:pPr>
            <a:endParaRPr lang="en-AU" sz="1800" dirty="0" smtClean="0"/>
          </a:p>
          <a:p>
            <a:pPr lvl="0">
              <a:buFont typeface="Wingdings" panose="05000000000000000000" pitchFamily="2" charset="2"/>
              <a:buChar char="§"/>
            </a:pPr>
            <a:r>
              <a:rPr lang="en-AU" sz="2000" dirty="0" smtClean="0"/>
              <a:t>Service Delivery Improvement Plan (SDIP)</a:t>
            </a:r>
          </a:p>
          <a:p>
            <a:pPr lvl="0">
              <a:buFont typeface="Wingdings" panose="05000000000000000000" pitchFamily="2" charset="2"/>
              <a:buChar char="§"/>
            </a:pPr>
            <a:endParaRPr lang="en-AU" sz="1800" dirty="0" smtClean="0"/>
          </a:p>
          <a:p>
            <a:pPr lvl="0">
              <a:buFont typeface="Wingdings" panose="05000000000000000000" pitchFamily="2" charset="2"/>
              <a:buChar char="§"/>
            </a:pPr>
            <a:r>
              <a:rPr lang="en-AU" sz="2000" dirty="0" smtClean="0"/>
              <a:t>Batho Pele Planning and Reporting</a:t>
            </a:r>
          </a:p>
          <a:p>
            <a:pPr lvl="0">
              <a:buFont typeface="Wingdings" panose="05000000000000000000" pitchFamily="2" charset="2"/>
              <a:buChar char="§"/>
            </a:pPr>
            <a:endParaRPr lang="en-AU" sz="1800" dirty="0" smtClean="0"/>
          </a:p>
          <a:p>
            <a:pPr lvl="0">
              <a:buFont typeface="Wingdings" panose="05000000000000000000" pitchFamily="2" charset="2"/>
              <a:buChar char="§"/>
            </a:pPr>
            <a:r>
              <a:rPr lang="en-AU" sz="2000" dirty="0" smtClean="0"/>
              <a:t>126 Labour Centres</a:t>
            </a:r>
          </a:p>
          <a:p>
            <a:pPr lvl="0">
              <a:buFont typeface="Wingdings" panose="05000000000000000000" pitchFamily="2" charset="2"/>
              <a:buChar char="§"/>
            </a:pPr>
            <a:endParaRPr lang="en-AU" sz="1800" dirty="0"/>
          </a:p>
          <a:p>
            <a:pPr lvl="0">
              <a:buFont typeface="Wingdings" panose="05000000000000000000" pitchFamily="2" charset="2"/>
              <a:buChar char="§"/>
            </a:pPr>
            <a:r>
              <a:rPr lang="en-ZA" sz="2000" dirty="0" smtClean="0"/>
              <a:t>492 Visiting </a:t>
            </a:r>
            <a:r>
              <a:rPr lang="en-ZA" sz="2000" dirty="0"/>
              <a:t>P</a:t>
            </a:r>
            <a:r>
              <a:rPr lang="en-ZA" sz="2000" dirty="0" smtClean="0"/>
              <a:t>oints inclusive of 50 </a:t>
            </a:r>
            <a:r>
              <a:rPr lang="en-ZA" sz="2000" dirty="0"/>
              <a:t>T</a:t>
            </a:r>
            <a:r>
              <a:rPr lang="en-ZA" sz="2000" dirty="0" smtClean="0"/>
              <a:t>husong Service Centres</a:t>
            </a:r>
          </a:p>
          <a:p>
            <a:pPr lvl="0">
              <a:buFont typeface="Wingdings" panose="05000000000000000000" pitchFamily="2" charset="2"/>
              <a:buChar char="§"/>
            </a:pPr>
            <a:endParaRPr lang="en-ZA" sz="1800" dirty="0" smtClean="0"/>
          </a:p>
          <a:p>
            <a:pPr lvl="0">
              <a:buFont typeface="Wingdings" panose="05000000000000000000" pitchFamily="2" charset="2"/>
              <a:buChar char="§"/>
            </a:pPr>
            <a:r>
              <a:rPr lang="en-ZA" sz="2000" dirty="0" smtClean="0"/>
              <a:t>40 Satellite Offices </a:t>
            </a:r>
          </a:p>
          <a:p>
            <a:pPr marL="0" indent="0">
              <a:buNone/>
            </a:pPr>
            <a:r>
              <a:rPr lang="en-ZA" sz="2000" dirty="0"/>
              <a:t> </a:t>
            </a:r>
          </a:p>
          <a:p>
            <a:pPr marL="0" lvl="0" indent="0">
              <a:buNone/>
            </a:pPr>
            <a:endParaRPr lang="en-AU" sz="2000" dirty="0"/>
          </a:p>
          <a:p>
            <a:endParaRPr lang="en-AU" sz="2000" dirty="0" smtClean="0"/>
          </a:p>
        </p:txBody>
      </p:sp>
      <p:sp>
        <p:nvSpPr>
          <p:cNvPr id="18436" name="Slide Number Placeholder 2"/>
          <p:cNvSpPr>
            <a:spLocks noGrp="1"/>
          </p:cNvSpPr>
          <p:nvPr>
            <p:ph type="sldNum" sz="quarter" idx="12"/>
          </p:nvPr>
        </p:nvSpPr>
        <p:spPr bwMode="auto">
          <a:xfrm>
            <a:off x="6672263" y="635635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607C82E4-6066-4D9F-83DB-02BE8E88E017}" type="slidenum">
              <a:rPr lang="en-US" altLang="en-US" sz="1200" smtClean="0">
                <a:solidFill>
                  <a:srgbClr val="898989"/>
                </a:solidFill>
              </a:rPr>
              <a:pPr/>
              <a:t>11</a:t>
            </a:fld>
            <a:endParaRPr lang="en-US" altLang="en-US" sz="1200" dirty="0" smtClean="0">
              <a:solidFill>
                <a:srgbClr val="898989"/>
              </a:solidFill>
            </a:endParaRPr>
          </a:p>
        </p:txBody>
      </p:sp>
      <p:sp>
        <p:nvSpPr>
          <p:cNvPr id="5" name="Slide Number Placeholder 1"/>
          <p:cNvSpPr txBox="1">
            <a:spLocks/>
          </p:cNvSpPr>
          <p:nvPr/>
        </p:nvSpPr>
        <p:spPr>
          <a:xfrm>
            <a:off x="7010400" y="-5896"/>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eaLnBrk="1" fontAlgn="base" hangingPunct="1">
              <a:spcBef>
                <a:spcPct val="0"/>
              </a:spcBef>
              <a:spcAft>
                <a:spcPct val="0"/>
              </a:spcAft>
              <a:defRPr sz="1200" kern="1200">
                <a:solidFill>
                  <a:srgbClr val="898989"/>
                </a:solidFill>
                <a:latin typeface="Calibri" pitchFamily="32" charset="0"/>
                <a:ea typeface="ＭＳ Ｐゴシック" pitchFamily="32" charset="-128"/>
                <a:cs typeface="+mn-cs"/>
              </a:defRPr>
            </a:lvl1pPr>
            <a:lvl2pPr marL="457200" algn="l" defTabSz="457200" rtl="0" eaLnBrk="0" fontAlgn="base" hangingPunct="0">
              <a:spcBef>
                <a:spcPct val="0"/>
              </a:spcBef>
              <a:spcAft>
                <a:spcPct val="0"/>
              </a:spcAft>
              <a:defRPr kern="1200">
                <a:solidFill>
                  <a:schemeClr val="tx1"/>
                </a:solidFill>
                <a:latin typeface="Arial" charset="0"/>
                <a:ea typeface="ＭＳ Ｐゴシック" pitchFamily="32" charset="-128"/>
                <a:cs typeface="+mn-cs"/>
              </a:defRPr>
            </a:lvl2pPr>
            <a:lvl3pPr marL="914400" algn="l" defTabSz="457200" rtl="0" eaLnBrk="0" fontAlgn="base" hangingPunct="0">
              <a:spcBef>
                <a:spcPct val="0"/>
              </a:spcBef>
              <a:spcAft>
                <a:spcPct val="0"/>
              </a:spcAft>
              <a:defRPr kern="1200">
                <a:solidFill>
                  <a:schemeClr val="tx1"/>
                </a:solidFill>
                <a:latin typeface="Arial" charset="0"/>
                <a:ea typeface="ＭＳ Ｐゴシック" pitchFamily="32" charset="-128"/>
                <a:cs typeface="+mn-cs"/>
              </a:defRPr>
            </a:lvl3pPr>
            <a:lvl4pPr marL="1371600" algn="l" defTabSz="457200" rtl="0" eaLnBrk="0" fontAlgn="base" hangingPunct="0">
              <a:spcBef>
                <a:spcPct val="0"/>
              </a:spcBef>
              <a:spcAft>
                <a:spcPct val="0"/>
              </a:spcAft>
              <a:defRPr kern="1200">
                <a:solidFill>
                  <a:schemeClr val="tx1"/>
                </a:solidFill>
                <a:latin typeface="Arial" charset="0"/>
                <a:ea typeface="ＭＳ Ｐゴシック" pitchFamily="32" charset="-128"/>
                <a:cs typeface="+mn-cs"/>
              </a:defRPr>
            </a:lvl4pPr>
            <a:lvl5pPr marL="1828800" algn="l" defTabSz="457200" rtl="0" eaLnBrk="0" fontAlgn="base" hangingPunct="0">
              <a:spcBef>
                <a:spcPct val="0"/>
              </a:spcBef>
              <a:spcAft>
                <a:spcPct val="0"/>
              </a:spcAft>
              <a:defRPr kern="1200">
                <a:solidFill>
                  <a:schemeClr val="tx1"/>
                </a:solidFill>
                <a:latin typeface="Arial" charset="0"/>
                <a:ea typeface="ＭＳ Ｐゴシック" pitchFamily="32" charset="-128"/>
                <a:cs typeface="+mn-cs"/>
              </a:defRPr>
            </a:lvl5pPr>
            <a:lvl6pPr marL="2286000" algn="l" defTabSz="914400" rtl="0" eaLnBrk="1" latinLnBrk="0" hangingPunct="1">
              <a:defRPr kern="1200">
                <a:solidFill>
                  <a:schemeClr val="tx1"/>
                </a:solidFill>
                <a:latin typeface="Arial" charset="0"/>
                <a:ea typeface="ＭＳ Ｐゴシック" pitchFamily="32" charset="-128"/>
                <a:cs typeface="+mn-cs"/>
              </a:defRPr>
            </a:lvl6pPr>
            <a:lvl7pPr marL="2743200" algn="l" defTabSz="914400" rtl="0" eaLnBrk="1" latinLnBrk="0" hangingPunct="1">
              <a:defRPr kern="1200">
                <a:solidFill>
                  <a:schemeClr val="tx1"/>
                </a:solidFill>
                <a:latin typeface="Arial" charset="0"/>
                <a:ea typeface="ＭＳ Ｐゴシック" pitchFamily="32" charset="-128"/>
                <a:cs typeface="+mn-cs"/>
              </a:defRPr>
            </a:lvl7pPr>
            <a:lvl8pPr marL="3200400" algn="l" defTabSz="914400" rtl="0" eaLnBrk="1" latinLnBrk="0" hangingPunct="1">
              <a:defRPr kern="1200">
                <a:solidFill>
                  <a:schemeClr val="tx1"/>
                </a:solidFill>
                <a:latin typeface="Arial" charset="0"/>
                <a:ea typeface="ＭＳ Ｐゴシック" pitchFamily="32" charset="-128"/>
                <a:cs typeface="+mn-cs"/>
              </a:defRPr>
            </a:lvl8pPr>
            <a:lvl9pPr marL="3657600" algn="l" defTabSz="914400" rtl="0" eaLnBrk="1" latinLnBrk="0" hangingPunct="1">
              <a:defRPr kern="1200">
                <a:solidFill>
                  <a:schemeClr val="tx1"/>
                </a:solidFill>
                <a:latin typeface="Arial" charset="0"/>
                <a:ea typeface="ＭＳ Ｐゴシック" pitchFamily="32" charset="-128"/>
                <a:cs typeface="+mn-cs"/>
              </a:defRPr>
            </a:lvl9pPr>
          </a:lstStyle>
          <a:p>
            <a:pPr>
              <a:defRPr/>
            </a:pPr>
            <a:fld id="{02973164-415C-4C83-A7EC-60F18549655F}" type="slidenum">
              <a:rPr lang="en-US" smtClean="0">
                <a:solidFill>
                  <a:schemeClr val="bg1"/>
                </a:solidFill>
              </a:rPr>
              <a:pPr>
                <a:defRPr/>
              </a:pPr>
              <a:t>11</a:t>
            </a:fld>
            <a:endParaRPr lang="en-US" dirty="0">
              <a:solidFill>
                <a:schemeClr val="bg1"/>
              </a:solidFill>
            </a:endParaRPr>
          </a:p>
        </p:txBody>
      </p:sp>
    </p:spTree>
    <p:extLst>
      <p:ext uri="{BB962C8B-B14F-4D97-AF65-F5344CB8AC3E}">
        <p14:creationId xmlns:p14="http://schemas.microsoft.com/office/powerpoint/2010/main" xmlns="" val="2458955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684213" y="2205038"/>
            <a:ext cx="7772400" cy="1470025"/>
          </a:xfrm>
        </p:spPr>
        <p:txBody>
          <a:bodyPr anchor="t"/>
          <a:lstStyle/>
          <a:p>
            <a:pPr eaLnBrk="1" hangingPunct="1"/>
            <a:r>
              <a:rPr lang="en-ZA" b="1" dirty="0" smtClean="0">
                <a:ea typeface="ＭＳ Ｐゴシック"/>
              </a:rPr>
              <a:t/>
            </a:r>
            <a:br>
              <a:rPr lang="en-ZA" b="1" dirty="0" smtClean="0">
                <a:ea typeface="ＭＳ Ｐゴシック"/>
              </a:rPr>
            </a:br>
            <a:endParaRPr lang="en-GB" b="1" dirty="0" smtClean="0">
              <a:ea typeface="ＭＳ Ｐゴシック"/>
            </a:endParaRPr>
          </a:p>
        </p:txBody>
      </p:sp>
      <p:sp>
        <p:nvSpPr>
          <p:cNvPr id="3075" name="Rectangle 3"/>
          <p:cNvSpPr>
            <a:spLocks noGrp="1" noChangeArrowheads="1"/>
          </p:cNvSpPr>
          <p:nvPr>
            <p:ph type="subTitle" idx="4294967295"/>
          </p:nvPr>
        </p:nvSpPr>
        <p:spPr>
          <a:xfrm>
            <a:off x="933769" y="3115479"/>
            <a:ext cx="7345363" cy="1119168"/>
          </a:xfrm>
          <a:noFill/>
          <a:ln>
            <a:solidFill>
              <a:schemeClr val="bg1"/>
            </a:solidFill>
          </a:ln>
          <a:extLst/>
        </p:spPr>
        <p:style>
          <a:lnRef idx="2">
            <a:schemeClr val="accent6">
              <a:shade val="50000"/>
            </a:schemeClr>
          </a:lnRef>
          <a:fillRef idx="1">
            <a:schemeClr val="accent6"/>
          </a:fillRef>
          <a:effectRef idx="0">
            <a:schemeClr val="accent6"/>
          </a:effectRef>
          <a:fontRef idx="minor">
            <a:schemeClr val="lt1"/>
          </a:fontRef>
        </p:style>
        <p:txBody>
          <a:bodyPr/>
          <a:lstStyle/>
          <a:p>
            <a:pPr marL="0" indent="0" algn="ctr" eaLnBrk="1" hangingPunct="1">
              <a:lnSpc>
                <a:spcPct val="90000"/>
              </a:lnSpc>
              <a:buNone/>
            </a:pPr>
            <a:r>
              <a:rPr lang="en-US" sz="2800" b="1" dirty="0" smtClean="0">
                <a:solidFill>
                  <a:schemeClr val="tx1"/>
                </a:solidFill>
                <a:cs typeface="Arial" charset="0"/>
              </a:rPr>
              <a:t>ANNEXURE 1</a:t>
            </a:r>
          </a:p>
          <a:p>
            <a:pPr marL="0" indent="0" algn="ctr" eaLnBrk="1" hangingPunct="1">
              <a:lnSpc>
                <a:spcPct val="90000"/>
              </a:lnSpc>
              <a:buNone/>
            </a:pPr>
            <a:endParaRPr lang="en-US" sz="2800" b="1" dirty="0" smtClean="0">
              <a:solidFill>
                <a:schemeClr val="tx1"/>
              </a:solidFill>
              <a:cs typeface="Arial" charset="0"/>
            </a:endParaRPr>
          </a:p>
          <a:p>
            <a:pPr marL="0" indent="0" algn="ctr" eaLnBrk="1" hangingPunct="1">
              <a:lnSpc>
                <a:spcPct val="90000"/>
              </a:lnSpc>
              <a:buNone/>
            </a:pPr>
            <a:r>
              <a:rPr lang="en-US" sz="2800" b="1" dirty="0" smtClean="0">
                <a:solidFill>
                  <a:schemeClr val="tx1"/>
                </a:solidFill>
                <a:cs typeface="Arial" charset="0"/>
              </a:rPr>
              <a:t>DRAFT ANNUAL PERFORMANCE PLAN: 2020 - 21</a:t>
            </a:r>
            <a:endParaRPr lang="en-US" b="1" dirty="0">
              <a:solidFill>
                <a:schemeClr val="bg1"/>
              </a:solidFill>
              <a:cs typeface="Arial" charset="0"/>
            </a:endParaRPr>
          </a:p>
        </p:txBody>
      </p:sp>
      <p:sp>
        <p:nvSpPr>
          <p:cNvPr id="2" name="Slide Number Placeholder 1"/>
          <p:cNvSpPr>
            <a:spLocks noGrp="1"/>
          </p:cNvSpPr>
          <p:nvPr>
            <p:ph type="sldNum" sz="quarter" idx="12"/>
          </p:nvPr>
        </p:nvSpPr>
        <p:spPr>
          <a:xfrm>
            <a:off x="7010400" y="-5896"/>
            <a:ext cx="2133600" cy="365125"/>
          </a:xfrm>
        </p:spPr>
        <p:txBody>
          <a:bodyPr/>
          <a:lstStyle/>
          <a:p>
            <a:pPr>
              <a:defRPr/>
            </a:pPr>
            <a:fld id="{02973164-415C-4C83-A7EC-60F18549655F}" type="slidenum">
              <a:rPr lang="en-US" smtClean="0">
                <a:solidFill>
                  <a:schemeClr val="bg1"/>
                </a:solidFill>
              </a:rPr>
              <a:pPr>
                <a:defRPr/>
              </a:pPr>
              <a:t>12</a:t>
            </a:fld>
            <a:endParaRPr lang="en-US" dirty="0">
              <a:solidFill>
                <a:schemeClr val="bg1"/>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619619" y="808892"/>
            <a:ext cx="3670300" cy="13961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66481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idx="1"/>
          </p:nvPr>
        </p:nvSpPr>
        <p:spPr>
          <a:xfrm>
            <a:off x="339970" y="2450123"/>
            <a:ext cx="8229600" cy="4149969"/>
          </a:xfrm>
        </p:spPr>
        <p:txBody>
          <a:bodyPr/>
          <a:lstStyle/>
          <a:p>
            <a:r>
              <a:rPr lang="en-ZA" sz="2400" b="1" dirty="0" smtClean="0"/>
              <a:t>PROGRAMME 1: Administration</a:t>
            </a:r>
          </a:p>
          <a:p>
            <a:endParaRPr lang="en-ZA" sz="2400" b="1" dirty="0" smtClean="0"/>
          </a:p>
          <a:p>
            <a:r>
              <a:rPr lang="en-ZA" sz="2400" b="1" dirty="0" smtClean="0"/>
              <a:t>PROGRAMME 2: Inspections and Enforcement Services</a:t>
            </a:r>
          </a:p>
          <a:p>
            <a:endParaRPr lang="en-ZA" sz="2400" b="1" dirty="0" smtClean="0"/>
          </a:p>
          <a:p>
            <a:r>
              <a:rPr lang="en-ZA" sz="2400" b="1" dirty="0" smtClean="0"/>
              <a:t>PROGRAMME 3: Public Employment Services</a:t>
            </a:r>
          </a:p>
          <a:p>
            <a:endParaRPr lang="en-ZA" sz="2400" b="1" dirty="0" smtClean="0"/>
          </a:p>
          <a:p>
            <a:r>
              <a:rPr lang="en-ZA" sz="2400" b="1" dirty="0" smtClean="0"/>
              <a:t>PROGRAMME 4: Labour Policy and Industrial Relations</a:t>
            </a:r>
            <a:endParaRPr lang="en-ZA" sz="2400" b="1" dirty="0"/>
          </a:p>
        </p:txBody>
      </p:sp>
      <p:sp>
        <p:nvSpPr>
          <p:cNvPr id="3" name="Slide Number Placeholder 2"/>
          <p:cNvSpPr>
            <a:spLocks noGrp="1"/>
          </p:cNvSpPr>
          <p:nvPr>
            <p:ph type="sldNum" sz="quarter" idx="12"/>
          </p:nvPr>
        </p:nvSpPr>
        <p:spPr>
          <a:xfrm>
            <a:off x="7010400" y="3298"/>
            <a:ext cx="2133600" cy="365125"/>
          </a:xfrm>
        </p:spPr>
        <p:txBody>
          <a:bodyPr/>
          <a:lstStyle/>
          <a:p>
            <a:fld id="{4199C084-64D2-444A-8BFC-FE521070755C}" type="slidenum">
              <a:rPr lang="en-US" altLang="en-US" smtClean="0">
                <a:solidFill>
                  <a:schemeClr val="bg1"/>
                </a:solidFill>
              </a:rPr>
              <a:pPr/>
              <a:t>13</a:t>
            </a:fld>
            <a:endParaRPr lang="en-US" altLang="en-US" dirty="0">
              <a:solidFill>
                <a:schemeClr val="bg1"/>
              </a:solidFill>
            </a:endParaRPr>
          </a:p>
        </p:txBody>
      </p:sp>
      <p:sp>
        <p:nvSpPr>
          <p:cNvPr id="7" name="Title 1"/>
          <p:cNvSpPr txBox="1">
            <a:spLocks/>
          </p:cNvSpPr>
          <p:nvPr/>
        </p:nvSpPr>
        <p:spPr bwMode="auto">
          <a:xfrm>
            <a:off x="152400" y="1289539"/>
            <a:ext cx="8757138"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a:lstStyle>
          <a:p>
            <a:pPr algn="l"/>
            <a:r>
              <a:rPr lang="en-ZA" sz="2800" b="1" dirty="0" smtClean="0">
                <a:solidFill>
                  <a:prstClr val="black"/>
                </a:solidFill>
                <a:ea typeface="ＭＳ Ｐゴシック" pitchFamily="-80" charset="-128"/>
                <a:cs typeface="+mj-cs"/>
              </a:rPr>
              <a:t/>
            </a:r>
            <a:br>
              <a:rPr lang="en-ZA" sz="2800" b="1" dirty="0" smtClean="0">
                <a:solidFill>
                  <a:prstClr val="black"/>
                </a:solidFill>
                <a:ea typeface="ＭＳ Ｐゴシック" pitchFamily="-80" charset="-128"/>
                <a:cs typeface="+mj-cs"/>
              </a:rPr>
            </a:br>
            <a:r>
              <a:rPr lang="en-ZA" sz="2800" b="1" dirty="0" smtClean="0">
                <a:solidFill>
                  <a:prstClr val="black"/>
                </a:solidFill>
                <a:ea typeface="ＭＳ Ｐゴシック" pitchFamily="-80" charset="-128"/>
                <a:cs typeface="+mj-cs"/>
              </a:rPr>
              <a:t/>
            </a:r>
            <a:br>
              <a:rPr lang="en-ZA" sz="2800" b="1" dirty="0" smtClean="0">
                <a:solidFill>
                  <a:prstClr val="black"/>
                </a:solidFill>
                <a:ea typeface="ＭＳ Ｐゴシック" pitchFamily="-80" charset="-128"/>
                <a:cs typeface="+mj-cs"/>
              </a:rPr>
            </a:br>
            <a:r>
              <a:rPr lang="en-ZA" sz="2800" b="1" dirty="0" smtClean="0">
                <a:solidFill>
                  <a:prstClr val="black"/>
                </a:solidFill>
                <a:ea typeface="ＭＳ Ｐゴシック" pitchFamily="-80" charset="-128"/>
                <a:cs typeface="+mj-cs"/>
              </a:rPr>
              <a:t/>
            </a:r>
            <a:br>
              <a:rPr lang="en-ZA" sz="2800" b="1" dirty="0" smtClean="0">
                <a:solidFill>
                  <a:prstClr val="black"/>
                </a:solidFill>
                <a:ea typeface="ＭＳ Ｐゴシック" pitchFamily="-80" charset="-128"/>
                <a:cs typeface="+mj-cs"/>
              </a:rPr>
            </a:br>
            <a:r>
              <a:rPr lang="en-ZA" sz="2400" b="1" u="sng" dirty="0" smtClean="0">
                <a:solidFill>
                  <a:prstClr val="black"/>
                </a:solidFill>
                <a:ea typeface="ＭＳ Ｐゴシック" pitchFamily="-80" charset="-128"/>
                <a:cs typeface="+mj-cs"/>
              </a:rPr>
              <a:t>Programmes of the Department of Employment and Labour:</a:t>
            </a:r>
            <a:br>
              <a:rPr lang="en-ZA" sz="2400" b="1" u="sng" dirty="0" smtClean="0">
                <a:solidFill>
                  <a:prstClr val="black"/>
                </a:solidFill>
                <a:ea typeface="ＭＳ Ｐゴシック" pitchFamily="-80" charset="-128"/>
                <a:cs typeface="+mj-cs"/>
              </a:rPr>
            </a:br>
            <a:r>
              <a:rPr lang="en-ZA" sz="2400" b="1" u="sng" dirty="0" smtClean="0">
                <a:solidFill>
                  <a:prstClr val="black"/>
                </a:solidFill>
                <a:ea typeface="ＭＳ Ｐゴシック" pitchFamily="-80" charset="-128"/>
                <a:cs typeface="+mj-cs"/>
              </a:rPr>
              <a:t/>
            </a:r>
            <a:br>
              <a:rPr lang="en-ZA" sz="2400" b="1" u="sng" dirty="0" smtClean="0">
                <a:solidFill>
                  <a:prstClr val="black"/>
                </a:solidFill>
                <a:ea typeface="ＭＳ Ｐゴシック" pitchFamily="-80" charset="-128"/>
                <a:cs typeface="+mj-cs"/>
              </a:rPr>
            </a:br>
            <a:r>
              <a:rPr lang="en-ZA" sz="2800" b="1" dirty="0" smtClean="0">
                <a:solidFill>
                  <a:prstClr val="black"/>
                </a:solidFill>
                <a:ea typeface="ＭＳ Ｐゴシック" pitchFamily="-80" charset="-128"/>
                <a:cs typeface="+mj-cs"/>
              </a:rPr>
              <a:t/>
            </a:r>
            <a:br>
              <a:rPr lang="en-ZA" sz="2800" b="1" dirty="0" smtClean="0">
                <a:solidFill>
                  <a:prstClr val="black"/>
                </a:solidFill>
                <a:ea typeface="ＭＳ Ｐゴシック" pitchFamily="-80" charset="-128"/>
                <a:cs typeface="+mj-cs"/>
              </a:rPr>
            </a:br>
            <a:endParaRPr lang="en-ZA" sz="3600" dirty="0"/>
          </a:p>
        </p:txBody>
      </p:sp>
      <p:sp>
        <p:nvSpPr>
          <p:cNvPr id="4" name="Title 3"/>
          <p:cNvSpPr>
            <a:spLocks noGrp="1"/>
          </p:cNvSpPr>
          <p:nvPr>
            <p:ph type="title"/>
          </p:nvPr>
        </p:nvSpPr>
        <p:spPr>
          <a:xfrm>
            <a:off x="457200" y="368423"/>
            <a:ext cx="8229600" cy="1143000"/>
          </a:xfrm>
        </p:spPr>
        <p:txBody>
          <a:bodyPr/>
          <a:lstStyle/>
          <a:p>
            <a:r>
              <a:rPr lang="en-ZA" sz="2400" b="1" dirty="0">
                <a:solidFill>
                  <a:prstClr val="black"/>
                </a:solidFill>
                <a:ea typeface="ＭＳ Ｐゴシック" pitchFamily="-80" charset="-128"/>
              </a:rPr>
              <a:t>ANNUAL PERFORMANCE PLAN FOR THE </a:t>
            </a:r>
            <a:br>
              <a:rPr lang="en-ZA" sz="2400" b="1" dirty="0">
                <a:solidFill>
                  <a:prstClr val="black"/>
                </a:solidFill>
                <a:ea typeface="ＭＳ Ｐゴシック" pitchFamily="-80" charset="-128"/>
              </a:rPr>
            </a:br>
            <a:r>
              <a:rPr lang="en-ZA" sz="2400" b="1" dirty="0">
                <a:solidFill>
                  <a:prstClr val="black"/>
                </a:solidFill>
                <a:ea typeface="ＭＳ Ｐゴシック" pitchFamily="-80" charset="-128"/>
              </a:rPr>
              <a:t>FINANCIAL YEAR </a:t>
            </a:r>
            <a:r>
              <a:rPr lang="en-ZA" sz="2400" b="1" dirty="0" smtClean="0">
                <a:solidFill>
                  <a:prstClr val="black"/>
                </a:solidFill>
                <a:ea typeface="ＭＳ Ｐゴシック" pitchFamily="-80" charset="-128"/>
              </a:rPr>
              <a:t>2019/20</a:t>
            </a:r>
            <a:r>
              <a:rPr lang="en-ZA" sz="2400" b="1" dirty="0">
                <a:solidFill>
                  <a:prstClr val="black"/>
                </a:solidFill>
                <a:ea typeface="ＭＳ Ｐゴシック" pitchFamily="-80" charset="-128"/>
              </a:rPr>
              <a:t/>
            </a:r>
            <a:br>
              <a:rPr lang="en-ZA" sz="2400" b="1" dirty="0">
                <a:solidFill>
                  <a:prstClr val="black"/>
                </a:solidFill>
                <a:ea typeface="ＭＳ Ｐゴシック" pitchFamily="-80" charset="-128"/>
              </a:rPr>
            </a:br>
            <a:endParaRPr lang="en-ZA" sz="2400" dirty="0"/>
          </a:p>
        </p:txBody>
      </p:sp>
    </p:spTree>
    <p:extLst>
      <p:ext uri="{BB962C8B-B14F-4D97-AF65-F5344CB8AC3E}">
        <p14:creationId xmlns:p14="http://schemas.microsoft.com/office/powerpoint/2010/main" xmlns="" val="24885873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684213" y="2205038"/>
            <a:ext cx="7772400" cy="1470025"/>
          </a:xfrm>
        </p:spPr>
        <p:txBody>
          <a:bodyPr anchor="t"/>
          <a:lstStyle/>
          <a:p>
            <a:pPr eaLnBrk="1" hangingPunct="1"/>
            <a:r>
              <a:rPr lang="en-ZA" b="1" dirty="0" smtClean="0">
                <a:ea typeface="ＭＳ Ｐゴシック"/>
              </a:rPr>
              <a:t/>
            </a:r>
            <a:br>
              <a:rPr lang="en-ZA" b="1" dirty="0" smtClean="0">
                <a:ea typeface="ＭＳ Ｐゴシック"/>
              </a:rPr>
            </a:br>
            <a:endParaRPr lang="en-GB" b="1" dirty="0" smtClean="0">
              <a:ea typeface="ＭＳ Ｐゴシック"/>
            </a:endParaRPr>
          </a:p>
        </p:txBody>
      </p:sp>
      <p:sp>
        <p:nvSpPr>
          <p:cNvPr id="3075" name="Rectangle 3"/>
          <p:cNvSpPr>
            <a:spLocks noGrp="1" noChangeArrowheads="1"/>
          </p:cNvSpPr>
          <p:nvPr>
            <p:ph type="subTitle" idx="4294967295"/>
          </p:nvPr>
        </p:nvSpPr>
        <p:spPr>
          <a:xfrm>
            <a:off x="933769" y="2995632"/>
            <a:ext cx="7345363" cy="1358861"/>
          </a:xfrm>
          <a:noFill/>
          <a:ln>
            <a:solidFill>
              <a:schemeClr val="bg1"/>
            </a:solidFill>
          </a:ln>
          <a:extLst/>
        </p:spPr>
        <p:style>
          <a:lnRef idx="2">
            <a:schemeClr val="accent6">
              <a:shade val="50000"/>
            </a:schemeClr>
          </a:lnRef>
          <a:fillRef idx="1">
            <a:schemeClr val="accent6"/>
          </a:fillRef>
          <a:effectRef idx="0">
            <a:schemeClr val="accent6"/>
          </a:effectRef>
          <a:fontRef idx="minor">
            <a:schemeClr val="lt1"/>
          </a:fontRef>
        </p:style>
        <p:txBody>
          <a:bodyPr/>
          <a:lstStyle/>
          <a:p>
            <a:pPr marL="0" indent="0" algn="ctr" eaLnBrk="1" hangingPunct="1">
              <a:lnSpc>
                <a:spcPct val="90000"/>
              </a:lnSpc>
              <a:buNone/>
            </a:pPr>
            <a:r>
              <a:rPr lang="en-US" sz="2800" b="1" dirty="0" smtClean="0">
                <a:solidFill>
                  <a:schemeClr val="tx1"/>
                </a:solidFill>
                <a:cs typeface="Arial" charset="0"/>
              </a:rPr>
              <a:t>PROGRAMME 1: ADMINISTRATION</a:t>
            </a:r>
          </a:p>
          <a:p>
            <a:pPr marL="0" indent="0" algn="ctr" eaLnBrk="1" hangingPunct="1">
              <a:lnSpc>
                <a:spcPct val="90000"/>
              </a:lnSpc>
              <a:buNone/>
            </a:pPr>
            <a:endParaRPr lang="en-US" sz="1600" b="1" dirty="0">
              <a:solidFill>
                <a:schemeClr val="tx1"/>
              </a:solidFill>
              <a:cs typeface="Arial" charset="0"/>
            </a:endParaRPr>
          </a:p>
          <a:p>
            <a:pPr marL="0" indent="0" algn="ctr" eaLnBrk="1" hangingPunct="1">
              <a:lnSpc>
                <a:spcPct val="90000"/>
              </a:lnSpc>
              <a:buNone/>
            </a:pPr>
            <a:r>
              <a:rPr lang="en-US" sz="1600" b="1" dirty="0" smtClean="0">
                <a:solidFill>
                  <a:schemeClr val="tx1"/>
                </a:solidFill>
                <a:cs typeface="Arial" charset="0"/>
              </a:rPr>
              <a:t>RP – Reporting  Period (A – Annual; Q – Quarterly)</a:t>
            </a:r>
          </a:p>
          <a:p>
            <a:pPr marL="0" indent="0" algn="ctr" eaLnBrk="1" hangingPunct="1">
              <a:lnSpc>
                <a:spcPct val="90000"/>
              </a:lnSpc>
              <a:buNone/>
            </a:pPr>
            <a:endParaRPr lang="en-US" sz="1200" b="1" dirty="0" smtClean="0">
              <a:solidFill>
                <a:schemeClr val="tx1"/>
              </a:solidFill>
              <a:cs typeface="Arial" charset="0"/>
            </a:endParaRPr>
          </a:p>
          <a:p>
            <a:pPr marL="0" indent="0" algn="ctr" eaLnBrk="1" hangingPunct="1">
              <a:lnSpc>
                <a:spcPct val="90000"/>
              </a:lnSpc>
              <a:buNone/>
            </a:pPr>
            <a:endParaRPr lang="en-US" b="1" dirty="0">
              <a:solidFill>
                <a:schemeClr val="bg1"/>
              </a:solidFill>
              <a:cs typeface="Arial" charset="0"/>
            </a:endParaRPr>
          </a:p>
        </p:txBody>
      </p:sp>
      <p:sp>
        <p:nvSpPr>
          <p:cNvPr id="2" name="Slide Number Placeholder 1"/>
          <p:cNvSpPr>
            <a:spLocks noGrp="1"/>
          </p:cNvSpPr>
          <p:nvPr>
            <p:ph type="sldNum" sz="quarter" idx="12"/>
          </p:nvPr>
        </p:nvSpPr>
        <p:spPr>
          <a:xfrm>
            <a:off x="7010400" y="-27668"/>
            <a:ext cx="2133600" cy="365125"/>
          </a:xfrm>
        </p:spPr>
        <p:txBody>
          <a:bodyPr/>
          <a:lstStyle/>
          <a:p>
            <a:pPr>
              <a:defRPr/>
            </a:pPr>
            <a:fld id="{02973164-415C-4C83-A7EC-60F18549655F}" type="slidenum">
              <a:rPr lang="en-US" smtClean="0">
                <a:solidFill>
                  <a:schemeClr val="bg1"/>
                </a:solidFill>
              </a:rPr>
              <a:pPr>
                <a:defRPr/>
              </a:pPr>
              <a:t>14</a:t>
            </a:fld>
            <a:endParaRPr lang="en-US" dirty="0">
              <a:solidFill>
                <a:schemeClr val="bg1"/>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72727" y="820615"/>
            <a:ext cx="3670300" cy="14888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460427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9130"/>
            <a:ext cx="8229600" cy="1143000"/>
          </a:xfrm>
        </p:spPr>
        <p:txBody>
          <a:bodyPr/>
          <a:lstStyle/>
          <a:p>
            <a:r>
              <a:rPr lang="en-ZA" sz="2400" b="1" dirty="0" smtClean="0"/>
              <a:t>FINANCIAL AND SUPPLY CHAIN MANAGEMENT </a:t>
            </a:r>
            <a:endParaRPr lang="en-ZA" sz="24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383448271"/>
              </p:ext>
            </p:extLst>
          </p:nvPr>
        </p:nvGraphicFramePr>
        <p:xfrm>
          <a:off x="231950" y="1312130"/>
          <a:ext cx="8716108" cy="5350798"/>
        </p:xfrm>
        <a:graphic>
          <a:graphicData uri="http://schemas.openxmlformats.org/drawingml/2006/table">
            <a:tbl>
              <a:tblPr firstRow="1" bandRow="1">
                <a:tableStyleId>{E8B1032C-EA38-4F05-BA0D-38AFFFC7BED3}</a:tableStyleId>
              </a:tblPr>
              <a:tblGrid>
                <a:gridCol w="534320">
                  <a:extLst>
                    <a:ext uri="{9D8B030D-6E8A-4147-A177-3AD203B41FA5}">
                      <a16:colId xmlns:a16="http://schemas.microsoft.com/office/drawing/2014/main" xmlns="" val="20000"/>
                    </a:ext>
                  </a:extLst>
                </a:gridCol>
                <a:gridCol w="2055726">
                  <a:extLst>
                    <a:ext uri="{9D8B030D-6E8A-4147-A177-3AD203B41FA5}">
                      <a16:colId xmlns:a16="http://schemas.microsoft.com/office/drawing/2014/main" xmlns="" val="20001"/>
                    </a:ext>
                  </a:extLst>
                </a:gridCol>
                <a:gridCol w="397441">
                  <a:extLst>
                    <a:ext uri="{9D8B030D-6E8A-4147-A177-3AD203B41FA5}">
                      <a16:colId xmlns:a16="http://schemas.microsoft.com/office/drawing/2014/main" xmlns="" val="20002"/>
                    </a:ext>
                  </a:extLst>
                </a:gridCol>
                <a:gridCol w="1411597">
                  <a:extLst>
                    <a:ext uri="{9D8B030D-6E8A-4147-A177-3AD203B41FA5}">
                      <a16:colId xmlns:a16="http://schemas.microsoft.com/office/drawing/2014/main" xmlns="" val="20003"/>
                    </a:ext>
                  </a:extLst>
                </a:gridCol>
                <a:gridCol w="1079256">
                  <a:extLst>
                    <a:ext uri="{9D8B030D-6E8A-4147-A177-3AD203B41FA5}">
                      <a16:colId xmlns:a16="http://schemas.microsoft.com/office/drawing/2014/main" xmlns="" val="20004"/>
                    </a:ext>
                  </a:extLst>
                </a:gridCol>
                <a:gridCol w="1079256">
                  <a:extLst>
                    <a:ext uri="{9D8B030D-6E8A-4147-A177-3AD203B41FA5}">
                      <a16:colId xmlns:a16="http://schemas.microsoft.com/office/drawing/2014/main" xmlns="" val="20005"/>
                    </a:ext>
                  </a:extLst>
                </a:gridCol>
                <a:gridCol w="1079256">
                  <a:extLst>
                    <a:ext uri="{9D8B030D-6E8A-4147-A177-3AD203B41FA5}">
                      <a16:colId xmlns:a16="http://schemas.microsoft.com/office/drawing/2014/main" xmlns="" val="20006"/>
                    </a:ext>
                  </a:extLst>
                </a:gridCol>
                <a:gridCol w="1079256">
                  <a:extLst>
                    <a:ext uri="{9D8B030D-6E8A-4147-A177-3AD203B41FA5}">
                      <a16:colId xmlns:a16="http://schemas.microsoft.com/office/drawing/2014/main" xmlns="" val="20007"/>
                    </a:ext>
                  </a:extLst>
                </a:gridCol>
              </a:tblGrid>
              <a:tr h="649064">
                <a:tc gridSpan="2">
                  <a:txBody>
                    <a:bodyPr/>
                    <a:lstStyle/>
                    <a:p>
                      <a:pPr algn="ctr"/>
                      <a:r>
                        <a:rPr lang="en-ZA" sz="1600" dirty="0" smtClean="0"/>
                        <a:t>Output Indicator</a:t>
                      </a:r>
                      <a:endParaRPr lang="en-ZA" sz="1600" dirty="0">
                        <a:solidFill>
                          <a:schemeClr val="tx1"/>
                        </a:solidFill>
                      </a:endParaRPr>
                    </a:p>
                  </a:txBody>
                  <a:tcPr>
                    <a:lnR w="12700" cap="flat" cmpd="sng" algn="ctr">
                      <a:solidFill>
                        <a:schemeClr val="tx1"/>
                      </a:solidFill>
                      <a:prstDash val="solid"/>
                      <a:round/>
                      <a:headEnd type="none" w="med" len="med"/>
                      <a:tailEnd type="none" w="med" len="med"/>
                    </a:lnR>
                    <a:solidFill>
                      <a:srgbClr val="FFC000"/>
                    </a:solidFill>
                  </a:tcPr>
                </a:tc>
                <a:tc hMerge="1">
                  <a:txBody>
                    <a:bodyPr/>
                    <a:lstStyle/>
                    <a:p>
                      <a:endParaRPr lang="en-ZA" dirty="0"/>
                    </a:p>
                  </a:txBody>
                  <a:tcPr/>
                </a:tc>
                <a:tc>
                  <a:txBody>
                    <a:bodyPr/>
                    <a:lstStyle/>
                    <a:p>
                      <a:pPr algn="ctr"/>
                      <a:r>
                        <a:rPr lang="en-ZA" sz="1600" b="1" dirty="0" smtClean="0"/>
                        <a:t>RP</a:t>
                      </a:r>
                      <a:endParaRPr lang="en-ZA"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C000"/>
                    </a:solidFill>
                  </a:tcPr>
                </a:tc>
                <a:tc>
                  <a:txBody>
                    <a:bodyPr/>
                    <a:lstStyle/>
                    <a:p>
                      <a:pPr algn="ctr"/>
                      <a:r>
                        <a:rPr lang="en-ZA" sz="1600" dirty="0" smtClean="0"/>
                        <a:t>Target</a:t>
                      </a:r>
                      <a:endParaRPr lang="en-ZA"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C000"/>
                    </a:solidFill>
                  </a:tcPr>
                </a:tc>
                <a:tc>
                  <a:txBody>
                    <a:bodyPr/>
                    <a:lstStyle/>
                    <a:p>
                      <a:pPr algn="ctr"/>
                      <a:r>
                        <a:rPr lang="en-ZA" sz="1600" dirty="0" smtClean="0"/>
                        <a:t>Q1</a:t>
                      </a:r>
                      <a:endParaRPr lang="en-ZA"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C000"/>
                    </a:solidFill>
                  </a:tcPr>
                </a:tc>
                <a:tc>
                  <a:txBody>
                    <a:bodyPr/>
                    <a:lstStyle/>
                    <a:p>
                      <a:pPr algn="ctr"/>
                      <a:r>
                        <a:rPr lang="en-ZA" sz="1600" dirty="0" smtClean="0"/>
                        <a:t>Q2</a:t>
                      </a:r>
                      <a:endParaRPr lang="en-ZA"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C000"/>
                    </a:solidFill>
                  </a:tcPr>
                </a:tc>
                <a:tc>
                  <a:txBody>
                    <a:bodyPr/>
                    <a:lstStyle/>
                    <a:p>
                      <a:pPr algn="ctr"/>
                      <a:r>
                        <a:rPr lang="en-ZA" sz="1600" dirty="0" smtClean="0"/>
                        <a:t>Q3</a:t>
                      </a:r>
                      <a:endParaRPr lang="en-ZA"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C000"/>
                    </a:solidFill>
                  </a:tcPr>
                </a:tc>
                <a:tc>
                  <a:txBody>
                    <a:bodyPr/>
                    <a:lstStyle/>
                    <a:p>
                      <a:pPr algn="ctr"/>
                      <a:r>
                        <a:rPr lang="en-ZA" sz="1600" dirty="0" smtClean="0"/>
                        <a:t>Q4</a:t>
                      </a:r>
                      <a:endParaRPr lang="en-ZA" sz="1600" dirty="0">
                        <a:solidFill>
                          <a:schemeClr val="tx1"/>
                        </a:solidFill>
                      </a:endParaRPr>
                    </a:p>
                  </a:txBody>
                  <a:tcPr>
                    <a:lnL w="12700" cap="flat" cmpd="sng" algn="ctr">
                      <a:solidFill>
                        <a:schemeClr val="tx1"/>
                      </a:solidFill>
                      <a:prstDash val="solid"/>
                      <a:round/>
                      <a:headEnd type="none" w="med" len="med"/>
                      <a:tailEnd type="none" w="med" len="med"/>
                    </a:lnL>
                    <a:solidFill>
                      <a:srgbClr val="FFC000"/>
                    </a:solidFill>
                  </a:tcPr>
                </a:tc>
                <a:extLst>
                  <a:ext uri="{0D108BD9-81ED-4DB2-BD59-A6C34878D82A}">
                    <a16:rowId xmlns:a16="http://schemas.microsoft.com/office/drawing/2014/main" xmlns="" val="10000"/>
                  </a:ext>
                </a:extLst>
              </a:tr>
              <a:tr h="2458406">
                <a:tc>
                  <a:txBody>
                    <a:bodyPr/>
                    <a:lstStyle/>
                    <a:p>
                      <a:pPr>
                        <a:lnSpc>
                          <a:spcPct val="115000"/>
                        </a:lnSpc>
                        <a:spcAft>
                          <a:spcPts val="0"/>
                        </a:spcAft>
                      </a:pPr>
                      <a:r>
                        <a:rPr lang="en-ZA" sz="1600" b="0" dirty="0" smtClean="0">
                          <a:solidFill>
                            <a:schemeClr val="tx1"/>
                          </a:solidFill>
                          <a:effectLst/>
                          <a:latin typeface="Calibri"/>
                          <a:ea typeface="Arial"/>
                          <a:cs typeface="Arial"/>
                        </a:rPr>
                        <a:t>1.1</a:t>
                      </a:r>
                      <a:endParaRPr lang="en-ZA" sz="1600" b="0" dirty="0">
                        <a:solidFill>
                          <a:schemeClr val="tx1"/>
                        </a:solidFill>
                        <a:effectLst/>
                        <a:latin typeface="Arial"/>
                        <a:ea typeface="Arial"/>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ZA" sz="1600" b="0" dirty="0" smtClean="0">
                          <a:solidFill>
                            <a:schemeClr val="tx1"/>
                          </a:solidFill>
                          <a:effectLst/>
                          <a:latin typeface="+mn-lt"/>
                          <a:ea typeface="Arial"/>
                          <a:cs typeface="Arial"/>
                        </a:rPr>
                        <a:t>Number of Annual Financial Statements (AFS) and Interim Financial Statements (IFS) compiled per year that comply with guidelines issued by the National Treasury</a:t>
                      </a:r>
                      <a:endParaRPr lang="en-ZA" sz="1600" b="0" dirty="0">
                        <a:solidFill>
                          <a:schemeClr val="tx1"/>
                        </a:solidFill>
                        <a:effectLst/>
                        <a:latin typeface="Arial"/>
                        <a:ea typeface="Arial"/>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ZA" sz="1600" b="1" dirty="0">
                          <a:solidFill>
                            <a:schemeClr val="tx1"/>
                          </a:solidFill>
                          <a:effectLst/>
                          <a:latin typeface="Calibri"/>
                          <a:ea typeface="Arial"/>
                          <a:cs typeface="Arial"/>
                        </a:rPr>
                        <a:t>Q</a:t>
                      </a:r>
                      <a:endParaRPr lang="en-ZA" sz="1600" b="1" dirty="0">
                        <a:solidFill>
                          <a:schemeClr val="tx1"/>
                        </a:solidFill>
                        <a:effectLst/>
                        <a:latin typeface="Arial"/>
                        <a:ea typeface="Arial"/>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ZA" sz="1600" b="0" dirty="0" smtClean="0">
                          <a:solidFill>
                            <a:schemeClr val="tx1"/>
                          </a:solidFill>
                          <a:effectLst/>
                          <a:latin typeface="+mn-lt"/>
                          <a:ea typeface="Arial"/>
                          <a:cs typeface="Arial"/>
                        </a:rPr>
                        <a:t>1 AFS by 31 May, and 3 IFS 30 days after each quarter</a:t>
                      </a:r>
                      <a:endParaRPr lang="en-ZA" sz="1600" b="0" dirty="0">
                        <a:solidFill>
                          <a:schemeClr val="tx1"/>
                        </a:solidFill>
                        <a:effectLst/>
                        <a:latin typeface="Arial"/>
                        <a:ea typeface="Arial"/>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tabLst>
                          <a:tab pos="914400" algn="l"/>
                        </a:tabLst>
                      </a:pPr>
                      <a:r>
                        <a:rPr lang="en-US" sz="1600" b="0" dirty="0">
                          <a:solidFill>
                            <a:schemeClr val="tx1"/>
                          </a:solidFill>
                          <a:effectLst/>
                          <a:latin typeface="Calibri"/>
                          <a:ea typeface="Arial"/>
                          <a:cs typeface="Arial"/>
                        </a:rPr>
                        <a:t>AFS – 31 May </a:t>
                      </a:r>
                      <a:r>
                        <a:rPr lang="en-US" sz="1600" b="0" dirty="0" smtClean="0">
                          <a:solidFill>
                            <a:schemeClr val="tx1"/>
                          </a:solidFill>
                          <a:effectLst/>
                          <a:latin typeface="Calibri"/>
                          <a:ea typeface="Arial"/>
                          <a:cs typeface="Arial"/>
                        </a:rPr>
                        <a:t>2020</a:t>
                      </a:r>
                      <a:endParaRPr lang="en-ZA" sz="1600" b="0" dirty="0">
                        <a:solidFill>
                          <a:schemeClr val="tx1"/>
                        </a:solidFill>
                        <a:effectLst/>
                        <a:latin typeface="Arial"/>
                        <a:ea typeface="Arial"/>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1 IFS by 31 July </a:t>
                      </a:r>
                      <a:r>
                        <a:rPr lang="en-ZA" sz="1600" dirty="0" smtClean="0">
                          <a:effectLst/>
                          <a:latin typeface="Calibri" panose="020F0502020204030204" pitchFamily="34" charset="0"/>
                          <a:ea typeface="Calibri" panose="020F0502020204030204" pitchFamily="34" charset="0"/>
                          <a:cs typeface="Calibri" panose="020F0502020204030204" pitchFamily="34" charset="0"/>
                        </a:rPr>
                        <a:t>2020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1 IFS by 31 October </a:t>
                      </a:r>
                      <a:r>
                        <a:rPr lang="en-ZA" sz="1600" dirty="0" smtClean="0">
                          <a:effectLst/>
                          <a:latin typeface="Calibri" panose="020F0502020204030204" pitchFamily="34" charset="0"/>
                          <a:ea typeface="Calibri" panose="020F0502020204030204" pitchFamily="34" charset="0"/>
                          <a:cs typeface="Calibri" panose="020F0502020204030204" pitchFamily="34" charset="0"/>
                        </a:rPr>
                        <a:t>2020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1 IFS by 31 January </a:t>
                      </a:r>
                      <a:r>
                        <a:rPr lang="en-ZA" sz="1600" dirty="0" smtClean="0">
                          <a:effectLst/>
                          <a:latin typeface="Calibri" panose="020F0502020204030204" pitchFamily="34" charset="0"/>
                          <a:ea typeface="Calibri" panose="020F0502020204030204" pitchFamily="34" charset="0"/>
                          <a:cs typeface="Calibri" panose="020F0502020204030204" pitchFamily="34" charset="0"/>
                        </a:rPr>
                        <a:t>2021</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2113279">
                <a:tc>
                  <a:txBody>
                    <a:bodyPr/>
                    <a:lstStyle/>
                    <a:p>
                      <a:pPr>
                        <a:lnSpc>
                          <a:spcPct val="115000"/>
                        </a:lnSpc>
                        <a:spcAft>
                          <a:spcPts val="0"/>
                        </a:spcAft>
                      </a:pPr>
                      <a:r>
                        <a:rPr lang="en-ZA" sz="1600" b="0" dirty="0" smtClean="0">
                          <a:solidFill>
                            <a:schemeClr val="tx1"/>
                          </a:solidFill>
                          <a:effectLst/>
                          <a:latin typeface="Calibri"/>
                          <a:ea typeface="Arial"/>
                          <a:cs typeface="Arial"/>
                        </a:rPr>
                        <a:t>2.1</a:t>
                      </a:r>
                      <a:endParaRPr lang="en-ZA" sz="1600" b="0" dirty="0">
                        <a:solidFill>
                          <a:schemeClr val="tx1"/>
                        </a:solidFill>
                        <a:effectLst/>
                        <a:latin typeface="Arial"/>
                        <a:ea typeface="Arial"/>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600" b="0" dirty="0" smtClean="0">
                          <a:solidFill>
                            <a:schemeClr val="tx1"/>
                          </a:solidFill>
                          <a:effectLst/>
                          <a:latin typeface="+mn-lt"/>
                          <a:ea typeface="Arial"/>
                          <a:cs typeface="Times New Roman"/>
                        </a:rPr>
                        <a:t>Cases of Irregular, Fruitless and Wasteful and/or Unauthorised expenditure, detected per financial year, reported to the Accounting Officer</a:t>
                      </a:r>
                      <a:endParaRPr lang="en-ZA" sz="1600" b="0" dirty="0">
                        <a:solidFill>
                          <a:schemeClr val="tx1"/>
                        </a:solidFill>
                        <a:effectLst/>
                        <a:latin typeface="+mn-lt"/>
                        <a:ea typeface="Arial"/>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1600" b="1" dirty="0">
                          <a:solidFill>
                            <a:schemeClr val="tx1"/>
                          </a:solidFill>
                          <a:effectLst/>
                          <a:latin typeface="Calibri"/>
                          <a:ea typeface="Arial"/>
                          <a:cs typeface="Arial"/>
                        </a:rPr>
                        <a:t>Q</a:t>
                      </a:r>
                      <a:endParaRPr lang="en-ZA" sz="1600" b="1" dirty="0">
                        <a:solidFill>
                          <a:schemeClr val="tx1"/>
                        </a:solidFill>
                        <a:effectLst/>
                        <a:latin typeface="Arial"/>
                        <a:ea typeface="Arial"/>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600" dirty="0" smtClean="0">
                          <a:effectLst/>
                          <a:latin typeface="Calibri" panose="020F0502020204030204" pitchFamily="34" charset="0"/>
                          <a:ea typeface="Calibri" panose="020F0502020204030204" pitchFamily="34" charset="0"/>
                        </a:rPr>
                        <a:t>All cases which are detected reported monthly to the Accounting Officer and National Treasury</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All cases detected</a:t>
                      </a:r>
                      <a:r>
                        <a:rPr lang="en-US" sz="1600" dirty="0">
                          <a:effectLst/>
                          <a:latin typeface="Calibri" panose="020F0502020204030204" pitchFamily="34" charset="0"/>
                          <a:ea typeface="Calibri" panose="020F0502020204030204" pitchFamily="34" charset="0"/>
                          <a:cs typeface="Calibri" panose="020F0502020204030204" pitchFamily="34" charset="0"/>
                        </a:rPr>
                        <a:t> reported monthly</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All cases detected</a:t>
                      </a:r>
                      <a:r>
                        <a:rPr lang="en-US" sz="1600" dirty="0">
                          <a:effectLst/>
                          <a:latin typeface="Calibri" panose="020F0502020204030204" pitchFamily="34" charset="0"/>
                          <a:ea typeface="Calibri" panose="020F0502020204030204" pitchFamily="34" charset="0"/>
                          <a:cs typeface="Calibri" panose="020F0502020204030204" pitchFamily="34" charset="0"/>
                        </a:rPr>
                        <a:t> reported monthly</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All cases detected</a:t>
                      </a:r>
                      <a:r>
                        <a:rPr lang="en-US" sz="1600" dirty="0">
                          <a:effectLst/>
                          <a:latin typeface="Calibri" panose="020F0502020204030204" pitchFamily="34" charset="0"/>
                          <a:ea typeface="Calibri" panose="020F0502020204030204" pitchFamily="34" charset="0"/>
                          <a:cs typeface="Calibri" panose="020F0502020204030204" pitchFamily="34" charset="0"/>
                        </a:rPr>
                        <a:t> reported monthly</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All cases detected</a:t>
                      </a:r>
                      <a:r>
                        <a:rPr lang="en-US" sz="1600" dirty="0">
                          <a:effectLst/>
                          <a:latin typeface="Calibri" panose="020F0502020204030204" pitchFamily="34" charset="0"/>
                          <a:ea typeface="Calibri" panose="020F0502020204030204" pitchFamily="34" charset="0"/>
                          <a:cs typeface="Calibri" panose="020F0502020204030204" pitchFamily="34" charset="0"/>
                        </a:rPr>
                        <a:t> reported monthly</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3" name="Slide Number Placeholder 2"/>
          <p:cNvSpPr>
            <a:spLocks noGrp="1"/>
          </p:cNvSpPr>
          <p:nvPr>
            <p:ph type="sldNum" sz="quarter" idx="12"/>
          </p:nvPr>
        </p:nvSpPr>
        <p:spPr>
          <a:xfrm>
            <a:off x="7010400" y="-13433"/>
            <a:ext cx="2133600" cy="365125"/>
          </a:xfrm>
        </p:spPr>
        <p:txBody>
          <a:bodyPr/>
          <a:lstStyle/>
          <a:p>
            <a:pPr>
              <a:defRPr/>
            </a:pPr>
            <a:fld id="{02C825D8-7D5C-497D-8665-B73E15BD3DD8}" type="slidenum">
              <a:rPr lang="en-US" smtClean="0">
                <a:solidFill>
                  <a:schemeClr val="bg1"/>
                </a:solidFill>
              </a:rPr>
              <a:pPr>
                <a:defRPr/>
              </a:pPr>
              <a:t>15</a:t>
            </a:fld>
            <a:endParaRPr lang="en-US" dirty="0">
              <a:solidFill>
                <a:schemeClr val="bg1"/>
              </a:solidFill>
            </a:endParaRPr>
          </a:p>
        </p:txBody>
      </p:sp>
    </p:spTree>
    <p:extLst>
      <p:ext uri="{BB962C8B-B14F-4D97-AF65-F5344CB8AC3E}">
        <p14:creationId xmlns:p14="http://schemas.microsoft.com/office/powerpoint/2010/main" xmlns="" val="39330235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157407"/>
            <a:ext cx="8229600" cy="1143000"/>
          </a:xfrm>
        </p:spPr>
        <p:txBody>
          <a:bodyPr/>
          <a:lstStyle/>
          <a:p>
            <a:r>
              <a:rPr lang="en-ZA" sz="2000" b="1" dirty="0" smtClean="0"/>
              <a:t>FOCUS </a:t>
            </a:r>
            <a:r>
              <a:rPr lang="en-ZA" sz="2000" b="1" dirty="0"/>
              <a:t>AREA: </a:t>
            </a:r>
            <a:r>
              <a:rPr lang="en-ZA" sz="2000" b="1" dirty="0" smtClean="0"/>
              <a:t>COMMUNICATION</a:t>
            </a:r>
            <a:endParaRPr lang="en-ZA" sz="20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506313997"/>
              </p:ext>
            </p:extLst>
          </p:nvPr>
        </p:nvGraphicFramePr>
        <p:xfrm>
          <a:off x="175846" y="1417638"/>
          <a:ext cx="8733691" cy="4857496"/>
        </p:xfrm>
        <a:graphic>
          <a:graphicData uri="http://schemas.openxmlformats.org/drawingml/2006/table">
            <a:tbl>
              <a:tblPr firstRow="1" bandRow="1">
                <a:tableStyleId>{E8B1032C-EA38-4F05-BA0D-38AFFFC7BED3}</a:tableStyleId>
              </a:tblPr>
              <a:tblGrid>
                <a:gridCol w="457479">
                  <a:extLst>
                    <a:ext uri="{9D8B030D-6E8A-4147-A177-3AD203B41FA5}">
                      <a16:colId xmlns:a16="http://schemas.microsoft.com/office/drawing/2014/main" xmlns="" val="20000"/>
                    </a:ext>
                  </a:extLst>
                </a:gridCol>
                <a:gridCol w="1723013">
                  <a:extLst>
                    <a:ext uri="{9D8B030D-6E8A-4147-A177-3AD203B41FA5}">
                      <a16:colId xmlns:a16="http://schemas.microsoft.com/office/drawing/2014/main" xmlns="" val="20001"/>
                    </a:ext>
                  </a:extLst>
                </a:gridCol>
                <a:gridCol w="644770">
                  <a:extLst>
                    <a:ext uri="{9D8B030D-6E8A-4147-A177-3AD203B41FA5}">
                      <a16:colId xmlns:a16="http://schemas.microsoft.com/office/drawing/2014/main" xmlns="" val="20002"/>
                    </a:ext>
                  </a:extLst>
                </a:gridCol>
                <a:gridCol w="1407606">
                  <a:extLst>
                    <a:ext uri="{9D8B030D-6E8A-4147-A177-3AD203B41FA5}">
                      <a16:colId xmlns:a16="http://schemas.microsoft.com/office/drawing/2014/main" xmlns="" val="20003"/>
                    </a:ext>
                  </a:extLst>
                </a:gridCol>
                <a:gridCol w="1225690">
                  <a:extLst>
                    <a:ext uri="{9D8B030D-6E8A-4147-A177-3AD203B41FA5}">
                      <a16:colId xmlns:a16="http://schemas.microsoft.com/office/drawing/2014/main" xmlns="" val="20004"/>
                    </a:ext>
                  </a:extLst>
                </a:gridCol>
                <a:gridCol w="1091711">
                  <a:extLst>
                    <a:ext uri="{9D8B030D-6E8A-4147-A177-3AD203B41FA5}">
                      <a16:colId xmlns:a16="http://schemas.microsoft.com/office/drawing/2014/main" xmlns="" val="20005"/>
                    </a:ext>
                  </a:extLst>
                </a:gridCol>
                <a:gridCol w="1091711">
                  <a:extLst>
                    <a:ext uri="{9D8B030D-6E8A-4147-A177-3AD203B41FA5}">
                      <a16:colId xmlns:a16="http://schemas.microsoft.com/office/drawing/2014/main" xmlns="" val="20006"/>
                    </a:ext>
                  </a:extLst>
                </a:gridCol>
                <a:gridCol w="1091711">
                  <a:extLst>
                    <a:ext uri="{9D8B030D-6E8A-4147-A177-3AD203B41FA5}">
                      <a16:colId xmlns:a16="http://schemas.microsoft.com/office/drawing/2014/main" xmlns="" val="20007"/>
                    </a:ext>
                  </a:extLst>
                </a:gridCol>
              </a:tblGrid>
              <a:tr h="370840">
                <a:tc gridSpan="2">
                  <a:txBody>
                    <a:bodyPr/>
                    <a:lstStyle/>
                    <a:p>
                      <a:pPr algn="ctr"/>
                      <a:r>
                        <a:rPr lang="en-ZA" sz="1600" dirty="0" smtClean="0"/>
                        <a:t>Output</a:t>
                      </a:r>
                      <a:r>
                        <a:rPr lang="en-ZA" sz="1600" baseline="0" dirty="0" smtClean="0"/>
                        <a:t> Indicator</a:t>
                      </a:r>
                      <a:endParaRPr lang="en-ZA" sz="1600" dirty="0">
                        <a:solidFill>
                          <a:schemeClr val="tx1"/>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C000"/>
                    </a:solidFill>
                  </a:tcPr>
                </a:tc>
                <a:tc hMerge="1">
                  <a:txBody>
                    <a:bodyPr/>
                    <a:lstStyle/>
                    <a:p>
                      <a:endParaRPr lang="en-ZA" dirty="0"/>
                    </a:p>
                  </a:txBody>
                  <a:tcPr/>
                </a:tc>
                <a:tc>
                  <a:txBody>
                    <a:bodyPr/>
                    <a:lstStyle/>
                    <a:p>
                      <a:pPr algn="ctr"/>
                      <a:r>
                        <a:rPr lang="en-ZA" sz="1600" dirty="0" smtClean="0"/>
                        <a:t>RP</a:t>
                      </a:r>
                      <a:endParaRPr lang="en-ZA"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C000"/>
                    </a:solidFill>
                  </a:tcPr>
                </a:tc>
                <a:tc>
                  <a:txBody>
                    <a:bodyPr/>
                    <a:lstStyle/>
                    <a:p>
                      <a:pPr algn="ctr"/>
                      <a:r>
                        <a:rPr lang="en-ZA" sz="1600" dirty="0" smtClean="0"/>
                        <a:t>Annual Target</a:t>
                      </a:r>
                      <a:endParaRPr lang="en-ZA"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C000"/>
                    </a:solidFill>
                  </a:tcPr>
                </a:tc>
                <a:tc>
                  <a:txBody>
                    <a:bodyPr/>
                    <a:lstStyle/>
                    <a:p>
                      <a:pPr algn="ctr"/>
                      <a:r>
                        <a:rPr lang="en-ZA" sz="1600" dirty="0" smtClean="0"/>
                        <a:t>Q1</a:t>
                      </a:r>
                      <a:endParaRPr lang="en-ZA"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C000"/>
                    </a:solidFill>
                  </a:tcPr>
                </a:tc>
                <a:tc>
                  <a:txBody>
                    <a:bodyPr/>
                    <a:lstStyle/>
                    <a:p>
                      <a:pPr algn="ctr"/>
                      <a:r>
                        <a:rPr lang="en-ZA" sz="1600" dirty="0" smtClean="0"/>
                        <a:t>Q2</a:t>
                      </a:r>
                      <a:endParaRPr lang="en-ZA"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C000"/>
                    </a:solidFill>
                  </a:tcPr>
                </a:tc>
                <a:tc>
                  <a:txBody>
                    <a:bodyPr/>
                    <a:lstStyle/>
                    <a:p>
                      <a:pPr algn="ctr"/>
                      <a:r>
                        <a:rPr lang="en-ZA" sz="1600" dirty="0" smtClean="0"/>
                        <a:t>Q3</a:t>
                      </a:r>
                      <a:endParaRPr lang="en-ZA"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C000"/>
                    </a:solidFill>
                  </a:tcPr>
                </a:tc>
                <a:tc>
                  <a:txBody>
                    <a:bodyPr/>
                    <a:lstStyle/>
                    <a:p>
                      <a:pPr algn="ctr"/>
                      <a:r>
                        <a:rPr lang="en-ZA" sz="1600" dirty="0" smtClean="0"/>
                        <a:t>Q4</a:t>
                      </a:r>
                      <a:endParaRPr lang="en-ZA" sz="1600" dirty="0">
                        <a:solidFill>
                          <a:schemeClr val="tx1"/>
                        </a:solidFill>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00"/>
                  </a:ext>
                </a:extLst>
              </a:tr>
              <a:tr h="370840">
                <a:tc>
                  <a:txBody>
                    <a:bodyPr/>
                    <a:lstStyle/>
                    <a:p>
                      <a:pPr>
                        <a:lnSpc>
                          <a:spcPct val="115000"/>
                        </a:lnSpc>
                        <a:spcAft>
                          <a:spcPts val="0"/>
                        </a:spcAft>
                      </a:pPr>
                      <a:r>
                        <a:rPr lang="en-ZA" sz="1400" b="0" dirty="0" smtClean="0">
                          <a:solidFill>
                            <a:schemeClr val="tx1"/>
                          </a:solidFill>
                          <a:effectLst/>
                          <a:latin typeface="+mn-lt"/>
                          <a:ea typeface="Arial"/>
                          <a:cs typeface="Arial"/>
                        </a:rPr>
                        <a:t>1.1</a:t>
                      </a:r>
                      <a:endParaRPr lang="en-ZA" sz="1400" b="0" dirty="0">
                        <a:solidFill>
                          <a:schemeClr val="tx1"/>
                        </a:solidFill>
                        <a:effectLst/>
                        <a:latin typeface="+mn-lt"/>
                        <a:ea typeface="Arial"/>
                        <a:cs typeface="Times New Roman"/>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ZA" sz="1600" dirty="0" smtClean="0">
                          <a:effectLst/>
                          <a:latin typeface="Calibri" panose="020F0502020204030204" pitchFamily="34" charset="0"/>
                          <a:ea typeface="Calibri" panose="020F0502020204030204" pitchFamily="34" charset="0"/>
                        </a:rPr>
                        <a:t>Communication and marketing of departmental work</a:t>
                      </a:r>
                      <a:endParaRPr lang="en-ZA" sz="1600" b="0" dirty="0">
                        <a:solidFill>
                          <a:schemeClr val="tx1"/>
                        </a:solidFill>
                        <a:effectLst/>
                        <a:latin typeface="+mn-lt"/>
                        <a:ea typeface="Arial"/>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ZA" sz="1400" b="1" dirty="0">
                          <a:solidFill>
                            <a:schemeClr val="tx1"/>
                          </a:solidFill>
                          <a:effectLst/>
                          <a:latin typeface="+mn-lt"/>
                          <a:ea typeface="Arial"/>
                          <a:cs typeface="Arial"/>
                        </a:rPr>
                        <a:t>Q and </a:t>
                      </a:r>
                      <a:endParaRPr lang="en-ZA" sz="1400" b="1" dirty="0" smtClean="0">
                        <a:solidFill>
                          <a:schemeClr val="tx1"/>
                        </a:solidFill>
                        <a:effectLst/>
                        <a:latin typeface="+mn-lt"/>
                        <a:ea typeface="Arial"/>
                        <a:cs typeface="Arial"/>
                      </a:endParaRPr>
                    </a:p>
                    <a:p>
                      <a:pPr algn="ctr">
                        <a:lnSpc>
                          <a:spcPct val="115000"/>
                        </a:lnSpc>
                        <a:spcAft>
                          <a:spcPts val="0"/>
                        </a:spcAft>
                      </a:pPr>
                      <a:r>
                        <a:rPr lang="en-ZA" sz="1400" b="1" dirty="0" smtClean="0">
                          <a:solidFill>
                            <a:schemeClr val="tx1"/>
                          </a:solidFill>
                          <a:effectLst/>
                          <a:latin typeface="+mn-lt"/>
                          <a:ea typeface="Arial"/>
                          <a:cs typeface="Arial"/>
                        </a:rPr>
                        <a:t>A</a:t>
                      </a:r>
                      <a:endParaRPr lang="en-ZA" sz="1400" b="1" dirty="0">
                        <a:solidFill>
                          <a:schemeClr val="tx1"/>
                        </a:solidFill>
                        <a:effectLst/>
                        <a:latin typeface="+mn-lt"/>
                        <a:ea typeface="Arial"/>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342900">
                        <a:lnSpc>
                          <a:spcPct val="115000"/>
                        </a:lnSpc>
                        <a:spcAft>
                          <a:spcPts val="0"/>
                        </a:spcAft>
                        <a:buFont typeface="+mj-lt"/>
                        <a:buAutoNum type="arabicPeriod"/>
                      </a:pPr>
                      <a:r>
                        <a:rPr lang="en-ZA" sz="1600" dirty="0">
                          <a:effectLst/>
                          <a:latin typeface="Calibri" panose="020F0502020204030204" pitchFamily="34" charset="0"/>
                          <a:ea typeface="Calibri" panose="020F0502020204030204" pitchFamily="34" charset="0"/>
                          <a:cs typeface="Calibri" panose="020F0502020204030204" pitchFamily="34" charset="0"/>
                        </a:rPr>
                        <a:t>Communication annual work plan approved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en-ZA" sz="1600" dirty="0">
                          <a:effectLst/>
                          <a:latin typeface="Calibri" panose="020F0502020204030204" pitchFamily="34" charset="0"/>
                          <a:ea typeface="Calibri" panose="020F0502020204030204" pitchFamily="34" charset="0"/>
                          <a:cs typeface="Calibri" panose="020F0502020204030204" pitchFamily="34" charset="0"/>
                        </a:rPr>
                        <a:t>100</a:t>
                      </a:r>
                      <a:r>
                        <a:rPr lang="en-ZA" sz="1600" dirty="0" smtClean="0">
                          <a:effectLst/>
                          <a:latin typeface="Calibri" panose="020F0502020204030204" pitchFamily="34" charset="0"/>
                          <a:ea typeface="Calibri" panose="020F0502020204030204" pitchFamily="34" charset="0"/>
                          <a:cs typeface="Calibri" panose="020F0502020204030204" pitchFamily="34" charset="0"/>
                        </a:rPr>
                        <a:t>% implementation </a:t>
                      </a:r>
                      <a:r>
                        <a:rPr lang="en-ZA" sz="1600" dirty="0">
                          <a:effectLst/>
                          <a:latin typeface="Calibri" panose="020F0502020204030204" pitchFamily="34" charset="0"/>
                          <a:ea typeface="Calibri" panose="020F0502020204030204" pitchFamily="34" charset="0"/>
                          <a:cs typeface="Calibri" panose="020F0502020204030204" pitchFamily="34" charset="0"/>
                        </a:rPr>
                        <a:t>of the annual work plan</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342900">
                        <a:lnSpc>
                          <a:spcPct val="115000"/>
                        </a:lnSpc>
                        <a:spcAft>
                          <a:spcPts val="0"/>
                        </a:spcAft>
                        <a:buFont typeface="+mj-lt"/>
                        <a:buAutoNum type="arabicPeriod"/>
                      </a:pPr>
                      <a:r>
                        <a:rPr lang="en-ZA" sz="1600" dirty="0">
                          <a:effectLst/>
                          <a:latin typeface="Calibri" panose="020F0502020204030204" pitchFamily="34" charset="0"/>
                          <a:ea typeface="Calibri" panose="020F0502020204030204" pitchFamily="34" charset="0"/>
                          <a:cs typeface="Calibri" panose="020F0502020204030204" pitchFamily="34" charset="0"/>
                        </a:rPr>
                        <a:t>Communication annual work plan approved April </a:t>
                      </a:r>
                      <a:r>
                        <a:rPr lang="en-ZA" sz="1600" dirty="0" smtClean="0">
                          <a:effectLst/>
                          <a:latin typeface="Calibri" panose="020F0502020204030204" pitchFamily="34" charset="0"/>
                          <a:ea typeface="Calibri" panose="020F0502020204030204" pitchFamily="34" charset="0"/>
                          <a:cs typeface="Calibri" panose="020F0502020204030204" pitchFamily="34" charset="0"/>
                        </a:rPr>
                        <a:t>2020</a:t>
                      </a:r>
                    </a:p>
                    <a:p>
                      <a:pPr marL="342900" lvl="0" indent="-342900">
                        <a:lnSpc>
                          <a:spcPct val="115000"/>
                        </a:lnSpc>
                        <a:spcAft>
                          <a:spcPts val="0"/>
                        </a:spcAft>
                        <a:buFont typeface="+mj-lt"/>
                        <a:buAutoNum type="arabicPeriod"/>
                      </a:pP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en-ZA" sz="1600" dirty="0">
                          <a:effectLst/>
                          <a:latin typeface="Calibri" panose="020F0502020204030204" pitchFamily="34" charset="0"/>
                          <a:ea typeface="Calibri" panose="020F0502020204030204" pitchFamily="34" charset="0"/>
                          <a:cs typeface="Calibri" panose="020F0502020204030204" pitchFamily="34" charset="0"/>
                        </a:rPr>
                        <a:t>100% implementation of the activities mapped for Q1</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100% implementation of the activities mapped for Q2</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100% implementation of the activities mapped for Q3</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100% implementation of the activities mapped for Q4</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bl>
          </a:graphicData>
        </a:graphic>
      </p:graphicFrame>
      <p:sp>
        <p:nvSpPr>
          <p:cNvPr id="3" name="Slide Number Placeholder 2"/>
          <p:cNvSpPr>
            <a:spLocks noGrp="1"/>
          </p:cNvSpPr>
          <p:nvPr>
            <p:ph type="sldNum" sz="quarter" idx="12"/>
          </p:nvPr>
        </p:nvSpPr>
        <p:spPr>
          <a:xfrm>
            <a:off x="7010400" y="-25156"/>
            <a:ext cx="2133600" cy="365125"/>
          </a:xfrm>
        </p:spPr>
        <p:txBody>
          <a:bodyPr/>
          <a:lstStyle/>
          <a:p>
            <a:pPr>
              <a:defRPr/>
            </a:pPr>
            <a:fld id="{02C825D8-7D5C-497D-8665-B73E15BD3DD8}" type="slidenum">
              <a:rPr lang="en-US" smtClean="0">
                <a:solidFill>
                  <a:schemeClr val="bg1"/>
                </a:solidFill>
              </a:rPr>
              <a:pPr>
                <a:defRPr/>
              </a:pPr>
              <a:t>16</a:t>
            </a:fld>
            <a:endParaRPr lang="en-US" dirty="0">
              <a:solidFill>
                <a:schemeClr val="bg1"/>
              </a:solidFill>
            </a:endParaRPr>
          </a:p>
        </p:txBody>
      </p:sp>
    </p:spTree>
    <p:extLst>
      <p:ext uri="{BB962C8B-B14F-4D97-AF65-F5344CB8AC3E}">
        <p14:creationId xmlns:p14="http://schemas.microsoft.com/office/powerpoint/2010/main" xmlns="" val="16581649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157407"/>
            <a:ext cx="8229600" cy="1143000"/>
          </a:xfrm>
        </p:spPr>
        <p:txBody>
          <a:bodyPr/>
          <a:lstStyle/>
          <a:p>
            <a:r>
              <a:rPr lang="en-ZA" sz="2400" b="1" dirty="0">
                <a:solidFill>
                  <a:prstClr val="black"/>
                </a:solidFill>
              </a:rPr>
              <a:t>FINANCIAL AND SUPPLY CHAIN MANAGEMENT </a:t>
            </a:r>
            <a:endParaRPr lang="en-ZA" sz="20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750725454"/>
              </p:ext>
            </p:extLst>
          </p:nvPr>
        </p:nvGraphicFramePr>
        <p:xfrm>
          <a:off x="175846" y="1417638"/>
          <a:ext cx="8733691" cy="3827752"/>
        </p:xfrm>
        <a:graphic>
          <a:graphicData uri="http://schemas.openxmlformats.org/drawingml/2006/table">
            <a:tbl>
              <a:tblPr firstRow="1" bandRow="1">
                <a:tableStyleId>{E8B1032C-EA38-4F05-BA0D-38AFFFC7BED3}</a:tableStyleId>
              </a:tblPr>
              <a:tblGrid>
                <a:gridCol w="457479">
                  <a:extLst>
                    <a:ext uri="{9D8B030D-6E8A-4147-A177-3AD203B41FA5}">
                      <a16:colId xmlns:a16="http://schemas.microsoft.com/office/drawing/2014/main" xmlns="" val="20000"/>
                    </a:ext>
                  </a:extLst>
                </a:gridCol>
                <a:gridCol w="1723013">
                  <a:extLst>
                    <a:ext uri="{9D8B030D-6E8A-4147-A177-3AD203B41FA5}">
                      <a16:colId xmlns:a16="http://schemas.microsoft.com/office/drawing/2014/main" xmlns="" val="20001"/>
                    </a:ext>
                  </a:extLst>
                </a:gridCol>
                <a:gridCol w="644770">
                  <a:extLst>
                    <a:ext uri="{9D8B030D-6E8A-4147-A177-3AD203B41FA5}">
                      <a16:colId xmlns:a16="http://schemas.microsoft.com/office/drawing/2014/main" xmlns="" val="20002"/>
                    </a:ext>
                  </a:extLst>
                </a:gridCol>
                <a:gridCol w="1541585">
                  <a:extLst>
                    <a:ext uri="{9D8B030D-6E8A-4147-A177-3AD203B41FA5}">
                      <a16:colId xmlns:a16="http://schemas.microsoft.com/office/drawing/2014/main" xmlns="" val="20003"/>
                    </a:ext>
                  </a:extLst>
                </a:gridCol>
                <a:gridCol w="1091711">
                  <a:extLst>
                    <a:ext uri="{9D8B030D-6E8A-4147-A177-3AD203B41FA5}">
                      <a16:colId xmlns:a16="http://schemas.microsoft.com/office/drawing/2014/main" xmlns="" val="20004"/>
                    </a:ext>
                  </a:extLst>
                </a:gridCol>
                <a:gridCol w="1091711">
                  <a:extLst>
                    <a:ext uri="{9D8B030D-6E8A-4147-A177-3AD203B41FA5}">
                      <a16:colId xmlns:a16="http://schemas.microsoft.com/office/drawing/2014/main" xmlns="" val="20005"/>
                    </a:ext>
                  </a:extLst>
                </a:gridCol>
                <a:gridCol w="1091711">
                  <a:extLst>
                    <a:ext uri="{9D8B030D-6E8A-4147-A177-3AD203B41FA5}">
                      <a16:colId xmlns:a16="http://schemas.microsoft.com/office/drawing/2014/main" xmlns="" val="20006"/>
                    </a:ext>
                  </a:extLst>
                </a:gridCol>
                <a:gridCol w="1091711">
                  <a:extLst>
                    <a:ext uri="{9D8B030D-6E8A-4147-A177-3AD203B41FA5}">
                      <a16:colId xmlns:a16="http://schemas.microsoft.com/office/drawing/2014/main" xmlns="" val="20007"/>
                    </a:ext>
                  </a:extLst>
                </a:gridCol>
              </a:tblGrid>
              <a:tr h="370840">
                <a:tc gridSpan="2">
                  <a:txBody>
                    <a:bodyPr/>
                    <a:lstStyle/>
                    <a:p>
                      <a:pPr algn="ctr"/>
                      <a:r>
                        <a:rPr lang="en-ZA" sz="1600" dirty="0" smtClean="0"/>
                        <a:t>Output</a:t>
                      </a:r>
                      <a:r>
                        <a:rPr lang="en-ZA" sz="1600" baseline="0" dirty="0" smtClean="0"/>
                        <a:t> Indicator</a:t>
                      </a:r>
                      <a:endParaRPr lang="en-ZA" sz="1600" dirty="0">
                        <a:solidFill>
                          <a:schemeClr val="tx1"/>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C000"/>
                    </a:solidFill>
                  </a:tcPr>
                </a:tc>
                <a:tc hMerge="1">
                  <a:txBody>
                    <a:bodyPr/>
                    <a:lstStyle/>
                    <a:p>
                      <a:endParaRPr lang="en-ZA" dirty="0"/>
                    </a:p>
                  </a:txBody>
                  <a:tcPr/>
                </a:tc>
                <a:tc>
                  <a:txBody>
                    <a:bodyPr/>
                    <a:lstStyle/>
                    <a:p>
                      <a:pPr algn="ctr"/>
                      <a:r>
                        <a:rPr lang="en-ZA" sz="1600" dirty="0" smtClean="0"/>
                        <a:t>RP</a:t>
                      </a:r>
                      <a:endParaRPr lang="en-ZA"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C000"/>
                    </a:solidFill>
                  </a:tcPr>
                </a:tc>
                <a:tc>
                  <a:txBody>
                    <a:bodyPr/>
                    <a:lstStyle/>
                    <a:p>
                      <a:pPr algn="ctr"/>
                      <a:r>
                        <a:rPr lang="en-ZA" sz="1600" dirty="0" smtClean="0"/>
                        <a:t>Annual Target</a:t>
                      </a:r>
                      <a:endParaRPr lang="en-ZA"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C000"/>
                    </a:solidFill>
                  </a:tcPr>
                </a:tc>
                <a:tc>
                  <a:txBody>
                    <a:bodyPr/>
                    <a:lstStyle/>
                    <a:p>
                      <a:pPr algn="ctr"/>
                      <a:r>
                        <a:rPr lang="en-ZA" sz="1600" dirty="0" smtClean="0"/>
                        <a:t>Q1</a:t>
                      </a:r>
                      <a:endParaRPr lang="en-ZA"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C000"/>
                    </a:solidFill>
                  </a:tcPr>
                </a:tc>
                <a:tc>
                  <a:txBody>
                    <a:bodyPr/>
                    <a:lstStyle/>
                    <a:p>
                      <a:pPr algn="ctr"/>
                      <a:r>
                        <a:rPr lang="en-ZA" sz="1600" dirty="0" smtClean="0"/>
                        <a:t>Q2</a:t>
                      </a:r>
                      <a:endParaRPr lang="en-ZA"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C000"/>
                    </a:solidFill>
                  </a:tcPr>
                </a:tc>
                <a:tc>
                  <a:txBody>
                    <a:bodyPr/>
                    <a:lstStyle/>
                    <a:p>
                      <a:pPr algn="ctr"/>
                      <a:r>
                        <a:rPr lang="en-ZA" sz="1600" dirty="0" smtClean="0"/>
                        <a:t>Q3</a:t>
                      </a:r>
                      <a:endParaRPr lang="en-ZA"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C000"/>
                    </a:solidFill>
                  </a:tcPr>
                </a:tc>
                <a:tc>
                  <a:txBody>
                    <a:bodyPr/>
                    <a:lstStyle/>
                    <a:p>
                      <a:pPr algn="ctr"/>
                      <a:r>
                        <a:rPr lang="en-ZA" sz="1600" dirty="0" smtClean="0"/>
                        <a:t>Q4</a:t>
                      </a:r>
                      <a:endParaRPr lang="en-ZA" sz="1600" dirty="0">
                        <a:solidFill>
                          <a:schemeClr val="tx1"/>
                        </a:solidFill>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00"/>
                  </a:ext>
                </a:extLst>
              </a:tr>
              <a:tr h="370840">
                <a:tc>
                  <a:txBody>
                    <a:bodyPr/>
                    <a:lstStyle/>
                    <a:p>
                      <a:pPr>
                        <a:lnSpc>
                          <a:spcPct val="115000"/>
                        </a:lnSpc>
                        <a:spcAft>
                          <a:spcPts val="0"/>
                        </a:spcAft>
                      </a:pPr>
                      <a:r>
                        <a:rPr lang="en-ZA" sz="1400" b="0" dirty="0" smtClean="0">
                          <a:solidFill>
                            <a:schemeClr val="tx1"/>
                          </a:solidFill>
                          <a:effectLst/>
                          <a:latin typeface="+mn-lt"/>
                          <a:ea typeface="Arial"/>
                          <a:cs typeface="Arial"/>
                        </a:rPr>
                        <a:t>1.1</a:t>
                      </a:r>
                      <a:endParaRPr lang="en-ZA" sz="1400" b="0" dirty="0">
                        <a:solidFill>
                          <a:schemeClr val="tx1"/>
                        </a:solidFill>
                        <a:effectLst/>
                        <a:latin typeface="+mn-lt"/>
                        <a:ea typeface="Arial"/>
                        <a:cs typeface="Times New Roman"/>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Ensure compliance with rules and regulations governing procurement of goods and services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ZA" sz="1600" b="1" dirty="0">
                          <a:solidFill>
                            <a:schemeClr val="tx1"/>
                          </a:solidFill>
                          <a:effectLst/>
                          <a:latin typeface="+mn-lt"/>
                          <a:ea typeface="Arial"/>
                          <a:cs typeface="Arial"/>
                        </a:rPr>
                        <a:t>Q</a:t>
                      </a:r>
                      <a:r>
                        <a:rPr lang="en-ZA" sz="1400" b="1" dirty="0">
                          <a:solidFill>
                            <a:schemeClr val="tx1"/>
                          </a:solidFill>
                          <a:effectLst/>
                          <a:latin typeface="+mn-lt"/>
                          <a:ea typeface="Arial"/>
                          <a:cs typeface="Arial"/>
                        </a:rPr>
                        <a:t> </a:t>
                      </a:r>
                      <a:endParaRPr lang="en-ZA" sz="1400" b="1" dirty="0" smtClean="0">
                        <a:solidFill>
                          <a:schemeClr val="tx1"/>
                        </a:solidFill>
                        <a:effectLst/>
                        <a:latin typeface="+mn-lt"/>
                        <a:ea typeface="Arial"/>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Reduction of fruitless and wasteful expenditure by 25%</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Reduction of fruitless and wasteful expenditure by 6%</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Reduction of FEW by 6%</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Reduction of FEW by 6%</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Reduction of fruitless and wasteful expenditure by 7%</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1774416">
                <a:tc>
                  <a:txBody>
                    <a:bodyPr/>
                    <a:lstStyle/>
                    <a:p>
                      <a:pPr>
                        <a:lnSpc>
                          <a:spcPct val="115000"/>
                        </a:lnSpc>
                        <a:spcAft>
                          <a:spcPts val="0"/>
                        </a:spcAft>
                      </a:pPr>
                      <a:r>
                        <a:rPr lang="en-ZA" sz="1400" b="0" dirty="0" smtClean="0">
                          <a:solidFill>
                            <a:schemeClr val="tx1"/>
                          </a:solidFill>
                          <a:effectLst/>
                          <a:latin typeface="+mn-lt"/>
                          <a:ea typeface="Arial"/>
                          <a:cs typeface="Times New Roman"/>
                        </a:rPr>
                        <a:t>2.1</a:t>
                      </a:r>
                      <a:endParaRPr lang="en-ZA" sz="1400" b="0" dirty="0">
                        <a:solidFill>
                          <a:schemeClr val="tx1"/>
                        </a:solidFill>
                        <a:effectLst/>
                        <a:latin typeface="+mn-lt"/>
                        <a:ea typeface="Arial"/>
                        <a:cs typeface="Times New Roman"/>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Ensure compliance with rules and regulations governing procurement of goods and services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ZA" sz="1600" b="1" dirty="0" smtClean="0">
                          <a:solidFill>
                            <a:schemeClr val="tx1"/>
                          </a:solidFill>
                          <a:effectLst/>
                          <a:latin typeface="+mn-lt"/>
                          <a:ea typeface="Arial"/>
                          <a:cs typeface="Times New Roman"/>
                        </a:rPr>
                        <a:t>Q</a:t>
                      </a:r>
                      <a:endParaRPr lang="en-ZA" sz="1600" b="1" dirty="0">
                        <a:solidFill>
                          <a:schemeClr val="tx1"/>
                        </a:solidFill>
                        <a:effectLst/>
                        <a:latin typeface="+mn-lt"/>
                        <a:ea typeface="Arial"/>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Reduce irregular expenditure by 12,5%</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Reduce irregular expenditure by 3%</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Reduce irregular expenditure by 3%</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Reduce irregular expenditure by 3 %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Reduce irregular expenditure by 4%</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1594994"/>
                  </a:ext>
                </a:extLst>
              </a:tr>
            </a:tbl>
          </a:graphicData>
        </a:graphic>
      </p:graphicFrame>
      <p:sp>
        <p:nvSpPr>
          <p:cNvPr id="3" name="Slide Number Placeholder 2"/>
          <p:cNvSpPr>
            <a:spLocks noGrp="1"/>
          </p:cNvSpPr>
          <p:nvPr>
            <p:ph type="sldNum" sz="quarter" idx="12"/>
          </p:nvPr>
        </p:nvSpPr>
        <p:spPr>
          <a:xfrm>
            <a:off x="7010400" y="-25156"/>
            <a:ext cx="2133600" cy="365125"/>
          </a:xfrm>
        </p:spPr>
        <p:txBody>
          <a:bodyPr/>
          <a:lstStyle/>
          <a:p>
            <a:pPr>
              <a:defRPr/>
            </a:pPr>
            <a:fld id="{02C825D8-7D5C-497D-8665-B73E15BD3DD8}" type="slidenum">
              <a:rPr lang="en-US" smtClean="0">
                <a:solidFill>
                  <a:schemeClr val="bg1"/>
                </a:solidFill>
              </a:rPr>
              <a:pPr>
                <a:defRPr/>
              </a:pPr>
              <a:t>17</a:t>
            </a:fld>
            <a:endParaRPr lang="en-US" dirty="0">
              <a:solidFill>
                <a:schemeClr val="bg1"/>
              </a:solidFill>
            </a:endParaRPr>
          </a:p>
        </p:txBody>
      </p:sp>
    </p:spTree>
    <p:extLst>
      <p:ext uri="{BB962C8B-B14F-4D97-AF65-F5344CB8AC3E}">
        <p14:creationId xmlns:p14="http://schemas.microsoft.com/office/powerpoint/2010/main" xmlns="" val="22681744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157407"/>
            <a:ext cx="8229600" cy="1143000"/>
          </a:xfrm>
        </p:spPr>
        <p:txBody>
          <a:bodyPr/>
          <a:lstStyle/>
          <a:p>
            <a:r>
              <a:rPr lang="en-ZA" sz="2000" b="1" dirty="0">
                <a:solidFill>
                  <a:prstClr val="black"/>
                </a:solidFill>
              </a:rPr>
              <a:t>FOCUS AREA: RISK MANAGEMENT: FRAUD AND CORRUPTION</a:t>
            </a:r>
            <a:endParaRPr lang="en-ZA" sz="20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41674446"/>
              </p:ext>
            </p:extLst>
          </p:nvPr>
        </p:nvGraphicFramePr>
        <p:xfrm>
          <a:off x="175846" y="1417638"/>
          <a:ext cx="8733691" cy="1492504"/>
        </p:xfrm>
        <a:graphic>
          <a:graphicData uri="http://schemas.openxmlformats.org/drawingml/2006/table">
            <a:tbl>
              <a:tblPr firstRow="1" bandRow="1">
                <a:tableStyleId>{E8B1032C-EA38-4F05-BA0D-38AFFFC7BED3}</a:tableStyleId>
              </a:tblPr>
              <a:tblGrid>
                <a:gridCol w="457479">
                  <a:extLst>
                    <a:ext uri="{9D8B030D-6E8A-4147-A177-3AD203B41FA5}">
                      <a16:colId xmlns:a16="http://schemas.microsoft.com/office/drawing/2014/main" xmlns="" val="20000"/>
                    </a:ext>
                  </a:extLst>
                </a:gridCol>
                <a:gridCol w="1723013">
                  <a:extLst>
                    <a:ext uri="{9D8B030D-6E8A-4147-A177-3AD203B41FA5}">
                      <a16:colId xmlns:a16="http://schemas.microsoft.com/office/drawing/2014/main" xmlns="" val="20001"/>
                    </a:ext>
                  </a:extLst>
                </a:gridCol>
                <a:gridCol w="644770">
                  <a:extLst>
                    <a:ext uri="{9D8B030D-6E8A-4147-A177-3AD203B41FA5}">
                      <a16:colId xmlns:a16="http://schemas.microsoft.com/office/drawing/2014/main" xmlns="" val="20002"/>
                    </a:ext>
                  </a:extLst>
                </a:gridCol>
                <a:gridCol w="1541585">
                  <a:extLst>
                    <a:ext uri="{9D8B030D-6E8A-4147-A177-3AD203B41FA5}">
                      <a16:colId xmlns:a16="http://schemas.microsoft.com/office/drawing/2014/main" xmlns="" val="20003"/>
                    </a:ext>
                  </a:extLst>
                </a:gridCol>
                <a:gridCol w="1091711">
                  <a:extLst>
                    <a:ext uri="{9D8B030D-6E8A-4147-A177-3AD203B41FA5}">
                      <a16:colId xmlns:a16="http://schemas.microsoft.com/office/drawing/2014/main" xmlns="" val="20004"/>
                    </a:ext>
                  </a:extLst>
                </a:gridCol>
                <a:gridCol w="1091711">
                  <a:extLst>
                    <a:ext uri="{9D8B030D-6E8A-4147-A177-3AD203B41FA5}">
                      <a16:colId xmlns:a16="http://schemas.microsoft.com/office/drawing/2014/main" xmlns="" val="20005"/>
                    </a:ext>
                  </a:extLst>
                </a:gridCol>
                <a:gridCol w="1091711">
                  <a:extLst>
                    <a:ext uri="{9D8B030D-6E8A-4147-A177-3AD203B41FA5}">
                      <a16:colId xmlns:a16="http://schemas.microsoft.com/office/drawing/2014/main" xmlns="" val="20006"/>
                    </a:ext>
                  </a:extLst>
                </a:gridCol>
                <a:gridCol w="1091711">
                  <a:extLst>
                    <a:ext uri="{9D8B030D-6E8A-4147-A177-3AD203B41FA5}">
                      <a16:colId xmlns:a16="http://schemas.microsoft.com/office/drawing/2014/main" xmlns="" val="20007"/>
                    </a:ext>
                  </a:extLst>
                </a:gridCol>
              </a:tblGrid>
              <a:tr h="370840">
                <a:tc gridSpan="2">
                  <a:txBody>
                    <a:bodyPr/>
                    <a:lstStyle/>
                    <a:p>
                      <a:pPr algn="ctr"/>
                      <a:r>
                        <a:rPr lang="en-ZA" sz="1600" dirty="0" smtClean="0"/>
                        <a:t>Output</a:t>
                      </a:r>
                      <a:r>
                        <a:rPr lang="en-ZA" sz="1600" baseline="0" dirty="0" smtClean="0"/>
                        <a:t> Indicator</a:t>
                      </a:r>
                      <a:endParaRPr lang="en-ZA" sz="1600" dirty="0">
                        <a:solidFill>
                          <a:schemeClr val="tx1"/>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C000"/>
                    </a:solidFill>
                  </a:tcPr>
                </a:tc>
                <a:tc hMerge="1">
                  <a:txBody>
                    <a:bodyPr/>
                    <a:lstStyle/>
                    <a:p>
                      <a:endParaRPr lang="en-ZA" dirty="0"/>
                    </a:p>
                  </a:txBody>
                  <a:tcPr/>
                </a:tc>
                <a:tc>
                  <a:txBody>
                    <a:bodyPr/>
                    <a:lstStyle/>
                    <a:p>
                      <a:pPr algn="ctr"/>
                      <a:r>
                        <a:rPr lang="en-ZA" sz="1600" dirty="0" smtClean="0"/>
                        <a:t>RP</a:t>
                      </a:r>
                      <a:endParaRPr lang="en-ZA"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C000"/>
                    </a:solidFill>
                  </a:tcPr>
                </a:tc>
                <a:tc>
                  <a:txBody>
                    <a:bodyPr/>
                    <a:lstStyle/>
                    <a:p>
                      <a:pPr algn="ctr"/>
                      <a:r>
                        <a:rPr lang="en-ZA" sz="1600" dirty="0" smtClean="0"/>
                        <a:t>Annual Target</a:t>
                      </a:r>
                      <a:endParaRPr lang="en-ZA"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C000"/>
                    </a:solidFill>
                  </a:tcPr>
                </a:tc>
                <a:tc>
                  <a:txBody>
                    <a:bodyPr/>
                    <a:lstStyle/>
                    <a:p>
                      <a:pPr algn="ctr"/>
                      <a:r>
                        <a:rPr lang="en-ZA" sz="1600" dirty="0" smtClean="0"/>
                        <a:t>Q1</a:t>
                      </a:r>
                      <a:endParaRPr lang="en-ZA"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C000"/>
                    </a:solidFill>
                  </a:tcPr>
                </a:tc>
                <a:tc>
                  <a:txBody>
                    <a:bodyPr/>
                    <a:lstStyle/>
                    <a:p>
                      <a:pPr algn="ctr"/>
                      <a:r>
                        <a:rPr lang="en-ZA" sz="1600" dirty="0" smtClean="0"/>
                        <a:t>Q2</a:t>
                      </a:r>
                      <a:endParaRPr lang="en-ZA"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C000"/>
                    </a:solidFill>
                  </a:tcPr>
                </a:tc>
                <a:tc>
                  <a:txBody>
                    <a:bodyPr/>
                    <a:lstStyle/>
                    <a:p>
                      <a:pPr algn="ctr"/>
                      <a:r>
                        <a:rPr lang="en-ZA" sz="1600" dirty="0" smtClean="0"/>
                        <a:t>Q3</a:t>
                      </a:r>
                      <a:endParaRPr lang="en-ZA"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C000"/>
                    </a:solidFill>
                  </a:tcPr>
                </a:tc>
                <a:tc>
                  <a:txBody>
                    <a:bodyPr/>
                    <a:lstStyle/>
                    <a:p>
                      <a:pPr algn="ctr"/>
                      <a:r>
                        <a:rPr lang="en-ZA" sz="1600" dirty="0" smtClean="0"/>
                        <a:t>Q4</a:t>
                      </a:r>
                      <a:endParaRPr lang="en-ZA" sz="1600" dirty="0">
                        <a:solidFill>
                          <a:schemeClr val="tx1"/>
                        </a:solidFill>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00"/>
                  </a:ext>
                </a:extLst>
              </a:tr>
              <a:tr h="370840">
                <a:tc>
                  <a:txBody>
                    <a:bodyPr/>
                    <a:lstStyle/>
                    <a:p>
                      <a:pPr>
                        <a:lnSpc>
                          <a:spcPct val="115000"/>
                        </a:lnSpc>
                        <a:spcAft>
                          <a:spcPts val="0"/>
                        </a:spcAft>
                      </a:pPr>
                      <a:r>
                        <a:rPr lang="en-ZA" sz="1400" b="0" dirty="0" smtClean="0">
                          <a:solidFill>
                            <a:schemeClr val="tx1"/>
                          </a:solidFill>
                          <a:effectLst/>
                          <a:latin typeface="+mn-lt"/>
                          <a:ea typeface="Arial"/>
                          <a:cs typeface="Arial"/>
                        </a:rPr>
                        <a:t>1.1</a:t>
                      </a:r>
                      <a:endParaRPr lang="en-ZA" sz="1400" b="0" dirty="0">
                        <a:solidFill>
                          <a:schemeClr val="tx1"/>
                        </a:solidFill>
                        <a:effectLst/>
                        <a:latin typeface="+mn-lt"/>
                        <a:ea typeface="Arial"/>
                        <a:cs typeface="Times New Roman"/>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ZA" sz="1600" dirty="0" smtClean="0">
                          <a:effectLst/>
                          <a:latin typeface="Calibri" panose="020F0502020204030204" pitchFamily="34" charset="0"/>
                          <a:ea typeface="Calibri" panose="020F0502020204030204" pitchFamily="34" charset="0"/>
                        </a:rPr>
                        <a:t>Risk management develops a process flow for case resolution</a:t>
                      </a:r>
                      <a:endParaRPr lang="en-ZA" sz="1600" b="0" dirty="0">
                        <a:solidFill>
                          <a:schemeClr val="tx1"/>
                        </a:solidFill>
                        <a:effectLst/>
                        <a:latin typeface="+mn-lt"/>
                        <a:ea typeface="Arial"/>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ZA" sz="1600" b="1" dirty="0">
                          <a:solidFill>
                            <a:schemeClr val="tx1"/>
                          </a:solidFill>
                          <a:effectLst/>
                          <a:latin typeface="+mn-lt"/>
                          <a:ea typeface="Arial"/>
                          <a:cs typeface="Arial"/>
                        </a:rPr>
                        <a:t>Q </a:t>
                      </a:r>
                      <a:endParaRPr lang="en-ZA" sz="1600" b="1" dirty="0" smtClean="0">
                        <a:solidFill>
                          <a:schemeClr val="tx1"/>
                        </a:solidFill>
                        <a:effectLst/>
                        <a:latin typeface="+mn-lt"/>
                        <a:ea typeface="Arial"/>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80% cases from anti-corruption hotline  resolved annually</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80% resolution of cases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80% resolution of cases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80% resolution of cases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80% resolution of cases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bl>
          </a:graphicData>
        </a:graphic>
      </p:graphicFrame>
      <p:sp>
        <p:nvSpPr>
          <p:cNvPr id="3" name="Slide Number Placeholder 2"/>
          <p:cNvSpPr>
            <a:spLocks noGrp="1"/>
          </p:cNvSpPr>
          <p:nvPr>
            <p:ph type="sldNum" sz="quarter" idx="12"/>
          </p:nvPr>
        </p:nvSpPr>
        <p:spPr>
          <a:xfrm>
            <a:off x="7010400" y="-25156"/>
            <a:ext cx="2133600" cy="365125"/>
          </a:xfrm>
        </p:spPr>
        <p:txBody>
          <a:bodyPr/>
          <a:lstStyle/>
          <a:p>
            <a:pPr>
              <a:defRPr/>
            </a:pPr>
            <a:fld id="{02C825D8-7D5C-497D-8665-B73E15BD3DD8}" type="slidenum">
              <a:rPr lang="en-US" smtClean="0">
                <a:solidFill>
                  <a:schemeClr val="bg1"/>
                </a:solidFill>
              </a:rPr>
              <a:pPr>
                <a:defRPr/>
              </a:pPr>
              <a:t>18</a:t>
            </a:fld>
            <a:endParaRPr lang="en-US" dirty="0">
              <a:solidFill>
                <a:schemeClr val="bg1"/>
              </a:solidFill>
            </a:endParaRPr>
          </a:p>
        </p:txBody>
      </p:sp>
    </p:spTree>
    <p:extLst>
      <p:ext uri="{BB962C8B-B14F-4D97-AF65-F5344CB8AC3E}">
        <p14:creationId xmlns:p14="http://schemas.microsoft.com/office/powerpoint/2010/main" xmlns="" val="3257022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157407"/>
            <a:ext cx="8229600" cy="1143000"/>
          </a:xfrm>
        </p:spPr>
        <p:txBody>
          <a:bodyPr/>
          <a:lstStyle/>
          <a:p>
            <a:r>
              <a:rPr lang="en-ZA" sz="2000" b="1" dirty="0">
                <a:solidFill>
                  <a:prstClr val="black"/>
                </a:solidFill>
              </a:rPr>
              <a:t>FOCUS AREA: ETHICS: FINANCIAL DISCLOSURES</a:t>
            </a:r>
            <a:endParaRPr lang="en-ZA" sz="20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602711849"/>
              </p:ext>
            </p:extLst>
          </p:nvPr>
        </p:nvGraphicFramePr>
        <p:xfrm>
          <a:off x="175846" y="1417638"/>
          <a:ext cx="8733691" cy="2333752"/>
        </p:xfrm>
        <a:graphic>
          <a:graphicData uri="http://schemas.openxmlformats.org/drawingml/2006/table">
            <a:tbl>
              <a:tblPr firstRow="1" bandRow="1">
                <a:tableStyleId>{E8B1032C-EA38-4F05-BA0D-38AFFFC7BED3}</a:tableStyleId>
              </a:tblPr>
              <a:tblGrid>
                <a:gridCol w="457479">
                  <a:extLst>
                    <a:ext uri="{9D8B030D-6E8A-4147-A177-3AD203B41FA5}">
                      <a16:colId xmlns:a16="http://schemas.microsoft.com/office/drawing/2014/main" xmlns="" val="20000"/>
                    </a:ext>
                  </a:extLst>
                </a:gridCol>
                <a:gridCol w="1723013">
                  <a:extLst>
                    <a:ext uri="{9D8B030D-6E8A-4147-A177-3AD203B41FA5}">
                      <a16:colId xmlns:a16="http://schemas.microsoft.com/office/drawing/2014/main" xmlns="" val="20001"/>
                    </a:ext>
                  </a:extLst>
                </a:gridCol>
                <a:gridCol w="644770">
                  <a:extLst>
                    <a:ext uri="{9D8B030D-6E8A-4147-A177-3AD203B41FA5}">
                      <a16:colId xmlns:a16="http://schemas.microsoft.com/office/drawing/2014/main" xmlns="" val="20002"/>
                    </a:ext>
                  </a:extLst>
                </a:gridCol>
                <a:gridCol w="1541585">
                  <a:extLst>
                    <a:ext uri="{9D8B030D-6E8A-4147-A177-3AD203B41FA5}">
                      <a16:colId xmlns:a16="http://schemas.microsoft.com/office/drawing/2014/main" xmlns="" val="20003"/>
                    </a:ext>
                  </a:extLst>
                </a:gridCol>
                <a:gridCol w="1091711">
                  <a:extLst>
                    <a:ext uri="{9D8B030D-6E8A-4147-A177-3AD203B41FA5}">
                      <a16:colId xmlns:a16="http://schemas.microsoft.com/office/drawing/2014/main" xmlns="" val="20004"/>
                    </a:ext>
                  </a:extLst>
                </a:gridCol>
                <a:gridCol w="1091711">
                  <a:extLst>
                    <a:ext uri="{9D8B030D-6E8A-4147-A177-3AD203B41FA5}">
                      <a16:colId xmlns:a16="http://schemas.microsoft.com/office/drawing/2014/main" xmlns="" val="20005"/>
                    </a:ext>
                  </a:extLst>
                </a:gridCol>
                <a:gridCol w="1091711">
                  <a:extLst>
                    <a:ext uri="{9D8B030D-6E8A-4147-A177-3AD203B41FA5}">
                      <a16:colId xmlns:a16="http://schemas.microsoft.com/office/drawing/2014/main" xmlns="" val="20006"/>
                    </a:ext>
                  </a:extLst>
                </a:gridCol>
                <a:gridCol w="1091711">
                  <a:extLst>
                    <a:ext uri="{9D8B030D-6E8A-4147-A177-3AD203B41FA5}">
                      <a16:colId xmlns:a16="http://schemas.microsoft.com/office/drawing/2014/main" xmlns="" val="20007"/>
                    </a:ext>
                  </a:extLst>
                </a:gridCol>
              </a:tblGrid>
              <a:tr h="370840">
                <a:tc gridSpan="2">
                  <a:txBody>
                    <a:bodyPr/>
                    <a:lstStyle/>
                    <a:p>
                      <a:pPr algn="ctr"/>
                      <a:r>
                        <a:rPr lang="en-ZA" sz="1600" dirty="0" smtClean="0"/>
                        <a:t>Output</a:t>
                      </a:r>
                      <a:r>
                        <a:rPr lang="en-ZA" sz="1600" baseline="0" dirty="0" smtClean="0"/>
                        <a:t> Indicator</a:t>
                      </a:r>
                      <a:endParaRPr lang="en-ZA" sz="1600" dirty="0">
                        <a:solidFill>
                          <a:schemeClr val="tx1"/>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C000"/>
                    </a:solidFill>
                  </a:tcPr>
                </a:tc>
                <a:tc hMerge="1">
                  <a:txBody>
                    <a:bodyPr/>
                    <a:lstStyle/>
                    <a:p>
                      <a:endParaRPr lang="en-ZA" dirty="0"/>
                    </a:p>
                  </a:txBody>
                  <a:tcPr/>
                </a:tc>
                <a:tc>
                  <a:txBody>
                    <a:bodyPr/>
                    <a:lstStyle/>
                    <a:p>
                      <a:pPr algn="ctr"/>
                      <a:r>
                        <a:rPr lang="en-ZA" sz="1600" dirty="0" smtClean="0"/>
                        <a:t>RP</a:t>
                      </a:r>
                      <a:endParaRPr lang="en-ZA"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C000"/>
                    </a:solidFill>
                  </a:tcPr>
                </a:tc>
                <a:tc>
                  <a:txBody>
                    <a:bodyPr/>
                    <a:lstStyle/>
                    <a:p>
                      <a:pPr algn="ctr"/>
                      <a:r>
                        <a:rPr lang="en-ZA" sz="1600" dirty="0" smtClean="0"/>
                        <a:t>Annual Target</a:t>
                      </a:r>
                      <a:endParaRPr lang="en-ZA"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C000"/>
                    </a:solidFill>
                  </a:tcPr>
                </a:tc>
                <a:tc>
                  <a:txBody>
                    <a:bodyPr/>
                    <a:lstStyle/>
                    <a:p>
                      <a:pPr algn="ctr"/>
                      <a:r>
                        <a:rPr lang="en-ZA" sz="1600" dirty="0" smtClean="0"/>
                        <a:t>Q1</a:t>
                      </a:r>
                      <a:endParaRPr lang="en-ZA"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C000"/>
                    </a:solidFill>
                  </a:tcPr>
                </a:tc>
                <a:tc>
                  <a:txBody>
                    <a:bodyPr/>
                    <a:lstStyle/>
                    <a:p>
                      <a:pPr algn="ctr"/>
                      <a:r>
                        <a:rPr lang="en-ZA" sz="1600" dirty="0" smtClean="0"/>
                        <a:t>Q2</a:t>
                      </a:r>
                      <a:endParaRPr lang="en-ZA"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C000"/>
                    </a:solidFill>
                  </a:tcPr>
                </a:tc>
                <a:tc>
                  <a:txBody>
                    <a:bodyPr/>
                    <a:lstStyle/>
                    <a:p>
                      <a:pPr algn="ctr"/>
                      <a:r>
                        <a:rPr lang="en-ZA" sz="1600" dirty="0" smtClean="0"/>
                        <a:t>Q3</a:t>
                      </a:r>
                      <a:endParaRPr lang="en-ZA"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C000"/>
                    </a:solidFill>
                  </a:tcPr>
                </a:tc>
                <a:tc>
                  <a:txBody>
                    <a:bodyPr/>
                    <a:lstStyle/>
                    <a:p>
                      <a:pPr algn="ctr"/>
                      <a:r>
                        <a:rPr lang="en-ZA" sz="1600" dirty="0" smtClean="0"/>
                        <a:t>Q4</a:t>
                      </a:r>
                      <a:endParaRPr lang="en-ZA" sz="1600" dirty="0">
                        <a:solidFill>
                          <a:schemeClr val="tx1"/>
                        </a:solidFill>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00"/>
                  </a:ext>
                </a:extLst>
              </a:tr>
              <a:tr h="370840">
                <a:tc>
                  <a:txBody>
                    <a:bodyPr/>
                    <a:lstStyle/>
                    <a:p>
                      <a:pPr>
                        <a:lnSpc>
                          <a:spcPct val="115000"/>
                        </a:lnSpc>
                        <a:spcAft>
                          <a:spcPts val="0"/>
                        </a:spcAft>
                      </a:pPr>
                      <a:r>
                        <a:rPr lang="en-ZA" sz="1400" b="0" dirty="0" smtClean="0">
                          <a:solidFill>
                            <a:schemeClr val="tx1"/>
                          </a:solidFill>
                          <a:effectLst/>
                          <a:latin typeface="+mn-lt"/>
                          <a:ea typeface="Arial"/>
                          <a:cs typeface="Arial"/>
                        </a:rPr>
                        <a:t>1.1</a:t>
                      </a:r>
                      <a:endParaRPr lang="en-ZA" sz="1400" b="0" dirty="0">
                        <a:solidFill>
                          <a:schemeClr val="tx1"/>
                        </a:solidFill>
                        <a:effectLst/>
                        <a:latin typeface="+mn-lt"/>
                        <a:ea typeface="Arial"/>
                        <a:cs typeface="Times New Roman"/>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ZA" sz="1600" dirty="0" smtClean="0">
                          <a:effectLst/>
                          <a:latin typeface="Calibri" panose="020F0502020204030204" pitchFamily="34" charset="0"/>
                          <a:ea typeface="Calibri" panose="020F0502020204030204" pitchFamily="34" charset="0"/>
                        </a:rPr>
                        <a:t>Disclosure by qualifying employees within specified period</a:t>
                      </a:r>
                      <a:endParaRPr lang="en-ZA" sz="1600" b="0" dirty="0">
                        <a:solidFill>
                          <a:schemeClr val="tx1"/>
                        </a:solidFill>
                        <a:effectLst/>
                        <a:latin typeface="+mn-lt"/>
                        <a:ea typeface="Arial"/>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ZA" sz="1600" b="1" dirty="0" smtClean="0">
                          <a:solidFill>
                            <a:schemeClr val="tx1"/>
                          </a:solidFill>
                          <a:effectLst/>
                          <a:latin typeface="+mn-lt"/>
                          <a:ea typeface="Arial"/>
                          <a:cs typeface="Arial"/>
                        </a:rPr>
                        <a:t>A</a:t>
                      </a:r>
                      <a:endParaRPr lang="en-ZA" sz="1600" b="1" dirty="0">
                        <a:solidFill>
                          <a:schemeClr val="tx1"/>
                        </a:solidFill>
                        <a:effectLst/>
                        <a:latin typeface="+mn-lt"/>
                        <a:ea typeface="Arial"/>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All qualifying employees submit their e-disclosure annually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100% submission of e-disclosure by qualifying employees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endParaRPr lang="en-ZA" sz="1400" b="0" dirty="0">
                        <a:solidFill>
                          <a:schemeClr val="tx1"/>
                        </a:solidFill>
                        <a:effectLst/>
                        <a:latin typeface="Arial"/>
                        <a:ea typeface="Arial"/>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endParaRPr lang="en-ZA" sz="1400" b="0" dirty="0">
                        <a:solidFill>
                          <a:schemeClr val="tx1"/>
                        </a:solidFill>
                        <a:effectLst/>
                        <a:latin typeface="Arial"/>
                        <a:ea typeface="Arial"/>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endParaRPr lang="en-ZA" sz="1400" b="0" dirty="0">
                        <a:solidFill>
                          <a:schemeClr val="tx1"/>
                        </a:solidFill>
                        <a:effectLst/>
                        <a:latin typeface="Arial"/>
                        <a:ea typeface="Arial"/>
                        <a:cs typeface="Times New Roman"/>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bl>
          </a:graphicData>
        </a:graphic>
      </p:graphicFrame>
      <p:sp>
        <p:nvSpPr>
          <p:cNvPr id="3" name="Slide Number Placeholder 2"/>
          <p:cNvSpPr>
            <a:spLocks noGrp="1"/>
          </p:cNvSpPr>
          <p:nvPr>
            <p:ph type="sldNum" sz="quarter" idx="12"/>
          </p:nvPr>
        </p:nvSpPr>
        <p:spPr>
          <a:xfrm>
            <a:off x="7010400" y="-25156"/>
            <a:ext cx="2133600" cy="365125"/>
          </a:xfrm>
        </p:spPr>
        <p:txBody>
          <a:bodyPr/>
          <a:lstStyle/>
          <a:p>
            <a:pPr>
              <a:defRPr/>
            </a:pPr>
            <a:fld id="{02C825D8-7D5C-497D-8665-B73E15BD3DD8}" type="slidenum">
              <a:rPr lang="en-US" smtClean="0">
                <a:solidFill>
                  <a:schemeClr val="bg1"/>
                </a:solidFill>
              </a:rPr>
              <a:pPr>
                <a:defRPr/>
              </a:pPr>
              <a:t>19</a:t>
            </a:fld>
            <a:endParaRPr lang="en-US" dirty="0">
              <a:solidFill>
                <a:schemeClr val="bg1"/>
              </a:solidFill>
            </a:endParaRPr>
          </a:p>
        </p:txBody>
      </p:sp>
    </p:spTree>
    <p:extLst>
      <p:ext uri="{BB962C8B-B14F-4D97-AF65-F5344CB8AC3E}">
        <p14:creationId xmlns:p14="http://schemas.microsoft.com/office/powerpoint/2010/main" xmlns="" val="27639916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3" descr="Extra2_3-01.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17124" y="0"/>
            <a:ext cx="9198986" cy="68992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86" name="Title 1"/>
          <p:cNvSpPr txBox="1">
            <a:spLocks/>
          </p:cNvSpPr>
          <p:nvPr/>
        </p:nvSpPr>
        <p:spPr bwMode="auto">
          <a:xfrm>
            <a:off x="1746738" y="525463"/>
            <a:ext cx="6025662" cy="53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3200">
                <a:solidFill>
                  <a:schemeClr val="tx1"/>
                </a:solidFill>
                <a:latin typeface="Calibri" pitchFamily="32" charset="0"/>
                <a:ea typeface="ＭＳ Ｐゴシック" pitchFamily="32" charset="-128"/>
              </a:defRPr>
            </a:lvl1pPr>
            <a:lvl2pPr marL="37931725" indent="-37474525">
              <a:defRPr sz="2800">
                <a:solidFill>
                  <a:schemeClr val="tx1"/>
                </a:solidFill>
                <a:latin typeface="Calibri" pitchFamily="32" charset="0"/>
                <a:ea typeface="ＭＳ Ｐゴシック" pitchFamily="32" charset="-128"/>
              </a:defRPr>
            </a:lvl2pPr>
            <a:lvl3pPr>
              <a:defRPr sz="2400">
                <a:solidFill>
                  <a:schemeClr val="tx1"/>
                </a:solidFill>
                <a:latin typeface="Calibri" pitchFamily="32" charset="0"/>
                <a:ea typeface="ＭＳ Ｐゴシック" pitchFamily="32" charset="-128"/>
              </a:defRPr>
            </a:lvl3pPr>
            <a:lvl4pPr>
              <a:defRPr sz="2000">
                <a:solidFill>
                  <a:schemeClr val="tx1"/>
                </a:solidFill>
                <a:latin typeface="Calibri" pitchFamily="32" charset="0"/>
                <a:ea typeface="ＭＳ Ｐゴシック" pitchFamily="32" charset="-128"/>
              </a:defRPr>
            </a:lvl4pPr>
            <a:lvl5pPr>
              <a:defRPr sz="2000">
                <a:solidFill>
                  <a:schemeClr val="tx1"/>
                </a:solidFill>
                <a:latin typeface="Calibri" pitchFamily="32" charset="0"/>
                <a:ea typeface="ＭＳ Ｐゴシック" pitchFamily="32" charset="-128"/>
              </a:defRPr>
            </a:lvl5pPr>
            <a:lvl6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6pPr>
            <a:lvl7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7pPr>
            <a:lvl8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8pPr>
            <a:lvl9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9pPr>
          </a:lstStyle>
          <a:p>
            <a:pPr algn="ctr" eaLnBrk="1" hangingPunct="1"/>
            <a:r>
              <a:rPr lang="en-US" altLang="en-US" sz="2400" b="1" dirty="0" smtClean="0">
                <a:solidFill>
                  <a:schemeClr val="bg2"/>
                </a:solidFill>
                <a:latin typeface="Arial" charset="0"/>
              </a:rPr>
              <a:t>TABLE OF CONTENTS</a:t>
            </a:r>
            <a:endParaRPr lang="en-US" altLang="en-US" sz="2400" b="1" dirty="0">
              <a:solidFill>
                <a:schemeClr val="bg2"/>
              </a:solidFill>
              <a:latin typeface="Arial" charset="0"/>
            </a:endParaRPr>
          </a:p>
        </p:txBody>
      </p:sp>
      <p:sp>
        <p:nvSpPr>
          <p:cNvPr id="16387" name="Content Placeholder 2"/>
          <p:cNvSpPr txBox="1">
            <a:spLocks/>
          </p:cNvSpPr>
          <p:nvPr/>
        </p:nvSpPr>
        <p:spPr bwMode="auto">
          <a:xfrm>
            <a:off x="162895" y="1491343"/>
            <a:ext cx="8415735" cy="434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2" charset="0"/>
                <a:ea typeface="ＭＳ Ｐゴシック" pitchFamily="32" charset="-128"/>
              </a:defRPr>
            </a:lvl1pPr>
            <a:lvl2pPr marL="37931725" indent="-37474525">
              <a:defRPr sz="2800">
                <a:solidFill>
                  <a:schemeClr val="tx1"/>
                </a:solidFill>
                <a:latin typeface="Calibri" pitchFamily="32" charset="0"/>
                <a:ea typeface="ＭＳ Ｐゴシック" pitchFamily="32" charset="-128"/>
              </a:defRPr>
            </a:lvl2pPr>
            <a:lvl3pPr>
              <a:defRPr sz="2400">
                <a:solidFill>
                  <a:schemeClr val="tx1"/>
                </a:solidFill>
                <a:latin typeface="Calibri" pitchFamily="32" charset="0"/>
                <a:ea typeface="ＭＳ Ｐゴシック" pitchFamily="32" charset="-128"/>
              </a:defRPr>
            </a:lvl3pPr>
            <a:lvl4pPr>
              <a:defRPr sz="2000">
                <a:solidFill>
                  <a:schemeClr val="tx1"/>
                </a:solidFill>
                <a:latin typeface="Calibri" pitchFamily="32" charset="0"/>
                <a:ea typeface="ＭＳ Ｐゴシック" pitchFamily="32" charset="-128"/>
              </a:defRPr>
            </a:lvl4pPr>
            <a:lvl5pPr>
              <a:defRPr sz="2000">
                <a:solidFill>
                  <a:schemeClr val="tx1"/>
                </a:solidFill>
                <a:latin typeface="Calibri" pitchFamily="32" charset="0"/>
                <a:ea typeface="ＭＳ Ｐゴシック" pitchFamily="32" charset="-128"/>
              </a:defRPr>
            </a:lvl5pPr>
            <a:lvl6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6pPr>
            <a:lvl7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7pPr>
            <a:lvl8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8pPr>
            <a:lvl9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9pPr>
          </a:lstStyle>
          <a:p>
            <a:pPr marL="457200" indent="-457200" eaLnBrk="1" hangingPunct="1">
              <a:lnSpc>
                <a:spcPct val="150000"/>
              </a:lnSpc>
              <a:buAutoNum type="arabicPeriod"/>
            </a:pPr>
            <a:r>
              <a:rPr lang="en-GB" altLang="en-US" sz="2000" b="1" dirty="0" smtClean="0">
                <a:latin typeface="Arial" charset="0"/>
              </a:rPr>
              <a:t>Introduction: </a:t>
            </a:r>
            <a:r>
              <a:rPr lang="en-US" altLang="en-US" sz="2000" dirty="0" smtClean="0">
                <a:solidFill>
                  <a:prstClr val="black"/>
                </a:solidFill>
                <a:latin typeface="Arial" panose="020B0604020202020204" pitchFamily="34" charset="0"/>
                <a:ea typeface="ＭＳ Ｐゴシック" pitchFamily="-80" charset="-128"/>
                <a:cs typeface="Arial" panose="020B0604020202020204" pitchFamily="34" charset="0"/>
              </a:rPr>
              <a:t>M</a:t>
            </a:r>
            <a:r>
              <a:rPr lang="en-US" sz="2000" dirty="0" smtClean="0">
                <a:solidFill>
                  <a:prstClr val="black"/>
                </a:solidFill>
                <a:latin typeface="Arial" panose="020B0604020202020204" pitchFamily="34" charset="0"/>
                <a:ea typeface="ＭＳ Ｐゴシック" pitchFamily="-80" charset="-128"/>
                <a:cs typeface="Arial" panose="020B0604020202020204" pitchFamily="34" charset="0"/>
              </a:rPr>
              <a:t>anaging performance information in the  Department of Employment and </a:t>
            </a:r>
            <a:r>
              <a:rPr lang="en-US" sz="2000" dirty="0">
                <a:solidFill>
                  <a:prstClr val="black"/>
                </a:solidFill>
                <a:latin typeface="Arial" panose="020B0604020202020204" pitchFamily="34" charset="0"/>
                <a:ea typeface="ＭＳ Ｐゴシック" pitchFamily="-80" charset="-128"/>
                <a:cs typeface="Arial" panose="020B0604020202020204" pitchFamily="34" charset="0"/>
              </a:rPr>
              <a:t>L</a:t>
            </a:r>
            <a:r>
              <a:rPr lang="en-US" sz="2000" dirty="0" smtClean="0">
                <a:solidFill>
                  <a:prstClr val="black"/>
                </a:solidFill>
                <a:latin typeface="Arial" panose="020B0604020202020204" pitchFamily="34" charset="0"/>
                <a:ea typeface="ＭＳ Ｐゴシック" pitchFamily="-80" charset="-128"/>
                <a:cs typeface="Arial" panose="020B0604020202020204" pitchFamily="34" charset="0"/>
              </a:rPr>
              <a:t>abour</a:t>
            </a:r>
            <a:endParaRPr lang="en-GB" altLang="en-US" sz="2000" dirty="0" smtClean="0">
              <a:latin typeface="Arial" panose="020B0604020202020204" pitchFamily="34" charset="0"/>
              <a:cs typeface="Arial" panose="020B0604020202020204" pitchFamily="34" charset="0"/>
            </a:endParaRPr>
          </a:p>
          <a:p>
            <a:pPr marL="457200" indent="-457200" eaLnBrk="1" hangingPunct="1">
              <a:lnSpc>
                <a:spcPct val="150000"/>
              </a:lnSpc>
              <a:buAutoNum type="arabicPeriod"/>
            </a:pPr>
            <a:r>
              <a:rPr lang="en-ZA" sz="2000" b="1" dirty="0" smtClean="0">
                <a:latin typeface="Arial" charset="0"/>
                <a:ea typeface="ＭＳ Ｐゴシック" pitchFamily="34" charset="-128"/>
                <a:cs typeface="Arial" charset="0"/>
              </a:rPr>
              <a:t>Purpose: </a:t>
            </a:r>
            <a:r>
              <a:rPr lang="en-US" altLang="en-US" sz="2000" dirty="0">
                <a:solidFill>
                  <a:prstClr val="black"/>
                </a:solidFill>
                <a:latin typeface="Arial" panose="020B0604020202020204" pitchFamily="34" charset="0"/>
                <a:ea typeface="ＭＳ Ｐゴシック" pitchFamily="-80" charset="-128"/>
                <a:cs typeface="Arial" panose="020B0604020202020204" pitchFamily="34" charset="0"/>
              </a:rPr>
              <a:t>M</a:t>
            </a:r>
            <a:r>
              <a:rPr lang="en-US" sz="2000" dirty="0">
                <a:solidFill>
                  <a:prstClr val="black"/>
                </a:solidFill>
                <a:latin typeface="Arial" panose="020B0604020202020204" pitchFamily="34" charset="0"/>
                <a:ea typeface="ＭＳ Ｐゴシック" pitchFamily="-80" charset="-128"/>
                <a:cs typeface="Arial" panose="020B0604020202020204" pitchFamily="34" charset="0"/>
              </a:rPr>
              <a:t>anaging performance information in the  Department </a:t>
            </a:r>
            <a:endParaRPr lang="en-US" sz="2000" dirty="0" smtClean="0">
              <a:solidFill>
                <a:prstClr val="black"/>
              </a:solidFill>
              <a:latin typeface="Arial" panose="020B0604020202020204" pitchFamily="34" charset="0"/>
              <a:ea typeface="ＭＳ Ｐゴシック" pitchFamily="-80" charset="-128"/>
              <a:cs typeface="Arial" panose="020B0604020202020204" pitchFamily="34" charset="0"/>
            </a:endParaRPr>
          </a:p>
          <a:p>
            <a:pPr marL="457200" indent="-457200" eaLnBrk="1" hangingPunct="1">
              <a:lnSpc>
                <a:spcPct val="150000"/>
              </a:lnSpc>
              <a:buAutoNum type="arabicPeriod"/>
            </a:pPr>
            <a:r>
              <a:rPr lang="en-ZA" sz="2000" b="1" dirty="0" smtClean="0">
                <a:latin typeface="Arial" charset="0"/>
                <a:ea typeface="ＭＳ Ｐゴシック" pitchFamily="34" charset="-128"/>
                <a:cs typeface="Arial" charset="0"/>
              </a:rPr>
              <a:t>Process: </a:t>
            </a:r>
            <a:r>
              <a:rPr lang="en-US" altLang="en-US" sz="2000" dirty="0">
                <a:solidFill>
                  <a:prstClr val="black"/>
                </a:solidFill>
                <a:latin typeface="Arial" panose="020B0604020202020204" pitchFamily="34" charset="0"/>
                <a:ea typeface="ＭＳ Ｐゴシック" pitchFamily="-80" charset="-128"/>
                <a:cs typeface="Arial" panose="020B0604020202020204" pitchFamily="34" charset="0"/>
              </a:rPr>
              <a:t>M</a:t>
            </a:r>
            <a:r>
              <a:rPr lang="en-US" sz="2000" dirty="0">
                <a:solidFill>
                  <a:prstClr val="black"/>
                </a:solidFill>
                <a:latin typeface="Arial" panose="020B0604020202020204" pitchFamily="34" charset="0"/>
                <a:ea typeface="ＭＳ Ｐゴシック" pitchFamily="-80" charset="-128"/>
                <a:cs typeface="Arial" panose="020B0604020202020204" pitchFamily="34" charset="0"/>
              </a:rPr>
              <a:t>anaging performance information in the  Department </a:t>
            </a:r>
            <a:endParaRPr lang="en-ZA" sz="2000" dirty="0" smtClean="0">
              <a:latin typeface="Arial" charset="0"/>
              <a:ea typeface="ＭＳ Ｐゴシック" pitchFamily="34" charset="-128"/>
              <a:cs typeface="Arial" charset="0"/>
            </a:endParaRPr>
          </a:p>
          <a:p>
            <a:pPr marL="457200" indent="-457200" eaLnBrk="1" hangingPunct="1">
              <a:lnSpc>
                <a:spcPct val="150000"/>
              </a:lnSpc>
              <a:buAutoNum type="arabicPeriod" startAt="4"/>
            </a:pPr>
            <a:r>
              <a:rPr lang="en-ZA" sz="2000" b="1" dirty="0" smtClean="0">
                <a:latin typeface="Arial" charset="0"/>
                <a:ea typeface="ＭＳ Ｐゴシック" pitchFamily="34" charset="-128"/>
                <a:cs typeface="Arial" charset="0"/>
              </a:rPr>
              <a:t>Development: </a:t>
            </a:r>
            <a:r>
              <a:rPr lang="en-ZA" sz="2000" dirty="0" smtClean="0">
                <a:latin typeface="Arial" charset="0"/>
                <a:ea typeface="ＭＳ Ｐゴシック" pitchFamily="34" charset="-128"/>
                <a:cs typeface="Arial" charset="0"/>
              </a:rPr>
              <a:t>Strategic Plan 2020 – 25 and Annual Performance Plan (APP) for the Financial Year: 2020 – 21</a:t>
            </a:r>
          </a:p>
          <a:p>
            <a:pPr eaLnBrk="1" hangingPunct="1">
              <a:lnSpc>
                <a:spcPct val="150000"/>
              </a:lnSpc>
            </a:pPr>
            <a:r>
              <a:rPr lang="en-ZA" sz="2000" dirty="0" smtClean="0">
                <a:latin typeface="Arial" charset="0"/>
                <a:ea typeface="ＭＳ Ｐゴシック" pitchFamily="34" charset="-128"/>
                <a:cs typeface="Arial" charset="0"/>
              </a:rPr>
              <a:t> </a:t>
            </a:r>
          </a:p>
        </p:txBody>
      </p:sp>
      <p:sp>
        <p:nvSpPr>
          <p:cNvPr id="11" name="Rectangle 10"/>
          <p:cNvSpPr/>
          <p:nvPr/>
        </p:nvSpPr>
        <p:spPr>
          <a:xfrm>
            <a:off x="8568440" y="2131983"/>
            <a:ext cx="283809" cy="3256508"/>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lvl1pPr>
              <a:defRPr>
                <a:solidFill>
                  <a:schemeClr val="tx1"/>
                </a:solidFill>
                <a:latin typeface="Arial" charset="0"/>
                <a:ea typeface="ＭＳ Ｐゴシック" pitchFamily="32" charset="-128"/>
              </a:defRPr>
            </a:lvl1pPr>
            <a:lvl2pPr marL="742950" indent="-285750">
              <a:defRPr>
                <a:solidFill>
                  <a:schemeClr val="tx1"/>
                </a:solidFill>
                <a:latin typeface="Arial" charset="0"/>
                <a:ea typeface="ＭＳ Ｐゴシック" pitchFamily="32" charset="-128"/>
              </a:defRPr>
            </a:lvl2pPr>
            <a:lvl3pPr marL="1143000" indent="-228600">
              <a:defRPr>
                <a:solidFill>
                  <a:schemeClr val="tx1"/>
                </a:solidFill>
                <a:latin typeface="Arial" charset="0"/>
                <a:ea typeface="ＭＳ Ｐゴシック" pitchFamily="32" charset="-128"/>
              </a:defRPr>
            </a:lvl3pPr>
            <a:lvl4pPr marL="1600200" indent="-228600">
              <a:defRPr>
                <a:solidFill>
                  <a:schemeClr val="tx1"/>
                </a:solidFill>
                <a:latin typeface="Arial" charset="0"/>
                <a:ea typeface="ＭＳ Ｐゴシック" pitchFamily="32" charset="-128"/>
              </a:defRPr>
            </a:lvl4pPr>
            <a:lvl5pPr marL="2057400" indent="-228600">
              <a:defRPr>
                <a:solidFill>
                  <a:schemeClr val="tx1"/>
                </a:solidFill>
                <a:latin typeface="Arial" charset="0"/>
                <a:ea typeface="ＭＳ Ｐゴシック" pitchFamily="3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2" charset="-128"/>
              </a:defRPr>
            </a:lvl9pPr>
          </a:lstStyle>
          <a:p>
            <a:pPr algn="ctr" eaLnBrk="1" hangingPunct="1"/>
            <a:endParaRPr lang="en-US" dirty="0">
              <a:solidFill>
                <a:srgbClr val="FFFFFF"/>
              </a:solidFill>
              <a:latin typeface="Calibri" pitchFamily="32" charset="0"/>
            </a:endParaRPr>
          </a:p>
        </p:txBody>
      </p:sp>
      <p:sp>
        <p:nvSpPr>
          <p:cNvPr id="12" name="Rectangle 11"/>
          <p:cNvSpPr/>
          <p:nvPr/>
        </p:nvSpPr>
        <p:spPr>
          <a:xfrm>
            <a:off x="8244961" y="2990452"/>
            <a:ext cx="283809" cy="2398039"/>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lvl1pPr>
              <a:defRPr>
                <a:solidFill>
                  <a:schemeClr val="tx1"/>
                </a:solidFill>
                <a:latin typeface="Arial" charset="0"/>
                <a:ea typeface="ＭＳ Ｐゴシック" pitchFamily="32" charset="-128"/>
              </a:defRPr>
            </a:lvl1pPr>
            <a:lvl2pPr marL="742950" indent="-285750">
              <a:defRPr>
                <a:solidFill>
                  <a:schemeClr val="tx1"/>
                </a:solidFill>
                <a:latin typeface="Arial" charset="0"/>
                <a:ea typeface="ＭＳ Ｐゴシック" pitchFamily="32" charset="-128"/>
              </a:defRPr>
            </a:lvl2pPr>
            <a:lvl3pPr marL="1143000" indent="-228600">
              <a:defRPr>
                <a:solidFill>
                  <a:schemeClr val="tx1"/>
                </a:solidFill>
                <a:latin typeface="Arial" charset="0"/>
                <a:ea typeface="ＭＳ Ｐゴシック" pitchFamily="32" charset="-128"/>
              </a:defRPr>
            </a:lvl3pPr>
            <a:lvl4pPr marL="1600200" indent="-228600">
              <a:defRPr>
                <a:solidFill>
                  <a:schemeClr val="tx1"/>
                </a:solidFill>
                <a:latin typeface="Arial" charset="0"/>
                <a:ea typeface="ＭＳ Ｐゴシック" pitchFamily="32" charset="-128"/>
              </a:defRPr>
            </a:lvl4pPr>
            <a:lvl5pPr marL="2057400" indent="-228600">
              <a:defRPr>
                <a:solidFill>
                  <a:schemeClr val="tx1"/>
                </a:solidFill>
                <a:latin typeface="Arial" charset="0"/>
                <a:ea typeface="ＭＳ Ｐゴシック" pitchFamily="3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2" charset="-128"/>
              </a:defRPr>
            </a:lvl9pPr>
          </a:lstStyle>
          <a:p>
            <a:pPr algn="ctr" eaLnBrk="1" hangingPunct="1"/>
            <a:endParaRPr lang="en-US" dirty="0">
              <a:solidFill>
                <a:srgbClr val="FFFFFF"/>
              </a:solidFill>
              <a:latin typeface="Calibri" pitchFamily="32" charset="0"/>
            </a:endParaRPr>
          </a:p>
        </p:txBody>
      </p:sp>
      <p:sp>
        <p:nvSpPr>
          <p:cNvPr id="2" name="Slide Number Placeholder 1"/>
          <p:cNvSpPr>
            <a:spLocks noGrp="1"/>
          </p:cNvSpPr>
          <p:nvPr>
            <p:ph type="sldNum" sz="quarter" idx="12"/>
          </p:nvPr>
        </p:nvSpPr>
        <p:spPr>
          <a:xfrm>
            <a:off x="6894352" y="195942"/>
            <a:ext cx="2133600" cy="365125"/>
          </a:xfrm>
        </p:spPr>
        <p:txBody>
          <a:bodyPr/>
          <a:lstStyle/>
          <a:p>
            <a:fld id="{2B5B917B-568E-4CDA-B28E-E39220CAABA0}" type="slidenum">
              <a:rPr lang="en-US" altLang="en-US" sz="1600" smtClean="0">
                <a:solidFill>
                  <a:srgbClr val="FF0000"/>
                </a:solidFill>
                <a:effectLst>
                  <a:outerShdw blurRad="38100" dist="38100" dir="2700000" algn="tl">
                    <a:srgbClr val="000000">
                      <a:alpha val="43137"/>
                    </a:srgbClr>
                  </a:outerShdw>
                </a:effectLst>
              </a:rPr>
              <a:pPr/>
              <a:t>2</a:t>
            </a:fld>
            <a:endParaRPr lang="en-US" altLang="en-US" sz="1600"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684213" y="2205038"/>
            <a:ext cx="7772400" cy="1470025"/>
          </a:xfrm>
        </p:spPr>
        <p:txBody>
          <a:bodyPr anchor="t"/>
          <a:lstStyle/>
          <a:p>
            <a:pPr eaLnBrk="1" hangingPunct="1"/>
            <a:r>
              <a:rPr lang="en-ZA" b="1" dirty="0" smtClean="0">
                <a:ea typeface="ＭＳ Ｐゴシック"/>
              </a:rPr>
              <a:t/>
            </a:r>
            <a:br>
              <a:rPr lang="en-ZA" b="1" dirty="0" smtClean="0">
                <a:ea typeface="ＭＳ Ｐゴシック"/>
              </a:rPr>
            </a:br>
            <a:endParaRPr lang="en-GB" b="1" dirty="0" smtClean="0">
              <a:ea typeface="ＭＳ Ｐゴシック"/>
            </a:endParaRPr>
          </a:p>
        </p:txBody>
      </p:sp>
      <p:sp>
        <p:nvSpPr>
          <p:cNvPr id="3075" name="Rectangle 3"/>
          <p:cNvSpPr>
            <a:spLocks noGrp="1" noChangeArrowheads="1"/>
          </p:cNvSpPr>
          <p:nvPr>
            <p:ph type="subTitle" idx="4294967295"/>
          </p:nvPr>
        </p:nvSpPr>
        <p:spPr>
          <a:xfrm>
            <a:off x="933769" y="2995632"/>
            <a:ext cx="7345363" cy="1358861"/>
          </a:xfrm>
          <a:noFill/>
          <a:ln>
            <a:solidFill>
              <a:schemeClr val="bg1"/>
            </a:solidFill>
          </a:ln>
          <a:extLst/>
        </p:spPr>
        <p:style>
          <a:lnRef idx="2">
            <a:schemeClr val="accent6">
              <a:shade val="50000"/>
            </a:schemeClr>
          </a:lnRef>
          <a:fillRef idx="1">
            <a:schemeClr val="accent6"/>
          </a:fillRef>
          <a:effectRef idx="0">
            <a:schemeClr val="accent6"/>
          </a:effectRef>
          <a:fontRef idx="minor">
            <a:schemeClr val="lt1"/>
          </a:fontRef>
        </p:style>
        <p:txBody>
          <a:bodyPr/>
          <a:lstStyle/>
          <a:p>
            <a:pPr marL="0" indent="0" algn="ctr" eaLnBrk="1" hangingPunct="1">
              <a:lnSpc>
                <a:spcPct val="90000"/>
              </a:lnSpc>
              <a:buNone/>
            </a:pPr>
            <a:r>
              <a:rPr lang="en-US" sz="2800" b="1" dirty="0" smtClean="0">
                <a:solidFill>
                  <a:schemeClr val="tx1"/>
                </a:solidFill>
                <a:cs typeface="Arial" charset="0"/>
              </a:rPr>
              <a:t>PROGRAMME 2: INSPECTION AND ENFORCEMENT SERVICES (IES)</a:t>
            </a:r>
          </a:p>
          <a:p>
            <a:pPr marL="0" indent="0" algn="ctr" eaLnBrk="1" hangingPunct="1">
              <a:lnSpc>
                <a:spcPct val="90000"/>
              </a:lnSpc>
              <a:buNone/>
            </a:pPr>
            <a:endParaRPr lang="en-US" sz="1800" b="1" dirty="0" smtClean="0">
              <a:solidFill>
                <a:schemeClr val="tx1"/>
              </a:solidFill>
              <a:cs typeface="Arial" charset="0"/>
            </a:endParaRPr>
          </a:p>
          <a:p>
            <a:pPr marL="0" indent="0" algn="ctr" eaLnBrk="1" hangingPunct="1">
              <a:lnSpc>
                <a:spcPct val="90000"/>
              </a:lnSpc>
              <a:buNone/>
            </a:pPr>
            <a:r>
              <a:rPr lang="en-US" sz="1600" b="1" dirty="0">
                <a:solidFill>
                  <a:schemeClr val="tx1"/>
                </a:solidFill>
                <a:cs typeface="Arial" charset="0"/>
              </a:rPr>
              <a:t>RP – Reporting  Period (A – Annual; Q – Quarterly)</a:t>
            </a:r>
          </a:p>
          <a:p>
            <a:pPr marL="0" indent="0" algn="ctr" eaLnBrk="1" hangingPunct="1">
              <a:lnSpc>
                <a:spcPct val="90000"/>
              </a:lnSpc>
              <a:buNone/>
            </a:pPr>
            <a:endParaRPr lang="en-US" b="1" dirty="0" smtClean="0">
              <a:solidFill>
                <a:schemeClr val="tx1"/>
              </a:solidFill>
              <a:cs typeface="Arial" charset="0"/>
            </a:endParaRPr>
          </a:p>
          <a:p>
            <a:pPr marL="0" indent="0" algn="ctr" eaLnBrk="1" hangingPunct="1">
              <a:lnSpc>
                <a:spcPct val="90000"/>
              </a:lnSpc>
              <a:buNone/>
            </a:pPr>
            <a:endParaRPr lang="en-US" b="1" dirty="0">
              <a:solidFill>
                <a:schemeClr val="bg1"/>
              </a:solidFill>
              <a:cs typeface="Arial" charset="0"/>
            </a:endParaRPr>
          </a:p>
        </p:txBody>
      </p:sp>
      <p:sp>
        <p:nvSpPr>
          <p:cNvPr id="2" name="Slide Number Placeholder 1"/>
          <p:cNvSpPr>
            <a:spLocks noGrp="1"/>
          </p:cNvSpPr>
          <p:nvPr>
            <p:ph type="sldNum" sz="quarter" idx="12"/>
          </p:nvPr>
        </p:nvSpPr>
        <p:spPr>
          <a:xfrm>
            <a:off x="7010400" y="-30616"/>
            <a:ext cx="2133600" cy="365125"/>
          </a:xfrm>
        </p:spPr>
        <p:txBody>
          <a:bodyPr/>
          <a:lstStyle/>
          <a:p>
            <a:pPr>
              <a:defRPr/>
            </a:pPr>
            <a:fld id="{02973164-415C-4C83-A7EC-60F18549655F}" type="slidenum">
              <a:rPr lang="en-US" smtClean="0">
                <a:solidFill>
                  <a:schemeClr val="bg1"/>
                </a:solidFill>
              </a:rPr>
              <a:pPr>
                <a:defRPr/>
              </a:pPr>
              <a:t>20</a:t>
            </a:fld>
            <a:endParaRPr lang="en-US" dirty="0">
              <a:solidFill>
                <a:schemeClr val="bg1"/>
              </a:solidFill>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736850" y="879109"/>
            <a:ext cx="3670300" cy="14874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241161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9131"/>
            <a:ext cx="8229600" cy="1143000"/>
          </a:xfrm>
        </p:spPr>
        <p:txBody>
          <a:bodyPr/>
          <a:lstStyle/>
          <a:p>
            <a:r>
              <a:rPr lang="en-ZA" sz="2400" b="1" dirty="0" smtClean="0"/>
              <a:t>INSPECTIONS AND ENFORCEMENT SERVICES (IES)</a:t>
            </a:r>
            <a:endParaRPr lang="en-ZA" sz="1800" b="1" dirty="0">
              <a:solidFill>
                <a:srgbClr val="C0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191594698"/>
              </p:ext>
            </p:extLst>
          </p:nvPr>
        </p:nvGraphicFramePr>
        <p:xfrm>
          <a:off x="228600" y="1364884"/>
          <a:ext cx="8686799" cy="1469031"/>
        </p:xfrm>
        <a:graphic>
          <a:graphicData uri="http://schemas.openxmlformats.org/drawingml/2006/table">
            <a:tbl>
              <a:tblPr firstRow="1" bandRow="1">
                <a:tableStyleId>{616DA210-FB5B-4158-B5E0-FEB733F419BA}</a:tableStyleId>
              </a:tblPr>
              <a:tblGrid>
                <a:gridCol w="551543">
                  <a:extLst>
                    <a:ext uri="{9D8B030D-6E8A-4147-A177-3AD203B41FA5}">
                      <a16:colId xmlns:a16="http://schemas.microsoft.com/office/drawing/2014/main" xmlns="" val="20000"/>
                    </a:ext>
                  </a:extLst>
                </a:gridCol>
                <a:gridCol w="2392318">
                  <a:extLst>
                    <a:ext uri="{9D8B030D-6E8A-4147-A177-3AD203B41FA5}">
                      <a16:colId xmlns:a16="http://schemas.microsoft.com/office/drawing/2014/main" xmlns="" val="20001"/>
                    </a:ext>
                  </a:extLst>
                </a:gridCol>
                <a:gridCol w="535349">
                  <a:extLst>
                    <a:ext uri="{9D8B030D-6E8A-4147-A177-3AD203B41FA5}">
                      <a16:colId xmlns:a16="http://schemas.microsoft.com/office/drawing/2014/main" xmlns="" val="20002"/>
                    </a:ext>
                  </a:extLst>
                </a:gridCol>
                <a:gridCol w="1029374">
                  <a:extLst>
                    <a:ext uri="{9D8B030D-6E8A-4147-A177-3AD203B41FA5}">
                      <a16:colId xmlns:a16="http://schemas.microsoft.com/office/drawing/2014/main" xmlns="" val="20003"/>
                    </a:ext>
                  </a:extLst>
                </a:gridCol>
                <a:gridCol w="977574">
                  <a:extLst>
                    <a:ext uri="{9D8B030D-6E8A-4147-A177-3AD203B41FA5}">
                      <a16:colId xmlns:a16="http://schemas.microsoft.com/office/drawing/2014/main" xmlns="" val="20004"/>
                    </a:ext>
                  </a:extLst>
                </a:gridCol>
                <a:gridCol w="965200">
                  <a:extLst>
                    <a:ext uri="{9D8B030D-6E8A-4147-A177-3AD203B41FA5}">
                      <a16:colId xmlns:a16="http://schemas.microsoft.com/office/drawing/2014/main" xmlns="" val="20005"/>
                    </a:ext>
                  </a:extLst>
                </a:gridCol>
                <a:gridCol w="1149591">
                  <a:extLst>
                    <a:ext uri="{9D8B030D-6E8A-4147-A177-3AD203B41FA5}">
                      <a16:colId xmlns:a16="http://schemas.microsoft.com/office/drawing/2014/main" xmlns="" val="20006"/>
                    </a:ext>
                  </a:extLst>
                </a:gridCol>
                <a:gridCol w="1085850">
                  <a:extLst>
                    <a:ext uri="{9D8B030D-6E8A-4147-A177-3AD203B41FA5}">
                      <a16:colId xmlns:a16="http://schemas.microsoft.com/office/drawing/2014/main" xmlns="" val="20007"/>
                    </a:ext>
                  </a:extLst>
                </a:gridCol>
              </a:tblGrid>
              <a:tr h="347367">
                <a:tc gridSpan="2">
                  <a:txBody>
                    <a:bodyPr/>
                    <a:lstStyle/>
                    <a:p>
                      <a:r>
                        <a:rPr lang="en-ZA" sz="1600" dirty="0" smtClean="0"/>
                        <a:t>Output</a:t>
                      </a:r>
                      <a:r>
                        <a:rPr lang="en-ZA" sz="1600" baseline="0" dirty="0" smtClean="0"/>
                        <a:t> </a:t>
                      </a:r>
                      <a:r>
                        <a:rPr lang="en-ZA" sz="1600" dirty="0" smtClean="0"/>
                        <a:t> Indicator</a:t>
                      </a:r>
                      <a:endParaRPr lang="en-ZA" sz="1600" dirty="0">
                        <a:solidFill>
                          <a:schemeClr val="tx1"/>
                        </a:solidFill>
                        <a:latin typeface="+mn-lt"/>
                      </a:endParaRPr>
                    </a:p>
                  </a:txBody>
                  <a:tcPr>
                    <a:solidFill>
                      <a:srgbClr val="FFAB16"/>
                    </a:solidFill>
                  </a:tcPr>
                </a:tc>
                <a:tc hMerge="1">
                  <a:txBody>
                    <a:bodyPr/>
                    <a:lstStyle/>
                    <a:p>
                      <a:endParaRPr lang="en-ZA" dirty="0"/>
                    </a:p>
                  </a:txBody>
                  <a:tcPr/>
                </a:tc>
                <a:tc>
                  <a:txBody>
                    <a:bodyPr/>
                    <a:lstStyle/>
                    <a:p>
                      <a:pPr algn="ctr"/>
                      <a:r>
                        <a:rPr lang="en-ZA" sz="1600" dirty="0" smtClean="0"/>
                        <a:t>RP</a:t>
                      </a:r>
                      <a:endParaRPr lang="en-ZA" sz="1600" dirty="0">
                        <a:solidFill>
                          <a:schemeClr val="tx1"/>
                        </a:solidFill>
                        <a:latin typeface="+mn-lt"/>
                      </a:endParaRPr>
                    </a:p>
                  </a:txBody>
                  <a:tcPr>
                    <a:solidFill>
                      <a:srgbClr val="FFAB16"/>
                    </a:solidFill>
                  </a:tcPr>
                </a:tc>
                <a:tc>
                  <a:txBody>
                    <a:bodyPr/>
                    <a:lstStyle/>
                    <a:p>
                      <a:pPr algn="ctr"/>
                      <a:r>
                        <a:rPr lang="en-ZA" sz="1600" dirty="0" smtClean="0"/>
                        <a:t>Target</a:t>
                      </a:r>
                      <a:endParaRPr lang="en-ZA" sz="1600" dirty="0">
                        <a:solidFill>
                          <a:schemeClr val="tx1"/>
                        </a:solidFill>
                        <a:latin typeface="+mn-lt"/>
                      </a:endParaRPr>
                    </a:p>
                  </a:txBody>
                  <a:tcPr>
                    <a:solidFill>
                      <a:srgbClr val="FFAB16"/>
                    </a:solidFill>
                  </a:tcPr>
                </a:tc>
                <a:tc>
                  <a:txBody>
                    <a:bodyPr/>
                    <a:lstStyle/>
                    <a:p>
                      <a:pPr algn="ctr"/>
                      <a:r>
                        <a:rPr lang="en-ZA" sz="1600" dirty="0" smtClean="0"/>
                        <a:t>Q1</a:t>
                      </a:r>
                      <a:endParaRPr lang="en-ZA" sz="1600" dirty="0">
                        <a:solidFill>
                          <a:schemeClr val="tx1"/>
                        </a:solidFill>
                        <a:latin typeface="+mn-lt"/>
                      </a:endParaRPr>
                    </a:p>
                  </a:txBody>
                  <a:tcPr>
                    <a:solidFill>
                      <a:srgbClr val="FFAB16"/>
                    </a:solidFill>
                  </a:tcPr>
                </a:tc>
                <a:tc>
                  <a:txBody>
                    <a:bodyPr/>
                    <a:lstStyle/>
                    <a:p>
                      <a:pPr algn="ctr"/>
                      <a:r>
                        <a:rPr lang="en-ZA" sz="1600" dirty="0" smtClean="0"/>
                        <a:t>Q2</a:t>
                      </a:r>
                      <a:endParaRPr lang="en-ZA" sz="1600" dirty="0">
                        <a:solidFill>
                          <a:schemeClr val="tx1"/>
                        </a:solidFill>
                        <a:latin typeface="+mn-lt"/>
                      </a:endParaRPr>
                    </a:p>
                  </a:txBody>
                  <a:tcPr>
                    <a:solidFill>
                      <a:srgbClr val="FFAB16"/>
                    </a:solidFill>
                  </a:tcPr>
                </a:tc>
                <a:tc>
                  <a:txBody>
                    <a:bodyPr/>
                    <a:lstStyle/>
                    <a:p>
                      <a:pPr algn="ctr"/>
                      <a:r>
                        <a:rPr lang="en-ZA" sz="1600" dirty="0" smtClean="0"/>
                        <a:t>Q3</a:t>
                      </a:r>
                      <a:endParaRPr lang="en-ZA" sz="1600" dirty="0">
                        <a:solidFill>
                          <a:schemeClr val="tx1"/>
                        </a:solidFill>
                        <a:latin typeface="+mn-lt"/>
                      </a:endParaRPr>
                    </a:p>
                  </a:txBody>
                  <a:tcPr>
                    <a:solidFill>
                      <a:srgbClr val="FFAB16"/>
                    </a:solidFill>
                  </a:tcPr>
                </a:tc>
                <a:tc>
                  <a:txBody>
                    <a:bodyPr/>
                    <a:lstStyle/>
                    <a:p>
                      <a:pPr algn="ctr"/>
                      <a:r>
                        <a:rPr lang="en-ZA" sz="1600" dirty="0" smtClean="0"/>
                        <a:t>Q4</a:t>
                      </a:r>
                      <a:endParaRPr lang="en-ZA" sz="1600" dirty="0">
                        <a:solidFill>
                          <a:schemeClr val="tx1"/>
                        </a:solidFill>
                        <a:latin typeface="+mn-lt"/>
                      </a:endParaRPr>
                    </a:p>
                  </a:txBody>
                  <a:tcPr>
                    <a:solidFill>
                      <a:srgbClr val="FFAB16"/>
                    </a:solidFill>
                  </a:tcPr>
                </a:tc>
                <a:extLst>
                  <a:ext uri="{0D108BD9-81ED-4DB2-BD59-A6C34878D82A}">
                    <a16:rowId xmlns:a16="http://schemas.microsoft.com/office/drawing/2014/main" xmlns="" val="10000"/>
                  </a:ext>
                </a:extLst>
              </a:tr>
              <a:tr h="370840">
                <a:tc>
                  <a:txBody>
                    <a:bodyPr/>
                    <a:lstStyle/>
                    <a:p>
                      <a:pPr>
                        <a:lnSpc>
                          <a:spcPct val="115000"/>
                        </a:lnSpc>
                        <a:spcAft>
                          <a:spcPts val="0"/>
                        </a:spcAft>
                      </a:pPr>
                      <a:r>
                        <a:rPr lang="en-GB" sz="1600" dirty="0">
                          <a:effectLst/>
                        </a:rPr>
                        <a:t>1.1</a:t>
                      </a:r>
                      <a:endParaRPr lang="en-ZA" sz="1600" b="0" dirty="0">
                        <a:solidFill>
                          <a:schemeClr val="tx1"/>
                        </a:solidFill>
                        <a:effectLst/>
                        <a:latin typeface="+mn-lt"/>
                        <a:ea typeface="Arial"/>
                        <a:cs typeface="Times New Roman"/>
                      </a:endParaRPr>
                    </a:p>
                  </a:txBody>
                  <a:tcPr marL="68580" marR="68580" marT="0" marB="0">
                    <a:noFill/>
                  </a:tcPr>
                </a:tc>
                <a:tc>
                  <a:txBody>
                    <a:bodyPr/>
                    <a:lstStyle/>
                    <a:p>
                      <a:pPr>
                        <a:lnSpc>
                          <a:spcPct val="115000"/>
                        </a:lnSpc>
                        <a:spcAft>
                          <a:spcPts val="0"/>
                        </a:spcAft>
                      </a:pPr>
                      <a:r>
                        <a:rPr lang="en-ZA" sz="1600" dirty="0" smtClean="0">
                          <a:effectLst/>
                          <a:latin typeface="Calibri" panose="020F0502020204030204" pitchFamily="34" charset="0"/>
                          <a:ea typeface="Calibri" panose="020F0502020204030204" pitchFamily="34" charset="0"/>
                        </a:rPr>
                        <a:t>Number of employers inspected per year to determine compliance with employment law</a:t>
                      </a:r>
                      <a:endParaRPr lang="en-ZA" sz="1600" b="0" dirty="0">
                        <a:solidFill>
                          <a:schemeClr val="tx1"/>
                        </a:solidFill>
                        <a:effectLst/>
                        <a:latin typeface="+mn-lt"/>
                        <a:ea typeface="Arial"/>
                        <a:cs typeface="Times New Roman"/>
                      </a:endParaRPr>
                    </a:p>
                  </a:txBody>
                  <a:tcPr marL="68580" marR="68580" marT="0" marB="0">
                    <a:noFill/>
                  </a:tcPr>
                </a:tc>
                <a:tc>
                  <a:txBody>
                    <a:bodyPr/>
                    <a:lstStyle/>
                    <a:p>
                      <a:pPr algn="ctr">
                        <a:lnSpc>
                          <a:spcPct val="115000"/>
                        </a:lnSpc>
                        <a:spcAft>
                          <a:spcPts val="0"/>
                        </a:spcAft>
                      </a:pPr>
                      <a:r>
                        <a:rPr lang="en-GB" sz="1600" b="1" dirty="0">
                          <a:solidFill>
                            <a:schemeClr val="tx1"/>
                          </a:solidFill>
                          <a:effectLst/>
                        </a:rPr>
                        <a:t>Q</a:t>
                      </a:r>
                      <a:endParaRPr lang="en-ZA" sz="1600" b="1" dirty="0">
                        <a:solidFill>
                          <a:schemeClr val="tx1"/>
                        </a:solidFill>
                        <a:effectLst/>
                        <a:latin typeface="+mn-lt"/>
                        <a:ea typeface="Arial"/>
                        <a:cs typeface="Times New Roman"/>
                      </a:endParaRPr>
                    </a:p>
                  </a:txBody>
                  <a:tcPr marL="68580" marR="68580" marT="0" marB="0">
                    <a:noFill/>
                  </a:tcPr>
                </a:tc>
                <a:tc>
                  <a:txBody>
                    <a:bodyPr/>
                    <a:lstStyle/>
                    <a:p>
                      <a:pPr algn="ctr" fontAlgn="b"/>
                      <a:r>
                        <a:rPr lang="en-ZA" sz="1600" b="0" i="0" u="none" strike="noStrike" dirty="0">
                          <a:solidFill>
                            <a:srgbClr val="000000"/>
                          </a:solidFill>
                          <a:effectLst/>
                          <a:latin typeface="Calibri" panose="020F0502020204030204" pitchFamily="34" charset="0"/>
                        </a:rPr>
                        <a:t>220 692</a:t>
                      </a:r>
                    </a:p>
                  </a:txBody>
                  <a:tcPr marL="6350" marR="6350" marT="6350" marB="0">
                    <a:noFill/>
                  </a:tcPr>
                </a:tc>
                <a:tc>
                  <a:txBody>
                    <a:bodyPr/>
                    <a:lstStyle/>
                    <a:p>
                      <a:pPr algn="ctr" fontAlgn="b"/>
                      <a:r>
                        <a:rPr lang="en-ZA" sz="1600" b="0" i="0" u="none" strike="noStrike" dirty="0">
                          <a:solidFill>
                            <a:srgbClr val="000000"/>
                          </a:solidFill>
                          <a:effectLst/>
                          <a:latin typeface="Calibri" panose="020F0502020204030204" pitchFamily="34" charset="0"/>
                        </a:rPr>
                        <a:t>55 173</a:t>
                      </a:r>
                    </a:p>
                  </a:txBody>
                  <a:tcPr marL="6350" marR="6350" marT="6350" marB="0">
                    <a:noFill/>
                  </a:tcPr>
                </a:tc>
                <a:tc>
                  <a:txBody>
                    <a:bodyPr/>
                    <a:lstStyle/>
                    <a:p>
                      <a:pPr algn="ctr" fontAlgn="b"/>
                      <a:r>
                        <a:rPr lang="en-ZA" sz="1600" b="0" i="0" u="none" strike="noStrike" dirty="0">
                          <a:solidFill>
                            <a:srgbClr val="000000"/>
                          </a:solidFill>
                          <a:effectLst/>
                          <a:latin typeface="Calibri" panose="020F0502020204030204" pitchFamily="34" charset="0"/>
                        </a:rPr>
                        <a:t>110 346</a:t>
                      </a:r>
                    </a:p>
                  </a:txBody>
                  <a:tcPr marL="6350" marR="6350" marT="6350" marB="0">
                    <a:noFill/>
                  </a:tcPr>
                </a:tc>
                <a:tc>
                  <a:txBody>
                    <a:bodyPr/>
                    <a:lstStyle/>
                    <a:p>
                      <a:pPr algn="ctr" fontAlgn="b"/>
                      <a:r>
                        <a:rPr lang="en-ZA" sz="1600" b="0" i="0" u="none" strike="noStrike" dirty="0">
                          <a:solidFill>
                            <a:srgbClr val="000000"/>
                          </a:solidFill>
                          <a:effectLst/>
                          <a:latin typeface="Calibri" panose="020F0502020204030204" pitchFamily="34" charset="0"/>
                        </a:rPr>
                        <a:t>165 519</a:t>
                      </a:r>
                    </a:p>
                  </a:txBody>
                  <a:tcPr marL="6350" marR="6350" marT="6350" marB="0">
                    <a:noFill/>
                  </a:tcPr>
                </a:tc>
                <a:tc>
                  <a:txBody>
                    <a:bodyPr/>
                    <a:lstStyle/>
                    <a:p>
                      <a:pPr algn="ctr" fontAlgn="b"/>
                      <a:r>
                        <a:rPr lang="en-ZA" sz="1600" b="0" i="0" u="none" strike="noStrike" dirty="0">
                          <a:solidFill>
                            <a:srgbClr val="000000"/>
                          </a:solidFill>
                          <a:effectLst/>
                          <a:latin typeface="Calibri" panose="020F0502020204030204" pitchFamily="34" charset="0"/>
                        </a:rPr>
                        <a:t>220 692</a:t>
                      </a:r>
                    </a:p>
                  </a:txBody>
                  <a:tcPr marL="6350" marR="6350" marT="6350" marB="0">
                    <a:noFill/>
                  </a:tcPr>
                </a:tc>
                <a:extLst>
                  <a:ext uri="{0D108BD9-81ED-4DB2-BD59-A6C34878D82A}">
                    <a16:rowId xmlns:a16="http://schemas.microsoft.com/office/drawing/2014/main" xmlns="" val="10001"/>
                  </a:ext>
                </a:extLst>
              </a:tr>
            </a:tbl>
          </a:graphicData>
        </a:graphic>
      </p:graphicFrame>
      <p:sp>
        <p:nvSpPr>
          <p:cNvPr id="3" name="Slide Number Placeholder 2"/>
          <p:cNvSpPr>
            <a:spLocks noGrp="1"/>
          </p:cNvSpPr>
          <p:nvPr>
            <p:ph type="sldNum" sz="quarter" idx="12"/>
          </p:nvPr>
        </p:nvSpPr>
        <p:spPr>
          <a:xfrm>
            <a:off x="7010400" y="-13432"/>
            <a:ext cx="2133600" cy="365125"/>
          </a:xfrm>
        </p:spPr>
        <p:txBody>
          <a:bodyPr/>
          <a:lstStyle/>
          <a:p>
            <a:pPr>
              <a:defRPr/>
            </a:pPr>
            <a:fld id="{02C825D8-7D5C-497D-8665-B73E15BD3DD8}" type="slidenum">
              <a:rPr lang="en-US" smtClean="0">
                <a:solidFill>
                  <a:schemeClr val="bg1"/>
                </a:solidFill>
              </a:rPr>
              <a:pPr>
                <a:defRPr/>
              </a:pPr>
              <a:t>21</a:t>
            </a:fld>
            <a:endParaRPr lang="en-US" dirty="0">
              <a:solidFill>
                <a:schemeClr val="bg1"/>
              </a:solidFill>
            </a:endParaRPr>
          </a:p>
        </p:txBody>
      </p:sp>
    </p:spTree>
    <p:extLst>
      <p:ext uri="{BB962C8B-B14F-4D97-AF65-F5344CB8AC3E}">
        <p14:creationId xmlns:p14="http://schemas.microsoft.com/office/powerpoint/2010/main" xmlns="" val="9535514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7407"/>
            <a:ext cx="8229600" cy="1143000"/>
          </a:xfrm>
        </p:spPr>
        <p:txBody>
          <a:bodyPr/>
          <a:lstStyle/>
          <a:p>
            <a:r>
              <a:rPr lang="en-ZA" sz="2400" b="1" dirty="0" smtClean="0"/>
              <a:t>INSPECTIONS AND ENFORCEMENT SERVICES (IES)</a:t>
            </a:r>
            <a:endParaRPr lang="en-ZA" sz="1800" b="1" dirty="0">
              <a:solidFill>
                <a:srgbClr val="C0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841818047"/>
              </p:ext>
            </p:extLst>
          </p:nvPr>
        </p:nvGraphicFramePr>
        <p:xfrm>
          <a:off x="211014" y="1417638"/>
          <a:ext cx="8715271" cy="5200876"/>
        </p:xfrm>
        <a:graphic>
          <a:graphicData uri="http://schemas.openxmlformats.org/drawingml/2006/table">
            <a:tbl>
              <a:tblPr firstRow="1" bandRow="1">
                <a:tableStyleId>{616DA210-FB5B-4158-B5E0-FEB733F419BA}</a:tableStyleId>
              </a:tblPr>
              <a:tblGrid>
                <a:gridCol w="608042">
                  <a:extLst>
                    <a:ext uri="{9D8B030D-6E8A-4147-A177-3AD203B41FA5}">
                      <a16:colId xmlns:a16="http://schemas.microsoft.com/office/drawing/2014/main" xmlns="" val="20000"/>
                    </a:ext>
                  </a:extLst>
                </a:gridCol>
                <a:gridCol w="2861927">
                  <a:extLst>
                    <a:ext uri="{9D8B030D-6E8A-4147-A177-3AD203B41FA5}">
                      <a16:colId xmlns:a16="http://schemas.microsoft.com/office/drawing/2014/main" xmlns="" val="20001"/>
                    </a:ext>
                  </a:extLst>
                </a:gridCol>
                <a:gridCol w="524530">
                  <a:extLst>
                    <a:ext uri="{9D8B030D-6E8A-4147-A177-3AD203B41FA5}">
                      <a16:colId xmlns:a16="http://schemas.microsoft.com/office/drawing/2014/main" xmlns="" val="20002"/>
                    </a:ext>
                  </a:extLst>
                </a:gridCol>
                <a:gridCol w="1052287">
                  <a:extLst>
                    <a:ext uri="{9D8B030D-6E8A-4147-A177-3AD203B41FA5}">
                      <a16:colId xmlns:a16="http://schemas.microsoft.com/office/drawing/2014/main" xmlns="" val="20003"/>
                    </a:ext>
                  </a:extLst>
                </a:gridCol>
                <a:gridCol w="805543">
                  <a:extLst>
                    <a:ext uri="{9D8B030D-6E8A-4147-A177-3AD203B41FA5}">
                      <a16:colId xmlns:a16="http://schemas.microsoft.com/office/drawing/2014/main" xmlns="" val="20004"/>
                    </a:ext>
                  </a:extLst>
                </a:gridCol>
                <a:gridCol w="968828">
                  <a:extLst>
                    <a:ext uri="{9D8B030D-6E8A-4147-A177-3AD203B41FA5}">
                      <a16:colId xmlns:a16="http://schemas.microsoft.com/office/drawing/2014/main" xmlns="" val="20005"/>
                    </a:ext>
                  </a:extLst>
                </a:gridCol>
                <a:gridCol w="925750">
                  <a:extLst>
                    <a:ext uri="{9D8B030D-6E8A-4147-A177-3AD203B41FA5}">
                      <a16:colId xmlns:a16="http://schemas.microsoft.com/office/drawing/2014/main" xmlns="" val="20006"/>
                    </a:ext>
                  </a:extLst>
                </a:gridCol>
                <a:gridCol w="968364">
                  <a:extLst>
                    <a:ext uri="{9D8B030D-6E8A-4147-A177-3AD203B41FA5}">
                      <a16:colId xmlns:a16="http://schemas.microsoft.com/office/drawing/2014/main" xmlns="" val="20007"/>
                    </a:ext>
                  </a:extLst>
                </a:gridCol>
              </a:tblGrid>
              <a:tr h="571507">
                <a:tc gridSpan="2">
                  <a:txBody>
                    <a:bodyPr/>
                    <a:lstStyle/>
                    <a:p>
                      <a:r>
                        <a:rPr lang="en-ZA" sz="1600" dirty="0" smtClean="0"/>
                        <a:t>Output</a:t>
                      </a:r>
                      <a:r>
                        <a:rPr lang="en-ZA" sz="1600" baseline="0" dirty="0" smtClean="0"/>
                        <a:t> </a:t>
                      </a:r>
                      <a:r>
                        <a:rPr lang="en-ZA" sz="1600" dirty="0" smtClean="0"/>
                        <a:t> Indicator</a:t>
                      </a:r>
                      <a:endParaRPr lang="en-ZA" sz="1600" dirty="0"/>
                    </a:p>
                  </a:txBody>
                  <a:tcPr>
                    <a:solidFill>
                      <a:srgbClr val="FFAB16"/>
                    </a:solidFill>
                  </a:tcPr>
                </a:tc>
                <a:tc hMerge="1">
                  <a:txBody>
                    <a:bodyPr/>
                    <a:lstStyle/>
                    <a:p>
                      <a:endParaRPr lang="en-ZA" dirty="0"/>
                    </a:p>
                  </a:txBody>
                  <a:tcPr/>
                </a:tc>
                <a:tc>
                  <a:txBody>
                    <a:bodyPr/>
                    <a:lstStyle/>
                    <a:p>
                      <a:pPr algn="ctr"/>
                      <a:r>
                        <a:rPr lang="en-ZA" sz="1600" b="1" dirty="0" smtClean="0"/>
                        <a:t>RP</a:t>
                      </a:r>
                      <a:endParaRPr lang="en-ZA" sz="1600" b="1" dirty="0"/>
                    </a:p>
                  </a:txBody>
                  <a:tcPr>
                    <a:solidFill>
                      <a:srgbClr val="FFAB16"/>
                    </a:solidFill>
                  </a:tcPr>
                </a:tc>
                <a:tc>
                  <a:txBody>
                    <a:bodyPr/>
                    <a:lstStyle/>
                    <a:p>
                      <a:pPr algn="ctr"/>
                      <a:r>
                        <a:rPr lang="en-ZA" sz="1600" b="1" dirty="0" smtClean="0"/>
                        <a:t>Target</a:t>
                      </a:r>
                      <a:endParaRPr lang="en-ZA" sz="1600" b="1" dirty="0"/>
                    </a:p>
                  </a:txBody>
                  <a:tcPr>
                    <a:solidFill>
                      <a:srgbClr val="FFAB16"/>
                    </a:solidFill>
                  </a:tcPr>
                </a:tc>
                <a:tc>
                  <a:txBody>
                    <a:bodyPr/>
                    <a:lstStyle/>
                    <a:p>
                      <a:pPr algn="ctr"/>
                      <a:r>
                        <a:rPr lang="en-ZA" sz="1600" b="1" dirty="0" smtClean="0"/>
                        <a:t>Q1</a:t>
                      </a:r>
                      <a:endParaRPr lang="en-ZA" sz="1600" b="1" dirty="0"/>
                    </a:p>
                  </a:txBody>
                  <a:tcPr>
                    <a:solidFill>
                      <a:srgbClr val="FFAB16"/>
                    </a:solidFill>
                  </a:tcPr>
                </a:tc>
                <a:tc>
                  <a:txBody>
                    <a:bodyPr/>
                    <a:lstStyle/>
                    <a:p>
                      <a:pPr algn="ctr"/>
                      <a:r>
                        <a:rPr lang="en-ZA" sz="1600" b="1" dirty="0" smtClean="0"/>
                        <a:t>Q2</a:t>
                      </a:r>
                      <a:endParaRPr lang="en-ZA" sz="1600" b="1" dirty="0"/>
                    </a:p>
                  </a:txBody>
                  <a:tcPr>
                    <a:solidFill>
                      <a:srgbClr val="FFAB16"/>
                    </a:solidFill>
                  </a:tcPr>
                </a:tc>
                <a:tc>
                  <a:txBody>
                    <a:bodyPr/>
                    <a:lstStyle/>
                    <a:p>
                      <a:pPr algn="ctr"/>
                      <a:r>
                        <a:rPr lang="en-ZA" sz="1600" b="1" dirty="0" smtClean="0"/>
                        <a:t>Q3</a:t>
                      </a:r>
                      <a:endParaRPr lang="en-ZA" sz="1600" b="1" dirty="0"/>
                    </a:p>
                  </a:txBody>
                  <a:tcPr>
                    <a:solidFill>
                      <a:srgbClr val="FFAB16"/>
                    </a:solidFill>
                  </a:tcPr>
                </a:tc>
                <a:tc>
                  <a:txBody>
                    <a:bodyPr/>
                    <a:lstStyle/>
                    <a:p>
                      <a:pPr algn="ctr"/>
                      <a:r>
                        <a:rPr lang="en-ZA" sz="1600" b="1" dirty="0" smtClean="0"/>
                        <a:t>Q4</a:t>
                      </a:r>
                      <a:endParaRPr lang="en-ZA" sz="1600" b="1" dirty="0"/>
                    </a:p>
                  </a:txBody>
                  <a:tcPr>
                    <a:solidFill>
                      <a:srgbClr val="FFAB16"/>
                    </a:solidFill>
                  </a:tcPr>
                </a:tc>
                <a:extLst>
                  <a:ext uri="{0D108BD9-81ED-4DB2-BD59-A6C34878D82A}">
                    <a16:rowId xmlns:a16="http://schemas.microsoft.com/office/drawing/2014/main" xmlns="" val="10000"/>
                  </a:ext>
                </a:extLst>
              </a:tr>
              <a:tr h="1775682">
                <a:tc>
                  <a:txBody>
                    <a:bodyPr/>
                    <a:lstStyle/>
                    <a:p>
                      <a:pPr>
                        <a:lnSpc>
                          <a:spcPct val="115000"/>
                        </a:lnSpc>
                        <a:spcAft>
                          <a:spcPts val="0"/>
                        </a:spcAft>
                      </a:pPr>
                      <a:r>
                        <a:rPr lang="en-GB" sz="1600" dirty="0">
                          <a:effectLst/>
                        </a:rPr>
                        <a:t>1.2</a:t>
                      </a:r>
                      <a:endParaRPr lang="en-ZA" sz="1600" b="0" dirty="0">
                        <a:solidFill>
                          <a:schemeClr val="tx1"/>
                        </a:solidFill>
                        <a:effectLst/>
                        <a:latin typeface="Arial"/>
                        <a:ea typeface="Arial"/>
                        <a:cs typeface="Times New Roman"/>
                      </a:endParaRPr>
                    </a:p>
                  </a:txBody>
                  <a:tcPr marL="68580" marR="68580" marT="0" marB="0">
                    <a:noFill/>
                  </a:tcPr>
                </a:tc>
                <a:tc>
                  <a:txBody>
                    <a:bodyPr/>
                    <a:lstStyle/>
                    <a:p>
                      <a:pPr>
                        <a:lnSpc>
                          <a:spcPct val="115000"/>
                        </a:lnSpc>
                        <a:spcAft>
                          <a:spcPts val="0"/>
                        </a:spcAft>
                      </a:pPr>
                      <a:r>
                        <a:rPr lang="en-GB" sz="1600" kern="100" dirty="0" smtClean="0">
                          <a:effectLst/>
                          <a:latin typeface="Calibri" panose="020F0502020204030204" pitchFamily="34" charset="0"/>
                          <a:ea typeface="SimSun" panose="02010600030101010101" pitchFamily="2" charset="-122"/>
                        </a:rPr>
                        <a:t>Percentage of non-compliant employers of those inspected served with a notice in terms of relevant labour legislation within 14 calendar days of the inspection</a:t>
                      </a:r>
                      <a:endParaRPr lang="en-ZA" sz="1600" b="0" dirty="0">
                        <a:solidFill>
                          <a:schemeClr val="tx1"/>
                        </a:solidFill>
                        <a:effectLst/>
                        <a:latin typeface="Arial"/>
                        <a:ea typeface="Arial"/>
                        <a:cs typeface="Times New Roman"/>
                      </a:endParaRPr>
                    </a:p>
                  </a:txBody>
                  <a:tcPr marL="68580" marR="68580" marT="0" marB="0">
                    <a:noFill/>
                  </a:tcPr>
                </a:tc>
                <a:tc>
                  <a:txBody>
                    <a:bodyPr/>
                    <a:lstStyle/>
                    <a:p>
                      <a:pPr algn="ctr">
                        <a:lnSpc>
                          <a:spcPct val="115000"/>
                        </a:lnSpc>
                        <a:spcAft>
                          <a:spcPts val="0"/>
                        </a:spcAft>
                      </a:pPr>
                      <a:r>
                        <a:rPr lang="en-GB" sz="1600" b="1" dirty="0">
                          <a:effectLst/>
                        </a:rPr>
                        <a:t>Q</a:t>
                      </a:r>
                      <a:endParaRPr lang="en-ZA" sz="1600" b="1" dirty="0">
                        <a:solidFill>
                          <a:schemeClr val="tx1"/>
                        </a:solidFill>
                        <a:effectLst/>
                        <a:latin typeface="Arial"/>
                        <a:ea typeface="Arial"/>
                        <a:cs typeface="Times New Roman"/>
                      </a:endParaRPr>
                    </a:p>
                  </a:txBody>
                  <a:tcPr marL="68580" marR="68580" marT="0" marB="0">
                    <a:noFill/>
                  </a:tcPr>
                </a:tc>
                <a:tc>
                  <a:txBody>
                    <a:bodyPr/>
                    <a:lstStyle/>
                    <a:p>
                      <a:pPr algn="ctr">
                        <a:lnSpc>
                          <a:spcPct val="115000"/>
                        </a:lnSpc>
                        <a:spcAft>
                          <a:spcPts val="0"/>
                        </a:spcAft>
                      </a:pPr>
                      <a:r>
                        <a:rPr lang="en-GB" sz="1600" b="1" dirty="0" smtClean="0">
                          <a:effectLst/>
                        </a:rPr>
                        <a:t>90%</a:t>
                      </a:r>
                      <a:endParaRPr lang="en-ZA" sz="1600" b="1" dirty="0">
                        <a:solidFill>
                          <a:schemeClr val="tx1"/>
                        </a:solidFill>
                        <a:effectLst/>
                        <a:latin typeface="Arial"/>
                        <a:ea typeface="Arial"/>
                        <a:cs typeface="Times New Roman"/>
                      </a:endParaRPr>
                    </a:p>
                  </a:txBody>
                  <a:tcPr marL="68580" marR="68580" marT="0" marB="0">
                    <a:noFill/>
                  </a:tcPr>
                </a:tc>
                <a:tc>
                  <a:txBody>
                    <a:bodyPr/>
                    <a:lstStyle/>
                    <a:p>
                      <a:pPr algn="ctr">
                        <a:lnSpc>
                          <a:spcPct val="115000"/>
                        </a:lnSpc>
                        <a:spcAft>
                          <a:spcPts val="0"/>
                        </a:spcAft>
                      </a:pPr>
                      <a:r>
                        <a:rPr lang="en-GB" sz="1600" b="1" dirty="0" smtClean="0">
                          <a:effectLst/>
                        </a:rPr>
                        <a:t>90%</a:t>
                      </a:r>
                      <a:endParaRPr lang="en-GB" sz="1600" b="1" dirty="0">
                        <a:effectLst/>
                      </a:endParaRPr>
                    </a:p>
                  </a:txBody>
                  <a:tcPr marL="68580" marR="68580" marT="0" marB="0">
                    <a:noFill/>
                  </a:tcPr>
                </a:tc>
                <a:tc>
                  <a:txBody>
                    <a:bodyPr/>
                    <a:lstStyle/>
                    <a:p>
                      <a:pPr algn="ctr">
                        <a:lnSpc>
                          <a:spcPct val="115000"/>
                        </a:lnSpc>
                        <a:spcAft>
                          <a:spcPts val="0"/>
                        </a:spcAft>
                      </a:pPr>
                      <a:r>
                        <a:rPr lang="en-GB" sz="1600" b="1" dirty="0" smtClean="0">
                          <a:effectLst/>
                        </a:rPr>
                        <a:t>90%</a:t>
                      </a:r>
                      <a:endParaRPr lang="en-GB" sz="1600" b="1" dirty="0">
                        <a:effectLst/>
                      </a:endParaRPr>
                    </a:p>
                  </a:txBody>
                  <a:tcPr marL="68580" marR="68580" marT="0" marB="0">
                    <a:noFill/>
                  </a:tcPr>
                </a:tc>
                <a:tc>
                  <a:txBody>
                    <a:bodyPr/>
                    <a:lstStyle/>
                    <a:p>
                      <a:pPr algn="ctr">
                        <a:lnSpc>
                          <a:spcPct val="115000"/>
                        </a:lnSpc>
                        <a:spcAft>
                          <a:spcPts val="0"/>
                        </a:spcAft>
                      </a:pPr>
                      <a:r>
                        <a:rPr lang="en-GB" sz="1600" b="1" dirty="0" smtClean="0">
                          <a:effectLst/>
                        </a:rPr>
                        <a:t>90%</a:t>
                      </a:r>
                      <a:endParaRPr lang="en-GB" sz="1600" b="1" dirty="0">
                        <a:effectLst/>
                      </a:endParaRPr>
                    </a:p>
                  </a:txBody>
                  <a:tcPr marL="68580" marR="68580" marT="0" marB="0">
                    <a:noFill/>
                  </a:tcPr>
                </a:tc>
                <a:tc>
                  <a:txBody>
                    <a:bodyPr/>
                    <a:lstStyle/>
                    <a:p>
                      <a:pPr algn="ctr">
                        <a:lnSpc>
                          <a:spcPct val="115000"/>
                        </a:lnSpc>
                        <a:spcAft>
                          <a:spcPts val="0"/>
                        </a:spcAft>
                      </a:pPr>
                      <a:r>
                        <a:rPr lang="en-GB" sz="1600" b="1" dirty="0" smtClean="0">
                          <a:effectLst/>
                        </a:rPr>
                        <a:t>90%</a:t>
                      </a:r>
                      <a:endParaRPr lang="en-GB" sz="1600" b="1" dirty="0">
                        <a:effectLst/>
                      </a:endParaRPr>
                    </a:p>
                  </a:txBody>
                  <a:tcPr marL="68580" marR="68580" marT="0" marB="0">
                    <a:noFill/>
                  </a:tcPr>
                </a:tc>
                <a:extLst>
                  <a:ext uri="{0D108BD9-81ED-4DB2-BD59-A6C34878D82A}">
                    <a16:rowId xmlns:a16="http://schemas.microsoft.com/office/drawing/2014/main" xmlns="" val="10001"/>
                  </a:ext>
                </a:extLst>
              </a:tr>
              <a:tr h="1442101">
                <a:tc>
                  <a:txBody>
                    <a:bodyPr/>
                    <a:lstStyle/>
                    <a:p>
                      <a:pPr>
                        <a:lnSpc>
                          <a:spcPct val="115000"/>
                        </a:lnSpc>
                        <a:spcAft>
                          <a:spcPts val="0"/>
                        </a:spcAft>
                      </a:pPr>
                      <a:r>
                        <a:rPr lang="en-GB" sz="1600" dirty="0">
                          <a:effectLst/>
                        </a:rPr>
                        <a:t>1.3</a:t>
                      </a:r>
                      <a:endParaRPr lang="en-ZA" sz="1600" b="0" dirty="0">
                        <a:solidFill>
                          <a:schemeClr val="tx1"/>
                        </a:solidFill>
                        <a:effectLst/>
                        <a:latin typeface="Arial"/>
                        <a:ea typeface="Arial"/>
                        <a:cs typeface="Times New Roman"/>
                      </a:endParaRPr>
                    </a:p>
                  </a:txBody>
                  <a:tcPr marL="68580" marR="68580" marT="0" marB="0"/>
                </a:tc>
                <a:tc>
                  <a:txBody>
                    <a:bodyPr/>
                    <a:lstStyle/>
                    <a:p>
                      <a:pPr>
                        <a:lnSpc>
                          <a:spcPct val="115000"/>
                        </a:lnSpc>
                        <a:spcAft>
                          <a:spcPts val="0"/>
                        </a:spcAft>
                      </a:pPr>
                      <a:r>
                        <a:rPr lang="en-GB" sz="1600" kern="100" dirty="0" smtClean="0">
                          <a:effectLst/>
                          <a:latin typeface="Calibri" panose="020F0502020204030204" pitchFamily="34" charset="0"/>
                          <a:ea typeface="SimSun" panose="02010600030101010101" pitchFamily="2" charset="-122"/>
                        </a:rPr>
                        <a:t>Percentage of non-compliant employers who failed to comply with the served notice referred for Prosecution within 30 calendar days </a:t>
                      </a:r>
                      <a:endParaRPr lang="en-ZA" sz="1600" b="0" dirty="0">
                        <a:solidFill>
                          <a:schemeClr val="tx1"/>
                        </a:solidFill>
                        <a:effectLst/>
                        <a:latin typeface="Arial"/>
                        <a:ea typeface="Arial"/>
                        <a:cs typeface="Times New Roman"/>
                      </a:endParaRPr>
                    </a:p>
                  </a:txBody>
                  <a:tcPr marL="68580" marR="68580" marT="0" marB="0"/>
                </a:tc>
                <a:tc>
                  <a:txBody>
                    <a:bodyPr/>
                    <a:lstStyle/>
                    <a:p>
                      <a:pPr algn="ctr">
                        <a:lnSpc>
                          <a:spcPct val="115000"/>
                        </a:lnSpc>
                        <a:spcAft>
                          <a:spcPts val="0"/>
                        </a:spcAft>
                      </a:pPr>
                      <a:r>
                        <a:rPr lang="en-GB" sz="1600" b="1" dirty="0">
                          <a:effectLst/>
                        </a:rPr>
                        <a:t>Q</a:t>
                      </a:r>
                      <a:endParaRPr lang="en-ZA" sz="1600" b="1" dirty="0">
                        <a:solidFill>
                          <a:schemeClr val="tx1"/>
                        </a:solidFill>
                        <a:effectLst/>
                        <a:latin typeface="Arial"/>
                        <a:ea typeface="Arial"/>
                        <a:cs typeface="Times New Roman"/>
                      </a:endParaRPr>
                    </a:p>
                  </a:txBody>
                  <a:tcPr marL="68580" marR="68580" marT="0" marB="0"/>
                </a:tc>
                <a:tc>
                  <a:txBody>
                    <a:bodyPr/>
                    <a:lstStyle/>
                    <a:p>
                      <a:pPr>
                        <a:lnSpc>
                          <a:spcPct val="115000"/>
                        </a:lnSpc>
                        <a:spcAft>
                          <a:spcPts val="0"/>
                        </a:spcAft>
                      </a:pPr>
                      <a:r>
                        <a:rPr lang="en-ZA" sz="1600" b="1" dirty="0">
                          <a:effectLst/>
                          <a:latin typeface="Calibri" panose="020F0502020204030204" pitchFamily="34" charset="0"/>
                          <a:ea typeface="Calibri" panose="020F0502020204030204" pitchFamily="34" charset="0"/>
                          <a:cs typeface="Calibri" panose="020F0502020204030204" pitchFamily="34" charset="0"/>
                        </a:rPr>
                        <a:t>65%</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ZA" sz="1600" b="1" dirty="0">
                          <a:effectLst/>
                          <a:latin typeface="Calibri" panose="020F0502020204030204" pitchFamily="34" charset="0"/>
                          <a:ea typeface="Calibri" panose="020F0502020204030204" pitchFamily="34" charset="0"/>
                          <a:cs typeface="Calibri" panose="020F0502020204030204" pitchFamily="34" charset="0"/>
                        </a:rPr>
                        <a:t>65%</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ZA" sz="1600" b="1" dirty="0">
                          <a:effectLst/>
                          <a:latin typeface="Calibri" panose="020F0502020204030204" pitchFamily="34" charset="0"/>
                          <a:ea typeface="Calibri" panose="020F0502020204030204" pitchFamily="34" charset="0"/>
                          <a:cs typeface="Calibri" panose="020F0502020204030204" pitchFamily="34" charset="0"/>
                        </a:rPr>
                        <a:t>65%</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ZA" sz="1600" b="1" dirty="0">
                          <a:effectLst/>
                          <a:latin typeface="Calibri" panose="020F0502020204030204" pitchFamily="34" charset="0"/>
                          <a:ea typeface="Calibri" panose="020F0502020204030204" pitchFamily="34" charset="0"/>
                          <a:cs typeface="Calibri" panose="020F0502020204030204" pitchFamily="34" charset="0"/>
                        </a:rPr>
                        <a:t>65%</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ZA" sz="1600" b="1" dirty="0">
                          <a:effectLst/>
                          <a:latin typeface="Calibri" panose="020F0502020204030204" pitchFamily="34" charset="0"/>
                          <a:ea typeface="Calibri" panose="020F0502020204030204" pitchFamily="34" charset="0"/>
                          <a:cs typeface="Calibri" panose="020F0502020204030204" pitchFamily="34" charset="0"/>
                        </a:rPr>
                        <a:t>65%</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1411586">
                <a:tc>
                  <a:txBody>
                    <a:bodyPr/>
                    <a:lstStyle/>
                    <a:p>
                      <a:pPr>
                        <a:lnSpc>
                          <a:spcPct val="115000"/>
                        </a:lnSpc>
                        <a:spcAft>
                          <a:spcPts val="0"/>
                        </a:spcAft>
                      </a:pPr>
                      <a:r>
                        <a:rPr lang="en-GB" sz="1600" dirty="0">
                          <a:effectLst/>
                        </a:rPr>
                        <a:t>1.4</a:t>
                      </a:r>
                      <a:endParaRPr lang="en-ZA" sz="1600" b="0" dirty="0">
                        <a:solidFill>
                          <a:schemeClr val="tx1"/>
                        </a:solidFill>
                        <a:effectLst/>
                        <a:latin typeface="Arial"/>
                        <a:ea typeface="Arial"/>
                        <a:cs typeface="Times New Roman"/>
                      </a:endParaRPr>
                    </a:p>
                  </a:txBody>
                  <a:tcPr marL="68580" marR="68580" marT="0" marB="0">
                    <a:noFill/>
                  </a:tcPr>
                </a:tc>
                <a:tc>
                  <a:txBody>
                    <a:bodyPr/>
                    <a:lstStyle/>
                    <a:p>
                      <a:pPr>
                        <a:lnSpc>
                          <a:spcPct val="115000"/>
                        </a:lnSpc>
                        <a:spcAft>
                          <a:spcPts val="0"/>
                        </a:spcAft>
                      </a:pPr>
                      <a:r>
                        <a:rPr lang="en-ZA" sz="1600" kern="100" dirty="0" smtClean="0">
                          <a:effectLst/>
                          <a:latin typeface="Calibri" panose="020F0502020204030204" pitchFamily="34" charset="0"/>
                          <a:ea typeface="SimSun" panose="02010600030101010101" pitchFamily="2" charset="-122"/>
                        </a:rPr>
                        <a:t>Number of formal Advocacy sessions conducted per year to increase awareness of employment law.</a:t>
                      </a:r>
                      <a:endParaRPr lang="en-ZA" sz="1600" b="0" dirty="0">
                        <a:solidFill>
                          <a:schemeClr val="tx1"/>
                        </a:solidFill>
                        <a:effectLst/>
                        <a:latin typeface="Arial"/>
                        <a:ea typeface="Arial"/>
                        <a:cs typeface="Times New Roman"/>
                      </a:endParaRPr>
                    </a:p>
                  </a:txBody>
                  <a:tcPr marL="68580" marR="68580" marT="0" marB="0">
                    <a:noFill/>
                  </a:tcPr>
                </a:tc>
                <a:tc>
                  <a:txBody>
                    <a:bodyPr/>
                    <a:lstStyle/>
                    <a:p>
                      <a:pPr algn="ctr">
                        <a:lnSpc>
                          <a:spcPct val="115000"/>
                        </a:lnSpc>
                        <a:spcAft>
                          <a:spcPts val="0"/>
                        </a:spcAft>
                      </a:pPr>
                      <a:r>
                        <a:rPr lang="en-GB" sz="1600" b="1" dirty="0">
                          <a:effectLst/>
                        </a:rPr>
                        <a:t>Q</a:t>
                      </a:r>
                      <a:endParaRPr lang="en-ZA" sz="1600" b="1" dirty="0">
                        <a:solidFill>
                          <a:schemeClr val="tx1"/>
                        </a:solidFill>
                        <a:effectLst/>
                        <a:latin typeface="Arial"/>
                        <a:ea typeface="Arial"/>
                        <a:cs typeface="Times New Roman"/>
                      </a:endParaRPr>
                    </a:p>
                  </a:txBody>
                  <a:tcPr marL="68580" marR="68580" marT="0" marB="0">
                    <a:noFill/>
                  </a:tcPr>
                </a:tc>
                <a:tc>
                  <a:txBody>
                    <a:bodyPr/>
                    <a:lstStyle/>
                    <a:p>
                      <a:pPr marL="0" lvl="0" indent="0">
                        <a:lnSpc>
                          <a:spcPct val="115000"/>
                        </a:lnSpc>
                        <a:spcAft>
                          <a:spcPts val="1000"/>
                        </a:spcAft>
                        <a:buFont typeface="Symbol" panose="05050102010706020507" pitchFamily="18" charset="2"/>
                        <a:buNone/>
                      </a:pPr>
                      <a:r>
                        <a:rPr lang="en-ZA" sz="1400" b="1" dirty="0" smtClean="0">
                          <a:effectLst/>
                          <a:latin typeface="Calibri" panose="020F0502020204030204" pitchFamily="34" charset="0"/>
                          <a:ea typeface="Calibri" panose="020F0502020204030204" pitchFamily="34" charset="0"/>
                          <a:cs typeface="Calibri" panose="020F0502020204030204" pitchFamily="34" charset="0"/>
                        </a:rPr>
                        <a:t>4 x Seminars </a:t>
                      </a:r>
                    </a:p>
                    <a:p>
                      <a:pPr marL="0" lvl="0" indent="0">
                        <a:lnSpc>
                          <a:spcPct val="115000"/>
                        </a:lnSpc>
                        <a:spcAft>
                          <a:spcPts val="1000"/>
                        </a:spcAft>
                        <a:buFont typeface="Symbol" panose="05050102010706020507" pitchFamily="18" charset="2"/>
                        <a:buNone/>
                      </a:pPr>
                      <a:r>
                        <a:rPr lang="en-ZA" sz="1400" b="1" dirty="0" smtClean="0">
                          <a:effectLst/>
                          <a:latin typeface="Calibri" panose="020F0502020204030204" pitchFamily="34" charset="0"/>
                          <a:ea typeface="Calibri" panose="020F0502020204030204" pitchFamily="34" charset="0"/>
                        </a:rPr>
                        <a:t>2  x Conferences </a:t>
                      </a:r>
                      <a:endParaRPr lang="en-ZA" sz="1400" b="1" dirty="0">
                        <a:solidFill>
                          <a:schemeClr val="tx1"/>
                        </a:solidFill>
                        <a:effectLst/>
                        <a:latin typeface="Arial"/>
                        <a:ea typeface="Arial"/>
                        <a:cs typeface="Times New Roman"/>
                      </a:endParaRPr>
                    </a:p>
                  </a:txBody>
                  <a:tcPr marL="68580" marR="68580" marT="0" marB="0">
                    <a:noFill/>
                  </a:tcPr>
                </a:tc>
                <a:tc>
                  <a:txBody>
                    <a:bodyPr/>
                    <a:lstStyle/>
                    <a:p>
                      <a:pPr>
                        <a:lnSpc>
                          <a:spcPct val="115000"/>
                        </a:lnSpc>
                        <a:spcAft>
                          <a:spcPts val="0"/>
                        </a:spcAft>
                      </a:pPr>
                      <a:r>
                        <a:rPr lang="en-ZA" sz="1400" b="1" dirty="0">
                          <a:effectLst/>
                          <a:latin typeface="Calibri" panose="020F0502020204030204" pitchFamily="34" charset="0"/>
                          <a:ea typeface="Calibri" panose="020F0502020204030204" pitchFamily="34" charset="0"/>
                          <a:cs typeface="Calibri" panose="020F0502020204030204" pitchFamily="34" charset="0"/>
                        </a:rPr>
                        <a:t>1x Seminar</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15000"/>
                        </a:lnSpc>
                        <a:spcAft>
                          <a:spcPts val="0"/>
                        </a:spcAft>
                      </a:pPr>
                      <a:r>
                        <a:rPr lang="en-ZA" sz="1400" b="1" dirty="0">
                          <a:effectLst/>
                          <a:latin typeface="Calibri" panose="020F0502020204030204" pitchFamily="34" charset="0"/>
                          <a:ea typeface="Calibri" panose="020F0502020204030204" pitchFamily="34" charset="0"/>
                          <a:cs typeface="Calibri" panose="020F0502020204030204" pitchFamily="34" charset="0"/>
                        </a:rPr>
                        <a:t>1 x Seminar</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b="1" dirty="0">
                          <a:effectLst/>
                          <a:latin typeface="Calibri" panose="020F0502020204030204" pitchFamily="34" charset="0"/>
                          <a:ea typeface="Calibri" panose="020F0502020204030204" pitchFamily="34" charset="0"/>
                          <a:cs typeface="Calibri" panose="020F0502020204030204" pitchFamily="34" charset="0"/>
                        </a:rPr>
                        <a:t>1 x Conference</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15000"/>
                        </a:lnSpc>
                        <a:spcAft>
                          <a:spcPts val="0"/>
                        </a:spcAft>
                      </a:pPr>
                      <a:r>
                        <a:rPr lang="en-ZA" sz="1400" b="1" dirty="0">
                          <a:effectLst/>
                          <a:latin typeface="Calibri" panose="020F0502020204030204" pitchFamily="34" charset="0"/>
                          <a:ea typeface="Calibri" panose="020F0502020204030204" pitchFamily="34" charset="0"/>
                          <a:cs typeface="Calibri" panose="020F0502020204030204" pitchFamily="34" charset="0"/>
                        </a:rPr>
                        <a:t>1x Seminar</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b="1" dirty="0">
                          <a:effectLst/>
                          <a:latin typeface="Calibri" panose="020F0502020204030204" pitchFamily="34" charset="0"/>
                          <a:ea typeface="Calibri" panose="020F0502020204030204" pitchFamily="34" charset="0"/>
                          <a:cs typeface="Calibri" panose="020F0502020204030204" pitchFamily="34" charset="0"/>
                        </a:rPr>
                        <a:t>1 x Conference</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15000"/>
                        </a:lnSpc>
                        <a:spcAft>
                          <a:spcPts val="0"/>
                        </a:spcAft>
                      </a:pPr>
                      <a:r>
                        <a:rPr lang="en-ZA" sz="1400" b="1" dirty="0">
                          <a:effectLst/>
                          <a:latin typeface="Calibri" panose="020F0502020204030204" pitchFamily="34" charset="0"/>
                          <a:ea typeface="Calibri" panose="020F0502020204030204" pitchFamily="34" charset="0"/>
                          <a:cs typeface="Calibri" panose="020F0502020204030204" pitchFamily="34" charset="0"/>
                        </a:rPr>
                        <a:t>1 x Seminar</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b="1" dirty="0">
                          <a:effectLst/>
                          <a:latin typeface="Calibri" panose="020F0502020204030204" pitchFamily="34" charset="0"/>
                          <a:ea typeface="Calibri" panose="020F0502020204030204" pitchFamily="34" charset="0"/>
                          <a:cs typeface="Calibri" panose="020F0502020204030204" pitchFamily="34" charset="0"/>
                        </a:rPr>
                        <a:t> </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xmlns="" val="10003"/>
                  </a:ext>
                </a:extLst>
              </a:tr>
            </a:tbl>
          </a:graphicData>
        </a:graphic>
      </p:graphicFrame>
      <p:sp>
        <p:nvSpPr>
          <p:cNvPr id="3" name="Slide Number Placeholder 2"/>
          <p:cNvSpPr>
            <a:spLocks noGrp="1"/>
          </p:cNvSpPr>
          <p:nvPr>
            <p:ph type="sldNum" sz="quarter" idx="12"/>
          </p:nvPr>
        </p:nvSpPr>
        <p:spPr>
          <a:xfrm>
            <a:off x="7010400" y="-25156"/>
            <a:ext cx="2133600" cy="365125"/>
          </a:xfrm>
        </p:spPr>
        <p:txBody>
          <a:bodyPr/>
          <a:lstStyle/>
          <a:p>
            <a:pPr>
              <a:defRPr/>
            </a:pPr>
            <a:fld id="{02C825D8-7D5C-497D-8665-B73E15BD3DD8}" type="slidenum">
              <a:rPr lang="en-US" smtClean="0">
                <a:solidFill>
                  <a:schemeClr val="bg1"/>
                </a:solidFill>
              </a:rPr>
              <a:pPr>
                <a:defRPr/>
              </a:pPr>
              <a:t>22</a:t>
            </a:fld>
            <a:endParaRPr lang="en-US" dirty="0">
              <a:solidFill>
                <a:schemeClr val="bg1"/>
              </a:solidFill>
            </a:endParaRPr>
          </a:p>
        </p:txBody>
      </p:sp>
    </p:spTree>
    <p:extLst>
      <p:ext uri="{BB962C8B-B14F-4D97-AF65-F5344CB8AC3E}">
        <p14:creationId xmlns:p14="http://schemas.microsoft.com/office/powerpoint/2010/main" xmlns="" val="20198319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684213" y="2147522"/>
            <a:ext cx="7772400" cy="1470025"/>
          </a:xfrm>
        </p:spPr>
        <p:txBody>
          <a:bodyPr anchor="t"/>
          <a:lstStyle/>
          <a:p>
            <a:pPr eaLnBrk="1" hangingPunct="1"/>
            <a:r>
              <a:rPr lang="en-ZA" b="1" dirty="0" smtClean="0">
                <a:ea typeface="ＭＳ Ｐゴシック"/>
              </a:rPr>
              <a:t/>
            </a:r>
            <a:br>
              <a:rPr lang="en-ZA" b="1" dirty="0" smtClean="0">
                <a:ea typeface="ＭＳ Ｐゴシック"/>
              </a:rPr>
            </a:br>
            <a:endParaRPr lang="en-GB" b="1" dirty="0" smtClean="0">
              <a:ea typeface="ＭＳ Ｐゴシック"/>
            </a:endParaRPr>
          </a:p>
        </p:txBody>
      </p:sp>
      <p:sp>
        <p:nvSpPr>
          <p:cNvPr id="3075" name="Rectangle 3"/>
          <p:cNvSpPr>
            <a:spLocks noGrp="1" noChangeArrowheads="1"/>
          </p:cNvSpPr>
          <p:nvPr>
            <p:ph type="subTitle" idx="4294967295"/>
          </p:nvPr>
        </p:nvSpPr>
        <p:spPr>
          <a:xfrm>
            <a:off x="933769" y="3148032"/>
            <a:ext cx="7345363" cy="1358861"/>
          </a:xfrm>
          <a:noFill/>
          <a:ln>
            <a:solidFill>
              <a:schemeClr val="bg1"/>
            </a:solidFill>
          </a:ln>
          <a:extLst/>
        </p:spPr>
        <p:style>
          <a:lnRef idx="2">
            <a:schemeClr val="accent6">
              <a:shade val="50000"/>
            </a:schemeClr>
          </a:lnRef>
          <a:fillRef idx="1">
            <a:schemeClr val="accent6"/>
          </a:fillRef>
          <a:effectRef idx="0">
            <a:schemeClr val="accent6"/>
          </a:effectRef>
          <a:fontRef idx="minor">
            <a:schemeClr val="lt1"/>
          </a:fontRef>
        </p:style>
        <p:txBody>
          <a:bodyPr/>
          <a:lstStyle/>
          <a:p>
            <a:pPr marL="0" indent="0" algn="ctr" eaLnBrk="1" hangingPunct="1">
              <a:lnSpc>
                <a:spcPct val="90000"/>
              </a:lnSpc>
              <a:buNone/>
            </a:pPr>
            <a:r>
              <a:rPr lang="en-US" sz="2800" b="1" dirty="0" smtClean="0">
                <a:solidFill>
                  <a:schemeClr val="tx1"/>
                </a:solidFill>
                <a:cs typeface="Arial" charset="0"/>
              </a:rPr>
              <a:t>PROGRAMME 3: PUBLIC EMPLOYMENT SERVICES</a:t>
            </a:r>
          </a:p>
          <a:p>
            <a:pPr marL="0" indent="0" algn="ctr" eaLnBrk="1" hangingPunct="1">
              <a:lnSpc>
                <a:spcPct val="90000"/>
              </a:lnSpc>
              <a:buNone/>
            </a:pPr>
            <a:endParaRPr lang="en-US" sz="1600" b="1" dirty="0" smtClean="0">
              <a:solidFill>
                <a:schemeClr val="tx1"/>
              </a:solidFill>
              <a:cs typeface="Arial" charset="0"/>
            </a:endParaRPr>
          </a:p>
          <a:p>
            <a:pPr marL="0" indent="0" algn="ctr" eaLnBrk="1" hangingPunct="1">
              <a:lnSpc>
                <a:spcPct val="90000"/>
              </a:lnSpc>
              <a:buNone/>
            </a:pPr>
            <a:r>
              <a:rPr lang="en-US" sz="1600" b="1" dirty="0">
                <a:solidFill>
                  <a:schemeClr val="tx1"/>
                </a:solidFill>
                <a:cs typeface="Arial" charset="0"/>
              </a:rPr>
              <a:t>RP – Reporting  Period (A – Annual; Q – Quarterly)</a:t>
            </a:r>
          </a:p>
          <a:p>
            <a:pPr marL="0" indent="0" algn="ctr" eaLnBrk="1" hangingPunct="1">
              <a:lnSpc>
                <a:spcPct val="90000"/>
              </a:lnSpc>
              <a:buNone/>
            </a:pPr>
            <a:endParaRPr lang="en-US" b="1" dirty="0" smtClean="0">
              <a:solidFill>
                <a:schemeClr val="tx1"/>
              </a:solidFill>
              <a:cs typeface="Arial" charset="0"/>
            </a:endParaRPr>
          </a:p>
          <a:p>
            <a:pPr marL="0" indent="0" algn="ctr" eaLnBrk="1" hangingPunct="1">
              <a:lnSpc>
                <a:spcPct val="90000"/>
              </a:lnSpc>
              <a:buNone/>
            </a:pPr>
            <a:endParaRPr lang="en-US" b="1" dirty="0">
              <a:solidFill>
                <a:schemeClr val="bg1"/>
              </a:solidFill>
              <a:cs typeface="Arial" charset="0"/>
            </a:endParaRPr>
          </a:p>
        </p:txBody>
      </p:sp>
      <p:sp>
        <p:nvSpPr>
          <p:cNvPr id="2" name="Slide Number Placeholder 1"/>
          <p:cNvSpPr>
            <a:spLocks noGrp="1"/>
          </p:cNvSpPr>
          <p:nvPr>
            <p:ph type="sldNum" sz="quarter" idx="12"/>
          </p:nvPr>
        </p:nvSpPr>
        <p:spPr>
          <a:xfrm>
            <a:off x="7030584" y="0"/>
            <a:ext cx="2133600" cy="365125"/>
          </a:xfrm>
        </p:spPr>
        <p:txBody>
          <a:bodyPr/>
          <a:lstStyle/>
          <a:p>
            <a:pPr>
              <a:defRPr/>
            </a:pPr>
            <a:fld id="{02973164-415C-4C83-A7EC-60F18549655F}" type="slidenum">
              <a:rPr lang="en-US" smtClean="0">
                <a:solidFill>
                  <a:schemeClr val="bg1"/>
                </a:solidFill>
              </a:rPr>
              <a:pPr>
                <a:defRPr/>
              </a:pPr>
              <a:t>23</a:t>
            </a:fld>
            <a:endParaRPr lang="en-US" dirty="0">
              <a:solidFill>
                <a:schemeClr val="bg1"/>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37558" y="844062"/>
            <a:ext cx="3670300" cy="14067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26878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2576"/>
            <a:ext cx="8229600" cy="1143000"/>
          </a:xfrm>
        </p:spPr>
        <p:txBody>
          <a:bodyPr/>
          <a:lstStyle/>
          <a:p>
            <a:r>
              <a:rPr lang="en-ZA" sz="2400" b="1" dirty="0" smtClean="0"/>
              <a:t>PUBLIC EMPLOYMENT SERVICES (PES)</a:t>
            </a:r>
            <a:endParaRPr lang="en-ZA" sz="2000" b="1" dirty="0">
              <a:solidFill>
                <a:srgbClr val="C0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354751686"/>
              </p:ext>
            </p:extLst>
          </p:nvPr>
        </p:nvGraphicFramePr>
        <p:xfrm>
          <a:off x="292097" y="1562582"/>
          <a:ext cx="8605718" cy="1737360"/>
        </p:xfrm>
        <a:graphic>
          <a:graphicData uri="http://schemas.openxmlformats.org/drawingml/2006/table">
            <a:tbl>
              <a:tblPr firstRow="1" bandRow="1">
                <a:tableStyleId>{616DA210-FB5B-4158-B5E0-FEB733F419BA}</a:tableStyleId>
              </a:tblPr>
              <a:tblGrid>
                <a:gridCol w="493732">
                  <a:extLst>
                    <a:ext uri="{9D8B030D-6E8A-4147-A177-3AD203B41FA5}">
                      <a16:colId xmlns:a16="http://schemas.microsoft.com/office/drawing/2014/main" xmlns="" val="20000"/>
                    </a:ext>
                  </a:extLst>
                </a:gridCol>
                <a:gridCol w="1982930">
                  <a:extLst>
                    <a:ext uri="{9D8B030D-6E8A-4147-A177-3AD203B41FA5}">
                      <a16:colId xmlns:a16="http://schemas.microsoft.com/office/drawing/2014/main" xmlns="" val="20001"/>
                    </a:ext>
                  </a:extLst>
                </a:gridCol>
                <a:gridCol w="757119">
                  <a:extLst>
                    <a:ext uri="{9D8B030D-6E8A-4147-A177-3AD203B41FA5}">
                      <a16:colId xmlns:a16="http://schemas.microsoft.com/office/drawing/2014/main" xmlns="" val="20002"/>
                    </a:ext>
                  </a:extLst>
                </a:gridCol>
                <a:gridCol w="1069077">
                  <a:extLst>
                    <a:ext uri="{9D8B030D-6E8A-4147-A177-3AD203B41FA5}">
                      <a16:colId xmlns:a16="http://schemas.microsoft.com/office/drawing/2014/main" xmlns="" val="20003"/>
                    </a:ext>
                  </a:extLst>
                </a:gridCol>
                <a:gridCol w="1075715">
                  <a:extLst>
                    <a:ext uri="{9D8B030D-6E8A-4147-A177-3AD203B41FA5}">
                      <a16:colId xmlns:a16="http://schemas.microsoft.com/office/drawing/2014/main" xmlns="" val="20004"/>
                    </a:ext>
                  </a:extLst>
                </a:gridCol>
                <a:gridCol w="1075715">
                  <a:extLst>
                    <a:ext uri="{9D8B030D-6E8A-4147-A177-3AD203B41FA5}">
                      <a16:colId xmlns:a16="http://schemas.microsoft.com/office/drawing/2014/main" xmlns="" val="20005"/>
                    </a:ext>
                  </a:extLst>
                </a:gridCol>
                <a:gridCol w="1075715">
                  <a:extLst>
                    <a:ext uri="{9D8B030D-6E8A-4147-A177-3AD203B41FA5}">
                      <a16:colId xmlns:a16="http://schemas.microsoft.com/office/drawing/2014/main" xmlns="" val="20006"/>
                    </a:ext>
                  </a:extLst>
                </a:gridCol>
                <a:gridCol w="1075715">
                  <a:extLst>
                    <a:ext uri="{9D8B030D-6E8A-4147-A177-3AD203B41FA5}">
                      <a16:colId xmlns:a16="http://schemas.microsoft.com/office/drawing/2014/main" xmlns="" val="20007"/>
                    </a:ext>
                  </a:extLst>
                </a:gridCol>
              </a:tblGrid>
              <a:tr h="226519">
                <a:tc gridSpan="2">
                  <a:txBody>
                    <a:bodyPr/>
                    <a:lstStyle/>
                    <a:p>
                      <a:r>
                        <a:rPr lang="en-ZA" sz="1600" dirty="0" smtClean="0"/>
                        <a:t> Output</a:t>
                      </a:r>
                      <a:r>
                        <a:rPr lang="en-ZA" sz="1600" baseline="0" dirty="0" smtClean="0"/>
                        <a:t> </a:t>
                      </a:r>
                      <a:r>
                        <a:rPr lang="en-ZA" sz="1600" dirty="0" smtClean="0"/>
                        <a:t>Indicator</a:t>
                      </a:r>
                      <a:endParaRPr lang="en-ZA" sz="1600" dirty="0"/>
                    </a:p>
                  </a:txBody>
                  <a:tcPr>
                    <a:solidFill>
                      <a:srgbClr val="FFAB16"/>
                    </a:solidFill>
                  </a:tcPr>
                </a:tc>
                <a:tc hMerge="1">
                  <a:txBody>
                    <a:bodyPr/>
                    <a:lstStyle/>
                    <a:p>
                      <a:endParaRPr lang="en-ZA" dirty="0"/>
                    </a:p>
                  </a:txBody>
                  <a:tcPr/>
                </a:tc>
                <a:tc>
                  <a:txBody>
                    <a:bodyPr/>
                    <a:lstStyle/>
                    <a:p>
                      <a:pPr algn="ctr"/>
                      <a:r>
                        <a:rPr lang="en-ZA" sz="1600" b="1" dirty="0" smtClean="0"/>
                        <a:t>RP</a:t>
                      </a:r>
                      <a:endParaRPr lang="en-ZA" sz="1600" b="1" dirty="0"/>
                    </a:p>
                  </a:txBody>
                  <a:tcPr>
                    <a:solidFill>
                      <a:srgbClr val="FFAB16"/>
                    </a:solidFill>
                  </a:tcPr>
                </a:tc>
                <a:tc>
                  <a:txBody>
                    <a:bodyPr/>
                    <a:lstStyle/>
                    <a:p>
                      <a:pPr algn="ctr"/>
                      <a:r>
                        <a:rPr lang="en-ZA" sz="1600" b="1" dirty="0" smtClean="0"/>
                        <a:t>Target</a:t>
                      </a:r>
                      <a:endParaRPr lang="en-ZA" sz="1600" b="1" dirty="0"/>
                    </a:p>
                  </a:txBody>
                  <a:tcPr>
                    <a:solidFill>
                      <a:srgbClr val="FFAB16"/>
                    </a:solidFill>
                  </a:tcPr>
                </a:tc>
                <a:tc>
                  <a:txBody>
                    <a:bodyPr/>
                    <a:lstStyle/>
                    <a:p>
                      <a:pPr algn="ctr"/>
                      <a:r>
                        <a:rPr lang="en-ZA" sz="1600" b="1" dirty="0" smtClean="0"/>
                        <a:t>Q1</a:t>
                      </a:r>
                      <a:endParaRPr lang="en-ZA" sz="1600" b="1" dirty="0"/>
                    </a:p>
                  </a:txBody>
                  <a:tcPr>
                    <a:solidFill>
                      <a:srgbClr val="FFAB16"/>
                    </a:solidFill>
                  </a:tcPr>
                </a:tc>
                <a:tc>
                  <a:txBody>
                    <a:bodyPr/>
                    <a:lstStyle/>
                    <a:p>
                      <a:pPr algn="ctr"/>
                      <a:r>
                        <a:rPr lang="en-ZA" sz="1600" b="1" dirty="0" smtClean="0"/>
                        <a:t>Q2</a:t>
                      </a:r>
                      <a:endParaRPr lang="en-ZA" sz="1600" b="1" dirty="0"/>
                    </a:p>
                  </a:txBody>
                  <a:tcPr>
                    <a:solidFill>
                      <a:srgbClr val="FFAB16"/>
                    </a:solidFill>
                  </a:tcPr>
                </a:tc>
                <a:tc>
                  <a:txBody>
                    <a:bodyPr/>
                    <a:lstStyle/>
                    <a:p>
                      <a:pPr algn="ctr"/>
                      <a:r>
                        <a:rPr lang="en-ZA" sz="1600" b="1" dirty="0" smtClean="0"/>
                        <a:t>Q3</a:t>
                      </a:r>
                      <a:endParaRPr lang="en-ZA" sz="1600" b="1" dirty="0"/>
                    </a:p>
                  </a:txBody>
                  <a:tcPr>
                    <a:solidFill>
                      <a:srgbClr val="FFAB16"/>
                    </a:solidFill>
                  </a:tcPr>
                </a:tc>
                <a:tc>
                  <a:txBody>
                    <a:bodyPr/>
                    <a:lstStyle/>
                    <a:p>
                      <a:pPr algn="ctr"/>
                      <a:r>
                        <a:rPr lang="en-ZA" sz="1600" b="1" dirty="0" smtClean="0"/>
                        <a:t>Q4</a:t>
                      </a:r>
                      <a:endParaRPr lang="en-ZA" sz="1600" b="1" dirty="0"/>
                    </a:p>
                  </a:txBody>
                  <a:tcPr>
                    <a:solidFill>
                      <a:srgbClr val="FFAB16"/>
                    </a:solidFill>
                  </a:tcPr>
                </a:tc>
                <a:extLst>
                  <a:ext uri="{0D108BD9-81ED-4DB2-BD59-A6C34878D82A}">
                    <a16:rowId xmlns:a16="http://schemas.microsoft.com/office/drawing/2014/main" xmlns="" val="10000"/>
                  </a:ext>
                </a:extLst>
              </a:tr>
              <a:tr h="964985">
                <a:tc>
                  <a:txBody>
                    <a:bodyPr/>
                    <a:lstStyle/>
                    <a:p>
                      <a:pPr>
                        <a:lnSpc>
                          <a:spcPct val="115000"/>
                        </a:lnSpc>
                        <a:spcAft>
                          <a:spcPts val="0"/>
                        </a:spcAft>
                      </a:pPr>
                      <a:r>
                        <a:rPr lang="en-GB" sz="1600" dirty="0">
                          <a:effectLst/>
                        </a:rPr>
                        <a:t>1.1</a:t>
                      </a:r>
                      <a:endParaRPr lang="en-ZA" sz="1600" b="0" dirty="0">
                        <a:solidFill>
                          <a:schemeClr val="tx1"/>
                        </a:solidFill>
                        <a:effectLst/>
                        <a:latin typeface="+mn-lt"/>
                        <a:ea typeface="Arial"/>
                        <a:cs typeface="Times New Roman"/>
                      </a:endParaRPr>
                    </a:p>
                  </a:txBody>
                  <a:tcPr marL="68580" marR="68580" marT="0" marB="0">
                    <a:noFill/>
                  </a:tcPr>
                </a:tc>
                <a:tc>
                  <a:txBody>
                    <a:bodyPr/>
                    <a:lstStyle/>
                    <a:p>
                      <a:pPr>
                        <a:lnSpc>
                          <a:spcPct val="115000"/>
                        </a:lnSpc>
                        <a:spcAft>
                          <a:spcPts val="0"/>
                        </a:spcAft>
                      </a:pPr>
                      <a:r>
                        <a:rPr lang="en-GB" sz="1600" kern="50" dirty="0" smtClean="0">
                          <a:effectLst/>
                          <a:latin typeface="Calibri" panose="020F0502020204030204" pitchFamily="34" charset="0"/>
                          <a:ea typeface="SimSun" panose="02010600030101010101" pitchFamily="2" charset="-122"/>
                        </a:rPr>
                        <a:t>Number of work-seekers registered on Employment Services of South Africa per year</a:t>
                      </a:r>
                      <a:endParaRPr lang="en-ZA" sz="1600" b="0" dirty="0">
                        <a:solidFill>
                          <a:schemeClr val="tx1"/>
                        </a:solidFill>
                        <a:effectLst/>
                        <a:latin typeface="+mn-lt"/>
                        <a:ea typeface="Arial"/>
                        <a:cs typeface="Times New Roman"/>
                      </a:endParaRPr>
                    </a:p>
                  </a:txBody>
                  <a:tcPr marL="68580" marR="68580" marT="0" marB="0">
                    <a:noFill/>
                  </a:tcPr>
                </a:tc>
                <a:tc>
                  <a:txBody>
                    <a:bodyPr/>
                    <a:lstStyle/>
                    <a:p>
                      <a:pPr algn="ctr">
                        <a:lnSpc>
                          <a:spcPct val="115000"/>
                        </a:lnSpc>
                        <a:spcAft>
                          <a:spcPts val="0"/>
                        </a:spcAft>
                      </a:pPr>
                      <a:r>
                        <a:rPr lang="en-GB" sz="1600" b="1" dirty="0">
                          <a:effectLst/>
                        </a:rPr>
                        <a:t>Q</a:t>
                      </a:r>
                      <a:endParaRPr lang="en-ZA" sz="1600" b="1" dirty="0">
                        <a:solidFill>
                          <a:schemeClr val="tx1"/>
                        </a:solidFill>
                        <a:effectLst/>
                        <a:latin typeface="+mn-lt"/>
                        <a:ea typeface="Arial"/>
                        <a:cs typeface="Times New Roman"/>
                      </a:endParaRPr>
                    </a:p>
                  </a:txBody>
                  <a:tcPr marL="68580" marR="68580" marT="0" marB="0">
                    <a:noFill/>
                  </a:tcPr>
                </a:tc>
                <a:tc>
                  <a:txBody>
                    <a:bodyPr/>
                    <a:lstStyle/>
                    <a:p>
                      <a:pPr algn="ct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750 000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15000"/>
                        </a:lnSpc>
                        <a:spcAft>
                          <a:spcPts val="0"/>
                        </a:spcAft>
                      </a:pPr>
                      <a:r>
                        <a:rPr lang="en-ZA"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172 500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187 500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172 500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217 500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xmlns="" val="10001"/>
                  </a:ext>
                </a:extLst>
              </a:tr>
            </a:tbl>
          </a:graphicData>
        </a:graphic>
      </p:graphicFrame>
      <p:sp>
        <p:nvSpPr>
          <p:cNvPr id="3" name="Slide Number Placeholder 2"/>
          <p:cNvSpPr>
            <a:spLocks noGrp="1"/>
          </p:cNvSpPr>
          <p:nvPr>
            <p:ph type="sldNum" sz="quarter" idx="12"/>
          </p:nvPr>
        </p:nvSpPr>
        <p:spPr>
          <a:xfrm>
            <a:off x="7010400" y="-5862"/>
            <a:ext cx="2133600" cy="365125"/>
          </a:xfrm>
        </p:spPr>
        <p:txBody>
          <a:bodyPr/>
          <a:lstStyle/>
          <a:p>
            <a:pPr>
              <a:defRPr/>
            </a:pPr>
            <a:fld id="{02C825D8-7D5C-497D-8665-B73E15BD3DD8}" type="slidenum">
              <a:rPr lang="en-US" smtClean="0">
                <a:solidFill>
                  <a:schemeClr val="bg1"/>
                </a:solidFill>
              </a:rPr>
              <a:pPr>
                <a:defRPr/>
              </a:pPr>
              <a:t>24</a:t>
            </a:fld>
            <a:endParaRPr lang="en-US" dirty="0">
              <a:solidFill>
                <a:schemeClr val="bg1"/>
              </a:solidFill>
            </a:endParaRPr>
          </a:p>
        </p:txBody>
      </p:sp>
      <p:graphicFrame>
        <p:nvGraphicFramePr>
          <p:cNvPr id="5" name="Content Placeholder 3"/>
          <p:cNvGraphicFramePr>
            <a:graphicFrameLocks/>
          </p:cNvGraphicFramePr>
          <p:nvPr>
            <p:extLst>
              <p:ext uri="{D42A27DB-BD31-4B8C-83A1-F6EECF244321}">
                <p14:modId xmlns:p14="http://schemas.microsoft.com/office/powerpoint/2010/main" xmlns="" val="4126427025"/>
              </p:ext>
            </p:extLst>
          </p:nvPr>
        </p:nvGraphicFramePr>
        <p:xfrm>
          <a:off x="298102" y="3867693"/>
          <a:ext cx="8599713" cy="2132430"/>
        </p:xfrm>
        <a:graphic>
          <a:graphicData uri="http://schemas.openxmlformats.org/drawingml/2006/table">
            <a:tbl>
              <a:tblPr firstRow="1" bandRow="1">
                <a:tableStyleId>{616DA210-FB5B-4158-B5E0-FEB733F419BA}</a:tableStyleId>
              </a:tblPr>
              <a:tblGrid>
                <a:gridCol w="546013">
                  <a:extLst>
                    <a:ext uri="{9D8B030D-6E8A-4147-A177-3AD203B41FA5}">
                      <a16:colId xmlns:a16="http://schemas.microsoft.com/office/drawing/2014/main" xmlns="" val="20000"/>
                    </a:ext>
                  </a:extLst>
                </a:gridCol>
                <a:gridCol w="1990359">
                  <a:extLst>
                    <a:ext uri="{9D8B030D-6E8A-4147-A177-3AD203B41FA5}">
                      <a16:colId xmlns:a16="http://schemas.microsoft.com/office/drawing/2014/main" xmlns="" val="20001"/>
                    </a:ext>
                  </a:extLst>
                </a:gridCol>
                <a:gridCol w="707571">
                  <a:extLst>
                    <a:ext uri="{9D8B030D-6E8A-4147-A177-3AD203B41FA5}">
                      <a16:colId xmlns:a16="http://schemas.microsoft.com/office/drawing/2014/main" xmlns="" val="20002"/>
                    </a:ext>
                  </a:extLst>
                </a:gridCol>
                <a:gridCol w="1055914">
                  <a:extLst>
                    <a:ext uri="{9D8B030D-6E8A-4147-A177-3AD203B41FA5}">
                      <a16:colId xmlns:a16="http://schemas.microsoft.com/office/drawing/2014/main" xmlns="" val="20003"/>
                    </a:ext>
                  </a:extLst>
                </a:gridCol>
                <a:gridCol w="1074964">
                  <a:extLst>
                    <a:ext uri="{9D8B030D-6E8A-4147-A177-3AD203B41FA5}">
                      <a16:colId xmlns:a16="http://schemas.microsoft.com/office/drawing/2014/main" xmlns="" val="20004"/>
                    </a:ext>
                  </a:extLst>
                </a:gridCol>
                <a:gridCol w="1074964">
                  <a:extLst>
                    <a:ext uri="{9D8B030D-6E8A-4147-A177-3AD203B41FA5}">
                      <a16:colId xmlns:a16="http://schemas.microsoft.com/office/drawing/2014/main" xmlns="" val="20005"/>
                    </a:ext>
                  </a:extLst>
                </a:gridCol>
                <a:gridCol w="1074964">
                  <a:extLst>
                    <a:ext uri="{9D8B030D-6E8A-4147-A177-3AD203B41FA5}">
                      <a16:colId xmlns:a16="http://schemas.microsoft.com/office/drawing/2014/main" xmlns="" val="20006"/>
                    </a:ext>
                  </a:extLst>
                </a:gridCol>
                <a:gridCol w="1074964">
                  <a:extLst>
                    <a:ext uri="{9D8B030D-6E8A-4147-A177-3AD203B41FA5}">
                      <a16:colId xmlns:a16="http://schemas.microsoft.com/office/drawing/2014/main" xmlns="" val="20007"/>
                    </a:ext>
                  </a:extLst>
                </a:gridCol>
              </a:tblGrid>
              <a:tr h="449934">
                <a:tc gridSpan="2">
                  <a:txBody>
                    <a:bodyPr/>
                    <a:lstStyle/>
                    <a:p>
                      <a:pPr algn="ctr"/>
                      <a:r>
                        <a:rPr lang="en-ZA" sz="1600" dirty="0" smtClean="0"/>
                        <a:t>Output</a:t>
                      </a:r>
                      <a:r>
                        <a:rPr lang="en-ZA" sz="1600" baseline="0" dirty="0" smtClean="0"/>
                        <a:t> </a:t>
                      </a:r>
                      <a:r>
                        <a:rPr lang="en-ZA" sz="1600" dirty="0" smtClean="0"/>
                        <a:t>Indicator</a:t>
                      </a:r>
                      <a:endParaRPr lang="en-ZA" sz="1600" dirty="0"/>
                    </a:p>
                  </a:txBody>
                  <a:tcPr>
                    <a:solidFill>
                      <a:srgbClr val="FFAB16"/>
                    </a:solidFill>
                  </a:tcPr>
                </a:tc>
                <a:tc hMerge="1">
                  <a:txBody>
                    <a:bodyPr/>
                    <a:lstStyle/>
                    <a:p>
                      <a:endParaRPr lang="en-ZA" dirty="0"/>
                    </a:p>
                  </a:txBody>
                  <a:tcPr/>
                </a:tc>
                <a:tc>
                  <a:txBody>
                    <a:bodyPr/>
                    <a:lstStyle/>
                    <a:p>
                      <a:pPr algn="ctr"/>
                      <a:r>
                        <a:rPr lang="en-ZA" sz="1600" dirty="0" smtClean="0"/>
                        <a:t>RP</a:t>
                      </a:r>
                      <a:endParaRPr lang="en-ZA" sz="1600" dirty="0"/>
                    </a:p>
                  </a:txBody>
                  <a:tcPr>
                    <a:solidFill>
                      <a:srgbClr val="FFAB16"/>
                    </a:solidFill>
                  </a:tcPr>
                </a:tc>
                <a:tc>
                  <a:txBody>
                    <a:bodyPr/>
                    <a:lstStyle/>
                    <a:p>
                      <a:pPr algn="ctr"/>
                      <a:r>
                        <a:rPr lang="en-ZA" sz="1600" dirty="0" smtClean="0"/>
                        <a:t>Target</a:t>
                      </a:r>
                      <a:endParaRPr lang="en-ZA" sz="1600" dirty="0"/>
                    </a:p>
                  </a:txBody>
                  <a:tcPr>
                    <a:solidFill>
                      <a:srgbClr val="FFAB16"/>
                    </a:solidFill>
                  </a:tcPr>
                </a:tc>
                <a:tc>
                  <a:txBody>
                    <a:bodyPr/>
                    <a:lstStyle/>
                    <a:p>
                      <a:pPr algn="ctr"/>
                      <a:r>
                        <a:rPr lang="en-ZA" sz="1600" dirty="0" smtClean="0"/>
                        <a:t>Q1</a:t>
                      </a:r>
                      <a:endParaRPr lang="en-ZA" sz="1600" dirty="0"/>
                    </a:p>
                  </a:txBody>
                  <a:tcPr>
                    <a:solidFill>
                      <a:srgbClr val="FFAB16"/>
                    </a:solidFill>
                  </a:tcPr>
                </a:tc>
                <a:tc>
                  <a:txBody>
                    <a:bodyPr/>
                    <a:lstStyle/>
                    <a:p>
                      <a:pPr algn="ctr"/>
                      <a:r>
                        <a:rPr lang="en-ZA" sz="1600" dirty="0" smtClean="0"/>
                        <a:t>Q2</a:t>
                      </a:r>
                      <a:endParaRPr lang="en-ZA" sz="1600" dirty="0"/>
                    </a:p>
                  </a:txBody>
                  <a:tcPr>
                    <a:solidFill>
                      <a:srgbClr val="FFAB16"/>
                    </a:solidFill>
                  </a:tcPr>
                </a:tc>
                <a:tc>
                  <a:txBody>
                    <a:bodyPr/>
                    <a:lstStyle/>
                    <a:p>
                      <a:pPr algn="ctr"/>
                      <a:r>
                        <a:rPr lang="en-ZA" sz="1600" dirty="0" smtClean="0"/>
                        <a:t>Q3</a:t>
                      </a:r>
                      <a:endParaRPr lang="en-ZA" sz="1600" dirty="0"/>
                    </a:p>
                  </a:txBody>
                  <a:tcPr>
                    <a:solidFill>
                      <a:srgbClr val="FFAB16"/>
                    </a:solidFill>
                  </a:tcPr>
                </a:tc>
                <a:tc>
                  <a:txBody>
                    <a:bodyPr/>
                    <a:lstStyle/>
                    <a:p>
                      <a:pPr algn="ctr"/>
                      <a:r>
                        <a:rPr lang="en-ZA" sz="1600" dirty="0" smtClean="0"/>
                        <a:t>Q4</a:t>
                      </a:r>
                      <a:endParaRPr lang="en-ZA" sz="1600" dirty="0"/>
                    </a:p>
                  </a:txBody>
                  <a:tcPr>
                    <a:solidFill>
                      <a:srgbClr val="FFAB16"/>
                    </a:solidFill>
                  </a:tcPr>
                </a:tc>
                <a:extLst>
                  <a:ext uri="{0D108BD9-81ED-4DB2-BD59-A6C34878D82A}">
                    <a16:rowId xmlns:a16="http://schemas.microsoft.com/office/drawing/2014/main" xmlns="" val="10000"/>
                  </a:ext>
                </a:extLst>
              </a:tr>
              <a:tr h="1171602">
                <a:tc>
                  <a:txBody>
                    <a:bodyPr/>
                    <a:lstStyle/>
                    <a:p>
                      <a:pPr>
                        <a:lnSpc>
                          <a:spcPct val="115000"/>
                        </a:lnSpc>
                        <a:spcAft>
                          <a:spcPts val="0"/>
                        </a:spcAft>
                      </a:pPr>
                      <a:r>
                        <a:rPr lang="en-GB" sz="1600" dirty="0">
                          <a:effectLst/>
                        </a:rPr>
                        <a:t>2.1</a:t>
                      </a:r>
                      <a:endParaRPr lang="en-ZA" sz="1600" b="0" dirty="0">
                        <a:solidFill>
                          <a:schemeClr val="tx1"/>
                        </a:solidFill>
                        <a:effectLst/>
                        <a:latin typeface="Arial"/>
                        <a:ea typeface="Arial"/>
                        <a:cs typeface="Times New Roman"/>
                      </a:endParaRPr>
                    </a:p>
                  </a:txBody>
                  <a:tcPr marL="68580" marR="68580" marT="0" marB="0">
                    <a:noFill/>
                  </a:tcPr>
                </a:tc>
                <a:tc>
                  <a:txBody>
                    <a:bodyPr/>
                    <a:lstStyle/>
                    <a:p>
                      <a:pPr>
                        <a:lnSpc>
                          <a:spcPct val="115000"/>
                        </a:lnSpc>
                        <a:spcAft>
                          <a:spcPts val="0"/>
                        </a:spcAft>
                      </a:pPr>
                      <a:r>
                        <a:rPr lang="en-ZA" sz="1600" dirty="0" smtClean="0">
                          <a:effectLst/>
                        </a:rPr>
                        <a:t>Number of employment opportunities registered on the Employment Services South Africa per year</a:t>
                      </a:r>
                      <a:endParaRPr lang="en-ZA" sz="1600" b="0" dirty="0">
                        <a:solidFill>
                          <a:schemeClr val="tx1"/>
                        </a:solidFill>
                        <a:effectLst/>
                        <a:latin typeface="Arial"/>
                        <a:ea typeface="Arial"/>
                        <a:cs typeface="Times New Roman"/>
                      </a:endParaRPr>
                    </a:p>
                  </a:txBody>
                  <a:tcPr marL="68580" marR="68580" marT="0" marB="0">
                    <a:noFill/>
                  </a:tcPr>
                </a:tc>
                <a:tc>
                  <a:txBody>
                    <a:bodyPr/>
                    <a:lstStyle/>
                    <a:p>
                      <a:pPr algn="ctr">
                        <a:lnSpc>
                          <a:spcPct val="115000"/>
                        </a:lnSpc>
                        <a:spcAft>
                          <a:spcPts val="0"/>
                        </a:spcAft>
                      </a:pPr>
                      <a:r>
                        <a:rPr lang="en-GB" sz="1600" b="1" dirty="0" smtClean="0">
                          <a:effectLst/>
                        </a:rPr>
                        <a:t>Q</a:t>
                      </a:r>
                      <a:endParaRPr lang="en-ZA" sz="1600" b="1" dirty="0">
                        <a:solidFill>
                          <a:schemeClr val="tx1"/>
                        </a:solidFill>
                        <a:effectLst/>
                        <a:latin typeface="Arial"/>
                        <a:ea typeface="Arial"/>
                        <a:cs typeface="Times New Roman"/>
                      </a:endParaRPr>
                    </a:p>
                  </a:txBody>
                  <a:tcPr marL="68580" marR="68580" marT="0" marB="0">
                    <a:noFill/>
                  </a:tcPr>
                </a:tc>
                <a:tc>
                  <a:txBody>
                    <a:bodyPr/>
                    <a:lstStyle/>
                    <a:p>
                      <a:pPr algn="ct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95 000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23 750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47 500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71 250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95 000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8280624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9130"/>
            <a:ext cx="8229600" cy="1143000"/>
          </a:xfrm>
        </p:spPr>
        <p:txBody>
          <a:bodyPr/>
          <a:lstStyle/>
          <a:p>
            <a:r>
              <a:rPr lang="en-ZA" sz="2400" b="1" dirty="0" smtClean="0"/>
              <a:t>PUBLIC EMPLOYMENT SERVICES (PES)</a:t>
            </a:r>
            <a:endParaRPr lang="en-ZA"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540285713"/>
              </p:ext>
            </p:extLst>
          </p:nvPr>
        </p:nvGraphicFramePr>
        <p:xfrm>
          <a:off x="348340" y="1533385"/>
          <a:ext cx="8512630" cy="1492504"/>
        </p:xfrm>
        <a:graphic>
          <a:graphicData uri="http://schemas.openxmlformats.org/drawingml/2006/table">
            <a:tbl>
              <a:tblPr firstRow="1" bandRow="1">
                <a:tableStyleId>{616DA210-FB5B-4158-B5E0-FEB733F419BA}</a:tableStyleId>
              </a:tblPr>
              <a:tblGrid>
                <a:gridCol w="540484">
                  <a:extLst>
                    <a:ext uri="{9D8B030D-6E8A-4147-A177-3AD203B41FA5}">
                      <a16:colId xmlns:a16="http://schemas.microsoft.com/office/drawing/2014/main" xmlns="" val="20000"/>
                    </a:ext>
                  </a:extLst>
                </a:gridCol>
                <a:gridCol w="2018499">
                  <a:extLst>
                    <a:ext uri="{9D8B030D-6E8A-4147-A177-3AD203B41FA5}">
                      <a16:colId xmlns:a16="http://schemas.microsoft.com/office/drawing/2014/main" xmlns="" val="20001"/>
                    </a:ext>
                  </a:extLst>
                </a:gridCol>
                <a:gridCol w="492369">
                  <a:extLst>
                    <a:ext uri="{9D8B030D-6E8A-4147-A177-3AD203B41FA5}">
                      <a16:colId xmlns:a16="http://schemas.microsoft.com/office/drawing/2014/main" xmlns="" val="20002"/>
                    </a:ext>
                  </a:extLst>
                </a:gridCol>
                <a:gridCol w="1204962">
                  <a:extLst>
                    <a:ext uri="{9D8B030D-6E8A-4147-A177-3AD203B41FA5}">
                      <a16:colId xmlns:a16="http://schemas.microsoft.com/office/drawing/2014/main" xmlns="" val="20003"/>
                    </a:ext>
                  </a:extLst>
                </a:gridCol>
                <a:gridCol w="1064079">
                  <a:extLst>
                    <a:ext uri="{9D8B030D-6E8A-4147-A177-3AD203B41FA5}">
                      <a16:colId xmlns:a16="http://schemas.microsoft.com/office/drawing/2014/main" xmlns="" val="20004"/>
                    </a:ext>
                  </a:extLst>
                </a:gridCol>
                <a:gridCol w="1064079">
                  <a:extLst>
                    <a:ext uri="{9D8B030D-6E8A-4147-A177-3AD203B41FA5}">
                      <a16:colId xmlns:a16="http://schemas.microsoft.com/office/drawing/2014/main" xmlns="" val="20005"/>
                    </a:ext>
                  </a:extLst>
                </a:gridCol>
                <a:gridCol w="1064079">
                  <a:extLst>
                    <a:ext uri="{9D8B030D-6E8A-4147-A177-3AD203B41FA5}">
                      <a16:colId xmlns:a16="http://schemas.microsoft.com/office/drawing/2014/main" xmlns="" val="20006"/>
                    </a:ext>
                  </a:extLst>
                </a:gridCol>
                <a:gridCol w="1064079">
                  <a:extLst>
                    <a:ext uri="{9D8B030D-6E8A-4147-A177-3AD203B41FA5}">
                      <a16:colId xmlns:a16="http://schemas.microsoft.com/office/drawing/2014/main" xmlns="" val="20007"/>
                    </a:ext>
                  </a:extLst>
                </a:gridCol>
              </a:tblGrid>
              <a:tr h="370840">
                <a:tc gridSpan="2">
                  <a:txBody>
                    <a:bodyPr/>
                    <a:lstStyle/>
                    <a:p>
                      <a:pPr algn="ctr"/>
                      <a:r>
                        <a:rPr lang="en-ZA" sz="1600" dirty="0" smtClean="0"/>
                        <a:t>Output</a:t>
                      </a:r>
                      <a:r>
                        <a:rPr lang="en-ZA" sz="1600" baseline="0" dirty="0" smtClean="0"/>
                        <a:t> </a:t>
                      </a:r>
                      <a:r>
                        <a:rPr lang="en-ZA" sz="1600" dirty="0" smtClean="0"/>
                        <a:t> Indicator</a:t>
                      </a:r>
                      <a:endParaRPr lang="en-ZA" sz="1600" dirty="0"/>
                    </a:p>
                  </a:txBody>
                  <a:tcPr>
                    <a:solidFill>
                      <a:srgbClr val="FFAB16"/>
                    </a:solidFill>
                  </a:tcPr>
                </a:tc>
                <a:tc hMerge="1">
                  <a:txBody>
                    <a:bodyPr/>
                    <a:lstStyle/>
                    <a:p>
                      <a:endParaRPr lang="en-ZA" dirty="0"/>
                    </a:p>
                  </a:txBody>
                  <a:tcPr/>
                </a:tc>
                <a:tc>
                  <a:txBody>
                    <a:bodyPr/>
                    <a:lstStyle/>
                    <a:p>
                      <a:pPr algn="ctr"/>
                      <a:r>
                        <a:rPr lang="en-ZA" sz="1600" dirty="0" smtClean="0"/>
                        <a:t>RP</a:t>
                      </a:r>
                      <a:endParaRPr lang="en-ZA" sz="1600" dirty="0"/>
                    </a:p>
                  </a:txBody>
                  <a:tcPr>
                    <a:solidFill>
                      <a:srgbClr val="FFAB16"/>
                    </a:solidFill>
                  </a:tcPr>
                </a:tc>
                <a:tc>
                  <a:txBody>
                    <a:bodyPr/>
                    <a:lstStyle/>
                    <a:p>
                      <a:pPr algn="ctr"/>
                      <a:r>
                        <a:rPr lang="en-ZA" sz="1600" dirty="0" smtClean="0"/>
                        <a:t>Target</a:t>
                      </a:r>
                      <a:endParaRPr lang="en-ZA" sz="1600" dirty="0"/>
                    </a:p>
                  </a:txBody>
                  <a:tcPr>
                    <a:solidFill>
                      <a:srgbClr val="FFAB16"/>
                    </a:solidFill>
                  </a:tcPr>
                </a:tc>
                <a:tc>
                  <a:txBody>
                    <a:bodyPr/>
                    <a:lstStyle/>
                    <a:p>
                      <a:pPr algn="ctr"/>
                      <a:r>
                        <a:rPr lang="en-ZA" sz="1600" dirty="0" smtClean="0"/>
                        <a:t>Q1</a:t>
                      </a:r>
                      <a:endParaRPr lang="en-ZA" sz="1600" dirty="0"/>
                    </a:p>
                  </a:txBody>
                  <a:tcPr>
                    <a:solidFill>
                      <a:srgbClr val="FFAB16"/>
                    </a:solidFill>
                  </a:tcPr>
                </a:tc>
                <a:tc>
                  <a:txBody>
                    <a:bodyPr/>
                    <a:lstStyle/>
                    <a:p>
                      <a:pPr algn="ctr"/>
                      <a:r>
                        <a:rPr lang="en-ZA" sz="1600" dirty="0" smtClean="0"/>
                        <a:t>Q2</a:t>
                      </a:r>
                      <a:endParaRPr lang="en-ZA" sz="1600" dirty="0"/>
                    </a:p>
                  </a:txBody>
                  <a:tcPr>
                    <a:solidFill>
                      <a:srgbClr val="FFAB16"/>
                    </a:solidFill>
                  </a:tcPr>
                </a:tc>
                <a:tc>
                  <a:txBody>
                    <a:bodyPr/>
                    <a:lstStyle/>
                    <a:p>
                      <a:pPr algn="ctr"/>
                      <a:r>
                        <a:rPr lang="en-ZA" sz="1600" dirty="0" smtClean="0"/>
                        <a:t>Q3</a:t>
                      </a:r>
                      <a:endParaRPr lang="en-ZA" sz="1600" dirty="0"/>
                    </a:p>
                  </a:txBody>
                  <a:tcPr>
                    <a:solidFill>
                      <a:srgbClr val="FFAB16"/>
                    </a:solidFill>
                  </a:tcPr>
                </a:tc>
                <a:tc>
                  <a:txBody>
                    <a:bodyPr/>
                    <a:lstStyle/>
                    <a:p>
                      <a:pPr algn="ctr"/>
                      <a:r>
                        <a:rPr lang="en-ZA" sz="1600" dirty="0" smtClean="0"/>
                        <a:t>Q4</a:t>
                      </a:r>
                      <a:endParaRPr lang="en-ZA" sz="1600" dirty="0"/>
                    </a:p>
                  </a:txBody>
                  <a:tcPr>
                    <a:solidFill>
                      <a:srgbClr val="FFAB16"/>
                    </a:solidFill>
                  </a:tcPr>
                </a:tc>
                <a:extLst>
                  <a:ext uri="{0D108BD9-81ED-4DB2-BD59-A6C34878D82A}">
                    <a16:rowId xmlns:a16="http://schemas.microsoft.com/office/drawing/2014/main" xmlns="" val="10000"/>
                  </a:ext>
                </a:extLst>
              </a:tr>
              <a:tr h="370840">
                <a:tc>
                  <a:txBody>
                    <a:bodyPr/>
                    <a:lstStyle/>
                    <a:p>
                      <a:pPr>
                        <a:lnSpc>
                          <a:spcPct val="115000"/>
                        </a:lnSpc>
                        <a:spcAft>
                          <a:spcPts val="0"/>
                        </a:spcAft>
                      </a:pPr>
                      <a:r>
                        <a:rPr lang="en-GB" sz="1600" dirty="0">
                          <a:effectLst/>
                        </a:rPr>
                        <a:t>3.1</a:t>
                      </a:r>
                      <a:endParaRPr lang="en-ZA" sz="1600" b="0" dirty="0">
                        <a:solidFill>
                          <a:schemeClr val="tx1"/>
                        </a:solidFill>
                        <a:effectLst/>
                        <a:latin typeface="Arial"/>
                        <a:ea typeface="Arial"/>
                        <a:cs typeface="Times New Roman"/>
                      </a:endParaRPr>
                    </a:p>
                  </a:txBody>
                  <a:tcPr marL="68580" marR="68580" marT="0" marB="0">
                    <a:noFill/>
                  </a:tcPr>
                </a:tc>
                <a:tc>
                  <a:txBody>
                    <a:bodyPr/>
                    <a:lstStyle/>
                    <a:p>
                      <a:pPr>
                        <a:lnSpc>
                          <a:spcPct val="115000"/>
                        </a:lnSpc>
                        <a:spcAft>
                          <a:spcPts val="0"/>
                        </a:spcAft>
                      </a:pPr>
                      <a:r>
                        <a:rPr lang="en-ZA" sz="1600" dirty="0" smtClean="0">
                          <a:effectLst/>
                        </a:rPr>
                        <a:t>Number of registered work-seekers provided with employment counselling per </a:t>
                      </a:r>
                      <a:endParaRPr lang="en-ZA" sz="1600" b="0" dirty="0">
                        <a:solidFill>
                          <a:schemeClr val="tx1"/>
                        </a:solidFill>
                        <a:effectLst/>
                        <a:latin typeface="Arial"/>
                        <a:ea typeface="Arial"/>
                        <a:cs typeface="Times New Roman"/>
                      </a:endParaRPr>
                    </a:p>
                  </a:txBody>
                  <a:tcPr marL="68580" marR="68580" marT="0" marB="0">
                    <a:noFill/>
                  </a:tcPr>
                </a:tc>
                <a:tc>
                  <a:txBody>
                    <a:bodyPr/>
                    <a:lstStyle/>
                    <a:p>
                      <a:pPr algn="ctr">
                        <a:lnSpc>
                          <a:spcPct val="115000"/>
                        </a:lnSpc>
                        <a:spcAft>
                          <a:spcPts val="0"/>
                        </a:spcAft>
                      </a:pPr>
                      <a:r>
                        <a:rPr lang="en-GB" sz="1600" b="1" dirty="0" smtClean="0">
                          <a:effectLst/>
                        </a:rPr>
                        <a:t>Q</a:t>
                      </a:r>
                      <a:endParaRPr lang="en-ZA" sz="1600" b="1" dirty="0">
                        <a:solidFill>
                          <a:schemeClr val="tx1"/>
                        </a:solidFill>
                        <a:effectLst/>
                        <a:latin typeface="Arial"/>
                        <a:ea typeface="Arial"/>
                        <a:cs typeface="Times New Roman"/>
                      </a:endParaRPr>
                    </a:p>
                  </a:txBody>
                  <a:tcPr marL="68580" marR="68580" marT="0" marB="0">
                    <a:noFill/>
                  </a:tcPr>
                </a:tc>
                <a:tc>
                  <a:txBody>
                    <a:bodyPr/>
                    <a:lstStyle/>
                    <a:p>
                      <a:pPr algn="ct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220 000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52 800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114 400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162 800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220 000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xmlns="" val="10001"/>
                  </a:ext>
                </a:extLst>
              </a:tr>
            </a:tbl>
          </a:graphicData>
        </a:graphic>
      </p:graphicFrame>
      <p:sp>
        <p:nvSpPr>
          <p:cNvPr id="3" name="Slide Number Placeholder 2"/>
          <p:cNvSpPr>
            <a:spLocks noGrp="1"/>
          </p:cNvSpPr>
          <p:nvPr>
            <p:ph type="sldNum" sz="quarter" idx="12"/>
          </p:nvPr>
        </p:nvSpPr>
        <p:spPr>
          <a:xfrm>
            <a:off x="7010400" y="-13433"/>
            <a:ext cx="2133600" cy="365125"/>
          </a:xfrm>
        </p:spPr>
        <p:txBody>
          <a:bodyPr/>
          <a:lstStyle/>
          <a:p>
            <a:pPr>
              <a:defRPr/>
            </a:pPr>
            <a:fld id="{02C825D8-7D5C-497D-8665-B73E15BD3DD8}" type="slidenum">
              <a:rPr lang="en-US" smtClean="0">
                <a:solidFill>
                  <a:schemeClr val="bg1"/>
                </a:solidFill>
              </a:rPr>
              <a:pPr>
                <a:defRPr/>
              </a:pPr>
              <a:t>25</a:t>
            </a:fld>
            <a:endParaRPr lang="en-US" dirty="0">
              <a:solidFill>
                <a:schemeClr val="bg1"/>
              </a:solidFill>
            </a:endParaRPr>
          </a:p>
        </p:txBody>
      </p:sp>
      <p:graphicFrame>
        <p:nvGraphicFramePr>
          <p:cNvPr id="5" name="Content Placeholder 3"/>
          <p:cNvGraphicFramePr>
            <a:graphicFrameLocks/>
          </p:cNvGraphicFramePr>
          <p:nvPr>
            <p:extLst>
              <p:ext uri="{D42A27DB-BD31-4B8C-83A1-F6EECF244321}">
                <p14:modId xmlns:p14="http://schemas.microsoft.com/office/powerpoint/2010/main" xmlns="" val="2360798849"/>
              </p:ext>
            </p:extLst>
          </p:nvPr>
        </p:nvGraphicFramePr>
        <p:xfrm>
          <a:off x="348340" y="3560642"/>
          <a:ext cx="8490858" cy="1492504"/>
        </p:xfrm>
        <a:graphic>
          <a:graphicData uri="http://schemas.openxmlformats.org/drawingml/2006/table">
            <a:tbl>
              <a:tblPr firstRow="1" bandRow="1">
                <a:tableStyleId>{616DA210-FB5B-4158-B5E0-FEB733F419BA}</a:tableStyleId>
              </a:tblPr>
              <a:tblGrid>
                <a:gridCol w="495719">
                  <a:extLst>
                    <a:ext uri="{9D8B030D-6E8A-4147-A177-3AD203B41FA5}">
                      <a16:colId xmlns:a16="http://schemas.microsoft.com/office/drawing/2014/main" xmlns="" val="20000"/>
                    </a:ext>
                  </a:extLst>
                </a:gridCol>
                <a:gridCol w="2450123">
                  <a:extLst>
                    <a:ext uri="{9D8B030D-6E8A-4147-A177-3AD203B41FA5}">
                      <a16:colId xmlns:a16="http://schemas.microsoft.com/office/drawing/2014/main" xmlns="" val="20001"/>
                    </a:ext>
                  </a:extLst>
                </a:gridCol>
                <a:gridCol w="586153">
                  <a:extLst>
                    <a:ext uri="{9D8B030D-6E8A-4147-A177-3AD203B41FA5}">
                      <a16:colId xmlns:a16="http://schemas.microsoft.com/office/drawing/2014/main" xmlns="" val="20002"/>
                    </a:ext>
                  </a:extLst>
                </a:gridCol>
                <a:gridCol w="937847">
                  <a:extLst>
                    <a:ext uri="{9D8B030D-6E8A-4147-A177-3AD203B41FA5}">
                      <a16:colId xmlns:a16="http://schemas.microsoft.com/office/drawing/2014/main" xmlns="" val="20003"/>
                    </a:ext>
                  </a:extLst>
                </a:gridCol>
                <a:gridCol w="984738">
                  <a:extLst>
                    <a:ext uri="{9D8B030D-6E8A-4147-A177-3AD203B41FA5}">
                      <a16:colId xmlns:a16="http://schemas.microsoft.com/office/drawing/2014/main" xmlns="" val="20004"/>
                    </a:ext>
                  </a:extLst>
                </a:gridCol>
                <a:gridCol w="1055077">
                  <a:extLst>
                    <a:ext uri="{9D8B030D-6E8A-4147-A177-3AD203B41FA5}">
                      <a16:colId xmlns:a16="http://schemas.microsoft.com/office/drawing/2014/main" xmlns="" val="20005"/>
                    </a:ext>
                  </a:extLst>
                </a:gridCol>
                <a:gridCol w="1019908">
                  <a:extLst>
                    <a:ext uri="{9D8B030D-6E8A-4147-A177-3AD203B41FA5}">
                      <a16:colId xmlns:a16="http://schemas.microsoft.com/office/drawing/2014/main" xmlns="" val="20006"/>
                    </a:ext>
                  </a:extLst>
                </a:gridCol>
                <a:gridCol w="961293">
                  <a:extLst>
                    <a:ext uri="{9D8B030D-6E8A-4147-A177-3AD203B41FA5}">
                      <a16:colId xmlns:a16="http://schemas.microsoft.com/office/drawing/2014/main" xmlns="" val="20007"/>
                    </a:ext>
                  </a:extLst>
                </a:gridCol>
              </a:tblGrid>
              <a:tr h="370840">
                <a:tc gridSpan="2">
                  <a:txBody>
                    <a:bodyPr/>
                    <a:lstStyle/>
                    <a:p>
                      <a:pPr algn="ctr"/>
                      <a:r>
                        <a:rPr lang="en-ZA" sz="1600" dirty="0" smtClean="0"/>
                        <a:t>Output</a:t>
                      </a:r>
                      <a:r>
                        <a:rPr lang="en-ZA" sz="1600" baseline="0" dirty="0" smtClean="0"/>
                        <a:t> </a:t>
                      </a:r>
                      <a:r>
                        <a:rPr lang="en-ZA" sz="1600" dirty="0" smtClean="0"/>
                        <a:t>Indicator</a:t>
                      </a:r>
                      <a:endParaRPr lang="en-ZA" sz="1600" dirty="0"/>
                    </a:p>
                  </a:txBody>
                  <a:tcPr>
                    <a:solidFill>
                      <a:srgbClr val="FFAB16"/>
                    </a:solidFill>
                  </a:tcPr>
                </a:tc>
                <a:tc hMerge="1">
                  <a:txBody>
                    <a:bodyPr/>
                    <a:lstStyle/>
                    <a:p>
                      <a:endParaRPr lang="en-ZA" dirty="0"/>
                    </a:p>
                  </a:txBody>
                  <a:tcPr/>
                </a:tc>
                <a:tc>
                  <a:txBody>
                    <a:bodyPr/>
                    <a:lstStyle/>
                    <a:p>
                      <a:pPr algn="ctr"/>
                      <a:r>
                        <a:rPr lang="en-ZA" sz="1600" b="1" dirty="0" smtClean="0"/>
                        <a:t>RP</a:t>
                      </a:r>
                      <a:endParaRPr lang="en-ZA" sz="1600" b="1" dirty="0"/>
                    </a:p>
                  </a:txBody>
                  <a:tcPr>
                    <a:solidFill>
                      <a:srgbClr val="FFAB16"/>
                    </a:solidFill>
                  </a:tcPr>
                </a:tc>
                <a:tc>
                  <a:txBody>
                    <a:bodyPr/>
                    <a:lstStyle/>
                    <a:p>
                      <a:pPr algn="ctr"/>
                      <a:r>
                        <a:rPr lang="en-ZA" sz="1600" b="1" dirty="0" smtClean="0"/>
                        <a:t>Target</a:t>
                      </a:r>
                      <a:endParaRPr lang="en-ZA" sz="1600" b="1" dirty="0"/>
                    </a:p>
                  </a:txBody>
                  <a:tcPr>
                    <a:solidFill>
                      <a:srgbClr val="FFAB16"/>
                    </a:solidFill>
                  </a:tcPr>
                </a:tc>
                <a:tc>
                  <a:txBody>
                    <a:bodyPr/>
                    <a:lstStyle/>
                    <a:p>
                      <a:pPr algn="ctr"/>
                      <a:r>
                        <a:rPr lang="en-ZA" sz="1600" b="1" dirty="0" smtClean="0"/>
                        <a:t>Q1</a:t>
                      </a:r>
                      <a:endParaRPr lang="en-ZA" sz="1600" b="1" dirty="0"/>
                    </a:p>
                  </a:txBody>
                  <a:tcPr>
                    <a:solidFill>
                      <a:srgbClr val="FFAB16"/>
                    </a:solidFill>
                  </a:tcPr>
                </a:tc>
                <a:tc>
                  <a:txBody>
                    <a:bodyPr/>
                    <a:lstStyle/>
                    <a:p>
                      <a:pPr algn="ctr"/>
                      <a:r>
                        <a:rPr lang="en-ZA" sz="1600" b="1" dirty="0" smtClean="0"/>
                        <a:t>Q2</a:t>
                      </a:r>
                      <a:endParaRPr lang="en-ZA" sz="1600" b="1" dirty="0"/>
                    </a:p>
                  </a:txBody>
                  <a:tcPr>
                    <a:solidFill>
                      <a:srgbClr val="FFAB16"/>
                    </a:solidFill>
                  </a:tcPr>
                </a:tc>
                <a:tc>
                  <a:txBody>
                    <a:bodyPr/>
                    <a:lstStyle/>
                    <a:p>
                      <a:pPr algn="ctr"/>
                      <a:r>
                        <a:rPr lang="en-ZA" sz="1600" b="1" dirty="0" smtClean="0"/>
                        <a:t>Q3</a:t>
                      </a:r>
                      <a:endParaRPr lang="en-ZA" sz="1600" b="1" dirty="0"/>
                    </a:p>
                  </a:txBody>
                  <a:tcPr>
                    <a:solidFill>
                      <a:srgbClr val="FFAB16"/>
                    </a:solidFill>
                  </a:tcPr>
                </a:tc>
                <a:tc>
                  <a:txBody>
                    <a:bodyPr/>
                    <a:lstStyle/>
                    <a:p>
                      <a:pPr algn="ctr"/>
                      <a:r>
                        <a:rPr lang="en-ZA" sz="1600" b="1" dirty="0" smtClean="0"/>
                        <a:t>Q4</a:t>
                      </a:r>
                      <a:endParaRPr lang="en-ZA" sz="1600" b="1" dirty="0"/>
                    </a:p>
                  </a:txBody>
                  <a:tcPr>
                    <a:solidFill>
                      <a:srgbClr val="FFAB16"/>
                    </a:solidFill>
                  </a:tcPr>
                </a:tc>
                <a:extLst>
                  <a:ext uri="{0D108BD9-81ED-4DB2-BD59-A6C34878D82A}">
                    <a16:rowId xmlns:a16="http://schemas.microsoft.com/office/drawing/2014/main" xmlns="" val="10000"/>
                  </a:ext>
                </a:extLst>
              </a:tr>
              <a:tr h="370840">
                <a:tc>
                  <a:txBody>
                    <a:bodyPr/>
                    <a:lstStyle/>
                    <a:p>
                      <a:pPr>
                        <a:lnSpc>
                          <a:spcPct val="115000"/>
                        </a:lnSpc>
                        <a:spcAft>
                          <a:spcPts val="0"/>
                        </a:spcAft>
                      </a:pPr>
                      <a:r>
                        <a:rPr lang="en-GB" sz="1600" dirty="0">
                          <a:effectLst/>
                        </a:rPr>
                        <a:t>4.1</a:t>
                      </a:r>
                      <a:endParaRPr lang="en-ZA" sz="1600" b="0" dirty="0">
                        <a:solidFill>
                          <a:schemeClr val="tx1"/>
                        </a:solidFill>
                        <a:effectLst/>
                        <a:latin typeface="Arial"/>
                        <a:ea typeface="Arial"/>
                        <a:cs typeface="Times New Roman"/>
                      </a:endParaRPr>
                    </a:p>
                  </a:txBody>
                  <a:tcPr marL="68580" marR="68580" marT="0" marB="0">
                    <a:noFill/>
                  </a:tcPr>
                </a:tc>
                <a:tc>
                  <a:txBody>
                    <a:bodyPr/>
                    <a:lstStyle/>
                    <a:p>
                      <a:pPr>
                        <a:lnSpc>
                          <a:spcPct val="115000"/>
                        </a:lnSpc>
                        <a:spcAft>
                          <a:spcPts val="0"/>
                        </a:spcAft>
                      </a:pPr>
                      <a:r>
                        <a:rPr lang="en-ZA" sz="1600" dirty="0">
                          <a:effectLst/>
                        </a:rPr>
                        <a:t>Number of registered work and learning opportunities filled by registered work seekers per year</a:t>
                      </a:r>
                      <a:endParaRPr lang="en-ZA" sz="1600" b="0" dirty="0">
                        <a:solidFill>
                          <a:schemeClr val="tx1"/>
                        </a:solidFill>
                        <a:effectLst/>
                        <a:latin typeface="Arial"/>
                        <a:ea typeface="Arial"/>
                        <a:cs typeface="Times New Roman"/>
                      </a:endParaRPr>
                    </a:p>
                  </a:txBody>
                  <a:tcPr marL="68580" marR="68580" marT="0" marB="0">
                    <a:noFill/>
                  </a:tcPr>
                </a:tc>
                <a:tc>
                  <a:txBody>
                    <a:bodyPr/>
                    <a:lstStyle/>
                    <a:p>
                      <a:pPr algn="ctr">
                        <a:lnSpc>
                          <a:spcPct val="115000"/>
                        </a:lnSpc>
                        <a:spcAft>
                          <a:spcPts val="0"/>
                        </a:spcAft>
                      </a:pPr>
                      <a:r>
                        <a:rPr lang="en-GB" sz="1600" b="1" dirty="0" smtClean="0">
                          <a:solidFill>
                            <a:schemeClr val="tx1"/>
                          </a:solidFill>
                          <a:effectLst/>
                          <a:latin typeface="+mn-lt"/>
                          <a:ea typeface="+mn-ea"/>
                          <a:cs typeface="+mn-cs"/>
                        </a:rPr>
                        <a:t>Q</a:t>
                      </a:r>
                      <a:endParaRPr lang="en-ZA" sz="1600" b="1" dirty="0">
                        <a:solidFill>
                          <a:schemeClr val="tx1"/>
                        </a:solidFill>
                        <a:effectLst/>
                        <a:latin typeface="Arial"/>
                        <a:ea typeface="Arial"/>
                        <a:cs typeface="Times New Roman"/>
                      </a:endParaRPr>
                    </a:p>
                  </a:txBody>
                  <a:tcPr marL="68580" marR="68580" marT="0" marB="0">
                    <a:noFill/>
                  </a:tcPr>
                </a:tc>
                <a:tc>
                  <a:txBody>
                    <a:bodyPr/>
                    <a:lstStyle/>
                    <a:p>
                      <a:pPr algn="ct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47 500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11 875</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23 750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35 625</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47 500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15483914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2576"/>
            <a:ext cx="8229600" cy="1143000"/>
          </a:xfrm>
        </p:spPr>
        <p:txBody>
          <a:bodyPr/>
          <a:lstStyle/>
          <a:p>
            <a:r>
              <a:rPr lang="en-ZA" sz="2400" b="1" dirty="0" smtClean="0"/>
              <a:t>PUBLIC EMPLOYMENT SERVICES (PES)</a:t>
            </a:r>
            <a:endParaRPr lang="en-Z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181641792"/>
              </p:ext>
            </p:extLst>
          </p:nvPr>
        </p:nvGraphicFramePr>
        <p:xfrm>
          <a:off x="348343" y="1484413"/>
          <a:ext cx="8490858" cy="1212088"/>
        </p:xfrm>
        <a:graphic>
          <a:graphicData uri="http://schemas.openxmlformats.org/drawingml/2006/table">
            <a:tbl>
              <a:tblPr firstRow="1" bandRow="1">
                <a:tableStyleId>{616DA210-FB5B-4158-B5E0-FEB733F419BA}</a:tableStyleId>
              </a:tblPr>
              <a:tblGrid>
                <a:gridCol w="495719">
                  <a:extLst>
                    <a:ext uri="{9D8B030D-6E8A-4147-A177-3AD203B41FA5}">
                      <a16:colId xmlns:a16="http://schemas.microsoft.com/office/drawing/2014/main" xmlns="" val="20000"/>
                    </a:ext>
                  </a:extLst>
                </a:gridCol>
                <a:gridCol w="2450123">
                  <a:extLst>
                    <a:ext uri="{9D8B030D-6E8A-4147-A177-3AD203B41FA5}">
                      <a16:colId xmlns:a16="http://schemas.microsoft.com/office/drawing/2014/main" xmlns="" val="20001"/>
                    </a:ext>
                  </a:extLst>
                </a:gridCol>
                <a:gridCol w="586153">
                  <a:extLst>
                    <a:ext uri="{9D8B030D-6E8A-4147-A177-3AD203B41FA5}">
                      <a16:colId xmlns:a16="http://schemas.microsoft.com/office/drawing/2014/main" xmlns="" val="20002"/>
                    </a:ext>
                  </a:extLst>
                </a:gridCol>
                <a:gridCol w="937847">
                  <a:extLst>
                    <a:ext uri="{9D8B030D-6E8A-4147-A177-3AD203B41FA5}">
                      <a16:colId xmlns:a16="http://schemas.microsoft.com/office/drawing/2014/main" xmlns="" val="20003"/>
                    </a:ext>
                  </a:extLst>
                </a:gridCol>
                <a:gridCol w="984738">
                  <a:extLst>
                    <a:ext uri="{9D8B030D-6E8A-4147-A177-3AD203B41FA5}">
                      <a16:colId xmlns:a16="http://schemas.microsoft.com/office/drawing/2014/main" xmlns="" val="20004"/>
                    </a:ext>
                  </a:extLst>
                </a:gridCol>
                <a:gridCol w="1055077">
                  <a:extLst>
                    <a:ext uri="{9D8B030D-6E8A-4147-A177-3AD203B41FA5}">
                      <a16:colId xmlns:a16="http://schemas.microsoft.com/office/drawing/2014/main" xmlns="" val="20005"/>
                    </a:ext>
                  </a:extLst>
                </a:gridCol>
                <a:gridCol w="1019908">
                  <a:extLst>
                    <a:ext uri="{9D8B030D-6E8A-4147-A177-3AD203B41FA5}">
                      <a16:colId xmlns:a16="http://schemas.microsoft.com/office/drawing/2014/main" xmlns="" val="20006"/>
                    </a:ext>
                  </a:extLst>
                </a:gridCol>
                <a:gridCol w="961293">
                  <a:extLst>
                    <a:ext uri="{9D8B030D-6E8A-4147-A177-3AD203B41FA5}">
                      <a16:colId xmlns:a16="http://schemas.microsoft.com/office/drawing/2014/main" xmlns="" val="20007"/>
                    </a:ext>
                  </a:extLst>
                </a:gridCol>
              </a:tblGrid>
              <a:tr h="370840">
                <a:tc gridSpan="2">
                  <a:txBody>
                    <a:bodyPr/>
                    <a:lstStyle/>
                    <a:p>
                      <a:pPr algn="ctr"/>
                      <a:r>
                        <a:rPr lang="en-ZA" sz="1600" dirty="0" smtClean="0"/>
                        <a:t>Output</a:t>
                      </a:r>
                      <a:r>
                        <a:rPr lang="en-ZA" sz="1600" baseline="0" dirty="0" smtClean="0"/>
                        <a:t> </a:t>
                      </a:r>
                      <a:r>
                        <a:rPr lang="en-ZA" sz="1600" dirty="0" smtClean="0"/>
                        <a:t>Indicator</a:t>
                      </a:r>
                      <a:endParaRPr lang="en-ZA" sz="1600" dirty="0"/>
                    </a:p>
                  </a:txBody>
                  <a:tcPr>
                    <a:solidFill>
                      <a:srgbClr val="FFAB16"/>
                    </a:solidFill>
                  </a:tcPr>
                </a:tc>
                <a:tc hMerge="1">
                  <a:txBody>
                    <a:bodyPr/>
                    <a:lstStyle/>
                    <a:p>
                      <a:endParaRPr lang="en-ZA" dirty="0"/>
                    </a:p>
                  </a:txBody>
                  <a:tcPr/>
                </a:tc>
                <a:tc>
                  <a:txBody>
                    <a:bodyPr/>
                    <a:lstStyle/>
                    <a:p>
                      <a:pPr algn="ctr"/>
                      <a:r>
                        <a:rPr lang="en-ZA" sz="1600" b="1" dirty="0" smtClean="0"/>
                        <a:t>RP</a:t>
                      </a:r>
                      <a:endParaRPr lang="en-ZA" sz="1600" b="1" dirty="0"/>
                    </a:p>
                  </a:txBody>
                  <a:tcPr>
                    <a:solidFill>
                      <a:srgbClr val="FFAB16"/>
                    </a:solidFill>
                  </a:tcPr>
                </a:tc>
                <a:tc>
                  <a:txBody>
                    <a:bodyPr/>
                    <a:lstStyle/>
                    <a:p>
                      <a:pPr algn="ctr"/>
                      <a:r>
                        <a:rPr lang="en-ZA" sz="1600" b="1" dirty="0" smtClean="0"/>
                        <a:t>Target</a:t>
                      </a:r>
                      <a:endParaRPr lang="en-ZA" sz="1600" b="1" dirty="0"/>
                    </a:p>
                  </a:txBody>
                  <a:tcPr>
                    <a:solidFill>
                      <a:srgbClr val="FFAB16"/>
                    </a:solidFill>
                  </a:tcPr>
                </a:tc>
                <a:tc>
                  <a:txBody>
                    <a:bodyPr/>
                    <a:lstStyle/>
                    <a:p>
                      <a:pPr algn="ctr"/>
                      <a:r>
                        <a:rPr lang="en-ZA" sz="1600" b="1" dirty="0" smtClean="0"/>
                        <a:t>Q1</a:t>
                      </a:r>
                      <a:endParaRPr lang="en-ZA" sz="1600" b="1" dirty="0"/>
                    </a:p>
                  </a:txBody>
                  <a:tcPr>
                    <a:solidFill>
                      <a:srgbClr val="FFAB16"/>
                    </a:solidFill>
                  </a:tcPr>
                </a:tc>
                <a:tc>
                  <a:txBody>
                    <a:bodyPr/>
                    <a:lstStyle/>
                    <a:p>
                      <a:pPr algn="ctr"/>
                      <a:r>
                        <a:rPr lang="en-ZA" sz="1600" b="1" dirty="0" smtClean="0"/>
                        <a:t>Q2</a:t>
                      </a:r>
                      <a:endParaRPr lang="en-ZA" sz="1600" b="1" dirty="0"/>
                    </a:p>
                  </a:txBody>
                  <a:tcPr>
                    <a:solidFill>
                      <a:srgbClr val="FFAB16"/>
                    </a:solidFill>
                  </a:tcPr>
                </a:tc>
                <a:tc>
                  <a:txBody>
                    <a:bodyPr/>
                    <a:lstStyle/>
                    <a:p>
                      <a:pPr algn="ctr"/>
                      <a:r>
                        <a:rPr lang="en-ZA" sz="1600" b="1" dirty="0" smtClean="0"/>
                        <a:t>Q3</a:t>
                      </a:r>
                      <a:endParaRPr lang="en-ZA" sz="1600" b="1" dirty="0"/>
                    </a:p>
                  </a:txBody>
                  <a:tcPr>
                    <a:solidFill>
                      <a:srgbClr val="FFAB16"/>
                    </a:solidFill>
                  </a:tcPr>
                </a:tc>
                <a:tc>
                  <a:txBody>
                    <a:bodyPr/>
                    <a:lstStyle/>
                    <a:p>
                      <a:pPr algn="ctr"/>
                      <a:r>
                        <a:rPr lang="en-ZA" sz="1600" b="1" dirty="0" smtClean="0"/>
                        <a:t>Q4</a:t>
                      </a:r>
                      <a:endParaRPr lang="en-ZA" sz="1600" b="1" dirty="0"/>
                    </a:p>
                  </a:txBody>
                  <a:tcPr>
                    <a:solidFill>
                      <a:srgbClr val="FFAB16"/>
                    </a:solidFill>
                  </a:tcPr>
                </a:tc>
                <a:extLst>
                  <a:ext uri="{0D108BD9-81ED-4DB2-BD59-A6C34878D82A}">
                    <a16:rowId xmlns:a16="http://schemas.microsoft.com/office/drawing/2014/main" xmlns="" val="10000"/>
                  </a:ext>
                </a:extLst>
              </a:tr>
              <a:tr h="370840">
                <a:tc>
                  <a:txBody>
                    <a:bodyPr/>
                    <a:lstStyle/>
                    <a:p>
                      <a:pPr>
                        <a:lnSpc>
                          <a:spcPct val="115000"/>
                        </a:lnSpc>
                        <a:spcAft>
                          <a:spcPts val="0"/>
                        </a:spcAft>
                      </a:pPr>
                      <a:r>
                        <a:rPr lang="en-GB" sz="1600" dirty="0">
                          <a:effectLst/>
                        </a:rPr>
                        <a:t>5</a:t>
                      </a:r>
                      <a:r>
                        <a:rPr lang="en-GB" sz="1600" dirty="0" smtClean="0">
                          <a:effectLst/>
                        </a:rPr>
                        <a:t>.1</a:t>
                      </a:r>
                      <a:endParaRPr lang="en-ZA" sz="1600" b="0" dirty="0">
                        <a:solidFill>
                          <a:schemeClr val="tx1"/>
                        </a:solidFill>
                        <a:effectLst/>
                        <a:latin typeface="Arial"/>
                        <a:ea typeface="Arial"/>
                        <a:cs typeface="Times New Roman"/>
                      </a:endParaRPr>
                    </a:p>
                  </a:txBody>
                  <a:tcPr marL="68580" marR="68580" marT="0" marB="0">
                    <a:noFill/>
                  </a:tcPr>
                </a:tc>
                <a:tc>
                  <a:txBody>
                    <a:bodyPr/>
                    <a:lstStyle/>
                    <a:p>
                      <a:pPr>
                        <a:lnSpc>
                          <a:spcPct val="115000"/>
                        </a:lnSpc>
                        <a:spcAft>
                          <a:spcPts val="0"/>
                        </a:spcAft>
                      </a:pPr>
                      <a:r>
                        <a:rPr lang="en-ZA" sz="1600" dirty="0" smtClean="0">
                          <a:effectLst/>
                        </a:rPr>
                        <a:t>Number of partnerships agreements concluded with various stakeholders</a:t>
                      </a:r>
                      <a:endParaRPr lang="en-ZA" sz="1600" b="0" dirty="0">
                        <a:solidFill>
                          <a:schemeClr val="tx1"/>
                        </a:solidFill>
                        <a:effectLst/>
                        <a:latin typeface="Arial"/>
                        <a:ea typeface="Arial"/>
                        <a:cs typeface="Times New Roman"/>
                      </a:endParaRPr>
                    </a:p>
                  </a:txBody>
                  <a:tcPr marL="68580" marR="68580" marT="0" marB="0">
                    <a:noFill/>
                  </a:tcPr>
                </a:tc>
                <a:tc>
                  <a:txBody>
                    <a:bodyPr/>
                    <a:lstStyle/>
                    <a:p>
                      <a:pPr algn="ctr">
                        <a:lnSpc>
                          <a:spcPct val="115000"/>
                        </a:lnSpc>
                        <a:spcAft>
                          <a:spcPts val="0"/>
                        </a:spcAft>
                      </a:pPr>
                      <a:r>
                        <a:rPr lang="en-GB" sz="1600" b="1" dirty="0" smtClean="0">
                          <a:effectLst/>
                        </a:rPr>
                        <a:t>Q</a:t>
                      </a:r>
                      <a:endParaRPr lang="en-ZA" sz="1600" b="1" dirty="0">
                        <a:solidFill>
                          <a:schemeClr val="tx1"/>
                        </a:solidFill>
                        <a:effectLst/>
                        <a:latin typeface="Arial"/>
                        <a:ea typeface="Arial"/>
                        <a:cs typeface="Times New Roman"/>
                      </a:endParaRPr>
                    </a:p>
                  </a:txBody>
                  <a:tcPr marL="68580" marR="68580" marT="0" marB="0">
                    <a:noFill/>
                  </a:tcPr>
                </a:tc>
                <a:tc>
                  <a:txBody>
                    <a:bodyPr/>
                    <a:lstStyle/>
                    <a:p>
                      <a:pPr algn="ct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30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5</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10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5</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10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xmlns="" val="10001"/>
                  </a:ext>
                </a:extLst>
              </a:tr>
            </a:tbl>
          </a:graphicData>
        </a:graphic>
      </p:graphicFrame>
      <p:sp>
        <p:nvSpPr>
          <p:cNvPr id="3" name="Slide Number Placeholder 2"/>
          <p:cNvSpPr>
            <a:spLocks noGrp="1"/>
          </p:cNvSpPr>
          <p:nvPr>
            <p:ph type="sldNum" sz="quarter" idx="12"/>
          </p:nvPr>
        </p:nvSpPr>
        <p:spPr>
          <a:xfrm>
            <a:off x="7010400" y="-27669"/>
            <a:ext cx="2133600" cy="365125"/>
          </a:xfrm>
        </p:spPr>
        <p:txBody>
          <a:bodyPr/>
          <a:lstStyle/>
          <a:p>
            <a:pPr>
              <a:defRPr/>
            </a:pPr>
            <a:fld id="{02C825D8-7D5C-497D-8665-B73E15BD3DD8}" type="slidenum">
              <a:rPr lang="en-US" smtClean="0">
                <a:solidFill>
                  <a:schemeClr val="bg1"/>
                </a:solidFill>
              </a:rPr>
              <a:pPr>
                <a:defRPr/>
              </a:pPr>
              <a:t>26</a:t>
            </a:fld>
            <a:endParaRPr lang="en-US" dirty="0">
              <a:solidFill>
                <a:schemeClr val="bg1"/>
              </a:solidFill>
            </a:endParaRPr>
          </a:p>
        </p:txBody>
      </p:sp>
      <p:graphicFrame>
        <p:nvGraphicFramePr>
          <p:cNvPr id="5" name="Content Placeholder 3"/>
          <p:cNvGraphicFramePr>
            <a:graphicFrameLocks/>
          </p:cNvGraphicFramePr>
          <p:nvPr>
            <p:extLst>
              <p:ext uri="{D42A27DB-BD31-4B8C-83A1-F6EECF244321}">
                <p14:modId xmlns:p14="http://schemas.microsoft.com/office/powerpoint/2010/main" xmlns="" val="722372605"/>
              </p:ext>
            </p:extLst>
          </p:nvPr>
        </p:nvGraphicFramePr>
        <p:xfrm>
          <a:off x="348343" y="3653239"/>
          <a:ext cx="8490858" cy="1772920"/>
        </p:xfrm>
        <a:graphic>
          <a:graphicData uri="http://schemas.openxmlformats.org/drawingml/2006/table">
            <a:tbl>
              <a:tblPr firstRow="1" bandRow="1">
                <a:tableStyleId>{616DA210-FB5B-4158-B5E0-FEB733F419BA}</a:tableStyleId>
              </a:tblPr>
              <a:tblGrid>
                <a:gridCol w="495719">
                  <a:extLst>
                    <a:ext uri="{9D8B030D-6E8A-4147-A177-3AD203B41FA5}">
                      <a16:colId xmlns:a16="http://schemas.microsoft.com/office/drawing/2014/main" xmlns="" val="20000"/>
                    </a:ext>
                  </a:extLst>
                </a:gridCol>
                <a:gridCol w="2334567">
                  <a:extLst>
                    <a:ext uri="{9D8B030D-6E8A-4147-A177-3AD203B41FA5}">
                      <a16:colId xmlns:a16="http://schemas.microsoft.com/office/drawing/2014/main" xmlns="" val="20001"/>
                    </a:ext>
                  </a:extLst>
                </a:gridCol>
                <a:gridCol w="598714">
                  <a:extLst>
                    <a:ext uri="{9D8B030D-6E8A-4147-A177-3AD203B41FA5}">
                      <a16:colId xmlns:a16="http://schemas.microsoft.com/office/drawing/2014/main" xmlns="" val="20002"/>
                    </a:ext>
                  </a:extLst>
                </a:gridCol>
                <a:gridCol w="772886">
                  <a:extLst>
                    <a:ext uri="{9D8B030D-6E8A-4147-A177-3AD203B41FA5}">
                      <a16:colId xmlns:a16="http://schemas.microsoft.com/office/drawing/2014/main" xmlns="" val="20003"/>
                    </a:ext>
                  </a:extLst>
                </a:gridCol>
                <a:gridCol w="838200">
                  <a:extLst>
                    <a:ext uri="{9D8B030D-6E8A-4147-A177-3AD203B41FA5}">
                      <a16:colId xmlns:a16="http://schemas.microsoft.com/office/drawing/2014/main" xmlns="" val="20004"/>
                    </a:ext>
                  </a:extLst>
                </a:gridCol>
                <a:gridCol w="1023257">
                  <a:extLst>
                    <a:ext uri="{9D8B030D-6E8A-4147-A177-3AD203B41FA5}">
                      <a16:colId xmlns:a16="http://schemas.microsoft.com/office/drawing/2014/main" xmlns="" val="20005"/>
                    </a:ext>
                  </a:extLst>
                </a:gridCol>
                <a:gridCol w="1295400">
                  <a:extLst>
                    <a:ext uri="{9D8B030D-6E8A-4147-A177-3AD203B41FA5}">
                      <a16:colId xmlns:a16="http://schemas.microsoft.com/office/drawing/2014/main" xmlns="" val="20006"/>
                    </a:ext>
                  </a:extLst>
                </a:gridCol>
                <a:gridCol w="1132115">
                  <a:extLst>
                    <a:ext uri="{9D8B030D-6E8A-4147-A177-3AD203B41FA5}">
                      <a16:colId xmlns:a16="http://schemas.microsoft.com/office/drawing/2014/main" xmlns="" val="20007"/>
                    </a:ext>
                  </a:extLst>
                </a:gridCol>
              </a:tblGrid>
              <a:tr h="370840">
                <a:tc gridSpan="2">
                  <a:txBody>
                    <a:bodyPr/>
                    <a:lstStyle/>
                    <a:p>
                      <a:pPr algn="ctr"/>
                      <a:r>
                        <a:rPr lang="en-ZA" sz="1600" dirty="0" smtClean="0"/>
                        <a:t>Output</a:t>
                      </a:r>
                      <a:r>
                        <a:rPr lang="en-ZA" sz="1600" baseline="0" dirty="0" smtClean="0"/>
                        <a:t> </a:t>
                      </a:r>
                      <a:r>
                        <a:rPr lang="en-ZA" sz="1600" dirty="0" smtClean="0"/>
                        <a:t>Indicator</a:t>
                      </a:r>
                      <a:endParaRPr lang="en-ZA" sz="1600" dirty="0"/>
                    </a:p>
                  </a:txBody>
                  <a:tcPr>
                    <a:solidFill>
                      <a:srgbClr val="FFAB16"/>
                    </a:solidFill>
                  </a:tcPr>
                </a:tc>
                <a:tc hMerge="1">
                  <a:txBody>
                    <a:bodyPr/>
                    <a:lstStyle/>
                    <a:p>
                      <a:endParaRPr lang="en-ZA" dirty="0"/>
                    </a:p>
                  </a:txBody>
                  <a:tcPr/>
                </a:tc>
                <a:tc>
                  <a:txBody>
                    <a:bodyPr/>
                    <a:lstStyle/>
                    <a:p>
                      <a:pPr algn="ctr"/>
                      <a:r>
                        <a:rPr lang="en-ZA" sz="1600" b="1" dirty="0" smtClean="0"/>
                        <a:t>RP</a:t>
                      </a:r>
                      <a:endParaRPr lang="en-ZA" sz="1600" b="1" dirty="0"/>
                    </a:p>
                  </a:txBody>
                  <a:tcPr>
                    <a:solidFill>
                      <a:srgbClr val="FFAB16"/>
                    </a:solidFill>
                  </a:tcPr>
                </a:tc>
                <a:tc>
                  <a:txBody>
                    <a:bodyPr/>
                    <a:lstStyle/>
                    <a:p>
                      <a:pPr algn="ctr"/>
                      <a:r>
                        <a:rPr lang="en-ZA" sz="1600" b="1" dirty="0" smtClean="0"/>
                        <a:t>Target</a:t>
                      </a:r>
                      <a:endParaRPr lang="en-ZA" sz="1600" b="1" dirty="0"/>
                    </a:p>
                  </a:txBody>
                  <a:tcPr>
                    <a:solidFill>
                      <a:srgbClr val="FFAB16"/>
                    </a:solidFill>
                  </a:tcPr>
                </a:tc>
                <a:tc>
                  <a:txBody>
                    <a:bodyPr/>
                    <a:lstStyle/>
                    <a:p>
                      <a:pPr algn="ctr"/>
                      <a:r>
                        <a:rPr lang="en-ZA" sz="1600" b="1" dirty="0" smtClean="0"/>
                        <a:t>Q1</a:t>
                      </a:r>
                      <a:endParaRPr lang="en-ZA" sz="1600" b="1" dirty="0"/>
                    </a:p>
                  </a:txBody>
                  <a:tcPr>
                    <a:solidFill>
                      <a:srgbClr val="FFAB16"/>
                    </a:solidFill>
                  </a:tcPr>
                </a:tc>
                <a:tc>
                  <a:txBody>
                    <a:bodyPr/>
                    <a:lstStyle/>
                    <a:p>
                      <a:pPr algn="ctr"/>
                      <a:r>
                        <a:rPr lang="en-ZA" sz="1600" b="1" dirty="0" smtClean="0"/>
                        <a:t>Q2</a:t>
                      </a:r>
                      <a:endParaRPr lang="en-ZA" sz="1600" b="1" dirty="0"/>
                    </a:p>
                  </a:txBody>
                  <a:tcPr>
                    <a:solidFill>
                      <a:srgbClr val="FFAB16"/>
                    </a:solidFill>
                  </a:tcPr>
                </a:tc>
                <a:tc>
                  <a:txBody>
                    <a:bodyPr/>
                    <a:lstStyle/>
                    <a:p>
                      <a:pPr algn="ctr"/>
                      <a:r>
                        <a:rPr lang="en-ZA" sz="1600" b="1" dirty="0" smtClean="0"/>
                        <a:t>Q3</a:t>
                      </a:r>
                      <a:endParaRPr lang="en-ZA" sz="1600" b="1" dirty="0"/>
                    </a:p>
                  </a:txBody>
                  <a:tcPr>
                    <a:solidFill>
                      <a:srgbClr val="FFAB16"/>
                    </a:solidFill>
                  </a:tcPr>
                </a:tc>
                <a:tc>
                  <a:txBody>
                    <a:bodyPr/>
                    <a:lstStyle/>
                    <a:p>
                      <a:pPr algn="ctr"/>
                      <a:r>
                        <a:rPr lang="en-ZA" sz="1600" b="1" dirty="0" smtClean="0"/>
                        <a:t>Q4</a:t>
                      </a:r>
                      <a:endParaRPr lang="en-ZA" sz="1600" b="1" dirty="0"/>
                    </a:p>
                  </a:txBody>
                  <a:tcPr>
                    <a:solidFill>
                      <a:srgbClr val="FFAB16"/>
                    </a:solidFill>
                  </a:tcPr>
                </a:tc>
                <a:extLst>
                  <a:ext uri="{0D108BD9-81ED-4DB2-BD59-A6C34878D82A}">
                    <a16:rowId xmlns:a16="http://schemas.microsoft.com/office/drawing/2014/main" xmlns="" val="10000"/>
                  </a:ext>
                </a:extLst>
              </a:tr>
              <a:tr h="370840">
                <a:tc>
                  <a:txBody>
                    <a:bodyPr/>
                    <a:lstStyle/>
                    <a:p>
                      <a:pPr>
                        <a:lnSpc>
                          <a:spcPct val="115000"/>
                        </a:lnSpc>
                        <a:spcAft>
                          <a:spcPts val="0"/>
                        </a:spcAft>
                      </a:pPr>
                      <a:r>
                        <a:rPr lang="en-GB" sz="1600" dirty="0">
                          <a:effectLst/>
                        </a:rPr>
                        <a:t>6</a:t>
                      </a:r>
                      <a:r>
                        <a:rPr lang="en-GB" sz="1600" dirty="0" smtClean="0">
                          <a:effectLst/>
                        </a:rPr>
                        <a:t>.1</a:t>
                      </a:r>
                      <a:endParaRPr lang="en-ZA" sz="1600" b="0" dirty="0">
                        <a:solidFill>
                          <a:schemeClr val="tx1"/>
                        </a:solidFill>
                        <a:effectLst/>
                        <a:latin typeface="Arial"/>
                        <a:ea typeface="Arial"/>
                        <a:cs typeface="Times New Roman"/>
                      </a:endParaRPr>
                    </a:p>
                  </a:txBody>
                  <a:tcPr marL="68580" marR="68580" marT="0" marB="0">
                    <a:noFill/>
                  </a:tcPr>
                </a:tc>
                <a:tc>
                  <a:txBody>
                    <a:bodyPr/>
                    <a:lstStyle/>
                    <a:p>
                      <a:pPr>
                        <a:lnSpc>
                          <a:spcPct val="115000"/>
                        </a:lnSpc>
                        <a:spcAft>
                          <a:spcPts val="0"/>
                        </a:spcAft>
                      </a:pPr>
                      <a:r>
                        <a:rPr lang="en-ZA" sz="1600" dirty="0" smtClean="0">
                          <a:effectLst/>
                          <a:latin typeface="Calibri" panose="020F0502020204030204" pitchFamily="34" charset="0"/>
                          <a:ea typeface="Calibri" panose="020F0502020204030204" pitchFamily="34" charset="0"/>
                        </a:rPr>
                        <a:t>Number of policies developed and implemented</a:t>
                      </a:r>
                      <a:endParaRPr lang="en-ZA" sz="1600" b="0" dirty="0">
                        <a:solidFill>
                          <a:schemeClr val="tx1"/>
                        </a:solidFill>
                        <a:effectLst/>
                        <a:latin typeface="Arial"/>
                        <a:ea typeface="Arial"/>
                        <a:cs typeface="Times New Roman"/>
                      </a:endParaRPr>
                    </a:p>
                  </a:txBody>
                  <a:tcPr marL="68580" marR="68580" marT="0" marB="0">
                    <a:noFill/>
                  </a:tcPr>
                </a:tc>
                <a:tc>
                  <a:txBody>
                    <a:bodyPr/>
                    <a:lstStyle/>
                    <a:p>
                      <a:pPr algn="ctr">
                        <a:lnSpc>
                          <a:spcPct val="115000"/>
                        </a:lnSpc>
                        <a:spcAft>
                          <a:spcPts val="0"/>
                        </a:spcAft>
                      </a:pPr>
                      <a:r>
                        <a:rPr lang="en-GB" sz="1600" b="1" dirty="0" smtClean="0">
                          <a:solidFill>
                            <a:schemeClr val="tx1"/>
                          </a:solidFill>
                          <a:effectLst/>
                          <a:latin typeface="+mn-lt"/>
                          <a:ea typeface="+mn-ea"/>
                          <a:cs typeface="+mn-cs"/>
                        </a:rPr>
                        <a:t>Q</a:t>
                      </a:r>
                      <a:endParaRPr lang="en-ZA" sz="1600" b="1" dirty="0">
                        <a:solidFill>
                          <a:schemeClr val="tx1"/>
                        </a:solidFill>
                        <a:effectLst/>
                        <a:latin typeface="Arial"/>
                        <a:ea typeface="Arial"/>
                        <a:cs typeface="Times New Roman"/>
                      </a:endParaRPr>
                    </a:p>
                  </a:txBody>
                  <a:tcPr marL="68580" marR="68580" marT="0" marB="0">
                    <a:noFill/>
                  </a:tcPr>
                </a:tc>
                <a:tc>
                  <a:txBody>
                    <a:bodyPr/>
                    <a:lstStyle/>
                    <a:p>
                      <a:pPr algn="l">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1</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l">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Draft 1 finalized</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l">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Public comments received</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l">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Stakeholder consultations undertaken</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l">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Final policy revised and submitted for approval</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12559606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684213" y="2205038"/>
            <a:ext cx="7772400" cy="1470025"/>
          </a:xfrm>
        </p:spPr>
        <p:txBody>
          <a:bodyPr anchor="t"/>
          <a:lstStyle/>
          <a:p>
            <a:pPr eaLnBrk="1" hangingPunct="1"/>
            <a:r>
              <a:rPr lang="en-ZA" b="1" dirty="0" smtClean="0">
                <a:ea typeface="ＭＳ Ｐゴシック"/>
              </a:rPr>
              <a:t/>
            </a:r>
            <a:br>
              <a:rPr lang="en-ZA" b="1" dirty="0" smtClean="0">
                <a:ea typeface="ＭＳ Ｐゴシック"/>
              </a:rPr>
            </a:br>
            <a:endParaRPr lang="en-GB" b="1" dirty="0" smtClean="0">
              <a:ea typeface="ＭＳ Ｐゴシック"/>
            </a:endParaRPr>
          </a:p>
        </p:txBody>
      </p:sp>
      <p:sp>
        <p:nvSpPr>
          <p:cNvPr id="3075" name="Rectangle 3"/>
          <p:cNvSpPr>
            <a:spLocks noGrp="1" noChangeArrowheads="1"/>
          </p:cNvSpPr>
          <p:nvPr>
            <p:ph type="subTitle" idx="4294967295"/>
          </p:nvPr>
        </p:nvSpPr>
        <p:spPr>
          <a:xfrm>
            <a:off x="933769" y="3089416"/>
            <a:ext cx="7345363" cy="1358861"/>
          </a:xfrm>
          <a:noFill/>
          <a:ln>
            <a:solidFill>
              <a:schemeClr val="bg1"/>
            </a:solidFill>
          </a:ln>
          <a:extLst/>
        </p:spPr>
        <p:style>
          <a:lnRef idx="2">
            <a:schemeClr val="accent6">
              <a:shade val="50000"/>
            </a:schemeClr>
          </a:lnRef>
          <a:fillRef idx="1">
            <a:schemeClr val="accent6"/>
          </a:fillRef>
          <a:effectRef idx="0">
            <a:schemeClr val="accent6"/>
          </a:effectRef>
          <a:fontRef idx="minor">
            <a:schemeClr val="lt1"/>
          </a:fontRef>
        </p:style>
        <p:txBody>
          <a:bodyPr/>
          <a:lstStyle/>
          <a:p>
            <a:pPr marL="0" indent="0" algn="ctr" eaLnBrk="1" hangingPunct="1">
              <a:lnSpc>
                <a:spcPct val="90000"/>
              </a:lnSpc>
              <a:buNone/>
            </a:pPr>
            <a:r>
              <a:rPr lang="en-US" sz="2800" b="1" dirty="0" smtClean="0">
                <a:solidFill>
                  <a:schemeClr val="tx1"/>
                </a:solidFill>
                <a:cs typeface="Arial" charset="0"/>
              </a:rPr>
              <a:t>PROGRAMME 4: LABOUR POLICY AND INDUSTRIAL RELATIONS (LP&amp;IR)</a:t>
            </a:r>
          </a:p>
          <a:p>
            <a:pPr marL="0" indent="0" algn="ctr" eaLnBrk="1" hangingPunct="1">
              <a:lnSpc>
                <a:spcPct val="90000"/>
              </a:lnSpc>
              <a:buNone/>
            </a:pPr>
            <a:endParaRPr lang="en-US" sz="1600" b="1" dirty="0" smtClean="0">
              <a:solidFill>
                <a:schemeClr val="tx1"/>
              </a:solidFill>
              <a:cs typeface="Arial" charset="0"/>
            </a:endParaRPr>
          </a:p>
          <a:p>
            <a:pPr marL="0" indent="0" algn="ctr" eaLnBrk="1" hangingPunct="1">
              <a:lnSpc>
                <a:spcPct val="90000"/>
              </a:lnSpc>
              <a:buNone/>
            </a:pPr>
            <a:r>
              <a:rPr lang="en-US" sz="1600" b="1" dirty="0">
                <a:solidFill>
                  <a:schemeClr val="tx1"/>
                </a:solidFill>
                <a:cs typeface="Arial" charset="0"/>
              </a:rPr>
              <a:t>RP – Reporting  Period (A – Annual; Q – Quarterly</a:t>
            </a:r>
            <a:r>
              <a:rPr lang="en-US" sz="1600" b="1" dirty="0" smtClean="0">
                <a:solidFill>
                  <a:schemeClr val="tx1"/>
                </a:solidFill>
                <a:cs typeface="Arial" charset="0"/>
              </a:rPr>
              <a:t>)</a:t>
            </a:r>
          </a:p>
          <a:p>
            <a:pPr marL="0" indent="0" algn="ctr" eaLnBrk="1" hangingPunct="1">
              <a:lnSpc>
                <a:spcPct val="90000"/>
              </a:lnSpc>
              <a:buNone/>
            </a:pPr>
            <a:r>
              <a:rPr lang="en-US" sz="1600" b="1" dirty="0" smtClean="0">
                <a:solidFill>
                  <a:schemeClr val="tx1"/>
                </a:solidFill>
                <a:cs typeface="Arial" charset="0"/>
              </a:rPr>
              <a:t>NT – No Target for this quarter</a:t>
            </a:r>
            <a:endParaRPr lang="en-US" sz="1600" b="1" dirty="0">
              <a:solidFill>
                <a:schemeClr val="tx1"/>
              </a:solidFill>
              <a:cs typeface="Arial" charset="0"/>
            </a:endParaRPr>
          </a:p>
          <a:p>
            <a:pPr marL="0" indent="0" algn="ctr" eaLnBrk="1" hangingPunct="1">
              <a:lnSpc>
                <a:spcPct val="90000"/>
              </a:lnSpc>
              <a:buNone/>
            </a:pPr>
            <a:endParaRPr lang="en-US" b="1" dirty="0">
              <a:solidFill>
                <a:schemeClr val="bg1"/>
              </a:solidFill>
              <a:cs typeface="Arial" charset="0"/>
            </a:endParaRPr>
          </a:p>
        </p:txBody>
      </p:sp>
      <p:sp>
        <p:nvSpPr>
          <p:cNvPr id="2" name="Slide Number Placeholder 1"/>
          <p:cNvSpPr>
            <a:spLocks noGrp="1"/>
          </p:cNvSpPr>
          <p:nvPr>
            <p:ph type="sldNum" sz="quarter" idx="12"/>
          </p:nvPr>
        </p:nvSpPr>
        <p:spPr>
          <a:xfrm>
            <a:off x="7010400" y="0"/>
            <a:ext cx="2133600" cy="365125"/>
          </a:xfrm>
        </p:spPr>
        <p:txBody>
          <a:bodyPr/>
          <a:lstStyle/>
          <a:p>
            <a:pPr>
              <a:defRPr/>
            </a:pPr>
            <a:fld id="{02973164-415C-4C83-A7EC-60F18549655F}" type="slidenum">
              <a:rPr lang="en-US" smtClean="0">
                <a:solidFill>
                  <a:schemeClr val="bg1"/>
                </a:solidFill>
              </a:rPr>
              <a:pPr>
                <a:defRPr/>
              </a:pPr>
              <a:t>27</a:t>
            </a:fld>
            <a:endParaRPr lang="en-US" dirty="0">
              <a:solidFill>
                <a:schemeClr val="bg1"/>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37557" y="1016731"/>
            <a:ext cx="3670300" cy="13396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287693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900" y="274638"/>
            <a:ext cx="8229600" cy="1143000"/>
          </a:xfrm>
        </p:spPr>
        <p:txBody>
          <a:bodyPr/>
          <a:lstStyle/>
          <a:p>
            <a:r>
              <a:rPr lang="en-ZA" sz="2400" b="1" dirty="0" smtClean="0"/>
              <a:t>LABOUR POLICY AND INDUSTRIAL RELATIONS (LP&amp;IR)</a:t>
            </a:r>
            <a:endParaRPr lang="en-ZA" sz="2000" b="1" dirty="0">
              <a:solidFill>
                <a:srgbClr val="C0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230164289"/>
              </p:ext>
            </p:extLst>
          </p:nvPr>
        </p:nvGraphicFramePr>
        <p:xfrm>
          <a:off x="257907" y="1404257"/>
          <a:ext cx="8679263" cy="4767943"/>
        </p:xfrm>
        <a:graphic>
          <a:graphicData uri="http://schemas.openxmlformats.org/drawingml/2006/table">
            <a:tbl>
              <a:tblPr firstRow="1" bandRow="1">
                <a:tableStyleId>{616DA210-FB5B-4158-B5E0-FEB733F419BA}</a:tableStyleId>
              </a:tblPr>
              <a:tblGrid>
                <a:gridCol w="413298">
                  <a:extLst>
                    <a:ext uri="{9D8B030D-6E8A-4147-A177-3AD203B41FA5}">
                      <a16:colId xmlns:a16="http://schemas.microsoft.com/office/drawing/2014/main" xmlns="" val="20000"/>
                    </a:ext>
                  </a:extLst>
                </a:gridCol>
                <a:gridCol w="1497564">
                  <a:extLst>
                    <a:ext uri="{9D8B030D-6E8A-4147-A177-3AD203B41FA5}">
                      <a16:colId xmlns:a16="http://schemas.microsoft.com/office/drawing/2014/main" xmlns="" val="20001"/>
                    </a:ext>
                  </a:extLst>
                </a:gridCol>
                <a:gridCol w="504093">
                  <a:extLst>
                    <a:ext uri="{9D8B030D-6E8A-4147-A177-3AD203B41FA5}">
                      <a16:colId xmlns:a16="http://schemas.microsoft.com/office/drawing/2014/main" xmlns="" val="20002"/>
                    </a:ext>
                  </a:extLst>
                </a:gridCol>
                <a:gridCol w="1681424">
                  <a:extLst>
                    <a:ext uri="{9D8B030D-6E8A-4147-A177-3AD203B41FA5}">
                      <a16:colId xmlns:a16="http://schemas.microsoft.com/office/drawing/2014/main" xmlns="" val="20003"/>
                    </a:ext>
                  </a:extLst>
                </a:gridCol>
                <a:gridCol w="1393371">
                  <a:extLst>
                    <a:ext uri="{9D8B030D-6E8A-4147-A177-3AD203B41FA5}">
                      <a16:colId xmlns:a16="http://schemas.microsoft.com/office/drawing/2014/main" xmlns="" val="20004"/>
                    </a:ext>
                  </a:extLst>
                </a:gridCol>
                <a:gridCol w="1665514">
                  <a:extLst>
                    <a:ext uri="{9D8B030D-6E8A-4147-A177-3AD203B41FA5}">
                      <a16:colId xmlns:a16="http://schemas.microsoft.com/office/drawing/2014/main" xmlns="" val="20005"/>
                    </a:ext>
                  </a:extLst>
                </a:gridCol>
                <a:gridCol w="783772">
                  <a:extLst>
                    <a:ext uri="{9D8B030D-6E8A-4147-A177-3AD203B41FA5}">
                      <a16:colId xmlns:a16="http://schemas.microsoft.com/office/drawing/2014/main" xmlns="" val="20006"/>
                    </a:ext>
                  </a:extLst>
                </a:gridCol>
                <a:gridCol w="740227">
                  <a:extLst>
                    <a:ext uri="{9D8B030D-6E8A-4147-A177-3AD203B41FA5}">
                      <a16:colId xmlns:a16="http://schemas.microsoft.com/office/drawing/2014/main" xmlns="" val="20007"/>
                    </a:ext>
                  </a:extLst>
                </a:gridCol>
              </a:tblGrid>
              <a:tr h="587829">
                <a:tc gridSpan="2">
                  <a:txBody>
                    <a:bodyPr/>
                    <a:lstStyle/>
                    <a:p>
                      <a:r>
                        <a:rPr lang="en-ZA" sz="1600" dirty="0" smtClean="0"/>
                        <a:t>Output</a:t>
                      </a:r>
                      <a:r>
                        <a:rPr lang="en-ZA" sz="1600" baseline="0" dirty="0" smtClean="0"/>
                        <a:t> </a:t>
                      </a:r>
                      <a:r>
                        <a:rPr lang="en-ZA" sz="1600" dirty="0" smtClean="0"/>
                        <a:t>Indicator</a:t>
                      </a:r>
                      <a:endParaRPr lang="en-ZA" sz="1600" dirty="0"/>
                    </a:p>
                  </a:txBody>
                  <a:tcPr>
                    <a:solidFill>
                      <a:srgbClr val="FFAB16"/>
                    </a:solidFill>
                  </a:tcPr>
                </a:tc>
                <a:tc hMerge="1">
                  <a:txBody>
                    <a:bodyPr/>
                    <a:lstStyle/>
                    <a:p>
                      <a:endParaRPr lang="en-ZA" dirty="0"/>
                    </a:p>
                  </a:txBody>
                  <a:tcPr/>
                </a:tc>
                <a:tc>
                  <a:txBody>
                    <a:bodyPr/>
                    <a:lstStyle/>
                    <a:p>
                      <a:pPr algn="ctr"/>
                      <a:r>
                        <a:rPr lang="en-ZA" sz="1600" dirty="0" smtClean="0"/>
                        <a:t>RP</a:t>
                      </a:r>
                      <a:endParaRPr lang="en-ZA" sz="1600" dirty="0"/>
                    </a:p>
                  </a:txBody>
                  <a:tcPr>
                    <a:solidFill>
                      <a:srgbClr val="FFAB16"/>
                    </a:solidFill>
                  </a:tcPr>
                </a:tc>
                <a:tc>
                  <a:txBody>
                    <a:bodyPr/>
                    <a:lstStyle/>
                    <a:p>
                      <a:r>
                        <a:rPr lang="en-ZA" sz="1600" dirty="0" smtClean="0"/>
                        <a:t>Target</a:t>
                      </a:r>
                      <a:endParaRPr lang="en-ZA" sz="1600" dirty="0"/>
                    </a:p>
                  </a:txBody>
                  <a:tcPr>
                    <a:solidFill>
                      <a:srgbClr val="FFAB16"/>
                    </a:solidFill>
                  </a:tcPr>
                </a:tc>
                <a:tc>
                  <a:txBody>
                    <a:bodyPr/>
                    <a:lstStyle/>
                    <a:p>
                      <a:r>
                        <a:rPr lang="en-ZA" sz="1600" dirty="0" smtClean="0"/>
                        <a:t>Q1</a:t>
                      </a:r>
                      <a:endParaRPr lang="en-ZA" sz="1600" dirty="0"/>
                    </a:p>
                  </a:txBody>
                  <a:tcPr>
                    <a:solidFill>
                      <a:srgbClr val="FFAB16"/>
                    </a:solidFill>
                  </a:tcPr>
                </a:tc>
                <a:tc>
                  <a:txBody>
                    <a:bodyPr/>
                    <a:lstStyle/>
                    <a:p>
                      <a:r>
                        <a:rPr lang="en-ZA" sz="1600" dirty="0" smtClean="0"/>
                        <a:t>Q2</a:t>
                      </a:r>
                      <a:endParaRPr lang="en-ZA" sz="1600" dirty="0"/>
                    </a:p>
                  </a:txBody>
                  <a:tcPr>
                    <a:solidFill>
                      <a:srgbClr val="FFAB16"/>
                    </a:solidFill>
                  </a:tcPr>
                </a:tc>
                <a:tc>
                  <a:txBody>
                    <a:bodyPr/>
                    <a:lstStyle/>
                    <a:p>
                      <a:r>
                        <a:rPr lang="en-ZA" sz="1600" dirty="0" smtClean="0"/>
                        <a:t>Q3</a:t>
                      </a:r>
                      <a:endParaRPr lang="en-ZA" sz="1600" dirty="0"/>
                    </a:p>
                  </a:txBody>
                  <a:tcPr>
                    <a:solidFill>
                      <a:srgbClr val="FFAB16"/>
                    </a:solidFill>
                  </a:tcPr>
                </a:tc>
                <a:tc>
                  <a:txBody>
                    <a:bodyPr/>
                    <a:lstStyle/>
                    <a:p>
                      <a:r>
                        <a:rPr lang="en-ZA" sz="1600" dirty="0" smtClean="0"/>
                        <a:t>Q4</a:t>
                      </a:r>
                      <a:endParaRPr lang="en-ZA" sz="1600" dirty="0"/>
                    </a:p>
                  </a:txBody>
                  <a:tcPr>
                    <a:solidFill>
                      <a:srgbClr val="FFAB16"/>
                    </a:solidFill>
                  </a:tcPr>
                </a:tc>
                <a:extLst>
                  <a:ext uri="{0D108BD9-81ED-4DB2-BD59-A6C34878D82A}">
                    <a16:rowId xmlns:a16="http://schemas.microsoft.com/office/drawing/2014/main" xmlns="" val="10000"/>
                  </a:ext>
                </a:extLst>
              </a:tr>
              <a:tr h="2274496">
                <a:tc>
                  <a:txBody>
                    <a:bodyPr/>
                    <a:lstStyle/>
                    <a:p>
                      <a:pPr>
                        <a:lnSpc>
                          <a:spcPct val="115000"/>
                        </a:lnSpc>
                        <a:spcAft>
                          <a:spcPts val="0"/>
                        </a:spcAft>
                      </a:pPr>
                      <a:endParaRPr lang="en-ZA" sz="1600" dirty="0">
                        <a:solidFill>
                          <a:schemeClr val="tx1"/>
                        </a:solidFill>
                        <a:effectLst/>
                        <a:latin typeface="+mn-lt"/>
                        <a:ea typeface="Arial"/>
                        <a:cs typeface="Times New Roman"/>
                      </a:endParaRPr>
                    </a:p>
                  </a:txBody>
                  <a:tcPr marL="68580" marR="68580" marT="0" marB="0">
                    <a:noFill/>
                  </a:tcPr>
                </a:tc>
                <a:tc>
                  <a:txBody>
                    <a:bodyPr/>
                    <a:lstStyle/>
                    <a:p>
                      <a:pPr>
                        <a:lnSpc>
                          <a:spcPct val="115000"/>
                        </a:lnSpc>
                        <a:spcAft>
                          <a:spcPts val="1000"/>
                        </a:spcAft>
                      </a:pPr>
                      <a:r>
                        <a:rPr lang="en-US" sz="1600" dirty="0" smtClean="0">
                          <a:effectLst/>
                          <a:latin typeface="Calibri" panose="020F0502020204030204" pitchFamily="34" charset="0"/>
                          <a:ea typeface="Times New Roman" panose="02020603050405020304" pitchFamily="18" charset="0"/>
                          <a:cs typeface="Calibri" panose="020F0502020204030204" pitchFamily="34" charset="0"/>
                        </a:rPr>
                        <a:t>Amendments to the Employment Equity Act promulgated and implemented by 31 March 2021.</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15000"/>
                        </a:lnSpc>
                        <a:spcAft>
                          <a:spcPts val="0"/>
                        </a:spcAft>
                      </a:pPr>
                      <a:r>
                        <a:rPr lang="en-GB" sz="1600" b="1" dirty="0">
                          <a:effectLst/>
                        </a:rPr>
                        <a:t>A</a:t>
                      </a:r>
                      <a:endParaRPr lang="en-ZA" sz="1600" b="1" dirty="0">
                        <a:solidFill>
                          <a:schemeClr val="tx1"/>
                        </a:solidFill>
                        <a:effectLst/>
                        <a:latin typeface="+mn-lt"/>
                        <a:ea typeface="Arial"/>
                        <a:cs typeface="Times New Roman"/>
                      </a:endParaRPr>
                    </a:p>
                  </a:txBody>
                  <a:tcPr marL="68580" marR="68580" marT="0" marB="0">
                    <a:noFill/>
                  </a:tcPr>
                </a:tc>
                <a:tc>
                  <a:txBody>
                    <a:bodyPr/>
                    <a:lstStyle/>
                    <a:p>
                      <a:pPr marL="0" indent="0">
                        <a:lnSpc>
                          <a:spcPct val="115000"/>
                        </a:lnSpc>
                        <a:spcAft>
                          <a:spcPts val="0"/>
                        </a:spcAft>
                        <a:buFont typeface="Arial" panose="020B0604020202020204" pitchFamily="34" charset="0"/>
                        <a:buNone/>
                      </a:pPr>
                      <a:r>
                        <a:rPr lang="en-ZA" sz="1600" dirty="0" smtClean="0">
                          <a:effectLst/>
                        </a:rPr>
                        <a:t>EE Amendment Act promulgated and implemented by 30 September 2021</a:t>
                      </a:r>
                      <a:r>
                        <a:rPr lang="en-GB" sz="1600" dirty="0">
                          <a:effectLst/>
                        </a:rPr>
                        <a:t> </a:t>
                      </a:r>
                      <a:endParaRPr lang="en-GB" sz="1600" b="0" dirty="0">
                        <a:solidFill>
                          <a:schemeClr val="tx1"/>
                        </a:solidFill>
                        <a:effectLst/>
                        <a:latin typeface="+mn-lt"/>
                        <a:ea typeface="Calibri"/>
                        <a:cs typeface="Arial"/>
                      </a:endParaRPr>
                    </a:p>
                  </a:txBody>
                  <a:tcPr marL="68580" marR="68580" marT="0" marB="0">
                    <a:noFill/>
                  </a:tcPr>
                </a:tc>
                <a:tc>
                  <a:txBody>
                    <a:bodyPr/>
                    <a:lstStyle/>
                    <a:p>
                      <a:pPr marL="0" indent="0">
                        <a:lnSpc>
                          <a:spcPct val="115000"/>
                        </a:lnSpc>
                        <a:spcAft>
                          <a:spcPts val="0"/>
                        </a:spcAft>
                        <a:buFont typeface="Arial" panose="020B0604020202020204" pitchFamily="34" charset="0"/>
                        <a:buNone/>
                      </a:pPr>
                      <a:r>
                        <a:rPr lang="en-ZA" sz="1600" b="0" dirty="0" smtClean="0">
                          <a:solidFill>
                            <a:schemeClr val="tx1"/>
                          </a:solidFill>
                          <a:effectLst/>
                          <a:latin typeface="+mn-lt"/>
                          <a:ea typeface="Arial"/>
                          <a:cs typeface="Times New Roman"/>
                        </a:rPr>
                        <a:t>NT</a:t>
                      </a:r>
                      <a:endParaRPr lang="en-ZA" sz="1600" b="0" dirty="0">
                        <a:solidFill>
                          <a:schemeClr val="tx1"/>
                        </a:solidFill>
                        <a:effectLst/>
                        <a:latin typeface="+mn-lt"/>
                        <a:ea typeface="Arial"/>
                        <a:cs typeface="Times New Roman"/>
                      </a:endParaRPr>
                    </a:p>
                  </a:txBody>
                  <a:tcPr marL="68580" marR="68580" marT="0" marB="0">
                    <a:noFill/>
                  </a:tcPr>
                </a:tc>
                <a:tc>
                  <a:txBody>
                    <a:bodyPr/>
                    <a:lstStyle/>
                    <a:p>
                      <a:pPr>
                        <a:lnSpc>
                          <a:spcPct val="115000"/>
                        </a:lnSpc>
                        <a:spcAft>
                          <a:spcPts val="1000"/>
                        </a:spcAft>
                      </a:pPr>
                      <a:r>
                        <a:rPr lang="en-ZA" sz="1600" dirty="0">
                          <a:effectLst/>
                        </a:rPr>
                        <a:t> </a:t>
                      </a:r>
                      <a:r>
                        <a:rPr lang="en-US" sz="1600" dirty="0" smtClean="0">
                          <a:effectLst/>
                          <a:latin typeface="Calibri" panose="020F0502020204030204" pitchFamily="34" charset="0"/>
                          <a:ea typeface="Times New Roman" panose="02020603050405020304" pitchFamily="18" charset="0"/>
                          <a:cs typeface="Calibri" panose="020F0502020204030204" pitchFamily="34" charset="0"/>
                        </a:rPr>
                        <a:t>Amendments to the Employment Equity Act promulgated and implemented by 30 September 2020.</a:t>
                      </a:r>
                      <a:endParaRPr lang="en-ZA"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Aft>
                          <a:spcPts val="0"/>
                        </a:spcAft>
                        <a:buFont typeface="Arial" panose="020B0604020202020204" pitchFamily="34" charset="0"/>
                        <a:buNone/>
                      </a:pPr>
                      <a:endParaRPr lang="en-ZA" sz="1600" b="0" dirty="0">
                        <a:solidFill>
                          <a:schemeClr val="tx1"/>
                        </a:solidFill>
                        <a:effectLst/>
                        <a:latin typeface="+mn-lt"/>
                        <a:ea typeface="Arial"/>
                        <a:cs typeface="Times New Roman"/>
                      </a:endParaRPr>
                    </a:p>
                  </a:txBody>
                  <a:tcPr marL="68580" marR="68580" marT="0" marB="0">
                    <a:noFill/>
                  </a:tcPr>
                </a:tc>
                <a:tc>
                  <a:txBody>
                    <a:bodyPr/>
                    <a:lstStyle/>
                    <a:p>
                      <a:pPr marL="0" indent="0">
                        <a:lnSpc>
                          <a:spcPct val="115000"/>
                        </a:lnSpc>
                        <a:spcAft>
                          <a:spcPts val="0"/>
                        </a:spcAft>
                        <a:buFont typeface="Arial" panose="020B0604020202020204" pitchFamily="34" charset="0"/>
                        <a:buNone/>
                      </a:pPr>
                      <a:r>
                        <a:rPr lang="en-ZA" sz="1600" dirty="0">
                          <a:effectLst/>
                        </a:rPr>
                        <a:t> </a:t>
                      </a:r>
                      <a:r>
                        <a:rPr lang="en-ZA" sz="1600" dirty="0" smtClean="0">
                          <a:effectLst/>
                        </a:rPr>
                        <a:t>NT</a:t>
                      </a:r>
                      <a:endParaRPr lang="en-ZA" sz="1600" b="0" dirty="0">
                        <a:solidFill>
                          <a:schemeClr val="tx1"/>
                        </a:solidFill>
                        <a:effectLst/>
                        <a:latin typeface="+mn-lt"/>
                        <a:ea typeface="Arial"/>
                        <a:cs typeface="Times New Roman"/>
                      </a:endParaRPr>
                    </a:p>
                  </a:txBody>
                  <a:tcPr marL="68580" marR="68580" marT="0" marB="0">
                    <a:noFill/>
                  </a:tcPr>
                </a:tc>
                <a:tc>
                  <a:txBody>
                    <a:bodyPr/>
                    <a:lstStyle/>
                    <a:p>
                      <a:pPr marL="0" indent="0">
                        <a:lnSpc>
                          <a:spcPct val="115000"/>
                        </a:lnSpc>
                        <a:spcAft>
                          <a:spcPts val="0"/>
                        </a:spcAft>
                        <a:buFont typeface="Arial" panose="020B0604020202020204" pitchFamily="34" charset="0"/>
                        <a:buNone/>
                      </a:pPr>
                      <a:r>
                        <a:rPr lang="en-ZA" sz="1600" b="0" dirty="0" smtClean="0">
                          <a:solidFill>
                            <a:schemeClr val="tx1"/>
                          </a:solidFill>
                          <a:effectLst/>
                          <a:latin typeface="+mn-lt"/>
                          <a:ea typeface="Arial"/>
                          <a:cs typeface="Times New Roman"/>
                        </a:rPr>
                        <a:t>NT</a:t>
                      </a:r>
                      <a:endParaRPr lang="en-ZA" sz="1600" b="0" dirty="0">
                        <a:solidFill>
                          <a:schemeClr val="tx1"/>
                        </a:solidFill>
                        <a:effectLst/>
                        <a:latin typeface="+mn-lt"/>
                        <a:ea typeface="Arial"/>
                        <a:cs typeface="Times New Roman"/>
                      </a:endParaRPr>
                    </a:p>
                  </a:txBody>
                  <a:tcPr marL="68580" marR="68580" marT="0" marB="0">
                    <a:noFill/>
                  </a:tcPr>
                </a:tc>
                <a:extLst>
                  <a:ext uri="{0D108BD9-81ED-4DB2-BD59-A6C34878D82A}">
                    <a16:rowId xmlns:a16="http://schemas.microsoft.com/office/drawing/2014/main" xmlns="" val="10001"/>
                  </a:ext>
                </a:extLst>
              </a:tr>
              <a:tr h="1809786">
                <a:tc>
                  <a:txBody>
                    <a:bodyPr/>
                    <a:lstStyle/>
                    <a:p>
                      <a:endParaRPr lang="en-ZA" sz="1400" dirty="0"/>
                    </a:p>
                  </a:txBody>
                  <a:tcPr/>
                </a:tc>
                <a:tc>
                  <a:txBody>
                    <a:bodyPr/>
                    <a:lstStyle/>
                    <a:p>
                      <a:pPr>
                        <a:lnSpc>
                          <a:spcPct val="115000"/>
                        </a:lnSpc>
                        <a:spcAft>
                          <a:spcPts val="1000"/>
                        </a:spcAft>
                      </a:pPr>
                      <a:r>
                        <a:rPr lang="en-US" sz="1600" dirty="0" smtClean="0">
                          <a:effectLst/>
                          <a:latin typeface="Calibri" panose="020F0502020204030204" pitchFamily="34" charset="0"/>
                          <a:ea typeface="Times New Roman" panose="02020603050405020304" pitchFamily="18" charset="0"/>
                          <a:cs typeface="Calibri" panose="020F0502020204030204" pitchFamily="34" charset="0"/>
                        </a:rPr>
                        <a:t>2019-2020 Annual EE Report and Public Register published by 30 June 2021.</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lnSpc>
                          <a:spcPct val="115000"/>
                        </a:lnSpc>
                        <a:spcAft>
                          <a:spcPts val="0"/>
                        </a:spcAft>
                      </a:pPr>
                      <a:r>
                        <a:rPr lang="en-GB" sz="1600" b="1" dirty="0">
                          <a:effectLst/>
                        </a:rPr>
                        <a:t>A</a:t>
                      </a:r>
                      <a:endParaRPr lang="en-ZA" sz="1600" b="1" dirty="0">
                        <a:solidFill>
                          <a:schemeClr val="tx1"/>
                        </a:solidFill>
                        <a:effectLst/>
                        <a:latin typeface="+mn-lt"/>
                        <a:ea typeface="Arial"/>
                        <a:cs typeface="Times New Roman"/>
                      </a:endParaRPr>
                    </a:p>
                  </a:txBody>
                  <a:tcPr marL="68580" marR="68580" marT="0" marB="0"/>
                </a:tc>
                <a:tc>
                  <a:txBody>
                    <a:bodyPr/>
                    <a:lstStyle/>
                    <a:p>
                      <a:pPr marL="0" indent="0">
                        <a:lnSpc>
                          <a:spcPct val="115000"/>
                        </a:lnSpc>
                        <a:spcAft>
                          <a:spcPts val="0"/>
                        </a:spcAft>
                        <a:buFont typeface="Arial" panose="020B0604020202020204" pitchFamily="34" charset="0"/>
                        <a:buNone/>
                      </a:pPr>
                      <a:r>
                        <a:rPr lang="en-ZA" sz="1600" dirty="0" smtClean="0">
                          <a:effectLst/>
                          <a:latin typeface="Calibri" panose="020F0502020204030204" pitchFamily="34" charset="0"/>
                          <a:ea typeface="Calibri" panose="020F0502020204030204" pitchFamily="34" charset="0"/>
                        </a:rPr>
                        <a:t>2019-2020 Annual Employment Equity Report and Public Register published by 30 June 2020</a:t>
                      </a:r>
                      <a:endParaRPr lang="en-ZA" sz="1600" b="0" dirty="0">
                        <a:solidFill>
                          <a:schemeClr val="tx1"/>
                        </a:solidFill>
                        <a:effectLst/>
                        <a:latin typeface="+mn-lt"/>
                        <a:ea typeface="Calibri"/>
                        <a:cs typeface="Arial"/>
                      </a:endParaRPr>
                    </a:p>
                  </a:txBody>
                  <a:tcPr marL="68580" marR="68580" marT="0" marB="0"/>
                </a:tc>
                <a:tc>
                  <a:txBody>
                    <a:bodyPr/>
                    <a:lstStyle/>
                    <a:p>
                      <a:pPr marL="0" indent="0">
                        <a:lnSpc>
                          <a:spcPct val="115000"/>
                        </a:lnSpc>
                        <a:spcAft>
                          <a:spcPts val="0"/>
                        </a:spcAft>
                        <a:buFont typeface="Arial" panose="020B0604020202020204" pitchFamily="34" charset="0"/>
                        <a:buNone/>
                      </a:pPr>
                      <a:r>
                        <a:rPr lang="en-GB" sz="1600" dirty="0">
                          <a:effectLst/>
                        </a:rPr>
                        <a:t> </a:t>
                      </a:r>
                      <a:r>
                        <a:rPr lang="en-US" sz="1600" dirty="0" smtClean="0">
                          <a:effectLst/>
                          <a:latin typeface="Calibri" panose="020F0502020204030204" pitchFamily="34" charset="0"/>
                          <a:ea typeface="Times New Roman" panose="02020603050405020304" pitchFamily="18" charset="0"/>
                        </a:rPr>
                        <a:t>2019-2020 Annual EE Report and Public Register published by 30 June 202</a:t>
                      </a:r>
                      <a:r>
                        <a:rPr lang="en-US" sz="1600" dirty="0" smtClean="0">
                          <a:solidFill>
                            <a:schemeClr val="tx1"/>
                          </a:solidFill>
                          <a:effectLst/>
                          <a:latin typeface="Calibri" panose="020F0502020204030204" pitchFamily="34" charset="0"/>
                          <a:ea typeface="Times New Roman" panose="02020603050405020304" pitchFamily="18" charset="0"/>
                        </a:rPr>
                        <a:t>0</a:t>
                      </a:r>
                      <a:endParaRPr lang="en-ZA" sz="1600" b="0" dirty="0">
                        <a:solidFill>
                          <a:schemeClr val="tx1"/>
                        </a:solidFill>
                        <a:effectLst/>
                        <a:latin typeface="+mn-lt"/>
                        <a:ea typeface="Arial"/>
                        <a:cs typeface="Times New Roman"/>
                      </a:endParaRPr>
                    </a:p>
                  </a:txBody>
                  <a:tcPr marL="68580" marR="68580" marT="0" marB="0"/>
                </a:tc>
                <a:tc>
                  <a:txBody>
                    <a:bodyPr/>
                    <a:lstStyle/>
                    <a:p>
                      <a:pPr marL="0" indent="0">
                        <a:lnSpc>
                          <a:spcPct val="115000"/>
                        </a:lnSpc>
                        <a:spcAft>
                          <a:spcPts val="0"/>
                        </a:spcAft>
                        <a:buFont typeface="Arial" panose="020B0604020202020204" pitchFamily="34" charset="0"/>
                        <a:buNone/>
                      </a:pPr>
                      <a:r>
                        <a:rPr lang="en-GB" sz="1600" dirty="0">
                          <a:effectLst/>
                        </a:rPr>
                        <a:t> </a:t>
                      </a:r>
                      <a:r>
                        <a:rPr lang="en-GB" sz="1600" dirty="0" smtClean="0">
                          <a:effectLst/>
                        </a:rPr>
                        <a:t>NT</a:t>
                      </a:r>
                      <a:endParaRPr lang="en-ZA" sz="1600" b="0" dirty="0">
                        <a:solidFill>
                          <a:schemeClr val="tx1"/>
                        </a:solidFill>
                        <a:effectLst/>
                        <a:latin typeface="+mn-lt"/>
                        <a:ea typeface="Arial"/>
                        <a:cs typeface="Times New Roman"/>
                      </a:endParaRPr>
                    </a:p>
                  </a:txBody>
                  <a:tcPr marL="68580" marR="68580" marT="0" marB="0"/>
                </a:tc>
                <a:tc>
                  <a:txBody>
                    <a:bodyPr/>
                    <a:lstStyle/>
                    <a:p>
                      <a:pPr marL="0" indent="0">
                        <a:lnSpc>
                          <a:spcPct val="115000"/>
                        </a:lnSpc>
                        <a:spcAft>
                          <a:spcPts val="0"/>
                        </a:spcAft>
                        <a:buFont typeface="Arial" panose="020B0604020202020204" pitchFamily="34" charset="0"/>
                        <a:buNone/>
                      </a:pPr>
                      <a:r>
                        <a:rPr lang="en-GB" sz="1600" dirty="0">
                          <a:effectLst/>
                        </a:rPr>
                        <a:t> </a:t>
                      </a:r>
                      <a:r>
                        <a:rPr lang="en-GB" sz="1600" dirty="0" smtClean="0">
                          <a:effectLst/>
                        </a:rPr>
                        <a:t>NT</a:t>
                      </a:r>
                      <a:endParaRPr lang="en-ZA" sz="1600" b="0" dirty="0">
                        <a:solidFill>
                          <a:schemeClr val="tx1"/>
                        </a:solidFill>
                        <a:effectLst/>
                        <a:latin typeface="+mn-lt"/>
                        <a:ea typeface="Arial"/>
                        <a:cs typeface="Times New Roman"/>
                      </a:endParaRPr>
                    </a:p>
                  </a:txBody>
                  <a:tcPr marL="68580" marR="68580" marT="0" marB="0"/>
                </a:tc>
                <a:tc>
                  <a:txBody>
                    <a:bodyPr/>
                    <a:lstStyle/>
                    <a:p>
                      <a:pPr marL="0" indent="0">
                        <a:lnSpc>
                          <a:spcPct val="115000"/>
                        </a:lnSpc>
                        <a:spcAft>
                          <a:spcPts val="0"/>
                        </a:spcAft>
                        <a:buFont typeface="Arial" panose="020B0604020202020204" pitchFamily="34" charset="0"/>
                        <a:buNone/>
                      </a:pPr>
                      <a:r>
                        <a:rPr lang="en-ZA" sz="1600" dirty="0" smtClean="0">
                          <a:effectLst/>
                        </a:rPr>
                        <a:t>NT</a:t>
                      </a:r>
                      <a:endParaRPr lang="en-ZA" sz="1600" b="0" dirty="0">
                        <a:solidFill>
                          <a:schemeClr val="tx1"/>
                        </a:solidFill>
                        <a:effectLst/>
                        <a:latin typeface="+mn-lt"/>
                        <a:ea typeface="Calibri"/>
                        <a:cs typeface="Arial"/>
                      </a:endParaRPr>
                    </a:p>
                  </a:txBody>
                  <a:tcPr marL="68580" marR="68580" marT="0" marB="0"/>
                </a:tc>
                <a:extLst>
                  <a:ext uri="{0D108BD9-81ED-4DB2-BD59-A6C34878D82A}">
                    <a16:rowId xmlns:a16="http://schemas.microsoft.com/office/drawing/2014/main" xmlns="" val="10002"/>
                  </a:ext>
                </a:extLst>
              </a:tr>
            </a:tbl>
          </a:graphicData>
        </a:graphic>
      </p:graphicFrame>
      <p:sp>
        <p:nvSpPr>
          <p:cNvPr id="3" name="Slide Number Placeholder 2"/>
          <p:cNvSpPr>
            <a:spLocks noGrp="1"/>
          </p:cNvSpPr>
          <p:nvPr>
            <p:ph type="sldNum" sz="quarter" idx="12"/>
          </p:nvPr>
        </p:nvSpPr>
        <p:spPr>
          <a:xfrm>
            <a:off x="7010400" y="-16783"/>
            <a:ext cx="2133600" cy="365125"/>
          </a:xfrm>
        </p:spPr>
        <p:txBody>
          <a:bodyPr/>
          <a:lstStyle/>
          <a:p>
            <a:pPr>
              <a:defRPr/>
            </a:pPr>
            <a:fld id="{02C825D8-7D5C-497D-8665-B73E15BD3DD8}" type="slidenum">
              <a:rPr lang="en-US" smtClean="0">
                <a:solidFill>
                  <a:schemeClr val="bg1"/>
                </a:solidFill>
              </a:rPr>
              <a:pPr>
                <a:defRPr/>
              </a:pPr>
              <a:t>28</a:t>
            </a:fld>
            <a:endParaRPr lang="en-US" dirty="0">
              <a:solidFill>
                <a:schemeClr val="bg1"/>
              </a:solidFill>
            </a:endParaRPr>
          </a:p>
        </p:txBody>
      </p:sp>
      <p:sp>
        <p:nvSpPr>
          <p:cNvPr id="5" name="Rectangle 4"/>
          <p:cNvSpPr/>
          <p:nvPr/>
        </p:nvSpPr>
        <p:spPr>
          <a:xfrm>
            <a:off x="257907" y="6231671"/>
            <a:ext cx="1404039" cy="307777"/>
          </a:xfrm>
          <a:prstGeom prst="rect">
            <a:avLst/>
          </a:prstGeom>
        </p:spPr>
        <p:txBody>
          <a:bodyPr wrap="none">
            <a:spAutoFit/>
          </a:bodyPr>
          <a:lstStyle/>
          <a:p>
            <a:r>
              <a:rPr lang="en-ZA" sz="1400" b="1" dirty="0"/>
              <a:t>No Target - NT</a:t>
            </a:r>
            <a:endParaRPr lang="en-ZA" sz="1400" dirty="0"/>
          </a:p>
        </p:txBody>
      </p:sp>
    </p:spTree>
    <p:extLst>
      <p:ext uri="{BB962C8B-B14F-4D97-AF65-F5344CB8AC3E}">
        <p14:creationId xmlns:p14="http://schemas.microsoft.com/office/powerpoint/2010/main" xmlns="" val="18376904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LABOUR POLICY AND INDUSTRIAL RELATIONS (LP&amp;IR)</a:t>
            </a:r>
            <a:endParaRPr lang="en-ZA" sz="2000" b="1" dirty="0">
              <a:solidFill>
                <a:srgbClr val="C0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152704836"/>
              </p:ext>
            </p:extLst>
          </p:nvPr>
        </p:nvGraphicFramePr>
        <p:xfrm>
          <a:off x="246185" y="1417638"/>
          <a:ext cx="8663353" cy="3663696"/>
        </p:xfrm>
        <a:graphic>
          <a:graphicData uri="http://schemas.openxmlformats.org/drawingml/2006/table">
            <a:tbl>
              <a:tblPr firstRow="1" bandRow="1">
                <a:tableStyleId>{616DA210-FB5B-4158-B5E0-FEB733F419BA}</a:tableStyleId>
              </a:tblPr>
              <a:tblGrid>
                <a:gridCol w="412540">
                  <a:extLst>
                    <a:ext uri="{9D8B030D-6E8A-4147-A177-3AD203B41FA5}">
                      <a16:colId xmlns:a16="http://schemas.microsoft.com/office/drawing/2014/main" xmlns="" val="20000"/>
                    </a:ext>
                  </a:extLst>
                </a:gridCol>
                <a:gridCol w="1832428">
                  <a:extLst>
                    <a:ext uri="{9D8B030D-6E8A-4147-A177-3AD203B41FA5}">
                      <a16:colId xmlns:a16="http://schemas.microsoft.com/office/drawing/2014/main" xmlns="" val="20001"/>
                    </a:ext>
                  </a:extLst>
                </a:gridCol>
                <a:gridCol w="546074">
                  <a:extLst>
                    <a:ext uri="{9D8B030D-6E8A-4147-A177-3AD203B41FA5}">
                      <a16:colId xmlns:a16="http://schemas.microsoft.com/office/drawing/2014/main" xmlns="" val="20002"/>
                    </a:ext>
                  </a:extLst>
                </a:gridCol>
                <a:gridCol w="1553275">
                  <a:extLst>
                    <a:ext uri="{9D8B030D-6E8A-4147-A177-3AD203B41FA5}">
                      <a16:colId xmlns:a16="http://schemas.microsoft.com/office/drawing/2014/main" xmlns="" val="20003"/>
                    </a:ext>
                  </a:extLst>
                </a:gridCol>
                <a:gridCol w="612869">
                  <a:extLst>
                    <a:ext uri="{9D8B030D-6E8A-4147-A177-3AD203B41FA5}">
                      <a16:colId xmlns:a16="http://schemas.microsoft.com/office/drawing/2014/main" xmlns="" val="20004"/>
                    </a:ext>
                  </a:extLst>
                </a:gridCol>
                <a:gridCol w="576943">
                  <a:extLst>
                    <a:ext uri="{9D8B030D-6E8A-4147-A177-3AD203B41FA5}">
                      <a16:colId xmlns:a16="http://schemas.microsoft.com/office/drawing/2014/main" xmlns="" val="20005"/>
                    </a:ext>
                  </a:extLst>
                </a:gridCol>
                <a:gridCol w="608763">
                  <a:extLst>
                    <a:ext uri="{9D8B030D-6E8A-4147-A177-3AD203B41FA5}">
                      <a16:colId xmlns:a16="http://schemas.microsoft.com/office/drawing/2014/main" xmlns="" val="20006"/>
                    </a:ext>
                  </a:extLst>
                </a:gridCol>
                <a:gridCol w="2520461">
                  <a:extLst>
                    <a:ext uri="{9D8B030D-6E8A-4147-A177-3AD203B41FA5}">
                      <a16:colId xmlns:a16="http://schemas.microsoft.com/office/drawing/2014/main" xmlns="" val="20007"/>
                    </a:ext>
                  </a:extLst>
                </a:gridCol>
              </a:tblGrid>
              <a:tr h="409026">
                <a:tc gridSpan="2">
                  <a:txBody>
                    <a:bodyPr/>
                    <a:lstStyle/>
                    <a:p>
                      <a:r>
                        <a:rPr lang="en-ZA" sz="1600" dirty="0" smtClean="0"/>
                        <a:t>Output</a:t>
                      </a:r>
                      <a:r>
                        <a:rPr lang="en-ZA" sz="1600" baseline="0" dirty="0" smtClean="0"/>
                        <a:t> </a:t>
                      </a:r>
                      <a:r>
                        <a:rPr lang="en-ZA" sz="1600" dirty="0" smtClean="0"/>
                        <a:t> Indicator</a:t>
                      </a:r>
                      <a:endParaRPr lang="en-ZA" sz="1600" dirty="0"/>
                    </a:p>
                  </a:txBody>
                  <a:tcPr>
                    <a:solidFill>
                      <a:srgbClr val="FFAB16"/>
                    </a:solidFill>
                  </a:tcPr>
                </a:tc>
                <a:tc hMerge="1">
                  <a:txBody>
                    <a:bodyPr/>
                    <a:lstStyle/>
                    <a:p>
                      <a:endParaRPr lang="en-ZA" dirty="0"/>
                    </a:p>
                  </a:txBody>
                  <a:tcPr/>
                </a:tc>
                <a:tc>
                  <a:txBody>
                    <a:bodyPr/>
                    <a:lstStyle/>
                    <a:p>
                      <a:pPr algn="ctr"/>
                      <a:r>
                        <a:rPr lang="en-ZA" sz="1600" dirty="0" smtClean="0"/>
                        <a:t>RP</a:t>
                      </a:r>
                      <a:endParaRPr lang="en-ZA" sz="1600" dirty="0"/>
                    </a:p>
                  </a:txBody>
                  <a:tcPr>
                    <a:solidFill>
                      <a:srgbClr val="FFAB16"/>
                    </a:solidFill>
                  </a:tcPr>
                </a:tc>
                <a:tc>
                  <a:txBody>
                    <a:bodyPr/>
                    <a:lstStyle/>
                    <a:p>
                      <a:r>
                        <a:rPr lang="en-ZA" sz="1600" dirty="0" smtClean="0"/>
                        <a:t>Target</a:t>
                      </a:r>
                    </a:p>
                    <a:p>
                      <a:endParaRPr lang="en-ZA" sz="1600" dirty="0"/>
                    </a:p>
                  </a:txBody>
                  <a:tcPr>
                    <a:solidFill>
                      <a:srgbClr val="FFAB16"/>
                    </a:solidFill>
                  </a:tcPr>
                </a:tc>
                <a:tc>
                  <a:txBody>
                    <a:bodyPr/>
                    <a:lstStyle/>
                    <a:p>
                      <a:r>
                        <a:rPr lang="en-ZA" sz="1600" dirty="0" smtClean="0"/>
                        <a:t>Q1</a:t>
                      </a:r>
                      <a:endParaRPr lang="en-ZA" sz="1600" dirty="0"/>
                    </a:p>
                  </a:txBody>
                  <a:tcPr>
                    <a:solidFill>
                      <a:srgbClr val="FFAB16"/>
                    </a:solidFill>
                  </a:tcPr>
                </a:tc>
                <a:tc>
                  <a:txBody>
                    <a:bodyPr/>
                    <a:lstStyle/>
                    <a:p>
                      <a:r>
                        <a:rPr lang="en-ZA" sz="1600" dirty="0" smtClean="0"/>
                        <a:t>Q2</a:t>
                      </a:r>
                      <a:endParaRPr lang="en-ZA" sz="1600" dirty="0"/>
                    </a:p>
                  </a:txBody>
                  <a:tcPr>
                    <a:solidFill>
                      <a:srgbClr val="FFAB16"/>
                    </a:solidFill>
                  </a:tcPr>
                </a:tc>
                <a:tc>
                  <a:txBody>
                    <a:bodyPr/>
                    <a:lstStyle/>
                    <a:p>
                      <a:r>
                        <a:rPr lang="en-ZA" sz="1600" dirty="0" smtClean="0"/>
                        <a:t>Q3</a:t>
                      </a:r>
                      <a:endParaRPr lang="en-ZA" sz="1600" dirty="0"/>
                    </a:p>
                  </a:txBody>
                  <a:tcPr>
                    <a:solidFill>
                      <a:srgbClr val="FFAB16"/>
                    </a:solidFill>
                  </a:tcPr>
                </a:tc>
                <a:tc>
                  <a:txBody>
                    <a:bodyPr/>
                    <a:lstStyle/>
                    <a:p>
                      <a:r>
                        <a:rPr lang="en-ZA" sz="1600" dirty="0" smtClean="0"/>
                        <a:t>Q4</a:t>
                      </a:r>
                      <a:endParaRPr lang="en-ZA" sz="1600" dirty="0"/>
                    </a:p>
                  </a:txBody>
                  <a:tcPr>
                    <a:solidFill>
                      <a:srgbClr val="FFAB16"/>
                    </a:solidFill>
                  </a:tcPr>
                </a:tc>
                <a:extLst>
                  <a:ext uri="{0D108BD9-81ED-4DB2-BD59-A6C34878D82A}">
                    <a16:rowId xmlns:a16="http://schemas.microsoft.com/office/drawing/2014/main" xmlns="" val="10000"/>
                  </a:ext>
                </a:extLst>
              </a:tr>
              <a:tr h="1546456">
                <a:tc>
                  <a:txBody>
                    <a:bodyPr/>
                    <a:lstStyle/>
                    <a:p>
                      <a:pPr>
                        <a:lnSpc>
                          <a:spcPct val="115000"/>
                        </a:lnSpc>
                        <a:spcAft>
                          <a:spcPts val="0"/>
                        </a:spcAft>
                      </a:pPr>
                      <a:endParaRPr lang="en-ZA" sz="2400" b="0" dirty="0">
                        <a:solidFill>
                          <a:schemeClr val="tx1"/>
                        </a:solidFill>
                        <a:effectLst/>
                        <a:latin typeface="+mj-lt"/>
                        <a:ea typeface="Arial"/>
                        <a:cs typeface="Times New Roman"/>
                      </a:endParaRPr>
                    </a:p>
                  </a:txBody>
                  <a:tcPr marL="68580" marR="68580" marT="0" marB="0">
                    <a:noFill/>
                  </a:tcPr>
                </a:tc>
                <a:tc>
                  <a:txBody>
                    <a:bodyPr/>
                    <a:lstStyle/>
                    <a:p>
                      <a:pPr>
                        <a:lnSpc>
                          <a:spcPct val="115000"/>
                        </a:lnSpc>
                        <a:spcAft>
                          <a:spcPts val="1000"/>
                        </a:spcAft>
                      </a:pPr>
                      <a:r>
                        <a:rPr lang="en-US" sz="1600" dirty="0" smtClean="0">
                          <a:effectLst/>
                          <a:latin typeface="Calibri" panose="020F0502020204030204" pitchFamily="34" charset="0"/>
                          <a:ea typeface="Times New Roman" panose="02020603050405020304" pitchFamily="18" charset="0"/>
                          <a:cs typeface="Calibri" panose="020F0502020204030204" pitchFamily="34" charset="0"/>
                        </a:rPr>
                        <a:t>2020-2021 Annual EE report, inclusive of illustration of Income Differentials between the highest and lowest paid employees in each sector and Public Register developed by 31 March 2021.</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15000"/>
                        </a:lnSpc>
                        <a:spcAft>
                          <a:spcPts val="0"/>
                        </a:spcAft>
                      </a:pPr>
                      <a:r>
                        <a:rPr lang="en-GB" sz="1600" b="1" dirty="0">
                          <a:effectLst/>
                        </a:rPr>
                        <a:t>A</a:t>
                      </a:r>
                      <a:endParaRPr lang="en-ZA" sz="2400" b="1" dirty="0">
                        <a:solidFill>
                          <a:schemeClr val="tx1"/>
                        </a:solidFill>
                        <a:effectLst/>
                        <a:latin typeface="+mj-lt"/>
                        <a:ea typeface="Arial"/>
                        <a:cs typeface="Times New Roman"/>
                      </a:endParaRPr>
                    </a:p>
                  </a:txBody>
                  <a:tcPr marL="68580" marR="68580" marT="0" marB="0">
                    <a:noFill/>
                  </a:tcPr>
                </a:tc>
                <a:tc>
                  <a:txBody>
                    <a:bodyPr/>
                    <a:lstStyle/>
                    <a:p>
                      <a:pPr>
                        <a:lnSpc>
                          <a:spcPct val="115000"/>
                        </a:lnSpc>
                        <a:spcAft>
                          <a:spcPts val="0"/>
                        </a:spcAft>
                      </a:pPr>
                      <a:r>
                        <a:rPr lang="en-ZA" sz="1600" dirty="0" smtClean="0">
                          <a:effectLst/>
                          <a:latin typeface="Calibri" panose="020F0502020204030204" pitchFamily="34" charset="0"/>
                          <a:ea typeface="Calibri" panose="020F0502020204030204" pitchFamily="34" charset="0"/>
                        </a:rPr>
                        <a:t>2020-2021 Annual Employment Equity Report and Public Register developed by 31 March 2021</a:t>
                      </a:r>
                      <a:endParaRPr lang="en-ZA" sz="1600" b="0" dirty="0">
                        <a:solidFill>
                          <a:schemeClr val="tx1"/>
                        </a:solidFill>
                        <a:effectLst/>
                        <a:latin typeface="Arial"/>
                        <a:ea typeface="Arial"/>
                        <a:cs typeface="Times New Roman"/>
                      </a:endParaRPr>
                    </a:p>
                  </a:txBody>
                  <a:tcPr marL="68580" marR="68580" marT="0" marB="0">
                    <a:noFill/>
                  </a:tcPr>
                </a:tc>
                <a:tc>
                  <a:txBody>
                    <a:bodyPr/>
                    <a:lstStyle/>
                    <a:p>
                      <a:pPr>
                        <a:lnSpc>
                          <a:spcPct val="115000"/>
                        </a:lnSpc>
                        <a:spcAft>
                          <a:spcPts val="0"/>
                        </a:spcAft>
                      </a:pPr>
                      <a:r>
                        <a:rPr lang="en-ZA" sz="1600" b="0" dirty="0" smtClean="0">
                          <a:solidFill>
                            <a:schemeClr val="tx1"/>
                          </a:solidFill>
                          <a:effectLst/>
                          <a:latin typeface="Arial"/>
                          <a:ea typeface="Arial"/>
                          <a:cs typeface="Times New Roman"/>
                        </a:rPr>
                        <a:t>NT</a:t>
                      </a:r>
                      <a:endParaRPr lang="en-ZA" sz="1600" b="0" dirty="0">
                        <a:solidFill>
                          <a:schemeClr val="tx1"/>
                        </a:solidFill>
                        <a:effectLst/>
                        <a:latin typeface="Arial"/>
                        <a:ea typeface="Arial"/>
                        <a:cs typeface="Times New Roman"/>
                      </a:endParaRPr>
                    </a:p>
                  </a:txBody>
                  <a:tcPr marL="68580" marR="68580" marT="0" marB="0">
                    <a:noFill/>
                  </a:tcPr>
                </a:tc>
                <a:tc>
                  <a:txBody>
                    <a:bodyPr/>
                    <a:lstStyle/>
                    <a:p>
                      <a:pPr>
                        <a:lnSpc>
                          <a:spcPct val="115000"/>
                        </a:lnSpc>
                        <a:spcAft>
                          <a:spcPts val="0"/>
                        </a:spcAft>
                      </a:pPr>
                      <a:r>
                        <a:rPr lang="en-ZA" sz="1600" dirty="0" smtClean="0">
                          <a:effectLst/>
                        </a:rPr>
                        <a:t>NT</a:t>
                      </a:r>
                      <a:r>
                        <a:rPr lang="en-ZA" sz="1600" dirty="0">
                          <a:effectLst/>
                        </a:rPr>
                        <a:t> </a:t>
                      </a:r>
                      <a:endParaRPr lang="en-ZA" sz="1600" b="0" dirty="0">
                        <a:solidFill>
                          <a:schemeClr val="tx1"/>
                        </a:solidFill>
                        <a:effectLst/>
                        <a:latin typeface="Arial"/>
                        <a:ea typeface="Arial"/>
                        <a:cs typeface="Times New Roman"/>
                      </a:endParaRPr>
                    </a:p>
                  </a:txBody>
                  <a:tcPr marL="68580" marR="68580" marT="0" marB="0">
                    <a:noFill/>
                  </a:tcPr>
                </a:tc>
                <a:tc>
                  <a:txBody>
                    <a:bodyPr/>
                    <a:lstStyle/>
                    <a:p>
                      <a:pPr>
                        <a:lnSpc>
                          <a:spcPct val="115000"/>
                        </a:lnSpc>
                        <a:spcAft>
                          <a:spcPts val="0"/>
                        </a:spcAft>
                      </a:pPr>
                      <a:r>
                        <a:rPr lang="en-ZA" sz="1600" dirty="0">
                          <a:effectLst/>
                        </a:rPr>
                        <a:t> </a:t>
                      </a:r>
                      <a:r>
                        <a:rPr lang="en-ZA" sz="1600" dirty="0" smtClean="0">
                          <a:effectLst/>
                        </a:rPr>
                        <a:t>NT</a:t>
                      </a:r>
                      <a:endParaRPr lang="en-ZA" sz="1600" b="0" dirty="0">
                        <a:solidFill>
                          <a:schemeClr val="tx1"/>
                        </a:solidFill>
                        <a:effectLst/>
                        <a:latin typeface="Arial"/>
                        <a:ea typeface="Arial"/>
                        <a:cs typeface="Times New Roman"/>
                      </a:endParaRPr>
                    </a:p>
                  </a:txBody>
                  <a:tcPr marL="68580" marR="68580" marT="0" marB="0">
                    <a:noFill/>
                  </a:tcPr>
                </a:tc>
                <a:tc>
                  <a:txBody>
                    <a:bodyPr/>
                    <a:lstStyle/>
                    <a:p>
                      <a:pPr>
                        <a:lnSpc>
                          <a:spcPct val="115000"/>
                        </a:lnSpc>
                        <a:spcAft>
                          <a:spcPts val="1000"/>
                        </a:spcAft>
                      </a:pPr>
                      <a:r>
                        <a:rPr lang="en-US" sz="1600" dirty="0" smtClean="0">
                          <a:effectLst/>
                          <a:latin typeface="Calibri" panose="020F0502020204030204" pitchFamily="34" charset="0"/>
                          <a:ea typeface="Times New Roman" panose="02020603050405020304" pitchFamily="18" charset="0"/>
                          <a:cs typeface="Calibri" panose="020F0502020204030204" pitchFamily="34" charset="0"/>
                        </a:rPr>
                        <a:t>2020-2021 Annual EE report, inclusive of illustration of Income Differentials between the highest and lowest paid employees in each sector and Public Register developed by 31 March 2021.</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xmlns="" val="10001"/>
                  </a:ext>
                </a:extLst>
              </a:tr>
            </a:tbl>
          </a:graphicData>
        </a:graphic>
      </p:graphicFrame>
      <p:sp>
        <p:nvSpPr>
          <p:cNvPr id="3" name="Slide Number Placeholder 2"/>
          <p:cNvSpPr>
            <a:spLocks noGrp="1"/>
          </p:cNvSpPr>
          <p:nvPr>
            <p:ph type="sldNum" sz="quarter" idx="12"/>
          </p:nvPr>
        </p:nvSpPr>
        <p:spPr>
          <a:xfrm>
            <a:off x="7021286" y="0"/>
            <a:ext cx="2133600" cy="365125"/>
          </a:xfrm>
        </p:spPr>
        <p:txBody>
          <a:bodyPr/>
          <a:lstStyle/>
          <a:p>
            <a:pPr>
              <a:defRPr/>
            </a:pPr>
            <a:fld id="{02C825D8-7D5C-497D-8665-B73E15BD3DD8}" type="slidenum">
              <a:rPr lang="en-US" smtClean="0">
                <a:solidFill>
                  <a:schemeClr val="bg1"/>
                </a:solidFill>
              </a:rPr>
              <a:pPr>
                <a:defRPr/>
              </a:pPr>
              <a:t>29</a:t>
            </a:fld>
            <a:endParaRPr lang="en-US" dirty="0">
              <a:solidFill>
                <a:schemeClr val="bg1"/>
              </a:solidFill>
            </a:endParaRPr>
          </a:p>
        </p:txBody>
      </p:sp>
      <p:sp>
        <p:nvSpPr>
          <p:cNvPr id="5" name="Rectangle 4"/>
          <p:cNvSpPr/>
          <p:nvPr/>
        </p:nvSpPr>
        <p:spPr>
          <a:xfrm>
            <a:off x="246185" y="5835134"/>
            <a:ext cx="1583254" cy="338554"/>
          </a:xfrm>
          <a:prstGeom prst="rect">
            <a:avLst/>
          </a:prstGeom>
        </p:spPr>
        <p:txBody>
          <a:bodyPr wrap="none">
            <a:spAutoFit/>
          </a:bodyPr>
          <a:lstStyle/>
          <a:p>
            <a:r>
              <a:rPr lang="en-ZA" sz="1600" b="1" dirty="0"/>
              <a:t>No Target - NT</a:t>
            </a:r>
            <a:endParaRPr lang="en-ZA" sz="1600" dirty="0"/>
          </a:p>
        </p:txBody>
      </p:sp>
    </p:spTree>
    <p:extLst>
      <p:ext uri="{BB962C8B-B14F-4D97-AF65-F5344CB8AC3E}">
        <p14:creationId xmlns:p14="http://schemas.microsoft.com/office/powerpoint/2010/main" xmlns="" val="33477169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684213" y="2205038"/>
            <a:ext cx="7772400" cy="1470025"/>
          </a:xfrm>
        </p:spPr>
        <p:txBody>
          <a:bodyPr anchor="t"/>
          <a:lstStyle/>
          <a:p>
            <a:pPr eaLnBrk="1" hangingPunct="1"/>
            <a:r>
              <a:rPr lang="en-ZA" b="1" dirty="0" smtClean="0">
                <a:ea typeface="ＭＳ Ｐゴシック"/>
              </a:rPr>
              <a:t/>
            </a:r>
            <a:br>
              <a:rPr lang="en-ZA" b="1" dirty="0" smtClean="0">
                <a:ea typeface="ＭＳ Ｐゴシック"/>
              </a:rPr>
            </a:br>
            <a:endParaRPr lang="en-GB" b="1" dirty="0" smtClean="0">
              <a:ea typeface="ＭＳ Ｐゴシック"/>
            </a:endParaRPr>
          </a:p>
        </p:txBody>
      </p:sp>
      <p:sp>
        <p:nvSpPr>
          <p:cNvPr id="3075" name="Rectangle 3"/>
          <p:cNvSpPr>
            <a:spLocks noGrp="1" noChangeArrowheads="1"/>
          </p:cNvSpPr>
          <p:nvPr>
            <p:ph type="subTitle" idx="4294967295"/>
          </p:nvPr>
        </p:nvSpPr>
        <p:spPr>
          <a:xfrm>
            <a:off x="933769" y="2205038"/>
            <a:ext cx="7345363" cy="837814"/>
          </a:xfrm>
          <a:noFill/>
          <a:ln>
            <a:solidFill>
              <a:schemeClr val="bg1"/>
            </a:solidFill>
          </a:ln>
          <a:extLst/>
        </p:spPr>
        <p:style>
          <a:lnRef idx="2">
            <a:schemeClr val="accent6">
              <a:shade val="50000"/>
            </a:schemeClr>
          </a:lnRef>
          <a:fillRef idx="1">
            <a:schemeClr val="accent6"/>
          </a:fillRef>
          <a:effectRef idx="0">
            <a:schemeClr val="accent6"/>
          </a:effectRef>
          <a:fontRef idx="minor">
            <a:schemeClr val="lt1"/>
          </a:fontRef>
        </p:style>
        <p:txBody>
          <a:bodyPr/>
          <a:lstStyle/>
          <a:p>
            <a:pPr marL="0" indent="0" algn="ctr" eaLnBrk="1" hangingPunct="1">
              <a:lnSpc>
                <a:spcPct val="90000"/>
              </a:lnSpc>
              <a:buNone/>
            </a:pPr>
            <a:endParaRPr lang="en-ZA" sz="2800" b="1" dirty="0">
              <a:solidFill>
                <a:schemeClr val="tx1"/>
              </a:solidFill>
              <a:cs typeface="Arial" charset="0"/>
            </a:endParaRPr>
          </a:p>
          <a:p>
            <a:pPr marL="0" indent="0" algn="ctr" eaLnBrk="1" hangingPunct="1">
              <a:lnSpc>
                <a:spcPct val="90000"/>
              </a:lnSpc>
              <a:buNone/>
            </a:pPr>
            <a:endParaRPr lang="en-US" sz="2800" b="1" dirty="0" smtClean="0">
              <a:solidFill>
                <a:prstClr val="black"/>
              </a:solidFill>
              <a:ea typeface="ＭＳ Ｐゴシック" pitchFamily="-80" charset="-128"/>
            </a:endParaRPr>
          </a:p>
          <a:p>
            <a:pPr marL="0" indent="0" algn="ctr" eaLnBrk="1" hangingPunct="1">
              <a:lnSpc>
                <a:spcPct val="90000"/>
              </a:lnSpc>
              <a:buNone/>
            </a:pPr>
            <a:r>
              <a:rPr lang="en-US" sz="2800" b="1" dirty="0" smtClean="0">
                <a:solidFill>
                  <a:prstClr val="black"/>
                </a:solidFill>
                <a:ea typeface="ＭＳ Ｐゴシック" pitchFamily="-80" charset="-128"/>
              </a:rPr>
              <a:t>MANAGING </a:t>
            </a:r>
            <a:r>
              <a:rPr lang="en-US" sz="2800" b="1" dirty="0">
                <a:solidFill>
                  <a:prstClr val="black"/>
                </a:solidFill>
                <a:ea typeface="ＭＳ Ｐゴシック" pitchFamily="-80" charset="-128"/>
              </a:rPr>
              <a:t>PERFORMANCE INFORMATION IN THE  DEPARTMENT OF EMPLOYMENT AND LABOUR</a:t>
            </a:r>
            <a:r>
              <a:rPr lang="en-ZA" sz="2800" b="1" dirty="0" smtClean="0">
                <a:solidFill>
                  <a:schemeClr val="tx1"/>
                </a:solidFill>
                <a:cs typeface="Arial" charset="0"/>
              </a:rPr>
              <a:t> </a:t>
            </a:r>
          </a:p>
          <a:p>
            <a:pPr marL="0" indent="0" eaLnBrk="1" hangingPunct="1">
              <a:lnSpc>
                <a:spcPct val="90000"/>
              </a:lnSpc>
              <a:buNone/>
            </a:pPr>
            <a:r>
              <a:rPr lang="en-ZA" sz="2800" b="1" dirty="0">
                <a:solidFill>
                  <a:schemeClr val="tx1"/>
                </a:solidFill>
                <a:cs typeface="Arial" charset="0"/>
              </a:rPr>
              <a:t> </a:t>
            </a:r>
            <a:r>
              <a:rPr lang="en-ZA" sz="2800" b="1" dirty="0" smtClean="0">
                <a:solidFill>
                  <a:schemeClr val="tx1"/>
                </a:solidFill>
                <a:cs typeface="Arial" charset="0"/>
              </a:rPr>
              <a:t>         </a:t>
            </a:r>
            <a:endParaRPr lang="en-US" sz="800" b="1" dirty="0">
              <a:solidFill>
                <a:schemeClr val="bg1"/>
              </a:solidFill>
              <a:cs typeface="Arial" charset="0"/>
            </a:endParaRPr>
          </a:p>
        </p:txBody>
      </p:sp>
      <p:sp>
        <p:nvSpPr>
          <p:cNvPr id="2" name="Slide Number Placeholder 1"/>
          <p:cNvSpPr>
            <a:spLocks noGrp="1"/>
          </p:cNvSpPr>
          <p:nvPr>
            <p:ph type="sldNum" sz="quarter" idx="12"/>
          </p:nvPr>
        </p:nvSpPr>
        <p:spPr>
          <a:xfrm>
            <a:off x="7010400" y="-5896"/>
            <a:ext cx="2133600" cy="365125"/>
          </a:xfrm>
        </p:spPr>
        <p:txBody>
          <a:bodyPr/>
          <a:lstStyle/>
          <a:p>
            <a:pPr>
              <a:defRPr/>
            </a:pPr>
            <a:fld id="{02973164-415C-4C83-A7EC-60F18549655F}" type="slidenum">
              <a:rPr lang="en-US" smtClean="0">
                <a:solidFill>
                  <a:schemeClr val="bg1"/>
                </a:solidFill>
              </a:rPr>
              <a:pPr>
                <a:defRPr/>
              </a:pPr>
              <a:t>3</a:t>
            </a:fld>
            <a:endParaRPr lang="en-US" dirty="0">
              <a:solidFill>
                <a:schemeClr val="bg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117362" y="791673"/>
            <a:ext cx="3670300" cy="12481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390151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15168"/>
            <a:ext cx="8229600" cy="1143000"/>
          </a:xfrm>
        </p:spPr>
        <p:txBody>
          <a:bodyPr/>
          <a:lstStyle/>
          <a:p>
            <a:r>
              <a:rPr lang="en-ZA" sz="2400" b="1" dirty="0" smtClean="0"/>
              <a:t>LABOUR POLICY AND INDUSTRIAL RELATIONS (LP&amp;IR)</a:t>
            </a:r>
            <a:endParaRPr lang="en-ZA" sz="2000" b="1" dirty="0">
              <a:solidFill>
                <a:srgbClr val="C0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822930578"/>
              </p:ext>
            </p:extLst>
          </p:nvPr>
        </p:nvGraphicFramePr>
        <p:xfrm>
          <a:off x="222739" y="1395047"/>
          <a:ext cx="8725320" cy="5317196"/>
        </p:xfrm>
        <a:graphic>
          <a:graphicData uri="http://schemas.openxmlformats.org/drawingml/2006/table">
            <a:tbl>
              <a:tblPr firstRow="1" bandRow="1">
                <a:tableStyleId>{616DA210-FB5B-4158-B5E0-FEB733F419BA}</a:tableStyleId>
              </a:tblPr>
              <a:tblGrid>
                <a:gridCol w="485007">
                  <a:extLst>
                    <a:ext uri="{9D8B030D-6E8A-4147-A177-3AD203B41FA5}">
                      <a16:colId xmlns:a16="http://schemas.microsoft.com/office/drawing/2014/main" xmlns="" val="20000"/>
                    </a:ext>
                  </a:extLst>
                </a:gridCol>
                <a:gridCol w="1579870">
                  <a:extLst>
                    <a:ext uri="{9D8B030D-6E8A-4147-A177-3AD203B41FA5}">
                      <a16:colId xmlns:a16="http://schemas.microsoft.com/office/drawing/2014/main" xmlns="" val="20001"/>
                    </a:ext>
                  </a:extLst>
                </a:gridCol>
                <a:gridCol w="439281">
                  <a:extLst>
                    <a:ext uri="{9D8B030D-6E8A-4147-A177-3AD203B41FA5}">
                      <a16:colId xmlns:a16="http://schemas.microsoft.com/office/drawing/2014/main" xmlns="" val="20002"/>
                    </a:ext>
                  </a:extLst>
                </a:gridCol>
                <a:gridCol w="1366132">
                  <a:extLst>
                    <a:ext uri="{9D8B030D-6E8A-4147-A177-3AD203B41FA5}">
                      <a16:colId xmlns:a16="http://schemas.microsoft.com/office/drawing/2014/main" xmlns="" val="20003"/>
                    </a:ext>
                  </a:extLst>
                </a:gridCol>
                <a:gridCol w="1240971">
                  <a:extLst>
                    <a:ext uri="{9D8B030D-6E8A-4147-A177-3AD203B41FA5}">
                      <a16:colId xmlns:a16="http://schemas.microsoft.com/office/drawing/2014/main" xmlns="" val="20004"/>
                    </a:ext>
                  </a:extLst>
                </a:gridCol>
                <a:gridCol w="1186543">
                  <a:extLst>
                    <a:ext uri="{9D8B030D-6E8A-4147-A177-3AD203B41FA5}">
                      <a16:colId xmlns:a16="http://schemas.microsoft.com/office/drawing/2014/main" xmlns="" val="20005"/>
                    </a:ext>
                  </a:extLst>
                </a:gridCol>
                <a:gridCol w="1143000">
                  <a:extLst>
                    <a:ext uri="{9D8B030D-6E8A-4147-A177-3AD203B41FA5}">
                      <a16:colId xmlns:a16="http://schemas.microsoft.com/office/drawing/2014/main" xmlns="" val="20006"/>
                    </a:ext>
                  </a:extLst>
                </a:gridCol>
                <a:gridCol w="1284516">
                  <a:extLst>
                    <a:ext uri="{9D8B030D-6E8A-4147-A177-3AD203B41FA5}">
                      <a16:colId xmlns:a16="http://schemas.microsoft.com/office/drawing/2014/main" xmlns="" val="20007"/>
                    </a:ext>
                  </a:extLst>
                </a:gridCol>
              </a:tblGrid>
              <a:tr h="666596">
                <a:tc gridSpan="2">
                  <a:txBody>
                    <a:bodyPr/>
                    <a:lstStyle/>
                    <a:p>
                      <a:r>
                        <a:rPr lang="en-ZA" sz="1600" dirty="0" smtClean="0"/>
                        <a:t>Output</a:t>
                      </a:r>
                      <a:r>
                        <a:rPr lang="en-ZA" sz="1600" baseline="0" dirty="0" smtClean="0"/>
                        <a:t> </a:t>
                      </a:r>
                      <a:r>
                        <a:rPr lang="en-ZA" sz="1600" dirty="0" smtClean="0"/>
                        <a:t> Indicator</a:t>
                      </a:r>
                      <a:endParaRPr lang="en-ZA" sz="1600" dirty="0"/>
                    </a:p>
                  </a:txBody>
                  <a:tcPr>
                    <a:solidFill>
                      <a:srgbClr val="FFAB16"/>
                    </a:solidFill>
                  </a:tcPr>
                </a:tc>
                <a:tc hMerge="1">
                  <a:txBody>
                    <a:bodyPr/>
                    <a:lstStyle/>
                    <a:p>
                      <a:endParaRPr lang="en-ZA" dirty="0"/>
                    </a:p>
                  </a:txBody>
                  <a:tcPr/>
                </a:tc>
                <a:tc>
                  <a:txBody>
                    <a:bodyPr/>
                    <a:lstStyle/>
                    <a:p>
                      <a:pPr algn="ctr"/>
                      <a:r>
                        <a:rPr lang="en-ZA" sz="1600" b="1" dirty="0" smtClean="0"/>
                        <a:t>RP</a:t>
                      </a:r>
                      <a:endParaRPr lang="en-ZA" sz="1600" b="1" dirty="0"/>
                    </a:p>
                  </a:txBody>
                  <a:tcPr>
                    <a:solidFill>
                      <a:srgbClr val="FFAB16"/>
                    </a:solidFill>
                  </a:tcPr>
                </a:tc>
                <a:tc>
                  <a:txBody>
                    <a:bodyPr/>
                    <a:lstStyle/>
                    <a:p>
                      <a:r>
                        <a:rPr lang="en-ZA" sz="1600" dirty="0" smtClean="0"/>
                        <a:t>Target</a:t>
                      </a:r>
                      <a:endParaRPr lang="en-ZA" sz="1600" dirty="0"/>
                    </a:p>
                  </a:txBody>
                  <a:tcPr>
                    <a:solidFill>
                      <a:srgbClr val="FFAB16"/>
                    </a:solidFill>
                  </a:tcPr>
                </a:tc>
                <a:tc>
                  <a:txBody>
                    <a:bodyPr/>
                    <a:lstStyle/>
                    <a:p>
                      <a:r>
                        <a:rPr lang="en-ZA" sz="1600" dirty="0" smtClean="0"/>
                        <a:t>Q1</a:t>
                      </a:r>
                      <a:endParaRPr lang="en-ZA" sz="1600" dirty="0"/>
                    </a:p>
                  </a:txBody>
                  <a:tcPr>
                    <a:solidFill>
                      <a:srgbClr val="FFAB16"/>
                    </a:solidFill>
                  </a:tcPr>
                </a:tc>
                <a:tc>
                  <a:txBody>
                    <a:bodyPr/>
                    <a:lstStyle/>
                    <a:p>
                      <a:r>
                        <a:rPr lang="en-ZA" sz="1600" dirty="0" smtClean="0"/>
                        <a:t>Q2</a:t>
                      </a:r>
                      <a:endParaRPr lang="en-ZA" sz="1600" dirty="0"/>
                    </a:p>
                  </a:txBody>
                  <a:tcPr>
                    <a:solidFill>
                      <a:srgbClr val="FFAB16"/>
                    </a:solidFill>
                  </a:tcPr>
                </a:tc>
                <a:tc>
                  <a:txBody>
                    <a:bodyPr/>
                    <a:lstStyle/>
                    <a:p>
                      <a:r>
                        <a:rPr lang="en-ZA" sz="1600" dirty="0" smtClean="0"/>
                        <a:t>Q3</a:t>
                      </a:r>
                      <a:endParaRPr lang="en-ZA" sz="1600" dirty="0"/>
                    </a:p>
                  </a:txBody>
                  <a:tcPr>
                    <a:solidFill>
                      <a:srgbClr val="FFAB16"/>
                    </a:solidFill>
                  </a:tcPr>
                </a:tc>
                <a:tc>
                  <a:txBody>
                    <a:bodyPr/>
                    <a:lstStyle/>
                    <a:p>
                      <a:r>
                        <a:rPr lang="en-ZA" sz="1600" dirty="0" smtClean="0"/>
                        <a:t>Q4</a:t>
                      </a:r>
                      <a:endParaRPr lang="en-ZA" sz="1600" dirty="0"/>
                    </a:p>
                  </a:txBody>
                  <a:tcPr>
                    <a:solidFill>
                      <a:srgbClr val="FFAB16"/>
                    </a:solidFill>
                  </a:tcPr>
                </a:tc>
                <a:extLst>
                  <a:ext uri="{0D108BD9-81ED-4DB2-BD59-A6C34878D82A}">
                    <a16:rowId xmlns:a16="http://schemas.microsoft.com/office/drawing/2014/main" xmlns="" val="10000"/>
                  </a:ext>
                </a:extLst>
              </a:tr>
              <a:tr h="2325300">
                <a:tc rowSpan="2">
                  <a:txBody>
                    <a:bodyPr/>
                    <a:lstStyle/>
                    <a:p>
                      <a:pPr>
                        <a:lnSpc>
                          <a:spcPct val="115000"/>
                        </a:lnSpc>
                        <a:spcAft>
                          <a:spcPts val="0"/>
                        </a:spcAft>
                      </a:pPr>
                      <a:endParaRPr lang="en-ZA" sz="1600" b="0" dirty="0">
                        <a:solidFill>
                          <a:schemeClr val="tx1"/>
                        </a:solidFill>
                        <a:effectLst/>
                        <a:latin typeface="Arial"/>
                        <a:ea typeface="Arial"/>
                        <a:cs typeface="Times New Roman"/>
                      </a:endParaRPr>
                    </a:p>
                  </a:txBody>
                  <a:tcPr marL="68580" marR="68580" marT="0" marB="0">
                    <a:noFill/>
                  </a:tcPr>
                </a:tc>
                <a:tc rowSpan="2">
                  <a:txBody>
                    <a:bodyPr/>
                    <a:lstStyle/>
                    <a:p>
                      <a:pPr>
                        <a:lnSpc>
                          <a:spcPct val="115000"/>
                        </a:lnSpc>
                        <a:spcAft>
                          <a:spcPts val="1000"/>
                        </a:spcAft>
                      </a:pPr>
                      <a:r>
                        <a:rPr lang="en-US" sz="1600" dirty="0" smtClean="0">
                          <a:effectLst/>
                          <a:latin typeface="Calibri" panose="020F0502020204030204" pitchFamily="34" charset="0"/>
                          <a:ea typeface="Times New Roman" panose="02020603050405020304" pitchFamily="18" charset="0"/>
                          <a:cs typeface="Calibri" panose="020F0502020204030204" pitchFamily="34" charset="0"/>
                        </a:rPr>
                        <a:t>Investigate the impact of the national minimum wage on the economy; collective bargaining and the reduction in income differentials and recommend adjustments on the NMW by 31 March 2021.</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rowSpan="2">
                  <a:txBody>
                    <a:bodyPr/>
                    <a:lstStyle/>
                    <a:p>
                      <a:pPr algn="ctr">
                        <a:lnSpc>
                          <a:spcPct val="115000"/>
                        </a:lnSpc>
                        <a:spcAft>
                          <a:spcPts val="0"/>
                        </a:spcAft>
                      </a:pPr>
                      <a:r>
                        <a:rPr lang="en-GB" sz="1600" b="1" dirty="0" smtClean="0">
                          <a:effectLst/>
                        </a:rPr>
                        <a:t>Q/A</a:t>
                      </a:r>
                      <a:endParaRPr lang="en-ZA" sz="1600" b="1" dirty="0">
                        <a:solidFill>
                          <a:schemeClr val="tx1"/>
                        </a:solidFill>
                        <a:effectLst/>
                        <a:latin typeface="Arial"/>
                        <a:ea typeface="Arial"/>
                        <a:cs typeface="Times New Roman"/>
                      </a:endParaRPr>
                    </a:p>
                  </a:txBody>
                  <a:tcPr marL="68580" marR="68580" marT="0" marB="0">
                    <a:noFill/>
                  </a:tcPr>
                </a:tc>
                <a:tc rowSpan="2">
                  <a:txBody>
                    <a:bodyPr/>
                    <a:lstStyle/>
                    <a:p>
                      <a:pPr>
                        <a:lnSpc>
                          <a:spcPct val="115000"/>
                        </a:lnSpc>
                        <a:spcAft>
                          <a:spcPts val="0"/>
                        </a:spcAft>
                      </a:pPr>
                      <a:r>
                        <a:rPr lang="en-ZA" sz="1600" dirty="0" smtClean="0">
                          <a:effectLst/>
                          <a:latin typeface="Calibri" panose="020F0502020204030204" pitchFamily="34" charset="0"/>
                          <a:ea typeface="Calibri" panose="020F0502020204030204" pitchFamily="34" charset="0"/>
                        </a:rPr>
                        <a:t>Review of the National Minimum Wage by 31 March  2021</a:t>
                      </a:r>
                      <a:endParaRPr lang="en-ZA" sz="1600" dirty="0" smtClean="0">
                        <a:effectLst/>
                      </a:endParaRPr>
                    </a:p>
                  </a:txBody>
                  <a:tcPr marL="68580" marR="68580" marT="0" marB="0">
                    <a:noFill/>
                  </a:tcPr>
                </a:tc>
                <a:tc>
                  <a:txBody>
                    <a:bodyPr/>
                    <a:lstStyle/>
                    <a:p>
                      <a:pPr>
                        <a:lnSpc>
                          <a:spcPct val="115000"/>
                        </a:lnSpc>
                        <a:spcAft>
                          <a:spcPts val="1000"/>
                        </a:spcAft>
                      </a:pPr>
                      <a:r>
                        <a:rPr lang="en-ZA" sz="1600" dirty="0" smtClean="0">
                          <a:effectLst/>
                          <a:latin typeface="Calibri" panose="020F0502020204030204" pitchFamily="34" charset="0"/>
                          <a:ea typeface="Calibri" panose="020F0502020204030204" pitchFamily="34" charset="0"/>
                          <a:cs typeface="Calibri" panose="020F0502020204030204" pitchFamily="34" charset="0"/>
                        </a:rPr>
                        <a:t>NMW investigation report published by 30 June 2020.</a:t>
                      </a:r>
                      <a:endParaRPr lang="en-ZA"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en-ZA" sz="1600" b="0" dirty="0">
                        <a:solidFill>
                          <a:schemeClr val="tx1"/>
                        </a:solidFill>
                        <a:effectLst/>
                        <a:latin typeface="+mn-lt"/>
                        <a:ea typeface="Arial"/>
                        <a:cs typeface="Times New Roman"/>
                      </a:endParaRPr>
                    </a:p>
                  </a:txBody>
                  <a:tcPr marL="68580" marR="68580" marT="0" marB="0">
                    <a:no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GB" sz="1600" dirty="0" smtClean="0">
                          <a:effectLst/>
                        </a:rPr>
                        <a:t> </a:t>
                      </a:r>
                      <a:r>
                        <a:rPr lang="en-GB" sz="1600" b="1" dirty="0" smtClean="0">
                          <a:effectLst/>
                        </a:rPr>
                        <a:t>NT</a:t>
                      </a:r>
                      <a:endParaRPr lang="en-ZA" sz="1600" b="1" dirty="0" smtClean="0">
                        <a:solidFill>
                          <a:schemeClr val="tx1"/>
                        </a:solidFill>
                        <a:effectLst/>
                        <a:latin typeface="+mn-lt"/>
                        <a:ea typeface="Arial"/>
                        <a:cs typeface="Times New Roman"/>
                      </a:endParaRPr>
                    </a:p>
                    <a:p>
                      <a:pPr>
                        <a:lnSpc>
                          <a:spcPct val="115000"/>
                        </a:lnSpc>
                        <a:spcAft>
                          <a:spcPts val="0"/>
                        </a:spcAft>
                      </a:pPr>
                      <a:endParaRPr lang="en-ZA" sz="1600" b="0" dirty="0">
                        <a:solidFill>
                          <a:schemeClr val="tx1"/>
                        </a:solidFill>
                        <a:effectLst/>
                        <a:latin typeface="Arial"/>
                        <a:ea typeface="Arial"/>
                        <a:cs typeface="Times New Roman"/>
                      </a:endParaRPr>
                    </a:p>
                  </a:txBody>
                  <a:tcPr marL="68580" marR="68580" marT="0" marB="0">
                    <a:no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mn-lt"/>
                          <a:ea typeface="+mn-ea"/>
                          <a:cs typeface="+mn-cs"/>
                        </a:rPr>
                        <a:t> </a:t>
                      </a:r>
                      <a:r>
                        <a:rPr kumimoji="0" lang="en-GB" sz="1600" b="1" i="0" u="none" strike="noStrike" kern="1200" cap="none" spc="0" normalizeH="0" baseline="0" noProof="0" dirty="0" smtClean="0">
                          <a:ln>
                            <a:noFill/>
                          </a:ln>
                          <a:solidFill>
                            <a:prstClr val="black"/>
                          </a:solidFill>
                          <a:effectLst/>
                          <a:uLnTx/>
                          <a:uFillTx/>
                          <a:latin typeface="+mn-lt"/>
                          <a:ea typeface="+mn-ea"/>
                          <a:cs typeface="+mn-cs"/>
                        </a:rPr>
                        <a:t>NT</a:t>
                      </a:r>
                      <a:endParaRPr kumimoji="0" lang="en-ZA" sz="1600" b="1" i="0" u="none" strike="noStrike" kern="1200" cap="none" spc="0" normalizeH="0" baseline="0" noProof="0" dirty="0" smtClean="0">
                        <a:ln>
                          <a:noFill/>
                        </a:ln>
                        <a:solidFill>
                          <a:prstClr val="black"/>
                        </a:solidFill>
                        <a:effectLst/>
                        <a:uLnTx/>
                        <a:uFillTx/>
                        <a:latin typeface="+mn-lt"/>
                        <a:ea typeface="Arial"/>
                        <a:cs typeface="Times New Roman"/>
                      </a:endParaRPr>
                    </a:p>
                    <a:p>
                      <a:pPr>
                        <a:lnSpc>
                          <a:spcPct val="115000"/>
                        </a:lnSpc>
                        <a:spcAft>
                          <a:spcPts val="0"/>
                        </a:spcAft>
                      </a:pPr>
                      <a:endParaRPr lang="en-ZA" sz="1600" b="0" dirty="0">
                        <a:solidFill>
                          <a:schemeClr val="tx1"/>
                        </a:solidFill>
                        <a:effectLst/>
                        <a:latin typeface="Arial"/>
                        <a:ea typeface="Arial"/>
                        <a:cs typeface="Times New Roman"/>
                      </a:endParaRPr>
                    </a:p>
                  </a:txBody>
                  <a:tcPr marL="68580" marR="68580" marT="0" marB="0">
                    <a:noFill/>
                  </a:tcPr>
                </a:tc>
                <a:tc>
                  <a:txBody>
                    <a:bodyPr/>
                    <a:lstStyle/>
                    <a:p>
                      <a:pPr>
                        <a:lnSpc>
                          <a:spcPct val="115000"/>
                        </a:lnSpc>
                        <a:spcAft>
                          <a:spcPts val="0"/>
                        </a:spcAft>
                      </a:pPr>
                      <a:r>
                        <a:rPr lang="en-ZA" sz="1600" dirty="0" smtClean="0">
                          <a:effectLst/>
                          <a:latin typeface="Calibri" panose="020F0502020204030204" pitchFamily="34" charset="0"/>
                          <a:ea typeface="Calibri" panose="020F0502020204030204" pitchFamily="34" charset="0"/>
                        </a:rPr>
                        <a:t>NMW Investigation report developed by 31 March 2021.</a:t>
                      </a:r>
                      <a:endParaRPr lang="en-ZA" sz="1600" b="0" dirty="0">
                        <a:solidFill>
                          <a:schemeClr val="tx1"/>
                        </a:solidFill>
                        <a:effectLst/>
                        <a:latin typeface="+mn-lt"/>
                        <a:ea typeface="Arial"/>
                        <a:cs typeface="Times New Roman"/>
                      </a:endParaRPr>
                    </a:p>
                  </a:txBody>
                  <a:tcPr marL="68580" marR="68580" marT="0" marB="0">
                    <a:noFill/>
                  </a:tcPr>
                </a:tc>
                <a:extLst>
                  <a:ext uri="{0D108BD9-81ED-4DB2-BD59-A6C34878D82A}">
                    <a16:rowId xmlns:a16="http://schemas.microsoft.com/office/drawing/2014/main" xmlns="" val="10001"/>
                  </a:ext>
                </a:extLst>
              </a:tr>
              <a:tr h="2325300">
                <a:tc vMerge="1">
                  <a:txBody>
                    <a:bodyPr/>
                    <a:lstStyle/>
                    <a:p>
                      <a:pPr>
                        <a:lnSpc>
                          <a:spcPct val="115000"/>
                        </a:lnSpc>
                        <a:spcAft>
                          <a:spcPts val="0"/>
                        </a:spcAft>
                      </a:pPr>
                      <a:endParaRPr lang="en-ZA" sz="1600" b="0" dirty="0">
                        <a:solidFill>
                          <a:schemeClr val="tx1"/>
                        </a:solidFill>
                        <a:effectLst/>
                        <a:latin typeface="Arial"/>
                        <a:ea typeface="Arial"/>
                        <a:cs typeface="Times New Roman"/>
                      </a:endParaRPr>
                    </a:p>
                  </a:txBody>
                  <a:tcPr marL="68580" marR="68580" marT="0" marB="0">
                    <a:noFill/>
                  </a:tcPr>
                </a:tc>
                <a:tc vMerge="1">
                  <a:txBody>
                    <a:bodyPr/>
                    <a:lstStyle/>
                    <a:p>
                      <a:pPr>
                        <a:lnSpc>
                          <a:spcPct val="115000"/>
                        </a:lnSpc>
                        <a:spcAft>
                          <a:spcPts val="0"/>
                        </a:spcAft>
                      </a:pPr>
                      <a:endParaRPr lang="en-ZA" sz="1600" b="0" dirty="0">
                        <a:solidFill>
                          <a:schemeClr val="tx1"/>
                        </a:solidFill>
                        <a:effectLst/>
                        <a:latin typeface="Arial"/>
                        <a:ea typeface="Arial"/>
                        <a:cs typeface="Times New Roman"/>
                      </a:endParaRPr>
                    </a:p>
                  </a:txBody>
                  <a:tcPr marL="68580" marR="68580" marT="0" marB="0">
                    <a:noFill/>
                  </a:tcPr>
                </a:tc>
                <a:tc vMerge="1">
                  <a:txBody>
                    <a:bodyPr/>
                    <a:lstStyle/>
                    <a:p>
                      <a:pPr algn="ctr">
                        <a:lnSpc>
                          <a:spcPct val="115000"/>
                        </a:lnSpc>
                        <a:spcAft>
                          <a:spcPts val="0"/>
                        </a:spcAft>
                      </a:pPr>
                      <a:endParaRPr lang="en-ZA" sz="1600" b="1" dirty="0">
                        <a:solidFill>
                          <a:schemeClr val="tx1"/>
                        </a:solidFill>
                        <a:effectLst/>
                        <a:latin typeface="Arial"/>
                        <a:ea typeface="Arial"/>
                        <a:cs typeface="Times New Roman"/>
                      </a:endParaRPr>
                    </a:p>
                  </a:txBody>
                  <a:tcPr marL="68580" marR="68580" marT="0" marB="0">
                    <a:noFill/>
                  </a:tcPr>
                </a:tc>
                <a:tc vMerge="1">
                  <a:txBody>
                    <a:bodyPr/>
                    <a:lstStyle/>
                    <a:p>
                      <a:pPr>
                        <a:lnSpc>
                          <a:spcPct val="115000"/>
                        </a:lnSpc>
                        <a:spcAft>
                          <a:spcPts val="0"/>
                        </a:spcAft>
                      </a:pPr>
                      <a:endParaRPr lang="en-ZA" sz="1600" dirty="0" smtClean="0">
                        <a:effectLst/>
                      </a:endParaRPr>
                    </a:p>
                  </a:txBody>
                  <a:tcPr marL="68580" marR="68580" marT="0" marB="0">
                    <a:noFill/>
                  </a:tcPr>
                </a:tc>
                <a:tc>
                  <a:txBody>
                    <a:bodyPr/>
                    <a:lstStyle/>
                    <a:p>
                      <a:pPr>
                        <a:lnSpc>
                          <a:spcPct val="115000"/>
                        </a:lnSpc>
                        <a:spcAft>
                          <a:spcPts val="0"/>
                        </a:spcAft>
                      </a:pPr>
                      <a:r>
                        <a:rPr lang="en-ZA" sz="1600" dirty="0" smtClean="0">
                          <a:effectLst/>
                          <a:latin typeface="Calibri" panose="020F0502020204030204" pitchFamily="34" charset="0"/>
                          <a:ea typeface="Calibri" panose="020F0502020204030204" pitchFamily="34" charset="0"/>
                        </a:rPr>
                        <a:t>NMW reviewed and published by 30 June 2020.</a:t>
                      </a:r>
                      <a:endParaRPr lang="en-ZA" sz="1600" b="0" dirty="0">
                        <a:solidFill>
                          <a:schemeClr val="tx1"/>
                        </a:solidFill>
                        <a:effectLst/>
                        <a:latin typeface="+mn-lt"/>
                        <a:ea typeface="Arial"/>
                        <a:cs typeface="Times New Roman"/>
                      </a:endParaRPr>
                    </a:p>
                  </a:txBody>
                  <a:tcPr marL="68580" marR="68580" marT="0" marB="0">
                    <a:no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mn-lt"/>
                          <a:ea typeface="+mn-ea"/>
                          <a:cs typeface="+mn-cs"/>
                        </a:rPr>
                        <a:t> </a:t>
                      </a:r>
                      <a:r>
                        <a:rPr kumimoji="0" lang="en-GB" sz="1600" b="1" i="0" u="none" strike="noStrike" kern="1200" cap="none" spc="0" normalizeH="0" baseline="0" noProof="0" dirty="0" smtClean="0">
                          <a:ln>
                            <a:noFill/>
                          </a:ln>
                          <a:solidFill>
                            <a:prstClr val="black"/>
                          </a:solidFill>
                          <a:effectLst/>
                          <a:uLnTx/>
                          <a:uFillTx/>
                          <a:latin typeface="+mn-lt"/>
                          <a:ea typeface="+mn-ea"/>
                          <a:cs typeface="+mn-cs"/>
                        </a:rPr>
                        <a:t>NT</a:t>
                      </a:r>
                      <a:endParaRPr kumimoji="0" lang="en-ZA" sz="1600" b="1" i="0" u="none" strike="noStrike" kern="1200" cap="none" spc="0" normalizeH="0" baseline="0" noProof="0" dirty="0" smtClean="0">
                        <a:ln>
                          <a:noFill/>
                        </a:ln>
                        <a:solidFill>
                          <a:prstClr val="black"/>
                        </a:solidFill>
                        <a:effectLst/>
                        <a:uLnTx/>
                        <a:uFillTx/>
                        <a:latin typeface="+mn-lt"/>
                        <a:ea typeface="Arial"/>
                        <a:cs typeface="Times New Roman"/>
                      </a:endParaRPr>
                    </a:p>
                    <a:p>
                      <a:pPr>
                        <a:lnSpc>
                          <a:spcPct val="115000"/>
                        </a:lnSpc>
                        <a:spcAft>
                          <a:spcPts val="0"/>
                        </a:spcAft>
                      </a:pPr>
                      <a:endParaRPr lang="en-ZA" sz="1600" b="0" dirty="0">
                        <a:solidFill>
                          <a:schemeClr val="tx1"/>
                        </a:solidFill>
                        <a:effectLst/>
                        <a:latin typeface="Arial"/>
                        <a:ea typeface="Arial"/>
                        <a:cs typeface="Times New Roman"/>
                      </a:endParaRPr>
                    </a:p>
                  </a:txBody>
                  <a:tcPr marL="68580" marR="68580" marT="0" marB="0">
                    <a:no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mn-lt"/>
                          <a:ea typeface="+mn-ea"/>
                          <a:cs typeface="+mn-cs"/>
                        </a:rPr>
                        <a:t> </a:t>
                      </a:r>
                      <a:r>
                        <a:rPr kumimoji="0" lang="en-GB" sz="1600" b="1" i="0" u="none" strike="noStrike" kern="1200" cap="none" spc="0" normalizeH="0" baseline="0" noProof="0" dirty="0" smtClean="0">
                          <a:ln>
                            <a:noFill/>
                          </a:ln>
                          <a:solidFill>
                            <a:prstClr val="black"/>
                          </a:solidFill>
                          <a:effectLst/>
                          <a:uLnTx/>
                          <a:uFillTx/>
                          <a:latin typeface="+mn-lt"/>
                          <a:ea typeface="+mn-ea"/>
                          <a:cs typeface="+mn-cs"/>
                        </a:rPr>
                        <a:t>NT</a:t>
                      </a:r>
                      <a:endParaRPr kumimoji="0" lang="en-ZA" sz="1600" b="1" i="0" u="none" strike="noStrike" kern="1200" cap="none" spc="0" normalizeH="0" baseline="0" noProof="0" dirty="0" smtClean="0">
                        <a:ln>
                          <a:noFill/>
                        </a:ln>
                        <a:solidFill>
                          <a:prstClr val="black"/>
                        </a:solidFill>
                        <a:effectLst/>
                        <a:uLnTx/>
                        <a:uFillTx/>
                        <a:latin typeface="+mn-lt"/>
                        <a:ea typeface="Arial"/>
                        <a:cs typeface="Times New Roman"/>
                      </a:endParaRPr>
                    </a:p>
                    <a:p>
                      <a:pPr>
                        <a:lnSpc>
                          <a:spcPct val="115000"/>
                        </a:lnSpc>
                        <a:spcAft>
                          <a:spcPts val="0"/>
                        </a:spcAft>
                      </a:pPr>
                      <a:endParaRPr lang="en-ZA" sz="1600" b="0" dirty="0">
                        <a:solidFill>
                          <a:schemeClr val="tx1"/>
                        </a:solidFill>
                        <a:effectLst/>
                        <a:latin typeface="Arial"/>
                        <a:ea typeface="Arial"/>
                        <a:cs typeface="Times New Roman"/>
                      </a:endParaRPr>
                    </a:p>
                  </a:txBody>
                  <a:tcPr marL="68580" marR="68580" marT="0" marB="0">
                    <a:no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endParaRPr kumimoji="0" lang="en-ZA" sz="1600" b="1" i="0" u="none" strike="noStrike" kern="1200" cap="none" spc="0" normalizeH="0" baseline="0" noProof="0" dirty="0" smtClean="0">
                        <a:ln>
                          <a:noFill/>
                        </a:ln>
                        <a:solidFill>
                          <a:prstClr val="black"/>
                        </a:solidFill>
                        <a:effectLst/>
                        <a:uLnTx/>
                        <a:uFillTx/>
                        <a:latin typeface="+mn-lt"/>
                        <a:ea typeface="Arial"/>
                        <a:cs typeface="Times New Roman"/>
                      </a:endParaRPr>
                    </a:p>
                    <a:p>
                      <a:pPr>
                        <a:lnSpc>
                          <a:spcPct val="115000"/>
                        </a:lnSpc>
                        <a:spcAft>
                          <a:spcPts val="0"/>
                        </a:spcAft>
                      </a:pPr>
                      <a:endParaRPr lang="en-ZA" sz="1600" b="0" dirty="0">
                        <a:solidFill>
                          <a:schemeClr val="tx1"/>
                        </a:solidFill>
                        <a:effectLst/>
                        <a:latin typeface="+mn-lt"/>
                        <a:ea typeface="Arial"/>
                        <a:cs typeface="Times New Roman"/>
                      </a:endParaRPr>
                    </a:p>
                  </a:txBody>
                  <a:tcPr marL="68580" marR="68580" marT="0" marB="0">
                    <a:noFill/>
                  </a:tcPr>
                </a:tc>
                <a:extLst>
                  <a:ext uri="{0D108BD9-81ED-4DB2-BD59-A6C34878D82A}">
                    <a16:rowId xmlns:a16="http://schemas.microsoft.com/office/drawing/2014/main" xmlns="" val="2214855252"/>
                  </a:ext>
                </a:extLst>
              </a:tr>
            </a:tbl>
          </a:graphicData>
        </a:graphic>
      </p:graphicFrame>
      <p:sp>
        <p:nvSpPr>
          <p:cNvPr id="3" name="Slide Number Placeholder 2"/>
          <p:cNvSpPr>
            <a:spLocks noGrp="1"/>
          </p:cNvSpPr>
          <p:nvPr>
            <p:ph type="sldNum" sz="quarter" idx="12"/>
          </p:nvPr>
        </p:nvSpPr>
        <p:spPr>
          <a:xfrm>
            <a:off x="7010400" y="0"/>
            <a:ext cx="2133600" cy="365125"/>
          </a:xfrm>
        </p:spPr>
        <p:txBody>
          <a:bodyPr/>
          <a:lstStyle/>
          <a:p>
            <a:pPr>
              <a:defRPr/>
            </a:pPr>
            <a:fld id="{02C825D8-7D5C-497D-8665-B73E15BD3DD8}" type="slidenum">
              <a:rPr lang="en-US" smtClean="0">
                <a:solidFill>
                  <a:schemeClr val="bg1"/>
                </a:solidFill>
              </a:rPr>
              <a:pPr>
                <a:defRPr/>
              </a:pPr>
              <a:t>30</a:t>
            </a:fld>
            <a:endParaRPr lang="en-US" dirty="0">
              <a:solidFill>
                <a:schemeClr val="bg1"/>
              </a:solidFill>
            </a:endParaRPr>
          </a:p>
        </p:txBody>
      </p:sp>
    </p:spTree>
    <p:extLst>
      <p:ext uri="{BB962C8B-B14F-4D97-AF65-F5344CB8AC3E}">
        <p14:creationId xmlns:p14="http://schemas.microsoft.com/office/powerpoint/2010/main" xmlns="" val="11222129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a:t>LABOUR POLICY AND INDUSTRIAL RELATIONS (</a:t>
            </a:r>
            <a:r>
              <a:rPr lang="en-ZA" sz="2400" b="1" dirty="0" smtClean="0"/>
              <a:t>LP&amp;IR)</a:t>
            </a:r>
            <a:endParaRPr lang="en-Z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30242326"/>
              </p:ext>
            </p:extLst>
          </p:nvPr>
        </p:nvGraphicFramePr>
        <p:xfrm>
          <a:off x="279400" y="1417638"/>
          <a:ext cx="8585200" cy="4822819"/>
        </p:xfrm>
        <a:graphic>
          <a:graphicData uri="http://schemas.openxmlformats.org/drawingml/2006/table">
            <a:tbl>
              <a:tblPr firstRow="1" bandRow="1">
                <a:tableStyleId>{616DA210-FB5B-4158-B5E0-FEB733F419BA}</a:tableStyleId>
              </a:tblPr>
              <a:tblGrid>
                <a:gridCol w="545092">
                  <a:extLst>
                    <a:ext uri="{9D8B030D-6E8A-4147-A177-3AD203B41FA5}">
                      <a16:colId xmlns:a16="http://schemas.microsoft.com/office/drawing/2014/main" xmlns="" val="20000"/>
                    </a:ext>
                  </a:extLst>
                </a:gridCol>
                <a:gridCol w="1520123">
                  <a:extLst>
                    <a:ext uri="{9D8B030D-6E8A-4147-A177-3AD203B41FA5}">
                      <a16:colId xmlns:a16="http://schemas.microsoft.com/office/drawing/2014/main" xmlns="" val="20001"/>
                    </a:ext>
                  </a:extLst>
                </a:gridCol>
                <a:gridCol w="515816">
                  <a:extLst>
                    <a:ext uri="{9D8B030D-6E8A-4147-A177-3AD203B41FA5}">
                      <a16:colId xmlns:a16="http://schemas.microsoft.com/office/drawing/2014/main" xmlns="" val="20002"/>
                    </a:ext>
                  </a:extLst>
                </a:gridCol>
                <a:gridCol w="1852246">
                  <a:extLst>
                    <a:ext uri="{9D8B030D-6E8A-4147-A177-3AD203B41FA5}">
                      <a16:colId xmlns:a16="http://schemas.microsoft.com/office/drawing/2014/main" xmlns="" val="20003"/>
                    </a:ext>
                  </a:extLst>
                </a:gridCol>
                <a:gridCol w="1019908">
                  <a:extLst>
                    <a:ext uri="{9D8B030D-6E8A-4147-A177-3AD203B41FA5}">
                      <a16:colId xmlns:a16="http://schemas.microsoft.com/office/drawing/2014/main" xmlns="" val="20004"/>
                    </a:ext>
                  </a:extLst>
                </a:gridCol>
                <a:gridCol w="1008184">
                  <a:extLst>
                    <a:ext uri="{9D8B030D-6E8A-4147-A177-3AD203B41FA5}">
                      <a16:colId xmlns:a16="http://schemas.microsoft.com/office/drawing/2014/main" xmlns="" val="20005"/>
                    </a:ext>
                  </a:extLst>
                </a:gridCol>
                <a:gridCol w="1090246">
                  <a:extLst>
                    <a:ext uri="{9D8B030D-6E8A-4147-A177-3AD203B41FA5}">
                      <a16:colId xmlns:a16="http://schemas.microsoft.com/office/drawing/2014/main" xmlns="" val="20006"/>
                    </a:ext>
                  </a:extLst>
                </a:gridCol>
                <a:gridCol w="1033585">
                  <a:extLst>
                    <a:ext uri="{9D8B030D-6E8A-4147-A177-3AD203B41FA5}">
                      <a16:colId xmlns:a16="http://schemas.microsoft.com/office/drawing/2014/main" xmlns="" val="20007"/>
                    </a:ext>
                  </a:extLst>
                </a:gridCol>
              </a:tblGrid>
              <a:tr h="616579">
                <a:tc gridSpan="2">
                  <a:txBody>
                    <a:bodyPr/>
                    <a:lstStyle/>
                    <a:p>
                      <a:r>
                        <a:rPr lang="en-ZA" sz="1600" dirty="0" smtClean="0"/>
                        <a:t>Output</a:t>
                      </a:r>
                      <a:r>
                        <a:rPr lang="en-ZA" sz="1600" baseline="0" dirty="0" smtClean="0"/>
                        <a:t> </a:t>
                      </a:r>
                      <a:r>
                        <a:rPr lang="en-ZA" sz="1600" dirty="0" smtClean="0"/>
                        <a:t> Indicator</a:t>
                      </a:r>
                      <a:endParaRPr lang="en-ZA" sz="1600" dirty="0"/>
                    </a:p>
                  </a:txBody>
                  <a:tcPr>
                    <a:solidFill>
                      <a:srgbClr val="FFAB16"/>
                    </a:solidFill>
                  </a:tcPr>
                </a:tc>
                <a:tc hMerge="1">
                  <a:txBody>
                    <a:bodyPr/>
                    <a:lstStyle/>
                    <a:p>
                      <a:endParaRPr lang="en-ZA" dirty="0"/>
                    </a:p>
                  </a:txBody>
                  <a:tcPr/>
                </a:tc>
                <a:tc>
                  <a:txBody>
                    <a:bodyPr/>
                    <a:lstStyle/>
                    <a:p>
                      <a:pPr algn="ctr"/>
                      <a:r>
                        <a:rPr lang="en-ZA" sz="1600" b="1" dirty="0" smtClean="0"/>
                        <a:t>RP</a:t>
                      </a:r>
                      <a:endParaRPr lang="en-ZA" sz="1600" b="1" dirty="0"/>
                    </a:p>
                  </a:txBody>
                  <a:tcPr>
                    <a:solidFill>
                      <a:srgbClr val="FFAB16"/>
                    </a:solidFill>
                  </a:tcPr>
                </a:tc>
                <a:tc>
                  <a:txBody>
                    <a:bodyPr/>
                    <a:lstStyle/>
                    <a:p>
                      <a:r>
                        <a:rPr lang="en-ZA" sz="1600" dirty="0" smtClean="0"/>
                        <a:t>Target</a:t>
                      </a:r>
                      <a:endParaRPr lang="en-ZA" sz="1600" dirty="0"/>
                    </a:p>
                  </a:txBody>
                  <a:tcPr>
                    <a:solidFill>
                      <a:srgbClr val="FFAB16"/>
                    </a:solidFill>
                  </a:tcPr>
                </a:tc>
                <a:tc>
                  <a:txBody>
                    <a:bodyPr/>
                    <a:lstStyle/>
                    <a:p>
                      <a:pPr algn="ctr"/>
                      <a:r>
                        <a:rPr lang="en-ZA" sz="1600" b="1" dirty="0" smtClean="0"/>
                        <a:t>Q1</a:t>
                      </a:r>
                      <a:endParaRPr lang="en-ZA" sz="1600" b="1" dirty="0"/>
                    </a:p>
                  </a:txBody>
                  <a:tcPr>
                    <a:solidFill>
                      <a:srgbClr val="FFAB16"/>
                    </a:solidFill>
                  </a:tcPr>
                </a:tc>
                <a:tc>
                  <a:txBody>
                    <a:bodyPr/>
                    <a:lstStyle/>
                    <a:p>
                      <a:pPr algn="ctr"/>
                      <a:r>
                        <a:rPr lang="en-ZA" sz="1600" b="1" dirty="0" smtClean="0"/>
                        <a:t>Q2</a:t>
                      </a:r>
                      <a:endParaRPr lang="en-ZA" sz="1600" b="1" dirty="0"/>
                    </a:p>
                  </a:txBody>
                  <a:tcPr>
                    <a:solidFill>
                      <a:srgbClr val="FFAB16"/>
                    </a:solidFill>
                  </a:tcPr>
                </a:tc>
                <a:tc>
                  <a:txBody>
                    <a:bodyPr/>
                    <a:lstStyle/>
                    <a:p>
                      <a:pPr algn="ctr"/>
                      <a:r>
                        <a:rPr lang="en-ZA" sz="1600" b="1" dirty="0" smtClean="0"/>
                        <a:t>Q3</a:t>
                      </a:r>
                      <a:endParaRPr lang="en-ZA" sz="1600" b="1" dirty="0"/>
                    </a:p>
                  </a:txBody>
                  <a:tcPr>
                    <a:solidFill>
                      <a:srgbClr val="FFAB16"/>
                    </a:solidFill>
                  </a:tcPr>
                </a:tc>
                <a:tc>
                  <a:txBody>
                    <a:bodyPr/>
                    <a:lstStyle/>
                    <a:p>
                      <a:pPr algn="ctr"/>
                      <a:r>
                        <a:rPr lang="en-ZA" sz="1600" b="1" dirty="0" smtClean="0"/>
                        <a:t>Q4</a:t>
                      </a:r>
                      <a:endParaRPr lang="en-ZA" sz="1600" b="1" dirty="0"/>
                    </a:p>
                  </a:txBody>
                  <a:tcPr>
                    <a:solidFill>
                      <a:srgbClr val="FFAB16"/>
                    </a:solidFill>
                  </a:tcPr>
                </a:tc>
                <a:extLst>
                  <a:ext uri="{0D108BD9-81ED-4DB2-BD59-A6C34878D82A}">
                    <a16:rowId xmlns:a16="http://schemas.microsoft.com/office/drawing/2014/main" xmlns="" val="10000"/>
                  </a:ext>
                </a:extLst>
              </a:tr>
              <a:tr h="2388431">
                <a:tc>
                  <a:txBody>
                    <a:bodyPr/>
                    <a:lstStyle/>
                    <a:p>
                      <a:pPr>
                        <a:lnSpc>
                          <a:spcPct val="115000"/>
                        </a:lnSpc>
                        <a:spcAft>
                          <a:spcPts val="0"/>
                        </a:spcAft>
                      </a:pPr>
                      <a:endParaRPr lang="en-ZA" sz="1600" b="0" dirty="0">
                        <a:solidFill>
                          <a:schemeClr val="tx1"/>
                        </a:solidFill>
                        <a:effectLst/>
                        <a:latin typeface="Arial"/>
                        <a:ea typeface="Arial"/>
                        <a:cs typeface="Times New Roman"/>
                      </a:endParaRPr>
                    </a:p>
                  </a:txBody>
                  <a:tcPr marL="68580" marR="68580" marT="0" marB="0">
                    <a:noFill/>
                  </a:tcPr>
                </a:tc>
                <a:tc>
                  <a:txBody>
                    <a:bodyPr/>
                    <a:lstStyle/>
                    <a:p>
                      <a:pPr>
                        <a:lnSpc>
                          <a:spcPct val="115000"/>
                        </a:lnSpc>
                        <a:spcAft>
                          <a:spcPts val="1000"/>
                        </a:spcAft>
                      </a:pPr>
                      <a:r>
                        <a:rPr lang="en-US" sz="1600" dirty="0" smtClean="0">
                          <a:effectLst/>
                          <a:latin typeface="Calibri" panose="020F0502020204030204" pitchFamily="34" charset="0"/>
                          <a:ea typeface="Times New Roman" panose="02020603050405020304" pitchFamily="18" charset="0"/>
                          <a:cs typeface="Calibri" panose="020F0502020204030204" pitchFamily="34" charset="0"/>
                        </a:rPr>
                        <a:t>100% of collective agreements assessed and verified within 180 working days of receipt by 31 March 2021.</a:t>
                      </a:r>
                      <a:endParaRPr lang="en-ZA"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en-ZA" sz="1600" b="0" dirty="0">
                        <a:solidFill>
                          <a:schemeClr val="tx1"/>
                        </a:solidFill>
                        <a:effectLst/>
                        <a:latin typeface="Arial"/>
                        <a:ea typeface="Arial"/>
                        <a:cs typeface="Times New Roman"/>
                      </a:endParaRPr>
                    </a:p>
                  </a:txBody>
                  <a:tcPr marL="68580" marR="68580" marT="0" marB="0">
                    <a:noFill/>
                  </a:tcPr>
                </a:tc>
                <a:tc>
                  <a:txBody>
                    <a:bodyPr/>
                    <a:lstStyle/>
                    <a:p>
                      <a:pPr algn="ctr">
                        <a:lnSpc>
                          <a:spcPct val="115000"/>
                        </a:lnSpc>
                        <a:spcAft>
                          <a:spcPts val="0"/>
                        </a:spcAft>
                      </a:pPr>
                      <a:r>
                        <a:rPr lang="en-US" sz="1600" b="1" dirty="0">
                          <a:effectLst/>
                        </a:rPr>
                        <a:t>Q</a:t>
                      </a:r>
                      <a:endParaRPr lang="en-ZA" sz="1600" b="1" dirty="0">
                        <a:solidFill>
                          <a:schemeClr val="tx1"/>
                        </a:solidFill>
                        <a:effectLst/>
                        <a:latin typeface="Arial"/>
                        <a:ea typeface="Arial"/>
                        <a:cs typeface="Times New Roman"/>
                      </a:endParaRPr>
                    </a:p>
                  </a:txBody>
                  <a:tcPr marL="68580" marR="68580" marT="0" marB="0">
                    <a:noFill/>
                  </a:tcPr>
                </a:tc>
                <a:tc>
                  <a:txBody>
                    <a:bodyPr/>
                    <a:lstStyle/>
                    <a:p>
                      <a:pPr>
                        <a:lnSpc>
                          <a:spcPct val="115000"/>
                        </a:lnSpc>
                        <a:spcAft>
                          <a:spcPts val="0"/>
                        </a:spcAft>
                      </a:pPr>
                      <a:r>
                        <a:rPr lang="en-ZA" sz="1600" dirty="0" smtClean="0">
                          <a:effectLst/>
                        </a:rPr>
                        <a:t>100% of collective agreements assessed and verified within 180 working days of receipt by 31 March 2021.</a:t>
                      </a:r>
                      <a:endParaRPr lang="en-ZA" sz="1600" b="0" dirty="0">
                        <a:solidFill>
                          <a:schemeClr val="tx1"/>
                        </a:solidFill>
                        <a:effectLst/>
                        <a:latin typeface="Arial"/>
                        <a:ea typeface="Arial"/>
                        <a:cs typeface="Times New Roman"/>
                      </a:endParaRPr>
                    </a:p>
                  </a:txBody>
                  <a:tcPr marL="68580" marR="68580" marT="0" marB="0">
                    <a:noFill/>
                  </a:tcPr>
                </a:tc>
                <a:tc>
                  <a:txBody>
                    <a:bodyPr/>
                    <a:lstStyle/>
                    <a:p>
                      <a:pPr>
                        <a:lnSpc>
                          <a:spcPct val="115000"/>
                        </a:lnSpc>
                        <a:spcAft>
                          <a:spcPts val="0"/>
                        </a:spcAft>
                      </a:pPr>
                      <a:r>
                        <a:rPr lang="en-US" sz="1600" dirty="0">
                          <a:effectLst/>
                          <a:latin typeface="Calibri" panose="020F0502020204030204" pitchFamily="34" charset="0"/>
                          <a:ea typeface="Times New Roman" panose="02020603050405020304" pitchFamily="18" charset="0"/>
                          <a:cs typeface="Calibri" panose="020F0502020204030204" pitchFamily="34" charset="0"/>
                        </a:rPr>
                        <a:t>100% of collective agreements assessed and verified within 180 working days of receipt by 30 June 2020.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15000"/>
                        </a:lnSpc>
                        <a:spcAft>
                          <a:spcPts val="0"/>
                        </a:spcAft>
                      </a:pPr>
                      <a:r>
                        <a:rPr lang="en-US" sz="1600" dirty="0">
                          <a:effectLst/>
                          <a:latin typeface="Calibri" panose="020F0502020204030204" pitchFamily="34" charset="0"/>
                          <a:ea typeface="Times New Roman" panose="02020603050405020304" pitchFamily="18" charset="0"/>
                          <a:cs typeface="Calibri" panose="020F0502020204030204" pitchFamily="34" charset="0"/>
                        </a:rPr>
                        <a:t>100% of collective agreements assessed and verified within 180 working days of receipt by 30 September 2020.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15000"/>
                        </a:lnSpc>
                        <a:spcAft>
                          <a:spcPts val="0"/>
                        </a:spcAft>
                      </a:pPr>
                      <a:r>
                        <a:rPr lang="en-US" sz="1600" dirty="0">
                          <a:effectLst/>
                          <a:latin typeface="Calibri" panose="020F0502020204030204" pitchFamily="34" charset="0"/>
                          <a:ea typeface="Times New Roman" panose="02020603050405020304" pitchFamily="18" charset="0"/>
                          <a:cs typeface="Calibri" panose="020F0502020204030204" pitchFamily="34" charset="0"/>
                        </a:rPr>
                        <a:t>100% of collective agreements assessed and verified within 180 working days of receipt by 31 December 2021.</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15000"/>
                        </a:lnSpc>
                        <a:spcAft>
                          <a:spcPts val="0"/>
                        </a:spcAft>
                      </a:pPr>
                      <a:r>
                        <a:rPr lang="en-US" sz="1600" dirty="0">
                          <a:effectLst/>
                          <a:latin typeface="Calibri" panose="020F0502020204030204" pitchFamily="34" charset="0"/>
                          <a:ea typeface="Times New Roman" panose="02020603050405020304" pitchFamily="18" charset="0"/>
                          <a:cs typeface="Calibri" panose="020F0502020204030204" pitchFamily="34" charset="0"/>
                        </a:rPr>
                        <a:t>100% of collective agreements assessed and verified within 180 working days of receipt by 31 March 2021.</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xmlns="" val="10001"/>
                  </a:ext>
                </a:extLst>
              </a:tr>
            </a:tbl>
          </a:graphicData>
        </a:graphic>
      </p:graphicFrame>
      <p:sp>
        <p:nvSpPr>
          <p:cNvPr id="3" name="Slide Number Placeholder 2"/>
          <p:cNvSpPr>
            <a:spLocks noGrp="1"/>
          </p:cNvSpPr>
          <p:nvPr>
            <p:ph type="sldNum" sz="quarter" idx="12"/>
          </p:nvPr>
        </p:nvSpPr>
        <p:spPr>
          <a:xfrm>
            <a:off x="7043057" y="2149"/>
            <a:ext cx="2133600" cy="365125"/>
          </a:xfrm>
        </p:spPr>
        <p:txBody>
          <a:bodyPr/>
          <a:lstStyle/>
          <a:p>
            <a:pPr>
              <a:defRPr/>
            </a:pPr>
            <a:fld id="{02C825D8-7D5C-497D-8665-B73E15BD3DD8}" type="slidenum">
              <a:rPr lang="en-US" smtClean="0">
                <a:solidFill>
                  <a:schemeClr val="bg1"/>
                </a:solidFill>
              </a:rPr>
              <a:pPr>
                <a:defRPr/>
              </a:pPr>
              <a:t>31</a:t>
            </a:fld>
            <a:endParaRPr lang="en-US" dirty="0">
              <a:solidFill>
                <a:schemeClr val="bg1"/>
              </a:solidFill>
            </a:endParaRPr>
          </a:p>
        </p:txBody>
      </p:sp>
    </p:spTree>
    <p:extLst>
      <p:ext uri="{BB962C8B-B14F-4D97-AF65-F5344CB8AC3E}">
        <p14:creationId xmlns:p14="http://schemas.microsoft.com/office/powerpoint/2010/main" xmlns="" val="28884617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6"/>
            <a:ext cx="8229600" cy="1143000"/>
          </a:xfrm>
        </p:spPr>
        <p:txBody>
          <a:bodyPr/>
          <a:lstStyle/>
          <a:p>
            <a:r>
              <a:rPr lang="en-ZA" sz="2400" b="1" dirty="0"/>
              <a:t>LABOUR POLICY AND INDUSTRIAL RELATIONS (LP&amp;IR</a:t>
            </a:r>
            <a:r>
              <a:rPr lang="en-ZA" sz="2400" b="1" dirty="0" smtClean="0"/>
              <a:t>)</a:t>
            </a:r>
            <a:endParaRPr lang="en-Z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243082636"/>
              </p:ext>
            </p:extLst>
          </p:nvPr>
        </p:nvGraphicFramePr>
        <p:xfrm>
          <a:off x="254000" y="1330553"/>
          <a:ext cx="8623301" cy="4857496"/>
        </p:xfrm>
        <a:graphic>
          <a:graphicData uri="http://schemas.openxmlformats.org/drawingml/2006/table">
            <a:tbl>
              <a:tblPr firstRow="1" bandRow="1">
                <a:tableStyleId>{616DA210-FB5B-4158-B5E0-FEB733F419BA}</a:tableStyleId>
              </a:tblPr>
              <a:tblGrid>
                <a:gridCol w="396946">
                  <a:extLst>
                    <a:ext uri="{9D8B030D-6E8A-4147-A177-3AD203B41FA5}">
                      <a16:colId xmlns:a16="http://schemas.microsoft.com/office/drawing/2014/main" xmlns="" val="20000"/>
                    </a:ext>
                  </a:extLst>
                </a:gridCol>
                <a:gridCol w="1599885">
                  <a:extLst>
                    <a:ext uri="{9D8B030D-6E8A-4147-A177-3AD203B41FA5}">
                      <a16:colId xmlns:a16="http://schemas.microsoft.com/office/drawing/2014/main" xmlns="" val="20001"/>
                    </a:ext>
                  </a:extLst>
                </a:gridCol>
                <a:gridCol w="597877">
                  <a:extLst>
                    <a:ext uri="{9D8B030D-6E8A-4147-A177-3AD203B41FA5}">
                      <a16:colId xmlns:a16="http://schemas.microsoft.com/office/drawing/2014/main" xmlns="" val="20002"/>
                    </a:ext>
                  </a:extLst>
                </a:gridCol>
                <a:gridCol w="1559169">
                  <a:extLst>
                    <a:ext uri="{9D8B030D-6E8A-4147-A177-3AD203B41FA5}">
                      <a16:colId xmlns:a16="http://schemas.microsoft.com/office/drawing/2014/main" xmlns="" val="20003"/>
                    </a:ext>
                  </a:extLst>
                </a:gridCol>
                <a:gridCol w="1113692">
                  <a:extLst>
                    <a:ext uri="{9D8B030D-6E8A-4147-A177-3AD203B41FA5}">
                      <a16:colId xmlns:a16="http://schemas.microsoft.com/office/drawing/2014/main" xmlns="" val="20004"/>
                    </a:ext>
                  </a:extLst>
                </a:gridCol>
                <a:gridCol w="1101969">
                  <a:extLst>
                    <a:ext uri="{9D8B030D-6E8A-4147-A177-3AD203B41FA5}">
                      <a16:colId xmlns:a16="http://schemas.microsoft.com/office/drawing/2014/main" xmlns="" val="20005"/>
                    </a:ext>
                  </a:extLst>
                </a:gridCol>
                <a:gridCol w="1137976">
                  <a:extLst>
                    <a:ext uri="{9D8B030D-6E8A-4147-A177-3AD203B41FA5}">
                      <a16:colId xmlns:a16="http://schemas.microsoft.com/office/drawing/2014/main" xmlns="" val="20006"/>
                    </a:ext>
                  </a:extLst>
                </a:gridCol>
                <a:gridCol w="1115787">
                  <a:extLst>
                    <a:ext uri="{9D8B030D-6E8A-4147-A177-3AD203B41FA5}">
                      <a16:colId xmlns:a16="http://schemas.microsoft.com/office/drawing/2014/main" xmlns="" val="20007"/>
                    </a:ext>
                  </a:extLst>
                </a:gridCol>
              </a:tblGrid>
              <a:tr h="370840">
                <a:tc gridSpan="2">
                  <a:txBody>
                    <a:bodyPr/>
                    <a:lstStyle/>
                    <a:p>
                      <a:pPr algn="ctr"/>
                      <a:r>
                        <a:rPr lang="en-ZA" sz="1600" dirty="0" smtClean="0"/>
                        <a:t>Output</a:t>
                      </a:r>
                      <a:r>
                        <a:rPr lang="en-ZA" sz="1600" baseline="0" dirty="0" smtClean="0"/>
                        <a:t> </a:t>
                      </a:r>
                      <a:r>
                        <a:rPr lang="en-ZA" sz="1600" dirty="0" smtClean="0"/>
                        <a:t>Indicator</a:t>
                      </a:r>
                      <a:endParaRPr lang="en-ZA" sz="1600" dirty="0"/>
                    </a:p>
                  </a:txBody>
                  <a:tcPr>
                    <a:solidFill>
                      <a:srgbClr val="FFAB16"/>
                    </a:solidFill>
                  </a:tcPr>
                </a:tc>
                <a:tc hMerge="1">
                  <a:txBody>
                    <a:bodyPr/>
                    <a:lstStyle/>
                    <a:p>
                      <a:endParaRPr lang="en-ZA" dirty="0"/>
                    </a:p>
                  </a:txBody>
                  <a:tcPr/>
                </a:tc>
                <a:tc>
                  <a:txBody>
                    <a:bodyPr/>
                    <a:lstStyle/>
                    <a:p>
                      <a:pPr algn="ctr"/>
                      <a:r>
                        <a:rPr lang="en-ZA" sz="1600" b="1" dirty="0" smtClean="0"/>
                        <a:t>RP</a:t>
                      </a:r>
                      <a:endParaRPr lang="en-ZA" sz="1600" b="1" dirty="0"/>
                    </a:p>
                  </a:txBody>
                  <a:tcPr>
                    <a:solidFill>
                      <a:srgbClr val="FFAB16"/>
                    </a:solidFill>
                  </a:tcPr>
                </a:tc>
                <a:tc>
                  <a:txBody>
                    <a:bodyPr/>
                    <a:lstStyle/>
                    <a:p>
                      <a:pPr algn="ctr"/>
                      <a:r>
                        <a:rPr lang="en-ZA" sz="1600" dirty="0" smtClean="0"/>
                        <a:t>Target</a:t>
                      </a:r>
                      <a:endParaRPr lang="en-ZA" sz="1600" dirty="0"/>
                    </a:p>
                  </a:txBody>
                  <a:tcPr>
                    <a:solidFill>
                      <a:srgbClr val="FFAB16"/>
                    </a:solidFill>
                  </a:tcPr>
                </a:tc>
                <a:tc>
                  <a:txBody>
                    <a:bodyPr/>
                    <a:lstStyle/>
                    <a:p>
                      <a:pPr algn="ctr"/>
                      <a:r>
                        <a:rPr lang="en-ZA" sz="1600" dirty="0" smtClean="0"/>
                        <a:t>Q1</a:t>
                      </a:r>
                      <a:endParaRPr lang="en-ZA" sz="1600" dirty="0"/>
                    </a:p>
                  </a:txBody>
                  <a:tcPr>
                    <a:solidFill>
                      <a:srgbClr val="FFAB16"/>
                    </a:solidFill>
                  </a:tcPr>
                </a:tc>
                <a:tc>
                  <a:txBody>
                    <a:bodyPr/>
                    <a:lstStyle/>
                    <a:p>
                      <a:pPr algn="ctr"/>
                      <a:r>
                        <a:rPr lang="en-ZA" sz="1600" dirty="0" smtClean="0"/>
                        <a:t>Q2</a:t>
                      </a:r>
                      <a:endParaRPr lang="en-ZA" sz="1600" dirty="0"/>
                    </a:p>
                  </a:txBody>
                  <a:tcPr>
                    <a:solidFill>
                      <a:srgbClr val="FFAB16"/>
                    </a:solidFill>
                  </a:tcPr>
                </a:tc>
                <a:tc>
                  <a:txBody>
                    <a:bodyPr/>
                    <a:lstStyle/>
                    <a:p>
                      <a:pPr algn="ctr"/>
                      <a:r>
                        <a:rPr lang="en-ZA" sz="1600" dirty="0" smtClean="0"/>
                        <a:t>Q3</a:t>
                      </a:r>
                      <a:endParaRPr lang="en-ZA" sz="1600" dirty="0"/>
                    </a:p>
                  </a:txBody>
                  <a:tcPr>
                    <a:solidFill>
                      <a:srgbClr val="FFAB16"/>
                    </a:solidFill>
                  </a:tcPr>
                </a:tc>
                <a:tc>
                  <a:txBody>
                    <a:bodyPr/>
                    <a:lstStyle/>
                    <a:p>
                      <a:pPr algn="ctr"/>
                      <a:r>
                        <a:rPr lang="en-ZA" sz="1600" dirty="0" smtClean="0"/>
                        <a:t>Q4</a:t>
                      </a:r>
                      <a:endParaRPr lang="en-ZA" sz="1600" dirty="0"/>
                    </a:p>
                  </a:txBody>
                  <a:tcPr>
                    <a:solidFill>
                      <a:srgbClr val="FFAB16"/>
                    </a:solidFill>
                  </a:tcPr>
                </a:tc>
                <a:extLst>
                  <a:ext uri="{0D108BD9-81ED-4DB2-BD59-A6C34878D82A}">
                    <a16:rowId xmlns:a16="http://schemas.microsoft.com/office/drawing/2014/main" xmlns="" val="10000"/>
                  </a:ext>
                </a:extLst>
              </a:tr>
              <a:tr h="2744389">
                <a:tc>
                  <a:txBody>
                    <a:bodyPr/>
                    <a:lstStyle/>
                    <a:p>
                      <a:pPr>
                        <a:lnSpc>
                          <a:spcPct val="115000"/>
                        </a:lnSpc>
                        <a:spcAft>
                          <a:spcPts val="0"/>
                        </a:spcAft>
                      </a:pPr>
                      <a:endParaRPr lang="en-ZA" sz="1500" b="0" dirty="0">
                        <a:solidFill>
                          <a:schemeClr val="tx1"/>
                        </a:solidFill>
                        <a:effectLst/>
                        <a:latin typeface="Arial"/>
                        <a:ea typeface="Arial"/>
                        <a:cs typeface="Times New Roman"/>
                      </a:endParaRPr>
                    </a:p>
                  </a:txBody>
                  <a:tcPr marL="68580" marR="68580" marT="0" marB="0">
                    <a:noFill/>
                  </a:tcPr>
                </a:tc>
                <a:tc>
                  <a:txBody>
                    <a:bodyPr/>
                    <a:lstStyle/>
                    <a:p>
                      <a:pPr>
                        <a:lnSpc>
                          <a:spcPct val="115000"/>
                        </a:lnSpc>
                        <a:spcAft>
                          <a:spcPts val="1000"/>
                        </a:spcAft>
                      </a:pPr>
                      <a:r>
                        <a:rPr lang="en-US" sz="1600" dirty="0" smtClean="0">
                          <a:effectLst/>
                          <a:latin typeface="Calibri" panose="020F0502020204030204" pitchFamily="34" charset="0"/>
                          <a:ea typeface="Times New Roman" panose="02020603050405020304" pitchFamily="18" charset="0"/>
                          <a:cs typeface="Calibri" panose="020F0502020204030204" pitchFamily="34" charset="0"/>
                        </a:rPr>
                        <a:t>100% of </a:t>
                      </a:r>
                      <a:r>
                        <a:rPr lang="en-ZA" sz="1600" dirty="0" smtClean="0">
                          <a:effectLst/>
                          <a:latin typeface="Calibri" panose="020F0502020204030204" pitchFamily="34" charset="0"/>
                          <a:ea typeface="Times New Roman" panose="02020603050405020304" pitchFamily="18" charset="0"/>
                          <a:cs typeface="Calibri" panose="020F0502020204030204" pitchFamily="34" charset="0"/>
                        </a:rPr>
                        <a:t>labour organisations’</a:t>
                      </a:r>
                      <a:r>
                        <a:rPr lang="en-US" sz="1600" dirty="0" smtClean="0">
                          <a:effectLst/>
                          <a:latin typeface="Calibri" panose="020F0502020204030204" pitchFamily="34" charset="0"/>
                          <a:ea typeface="Times New Roman" panose="02020603050405020304" pitchFamily="18" charset="0"/>
                          <a:cs typeface="Calibri" panose="020F0502020204030204" pitchFamily="34" charset="0"/>
                        </a:rPr>
                        <a:t> applications for registration approved or refused within 90 working days of receipt by 31 March 2021.</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15000"/>
                        </a:lnSpc>
                        <a:spcAft>
                          <a:spcPts val="0"/>
                        </a:spcAft>
                      </a:pPr>
                      <a:r>
                        <a:rPr lang="en-US" sz="1500" b="1" dirty="0">
                          <a:effectLst/>
                        </a:rPr>
                        <a:t>Q</a:t>
                      </a:r>
                      <a:endParaRPr lang="en-ZA" sz="1500" b="1" dirty="0">
                        <a:solidFill>
                          <a:schemeClr val="tx1"/>
                        </a:solidFill>
                        <a:effectLst/>
                        <a:latin typeface="Arial"/>
                        <a:ea typeface="Arial"/>
                        <a:cs typeface="Times New Roman"/>
                      </a:endParaRPr>
                    </a:p>
                  </a:txBody>
                  <a:tcPr marL="68580" marR="68580" marT="0" marB="0">
                    <a:noFill/>
                  </a:tcPr>
                </a:tc>
                <a:tc>
                  <a:txBody>
                    <a:bodyPr/>
                    <a:lstStyle/>
                    <a:p>
                      <a:pPr>
                        <a:lnSpc>
                          <a:spcPct val="115000"/>
                        </a:lnSpc>
                        <a:spcAft>
                          <a:spcPts val="0"/>
                        </a:spcAft>
                      </a:pPr>
                      <a:r>
                        <a:rPr lang="en-US" sz="1600" dirty="0">
                          <a:effectLst/>
                          <a:latin typeface="Calibri" panose="020F0502020204030204" pitchFamily="34" charset="0"/>
                          <a:ea typeface="Times New Roman" panose="02020603050405020304" pitchFamily="18" charset="0"/>
                          <a:cs typeface="Calibri" panose="020F0502020204030204" pitchFamily="34" charset="0"/>
                        </a:rPr>
                        <a:t>100% of </a:t>
                      </a:r>
                      <a:r>
                        <a:rPr lang="en-ZA" sz="1600" dirty="0">
                          <a:effectLst/>
                          <a:latin typeface="Calibri" panose="020F0502020204030204" pitchFamily="34" charset="0"/>
                          <a:ea typeface="Times New Roman" panose="02020603050405020304" pitchFamily="18" charset="0"/>
                          <a:cs typeface="Calibri" panose="020F0502020204030204" pitchFamily="34" charset="0"/>
                        </a:rPr>
                        <a:t>labour organisations’</a:t>
                      </a:r>
                      <a:r>
                        <a:rPr lang="en-US" sz="1600" dirty="0">
                          <a:effectLst/>
                          <a:latin typeface="Calibri" panose="020F0502020204030204" pitchFamily="34" charset="0"/>
                          <a:ea typeface="Times New Roman" panose="02020603050405020304" pitchFamily="18" charset="0"/>
                          <a:cs typeface="Calibri" panose="020F0502020204030204" pitchFamily="34" charset="0"/>
                        </a:rPr>
                        <a:t> applications for registration approved or refused within 90 working days of receipt by 31 March 2021.</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15000"/>
                        </a:lnSpc>
                        <a:spcAft>
                          <a:spcPts val="0"/>
                        </a:spcAft>
                      </a:pPr>
                      <a:r>
                        <a:rPr lang="en-US" sz="1600" dirty="0">
                          <a:effectLst/>
                          <a:latin typeface="Calibri" panose="020F0502020204030204" pitchFamily="34" charset="0"/>
                          <a:ea typeface="Times New Roman" panose="02020603050405020304" pitchFamily="18" charset="0"/>
                          <a:cs typeface="Calibri" panose="020F0502020204030204" pitchFamily="34" charset="0"/>
                        </a:rPr>
                        <a:t>100% of </a:t>
                      </a:r>
                      <a:r>
                        <a:rPr lang="en-ZA" sz="1600" dirty="0">
                          <a:effectLst/>
                          <a:latin typeface="Calibri" panose="020F0502020204030204" pitchFamily="34" charset="0"/>
                          <a:ea typeface="Times New Roman" panose="02020603050405020304" pitchFamily="18" charset="0"/>
                          <a:cs typeface="Calibri" panose="020F0502020204030204" pitchFamily="34" charset="0"/>
                        </a:rPr>
                        <a:t>labour organisations’</a:t>
                      </a:r>
                      <a:r>
                        <a:rPr lang="en-US" sz="1600" dirty="0">
                          <a:effectLst/>
                          <a:latin typeface="Calibri" panose="020F0502020204030204" pitchFamily="34" charset="0"/>
                          <a:ea typeface="Times New Roman" panose="02020603050405020304" pitchFamily="18" charset="0"/>
                          <a:cs typeface="Calibri" panose="020F0502020204030204" pitchFamily="34" charset="0"/>
                        </a:rPr>
                        <a:t> applications for registration approved or refused within 90 working days of receipt by 30 June 2020.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15000"/>
                        </a:lnSpc>
                        <a:spcAft>
                          <a:spcPts val="0"/>
                        </a:spcAft>
                      </a:pPr>
                      <a:r>
                        <a:rPr lang="en-US" sz="1600" dirty="0">
                          <a:effectLst/>
                          <a:latin typeface="Calibri" panose="020F0502020204030204" pitchFamily="34" charset="0"/>
                          <a:ea typeface="Times New Roman" panose="02020603050405020304" pitchFamily="18" charset="0"/>
                          <a:cs typeface="Calibri" panose="020F0502020204030204" pitchFamily="34" charset="0"/>
                        </a:rPr>
                        <a:t>100% of </a:t>
                      </a:r>
                      <a:r>
                        <a:rPr lang="en-ZA" sz="1600" dirty="0">
                          <a:effectLst/>
                          <a:latin typeface="Calibri" panose="020F0502020204030204" pitchFamily="34" charset="0"/>
                          <a:ea typeface="Times New Roman" panose="02020603050405020304" pitchFamily="18" charset="0"/>
                          <a:cs typeface="Calibri" panose="020F0502020204030204" pitchFamily="34" charset="0"/>
                        </a:rPr>
                        <a:t>labour organisations’</a:t>
                      </a:r>
                      <a:r>
                        <a:rPr lang="en-US" sz="1600" dirty="0">
                          <a:effectLst/>
                          <a:latin typeface="Calibri" panose="020F0502020204030204" pitchFamily="34" charset="0"/>
                          <a:ea typeface="Times New Roman" panose="02020603050405020304" pitchFamily="18" charset="0"/>
                          <a:cs typeface="Calibri" panose="020F0502020204030204" pitchFamily="34" charset="0"/>
                        </a:rPr>
                        <a:t> applications for registration approved or refused within 90 working days of receipt by 30 September 2020.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15000"/>
                        </a:lnSpc>
                        <a:spcAft>
                          <a:spcPts val="0"/>
                        </a:spcAft>
                      </a:pPr>
                      <a:r>
                        <a:rPr lang="en-US" sz="1600" dirty="0">
                          <a:effectLst/>
                          <a:latin typeface="Calibri" panose="020F0502020204030204" pitchFamily="34" charset="0"/>
                          <a:ea typeface="Times New Roman" panose="02020603050405020304" pitchFamily="18" charset="0"/>
                          <a:cs typeface="Calibri" panose="020F0502020204030204" pitchFamily="34" charset="0"/>
                        </a:rPr>
                        <a:t>100% of </a:t>
                      </a:r>
                      <a:r>
                        <a:rPr lang="en-ZA" sz="1600" dirty="0">
                          <a:effectLst/>
                          <a:latin typeface="Calibri" panose="020F0502020204030204" pitchFamily="34" charset="0"/>
                          <a:ea typeface="Times New Roman" panose="02020603050405020304" pitchFamily="18" charset="0"/>
                          <a:cs typeface="Calibri" panose="020F0502020204030204" pitchFamily="34" charset="0"/>
                        </a:rPr>
                        <a:t>labour organisations’</a:t>
                      </a:r>
                      <a:r>
                        <a:rPr lang="en-US" sz="1600" dirty="0">
                          <a:effectLst/>
                          <a:latin typeface="Calibri" panose="020F0502020204030204" pitchFamily="34" charset="0"/>
                          <a:ea typeface="Times New Roman" panose="02020603050405020304" pitchFamily="18" charset="0"/>
                          <a:cs typeface="Calibri" panose="020F0502020204030204" pitchFamily="34" charset="0"/>
                        </a:rPr>
                        <a:t> applications for registration approved or refused within 90 working days of receipt by 31 December 2020.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15000"/>
                        </a:lnSpc>
                        <a:spcAft>
                          <a:spcPts val="0"/>
                        </a:spcAft>
                      </a:pPr>
                      <a:r>
                        <a:rPr lang="en-US" sz="1600" dirty="0">
                          <a:effectLst/>
                          <a:latin typeface="Calibri" panose="020F0502020204030204" pitchFamily="34" charset="0"/>
                          <a:ea typeface="Times New Roman" panose="02020603050405020304" pitchFamily="18" charset="0"/>
                          <a:cs typeface="Calibri" panose="020F0502020204030204" pitchFamily="34" charset="0"/>
                        </a:rPr>
                        <a:t>100% of </a:t>
                      </a:r>
                      <a:r>
                        <a:rPr lang="en-ZA" sz="1600" dirty="0">
                          <a:effectLst/>
                          <a:latin typeface="Calibri" panose="020F0502020204030204" pitchFamily="34" charset="0"/>
                          <a:ea typeface="Times New Roman" panose="02020603050405020304" pitchFamily="18" charset="0"/>
                          <a:cs typeface="Calibri" panose="020F0502020204030204" pitchFamily="34" charset="0"/>
                        </a:rPr>
                        <a:t>labour organisations’</a:t>
                      </a:r>
                      <a:r>
                        <a:rPr lang="en-US" sz="1600" dirty="0">
                          <a:effectLst/>
                          <a:latin typeface="Calibri" panose="020F0502020204030204" pitchFamily="34" charset="0"/>
                          <a:ea typeface="Times New Roman" panose="02020603050405020304" pitchFamily="18" charset="0"/>
                          <a:cs typeface="Calibri" panose="020F0502020204030204" pitchFamily="34" charset="0"/>
                        </a:rPr>
                        <a:t> applications for registration approved or refused within 90 working days of receipt by 31 March 2021.</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xmlns="" val="10001"/>
                  </a:ext>
                </a:extLst>
              </a:tr>
            </a:tbl>
          </a:graphicData>
        </a:graphic>
      </p:graphicFrame>
      <p:sp>
        <p:nvSpPr>
          <p:cNvPr id="3" name="Slide Number Placeholder 2"/>
          <p:cNvSpPr>
            <a:spLocks noGrp="1"/>
          </p:cNvSpPr>
          <p:nvPr>
            <p:ph type="sldNum" sz="quarter" idx="12"/>
          </p:nvPr>
        </p:nvSpPr>
        <p:spPr>
          <a:xfrm>
            <a:off x="7010400" y="0"/>
            <a:ext cx="2133600" cy="354440"/>
          </a:xfrm>
        </p:spPr>
        <p:txBody>
          <a:bodyPr/>
          <a:lstStyle/>
          <a:p>
            <a:pPr>
              <a:defRPr/>
            </a:pPr>
            <a:fld id="{02C825D8-7D5C-497D-8665-B73E15BD3DD8}" type="slidenum">
              <a:rPr lang="en-US" smtClean="0">
                <a:solidFill>
                  <a:schemeClr val="bg1"/>
                </a:solidFill>
              </a:rPr>
              <a:pPr>
                <a:defRPr/>
              </a:pPr>
              <a:t>32</a:t>
            </a:fld>
            <a:endParaRPr lang="en-US" dirty="0">
              <a:solidFill>
                <a:schemeClr val="bg1"/>
              </a:solidFill>
            </a:endParaRPr>
          </a:p>
        </p:txBody>
      </p:sp>
    </p:spTree>
    <p:extLst>
      <p:ext uri="{BB962C8B-B14F-4D97-AF65-F5344CB8AC3E}">
        <p14:creationId xmlns:p14="http://schemas.microsoft.com/office/powerpoint/2010/main" xmlns="" val="7446063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430" y="180853"/>
            <a:ext cx="8229600" cy="1143000"/>
          </a:xfrm>
        </p:spPr>
        <p:txBody>
          <a:bodyPr/>
          <a:lstStyle/>
          <a:p>
            <a:r>
              <a:rPr lang="en-ZA" sz="2400" b="1" dirty="0"/>
              <a:t>LABOUR POLICY AND INDUSTRIAL RELATIONS (LP&amp;IR</a:t>
            </a:r>
            <a:r>
              <a:rPr lang="en-ZA" sz="2400" b="1" dirty="0" smtClean="0"/>
              <a:t>)</a:t>
            </a:r>
            <a:endParaRPr lang="en-Z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870026363"/>
              </p:ext>
            </p:extLst>
          </p:nvPr>
        </p:nvGraphicFramePr>
        <p:xfrm>
          <a:off x="187570" y="1423687"/>
          <a:ext cx="8727830" cy="5311411"/>
        </p:xfrm>
        <a:graphic>
          <a:graphicData uri="http://schemas.openxmlformats.org/drawingml/2006/table">
            <a:tbl>
              <a:tblPr firstRow="1" bandRow="1">
                <a:tableStyleId>{616DA210-FB5B-4158-B5E0-FEB733F419BA}</a:tableStyleId>
              </a:tblPr>
              <a:tblGrid>
                <a:gridCol w="404066">
                  <a:extLst>
                    <a:ext uri="{9D8B030D-6E8A-4147-A177-3AD203B41FA5}">
                      <a16:colId xmlns:a16="http://schemas.microsoft.com/office/drawing/2014/main" xmlns="" val="20000"/>
                    </a:ext>
                  </a:extLst>
                </a:gridCol>
                <a:gridCol w="1411335">
                  <a:extLst>
                    <a:ext uri="{9D8B030D-6E8A-4147-A177-3AD203B41FA5}">
                      <a16:colId xmlns:a16="http://schemas.microsoft.com/office/drawing/2014/main" xmlns="" val="20001"/>
                    </a:ext>
                  </a:extLst>
                </a:gridCol>
                <a:gridCol w="500743">
                  <a:extLst>
                    <a:ext uri="{9D8B030D-6E8A-4147-A177-3AD203B41FA5}">
                      <a16:colId xmlns:a16="http://schemas.microsoft.com/office/drawing/2014/main" xmlns="" val="20002"/>
                    </a:ext>
                  </a:extLst>
                </a:gridCol>
                <a:gridCol w="2481943">
                  <a:extLst>
                    <a:ext uri="{9D8B030D-6E8A-4147-A177-3AD203B41FA5}">
                      <a16:colId xmlns:a16="http://schemas.microsoft.com/office/drawing/2014/main" xmlns="" val="20003"/>
                    </a:ext>
                  </a:extLst>
                </a:gridCol>
                <a:gridCol w="1099457">
                  <a:extLst>
                    <a:ext uri="{9D8B030D-6E8A-4147-A177-3AD203B41FA5}">
                      <a16:colId xmlns:a16="http://schemas.microsoft.com/office/drawing/2014/main" xmlns="" val="20004"/>
                    </a:ext>
                  </a:extLst>
                </a:gridCol>
                <a:gridCol w="533400">
                  <a:extLst>
                    <a:ext uri="{9D8B030D-6E8A-4147-A177-3AD203B41FA5}">
                      <a16:colId xmlns:a16="http://schemas.microsoft.com/office/drawing/2014/main" xmlns="" val="20005"/>
                    </a:ext>
                  </a:extLst>
                </a:gridCol>
                <a:gridCol w="1110343">
                  <a:extLst>
                    <a:ext uri="{9D8B030D-6E8A-4147-A177-3AD203B41FA5}">
                      <a16:colId xmlns:a16="http://schemas.microsoft.com/office/drawing/2014/main" xmlns="" val="20006"/>
                    </a:ext>
                  </a:extLst>
                </a:gridCol>
                <a:gridCol w="1186543">
                  <a:extLst>
                    <a:ext uri="{9D8B030D-6E8A-4147-A177-3AD203B41FA5}">
                      <a16:colId xmlns:a16="http://schemas.microsoft.com/office/drawing/2014/main" xmlns="" val="20007"/>
                    </a:ext>
                  </a:extLst>
                </a:gridCol>
              </a:tblGrid>
              <a:tr h="422292">
                <a:tc gridSpan="2">
                  <a:txBody>
                    <a:bodyPr/>
                    <a:lstStyle/>
                    <a:p>
                      <a:r>
                        <a:rPr lang="en-ZA" sz="1600" dirty="0" smtClean="0"/>
                        <a:t>Output</a:t>
                      </a:r>
                      <a:r>
                        <a:rPr lang="en-ZA" sz="1600" baseline="0" dirty="0" smtClean="0"/>
                        <a:t> </a:t>
                      </a:r>
                      <a:r>
                        <a:rPr lang="en-ZA" sz="1600" dirty="0" smtClean="0"/>
                        <a:t> Indicator</a:t>
                      </a:r>
                      <a:endParaRPr lang="en-ZA" sz="1600" dirty="0"/>
                    </a:p>
                  </a:txBody>
                  <a:tcPr>
                    <a:solidFill>
                      <a:srgbClr val="FFAB16"/>
                    </a:solidFill>
                  </a:tcPr>
                </a:tc>
                <a:tc hMerge="1">
                  <a:txBody>
                    <a:bodyPr/>
                    <a:lstStyle/>
                    <a:p>
                      <a:endParaRPr lang="en-ZA" dirty="0"/>
                    </a:p>
                  </a:txBody>
                  <a:tcPr/>
                </a:tc>
                <a:tc>
                  <a:txBody>
                    <a:bodyPr/>
                    <a:lstStyle/>
                    <a:p>
                      <a:pPr algn="ctr"/>
                      <a:r>
                        <a:rPr lang="en-ZA" sz="1600" b="1" dirty="0" smtClean="0"/>
                        <a:t>RP</a:t>
                      </a:r>
                      <a:endParaRPr lang="en-ZA" sz="1600" b="1" dirty="0"/>
                    </a:p>
                  </a:txBody>
                  <a:tcPr>
                    <a:solidFill>
                      <a:srgbClr val="FFAB16"/>
                    </a:solidFill>
                  </a:tcPr>
                </a:tc>
                <a:tc>
                  <a:txBody>
                    <a:bodyPr/>
                    <a:lstStyle/>
                    <a:p>
                      <a:r>
                        <a:rPr lang="en-ZA" sz="1600" dirty="0" smtClean="0"/>
                        <a:t>Target</a:t>
                      </a:r>
                      <a:endParaRPr lang="en-ZA" sz="1600" dirty="0"/>
                    </a:p>
                  </a:txBody>
                  <a:tcPr>
                    <a:solidFill>
                      <a:srgbClr val="FFAB16"/>
                    </a:solidFill>
                  </a:tcPr>
                </a:tc>
                <a:tc>
                  <a:txBody>
                    <a:bodyPr/>
                    <a:lstStyle/>
                    <a:p>
                      <a:r>
                        <a:rPr lang="en-ZA" sz="1600" dirty="0" smtClean="0"/>
                        <a:t>Q1</a:t>
                      </a:r>
                      <a:endParaRPr lang="en-ZA" sz="1600" dirty="0"/>
                    </a:p>
                  </a:txBody>
                  <a:tcPr>
                    <a:solidFill>
                      <a:srgbClr val="FFAB16"/>
                    </a:solidFill>
                  </a:tcPr>
                </a:tc>
                <a:tc>
                  <a:txBody>
                    <a:bodyPr/>
                    <a:lstStyle/>
                    <a:p>
                      <a:r>
                        <a:rPr lang="en-ZA" sz="1600" dirty="0" smtClean="0"/>
                        <a:t>Q2</a:t>
                      </a:r>
                      <a:endParaRPr lang="en-ZA" sz="1600" dirty="0"/>
                    </a:p>
                  </a:txBody>
                  <a:tcPr>
                    <a:solidFill>
                      <a:srgbClr val="FFAB16"/>
                    </a:solidFill>
                  </a:tcPr>
                </a:tc>
                <a:tc>
                  <a:txBody>
                    <a:bodyPr/>
                    <a:lstStyle/>
                    <a:p>
                      <a:r>
                        <a:rPr lang="en-ZA" sz="1600" dirty="0" smtClean="0"/>
                        <a:t>Q3</a:t>
                      </a:r>
                      <a:endParaRPr lang="en-ZA" sz="1600" dirty="0"/>
                    </a:p>
                  </a:txBody>
                  <a:tcPr>
                    <a:solidFill>
                      <a:srgbClr val="FFAB16"/>
                    </a:solidFill>
                  </a:tcPr>
                </a:tc>
                <a:tc>
                  <a:txBody>
                    <a:bodyPr/>
                    <a:lstStyle/>
                    <a:p>
                      <a:r>
                        <a:rPr lang="en-ZA" sz="1600" dirty="0" smtClean="0"/>
                        <a:t>Q4</a:t>
                      </a:r>
                      <a:endParaRPr lang="en-ZA" sz="1600" dirty="0"/>
                    </a:p>
                  </a:txBody>
                  <a:tcPr>
                    <a:solidFill>
                      <a:srgbClr val="FFAB16"/>
                    </a:solidFill>
                  </a:tcPr>
                </a:tc>
                <a:extLst>
                  <a:ext uri="{0D108BD9-81ED-4DB2-BD59-A6C34878D82A}">
                    <a16:rowId xmlns:a16="http://schemas.microsoft.com/office/drawing/2014/main" xmlns="" val="10000"/>
                  </a:ext>
                </a:extLst>
              </a:tr>
              <a:tr h="4589545">
                <a:tc>
                  <a:txBody>
                    <a:bodyPr/>
                    <a:lstStyle/>
                    <a:p>
                      <a:pPr>
                        <a:lnSpc>
                          <a:spcPct val="115000"/>
                        </a:lnSpc>
                        <a:spcAft>
                          <a:spcPts val="0"/>
                        </a:spcAft>
                      </a:pPr>
                      <a:endParaRPr lang="en-ZA" sz="1600" b="0" dirty="0">
                        <a:solidFill>
                          <a:schemeClr val="tx1"/>
                        </a:solidFill>
                        <a:effectLst/>
                        <a:latin typeface="Arial"/>
                        <a:ea typeface="Arial"/>
                        <a:cs typeface="Times New Roman"/>
                      </a:endParaRPr>
                    </a:p>
                  </a:txBody>
                  <a:tcPr marL="68580" marR="68580" marT="0" marB="0">
                    <a:noFill/>
                  </a:tcPr>
                </a:tc>
                <a:tc>
                  <a:txBody>
                    <a:bodyPr/>
                    <a:lstStyle/>
                    <a:p>
                      <a:pPr>
                        <a:lnSpc>
                          <a:spcPct val="115000"/>
                        </a:lnSpc>
                        <a:spcAft>
                          <a:spcPts val="0"/>
                        </a:spcAft>
                      </a:pPr>
                      <a:r>
                        <a:rPr lang="en-GB" sz="1600" dirty="0" smtClean="0">
                          <a:effectLst/>
                          <a:latin typeface="Calibri" panose="020F0502020204030204" pitchFamily="34" charset="0"/>
                          <a:ea typeface="Calibri" panose="020F0502020204030204" pitchFamily="34" charset="0"/>
                        </a:rPr>
                        <a:t>Progress reports on bilateral cooperation and multilateral obligations signed off by the minister annually</a:t>
                      </a:r>
                      <a:endParaRPr lang="en-ZA" sz="1600" b="0" dirty="0">
                        <a:solidFill>
                          <a:schemeClr val="tx1"/>
                        </a:solidFill>
                        <a:effectLst/>
                        <a:latin typeface="Arial"/>
                        <a:ea typeface="Arial"/>
                        <a:cs typeface="Times New Roman"/>
                      </a:endParaRPr>
                    </a:p>
                  </a:txBody>
                  <a:tcPr marL="68580" marR="68580" marT="0" marB="0">
                    <a:noFill/>
                  </a:tcPr>
                </a:tc>
                <a:tc>
                  <a:txBody>
                    <a:bodyPr/>
                    <a:lstStyle/>
                    <a:p>
                      <a:pPr algn="ctr">
                        <a:lnSpc>
                          <a:spcPct val="115000"/>
                        </a:lnSpc>
                        <a:spcAft>
                          <a:spcPts val="0"/>
                        </a:spcAft>
                      </a:pPr>
                      <a:r>
                        <a:rPr lang="en-US" sz="1600" b="1" dirty="0" smtClean="0">
                          <a:solidFill>
                            <a:schemeClr val="tx1"/>
                          </a:solidFill>
                          <a:effectLst/>
                          <a:latin typeface="+mn-lt"/>
                          <a:ea typeface="+mn-ea"/>
                          <a:cs typeface="+mn-cs"/>
                        </a:rPr>
                        <a:t>Q</a:t>
                      </a:r>
                      <a:endParaRPr lang="en-ZA" sz="1600" b="1" dirty="0">
                        <a:solidFill>
                          <a:schemeClr val="tx1"/>
                        </a:solidFill>
                        <a:effectLst/>
                        <a:latin typeface="Arial"/>
                        <a:ea typeface="Arial"/>
                        <a:cs typeface="Times New Roman"/>
                      </a:endParaRPr>
                    </a:p>
                  </a:txBody>
                  <a:tcPr marL="68580" marR="68580" marT="0" marB="0">
                    <a:noFill/>
                  </a:tcPr>
                </a:tc>
                <a:tc>
                  <a:txBody>
                    <a:bodyPr/>
                    <a:lstStyle/>
                    <a:p>
                      <a:pPr>
                        <a:lnSpc>
                          <a:spcPct val="115000"/>
                        </a:lnSpc>
                        <a:spcAft>
                          <a:spcPts val="0"/>
                        </a:spcAft>
                      </a:pPr>
                      <a:r>
                        <a:rPr lang="en-GB" sz="1600" dirty="0">
                          <a:effectLst/>
                          <a:latin typeface="Calibri" panose="020F0502020204030204" pitchFamily="34" charset="0"/>
                          <a:ea typeface="Calibri" panose="020F0502020204030204" pitchFamily="34" charset="0"/>
                          <a:cs typeface="Calibri" panose="020F0502020204030204" pitchFamily="34" charset="0"/>
                        </a:rPr>
                        <a:t>2 Reports on the implementation of bilateral cooperation and multilateral obligations signed off by the Minister by 30 April 2020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Bef>
                          <a:spcPts val="1000"/>
                        </a:spcBef>
                        <a:spcAft>
                          <a:spcPts val="0"/>
                        </a:spcAft>
                        <a:buFont typeface="Symbol" panose="05050102010706020507" pitchFamily="18" charset="2"/>
                        <a:buChar char=""/>
                      </a:pPr>
                      <a:r>
                        <a:rPr lang="en-GB" sz="1600" dirty="0">
                          <a:effectLst/>
                          <a:latin typeface="Calibri" panose="020F0502020204030204" pitchFamily="34" charset="0"/>
                          <a:ea typeface="Calibri" panose="020F0502020204030204" pitchFamily="34" charset="0"/>
                          <a:cs typeface="Calibri" panose="020F0502020204030204" pitchFamily="34" charset="0"/>
                        </a:rPr>
                        <a:t>1 Annual implementation report signed off by the Minister by 30 April 2020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Bef>
                          <a:spcPts val="1000"/>
                        </a:spcBef>
                        <a:spcAft>
                          <a:spcPts val="0"/>
                        </a:spcAft>
                        <a:buFont typeface="Symbol" panose="05050102010706020507" pitchFamily="18" charset="2"/>
                        <a:buChar char=""/>
                      </a:pPr>
                      <a:r>
                        <a:rPr lang="en-GB" sz="1600" dirty="0">
                          <a:effectLst/>
                          <a:latin typeface="Calibri" panose="020F0502020204030204" pitchFamily="34" charset="0"/>
                          <a:ea typeface="Calibri" panose="020F0502020204030204" pitchFamily="34" charset="0"/>
                          <a:cs typeface="Calibri" panose="020F0502020204030204" pitchFamily="34" charset="0"/>
                        </a:rPr>
                        <a:t>1 Mid –term implementation report signed off by the Minister 31 October 2020 for sign-off</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900" dirty="0">
                          <a:effectLst/>
                          <a:latin typeface="Calibri" panose="020F0502020204030204" pitchFamily="34" charset="0"/>
                          <a:ea typeface="Calibri" panose="020F0502020204030204" pitchFamily="34" charset="0"/>
                          <a:cs typeface="Calibri" panose="020F0502020204030204" pitchFamily="34"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spcAft>
                          <a:spcPts val="0"/>
                        </a:spcAft>
                      </a:pPr>
                      <a:r>
                        <a:rPr lang="en-GB" sz="1600" dirty="0">
                          <a:effectLst/>
                          <a:latin typeface="Calibri" panose="020F0502020204030204" pitchFamily="34" charset="0"/>
                          <a:ea typeface="Calibri" panose="020F0502020204030204" pitchFamily="34" charset="0"/>
                          <a:cs typeface="Calibri" panose="020F0502020204030204" pitchFamily="34" charset="0"/>
                        </a:rPr>
                        <a:t>1 Annual implementation report submitted to the Minister for sign-off by 30 April 2020.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 </a:t>
                      </a:r>
                      <a:r>
                        <a:rPr lang="en-ZA" sz="1600" dirty="0" smtClean="0">
                          <a:effectLst/>
                          <a:latin typeface="Calibri" panose="020F0502020204030204" pitchFamily="34" charset="0"/>
                          <a:ea typeface="Calibri" panose="020F0502020204030204" pitchFamily="34" charset="0"/>
                          <a:cs typeface="Calibri" panose="020F0502020204030204" pitchFamily="34" charset="0"/>
                        </a:rPr>
                        <a:t>NT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1 Mid –term implementation report submitted to the Minister by 31 October 2020 for sign-off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15000"/>
                        </a:lnSpc>
                        <a:spcAft>
                          <a:spcPts val="0"/>
                        </a:spcAft>
                      </a:pPr>
                      <a:r>
                        <a:rPr lang="en-GB" sz="1600" dirty="0">
                          <a:effectLst/>
                          <a:latin typeface="Calibri" panose="020F0502020204030204" pitchFamily="34" charset="0"/>
                          <a:ea typeface="Calibri" panose="020F0502020204030204" pitchFamily="34" charset="0"/>
                          <a:cs typeface="Calibri" panose="020F0502020204030204" pitchFamily="34" charset="0"/>
                        </a:rPr>
                        <a:t>2 Reports on the implementation of bilateral cooperation and multilateral obligations signed off by the Minister by </a:t>
                      </a:r>
                      <a:r>
                        <a:rPr lang="en-GB" sz="1600" u="sng" dirty="0">
                          <a:effectLst/>
                          <a:latin typeface="Calibri" panose="020F0502020204030204" pitchFamily="34" charset="0"/>
                          <a:ea typeface="Calibri" panose="020F0502020204030204" pitchFamily="34" charset="0"/>
                          <a:cs typeface="Calibri" panose="020F0502020204030204" pitchFamily="34" charset="0"/>
                        </a:rPr>
                        <a:t>30 April 2020</a:t>
                      </a:r>
                      <a:r>
                        <a:rPr lang="en-GB" sz="1600" dirty="0">
                          <a:effectLst/>
                          <a:latin typeface="Calibri" panose="020F0502020204030204" pitchFamily="34" charset="0"/>
                          <a:ea typeface="Calibri" panose="020F0502020204030204" pitchFamily="34" charset="0"/>
                          <a:cs typeface="Calibri" panose="020F0502020204030204" pitchFamily="34" charset="0"/>
                        </a:rPr>
                        <a: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xmlns="" val="10001"/>
                  </a:ext>
                </a:extLst>
              </a:tr>
            </a:tbl>
          </a:graphicData>
        </a:graphic>
      </p:graphicFrame>
      <p:sp>
        <p:nvSpPr>
          <p:cNvPr id="3" name="Slide Number Placeholder 2"/>
          <p:cNvSpPr>
            <a:spLocks noGrp="1"/>
          </p:cNvSpPr>
          <p:nvPr>
            <p:ph type="sldNum" sz="quarter" idx="12"/>
          </p:nvPr>
        </p:nvSpPr>
        <p:spPr>
          <a:xfrm>
            <a:off x="7010400" y="-38555"/>
            <a:ext cx="2133600" cy="365125"/>
          </a:xfrm>
        </p:spPr>
        <p:txBody>
          <a:bodyPr/>
          <a:lstStyle/>
          <a:p>
            <a:pPr>
              <a:defRPr/>
            </a:pPr>
            <a:fld id="{02C825D8-7D5C-497D-8665-B73E15BD3DD8}" type="slidenum">
              <a:rPr lang="en-US" smtClean="0">
                <a:solidFill>
                  <a:schemeClr val="bg1"/>
                </a:solidFill>
              </a:rPr>
              <a:pPr>
                <a:defRPr/>
              </a:pPr>
              <a:t>33</a:t>
            </a:fld>
            <a:endParaRPr lang="en-US" dirty="0">
              <a:solidFill>
                <a:schemeClr val="bg1"/>
              </a:solidFill>
            </a:endParaRPr>
          </a:p>
        </p:txBody>
      </p:sp>
    </p:spTree>
    <p:extLst>
      <p:ext uri="{BB962C8B-B14F-4D97-AF65-F5344CB8AC3E}">
        <p14:creationId xmlns:p14="http://schemas.microsoft.com/office/powerpoint/2010/main" xmlns="" val="35217924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399" y="180725"/>
            <a:ext cx="8229600" cy="1143000"/>
          </a:xfrm>
        </p:spPr>
        <p:txBody>
          <a:bodyPr/>
          <a:lstStyle/>
          <a:p>
            <a:r>
              <a:rPr lang="en-ZA" sz="2400" b="1" dirty="0"/>
              <a:t>LABOUR POLICY AND INDUSTRIAL RELATIONS (LP&amp;IR</a:t>
            </a:r>
            <a:r>
              <a:rPr lang="en-ZA" sz="2400" b="1" dirty="0" smtClean="0"/>
              <a:t>)</a:t>
            </a:r>
            <a:endParaRPr lang="en-Z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978311318"/>
              </p:ext>
            </p:extLst>
          </p:nvPr>
        </p:nvGraphicFramePr>
        <p:xfrm>
          <a:off x="211016" y="1323725"/>
          <a:ext cx="8698522" cy="5313335"/>
        </p:xfrm>
        <a:graphic>
          <a:graphicData uri="http://schemas.openxmlformats.org/drawingml/2006/table">
            <a:tbl>
              <a:tblPr firstRow="1" bandRow="1">
                <a:tableStyleId>{616DA210-FB5B-4158-B5E0-FEB733F419BA}</a:tableStyleId>
              </a:tblPr>
              <a:tblGrid>
                <a:gridCol w="414215">
                  <a:extLst>
                    <a:ext uri="{9D8B030D-6E8A-4147-A177-3AD203B41FA5}">
                      <a16:colId xmlns:a16="http://schemas.microsoft.com/office/drawing/2014/main" xmlns="" val="20000"/>
                    </a:ext>
                  </a:extLst>
                </a:gridCol>
                <a:gridCol w="1156351">
                  <a:extLst>
                    <a:ext uri="{9D8B030D-6E8A-4147-A177-3AD203B41FA5}">
                      <a16:colId xmlns:a16="http://schemas.microsoft.com/office/drawing/2014/main" xmlns="" val="20001"/>
                    </a:ext>
                  </a:extLst>
                </a:gridCol>
                <a:gridCol w="446270">
                  <a:extLst>
                    <a:ext uri="{9D8B030D-6E8A-4147-A177-3AD203B41FA5}">
                      <a16:colId xmlns:a16="http://schemas.microsoft.com/office/drawing/2014/main" xmlns="" val="20002"/>
                    </a:ext>
                  </a:extLst>
                </a:gridCol>
                <a:gridCol w="1556973">
                  <a:extLst>
                    <a:ext uri="{9D8B030D-6E8A-4147-A177-3AD203B41FA5}">
                      <a16:colId xmlns:a16="http://schemas.microsoft.com/office/drawing/2014/main" xmlns="" val="20003"/>
                    </a:ext>
                  </a:extLst>
                </a:gridCol>
                <a:gridCol w="1817322">
                  <a:extLst>
                    <a:ext uri="{9D8B030D-6E8A-4147-A177-3AD203B41FA5}">
                      <a16:colId xmlns:a16="http://schemas.microsoft.com/office/drawing/2014/main" xmlns="" val="20004"/>
                    </a:ext>
                  </a:extLst>
                </a:gridCol>
                <a:gridCol w="729205">
                  <a:extLst>
                    <a:ext uri="{9D8B030D-6E8A-4147-A177-3AD203B41FA5}">
                      <a16:colId xmlns:a16="http://schemas.microsoft.com/office/drawing/2014/main" xmlns="" val="20005"/>
                    </a:ext>
                  </a:extLst>
                </a:gridCol>
                <a:gridCol w="668162">
                  <a:extLst>
                    <a:ext uri="{9D8B030D-6E8A-4147-A177-3AD203B41FA5}">
                      <a16:colId xmlns:a16="http://schemas.microsoft.com/office/drawing/2014/main" xmlns="" val="20006"/>
                    </a:ext>
                  </a:extLst>
                </a:gridCol>
                <a:gridCol w="1910024">
                  <a:extLst>
                    <a:ext uri="{9D8B030D-6E8A-4147-A177-3AD203B41FA5}">
                      <a16:colId xmlns:a16="http://schemas.microsoft.com/office/drawing/2014/main" xmlns="" val="20007"/>
                    </a:ext>
                  </a:extLst>
                </a:gridCol>
              </a:tblGrid>
              <a:tr h="593637">
                <a:tc gridSpan="2">
                  <a:txBody>
                    <a:bodyPr/>
                    <a:lstStyle/>
                    <a:p>
                      <a:r>
                        <a:rPr lang="en-ZA" sz="1600" dirty="0" smtClean="0"/>
                        <a:t>Output</a:t>
                      </a:r>
                      <a:r>
                        <a:rPr lang="en-ZA" sz="1600" baseline="0" dirty="0" smtClean="0"/>
                        <a:t> </a:t>
                      </a:r>
                      <a:r>
                        <a:rPr lang="en-ZA" sz="1600" dirty="0" smtClean="0"/>
                        <a:t>Indicator</a:t>
                      </a:r>
                      <a:endParaRPr lang="en-ZA" sz="1600" dirty="0"/>
                    </a:p>
                  </a:txBody>
                  <a:tcPr>
                    <a:solidFill>
                      <a:srgbClr val="FFAB16"/>
                    </a:solidFill>
                  </a:tcPr>
                </a:tc>
                <a:tc hMerge="1">
                  <a:txBody>
                    <a:bodyPr/>
                    <a:lstStyle/>
                    <a:p>
                      <a:endParaRPr lang="en-ZA" dirty="0"/>
                    </a:p>
                  </a:txBody>
                  <a:tcPr/>
                </a:tc>
                <a:tc>
                  <a:txBody>
                    <a:bodyPr/>
                    <a:lstStyle/>
                    <a:p>
                      <a:pPr algn="ctr"/>
                      <a:r>
                        <a:rPr lang="en-ZA" sz="1600" b="1" dirty="0" smtClean="0"/>
                        <a:t>RP</a:t>
                      </a:r>
                      <a:endParaRPr lang="en-ZA" sz="1600" b="1" dirty="0"/>
                    </a:p>
                  </a:txBody>
                  <a:tcPr>
                    <a:solidFill>
                      <a:srgbClr val="FFAB16"/>
                    </a:solidFill>
                  </a:tcPr>
                </a:tc>
                <a:tc>
                  <a:txBody>
                    <a:bodyPr/>
                    <a:lstStyle/>
                    <a:p>
                      <a:r>
                        <a:rPr lang="en-ZA" sz="1600" dirty="0" smtClean="0"/>
                        <a:t>Target</a:t>
                      </a:r>
                      <a:endParaRPr lang="en-ZA" sz="1600" dirty="0"/>
                    </a:p>
                  </a:txBody>
                  <a:tcPr>
                    <a:solidFill>
                      <a:srgbClr val="FFAB16"/>
                    </a:solidFill>
                  </a:tcPr>
                </a:tc>
                <a:tc>
                  <a:txBody>
                    <a:bodyPr/>
                    <a:lstStyle/>
                    <a:p>
                      <a:r>
                        <a:rPr lang="en-ZA" sz="1600" dirty="0" smtClean="0"/>
                        <a:t>Q1</a:t>
                      </a:r>
                      <a:endParaRPr lang="en-ZA" sz="1600" dirty="0"/>
                    </a:p>
                  </a:txBody>
                  <a:tcPr>
                    <a:solidFill>
                      <a:srgbClr val="FFAB16"/>
                    </a:solidFill>
                  </a:tcPr>
                </a:tc>
                <a:tc>
                  <a:txBody>
                    <a:bodyPr/>
                    <a:lstStyle/>
                    <a:p>
                      <a:r>
                        <a:rPr lang="en-ZA" sz="1600" dirty="0" smtClean="0"/>
                        <a:t>Q2</a:t>
                      </a:r>
                      <a:endParaRPr lang="en-ZA" sz="1600" dirty="0"/>
                    </a:p>
                  </a:txBody>
                  <a:tcPr>
                    <a:solidFill>
                      <a:srgbClr val="FFAB16"/>
                    </a:solidFill>
                  </a:tcPr>
                </a:tc>
                <a:tc>
                  <a:txBody>
                    <a:bodyPr/>
                    <a:lstStyle/>
                    <a:p>
                      <a:r>
                        <a:rPr lang="en-ZA" sz="1600" dirty="0" smtClean="0"/>
                        <a:t>Q3</a:t>
                      </a:r>
                      <a:endParaRPr lang="en-ZA" sz="1600" dirty="0"/>
                    </a:p>
                  </a:txBody>
                  <a:tcPr>
                    <a:solidFill>
                      <a:srgbClr val="FFAB16"/>
                    </a:solidFill>
                  </a:tcPr>
                </a:tc>
                <a:tc>
                  <a:txBody>
                    <a:bodyPr/>
                    <a:lstStyle/>
                    <a:p>
                      <a:r>
                        <a:rPr lang="en-ZA" sz="1600" dirty="0" smtClean="0"/>
                        <a:t>Q4</a:t>
                      </a:r>
                      <a:endParaRPr lang="en-ZA" sz="1600" dirty="0"/>
                    </a:p>
                  </a:txBody>
                  <a:tcPr>
                    <a:solidFill>
                      <a:srgbClr val="FFAB16"/>
                    </a:solidFill>
                  </a:tcPr>
                </a:tc>
                <a:extLst>
                  <a:ext uri="{0D108BD9-81ED-4DB2-BD59-A6C34878D82A}">
                    <a16:rowId xmlns:a16="http://schemas.microsoft.com/office/drawing/2014/main" xmlns="" val="10000"/>
                  </a:ext>
                </a:extLst>
              </a:tr>
              <a:tr h="4719698">
                <a:tc>
                  <a:txBody>
                    <a:bodyPr/>
                    <a:lstStyle/>
                    <a:p>
                      <a:pPr>
                        <a:lnSpc>
                          <a:spcPct val="115000"/>
                        </a:lnSpc>
                        <a:spcAft>
                          <a:spcPts val="0"/>
                        </a:spcAft>
                      </a:pPr>
                      <a:endParaRPr lang="en-ZA" sz="2400" b="0" dirty="0">
                        <a:solidFill>
                          <a:schemeClr val="tx1"/>
                        </a:solidFill>
                        <a:effectLst/>
                        <a:latin typeface="Arial"/>
                        <a:ea typeface="Arial"/>
                        <a:cs typeface="Times New Roman"/>
                      </a:endParaRPr>
                    </a:p>
                  </a:txBody>
                  <a:tcPr marL="68580" marR="68580" marT="0" marB="0">
                    <a:noFill/>
                  </a:tcPr>
                </a:tc>
                <a:tc>
                  <a:txBody>
                    <a:bodyPr/>
                    <a:lstStyle/>
                    <a:p>
                      <a:pPr>
                        <a:lnSpc>
                          <a:spcPct val="115000"/>
                        </a:lnSpc>
                        <a:spcAft>
                          <a:spcPts val="0"/>
                        </a:spcAft>
                      </a:pPr>
                      <a:r>
                        <a:rPr lang="en-GB" sz="1600" dirty="0" smtClean="0">
                          <a:effectLst/>
                          <a:latin typeface="Calibri" panose="020F0502020204030204" pitchFamily="34" charset="0"/>
                          <a:ea typeface="Calibri" panose="020F0502020204030204" pitchFamily="34" charset="0"/>
                          <a:cs typeface="Calibri" panose="020F0502020204030204" pitchFamily="34" charset="0"/>
                        </a:rPr>
                        <a:t>Number of annual labour market trend reports produced on the impact of labour legislation by 31 March 2021</a:t>
                      </a:r>
                      <a:endParaRPr lang="en-ZA" sz="1600" dirty="0" smtClean="0">
                        <a:effectLst/>
                        <a:latin typeface="Calibri" panose="020F0502020204030204" pitchFamily="34" charset="0"/>
                        <a:cs typeface="Calibri" panose="020F0502020204030204" pitchFamily="34" charset="0"/>
                      </a:endParaRPr>
                    </a:p>
                  </a:txBody>
                  <a:tcPr marL="68580" marR="68580" marT="0" marB="0">
                    <a:noFill/>
                  </a:tcPr>
                </a:tc>
                <a:tc>
                  <a:txBody>
                    <a:bodyPr/>
                    <a:lstStyle/>
                    <a:p>
                      <a:pPr algn="ctr">
                        <a:lnSpc>
                          <a:spcPct val="115000"/>
                        </a:lnSpc>
                        <a:spcAft>
                          <a:spcPts val="0"/>
                        </a:spcAft>
                      </a:pPr>
                      <a:r>
                        <a:rPr lang="en-GB" sz="1600" b="1" dirty="0" smtClean="0">
                          <a:solidFill>
                            <a:schemeClr val="tx1"/>
                          </a:solidFill>
                          <a:effectLst/>
                          <a:latin typeface="Calibri" panose="020F0502020204030204" pitchFamily="34" charset="0"/>
                          <a:ea typeface="+mn-ea"/>
                          <a:cs typeface="Calibri" panose="020F0502020204030204" pitchFamily="34" charset="0"/>
                        </a:rPr>
                        <a:t>Q</a:t>
                      </a:r>
                      <a:endParaRPr lang="en-ZA" sz="1600" b="1" dirty="0">
                        <a:solidFill>
                          <a:schemeClr val="tx1"/>
                        </a:solidFill>
                        <a:effectLst/>
                        <a:latin typeface="Calibri" panose="020F0502020204030204" pitchFamily="34" charset="0"/>
                        <a:ea typeface="Arial"/>
                        <a:cs typeface="Calibri" panose="020F0502020204030204" pitchFamily="34" charset="0"/>
                      </a:endParaRPr>
                    </a:p>
                  </a:txBody>
                  <a:tcPr marL="68580" marR="68580" marT="0" marB="0">
                    <a:noFill/>
                  </a:tcPr>
                </a:tc>
                <a:tc>
                  <a:txBody>
                    <a:bodyPr/>
                    <a:lstStyle/>
                    <a:p>
                      <a:pPr marL="0" lvl="0" indent="0">
                        <a:lnSpc>
                          <a:spcPct val="115000"/>
                        </a:lnSpc>
                        <a:spcBef>
                          <a:spcPts val="1000"/>
                        </a:spcBef>
                        <a:spcAft>
                          <a:spcPts val="0"/>
                        </a:spcAft>
                        <a:buFont typeface="Symbol"/>
                        <a:buNone/>
                      </a:pPr>
                      <a:r>
                        <a:rPr lang="en-ZA" sz="1600" dirty="0" smtClean="0">
                          <a:effectLst/>
                          <a:latin typeface="Calibri" panose="020F0502020204030204" pitchFamily="34" charset="0"/>
                          <a:ea typeface="Calibri" panose="020F0502020204030204" pitchFamily="34" charset="0"/>
                          <a:cs typeface="Calibri" panose="020F0502020204030204" pitchFamily="34" charset="0"/>
                        </a:rPr>
                        <a:t>4 Annual labour market trend reports produced by 31 March 2021</a:t>
                      </a:r>
                      <a:endParaRPr lang="en-ZA" sz="1600" dirty="0">
                        <a:solidFill>
                          <a:schemeClr val="tx1"/>
                        </a:solidFill>
                        <a:effectLst/>
                        <a:latin typeface="Calibri" panose="020F0502020204030204" pitchFamily="34" charset="0"/>
                        <a:ea typeface="Times New Roman"/>
                        <a:cs typeface="Calibri" panose="020F0502020204030204" pitchFamily="34" charset="0"/>
                      </a:endParaRPr>
                    </a:p>
                  </a:txBody>
                  <a:tcPr marL="68580" marR="68580" marT="0" marB="0">
                    <a:noFill/>
                  </a:tcPr>
                </a:tc>
                <a:tc>
                  <a:txBody>
                    <a:bodyPr/>
                    <a:lstStyle/>
                    <a:p>
                      <a:pP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2 Annual labour market trend reports produced by June 2020. These include: </a:t>
                      </a:r>
                    </a:p>
                    <a:p>
                      <a:pPr marL="342900" lvl="0" indent="-342900">
                        <a:lnSpc>
                          <a:spcPct val="115000"/>
                        </a:lnSpc>
                        <a:spcAft>
                          <a:spcPts val="0"/>
                        </a:spcAft>
                        <a:buFont typeface="+mj-lt"/>
                        <a:buAutoNum type="arabicPeriod"/>
                      </a:pPr>
                      <a:r>
                        <a:rPr lang="en-ZA" sz="1600" dirty="0">
                          <a:effectLst/>
                          <a:latin typeface="Calibri" panose="020F0502020204030204" pitchFamily="34" charset="0"/>
                          <a:ea typeface="Calibri" panose="020F0502020204030204" pitchFamily="34" charset="0"/>
                          <a:cs typeface="Calibri" panose="020F0502020204030204" pitchFamily="34" charset="0"/>
                        </a:rPr>
                        <a:t>Annual Labour Market Bulletin (ALMB) 2019/20</a:t>
                      </a:r>
                    </a:p>
                    <a:p>
                      <a:pP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And Job Opportunity and Unemployment in the SA labour market 2019/20</a:t>
                      </a:r>
                    </a:p>
                  </a:txBody>
                  <a:tcPr marL="68580" marR="68580" marT="0" marB="0">
                    <a:noFill/>
                  </a:tcPr>
                </a:tc>
                <a:tc>
                  <a:txBody>
                    <a:bodyPr/>
                    <a:lstStyle/>
                    <a:p>
                      <a:pP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 </a:t>
                      </a:r>
                      <a:r>
                        <a:rPr lang="en-ZA" sz="1600" dirty="0" smtClean="0">
                          <a:effectLst/>
                          <a:latin typeface="Calibri" panose="020F0502020204030204" pitchFamily="34" charset="0"/>
                          <a:ea typeface="Calibri" panose="020F0502020204030204" pitchFamily="34" charset="0"/>
                          <a:cs typeface="Calibri" panose="020F0502020204030204" pitchFamily="34" charset="0"/>
                        </a:rPr>
                        <a:t>NT</a:t>
                      </a:r>
                      <a:endParaRPr lang="en-ZA"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oFill/>
                  </a:tcPr>
                </a:tc>
                <a:tc>
                  <a:txBody>
                    <a:bodyPr/>
                    <a:lstStyle/>
                    <a:p>
                      <a:pP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 </a:t>
                      </a:r>
                      <a:r>
                        <a:rPr lang="en-ZA" sz="1600" dirty="0" smtClean="0">
                          <a:effectLst/>
                          <a:latin typeface="Calibri" panose="020F0502020204030204" pitchFamily="34" charset="0"/>
                          <a:ea typeface="Calibri" panose="020F0502020204030204" pitchFamily="34" charset="0"/>
                          <a:cs typeface="Calibri" panose="020F0502020204030204" pitchFamily="34" charset="0"/>
                        </a:rPr>
                        <a:t>NT</a:t>
                      </a:r>
                      <a:endParaRPr lang="en-ZA"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oFill/>
                  </a:tcPr>
                </a:tc>
                <a:tc>
                  <a:txBody>
                    <a:bodyPr/>
                    <a:lstStyle/>
                    <a:p>
                      <a:pP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2 Annual labour market trend reports produced by March 2021. These include: </a:t>
                      </a:r>
                    </a:p>
                    <a:p>
                      <a:pPr marL="342900" lvl="0" indent="-342900">
                        <a:lnSpc>
                          <a:spcPct val="115000"/>
                        </a:lnSpc>
                        <a:spcAft>
                          <a:spcPts val="0"/>
                        </a:spcAft>
                        <a:buFont typeface="+mj-lt"/>
                        <a:buAutoNum type="arabicPeriod"/>
                      </a:pPr>
                      <a:r>
                        <a:rPr lang="en-ZA" sz="1600" dirty="0">
                          <a:effectLst/>
                          <a:latin typeface="Calibri" panose="020F0502020204030204" pitchFamily="34" charset="0"/>
                          <a:ea typeface="Calibri" panose="020F0502020204030204" pitchFamily="34" charset="0"/>
                          <a:cs typeface="Calibri" panose="020F0502020204030204" pitchFamily="34" charset="0"/>
                        </a:rPr>
                        <a:t>Annual </a:t>
                      </a:r>
                      <a:r>
                        <a:rPr lang="en-ZA" sz="1600" dirty="0" smtClean="0">
                          <a:effectLst/>
                          <a:latin typeface="Calibri" panose="020F0502020204030204" pitchFamily="34" charset="0"/>
                          <a:ea typeface="Calibri" panose="020F0502020204030204" pitchFamily="34" charset="0"/>
                          <a:cs typeface="Calibri" panose="020F0502020204030204" pitchFamily="34" charset="0"/>
                        </a:rPr>
                        <a:t>Industrial</a:t>
                      </a:r>
                      <a:r>
                        <a:rPr lang="en-ZA" sz="1600" baseline="0" dirty="0" smtClean="0">
                          <a:effectLst/>
                          <a:latin typeface="Calibri" panose="020F0502020204030204" pitchFamily="34" charset="0"/>
                          <a:ea typeface="Calibri" panose="020F0502020204030204" pitchFamily="34" charset="0"/>
                          <a:cs typeface="Calibri" panose="020F0502020204030204" pitchFamily="34" charset="0"/>
                        </a:rPr>
                        <a:t> </a:t>
                      </a:r>
                      <a:r>
                        <a:rPr lang="en-ZA" sz="1600" dirty="0" smtClean="0">
                          <a:effectLst/>
                          <a:latin typeface="Calibri" panose="020F0502020204030204" pitchFamily="34" charset="0"/>
                          <a:ea typeface="Calibri" panose="020F0502020204030204" pitchFamily="34" charset="0"/>
                          <a:cs typeface="Calibri" panose="020F0502020204030204" pitchFamily="34" charset="0"/>
                        </a:rPr>
                        <a:t>Report </a:t>
                      </a:r>
                      <a:r>
                        <a:rPr lang="en-ZA" sz="1600" dirty="0">
                          <a:effectLst/>
                          <a:latin typeface="Calibri" panose="020F0502020204030204" pitchFamily="34" charset="0"/>
                          <a:ea typeface="Calibri" panose="020F0502020204030204" pitchFamily="34" charset="0"/>
                          <a:cs typeface="Calibri" panose="020F0502020204030204" pitchFamily="34" charset="0"/>
                        </a:rPr>
                        <a:t>(IAR) 2020 and </a:t>
                      </a:r>
                    </a:p>
                    <a:p>
                      <a:pP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Annual Administrative Statistics (AAS) report 2020</a:t>
                      </a:r>
                    </a:p>
                  </a:txBody>
                  <a:tcPr marL="68580" marR="68580" marT="0" marB="0">
                    <a:noFill/>
                  </a:tcPr>
                </a:tc>
                <a:extLst>
                  <a:ext uri="{0D108BD9-81ED-4DB2-BD59-A6C34878D82A}">
                    <a16:rowId xmlns:a16="http://schemas.microsoft.com/office/drawing/2014/main" xmlns="" val="10001"/>
                  </a:ext>
                </a:extLst>
              </a:tr>
            </a:tbl>
          </a:graphicData>
        </a:graphic>
      </p:graphicFrame>
      <p:sp>
        <p:nvSpPr>
          <p:cNvPr id="3" name="Slide Number Placeholder 2"/>
          <p:cNvSpPr>
            <a:spLocks noGrp="1"/>
          </p:cNvSpPr>
          <p:nvPr>
            <p:ph type="sldNum" sz="quarter" idx="12"/>
          </p:nvPr>
        </p:nvSpPr>
        <p:spPr>
          <a:xfrm>
            <a:off x="7010400" y="-1838"/>
            <a:ext cx="2133600" cy="365125"/>
          </a:xfrm>
        </p:spPr>
        <p:txBody>
          <a:bodyPr/>
          <a:lstStyle/>
          <a:p>
            <a:pPr>
              <a:defRPr/>
            </a:pPr>
            <a:fld id="{02C825D8-7D5C-497D-8665-B73E15BD3DD8}" type="slidenum">
              <a:rPr lang="en-US" smtClean="0">
                <a:solidFill>
                  <a:schemeClr val="bg1"/>
                </a:solidFill>
              </a:rPr>
              <a:pPr>
                <a:defRPr/>
              </a:pPr>
              <a:t>34</a:t>
            </a:fld>
            <a:endParaRPr lang="en-US" dirty="0">
              <a:solidFill>
                <a:schemeClr val="bg1"/>
              </a:solidFill>
            </a:endParaRPr>
          </a:p>
        </p:txBody>
      </p:sp>
    </p:spTree>
    <p:extLst>
      <p:ext uri="{BB962C8B-B14F-4D97-AF65-F5344CB8AC3E}">
        <p14:creationId xmlns:p14="http://schemas.microsoft.com/office/powerpoint/2010/main" xmlns="" val="37860774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399" y="180725"/>
            <a:ext cx="8229600" cy="1143000"/>
          </a:xfrm>
        </p:spPr>
        <p:txBody>
          <a:bodyPr/>
          <a:lstStyle/>
          <a:p>
            <a:r>
              <a:rPr lang="en-ZA" sz="2400" b="1" dirty="0"/>
              <a:t>LABOUR POLICY AND INDUSTRIAL RELATIONS (LP&amp;IR</a:t>
            </a:r>
            <a:r>
              <a:rPr lang="en-ZA" sz="2400" b="1" dirty="0" smtClean="0"/>
              <a:t>)</a:t>
            </a:r>
            <a:endParaRPr lang="en-Z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4138487283"/>
              </p:ext>
            </p:extLst>
          </p:nvPr>
        </p:nvGraphicFramePr>
        <p:xfrm>
          <a:off x="211016" y="1323725"/>
          <a:ext cx="8698522" cy="5313335"/>
        </p:xfrm>
        <a:graphic>
          <a:graphicData uri="http://schemas.openxmlformats.org/drawingml/2006/table">
            <a:tbl>
              <a:tblPr firstRow="1" bandRow="1">
                <a:tableStyleId>{616DA210-FB5B-4158-B5E0-FEB733F419BA}</a:tableStyleId>
              </a:tblPr>
              <a:tblGrid>
                <a:gridCol w="414215">
                  <a:extLst>
                    <a:ext uri="{9D8B030D-6E8A-4147-A177-3AD203B41FA5}">
                      <a16:colId xmlns:a16="http://schemas.microsoft.com/office/drawing/2014/main" xmlns="" val="20000"/>
                    </a:ext>
                  </a:extLst>
                </a:gridCol>
                <a:gridCol w="1225340">
                  <a:extLst>
                    <a:ext uri="{9D8B030D-6E8A-4147-A177-3AD203B41FA5}">
                      <a16:colId xmlns:a16="http://schemas.microsoft.com/office/drawing/2014/main" xmlns="" val="20001"/>
                    </a:ext>
                  </a:extLst>
                </a:gridCol>
                <a:gridCol w="424543">
                  <a:extLst>
                    <a:ext uri="{9D8B030D-6E8A-4147-A177-3AD203B41FA5}">
                      <a16:colId xmlns:a16="http://schemas.microsoft.com/office/drawing/2014/main" xmlns="" val="20002"/>
                    </a:ext>
                  </a:extLst>
                </a:gridCol>
                <a:gridCol w="1328057">
                  <a:extLst>
                    <a:ext uri="{9D8B030D-6E8A-4147-A177-3AD203B41FA5}">
                      <a16:colId xmlns:a16="http://schemas.microsoft.com/office/drawing/2014/main" xmlns="" val="20003"/>
                    </a:ext>
                  </a:extLst>
                </a:gridCol>
                <a:gridCol w="1208315">
                  <a:extLst>
                    <a:ext uri="{9D8B030D-6E8A-4147-A177-3AD203B41FA5}">
                      <a16:colId xmlns:a16="http://schemas.microsoft.com/office/drawing/2014/main" xmlns="" val="20004"/>
                    </a:ext>
                  </a:extLst>
                </a:gridCol>
                <a:gridCol w="1273628">
                  <a:extLst>
                    <a:ext uri="{9D8B030D-6E8A-4147-A177-3AD203B41FA5}">
                      <a16:colId xmlns:a16="http://schemas.microsoft.com/office/drawing/2014/main" xmlns="" val="20005"/>
                    </a:ext>
                  </a:extLst>
                </a:gridCol>
                <a:gridCol w="1360715">
                  <a:extLst>
                    <a:ext uri="{9D8B030D-6E8A-4147-A177-3AD203B41FA5}">
                      <a16:colId xmlns:a16="http://schemas.microsoft.com/office/drawing/2014/main" xmlns="" val="20006"/>
                    </a:ext>
                  </a:extLst>
                </a:gridCol>
                <a:gridCol w="1463709">
                  <a:extLst>
                    <a:ext uri="{9D8B030D-6E8A-4147-A177-3AD203B41FA5}">
                      <a16:colId xmlns:a16="http://schemas.microsoft.com/office/drawing/2014/main" xmlns="" val="20007"/>
                    </a:ext>
                  </a:extLst>
                </a:gridCol>
              </a:tblGrid>
              <a:tr h="593637">
                <a:tc gridSpan="2">
                  <a:txBody>
                    <a:bodyPr/>
                    <a:lstStyle/>
                    <a:p>
                      <a:r>
                        <a:rPr lang="en-ZA" sz="1600" dirty="0" smtClean="0"/>
                        <a:t>Output</a:t>
                      </a:r>
                      <a:r>
                        <a:rPr lang="en-ZA" sz="1600" baseline="0" dirty="0" smtClean="0"/>
                        <a:t> </a:t>
                      </a:r>
                      <a:r>
                        <a:rPr lang="en-ZA" sz="1600" dirty="0" smtClean="0"/>
                        <a:t>Indicator</a:t>
                      </a:r>
                      <a:endParaRPr lang="en-ZA" sz="1600" dirty="0"/>
                    </a:p>
                  </a:txBody>
                  <a:tcPr>
                    <a:solidFill>
                      <a:srgbClr val="FFAB16"/>
                    </a:solidFill>
                  </a:tcPr>
                </a:tc>
                <a:tc hMerge="1">
                  <a:txBody>
                    <a:bodyPr/>
                    <a:lstStyle/>
                    <a:p>
                      <a:endParaRPr lang="en-ZA" dirty="0"/>
                    </a:p>
                  </a:txBody>
                  <a:tcPr/>
                </a:tc>
                <a:tc>
                  <a:txBody>
                    <a:bodyPr/>
                    <a:lstStyle/>
                    <a:p>
                      <a:pPr algn="ctr"/>
                      <a:r>
                        <a:rPr lang="en-ZA" sz="1600" b="1" dirty="0" smtClean="0"/>
                        <a:t>RP</a:t>
                      </a:r>
                      <a:endParaRPr lang="en-ZA" sz="1600" b="1" dirty="0"/>
                    </a:p>
                  </a:txBody>
                  <a:tcPr>
                    <a:solidFill>
                      <a:srgbClr val="FFAB16"/>
                    </a:solidFill>
                  </a:tcPr>
                </a:tc>
                <a:tc>
                  <a:txBody>
                    <a:bodyPr/>
                    <a:lstStyle/>
                    <a:p>
                      <a:r>
                        <a:rPr lang="en-ZA" sz="1600" dirty="0" smtClean="0"/>
                        <a:t>Target</a:t>
                      </a:r>
                      <a:endParaRPr lang="en-ZA" sz="1600" dirty="0"/>
                    </a:p>
                  </a:txBody>
                  <a:tcPr>
                    <a:solidFill>
                      <a:srgbClr val="FFAB16"/>
                    </a:solidFill>
                  </a:tcPr>
                </a:tc>
                <a:tc>
                  <a:txBody>
                    <a:bodyPr/>
                    <a:lstStyle/>
                    <a:p>
                      <a:r>
                        <a:rPr lang="en-ZA" sz="1600" dirty="0" smtClean="0"/>
                        <a:t>Q1</a:t>
                      </a:r>
                      <a:endParaRPr lang="en-ZA" sz="1600" dirty="0"/>
                    </a:p>
                  </a:txBody>
                  <a:tcPr>
                    <a:solidFill>
                      <a:srgbClr val="FFAB16"/>
                    </a:solidFill>
                  </a:tcPr>
                </a:tc>
                <a:tc>
                  <a:txBody>
                    <a:bodyPr/>
                    <a:lstStyle/>
                    <a:p>
                      <a:r>
                        <a:rPr lang="en-ZA" sz="1600" dirty="0" smtClean="0"/>
                        <a:t>Q2</a:t>
                      </a:r>
                      <a:endParaRPr lang="en-ZA" sz="1600" dirty="0"/>
                    </a:p>
                  </a:txBody>
                  <a:tcPr>
                    <a:solidFill>
                      <a:srgbClr val="FFAB16"/>
                    </a:solidFill>
                  </a:tcPr>
                </a:tc>
                <a:tc>
                  <a:txBody>
                    <a:bodyPr/>
                    <a:lstStyle/>
                    <a:p>
                      <a:r>
                        <a:rPr lang="en-ZA" sz="1600" dirty="0" smtClean="0"/>
                        <a:t>Q3</a:t>
                      </a:r>
                      <a:endParaRPr lang="en-ZA" sz="1600" dirty="0"/>
                    </a:p>
                  </a:txBody>
                  <a:tcPr>
                    <a:solidFill>
                      <a:srgbClr val="FFAB16"/>
                    </a:solidFill>
                  </a:tcPr>
                </a:tc>
                <a:tc>
                  <a:txBody>
                    <a:bodyPr/>
                    <a:lstStyle/>
                    <a:p>
                      <a:r>
                        <a:rPr lang="en-ZA" sz="1600" dirty="0" smtClean="0"/>
                        <a:t>Q4</a:t>
                      </a:r>
                      <a:endParaRPr lang="en-ZA" sz="1600" dirty="0"/>
                    </a:p>
                  </a:txBody>
                  <a:tcPr>
                    <a:solidFill>
                      <a:srgbClr val="FFAB16"/>
                    </a:solidFill>
                  </a:tcPr>
                </a:tc>
                <a:extLst>
                  <a:ext uri="{0D108BD9-81ED-4DB2-BD59-A6C34878D82A}">
                    <a16:rowId xmlns:a16="http://schemas.microsoft.com/office/drawing/2014/main" xmlns="" val="10000"/>
                  </a:ext>
                </a:extLst>
              </a:tr>
              <a:tr h="4719698">
                <a:tc>
                  <a:txBody>
                    <a:bodyPr/>
                    <a:lstStyle/>
                    <a:p>
                      <a:pPr>
                        <a:lnSpc>
                          <a:spcPct val="115000"/>
                        </a:lnSpc>
                        <a:spcAft>
                          <a:spcPts val="0"/>
                        </a:spcAft>
                      </a:pPr>
                      <a:endParaRPr lang="en-ZA" sz="2400" b="0" dirty="0">
                        <a:solidFill>
                          <a:schemeClr val="tx1"/>
                        </a:solidFill>
                        <a:effectLst/>
                        <a:latin typeface="Arial"/>
                        <a:ea typeface="Arial"/>
                        <a:cs typeface="Times New Roman"/>
                      </a:endParaRPr>
                    </a:p>
                  </a:txBody>
                  <a:tcPr marL="68580" marR="68580" marT="0" marB="0">
                    <a:noFill/>
                  </a:tcPr>
                </a:tc>
                <a:tc>
                  <a:txBody>
                    <a:bodyPr/>
                    <a:lstStyle/>
                    <a:p>
                      <a:pPr>
                        <a:lnSpc>
                          <a:spcPct val="115000"/>
                        </a:lnSpc>
                        <a:spcAft>
                          <a:spcPts val="0"/>
                        </a:spcAft>
                      </a:pPr>
                      <a:r>
                        <a:rPr lang="en-GB" sz="1600" dirty="0" smtClean="0">
                          <a:effectLst/>
                          <a:latin typeface="Calibri" panose="020F0502020204030204" pitchFamily="34" charset="0"/>
                          <a:ea typeface="Calibri" panose="020F0502020204030204" pitchFamily="34" charset="0"/>
                        </a:rPr>
                        <a:t>Three research reports on the impact of labour legislation to the labour market produced and submitted to the Deputy Director General: LP&amp;IR by 31 March 2020</a:t>
                      </a:r>
                      <a:endParaRPr lang="en-ZA" sz="1600" dirty="0" smtClean="0">
                        <a:effectLst/>
                        <a:latin typeface="Calibri" panose="020F0502020204030204" pitchFamily="34" charset="0"/>
                        <a:cs typeface="Calibri" panose="020F0502020204030204" pitchFamily="34" charset="0"/>
                      </a:endParaRPr>
                    </a:p>
                  </a:txBody>
                  <a:tcPr marL="68580" marR="68580" marT="0" marB="0">
                    <a:noFill/>
                  </a:tcPr>
                </a:tc>
                <a:tc>
                  <a:txBody>
                    <a:bodyPr/>
                    <a:lstStyle/>
                    <a:p>
                      <a:pPr algn="ctr">
                        <a:lnSpc>
                          <a:spcPct val="115000"/>
                        </a:lnSpc>
                        <a:spcAft>
                          <a:spcPts val="0"/>
                        </a:spcAft>
                      </a:pPr>
                      <a:r>
                        <a:rPr lang="en-GB" sz="1600" b="1" dirty="0" smtClean="0">
                          <a:solidFill>
                            <a:schemeClr val="tx1"/>
                          </a:solidFill>
                          <a:effectLst/>
                          <a:latin typeface="Calibri" panose="020F0502020204030204" pitchFamily="34" charset="0"/>
                          <a:ea typeface="+mn-ea"/>
                          <a:cs typeface="Calibri" panose="020F0502020204030204" pitchFamily="34" charset="0"/>
                        </a:rPr>
                        <a:t>Q</a:t>
                      </a:r>
                      <a:endParaRPr lang="en-ZA" sz="1600" b="1" dirty="0">
                        <a:solidFill>
                          <a:schemeClr val="tx1"/>
                        </a:solidFill>
                        <a:effectLst/>
                        <a:latin typeface="Calibri" panose="020F0502020204030204" pitchFamily="34" charset="0"/>
                        <a:ea typeface="Arial"/>
                        <a:cs typeface="Calibri" panose="020F0502020204030204" pitchFamily="34" charset="0"/>
                      </a:endParaRPr>
                    </a:p>
                  </a:txBody>
                  <a:tcPr marL="68580" marR="68580" marT="0" marB="0">
                    <a:noFill/>
                  </a:tcPr>
                </a:tc>
                <a:tc>
                  <a:txBody>
                    <a:bodyPr/>
                    <a:lstStyle/>
                    <a:p>
                      <a:pP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Number of Research reports completed</a:t>
                      </a:r>
                      <a:r>
                        <a:rPr lang="en-GB" sz="1600" dirty="0">
                          <a:effectLst/>
                          <a:latin typeface="Calibri" panose="020F0502020204030204" pitchFamily="34" charset="0"/>
                          <a:ea typeface="Calibri" panose="020F0502020204030204" pitchFamily="34" charset="0"/>
                          <a:cs typeface="Calibri" panose="020F0502020204030204" pitchFamily="34" charset="0"/>
                        </a:rPr>
                        <a:t> submitted to the Deputy Director General: LP&amp;IR by 31 March 2021</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Data collection tool approved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50% of Data collection completed</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100%  of  data collection completed</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Final research report completed.</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xmlns="" val="10001"/>
                  </a:ext>
                </a:extLst>
              </a:tr>
            </a:tbl>
          </a:graphicData>
        </a:graphic>
      </p:graphicFrame>
      <p:sp>
        <p:nvSpPr>
          <p:cNvPr id="3" name="Slide Number Placeholder 2"/>
          <p:cNvSpPr>
            <a:spLocks noGrp="1"/>
          </p:cNvSpPr>
          <p:nvPr>
            <p:ph type="sldNum" sz="quarter" idx="12"/>
          </p:nvPr>
        </p:nvSpPr>
        <p:spPr>
          <a:xfrm>
            <a:off x="7010400" y="-1838"/>
            <a:ext cx="2133600" cy="365125"/>
          </a:xfrm>
        </p:spPr>
        <p:txBody>
          <a:bodyPr/>
          <a:lstStyle/>
          <a:p>
            <a:pPr>
              <a:defRPr/>
            </a:pPr>
            <a:fld id="{02C825D8-7D5C-497D-8665-B73E15BD3DD8}" type="slidenum">
              <a:rPr lang="en-US" smtClean="0">
                <a:solidFill>
                  <a:schemeClr val="bg1"/>
                </a:solidFill>
              </a:rPr>
              <a:pPr>
                <a:defRPr/>
              </a:pPr>
              <a:t>35</a:t>
            </a:fld>
            <a:endParaRPr lang="en-US" dirty="0">
              <a:solidFill>
                <a:schemeClr val="bg1"/>
              </a:solidFill>
            </a:endParaRPr>
          </a:p>
        </p:txBody>
      </p:sp>
    </p:spTree>
    <p:extLst>
      <p:ext uri="{BB962C8B-B14F-4D97-AF65-F5344CB8AC3E}">
        <p14:creationId xmlns:p14="http://schemas.microsoft.com/office/powerpoint/2010/main" xmlns="" val="11989566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9" descr="Extra3_3-01.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10" name="Title 1"/>
          <p:cNvSpPr txBox="1">
            <a:spLocks/>
          </p:cNvSpPr>
          <p:nvPr/>
        </p:nvSpPr>
        <p:spPr bwMode="auto">
          <a:xfrm>
            <a:off x="6508750" y="4197350"/>
            <a:ext cx="2252663" cy="54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3200">
                <a:solidFill>
                  <a:schemeClr val="tx1"/>
                </a:solidFill>
                <a:latin typeface="Calibri" pitchFamily="32" charset="0"/>
                <a:ea typeface="ＭＳ Ｐゴシック" pitchFamily="32" charset="-128"/>
              </a:defRPr>
            </a:lvl1pPr>
            <a:lvl2pPr marL="37931725" indent="-37474525">
              <a:defRPr sz="2800">
                <a:solidFill>
                  <a:schemeClr val="tx1"/>
                </a:solidFill>
                <a:latin typeface="Calibri" pitchFamily="32" charset="0"/>
                <a:ea typeface="ＭＳ Ｐゴシック" pitchFamily="32" charset="-128"/>
              </a:defRPr>
            </a:lvl2pPr>
            <a:lvl3pPr>
              <a:defRPr sz="2400">
                <a:solidFill>
                  <a:schemeClr val="tx1"/>
                </a:solidFill>
                <a:latin typeface="Calibri" pitchFamily="32" charset="0"/>
                <a:ea typeface="ＭＳ Ｐゴシック" pitchFamily="32" charset="-128"/>
              </a:defRPr>
            </a:lvl3pPr>
            <a:lvl4pPr>
              <a:defRPr sz="2000">
                <a:solidFill>
                  <a:schemeClr val="tx1"/>
                </a:solidFill>
                <a:latin typeface="Calibri" pitchFamily="32" charset="0"/>
                <a:ea typeface="ＭＳ Ｐゴシック" pitchFamily="32" charset="-128"/>
              </a:defRPr>
            </a:lvl4pPr>
            <a:lvl5pPr>
              <a:defRPr sz="2000">
                <a:solidFill>
                  <a:schemeClr val="tx1"/>
                </a:solidFill>
                <a:latin typeface="Calibri" pitchFamily="32" charset="0"/>
                <a:ea typeface="ＭＳ Ｐゴシック" pitchFamily="32" charset="-128"/>
              </a:defRPr>
            </a:lvl5pPr>
            <a:lvl6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6pPr>
            <a:lvl7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7pPr>
            <a:lvl8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8pPr>
            <a:lvl9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9pPr>
          </a:lstStyle>
          <a:p>
            <a:pPr eaLnBrk="1" hangingPunct="1"/>
            <a:r>
              <a:rPr lang="en-US" altLang="en-US" sz="2700" b="1" dirty="0">
                <a:solidFill>
                  <a:srgbClr val="FFAB16"/>
                </a:solidFill>
                <a:latin typeface="Arial" charset="0"/>
              </a:rPr>
              <a:t>Thank </a:t>
            </a:r>
            <a:r>
              <a:rPr lang="en-US" altLang="en-US" sz="2700" b="1" dirty="0">
                <a:solidFill>
                  <a:schemeClr val="bg1"/>
                </a:solidFill>
                <a:latin typeface="Arial" charset="0"/>
              </a:rPr>
              <a:t>You</a:t>
            </a:r>
            <a:r>
              <a:rPr lang="en-US" altLang="en-US" sz="2700" b="1" dirty="0">
                <a:solidFill>
                  <a:srgbClr val="FFAB16"/>
                </a:solidFill>
                <a:latin typeface="Arial" charset="0"/>
              </a:rPr>
              <a:t>…</a:t>
            </a:r>
          </a:p>
        </p:txBody>
      </p:sp>
      <p:sp>
        <p:nvSpPr>
          <p:cNvPr id="17411" name="Title 1"/>
          <p:cNvSpPr txBox="1">
            <a:spLocks/>
          </p:cNvSpPr>
          <p:nvPr/>
        </p:nvSpPr>
        <p:spPr bwMode="auto">
          <a:xfrm>
            <a:off x="5973763" y="1169988"/>
            <a:ext cx="3033712" cy="347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3200">
                <a:solidFill>
                  <a:schemeClr val="tx1"/>
                </a:solidFill>
                <a:latin typeface="Calibri" pitchFamily="32" charset="0"/>
                <a:ea typeface="ＭＳ Ｐゴシック" pitchFamily="32" charset="-128"/>
              </a:defRPr>
            </a:lvl1pPr>
            <a:lvl2pPr marL="37931725" indent="-37474525">
              <a:defRPr sz="2800">
                <a:solidFill>
                  <a:schemeClr val="tx1"/>
                </a:solidFill>
                <a:latin typeface="Calibri" pitchFamily="32" charset="0"/>
                <a:ea typeface="ＭＳ Ｐゴシック" pitchFamily="32" charset="-128"/>
              </a:defRPr>
            </a:lvl2pPr>
            <a:lvl3pPr>
              <a:defRPr sz="2400">
                <a:solidFill>
                  <a:schemeClr val="tx1"/>
                </a:solidFill>
                <a:latin typeface="Calibri" pitchFamily="32" charset="0"/>
                <a:ea typeface="ＭＳ Ｐゴシック" pitchFamily="32" charset="-128"/>
              </a:defRPr>
            </a:lvl3pPr>
            <a:lvl4pPr>
              <a:defRPr sz="2000">
                <a:solidFill>
                  <a:schemeClr val="tx1"/>
                </a:solidFill>
                <a:latin typeface="Calibri" pitchFamily="32" charset="0"/>
                <a:ea typeface="ＭＳ Ｐゴシック" pitchFamily="32" charset="-128"/>
              </a:defRPr>
            </a:lvl4pPr>
            <a:lvl5pPr>
              <a:defRPr sz="2000">
                <a:solidFill>
                  <a:schemeClr val="tx1"/>
                </a:solidFill>
                <a:latin typeface="Calibri" pitchFamily="32" charset="0"/>
                <a:ea typeface="ＭＳ Ｐゴシック" pitchFamily="32" charset="-128"/>
              </a:defRPr>
            </a:lvl5pPr>
            <a:lvl6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6pPr>
            <a:lvl7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7pPr>
            <a:lvl8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8pPr>
            <a:lvl9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9pPr>
          </a:lstStyle>
          <a:p>
            <a:pPr eaLnBrk="1" hangingPunct="1"/>
            <a:r>
              <a:rPr lang="en-US" altLang="en-US" sz="1000" dirty="0" smtClean="0">
                <a:solidFill>
                  <a:srgbClr val="FFFFFF"/>
                </a:solidFill>
                <a:latin typeface="Arial" charset="0"/>
              </a:rPr>
              <a:t>COO|  2019/06/28</a:t>
            </a:r>
            <a:endParaRPr lang="en-US" altLang="en-US" sz="1000" dirty="0">
              <a:solidFill>
                <a:srgbClr val="FFFFFF"/>
              </a:solidFill>
              <a:latin typeface="Arial" charset="0"/>
            </a:endParaRPr>
          </a:p>
        </p:txBody>
      </p:sp>
      <p:sp>
        <p:nvSpPr>
          <p:cNvPr id="2" name="Slide Number Placeholder 1"/>
          <p:cNvSpPr>
            <a:spLocks noGrp="1"/>
          </p:cNvSpPr>
          <p:nvPr>
            <p:ph type="sldNum" sz="quarter" idx="12"/>
          </p:nvPr>
        </p:nvSpPr>
        <p:spPr>
          <a:xfrm>
            <a:off x="7010400" y="0"/>
            <a:ext cx="2133600" cy="365125"/>
          </a:xfrm>
        </p:spPr>
        <p:txBody>
          <a:bodyPr/>
          <a:lstStyle/>
          <a:p>
            <a:fld id="{4199C084-64D2-444A-8BFC-FE521070755C}" type="slidenum">
              <a:rPr lang="en-US" altLang="en-US" smtClean="0">
                <a:solidFill>
                  <a:schemeClr val="bg1"/>
                </a:solidFill>
              </a:rPr>
              <a:pPr/>
              <a:t>36</a:t>
            </a:fld>
            <a:endParaRPr lang="en-US" altLang="en-US"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688" y="274638"/>
            <a:ext cx="8229600" cy="1143000"/>
          </a:xfrm>
        </p:spPr>
        <p:txBody>
          <a:bodyPr/>
          <a:lstStyle/>
          <a:p>
            <a:pPr>
              <a:defRPr/>
            </a:pPr>
            <a:r>
              <a:rPr lang="en-US" sz="2000" b="1" u="sng" dirty="0" smtClean="0">
                <a:solidFill>
                  <a:prstClr val="black"/>
                </a:solidFill>
                <a:ea typeface="ＭＳ Ｐゴシック" pitchFamily="-80" charset="-128"/>
                <a:cs typeface="+mj-cs"/>
              </a:rPr>
              <a:t>INTRODUCTION</a:t>
            </a:r>
            <a:r>
              <a:rPr lang="en-US" sz="2000" b="1" dirty="0" smtClean="0">
                <a:solidFill>
                  <a:prstClr val="black"/>
                </a:solidFill>
                <a:ea typeface="ＭＳ Ｐゴシック" pitchFamily="-80" charset="-128"/>
                <a:cs typeface="+mj-cs"/>
              </a:rPr>
              <a:t>: MANAGING PERFORMANCE INFORMATION IN THE  DEPARTMENT OF EMPLOYMENT AND LABOUR</a:t>
            </a:r>
            <a:endParaRPr lang="en-US" dirty="0"/>
          </a:p>
        </p:txBody>
      </p:sp>
      <p:sp>
        <p:nvSpPr>
          <p:cNvPr id="18435" name="Content Placeholder 2"/>
          <p:cNvSpPr>
            <a:spLocks noGrp="1"/>
          </p:cNvSpPr>
          <p:nvPr>
            <p:ph idx="1"/>
          </p:nvPr>
        </p:nvSpPr>
        <p:spPr>
          <a:xfrm>
            <a:off x="457200" y="1628775"/>
            <a:ext cx="8229600" cy="5092700"/>
          </a:xfrm>
        </p:spPr>
        <p:txBody>
          <a:bodyPr/>
          <a:lstStyle/>
          <a:p>
            <a:pPr>
              <a:buFont typeface="Wingdings" panose="05000000000000000000" pitchFamily="2" charset="2"/>
              <a:buChar char="§"/>
            </a:pPr>
            <a:r>
              <a:rPr lang="en-AU" sz="1600" dirty="0"/>
              <a:t>The </a:t>
            </a:r>
            <a:r>
              <a:rPr lang="en-AU" sz="1600" dirty="0" smtClean="0"/>
              <a:t>Department of Employment and Labour </a:t>
            </a:r>
            <a:r>
              <a:rPr lang="en-AU" sz="1600" dirty="0"/>
              <a:t>delivers services essential to the well-being and development of the communities. To ensure that service delivery is as efficient and economical as possible, the Department is required to formulate </a:t>
            </a:r>
            <a:r>
              <a:rPr lang="en-AU" sz="1600" b="1" dirty="0"/>
              <a:t>S</a:t>
            </a:r>
            <a:r>
              <a:rPr lang="en-AU" sz="1600" b="1" dirty="0" smtClean="0"/>
              <a:t>trategic Plans</a:t>
            </a:r>
            <a:r>
              <a:rPr lang="en-AU" sz="1600" dirty="0"/>
              <a:t> </a:t>
            </a:r>
            <a:r>
              <a:rPr lang="en-AU" sz="1600" dirty="0" smtClean="0"/>
              <a:t>and </a:t>
            </a:r>
            <a:r>
              <a:rPr lang="en-AU" sz="1600" b="1" dirty="0" smtClean="0"/>
              <a:t>Annual Performance Plans</a:t>
            </a:r>
            <a:r>
              <a:rPr lang="en-AU" sz="1600" dirty="0" smtClean="0"/>
              <a:t>, allocate </a:t>
            </a:r>
            <a:r>
              <a:rPr lang="en-AU" sz="1600" dirty="0"/>
              <a:t>resources </a:t>
            </a:r>
            <a:r>
              <a:rPr lang="en-AU" sz="1600" dirty="0" smtClean="0"/>
              <a:t>for </a:t>
            </a:r>
            <a:r>
              <a:rPr lang="en-AU" sz="1600" dirty="0"/>
              <a:t>the implementation of </a:t>
            </a:r>
            <a:r>
              <a:rPr lang="en-AU" sz="1600" dirty="0" smtClean="0"/>
              <a:t>these </a:t>
            </a:r>
            <a:r>
              <a:rPr lang="en-AU" sz="1600" dirty="0"/>
              <a:t>plans, </a:t>
            </a:r>
            <a:r>
              <a:rPr lang="en-AU" sz="1600" dirty="0" smtClean="0"/>
              <a:t>monitor </a:t>
            </a:r>
            <a:r>
              <a:rPr lang="en-AU" sz="1600" dirty="0"/>
              <a:t>and report the </a:t>
            </a:r>
            <a:r>
              <a:rPr lang="en-AU" sz="1600" dirty="0" smtClean="0"/>
              <a:t>results through </a:t>
            </a:r>
            <a:r>
              <a:rPr lang="en-AU" sz="1600" b="1" dirty="0" smtClean="0"/>
              <a:t>Quarterly Performance Reports</a:t>
            </a:r>
            <a:r>
              <a:rPr lang="en-AU" sz="1600" b="1" dirty="0"/>
              <a:t> </a:t>
            </a:r>
            <a:r>
              <a:rPr lang="en-AU" sz="1600" dirty="0" smtClean="0"/>
              <a:t>and </a:t>
            </a:r>
            <a:r>
              <a:rPr lang="en-AU" sz="1600" b="1" dirty="0" smtClean="0"/>
              <a:t>Annual Performance Reports.  </a:t>
            </a:r>
            <a:r>
              <a:rPr lang="en-AU" sz="1600" dirty="0" smtClean="0"/>
              <a:t>These highlighted planning and reporting tools constitute Performance Information.</a:t>
            </a:r>
          </a:p>
          <a:p>
            <a:pPr>
              <a:buFont typeface="Wingdings" panose="05000000000000000000" pitchFamily="2" charset="2"/>
              <a:buChar char="§"/>
            </a:pPr>
            <a:endParaRPr lang="en-AU" sz="1600" dirty="0" smtClean="0"/>
          </a:p>
          <a:p>
            <a:pPr>
              <a:buFont typeface="Wingdings" panose="05000000000000000000" pitchFamily="2" charset="2"/>
              <a:buChar char="§"/>
            </a:pPr>
            <a:r>
              <a:rPr lang="en-AU" sz="1600" dirty="0" smtClean="0"/>
              <a:t>Performance Information </a:t>
            </a:r>
            <a:r>
              <a:rPr lang="en-AU" sz="1600" dirty="0"/>
              <a:t>is essential to focus the attention of the public and oversight bodies on whether the </a:t>
            </a:r>
            <a:r>
              <a:rPr lang="en-AU" sz="1600" dirty="0" smtClean="0"/>
              <a:t>Department </a:t>
            </a:r>
            <a:r>
              <a:rPr lang="en-AU" sz="1600" dirty="0"/>
              <a:t>is </a:t>
            </a:r>
            <a:r>
              <a:rPr lang="en-AU" sz="1600" b="1" dirty="0"/>
              <a:t>delivering value for money</a:t>
            </a:r>
            <a:r>
              <a:rPr lang="en-AU" sz="1600" dirty="0"/>
              <a:t>, by comparing </a:t>
            </a:r>
            <a:r>
              <a:rPr lang="en-AU" sz="1600" dirty="0" smtClean="0"/>
              <a:t>performance </a:t>
            </a:r>
            <a:r>
              <a:rPr lang="en-AU" sz="1600" dirty="0"/>
              <a:t>against </a:t>
            </a:r>
            <a:r>
              <a:rPr lang="en-AU" sz="1600" dirty="0" smtClean="0"/>
              <a:t>budgets </a:t>
            </a:r>
            <a:r>
              <a:rPr lang="en-AU" sz="1600" dirty="0"/>
              <a:t>and service delivery plans, and to alert managers to areas where corrective action is required.</a:t>
            </a:r>
            <a:endParaRPr lang="en-ZA" sz="1600" dirty="0"/>
          </a:p>
          <a:p>
            <a:pPr>
              <a:buFont typeface="Wingdings" panose="05000000000000000000" pitchFamily="2" charset="2"/>
              <a:buChar char="§"/>
            </a:pPr>
            <a:endParaRPr lang="en-ZA" sz="1600" dirty="0"/>
          </a:p>
          <a:p>
            <a:pPr>
              <a:buFont typeface="Wingdings" panose="05000000000000000000" pitchFamily="2" charset="2"/>
              <a:buChar char="§"/>
            </a:pPr>
            <a:r>
              <a:rPr lang="en-AU" sz="1600" dirty="0"/>
              <a:t>Performance information also plays a growing role in budget allocations and </a:t>
            </a:r>
            <a:r>
              <a:rPr lang="en-AU" sz="1600" dirty="0" smtClean="0"/>
              <a:t>is </a:t>
            </a:r>
            <a:r>
              <a:rPr lang="en-AU" sz="1600" dirty="0"/>
              <a:t>increasingly </a:t>
            </a:r>
            <a:r>
              <a:rPr lang="en-AU" sz="1600" dirty="0" smtClean="0"/>
              <a:t>used </a:t>
            </a:r>
            <a:r>
              <a:rPr lang="en-AU" sz="1600" dirty="0"/>
              <a:t>to </a:t>
            </a:r>
            <a:r>
              <a:rPr lang="en-AU" sz="1600" b="1" dirty="0"/>
              <a:t>monitor service delivery</a:t>
            </a:r>
            <a:r>
              <a:rPr lang="en-AU" sz="1600" dirty="0"/>
              <a:t>. This means the information must be accurate, appropriate and timely.</a:t>
            </a:r>
            <a:endParaRPr lang="en-ZA" sz="1600" dirty="0"/>
          </a:p>
          <a:p>
            <a:endParaRPr lang="en-ZA" sz="1600" dirty="0"/>
          </a:p>
          <a:p>
            <a:endParaRPr lang="en-AU" sz="2000" dirty="0" smtClean="0"/>
          </a:p>
          <a:p>
            <a:endParaRPr lang="en-AU" sz="2000" dirty="0"/>
          </a:p>
          <a:p>
            <a:endParaRPr lang="en-AU" sz="2000" dirty="0" smtClean="0"/>
          </a:p>
          <a:p>
            <a:endParaRPr lang="en-AU" sz="2000" dirty="0"/>
          </a:p>
          <a:p>
            <a:endParaRPr lang="en-AU" sz="2000" dirty="0" smtClean="0"/>
          </a:p>
          <a:p>
            <a:endParaRPr lang="en-US" altLang="en-US" sz="2000" dirty="0" smtClean="0">
              <a:ea typeface="ＭＳ Ｐゴシック" pitchFamily="34" charset="-128"/>
            </a:endParaRPr>
          </a:p>
        </p:txBody>
      </p:sp>
      <p:sp>
        <p:nvSpPr>
          <p:cNvPr id="18436" name="Slide Number Placeholder 2"/>
          <p:cNvSpPr>
            <a:spLocks noGrp="1"/>
          </p:cNvSpPr>
          <p:nvPr>
            <p:ph type="sldNum" sz="quarter" idx="12"/>
          </p:nvPr>
        </p:nvSpPr>
        <p:spPr bwMode="auto">
          <a:xfrm>
            <a:off x="6672263" y="635635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607C82E4-6066-4D9F-83DB-02BE8E88E017}" type="slidenum">
              <a:rPr lang="en-US" altLang="en-US" sz="1200" smtClean="0">
                <a:solidFill>
                  <a:srgbClr val="898989"/>
                </a:solidFill>
              </a:rPr>
              <a:pPr/>
              <a:t>4</a:t>
            </a:fld>
            <a:endParaRPr lang="en-US" altLang="en-US" sz="1200" dirty="0" smtClean="0">
              <a:solidFill>
                <a:srgbClr val="898989"/>
              </a:solidFill>
            </a:endParaRPr>
          </a:p>
        </p:txBody>
      </p:sp>
      <p:sp>
        <p:nvSpPr>
          <p:cNvPr id="5" name="Slide Number Placeholder 1"/>
          <p:cNvSpPr txBox="1">
            <a:spLocks/>
          </p:cNvSpPr>
          <p:nvPr/>
        </p:nvSpPr>
        <p:spPr>
          <a:xfrm>
            <a:off x="7010400" y="-5896"/>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eaLnBrk="1" fontAlgn="base" hangingPunct="1">
              <a:spcBef>
                <a:spcPct val="0"/>
              </a:spcBef>
              <a:spcAft>
                <a:spcPct val="0"/>
              </a:spcAft>
              <a:defRPr sz="1200" kern="1200">
                <a:solidFill>
                  <a:srgbClr val="898989"/>
                </a:solidFill>
                <a:latin typeface="Calibri" pitchFamily="32" charset="0"/>
                <a:ea typeface="ＭＳ Ｐゴシック" pitchFamily="32" charset="-128"/>
                <a:cs typeface="+mn-cs"/>
              </a:defRPr>
            </a:lvl1pPr>
            <a:lvl2pPr marL="457200" algn="l" defTabSz="457200" rtl="0" eaLnBrk="0" fontAlgn="base" hangingPunct="0">
              <a:spcBef>
                <a:spcPct val="0"/>
              </a:spcBef>
              <a:spcAft>
                <a:spcPct val="0"/>
              </a:spcAft>
              <a:defRPr kern="1200">
                <a:solidFill>
                  <a:schemeClr val="tx1"/>
                </a:solidFill>
                <a:latin typeface="Arial" charset="0"/>
                <a:ea typeface="ＭＳ Ｐゴシック" pitchFamily="32" charset="-128"/>
                <a:cs typeface="+mn-cs"/>
              </a:defRPr>
            </a:lvl2pPr>
            <a:lvl3pPr marL="914400" algn="l" defTabSz="457200" rtl="0" eaLnBrk="0" fontAlgn="base" hangingPunct="0">
              <a:spcBef>
                <a:spcPct val="0"/>
              </a:spcBef>
              <a:spcAft>
                <a:spcPct val="0"/>
              </a:spcAft>
              <a:defRPr kern="1200">
                <a:solidFill>
                  <a:schemeClr val="tx1"/>
                </a:solidFill>
                <a:latin typeface="Arial" charset="0"/>
                <a:ea typeface="ＭＳ Ｐゴシック" pitchFamily="32" charset="-128"/>
                <a:cs typeface="+mn-cs"/>
              </a:defRPr>
            </a:lvl3pPr>
            <a:lvl4pPr marL="1371600" algn="l" defTabSz="457200" rtl="0" eaLnBrk="0" fontAlgn="base" hangingPunct="0">
              <a:spcBef>
                <a:spcPct val="0"/>
              </a:spcBef>
              <a:spcAft>
                <a:spcPct val="0"/>
              </a:spcAft>
              <a:defRPr kern="1200">
                <a:solidFill>
                  <a:schemeClr val="tx1"/>
                </a:solidFill>
                <a:latin typeface="Arial" charset="0"/>
                <a:ea typeface="ＭＳ Ｐゴシック" pitchFamily="32" charset="-128"/>
                <a:cs typeface="+mn-cs"/>
              </a:defRPr>
            </a:lvl4pPr>
            <a:lvl5pPr marL="1828800" algn="l" defTabSz="457200" rtl="0" eaLnBrk="0" fontAlgn="base" hangingPunct="0">
              <a:spcBef>
                <a:spcPct val="0"/>
              </a:spcBef>
              <a:spcAft>
                <a:spcPct val="0"/>
              </a:spcAft>
              <a:defRPr kern="1200">
                <a:solidFill>
                  <a:schemeClr val="tx1"/>
                </a:solidFill>
                <a:latin typeface="Arial" charset="0"/>
                <a:ea typeface="ＭＳ Ｐゴシック" pitchFamily="32" charset="-128"/>
                <a:cs typeface="+mn-cs"/>
              </a:defRPr>
            </a:lvl5pPr>
            <a:lvl6pPr marL="2286000" algn="l" defTabSz="914400" rtl="0" eaLnBrk="1" latinLnBrk="0" hangingPunct="1">
              <a:defRPr kern="1200">
                <a:solidFill>
                  <a:schemeClr val="tx1"/>
                </a:solidFill>
                <a:latin typeface="Arial" charset="0"/>
                <a:ea typeface="ＭＳ Ｐゴシック" pitchFamily="32" charset="-128"/>
                <a:cs typeface="+mn-cs"/>
              </a:defRPr>
            </a:lvl6pPr>
            <a:lvl7pPr marL="2743200" algn="l" defTabSz="914400" rtl="0" eaLnBrk="1" latinLnBrk="0" hangingPunct="1">
              <a:defRPr kern="1200">
                <a:solidFill>
                  <a:schemeClr val="tx1"/>
                </a:solidFill>
                <a:latin typeface="Arial" charset="0"/>
                <a:ea typeface="ＭＳ Ｐゴシック" pitchFamily="32" charset="-128"/>
                <a:cs typeface="+mn-cs"/>
              </a:defRPr>
            </a:lvl7pPr>
            <a:lvl8pPr marL="3200400" algn="l" defTabSz="914400" rtl="0" eaLnBrk="1" latinLnBrk="0" hangingPunct="1">
              <a:defRPr kern="1200">
                <a:solidFill>
                  <a:schemeClr val="tx1"/>
                </a:solidFill>
                <a:latin typeface="Arial" charset="0"/>
                <a:ea typeface="ＭＳ Ｐゴシック" pitchFamily="32" charset="-128"/>
                <a:cs typeface="+mn-cs"/>
              </a:defRPr>
            </a:lvl8pPr>
            <a:lvl9pPr marL="3657600" algn="l" defTabSz="914400" rtl="0" eaLnBrk="1" latinLnBrk="0" hangingPunct="1">
              <a:defRPr kern="1200">
                <a:solidFill>
                  <a:schemeClr val="tx1"/>
                </a:solidFill>
                <a:latin typeface="Arial" charset="0"/>
                <a:ea typeface="ＭＳ Ｐゴシック" pitchFamily="32" charset="-128"/>
                <a:cs typeface="+mn-cs"/>
              </a:defRPr>
            </a:lvl9pPr>
          </a:lstStyle>
          <a:p>
            <a:pPr>
              <a:defRPr/>
            </a:pPr>
            <a:fld id="{02973164-415C-4C83-A7EC-60F18549655F}" type="slidenum">
              <a:rPr lang="en-US" smtClean="0">
                <a:solidFill>
                  <a:schemeClr val="bg1"/>
                </a:solidFill>
              </a:rPr>
              <a:pPr>
                <a:defRPr/>
              </a:pPr>
              <a:t>4</a:t>
            </a:fld>
            <a:endParaRPr lang="en-US" dirty="0">
              <a:solidFill>
                <a:schemeClr val="bg1"/>
              </a:solidFill>
            </a:endParaRPr>
          </a:p>
        </p:txBody>
      </p:sp>
    </p:spTree>
    <p:extLst>
      <p:ext uri="{BB962C8B-B14F-4D97-AF65-F5344CB8AC3E}">
        <p14:creationId xmlns:p14="http://schemas.microsoft.com/office/powerpoint/2010/main" xmlns="" val="37752703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688" y="274638"/>
            <a:ext cx="8229600" cy="1143000"/>
          </a:xfrm>
        </p:spPr>
        <p:txBody>
          <a:bodyPr/>
          <a:lstStyle/>
          <a:p>
            <a:pPr>
              <a:defRPr/>
            </a:pPr>
            <a:r>
              <a:rPr lang="en-US" sz="2000" b="1" u="sng" dirty="0" smtClean="0">
                <a:solidFill>
                  <a:prstClr val="black"/>
                </a:solidFill>
                <a:ea typeface="ＭＳ Ｐゴシック" pitchFamily="-80" charset="-128"/>
                <a:cs typeface="+mj-cs"/>
              </a:rPr>
              <a:t>PURPOSE: </a:t>
            </a:r>
            <a:r>
              <a:rPr lang="en-US" sz="2000" b="1" dirty="0" smtClean="0">
                <a:solidFill>
                  <a:prstClr val="black"/>
                </a:solidFill>
                <a:ea typeface="ＭＳ Ｐゴシック" pitchFamily="-80" charset="-128"/>
                <a:cs typeface="+mj-cs"/>
              </a:rPr>
              <a:t>MANAGING PERFORMANCE INFORMATION IN THE  DEPARTMENT OF EMPLOYMENT AND LABOUR</a:t>
            </a:r>
            <a:endParaRPr lang="en-US" dirty="0"/>
          </a:p>
        </p:txBody>
      </p:sp>
      <p:sp>
        <p:nvSpPr>
          <p:cNvPr id="18435" name="Content Placeholder 2"/>
          <p:cNvSpPr>
            <a:spLocks noGrp="1"/>
          </p:cNvSpPr>
          <p:nvPr>
            <p:ph idx="1"/>
          </p:nvPr>
        </p:nvSpPr>
        <p:spPr>
          <a:xfrm>
            <a:off x="457200" y="1417638"/>
            <a:ext cx="8229600" cy="5092700"/>
          </a:xfrm>
        </p:spPr>
        <p:txBody>
          <a:bodyPr/>
          <a:lstStyle/>
          <a:p>
            <a:pPr marL="0" indent="0">
              <a:buNone/>
            </a:pPr>
            <a:r>
              <a:rPr lang="en-AU" sz="1600" b="1" i="1" dirty="0" smtClean="0"/>
              <a:t>The number of reasons for a structured approach to managing performance information include the following:</a:t>
            </a:r>
          </a:p>
          <a:p>
            <a:pPr>
              <a:buFont typeface="Arial" panose="020B0604020202020204" pitchFamily="34" charset="0"/>
              <a:buChar char="•"/>
            </a:pPr>
            <a:endParaRPr lang="en-AU" sz="1600" dirty="0"/>
          </a:p>
          <a:p>
            <a:pPr>
              <a:buFont typeface="Wingdings" panose="05000000000000000000" pitchFamily="2" charset="2"/>
              <a:buChar char="q"/>
            </a:pPr>
            <a:r>
              <a:rPr lang="en-AU" sz="1600" dirty="0" smtClean="0"/>
              <a:t>To </a:t>
            </a:r>
            <a:r>
              <a:rPr lang="en-AU" sz="1600" dirty="0"/>
              <a:t>ensure that the pre-determined </a:t>
            </a:r>
            <a:r>
              <a:rPr lang="en-AU" sz="1600" dirty="0" smtClean="0"/>
              <a:t>plans, objectives, performance indicators and targets set by the organisation </a:t>
            </a:r>
            <a:r>
              <a:rPr lang="en-AU" sz="1600" dirty="0"/>
              <a:t>are </a:t>
            </a:r>
            <a:r>
              <a:rPr lang="en-AU" sz="1600" dirty="0" smtClean="0"/>
              <a:t>constantly monitored </a:t>
            </a:r>
            <a:r>
              <a:rPr lang="en-AU" sz="1600" dirty="0"/>
              <a:t>and successfully achieved in line with applicable government prescripts. </a:t>
            </a:r>
            <a:endParaRPr lang="en-AU" sz="1600" dirty="0" smtClean="0"/>
          </a:p>
          <a:p>
            <a:pPr>
              <a:buFont typeface="Wingdings" panose="05000000000000000000" pitchFamily="2" charset="2"/>
              <a:buChar char="q"/>
            </a:pPr>
            <a:endParaRPr lang="en-AU" sz="1200" dirty="0" smtClean="0"/>
          </a:p>
          <a:p>
            <a:pPr marL="342900" lvl="1" indent="-342900">
              <a:buFont typeface="Wingdings" panose="05000000000000000000" pitchFamily="2" charset="2"/>
              <a:buChar char="q"/>
            </a:pPr>
            <a:r>
              <a:rPr lang="en-AU" sz="1600" dirty="0"/>
              <a:t>To provide the Department with </a:t>
            </a:r>
            <a:r>
              <a:rPr lang="en-AU" sz="1600" dirty="0" smtClean="0"/>
              <a:t>planning and reporting tools </a:t>
            </a:r>
            <a:r>
              <a:rPr lang="en-AU" sz="1600" dirty="0"/>
              <a:t>a</a:t>
            </a:r>
            <a:r>
              <a:rPr lang="en-AU" sz="1600" dirty="0" smtClean="0"/>
              <a:t>s well as procedures </a:t>
            </a:r>
            <a:r>
              <a:rPr lang="en-AU" sz="1600" dirty="0"/>
              <a:t>to monitor and evaluate the operations of the department and the mechanisms by which organisational performance shall be improved.</a:t>
            </a:r>
            <a:endParaRPr lang="en-ZA" sz="1600" dirty="0"/>
          </a:p>
          <a:p>
            <a:pPr marL="0" indent="0">
              <a:buNone/>
            </a:pPr>
            <a:endParaRPr lang="en-AU" sz="1200" dirty="0"/>
          </a:p>
          <a:p>
            <a:pPr>
              <a:buFont typeface="Wingdings" panose="05000000000000000000" pitchFamily="2" charset="2"/>
              <a:buChar char="q"/>
            </a:pPr>
            <a:r>
              <a:rPr lang="en-AU" sz="1600" dirty="0" smtClean="0"/>
              <a:t>To </a:t>
            </a:r>
            <a:r>
              <a:rPr lang="en-AU" sz="1600" dirty="0"/>
              <a:t>d</a:t>
            </a:r>
            <a:r>
              <a:rPr lang="en-ZA" sz="1600" dirty="0"/>
              <a:t>efine roles and responsibilities in the </a:t>
            </a:r>
            <a:r>
              <a:rPr lang="en-ZA" sz="1600" dirty="0" smtClean="0"/>
              <a:t>execution of the mandate of the Department.</a:t>
            </a:r>
          </a:p>
          <a:p>
            <a:pPr marL="0" indent="0">
              <a:buNone/>
            </a:pPr>
            <a:endParaRPr lang="en-ZA" sz="1600" dirty="0" smtClean="0"/>
          </a:p>
          <a:p>
            <a:pPr>
              <a:buFont typeface="Wingdings" panose="05000000000000000000" pitchFamily="2" charset="2"/>
              <a:buChar char="q"/>
            </a:pPr>
            <a:r>
              <a:rPr lang="en-ZA" sz="1600" dirty="0"/>
              <a:t>To promote accountability and transparency by providing the Department, Government, </a:t>
            </a:r>
            <a:r>
              <a:rPr lang="en-ZA" sz="1600" dirty="0" smtClean="0"/>
              <a:t>Auditor General, Parliament </a:t>
            </a:r>
            <a:r>
              <a:rPr lang="en-ZA" sz="1600" dirty="0"/>
              <a:t>and the public with timely, accessible and accurate performance </a:t>
            </a:r>
            <a:r>
              <a:rPr lang="en-ZA" sz="1600" dirty="0" smtClean="0"/>
              <a:t>information (Strategic Plans, APP’s and QPR’s and APR’s).</a:t>
            </a:r>
            <a:endParaRPr lang="en-ZA" sz="1600" dirty="0"/>
          </a:p>
          <a:p>
            <a:pPr>
              <a:buFont typeface="Wingdings" panose="05000000000000000000" pitchFamily="2" charset="2"/>
              <a:buChar char="q"/>
            </a:pPr>
            <a:endParaRPr lang="en-ZA" sz="4000" dirty="0"/>
          </a:p>
          <a:p>
            <a:endParaRPr lang="en-AU" sz="2000" dirty="0" smtClean="0"/>
          </a:p>
          <a:p>
            <a:endParaRPr lang="en-AU" sz="2000" dirty="0"/>
          </a:p>
          <a:p>
            <a:endParaRPr lang="en-AU" sz="2000" dirty="0" smtClean="0"/>
          </a:p>
          <a:p>
            <a:endParaRPr lang="en-AU" sz="2000" dirty="0"/>
          </a:p>
          <a:p>
            <a:endParaRPr lang="en-AU" sz="2000" dirty="0" smtClean="0"/>
          </a:p>
        </p:txBody>
      </p:sp>
      <p:sp>
        <p:nvSpPr>
          <p:cNvPr id="18436" name="Slide Number Placeholder 2"/>
          <p:cNvSpPr>
            <a:spLocks noGrp="1"/>
          </p:cNvSpPr>
          <p:nvPr>
            <p:ph type="sldNum" sz="quarter" idx="12"/>
          </p:nvPr>
        </p:nvSpPr>
        <p:spPr bwMode="auto">
          <a:xfrm>
            <a:off x="6672263" y="635635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607C82E4-6066-4D9F-83DB-02BE8E88E017}" type="slidenum">
              <a:rPr lang="en-US" altLang="en-US" sz="1200" smtClean="0">
                <a:solidFill>
                  <a:srgbClr val="898989"/>
                </a:solidFill>
              </a:rPr>
              <a:pPr/>
              <a:t>5</a:t>
            </a:fld>
            <a:endParaRPr lang="en-US" altLang="en-US" sz="1200" dirty="0" smtClean="0">
              <a:solidFill>
                <a:srgbClr val="898989"/>
              </a:solidFill>
            </a:endParaRPr>
          </a:p>
        </p:txBody>
      </p:sp>
      <p:sp>
        <p:nvSpPr>
          <p:cNvPr id="5" name="Slide Number Placeholder 1"/>
          <p:cNvSpPr txBox="1">
            <a:spLocks/>
          </p:cNvSpPr>
          <p:nvPr/>
        </p:nvSpPr>
        <p:spPr>
          <a:xfrm>
            <a:off x="7010400" y="-5896"/>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eaLnBrk="1" fontAlgn="base" hangingPunct="1">
              <a:spcBef>
                <a:spcPct val="0"/>
              </a:spcBef>
              <a:spcAft>
                <a:spcPct val="0"/>
              </a:spcAft>
              <a:defRPr sz="1200" kern="1200">
                <a:solidFill>
                  <a:srgbClr val="898989"/>
                </a:solidFill>
                <a:latin typeface="Calibri" pitchFamily="32" charset="0"/>
                <a:ea typeface="ＭＳ Ｐゴシック" pitchFamily="32" charset="-128"/>
                <a:cs typeface="+mn-cs"/>
              </a:defRPr>
            </a:lvl1pPr>
            <a:lvl2pPr marL="457200" algn="l" defTabSz="457200" rtl="0" eaLnBrk="0" fontAlgn="base" hangingPunct="0">
              <a:spcBef>
                <a:spcPct val="0"/>
              </a:spcBef>
              <a:spcAft>
                <a:spcPct val="0"/>
              </a:spcAft>
              <a:defRPr kern="1200">
                <a:solidFill>
                  <a:schemeClr val="tx1"/>
                </a:solidFill>
                <a:latin typeface="Arial" charset="0"/>
                <a:ea typeface="ＭＳ Ｐゴシック" pitchFamily="32" charset="-128"/>
                <a:cs typeface="+mn-cs"/>
              </a:defRPr>
            </a:lvl2pPr>
            <a:lvl3pPr marL="914400" algn="l" defTabSz="457200" rtl="0" eaLnBrk="0" fontAlgn="base" hangingPunct="0">
              <a:spcBef>
                <a:spcPct val="0"/>
              </a:spcBef>
              <a:spcAft>
                <a:spcPct val="0"/>
              </a:spcAft>
              <a:defRPr kern="1200">
                <a:solidFill>
                  <a:schemeClr val="tx1"/>
                </a:solidFill>
                <a:latin typeface="Arial" charset="0"/>
                <a:ea typeface="ＭＳ Ｐゴシック" pitchFamily="32" charset="-128"/>
                <a:cs typeface="+mn-cs"/>
              </a:defRPr>
            </a:lvl3pPr>
            <a:lvl4pPr marL="1371600" algn="l" defTabSz="457200" rtl="0" eaLnBrk="0" fontAlgn="base" hangingPunct="0">
              <a:spcBef>
                <a:spcPct val="0"/>
              </a:spcBef>
              <a:spcAft>
                <a:spcPct val="0"/>
              </a:spcAft>
              <a:defRPr kern="1200">
                <a:solidFill>
                  <a:schemeClr val="tx1"/>
                </a:solidFill>
                <a:latin typeface="Arial" charset="0"/>
                <a:ea typeface="ＭＳ Ｐゴシック" pitchFamily="32" charset="-128"/>
                <a:cs typeface="+mn-cs"/>
              </a:defRPr>
            </a:lvl4pPr>
            <a:lvl5pPr marL="1828800" algn="l" defTabSz="457200" rtl="0" eaLnBrk="0" fontAlgn="base" hangingPunct="0">
              <a:spcBef>
                <a:spcPct val="0"/>
              </a:spcBef>
              <a:spcAft>
                <a:spcPct val="0"/>
              </a:spcAft>
              <a:defRPr kern="1200">
                <a:solidFill>
                  <a:schemeClr val="tx1"/>
                </a:solidFill>
                <a:latin typeface="Arial" charset="0"/>
                <a:ea typeface="ＭＳ Ｐゴシック" pitchFamily="32" charset="-128"/>
                <a:cs typeface="+mn-cs"/>
              </a:defRPr>
            </a:lvl5pPr>
            <a:lvl6pPr marL="2286000" algn="l" defTabSz="914400" rtl="0" eaLnBrk="1" latinLnBrk="0" hangingPunct="1">
              <a:defRPr kern="1200">
                <a:solidFill>
                  <a:schemeClr val="tx1"/>
                </a:solidFill>
                <a:latin typeface="Arial" charset="0"/>
                <a:ea typeface="ＭＳ Ｐゴシック" pitchFamily="32" charset="-128"/>
                <a:cs typeface="+mn-cs"/>
              </a:defRPr>
            </a:lvl6pPr>
            <a:lvl7pPr marL="2743200" algn="l" defTabSz="914400" rtl="0" eaLnBrk="1" latinLnBrk="0" hangingPunct="1">
              <a:defRPr kern="1200">
                <a:solidFill>
                  <a:schemeClr val="tx1"/>
                </a:solidFill>
                <a:latin typeface="Arial" charset="0"/>
                <a:ea typeface="ＭＳ Ｐゴシック" pitchFamily="32" charset="-128"/>
                <a:cs typeface="+mn-cs"/>
              </a:defRPr>
            </a:lvl7pPr>
            <a:lvl8pPr marL="3200400" algn="l" defTabSz="914400" rtl="0" eaLnBrk="1" latinLnBrk="0" hangingPunct="1">
              <a:defRPr kern="1200">
                <a:solidFill>
                  <a:schemeClr val="tx1"/>
                </a:solidFill>
                <a:latin typeface="Arial" charset="0"/>
                <a:ea typeface="ＭＳ Ｐゴシック" pitchFamily="32" charset="-128"/>
                <a:cs typeface="+mn-cs"/>
              </a:defRPr>
            </a:lvl8pPr>
            <a:lvl9pPr marL="3657600" algn="l" defTabSz="914400" rtl="0" eaLnBrk="1" latinLnBrk="0" hangingPunct="1">
              <a:defRPr kern="1200">
                <a:solidFill>
                  <a:schemeClr val="tx1"/>
                </a:solidFill>
                <a:latin typeface="Arial" charset="0"/>
                <a:ea typeface="ＭＳ Ｐゴシック" pitchFamily="32" charset="-128"/>
                <a:cs typeface="+mn-cs"/>
              </a:defRPr>
            </a:lvl9pPr>
          </a:lstStyle>
          <a:p>
            <a:pPr>
              <a:defRPr/>
            </a:pPr>
            <a:fld id="{02973164-415C-4C83-A7EC-60F18549655F}" type="slidenum">
              <a:rPr lang="en-US" smtClean="0">
                <a:solidFill>
                  <a:schemeClr val="bg1"/>
                </a:solidFill>
              </a:rPr>
              <a:pPr>
                <a:defRPr/>
              </a:pPr>
              <a:t>5</a:t>
            </a:fld>
            <a:endParaRPr lang="en-US" dirty="0">
              <a:solidFill>
                <a:schemeClr val="bg1"/>
              </a:solidFill>
            </a:endParaRPr>
          </a:p>
        </p:txBody>
      </p:sp>
    </p:spTree>
    <p:extLst>
      <p:ext uri="{BB962C8B-B14F-4D97-AF65-F5344CB8AC3E}">
        <p14:creationId xmlns:p14="http://schemas.microsoft.com/office/powerpoint/2010/main" xmlns="" val="7387632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688" y="173512"/>
            <a:ext cx="8229600" cy="1143000"/>
          </a:xfrm>
        </p:spPr>
        <p:txBody>
          <a:bodyPr/>
          <a:lstStyle/>
          <a:p>
            <a:pPr>
              <a:defRPr/>
            </a:pPr>
            <a:r>
              <a:rPr lang="en-US" sz="2000" b="1" u="sng" dirty="0" smtClean="0">
                <a:solidFill>
                  <a:prstClr val="black"/>
                </a:solidFill>
                <a:ea typeface="ＭＳ Ｐゴシック" pitchFamily="-80" charset="-128"/>
                <a:cs typeface="+mj-cs"/>
              </a:rPr>
              <a:t>LINKS: </a:t>
            </a:r>
            <a:r>
              <a:rPr lang="en-US" sz="2000" b="1" dirty="0" smtClean="0">
                <a:solidFill>
                  <a:prstClr val="black"/>
                </a:solidFill>
                <a:ea typeface="ＭＳ Ｐゴシック" pitchFamily="-80" charset="-128"/>
                <a:cs typeface="+mj-cs"/>
              </a:rPr>
              <a:t>MANAGING PERFORMANCE INFORMATION IN THE  </a:t>
            </a:r>
            <a:br>
              <a:rPr lang="en-US" sz="2000" b="1" dirty="0" smtClean="0">
                <a:solidFill>
                  <a:prstClr val="black"/>
                </a:solidFill>
                <a:ea typeface="ＭＳ Ｐゴシック" pitchFamily="-80" charset="-128"/>
                <a:cs typeface="+mj-cs"/>
              </a:rPr>
            </a:br>
            <a:r>
              <a:rPr lang="en-US" sz="2000" b="1" dirty="0" smtClean="0">
                <a:solidFill>
                  <a:prstClr val="black"/>
                </a:solidFill>
                <a:ea typeface="ＭＳ Ｐゴシック" pitchFamily="-80" charset="-128"/>
                <a:cs typeface="+mj-cs"/>
              </a:rPr>
              <a:t>DEPARTMENT OF EMPLOYMENT AND LABOUR</a:t>
            </a:r>
            <a:endParaRPr lang="en-US" dirty="0"/>
          </a:p>
        </p:txBody>
      </p:sp>
      <p:sp>
        <p:nvSpPr>
          <p:cNvPr id="18435" name="Content Placeholder 2"/>
          <p:cNvSpPr>
            <a:spLocks noGrp="1"/>
          </p:cNvSpPr>
          <p:nvPr>
            <p:ph idx="1"/>
          </p:nvPr>
        </p:nvSpPr>
        <p:spPr>
          <a:xfrm>
            <a:off x="324092" y="1316512"/>
            <a:ext cx="8481771" cy="5086652"/>
          </a:xfrm>
        </p:spPr>
        <p:txBody>
          <a:bodyPr/>
          <a:lstStyle/>
          <a:p>
            <a:pPr marL="0" lvl="1" indent="0">
              <a:buNone/>
            </a:pPr>
            <a:r>
              <a:rPr lang="en-AU" sz="1600" dirty="0" smtClean="0"/>
              <a:t>Underpinning the mandate of the Department of Employment and Labour is its constitutional obligation and policy mandate.</a:t>
            </a:r>
          </a:p>
          <a:p>
            <a:pPr marL="0" lvl="1" indent="0">
              <a:buNone/>
            </a:pPr>
            <a:endParaRPr lang="en-AU" sz="800" dirty="0" smtClean="0"/>
          </a:p>
          <a:p>
            <a:pPr marL="0" lvl="1" indent="0">
              <a:buNone/>
            </a:pPr>
            <a:r>
              <a:rPr lang="en-AU" sz="1600" b="1" i="1" dirty="0"/>
              <a:t>To achieve the mandate of the Department, the following should be established</a:t>
            </a:r>
            <a:r>
              <a:rPr lang="en-AU" sz="1600" b="1" i="1" dirty="0" smtClean="0"/>
              <a:t>:</a:t>
            </a:r>
          </a:p>
          <a:p>
            <a:pPr marL="0" lvl="1" indent="0">
              <a:buNone/>
            </a:pPr>
            <a:endParaRPr lang="en-AU" sz="800" dirty="0" smtClean="0"/>
          </a:p>
          <a:p>
            <a:pPr>
              <a:buFont typeface="Wingdings" panose="05000000000000000000" pitchFamily="2" charset="2"/>
              <a:buChar char="§"/>
            </a:pPr>
            <a:r>
              <a:rPr lang="en-AU" sz="1600" dirty="0" smtClean="0"/>
              <a:t>A </a:t>
            </a:r>
            <a:r>
              <a:rPr lang="en-AU" sz="1600" dirty="0"/>
              <a:t>link between the government programme of action, i.e. </a:t>
            </a:r>
            <a:r>
              <a:rPr lang="en-AU" sz="1600" dirty="0" smtClean="0"/>
              <a:t>The National </a:t>
            </a:r>
            <a:r>
              <a:rPr lang="en-AU" sz="1600" dirty="0"/>
              <a:t>Development Plan (NDP), Medium Term Strategic Framework (MTSF</a:t>
            </a:r>
            <a:r>
              <a:rPr lang="en-AU" sz="1600" dirty="0" smtClean="0"/>
              <a:t>), Medium Term Expenditure Framework (MTEF) and </a:t>
            </a:r>
            <a:r>
              <a:rPr lang="en-AU" sz="1600" dirty="0"/>
              <a:t>the Departmental Strategic Plan (SP) and Annual Performance Plan (APP).</a:t>
            </a:r>
            <a:endParaRPr lang="en-ZA" sz="1600" dirty="0"/>
          </a:p>
          <a:p>
            <a:pPr marL="0" indent="0">
              <a:buNone/>
            </a:pPr>
            <a:endParaRPr lang="en-ZA" sz="1000" dirty="0"/>
          </a:p>
          <a:p>
            <a:pPr>
              <a:buFont typeface="Wingdings" panose="05000000000000000000" pitchFamily="2" charset="2"/>
              <a:buChar char="§"/>
            </a:pPr>
            <a:r>
              <a:rPr lang="en-AU" sz="1600" dirty="0"/>
              <a:t>A link between the Departmental Strategic Plan, Annual Performance Plan, Branch Work </a:t>
            </a:r>
            <a:r>
              <a:rPr lang="en-AU" sz="1600" dirty="0" smtClean="0"/>
              <a:t>Plans/Annual Operational Plans, </a:t>
            </a:r>
            <a:r>
              <a:rPr lang="en-AU" sz="1600" dirty="0"/>
              <a:t>Quarterly Performance Reports (</a:t>
            </a:r>
            <a:r>
              <a:rPr lang="en-AU" sz="1600" dirty="0" smtClean="0"/>
              <a:t>QPR), Annual Performance Reports and </a:t>
            </a:r>
            <a:r>
              <a:rPr lang="en-AU" sz="1600" dirty="0"/>
              <a:t>Individual Performance </a:t>
            </a:r>
            <a:r>
              <a:rPr lang="en-AU" sz="1600" dirty="0" smtClean="0"/>
              <a:t>Agreements from the Accounting Officer to the lowest level employee.</a:t>
            </a:r>
          </a:p>
          <a:p>
            <a:pPr lvl="1">
              <a:buFont typeface="Wingdings" panose="05000000000000000000" pitchFamily="2" charset="2"/>
              <a:buChar char="§"/>
            </a:pPr>
            <a:endParaRPr lang="en-ZA" sz="1000" dirty="0"/>
          </a:p>
          <a:p>
            <a:pPr>
              <a:buFont typeface="Wingdings" panose="05000000000000000000" pitchFamily="2" charset="2"/>
              <a:buChar char="§"/>
            </a:pPr>
            <a:r>
              <a:rPr lang="en-AU" sz="1600" dirty="0"/>
              <a:t>Departmental Planning, Monitoring and Evaluation Guidelines and the performance information process flow</a:t>
            </a:r>
            <a:r>
              <a:rPr lang="en-AU" sz="1600" dirty="0" smtClean="0"/>
              <a:t>.</a:t>
            </a:r>
          </a:p>
          <a:p>
            <a:pPr lvl="1">
              <a:buFont typeface="Wingdings" panose="05000000000000000000" pitchFamily="2" charset="2"/>
              <a:buChar char="§"/>
            </a:pPr>
            <a:endParaRPr lang="en-ZA" sz="1000" dirty="0"/>
          </a:p>
          <a:p>
            <a:pPr>
              <a:buFont typeface="Wingdings" panose="05000000000000000000" pitchFamily="2" charset="2"/>
              <a:buChar char="§"/>
            </a:pPr>
            <a:r>
              <a:rPr lang="en-AU" sz="1600" dirty="0"/>
              <a:t>G</a:t>
            </a:r>
            <a:r>
              <a:rPr lang="en-AU" sz="1600" dirty="0" smtClean="0"/>
              <a:t>overnance </a:t>
            </a:r>
            <a:r>
              <a:rPr lang="en-AU" sz="1600" dirty="0"/>
              <a:t>structures </a:t>
            </a:r>
            <a:r>
              <a:rPr lang="en-AU" sz="1600" dirty="0" smtClean="0"/>
              <a:t>that provide direction and oversight to </a:t>
            </a:r>
            <a:r>
              <a:rPr lang="en-AU" sz="1600" dirty="0"/>
              <a:t>Departmental planning and </a:t>
            </a:r>
            <a:r>
              <a:rPr lang="en-AU" sz="1600" dirty="0" smtClean="0"/>
              <a:t>reporting.</a:t>
            </a:r>
          </a:p>
          <a:p>
            <a:pPr>
              <a:buFont typeface="Wingdings" panose="05000000000000000000" pitchFamily="2" charset="2"/>
              <a:buChar char="§"/>
            </a:pPr>
            <a:endParaRPr lang="en-ZA" sz="1000" dirty="0"/>
          </a:p>
          <a:p>
            <a:pPr>
              <a:buFont typeface="Wingdings" panose="05000000000000000000" pitchFamily="2" charset="2"/>
              <a:buChar char="§"/>
            </a:pPr>
            <a:r>
              <a:rPr lang="en-AU" sz="1600" dirty="0" smtClean="0"/>
              <a:t>Compliance </a:t>
            </a:r>
            <a:r>
              <a:rPr lang="en-AU" sz="1600" dirty="0"/>
              <a:t>with government prescripts applicable to performance information and performance management.</a:t>
            </a:r>
            <a:endParaRPr lang="en-ZA" sz="1600" dirty="0"/>
          </a:p>
          <a:p>
            <a:pPr>
              <a:buFont typeface="Wingdings" panose="05000000000000000000" pitchFamily="2" charset="2"/>
              <a:buChar char="q"/>
            </a:pPr>
            <a:endParaRPr lang="en-AU" sz="2000" dirty="0" smtClean="0"/>
          </a:p>
          <a:p>
            <a:endParaRPr lang="en-AU" sz="2000" dirty="0"/>
          </a:p>
          <a:p>
            <a:endParaRPr lang="en-AU" sz="2000" dirty="0" smtClean="0"/>
          </a:p>
          <a:p>
            <a:endParaRPr lang="en-AU" sz="2000" dirty="0"/>
          </a:p>
          <a:p>
            <a:endParaRPr lang="en-AU" sz="2000" dirty="0" smtClean="0"/>
          </a:p>
        </p:txBody>
      </p:sp>
      <p:sp>
        <p:nvSpPr>
          <p:cNvPr id="18436" name="Slide Number Placeholder 2"/>
          <p:cNvSpPr>
            <a:spLocks noGrp="1"/>
          </p:cNvSpPr>
          <p:nvPr>
            <p:ph type="sldNum" sz="quarter" idx="12"/>
          </p:nvPr>
        </p:nvSpPr>
        <p:spPr bwMode="auto">
          <a:xfrm>
            <a:off x="6672263" y="635635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607C82E4-6066-4D9F-83DB-02BE8E88E017}" type="slidenum">
              <a:rPr lang="en-US" altLang="en-US" sz="1200" smtClean="0">
                <a:solidFill>
                  <a:srgbClr val="898989"/>
                </a:solidFill>
              </a:rPr>
              <a:pPr/>
              <a:t>6</a:t>
            </a:fld>
            <a:endParaRPr lang="en-US" altLang="en-US" sz="1200" dirty="0" smtClean="0">
              <a:solidFill>
                <a:srgbClr val="898989"/>
              </a:solidFill>
            </a:endParaRPr>
          </a:p>
        </p:txBody>
      </p:sp>
      <p:sp>
        <p:nvSpPr>
          <p:cNvPr id="5" name="Slide Number Placeholder 1"/>
          <p:cNvSpPr txBox="1">
            <a:spLocks/>
          </p:cNvSpPr>
          <p:nvPr/>
        </p:nvSpPr>
        <p:spPr>
          <a:xfrm>
            <a:off x="7010400" y="-5896"/>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eaLnBrk="1" fontAlgn="base" hangingPunct="1">
              <a:spcBef>
                <a:spcPct val="0"/>
              </a:spcBef>
              <a:spcAft>
                <a:spcPct val="0"/>
              </a:spcAft>
              <a:defRPr sz="1200" kern="1200">
                <a:solidFill>
                  <a:srgbClr val="898989"/>
                </a:solidFill>
                <a:latin typeface="Calibri" pitchFamily="32" charset="0"/>
                <a:ea typeface="ＭＳ Ｐゴシック" pitchFamily="32" charset="-128"/>
                <a:cs typeface="+mn-cs"/>
              </a:defRPr>
            </a:lvl1pPr>
            <a:lvl2pPr marL="457200" algn="l" defTabSz="457200" rtl="0" eaLnBrk="0" fontAlgn="base" hangingPunct="0">
              <a:spcBef>
                <a:spcPct val="0"/>
              </a:spcBef>
              <a:spcAft>
                <a:spcPct val="0"/>
              </a:spcAft>
              <a:defRPr kern="1200">
                <a:solidFill>
                  <a:schemeClr val="tx1"/>
                </a:solidFill>
                <a:latin typeface="Arial" charset="0"/>
                <a:ea typeface="ＭＳ Ｐゴシック" pitchFamily="32" charset="-128"/>
                <a:cs typeface="+mn-cs"/>
              </a:defRPr>
            </a:lvl2pPr>
            <a:lvl3pPr marL="914400" algn="l" defTabSz="457200" rtl="0" eaLnBrk="0" fontAlgn="base" hangingPunct="0">
              <a:spcBef>
                <a:spcPct val="0"/>
              </a:spcBef>
              <a:spcAft>
                <a:spcPct val="0"/>
              </a:spcAft>
              <a:defRPr kern="1200">
                <a:solidFill>
                  <a:schemeClr val="tx1"/>
                </a:solidFill>
                <a:latin typeface="Arial" charset="0"/>
                <a:ea typeface="ＭＳ Ｐゴシック" pitchFamily="32" charset="-128"/>
                <a:cs typeface="+mn-cs"/>
              </a:defRPr>
            </a:lvl3pPr>
            <a:lvl4pPr marL="1371600" algn="l" defTabSz="457200" rtl="0" eaLnBrk="0" fontAlgn="base" hangingPunct="0">
              <a:spcBef>
                <a:spcPct val="0"/>
              </a:spcBef>
              <a:spcAft>
                <a:spcPct val="0"/>
              </a:spcAft>
              <a:defRPr kern="1200">
                <a:solidFill>
                  <a:schemeClr val="tx1"/>
                </a:solidFill>
                <a:latin typeface="Arial" charset="0"/>
                <a:ea typeface="ＭＳ Ｐゴシック" pitchFamily="32" charset="-128"/>
                <a:cs typeface="+mn-cs"/>
              </a:defRPr>
            </a:lvl4pPr>
            <a:lvl5pPr marL="1828800" algn="l" defTabSz="457200" rtl="0" eaLnBrk="0" fontAlgn="base" hangingPunct="0">
              <a:spcBef>
                <a:spcPct val="0"/>
              </a:spcBef>
              <a:spcAft>
                <a:spcPct val="0"/>
              </a:spcAft>
              <a:defRPr kern="1200">
                <a:solidFill>
                  <a:schemeClr val="tx1"/>
                </a:solidFill>
                <a:latin typeface="Arial" charset="0"/>
                <a:ea typeface="ＭＳ Ｐゴシック" pitchFamily="32" charset="-128"/>
                <a:cs typeface="+mn-cs"/>
              </a:defRPr>
            </a:lvl5pPr>
            <a:lvl6pPr marL="2286000" algn="l" defTabSz="914400" rtl="0" eaLnBrk="1" latinLnBrk="0" hangingPunct="1">
              <a:defRPr kern="1200">
                <a:solidFill>
                  <a:schemeClr val="tx1"/>
                </a:solidFill>
                <a:latin typeface="Arial" charset="0"/>
                <a:ea typeface="ＭＳ Ｐゴシック" pitchFamily="32" charset="-128"/>
                <a:cs typeface="+mn-cs"/>
              </a:defRPr>
            </a:lvl6pPr>
            <a:lvl7pPr marL="2743200" algn="l" defTabSz="914400" rtl="0" eaLnBrk="1" latinLnBrk="0" hangingPunct="1">
              <a:defRPr kern="1200">
                <a:solidFill>
                  <a:schemeClr val="tx1"/>
                </a:solidFill>
                <a:latin typeface="Arial" charset="0"/>
                <a:ea typeface="ＭＳ Ｐゴシック" pitchFamily="32" charset="-128"/>
                <a:cs typeface="+mn-cs"/>
              </a:defRPr>
            </a:lvl7pPr>
            <a:lvl8pPr marL="3200400" algn="l" defTabSz="914400" rtl="0" eaLnBrk="1" latinLnBrk="0" hangingPunct="1">
              <a:defRPr kern="1200">
                <a:solidFill>
                  <a:schemeClr val="tx1"/>
                </a:solidFill>
                <a:latin typeface="Arial" charset="0"/>
                <a:ea typeface="ＭＳ Ｐゴシック" pitchFamily="32" charset="-128"/>
                <a:cs typeface="+mn-cs"/>
              </a:defRPr>
            </a:lvl8pPr>
            <a:lvl9pPr marL="3657600" algn="l" defTabSz="914400" rtl="0" eaLnBrk="1" latinLnBrk="0" hangingPunct="1">
              <a:defRPr kern="1200">
                <a:solidFill>
                  <a:schemeClr val="tx1"/>
                </a:solidFill>
                <a:latin typeface="Arial" charset="0"/>
                <a:ea typeface="ＭＳ Ｐゴシック" pitchFamily="32" charset="-128"/>
                <a:cs typeface="+mn-cs"/>
              </a:defRPr>
            </a:lvl9pPr>
          </a:lstStyle>
          <a:p>
            <a:pPr>
              <a:defRPr/>
            </a:pPr>
            <a:fld id="{02973164-415C-4C83-A7EC-60F18549655F}" type="slidenum">
              <a:rPr lang="en-US" smtClean="0">
                <a:solidFill>
                  <a:schemeClr val="bg1"/>
                </a:solidFill>
              </a:rPr>
              <a:pPr>
                <a:defRPr/>
              </a:pPr>
              <a:t>6</a:t>
            </a:fld>
            <a:endParaRPr lang="en-US" dirty="0">
              <a:solidFill>
                <a:schemeClr val="bg1"/>
              </a:solidFill>
            </a:endParaRPr>
          </a:p>
        </p:txBody>
      </p:sp>
    </p:spTree>
    <p:extLst>
      <p:ext uri="{BB962C8B-B14F-4D97-AF65-F5344CB8AC3E}">
        <p14:creationId xmlns:p14="http://schemas.microsoft.com/office/powerpoint/2010/main" xmlns="" val="3046524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688" y="173512"/>
            <a:ext cx="8229600" cy="1143000"/>
          </a:xfrm>
        </p:spPr>
        <p:txBody>
          <a:bodyPr/>
          <a:lstStyle/>
          <a:p>
            <a:pPr>
              <a:defRPr/>
            </a:pPr>
            <a:r>
              <a:rPr lang="en-US" sz="1800" b="1" u="sng" dirty="0" smtClean="0">
                <a:solidFill>
                  <a:prstClr val="black"/>
                </a:solidFill>
                <a:ea typeface="ＭＳ Ｐゴシック" pitchFamily="-80" charset="-128"/>
                <a:cs typeface="+mj-cs"/>
              </a:rPr>
              <a:t>PROCESS</a:t>
            </a:r>
            <a:r>
              <a:rPr lang="en-US" sz="1800" b="1" dirty="0" smtClean="0">
                <a:solidFill>
                  <a:prstClr val="black"/>
                </a:solidFill>
                <a:ea typeface="ＭＳ Ｐゴシック" pitchFamily="-80" charset="-128"/>
                <a:cs typeface="+mj-cs"/>
              </a:rPr>
              <a:t>: </a:t>
            </a:r>
            <a:r>
              <a:rPr lang="en-US" sz="1800" b="1" u="sng" dirty="0" smtClean="0">
                <a:solidFill>
                  <a:prstClr val="black"/>
                </a:solidFill>
                <a:ea typeface="ＭＳ Ｐゴシック" pitchFamily="-80" charset="-128"/>
                <a:cs typeface="+mj-cs"/>
              </a:rPr>
              <a:t>DEVELOPMENT </a:t>
            </a:r>
            <a:r>
              <a:rPr lang="en-US" sz="1800" b="1" dirty="0" smtClean="0">
                <a:solidFill>
                  <a:prstClr val="black"/>
                </a:solidFill>
                <a:ea typeface="ＭＳ Ｐゴシック" pitchFamily="-80" charset="-128"/>
                <a:cs typeface="+mj-cs"/>
              </a:rPr>
              <a:t>OF THE STRATEGIC PLAN 2020/25 AND ANNUAL PERFORMANCE PLAN 2020/21 FOR THE  </a:t>
            </a:r>
            <a:br>
              <a:rPr lang="en-US" sz="1800" b="1" dirty="0" smtClean="0">
                <a:solidFill>
                  <a:prstClr val="black"/>
                </a:solidFill>
                <a:ea typeface="ＭＳ Ｐゴシック" pitchFamily="-80" charset="-128"/>
                <a:cs typeface="+mj-cs"/>
              </a:rPr>
            </a:br>
            <a:r>
              <a:rPr lang="en-US" sz="1800" b="1" dirty="0" smtClean="0">
                <a:solidFill>
                  <a:prstClr val="black"/>
                </a:solidFill>
                <a:ea typeface="ＭＳ Ｐゴシック" pitchFamily="-80" charset="-128"/>
                <a:cs typeface="+mj-cs"/>
              </a:rPr>
              <a:t>DEPARTMENT OF EMPLOYMENT AND LABOUR</a:t>
            </a:r>
            <a:endParaRPr lang="en-US" sz="1800" dirty="0"/>
          </a:p>
        </p:txBody>
      </p:sp>
      <p:sp>
        <p:nvSpPr>
          <p:cNvPr id="18435" name="Content Placeholder 2"/>
          <p:cNvSpPr>
            <a:spLocks noGrp="1"/>
          </p:cNvSpPr>
          <p:nvPr>
            <p:ph idx="1"/>
          </p:nvPr>
        </p:nvSpPr>
        <p:spPr>
          <a:xfrm>
            <a:off x="324092" y="1316512"/>
            <a:ext cx="8481771" cy="5086652"/>
          </a:xfrm>
        </p:spPr>
        <p:txBody>
          <a:bodyPr/>
          <a:lstStyle/>
          <a:p>
            <a:pPr marL="0" lvl="1" indent="0">
              <a:buNone/>
            </a:pPr>
            <a:r>
              <a:rPr lang="en-US" sz="1400" b="1" i="1" dirty="0"/>
              <a:t>The Department of Employment and Labour (DEL) Planning process consists of environmental analysis and taking stock of the previous years’ performance in order to set realistic targets for the five years ahead. Subsequent to the distribution of the draft National Development Plan (5yr NDP) - Medium Term Strategic Framework 2020 - 2025 (MTSF) by the Department of Planning, Monitoring and Evaluation (DPME), the </a:t>
            </a:r>
            <a:r>
              <a:rPr lang="en-US" sz="1400" b="1" i="1" dirty="0" smtClean="0"/>
              <a:t>Department </a:t>
            </a:r>
            <a:r>
              <a:rPr lang="en-US" sz="1400" b="1" i="1" dirty="0"/>
              <a:t>embarked on the following process:</a:t>
            </a:r>
            <a:endParaRPr lang="en-ZA" sz="1400" b="1" i="1" dirty="0"/>
          </a:p>
          <a:p>
            <a:pPr marL="0" indent="0">
              <a:buNone/>
            </a:pPr>
            <a:endParaRPr lang="en-AU" sz="800" dirty="0" smtClean="0"/>
          </a:p>
          <a:p>
            <a:pPr lvl="0"/>
            <a:r>
              <a:rPr lang="en-US" sz="1400" dirty="0"/>
              <a:t>Draft guidelines and new framework for Strategic and Annual Performance Plans were circulated to all role players at the Public Entities at the end of March 2019</a:t>
            </a:r>
            <a:r>
              <a:rPr lang="en-US" sz="1400" dirty="0" smtClean="0"/>
              <a:t>.</a:t>
            </a:r>
          </a:p>
          <a:p>
            <a:pPr lvl="0"/>
            <a:endParaRPr lang="en-ZA" sz="1200" dirty="0"/>
          </a:p>
          <a:p>
            <a:pPr lvl="0"/>
            <a:r>
              <a:rPr lang="en-US" sz="1400" dirty="0"/>
              <a:t>A Meeting by the DG, DDG’s and Commissioners of the Funds to discuss the DEL contribution to the NDP-MTSF for 2019 -2024 </a:t>
            </a:r>
            <a:r>
              <a:rPr lang="en-US" sz="1400" dirty="0" smtClean="0"/>
              <a:t>tool place in </a:t>
            </a:r>
            <a:r>
              <a:rPr lang="en-US" sz="1400" dirty="0"/>
              <a:t>Cape Town, on 2 July 2019</a:t>
            </a:r>
            <a:r>
              <a:rPr lang="en-US" sz="1400" dirty="0" smtClean="0"/>
              <a:t>.</a:t>
            </a:r>
          </a:p>
          <a:p>
            <a:pPr lvl="0"/>
            <a:endParaRPr lang="en-ZA" sz="1200" dirty="0"/>
          </a:p>
          <a:p>
            <a:pPr lvl="0"/>
            <a:r>
              <a:rPr lang="en-US" sz="1400" dirty="0"/>
              <a:t>A briefing on the NDP-MTSF </a:t>
            </a:r>
            <a:r>
              <a:rPr lang="en-US" sz="1400" dirty="0" smtClean="0"/>
              <a:t>2020/25 </a:t>
            </a:r>
            <a:r>
              <a:rPr lang="en-US" sz="1400" dirty="0"/>
              <a:t>was conducted by the Office of the Chief Operations Officer to DEL Funds and Public Entities on 5 July 2019</a:t>
            </a:r>
            <a:r>
              <a:rPr lang="en-US" sz="1400" dirty="0" smtClean="0"/>
              <a:t>.</a:t>
            </a:r>
          </a:p>
          <a:p>
            <a:pPr lvl="0"/>
            <a:endParaRPr lang="en-ZA" sz="1200" dirty="0"/>
          </a:p>
          <a:p>
            <a:pPr lvl="0"/>
            <a:r>
              <a:rPr lang="en-US" sz="1400" dirty="0"/>
              <a:t>The DEL two-day strategic planning workshop to set the strategic direction of the DEL over the period 2020 -2025, was held on the 15-16 July 2019</a:t>
            </a:r>
            <a:r>
              <a:rPr lang="en-US" sz="1400" dirty="0" smtClean="0"/>
              <a:t>.</a:t>
            </a:r>
          </a:p>
          <a:p>
            <a:pPr lvl="0"/>
            <a:endParaRPr lang="en-ZA" sz="1200" dirty="0"/>
          </a:p>
          <a:p>
            <a:pPr lvl="0"/>
            <a:r>
              <a:rPr lang="en-US" sz="1400" dirty="0"/>
              <a:t>The submission of the DEL inputs to the NDP-MTSF 2020/25 signed off by the Accounting Officer and Executive Authority was delivered to the DPME on 26 July 2019. </a:t>
            </a:r>
            <a:endParaRPr lang="en-US" sz="1400" dirty="0" smtClean="0"/>
          </a:p>
          <a:p>
            <a:pPr lvl="0"/>
            <a:endParaRPr lang="en-ZA" sz="1200" dirty="0"/>
          </a:p>
          <a:p>
            <a:pPr lvl="0"/>
            <a:r>
              <a:rPr lang="en-US" sz="1400" dirty="0"/>
              <a:t>The DPME Planning, Monitoring and Evaluation (M&amp;E) workshops to train government departments on the new planning and M&amp;E guidelines took place on the 13 August and 4-6 September 2019 respectively.</a:t>
            </a:r>
            <a:endParaRPr lang="en-ZA" sz="1400" dirty="0"/>
          </a:p>
          <a:p>
            <a:endParaRPr lang="en-AU" sz="2000" dirty="0"/>
          </a:p>
          <a:p>
            <a:endParaRPr lang="en-AU" sz="2000" dirty="0" smtClean="0"/>
          </a:p>
          <a:p>
            <a:endParaRPr lang="en-AU" sz="2000" dirty="0"/>
          </a:p>
          <a:p>
            <a:endParaRPr lang="en-AU" sz="2000" dirty="0" smtClean="0"/>
          </a:p>
        </p:txBody>
      </p:sp>
      <p:sp>
        <p:nvSpPr>
          <p:cNvPr id="18436" name="Slide Number Placeholder 2"/>
          <p:cNvSpPr>
            <a:spLocks noGrp="1"/>
          </p:cNvSpPr>
          <p:nvPr>
            <p:ph type="sldNum" sz="quarter" idx="12"/>
          </p:nvPr>
        </p:nvSpPr>
        <p:spPr bwMode="auto">
          <a:xfrm>
            <a:off x="6672263" y="635635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607C82E4-6066-4D9F-83DB-02BE8E88E017}" type="slidenum">
              <a:rPr lang="en-US" altLang="en-US" sz="1200" smtClean="0">
                <a:solidFill>
                  <a:srgbClr val="898989"/>
                </a:solidFill>
              </a:rPr>
              <a:pPr/>
              <a:t>7</a:t>
            </a:fld>
            <a:endParaRPr lang="en-US" altLang="en-US" sz="1200" dirty="0" smtClean="0">
              <a:solidFill>
                <a:srgbClr val="898989"/>
              </a:solidFill>
            </a:endParaRPr>
          </a:p>
        </p:txBody>
      </p:sp>
      <p:sp>
        <p:nvSpPr>
          <p:cNvPr id="5" name="Slide Number Placeholder 1"/>
          <p:cNvSpPr txBox="1">
            <a:spLocks/>
          </p:cNvSpPr>
          <p:nvPr/>
        </p:nvSpPr>
        <p:spPr>
          <a:xfrm>
            <a:off x="7010400" y="-5896"/>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eaLnBrk="1" fontAlgn="base" hangingPunct="1">
              <a:spcBef>
                <a:spcPct val="0"/>
              </a:spcBef>
              <a:spcAft>
                <a:spcPct val="0"/>
              </a:spcAft>
              <a:defRPr sz="1200" kern="1200">
                <a:solidFill>
                  <a:srgbClr val="898989"/>
                </a:solidFill>
                <a:latin typeface="Calibri" pitchFamily="32" charset="0"/>
                <a:ea typeface="ＭＳ Ｐゴシック" pitchFamily="32" charset="-128"/>
                <a:cs typeface="+mn-cs"/>
              </a:defRPr>
            </a:lvl1pPr>
            <a:lvl2pPr marL="457200" algn="l" defTabSz="457200" rtl="0" eaLnBrk="0" fontAlgn="base" hangingPunct="0">
              <a:spcBef>
                <a:spcPct val="0"/>
              </a:spcBef>
              <a:spcAft>
                <a:spcPct val="0"/>
              </a:spcAft>
              <a:defRPr kern="1200">
                <a:solidFill>
                  <a:schemeClr val="tx1"/>
                </a:solidFill>
                <a:latin typeface="Arial" charset="0"/>
                <a:ea typeface="ＭＳ Ｐゴシック" pitchFamily="32" charset="-128"/>
                <a:cs typeface="+mn-cs"/>
              </a:defRPr>
            </a:lvl2pPr>
            <a:lvl3pPr marL="914400" algn="l" defTabSz="457200" rtl="0" eaLnBrk="0" fontAlgn="base" hangingPunct="0">
              <a:spcBef>
                <a:spcPct val="0"/>
              </a:spcBef>
              <a:spcAft>
                <a:spcPct val="0"/>
              </a:spcAft>
              <a:defRPr kern="1200">
                <a:solidFill>
                  <a:schemeClr val="tx1"/>
                </a:solidFill>
                <a:latin typeface="Arial" charset="0"/>
                <a:ea typeface="ＭＳ Ｐゴシック" pitchFamily="32" charset="-128"/>
                <a:cs typeface="+mn-cs"/>
              </a:defRPr>
            </a:lvl3pPr>
            <a:lvl4pPr marL="1371600" algn="l" defTabSz="457200" rtl="0" eaLnBrk="0" fontAlgn="base" hangingPunct="0">
              <a:spcBef>
                <a:spcPct val="0"/>
              </a:spcBef>
              <a:spcAft>
                <a:spcPct val="0"/>
              </a:spcAft>
              <a:defRPr kern="1200">
                <a:solidFill>
                  <a:schemeClr val="tx1"/>
                </a:solidFill>
                <a:latin typeface="Arial" charset="0"/>
                <a:ea typeface="ＭＳ Ｐゴシック" pitchFamily="32" charset="-128"/>
                <a:cs typeface="+mn-cs"/>
              </a:defRPr>
            </a:lvl4pPr>
            <a:lvl5pPr marL="1828800" algn="l" defTabSz="457200" rtl="0" eaLnBrk="0" fontAlgn="base" hangingPunct="0">
              <a:spcBef>
                <a:spcPct val="0"/>
              </a:spcBef>
              <a:spcAft>
                <a:spcPct val="0"/>
              </a:spcAft>
              <a:defRPr kern="1200">
                <a:solidFill>
                  <a:schemeClr val="tx1"/>
                </a:solidFill>
                <a:latin typeface="Arial" charset="0"/>
                <a:ea typeface="ＭＳ Ｐゴシック" pitchFamily="32" charset="-128"/>
                <a:cs typeface="+mn-cs"/>
              </a:defRPr>
            </a:lvl5pPr>
            <a:lvl6pPr marL="2286000" algn="l" defTabSz="914400" rtl="0" eaLnBrk="1" latinLnBrk="0" hangingPunct="1">
              <a:defRPr kern="1200">
                <a:solidFill>
                  <a:schemeClr val="tx1"/>
                </a:solidFill>
                <a:latin typeface="Arial" charset="0"/>
                <a:ea typeface="ＭＳ Ｐゴシック" pitchFamily="32" charset="-128"/>
                <a:cs typeface="+mn-cs"/>
              </a:defRPr>
            </a:lvl6pPr>
            <a:lvl7pPr marL="2743200" algn="l" defTabSz="914400" rtl="0" eaLnBrk="1" latinLnBrk="0" hangingPunct="1">
              <a:defRPr kern="1200">
                <a:solidFill>
                  <a:schemeClr val="tx1"/>
                </a:solidFill>
                <a:latin typeface="Arial" charset="0"/>
                <a:ea typeface="ＭＳ Ｐゴシック" pitchFamily="32" charset="-128"/>
                <a:cs typeface="+mn-cs"/>
              </a:defRPr>
            </a:lvl7pPr>
            <a:lvl8pPr marL="3200400" algn="l" defTabSz="914400" rtl="0" eaLnBrk="1" latinLnBrk="0" hangingPunct="1">
              <a:defRPr kern="1200">
                <a:solidFill>
                  <a:schemeClr val="tx1"/>
                </a:solidFill>
                <a:latin typeface="Arial" charset="0"/>
                <a:ea typeface="ＭＳ Ｐゴシック" pitchFamily="32" charset="-128"/>
                <a:cs typeface="+mn-cs"/>
              </a:defRPr>
            </a:lvl8pPr>
            <a:lvl9pPr marL="3657600" algn="l" defTabSz="914400" rtl="0" eaLnBrk="1" latinLnBrk="0" hangingPunct="1">
              <a:defRPr kern="1200">
                <a:solidFill>
                  <a:schemeClr val="tx1"/>
                </a:solidFill>
                <a:latin typeface="Arial" charset="0"/>
                <a:ea typeface="ＭＳ Ｐゴシック" pitchFamily="32" charset="-128"/>
                <a:cs typeface="+mn-cs"/>
              </a:defRPr>
            </a:lvl9pPr>
          </a:lstStyle>
          <a:p>
            <a:pPr>
              <a:defRPr/>
            </a:pPr>
            <a:fld id="{02973164-415C-4C83-A7EC-60F18549655F}" type="slidenum">
              <a:rPr lang="en-US" smtClean="0">
                <a:solidFill>
                  <a:schemeClr val="bg1"/>
                </a:solidFill>
              </a:rPr>
              <a:pPr>
                <a:defRPr/>
              </a:pPr>
              <a:t>7</a:t>
            </a:fld>
            <a:endParaRPr lang="en-US" dirty="0">
              <a:solidFill>
                <a:schemeClr val="bg1"/>
              </a:solidFill>
            </a:endParaRPr>
          </a:p>
        </p:txBody>
      </p:sp>
    </p:spTree>
    <p:extLst>
      <p:ext uri="{BB962C8B-B14F-4D97-AF65-F5344CB8AC3E}">
        <p14:creationId xmlns:p14="http://schemas.microsoft.com/office/powerpoint/2010/main" xmlns="" val="16438302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688" y="173512"/>
            <a:ext cx="8229600" cy="1143000"/>
          </a:xfrm>
        </p:spPr>
        <p:txBody>
          <a:bodyPr/>
          <a:lstStyle/>
          <a:p>
            <a:pPr>
              <a:defRPr/>
            </a:pPr>
            <a:r>
              <a:rPr lang="en-US" sz="1800" b="1" u="sng" dirty="0" smtClean="0">
                <a:solidFill>
                  <a:prstClr val="black"/>
                </a:solidFill>
                <a:ea typeface="ＭＳ Ｐゴシック" pitchFamily="-80" charset="-128"/>
                <a:cs typeface="+mj-cs"/>
              </a:rPr>
              <a:t>PROCESS</a:t>
            </a:r>
            <a:r>
              <a:rPr lang="en-US" sz="1800" b="1" dirty="0" smtClean="0">
                <a:solidFill>
                  <a:prstClr val="black"/>
                </a:solidFill>
                <a:ea typeface="ＭＳ Ｐゴシック" pitchFamily="-80" charset="-128"/>
                <a:cs typeface="+mj-cs"/>
              </a:rPr>
              <a:t>: </a:t>
            </a:r>
            <a:r>
              <a:rPr lang="en-US" sz="1800" b="1" u="sng" dirty="0" smtClean="0">
                <a:solidFill>
                  <a:prstClr val="black"/>
                </a:solidFill>
                <a:ea typeface="ＭＳ Ｐゴシック" pitchFamily="-80" charset="-128"/>
                <a:cs typeface="+mj-cs"/>
              </a:rPr>
              <a:t>DEVELOPMENT </a:t>
            </a:r>
            <a:r>
              <a:rPr lang="en-US" sz="1800" b="1" dirty="0" smtClean="0">
                <a:solidFill>
                  <a:prstClr val="black"/>
                </a:solidFill>
                <a:ea typeface="ＭＳ Ｐゴシック" pitchFamily="-80" charset="-128"/>
                <a:cs typeface="+mj-cs"/>
              </a:rPr>
              <a:t>OF THE STRATEGIC PLAN 2020/25 AND ANNUAL PERFORMANCE PLAN 2020/21 FOR THE  </a:t>
            </a:r>
            <a:br>
              <a:rPr lang="en-US" sz="1800" b="1" dirty="0" smtClean="0">
                <a:solidFill>
                  <a:prstClr val="black"/>
                </a:solidFill>
                <a:ea typeface="ＭＳ Ｐゴシック" pitchFamily="-80" charset="-128"/>
                <a:cs typeface="+mj-cs"/>
              </a:rPr>
            </a:br>
            <a:r>
              <a:rPr lang="en-US" sz="1800" b="1" dirty="0" smtClean="0">
                <a:solidFill>
                  <a:prstClr val="black"/>
                </a:solidFill>
                <a:ea typeface="ＭＳ Ｐゴシック" pitchFamily="-80" charset="-128"/>
                <a:cs typeface="+mj-cs"/>
              </a:rPr>
              <a:t>DEPARTMENT OF EMPLOYMENT AND LABOUR</a:t>
            </a:r>
            <a:endParaRPr lang="en-US" sz="1800" dirty="0"/>
          </a:p>
        </p:txBody>
      </p:sp>
      <p:sp>
        <p:nvSpPr>
          <p:cNvPr id="18435" name="Content Placeholder 2"/>
          <p:cNvSpPr>
            <a:spLocks noGrp="1"/>
          </p:cNvSpPr>
          <p:nvPr>
            <p:ph idx="1"/>
          </p:nvPr>
        </p:nvSpPr>
        <p:spPr>
          <a:xfrm>
            <a:off x="208344" y="1316512"/>
            <a:ext cx="8695944" cy="5086652"/>
          </a:xfrm>
        </p:spPr>
        <p:txBody>
          <a:bodyPr/>
          <a:lstStyle/>
          <a:p>
            <a:pPr lvl="0">
              <a:buFont typeface="Wingdings" panose="05000000000000000000" pitchFamily="2" charset="2"/>
              <a:buChar char="§"/>
            </a:pPr>
            <a:r>
              <a:rPr lang="en-US" sz="1400" dirty="0" smtClean="0"/>
              <a:t>The </a:t>
            </a:r>
            <a:r>
              <a:rPr lang="en-US" sz="1400" dirty="0"/>
              <a:t>DEL NDP-MTSF 2020/25 </a:t>
            </a:r>
            <a:r>
              <a:rPr lang="en-US" sz="1400" dirty="0" smtClean="0"/>
              <a:t>as submitted </a:t>
            </a:r>
            <a:r>
              <a:rPr lang="en-US" sz="1400" dirty="0"/>
              <a:t>to DPME, planning guideline and circular were distributed to all the DEL Programmes, the UIF and the CF and all Public Entities, SEE, NEDLAC, CCMA and PROD-SA</a:t>
            </a:r>
            <a:r>
              <a:rPr lang="en-US" sz="1400" dirty="0" smtClean="0"/>
              <a:t>.</a:t>
            </a:r>
          </a:p>
          <a:p>
            <a:pPr lvl="0"/>
            <a:endParaRPr lang="en-ZA" sz="800" dirty="0"/>
          </a:p>
          <a:p>
            <a:pPr lvl="0">
              <a:buFont typeface="Wingdings" panose="05000000000000000000" pitchFamily="2" charset="2"/>
              <a:buChar char="§"/>
            </a:pPr>
            <a:r>
              <a:rPr lang="en-US" sz="1400" dirty="0"/>
              <a:t>A draft framework of the Strategic Plan 2020/25 and Annual Performance Plan 2020/21 was compiled and circulated to the relevant Branches and Public Entities for inputs and adjustments.  The historical information of each Branch was captured in-line with the audited information contained in the Annual Report of 2018/19 as this information is important for setting the baseline for launching the new Strategic focus of the DEL.  </a:t>
            </a:r>
            <a:endParaRPr lang="en-US" sz="1400" dirty="0" smtClean="0"/>
          </a:p>
          <a:p>
            <a:pPr lvl="0">
              <a:buFont typeface="Wingdings" panose="05000000000000000000" pitchFamily="2" charset="2"/>
              <a:buChar char="§"/>
            </a:pPr>
            <a:endParaRPr lang="en-ZA" sz="800" dirty="0"/>
          </a:p>
          <a:p>
            <a:pPr lvl="0">
              <a:buFont typeface="Wingdings" panose="05000000000000000000" pitchFamily="2" charset="2"/>
              <a:buChar char="§"/>
            </a:pPr>
            <a:r>
              <a:rPr lang="en-US" sz="1400" dirty="0"/>
              <a:t>DEL Programmes, Funds and Public Entities submitted their drafts to the Office of the COO for review and </a:t>
            </a:r>
            <a:r>
              <a:rPr lang="en-US" sz="1400" dirty="0" smtClean="0"/>
              <a:t>comments in September 2019.</a:t>
            </a:r>
          </a:p>
          <a:p>
            <a:pPr lvl="0">
              <a:buFont typeface="Wingdings" panose="05000000000000000000" pitchFamily="2" charset="2"/>
              <a:buChar char="§"/>
            </a:pPr>
            <a:endParaRPr lang="en-ZA" sz="800" dirty="0"/>
          </a:p>
          <a:p>
            <a:pPr lvl="0">
              <a:buFont typeface="Wingdings" panose="05000000000000000000" pitchFamily="2" charset="2"/>
              <a:buChar char="§"/>
            </a:pPr>
            <a:r>
              <a:rPr lang="en-US" sz="1400" dirty="0"/>
              <a:t>This rigorous review process with </a:t>
            </a:r>
            <a:r>
              <a:rPr lang="en-US" sz="1400" dirty="0" smtClean="0"/>
              <a:t> </a:t>
            </a:r>
            <a:r>
              <a:rPr lang="en-US" sz="1400" dirty="0"/>
              <a:t>documented </a:t>
            </a:r>
            <a:r>
              <a:rPr lang="en-US" sz="1400" dirty="0" smtClean="0"/>
              <a:t>checklists </a:t>
            </a:r>
            <a:r>
              <a:rPr lang="en-US" sz="1400" dirty="0"/>
              <a:t>provided comments on how to realign the SP and APP to the new and revised planning guidelines by the DPME and the DEL NDP-MTSF 2020/25 document submitted to DPME in July 2019</a:t>
            </a:r>
            <a:r>
              <a:rPr lang="en-US" sz="1400" dirty="0" smtClean="0"/>
              <a:t>.</a:t>
            </a:r>
          </a:p>
          <a:p>
            <a:pPr lvl="0">
              <a:buFont typeface="Wingdings" panose="05000000000000000000" pitchFamily="2" charset="2"/>
              <a:buChar char="§"/>
            </a:pPr>
            <a:endParaRPr lang="en-US" sz="800" dirty="0" smtClean="0"/>
          </a:p>
          <a:p>
            <a:pPr>
              <a:buFont typeface="Wingdings" panose="05000000000000000000" pitchFamily="2" charset="2"/>
              <a:buChar char="§"/>
            </a:pPr>
            <a:r>
              <a:rPr lang="en-US" sz="1400" dirty="0"/>
              <a:t>Whilst there were gaps identified during the initial review process, largely the DEL and Public Entities complied with the new DPME planning guidelines and with the DEL NDP-MTSF 2020/25 document. Each Programme and Public Entity have been provided an opportunity to implement the comments and resubmit revised SP and APP for a FINAL review </a:t>
            </a:r>
            <a:r>
              <a:rPr lang="en-US" sz="1400" dirty="0" smtClean="0"/>
              <a:t>that was </a:t>
            </a:r>
            <a:r>
              <a:rPr lang="en-US" sz="1400" dirty="0"/>
              <a:t>finalized </a:t>
            </a:r>
            <a:r>
              <a:rPr lang="en-US" sz="1400" dirty="0" smtClean="0"/>
              <a:t>by November </a:t>
            </a:r>
            <a:r>
              <a:rPr lang="en-US" sz="1400" dirty="0"/>
              <a:t>2019.  </a:t>
            </a:r>
            <a:endParaRPr lang="en-ZA" sz="1400" dirty="0"/>
          </a:p>
          <a:p>
            <a:pPr>
              <a:buFont typeface="Wingdings" panose="05000000000000000000" pitchFamily="2" charset="2"/>
              <a:buChar char="§"/>
            </a:pPr>
            <a:endParaRPr lang="en-ZA" sz="800" dirty="0"/>
          </a:p>
          <a:p>
            <a:pPr>
              <a:buFont typeface="Wingdings" panose="05000000000000000000" pitchFamily="2" charset="2"/>
              <a:buChar char="§"/>
            </a:pPr>
            <a:r>
              <a:rPr lang="en-US" sz="1400" dirty="0"/>
              <a:t>After this process, the DEL SP 2020/25 and APP </a:t>
            </a:r>
            <a:r>
              <a:rPr lang="en-US" sz="1400" dirty="0" smtClean="0"/>
              <a:t>2020/21 was submitted </a:t>
            </a:r>
            <a:r>
              <a:rPr lang="en-US" sz="1400" dirty="0"/>
              <a:t>to Internal Audit and the Auditor General for the last round review as is the norm. This process will be finalized by </a:t>
            </a:r>
            <a:r>
              <a:rPr lang="en-US" sz="1400" dirty="0" smtClean="0"/>
              <a:t>end January </a:t>
            </a:r>
            <a:r>
              <a:rPr lang="en-US" sz="1400" dirty="0"/>
              <a:t>2020. </a:t>
            </a:r>
            <a:endParaRPr lang="en-US" sz="1400" dirty="0" smtClean="0"/>
          </a:p>
          <a:p>
            <a:pPr>
              <a:buFont typeface="Wingdings" panose="05000000000000000000" pitchFamily="2" charset="2"/>
              <a:buChar char="§"/>
            </a:pPr>
            <a:endParaRPr lang="en-US" sz="800" dirty="0" smtClean="0"/>
          </a:p>
          <a:p>
            <a:pPr>
              <a:buFont typeface="Wingdings" panose="05000000000000000000" pitchFamily="2" charset="2"/>
              <a:buChar char="§"/>
            </a:pPr>
            <a:r>
              <a:rPr lang="en-US" sz="1400" dirty="0" smtClean="0"/>
              <a:t>The </a:t>
            </a:r>
            <a:r>
              <a:rPr lang="en-US" sz="1400" dirty="0"/>
              <a:t>FINAL DEL SP 2020/25 and APP 2020/21 will be signed off by the Accounting Officer and Minister </a:t>
            </a:r>
            <a:r>
              <a:rPr lang="en-US" sz="1400" dirty="0" smtClean="0"/>
              <a:t>in Feb 2020 and will be tabled in Parliament in </a:t>
            </a:r>
            <a:r>
              <a:rPr lang="en-US" sz="1400" dirty="0"/>
              <a:t>March 2020. </a:t>
            </a:r>
            <a:endParaRPr lang="en-ZA" sz="1400" dirty="0"/>
          </a:p>
          <a:p>
            <a:pPr lvl="0"/>
            <a:endParaRPr lang="en-AU" sz="2000" dirty="0"/>
          </a:p>
          <a:p>
            <a:endParaRPr lang="en-AU" sz="2000" dirty="0" smtClean="0"/>
          </a:p>
        </p:txBody>
      </p:sp>
      <p:sp>
        <p:nvSpPr>
          <p:cNvPr id="18436" name="Slide Number Placeholder 2"/>
          <p:cNvSpPr>
            <a:spLocks noGrp="1"/>
          </p:cNvSpPr>
          <p:nvPr>
            <p:ph type="sldNum" sz="quarter" idx="12"/>
          </p:nvPr>
        </p:nvSpPr>
        <p:spPr bwMode="auto">
          <a:xfrm>
            <a:off x="6672263" y="635635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607C82E4-6066-4D9F-83DB-02BE8E88E017}" type="slidenum">
              <a:rPr lang="en-US" altLang="en-US" sz="1200" smtClean="0">
                <a:solidFill>
                  <a:srgbClr val="898989"/>
                </a:solidFill>
              </a:rPr>
              <a:pPr/>
              <a:t>8</a:t>
            </a:fld>
            <a:endParaRPr lang="en-US" altLang="en-US" sz="1200" dirty="0" smtClean="0">
              <a:solidFill>
                <a:srgbClr val="898989"/>
              </a:solidFill>
            </a:endParaRPr>
          </a:p>
        </p:txBody>
      </p:sp>
      <p:sp>
        <p:nvSpPr>
          <p:cNvPr id="5" name="Slide Number Placeholder 1"/>
          <p:cNvSpPr txBox="1">
            <a:spLocks/>
          </p:cNvSpPr>
          <p:nvPr/>
        </p:nvSpPr>
        <p:spPr>
          <a:xfrm>
            <a:off x="7010400" y="-5896"/>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eaLnBrk="1" fontAlgn="base" hangingPunct="1">
              <a:spcBef>
                <a:spcPct val="0"/>
              </a:spcBef>
              <a:spcAft>
                <a:spcPct val="0"/>
              </a:spcAft>
              <a:defRPr sz="1200" kern="1200">
                <a:solidFill>
                  <a:srgbClr val="898989"/>
                </a:solidFill>
                <a:latin typeface="Calibri" pitchFamily="32" charset="0"/>
                <a:ea typeface="ＭＳ Ｐゴシック" pitchFamily="32" charset="-128"/>
                <a:cs typeface="+mn-cs"/>
              </a:defRPr>
            </a:lvl1pPr>
            <a:lvl2pPr marL="457200" algn="l" defTabSz="457200" rtl="0" eaLnBrk="0" fontAlgn="base" hangingPunct="0">
              <a:spcBef>
                <a:spcPct val="0"/>
              </a:spcBef>
              <a:spcAft>
                <a:spcPct val="0"/>
              </a:spcAft>
              <a:defRPr kern="1200">
                <a:solidFill>
                  <a:schemeClr val="tx1"/>
                </a:solidFill>
                <a:latin typeface="Arial" charset="0"/>
                <a:ea typeface="ＭＳ Ｐゴシック" pitchFamily="32" charset="-128"/>
                <a:cs typeface="+mn-cs"/>
              </a:defRPr>
            </a:lvl2pPr>
            <a:lvl3pPr marL="914400" algn="l" defTabSz="457200" rtl="0" eaLnBrk="0" fontAlgn="base" hangingPunct="0">
              <a:spcBef>
                <a:spcPct val="0"/>
              </a:spcBef>
              <a:spcAft>
                <a:spcPct val="0"/>
              </a:spcAft>
              <a:defRPr kern="1200">
                <a:solidFill>
                  <a:schemeClr val="tx1"/>
                </a:solidFill>
                <a:latin typeface="Arial" charset="0"/>
                <a:ea typeface="ＭＳ Ｐゴシック" pitchFamily="32" charset="-128"/>
                <a:cs typeface="+mn-cs"/>
              </a:defRPr>
            </a:lvl3pPr>
            <a:lvl4pPr marL="1371600" algn="l" defTabSz="457200" rtl="0" eaLnBrk="0" fontAlgn="base" hangingPunct="0">
              <a:spcBef>
                <a:spcPct val="0"/>
              </a:spcBef>
              <a:spcAft>
                <a:spcPct val="0"/>
              </a:spcAft>
              <a:defRPr kern="1200">
                <a:solidFill>
                  <a:schemeClr val="tx1"/>
                </a:solidFill>
                <a:latin typeface="Arial" charset="0"/>
                <a:ea typeface="ＭＳ Ｐゴシック" pitchFamily="32" charset="-128"/>
                <a:cs typeface="+mn-cs"/>
              </a:defRPr>
            </a:lvl4pPr>
            <a:lvl5pPr marL="1828800" algn="l" defTabSz="457200" rtl="0" eaLnBrk="0" fontAlgn="base" hangingPunct="0">
              <a:spcBef>
                <a:spcPct val="0"/>
              </a:spcBef>
              <a:spcAft>
                <a:spcPct val="0"/>
              </a:spcAft>
              <a:defRPr kern="1200">
                <a:solidFill>
                  <a:schemeClr val="tx1"/>
                </a:solidFill>
                <a:latin typeface="Arial" charset="0"/>
                <a:ea typeface="ＭＳ Ｐゴシック" pitchFamily="32" charset="-128"/>
                <a:cs typeface="+mn-cs"/>
              </a:defRPr>
            </a:lvl5pPr>
            <a:lvl6pPr marL="2286000" algn="l" defTabSz="914400" rtl="0" eaLnBrk="1" latinLnBrk="0" hangingPunct="1">
              <a:defRPr kern="1200">
                <a:solidFill>
                  <a:schemeClr val="tx1"/>
                </a:solidFill>
                <a:latin typeface="Arial" charset="0"/>
                <a:ea typeface="ＭＳ Ｐゴシック" pitchFamily="32" charset="-128"/>
                <a:cs typeface="+mn-cs"/>
              </a:defRPr>
            </a:lvl6pPr>
            <a:lvl7pPr marL="2743200" algn="l" defTabSz="914400" rtl="0" eaLnBrk="1" latinLnBrk="0" hangingPunct="1">
              <a:defRPr kern="1200">
                <a:solidFill>
                  <a:schemeClr val="tx1"/>
                </a:solidFill>
                <a:latin typeface="Arial" charset="0"/>
                <a:ea typeface="ＭＳ Ｐゴシック" pitchFamily="32" charset="-128"/>
                <a:cs typeface="+mn-cs"/>
              </a:defRPr>
            </a:lvl7pPr>
            <a:lvl8pPr marL="3200400" algn="l" defTabSz="914400" rtl="0" eaLnBrk="1" latinLnBrk="0" hangingPunct="1">
              <a:defRPr kern="1200">
                <a:solidFill>
                  <a:schemeClr val="tx1"/>
                </a:solidFill>
                <a:latin typeface="Arial" charset="0"/>
                <a:ea typeface="ＭＳ Ｐゴシック" pitchFamily="32" charset="-128"/>
                <a:cs typeface="+mn-cs"/>
              </a:defRPr>
            </a:lvl8pPr>
            <a:lvl9pPr marL="3657600" algn="l" defTabSz="914400" rtl="0" eaLnBrk="1" latinLnBrk="0" hangingPunct="1">
              <a:defRPr kern="1200">
                <a:solidFill>
                  <a:schemeClr val="tx1"/>
                </a:solidFill>
                <a:latin typeface="Arial" charset="0"/>
                <a:ea typeface="ＭＳ Ｐゴシック" pitchFamily="32" charset="-128"/>
                <a:cs typeface="+mn-cs"/>
              </a:defRPr>
            </a:lvl9pPr>
          </a:lstStyle>
          <a:p>
            <a:pPr>
              <a:defRPr/>
            </a:pPr>
            <a:fld id="{02973164-415C-4C83-A7EC-60F18549655F}" type="slidenum">
              <a:rPr lang="en-US" smtClean="0">
                <a:solidFill>
                  <a:schemeClr val="bg1"/>
                </a:solidFill>
              </a:rPr>
              <a:pPr>
                <a:defRPr/>
              </a:pPr>
              <a:t>8</a:t>
            </a:fld>
            <a:endParaRPr lang="en-US" dirty="0">
              <a:solidFill>
                <a:schemeClr val="bg1"/>
              </a:solidFill>
            </a:endParaRPr>
          </a:p>
        </p:txBody>
      </p:sp>
    </p:spTree>
    <p:extLst>
      <p:ext uri="{BB962C8B-B14F-4D97-AF65-F5344CB8AC3E}">
        <p14:creationId xmlns:p14="http://schemas.microsoft.com/office/powerpoint/2010/main" xmlns="" val="1536003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2576"/>
            <a:ext cx="8229600" cy="1143000"/>
          </a:xfrm>
        </p:spPr>
        <p:txBody>
          <a:bodyPr/>
          <a:lstStyle/>
          <a:p>
            <a:pPr lvl="1"/>
            <a:r>
              <a:rPr lang="en-GB" sz="2400" b="1" dirty="0" smtClean="0"/>
              <a:t>GOVERNMENT SERVICE DELIVERY OUTCOMES AND DoL STRATEGIC GOALS </a:t>
            </a:r>
            <a:endParaRPr lang="en-ZA"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416925922"/>
              </p:ext>
            </p:extLst>
          </p:nvPr>
        </p:nvGraphicFramePr>
        <p:xfrm>
          <a:off x="199293" y="1417637"/>
          <a:ext cx="8745416" cy="4819039"/>
        </p:xfrm>
        <a:graphic>
          <a:graphicData uri="http://schemas.openxmlformats.org/drawingml/2006/table">
            <a:tbl>
              <a:tblPr firstRow="1" bandRow="1">
                <a:tableStyleId>{912C8C85-51F0-491E-9774-3900AFEF0FD7}</a:tableStyleId>
              </a:tblPr>
              <a:tblGrid>
                <a:gridCol w="3088034">
                  <a:extLst>
                    <a:ext uri="{9D8B030D-6E8A-4147-A177-3AD203B41FA5}">
                      <a16:colId xmlns:a16="http://schemas.microsoft.com/office/drawing/2014/main" xmlns="" val="20000"/>
                    </a:ext>
                  </a:extLst>
                </a:gridCol>
                <a:gridCol w="3916320">
                  <a:extLst>
                    <a:ext uri="{9D8B030D-6E8A-4147-A177-3AD203B41FA5}">
                      <a16:colId xmlns:a16="http://schemas.microsoft.com/office/drawing/2014/main" xmlns="" val="20001"/>
                    </a:ext>
                  </a:extLst>
                </a:gridCol>
                <a:gridCol w="1741062">
                  <a:extLst>
                    <a:ext uri="{9D8B030D-6E8A-4147-A177-3AD203B41FA5}">
                      <a16:colId xmlns:a16="http://schemas.microsoft.com/office/drawing/2014/main" xmlns="" val="20002"/>
                    </a:ext>
                  </a:extLst>
                </a:gridCol>
              </a:tblGrid>
              <a:tr h="672764">
                <a:tc>
                  <a:txBody>
                    <a:bodyPr/>
                    <a:lstStyle/>
                    <a:p>
                      <a:pPr algn="ctr"/>
                      <a:r>
                        <a:rPr lang="en-ZA" sz="1600" b="1" dirty="0" smtClean="0"/>
                        <a:t>GOVERNMENT</a:t>
                      </a:r>
                      <a:r>
                        <a:rPr lang="en-ZA" sz="1600" b="1" baseline="0" dirty="0" smtClean="0"/>
                        <a:t> PRIORITY</a:t>
                      </a:r>
                      <a:endParaRPr lang="en-ZA" sz="1600" b="1" dirty="0"/>
                    </a:p>
                  </a:txBody>
                  <a:tcPr>
                    <a:lnR w="12700" cap="flat" cmpd="sng" algn="ctr">
                      <a:solidFill>
                        <a:schemeClr val="tx1"/>
                      </a:solidFill>
                      <a:prstDash val="solid"/>
                      <a:round/>
                      <a:headEnd type="none" w="med" len="med"/>
                      <a:tailEnd type="none" w="med" len="med"/>
                    </a:lnR>
                    <a:solidFill>
                      <a:srgbClr val="FFAB16"/>
                    </a:solidFill>
                  </a:tcPr>
                </a:tc>
                <a:tc>
                  <a:txBody>
                    <a:bodyPr/>
                    <a:lstStyle/>
                    <a:p>
                      <a:pPr algn="ctr"/>
                      <a:r>
                        <a:rPr lang="en-ZA" sz="1600" b="1" dirty="0" smtClean="0"/>
                        <a:t>EMPLOYMENT</a:t>
                      </a:r>
                      <a:r>
                        <a:rPr lang="en-ZA" sz="1600" b="1" baseline="0" dirty="0" smtClean="0"/>
                        <a:t> AND LABOUR</a:t>
                      </a:r>
                      <a:r>
                        <a:rPr lang="en-ZA" sz="1600" b="1" dirty="0" smtClean="0"/>
                        <a:t> GOAL STATEMENT</a:t>
                      </a:r>
                      <a:endParaRPr lang="en-ZA"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AB16"/>
                    </a:solidFill>
                  </a:tcPr>
                </a:tc>
                <a:tc>
                  <a:txBody>
                    <a:bodyPr/>
                    <a:lstStyle/>
                    <a:p>
                      <a:pPr algn="ctr"/>
                      <a:r>
                        <a:rPr lang="en-US" sz="1600" b="1" dirty="0" smtClean="0"/>
                        <a:t>IMPLEMENTING BRANCH/PE</a:t>
                      </a:r>
                      <a:endParaRPr lang="en-ZA" sz="1600" b="1" dirty="0"/>
                    </a:p>
                  </a:txBody>
                  <a:tcPr>
                    <a:lnL w="12700" cap="flat" cmpd="sng" algn="ctr">
                      <a:solidFill>
                        <a:schemeClr val="tx1"/>
                      </a:solidFill>
                      <a:prstDash val="solid"/>
                      <a:round/>
                      <a:headEnd type="none" w="med" len="med"/>
                      <a:tailEnd type="none" w="med" len="med"/>
                    </a:lnL>
                    <a:solidFill>
                      <a:srgbClr val="FFAB16"/>
                    </a:solidFill>
                  </a:tcPr>
                </a:tc>
                <a:extLst>
                  <a:ext uri="{0D108BD9-81ED-4DB2-BD59-A6C34878D82A}">
                    <a16:rowId xmlns:a16="http://schemas.microsoft.com/office/drawing/2014/main" xmlns="" val="10000"/>
                  </a:ext>
                </a:extLst>
              </a:tr>
              <a:tr h="2845954">
                <a:tc>
                  <a:txBody>
                    <a:bodyPr/>
                    <a:lstStyle/>
                    <a:p>
                      <a:r>
                        <a:rPr lang="en-ZA" sz="1600" b="1" u="sng" dirty="0" smtClean="0"/>
                        <a:t>PRIORITY 1:</a:t>
                      </a:r>
                    </a:p>
                    <a:p>
                      <a:r>
                        <a:rPr lang="en-ZA" sz="1600" dirty="0" smtClean="0"/>
                        <a:t>Economic Transformation and Job Creation</a:t>
                      </a:r>
                    </a:p>
                    <a:p>
                      <a:endParaRPr lang="en-ZA" sz="16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r>
                        <a:rPr lang="en-US" sz="1600" kern="1200" dirty="0" smtClean="0">
                          <a:solidFill>
                            <a:schemeClr val="tx1"/>
                          </a:solidFill>
                          <a:effectLst/>
                          <a:latin typeface="+mn-lt"/>
                          <a:ea typeface="+mn-ea"/>
                          <a:cs typeface="+mn-cs"/>
                        </a:rPr>
                        <a:t>Promote Occupational health services</a:t>
                      </a:r>
                      <a:endParaRPr lang="en-ZA" sz="1600" kern="1200" dirty="0" smtClean="0">
                        <a:solidFill>
                          <a:schemeClr val="tx1"/>
                        </a:solidFill>
                        <a:effectLst/>
                        <a:latin typeface="+mn-lt"/>
                        <a:ea typeface="+mn-ea"/>
                        <a:cs typeface="+mn-cs"/>
                      </a:endParaRPr>
                    </a:p>
                    <a:p>
                      <a:r>
                        <a:rPr lang="en-US" sz="1600" kern="1200" dirty="0" smtClean="0">
                          <a:solidFill>
                            <a:schemeClr val="tx1"/>
                          </a:solidFill>
                          <a:effectLst/>
                          <a:latin typeface="+mn-lt"/>
                          <a:ea typeface="+mn-ea"/>
                          <a:cs typeface="+mn-cs"/>
                        </a:rPr>
                        <a:t>2. Contribute to decent employment creation </a:t>
                      </a:r>
                      <a:endParaRPr lang="en-ZA" sz="1600" kern="1200" dirty="0" smtClean="0">
                        <a:solidFill>
                          <a:schemeClr val="tx1"/>
                        </a:solidFill>
                        <a:effectLst/>
                        <a:latin typeface="+mn-lt"/>
                        <a:ea typeface="+mn-ea"/>
                        <a:cs typeface="+mn-cs"/>
                      </a:endParaRPr>
                    </a:p>
                    <a:p>
                      <a:r>
                        <a:rPr lang="en-US" sz="1600" kern="1200" dirty="0" smtClean="0">
                          <a:solidFill>
                            <a:schemeClr val="tx1"/>
                          </a:solidFill>
                          <a:effectLst/>
                          <a:latin typeface="+mn-lt"/>
                          <a:ea typeface="+mn-ea"/>
                          <a:cs typeface="+mn-cs"/>
                        </a:rPr>
                        <a:t>3. Protect vulnerable workers</a:t>
                      </a:r>
                      <a:endParaRPr lang="en-ZA" sz="1600" kern="1200" dirty="0" smtClean="0">
                        <a:solidFill>
                          <a:schemeClr val="tx1"/>
                        </a:solidFill>
                        <a:effectLst/>
                        <a:latin typeface="+mn-lt"/>
                        <a:ea typeface="+mn-ea"/>
                        <a:cs typeface="+mn-cs"/>
                      </a:endParaRPr>
                    </a:p>
                    <a:p>
                      <a:r>
                        <a:rPr lang="en-US" sz="1600" kern="1200" dirty="0" smtClean="0">
                          <a:solidFill>
                            <a:schemeClr val="tx1"/>
                          </a:solidFill>
                          <a:effectLst/>
                          <a:latin typeface="+mn-lt"/>
                          <a:ea typeface="+mn-ea"/>
                          <a:cs typeface="+mn-cs"/>
                        </a:rPr>
                        <a:t>5. Strengthen occupational safety protection </a:t>
                      </a:r>
                      <a:endParaRPr lang="en-ZA" sz="1600" kern="1200" dirty="0" smtClean="0">
                        <a:solidFill>
                          <a:schemeClr val="tx1"/>
                        </a:solidFill>
                        <a:effectLst/>
                        <a:latin typeface="+mn-lt"/>
                        <a:ea typeface="+mn-ea"/>
                        <a:cs typeface="+mn-cs"/>
                      </a:endParaRPr>
                    </a:p>
                    <a:p>
                      <a:r>
                        <a:rPr lang="en-US" sz="1600" kern="1200" dirty="0" smtClean="0">
                          <a:solidFill>
                            <a:schemeClr val="tx1"/>
                          </a:solidFill>
                          <a:effectLst/>
                          <a:latin typeface="+mn-lt"/>
                          <a:ea typeface="+mn-ea"/>
                          <a:cs typeface="+mn-cs"/>
                        </a:rPr>
                        <a:t>6. Promote sound labour relations </a:t>
                      </a:r>
                      <a:endParaRPr lang="en-ZA" sz="1600" kern="1200" dirty="0" smtClean="0">
                        <a:solidFill>
                          <a:schemeClr val="tx1"/>
                        </a:solidFill>
                        <a:effectLst/>
                        <a:latin typeface="+mn-lt"/>
                        <a:ea typeface="+mn-ea"/>
                        <a:cs typeface="+mn-cs"/>
                      </a:endParaRPr>
                    </a:p>
                    <a:p>
                      <a:r>
                        <a:rPr lang="en-US" sz="1600" kern="1200" dirty="0" smtClean="0">
                          <a:solidFill>
                            <a:schemeClr val="tx1"/>
                          </a:solidFill>
                          <a:effectLst/>
                          <a:latin typeface="+mn-lt"/>
                          <a:ea typeface="+mn-ea"/>
                          <a:cs typeface="+mn-cs"/>
                        </a:rPr>
                        <a:t>7. Monitor the impact of legislation </a:t>
                      </a:r>
                      <a:endParaRPr lang="en-ZA" sz="1600" kern="1200" dirty="0" smtClean="0">
                        <a:solidFill>
                          <a:schemeClr val="tx1"/>
                        </a:solidFill>
                        <a:effectLst/>
                        <a:latin typeface="+mn-lt"/>
                        <a:ea typeface="+mn-ea"/>
                        <a:cs typeface="+mn-cs"/>
                      </a:endParaRPr>
                    </a:p>
                    <a:p>
                      <a:r>
                        <a:rPr lang="en-US" sz="1600" kern="1200" dirty="0" smtClean="0">
                          <a:solidFill>
                            <a:schemeClr val="tx1"/>
                          </a:solidFill>
                          <a:effectLst/>
                          <a:latin typeface="+mn-lt"/>
                          <a:ea typeface="+mn-ea"/>
                          <a:cs typeface="+mn-cs"/>
                        </a:rPr>
                        <a:t>9. Development of the  Occupational Health and Safety policies </a:t>
                      </a:r>
                      <a:endParaRPr lang="en-US" sz="16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ZA" sz="1600" b="1" dirty="0" smtClean="0"/>
                        <a:t>IES</a:t>
                      </a:r>
                    </a:p>
                    <a:p>
                      <a:pPr algn="ctr"/>
                      <a:r>
                        <a:rPr lang="en-ZA" sz="1600" b="1" dirty="0" smtClean="0"/>
                        <a:t>PES</a:t>
                      </a:r>
                    </a:p>
                    <a:p>
                      <a:pPr algn="ctr"/>
                      <a:r>
                        <a:rPr lang="en-ZA" sz="1600" b="1" dirty="0" smtClean="0"/>
                        <a:t>LP&amp;IR</a:t>
                      </a:r>
                    </a:p>
                    <a:p>
                      <a:pPr algn="ctr"/>
                      <a:r>
                        <a:rPr lang="en-ZA" sz="1600" b="1" dirty="0" smtClean="0"/>
                        <a:t>SEE</a:t>
                      </a:r>
                    </a:p>
                    <a:p>
                      <a:pPr algn="ctr"/>
                      <a:r>
                        <a:rPr lang="en-ZA" sz="1600" b="1" dirty="0" smtClean="0"/>
                        <a:t>UIF</a:t>
                      </a:r>
                    </a:p>
                    <a:p>
                      <a:pPr algn="ctr"/>
                      <a:r>
                        <a:rPr lang="en-ZA" sz="1600" b="1" dirty="0" smtClean="0"/>
                        <a:t>CF</a:t>
                      </a:r>
                    </a:p>
                    <a:p>
                      <a:pPr algn="ctr"/>
                      <a:r>
                        <a:rPr lang="en-ZA" sz="1600" b="1" dirty="0" smtClean="0"/>
                        <a:t>CCMA</a:t>
                      </a:r>
                    </a:p>
                    <a:p>
                      <a:pPr algn="ctr"/>
                      <a:r>
                        <a:rPr lang="en-ZA" sz="1600" b="1" dirty="0" smtClean="0"/>
                        <a:t>Productivity SA</a:t>
                      </a:r>
                    </a:p>
                    <a:p>
                      <a:pPr algn="ctr"/>
                      <a:r>
                        <a:rPr lang="en-ZA" sz="1600" b="1" dirty="0" smtClean="0"/>
                        <a:t>NEDLAC</a:t>
                      </a:r>
                    </a:p>
                    <a:p>
                      <a:pPr algn="ctr"/>
                      <a:endParaRPr lang="en-ZA" sz="1600" b="1"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1300321">
                <a:tc>
                  <a:txBody>
                    <a:bodyPr/>
                    <a:lstStyle/>
                    <a:p>
                      <a:pPr algn="just">
                        <a:lnSpc>
                          <a:spcPct val="115000"/>
                        </a:lnSpc>
                        <a:spcBef>
                          <a:spcPts val="325"/>
                        </a:spcBef>
                        <a:spcAft>
                          <a:spcPts val="0"/>
                        </a:spcAft>
                      </a:pPr>
                      <a:r>
                        <a:rPr lang="en-ZA" sz="1600" b="1" u="sng" dirty="0">
                          <a:effectLst/>
                          <a:latin typeface="Calibri"/>
                          <a:ea typeface="Arial"/>
                          <a:cs typeface="Times New Roman"/>
                        </a:rPr>
                        <a:t>PRIORITY 2:</a:t>
                      </a:r>
                      <a:endParaRPr lang="en-ZA" sz="1600" dirty="0">
                        <a:effectLst/>
                        <a:latin typeface="Calibri"/>
                        <a:ea typeface="Calibri"/>
                        <a:cs typeface="Times New Roman"/>
                      </a:endParaRPr>
                    </a:p>
                    <a:p>
                      <a:pPr algn="just">
                        <a:lnSpc>
                          <a:spcPct val="115000"/>
                        </a:lnSpc>
                        <a:spcBef>
                          <a:spcPts val="325"/>
                        </a:spcBef>
                        <a:spcAft>
                          <a:spcPts val="0"/>
                        </a:spcAft>
                      </a:pPr>
                      <a:r>
                        <a:rPr lang="en-US" sz="1600" dirty="0">
                          <a:effectLst/>
                          <a:latin typeface="Calibri"/>
                          <a:ea typeface="Calibri"/>
                          <a:cs typeface="Times New Roman"/>
                        </a:rPr>
                        <a:t>Education, Skills and Health</a:t>
                      </a:r>
                      <a:endParaRPr lang="en-ZA" sz="1600" dirty="0">
                        <a:effectLst/>
                        <a:latin typeface="Calibri"/>
                        <a:ea typeface="Calibri"/>
                        <a:cs typeface="Times New Roman"/>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9070" indent="-179070" algn="just">
                        <a:lnSpc>
                          <a:spcPct val="115000"/>
                        </a:lnSpc>
                        <a:spcBef>
                          <a:spcPts val="325"/>
                        </a:spcBef>
                        <a:spcAft>
                          <a:spcPts val="0"/>
                        </a:spcAft>
                      </a:pPr>
                      <a:r>
                        <a:rPr lang="en-US" sz="1600" dirty="0">
                          <a:effectLst/>
                          <a:latin typeface="Calibri"/>
                          <a:ea typeface="Arial"/>
                          <a:cs typeface="Times New Roman"/>
                        </a:rPr>
                        <a:t>2. Contribute to decent employment creation </a:t>
                      </a:r>
                      <a:endParaRPr lang="en-ZA" sz="1600" dirty="0">
                        <a:effectLst/>
                        <a:latin typeface="Calibri"/>
                        <a:ea typeface="Calibri"/>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8265" algn="ctr">
                        <a:lnSpc>
                          <a:spcPct val="115000"/>
                        </a:lnSpc>
                        <a:spcBef>
                          <a:spcPts val="325"/>
                        </a:spcBef>
                        <a:spcAft>
                          <a:spcPts val="0"/>
                        </a:spcAft>
                      </a:pPr>
                      <a:r>
                        <a:rPr lang="en-US" sz="1600" b="1" dirty="0">
                          <a:effectLst/>
                          <a:latin typeface="Calibri"/>
                          <a:ea typeface="Arial"/>
                          <a:cs typeface="Times New Roman"/>
                        </a:rPr>
                        <a:t>PES</a:t>
                      </a:r>
                      <a:endParaRPr lang="en-ZA" sz="1600" dirty="0">
                        <a:effectLst/>
                        <a:latin typeface="Calibri"/>
                        <a:ea typeface="Calibri"/>
                        <a:cs typeface="Times New Roman"/>
                      </a:endParaRPr>
                    </a:p>
                    <a:p>
                      <a:pPr indent="88265" algn="ctr">
                        <a:lnSpc>
                          <a:spcPct val="115000"/>
                        </a:lnSpc>
                        <a:spcAft>
                          <a:spcPts val="0"/>
                        </a:spcAft>
                      </a:pPr>
                      <a:r>
                        <a:rPr lang="en-US" sz="1600" b="1" dirty="0">
                          <a:effectLst/>
                          <a:latin typeface="Calibri"/>
                          <a:ea typeface="Calibri"/>
                          <a:cs typeface="Times New Roman"/>
                        </a:rPr>
                        <a:t>Productivity SA</a:t>
                      </a:r>
                      <a:endParaRPr lang="en-ZA" sz="1600" dirty="0">
                        <a:effectLst/>
                        <a:latin typeface="Calibri"/>
                        <a:ea typeface="Calibri"/>
                        <a:cs typeface="Times New Roman"/>
                      </a:endParaRPr>
                    </a:p>
                    <a:p>
                      <a:pPr marL="88265" algn="ctr">
                        <a:lnSpc>
                          <a:spcPct val="115000"/>
                        </a:lnSpc>
                        <a:spcBef>
                          <a:spcPts val="200"/>
                        </a:spcBef>
                        <a:spcAft>
                          <a:spcPts val="0"/>
                        </a:spcAft>
                      </a:pPr>
                      <a:r>
                        <a:rPr lang="en-US" sz="1600" b="1" dirty="0">
                          <a:effectLst/>
                          <a:latin typeface="Calibri"/>
                          <a:ea typeface="Times New Roman"/>
                          <a:cs typeface="Times New Roman"/>
                        </a:rPr>
                        <a:t>UIF</a:t>
                      </a:r>
                      <a:endParaRPr lang="en-ZA" sz="1600" dirty="0">
                        <a:effectLst/>
                        <a:latin typeface="Calibri"/>
                        <a:ea typeface="Calibri"/>
                        <a:cs typeface="Times New Roman"/>
                      </a:endParaRPr>
                    </a:p>
                    <a:p>
                      <a:pPr marL="88265" algn="ctr">
                        <a:lnSpc>
                          <a:spcPct val="115000"/>
                        </a:lnSpc>
                        <a:spcAft>
                          <a:spcPts val="1000"/>
                        </a:spcAft>
                      </a:pPr>
                      <a:r>
                        <a:rPr lang="en-US" sz="1600" b="1" dirty="0">
                          <a:effectLst/>
                          <a:latin typeface="Calibri"/>
                          <a:ea typeface="Calibri"/>
                          <a:cs typeface="Times New Roman"/>
                        </a:rPr>
                        <a:t>CF</a:t>
                      </a:r>
                      <a:endParaRPr lang="en-ZA" sz="1600" dirty="0">
                        <a:effectLst/>
                        <a:latin typeface="Calibri"/>
                        <a:ea typeface="Calibri"/>
                        <a:cs typeface="Times New Roman"/>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6" name="Slide Number Placeholder 5"/>
          <p:cNvSpPr>
            <a:spLocks noGrp="1"/>
          </p:cNvSpPr>
          <p:nvPr>
            <p:ph type="sldNum" sz="quarter" idx="12"/>
          </p:nvPr>
        </p:nvSpPr>
        <p:spPr>
          <a:xfrm>
            <a:off x="7010400" y="10013"/>
            <a:ext cx="2133600" cy="365125"/>
          </a:xfrm>
        </p:spPr>
        <p:txBody>
          <a:bodyPr/>
          <a:lstStyle/>
          <a:p>
            <a:pPr>
              <a:defRPr/>
            </a:pPr>
            <a:fld id="{02C825D8-7D5C-497D-8665-B73E15BD3DD8}" type="slidenum">
              <a:rPr lang="en-US" smtClean="0">
                <a:solidFill>
                  <a:schemeClr val="bg1"/>
                </a:solidFill>
              </a:rPr>
              <a:pPr>
                <a:defRPr/>
              </a:pPr>
              <a:t>9</a:t>
            </a:fld>
            <a:endParaRPr lang="en-US" dirty="0">
              <a:solidFill>
                <a:schemeClr val="bg1"/>
              </a:solidFill>
            </a:endParaRPr>
          </a:p>
        </p:txBody>
      </p:sp>
    </p:spTree>
    <p:extLst>
      <p:ext uri="{BB962C8B-B14F-4D97-AF65-F5344CB8AC3E}">
        <p14:creationId xmlns:p14="http://schemas.microsoft.com/office/powerpoint/2010/main" xmlns="" val="4361293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1153</TotalTime>
  <Words>3218</Words>
  <Application>Microsoft Office PowerPoint</Application>
  <PresentationFormat>On-screen Show (4:3)</PresentationFormat>
  <Paragraphs>626</Paragraphs>
  <Slides>36</Slides>
  <Notes>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Slide 1</vt:lpstr>
      <vt:lpstr>Slide 2</vt:lpstr>
      <vt:lpstr> </vt:lpstr>
      <vt:lpstr>INTRODUCTION: MANAGING PERFORMANCE INFORMATION IN THE  DEPARTMENT OF EMPLOYMENT AND LABOUR</vt:lpstr>
      <vt:lpstr>PURPOSE: MANAGING PERFORMANCE INFORMATION IN THE  DEPARTMENT OF EMPLOYMENT AND LABOUR</vt:lpstr>
      <vt:lpstr>LINKS: MANAGING PERFORMANCE INFORMATION IN THE   DEPARTMENT OF EMPLOYMENT AND LABOUR</vt:lpstr>
      <vt:lpstr>PROCESS: DEVELOPMENT OF THE STRATEGIC PLAN 2020/25 AND ANNUAL PERFORMANCE PLAN 2020/21 FOR THE   DEPARTMENT OF EMPLOYMENT AND LABOUR</vt:lpstr>
      <vt:lpstr>PROCESS: DEVELOPMENT OF THE STRATEGIC PLAN 2020/25 AND ANNUAL PERFORMANCE PLAN 2020/21 FOR THE   DEPARTMENT OF EMPLOYMENT AND LABOUR</vt:lpstr>
      <vt:lpstr>GOVERNMENT SERVICE DELIVERY OUTCOMES AND DoL STRATEGIC GOALS </vt:lpstr>
      <vt:lpstr>GOVERNMENT SERVICE DELIVERY OUTCOMES AND DoL STRATEGIC GOALS </vt:lpstr>
      <vt:lpstr>OPERATIONS</vt:lpstr>
      <vt:lpstr> </vt:lpstr>
      <vt:lpstr>ANNUAL PERFORMANCE PLAN FOR THE  FINANCIAL YEAR 2019/20 </vt:lpstr>
      <vt:lpstr> </vt:lpstr>
      <vt:lpstr>FINANCIAL AND SUPPLY CHAIN MANAGEMENT </vt:lpstr>
      <vt:lpstr>FOCUS AREA: COMMUNICATION</vt:lpstr>
      <vt:lpstr>FINANCIAL AND SUPPLY CHAIN MANAGEMENT </vt:lpstr>
      <vt:lpstr>FOCUS AREA: RISK MANAGEMENT: FRAUD AND CORRUPTION</vt:lpstr>
      <vt:lpstr>FOCUS AREA: ETHICS: FINANCIAL DISCLOSURES</vt:lpstr>
      <vt:lpstr> </vt:lpstr>
      <vt:lpstr>INSPECTIONS AND ENFORCEMENT SERVICES (IES)</vt:lpstr>
      <vt:lpstr>INSPECTIONS AND ENFORCEMENT SERVICES (IES)</vt:lpstr>
      <vt:lpstr> </vt:lpstr>
      <vt:lpstr>PUBLIC EMPLOYMENT SERVICES (PES)</vt:lpstr>
      <vt:lpstr>PUBLIC EMPLOYMENT SERVICES (PES)</vt:lpstr>
      <vt:lpstr>PUBLIC EMPLOYMENT SERVICES (PES)</vt:lpstr>
      <vt:lpstr> </vt:lpstr>
      <vt:lpstr>LABOUR POLICY AND INDUSTRIAL RELATIONS (LP&amp;IR)</vt:lpstr>
      <vt:lpstr>LABOUR POLICY AND INDUSTRIAL RELATIONS (LP&amp;IR)</vt:lpstr>
      <vt:lpstr>LABOUR POLICY AND INDUSTRIAL RELATIONS (LP&amp;IR)</vt:lpstr>
      <vt:lpstr>LABOUR POLICY AND INDUSTRIAL RELATIONS (LP&amp;IR)</vt:lpstr>
      <vt:lpstr>LABOUR POLICY AND INDUSTRIAL RELATIONS (LP&amp;IR)</vt:lpstr>
      <vt:lpstr>LABOUR POLICY AND INDUSTRIAL RELATIONS (LP&amp;IR)</vt:lpstr>
      <vt:lpstr>LABOUR POLICY AND INDUSTRIAL RELATIONS (LP&amp;IR)</vt:lpstr>
      <vt:lpstr>LABOUR POLICY AND INDUSTRIAL RELATIONS (LP&amp;IR)</vt:lpstr>
      <vt:lpstr>Slide 36</vt:lpstr>
    </vt:vector>
  </TitlesOfParts>
  <Company>Dept Labour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CHIEF DIRECTORATE OF COMMUNICATION</dc:title>
  <dc:creator>..</dc:creator>
  <cp:lastModifiedBy>PUMZA</cp:lastModifiedBy>
  <cp:revision>148</cp:revision>
  <cp:lastPrinted>2017-05-15T07:45:22Z</cp:lastPrinted>
  <dcterms:created xsi:type="dcterms:W3CDTF">2011-10-12T13:20:57Z</dcterms:created>
  <dcterms:modified xsi:type="dcterms:W3CDTF">2020-02-12T08:59:05Z</dcterms:modified>
</cp:coreProperties>
</file>