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1" r:id="rId5"/>
    <p:sldMasterId id="2147483648" r:id="rId6"/>
  </p:sldMasterIdLst>
  <p:notesMasterIdLst>
    <p:notesMasterId r:id="rId25"/>
  </p:notesMasterIdLst>
  <p:sldIdLst>
    <p:sldId id="284" r:id="rId7"/>
    <p:sldId id="264" r:id="rId8"/>
    <p:sldId id="304" r:id="rId9"/>
    <p:sldId id="268" r:id="rId10"/>
    <p:sldId id="306" r:id="rId11"/>
    <p:sldId id="305" r:id="rId12"/>
    <p:sldId id="307" r:id="rId13"/>
    <p:sldId id="319" r:id="rId14"/>
    <p:sldId id="318" r:id="rId15"/>
    <p:sldId id="315" r:id="rId16"/>
    <p:sldId id="295" r:id="rId17"/>
    <p:sldId id="311" r:id="rId18"/>
    <p:sldId id="301" r:id="rId19"/>
    <p:sldId id="320" r:id="rId20"/>
    <p:sldId id="297" r:id="rId21"/>
    <p:sldId id="317" r:id="rId22"/>
    <p:sldId id="312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1708D"/>
    <a:srgbClr val="00A88E"/>
    <a:srgbClr val="0099CC"/>
    <a:srgbClr val="D9D9D9"/>
    <a:srgbClr val="AA998B"/>
    <a:srgbClr val="E1ECF8"/>
    <a:srgbClr val="CFEBE4"/>
    <a:srgbClr val="FFFFFF"/>
    <a:srgbClr val="EEF6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9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-7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Relationship Id="rId5" Type="http://schemas.microsoft.com/office/2011/relationships/chartStyle" Target="style3.xml"/><Relationship Id="rId4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Relationship Id="rId5" Type="http://schemas.microsoft.com/office/2011/relationships/chartStyle" Target="style4.xml"/><Relationship Id="rId4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ZA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_ * #,##0_ ;_ * \-#,##0_ ;_ * "-"??_ ;_ @_ </c:formatCode>
                <c:ptCount val="12"/>
                <c:pt idx="0">
                  <c:v>3179</c:v>
                </c:pt>
                <c:pt idx="1">
                  <c:v>2348</c:v>
                </c:pt>
                <c:pt idx="2">
                  <c:v>2243</c:v>
                </c:pt>
                <c:pt idx="3">
                  <c:v>2069</c:v>
                </c:pt>
                <c:pt idx="4">
                  <c:v>2089</c:v>
                </c:pt>
                <c:pt idx="5">
                  <c:v>2269</c:v>
                </c:pt>
                <c:pt idx="6">
                  <c:v>2087</c:v>
                </c:pt>
                <c:pt idx="7">
                  <c:v>1989</c:v>
                </c:pt>
                <c:pt idx="8">
                  <c:v>2122</c:v>
                </c:pt>
                <c:pt idx="9">
                  <c:v>1907</c:v>
                </c:pt>
                <c:pt idx="10">
                  <c:v>1809</c:v>
                </c:pt>
                <c:pt idx="11">
                  <c:v>1626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C0-46A9-AFF0-9F91EF664F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_ * #,##0_ ;_ * \-#,##0_ ;_ * "-"??_ ;_ @_ </c:formatCode>
                <c:ptCount val="12"/>
                <c:pt idx="0">
                  <c:v>1611</c:v>
                </c:pt>
                <c:pt idx="1">
                  <c:v>1693</c:v>
                </c:pt>
                <c:pt idx="2">
                  <c:v>1725</c:v>
                </c:pt>
                <c:pt idx="3">
                  <c:v>1845</c:v>
                </c:pt>
                <c:pt idx="4">
                  <c:v>1618</c:v>
                </c:pt>
                <c:pt idx="5">
                  <c:v>1396</c:v>
                </c:pt>
                <c:pt idx="6">
                  <c:v>1162</c:v>
                </c:pt>
                <c:pt idx="7">
                  <c:v>1112</c:v>
                </c:pt>
                <c:pt idx="8">
                  <c:v>1158</c:v>
                </c:pt>
                <c:pt idx="9">
                  <c:v>1114</c:v>
                </c:pt>
                <c:pt idx="10">
                  <c:v>1131</c:v>
                </c:pt>
                <c:pt idx="11">
                  <c:v>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C0-46A9-AFF0-9F91EF664F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_ * #,##0_ ;_ * \-#,##0_ ;_ * "-"??_ ;_ @_ </c:formatCode>
                <c:ptCount val="12"/>
                <c:pt idx="0">
                  <c:v>451</c:v>
                </c:pt>
                <c:pt idx="1">
                  <c:v>551</c:v>
                </c:pt>
                <c:pt idx="2">
                  <c:v>730</c:v>
                </c:pt>
                <c:pt idx="3">
                  <c:v>1120</c:v>
                </c:pt>
                <c:pt idx="4">
                  <c:v>1312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C0-46A9-AFF0-9F91EF664FB7}"/>
            </c:ext>
          </c:extLst>
        </c:ser>
        <c:dLbls/>
        <c:axId val="73802112"/>
        <c:axId val="73803648"/>
      </c:barChart>
      <c:catAx>
        <c:axId val="73802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3803648"/>
        <c:crosses val="autoZero"/>
        <c:auto val="1"/>
        <c:lblAlgn val="ctr"/>
        <c:lblOffset val="100"/>
      </c:catAx>
      <c:valAx>
        <c:axId val="73803648"/>
        <c:scaling>
          <c:orientation val="minMax"/>
          <c:max val="5000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ZA"/>
                  <a:t>Detainees</a:t>
                </a:r>
              </a:p>
            </c:rich>
          </c:tx>
          <c:layout>
            <c:manualLayout>
              <c:xMode val="edge"/>
              <c:yMode val="edge"/>
              <c:x val="1.0152284263959392E-2"/>
              <c:y val="0.3282869649803295"/>
            </c:manualLayout>
          </c:layout>
          <c:spPr>
            <a:noFill/>
            <a:ln>
              <a:noFill/>
            </a:ln>
            <a:effectLst/>
          </c:spPr>
        </c:title>
        <c:numFmt formatCode="_ * #,##0_ ;_ * \-#,##0_ ;_ * &quot;-&quot;??_ ;_ @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3802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094413198350204"/>
          <c:y val="6.2183118878432898E-2"/>
          <c:w val="0.38191651043619501"/>
          <c:h val="0.733559151142691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75-47C9-A2CF-0311FA0A7BBE}"/>
              </c:ext>
            </c:extLst>
          </c:dPt>
          <c:dPt>
            <c:idx val="1"/>
            <c:spPr>
              <a:solidFill>
                <a:srgbClr val="0099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75-47C9-A2CF-0311FA0A7B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Standing Committee for Refugee Affairs</c:v>
                </c:pt>
                <c:pt idx="1">
                  <c:v>Refugee Appeal Board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40326</c:v>
                </c:pt>
                <c:pt idx="1">
                  <c:v>147794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75-47C9-A2CF-0311FA0A7BB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153961735550966E-2"/>
          <c:y val="7.9735440434144364E-2"/>
          <c:w val="0.91169207652889828"/>
          <c:h val="0.7398940894178456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August 2006</c:v>
                </c:pt>
                <c:pt idx="1">
                  <c:v>December 2017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475</c:v>
                </c:pt>
                <c:pt idx="1">
                  <c:v>40326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FB-430F-A5BC-AE522EFC5E07}"/>
            </c:ext>
          </c:extLst>
        </c:ser>
        <c:dLbls/>
        <c:gapWidth val="219"/>
        <c:overlap val="-27"/>
        <c:axId val="76434816"/>
        <c:axId val="76108928"/>
      </c:barChart>
      <c:catAx>
        <c:axId val="76434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6108928"/>
        <c:crosses val="autoZero"/>
        <c:auto val="1"/>
        <c:lblAlgn val="ctr"/>
        <c:lblOffset val="100"/>
      </c:catAx>
      <c:valAx>
        <c:axId val="7610892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tickLblPos val="none"/>
        <c:crossAx val="7643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n-US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August 2006</c:v>
                </c:pt>
                <c:pt idx="1">
                  <c:v>December 2017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893</c:v>
                </c:pt>
                <c:pt idx="1">
                  <c:v>147794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C2-44C9-9164-A951225D6083}"/>
            </c:ext>
          </c:extLst>
        </c:ser>
        <c:dLbls/>
        <c:gapWidth val="219"/>
        <c:overlap val="-27"/>
        <c:axId val="85505152"/>
        <c:axId val="85506688"/>
      </c:barChart>
      <c:catAx>
        <c:axId val="855051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5506688"/>
        <c:crosses val="autoZero"/>
        <c:auto val="1"/>
        <c:lblAlgn val="ctr"/>
        <c:lblOffset val="100"/>
      </c:catAx>
      <c:valAx>
        <c:axId val="8550668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tickLblPos val="none"/>
        <c:crossAx val="8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n-US"/>
    </a:p>
  </c:txPr>
  <c:externalData r:id="rId2"/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EEFD4-7FAD-4344-8F80-7E52F2524D7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A09F12-D928-4D06-A697-76A40B05B7E8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ZA" sz="1800" dirty="0" smtClean="0">
              <a:latin typeface="Century Gothic" panose="020B0502020202020204" pitchFamily="34" charset="0"/>
            </a:rPr>
            <a:t>The outcomes of the performance audit were shared with </a:t>
          </a:r>
        </a:p>
        <a:p>
          <a:r>
            <a:rPr lang="en-ZA" sz="1800" dirty="0" smtClean="0">
              <a:latin typeface="Century Gothic" panose="020B0502020202020204" pitchFamily="34" charset="0"/>
            </a:rPr>
            <a:t> * </a:t>
          </a:r>
          <a:r>
            <a:rPr lang="en-ZA" sz="18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rPr>
            <a:t>management</a:t>
          </a:r>
          <a:r>
            <a:rPr lang="en-ZA" sz="1800" dirty="0" smtClean="0">
              <a:latin typeface="Century Gothic" panose="020B0502020202020204" pitchFamily="34" charset="0"/>
            </a:rPr>
            <a:t> of the department, </a:t>
          </a:r>
        </a:p>
        <a:p>
          <a:r>
            <a:rPr lang="en-ZA" sz="1800" dirty="0" smtClean="0">
              <a:latin typeface="Century Gothic" panose="020B0502020202020204" pitchFamily="34" charset="0"/>
            </a:rPr>
            <a:t> * the </a:t>
          </a:r>
          <a:r>
            <a:rPr lang="en-ZA" sz="18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rPr>
            <a:t>executive authority, </a:t>
          </a:r>
          <a:r>
            <a:rPr lang="en-ZA" sz="1800" dirty="0" smtClean="0">
              <a:latin typeface="Century Gothic" panose="020B0502020202020204" pitchFamily="34" charset="0"/>
            </a:rPr>
            <a:t>and </a:t>
          </a:r>
        </a:p>
        <a:p>
          <a:r>
            <a:rPr lang="en-ZA" sz="1800" dirty="0" smtClean="0">
              <a:latin typeface="Century Gothic" panose="020B0502020202020204" pitchFamily="34" charset="0"/>
            </a:rPr>
            <a:t> * the relevant </a:t>
          </a:r>
          <a:r>
            <a:rPr lang="en-ZA" sz="18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rPr>
            <a:t>independent bodies</a:t>
          </a:r>
          <a:r>
            <a:rPr lang="en-ZA" sz="1800" dirty="0" smtClean="0">
              <a:latin typeface="Century Gothic" panose="020B0502020202020204" pitchFamily="34" charset="0"/>
            </a:rPr>
            <a:t>. </a:t>
          </a:r>
          <a:endParaRPr lang="en-US" sz="1800" dirty="0">
            <a:latin typeface="Century Gothic" panose="020B0502020202020204" pitchFamily="34" charset="0"/>
            <a:ea typeface="Century Gothic" charset="0"/>
            <a:cs typeface="Century Gothic" charset="0"/>
          </a:endParaRPr>
        </a:p>
      </dgm:t>
    </dgm:pt>
    <dgm:pt modelId="{F5960E8D-F6C2-4F79-A61F-D1ABF0FE9536}" type="parTrans" cxnId="{CF71735E-C6E3-4909-AA4B-2763C24FF6ED}">
      <dgm:prSet/>
      <dgm:spPr/>
      <dgm:t>
        <a:bodyPr/>
        <a:lstStyle/>
        <a:p>
          <a:endParaRPr lang="en-US"/>
        </a:p>
      </dgm:t>
    </dgm:pt>
    <dgm:pt modelId="{DE12E4C1-60DF-48CE-8057-E7BFCA9B139C}" type="sibTrans" cxnId="{CF71735E-C6E3-4909-AA4B-2763C24FF6ED}">
      <dgm:prSet/>
      <dgm:spPr/>
      <dgm:t>
        <a:bodyPr/>
        <a:lstStyle/>
        <a:p>
          <a:endParaRPr lang="en-US"/>
        </a:p>
      </dgm:t>
    </dgm:pt>
    <dgm:pt modelId="{3C1B7DA3-A92A-41C8-88FC-74E9DA391B33}" type="pres">
      <dgm:prSet presAssocID="{C38EEFD4-7FAD-4344-8F80-7E52F2524D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E3791A-C259-4E3B-84E2-1D331467AB41}" type="pres">
      <dgm:prSet presAssocID="{5EA09F12-D928-4D06-A697-76A40B05B7E8}" presName="composite" presStyleCnt="0"/>
      <dgm:spPr/>
    </dgm:pt>
    <dgm:pt modelId="{8AB11802-5809-4F8F-A1FA-BB680BDBF60C}" type="pres">
      <dgm:prSet presAssocID="{5EA09F12-D928-4D06-A697-76A40B05B7E8}" presName="rect1" presStyleLbl="trAlignAcc1" presStyleIdx="0" presStyleCnt="1" custScaleX="439953" custScaleY="185815" custLinFactNeighborX="-980" custLinFactNeighborY="30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DB3C4-2D73-4CCF-BB8D-35264FA145AE}" type="pres">
      <dgm:prSet presAssocID="{5EA09F12-D928-4D06-A697-76A40B05B7E8}" presName="rect2" presStyleLbl="fgImgPlace1" presStyleIdx="0" presStyleCnt="1" custLinFactX="-236023" custLinFactNeighborX="-300000" custLinFactNeighborY="22917"/>
      <dgm:spPr>
        <a:noFill/>
        <a:ln w="3175">
          <a:noFill/>
        </a:ln>
      </dgm:spPr>
      <dgm:t>
        <a:bodyPr/>
        <a:lstStyle/>
        <a:p>
          <a:endParaRPr lang="en-US"/>
        </a:p>
      </dgm:t>
    </dgm:pt>
  </dgm:ptLst>
  <dgm:cxnLst>
    <dgm:cxn modelId="{CF71735E-C6E3-4909-AA4B-2763C24FF6ED}" srcId="{C38EEFD4-7FAD-4344-8F80-7E52F2524D7B}" destId="{5EA09F12-D928-4D06-A697-76A40B05B7E8}" srcOrd="0" destOrd="0" parTransId="{F5960E8D-F6C2-4F79-A61F-D1ABF0FE9536}" sibTransId="{DE12E4C1-60DF-48CE-8057-E7BFCA9B139C}"/>
    <dgm:cxn modelId="{5CA2BB34-DDDE-924D-A8CD-BAF9B3BFFAE9}" type="presOf" srcId="{5EA09F12-D928-4D06-A697-76A40B05B7E8}" destId="{8AB11802-5809-4F8F-A1FA-BB680BDBF60C}" srcOrd="0" destOrd="0" presId="urn:microsoft.com/office/officeart/2008/layout/PictureStrips"/>
    <dgm:cxn modelId="{3E6DE084-0254-E544-BAC5-E88A80DAE3D9}" type="presOf" srcId="{C38EEFD4-7FAD-4344-8F80-7E52F2524D7B}" destId="{3C1B7DA3-A92A-41C8-88FC-74E9DA391B33}" srcOrd="0" destOrd="0" presId="urn:microsoft.com/office/officeart/2008/layout/PictureStrips"/>
    <dgm:cxn modelId="{826FDF83-15ED-014D-835D-75248F9AB47F}" type="presParOf" srcId="{3C1B7DA3-A92A-41C8-88FC-74E9DA391B33}" destId="{B4E3791A-C259-4E3B-84E2-1D331467AB41}" srcOrd="0" destOrd="0" presId="urn:microsoft.com/office/officeart/2008/layout/PictureStrips"/>
    <dgm:cxn modelId="{C7F4A7FE-1EFE-994E-A1A5-FC2E753039A5}" type="presParOf" srcId="{B4E3791A-C259-4E3B-84E2-1D331467AB41}" destId="{8AB11802-5809-4F8F-A1FA-BB680BDBF60C}" srcOrd="0" destOrd="0" presId="urn:microsoft.com/office/officeart/2008/layout/PictureStrips"/>
    <dgm:cxn modelId="{4965EB9B-5DFA-DD46-93EE-CEC2BB3C5A1C}" type="presParOf" srcId="{B4E3791A-C259-4E3B-84E2-1D331467AB41}" destId="{4A6DB3C4-2D73-4CCF-BB8D-35264FA145A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8EEFD4-7FAD-4344-8F80-7E52F2524D7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A09F12-D928-4D06-A697-76A40B05B7E8}">
      <dgm:prSet custT="1"/>
      <dgm:spPr>
        <a:solidFill>
          <a:srgbClr val="00A9A4">
            <a:alpha val="40000"/>
          </a:srgbClr>
        </a:solidFill>
        <a:ln>
          <a:noFill/>
        </a:ln>
      </dgm:spPr>
      <dgm:t>
        <a:bodyPr/>
        <a:lstStyle/>
        <a:p>
          <a:r>
            <a:rPr lang="en-ZA" sz="1800" dirty="0" smtClean="0">
              <a:latin typeface="Century Gothic" panose="020B0502020202020204" pitchFamily="34" charset="0"/>
            </a:rPr>
            <a:t>The </a:t>
          </a:r>
          <a:r>
            <a:rPr lang="en-ZA" sz="18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rPr>
            <a:t>acting director-general </a:t>
          </a:r>
          <a:r>
            <a:rPr lang="en-ZA" sz="1800" dirty="0" smtClean="0">
              <a:latin typeface="Century Gothic" panose="020B0502020202020204" pitchFamily="34" charset="0"/>
            </a:rPr>
            <a:t>of the department’s comments were received on </a:t>
          </a:r>
          <a:r>
            <a:rPr lang="en-ZA" sz="18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rPr>
            <a:t>18 March 2019</a:t>
          </a:r>
          <a:r>
            <a:rPr lang="en-ZA" sz="1800" dirty="0" smtClean="0">
              <a:latin typeface="Century Gothic" panose="020B0502020202020204" pitchFamily="34" charset="0"/>
            </a:rPr>
            <a:t>.</a:t>
          </a:r>
          <a:endParaRPr lang="en-US" sz="1800" dirty="0">
            <a:latin typeface="Century Gothic" panose="020B0502020202020204" pitchFamily="34" charset="0"/>
            <a:ea typeface="Century Gothic" charset="0"/>
            <a:cs typeface="Century Gothic" charset="0"/>
          </a:endParaRPr>
        </a:p>
      </dgm:t>
    </dgm:pt>
    <dgm:pt modelId="{DE12E4C1-60DF-48CE-8057-E7BFCA9B139C}" type="sibTrans" cxnId="{CF71735E-C6E3-4909-AA4B-2763C24FF6ED}">
      <dgm:prSet/>
      <dgm:spPr/>
      <dgm:t>
        <a:bodyPr/>
        <a:lstStyle/>
        <a:p>
          <a:endParaRPr lang="en-US"/>
        </a:p>
      </dgm:t>
    </dgm:pt>
    <dgm:pt modelId="{F5960E8D-F6C2-4F79-A61F-D1ABF0FE9536}" type="parTrans" cxnId="{CF71735E-C6E3-4909-AA4B-2763C24FF6ED}">
      <dgm:prSet/>
      <dgm:spPr/>
      <dgm:t>
        <a:bodyPr/>
        <a:lstStyle/>
        <a:p>
          <a:endParaRPr lang="en-US"/>
        </a:p>
      </dgm:t>
    </dgm:pt>
    <dgm:pt modelId="{3C1B7DA3-A92A-41C8-88FC-74E9DA391B33}" type="pres">
      <dgm:prSet presAssocID="{C38EEFD4-7FAD-4344-8F80-7E52F2524D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E3791A-C259-4E3B-84E2-1D331467AB41}" type="pres">
      <dgm:prSet presAssocID="{5EA09F12-D928-4D06-A697-76A40B05B7E8}" presName="composite" presStyleCnt="0"/>
      <dgm:spPr/>
    </dgm:pt>
    <dgm:pt modelId="{8AB11802-5809-4F8F-A1FA-BB680BDBF60C}" type="pres">
      <dgm:prSet presAssocID="{5EA09F12-D928-4D06-A697-76A40B05B7E8}" presName="rect1" presStyleLbl="trAlignAcc1" presStyleIdx="0" presStyleCnt="1" custScaleX="453727" custLinFactNeighborX="-5703" custLinFactNeighborY="-1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DB3C4-2D73-4CCF-BB8D-35264FA145AE}" type="pres">
      <dgm:prSet presAssocID="{5EA09F12-D928-4D06-A697-76A40B05B7E8}" presName="rect2" presStyleLbl="fgImgPlace1" presStyleIdx="0" presStyleCnt="1" custLinFactX="-236023" custLinFactNeighborX="-300000" custLinFactNeighborY="22917"/>
      <dgm:spPr>
        <a:noFill/>
        <a:ln w="3175">
          <a:noFill/>
        </a:ln>
      </dgm:spPr>
      <dgm:t>
        <a:bodyPr/>
        <a:lstStyle/>
        <a:p>
          <a:endParaRPr lang="en-US"/>
        </a:p>
      </dgm:t>
    </dgm:pt>
  </dgm:ptLst>
  <dgm:cxnLst>
    <dgm:cxn modelId="{8B3F08DD-3F1C-0841-8B2F-170E09BDA0A4}" type="presOf" srcId="{5EA09F12-D928-4D06-A697-76A40B05B7E8}" destId="{8AB11802-5809-4F8F-A1FA-BB680BDBF60C}" srcOrd="0" destOrd="0" presId="urn:microsoft.com/office/officeart/2008/layout/PictureStrips"/>
    <dgm:cxn modelId="{CF71735E-C6E3-4909-AA4B-2763C24FF6ED}" srcId="{C38EEFD4-7FAD-4344-8F80-7E52F2524D7B}" destId="{5EA09F12-D928-4D06-A697-76A40B05B7E8}" srcOrd="0" destOrd="0" parTransId="{F5960E8D-F6C2-4F79-A61F-D1ABF0FE9536}" sibTransId="{DE12E4C1-60DF-48CE-8057-E7BFCA9B139C}"/>
    <dgm:cxn modelId="{532F9220-431D-664F-8B4F-BA885FC6CA2B}" type="presOf" srcId="{C38EEFD4-7FAD-4344-8F80-7E52F2524D7B}" destId="{3C1B7DA3-A92A-41C8-88FC-74E9DA391B33}" srcOrd="0" destOrd="0" presId="urn:microsoft.com/office/officeart/2008/layout/PictureStrips"/>
    <dgm:cxn modelId="{59F46637-4549-C54F-B8A4-ACFD14C17C6B}" type="presParOf" srcId="{3C1B7DA3-A92A-41C8-88FC-74E9DA391B33}" destId="{B4E3791A-C259-4E3B-84E2-1D331467AB41}" srcOrd="0" destOrd="0" presId="urn:microsoft.com/office/officeart/2008/layout/PictureStrips"/>
    <dgm:cxn modelId="{A6414A43-D0D5-C842-8C22-CA8256F80803}" type="presParOf" srcId="{B4E3791A-C259-4E3B-84E2-1D331467AB41}" destId="{8AB11802-5809-4F8F-A1FA-BB680BDBF60C}" srcOrd="0" destOrd="0" presId="urn:microsoft.com/office/officeart/2008/layout/PictureStrips"/>
    <dgm:cxn modelId="{7D73F904-18C0-1647-B638-1AA04E987775}" type="presParOf" srcId="{B4E3791A-C259-4E3B-84E2-1D331467AB41}" destId="{4A6DB3C4-2D73-4CCF-BB8D-35264FA145A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0.10172</cdr:x>
      <cdr:y>0.41906</cdr:y>
    </cdr:from>
    <cdr:to>
      <cdr:x>0.94619</cdr:x>
      <cdr:y>0.42138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864073" y="1201065"/>
          <a:ext cx="7173498" cy="66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0.40956</cdr:x>
      <cdr:y>0.3414</cdr:y>
    </cdr:from>
    <cdr:to>
      <cdr:x>0.63456</cdr:x>
      <cdr:y>0.4164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79019" y="978477"/>
          <a:ext cx="1911290" cy="214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2 500 threshold</a:t>
          </a:r>
          <a:endParaRPr lang="en-ZA" sz="11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0.54453</cdr:x>
      <cdr:y>0.89083</cdr:y>
    </cdr:from>
    <cdr:to>
      <cdr:x>0.57248</cdr:x>
      <cdr:y>0.94067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780056" y="2367863"/>
          <a:ext cx="142687" cy="13249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ZA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0.39585</cdr:x>
      <cdr:y>0.28443</cdr:y>
    </cdr:from>
    <cdr:to>
      <cdr:x>0.59212</cdr:x>
      <cdr:y>0.58791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981381" y="390489"/>
          <a:ext cx="486590" cy="4166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0.08793</cdr:x>
      <cdr:y>0.13467</cdr:y>
    </cdr:from>
    <cdr:to>
      <cdr:x>0.5742</cdr:x>
      <cdr:y>0.41467</cdr:y>
    </cdr:to>
    <cdr:sp macro="" textlink="">
      <cdr:nvSpPr>
        <cdr:cNvPr id="3" name="Text Box 1"/>
        <cdr:cNvSpPr txBox="1"/>
      </cdr:nvSpPr>
      <cdr:spPr>
        <a:xfrm xmlns:a="http://schemas.openxmlformats.org/drawingml/2006/main">
          <a:off x="278209" y="235948"/>
          <a:ext cx="1538519" cy="490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000" dirty="0">
              <a:latin typeface="Century Gothic" panose="020B0502020202020204" pitchFamily="34" charset="0"/>
              <a:cs typeface="Arial" panose="020B0604020202020204" pitchFamily="34" charset="0"/>
            </a:rPr>
            <a:t>Increase of 8 390% over </a:t>
          </a:r>
        </a:p>
        <a:p xmlns:a="http://schemas.openxmlformats.org/drawingml/2006/main">
          <a:r>
            <a:rPr lang="en-ZA" sz="1000" dirty="0">
              <a:latin typeface="Century Gothic" panose="020B0502020202020204" pitchFamily="34" charset="0"/>
              <a:cs typeface="Arial" panose="020B0604020202020204" pitchFamily="34" charset="0"/>
            </a:rPr>
            <a:t>11 years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0.39585</cdr:x>
      <cdr:y>0.28443</cdr:y>
    </cdr:from>
    <cdr:to>
      <cdr:x>0.59212</cdr:x>
      <cdr:y>0.58791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981381" y="390489"/>
          <a:ext cx="486590" cy="4166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0.07853</cdr:x>
      <cdr:y>0.11204</cdr:y>
    </cdr:from>
    <cdr:to>
      <cdr:x>0.56124</cdr:x>
      <cdr:y>0.57878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248467" y="196297"/>
          <a:ext cx="1527242" cy="817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000" dirty="0">
              <a:latin typeface="Century Gothic" panose="020B0502020202020204" pitchFamily="34" charset="0"/>
              <a:cs typeface="Arial" panose="020B0604020202020204" pitchFamily="34" charset="0"/>
            </a:rPr>
            <a:t>Increase of </a:t>
          </a:r>
          <a:r>
            <a:rPr lang="en-ZA" sz="1000" dirty="0" smtClean="0">
              <a:latin typeface="Century Gothic" panose="020B0502020202020204" pitchFamily="34" charset="0"/>
              <a:cs typeface="Arial" panose="020B0604020202020204" pitchFamily="34" charset="0"/>
            </a:rPr>
            <a:t>16 </a:t>
          </a:r>
          <a:r>
            <a:rPr lang="en-ZA" sz="1000" dirty="0">
              <a:latin typeface="Century Gothic" panose="020B0502020202020204" pitchFamily="34" charset="0"/>
              <a:cs typeface="Arial" panose="020B0604020202020204" pitchFamily="34" charset="0"/>
            </a:rPr>
            <a:t>450% over </a:t>
          </a:r>
          <a:endParaRPr lang="en-ZA" sz="1000" dirty="0" smtClean="0">
            <a:latin typeface="Century Gothic" panose="020B0502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ZA" sz="1000" dirty="0" smtClean="0">
              <a:latin typeface="Century Gothic" panose="020B0502020202020204" pitchFamily="34" charset="0"/>
              <a:cs typeface="Arial" panose="020B0604020202020204" pitchFamily="34" charset="0"/>
            </a:rPr>
            <a:t>11 </a:t>
          </a:r>
          <a:r>
            <a:rPr lang="en-ZA" sz="1000" dirty="0">
              <a:latin typeface="Century Gothic" panose="020B0502020202020204" pitchFamily="34" charset="0"/>
              <a:cs typeface="Arial" panose="020B0604020202020204" pitchFamily="34" charset="0"/>
            </a:rPr>
            <a:t>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76C09-C1D2-47D0-A214-47EC00257F14}" type="datetimeFigureOut">
              <a:rPr lang="en-ZA" smtClean="0"/>
              <a:pPr/>
              <a:t>2020/02/05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6AEC-5C4F-4A29-9E36-0CD0839E95B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4574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6AEC-5C4F-4A29-9E36-0CD0839E95BF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4792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21565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1880" y="3994379"/>
            <a:ext cx="2384669" cy="26391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2559" y="3038855"/>
            <a:ext cx="10373990" cy="40361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algn="r" defTabSz="914400" rtl="0" eaLnBrk="1" latinLnBrk="0" hangingPunct="1">
              <a:defRPr lang="en-US" sz="2800" b="1" kern="1200">
                <a:solidFill>
                  <a:srgbClr val="AA998B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28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605" y="430222"/>
            <a:ext cx="11023600" cy="61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14" y="523929"/>
            <a:ext cx="10433556" cy="42789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2400" b="1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605" y="6298747"/>
            <a:ext cx="11023600" cy="368300"/>
          </a:xfrm>
          <a:prstGeom prst="rect">
            <a:avLst/>
          </a:prstGeom>
        </p:spPr>
      </p:pic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1140977" y="1238081"/>
            <a:ext cx="10398294" cy="47743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0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18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16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16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4383" y="6392708"/>
            <a:ext cx="3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6D6A0C0-CE57-0C49-8BA9-382050109D93}" type="slidenum">
              <a:rPr lang="en-US" sz="1200" smtClean="0">
                <a:solidFill>
                  <a:srgbClr val="AA998B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en-US" sz="1200" dirty="0">
              <a:solidFill>
                <a:srgbClr val="AA998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13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21565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1880" y="3994379"/>
            <a:ext cx="2384669" cy="26391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2559" y="3038855"/>
            <a:ext cx="10373990" cy="40361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AA998B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248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21565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1880" y="3994379"/>
            <a:ext cx="2384669" cy="26391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2559" y="3038855"/>
            <a:ext cx="10373990" cy="40361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AA998B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175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461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605" y="430222"/>
            <a:ext cx="11023600" cy="6153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6214" y="523929"/>
            <a:ext cx="10433556" cy="42789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2400" b="1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605" y="6298747"/>
            <a:ext cx="11023600" cy="3683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0584383" y="6392708"/>
            <a:ext cx="3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6D6A0C0-CE57-0C49-8BA9-382050109D93}" type="slidenum">
              <a:rPr lang="en-US" sz="1200" smtClean="0">
                <a:solidFill>
                  <a:srgbClr val="AA998B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en-US" sz="1200" dirty="0">
              <a:solidFill>
                <a:srgbClr val="AA998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24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605" y="430222"/>
            <a:ext cx="11023600" cy="61530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76214" y="523929"/>
            <a:ext cx="10433556" cy="42789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2400" b="1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605" y="6298747"/>
            <a:ext cx="11023600" cy="368300"/>
          </a:xfrm>
          <a:prstGeom prst="rect">
            <a:avLst/>
          </a:prstGeom>
        </p:spPr>
      </p:pic>
      <p:sp>
        <p:nvSpPr>
          <p:cNvPr id="20" name="Content Placeholder 7"/>
          <p:cNvSpPr>
            <a:spLocks noGrp="1"/>
          </p:cNvSpPr>
          <p:nvPr>
            <p:ph sz="quarter" idx="10"/>
          </p:nvPr>
        </p:nvSpPr>
        <p:spPr>
          <a:xfrm>
            <a:off x="1140977" y="1238081"/>
            <a:ext cx="10398294" cy="47743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0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18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16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16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584383" y="6392708"/>
            <a:ext cx="3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6D6A0C0-CE57-0C49-8BA9-382050109D93}" type="slidenum">
              <a:rPr lang="en-US" sz="1200" smtClean="0">
                <a:solidFill>
                  <a:srgbClr val="AA998B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en-US" sz="1200" dirty="0">
              <a:solidFill>
                <a:srgbClr val="AA998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23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605" y="430222"/>
            <a:ext cx="11023600" cy="61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14" y="523929"/>
            <a:ext cx="10433556" cy="42789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2400" b="1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605" y="6298747"/>
            <a:ext cx="11023600" cy="3683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584383" y="6392708"/>
            <a:ext cx="3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6D6A0C0-CE57-0C49-8BA9-382050109D93}" type="slidenum">
              <a:rPr lang="en-US" sz="1200" smtClean="0">
                <a:solidFill>
                  <a:srgbClr val="AA998B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en-US" sz="1200" dirty="0">
              <a:solidFill>
                <a:srgbClr val="AA998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93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605" y="430222"/>
            <a:ext cx="11023600" cy="61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14" y="523929"/>
            <a:ext cx="10433556" cy="42789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2400" b="1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605" y="6298747"/>
            <a:ext cx="11023600" cy="368300"/>
          </a:xfrm>
          <a:prstGeom prst="rect">
            <a:avLst/>
          </a:prstGeom>
        </p:spPr>
      </p:pic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1140977" y="1238081"/>
            <a:ext cx="10398294" cy="47743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0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18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16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16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4383" y="6392708"/>
            <a:ext cx="3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6D6A0C0-CE57-0C49-8BA9-382050109D93}" type="slidenum">
              <a:rPr lang="en-US" sz="1200" smtClean="0">
                <a:solidFill>
                  <a:srgbClr val="AA998B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en-US" sz="1200" dirty="0">
              <a:solidFill>
                <a:srgbClr val="AA998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4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605" y="430222"/>
            <a:ext cx="11023600" cy="615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14" y="523929"/>
            <a:ext cx="10433556" cy="42789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2400" b="1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605" y="6298747"/>
            <a:ext cx="11023600" cy="3683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584383" y="6392708"/>
            <a:ext cx="3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6D6A0C0-CE57-0C49-8BA9-382050109D93}" type="slidenum">
              <a:rPr lang="en-US" sz="1200" smtClean="0">
                <a:solidFill>
                  <a:srgbClr val="AA998B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en-US" sz="1200" dirty="0">
              <a:solidFill>
                <a:srgbClr val="AA998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02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0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0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6" r:id="rId4"/>
    <p:sldLayoutId id="2147483655" r:id="rId5"/>
    <p:sldLayoutId id="2147483657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4075" y="-25395"/>
            <a:ext cx="10328782" cy="6883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757" y="-37438"/>
            <a:ext cx="12248644" cy="68954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28119" y="2558370"/>
            <a:ext cx="4834180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Z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BRIEFING TO THE PORTFOLIO COMMITTEE OF HOME AFFAIRS</a:t>
            </a:r>
            <a:r>
              <a:rPr lang="en-Z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Z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ZA" dirty="0" smtClean="0">
                <a:latin typeface="Century Gothic" charset="0"/>
                <a:ea typeface="Century Gothic" charset="0"/>
                <a:cs typeface="Century Gothic" charset="0"/>
              </a:rPr>
              <a:t>on the Follow-up Performance Audit of </a:t>
            </a:r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>the immigration processes of </a:t>
            </a:r>
            <a:r>
              <a:rPr lang="en-ZA" dirty="0" smtClean="0">
                <a:latin typeface="Century Gothic" charset="0"/>
                <a:ea typeface="Century Gothic" charset="0"/>
                <a:cs typeface="Century Gothic" charset="0"/>
              </a:rPr>
              <a:t>illegal immigrants</a:t>
            </a:r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ZA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>at the </a:t>
            </a:r>
            <a:r>
              <a:rPr lang="en-ZA" dirty="0" smtClean="0">
                <a:latin typeface="Century Gothic" charset="0"/>
                <a:ea typeface="Century Gothic" charset="0"/>
                <a:cs typeface="Century Gothic" charset="0"/>
              </a:rPr>
              <a:t>Department of Home Affairs</a:t>
            </a:r>
            <a:endParaRPr lang="en-US" sz="1200" b="1" dirty="0">
              <a:solidFill>
                <a:srgbClr val="00A88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75439" y="6313862"/>
            <a:ext cx="2805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AA998B"/>
                </a:solidFill>
                <a:latin typeface="Century Gothic" charset="0"/>
                <a:ea typeface="Century Gothic" charset="0"/>
                <a:cs typeface="Century Gothic" charset="0"/>
              </a:rPr>
              <a:t>4 February 2020</a:t>
            </a:r>
            <a:endParaRPr lang="en-US" sz="1600" dirty="0">
              <a:solidFill>
                <a:srgbClr val="AA998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0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 facility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38960" y="1228436"/>
            <a:ext cx="9724966" cy="49742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ZA" sz="2000" dirty="0" smtClean="0"/>
              <a:t>The </a:t>
            </a:r>
            <a:r>
              <a:rPr lang="en-ZA" sz="2000" dirty="0"/>
              <a:t>pricing annexure of the contract could not be provided by the department for audit </a:t>
            </a:r>
            <a:r>
              <a:rPr lang="en-ZA" sz="2000" dirty="0" smtClean="0"/>
              <a:t>purposes.</a:t>
            </a:r>
          </a:p>
          <a:p>
            <a:pPr>
              <a:buFont typeface="Arial" panose="020B0604020202020204" pitchFamily="34" charset="0"/>
              <a:buChar char="•"/>
            </a:pPr>
            <a:endParaRPr lang="en-ZA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ZA" sz="2000" dirty="0" smtClean="0"/>
              <a:t>Detainees were released due to their detention period exceeding 120 days. </a:t>
            </a:r>
            <a:endParaRPr lang="en-ZA" sz="2000" dirty="0"/>
          </a:p>
          <a:p>
            <a:pPr marL="457200" lvl="1" indent="0">
              <a:spcBef>
                <a:spcPts val="500"/>
              </a:spcBef>
              <a:buNone/>
              <a:defRPr/>
            </a:pPr>
            <a:endParaRPr lang="en-ZA" sz="1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2616" y="1127760"/>
            <a:ext cx="1295400" cy="5074920"/>
          </a:xfrm>
          <a:prstGeom prst="rect">
            <a:avLst/>
          </a:prstGeom>
          <a:solidFill>
            <a:srgbClr val="E1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1200" y="1310640"/>
            <a:ext cx="914400" cy="914400"/>
          </a:xfrm>
          <a:prstGeom prst="ellipse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367" y="1455410"/>
            <a:ext cx="522396" cy="52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6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Asylum regime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96894" y="1232994"/>
            <a:ext cx="9727659" cy="50413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kumimoji="0" lang="en-Z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charset="0"/>
              </a:rPr>
              <a:t>Backlogs</a:t>
            </a:r>
            <a:r>
              <a:rPr kumimoji="0" lang="en-ZA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charset="0"/>
              </a:rPr>
              <a:t> in registering new asylum seekers up to </a:t>
            </a:r>
            <a:r>
              <a:rPr kumimoji="0" lang="en-Z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charset="0"/>
              </a:rPr>
              <a:t>7 months </a:t>
            </a:r>
            <a:r>
              <a:rPr kumimoji="0" lang="en-ZA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charset="0"/>
              </a:rPr>
              <a:t>and in some instances </a:t>
            </a:r>
            <a:r>
              <a:rPr kumimoji="0" lang="en-Z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charset="0"/>
              </a:rPr>
              <a:t>19 months </a:t>
            </a:r>
            <a:r>
              <a:rPr kumimoji="0" lang="en-ZA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charset="0"/>
              </a:rPr>
              <a:t>(cannot quantify backlog).</a:t>
            </a:r>
          </a:p>
          <a:p>
            <a:pPr>
              <a:buFont typeface="Arial" pitchFamily="34" charset="0"/>
              <a:buChar char="•"/>
              <a:defRPr/>
            </a:pPr>
            <a:r>
              <a:rPr kumimoji="0" lang="en-Z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charset="0"/>
              </a:rPr>
              <a:t>Backlog</a:t>
            </a:r>
            <a:r>
              <a:rPr kumimoji="0" lang="en-ZA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charset="0"/>
              </a:rPr>
              <a:t> in processing asylum seekers at independent bodies</a:t>
            </a:r>
            <a:r>
              <a:rPr lang="en-ZA" sz="21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Narrow" panose="020B0606020202030204" pitchFamily="34" charset="0"/>
              </a:rPr>
              <a:t>.</a:t>
            </a:r>
            <a:endParaRPr lang="en-ZA" sz="1900" noProof="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kumimoji="0" lang="en-ZA" sz="21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ZA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ZA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</a:rPr>
              <a:t>If no new cases were received, it would take </a:t>
            </a:r>
          </a:p>
          <a:p>
            <a:pPr marL="11620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68 years </a:t>
            </a:r>
            <a:r>
              <a:rPr kumimoji="0" lang="en-ZA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</a:rPr>
              <a:t>to finalise the backlog at RAB, and</a:t>
            </a:r>
          </a:p>
          <a:p>
            <a:pPr marL="1162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</a:rPr>
              <a:t>Just over </a:t>
            </a:r>
            <a:r>
              <a:rPr kumimoji="0" lang="en-Z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1 year </a:t>
            </a:r>
            <a:r>
              <a:rPr kumimoji="0" lang="en-ZA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</a:rPr>
              <a:t>to finalise the backlog at SCRA.</a:t>
            </a:r>
            <a:endParaRPr kumimoji="0" lang="en-ZA" sz="1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1350632075"/>
              </p:ext>
            </p:extLst>
          </p:nvPr>
        </p:nvGraphicFramePr>
        <p:xfrm>
          <a:off x="4380536" y="2576815"/>
          <a:ext cx="5105400" cy="265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2796084946"/>
              </p:ext>
            </p:extLst>
          </p:nvPr>
        </p:nvGraphicFramePr>
        <p:xfrm>
          <a:off x="8136217" y="2871638"/>
          <a:ext cx="3163929" cy="175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xmlns="" val="1228747186"/>
              </p:ext>
            </p:extLst>
          </p:nvPr>
        </p:nvGraphicFramePr>
        <p:xfrm>
          <a:off x="2154265" y="2877644"/>
          <a:ext cx="3163929" cy="175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00" y="1551940"/>
            <a:ext cx="482600" cy="431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2616" y="1127760"/>
            <a:ext cx="1295400" cy="5074920"/>
          </a:xfrm>
          <a:prstGeom prst="rect">
            <a:avLst/>
          </a:prstGeom>
          <a:solidFill>
            <a:srgbClr val="E1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4060" y="1264920"/>
            <a:ext cx="914400" cy="914400"/>
          </a:xfrm>
          <a:prstGeom prst="ellipse">
            <a:avLst/>
          </a:prstGeom>
          <a:solidFill>
            <a:srgbClr val="375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645" y="1356360"/>
            <a:ext cx="603230" cy="6032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57438" y="4864270"/>
            <a:ext cx="2545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Refugee Appeals Board</a:t>
            </a:r>
            <a:endParaRPr lang="en-ZA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6374" y="4866419"/>
            <a:ext cx="3327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Standing Committee for Refugee Affairs</a:t>
            </a:r>
            <a:endParaRPr lang="en-ZA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4313" y="4933518"/>
            <a:ext cx="142687" cy="132493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959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Asylum regime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28016" y="1238081"/>
            <a:ext cx="9711254" cy="4774301"/>
          </a:xfrm>
        </p:spPr>
        <p:txBody>
          <a:bodyPr/>
          <a:lstStyle/>
          <a:p>
            <a:r>
              <a:rPr lang="en-ZA" sz="2000" dirty="0" smtClean="0"/>
              <a:t>The department did not know how many of the </a:t>
            </a:r>
            <a:r>
              <a:rPr lang="en-ZA" sz="2000" dirty="0" smtClean="0">
                <a:solidFill>
                  <a:schemeClr val="accent5">
                    <a:lumMod val="75000"/>
                  </a:schemeClr>
                </a:solidFill>
              </a:rPr>
              <a:t>946 314 </a:t>
            </a:r>
            <a:r>
              <a:rPr lang="en-ZA" sz="2000" dirty="0" smtClean="0"/>
              <a:t>inactive section 22 applicants (as at 31 December 2017) were still in the country </a:t>
            </a:r>
          </a:p>
          <a:p>
            <a:pPr lvl="1">
              <a:buFont typeface="Times New Roman" panose="02020603050405020304" pitchFamily="18" charset="0"/>
              <a:buChar char="–"/>
            </a:pPr>
            <a:endParaRPr lang="en-ZA" sz="1600" dirty="0"/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ZA" sz="1800" dirty="0" smtClean="0"/>
              <a:t>the </a:t>
            </a:r>
            <a:r>
              <a:rPr lang="en-ZA" sz="1800" dirty="0" smtClean="0">
                <a:solidFill>
                  <a:schemeClr val="accent5">
                    <a:lumMod val="75000"/>
                  </a:schemeClr>
                </a:solidFill>
              </a:rPr>
              <a:t>various systems </a:t>
            </a:r>
            <a:r>
              <a:rPr lang="en-ZA" sz="1800" dirty="0" smtClean="0"/>
              <a:t>such as the National Immigration Information System, Movement Control System and National Population register were </a:t>
            </a:r>
            <a:r>
              <a:rPr lang="en-ZA" sz="1800" dirty="0" smtClean="0">
                <a:solidFill>
                  <a:schemeClr val="accent5">
                    <a:lumMod val="75000"/>
                  </a:schemeClr>
                </a:solidFill>
              </a:rPr>
              <a:t>not integrated</a:t>
            </a:r>
            <a:r>
              <a:rPr lang="en-ZA" sz="1800" dirty="0" smtClean="0"/>
              <a:t>. </a:t>
            </a:r>
          </a:p>
          <a:p>
            <a:pPr lvl="1"/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532616" y="1127760"/>
            <a:ext cx="1295400" cy="5074920"/>
          </a:xfrm>
          <a:prstGeom prst="rect">
            <a:avLst/>
          </a:prstGeom>
          <a:solidFill>
            <a:srgbClr val="E1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4060" y="1264920"/>
            <a:ext cx="914400" cy="914400"/>
          </a:xfrm>
          <a:prstGeom prst="ellipse">
            <a:avLst/>
          </a:prstGeom>
          <a:solidFill>
            <a:srgbClr val="375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645" y="1356360"/>
            <a:ext cx="603230" cy="6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0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8016" y="1173480"/>
            <a:ext cx="9745148" cy="50596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08D"/>
                </a:solidFill>
                <a:effectLst/>
                <a:uLnTx/>
                <a:uFillTx/>
                <a:latin typeface="Century Gothic" charset="0"/>
              </a:rPr>
              <a:t>Information systems were unreliable, not integrated or in instances not updated in time, resulting in outdated information as well as ineffective monitoring. 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08D"/>
                </a:solidFill>
                <a:effectLst/>
                <a:uLnTx/>
                <a:uFillTx/>
                <a:latin typeface="Century Gothic" charset="0"/>
              </a:rPr>
              <a:t>Best available information was used throughout the audit, and is used in the report to illustrate the problem or principle.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b="0" i="0" u="none" strike="noStrike" kern="1200" cap="none" spc="0" normalizeH="0" baseline="0" noProof="0" dirty="0" smtClean="0">
              <a:ln>
                <a:noFill/>
              </a:ln>
              <a:solidFill>
                <a:srgbClr val="71708D"/>
              </a:solidFill>
              <a:effectLst/>
              <a:uLnTx/>
              <a:uFillTx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sz="1600" dirty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Movement data on the </a:t>
            </a:r>
            <a:r>
              <a:rPr lang="en-ZA" sz="1600" b="1" i="1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movement control system </a:t>
            </a:r>
            <a:r>
              <a:rPr lang="en-ZA" sz="1600" dirty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mainframe was last updated on </a:t>
            </a:r>
            <a:r>
              <a:rPr lang="en-ZA" sz="1600" dirty="0" smtClean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15</a:t>
            </a:r>
            <a:r>
              <a:rPr lang="en-ZA" sz="1600" dirty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 January 2017 </a:t>
            </a:r>
            <a:r>
              <a:rPr lang="en-GB" sz="1600" dirty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 </a:t>
            </a:r>
            <a:r>
              <a:rPr lang="en-ZA" sz="1600" dirty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because the server at the department crashed and movements could not be extracted from the enhanced movement control system, to be uploaded to the </a:t>
            </a:r>
            <a:r>
              <a:rPr lang="en-ZA" sz="1600" dirty="0" smtClean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mainframe.</a:t>
            </a:r>
            <a:endParaRPr lang="en-ZA" sz="1600" dirty="0">
              <a:solidFill>
                <a:srgbClr val="71708D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sz="1600" b="1" i="1" dirty="0" smtClean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Penalty </a:t>
            </a:r>
            <a:r>
              <a:rPr lang="en-ZA" sz="1600" b="1" i="1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case system</a:t>
            </a:r>
            <a:r>
              <a:rPr lang="en-ZA" sz="160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ZA" sz="1600" dirty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was dysfunctional and the department used MS Excel to manage conveyors. The outstanding amount of penalties and fines to conveyors could not be </a:t>
            </a:r>
            <a:r>
              <a:rPr lang="en-ZA" sz="1600" dirty="0" smtClean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provided </a:t>
            </a:r>
            <a:endParaRPr lang="en-ZA" sz="1600" dirty="0">
              <a:solidFill>
                <a:srgbClr val="71708D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079500" lvl="1">
              <a:defRPr/>
            </a:pPr>
            <a:r>
              <a:rPr lang="en-ZA" sz="1600" dirty="0" smtClean="0">
                <a:solidFill>
                  <a:srgbClr val="71708D"/>
                </a:solidFill>
                <a:latin typeface="Century Gothic" panose="020B0502020202020204" pitchFamily="34" charset="0"/>
              </a:rPr>
              <a:t>The </a:t>
            </a:r>
            <a:r>
              <a:rPr lang="en-ZA" sz="1600" dirty="0">
                <a:solidFill>
                  <a:srgbClr val="71708D"/>
                </a:solidFill>
                <a:latin typeface="Century Gothic" panose="020B0502020202020204" pitchFamily="34" charset="0"/>
              </a:rPr>
              <a:t>department did not have an accounting system for fines and maintained a register of fines issued on a spreadsheet, </a:t>
            </a:r>
            <a:r>
              <a:rPr lang="en-ZA" sz="1600" dirty="0" smtClean="0">
                <a:solidFill>
                  <a:srgbClr val="71708D"/>
                </a:solidFill>
                <a:latin typeface="Century Gothic" panose="020B0502020202020204" pitchFamily="34" charset="0"/>
              </a:rPr>
              <a:t>and</a:t>
            </a:r>
          </a:p>
          <a:p>
            <a:pPr marL="1079500" lvl="1">
              <a:defRPr/>
            </a:pPr>
            <a:r>
              <a:rPr lang="en-ZA" sz="1600" dirty="0" smtClean="0">
                <a:solidFill>
                  <a:srgbClr val="71708D"/>
                </a:solidFill>
                <a:latin typeface="Century Gothic" panose="020B0502020202020204" pitchFamily="34" charset="0"/>
              </a:rPr>
              <a:t>In </a:t>
            </a:r>
            <a:r>
              <a:rPr lang="en-ZA" sz="1600" dirty="0">
                <a:solidFill>
                  <a:srgbClr val="71708D"/>
                </a:solidFill>
                <a:latin typeface="Century Gothic" panose="020B0502020202020204" pitchFamily="34" charset="0"/>
              </a:rPr>
              <a:t>the absence of an accounting system to manage the fines, the department was unable to send monthly statements to the conveyors, and did not perform reconciliations over the </a:t>
            </a:r>
            <a:r>
              <a:rPr lang="en-ZA" sz="1600" dirty="0" smtClean="0">
                <a:solidFill>
                  <a:srgbClr val="71708D"/>
                </a:solidFill>
                <a:latin typeface="Century Gothic" panose="020B0502020202020204" pitchFamily="34" charset="0"/>
              </a:rPr>
              <a:t>years.</a:t>
            </a:r>
            <a:endParaRPr lang="en-ZA" sz="1600" b="1" i="1" dirty="0">
              <a:solidFill>
                <a:srgbClr val="71708D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616" y="1127760"/>
            <a:ext cx="1295400" cy="5074920"/>
          </a:xfrm>
          <a:prstGeom prst="rect">
            <a:avLst/>
          </a:prstGeom>
          <a:solidFill>
            <a:srgbClr val="E1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1200" y="1310640"/>
            <a:ext cx="914400" cy="914400"/>
          </a:xfrm>
          <a:prstGeom prst="ellipse">
            <a:avLst/>
          </a:prstGeom>
          <a:solidFill>
            <a:srgbClr val="A2C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551940"/>
            <a:ext cx="482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87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8016" y="1173480"/>
            <a:ext cx="9745148" cy="50596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sz="1800" dirty="0" smtClean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No </a:t>
            </a:r>
            <a:r>
              <a:rPr lang="en-ZA" sz="18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central recording systems</a:t>
            </a:r>
            <a:r>
              <a:rPr lang="en-ZA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 </a:t>
            </a:r>
            <a:r>
              <a:rPr lang="en-ZA" sz="1800" dirty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to </a:t>
            </a:r>
          </a:p>
          <a:p>
            <a:pPr lvl="2">
              <a:buFont typeface="Times New Roman" panose="02020603050405020304" pitchFamily="18" charset="0"/>
              <a:buChar char="–"/>
              <a:defRPr/>
            </a:pPr>
            <a:r>
              <a:rPr lang="en-ZA" sz="1600" dirty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register new asylum seekers, </a:t>
            </a:r>
            <a:endParaRPr lang="en-ZA" sz="1600" dirty="0">
              <a:solidFill>
                <a:srgbClr val="71708D"/>
              </a:solidFill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  <a:p>
            <a:pPr lvl="2">
              <a:buFont typeface="Times New Roman" panose="02020603050405020304" pitchFamily="18" charset="0"/>
              <a:buChar char="–"/>
              <a:defRPr/>
            </a:pPr>
            <a:r>
              <a:rPr lang="en-ZA" sz="1600" dirty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record detainees at detention facilities, or  </a:t>
            </a:r>
            <a:endParaRPr lang="en-ZA" sz="1600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lvl="2">
              <a:buFont typeface="Times New Roman" panose="02020603050405020304" pitchFamily="18" charset="0"/>
              <a:buChar char="–"/>
              <a:defRPr/>
            </a:pPr>
            <a:r>
              <a:rPr lang="en-ZA" sz="1600" dirty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record orders to leave. The case management system was implemented early in 2018 to address detainees and orders to leave, but is not fully </a:t>
            </a:r>
            <a:r>
              <a:rPr lang="en-ZA" sz="1600" dirty="0" smtClean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used.</a:t>
            </a:r>
            <a:endParaRPr lang="en-ZA" sz="1600" dirty="0">
              <a:solidFill>
                <a:srgbClr val="71708D"/>
              </a:solidFill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ZA" sz="1800" dirty="0" smtClean="0">
              <a:solidFill>
                <a:srgbClr val="71708D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sz="1800" dirty="0" smtClean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Department </a:t>
            </a:r>
            <a:r>
              <a:rPr lang="en-ZA" sz="1800" dirty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did not have its own</a:t>
            </a:r>
            <a:r>
              <a:rPr lang="en-ZA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 </a:t>
            </a:r>
            <a:r>
              <a:rPr lang="en-ZA" sz="18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information system at the holding facility </a:t>
            </a:r>
            <a:r>
              <a:rPr lang="en-ZA" sz="1800" dirty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and had to rely on information captured by the service provider, which included noticeable </a:t>
            </a:r>
            <a:r>
              <a:rPr lang="en-ZA" sz="1800" dirty="0" smtClean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errors. Furthermore it only retained data for three months after the release of a detainee. Hardcopy documents were filed. </a:t>
            </a:r>
            <a:endParaRPr lang="en-ZA" sz="1800" dirty="0">
              <a:solidFill>
                <a:srgbClr val="71708D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ZA" sz="1800" b="1" i="1" dirty="0" smtClean="0">
              <a:solidFill>
                <a:srgbClr val="71708D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sz="1800" b="1" i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National </a:t>
            </a:r>
            <a:r>
              <a:rPr lang="en-ZA" sz="18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immigration information system </a:t>
            </a:r>
            <a:r>
              <a:rPr lang="en-ZA" sz="1800" dirty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for asylum seekers was not updated timely and a number of cases were never captured on the system when it replaced the previous refugee system in </a:t>
            </a:r>
            <a:r>
              <a:rPr lang="en-ZA" sz="1800" dirty="0" smtClean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2008.</a:t>
            </a:r>
            <a:endParaRPr lang="en-ZA" sz="1600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sz="1800" dirty="0" smtClean="0">
                <a:solidFill>
                  <a:srgbClr val="71708D"/>
                </a:solidFill>
                <a:latin typeface="Century Gothic" panose="020B0502020202020204" pitchFamily="34" charset="0"/>
                <a:ea typeface="Century Gothic" charset="0"/>
                <a:cs typeface="Arial" panose="020B0604020202020204" pitchFamily="34" charset="0"/>
              </a:rPr>
              <a:t>It was also not integrated with other systems for example Movement Control System or National Population Register. </a:t>
            </a:r>
            <a:endParaRPr lang="en-ZA" sz="1600" dirty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ZA" sz="1800" dirty="0">
              <a:solidFill>
                <a:srgbClr val="71708D"/>
              </a:solidFill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  <a:p>
            <a:pPr marL="457200" lvl="1" indent="0">
              <a:buNone/>
              <a:defRPr/>
            </a:pPr>
            <a:endParaRPr lang="en-ZA" sz="1800" dirty="0">
              <a:solidFill>
                <a:srgbClr val="71708D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616" y="1127760"/>
            <a:ext cx="1295400" cy="5074920"/>
          </a:xfrm>
          <a:prstGeom prst="rect">
            <a:avLst/>
          </a:prstGeom>
          <a:solidFill>
            <a:srgbClr val="E1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1200" y="1310640"/>
            <a:ext cx="914400" cy="914400"/>
          </a:xfrm>
          <a:prstGeom prst="ellipse">
            <a:avLst/>
          </a:prstGeom>
          <a:solidFill>
            <a:srgbClr val="A2C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551940"/>
            <a:ext cx="482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1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Intragovernmental and other coordination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38960" y="1219201"/>
            <a:ext cx="9785593" cy="49834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charset="0"/>
              </a:rPr>
              <a:t>The department did not always know when immigrants were released by the </a:t>
            </a:r>
            <a:r>
              <a:rPr kumimoji="0" lang="en-Z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charset="0"/>
              </a:rPr>
              <a:t>Department of Correctional Services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charset="0"/>
              </a:rPr>
              <a:t>, to effectively plan and coordinate their deportation.</a:t>
            </a:r>
            <a:endParaRPr kumimoji="0" lang="en-ZA" sz="2000" b="0" i="0" u="none" strike="noStrike" kern="1200" cap="none" spc="0" normalizeH="0" baseline="0" noProof="0" dirty="0" smtClean="0">
              <a:ln>
                <a:noFill/>
              </a:ln>
              <a:solidFill>
                <a:srgbClr val="00A88E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charset="0"/>
              </a:rPr>
              <a:t>No coordination process in place with </a:t>
            </a:r>
            <a:r>
              <a:rPr kumimoji="0" lang="en-Z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charset="0"/>
              </a:rPr>
              <a:t>Department of Justice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charset="0"/>
              </a:rPr>
              <a:t>, who was responsible for judicial reviews of asylum seekers and dealing with asylum seekers that did not proceed further with their hearing.</a:t>
            </a:r>
            <a:endParaRPr kumimoji="0" lang="en-ZA" sz="2000" b="0" i="0" u="none" strike="noStrike" kern="1200" cap="none" spc="0" normalizeH="0" baseline="0" noProof="0" dirty="0" smtClean="0">
              <a:ln>
                <a:noFill/>
              </a:ln>
              <a:solidFill>
                <a:srgbClr val="00A88E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charset="0"/>
              </a:rPr>
              <a:t>Only a few </a:t>
            </a:r>
            <a:r>
              <a:rPr kumimoji="0" lang="en-Z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charset="0"/>
              </a:rPr>
              <a:t>MoUs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charset="0"/>
              </a:rPr>
              <a:t> were in place to negotiate recovery of deportation costs from </a:t>
            </a:r>
            <a:r>
              <a:rPr kumimoji="0" lang="en-Z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charset="0"/>
              </a:rPr>
              <a:t>other countries.</a:t>
            </a:r>
            <a:endParaRPr kumimoji="0" lang="en-ZA" b="0" i="0" u="none" strike="noStrike" kern="1200" cap="none" spc="0" normalizeH="0" baseline="0" noProof="0" dirty="0" smtClean="0">
              <a:ln>
                <a:noFill/>
              </a:ln>
              <a:solidFill>
                <a:srgbClr val="00A88E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charset="0"/>
              </a:rPr>
              <a:t>There was only one </a:t>
            </a:r>
            <a:r>
              <a:rPr kumimoji="0" lang="en-Z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charset="0"/>
              </a:rPr>
              <a:t>MoU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charset="0"/>
              </a:rPr>
              <a:t> in place with a </a:t>
            </a:r>
            <a:r>
              <a:rPr kumimoji="0" lang="en-Z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charset="0"/>
              </a:rPr>
              <a:t>conveyor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entury Gothic" charset="0"/>
              </a:rPr>
              <a:t> on the cooperation in combatting the irregular movement of persons</a:t>
            </a:r>
            <a:r>
              <a:rPr lang="en-ZA" dirty="0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  <a:t>.</a:t>
            </a:r>
            <a:endParaRPr kumimoji="0" lang="en-ZA" sz="2000" b="0" i="0" u="none" strike="noStrike" kern="1200" cap="none" spc="0" normalizeH="0" baseline="0" noProof="0" dirty="0" smtClean="0">
              <a:ln>
                <a:noFill/>
              </a:ln>
              <a:solidFill>
                <a:srgbClr val="00A88E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560" y="1158240"/>
            <a:ext cx="1295400" cy="5074920"/>
          </a:xfrm>
          <a:prstGeom prst="rect">
            <a:avLst/>
          </a:prstGeom>
          <a:solidFill>
            <a:srgbClr val="E1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1200" y="1310640"/>
            <a:ext cx="914400" cy="914400"/>
          </a:xfrm>
          <a:prstGeom prst="ellipse">
            <a:avLst/>
          </a:prstGeom>
          <a:solidFill>
            <a:srgbClr val="00A88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26" y="1531686"/>
            <a:ext cx="498547" cy="47230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28268" y="2383817"/>
            <a:ext cx="5235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28268" y="3752175"/>
            <a:ext cx="5235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28268" y="4780064"/>
            <a:ext cx="5235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86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Responses from the relevant role players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411" y="3797995"/>
            <a:ext cx="10991286" cy="2087239"/>
          </a:xfrm>
          <a:prstGeom prst="rect">
            <a:avLst/>
          </a:prstGeom>
          <a:solidFill>
            <a:schemeClr val="bg1">
              <a:lumMod val="85000"/>
              <a:alpha val="70588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>
              <a:spcAft>
                <a:spcPts val="756"/>
              </a:spcAft>
            </a:pPr>
            <a:r>
              <a:rPr lang="en-ZA" dirty="0">
                <a:solidFill>
                  <a:schemeClr val="tx1"/>
                </a:solidFill>
                <a:latin typeface="Century Gothic" panose="020B0502020202020204" pitchFamily="34" charset="0"/>
              </a:rPr>
              <a:t>This report was discussed with </a:t>
            </a:r>
            <a:r>
              <a:rPr lang="en-ZA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</a:t>
            </a:r>
          </a:p>
          <a:p>
            <a:pPr marL="538163">
              <a:spcAft>
                <a:spcPts val="756"/>
              </a:spcAft>
            </a:pPr>
            <a:r>
              <a:rPr lang="en-ZA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ZA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* 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previous </a:t>
            </a:r>
            <a:r>
              <a:rPr lang="en-ZA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minister</a:t>
            </a:r>
            <a:r>
              <a:rPr lang="en-ZA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of Home Affairs on </a:t>
            </a:r>
            <a:r>
              <a:rPr lang="en-ZA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 April 2019</a:t>
            </a:r>
            <a:r>
              <a:rPr lang="en-ZA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endParaRPr lang="en-ZA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538163">
              <a:spcAft>
                <a:spcPts val="756"/>
              </a:spcAft>
            </a:pPr>
            <a:r>
              <a:rPr lang="en-ZA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ZA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 instructed </a:t>
            </a:r>
            <a:r>
              <a:rPr lang="en-ZA" i="1" dirty="0">
                <a:solidFill>
                  <a:schemeClr val="tx1"/>
                </a:solidFill>
                <a:latin typeface="Century Gothic" panose="020B0502020202020204" pitchFamily="34" charset="0"/>
              </a:rPr>
              <a:t>the department to compile an </a:t>
            </a:r>
            <a:r>
              <a:rPr lang="en-ZA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audit action </a:t>
            </a:r>
            <a:r>
              <a:rPr lang="en-ZA" i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plan</a:t>
            </a:r>
            <a:r>
              <a:rPr lang="en-ZA" i="1" dirty="0" smtClean="0">
                <a:latin typeface="Century Gothic" panose="020B0502020202020204" pitchFamily="34" charset="0"/>
              </a:rPr>
              <a:t>,</a:t>
            </a:r>
          </a:p>
          <a:p>
            <a:pPr marL="538163">
              <a:spcAft>
                <a:spcPts val="756"/>
              </a:spcAft>
            </a:pPr>
            <a:r>
              <a:rPr lang="en-ZA" dirty="0">
                <a:solidFill>
                  <a:schemeClr val="tx1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 </a:t>
            </a:r>
            <a:r>
              <a:rPr lang="en-ZA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* 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current minister</a:t>
            </a:r>
            <a:r>
              <a:rPr lang="en-ZA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 of Home Affairs on 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30 September 2019</a:t>
            </a:r>
            <a:r>
              <a:rPr lang="en-ZA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, and</a:t>
            </a:r>
          </a:p>
          <a:p>
            <a:pPr marL="538163">
              <a:spcAft>
                <a:spcPts val="756"/>
              </a:spcAft>
            </a:pPr>
            <a:r>
              <a:rPr lang="en-ZA" dirty="0">
                <a:solidFill>
                  <a:schemeClr val="tx1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 </a:t>
            </a:r>
            <a:r>
              <a:rPr lang="en-ZA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* 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Chairperson</a:t>
            </a:r>
            <a:r>
              <a:rPr lang="en-ZA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 of the 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Portfolio Committee </a:t>
            </a:r>
            <a:r>
              <a:rPr lang="en-ZA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on Home Affairs on 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3 October 2019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xmlns="" val="255210593"/>
              </p:ext>
            </p:extLst>
          </p:nvPr>
        </p:nvGraphicFramePr>
        <p:xfrm>
          <a:off x="588765" y="1148468"/>
          <a:ext cx="10991286" cy="148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xmlns="" val="1219882289"/>
              </p:ext>
            </p:extLst>
          </p:nvPr>
        </p:nvGraphicFramePr>
        <p:xfrm>
          <a:off x="614411" y="2825285"/>
          <a:ext cx="10991286" cy="89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7201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76214" y="1238079"/>
            <a:ext cx="3034783" cy="3368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Rectangle 22"/>
          <p:cNvSpPr/>
          <p:nvPr/>
        </p:nvSpPr>
        <p:spPr>
          <a:xfrm>
            <a:off x="4431409" y="1238079"/>
            <a:ext cx="3034783" cy="3368645"/>
          </a:xfrm>
          <a:prstGeom prst="rect">
            <a:avLst/>
          </a:prstGeom>
          <a:solidFill>
            <a:srgbClr val="CFE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Rectangle 23"/>
          <p:cNvSpPr/>
          <p:nvPr/>
        </p:nvSpPr>
        <p:spPr>
          <a:xfrm>
            <a:off x="7886605" y="1238078"/>
            <a:ext cx="3034783" cy="3368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977" y="1348066"/>
            <a:ext cx="522396" cy="5223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733" y="1348066"/>
            <a:ext cx="522396" cy="5223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271" y="2850013"/>
            <a:ext cx="522396" cy="5223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3590" y="1348066"/>
            <a:ext cx="522396" cy="5223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111" y="2850013"/>
            <a:ext cx="522396" cy="5223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7844" y="2796108"/>
            <a:ext cx="576301" cy="57630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4404" y="1371216"/>
            <a:ext cx="2106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>An </a:t>
            </a:r>
            <a:r>
              <a:rPr lang="en-ZA" b="1" dirty="0">
                <a:latin typeface="Century Gothic" charset="0"/>
                <a:ea typeface="Century Gothic" charset="0"/>
                <a:cs typeface="Century Gothic" charset="0"/>
              </a:rPr>
              <a:t>increase</a:t>
            </a:r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> in individuals that </a:t>
            </a:r>
            <a:r>
              <a:rPr lang="en-ZA" b="1" dirty="0">
                <a:latin typeface="Century Gothic" charset="0"/>
                <a:ea typeface="Century Gothic" charset="0"/>
                <a:cs typeface="Century Gothic" charset="0"/>
              </a:rPr>
              <a:t>transgress</a:t>
            </a:r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>ed their visa and other requirements and </a:t>
            </a:r>
            <a:r>
              <a:rPr lang="en-ZA" b="1" dirty="0">
                <a:latin typeface="Century Gothic" charset="0"/>
                <a:ea typeface="Century Gothic" charset="0"/>
                <a:cs typeface="Century Gothic" charset="0"/>
              </a:rPr>
              <a:t>remained in the country</a:t>
            </a:r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> beyond their allotted time frames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ZA" dirty="0"/>
          </a:p>
        </p:txBody>
      </p:sp>
      <p:sp>
        <p:nvSpPr>
          <p:cNvPr id="26" name="TextBox 25"/>
          <p:cNvSpPr txBox="1"/>
          <p:nvPr/>
        </p:nvSpPr>
        <p:spPr>
          <a:xfrm>
            <a:off x="5422101" y="1371216"/>
            <a:ext cx="209823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ZA" b="1" dirty="0">
                <a:latin typeface="Century Gothic" charset="0"/>
                <a:ea typeface="Century Gothic" charset="0"/>
                <a:cs typeface="Century Gothic" charset="0"/>
              </a:rPr>
              <a:t>decrease</a:t>
            </a:r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> in the number of detained and deported illegal immigrants to </a:t>
            </a:r>
            <a:r>
              <a:rPr lang="en-ZA" b="1" dirty="0">
                <a:latin typeface="Century Gothic" charset="0"/>
                <a:ea typeface="Century Gothic" charset="0"/>
                <a:cs typeface="Century Gothic" charset="0"/>
              </a:rPr>
              <a:t>their respective countries of origin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21869" y="1371216"/>
            <a:ext cx="1944952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ZA" b="1" dirty="0">
                <a:latin typeface="Century Gothic" charset="0"/>
                <a:ea typeface="Century Gothic" charset="0"/>
                <a:cs typeface="Century Gothic" charset="0"/>
              </a:rPr>
              <a:t>abuse</a:t>
            </a:r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> of the </a:t>
            </a:r>
            <a:r>
              <a:rPr lang="en-ZA" b="1" dirty="0">
                <a:latin typeface="Century Gothic" charset="0"/>
                <a:ea typeface="Century Gothic" charset="0"/>
                <a:cs typeface="Century Gothic" charset="0"/>
              </a:rPr>
              <a:t>system</a:t>
            </a:r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> for </a:t>
            </a:r>
            <a:r>
              <a:rPr lang="en-ZA" b="1" dirty="0">
                <a:latin typeface="Century Gothic" charset="0"/>
                <a:ea typeface="Century Gothic" charset="0"/>
                <a:cs typeface="Century Gothic" charset="0"/>
              </a:rPr>
              <a:t>seeking asylum </a:t>
            </a:r>
            <a:r>
              <a:rPr lang="en-ZA" dirty="0">
                <a:latin typeface="Century Gothic" charset="0"/>
                <a:ea typeface="Century Gothic" charset="0"/>
                <a:cs typeface="Century Gothic" charset="0"/>
              </a:rPr>
              <a:t>as backlogs in registering and finalising asylum applications increased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138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social media platforms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658" y="2536853"/>
            <a:ext cx="4419600" cy="23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5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7904"/>
            <a:ext cx="12192000" cy="61420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791225"/>
            <a:ext cx="9843505" cy="588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05306" y="842239"/>
            <a:ext cx="173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1ECF8"/>
                </a:solidFill>
                <a:latin typeface="Century Gothic" charset="0"/>
                <a:ea typeface="Century Gothic" charset="0"/>
                <a:cs typeface="Century Gothic" charset="0"/>
              </a:rPr>
              <a:t>MISSION</a:t>
            </a:r>
            <a:endParaRPr lang="en-US" sz="2400" b="1" dirty="0">
              <a:solidFill>
                <a:srgbClr val="E1ECF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1781" y="1627026"/>
            <a:ext cx="8888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000" dirty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Auditor-General of South Africa has a constitutional mandate and, as the </a:t>
            </a:r>
            <a:r>
              <a:rPr lang="en-US" sz="2000" dirty="0" smtClean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supreme audit institution (</a:t>
            </a:r>
            <a:r>
              <a:rPr lang="en-US" sz="2000" dirty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SAI) of South Africa, </a:t>
            </a:r>
            <a:r>
              <a:rPr lang="en-US" sz="2000" dirty="0" smtClean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exists </a:t>
            </a:r>
            <a:r>
              <a:rPr lang="en-US" sz="2000" dirty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to strengthen our country’s democracy by enabling oversight, accountability and governance in the public sector through auditing, thereby building </a:t>
            </a:r>
            <a:r>
              <a:rPr lang="en-US" sz="200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public </a:t>
            </a:r>
            <a:r>
              <a:rPr lang="en-US" sz="2000" smtClean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confidence</a:t>
            </a:r>
            <a:endParaRPr lang="en-US" sz="2000" dirty="0">
              <a:solidFill>
                <a:srgbClr val="71708D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5812" y="4714092"/>
            <a:ext cx="888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To </a:t>
            </a:r>
            <a:r>
              <a:rPr lang="en-US" sz="2000" dirty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be recognised by all our stakeholders as a relevant </a:t>
            </a:r>
            <a:r>
              <a:rPr lang="en-US" sz="2000" dirty="0" smtClean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supreme audit institution (</a:t>
            </a:r>
            <a:r>
              <a:rPr lang="en-US" sz="2000" dirty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SAI) that enhances public sector </a:t>
            </a:r>
            <a:r>
              <a:rPr lang="en-US" sz="2000" dirty="0" smtClean="0">
                <a:solidFill>
                  <a:srgbClr val="71708D"/>
                </a:solidFill>
                <a:latin typeface="Century Gothic" charset="0"/>
                <a:ea typeface="Century Gothic" charset="0"/>
                <a:cs typeface="Century Gothic" charset="0"/>
              </a:rPr>
              <a:t>accountability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05" y="6298747"/>
            <a:ext cx="11023600" cy="368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707" y="694382"/>
            <a:ext cx="754815" cy="754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3889436"/>
            <a:ext cx="9843505" cy="5889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05306" y="3940450"/>
            <a:ext cx="173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1ECF8"/>
                </a:solidFill>
                <a:latin typeface="Century Gothic" charset="0"/>
                <a:ea typeface="Century Gothic" charset="0"/>
                <a:cs typeface="Century Gothic" charset="0"/>
              </a:rPr>
              <a:t>VISION</a:t>
            </a:r>
            <a:endParaRPr lang="en-US" sz="2400" b="1" dirty="0">
              <a:solidFill>
                <a:srgbClr val="E1ECF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036" y="3900800"/>
            <a:ext cx="579486" cy="5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5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Content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140977" y="1238081"/>
            <a:ext cx="10398294" cy="4987621"/>
          </a:xfrm>
        </p:spPr>
        <p:txBody>
          <a:bodyPr/>
          <a:lstStyle/>
          <a:p>
            <a:pPr marL="360363" indent="-360363">
              <a:buAutoNum type="arabicPeriod"/>
            </a:pPr>
            <a:r>
              <a:rPr lang="en-ZA" dirty="0"/>
              <a:t>Background</a:t>
            </a:r>
          </a:p>
          <a:p>
            <a:pPr marL="360363" indent="-360363">
              <a:buAutoNum type="arabicPeriod"/>
            </a:pPr>
            <a:r>
              <a:rPr lang="en-ZA" dirty="0" smtClean="0"/>
              <a:t>Key findings</a:t>
            </a:r>
            <a:endParaRPr lang="en-ZA" dirty="0"/>
          </a:p>
          <a:p>
            <a:pPr marL="982663" indent="-534988">
              <a:buNone/>
            </a:pPr>
            <a:r>
              <a:rPr lang="en-ZA" sz="2000" dirty="0" smtClean="0"/>
              <a:t>2.1 </a:t>
            </a:r>
            <a:r>
              <a:rPr lang="en-ZA" sz="2000" dirty="0"/>
              <a:t>Border management and port control</a:t>
            </a:r>
          </a:p>
          <a:p>
            <a:pPr marL="982663" indent="-534988">
              <a:buNone/>
            </a:pPr>
            <a:r>
              <a:rPr lang="en-ZA" sz="2000" dirty="0" smtClean="0"/>
              <a:t>2.2 </a:t>
            </a:r>
            <a:r>
              <a:rPr lang="en-ZA" sz="2000" dirty="0"/>
              <a:t>Transportation</a:t>
            </a:r>
          </a:p>
          <a:p>
            <a:pPr marL="982663" indent="-534988">
              <a:buNone/>
            </a:pPr>
            <a:r>
              <a:rPr lang="en-ZA" sz="2000" dirty="0"/>
              <a:t>2.3 Holding facility</a:t>
            </a:r>
          </a:p>
          <a:p>
            <a:pPr marL="982663" indent="-534988">
              <a:buNone/>
            </a:pPr>
            <a:r>
              <a:rPr lang="en-ZA" sz="2000" dirty="0"/>
              <a:t>2.4 Asylum regime</a:t>
            </a:r>
          </a:p>
          <a:p>
            <a:pPr marL="982663" indent="-534988">
              <a:buNone/>
            </a:pPr>
            <a:r>
              <a:rPr lang="en-ZA" sz="2000" dirty="0"/>
              <a:t>2.5 Information systems</a:t>
            </a:r>
          </a:p>
          <a:p>
            <a:pPr marL="982663" indent="-534988">
              <a:buNone/>
            </a:pPr>
            <a:r>
              <a:rPr lang="en-ZA" sz="2000" dirty="0"/>
              <a:t>2.6 Intragovernmental and other coordination</a:t>
            </a:r>
          </a:p>
          <a:p>
            <a:pPr marL="360363" indent="-360363">
              <a:buNone/>
            </a:pPr>
            <a:r>
              <a:rPr lang="en-ZA" dirty="0" smtClean="0"/>
              <a:t>3</a:t>
            </a:r>
            <a:r>
              <a:rPr lang="en-ZA" dirty="0"/>
              <a:t>. </a:t>
            </a:r>
            <a:r>
              <a:rPr lang="en-ZA" dirty="0" smtClean="0"/>
              <a:t>	Responses </a:t>
            </a:r>
            <a:r>
              <a:rPr lang="en-ZA" dirty="0"/>
              <a:t>from the relevant role players</a:t>
            </a:r>
          </a:p>
          <a:p>
            <a:pPr marL="360363" indent="-360363">
              <a:buNone/>
            </a:pPr>
            <a:r>
              <a:rPr lang="en-ZA" dirty="0"/>
              <a:t>4. </a:t>
            </a:r>
            <a:r>
              <a:rPr lang="en-ZA" dirty="0" smtClean="0"/>
              <a:t>	Conclusion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4052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399" y="1329898"/>
            <a:ext cx="1107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i="1" dirty="0" smtClean="0">
                <a:solidFill>
                  <a:srgbClr val="71708D"/>
                </a:solidFill>
                <a:latin typeface="Century Gothic" panose="020B0502020202020204" pitchFamily="34" charset="0"/>
              </a:rPr>
              <a:t>The first audit was done in </a:t>
            </a:r>
            <a:r>
              <a:rPr lang="en-ZA" sz="1600" b="1" i="1" dirty="0" smtClean="0">
                <a:solidFill>
                  <a:srgbClr val="71708D"/>
                </a:solidFill>
                <a:latin typeface="Century Gothic" panose="020B0502020202020204" pitchFamily="34" charset="0"/>
              </a:rPr>
              <a:t>2000</a:t>
            </a:r>
            <a:r>
              <a:rPr lang="en-ZA" sz="1600" i="1" dirty="0" smtClean="0">
                <a:solidFill>
                  <a:srgbClr val="71708D"/>
                </a:solidFill>
                <a:latin typeface="Century Gothic" panose="020B0502020202020204" pitchFamily="34" charset="0"/>
              </a:rPr>
              <a:t> and identified a significant number of findings. During the follow up audit in </a:t>
            </a:r>
            <a:r>
              <a:rPr lang="en-ZA" sz="1600" b="1" i="1" dirty="0" smtClean="0">
                <a:solidFill>
                  <a:srgbClr val="71708D"/>
                </a:solidFill>
                <a:latin typeface="Century Gothic" panose="020B0502020202020204" pitchFamily="34" charset="0"/>
              </a:rPr>
              <a:t>2007</a:t>
            </a:r>
            <a:r>
              <a:rPr lang="en-ZA" sz="1600" i="1" dirty="0" smtClean="0">
                <a:solidFill>
                  <a:srgbClr val="71708D"/>
                </a:solidFill>
                <a:latin typeface="Century Gothic" panose="020B0502020202020204" pitchFamily="34" charset="0"/>
              </a:rPr>
              <a:t>, there was an improvement on a number of issues. In the </a:t>
            </a:r>
            <a:r>
              <a:rPr lang="en-ZA" sz="1600" b="1" i="1" dirty="0" smtClean="0">
                <a:solidFill>
                  <a:srgbClr val="71708D"/>
                </a:solidFill>
                <a:latin typeface="Century Gothic" panose="020B0502020202020204" pitchFamily="34" charset="0"/>
              </a:rPr>
              <a:t>2018</a:t>
            </a:r>
            <a:r>
              <a:rPr lang="en-ZA" sz="1600" i="1" dirty="0" smtClean="0">
                <a:solidFill>
                  <a:srgbClr val="71708D"/>
                </a:solidFill>
                <a:latin typeface="Century Gothic" panose="020B0502020202020204" pitchFamily="34" charset="0"/>
              </a:rPr>
              <a:t> follow up, a major regression was identified on most areas previously reported on. </a:t>
            </a:r>
            <a:endParaRPr lang="en-ZA" sz="1600" i="1" dirty="0">
              <a:solidFill>
                <a:srgbClr val="71708D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72405" y="4506936"/>
            <a:ext cx="609600" cy="609600"/>
          </a:xfrm>
          <a:prstGeom prst="ellipse">
            <a:avLst/>
          </a:prstGeom>
          <a:solidFill>
            <a:srgbClr val="00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25880" y="4522580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03837" y="4524430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85364" y="5337236"/>
            <a:ext cx="3300278" cy="743979"/>
          </a:xfrm>
          <a:prstGeom prst="rect">
            <a:avLst/>
          </a:prstGeom>
          <a:solidFill>
            <a:srgbClr val="E1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637" y="4049736"/>
            <a:ext cx="0" cy="457200"/>
          </a:xfrm>
          <a:prstGeom prst="line">
            <a:avLst/>
          </a:prstGeom>
          <a:ln w="12700">
            <a:solidFill>
              <a:srgbClr val="375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63197" y="4667789"/>
            <a:ext cx="69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2000</a:t>
            </a:r>
            <a:endParaRPr lang="en-ZA" sz="1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630680" y="4049736"/>
            <a:ext cx="0" cy="457200"/>
          </a:xfrm>
          <a:prstGeom prst="line">
            <a:avLst/>
          </a:prstGeom>
          <a:ln w="12700">
            <a:solidFill>
              <a:srgbClr val="375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75300" y="4012744"/>
            <a:ext cx="0" cy="457200"/>
          </a:xfrm>
          <a:prstGeom prst="line">
            <a:avLst/>
          </a:prstGeom>
          <a:ln w="12700">
            <a:solidFill>
              <a:srgbClr val="375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05281" y="4677663"/>
            <a:ext cx="69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2007</a:t>
            </a:r>
            <a:endParaRPr lang="en-ZA" sz="1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0" y="336641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latin typeface="Century Gothic" charset="0"/>
                <a:ea typeface="Century Gothic" charset="0"/>
                <a:cs typeface="Century Gothic" charset="0"/>
              </a:rPr>
              <a:t>Follow up performance audit of the immigration process</a:t>
            </a:r>
            <a:endParaRPr lang="en-ZA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2262" y="2985309"/>
            <a:ext cx="1946076" cy="830997"/>
          </a:xfrm>
          <a:prstGeom prst="rect">
            <a:avLst/>
          </a:prstGeom>
          <a:solidFill>
            <a:srgbClr val="00A9A4">
              <a:alpha val="4705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latin typeface="Century Gothic" charset="0"/>
                <a:ea typeface="Century Gothic" charset="0"/>
                <a:cs typeface="Century Gothic" charset="0"/>
              </a:rPr>
              <a:t>Follow up performance audit of the immigration process of illegal immigrants</a:t>
            </a:r>
            <a:endParaRPr lang="en-ZA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1765" y="4667790"/>
            <a:ext cx="69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2018</a:t>
            </a:r>
            <a:endParaRPr lang="en-ZA" sz="1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6194749" y="3200003"/>
            <a:ext cx="259032" cy="2696288"/>
          </a:xfrm>
          <a:prstGeom prst="leftBrace">
            <a:avLst>
              <a:gd name="adj1" fmla="val 8333"/>
              <a:gd name="adj2" fmla="val 46708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60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9587" y="5421123"/>
            <a:ext cx="33002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i="1" dirty="0"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ZA" sz="1100" i="1" dirty="0" smtClean="0">
                <a:latin typeface="Century Gothic" charset="0"/>
                <a:ea typeface="Century Gothic" charset="0"/>
                <a:cs typeface="Century Gothic" charset="0"/>
              </a:rPr>
              <a:t>valuate </a:t>
            </a:r>
            <a:r>
              <a:rPr lang="en-ZA" sz="1100" i="1" dirty="0">
                <a:latin typeface="Century Gothic" charset="0"/>
                <a:ea typeface="Century Gothic" charset="0"/>
                <a:cs typeface="Century Gothic" charset="0"/>
              </a:rPr>
              <a:t>the progress made by the department since 2007, focussing on whether the findings / situation still existed</a:t>
            </a:r>
          </a:p>
        </p:txBody>
      </p:sp>
      <p:cxnSp>
        <p:nvCxnSpPr>
          <p:cNvPr id="21" name="Straight Connector 20"/>
          <p:cNvCxnSpPr>
            <a:stCxn id="19" idx="1"/>
          </p:cNvCxnSpPr>
          <p:nvPr/>
        </p:nvCxnSpPr>
        <p:spPr>
          <a:xfrm>
            <a:off x="6235503" y="4677663"/>
            <a:ext cx="4223" cy="642299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5800" y="4304320"/>
            <a:ext cx="10927080" cy="0"/>
          </a:xfrm>
          <a:prstGeom prst="straightConnector1">
            <a:avLst/>
          </a:prstGeom>
          <a:ln w="76200">
            <a:solidFill>
              <a:srgbClr val="375E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1837" y="348203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latin typeface="Century Gothic" charset="0"/>
                <a:ea typeface="Century Gothic" charset="0"/>
                <a:cs typeface="Century Gothic" charset="0"/>
              </a:rPr>
              <a:t>Performance audit of the migration process</a:t>
            </a:r>
            <a:endParaRPr lang="en-ZA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9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Border management and port control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38960" y="1238081"/>
            <a:ext cx="9700311" cy="4774301"/>
          </a:xfrm>
        </p:spPr>
        <p:txBody>
          <a:bodyPr/>
          <a:lstStyle/>
          <a:p>
            <a:r>
              <a:rPr lang="en-ZA" sz="2000" dirty="0" smtClean="0">
                <a:latin typeface="Century Gothic" panose="020B0502020202020204" pitchFamily="34" charset="0"/>
              </a:rPr>
              <a:t>Integrated </a:t>
            </a:r>
            <a:r>
              <a:rPr lang="en-ZA" sz="2000" dirty="0">
                <a:latin typeface="Century Gothic" panose="020B0502020202020204" pitchFamily="34" charset="0"/>
              </a:rPr>
              <a:t>border management and control are key to the effective management of immigration. </a:t>
            </a:r>
            <a:r>
              <a:rPr lang="en-ZA" sz="2000" dirty="0" smtClean="0">
                <a:latin typeface="Century Gothic" panose="020B0502020202020204" pitchFamily="34" charset="0"/>
              </a:rPr>
              <a:t> </a:t>
            </a:r>
            <a:endParaRPr lang="en-ZA" sz="2000" dirty="0" smtClean="0">
              <a:solidFill>
                <a:srgbClr val="0099CC"/>
              </a:solidFill>
              <a:latin typeface="Arial Narrow" panose="020B0606020202030204" pitchFamily="34" charset="0"/>
            </a:endParaRPr>
          </a:p>
          <a:p>
            <a:pPr lvl="0"/>
            <a:endParaRPr lang="en-ZA" sz="2000" dirty="0">
              <a:latin typeface="Century Gothic" panose="020B0502020202020204" pitchFamily="34" charset="0"/>
            </a:endParaRPr>
          </a:p>
          <a:p>
            <a:pPr marL="534988" lvl="0" indent="-360363">
              <a:buFont typeface="Times New Roman" panose="02020603050405020304" pitchFamily="18" charset="0"/>
              <a:buChar char="–"/>
            </a:pPr>
            <a:r>
              <a:rPr lang="en-ZA" sz="2000" dirty="0"/>
              <a:t>No single national policy on integrated border management in </a:t>
            </a:r>
            <a:r>
              <a:rPr lang="en-ZA" sz="2000" dirty="0" smtClean="0"/>
              <a:t>SA. </a:t>
            </a:r>
            <a:endParaRPr lang="en-ZA" sz="1600" dirty="0">
              <a:solidFill>
                <a:srgbClr val="0070C0"/>
              </a:solidFill>
            </a:endParaRPr>
          </a:p>
          <a:p>
            <a:pPr marL="534988" lvl="0" indent="-360363">
              <a:buFont typeface="Times New Roman" panose="02020603050405020304" pitchFamily="18" charset="0"/>
              <a:buChar char="–"/>
            </a:pPr>
            <a:r>
              <a:rPr lang="en-ZA" sz="2000" dirty="0" smtClean="0">
                <a:latin typeface="Century Gothic" panose="020B0502020202020204" pitchFamily="34" charset="0"/>
              </a:rPr>
              <a:t>The </a:t>
            </a:r>
            <a:r>
              <a:rPr lang="en-ZA" sz="2000" dirty="0">
                <a:latin typeface="Century Gothic" panose="020B0502020202020204" pitchFamily="34" charset="0"/>
              </a:rPr>
              <a:t>border management authority was established in 2013, however the </a:t>
            </a:r>
            <a:r>
              <a:rPr lang="en-ZA" sz="2000" b="1" i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BMA </a:t>
            </a:r>
            <a:r>
              <a:rPr lang="en-ZA" sz="20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Bill </a:t>
            </a:r>
            <a:r>
              <a:rPr lang="en-ZA" sz="2000" dirty="0">
                <a:latin typeface="Century Gothic" panose="020B0502020202020204" pitchFamily="34" charset="0"/>
              </a:rPr>
              <a:t>has not been </a:t>
            </a:r>
            <a:r>
              <a:rPr lang="en-ZA" sz="2000" dirty="0" smtClean="0">
                <a:latin typeface="Century Gothic" panose="020B0502020202020204" pitchFamily="34" charset="0"/>
              </a:rPr>
              <a:t>passed.</a:t>
            </a:r>
            <a:endParaRPr lang="en-ZA" sz="1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534988" lvl="0" indent="-360363">
              <a:buFont typeface="Times New Roman" panose="02020603050405020304" pitchFamily="18" charset="0"/>
              <a:buChar char="–"/>
            </a:pPr>
            <a:endParaRPr lang="en-ZA" sz="2000" dirty="0">
              <a:latin typeface="Century Gothic" panose="020B0502020202020204" pitchFamily="34" charset="0"/>
            </a:endParaRPr>
          </a:p>
          <a:p>
            <a:pPr marL="992188" lvl="1" indent="-360363">
              <a:buFont typeface="Wingdings" panose="05000000000000000000" pitchFamily="2" charset="2"/>
              <a:buChar char="Ø"/>
            </a:pPr>
            <a:r>
              <a:rPr lang="en-ZA" sz="1800" dirty="0" smtClean="0"/>
              <a:t>This </a:t>
            </a:r>
            <a:r>
              <a:rPr lang="en-ZA" sz="1800" dirty="0"/>
              <a:t>ultimately contributed to a large volume of people entering the country illegally, or not exiting the country in time as required by visa or permit requirements.</a:t>
            </a:r>
          </a:p>
          <a:p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543560" y="1158240"/>
            <a:ext cx="1295400" cy="5074920"/>
          </a:xfrm>
          <a:prstGeom prst="rect">
            <a:avLst/>
          </a:prstGeom>
          <a:solidFill>
            <a:srgbClr val="E1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060" y="1264920"/>
            <a:ext cx="914400" cy="914400"/>
          </a:xfrm>
          <a:prstGeom prst="ellipse">
            <a:avLst/>
          </a:prstGeom>
          <a:solidFill>
            <a:srgbClr val="375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865" y="1420505"/>
            <a:ext cx="603230" cy="60323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133715" y="2053077"/>
            <a:ext cx="5235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39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Border management and port control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38959" y="1238081"/>
            <a:ext cx="9700311" cy="4774301"/>
          </a:xfrm>
        </p:spPr>
        <p:txBody>
          <a:bodyPr/>
          <a:lstStyle/>
          <a:p>
            <a:r>
              <a:rPr lang="en-ZA" sz="2000" dirty="0" smtClean="0">
                <a:solidFill>
                  <a:schemeClr val="accent5">
                    <a:lumMod val="75000"/>
                  </a:schemeClr>
                </a:solidFill>
              </a:rPr>
              <a:t>Outstanding fines </a:t>
            </a:r>
            <a:r>
              <a:rPr lang="en-ZA" sz="2000" dirty="0" smtClean="0"/>
              <a:t>owed </a:t>
            </a:r>
            <a:r>
              <a:rPr lang="en-ZA" sz="2000" dirty="0"/>
              <a:t>by airline companies </a:t>
            </a:r>
            <a:r>
              <a:rPr lang="en-ZA" sz="2000" dirty="0" smtClean="0"/>
              <a:t>increased       </a:t>
            </a:r>
            <a:endParaRPr lang="en-ZA" sz="1600" dirty="0" smtClean="0">
              <a:solidFill>
                <a:schemeClr val="accent6"/>
              </a:solidFill>
            </a:endParaRPr>
          </a:p>
          <a:p>
            <a:pPr marL="266700" indent="0">
              <a:buNone/>
            </a:pPr>
            <a:r>
              <a:rPr lang="en-ZA" sz="2000" dirty="0" smtClean="0"/>
              <a:t>R4,2 million to almost R17 million between the 2000 and 2007 audits. </a:t>
            </a:r>
          </a:p>
          <a:p>
            <a:pPr marL="266700" indent="0">
              <a:buNone/>
            </a:pPr>
            <a:r>
              <a:rPr lang="en-ZA" sz="2000" dirty="0" smtClean="0"/>
              <a:t>In 2018: </a:t>
            </a:r>
          </a:p>
          <a:p>
            <a:pPr marL="609600" indent="-342900">
              <a:buFont typeface="Times New Roman" panose="02020603050405020304" pitchFamily="18" charset="0"/>
              <a:buChar char="–"/>
            </a:pPr>
            <a:r>
              <a:rPr lang="en-ZA" sz="2000" dirty="0" smtClean="0"/>
              <a:t>the system had deteriorated, </a:t>
            </a:r>
            <a:r>
              <a:rPr lang="en-ZA" sz="2000" dirty="0"/>
              <a:t>and </a:t>
            </a:r>
            <a:endParaRPr lang="en-ZA" sz="2000" dirty="0" smtClean="0"/>
          </a:p>
          <a:p>
            <a:pPr marL="609600" indent="-342900">
              <a:buFont typeface="Times New Roman" panose="02020603050405020304" pitchFamily="18" charset="0"/>
              <a:buChar char="–"/>
            </a:pPr>
            <a:r>
              <a:rPr lang="en-ZA" sz="2000" dirty="0" smtClean="0"/>
              <a:t>the </a:t>
            </a:r>
            <a:r>
              <a:rPr lang="en-ZA" sz="2000" dirty="0"/>
              <a:t>value of the outstanding fines was not available</a:t>
            </a:r>
            <a:r>
              <a:rPr lang="en-ZA" sz="2000" dirty="0" smtClean="0"/>
              <a:t>.</a:t>
            </a:r>
          </a:p>
          <a:p>
            <a:endParaRPr lang="en-ZA" sz="2000" dirty="0" smtClean="0"/>
          </a:p>
          <a:p>
            <a:r>
              <a:rPr lang="en-ZA" sz="2000" dirty="0" smtClean="0"/>
              <a:t>The </a:t>
            </a:r>
            <a:r>
              <a:rPr lang="en-ZA" sz="2000" dirty="0"/>
              <a:t>number of </a:t>
            </a:r>
            <a:r>
              <a:rPr lang="en-ZA" sz="2000" dirty="0">
                <a:solidFill>
                  <a:schemeClr val="accent5">
                    <a:lumMod val="75000"/>
                  </a:schemeClr>
                </a:solidFill>
              </a:rPr>
              <a:t>persons</a:t>
            </a:r>
            <a:r>
              <a:rPr lang="en-ZA" sz="2000" dirty="0"/>
              <a:t> declared undesirable due to </a:t>
            </a:r>
            <a:r>
              <a:rPr lang="en-ZA" sz="2000" dirty="0">
                <a:solidFill>
                  <a:schemeClr val="accent5">
                    <a:lumMod val="75000"/>
                  </a:schemeClr>
                </a:solidFill>
              </a:rPr>
              <a:t>overstaying</a:t>
            </a:r>
            <a:r>
              <a:rPr lang="en-ZA" sz="2000" dirty="0"/>
              <a:t> </a:t>
            </a:r>
            <a:r>
              <a:rPr lang="en-ZA" sz="2000" dirty="0" smtClean="0"/>
              <a:t>increased </a:t>
            </a:r>
            <a:endParaRPr lang="en-ZA" sz="1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ZA" sz="1600" i="1" dirty="0" smtClean="0"/>
          </a:p>
          <a:p>
            <a:pPr marL="558800" indent="-285750">
              <a:buFont typeface="Wingdings" panose="05000000000000000000" pitchFamily="2" charset="2"/>
              <a:buChar char="Ø"/>
            </a:pPr>
            <a:r>
              <a:rPr lang="en-ZA" sz="1600" dirty="0" smtClean="0"/>
              <a:t>The </a:t>
            </a:r>
            <a:r>
              <a:rPr lang="en-ZA" sz="1600" dirty="0"/>
              <a:t>Immigration Act was amended and, in 2016-17, this amendment scrapped fines to individuals overstaying their visa requirements. This was replaced by declaring a person undesirable. Departmental officials at OR Tambo International Airport indicated that the change from the fine payment system to the five-year undesirable status did not deter travellers from overstaying their visas.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560" y="1158240"/>
            <a:ext cx="1295400" cy="5074920"/>
          </a:xfrm>
          <a:prstGeom prst="rect">
            <a:avLst/>
          </a:prstGeom>
          <a:solidFill>
            <a:srgbClr val="E1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1200" y="1310640"/>
            <a:ext cx="914400" cy="914400"/>
          </a:xfrm>
          <a:prstGeom prst="ellipse">
            <a:avLst/>
          </a:prstGeom>
          <a:solidFill>
            <a:srgbClr val="A2C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9116331" y="1186849"/>
            <a:ext cx="175098" cy="30090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645" y="1466225"/>
            <a:ext cx="603230" cy="60323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11451721" y="3609815"/>
            <a:ext cx="175098" cy="30090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780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Transportation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38959" y="1238081"/>
            <a:ext cx="9785593" cy="47743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sz="2000" dirty="0">
                <a:latin typeface="Century Gothic" panose="020B0502020202020204" pitchFamily="34" charset="0"/>
              </a:rPr>
              <a:t>No approved </a:t>
            </a:r>
            <a:r>
              <a:rPr lang="en-ZA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policy</a:t>
            </a:r>
            <a:r>
              <a:rPr lang="en-ZA" sz="2000" dirty="0" smtClean="0">
                <a:latin typeface="Century Gothic" panose="020B0502020202020204" pitchFamily="34" charset="0"/>
              </a:rPr>
              <a:t>, directives, procedures or guidelines on transporting illegal immigrants.</a:t>
            </a:r>
            <a:endParaRPr lang="en-ZA" sz="1600" dirty="0">
              <a:solidFill>
                <a:srgbClr val="00A88E"/>
              </a:solidFill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ZA" sz="20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ZA" sz="1800" dirty="0">
                <a:latin typeface="Century Gothic" panose="020B0502020202020204" pitchFamily="34" charset="0"/>
              </a:rPr>
              <a:t>The road transport was arranged via the </a:t>
            </a:r>
            <a:r>
              <a:rPr lang="en-ZA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three quotation </a:t>
            </a:r>
            <a:r>
              <a:rPr lang="en-ZA" sz="1800" dirty="0">
                <a:latin typeface="Century Gothic" panose="020B0502020202020204" pitchFamily="34" charset="0"/>
              </a:rPr>
              <a:t>system as the contracts lapsed, which </a:t>
            </a:r>
            <a:r>
              <a:rPr lang="en-ZA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delayed</a:t>
            </a:r>
            <a:r>
              <a:rPr lang="en-ZA" sz="1800" dirty="0">
                <a:latin typeface="Century Gothic" panose="020B0502020202020204" pitchFamily="34" charset="0"/>
              </a:rPr>
              <a:t> the transportation of </a:t>
            </a:r>
            <a:r>
              <a:rPr lang="en-ZA" sz="1800" dirty="0" smtClean="0">
                <a:latin typeface="Century Gothic" panose="020B0502020202020204" pitchFamily="34" charset="0"/>
              </a:rPr>
              <a:t>individuals by up to nine weeks. </a:t>
            </a:r>
            <a:endParaRPr lang="en-ZA" sz="1600" dirty="0" smtClean="0">
              <a:solidFill>
                <a:srgbClr val="00A88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ZA" sz="1800" dirty="0" smtClean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ZA" sz="1800" dirty="0" smtClean="0">
                <a:latin typeface="Century Gothic" panose="020B0502020202020204" pitchFamily="34" charset="0"/>
              </a:rPr>
              <a:t>This impacted on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ZA" sz="1600" dirty="0" smtClean="0">
                <a:latin typeface="Century Gothic" panose="020B0502020202020204" pitchFamily="34" charset="0"/>
              </a:rPr>
              <a:t>the </a:t>
            </a:r>
            <a:r>
              <a:rPr lang="en-ZA" sz="1600" dirty="0">
                <a:latin typeface="Century Gothic" panose="020B0502020202020204" pitchFamily="34" charset="0"/>
              </a:rPr>
              <a:t>detention </a:t>
            </a:r>
            <a:r>
              <a:rPr lang="en-ZA" sz="1600" dirty="0" smtClean="0">
                <a:latin typeface="Century Gothic" panose="020B0502020202020204" pitchFamily="34" charset="0"/>
              </a:rPr>
              <a:t>periods,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ZA" sz="1600" dirty="0" smtClean="0">
                <a:latin typeface="Century Gothic" panose="020B0502020202020204" pitchFamily="34" charset="0"/>
              </a:rPr>
              <a:t>overcrowding of detention facilities while the holding facility was below threshold, </a:t>
            </a:r>
            <a:r>
              <a:rPr lang="en-ZA" sz="1600" dirty="0">
                <a:latin typeface="Century Gothic" panose="020B0502020202020204" pitchFamily="34" charset="0"/>
              </a:rPr>
              <a:t>and </a:t>
            </a:r>
            <a:endParaRPr lang="en-ZA" sz="1600" dirty="0" smtClean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ZA" sz="1600" dirty="0" smtClean="0">
                <a:latin typeface="Century Gothic" panose="020B0502020202020204" pitchFamily="34" charset="0"/>
              </a:rPr>
              <a:t>increased </a:t>
            </a:r>
            <a:r>
              <a:rPr lang="en-ZA" sz="1600" dirty="0">
                <a:latin typeface="Century Gothic" panose="020B0502020202020204" pitchFamily="34" charset="0"/>
              </a:rPr>
              <a:t>the number of </a:t>
            </a:r>
            <a:r>
              <a:rPr lang="en-ZA" sz="1600" dirty="0" smtClean="0">
                <a:latin typeface="Century Gothic" panose="020B0502020202020204" pitchFamily="34" charset="0"/>
              </a:rPr>
              <a:t>illegal </a:t>
            </a:r>
            <a:r>
              <a:rPr lang="en-ZA" sz="1600" dirty="0">
                <a:latin typeface="Century Gothic" panose="020B0502020202020204" pitchFamily="34" charset="0"/>
              </a:rPr>
              <a:t>immigrants released back into the </a:t>
            </a:r>
            <a:r>
              <a:rPr lang="en-ZA" sz="1600" dirty="0" smtClean="0">
                <a:latin typeface="Century Gothic" panose="020B0502020202020204" pitchFamily="34" charset="0"/>
              </a:rPr>
              <a:t>country.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ZA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543560" y="1158240"/>
            <a:ext cx="1295400" cy="5074920"/>
          </a:xfrm>
          <a:prstGeom prst="rect">
            <a:avLst/>
          </a:prstGeom>
          <a:solidFill>
            <a:srgbClr val="E1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060" y="1295400"/>
            <a:ext cx="914400" cy="914400"/>
          </a:xfrm>
          <a:prstGeom prst="ellipse">
            <a:avLst/>
          </a:prstGeom>
          <a:solidFill>
            <a:srgbClr val="00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062" y="1491402"/>
            <a:ext cx="522396" cy="52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90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Transportation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38959" y="1238081"/>
            <a:ext cx="9785593" cy="4774301"/>
          </a:xfrm>
        </p:spPr>
        <p:txBody>
          <a:bodyPr/>
          <a:lstStyle/>
          <a:p>
            <a:pPr marL="27305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latin typeface="Century Gothic" panose="020B0502020202020204" pitchFamily="34" charset="0"/>
              </a:rPr>
              <a:t>Illegal </a:t>
            </a:r>
            <a:r>
              <a:rPr lang="en-ZA" dirty="0">
                <a:latin typeface="Century Gothic" panose="020B0502020202020204" pitchFamily="34" charset="0"/>
              </a:rPr>
              <a:t>immigrants were released after 120 days with </a:t>
            </a:r>
            <a:r>
              <a:rPr lang="en-ZA" dirty="0" smtClean="0">
                <a:latin typeface="Century Gothic" panose="020B0502020202020204" pitchFamily="34" charset="0"/>
              </a:rPr>
              <a:t>an 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order </a:t>
            </a:r>
            <a:r>
              <a:rPr lang="en-ZA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leave.</a:t>
            </a:r>
            <a:endParaRPr lang="en-ZA" sz="1600" dirty="0">
              <a:solidFill>
                <a:srgbClr val="00A88E"/>
              </a:solidFill>
              <a:latin typeface="Arial Narrow" panose="020B0606020202030204" pitchFamily="34" charset="0"/>
            </a:endParaRPr>
          </a:p>
          <a:p>
            <a:pPr marL="44450" lvl="1" indent="0">
              <a:lnSpc>
                <a:spcPct val="100000"/>
              </a:lnSpc>
              <a:buNone/>
            </a:pPr>
            <a:endParaRPr lang="en-ZA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063625" indent="-342900">
              <a:lnSpc>
                <a:spcPct val="100000"/>
              </a:lnSpc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ZA" sz="2000" dirty="0" smtClean="0">
                <a:latin typeface="Century Gothic" panose="020B0502020202020204" pitchFamily="34" charset="0"/>
              </a:rPr>
              <a:t>The department did not </a:t>
            </a:r>
            <a:r>
              <a:rPr lang="en-ZA" sz="2000" dirty="0">
                <a:latin typeface="Century Gothic" panose="020B0502020202020204" pitchFamily="34" charset="0"/>
              </a:rPr>
              <a:t>know how many orders </a:t>
            </a:r>
            <a:r>
              <a:rPr lang="en-ZA" sz="2000" dirty="0" smtClean="0">
                <a:latin typeface="Century Gothic" panose="020B0502020202020204" pitchFamily="34" charset="0"/>
              </a:rPr>
              <a:t>to leave were issued,</a:t>
            </a:r>
            <a:endParaRPr lang="en-ZA" sz="2000" dirty="0">
              <a:latin typeface="Century Gothic" panose="020B0502020202020204" pitchFamily="34" charset="0"/>
            </a:endParaRPr>
          </a:p>
          <a:p>
            <a:pPr marL="1063625" indent="-342900">
              <a:lnSpc>
                <a:spcPct val="100000"/>
              </a:lnSpc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ZA" sz="2000" dirty="0">
                <a:latin typeface="Century Gothic" panose="020B0502020202020204" pitchFamily="34" charset="0"/>
              </a:rPr>
              <a:t>No system in place to record orders issued (some manual registers</a:t>
            </a:r>
            <a:r>
              <a:rPr lang="en-ZA" sz="2000" dirty="0" smtClean="0">
                <a:latin typeface="Century Gothic" panose="020B0502020202020204" pitchFamily="34" charset="0"/>
              </a:rPr>
              <a:t>), and</a:t>
            </a:r>
            <a:endParaRPr lang="en-ZA" sz="2000" dirty="0">
              <a:latin typeface="Century Gothic" panose="020B0502020202020204" pitchFamily="34" charset="0"/>
            </a:endParaRPr>
          </a:p>
          <a:p>
            <a:pPr marL="1063625" indent="-342900">
              <a:lnSpc>
                <a:spcPct val="100000"/>
              </a:lnSpc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ZA" sz="2000" dirty="0">
                <a:latin typeface="Century Gothic" panose="020B0502020202020204" pitchFamily="34" charset="0"/>
              </a:rPr>
              <a:t>No monitoring or verification that foreigners left the </a:t>
            </a:r>
            <a:r>
              <a:rPr lang="en-ZA" sz="2000" dirty="0" smtClean="0">
                <a:latin typeface="Century Gothic" panose="020B0502020202020204" pitchFamily="34" charset="0"/>
              </a:rPr>
              <a:t>country.</a:t>
            </a:r>
            <a:endParaRPr lang="en-ZA" sz="2000" dirty="0">
              <a:latin typeface="Century Gothic" panose="020B0502020202020204" pitchFamily="34" charset="0"/>
            </a:endParaRPr>
          </a:p>
          <a:p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543560" y="1158240"/>
            <a:ext cx="1295400" cy="5074920"/>
          </a:xfrm>
          <a:prstGeom prst="rect">
            <a:avLst/>
          </a:prstGeom>
          <a:solidFill>
            <a:srgbClr val="E1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060" y="1295400"/>
            <a:ext cx="914400" cy="914400"/>
          </a:xfrm>
          <a:prstGeom prst="ellipse">
            <a:avLst/>
          </a:prstGeom>
          <a:solidFill>
            <a:srgbClr val="00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062" y="1491402"/>
            <a:ext cx="522396" cy="52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59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 facility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38960" y="1228436"/>
            <a:ext cx="9724966" cy="49742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ZA" sz="1800" dirty="0"/>
              <a:t>The contract with the service provider of the holding facility provided for a </a:t>
            </a:r>
            <a:r>
              <a:rPr lang="en-ZA" sz="1800" dirty="0">
                <a:solidFill>
                  <a:schemeClr val="accent5">
                    <a:lumMod val="75000"/>
                  </a:schemeClr>
                </a:solidFill>
              </a:rPr>
              <a:t>minimum threshold</a:t>
            </a:r>
            <a:r>
              <a:rPr lang="en-ZA" sz="1800" dirty="0">
                <a:solidFill>
                  <a:schemeClr val="tx2"/>
                </a:solidFill>
              </a:rPr>
              <a:t> </a:t>
            </a:r>
            <a:r>
              <a:rPr lang="en-ZA" sz="1800" i="1" dirty="0" smtClean="0"/>
              <a:t>(the </a:t>
            </a:r>
            <a:r>
              <a:rPr lang="en-ZA" sz="1800" i="1" dirty="0"/>
              <a:t>department had to pay an amount equal to the threshold, irrespective of the actual number of </a:t>
            </a:r>
            <a:r>
              <a:rPr lang="en-ZA" sz="1800" i="1" dirty="0" smtClean="0"/>
              <a:t>detainees).</a:t>
            </a:r>
            <a:r>
              <a:rPr lang="en-ZA" dirty="0" smtClean="0">
                <a:latin typeface="Arial Narrow" panose="020B0606020202030204" pitchFamily="34" charset="0"/>
              </a:rPr>
              <a:t> </a:t>
            </a:r>
            <a:endParaRPr lang="en-ZA" sz="1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/>
            <a:endParaRPr lang="en-ZA" sz="1800" dirty="0" smtClean="0"/>
          </a:p>
          <a:p>
            <a:pPr marL="1181100" indent="-285750">
              <a:buFont typeface="Times New Roman" panose="02020603050405020304" pitchFamily="18" charset="0"/>
              <a:buChar char="–"/>
            </a:pPr>
            <a:r>
              <a:rPr lang="en-ZA" sz="1800" dirty="0"/>
              <a:t>T</a:t>
            </a:r>
            <a:r>
              <a:rPr lang="en-ZA" sz="1800" dirty="0" smtClean="0"/>
              <a:t>he </a:t>
            </a:r>
            <a:r>
              <a:rPr lang="en-ZA" sz="1800" dirty="0"/>
              <a:t>threshold was only exceeded once in 29 months</a:t>
            </a:r>
            <a:r>
              <a:rPr lang="en-ZA" sz="1800" dirty="0" smtClean="0"/>
              <a:t>. This </a:t>
            </a:r>
            <a:r>
              <a:rPr lang="en-ZA" sz="1800" dirty="0">
                <a:solidFill>
                  <a:schemeClr val="accent5">
                    <a:lumMod val="75000"/>
                  </a:schemeClr>
                </a:solidFill>
              </a:rPr>
              <a:t>increased</a:t>
            </a:r>
            <a:r>
              <a:rPr lang="en-ZA" sz="1800" dirty="0">
                <a:solidFill>
                  <a:schemeClr val="tx2"/>
                </a:solidFill>
              </a:rPr>
              <a:t> </a:t>
            </a:r>
            <a:r>
              <a:rPr lang="en-ZA" sz="1800" dirty="0"/>
              <a:t>the effective average daily </a:t>
            </a:r>
            <a:r>
              <a:rPr lang="en-ZA" sz="1800" dirty="0">
                <a:solidFill>
                  <a:schemeClr val="accent5">
                    <a:lumMod val="75000"/>
                  </a:schemeClr>
                </a:solidFill>
              </a:rPr>
              <a:t>cost per person by 454% </a:t>
            </a:r>
            <a:r>
              <a:rPr lang="en-ZA" sz="1800" dirty="0"/>
              <a:t>compared to the actual cost. </a:t>
            </a:r>
            <a:endParaRPr lang="en-US" sz="1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lvl="1" indent="0">
              <a:spcBef>
                <a:spcPts val="500"/>
              </a:spcBef>
              <a:buNone/>
              <a:defRPr/>
            </a:pPr>
            <a:endParaRPr lang="en-ZA" sz="1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entury Gothic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874321328"/>
              </p:ext>
            </p:extLst>
          </p:nvPr>
        </p:nvGraphicFramePr>
        <p:xfrm>
          <a:off x="2734268" y="3336587"/>
          <a:ext cx="8494625" cy="286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579424" y="3826722"/>
            <a:ext cx="71924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6098268" y="3546203"/>
            <a:ext cx="2251710" cy="3387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5 000 max capacity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2616" y="1127760"/>
            <a:ext cx="1295400" cy="5074920"/>
          </a:xfrm>
          <a:prstGeom prst="rect">
            <a:avLst/>
          </a:prstGeom>
          <a:solidFill>
            <a:srgbClr val="E1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1200" y="1310640"/>
            <a:ext cx="914400" cy="914400"/>
          </a:xfrm>
          <a:prstGeom prst="ellipse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367" y="1455410"/>
            <a:ext cx="522396" cy="5223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70914" y="5933872"/>
            <a:ext cx="4457979" cy="268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4478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81E71C805E148B4B8E341B49BE5DB" ma:contentTypeVersion="0" ma:contentTypeDescription="Create a new document." ma:contentTypeScope="" ma:versionID="6b6f0fd59040139e0c8ee0aa896c53cc">
  <xsd:schema xmlns:xsd="http://www.w3.org/2001/XMLSchema" xmlns:xs="http://www.w3.org/2001/XMLSchema" xmlns:p="http://schemas.microsoft.com/office/2006/metadata/properties" xmlns:ns2="db9a61e7-e58b-4a0f-a1f0-f0fe15068406" targetNamespace="http://schemas.microsoft.com/office/2006/metadata/properties" ma:root="true" ma:fieldsID="d914b10a75e36c255acfec3bf11d50f3" ns2:_="">
    <xsd:import namespace="db9a61e7-e58b-4a0f-a1f0-f0fe150684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a61e7-e58b-4a0f-a1f0-f0fe150684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9E3F09-E7D9-4ECD-8219-A3B0064D28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a61e7-e58b-4a0f-a1f0-f0fe150684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E0A612-8E29-4477-A07A-4C025A7F29D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F511851-9218-46E1-912E-4DB7995A11F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034787C-A12C-4CD3-B1D2-31D30533298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b9a61e7-e58b-4a0f-a1f0-f0fe1506840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1204</Words>
  <Application>Microsoft Office PowerPoint</Application>
  <PresentationFormat>Custom</PresentationFormat>
  <Paragraphs>144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Office Theme</vt:lpstr>
      <vt:lpstr>Slide 1</vt:lpstr>
      <vt:lpstr>Slide 2</vt:lpstr>
      <vt:lpstr>Content</vt:lpstr>
      <vt:lpstr>Background</vt:lpstr>
      <vt:lpstr>Border management and port control</vt:lpstr>
      <vt:lpstr>Border management and port control</vt:lpstr>
      <vt:lpstr>Transportation</vt:lpstr>
      <vt:lpstr>Transportation</vt:lpstr>
      <vt:lpstr>Holding facility</vt:lpstr>
      <vt:lpstr>Holding facility</vt:lpstr>
      <vt:lpstr>Asylum regime</vt:lpstr>
      <vt:lpstr>Asylum regime</vt:lpstr>
      <vt:lpstr>Information systems</vt:lpstr>
      <vt:lpstr>Information systems</vt:lpstr>
      <vt:lpstr>Intragovernmental and other coordination</vt:lpstr>
      <vt:lpstr>Responses from the relevant role players</vt:lpstr>
      <vt:lpstr>Conclusion</vt:lpstr>
      <vt:lpstr>Our social media platforms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PUMZA</cp:lastModifiedBy>
  <cp:revision>115</cp:revision>
  <dcterms:created xsi:type="dcterms:W3CDTF">2019-03-13T13:21:24Z</dcterms:created>
  <dcterms:modified xsi:type="dcterms:W3CDTF">2020-02-05T08:04:02Z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0x01010034B81E71C805E148B4B8E341B49BE5DB</vt:lpwstr>
  </property>
</Properties>
</file>