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3" r:id="rId2"/>
    <p:sldId id="274" r:id="rId3"/>
    <p:sldId id="282" r:id="rId4"/>
    <p:sldId id="296" r:id="rId5"/>
    <p:sldId id="302" r:id="rId6"/>
    <p:sldId id="297" r:id="rId7"/>
    <p:sldId id="299" r:id="rId8"/>
    <p:sldId id="300" r:id="rId9"/>
    <p:sldId id="301" r:id="rId10"/>
    <p:sldId id="281" r:id="rId11"/>
    <p:sldId id="288" r:id="rId12"/>
    <p:sldId id="289" r:id="rId13"/>
    <p:sldId id="291" r:id="rId14"/>
    <p:sldId id="292" r:id="rId15"/>
    <p:sldId id="294" r:id="rId16"/>
    <p:sldId id="295" r:id="rId17"/>
    <p:sldId id="278" r:id="rId18"/>
    <p:sldId id="284" r:id="rId19"/>
    <p:sldId id="285" r:id="rId20"/>
    <p:sldId id="304" r:id="rId21"/>
    <p:sldId id="303" r:id="rId22"/>
    <p:sldId id="286" r:id="rId23"/>
    <p:sldId id="275" r:id="rId24"/>
  </p:sldIdLst>
  <p:sldSz cx="9144000" cy="721836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274"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5D28"/>
    <a:srgbClr val="FFFFFF"/>
    <a:srgbClr val="4A7EBB"/>
    <a:srgbClr val="D8A851"/>
    <a:srgbClr val="825B32"/>
    <a:srgbClr val="BB8F53"/>
    <a:srgbClr val="006600"/>
    <a:srgbClr val="00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520" autoAdjust="0"/>
    <p:restoredTop sz="94660"/>
  </p:normalViewPr>
  <p:slideViewPr>
    <p:cSldViewPr>
      <p:cViewPr varScale="1">
        <p:scale>
          <a:sx n="69" d="100"/>
          <a:sy n="69" d="100"/>
        </p:scale>
        <p:origin x="-1662" y="-114"/>
      </p:cViewPr>
      <p:guideLst>
        <p:guide orient="horz" pos="2274"/>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42372"/>
            <a:ext cx="7772400" cy="1547269"/>
          </a:xfrm>
        </p:spPr>
        <p:txBody>
          <a:bodyPr/>
          <a:lstStyle/>
          <a:p>
            <a:r>
              <a:rPr lang="en-US"/>
              <a:t>Click to edit Master title style</a:t>
            </a:r>
            <a:endParaRPr lang="en-ZA"/>
          </a:p>
        </p:txBody>
      </p:sp>
      <p:sp>
        <p:nvSpPr>
          <p:cNvPr id="3" name="Subtitle 2"/>
          <p:cNvSpPr>
            <a:spLocks noGrp="1"/>
          </p:cNvSpPr>
          <p:nvPr>
            <p:ph type="subTitle" idx="1"/>
          </p:nvPr>
        </p:nvSpPr>
        <p:spPr>
          <a:xfrm>
            <a:off x="1371600" y="4090406"/>
            <a:ext cx="6400800" cy="184469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ZA"/>
          </a:p>
        </p:txBody>
      </p:sp>
      <p:sp>
        <p:nvSpPr>
          <p:cNvPr id="4" name="Date Placeholder 3"/>
          <p:cNvSpPr>
            <a:spLocks noGrp="1"/>
          </p:cNvSpPr>
          <p:nvPr>
            <p:ph type="dt" sz="half" idx="10"/>
          </p:nvPr>
        </p:nvSpPr>
        <p:spPr/>
        <p:txBody>
          <a:bodyPr/>
          <a:lstStyle/>
          <a:p>
            <a:fld id="{DE53B077-BF90-4E0C-BFAF-CD004D18B6B3}" type="datetimeFigureOut">
              <a:rPr lang="en-ZA" smtClean="0"/>
              <a:pPr/>
              <a:t>2023/05/16</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480C018F-9127-4D43-B1E6-A6981D16A09C}" type="slidenum">
              <a:rPr lang="en-ZA" smtClean="0"/>
              <a:pPr/>
              <a:t>‹#›</a:t>
            </a:fld>
            <a:endParaRPr lang="en-ZA"/>
          </a:p>
        </p:txBody>
      </p:sp>
    </p:spTree>
    <p:extLst>
      <p:ext uri="{BB962C8B-B14F-4D97-AF65-F5344CB8AC3E}">
        <p14:creationId xmlns:p14="http://schemas.microsoft.com/office/powerpoint/2010/main" xmlns="" val="4618369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DE53B077-BF90-4E0C-BFAF-CD004D18B6B3}" type="datetimeFigureOut">
              <a:rPr lang="en-ZA" smtClean="0"/>
              <a:pPr/>
              <a:t>2023/05/16</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480C018F-9127-4D43-B1E6-A6981D16A09C}" type="slidenum">
              <a:rPr lang="en-ZA" smtClean="0"/>
              <a:pPr/>
              <a:t>‹#›</a:t>
            </a:fld>
            <a:endParaRPr lang="en-ZA"/>
          </a:p>
        </p:txBody>
      </p:sp>
    </p:spTree>
    <p:extLst>
      <p:ext uri="{BB962C8B-B14F-4D97-AF65-F5344CB8AC3E}">
        <p14:creationId xmlns:p14="http://schemas.microsoft.com/office/powerpoint/2010/main" xmlns="" val="26308740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89070"/>
            <a:ext cx="2057400" cy="6159001"/>
          </a:xfrm>
        </p:spPr>
        <p:txBody>
          <a:bodyPr vert="eaVert"/>
          <a:lstStyle/>
          <a:p>
            <a:r>
              <a:rPr lang="en-US"/>
              <a:t>Click to edit Master title style</a:t>
            </a:r>
            <a:endParaRPr lang="en-ZA"/>
          </a:p>
        </p:txBody>
      </p:sp>
      <p:sp>
        <p:nvSpPr>
          <p:cNvPr id="3" name="Vertical Text Placeholder 2"/>
          <p:cNvSpPr>
            <a:spLocks noGrp="1"/>
          </p:cNvSpPr>
          <p:nvPr>
            <p:ph type="body" orient="vert" idx="1"/>
          </p:nvPr>
        </p:nvSpPr>
        <p:spPr>
          <a:xfrm>
            <a:off x="457200" y="289070"/>
            <a:ext cx="6019800" cy="615900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DE53B077-BF90-4E0C-BFAF-CD004D18B6B3}" type="datetimeFigureOut">
              <a:rPr lang="en-ZA" smtClean="0"/>
              <a:pPr/>
              <a:t>2023/05/16</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480C018F-9127-4D43-B1E6-A6981D16A09C}" type="slidenum">
              <a:rPr lang="en-ZA" smtClean="0"/>
              <a:pPr/>
              <a:t>‹#›</a:t>
            </a:fld>
            <a:endParaRPr lang="en-ZA"/>
          </a:p>
        </p:txBody>
      </p:sp>
    </p:spTree>
    <p:extLst>
      <p:ext uri="{BB962C8B-B14F-4D97-AF65-F5344CB8AC3E}">
        <p14:creationId xmlns:p14="http://schemas.microsoft.com/office/powerpoint/2010/main" xmlns="" val="11223400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DE53B077-BF90-4E0C-BFAF-CD004D18B6B3}" type="datetimeFigureOut">
              <a:rPr lang="en-ZA" smtClean="0"/>
              <a:pPr/>
              <a:t>2023/05/16</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480C018F-9127-4D43-B1E6-A6981D16A09C}" type="slidenum">
              <a:rPr lang="en-ZA" smtClean="0"/>
              <a:pPr/>
              <a:t>‹#›</a:t>
            </a:fld>
            <a:endParaRPr lang="en-ZA"/>
          </a:p>
        </p:txBody>
      </p:sp>
    </p:spTree>
    <p:extLst>
      <p:ext uri="{BB962C8B-B14F-4D97-AF65-F5344CB8AC3E}">
        <p14:creationId xmlns:p14="http://schemas.microsoft.com/office/powerpoint/2010/main" xmlns="" val="18710899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638467"/>
            <a:ext cx="7772400" cy="1433647"/>
          </a:xfrm>
        </p:spPr>
        <p:txBody>
          <a:bodyPr anchor="t"/>
          <a:lstStyle>
            <a:lvl1pPr algn="l">
              <a:defRPr sz="4000" b="1" cap="all"/>
            </a:lvl1pPr>
          </a:lstStyle>
          <a:p>
            <a:r>
              <a:rPr lang="en-US"/>
              <a:t>Click to edit Master title style</a:t>
            </a:r>
            <a:endParaRPr lang="en-ZA"/>
          </a:p>
        </p:txBody>
      </p:sp>
      <p:sp>
        <p:nvSpPr>
          <p:cNvPr id="3" name="Text Placeholder 2"/>
          <p:cNvSpPr>
            <a:spLocks noGrp="1"/>
          </p:cNvSpPr>
          <p:nvPr>
            <p:ph type="body" idx="1"/>
          </p:nvPr>
        </p:nvSpPr>
        <p:spPr>
          <a:xfrm>
            <a:off x="722313" y="3059451"/>
            <a:ext cx="7772400" cy="157901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E53B077-BF90-4E0C-BFAF-CD004D18B6B3}" type="datetimeFigureOut">
              <a:rPr lang="en-ZA" smtClean="0"/>
              <a:pPr/>
              <a:t>2023/05/16</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480C018F-9127-4D43-B1E6-A6981D16A09C}" type="slidenum">
              <a:rPr lang="en-ZA" smtClean="0"/>
              <a:pPr/>
              <a:t>‹#›</a:t>
            </a:fld>
            <a:endParaRPr lang="en-ZA"/>
          </a:p>
        </p:txBody>
      </p:sp>
    </p:spTree>
    <p:extLst>
      <p:ext uri="{BB962C8B-B14F-4D97-AF65-F5344CB8AC3E}">
        <p14:creationId xmlns:p14="http://schemas.microsoft.com/office/powerpoint/2010/main" xmlns="" val="30541670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sz="half" idx="1"/>
          </p:nvPr>
        </p:nvSpPr>
        <p:spPr>
          <a:xfrm>
            <a:off x="457200" y="1684285"/>
            <a:ext cx="4038600" cy="476378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p:cNvSpPr>
            <a:spLocks noGrp="1"/>
          </p:cNvSpPr>
          <p:nvPr>
            <p:ph sz="half" idx="2"/>
          </p:nvPr>
        </p:nvSpPr>
        <p:spPr>
          <a:xfrm>
            <a:off x="4648200" y="1684285"/>
            <a:ext cx="4038600" cy="476378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Date Placeholder 4"/>
          <p:cNvSpPr>
            <a:spLocks noGrp="1"/>
          </p:cNvSpPr>
          <p:nvPr>
            <p:ph type="dt" sz="half" idx="10"/>
          </p:nvPr>
        </p:nvSpPr>
        <p:spPr/>
        <p:txBody>
          <a:bodyPr/>
          <a:lstStyle/>
          <a:p>
            <a:fld id="{DE53B077-BF90-4E0C-BFAF-CD004D18B6B3}" type="datetimeFigureOut">
              <a:rPr lang="en-ZA" smtClean="0"/>
              <a:pPr/>
              <a:t>2023/05/16</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480C018F-9127-4D43-B1E6-A6981D16A09C}" type="slidenum">
              <a:rPr lang="en-ZA" smtClean="0"/>
              <a:pPr/>
              <a:t>‹#›</a:t>
            </a:fld>
            <a:endParaRPr lang="en-ZA"/>
          </a:p>
        </p:txBody>
      </p:sp>
    </p:spTree>
    <p:extLst>
      <p:ext uri="{BB962C8B-B14F-4D97-AF65-F5344CB8AC3E}">
        <p14:creationId xmlns:p14="http://schemas.microsoft.com/office/powerpoint/2010/main" xmlns="" val="11571922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ZA"/>
          </a:p>
        </p:txBody>
      </p:sp>
      <p:sp>
        <p:nvSpPr>
          <p:cNvPr id="3" name="Text Placeholder 2"/>
          <p:cNvSpPr>
            <a:spLocks noGrp="1"/>
          </p:cNvSpPr>
          <p:nvPr>
            <p:ph type="body" idx="1"/>
          </p:nvPr>
        </p:nvSpPr>
        <p:spPr>
          <a:xfrm>
            <a:off x="457200" y="1615778"/>
            <a:ext cx="4040188" cy="67337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289157"/>
            <a:ext cx="4040188" cy="415891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p:cNvSpPr>
            <a:spLocks noGrp="1"/>
          </p:cNvSpPr>
          <p:nvPr>
            <p:ph type="body" sz="quarter" idx="3"/>
          </p:nvPr>
        </p:nvSpPr>
        <p:spPr>
          <a:xfrm>
            <a:off x="4645026" y="1615778"/>
            <a:ext cx="4041775" cy="67337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6" y="2289157"/>
            <a:ext cx="4041775" cy="415891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Date Placeholder 6"/>
          <p:cNvSpPr>
            <a:spLocks noGrp="1"/>
          </p:cNvSpPr>
          <p:nvPr>
            <p:ph type="dt" sz="half" idx="10"/>
          </p:nvPr>
        </p:nvSpPr>
        <p:spPr/>
        <p:txBody>
          <a:bodyPr/>
          <a:lstStyle/>
          <a:p>
            <a:fld id="{DE53B077-BF90-4E0C-BFAF-CD004D18B6B3}" type="datetimeFigureOut">
              <a:rPr lang="en-ZA" smtClean="0"/>
              <a:pPr/>
              <a:t>2023/05/16</a:t>
            </a:fld>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480C018F-9127-4D43-B1E6-A6981D16A09C}" type="slidenum">
              <a:rPr lang="en-ZA" smtClean="0"/>
              <a:pPr/>
              <a:t>‹#›</a:t>
            </a:fld>
            <a:endParaRPr lang="en-ZA"/>
          </a:p>
        </p:txBody>
      </p:sp>
    </p:spTree>
    <p:extLst>
      <p:ext uri="{BB962C8B-B14F-4D97-AF65-F5344CB8AC3E}">
        <p14:creationId xmlns:p14="http://schemas.microsoft.com/office/powerpoint/2010/main" xmlns="" val="17398451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Date Placeholder 2"/>
          <p:cNvSpPr>
            <a:spLocks noGrp="1"/>
          </p:cNvSpPr>
          <p:nvPr>
            <p:ph type="dt" sz="half" idx="10"/>
          </p:nvPr>
        </p:nvSpPr>
        <p:spPr/>
        <p:txBody>
          <a:bodyPr/>
          <a:lstStyle/>
          <a:p>
            <a:fld id="{DE53B077-BF90-4E0C-BFAF-CD004D18B6B3}" type="datetimeFigureOut">
              <a:rPr lang="en-ZA" smtClean="0"/>
              <a:pPr/>
              <a:t>2023/05/16</a:t>
            </a:fld>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480C018F-9127-4D43-B1E6-A6981D16A09C}" type="slidenum">
              <a:rPr lang="en-ZA" smtClean="0"/>
              <a:pPr/>
              <a:t>‹#›</a:t>
            </a:fld>
            <a:endParaRPr lang="en-ZA"/>
          </a:p>
        </p:txBody>
      </p:sp>
    </p:spTree>
    <p:extLst>
      <p:ext uri="{BB962C8B-B14F-4D97-AF65-F5344CB8AC3E}">
        <p14:creationId xmlns:p14="http://schemas.microsoft.com/office/powerpoint/2010/main" xmlns="" val="35431018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53B077-BF90-4E0C-BFAF-CD004D18B6B3}" type="datetimeFigureOut">
              <a:rPr lang="en-ZA" smtClean="0"/>
              <a:pPr/>
              <a:t>2023/05/16</a:t>
            </a:fld>
            <a:endParaRPr lang="en-ZA"/>
          </a:p>
        </p:txBody>
      </p:sp>
      <p:sp>
        <p:nvSpPr>
          <p:cNvPr id="3" name="Footer Placeholder 2"/>
          <p:cNvSpPr>
            <a:spLocks noGrp="1"/>
          </p:cNvSpPr>
          <p:nvPr>
            <p:ph type="ftr" sz="quarter" idx="11"/>
          </p:nvPr>
        </p:nvSpPr>
        <p:spPr/>
        <p:txBody>
          <a:bodyPr/>
          <a:lstStyle/>
          <a:p>
            <a:endParaRPr lang="en-ZA"/>
          </a:p>
        </p:txBody>
      </p:sp>
      <p:sp>
        <p:nvSpPr>
          <p:cNvPr id="4" name="Slide Number Placeholder 3"/>
          <p:cNvSpPr>
            <a:spLocks noGrp="1"/>
          </p:cNvSpPr>
          <p:nvPr>
            <p:ph type="sldNum" sz="quarter" idx="12"/>
          </p:nvPr>
        </p:nvSpPr>
        <p:spPr/>
        <p:txBody>
          <a:bodyPr/>
          <a:lstStyle/>
          <a:p>
            <a:fld id="{480C018F-9127-4D43-B1E6-A6981D16A09C}" type="slidenum">
              <a:rPr lang="en-ZA" smtClean="0"/>
              <a:pPr/>
              <a:t>‹#›</a:t>
            </a:fld>
            <a:endParaRPr lang="en-ZA"/>
          </a:p>
        </p:txBody>
      </p:sp>
    </p:spTree>
    <p:extLst>
      <p:ext uri="{BB962C8B-B14F-4D97-AF65-F5344CB8AC3E}">
        <p14:creationId xmlns:p14="http://schemas.microsoft.com/office/powerpoint/2010/main" xmlns="" val="1535241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87398"/>
            <a:ext cx="3008313" cy="1223112"/>
          </a:xfrm>
        </p:spPr>
        <p:txBody>
          <a:bodyPr anchor="b"/>
          <a:lstStyle>
            <a:lvl1pPr algn="l">
              <a:defRPr sz="2000" b="1"/>
            </a:lvl1pPr>
          </a:lstStyle>
          <a:p>
            <a:r>
              <a:rPr lang="en-US"/>
              <a:t>Click to edit Master title style</a:t>
            </a:r>
            <a:endParaRPr lang="en-ZA"/>
          </a:p>
        </p:txBody>
      </p:sp>
      <p:sp>
        <p:nvSpPr>
          <p:cNvPr id="3" name="Content Placeholder 2"/>
          <p:cNvSpPr>
            <a:spLocks noGrp="1"/>
          </p:cNvSpPr>
          <p:nvPr>
            <p:ph idx="1"/>
          </p:nvPr>
        </p:nvSpPr>
        <p:spPr>
          <a:xfrm>
            <a:off x="3575050" y="287398"/>
            <a:ext cx="5111750" cy="616067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p:cNvSpPr>
            <a:spLocks noGrp="1"/>
          </p:cNvSpPr>
          <p:nvPr>
            <p:ph type="body" sz="half" idx="2"/>
          </p:nvPr>
        </p:nvSpPr>
        <p:spPr>
          <a:xfrm>
            <a:off x="457201" y="1510510"/>
            <a:ext cx="3008313" cy="493756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E53B077-BF90-4E0C-BFAF-CD004D18B6B3}" type="datetimeFigureOut">
              <a:rPr lang="en-ZA" smtClean="0"/>
              <a:pPr/>
              <a:t>2023/05/16</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480C018F-9127-4D43-B1E6-A6981D16A09C}" type="slidenum">
              <a:rPr lang="en-ZA" smtClean="0"/>
              <a:pPr/>
              <a:t>‹#›</a:t>
            </a:fld>
            <a:endParaRPr lang="en-ZA"/>
          </a:p>
        </p:txBody>
      </p:sp>
    </p:spTree>
    <p:extLst>
      <p:ext uri="{BB962C8B-B14F-4D97-AF65-F5344CB8AC3E}">
        <p14:creationId xmlns:p14="http://schemas.microsoft.com/office/powerpoint/2010/main" xmlns="" val="26415465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5052854"/>
            <a:ext cx="5486400" cy="596518"/>
          </a:xfrm>
        </p:spPr>
        <p:txBody>
          <a:bodyPr anchor="b"/>
          <a:lstStyle>
            <a:lvl1pPr algn="l">
              <a:defRPr sz="2000" b="1"/>
            </a:lvl1pPr>
          </a:lstStyle>
          <a:p>
            <a:r>
              <a:rPr lang="en-US"/>
              <a:t>Click to edit Master title style</a:t>
            </a:r>
            <a:endParaRPr lang="en-ZA"/>
          </a:p>
        </p:txBody>
      </p:sp>
      <p:sp>
        <p:nvSpPr>
          <p:cNvPr id="3" name="Picture Placeholder 2"/>
          <p:cNvSpPr>
            <a:spLocks noGrp="1"/>
          </p:cNvSpPr>
          <p:nvPr>
            <p:ph type="pic" idx="1"/>
          </p:nvPr>
        </p:nvSpPr>
        <p:spPr>
          <a:xfrm>
            <a:off x="1792288" y="644974"/>
            <a:ext cx="5486400" cy="433101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ZA"/>
          </a:p>
        </p:txBody>
      </p:sp>
      <p:sp>
        <p:nvSpPr>
          <p:cNvPr id="4" name="Text Placeholder 3"/>
          <p:cNvSpPr>
            <a:spLocks noGrp="1"/>
          </p:cNvSpPr>
          <p:nvPr>
            <p:ph type="body" sz="half" idx="2"/>
          </p:nvPr>
        </p:nvSpPr>
        <p:spPr>
          <a:xfrm>
            <a:off x="1792288" y="5649372"/>
            <a:ext cx="5486400" cy="84715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E53B077-BF90-4E0C-BFAF-CD004D18B6B3}" type="datetimeFigureOut">
              <a:rPr lang="en-ZA" smtClean="0"/>
              <a:pPr/>
              <a:t>2023/05/16</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480C018F-9127-4D43-B1E6-A6981D16A09C}" type="slidenum">
              <a:rPr lang="en-ZA" smtClean="0"/>
              <a:pPr/>
              <a:t>‹#›</a:t>
            </a:fld>
            <a:endParaRPr lang="en-ZA"/>
          </a:p>
        </p:txBody>
      </p:sp>
    </p:spTree>
    <p:extLst>
      <p:ext uri="{BB962C8B-B14F-4D97-AF65-F5344CB8AC3E}">
        <p14:creationId xmlns:p14="http://schemas.microsoft.com/office/powerpoint/2010/main" xmlns="" val="36889627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89069"/>
            <a:ext cx="8229600" cy="1203061"/>
          </a:xfrm>
          <a:prstGeom prst="rect">
            <a:avLst/>
          </a:prstGeom>
        </p:spPr>
        <p:txBody>
          <a:bodyPr vert="horz" lIns="91440" tIns="45720" rIns="91440" bIns="45720" rtlCol="0" anchor="ctr">
            <a:normAutofit/>
          </a:bodyPr>
          <a:lstStyle/>
          <a:p>
            <a:r>
              <a:rPr lang="en-US"/>
              <a:t>Click to edit Master title style</a:t>
            </a:r>
            <a:endParaRPr lang="en-ZA"/>
          </a:p>
        </p:txBody>
      </p:sp>
      <p:sp>
        <p:nvSpPr>
          <p:cNvPr id="3" name="Text Placeholder 2"/>
          <p:cNvSpPr>
            <a:spLocks noGrp="1"/>
          </p:cNvSpPr>
          <p:nvPr>
            <p:ph type="body" idx="1"/>
          </p:nvPr>
        </p:nvSpPr>
        <p:spPr>
          <a:xfrm>
            <a:off x="457200" y="1684285"/>
            <a:ext cx="8229600" cy="476378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2"/>
          </p:nvPr>
        </p:nvSpPr>
        <p:spPr>
          <a:xfrm>
            <a:off x="457200" y="6690354"/>
            <a:ext cx="2133600" cy="384311"/>
          </a:xfrm>
          <a:prstGeom prst="rect">
            <a:avLst/>
          </a:prstGeom>
        </p:spPr>
        <p:txBody>
          <a:bodyPr vert="horz" lIns="91440" tIns="45720" rIns="91440" bIns="45720" rtlCol="0" anchor="ctr"/>
          <a:lstStyle>
            <a:lvl1pPr algn="l">
              <a:defRPr sz="1200">
                <a:solidFill>
                  <a:schemeClr val="tx1">
                    <a:tint val="75000"/>
                  </a:schemeClr>
                </a:solidFill>
              </a:defRPr>
            </a:lvl1pPr>
          </a:lstStyle>
          <a:p>
            <a:fld id="{DE53B077-BF90-4E0C-BFAF-CD004D18B6B3}" type="datetimeFigureOut">
              <a:rPr lang="en-ZA" smtClean="0"/>
              <a:pPr/>
              <a:t>2023/05/16</a:t>
            </a:fld>
            <a:endParaRPr lang="en-ZA"/>
          </a:p>
        </p:txBody>
      </p:sp>
      <p:sp>
        <p:nvSpPr>
          <p:cNvPr id="5" name="Footer Placeholder 4"/>
          <p:cNvSpPr>
            <a:spLocks noGrp="1"/>
          </p:cNvSpPr>
          <p:nvPr>
            <p:ph type="ftr" sz="quarter" idx="3"/>
          </p:nvPr>
        </p:nvSpPr>
        <p:spPr>
          <a:xfrm>
            <a:off x="3124200" y="6690354"/>
            <a:ext cx="2895600" cy="384311"/>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a:p>
        </p:txBody>
      </p:sp>
      <p:sp>
        <p:nvSpPr>
          <p:cNvPr id="6" name="Slide Number Placeholder 5"/>
          <p:cNvSpPr>
            <a:spLocks noGrp="1"/>
          </p:cNvSpPr>
          <p:nvPr>
            <p:ph type="sldNum" sz="quarter" idx="4"/>
          </p:nvPr>
        </p:nvSpPr>
        <p:spPr>
          <a:xfrm>
            <a:off x="6553200" y="6690354"/>
            <a:ext cx="2133600" cy="384311"/>
          </a:xfrm>
          <a:prstGeom prst="rect">
            <a:avLst/>
          </a:prstGeom>
        </p:spPr>
        <p:txBody>
          <a:bodyPr vert="horz" lIns="91440" tIns="45720" rIns="91440" bIns="45720" rtlCol="0" anchor="ctr"/>
          <a:lstStyle>
            <a:lvl1pPr algn="r">
              <a:defRPr sz="1200">
                <a:solidFill>
                  <a:schemeClr val="tx1">
                    <a:tint val="75000"/>
                  </a:schemeClr>
                </a:solidFill>
              </a:defRPr>
            </a:lvl1pPr>
          </a:lstStyle>
          <a:p>
            <a:fld id="{480C018F-9127-4D43-B1E6-A6981D16A09C}" type="slidenum">
              <a:rPr lang="en-ZA" smtClean="0"/>
              <a:pPr/>
              <a:t>‹#›</a:t>
            </a:fld>
            <a:endParaRPr lang="en-ZA"/>
          </a:p>
        </p:txBody>
      </p:sp>
    </p:spTree>
    <p:extLst>
      <p:ext uri="{BB962C8B-B14F-4D97-AF65-F5344CB8AC3E}">
        <p14:creationId xmlns:p14="http://schemas.microsoft.com/office/powerpoint/2010/main" xmlns="" val="15516885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xmlns="" id="{2BB88C73-3BF8-594A-A0A8-E2804D2EF895}"/>
              </a:ext>
            </a:extLst>
          </p:cNvPr>
          <p:cNvSpPr txBox="1"/>
          <p:nvPr/>
        </p:nvSpPr>
        <p:spPr>
          <a:xfrm>
            <a:off x="827584" y="1880989"/>
            <a:ext cx="7776864" cy="3354765"/>
          </a:xfrm>
          <a:prstGeom prst="rect">
            <a:avLst/>
          </a:prstGeom>
          <a:noFill/>
        </p:spPr>
        <p:txBody>
          <a:bodyPr wrap="square" rtlCol="0">
            <a:spAutoFit/>
          </a:bodyPr>
          <a:lstStyle/>
          <a:p>
            <a:pPr algn="ctr"/>
            <a:r>
              <a:rPr lang="en-US" sz="2800" b="1" dirty="0">
                <a:latin typeface="Arial" panose="020B0604020202020204" pitchFamily="34" charset="0"/>
                <a:cs typeface="Arial" panose="020B0604020202020204" pitchFamily="34" charset="0"/>
              </a:rPr>
              <a:t>BRIEFING TO THE PORTFOLIO COMMITTEE ON AGRICULTURE, LAND REFORM AND RURAL DEVELOPMENT</a:t>
            </a:r>
          </a:p>
          <a:p>
            <a:endParaRPr lang="en-US" sz="3200" b="1" dirty="0">
              <a:latin typeface="Arial" panose="020B0604020202020204" pitchFamily="34" charset="0"/>
              <a:cs typeface="Arial" panose="020B0604020202020204" pitchFamily="34" charset="0"/>
            </a:endParaRPr>
          </a:p>
          <a:p>
            <a:r>
              <a:rPr lang="en-US" sz="2800" b="1" dirty="0">
                <a:latin typeface="Arial" panose="020B0604020202020204" pitchFamily="34" charset="0"/>
                <a:cs typeface="Arial" panose="020B0604020202020204" pitchFamily="34" charset="0"/>
              </a:rPr>
              <a:t>ANIMALS PROTECTION AMENDMENT BILL</a:t>
            </a:r>
          </a:p>
          <a:p>
            <a:endParaRPr lang="en-US" sz="4000" b="1" dirty="0">
              <a:latin typeface="Arial" panose="020B0604020202020204" pitchFamily="34" charset="0"/>
              <a:cs typeface="Arial" panose="020B0604020202020204" pitchFamily="34" charset="0"/>
            </a:endParaRPr>
          </a:p>
          <a:p>
            <a:pPr algn="r"/>
            <a:r>
              <a:rPr lang="en-US" sz="2800" b="1" dirty="0">
                <a:latin typeface="Arial" panose="020B0604020202020204" pitchFamily="34" charset="0"/>
                <a:cs typeface="Arial" panose="020B0604020202020204" pitchFamily="34" charset="0"/>
              </a:rPr>
              <a:t>16 MAY 2023</a:t>
            </a:r>
          </a:p>
        </p:txBody>
      </p:sp>
    </p:spTree>
    <p:extLst>
      <p:ext uri="{BB962C8B-B14F-4D97-AF65-F5344CB8AC3E}">
        <p14:creationId xmlns:p14="http://schemas.microsoft.com/office/powerpoint/2010/main" xmlns="" val="42277745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73BDC492-A3D2-1246-BB1C-8CA0220FBD80}"/>
              </a:ext>
            </a:extLst>
          </p:cNvPr>
          <p:cNvSpPr txBox="1"/>
          <p:nvPr/>
        </p:nvSpPr>
        <p:spPr>
          <a:xfrm>
            <a:off x="457200" y="944885"/>
            <a:ext cx="8229600" cy="3785652"/>
          </a:xfrm>
          <a:prstGeom prst="rect">
            <a:avLst/>
          </a:prstGeom>
          <a:noFill/>
        </p:spPr>
        <p:txBody>
          <a:bodyPr wrap="square" rtlCol="0">
            <a:spAutoFit/>
          </a:bodyPr>
          <a:lstStyle/>
          <a:p>
            <a:pPr marL="285750" indent="-285750" algn="just">
              <a:buFont typeface="Arial" panose="020B0604020202020204" pitchFamily="34" charset="0"/>
              <a:buChar char="•"/>
            </a:pPr>
            <a:r>
              <a:rPr lang="en-US" sz="2000" dirty="0">
                <a:latin typeface="Arial" panose="020B0604020202020204" pitchFamily="34" charset="0"/>
                <a:cs typeface="Arial" panose="020B0604020202020204" pitchFamily="34" charset="0"/>
              </a:rPr>
              <a:t>The cosmetics industry in South Africa directly employs around 60 000 people. This does not include employment at retail.</a:t>
            </a:r>
          </a:p>
          <a:p>
            <a:pPr marL="285750" indent="-285750" algn="just">
              <a:buFont typeface="Arial" panose="020B0604020202020204" pitchFamily="34" charset="0"/>
              <a:buChar char="•"/>
            </a:pPr>
            <a:endParaRPr lang="en-US" sz="2000" dirty="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en-US" sz="2000" dirty="0">
                <a:latin typeface="Arial" panose="020B0604020202020204" pitchFamily="34" charset="0"/>
                <a:cs typeface="Arial" panose="020B0604020202020204" pitchFamily="34" charset="0"/>
              </a:rPr>
              <a:t>The industry contributes 0.1% to the GDP.</a:t>
            </a:r>
          </a:p>
          <a:p>
            <a:pPr algn="just"/>
            <a:r>
              <a:rPr lang="en-US" sz="2000" dirty="0">
                <a:latin typeface="Arial" panose="020B0604020202020204" pitchFamily="34" charset="0"/>
                <a:cs typeface="Arial" panose="020B0604020202020204" pitchFamily="34" charset="0"/>
              </a:rPr>
              <a:t> </a:t>
            </a:r>
          </a:p>
          <a:p>
            <a:pPr marL="285750" indent="-285750" algn="just">
              <a:buFont typeface="Arial" panose="020B0604020202020204" pitchFamily="34" charset="0"/>
              <a:buChar char="•"/>
            </a:pPr>
            <a:r>
              <a:rPr lang="en-US" sz="2000" dirty="0">
                <a:latin typeface="Arial" panose="020B0604020202020204" pitchFamily="34" charset="0"/>
                <a:cs typeface="Arial" panose="020B0604020202020204" pitchFamily="34" charset="0"/>
              </a:rPr>
              <a:t>There is currently no technology and expertise in South Africa for alternative methods of testing of cosmetics.</a:t>
            </a:r>
          </a:p>
          <a:p>
            <a:pPr marL="285750" indent="-285750" algn="just">
              <a:buFont typeface="Arial" panose="020B0604020202020204" pitchFamily="34" charset="0"/>
              <a:buChar char="•"/>
            </a:pPr>
            <a:endParaRPr lang="en-US" sz="2000" dirty="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en-US" sz="2000" dirty="0">
                <a:latin typeface="Arial" panose="020B0604020202020204" pitchFamily="34" charset="0"/>
                <a:cs typeface="Arial" panose="020B0604020202020204" pitchFamily="34" charset="0"/>
              </a:rPr>
              <a:t>In the absence of technology and expertise, a ban will result in South African companies having to test cosmetics outside of South Africa, at an additional cost and may not be competitive when compared to multinational companies.</a:t>
            </a:r>
          </a:p>
        </p:txBody>
      </p:sp>
      <p:sp>
        <p:nvSpPr>
          <p:cNvPr id="2" name="TextBox 1">
            <a:extLst>
              <a:ext uri="{FF2B5EF4-FFF2-40B4-BE49-F238E27FC236}">
                <a16:creationId xmlns:a16="http://schemas.microsoft.com/office/drawing/2014/main" xmlns="" id="{FF7E019A-0B27-25C3-607A-C87FA616B232}"/>
              </a:ext>
            </a:extLst>
          </p:cNvPr>
          <p:cNvSpPr txBox="1"/>
          <p:nvPr/>
        </p:nvSpPr>
        <p:spPr>
          <a:xfrm>
            <a:off x="457200" y="224805"/>
            <a:ext cx="8229600" cy="523220"/>
          </a:xfrm>
          <a:prstGeom prst="rect">
            <a:avLst/>
          </a:prstGeom>
          <a:noFill/>
        </p:spPr>
        <p:txBody>
          <a:bodyPr wrap="square" rtlCol="0">
            <a:spAutoFit/>
          </a:bodyPr>
          <a:lstStyle/>
          <a:p>
            <a:r>
              <a:rPr lang="en-US" sz="2800" b="1" dirty="0">
                <a:latin typeface="Arial" panose="020B0604020202020204" pitchFamily="34" charset="0"/>
                <a:cs typeface="Arial" panose="020B0604020202020204" pitchFamily="34" charset="0"/>
              </a:rPr>
              <a:t>CONSIDERATIONS REGARDING THE BILL</a:t>
            </a:r>
          </a:p>
        </p:txBody>
      </p:sp>
      <p:sp>
        <p:nvSpPr>
          <p:cNvPr id="3" name="TextBox 2">
            <a:extLst>
              <a:ext uri="{FF2B5EF4-FFF2-40B4-BE49-F238E27FC236}">
                <a16:creationId xmlns:a16="http://schemas.microsoft.com/office/drawing/2014/main" xmlns="" id="{F2096805-5F0F-B3AC-6E4F-56EC75773F11}"/>
              </a:ext>
            </a:extLst>
          </p:cNvPr>
          <p:cNvSpPr txBox="1"/>
          <p:nvPr/>
        </p:nvSpPr>
        <p:spPr>
          <a:xfrm>
            <a:off x="6732240" y="6273477"/>
            <a:ext cx="576064" cy="369332"/>
          </a:xfrm>
          <a:prstGeom prst="rect">
            <a:avLst/>
          </a:prstGeom>
          <a:noFill/>
        </p:spPr>
        <p:txBody>
          <a:bodyPr wrap="square" rtlCol="0">
            <a:spAutoFit/>
          </a:bodyPr>
          <a:lstStyle/>
          <a:p>
            <a:r>
              <a:rPr lang="en-ZA" dirty="0"/>
              <a:t>10</a:t>
            </a:r>
          </a:p>
        </p:txBody>
      </p:sp>
    </p:spTree>
    <p:extLst>
      <p:ext uri="{BB962C8B-B14F-4D97-AF65-F5344CB8AC3E}">
        <p14:creationId xmlns:p14="http://schemas.microsoft.com/office/powerpoint/2010/main" xmlns="" val="1465861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73BDC492-A3D2-1246-BB1C-8CA0220FBD80}"/>
              </a:ext>
            </a:extLst>
          </p:cNvPr>
          <p:cNvSpPr txBox="1"/>
          <p:nvPr/>
        </p:nvSpPr>
        <p:spPr>
          <a:xfrm>
            <a:off x="457200" y="944885"/>
            <a:ext cx="8229600" cy="3477875"/>
          </a:xfrm>
          <a:prstGeom prst="rect">
            <a:avLst/>
          </a:prstGeom>
          <a:noFill/>
        </p:spPr>
        <p:txBody>
          <a:bodyPr wrap="square" rtlCol="0">
            <a:spAutoFit/>
          </a:bodyPr>
          <a:lstStyle/>
          <a:p>
            <a:pPr marL="285750" indent="-285750" algn="just">
              <a:buFont typeface="Arial" panose="020B0604020202020204" pitchFamily="34" charset="0"/>
              <a:buChar char="•"/>
            </a:pPr>
            <a:r>
              <a:rPr lang="en-US" sz="2000" dirty="0">
                <a:latin typeface="Arial" panose="020B0604020202020204" pitchFamily="34" charset="0"/>
                <a:cs typeface="Arial" panose="020B0604020202020204" pitchFamily="34" charset="0"/>
              </a:rPr>
              <a:t>The amendment may not achieve its intended purpose if it does not cover imported products as well. A ban limited to testing in South Africa may disadvantage local businesses whereas allowing multinationals to import similar products into the country without any restrictions on animal testing.</a:t>
            </a:r>
          </a:p>
          <a:p>
            <a:pPr marL="285750" indent="-285750" algn="just">
              <a:buFont typeface="Arial" panose="020B0604020202020204" pitchFamily="34" charset="0"/>
              <a:buChar char="•"/>
            </a:pPr>
            <a:endParaRPr lang="en-US" sz="2000" dirty="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en-US" sz="2000" dirty="0">
                <a:latin typeface="Arial" panose="020B0604020202020204" pitchFamily="34" charset="0"/>
                <a:cs typeface="Arial" panose="020B0604020202020204" pitchFamily="34" charset="0"/>
              </a:rPr>
              <a:t>DALRRD has no evidence of international trade protocols being linked to the testing of cosmetics on animal; while there is a move internationally to include animal welfare aspects in export certification, this is limited to the animals and products thereof that are being certified for. </a:t>
            </a:r>
          </a:p>
        </p:txBody>
      </p:sp>
      <p:sp>
        <p:nvSpPr>
          <p:cNvPr id="2" name="TextBox 1">
            <a:extLst>
              <a:ext uri="{FF2B5EF4-FFF2-40B4-BE49-F238E27FC236}">
                <a16:creationId xmlns:a16="http://schemas.microsoft.com/office/drawing/2014/main" xmlns="" id="{FF7E019A-0B27-25C3-607A-C87FA616B232}"/>
              </a:ext>
            </a:extLst>
          </p:cNvPr>
          <p:cNvSpPr txBox="1"/>
          <p:nvPr/>
        </p:nvSpPr>
        <p:spPr>
          <a:xfrm>
            <a:off x="457200" y="224805"/>
            <a:ext cx="8229600" cy="523220"/>
          </a:xfrm>
          <a:prstGeom prst="rect">
            <a:avLst/>
          </a:prstGeom>
          <a:noFill/>
        </p:spPr>
        <p:txBody>
          <a:bodyPr wrap="square" rtlCol="0">
            <a:spAutoFit/>
          </a:bodyPr>
          <a:lstStyle/>
          <a:p>
            <a:r>
              <a:rPr lang="en-US" sz="2800" b="1" dirty="0">
                <a:latin typeface="Arial" panose="020B0604020202020204" pitchFamily="34" charset="0"/>
                <a:cs typeface="Arial" panose="020B0604020202020204" pitchFamily="34" charset="0"/>
              </a:rPr>
              <a:t>CONSIDERATIONS REGARDING THE BILL</a:t>
            </a:r>
          </a:p>
        </p:txBody>
      </p:sp>
      <p:sp>
        <p:nvSpPr>
          <p:cNvPr id="3" name="TextBox 2">
            <a:extLst>
              <a:ext uri="{FF2B5EF4-FFF2-40B4-BE49-F238E27FC236}">
                <a16:creationId xmlns:a16="http://schemas.microsoft.com/office/drawing/2014/main" xmlns="" id="{F2096805-5F0F-B3AC-6E4F-56EC75773F11}"/>
              </a:ext>
            </a:extLst>
          </p:cNvPr>
          <p:cNvSpPr txBox="1"/>
          <p:nvPr/>
        </p:nvSpPr>
        <p:spPr>
          <a:xfrm>
            <a:off x="6732240" y="6273477"/>
            <a:ext cx="576064" cy="369332"/>
          </a:xfrm>
          <a:prstGeom prst="rect">
            <a:avLst/>
          </a:prstGeom>
          <a:noFill/>
        </p:spPr>
        <p:txBody>
          <a:bodyPr wrap="square" rtlCol="0">
            <a:spAutoFit/>
          </a:bodyPr>
          <a:lstStyle/>
          <a:p>
            <a:r>
              <a:rPr lang="en-ZA" dirty="0"/>
              <a:t>11</a:t>
            </a:r>
          </a:p>
        </p:txBody>
      </p:sp>
    </p:spTree>
    <p:extLst>
      <p:ext uri="{BB962C8B-B14F-4D97-AF65-F5344CB8AC3E}">
        <p14:creationId xmlns:p14="http://schemas.microsoft.com/office/powerpoint/2010/main" xmlns="" val="15030534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73BDC492-A3D2-1246-BB1C-8CA0220FBD80}"/>
              </a:ext>
            </a:extLst>
          </p:cNvPr>
          <p:cNvSpPr txBox="1"/>
          <p:nvPr/>
        </p:nvSpPr>
        <p:spPr>
          <a:xfrm>
            <a:off x="457200" y="944885"/>
            <a:ext cx="8229600" cy="3477875"/>
          </a:xfrm>
          <a:prstGeom prst="rect">
            <a:avLst/>
          </a:prstGeom>
          <a:noFill/>
        </p:spPr>
        <p:txBody>
          <a:bodyPr wrap="square" rtlCol="0">
            <a:spAutoFit/>
          </a:bodyPr>
          <a:lstStyle/>
          <a:p>
            <a:pPr marL="285750" indent="-285750" algn="just">
              <a:buFont typeface="Arial" panose="020B0604020202020204" pitchFamily="34" charset="0"/>
              <a:buChar char="•"/>
            </a:pPr>
            <a:r>
              <a:rPr lang="en-US" sz="2000" dirty="0">
                <a:latin typeface="Arial" panose="020B0604020202020204" pitchFamily="34" charset="0"/>
                <a:cs typeface="Arial" panose="020B0604020202020204" pitchFamily="34" charset="0"/>
              </a:rPr>
              <a:t>The European Union has placed a ban on the marketing and testing of cosmetics on animals, however, Member States can apply for a derogation to the ban in exceptional circumstances. These circumstances are:</a:t>
            </a:r>
          </a:p>
          <a:p>
            <a:pPr marL="285750" indent="-285750" algn="just">
              <a:buFont typeface="Arial" panose="020B0604020202020204" pitchFamily="34" charset="0"/>
              <a:buChar char="•"/>
            </a:pPr>
            <a:endParaRPr lang="en-US" sz="2000" dirty="0">
              <a:latin typeface="Arial" panose="020B0604020202020204" pitchFamily="34" charset="0"/>
              <a:cs typeface="Arial" panose="020B0604020202020204" pitchFamily="34" charset="0"/>
            </a:endParaRPr>
          </a:p>
          <a:p>
            <a:pPr marL="742950" lvl="1" indent="-285750" algn="just">
              <a:buFont typeface="Arial" panose="020B0604020202020204" pitchFamily="34" charset="0"/>
              <a:buChar char="•"/>
            </a:pPr>
            <a:r>
              <a:rPr lang="en-US" sz="2000" dirty="0">
                <a:latin typeface="Arial" panose="020B0604020202020204" pitchFamily="34" charset="0"/>
                <a:cs typeface="Arial" panose="020B0604020202020204" pitchFamily="34" charset="0"/>
              </a:rPr>
              <a:t>the ingredient is in wide use and cannot be replaced by another ingredient having the same function;</a:t>
            </a:r>
          </a:p>
          <a:p>
            <a:pPr marL="742950" lvl="1" indent="-285750" algn="just">
              <a:buFont typeface="Arial" panose="020B0604020202020204" pitchFamily="34" charset="0"/>
              <a:buChar char="•"/>
            </a:pPr>
            <a:r>
              <a:rPr lang="en-US" sz="2000" dirty="0">
                <a:latin typeface="Arial" panose="020B0604020202020204" pitchFamily="34" charset="0"/>
                <a:cs typeface="Arial" panose="020B0604020202020204" pitchFamily="34" charset="0"/>
              </a:rPr>
              <a:t>there is evidence of human health problems. In such cases, animal testing is justified and supported by a detailed research protocol.</a:t>
            </a:r>
          </a:p>
          <a:p>
            <a:pPr marL="285750" indent="-285750">
              <a:buFont typeface="Arial" panose="020B0604020202020204" pitchFamily="34" charset="0"/>
              <a:buChar char="•"/>
            </a:pPr>
            <a:endParaRPr lang="en-US" sz="2000" dirty="0">
              <a:latin typeface="Arial" panose="020B0604020202020204" pitchFamily="34" charset="0"/>
              <a:cs typeface="Arial" panose="020B0604020202020204" pitchFamily="34" charset="0"/>
            </a:endParaRPr>
          </a:p>
        </p:txBody>
      </p:sp>
      <p:sp>
        <p:nvSpPr>
          <p:cNvPr id="2" name="TextBox 1">
            <a:extLst>
              <a:ext uri="{FF2B5EF4-FFF2-40B4-BE49-F238E27FC236}">
                <a16:creationId xmlns:a16="http://schemas.microsoft.com/office/drawing/2014/main" xmlns="" id="{FF7E019A-0B27-25C3-607A-C87FA616B232}"/>
              </a:ext>
            </a:extLst>
          </p:cNvPr>
          <p:cNvSpPr txBox="1"/>
          <p:nvPr/>
        </p:nvSpPr>
        <p:spPr>
          <a:xfrm>
            <a:off x="457200" y="313944"/>
            <a:ext cx="8229600" cy="523220"/>
          </a:xfrm>
          <a:prstGeom prst="rect">
            <a:avLst/>
          </a:prstGeom>
          <a:noFill/>
        </p:spPr>
        <p:txBody>
          <a:bodyPr wrap="square" rtlCol="0">
            <a:spAutoFit/>
          </a:bodyPr>
          <a:lstStyle/>
          <a:p>
            <a:r>
              <a:rPr lang="en-US" sz="2800" b="1" dirty="0">
                <a:latin typeface="Arial" panose="020B0604020202020204" pitchFamily="34" charset="0"/>
                <a:cs typeface="Arial" panose="020B0604020202020204" pitchFamily="34" charset="0"/>
              </a:rPr>
              <a:t>CONSIDERATIONS REGARDING THE BILL  </a:t>
            </a:r>
          </a:p>
        </p:txBody>
      </p:sp>
      <p:sp>
        <p:nvSpPr>
          <p:cNvPr id="3" name="TextBox 2">
            <a:extLst>
              <a:ext uri="{FF2B5EF4-FFF2-40B4-BE49-F238E27FC236}">
                <a16:creationId xmlns:a16="http://schemas.microsoft.com/office/drawing/2014/main" xmlns="" id="{F2096805-5F0F-B3AC-6E4F-56EC75773F11}"/>
              </a:ext>
            </a:extLst>
          </p:cNvPr>
          <p:cNvSpPr txBox="1"/>
          <p:nvPr/>
        </p:nvSpPr>
        <p:spPr>
          <a:xfrm>
            <a:off x="6732240" y="6273477"/>
            <a:ext cx="576064" cy="369332"/>
          </a:xfrm>
          <a:prstGeom prst="rect">
            <a:avLst/>
          </a:prstGeom>
          <a:noFill/>
        </p:spPr>
        <p:txBody>
          <a:bodyPr wrap="square" rtlCol="0">
            <a:spAutoFit/>
          </a:bodyPr>
          <a:lstStyle/>
          <a:p>
            <a:r>
              <a:rPr lang="en-ZA" dirty="0"/>
              <a:t>12</a:t>
            </a:r>
          </a:p>
        </p:txBody>
      </p:sp>
    </p:spTree>
    <p:extLst>
      <p:ext uri="{BB962C8B-B14F-4D97-AF65-F5344CB8AC3E}">
        <p14:creationId xmlns:p14="http://schemas.microsoft.com/office/powerpoint/2010/main" xmlns="" val="18495131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73BDC492-A3D2-1246-BB1C-8CA0220FBD80}"/>
              </a:ext>
            </a:extLst>
          </p:cNvPr>
          <p:cNvSpPr txBox="1"/>
          <p:nvPr/>
        </p:nvSpPr>
        <p:spPr>
          <a:xfrm>
            <a:off x="107504" y="944885"/>
            <a:ext cx="8579296" cy="5170646"/>
          </a:xfrm>
          <a:prstGeom prst="rect">
            <a:avLst/>
          </a:prstGeom>
          <a:noFill/>
        </p:spPr>
        <p:txBody>
          <a:bodyPr wrap="square" rtlCol="0">
            <a:spAutoFit/>
          </a:bodyPr>
          <a:lstStyle/>
          <a:p>
            <a:pPr marL="285750" indent="-285750" algn="just">
              <a:buFont typeface="Arial" panose="020B0604020202020204" pitchFamily="34" charset="0"/>
              <a:buChar char="•"/>
            </a:pPr>
            <a:r>
              <a:rPr lang="en-US" sz="2000" dirty="0">
                <a:latin typeface="Arial" panose="020B0604020202020204" pitchFamily="34" charset="0"/>
                <a:cs typeface="Arial" panose="020B0604020202020204" pitchFamily="34" charset="0"/>
              </a:rPr>
              <a:t>Alternative methods of testing cosmetics include the following: </a:t>
            </a:r>
          </a:p>
          <a:p>
            <a:pPr marL="285750" indent="-285750" algn="just">
              <a:buFont typeface="Arial" panose="020B0604020202020204" pitchFamily="34" charset="0"/>
              <a:buChar char="•"/>
            </a:pPr>
            <a:endParaRPr lang="en-US" sz="2000" dirty="0">
              <a:latin typeface="Arial" panose="020B0604020202020204" pitchFamily="34" charset="0"/>
              <a:cs typeface="Arial" panose="020B0604020202020204" pitchFamily="34" charset="0"/>
            </a:endParaRPr>
          </a:p>
          <a:p>
            <a:pPr marL="742950" lvl="1" indent="-285750" algn="just">
              <a:spcAft>
                <a:spcPts val="600"/>
              </a:spcAft>
              <a:buFont typeface="Arial" panose="020B0604020202020204" pitchFamily="34" charset="0"/>
              <a:buChar char="•"/>
            </a:pPr>
            <a:r>
              <a:rPr lang="en-US" sz="2000" dirty="0">
                <a:latin typeface="Arial" panose="020B0604020202020204" pitchFamily="34" charset="0"/>
                <a:cs typeface="Arial" panose="020B0604020202020204" pitchFamily="34" charset="0"/>
              </a:rPr>
              <a:t>In vitro testing;</a:t>
            </a:r>
          </a:p>
          <a:p>
            <a:pPr marL="742950" lvl="1" indent="-285750" algn="just">
              <a:spcAft>
                <a:spcPts val="600"/>
              </a:spcAft>
              <a:buFont typeface="Arial" panose="020B0604020202020204" pitchFamily="34" charset="0"/>
              <a:buChar char="•"/>
            </a:pPr>
            <a:r>
              <a:rPr lang="en-US" sz="2000" dirty="0">
                <a:latin typeface="Arial" panose="020B0604020202020204" pitchFamily="34" charset="0"/>
                <a:cs typeface="Arial" panose="020B0604020202020204" pitchFamily="34" charset="0"/>
              </a:rPr>
              <a:t>Human volunteers;</a:t>
            </a:r>
          </a:p>
          <a:p>
            <a:pPr marL="742950" lvl="1" indent="-285750" algn="just">
              <a:spcAft>
                <a:spcPts val="600"/>
              </a:spcAft>
              <a:buFont typeface="Arial" panose="020B0604020202020204" pitchFamily="34" charset="0"/>
              <a:buChar char="•"/>
            </a:pPr>
            <a:r>
              <a:rPr lang="en-US" sz="2000" dirty="0">
                <a:latin typeface="Arial" panose="020B0604020202020204" pitchFamily="34" charset="0"/>
                <a:cs typeface="Arial" panose="020B0604020202020204" pitchFamily="34" charset="0"/>
              </a:rPr>
              <a:t>Computer modelling;</a:t>
            </a:r>
          </a:p>
          <a:p>
            <a:pPr marL="742950" lvl="1" indent="-285750" algn="just">
              <a:spcAft>
                <a:spcPts val="600"/>
              </a:spcAft>
              <a:buFont typeface="Arial" panose="020B0604020202020204" pitchFamily="34" charset="0"/>
              <a:buChar char="•"/>
            </a:pPr>
            <a:r>
              <a:rPr lang="en-US" sz="2000" dirty="0">
                <a:latin typeface="Arial" panose="020B0604020202020204" pitchFamily="34" charset="0"/>
                <a:cs typeface="Arial" panose="020B0604020202020204" pitchFamily="34" charset="0"/>
              </a:rPr>
              <a:t>Human tissues sourced from hospitals after surgery;</a:t>
            </a:r>
          </a:p>
          <a:p>
            <a:pPr marL="742950" lvl="1" indent="-285750" algn="just">
              <a:spcAft>
                <a:spcPts val="600"/>
              </a:spcAft>
              <a:buFont typeface="Arial" panose="020B0604020202020204" pitchFamily="34" charset="0"/>
              <a:buChar char="•"/>
            </a:pPr>
            <a:r>
              <a:rPr lang="en-US" sz="2000" dirty="0">
                <a:latin typeface="Arial" panose="020B0604020202020204" pitchFamily="34" charset="0"/>
                <a:cs typeface="Arial" panose="020B0604020202020204" pitchFamily="34" charset="0"/>
              </a:rPr>
              <a:t>Reduction in the number of animals used in testing, e.g., The OECD in vivo tests: the Fixed-Dose Procedure Test, the Acute Toxic Class Method Test, and the Up-and-Down Procedure. </a:t>
            </a:r>
          </a:p>
          <a:p>
            <a:pPr lvl="1" algn="just">
              <a:spcAft>
                <a:spcPts val="600"/>
              </a:spcAft>
            </a:pPr>
            <a:r>
              <a:rPr lang="en-US" sz="2000" dirty="0">
                <a:latin typeface="Arial" panose="020B0604020202020204" pitchFamily="34" charset="0"/>
                <a:cs typeface="Arial" panose="020B0604020202020204" pitchFamily="34" charset="0"/>
              </a:rPr>
              <a:t>These tests are performed in a sequence, in which the outcome of the previous step/dosage defines the next dose to be tested; this allows for a significant reduction in the number of animals utilized for each test, to a minimum of five animals per test (Silva RJ, </a:t>
            </a:r>
            <a:r>
              <a:rPr lang="en-US" sz="2000">
                <a:latin typeface="Arial" panose="020B0604020202020204" pitchFamily="34" charset="0"/>
                <a:cs typeface="Arial" panose="020B0604020202020204" pitchFamily="34" charset="0"/>
              </a:rPr>
              <a:t>2022). </a:t>
            </a:r>
            <a:endParaRPr lang="en-ZA" sz="2000" dirty="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endParaRPr lang="en-US" sz="2000" dirty="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endParaRPr lang="en-US" sz="2000" dirty="0">
              <a:latin typeface="Arial" panose="020B0604020202020204" pitchFamily="34" charset="0"/>
              <a:cs typeface="Arial" panose="020B0604020202020204" pitchFamily="34" charset="0"/>
            </a:endParaRPr>
          </a:p>
        </p:txBody>
      </p:sp>
      <p:sp>
        <p:nvSpPr>
          <p:cNvPr id="2" name="TextBox 1">
            <a:extLst>
              <a:ext uri="{FF2B5EF4-FFF2-40B4-BE49-F238E27FC236}">
                <a16:creationId xmlns:a16="http://schemas.microsoft.com/office/drawing/2014/main" xmlns="" id="{FF7E019A-0B27-25C3-607A-C87FA616B232}"/>
              </a:ext>
            </a:extLst>
          </p:cNvPr>
          <p:cNvSpPr txBox="1"/>
          <p:nvPr/>
        </p:nvSpPr>
        <p:spPr>
          <a:xfrm>
            <a:off x="457200" y="224805"/>
            <a:ext cx="8229600" cy="523220"/>
          </a:xfrm>
          <a:prstGeom prst="rect">
            <a:avLst/>
          </a:prstGeom>
          <a:noFill/>
        </p:spPr>
        <p:txBody>
          <a:bodyPr wrap="square" rtlCol="0">
            <a:spAutoFit/>
          </a:bodyPr>
          <a:lstStyle/>
          <a:p>
            <a:r>
              <a:rPr lang="en-US" sz="2800" b="1" dirty="0">
                <a:latin typeface="Arial" panose="020B0604020202020204" pitchFamily="34" charset="0"/>
                <a:cs typeface="Arial" panose="020B0604020202020204" pitchFamily="34" charset="0"/>
              </a:rPr>
              <a:t>CONSIDERATIONS REGARDING THE BILL</a:t>
            </a:r>
          </a:p>
        </p:txBody>
      </p:sp>
      <p:sp>
        <p:nvSpPr>
          <p:cNvPr id="3" name="TextBox 2">
            <a:extLst>
              <a:ext uri="{FF2B5EF4-FFF2-40B4-BE49-F238E27FC236}">
                <a16:creationId xmlns:a16="http://schemas.microsoft.com/office/drawing/2014/main" xmlns="" id="{F2096805-5F0F-B3AC-6E4F-56EC75773F11}"/>
              </a:ext>
            </a:extLst>
          </p:cNvPr>
          <p:cNvSpPr txBox="1"/>
          <p:nvPr/>
        </p:nvSpPr>
        <p:spPr>
          <a:xfrm>
            <a:off x="6732240" y="6273477"/>
            <a:ext cx="576064" cy="369332"/>
          </a:xfrm>
          <a:prstGeom prst="rect">
            <a:avLst/>
          </a:prstGeom>
          <a:noFill/>
        </p:spPr>
        <p:txBody>
          <a:bodyPr wrap="square" rtlCol="0">
            <a:spAutoFit/>
          </a:bodyPr>
          <a:lstStyle/>
          <a:p>
            <a:r>
              <a:rPr lang="en-ZA" dirty="0"/>
              <a:t>13</a:t>
            </a:r>
          </a:p>
        </p:txBody>
      </p:sp>
      <p:sp>
        <p:nvSpPr>
          <p:cNvPr id="6" name="TextBox 5">
            <a:extLst>
              <a:ext uri="{FF2B5EF4-FFF2-40B4-BE49-F238E27FC236}">
                <a16:creationId xmlns:a16="http://schemas.microsoft.com/office/drawing/2014/main" xmlns="" id="{08E0F92E-5C8E-14EF-52A7-7CE991320C3E}"/>
              </a:ext>
            </a:extLst>
          </p:cNvPr>
          <p:cNvSpPr txBox="1"/>
          <p:nvPr/>
        </p:nvSpPr>
        <p:spPr>
          <a:xfrm>
            <a:off x="2286000" y="1761704"/>
            <a:ext cx="4572000" cy="369332"/>
          </a:xfrm>
          <a:prstGeom prst="rect">
            <a:avLst/>
          </a:prstGeom>
          <a:noFill/>
        </p:spPr>
        <p:txBody>
          <a:bodyPr wrap="square">
            <a:spAutoFit/>
          </a:bodyPr>
          <a:lstStyle/>
          <a:p>
            <a:r>
              <a:rPr lang="en-US" dirty="0"/>
              <a:t> </a:t>
            </a:r>
            <a:endParaRPr lang="en-ZA" dirty="0"/>
          </a:p>
        </p:txBody>
      </p:sp>
    </p:spTree>
    <p:extLst>
      <p:ext uri="{BB962C8B-B14F-4D97-AF65-F5344CB8AC3E}">
        <p14:creationId xmlns:p14="http://schemas.microsoft.com/office/powerpoint/2010/main" xmlns="" val="25254032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73BDC492-A3D2-1246-BB1C-8CA0220FBD80}"/>
              </a:ext>
            </a:extLst>
          </p:cNvPr>
          <p:cNvSpPr txBox="1"/>
          <p:nvPr/>
        </p:nvSpPr>
        <p:spPr>
          <a:xfrm>
            <a:off x="457200" y="944885"/>
            <a:ext cx="8229600" cy="4093428"/>
          </a:xfrm>
          <a:prstGeom prst="rect">
            <a:avLst/>
          </a:prstGeom>
          <a:noFill/>
        </p:spPr>
        <p:txBody>
          <a:bodyPr wrap="square" rtlCol="0">
            <a:spAutoFit/>
          </a:bodyPr>
          <a:lstStyle/>
          <a:p>
            <a:pPr marL="285750" indent="-285750" algn="just">
              <a:buFont typeface="Arial" panose="020B0604020202020204" pitchFamily="34" charset="0"/>
              <a:buChar char="•"/>
            </a:pPr>
            <a:r>
              <a:rPr lang="en-US" sz="2000" b="0" u="none" strike="noStrike" baseline="0" dirty="0">
                <a:latin typeface="Arial" panose="020B0604020202020204" pitchFamily="34" charset="0"/>
                <a:cs typeface="Arial" panose="020B0604020202020204" pitchFamily="34" charset="0"/>
              </a:rPr>
              <a:t>The  </a:t>
            </a:r>
            <a:r>
              <a:rPr lang="en-US" sz="2000" b="0" u="none" strike="noStrike" baseline="0" dirty="0" err="1">
                <a:latin typeface="Arial" panose="020B0604020202020204" pitchFamily="34" charset="0"/>
                <a:cs typeface="Arial" panose="020B0604020202020204" pitchFamily="34" charset="0"/>
              </a:rPr>
              <a:t>Organisation</a:t>
            </a:r>
            <a:r>
              <a:rPr lang="en-US" sz="2000" b="0" u="none" strike="noStrike" baseline="0" dirty="0">
                <a:latin typeface="Arial" panose="020B0604020202020204" pitchFamily="34" charset="0"/>
                <a:cs typeface="Arial" panose="020B0604020202020204" pitchFamily="34" charset="0"/>
              </a:rPr>
              <a:t> for Economic Co-operation and Development (OECD), whose members include at least 15 EU countries, Australia, New Zealand, and the USA, have adopted the following statement:</a:t>
            </a:r>
          </a:p>
          <a:p>
            <a:pPr marL="285750" indent="-285750">
              <a:buFont typeface="Arial" panose="020B0604020202020204" pitchFamily="34" charset="0"/>
              <a:buChar char="•"/>
            </a:pPr>
            <a:endParaRPr lang="en-US" sz="2000" i="1" dirty="0">
              <a:latin typeface="Arial" panose="020B0604020202020204" pitchFamily="34" charset="0"/>
              <a:cs typeface="Arial" panose="020B0604020202020204" pitchFamily="34" charset="0"/>
            </a:endParaRPr>
          </a:p>
          <a:p>
            <a:pPr lvl="1" algn="just"/>
            <a:r>
              <a:rPr lang="en-US" sz="2000" b="0" dirty="0">
                <a:effectLst/>
                <a:latin typeface="Arial" panose="020B0604020202020204" pitchFamily="34" charset="0"/>
                <a:cs typeface="Arial" panose="020B0604020202020204" pitchFamily="34" charset="0"/>
              </a:rPr>
              <a:t>"The welfare of laboratory animals is important; it will continue to be an important factor influencing the work in the OECD Chemicals Programme. The progress in OECD on the </a:t>
            </a:r>
            <a:r>
              <a:rPr lang="en-US" sz="2000" b="0" dirty="0" err="1">
                <a:effectLst/>
                <a:latin typeface="Arial" panose="020B0604020202020204" pitchFamily="34" charset="0"/>
                <a:cs typeface="Arial" panose="020B0604020202020204" pitchFamily="34" charset="0"/>
              </a:rPr>
              <a:t>harmonisation</a:t>
            </a:r>
            <a:r>
              <a:rPr lang="en-US" sz="2000" b="0" dirty="0">
                <a:effectLst/>
                <a:latin typeface="Arial" panose="020B0604020202020204" pitchFamily="34" charset="0"/>
                <a:cs typeface="Arial" panose="020B0604020202020204" pitchFamily="34" charset="0"/>
              </a:rPr>
              <a:t> of chemicals control, in particular the agreement on Mutual Acceptance of Data (MAD), by reducing duplicative testing, will do much to reduce the number of animals used in testing. Such testing cannot be eliminated at present, but every effort should be made to discover, develop and validate alternative testing systems".</a:t>
            </a:r>
            <a:endParaRPr lang="en-US" sz="2000" b="0" u="none" strike="noStrike" baseline="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US" sz="2000" i="1" dirty="0">
              <a:latin typeface="Times-Roman"/>
            </a:endParaRPr>
          </a:p>
        </p:txBody>
      </p:sp>
      <p:sp>
        <p:nvSpPr>
          <p:cNvPr id="2" name="TextBox 1">
            <a:extLst>
              <a:ext uri="{FF2B5EF4-FFF2-40B4-BE49-F238E27FC236}">
                <a16:creationId xmlns:a16="http://schemas.microsoft.com/office/drawing/2014/main" xmlns="" id="{FF7E019A-0B27-25C3-607A-C87FA616B232}"/>
              </a:ext>
            </a:extLst>
          </p:cNvPr>
          <p:cNvSpPr txBox="1"/>
          <p:nvPr/>
        </p:nvSpPr>
        <p:spPr>
          <a:xfrm>
            <a:off x="457200" y="224805"/>
            <a:ext cx="8222566" cy="954107"/>
          </a:xfrm>
          <a:prstGeom prst="rect">
            <a:avLst/>
          </a:prstGeom>
          <a:noFill/>
        </p:spPr>
        <p:txBody>
          <a:bodyPr wrap="square" rtlCol="0">
            <a:spAutoFit/>
          </a:bodyPr>
          <a:lstStyle/>
          <a:p>
            <a:r>
              <a:rPr lang="en-US" sz="2800" b="1" dirty="0">
                <a:latin typeface="Amasis MT Pro Black" panose="020B0604020202020204" pitchFamily="18" charset="0"/>
                <a:cs typeface="Arial" panose="020B0604020202020204" pitchFamily="34" charset="0"/>
              </a:rPr>
              <a:t>CONSIDERATIONS REGARDING THE BILL</a:t>
            </a:r>
          </a:p>
          <a:p>
            <a:endParaRPr lang="en-US" sz="2800" b="1" dirty="0">
              <a:latin typeface="Amasis MT Pro Black" panose="020B0604020202020204" pitchFamily="18" charset="0"/>
              <a:cs typeface="Arial" panose="020B0604020202020204" pitchFamily="34" charset="0"/>
            </a:endParaRPr>
          </a:p>
        </p:txBody>
      </p:sp>
      <p:sp>
        <p:nvSpPr>
          <p:cNvPr id="3" name="TextBox 2">
            <a:extLst>
              <a:ext uri="{FF2B5EF4-FFF2-40B4-BE49-F238E27FC236}">
                <a16:creationId xmlns:a16="http://schemas.microsoft.com/office/drawing/2014/main" xmlns="" id="{F2096805-5F0F-B3AC-6E4F-56EC75773F11}"/>
              </a:ext>
            </a:extLst>
          </p:cNvPr>
          <p:cNvSpPr txBox="1"/>
          <p:nvPr/>
        </p:nvSpPr>
        <p:spPr>
          <a:xfrm>
            <a:off x="6732240" y="6273477"/>
            <a:ext cx="576064" cy="369332"/>
          </a:xfrm>
          <a:prstGeom prst="rect">
            <a:avLst/>
          </a:prstGeom>
          <a:noFill/>
        </p:spPr>
        <p:txBody>
          <a:bodyPr wrap="square" rtlCol="0">
            <a:spAutoFit/>
          </a:bodyPr>
          <a:lstStyle/>
          <a:p>
            <a:r>
              <a:rPr lang="en-ZA" dirty="0"/>
              <a:t>14</a:t>
            </a:r>
          </a:p>
        </p:txBody>
      </p:sp>
      <p:sp>
        <p:nvSpPr>
          <p:cNvPr id="6" name="TextBox 5">
            <a:extLst>
              <a:ext uri="{FF2B5EF4-FFF2-40B4-BE49-F238E27FC236}">
                <a16:creationId xmlns:a16="http://schemas.microsoft.com/office/drawing/2014/main" xmlns="" id="{08E0F92E-5C8E-14EF-52A7-7CE991320C3E}"/>
              </a:ext>
            </a:extLst>
          </p:cNvPr>
          <p:cNvSpPr txBox="1"/>
          <p:nvPr/>
        </p:nvSpPr>
        <p:spPr>
          <a:xfrm>
            <a:off x="2349304" y="1772529"/>
            <a:ext cx="4508695" cy="369332"/>
          </a:xfrm>
          <a:prstGeom prst="rect">
            <a:avLst/>
          </a:prstGeom>
          <a:noFill/>
        </p:spPr>
        <p:txBody>
          <a:bodyPr wrap="square">
            <a:spAutoFit/>
          </a:bodyPr>
          <a:lstStyle/>
          <a:p>
            <a:r>
              <a:rPr lang="en-US" dirty="0"/>
              <a:t> </a:t>
            </a:r>
            <a:endParaRPr lang="en-ZA" dirty="0"/>
          </a:p>
        </p:txBody>
      </p:sp>
    </p:spTree>
    <p:extLst>
      <p:ext uri="{BB962C8B-B14F-4D97-AF65-F5344CB8AC3E}">
        <p14:creationId xmlns:p14="http://schemas.microsoft.com/office/powerpoint/2010/main" xmlns="" val="34574233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73BDC492-A3D2-1246-BB1C-8CA0220FBD80}"/>
              </a:ext>
            </a:extLst>
          </p:cNvPr>
          <p:cNvSpPr txBox="1"/>
          <p:nvPr/>
        </p:nvSpPr>
        <p:spPr>
          <a:xfrm>
            <a:off x="323528" y="694596"/>
            <a:ext cx="8229600" cy="5478423"/>
          </a:xfrm>
          <a:prstGeom prst="rect">
            <a:avLst/>
          </a:prstGeom>
          <a:noFill/>
        </p:spPr>
        <p:txBody>
          <a:bodyPr wrap="square" rtlCol="0">
            <a:spAutoFit/>
          </a:bodyPr>
          <a:lstStyle/>
          <a:p>
            <a:pPr marL="285750" indent="-285750">
              <a:spcAft>
                <a:spcPts val="1200"/>
              </a:spcAft>
              <a:buFont typeface="Arial" panose="020B0604020202020204" pitchFamily="34" charset="0"/>
              <a:buChar char="•"/>
            </a:pPr>
            <a:r>
              <a:rPr lang="en-US" sz="2000" b="0" u="none" strike="noStrike" baseline="0" dirty="0">
                <a:latin typeface="Arial" panose="020B0604020202020204" pitchFamily="34" charset="0"/>
                <a:cs typeface="Arial" panose="020B0604020202020204" pitchFamily="34" charset="0"/>
              </a:rPr>
              <a:t>Additional advisory from OECD:</a:t>
            </a:r>
          </a:p>
          <a:p>
            <a:pPr marL="742950" lvl="1" indent="-285750" algn="just">
              <a:buFont typeface="Arial" panose="020B0604020202020204" pitchFamily="34" charset="0"/>
              <a:buChar char="•"/>
            </a:pPr>
            <a:r>
              <a:rPr lang="en-US" sz="2000" b="0" u="none" strike="noStrike" baseline="0" dirty="0">
                <a:latin typeface="Arial" panose="020B0604020202020204" pitchFamily="34" charset="0"/>
                <a:cs typeface="Arial" panose="020B0604020202020204" pitchFamily="34" charset="0"/>
              </a:rPr>
              <a:t>A complete ban on the use of </a:t>
            </a:r>
            <a:r>
              <a:rPr lang="en-US" sz="2000" dirty="0">
                <a:latin typeface="Arial" panose="020B0604020202020204" pitchFamily="34" charset="0"/>
                <a:cs typeface="Arial" panose="020B0604020202020204" pitchFamily="34" charset="0"/>
              </a:rPr>
              <a:t>animals to test cosmetics leaves very few options available for the registration of these products particularly when considering that the products must be safe when used on humans. The alternative is to consider and strengthen legal requirements for cosmetic safety and encourage the manufacturers to consider alternative  methods for testing of cosmetics. </a:t>
            </a:r>
          </a:p>
          <a:p>
            <a:pPr marL="285750" indent="-285750" algn="just">
              <a:buFont typeface="Arial" panose="020B0604020202020204" pitchFamily="34" charset="0"/>
              <a:buChar char="•"/>
            </a:pPr>
            <a:endParaRPr lang="en-US" sz="2000" dirty="0">
              <a:latin typeface="Arial" panose="020B0604020202020204" pitchFamily="34" charset="0"/>
              <a:cs typeface="Arial" panose="020B0604020202020204" pitchFamily="34" charset="0"/>
            </a:endParaRPr>
          </a:p>
          <a:p>
            <a:pPr marL="742950" lvl="1" indent="-285750" algn="just">
              <a:buFont typeface="Arial" panose="020B0604020202020204" pitchFamily="34" charset="0"/>
              <a:buChar char="•"/>
            </a:pPr>
            <a:r>
              <a:rPr lang="en-US" sz="2000" dirty="0">
                <a:latin typeface="Arial" panose="020B0604020202020204" pitchFamily="34" charset="0"/>
                <a:cs typeface="Arial" panose="020B0604020202020204" pitchFamily="34" charset="0"/>
              </a:rPr>
              <a:t>The manufacturers of cosmetics should utilize whatever appropriate methods (including animal testing) that are available. It is however prudent to indicate that the welfare of the animals must be taken into consideration. Guidelines on the use of animals must however be developed to ensure that as few as possible animals are used for testing to get scientifically justifiable results.</a:t>
            </a:r>
          </a:p>
          <a:p>
            <a:pPr marL="285750" indent="-285750">
              <a:buFont typeface="Arial" panose="020B0604020202020204" pitchFamily="34" charset="0"/>
              <a:buChar char="•"/>
            </a:pPr>
            <a:endParaRPr lang="en-US" sz="2000" i="1" dirty="0">
              <a:latin typeface="Times-Roman"/>
            </a:endParaRPr>
          </a:p>
        </p:txBody>
      </p:sp>
      <p:sp>
        <p:nvSpPr>
          <p:cNvPr id="2" name="TextBox 1">
            <a:extLst>
              <a:ext uri="{FF2B5EF4-FFF2-40B4-BE49-F238E27FC236}">
                <a16:creationId xmlns:a16="http://schemas.microsoft.com/office/drawing/2014/main" xmlns="" id="{FF7E019A-0B27-25C3-607A-C87FA616B232}"/>
              </a:ext>
            </a:extLst>
          </p:cNvPr>
          <p:cNvSpPr txBox="1"/>
          <p:nvPr/>
        </p:nvSpPr>
        <p:spPr>
          <a:xfrm>
            <a:off x="457200" y="224805"/>
            <a:ext cx="8229600" cy="523220"/>
          </a:xfrm>
          <a:prstGeom prst="rect">
            <a:avLst/>
          </a:prstGeom>
          <a:noFill/>
        </p:spPr>
        <p:txBody>
          <a:bodyPr wrap="square" rtlCol="0">
            <a:spAutoFit/>
          </a:bodyPr>
          <a:lstStyle/>
          <a:p>
            <a:r>
              <a:rPr lang="en-US" sz="2800" b="1" dirty="0">
                <a:latin typeface="Arial" panose="020B0604020202020204" pitchFamily="34" charset="0"/>
                <a:cs typeface="Arial" panose="020B0604020202020204" pitchFamily="34" charset="0"/>
              </a:rPr>
              <a:t>CONSIDERATIONS REGARDING THE BILL</a:t>
            </a:r>
          </a:p>
        </p:txBody>
      </p:sp>
      <p:sp>
        <p:nvSpPr>
          <p:cNvPr id="3" name="TextBox 2">
            <a:extLst>
              <a:ext uri="{FF2B5EF4-FFF2-40B4-BE49-F238E27FC236}">
                <a16:creationId xmlns:a16="http://schemas.microsoft.com/office/drawing/2014/main" xmlns="" id="{F2096805-5F0F-B3AC-6E4F-56EC75773F11}"/>
              </a:ext>
            </a:extLst>
          </p:cNvPr>
          <p:cNvSpPr txBox="1"/>
          <p:nvPr/>
        </p:nvSpPr>
        <p:spPr>
          <a:xfrm>
            <a:off x="6732240" y="6273477"/>
            <a:ext cx="576064" cy="369332"/>
          </a:xfrm>
          <a:prstGeom prst="rect">
            <a:avLst/>
          </a:prstGeom>
          <a:noFill/>
        </p:spPr>
        <p:txBody>
          <a:bodyPr wrap="square" rtlCol="0">
            <a:spAutoFit/>
          </a:bodyPr>
          <a:lstStyle/>
          <a:p>
            <a:r>
              <a:rPr lang="en-ZA" dirty="0"/>
              <a:t>15</a:t>
            </a:r>
          </a:p>
        </p:txBody>
      </p:sp>
      <p:sp>
        <p:nvSpPr>
          <p:cNvPr id="6" name="TextBox 5">
            <a:extLst>
              <a:ext uri="{FF2B5EF4-FFF2-40B4-BE49-F238E27FC236}">
                <a16:creationId xmlns:a16="http://schemas.microsoft.com/office/drawing/2014/main" xmlns="" id="{08E0F92E-5C8E-14EF-52A7-7CE991320C3E}"/>
              </a:ext>
            </a:extLst>
          </p:cNvPr>
          <p:cNvSpPr txBox="1"/>
          <p:nvPr/>
        </p:nvSpPr>
        <p:spPr>
          <a:xfrm>
            <a:off x="2349304" y="1772529"/>
            <a:ext cx="4508695" cy="369332"/>
          </a:xfrm>
          <a:prstGeom prst="rect">
            <a:avLst/>
          </a:prstGeom>
          <a:noFill/>
        </p:spPr>
        <p:txBody>
          <a:bodyPr wrap="square">
            <a:spAutoFit/>
          </a:bodyPr>
          <a:lstStyle/>
          <a:p>
            <a:r>
              <a:rPr lang="en-US" dirty="0"/>
              <a:t> </a:t>
            </a:r>
            <a:endParaRPr lang="en-ZA" dirty="0"/>
          </a:p>
        </p:txBody>
      </p:sp>
    </p:spTree>
    <p:extLst>
      <p:ext uri="{BB962C8B-B14F-4D97-AF65-F5344CB8AC3E}">
        <p14:creationId xmlns:p14="http://schemas.microsoft.com/office/powerpoint/2010/main" xmlns="" val="6397598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73BDC492-A3D2-1246-BB1C-8CA0220FBD80}"/>
              </a:ext>
            </a:extLst>
          </p:cNvPr>
          <p:cNvSpPr txBox="1"/>
          <p:nvPr/>
        </p:nvSpPr>
        <p:spPr>
          <a:xfrm>
            <a:off x="457200" y="944885"/>
            <a:ext cx="8229600" cy="2246769"/>
          </a:xfrm>
          <a:prstGeom prst="rect">
            <a:avLst/>
          </a:prstGeom>
          <a:noFill/>
        </p:spPr>
        <p:txBody>
          <a:bodyPr wrap="square" rtlCol="0">
            <a:spAutoFit/>
          </a:bodyPr>
          <a:lstStyle/>
          <a:p>
            <a:pPr marL="285750" indent="-285750">
              <a:buFont typeface="Arial" panose="020B0604020202020204" pitchFamily="34" charset="0"/>
              <a:buChar char="•"/>
            </a:pPr>
            <a:r>
              <a:rPr lang="en-US" sz="2000" b="0" u="none" strike="noStrike" baseline="0" dirty="0">
                <a:latin typeface="Arial" panose="020B0604020202020204" pitchFamily="34" charset="0"/>
                <a:cs typeface="Arial" panose="020B0604020202020204" pitchFamily="34" charset="0"/>
              </a:rPr>
              <a:t>Additional advisory from OECD:</a:t>
            </a:r>
          </a:p>
          <a:p>
            <a:pPr algn="just"/>
            <a:endParaRPr lang="en-US" sz="2000" dirty="0">
              <a:latin typeface="Arial" panose="020B0604020202020204" pitchFamily="34" charset="0"/>
              <a:cs typeface="Arial" panose="020B0604020202020204" pitchFamily="34" charset="0"/>
            </a:endParaRPr>
          </a:p>
          <a:p>
            <a:pPr marL="742950" lvl="1" indent="-285750" algn="just">
              <a:buFont typeface="Arial" panose="020B0604020202020204" pitchFamily="34" charset="0"/>
              <a:buChar char="•"/>
            </a:pPr>
            <a:r>
              <a:rPr lang="en-US" sz="2000" dirty="0">
                <a:latin typeface="Arial" panose="020B0604020202020204" pitchFamily="34" charset="0"/>
                <a:cs typeface="Arial" panose="020B0604020202020204" pitchFamily="34" charset="0"/>
              </a:rPr>
              <a:t>Before approval is given to use whole animals (mostly laboratory animals) for testing of cosmetics, there should be evidence that consideration to other alternative methods has taken place. These methods may include and are not limited to nanotechnology, trace contaminants and safety assessments.</a:t>
            </a:r>
          </a:p>
        </p:txBody>
      </p:sp>
      <p:sp>
        <p:nvSpPr>
          <p:cNvPr id="2" name="TextBox 1">
            <a:extLst>
              <a:ext uri="{FF2B5EF4-FFF2-40B4-BE49-F238E27FC236}">
                <a16:creationId xmlns:a16="http://schemas.microsoft.com/office/drawing/2014/main" xmlns="" id="{FF7E019A-0B27-25C3-607A-C87FA616B232}"/>
              </a:ext>
            </a:extLst>
          </p:cNvPr>
          <p:cNvSpPr txBox="1"/>
          <p:nvPr/>
        </p:nvSpPr>
        <p:spPr>
          <a:xfrm>
            <a:off x="457200" y="224805"/>
            <a:ext cx="8229600" cy="523220"/>
          </a:xfrm>
          <a:prstGeom prst="rect">
            <a:avLst/>
          </a:prstGeom>
          <a:noFill/>
        </p:spPr>
        <p:txBody>
          <a:bodyPr wrap="square" rtlCol="0">
            <a:spAutoFit/>
          </a:bodyPr>
          <a:lstStyle/>
          <a:p>
            <a:r>
              <a:rPr lang="en-US" sz="2800" b="1" dirty="0">
                <a:latin typeface="Arial" panose="020B0604020202020204" pitchFamily="34" charset="0"/>
                <a:cs typeface="Arial" panose="020B0604020202020204" pitchFamily="34" charset="0"/>
              </a:rPr>
              <a:t>CONSIDERATIONS REGARDING THE BILL</a:t>
            </a:r>
          </a:p>
        </p:txBody>
      </p:sp>
      <p:sp>
        <p:nvSpPr>
          <p:cNvPr id="3" name="TextBox 2">
            <a:extLst>
              <a:ext uri="{FF2B5EF4-FFF2-40B4-BE49-F238E27FC236}">
                <a16:creationId xmlns:a16="http://schemas.microsoft.com/office/drawing/2014/main" xmlns="" id="{F2096805-5F0F-B3AC-6E4F-56EC75773F11}"/>
              </a:ext>
            </a:extLst>
          </p:cNvPr>
          <p:cNvSpPr txBox="1"/>
          <p:nvPr/>
        </p:nvSpPr>
        <p:spPr>
          <a:xfrm>
            <a:off x="6732240" y="6273477"/>
            <a:ext cx="576064" cy="369332"/>
          </a:xfrm>
          <a:prstGeom prst="rect">
            <a:avLst/>
          </a:prstGeom>
          <a:noFill/>
        </p:spPr>
        <p:txBody>
          <a:bodyPr wrap="square" rtlCol="0">
            <a:spAutoFit/>
          </a:bodyPr>
          <a:lstStyle/>
          <a:p>
            <a:r>
              <a:rPr lang="en-ZA" dirty="0"/>
              <a:t>16</a:t>
            </a:r>
          </a:p>
        </p:txBody>
      </p:sp>
      <p:sp>
        <p:nvSpPr>
          <p:cNvPr id="6" name="TextBox 5">
            <a:extLst>
              <a:ext uri="{FF2B5EF4-FFF2-40B4-BE49-F238E27FC236}">
                <a16:creationId xmlns:a16="http://schemas.microsoft.com/office/drawing/2014/main" xmlns="" id="{08E0F92E-5C8E-14EF-52A7-7CE991320C3E}"/>
              </a:ext>
            </a:extLst>
          </p:cNvPr>
          <p:cNvSpPr txBox="1"/>
          <p:nvPr/>
        </p:nvSpPr>
        <p:spPr>
          <a:xfrm>
            <a:off x="2349304" y="1772529"/>
            <a:ext cx="4508695" cy="369332"/>
          </a:xfrm>
          <a:prstGeom prst="rect">
            <a:avLst/>
          </a:prstGeom>
          <a:noFill/>
        </p:spPr>
        <p:txBody>
          <a:bodyPr wrap="square">
            <a:spAutoFit/>
          </a:bodyPr>
          <a:lstStyle/>
          <a:p>
            <a:r>
              <a:rPr lang="en-US" dirty="0"/>
              <a:t> </a:t>
            </a:r>
            <a:endParaRPr lang="en-ZA" dirty="0"/>
          </a:p>
        </p:txBody>
      </p:sp>
    </p:spTree>
    <p:extLst>
      <p:ext uri="{BB962C8B-B14F-4D97-AF65-F5344CB8AC3E}">
        <p14:creationId xmlns:p14="http://schemas.microsoft.com/office/powerpoint/2010/main" xmlns="" val="532309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73BDC492-A3D2-1246-BB1C-8CA0220FBD80}"/>
              </a:ext>
            </a:extLst>
          </p:cNvPr>
          <p:cNvSpPr txBox="1"/>
          <p:nvPr/>
        </p:nvSpPr>
        <p:spPr>
          <a:xfrm>
            <a:off x="492943" y="770409"/>
            <a:ext cx="8229600" cy="4647426"/>
          </a:xfrm>
          <a:prstGeom prst="rect">
            <a:avLst/>
          </a:prstGeom>
          <a:noFill/>
        </p:spPr>
        <p:txBody>
          <a:bodyPr wrap="square" rtlCol="0">
            <a:spAutoFit/>
          </a:bodyPr>
          <a:lstStyle/>
          <a:p>
            <a:pPr marL="285750" indent="-285750">
              <a:buFont typeface="Arial" panose="020B0604020202020204" pitchFamily="34" charset="0"/>
              <a:buChar char="•"/>
            </a:pPr>
            <a:r>
              <a:rPr lang="en-US" sz="2000" b="1" dirty="0">
                <a:latin typeface="Arial" panose="020B0604020202020204" pitchFamily="34" charset="0"/>
                <a:cs typeface="Arial" panose="020B0604020202020204" pitchFamily="34" charset="0"/>
              </a:rPr>
              <a:t>Definition of Cosmetics </a:t>
            </a:r>
            <a:r>
              <a:rPr lang="en-US" sz="2000" dirty="0">
                <a:latin typeface="Arial" panose="020B0604020202020204" pitchFamily="34" charset="0"/>
                <a:cs typeface="Arial" panose="020B0604020202020204" pitchFamily="34" charset="0"/>
              </a:rPr>
              <a:t>- </a:t>
            </a:r>
            <a:r>
              <a:rPr lang="en-US" b="0" i="1" u="none" strike="noStrike" baseline="0" dirty="0">
                <a:latin typeface="Times-Roman"/>
              </a:rPr>
              <a:t>means any article, preparation or substance, except a medicine as defined in the Medicines and Related Substances Act, 1965 (Act No. 101 of 1965), intended to be rubbed, poured, sprinkled, injected or sprayed on or otherwise applied to the human body, including the epidermis, hair, teeth, mucous membranes of the oral cavity, lips and external genital organs, for purposes of cleansing, perfuming, correcting body </a:t>
            </a:r>
            <a:r>
              <a:rPr lang="en-US" b="0" i="1" u="none" strike="noStrike" baseline="0" dirty="0" err="1">
                <a:latin typeface="Times-Roman"/>
              </a:rPr>
              <a:t>odours</a:t>
            </a:r>
            <a:r>
              <a:rPr lang="en-US" b="0" i="1" u="none" strike="noStrike" baseline="0" dirty="0">
                <a:latin typeface="Times-Roman"/>
              </a:rPr>
              <a:t>, conditioning, beautifying, protecting, promoting attractiveness or improving or altering the appearance, and includes any part or ingredient of any such article, preparation or substance;’’</a:t>
            </a:r>
            <a:endParaRPr lang="en-US" i="1"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US" sz="10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2000" dirty="0">
                <a:latin typeface="Arial" panose="020B0604020202020204" pitchFamily="34" charset="0"/>
                <a:cs typeface="Arial" panose="020B0604020202020204" pitchFamily="34" charset="0"/>
              </a:rPr>
              <a:t>The definition includes products that are meant to improve the quality of life of the user (personal care and wellbeing) and should not be considered as beautifying products, such as:</a:t>
            </a:r>
          </a:p>
          <a:p>
            <a:pPr marL="285750" indent="-285750">
              <a:buFont typeface="Arial" panose="020B0604020202020204" pitchFamily="34" charset="0"/>
              <a:buChar char="•"/>
            </a:pPr>
            <a:endParaRPr lang="en-US" sz="2000" dirty="0">
              <a:latin typeface="Arial" panose="020B0604020202020204" pitchFamily="34" charset="0"/>
              <a:cs typeface="Arial" panose="020B0604020202020204" pitchFamily="34" charset="0"/>
            </a:endParaRPr>
          </a:p>
          <a:p>
            <a:pPr marL="800100" lvl="1" indent="-342900">
              <a:buFont typeface="Courier New" panose="02070309020205020404" pitchFamily="49" charset="0"/>
              <a:buChar char="o"/>
            </a:pPr>
            <a:r>
              <a:rPr lang="en-US" sz="2000" dirty="0">
                <a:latin typeface="Arial" panose="020B0604020202020204" pitchFamily="34" charset="0"/>
                <a:cs typeface="Arial" panose="020B0604020202020204" pitchFamily="34" charset="0"/>
              </a:rPr>
              <a:t>Protecting the skin and protection of health, </a:t>
            </a:r>
          </a:p>
          <a:p>
            <a:pPr marL="800100" lvl="1" indent="-342900">
              <a:buFont typeface="Courier New" panose="02070309020205020404" pitchFamily="49" charset="0"/>
              <a:buChar char="o"/>
            </a:pPr>
            <a:r>
              <a:rPr lang="en-US" sz="2000" dirty="0">
                <a:latin typeface="Arial" panose="020B0604020202020204" pitchFamily="34" charset="0"/>
                <a:cs typeface="Arial" panose="020B0604020202020204" pitchFamily="34" charset="0"/>
              </a:rPr>
              <a:t>Improving feminine hygiene, and</a:t>
            </a:r>
          </a:p>
          <a:p>
            <a:pPr marL="800100" lvl="1" indent="-342900">
              <a:spcAft>
                <a:spcPts val="1200"/>
              </a:spcAft>
              <a:buFont typeface="Courier New" panose="02070309020205020404" pitchFamily="49" charset="0"/>
              <a:buChar char="o"/>
            </a:pPr>
            <a:r>
              <a:rPr lang="en-US" sz="2000" dirty="0">
                <a:latin typeface="Arial" panose="020B0604020202020204" pitchFamily="34" charset="0"/>
                <a:cs typeface="Arial" panose="020B0604020202020204" pitchFamily="34" charset="0"/>
              </a:rPr>
              <a:t>Correcting unpleasant body </a:t>
            </a:r>
            <a:r>
              <a:rPr lang="en-US" sz="2000" dirty="0" err="1">
                <a:latin typeface="Arial" panose="020B0604020202020204" pitchFamily="34" charset="0"/>
                <a:cs typeface="Arial" panose="020B0604020202020204" pitchFamily="34" charset="0"/>
              </a:rPr>
              <a:t>odour</a:t>
            </a:r>
            <a:r>
              <a:rPr lang="en-US" sz="2000" dirty="0">
                <a:latin typeface="Arial" panose="020B0604020202020204" pitchFamily="34" charset="0"/>
                <a:cs typeface="Arial" panose="020B0604020202020204" pitchFamily="34" charset="0"/>
              </a:rPr>
              <a:t>.</a:t>
            </a:r>
          </a:p>
        </p:txBody>
      </p:sp>
      <p:sp>
        <p:nvSpPr>
          <p:cNvPr id="2" name="TextBox 1">
            <a:extLst>
              <a:ext uri="{FF2B5EF4-FFF2-40B4-BE49-F238E27FC236}">
                <a16:creationId xmlns:a16="http://schemas.microsoft.com/office/drawing/2014/main" xmlns="" id="{FF7E019A-0B27-25C3-607A-C87FA616B232}"/>
              </a:ext>
            </a:extLst>
          </p:cNvPr>
          <p:cNvSpPr txBox="1"/>
          <p:nvPr/>
        </p:nvSpPr>
        <p:spPr>
          <a:xfrm>
            <a:off x="457200" y="224805"/>
            <a:ext cx="8229600" cy="523220"/>
          </a:xfrm>
          <a:prstGeom prst="rect">
            <a:avLst/>
          </a:prstGeom>
          <a:noFill/>
        </p:spPr>
        <p:txBody>
          <a:bodyPr wrap="square" rtlCol="0">
            <a:spAutoFit/>
          </a:bodyPr>
          <a:lstStyle/>
          <a:p>
            <a:r>
              <a:rPr lang="en-US" sz="2800" b="1" i="0" u="none" strike="noStrike" baseline="0" dirty="0">
                <a:latin typeface="Arial" panose="020B0604020202020204" pitchFamily="34" charset="0"/>
                <a:cs typeface="Arial" panose="020B0604020202020204" pitchFamily="34" charset="0"/>
              </a:rPr>
              <a:t>DALRRD COMMENTS ON THE BILL</a:t>
            </a:r>
            <a:endParaRPr lang="en-US" sz="2800" b="1" dirty="0">
              <a:latin typeface="Arial" panose="020B0604020202020204" pitchFamily="34" charset="0"/>
              <a:cs typeface="Arial" panose="020B0604020202020204" pitchFamily="34" charset="0"/>
            </a:endParaRPr>
          </a:p>
        </p:txBody>
      </p:sp>
      <p:sp>
        <p:nvSpPr>
          <p:cNvPr id="3" name="TextBox 2">
            <a:extLst>
              <a:ext uri="{FF2B5EF4-FFF2-40B4-BE49-F238E27FC236}">
                <a16:creationId xmlns:a16="http://schemas.microsoft.com/office/drawing/2014/main" xmlns="" id="{7498680A-95CF-B312-1F2B-F31B5356F2D0}"/>
              </a:ext>
            </a:extLst>
          </p:cNvPr>
          <p:cNvSpPr txBox="1"/>
          <p:nvPr/>
        </p:nvSpPr>
        <p:spPr>
          <a:xfrm>
            <a:off x="6732240" y="6273477"/>
            <a:ext cx="576064" cy="369332"/>
          </a:xfrm>
          <a:prstGeom prst="rect">
            <a:avLst/>
          </a:prstGeom>
          <a:noFill/>
        </p:spPr>
        <p:txBody>
          <a:bodyPr wrap="square" rtlCol="0">
            <a:spAutoFit/>
          </a:bodyPr>
          <a:lstStyle/>
          <a:p>
            <a:r>
              <a:rPr lang="en-ZA" dirty="0"/>
              <a:t>17</a:t>
            </a:r>
          </a:p>
        </p:txBody>
      </p:sp>
    </p:spTree>
    <p:extLst>
      <p:ext uri="{BB962C8B-B14F-4D97-AF65-F5344CB8AC3E}">
        <p14:creationId xmlns:p14="http://schemas.microsoft.com/office/powerpoint/2010/main" xmlns="" val="22366119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73BDC492-A3D2-1246-BB1C-8CA0220FBD80}"/>
              </a:ext>
            </a:extLst>
          </p:cNvPr>
          <p:cNvSpPr txBox="1"/>
          <p:nvPr/>
        </p:nvSpPr>
        <p:spPr>
          <a:xfrm>
            <a:off x="492943" y="770409"/>
            <a:ext cx="8229600" cy="2862322"/>
          </a:xfrm>
          <a:prstGeom prst="rect">
            <a:avLst/>
          </a:prstGeom>
          <a:noFill/>
        </p:spPr>
        <p:txBody>
          <a:bodyPr wrap="square" rtlCol="0">
            <a:spAutoFit/>
          </a:bodyPr>
          <a:lstStyle/>
          <a:p>
            <a:pPr marL="342900" indent="-342900" algn="l">
              <a:buFont typeface="Wingdings" panose="05000000000000000000" pitchFamily="2" charset="2"/>
              <a:buChar char="§"/>
            </a:pPr>
            <a:r>
              <a:rPr lang="en-US" sz="2000" b="0" i="1" u="none" strike="noStrike" baseline="0" dirty="0">
                <a:latin typeface="Arial" panose="020B0604020202020204" pitchFamily="34" charset="0"/>
                <a:cs typeface="Arial" panose="020B0604020202020204" pitchFamily="34" charset="0"/>
              </a:rPr>
              <a:t>(b) sub-section (1)(</a:t>
            </a:r>
            <a:r>
              <a:rPr lang="en-US" sz="2000" b="0" i="1" u="none" strike="noStrike" baseline="0" dirty="0" err="1">
                <a:latin typeface="Arial" panose="020B0604020202020204" pitchFamily="34" charset="0"/>
                <a:cs typeface="Arial" panose="020B0604020202020204" pitchFamily="34" charset="0"/>
              </a:rPr>
              <a:t>nA</a:t>
            </a:r>
            <a:r>
              <a:rPr lang="en-US" sz="2000" b="0" i="1" u="none" strike="noStrike" baseline="0" dirty="0">
                <a:latin typeface="Arial" panose="020B0604020202020204" pitchFamily="34" charset="0"/>
                <a:cs typeface="Arial" panose="020B0604020202020204" pitchFamily="34" charset="0"/>
              </a:rPr>
              <a:t>), the testing on an animal of an ingredient that may be included in a cosmetic, shall not constitute an offence where</a:t>
            </a:r>
            <a:r>
              <a:rPr lang="en-US" sz="2000" i="1" dirty="0">
                <a:latin typeface="Arial" panose="020B0604020202020204" pitchFamily="34" charset="0"/>
                <a:cs typeface="Arial" panose="020B0604020202020204" pitchFamily="34" charset="0"/>
              </a:rPr>
              <a:t> </a:t>
            </a:r>
            <a:r>
              <a:rPr lang="en-US" sz="2000" b="0" i="1" u="none" strike="noStrike" baseline="0" dirty="0">
                <a:latin typeface="Arial" panose="020B0604020202020204" pitchFamily="34" charset="0"/>
                <a:cs typeface="Arial" panose="020B0604020202020204" pitchFamily="34" charset="0"/>
              </a:rPr>
              <a:t>that testing is for a purpose unrelated to the use of that ingredient in </a:t>
            </a:r>
            <a:r>
              <a:rPr lang="en-ZA" sz="2000" b="0" i="1" u="none" strike="noStrike" baseline="0" dirty="0">
                <a:latin typeface="Arial" panose="020B0604020202020204" pitchFamily="34" charset="0"/>
                <a:cs typeface="Arial" panose="020B0604020202020204" pitchFamily="34" charset="0"/>
              </a:rPr>
              <a:t>a cosmetic.’’.</a:t>
            </a:r>
          </a:p>
          <a:p>
            <a:pPr algn="l"/>
            <a:endParaRPr lang="en-ZA" sz="2000" i="1" dirty="0">
              <a:latin typeface="Arial" panose="020B0604020202020204" pitchFamily="34" charset="0"/>
              <a:cs typeface="Arial" panose="020B0604020202020204" pitchFamily="34" charset="0"/>
            </a:endParaRPr>
          </a:p>
          <a:p>
            <a:pPr marL="800100" lvl="1" indent="-342900" algn="just">
              <a:buFont typeface="Arial" panose="020B0604020202020204" pitchFamily="34" charset="0"/>
              <a:buChar char="•"/>
            </a:pPr>
            <a:r>
              <a:rPr lang="en-US" sz="2000" dirty="0">
                <a:latin typeface="Arial" panose="020B0604020202020204" pitchFamily="34" charset="0"/>
                <a:cs typeface="Arial" panose="020B0604020202020204" pitchFamily="34" charset="0"/>
              </a:rPr>
              <a:t>There is a possibility of bypassing this provision by applying to test an ingredient as a medicine; however, with a hidden intention of using the outcomes thereof to determine the usage of such a product as a cosmetic. </a:t>
            </a:r>
          </a:p>
        </p:txBody>
      </p:sp>
      <p:sp>
        <p:nvSpPr>
          <p:cNvPr id="2" name="TextBox 1">
            <a:extLst>
              <a:ext uri="{FF2B5EF4-FFF2-40B4-BE49-F238E27FC236}">
                <a16:creationId xmlns:a16="http://schemas.microsoft.com/office/drawing/2014/main" xmlns="" id="{FF7E019A-0B27-25C3-607A-C87FA616B232}"/>
              </a:ext>
            </a:extLst>
          </p:cNvPr>
          <p:cNvSpPr txBox="1"/>
          <p:nvPr/>
        </p:nvSpPr>
        <p:spPr>
          <a:xfrm>
            <a:off x="457200" y="224805"/>
            <a:ext cx="8229600" cy="523220"/>
          </a:xfrm>
          <a:prstGeom prst="rect">
            <a:avLst/>
          </a:prstGeom>
          <a:noFill/>
        </p:spPr>
        <p:txBody>
          <a:bodyPr wrap="square" rtlCol="0">
            <a:spAutoFit/>
          </a:bodyPr>
          <a:lstStyle/>
          <a:p>
            <a:r>
              <a:rPr lang="en-US" sz="2800" b="1" i="0" u="none" strike="noStrike" baseline="0" dirty="0">
                <a:latin typeface="Arial" panose="020B0604020202020204" pitchFamily="34" charset="0"/>
                <a:cs typeface="Arial" panose="020B0604020202020204" pitchFamily="34" charset="0"/>
              </a:rPr>
              <a:t>DALRRD COMMENTS ON THE BILL</a:t>
            </a:r>
            <a:endParaRPr lang="en-US" sz="2800" b="1" dirty="0">
              <a:latin typeface="Arial" panose="020B0604020202020204" pitchFamily="34" charset="0"/>
              <a:cs typeface="Arial" panose="020B0604020202020204" pitchFamily="34" charset="0"/>
            </a:endParaRPr>
          </a:p>
        </p:txBody>
      </p:sp>
      <p:sp>
        <p:nvSpPr>
          <p:cNvPr id="3" name="TextBox 2">
            <a:extLst>
              <a:ext uri="{FF2B5EF4-FFF2-40B4-BE49-F238E27FC236}">
                <a16:creationId xmlns:a16="http://schemas.microsoft.com/office/drawing/2014/main" xmlns="" id="{7498680A-95CF-B312-1F2B-F31B5356F2D0}"/>
              </a:ext>
            </a:extLst>
          </p:cNvPr>
          <p:cNvSpPr txBox="1"/>
          <p:nvPr/>
        </p:nvSpPr>
        <p:spPr>
          <a:xfrm>
            <a:off x="6732240" y="6273477"/>
            <a:ext cx="576064" cy="369332"/>
          </a:xfrm>
          <a:prstGeom prst="rect">
            <a:avLst/>
          </a:prstGeom>
          <a:noFill/>
        </p:spPr>
        <p:txBody>
          <a:bodyPr wrap="square" rtlCol="0">
            <a:spAutoFit/>
          </a:bodyPr>
          <a:lstStyle/>
          <a:p>
            <a:r>
              <a:rPr lang="en-ZA" dirty="0"/>
              <a:t>18</a:t>
            </a:r>
          </a:p>
        </p:txBody>
      </p:sp>
    </p:spTree>
    <p:extLst>
      <p:ext uri="{BB962C8B-B14F-4D97-AF65-F5344CB8AC3E}">
        <p14:creationId xmlns:p14="http://schemas.microsoft.com/office/powerpoint/2010/main" xmlns="" val="12580363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73BDC492-A3D2-1246-BB1C-8CA0220FBD80}"/>
              </a:ext>
            </a:extLst>
          </p:cNvPr>
          <p:cNvSpPr txBox="1"/>
          <p:nvPr/>
        </p:nvSpPr>
        <p:spPr>
          <a:xfrm>
            <a:off x="457200" y="944885"/>
            <a:ext cx="8229600" cy="2246769"/>
          </a:xfrm>
          <a:prstGeom prst="rect">
            <a:avLst/>
          </a:prstGeom>
          <a:noFill/>
        </p:spPr>
        <p:txBody>
          <a:bodyPr wrap="square" rtlCol="0">
            <a:spAutoFit/>
          </a:bodyPr>
          <a:lstStyle/>
          <a:p>
            <a:pPr algn="just"/>
            <a:r>
              <a:rPr lang="en-US" sz="2000" dirty="0">
                <a:latin typeface="Arial" panose="020B0604020202020204" pitchFamily="34" charset="0"/>
                <a:cs typeface="Arial" panose="020B0604020202020204" pitchFamily="34" charset="0"/>
              </a:rPr>
              <a:t>1) The Committee is advised to consider alternative approaches to the ban on testing as follows: the adoption of the 3R- principle on the usage of animals in experiments. The 3 Rs are:</a:t>
            </a:r>
          </a:p>
          <a:p>
            <a:pPr marL="1200150" lvl="2" indent="-285750" algn="just">
              <a:buFont typeface="Arial" panose="020B0604020202020204" pitchFamily="34" charset="0"/>
              <a:buChar char="•"/>
            </a:pPr>
            <a:r>
              <a:rPr lang="en-US" sz="2000" dirty="0">
                <a:latin typeface="Arial" panose="020B0604020202020204" pitchFamily="34" charset="0"/>
                <a:cs typeface="Arial" panose="020B0604020202020204" pitchFamily="34" charset="0"/>
              </a:rPr>
              <a:t>Replacement,</a:t>
            </a:r>
          </a:p>
          <a:p>
            <a:pPr marL="1200150" lvl="2" indent="-285750" algn="just">
              <a:buFont typeface="Arial" panose="020B0604020202020204" pitchFamily="34" charset="0"/>
              <a:buChar char="•"/>
            </a:pPr>
            <a:r>
              <a:rPr lang="en-US" sz="2000" dirty="0">
                <a:latin typeface="Arial" panose="020B0604020202020204" pitchFamily="34" charset="0"/>
                <a:cs typeface="Arial" panose="020B0604020202020204" pitchFamily="34" charset="0"/>
              </a:rPr>
              <a:t>Reduction, and </a:t>
            </a:r>
          </a:p>
          <a:p>
            <a:pPr marL="1200150" lvl="2" indent="-285750" algn="just">
              <a:buFont typeface="Arial" panose="020B0604020202020204" pitchFamily="34" charset="0"/>
              <a:buChar char="•"/>
            </a:pPr>
            <a:r>
              <a:rPr lang="en-US" sz="2000" dirty="0">
                <a:latin typeface="Arial" panose="020B0604020202020204" pitchFamily="34" charset="0"/>
                <a:cs typeface="Arial" panose="020B0604020202020204" pitchFamily="34" charset="0"/>
              </a:rPr>
              <a:t>Refinement.</a:t>
            </a:r>
          </a:p>
          <a:p>
            <a:pPr lvl="2" algn="just"/>
            <a:endParaRPr lang="en-US" sz="2000" dirty="0">
              <a:latin typeface="Arial" panose="020B0604020202020204" pitchFamily="34" charset="0"/>
              <a:cs typeface="Arial" panose="020B0604020202020204" pitchFamily="34" charset="0"/>
            </a:endParaRPr>
          </a:p>
        </p:txBody>
      </p:sp>
      <p:sp>
        <p:nvSpPr>
          <p:cNvPr id="2" name="TextBox 1">
            <a:extLst>
              <a:ext uri="{FF2B5EF4-FFF2-40B4-BE49-F238E27FC236}">
                <a16:creationId xmlns:a16="http://schemas.microsoft.com/office/drawing/2014/main" xmlns="" id="{FF7E019A-0B27-25C3-607A-C87FA616B232}"/>
              </a:ext>
            </a:extLst>
          </p:cNvPr>
          <p:cNvSpPr txBox="1"/>
          <p:nvPr/>
        </p:nvSpPr>
        <p:spPr>
          <a:xfrm>
            <a:off x="457200" y="224805"/>
            <a:ext cx="8229600" cy="523220"/>
          </a:xfrm>
          <a:prstGeom prst="rect">
            <a:avLst/>
          </a:prstGeom>
          <a:noFill/>
        </p:spPr>
        <p:txBody>
          <a:bodyPr wrap="square" rtlCol="0">
            <a:spAutoFit/>
          </a:bodyPr>
          <a:lstStyle/>
          <a:p>
            <a:r>
              <a:rPr lang="en-US" sz="2800" b="1" dirty="0">
                <a:latin typeface="Arial" panose="020B0604020202020204" pitchFamily="34" charset="0"/>
                <a:cs typeface="Arial" panose="020B0604020202020204" pitchFamily="34" charset="0"/>
              </a:rPr>
              <a:t>RECOMMENDATIONS</a:t>
            </a:r>
          </a:p>
        </p:txBody>
      </p:sp>
      <p:sp>
        <p:nvSpPr>
          <p:cNvPr id="3" name="TextBox 2">
            <a:extLst>
              <a:ext uri="{FF2B5EF4-FFF2-40B4-BE49-F238E27FC236}">
                <a16:creationId xmlns:a16="http://schemas.microsoft.com/office/drawing/2014/main" xmlns="" id="{86A883D4-419C-BE66-582B-7CBD47C84CFA}"/>
              </a:ext>
            </a:extLst>
          </p:cNvPr>
          <p:cNvSpPr txBox="1"/>
          <p:nvPr/>
        </p:nvSpPr>
        <p:spPr>
          <a:xfrm>
            <a:off x="6732240" y="6273477"/>
            <a:ext cx="576064" cy="369332"/>
          </a:xfrm>
          <a:prstGeom prst="rect">
            <a:avLst/>
          </a:prstGeom>
          <a:noFill/>
        </p:spPr>
        <p:txBody>
          <a:bodyPr wrap="square" rtlCol="0">
            <a:spAutoFit/>
          </a:bodyPr>
          <a:lstStyle/>
          <a:p>
            <a:r>
              <a:rPr lang="en-ZA" dirty="0"/>
              <a:t>19</a:t>
            </a:r>
          </a:p>
        </p:txBody>
      </p:sp>
    </p:spTree>
    <p:extLst>
      <p:ext uri="{BB962C8B-B14F-4D97-AF65-F5344CB8AC3E}">
        <p14:creationId xmlns:p14="http://schemas.microsoft.com/office/powerpoint/2010/main" xmlns="" val="32428349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73BDC492-A3D2-1246-BB1C-8CA0220FBD80}"/>
              </a:ext>
            </a:extLst>
          </p:cNvPr>
          <p:cNvSpPr txBox="1"/>
          <p:nvPr/>
        </p:nvSpPr>
        <p:spPr>
          <a:xfrm>
            <a:off x="457200" y="1720000"/>
            <a:ext cx="8229600" cy="1203061"/>
          </a:xfrm>
          <a:prstGeom prst="rect">
            <a:avLst/>
          </a:prstGeom>
          <a:noFill/>
        </p:spPr>
        <p:txBody>
          <a:bodyPr wrap="square" rtlCol="0">
            <a:spAutoFit/>
          </a:bodyPr>
          <a:lstStyle/>
          <a:p>
            <a:endParaRPr lang="en-US" dirty="0"/>
          </a:p>
        </p:txBody>
      </p:sp>
      <p:sp>
        <p:nvSpPr>
          <p:cNvPr id="6" name="TextBox 5">
            <a:extLst>
              <a:ext uri="{FF2B5EF4-FFF2-40B4-BE49-F238E27FC236}">
                <a16:creationId xmlns:a16="http://schemas.microsoft.com/office/drawing/2014/main" xmlns="" id="{625F8F15-6768-C646-AF72-4E99E958AFDB}"/>
              </a:ext>
            </a:extLst>
          </p:cNvPr>
          <p:cNvSpPr txBox="1"/>
          <p:nvPr/>
        </p:nvSpPr>
        <p:spPr>
          <a:xfrm>
            <a:off x="683568" y="1167368"/>
            <a:ext cx="7776864" cy="2246769"/>
          </a:xfrm>
          <a:prstGeom prst="rect">
            <a:avLst/>
          </a:prstGeom>
          <a:noFill/>
        </p:spPr>
        <p:txBody>
          <a:bodyPr wrap="square" rtlCol="0">
            <a:spAutoFit/>
          </a:bodyPr>
          <a:lstStyle/>
          <a:p>
            <a:pPr marL="285750" indent="-285750" algn="just">
              <a:spcBef>
                <a:spcPts val="600"/>
              </a:spcBef>
              <a:spcAft>
                <a:spcPts val="600"/>
              </a:spcAft>
              <a:buFont typeface="Arial" panose="020B0604020202020204" pitchFamily="34" charset="0"/>
              <a:buChar char="•"/>
            </a:pPr>
            <a:r>
              <a:rPr lang="en-US" sz="2000" dirty="0">
                <a:latin typeface="Arial" panose="020B0604020202020204" pitchFamily="34" charset="0"/>
              </a:rPr>
              <a:t>The Department of Agriculture, Land Reform and Rural Development’s (DALRRD) response to the Animals Protection Amendment Bill.</a:t>
            </a:r>
          </a:p>
          <a:p>
            <a:pPr marL="285750" indent="-285750" algn="just">
              <a:spcBef>
                <a:spcPts val="600"/>
              </a:spcBef>
              <a:spcAft>
                <a:spcPts val="600"/>
              </a:spcAft>
              <a:buFont typeface="Arial" panose="020B0604020202020204" pitchFamily="34" charset="0"/>
              <a:buChar char="•"/>
            </a:pPr>
            <a:r>
              <a:rPr lang="en-US" sz="2000" dirty="0">
                <a:latin typeface="Arial" panose="020B0604020202020204" pitchFamily="34" charset="0"/>
              </a:rPr>
              <a:t>DALRRD to respond to the inputs made during the PC meetings of 21 February 2023 and 24 February 2023. </a:t>
            </a:r>
          </a:p>
          <a:p>
            <a:pPr algn="l">
              <a:spcBef>
                <a:spcPts val="600"/>
              </a:spcBef>
              <a:spcAft>
                <a:spcPts val="600"/>
              </a:spcAft>
            </a:pPr>
            <a:endParaRPr lang="en-US" sz="2000" b="1" dirty="0">
              <a:latin typeface="Arial" panose="020B0604020202020204" pitchFamily="34" charset="0"/>
              <a:cs typeface="Arial" panose="020B0604020202020204" pitchFamily="34" charset="0"/>
            </a:endParaRPr>
          </a:p>
        </p:txBody>
      </p:sp>
      <p:sp>
        <p:nvSpPr>
          <p:cNvPr id="2" name="TextBox 1">
            <a:extLst>
              <a:ext uri="{FF2B5EF4-FFF2-40B4-BE49-F238E27FC236}">
                <a16:creationId xmlns:a16="http://schemas.microsoft.com/office/drawing/2014/main" xmlns="" id="{17166410-99DC-8B9D-E864-61126F4CF2F0}"/>
              </a:ext>
            </a:extLst>
          </p:cNvPr>
          <p:cNvSpPr txBox="1"/>
          <p:nvPr/>
        </p:nvSpPr>
        <p:spPr>
          <a:xfrm>
            <a:off x="440011" y="367832"/>
            <a:ext cx="8229600" cy="523220"/>
          </a:xfrm>
          <a:prstGeom prst="rect">
            <a:avLst/>
          </a:prstGeom>
          <a:noFill/>
        </p:spPr>
        <p:txBody>
          <a:bodyPr wrap="square" rtlCol="0">
            <a:spAutoFit/>
          </a:bodyPr>
          <a:lstStyle/>
          <a:p>
            <a:r>
              <a:rPr lang="en-US" sz="2800" b="1" i="0" u="none" strike="noStrike" baseline="0" dirty="0">
                <a:latin typeface="Amasis MT Pro Black" panose="020B0604020202020204" pitchFamily="18" charset="0"/>
              </a:rPr>
              <a:t>  PURPOSE</a:t>
            </a:r>
            <a:endParaRPr lang="en-US" sz="2800" b="1" dirty="0">
              <a:latin typeface="Amasis MT Pro Black" panose="020B0604020202020204" pitchFamily="18" charset="0"/>
              <a:cs typeface="Arial" panose="020B0604020202020204" pitchFamily="34" charset="0"/>
            </a:endParaRPr>
          </a:p>
        </p:txBody>
      </p:sp>
      <p:sp>
        <p:nvSpPr>
          <p:cNvPr id="5" name="TextBox 4">
            <a:extLst>
              <a:ext uri="{FF2B5EF4-FFF2-40B4-BE49-F238E27FC236}">
                <a16:creationId xmlns:a16="http://schemas.microsoft.com/office/drawing/2014/main" xmlns="" id="{D39AA347-B77A-3521-E95D-B7BEB08424AB}"/>
              </a:ext>
            </a:extLst>
          </p:cNvPr>
          <p:cNvSpPr txBox="1"/>
          <p:nvPr/>
        </p:nvSpPr>
        <p:spPr>
          <a:xfrm>
            <a:off x="6732240" y="6273477"/>
            <a:ext cx="576064" cy="369332"/>
          </a:xfrm>
          <a:prstGeom prst="rect">
            <a:avLst/>
          </a:prstGeom>
          <a:noFill/>
        </p:spPr>
        <p:txBody>
          <a:bodyPr wrap="square" rtlCol="0">
            <a:spAutoFit/>
          </a:bodyPr>
          <a:lstStyle/>
          <a:p>
            <a:r>
              <a:rPr lang="en-ZA" dirty="0"/>
              <a:t>02</a:t>
            </a:r>
          </a:p>
        </p:txBody>
      </p:sp>
    </p:spTree>
    <p:extLst>
      <p:ext uri="{BB962C8B-B14F-4D97-AF65-F5344CB8AC3E}">
        <p14:creationId xmlns:p14="http://schemas.microsoft.com/office/powerpoint/2010/main" xmlns="" val="8089051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5">
            <a:extLst>
              <a:ext uri="{FF2B5EF4-FFF2-40B4-BE49-F238E27FC236}">
                <a16:creationId xmlns:a16="http://schemas.microsoft.com/office/drawing/2014/main" xmlns="" id="{9F794BA2-BC2E-89DE-C7B7-20190D108C73}"/>
              </a:ext>
            </a:extLst>
          </p:cNvPr>
          <p:cNvGraphicFramePr>
            <a:graphicFrameLocks noGrp="1"/>
          </p:cNvGraphicFramePr>
          <p:nvPr>
            <p:extLst>
              <p:ext uri="{D42A27DB-BD31-4B8C-83A1-F6EECF244321}">
                <p14:modId xmlns:p14="http://schemas.microsoft.com/office/powerpoint/2010/main" xmlns="" val="3686452594"/>
              </p:ext>
            </p:extLst>
          </p:nvPr>
        </p:nvGraphicFramePr>
        <p:xfrm>
          <a:off x="28701" y="1232917"/>
          <a:ext cx="8863779" cy="5490637"/>
        </p:xfrm>
        <a:graphic>
          <a:graphicData uri="http://schemas.openxmlformats.org/drawingml/2006/table">
            <a:tbl>
              <a:tblPr firstRow="1" bandRow="1">
                <a:tableStyleId>{5C22544A-7EE6-4342-B048-85BDC9FD1C3A}</a:tableStyleId>
              </a:tblPr>
              <a:tblGrid>
                <a:gridCol w="1446955">
                  <a:extLst>
                    <a:ext uri="{9D8B030D-6E8A-4147-A177-3AD203B41FA5}">
                      <a16:colId xmlns:a16="http://schemas.microsoft.com/office/drawing/2014/main" xmlns="" val="1936535058"/>
                    </a:ext>
                  </a:extLst>
                </a:gridCol>
                <a:gridCol w="2620875">
                  <a:extLst>
                    <a:ext uri="{9D8B030D-6E8A-4147-A177-3AD203B41FA5}">
                      <a16:colId xmlns:a16="http://schemas.microsoft.com/office/drawing/2014/main" xmlns="" val="1767687561"/>
                    </a:ext>
                  </a:extLst>
                </a:gridCol>
                <a:gridCol w="4795949">
                  <a:extLst>
                    <a:ext uri="{9D8B030D-6E8A-4147-A177-3AD203B41FA5}">
                      <a16:colId xmlns:a16="http://schemas.microsoft.com/office/drawing/2014/main" xmlns="" val="3949648282"/>
                    </a:ext>
                  </a:extLst>
                </a:gridCol>
              </a:tblGrid>
              <a:tr h="686559">
                <a:tc>
                  <a:txBody>
                    <a:bodyPr/>
                    <a:lstStyle/>
                    <a:p>
                      <a:endParaRPr lang="en-ZA" sz="2000"/>
                    </a:p>
                  </a:txBody>
                  <a:tcPr/>
                </a:tc>
                <a:tc>
                  <a:txBody>
                    <a:bodyPr/>
                    <a:lstStyle/>
                    <a:p>
                      <a:r>
                        <a:rPr lang="en-ZA" sz="2000" b="1" dirty="0">
                          <a:solidFill>
                            <a:srgbClr val="FFFFFF"/>
                          </a:solidFill>
                          <a:effectLst/>
                        </a:rPr>
                        <a:t>Basic</a:t>
                      </a:r>
                      <a:endParaRPr lang="en-ZA" sz="20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2000" b="1" dirty="0">
                          <a:solidFill>
                            <a:srgbClr val="FFFFFF"/>
                          </a:solidFill>
                          <a:effectLst/>
                        </a:rPr>
                        <a:t>Updated</a:t>
                      </a:r>
                    </a:p>
                    <a:p>
                      <a:endParaRPr lang="en-ZA" sz="2000" dirty="0"/>
                    </a:p>
                  </a:txBody>
                  <a:tcPr/>
                </a:tc>
                <a:extLst>
                  <a:ext uri="{0D108BD9-81ED-4DB2-BD59-A6C34878D82A}">
                    <a16:rowId xmlns:a16="http://schemas.microsoft.com/office/drawing/2014/main" xmlns="" val="4062269892"/>
                  </a:ext>
                </a:extLst>
              </a:tr>
              <a:tr h="1863517">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ZA" sz="2000" b="1" dirty="0">
                          <a:solidFill>
                            <a:schemeClr val="tx1"/>
                          </a:solidFill>
                          <a:effectLst/>
                        </a:rPr>
                        <a:t>Replacement</a:t>
                      </a:r>
                    </a:p>
                    <a:p>
                      <a:pPr algn="just"/>
                      <a:endParaRPr lang="en-ZA" sz="2000" dirty="0"/>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sz="2000" dirty="0">
                          <a:effectLst/>
                        </a:rPr>
                        <a:t>Avoiding or replacing the use of animals in areas where they otherwise would have been used.</a:t>
                      </a: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sz="2000" dirty="0">
                          <a:effectLst/>
                        </a:rPr>
                        <a:t>Accelerating the development and use of predictive and robust models and tools, based on the latest science and technologies, to address important scientific questions without the use of animals.</a:t>
                      </a:r>
                    </a:p>
                  </a:txBody>
                  <a:tcPr/>
                </a:tc>
                <a:extLst>
                  <a:ext uri="{0D108BD9-81ED-4DB2-BD59-A6C34878D82A}">
                    <a16:rowId xmlns:a16="http://schemas.microsoft.com/office/drawing/2014/main" xmlns="" val="486196700"/>
                  </a:ext>
                </a:extLst>
              </a:tr>
              <a:tr h="1266348">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ZA" sz="2000" b="1" dirty="0">
                          <a:solidFill>
                            <a:schemeClr val="tx1"/>
                          </a:solidFill>
                          <a:effectLst/>
                        </a:rPr>
                        <a:t>Reduction</a:t>
                      </a:r>
                    </a:p>
                    <a:p>
                      <a:pPr algn="just"/>
                      <a:endParaRPr lang="en-ZA" sz="2000" dirty="0">
                        <a:solidFill>
                          <a:schemeClr val="tx1"/>
                        </a:solidFill>
                      </a:endParaRP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sz="2000" dirty="0" err="1">
                          <a:effectLst/>
                        </a:rPr>
                        <a:t>Minimising</a:t>
                      </a:r>
                      <a:r>
                        <a:rPr lang="en-US" sz="2000" dirty="0">
                          <a:effectLst/>
                        </a:rPr>
                        <a:t> the number of animals used consistent with scientific aims.</a:t>
                      </a: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sz="2000" dirty="0">
                          <a:effectLst/>
                        </a:rPr>
                        <a:t>Appropriately designed and </a:t>
                      </a:r>
                      <a:r>
                        <a:rPr lang="en-US" sz="2000" dirty="0" err="1">
                          <a:effectLst/>
                        </a:rPr>
                        <a:t>analysed</a:t>
                      </a:r>
                      <a:r>
                        <a:rPr lang="en-US" sz="2000" dirty="0">
                          <a:effectLst/>
                        </a:rPr>
                        <a:t> animal experiments that are robust and reproducible, and truly add to the knowledge base.</a:t>
                      </a:r>
                    </a:p>
                  </a:txBody>
                  <a:tcPr/>
                </a:tc>
                <a:extLst>
                  <a:ext uri="{0D108BD9-81ED-4DB2-BD59-A6C34878D82A}">
                    <a16:rowId xmlns:a16="http://schemas.microsoft.com/office/drawing/2014/main" xmlns="" val="3471311200"/>
                  </a:ext>
                </a:extLst>
              </a:tr>
              <a:tr h="1224136">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ZA" sz="2000" b="1" dirty="0">
                          <a:solidFill>
                            <a:schemeClr val="tx1"/>
                          </a:solidFill>
                          <a:effectLst/>
                        </a:rPr>
                        <a:t>Refinement</a:t>
                      </a:r>
                    </a:p>
                  </a:txBody>
                  <a:tcPr/>
                </a:tc>
                <a:tc>
                  <a:txBody>
                    <a:bodyPr/>
                    <a:lstStyle/>
                    <a:p>
                      <a:pPr algn="just"/>
                      <a:r>
                        <a:rPr lang="en-US" sz="2000" dirty="0" err="1">
                          <a:effectLst/>
                        </a:rPr>
                        <a:t>Minimising</a:t>
                      </a:r>
                      <a:r>
                        <a:rPr lang="en-US" sz="2000" dirty="0">
                          <a:effectLst/>
                        </a:rPr>
                        <a:t> the pain, suffering, distress or lasting harm that research animals might experience</a:t>
                      </a:r>
                      <a:endParaRPr lang="en-ZA" sz="2000" dirty="0"/>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sz="2000" dirty="0">
                          <a:effectLst/>
                        </a:rPr>
                        <a:t>Advancing research in animal welfare by exploiting the latest </a:t>
                      </a:r>
                      <a:r>
                        <a:rPr lang="en-US" sz="2000" i="1" dirty="0">
                          <a:effectLst/>
                        </a:rPr>
                        <a:t>in vivo</a:t>
                      </a:r>
                      <a:r>
                        <a:rPr lang="en-US" sz="2000" dirty="0">
                          <a:effectLst/>
                        </a:rPr>
                        <a:t> technologies and by improving understanding of the impact of welfare on scientific outcomes.</a:t>
                      </a:r>
                    </a:p>
                  </a:txBody>
                  <a:tcPr/>
                </a:tc>
                <a:extLst>
                  <a:ext uri="{0D108BD9-81ED-4DB2-BD59-A6C34878D82A}">
                    <a16:rowId xmlns:a16="http://schemas.microsoft.com/office/drawing/2014/main" xmlns="" val="3253831719"/>
                  </a:ext>
                </a:extLst>
              </a:tr>
            </a:tbl>
          </a:graphicData>
        </a:graphic>
      </p:graphicFrame>
      <p:sp>
        <p:nvSpPr>
          <p:cNvPr id="8" name="TextBox 7">
            <a:extLst>
              <a:ext uri="{FF2B5EF4-FFF2-40B4-BE49-F238E27FC236}">
                <a16:creationId xmlns:a16="http://schemas.microsoft.com/office/drawing/2014/main" xmlns="" id="{85497AD8-3C15-85B7-39A3-3A13CE2D4D40}"/>
              </a:ext>
            </a:extLst>
          </p:cNvPr>
          <p:cNvSpPr txBox="1"/>
          <p:nvPr/>
        </p:nvSpPr>
        <p:spPr>
          <a:xfrm>
            <a:off x="0" y="38036"/>
            <a:ext cx="8229600" cy="954107"/>
          </a:xfrm>
          <a:prstGeom prst="rect">
            <a:avLst/>
          </a:prstGeom>
          <a:noFill/>
        </p:spPr>
        <p:txBody>
          <a:bodyPr wrap="square" rtlCol="0">
            <a:spAutoFit/>
          </a:bodyPr>
          <a:lstStyle/>
          <a:p>
            <a:r>
              <a:rPr lang="en-US" sz="2800" b="1" dirty="0">
                <a:latin typeface="Amasis MT Pro Black" panose="020B0604020202020204" pitchFamily="18" charset="0"/>
                <a:cs typeface="Arial" panose="020B0604020202020204" pitchFamily="34" charset="0"/>
              </a:rPr>
              <a:t>The Principles of Humane Experimental Technique – Updated by NC3Rs</a:t>
            </a:r>
          </a:p>
        </p:txBody>
      </p:sp>
    </p:spTree>
    <p:extLst>
      <p:ext uri="{BB962C8B-B14F-4D97-AF65-F5344CB8AC3E}">
        <p14:creationId xmlns:p14="http://schemas.microsoft.com/office/powerpoint/2010/main" xmlns="" val="2873788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73BDC492-A3D2-1246-BB1C-8CA0220FBD80}"/>
              </a:ext>
            </a:extLst>
          </p:cNvPr>
          <p:cNvSpPr txBox="1"/>
          <p:nvPr/>
        </p:nvSpPr>
        <p:spPr>
          <a:xfrm>
            <a:off x="457200" y="944885"/>
            <a:ext cx="8229600" cy="4401205"/>
          </a:xfrm>
          <a:prstGeom prst="rect">
            <a:avLst/>
          </a:prstGeom>
          <a:noFill/>
        </p:spPr>
        <p:txBody>
          <a:bodyPr wrap="square" rtlCol="0">
            <a:spAutoFit/>
          </a:bodyPr>
          <a:lstStyle/>
          <a:p>
            <a:pPr marL="457200" indent="-457200" algn="just">
              <a:buFont typeface="+mj-lt"/>
              <a:buAutoNum type="arabicParenR" startAt="2"/>
            </a:pPr>
            <a:r>
              <a:rPr lang="en-US" sz="2000" dirty="0">
                <a:latin typeface="Arial" panose="020B0604020202020204" pitchFamily="34" charset="0"/>
                <a:cs typeface="Arial" panose="020B0604020202020204" pitchFamily="34" charset="0"/>
              </a:rPr>
              <a:t>The amendment or development of legislation as follows:</a:t>
            </a:r>
          </a:p>
          <a:p>
            <a:pPr marL="285750" indent="-285750" algn="just">
              <a:buFont typeface="Arial" panose="020B0604020202020204" pitchFamily="34" charset="0"/>
              <a:buChar char="•"/>
            </a:pPr>
            <a:endParaRPr lang="en-US" sz="2000" dirty="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en-US" sz="2000" b="1" dirty="0">
                <a:latin typeface="Arial" panose="020B0604020202020204" pitchFamily="34" charset="0"/>
                <a:cs typeface="Arial" panose="020B0604020202020204" pitchFamily="34" charset="0"/>
              </a:rPr>
              <a:t>First option</a:t>
            </a:r>
          </a:p>
          <a:p>
            <a:pPr marL="742950" lvl="1" indent="-285750" algn="just">
              <a:buFont typeface="Arial" panose="020B0604020202020204" pitchFamily="34" charset="0"/>
              <a:buChar char="•"/>
            </a:pPr>
            <a:r>
              <a:rPr lang="en-US" sz="2000" dirty="0">
                <a:latin typeface="Arial" panose="020B0604020202020204" pitchFamily="34" charset="0"/>
                <a:cs typeface="Arial" panose="020B0604020202020204" pitchFamily="34" charset="0"/>
              </a:rPr>
              <a:t>To amend the Animals Protection Act by the inclusion of the following clauses:</a:t>
            </a:r>
          </a:p>
          <a:p>
            <a:pPr marL="1200150" lvl="2" indent="-285750" algn="just">
              <a:buFont typeface="Arial" panose="020B0604020202020204" pitchFamily="34" charset="0"/>
              <a:buChar char="•"/>
            </a:pPr>
            <a:r>
              <a:rPr lang="en-US" sz="2000" i="1" dirty="0">
                <a:latin typeface="Arial" panose="020B0604020202020204" pitchFamily="34" charset="0"/>
                <a:cs typeface="Arial" panose="020B0604020202020204" pitchFamily="34" charset="0"/>
              </a:rPr>
              <a:t>Any person intending to test an ingredient on an animal for use as a cosmetic, must apply to the Minister for permission to conduct such testing.</a:t>
            </a:r>
          </a:p>
          <a:p>
            <a:pPr marL="1200150" lvl="2" indent="-285750" algn="just">
              <a:buFont typeface="Arial" panose="020B0604020202020204" pitchFamily="34" charset="0"/>
              <a:buChar char="•"/>
            </a:pPr>
            <a:r>
              <a:rPr lang="en-US" sz="2000" i="1" dirty="0">
                <a:latin typeface="Arial" panose="020B0604020202020204" pitchFamily="34" charset="0"/>
                <a:cs typeface="Arial" panose="020B0604020202020204" pitchFamily="34" charset="0"/>
              </a:rPr>
              <a:t>The Minister must subject such an application to an independent panel of experts in animal ethics which shall include at least one veterinarian with expertise in animal welfare.</a:t>
            </a:r>
          </a:p>
          <a:p>
            <a:pPr marL="1200150" lvl="2" indent="-285750" algn="just">
              <a:buFont typeface="Arial" panose="020B0604020202020204" pitchFamily="34" charset="0"/>
              <a:buChar char="•"/>
            </a:pPr>
            <a:r>
              <a:rPr lang="en-US" sz="2000" i="1" dirty="0">
                <a:latin typeface="Arial" panose="020B0604020202020204" pitchFamily="34" charset="0"/>
                <a:cs typeface="Arial" panose="020B0604020202020204" pitchFamily="34" charset="0"/>
              </a:rPr>
              <a:t>The applicant must provide reasons as to why alternative methods of testing are not desirable.</a:t>
            </a:r>
          </a:p>
        </p:txBody>
      </p:sp>
      <p:sp>
        <p:nvSpPr>
          <p:cNvPr id="2" name="TextBox 1">
            <a:extLst>
              <a:ext uri="{FF2B5EF4-FFF2-40B4-BE49-F238E27FC236}">
                <a16:creationId xmlns:a16="http://schemas.microsoft.com/office/drawing/2014/main" xmlns="" id="{FF7E019A-0B27-25C3-607A-C87FA616B232}"/>
              </a:ext>
            </a:extLst>
          </p:cNvPr>
          <p:cNvSpPr txBox="1"/>
          <p:nvPr/>
        </p:nvSpPr>
        <p:spPr>
          <a:xfrm>
            <a:off x="457200" y="224805"/>
            <a:ext cx="8229600" cy="523220"/>
          </a:xfrm>
          <a:prstGeom prst="rect">
            <a:avLst/>
          </a:prstGeom>
          <a:noFill/>
        </p:spPr>
        <p:txBody>
          <a:bodyPr wrap="square" rtlCol="0">
            <a:spAutoFit/>
          </a:bodyPr>
          <a:lstStyle/>
          <a:p>
            <a:r>
              <a:rPr lang="en-US" sz="2800" b="1" dirty="0">
                <a:latin typeface="Arial" panose="020B0604020202020204" pitchFamily="34" charset="0"/>
                <a:cs typeface="Arial" panose="020B0604020202020204" pitchFamily="34" charset="0"/>
              </a:rPr>
              <a:t>RECOMMENDATIONS</a:t>
            </a:r>
          </a:p>
        </p:txBody>
      </p:sp>
      <p:sp>
        <p:nvSpPr>
          <p:cNvPr id="3" name="TextBox 2">
            <a:extLst>
              <a:ext uri="{FF2B5EF4-FFF2-40B4-BE49-F238E27FC236}">
                <a16:creationId xmlns:a16="http://schemas.microsoft.com/office/drawing/2014/main" xmlns="" id="{86A883D4-419C-BE66-582B-7CBD47C84CFA}"/>
              </a:ext>
            </a:extLst>
          </p:cNvPr>
          <p:cNvSpPr txBox="1"/>
          <p:nvPr/>
        </p:nvSpPr>
        <p:spPr>
          <a:xfrm>
            <a:off x="6732240" y="6273477"/>
            <a:ext cx="576064" cy="369332"/>
          </a:xfrm>
          <a:prstGeom prst="rect">
            <a:avLst/>
          </a:prstGeom>
          <a:noFill/>
        </p:spPr>
        <p:txBody>
          <a:bodyPr wrap="square" rtlCol="0">
            <a:spAutoFit/>
          </a:bodyPr>
          <a:lstStyle/>
          <a:p>
            <a:r>
              <a:rPr lang="en-ZA" dirty="0"/>
              <a:t>21</a:t>
            </a:r>
          </a:p>
        </p:txBody>
      </p:sp>
    </p:spTree>
    <p:extLst>
      <p:ext uri="{BB962C8B-B14F-4D97-AF65-F5344CB8AC3E}">
        <p14:creationId xmlns:p14="http://schemas.microsoft.com/office/powerpoint/2010/main" xmlns="" val="42036681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73BDC492-A3D2-1246-BB1C-8CA0220FBD80}"/>
              </a:ext>
            </a:extLst>
          </p:cNvPr>
          <p:cNvSpPr txBox="1"/>
          <p:nvPr/>
        </p:nvSpPr>
        <p:spPr>
          <a:xfrm>
            <a:off x="457200" y="944885"/>
            <a:ext cx="8229600" cy="4862870"/>
          </a:xfrm>
          <a:prstGeom prst="rect">
            <a:avLst/>
          </a:prstGeom>
          <a:noFill/>
        </p:spPr>
        <p:txBody>
          <a:bodyPr wrap="square" rtlCol="0">
            <a:spAutoFit/>
          </a:bodyPr>
          <a:lstStyle/>
          <a:p>
            <a:pPr marL="285750" indent="-285750" algn="just">
              <a:spcBef>
                <a:spcPts val="600"/>
              </a:spcBef>
              <a:spcAft>
                <a:spcPts val="1200"/>
              </a:spcAft>
              <a:buFont typeface="Arial" panose="020B0604020202020204" pitchFamily="34" charset="0"/>
              <a:buChar char="•"/>
            </a:pPr>
            <a:r>
              <a:rPr lang="en-US" sz="2000" b="1" dirty="0">
                <a:latin typeface="Arial" panose="020B0604020202020204" pitchFamily="34" charset="0"/>
                <a:cs typeface="Arial" panose="020B0604020202020204" pitchFamily="34" charset="0"/>
              </a:rPr>
              <a:t>Second option</a:t>
            </a:r>
          </a:p>
          <a:p>
            <a:pPr marL="742950" lvl="1" indent="-285750" algn="just">
              <a:buFont typeface="Arial" panose="020B0604020202020204" pitchFamily="34" charset="0"/>
              <a:buChar char="•"/>
            </a:pPr>
            <a:r>
              <a:rPr lang="en-US" sz="2000" dirty="0">
                <a:latin typeface="Arial" panose="020B0604020202020204" pitchFamily="34" charset="0"/>
                <a:cs typeface="Arial" panose="020B0604020202020204" pitchFamily="34" charset="0"/>
              </a:rPr>
              <a:t>To develop regulations under the Animals Protection Act to address the testing of cosmetics on animals.</a:t>
            </a:r>
          </a:p>
          <a:p>
            <a:pPr marL="742950" lvl="1" indent="-285750" algn="just">
              <a:buFont typeface="Arial" panose="020B0604020202020204" pitchFamily="34" charset="0"/>
              <a:buChar char="•"/>
            </a:pPr>
            <a:endParaRPr lang="en-US" sz="2000" dirty="0">
              <a:latin typeface="Arial" panose="020B0604020202020204" pitchFamily="34" charset="0"/>
              <a:cs typeface="Arial" panose="020B0604020202020204" pitchFamily="34" charset="0"/>
            </a:endParaRPr>
          </a:p>
          <a:p>
            <a:pPr marL="742950" lvl="1" indent="-285750" algn="just">
              <a:buFont typeface="Arial" panose="020B0604020202020204" pitchFamily="34" charset="0"/>
              <a:buChar char="•"/>
            </a:pPr>
            <a:r>
              <a:rPr lang="en-US" sz="2000" dirty="0">
                <a:latin typeface="Arial" panose="020B0604020202020204" pitchFamily="34" charset="0"/>
                <a:cs typeface="Arial" panose="020B0604020202020204" pitchFamily="34" charset="0"/>
              </a:rPr>
              <a:t>Section 10 of APA provides as follows:</a:t>
            </a:r>
          </a:p>
          <a:p>
            <a:pPr marL="540385" algn="just"/>
            <a:r>
              <a:rPr lang="en-US" sz="2000" dirty="0">
                <a:effectLst/>
                <a:latin typeface="Arial" panose="020B0604020202020204" pitchFamily="34" charset="0"/>
                <a:ea typeface="Times New Roman" panose="02020603050405020304" pitchFamily="18" charset="0"/>
                <a:cs typeface="Arial" panose="020B0604020202020204" pitchFamily="34" charset="0"/>
              </a:rPr>
              <a:t> </a:t>
            </a:r>
            <a:endParaRPr lang="en-ZA" sz="2000" dirty="0">
              <a:effectLst/>
              <a:latin typeface="Arial" panose="020B0604020202020204" pitchFamily="34" charset="0"/>
              <a:ea typeface="Times New Roman" panose="02020603050405020304" pitchFamily="18" charset="0"/>
              <a:cs typeface="Times New Roman" panose="02020603050405020304" pitchFamily="18" charset="0"/>
            </a:endParaRPr>
          </a:p>
          <a:p>
            <a:pPr marL="1257300" lvl="2" indent="-342900" algn="just">
              <a:buFont typeface="+mj-lt"/>
              <a:buAutoNum type="arabicParenBoth"/>
            </a:pPr>
            <a:r>
              <a:rPr lang="en-US" sz="2000" dirty="0">
                <a:effectLst/>
                <a:latin typeface="Arial" panose="020B0604020202020204" pitchFamily="34" charset="0"/>
                <a:ea typeface="Times New Roman" panose="02020603050405020304" pitchFamily="18" charset="0"/>
                <a:cs typeface="Arial" panose="020B0604020202020204" pitchFamily="34" charset="0"/>
              </a:rPr>
              <a:t>The Minister may make regulations relating to-  </a:t>
            </a:r>
            <a:endParaRPr lang="en-ZA" sz="2000" dirty="0">
              <a:effectLst/>
              <a:latin typeface="Arial" panose="020B0604020202020204" pitchFamily="34" charset="0"/>
              <a:ea typeface="Times New Roman" panose="02020603050405020304" pitchFamily="18" charset="0"/>
              <a:cs typeface="Times New Roman" panose="02020603050405020304" pitchFamily="18" charset="0"/>
            </a:endParaRPr>
          </a:p>
          <a:p>
            <a:pPr marL="1714500" lvl="3" indent="-342900" algn="just">
              <a:buFont typeface="+mj-lt"/>
              <a:buAutoNum type="alphaLcParenBoth"/>
            </a:pPr>
            <a:r>
              <a:rPr lang="en-US" sz="2000" dirty="0">
                <a:latin typeface="Arial" panose="020B0604020202020204" pitchFamily="34" charset="0"/>
                <a:ea typeface="Times New Roman" panose="02020603050405020304" pitchFamily="18" charset="0"/>
                <a:cs typeface="Arial" panose="020B0604020202020204" pitchFamily="34" charset="0"/>
              </a:rPr>
              <a:t>…</a:t>
            </a:r>
            <a:r>
              <a:rPr lang="en-US" sz="2000" dirty="0">
                <a:effectLst/>
                <a:latin typeface="Arial" panose="020B0604020202020204" pitchFamily="34" charset="0"/>
                <a:ea typeface="Times New Roman" panose="02020603050405020304" pitchFamily="18" charset="0"/>
                <a:cs typeface="Arial" panose="020B0604020202020204" pitchFamily="34" charset="0"/>
              </a:rPr>
              <a:t> </a:t>
            </a:r>
            <a:endParaRPr lang="en-ZA" sz="2000" dirty="0">
              <a:effectLst/>
              <a:latin typeface="Arial" panose="020B0604020202020204" pitchFamily="34" charset="0"/>
              <a:ea typeface="Times New Roman" panose="02020603050405020304" pitchFamily="18" charset="0"/>
              <a:cs typeface="Times New Roman" panose="02020603050405020304" pitchFamily="18" charset="0"/>
            </a:endParaRPr>
          </a:p>
          <a:p>
            <a:pPr marL="1714500" lvl="3" indent="-342900" algn="just">
              <a:buFont typeface="+mj-lt"/>
              <a:buAutoNum type="alphaLcParenBoth"/>
            </a:pPr>
            <a:r>
              <a:rPr lang="en-US" sz="2000" dirty="0">
                <a:effectLst/>
                <a:latin typeface="Arial" panose="020B0604020202020204" pitchFamily="34" charset="0"/>
                <a:ea typeface="Times New Roman" panose="02020603050405020304" pitchFamily="18" charset="0"/>
                <a:cs typeface="Arial" panose="020B0604020202020204" pitchFamily="34" charset="0"/>
              </a:rPr>
              <a:t>any other reasonable requirements which may be necessary to prevent cruelty to or suffering of any animal; </a:t>
            </a:r>
          </a:p>
          <a:p>
            <a:pPr marL="1714500" lvl="3" indent="-342900" algn="just">
              <a:buFont typeface="+mj-lt"/>
              <a:buAutoNum type="alphaLcParenBoth"/>
            </a:pPr>
            <a:r>
              <a:rPr lang="en-US" sz="2000" dirty="0">
                <a:latin typeface="Arial" panose="020B0604020202020204" pitchFamily="34" charset="0"/>
                <a:ea typeface="Times New Roman" panose="02020603050405020304" pitchFamily="18" charset="0"/>
                <a:cs typeface="Arial" panose="020B0604020202020204" pitchFamily="34" charset="0"/>
              </a:rPr>
              <a:t>…</a:t>
            </a:r>
            <a:endParaRPr lang="en-ZA" sz="2000" dirty="0">
              <a:latin typeface="Arial" panose="020B0604020202020204" pitchFamily="34" charset="0"/>
              <a:ea typeface="Times New Roman" panose="02020603050405020304" pitchFamily="18" charset="0"/>
              <a:cs typeface="Times New Roman" panose="02020603050405020304" pitchFamily="18" charset="0"/>
            </a:endParaRPr>
          </a:p>
          <a:p>
            <a:pPr marL="1714500" lvl="3" indent="-342900" algn="just">
              <a:buFont typeface="+mj-lt"/>
              <a:buAutoNum type="alphaLcParenBoth"/>
            </a:pPr>
            <a:r>
              <a:rPr lang="en-US" sz="2000" dirty="0">
                <a:effectLst/>
                <a:latin typeface="Arial" panose="020B0604020202020204" pitchFamily="34" charset="0"/>
                <a:ea typeface="Times New Roman" panose="02020603050405020304" pitchFamily="18" charset="0"/>
                <a:cs typeface="Arial" panose="020B0604020202020204" pitchFamily="34" charset="0"/>
              </a:rPr>
              <a:t>generally such matters as are required for the better carrying out of the objects and purposes of this Act. </a:t>
            </a:r>
            <a:endParaRPr lang="en-ZA" sz="2000" dirty="0">
              <a:effectLst/>
              <a:latin typeface="Arial" panose="020B0604020202020204" pitchFamily="34" charset="0"/>
              <a:ea typeface="Times New Roman" panose="02020603050405020304" pitchFamily="18" charset="0"/>
              <a:cs typeface="Times New Roman" panose="02020603050405020304" pitchFamily="18" charset="0"/>
            </a:endParaRPr>
          </a:p>
          <a:p>
            <a:pPr marL="742950" lvl="1" indent="-285750" algn="just">
              <a:buFont typeface="Arial" panose="020B0604020202020204" pitchFamily="34" charset="0"/>
              <a:buChar char="•"/>
            </a:pPr>
            <a:endParaRPr lang="en-US" sz="2000" dirty="0">
              <a:latin typeface="Arial" panose="020B0604020202020204" pitchFamily="34" charset="0"/>
              <a:cs typeface="Arial" panose="020B0604020202020204" pitchFamily="34" charset="0"/>
            </a:endParaRPr>
          </a:p>
        </p:txBody>
      </p:sp>
      <p:sp>
        <p:nvSpPr>
          <p:cNvPr id="2" name="TextBox 1">
            <a:extLst>
              <a:ext uri="{FF2B5EF4-FFF2-40B4-BE49-F238E27FC236}">
                <a16:creationId xmlns:a16="http://schemas.microsoft.com/office/drawing/2014/main" xmlns="" id="{FF7E019A-0B27-25C3-607A-C87FA616B232}"/>
              </a:ext>
            </a:extLst>
          </p:cNvPr>
          <p:cNvSpPr txBox="1"/>
          <p:nvPr/>
        </p:nvSpPr>
        <p:spPr>
          <a:xfrm>
            <a:off x="457200" y="224805"/>
            <a:ext cx="8229600" cy="523220"/>
          </a:xfrm>
          <a:prstGeom prst="rect">
            <a:avLst/>
          </a:prstGeom>
          <a:noFill/>
        </p:spPr>
        <p:txBody>
          <a:bodyPr wrap="square" rtlCol="0">
            <a:spAutoFit/>
          </a:bodyPr>
          <a:lstStyle/>
          <a:p>
            <a:r>
              <a:rPr lang="en-US" sz="2800" b="1" dirty="0">
                <a:latin typeface="Arial" panose="020B0604020202020204" pitchFamily="34" charset="0"/>
                <a:cs typeface="Arial" panose="020B0604020202020204" pitchFamily="34" charset="0"/>
              </a:rPr>
              <a:t>RECOMMENDATIONS</a:t>
            </a:r>
          </a:p>
        </p:txBody>
      </p:sp>
      <p:sp>
        <p:nvSpPr>
          <p:cNvPr id="3" name="TextBox 2">
            <a:extLst>
              <a:ext uri="{FF2B5EF4-FFF2-40B4-BE49-F238E27FC236}">
                <a16:creationId xmlns:a16="http://schemas.microsoft.com/office/drawing/2014/main" xmlns="" id="{86A883D4-419C-BE66-582B-7CBD47C84CFA}"/>
              </a:ext>
            </a:extLst>
          </p:cNvPr>
          <p:cNvSpPr txBox="1"/>
          <p:nvPr/>
        </p:nvSpPr>
        <p:spPr>
          <a:xfrm>
            <a:off x="6732240" y="6273477"/>
            <a:ext cx="576064" cy="369332"/>
          </a:xfrm>
          <a:prstGeom prst="rect">
            <a:avLst/>
          </a:prstGeom>
          <a:noFill/>
        </p:spPr>
        <p:txBody>
          <a:bodyPr wrap="square" rtlCol="0">
            <a:spAutoFit/>
          </a:bodyPr>
          <a:lstStyle/>
          <a:p>
            <a:r>
              <a:rPr lang="en-ZA" dirty="0"/>
              <a:t>22</a:t>
            </a:r>
          </a:p>
        </p:txBody>
      </p:sp>
    </p:spTree>
    <p:extLst>
      <p:ext uri="{BB962C8B-B14F-4D97-AF65-F5344CB8AC3E}">
        <p14:creationId xmlns:p14="http://schemas.microsoft.com/office/powerpoint/2010/main" xmlns="" val="178147057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xmlns="" id="{F4906976-B20F-CF46-9B8B-D94ABE183C15}"/>
              </a:ext>
            </a:extLst>
          </p:cNvPr>
          <p:cNvSpPr txBox="1"/>
          <p:nvPr/>
        </p:nvSpPr>
        <p:spPr>
          <a:xfrm>
            <a:off x="683568" y="2169021"/>
            <a:ext cx="7776864" cy="1107996"/>
          </a:xfrm>
          <a:prstGeom prst="rect">
            <a:avLst/>
          </a:prstGeom>
          <a:noFill/>
        </p:spPr>
        <p:txBody>
          <a:bodyPr wrap="square" rtlCol="0">
            <a:spAutoFit/>
          </a:bodyPr>
          <a:lstStyle/>
          <a:p>
            <a:pPr algn="ctr"/>
            <a:r>
              <a:rPr lang="en-US" sz="6600" b="1" dirty="0">
                <a:latin typeface="Arial" panose="020B0604020202020204" pitchFamily="34" charset="0"/>
                <a:cs typeface="Arial" panose="020B0604020202020204" pitchFamily="34" charset="0"/>
              </a:rPr>
              <a:t>THANK YOU</a:t>
            </a:r>
          </a:p>
        </p:txBody>
      </p:sp>
    </p:spTree>
    <p:extLst>
      <p:ext uri="{BB962C8B-B14F-4D97-AF65-F5344CB8AC3E}">
        <p14:creationId xmlns:p14="http://schemas.microsoft.com/office/powerpoint/2010/main" xmlns="" val="7319000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73BDC492-A3D2-1246-BB1C-8CA0220FBD80}"/>
              </a:ext>
            </a:extLst>
          </p:cNvPr>
          <p:cNvSpPr txBox="1"/>
          <p:nvPr/>
        </p:nvSpPr>
        <p:spPr>
          <a:xfrm>
            <a:off x="472197" y="1160909"/>
            <a:ext cx="8229600" cy="4093428"/>
          </a:xfrm>
          <a:prstGeom prst="rect">
            <a:avLst/>
          </a:prstGeom>
          <a:noFill/>
        </p:spPr>
        <p:txBody>
          <a:bodyPr wrap="square" rtlCol="0">
            <a:spAutoFit/>
          </a:bodyPr>
          <a:lstStyle/>
          <a:p>
            <a:pPr marL="285750" indent="-285750" algn="just">
              <a:buFont typeface="Arial" panose="020B0604020202020204" pitchFamily="34" charset="0"/>
              <a:buChar char="•"/>
            </a:pPr>
            <a:r>
              <a:rPr lang="en-US" sz="2000" b="1" dirty="0">
                <a:latin typeface="Arial" panose="020B0604020202020204" pitchFamily="34" charset="0"/>
                <a:cs typeface="Arial" panose="020B0604020202020204" pitchFamily="34" charset="0"/>
              </a:rPr>
              <a:t>Animal Protection Index (API) </a:t>
            </a:r>
            <a:r>
              <a:rPr lang="en-US" sz="2000" dirty="0">
                <a:latin typeface="Arial" panose="020B0604020202020204" pitchFamily="34" charset="0"/>
                <a:cs typeface="Arial" panose="020B0604020202020204" pitchFamily="34" charset="0"/>
              </a:rPr>
              <a:t>– </a:t>
            </a:r>
          </a:p>
          <a:p>
            <a:pPr marL="285750" indent="-285750" algn="just">
              <a:buFont typeface="Arial" panose="020B0604020202020204" pitchFamily="34" charset="0"/>
              <a:buChar char="•"/>
            </a:pPr>
            <a:r>
              <a:rPr lang="en-US" sz="2000" dirty="0">
                <a:latin typeface="Arial" panose="020B0604020202020204" pitchFamily="34" charset="0"/>
                <a:cs typeface="Arial" panose="020B0604020202020204" pitchFamily="34" charset="0"/>
              </a:rPr>
              <a:t>South Africa has been awarded a score of “E” on a scale of A to G.</a:t>
            </a:r>
          </a:p>
          <a:p>
            <a:pPr marL="285750" indent="-285750" algn="just">
              <a:buFont typeface="Arial" panose="020B0604020202020204" pitchFamily="34" charset="0"/>
              <a:buChar char="•"/>
            </a:pPr>
            <a:endParaRPr lang="en-US" sz="2000" dirty="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en-US" sz="2000" b="1" dirty="0">
                <a:latin typeface="Arial" panose="020B0604020202020204" pitchFamily="34" charset="0"/>
                <a:cs typeface="Arial" panose="020B0604020202020204" pitchFamily="34" charset="0"/>
              </a:rPr>
              <a:t>Response</a:t>
            </a:r>
            <a:r>
              <a:rPr lang="en-US" sz="2000" dirty="0">
                <a:latin typeface="Arial" panose="020B0604020202020204" pitchFamily="34" charset="0"/>
                <a:cs typeface="Arial" panose="020B0604020202020204" pitchFamily="34" charset="0"/>
              </a:rPr>
              <a:t>:</a:t>
            </a:r>
          </a:p>
          <a:p>
            <a:pPr marL="742950" lvl="1" indent="-285750" algn="just">
              <a:buFont typeface="Arial" panose="020B0604020202020204" pitchFamily="34" charset="0"/>
              <a:buChar char="•"/>
            </a:pPr>
            <a:r>
              <a:rPr lang="en-US" sz="2000" dirty="0">
                <a:latin typeface="Arial" panose="020B0604020202020204" pitchFamily="34" charset="0"/>
                <a:cs typeface="Arial" panose="020B0604020202020204" pitchFamily="34" charset="0"/>
              </a:rPr>
              <a:t>This scoring is done by the World Animal Protection </a:t>
            </a:r>
            <a:r>
              <a:rPr lang="en-US" sz="2000" dirty="0" err="1">
                <a:latin typeface="Arial" panose="020B0604020202020204" pitchFamily="34" charset="0"/>
                <a:cs typeface="Arial" panose="020B0604020202020204" pitchFamily="34" charset="0"/>
              </a:rPr>
              <a:t>Organisation</a:t>
            </a:r>
            <a:r>
              <a:rPr lang="en-US" sz="2000" dirty="0">
                <a:latin typeface="Arial" panose="020B0604020202020204" pitchFamily="34" charset="0"/>
                <a:cs typeface="Arial" panose="020B0604020202020204" pitchFamily="34" charset="0"/>
              </a:rPr>
              <a:t>, which has its own standards in which it evaluates animal welfare; however, these standards have not been adopted or referenced by recognized international standards generating bodies such as the World </a:t>
            </a:r>
            <a:r>
              <a:rPr lang="en-US" sz="2000" dirty="0" err="1">
                <a:latin typeface="Arial" panose="020B0604020202020204" pitchFamily="34" charset="0"/>
                <a:cs typeface="Arial" panose="020B0604020202020204" pitchFamily="34" charset="0"/>
              </a:rPr>
              <a:t>Organisation</a:t>
            </a:r>
            <a:r>
              <a:rPr lang="en-US" sz="2000" dirty="0">
                <a:latin typeface="Arial" panose="020B0604020202020204" pitchFamily="34" charset="0"/>
                <a:cs typeface="Arial" panose="020B0604020202020204" pitchFamily="34" charset="0"/>
              </a:rPr>
              <a:t> for Animal Health (WOAH/OIE).</a:t>
            </a:r>
          </a:p>
          <a:p>
            <a:pPr marL="285750" indent="-285750" algn="just">
              <a:buFont typeface="Arial" panose="020B0604020202020204" pitchFamily="34" charset="0"/>
              <a:buChar char="•"/>
            </a:pPr>
            <a:endParaRPr lang="en-US" sz="2000" dirty="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endParaRPr lang="en-US" sz="20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US" sz="2000" dirty="0">
              <a:latin typeface="Arial" panose="020B0604020202020204" pitchFamily="34" charset="0"/>
              <a:cs typeface="Arial" panose="020B0604020202020204" pitchFamily="34" charset="0"/>
            </a:endParaRPr>
          </a:p>
        </p:txBody>
      </p:sp>
      <p:sp>
        <p:nvSpPr>
          <p:cNvPr id="2" name="TextBox 1">
            <a:extLst>
              <a:ext uri="{FF2B5EF4-FFF2-40B4-BE49-F238E27FC236}">
                <a16:creationId xmlns:a16="http://schemas.microsoft.com/office/drawing/2014/main" xmlns="" id="{FF7E019A-0B27-25C3-607A-C87FA616B232}"/>
              </a:ext>
            </a:extLst>
          </p:cNvPr>
          <p:cNvSpPr txBox="1"/>
          <p:nvPr/>
        </p:nvSpPr>
        <p:spPr>
          <a:xfrm>
            <a:off x="457200" y="154467"/>
            <a:ext cx="8229600" cy="707886"/>
          </a:xfrm>
          <a:prstGeom prst="rect">
            <a:avLst/>
          </a:prstGeom>
          <a:noFill/>
        </p:spPr>
        <p:txBody>
          <a:bodyPr wrap="square" rtlCol="0">
            <a:spAutoFit/>
          </a:bodyPr>
          <a:lstStyle/>
          <a:p>
            <a:r>
              <a:rPr lang="en-US" sz="2000" b="1" dirty="0">
                <a:latin typeface="Arial" panose="020B0604020202020204" pitchFamily="34" charset="0"/>
                <a:cs typeface="Arial" panose="020B0604020202020204" pitchFamily="34" charset="0"/>
              </a:rPr>
              <a:t>RESPONSE TO THE DELIBERATIONS AND QUESTIONS RAISED AT THE MEETING OF 21 FEBRUARY 2023</a:t>
            </a:r>
          </a:p>
        </p:txBody>
      </p:sp>
      <p:sp>
        <p:nvSpPr>
          <p:cNvPr id="3" name="TextBox 2">
            <a:extLst>
              <a:ext uri="{FF2B5EF4-FFF2-40B4-BE49-F238E27FC236}">
                <a16:creationId xmlns:a16="http://schemas.microsoft.com/office/drawing/2014/main" xmlns="" id="{F2096805-5F0F-B3AC-6E4F-56EC75773F11}"/>
              </a:ext>
            </a:extLst>
          </p:cNvPr>
          <p:cNvSpPr txBox="1"/>
          <p:nvPr/>
        </p:nvSpPr>
        <p:spPr>
          <a:xfrm>
            <a:off x="6732240" y="6273477"/>
            <a:ext cx="576064" cy="369332"/>
          </a:xfrm>
          <a:prstGeom prst="rect">
            <a:avLst/>
          </a:prstGeom>
          <a:noFill/>
        </p:spPr>
        <p:txBody>
          <a:bodyPr wrap="square" rtlCol="0">
            <a:spAutoFit/>
          </a:bodyPr>
          <a:lstStyle/>
          <a:p>
            <a:r>
              <a:rPr lang="en-ZA" dirty="0"/>
              <a:t>03</a:t>
            </a:r>
          </a:p>
        </p:txBody>
      </p:sp>
    </p:spTree>
    <p:extLst>
      <p:ext uri="{BB962C8B-B14F-4D97-AF65-F5344CB8AC3E}">
        <p14:creationId xmlns:p14="http://schemas.microsoft.com/office/powerpoint/2010/main" xmlns="" val="4118297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73BDC492-A3D2-1246-BB1C-8CA0220FBD80}"/>
              </a:ext>
            </a:extLst>
          </p:cNvPr>
          <p:cNvSpPr txBox="1"/>
          <p:nvPr/>
        </p:nvSpPr>
        <p:spPr>
          <a:xfrm>
            <a:off x="457200" y="657583"/>
            <a:ext cx="8229600" cy="4093428"/>
          </a:xfrm>
          <a:prstGeom prst="rect">
            <a:avLst/>
          </a:prstGeom>
          <a:noFill/>
        </p:spPr>
        <p:txBody>
          <a:bodyPr wrap="square" rtlCol="0">
            <a:spAutoFit/>
          </a:bodyPr>
          <a:lstStyle/>
          <a:p>
            <a:pPr marL="285750" indent="-285750" algn="just">
              <a:buFont typeface="Arial" panose="020B0604020202020204" pitchFamily="34" charset="0"/>
              <a:buChar char="•"/>
            </a:pPr>
            <a:endParaRPr lang="en-US" sz="2000" dirty="0">
              <a:latin typeface="Arial" panose="020B0604020202020204" pitchFamily="34" charset="0"/>
              <a:cs typeface="Arial" panose="020B0604020202020204" pitchFamily="34" charset="0"/>
            </a:endParaRPr>
          </a:p>
          <a:p>
            <a:pPr marL="285750" indent="-285750" algn="just">
              <a:spcAft>
                <a:spcPts val="600"/>
              </a:spcAft>
              <a:buFont typeface="Arial" panose="020B0604020202020204" pitchFamily="34" charset="0"/>
              <a:buChar char="•"/>
            </a:pPr>
            <a:r>
              <a:rPr lang="en-US" sz="2000" b="1" dirty="0">
                <a:latin typeface="Arial" panose="020B0604020202020204" pitchFamily="34" charset="0"/>
                <a:cs typeface="Arial" panose="020B0604020202020204" pitchFamily="34" charset="0"/>
              </a:rPr>
              <a:t>Problems with the API scoring</a:t>
            </a:r>
            <a:r>
              <a:rPr lang="en-US" sz="2000" dirty="0">
                <a:latin typeface="Arial" panose="020B0604020202020204" pitchFamily="34" charset="0"/>
                <a:cs typeface="Arial" panose="020B0604020202020204" pitchFamily="34" charset="0"/>
              </a:rPr>
              <a:t>:</a:t>
            </a:r>
          </a:p>
          <a:p>
            <a:pPr marL="742950" lvl="1" indent="-285750" algn="just">
              <a:spcAft>
                <a:spcPts val="600"/>
              </a:spcAft>
              <a:buFont typeface="Arial" panose="020B0604020202020204" pitchFamily="34" charset="0"/>
              <a:buChar char="•"/>
            </a:pPr>
            <a:r>
              <a:rPr lang="en-US" sz="2000" dirty="0">
                <a:latin typeface="Arial" panose="020B0604020202020204" pitchFamily="34" charset="0"/>
                <a:cs typeface="Arial" panose="020B0604020202020204" pitchFamily="34" charset="0"/>
              </a:rPr>
              <a:t>Inaccurate statements made by the organization in its assessment of the country.</a:t>
            </a:r>
          </a:p>
          <a:p>
            <a:pPr marL="742950" lvl="1" indent="-285750" algn="just">
              <a:spcAft>
                <a:spcPts val="600"/>
              </a:spcAft>
              <a:buFont typeface="Arial" panose="020B0604020202020204" pitchFamily="34" charset="0"/>
              <a:buChar char="•"/>
            </a:pPr>
            <a:r>
              <a:rPr lang="en-US" sz="2000" dirty="0">
                <a:latin typeface="Arial" panose="020B0604020202020204" pitchFamily="34" charset="0"/>
                <a:cs typeface="Arial" panose="020B0604020202020204" pitchFamily="34" charset="0"/>
              </a:rPr>
              <a:t>DALRRD was not provided with an opportunity to provide clarification and evidence where necessary.</a:t>
            </a:r>
          </a:p>
          <a:p>
            <a:pPr marL="742950" lvl="1" indent="-285750" algn="just">
              <a:spcAft>
                <a:spcPts val="600"/>
              </a:spcAft>
              <a:buFont typeface="Arial" panose="020B0604020202020204" pitchFamily="34" charset="0"/>
              <a:buChar char="•"/>
            </a:pPr>
            <a:r>
              <a:rPr lang="en-US" sz="2000" dirty="0">
                <a:latin typeface="Arial" panose="020B0604020202020204" pitchFamily="34" charset="0"/>
                <a:cs typeface="Arial" panose="020B0604020202020204" pitchFamily="34" charset="0"/>
              </a:rPr>
              <a:t>Possible influence by some persons/ </a:t>
            </a:r>
            <a:r>
              <a:rPr lang="en-US" sz="2000" dirty="0" err="1">
                <a:latin typeface="Arial" panose="020B0604020202020204" pitchFamily="34" charset="0"/>
                <a:cs typeface="Arial" panose="020B0604020202020204" pitchFamily="34" charset="0"/>
              </a:rPr>
              <a:t>organisations</a:t>
            </a:r>
            <a:r>
              <a:rPr lang="en-US" sz="2000" dirty="0">
                <a:latin typeface="Arial" panose="020B0604020202020204" pitchFamily="34" charset="0"/>
                <a:cs typeface="Arial" panose="020B0604020202020204" pitchFamily="34" charset="0"/>
              </a:rPr>
              <a:t> to influence the evaluation of the country. </a:t>
            </a:r>
          </a:p>
          <a:p>
            <a:pPr marL="742950" lvl="1" indent="-285750" algn="just">
              <a:spcAft>
                <a:spcPts val="600"/>
              </a:spcAft>
              <a:buFont typeface="Arial" panose="020B0604020202020204" pitchFamily="34" charset="0"/>
              <a:buChar char="•"/>
            </a:pPr>
            <a:r>
              <a:rPr lang="en-US" sz="2000" dirty="0">
                <a:latin typeface="Arial" panose="020B0604020202020204" pitchFamily="34" charset="0"/>
                <a:cs typeface="Arial" panose="020B0604020202020204" pitchFamily="34" charset="0"/>
              </a:rPr>
              <a:t>The index penalizes the country because the definition of “animal sentience” is not explicit, even though the Animals Protection Act covers aspects of animal sentience in the contents. </a:t>
            </a:r>
          </a:p>
        </p:txBody>
      </p:sp>
      <p:sp>
        <p:nvSpPr>
          <p:cNvPr id="2" name="TextBox 1">
            <a:extLst>
              <a:ext uri="{FF2B5EF4-FFF2-40B4-BE49-F238E27FC236}">
                <a16:creationId xmlns:a16="http://schemas.microsoft.com/office/drawing/2014/main" xmlns="" id="{FF7E019A-0B27-25C3-607A-C87FA616B232}"/>
              </a:ext>
            </a:extLst>
          </p:cNvPr>
          <p:cNvSpPr txBox="1"/>
          <p:nvPr/>
        </p:nvSpPr>
        <p:spPr>
          <a:xfrm>
            <a:off x="457200" y="154467"/>
            <a:ext cx="8229600" cy="400110"/>
          </a:xfrm>
          <a:prstGeom prst="rect">
            <a:avLst/>
          </a:prstGeom>
          <a:noFill/>
        </p:spPr>
        <p:txBody>
          <a:bodyPr wrap="square" rtlCol="0">
            <a:spAutoFit/>
          </a:bodyPr>
          <a:lstStyle/>
          <a:p>
            <a:r>
              <a:rPr lang="en-US" sz="2000" b="1" dirty="0">
                <a:latin typeface="Arial" panose="020B0604020202020204" pitchFamily="34" charset="0"/>
                <a:cs typeface="Arial" panose="020B0604020202020204" pitchFamily="34" charset="0"/>
              </a:rPr>
              <a:t>RESPONSE TO THE DELIBERATIONS AND QUESTIONS RAISED</a:t>
            </a:r>
          </a:p>
        </p:txBody>
      </p:sp>
      <p:sp>
        <p:nvSpPr>
          <p:cNvPr id="3" name="TextBox 2">
            <a:extLst>
              <a:ext uri="{FF2B5EF4-FFF2-40B4-BE49-F238E27FC236}">
                <a16:creationId xmlns:a16="http://schemas.microsoft.com/office/drawing/2014/main" xmlns="" id="{F2096805-5F0F-B3AC-6E4F-56EC75773F11}"/>
              </a:ext>
            </a:extLst>
          </p:cNvPr>
          <p:cNvSpPr txBox="1"/>
          <p:nvPr/>
        </p:nvSpPr>
        <p:spPr>
          <a:xfrm>
            <a:off x="6732240" y="6273477"/>
            <a:ext cx="576064" cy="369332"/>
          </a:xfrm>
          <a:prstGeom prst="rect">
            <a:avLst/>
          </a:prstGeom>
          <a:noFill/>
        </p:spPr>
        <p:txBody>
          <a:bodyPr wrap="square" rtlCol="0">
            <a:spAutoFit/>
          </a:bodyPr>
          <a:lstStyle/>
          <a:p>
            <a:r>
              <a:rPr lang="en-ZA" dirty="0"/>
              <a:t>04</a:t>
            </a:r>
          </a:p>
        </p:txBody>
      </p:sp>
    </p:spTree>
    <p:extLst>
      <p:ext uri="{BB962C8B-B14F-4D97-AF65-F5344CB8AC3E}">
        <p14:creationId xmlns:p14="http://schemas.microsoft.com/office/powerpoint/2010/main" xmlns="" val="33039507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73BDC492-A3D2-1246-BB1C-8CA0220FBD80}"/>
              </a:ext>
            </a:extLst>
          </p:cNvPr>
          <p:cNvSpPr txBox="1"/>
          <p:nvPr/>
        </p:nvSpPr>
        <p:spPr>
          <a:xfrm>
            <a:off x="457200" y="657583"/>
            <a:ext cx="8229600" cy="5401479"/>
          </a:xfrm>
          <a:prstGeom prst="rect">
            <a:avLst/>
          </a:prstGeom>
          <a:noFill/>
        </p:spPr>
        <p:txBody>
          <a:bodyPr wrap="square" rtlCol="0">
            <a:spAutoFit/>
          </a:bodyPr>
          <a:lstStyle/>
          <a:p>
            <a:pPr marL="285750" indent="-285750" algn="just">
              <a:buFont typeface="Arial" panose="020B0604020202020204" pitchFamily="34" charset="0"/>
              <a:buChar char="•"/>
            </a:pPr>
            <a:endParaRPr lang="en-US" sz="2000" dirty="0">
              <a:latin typeface="Arial" panose="020B0604020202020204" pitchFamily="34" charset="0"/>
              <a:cs typeface="Arial" panose="020B0604020202020204" pitchFamily="34" charset="0"/>
            </a:endParaRPr>
          </a:p>
          <a:p>
            <a:pPr marL="285750" indent="-285750" algn="just">
              <a:spcAft>
                <a:spcPts val="600"/>
              </a:spcAft>
              <a:buFont typeface="Arial" panose="020B0604020202020204" pitchFamily="34" charset="0"/>
              <a:buChar char="•"/>
            </a:pPr>
            <a:r>
              <a:rPr lang="en-US" sz="2000" b="1" dirty="0">
                <a:latin typeface="Arial" panose="020B0604020202020204" pitchFamily="34" charset="0"/>
                <a:cs typeface="Arial" panose="020B0604020202020204" pitchFamily="34" charset="0"/>
              </a:rPr>
              <a:t>Problems with the API scoring</a:t>
            </a:r>
            <a:r>
              <a:rPr lang="en-US" sz="2000" dirty="0">
                <a:latin typeface="Arial" panose="020B0604020202020204" pitchFamily="34" charset="0"/>
                <a:cs typeface="Arial" panose="020B0604020202020204" pitchFamily="34" charset="0"/>
              </a:rPr>
              <a:t>:</a:t>
            </a:r>
          </a:p>
          <a:p>
            <a:pPr marL="742950" lvl="1" indent="-285750" algn="just">
              <a:spcAft>
                <a:spcPts val="600"/>
              </a:spcAft>
              <a:buFont typeface="Arial" panose="020B0604020202020204" pitchFamily="34" charset="0"/>
              <a:buChar char="•"/>
            </a:pPr>
            <a:r>
              <a:rPr lang="en-US" sz="2000" dirty="0">
                <a:latin typeface="Arial" panose="020B0604020202020204" pitchFamily="34" charset="0"/>
                <a:cs typeface="Arial" panose="020B0604020202020204" pitchFamily="34" charset="0"/>
              </a:rPr>
              <a:t>Inaccurate statements made by the organization in its assessment of the country.</a:t>
            </a:r>
          </a:p>
          <a:p>
            <a:pPr marL="742950" lvl="1" indent="-285750" algn="just">
              <a:spcAft>
                <a:spcPts val="600"/>
              </a:spcAft>
              <a:buFont typeface="Arial" panose="020B0604020202020204" pitchFamily="34" charset="0"/>
              <a:buChar char="•"/>
            </a:pPr>
            <a:r>
              <a:rPr lang="en-US" sz="2000" dirty="0">
                <a:latin typeface="Arial" panose="020B0604020202020204" pitchFamily="34" charset="0"/>
                <a:cs typeface="Arial" panose="020B0604020202020204" pitchFamily="34" charset="0"/>
              </a:rPr>
              <a:t>The DALRRD was not provided with an opportunity to provide clarification and evidence where necessary.</a:t>
            </a:r>
          </a:p>
          <a:p>
            <a:pPr marL="742950" lvl="1" indent="-285750" algn="just">
              <a:spcAft>
                <a:spcPts val="600"/>
              </a:spcAft>
              <a:buFont typeface="Arial" panose="020B0604020202020204" pitchFamily="34" charset="0"/>
              <a:buChar char="•"/>
            </a:pPr>
            <a:r>
              <a:rPr lang="en-US" sz="2000" dirty="0">
                <a:latin typeface="Arial" panose="020B0604020202020204" pitchFamily="34" charset="0"/>
                <a:cs typeface="Arial" panose="020B0604020202020204" pitchFamily="34" charset="0"/>
              </a:rPr>
              <a:t>Possible influence by some persons/</a:t>
            </a:r>
            <a:r>
              <a:rPr lang="en-US" sz="2000" dirty="0" err="1">
                <a:latin typeface="Arial" panose="020B0604020202020204" pitchFamily="34" charset="0"/>
                <a:cs typeface="Arial" panose="020B0604020202020204" pitchFamily="34" charset="0"/>
              </a:rPr>
              <a:t>organisations</a:t>
            </a:r>
            <a:r>
              <a:rPr lang="en-US" sz="2000" dirty="0">
                <a:latin typeface="Arial" panose="020B0604020202020204" pitchFamily="34" charset="0"/>
                <a:cs typeface="Arial" panose="020B0604020202020204" pitchFamily="34" charset="0"/>
              </a:rPr>
              <a:t> to influence the evaluation of the country. </a:t>
            </a:r>
          </a:p>
          <a:p>
            <a:pPr marL="742950" lvl="1" indent="-285750" algn="just">
              <a:spcAft>
                <a:spcPts val="600"/>
              </a:spcAft>
              <a:buFont typeface="Arial" panose="020B0604020202020204" pitchFamily="34" charset="0"/>
              <a:buChar char="•"/>
            </a:pPr>
            <a:r>
              <a:rPr lang="en-US" sz="2000" dirty="0">
                <a:latin typeface="Arial" panose="020B0604020202020204" pitchFamily="34" charset="0"/>
                <a:cs typeface="Arial" panose="020B0604020202020204" pitchFamily="34" charset="0"/>
              </a:rPr>
              <a:t>The index indicates that the legislation must explicitly define “animal sentience”, even though the Animals Protection Act covers aspects that would be defined under “animal sentience”. This is even recognized in the index. It can be argued that if the content of the legislation covers all the aspects necessary to enhance animal welfare, there may not be a need to define every term.</a:t>
            </a:r>
          </a:p>
          <a:p>
            <a:pPr marL="285750" indent="-285750">
              <a:buFont typeface="Arial" panose="020B0604020202020204" pitchFamily="34" charset="0"/>
              <a:buChar char="•"/>
            </a:pPr>
            <a:endParaRPr lang="en-US" sz="2000" dirty="0">
              <a:latin typeface="Arial" panose="020B0604020202020204" pitchFamily="34" charset="0"/>
              <a:cs typeface="Arial" panose="020B0604020202020204" pitchFamily="34" charset="0"/>
            </a:endParaRPr>
          </a:p>
        </p:txBody>
      </p:sp>
      <p:sp>
        <p:nvSpPr>
          <p:cNvPr id="2" name="TextBox 1">
            <a:extLst>
              <a:ext uri="{FF2B5EF4-FFF2-40B4-BE49-F238E27FC236}">
                <a16:creationId xmlns:a16="http://schemas.microsoft.com/office/drawing/2014/main" xmlns="" id="{FF7E019A-0B27-25C3-607A-C87FA616B232}"/>
              </a:ext>
            </a:extLst>
          </p:cNvPr>
          <p:cNvSpPr txBox="1"/>
          <p:nvPr/>
        </p:nvSpPr>
        <p:spPr>
          <a:xfrm>
            <a:off x="457200" y="154467"/>
            <a:ext cx="8229600" cy="707886"/>
          </a:xfrm>
          <a:prstGeom prst="rect">
            <a:avLst/>
          </a:prstGeom>
          <a:noFill/>
        </p:spPr>
        <p:txBody>
          <a:bodyPr wrap="square" rtlCol="0">
            <a:spAutoFit/>
          </a:bodyPr>
          <a:lstStyle/>
          <a:p>
            <a:r>
              <a:rPr lang="en-US" sz="2000" b="1" dirty="0">
                <a:latin typeface="Arial" panose="020B0604020202020204" pitchFamily="34" charset="0"/>
                <a:cs typeface="Arial" panose="020B0604020202020204" pitchFamily="34" charset="0"/>
              </a:rPr>
              <a:t>RESPONSE TO THE DELIBERATIONS AND QUESTIONS RAISED AT THE MEETING OF THE 21</a:t>
            </a:r>
            <a:r>
              <a:rPr lang="en-US" sz="2000" b="1" baseline="30000" dirty="0">
                <a:latin typeface="Arial" panose="020B0604020202020204" pitchFamily="34" charset="0"/>
                <a:cs typeface="Arial" panose="020B0604020202020204" pitchFamily="34" charset="0"/>
              </a:rPr>
              <a:t>ST</a:t>
            </a:r>
            <a:r>
              <a:rPr lang="en-US" sz="2000" b="1" dirty="0">
                <a:latin typeface="Arial" panose="020B0604020202020204" pitchFamily="34" charset="0"/>
                <a:cs typeface="Arial" panose="020B0604020202020204" pitchFamily="34" charset="0"/>
              </a:rPr>
              <a:t> FEBRUARY 2023</a:t>
            </a:r>
          </a:p>
        </p:txBody>
      </p:sp>
      <p:sp>
        <p:nvSpPr>
          <p:cNvPr id="3" name="TextBox 2">
            <a:extLst>
              <a:ext uri="{FF2B5EF4-FFF2-40B4-BE49-F238E27FC236}">
                <a16:creationId xmlns:a16="http://schemas.microsoft.com/office/drawing/2014/main" xmlns="" id="{F2096805-5F0F-B3AC-6E4F-56EC75773F11}"/>
              </a:ext>
            </a:extLst>
          </p:cNvPr>
          <p:cNvSpPr txBox="1"/>
          <p:nvPr/>
        </p:nvSpPr>
        <p:spPr>
          <a:xfrm>
            <a:off x="6732240" y="6273477"/>
            <a:ext cx="576064" cy="369332"/>
          </a:xfrm>
          <a:prstGeom prst="rect">
            <a:avLst/>
          </a:prstGeom>
          <a:noFill/>
        </p:spPr>
        <p:txBody>
          <a:bodyPr wrap="square" rtlCol="0">
            <a:spAutoFit/>
          </a:bodyPr>
          <a:lstStyle/>
          <a:p>
            <a:r>
              <a:rPr lang="en-ZA" dirty="0"/>
              <a:t>05</a:t>
            </a:r>
          </a:p>
        </p:txBody>
      </p:sp>
      <p:pic>
        <p:nvPicPr>
          <p:cNvPr id="5" name="Picture 7" descr="Animal Protection Index infographic map">
            <a:extLst>
              <a:ext uri="{FF2B5EF4-FFF2-40B4-BE49-F238E27FC236}">
                <a16:creationId xmlns:a16="http://schemas.microsoft.com/office/drawing/2014/main" xmlns="" id="{4E864935-1064-CCF8-4AF1-3AF157241BB5}"/>
              </a:ext>
            </a:extLst>
          </p:cNvPr>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3194" y="-70339"/>
            <a:ext cx="9144000" cy="5841429"/>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6934525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73BDC492-A3D2-1246-BB1C-8CA0220FBD80}"/>
              </a:ext>
            </a:extLst>
          </p:cNvPr>
          <p:cNvSpPr txBox="1"/>
          <p:nvPr/>
        </p:nvSpPr>
        <p:spPr>
          <a:xfrm>
            <a:off x="457200" y="1016893"/>
            <a:ext cx="8229600" cy="3785652"/>
          </a:xfrm>
          <a:prstGeom prst="rect">
            <a:avLst/>
          </a:prstGeom>
          <a:noFill/>
        </p:spPr>
        <p:txBody>
          <a:bodyPr wrap="square" rtlCol="0">
            <a:spAutoFit/>
          </a:bodyPr>
          <a:lstStyle/>
          <a:p>
            <a:pPr marL="285750" indent="-285750" algn="just">
              <a:buFont typeface="Arial" panose="020B0604020202020204" pitchFamily="34" charset="0"/>
              <a:buChar char="•"/>
            </a:pPr>
            <a:r>
              <a:rPr lang="en-US" sz="2000" b="1" dirty="0">
                <a:latin typeface="Arial" panose="020B0604020202020204" pitchFamily="34" charset="0"/>
                <a:cs typeface="Arial" panose="020B0604020202020204" pitchFamily="34" charset="0"/>
              </a:rPr>
              <a:t>Vegan cosmetics vs cruelty-free cosmetics</a:t>
            </a:r>
          </a:p>
          <a:p>
            <a:pPr marL="285750" indent="-285750" algn="just">
              <a:buFont typeface="Arial" panose="020B0604020202020204" pitchFamily="34" charset="0"/>
              <a:buChar char="•"/>
            </a:pPr>
            <a:endParaRPr lang="en-US" sz="2000" dirty="0">
              <a:latin typeface="Arial" panose="020B0604020202020204" pitchFamily="34" charset="0"/>
              <a:cs typeface="Arial" panose="020B0604020202020204" pitchFamily="34" charset="0"/>
            </a:endParaRPr>
          </a:p>
          <a:p>
            <a:pPr marL="742950" lvl="1" indent="-285750" algn="just">
              <a:buFont typeface="Arial" panose="020B0604020202020204" pitchFamily="34" charset="0"/>
              <a:buChar char="•"/>
            </a:pPr>
            <a:r>
              <a:rPr lang="en-US" sz="2000" dirty="0">
                <a:latin typeface="Arial" panose="020B0604020202020204" pitchFamily="34" charset="0"/>
                <a:cs typeface="Arial" panose="020B0604020202020204" pitchFamily="34" charset="0"/>
              </a:rPr>
              <a:t>Labelling of cosmetics as vegan is limited to products that do not contain animal products; however, this does not necessarily mean they were not tested on animals.  </a:t>
            </a:r>
          </a:p>
          <a:p>
            <a:pPr marL="285750" indent="-285750" algn="just">
              <a:buFont typeface="Arial" panose="020B0604020202020204" pitchFamily="34" charset="0"/>
              <a:buChar char="•"/>
            </a:pPr>
            <a:endParaRPr lang="en-US" sz="2000" dirty="0">
              <a:latin typeface="Arial" panose="020B0604020202020204" pitchFamily="34" charset="0"/>
              <a:cs typeface="Arial" panose="020B0604020202020204" pitchFamily="34" charset="0"/>
            </a:endParaRPr>
          </a:p>
          <a:p>
            <a:pPr marL="742950" lvl="1" indent="-285750" algn="just">
              <a:buFont typeface="Arial" panose="020B0604020202020204" pitchFamily="34" charset="0"/>
              <a:buChar char="•"/>
            </a:pPr>
            <a:r>
              <a:rPr lang="en-US" sz="2000" dirty="0">
                <a:latin typeface="Arial" panose="020B0604020202020204" pitchFamily="34" charset="0"/>
                <a:cs typeface="Arial" panose="020B0604020202020204" pitchFamily="34" charset="0"/>
              </a:rPr>
              <a:t>Some cosmetics companies use the term “cruelty-free” cosmetics to denote that the product has not been tested on animals, however, this could also be misleading in some instances where their definition is that the “product at hand” was not tested on animals, but it is possible that ingredients were tested on animals in the past.  </a:t>
            </a:r>
          </a:p>
        </p:txBody>
      </p:sp>
      <p:sp>
        <p:nvSpPr>
          <p:cNvPr id="2" name="TextBox 1">
            <a:extLst>
              <a:ext uri="{FF2B5EF4-FFF2-40B4-BE49-F238E27FC236}">
                <a16:creationId xmlns:a16="http://schemas.microsoft.com/office/drawing/2014/main" xmlns="" id="{FF7E019A-0B27-25C3-607A-C87FA616B232}"/>
              </a:ext>
            </a:extLst>
          </p:cNvPr>
          <p:cNvSpPr txBox="1"/>
          <p:nvPr/>
        </p:nvSpPr>
        <p:spPr>
          <a:xfrm>
            <a:off x="457200" y="154467"/>
            <a:ext cx="8229600" cy="400110"/>
          </a:xfrm>
          <a:prstGeom prst="rect">
            <a:avLst/>
          </a:prstGeom>
          <a:noFill/>
        </p:spPr>
        <p:txBody>
          <a:bodyPr wrap="square" rtlCol="0">
            <a:spAutoFit/>
          </a:bodyPr>
          <a:lstStyle/>
          <a:p>
            <a:r>
              <a:rPr lang="en-US" sz="2000" b="1" dirty="0">
                <a:latin typeface="Arial" panose="020B0604020202020204" pitchFamily="34" charset="0"/>
                <a:cs typeface="Arial" panose="020B0604020202020204" pitchFamily="34" charset="0"/>
              </a:rPr>
              <a:t>RESPONSE TO DELIBERATIONS AND QUESTIONS RAISED</a:t>
            </a:r>
          </a:p>
        </p:txBody>
      </p:sp>
      <p:sp>
        <p:nvSpPr>
          <p:cNvPr id="3" name="TextBox 2">
            <a:extLst>
              <a:ext uri="{FF2B5EF4-FFF2-40B4-BE49-F238E27FC236}">
                <a16:creationId xmlns:a16="http://schemas.microsoft.com/office/drawing/2014/main" xmlns="" id="{F2096805-5F0F-B3AC-6E4F-56EC75773F11}"/>
              </a:ext>
            </a:extLst>
          </p:cNvPr>
          <p:cNvSpPr txBox="1"/>
          <p:nvPr/>
        </p:nvSpPr>
        <p:spPr>
          <a:xfrm>
            <a:off x="6732240" y="6273477"/>
            <a:ext cx="576064" cy="369332"/>
          </a:xfrm>
          <a:prstGeom prst="rect">
            <a:avLst/>
          </a:prstGeom>
          <a:noFill/>
        </p:spPr>
        <p:txBody>
          <a:bodyPr wrap="square" rtlCol="0">
            <a:spAutoFit/>
          </a:bodyPr>
          <a:lstStyle/>
          <a:p>
            <a:r>
              <a:rPr lang="en-ZA" dirty="0"/>
              <a:t>06</a:t>
            </a:r>
          </a:p>
        </p:txBody>
      </p:sp>
    </p:spTree>
    <p:extLst>
      <p:ext uri="{BB962C8B-B14F-4D97-AF65-F5344CB8AC3E}">
        <p14:creationId xmlns:p14="http://schemas.microsoft.com/office/powerpoint/2010/main" xmlns="" val="15292683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73BDC492-A3D2-1246-BB1C-8CA0220FBD80}"/>
              </a:ext>
            </a:extLst>
          </p:cNvPr>
          <p:cNvSpPr txBox="1"/>
          <p:nvPr/>
        </p:nvSpPr>
        <p:spPr>
          <a:xfrm>
            <a:off x="441681" y="862353"/>
            <a:ext cx="8229600" cy="3477875"/>
          </a:xfrm>
          <a:prstGeom prst="rect">
            <a:avLst/>
          </a:prstGeom>
          <a:noFill/>
        </p:spPr>
        <p:txBody>
          <a:bodyPr wrap="square" rtlCol="0">
            <a:spAutoFit/>
          </a:bodyPr>
          <a:lstStyle/>
          <a:p>
            <a:pPr marL="285750" indent="-285750" algn="just">
              <a:buFont typeface="Arial" panose="020B0604020202020204" pitchFamily="34" charset="0"/>
              <a:buChar char="•"/>
            </a:pPr>
            <a:endParaRPr lang="en-US" sz="2000" b="1" dirty="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en-US" sz="2000" b="1" dirty="0" err="1">
                <a:latin typeface="Arial" panose="020B0604020202020204" pitchFamily="34" charset="0"/>
                <a:cs typeface="Arial" panose="020B0604020202020204" pitchFamily="34" charset="0"/>
              </a:rPr>
              <a:t>Ms</a:t>
            </a:r>
            <a:r>
              <a:rPr lang="en-US" sz="2000" b="1" dirty="0">
                <a:latin typeface="Arial" panose="020B0604020202020204" pitchFamily="34" charset="0"/>
                <a:cs typeface="Arial" panose="020B0604020202020204" pitchFamily="34" charset="0"/>
              </a:rPr>
              <a:t> Dudley requested inputs on the then Animals Protection Amendment Bill from the department in 2017 and there was no response: </a:t>
            </a:r>
          </a:p>
          <a:p>
            <a:pPr marL="285750" indent="-285750" algn="just">
              <a:buFont typeface="Arial" panose="020B0604020202020204" pitchFamily="34" charset="0"/>
              <a:buChar char="•"/>
            </a:pPr>
            <a:endParaRPr lang="en-US" sz="2000" dirty="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en-US" sz="2000" dirty="0">
                <a:latin typeface="Arial" panose="020B0604020202020204" pitchFamily="34" charset="0"/>
                <a:cs typeface="Arial" panose="020B0604020202020204" pitchFamily="34" charset="0"/>
              </a:rPr>
              <a:t>Response:</a:t>
            </a:r>
          </a:p>
          <a:p>
            <a:pPr marL="742950" lvl="1" indent="-285750" algn="just">
              <a:buFont typeface="Arial" panose="020B0604020202020204" pitchFamily="34" charset="0"/>
              <a:buChar char="•"/>
            </a:pPr>
            <a:r>
              <a:rPr lang="en-US" sz="2000" dirty="0">
                <a:latin typeface="Arial" panose="020B0604020202020204" pitchFamily="34" charset="0"/>
                <a:cs typeface="Arial" panose="020B0604020202020204" pitchFamily="34" charset="0"/>
              </a:rPr>
              <a:t>The department was notified that it would be called to make a presentation to the Committee on the Bill, and no invitation to the department followed.</a:t>
            </a:r>
          </a:p>
          <a:p>
            <a:pPr marL="742950" lvl="1" indent="-285750" algn="just">
              <a:buFont typeface="Arial" panose="020B0604020202020204" pitchFamily="34" charset="0"/>
              <a:buChar char="•"/>
            </a:pPr>
            <a:r>
              <a:rPr lang="en-US" sz="2000" dirty="0">
                <a:latin typeface="Arial" panose="020B0604020202020204" pitchFamily="34" charset="0"/>
                <a:cs typeface="Arial" panose="020B0604020202020204" pitchFamily="34" charset="0"/>
              </a:rPr>
              <a:t>The department was ready to present to the Committee on the Bill.</a:t>
            </a:r>
          </a:p>
        </p:txBody>
      </p:sp>
      <p:sp>
        <p:nvSpPr>
          <p:cNvPr id="2" name="TextBox 1">
            <a:extLst>
              <a:ext uri="{FF2B5EF4-FFF2-40B4-BE49-F238E27FC236}">
                <a16:creationId xmlns:a16="http://schemas.microsoft.com/office/drawing/2014/main" xmlns="" id="{FF7E019A-0B27-25C3-607A-C87FA616B232}"/>
              </a:ext>
            </a:extLst>
          </p:cNvPr>
          <p:cNvSpPr txBox="1"/>
          <p:nvPr/>
        </p:nvSpPr>
        <p:spPr>
          <a:xfrm>
            <a:off x="457200" y="154467"/>
            <a:ext cx="8229600" cy="400110"/>
          </a:xfrm>
          <a:prstGeom prst="rect">
            <a:avLst/>
          </a:prstGeom>
          <a:noFill/>
        </p:spPr>
        <p:txBody>
          <a:bodyPr wrap="square" rtlCol="0">
            <a:spAutoFit/>
          </a:bodyPr>
          <a:lstStyle/>
          <a:p>
            <a:r>
              <a:rPr lang="en-US" sz="2000" b="1" dirty="0">
                <a:latin typeface="Arial" panose="020B0604020202020204" pitchFamily="34" charset="0"/>
                <a:cs typeface="Arial" panose="020B0604020202020204" pitchFamily="34" charset="0"/>
              </a:rPr>
              <a:t>RESPONSE TO THE DELIBERATIONS AND QUESTIONS RAISED</a:t>
            </a:r>
          </a:p>
        </p:txBody>
      </p:sp>
      <p:sp>
        <p:nvSpPr>
          <p:cNvPr id="3" name="TextBox 2">
            <a:extLst>
              <a:ext uri="{FF2B5EF4-FFF2-40B4-BE49-F238E27FC236}">
                <a16:creationId xmlns:a16="http://schemas.microsoft.com/office/drawing/2014/main" xmlns="" id="{F2096805-5F0F-B3AC-6E4F-56EC75773F11}"/>
              </a:ext>
            </a:extLst>
          </p:cNvPr>
          <p:cNvSpPr txBox="1"/>
          <p:nvPr/>
        </p:nvSpPr>
        <p:spPr>
          <a:xfrm>
            <a:off x="6732240" y="6273477"/>
            <a:ext cx="576064" cy="369332"/>
          </a:xfrm>
          <a:prstGeom prst="rect">
            <a:avLst/>
          </a:prstGeom>
          <a:noFill/>
        </p:spPr>
        <p:txBody>
          <a:bodyPr wrap="square" rtlCol="0">
            <a:spAutoFit/>
          </a:bodyPr>
          <a:lstStyle/>
          <a:p>
            <a:r>
              <a:rPr lang="en-ZA" dirty="0"/>
              <a:t>07</a:t>
            </a:r>
          </a:p>
        </p:txBody>
      </p:sp>
    </p:spTree>
    <p:extLst>
      <p:ext uri="{BB962C8B-B14F-4D97-AF65-F5344CB8AC3E}">
        <p14:creationId xmlns:p14="http://schemas.microsoft.com/office/powerpoint/2010/main" xmlns="" val="2022105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73BDC492-A3D2-1246-BB1C-8CA0220FBD80}"/>
              </a:ext>
            </a:extLst>
          </p:cNvPr>
          <p:cNvSpPr txBox="1"/>
          <p:nvPr/>
        </p:nvSpPr>
        <p:spPr>
          <a:xfrm>
            <a:off x="441681" y="862353"/>
            <a:ext cx="8229600" cy="3477875"/>
          </a:xfrm>
          <a:prstGeom prst="rect">
            <a:avLst/>
          </a:prstGeom>
          <a:noFill/>
        </p:spPr>
        <p:txBody>
          <a:bodyPr wrap="square" rtlCol="0">
            <a:spAutoFit/>
          </a:bodyPr>
          <a:lstStyle/>
          <a:p>
            <a:pPr marL="285750" indent="-285750" algn="just">
              <a:buFont typeface="Arial" panose="020B0604020202020204" pitchFamily="34" charset="0"/>
              <a:buChar char="•"/>
            </a:pPr>
            <a:endParaRPr lang="en-US" sz="2000" b="1" dirty="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en-US" sz="2000" b="1" dirty="0">
                <a:latin typeface="Arial" panose="020B0604020202020204" pitchFamily="34" charset="0"/>
                <a:cs typeface="Arial" panose="020B0604020202020204" pitchFamily="34" charset="0"/>
              </a:rPr>
              <a:t>The process of vaccinating animals against heartwater is cruel: </a:t>
            </a:r>
          </a:p>
          <a:p>
            <a:pPr marL="285750" indent="-285750" algn="just">
              <a:buFont typeface="Arial" panose="020B0604020202020204" pitchFamily="34" charset="0"/>
              <a:buChar char="•"/>
            </a:pPr>
            <a:endParaRPr lang="en-US" sz="2000" dirty="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en-US" sz="2000" dirty="0">
                <a:latin typeface="Arial" panose="020B0604020202020204" pitchFamily="34" charset="0"/>
                <a:cs typeface="Arial" panose="020B0604020202020204" pitchFamily="34" charset="0"/>
              </a:rPr>
              <a:t>Response:</a:t>
            </a:r>
          </a:p>
          <a:p>
            <a:pPr marL="742950" lvl="1" indent="-285750" algn="just">
              <a:buFont typeface="Arial" panose="020B0604020202020204" pitchFamily="34" charset="0"/>
              <a:buChar char="•"/>
            </a:pPr>
            <a:r>
              <a:rPr lang="en-US" sz="2000" dirty="0">
                <a:latin typeface="Arial" panose="020B0604020202020204" pitchFamily="34" charset="0"/>
                <a:cs typeface="Arial" panose="020B0604020202020204" pitchFamily="34" charset="0"/>
              </a:rPr>
              <a:t>Vaccination of animals against heartwater is a simple procedure of injecting the vaccine into the bloodstream of an animal and thereafter giving the animal a dose of antibiotics. </a:t>
            </a:r>
          </a:p>
          <a:p>
            <a:pPr marL="742950" lvl="1" indent="-285750" algn="just">
              <a:buFont typeface="Arial" panose="020B0604020202020204" pitchFamily="34" charset="0"/>
              <a:buChar char="•"/>
            </a:pPr>
            <a:r>
              <a:rPr lang="en-US" sz="2000" dirty="0">
                <a:latin typeface="Arial" panose="020B0604020202020204" pitchFamily="34" charset="0"/>
                <a:cs typeface="Arial" panose="020B0604020202020204" pitchFamily="34" charset="0"/>
              </a:rPr>
              <a:t>This procedure is not different to any treatment of animals against other diseases.</a:t>
            </a:r>
          </a:p>
          <a:p>
            <a:pPr marL="742950" lvl="1" indent="-285750" algn="just">
              <a:buFont typeface="Arial" panose="020B0604020202020204" pitchFamily="34" charset="0"/>
              <a:buChar char="•"/>
            </a:pPr>
            <a:r>
              <a:rPr lang="en-US" sz="2000" dirty="0">
                <a:latin typeface="Arial" panose="020B0604020202020204" pitchFamily="34" charset="0"/>
                <a:cs typeface="Arial" panose="020B0604020202020204" pitchFamily="34" charset="0"/>
              </a:rPr>
              <a:t>Adverse reactions can occur with any medication administered to animals and this should not be considered to be the norm.</a:t>
            </a:r>
          </a:p>
        </p:txBody>
      </p:sp>
      <p:sp>
        <p:nvSpPr>
          <p:cNvPr id="2" name="TextBox 1">
            <a:extLst>
              <a:ext uri="{FF2B5EF4-FFF2-40B4-BE49-F238E27FC236}">
                <a16:creationId xmlns:a16="http://schemas.microsoft.com/office/drawing/2014/main" xmlns="" id="{FF7E019A-0B27-25C3-607A-C87FA616B232}"/>
              </a:ext>
            </a:extLst>
          </p:cNvPr>
          <p:cNvSpPr txBox="1"/>
          <p:nvPr/>
        </p:nvSpPr>
        <p:spPr>
          <a:xfrm>
            <a:off x="457200" y="154467"/>
            <a:ext cx="8229600" cy="707886"/>
          </a:xfrm>
          <a:prstGeom prst="rect">
            <a:avLst/>
          </a:prstGeom>
          <a:noFill/>
        </p:spPr>
        <p:txBody>
          <a:bodyPr wrap="square" rtlCol="0">
            <a:spAutoFit/>
          </a:bodyPr>
          <a:lstStyle/>
          <a:p>
            <a:r>
              <a:rPr lang="en-US" sz="2000" b="1" dirty="0">
                <a:latin typeface="Arial" panose="020B0604020202020204" pitchFamily="34" charset="0"/>
                <a:cs typeface="Arial" panose="020B0604020202020204" pitchFamily="34" charset="0"/>
              </a:rPr>
              <a:t>RESPONSE TO THE DELIBERATIONS AND QUESTIONS RAISED AT THE MEETING OF 21 FEBRUARY 2023</a:t>
            </a:r>
          </a:p>
        </p:txBody>
      </p:sp>
      <p:sp>
        <p:nvSpPr>
          <p:cNvPr id="3" name="TextBox 2">
            <a:extLst>
              <a:ext uri="{FF2B5EF4-FFF2-40B4-BE49-F238E27FC236}">
                <a16:creationId xmlns:a16="http://schemas.microsoft.com/office/drawing/2014/main" xmlns="" id="{F2096805-5F0F-B3AC-6E4F-56EC75773F11}"/>
              </a:ext>
            </a:extLst>
          </p:cNvPr>
          <p:cNvSpPr txBox="1"/>
          <p:nvPr/>
        </p:nvSpPr>
        <p:spPr>
          <a:xfrm>
            <a:off x="6732240" y="6273477"/>
            <a:ext cx="576064" cy="369332"/>
          </a:xfrm>
          <a:prstGeom prst="rect">
            <a:avLst/>
          </a:prstGeom>
          <a:noFill/>
        </p:spPr>
        <p:txBody>
          <a:bodyPr wrap="square" rtlCol="0">
            <a:spAutoFit/>
          </a:bodyPr>
          <a:lstStyle/>
          <a:p>
            <a:r>
              <a:rPr lang="en-ZA" dirty="0"/>
              <a:t>08</a:t>
            </a:r>
          </a:p>
        </p:txBody>
      </p:sp>
    </p:spTree>
    <p:extLst>
      <p:ext uri="{BB962C8B-B14F-4D97-AF65-F5344CB8AC3E}">
        <p14:creationId xmlns:p14="http://schemas.microsoft.com/office/powerpoint/2010/main" xmlns="" val="37196804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73BDC492-A3D2-1246-BB1C-8CA0220FBD80}"/>
              </a:ext>
            </a:extLst>
          </p:cNvPr>
          <p:cNvSpPr txBox="1"/>
          <p:nvPr/>
        </p:nvSpPr>
        <p:spPr>
          <a:xfrm>
            <a:off x="441681" y="862353"/>
            <a:ext cx="8229600" cy="3862596"/>
          </a:xfrm>
          <a:prstGeom prst="rect">
            <a:avLst/>
          </a:prstGeom>
          <a:noFill/>
        </p:spPr>
        <p:txBody>
          <a:bodyPr wrap="square" rtlCol="0">
            <a:spAutoFit/>
          </a:bodyPr>
          <a:lstStyle/>
          <a:p>
            <a:pPr marL="285750" indent="-285750" algn="just">
              <a:buFont typeface="Arial" panose="020B0604020202020204" pitchFamily="34" charset="0"/>
              <a:buChar char="•"/>
            </a:pPr>
            <a:endParaRPr lang="en-US" sz="2000" b="1" dirty="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en-US" sz="2000" b="1" dirty="0">
                <a:latin typeface="Arial" panose="020B0604020202020204" pitchFamily="34" charset="0"/>
                <a:cs typeface="Arial" panose="020B0604020202020204" pitchFamily="34" charset="0"/>
              </a:rPr>
              <a:t>Milk from South Africa cannot be exported to the Netherlands because there is something that needs to be added to the milk and South Africa is not complying: </a:t>
            </a:r>
          </a:p>
          <a:p>
            <a:pPr marL="285750" indent="-285750" algn="just">
              <a:buFont typeface="Arial" panose="020B0604020202020204" pitchFamily="34" charset="0"/>
              <a:buChar char="•"/>
            </a:pPr>
            <a:endParaRPr lang="en-US" sz="2000" dirty="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en-US" sz="2000" dirty="0">
                <a:latin typeface="Arial" panose="020B0604020202020204" pitchFamily="34" charset="0"/>
                <a:cs typeface="Arial" panose="020B0604020202020204" pitchFamily="34" charset="0"/>
              </a:rPr>
              <a:t>Response:</a:t>
            </a:r>
          </a:p>
          <a:p>
            <a:pPr marL="742950" lvl="1" indent="-285750" algn="just">
              <a:spcAft>
                <a:spcPts val="600"/>
              </a:spcAft>
              <a:buFont typeface="Arial" panose="020B0604020202020204" pitchFamily="34" charset="0"/>
              <a:buChar char="•"/>
            </a:pPr>
            <a:r>
              <a:rPr lang="en-US" sz="2000" dirty="0">
                <a:latin typeface="Arial" panose="020B0604020202020204" pitchFamily="34" charset="0"/>
                <a:cs typeface="Arial" panose="020B0604020202020204" pitchFamily="34" charset="0"/>
              </a:rPr>
              <a:t>There is no requirement to add any substance to milk in order to export it to the Netherlands.</a:t>
            </a:r>
          </a:p>
          <a:p>
            <a:pPr marL="742950" lvl="1" indent="-285750" algn="just">
              <a:spcAft>
                <a:spcPts val="600"/>
              </a:spcAft>
              <a:buFont typeface="Arial" panose="020B0604020202020204" pitchFamily="34" charset="0"/>
              <a:buChar char="•"/>
            </a:pPr>
            <a:r>
              <a:rPr lang="en-US" sz="2000" dirty="0">
                <a:latin typeface="Arial" panose="020B0604020202020204" pitchFamily="34" charset="0"/>
                <a:cs typeface="Arial" panose="020B0604020202020204" pitchFamily="34" charset="0"/>
              </a:rPr>
              <a:t>The challenge with the exportation of milk and other animal products to the EU is related to animal diseases control, usage of growth promoters and residue control </a:t>
            </a:r>
            <a:r>
              <a:rPr lang="en-US" sz="2000" dirty="0" err="1">
                <a:latin typeface="Arial" panose="020B0604020202020204" pitchFamily="34" charset="0"/>
                <a:cs typeface="Arial" panose="020B0604020202020204" pitchFamily="34" charset="0"/>
              </a:rPr>
              <a:t>programmes</a:t>
            </a:r>
            <a:r>
              <a:rPr lang="en-US" sz="2000" dirty="0">
                <a:latin typeface="Arial" panose="020B0604020202020204" pitchFamily="34" charset="0"/>
                <a:cs typeface="Arial" panose="020B0604020202020204" pitchFamily="34" charset="0"/>
              </a:rPr>
              <a:t>. This is not related to animal welfare at all. </a:t>
            </a:r>
          </a:p>
        </p:txBody>
      </p:sp>
      <p:sp>
        <p:nvSpPr>
          <p:cNvPr id="2" name="TextBox 1">
            <a:extLst>
              <a:ext uri="{FF2B5EF4-FFF2-40B4-BE49-F238E27FC236}">
                <a16:creationId xmlns:a16="http://schemas.microsoft.com/office/drawing/2014/main" xmlns="" id="{FF7E019A-0B27-25C3-607A-C87FA616B232}"/>
              </a:ext>
            </a:extLst>
          </p:cNvPr>
          <p:cNvSpPr txBox="1"/>
          <p:nvPr/>
        </p:nvSpPr>
        <p:spPr>
          <a:xfrm>
            <a:off x="457200" y="154467"/>
            <a:ext cx="8229600" cy="707886"/>
          </a:xfrm>
          <a:prstGeom prst="rect">
            <a:avLst/>
          </a:prstGeom>
          <a:noFill/>
        </p:spPr>
        <p:txBody>
          <a:bodyPr wrap="square" rtlCol="0">
            <a:spAutoFit/>
          </a:bodyPr>
          <a:lstStyle/>
          <a:p>
            <a:r>
              <a:rPr lang="en-US" sz="2000" b="1" dirty="0">
                <a:latin typeface="Arial" panose="020B0604020202020204" pitchFamily="34" charset="0"/>
                <a:cs typeface="Arial" panose="020B0604020202020204" pitchFamily="34" charset="0"/>
              </a:rPr>
              <a:t>RESPONSE TO THE DELIBERATIONS AND QUESTIONS RAISED AT THE MEETING OF 21 FEBRUARY 2023</a:t>
            </a:r>
          </a:p>
        </p:txBody>
      </p:sp>
      <p:sp>
        <p:nvSpPr>
          <p:cNvPr id="3" name="TextBox 2">
            <a:extLst>
              <a:ext uri="{FF2B5EF4-FFF2-40B4-BE49-F238E27FC236}">
                <a16:creationId xmlns:a16="http://schemas.microsoft.com/office/drawing/2014/main" xmlns="" id="{F2096805-5F0F-B3AC-6E4F-56EC75773F11}"/>
              </a:ext>
            </a:extLst>
          </p:cNvPr>
          <p:cNvSpPr txBox="1"/>
          <p:nvPr/>
        </p:nvSpPr>
        <p:spPr>
          <a:xfrm>
            <a:off x="6732240" y="6273477"/>
            <a:ext cx="576064" cy="369332"/>
          </a:xfrm>
          <a:prstGeom prst="rect">
            <a:avLst/>
          </a:prstGeom>
          <a:noFill/>
        </p:spPr>
        <p:txBody>
          <a:bodyPr wrap="square" rtlCol="0">
            <a:spAutoFit/>
          </a:bodyPr>
          <a:lstStyle/>
          <a:p>
            <a:r>
              <a:rPr lang="en-ZA" dirty="0"/>
              <a:t>09</a:t>
            </a:r>
          </a:p>
        </p:txBody>
      </p:sp>
    </p:spTree>
    <p:extLst>
      <p:ext uri="{BB962C8B-B14F-4D97-AF65-F5344CB8AC3E}">
        <p14:creationId xmlns:p14="http://schemas.microsoft.com/office/powerpoint/2010/main" xmlns="" val="98906452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CYBER SECURITY ALERT JUNE 2020" id="{6CB580E4-DC11-F94E-B96D-80417D90ECC4}" vid="{3DCF33D9-F8A3-CB46-9EDE-CD051C1F9597}"/>
    </a:ext>
  </a:extLst>
</a:theme>
</file>

<file path=docProps/app.xml><?xml version="1.0" encoding="utf-8"?>
<Properties xmlns="http://schemas.openxmlformats.org/officeDocument/2006/extended-properties" xmlns:vt="http://schemas.openxmlformats.org/officeDocument/2006/docPropsVTypes">
  <Template>Office Theme</Template>
  <TotalTime>26</TotalTime>
  <Words>2047</Words>
  <Application>Microsoft Office PowerPoint</Application>
  <PresentationFormat>Custom</PresentationFormat>
  <Paragraphs>169</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Lehlogonolo Ledwaba</dc:creator>
  <cp:lastModifiedBy>USER</cp:lastModifiedBy>
  <cp:revision>140</cp:revision>
  <cp:lastPrinted>2021-04-21T10:23:45Z</cp:lastPrinted>
  <dcterms:created xsi:type="dcterms:W3CDTF">2020-06-30T11:34:27Z</dcterms:created>
  <dcterms:modified xsi:type="dcterms:W3CDTF">2023-05-16T12:19:06Z</dcterms:modified>
</cp:coreProperties>
</file>