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5" r:id="rId2"/>
    <p:sldId id="286" r:id="rId3"/>
    <p:sldId id="287" r:id="rId4"/>
    <p:sldId id="280" r:id="rId5"/>
    <p:sldId id="277" r:id="rId6"/>
    <p:sldId id="281" r:id="rId7"/>
    <p:sldId id="283" r:id="rId8"/>
    <p:sldId id="284" r:id="rId9"/>
    <p:sldId id="282" r:id="rId10"/>
    <p:sldId id="278" r:id="rId11"/>
    <p:sldId id="288"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zintleg\Desktop\Trend%20analysis\Trend%20analysis%20of%20AG%20reports%20-%20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ZA"/>
              <a:t>Results of analysis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639006026480035"/>
          <c:y val="0.11982609883589221"/>
          <c:w val="0.55059363580462872"/>
          <c:h val="0.81158594146585494"/>
        </c:manualLayout>
      </c:layout>
      <c:barChart>
        <c:barDir val="bar"/>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representation'!$C$2:$C$7</c:f>
              <c:numCache>
                <c:formatCode>General</c:formatCode>
                <c:ptCount val="6"/>
                <c:pt idx="0">
                  <c:v>46</c:v>
                </c:pt>
                <c:pt idx="1">
                  <c:v>7</c:v>
                </c:pt>
                <c:pt idx="2">
                  <c:v>8</c:v>
                </c:pt>
                <c:pt idx="3">
                  <c:v>17</c:v>
                </c:pt>
                <c:pt idx="4">
                  <c:v>0</c:v>
                </c:pt>
                <c:pt idx="5">
                  <c:v>39</c:v>
                </c:pt>
              </c:numCache>
            </c:numRef>
          </c:val>
          <c:extLst>
            <c:ext xmlns:c16="http://schemas.microsoft.com/office/drawing/2014/chart" uri="{C3380CC4-5D6E-409C-BE32-E72D297353CC}">
              <c16:uniqueId val="{00000000-73EE-45B1-8E4A-83B469E5A3CC}"/>
            </c:ext>
          </c:extLst>
        </c:ser>
        <c:ser>
          <c:idx val="1"/>
          <c:order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representation'!$D$2:$D$7</c:f>
              <c:numCache>
                <c:formatCode>General</c:formatCode>
                <c:ptCount val="6"/>
                <c:pt idx="0">
                  <c:v>60</c:v>
                </c:pt>
                <c:pt idx="1">
                  <c:v>26</c:v>
                </c:pt>
                <c:pt idx="2">
                  <c:v>10</c:v>
                </c:pt>
                <c:pt idx="3">
                  <c:v>6</c:v>
                </c:pt>
                <c:pt idx="4">
                  <c:v>0</c:v>
                </c:pt>
                <c:pt idx="5">
                  <c:v>33</c:v>
                </c:pt>
              </c:numCache>
            </c:numRef>
          </c:val>
          <c:extLst>
            <c:ext xmlns:c16="http://schemas.microsoft.com/office/drawing/2014/chart" uri="{C3380CC4-5D6E-409C-BE32-E72D297353CC}">
              <c16:uniqueId val="{00000001-73EE-45B1-8E4A-83B469E5A3CC}"/>
            </c:ext>
          </c:extLst>
        </c:ser>
        <c:ser>
          <c:idx val="2"/>
          <c:order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'Graphical representation'!$B$2:$B$7</c:f>
              <c:strCache>
                <c:ptCount val="6"/>
                <c:pt idx="0">
                  <c:v>Audit findings raised</c:v>
                </c:pt>
                <c:pt idx="1">
                  <c:v>New audit findings</c:v>
                </c:pt>
                <c:pt idx="2">
                  <c:v>Management dissagreements</c:v>
                </c:pt>
                <c:pt idx="3">
                  <c:v>Matters affecting the audit report</c:v>
                </c:pt>
                <c:pt idx="4">
                  <c:v>No management responses</c:v>
                </c:pt>
                <c:pt idx="5">
                  <c:v>Recurring audit findings</c:v>
                </c:pt>
              </c:strCache>
            </c:strRef>
          </c:cat>
          <c:val>
            <c:numRef>
              <c:f>'Graphical representation'!$E$2:$E$7</c:f>
              <c:numCache>
                <c:formatCode>General</c:formatCode>
                <c:ptCount val="6"/>
                <c:pt idx="0">
                  <c:v>73</c:v>
                </c:pt>
                <c:pt idx="1">
                  <c:v>37</c:v>
                </c:pt>
                <c:pt idx="2">
                  <c:v>9</c:v>
                </c:pt>
                <c:pt idx="3">
                  <c:v>9</c:v>
                </c:pt>
                <c:pt idx="4">
                  <c:v>0</c:v>
                </c:pt>
                <c:pt idx="5">
                  <c:v>25</c:v>
                </c:pt>
              </c:numCache>
            </c:numRef>
          </c:val>
          <c:extLst>
            <c:ext xmlns:c16="http://schemas.microsoft.com/office/drawing/2014/chart" uri="{C3380CC4-5D6E-409C-BE32-E72D297353CC}">
              <c16:uniqueId val="{00000002-73EE-45B1-8E4A-83B469E5A3CC}"/>
            </c:ext>
          </c:extLst>
        </c:ser>
        <c:dLbls>
          <c:dLblPos val="inEnd"/>
          <c:showLegendKey val="0"/>
          <c:showVal val="1"/>
          <c:showCatName val="0"/>
          <c:showSerName val="0"/>
          <c:showPercent val="0"/>
          <c:showBubbleSize val="0"/>
        </c:dLbls>
        <c:gapWidth val="115"/>
        <c:overlap val="-20"/>
        <c:axId val="-366014416"/>
        <c:axId val="-366016048"/>
      </c:barChart>
      <c:catAx>
        <c:axId val="-3660144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016048"/>
        <c:crosses val="autoZero"/>
        <c:auto val="1"/>
        <c:lblAlgn val="ctr"/>
        <c:lblOffset val="100"/>
        <c:noMultiLvlLbl val="0"/>
      </c:catAx>
      <c:valAx>
        <c:axId val="-3660160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01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sz="2000"/>
              <a:t>Consolidated Audit Action Plan 2020/21</a:t>
            </a:r>
          </a:p>
        </c:rich>
      </c:tx>
      <c:overlay val="0"/>
      <c:spPr>
        <a:noFill/>
        <a:ln>
          <a:noFill/>
        </a:ln>
        <a:effectLst/>
      </c:spPr>
      <c:txPr>
        <a:bodyPr rot="0" spcFirstLastPara="1" vertOverflow="ellipsis" vert="horz" wrap="square" anchor="ctr" anchorCtr="1"/>
        <a:lstStyle/>
        <a:p>
          <a:pPr>
            <a:defRPr sz="20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'Graph Summary'!$A$4</c:f>
              <c:strCache>
                <c:ptCount val="1"/>
                <c:pt idx="0">
                  <c:v>Implemented</c:v>
                </c:pt>
              </c:strCache>
            </c:strRef>
          </c:tx>
          <c:spPr>
            <a:solidFill>
              <a:srgbClr val="00B050"/>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 Summary'!$B$3:$G$3</c:f>
              <c:strCache>
                <c:ptCount val="6"/>
                <c:pt idx="0">
                  <c:v>FINANCE</c:v>
                </c:pt>
                <c:pt idx="1">
                  <c:v>CORPORATE SERVICES</c:v>
                </c:pt>
                <c:pt idx="2">
                  <c:v>ODG</c:v>
                </c:pt>
                <c:pt idx="3">
                  <c:v>SES</c:v>
                </c:pt>
                <c:pt idx="4">
                  <c:v>ESM</c:v>
                </c:pt>
                <c:pt idx="5">
                  <c:v>IA &amp; RM</c:v>
                </c:pt>
              </c:strCache>
            </c:strRef>
          </c:cat>
          <c:val>
            <c:numRef>
              <c:f>'Graph Summary'!$B$4:$G$4</c:f>
              <c:numCache>
                <c:formatCode>General</c:formatCode>
                <c:ptCount val="6"/>
                <c:pt idx="0">
                  <c:v>21</c:v>
                </c:pt>
                <c:pt idx="1">
                  <c:v>9</c:v>
                </c:pt>
                <c:pt idx="2">
                  <c:v>0</c:v>
                </c:pt>
                <c:pt idx="3">
                  <c:v>7</c:v>
                </c:pt>
                <c:pt idx="4">
                  <c:v>0</c:v>
                </c:pt>
                <c:pt idx="5">
                  <c:v>0</c:v>
                </c:pt>
              </c:numCache>
            </c:numRef>
          </c:val>
          <c:extLst>
            <c:ext xmlns:c16="http://schemas.microsoft.com/office/drawing/2014/chart" uri="{C3380CC4-5D6E-409C-BE32-E72D297353CC}">
              <c16:uniqueId val="{00000000-5746-4A44-9ACF-B1BCD5C86523}"/>
            </c:ext>
          </c:extLst>
        </c:ser>
        <c:ser>
          <c:idx val="1"/>
          <c:order val="1"/>
          <c:tx>
            <c:strRef>
              <c:f>'Graph Summary'!$A$5</c:f>
              <c:strCache>
                <c:ptCount val="1"/>
                <c:pt idx="0">
                  <c:v>In -progress</c:v>
                </c:pt>
              </c:strCache>
            </c:strRef>
          </c:tx>
          <c:spPr>
            <a:solidFill>
              <a:srgbClr val="FFC000"/>
            </a:solidFill>
            <a:ln>
              <a:solidFill>
                <a:sysClr val="windowText" lastClr="000000"/>
              </a:solidFill>
            </a:ln>
            <a:effectLst>
              <a:outerShdw blurRad="57150" dist="19050" dir="5400000" algn="ctr" rotWithShape="0">
                <a:srgbClr val="000000">
                  <a:alpha val="63000"/>
                </a:srgbClr>
              </a:outerShdw>
            </a:effectLst>
            <a:sp3d>
              <a:bevelT w="63500" h="25400"/>
              <a:contourClr>
                <a:sysClr val="windowText" lastClr="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 Summary'!$B$3:$G$3</c:f>
              <c:strCache>
                <c:ptCount val="6"/>
                <c:pt idx="0">
                  <c:v>FINANCE</c:v>
                </c:pt>
                <c:pt idx="1">
                  <c:v>CORPORATE SERVICES</c:v>
                </c:pt>
                <c:pt idx="2">
                  <c:v>ODG</c:v>
                </c:pt>
                <c:pt idx="3">
                  <c:v>SES</c:v>
                </c:pt>
                <c:pt idx="4">
                  <c:v>ESM</c:v>
                </c:pt>
                <c:pt idx="5">
                  <c:v>IA &amp; RM</c:v>
                </c:pt>
              </c:strCache>
            </c:strRef>
          </c:cat>
          <c:val>
            <c:numRef>
              <c:f>'Graph Summary'!$B$5:$G$5</c:f>
              <c:numCache>
                <c:formatCode>General</c:formatCode>
                <c:ptCount val="6"/>
                <c:pt idx="0">
                  <c:v>13</c:v>
                </c:pt>
                <c:pt idx="1">
                  <c:v>9</c:v>
                </c:pt>
                <c:pt idx="2">
                  <c:v>1</c:v>
                </c:pt>
                <c:pt idx="3">
                  <c:v>6</c:v>
                </c:pt>
                <c:pt idx="4">
                  <c:v>1</c:v>
                </c:pt>
                <c:pt idx="5">
                  <c:v>2</c:v>
                </c:pt>
              </c:numCache>
            </c:numRef>
          </c:val>
          <c:extLst>
            <c:ext xmlns:c16="http://schemas.microsoft.com/office/drawing/2014/chart" uri="{C3380CC4-5D6E-409C-BE32-E72D297353CC}">
              <c16:uniqueId val="{00000001-5746-4A44-9ACF-B1BCD5C86523}"/>
            </c:ext>
          </c:extLst>
        </c:ser>
        <c:ser>
          <c:idx val="2"/>
          <c:order val="2"/>
          <c:tx>
            <c:strRef>
              <c:f>'Graph Summary'!$A$6</c:f>
              <c:strCache>
                <c:ptCount val="1"/>
                <c:pt idx="0">
                  <c:v>Not implemented</c:v>
                </c:pt>
              </c:strCache>
            </c:strRef>
          </c:tx>
          <c:spPr>
            <a:solidFill>
              <a:srgbClr val="FF0000"/>
            </a:soli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 Summary'!$B$3:$G$3</c:f>
              <c:strCache>
                <c:ptCount val="6"/>
                <c:pt idx="0">
                  <c:v>FINANCE</c:v>
                </c:pt>
                <c:pt idx="1">
                  <c:v>CORPORATE SERVICES</c:v>
                </c:pt>
                <c:pt idx="2">
                  <c:v>ODG</c:v>
                </c:pt>
                <c:pt idx="3">
                  <c:v>SES</c:v>
                </c:pt>
                <c:pt idx="4">
                  <c:v>ESM</c:v>
                </c:pt>
                <c:pt idx="5">
                  <c:v>IA &amp; RM</c:v>
                </c:pt>
              </c:strCache>
            </c:strRef>
          </c:cat>
          <c:val>
            <c:numRef>
              <c:f>'Graph Summary'!$B$6:$G$6</c:f>
              <c:numCache>
                <c:formatCode>General</c:formatCode>
                <c:ptCount val="6"/>
              </c:numCache>
            </c:numRef>
          </c:val>
          <c:extLst>
            <c:ext xmlns:c16="http://schemas.microsoft.com/office/drawing/2014/chart" uri="{C3380CC4-5D6E-409C-BE32-E72D297353CC}">
              <c16:uniqueId val="{00000002-5746-4A44-9ACF-B1BCD5C86523}"/>
            </c:ext>
          </c:extLst>
        </c:ser>
        <c:ser>
          <c:idx val="3"/>
          <c:order val="3"/>
          <c:tx>
            <c:strRef>
              <c:f>'Graph Summary'!#REF!</c:f>
              <c:strCache>
                <c:ptCount val="1"/>
                <c:pt idx="0">
                  <c:v>#REF!</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'Graph Summary'!$B$3:$G$3</c:f>
              <c:strCache>
                <c:ptCount val="6"/>
                <c:pt idx="0">
                  <c:v>FINANCE</c:v>
                </c:pt>
                <c:pt idx="1">
                  <c:v>CORPORATE SERVICES</c:v>
                </c:pt>
                <c:pt idx="2">
                  <c:v>ODG</c:v>
                </c:pt>
                <c:pt idx="3">
                  <c:v>SES</c:v>
                </c:pt>
                <c:pt idx="4">
                  <c:v>ESM</c:v>
                </c:pt>
                <c:pt idx="5">
                  <c:v>IA &amp; RM</c:v>
                </c:pt>
              </c:strCache>
            </c:strRef>
          </c:cat>
          <c:val>
            <c:numRef>
              <c:f>'Graph Summary'!#REF!</c:f>
              <c:numCache>
                <c:formatCode>General</c:formatCode>
                <c:ptCount val="1"/>
                <c:pt idx="0">
                  <c:v>1</c:v>
                </c:pt>
              </c:numCache>
            </c:numRef>
          </c:val>
          <c:extLst>
            <c:ext xmlns:c16="http://schemas.microsoft.com/office/drawing/2014/chart" uri="{C3380CC4-5D6E-409C-BE32-E72D297353CC}">
              <c16:uniqueId val="{00000003-5746-4A44-9ACF-B1BCD5C86523}"/>
            </c:ext>
          </c:extLst>
        </c:ser>
        <c:dLbls>
          <c:showLegendKey val="0"/>
          <c:showVal val="1"/>
          <c:showCatName val="0"/>
          <c:showSerName val="0"/>
          <c:showPercent val="0"/>
          <c:showBubbleSize val="0"/>
        </c:dLbls>
        <c:gapWidth val="150"/>
        <c:shape val="box"/>
        <c:axId val="-328166000"/>
        <c:axId val="-328174704"/>
        <c:axId val="0"/>
      </c:bar3DChart>
      <c:catAx>
        <c:axId val="-328166000"/>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ZA" sz="1400"/>
                  <a:t>Business Unit</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8174704"/>
        <c:crosses val="autoZero"/>
        <c:auto val="1"/>
        <c:lblAlgn val="ctr"/>
        <c:lblOffset val="100"/>
        <c:noMultiLvlLbl val="0"/>
      </c:catAx>
      <c:valAx>
        <c:axId val="-328174704"/>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ZA" sz="1400"/>
                  <a:t>Number of AG Findings</a:t>
                </a:r>
              </a:p>
            </c:rich>
          </c:tx>
          <c:layout>
            <c:manualLayout>
              <c:xMode val="edge"/>
              <c:yMode val="edge"/>
              <c:x val="3.6582967968091795E-2"/>
              <c:y val="0.15784297136430828"/>
            </c:manualLayout>
          </c:layout>
          <c:overlay val="0"/>
          <c:spPr>
            <a:noFill/>
            <a:ln>
              <a:noFill/>
            </a:ln>
            <a:effectLst/>
          </c:spPr>
          <c:txPr>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8166000"/>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90C91-372D-4E6A-B4D4-DEEFC466975E}" type="datetimeFigureOut">
              <a:rPr lang="en-ZA" smtClean="0"/>
              <a:t>2022/02/21</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76902-F6AE-4EED-88F9-6C0DD12F320F}" type="slidenum">
              <a:rPr lang="en-ZA" smtClean="0"/>
              <a:t>‹#›</a:t>
            </a:fld>
            <a:endParaRPr lang="en-ZA"/>
          </a:p>
        </p:txBody>
      </p:sp>
    </p:spTree>
    <p:extLst>
      <p:ext uri="{BB962C8B-B14F-4D97-AF65-F5344CB8AC3E}">
        <p14:creationId xmlns:p14="http://schemas.microsoft.com/office/powerpoint/2010/main" val="310880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3F76902-F6AE-4EED-88F9-6C0DD12F320F}" type="slidenum">
              <a:rPr lang="en-ZA" smtClean="0"/>
              <a:t>4</a:t>
            </a:fld>
            <a:endParaRPr lang="en-ZA"/>
          </a:p>
        </p:txBody>
      </p:sp>
    </p:spTree>
    <p:extLst>
      <p:ext uri="{BB962C8B-B14F-4D97-AF65-F5344CB8AC3E}">
        <p14:creationId xmlns:p14="http://schemas.microsoft.com/office/powerpoint/2010/main" val="309966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73033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7DE49-225F-F246-8255-8832F2F6FFE6}"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1318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3803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7DE49-225F-F246-8255-8832F2F6FFE6}"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71357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7DE49-225F-F246-8255-8832F2F6FFE6}"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597496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7DE49-225F-F246-8255-8832F2F6FFE6}"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89943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7DE49-225F-F246-8255-8832F2F6FFE6}" type="datetimeFigureOut">
              <a:rPr lang="en-US" smtClean="0"/>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833550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9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9189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7DE49-225F-F246-8255-8832F2F6FFE6}"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27650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822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8229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7DE49-225F-F246-8255-8832F2F6FFE6}" type="datetimeFigureOut">
              <a:rPr lang="en-US" smtClean="0"/>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2211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7DE49-225F-F246-8255-8832F2F6FFE6}" type="datetimeFigureOut">
              <a:rPr lang="en-US" smtClean="0"/>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9006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7DE49-225F-F246-8255-8832F2F6FFE6}" type="datetimeFigureOut">
              <a:rPr lang="en-US" smtClean="0"/>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369716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7DE49-225F-F246-8255-8832F2F6FFE6}"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29852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29797"/>
            <a:ext cx="5486400" cy="6234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4569"/>
            <a:ext cx="5486400" cy="45262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084629"/>
            <a:ext cx="5486400" cy="8853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7DE49-225F-F246-8255-8832F2F6FFE6}" type="datetimeFigureOut">
              <a:rPr lang="en-US" smtClean="0"/>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C6805-EAF3-CC4B-883D-0BA841DD8C88}" type="slidenum">
              <a:rPr lang="en-US" smtClean="0"/>
              <a:t>‹#›</a:t>
            </a:fld>
            <a:endParaRPr lang="en-US"/>
          </a:p>
        </p:txBody>
      </p:sp>
    </p:spTree>
    <p:extLst>
      <p:ext uri="{BB962C8B-B14F-4D97-AF65-F5344CB8AC3E}">
        <p14:creationId xmlns:p14="http://schemas.microsoft.com/office/powerpoint/2010/main" val="15972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3803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06337" y="6149832"/>
            <a:ext cx="2169390" cy="236537"/>
          </a:xfrm>
          <a:prstGeom prst="rect">
            <a:avLst/>
          </a:prstGeom>
        </p:spPr>
        <p:txBody>
          <a:bodyPr vert="horz" lIns="91440" tIns="45720" rIns="91440" bIns="45720" rtlCol="0" anchor="ctr"/>
          <a:lstStyle>
            <a:lvl1pPr algn="ctr">
              <a:defRPr sz="1200">
                <a:solidFill>
                  <a:schemeClr val="tx1">
                    <a:tint val="75000"/>
                  </a:schemeClr>
                </a:solidFill>
              </a:defRPr>
            </a:lvl1pPr>
          </a:lstStyle>
          <a:p>
            <a:fld id="{A2E7DE49-225F-F246-8255-8832F2F6FFE6}" type="datetimeFigureOut">
              <a:rPr lang="en-US" smtClean="0"/>
              <a:pPr/>
              <a:t>2/21/2022</a:t>
            </a:fld>
            <a:endParaRPr lang="en-US"/>
          </a:p>
        </p:txBody>
      </p:sp>
      <p:sp>
        <p:nvSpPr>
          <p:cNvPr id="5" name="Footer Placeholder 4"/>
          <p:cNvSpPr>
            <a:spLocks noGrp="1"/>
          </p:cNvSpPr>
          <p:nvPr>
            <p:ph type="ftr" sz="quarter" idx="3"/>
          </p:nvPr>
        </p:nvSpPr>
        <p:spPr>
          <a:xfrm>
            <a:off x="2206337" y="6448136"/>
            <a:ext cx="2169390" cy="279689"/>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419600" y="6265573"/>
            <a:ext cx="1578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B1C6805-EAF3-CC4B-883D-0BA841DD8C88}" type="slidenum">
              <a:rPr lang="en-US" smtClean="0"/>
              <a:pPr/>
              <a:t>‹#›</a:t>
            </a:fld>
            <a:endParaRPr lang="en-US"/>
          </a:p>
        </p:txBody>
      </p:sp>
    </p:spTree>
    <p:extLst>
      <p:ext uri="{BB962C8B-B14F-4D97-AF65-F5344CB8AC3E}">
        <p14:creationId xmlns:p14="http://schemas.microsoft.com/office/powerpoint/2010/main" val="239071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545910"/>
            <a:ext cx="8229600" cy="2225865"/>
          </a:xfrm>
        </p:spPr>
        <p:txBody>
          <a:bodyPr>
            <a:noAutofit/>
          </a:bodyPr>
          <a:lstStyle/>
          <a:p>
            <a:pPr>
              <a:spcBef>
                <a:spcPts val="1000"/>
              </a:spcBef>
              <a:buClr>
                <a:srgbClr val="90C226"/>
              </a:buClr>
              <a:buSzPct val="80000"/>
            </a:pPr>
            <a:r>
              <a:rPr lang="en-US" sz="4800" b="1" dirty="0" smtClean="0"/>
              <a:t>AUDIT ACTION PLAN BASED ON THE</a:t>
            </a:r>
            <a:br>
              <a:rPr lang="en-US" sz="4800" b="1" dirty="0" smtClean="0"/>
            </a:br>
            <a:r>
              <a:rPr lang="en-US" sz="4800" b="1" dirty="0" smtClean="0"/>
              <a:t>2020/21 </a:t>
            </a:r>
            <a:r>
              <a:rPr lang="en-US" sz="4800" b="1" dirty="0" err="1" smtClean="0"/>
              <a:t>AGSA</a:t>
            </a:r>
            <a:r>
              <a:rPr lang="en-US" sz="4800" b="1" dirty="0" smtClean="0"/>
              <a:t> REPORTS</a:t>
            </a:r>
            <a:endParaRPr lang="en-US" sz="4800" dirty="0"/>
          </a:p>
        </p:txBody>
      </p:sp>
      <p:sp>
        <p:nvSpPr>
          <p:cNvPr id="3" name="Content Placeholder 2"/>
          <p:cNvSpPr>
            <a:spLocks noGrp="1"/>
          </p:cNvSpPr>
          <p:nvPr>
            <p:ph idx="1"/>
          </p:nvPr>
        </p:nvSpPr>
        <p:spPr>
          <a:xfrm>
            <a:off x="1473958" y="3034255"/>
            <a:ext cx="6359858" cy="2180470"/>
          </a:xfrm>
        </p:spPr>
        <p:txBody>
          <a:bodyPr>
            <a:normAutofit/>
          </a:bodyPr>
          <a:lstStyle/>
          <a:p>
            <a:pPr marL="0" indent="0" algn="just">
              <a:spcBef>
                <a:spcPts val="1000"/>
              </a:spcBef>
              <a:buClr>
                <a:srgbClr val="90C226"/>
              </a:buClr>
              <a:buSzPct val="80000"/>
              <a:buNone/>
            </a:pPr>
            <a:endParaRPr lang="en-US" b="1" u="sng" dirty="0" smtClean="0"/>
          </a:p>
          <a:p>
            <a:pPr marL="0" indent="0" algn="just">
              <a:spcBef>
                <a:spcPts val="1000"/>
              </a:spcBef>
              <a:buClr>
                <a:srgbClr val="90C226"/>
              </a:buClr>
              <a:buSzPct val="80000"/>
              <a:buNone/>
            </a:pPr>
            <a:r>
              <a:rPr lang="en-US" b="1" dirty="0" smtClean="0"/>
              <a:t>Presentation by DMV </a:t>
            </a:r>
            <a:r>
              <a:rPr lang="en-US" b="1" dirty="0"/>
              <a:t>on </a:t>
            </a:r>
            <a:r>
              <a:rPr lang="en-US" b="1" dirty="0" smtClean="0"/>
              <a:t>the audit action plan, 21 February 2022</a:t>
            </a:r>
          </a:p>
        </p:txBody>
      </p:sp>
    </p:spTree>
    <p:extLst>
      <p:ext uri="{BB962C8B-B14F-4D97-AF65-F5344CB8AC3E}">
        <p14:creationId xmlns:p14="http://schemas.microsoft.com/office/powerpoint/2010/main" val="3761938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7" y="20477"/>
            <a:ext cx="8495731" cy="1143000"/>
          </a:xfrm>
        </p:spPr>
        <p:txBody>
          <a:bodyPr>
            <a:normAutofit/>
          </a:bodyPr>
          <a:lstStyle/>
          <a:p>
            <a:pPr lvl="0" algn="just">
              <a:spcBef>
                <a:spcPts val="1000"/>
              </a:spcBef>
              <a:buClr>
                <a:srgbClr val="90C226"/>
              </a:buClr>
              <a:buSzPct val="80000"/>
            </a:pPr>
            <a:r>
              <a:rPr lang="en-US" sz="3600" b="1" dirty="0" err="1" smtClean="0"/>
              <a:t>Q3</a:t>
            </a:r>
            <a:r>
              <a:rPr lang="en-US" sz="3600" b="1" dirty="0" smtClean="0"/>
              <a:t> progress against the action plan</a:t>
            </a:r>
            <a:endParaRPr lang="en-US" sz="3600" b="1" dirty="0"/>
          </a:p>
        </p:txBody>
      </p:sp>
      <p:sp>
        <p:nvSpPr>
          <p:cNvPr id="8" name="Content Placeholder 2"/>
          <p:cNvSpPr txBox="1">
            <a:spLocks/>
          </p:cNvSpPr>
          <p:nvPr/>
        </p:nvSpPr>
        <p:spPr>
          <a:xfrm>
            <a:off x="317307" y="1163477"/>
            <a:ext cx="8243247" cy="54556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1000"/>
              </a:spcBef>
              <a:buClr>
                <a:srgbClr val="90C226"/>
              </a:buClr>
              <a:buSzPct val="80000"/>
              <a:buNone/>
            </a:pPr>
            <a:r>
              <a:rPr lang="en-US" dirty="0" smtClean="0"/>
              <a:t> </a:t>
            </a:r>
            <a:endParaRPr lang="en-US" b="1" dirty="0">
              <a:solidFill>
                <a:srgbClr val="FFC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51056296"/>
              </p:ext>
            </p:extLst>
          </p:nvPr>
        </p:nvGraphicFramePr>
        <p:xfrm>
          <a:off x="317306" y="917800"/>
          <a:ext cx="8369488" cy="1704975"/>
        </p:xfrm>
        <a:graphic>
          <a:graphicData uri="http://schemas.openxmlformats.org/drawingml/2006/table">
            <a:tbl>
              <a:tblPr/>
              <a:tblGrid>
                <a:gridCol w="2726878">
                  <a:extLst>
                    <a:ext uri="{9D8B030D-6E8A-4147-A177-3AD203B41FA5}">
                      <a16:colId xmlns:a16="http://schemas.microsoft.com/office/drawing/2014/main" val="20000"/>
                    </a:ext>
                  </a:extLst>
                </a:gridCol>
                <a:gridCol w="644870">
                  <a:extLst>
                    <a:ext uri="{9D8B030D-6E8A-4147-A177-3AD203B41FA5}">
                      <a16:colId xmlns:a16="http://schemas.microsoft.com/office/drawing/2014/main" val="20001"/>
                    </a:ext>
                  </a:extLst>
                </a:gridCol>
                <a:gridCol w="644870">
                  <a:extLst>
                    <a:ext uri="{9D8B030D-6E8A-4147-A177-3AD203B41FA5}">
                      <a16:colId xmlns:a16="http://schemas.microsoft.com/office/drawing/2014/main" val="20002"/>
                    </a:ext>
                  </a:extLst>
                </a:gridCol>
                <a:gridCol w="644870">
                  <a:extLst>
                    <a:ext uri="{9D8B030D-6E8A-4147-A177-3AD203B41FA5}">
                      <a16:colId xmlns:a16="http://schemas.microsoft.com/office/drawing/2014/main" val="20003"/>
                    </a:ext>
                  </a:extLst>
                </a:gridCol>
                <a:gridCol w="663294">
                  <a:extLst>
                    <a:ext uri="{9D8B030D-6E8A-4147-A177-3AD203B41FA5}">
                      <a16:colId xmlns:a16="http://schemas.microsoft.com/office/drawing/2014/main" val="20004"/>
                    </a:ext>
                  </a:extLst>
                </a:gridCol>
                <a:gridCol w="700144">
                  <a:extLst>
                    <a:ext uri="{9D8B030D-6E8A-4147-A177-3AD203B41FA5}">
                      <a16:colId xmlns:a16="http://schemas.microsoft.com/office/drawing/2014/main" val="20005"/>
                    </a:ext>
                  </a:extLst>
                </a:gridCol>
                <a:gridCol w="649477">
                  <a:extLst>
                    <a:ext uri="{9D8B030D-6E8A-4147-A177-3AD203B41FA5}">
                      <a16:colId xmlns:a16="http://schemas.microsoft.com/office/drawing/2014/main" val="20006"/>
                    </a:ext>
                  </a:extLst>
                </a:gridCol>
                <a:gridCol w="884393">
                  <a:extLst>
                    <a:ext uri="{9D8B030D-6E8A-4147-A177-3AD203B41FA5}">
                      <a16:colId xmlns:a16="http://schemas.microsoft.com/office/drawing/2014/main" val="20007"/>
                    </a:ext>
                  </a:extLst>
                </a:gridCol>
                <a:gridCol w="810692">
                  <a:extLst>
                    <a:ext uri="{9D8B030D-6E8A-4147-A177-3AD203B41FA5}">
                      <a16:colId xmlns:a16="http://schemas.microsoft.com/office/drawing/2014/main" val="20008"/>
                    </a:ext>
                  </a:extLst>
                </a:gridCol>
              </a:tblGrid>
              <a:tr h="904875">
                <a:tc>
                  <a:txBody>
                    <a:bodyPr/>
                    <a:lstStyle/>
                    <a:p>
                      <a:pPr algn="l" fontAlgn="ctr"/>
                      <a:r>
                        <a:rPr lang="en-ZA" sz="1200" b="1" i="0" u="none" strike="noStrike">
                          <a:solidFill>
                            <a:srgbClr val="000000"/>
                          </a:solidFill>
                          <a:effectLst/>
                          <a:latin typeface="Calibri" panose="020F0502020204030204" pitchFamily="34" charset="0"/>
                        </a:rPr>
                        <a:t>Management Response Actions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FINANCE</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CORPORATE SERVICES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ODG</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SES</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ESM</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IA &amp; RM</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ZA" sz="1200" b="1" i="0" u="none" strike="noStrike">
                          <a:solidFill>
                            <a:srgbClr val="000000"/>
                          </a:solidFill>
                          <a:effectLst/>
                          <a:latin typeface="Calibri" panose="020F0502020204030204" pitchFamily="34" charset="0"/>
                        </a:rPr>
                        <a:t>TOTAL</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ZA" sz="1200" b="1" i="0" u="none" strike="noStrike">
                          <a:solidFill>
                            <a:srgbClr val="000000"/>
                          </a:solidFill>
                          <a:effectLst/>
                          <a:latin typeface="Calibri" panose="020F0502020204030204" pitchFamily="34" charset="0"/>
                        </a:rPr>
                        <a:t>%</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00025">
                <a:tc>
                  <a:txBody>
                    <a:bodyPr/>
                    <a:lstStyle/>
                    <a:p>
                      <a:pPr algn="l" fontAlgn="b"/>
                      <a:r>
                        <a:rPr lang="en-ZA" sz="1200" b="1" i="0" u="none" strike="noStrike">
                          <a:solidFill>
                            <a:srgbClr val="000000"/>
                          </a:solidFill>
                          <a:effectLst/>
                          <a:latin typeface="Calibri" panose="020F0502020204030204" pitchFamily="34" charset="0"/>
                        </a:rPr>
                        <a:t>Implemented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200025">
                <a:tc>
                  <a:txBody>
                    <a:bodyPr/>
                    <a:lstStyle/>
                    <a:p>
                      <a:pPr algn="l" fontAlgn="b"/>
                      <a:r>
                        <a:rPr lang="en-ZA" sz="1200" b="1" i="0" u="none" strike="noStrike">
                          <a:solidFill>
                            <a:srgbClr val="000000"/>
                          </a:solidFill>
                          <a:effectLst/>
                          <a:latin typeface="Calibri" panose="020F0502020204030204" pitchFamily="34" charset="0"/>
                        </a:rPr>
                        <a:t>In -progress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00025">
                <a:tc>
                  <a:txBody>
                    <a:bodyPr/>
                    <a:lstStyle/>
                    <a:p>
                      <a:pPr algn="l" fontAlgn="b"/>
                      <a:r>
                        <a:rPr lang="en-ZA" sz="1200" b="1" i="0" u="none" strike="noStrike">
                          <a:solidFill>
                            <a:srgbClr val="000000"/>
                          </a:solidFill>
                          <a:effectLst/>
                          <a:latin typeface="Calibri" panose="020F0502020204030204" pitchFamily="34" charset="0"/>
                        </a:rPr>
                        <a:t>Not implemented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3"/>
                  </a:ext>
                </a:extLst>
              </a:tr>
              <a:tr h="200025">
                <a:tc>
                  <a:txBody>
                    <a:bodyPr/>
                    <a:lstStyle/>
                    <a:p>
                      <a:pPr algn="l" fontAlgn="b"/>
                      <a:r>
                        <a:rPr lang="en-ZA" sz="12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a:solidFill>
                            <a:srgbClr val="000000"/>
                          </a:solidFill>
                          <a:effectLst/>
                          <a:latin typeface="Arial" panose="020B0604020202020204" pitchFamily="34" charset="0"/>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200" b="1" i="0" u="none" strike="noStrike" dirty="0">
                          <a:solidFill>
                            <a:srgbClr val="000000"/>
                          </a:solidFill>
                          <a:effectLst/>
                          <a:latin typeface="Arial" panose="020B0604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589468779"/>
              </p:ext>
            </p:extLst>
          </p:nvPr>
        </p:nvGraphicFramePr>
        <p:xfrm>
          <a:off x="317308" y="2663895"/>
          <a:ext cx="8369490" cy="37778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756780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7" y="20477"/>
            <a:ext cx="8495731" cy="1143000"/>
          </a:xfrm>
        </p:spPr>
        <p:txBody>
          <a:bodyPr>
            <a:normAutofit fontScale="90000"/>
          </a:bodyPr>
          <a:lstStyle/>
          <a:p>
            <a:pPr lvl="0" algn="just">
              <a:spcBef>
                <a:spcPts val="1000"/>
              </a:spcBef>
              <a:buClr>
                <a:srgbClr val="90C226"/>
              </a:buClr>
              <a:buSzPct val="80000"/>
            </a:pPr>
            <a:r>
              <a:rPr lang="en-US" b="1" dirty="0"/>
              <a:t>AG audit outcomes &amp;</a:t>
            </a:r>
            <a:r>
              <a:rPr lang="en-US" b="1" dirty="0" smtClean="0"/>
              <a:t> </a:t>
            </a:r>
            <a:r>
              <a:rPr lang="en-US" b="1" dirty="0"/>
              <a:t>action plans</a:t>
            </a:r>
          </a:p>
        </p:txBody>
      </p:sp>
      <p:sp>
        <p:nvSpPr>
          <p:cNvPr id="8" name="Content Placeholder 2"/>
          <p:cNvSpPr txBox="1">
            <a:spLocks/>
          </p:cNvSpPr>
          <p:nvPr/>
        </p:nvSpPr>
        <p:spPr>
          <a:xfrm>
            <a:off x="317307" y="1163477"/>
            <a:ext cx="8243247" cy="5455687"/>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1000"/>
              </a:spcBef>
              <a:buClr>
                <a:srgbClr val="90C226"/>
              </a:buClr>
              <a:buSzPct val="80000"/>
              <a:buNone/>
            </a:pPr>
            <a:r>
              <a:rPr lang="en-US" sz="4300" b="1" u="sng" dirty="0"/>
              <a:t>Areas of improvement</a:t>
            </a:r>
          </a:p>
          <a:p>
            <a:pPr algn="just">
              <a:spcBef>
                <a:spcPts val="1000"/>
              </a:spcBef>
              <a:buClr>
                <a:srgbClr val="90C226"/>
              </a:buClr>
              <a:buSzPct val="80000"/>
              <a:buFont typeface="Courier New" panose="02070309020205020404" pitchFamily="49" charset="0"/>
              <a:buChar char="o"/>
            </a:pPr>
            <a:r>
              <a:rPr lang="en-US" sz="4300" dirty="0" err="1" smtClean="0"/>
              <a:t>LOGIS</a:t>
            </a:r>
            <a:r>
              <a:rPr lang="en-US" sz="4300" dirty="0" smtClean="0"/>
              <a:t> implementation to assist in management of assets and procurement process. </a:t>
            </a:r>
          </a:p>
          <a:p>
            <a:pPr algn="just">
              <a:spcBef>
                <a:spcPts val="1000"/>
              </a:spcBef>
              <a:buClr>
                <a:srgbClr val="90C226"/>
              </a:buClr>
              <a:buSzPct val="80000"/>
              <a:buFont typeface="Courier New" panose="02070309020205020404" pitchFamily="49" charset="0"/>
              <a:buChar char="o"/>
            </a:pPr>
            <a:r>
              <a:rPr lang="en-US" sz="4300" dirty="0"/>
              <a:t>Introduce electronic benefits management </a:t>
            </a:r>
            <a:r>
              <a:rPr lang="en-US" sz="4300" dirty="0" smtClean="0"/>
              <a:t>system which should interface with all 11 benefits in the Act.</a:t>
            </a:r>
            <a:endParaRPr lang="en-US" sz="4300" dirty="0"/>
          </a:p>
          <a:p>
            <a:pPr algn="just">
              <a:spcBef>
                <a:spcPts val="1000"/>
              </a:spcBef>
              <a:buClr>
                <a:srgbClr val="90C226"/>
              </a:buClr>
              <a:buSzPct val="80000"/>
              <a:buFont typeface="Courier New" panose="02070309020205020404" pitchFamily="49" charset="0"/>
              <a:buChar char="o"/>
            </a:pPr>
            <a:r>
              <a:rPr lang="en-US" sz="4300" dirty="0"/>
              <a:t>Introduce electronic performance management </a:t>
            </a:r>
            <a:r>
              <a:rPr lang="en-US" sz="4300" dirty="0" smtClean="0"/>
              <a:t>system</a:t>
            </a:r>
          </a:p>
          <a:p>
            <a:pPr algn="just">
              <a:spcBef>
                <a:spcPts val="1000"/>
              </a:spcBef>
              <a:buClr>
                <a:srgbClr val="90C226"/>
              </a:buClr>
              <a:buSzPct val="80000"/>
              <a:buFont typeface="Courier New" panose="02070309020205020404" pitchFamily="49" charset="0"/>
              <a:buChar char="o"/>
            </a:pPr>
            <a:r>
              <a:rPr lang="en-US" sz="4300" dirty="0" smtClean="0"/>
              <a:t>Develop and implement effective invoice tracking policy and system</a:t>
            </a:r>
          </a:p>
          <a:p>
            <a:pPr algn="just">
              <a:spcBef>
                <a:spcPts val="1000"/>
              </a:spcBef>
              <a:buClr>
                <a:srgbClr val="90C226"/>
              </a:buClr>
              <a:buSzPct val="80000"/>
              <a:buFont typeface="Courier New" panose="02070309020205020404" pitchFamily="49" charset="0"/>
              <a:buChar char="o"/>
            </a:pPr>
            <a:r>
              <a:rPr lang="en-US" sz="4300" dirty="0" smtClean="0"/>
              <a:t>Perform </a:t>
            </a:r>
            <a:r>
              <a:rPr lang="en-US" sz="4300" smtClean="0"/>
              <a:t>investigations of unwanted </a:t>
            </a:r>
            <a:r>
              <a:rPr lang="en-US" sz="4300" dirty="0" smtClean="0"/>
              <a:t>expenditure and finalize on time</a:t>
            </a:r>
          </a:p>
          <a:p>
            <a:pPr algn="just">
              <a:spcBef>
                <a:spcPts val="1000"/>
              </a:spcBef>
              <a:buClr>
                <a:srgbClr val="90C226"/>
              </a:buClr>
              <a:buSzPct val="80000"/>
              <a:buFont typeface="Courier New" panose="02070309020205020404" pitchFamily="49" charset="0"/>
              <a:buChar char="o"/>
            </a:pPr>
            <a:r>
              <a:rPr lang="en-US" sz="4300" dirty="0" smtClean="0"/>
              <a:t>Introduce monthly reporting for performance information to allow adequate time to rectify errors and omissions.</a:t>
            </a:r>
          </a:p>
          <a:p>
            <a:pPr algn="just">
              <a:spcBef>
                <a:spcPts val="1000"/>
              </a:spcBef>
              <a:buClr>
                <a:srgbClr val="90C226"/>
              </a:buClr>
              <a:buSzPct val="80000"/>
              <a:buFont typeface="Courier New" panose="02070309020205020404" pitchFamily="49" charset="0"/>
              <a:buChar char="o"/>
            </a:pPr>
            <a:r>
              <a:rPr lang="en-US" sz="4300" dirty="0" smtClean="0"/>
              <a:t>Monthly monitoring of audit action plans</a:t>
            </a:r>
            <a:endParaRPr lang="en-US" sz="4300" dirty="0"/>
          </a:p>
          <a:p>
            <a:pPr marL="0" indent="0" algn="ctr">
              <a:spcBef>
                <a:spcPts val="1000"/>
              </a:spcBef>
              <a:buClr>
                <a:srgbClr val="90C226"/>
              </a:buClr>
              <a:buSzPct val="80000"/>
              <a:buNone/>
            </a:pPr>
            <a:r>
              <a:rPr lang="en-US" dirty="0" smtClean="0"/>
              <a:t> </a:t>
            </a:r>
            <a:endParaRPr lang="en-US" b="1" dirty="0">
              <a:solidFill>
                <a:srgbClr val="FFC000"/>
              </a:solidFill>
            </a:endParaRPr>
          </a:p>
        </p:txBody>
      </p:sp>
    </p:spTree>
    <p:extLst>
      <p:ext uri="{BB962C8B-B14F-4D97-AF65-F5344CB8AC3E}">
        <p14:creationId xmlns:p14="http://schemas.microsoft.com/office/powerpoint/2010/main" val="3396080637"/>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t>Conclusion</a:t>
            </a:r>
            <a:endParaRPr lang="en-US" altLang="en-US" b="1" dirty="0"/>
          </a:p>
        </p:txBody>
      </p:sp>
      <p:sp>
        <p:nvSpPr>
          <p:cNvPr id="3" name="Content Placeholder 2"/>
          <p:cNvSpPr>
            <a:spLocks noGrp="1"/>
          </p:cNvSpPr>
          <p:nvPr>
            <p:ph idx="1"/>
          </p:nvPr>
        </p:nvSpPr>
        <p:spPr>
          <a:xfrm>
            <a:off x="457199" y="1448345"/>
            <a:ext cx="8045356" cy="4658541"/>
          </a:xfrm>
        </p:spPr>
        <p:txBody>
          <a:bodyPr>
            <a:normAutofit/>
          </a:bodyPr>
          <a:lstStyle/>
          <a:p>
            <a:pPr marL="0" indent="0" algn="ctr">
              <a:buNone/>
            </a:pPr>
            <a:endParaRPr lang="en-US" dirty="0" smtClean="0"/>
          </a:p>
          <a:p>
            <a:pPr marL="0" indent="0" algn="ctr">
              <a:buNone/>
            </a:pPr>
            <a:endParaRPr lang="en-US" dirty="0"/>
          </a:p>
          <a:p>
            <a:pPr marL="0" indent="0" algn="ctr">
              <a:buNone/>
            </a:pPr>
            <a:r>
              <a:rPr lang="en-US" dirty="0" smtClean="0"/>
              <a:t>Thank you</a:t>
            </a:r>
            <a:endParaRPr lang="en-ZA" dirty="0"/>
          </a:p>
        </p:txBody>
      </p:sp>
    </p:spTree>
    <p:extLst>
      <p:ext uri="{BB962C8B-B14F-4D97-AF65-F5344CB8AC3E}">
        <p14:creationId xmlns:p14="http://schemas.microsoft.com/office/powerpoint/2010/main" val="1945793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56"/>
            <a:ext cx="8229600" cy="1143000"/>
          </a:xfrm>
        </p:spPr>
        <p:txBody>
          <a:bodyPr>
            <a:normAutofit/>
          </a:bodyPr>
          <a:lstStyle/>
          <a:p>
            <a:r>
              <a:rPr lang="en-US" sz="3600" b="1" dirty="0" smtClean="0"/>
              <a:t>PRESENTATION OUTLINE</a:t>
            </a:r>
            <a:endParaRPr lang="en-US" sz="3600" b="1" dirty="0"/>
          </a:p>
        </p:txBody>
      </p:sp>
      <p:sp>
        <p:nvSpPr>
          <p:cNvPr id="4" name="Slide Number Placeholder 3"/>
          <p:cNvSpPr>
            <a:spLocks noGrp="1"/>
          </p:cNvSpPr>
          <p:nvPr>
            <p:ph type="sldNum" sz="quarter" idx="12"/>
          </p:nvPr>
        </p:nvSpPr>
        <p:spPr/>
        <p:txBody>
          <a:bodyPr/>
          <a:lstStyle/>
          <a:p>
            <a:fld id="{7B1C6805-EAF3-CC4B-883D-0BA841DD8C88}" type="slidenum">
              <a:rPr lang="en-US" smtClean="0"/>
              <a:t>2</a:t>
            </a:fld>
            <a:endParaRPr lang="en-US" dirty="0"/>
          </a:p>
        </p:txBody>
      </p:sp>
      <p:sp>
        <p:nvSpPr>
          <p:cNvPr id="6" name="Content Placeholder 2"/>
          <p:cNvSpPr>
            <a:spLocks noGrp="1"/>
          </p:cNvSpPr>
          <p:nvPr>
            <p:ph idx="1"/>
          </p:nvPr>
        </p:nvSpPr>
        <p:spPr>
          <a:xfrm>
            <a:off x="272955" y="1033153"/>
            <a:ext cx="8413846" cy="5232419"/>
          </a:xfrm>
        </p:spPr>
        <p:txBody>
          <a:bodyPr>
            <a:normAutofit fontScale="62500" lnSpcReduction="20000"/>
          </a:bodyPr>
          <a:lstStyle/>
          <a:p>
            <a:pPr>
              <a:lnSpc>
                <a:spcPct val="170000"/>
              </a:lnSpc>
              <a:buFont typeface="Wingdings" panose="05000000000000000000" pitchFamily="2" charset="2"/>
              <a:buChar char="q"/>
            </a:pPr>
            <a:r>
              <a:rPr lang="en-US" sz="4200" spc="10" dirty="0" smtClean="0">
                <a:latin typeface="Arial" panose="020B0604020202020204" pitchFamily="34" charset="0"/>
                <a:ea typeface="Times New Roman" panose="02020603050405020304" pitchFamily="18" charset="0"/>
                <a:cs typeface="Times New Roman" panose="02020603050405020304" pitchFamily="18" charset="0"/>
              </a:rPr>
              <a:t>Purpose</a:t>
            </a:r>
          </a:p>
          <a:p>
            <a:pPr marL="0" indent="0">
              <a:lnSpc>
                <a:spcPct val="170000"/>
              </a:lnSpc>
              <a:buNone/>
            </a:pPr>
            <a:endParaRPr lang="en-US" sz="4200" spc="10" dirty="0" smtClean="0">
              <a:latin typeface="Arial" panose="020B0604020202020204" pitchFamily="34" charset="0"/>
              <a:ea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q"/>
            </a:pPr>
            <a:r>
              <a:rPr lang="en-US" sz="4200" spc="10" dirty="0">
                <a:latin typeface="Arial" panose="020B0604020202020204" pitchFamily="34" charset="0"/>
                <a:ea typeface="Times New Roman" panose="02020603050405020304" pitchFamily="18" charset="0"/>
                <a:cs typeface="Times New Roman" panose="02020603050405020304" pitchFamily="18" charset="0"/>
              </a:rPr>
              <a:t>Audit outcomes and internal control </a:t>
            </a:r>
            <a:r>
              <a:rPr lang="en-US" sz="4200" spc="10" dirty="0" smtClean="0">
                <a:latin typeface="Arial" panose="020B0604020202020204" pitchFamily="34" charset="0"/>
                <a:ea typeface="Times New Roman" panose="02020603050405020304" pitchFamily="18" charset="0"/>
                <a:cs typeface="Times New Roman" panose="02020603050405020304" pitchFamily="18" charset="0"/>
              </a:rPr>
              <a:t>environment</a:t>
            </a:r>
          </a:p>
          <a:p>
            <a:pPr marL="0" indent="0">
              <a:lnSpc>
                <a:spcPct val="170000"/>
              </a:lnSpc>
              <a:buNone/>
            </a:pPr>
            <a:endParaRPr lang="en-US" sz="4200" spc="10" dirty="0">
              <a:latin typeface="Arial" panose="020B0604020202020204" pitchFamily="34" charset="0"/>
              <a:ea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q"/>
            </a:pPr>
            <a:r>
              <a:rPr lang="en-US" sz="4200" spc="10" dirty="0" smtClean="0">
                <a:latin typeface="Arial" panose="020B0604020202020204" pitchFamily="34" charset="0"/>
                <a:ea typeface="Times New Roman" panose="02020603050405020304" pitchFamily="18" charset="0"/>
                <a:cs typeface="Times New Roman" panose="02020603050405020304" pitchFamily="18" charset="0"/>
              </a:rPr>
              <a:t>Conclusion</a:t>
            </a:r>
          </a:p>
          <a:p>
            <a:pPr marL="0" indent="0">
              <a:lnSpc>
                <a:spcPct val="170000"/>
              </a:lnSpc>
              <a:buNone/>
            </a:pPr>
            <a:r>
              <a:rPr lang="en-ZA" sz="2800" b="1" dirty="0">
                <a:latin typeface="Calibri" panose="020F0502020204030204" pitchFamily="34" charset="0"/>
                <a:ea typeface="Times New Roman" panose="02020603050405020304" pitchFamily="18" charset="0"/>
                <a:cs typeface="Times New Roman" panose="02020603050405020304" pitchFamily="18" charset="0"/>
              </a:rPr>
              <a:t/>
            </a:r>
            <a:br>
              <a:rPr lang="en-ZA" sz="2800" b="1" dirty="0">
                <a:latin typeface="Calibri" panose="020F0502020204030204" pitchFamily="34" charset="0"/>
                <a:ea typeface="Times New Roman" panose="02020603050405020304" pitchFamily="18" charset="0"/>
                <a:cs typeface="Times New Roman" panose="02020603050405020304" pitchFamily="18" charset="0"/>
              </a:rPr>
            </a:br>
            <a:endParaRPr lang="en-US" sz="2000" spc="10" dirty="0" smtClean="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buNone/>
            </a:pPr>
            <a:r>
              <a:rPr lang="en-ZA" sz="2000" b="1" dirty="0">
                <a:ea typeface="Times New Roman" panose="02020603050405020304" pitchFamily="18" charset="0"/>
                <a:cs typeface="Times New Roman" panose="02020603050405020304" pitchFamily="18" charset="0"/>
              </a:rPr>
              <a:t/>
            </a:r>
            <a:br>
              <a:rPr lang="en-ZA" sz="2000" b="1" dirty="0">
                <a:ea typeface="Times New Roman" panose="02020603050405020304" pitchFamily="18" charset="0"/>
                <a:cs typeface="Times New Roman" panose="02020603050405020304" pitchFamily="18" charset="0"/>
              </a:rPr>
            </a:br>
            <a:r>
              <a:rPr lang="en-ZA" sz="2000" b="1" dirty="0"/>
              <a:t/>
            </a:r>
            <a:br>
              <a:rPr lang="en-ZA" sz="2000" b="1" dirty="0"/>
            </a:br>
            <a:endParaRPr lang="en-ZA" sz="2000" dirty="0" smtClean="0">
              <a:ea typeface="Times New Roman" panose="02020603050405020304" pitchFamily="18" charset="0"/>
              <a:cs typeface="Times New Roman" panose="02020603050405020304" pitchFamily="18" charset="0"/>
            </a:endParaRPr>
          </a:p>
          <a:p>
            <a:pPr>
              <a:lnSpc>
                <a:spcPct val="115000"/>
              </a:lnSpc>
              <a:spcAft>
                <a:spcPts val="0"/>
              </a:spcAft>
              <a:buFont typeface="Arial" panose="020B0604020202020204" pitchFamily="34" charset="0"/>
              <a:buChar char="•"/>
            </a:pPr>
            <a:endParaRPr lang="en-ZA" sz="2000" dirty="0">
              <a:ea typeface="Times New Roman" panose="02020603050405020304" pitchFamily="18" charset="0"/>
              <a:cs typeface="Times New Roman" panose="02020603050405020304" pitchFamily="18" charset="0"/>
            </a:endParaRPr>
          </a:p>
          <a:p>
            <a:pPr marL="457200" lvl="1" indent="0" algn="just">
              <a:lnSpc>
                <a:spcPct val="115000"/>
              </a:lnSpc>
              <a:buNone/>
            </a:pPr>
            <a:endParaRPr lang="en-ZA" sz="2400" dirty="0">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4168590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
            <a:ext cx="8229600" cy="912718"/>
          </a:xfrm>
        </p:spPr>
        <p:txBody>
          <a:bodyPr>
            <a:noAutofit/>
          </a:bodyPr>
          <a:lstStyle/>
          <a:p>
            <a:pPr>
              <a:spcBef>
                <a:spcPts val="1000"/>
              </a:spcBef>
              <a:buClr>
                <a:srgbClr val="90C226"/>
              </a:buClr>
              <a:buSzPct val="80000"/>
            </a:pPr>
            <a:r>
              <a:rPr lang="en-US" sz="6000" dirty="0" smtClean="0"/>
              <a:t>Purpose</a:t>
            </a:r>
            <a:endParaRPr lang="en-US" sz="6000" dirty="0"/>
          </a:p>
        </p:txBody>
      </p:sp>
      <p:sp>
        <p:nvSpPr>
          <p:cNvPr id="3" name="Content Placeholder 2"/>
          <p:cNvSpPr>
            <a:spLocks noGrp="1"/>
          </p:cNvSpPr>
          <p:nvPr>
            <p:ph idx="1"/>
          </p:nvPr>
        </p:nvSpPr>
        <p:spPr>
          <a:xfrm>
            <a:off x="259307" y="834193"/>
            <a:ext cx="8625385" cy="5866857"/>
          </a:xfrm>
        </p:spPr>
        <p:txBody>
          <a:bodyPr>
            <a:normAutofit/>
          </a:bodyPr>
          <a:lstStyle/>
          <a:p>
            <a:pPr marL="0" indent="0" algn="just">
              <a:spcBef>
                <a:spcPts val="1000"/>
              </a:spcBef>
              <a:buClr>
                <a:srgbClr val="90C226"/>
              </a:buClr>
              <a:buSzPct val="80000"/>
              <a:buNone/>
            </a:pPr>
            <a:endParaRPr lang="en-US" b="1" u="sng" dirty="0" smtClean="0"/>
          </a:p>
          <a:p>
            <a:pPr algn="just"/>
            <a:r>
              <a:rPr lang="en-US" dirty="0"/>
              <a:t>The purpose of the presentation is to apprise the </a:t>
            </a:r>
            <a:r>
              <a:rPr lang="en-US" dirty="0" smtClean="0"/>
              <a:t>Portfolio Committee with </a:t>
            </a:r>
            <a:r>
              <a:rPr lang="en-US" dirty="0"/>
              <a:t>high level results of matters raised in the </a:t>
            </a:r>
            <a:r>
              <a:rPr lang="en-US" dirty="0" err="1"/>
              <a:t>AGSA</a:t>
            </a:r>
            <a:r>
              <a:rPr lang="en-US" dirty="0"/>
              <a:t> </a:t>
            </a:r>
            <a:r>
              <a:rPr lang="en-US" dirty="0" smtClean="0"/>
              <a:t>Reports</a:t>
            </a:r>
          </a:p>
        </p:txBody>
      </p:sp>
    </p:spTree>
    <p:extLst>
      <p:ext uri="{BB962C8B-B14F-4D97-AF65-F5344CB8AC3E}">
        <p14:creationId xmlns:p14="http://schemas.microsoft.com/office/powerpoint/2010/main" val="49376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31"/>
            <a:ext cx="8229600" cy="1143000"/>
          </a:xfrm>
        </p:spPr>
        <p:txBody>
          <a:bodyPr>
            <a:normAutofit/>
          </a:bodyPr>
          <a:lstStyle/>
          <a:p>
            <a:r>
              <a:rPr lang="en-US" altLang="en-US" sz="2800" b="1" dirty="0" smtClean="0"/>
              <a:t>Audit outcomes and internal control environment</a:t>
            </a:r>
            <a:endParaRPr lang="en-ZA" altLang="en-US" sz="2800" b="1" dirty="0"/>
          </a:p>
        </p:txBody>
      </p:sp>
      <p:pic>
        <p:nvPicPr>
          <p:cNvPr id="7" name="Picture 6"/>
          <p:cNvPicPr/>
          <p:nvPr/>
        </p:nvPicPr>
        <p:blipFill>
          <a:blip r:embed="rId3"/>
          <a:stretch>
            <a:fillRect/>
          </a:stretch>
        </p:blipFill>
        <p:spPr>
          <a:xfrm>
            <a:off x="204715" y="1023581"/>
            <a:ext cx="8771417" cy="5390867"/>
          </a:xfrm>
          <a:prstGeom prst="rect">
            <a:avLst/>
          </a:prstGeom>
        </p:spPr>
      </p:pic>
    </p:spTree>
    <p:extLst>
      <p:ext uri="{BB962C8B-B14F-4D97-AF65-F5344CB8AC3E}">
        <p14:creationId xmlns:p14="http://schemas.microsoft.com/office/powerpoint/2010/main" val="3677710536"/>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48595"/>
            <a:ext cx="8495731" cy="953661"/>
          </a:xfrm>
        </p:spPr>
        <p:txBody>
          <a:bodyPr>
            <a:normAutofit/>
          </a:bodyPr>
          <a:lstStyle/>
          <a:p>
            <a:pPr lvl="0">
              <a:spcBef>
                <a:spcPts val="1000"/>
              </a:spcBef>
              <a:buClr>
                <a:srgbClr val="90C226"/>
              </a:buClr>
              <a:buSzPct val="80000"/>
            </a:pPr>
            <a:r>
              <a:rPr lang="en-US" b="1" dirty="0"/>
              <a:t>AG audit </a:t>
            </a:r>
            <a:r>
              <a:rPr lang="en-US" b="1" dirty="0" smtClean="0"/>
              <a:t>outcomes</a:t>
            </a:r>
            <a:endParaRPr lang="en-US" b="1" dirty="0"/>
          </a:p>
        </p:txBody>
      </p:sp>
      <p:sp>
        <p:nvSpPr>
          <p:cNvPr id="5" name="Rectangle 4"/>
          <p:cNvSpPr/>
          <p:nvPr/>
        </p:nvSpPr>
        <p:spPr>
          <a:xfrm>
            <a:off x="191069" y="4563917"/>
            <a:ext cx="8495731" cy="1605568"/>
          </a:xfrm>
          <a:prstGeom prst="rect">
            <a:avLst/>
          </a:prstGeom>
        </p:spPr>
        <p:txBody>
          <a:bodyPr wrap="square">
            <a:spAutoFit/>
          </a:bodyPr>
          <a:lstStyle/>
          <a:p>
            <a:pPr algn="just">
              <a:spcBef>
                <a:spcPts val="1000"/>
              </a:spcBef>
              <a:buClr>
                <a:srgbClr val="90C226"/>
              </a:buClr>
              <a:buSzPct val="80000"/>
            </a:pPr>
            <a:r>
              <a:rPr lang="en-US" b="1" u="sng" dirty="0" smtClean="0"/>
              <a:t>Matter of emphasis</a:t>
            </a:r>
            <a:endParaRPr lang="en-US" dirty="0" smtClean="0"/>
          </a:p>
          <a:p>
            <a:pPr marL="285750" indent="-285750" algn="just">
              <a:spcBef>
                <a:spcPts val="1000"/>
              </a:spcBef>
              <a:buClr>
                <a:srgbClr val="90C226"/>
              </a:buClr>
              <a:buSzPct val="80000"/>
              <a:buFont typeface="Arial" panose="020B0604020202020204" pitchFamily="34" charset="0"/>
              <a:buChar char="•"/>
            </a:pPr>
            <a:r>
              <a:rPr lang="en-ZA" dirty="0" smtClean="0"/>
              <a:t>The </a:t>
            </a:r>
            <a:r>
              <a:rPr lang="en-ZA" dirty="0"/>
              <a:t>department is the defendant in contract cancellation </a:t>
            </a:r>
            <a:r>
              <a:rPr lang="en-ZA" dirty="0" smtClean="0"/>
              <a:t>lawsuits amounting to R 189 159 000.00. </a:t>
            </a:r>
            <a:r>
              <a:rPr lang="en-ZA" dirty="0"/>
              <a:t>The ultimate outcome of these matters cannot presently be determined and no provision for any liability that may result has been made in the financial statements.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32737551"/>
              </p:ext>
            </p:extLst>
          </p:nvPr>
        </p:nvGraphicFramePr>
        <p:xfrm>
          <a:off x="191069" y="884239"/>
          <a:ext cx="4544704" cy="3679678"/>
        </p:xfrm>
        <a:graphic>
          <a:graphicData uri="http://schemas.openxmlformats.org/drawingml/2006/table">
            <a:tbl>
              <a:tblPr>
                <a:tableStyleId>{5C22544A-7EE6-4342-B048-85BDC9FD1C3A}</a:tableStyleId>
              </a:tblPr>
              <a:tblGrid>
                <a:gridCol w="2429301">
                  <a:extLst>
                    <a:ext uri="{9D8B030D-6E8A-4147-A177-3AD203B41FA5}">
                      <a16:colId xmlns:a16="http://schemas.microsoft.com/office/drawing/2014/main" val="20000"/>
                    </a:ext>
                  </a:extLst>
                </a:gridCol>
                <a:gridCol w="696036">
                  <a:extLst>
                    <a:ext uri="{9D8B030D-6E8A-4147-A177-3AD203B41FA5}">
                      <a16:colId xmlns:a16="http://schemas.microsoft.com/office/drawing/2014/main" val="20001"/>
                    </a:ext>
                  </a:extLst>
                </a:gridCol>
                <a:gridCol w="682388">
                  <a:extLst>
                    <a:ext uri="{9D8B030D-6E8A-4147-A177-3AD203B41FA5}">
                      <a16:colId xmlns:a16="http://schemas.microsoft.com/office/drawing/2014/main" val="20002"/>
                    </a:ext>
                  </a:extLst>
                </a:gridCol>
                <a:gridCol w="736979">
                  <a:extLst>
                    <a:ext uri="{9D8B030D-6E8A-4147-A177-3AD203B41FA5}">
                      <a16:colId xmlns:a16="http://schemas.microsoft.com/office/drawing/2014/main" val="20003"/>
                    </a:ext>
                  </a:extLst>
                </a:gridCol>
              </a:tblGrid>
              <a:tr h="560538">
                <a:tc>
                  <a:txBody>
                    <a:bodyPr/>
                    <a:lstStyle/>
                    <a:p>
                      <a:pPr algn="l" fontAlgn="b"/>
                      <a:r>
                        <a:rPr lang="en-ZA" sz="1600" b="1" u="none" strike="noStrike" dirty="0">
                          <a:effectLst/>
                        </a:rPr>
                        <a:t>Description</a:t>
                      </a:r>
                      <a:endParaRPr lang="en-ZA" sz="1600" b="1"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ZA" sz="1600" b="1" u="none" strike="noStrike" dirty="0">
                          <a:effectLst/>
                        </a:rPr>
                        <a:t>2018-19</a:t>
                      </a:r>
                      <a:endParaRPr lang="en-ZA" sz="1600" b="1"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en-ZA" sz="1600" b="1" u="none" strike="noStrike" dirty="0">
                          <a:effectLst/>
                        </a:rPr>
                        <a:t>2019-20</a:t>
                      </a:r>
                      <a:endParaRPr lang="en-ZA" sz="1600" b="1" i="0" u="none" strike="noStrike" dirty="0">
                        <a:solidFill>
                          <a:srgbClr val="000000"/>
                        </a:solidFill>
                        <a:effectLst/>
                        <a:latin typeface="Arial" panose="020B0604020202020204" pitchFamily="34" charset="0"/>
                      </a:endParaRPr>
                    </a:p>
                  </a:txBody>
                  <a:tcPr marL="9525" marR="9525" marT="9525" marB="0" anchor="b">
                    <a:solidFill>
                      <a:schemeClr val="accent2"/>
                    </a:solidFill>
                  </a:tcPr>
                </a:tc>
                <a:tc>
                  <a:txBody>
                    <a:bodyPr/>
                    <a:lstStyle/>
                    <a:p>
                      <a:pPr algn="ctr" fontAlgn="b"/>
                      <a:r>
                        <a:rPr lang="en-ZA" sz="1600" b="1" u="none" strike="noStrike" dirty="0" smtClean="0">
                          <a:effectLst/>
                        </a:rPr>
                        <a:t>2020-21</a:t>
                      </a:r>
                      <a:endParaRPr lang="en-ZA" sz="1600" b="1" i="0" u="none" strike="noStrike" dirty="0">
                        <a:solidFill>
                          <a:srgbClr val="000000"/>
                        </a:solidFill>
                        <a:effectLst/>
                        <a:latin typeface="Arial" panose="020B0604020202020204" pitchFamily="34" charset="0"/>
                      </a:endParaRPr>
                    </a:p>
                  </a:txBody>
                  <a:tcPr marL="9525" marR="9525" marT="9525" marB="0" anchor="b">
                    <a:solidFill>
                      <a:schemeClr val="accent2"/>
                    </a:solidFill>
                  </a:tcPr>
                </a:tc>
                <a:extLst>
                  <a:ext uri="{0D108BD9-81ED-4DB2-BD59-A6C34878D82A}">
                    <a16:rowId xmlns:a16="http://schemas.microsoft.com/office/drawing/2014/main" val="10000"/>
                  </a:ext>
                </a:extLst>
              </a:tr>
              <a:tr h="494886">
                <a:tc>
                  <a:txBody>
                    <a:bodyPr/>
                    <a:lstStyle/>
                    <a:p>
                      <a:pPr algn="l" fontAlgn="b"/>
                      <a:r>
                        <a:rPr lang="en-ZA" sz="1600" b="1" u="none" strike="noStrike" dirty="0">
                          <a:effectLst/>
                        </a:rPr>
                        <a:t>Audit findings raised</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46</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60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rgbClr val="000000"/>
                          </a:solidFill>
                          <a:effectLst/>
                          <a:latin typeface="Arial" panose="020B0604020202020204" pitchFamily="34" charset="0"/>
                        </a:rPr>
                        <a:t>73</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10001"/>
                  </a:ext>
                </a:extLst>
              </a:tr>
              <a:tr h="471320">
                <a:tc>
                  <a:txBody>
                    <a:bodyPr/>
                    <a:lstStyle/>
                    <a:p>
                      <a:pPr algn="l" fontAlgn="b"/>
                      <a:r>
                        <a:rPr lang="en-ZA" sz="1600" b="1" u="none" strike="noStrike" dirty="0">
                          <a:effectLst/>
                        </a:rPr>
                        <a:t>New audit findings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7</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26</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chemeClr val="tx1"/>
                          </a:solidFill>
                          <a:effectLst/>
                          <a:latin typeface="Arial" panose="020B0604020202020204" pitchFamily="34" charset="0"/>
                        </a:rPr>
                        <a:t>37</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0000"/>
                    </a:solidFill>
                  </a:tcPr>
                </a:tc>
                <a:extLst>
                  <a:ext uri="{0D108BD9-81ED-4DB2-BD59-A6C34878D82A}">
                    <a16:rowId xmlns:a16="http://schemas.microsoft.com/office/drawing/2014/main" val="10002"/>
                  </a:ext>
                </a:extLst>
              </a:tr>
              <a:tr h="560538">
                <a:tc>
                  <a:txBody>
                    <a:bodyPr/>
                    <a:lstStyle/>
                    <a:p>
                      <a:pPr algn="l" fontAlgn="b"/>
                      <a:r>
                        <a:rPr lang="en-ZA" sz="1600" b="1" u="none" strike="noStrike">
                          <a:effectLst/>
                        </a:rPr>
                        <a:t>Management dissagreements</a:t>
                      </a:r>
                      <a:endParaRPr lang="en-ZA" sz="1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8</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10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600" b="1" i="0" u="none" strike="noStrike" dirty="0" smtClean="0">
                          <a:solidFill>
                            <a:schemeClr val="tx1"/>
                          </a:solidFill>
                          <a:effectLst/>
                          <a:latin typeface="Arial" panose="020B0604020202020204" pitchFamily="34" charset="0"/>
                        </a:rPr>
                        <a:t>9</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FF00"/>
                    </a:solidFill>
                  </a:tcPr>
                </a:tc>
                <a:extLst>
                  <a:ext uri="{0D108BD9-81ED-4DB2-BD59-A6C34878D82A}">
                    <a16:rowId xmlns:a16="http://schemas.microsoft.com/office/drawing/2014/main" val="10003"/>
                  </a:ext>
                </a:extLst>
              </a:tr>
              <a:tr h="560538">
                <a:tc>
                  <a:txBody>
                    <a:bodyPr/>
                    <a:lstStyle/>
                    <a:p>
                      <a:pPr algn="l" fontAlgn="b"/>
                      <a:r>
                        <a:rPr lang="en-US" sz="1600" b="1" u="none" strike="noStrike" dirty="0">
                          <a:effectLst/>
                        </a:rPr>
                        <a:t>Matters affecting the audit report</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17</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US" sz="1600" b="1" i="0" u="none" strike="noStrike" dirty="0" smtClean="0">
                          <a:solidFill>
                            <a:srgbClr val="000000"/>
                          </a:solidFill>
                          <a:effectLst/>
                          <a:latin typeface="Arial" panose="020B0604020202020204" pitchFamily="34" charset="0"/>
                        </a:rPr>
                        <a:t>6</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600" b="1" i="0" u="none" strike="noStrike" dirty="0" smtClean="0">
                          <a:solidFill>
                            <a:schemeClr val="tx1"/>
                          </a:solidFill>
                          <a:effectLst/>
                          <a:latin typeface="Arial" panose="020B0604020202020204" pitchFamily="34" charset="0"/>
                        </a:rPr>
                        <a:t>9</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FFFF00"/>
                    </a:solidFill>
                  </a:tcPr>
                </a:tc>
                <a:extLst>
                  <a:ext uri="{0D108BD9-81ED-4DB2-BD59-A6C34878D82A}">
                    <a16:rowId xmlns:a16="http://schemas.microsoft.com/office/drawing/2014/main" val="10004"/>
                  </a:ext>
                </a:extLst>
              </a:tr>
              <a:tr h="560538">
                <a:tc>
                  <a:txBody>
                    <a:bodyPr/>
                    <a:lstStyle/>
                    <a:p>
                      <a:pPr algn="l" fontAlgn="b"/>
                      <a:r>
                        <a:rPr lang="en-ZA" sz="1600" b="1" u="none" strike="noStrike" dirty="0">
                          <a:effectLst/>
                        </a:rPr>
                        <a:t>No management responses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0</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ZA" sz="1600" b="1" u="none" strike="noStrike" dirty="0">
                          <a:effectLst/>
                        </a:rPr>
                        <a:t>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600" b="1" i="0" u="none" strike="noStrike" dirty="0" smtClean="0">
                          <a:solidFill>
                            <a:srgbClr val="000000"/>
                          </a:solidFill>
                          <a:effectLst/>
                          <a:latin typeface="Arial" panose="020B0604020202020204" pitchFamily="34" charset="0"/>
                        </a:rPr>
                        <a:t>0</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10005"/>
                  </a:ext>
                </a:extLst>
              </a:tr>
              <a:tr h="471320">
                <a:tc>
                  <a:txBody>
                    <a:bodyPr/>
                    <a:lstStyle/>
                    <a:p>
                      <a:pPr algn="l" fontAlgn="b"/>
                      <a:r>
                        <a:rPr lang="en-ZA" sz="1600" b="1" u="none" strike="noStrike" dirty="0">
                          <a:effectLst/>
                        </a:rPr>
                        <a:t>Recurring audit findings</a:t>
                      </a:r>
                      <a:endParaRPr lang="en-ZA"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ZA" sz="1600" b="1" u="none" strike="noStrike" dirty="0">
                          <a:effectLst/>
                        </a:rPr>
                        <a:t>39</a:t>
                      </a:r>
                      <a:endParaRPr lang="en-ZA" sz="1600" b="1" i="0" u="none" strike="noStrike" dirty="0">
                        <a:solidFill>
                          <a:srgbClr val="000000"/>
                        </a:solidFill>
                        <a:effectLst/>
                        <a:latin typeface="Calibri" panose="020F0502020204030204" pitchFamily="34" charset="0"/>
                      </a:endParaRPr>
                    </a:p>
                  </a:txBody>
                  <a:tcPr marL="9525" marR="9525" marT="9525" marB="0" anchor="b">
                    <a:solidFill>
                      <a:srgbClr val="FF0000"/>
                    </a:solidFill>
                  </a:tcPr>
                </a:tc>
                <a:tc>
                  <a:txBody>
                    <a:bodyPr/>
                    <a:lstStyle/>
                    <a:p>
                      <a:pPr algn="ctr" fontAlgn="b"/>
                      <a:r>
                        <a:rPr lang="en-ZA" sz="1600" b="1" u="none" strike="noStrike" dirty="0">
                          <a:effectLst/>
                        </a:rPr>
                        <a:t>33</a:t>
                      </a:r>
                      <a:endParaRPr lang="en-ZA" sz="1600" b="1"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600" b="1" i="0" u="none" strike="noStrike" dirty="0" smtClean="0">
                          <a:solidFill>
                            <a:schemeClr val="tx1"/>
                          </a:solidFill>
                          <a:effectLst/>
                          <a:latin typeface="Arial" panose="020B0604020202020204" pitchFamily="34" charset="0"/>
                        </a:rPr>
                        <a:t>25</a:t>
                      </a:r>
                      <a:endParaRPr lang="en-ZA" sz="1600" b="1" i="0" u="none" strike="noStrike" dirty="0">
                        <a:solidFill>
                          <a:schemeClr val="tx1"/>
                        </a:solidFill>
                        <a:effectLst/>
                        <a:latin typeface="Arial" panose="020B0604020202020204" pitchFamily="34" charset="0"/>
                      </a:endParaRPr>
                    </a:p>
                  </a:txBody>
                  <a:tcPr marL="9525" marR="9525" marT="9525" marB="0" anchor="b">
                    <a:solidFill>
                      <a:srgbClr val="00B050"/>
                    </a:solidFill>
                  </a:tcPr>
                </a:tc>
                <a:extLst>
                  <a:ext uri="{0D108BD9-81ED-4DB2-BD59-A6C34878D82A}">
                    <a16:rowId xmlns:a16="http://schemas.microsoft.com/office/drawing/2014/main" val="10006"/>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2548962010"/>
              </p:ext>
            </p:extLst>
          </p:nvPr>
        </p:nvGraphicFramePr>
        <p:xfrm>
          <a:off x="4844956" y="884239"/>
          <a:ext cx="4181972" cy="4069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23645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
            <a:ext cx="8229600" cy="912718"/>
          </a:xfrm>
        </p:spPr>
        <p:txBody>
          <a:bodyPr>
            <a:normAutofit/>
          </a:bodyPr>
          <a:lstStyle/>
          <a:p>
            <a:pPr>
              <a:spcBef>
                <a:spcPts val="1000"/>
              </a:spcBef>
              <a:buClr>
                <a:srgbClr val="90C226"/>
              </a:buClr>
              <a:buSzPct val="80000"/>
            </a:pPr>
            <a:r>
              <a:rPr lang="en-US" sz="3600" b="1" u="sng" dirty="0"/>
              <a:t>Matters </a:t>
            </a:r>
            <a:r>
              <a:rPr lang="en-US" sz="3600" b="1" u="sng" dirty="0" smtClean="0"/>
              <a:t>relating to the audit report</a:t>
            </a:r>
            <a:endParaRPr lang="en-US" sz="3600" dirty="0"/>
          </a:p>
        </p:txBody>
      </p:sp>
      <p:sp>
        <p:nvSpPr>
          <p:cNvPr id="3" name="Content Placeholder 2"/>
          <p:cNvSpPr>
            <a:spLocks noGrp="1"/>
          </p:cNvSpPr>
          <p:nvPr>
            <p:ph idx="1"/>
          </p:nvPr>
        </p:nvSpPr>
        <p:spPr>
          <a:xfrm>
            <a:off x="259307" y="834193"/>
            <a:ext cx="8625385" cy="5866857"/>
          </a:xfrm>
        </p:spPr>
        <p:txBody>
          <a:bodyPr>
            <a:normAutofit fontScale="55000" lnSpcReduction="20000"/>
          </a:bodyPr>
          <a:lstStyle/>
          <a:p>
            <a:pPr marL="0" indent="0" algn="just">
              <a:spcBef>
                <a:spcPts val="1000"/>
              </a:spcBef>
              <a:buClr>
                <a:srgbClr val="90C226"/>
              </a:buClr>
              <a:buSzPct val="80000"/>
              <a:buNone/>
            </a:pPr>
            <a:endParaRPr lang="en-US" b="1" u="sng" dirty="0" smtClean="0"/>
          </a:p>
          <a:p>
            <a:pPr marL="0" indent="0" algn="just">
              <a:spcBef>
                <a:spcPts val="1000"/>
              </a:spcBef>
              <a:buClr>
                <a:srgbClr val="90C226"/>
              </a:buClr>
              <a:buSzPct val="80000"/>
              <a:buNone/>
            </a:pPr>
            <a:r>
              <a:rPr lang="en-US" b="1" u="sng" dirty="0" smtClean="0"/>
              <a:t>Finance related</a:t>
            </a:r>
            <a:endParaRPr lang="en-US" dirty="0"/>
          </a:p>
          <a:p>
            <a:pPr marL="285750" indent="-285750" algn="just">
              <a:spcBef>
                <a:spcPts val="1000"/>
              </a:spcBef>
              <a:buClr>
                <a:srgbClr val="90C226"/>
              </a:buClr>
              <a:buSzPct val="80000"/>
              <a:buFont typeface="Arial" panose="020B0604020202020204" pitchFamily="34" charset="0"/>
              <a:buChar char="•"/>
            </a:pPr>
            <a:r>
              <a:rPr lang="en-US" dirty="0"/>
              <a:t>Effective steps were not taken to prevent fruitless and wasteful expenditure amounting to </a:t>
            </a:r>
            <a:r>
              <a:rPr lang="en-US" dirty="0" err="1"/>
              <a:t>R1</a:t>
            </a:r>
            <a:r>
              <a:rPr lang="en-US" dirty="0"/>
              <a:t> 332 000, as disclosed in note 24 to the financial </a:t>
            </a:r>
            <a:r>
              <a:rPr lang="en-US" dirty="0" smtClean="0"/>
              <a:t>statements. The </a:t>
            </a:r>
            <a:r>
              <a:rPr lang="en-US" dirty="0"/>
              <a:t>majority of the fruitless and wasteful expenditure was caused by payments for interest for delayed </a:t>
            </a:r>
            <a:r>
              <a:rPr lang="en-US" dirty="0" smtClean="0"/>
              <a:t>settlements. </a:t>
            </a:r>
          </a:p>
          <a:p>
            <a:pPr marL="285750" indent="-285750" algn="just">
              <a:spcBef>
                <a:spcPts val="1000"/>
              </a:spcBef>
              <a:buClr>
                <a:srgbClr val="90C226"/>
              </a:buClr>
              <a:buSzPct val="80000"/>
              <a:buFont typeface="Arial" panose="020B0604020202020204" pitchFamily="34" charset="0"/>
              <a:buChar char="•"/>
            </a:pPr>
            <a:endParaRPr lang="en-US" dirty="0"/>
          </a:p>
          <a:p>
            <a:pPr marL="285750" indent="-285750" algn="just">
              <a:spcBef>
                <a:spcPts val="1000"/>
              </a:spcBef>
              <a:buClr>
                <a:srgbClr val="90C226"/>
              </a:buClr>
              <a:buSzPct val="80000"/>
              <a:buFont typeface="Arial" panose="020B0604020202020204" pitchFamily="34" charset="0"/>
              <a:buChar char="•"/>
            </a:pPr>
            <a:r>
              <a:rPr lang="en-US" dirty="0"/>
              <a:t>Some payments were not made within 30 days or an agreed period after receipt of an invoice, as required by treasury regulation 8.2.3. </a:t>
            </a:r>
            <a:endParaRPr lang="en-US" dirty="0" smtClean="0"/>
          </a:p>
          <a:p>
            <a:pPr marL="285750" indent="-285750" algn="just">
              <a:spcBef>
                <a:spcPts val="1000"/>
              </a:spcBef>
              <a:buClr>
                <a:srgbClr val="90C226"/>
              </a:buClr>
              <a:buSzPct val="80000"/>
              <a:buFont typeface="Arial" panose="020B0604020202020204" pitchFamily="34" charset="0"/>
              <a:buChar char="•"/>
            </a:pPr>
            <a:endParaRPr lang="en-US" dirty="0" smtClean="0"/>
          </a:p>
          <a:p>
            <a:pPr marL="285750" indent="-285750" algn="just">
              <a:spcBef>
                <a:spcPts val="1000"/>
              </a:spcBef>
              <a:buClr>
                <a:srgbClr val="90C226"/>
              </a:buClr>
              <a:buSzPct val="80000"/>
              <a:buFont typeface="Arial" panose="020B0604020202020204" pitchFamily="34" charset="0"/>
              <a:buChar char="•"/>
            </a:pPr>
            <a:r>
              <a:rPr lang="en-US" dirty="0"/>
              <a:t>Bid documentation for procurement of commodities designated for local content and production, did not stipulated the minimum threshold for local production and content as required by the 2017 Procurement </a:t>
            </a:r>
            <a:r>
              <a:rPr lang="en-US" dirty="0" smtClean="0"/>
              <a:t>Regulation </a:t>
            </a:r>
            <a:r>
              <a:rPr lang="en-US" dirty="0"/>
              <a:t>8(2</a:t>
            </a:r>
            <a:r>
              <a:rPr lang="en-US" dirty="0" smtClean="0"/>
              <a:t>)</a:t>
            </a:r>
          </a:p>
          <a:p>
            <a:pPr marL="285750" indent="-285750" algn="just">
              <a:spcBef>
                <a:spcPts val="1000"/>
              </a:spcBef>
              <a:buClr>
                <a:srgbClr val="90C226"/>
              </a:buClr>
              <a:buSzPct val="80000"/>
              <a:buFont typeface="Arial" panose="020B0604020202020204" pitchFamily="34" charset="0"/>
              <a:buChar char="•"/>
            </a:pPr>
            <a:endParaRPr lang="en-US" dirty="0"/>
          </a:p>
          <a:p>
            <a:pPr marL="285750" indent="-285750" algn="just">
              <a:spcBef>
                <a:spcPts val="1000"/>
              </a:spcBef>
              <a:buClr>
                <a:srgbClr val="90C226"/>
              </a:buClr>
              <a:buSzPct val="80000"/>
              <a:buFont typeface="Arial" panose="020B0604020202020204" pitchFamily="34" charset="0"/>
              <a:buChar char="•"/>
            </a:pPr>
            <a:r>
              <a:rPr lang="en-US" dirty="0" smtClean="0"/>
              <a:t>Investigations into irregular and fruitless and wasteful expenditure not completed and lack of consequence management </a:t>
            </a:r>
          </a:p>
          <a:p>
            <a:pPr marL="285750" indent="-285750" algn="just">
              <a:spcBef>
                <a:spcPts val="1000"/>
              </a:spcBef>
              <a:buClr>
                <a:srgbClr val="90C226"/>
              </a:buClr>
              <a:buSzPct val="80000"/>
              <a:buFont typeface="Arial" panose="020B0604020202020204" pitchFamily="34" charset="0"/>
              <a:buChar char="•"/>
            </a:pPr>
            <a:endParaRPr lang="en-US" dirty="0" smtClean="0"/>
          </a:p>
          <a:p>
            <a:r>
              <a:rPr lang="en-US" dirty="0" smtClean="0"/>
              <a:t>Other investigations not completed and lack of consequence management</a:t>
            </a:r>
          </a:p>
          <a:p>
            <a:endParaRPr lang="en-US" dirty="0" smtClean="0"/>
          </a:p>
          <a:p>
            <a:pPr marL="0" indent="0">
              <a:buNone/>
            </a:pPr>
            <a:r>
              <a:rPr lang="en-US" dirty="0" smtClean="0"/>
              <a:t> </a:t>
            </a:r>
          </a:p>
        </p:txBody>
      </p:sp>
    </p:spTree>
    <p:extLst>
      <p:ext uri="{BB962C8B-B14F-4D97-AF65-F5344CB8AC3E}">
        <p14:creationId xmlns:p14="http://schemas.microsoft.com/office/powerpoint/2010/main" val="3616590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8"/>
            <a:ext cx="8229600" cy="912718"/>
          </a:xfrm>
        </p:spPr>
        <p:txBody>
          <a:bodyPr>
            <a:normAutofit/>
          </a:bodyPr>
          <a:lstStyle/>
          <a:p>
            <a:pPr>
              <a:spcBef>
                <a:spcPts val="1000"/>
              </a:spcBef>
              <a:buClr>
                <a:srgbClr val="90C226"/>
              </a:buClr>
              <a:buSzPct val="80000"/>
            </a:pPr>
            <a:r>
              <a:rPr lang="en-US" sz="3600" b="1" u="sng" dirty="0"/>
              <a:t>Matters </a:t>
            </a:r>
            <a:r>
              <a:rPr lang="en-US" sz="3600" b="1" u="sng" dirty="0" smtClean="0"/>
              <a:t>relating to the audit report</a:t>
            </a:r>
            <a:endParaRPr lang="en-US" sz="3600" dirty="0"/>
          </a:p>
        </p:txBody>
      </p:sp>
      <p:sp>
        <p:nvSpPr>
          <p:cNvPr id="3" name="Content Placeholder 2"/>
          <p:cNvSpPr>
            <a:spLocks noGrp="1"/>
          </p:cNvSpPr>
          <p:nvPr>
            <p:ph idx="1"/>
          </p:nvPr>
        </p:nvSpPr>
        <p:spPr>
          <a:xfrm>
            <a:off x="259307" y="941696"/>
            <a:ext cx="8625385" cy="5866857"/>
          </a:xfrm>
        </p:spPr>
        <p:txBody>
          <a:bodyPr>
            <a:normAutofit fontScale="55000" lnSpcReduction="20000"/>
          </a:bodyPr>
          <a:lstStyle/>
          <a:p>
            <a:pPr marL="0" indent="0">
              <a:buNone/>
            </a:pPr>
            <a:endParaRPr lang="en-US" b="1" u="sng" dirty="0" smtClean="0"/>
          </a:p>
          <a:p>
            <a:pPr marL="0" indent="0">
              <a:buNone/>
            </a:pPr>
            <a:r>
              <a:rPr lang="en-US" b="1" u="sng" dirty="0" smtClean="0"/>
              <a:t>Specific focus areas – finance related </a:t>
            </a:r>
          </a:p>
          <a:p>
            <a:pPr algn="just"/>
            <a:r>
              <a:rPr lang="en-US" dirty="0"/>
              <a:t>The department had a reduction in the accrual amount for the new year from </a:t>
            </a:r>
            <a:r>
              <a:rPr lang="en-US" dirty="0" err="1"/>
              <a:t>R159</a:t>
            </a:r>
            <a:r>
              <a:rPr lang="en-US" dirty="0"/>
              <a:t> 330 000 to </a:t>
            </a:r>
            <a:r>
              <a:rPr lang="en-US" dirty="0" err="1"/>
              <a:t>R146</a:t>
            </a:r>
            <a:r>
              <a:rPr lang="en-US" dirty="0"/>
              <a:t> 762 000 but the amount of long outstanding accruals represents a majority of the amount with an increase in the number of days outstanding this could have been due to </a:t>
            </a:r>
            <a:r>
              <a:rPr lang="en-US" dirty="0" err="1"/>
              <a:t>COVID</a:t>
            </a:r>
            <a:r>
              <a:rPr lang="en-US" dirty="0"/>
              <a:t> and persons not being available in office. </a:t>
            </a:r>
            <a:endParaRPr lang="en-US" dirty="0" smtClean="0"/>
          </a:p>
          <a:p>
            <a:pPr marL="0" indent="0">
              <a:buNone/>
            </a:pPr>
            <a:endParaRPr lang="en-US" dirty="0"/>
          </a:p>
          <a:p>
            <a:pPr algn="just"/>
            <a:r>
              <a:rPr lang="en-US" dirty="0" smtClean="0"/>
              <a:t>A </a:t>
            </a:r>
            <a:r>
              <a:rPr lang="en-US" dirty="0"/>
              <a:t>considerable increase in the number of days for creditor payment period was noted which could result in the department being liable for possible interest on late payments. It was confirmed that this was mainly due to a to shortage of personnel as a result of </a:t>
            </a:r>
            <a:r>
              <a:rPr lang="en-US" dirty="0" err="1"/>
              <a:t>Covid</a:t>
            </a:r>
            <a:r>
              <a:rPr lang="en-US" dirty="0"/>
              <a:t>-19 lockdown regulations; other internal delays, and a lack of a proper tracking </a:t>
            </a:r>
            <a:r>
              <a:rPr lang="en-US" dirty="0" smtClean="0"/>
              <a:t>system.</a:t>
            </a:r>
          </a:p>
          <a:p>
            <a:endParaRPr lang="en-US" dirty="0"/>
          </a:p>
          <a:p>
            <a:pPr algn="just"/>
            <a:r>
              <a:rPr lang="en-US" dirty="0" err="1" smtClean="0"/>
              <a:t>R1</a:t>
            </a:r>
            <a:r>
              <a:rPr lang="en-US" dirty="0" smtClean="0"/>
              <a:t> </a:t>
            </a:r>
            <a:r>
              <a:rPr lang="en-US" dirty="0"/>
              <a:t>827 000 (100%) of irregular expenditure incurred in the current financial year was as a result of the contravention of </a:t>
            </a:r>
            <a:r>
              <a:rPr lang="en-US" dirty="0" err="1"/>
              <a:t>SCM</a:t>
            </a:r>
            <a:r>
              <a:rPr lang="en-US" dirty="0"/>
              <a:t> legislation. 5.6</a:t>
            </a:r>
            <a:r>
              <a:rPr lang="en-US" dirty="0" smtClean="0"/>
              <a:t>% </a:t>
            </a:r>
            <a:r>
              <a:rPr lang="en-US" dirty="0"/>
              <a:t>of this irregular expenditure was identified during the audit process and not detected by the department’s monitoring processes. The root cause was mainly due to old contracts that were entered into without following proper procurement processes, irregular expenditure will continue to be incurred until these contracts come to an end.</a:t>
            </a:r>
          </a:p>
          <a:p>
            <a:pPr marL="0" indent="0">
              <a:buNone/>
            </a:pPr>
            <a:endParaRPr lang="en-US" dirty="0" smtClean="0"/>
          </a:p>
          <a:p>
            <a:pPr marL="0" indent="0">
              <a:buNone/>
            </a:pPr>
            <a:r>
              <a:rPr lang="en-US" dirty="0" smtClean="0"/>
              <a:t> </a:t>
            </a:r>
          </a:p>
        </p:txBody>
      </p:sp>
    </p:spTree>
    <p:extLst>
      <p:ext uri="{BB962C8B-B14F-4D97-AF65-F5344CB8AC3E}">
        <p14:creationId xmlns:p14="http://schemas.microsoft.com/office/powerpoint/2010/main" val="3137265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8"/>
            <a:ext cx="8229600" cy="912718"/>
          </a:xfrm>
        </p:spPr>
        <p:txBody>
          <a:bodyPr>
            <a:normAutofit/>
          </a:bodyPr>
          <a:lstStyle/>
          <a:p>
            <a:pPr>
              <a:spcBef>
                <a:spcPts val="1000"/>
              </a:spcBef>
              <a:buClr>
                <a:srgbClr val="90C226"/>
              </a:buClr>
              <a:buSzPct val="80000"/>
            </a:pPr>
            <a:r>
              <a:rPr lang="en-US" sz="3600" b="1" u="sng" dirty="0"/>
              <a:t>Matters </a:t>
            </a:r>
            <a:r>
              <a:rPr lang="en-US" sz="3600" b="1" u="sng" dirty="0" smtClean="0"/>
              <a:t>relating to the audit report</a:t>
            </a:r>
            <a:endParaRPr lang="en-US" sz="3600" dirty="0"/>
          </a:p>
        </p:txBody>
      </p:sp>
      <p:sp>
        <p:nvSpPr>
          <p:cNvPr id="3" name="Content Placeholder 2"/>
          <p:cNvSpPr>
            <a:spLocks noGrp="1"/>
          </p:cNvSpPr>
          <p:nvPr>
            <p:ph idx="1"/>
          </p:nvPr>
        </p:nvSpPr>
        <p:spPr>
          <a:xfrm>
            <a:off x="259307" y="834193"/>
            <a:ext cx="8625385" cy="5866857"/>
          </a:xfrm>
        </p:spPr>
        <p:txBody>
          <a:bodyPr>
            <a:normAutofit fontScale="55000" lnSpcReduction="20000"/>
          </a:bodyPr>
          <a:lstStyle/>
          <a:p>
            <a:pPr marL="0" indent="0">
              <a:buNone/>
            </a:pPr>
            <a:r>
              <a:rPr lang="en-US" b="1" u="sng" dirty="0" smtClean="0"/>
              <a:t>Specific focus areas – finance related </a:t>
            </a:r>
          </a:p>
          <a:p>
            <a:r>
              <a:rPr lang="en-US" dirty="0" smtClean="0"/>
              <a:t>Awards to persons in the service of the state and their close family members – 1 instance amounting to </a:t>
            </a:r>
            <a:r>
              <a:rPr lang="en-US" dirty="0" err="1" smtClean="0"/>
              <a:t>R20</a:t>
            </a:r>
            <a:r>
              <a:rPr lang="en-US" dirty="0" smtClean="0"/>
              <a:t> 000 was identified </a:t>
            </a:r>
            <a:r>
              <a:rPr lang="en-US" dirty="0"/>
              <a:t>where </a:t>
            </a:r>
            <a:r>
              <a:rPr lang="en-US" dirty="0" smtClean="0"/>
              <a:t>official </a:t>
            </a:r>
            <a:r>
              <a:rPr lang="en-US" dirty="0"/>
              <a:t>did not declare </a:t>
            </a:r>
            <a:r>
              <a:rPr lang="en-US" dirty="0" smtClean="0"/>
              <a:t>interest.</a:t>
            </a:r>
          </a:p>
          <a:p>
            <a:endParaRPr lang="en-US" dirty="0"/>
          </a:p>
          <a:p>
            <a:r>
              <a:rPr lang="en-US" dirty="0" smtClean="0"/>
              <a:t>One </a:t>
            </a:r>
            <a:r>
              <a:rPr lang="en-US" dirty="0"/>
              <a:t>quotation to the value of </a:t>
            </a:r>
            <a:r>
              <a:rPr lang="en-US" dirty="0" err="1"/>
              <a:t>R235</a:t>
            </a:r>
            <a:r>
              <a:rPr lang="en-US" dirty="0"/>
              <a:t> 193.40 was awarded to a bidder who did not score the highest points in the bid evaluations, and there was no justification for the deviation. </a:t>
            </a:r>
            <a:endParaRPr lang="en-US" dirty="0" smtClean="0"/>
          </a:p>
          <a:p>
            <a:endParaRPr lang="en-US" dirty="0"/>
          </a:p>
          <a:p>
            <a:r>
              <a:rPr lang="en-US" dirty="0"/>
              <a:t>Local content and production (designated sectors) </a:t>
            </a:r>
            <a:r>
              <a:rPr lang="en-US" dirty="0" smtClean="0"/>
              <a:t>- specifications </a:t>
            </a:r>
            <a:r>
              <a:rPr lang="en-US" dirty="0"/>
              <a:t>for two awards with a total value of </a:t>
            </a:r>
            <a:r>
              <a:rPr lang="en-US" dirty="0" err="1"/>
              <a:t>R104</a:t>
            </a:r>
            <a:r>
              <a:rPr lang="en-US" dirty="0"/>
              <a:t> 394.80 did not stipulate the minimum threshold for local production and content</a:t>
            </a:r>
            <a:r>
              <a:rPr lang="en-US" dirty="0" smtClean="0"/>
              <a:t>.</a:t>
            </a:r>
          </a:p>
          <a:p>
            <a:endParaRPr lang="en-US" dirty="0"/>
          </a:p>
          <a:p>
            <a:r>
              <a:rPr lang="en-US" dirty="0"/>
              <a:t>Ongoing investigations -</a:t>
            </a:r>
            <a:r>
              <a:rPr lang="en-US" dirty="0" smtClean="0"/>
              <a:t> a </a:t>
            </a:r>
            <a:r>
              <a:rPr lang="en-US" dirty="0"/>
              <a:t>total of 62 investigations were ongoing at year-end into allegations relating to financial misconduct, fraud and/or improper conduct in </a:t>
            </a:r>
            <a:r>
              <a:rPr lang="en-US" dirty="0" err="1"/>
              <a:t>SCM</a:t>
            </a:r>
            <a:r>
              <a:rPr lang="en-US" dirty="0"/>
              <a:t>. Some of these investigations have been ongoing for a period exceeding 12 months. </a:t>
            </a:r>
            <a:endParaRPr lang="en-US" dirty="0" smtClean="0"/>
          </a:p>
          <a:p>
            <a:pPr marL="0" indent="0">
              <a:buNone/>
            </a:pPr>
            <a:endParaRPr lang="en-US" dirty="0"/>
          </a:p>
          <a:p>
            <a:r>
              <a:rPr lang="en-US" dirty="0" smtClean="0"/>
              <a:t>In addition to the above, a </a:t>
            </a:r>
            <a:r>
              <a:rPr lang="en-US" dirty="0"/>
              <a:t>total of 64 investigations were completed during the current year. For 64 completed investigations, appropriate action (sanctions) were not taken as per the findings/recommendations from the investigations.</a:t>
            </a:r>
            <a:endParaRPr lang="en-US" dirty="0" smtClean="0"/>
          </a:p>
          <a:p>
            <a:pPr marL="0" indent="0">
              <a:buNone/>
            </a:pPr>
            <a:r>
              <a:rPr lang="en-US" dirty="0" smtClean="0"/>
              <a:t> </a:t>
            </a:r>
          </a:p>
        </p:txBody>
      </p:sp>
    </p:spTree>
    <p:extLst>
      <p:ext uri="{BB962C8B-B14F-4D97-AF65-F5344CB8AC3E}">
        <p14:creationId xmlns:p14="http://schemas.microsoft.com/office/powerpoint/2010/main" val="2243225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8"/>
            <a:ext cx="8229600" cy="912718"/>
          </a:xfrm>
        </p:spPr>
        <p:txBody>
          <a:bodyPr>
            <a:normAutofit/>
          </a:bodyPr>
          <a:lstStyle/>
          <a:p>
            <a:pPr>
              <a:spcBef>
                <a:spcPts val="1000"/>
              </a:spcBef>
              <a:buClr>
                <a:srgbClr val="90C226"/>
              </a:buClr>
              <a:buSzPct val="80000"/>
            </a:pPr>
            <a:r>
              <a:rPr lang="en-US" sz="3600" b="1" u="sng" dirty="0"/>
              <a:t>Matters </a:t>
            </a:r>
            <a:r>
              <a:rPr lang="en-US" sz="3600" b="1" u="sng" dirty="0" smtClean="0"/>
              <a:t>relating to the audit report</a:t>
            </a:r>
            <a:endParaRPr lang="en-US" sz="3600" dirty="0"/>
          </a:p>
        </p:txBody>
      </p:sp>
      <p:sp>
        <p:nvSpPr>
          <p:cNvPr id="3" name="Content Placeholder 2"/>
          <p:cNvSpPr>
            <a:spLocks noGrp="1"/>
          </p:cNvSpPr>
          <p:nvPr>
            <p:ph idx="1"/>
          </p:nvPr>
        </p:nvSpPr>
        <p:spPr>
          <a:xfrm>
            <a:off x="259307" y="1876638"/>
            <a:ext cx="8625385" cy="4387684"/>
          </a:xfrm>
        </p:spPr>
        <p:txBody>
          <a:bodyPr>
            <a:noAutofit/>
          </a:bodyPr>
          <a:lstStyle/>
          <a:p>
            <a:pPr marL="0" indent="0">
              <a:buNone/>
            </a:pPr>
            <a:r>
              <a:rPr lang="en-US" sz="1600" dirty="0" smtClean="0"/>
              <a:t> </a:t>
            </a:r>
            <a:r>
              <a:rPr lang="en-US" sz="1600" b="1" u="sng" dirty="0" smtClean="0"/>
              <a:t>Performance Information related</a:t>
            </a:r>
          </a:p>
          <a:p>
            <a:pPr algn="just"/>
            <a:r>
              <a:rPr lang="en-ZA" sz="1600" dirty="0" smtClean="0"/>
              <a:t>PPI </a:t>
            </a:r>
            <a:r>
              <a:rPr lang="en-ZA" sz="1600" dirty="0"/>
              <a:t>201: Number of Military Veterans who are verified and captured on the National Military Veterans </a:t>
            </a:r>
            <a:r>
              <a:rPr lang="en-ZA" sz="1600" dirty="0" smtClean="0"/>
              <a:t>Database - the </a:t>
            </a:r>
            <a:r>
              <a:rPr lang="en-ZA" sz="1600" dirty="0"/>
              <a:t>achievement of 2489 was reported against a target of 5325 in the annual performance report. However, the supporting evidence provided materially differed from the reported achievement</a:t>
            </a:r>
            <a:r>
              <a:rPr lang="en-ZA" sz="1600" dirty="0" smtClean="0"/>
              <a:t>. </a:t>
            </a:r>
          </a:p>
          <a:p>
            <a:pPr algn="just"/>
            <a:endParaRPr lang="en-ZA" sz="1600" dirty="0"/>
          </a:p>
          <a:p>
            <a:pPr algn="just"/>
            <a:r>
              <a:rPr lang="en-ZA" sz="1600" dirty="0"/>
              <a:t>PPI 203: Number of Military Veterans approved and provided with compensation benefit </a:t>
            </a:r>
            <a:r>
              <a:rPr lang="en-ZA" sz="1600" dirty="0" smtClean="0"/>
              <a:t>- Insufficient appropriate audit evidence for the achievement </a:t>
            </a:r>
            <a:r>
              <a:rPr lang="en-ZA" sz="1600" dirty="0"/>
              <a:t>of 25 reported against target 100 in the annual performance report, due to the lack of accurate and complete records. I was unable to confirm the reported achievement by alternative means. Consequently, I was unable to determine whether any adjustments were required to the reported achievement. </a:t>
            </a:r>
            <a:endParaRPr lang="en-ZA" sz="1600" dirty="0" smtClean="0"/>
          </a:p>
          <a:p>
            <a:pPr marL="0" indent="0" algn="just">
              <a:buNone/>
            </a:pPr>
            <a:endParaRPr lang="en-ZA" sz="1600" dirty="0" smtClean="0"/>
          </a:p>
          <a:p>
            <a:pPr algn="just"/>
            <a:r>
              <a:rPr lang="en-US" sz="1600" dirty="0"/>
              <a:t>PPI 206: Number of bursaries provided to Military Veterans and their </a:t>
            </a:r>
            <a:r>
              <a:rPr lang="en-US" sz="1600" dirty="0" err="1"/>
              <a:t>dependants</a:t>
            </a:r>
            <a:r>
              <a:rPr lang="en-US" sz="1600" dirty="0"/>
              <a:t> per year </a:t>
            </a:r>
            <a:r>
              <a:rPr lang="en-US" sz="1600" dirty="0" smtClean="0"/>
              <a:t>- the </a:t>
            </a:r>
            <a:r>
              <a:rPr lang="en-US" sz="1600" dirty="0"/>
              <a:t>achievement of 2779 was reported against a target of 3500 in the annual performance report. However, some supporting evidence provided materially differed from the reported achievement, while in other instances </a:t>
            </a:r>
            <a:r>
              <a:rPr lang="en-US" sz="1600" dirty="0" smtClean="0"/>
              <a:t>there was insufficient </a:t>
            </a:r>
            <a:r>
              <a:rPr lang="en-US" sz="1600" dirty="0"/>
              <a:t>appropriate audit evidence. This was due to insufficient evidence and applicants who were reported in the incorrect financial year.</a:t>
            </a:r>
            <a:endParaRPr lang="en-ZA" sz="1600" dirty="0"/>
          </a:p>
        </p:txBody>
      </p:sp>
      <p:graphicFrame>
        <p:nvGraphicFramePr>
          <p:cNvPr id="4" name="Content Placeholder 4"/>
          <p:cNvGraphicFramePr>
            <a:graphicFrameLocks/>
          </p:cNvGraphicFramePr>
          <p:nvPr>
            <p:extLst>
              <p:ext uri="{D42A27DB-BD31-4B8C-83A1-F6EECF244321}">
                <p14:modId xmlns:p14="http://schemas.microsoft.com/office/powerpoint/2010/main" val="1432652559"/>
              </p:ext>
            </p:extLst>
          </p:nvPr>
        </p:nvGraphicFramePr>
        <p:xfrm>
          <a:off x="317308" y="846160"/>
          <a:ext cx="8567384" cy="1043686"/>
        </p:xfrm>
        <a:graphic>
          <a:graphicData uri="http://schemas.openxmlformats.org/drawingml/2006/table">
            <a:tbl>
              <a:tblPr firstRow="1" firstCol="1" bandRow="1">
                <a:tableStyleId>{5C22544A-7EE6-4342-B048-85BDC9FD1C3A}</a:tableStyleId>
              </a:tblPr>
              <a:tblGrid>
                <a:gridCol w="2000974">
                  <a:extLst>
                    <a:ext uri="{9D8B030D-6E8A-4147-A177-3AD203B41FA5}">
                      <a16:colId xmlns:a16="http://schemas.microsoft.com/office/drawing/2014/main" val="20000"/>
                    </a:ext>
                  </a:extLst>
                </a:gridCol>
                <a:gridCol w="1960813">
                  <a:extLst>
                    <a:ext uri="{9D8B030D-6E8A-4147-A177-3AD203B41FA5}">
                      <a16:colId xmlns:a16="http://schemas.microsoft.com/office/drawing/2014/main" val="20001"/>
                    </a:ext>
                  </a:extLst>
                </a:gridCol>
                <a:gridCol w="1905765">
                  <a:extLst>
                    <a:ext uri="{9D8B030D-6E8A-4147-A177-3AD203B41FA5}">
                      <a16:colId xmlns:a16="http://schemas.microsoft.com/office/drawing/2014/main" val="20002"/>
                    </a:ext>
                  </a:extLst>
                </a:gridCol>
                <a:gridCol w="2699832">
                  <a:extLst>
                    <a:ext uri="{9D8B030D-6E8A-4147-A177-3AD203B41FA5}">
                      <a16:colId xmlns:a16="http://schemas.microsoft.com/office/drawing/2014/main" val="20003"/>
                    </a:ext>
                  </a:extLst>
                </a:gridCol>
              </a:tblGrid>
              <a:tr h="508198">
                <a:tc>
                  <a:txBody>
                    <a:bodyPr/>
                    <a:lstStyle/>
                    <a:p>
                      <a:pPr marL="71755" marR="71755">
                        <a:lnSpc>
                          <a:spcPct val="107000"/>
                        </a:lnSpc>
                        <a:spcAft>
                          <a:spcPts val="0"/>
                        </a:spcAft>
                      </a:pPr>
                      <a:r>
                        <a:rPr lang="en-ZA" sz="1600" b="1" dirty="0">
                          <a:effectLst/>
                        </a:rPr>
                        <a:t>Programmes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endParaRPr lang="en-ZA" sz="1600" b="1" dirty="0" smtClean="0">
                        <a:effectLst/>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ZA" sz="1600" b="1" dirty="0" smtClean="0">
                          <a:effectLst/>
                        </a:rPr>
                        <a:t>Opinion 2018-19</a:t>
                      </a:r>
                      <a:endParaRPr lang="en-ZA" sz="16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600" b="1" dirty="0" smtClean="0">
                          <a:effectLst/>
                        </a:rPr>
                        <a:t>Opinion 2019-20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spcAft>
                          <a:spcPts val="0"/>
                        </a:spcAft>
                      </a:pPr>
                      <a:r>
                        <a:rPr lang="en-ZA" sz="1600" b="1" dirty="0" smtClean="0">
                          <a:effectLst/>
                        </a:rPr>
                        <a:t>Opinion 2020-21</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370597">
                <a:tc>
                  <a:txBody>
                    <a:bodyPr/>
                    <a:lstStyle/>
                    <a:p>
                      <a:pPr marL="71755" marR="71755">
                        <a:lnSpc>
                          <a:spcPct val="107000"/>
                        </a:lnSpc>
                        <a:spcAft>
                          <a:spcPts val="0"/>
                        </a:spcAft>
                      </a:pPr>
                      <a:r>
                        <a:rPr lang="en-ZA" sz="1600" b="1" dirty="0" smtClean="0">
                          <a:effectLst/>
                        </a:rPr>
                        <a:t>Programm</a:t>
                      </a:r>
                      <a:r>
                        <a:rPr lang="en-ZA" sz="1600" b="1" baseline="0" dirty="0" smtClean="0">
                          <a:effectLst/>
                        </a:rPr>
                        <a:t>e </a:t>
                      </a:r>
                      <a:r>
                        <a:rPr lang="en-ZA" sz="1600" b="1" dirty="0" smtClean="0">
                          <a:effectLst/>
                        </a:rPr>
                        <a:t>2</a:t>
                      </a:r>
                      <a:r>
                        <a:rPr lang="en-ZA" sz="1600" b="1" dirty="0">
                          <a:effectLst/>
                        </a:rPr>
                        <a:t>: SES</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en-ZA" sz="1600" b="1" dirty="0">
                          <a:effectLst/>
                        </a:rPr>
                        <a:t>Qualified</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7577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2592</TotalTime>
  <Words>1061</Words>
  <Application>Microsoft Office PowerPoint</Application>
  <PresentationFormat>On-screen Show (4:3)</PresentationFormat>
  <Paragraphs>166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Times New Roman</vt:lpstr>
      <vt:lpstr>Wingdings</vt:lpstr>
      <vt:lpstr>Office Theme</vt:lpstr>
      <vt:lpstr>AUDIT ACTION PLAN BASED ON THE 2020/21 AGSA REPORTS</vt:lpstr>
      <vt:lpstr>PRESENTATION OUTLINE</vt:lpstr>
      <vt:lpstr>Purpose</vt:lpstr>
      <vt:lpstr>Audit outcomes and internal control environment</vt:lpstr>
      <vt:lpstr>AG audit outcomes</vt:lpstr>
      <vt:lpstr>Matters relating to the audit report</vt:lpstr>
      <vt:lpstr>Matters relating to the audit report</vt:lpstr>
      <vt:lpstr>Matters relating to the audit report</vt:lpstr>
      <vt:lpstr>Matters relating to the audit report</vt:lpstr>
      <vt:lpstr>Q3 progress against the action plan</vt:lpstr>
      <vt:lpstr>AG audit outcomes &amp; action plans</vt:lpstr>
      <vt:lpstr>Conclusion</vt:lpstr>
    </vt:vector>
  </TitlesOfParts>
  <Company>Department of Military Veterans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Mxolisi Mkhonza</dc:creator>
  <cp:lastModifiedBy>Bryan Mantyi</cp:lastModifiedBy>
  <cp:revision>107</cp:revision>
  <dcterms:created xsi:type="dcterms:W3CDTF">2018-06-14T10:47:40Z</dcterms:created>
  <dcterms:modified xsi:type="dcterms:W3CDTF">2022-02-21T19:54:41Z</dcterms:modified>
</cp:coreProperties>
</file>