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
  </p:notesMasterIdLst>
  <p:sldIdLst>
    <p:sldId id="256" r:id="rId2"/>
    <p:sldId id="329" r:id="rId3"/>
    <p:sldId id="339" r:id="rId4"/>
    <p:sldId id="344" r:id="rId5"/>
    <p:sldId id="342" r:id="rId6"/>
    <p:sldId id="343" r:id="rId7"/>
    <p:sldId id="345"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C01F"/>
    <a:srgbClr val="10773C"/>
    <a:srgbClr val="E1E1E1"/>
    <a:srgbClr val="ECEDEE"/>
    <a:srgbClr val="478A2A"/>
    <a:srgbClr val="F9B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3"/>
    <p:restoredTop sz="96327"/>
  </p:normalViewPr>
  <p:slideViewPr>
    <p:cSldViewPr snapToGrid="0" snapToObjects="1">
      <p:cViewPr varScale="1">
        <p:scale>
          <a:sx n="73" d="100"/>
          <a:sy n="73" d="100"/>
        </p:scale>
        <p:origin x="10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4784C-DEA2-8240-8BE3-3799D2997423}" type="datetimeFigureOut">
              <a:rPr lang="en-US" smtClean="0"/>
              <a:t>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272B4-53E9-A740-8281-1B9B6121CB7E}" type="slidenum">
              <a:rPr lang="en-US" smtClean="0"/>
              <a:t>‹#›</a:t>
            </a:fld>
            <a:endParaRPr lang="en-US"/>
          </a:p>
        </p:txBody>
      </p:sp>
    </p:spTree>
    <p:extLst>
      <p:ext uri="{BB962C8B-B14F-4D97-AF65-F5344CB8AC3E}">
        <p14:creationId xmlns:p14="http://schemas.microsoft.com/office/powerpoint/2010/main" val="226586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904362DA-808A-904F-BE5E-649273CE11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4513ED-C01D-DC49-AA55-3549B9B6457E}"/>
              </a:ext>
            </a:extLst>
          </p:cNvPr>
          <p:cNvSpPr>
            <a:spLocks noGrp="1"/>
          </p:cNvSpPr>
          <p:nvPr>
            <p:ph type="ctrTitle" hasCustomPrompt="1"/>
          </p:nvPr>
        </p:nvSpPr>
        <p:spPr>
          <a:xfrm>
            <a:off x="445674" y="3065929"/>
            <a:ext cx="3465499" cy="2180624"/>
          </a:xfrm>
        </p:spPr>
        <p:txBody>
          <a:bodyPr anchor="b">
            <a:noAutofit/>
          </a:bodyPr>
          <a:lstStyle>
            <a:lvl1pPr algn="r">
              <a:defRPr sz="17000">
                <a:solidFill>
                  <a:schemeClr val="bg1"/>
                </a:solidFill>
              </a:defRPr>
            </a:lvl1pPr>
          </a:lstStyle>
          <a:p>
            <a:r>
              <a:rPr lang="en-GB" dirty="0"/>
              <a:t>01</a:t>
            </a:r>
            <a:endParaRPr lang="en-US" dirty="0"/>
          </a:p>
        </p:txBody>
      </p:sp>
      <p:sp>
        <p:nvSpPr>
          <p:cNvPr id="3" name="Subtitle 2">
            <a:extLst>
              <a:ext uri="{FF2B5EF4-FFF2-40B4-BE49-F238E27FC236}">
                <a16:creationId xmlns:a16="http://schemas.microsoft.com/office/drawing/2014/main" id="{DC367873-BBEE-D04B-AC10-7849050EF237}"/>
              </a:ext>
            </a:extLst>
          </p:cNvPr>
          <p:cNvSpPr>
            <a:spLocks noGrp="1"/>
          </p:cNvSpPr>
          <p:nvPr>
            <p:ph type="subTitle" idx="1" hasCustomPrompt="1"/>
          </p:nvPr>
        </p:nvSpPr>
        <p:spPr>
          <a:xfrm>
            <a:off x="4172430" y="4456738"/>
            <a:ext cx="4945956" cy="41685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Chapter/Section</a:t>
            </a:r>
            <a:endParaRPr lang="en-US" dirty="0"/>
          </a:p>
        </p:txBody>
      </p:sp>
    </p:spTree>
    <p:extLst>
      <p:ext uri="{BB962C8B-B14F-4D97-AF65-F5344CB8AC3E}">
        <p14:creationId xmlns:p14="http://schemas.microsoft.com/office/powerpoint/2010/main" val="354298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1E59A4-2838-434C-8D1C-FE137D9240C8}"/>
              </a:ext>
            </a:extLst>
          </p:cNvPr>
          <p:cNvSpPr>
            <a:spLocks noGrp="1"/>
          </p:cNvSpPr>
          <p:nvPr>
            <p:ph type="sldNum" sz="quarter" idx="10"/>
          </p:nvPr>
        </p:nvSpPr>
        <p:spPr/>
        <p:txBody>
          <a:bodyPr/>
          <a:lstStyle/>
          <a:p>
            <a:fld id="{2646CB0D-A03B-3041-9413-FCD081F40F61}" type="slidenum">
              <a:rPr lang="en-US" smtClean="0"/>
              <a:pPr/>
              <a:t>‹#›</a:t>
            </a:fld>
            <a:endParaRPr lang="en-US"/>
          </a:p>
        </p:txBody>
      </p:sp>
      <p:pic>
        <p:nvPicPr>
          <p:cNvPr id="5" name="Picture 4" descr="A picture containing shape&#10;&#10;Description automatically generated">
            <a:extLst>
              <a:ext uri="{FF2B5EF4-FFF2-40B4-BE49-F238E27FC236}">
                <a16:creationId xmlns:a16="http://schemas.microsoft.com/office/drawing/2014/main" id="{0DAC1638-277C-0C4C-8F0D-8D4B0F1E42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4B55E720-1B3F-6841-BCD9-FFD9DA5D61A7}"/>
              </a:ext>
            </a:extLst>
          </p:cNvPr>
          <p:cNvSpPr>
            <a:spLocks noGrp="1"/>
          </p:cNvSpPr>
          <p:nvPr>
            <p:ph idx="1"/>
          </p:nvPr>
        </p:nvSpPr>
        <p:spPr>
          <a:xfrm>
            <a:off x="520643" y="690121"/>
            <a:ext cx="8753986" cy="4488804"/>
          </a:xfrm>
        </p:spPr>
        <p:txBody>
          <a:bodyPr anchor="t">
            <a:normAutofit/>
          </a:bodyPr>
          <a:lstStyle>
            <a:lvl1pPr marL="0" indent="0">
              <a:buFontTx/>
              <a:buNone/>
              <a:defRPr sz="36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Click to edit Master text styles</a:t>
            </a:r>
            <a:endParaRPr lang="en-US" dirty="0"/>
          </a:p>
        </p:txBody>
      </p:sp>
    </p:spTree>
    <p:extLst>
      <p:ext uri="{BB962C8B-B14F-4D97-AF65-F5344CB8AC3E}">
        <p14:creationId xmlns:p14="http://schemas.microsoft.com/office/powerpoint/2010/main" val="4144459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9168-D534-2F4B-8702-9B7D93092C16}"/>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CD8A554-D639-BB4B-8E26-BF3C1075F01C}"/>
              </a:ext>
            </a:extLst>
          </p:cNvPr>
          <p:cNvSpPr>
            <a:spLocks noGrp="1"/>
          </p:cNvSpPr>
          <p:nvPr>
            <p:ph idx="1"/>
          </p:nvPr>
        </p:nvSpPr>
        <p:spPr/>
        <p:txBody>
          <a:bodyPr/>
          <a:lstStyle>
            <a:lvl1pPr algn="just">
              <a:defRPr/>
            </a:lvl1pPr>
            <a:lvl2pPr algn="just">
              <a:defRPr/>
            </a:lvl2pPr>
            <a:lvl3pPr algn="just">
              <a:defRPr/>
            </a:lvl3pPr>
            <a:lvl4pPr algn="just">
              <a:defRPr/>
            </a:lvl4pPr>
            <a:lvl5pPr algn="ju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E6737F75-8B2A-3A40-A51A-F36DB9A207E4}"/>
              </a:ext>
            </a:extLst>
          </p:cNvPr>
          <p:cNvSpPr/>
          <p:nvPr userDrawn="1"/>
        </p:nvSpPr>
        <p:spPr>
          <a:xfrm>
            <a:off x="10789920" y="6432605"/>
            <a:ext cx="1073426" cy="365710"/>
          </a:xfrm>
          <a:prstGeom prst="rect">
            <a:avLst/>
          </a:prstGeom>
          <a:solidFill>
            <a:srgbClr val="EC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CA6EFBF-A6FC-EA46-B88D-AE85978A3778}"/>
              </a:ext>
            </a:extLst>
          </p:cNvPr>
          <p:cNvSpPr>
            <a:spLocks noGrp="1"/>
          </p:cNvSpPr>
          <p:nvPr>
            <p:ph type="sldNum" sz="quarter" idx="4"/>
          </p:nvPr>
        </p:nvSpPr>
        <p:spPr>
          <a:xfrm>
            <a:off x="8458788" y="6508376"/>
            <a:ext cx="3297783" cy="289939"/>
          </a:xfrm>
          <a:prstGeom prst="rect">
            <a:avLst/>
          </a:prstGeom>
          <a:noFill/>
        </p:spPr>
        <p:txBody>
          <a:bodyPr/>
          <a:lstStyle>
            <a:lvl1pPr algn="r">
              <a:defRPr sz="900">
                <a:solidFill>
                  <a:schemeClr val="tx1">
                    <a:lumMod val="75000"/>
                    <a:lumOff val="25000"/>
                  </a:schemeClr>
                </a:solidFill>
                <a:latin typeface="Arial" panose="020B0604020202020204" pitchFamily="34" charset="0"/>
                <a:cs typeface="Arial" panose="020B0604020202020204" pitchFamily="34" charset="0"/>
              </a:defRPr>
            </a:lvl1pPr>
          </a:lstStyle>
          <a:p>
            <a:fld id="{2646CB0D-A03B-3041-9413-FCD081F40F61}" type="slidenum">
              <a:rPr lang="en-US" smtClean="0"/>
              <a:pPr/>
              <a:t>‹#›</a:t>
            </a:fld>
            <a:endParaRPr lang="en-US"/>
          </a:p>
        </p:txBody>
      </p:sp>
    </p:spTree>
    <p:extLst>
      <p:ext uri="{BB962C8B-B14F-4D97-AF65-F5344CB8AC3E}">
        <p14:creationId xmlns:p14="http://schemas.microsoft.com/office/powerpoint/2010/main" val="226431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9168-D534-2F4B-8702-9B7D93092C1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CD8A554-D639-BB4B-8E26-BF3C1075F01C}"/>
              </a:ext>
            </a:extLst>
          </p:cNvPr>
          <p:cNvSpPr>
            <a:spLocks noGrp="1"/>
          </p:cNvSpPr>
          <p:nvPr>
            <p:ph idx="1"/>
          </p:nvPr>
        </p:nvSpPr>
        <p:spPr>
          <a:xfrm>
            <a:off x="574431" y="1512313"/>
            <a:ext cx="4489347" cy="4488804"/>
          </a:xfrm>
        </p:spPr>
        <p:txBody>
          <a:bodyPr/>
          <a:lstStyle>
            <a:lvl1pPr>
              <a:defRPr sz="1800"/>
            </a:lvl1pPr>
            <a:lvl2pPr>
              <a:defRPr sz="1600"/>
            </a:lvl2pPr>
            <a:lvl3pPr>
              <a:defRPr sz="1400"/>
            </a:lvl3pPr>
            <a:lvl4pPr>
              <a:defRPr sz="1400"/>
            </a:lvl4pPr>
            <a:lvl5pPr>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E6737F75-8B2A-3A40-A51A-F36DB9A207E4}"/>
              </a:ext>
            </a:extLst>
          </p:cNvPr>
          <p:cNvSpPr/>
          <p:nvPr userDrawn="1"/>
        </p:nvSpPr>
        <p:spPr>
          <a:xfrm>
            <a:off x="10789920" y="6432605"/>
            <a:ext cx="1073426" cy="365710"/>
          </a:xfrm>
          <a:prstGeom prst="rect">
            <a:avLst/>
          </a:prstGeom>
          <a:solidFill>
            <a:srgbClr val="EC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CA6EFBF-A6FC-EA46-B88D-AE85978A3778}"/>
              </a:ext>
            </a:extLst>
          </p:cNvPr>
          <p:cNvSpPr>
            <a:spLocks noGrp="1"/>
          </p:cNvSpPr>
          <p:nvPr>
            <p:ph type="sldNum" sz="quarter" idx="4"/>
          </p:nvPr>
        </p:nvSpPr>
        <p:spPr>
          <a:xfrm>
            <a:off x="8458788" y="6508376"/>
            <a:ext cx="3297783" cy="289939"/>
          </a:xfrm>
          <a:prstGeom prst="rect">
            <a:avLst/>
          </a:prstGeom>
          <a:noFill/>
        </p:spPr>
        <p:txBody>
          <a:bodyPr/>
          <a:lstStyle>
            <a:lvl1pPr algn="r">
              <a:defRPr sz="900">
                <a:solidFill>
                  <a:schemeClr val="tx1">
                    <a:lumMod val="75000"/>
                    <a:lumOff val="25000"/>
                  </a:schemeClr>
                </a:solidFill>
                <a:latin typeface="Arial" panose="020B0604020202020204" pitchFamily="34" charset="0"/>
                <a:cs typeface="Arial" panose="020B0604020202020204" pitchFamily="34" charset="0"/>
              </a:defRPr>
            </a:lvl1pPr>
          </a:lstStyle>
          <a:p>
            <a:fld id="{2646CB0D-A03B-3041-9413-FCD081F40F61}" type="slidenum">
              <a:rPr lang="en-US" smtClean="0"/>
              <a:pPr/>
              <a:t>‹#›</a:t>
            </a:fld>
            <a:endParaRPr lang="en-US"/>
          </a:p>
        </p:txBody>
      </p:sp>
      <p:sp>
        <p:nvSpPr>
          <p:cNvPr id="6" name="Picture Placeholder 2">
            <a:extLst>
              <a:ext uri="{FF2B5EF4-FFF2-40B4-BE49-F238E27FC236}">
                <a16:creationId xmlns:a16="http://schemas.microsoft.com/office/drawing/2014/main" id="{D411FCA4-BE3C-4C48-99B0-B5402E565B10}"/>
              </a:ext>
            </a:extLst>
          </p:cNvPr>
          <p:cNvSpPr>
            <a:spLocks noGrp="1"/>
          </p:cNvSpPr>
          <p:nvPr>
            <p:ph type="pic" idx="10"/>
          </p:nvPr>
        </p:nvSpPr>
        <p:spPr>
          <a:xfrm>
            <a:off x="5417244" y="1512312"/>
            <a:ext cx="6339327" cy="44888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336660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close - up of a wheat field&#10;&#10;Description automatically generated with low confidence">
            <a:extLst>
              <a:ext uri="{FF2B5EF4-FFF2-40B4-BE49-F238E27FC236}">
                <a16:creationId xmlns:a16="http://schemas.microsoft.com/office/drawing/2014/main" id="{91678F9B-51D9-7748-99DB-6E2E1CD401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02C487-52B9-2B48-A240-265E42E0FE11}"/>
              </a:ext>
            </a:extLst>
          </p:cNvPr>
          <p:cNvSpPr>
            <a:spLocks noGrp="1"/>
          </p:cNvSpPr>
          <p:nvPr>
            <p:ph type="title"/>
          </p:nvPr>
        </p:nvSpPr>
        <p:spPr>
          <a:xfrm>
            <a:off x="574431" y="914967"/>
            <a:ext cx="6533300" cy="35059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2AB26A-5C53-4C44-A749-88DD95C942D3}"/>
              </a:ext>
            </a:extLst>
          </p:cNvPr>
          <p:cNvSpPr>
            <a:spLocks noGrp="1"/>
          </p:cNvSpPr>
          <p:nvPr>
            <p:ph sz="half" idx="1"/>
          </p:nvPr>
        </p:nvSpPr>
        <p:spPr>
          <a:xfrm>
            <a:off x="574430" y="1512313"/>
            <a:ext cx="5288487" cy="46810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5348F01D-7BDA-1D47-9049-D4E799B55834}"/>
              </a:ext>
            </a:extLst>
          </p:cNvPr>
          <p:cNvSpPr>
            <a:spLocks noGrp="1"/>
          </p:cNvSpPr>
          <p:nvPr>
            <p:ph type="sldNum" sz="quarter" idx="12"/>
          </p:nvPr>
        </p:nvSpPr>
        <p:spPr>
          <a:xfrm>
            <a:off x="9013371" y="6507505"/>
            <a:ext cx="2743200" cy="365125"/>
          </a:xfrm>
          <a:prstGeom prst="rect">
            <a:avLst/>
          </a:prstGeom>
        </p:spPr>
        <p:txBody>
          <a:bodyPr/>
          <a:lstStyle>
            <a:lvl1pPr algn="r">
              <a:defRPr>
                <a:solidFill>
                  <a:schemeClr val="bg1"/>
                </a:solidFill>
              </a:defRPr>
            </a:lvl1pPr>
          </a:lstStyle>
          <a:p>
            <a:fld id="{2646CB0D-A03B-3041-9413-FCD081F40F61}" type="slidenum">
              <a:rPr lang="en-US" smtClean="0"/>
              <a:pPr/>
              <a:t>‹#›</a:t>
            </a:fld>
            <a:endParaRPr lang="en-US" dirty="0"/>
          </a:p>
        </p:txBody>
      </p:sp>
    </p:spTree>
    <p:extLst>
      <p:ext uri="{BB962C8B-B14F-4D97-AF65-F5344CB8AC3E}">
        <p14:creationId xmlns:p14="http://schemas.microsoft.com/office/powerpoint/2010/main" val="150720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678F9B-51D9-7748-99DB-6E2E1CD4016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02C487-52B9-2B48-A240-265E42E0FE11}"/>
              </a:ext>
            </a:extLst>
          </p:cNvPr>
          <p:cNvSpPr>
            <a:spLocks noGrp="1"/>
          </p:cNvSpPr>
          <p:nvPr>
            <p:ph type="title"/>
          </p:nvPr>
        </p:nvSpPr>
        <p:spPr>
          <a:xfrm>
            <a:off x="574431" y="914967"/>
            <a:ext cx="6533300" cy="350594"/>
          </a:xfrm>
        </p:spPr>
        <p:txBody>
          <a:bodyPr/>
          <a:lstStyle/>
          <a:p>
            <a:r>
              <a:rPr lang="en-GB"/>
              <a:t>Click to edit Master title style</a:t>
            </a:r>
            <a:endParaRPr lang="en-US"/>
          </a:p>
        </p:txBody>
      </p:sp>
      <p:sp>
        <p:nvSpPr>
          <p:cNvPr id="7" name="Slide Number Placeholder 6">
            <a:extLst>
              <a:ext uri="{FF2B5EF4-FFF2-40B4-BE49-F238E27FC236}">
                <a16:creationId xmlns:a16="http://schemas.microsoft.com/office/drawing/2014/main" id="{5348F01D-7BDA-1D47-9049-D4E799B55834}"/>
              </a:ext>
            </a:extLst>
          </p:cNvPr>
          <p:cNvSpPr>
            <a:spLocks noGrp="1"/>
          </p:cNvSpPr>
          <p:nvPr>
            <p:ph type="sldNum" sz="quarter" idx="12"/>
          </p:nvPr>
        </p:nvSpPr>
        <p:spPr>
          <a:xfrm>
            <a:off x="9013371" y="6507505"/>
            <a:ext cx="2743200" cy="365125"/>
          </a:xfrm>
          <a:prstGeom prst="rect">
            <a:avLst/>
          </a:prstGeom>
        </p:spPr>
        <p:txBody>
          <a:bodyPr/>
          <a:lstStyle>
            <a:lvl1pPr algn="r">
              <a:defRPr>
                <a:solidFill>
                  <a:schemeClr val="bg1"/>
                </a:solidFill>
              </a:defRPr>
            </a:lvl1pPr>
          </a:lstStyle>
          <a:p>
            <a:fld id="{2646CB0D-A03B-3041-9413-FCD081F40F61}" type="slidenum">
              <a:rPr lang="en-US" smtClean="0"/>
              <a:pPr/>
              <a:t>‹#›</a:t>
            </a:fld>
            <a:endParaRPr lang="en-US" dirty="0"/>
          </a:p>
        </p:txBody>
      </p:sp>
      <p:sp>
        <p:nvSpPr>
          <p:cNvPr id="8" name="Content Placeholder 2">
            <a:extLst>
              <a:ext uri="{FF2B5EF4-FFF2-40B4-BE49-F238E27FC236}">
                <a16:creationId xmlns:a16="http://schemas.microsoft.com/office/drawing/2014/main" id="{557E6441-6804-B24B-8C67-75E32FD55020}"/>
              </a:ext>
            </a:extLst>
          </p:cNvPr>
          <p:cNvSpPr>
            <a:spLocks noGrp="1"/>
          </p:cNvSpPr>
          <p:nvPr>
            <p:ph sz="half" idx="1"/>
          </p:nvPr>
        </p:nvSpPr>
        <p:spPr>
          <a:xfrm>
            <a:off x="574430" y="1512313"/>
            <a:ext cx="5288487" cy="46810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7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678F9B-51D9-7748-99DB-6E2E1CD4016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02C487-52B9-2B48-A240-265E42E0FE11}"/>
              </a:ext>
            </a:extLst>
          </p:cNvPr>
          <p:cNvSpPr>
            <a:spLocks noGrp="1"/>
          </p:cNvSpPr>
          <p:nvPr>
            <p:ph type="title"/>
          </p:nvPr>
        </p:nvSpPr>
        <p:spPr>
          <a:xfrm>
            <a:off x="574431" y="914967"/>
            <a:ext cx="6533300" cy="350594"/>
          </a:xfrm>
        </p:spPr>
        <p:txBody>
          <a:bodyPr/>
          <a:lstStyle/>
          <a:p>
            <a:r>
              <a:rPr lang="en-GB"/>
              <a:t>Click to edit Master title style</a:t>
            </a:r>
            <a:endParaRPr lang="en-US"/>
          </a:p>
        </p:txBody>
      </p:sp>
      <p:sp>
        <p:nvSpPr>
          <p:cNvPr id="7" name="Slide Number Placeholder 6">
            <a:extLst>
              <a:ext uri="{FF2B5EF4-FFF2-40B4-BE49-F238E27FC236}">
                <a16:creationId xmlns:a16="http://schemas.microsoft.com/office/drawing/2014/main" id="{5348F01D-7BDA-1D47-9049-D4E799B55834}"/>
              </a:ext>
            </a:extLst>
          </p:cNvPr>
          <p:cNvSpPr>
            <a:spLocks noGrp="1"/>
          </p:cNvSpPr>
          <p:nvPr>
            <p:ph type="sldNum" sz="quarter" idx="12"/>
          </p:nvPr>
        </p:nvSpPr>
        <p:spPr>
          <a:xfrm>
            <a:off x="9013371" y="6507505"/>
            <a:ext cx="2743200" cy="365125"/>
          </a:xfrm>
          <a:prstGeom prst="rect">
            <a:avLst/>
          </a:prstGeom>
        </p:spPr>
        <p:txBody>
          <a:bodyPr/>
          <a:lstStyle>
            <a:lvl1pPr algn="r">
              <a:defRPr>
                <a:solidFill>
                  <a:schemeClr val="bg1"/>
                </a:solidFill>
              </a:defRPr>
            </a:lvl1pPr>
          </a:lstStyle>
          <a:p>
            <a:fld id="{2646CB0D-A03B-3041-9413-FCD081F40F61}" type="slidenum">
              <a:rPr lang="en-US" smtClean="0"/>
              <a:pPr/>
              <a:t>‹#›</a:t>
            </a:fld>
            <a:endParaRPr lang="en-US" dirty="0"/>
          </a:p>
        </p:txBody>
      </p:sp>
      <p:sp>
        <p:nvSpPr>
          <p:cNvPr id="8" name="Content Placeholder 2">
            <a:extLst>
              <a:ext uri="{FF2B5EF4-FFF2-40B4-BE49-F238E27FC236}">
                <a16:creationId xmlns:a16="http://schemas.microsoft.com/office/drawing/2014/main" id="{34B7C6E7-0E78-B442-B251-454113D17467}"/>
              </a:ext>
            </a:extLst>
          </p:cNvPr>
          <p:cNvSpPr>
            <a:spLocks noGrp="1"/>
          </p:cNvSpPr>
          <p:nvPr>
            <p:ph sz="half" idx="1"/>
          </p:nvPr>
        </p:nvSpPr>
        <p:spPr>
          <a:xfrm>
            <a:off x="574430" y="1512313"/>
            <a:ext cx="5288487" cy="46810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7605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B82952E-68F3-8F44-85A7-41387E806D34}"/>
              </a:ext>
            </a:extLst>
          </p:cNvPr>
          <p:cNvSpPr>
            <a:spLocks noGrp="1"/>
          </p:cNvSpPr>
          <p:nvPr>
            <p:ph type="title"/>
          </p:nvPr>
        </p:nvSpPr>
        <p:spPr>
          <a:xfrm>
            <a:off x="574431" y="914967"/>
            <a:ext cx="10081846" cy="350594"/>
          </a:xfrm>
        </p:spPr>
        <p:txBody>
          <a:bodyPr/>
          <a:lstStyle/>
          <a:p>
            <a:r>
              <a:rPr lang="en-GB" dirty="0"/>
              <a:t>Click to edit Master title style</a:t>
            </a:r>
            <a:endParaRPr lang="en-US" dirty="0"/>
          </a:p>
        </p:txBody>
      </p:sp>
      <p:sp>
        <p:nvSpPr>
          <p:cNvPr id="13" name="Content Placeholder 2">
            <a:extLst>
              <a:ext uri="{FF2B5EF4-FFF2-40B4-BE49-F238E27FC236}">
                <a16:creationId xmlns:a16="http://schemas.microsoft.com/office/drawing/2014/main" id="{E89E1ADA-76B6-F147-AA92-D278E548849C}"/>
              </a:ext>
            </a:extLst>
          </p:cNvPr>
          <p:cNvSpPr>
            <a:spLocks noGrp="1"/>
          </p:cNvSpPr>
          <p:nvPr>
            <p:ph idx="1"/>
          </p:nvPr>
        </p:nvSpPr>
        <p:spPr>
          <a:xfrm>
            <a:off x="574431" y="1512313"/>
            <a:ext cx="5403748" cy="44888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D0FCD13A-7920-204F-8BF2-366D9FF24ACF}"/>
              </a:ext>
            </a:extLst>
          </p:cNvPr>
          <p:cNvSpPr>
            <a:spLocks noGrp="1"/>
          </p:cNvSpPr>
          <p:nvPr>
            <p:ph idx="13"/>
          </p:nvPr>
        </p:nvSpPr>
        <p:spPr>
          <a:xfrm>
            <a:off x="6352823" y="1512313"/>
            <a:ext cx="5403748" cy="44888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Slide Number Placeholder 5">
            <a:extLst>
              <a:ext uri="{FF2B5EF4-FFF2-40B4-BE49-F238E27FC236}">
                <a16:creationId xmlns:a16="http://schemas.microsoft.com/office/drawing/2014/main" id="{B6388B56-C3D6-8B45-A3EF-1437CE5B4F95}"/>
              </a:ext>
            </a:extLst>
          </p:cNvPr>
          <p:cNvSpPr>
            <a:spLocks noGrp="1"/>
          </p:cNvSpPr>
          <p:nvPr>
            <p:ph type="sldNum" sz="quarter" idx="4"/>
          </p:nvPr>
        </p:nvSpPr>
        <p:spPr>
          <a:xfrm>
            <a:off x="8458788" y="6508376"/>
            <a:ext cx="3297783" cy="289939"/>
          </a:xfrm>
          <a:prstGeom prst="rect">
            <a:avLst/>
          </a:prstGeom>
          <a:noFill/>
        </p:spPr>
        <p:txBody>
          <a:bodyPr/>
          <a:lstStyle>
            <a:lvl1pPr algn="r">
              <a:defRPr sz="900">
                <a:solidFill>
                  <a:schemeClr val="tx1">
                    <a:lumMod val="75000"/>
                    <a:lumOff val="25000"/>
                  </a:schemeClr>
                </a:solidFill>
                <a:latin typeface="Arial" panose="020B0604020202020204" pitchFamily="34" charset="0"/>
                <a:cs typeface="Arial" panose="020B0604020202020204" pitchFamily="34" charset="0"/>
              </a:defRPr>
            </a:lvl1pPr>
          </a:lstStyle>
          <a:p>
            <a:fld id="{2646CB0D-A03B-3041-9413-FCD081F40F61}" type="slidenum">
              <a:rPr lang="en-US" smtClean="0"/>
              <a:pPr/>
              <a:t>‹#›</a:t>
            </a:fld>
            <a:endParaRPr lang="en-US"/>
          </a:p>
        </p:txBody>
      </p:sp>
    </p:spTree>
    <p:extLst>
      <p:ext uri="{BB962C8B-B14F-4D97-AF65-F5344CB8AC3E}">
        <p14:creationId xmlns:p14="http://schemas.microsoft.com/office/powerpoint/2010/main" val="394282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AABD79-6079-364E-8BED-BBCDA91E86C3}"/>
              </a:ext>
            </a:extLst>
          </p:cNvPr>
          <p:cNvSpPr>
            <a:spLocks noGrp="1"/>
          </p:cNvSpPr>
          <p:nvPr>
            <p:ph type="title"/>
          </p:nvPr>
        </p:nvSpPr>
        <p:spPr>
          <a:xfrm>
            <a:off x="574431" y="914967"/>
            <a:ext cx="10081846" cy="35059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03C8043-DD9F-C54D-AA7B-831195468F3A}"/>
              </a:ext>
            </a:extLst>
          </p:cNvPr>
          <p:cNvSpPr>
            <a:spLocks noGrp="1"/>
          </p:cNvSpPr>
          <p:nvPr>
            <p:ph type="body" idx="1"/>
          </p:nvPr>
        </p:nvSpPr>
        <p:spPr>
          <a:xfrm>
            <a:off x="574431" y="1512313"/>
            <a:ext cx="11043137" cy="448880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Box 6">
            <a:extLst>
              <a:ext uri="{FF2B5EF4-FFF2-40B4-BE49-F238E27FC236}">
                <a16:creationId xmlns:a16="http://schemas.microsoft.com/office/drawing/2014/main" id="{639A4CF8-D361-1C42-8F0B-786915FF7E7A}"/>
              </a:ext>
            </a:extLst>
          </p:cNvPr>
          <p:cNvSpPr txBox="1"/>
          <p:nvPr userDrawn="1"/>
        </p:nvSpPr>
        <p:spPr>
          <a:xfrm>
            <a:off x="574430" y="284528"/>
            <a:ext cx="7493805"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000" b="1" i="0" u="none" strike="noStrike" kern="1200" spc="300" dirty="0" err="1">
                <a:solidFill>
                  <a:schemeClr val="tx1"/>
                </a:solidFill>
                <a:effectLst/>
                <a:latin typeface="Arial" panose="020B0604020202020204" pitchFamily="34" charset="0"/>
                <a:ea typeface="+mn-ea"/>
                <a:cs typeface="Arial" panose="020B0604020202020204" pitchFamily="34" charset="0"/>
              </a:rPr>
              <a:t>CoE</a:t>
            </a:r>
            <a:r>
              <a:rPr lang="en-ZA" sz="1000" b="1" i="0" u="none" strike="noStrike" kern="1200" spc="300" dirty="0">
                <a:solidFill>
                  <a:schemeClr val="tx1"/>
                </a:solidFill>
                <a:effectLst/>
                <a:latin typeface="Arial" panose="020B0604020202020204" pitchFamily="34" charset="0"/>
                <a:ea typeface="+mn-ea"/>
                <a:cs typeface="Arial" panose="020B0604020202020204" pitchFamily="34" charset="0"/>
              </a:rPr>
              <a:t>: Natural Resources </a:t>
            </a:r>
            <a:r>
              <a:rPr lang="en-ZA" sz="1000" b="0" i="0" u="none" strike="noStrike" kern="1200" spc="300" dirty="0">
                <a:solidFill>
                  <a:schemeClr val="bg1">
                    <a:lumMod val="75000"/>
                  </a:schemeClr>
                </a:solidFill>
                <a:effectLst/>
                <a:latin typeface="Arial" panose="020B0604020202020204" pitchFamily="34" charset="0"/>
                <a:ea typeface="+mn-ea"/>
                <a:cs typeface="Arial" panose="020B0604020202020204" pitchFamily="34" charset="0"/>
              </a:rPr>
              <a:t>I</a:t>
            </a:r>
            <a:r>
              <a:rPr lang="en-ZA" sz="1000" b="0" i="0" u="none" strike="noStrike" kern="1200" spc="300" dirty="0">
                <a:solidFill>
                  <a:schemeClr val="tx1"/>
                </a:solidFill>
                <a:effectLst/>
                <a:latin typeface="Arial" panose="020B0604020202020204" pitchFamily="34" charset="0"/>
                <a:ea typeface="+mn-ea"/>
                <a:cs typeface="Arial" panose="020B0604020202020204" pitchFamily="34" charset="0"/>
              </a:rPr>
              <a:t> Presentation Heading</a:t>
            </a:r>
          </a:p>
        </p:txBody>
      </p:sp>
      <p:sp>
        <p:nvSpPr>
          <p:cNvPr id="8" name="Rectangle 7">
            <a:extLst>
              <a:ext uri="{FF2B5EF4-FFF2-40B4-BE49-F238E27FC236}">
                <a16:creationId xmlns:a16="http://schemas.microsoft.com/office/drawing/2014/main" id="{29E7C85F-D5B9-6244-84D6-590281F7E4F1}"/>
              </a:ext>
            </a:extLst>
          </p:cNvPr>
          <p:cNvSpPr/>
          <p:nvPr userDrawn="1"/>
        </p:nvSpPr>
        <p:spPr>
          <a:xfrm>
            <a:off x="656492" y="622496"/>
            <a:ext cx="2180492" cy="45719"/>
          </a:xfrm>
          <a:prstGeom prst="rect">
            <a:avLst/>
          </a:prstGeom>
          <a:solidFill>
            <a:srgbClr val="92C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9C5FDD-869A-6E49-8A6E-0B54175D7CF6}"/>
              </a:ext>
            </a:extLst>
          </p:cNvPr>
          <p:cNvSpPr txBox="1"/>
          <p:nvPr userDrawn="1"/>
        </p:nvSpPr>
        <p:spPr>
          <a:xfrm>
            <a:off x="484093" y="6488771"/>
            <a:ext cx="1751960" cy="215444"/>
          </a:xfrm>
          <a:prstGeom prst="rect">
            <a:avLst/>
          </a:prstGeom>
          <a:solidFill>
            <a:srgbClr val="ECEDEE"/>
          </a:solidFill>
        </p:spPr>
        <p:txBody>
          <a:bodyPr wrap="square" rtlCol="0">
            <a:spAutoFit/>
          </a:bodyPr>
          <a:lstStyle/>
          <a:p>
            <a:r>
              <a:rPr lang="en-US" sz="800" dirty="0">
                <a:solidFill>
                  <a:schemeClr val="tx1">
                    <a:lumMod val="75000"/>
                    <a:lumOff val="25000"/>
                  </a:schemeClr>
                </a:solidFill>
                <a:latin typeface="Arial" panose="020B0604020202020204" pitchFamily="34" charset="0"/>
                <a:cs typeface="Arial" panose="020B0604020202020204" pitchFamily="34" charset="0"/>
              </a:rPr>
              <a:t>Agri SA </a:t>
            </a:r>
            <a:r>
              <a:rPr lang="en-ZA" sz="800" b="0" i="0" kern="1200" dirty="0">
                <a:solidFill>
                  <a:schemeClr val="tx1">
                    <a:lumMod val="75000"/>
                    <a:lumOff val="25000"/>
                  </a:schemeClr>
                </a:solidFill>
                <a:effectLst/>
                <a:latin typeface="Arial" panose="020B0604020202020204" pitchFamily="34" charset="0"/>
                <a:ea typeface="+mn-ea"/>
                <a:cs typeface="Arial" panose="020B0604020202020204" pitchFamily="34" charset="0"/>
              </a:rPr>
              <a:t>© 2021</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C766318-4669-3242-BAEB-B57085AF6D93}"/>
              </a:ext>
            </a:extLst>
          </p:cNvPr>
          <p:cNvSpPr/>
          <p:nvPr userDrawn="1"/>
        </p:nvSpPr>
        <p:spPr>
          <a:xfrm>
            <a:off x="10789920" y="6432605"/>
            <a:ext cx="1073426" cy="365710"/>
          </a:xfrm>
          <a:prstGeom prst="rect">
            <a:avLst/>
          </a:prstGeom>
          <a:solidFill>
            <a:srgbClr val="EC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2C00AAAC-CA0D-4F4C-BA1D-FEA09E974580}"/>
              </a:ext>
            </a:extLst>
          </p:cNvPr>
          <p:cNvSpPr>
            <a:spLocks noGrp="1"/>
          </p:cNvSpPr>
          <p:nvPr>
            <p:ph type="sldNum" sz="quarter" idx="4"/>
          </p:nvPr>
        </p:nvSpPr>
        <p:spPr>
          <a:xfrm>
            <a:off x="8458788" y="6508376"/>
            <a:ext cx="3297783" cy="289939"/>
          </a:xfrm>
          <a:prstGeom prst="rect">
            <a:avLst/>
          </a:prstGeom>
          <a:noFill/>
        </p:spPr>
        <p:txBody>
          <a:bodyPr/>
          <a:lstStyle>
            <a:lvl1pPr algn="r">
              <a:defRPr sz="900">
                <a:solidFill>
                  <a:schemeClr val="tx1">
                    <a:lumMod val="75000"/>
                    <a:lumOff val="25000"/>
                  </a:schemeClr>
                </a:solidFill>
                <a:latin typeface="Arial" panose="020B0604020202020204" pitchFamily="34" charset="0"/>
                <a:cs typeface="Arial" panose="020B0604020202020204" pitchFamily="34" charset="0"/>
              </a:defRPr>
            </a:lvl1pPr>
          </a:lstStyle>
          <a:p>
            <a:fld id="{2646CB0D-A03B-3041-9413-FCD081F40F61}" type="slidenum">
              <a:rPr lang="en-US" smtClean="0"/>
              <a:pPr/>
              <a:t>‹#›</a:t>
            </a:fld>
            <a:endParaRPr lang="en-US"/>
          </a:p>
        </p:txBody>
      </p:sp>
      <p:pic>
        <p:nvPicPr>
          <p:cNvPr id="13" name="Picture 12">
            <a:extLst>
              <a:ext uri="{FF2B5EF4-FFF2-40B4-BE49-F238E27FC236}">
                <a16:creationId xmlns:a16="http://schemas.microsoft.com/office/drawing/2014/main" id="{CA2E063F-9C0E-2D4F-83BD-7707FA221333}"/>
              </a:ext>
            </a:extLst>
          </p:cNvPr>
          <p:cNvPicPr>
            <a:picLocks noChangeAspect="1"/>
          </p:cNvPicPr>
          <p:nvPr userDrawn="1"/>
        </p:nvPicPr>
        <p:blipFill>
          <a:blip r:embed="rId11"/>
          <a:srcRect/>
          <a:stretch/>
        </p:blipFill>
        <p:spPr>
          <a:xfrm>
            <a:off x="10840633" y="292212"/>
            <a:ext cx="972000" cy="972000"/>
          </a:xfrm>
          <a:prstGeom prst="rect">
            <a:avLst/>
          </a:prstGeom>
        </p:spPr>
      </p:pic>
    </p:spTree>
    <p:extLst>
      <p:ext uri="{BB962C8B-B14F-4D97-AF65-F5344CB8AC3E}">
        <p14:creationId xmlns:p14="http://schemas.microsoft.com/office/powerpoint/2010/main" val="34460242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2" r:id="rId4"/>
    <p:sldLayoutId id="2147483652" r:id="rId5"/>
    <p:sldLayoutId id="2147483660" r:id="rId6"/>
    <p:sldLayoutId id="2147483661" r:id="rId7"/>
    <p:sldLayoutId id="2147483653" r:id="rId8"/>
  </p:sldLayoutIdLst>
  <p:hf hdr="0" ftr="0" dt="0"/>
  <p:txStyles>
    <p:title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just"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EB7BD-A5C9-6B49-AD04-FB0F3CE13060}"/>
              </a:ext>
            </a:extLst>
          </p:cNvPr>
          <p:cNvPicPr>
            <a:picLocks noChangeAspect="1"/>
          </p:cNvPicPr>
          <p:nvPr/>
        </p:nvPicPr>
        <p:blipFill>
          <a:blip r:embed="rId3"/>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9EE7E46-148F-AA47-86C9-066A48720EFF}"/>
              </a:ext>
            </a:extLst>
          </p:cNvPr>
          <p:cNvSpPr txBox="1"/>
          <p:nvPr/>
        </p:nvSpPr>
        <p:spPr>
          <a:xfrm>
            <a:off x="4497765" y="3605479"/>
            <a:ext cx="7384942" cy="1877437"/>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Centre of Excellence: Natural Resources</a:t>
            </a:r>
            <a:br>
              <a:rPr lang="en-US"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Disaster Management Amendment Bill</a:t>
            </a:r>
            <a:r>
              <a:rPr lang="en-US" b="1" dirty="0">
                <a:solidFill>
                  <a:schemeClr val="bg1"/>
                </a:solidFill>
                <a:latin typeface="Arial" panose="020B0604020202020204" pitchFamily="34" charset="0"/>
                <a:cs typeface="Arial" panose="020B0604020202020204" pitchFamily="34" charset="0"/>
              </a:rPr>
              <a:t/>
            </a:r>
            <a:br>
              <a:rPr lang="en-US" b="1"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5376A98A-8EAA-B641-901A-E93B7C4D2300}"/>
              </a:ext>
            </a:extLst>
          </p:cNvPr>
          <p:cNvSpPr>
            <a:spLocks noGrp="1"/>
          </p:cNvSpPr>
          <p:nvPr>
            <p:ph type="subTitle" idx="1"/>
          </p:nvPr>
        </p:nvSpPr>
        <p:spPr>
          <a:xfrm>
            <a:off x="4497765" y="5670638"/>
            <a:ext cx="5124773" cy="499820"/>
          </a:xfrm>
        </p:spPr>
        <p:txBody>
          <a:bodyPr>
            <a:normAutofit fontScale="92500" lnSpcReduction="20000"/>
          </a:bodyPr>
          <a:lstStyle/>
          <a:p>
            <a:pPr algn="l"/>
            <a:r>
              <a:rPr lang="en-US" sz="1500" b="1" dirty="0"/>
              <a:t>Andrea Campher</a:t>
            </a:r>
            <a:r>
              <a:rPr lang="en-US" sz="1500" b="1" dirty="0">
                <a:solidFill>
                  <a:schemeClr val="bg1"/>
                </a:solidFill>
              </a:rPr>
              <a:t> </a:t>
            </a:r>
            <a:r>
              <a:rPr lang="en-US" sz="1500" dirty="0">
                <a:solidFill>
                  <a:srgbClr val="10773C"/>
                </a:solidFill>
              </a:rPr>
              <a:t>I  </a:t>
            </a:r>
            <a:r>
              <a:rPr lang="en-US" sz="1500" b="1" dirty="0"/>
              <a:t>15 February 2022</a:t>
            </a:r>
          </a:p>
          <a:p>
            <a:pPr algn="l"/>
            <a:r>
              <a:rPr lang="en-US" sz="1200" b="1" dirty="0">
                <a:solidFill>
                  <a:srgbClr val="10773C"/>
                </a:solidFill>
              </a:rPr>
              <a:t>Risk &amp; Disaster Manager </a:t>
            </a:r>
            <a:endParaRPr lang="en-ZA" sz="1200" b="1" dirty="0">
              <a:solidFill>
                <a:srgbClr val="10773C"/>
              </a:solidFill>
            </a:endParaRPr>
          </a:p>
        </p:txBody>
      </p:sp>
    </p:spTree>
    <p:extLst>
      <p:ext uri="{BB962C8B-B14F-4D97-AF65-F5344CB8AC3E}">
        <p14:creationId xmlns:p14="http://schemas.microsoft.com/office/powerpoint/2010/main" val="2987620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66D1-E966-DE41-A4F8-CB1383882A87}"/>
              </a:ext>
            </a:extLst>
          </p:cNvPr>
          <p:cNvSpPr>
            <a:spLocks noGrp="1"/>
          </p:cNvSpPr>
          <p:nvPr>
            <p:ph type="title"/>
          </p:nvPr>
        </p:nvSpPr>
        <p:spPr/>
        <p:txBody>
          <a:bodyPr>
            <a:normAutofit fontScale="90000"/>
          </a:bodyPr>
          <a:lstStyle/>
          <a:p>
            <a:r>
              <a:rPr lang="en-US" dirty="0"/>
              <a:t>Overview of Agri SA</a:t>
            </a:r>
          </a:p>
        </p:txBody>
      </p:sp>
      <p:pic>
        <p:nvPicPr>
          <p:cNvPr id="6" name="Content Placeholder 5">
            <a:extLst>
              <a:ext uri="{FF2B5EF4-FFF2-40B4-BE49-F238E27FC236}">
                <a16:creationId xmlns:a16="http://schemas.microsoft.com/office/drawing/2014/main" id="{F6951115-DE80-4974-A7E7-37601F55D65D}"/>
              </a:ext>
            </a:extLst>
          </p:cNvPr>
          <p:cNvPicPr>
            <a:picLocks noGrp="1" noChangeAspect="1"/>
          </p:cNvPicPr>
          <p:nvPr>
            <p:ph idx="1"/>
          </p:nvPr>
        </p:nvPicPr>
        <p:blipFill>
          <a:blip r:embed="rId2"/>
          <a:stretch>
            <a:fillRect/>
          </a:stretch>
        </p:blipFill>
        <p:spPr>
          <a:xfrm>
            <a:off x="256623" y="1265561"/>
            <a:ext cx="6004056" cy="5029222"/>
          </a:xfrm>
          <a:prstGeom prst="rect">
            <a:avLst/>
          </a:prstGeom>
        </p:spPr>
      </p:pic>
      <p:sp>
        <p:nvSpPr>
          <p:cNvPr id="4" name="Slide Number Placeholder 3">
            <a:extLst>
              <a:ext uri="{FF2B5EF4-FFF2-40B4-BE49-F238E27FC236}">
                <a16:creationId xmlns:a16="http://schemas.microsoft.com/office/drawing/2014/main" id="{D4AFC8EE-B4A7-1244-92A0-421DEF8CAB8A}"/>
              </a:ext>
            </a:extLst>
          </p:cNvPr>
          <p:cNvSpPr>
            <a:spLocks noGrp="1"/>
          </p:cNvSpPr>
          <p:nvPr>
            <p:ph type="sldNum" sz="quarter" idx="4"/>
          </p:nvPr>
        </p:nvSpPr>
        <p:spPr/>
        <p:txBody>
          <a:bodyPr/>
          <a:lstStyle/>
          <a:p>
            <a:fld id="{2646CB0D-A03B-3041-9413-FCD081F40F61}" type="slidenum">
              <a:rPr lang="en-US" smtClean="0"/>
              <a:pPr/>
              <a:t>2</a:t>
            </a:fld>
            <a:endParaRPr lang="en-US"/>
          </a:p>
        </p:txBody>
      </p:sp>
      <p:sp>
        <p:nvSpPr>
          <p:cNvPr id="7" name="TextBox 6">
            <a:extLst>
              <a:ext uri="{FF2B5EF4-FFF2-40B4-BE49-F238E27FC236}">
                <a16:creationId xmlns:a16="http://schemas.microsoft.com/office/drawing/2014/main" id="{4F9FBA79-3C5D-402D-A440-83FAAFB87D48}"/>
              </a:ext>
            </a:extLst>
          </p:cNvPr>
          <p:cNvSpPr txBox="1"/>
          <p:nvPr/>
        </p:nvSpPr>
        <p:spPr>
          <a:xfrm>
            <a:off x="6260679" y="1338426"/>
            <a:ext cx="5579166" cy="3550203"/>
          </a:xfrm>
          <a:prstGeom prst="rect">
            <a:avLst/>
          </a:prstGeom>
          <a:noFill/>
        </p:spPr>
        <p:txBody>
          <a:bodyPr wrap="square" rtlCol="0">
            <a:spAutoFit/>
          </a:bodyPr>
          <a:lstStyle/>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Agri SA is the biggest federation of agricultural organisations in South Africa established in 1904 and consists of provincial affiliates, commodity organisations and corporate members.</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Our vision is to secures an inclusive and prosperous agriculture sector</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Our mission is to promote agriculture in South Africa to encourage its development and to make it more profitable, stable and sustainable.</a:t>
            </a: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We represent:</a:t>
            </a:r>
          </a:p>
          <a:p>
            <a:pPr marL="685800" marR="0" lvl="1" indent="-228600"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16,000 Producers</a:t>
            </a:r>
          </a:p>
          <a:p>
            <a:pPr marL="685800" marR="0" lvl="1" indent="-228600"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26 Commodity Organisations</a:t>
            </a:r>
          </a:p>
          <a:p>
            <a:pPr marL="685800" marR="0" lvl="1" indent="-228600"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56 Corporate Members</a:t>
            </a:r>
          </a:p>
        </p:txBody>
      </p:sp>
    </p:spTree>
    <p:extLst>
      <p:ext uri="{BB962C8B-B14F-4D97-AF65-F5344CB8AC3E}">
        <p14:creationId xmlns:p14="http://schemas.microsoft.com/office/powerpoint/2010/main" val="486549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66D1-E966-DE41-A4F8-CB1383882A87}"/>
              </a:ext>
            </a:extLst>
          </p:cNvPr>
          <p:cNvSpPr>
            <a:spLocks noGrp="1"/>
          </p:cNvSpPr>
          <p:nvPr>
            <p:ph type="title"/>
          </p:nvPr>
        </p:nvSpPr>
        <p:spPr/>
        <p:txBody>
          <a:bodyPr>
            <a:normAutofit fontScale="90000"/>
          </a:bodyPr>
          <a:lstStyle/>
          <a:p>
            <a:r>
              <a:rPr lang="en-US" dirty="0"/>
              <a:t>Introduction</a:t>
            </a:r>
          </a:p>
        </p:txBody>
      </p:sp>
      <p:sp>
        <p:nvSpPr>
          <p:cNvPr id="3" name="Content Placeholder 2">
            <a:extLst>
              <a:ext uri="{FF2B5EF4-FFF2-40B4-BE49-F238E27FC236}">
                <a16:creationId xmlns:a16="http://schemas.microsoft.com/office/drawing/2014/main" id="{3CAE7F7A-9AA5-8949-AA1A-BEEECD46E9D7}"/>
              </a:ext>
            </a:extLst>
          </p:cNvPr>
          <p:cNvSpPr>
            <a:spLocks noGrp="1"/>
          </p:cNvSpPr>
          <p:nvPr>
            <p:ph idx="1"/>
          </p:nvPr>
        </p:nvSpPr>
        <p:spPr>
          <a:xfrm>
            <a:off x="574431" y="1265561"/>
            <a:ext cx="8175973" cy="4735555"/>
          </a:xfrm>
        </p:spPr>
        <p:txBody>
          <a:bodyPr>
            <a:normAutofit/>
          </a:bodyPr>
          <a:lstStyle/>
          <a:p>
            <a:pPr algn="l"/>
            <a:r>
              <a:rPr lang="en-GB" sz="1600" dirty="0"/>
              <a:t>Agri SA’s risk and disaster unit aims to support governments’ efforts to:</a:t>
            </a:r>
          </a:p>
          <a:p>
            <a:pPr lvl="1" algn="l"/>
            <a:r>
              <a:rPr lang="en-GB" dirty="0"/>
              <a:t>prevent or reduce the risks of disasters, mitigating the severity of disasters, emergency preparedness, </a:t>
            </a:r>
          </a:p>
          <a:p>
            <a:pPr lvl="1" algn="l"/>
            <a:r>
              <a:rPr lang="en-GB" dirty="0"/>
              <a:t>rapid and effective response and </a:t>
            </a:r>
          </a:p>
          <a:p>
            <a:pPr lvl="1" algn="l"/>
            <a:r>
              <a:rPr lang="en-GB" dirty="0"/>
              <a:t>post-disaster recovery as envisioned in the Disaster Management Act 57 of 2005 (hereafter DMA). </a:t>
            </a:r>
          </a:p>
          <a:p>
            <a:pPr algn="l"/>
            <a:r>
              <a:rPr lang="en-GB" sz="1600" dirty="0"/>
              <a:t>The unit has built sustainable relationships with the Department of Agriculture’s Directorate of climate change and disaster risk management as well as the National Disaster Management Centre (NDMC) to:</a:t>
            </a:r>
          </a:p>
          <a:p>
            <a:pPr lvl="1" algn="l"/>
            <a:r>
              <a:rPr lang="en-GB" dirty="0"/>
              <a:t>ensure risk reduction and </a:t>
            </a:r>
          </a:p>
          <a:p>
            <a:pPr lvl="1" algn="l"/>
            <a:r>
              <a:rPr lang="en-GB" dirty="0"/>
              <a:t>resilience practices are applied within agriculture for effective disaster management. </a:t>
            </a:r>
          </a:p>
          <a:p>
            <a:pPr algn="l"/>
            <a:r>
              <a:rPr lang="en-GB" sz="1600" dirty="0"/>
              <a:t>Agri SA through its relationships with the respective departments are actively engaging in drought, flood and fire disasters which also includes the management of pests and diseases within the agricultural sector.</a:t>
            </a:r>
            <a:endParaRPr lang="en-US" sz="1600" dirty="0"/>
          </a:p>
        </p:txBody>
      </p:sp>
      <p:sp>
        <p:nvSpPr>
          <p:cNvPr id="4" name="Slide Number Placeholder 3">
            <a:extLst>
              <a:ext uri="{FF2B5EF4-FFF2-40B4-BE49-F238E27FC236}">
                <a16:creationId xmlns:a16="http://schemas.microsoft.com/office/drawing/2014/main" id="{D4AFC8EE-B4A7-1244-92A0-421DEF8CAB8A}"/>
              </a:ext>
            </a:extLst>
          </p:cNvPr>
          <p:cNvSpPr>
            <a:spLocks noGrp="1"/>
          </p:cNvSpPr>
          <p:nvPr>
            <p:ph type="sldNum" sz="quarter" idx="4"/>
          </p:nvPr>
        </p:nvSpPr>
        <p:spPr/>
        <p:txBody>
          <a:bodyPr/>
          <a:lstStyle/>
          <a:p>
            <a:fld id="{2646CB0D-A03B-3041-9413-FCD081F40F61}" type="slidenum">
              <a:rPr lang="en-US" smtClean="0"/>
              <a:pPr/>
              <a:t>3</a:t>
            </a:fld>
            <a:endParaRPr lang="en-US"/>
          </a:p>
        </p:txBody>
      </p:sp>
      <p:pic>
        <p:nvPicPr>
          <p:cNvPr id="5" name="Picture 4">
            <a:extLst>
              <a:ext uri="{FF2B5EF4-FFF2-40B4-BE49-F238E27FC236}">
                <a16:creationId xmlns:a16="http://schemas.microsoft.com/office/drawing/2014/main" id="{2FE4D9ED-8C7F-664F-AAD5-EFD7AFF18E05}"/>
              </a:ext>
            </a:extLst>
          </p:cNvPr>
          <p:cNvPicPr>
            <a:picLocks noChangeAspect="1"/>
          </p:cNvPicPr>
          <p:nvPr/>
        </p:nvPicPr>
        <p:blipFill>
          <a:blip r:embed="rId2"/>
          <a:srcRect/>
          <a:stretch/>
        </p:blipFill>
        <p:spPr>
          <a:xfrm>
            <a:off x="8889408" y="2204334"/>
            <a:ext cx="2867163" cy="2867163"/>
          </a:xfrm>
          <a:prstGeom prst="rect">
            <a:avLst/>
          </a:prstGeom>
        </p:spPr>
      </p:pic>
    </p:spTree>
    <p:extLst>
      <p:ext uri="{BB962C8B-B14F-4D97-AF65-F5344CB8AC3E}">
        <p14:creationId xmlns:p14="http://schemas.microsoft.com/office/powerpoint/2010/main" val="256814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D710-E1BC-47AF-A0F9-75C4878A2545}"/>
              </a:ext>
            </a:extLst>
          </p:cNvPr>
          <p:cNvSpPr>
            <a:spLocks noGrp="1"/>
          </p:cNvSpPr>
          <p:nvPr>
            <p:ph type="title"/>
          </p:nvPr>
        </p:nvSpPr>
        <p:spPr/>
        <p:txBody>
          <a:bodyPr>
            <a:normAutofit fontScale="90000"/>
          </a:bodyPr>
          <a:lstStyle/>
          <a:p>
            <a:r>
              <a:rPr lang="en-US" dirty="0"/>
              <a:t>General comments: 	</a:t>
            </a:r>
          </a:p>
        </p:txBody>
      </p:sp>
      <p:sp>
        <p:nvSpPr>
          <p:cNvPr id="3" name="Content Placeholder 2">
            <a:extLst>
              <a:ext uri="{FF2B5EF4-FFF2-40B4-BE49-F238E27FC236}">
                <a16:creationId xmlns:a16="http://schemas.microsoft.com/office/drawing/2014/main" id="{20792088-43CB-4CF0-BFC4-B77EF775EC3E}"/>
              </a:ext>
            </a:extLst>
          </p:cNvPr>
          <p:cNvSpPr>
            <a:spLocks noGrp="1"/>
          </p:cNvSpPr>
          <p:nvPr>
            <p:ph idx="1"/>
          </p:nvPr>
        </p:nvSpPr>
        <p:spPr/>
        <p:txBody>
          <a:bodyPr>
            <a:normAutofit/>
          </a:bodyPr>
          <a:lstStyle/>
          <a:p>
            <a:r>
              <a:rPr lang="en-ZA" sz="2000" dirty="0"/>
              <a:t>Agri SA agrees that disaster management is a multidisciplinary and multisectoral function which powers and functions lie within all spheres of government. The Constitution of the Republic of South Africa, 1996 (the Constitution) safeguards disaster management as a responsibility by the government to protect from and manage disaster occurrences through the principle of cooperative governance. </a:t>
            </a:r>
          </a:p>
          <a:p>
            <a:r>
              <a:rPr lang="en-ZA" sz="2000" dirty="0"/>
              <a:t>For purposes of this commentary, it is notable to distinguish between a “state of emergency” as defined by the Constitution and a “national state of disaster” as defined by the DMA. The covid-19 pandemic has placed the DMA under severe scrutiny as the overlying functions and authorities have been bestowed upon the Department of Cooperative Governance and Traditional Affairs (hereafter COGTA) to manage the disaster.</a:t>
            </a:r>
            <a:endParaRPr lang="en-US" sz="2000" dirty="0"/>
          </a:p>
        </p:txBody>
      </p:sp>
      <p:sp>
        <p:nvSpPr>
          <p:cNvPr id="4" name="Slide Number Placeholder 3">
            <a:extLst>
              <a:ext uri="{FF2B5EF4-FFF2-40B4-BE49-F238E27FC236}">
                <a16:creationId xmlns:a16="http://schemas.microsoft.com/office/drawing/2014/main" id="{6C1FF0C5-E678-4B87-B1C0-EF7AB9E7F4F6}"/>
              </a:ext>
            </a:extLst>
          </p:cNvPr>
          <p:cNvSpPr>
            <a:spLocks noGrp="1"/>
          </p:cNvSpPr>
          <p:nvPr>
            <p:ph type="sldNum" sz="quarter" idx="4"/>
          </p:nvPr>
        </p:nvSpPr>
        <p:spPr/>
        <p:txBody>
          <a:bodyPr/>
          <a:lstStyle/>
          <a:p>
            <a:fld id="{2646CB0D-A03B-3041-9413-FCD081F40F61}" type="slidenum">
              <a:rPr lang="en-US" smtClean="0"/>
              <a:pPr/>
              <a:t>4</a:t>
            </a:fld>
            <a:endParaRPr lang="en-US"/>
          </a:p>
        </p:txBody>
      </p:sp>
    </p:spTree>
    <p:extLst>
      <p:ext uri="{BB962C8B-B14F-4D97-AF65-F5344CB8AC3E}">
        <p14:creationId xmlns:p14="http://schemas.microsoft.com/office/powerpoint/2010/main" val="1405067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8B409-F751-4AB2-847C-5BE3FB7C82A0}"/>
              </a:ext>
            </a:extLst>
          </p:cNvPr>
          <p:cNvSpPr>
            <a:spLocks noGrp="1"/>
          </p:cNvSpPr>
          <p:nvPr>
            <p:ph type="title"/>
          </p:nvPr>
        </p:nvSpPr>
        <p:spPr>
          <a:xfrm>
            <a:off x="397253" y="842494"/>
            <a:ext cx="9777357" cy="350594"/>
          </a:xfrm>
        </p:spPr>
        <p:txBody>
          <a:bodyPr>
            <a:normAutofit fontScale="90000"/>
          </a:bodyPr>
          <a:lstStyle/>
          <a:p>
            <a:pPr algn="just"/>
            <a:r>
              <a:rPr lang="en-ZA" dirty="0"/>
              <a:t>  Disaster management amendment bill – proposed amendments </a:t>
            </a:r>
          </a:p>
        </p:txBody>
      </p:sp>
      <p:graphicFrame>
        <p:nvGraphicFramePr>
          <p:cNvPr id="9" name="Table 9">
            <a:extLst>
              <a:ext uri="{FF2B5EF4-FFF2-40B4-BE49-F238E27FC236}">
                <a16:creationId xmlns:a16="http://schemas.microsoft.com/office/drawing/2014/main" id="{1068DEDF-424C-411C-B3EF-48217A00DCD9}"/>
              </a:ext>
            </a:extLst>
          </p:cNvPr>
          <p:cNvGraphicFramePr>
            <a:graphicFrameLocks noGrp="1"/>
          </p:cNvGraphicFramePr>
          <p:nvPr>
            <p:ph idx="1"/>
            <p:extLst>
              <p:ext uri="{D42A27DB-BD31-4B8C-83A1-F6EECF244321}">
                <p14:modId xmlns:p14="http://schemas.microsoft.com/office/powerpoint/2010/main" val="2820136772"/>
              </p:ext>
            </p:extLst>
          </p:nvPr>
        </p:nvGraphicFramePr>
        <p:xfrm>
          <a:off x="603849" y="1231900"/>
          <a:ext cx="10774394" cy="5436319"/>
        </p:xfrm>
        <a:graphic>
          <a:graphicData uri="http://schemas.openxmlformats.org/drawingml/2006/table">
            <a:tbl>
              <a:tblPr firstRow="1" bandRow="1">
                <a:tableStyleId>{5C22544A-7EE6-4342-B048-85BDC9FD1C3A}</a:tableStyleId>
              </a:tblPr>
              <a:tblGrid>
                <a:gridCol w="4925568">
                  <a:extLst>
                    <a:ext uri="{9D8B030D-6E8A-4147-A177-3AD203B41FA5}">
                      <a16:colId xmlns:a16="http://schemas.microsoft.com/office/drawing/2014/main" val="1873368456"/>
                    </a:ext>
                  </a:extLst>
                </a:gridCol>
                <a:gridCol w="5848826">
                  <a:extLst>
                    <a:ext uri="{9D8B030D-6E8A-4147-A177-3AD203B41FA5}">
                      <a16:colId xmlns:a16="http://schemas.microsoft.com/office/drawing/2014/main" val="824761823"/>
                    </a:ext>
                  </a:extLst>
                </a:gridCol>
              </a:tblGrid>
              <a:tr h="373878">
                <a:tc>
                  <a:txBody>
                    <a:bodyPr/>
                    <a:lstStyle/>
                    <a:p>
                      <a:r>
                        <a:rPr lang="en-ZA" dirty="0"/>
                        <a:t>Current clause</a:t>
                      </a:r>
                    </a:p>
                  </a:txBody>
                  <a:tcPr/>
                </a:tc>
                <a:tc>
                  <a:txBody>
                    <a:bodyPr/>
                    <a:lstStyle/>
                    <a:p>
                      <a:r>
                        <a:rPr lang="en-ZA" dirty="0"/>
                        <a:t>Proposed amendment </a:t>
                      </a:r>
                    </a:p>
                  </a:txBody>
                  <a:tcPr/>
                </a:tc>
                <a:extLst>
                  <a:ext uri="{0D108BD9-81ED-4DB2-BD59-A6C34878D82A}">
                    <a16:rowId xmlns:a16="http://schemas.microsoft.com/office/drawing/2014/main" val="2348245707"/>
                  </a:ext>
                </a:extLst>
              </a:tr>
              <a:tr h="1796350">
                <a:tc>
                  <a:txBody>
                    <a:bodyPr/>
                    <a:lstStyle/>
                    <a:p>
                      <a:r>
                        <a:rPr lang="en-GB" sz="1600" b="0" i="0" u="none" strike="noStrike" kern="1200" baseline="0" dirty="0">
                          <a:solidFill>
                            <a:schemeClr val="dk1"/>
                          </a:solidFill>
                          <a:latin typeface="+mn-lt"/>
                          <a:ea typeface="+mn-ea"/>
                          <a:cs typeface="+mn-cs"/>
                        </a:rPr>
                        <a:t>Section 2(2) of the DMA provides that the Minister may, in consultation with Cabinet members responsible for the administration of national legislation referred to in subsection (1)(b) issue guidelines on the application of that subsection </a:t>
                      </a:r>
                    </a:p>
                  </a:txBody>
                  <a:tcPr/>
                </a:tc>
                <a:tc>
                  <a:txBody>
                    <a:bodyPr/>
                    <a:lstStyle/>
                    <a:p>
                      <a:r>
                        <a:rPr lang="en-GB" sz="1600" dirty="0"/>
                        <a:t>Agri SA is of the view that when national disasters (either natural or human-induced) are declared, the management (executive and legislative powers) including the NDMC, should be bestowed upon the office of the President as it has cross-cutting delegation authorities to ensure integrated multisectoral and multidisciplinary management as envisioned by the DMA.</a:t>
                      </a:r>
                      <a:endParaRPr lang="en-ZA" sz="1600" dirty="0"/>
                    </a:p>
                  </a:txBody>
                  <a:tcPr/>
                </a:tc>
                <a:extLst>
                  <a:ext uri="{0D108BD9-81ED-4DB2-BD59-A6C34878D82A}">
                    <a16:rowId xmlns:a16="http://schemas.microsoft.com/office/drawing/2014/main" val="3022191692"/>
                  </a:ext>
                </a:extLst>
              </a:tr>
              <a:tr h="3266091">
                <a:tc>
                  <a:txBody>
                    <a:bodyPr/>
                    <a:lstStyle/>
                    <a:p>
                      <a:r>
                        <a:rPr lang="en-ZA" sz="1600" b="0" i="0" u="none" strike="noStrike" kern="1200" baseline="0" dirty="0">
                          <a:solidFill>
                            <a:schemeClr val="dk1"/>
                          </a:solidFill>
                          <a:latin typeface="+mn-lt"/>
                          <a:ea typeface="+mn-ea"/>
                          <a:cs typeface="+mn-cs"/>
                        </a:rPr>
                        <a:t>The NDMC which is established in terms of section 8 of the DMA, should in its assessment of disasters, have direct reporting to the Minister of COGTA.</a:t>
                      </a:r>
                      <a:endParaRPr lang="en-GB" sz="1600" b="0" i="0" u="none" strike="noStrike" kern="1200" baseline="0" dirty="0">
                        <a:solidFill>
                          <a:schemeClr val="dk1"/>
                        </a:solidFill>
                        <a:latin typeface="+mn-lt"/>
                        <a:ea typeface="+mn-ea"/>
                        <a:cs typeface="+mn-cs"/>
                      </a:endParaRPr>
                    </a:p>
                  </a:txBody>
                  <a:tcPr/>
                </a:tc>
                <a:tc>
                  <a:txBody>
                    <a:bodyPr/>
                    <a:lstStyle/>
                    <a:p>
                      <a:r>
                        <a:rPr lang="en-ZA" sz="1600" dirty="0"/>
                        <a:t>While the DMA does not currently provide adequate accountability, Agri SA is of the view that when national disasters (either natural or human-induced) are declared, the management (executive and legislative powers) including the NDMC, should be bestowed upon the office of the President as it has cross-cutting delegation authorities to ensure integrated multisectoral and multidisciplinary management as envisioned by the DMA. Should co-ordination of the functions of government departments and administrations fall within the ambit of the President’s executive authority it will fast-track decision making and improved disaster risk management planning and implementation.</a:t>
                      </a:r>
                    </a:p>
                  </a:txBody>
                  <a:tcPr/>
                </a:tc>
                <a:extLst>
                  <a:ext uri="{0D108BD9-81ED-4DB2-BD59-A6C34878D82A}">
                    <a16:rowId xmlns:a16="http://schemas.microsoft.com/office/drawing/2014/main" val="14074339"/>
                  </a:ext>
                </a:extLst>
              </a:tr>
            </a:tbl>
          </a:graphicData>
        </a:graphic>
      </p:graphicFrame>
      <p:sp>
        <p:nvSpPr>
          <p:cNvPr id="4" name="Slide Number Placeholder 3">
            <a:extLst>
              <a:ext uri="{FF2B5EF4-FFF2-40B4-BE49-F238E27FC236}">
                <a16:creationId xmlns:a16="http://schemas.microsoft.com/office/drawing/2014/main" id="{5BC15C6D-6DAA-47AB-AE1A-E05F60B889E5}"/>
              </a:ext>
            </a:extLst>
          </p:cNvPr>
          <p:cNvSpPr>
            <a:spLocks noGrp="1"/>
          </p:cNvSpPr>
          <p:nvPr>
            <p:ph type="sldNum" sz="quarter" idx="4"/>
          </p:nvPr>
        </p:nvSpPr>
        <p:spPr/>
        <p:txBody>
          <a:bodyPr/>
          <a:lstStyle/>
          <a:p>
            <a:fld id="{2646CB0D-A03B-3041-9413-FCD081F40F61}" type="slidenum">
              <a:rPr lang="en-US" smtClean="0"/>
              <a:pPr/>
              <a:t>5</a:t>
            </a:fld>
            <a:endParaRPr lang="en-US"/>
          </a:p>
        </p:txBody>
      </p:sp>
    </p:spTree>
    <p:extLst>
      <p:ext uri="{BB962C8B-B14F-4D97-AF65-F5344CB8AC3E}">
        <p14:creationId xmlns:p14="http://schemas.microsoft.com/office/powerpoint/2010/main" val="2472901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9EE8-EF5B-4691-B91E-4C6D7295E760}"/>
              </a:ext>
            </a:extLst>
          </p:cNvPr>
          <p:cNvSpPr>
            <a:spLocks noGrp="1"/>
          </p:cNvSpPr>
          <p:nvPr>
            <p:ph type="title"/>
          </p:nvPr>
        </p:nvSpPr>
        <p:spPr>
          <a:xfrm>
            <a:off x="25833" y="739670"/>
            <a:ext cx="7824205" cy="350594"/>
          </a:xfrm>
        </p:spPr>
        <p:txBody>
          <a:bodyPr>
            <a:normAutofit fontScale="90000"/>
          </a:bodyPr>
          <a:lstStyle/>
          <a:p>
            <a:r>
              <a:rPr lang="en-ZA" dirty="0"/>
              <a:t>        Disaster management amendment bill – proposed amendments</a:t>
            </a:r>
          </a:p>
        </p:txBody>
      </p:sp>
      <p:sp>
        <p:nvSpPr>
          <p:cNvPr id="4" name="Slide Number Placeholder 3">
            <a:extLst>
              <a:ext uri="{FF2B5EF4-FFF2-40B4-BE49-F238E27FC236}">
                <a16:creationId xmlns:a16="http://schemas.microsoft.com/office/drawing/2014/main" id="{6C1F5449-200F-4225-8D3B-613A4DF02E86}"/>
              </a:ext>
            </a:extLst>
          </p:cNvPr>
          <p:cNvSpPr>
            <a:spLocks noGrp="1"/>
          </p:cNvSpPr>
          <p:nvPr>
            <p:ph type="sldNum" sz="quarter" idx="4"/>
          </p:nvPr>
        </p:nvSpPr>
        <p:spPr/>
        <p:txBody>
          <a:bodyPr/>
          <a:lstStyle/>
          <a:p>
            <a:fld id="{2646CB0D-A03B-3041-9413-FCD081F40F61}" type="slidenum">
              <a:rPr lang="en-US" smtClean="0"/>
              <a:pPr/>
              <a:t>6</a:t>
            </a:fld>
            <a:endParaRPr lang="en-US"/>
          </a:p>
        </p:txBody>
      </p:sp>
      <p:graphicFrame>
        <p:nvGraphicFramePr>
          <p:cNvPr id="7" name="Table 7">
            <a:extLst>
              <a:ext uri="{FF2B5EF4-FFF2-40B4-BE49-F238E27FC236}">
                <a16:creationId xmlns:a16="http://schemas.microsoft.com/office/drawing/2014/main" id="{DAF8748A-ADEA-44B1-A5EA-7342C9BC13AE}"/>
              </a:ext>
            </a:extLst>
          </p:cNvPr>
          <p:cNvGraphicFramePr>
            <a:graphicFrameLocks noGrp="1"/>
          </p:cNvGraphicFramePr>
          <p:nvPr>
            <p:ph idx="1"/>
            <p:extLst>
              <p:ext uri="{D42A27DB-BD31-4B8C-83A1-F6EECF244321}">
                <p14:modId xmlns:p14="http://schemas.microsoft.com/office/powerpoint/2010/main" val="93837416"/>
              </p:ext>
            </p:extLst>
          </p:nvPr>
        </p:nvGraphicFramePr>
        <p:xfrm>
          <a:off x="629727" y="1199072"/>
          <a:ext cx="10705382" cy="4615132"/>
        </p:xfrm>
        <a:graphic>
          <a:graphicData uri="http://schemas.openxmlformats.org/drawingml/2006/table">
            <a:tbl>
              <a:tblPr firstRow="1" bandRow="1">
                <a:tableStyleId>{5C22544A-7EE6-4342-B048-85BDC9FD1C3A}</a:tableStyleId>
              </a:tblPr>
              <a:tblGrid>
                <a:gridCol w="5352691">
                  <a:extLst>
                    <a:ext uri="{9D8B030D-6E8A-4147-A177-3AD203B41FA5}">
                      <a16:colId xmlns:a16="http://schemas.microsoft.com/office/drawing/2014/main" val="1764616366"/>
                    </a:ext>
                  </a:extLst>
                </a:gridCol>
                <a:gridCol w="5352691">
                  <a:extLst>
                    <a:ext uri="{9D8B030D-6E8A-4147-A177-3AD203B41FA5}">
                      <a16:colId xmlns:a16="http://schemas.microsoft.com/office/drawing/2014/main" val="2317923759"/>
                    </a:ext>
                  </a:extLst>
                </a:gridCol>
              </a:tblGrid>
              <a:tr h="392777">
                <a:tc>
                  <a:txBody>
                    <a:bodyPr/>
                    <a:lstStyle/>
                    <a:p>
                      <a:r>
                        <a:rPr lang="en-ZA" dirty="0"/>
                        <a:t>Current clause</a:t>
                      </a:r>
                    </a:p>
                  </a:txBody>
                  <a:tcPr/>
                </a:tc>
                <a:tc>
                  <a:txBody>
                    <a:bodyPr/>
                    <a:lstStyle/>
                    <a:p>
                      <a:r>
                        <a:rPr lang="en-ZA" dirty="0"/>
                        <a:t>Proposed amendment </a:t>
                      </a:r>
                    </a:p>
                  </a:txBody>
                  <a:tcPr/>
                </a:tc>
                <a:extLst>
                  <a:ext uri="{0D108BD9-81ED-4DB2-BD59-A6C34878D82A}">
                    <a16:rowId xmlns:a16="http://schemas.microsoft.com/office/drawing/2014/main" val="2860832042"/>
                  </a:ext>
                </a:extLst>
              </a:tr>
              <a:tr h="4222355">
                <a:tc>
                  <a:txBody>
                    <a:bodyPr/>
                    <a:lstStyle/>
                    <a:p>
                      <a:r>
                        <a:rPr lang="en-ZA" sz="1600" dirty="0"/>
                        <a:t>The proposed amendment to sections 27(5)(b), 41(5) and 55(5) as provided for in clause 1, 3 and 5 of the Draft Amendment Bill provides that a national state of disaster may only be effective for no more than 21 days from the date of the declaration unless the National Assembly resolves to extend the national state of disaster.</a:t>
                      </a:r>
                    </a:p>
                    <a:p>
                      <a:endParaRPr lang="en-ZA" sz="1600" dirty="0"/>
                    </a:p>
                  </a:txBody>
                  <a:tcPr/>
                </a:tc>
                <a:tc>
                  <a:txBody>
                    <a:bodyPr/>
                    <a:lstStyle/>
                    <a:p>
                      <a:r>
                        <a:rPr lang="en-ZA" sz="1600" dirty="0"/>
                        <a:t>From the outset, this provision is in line with a state of emergency as defined by section 38 of the Constitution. There is a distinctive difference in the management of these declarations in their application by law.</a:t>
                      </a:r>
                    </a:p>
                    <a:p>
                      <a:endParaRPr lang="en-ZA" sz="1600" dirty="0"/>
                    </a:p>
                    <a:p>
                      <a:r>
                        <a:rPr lang="en-ZA" sz="1600" dirty="0"/>
                        <a:t>The national assembly, provincial legislature and council of a municipality should also be in a position to call for a special meeting to extend a disaster declaration.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Disaster declarations is a timeous process as officials need to gather information and conduct assessments on the extent and severity of the risk, especially in regard to the agricultural sector.</a:t>
                      </a:r>
                      <a:endParaRPr lang="en-ZA" sz="1600" dirty="0"/>
                    </a:p>
                    <a:p>
                      <a:endParaRPr lang="en-ZA" sz="1600" dirty="0"/>
                    </a:p>
                  </a:txBody>
                  <a:tcPr/>
                </a:tc>
                <a:extLst>
                  <a:ext uri="{0D108BD9-81ED-4DB2-BD59-A6C34878D82A}">
                    <a16:rowId xmlns:a16="http://schemas.microsoft.com/office/drawing/2014/main" val="782860789"/>
                  </a:ext>
                </a:extLst>
              </a:tr>
            </a:tbl>
          </a:graphicData>
        </a:graphic>
      </p:graphicFrame>
    </p:spTree>
    <p:extLst>
      <p:ext uri="{BB962C8B-B14F-4D97-AF65-F5344CB8AC3E}">
        <p14:creationId xmlns:p14="http://schemas.microsoft.com/office/powerpoint/2010/main" val="3859713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CF3B-12BC-4500-BA3A-505D271C23D2}"/>
              </a:ext>
            </a:extLst>
          </p:cNvPr>
          <p:cNvSpPr>
            <a:spLocks noGrp="1"/>
          </p:cNvSpPr>
          <p:nvPr>
            <p:ph type="title"/>
          </p:nvPr>
        </p:nvSpPr>
        <p:spPr/>
        <p:txBody>
          <a:bodyPr>
            <a:normAutofit fontScale="90000"/>
          </a:bodyPr>
          <a:lstStyle/>
          <a:p>
            <a:r>
              <a:rPr lang="en-US" sz="2200" dirty="0"/>
              <a:t>General comment</a:t>
            </a:r>
            <a:endParaRPr lang="en-US" dirty="0"/>
          </a:p>
        </p:txBody>
      </p:sp>
      <p:sp>
        <p:nvSpPr>
          <p:cNvPr id="3" name="Content Placeholder 2">
            <a:extLst>
              <a:ext uri="{FF2B5EF4-FFF2-40B4-BE49-F238E27FC236}">
                <a16:creationId xmlns:a16="http://schemas.microsoft.com/office/drawing/2014/main" id="{E2D23BAE-2FFA-4757-851F-360ED168B18C}"/>
              </a:ext>
            </a:extLst>
          </p:cNvPr>
          <p:cNvSpPr>
            <a:spLocks noGrp="1"/>
          </p:cNvSpPr>
          <p:nvPr>
            <p:ph idx="1"/>
          </p:nvPr>
        </p:nvSpPr>
        <p:spPr/>
        <p:txBody>
          <a:bodyPr>
            <a:normAutofit/>
          </a:bodyPr>
          <a:lstStyle/>
          <a:p>
            <a:r>
              <a:rPr lang="en-ZA" sz="2400" dirty="0"/>
              <a:t>Agri SA is of the opinion that 21 days, given practical experience on drought declarations, are insufficient to manage a national state of disaster. Declaring a national state of disaster follows a bottom-up approach which evidently means that a local state of disaster and thereafter a provincial state of disaster must first be declared before it is considered by the NDMC. The NDMC will after due consideration and investigation declare a national state of disaster. Agri SA has noted that the process of obtaining information from various departments, considering budget allocations and subsequently seek funding from the national treasury, will in most cases not be concluded within 21 days. Agri SA proposes that the period of three months for a disaster declaration is not amended.</a:t>
            </a:r>
            <a:endParaRPr lang="en-US" sz="2400" dirty="0"/>
          </a:p>
        </p:txBody>
      </p:sp>
      <p:sp>
        <p:nvSpPr>
          <p:cNvPr id="4" name="Slide Number Placeholder 3">
            <a:extLst>
              <a:ext uri="{FF2B5EF4-FFF2-40B4-BE49-F238E27FC236}">
                <a16:creationId xmlns:a16="http://schemas.microsoft.com/office/drawing/2014/main" id="{06A83868-A86F-460E-BCC3-16E66122A0B0}"/>
              </a:ext>
            </a:extLst>
          </p:cNvPr>
          <p:cNvSpPr>
            <a:spLocks noGrp="1"/>
          </p:cNvSpPr>
          <p:nvPr>
            <p:ph type="sldNum" sz="quarter" idx="4"/>
          </p:nvPr>
        </p:nvSpPr>
        <p:spPr/>
        <p:txBody>
          <a:bodyPr/>
          <a:lstStyle/>
          <a:p>
            <a:fld id="{2646CB0D-A03B-3041-9413-FCD081F40F61}" type="slidenum">
              <a:rPr lang="en-US" smtClean="0"/>
              <a:pPr/>
              <a:t>7</a:t>
            </a:fld>
            <a:endParaRPr lang="en-US"/>
          </a:p>
        </p:txBody>
      </p:sp>
    </p:spTree>
    <p:extLst>
      <p:ext uri="{BB962C8B-B14F-4D97-AF65-F5344CB8AC3E}">
        <p14:creationId xmlns:p14="http://schemas.microsoft.com/office/powerpoint/2010/main" val="494078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8BBF14-3DC4-C945-999B-5458469E8302}"/>
              </a:ext>
            </a:extLst>
          </p:cNvPr>
          <p:cNvPicPr>
            <a:picLocks noChangeAspect="1"/>
          </p:cNvPicPr>
          <p:nvPr/>
        </p:nvPicPr>
        <p:blipFill>
          <a:blip r:embed="rId2"/>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818A869-794E-4D4B-B61A-42ABD678D312}"/>
              </a:ext>
            </a:extLst>
          </p:cNvPr>
          <p:cNvSpPr txBox="1"/>
          <p:nvPr/>
        </p:nvSpPr>
        <p:spPr>
          <a:xfrm>
            <a:off x="3364119" y="2847353"/>
            <a:ext cx="3279359" cy="1261884"/>
          </a:xfrm>
          <a:prstGeom prst="rect">
            <a:avLst/>
          </a:prstGeom>
          <a:noFill/>
        </p:spPr>
        <p:txBody>
          <a:bodyPr wrap="none" rtlCol="0">
            <a:spAutoFit/>
          </a:bodyPr>
          <a:lstStyle/>
          <a:p>
            <a:r>
              <a:rPr lang="en-ZA" sz="4800" b="1" dirty="0">
                <a:solidFill>
                  <a:schemeClr val="bg1"/>
                </a:solidFill>
                <a:latin typeface="Arial" panose="020B0604020202020204" pitchFamily="34" charset="0"/>
                <a:cs typeface="Arial" panose="020B0604020202020204" pitchFamily="34" charset="0"/>
              </a:rPr>
              <a:t>Thank You</a:t>
            </a:r>
          </a:p>
          <a:p>
            <a:endParaRPr lang="en-ZA" sz="1400" dirty="0">
              <a:solidFill>
                <a:schemeClr val="bg1"/>
              </a:solidFill>
              <a:latin typeface="Arial" panose="020B0604020202020204" pitchFamily="34" charset="0"/>
              <a:cs typeface="Arial" panose="020B0604020202020204" pitchFamily="34" charset="0"/>
            </a:endParaRPr>
          </a:p>
          <a:p>
            <a:r>
              <a:rPr lang="en-ZA" sz="1400" b="1" dirty="0" smtClean="0">
                <a:solidFill>
                  <a:schemeClr val="bg1"/>
                </a:solidFill>
                <a:latin typeface="Arial" panose="020B0604020202020204" pitchFamily="34" charset="0"/>
                <a:cs typeface="Arial" panose="020B0604020202020204" pitchFamily="34" charset="0"/>
              </a:rPr>
              <a:t>www.agrisa.co.za</a:t>
            </a:r>
            <a:endParaRPr lang="en-ZA" sz="14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F2DB1DC-DAE3-B24F-B698-9A68A90767D6}"/>
              </a:ext>
            </a:extLst>
          </p:cNvPr>
          <p:cNvSpPr/>
          <p:nvPr/>
        </p:nvSpPr>
        <p:spPr>
          <a:xfrm>
            <a:off x="0" y="4971011"/>
            <a:ext cx="5320145" cy="1886989"/>
          </a:xfrm>
          <a:prstGeom prst="rect">
            <a:avLst/>
          </a:prstGeom>
          <a:solidFill>
            <a:srgbClr val="92C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6F89697E-36B1-F049-8178-717592FA9065}"/>
              </a:ext>
            </a:extLst>
          </p:cNvPr>
          <p:cNvSpPr txBox="1">
            <a:spLocks/>
          </p:cNvSpPr>
          <p:nvPr/>
        </p:nvSpPr>
        <p:spPr>
          <a:xfrm>
            <a:off x="269176" y="5251161"/>
            <a:ext cx="8243058" cy="14791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b="1" dirty="0">
                <a:solidFill>
                  <a:schemeClr val="bg1"/>
                </a:solidFill>
              </a:rPr>
              <a:t>NOTICE:</a:t>
            </a:r>
          </a:p>
          <a:p>
            <a:pPr marL="0" indent="0" algn="just">
              <a:buNone/>
            </a:pPr>
            <a:r>
              <a:rPr lang="en-US" sz="1050" dirty="0">
                <a:solidFill>
                  <a:schemeClr val="bg1"/>
                </a:solidFill>
              </a:rPr>
              <a:t>The information contained in this presentation may be confidential, legally privileged and protected by law. Access by the intended recipient only is authorized. If you are not the intended recipient, kindly notify the sender immediately. </a:t>
            </a:r>
            <a:r>
              <a:rPr lang="en-US" sz="1050" dirty="0" err="1">
                <a:solidFill>
                  <a:schemeClr val="bg1"/>
                </a:solidFill>
              </a:rPr>
              <a:t>Unauthorised</a:t>
            </a:r>
            <a:r>
              <a:rPr lang="en-US" sz="1050" dirty="0">
                <a:solidFill>
                  <a:schemeClr val="bg1"/>
                </a:solidFill>
              </a:rPr>
              <a:t> use, copying or dissemination hereof is strictly prohibited. Agri SA does not accept responsibility for the contents or opinions expressed in this presentation, nor does it warrant this communication to be free from errors, contamination, interference or interception. This information is for distribution and use for Agri SA only unless the contrary otherwise clearly appears from the context. Distribution or copying of Agri SA intellectual property without permission may result in legal action. Agri SA, without prejudice, accepts no liability of whatever nature for any loss, liability, damage or expense resulting directly or indirectly from the use of any information contained in this presentation.</a:t>
            </a:r>
          </a:p>
        </p:txBody>
      </p:sp>
    </p:spTree>
    <p:extLst>
      <p:ext uri="{BB962C8B-B14F-4D97-AF65-F5344CB8AC3E}">
        <p14:creationId xmlns:p14="http://schemas.microsoft.com/office/powerpoint/2010/main" val="1028980571"/>
      </p:ext>
    </p:extLst>
  </p:cSld>
  <p:clrMapOvr>
    <a:masterClrMapping/>
  </p:clrMapOvr>
</p:sld>
</file>

<file path=ppt/theme/theme1.xml><?xml version="1.0" encoding="utf-8"?>
<a:theme xmlns:a="http://schemas.openxmlformats.org/drawingml/2006/main" name="Office Theme">
  <a:themeElements>
    <a:clrScheme name="Agri SA 2021">
      <a:dk1>
        <a:srgbClr val="000000"/>
      </a:dk1>
      <a:lt1>
        <a:srgbClr val="FFFFFF"/>
      </a:lt1>
      <a:dk2>
        <a:srgbClr val="006932"/>
      </a:dk2>
      <a:lt2>
        <a:srgbClr val="E7E6E6"/>
      </a:lt2>
      <a:accent1>
        <a:srgbClr val="90C11F"/>
      </a:accent1>
      <a:accent2>
        <a:srgbClr val="FBC900"/>
      </a:accent2>
      <a:accent3>
        <a:srgbClr val="2BA2AB"/>
      </a:accent3>
      <a:accent4>
        <a:srgbClr val="FF9533"/>
      </a:accent4>
      <a:accent5>
        <a:srgbClr val="98E1FF"/>
      </a:accent5>
      <a:accent6>
        <a:srgbClr val="EC3C2D"/>
      </a:accent6>
      <a:hlink>
        <a:srgbClr val="90C11F"/>
      </a:hlink>
      <a:folHlink>
        <a:srgbClr val="90C1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1317</TotalTime>
  <Words>1090</Words>
  <Application>Microsoft Office PowerPoint</Application>
  <PresentationFormat>Widescreen</PresentationFormat>
  <Paragraphs>52</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Overview of Agri SA</vt:lpstr>
      <vt:lpstr>Introduction</vt:lpstr>
      <vt:lpstr>General comments:  </vt:lpstr>
      <vt:lpstr>  Disaster management amendment bill – proposed amendments </vt:lpstr>
      <vt:lpstr>        Disaster management amendment bill – proposed amendments</vt:lpstr>
      <vt:lpstr>General comment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Irene Saaiman</dc:creator>
  <cp:lastModifiedBy>user</cp:lastModifiedBy>
  <cp:revision>319</cp:revision>
  <dcterms:created xsi:type="dcterms:W3CDTF">2020-09-16T12:59:02Z</dcterms:created>
  <dcterms:modified xsi:type="dcterms:W3CDTF">2022-02-19T15:36:45Z</dcterms:modified>
</cp:coreProperties>
</file>