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79" r:id="rId3"/>
    <p:sldId id="286" r:id="rId4"/>
    <p:sldId id="278" r:id="rId5"/>
    <p:sldId id="269" r:id="rId6"/>
    <p:sldId id="292" r:id="rId7"/>
    <p:sldId id="274" r:id="rId8"/>
    <p:sldId id="294" r:id="rId9"/>
    <p:sldId id="296" r:id="rId10"/>
    <p:sldId id="297" r:id="rId11"/>
    <p:sldId id="298" r:id="rId12"/>
    <p:sldId id="299" r:id="rId13"/>
    <p:sldId id="300" r:id="rId14"/>
    <p:sldId id="301" r:id="rId15"/>
    <p:sldId id="302" r:id="rId16"/>
    <p:sldId id="303" r:id="rId17"/>
    <p:sldId id="290" r:id="rId18"/>
    <p:sldId id="288" r:id="rId19"/>
    <p:sldId id="304" r:id="rId20"/>
    <p:sldId id="305" r:id="rId21"/>
    <p:sldId id="306" r:id="rId22"/>
    <p:sldId id="259" r:id="rId23"/>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Gill Sans MT" panose="020B0502020104020203"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006600"/>
    <a:srgbClr val="009900"/>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719E8E-916F-429A-AFEE-7F3DEC1AEA2F}" v="17" dt="2022-01-30T16:40:40.8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96327"/>
  </p:normalViewPr>
  <p:slideViewPr>
    <p:cSldViewPr snapToGrid="0" snapToObjects="1">
      <p:cViewPr varScale="1">
        <p:scale>
          <a:sx n="73" d="100"/>
          <a:sy n="73" d="100"/>
        </p:scale>
        <p:origin x="57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ter Pretorius" userId="1a3af9e1-6979-4b9d-b67d-e722bd6ea21c" providerId="ADAL" clId="{2E719E8E-916F-429A-AFEE-7F3DEC1AEA2F}"/>
    <pc:docChg chg="custSel addSld delSld modSld sldOrd">
      <pc:chgData name="Pieter Pretorius" userId="1a3af9e1-6979-4b9d-b67d-e722bd6ea21c" providerId="ADAL" clId="{2E719E8E-916F-429A-AFEE-7F3DEC1AEA2F}" dt="2022-01-30T16:45:07.914" v="780" actId="6549"/>
      <pc:docMkLst>
        <pc:docMk/>
      </pc:docMkLst>
      <pc:sldChg chg="modSp mod">
        <pc:chgData name="Pieter Pretorius" userId="1a3af9e1-6979-4b9d-b67d-e722bd6ea21c" providerId="ADAL" clId="{2E719E8E-916F-429A-AFEE-7F3DEC1AEA2F}" dt="2022-01-28T05:36:10.414" v="69" actId="313"/>
        <pc:sldMkLst>
          <pc:docMk/>
          <pc:sldMk cId="20988966" sldId="256"/>
        </pc:sldMkLst>
        <pc:spChg chg="mod">
          <ac:chgData name="Pieter Pretorius" userId="1a3af9e1-6979-4b9d-b67d-e722bd6ea21c" providerId="ADAL" clId="{2E719E8E-916F-429A-AFEE-7F3DEC1AEA2F}" dt="2022-01-28T05:36:10.414" v="69" actId="313"/>
          <ac:spMkLst>
            <pc:docMk/>
            <pc:sldMk cId="20988966" sldId="256"/>
            <ac:spMk id="3" creationId="{01C5AA13-8E2C-9444-B7CC-655BB11361C0}"/>
          </ac:spMkLst>
        </pc:spChg>
      </pc:sldChg>
      <pc:sldChg chg="del">
        <pc:chgData name="Pieter Pretorius" userId="1a3af9e1-6979-4b9d-b67d-e722bd6ea21c" providerId="ADAL" clId="{2E719E8E-916F-429A-AFEE-7F3DEC1AEA2F}" dt="2022-01-28T05:36:50.907" v="101" actId="47"/>
        <pc:sldMkLst>
          <pc:docMk/>
          <pc:sldMk cId="3508830915" sldId="272"/>
        </pc:sldMkLst>
      </pc:sldChg>
      <pc:sldChg chg="add ord">
        <pc:chgData name="Pieter Pretorius" userId="1a3af9e1-6979-4b9d-b67d-e722bd6ea21c" providerId="ADAL" clId="{2E719E8E-916F-429A-AFEE-7F3DEC1AEA2F}" dt="2022-01-30T16:35:16.255" v="679"/>
        <pc:sldMkLst>
          <pc:docMk/>
          <pc:sldMk cId="3181580737" sldId="274"/>
        </pc:sldMkLst>
      </pc:sldChg>
      <pc:sldChg chg="del">
        <pc:chgData name="Pieter Pretorius" userId="1a3af9e1-6979-4b9d-b67d-e722bd6ea21c" providerId="ADAL" clId="{2E719E8E-916F-429A-AFEE-7F3DEC1AEA2F}" dt="2022-01-28T05:36:50.907" v="101" actId="47"/>
        <pc:sldMkLst>
          <pc:docMk/>
          <pc:sldMk cId="2905407532" sldId="277"/>
        </pc:sldMkLst>
      </pc:sldChg>
      <pc:sldChg chg="modSp mod">
        <pc:chgData name="Pieter Pretorius" userId="1a3af9e1-6979-4b9d-b67d-e722bd6ea21c" providerId="ADAL" clId="{2E719E8E-916F-429A-AFEE-7F3DEC1AEA2F}" dt="2022-01-30T16:40:59.674" v="774" actId="20577"/>
        <pc:sldMkLst>
          <pc:docMk/>
          <pc:sldMk cId="535452383" sldId="278"/>
        </pc:sldMkLst>
        <pc:spChg chg="mod">
          <ac:chgData name="Pieter Pretorius" userId="1a3af9e1-6979-4b9d-b67d-e722bd6ea21c" providerId="ADAL" clId="{2E719E8E-916F-429A-AFEE-7F3DEC1AEA2F}" dt="2022-01-30T16:40:59.674" v="774" actId="20577"/>
          <ac:spMkLst>
            <pc:docMk/>
            <pc:sldMk cId="535452383" sldId="278"/>
            <ac:spMk id="3" creationId="{6131F769-D076-4200-A1E2-43DD1D9497B8}"/>
          </ac:spMkLst>
        </pc:spChg>
      </pc:sldChg>
      <pc:sldChg chg="modSp mod">
        <pc:chgData name="Pieter Pretorius" userId="1a3af9e1-6979-4b9d-b67d-e722bd6ea21c" providerId="ADAL" clId="{2E719E8E-916F-429A-AFEE-7F3DEC1AEA2F}" dt="2022-01-28T05:35:37.848" v="30" actId="5793"/>
        <pc:sldMkLst>
          <pc:docMk/>
          <pc:sldMk cId="627410508" sldId="279"/>
        </pc:sldMkLst>
        <pc:spChg chg="mod">
          <ac:chgData name="Pieter Pretorius" userId="1a3af9e1-6979-4b9d-b67d-e722bd6ea21c" providerId="ADAL" clId="{2E719E8E-916F-429A-AFEE-7F3DEC1AEA2F}" dt="2022-01-28T05:35:26.641" v="28" actId="6549"/>
          <ac:spMkLst>
            <pc:docMk/>
            <pc:sldMk cId="627410508" sldId="279"/>
            <ac:spMk id="3" creationId="{EC5906C4-F13E-44CB-B42A-10ADF854E493}"/>
          </ac:spMkLst>
        </pc:spChg>
        <pc:spChg chg="mod">
          <ac:chgData name="Pieter Pretorius" userId="1a3af9e1-6979-4b9d-b67d-e722bd6ea21c" providerId="ADAL" clId="{2E719E8E-916F-429A-AFEE-7F3DEC1AEA2F}" dt="2022-01-28T05:35:37.848" v="30" actId="5793"/>
          <ac:spMkLst>
            <pc:docMk/>
            <pc:sldMk cId="627410508" sldId="279"/>
            <ac:spMk id="4" creationId="{89343F39-9975-40AE-A326-EDC87E958463}"/>
          </ac:spMkLst>
        </pc:spChg>
      </pc:sldChg>
      <pc:sldChg chg="del">
        <pc:chgData name="Pieter Pretorius" userId="1a3af9e1-6979-4b9d-b67d-e722bd6ea21c" providerId="ADAL" clId="{2E719E8E-916F-429A-AFEE-7F3DEC1AEA2F}" dt="2022-01-28T05:36:50.907" v="101" actId="47"/>
        <pc:sldMkLst>
          <pc:docMk/>
          <pc:sldMk cId="2612616356" sldId="281"/>
        </pc:sldMkLst>
      </pc:sldChg>
      <pc:sldChg chg="del">
        <pc:chgData name="Pieter Pretorius" userId="1a3af9e1-6979-4b9d-b67d-e722bd6ea21c" providerId="ADAL" clId="{2E719E8E-916F-429A-AFEE-7F3DEC1AEA2F}" dt="2022-01-28T05:36:50.907" v="101" actId="47"/>
        <pc:sldMkLst>
          <pc:docMk/>
          <pc:sldMk cId="3980400544" sldId="282"/>
        </pc:sldMkLst>
      </pc:sldChg>
      <pc:sldChg chg="del">
        <pc:chgData name="Pieter Pretorius" userId="1a3af9e1-6979-4b9d-b67d-e722bd6ea21c" providerId="ADAL" clId="{2E719E8E-916F-429A-AFEE-7F3DEC1AEA2F}" dt="2022-01-28T05:36:50.907" v="101" actId="47"/>
        <pc:sldMkLst>
          <pc:docMk/>
          <pc:sldMk cId="1551396470" sldId="283"/>
        </pc:sldMkLst>
      </pc:sldChg>
      <pc:sldChg chg="del">
        <pc:chgData name="Pieter Pretorius" userId="1a3af9e1-6979-4b9d-b67d-e722bd6ea21c" providerId="ADAL" clId="{2E719E8E-916F-429A-AFEE-7F3DEC1AEA2F}" dt="2022-01-28T05:36:50.907" v="101" actId="47"/>
        <pc:sldMkLst>
          <pc:docMk/>
          <pc:sldMk cId="579601136" sldId="284"/>
        </pc:sldMkLst>
      </pc:sldChg>
      <pc:sldChg chg="del">
        <pc:chgData name="Pieter Pretorius" userId="1a3af9e1-6979-4b9d-b67d-e722bd6ea21c" providerId="ADAL" clId="{2E719E8E-916F-429A-AFEE-7F3DEC1AEA2F}" dt="2022-01-28T05:36:50.907" v="101" actId="47"/>
        <pc:sldMkLst>
          <pc:docMk/>
          <pc:sldMk cId="3049520942" sldId="287"/>
        </pc:sldMkLst>
      </pc:sldChg>
      <pc:sldChg chg="modSp mod">
        <pc:chgData name="Pieter Pretorius" userId="1a3af9e1-6979-4b9d-b67d-e722bd6ea21c" providerId="ADAL" clId="{2E719E8E-916F-429A-AFEE-7F3DEC1AEA2F}" dt="2022-01-28T05:36:40.225" v="100"/>
        <pc:sldMkLst>
          <pc:docMk/>
          <pc:sldMk cId="515341171" sldId="288"/>
        </pc:sldMkLst>
        <pc:spChg chg="mod">
          <ac:chgData name="Pieter Pretorius" userId="1a3af9e1-6979-4b9d-b67d-e722bd6ea21c" providerId="ADAL" clId="{2E719E8E-916F-429A-AFEE-7F3DEC1AEA2F}" dt="2022-01-28T05:36:40.225" v="100"/>
          <ac:spMkLst>
            <pc:docMk/>
            <pc:sldMk cId="515341171" sldId="288"/>
            <ac:spMk id="2" creationId="{A5D3FC24-9E94-4A24-8923-06B29CFB3A77}"/>
          </ac:spMkLst>
        </pc:spChg>
      </pc:sldChg>
      <pc:sldChg chg="del">
        <pc:chgData name="Pieter Pretorius" userId="1a3af9e1-6979-4b9d-b67d-e722bd6ea21c" providerId="ADAL" clId="{2E719E8E-916F-429A-AFEE-7F3DEC1AEA2F}" dt="2022-01-28T05:37:53.596" v="105" actId="47"/>
        <pc:sldMkLst>
          <pc:docMk/>
          <pc:sldMk cId="3827954358" sldId="289"/>
        </pc:sldMkLst>
      </pc:sldChg>
      <pc:sldChg chg="ord">
        <pc:chgData name="Pieter Pretorius" userId="1a3af9e1-6979-4b9d-b67d-e722bd6ea21c" providerId="ADAL" clId="{2E719E8E-916F-429A-AFEE-7F3DEC1AEA2F}" dt="2022-01-28T05:37:04.352" v="103"/>
        <pc:sldMkLst>
          <pc:docMk/>
          <pc:sldMk cId="3546286805" sldId="290"/>
        </pc:sldMkLst>
      </pc:sldChg>
      <pc:sldChg chg="add">
        <pc:chgData name="Pieter Pretorius" userId="1a3af9e1-6979-4b9d-b67d-e722bd6ea21c" providerId="ADAL" clId="{2E719E8E-916F-429A-AFEE-7F3DEC1AEA2F}" dt="2022-01-28T05:37:47.385" v="104"/>
        <pc:sldMkLst>
          <pc:docMk/>
          <pc:sldMk cId="2888170875" sldId="303"/>
        </pc:sldMkLst>
      </pc:sldChg>
      <pc:sldChg chg="del">
        <pc:chgData name="Pieter Pretorius" userId="1a3af9e1-6979-4b9d-b67d-e722bd6ea21c" providerId="ADAL" clId="{2E719E8E-916F-429A-AFEE-7F3DEC1AEA2F}" dt="2022-01-28T05:36:50.907" v="101" actId="47"/>
        <pc:sldMkLst>
          <pc:docMk/>
          <pc:sldMk cId="3396515899" sldId="303"/>
        </pc:sldMkLst>
      </pc:sldChg>
      <pc:sldChg chg="del">
        <pc:chgData name="Pieter Pretorius" userId="1a3af9e1-6979-4b9d-b67d-e722bd6ea21c" providerId="ADAL" clId="{2E719E8E-916F-429A-AFEE-7F3DEC1AEA2F}" dt="2022-01-28T05:36:50.907" v="101" actId="47"/>
        <pc:sldMkLst>
          <pc:docMk/>
          <pc:sldMk cId="979947459" sldId="304"/>
        </pc:sldMkLst>
      </pc:sldChg>
      <pc:sldChg chg="addSp delSp modSp new mod">
        <pc:chgData name="Pieter Pretorius" userId="1a3af9e1-6979-4b9d-b67d-e722bd6ea21c" providerId="ADAL" clId="{2E719E8E-916F-429A-AFEE-7F3DEC1AEA2F}" dt="2022-01-28T14:08:20.133" v="611" actId="20577"/>
        <pc:sldMkLst>
          <pc:docMk/>
          <pc:sldMk cId="3031805491" sldId="304"/>
        </pc:sldMkLst>
        <pc:spChg chg="mod">
          <ac:chgData name="Pieter Pretorius" userId="1a3af9e1-6979-4b9d-b67d-e722bd6ea21c" providerId="ADAL" clId="{2E719E8E-916F-429A-AFEE-7F3DEC1AEA2F}" dt="2022-01-28T05:38:18.674" v="122" actId="20577"/>
          <ac:spMkLst>
            <pc:docMk/>
            <pc:sldMk cId="3031805491" sldId="304"/>
            <ac:spMk id="2" creationId="{A66FAF78-62F0-493B-B8F2-7A306372424F}"/>
          </ac:spMkLst>
        </pc:spChg>
        <pc:spChg chg="del mod">
          <ac:chgData name="Pieter Pretorius" userId="1a3af9e1-6979-4b9d-b67d-e722bd6ea21c" providerId="ADAL" clId="{2E719E8E-916F-429A-AFEE-7F3DEC1AEA2F}" dt="2022-01-28T14:06:38.685" v="589" actId="478"/>
          <ac:spMkLst>
            <pc:docMk/>
            <pc:sldMk cId="3031805491" sldId="304"/>
            <ac:spMk id="3" creationId="{8A24B2E6-6A94-42F7-A76C-0E50B914CDF9}"/>
          </ac:spMkLst>
        </pc:spChg>
        <pc:spChg chg="add mod">
          <ac:chgData name="Pieter Pretorius" userId="1a3af9e1-6979-4b9d-b67d-e722bd6ea21c" providerId="ADAL" clId="{2E719E8E-916F-429A-AFEE-7F3DEC1AEA2F}" dt="2022-01-28T14:04:50.194" v="553" actId="20577"/>
          <ac:spMkLst>
            <pc:docMk/>
            <pc:sldMk cId="3031805491" sldId="304"/>
            <ac:spMk id="4" creationId="{D5414739-FD8E-4ACC-B70A-986FC17F5440}"/>
          </ac:spMkLst>
        </pc:spChg>
        <pc:spChg chg="add mod">
          <ac:chgData name="Pieter Pretorius" userId="1a3af9e1-6979-4b9d-b67d-e722bd6ea21c" providerId="ADAL" clId="{2E719E8E-916F-429A-AFEE-7F3DEC1AEA2F}" dt="2022-01-28T14:04:54.023" v="556" actId="20577"/>
          <ac:spMkLst>
            <pc:docMk/>
            <pc:sldMk cId="3031805491" sldId="304"/>
            <ac:spMk id="5" creationId="{014ED9F3-30A0-497B-8279-30A87778A8AC}"/>
          </ac:spMkLst>
        </pc:spChg>
        <pc:spChg chg="add mod">
          <ac:chgData name="Pieter Pretorius" userId="1a3af9e1-6979-4b9d-b67d-e722bd6ea21c" providerId="ADAL" clId="{2E719E8E-916F-429A-AFEE-7F3DEC1AEA2F}" dt="2022-01-28T14:04:57.323" v="559" actId="20577"/>
          <ac:spMkLst>
            <pc:docMk/>
            <pc:sldMk cId="3031805491" sldId="304"/>
            <ac:spMk id="6" creationId="{2097528C-3472-4EC3-ADF4-95AABE9F6FBF}"/>
          </ac:spMkLst>
        </pc:spChg>
        <pc:spChg chg="add mod">
          <ac:chgData name="Pieter Pretorius" userId="1a3af9e1-6979-4b9d-b67d-e722bd6ea21c" providerId="ADAL" clId="{2E719E8E-916F-429A-AFEE-7F3DEC1AEA2F}" dt="2022-01-28T14:05:00.909" v="562" actId="20577"/>
          <ac:spMkLst>
            <pc:docMk/>
            <pc:sldMk cId="3031805491" sldId="304"/>
            <ac:spMk id="7" creationId="{24F872A0-811E-4697-8427-123293F8B754}"/>
          </ac:spMkLst>
        </pc:spChg>
        <pc:spChg chg="add mod">
          <ac:chgData name="Pieter Pretorius" userId="1a3af9e1-6979-4b9d-b67d-e722bd6ea21c" providerId="ADAL" clId="{2E719E8E-916F-429A-AFEE-7F3DEC1AEA2F}" dt="2022-01-28T14:05:03.965" v="565" actId="20577"/>
          <ac:spMkLst>
            <pc:docMk/>
            <pc:sldMk cId="3031805491" sldId="304"/>
            <ac:spMk id="8" creationId="{7156A706-954A-4EF3-ABF6-72271F173359}"/>
          </ac:spMkLst>
        </pc:spChg>
        <pc:spChg chg="add mod">
          <ac:chgData name="Pieter Pretorius" userId="1a3af9e1-6979-4b9d-b67d-e722bd6ea21c" providerId="ADAL" clId="{2E719E8E-916F-429A-AFEE-7F3DEC1AEA2F}" dt="2022-01-28T14:05:07.210" v="568" actId="20577"/>
          <ac:spMkLst>
            <pc:docMk/>
            <pc:sldMk cId="3031805491" sldId="304"/>
            <ac:spMk id="9" creationId="{21E1A288-54CB-43B3-A96B-9B45FDE6D46A}"/>
          </ac:spMkLst>
        </pc:spChg>
        <pc:spChg chg="add mod">
          <ac:chgData name="Pieter Pretorius" userId="1a3af9e1-6979-4b9d-b67d-e722bd6ea21c" providerId="ADAL" clId="{2E719E8E-916F-429A-AFEE-7F3DEC1AEA2F}" dt="2022-01-28T14:08:20.133" v="611" actId="20577"/>
          <ac:spMkLst>
            <pc:docMk/>
            <pc:sldMk cId="3031805491" sldId="304"/>
            <ac:spMk id="10" creationId="{C8E12EE0-5E0E-4A75-8DCD-8E370184B79A}"/>
          </ac:spMkLst>
        </pc:spChg>
        <pc:spChg chg="add mod">
          <ac:chgData name="Pieter Pretorius" userId="1a3af9e1-6979-4b9d-b67d-e722bd6ea21c" providerId="ADAL" clId="{2E719E8E-916F-429A-AFEE-7F3DEC1AEA2F}" dt="2022-01-28T14:06:02.760" v="580" actId="1076"/>
          <ac:spMkLst>
            <pc:docMk/>
            <pc:sldMk cId="3031805491" sldId="304"/>
            <ac:spMk id="11" creationId="{8974921D-13AD-4FE4-BA5C-7FEC8080505F}"/>
          </ac:spMkLst>
        </pc:spChg>
        <pc:spChg chg="add mod">
          <ac:chgData name="Pieter Pretorius" userId="1a3af9e1-6979-4b9d-b67d-e722bd6ea21c" providerId="ADAL" clId="{2E719E8E-916F-429A-AFEE-7F3DEC1AEA2F}" dt="2022-01-28T14:05:51.537" v="577" actId="1076"/>
          <ac:spMkLst>
            <pc:docMk/>
            <pc:sldMk cId="3031805491" sldId="304"/>
            <ac:spMk id="12" creationId="{E06F9A27-D6C2-46C8-A443-557573169530}"/>
          </ac:spMkLst>
        </pc:spChg>
        <pc:spChg chg="add mod">
          <ac:chgData name="Pieter Pretorius" userId="1a3af9e1-6979-4b9d-b67d-e722bd6ea21c" providerId="ADAL" clId="{2E719E8E-916F-429A-AFEE-7F3DEC1AEA2F}" dt="2022-01-28T14:05:56.937" v="579" actId="1076"/>
          <ac:spMkLst>
            <pc:docMk/>
            <pc:sldMk cId="3031805491" sldId="304"/>
            <ac:spMk id="13" creationId="{522AE28C-A0AA-4684-AD8A-E8C5B240D043}"/>
          </ac:spMkLst>
        </pc:spChg>
        <pc:spChg chg="add mod">
          <ac:chgData name="Pieter Pretorius" userId="1a3af9e1-6979-4b9d-b67d-e722bd6ea21c" providerId="ADAL" clId="{2E719E8E-916F-429A-AFEE-7F3DEC1AEA2F}" dt="2022-01-28T14:06:08.338" v="582" actId="1076"/>
          <ac:spMkLst>
            <pc:docMk/>
            <pc:sldMk cId="3031805491" sldId="304"/>
            <ac:spMk id="14" creationId="{1F7397D4-D013-485E-BBD1-BE194FA5D0E5}"/>
          </ac:spMkLst>
        </pc:spChg>
        <pc:spChg chg="add mod">
          <ac:chgData name="Pieter Pretorius" userId="1a3af9e1-6979-4b9d-b67d-e722bd6ea21c" providerId="ADAL" clId="{2E719E8E-916F-429A-AFEE-7F3DEC1AEA2F}" dt="2022-01-28T14:06:16.464" v="585" actId="1076"/>
          <ac:spMkLst>
            <pc:docMk/>
            <pc:sldMk cId="3031805491" sldId="304"/>
            <ac:spMk id="15" creationId="{EC434320-64B2-419D-80A1-FEEBA2FCD955}"/>
          </ac:spMkLst>
        </pc:spChg>
        <pc:spChg chg="add mod">
          <ac:chgData name="Pieter Pretorius" userId="1a3af9e1-6979-4b9d-b67d-e722bd6ea21c" providerId="ADAL" clId="{2E719E8E-916F-429A-AFEE-7F3DEC1AEA2F}" dt="2022-01-28T14:06:29.080" v="588" actId="1076"/>
          <ac:spMkLst>
            <pc:docMk/>
            <pc:sldMk cId="3031805491" sldId="304"/>
            <ac:spMk id="16" creationId="{9182C65D-63C7-47FB-90D7-0EBCE7EF19F6}"/>
          </ac:spMkLst>
        </pc:spChg>
      </pc:sldChg>
      <pc:sldChg chg="modSp new mod">
        <pc:chgData name="Pieter Pretorius" userId="1a3af9e1-6979-4b9d-b67d-e722bd6ea21c" providerId="ADAL" clId="{2E719E8E-916F-429A-AFEE-7F3DEC1AEA2F}" dt="2022-01-30T15:44:52.310" v="618" actId="20577"/>
        <pc:sldMkLst>
          <pc:docMk/>
          <pc:sldMk cId="1315045544" sldId="305"/>
        </pc:sldMkLst>
        <pc:spChg chg="mod">
          <ac:chgData name="Pieter Pretorius" userId="1a3af9e1-6979-4b9d-b67d-e722bd6ea21c" providerId="ADAL" clId="{2E719E8E-916F-429A-AFEE-7F3DEC1AEA2F}" dt="2022-01-28T05:44:41.350" v="550" actId="313"/>
          <ac:spMkLst>
            <pc:docMk/>
            <pc:sldMk cId="1315045544" sldId="305"/>
            <ac:spMk id="2" creationId="{791675E9-EB63-4359-A2B8-7122B46D8762}"/>
          </ac:spMkLst>
        </pc:spChg>
        <pc:spChg chg="mod">
          <ac:chgData name="Pieter Pretorius" userId="1a3af9e1-6979-4b9d-b67d-e722bd6ea21c" providerId="ADAL" clId="{2E719E8E-916F-429A-AFEE-7F3DEC1AEA2F}" dt="2022-01-30T15:44:52.310" v="618" actId="20577"/>
          <ac:spMkLst>
            <pc:docMk/>
            <pc:sldMk cId="1315045544" sldId="305"/>
            <ac:spMk id="3" creationId="{05BD38D8-C440-4759-9A3D-EFC4DED6B9C4}"/>
          </ac:spMkLst>
        </pc:spChg>
      </pc:sldChg>
      <pc:sldChg chg="del">
        <pc:chgData name="Pieter Pretorius" userId="1a3af9e1-6979-4b9d-b67d-e722bd6ea21c" providerId="ADAL" clId="{2E719E8E-916F-429A-AFEE-7F3DEC1AEA2F}" dt="2022-01-28T05:36:50.907" v="101" actId="47"/>
        <pc:sldMkLst>
          <pc:docMk/>
          <pc:sldMk cId="3313589395" sldId="306"/>
        </pc:sldMkLst>
      </pc:sldChg>
      <pc:sldChg chg="modSp new mod">
        <pc:chgData name="Pieter Pretorius" userId="1a3af9e1-6979-4b9d-b67d-e722bd6ea21c" providerId="ADAL" clId="{2E719E8E-916F-429A-AFEE-7F3DEC1AEA2F}" dt="2022-01-30T16:45:07.914" v="780" actId="6549"/>
        <pc:sldMkLst>
          <pc:docMk/>
          <pc:sldMk cId="3700279419" sldId="306"/>
        </pc:sldMkLst>
        <pc:spChg chg="mod">
          <ac:chgData name="Pieter Pretorius" userId="1a3af9e1-6979-4b9d-b67d-e722bd6ea21c" providerId="ADAL" clId="{2E719E8E-916F-429A-AFEE-7F3DEC1AEA2F}" dt="2022-01-28T05:44:18.206" v="496" actId="20577"/>
          <ac:spMkLst>
            <pc:docMk/>
            <pc:sldMk cId="3700279419" sldId="306"/>
            <ac:spMk id="2" creationId="{138DAE99-B23F-4EB4-A7A0-B7530E02AC1F}"/>
          </ac:spMkLst>
        </pc:spChg>
        <pc:spChg chg="mod">
          <ac:chgData name="Pieter Pretorius" userId="1a3af9e1-6979-4b9d-b67d-e722bd6ea21c" providerId="ADAL" clId="{2E719E8E-916F-429A-AFEE-7F3DEC1AEA2F}" dt="2022-01-30T16:45:07.914" v="780" actId="6549"/>
          <ac:spMkLst>
            <pc:docMk/>
            <pc:sldMk cId="3700279419" sldId="306"/>
            <ac:spMk id="3" creationId="{20B05B27-20E8-4120-BE1A-0D48C75ABE9B}"/>
          </ac:spMkLst>
        </pc:spChg>
      </pc:sldChg>
      <pc:sldChg chg="del">
        <pc:chgData name="Pieter Pretorius" userId="1a3af9e1-6979-4b9d-b67d-e722bd6ea21c" providerId="ADAL" clId="{2E719E8E-916F-429A-AFEE-7F3DEC1AEA2F}" dt="2022-01-28T05:36:50.907" v="101" actId="47"/>
        <pc:sldMkLst>
          <pc:docMk/>
          <pc:sldMk cId="1308194414" sldId="307"/>
        </pc:sldMkLst>
      </pc:sldChg>
      <pc:sldChg chg="modSp new del mod">
        <pc:chgData name="Pieter Pretorius" userId="1a3af9e1-6979-4b9d-b67d-e722bd6ea21c" providerId="ADAL" clId="{2E719E8E-916F-429A-AFEE-7F3DEC1AEA2F}" dt="2022-01-30T16:43:13.417" v="775" actId="47"/>
        <pc:sldMkLst>
          <pc:docMk/>
          <pc:sldMk cId="2138054861" sldId="307"/>
        </pc:sldMkLst>
        <pc:spChg chg="mod">
          <ac:chgData name="Pieter Pretorius" userId="1a3af9e1-6979-4b9d-b67d-e722bd6ea21c" providerId="ADAL" clId="{2E719E8E-916F-429A-AFEE-7F3DEC1AEA2F}" dt="2022-01-30T15:47:36.316" v="676" actId="20577"/>
          <ac:spMkLst>
            <pc:docMk/>
            <pc:sldMk cId="2138054861" sldId="307"/>
            <ac:spMk id="3" creationId="{ADA4B182-1435-4A61-BA68-83BE232AB592}"/>
          </ac:spMkLst>
        </pc:spChg>
      </pc:sldChg>
      <pc:sldChg chg="del">
        <pc:chgData name="Pieter Pretorius" userId="1a3af9e1-6979-4b9d-b67d-e722bd6ea21c" providerId="ADAL" clId="{2E719E8E-916F-429A-AFEE-7F3DEC1AEA2F}" dt="2022-01-28T05:36:50.907" v="101" actId="47"/>
        <pc:sldMkLst>
          <pc:docMk/>
          <pc:sldMk cId="3076658186" sldId="309"/>
        </pc:sldMkLst>
      </pc:sldChg>
      <pc:sldChg chg="del">
        <pc:chgData name="Pieter Pretorius" userId="1a3af9e1-6979-4b9d-b67d-e722bd6ea21c" providerId="ADAL" clId="{2E719E8E-916F-429A-AFEE-7F3DEC1AEA2F}" dt="2022-01-28T05:36:50.907" v="101" actId="47"/>
        <pc:sldMkLst>
          <pc:docMk/>
          <pc:sldMk cId="655087488" sldId="31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744723" y="2404111"/>
            <a:ext cx="6702552" cy="2717801"/>
          </a:xfrm>
          <a:prstGeom prst="rect">
            <a:avLst/>
          </a:prstGeom>
          <a:noFill/>
        </p:spPr>
        <p:txBody>
          <a:bodyPr anchor="ctr"/>
          <a:lstStyle>
            <a:lvl1pPr algn="ctr">
              <a:lnSpc>
                <a:spcPts val="4200"/>
              </a:lnSpc>
              <a:buNone/>
              <a:defRPr sz="30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627237" y="6190743"/>
            <a:ext cx="8937523" cy="310203"/>
          </a:xfrm>
          <a:prstGeom prst="rect">
            <a:avLst/>
          </a:prstGeom>
        </p:spPr>
        <p:txBody>
          <a:bodyPr/>
          <a:lstStyle>
            <a:lvl1pPr algn="ctr">
              <a:buNone/>
              <a:defRPr sz="1800" b="0" i="0" u="none">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sp>
        <p:nvSpPr>
          <p:cNvPr id="2" name="Rectangle 1">
            <a:extLst>
              <a:ext uri="{FF2B5EF4-FFF2-40B4-BE49-F238E27FC236}">
                <a16:creationId xmlns:a16="http://schemas.microsoft.com/office/drawing/2014/main" id="{BDC7DC0A-433A-2342-8CAE-E6896B2F6715}"/>
              </a:ext>
            </a:extLst>
          </p:cNvPr>
          <p:cNvSpPr/>
          <p:nvPr userDrawn="1"/>
        </p:nvSpPr>
        <p:spPr>
          <a:xfrm>
            <a:off x="0" y="234458"/>
            <a:ext cx="12192000" cy="1667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3"/>
          <a:srcRect/>
          <a:stretch/>
        </p:blipFill>
        <p:spPr>
          <a:xfrm>
            <a:off x="4250489" y="384487"/>
            <a:ext cx="3691021" cy="1346659"/>
          </a:xfrm>
          <a:prstGeom prst="rect">
            <a:avLst/>
          </a:prstGeom>
        </p:spPr>
      </p:pic>
      <p:sp>
        <p:nvSpPr>
          <p:cNvPr id="4" name="Rectangle 3">
            <a:extLst>
              <a:ext uri="{FF2B5EF4-FFF2-40B4-BE49-F238E27FC236}">
                <a16:creationId xmlns:a16="http://schemas.microsoft.com/office/drawing/2014/main" id="{CA29908D-0E62-A847-8B5F-A0EB92922742}"/>
              </a:ext>
            </a:extLst>
          </p:cNvPr>
          <p:cNvSpPr/>
          <p:nvPr userDrawn="1"/>
        </p:nvSpPr>
        <p:spPr>
          <a:xfrm>
            <a:off x="0" y="6757416"/>
            <a:ext cx="12192000" cy="1005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73460"/>
            <a:ext cx="11179510" cy="409925"/>
          </a:xfrm>
          <a:prstGeom prst="rect">
            <a:avLst/>
          </a:prstGeom>
        </p:spPr>
        <p:txBody>
          <a:bodyPr/>
          <a:lstStyle>
            <a:lvl1pPr algn="l">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756845"/>
            <a:ext cx="11179510" cy="537657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t="-439" b="11507"/>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2002535" y="2386148"/>
            <a:ext cx="8494777" cy="1846217"/>
          </a:xfrm>
          <a:prstGeom prst="rect">
            <a:avLst/>
          </a:prstGeom>
        </p:spPr>
        <p:txBody>
          <a:bodyPr anchor="ctr"/>
          <a:lstStyle>
            <a:lvl1pPr algn="ctr">
              <a:buNone/>
              <a:defRPr sz="32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p:txBody>
      </p: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9" name="Rectangle 8">
            <a:extLst>
              <a:ext uri="{FF2B5EF4-FFF2-40B4-BE49-F238E27FC236}">
                <a16:creationId xmlns:a16="http://schemas.microsoft.com/office/drawing/2014/main" id="{BEFF8553-9F38-3243-A11C-5BD6E90A9520}"/>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11">
            <a:extLst>
              <a:ext uri="{FF2B5EF4-FFF2-40B4-BE49-F238E27FC236}">
                <a16:creationId xmlns:a16="http://schemas.microsoft.com/office/drawing/2014/main" id="{56092EB7-30A9-2C4D-9313-5C877B882AE6}"/>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7" name="Picture 6">
            <a:extLst>
              <a:ext uri="{FF2B5EF4-FFF2-40B4-BE49-F238E27FC236}">
                <a16:creationId xmlns:a16="http://schemas.microsoft.com/office/drawing/2014/main" id="{878B98AF-38B6-114B-921A-C941744CCB8D}"/>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9" name="Picture 8">
            <a:extLst>
              <a:ext uri="{FF2B5EF4-FFF2-40B4-BE49-F238E27FC236}">
                <a16:creationId xmlns:a16="http://schemas.microsoft.com/office/drawing/2014/main" id="{634A8AB6-BDBD-4449-8A1E-92A1AC17EBD2}"/>
              </a:ext>
            </a:extLst>
          </p:cNvPr>
          <p:cNvPicPr>
            <a:picLocks noChangeAspect="1"/>
          </p:cNvPicPr>
          <p:nvPr userDrawn="1"/>
        </p:nvPicPr>
        <p:blipFill>
          <a:blip r:embed="rId4"/>
          <a:srcRect/>
          <a:stretch/>
        </p:blipFill>
        <p:spPr>
          <a:xfrm>
            <a:off x="10991088" y="6243176"/>
            <a:ext cx="553284" cy="496587"/>
          </a:xfrm>
          <a:prstGeom prst="rect">
            <a:avLst/>
          </a:prstGeom>
        </p:spPr>
      </p:pic>
      <p:sp>
        <p:nvSpPr>
          <p:cNvPr id="10" name="Rectangle 9">
            <a:extLst>
              <a:ext uri="{FF2B5EF4-FFF2-40B4-BE49-F238E27FC236}">
                <a16:creationId xmlns:a16="http://schemas.microsoft.com/office/drawing/2014/main" id="{AC7A4EAA-AE2A-D54C-9812-00F1CE8F3FC7}"/>
              </a:ext>
            </a:extLst>
          </p:cNvPr>
          <p:cNvSpPr/>
          <p:nvPr userDrawn="1"/>
        </p:nvSpPr>
        <p:spPr>
          <a:xfrm>
            <a:off x="0" y="6071616"/>
            <a:ext cx="12192000" cy="731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46979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830B48-FF5F-2142-85FA-42C298512FD5}"/>
              </a:ext>
            </a:extLst>
          </p:cNvPr>
          <p:cNvSpPr>
            <a:spLocks noGrp="1"/>
          </p:cNvSpPr>
          <p:nvPr>
            <p:ph type="body" sz="quarter" idx="13"/>
          </p:nvPr>
        </p:nvSpPr>
        <p:spPr/>
        <p:txBody>
          <a:bodyPr/>
          <a:lstStyle/>
          <a:p>
            <a:r>
              <a:rPr lang="en-ZA" dirty="0"/>
              <a:t>COMMUNITY WORK PROGRAMME (CWP)</a:t>
            </a:r>
          </a:p>
        </p:txBody>
      </p:sp>
      <p:sp>
        <p:nvSpPr>
          <p:cNvPr id="3" name="Text Placeholder 2">
            <a:extLst>
              <a:ext uri="{FF2B5EF4-FFF2-40B4-BE49-F238E27FC236}">
                <a16:creationId xmlns:a16="http://schemas.microsoft.com/office/drawing/2014/main" id="{01C5AA13-8E2C-9444-B7CC-655BB11361C0}"/>
              </a:ext>
            </a:extLst>
          </p:cNvPr>
          <p:cNvSpPr>
            <a:spLocks noGrp="1"/>
          </p:cNvSpPr>
          <p:nvPr>
            <p:ph type="body" sz="quarter" idx="15"/>
          </p:nvPr>
        </p:nvSpPr>
        <p:spPr/>
        <p:txBody>
          <a:bodyPr/>
          <a:lstStyle/>
          <a:p>
            <a:r>
              <a:rPr lang="en-US" dirty="0"/>
              <a:t>Portfolio Committee | 1 February 2022</a:t>
            </a:r>
          </a:p>
        </p:txBody>
      </p:sp>
    </p:spTree>
    <p:extLst>
      <p:ext uri="{BB962C8B-B14F-4D97-AF65-F5344CB8AC3E}">
        <p14:creationId xmlns:p14="http://schemas.microsoft.com/office/powerpoint/2010/main" val="20988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1323D-D907-4DE5-B556-F861CF4C6EFC}"/>
              </a:ext>
            </a:extLst>
          </p:cNvPr>
          <p:cNvSpPr>
            <a:spLocks noGrp="1"/>
          </p:cNvSpPr>
          <p:nvPr>
            <p:ph type="title"/>
          </p:nvPr>
        </p:nvSpPr>
        <p:spPr/>
        <p:txBody>
          <a:bodyPr/>
          <a:lstStyle/>
          <a:p>
            <a:r>
              <a:rPr lang="en-ZA" dirty="0"/>
              <a:t>Policy norms and standards</a:t>
            </a:r>
          </a:p>
        </p:txBody>
      </p:sp>
      <p:graphicFrame>
        <p:nvGraphicFramePr>
          <p:cNvPr id="4" name="Content Placeholder 3">
            <a:extLst>
              <a:ext uri="{FF2B5EF4-FFF2-40B4-BE49-F238E27FC236}">
                <a16:creationId xmlns:a16="http://schemas.microsoft.com/office/drawing/2014/main" id="{31FF33FE-19A0-471C-9791-5186EF6811CA}"/>
              </a:ext>
            </a:extLst>
          </p:cNvPr>
          <p:cNvGraphicFramePr>
            <a:graphicFrameLocks noGrp="1"/>
          </p:cNvGraphicFramePr>
          <p:nvPr>
            <p:ph sz="half" idx="2"/>
            <p:extLst>
              <p:ext uri="{D42A27DB-BD31-4B8C-83A1-F6EECF244321}">
                <p14:modId xmlns:p14="http://schemas.microsoft.com/office/powerpoint/2010/main" val="1852580547"/>
              </p:ext>
            </p:extLst>
          </p:nvPr>
        </p:nvGraphicFramePr>
        <p:xfrm>
          <a:off x="498683" y="815054"/>
          <a:ext cx="11179509" cy="5770576"/>
        </p:xfrm>
        <a:graphic>
          <a:graphicData uri="http://schemas.openxmlformats.org/drawingml/2006/table">
            <a:tbl>
              <a:tblPr firstRow="1" firstCol="1" bandRow="1">
                <a:tableStyleId>{5C22544A-7EE6-4342-B048-85BDC9FD1C3A}</a:tableStyleId>
              </a:tblPr>
              <a:tblGrid>
                <a:gridCol w="1452037">
                  <a:extLst>
                    <a:ext uri="{9D8B030D-6E8A-4147-A177-3AD203B41FA5}">
                      <a16:colId xmlns:a16="http://schemas.microsoft.com/office/drawing/2014/main" val="554711579"/>
                    </a:ext>
                  </a:extLst>
                </a:gridCol>
                <a:gridCol w="9727472">
                  <a:extLst>
                    <a:ext uri="{9D8B030D-6E8A-4147-A177-3AD203B41FA5}">
                      <a16:colId xmlns:a16="http://schemas.microsoft.com/office/drawing/2014/main" val="498825390"/>
                    </a:ext>
                  </a:extLst>
                </a:gridCol>
              </a:tblGrid>
              <a:tr h="541465">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The CWP targets the poorest and most marginalised</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51005300"/>
                  </a:ext>
                </a:extLst>
              </a:tr>
              <a:tr h="5209744">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Eligibility to be registered as a participant:</a:t>
                      </a:r>
                    </a:p>
                    <a:p>
                      <a:pPr marL="742950" lvl="1" indent="-285750">
                        <a:spcBef>
                          <a:spcPts val="200"/>
                        </a:spcBef>
                        <a:buFont typeface="Arial" panose="020B0604020202020204" pitchFamily="34" charset="0"/>
                        <a:buChar char="•"/>
                        <a:tabLst>
                          <a:tab pos="228600" algn="l"/>
                          <a:tab pos="457200" algn="l"/>
                        </a:tabLst>
                      </a:pPr>
                      <a:r>
                        <a:rPr lang="en-ZA" sz="1600" dirty="0">
                          <a:effectLst/>
                        </a:rPr>
                        <a:t>At least 18 years old unless exceptional circumstances exist</a:t>
                      </a:r>
                    </a:p>
                    <a:p>
                      <a:pPr marL="742950" lvl="1" indent="-285750">
                        <a:buFont typeface="Arial" panose="020B0604020202020204" pitchFamily="34" charset="0"/>
                        <a:buChar char="•"/>
                        <a:tabLst>
                          <a:tab pos="228600" algn="l"/>
                          <a:tab pos="457200" algn="l"/>
                        </a:tabLst>
                      </a:pPr>
                      <a:r>
                        <a:rPr lang="en-ZA" sz="1600" dirty="0">
                          <a:effectLst/>
                        </a:rPr>
                        <a:t>Unemployed or under-employed (not full time employed)</a:t>
                      </a:r>
                    </a:p>
                    <a:p>
                      <a:pPr marL="742950" lvl="1" indent="-285750">
                        <a:spcAft>
                          <a:spcPts val="480"/>
                        </a:spcAft>
                        <a:buFont typeface="Arial" panose="020B0604020202020204" pitchFamily="34" charset="0"/>
                        <a:buChar char="•"/>
                        <a:tabLst>
                          <a:tab pos="228600" algn="l"/>
                          <a:tab pos="457200" algn="l"/>
                        </a:tabLst>
                      </a:pPr>
                      <a:r>
                        <a:rPr lang="en-ZA" sz="1600" b="1" dirty="0">
                          <a:solidFill>
                            <a:srgbClr val="00B050"/>
                          </a:solidFill>
                          <a:effectLst/>
                        </a:rPr>
                        <a:t>Earning </a:t>
                      </a:r>
                      <a:r>
                        <a:rPr lang="en-ZA" sz="1600" b="1" dirty="0">
                          <a:solidFill>
                            <a:srgbClr val="FF0000"/>
                          </a:solidFill>
                          <a:effectLst/>
                        </a:rPr>
                        <a:t>less than the national minimum wage </a:t>
                      </a:r>
                      <a:r>
                        <a:rPr lang="en-ZA" sz="1600" b="1" dirty="0">
                          <a:solidFill>
                            <a:srgbClr val="00B050"/>
                          </a:solidFill>
                          <a:effectLst/>
                        </a:rPr>
                        <a:t>in a particular month from other government employment opportunities such as public employment programmes and temporary government employment.</a:t>
                      </a:r>
                    </a:p>
                    <a:p>
                      <a:pPr marL="285750" lvl="0" indent="-285750">
                        <a:spcBef>
                          <a:spcPts val="200"/>
                        </a:spcBef>
                        <a:spcAft>
                          <a:spcPts val="480"/>
                        </a:spcAft>
                        <a:buSzPts val="1100"/>
                        <a:buFont typeface="+mj-lt"/>
                        <a:buAutoNum type="arabicPeriod"/>
                      </a:pPr>
                      <a:r>
                        <a:rPr lang="en-ZA" sz="1600" dirty="0">
                          <a:solidFill>
                            <a:srgbClr val="FF0000"/>
                          </a:solidFill>
                          <a:effectLst/>
                        </a:rPr>
                        <a:t>The following does not disqualify individuals from participating in the programme </a:t>
                      </a:r>
                    </a:p>
                    <a:p>
                      <a:pPr marL="742950" lvl="1" indent="-285750">
                        <a:spcBef>
                          <a:spcPts val="200"/>
                        </a:spcBef>
                        <a:buFont typeface="Arial" panose="020B0604020202020204" pitchFamily="34" charset="0"/>
                        <a:buChar char="•"/>
                        <a:tabLst>
                          <a:tab pos="228600" algn="l"/>
                          <a:tab pos="457200" algn="l"/>
                        </a:tabLst>
                      </a:pPr>
                      <a:r>
                        <a:rPr lang="en-ZA" sz="1600" dirty="0">
                          <a:effectLst/>
                        </a:rPr>
                        <a:t>Receiving any form of social assistance and/or other grants or pension.</a:t>
                      </a:r>
                    </a:p>
                    <a:p>
                      <a:pPr marL="742950" lvl="1" indent="-285750">
                        <a:buFont typeface="Arial" panose="020B0604020202020204" pitchFamily="34" charset="0"/>
                        <a:buChar char="•"/>
                        <a:tabLst>
                          <a:tab pos="228600" algn="l"/>
                          <a:tab pos="457200" algn="l"/>
                        </a:tabLst>
                      </a:pPr>
                      <a:r>
                        <a:rPr lang="en-ZA" sz="1600" dirty="0">
                          <a:effectLst/>
                        </a:rPr>
                        <a:t>Receiving Unemployment Insurance Fund benefits (</a:t>
                      </a:r>
                      <a:r>
                        <a:rPr lang="en-ZA" sz="1600" dirty="0" err="1">
                          <a:effectLst/>
                        </a:rPr>
                        <a:t>UIF</a:t>
                      </a:r>
                      <a:r>
                        <a:rPr lang="en-ZA" sz="1600" dirty="0">
                          <a:effectLst/>
                        </a:rPr>
                        <a:t>).</a:t>
                      </a:r>
                    </a:p>
                    <a:p>
                      <a:pPr marL="742950" lvl="1" indent="-285750">
                        <a:spcAft>
                          <a:spcPts val="480"/>
                        </a:spcAft>
                        <a:buFont typeface="Arial" panose="020B0604020202020204" pitchFamily="34" charset="0"/>
                        <a:buChar char="•"/>
                        <a:tabLst>
                          <a:tab pos="228600" algn="l"/>
                          <a:tab pos="457200" algn="l"/>
                        </a:tabLst>
                      </a:pPr>
                      <a:r>
                        <a:rPr lang="en-ZA" sz="1600" dirty="0">
                          <a:effectLst/>
                        </a:rPr>
                        <a:t>Undertaking any other livelihood activities.</a:t>
                      </a:r>
                    </a:p>
                    <a:p>
                      <a:pPr marL="285750" lvl="0" indent="-285750">
                        <a:spcBef>
                          <a:spcPts val="200"/>
                        </a:spcBef>
                        <a:spcAft>
                          <a:spcPts val="480"/>
                        </a:spcAft>
                        <a:buSzPts val="1100"/>
                        <a:buFont typeface="+mj-lt"/>
                        <a:buAutoNum type="arabicPeriod"/>
                      </a:pPr>
                      <a:r>
                        <a:rPr lang="en-ZA" sz="1600" dirty="0" err="1">
                          <a:effectLst/>
                        </a:rPr>
                        <a:t>DCOG</a:t>
                      </a:r>
                      <a:r>
                        <a:rPr lang="en-ZA" sz="1600" dirty="0">
                          <a:effectLst/>
                        </a:rPr>
                        <a:t> must develop an approach to targeting that includes the following:</a:t>
                      </a:r>
                    </a:p>
                    <a:p>
                      <a:pPr marL="742950" lvl="1" indent="-285750">
                        <a:spcBef>
                          <a:spcPts val="200"/>
                        </a:spcBef>
                        <a:buFont typeface="Arial" panose="020B0604020202020204" pitchFamily="34" charset="0"/>
                        <a:buChar char="•"/>
                        <a:tabLst>
                          <a:tab pos="228600" algn="l"/>
                          <a:tab pos="457200" algn="l"/>
                        </a:tabLst>
                      </a:pPr>
                      <a:r>
                        <a:rPr lang="en-ZA" sz="1600" dirty="0">
                          <a:effectLst/>
                        </a:rPr>
                        <a:t>Where resources are constrained, CWP should target those who need it most. Mechanisms to decide this must be put in place by </a:t>
                      </a:r>
                      <a:r>
                        <a:rPr lang="en-ZA" sz="1600" dirty="0" err="1">
                          <a:effectLst/>
                        </a:rPr>
                        <a:t>DCOG</a:t>
                      </a:r>
                      <a:r>
                        <a:rPr lang="en-ZA" sz="1600" dirty="0">
                          <a:effectLst/>
                        </a:rPr>
                        <a:t> in consultation with Provincial </a:t>
                      </a:r>
                      <a:r>
                        <a:rPr lang="en-ZA" sz="1600" dirty="0" err="1">
                          <a:effectLst/>
                        </a:rPr>
                        <a:t>DCoG</a:t>
                      </a:r>
                      <a:r>
                        <a:rPr lang="en-ZA" sz="1600" dirty="0">
                          <a:effectLst/>
                        </a:rPr>
                        <a:t> and be based on community consultation. This could comprise utilising available indigent registers or alternative transparent mechanisms.</a:t>
                      </a:r>
                    </a:p>
                    <a:p>
                      <a:pPr marL="742950" lvl="1" indent="-285750">
                        <a:spcAft>
                          <a:spcPts val="480"/>
                        </a:spcAft>
                        <a:buFont typeface="Arial" panose="020B0604020202020204" pitchFamily="34" charset="0"/>
                        <a:buChar char="•"/>
                        <a:tabLst>
                          <a:tab pos="228600" algn="l"/>
                          <a:tab pos="457200" algn="l"/>
                        </a:tabLst>
                      </a:pPr>
                      <a:r>
                        <a:rPr lang="en-ZA" sz="1600" dirty="0">
                          <a:effectLst/>
                        </a:rPr>
                        <a:t>Where there are more poor people in need than spaces in CWP, the methods of selection should be transparent and without bias.</a:t>
                      </a:r>
                    </a:p>
                    <a:p>
                      <a:pPr marL="285750" lvl="0" indent="-285750">
                        <a:spcBef>
                          <a:spcPts val="200"/>
                        </a:spcBef>
                        <a:spcAft>
                          <a:spcPts val="480"/>
                        </a:spcAft>
                        <a:buSzPts val="1100"/>
                        <a:buFont typeface="+mj-lt"/>
                        <a:buAutoNum type="arabicPeriod"/>
                      </a:pPr>
                      <a:r>
                        <a:rPr lang="en-ZA" sz="1600" dirty="0">
                          <a:effectLst/>
                        </a:rPr>
                        <a:t>Agreed participation rates of target constituencies such as women, youth and people with disabilities must be adhered to.</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3779668"/>
                  </a:ext>
                </a:extLst>
              </a:tr>
            </a:tbl>
          </a:graphicData>
        </a:graphic>
      </p:graphicFrame>
    </p:spTree>
    <p:extLst>
      <p:ext uri="{BB962C8B-B14F-4D97-AF65-F5344CB8AC3E}">
        <p14:creationId xmlns:p14="http://schemas.microsoft.com/office/powerpoint/2010/main" val="92183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553C-91D6-476E-ADAB-2659F1B1C130}"/>
              </a:ext>
            </a:extLst>
          </p:cNvPr>
          <p:cNvSpPr>
            <a:spLocks noGrp="1"/>
          </p:cNvSpPr>
          <p:nvPr>
            <p:ph type="title"/>
          </p:nvPr>
        </p:nvSpPr>
        <p:spPr/>
        <p:txBody>
          <a:bodyPr/>
          <a:lstStyle/>
          <a:p>
            <a:r>
              <a:rPr lang="en-ZA" dirty="0"/>
              <a:t>Policy norms and standards</a:t>
            </a:r>
          </a:p>
        </p:txBody>
      </p:sp>
      <p:graphicFrame>
        <p:nvGraphicFramePr>
          <p:cNvPr id="4" name="Content Placeholder 3">
            <a:extLst>
              <a:ext uri="{FF2B5EF4-FFF2-40B4-BE49-F238E27FC236}">
                <a16:creationId xmlns:a16="http://schemas.microsoft.com/office/drawing/2014/main" id="{528A35C7-46F8-4D0E-9BE7-9D372E63AC38}"/>
              </a:ext>
            </a:extLst>
          </p:cNvPr>
          <p:cNvGraphicFramePr>
            <a:graphicFrameLocks noGrp="1"/>
          </p:cNvGraphicFramePr>
          <p:nvPr>
            <p:ph sz="half" idx="2"/>
            <p:extLst>
              <p:ext uri="{D42A27DB-BD31-4B8C-83A1-F6EECF244321}">
                <p14:modId xmlns:p14="http://schemas.microsoft.com/office/powerpoint/2010/main" val="136204521"/>
              </p:ext>
            </p:extLst>
          </p:nvPr>
        </p:nvGraphicFramePr>
        <p:xfrm>
          <a:off x="498684" y="648970"/>
          <a:ext cx="11179510" cy="5971032"/>
        </p:xfrm>
        <a:graphic>
          <a:graphicData uri="http://schemas.openxmlformats.org/drawingml/2006/table">
            <a:tbl>
              <a:tblPr firstRow="1" firstCol="1" bandRow="1">
                <a:tableStyleId>{5C22544A-7EE6-4342-B048-85BDC9FD1C3A}</a:tableStyleId>
              </a:tblPr>
              <a:tblGrid>
                <a:gridCol w="1443327">
                  <a:extLst>
                    <a:ext uri="{9D8B030D-6E8A-4147-A177-3AD203B41FA5}">
                      <a16:colId xmlns:a16="http://schemas.microsoft.com/office/drawing/2014/main" val="1850772835"/>
                    </a:ext>
                  </a:extLst>
                </a:gridCol>
                <a:gridCol w="9736183">
                  <a:extLst>
                    <a:ext uri="{9D8B030D-6E8A-4147-A177-3AD203B41FA5}">
                      <a16:colId xmlns:a16="http://schemas.microsoft.com/office/drawing/2014/main" val="418280315"/>
                    </a:ext>
                  </a:extLst>
                </a:gridCol>
              </a:tblGrid>
              <a:tr h="325453">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0456" marR="60456" marT="0" marB="0" anchor="ctr"/>
                </a:tc>
                <a:tc>
                  <a:txBody>
                    <a:bodyPr/>
                    <a:lstStyle/>
                    <a:p>
                      <a:pPr marL="0" lvl="0" indent="0">
                        <a:spcBef>
                          <a:spcPts val="200"/>
                        </a:spcBef>
                        <a:spcAft>
                          <a:spcPts val="480"/>
                        </a:spcAft>
                        <a:buFont typeface="+mj-lt"/>
                        <a:buNone/>
                      </a:pPr>
                      <a:r>
                        <a:rPr lang="en-ZA" sz="1600" dirty="0">
                          <a:effectLst/>
                        </a:rPr>
                        <a:t>The CWP is an area based local programme that operates at a “Site”</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456" marR="60456" marT="0" marB="0"/>
                </a:tc>
                <a:extLst>
                  <a:ext uri="{0D108BD9-81ED-4DB2-BD59-A6C34878D82A}">
                    <a16:rowId xmlns:a16="http://schemas.microsoft.com/office/drawing/2014/main" val="1023576827"/>
                  </a:ext>
                </a:extLst>
              </a:tr>
              <a:tr h="5051408">
                <a:tc>
                  <a:txBody>
                    <a:bodyPr/>
                    <a:lstStyle/>
                    <a:p>
                      <a:pPr algn="l">
                        <a:lnSpc>
                          <a:spcPct val="115000"/>
                        </a:lnSpc>
                      </a:pPr>
                      <a:r>
                        <a:rPr lang="en-ZA" sz="1600" dirty="0">
                          <a:effectLst/>
                        </a:rPr>
                        <a:t>Norms and Standards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0456" marR="60456" marT="0" marB="0"/>
                </a:tc>
                <a:tc>
                  <a:txBody>
                    <a:bodyPr/>
                    <a:lstStyle/>
                    <a:p>
                      <a:pPr marL="285750" lvl="0" indent="-285750">
                        <a:spcBef>
                          <a:spcPts val="200"/>
                        </a:spcBef>
                        <a:spcAft>
                          <a:spcPts val="480"/>
                        </a:spcAft>
                        <a:buSzPts val="1100"/>
                        <a:buFont typeface="+mj-lt"/>
                        <a:buAutoNum type="arabicPeriod"/>
                      </a:pPr>
                      <a:r>
                        <a:rPr lang="en-ZA" sz="1600" dirty="0">
                          <a:effectLst/>
                        </a:rPr>
                        <a:t>The Community Work Programme, as an area based local programme comprises "Sites". </a:t>
                      </a:r>
                    </a:p>
                    <a:p>
                      <a:pPr marL="285750" lvl="0" indent="-285750">
                        <a:spcBef>
                          <a:spcPts val="200"/>
                        </a:spcBef>
                        <a:spcAft>
                          <a:spcPts val="480"/>
                        </a:spcAft>
                        <a:buSzPts val="1100"/>
                        <a:buFont typeface="+mj-lt"/>
                        <a:buAutoNum type="arabicPeriod"/>
                      </a:pPr>
                      <a:r>
                        <a:rPr lang="en-ZA" sz="1600" dirty="0">
                          <a:effectLst/>
                        </a:rPr>
                        <a:t>Where possible, a CWP “Site” should be located in an area that aligns with ward structures.</a:t>
                      </a:r>
                    </a:p>
                    <a:p>
                      <a:pPr marL="285750" lvl="0" indent="-285750">
                        <a:spcBef>
                          <a:spcPts val="200"/>
                        </a:spcBef>
                        <a:spcAft>
                          <a:spcPts val="480"/>
                        </a:spcAft>
                        <a:buSzPts val="1100"/>
                        <a:buFont typeface="+mj-lt"/>
                        <a:buAutoNum type="arabicPeriod"/>
                      </a:pPr>
                      <a:r>
                        <a:rPr lang="en-ZA" sz="1600" dirty="0">
                          <a:effectLst/>
                        </a:rPr>
                        <a:t>A site usually encompasses one ward, when fully operational employs </a:t>
                      </a:r>
                      <a:r>
                        <a:rPr lang="en-ZA" sz="1600" b="1" dirty="0">
                          <a:solidFill>
                            <a:srgbClr val="00B050"/>
                          </a:solidFill>
                          <a:effectLst/>
                        </a:rPr>
                        <a:t>at least 500 participants </a:t>
                      </a:r>
                      <a:r>
                        <a:rPr lang="en-ZA" sz="1600" dirty="0">
                          <a:effectLst/>
                        </a:rPr>
                        <a:t>for the equivalent of two days a week.</a:t>
                      </a:r>
                    </a:p>
                    <a:p>
                      <a:pPr marL="285750" lvl="0" indent="-285750">
                        <a:spcBef>
                          <a:spcPts val="200"/>
                        </a:spcBef>
                        <a:spcAft>
                          <a:spcPts val="480"/>
                        </a:spcAft>
                        <a:buSzPts val="1100"/>
                        <a:buFont typeface="+mj-lt"/>
                        <a:buAutoNum type="arabicPeriod"/>
                      </a:pPr>
                      <a:r>
                        <a:rPr lang="en-ZA" sz="1600" dirty="0">
                          <a:effectLst/>
                        </a:rPr>
                        <a:t>Sites are selected by </a:t>
                      </a:r>
                      <a:r>
                        <a:rPr lang="en-ZA" sz="1600" dirty="0" err="1">
                          <a:effectLst/>
                        </a:rPr>
                        <a:t>DCOG</a:t>
                      </a:r>
                      <a:r>
                        <a:rPr lang="en-ZA" sz="1600" dirty="0">
                          <a:effectLst/>
                        </a:rPr>
                        <a:t> based on set criteria and in consultation with provincial departments responsible for local government. </a:t>
                      </a:r>
                    </a:p>
                    <a:p>
                      <a:pPr marL="742950" lvl="1" indent="-285750">
                        <a:spcBef>
                          <a:spcPts val="200"/>
                        </a:spcBef>
                        <a:buFont typeface="Arial" panose="020B0604020202020204" pitchFamily="34" charset="0"/>
                        <a:buChar char="•"/>
                        <a:tabLst>
                          <a:tab pos="228600" algn="l"/>
                          <a:tab pos="457200" algn="l"/>
                        </a:tabLst>
                      </a:pPr>
                      <a:r>
                        <a:rPr lang="en-ZA" sz="1600" dirty="0">
                          <a:effectLst/>
                        </a:rPr>
                        <a:t>Criteria for selection of a site include geographical distribution; poor areas with high rates of unemployment; wards with the highest percentage of indigent families; and the interest and involvement of local government in the establishment of a CWP initiative in their locality.</a:t>
                      </a:r>
                    </a:p>
                    <a:p>
                      <a:pPr marL="742950" lvl="1" indent="-285750">
                        <a:buFont typeface="Arial" panose="020B0604020202020204" pitchFamily="34" charset="0"/>
                        <a:buChar char="•"/>
                        <a:tabLst>
                          <a:tab pos="228600" algn="l"/>
                          <a:tab pos="457200" algn="l"/>
                        </a:tabLst>
                      </a:pPr>
                      <a:r>
                        <a:rPr lang="en-ZA" sz="1600" dirty="0">
                          <a:effectLst/>
                        </a:rPr>
                        <a:t>The CWP seeks the highest participation rates in the poorest wards of the poorest local municipalities.</a:t>
                      </a:r>
                    </a:p>
                    <a:p>
                      <a:pPr marL="742950" lvl="1" indent="-285750">
                        <a:buFont typeface="Arial" panose="020B0604020202020204" pitchFamily="34" charset="0"/>
                        <a:buChar char="•"/>
                        <a:tabLst>
                          <a:tab pos="228600" algn="l"/>
                          <a:tab pos="457200" algn="l"/>
                        </a:tabLst>
                      </a:pPr>
                      <a:r>
                        <a:rPr lang="en-ZA" sz="1600" dirty="0">
                          <a:effectLst/>
                        </a:rPr>
                        <a:t>Resources are limited, hence the CWP must target those who need it most. This includes all profiles, but seeks to achieve set participation targets for women, youth and people with disabilities.</a:t>
                      </a:r>
                    </a:p>
                    <a:p>
                      <a:pPr marL="742950" lvl="1" indent="-285750">
                        <a:spcAft>
                          <a:spcPts val="480"/>
                        </a:spcAft>
                        <a:buFont typeface="Arial" panose="020B0604020202020204" pitchFamily="34" charset="0"/>
                        <a:buChar char="•"/>
                        <a:tabLst>
                          <a:tab pos="228600" algn="l"/>
                          <a:tab pos="457200" algn="l"/>
                        </a:tabLst>
                      </a:pPr>
                      <a:r>
                        <a:rPr lang="en-ZA" sz="1600" dirty="0">
                          <a:effectLst/>
                        </a:rPr>
                        <a:t>Selection methods of participants must be transparent and equitable.</a:t>
                      </a:r>
                    </a:p>
                    <a:p>
                      <a:pPr marL="285750" lvl="0" indent="-285750">
                        <a:spcBef>
                          <a:spcPts val="200"/>
                        </a:spcBef>
                        <a:spcAft>
                          <a:spcPts val="480"/>
                        </a:spcAft>
                        <a:buSzPts val="1100"/>
                        <a:buFont typeface="+mj-lt"/>
                        <a:buAutoNum type="arabicPeriod"/>
                      </a:pPr>
                      <a:r>
                        <a:rPr lang="en-ZA" sz="1600" dirty="0">
                          <a:effectLst/>
                        </a:rPr>
                        <a:t>A CWP site may organise work to take place in separate areas within the total site area: e.g., a site may include ten villages, with each sub area running as a discrete work site</a:t>
                      </a:r>
                    </a:p>
                    <a:p>
                      <a:pPr marL="285750" lvl="0" indent="-285750">
                        <a:spcBef>
                          <a:spcPts val="200"/>
                        </a:spcBef>
                        <a:spcAft>
                          <a:spcPts val="480"/>
                        </a:spcAft>
                        <a:buSzPts val="1100"/>
                        <a:buFont typeface="+mj-lt"/>
                        <a:buAutoNum type="arabicPeriod"/>
                      </a:pPr>
                      <a:r>
                        <a:rPr lang="en-ZA" sz="1600" dirty="0">
                          <a:effectLst/>
                        </a:rPr>
                        <a:t>The CWP sites are encouraged to undertake work in partnership with local agencies of both national and provincial government e.g., supporting activities of the Local Clinics; participating in a Working for Water type initiative etc and/or with NGOs or other non-state actors.</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0456" marR="60456" marT="0" marB="0"/>
                </a:tc>
                <a:extLst>
                  <a:ext uri="{0D108BD9-81ED-4DB2-BD59-A6C34878D82A}">
                    <a16:rowId xmlns:a16="http://schemas.microsoft.com/office/drawing/2014/main" val="3719938837"/>
                  </a:ext>
                </a:extLst>
              </a:tr>
            </a:tbl>
          </a:graphicData>
        </a:graphic>
      </p:graphicFrame>
    </p:spTree>
    <p:extLst>
      <p:ext uri="{BB962C8B-B14F-4D97-AF65-F5344CB8AC3E}">
        <p14:creationId xmlns:p14="http://schemas.microsoft.com/office/powerpoint/2010/main" val="142488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09C6F-FC78-4DA4-8DB6-E936893EA510}"/>
              </a:ext>
            </a:extLst>
          </p:cNvPr>
          <p:cNvSpPr>
            <a:spLocks noGrp="1"/>
          </p:cNvSpPr>
          <p:nvPr>
            <p:ph type="title"/>
          </p:nvPr>
        </p:nvSpPr>
        <p:spPr/>
        <p:txBody>
          <a:bodyPr/>
          <a:lstStyle/>
          <a:p>
            <a:r>
              <a:rPr lang="en-ZA" dirty="0"/>
              <a:t>Policy norms and standards</a:t>
            </a:r>
          </a:p>
        </p:txBody>
      </p:sp>
      <p:graphicFrame>
        <p:nvGraphicFramePr>
          <p:cNvPr id="4" name="Content Placeholder 3">
            <a:extLst>
              <a:ext uri="{FF2B5EF4-FFF2-40B4-BE49-F238E27FC236}">
                <a16:creationId xmlns:a16="http://schemas.microsoft.com/office/drawing/2014/main" id="{DD584AD1-F0B5-417B-A82C-FCA642DDDAD2}"/>
              </a:ext>
            </a:extLst>
          </p:cNvPr>
          <p:cNvGraphicFramePr>
            <a:graphicFrameLocks noGrp="1"/>
          </p:cNvGraphicFramePr>
          <p:nvPr>
            <p:ph sz="half" idx="2"/>
            <p:extLst>
              <p:ext uri="{D42A27DB-BD31-4B8C-83A1-F6EECF244321}">
                <p14:modId xmlns:p14="http://schemas.microsoft.com/office/powerpoint/2010/main" val="971879386"/>
              </p:ext>
            </p:extLst>
          </p:nvPr>
        </p:nvGraphicFramePr>
        <p:xfrm>
          <a:off x="498684" y="726515"/>
          <a:ext cx="11179510" cy="5649729"/>
        </p:xfrm>
        <a:graphic>
          <a:graphicData uri="http://schemas.openxmlformats.org/drawingml/2006/table">
            <a:tbl>
              <a:tblPr firstRow="1" firstCol="1" bandRow="1">
                <a:tableStyleId>{5C22544A-7EE6-4342-B048-85BDC9FD1C3A}</a:tableStyleId>
              </a:tblPr>
              <a:tblGrid>
                <a:gridCol w="1391076">
                  <a:extLst>
                    <a:ext uri="{9D8B030D-6E8A-4147-A177-3AD203B41FA5}">
                      <a16:colId xmlns:a16="http://schemas.microsoft.com/office/drawing/2014/main" val="3073704641"/>
                    </a:ext>
                  </a:extLst>
                </a:gridCol>
                <a:gridCol w="9788434">
                  <a:extLst>
                    <a:ext uri="{9D8B030D-6E8A-4147-A177-3AD203B41FA5}">
                      <a16:colId xmlns:a16="http://schemas.microsoft.com/office/drawing/2014/main" val="2023839198"/>
                    </a:ext>
                  </a:extLst>
                </a:gridCol>
              </a:tblGrid>
              <a:tr h="347319">
                <a:tc>
                  <a:txBody>
                    <a:bodyPr/>
                    <a:lstStyle/>
                    <a:p>
                      <a:pPr algn="l">
                        <a:lnSpc>
                          <a:spcPct val="115000"/>
                        </a:lnSpc>
                      </a:pPr>
                      <a:r>
                        <a:rPr lang="en-ZA" sz="1400">
                          <a:effectLst/>
                        </a:rPr>
                        <a:t>Key Design Feature</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63001" marR="63001" marT="0" marB="0" anchor="ctr"/>
                </a:tc>
                <a:tc>
                  <a:txBody>
                    <a:bodyPr/>
                    <a:lstStyle/>
                    <a:p>
                      <a:pPr marL="0" lvl="0" indent="0">
                        <a:spcBef>
                          <a:spcPts val="200"/>
                        </a:spcBef>
                        <a:spcAft>
                          <a:spcPts val="480"/>
                        </a:spcAft>
                        <a:buFont typeface="+mj-lt"/>
                        <a:buNone/>
                      </a:pPr>
                      <a:r>
                        <a:rPr lang="en-ZA" sz="1400" dirty="0">
                          <a:effectLst/>
                        </a:rPr>
                        <a:t>Work in the CWP is identified and prioritised through consultative local processes</a:t>
                      </a:r>
                      <a:endParaRPr lang="en-ZA" sz="1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001" marR="63001" marT="0" marB="0"/>
                </a:tc>
                <a:extLst>
                  <a:ext uri="{0D108BD9-81ED-4DB2-BD59-A6C34878D82A}">
                    <a16:rowId xmlns:a16="http://schemas.microsoft.com/office/drawing/2014/main" val="823113511"/>
                  </a:ext>
                </a:extLst>
              </a:tr>
              <a:tr h="5159001">
                <a:tc>
                  <a:txBody>
                    <a:bodyPr/>
                    <a:lstStyle/>
                    <a:p>
                      <a:pPr algn="l">
                        <a:lnSpc>
                          <a:spcPct val="115000"/>
                        </a:lnSpc>
                      </a:pPr>
                      <a:r>
                        <a:rPr lang="en-ZA" sz="1400">
                          <a:effectLst/>
                        </a:rPr>
                        <a:t>Norms and Standards</a:t>
                      </a:r>
                      <a:endParaRPr lang="en-ZA" sz="1400">
                        <a:effectLst/>
                        <a:latin typeface="Arial" panose="020B0604020202020204" pitchFamily="34" charset="0"/>
                        <a:ea typeface="Calibri" panose="020F0502020204030204" pitchFamily="34" charset="0"/>
                        <a:cs typeface="Times New Roman" panose="02020603050405020304" pitchFamily="18" charset="0"/>
                      </a:endParaRPr>
                    </a:p>
                  </a:txBody>
                  <a:tcPr marL="63001" marR="63001" marT="0" marB="0"/>
                </a:tc>
                <a:tc>
                  <a:txBody>
                    <a:bodyPr/>
                    <a:lstStyle/>
                    <a:p>
                      <a:pPr marL="285750" lvl="0" indent="-285750">
                        <a:spcBef>
                          <a:spcPts val="200"/>
                        </a:spcBef>
                        <a:spcAft>
                          <a:spcPts val="480"/>
                        </a:spcAft>
                        <a:buSzPts val="1100"/>
                        <a:buFont typeface="+mj-lt"/>
                        <a:buAutoNum type="arabicPeriod"/>
                      </a:pPr>
                      <a:r>
                        <a:rPr lang="en-ZA" sz="1600" dirty="0">
                          <a:effectLst/>
                        </a:rPr>
                        <a:t>Work should be identified and prioritised through local consultation processes. Typically, useful work will be identified by in consultation with the Local Reference Committee.</a:t>
                      </a:r>
                    </a:p>
                    <a:p>
                      <a:pPr marL="285750" lvl="0" indent="-285750">
                        <a:spcBef>
                          <a:spcPts val="200"/>
                        </a:spcBef>
                        <a:spcAft>
                          <a:spcPts val="480"/>
                        </a:spcAft>
                        <a:buSzPts val="1100"/>
                        <a:buFont typeface="+mj-lt"/>
                        <a:buAutoNum type="arabicPeriod"/>
                      </a:pPr>
                      <a:r>
                        <a:rPr lang="en-ZA" sz="1600" dirty="0">
                          <a:effectLst/>
                        </a:rPr>
                        <a:t>This process aims to encourage </a:t>
                      </a:r>
                      <a:r>
                        <a:rPr lang="en-ZA" sz="1600" b="1" dirty="0">
                          <a:solidFill>
                            <a:srgbClr val="00B050"/>
                          </a:solidFill>
                          <a:effectLst/>
                        </a:rPr>
                        <a:t>alignment between the CWP and </a:t>
                      </a:r>
                      <a:r>
                        <a:rPr lang="en-ZA" sz="1600" b="1" dirty="0" err="1">
                          <a:solidFill>
                            <a:srgbClr val="00B050"/>
                          </a:solidFill>
                          <a:effectLst/>
                        </a:rPr>
                        <a:t>DDM</a:t>
                      </a:r>
                      <a:r>
                        <a:rPr lang="en-ZA" sz="1600" b="1" dirty="0">
                          <a:solidFill>
                            <a:srgbClr val="00B050"/>
                          </a:solidFill>
                          <a:effectLst/>
                        </a:rPr>
                        <a:t> or IDP processes</a:t>
                      </a:r>
                      <a:r>
                        <a:rPr lang="en-ZA" sz="1600" dirty="0">
                          <a:effectLst/>
                        </a:rPr>
                        <a:t>, assist in identifying potential partnerships, and avoid duplication with existing government or non-governmental initiatives.</a:t>
                      </a:r>
                    </a:p>
                    <a:p>
                      <a:pPr marL="285750" lvl="0" indent="-285750">
                        <a:spcBef>
                          <a:spcPts val="200"/>
                        </a:spcBef>
                        <a:spcAft>
                          <a:spcPts val="480"/>
                        </a:spcAft>
                        <a:buSzPts val="1100"/>
                        <a:buFont typeface="+mj-lt"/>
                        <a:buAutoNum type="arabicPeriod"/>
                      </a:pPr>
                      <a:r>
                        <a:rPr lang="en-ZA" sz="1600" dirty="0">
                          <a:effectLst/>
                        </a:rPr>
                        <a:t>Where proposals for work interface with the mandates of public bodies responsible for service delivery, the </a:t>
                      </a:r>
                      <a:r>
                        <a:rPr lang="en-ZA" sz="1600" dirty="0" err="1">
                          <a:effectLst/>
                        </a:rPr>
                        <a:t>DCOG</a:t>
                      </a:r>
                      <a:r>
                        <a:rPr lang="en-ZA" sz="1600" dirty="0">
                          <a:effectLst/>
                        </a:rPr>
                        <a:t> is responsible for consultation with such bodies to ensure complementarity and alignment.</a:t>
                      </a:r>
                    </a:p>
                    <a:p>
                      <a:pPr marL="285750" lvl="0" indent="-285750">
                        <a:spcBef>
                          <a:spcPts val="200"/>
                        </a:spcBef>
                        <a:spcAft>
                          <a:spcPts val="480"/>
                        </a:spcAft>
                        <a:buSzPts val="1100"/>
                        <a:buFont typeface="+mj-lt"/>
                        <a:buAutoNum type="arabicPeriod"/>
                      </a:pPr>
                      <a:r>
                        <a:rPr lang="en-ZA" sz="1600" dirty="0">
                          <a:effectLst/>
                        </a:rPr>
                        <a:t>The </a:t>
                      </a:r>
                      <a:r>
                        <a:rPr lang="en-ZA" sz="1600" dirty="0" err="1">
                          <a:effectLst/>
                        </a:rPr>
                        <a:t>DCOG</a:t>
                      </a:r>
                      <a:r>
                        <a:rPr lang="en-ZA" sz="1600" dirty="0">
                          <a:effectLst/>
                        </a:rPr>
                        <a:t> is responsible for assessing the ‘usefulness’ of the work proposed in local structures against CWP criteria, the feasibility of the proposed work in terms of affordability, labour intensity and capacity/technical support requirements, and for finalising the local CWP work plan.</a:t>
                      </a:r>
                    </a:p>
                    <a:p>
                      <a:pPr marL="285750" lvl="0" indent="-285750">
                        <a:spcBef>
                          <a:spcPts val="200"/>
                        </a:spcBef>
                        <a:spcAft>
                          <a:spcPts val="480"/>
                        </a:spcAft>
                        <a:buSzPts val="1100"/>
                        <a:buFont typeface="+mj-lt"/>
                        <a:buAutoNum type="arabicPeriod"/>
                      </a:pPr>
                      <a:r>
                        <a:rPr lang="en-ZA" sz="1600" dirty="0">
                          <a:effectLst/>
                        </a:rPr>
                        <a:t>While each CWP site will need to develop a set of ‘anchor activities,’ and may not be able to cover all areas of work proposed, a CWP site is expected to enable a multi-sectoral approach rather than having a single-issue focus.</a:t>
                      </a:r>
                    </a:p>
                    <a:p>
                      <a:pPr marL="285750" lvl="0" indent="-285750">
                        <a:spcBef>
                          <a:spcPts val="200"/>
                        </a:spcBef>
                        <a:spcAft>
                          <a:spcPts val="480"/>
                        </a:spcAft>
                        <a:buSzPts val="1100"/>
                        <a:buFont typeface="+mj-lt"/>
                        <a:buAutoNum type="arabicPeriod"/>
                      </a:pPr>
                      <a:r>
                        <a:rPr lang="en-ZA" sz="1600" dirty="0">
                          <a:effectLst/>
                        </a:rPr>
                        <a:t>The work undertaken in the CWP must be ‘useful work’:</a:t>
                      </a:r>
                    </a:p>
                    <a:p>
                      <a:pPr marL="742950" lvl="1" indent="-285750">
                        <a:spcBef>
                          <a:spcPts val="200"/>
                        </a:spcBef>
                        <a:buFont typeface="Arial" panose="020B0604020202020204" pitchFamily="34" charset="0"/>
                        <a:buChar char="•"/>
                        <a:tabLst>
                          <a:tab pos="228600" algn="l"/>
                          <a:tab pos="457200" algn="l"/>
                        </a:tabLst>
                      </a:pPr>
                      <a:r>
                        <a:rPr lang="en-ZA" sz="1600" b="0" dirty="0">
                          <a:solidFill>
                            <a:srgbClr val="00B050"/>
                          </a:solidFill>
                          <a:effectLst/>
                        </a:rPr>
                        <a:t>Work undertaken by the CWP must create / improve public goods and services, contribute to community development and/or complement/ enhance/expand core services being delivered.</a:t>
                      </a:r>
                    </a:p>
                    <a:p>
                      <a:pPr marL="742950" lvl="1" indent="-285750">
                        <a:spcAft>
                          <a:spcPts val="480"/>
                        </a:spcAft>
                        <a:buFont typeface="Arial" panose="020B0604020202020204" pitchFamily="34" charset="0"/>
                        <a:buChar char="•"/>
                        <a:tabLst>
                          <a:tab pos="228600" algn="l"/>
                          <a:tab pos="457200" algn="l"/>
                        </a:tabLst>
                      </a:pPr>
                      <a:r>
                        <a:rPr lang="en-ZA" sz="1600" b="0" dirty="0">
                          <a:solidFill>
                            <a:srgbClr val="00B050"/>
                          </a:solidFill>
                          <a:effectLst/>
                        </a:rPr>
                        <a:t>Such work must not displace or replace existing employment in the public sector.</a:t>
                      </a:r>
                    </a:p>
                    <a:p>
                      <a:pPr marL="285750" lvl="0" indent="-285750">
                        <a:spcBef>
                          <a:spcPts val="200"/>
                        </a:spcBef>
                        <a:spcAft>
                          <a:spcPts val="480"/>
                        </a:spcAft>
                        <a:buSzPts val="1100"/>
                        <a:buFont typeface="+mj-lt"/>
                        <a:buAutoNum type="arabicPeriod"/>
                      </a:pPr>
                      <a:r>
                        <a:rPr lang="en-ZA" sz="1600" dirty="0">
                          <a:effectLst/>
                        </a:rPr>
                        <a:t>The CWP cannot fund enterprise activity directly (i.e., invest in businesses).</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3001" marR="63001" marT="0" marB="0"/>
                </a:tc>
                <a:extLst>
                  <a:ext uri="{0D108BD9-81ED-4DB2-BD59-A6C34878D82A}">
                    <a16:rowId xmlns:a16="http://schemas.microsoft.com/office/drawing/2014/main" val="4266016287"/>
                  </a:ext>
                </a:extLst>
              </a:tr>
            </a:tbl>
          </a:graphicData>
        </a:graphic>
      </p:graphicFrame>
    </p:spTree>
    <p:extLst>
      <p:ext uri="{BB962C8B-B14F-4D97-AF65-F5344CB8AC3E}">
        <p14:creationId xmlns:p14="http://schemas.microsoft.com/office/powerpoint/2010/main" val="2696602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70D36-4FB2-4726-9734-F7505260227F}"/>
              </a:ext>
            </a:extLst>
          </p:cNvPr>
          <p:cNvSpPr>
            <a:spLocks noGrp="1"/>
          </p:cNvSpPr>
          <p:nvPr>
            <p:ph type="title"/>
          </p:nvPr>
        </p:nvSpPr>
        <p:spPr/>
        <p:txBody>
          <a:bodyPr/>
          <a:lstStyle/>
          <a:p>
            <a:r>
              <a:rPr lang="en-ZA" dirty="0"/>
              <a:t>Policy norms and standards</a:t>
            </a:r>
          </a:p>
        </p:txBody>
      </p:sp>
      <p:graphicFrame>
        <p:nvGraphicFramePr>
          <p:cNvPr id="4" name="Content Placeholder 3">
            <a:extLst>
              <a:ext uri="{FF2B5EF4-FFF2-40B4-BE49-F238E27FC236}">
                <a16:creationId xmlns:a16="http://schemas.microsoft.com/office/drawing/2014/main" id="{EA4E68F8-9509-46CE-8BAA-C127CADC65F1}"/>
              </a:ext>
            </a:extLst>
          </p:cNvPr>
          <p:cNvGraphicFramePr>
            <a:graphicFrameLocks noGrp="1"/>
          </p:cNvGraphicFramePr>
          <p:nvPr>
            <p:ph sz="half" idx="2"/>
            <p:extLst>
              <p:ext uri="{D42A27DB-BD31-4B8C-83A1-F6EECF244321}">
                <p14:modId xmlns:p14="http://schemas.microsoft.com/office/powerpoint/2010/main" val="1463087040"/>
              </p:ext>
            </p:extLst>
          </p:nvPr>
        </p:nvGraphicFramePr>
        <p:xfrm>
          <a:off x="498684" y="711094"/>
          <a:ext cx="11179510" cy="1957832"/>
        </p:xfrm>
        <a:graphic>
          <a:graphicData uri="http://schemas.openxmlformats.org/drawingml/2006/table">
            <a:tbl>
              <a:tblPr firstRow="1" firstCol="1" bandRow="1">
                <a:tableStyleId>{5C22544A-7EE6-4342-B048-85BDC9FD1C3A}</a:tableStyleId>
              </a:tblPr>
              <a:tblGrid>
                <a:gridCol w="1417202">
                  <a:extLst>
                    <a:ext uri="{9D8B030D-6E8A-4147-A177-3AD203B41FA5}">
                      <a16:colId xmlns:a16="http://schemas.microsoft.com/office/drawing/2014/main" val="650311249"/>
                    </a:ext>
                  </a:extLst>
                </a:gridCol>
                <a:gridCol w="9762308">
                  <a:extLst>
                    <a:ext uri="{9D8B030D-6E8A-4147-A177-3AD203B41FA5}">
                      <a16:colId xmlns:a16="http://schemas.microsoft.com/office/drawing/2014/main" val="990472315"/>
                    </a:ext>
                  </a:extLst>
                </a:gridCol>
              </a:tblGrid>
              <a:tr h="0">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The CWP must comply with set employment conditions</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7802685"/>
                  </a:ext>
                </a:extLst>
              </a:tr>
              <a:tr h="0">
                <a:tc>
                  <a:txBody>
                    <a:bodyPr/>
                    <a:lstStyle/>
                    <a:p>
                      <a:pPr algn="l">
                        <a:lnSpc>
                          <a:spcPct val="115000"/>
                        </a:lnSpc>
                      </a:pPr>
                      <a:r>
                        <a:rPr lang="en-ZA" sz="1600" dirty="0">
                          <a:effectLst/>
                        </a:rPr>
                        <a:t>Norms and Standards</a:t>
                      </a:r>
                      <a:endParaRPr lang="en-ZA"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All CWP workers should be employed under </a:t>
                      </a:r>
                      <a:r>
                        <a:rPr lang="en-ZA" sz="1600" dirty="0" err="1">
                          <a:effectLst/>
                        </a:rPr>
                        <a:t>EPWP</a:t>
                      </a:r>
                      <a:r>
                        <a:rPr lang="en-ZA" sz="1600" dirty="0">
                          <a:effectLst/>
                        </a:rPr>
                        <a:t> conditions of employment as determined by the Minister of Labour.</a:t>
                      </a:r>
                    </a:p>
                    <a:p>
                      <a:pPr marL="285750" lvl="0" indent="-285750">
                        <a:spcBef>
                          <a:spcPts val="200"/>
                        </a:spcBef>
                        <a:spcAft>
                          <a:spcPts val="480"/>
                        </a:spcAft>
                        <a:buSzPts val="1100"/>
                        <a:buFont typeface="+mj-lt"/>
                        <a:buAutoNum type="arabicPeriod"/>
                      </a:pPr>
                      <a:r>
                        <a:rPr lang="en-ZA" sz="1600" b="1" dirty="0">
                          <a:solidFill>
                            <a:srgbClr val="00B050"/>
                          </a:solidFill>
                          <a:effectLst/>
                        </a:rPr>
                        <a:t>Wage levels for all categories of CWP workers should be determined annually by </a:t>
                      </a:r>
                      <a:r>
                        <a:rPr lang="en-ZA" sz="1600" b="1" dirty="0" err="1">
                          <a:solidFill>
                            <a:srgbClr val="00B050"/>
                          </a:solidFill>
                          <a:effectLst/>
                        </a:rPr>
                        <a:t>DCOG</a:t>
                      </a:r>
                      <a:r>
                        <a:rPr lang="en-ZA" sz="1600" dirty="0">
                          <a:effectLst/>
                        </a:rPr>
                        <a:t>, taking into consideration that the budget allocations will be informed by the </a:t>
                      </a:r>
                      <a:r>
                        <a:rPr lang="en-ZA" sz="1600" dirty="0" err="1">
                          <a:effectLst/>
                        </a:rPr>
                        <a:t>EPWP</a:t>
                      </a:r>
                      <a:r>
                        <a:rPr lang="en-ZA" sz="1600" dirty="0">
                          <a:effectLst/>
                        </a:rPr>
                        <a:t> minimum wage rates</a:t>
                      </a:r>
                    </a:p>
                    <a:p>
                      <a:pPr marL="285750" lvl="0" indent="-285750">
                        <a:spcBef>
                          <a:spcPts val="200"/>
                        </a:spcBef>
                        <a:spcAft>
                          <a:spcPts val="480"/>
                        </a:spcAft>
                        <a:buSzPts val="1100"/>
                        <a:buFont typeface="+mj-lt"/>
                        <a:buAutoNum type="arabicPeriod"/>
                      </a:pPr>
                      <a:r>
                        <a:rPr lang="en-ZA" sz="1600" dirty="0">
                          <a:effectLst/>
                        </a:rPr>
                        <a:t>Workers must be covered by Workmen’s Compensation (</a:t>
                      </a:r>
                      <a:r>
                        <a:rPr lang="en-ZA" sz="1600" dirty="0" err="1">
                          <a:effectLst/>
                        </a:rPr>
                        <a:t>COID</a:t>
                      </a:r>
                      <a:r>
                        <a:rPr lang="en-ZA" sz="1600" dirty="0">
                          <a:effectLst/>
                        </a:rPr>
                        <a:t>) provisions</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60213808"/>
                  </a:ext>
                </a:extLst>
              </a:tr>
            </a:tbl>
          </a:graphicData>
        </a:graphic>
      </p:graphicFrame>
      <p:graphicFrame>
        <p:nvGraphicFramePr>
          <p:cNvPr id="5" name="Table 4">
            <a:extLst>
              <a:ext uri="{FF2B5EF4-FFF2-40B4-BE49-F238E27FC236}">
                <a16:creationId xmlns:a16="http://schemas.microsoft.com/office/drawing/2014/main" id="{92ABDE19-CD68-4F04-A2CA-8A2EB7D9F1A6}"/>
              </a:ext>
            </a:extLst>
          </p:cNvPr>
          <p:cNvGraphicFramePr>
            <a:graphicFrameLocks noGrp="1"/>
          </p:cNvGraphicFramePr>
          <p:nvPr>
            <p:extLst>
              <p:ext uri="{D42A27DB-BD31-4B8C-83A1-F6EECF244321}">
                <p14:modId xmlns:p14="http://schemas.microsoft.com/office/powerpoint/2010/main" val="2868460237"/>
              </p:ext>
            </p:extLst>
          </p:nvPr>
        </p:nvGraphicFramePr>
        <p:xfrm>
          <a:off x="498684" y="2758775"/>
          <a:ext cx="11179510" cy="4175252"/>
        </p:xfrm>
        <a:graphic>
          <a:graphicData uri="http://schemas.openxmlformats.org/drawingml/2006/table">
            <a:tbl>
              <a:tblPr firstRow="1" firstCol="1" bandRow="1">
                <a:tableStyleId>{5C22544A-7EE6-4342-B048-85BDC9FD1C3A}</a:tableStyleId>
              </a:tblPr>
              <a:tblGrid>
                <a:gridCol w="1434619">
                  <a:extLst>
                    <a:ext uri="{9D8B030D-6E8A-4147-A177-3AD203B41FA5}">
                      <a16:colId xmlns:a16="http://schemas.microsoft.com/office/drawing/2014/main" val="2868230765"/>
                    </a:ext>
                  </a:extLst>
                </a:gridCol>
                <a:gridCol w="9744891">
                  <a:extLst>
                    <a:ext uri="{9D8B030D-6E8A-4147-A177-3AD203B41FA5}">
                      <a16:colId xmlns:a16="http://schemas.microsoft.com/office/drawing/2014/main" val="3292101317"/>
                    </a:ext>
                  </a:extLst>
                </a:gridCol>
              </a:tblGrid>
              <a:tr h="0">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Where required, the CWP is managed by Implementing Agents appointed by </a:t>
                      </a:r>
                      <a:r>
                        <a:rPr lang="en-ZA" sz="1600" dirty="0" err="1">
                          <a:effectLst/>
                        </a:rPr>
                        <a:t>DCOG</a:t>
                      </a:r>
                      <a:r>
                        <a:rPr lang="en-ZA" sz="1600" dirty="0">
                          <a:effectLst/>
                        </a:rPr>
                        <a:t> </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54902338"/>
                  </a:ext>
                </a:extLst>
              </a:tr>
              <a:tr h="0">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err="1">
                          <a:effectLst/>
                        </a:rPr>
                        <a:t>IAs</a:t>
                      </a:r>
                      <a:r>
                        <a:rPr lang="en-ZA" sz="1600" dirty="0">
                          <a:effectLst/>
                        </a:rPr>
                        <a:t> are responsible for the management of specific aspects of the programme as defined in the CWP Implementation Policy.</a:t>
                      </a:r>
                    </a:p>
                    <a:p>
                      <a:pPr marL="285750" lvl="0" indent="-285750">
                        <a:spcBef>
                          <a:spcPts val="200"/>
                        </a:spcBef>
                        <a:spcAft>
                          <a:spcPts val="480"/>
                        </a:spcAft>
                        <a:buSzPts val="1100"/>
                        <a:buFont typeface="+mj-lt"/>
                        <a:buAutoNum type="arabicPeriod"/>
                      </a:pPr>
                      <a:r>
                        <a:rPr lang="en-ZA" sz="1600" dirty="0">
                          <a:effectLst/>
                        </a:rPr>
                        <a:t>Where required </a:t>
                      </a:r>
                      <a:r>
                        <a:rPr lang="en-ZA" sz="1600" dirty="0" err="1">
                          <a:effectLst/>
                        </a:rPr>
                        <a:t>DCOG</a:t>
                      </a:r>
                      <a:r>
                        <a:rPr lang="en-ZA" sz="1600" dirty="0">
                          <a:effectLst/>
                        </a:rPr>
                        <a:t> will undertake a procurement process from time to time to appoint a panel of Implementing Agents (</a:t>
                      </a:r>
                      <a:r>
                        <a:rPr lang="en-ZA" sz="1600" dirty="0" err="1">
                          <a:effectLst/>
                        </a:rPr>
                        <a:t>IAs</a:t>
                      </a:r>
                      <a:r>
                        <a:rPr lang="en-ZA" sz="1600" dirty="0">
                          <a:effectLst/>
                        </a:rPr>
                        <a:t>).</a:t>
                      </a:r>
                    </a:p>
                    <a:p>
                      <a:pPr marL="285750" lvl="0" indent="-285750">
                        <a:spcBef>
                          <a:spcPts val="200"/>
                        </a:spcBef>
                        <a:spcAft>
                          <a:spcPts val="480"/>
                        </a:spcAft>
                        <a:buSzPts val="1100"/>
                        <a:buFont typeface="+mj-lt"/>
                        <a:buAutoNum type="arabicPeriod"/>
                      </a:pPr>
                      <a:r>
                        <a:rPr lang="en-ZA" sz="1600" dirty="0">
                          <a:effectLst/>
                        </a:rPr>
                        <a:t>Where other government entities and agencies want to support CWP sites and procure </a:t>
                      </a:r>
                      <a:r>
                        <a:rPr lang="en-ZA" sz="1600" dirty="0" err="1">
                          <a:effectLst/>
                        </a:rPr>
                        <a:t>IAs</a:t>
                      </a:r>
                      <a:r>
                        <a:rPr lang="en-ZA" sz="1600" dirty="0">
                          <a:effectLst/>
                        </a:rPr>
                        <a:t>, this must be against guidelines provided by COGTA.</a:t>
                      </a:r>
                    </a:p>
                    <a:p>
                      <a:pPr marL="285750" lvl="0" indent="-285750">
                        <a:spcBef>
                          <a:spcPts val="200"/>
                        </a:spcBef>
                        <a:spcAft>
                          <a:spcPts val="480"/>
                        </a:spcAft>
                        <a:buSzPts val="1100"/>
                        <a:buFont typeface="+mj-lt"/>
                        <a:buAutoNum type="arabicPeriod"/>
                      </a:pPr>
                      <a:r>
                        <a:rPr lang="en-ZA" sz="1600" dirty="0" err="1">
                          <a:effectLst/>
                        </a:rPr>
                        <a:t>IAs</a:t>
                      </a:r>
                      <a:r>
                        <a:rPr lang="en-ZA" sz="1600" dirty="0">
                          <a:effectLst/>
                        </a:rPr>
                        <a:t> may manage multiple sites. </a:t>
                      </a:r>
                      <a:r>
                        <a:rPr lang="en-ZA" sz="1600" dirty="0" err="1">
                          <a:effectLst/>
                        </a:rPr>
                        <a:t>IAs</a:t>
                      </a:r>
                      <a:r>
                        <a:rPr lang="en-ZA" sz="1600" dirty="0">
                          <a:effectLst/>
                        </a:rPr>
                        <a:t> will report to </a:t>
                      </a:r>
                      <a:r>
                        <a:rPr lang="en-ZA" sz="1600" dirty="0" err="1">
                          <a:effectLst/>
                        </a:rPr>
                        <a:t>DCOG</a:t>
                      </a:r>
                      <a:r>
                        <a:rPr lang="en-ZA" sz="1600" dirty="0">
                          <a:effectLst/>
                        </a:rPr>
                        <a:t>, and </a:t>
                      </a:r>
                      <a:r>
                        <a:rPr lang="en-ZA" sz="1600" dirty="0" err="1">
                          <a:effectLst/>
                        </a:rPr>
                        <a:t>DCOG</a:t>
                      </a:r>
                      <a:r>
                        <a:rPr lang="en-ZA" sz="1600" dirty="0">
                          <a:effectLst/>
                        </a:rPr>
                        <a:t> will report into the </a:t>
                      </a:r>
                      <a:r>
                        <a:rPr lang="en-ZA" sz="1600" dirty="0" err="1">
                          <a:effectLst/>
                        </a:rPr>
                        <a:t>EPWP</a:t>
                      </a:r>
                      <a:r>
                        <a:rPr lang="en-ZA" sz="1600" dirty="0">
                          <a:effectLst/>
                        </a:rPr>
                        <a:t> web-based reporting system. </a:t>
                      </a:r>
                    </a:p>
                    <a:p>
                      <a:pPr marL="285750" lvl="0" indent="-285750">
                        <a:spcBef>
                          <a:spcPts val="200"/>
                        </a:spcBef>
                        <a:spcAft>
                          <a:spcPts val="480"/>
                        </a:spcAft>
                        <a:buSzPts val="1100"/>
                        <a:buFont typeface="+mj-lt"/>
                        <a:buAutoNum type="arabicPeriod"/>
                      </a:pPr>
                      <a:r>
                        <a:rPr lang="en-ZA" sz="1600" dirty="0">
                          <a:effectLst/>
                        </a:rPr>
                        <a:t>All implementing agents must meet the criteria specified by the CWP. These criteria include:</a:t>
                      </a:r>
                    </a:p>
                    <a:p>
                      <a:pPr marL="742950" lvl="1" indent="-285750">
                        <a:spcBef>
                          <a:spcPts val="200"/>
                        </a:spcBef>
                        <a:buFont typeface="Arial" panose="020B0604020202020204" pitchFamily="34" charset="0"/>
                        <a:buChar char="•"/>
                        <a:tabLst>
                          <a:tab pos="228600" algn="l"/>
                          <a:tab pos="457200" algn="l"/>
                        </a:tabLst>
                      </a:pPr>
                      <a:r>
                        <a:rPr lang="en-ZA" sz="1600" b="1" dirty="0">
                          <a:solidFill>
                            <a:srgbClr val="00B050"/>
                          </a:solidFill>
                          <a:effectLst/>
                        </a:rPr>
                        <a:t>Registered as a Not for Profit entity (classified as an </a:t>
                      </a:r>
                      <a:r>
                        <a:rPr lang="en-ZA" sz="1600" b="1" dirty="0" err="1">
                          <a:solidFill>
                            <a:srgbClr val="00B050"/>
                          </a:solidFill>
                          <a:effectLst/>
                        </a:rPr>
                        <a:t>NPO</a:t>
                      </a:r>
                      <a:r>
                        <a:rPr lang="en-ZA" sz="1600" b="1" dirty="0">
                          <a:solidFill>
                            <a:srgbClr val="00B050"/>
                          </a:solidFill>
                          <a:effectLst/>
                        </a:rPr>
                        <a:t> in accordance with the Department of Social Development) </a:t>
                      </a:r>
                      <a:r>
                        <a:rPr lang="en-ZA" sz="1600" b="1" u="sng" dirty="0">
                          <a:solidFill>
                            <a:srgbClr val="00B050"/>
                          </a:solidFill>
                          <a:effectLst/>
                        </a:rPr>
                        <a:t>or</a:t>
                      </a:r>
                      <a:r>
                        <a:rPr lang="en-ZA" sz="1600" b="1" dirty="0">
                          <a:solidFill>
                            <a:srgbClr val="00B050"/>
                          </a:solidFill>
                          <a:effectLst/>
                        </a:rPr>
                        <a:t> operate on a not-for-profit basis</a:t>
                      </a:r>
                      <a:r>
                        <a:rPr lang="en-ZA" sz="1600" dirty="0">
                          <a:effectLst/>
                        </a:rPr>
                        <a:t>.</a:t>
                      </a:r>
                    </a:p>
                    <a:p>
                      <a:pPr marL="742950" lvl="1" indent="-285750">
                        <a:buFont typeface="Arial" panose="020B0604020202020204" pitchFamily="34" charset="0"/>
                        <a:buChar char="•"/>
                        <a:tabLst>
                          <a:tab pos="228600" algn="l"/>
                          <a:tab pos="457200" algn="l"/>
                        </a:tabLst>
                      </a:pPr>
                      <a:r>
                        <a:rPr lang="en-ZA" sz="1600" dirty="0">
                          <a:effectLst/>
                        </a:rPr>
                        <a:t>Meets the due diligence requirements of </a:t>
                      </a:r>
                      <a:r>
                        <a:rPr lang="en-ZA" sz="1600" dirty="0" err="1">
                          <a:effectLst/>
                        </a:rPr>
                        <a:t>DCOG</a:t>
                      </a:r>
                      <a:endParaRPr lang="en-ZA" sz="1600" dirty="0">
                        <a:effectLst/>
                      </a:endParaRPr>
                    </a:p>
                    <a:p>
                      <a:pPr marL="742950" lvl="1" indent="-285750">
                        <a:spcAft>
                          <a:spcPts val="480"/>
                        </a:spcAft>
                        <a:buFont typeface="Arial" panose="020B0604020202020204" pitchFamily="34" charset="0"/>
                        <a:buChar char="•"/>
                        <a:tabLst>
                          <a:tab pos="228600" algn="l"/>
                          <a:tab pos="457200" algn="l"/>
                        </a:tabLst>
                      </a:pPr>
                      <a:r>
                        <a:rPr lang="en-ZA" sz="1600" dirty="0">
                          <a:effectLst/>
                        </a:rPr>
                        <a:t>Able to implement an effective community development / capacity building methodology</a:t>
                      </a:r>
                      <a:endPar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839159895"/>
                  </a:ext>
                </a:extLst>
              </a:tr>
            </a:tbl>
          </a:graphicData>
        </a:graphic>
      </p:graphicFrame>
    </p:spTree>
    <p:extLst>
      <p:ext uri="{BB962C8B-B14F-4D97-AF65-F5344CB8AC3E}">
        <p14:creationId xmlns:p14="http://schemas.microsoft.com/office/powerpoint/2010/main" val="1283858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EA5D3-A49E-4E70-852D-E82DE1775CB6}"/>
              </a:ext>
            </a:extLst>
          </p:cNvPr>
          <p:cNvSpPr>
            <a:spLocks noGrp="1"/>
          </p:cNvSpPr>
          <p:nvPr>
            <p:ph type="title"/>
          </p:nvPr>
        </p:nvSpPr>
        <p:spPr/>
        <p:txBody>
          <a:bodyPr/>
          <a:lstStyle/>
          <a:p>
            <a:r>
              <a:rPr lang="en-ZA" dirty="0"/>
              <a:t>Policy norms and standards</a:t>
            </a:r>
          </a:p>
        </p:txBody>
      </p:sp>
      <p:graphicFrame>
        <p:nvGraphicFramePr>
          <p:cNvPr id="4" name="Content Placeholder 3">
            <a:extLst>
              <a:ext uri="{FF2B5EF4-FFF2-40B4-BE49-F238E27FC236}">
                <a16:creationId xmlns:a16="http://schemas.microsoft.com/office/drawing/2014/main" id="{9B62F6AD-06DD-476C-BDE5-71ED72A7A948}"/>
              </a:ext>
            </a:extLst>
          </p:cNvPr>
          <p:cNvGraphicFramePr>
            <a:graphicFrameLocks noGrp="1"/>
          </p:cNvGraphicFramePr>
          <p:nvPr>
            <p:ph sz="half" idx="2"/>
            <p:extLst>
              <p:ext uri="{D42A27DB-BD31-4B8C-83A1-F6EECF244321}">
                <p14:modId xmlns:p14="http://schemas.microsoft.com/office/powerpoint/2010/main" val="764688546"/>
              </p:ext>
            </p:extLst>
          </p:nvPr>
        </p:nvGraphicFramePr>
        <p:xfrm>
          <a:off x="437724" y="681523"/>
          <a:ext cx="11179510" cy="2201672"/>
        </p:xfrm>
        <a:graphic>
          <a:graphicData uri="http://schemas.openxmlformats.org/drawingml/2006/table">
            <a:tbl>
              <a:tblPr firstRow="1" firstCol="1" bandRow="1">
                <a:tableStyleId>{5C22544A-7EE6-4342-B048-85BDC9FD1C3A}</a:tableStyleId>
              </a:tblPr>
              <a:tblGrid>
                <a:gridCol w="1425910">
                  <a:extLst>
                    <a:ext uri="{9D8B030D-6E8A-4147-A177-3AD203B41FA5}">
                      <a16:colId xmlns:a16="http://schemas.microsoft.com/office/drawing/2014/main" val="218307232"/>
                    </a:ext>
                  </a:extLst>
                </a:gridCol>
                <a:gridCol w="9753600">
                  <a:extLst>
                    <a:ext uri="{9D8B030D-6E8A-4147-A177-3AD203B41FA5}">
                      <a16:colId xmlns:a16="http://schemas.microsoft.com/office/drawing/2014/main" val="953466118"/>
                    </a:ext>
                  </a:extLst>
                </a:gridCol>
              </a:tblGrid>
              <a:tr h="0">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The CWP must achieve targeted labour intensity requirements.</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3345152"/>
                  </a:ext>
                </a:extLst>
              </a:tr>
              <a:tr h="0">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After a site inception phase of 3 months (which includes consultation, site establishment and the initiation of work) </a:t>
                      </a:r>
                      <a:r>
                        <a:rPr lang="en-ZA" sz="1600" b="1" dirty="0">
                          <a:solidFill>
                            <a:srgbClr val="00B050"/>
                          </a:solidFill>
                          <a:effectLst/>
                        </a:rPr>
                        <a:t>programmes should spend not less than 75% of site costs on wages</a:t>
                      </a:r>
                      <a:r>
                        <a:rPr lang="en-ZA" sz="1600" dirty="0">
                          <a:effectLst/>
                        </a:rPr>
                        <a:t>.</a:t>
                      </a:r>
                    </a:p>
                    <a:p>
                      <a:pPr marL="285750" lvl="0" indent="-285750">
                        <a:spcBef>
                          <a:spcPts val="200"/>
                        </a:spcBef>
                        <a:spcAft>
                          <a:spcPts val="480"/>
                        </a:spcAft>
                        <a:buSzPts val="1100"/>
                        <a:buFont typeface="+mj-lt"/>
                        <a:buAutoNum type="arabicPeriod"/>
                      </a:pPr>
                      <a:r>
                        <a:rPr lang="en-ZA" sz="1600" dirty="0">
                          <a:effectLst/>
                        </a:rPr>
                        <a:t>Managing the site to achieve this level of labour intensity is a critical management function of </a:t>
                      </a:r>
                      <a:r>
                        <a:rPr lang="en-ZA" sz="1600" dirty="0" err="1">
                          <a:effectLst/>
                        </a:rPr>
                        <a:t>DCOG</a:t>
                      </a:r>
                      <a:r>
                        <a:rPr lang="en-ZA" sz="1600" dirty="0">
                          <a:effectLst/>
                        </a:rPr>
                        <a:t> and </a:t>
                      </a:r>
                      <a:r>
                        <a:rPr lang="en-ZA" sz="1600" dirty="0" err="1">
                          <a:effectLst/>
                        </a:rPr>
                        <a:t>IAs</a:t>
                      </a:r>
                      <a:r>
                        <a:rPr lang="en-ZA" sz="1600" dirty="0">
                          <a:effectLst/>
                        </a:rPr>
                        <a:t>.</a:t>
                      </a:r>
                    </a:p>
                    <a:p>
                      <a:pPr marL="285750" lvl="0" indent="-285750">
                        <a:spcBef>
                          <a:spcPts val="200"/>
                        </a:spcBef>
                        <a:spcAft>
                          <a:spcPts val="480"/>
                        </a:spcAft>
                        <a:buSzPts val="1100"/>
                        <a:buFont typeface="+mj-lt"/>
                        <a:buAutoNum type="arabicPeriod"/>
                      </a:pPr>
                      <a:r>
                        <a:rPr lang="en-ZA" sz="1600" dirty="0">
                          <a:effectLst/>
                        </a:rPr>
                        <a:t>It may require the capacity to forge partnerships and to mobilise complementary resources for tools and materials.</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9304027"/>
                  </a:ext>
                </a:extLst>
              </a:tr>
            </a:tbl>
          </a:graphicData>
        </a:graphic>
      </p:graphicFrame>
      <p:graphicFrame>
        <p:nvGraphicFramePr>
          <p:cNvPr id="5" name="Table 4">
            <a:extLst>
              <a:ext uri="{FF2B5EF4-FFF2-40B4-BE49-F238E27FC236}">
                <a16:creationId xmlns:a16="http://schemas.microsoft.com/office/drawing/2014/main" id="{6E29BCD1-F784-4563-A9AD-97FB867BF3EF}"/>
              </a:ext>
            </a:extLst>
          </p:cNvPr>
          <p:cNvGraphicFramePr>
            <a:graphicFrameLocks noGrp="1"/>
          </p:cNvGraphicFramePr>
          <p:nvPr>
            <p:extLst>
              <p:ext uri="{D42A27DB-BD31-4B8C-83A1-F6EECF244321}">
                <p14:modId xmlns:p14="http://schemas.microsoft.com/office/powerpoint/2010/main" val="2039892733"/>
              </p:ext>
            </p:extLst>
          </p:nvPr>
        </p:nvGraphicFramePr>
        <p:xfrm>
          <a:off x="437723" y="2957457"/>
          <a:ext cx="11179509" cy="3110992"/>
        </p:xfrm>
        <a:graphic>
          <a:graphicData uri="http://schemas.openxmlformats.org/drawingml/2006/table">
            <a:tbl>
              <a:tblPr firstRow="1" firstCol="1" bandRow="1">
                <a:tableStyleId>{5C22544A-7EE6-4342-B048-85BDC9FD1C3A}</a:tableStyleId>
              </a:tblPr>
              <a:tblGrid>
                <a:gridCol w="1408494">
                  <a:extLst>
                    <a:ext uri="{9D8B030D-6E8A-4147-A177-3AD203B41FA5}">
                      <a16:colId xmlns:a16="http://schemas.microsoft.com/office/drawing/2014/main" val="2017587016"/>
                    </a:ext>
                  </a:extLst>
                </a:gridCol>
                <a:gridCol w="9771015">
                  <a:extLst>
                    <a:ext uri="{9D8B030D-6E8A-4147-A177-3AD203B41FA5}">
                      <a16:colId xmlns:a16="http://schemas.microsoft.com/office/drawing/2014/main" val="2474047078"/>
                    </a:ext>
                  </a:extLst>
                </a:gridCol>
              </a:tblGrid>
              <a:tr h="0">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The CWP must achieve Geographic Reach and Scale</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6509969"/>
                  </a:ext>
                </a:extLst>
              </a:tr>
              <a:tr h="0">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In its rollout phase, the allocation of </a:t>
                      </a:r>
                      <a:r>
                        <a:rPr lang="en-ZA" sz="1600" dirty="0" err="1">
                          <a:effectLst/>
                        </a:rPr>
                        <a:t>DCOG</a:t>
                      </a:r>
                      <a:r>
                        <a:rPr lang="en-ZA" sz="1600" dirty="0">
                          <a:effectLst/>
                        </a:rPr>
                        <a:t> funds for the CWP will balance geographical spread with methods to target the poorest communities in each Province.</a:t>
                      </a:r>
                    </a:p>
                    <a:p>
                      <a:pPr marL="285750" lvl="0" indent="-285750">
                        <a:spcBef>
                          <a:spcPts val="200"/>
                        </a:spcBef>
                        <a:spcAft>
                          <a:spcPts val="480"/>
                        </a:spcAft>
                        <a:buSzPts val="1100"/>
                        <a:buFont typeface="+mj-lt"/>
                        <a:buAutoNum type="arabicPeriod"/>
                      </a:pPr>
                      <a:r>
                        <a:rPr lang="en-ZA" sz="1600" dirty="0">
                          <a:effectLst/>
                        </a:rPr>
                        <a:t>Rapid rollout depends on the expansion of new sites. This must occur through targeted interventions initiated by </a:t>
                      </a:r>
                      <a:r>
                        <a:rPr lang="en-ZA" sz="1600" dirty="0" err="1">
                          <a:effectLst/>
                        </a:rPr>
                        <a:t>DCOG</a:t>
                      </a:r>
                      <a:r>
                        <a:rPr lang="en-ZA" sz="1600" dirty="0">
                          <a:effectLst/>
                        </a:rPr>
                        <a:t>, for areas with high levels of poverty and unemployment.</a:t>
                      </a:r>
                    </a:p>
                    <a:p>
                      <a:pPr marL="285750" lvl="0" indent="-285750">
                        <a:spcBef>
                          <a:spcPts val="200"/>
                        </a:spcBef>
                        <a:spcAft>
                          <a:spcPts val="480"/>
                        </a:spcAft>
                        <a:buSzPts val="1100"/>
                        <a:buFont typeface="+mj-lt"/>
                        <a:buAutoNum type="arabicPeriod"/>
                      </a:pPr>
                      <a:r>
                        <a:rPr lang="en-ZA" sz="1600" dirty="0">
                          <a:effectLst/>
                        </a:rPr>
                        <a:t>The above targeting applies to the allocation of </a:t>
                      </a:r>
                      <a:r>
                        <a:rPr lang="en-ZA" sz="1600" dirty="0" err="1">
                          <a:effectLst/>
                        </a:rPr>
                        <a:t>DCOG’s</a:t>
                      </a:r>
                      <a:r>
                        <a:rPr lang="en-ZA" sz="1600" dirty="0">
                          <a:effectLst/>
                        </a:rPr>
                        <a:t> own funds and should not limit Provinces, municipalities or other players from mobilising resources to fast-track CWP rollout against their own priorities, within this framework of norms and standards.</a:t>
                      </a:r>
                    </a:p>
                    <a:p>
                      <a:pPr marL="285750" lvl="0" indent="-285750">
                        <a:spcBef>
                          <a:spcPts val="200"/>
                        </a:spcBef>
                        <a:spcAft>
                          <a:spcPts val="480"/>
                        </a:spcAft>
                        <a:buSzPts val="1100"/>
                        <a:buFont typeface="+mj-lt"/>
                        <a:buAutoNum type="arabicPeriod"/>
                      </a:pPr>
                      <a:r>
                        <a:rPr lang="en-ZA" sz="1600" dirty="0">
                          <a:effectLst/>
                        </a:rPr>
                        <a:t>These targets are subject to the available budget.</a:t>
                      </a:r>
                    </a:p>
                    <a:p>
                      <a:pPr marL="285750" lvl="0" indent="-285750">
                        <a:spcBef>
                          <a:spcPts val="200"/>
                        </a:spcBef>
                        <a:spcAft>
                          <a:spcPts val="480"/>
                        </a:spcAft>
                        <a:buSzPts val="1100"/>
                        <a:buFont typeface="+mj-lt"/>
                        <a:buAutoNum type="arabicPeriod"/>
                      </a:pPr>
                      <a:r>
                        <a:rPr lang="en-ZA" sz="1600" dirty="0">
                          <a:effectLst/>
                        </a:rPr>
                        <a:t>The CWP will aim to have the highest participation rates in the poorest local municipalities.</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35469334"/>
                  </a:ext>
                </a:extLst>
              </a:tr>
            </a:tbl>
          </a:graphicData>
        </a:graphic>
      </p:graphicFrame>
    </p:spTree>
    <p:extLst>
      <p:ext uri="{BB962C8B-B14F-4D97-AF65-F5344CB8AC3E}">
        <p14:creationId xmlns:p14="http://schemas.microsoft.com/office/powerpoint/2010/main" val="33951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09A13-7553-430E-BAB6-DD695FE71F09}"/>
              </a:ext>
            </a:extLst>
          </p:cNvPr>
          <p:cNvSpPr>
            <a:spLocks noGrp="1"/>
          </p:cNvSpPr>
          <p:nvPr>
            <p:ph type="title"/>
          </p:nvPr>
        </p:nvSpPr>
        <p:spPr/>
        <p:txBody>
          <a:bodyPr/>
          <a:lstStyle/>
          <a:p>
            <a:r>
              <a:rPr lang="en-ZA" dirty="0"/>
              <a:t>Policy norms and standards</a:t>
            </a:r>
          </a:p>
        </p:txBody>
      </p:sp>
      <p:graphicFrame>
        <p:nvGraphicFramePr>
          <p:cNvPr id="4" name="Content Placeholder 3">
            <a:extLst>
              <a:ext uri="{FF2B5EF4-FFF2-40B4-BE49-F238E27FC236}">
                <a16:creationId xmlns:a16="http://schemas.microsoft.com/office/drawing/2014/main" id="{FDD402DB-8A32-4452-977D-C9E9109BF94D}"/>
              </a:ext>
            </a:extLst>
          </p:cNvPr>
          <p:cNvGraphicFramePr>
            <a:graphicFrameLocks noGrp="1"/>
          </p:cNvGraphicFramePr>
          <p:nvPr>
            <p:ph sz="half" idx="2"/>
            <p:extLst>
              <p:ext uri="{D42A27DB-BD31-4B8C-83A1-F6EECF244321}">
                <p14:modId xmlns:p14="http://schemas.microsoft.com/office/powerpoint/2010/main" val="1217738803"/>
              </p:ext>
            </p:extLst>
          </p:nvPr>
        </p:nvGraphicFramePr>
        <p:xfrm>
          <a:off x="498684" y="746855"/>
          <a:ext cx="11179510" cy="2112772"/>
        </p:xfrm>
        <a:graphic>
          <a:graphicData uri="http://schemas.openxmlformats.org/drawingml/2006/table">
            <a:tbl>
              <a:tblPr firstRow="1" firstCol="1" bandRow="1">
                <a:tableStyleId>{5C22544A-7EE6-4342-B048-85BDC9FD1C3A}</a:tableStyleId>
              </a:tblPr>
              <a:tblGrid>
                <a:gridCol w="1356242">
                  <a:extLst>
                    <a:ext uri="{9D8B030D-6E8A-4147-A177-3AD203B41FA5}">
                      <a16:colId xmlns:a16="http://schemas.microsoft.com/office/drawing/2014/main" val="686336758"/>
                    </a:ext>
                  </a:extLst>
                </a:gridCol>
                <a:gridCol w="9823268">
                  <a:extLst>
                    <a:ext uri="{9D8B030D-6E8A-4147-A177-3AD203B41FA5}">
                      <a16:colId xmlns:a16="http://schemas.microsoft.com/office/drawing/2014/main" val="3931177750"/>
                    </a:ext>
                  </a:extLst>
                </a:gridCol>
              </a:tblGrid>
              <a:tr h="0">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Encourage Partnerships, especially with Local Government</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2942203"/>
                  </a:ext>
                </a:extLst>
              </a:tr>
              <a:tr h="0">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The multi-sectoral nature of CWP and the need to mobilise resources and energies across spheres of government, with the private sector and communities means that a range of partnerships will be essential.</a:t>
                      </a:r>
                    </a:p>
                    <a:p>
                      <a:pPr marL="285750" lvl="0" indent="-285750">
                        <a:spcBef>
                          <a:spcPts val="200"/>
                        </a:spcBef>
                        <a:spcAft>
                          <a:spcPts val="480"/>
                        </a:spcAft>
                        <a:buSzPts val="1100"/>
                        <a:buFont typeface="+mj-lt"/>
                        <a:buAutoNum type="arabicPeriod"/>
                      </a:pPr>
                      <a:r>
                        <a:rPr lang="en-ZA" sz="1600" dirty="0">
                          <a:effectLst/>
                        </a:rPr>
                        <a:t>The support of the relevant local government structures is encouraged and in cases (such as infrastructure or licenced activities) will need to be supported through an agreement or other mechanism.</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1403134"/>
                  </a:ext>
                </a:extLst>
              </a:tr>
            </a:tbl>
          </a:graphicData>
        </a:graphic>
      </p:graphicFrame>
      <p:graphicFrame>
        <p:nvGraphicFramePr>
          <p:cNvPr id="5" name="Table 4">
            <a:extLst>
              <a:ext uri="{FF2B5EF4-FFF2-40B4-BE49-F238E27FC236}">
                <a16:creationId xmlns:a16="http://schemas.microsoft.com/office/drawing/2014/main" id="{7121F0A1-AD26-4241-A86F-0E119DF78EAB}"/>
              </a:ext>
            </a:extLst>
          </p:cNvPr>
          <p:cNvGraphicFramePr>
            <a:graphicFrameLocks noGrp="1"/>
          </p:cNvGraphicFramePr>
          <p:nvPr>
            <p:extLst>
              <p:ext uri="{D42A27DB-BD31-4B8C-83A1-F6EECF244321}">
                <p14:modId xmlns:p14="http://schemas.microsoft.com/office/powerpoint/2010/main" val="3631739613"/>
              </p:ext>
            </p:extLst>
          </p:nvPr>
        </p:nvGraphicFramePr>
        <p:xfrm>
          <a:off x="498684" y="2912135"/>
          <a:ext cx="11179510" cy="1625092"/>
        </p:xfrm>
        <a:graphic>
          <a:graphicData uri="http://schemas.openxmlformats.org/drawingml/2006/table">
            <a:tbl>
              <a:tblPr firstRow="1" firstCol="1" bandRow="1">
                <a:tableStyleId>{5C22544A-7EE6-4342-B048-85BDC9FD1C3A}</a:tableStyleId>
              </a:tblPr>
              <a:tblGrid>
                <a:gridCol w="1338825">
                  <a:extLst>
                    <a:ext uri="{9D8B030D-6E8A-4147-A177-3AD203B41FA5}">
                      <a16:colId xmlns:a16="http://schemas.microsoft.com/office/drawing/2014/main" val="398393180"/>
                    </a:ext>
                  </a:extLst>
                </a:gridCol>
                <a:gridCol w="9840685">
                  <a:extLst>
                    <a:ext uri="{9D8B030D-6E8A-4147-A177-3AD203B41FA5}">
                      <a16:colId xmlns:a16="http://schemas.microsoft.com/office/drawing/2014/main" val="4013039047"/>
                    </a:ext>
                  </a:extLst>
                </a:gridCol>
              </a:tblGrid>
              <a:tr h="0">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Focus on delivery and simplicity</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2030132"/>
                  </a:ext>
                </a:extLst>
              </a:tr>
              <a:tr h="0">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CWP is designed to fast-track resources to the local level, in areas where other government delivery mechanisms are inadequate.</a:t>
                      </a:r>
                    </a:p>
                    <a:p>
                      <a:pPr marL="285750" lvl="0" indent="-285750">
                        <a:spcBef>
                          <a:spcPts val="200"/>
                        </a:spcBef>
                        <a:spcAft>
                          <a:spcPts val="480"/>
                        </a:spcAft>
                        <a:buSzPts val="1100"/>
                        <a:buFont typeface="+mj-lt"/>
                        <a:buAutoNum type="arabicPeriod"/>
                      </a:pPr>
                      <a:r>
                        <a:rPr lang="en-ZA" sz="1600" dirty="0">
                          <a:effectLst/>
                        </a:rPr>
                        <a:t>The institutionalisation of CWP must reflect this; it must maintain this flexibility to deploy resources from national to local level in the way it is institutionalised</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79652846"/>
                  </a:ext>
                </a:extLst>
              </a:tr>
            </a:tbl>
          </a:graphicData>
        </a:graphic>
      </p:graphicFrame>
      <p:graphicFrame>
        <p:nvGraphicFramePr>
          <p:cNvPr id="6" name="Table 5">
            <a:extLst>
              <a:ext uri="{FF2B5EF4-FFF2-40B4-BE49-F238E27FC236}">
                <a16:creationId xmlns:a16="http://schemas.microsoft.com/office/drawing/2014/main" id="{EC8E2912-D1A9-4A72-9DDB-1AC41A5C7F89}"/>
              </a:ext>
            </a:extLst>
          </p:cNvPr>
          <p:cNvGraphicFramePr>
            <a:graphicFrameLocks noGrp="1"/>
          </p:cNvGraphicFramePr>
          <p:nvPr>
            <p:extLst>
              <p:ext uri="{D42A27DB-BD31-4B8C-83A1-F6EECF244321}">
                <p14:modId xmlns:p14="http://schemas.microsoft.com/office/powerpoint/2010/main" val="1779471426"/>
              </p:ext>
            </p:extLst>
          </p:nvPr>
        </p:nvGraphicFramePr>
        <p:xfrm>
          <a:off x="498683" y="4589735"/>
          <a:ext cx="11179509" cy="1381252"/>
        </p:xfrm>
        <a:graphic>
          <a:graphicData uri="http://schemas.openxmlformats.org/drawingml/2006/table">
            <a:tbl>
              <a:tblPr firstRow="1" firstCol="1" bandRow="1">
                <a:tableStyleId>{5C22544A-7EE6-4342-B048-85BDC9FD1C3A}</a:tableStyleId>
              </a:tblPr>
              <a:tblGrid>
                <a:gridCol w="1338826">
                  <a:extLst>
                    <a:ext uri="{9D8B030D-6E8A-4147-A177-3AD203B41FA5}">
                      <a16:colId xmlns:a16="http://schemas.microsoft.com/office/drawing/2014/main" val="2065402704"/>
                    </a:ext>
                  </a:extLst>
                </a:gridCol>
                <a:gridCol w="9840683">
                  <a:extLst>
                    <a:ext uri="{9D8B030D-6E8A-4147-A177-3AD203B41FA5}">
                      <a16:colId xmlns:a16="http://schemas.microsoft.com/office/drawing/2014/main" val="4289132877"/>
                    </a:ext>
                  </a:extLst>
                </a:gridCol>
              </a:tblGrid>
              <a:tr h="0">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Encourage Innovation and Scale</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11134030"/>
                  </a:ext>
                </a:extLst>
              </a:tr>
              <a:tr h="0">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The CWP must encourage innovation in respect of delivery models, useful works opportunities as well as partnerships that can drive scale and reach of the programme.</a:t>
                      </a:r>
                    </a:p>
                    <a:p>
                      <a:pPr marL="285750" lvl="0" indent="-285750">
                        <a:spcBef>
                          <a:spcPts val="200"/>
                        </a:spcBef>
                        <a:spcAft>
                          <a:spcPts val="480"/>
                        </a:spcAft>
                        <a:buSzPts val="1100"/>
                        <a:buFont typeface="+mj-lt"/>
                        <a:buAutoNum type="arabicPeriod"/>
                      </a:pPr>
                      <a:r>
                        <a:rPr lang="en-ZA" sz="1600" dirty="0">
                          <a:effectLst/>
                        </a:rPr>
                        <a:t>Dedicated funding for the testing / piloting of innovations should be provided.</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29900847"/>
                  </a:ext>
                </a:extLst>
              </a:tr>
            </a:tbl>
          </a:graphicData>
        </a:graphic>
      </p:graphicFrame>
    </p:spTree>
    <p:extLst>
      <p:ext uri="{BB962C8B-B14F-4D97-AF65-F5344CB8AC3E}">
        <p14:creationId xmlns:p14="http://schemas.microsoft.com/office/powerpoint/2010/main" val="4250182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C4A8-90F9-41E2-BD0C-5C1A7592131C}"/>
              </a:ext>
            </a:extLst>
          </p:cNvPr>
          <p:cNvSpPr>
            <a:spLocks noGrp="1"/>
          </p:cNvSpPr>
          <p:nvPr>
            <p:ph type="title"/>
          </p:nvPr>
        </p:nvSpPr>
        <p:spPr/>
        <p:txBody>
          <a:bodyPr/>
          <a:lstStyle/>
          <a:p>
            <a:r>
              <a:rPr lang="en-ZA" dirty="0"/>
              <a:t>Remodelling – two implementation pathways</a:t>
            </a:r>
          </a:p>
        </p:txBody>
      </p:sp>
      <p:sp>
        <p:nvSpPr>
          <p:cNvPr id="10" name="Rectangle 9">
            <a:extLst>
              <a:ext uri="{FF2B5EF4-FFF2-40B4-BE49-F238E27FC236}">
                <a16:creationId xmlns:a16="http://schemas.microsoft.com/office/drawing/2014/main" id="{1BC81364-CCA1-4518-BD6A-6ACC7D438CAA}"/>
              </a:ext>
            </a:extLst>
          </p:cNvPr>
          <p:cNvSpPr/>
          <p:nvPr/>
        </p:nvSpPr>
        <p:spPr>
          <a:xfrm>
            <a:off x="1115560" y="5867075"/>
            <a:ext cx="10562634" cy="40992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Site planning, Centralised wage payments, Training Design, Transversal Procurement</a:t>
            </a:r>
          </a:p>
        </p:txBody>
      </p:sp>
      <p:grpSp>
        <p:nvGrpSpPr>
          <p:cNvPr id="13" name="Group 12">
            <a:extLst>
              <a:ext uri="{FF2B5EF4-FFF2-40B4-BE49-F238E27FC236}">
                <a16:creationId xmlns:a16="http://schemas.microsoft.com/office/drawing/2014/main" id="{EC4D440F-EF5D-4624-9DE8-D0A24D62BA4A}"/>
              </a:ext>
            </a:extLst>
          </p:cNvPr>
          <p:cNvGrpSpPr/>
          <p:nvPr/>
        </p:nvGrpSpPr>
        <p:grpSpPr>
          <a:xfrm>
            <a:off x="496955" y="2010368"/>
            <a:ext cx="1460745" cy="2962848"/>
            <a:chOff x="496955" y="1600443"/>
            <a:chExt cx="1460745" cy="2962848"/>
          </a:xfrm>
        </p:grpSpPr>
        <p:sp>
          <p:nvSpPr>
            <p:cNvPr id="5" name="Rectangle 4">
              <a:extLst>
                <a:ext uri="{FF2B5EF4-FFF2-40B4-BE49-F238E27FC236}">
                  <a16:creationId xmlns:a16="http://schemas.microsoft.com/office/drawing/2014/main" id="{5C870B7C-92E8-4185-B6B5-AF5D5ACEB1F0}"/>
                </a:ext>
              </a:extLst>
            </p:cNvPr>
            <p:cNvSpPr/>
            <p:nvPr/>
          </p:nvSpPr>
          <p:spPr>
            <a:xfrm>
              <a:off x="496955" y="1600443"/>
              <a:ext cx="1460745" cy="2962848"/>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err="1">
                  <a:solidFill>
                    <a:schemeClr val="bg1"/>
                  </a:solidFill>
                </a:rPr>
                <a:t>DCOG</a:t>
              </a:r>
              <a:endParaRPr lang="en-US" sz="1400" dirty="0">
                <a:solidFill>
                  <a:schemeClr val="bg1"/>
                </a:solidFill>
              </a:endParaRPr>
            </a:p>
            <a:p>
              <a:pPr marL="285750" indent="-285750" algn="ctr">
                <a:buFont typeface="Arial" panose="020B0604020202020204" pitchFamily="34" charset="0"/>
                <a:buChar char="•"/>
              </a:pPr>
              <a:endParaRPr lang="en-US" sz="1400" dirty="0">
                <a:solidFill>
                  <a:schemeClr val="bg1"/>
                </a:solidFill>
              </a:endParaRPr>
            </a:p>
            <a:p>
              <a:pPr marL="285750" indent="-285750" algn="ctr">
                <a:buFont typeface="Arial" panose="020B0604020202020204" pitchFamily="34" charset="0"/>
                <a:buChar char="•"/>
              </a:pPr>
              <a:endParaRPr lang="en-US" sz="1400" dirty="0">
                <a:solidFill>
                  <a:schemeClr val="bg1"/>
                </a:solidFill>
              </a:endParaRPr>
            </a:p>
            <a:p>
              <a:pPr marL="285750" indent="-285750" algn="ctr">
                <a:buFont typeface="Arial" panose="020B0604020202020204" pitchFamily="34" charset="0"/>
                <a:buChar char="•"/>
              </a:pPr>
              <a:endParaRPr lang="en-US" sz="1400" dirty="0">
                <a:solidFill>
                  <a:schemeClr val="bg1"/>
                </a:solidFill>
              </a:endParaRPr>
            </a:p>
            <a:p>
              <a:pPr algn="ctr"/>
              <a:endParaRPr lang="en-ZA" sz="1400" b="1" dirty="0">
                <a:solidFill>
                  <a:schemeClr val="bg1"/>
                </a:solidFill>
              </a:endParaRPr>
            </a:p>
          </p:txBody>
        </p:sp>
        <p:sp>
          <p:nvSpPr>
            <p:cNvPr id="6" name="Rectangle 5">
              <a:extLst>
                <a:ext uri="{FF2B5EF4-FFF2-40B4-BE49-F238E27FC236}">
                  <a16:creationId xmlns:a16="http://schemas.microsoft.com/office/drawing/2014/main" id="{2D4EFF98-C397-4C4C-8F79-9300907BEE9C}"/>
                </a:ext>
              </a:extLst>
            </p:cNvPr>
            <p:cNvSpPr/>
            <p:nvPr/>
          </p:nvSpPr>
          <p:spPr>
            <a:xfrm>
              <a:off x="579328" y="2929129"/>
              <a:ext cx="1296000" cy="50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Payment Systems</a:t>
              </a:r>
              <a:endParaRPr lang="en-ZA" sz="1400" b="1" dirty="0">
                <a:solidFill>
                  <a:schemeClr val="tx1"/>
                </a:solidFill>
              </a:endParaRPr>
            </a:p>
          </p:txBody>
        </p:sp>
        <p:sp>
          <p:nvSpPr>
            <p:cNvPr id="7" name="Rectangle 6">
              <a:extLst>
                <a:ext uri="{FF2B5EF4-FFF2-40B4-BE49-F238E27FC236}">
                  <a16:creationId xmlns:a16="http://schemas.microsoft.com/office/drawing/2014/main" id="{264AE382-09FD-4F84-BE6D-81BCD05496A3}"/>
                </a:ext>
              </a:extLst>
            </p:cNvPr>
            <p:cNvSpPr/>
            <p:nvPr/>
          </p:nvSpPr>
          <p:spPr>
            <a:xfrm>
              <a:off x="579328" y="2396721"/>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Transversal Procurement</a:t>
              </a:r>
              <a:endParaRPr lang="en-ZA" sz="1400" b="1" dirty="0">
                <a:solidFill>
                  <a:schemeClr val="tx1"/>
                </a:solidFill>
              </a:endParaRPr>
            </a:p>
          </p:txBody>
        </p:sp>
        <p:sp>
          <p:nvSpPr>
            <p:cNvPr id="8" name="Rectangle 7">
              <a:extLst>
                <a:ext uri="{FF2B5EF4-FFF2-40B4-BE49-F238E27FC236}">
                  <a16:creationId xmlns:a16="http://schemas.microsoft.com/office/drawing/2014/main" id="{59CE2F2F-C6F9-4592-8E46-59CAF37586DB}"/>
                </a:ext>
              </a:extLst>
            </p:cNvPr>
            <p:cNvSpPr/>
            <p:nvPr/>
          </p:nvSpPr>
          <p:spPr>
            <a:xfrm>
              <a:off x="579328" y="1864313"/>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Direct / </a:t>
              </a:r>
            </a:p>
            <a:p>
              <a:pPr algn="ctr"/>
              <a:r>
                <a:rPr lang="en-US" sz="1400" b="1" dirty="0">
                  <a:solidFill>
                    <a:schemeClr val="tx1"/>
                  </a:solidFill>
                </a:rPr>
                <a:t>Monitor</a:t>
              </a:r>
              <a:endParaRPr lang="en-US" sz="14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algn="ctr"/>
              <a:endParaRPr lang="en-ZA" sz="1400" b="1" dirty="0">
                <a:solidFill>
                  <a:schemeClr val="tx1"/>
                </a:solidFill>
              </a:endParaRPr>
            </a:p>
          </p:txBody>
        </p:sp>
        <p:sp>
          <p:nvSpPr>
            <p:cNvPr id="9" name="Rectangle 8">
              <a:extLst>
                <a:ext uri="{FF2B5EF4-FFF2-40B4-BE49-F238E27FC236}">
                  <a16:creationId xmlns:a16="http://schemas.microsoft.com/office/drawing/2014/main" id="{C59F518A-71F4-4423-BB5C-C836A2C3F76D}"/>
                </a:ext>
              </a:extLst>
            </p:cNvPr>
            <p:cNvSpPr/>
            <p:nvPr/>
          </p:nvSpPr>
          <p:spPr>
            <a:xfrm>
              <a:off x="579328" y="3460038"/>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Training Design</a:t>
              </a:r>
              <a:endParaRPr lang="en-ZA" sz="1400" b="1" dirty="0">
                <a:solidFill>
                  <a:schemeClr val="tx1"/>
                </a:solidFill>
              </a:endParaRPr>
            </a:p>
          </p:txBody>
        </p:sp>
        <p:sp>
          <p:nvSpPr>
            <p:cNvPr id="12" name="Rectangle 11">
              <a:extLst>
                <a:ext uri="{FF2B5EF4-FFF2-40B4-BE49-F238E27FC236}">
                  <a16:creationId xmlns:a16="http://schemas.microsoft.com/office/drawing/2014/main" id="{593743E4-4BF7-4F9B-A55E-B3757ED3B6D3}"/>
                </a:ext>
              </a:extLst>
            </p:cNvPr>
            <p:cNvSpPr/>
            <p:nvPr/>
          </p:nvSpPr>
          <p:spPr>
            <a:xfrm>
              <a:off x="579328" y="3992446"/>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Tech. Support</a:t>
              </a:r>
              <a:endParaRPr lang="en-ZA" sz="1400" b="1" dirty="0">
                <a:solidFill>
                  <a:schemeClr val="tx1"/>
                </a:solidFill>
              </a:endParaRPr>
            </a:p>
          </p:txBody>
        </p:sp>
      </p:grpSp>
      <p:sp>
        <p:nvSpPr>
          <p:cNvPr id="14" name="Rectangle: Rounded Corners 13">
            <a:extLst>
              <a:ext uri="{FF2B5EF4-FFF2-40B4-BE49-F238E27FC236}">
                <a16:creationId xmlns:a16="http://schemas.microsoft.com/office/drawing/2014/main" id="{C2B5238F-FE28-4636-93AE-367762289006}"/>
              </a:ext>
            </a:extLst>
          </p:cNvPr>
          <p:cNvSpPr/>
          <p:nvPr/>
        </p:nvSpPr>
        <p:spPr>
          <a:xfrm>
            <a:off x="2304729" y="2010368"/>
            <a:ext cx="1802675" cy="972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Implementing Partner / Sector Department</a:t>
            </a:r>
          </a:p>
        </p:txBody>
      </p:sp>
      <p:sp>
        <p:nvSpPr>
          <p:cNvPr id="15" name="Rectangle: Rounded Corners 14">
            <a:extLst>
              <a:ext uri="{FF2B5EF4-FFF2-40B4-BE49-F238E27FC236}">
                <a16:creationId xmlns:a16="http://schemas.microsoft.com/office/drawing/2014/main" id="{0C2F50FF-8C6B-4630-99EA-0877E479E44C}"/>
              </a:ext>
            </a:extLst>
          </p:cNvPr>
          <p:cNvSpPr/>
          <p:nvPr/>
        </p:nvSpPr>
        <p:spPr>
          <a:xfrm>
            <a:off x="2304728" y="4080986"/>
            <a:ext cx="1802675" cy="888274"/>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Implementing Agent</a:t>
            </a:r>
          </a:p>
        </p:txBody>
      </p:sp>
      <p:sp>
        <p:nvSpPr>
          <p:cNvPr id="16" name="Rectangle: Rounded Corners 15">
            <a:extLst>
              <a:ext uri="{FF2B5EF4-FFF2-40B4-BE49-F238E27FC236}">
                <a16:creationId xmlns:a16="http://schemas.microsoft.com/office/drawing/2014/main" id="{14D83546-849A-49FF-BF13-C0AEFD690450}"/>
              </a:ext>
            </a:extLst>
          </p:cNvPr>
          <p:cNvSpPr/>
          <p:nvPr/>
        </p:nvSpPr>
        <p:spPr>
          <a:xfrm>
            <a:off x="4284034" y="4082653"/>
            <a:ext cx="1802675" cy="888274"/>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LRC</a:t>
            </a:r>
            <a:r>
              <a:rPr lang="en-ZA" sz="1400" dirty="0">
                <a:solidFill>
                  <a:schemeClr val="tx1"/>
                </a:solidFill>
              </a:rPr>
              <a:t> / Community</a:t>
            </a:r>
          </a:p>
        </p:txBody>
      </p:sp>
      <p:sp>
        <p:nvSpPr>
          <p:cNvPr id="17" name="Rectangle: Rounded Corners 16">
            <a:extLst>
              <a:ext uri="{FF2B5EF4-FFF2-40B4-BE49-F238E27FC236}">
                <a16:creationId xmlns:a16="http://schemas.microsoft.com/office/drawing/2014/main" id="{AE9750A9-2013-4FB1-809F-01F931E94F34}"/>
              </a:ext>
            </a:extLst>
          </p:cNvPr>
          <p:cNvSpPr/>
          <p:nvPr/>
        </p:nvSpPr>
        <p:spPr>
          <a:xfrm>
            <a:off x="6344345" y="4074898"/>
            <a:ext cx="1802675" cy="409926"/>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Useful Work</a:t>
            </a:r>
          </a:p>
        </p:txBody>
      </p:sp>
      <p:sp>
        <p:nvSpPr>
          <p:cNvPr id="18" name="Rectangle: Rounded Corners 17">
            <a:extLst>
              <a:ext uri="{FF2B5EF4-FFF2-40B4-BE49-F238E27FC236}">
                <a16:creationId xmlns:a16="http://schemas.microsoft.com/office/drawing/2014/main" id="{C639C2DD-620F-4C8C-8231-D75D0C1F38A1}"/>
              </a:ext>
            </a:extLst>
          </p:cNvPr>
          <p:cNvSpPr/>
          <p:nvPr/>
        </p:nvSpPr>
        <p:spPr>
          <a:xfrm>
            <a:off x="6344346" y="4553288"/>
            <a:ext cx="1802675" cy="409926"/>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Training</a:t>
            </a:r>
          </a:p>
        </p:txBody>
      </p:sp>
      <p:sp>
        <p:nvSpPr>
          <p:cNvPr id="19" name="Rectangle: Rounded Corners 18">
            <a:extLst>
              <a:ext uri="{FF2B5EF4-FFF2-40B4-BE49-F238E27FC236}">
                <a16:creationId xmlns:a16="http://schemas.microsoft.com/office/drawing/2014/main" id="{E4184DD5-745D-4AEE-B4FC-D94B91C6DC6C}"/>
              </a:ext>
            </a:extLst>
          </p:cNvPr>
          <p:cNvSpPr/>
          <p:nvPr/>
        </p:nvSpPr>
        <p:spPr>
          <a:xfrm>
            <a:off x="10428722" y="2010368"/>
            <a:ext cx="1249472" cy="2962848"/>
          </a:xfrm>
          <a:prstGeom prst="round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Participants</a:t>
            </a:r>
          </a:p>
        </p:txBody>
      </p:sp>
      <p:sp>
        <p:nvSpPr>
          <p:cNvPr id="20" name="Rectangle: Rounded Corners 19">
            <a:extLst>
              <a:ext uri="{FF2B5EF4-FFF2-40B4-BE49-F238E27FC236}">
                <a16:creationId xmlns:a16="http://schemas.microsoft.com/office/drawing/2014/main" id="{7D3292E1-20C1-4149-B44E-D55165B959F7}"/>
              </a:ext>
            </a:extLst>
          </p:cNvPr>
          <p:cNvSpPr/>
          <p:nvPr/>
        </p:nvSpPr>
        <p:spPr>
          <a:xfrm>
            <a:off x="4324537" y="2022119"/>
            <a:ext cx="1802675" cy="972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Pre-defined work programmes</a:t>
            </a:r>
          </a:p>
        </p:txBody>
      </p:sp>
      <p:sp>
        <p:nvSpPr>
          <p:cNvPr id="21" name="Rectangle: Rounded Corners 20">
            <a:extLst>
              <a:ext uri="{FF2B5EF4-FFF2-40B4-BE49-F238E27FC236}">
                <a16:creationId xmlns:a16="http://schemas.microsoft.com/office/drawing/2014/main" id="{BABC817D-B170-4C02-AEDA-3346E08DF70D}"/>
              </a:ext>
            </a:extLst>
          </p:cNvPr>
          <p:cNvSpPr/>
          <p:nvPr/>
        </p:nvSpPr>
        <p:spPr>
          <a:xfrm>
            <a:off x="6344346" y="2022119"/>
            <a:ext cx="1802675" cy="972868"/>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On the job training (Theory and Practise)</a:t>
            </a:r>
          </a:p>
        </p:txBody>
      </p:sp>
      <p:sp>
        <p:nvSpPr>
          <p:cNvPr id="22" name="Rectangle 21">
            <a:extLst>
              <a:ext uri="{FF2B5EF4-FFF2-40B4-BE49-F238E27FC236}">
                <a16:creationId xmlns:a16="http://schemas.microsoft.com/office/drawing/2014/main" id="{C8650385-8256-4A42-A365-36B33128951D}"/>
              </a:ext>
            </a:extLst>
          </p:cNvPr>
          <p:cNvSpPr/>
          <p:nvPr/>
        </p:nvSpPr>
        <p:spPr>
          <a:xfrm>
            <a:off x="1115560" y="768165"/>
            <a:ext cx="10562634" cy="40992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Centralised wage payments, Transversal Procurement</a:t>
            </a:r>
          </a:p>
        </p:txBody>
      </p:sp>
      <p:sp>
        <p:nvSpPr>
          <p:cNvPr id="23" name="Rectangle: Rounded Corners 22">
            <a:extLst>
              <a:ext uri="{FF2B5EF4-FFF2-40B4-BE49-F238E27FC236}">
                <a16:creationId xmlns:a16="http://schemas.microsoft.com/office/drawing/2014/main" id="{B45DDE94-8369-466C-AD1C-9E2D53AC7F9B}"/>
              </a:ext>
            </a:extLst>
          </p:cNvPr>
          <p:cNvSpPr/>
          <p:nvPr/>
        </p:nvSpPr>
        <p:spPr>
          <a:xfrm>
            <a:off x="8389208" y="2526987"/>
            <a:ext cx="1802675" cy="468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Partner: Tools / Materials, Training</a:t>
            </a:r>
          </a:p>
        </p:txBody>
      </p:sp>
      <p:sp>
        <p:nvSpPr>
          <p:cNvPr id="25" name="Rectangle: Rounded Corners 24">
            <a:extLst>
              <a:ext uri="{FF2B5EF4-FFF2-40B4-BE49-F238E27FC236}">
                <a16:creationId xmlns:a16="http://schemas.microsoft.com/office/drawing/2014/main" id="{7B4D6CDC-CC6D-45EB-B02F-119D3FDD105C}"/>
              </a:ext>
            </a:extLst>
          </p:cNvPr>
          <p:cNvSpPr/>
          <p:nvPr/>
        </p:nvSpPr>
        <p:spPr>
          <a:xfrm>
            <a:off x="8386533" y="4084942"/>
            <a:ext cx="1802675" cy="888274"/>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DCOG</a:t>
            </a:r>
            <a:r>
              <a:rPr lang="en-ZA" sz="1400" dirty="0">
                <a:solidFill>
                  <a:schemeClr val="tx1"/>
                </a:solidFill>
              </a:rPr>
              <a:t> funds PPE, Tools, Cons., Training, etc.</a:t>
            </a:r>
          </a:p>
        </p:txBody>
      </p:sp>
      <p:sp>
        <p:nvSpPr>
          <p:cNvPr id="26" name="Rectangle: Rounded Corners 25">
            <a:extLst>
              <a:ext uri="{FF2B5EF4-FFF2-40B4-BE49-F238E27FC236}">
                <a16:creationId xmlns:a16="http://schemas.microsoft.com/office/drawing/2014/main" id="{E2E6657E-FA51-4C5F-9CA9-9A318665AE0C}"/>
              </a:ext>
            </a:extLst>
          </p:cNvPr>
          <p:cNvSpPr/>
          <p:nvPr/>
        </p:nvSpPr>
        <p:spPr>
          <a:xfrm>
            <a:off x="8386533" y="2037442"/>
            <a:ext cx="1802675" cy="468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DCOG</a:t>
            </a:r>
            <a:r>
              <a:rPr lang="en-ZA" sz="1400" dirty="0">
                <a:solidFill>
                  <a:schemeClr val="tx1"/>
                </a:solidFill>
              </a:rPr>
              <a:t>: PPE,  some Training</a:t>
            </a:r>
          </a:p>
        </p:txBody>
      </p:sp>
      <p:sp>
        <p:nvSpPr>
          <p:cNvPr id="27" name="Arrow: Right 26">
            <a:extLst>
              <a:ext uri="{FF2B5EF4-FFF2-40B4-BE49-F238E27FC236}">
                <a16:creationId xmlns:a16="http://schemas.microsoft.com/office/drawing/2014/main" id="{8AB64549-211B-4230-A5E5-EB1297C52614}"/>
              </a:ext>
            </a:extLst>
          </p:cNvPr>
          <p:cNvSpPr/>
          <p:nvPr/>
        </p:nvSpPr>
        <p:spPr>
          <a:xfrm rot="16200000">
            <a:off x="9121569" y="5073631"/>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Right 27">
            <a:extLst>
              <a:ext uri="{FF2B5EF4-FFF2-40B4-BE49-F238E27FC236}">
                <a16:creationId xmlns:a16="http://schemas.microsoft.com/office/drawing/2014/main" id="{41D5AB60-BB25-415E-A886-AC027F4DC5AD}"/>
              </a:ext>
            </a:extLst>
          </p:cNvPr>
          <p:cNvSpPr/>
          <p:nvPr/>
        </p:nvSpPr>
        <p:spPr>
          <a:xfrm rot="16200000">
            <a:off x="10887158" y="5052191"/>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Arrow: Right 28">
            <a:extLst>
              <a:ext uri="{FF2B5EF4-FFF2-40B4-BE49-F238E27FC236}">
                <a16:creationId xmlns:a16="http://schemas.microsoft.com/office/drawing/2014/main" id="{4F2CECDA-C45B-47E8-8E7D-061209291258}"/>
              </a:ext>
            </a:extLst>
          </p:cNvPr>
          <p:cNvSpPr/>
          <p:nvPr/>
        </p:nvSpPr>
        <p:spPr>
          <a:xfrm rot="5400000">
            <a:off x="845366" y="5263500"/>
            <a:ext cx="76391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Arrow: Right 29">
            <a:extLst>
              <a:ext uri="{FF2B5EF4-FFF2-40B4-BE49-F238E27FC236}">
                <a16:creationId xmlns:a16="http://schemas.microsoft.com/office/drawing/2014/main" id="{3AD14604-230E-4090-8F14-7455869B743D}"/>
              </a:ext>
            </a:extLst>
          </p:cNvPr>
          <p:cNvSpPr/>
          <p:nvPr/>
        </p:nvSpPr>
        <p:spPr>
          <a:xfrm rot="16200000">
            <a:off x="862353" y="1520171"/>
            <a:ext cx="729947"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Arrow: Right 30">
            <a:extLst>
              <a:ext uri="{FF2B5EF4-FFF2-40B4-BE49-F238E27FC236}">
                <a16:creationId xmlns:a16="http://schemas.microsoft.com/office/drawing/2014/main" id="{72CC3D7B-6209-40C3-9300-1FD46A3F31B1}"/>
              </a:ext>
            </a:extLst>
          </p:cNvPr>
          <p:cNvSpPr/>
          <p:nvPr/>
        </p:nvSpPr>
        <p:spPr>
          <a:xfrm rot="5400000">
            <a:off x="10887158" y="1713492"/>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Arrow: Right 31">
            <a:extLst>
              <a:ext uri="{FF2B5EF4-FFF2-40B4-BE49-F238E27FC236}">
                <a16:creationId xmlns:a16="http://schemas.microsoft.com/office/drawing/2014/main" id="{E09CC78C-8EFD-47C9-AB9A-FFD99A65D5A5}"/>
              </a:ext>
            </a:extLst>
          </p:cNvPr>
          <p:cNvSpPr/>
          <p:nvPr/>
        </p:nvSpPr>
        <p:spPr>
          <a:xfrm rot="5400000">
            <a:off x="9109343" y="1718845"/>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Arrow: Right 32">
            <a:extLst>
              <a:ext uri="{FF2B5EF4-FFF2-40B4-BE49-F238E27FC236}">
                <a16:creationId xmlns:a16="http://schemas.microsoft.com/office/drawing/2014/main" id="{CC6FEBF5-2B76-461B-A55E-D645BFC1FB31}"/>
              </a:ext>
            </a:extLst>
          </p:cNvPr>
          <p:cNvSpPr/>
          <p:nvPr/>
        </p:nvSpPr>
        <p:spPr>
          <a:xfrm rot="16200000">
            <a:off x="7079382" y="5059731"/>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p>
        </p:txBody>
      </p:sp>
      <p:sp>
        <p:nvSpPr>
          <p:cNvPr id="34" name="Arrow: Right 33">
            <a:extLst>
              <a:ext uri="{FF2B5EF4-FFF2-40B4-BE49-F238E27FC236}">
                <a16:creationId xmlns:a16="http://schemas.microsoft.com/office/drawing/2014/main" id="{0610AD13-C5AC-451E-8CBD-8E5237B7F876}"/>
              </a:ext>
            </a:extLst>
          </p:cNvPr>
          <p:cNvSpPr/>
          <p:nvPr/>
        </p:nvSpPr>
        <p:spPr>
          <a:xfrm rot="16200000">
            <a:off x="5057673" y="5058549"/>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Arrow: Right 34">
            <a:extLst>
              <a:ext uri="{FF2B5EF4-FFF2-40B4-BE49-F238E27FC236}">
                <a16:creationId xmlns:a16="http://schemas.microsoft.com/office/drawing/2014/main" id="{9B8B5CE5-16E8-4478-AE7F-6B1D850F5C71}"/>
              </a:ext>
            </a:extLst>
          </p:cNvPr>
          <p:cNvSpPr/>
          <p:nvPr/>
        </p:nvSpPr>
        <p:spPr>
          <a:xfrm rot="5400000">
            <a:off x="3039765" y="1705222"/>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Arrow: Right 35">
            <a:extLst>
              <a:ext uri="{FF2B5EF4-FFF2-40B4-BE49-F238E27FC236}">
                <a16:creationId xmlns:a16="http://schemas.microsoft.com/office/drawing/2014/main" id="{82970F5B-1478-4CDD-B5CF-8CB59A84CA08}"/>
              </a:ext>
            </a:extLst>
          </p:cNvPr>
          <p:cNvSpPr/>
          <p:nvPr/>
        </p:nvSpPr>
        <p:spPr>
          <a:xfrm rot="16200000">
            <a:off x="3035964" y="5054888"/>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ectangle 36">
            <a:extLst>
              <a:ext uri="{FF2B5EF4-FFF2-40B4-BE49-F238E27FC236}">
                <a16:creationId xmlns:a16="http://schemas.microsoft.com/office/drawing/2014/main" id="{3A569B81-0C82-4189-8414-60F5BF372263}"/>
              </a:ext>
            </a:extLst>
          </p:cNvPr>
          <p:cNvSpPr/>
          <p:nvPr/>
        </p:nvSpPr>
        <p:spPr>
          <a:xfrm>
            <a:off x="2302263" y="5432160"/>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PM Fees</a:t>
            </a:r>
            <a:endParaRPr lang="en-ZA" sz="1400" dirty="0">
              <a:solidFill>
                <a:schemeClr val="tx1"/>
              </a:solidFill>
            </a:endParaRPr>
          </a:p>
        </p:txBody>
      </p:sp>
      <p:sp>
        <p:nvSpPr>
          <p:cNvPr id="38" name="Rectangle 37">
            <a:extLst>
              <a:ext uri="{FF2B5EF4-FFF2-40B4-BE49-F238E27FC236}">
                <a16:creationId xmlns:a16="http://schemas.microsoft.com/office/drawing/2014/main" id="{9C5A72BE-3A39-4909-82C4-B6D9C900485E}"/>
              </a:ext>
            </a:extLst>
          </p:cNvPr>
          <p:cNvSpPr/>
          <p:nvPr/>
        </p:nvSpPr>
        <p:spPr>
          <a:xfrm>
            <a:off x="6347021" y="5433227"/>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Site Plans</a:t>
            </a:r>
            <a:endParaRPr lang="en-ZA" sz="1400" dirty="0">
              <a:solidFill>
                <a:schemeClr val="tx1"/>
              </a:solidFill>
            </a:endParaRPr>
          </a:p>
        </p:txBody>
      </p:sp>
      <p:sp>
        <p:nvSpPr>
          <p:cNvPr id="39" name="Rectangle 38">
            <a:extLst>
              <a:ext uri="{FF2B5EF4-FFF2-40B4-BE49-F238E27FC236}">
                <a16:creationId xmlns:a16="http://schemas.microsoft.com/office/drawing/2014/main" id="{687B00D8-41DD-42D9-A51C-B82C096A80C1}"/>
              </a:ext>
            </a:extLst>
          </p:cNvPr>
          <p:cNvSpPr/>
          <p:nvPr/>
        </p:nvSpPr>
        <p:spPr>
          <a:xfrm>
            <a:off x="8389208" y="5423627"/>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Procurement Plans</a:t>
            </a:r>
            <a:endParaRPr lang="en-ZA" sz="1400" dirty="0">
              <a:solidFill>
                <a:schemeClr val="tx1"/>
              </a:solidFill>
            </a:endParaRPr>
          </a:p>
        </p:txBody>
      </p:sp>
      <p:sp>
        <p:nvSpPr>
          <p:cNvPr id="40" name="Rectangle 39">
            <a:extLst>
              <a:ext uri="{FF2B5EF4-FFF2-40B4-BE49-F238E27FC236}">
                <a16:creationId xmlns:a16="http://schemas.microsoft.com/office/drawing/2014/main" id="{B6531EA7-5C97-4CB4-BB39-48624FF08DD1}"/>
              </a:ext>
            </a:extLst>
          </p:cNvPr>
          <p:cNvSpPr/>
          <p:nvPr/>
        </p:nvSpPr>
        <p:spPr>
          <a:xfrm>
            <a:off x="10434230" y="5426168"/>
            <a:ext cx="1243964"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Pays Wages</a:t>
            </a:r>
            <a:endParaRPr lang="en-ZA" sz="1400" dirty="0">
              <a:solidFill>
                <a:schemeClr val="tx1"/>
              </a:solidFill>
            </a:endParaRPr>
          </a:p>
        </p:txBody>
      </p:sp>
      <p:sp>
        <p:nvSpPr>
          <p:cNvPr id="41" name="Rectangle 40">
            <a:extLst>
              <a:ext uri="{FF2B5EF4-FFF2-40B4-BE49-F238E27FC236}">
                <a16:creationId xmlns:a16="http://schemas.microsoft.com/office/drawing/2014/main" id="{67BEB6C5-C156-4E91-8124-857876C35C6F}"/>
              </a:ext>
            </a:extLst>
          </p:cNvPr>
          <p:cNvSpPr/>
          <p:nvPr/>
        </p:nvSpPr>
        <p:spPr>
          <a:xfrm>
            <a:off x="2307404" y="1266966"/>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Direct cost only</a:t>
            </a:r>
            <a:endParaRPr lang="en-ZA" sz="1400" dirty="0">
              <a:solidFill>
                <a:schemeClr val="tx1"/>
              </a:solidFill>
            </a:endParaRPr>
          </a:p>
        </p:txBody>
      </p:sp>
      <p:sp>
        <p:nvSpPr>
          <p:cNvPr id="42" name="Rectangle 41">
            <a:extLst>
              <a:ext uri="{FF2B5EF4-FFF2-40B4-BE49-F238E27FC236}">
                <a16:creationId xmlns:a16="http://schemas.microsoft.com/office/drawing/2014/main" id="{CD35186E-B1DC-4663-B20A-ED810C622936}"/>
              </a:ext>
            </a:extLst>
          </p:cNvPr>
          <p:cNvSpPr/>
          <p:nvPr/>
        </p:nvSpPr>
        <p:spPr>
          <a:xfrm>
            <a:off x="4327212" y="5426168"/>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Site Plans</a:t>
            </a:r>
            <a:endParaRPr lang="en-ZA" sz="1400" dirty="0">
              <a:solidFill>
                <a:schemeClr val="tx1"/>
              </a:solidFill>
            </a:endParaRPr>
          </a:p>
        </p:txBody>
      </p:sp>
      <p:sp>
        <p:nvSpPr>
          <p:cNvPr id="43" name="Rectangle 42">
            <a:extLst>
              <a:ext uri="{FF2B5EF4-FFF2-40B4-BE49-F238E27FC236}">
                <a16:creationId xmlns:a16="http://schemas.microsoft.com/office/drawing/2014/main" id="{0E68BD72-996C-4BCD-A267-E007A6257324}"/>
              </a:ext>
            </a:extLst>
          </p:cNvPr>
          <p:cNvSpPr/>
          <p:nvPr/>
        </p:nvSpPr>
        <p:spPr>
          <a:xfrm>
            <a:off x="8389208" y="1271703"/>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Procurement plans</a:t>
            </a:r>
            <a:endParaRPr lang="en-ZA" sz="1400" dirty="0">
              <a:solidFill>
                <a:schemeClr val="tx1"/>
              </a:solidFill>
            </a:endParaRPr>
          </a:p>
        </p:txBody>
      </p:sp>
      <p:cxnSp>
        <p:nvCxnSpPr>
          <p:cNvPr id="45" name="Straight Connector 44">
            <a:extLst>
              <a:ext uri="{FF2B5EF4-FFF2-40B4-BE49-F238E27FC236}">
                <a16:creationId xmlns:a16="http://schemas.microsoft.com/office/drawing/2014/main" id="{A64E6BB4-2765-4612-A2B2-209E2FE6E861}"/>
              </a:ext>
            </a:extLst>
          </p:cNvPr>
          <p:cNvCxnSpPr/>
          <p:nvPr/>
        </p:nvCxnSpPr>
        <p:spPr>
          <a:xfrm flipH="1">
            <a:off x="2310079" y="3509554"/>
            <a:ext cx="7881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89AAF88-6E46-453D-96D0-0A16034BAE1E}"/>
              </a:ext>
            </a:extLst>
          </p:cNvPr>
          <p:cNvSpPr/>
          <p:nvPr/>
        </p:nvSpPr>
        <p:spPr>
          <a:xfrm>
            <a:off x="10428722" y="1266966"/>
            <a:ext cx="1243964"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Pays Wages</a:t>
            </a:r>
            <a:endParaRPr lang="en-ZA" sz="1400" dirty="0">
              <a:solidFill>
                <a:schemeClr val="tx1"/>
              </a:solidFill>
            </a:endParaRPr>
          </a:p>
        </p:txBody>
      </p:sp>
      <p:sp>
        <p:nvSpPr>
          <p:cNvPr id="47" name="Rectangle: Rounded Corners 46">
            <a:extLst>
              <a:ext uri="{FF2B5EF4-FFF2-40B4-BE49-F238E27FC236}">
                <a16:creationId xmlns:a16="http://schemas.microsoft.com/office/drawing/2014/main" id="{FDB3CD60-A286-4D57-A2F9-15C62B585B80}"/>
              </a:ext>
            </a:extLst>
          </p:cNvPr>
          <p:cNvSpPr/>
          <p:nvPr/>
        </p:nvSpPr>
        <p:spPr>
          <a:xfrm>
            <a:off x="2302263" y="3625612"/>
            <a:ext cx="1217889" cy="288000"/>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Pathway 1</a:t>
            </a:r>
          </a:p>
        </p:txBody>
      </p:sp>
      <p:sp>
        <p:nvSpPr>
          <p:cNvPr id="48" name="Rectangle: Rounded Corners 47">
            <a:extLst>
              <a:ext uri="{FF2B5EF4-FFF2-40B4-BE49-F238E27FC236}">
                <a16:creationId xmlns:a16="http://schemas.microsoft.com/office/drawing/2014/main" id="{599C2F6C-96E5-40C0-BDE9-FE6C48A5578A}"/>
              </a:ext>
            </a:extLst>
          </p:cNvPr>
          <p:cNvSpPr/>
          <p:nvPr/>
        </p:nvSpPr>
        <p:spPr>
          <a:xfrm>
            <a:off x="2300114" y="3088210"/>
            <a:ext cx="1217889" cy="288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Pathway 2</a:t>
            </a:r>
          </a:p>
        </p:txBody>
      </p:sp>
    </p:spTree>
    <p:extLst>
      <p:ext uri="{BB962C8B-B14F-4D97-AF65-F5344CB8AC3E}">
        <p14:creationId xmlns:p14="http://schemas.microsoft.com/office/powerpoint/2010/main" val="2888170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2223A-13F5-4E9B-9B0A-C3A7116BDCFD}"/>
              </a:ext>
            </a:extLst>
          </p:cNvPr>
          <p:cNvSpPr>
            <a:spLocks noGrp="1"/>
          </p:cNvSpPr>
          <p:nvPr>
            <p:ph type="title"/>
          </p:nvPr>
        </p:nvSpPr>
        <p:spPr/>
        <p:txBody>
          <a:bodyPr/>
          <a:lstStyle/>
          <a:p>
            <a:r>
              <a:rPr lang="en-ZA" dirty="0" err="1"/>
              <a:t>Nyda</a:t>
            </a:r>
            <a:r>
              <a:rPr lang="en-ZA" dirty="0"/>
              <a:t> pilot - </a:t>
            </a:r>
            <a:r>
              <a:rPr lang="en-ZA" dirty="0" err="1"/>
              <a:t>mpumalanga</a:t>
            </a:r>
            <a:endParaRPr lang="en-ZA" dirty="0"/>
          </a:p>
        </p:txBody>
      </p:sp>
      <p:sp>
        <p:nvSpPr>
          <p:cNvPr id="3" name="Content Placeholder 2">
            <a:extLst>
              <a:ext uri="{FF2B5EF4-FFF2-40B4-BE49-F238E27FC236}">
                <a16:creationId xmlns:a16="http://schemas.microsoft.com/office/drawing/2014/main" id="{491090E4-936B-4DB3-BD66-F3809D4DA978}"/>
              </a:ext>
            </a:extLst>
          </p:cNvPr>
          <p:cNvSpPr>
            <a:spLocks noGrp="1"/>
          </p:cNvSpPr>
          <p:nvPr>
            <p:ph sz="half" idx="2"/>
          </p:nvPr>
        </p:nvSpPr>
        <p:spPr>
          <a:xfrm>
            <a:off x="506245" y="2987040"/>
            <a:ext cx="11179510" cy="3082833"/>
          </a:xfrm>
        </p:spPr>
        <p:txBody>
          <a:bodyPr/>
          <a:lstStyle/>
          <a:p>
            <a:r>
              <a:rPr lang="en-ZA" sz="1600" dirty="0" err="1"/>
              <a:t>NYDA</a:t>
            </a:r>
            <a:r>
              <a:rPr lang="en-ZA" sz="1600" dirty="0"/>
              <a:t> appointed on 0% PM Fee basis – </a:t>
            </a:r>
            <a:r>
              <a:rPr lang="en-ZA" sz="1600" dirty="0" err="1"/>
              <a:t>DCOG</a:t>
            </a:r>
            <a:r>
              <a:rPr lang="en-ZA" sz="1600" dirty="0"/>
              <a:t> only pays direct CWP related costs = </a:t>
            </a:r>
            <a:r>
              <a:rPr lang="en-ZA" sz="1600" b="1" dirty="0"/>
              <a:t>50% saving on PM Overheads.</a:t>
            </a:r>
          </a:p>
          <a:p>
            <a:r>
              <a:rPr lang="en-ZA" sz="1600" dirty="0"/>
              <a:t>Not possible for </a:t>
            </a:r>
            <a:r>
              <a:rPr lang="en-ZA" sz="1600" dirty="0" err="1"/>
              <a:t>DCOG</a:t>
            </a:r>
            <a:r>
              <a:rPr lang="en-ZA" sz="1600" dirty="0"/>
              <a:t> to employ site staff directly = </a:t>
            </a:r>
            <a:r>
              <a:rPr lang="en-ZA" sz="1600" b="1" dirty="0" err="1"/>
              <a:t>NYDA</a:t>
            </a:r>
            <a:r>
              <a:rPr lang="en-ZA" sz="1600" b="1" dirty="0"/>
              <a:t> employs double the number of site staff </a:t>
            </a:r>
            <a:r>
              <a:rPr lang="en-ZA" sz="1600" dirty="0"/>
              <a:t>– </a:t>
            </a:r>
            <a:r>
              <a:rPr lang="en-ZA" sz="1600" dirty="0" err="1"/>
              <a:t>DCOG</a:t>
            </a:r>
            <a:r>
              <a:rPr lang="en-ZA" sz="1600" dirty="0"/>
              <a:t> to pay directly (like participants) in future | Extrapolated to entire CWP programme = 554 jobs.</a:t>
            </a:r>
          </a:p>
          <a:p>
            <a:r>
              <a:rPr lang="en-ZA" sz="1600" b="1" dirty="0"/>
              <a:t>Fix Site staff salaries </a:t>
            </a:r>
            <a:r>
              <a:rPr lang="en-ZA" sz="1600" dirty="0"/>
              <a:t>in future.</a:t>
            </a:r>
          </a:p>
          <a:p>
            <a:r>
              <a:rPr lang="en-ZA" sz="1600" dirty="0"/>
              <a:t>More site staff = </a:t>
            </a:r>
            <a:r>
              <a:rPr lang="en-ZA" sz="1600" b="1" dirty="0"/>
              <a:t>better oversight </a:t>
            </a:r>
            <a:r>
              <a:rPr lang="en-ZA" sz="1600" dirty="0"/>
              <a:t>and support and site level. Timely and accurate </a:t>
            </a:r>
            <a:r>
              <a:rPr lang="en-ZA" sz="1600" b="1" dirty="0"/>
              <a:t>payments to participants.</a:t>
            </a:r>
          </a:p>
          <a:p>
            <a:r>
              <a:rPr lang="en-ZA" sz="1600" b="1" dirty="0"/>
              <a:t>Eliminate costly procurement </a:t>
            </a:r>
            <a:r>
              <a:rPr lang="en-ZA" sz="1600" dirty="0"/>
              <a:t>(safety boots costing between R200 and R800): </a:t>
            </a:r>
            <a:r>
              <a:rPr lang="en-ZA" sz="1600" dirty="0" err="1"/>
              <a:t>NYDA</a:t>
            </a:r>
            <a:r>
              <a:rPr lang="en-ZA" sz="1600" dirty="0"/>
              <a:t> to support </a:t>
            </a:r>
            <a:r>
              <a:rPr lang="en-ZA" sz="1600" dirty="0" err="1"/>
              <a:t>DCOG</a:t>
            </a:r>
            <a:r>
              <a:rPr lang="en-ZA" sz="1600" dirty="0"/>
              <a:t> to establish </a:t>
            </a:r>
            <a:r>
              <a:rPr lang="en-ZA" sz="1600" b="1" dirty="0"/>
              <a:t>transversal contracts </a:t>
            </a:r>
            <a:r>
              <a:rPr lang="en-ZA" sz="1600" dirty="0"/>
              <a:t>for commonly procured items such as PPE.</a:t>
            </a:r>
          </a:p>
          <a:p>
            <a:r>
              <a:rPr lang="en-ZA" sz="1600" dirty="0" err="1"/>
              <a:t>NYDA</a:t>
            </a:r>
            <a:r>
              <a:rPr lang="en-ZA" sz="1600" dirty="0"/>
              <a:t> model </a:t>
            </a:r>
            <a:r>
              <a:rPr lang="en-ZA" sz="1600" b="1" dirty="0"/>
              <a:t>provides exit strategies.</a:t>
            </a:r>
          </a:p>
        </p:txBody>
      </p:sp>
      <p:sp>
        <p:nvSpPr>
          <p:cNvPr id="4" name="Rectangle: Rounded Corners 3">
            <a:extLst>
              <a:ext uri="{FF2B5EF4-FFF2-40B4-BE49-F238E27FC236}">
                <a16:creationId xmlns:a16="http://schemas.microsoft.com/office/drawing/2014/main" id="{D5DADE02-BF76-4CF6-AB8D-F70EAD003CB3}"/>
              </a:ext>
            </a:extLst>
          </p:cNvPr>
          <p:cNvSpPr/>
          <p:nvPr/>
        </p:nvSpPr>
        <p:spPr>
          <a:xfrm>
            <a:off x="1386956" y="1071156"/>
            <a:ext cx="4148124" cy="720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Site staff</a:t>
            </a:r>
          </a:p>
          <a:p>
            <a:pPr algn="ctr"/>
            <a:r>
              <a:rPr lang="en-ZA" sz="1400" dirty="0">
                <a:solidFill>
                  <a:schemeClr val="tx1"/>
                </a:solidFill>
              </a:rPr>
              <a:t>(1 Provincial manager, 17 Site managers, 38 Assistant site managers, 6 procurement/finance)</a:t>
            </a:r>
          </a:p>
        </p:txBody>
      </p:sp>
      <p:sp>
        <p:nvSpPr>
          <p:cNvPr id="5" name="Rectangle: Rounded Corners 4">
            <a:extLst>
              <a:ext uri="{FF2B5EF4-FFF2-40B4-BE49-F238E27FC236}">
                <a16:creationId xmlns:a16="http://schemas.microsoft.com/office/drawing/2014/main" id="{2FD2A92D-87C2-416C-AAFA-99B28B4ACA18}"/>
              </a:ext>
            </a:extLst>
          </p:cNvPr>
          <p:cNvSpPr/>
          <p:nvPr/>
        </p:nvSpPr>
        <p:spPr>
          <a:xfrm>
            <a:off x="5611759" y="1062449"/>
            <a:ext cx="1440000" cy="720000"/>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Equipment / Office rent etc.</a:t>
            </a:r>
          </a:p>
        </p:txBody>
      </p:sp>
      <p:sp>
        <p:nvSpPr>
          <p:cNvPr id="6" name="Rectangle: Rounded Corners 5">
            <a:extLst>
              <a:ext uri="{FF2B5EF4-FFF2-40B4-BE49-F238E27FC236}">
                <a16:creationId xmlns:a16="http://schemas.microsoft.com/office/drawing/2014/main" id="{F71FFB5B-B813-4FA8-9810-E4042A5315F1}"/>
              </a:ext>
            </a:extLst>
          </p:cNvPr>
          <p:cNvSpPr/>
          <p:nvPr/>
        </p:nvSpPr>
        <p:spPr>
          <a:xfrm>
            <a:off x="7126378" y="1062449"/>
            <a:ext cx="731047" cy="720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Other</a:t>
            </a:r>
          </a:p>
        </p:txBody>
      </p:sp>
      <p:sp>
        <p:nvSpPr>
          <p:cNvPr id="7" name="Rectangle: Rounded Corners 6">
            <a:extLst>
              <a:ext uri="{FF2B5EF4-FFF2-40B4-BE49-F238E27FC236}">
                <a16:creationId xmlns:a16="http://schemas.microsoft.com/office/drawing/2014/main" id="{7582266E-7FB4-4196-A886-942D73B1A0DB}"/>
              </a:ext>
            </a:extLst>
          </p:cNvPr>
          <p:cNvSpPr/>
          <p:nvPr/>
        </p:nvSpPr>
        <p:spPr>
          <a:xfrm>
            <a:off x="1394157" y="1989543"/>
            <a:ext cx="2124891" cy="720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Site staff</a:t>
            </a:r>
          </a:p>
        </p:txBody>
      </p:sp>
      <p:sp>
        <p:nvSpPr>
          <p:cNvPr id="8" name="Rectangle: Rounded Corners 7">
            <a:extLst>
              <a:ext uri="{FF2B5EF4-FFF2-40B4-BE49-F238E27FC236}">
                <a16:creationId xmlns:a16="http://schemas.microsoft.com/office/drawing/2014/main" id="{36B173C0-A095-42AC-BAC0-6D462FB4BBC9}"/>
              </a:ext>
            </a:extLst>
          </p:cNvPr>
          <p:cNvSpPr/>
          <p:nvPr/>
        </p:nvSpPr>
        <p:spPr>
          <a:xfrm>
            <a:off x="3602926" y="1989543"/>
            <a:ext cx="1848640" cy="720000"/>
          </a:xfrm>
          <a:prstGeom prst="roundRect">
            <a:avLst/>
          </a:prstGeom>
          <a:solidFill>
            <a:schemeClr val="accent1">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Equipment / Office rent etc.</a:t>
            </a:r>
          </a:p>
        </p:txBody>
      </p:sp>
      <p:sp>
        <p:nvSpPr>
          <p:cNvPr id="9" name="Rectangle: Rounded Corners 8">
            <a:extLst>
              <a:ext uri="{FF2B5EF4-FFF2-40B4-BE49-F238E27FC236}">
                <a16:creationId xmlns:a16="http://schemas.microsoft.com/office/drawing/2014/main" id="{9912C169-8D03-44A6-997F-B033BBE9D6BB}"/>
              </a:ext>
            </a:extLst>
          </p:cNvPr>
          <p:cNvSpPr/>
          <p:nvPr/>
        </p:nvSpPr>
        <p:spPr>
          <a:xfrm>
            <a:off x="5535079" y="1985189"/>
            <a:ext cx="6396449" cy="720000"/>
          </a:xfrm>
          <a:prstGeom prst="roundRect">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Head Office Salaries etc. (Rent seeking)</a:t>
            </a:r>
          </a:p>
        </p:txBody>
      </p:sp>
      <p:sp>
        <p:nvSpPr>
          <p:cNvPr id="11" name="Rectangle: Rounded Corners 10">
            <a:extLst>
              <a:ext uri="{FF2B5EF4-FFF2-40B4-BE49-F238E27FC236}">
                <a16:creationId xmlns:a16="http://schemas.microsoft.com/office/drawing/2014/main" id="{D8FD1AF8-B1B1-45C2-8A3E-BE5BB7E430A0}"/>
              </a:ext>
            </a:extLst>
          </p:cNvPr>
          <p:cNvSpPr/>
          <p:nvPr/>
        </p:nvSpPr>
        <p:spPr>
          <a:xfrm>
            <a:off x="498684" y="1058098"/>
            <a:ext cx="811594" cy="72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NYDA</a:t>
            </a:r>
            <a:endParaRPr lang="en-ZA" sz="1400" dirty="0">
              <a:solidFill>
                <a:schemeClr val="tx1"/>
              </a:solidFill>
            </a:endParaRPr>
          </a:p>
          <a:p>
            <a:pPr algn="ctr"/>
            <a:r>
              <a:rPr lang="en-ZA" sz="1400" dirty="0">
                <a:solidFill>
                  <a:schemeClr val="tx1"/>
                </a:solidFill>
              </a:rPr>
              <a:t>0%</a:t>
            </a:r>
          </a:p>
        </p:txBody>
      </p:sp>
      <p:sp>
        <p:nvSpPr>
          <p:cNvPr id="12" name="Rectangle: Rounded Corners 11">
            <a:extLst>
              <a:ext uri="{FF2B5EF4-FFF2-40B4-BE49-F238E27FC236}">
                <a16:creationId xmlns:a16="http://schemas.microsoft.com/office/drawing/2014/main" id="{211B7E43-A4A3-45AD-9E37-2D0FDC7535A9}"/>
              </a:ext>
            </a:extLst>
          </p:cNvPr>
          <p:cNvSpPr/>
          <p:nvPr/>
        </p:nvSpPr>
        <p:spPr>
          <a:xfrm>
            <a:off x="498684" y="1985196"/>
            <a:ext cx="811594" cy="720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NPO</a:t>
            </a:r>
            <a:endParaRPr lang="en-ZA" sz="1400" dirty="0">
              <a:solidFill>
                <a:schemeClr val="tx1"/>
              </a:solidFill>
            </a:endParaRPr>
          </a:p>
          <a:p>
            <a:pPr algn="ctr"/>
            <a:r>
              <a:rPr lang="en-ZA" sz="1400" dirty="0">
                <a:solidFill>
                  <a:schemeClr val="tx1"/>
                </a:solidFill>
              </a:rPr>
              <a:t>6.5%</a:t>
            </a:r>
          </a:p>
        </p:txBody>
      </p:sp>
    </p:spTree>
    <p:extLst>
      <p:ext uri="{BB962C8B-B14F-4D97-AF65-F5344CB8AC3E}">
        <p14:creationId xmlns:p14="http://schemas.microsoft.com/office/powerpoint/2010/main" val="3546286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D3FC24-9E94-4A24-8923-06B29CFB3A77}"/>
              </a:ext>
            </a:extLst>
          </p:cNvPr>
          <p:cNvSpPr>
            <a:spLocks noGrp="1"/>
          </p:cNvSpPr>
          <p:nvPr>
            <p:ph type="body" sz="quarter" idx="13"/>
          </p:nvPr>
        </p:nvSpPr>
        <p:spPr/>
        <p:txBody>
          <a:bodyPr/>
          <a:lstStyle/>
          <a:p>
            <a:r>
              <a:rPr lang="en-ZA" dirty="0"/>
              <a:t>PAYMENTS TO PARTICIPANTS</a:t>
            </a:r>
          </a:p>
        </p:txBody>
      </p:sp>
    </p:spTree>
    <p:extLst>
      <p:ext uri="{BB962C8B-B14F-4D97-AF65-F5344CB8AC3E}">
        <p14:creationId xmlns:p14="http://schemas.microsoft.com/office/powerpoint/2010/main" val="51534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AF78-62F0-493B-B8F2-7A306372424F}"/>
              </a:ext>
            </a:extLst>
          </p:cNvPr>
          <p:cNvSpPr>
            <a:spLocks noGrp="1"/>
          </p:cNvSpPr>
          <p:nvPr>
            <p:ph type="title"/>
          </p:nvPr>
        </p:nvSpPr>
        <p:spPr/>
        <p:txBody>
          <a:bodyPr/>
          <a:lstStyle/>
          <a:p>
            <a:r>
              <a:rPr lang="en-ZA" dirty="0"/>
              <a:t>Payment process</a:t>
            </a:r>
          </a:p>
        </p:txBody>
      </p:sp>
      <p:sp>
        <p:nvSpPr>
          <p:cNvPr id="4" name="Rectangle 3">
            <a:extLst>
              <a:ext uri="{FF2B5EF4-FFF2-40B4-BE49-F238E27FC236}">
                <a16:creationId xmlns:a16="http://schemas.microsoft.com/office/drawing/2014/main" id="{D5414739-FD8E-4ACC-B70A-986FC17F5440}"/>
              </a:ext>
            </a:extLst>
          </p:cNvPr>
          <p:cNvSpPr/>
          <p:nvPr/>
        </p:nvSpPr>
        <p:spPr>
          <a:xfrm>
            <a:off x="498684" y="1171829"/>
            <a:ext cx="1800000" cy="122400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1. Worksheets are completed at site level</a:t>
            </a:r>
          </a:p>
        </p:txBody>
      </p:sp>
      <p:sp>
        <p:nvSpPr>
          <p:cNvPr id="5" name="Rectangle 4">
            <a:extLst>
              <a:ext uri="{FF2B5EF4-FFF2-40B4-BE49-F238E27FC236}">
                <a16:creationId xmlns:a16="http://schemas.microsoft.com/office/drawing/2014/main" id="{014ED9F3-30A0-497B-8279-30A87778A8AC}"/>
              </a:ext>
            </a:extLst>
          </p:cNvPr>
          <p:cNvSpPr/>
          <p:nvPr/>
        </p:nvSpPr>
        <p:spPr>
          <a:xfrm>
            <a:off x="2847342" y="1171829"/>
            <a:ext cx="1800000" cy="1224000"/>
          </a:xfrm>
          <a:prstGeom prst="rect">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2. Site staff capture worksheets on CWP IMS system hosted at SITA</a:t>
            </a:r>
          </a:p>
        </p:txBody>
      </p:sp>
      <p:sp>
        <p:nvSpPr>
          <p:cNvPr id="6" name="Rectangle 5">
            <a:extLst>
              <a:ext uri="{FF2B5EF4-FFF2-40B4-BE49-F238E27FC236}">
                <a16:creationId xmlns:a16="http://schemas.microsoft.com/office/drawing/2014/main" id="{2097528C-3472-4EC3-ADF4-95AABE9F6FBF}"/>
              </a:ext>
            </a:extLst>
          </p:cNvPr>
          <p:cNvSpPr/>
          <p:nvPr/>
        </p:nvSpPr>
        <p:spPr>
          <a:xfrm>
            <a:off x="5196000" y="1171829"/>
            <a:ext cx="1800000" cy="1224000"/>
          </a:xfrm>
          <a:prstGeom prst="rect">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3. CWP Head Office validated data and check against DHA and </a:t>
            </a:r>
            <a:r>
              <a:rPr lang="en-ZA" sz="1400" dirty="0" err="1">
                <a:solidFill>
                  <a:schemeClr val="tx1"/>
                </a:solidFill>
              </a:rPr>
              <a:t>PERSAL</a:t>
            </a:r>
            <a:endParaRPr lang="en-ZA" sz="1400" dirty="0">
              <a:solidFill>
                <a:schemeClr val="tx1"/>
              </a:solidFill>
            </a:endParaRPr>
          </a:p>
        </p:txBody>
      </p:sp>
      <p:sp>
        <p:nvSpPr>
          <p:cNvPr id="7" name="Rectangle 6">
            <a:extLst>
              <a:ext uri="{FF2B5EF4-FFF2-40B4-BE49-F238E27FC236}">
                <a16:creationId xmlns:a16="http://schemas.microsoft.com/office/drawing/2014/main" id="{24F872A0-811E-4697-8427-123293F8B754}"/>
              </a:ext>
            </a:extLst>
          </p:cNvPr>
          <p:cNvSpPr/>
          <p:nvPr/>
        </p:nvSpPr>
        <p:spPr>
          <a:xfrm>
            <a:off x="7544658" y="1171829"/>
            <a:ext cx="1800000" cy="1224000"/>
          </a:xfrm>
          <a:prstGeom prst="rect">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4. CWP Head Office validated data and check against DHA and </a:t>
            </a:r>
            <a:r>
              <a:rPr lang="en-ZA" sz="1400" dirty="0" err="1">
                <a:solidFill>
                  <a:schemeClr val="tx1"/>
                </a:solidFill>
              </a:rPr>
              <a:t>PERSAL</a:t>
            </a:r>
            <a:endParaRPr lang="en-ZA" sz="1400" dirty="0">
              <a:solidFill>
                <a:schemeClr val="tx1"/>
              </a:solidFill>
            </a:endParaRPr>
          </a:p>
        </p:txBody>
      </p:sp>
      <p:sp>
        <p:nvSpPr>
          <p:cNvPr id="8" name="Rectangle 7">
            <a:extLst>
              <a:ext uri="{FF2B5EF4-FFF2-40B4-BE49-F238E27FC236}">
                <a16:creationId xmlns:a16="http://schemas.microsoft.com/office/drawing/2014/main" id="{7156A706-954A-4EF3-ABF6-72271F173359}"/>
              </a:ext>
            </a:extLst>
          </p:cNvPr>
          <p:cNvSpPr/>
          <p:nvPr/>
        </p:nvSpPr>
        <p:spPr>
          <a:xfrm>
            <a:off x="9893316" y="1171829"/>
            <a:ext cx="1800000" cy="1224000"/>
          </a:xfrm>
          <a:prstGeom prst="rect">
            <a:avLst/>
          </a:prstGeom>
          <a:solidFill>
            <a:srgbClr val="92D05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5. Payments approved by CWP Data Centre</a:t>
            </a:r>
          </a:p>
        </p:txBody>
      </p:sp>
      <p:sp>
        <p:nvSpPr>
          <p:cNvPr id="9" name="Rectangle 8">
            <a:extLst>
              <a:ext uri="{FF2B5EF4-FFF2-40B4-BE49-F238E27FC236}">
                <a16:creationId xmlns:a16="http://schemas.microsoft.com/office/drawing/2014/main" id="{21E1A288-54CB-43B3-A96B-9B45FDE6D46A}"/>
              </a:ext>
            </a:extLst>
          </p:cNvPr>
          <p:cNvSpPr/>
          <p:nvPr/>
        </p:nvSpPr>
        <p:spPr>
          <a:xfrm>
            <a:off x="9893316" y="2984273"/>
            <a:ext cx="1800000" cy="1224000"/>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6. Payment files sent to Standard Bank by SITA</a:t>
            </a:r>
          </a:p>
        </p:txBody>
      </p:sp>
      <p:sp>
        <p:nvSpPr>
          <p:cNvPr id="10" name="Rectangle 9">
            <a:extLst>
              <a:ext uri="{FF2B5EF4-FFF2-40B4-BE49-F238E27FC236}">
                <a16:creationId xmlns:a16="http://schemas.microsoft.com/office/drawing/2014/main" id="{C8E12EE0-5E0E-4A75-8DCD-8E370184B79A}"/>
              </a:ext>
            </a:extLst>
          </p:cNvPr>
          <p:cNvSpPr/>
          <p:nvPr/>
        </p:nvSpPr>
        <p:spPr>
          <a:xfrm>
            <a:off x="7544658" y="2984273"/>
            <a:ext cx="1800000" cy="1224000"/>
          </a:xfrm>
          <a:prstGeom prst="rect">
            <a:avLst/>
          </a:prstGeom>
          <a:solidFill>
            <a:srgbClr val="66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7. Pay runs at Standard Bank and data-recons</a:t>
            </a:r>
          </a:p>
        </p:txBody>
      </p:sp>
      <p:sp>
        <p:nvSpPr>
          <p:cNvPr id="11" name="Arrow: Right 10">
            <a:extLst>
              <a:ext uri="{FF2B5EF4-FFF2-40B4-BE49-F238E27FC236}">
                <a16:creationId xmlns:a16="http://schemas.microsoft.com/office/drawing/2014/main" id="{8974921D-13AD-4FE4-BA5C-7FEC8080505F}"/>
              </a:ext>
            </a:extLst>
          </p:cNvPr>
          <p:cNvSpPr/>
          <p:nvPr/>
        </p:nvSpPr>
        <p:spPr>
          <a:xfrm>
            <a:off x="2390133" y="1731966"/>
            <a:ext cx="365760" cy="216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Arrow: Right 11">
            <a:extLst>
              <a:ext uri="{FF2B5EF4-FFF2-40B4-BE49-F238E27FC236}">
                <a16:creationId xmlns:a16="http://schemas.microsoft.com/office/drawing/2014/main" id="{E06F9A27-D6C2-46C8-A443-557573169530}"/>
              </a:ext>
            </a:extLst>
          </p:cNvPr>
          <p:cNvSpPr/>
          <p:nvPr/>
        </p:nvSpPr>
        <p:spPr>
          <a:xfrm>
            <a:off x="4738791" y="1731966"/>
            <a:ext cx="365760" cy="216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Arrow: Right 12">
            <a:extLst>
              <a:ext uri="{FF2B5EF4-FFF2-40B4-BE49-F238E27FC236}">
                <a16:creationId xmlns:a16="http://schemas.microsoft.com/office/drawing/2014/main" id="{522AE28C-A0AA-4684-AD8A-E8C5B240D043}"/>
              </a:ext>
            </a:extLst>
          </p:cNvPr>
          <p:cNvSpPr/>
          <p:nvPr/>
        </p:nvSpPr>
        <p:spPr>
          <a:xfrm>
            <a:off x="7087449" y="1731966"/>
            <a:ext cx="365760" cy="216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Arrow: Right 13">
            <a:extLst>
              <a:ext uri="{FF2B5EF4-FFF2-40B4-BE49-F238E27FC236}">
                <a16:creationId xmlns:a16="http://schemas.microsoft.com/office/drawing/2014/main" id="{1F7397D4-D013-485E-BBD1-BE194FA5D0E5}"/>
              </a:ext>
            </a:extLst>
          </p:cNvPr>
          <p:cNvSpPr/>
          <p:nvPr/>
        </p:nvSpPr>
        <p:spPr>
          <a:xfrm>
            <a:off x="9436107" y="1729933"/>
            <a:ext cx="365760" cy="216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Arrow: Right 14">
            <a:extLst>
              <a:ext uri="{FF2B5EF4-FFF2-40B4-BE49-F238E27FC236}">
                <a16:creationId xmlns:a16="http://schemas.microsoft.com/office/drawing/2014/main" id="{EC434320-64B2-419D-80A1-FEEBA2FCD955}"/>
              </a:ext>
            </a:extLst>
          </p:cNvPr>
          <p:cNvSpPr/>
          <p:nvPr/>
        </p:nvSpPr>
        <p:spPr>
          <a:xfrm rot="5400000">
            <a:off x="10610436" y="2581744"/>
            <a:ext cx="365760" cy="216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Arrow: Right 15">
            <a:extLst>
              <a:ext uri="{FF2B5EF4-FFF2-40B4-BE49-F238E27FC236}">
                <a16:creationId xmlns:a16="http://schemas.microsoft.com/office/drawing/2014/main" id="{9182C65D-63C7-47FB-90D7-0EBCE7EF19F6}"/>
              </a:ext>
            </a:extLst>
          </p:cNvPr>
          <p:cNvSpPr/>
          <p:nvPr/>
        </p:nvSpPr>
        <p:spPr>
          <a:xfrm rot="10800000">
            <a:off x="9436107" y="3487965"/>
            <a:ext cx="365760" cy="2166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031805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46FD-C24B-41A7-8E39-4B9EA759029A}"/>
              </a:ext>
            </a:extLst>
          </p:cNvPr>
          <p:cNvSpPr>
            <a:spLocks noGrp="1"/>
          </p:cNvSpPr>
          <p:nvPr>
            <p:ph type="title"/>
          </p:nvPr>
        </p:nvSpPr>
        <p:spPr/>
        <p:txBody>
          <a:bodyPr/>
          <a:lstStyle/>
          <a:p>
            <a:r>
              <a:rPr lang="en-ZA" dirty="0"/>
              <a:t>Content and documents</a:t>
            </a:r>
          </a:p>
        </p:txBody>
      </p:sp>
      <p:sp>
        <p:nvSpPr>
          <p:cNvPr id="3" name="Content Placeholder 2">
            <a:extLst>
              <a:ext uri="{FF2B5EF4-FFF2-40B4-BE49-F238E27FC236}">
                <a16:creationId xmlns:a16="http://schemas.microsoft.com/office/drawing/2014/main" id="{EC5906C4-F13E-44CB-B42A-10ADF854E493}"/>
              </a:ext>
            </a:extLst>
          </p:cNvPr>
          <p:cNvSpPr>
            <a:spLocks noGrp="1"/>
          </p:cNvSpPr>
          <p:nvPr>
            <p:ph sz="half" idx="2"/>
          </p:nvPr>
        </p:nvSpPr>
        <p:spPr>
          <a:xfrm>
            <a:off x="498684" y="839575"/>
            <a:ext cx="4770002" cy="5293843"/>
          </a:xfrm>
          <a:ln>
            <a:solidFill>
              <a:schemeClr val="tx1"/>
            </a:solidFill>
          </a:ln>
        </p:spPr>
        <p:txBody>
          <a:bodyPr/>
          <a:lstStyle/>
          <a:p>
            <a:pPr marL="0" indent="0">
              <a:buNone/>
            </a:pPr>
            <a:r>
              <a:rPr lang="en-ZA" b="1" dirty="0"/>
              <a:t>Content</a:t>
            </a:r>
          </a:p>
          <a:p>
            <a:r>
              <a:rPr lang="en-ZA" dirty="0"/>
              <a:t>CWP Remodelling</a:t>
            </a:r>
          </a:p>
          <a:p>
            <a:r>
              <a:rPr lang="en-ZA" dirty="0"/>
              <a:t>Payments to Participants</a:t>
            </a:r>
          </a:p>
        </p:txBody>
      </p:sp>
      <p:sp>
        <p:nvSpPr>
          <p:cNvPr id="4" name="Content Placeholder 2">
            <a:extLst>
              <a:ext uri="{FF2B5EF4-FFF2-40B4-BE49-F238E27FC236}">
                <a16:creationId xmlns:a16="http://schemas.microsoft.com/office/drawing/2014/main" id="{89343F39-9975-40AE-A326-EDC87E958463}"/>
              </a:ext>
            </a:extLst>
          </p:cNvPr>
          <p:cNvSpPr txBox="1">
            <a:spLocks/>
          </p:cNvSpPr>
          <p:nvPr/>
        </p:nvSpPr>
        <p:spPr>
          <a:xfrm>
            <a:off x="6470469" y="839576"/>
            <a:ext cx="5207725" cy="5293842"/>
          </a:xfrm>
          <a:prstGeom prst="rect">
            <a:avLst/>
          </a:prstGeom>
          <a:ln>
            <a:solidFill>
              <a:schemeClr val="tx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ZA" b="1" dirty="0"/>
              <a:t>Documents attached</a:t>
            </a:r>
          </a:p>
          <a:p>
            <a:r>
              <a:rPr lang="en-ZA" dirty="0"/>
              <a:t>Draft CWP Policy Framework</a:t>
            </a:r>
          </a:p>
          <a:p>
            <a:r>
              <a:rPr lang="en-ZA" dirty="0"/>
              <a:t>Approved CWP Implementation Policy</a:t>
            </a:r>
          </a:p>
          <a:p>
            <a:pPr marL="0" indent="0">
              <a:buNone/>
            </a:pPr>
            <a:endParaRPr lang="en-ZA" dirty="0"/>
          </a:p>
        </p:txBody>
      </p:sp>
    </p:spTree>
    <p:extLst>
      <p:ext uri="{BB962C8B-B14F-4D97-AF65-F5344CB8AC3E}">
        <p14:creationId xmlns:p14="http://schemas.microsoft.com/office/powerpoint/2010/main" val="627410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675E9-EB63-4359-A2B8-7122B46D8762}"/>
              </a:ext>
            </a:extLst>
          </p:cNvPr>
          <p:cNvSpPr>
            <a:spLocks noGrp="1"/>
          </p:cNvSpPr>
          <p:nvPr>
            <p:ph type="title"/>
          </p:nvPr>
        </p:nvSpPr>
        <p:spPr/>
        <p:txBody>
          <a:bodyPr/>
          <a:lstStyle/>
          <a:p>
            <a:r>
              <a:rPr lang="en-ZA" dirty="0"/>
              <a:t>Common challenges</a:t>
            </a:r>
          </a:p>
        </p:txBody>
      </p:sp>
      <p:sp>
        <p:nvSpPr>
          <p:cNvPr id="3" name="Content Placeholder 2">
            <a:extLst>
              <a:ext uri="{FF2B5EF4-FFF2-40B4-BE49-F238E27FC236}">
                <a16:creationId xmlns:a16="http://schemas.microsoft.com/office/drawing/2014/main" id="{05BD38D8-C440-4759-9A3D-EFC4DED6B9C4}"/>
              </a:ext>
            </a:extLst>
          </p:cNvPr>
          <p:cNvSpPr>
            <a:spLocks noGrp="1"/>
          </p:cNvSpPr>
          <p:nvPr>
            <p:ph sz="half" idx="2"/>
          </p:nvPr>
        </p:nvSpPr>
        <p:spPr/>
        <p:txBody>
          <a:bodyPr/>
          <a:lstStyle/>
          <a:p>
            <a:r>
              <a:rPr lang="en-ZA" dirty="0"/>
              <a:t>Unstable System (increased systems down time)</a:t>
            </a:r>
          </a:p>
          <a:p>
            <a:endParaRPr lang="en-ZA" dirty="0"/>
          </a:p>
          <a:p>
            <a:r>
              <a:rPr lang="en-ZA" dirty="0"/>
              <a:t>Unstable Network Connectivity - SITA</a:t>
            </a:r>
          </a:p>
          <a:p>
            <a:endParaRPr lang="en-ZA" dirty="0"/>
          </a:p>
          <a:p>
            <a:r>
              <a:rPr lang="en-ZA" dirty="0"/>
              <a:t>End to end Processes not fully automated </a:t>
            </a:r>
          </a:p>
          <a:p>
            <a:endParaRPr lang="en-ZA" dirty="0"/>
          </a:p>
          <a:p>
            <a:r>
              <a:rPr lang="en-ZA" dirty="0"/>
              <a:t>Historical Data Fragmentation (no singles source of truth) - Most data lacks integrity </a:t>
            </a:r>
          </a:p>
          <a:p>
            <a:endParaRPr lang="en-ZA" dirty="0"/>
          </a:p>
          <a:p>
            <a:r>
              <a:rPr lang="en-ZA" dirty="0"/>
              <a:t>Lack of Data protocols – delays reconciliations </a:t>
            </a:r>
          </a:p>
          <a:p>
            <a:endParaRPr lang="en-ZA" dirty="0"/>
          </a:p>
        </p:txBody>
      </p:sp>
    </p:spTree>
    <p:extLst>
      <p:ext uri="{BB962C8B-B14F-4D97-AF65-F5344CB8AC3E}">
        <p14:creationId xmlns:p14="http://schemas.microsoft.com/office/powerpoint/2010/main" val="1315045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DAE99-B23F-4EB4-A7A0-B7530E02AC1F}"/>
              </a:ext>
            </a:extLst>
          </p:cNvPr>
          <p:cNvSpPr>
            <a:spLocks noGrp="1"/>
          </p:cNvSpPr>
          <p:nvPr>
            <p:ph type="title"/>
          </p:nvPr>
        </p:nvSpPr>
        <p:spPr/>
        <p:txBody>
          <a:bodyPr/>
          <a:lstStyle/>
          <a:p>
            <a:r>
              <a:rPr lang="en-ZA" dirty="0"/>
              <a:t>Way forward</a:t>
            </a:r>
          </a:p>
        </p:txBody>
      </p:sp>
      <p:sp>
        <p:nvSpPr>
          <p:cNvPr id="3" name="Content Placeholder 2">
            <a:extLst>
              <a:ext uri="{FF2B5EF4-FFF2-40B4-BE49-F238E27FC236}">
                <a16:creationId xmlns:a16="http://schemas.microsoft.com/office/drawing/2014/main" id="{20B05B27-20E8-4120-BE1A-0D48C75ABE9B}"/>
              </a:ext>
            </a:extLst>
          </p:cNvPr>
          <p:cNvSpPr>
            <a:spLocks noGrp="1"/>
          </p:cNvSpPr>
          <p:nvPr>
            <p:ph sz="half" idx="2"/>
          </p:nvPr>
        </p:nvSpPr>
        <p:spPr/>
        <p:txBody>
          <a:bodyPr/>
          <a:lstStyle/>
          <a:p>
            <a:r>
              <a:rPr lang="en-ZA" dirty="0"/>
              <a:t>Development of new MIS system in Progress</a:t>
            </a:r>
          </a:p>
          <a:p>
            <a:endParaRPr lang="en-ZA" dirty="0"/>
          </a:p>
          <a:p>
            <a:r>
              <a:rPr lang="en-ZA" dirty="0"/>
              <a:t>Integrate all information under “one roof” ( IA data, participant payment, assets procurement)</a:t>
            </a:r>
          </a:p>
          <a:p>
            <a:endParaRPr lang="en-ZA" dirty="0"/>
          </a:p>
          <a:p>
            <a:r>
              <a:rPr lang="en-ZA" dirty="0"/>
              <a:t>Improve interfaces with DHA and </a:t>
            </a:r>
            <a:r>
              <a:rPr lang="en-ZA" dirty="0" err="1"/>
              <a:t>DPSA</a:t>
            </a:r>
            <a:r>
              <a:rPr lang="en-ZA" dirty="0"/>
              <a:t> ( turn-around times and SLAs)</a:t>
            </a:r>
          </a:p>
          <a:p>
            <a:endParaRPr lang="en-ZA" dirty="0"/>
          </a:p>
          <a:p>
            <a:r>
              <a:rPr lang="en-ZA" dirty="0"/>
              <a:t>Full </a:t>
            </a:r>
            <a:r>
              <a:rPr lang="en-ZA"/>
              <a:t>Automation : Central </a:t>
            </a:r>
            <a:r>
              <a:rPr lang="en-ZA" dirty="0"/>
              <a:t>Hub for CWP Management Information  </a:t>
            </a:r>
          </a:p>
        </p:txBody>
      </p:sp>
    </p:spTree>
    <p:extLst>
      <p:ext uri="{BB962C8B-B14F-4D97-AF65-F5344CB8AC3E}">
        <p14:creationId xmlns:p14="http://schemas.microsoft.com/office/powerpoint/2010/main" val="3700279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833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D9E5A4-394E-4A8A-90DC-67938CB1CDB0}"/>
              </a:ext>
            </a:extLst>
          </p:cNvPr>
          <p:cNvSpPr>
            <a:spLocks noGrp="1"/>
          </p:cNvSpPr>
          <p:nvPr>
            <p:ph type="body" sz="quarter" idx="13"/>
          </p:nvPr>
        </p:nvSpPr>
        <p:spPr/>
        <p:txBody>
          <a:bodyPr/>
          <a:lstStyle/>
          <a:p>
            <a:r>
              <a:rPr lang="en-ZA" dirty="0"/>
              <a:t>CWP REMODELLING</a:t>
            </a:r>
          </a:p>
        </p:txBody>
      </p:sp>
    </p:spTree>
    <p:extLst>
      <p:ext uri="{BB962C8B-B14F-4D97-AF65-F5344CB8AC3E}">
        <p14:creationId xmlns:p14="http://schemas.microsoft.com/office/powerpoint/2010/main" val="2997126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BBB6-61E1-4C6E-8A0A-AA4791C49C32}"/>
              </a:ext>
            </a:extLst>
          </p:cNvPr>
          <p:cNvSpPr>
            <a:spLocks noGrp="1"/>
          </p:cNvSpPr>
          <p:nvPr>
            <p:ph type="title"/>
          </p:nvPr>
        </p:nvSpPr>
        <p:spPr/>
        <p:txBody>
          <a:bodyPr/>
          <a:lstStyle/>
          <a:p>
            <a:r>
              <a:rPr lang="en-ZA" dirty="0"/>
              <a:t>remodelling</a:t>
            </a:r>
          </a:p>
        </p:txBody>
      </p:sp>
      <p:sp>
        <p:nvSpPr>
          <p:cNvPr id="3" name="Content Placeholder 2">
            <a:extLst>
              <a:ext uri="{FF2B5EF4-FFF2-40B4-BE49-F238E27FC236}">
                <a16:creationId xmlns:a16="http://schemas.microsoft.com/office/drawing/2014/main" id="{6131F769-D076-4200-A1E2-43DD1D9497B8}"/>
              </a:ext>
            </a:extLst>
          </p:cNvPr>
          <p:cNvSpPr>
            <a:spLocks noGrp="1"/>
          </p:cNvSpPr>
          <p:nvPr>
            <p:ph sz="half" idx="2"/>
          </p:nvPr>
        </p:nvSpPr>
        <p:spPr/>
        <p:txBody>
          <a:bodyPr/>
          <a:lstStyle/>
          <a:p>
            <a:pPr marL="0" indent="0">
              <a:buNone/>
            </a:pPr>
            <a:r>
              <a:rPr lang="en-ZA" sz="1600" dirty="0"/>
              <a:t>Previous authorising framework:</a:t>
            </a:r>
          </a:p>
          <a:p>
            <a:r>
              <a:rPr lang="en-ZA" sz="1600" dirty="0"/>
              <a:t>The implementation of the CWP was currently guided by the “CWP Norms and Standards” that was approved by the CWP National Steering Committee in 2010</a:t>
            </a:r>
          </a:p>
          <a:p>
            <a:r>
              <a:rPr lang="en-US" sz="1600" dirty="0"/>
              <a:t>The Norms and Standards reflect the key design features of the CWP that CoGTA will uphold in the process of </a:t>
            </a:r>
            <a:r>
              <a:rPr lang="en-ZA" sz="1600" dirty="0"/>
              <a:t>institutionalising</a:t>
            </a:r>
            <a:r>
              <a:rPr lang="en-US" sz="1600" dirty="0"/>
              <a:t> the </a:t>
            </a:r>
            <a:r>
              <a:rPr lang="en-ZA" sz="1600" dirty="0"/>
              <a:t>programme</a:t>
            </a:r>
            <a:r>
              <a:rPr lang="en-US" sz="1600" dirty="0"/>
              <a:t>.</a:t>
            </a:r>
            <a:endParaRPr lang="en-ZA" sz="1600" dirty="0"/>
          </a:p>
          <a:p>
            <a:r>
              <a:rPr lang="en-ZA" sz="1600" dirty="0"/>
              <a:t>The previous CWP Implementation Manual was approved in 2011</a:t>
            </a:r>
          </a:p>
          <a:p>
            <a:r>
              <a:rPr lang="en-ZA" sz="1600" dirty="0"/>
              <a:t>The Norms and Standards as well as the Implementation Manual became outdated and limited alternative / innovative approaches to implementing the CWP.</a:t>
            </a:r>
          </a:p>
          <a:p>
            <a:pPr marL="0" indent="0">
              <a:lnSpc>
                <a:spcPct val="100000"/>
              </a:lnSpc>
              <a:spcBef>
                <a:spcPts val="0"/>
              </a:spcBef>
              <a:buNone/>
            </a:pPr>
            <a:endParaRPr lang="en-US" sz="1600" dirty="0"/>
          </a:p>
          <a:p>
            <a:pPr marL="0" indent="0">
              <a:lnSpc>
                <a:spcPct val="100000"/>
              </a:lnSpc>
              <a:spcBef>
                <a:spcPts val="0"/>
              </a:spcBef>
              <a:buNone/>
            </a:pPr>
            <a:r>
              <a:rPr lang="en-US" sz="1600" dirty="0"/>
              <a:t>The CWP </a:t>
            </a:r>
            <a:r>
              <a:rPr lang="en-ZA" sz="1600" dirty="0"/>
              <a:t>remodelling process was designed to be a journey rather than an event.  Our intent is to experiment with new and innovative ways to maximise </a:t>
            </a:r>
            <a:r>
              <a:rPr lang="en-US" sz="1600" dirty="0"/>
              <a:t>the impact of our limited resources on poverty, inequality and unemployment. </a:t>
            </a:r>
            <a:r>
              <a:rPr lang="en-ZA" sz="1600" dirty="0"/>
              <a:t>Revised CWP Implementation Model was approved by the Minister in September 2021.  </a:t>
            </a:r>
            <a:r>
              <a:rPr lang="en-ZA" sz="1600" b="1" dirty="0"/>
              <a:t>The new model finds expression in the following 2 documents:</a:t>
            </a:r>
            <a:endParaRPr lang="en-US" sz="1600" b="1" dirty="0"/>
          </a:p>
          <a:p>
            <a:pPr marL="0" indent="0">
              <a:lnSpc>
                <a:spcPct val="100000"/>
              </a:lnSpc>
              <a:spcBef>
                <a:spcPts val="0"/>
              </a:spcBef>
              <a:buNone/>
            </a:pPr>
            <a:endParaRPr lang="en-US" sz="1600" dirty="0"/>
          </a:p>
          <a:p>
            <a:pPr>
              <a:lnSpc>
                <a:spcPct val="100000"/>
              </a:lnSpc>
              <a:spcBef>
                <a:spcPts val="0"/>
              </a:spcBef>
              <a:buSzPts val="1100"/>
              <a:buFont typeface="Wingdings" panose="05000000000000000000" pitchFamily="2" charset="2"/>
              <a:buChar char="v"/>
            </a:pPr>
            <a:r>
              <a:rPr lang="en-ZA" sz="1600" b="1" dirty="0"/>
              <a:t>CWP Policy Framework</a:t>
            </a:r>
            <a:r>
              <a:rPr lang="en-ZA" sz="1600" dirty="0"/>
              <a:t>. High-level policy matters. First draft was finalised and distributed to </a:t>
            </a:r>
            <a:r>
              <a:rPr lang="en-ZA" sz="1600" dirty="0" err="1"/>
              <a:t>DPWI</a:t>
            </a:r>
            <a:r>
              <a:rPr lang="en-ZA" sz="1600" dirty="0"/>
              <a:t>, NT, </a:t>
            </a:r>
            <a:r>
              <a:rPr lang="en-ZA" sz="1600" dirty="0" err="1"/>
              <a:t>IAs</a:t>
            </a:r>
            <a:r>
              <a:rPr lang="en-ZA" sz="1600" dirty="0"/>
              <a:t> and Provinces at the beginning of October 2021. Consultation with stakeholders to be finalised by 28 February 2022. Final document to completed by 31 March 2022.  Minister / Cabinet Approval.</a:t>
            </a:r>
          </a:p>
          <a:p>
            <a:pPr>
              <a:lnSpc>
                <a:spcPct val="100000"/>
              </a:lnSpc>
              <a:spcBef>
                <a:spcPts val="0"/>
              </a:spcBef>
              <a:buSzPts val="1100"/>
              <a:buFont typeface="Wingdings" panose="05000000000000000000" pitchFamily="2" charset="2"/>
              <a:buChar char="v"/>
            </a:pPr>
            <a:endParaRPr lang="en-ZA" sz="1600" dirty="0"/>
          </a:p>
          <a:p>
            <a:pPr>
              <a:lnSpc>
                <a:spcPct val="100000"/>
              </a:lnSpc>
              <a:spcBef>
                <a:spcPts val="0"/>
              </a:spcBef>
              <a:buSzPts val="1100"/>
              <a:buFont typeface="Wingdings" panose="05000000000000000000" pitchFamily="2" charset="2"/>
              <a:buChar char="v"/>
            </a:pPr>
            <a:r>
              <a:rPr lang="en-ZA" sz="1600" b="1" dirty="0"/>
              <a:t>CWP Implementation Policy</a:t>
            </a:r>
            <a:r>
              <a:rPr lang="en-ZA" sz="1600" dirty="0"/>
              <a:t>. Operational Matters. Version 1 finalised and implemented w.e.f. 1 October 2021. Lessons from implementation to be incorporated into next version to be implemented w.e.f. 1 April 2022.  This will also form the basis of next tender to appoint </a:t>
            </a:r>
            <a:r>
              <a:rPr lang="en-ZA" sz="1600" dirty="0" err="1"/>
              <a:t>IAs</a:t>
            </a:r>
            <a:r>
              <a:rPr lang="en-ZA" sz="1600" dirty="0"/>
              <a:t>. DG Approval.</a:t>
            </a:r>
          </a:p>
          <a:p>
            <a:pPr marL="0" indent="0">
              <a:lnSpc>
                <a:spcPct val="100000"/>
              </a:lnSpc>
              <a:spcBef>
                <a:spcPts val="0"/>
              </a:spcBef>
              <a:buSzPts val="1100"/>
              <a:buNone/>
            </a:pPr>
            <a:endParaRPr lang="en-US" sz="1600" dirty="0"/>
          </a:p>
          <a:p>
            <a:pPr>
              <a:lnSpc>
                <a:spcPct val="100000"/>
              </a:lnSpc>
              <a:spcBef>
                <a:spcPts val="0"/>
              </a:spcBef>
            </a:pPr>
            <a:endParaRPr lang="en-ZA" sz="1600" dirty="0"/>
          </a:p>
        </p:txBody>
      </p:sp>
    </p:spTree>
    <p:extLst>
      <p:ext uri="{BB962C8B-B14F-4D97-AF65-F5344CB8AC3E}">
        <p14:creationId xmlns:p14="http://schemas.microsoft.com/office/powerpoint/2010/main" val="535452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C2639-A3AC-40D2-84A8-D74357B38E99}"/>
              </a:ext>
            </a:extLst>
          </p:cNvPr>
          <p:cNvSpPr>
            <a:spLocks noGrp="1"/>
          </p:cNvSpPr>
          <p:nvPr>
            <p:ph type="title"/>
          </p:nvPr>
        </p:nvSpPr>
        <p:spPr/>
        <p:txBody>
          <a:bodyPr/>
          <a:lstStyle/>
          <a:p>
            <a:r>
              <a:rPr lang="en-ZA" dirty="0"/>
              <a:t>Programme objectives</a:t>
            </a:r>
          </a:p>
        </p:txBody>
      </p:sp>
      <p:graphicFrame>
        <p:nvGraphicFramePr>
          <p:cNvPr id="4" name="Table 4">
            <a:extLst>
              <a:ext uri="{FF2B5EF4-FFF2-40B4-BE49-F238E27FC236}">
                <a16:creationId xmlns:a16="http://schemas.microsoft.com/office/drawing/2014/main" id="{DD4AF470-D0CC-4EFE-93C5-FA21896E2373}"/>
              </a:ext>
            </a:extLst>
          </p:cNvPr>
          <p:cNvGraphicFramePr>
            <a:graphicFrameLocks noGrp="1"/>
          </p:cNvGraphicFramePr>
          <p:nvPr/>
        </p:nvGraphicFramePr>
        <p:xfrm>
          <a:off x="513806" y="809897"/>
          <a:ext cx="11179510" cy="2966720"/>
        </p:xfrm>
        <a:graphic>
          <a:graphicData uri="http://schemas.openxmlformats.org/drawingml/2006/table">
            <a:tbl>
              <a:tblPr firstRow="1" bandRow="1">
                <a:tableStyleId>{5C22544A-7EE6-4342-B048-85BDC9FD1C3A}</a:tableStyleId>
              </a:tblPr>
              <a:tblGrid>
                <a:gridCol w="3021874">
                  <a:extLst>
                    <a:ext uri="{9D8B030D-6E8A-4147-A177-3AD203B41FA5}">
                      <a16:colId xmlns:a16="http://schemas.microsoft.com/office/drawing/2014/main" val="1594676140"/>
                    </a:ext>
                  </a:extLst>
                </a:gridCol>
                <a:gridCol w="5416731">
                  <a:extLst>
                    <a:ext uri="{9D8B030D-6E8A-4147-A177-3AD203B41FA5}">
                      <a16:colId xmlns:a16="http://schemas.microsoft.com/office/drawing/2014/main" val="3041447246"/>
                    </a:ext>
                  </a:extLst>
                </a:gridCol>
                <a:gridCol w="2740905">
                  <a:extLst>
                    <a:ext uri="{9D8B030D-6E8A-4147-A177-3AD203B41FA5}">
                      <a16:colId xmlns:a16="http://schemas.microsoft.com/office/drawing/2014/main" val="2397272923"/>
                    </a:ext>
                  </a:extLst>
                </a:gridCol>
              </a:tblGrid>
              <a:tr h="370840">
                <a:tc>
                  <a:txBody>
                    <a:bodyPr/>
                    <a:lstStyle/>
                    <a:p>
                      <a:r>
                        <a:rPr lang="en-ZA" sz="1600" dirty="0"/>
                        <a:t>Focus area</a:t>
                      </a:r>
                    </a:p>
                  </a:txBody>
                  <a:tcPr/>
                </a:tc>
                <a:tc>
                  <a:txBody>
                    <a:bodyPr/>
                    <a:lstStyle/>
                    <a:p>
                      <a:r>
                        <a:rPr lang="en-ZA" sz="1600" dirty="0"/>
                        <a:t>Objective</a:t>
                      </a:r>
                    </a:p>
                  </a:txBody>
                  <a:tcPr/>
                </a:tc>
                <a:tc>
                  <a:txBody>
                    <a:bodyPr/>
                    <a:lstStyle/>
                    <a:p>
                      <a:r>
                        <a:rPr lang="en-ZA" sz="1600" dirty="0"/>
                        <a:t>Drivers</a:t>
                      </a:r>
                    </a:p>
                  </a:txBody>
                  <a:tcPr/>
                </a:tc>
                <a:extLst>
                  <a:ext uri="{0D108BD9-81ED-4DB2-BD59-A6C34878D82A}">
                    <a16:rowId xmlns:a16="http://schemas.microsoft.com/office/drawing/2014/main" val="2344470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Predictable basic income – employment safety net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Create access to a minimum level of regular and predictable work opportunities for the unemployed and/or underemployed, including those whose livelihood activities are insufficient to lift them out of poverty.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Defining Useful work</a:t>
                      </a:r>
                    </a:p>
                    <a:p>
                      <a:endParaRPr lang="en-ZA" sz="1600" dirty="0"/>
                    </a:p>
                  </a:txBody>
                  <a:tcPr/>
                </a:tc>
                <a:extLst>
                  <a:ext uri="{0D108BD9-81ED-4DB2-BD59-A6C34878D82A}">
                    <a16:rowId xmlns:a16="http://schemas.microsoft.com/office/drawing/2014/main" val="2230103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Skills enhancement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Strengthen the economic ‘agency’ of people in poor areas by enhancing skills through work experience and training</a:t>
                      </a:r>
                      <a:endParaRPr lang="en-ZA"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Aligning Useful work and Appropriate training</a:t>
                      </a:r>
                    </a:p>
                  </a:txBody>
                  <a:tcPr/>
                </a:tc>
                <a:extLst>
                  <a:ext uri="{0D108BD9-81ED-4DB2-BD59-A6C34878D82A}">
                    <a16:rowId xmlns:a16="http://schemas.microsoft.com/office/drawing/2014/main" val="1964140867"/>
                  </a:ext>
                </a:extLst>
              </a:tr>
              <a:tr h="370840">
                <a:tc>
                  <a:txBody>
                    <a:bodyPr/>
                    <a:lstStyle/>
                    <a:p>
                      <a:r>
                        <a:rPr lang="en-ZA" sz="1600" dirty="0"/>
                        <a:t>Public Assets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Contribute to the development and provision of public assets and services in poor communities</a:t>
                      </a:r>
                      <a:endParaRPr lang="en-ZA" sz="1600" dirty="0"/>
                    </a:p>
                  </a:txBody>
                  <a:tcPr/>
                </a:tc>
                <a:tc>
                  <a:txBody>
                    <a:bodyPr/>
                    <a:lstStyle/>
                    <a:p>
                      <a:r>
                        <a:rPr lang="en-ZA" sz="1600" dirty="0"/>
                        <a:t>Derive from IDP and One-Plan</a:t>
                      </a:r>
                    </a:p>
                  </a:txBody>
                  <a:tcPr/>
                </a:tc>
                <a:extLst>
                  <a:ext uri="{0D108BD9-81ED-4DB2-BD59-A6C34878D82A}">
                    <a16:rowId xmlns:a16="http://schemas.microsoft.com/office/drawing/2014/main" val="1825181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Community needs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dirty="0"/>
                        <a:t>Enhance social cohesion and human dignity</a:t>
                      </a:r>
                    </a:p>
                  </a:txBody>
                  <a:tcPr/>
                </a:tc>
                <a:tc>
                  <a:txBody>
                    <a:bodyPr/>
                    <a:lstStyle/>
                    <a:p>
                      <a:r>
                        <a:rPr lang="en-ZA" sz="1600" dirty="0"/>
                        <a:t>Community engagement</a:t>
                      </a:r>
                    </a:p>
                  </a:txBody>
                  <a:tcPr/>
                </a:tc>
                <a:extLst>
                  <a:ext uri="{0D108BD9-81ED-4DB2-BD59-A6C34878D82A}">
                    <a16:rowId xmlns:a16="http://schemas.microsoft.com/office/drawing/2014/main" val="1971002953"/>
                  </a:ext>
                </a:extLst>
              </a:tr>
            </a:tbl>
          </a:graphicData>
        </a:graphic>
      </p:graphicFrame>
    </p:spTree>
    <p:extLst>
      <p:ext uri="{BB962C8B-B14F-4D97-AF65-F5344CB8AC3E}">
        <p14:creationId xmlns:p14="http://schemas.microsoft.com/office/powerpoint/2010/main" val="2860792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6C4A8-90F9-41E2-BD0C-5C1A7592131C}"/>
              </a:ext>
            </a:extLst>
          </p:cNvPr>
          <p:cNvSpPr>
            <a:spLocks noGrp="1"/>
          </p:cNvSpPr>
          <p:nvPr>
            <p:ph type="title"/>
          </p:nvPr>
        </p:nvSpPr>
        <p:spPr/>
        <p:txBody>
          <a:bodyPr/>
          <a:lstStyle/>
          <a:p>
            <a:r>
              <a:rPr lang="en-ZA" dirty="0"/>
              <a:t>Remodelling – two implementation pathways</a:t>
            </a:r>
          </a:p>
        </p:txBody>
      </p:sp>
      <p:sp>
        <p:nvSpPr>
          <p:cNvPr id="10" name="Rectangle 9">
            <a:extLst>
              <a:ext uri="{FF2B5EF4-FFF2-40B4-BE49-F238E27FC236}">
                <a16:creationId xmlns:a16="http://schemas.microsoft.com/office/drawing/2014/main" id="{1BC81364-CCA1-4518-BD6A-6ACC7D438CAA}"/>
              </a:ext>
            </a:extLst>
          </p:cNvPr>
          <p:cNvSpPr/>
          <p:nvPr/>
        </p:nvSpPr>
        <p:spPr>
          <a:xfrm>
            <a:off x="1115560" y="5867075"/>
            <a:ext cx="10562634" cy="40992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Site planning, Centralised wage payments, Training Design, Transversal Procurement</a:t>
            </a:r>
          </a:p>
        </p:txBody>
      </p:sp>
      <p:grpSp>
        <p:nvGrpSpPr>
          <p:cNvPr id="13" name="Group 12">
            <a:extLst>
              <a:ext uri="{FF2B5EF4-FFF2-40B4-BE49-F238E27FC236}">
                <a16:creationId xmlns:a16="http://schemas.microsoft.com/office/drawing/2014/main" id="{EC4D440F-EF5D-4624-9DE8-D0A24D62BA4A}"/>
              </a:ext>
            </a:extLst>
          </p:cNvPr>
          <p:cNvGrpSpPr/>
          <p:nvPr/>
        </p:nvGrpSpPr>
        <p:grpSpPr>
          <a:xfrm>
            <a:off x="496955" y="2010368"/>
            <a:ext cx="1460745" cy="2962848"/>
            <a:chOff x="496955" y="1600443"/>
            <a:chExt cx="1460745" cy="2962848"/>
          </a:xfrm>
        </p:grpSpPr>
        <p:sp>
          <p:nvSpPr>
            <p:cNvPr id="5" name="Rectangle 4">
              <a:extLst>
                <a:ext uri="{FF2B5EF4-FFF2-40B4-BE49-F238E27FC236}">
                  <a16:creationId xmlns:a16="http://schemas.microsoft.com/office/drawing/2014/main" id="{5C870B7C-92E8-4185-B6B5-AF5D5ACEB1F0}"/>
                </a:ext>
              </a:extLst>
            </p:cNvPr>
            <p:cNvSpPr/>
            <p:nvPr/>
          </p:nvSpPr>
          <p:spPr>
            <a:xfrm>
              <a:off x="496955" y="1600443"/>
              <a:ext cx="1460745" cy="2962848"/>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err="1">
                  <a:solidFill>
                    <a:schemeClr val="bg1"/>
                  </a:solidFill>
                </a:rPr>
                <a:t>DCOG</a:t>
              </a:r>
              <a:endParaRPr lang="en-US" sz="1400" dirty="0">
                <a:solidFill>
                  <a:schemeClr val="bg1"/>
                </a:solidFill>
              </a:endParaRPr>
            </a:p>
            <a:p>
              <a:pPr marL="285750" indent="-285750" algn="ctr">
                <a:buFont typeface="Arial" panose="020B0604020202020204" pitchFamily="34" charset="0"/>
                <a:buChar char="•"/>
              </a:pPr>
              <a:endParaRPr lang="en-US" sz="1400" dirty="0">
                <a:solidFill>
                  <a:schemeClr val="bg1"/>
                </a:solidFill>
              </a:endParaRPr>
            </a:p>
            <a:p>
              <a:pPr marL="285750" indent="-285750" algn="ctr">
                <a:buFont typeface="Arial" panose="020B0604020202020204" pitchFamily="34" charset="0"/>
                <a:buChar char="•"/>
              </a:pPr>
              <a:endParaRPr lang="en-US" sz="1400" dirty="0">
                <a:solidFill>
                  <a:schemeClr val="bg1"/>
                </a:solidFill>
              </a:endParaRPr>
            </a:p>
            <a:p>
              <a:pPr marL="285750" indent="-285750" algn="ctr">
                <a:buFont typeface="Arial" panose="020B0604020202020204" pitchFamily="34" charset="0"/>
                <a:buChar char="•"/>
              </a:pPr>
              <a:endParaRPr lang="en-US" sz="1400" dirty="0">
                <a:solidFill>
                  <a:schemeClr val="bg1"/>
                </a:solidFill>
              </a:endParaRPr>
            </a:p>
            <a:p>
              <a:pPr algn="ctr"/>
              <a:endParaRPr lang="en-ZA" sz="1400" b="1" dirty="0">
                <a:solidFill>
                  <a:schemeClr val="bg1"/>
                </a:solidFill>
              </a:endParaRPr>
            </a:p>
          </p:txBody>
        </p:sp>
        <p:sp>
          <p:nvSpPr>
            <p:cNvPr id="6" name="Rectangle 5">
              <a:extLst>
                <a:ext uri="{FF2B5EF4-FFF2-40B4-BE49-F238E27FC236}">
                  <a16:creationId xmlns:a16="http://schemas.microsoft.com/office/drawing/2014/main" id="{2D4EFF98-C397-4C4C-8F79-9300907BEE9C}"/>
                </a:ext>
              </a:extLst>
            </p:cNvPr>
            <p:cNvSpPr/>
            <p:nvPr/>
          </p:nvSpPr>
          <p:spPr>
            <a:xfrm>
              <a:off x="579328" y="2929129"/>
              <a:ext cx="1296000" cy="50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Payment Systems</a:t>
              </a:r>
              <a:endParaRPr lang="en-ZA" sz="1400" b="1" dirty="0">
                <a:solidFill>
                  <a:schemeClr val="tx1"/>
                </a:solidFill>
              </a:endParaRPr>
            </a:p>
          </p:txBody>
        </p:sp>
        <p:sp>
          <p:nvSpPr>
            <p:cNvPr id="7" name="Rectangle 6">
              <a:extLst>
                <a:ext uri="{FF2B5EF4-FFF2-40B4-BE49-F238E27FC236}">
                  <a16:creationId xmlns:a16="http://schemas.microsoft.com/office/drawing/2014/main" id="{264AE382-09FD-4F84-BE6D-81BCD05496A3}"/>
                </a:ext>
              </a:extLst>
            </p:cNvPr>
            <p:cNvSpPr/>
            <p:nvPr/>
          </p:nvSpPr>
          <p:spPr>
            <a:xfrm>
              <a:off x="579328" y="2396721"/>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Transversal Procurement</a:t>
              </a:r>
              <a:endParaRPr lang="en-ZA" sz="1400" b="1" dirty="0">
                <a:solidFill>
                  <a:schemeClr val="tx1"/>
                </a:solidFill>
              </a:endParaRPr>
            </a:p>
          </p:txBody>
        </p:sp>
        <p:sp>
          <p:nvSpPr>
            <p:cNvPr id="8" name="Rectangle 7">
              <a:extLst>
                <a:ext uri="{FF2B5EF4-FFF2-40B4-BE49-F238E27FC236}">
                  <a16:creationId xmlns:a16="http://schemas.microsoft.com/office/drawing/2014/main" id="{59CE2F2F-C6F9-4592-8E46-59CAF37586DB}"/>
                </a:ext>
              </a:extLst>
            </p:cNvPr>
            <p:cNvSpPr/>
            <p:nvPr/>
          </p:nvSpPr>
          <p:spPr>
            <a:xfrm>
              <a:off x="579328" y="1864313"/>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Direct / </a:t>
              </a:r>
            </a:p>
            <a:p>
              <a:pPr algn="ctr"/>
              <a:r>
                <a:rPr lang="en-US" sz="1400" b="1" dirty="0">
                  <a:solidFill>
                    <a:schemeClr val="tx1"/>
                  </a:solidFill>
                </a:rPr>
                <a:t>Monitor</a:t>
              </a:r>
              <a:endParaRPr lang="en-US" sz="14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marL="285750" indent="-285750" algn="ctr">
                <a:buFont typeface="Arial" panose="020B0604020202020204" pitchFamily="34" charset="0"/>
                <a:buChar char="•"/>
              </a:pPr>
              <a:endParaRPr lang="en-US" sz="1400" dirty="0">
                <a:solidFill>
                  <a:schemeClr val="tx1"/>
                </a:solidFill>
              </a:endParaRPr>
            </a:p>
            <a:p>
              <a:pPr algn="ctr"/>
              <a:endParaRPr lang="en-ZA" sz="1400" b="1" dirty="0">
                <a:solidFill>
                  <a:schemeClr val="tx1"/>
                </a:solidFill>
              </a:endParaRPr>
            </a:p>
          </p:txBody>
        </p:sp>
        <p:sp>
          <p:nvSpPr>
            <p:cNvPr id="9" name="Rectangle 8">
              <a:extLst>
                <a:ext uri="{FF2B5EF4-FFF2-40B4-BE49-F238E27FC236}">
                  <a16:creationId xmlns:a16="http://schemas.microsoft.com/office/drawing/2014/main" id="{C59F518A-71F4-4423-BB5C-C836A2C3F76D}"/>
                </a:ext>
              </a:extLst>
            </p:cNvPr>
            <p:cNvSpPr/>
            <p:nvPr/>
          </p:nvSpPr>
          <p:spPr>
            <a:xfrm>
              <a:off x="579328" y="3460038"/>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Training Design</a:t>
              </a:r>
              <a:endParaRPr lang="en-ZA" sz="1400" b="1" dirty="0">
                <a:solidFill>
                  <a:schemeClr val="tx1"/>
                </a:solidFill>
              </a:endParaRPr>
            </a:p>
          </p:txBody>
        </p:sp>
        <p:sp>
          <p:nvSpPr>
            <p:cNvPr id="12" name="Rectangle 11">
              <a:extLst>
                <a:ext uri="{FF2B5EF4-FFF2-40B4-BE49-F238E27FC236}">
                  <a16:creationId xmlns:a16="http://schemas.microsoft.com/office/drawing/2014/main" id="{593743E4-4BF7-4F9B-A55E-B3757ED3B6D3}"/>
                </a:ext>
              </a:extLst>
            </p:cNvPr>
            <p:cNvSpPr/>
            <p:nvPr/>
          </p:nvSpPr>
          <p:spPr>
            <a:xfrm>
              <a:off x="579328" y="3992446"/>
              <a:ext cx="1296000" cy="505499"/>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b="1" dirty="0">
                  <a:solidFill>
                    <a:schemeClr val="tx1"/>
                  </a:solidFill>
                </a:rPr>
                <a:t>Tech. Support</a:t>
              </a:r>
              <a:endParaRPr lang="en-ZA" sz="1400" b="1" dirty="0">
                <a:solidFill>
                  <a:schemeClr val="tx1"/>
                </a:solidFill>
              </a:endParaRPr>
            </a:p>
          </p:txBody>
        </p:sp>
      </p:grpSp>
      <p:sp>
        <p:nvSpPr>
          <p:cNvPr id="14" name="Rectangle: Rounded Corners 13">
            <a:extLst>
              <a:ext uri="{FF2B5EF4-FFF2-40B4-BE49-F238E27FC236}">
                <a16:creationId xmlns:a16="http://schemas.microsoft.com/office/drawing/2014/main" id="{C2B5238F-FE28-4636-93AE-367762289006}"/>
              </a:ext>
            </a:extLst>
          </p:cNvPr>
          <p:cNvSpPr/>
          <p:nvPr/>
        </p:nvSpPr>
        <p:spPr>
          <a:xfrm>
            <a:off x="2304729" y="2010368"/>
            <a:ext cx="1802675" cy="972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Implementing Partner / Sector Department</a:t>
            </a:r>
          </a:p>
        </p:txBody>
      </p:sp>
      <p:sp>
        <p:nvSpPr>
          <p:cNvPr id="15" name="Rectangle: Rounded Corners 14">
            <a:extLst>
              <a:ext uri="{FF2B5EF4-FFF2-40B4-BE49-F238E27FC236}">
                <a16:creationId xmlns:a16="http://schemas.microsoft.com/office/drawing/2014/main" id="{0C2F50FF-8C6B-4630-99EA-0877E479E44C}"/>
              </a:ext>
            </a:extLst>
          </p:cNvPr>
          <p:cNvSpPr/>
          <p:nvPr/>
        </p:nvSpPr>
        <p:spPr>
          <a:xfrm>
            <a:off x="2304728" y="4080986"/>
            <a:ext cx="1802675" cy="888274"/>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Implementing Agent</a:t>
            </a:r>
          </a:p>
        </p:txBody>
      </p:sp>
      <p:sp>
        <p:nvSpPr>
          <p:cNvPr id="16" name="Rectangle: Rounded Corners 15">
            <a:extLst>
              <a:ext uri="{FF2B5EF4-FFF2-40B4-BE49-F238E27FC236}">
                <a16:creationId xmlns:a16="http://schemas.microsoft.com/office/drawing/2014/main" id="{14D83546-849A-49FF-BF13-C0AEFD690450}"/>
              </a:ext>
            </a:extLst>
          </p:cNvPr>
          <p:cNvSpPr/>
          <p:nvPr/>
        </p:nvSpPr>
        <p:spPr>
          <a:xfrm>
            <a:off x="4284034" y="4082653"/>
            <a:ext cx="1802675" cy="888274"/>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LRC</a:t>
            </a:r>
            <a:r>
              <a:rPr lang="en-ZA" sz="1400" dirty="0">
                <a:solidFill>
                  <a:schemeClr val="tx1"/>
                </a:solidFill>
              </a:rPr>
              <a:t> / Community</a:t>
            </a:r>
          </a:p>
        </p:txBody>
      </p:sp>
      <p:sp>
        <p:nvSpPr>
          <p:cNvPr id="17" name="Rectangle: Rounded Corners 16">
            <a:extLst>
              <a:ext uri="{FF2B5EF4-FFF2-40B4-BE49-F238E27FC236}">
                <a16:creationId xmlns:a16="http://schemas.microsoft.com/office/drawing/2014/main" id="{AE9750A9-2013-4FB1-809F-01F931E94F34}"/>
              </a:ext>
            </a:extLst>
          </p:cNvPr>
          <p:cNvSpPr/>
          <p:nvPr/>
        </p:nvSpPr>
        <p:spPr>
          <a:xfrm>
            <a:off x="6344345" y="4074898"/>
            <a:ext cx="1802675" cy="409926"/>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Useful Work</a:t>
            </a:r>
          </a:p>
        </p:txBody>
      </p:sp>
      <p:sp>
        <p:nvSpPr>
          <p:cNvPr id="18" name="Rectangle: Rounded Corners 17">
            <a:extLst>
              <a:ext uri="{FF2B5EF4-FFF2-40B4-BE49-F238E27FC236}">
                <a16:creationId xmlns:a16="http://schemas.microsoft.com/office/drawing/2014/main" id="{C639C2DD-620F-4C8C-8231-D75D0C1F38A1}"/>
              </a:ext>
            </a:extLst>
          </p:cNvPr>
          <p:cNvSpPr/>
          <p:nvPr/>
        </p:nvSpPr>
        <p:spPr>
          <a:xfrm>
            <a:off x="6344346" y="4553288"/>
            <a:ext cx="1802675" cy="409926"/>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Training</a:t>
            </a:r>
          </a:p>
        </p:txBody>
      </p:sp>
      <p:sp>
        <p:nvSpPr>
          <p:cNvPr id="19" name="Rectangle: Rounded Corners 18">
            <a:extLst>
              <a:ext uri="{FF2B5EF4-FFF2-40B4-BE49-F238E27FC236}">
                <a16:creationId xmlns:a16="http://schemas.microsoft.com/office/drawing/2014/main" id="{E4184DD5-745D-4AEE-B4FC-D94B91C6DC6C}"/>
              </a:ext>
            </a:extLst>
          </p:cNvPr>
          <p:cNvSpPr/>
          <p:nvPr/>
        </p:nvSpPr>
        <p:spPr>
          <a:xfrm>
            <a:off x="10428722" y="2010368"/>
            <a:ext cx="1249472" cy="2962848"/>
          </a:xfrm>
          <a:prstGeom prst="roundRect">
            <a:avLst/>
          </a:prstGeom>
          <a:solidFill>
            <a:schemeClr val="accent1"/>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Participants</a:t>
            </a:r>
          </a:p>
        </p:txBody>
      </p:sp>
      <p:sp>
        <p:nvSpPr>
          <p:cNvPr id="20" name="Rectangle: Rounded Corners 19">
            <a:extLst>
              <a:ext uri="{FF2B5EF4-FFF2-40B4-BE49-F238E27FC236}">
                <a16:creationId xmlns:a16="http://schemas.microsoft.com/office/drawing/2014/main" id="{7D3292E1-20C1-4149-B44E-D55165B959F7}"/>
              </a:ext>
            </a:extLst>
          </p:cNvPr>
          <p:cNvSpPr/>
          <p:nvPr/>
        </p:nvSpPr>
        <p:spPr>
          <a:xfrm>
            <a:off x="4324537" y="2022119"/>
            <a:ext cx="1802675" cy="972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Pre-defined work programmes</a:t>
            </a:r>
          </a:p>
        </p:txBody>
      </p:sp>
      <p:sp>
        <p:nvSpPr>
          <p:cNvPr id="21" name="Rectangle: Rounded Corners 20">
            <a:extLst>
              <a:ext uri="{FF2B5EF4-FFF2-40B4-BE49-F238E27FC236}">
                <a16:creationId xmlns:a16="http://schemas.microsoft.com/office/drawing/2014/main" id="{BABC817D-B170-4C02-AEDA-3346E08DF70D}"/>
              </a:ext>
            </a:extLst>
          </p:cNvPr>
          <p:cNvSpPr/>
          <p:nvPr/>
        </p:nvSpPr>
        <p:spPr>
          <a:xfrm>
            <a:off x="6344346" y="2022119"/>
            <a:ext cx="1802675" cy="972868"/>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On the job training (Theory and Practise)</a:t>
            </a:r>
          </a:p>
        </p:txBody>
      </p:sp>
      <p:sp>
        <p:nvSpPr>
          <p:cNvPr id="22" name="Rectangle 21">
            <a:extLst>
              <a:ext uri="{FF2B5EF4-FFF2-40B4-BE49-F238E27FC236}">
                <a16:creationId xmlns:a16="http://schemas.microsoft.com/office/drawing/2014/main" id="{C8650385-8256-4A42-A365-36B33128951D}"/>
              </a:ext>
            </a:extLst>
          </p:cNvPr>
          <p:cNvSpPr/>
          <p:nvPr/>
        </p:nvSpPr>
        <p:spPr>
          <a:xfrm>
            <a:off x="1115560" y="768165"/>
            <a:ext cx="10562634" cy="409925"/>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solidFill>
              </a:rPr>
              <a:t>Centralised wage payments, Transversal Procurement</a:t>
            </a:r>
          </a:p>
        </p:txBody>
      </p:sp>
      <p:sp>
        <p:nvSpPr>
          <p:cNvPr id="23" name="Rectangle: Rounded Corners 22">
            <a:extLst>
              <a:ext uri="{FF2B5EF4-FFF2-40B4-BE49-F238E27FC236}">
                <a16:creationId xmlns:a16="http://schemas.microsoft.com/office/drawing/2014/main" id="{B45DDE94-8369-466C-AD1C-9E2D53AC7F9B}"/>
              </a:ext>
            </a:extLst>
          </p:cNvPr>
          <p:cNvSpPr/>
          <p:nvPr/>
        </p:nvSpPr>
        <p:spPr>
          <a:xfrm>
            <a:off x="8389208" y="2526987"/>
            <a:ext cx="1802675" cy="468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Partner: Tools / Materials, Training</a:t>
            </a:r>
          </a:p>
        </p:txBody>
      </p:sp>
      <p:sp>
        <p:nvSpPr>
          <p:cNvPr id="25" name="Rectangle: Rounded Corners 24">
            <a:extLst>
              <a:ext uri="{FF2B5EF4-FFF2-40B4-BE49-F238E27FC236}">
                <a16:creationId xmlns:a16="http://schemas.microsoft.com/office/drawing/2014/main" id="{7B4D6CDC-CC6D-45EB-B02F-119D3FDD105C}"/>
              </a:ext>
            </a:extLst>
          </p:cNvPr>
          <p:cNvSpPr/>
          <p:nvPr/>
        </p:nvSpPr>
        <p:spPr>
          <a:xfrm>
            <a:off x="8386533" y="4084942"/>
            <a:ext cx="1802675" cy="888274"/>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DCOG</a:t>
            </a:r>
            <a:r>
              <a:rPr lang="en-ZA" sz="1400" dirty="0">
                <a:solidFill>
                  <a:schemeClr val="tx1"/>
                </a:solidFill>
              </a:rPr>
              <a:t> funds PPE, Tools, Cons., Training, etc.</a:t>
            </a:r>
          </a:p>
        </p:txBody>
      </p:sp>
      <p:sp>
        <p:nvSpPr>
          <p:cNvPr id="26" name="Rectangle: Rounded Corners 25">
            <a:extLst>
              <a:ext uri="{FF2B5EF4-FFF2-40B4-BE49-F238E27FC236}">
                <a16:creationId xmlns:a16="http://schemas.microsoft.com/office/drawing/2014/main" id="{E2E6657E-FA51-4C5F-9CA9-9A318665AE0C}"/>
              </a:ext>
            </a:extLst>
          </p:cNvPr>
          <p:cNvSpPr/>
          <p:nvPr/>
        </p:nvSpPr>
        <p:spPr>
          <a:xfrm>
            <a:off x="8386533" y="2037442"/>
            <a:ext cx="1802675" cy="468000"/>
          </a:xfrm>
          <a:prstGeom prst="round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err="1">
                <a:solidFill>
                  <a:schemeClr val="tx1"/>
                </a:solidFill>
              </a:rPr>
              <a:t>DCOG</a:t>
            </a:r>
            <a:r>
              <a:rPr lang="en-ZA" sz="1400" dirty="0">
                <a:solidFill>
                  <a:schemeClr val="tx1"/>
                </a:solidFill>
              </a:rPr>
              <a:t>: PPE,  some Training</a:t>
            </a:r>
          </a:p>
        </p:txBody>
      </p:sp>
      <p:sp>
        <p:nvSpPr>
          <p:cNvPr id="27" name="Arrow: Right 26">
            <a:extLst>
              <a:ext uri="{FF2B5EF4-FFF2-40B4-BE49-F238E27FC236}">
                <a16:creationId xmlns:a16="http://schemas.microsoft.com/office/drawing/2014/main" id="{8AB64549-211B-4230-A5E5-EB1297C52614}"/>
              </a:ext>
            </a:extLst>
          </p:cNvPr>
          <p:cNvSpPr/>
          <p:nvPr/>
        </p:nvSpPr>
        <p:spPr>
          <a:xfrm rot="16200000">
            <a:off x="9121569" y="5073631"/>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Arrow: Right 27">
            <a:extLst>
              <a:ext uri="{FF2B5EF4-FFF2-40B4-BE49-F238E27FC236}">
                <a16:creationId xmlns:a16="http://schemas.microsoft.com/office/drawing/2014/main" id="{41D5AB60-BB25-415E-A886-AC027F4DC5AD}"/>
              </a:ext>
            </a:extLst>
          </p:cNvPr>
          <p:cNvSpPr/>
          <p:nvPr/>
        </p:nvSpPr>
        <p:spPr>
          <a:xfrm rot="16200000">
            <a:off x="10887158" y="5052191"/>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Arrow: Right 28">
            <a:extLst>
              <a:ext uri="{FF2B5EF4-FFF2-40B4-BE49-F238E27FC236}">
                <a16:creationId xmlns:a16="http://schemas.microsoft.com/office/drawing/2014/main" id="{4F2CECDA-C45B-47E8-8E7D-061209291258}"/>
              </a:ext>
            </a:extLst>
          </p:cNvPr>
          <p:cNvSpPr/>
          <p:nvPr/>
        </p:nvSpPr>
        <p:spPr>
          <a:xfrm rot="5400000">
            <a:off x="845366" y="5263500"/>
            <a:ext cx="76391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Arrow: Right 29">
            <a:extLst>
              <a:ext uri="{FF2B5EF4-FFF2-40B4-BE49-F238E27FC236}">
                <a16:creationId xmlns:a16="http://schemas.microsoft.com/office/drawing/2014/main" id="{3AD14604-230E-4090-8F14-7455869B743D}"/>
              </a:ext>
            </a:extLst>
          </p:cNvPr>
          <p:cNvSpPr/>
          <p:nvPr/>
        </p:nvSpPr>
        <p:spPr>
          <a:xfrm rot="16200000">
            <a:off x="862353" y="1520171"/>
            <a:ext cx="729947"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Arrow: Right 30">
            <a:extLst>
              <a:ext uri="{FF2B5EF4-FFF2-40B4-BE49-F238E27FC236}">
                <a16:creationId xmlns:a16="http://schemas.microsoft.com/office/drawing/2014/main" id="{72CC3D7B-6209-40C3-9300-1FD46A3F31B1}"/>
              </a:ext>
            </a:extLst>
          </p:cNvPr>
          <p:cNvSpPr/>
          <p:nvPr/>
        </p:nvSpPr>
        <p:spPr>
          <a:xfrm rot="5400000">
            <a:off x="10887158" y="1713492"/>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Arrow: Right 31">
            <a:extLst>
              <a:ext uri="{FF2B5EF4-FFF2-40B4-BE49-F238E27FC236}">
                <a16:creationId xmlns:a16="http://schemas.microsoft.com/office/drawing/2014/main" id="{E09CC78C-8EFD-47C9-AB9A-FFD99A65D5A5}"/>
              </a:ext>
            </a:extLst>
          </p:cNvPr>
          <p:cNvSpPr/>
          <p:nvPr/>
        </p:nvSpPr>
        <p:spPr>
          <a:xfrm rot="5400000">
            <a:off x="9109343" y="1718845"/>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3" name="Arrow: Right 32">
            <a:extLst>
              <a:ext uri="{FF2B5EF4-FFF2-40B4-BE49-F238E27FC236}">
                <a16:creationId xmlns:a16="http://schemas.microsoft.com/office/drawing/2014/main" id="{CC6FEBF5-2B76-461B-A55E-D645BFC1FB31}"/>
              </a:ext>
            </a:extLst>
          </p:cNvPr>
          <p:cNvSpPr/>
          <p:nvPr/>
        </p:nvSpPr>
        <p:spPr>
          <a:xfrm rot="16200000">
            <a:off x="7079382" y="5059731"/>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dirty="0"/>
          </a:p>
        </p:txBody>
      </p:sp>
      <p:sp>
        <p:nvSpPr>
          <p:cNvPr id="34" name="Arrow: Right 33">
            <a:extLst>
              <a:ext uri="{FF2B5EF4-FFF2-40B4-BE49-F238E27FC236}">
                <a16:creationId xmlns:a16="http://schemas.microsoft.com/office/drawing/2014/main" id="{0610AD13-C5AC-451E-8CBD-8E5237B7F876}"/>
              </a:ext>
            </a:extLst>
          </p:cNvPr>
          <p:cNvSpPr/>
          <p:nvPr/>
        </p:nvSpPr>
        <p:spPr>
          <a:xfrm rot="16200000">
            <a:off x="5057673" y="5058549"/>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5" name="Arrow: Right 34">
            <a:extLst>
              <a:ext uri="{FF2B5EF4-FFF2-40B4-BE49-F238E27FC236}">
                <a16:creationId xmlns:a16="http://schemas.microsoft.com/office/drawing/2014/main" id="{9B8B5CE5-16E8-4478-AE7F-6B1D850F5C71}"/>
              </a:ext>
            </a:extLst>
          </p:cNvPr>
          <p:cNvSpPr/>
          <p:nvPr/>
        </p:nvSpPr>
        <p:spPr>
          <a:xfrm rot="5400000">
            <a:off x="3039765" y="1705222"/>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6" name="Arrow: Right 35">
            <a:extLst>
              <a:ext uri="{FF2B5EF4-FFF2-40B4-BE49-F238E27FC236}">
                <a16:creationId xmlns:a16="http://schemas.microsoft.com/office/drawing/2014/main" id="{82970F5B-1478-4CDD-B5CF-8CB59A84CA08}"/>
              </a:ext>
            </a:extLst>
          </p:cNvPr>
          <p:cNvSpPr/>
          <p:nvPr/>
        </p:nvSpPr>
        <p:spPr>
          <a:xfrm rot="16200000">
            <a:off x="3035964" y="5054888"/>
            <a:ext cx="332599" cy="2235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7" name="Rectangle 36">
            <a:extLst>
              <a:ext uri="{FF2B5EF4-FFF2-40B4-BE49-F238E27FC236}">
                <a16:creationId xmlns:a16="http://schemas.microsoft.com/office/drawing/2014/main" id="{3A569B81-0C82-4189-8414-60F5BF372263}"/>
              </a:ext>
            </a:extLst>
          </p:cNvPr>
          <p:cNvSpPr/>
          <p:nvPr/>
        </p:nvSpPr>
        <p:spPr>
          <a:xfrm>
            <a:off x="2302263" y="5432160"/>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PM Fees</a:t>
            </a:r>
            <a:endParaRPr lang="en-ZA" sz="1400" dirty="0">
              <a:solidFill>
                <a:schemeClr val="tx1"/>
              </a:solidFill>
            </a:endParaRPr>
          </a:p>
        </p:txBody>
      </p:sp>
      <p:sp>
        <p:nvSpPr>
          <p:cNvPr id="38" name="Rectangle 37">
            <a:extLst>
              <a:ext uri="{FF2B5EF4-FFF2-40B4-BE49-F238E27FC236}">
                <a16:creationId xmlns:a16="http://schemas.microsoft.com/office/drawing/2014/main" id="{9C5A72BE-3A39-4909-82C4-B6D9C900485E}"/>
              </a:ext>
            </a:extLst>
          </p:cNvPr>
          <p:cNvSpPr/>
          <p:nvPr/>
        </p:nvSpPr>
        <p:spPr>
          <a:xfrm>
            <a:off x="6347021" y="5433227"/>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Site Plans</a:t>
            </a:r>
            <a:endParaRPr lang="en-ZA" sz="1400" dirty="0">
              <a:solidFill>
                <a:schemeClr val="tx1"/>
              </a:solidFill>
            </a:endParaRPr>
          </a:p>
        </p:txBody>
      </p:sp>
      <p:sp>
        <p:nvSpPr>
          <p:cNvPr id="39" name="Rectangle 38">
            <a:extLst>
              <a:ext uri="{FF2B5EF4-FFF2-40B4-BE49-F238E27FC236}">
                <a16:creationId xmlns:a16="http://schemas.microsoft.com/office/drawing/2014/main" id="{687B00D8-41DD-42D9-A51C-B82C096A80C1}"/>
              </a:ext>
            </a:extLst>
          </p:cNvPr>
          <p:cNvSpPr/>
          <p:nvPr/>
        </p:nvSpPr>
        <p:spPr>
          <a:xfrm>
            <a:off x="8389208" y="5423627"/>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Procurement Plans</a:t>
            </a:r>
            <a:endParaRPr lang="en-ZA" sz="1400" dirty="0">
              <a:solidFill>
                <a:schemeClr val="tx1"/>
              </a:solidFill>
            </a:endParaRPr>
          </a:p>
        </p:txBody>
      </p:sp>
      <p:sp>
        <p:nvSpPr>
          <p:cNvPr id="40" name="Rectangle 39">
            <a:extLst>
              <a:ext uri="{FF2B5EF4-FFF2-40B4-BE49-F238E27FC236}">
                <a16:creationId xmlns:a16="http://schemas.microsoft.com/office/drawing/2014/main" id="{B6531EA7-5C97-4CB4-BB39-48624FF08DD1}"/>
              </a:ext>
            </a:extLst>
          </p:cNvPr>
          <p:cNvSpPr/>
          <p:nvPr/>
        </p:nvSpPr>
        <p:spPr>
          <a:xfrm>
            <a:off x="10434230" y="5426168"/>
            <a:ext cx="1243964"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Pays Wages</a:t>
            </a:r>
            <a:endParaRPr lang="en-ZA" sz="1400" dirty="0">
              <a:solidFill>
                <a:schemeClr val="tx1"/>
              </a:solidFill>
            </a:endParaRPr>
          </a:p>
        </p:txBody>
      </p:sp>
      <p:sp>
        <p:nvSpPr>
          <p:cNvPr id="41" name="Rectangle 40">
            <a:extLst>
              <a:ext uri="{FF2B5EF4-FFF2-40B4-BE49-F238E27FC236}">
                <a16:creationId xmlns:a16="http://schemas.microsoft.com/office/drawing/2014/main" id="{67BEB6C5-C156-4E91-8124-857876C35C6F}"/>
              </a:ext>
            </a:extLst>
          </p:cNvPr>
          <p:cNvSpPr/>
          <p:nvPr/>
        </p:nvSpPr>
        <p:spPr>
          <a:xfrm>
            <a:off x="2307404" y="1266966"/>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Direct cost only</a:t>
            </a:r>
            <a:endParaRPr lang="en-ZA" sz="1400" dirty="0">
              <a:solidFill>
                <a:schemeClr val="tx1"/>
              </a:solidFill>
            </a:endParaRPr>
          </a:p>
        </p:txBody>
      </p:sp>
      <p:sp>
        <p:nvSpPr>
          <p:cNvPr id="42" name="Rectangle 41">
            <a:extLst>
              <a:ext uri="{FF2B5EF4-FFF2-40B4-BE49-F238E27FC236}">
                <a16:creationId xmlns:a16="http://schemas.microsoft.com/office/drawing/2014/main" id="{CD35186E-B1DC-4663-B20A-ED810C622936}"/>
              </a:ext>
            </a:extLst>
          </p:cNvPr>
          <p:cNvSpPr/>
          <p:nvPr/>
        </p:nvSpPr>
        <p:spPr>
          <a:xfrm>
            <a:off x="4327212" y="5426168"/>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Site Plans</a:t>
            </a:r>
            <a:endParaRPr lang="en-ZA" sz="1400" dirty="0">
              <a:solidFill>
                <a:schemeClr val="tx1"/>
              </a:solidFill>
            </a:endParaRPr>
          </a:p>
        </p:txBody>
      </p:sp>
      <p:sp>
        <p:nvSpPr>
          <p:cNvPr id="43" name="Rectangle 42">
            <a:extLst>
              <a:ext uri="{FF2B5EF4-FFF2-40B4-BE49-F238E27FC236}">
                <a16:creationId xmlns:a16="http://schemas.microsoft.com/office/drawing/2014/main" id="{0E68BD72-996C-4BCD-A267-E007A6257324}"/>
              </a:ext>
            </a:extLst>
          </p:cNvPr>
          <p:cNvSpPr/>
          <p:nvPr/>
        </p:nvSpPr>
        <p:spPr>
          <a:xfrm>
            <a:off x="8389208" y="1271703"/>
            <a:ext cx="1800000"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Procurement plans</a:t>
            </a:r>
            <a:endParaRPr lang="en-ZA" sz="1400" dirty="0">
              <a:solidFill>
                <a:schemeClr val="tx1"/>
              </a:solidFill>
            </a:endParaRPr>
          </a:p>
        </p:txBody>
      </p:sp>
      <p:cxnSp>
        <p:nvCxnSpPr>
          <p:cNvPr id="45" name="Straight Connector 44">
            <a:extLst>
              <a:ext uri="{FF2B5EF4-FFF2-40B4-BE49-F238E27FC236}">
                <a16:creationId xmlns:a16="http://schemas.microsoft.com/office/drawing/2014/main" id="{A64E6BB4-2765-4612-A2B2-209E2FE6E861}"/>
              </a:ext>
            </a:extLst>
          </p:cNvPr>
          <p:cNvCxnSpPr/>
          <p:nvPr/>
        </p:nvCxnSpPr>
        <p:spPr>
          <a:xfrm flipH="1">
            <a:off x="2310079" y="3509554"/>
            <a:ext cx="788180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689AAF88-6E46-453D-96D0-0A16034BAE1E}"/>
              </a:ext>
            </a:extLst>
          </p:cNvPr>
          <p:cNvSpPr/>
          <p:nvPr/>
        </p:nvSpPr>
        <p:spPr>
          <a:xfrm>
            <a:off x="10428722" y="1266966"/>
            <a:ext cx="1243964" cy="324000"/>
          </a:xfrm>
          <a:prstGeom prst="rect">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400" dirty="0">
                <a:solidFill>
                  <a:schemeClr val="tx1"/>
                </a:solidFill>
              </a:rPr>
              <a:t>Pays Wages</a:t>
            </a:r>
            <a:endParaRPr lang="en-ZA" sz="1400" dirty="0">
              <a:solidFill>
                <a:schemeClr val="tx1"/>
              </a:solidFill>
            </a:endParaRPr>
          </a:p>
        </p:txBody>
      </p:sp>
      <p:sp>
        <p:nvSpPr>
          <p:cNvPr id="47" name="Rectangle: Rounded Corners 46">
            <a:extLst>
              <a:ext uri="{FF2B5EF4-FFF2-40B4-BE49-F238E27FC236}">
                <a16:creationId xmlns:a16="http://schemas.microsoft.com/office/drawing/2014/main" id="{FDB3CD60-A286-4D57-A2F9-15C62B585B80}"/>
              </a:ext>
            </a:extLst>
          </p:cNvPr>
          <p:cNvSpPr/>
          <p:nvPr/>
        </p:nvSpPr>
        <p:spPr>
          <a:xfrm>
            <a:off x="2302263" y="3625612"/>
            <a:ext cx="1217889" cy="288000"/>
          </a:xfrm>
          <a:prstGeom prst="roundRect">
            <a:avLst/>
          </a:prstGeom>
          <a:solidFill>
            <a:srgbClr val="66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Pathway 1</a:t>
            </a:r>
          </a:p>
        </p:txBody>
      </p:sp>
      <p:sp>
        <p:nvSpPr>
          <p:cNvPr id="48" name="Rectangle: Rounded Corners 47">
            <a:extLst>
              <a:ext uri="{FF2B5EF4-FFF2-40B4-BE49-F238E27FC236}">
                <a16:creationId xmlns:a16="http://schemas.microsoft.com/office/drawing/2014/main" id="{599C2F6C-96E5-40C0-BDE9-FE6C48A5578A}"/>
              </a:ext>
            </a:extLst>
          </p:cNvPr>
          <p:cNvSpPr/>
          <p:nvPr/>
        </p:nvSpPr>
        <p:spPr>
          <a:xfrm>
            <a:off x="2300114" y="3088210"/>
            <a:ext cx="1217889" cy="288000"/>
          </a:xfrm>
          <a:prstGeom prst="roundRect">
            <a:avLst/>
          </a:prstGeom>
          <a:solidFill>
            <a:srgbClr val="92D050"/>
          </a:solidFill>
          <a:ln>
            <a:solidFill>
              <a:schemeClr val="accent6">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Pathway 2</a:t>
            </a:r>
          </a:p>
        </p:txBody>
      </p:sp>
    </p:spTree>
    <p:extLst>
      <p:ext uri="{BB962C8B-B14F-4D97-AF65-F5344CB8AC3E}">
        <p14:creationId xmlns:p14="http://schemas.microsoft.com/office/powerpoint/2010/main" val="53056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2BEF5-6E96-42F1-A308-87E1091306FA}"/>
              </a:ext>
            </a:extLst>
          </p:cNvPr>
          <p:cNvSpPr>
            <a:spLocks noGrp="1"/>
          </p:cNvSpPr>
          <p:nvPr>
            <p:ph type="title"/>
          </p:nvPr>
        </p:nvSpPr>
        <p:spPr/>
        <p:txBody>
          <a:bodyPr/>
          <a:lstStyle/>
          <a:p>
            <a:r>
              <a:rPr lang="en-ZA" dirty="0"/>
              <a:t>Policy framework - Defining roles</a:t>
            </a:r>
          </a:p>
        </p:txBody>
      </p:sp>
      <p:graphicFrame>
        <p:nvGraphicFramePr>
          <p:cNvPr id="4" name="Table 4">
            <a:extLst>
              <a:ext uri="{FF2B5EF4-FFF2-40B4-BE49-F238E27FC236}">
                <a16:creationId xmlns:a16="http://schemas.microsoft.com/office/drawing/2014/main" id="{7290BBA1-07E2-4894-85EA-F47573CF8D62}"/>
              </a:ext>
            </a:extLst>
          </p:cNvPr>
          <p:cNvGraphicFramePr>
            <a:graphicFrameLocks noGrp="1"/>
          </p:cNvGraphicFramePr>
          <p:nvPr>
            <p:ph sz="half" idx="2"/>
          </p:nvPr>
        </p:nvGraphicFramePr>
        <p:xfrm>
          <a:off x="498475" y="757238"/>
          <a:ext cx="11179719" cy="4607560"/>
        </p:xfrm>
        <a:graphic>
          <a:graphicData uri="http://schemas.openxmlformats.org/drawingml/2006/table">
            <a:tbl>
              <a:tblPr firstRow="1" bandRow="1">
                <a:tableStyleId>{5C22544A-7EE6-4342-B048-85BDC9FD1C3A}</a:tableStyleId>
              </a:tblPr>
              <a:tblGrid>
                <a:gridCol w="2784656">
                  <a:extLst>
                    <a:ext uri="{9D8B030D-6E8A-4147-A177-3AD203B41FA5}">
                      <a16:colId xmlns:a16="http://schemas.microsoft.com/office/drawing/2014/main" val="3491221071"/>
                    </a:ext>
                  </a:extLst>
                </a:gridCol>
                <a:gridCol w="3544389">
                  <a:extLst>
                    <a:ext uri="{9D8B030D-6E8A-4147-A177-3AD203B41FA5}">
                      <a16:colId xmlns:a16="http://schemas.microsoft.com/office/drawing/2014/main" val="1951591026"/>
                    </a:ext>
                  </a:extLst>
                </a:gridCol>
                <a:gridCol w="4850674">
                  <a:extLst>
                    <a:ext uri="{9D8B030D-6E8A-4147-A177-3AD203B41FA5}">
                      <a16:colId xmlns:a16="http://schemas.microsoft.com/office/drawing/2014/main" val="549101962"/>
                    </a:ext>
                  </a:extLst>
                </a:gridCol>
              </a:tblGrid>
              <a:tr h="370840">
                <a:tc>
                  <a:txBody>
                    <a:bodyPr/>
                    <a:lstStyle/>
                    <a:p>
                      <a:r>
                        <a:rPr lang="en-ZA" sz="1600" dirty="0" err="1"/>
                        <a:t>DCOG</a:t>
                      </a:r>
                      <a:endParaRPr lang="en-ZA" sz="1600" dirty="0"/>
                    </a:p>
                  </a:txBody>
                  <a:tcPr/>
                </a:tc>
                <a:tc>
                  <a:txBody>
                    <a:bodyPr/>
                    <a:lstStyle/>
                    <a:p>
                      <a:r>
                        <a:rPr lang="en-ZA" sz="1600" dirty="0"/>
                        <a:t>Implementing Agent</a:t>
                      </a:r>
                    </a:p>
                  </a:txBody>
                  <a:tcPr/>
                </a:tc>
                <a:tc>
                  <a:txBody>
                    <a:bodyPr/>
                    <a:lstStyle/>
                    <a:p>
                      <a:r>
                        <a:rPr lang="en-ZA" sz="1600" dirty="0"/>
                        <a:t>Implementing Partner</a:t>
                      </a:r>
                    </a:p>
                  </a:txBody>
                  <a:tcPr/>
                </a:tc>
                <a:extLst>
                  <a:ext uri="{0D108BD9-81ED-4DB2-BD59-A6C34878D82A}">
                    <a16:rowId xmlns:a16="http://schemas.microsoft.com/office/drawing/2014/main" val="1921329266"/>
                  </a:ext>
                </a:extLst>
              </a:tr>
              <a:tr h="370840">
                <a:tc>
                  <a:txBody>
                    <a:bodyPr/>
                    <a:lstStyle/>
                    <a:p>
                      <a:r>
                        <a:rPr lang="en-US" sz="1600" dirty="0"/>
                        <a:t>The Department is responsible for the overall design, implementation, monitoring and evaluation of the Programme.  The Department is required to develop appropriate policies, guidelines, procedures and systems to ensure the effective and efficient implementation of the </a:t>
                      </a:r>
                      <a:r>
                        <a:rPr lang="en-US" sz="1600" dirty="0" err="1"/>
                        <a:t>programme</a:t>
                      </a:r>
                      <a:r>
                        <a:rPr lang="en-US" sz="1600" dirty="0"/>
                        <a:t>.</a:t>
                      </a:r>
                      <a:endParaRPr lang="en-ZA" sz="1600" dirty="0"/>
                    </a:p>
                  </a:txBody>
                  <a:tcPr/>
                </a:tc>
                <a:tc>
                  <a:txBody>
                    <a:bodyPr/>
                    <a:lstStyle/>
                    <a:p>
                      <a:r>
                        <a:rPr lang="en-US" sz="1600" dirty="0"/>
                        <a:t>The Department may elect to appoint Implementing Agents (</a:t>
                      </a:r>
                      <a:r>
                        <a:rPr lang="en-US" sz="1600" dirty="0" err="1"/>
                        <a:t>IAs</a:t>
                      </a:r>
                      <a:r>
                        <a:rPr lang="en-US" sz="1600" dirty="0"/>
                        <a:t>) to perform some of the functions required to implement the CWP </a:t>
                      </a:r>
                      <a:r>
                        <a:rPr lang="en-US" sz="1600" dirty="0" err="1"/>
                        <a:t>programme</a:t>
                      </a:r>
                      <a:r>
                        <a:rPr lang="en-US" sz="1600" dirty="0"/>
                        <a:t>.  </a:t>
                      </a:r>
                    </a:p>
                    <a:p>
                      <a:endParaRPr lang="en-US" sz="1600" dirty="0"/>
                    </a:p>
                    <a:p>
                      <a:r>
                        <a:rPr lang="en-US" sz="1600" dirty="0"/>
                        <a:t>Implementing Agents appointed to support the implementation of the Programme must be compensated on a not-for-profit basis.  This requirement does not place limitations on the legal or </a:t>
                      </a:r>
                      <a:r>
                        <a:rPr lang="en-US" sz="1600" dirty="0" err="1"/>
                        <a:t>organisational</a:t>
                      </a:r>
                      <a:r>
                        <a:rPr lang="en-US" sz="1600" dirty="0"/>
                        <a:t> form of </a:t>
                      </a:r>
                      <a:r>
                        <a:rPr lang="en-US" sz="1600" dirty="0" err="1"/>
                        <a:t>IAs</a:t>
                      </a:r>
                      <a:r>
                        <a:rPr lang="en-US" sz="1600" dirty="0"/>
                        <a:t>, but rather establishes the principle that </a:t>
                      </a:r>
                      <a:r>
                        <a:rPr lang="en-US" sz="1600" dirty="0" err="1"/>
                        <a:t>IAs</a:t>
                      </a:r>
                      <a:r>
                        <a:rPr lang="en-US" sz="1600" dirty="0"/>
                        <a:t> must only be compensated for those costs directly associated with the implementation of the Programme.</a:t>
                      </a:r>
                      <a:endParaRPr lang="en-ZA" sz="1600" dirty="0"/>
                    </a:p>
                  </a:txBody>
                  <a:tcPr/>
                </a:tc>
                <a:tc>
                  <a:txBody>
                    <a:bodyPr/>
                    <a:lstStyle/>
                    <a:p>
                      <a:r>
                        <a:rPr lang="en-US" sz="1600" dirty="0"/>
                        <a:t>The CWP targets a wide range of useful work activities.  It is therefore conceivable that neither the Department nor the Implementing Agents will have sufficient capacity and expertise to support such a wide range of activities.  Implementing Partners (IPs) therefore play a key role in the CWP</a:t>
                      </a:r>
                    </a:p>
                    <a:p>
                      <a:endParaRPr lang="en-US" sz="1600" dirty="0"/>
                    </a:p>
                    <a:p>
                      <a:r>
                        <a:rPr lang="en-US" sz="1600" dirty="0"/>
                        <a:t>The nature and implementation of work packages must therefore involve as far as possible, relevant public and private sector </a:t>
                      </a:r>
                      <a:r>
                        <a:rPr lang="en-US" sz="1600" dirty="0" err="1"/>
                        <a:t>organisations</a:t>
                      </a:r>
                      <a:r>
                        <a:rPr lang="en-US" sz="1600" dirty="0"/>
                        <a:t> to:</a:t>
                      </a:r>
                    </a:p>
                    <a:p>
                      <a:r>
                        <a:rPr lang="en-US" sz="1600" dirty="0"/>
                        <a:t>• Fund or co-fund elements of the </a:t>
                      </a:r>
                      <a:r>
                        <a:rPr lang="en-US" sz="1600" dirty="0" err="1"/>
                        <a:t>programme</a:t>
                      </a:r>
                      <a:r>
                        <a:rPr lang="en-US" sz="1600" dirty="0"/>
                        <a:t> (such as training and appropriate tools and materials)</a:t>
                      </a:r>
                    </a:p>
                    <a:p>
                      <a:r>
                        <a:rPr lang="en-US" sz="1600" dirty="0"/>
                        <a:t>• Provide expertise to develop and implement relevant work packages</a:t>
                      </a:r>
                    </a:p>
                    <a:p>
                      <a:r>
                        <a:rPr lang="en-US" sz="1600" dirty="0"/>
                        <a:t>• Provide appropriate training to participants</a:t>
                      </a:r>
                    </a:p>
                  </a:txBody>
                  <a:tcPr/>
                </a:tc>
                <a:extLst>
                  <a:ext uri="{0D108BD9-81ED-4DB2-BD59-A6C34878D82A}">
                    <a16:rowId xmlns:a16="http://schemas.microsoft.com/office/drawing/2014/main" val="1849922226"/>
                  </a:ext>
                </a:extLst>
              </a:tr>
            </a:tbl>
          </a:graphicData>
        </a:graphic>
      </p:graphicFrame>
    </p:spTree>
    <p:extLst>
      <p:ext uri="{BB962C8B-B14F-4D97-AF65-F5344CB8AC3E}">
        <p14:creationId xmlns:p14="http://schemas.microsoft.com/office/powerpoint/2010/main" val="318158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1A823-E07E-4114-99CD-A4B5EB330507}"/>
              </a:ext>
            </a:extLst>
          </p:cNvPr>
          <p:cNvSpPr>
            <a:spLocks noGrp="1"/>
          </p:cNvSpPr>
          <p:nvPr>
            <p:ph type="title"/>
          </p:nvPr>
        </p:nvSpPr>
        <p:spPr/>
        <p:txBody>
          <a:bodyPr/>
          <a:lstStyle/>
          <a:p>
            <a:r>
              <a:rPr lang="en-ZA" dirty="0"/>
              <a:t>Remodelling: partnership examples</a:t>
            </a:r>
          </a:p>
        </p:txBody>
      </p:sp>
      <p:graphicFrame>
        <p:nvGraphicFramePr>
          <p:cNvPr id="4" name="Table 4">
            <a:extLst>
              <a:ext uri="{FF2B5EF4-FFF2-40B4-BE49-F238E27FC236}">
                <a16:creationId xmlns:a16="http://schemas.microsoft.com/office/drawing/2014/main" id="{E59BD12E-0FBE-44FA-B876-DA45C854853E}"/>
              </a:ext>
            </a:extLst>
          </p:cNvPr>
          <p:cNvGraphicFramePr>
            <a:graphicFrameLocks noGrp="1"/>
          </p:cNvGraphicFramePr>
          <p:nvPr>
            <p:ph sz="half" idx="2"/>
            <p:extLst>
              <p:ext uri="{D42A27DB-BD31-4B8C-83A1-F6EECF244321}">
                <p14:modId xmlns:p14="http://schemas.microsoft.com/office/powerpoint/2010/main" val="3268102972"/>
              </p:ext>
            </p:extLst>
          </p:nvPr>
        </p:nvGraphicFramePr>
        <p:xfrm>
          <a:off x="498475" y="757238"/>
          <a:ext cx="11179512" cy="4516120"/>
        </p:xfrm>
        <a:graphic>
          <a:graphicData uri="http://schemas.openxmlformats.org/drawingml/2006/table">
            <a:tbl>
              <a:tblPr firstRow="1" bandRow="1">
                <a:tableStyleId>{5C22544A-7EE6-4342-B048-85BDC9FD1C3A}</a:tableStyleId>
              </a:tblPr>
              <a:tblGrid>
                <a:gridCol w="2689906">
                  <a:extLst>
                    <a:ext uri="{9D8B030D-6E8A-4147-A177-3AD203B41FA5}">
                      <a16:colId xmlns:a16="http://schemas.microsoft.com/office/drawing/2014/main" val="372535123"/>
                    </a:ext>
                  </a:extLst>
                </a:gridCol>
                <a:gridCol w="2689906">
                  <a:extLst>
                    <a:ext uri="{9D8B030D-6E8A-4147-A177-3AD203B41FA5}">
                      <a16:colId xmlns:a16="http://schemas.microsoft.com/office/drawing/2014/main" val="2981183791"/>
                    </a:ext>
                  </a:extLst>
                </a:gridCol>
                <a:gridCol w="2847703">
                  <a:extLst>
                    <a:ext uri="{9D8B030D-6E8A-4147-A177-3AD203B41FA5}">
                      <a16:colId xmlns:a16="http://schemas.microsoft.com/office/drawing/2014/main" val="323907911"/>
                    </a:ext>
                  </a:extLst>
                </a:gridCol>
                <a:gridCol w="2951997">
                  <a:extLst>
                    <a:ext uri="{9D8B030D-6E8A-4147-A177-3AD203B41FA5}">
                      <a16:colId xmlns:a16="http://schemas.microsoft.com/office/drawing/2014/main" val="1357282050"/>
                    </a:ext>
                  </a:extLst>
                </a:gridCol>
              </a:tblGrid>
              <a:tr h="370840">
                <a:tc>
                  <a:txBody>
                    <a:bodyPr/>
                    <a:lstStyle/>
                    <a:p>
                      <a:r>
                        <a:rPr lang="en-ZA" dirty="0"/>
                        <a:t>Useful Work</a:t>
                      </a:r>
                    </a:p>
                  </a:txBody>
                  <a:tcPr/>
                </a:tc>
                <a:tc>
                  <a:txBody>
                    <a:bodyPr/>
                    <a:lstStyle/>
                    <a:p>
                      <a:r>
                        <a:rPr lang="en-ZA" dirty="0"/>
                        <a:t>Partner</a:t>
                      </a:r>
                    </a:p>
                  </a:txBody>
                  <a:tcPr/>
                </a:tc>
                <a:tc>
                  <a:txBody>
                    <a:bodyPr/>
                    <a:lstStyle/>
                    <a:p>
                      <a:r>
                        <a:rPr lang="en-ZA" dirty="0"/>
                        <a:t>Partner role</a:t>
                      </a:r>
                    </a:p>
                  </a:txBody>
                  <a:tcPr/>
                </a:tc>
                <a:tc>
                  <a:txBody>
                    <a:bodyPr/>
                    <a:lstStyle/>
                    <a:p>
                      <a:r>
                        <a:rPr lang="en-ZA" dirty="0" err="1"/>
                        <a:t>DCOG</a:t>
                      </a:r>
                      <a:r>
                        <a:rPr lang="en-ZA" dirty="0"/>
                        <a:t> role</a:t>
                      </a:r>
                    </a:p>
                  </a:txBody>
                  <a:tcPr/>
                </a:tc>
                <a:extLst>
                  <a:ext uri="{0D108BD9-81ED-4DB2-BD59-A6C34878D82A}">
                    <a16:rowId xmlns:a16="http://schemas.microsoft.com/office/drawing/2014/main" val="1813640494"/>
                  </a:ext>
                </a:extLst>
              </a:tr>
              <a:tr h="370840">
                <a:tc>
                  <a:txBody>
                    <a:bodyPr/>
                    <a:lstStyle/>
                    <a:p>
                      <a:r>
                        <a:rPr lang="en-ZA" dirty="0"/>
                        <a:t>Roads repair</a:t>
                      </a:r>
                    </a:p>
                  </a:txBody>
                  <a:tcPr/>
                </a:tc>
                <a:tc>
                  <a:txBody>
                    <a:bodyPr/>
                    <a:lstStyle/>
                    <a:p>
                      <a:r>
                        <a:rPr lang="en-ZA" dirty="0"/>
                        <a:t>KZN Dept of Transport</a:t>
                      </a:r>
                    </a:p>
                  </a:txBody>
                  <a:tcPr/>
                </a:tc>
                <a:tc rowSpan="9">
                  <a:txBody>
                    <a:bodyPr/>
                    <a:lstStyle/>
                    <a:p>
                      <a:pPr marL="285750" indent="-285750">
                        <a:buFont typeface="Arial" panose="020B0604020202020204" pitchFamily="34" charset="0"/>
                        <a:buChar char="•"/>
                      </a:pPr>
                      <a:r>
                        <a:rPr lang="en-ZA" dirty="0"/>
                        <a:t>Project lead: Design projects.</a:t>
                      </a:r>
                    </a:p>
                    <a:p>
                      <a:pPr marL="285750" indent="-285750">
                        <a:buFont typeface="Arial" panose="020B0604020202020204" pitchFamily="34" charset="0"/>
                        <a:buChar char="•"/>
                      </a:pPr>
                      <a:r>
                        <a:rPr lang="en-ZA" dirty="0"/>
                        <a:t>Defines on the job and theory training (with SETA).</a:t>
                      </a:r>
                    </a:p>
                    <a:p>
                      <a:pPr marL="285750" indent="-285750">
                        <a:buFont typeface="Arial" panose="020B0604020202020204" pitchFamily="34" charset="0"/>
                        <a:buChar char="•"/>
                      </a:pPr>
                      <a:r>
                        <a:rPr lang="en-ZA" dirty="0"/>
                        <a:t>Overall project management</a:t>
                      </a:r>
                    </a:p>
                  </a:txBody>
                  <a:tcPr anchor="ctr"/>
                </a:tc>
                <a:tc rowSpan="9">
                  <a:txBody>
                    <a:bodyPr/>
                    <a:lstStyle/>
                    <a:p>
                      <a:pPr marL="285750" indent="-285750">
                        <a:buFont typeface="Arial" panose="020B0604020202020204" pitchFamily="34" charset="0"/>
                        <a:buChar char="•"/>
                      </a:pPr>
                      <a:r>
                        <a:rPr lang="en-ZA" dirty="0"/>
                        <a:t>Allocate and pay participants.  </a:t>
                      </a:r>
                    </a:p>
                    <a:p>
                      <a:pPr marL="285750" indent="-285750">
                        <a:buFont typeface="Arial" panose="020B0604020202020204" pitchFamily="34" charset="0"/>
                        <a:buChar char="•"/>
                      </a:pPr>
                      <a:r>
                        <a:rPr lang="en-ZA" dirty="0"/>
                        <a:t>Supply PPE.  </a:t>
                      </a:r>
                    </a:p>
                    <a:p>
                      <a:pPr marL="285750" indent="-285750">
                        <a:buFont typeface="Arial" panose="020B0604020202020204" pitchFamily="34" charset="0"/>
                        <a:buChar char="•"/>
                      </a:pPr>
                      <a:r>
                        <a:rPr lang="en-ZA" dirty="0"/>
                        <a:t>IA has limited role (site managers mainly)</a:t>
                      </a:r>
                    </a:p>
                    <a:p>
                      <a:pPr marL="285750" indent="-285750">
                        <a:buFont typeface="Arial" panose="020B0604020202020204" pitchFamily="34" charset="0"/>
                        <a:buChar char="•"/>
                      </a:pPr>
                      <a:r>
                        <a:rPr lang="en-ZA" dirty="0"/>
                        <a:t>Monitoring</a:t>
                      </a:r>
                    </a:p>
                  </a:txBody>
                  <a:tcPr anchor="ctr"/>
                </a:tc>
                <a:extLst>
                  <a:ext uri="{0D108BD9-81ED-4DB2-BD59-A6C34878D82A}">
                    <a16:rowId xmlns:a16="http://schemas.microsoft.com/office/drawing/2014/main" val="4248925671"/>
                  </a:ext>
                </a:extLst>
              </a:tr>
              <a:tr h="370840">
                <a:tc>
                  <a:txBody>
                    <a:bodyPr/>
                    <a:lstStyle/>
                    <a:p>
                      <a:r>
                        <a:rPr lang="en-ZA" dirty="0"/>
                        <a:t>Infrastructure maintenance</a:t>
                      </a:r>
                    </a:p>
                  </a:txBody>
                  <a:tcPr/>
                </a:tc>
                <a:tc>
                  <a:txBody>
                    <a:bodyPr/>
                    <a:lstStyle/>
                    <a:p>
                      <a:r>
                        <a:rPr lang="en-ZA" dirty="0"/>
                        <a:t>MISA</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extLst>
                  <a:ext uri="{0D108BD9-81ED-4DB2-BD59-A6C34878D82A}">
                    <a16:rowId xmlns:a16="http://schemas.microsoft.com/office/drawing/2014/main" val="3895619979"/>
                  </a:ext>
                </a:extLst>
              </a:tr>
              <a:tr h="370840">
                <a:tc>
                  <a:txBody>
                    <a:bodyPr/>
                    <a:lstStyle/>
                    <a:p>
                      <a:r>
                        <a:rPr lang="en-ZA" dirty="0"/>
                        <a:t>Small scale farming</a:t>
                      </a:r>
                    </a:p>
                  </a:txBody>
                  <a:tcPr/>
                </a:tc>
                <a:tc>
                  <a:txBody>
                    <a:bodyPr/>
                    <a:lstStyle/>
                    <a:p>
                      <a:r>
                        <a:rPr lang="en-ZA" dirty="0"/>
                        <a:t>Dept Agriculture</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extLst>
                  <a:ext uri="{0D108BD9-81ED-4DB2-BD59-A6C34878D82A}">
                    <a16:rowId xmlns:a16="http://schemas.microsoft.com/office/drawing/2014/main" val="2034254297"/>
                  </a:ext>
                </a:extLst>
              </a:tr>
              <a:tr h="370840">
                <a:tc>
                  <a:txBody>
                    <a:bodyPr/>
                    <a:lstStyle/>
                    <a:p>
                      <a:r>
                        <a:rPr lang="en-ZA" dirty="0"/>
                        <a:t>School repairs / maintenance</a:t>
                      </a:r>
                    </a:p>
                  </a:txBody>
                  <a:tcPr/>
                </a:tc>
                <a:tc>
                  <a:txBody>
                    <a:bodyPr/>
                    <a:lstStyle/>
                    <a:p>
                      <a:r>
                        <a:rPr lang="en-ZA" dirty="0"/>
                        <a:t>DBE</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ZA" dirty="0"/>
                    </a:p>
                  </a:txBody>
                  <a:tcPr/>
                </a:tc>
                <a:extLst>
                  <a:ext uri="{0D108BD9-81ED-4DB2-BD59-A6C34878D82A}">
                    <a16:rowId xmlns:a16="http://schemas.microsoft.com/office/drawing/2014/main" val="1847472173"/>
                  </a:ext>
                </a:extLst>
              </a:tr>
              <a:tr h="370840">
                <a:tc>
                  <a:txBody>
                    <a:bodyPr/>
                    <a:lstStyle/>
                    <a:p>
                      <a:r>
                        <a:rPr lang="en-ZA" dirty="0"/>
                        <a:t>Early Childhood Development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err="1"/>
                        <a:t>DSD</a:t>
                      </a:r>
                      <a:r>
                        <a:rPr lang="en-ZA" dirty="0"/>
                        <a:t>/DBE</a:t>
                      </a:r>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937493400"/>
                  </a:ext>
                </a:extLst>
              </a:tr>
              <a:tr h="370840">
                <a:tc>
                  <a:txBody>
                    <a:bodyPr/>
                    <a:lstStyle/>
                    <a:p>
                      <a:r>
                        <a:rPr lang="en-ZA" dirty="0"/>
                        <a:t>Food gardens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Dept Agriculture</a:t>
                      </a:r>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576998059"/>
                  </a:ext>
                </a:extLst>
              </a:tr>
              <a:tr h="370840">
                <a:tc>
                  <a:txBody>
                    <a:bodyPr/>
                    <a:lstStyle/>
                    <a:p>
                      <a:r>
                        <a:rPr lang="en-ZA" dirty="0"/>
                        <a:t>Home-based care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err="1"/>
                        <a:t>DSD</a:t>
                      </a:r>
                      <a:endParaRPr lang="en-ZA" dirty="0"/>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137807166"/>
                  </a:ext>
                </a:extLst>
              </a:tr>
              <a:tr h="370840">
                <a:tc>
                  <a:txBody>
                    <a:bodyPr/>
                    <a:lstStyle/>
                    <a:p>
                      <a:r>
                        <a:rPr lang="en-ZA" dirty="0"/>
                        <a:t>Community safety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SAPS</a:t>
                      </a:r>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093161382"/>
                  </a:ext>
                </a:extLst>
              </a:tr>
              <a:tr h="370840">
                <a:tc>
                  <a:txBody>
                    <a:bodyPr/>
                    <a:lstStyle/>
                    <a:p>
                      <a:endParaRPr lang="en-ZA" dirty="0"/>
                    </a:p>
                  </a:txBody>
                  <a:tcPr/>
                </a:tc>
                <a:tc>
                  <a:txBody>
                    <a:bodyPr/>
                    <a:lstStyle/>
                    <a:p>
                      <a:endParaRPr lang="en-ZA" dirty="0"/>
                    </a:p>
                  </a:txBody>
                  <a:tcPr/>
                </a:tc>
                <a:tc vMerge="1">
                  <a:txBody>
                    <a:bodyPr/>
                    <a:lstStyle/>
                    <a:p>
                      <a:endParaRPr lang="en-ZA" dirty="0"/>
                    </a:p>
                  </a:txBody>
                  <a:tcPr anchor="ctr"/>
                </a:tc>
                <a:tc vMerge="1">
                  <a:txBody>
                    <a:bodyPr/>
                    <a:lstStyle/>
                    <a:p>
                      <a:endParaRPr lang="en-ZA" dirty="0"/>
                    </a:p>
                  </a:txBody>
                  <a:tcPr anchor="ctr"/>
                </a:tc>
                <a:extLst>
                  <a:ext uri="{0D108BD9-81ED-4DB2-BD59-A6C34878D82A}">
                    <a16:rowId xmlns:a16="http://schemas.microsoft.com/office/drawing/2014/main" val="3083541777"/>
                  </a:ext>
                </a:extLst>
              </a:tr>
            </a:tbl>
          </a:graphicData>
        </a:graphic>
      </p:graphicFrame>
    </p:spTree>
    <p:extLst>
      <p:ext uri="{BB962C8B-B14F-4D97-AF65-F5344CB8AC3E}">
        <p14:creationId xmlns:p14="http://schemas.microsoft.com/office/powerpoint/2010/main" val="1686324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EFDE-5A61-4877-A6F4-3C219F3851E9}"/>
              </a:ext>
            </a:extLst>
          </p:cNvPr>
          <p:cNvSpPr>
            <a:spLocks noGrp="1"/>
          </p:cNvSpPr>
          <p:nvPr>
            <p:ph type="title"/>
          </p:nvPr>
        </p:nvSpPr>
        <p:spPr/>
        <p:txBody>
          <a:bodyPr/>
          <a:lstStyle/>
          <a:p>
            <a:r>
              <a:rPr lang="en-ZA" dirty="0"/>
              <a:t>Policy norms and standards</a:t>
            </a:r>
          </a:p>
        </p:txBody>
      </p:sp>
      <p:graphicFrame>
        <p:nvGraphicFramePr>
          <p:cNvPr id="4" name="Content Placeholder 3">
            <a:extLst>
              <a:ext uri="{FF2B5EF4-FFF2-40B4-BE49-F238E27FC236}">
                <a16:creationId xmlns:a16="http://schemas.microsoft.com/office/drawing/2014/main" id="{542B4F75-2E58-438F-B7F5-9418FF9D80B4}"/>
              </a:ext>
            </a:extLst>
          </p:cNvPr>
          <p:cNvGraphicFramePr>
            <a:graphicFrameLocks noGrp="1"/>
          </p:cNvGraphicFramePr>
          <p:nvPr>
            <p:ph sz="half" idx="2"/>
            <p:extLst>
              <p:ext uri="{D42A27DB-BD31-4B8C-83A1-F6EECF244321}">
                <p14:modId xmlns:p14="http://schemas.microsoft.com/office/powerpoint/2010/main" val="2828096331"/>
              </p:ext>
            </p:extLst>
          </p:nvPr>
        </p:nvGraphicFramePr>
        <p:xfrm>
          <a:off x="498683" y="801189"/>
          <a:ext cx="11249179" cy="5460273"/>
        </p:xfrm>
        <a:graphic>
          <a:graphicData uri="http://schemas.openxmlformats.org/drawingml/2006/table">
            <a:tbl>
              <a:tblPr firstRow="1" firstCol="1" bandRow="1">
                <a:tableStyleId>{5C22544A-7EE6-4342-B048-85BDC9FD1C3A}</a:tableStyleId>
              </a:tblPr>
              <a:tblGrid>
                <a:gridCol w="1321408">
                  <a:extLst>
                    <a:ext uri="{9D8B030D-6E8A-4147-A177-3AD203B41FA5}">
                      <a16:colId xmlns:a16="http://schemas.microsoft.com/office/drawing/2014/main" val="99312747"/>
                    </a:ext>
                  </a:extLst>
                </a:gridCol>
                <a:gridCol w="9927771">
                  <a:extLst>
                    <a:ext uri="{9D8B030D-6E8A-4147-A177-3AD203B41FA5}">
                      <a16:colId xmlns:a16="http://schemas.microsoft.com/office/drawing/2014/main" val="1902798417"/>
                    </a:ext>
                  </a:extLst>
                </a:gridCol>
              </a:tblGrid>
              <a:tr h="600448">
                <a:tc>
                  <a:txBody>
                    <a:bodyPr/>
                    <a:lstStyle/>
                    <a:p>
                      <a:pPr algn="l">
                        <a:lnSpc>
                          <a:spcPct val="115000"/>
                        </a:lnSpc>
                      </a:pPr>
                      <a:r>
                        <a:rPr lang="en-ZA" sz="1600">
                          <a:effectLst/>
                        </a:rPr>
                        <a:t>Key Design Feature</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lvl="0" indent="0">
                        <a:spcBef>
                          <a:spcPts val="200"/>
                        </a:spcBef>
                        <a:spcAft>
                          <a:spcPts val="480"/>
                        </a:spcAft>
                        <a:buFont typeface="+mj-lt"/>
                        <a:buNone/>
                      </a:pPr>
                      <a:r>
                        <a:rPr lang="en-ZA" sz="1600" dirty="0">
                          <a:effectLst/>
                        </a:rPr>
                        <a:t>The CWP must provide a minimum level of regular and predictable work for participants, to provide an employment safety net.</a:t>
                      </a:r>
                      <a:endParaRPr lang="en-ZA" sz="16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39101708"/>
                  </a:ext>
                </a:extLst>
              </a:tr>
              <a:tr h="4859825">
                <a:tc>
                  <a:txBody>
                    <a:bodyPr/>
                    <a:lstStyle/>
                    <a:p>
                      <a:pPr algn="l">
                        <a:lnSpc>
                          <a:spcPct val="115000"/>
                        </a:lnSpc>
                      </a:pPr>
                      <a:r>
                        <a:rPr lang="en-ZA" sz="1600">
                          <a:effectLst/>
                        </a:rPr>
                        <a:t>Norms and Standards</a:t>
                      </a:r>
                      <a:endParaRPr lang="en-ZA"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85750" lvl="0" indent="-285750">
                        <a:spcBef>
                          <a:spcPts val="200"/>
                        </a:spcBef>
                        <a:spcAft>
                          <a:spcPts val="480"/>
                        </a:spcAft>
                        <a:buSzPts val="1100"/>
                        <a:buFont typeface="+mj-lt"/>
                        <a:buAutoNum type="arabicPeriod"/>
                      </a:pPr>
                      <a:r>
                        <a:rPr lang="en-ZA" sz="1600" dirty="0">
                          <a:effectLst/>
                        </a:rPr>
                        <a:t>Regular and predictable work means:</a:t>
                      </a:r>
                    </a:p>
                    <a:p>
                      <a:pPr marL="742950" lvl="1" indent="-285750">
                        <a:spcBef>
                          <a:spcPts val="200"/>
                        </a:spcBef>
                        <a:buFont typeface="Arial" panose="020B0604020202020204" pitchFamily="34" charset="0"/>
                        <a:buChar char="•"/>
                        <a:tabLst>
                          <a:tab pos="228600" algn="l"/>
                          <a:tab pos="457200" algn="l"/>
                        </a:tabLst>
                      </a:pPr>
                      <a:r>
                        <a:rPr lang="en-ZA" sz="1600" b="1" dirty="0">
                          <a:solidFill>
                            <a:srgbClr val="00B050"/>
                          </a:solidFill>
                          <a:effectLst/>
                        </a:rPr>
                        <a:t>Participants - Up to 8 days of work per month and 100 days of work per year.</a:t>
                      </a:r>
                    </a:p>
                    <a:p>
                      <a:pPr marL="742950" lvl="1" indent="-285750">
                        <a:spcAft>
                          <a:spcPts val="480"/>
                        </a:spcAft>
                        <a:buFont typeface="Arial" panose="020B0604020202020204" pitchFamily="34" charset="0"/>
                        <a:buChar char="•"/>
                        <a:tabLst>
                          <a:tab pos="228600" algn="l"/>
                          <a:tab pos="457200" algn="l"/>
                        </a:tabLst>
                      </a:pPr>
                      <a:r>
                        <a:rPr lang="en-ZA" sz="1600" b="1" dirty="0">
                          <a:solidFill>
                            <a:srgbClr val="00B050"/>
                          </a:solidFill>
                          <a:effectLst/>
                        </a:rPr>
                        <a:t>Supervisors - Up to 20 days of work per month and 240 days of work per year.</a:t>
                      </a:r>
                    </a:p>
                    <a:p>
                      <a:pPr marL="285750" lvl="0" indent="-285750">
                        <a:spcBef>
                          <a:spcPts val="200"/>
                        </a:spcBef>
                        <a:spcAft>
                          <a:spcPts val="480"/>
                        </a:spcAft>
                        <a:buSzPts val="1100"/>
                        <a:buFont typeface="+mj-lt"/>
                        <a:buAutoNum type="arabicPeriod"/>
                      </a:pPr>
                      <a:r>
                        <a:rPr lang="en-ZA" sz="1600" dirty="0">
                          <a:effectLst/>
                        </a:rPr>
                        <a:t>CWP sites will generally offer participants </a:t>
                      </a:r>
                      <a:r>
                        <a:rPr lang="en-ZA" sz="1600" b="1" dirty="0">
                          <a:solidFill>
                            <a:srgbClr val="00B050"/>
                          </a:solidFill>
                          <a:effectLst/>
                        </a:rPr>
                        <a:t>2 days </a:t>
                      </a:r>
                      <a:r>
                        <a:rPr lang="en-ZA" sz="1600" dirty="0">
                          <a:effectLst/>
                        </a:rPr>
                        <a:t>of work per week.</a:t>
                      </a:r>
                    </a:p>
                    <a:p>
                      <a:pPr marL="285750" lvl="0" indent="-285750">
                        <a:spcBef>
                          <a:spcPts val="200"/>
                        </a:spcBef>
                        <a:spcAft>
                          <a:spcPts val="480"/>
                        </a:spcAft>
                        <a:buSzPts val="1100"/>
                        <a:buFont typeface="+mj-lt"/>
                        <a:buAutoNum type="arabicPeriod"/>
                      </a:pPr>
                      <a:r>
                        <a:rPr lang="en-ZA" sz="1600" dirty="0">
                          <a:effectLst/>
                        </a:rPr>
                        <a:t>While flexibility to meet contextual requirements is encouraged, these must meet the criteria of ‘regularity’ and ‘predictability’ and contribute to a sustainable earnings floor.</a:t>
                      </a:r>
                    </a:p>
                    <a:p>
                      <a:pPr marL="285750" lvl="0" indent="-285750">
                        <a:spcBef>
                          <a:spcPts val="200"/>
                        </a:spcBef>
                        <a:spcAft>
                          <a:spcPts val="480"/>
                        </a:spcAft>
                        <a:buSzPts val="1100"/>
                        <a:buFont typeface="+mj-lt"/>
                        <a:buAutoNum type="arabicPeriod"/>
                      </a:pPr>
                      <a:r>
                        <a:rPr lang="en-ZA" sz="1600" dirty="0">
                          <a:effectLst/>
                        </a:rPr>
                        <a:t>The point of a safety net is that it is there when people need it. While budget constraints may impose limits on this, there is no explicit requirement of ‘exiting’ participants within any timeframe.</a:t>
                      </a:r>
                    </a:p>
                    <a:p>
                      <a:pPr marL="285750" lvl="0" indent="-285750">
                        <a:spcBef>
                          <a:spcPts val="200"/>
                        </a:spcBef>
                        <a:spcAft>
                          <a:spcPts val="480"/>
                        </a:spcAft>
                        <a:buSzPts val="1100"/>
                        <a:buFont typeface="+mj-lt"/>
                        <a:buAutoNum type="arabicPeriod"/>
                      </a:pPr>
                      <a:r>
                        <a:rPr lang="en-ZA" sz="1600" dirty="0">
                          <a:effectLst/>
                        </a:rPr>
                        <a:t>The impacts of this model on poverty and local economic development are potentially significant. Sufficient continuity in the model is needed for rigorous assessment of these impacts over time, and this should be enabled.</a:t>
                      </a:r>
                      <a:endParaRPr lang="en-ZA" sz="16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77960788"/>
                  </a:ext>
                </a:extLst>
              </a:tr>
            </a:tbl>
          </a:graphicData>
        </a:graphic>
      </p:graphicFrame>
    </p:spTree>
    <p:extLst>
      <p:ext uri="{BB962C8B-B14F-4D97-AF65-F5344CB8AC3E}">
        <p14:creationId xmlns:p14="http://schemas.microsoft.com/office/powerpoint/2010/main" val="2052281053"/>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docProps/app.xml><?xml version="1.0" encoding="utf-8"?>
<Properties xmlns="http://schemas.openxmlformats.org/officeDocument/2006/extended-properties" xmlns:vt="http://schemas.openxmlformats.org/officeDocument/2006/docPropsVTypes">
  <Template>DCOG Powerpoint Template</Template>
  <TotalTime>2972</TotalTime>
  <Words>2927</Words>
  <Application>Microsoft Office PowerPoint</Application>
  <PresentationFormat>Widescreen</PresentationFormat>
  <Paragraphs>298</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Wingdings</vt:lpstr>
      <vt:lpstr>Calibri</vt:lpstr>
      <vt:lpstr>Gill Sans MT</vt:lpstr>
      <vt:lpstr>Arial</vt:lpstr>
      <vt:lpstr>Times New Roman</vt:lpstr>
      <vt:lpstr>Office Theme</vt:lpstr>
      <vt:lpstr>PowerPoint Presentation</vt:lpstr>
      <vt:lpstr>Content and documents</vt:lpstr>
      <vt:lpstr>PowerPoint Presentation</vt:lpstr>
      <vt:lpstr>remodelling</vt:lpstr>
      <vt:lpstr>Programme objectives</vt:lpstr>
      <vt:lpstr>Remodelling – two implementation pathways</vt:lpstr>
      <vt:lpstr>Policy framework - Defining roles</vt:lpstr>
      <vt:lpstr>Remodelling: partnership examples</vt:lpstr>
      <vt:lpstr>Policy norms and standards</vt:lpstr>
      <vt:lpstr>Policy norms and standards</vt:lpstr>
      <vt:lpstr>Policy norms and standards</vt:lpstr>
      <vt:lpstr>Policy norms and standards</vt:lpstr>
      <vt:lpstr>Policy norms and standards</vt:lpstr>
      <vt:lpstr>Policy norms and standards</vt:lpstr>
      <vt:lpstr>Policy norms and standards</vt:lpstr>
      <vt:lpstr>Remodelling – two implementation pathways</vt:lpstr>
      <vt:lpstr>Nyda pilot - mpumalanga</vt:lpstr>
      <vt:lpstr>PowerPoint Presentation</vt:lpstr>
      <vt:lpstr>Payment process</vt:lpstr>
      <vt:lpstr>Common challenges</vt:lpstr>
      <vt:lpstr>Way forward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20</cp:revision>
  <dcterms:created xsi:type="dcterms:W3CDTF">2021-02-13T08:50:29Z</dcterms:created>
  <dcterms:modified xsi:type="dcterms:W3CDTF">2022-01-31T03:02:27Z</dcterms:modified>
</cp:coreProperties>
</file>