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4"/>
  </p:sldMasterIdLst>
  <p:handoutMasterIdLst>
    <p:handoutMasterId r:id="rId19"/>
  </p:handoutMasterIdLst>
  <p:sldIdLst>
    <p:sldId id="298" r:id="rId5"/>
    <p:sldId id="290" r:id="rId6"/>
    <p:sldId id="304" r:id="rId7"/>
    <p:sldId id="307" r:id="rId8"/>
    <p:sldId id="301" r:id="rId9"/>
    <p:sldId id="291" r:id="rId10"/>
    <p:sldId id="292" r:id="rId11"/>
    <p:sldId id="293" r:id="rId12"/>
    <p:sldId id="294" r:id="rId13"/>
    <p:sldId id="295" r:id="rId14"/>
    <p:sldId id="296" r:id="rId15"/>
    <p:sldId id="305" r:id="rId16"/>
    <p:sldId id="306" r:id="rId17"/>
    <p:sldId id="303" r:id="rId1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A5761-97C2-40A6-8BDA-02D4A95E5117}" type="datetimeFigureOut">
              <a:rPr lang="en-US" smtClean="0"/>
              <a:t>11/12/2020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AB11B-E36A-4D5E-8C78-3144F798C0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1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700214"/>
            <a:ext cx="12192000" cy="1470025"/>
          </a:xfrm>
          <a:solidFill>
            <a:schemeClr val="bg1">
              <a:alpha val="48000"/>
            </a:schemeClr>
          </a:solidFill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pt-BR" altLang="en-US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6467" y="3573463"/>
            <a:ext cx="8534400" cy="16557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pt-BR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192838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192838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192838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79895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0274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76785" y="0"/>
            <a:ext cx="2880783" cy="6381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4434" y="0"/>
            <a:ext cx="8439151" cy="6381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6949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216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2592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434" y="1628776"/>
            <a:ext cx="565996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28776"/>
            <a:ext cx="5659967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4017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41655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04228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01775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94620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3198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0"/>
            <a:ext cx="11379200" cy="134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pt-BR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1628776"/>
            <a:ext cx="11523133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53188"/>
            <a:ext cx="28448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40C2AD5-209E-4A48-8036-EF1ED3E36ECC}" type="datetimeFigureOut">
              <a:rPr lang="en-ZA" smtClean="0"/>
              <a:t>2020/11/12</a:t>
            </a:fld>
            <a:endParaRPr lang="en-Z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53188"/>
            <a:ext cx="38608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Z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53188"/>
            <a:ext cx="28448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2F3FA3-059B-4CEA-8CC0-E1B564C5C86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484497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264" y="1455516"/>
            <a:ext cx="11822806" cy="1470025"/>
          </a:xfrm>
        </p:spPr>
        <p:txBody>
          <a:bodyPr/>
          <a:lstStyle/>
          <a:p>
            <a:r>
              <a:rPr lang="en-ZA" dirty="0"/>
              <a:t>THE SUSTAINABILITY/VIABILITY OF AMALGAMATED MUNICIPALITIES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/>
              <a:t>10 NOVEMBER 2020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r>
              <a:rPr lang="en-ZA" sz="2800" b="1" i="1" dirty="0"/>
              <a:t>THEMBA GOBA</a:t>
            </a:r>
          </a:p>
        </p:txBody>
      </p:sp>
    </p:spTree>
    <p:extLst>
      <p:ext uri="{BB962C8B-B14F-4D97-AF65-F5344CB8AC3E}">
        <p14:creationId xmlns:p14="http://schemas.microsoft.com/office/powerpoint/2010/main" val="38703116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/>
              <a:t>UNINTENDED CONSEQUENCES……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65137"/>
            <a:ext cx="11453015" cy="5351573"/>
          </a:xfrm>
        </p:spPr>
        <p:txBody>
          <a:bodyPr/>
          <a:lstStyle/>
          <a:p>
            <a:pPr algn="just"/>
            <a:r>
              <a:rPr lang="en-ZA" dirty="0"/>
              <a:t>RWCLM inherited liabilities in the form of huge creditors from the former RLM and WLM which placed a further strain on the municipalities finances.</a:t>
            </a:r>
          </a:p>
          <a:p>
            <a:pPr algn="just"/>
            <a:r>
              <a:rPr lang="en-ZA" dirty="0"/>
              <a:t>In addition the merger coincided with the end of employment contracts for Section 56 managers which in itself created its own challenges.</a:t>
            </a:r>
          </a:p>
        </p:txBody>
      </p:sp>
    </p:spTree>
    <p:extLst>
      <p:ext uri="{BB962C8B-B14F-4D97-AF65-F5344CB8AC3E}">
        <p14:creationId xmlns:p14="http://schemas.microsoft.com/office/powerpoint/2010/main" val="255275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POST-MERGER CHALLENGES WITH FINANCIAL AND PERFORMANCE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341438"/>
            <a:ext cx="11566019" cy="5040313"/>
          </a:xfrm>
        </p:spPr>
        <p:txBody>
          <a:bodyPr/>
          <a:lstStyle/>
          <a:p>
            <a:pPr algn="just"/>
            <a:r>
              <a:rPr lang="en-ZA" dirty="0"/>
              <a:t>The </a:t>
            </a:r>
            <a:r>
              <a:rPr lang="en-ZA" dirty="0" err="1"/>
              <a:t>DoRA</a:t>
            </a:r>
            <a:r>
              <a:rPr lang="en-ZA" dirty="0"/>
              <a:t> allocation does not take into account the amalgamation and its huge service delivery demands;</a:t>
            </a:r>
          </a:p>
          <a:p>
            <a:pPr algn="just"/>
            <a:r>
              <a:rPr lang="en-ZA" dirty="0"/>
              <a:t>The municipal grading is still unresolved and may hold huge financial implications for the institution;</a:t>
            </a:r>
          </a:p>
          <a:p>
            <a:pPr algn="just"/>
            <a:r>
              <a:rPr lang="en-ZA" dirty="0"/>
              <a:t>The municipality require a new consolidated Valuation Roll by next year (2021)</a:t>
            </a:r>
          </a:p>
          <a:p>
            <a:pPr algn="just"/>
            <a:r>
              <a:rPr lang="en-ZA" dirty="0"/>
              <a:t>The Mining dispute on Rates is causing financial strain on the municipality and need to be resolved</a:t>
            </a:r>
          </a:p>
          <a:p>
            <a:pPr algn="just"/>
            <a:r>
              <a:rPr lang="en-ZA" dirty="0"/>
              <a:t>The current organizational structure need to be reviewed to cater for operational requirements.</a:t>
            </a:r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2752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POST-MERGER CHALLENGES WITH FINANCIAL AND PERFORMANCE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341438"/>
            <a:ext cx="11566019" cy="5040313"/>
          </a:xfrm>
        </p:spPr>
        <p:txBody>
          <a:bodyPr/>
          <a:lstStyle/>
          <a:p>
            <a:pPr algn="just"/>
            <a:r>
              <a:rPr lang="en-ZA" dirty="0"/>
              <a:t>The placement process need to be completed</a:t>
            </a:r>
          </a:p>
          <a:p>
            <a:pPr algn="just"/>
            <a:r>
              <a:rPr lang="en-ZA" dirty="0"/>
              <a:t>Change Management processes are not taken into consideration</a:t>
            </a:r>
          </a:p>
          <a:p>
            <a:pPr algn="just"/>
            <a:r>
              <a:rPr lang="en-ZA" dirty="0"/>
              <a:t>Post merger funding is needed to support post-merger processes</a:t>
            </a:r>
          </a:p>
          <a:p>
            <a:pPr algn="just"/>
            <a:r>
              <a:rPr lang="en-ZA" dirty="0"/>
              <a:t>The full integration of IT systems need attention</a:t>
            </a:r>
          </a:p>
          <a:p>
            <a:pPr algn="just"/>
            <a:r>
              <a:rPr lang="en-ZA" dirty="0"/>
              <a:t>A consolidated asset register and related software is still not finalized</a:t>
            </a:r>
          </a:p>
          <a:p>
            <a:pPr algn="just"/>
            <a:r>
              <a:rPr lang="en-ZA" dirty="0"/>
              <a:t>The disparities on different levels on the organizational structure need to be taken dealt with</a:t>
            </a:r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79507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POST-MERGER CHALLENGES WITH FINANCIAL AND PERFORMANCE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48" y="1341438"/>
            <a:ext cx="11566019" cy="5040313"/>
          </a:xfrm>
        </p:spPr>
        <p:txBody>
          <a:bodyPr/>
          <a:lstStyle/>
          <a:p>
            <a:pPr algn="just"/>
            <a:r>
              <a:rPr lang="en-ZA" dirty="0"/>
              <a:t>The integration of waste management planning and operations is needed</a:t>
            </a:r>
          </a:p>
          <a:p>
            <a:pPr algn="just"/>
            <a:r>
              <a:rPr lang="en-ZA" dirty="0"/>
              <a:t>Consolidated Road infrastructure master plan require funding</a:t>
            </a:r>
          </a:p>
          <a:p>
            <a:pPr algn="just"/>
            <a:r>
              <a:rPr lang="en-ZA" dirty="0"/>
              <a:t>Developed by-laws need to be promulgated</a:t>
            </a:r>
          </a:p>
          <a:p>
            <a:pPr algn="just"/>
            <a:r>
              <a:rPr lang="en-ZA" dirty="0"/>
              <a:t>Economic merger spin-offs are yet to be realized</a:t>
            </a:r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88711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POST-MERGER CHALLENGES WITH FINANCIAL AND PERFORMANCE 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8"/>
            <a:r>
              <a:rPr lang="en-US" sz="4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53924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BACKGROUND: </a:t>
            </a:r>
            <a:br>
              <a:rPr lang="en-ZA" sz="3600" dirty="0"/>
            </a:br>
            <a:r>
              <a:rPr lang="en-ZA" sz="3600" dirty="0"/>
              <a:t>RAND WEST CITY LOCAL MUNICIPALITY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060704"/>
            <a:ext cx="11523133" cy="5321047"/>
          </a:xfrm>
        </p:spPr>
        <p:txBody>
          <a:bodyPr/>
          <a:lstStyle/>
          <a:p>
            <a:endParaRPr lang="en-ZA" sz="2800" dirty="0"/>
          </a:p>
          <a:p>
            <a:r>
              <a:rPr lang="en-ZA" sz="2800" dirty="0"/>
              <a:t>WLM and RLM merged on 3 Aug 2016 to form RWCLM</a:t>
            </a:r>
          </a:p>
          <a:p>
            <a:r>
              <a:rPr lang="en-ZA" sz="2800" dirty="0"/>
              <a:t>A category B municipality with a population size of 270 776</a:t>
            </a:r>
          </a:p>
          <a:p>
            <a:r>
              <a:rPr lang="en-ZA" sz="2800" dirty="0"/>
              <a:t>Main economic activities include mining, industrial &amp; urban farming</a:t>
            </a:r>
          </a:p>
          <a:p>
            <a:r>
              <a:rPr lang="en-ZA" sz="2800" dirty="0"/>
              <a:t>Municipality experienced a significant decline in the economic sector alone, due to alarming job losses in the mining sector</a:t>
            </a:r>
          </a:p>
          <a:p>
            <a:r>
              <a:rPr lang="en-ZA" sz="2800" dirty="0"/>
              <a:t>Unemployment rate was at 36%, above the provincial rate</a:t>
            </a:r>
          </a:p>
          <a:p>
            <a:r>
              <a:rPr lang="en-ZA" sz="2800" dirty="0"/>
              <a:t>The Municipality had serious financial challenges, characterised by low liquidity and cash flow levels.</a:t>
            </a:r>
          </a:p>
          <a:p>
            <a:r>
              <a:rPr lang="en-Z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7864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600" dirty="0"/>
              <a:t>BACKGROUND: </a:t>
            </a:r>
            <a:br>
              <a:rPr lang="en-ZA" sz="3600" dirty="0"/>
            </a:br>
            <a:r>
              <a:rPr lang="en-ZA" sz="3600" dirty="0"/>
              <a:t>RAND WEST CITY LOCAL MUNICIPALITY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060704"/>
            <a:ext cx="11523133" cy="5321047"/>
          </a:xfrm>
        </p:spPr>
        <p:txBody>
          <a:bodyPr/>
          <a:lstStyle/>
          <a:p>
            <a:endParaRPr lang="en-ZA" sz="2800" dirty="0"/>
          </a:p>
          <a:p>
            <a:r>
              <a:rPr lang="en-ZA" sz="2800" dirty="0"/>
              <a:t>The grant allocation approved </a:t>
            </a:r>
            <a:r>
              <a:rPr lang="en-ZA" sz="2800" dirty="0" err="1"/>
              <a:t>i.t.o</a:t>
            </a:r>
            <a:r>
              <a:rPr lang="en-ZA" sz="2800" dirty="0"/>
              <a:t>. </a:t>
            </a:r>
            <a:r>
              <a:rPr lang="en-ZA" sz="2800" dirty="0" err="1"/>
              <a:t>DoRA</a:t>
            </a:r>
            <a:r>
              <a:rPr lang="en-ZA" sz="2800" dirty="0"/>
              <a:t> is </a:t>
            </a:r>
            <a:r>
              <a:rPr lang="en-ZA" sz="2800" dirty="0" err="1"/>
              <a:t>summerized</a:t>
            </a:r>
            <a:r>
              <a:rPr lang="en-ZA" sz="2800" dirty="0"/>
              <a:t> as follows: -</a:t>
            </a:r>
          </a:p>
          <a:p>
            <a:endParaRPr lang="en-ZA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14AF837-4F7D-4991-A7C1-D8895CD75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69054"/>
              </p:ext>
            </p:extLst>
          </p:nvPr>
        </p:nvGraphicFramePr>
        <p:xfrm>
          <a:off x="620110" y="2402142"/>
          <a:ext cx="10541876" cy="37569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1291">
                  <a:extLst>
                    <a:ext uri="{9D8B030D-6E8A-4147-A177-3AD203B41FA5}">
                      <a16:colId xmlns:a16="http://schemas.microsoft.com/office/drawing/2014/main" val="2369480158"/>
                    </a:ext>
                  </a:extLst>
                </a:gridCol>
                <a:gridCol w="1231291">
                  <a:extLst>
                    <a:ext uri="{9D8B030D-6E8A-4147-A177-3AD203B41FA5}">
                      <a16:colId xmlns:a16="http://schemas.microsoft.com/office/drawing/2014/main" val="911284669"/>
                    </a:ext>
                  </a:extLst>
                </a:gridCol>
                <a:gridCol w="2519871">
                  <a:extLst>
                    <a:ext uri="{9D8B030D-6E8A-4147-A177-3AD203B41FA5}">
                      <a16:colId xmlns:a16="http://schemas.microsoft.com/office/drawing/2014/main" val="3165157705"/>
                    </a:ext>
                  </a:extLst>
                </a:gridCol>
                <a:gridCol w="3413756">
                  <a:extLst>
                    <a:ext uri="{9D8B030D-6E8A-4147-A177-3AD203B41FA5}">
                      <a16:colId xmlns:a16="http://schemas.microsoft.com/office/drawing/2014/main" val="3573879531"/>
                    </a:ext>
                  </a:extLst>
                </a:gridCol>
                <a:gridCol w="2145667">
                  <a:extLst>
                    <a:ext uri="{9D8B030D-6E8A-4147-A177-3AD203B41FA5}">
                      <a16:colId xmlns:a16="http://schemas.microsoft.com/office/drawing/2014/main" val="2931985225"/>
                    </a:ext>
                  </a:extLst>
                </a:gridCol>
              </a:tblGrid>
              <a:tr h="511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Date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Financial Year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Municipality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Details of the Support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Amount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4917573"/>
                  </a:ext>
                </a:extLst>
              </a:tr>
              <a:tr h="558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Jan-15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2014/15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Randfontein and Westonaria local municipalities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Appointment of a Transformation Manager at DDG level.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 R    2 500 000,00 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8142072"/>
                  </a:ext>
                </a:extLst>
              </a:tr>
              <a:tr h="1260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Mar-16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2015/16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WRDM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Grant transferred to provide technical support to the Rand West City Local Municipality in respect of Human Resource Management and Financial Management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 R 10 000 000,00 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3469649"/>
                  </a:ext>
                </a:extLst>
              </a:tr>
              <a:tr h="36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Mar-17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2016/17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Rand West City Local Municipality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Salary equalisation.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 R    3 200 000,00 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9486218"/>
                  </a:ext>
                </a:extLst>
              </a:tr>
              <a:tr h="2972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Jun-17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2017/18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Rand West City Local Municipality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Salary equalisation.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 R    8 600 000,00 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36087"/>
                  </a:ext>
                </a:extLst>
              </a:tr>
              <a:tr h="249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Aug-17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2017/18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Rand West City Local Municipality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Salary equalisation.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 R 10 000 000,00 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784750"/>
                  </a:ext>
                </a:extLst>
              </a:tr>
              <a:tr h="249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953510"/>
                  </a:ext>
                </a:extLst>
              </a:tr>
              <a:tr h="261558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dirty="0">
                          <a:solidFill>
                            <a:schemeClr val="bg1"/>
                          </a:solidFill>
                          <a:effectLst/>
                        </a:rPr>
                        <a:t> R 34 300 000,00 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73234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3874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57F9-28A8-4956-9778-2EB13ADB28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BACKGROUND:</a:t>
            </a:r>
            <a:br>
              <a:rPr lang="en-ZA" dirty="0"/>
            </a:br>
            <a:r>
              <a:rPr lang="en-ZA" dirty="0"/>
              <a:t>Summary of Public Participation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58ACB-2913-4A6E-8F7E-EC09F8E14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The Municipal Demarcation Board had after its findings informed the two municipalities; i.e. RLM and WLM, to initiate a process of consultation with community members and stakeholders</a:t>
            </a:r>
          </a:p>
          <a:p>
            <a:pPr algn="just"/>
            <a:r>
              <a:rPr lang="en-US" sz="24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The two municipalities thus consulted and made representations to the Municipal Demarcation Board and presented the MDB report to their respective councils which were unanimously supported and agreed  upon.</a:t>
            </a:r>
            <a:endParaRPr lang="en-US" sz="2400" dirty="0"/>
          </a:p>
          <a:p>
            <a:pPr algn="just"/>
            <a:r>
              <a:rPr lang="en-US" sz="2400" dirty="0">
                <a:effectLst>
                  <a:outerShdw blurRad="69850" dist="43180" dir="5400000" sx="0" sy="0">
                    <a:srgbClr val="000000">
                      <a:alpha val="65000"/>
                    </a:srgbClr>
                  </a:outerShdw>
                </a:effectLst>
              </a:rPr>
              <a:t>Furthermore both the Municipalities embarked on a public participation and consultative processes which were to inform and get responses/inputs from sectors, stakeholders and community members. A consolidated report in support of the merger was then compiled by each municipality respectively, which was subsequently submitted to the Municipal Demarcation Board. 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255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UNINTENDED CONSEQUENCES OF AMALGAMATION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28775"/>
            <a:ext cx="11523133" cy="5350093"/>
          </a:xfrm>
        </p:spPr>
        <p:txBody>
          <a:bodyPr/>
          <a:lstStyle/>
          <a:p>
            <a:r>
              <a:rPr lang="en-ZA" sz="2800" dirty="0"/>
              <a:t>The amalgamated municipalities (Westonaria &amp; Randfontein) were different in size with different salary job grading systems (TASK and V/d Merwe systems).</a:t>
            </a:r>
          </a:p>
          <a:p>
            <a:r>
              <a:rPr lang="en-ZA" sz="2800" dirty="0"/>
              <a:t>The above situation led to salary and benefits disparities, immediately after amalgamation</a:t>
            </a:r>
            <a:r>
              <a:rPr lang="en-ZA" dirty="0"/>
              <a:t>.</a:t>
            </a:r>
          </a:p>
          <a:p>
            <a:r>
              <a:rPr lang="en-ZA" dirty="0"/>
              <a:t>Management &amp; Labour signed the Migration and Placement Agreement which outlined the transformation process and was binding to both parties.</a:t>
            </a:r>
          </a:p>
          <a:p>
            <a:r>
              <a:rPr lang="en-ZA" dirty="0"/>
              <a:t>The Union reneged the terms of the agreement and embarked on  unlawful industrial actions which severely affected service delivery</a:t>
            </a:r>
          </a:p>
          <a:p>
            <a:endParaRPr lang="en-ZA" dirty="0"/>
          </a:p>
          <a:p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3601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/>
              <a:t>UNINTENDED CONSEQUENCES……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28776"/>
            <a:ext cx="11523133" cy="5229224"/>
          </a:xfrm>
        </p:spPr>
        <p:txBody>
          <a:bodyPr/>
          <a:lstStyle/>
          <a:p>
            <a:pPr algn="just"/>
            <a:r>
              <a:rPr lang="en-ZA" dirty="0"/>
              <a:t>Management compromised and harmonised salaries without embarking on the process of job evaluation &amp; placement as outlined in the Migration and Placement Agreement.</a:t>
            </a:r>
          </a:p>
          <a:p>
            <a:r>
              <a:rPr lang="en-ZA" dirty="0"/>
              <a:t>Harmonisation of basic salary on the level to level basis was implemented on the entry notch of the Van Der Merwe scale</a:t>
            </a:r>
          </a:p>
          <a:p>
            <a:r>
              <a:rPr lang="en-ZA" dirty="0"/>
              <a:t>A total number of 466 former Westonaria were moved from Task system to Van Der Merwe in December 2016.</a:t>
            </a:r>
          </a:p>
          <a:p>
            <a:r>
              <a:rPr lang="en-ZA" dirty="0"/>
              <a:t>This salary adjustment was back paid from August to December 2016, and included basic salary ,bonus and pension funds.</a:t>
            </a:r>
          </a:p>
          <a:p>
            <a:pPr algn="just"/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945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/>
              <a:t>UNINTENDED CONSEQUENCES……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628776"/>
            <a:ext cx="11523133" cy="5229224"/>
          </a:xfrm>
        </p:spPr>
        <p:txBody>
          <a:bodyPr/>
          <a:lstStyle/>
          <a:p>
            <a:pPr algn="just"/>
            <a:r>
              <a:rPr lang="en-ZA" dirty="0"/>
              <a:t>Allowances and benefits such as stand-by, cell phone ,travelling, dirt and danger allowances etc. were not included in the payments indicated above and still need finalization.</a:t>
            </a:r>
          </a:p>
          <a:p>
            <a:pPr algn="just"/>
            <a:r>
              <a:rPr lang="en-ZA" dirty="0"/>
              <a:t>The process also did not take into consideration years of experience of the employees, which exclusion resulted into renewed industrial actions and protest marches.</a:t>
            </a:r>
          </a:p>
          <a:p>
            <a:pPr algn="just"/>
            <a:r>
              <a:rPr lang="en-ZA" dirty="0"/>
              <a:t>The MEC provincial CoGTA was requested to intervene in this stand- off between management and labour.</a:t>
            </a:r>
          </a:p>
          <a:p>
            <a:pPr algn="just"/>
            <a:r>
              <a:rPr lang="en-ZA" dirty="0"/>
              <a:t>A task team was formed constituted of Labour and Management facilitated by </a:t>
            </a:r>
            <a:r>
              <a:rPr lang="en-ZA" dirty="0" err="1"/>
              <a:t>Leago</a:t>
            </a:r>
            <a:r>
              <a:rPr lang="en-ZA" dirty="0"/>
              <a:t> on behalf of CoGTA.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5740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sz="4000" dirty="0"/>
              <a:t>UNINTENDED CONSEQUENCES……</a:t>
            </a:r>
            <a:endParaRPr lang="en-ZA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434" y="1341438"/>
            <a:ext cx="11523133" cy="5040313"/>
          </a:xfrm>
        </p:spPr>
        <p:txBody>
          <a:bodyPr/>
          <a:lstStyle/>
          <a:p>
            <a:pPr algn="just"/>
            <a:r>
              <a:rPr lang="en-ZA" sz="2800" dirty="0" err="1"/>
              <a:t>Leago</a:t>
            </a:r>
            <a:r>
              <a:rPr lang="en-ZA" sz="2800" dirty="0"/>
              <a:t> was mandated to investigate financial implications in relation to the salary disparities and to identify which employees were affected by this process.</a:t>
            </a:r>
          </a:p>
          <a:p>
            <a:pPr algn="just"/>
            <a:r>
              <a:rPr lang="en-ZA" sz="2800" dirty="0"/>
              <a:t>Management together with </a:t>
            </a:r>
            <a:r>
              <a:rPr lang="en-ZA" sz="2800" dirty="0" err="1"/>
              <a:t>Leago</a:t>
            </a:r>
            <a:r>
              <a:rPr lang="en-ZA" sz="2800" dirty="0"/>
              <a:t> calculated the implementation of the placement of the employees up to the 30</a:t>
            </a:r>
            <a:r>
              <a:rPr lang="en-ZA" sz="2800" baseline="30000" dirty="0"/>
              <a:t>th</a:t>
            </a:r>
            <a:r>
              <a:rPr lang="en-ZA" sz="2800" dirty="0"/>
              <a:t> of June 2017 amounting to R18m ( excluding benefits).</a:t>
            </a:r>
          </a:p>
          <a:p>
            <a:pPr algn="just"/>
            <a:r>
              <a:rPr lang="en-ZA" sz="2800" dirty="0"/>
              <a:t>In the meanwhile the Municipal Council approved an organisational structure on the 26 April 2017.</a:t>
            </a:r>
          </a:p>
          <a:p>
            <a:pPr algn="just"/>
            <a:r>
              <a:rPr lang="en-ZA" sz="2800" dirty="0"/>
              <a:t>It became evident that the Transformation grants allocated to the municipality were  inadequate.</a:t>
            </a:r>
          </a:p>
          <a:p>
            <a:pPr algn="just"/>
            <a:endParaRPr lang="en-ZA" sz="2800" dirty="0"/>
          </a:p>
          <a:p>
            <a:pPr algn="just"/>
            <a:endParaRPr lang="en-ZA" sz="2800" dirty="0"/>
          </a:p>
          <a:p>
            <a:pPr algn="just"/>
            <a:endParaRPr lang="en-ZA" sz="2800" dirty="0"/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285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ZA" dirty="0"/>
              <a:t>UNINTENDED CONSEQUENCES……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ZA" dirty="0"/>
              <a:t>The Municipality received a further grant of R3.2m for job evaluation (PG dated 17 March 2017, gazette no 76)  R2,670,271.15 which was utilized  towards disparities.</a:t>
            </a:r>
            <a:endParaRPr lang="en-US" dirty="0"/>
          </a:p>
          <a:p>
            <a:pPr algn="just"/>
            <a:r>
              <a:rPr lang="en-ZA" dirty="0"/>
              <a:t>A further allocation in terms of</a:t>
            </a:r>
            <a:r>
              <a:rPr lang="en-US" dirty="0"/>
              <a:t> Government Gazette No. 119 dated 18 May 2017 </a:t>
            </a:r>
            <a:r>
              <a:rPr lang="en-ZA" dirty="0"/>
              <a:t>was received to the amount of </a:t>
            </a:r>
            <a:r>
              <a:rPr lang="en-US" dirty="0"/>
              <a:t>R8,636 000.00</a:t>
            </a:r>
            <a:endParaRPr lang="en-ZA" dirty="0"/>
          </a:p>
          <a:p>
            <a:pPr algn="just"/>
            <a:r>
              <a:rPr lang="en-ZA" dirty="0"/>
              <a:t>Employee related costs, office space, and other governance and administration issues were NOT budgeted for, and still remain a burden to the new municipality.</a:t>
            </a:r>
          </a:p>
          <a:p>
            <a:pPr algn="just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74285219"/>
      </p:ext>
    </p:extLst>
  </p:cSld>
  <p:clrMapOvr>
    <a:masterClrMapping/>
  </p:clrMapOvr>
</p:sld>
</file>

<file path=ppt/theme/theme1.xml><?xml version="1.0" encoding="utf-8"?>
<a:theme xmlns:a="http://schemas.openxmlformats.org/drawingml/2006/main" name="RWCLM">
  <a:themeElements>
    <a:clrScheme name="Futebol e Copa do Mundo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Futebol e Copa do Mun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utebol e Copa do Mun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tebol e Copa do Mun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tebol e Copa do Mun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WCLM" id="{9FFC7FD6-EF34-47B6-886C-B3FA62A74D79}" vid="{6BA9C6DB-A62E-489D-9552-7A5A7DD4B6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8AC672C5DA104383D95B89F62EAC99" ma:contentTypeVersion="0" ma:contentTypeDescription="Create a new document." ma:contentTypeScope="" ma:versionID="bff5a9a3f2ab83e6a0f46f4aea2429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81b68e766d1098d9bb01512f71a64c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67B826-0C17-4E31-86D9-9B06604AB19B}">
  <ds:schemaRefs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3A4D5CA-BC2E-4B26-93C1-10DEFD1584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1128DE-F561-4C17-84FB-D86359DEA1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RWCLM</Template>
  <TotalTime>1328</TotalTime>
  <Words>1016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RWCLM</vt:lpstr>
      <vt:lpstr>THE SUSTAINABILITY/VIABILITY OF AMALGAMATED MUNICIPALITIES</vt:lpstr>
      <vt:lpstr>BACKGROUND:  RAND WEST CITY LOCAL MUNICIPALITY</vt:lpstr>
      <vt:lpstr>BACKGROUND:  RAND WEST CITY LOCAL MUNICIPALITY</vt:lpstr>
      <vt:lpstr>BACKGROUND: Summary of Public Participation</vt:lpstr>
      <vt:lpstr>UNINTENDED CONSEQUENCES OF AMALGAMATION</vt:lpstr>
      <vt:lpstr>UNINTENDED CONSEQUENCES…… </vt:lpstr>
      <vt:lpstr>UNINTENDED CONSEQUENCES……</vt:lpstr>
      <vt:lpstr>UNINTENDED CONSEQUENCES……</vt:lpstr>
      <vt:lpstr>UNINTENDED CONSEQUENCES……</vt:lpstr>
      <vt:lpstr>UNINTENDED CONSEQUENCES……</vt:lpstr>
      <vt:lpstr>POST-MERGER CHALLENGES WITH FINANCIAL AND PERFORMANCE IMPLICATIONS</vt:lpstr>
      <vt:lpstr>POST-MERGER CHALLENGES WITH FINANCIAL AND PERFORMANCE IMPLICATIONS</vt:lpstr>
      <vt:lpstr>POST-MERGER CHALLENGES WITH FINANCIAL AND PERFORMANCE IMPLICATIONS</vt:lpstr>
      <vt:lpstr>POST-MERGER CHALLENGES WITH FINANCIAL AND PERFORMANCE IMPLICATIONS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Budget 2017/18</dc:title>
  <dc:creator>Vincent Mkhefa</dc:creator>
  <cp:lastModifiedBy>Shereen Cassiem</cp:lastModifiedBy>
  <cp:revision>101</cp:revision>
  <cp:lastPrinted>2020-11-10T06:44:27Z</cp:lastPrinted>
  <dcterms:created xsi:type="dcterms:W3CDTF">2017-03-22T10:49:06Z</dcterms:created>
  <dcterms:modified xsi:type="dcterms:W3CDTF">2020-11-12T15:14:13Z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0x010100368AC672C5DA104383D95B89F62EAC99</vt:lpwstr>
  </property>
</Properties>
</file>