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84" r:id="rId2"/>
    <p:sldMasterId id="2147483797" r:id="rId3"/>
    <p:sldMasterId id="2147483800" r:id="rId4"/>
  </p:sldMasterIdLst>
  <p:notesMasterIdLst>
    <p:notesMasterId r:id="rId40"/>
  </p:notesMasterIdLst>
  <p:handoutMasterIdLst>
    <p:handoutMasterId r:id="rId41"/>
  </p:handoutMasterIdLst>
  <p:sldIdLst>
    <p:sldId id="658" r:id="rId5"/>
    <p:sldId id="622" r:id="rId6"/>
    <p:sldId id="659" r:id="rId7"/>
    <p:sldId id="645" r:id="rId8"/>
    <p:sldId id="643" r:id="rId9"/>
    <p:sldId id="663" r:id="rId10"/>
    <p:sldId id="664" r:id="rId11"/>
    <p:sldId id="678" r:id="rId12"/>
    <p:sldId id="624" r:id="rId13"/>
    <p:sldId id="625" r:id="rId14"/>
    <p:sldId id="669" r:id="rId15"/>
    <p:sldId id="627" r:id="rId16"/>
    <p:sldId id="668" r:id="rId17"/>
    <p:sldId id="670" r:id="rId18"/>
    <p:sldId id="628" r:id="rId19"/>
    <p:sldId id="671" r:id="rId20"/>
    <p:sldId id="672" r:id="rId21"/>
    <p:sldId id="629" r:id="rId22"/>
    <p:sldId id="673" r:id="rId23"/>
    <p:sldId id="630" r:id="rId24"/>
    <p:sldId id="632" r:id="rId25"/>
    <p:sldId id="674" r:id="rId26"/>
    <p:sldId id="631" r:id="rId27"/>
    <p:sldId id="634" r:id="rId28"/>
    <p:sldId id="675" r:id="rId29"/>
    <p:sldId id="665" r:id="rId30"/>
    <p:sldId id="666" r:id="rId31"/>
    <p:sldId id="667" r:id="rId32"/>
    <p:sldId id="676" r:id="rId33"/>
    <p:sldId id="626" r:id="rId34"/>
    <p:sldId id="644" r:id="rId35"/>
    <p:sldId id="655" r:id="rId36"/>
    <p:sldId id="650" r:id="rId37"/>
    <p:sldId id="662" r:id="rId38"/>
    <p:sldId id="661" r:id="rId3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an Phillips" initials="SP" lastIdx="2" clrIdx="0"/>
  <p:cmAuthor id="1" name="Thulani Masilela" initials="T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1" autoAdjust="0"/>
    <p:restoredTop sz="98046" autoAdjust="0"/>
  </p:normalViewPr>
  <p:slideViewPr>
    <p:cSldViewPr>
      <p:cViewPr varScale="1">
        <p:scale>
          <a:sx n="70" d="100"/>
          <a:sy n="70" d="100"/>
        </p:scale>
        <p:origin x="1680" y="72"/>
      </p:cViewPr>
      <p:guideLst>
        <p:guide orient="horz" pos="2160"/>
        <p:guide pos="2880"/>
      </p:guideLst>
    </p:cSldViewPr>
  </p:slideViewPr>
  <p:outlineViewPr>
    <p:cViewPr>
      <p:scale>
        <a:sx n="33" d="100"/>
        <a:sy n="33" d="100"/>
      </p:scale>
      <p:origin x="48" y="4338"/>
    </p:cViewPr>
  </p:outlineViewPr>
  <p:notesTextViewPr>
    <p:cViewPr>
      <p:scale>
        <a:sx n="1" d="1"/>
        <a:sy n="1" d="1"/>
      </p:scale>
      <p:origin x="0" y="0"/>
    </p:cViewPr>
  </p:notesTextViewPr>
  <p:sorterViewPr>
    <p:cViewPr varScale="1">
      <p:scale>
        <a:sx n="100" d="100"/>
        <a:sy n="100" d="100"/>
      </p:scale>
      <p:origin x="0" y="-4698"/>
    </p:cViewPr>
  </p:sorterViewPr>
  <p:notesViewPr>
    <p:cSldViewPr>
      <p:cViewPr varScale="1">
        <p:scale>
          <a:sx n="76" d="100"/>
          <a:sy n="76" d="100"/>
        </p:scale>
        <p:origin x="-2214"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1" Type="http://schemas.openxmlformats.org/officeDocument/2006/relationships/hyperlink" Target="APPs%202nd%20drafts%20revised%202016"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82401-834D-459C-AC75-32F2F0821263}"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GB"/>
        </a:p>
      </dgm:t>
    </dgm:pt>
    <dgm:pt modelId="{8BCB5159-9FE1-4530-A2CF-D17640CF8EDA}">
      <dgm:prSet phldrT="[Text]"/>
      <dgm:spPr/>
      <dgm:t>
        <a:bodyPr/>
        <a:lstStyle/>
        <a:p>
          <a:r>
            <a:rPr lang="en-ZA" dirty="0" smtClean="0"/>
            <a:t>2009-2014</a:t>
          </a:r>
          <a:endParaRPr lang="en-GB" dirty="0"/>
        </a:p>
      </dgm:t>
    </dgm:pt>
    <dgm:pt modelId="{69CB1DD1-21AA-432E-B2AC-49D07DB42696}" type="parTrans" cxnId="{E7D7E89F-16F1-437A-B81A-B6E7C4E2D1BA}">
      <dgm:prSet/>
      <dgm:spPr/>
      <dgm:t>
        <a:bodyPr/>
        <a:lstStyle/>
        <a:p>
          <a:endParaRPr lang="en-GB"/>
        </a:p>
      </dgm:t>
    </dgm:pt>
    <dgm:pt modelId="{99294312-1864-455D-AD89-D4AE85F0B117}" type="sibTrans" cxnId="{E7D7E89F-16F1-437A-B81A-B6E7C4E2D1BA}">
      <dgm:prSet/>
      <dgm:spPr/>
      <dgm:t>
        <a:bodyPr/>
        <a:lstStyle/>
        <a:p>
          <a:endParaRPr lang="en-GB"/>
        </a:p>
      </dgm:t>
    </dgm:pt>
    <dgm:pt modelId="{55C56DEE-48ED-404A-9863-0C06029CEDCB}">
      <dgm:prSet phldrT="[Text]" custT="1"/>
      <dgm:spPr/>
      <dgm:t>
        <a:bodyPr/>
        <a:lstStyle/>
        <a:p>
          <a:r>
            <a:rPr lang="en-ZA" sz="2000" b="1" dirty="0" smtClean="0">
              <a:solidFill>
                <a:srgbClr val="FF0000"/>
              </a:solidFill>
            </a:rPr>
            <a:t>MTSF: 2014-2019</a:t>
          </a:r>
          <a:endParaRPr lang="en-GB" sz="2000" b="1" dirty="0">
            <a:solidFill>
              <a:srgbClr val="FF0000"/>
            </a:solidFill>
          </a:endParaRPr>
        </a:p>
      </dgm:t>
    </dgm:pt>
    <dgm:pt modelId="{AC4AB183-49DB-4FE2-AB1F-818187B56BFC}" type="parTrans" cxnId="{BBBB53A6-4BA9-4F4E-9C65-524755C20258}">
      <dgm:prSet/>
      <dgm:spPr/>
      <dgm:t>
        <a:bodyPr/>
        <a:lstStyle/>
        <a:p>
          <a:endParaRPr lang="en-GB"/>
        </a:p>
      </dgm:t>
    </dgm:pt>
    <dgm:pt modelId="{37E3B248-3C18-4770-B307-02F2A0199947}" type="sibTrans" cxnId="{BBBB53A6-4BA9-4F4E-9C65-524755C20258}">
      <dgm:prSet/>
      <dgm:spPr/>
      <dgm:t>
        <a:bodyPr/>
        <a:lstStyle/>
        <a:p>
          <a:endParaRPr lang="en-GB"/>
        </a:p>
      </dgm:t>
    </dgm:pt>
    <dgm:pt modelId="{F75C315C-461C-4427-A6A9-9D0C3A307507}">
      <dgm:prSet phldrT="[Text]"/>
      <dgm:spPr/>
      <dgm:t>
        <a:bodyPr/>
        <a:lstStyle/>
        <a:p>
          <a:r>
            <a:rPr lang="en-ZA" dirty="0" smtClean="0"/>
            <a:t>2019-2024</a:t>
          </a:r>
          <a:endParaRPr lang="en-GB" dirty="0"/>
        </a:p>
      </dgm:t>
    </dgm:pt>
    <dgm:pt modelId="{751955D3-909A-42F2-9464-F728D71F07B1}" type="parTrans" cxnId="{86EDF8C4-FFC1-47BD-AE94-EA04C58CDBAD}">
      <dgm:prSet/>
      <dgm:spPr/>
      <dgm:t>
        <a:bodyPr/>
        <a:lstStyle/>
        <a:p>
          <a:endParaRPr lang="en-GB"/>
        </a:p>
      </dgm:t>
    </dgm:pt>
    <dgm:pt modelId="{AE2FCEA2-6228-497F-BBD6-34740687E511}" type="sibTrans" cxnId="{86EDF8C4-FFC1-47BD-AE94-EA04C58CDBAD}">
      <dgm:prSet/>
      <dgm:spPr/>
      <dgm:t>
        <a:bodyPr/>
        <a:lstStyle/>
        <a:p>
          <a:endParaRPr lang="en-GB"/>
        </a:p>
      </dgm:t>
    </dgm:pt>
    <dgm:pt modelId="{4DB9072E-28D1-42AE-A22B-35AEC1860AAA}">
      <dgm:prSet/>
      <dgm:spPr/>
      <dgm:t>
        <a:bodyPr/>
        <a:lstStyle/>
        <a:p>
          <a:r>
            <a:rPr lang="en-ZA" dirty="0" smtClean="0"/>
            <a:t>2024-2029</a:t>
          </a:r>
          <a:endParaRPr lang="en-GB" dirty="0"/>
        </a:p>
      </dgm:t>
    </dgm:pt>
    <dgm:pt modelId="{324D8052-C06A-49FF-9C8E-AAB34B81CA3B}" type="parTrans" cxnId="{5E9E6F7A-FBDF-4FD9-B5B0-C8BFAE6940C9}">
      <dgm:prSet/>
      <dgm:spPr/>
      <dgm:t>
        <a:bodyPr/>
        <a:lstStyle/>
        <a:p>
          <a:endParaRPr lang="en-GB"/>
        </a:p>
      </dgm:t>
    </dgm:pt>
    <dgm:pt modelId="{92996600-3134-436B-B187-8477149CD92B}" type="sibTrans" cxnId="{5E9E6F7A-FBDF-4FD9-B5B0-C8BFAE6940C9}">
      <dgm:prSet/>
      <dgm:spPr/>
      <dgm:t>
        <a:bodyPr/>
        <a:lstStyle/>
        <a:p>
          <a:endParaRPr lang="en-GB"/>
        </a:p>
      </dgm:t>
    </dgm:pt>
    <dgm:pt modelId="{F02E6573-D949-4BEA-ABC8-03F7B404EDED}" type="pres">
      <dgm:prSet presAssocID="{63E82401-834D-459C-AC75-32F2F0821263}" presName="Name0" presStyleCnt="0">
        <dgm:presLayoutVars>
          <dgm:dir/>
        </dgm:presLayoutVars>
      </dgm:prSet>
      <dgm:spPr/>
      <dgm:t>
        <a:bodyPr/>
        <a:lstStyle/>
        <a:p>
          <a:endParaRPr lang="en-GB"/>
        </a:p>
      </dgm:t>
    </dgm:pt>
    <dgm:pt modelId="{EC162C96-BD2F-424F-9A12-482171841B17}" type="pres">
      <dgm:prSet presAssocID="{8BCB5159-9FE1-4530-A2CF-D17640CF8EDA}" presName="parComposite" presStyleCnt="0"/>
      <dgm:spPr/>
    </dgm:pt>
    <dgm:pt modelId="{E24C65E8-7980-40B7-BE79-08C5BF4C8A02}" type="pres">
      <dgm:prSet presAssocID="{8BCB5159-9FE1-4530-A2CF-D17640CF8EDA}" presName="parBigCircle" presStyleLbl="node0" presStyleIdx="0" presStyleCnt="4" custScaleY="62653"/>
      <dgm:spPr/>
    </dgm:pt>
    <dgm:pt modelId="{967FBA8B-57EF-4C86-A32D-B80A4FD6A1FD}" type="pres">
      <dgm:prSet presAssocID="{8BCB5159-9FE1-4530-A2CF-D17640CF8EDA}" presName="parTx" presStyleLbl="revTx" presStyleIdx="0" presStyleCnt="4" custLinFactNeighborX="-14337" custLinFactNeighborY="9610"/>
      <dgm:spPr/>
      <dgm:t>
        <a:bodyPr/>
        <a:lstStyle/>
        <a:p>
          <a:endParaRPr lang="en-GB"/>
        </a:p>
      </dgm:t>
    </dgm:pt>
    <dgm:pt modelId="{AEAB2D01-C23C-46D8-8F34-63B4F3E36CCF}" type="pres">
      <dgm:prSet presAssocID="{8BCB5159-9FE1-4530-A2CF-D17640CF8EDA}" presName="bSpace" presStyleCnt="0"/>
      <dgm:spPr/>
    </dgm:pt>
    <dgm:pt modelId="{F119D89E-C297-41E6-8C6B-FD689A535D7A}" type="pres">
      <dgm:prSet presAssocID="{8BCB5159-9FE1-4530-A2CF-D17640CF8EDA}" presName="parBackupNorm" presStyleCnt="0"/>
      <dgm:spPr/>
    </dgm:pt>
    <dgm:pt modelId="{F2D6A87F-5B11-4D25-BD95-AA0C7858217A}" type="pres">
      <dgm:prSet presAssocID="{99294312-1864-455D-AD89-D4AE85F0B117}" presName="parSpace" presStyleCnt="0"/>
      <dgm:spPr/>
    </dgm:pt>
    <dgm:pt modelId="{09E99670-EAF8-48C2-8340-E854EFF6E7EE}" type="pres">
      <dgm:prSet presAssocID="{55C56DEE-48ED-404A-9863-0C06029CEDCB}" presName="parComposite" presStyleCnt="0"/>
      <dgm:spPr/>
    </dgm:pt>
    <dgm:pt modelId="{BD49D4D7-C74C-4A3B-91B4-E00E54D5A93F}" type="pres">
      <dgm:prSet presAssocID="{55C56DEE-48ED-404A-9863-0C06029CEDCB}" presName="parBigCircle" presStyleLbl="node0" presStyleIdx="1" presStyleCnt="4" custScaleX="107140" custScaleY="75913" custLinFactNeighborX="7165" custLinFactNeighborY="4315"/>
      <dgm:spPr>
        <a:solidFill>
          <a:srgbClr val="FF0000"/>
        </a:solidFill>
      </dgm:spPr>
      <dgm:t>
        <a:bodyPr/>
        <a:lstStyle/>
        <a:p>
          <a:endParaRPr lang="en-US"/>
        </a:p>
      </dgm:t>
    </dgm:pt>
    <dgm:pt modelId="{B0A01D18-C0CD-4DA9-8684-A4B18EB00EDF}" type="pres">
      <dgm:prSet presAssocID="{55C56DEE-48ED-404A-9863-0C06029CEDCB}" presName="parTx" presStyleLbl="revTx" presStyleIdx="1" presStyleCnt="4" custScaleX="120119" custScaleY="125030" custLinFactNeighborX="-3399" custLinFactNeighborY="-9018"/>
      <dgm:spPr/>
      <dgm:t>
        <a:bodyPr/>
        <a:lstStyle/>
        <a:p>
          <a:endParaRPr lang="en-GB"/>
        </a:p>
      </dgm:t>
    </dgm:pt>
    <dgm:pt modelId="{6E92FE32-4C5A-4456-9EFA-DAE48D929E44}" type="pres">
      <dgm:prSet presAssocID="{55C56DEE-48ED-404A-9863-0C06029CEDCB}" presName="bSpace" presStyleCnt="0"/>
      <dgm:spPr/>
    </dgm:pt>
    <dgm:pt modelId="{8022267A-32A1-4F8A-A494-7F0E5E966B3E}" type="pres">
      <dgm:prSet presAssocID="{55C56DEE-48ED-404A-9863-0C06029CEDCB}" presName="parBackupNorm" presStyleCnt="0"/>
      <dgm:spPr/>
    </dgm:pt>
    <dgm:pt modelId="{BBA37F50-C4CB-471C-822A-9EE641B3A61B}" type="pres">
      <dgm:prSet presAssocID="{37E3B248-3C18-4770-B307-02F2A0199947}" presName="parSpace" presStyleCnt="0"/>
      <dgm:spPr/>
    </dgm:pt>
    <dgm:pt modelId="{DB68B302-BAB6-44FC-831A-E27EE2259A03}" type="pres">
      <dgm:prSet presAssocID="{F75C315C-461C-4427-A6A9-9D0C3A307507}" presName="parComposite" presStyleCnt="0"/>
      <dgm:spPr/>
    </dgm:pt>
    <dgm:pt modelId="{0CB24DCC-3684-440E-BA34-984502A90BD0}" type="pres">
      <dgm:prSet presAssocID="{F75C315C-461C-4427-A6A9-9D0C3A307507}" presName="parBigCircle" presStyleLbl="node0" presStyleIdx="2" presStyleCnt="4" custScaleX="107066" custScaleY="89173"/>
      <dgm:spPr/>
    </dgm:pt>
    <dgm:pt modelId="{57CB7A2C-B626-473C-BA5F-7C025C8F8767}" type="pres">
      <dgm:prSet presAssocID="{F75C315C-461C-4427-A6A9-9D0C3A307507}" presName="parTx" presStyleLbl="revTx" presStyleIdx="2" presStyleCnt="4"/>
      <dgm:spPr/>
      <dgm:t>
        <a:bodyPr/>
        <a:lstStyle/>
        <a:p>
          <a:endParaRPr lang="en-GB"/>
        </a:p>
      </dgm:t>
    </dgm:pt>
    <dgm:pt modelId="{60F63468-A96E-47A5-A781-B95F71222987}" type="pres">
      <dgm:prSet presAssocID="{F75C315C-461C-4427-A6A9-9D0C3A307507}" presName="bSpace" presStyleCnt="0"/>
      <dgm:spPr/>
    </dgm:pt>
    <dgm:pt modelId="{450ED306-57DF-4A2C-AFBA-08A842CC1B09}" type="pres">
      <dgm:prSet presAssocID="{F75C315C-461C-4427-A6A9-9D0C3A307507}" presName="parBackupNorm" presStyleCnt="0"/>
      <dgm:spPr/>
    </dgm:pt>
    <dgm:pt modelId="{075F6A53-5975-47FB-9374-D4C66C9C205E}" type="pres">
      <dgm:prSet presAssocID="{AE2FCEA2-6228-497F-BBD6-34740687E511}" presName="parSpace" presStyleCnt="0"/>
      <dgm:spPr/>
    </dgm:pt>
    <dgm:pt modelId="{B0034166-2E99-4984-A11E-0CDB1B6AA73F}" type="pres">
      <dgm:prSet presAssocID="{4DB9072E-28D1-42AE-A22B-35AEC1860AAA}" presName="parComposite" presStyleCnt="0"/>
      <dgm:spPr/>
    </dgm:pt>
    <dgm:pt modelId="{D815E5AB-A26D-42F0-9CAE-3AD085433C48}" type="pres">
      <dgm:prSet presAssocID="{4DB9072E-28D1-42AE-A22B-35AEC1860AAA}" presName="parBigCircle" presStyleLbl="node0" presStyleIdx="3" presStyleCnt="4" custScaleX="110390" custLinFactNeighborX="9253" custLinFactNeighborY="-1217"/>
      <dgm:spPr/>
    </dgm:pt>
    <dgm:pt modelId="{0BEAD278-3604-4986-A145-6D72CC4BD333}" type="pres">
      <dgm:prSet presAssocID="{4DB9072E-28D1-42AE-A22B-35AEC1860AAA}" presName="parTx" presStyleLbl="revTx" presStyleIdx="3" presStyleCnt="4"/>
      <dgm:spPr/>
      <dgm:t>
        <a:bodyPr/>
        <a:lstStyle/>
        <a:p>
          <a:endParaRPr lang="en-GB"/>
        </a:p>
      </dgm:t>
    </dgm:pt>
    <dgm:pt modelId="{BAAA0FFD-1ADC-4AD1-A9C4-09FBAA4CBB57}" type="pres">
      <dgm:prSet presAssocID="{4DB9072E-28D1-42AE-A22B-35AEC1860AAA}" presName="bSpace" presStyleCnt="0"/>
      <dgm:spPr/>
    </dgm:pt>
    <dgm:pt modelId="{81368668-C3EF-460F-806C-7B91458027B3}" type="pres">
      <dgm:prSet presAssocID="{4DB9072E-28D1-42AE-A22B-35AEC1860AAA}" presName="parBackupNorm" presStyleCnt="0"/>
      <dgm:spPr/>
    </dgm:pt>
    <dgm:pt modelId="{A60E7EC8-7303-49B7-9A94-7B73299177FA}" type="pres">
      <dgm:prSet presAssocID="{92996600-3134-436B-B187-8477149CD92B}" presName="parSpace" presStyleCnt="0"/>
      <dgm:spPr/>
    </dgm:pt>
  </dgm:ptLst>
  <dgm:cxnLst>
    <dgm:cxn modelId="{BF0DD0DA-5920-4ABE-9817-687BE8FAB9FB}" type="presOf" srcId="{4DB9072E-28D1-42AE-A22B-35AEC1860AAA}" destId="{0BEAD278-3604-4986-A145-6D72CC4BD333}" srcOrd="0" destOrd="0" presId="urn:microsoft.com/office/officeart/2008/layout/CircleAccentTimeline"/>
    <dgm:cxn modelId="{86EDF8C4-FFC1-47BD-AE94-EA04C58CDBAD}" srcId="{63E82401-834D-459C-AC75-32F2F0821263}" destId="{F75C315C-461C-4427-A6A9-9D0C3A307507}" srcOrd="2" destOrd="0" parTransId="{751955D3-909A-42F2-9464-F728D71F07B1}" sibTransId="{AE2FCEA2-6228-497F-BBD6-34740687E511}"/>
    <dgm:cxn modelId="{27FB833D-0603-45D7-AC22-675C3A2A52DB}" type="presOf" srcId="{55C56DEE-48ED-404A-9863-0C06029CEDCB}" destId="{B0A01D18-C0CD-4DA9-8684-A4B18EB00EDF}" srcOrd="0" destOrd="0" presId="urn:microsoft.com/office/officeart/2008/layout/CircleAccentTimeline"/>
    <dgm:cxn modelId="{BBBB53A6-4BA9-4F4E-9C65-524755C20258}" srcId="{63E82401-834D-459C-AC75-32F2F0821263}" destId="{55C56DEE-48ED-404A-9863-0C06029CEDCB}" srcOrd="1" destOrd="0" parTransId="{AC4AB183-49DB-4FE2-AB1F-818187B56BFC}" sibTransId="{37E3B248-3C18-4770-B307-02F2A0199947}"/>
    <dgm:cxn modelId="{E4482708-2A42-4BC8-A2CA-E848FEBA4D15}" type="presOf" srcId="{8BCB5159-9FE1-4530-A2CF-D17640CF8EDA}" destId="{967FBA8B-57EF-4C86-A32D-B80A4FD6A1FD}" srcOrd="0" destOrd="0" presId="urn:microsoft.com/office/officeart/2008/layout/CircleAccentTimeline"/>
    <dgm:cxn modelId="{8E44A2BB-D436-4B2D-B84C-7C93623ECCA7}" type="presOf" srcId="{63E82401-834D-459C-AC75-32F2F0821263}" destId="{F02E6573-D949-4BEA-ABC8-03F7B404EDED}" srcOrd="0" destOrd="0" presId="urn:microsoft.com/office/officeart/2008/layout/CircleAccentTimeline"/>
    <dgm:cxn modelId="{9C852A8F-FEC9-4148-939A-5D80534E8D71}" type="presOf" srcId="{F75C315C-461C-4427-A6A9-9D0C3A307507}" destId="{57CB7A2C-B626-473C-BA5F-7C025C8F8767}" srcOrd="0" destOrd="0" presId="urn:microsoft.com/office/officeart/2008/layout/CircleAccentTimeline"/>
    <dgm:cxn modelId="{5E9E6F7A-FBDF-4FD9-B5B0-C8BFAE6940C9}" srcId="{63E82401-834D-459C-AC75-32F2F0821263}" destId="{4DB9072E-28D1-42AE-A22B-35AEC1860AAA}" srcOrd="3" destOrd="0" parTransId="{324D8052-C06A-49FF-9C8E-AAB34B81CA3B}" sibTransId="{92996600-3134-436B-B187-8477149CD92B}"/>
    <dgm:cxn modelId="{E7D7E89F-16F1-437A-B81A-B6E7C4E2D1BA}" srcId="{63E82401-834D-459C-AC75-32F2F0821263}" destId="{8BCB5159-9FE1-4530-A2CF-D17640CF8EDA}" srcOrd="0" destOrd="0" parTransId="{69CB1DD1-21AA-432E-B2AC-49D07DB42696}" sibTransId="{99294312-1864-455D-AD89-D4AE85F0B117}"/>
    <dgm:cxn modelId="{FDB41DAB-216D-406F-A76B-867745A3A811}" type="presParOf" srcId="{F02E6573-D949-4BEA-ABC8-03F7B404EDED}" destId="{EC162C96-BD2F-424F-9A12-482171841B17}" srcOrd="0" destOrd="0" presId="urn:microsoft.com/office/officeart/2008/layout/CircleAccentTimeline"/>
    <dgm:cxn modelId="{7587279A-FDE9-4A56-8CD5-7F3F2EFA5C02}" type="presParOf" srcId="{EC162C96-BD2F-424F-9A12-482171841B17}" destId="{E24C65E8-7980-40B7-BE79-08C5BF4C8A02}" srcOrd="0" destOrd="0" presId="urn:microsoft.com/office/officeart/2008/layout/CircleAccentTimeline"/>
    <dgm:cxn modelId="{47BF804C-3C4F-4F44-8DAF-E72552742B10}" type="presParOf" srcId="{EC162C96-BD2F-424F-9A12-482171841B17}" destId="{967FBA8B-57EF-4C86-A32D-B80A4FD6A1FD}" srcOrd="1" destOrd="0" presId="urn:microsoft.com/office/officeart/2008/layout/CircleAccentTimeline"/>
    <dgm:cxn modelId="{1A75338E-A268-4FEF-8A77-5CCC0E9274E9}" type="presParOf" srcId="{EC162C96-BD2F-424F-9A12-482171841B17}" destId="{AEAB2D01-C23C-46D8-8F34-63B4F3E36CCF}" srcOrd="2" destOrd="0" presId="urn:microsoft.com/office/officeart/2008/layout/CircleAccentTimeline"/>
    <dgm:cxn modelId="{36A5A8B7-A2A0-4493-883E-E4AF852B5D1F}" type="presParOf" srcId="{F02E6573-D949-4BEA-ABC8-03F7B404EDED}" destId="{F119D89E-C297-41E6-8C6B-FD689A535D7A}" srcOrd="1" destOrd="0" presId="urn:microsoft.com/office/officeart/2008/layout/CircleAccentTimeline"/>
    <dgm:cxn modelId="{9343C033-6C88-4861-B19A-AD4B09030FC3}" type="presParOf" srcId="{F02E6573-D949-4BEA-ABC8-03F7B404EDED}" destId="{F2D6A87F-5B11-4D25-BD95-AA0C7858217A}" srcOrd="2" destOrd="0" presId="urn:microsoft.com/office/officeart/2008/layout/CircleAccentTimeline"/>
    <dgm:cxn modelId="{68D2DBAB-87EF-4CE6-B6E0-AE2DD678B7B7}" type="presParOf" srcId="{F02E6573-D949-4BEA-ABC8-03F7B404EDED}" destId="{09E99670-EAF8-48C2-8340-E854EFF6E7EE}" srcOrd="3" destOrd="0" presId="urn:microsoft.com/office/officeart/2008/layout/CircleAccentTimeline"/>
    <dgm:cxn modelId="{541D4E4D-FF4A-48CA-A246-DCCAD748FB58}" type="presParOf" srcId="{09E99670-EAF8-48C2-8340-E854EFF6E7EE}" destId="{BD49D4D7-C74C-4A3B-91B4-E00E54D5A93F}" srcOrd="0" destOrd="0" presId="urn:microsoft.com/office/officeart/2008/layout/CircleAccentTimeline"/>
    <dgm:cxn modelId="{08E0A139-3B6F-4DBC-AA4E-F361FAD81610}" type="presParOf" srcId="{09E99670-EAF8-48C2-8340-E854EFF6E7EE}" destId="{B0A01D18-C0CD-4DA9-8684-A4B18EB00EDF}" srcOrd="1" destOrd="0" presId="urn:microsoft.com/office/officeart/2008/layout/CircleAccentTimeline"/>
    <dgm:cxn modelId="{5E570EF1-6CE4-4694-AEC3-9F2EE15BD789}" type="presParOf" srcId="{09E99670-EAF8-48C2-8340-E854EFF6E7EE}" destId="{6E92FE32-4C5A-4456-9EFA-DAE48D929E44}" srcOrd="2" destOrd="0" presId="urn:microsoft.com/office/officeart/2008/layout/CircleAccentTimeline"/>
    <dgm:cxn modelId="{57AC17A9-646F-43B4-8249-20D758400153}" type="presParOf" srcId="{F02E6573-D949-4BEA-ABC8-03F7B404EDED}" destId="{8022267A-32A1-4F8A-A494-7F0E5E966B3E}" srcOrd="4" destOrd="0" presId="urn:microsoft.com/office/officeart/2008/layout/CircleAccentTimeline"/>
    <dgm:cxn modelId="{C6F0E8C0-5A8F-4D06-A29B-C1CE49C071D6}" type="presParOf" srcId="{F02E6573-D949-4BEA-ABC8-03F7B404EDED}" destId="{BBA37F50-C4CB-471C-822A-9EE641B3A61B}" srcOrd="5" destOrd="0" presId="urn:microsoft.com/office/officeart/2008/layout/CircleAccentTimeline"/>
    <dgm:cxn modelId="{6A742E11-775F-4364-B0E6-3334A2C9C8C4}" type="presParOf" srcId="{F02E6573-D949-4BEA-ABC8-03F7B404EDED}" destId="{DB68B302-BAB6-44FC-831A-E27EE2259A03}" srcOrd="6" destOrd="0" presId="urn:microsoft.com/office/officeart/2008/layout/CircleAccentTimeline"/>
    <dgm:cxn modelId="{C92C0403-610B-4268-9993-9A0959DB55DB}" type="presParOf" srcId="{DB68B302-BAB6-44FC-831A-E27EE2259A03}" destId="{0CB24DCC-3684-440E-BA34-984502A90BD0}" srcOrd="0" destOrd="0" presId="urn:microsoft.com/office/officeart/2008/layout/CircleAccentTimeline"/>
    <dgm:cxn modelId="{EE2F5D0A-8B78-4910-AC41-1ACA234C7455}" type="presParOf" srcId="{DB68B302-BAB6-44FC-831A-E27EE2259A03}" destId="{57CB7A2C-B626-473C-BA5F-7C025C8F8767}" srcOrd="1" destOrd="0" presId="urn:microsoft.com/office/officeart/2008/layout/CircleAccentTimeline"/>
    <dgm:cxn modelId="{0AD7439D-7B9B-49C1-9038-6F6162BE81DE}" type="presParOf" srcId="{DB68B302-BAB6-44FC-831A-E27EE2259A03}" destId="{60F63468-A96E-47A5-A781-B95F71222987}" srcOrd="2" destOrd="0" presId="urn:microsoft.com/office/officeart/2008/layout/CircleAccentTimeline"/>
    <dgm:cxn modelId="{800ED6C5-1CAF-4DEA-9ECC-0D8FBEB383B4}" type="presParOf" srcId="{F02E6573-D949-4BEA-ABC8-03F7B404EDED}" destId="{450ED306-57DF-4A2C-AFBA-08A842CC1B09}" srcOrd="7" destOrd="0" presId="urn:microsoft.com/office/officeart/2008/layout/CircleAccentTimeline"/>
    <dgm:cxn modelId="{A137D209-3BEB-4729-B2A8-5550A3FF1B87}" type="presParOf" srcId="{F02E6573-D949-4BEA-ABC8-03F7B404EDED}" destId="{075F6A53-5975-47FB-9374-D4C66C9C205E}" srcOrd="8" destOrd="0" presId="urn:microsoft.com/office/officeart/2008/layout/CircleAccentTimeline"/>
    <dgm:cxn modelId="{8EC35399-07C1-4B5B-B577-5CBC8B3A6978}" type="presParOf" srcId="{F02E6573-D949-4BEA-ABC8-03F7B404EDED}" destId="{B0034166-2E99-4984-A11E-0CDB1B6AA73F}" srcOrd="9" destOrd="0" presId="urn:microsoft.com/office/officeart/2008/layout/CircleAccentTimeline"/>
    <dgm:cxn modelId="{B94DB812-70AC-4360-98E7-87EB2F98EA52}" type="presParOf" srcId="{B0034166-2E99-4984-A11E-0CDB1B6AA73F}" destId="{D815E5AB-A26D-42F0-9CAE-3AD085433C48}" srcOrd="0" destOrd="0" presId="urn:microsoft.com/office/officeart/2008/layout/CircleAccentTimeline"/>
    <dgm:cxn modelId="{799E3EFD-B462-462C-A417-D1E293886E9A}" type="presParOf" srcId="{B0034166-2E99-4984-A11E-0CDB1B6AA73F}" destId="{0BEAD278-3604-4986-A145-6D72CC4BD333}" srcOrd="1" destOrd="0" presId="urn:microsoft.com/office/officeart/2008/layout/CircleAccentTimeline"/>
    <dgm:cxn modelId="{B58BB7BB-8DA8-4603-AAD3-8B6CFE9DECB8}" type="presParOf" srcId="{B0034166-2E99-4984-A11E-0CDB1B6AA73F}" destId="{BAAA0FFD-1ADC-4AD1-A9C4-09FBAA4CBB57}" srcOrd="2" destOrd="0" presId="urn:microsoft.com/office/officeart/2008/layout/CircleAccentTimeline"/>
    <dgm:cxn modelId="{BF9CB883-AEB9-427B-8481-E39C1B3D9ED8}" type="presParOf" srcId="{F02E6573-D949-4BEA-ABC8-03F7B404EDED}" destId="{81368668-C3EF-460F-806C-7B91458027B3}" srcOrd="10" destOrd="0" presId="urn:microsoft.com/office/officeart/2008/layout/CircleAccentTimeline"/>
    <dgm:cxn modelId="{C5B9D4BA-3EED-4C85-A99C-2542CFDE9C2B}" type="presParOf" srcId="{F02E6573-D949-4BEA-ABC8-03F7B404EDED}" destId="{A60E7EC8-7303-49B7-9A94-7B73299177FA}" srcOrd="11"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3B9DFF-027E-4719-8895-B9D34B357CF3}"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ZA"/>
        </a:p>
      </dgm:t>
    </dgm:pt>
    <dgm:pt modelId="{C913D0F5-024B-417B-BA06-E0F745EC8988}">
      <dgm:prSet custT="1"/>
      <dgm:spPr/>
      <dgm:t>
        <a:bodyPr/>
        <a:lstStyle/>
        <a:p>
          <a:r>
            <a:rPr lang="en-US" sz="2800" b="1" dirty="0" smtClean="0">
              <a:solidFill>
                <a:schemeClr val="tx1"/>
              </a:solidFill>
              <a:hlinkClick xmlns:r="http://schemas.openxmlformats.org/officeDocument/2006/relationships" r:id="rId1" action="ppaction://hlinkfile"/>
            </a:rPr>
            <a:t>Alignment of SP </a:t>
          </a:r>
          <a:r>
            <a:rPr lang="en-US" sz="2800" b="1" dirty="0" smtClean="0">
              <a:solidFill>
                <a:schemeClr val="tx1"/>
              </a:solidFill>
            </a:rPr>
            <a:t>and APP with priority outcomes in MTSF 2014-19</a:t>
          </a:r>
        </a:p>
      </dgm:t>
    </dgm:pt>
    <dgm:pt modelId="{1745DE51-6D6D-458E-BE26-977B0F798356}" type="parTrans" cxnId="{81770B22-7CDB-497C-94EC-E3B0ED897365}">
      <dgm:prSet/>
      <dgm:spPr/>
      <dgm:t>
        <a:bodyPr/>
        <a:lstStyle/>
        <a:p>
          <a:endParaRPr lang="en-US"/>
        </a:p>
      </dgm:t>
    </dgm:pt>
    <dgm:pt modelId="{32974503-679D-4F10-83B4-BAE3BBBC6A4D}" type="sibTrans" cxnId="{81770B22-7CDB-497C-94EC-E3B0ED897365}">
      <dgm:prSet/>
      <dgm:spPr/>
      <dgm:t>
        <a:bodyPr/>
        <a:lstStyle/>
        <a:p>
          <a:endParaRPr lang="en-US"/>
        </a:p>
      </dgm:t>
    </dgm:pt>
    <dgm:pt modelId="{D275A884-13C4-4C03-908B-00B02DE08CC8}" type="pres">
      <dgm:prSet presAssocID="{183B9DFF-027E-4719-8895-B9D34B357CF3}" presName="CompostProcess" presStyleCnt="0">
        <dgm:presLayoutVars>
          <dgm:dir/>
          <dgm:resizeHandles val="exact"/>
        </dgm:presLayoutVars>
      </dgm:prSet>
      <dgm:spPr/>
      <dgm:t>
        <a:bodyPr/>
        <a:lstStyle/>
        <a:p>
          <a:endParaRPr lang="en-US"/>
        </a:p>
      </dgm:t>
    </dgm:pt>
    <dgm:pt modelId="{D0D3457F-BB2C-4A06-8DD4-E22528B969C8}" type="pres">
      <dgm:prSet presAssocID="{183B9DFF-027E-4719-8895-B9D34B357CF3}" presName="arrow" presStyleLbl="bgShp" presStyleIdx="0" presStyleCnt="1" custScaleX="117647" custLinFactNeighborX="-4360"/>
      <dgm:spPr>
        <a:solidFill>
          <a:schemeClr val="accent2">
            <a:lumMod val="50000"/>
          </a:schemeClr>
        </a:solidFill>
      </dgm:spPr>
      <dgm:t>
        <a:bodyPr/>
        <a:lstStyle/>
        <a:p>
          <a:endParaRPr lang="en-US"/>
        </a:p>
      </dgm:t>
      <dgm:extLst>
        <a:ext uri="{E40237B7-FDA0-4F09-8148-C483321AD2D9}">
          <dgm14:cNvPr xmlns:dgm14="http://schemas.microsoft.com/office/drawing/2010/diagram" id="0" name="">
            <a:hlinkClick xmlns:r="http://schemas.openxmlformats.org/officeDocument/2006/relationships" r:id="rId1" action="ppaction://hlinkfile"/>
          </dgm14:cNvPr>
        </a:ext>
      </dgm:extLst>
    </dgm:pt>
    <dgm:pt modelId="{053C66B3-06B8-4D0A-8166-7CA53E2C687E}" type="pres">
      <dgm:prSet presAssocID="{183B9DFF-027E-4719-8895-B9D34B357CF3}" presName="linearProcess" presStyleCnt="0"/>
      <dgm:spPr/>
    </dgm:pt>
    <dgm:pt modelId="{7008A903-D8F6-4E83-A92B-480CBD532D6D}" type="pres">
      <dgm:prSet presAssocID="{C913D0F5-024B-417B-BA06-E0F745EC8988}" presName="textNode" presStyleLbl="node1" presStyleIdx="0" presStyleCnt="1" custScaleX="102967" custScaleY="73683" custLinFactNeighborX="-3905" custLinFactNeighborY="-4825">
        <dgm:presLayoutVars>
          <dgm:bulletEnabled val="1"/>
        </dgm:presLayoutVars>
      </dgm:prSet>
      <dgm:spPr/>
      <dgm:t>
        <a:bodyPr/>
        <a:lstStyle/>
        <a:p>
          <a:endParaRPr lang="en-US"/>
        </a:p>
      </dgm:t>
    </dgm:pt>
  </dgm:ptLst>
  <dgm:cxnLst>
    <dgm:cxn modelId="{1C8A5976-B4F8-434A-AE5D-0B9A0F6C854F}" type="presOf" srcId="{183B9DFF-027E-4719-8895-B9D34B357CF3}" destId="{D275A884-13C4-4C03-908B-00B02DE08CC8}" srcOrd="0" destOrd="0" presId="urn:microsoft.com/office/officeart/2005/8/layout/hProcess9"/>
    <dgm:cxn modelId="{83192EFC-8770-4251-B0F2-F55B96BA8483}" type="presOf" srcId="{C913D0F5-024B-417B-BA06-E0F745EC8988}" destId="{7008A903-D8F6-4E83-A92B-480CBD532D6D}" srcOrd="0" destOrd="0" presId="urn:microsoft.com/office/officeart/2005/8/layout/hProcess9"/>
    <dgm:cxn modelId="{81770B22-7CDB-497C-94EC-E3B0ED897365}" srcId="{183B9DFF-027E-4719-8895-B9D34B357CF3}" destId="{C913D0F5-024B-417B-BA06-E0F745EC8988}" srcOrd="0" destOrd="0" parTransId="{1745DE51-6D6D-458E-BE26-977B0F798356}" sibTransId="{32974503-679D-4F10-83B4-BAE3BBBC6A4D}"/>
    <dgm:cxn modelId="{F57BF033-02E8-4BFF-BD27-CD1D632AAB31}" type="presParOf" srcId="{D275A884-13C4-4C03-908B-00B02DE08CC8}" destId="{D0D3457F-BB2C-4A06-8DD4-E22528B969C8}" srcOrd="0" destOrd="0" presId="urn:microsoft.com/office/officeart/2005/8/layout/hProcess9"/>
    <dgm:cxn modelId="{AA7BF60B-0BAB-47CD-927C-0B588198F0D3}" type="presParOf" srcId="{D275A884-13C4-4C03-908B-00B02DE08CC8}" destId="{053C66B3-06B8-4D0A-8166-7CA53E2C687E}" srcOrd="1" destOrd="0" presId="urn:microsoft.com/office/officeart/2005/8/layout/hProcess9"/>
    <dgm:cxn modelId="{908458B2-DEFA-41A2-BBA0-B245FACBD7A9}" type="presParOf" srcId="{053C66B3-06B8-4D0A-8166-7CA53E2C687E}" destId="{7008A903-D8F6-4E83-A92B-480CBD532D6D}" srcOrd="0"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3B9DFF-027E-4719-8895-B9D34B357CF3}"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ZA"/>
        </a:p>
      </dgm:t>
    </dgm:pt>
    <dgm:pt modelId="{70123023-99F1-4B04-8125-97C6BCA85FA7}">
      <dgm:prSet custT="1"/>
      <dgm:spPr>
        <a:solidFill>
          <a:schemeClr val="bg1">
            <a:lumMod val="95000"/>
          </a:schemeClr>
        </a:solidFill>
        <a:ln>
          <a:solidFill>
            <a:schemeClr val="accent5">
              <a:lumMod val="20000"/>
              <a:lumOff val="80000"/>
            </a:schemeClr>
          </a:solidFill>
        </a:ln>
      </dgm:spPr>
      <dgm:t>
        <a:bodyPr/>
        <a:lstStyle/>
        <a:p>
          <a:pPr rtl="0"/>
          <a:endParaRPr lang="en-US" sz="2400" b="1" dirty="0" smtClean="0">
            <a:effectLst/>
          </a:endParaRPr>
        </a:p>
        <a:p>
          <a:pPr rtl="0"/>
          <a:r>
            <a:rPr lang="en-US" sz="2800" b="1" dirty="0" smtClean="0">
              <a:solidFill>
                <a:schemeClr val="tx1"/>
              </a:solidFill>
              <a:effectLst/>
            </a:rPr>
            <a:t>Technical Compliance with National Treasury Regulations and Guidelines  in the compilation of the SP and APP</a:t>
          </a:r>
          <a:br>
            <a:rPr lang="en-US" sz="2800" b="1" dirty="0" smtClean="0">
              <a:solidFill>
                <a:schemeClr val="tx1"/>
              </a:solidFill>
              <a:effectLst/>
            </a:rPr>
          </a:br>
          <a:endParaRPr lang="en-ZA" sz="2800" b="1" dirty="0">
            <a:solidFill>
              <a:schemeClr val="tx1"/>
            </a:solidFill>
            <a:effectLst/>
          </a:endParaRPr>
        </a:p>
      </dgm:t>
    </dgm:pt>
    <dgm:pt modelId="{8879DC19-0B56-44D3-9BDB-FF58E3C05186}" type="parTrans" cxnId="{E08844D1-B58A-48BB-AB6D-28ADB52C5045}">
      <dgm:prSet/>
      <dgm:spPr/>
      <dgm:t>
        <a:bodyPr/>
        <a:lstStyle/>
        <a:p>
          <a:endParaRPr lang="en-ZA"/>
        </a:p>
      </dgm:t>
    </dgm:pt>
    <dgm:pt modelId="{3CC41898-A18B-4793-BDFA-2C5CE4F62B0F}" type="sibTrans" cxnId="{E08844D1-B58A-48BB-AB6D-28ADB52C5045}">
      <dgm:prSet/>
      <dgm:spPr/>
      <dgm:t>
        <a:bodyPr/>
        <a:lstStyle/>
        <a:p>
          <a:endParaRPr lang="en-ZA"/>
        </a:p>
      </dgm:t>
    </dgm:pt>
    <dgm:pt modelId="{D275A884-13C4-4C03-908B-00B02DE08CC8}" type="pres">
      <dgm:prSet presAssocID="{183B9DFF-027E-4719-8895-B9D34B357CF3}" presName="CompostProcess" presStyleCnt="0">
        <dgm:presLayoutVars>
          <dgm:dir/>
          <dgm:resizeHandles val="exact"/>
        </dgm:presLayoutVars>
      </dgm:prSet>
      <dgm:spPr/>
      <dgm:t>
        <a:bodyPr/>
        <a:lstStyle/>
        <a:p>
          <a:endParaRPr lang="en-US"/>
        </a:p>
      </dgm:t>
    </dgm:pt>
    <dgm:pt modelId="{D0D3457F-BB2C-4A06-8DD4-E22528B969C8}" type="pres">
      <dgm:prSet presAssocID="{183B9DFF-027E-4719-8895-B9D34B357CF3}" presName="arrow" presStyleLbl="bgShp" presStyleIdx="0" presStyleCnt="1" custScaleX="117647" custLinFactNeighborX="-4360"/>
      <dgm:spPr>
        <a:solidFill>
          <a:schemeClr val="accent2">
            <a:lumMod val="50000"/>
          </a:schemeClr>
        </a:solidFill>
      </dgm:spPr>
      <dgm:t>
        <a:bodyPr/>
        <a:lstStyle/>
        <a:p>
          <a:endParaRPr lang="en-US"/>
        </a:p>
      </dgm:t>
    </dgm:pt>
    <dgm:pt modelId="{053C66B3-06B8-4D0A-8166-7CA53E2C687E}" type="pres">
      <dgm:prSet presAssocID="{183B9DFF-027E-4719-8895-B9D34B357CF3}" presName="linearProcess" presStyleCnt="0"/>
      <dgm:spPr/>
    </dgm:pt>
    <dgm:pt modelId="{E0793313-D1BE-44E6-8294-E7AD4614822A}" type="pres">
      <dgm:prSet presAssocID="{70123023-99F1-4B04-8125-97C6BCA85FA7}" presName="textNode" presStyleLbl="node1" presStyleIdx="0" presStyleCnt="1" custScaleX="85015" custLinFactNeighborX="-6199" custLinFactNeighborY="-585">
        <dgm:presLayoutVars>
          <dgm:bulletEnabled val="1"/>
        </dgm:presLayoutVars>
      </dgm:prSet>
      <dgm:spPr/>
      <dgm:t>
        <a:bodyPr/>
        <a:lstStyle/>
        <a:p>
          <a:endParaRPr lang="en-US"/>
        </a:p>
      </dgm:t>
    </dgm:pt>
  </dgm:ptLst>
  <dgm:cxnLst>
    <dgm:cxn modelId="{1C8A5976-B4F8-434A-AE5D-0B9A0F6C854F}" type="presOf" srcId="{183B9DFF-027E-4719-8895-B9D34B357CF3}" destId="{D275A884-13C4-4C03-908B-00B02DE08CC8}" srcOrd="0" destOrd="0" presId="urn:microsoft.com/office/officeart/2005/8/layout/hProcess9"/>
    <dgm:cxn modelId="{E08844D1-B58A-48BB-AB6D-28ADB52C5045}" srcId="{183B9DFF-027E-4719-8895-B9D34B357CF3}" destId="{70123023-99F1-4B04-8125-97C6BCA85FA7}" srcOrd="0" destOrd="0" parTransId="{8879DC19-0B56-44D3-9BDB-FF58E3C05186}" sibTransId="{3CC41898-A18B-4793-BDFA-2C5CE4F62B0F}"/>
    <dgm:cxn modelId="{3816B4C8-DA7A-4FE9-9162-61E3CFAA89E9}" type="presOf" srcId="{70123023-99F1-4B04-8125-97C6BCA85FA7}" destId="{E0793313-D1BE-44E6-8294-E7AD4614822A}" srcOrd="0" destOrd="0" presId="urn:microsoft.com/office/officeart/2005/8/layout/hProcess9"/>
    <dgm:cxn modelId="{F57BF033-02E8-4BFF-BD27-CD1D632AAB31}" type="presParOf" srcId="{D275A884-13C4-4C03-908B-00B02DE08CC8}" destId="{D0D3457F-BB2C-4A06-8DD4-E22528B969C8}" srcOrd="0" destOrd="0" presId="urn:microsoft.com/office/officeart/2005/8/layout/hProcess9"/>
    <dgm:cxn modelId="{AA7BF60B-0BAB-47CD-927C-0B588198F0D3}" type="presParOf" srcId="{D275A884-13C4-4C03-908B-00B02DE08CC8}" destId="{053C66B3-06B8-4D0A-8166-7CA53E2C687E}" srcOrd="1" destOrd="0" presId="urn:microsoft.com/office/officeart/2005/8/layout/hProcess9"/>
    <dgm:cxn modelId="{F1D59121-A832-4489-9247-7451E7D2231B}" type="presParOf" srcId="{053C66B3-06B8-4D0A-8166-7CA53E2C687E}" destId="{E0793313-D1BE-44E6-8294-E7AD4614822A}" srcOrd="0"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809"/>
          </a:xfrm>
          <a:prstGeom prst="rect">
            <a:avLst/>
          </a:prstGeom>
        </p:spPr>
        <p:txBody>
          <a:bodyPr vert="horz" lIns="90727" tIns="45363" rIns="90727" bIns="45363" rtlCol="0"/>
          <a:lstStyle>
            <a:lvl1pPr algn="l">
              <a:defRPr sz="1200"/>
            </a:lvl1pPr>
          </a:lstStyle>
          <a:p>
            <a:endParaRPr lang="en-ZA" dirty="0"/>
          </a:p>
        </p:txBody>
      </p:sp>
      <p:sp>
        <p:nvSpPr>
          <p:cNvPr id="3" name="Date Placeholder 2"/>
          <p:cNvSpPr>
            <a:spLocks noGrp="1"/>
          </p:cNvSpPr>
          <p:nvPr>
            <p:ph type="dt" sz="quarter" idx="1"/>
          </p:nvPr>
        </p:nvSpPr>
        <p:spPr>
          <a:xfrm>
            <a:off x="3776866" y="0"/>
            <a:ext cx="2890665" cy="496809"/>
          </a:xfrm>
          <a:prstGeom prst="rect">
            <a:avLst/>
          </a:prstGeom>
        </p:spPr>
        <p:txBody>
          <a:bodyPr vert="horz" lIns="90727" tIns="45363" rIns="90727" bIns="45363" rtlCol="0"/>
          <a:lstStyle>
            <a:lvl1pPr algn="r">
              <a:defRPr sz="1200"/>
            </a:lvl1pPr>
          </a:lstStyle>
          <a:p>
            <a:fld id="{061E3E80-4429-4105-8E5F-AE23A4B41E94}" type="datetimeFigureOut">
              <a:rPr lang="en-ZA" smtClean="0"/>
              <a:t>2017/05/04</a:t>
            </a:fld>
            <a:endParaRPr lang="en-ZA" dirty="0"/>
          </a:p>
        </p:txBody>
      </p:sp>
      <p:sp>
        <p:nvSpPr>
          <p:cNvPr id="4" name="Footer Placeholder 3"/>
          <p:cNvSpPr>
            <a:spLocks noGrp="1"/>
          </p:cNvSpPr>
          <p:nvPr>
            <p:ph type="ftr" sz="quarter" idx="2"/>
          </p:nvPr>
        </p:nvSpPr>
        <p:spPr>
          <a:xfrm>
            <a:off x="0" y="9428243"/>
            <a:ext cx="2890665" cy="496809"/>
          </a:xfrm>
          <a:prstGeom prst="rect">
            <a:avLst/>
          </a:prstGeom>
        </p:spPr>
        <p:txBody>
          <a:bodyPr vert="horz" lIns="90727" tIns="45363" rIns="90727" bIns="45363" rtlCol="0" anchor="b"/>
          <a:lstStyle>
            <a:lvl1pPr algn="l">
              <a:defRPr sz="1200"/>
            </a:lvl1pPr>
          </a:lstStyle>
          <a:p>
            <a:endParaRPr lang="en-ZA" dirty="0"/>
          </a:p>
        </p:txBody>
      </p:sp>
      <p:sp>
        <p:nvSpPr>
          <p:cNvPr id="5" name="Slide Number Placeholder 4"/>
          <p:cNvSpPr>
            <a:spLocks noGrp="1"/>
          </p:cNvSpPr>
          <p:nvPr>
            <p:ph type="sldNum" sz="quarter" idx="3"/>
          </p:nvPr>
        </p:nvSpPr>
        <p:spPr>
          <a:xfrm>
            <a:off x="3776866" y="9428243"/>
            <a:ext cx="2890665" cy="496809"/>
          </a:xfrm>
          <a:prstGeom prst="rect">
            <a:avLst/>
          </a:prstGeom>
        </p:spPr>
        <p:txBody>
          <a:bodyPr vert="horz" lIns="90727" tIns="45363" rIns="90727" bIns="45363" rtlCol="0" anchor="b"/>
          <a:lstStyle>
            <a:lvl1pPr algn="r">
              <a:defRPr sz="1200"/>
            </a:lvl1pPr>
          </a:lstStyle>
          <a:p>
            <a:fld id="{2646870F-B0A6-4911-A564-6EBF5EA9FBE0}" type="slidenum">
              <a:rPr lang="en-ZA" smtClean="0"/>
              <a:t>‹#›</a:t>
            </a:fld>
            <a:endParaRPr lang="en-ZA" dirty="0"/>
          </a:p>
        </p:txBody>
      </p:sp>
    </p:spTree>
    <p:extLst>
      <p:ext uri="{BB962C8B-B14F-4D97-AF65-F5344CB8AC3E}">
        <p14:creationId xmlns:p14="http://schemas.microsoft.com/office/powerpoint/2010/main" val="325267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889938" cy="496332"/>
          </a:xfrm>
          <a:prstGeom prst="rect">
            <a:avLst/>
          </a:prstGeom>
        </p:spPr>
        <p:txBody>
          <a:bodyPr vert="horz" lIns="90727" tIns="45363" rIns="90727" bIns="45363" rtlCol="0"/>
          <a:lstStyle>
            <a:lvl1pPr algn="l">
              <a:defRPr sz="1200"/>
            </a:lvl1pPr>
          </a:lstStyle>
          <a:p>
            <a:endParaRPr lang="en-ZA" dirty="0"/>
          </a:p>
        </p:txBody>
      </p:sp>
      <p:sp>
        <p:nvSpPr>
          <p:cNvPr id="3" name="Date Placeholder 2"/>
          <p:cNvSpPr>
            <a:spLocks noGrp="1"/>
          </p:cNvSpPr>
          <p:nvPr>
            <p:ph type="dt" idx="1"/>
          </p:nvPr>
        </p:nvSpPr>
        <p:spPr>
          <a:xfrm>
            <a:off x="3777609" y="1"/>
            <a:ext cx="2889938" cy="496332"/>
          </a:xfrm>
          <a:prstGeom prst="rect">
            <a:avLst/>
          </a:prstGeom>
        </p:spPr>
        <p:txBody>
          <a:bodyPr vert="horz" lIns="90727" tIns="45363" rIns="90727" bIns="45363" rtlCol="0"/>
          <a:lstStyle>
            <a:lvl1pPr algn="r">
              <a:defRPr sz="1200"/>
            </a:lvl1pPr>
          </a:lstStyle>
          <a:p>
            <a:fld id="{9BADBF19-8B8D-4817-AB54-E9CAFAF226F0}" type="datetimeFigureOut">
              <a:rPr lang="en-ZA" smtClean="0"/>
              <a:t>2017/05/04</a:t>
            </a:fld>
            <a:endParaRPr lang="en-ZA"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27" tIns="45363" rIns="90727" bIns="45363" rtlCol="0" anchor="ctr"/>
          <a:lstStyle/>
          <a:p>
            <a:endParaRPr lang="en-ZA" dirty="0"/>
          </a:p>
        </p:txBody>
      </p:sp>
      <p:sp>
        <p:nvSpPr>
          <p:cNvPr id="5" name="Notes Placeholder 4"/>
          <p:cNvSpPr>
            <a:spLocks noGrp="1"/>
          </p:cNvSpPr>
          <p:nvPr>
            <p:ph type="body" sz="quarter" idx="3"/>
          </p:nvPr>
        </p:nvSpPr>
        <p:spPr>
          <a:xfrm>
            <a:off x="666909" y="4715155"/>
            <a:ext cx="5335270" cy="4466987"/>
          </a:xfrm>
          <a:prstGeom prst="rect">
            <a:avLst/>
          </a:prstGeom>
        </p:spPr>
        <p:txBody>
          <a:bodyPr vert="horz" lIns="90727" tIns="45363" rIns="90727" bIns="4536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585"/>
            <a:ext cx="2889938" cy="496332"/>
          </a:xfrm>
          <a:prstGeom prst="rect">
            <a:avLst/>
          </a:prstGeom>
        </p:spPr>
        <p:txBody>
          <a:bodyPr vert="horz" lIns="90727" tIns="45363" rIns="90727" bIns="45363" rtlCol="0" anchor="b"/>
          <a:lstStyle>
            <a:lvl1pPr algn="l">
              <a:defRPr sz="1200"/>
            </a:lvl1pPr>
          </a:lstStyle>
          <a:p>
            <a:endParaRPr lang="en-ZA" dirty="0"/>
          </a:p>
        </p:txBody>
      </p:sp>
      <p:sp>
        <p:nvSpPr>
          <p:cNvPr id="7" name="Slide Number Placeholder 6"/>
          <p:cNvSpPr>
            <a:spLocks noGrp="1"/>
          </p:cNvSpPr>
          <p:nvPr>
            <p:ph type="sldNum" sz="quarter" idx="5"/>
          </p:nvPr>
        </p:nvSpPr>
        <p:spPr>
          <a:xfrm>
            <a:off x="3777609" y="9428585"/>
            <a:ext cx="2889938" cy="496332"/>
          </a:xfrm>
          <a:prstGeom prst="rect">
            <a:avLst/>
          </a:prstGeom>
        </p:spPr>
        <p:txBody>
          <a:bodyPr vert="horz" lIns="90727" tIns="45363" rIns="90727" bIns="45363" rtlCol="0" anchor="b"/>
          <a:lstStyle>
            <a:lvl1pPr algn="r">
              <a:defRPr sz="1200"/>
            </a:lvl1pPr>
          </a:lstStyle>
          <a:p>
            <a:fld id="{3FEC4862-A0F1-4EBD-8544-9362E7C7061E}" type="slidenum">
              <a:rPr lang="en-ZA" smtClean="0"/>
              <a:t>‹#›</a:t>
            </a:fld>
            <a:endParaRPr lang="en-ZA" dirty="0"/>
          </a:p>
        </p:txBody>
      </p:sp>
    </p:spTree>
    <p:extLst>
      <p:ext uri="{BB962C8B-B14F-4D97-AF65-F5344CB8AC3E}">
        <p14:creationId xmlns:p14="http://schemas.microsoft.com/office/powerpoint/2010/main" val="512529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1</a:t>
            </a:fld>
            <a:endParaRPr lang="en-GB" dirty="0"/>
          </a:p>
        </p:txBody>
      </p:sp>
    </p:spTree>
    <p:extLst>
      <p:ext uri="{BB962C8B-B14F-4D97-AF65-F5344CB8AC3E}">
        <p14:creationId xmlns:p14="http://schemas.microsoft.com/office/powerpoint/2010/main" val="2304848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lstStyle/>
          <a:p>
            <a:r>
              <a:rPr lang="en-ZA" dirty="0"/>
              <a:t>The </a:t>
            </a:r>
            <a:r>
              <a:rPr lang="en-ZA" dirty="0" smtClean="0"/>
              <a:t>MTSF is </a:t>
            </a:r>
            <a:r>
              <a:rPr lang="en-ZA" dirty="0"/>
              <a:t>one of our key </a:t>
            </a:r>
            <a:r>
              <a:rPr lang="en-ZA" dirty="0" smtClean="0"/>
              <a:t>means</a:t>
            </a:r>
            <a:r>
              <a:rPr lang="en-ZA" baseline="0" dirty="0" smtClean="0"/>
              <a:t> of </a:t>
            </a:r>
            <a:r>
              <a:rPr lang="en-ZA" dirty="0" smtClean="0"/>
              <a:t>tracking </a:t>
            </a:r>
            <a:r>
              <a:rPr lang="en-ZA" dirty="0"/>
              <a:t>progress towards achievement of the National Development Plan (NDP) Vision 2030, on annual basis</a:t>
            </a:r>
            <a:r>
              <a:rPr lang="en-ZA" dirty="0" smtClean="0"/>
              <a:t>. As a result</a:t>
            </a:r>
            <a:r>
              <a:rPr lang="en-ZA" baseline="0" dirty="0" smtClean="0"/>
              <a:t>, the APPs and SPs of government must be aligned to the MTSF </a:t>
            </a:r>
            <a:r>
              <a:rPr lang="en-ZA" dirty="0" smtClean="0"/>
              <a:t>for </a:t>
            </a:r>
            <a:r>
              <a:rPr lang="en-ZA" baseline="0" dirty="0" smtClean="0"/>
              <a:t>implementation of the NDP 2030.</a:t>
            </a:r>
            <a:endParaRPr lang="en-US" dirty="0"/>
          </a:p>
        </p:txBody>
      </p:sp>
      <p:sp>
        <p:nvSpPr>
          <p:cNvPr id="4" name="Slide Number Placeholder 3"/>
          <p:cNvSpPr>
            <a:spLocks noGrp="1"/>
          </p:cNvSpPr>
          <p:nvPr>
            <p:ph type="sldNum" sz="quarter" idx="10"/>
          </p:nvPr>
        </p:nvSpPr>
        <p:spPr/>
        <p:txBody>
          <a:bodyPr/>
          <a:lstStyle/>
          <a:p>
            <a:fld id="{B5BE54C7-EA55-4BBF-BB81-082164262C93}"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47060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2963" y="601663"/>
            <a:ext cx="5635625" cy="4225925"/>
          </a:xfrm>
        </p:spPr>
      </p:sp>
      <p:sp>
        <p:nvSpPr>
          <p:cNvPr id="3" name="Notes Placeholder 2"/>
          <p:cNvSpPr>
            <a:spLocks noGrp="1"/>
          </p:cNvSpPr>
          <p:nvPr>
            <p:ph type="body" idx="1"/>
          </p:nvPr>
        </p:nvSpPr>
        <p:spPr>
          <a:xfrm>
            <a:off x="508001" y="5159108"/>
            <a:ext cx="6306088" cy="246221"/>
          </a:xfrm>
        </p:spPr>
        <p:txBody>
          <a:bodyPr/>
          <a:lstStyle/>
          <a:p>
            <a:endParaRPr lang="en-GB"/>
          </a:p>
        </p:txBody>
      </p:sp>
      <p:sp>
        <p:nvSpPr>
          <p:cNvPr id="4" name="Slide Number Placeholder 3"/>
          <p:cNvSpPr>
            <a:spLocks noGrp="1"/>
          </p:cNvSpPr>
          <p:nvPr>
            <p:ph type="sldNum" sz="quarter" idx="10"/>
          </p:nvPr>
        </p:nvSpPr>
        <p:spPr>
          <a:xfrm>
            <a:off x="6631236" y="9227280"/>
            <a:ext cx="182854" cy="184666"/>
          </a:xfrm>
        </p:spPr>
        <p:txBody>
          <a:bodyPr/>
          <a:lstStyle/>
          <a:p>
            <a:pPr>
              <a:defRPr/>
            </a:pPr>
            <a:fld id="{3C3A632B-FBDE-46D4-BF6F-6D14421E6342}" type="slidenum">
              <a:rPr lang="en-GB" smtClean="0">
                <a:solidFill>
                  <a:prstClr val="black"/>
                </a:solidFill>
              </a:rPr>
              <a:pPr>
                <a:defRPr/>
              </a:pPr>
              <a:t>7</a:t>
            </a:fld>
            <a:endParaRPr lang="en-GB" dirty="0">
              <a:solidFill>
                <a:prstClr val="black"/>
              </a:solidFill>
            </a:endParaRPr>
          </a:p>
        </p:txBody>
      </p:sp>
    </p:spTree>
    <p:extLst>
      <p:ext uri="{BB962C8B-B14F-4D97-AF65-F5344CB8AC3E}">
        <p14:creationId xmlns:p14="http://schemas.microsoft.com/office/powerpoint/2010/main" val="1925782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285728"/>
            <a:ext cx="8750206" cy="1472184"/>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1850064"/>
            <a:ext cx="8750206"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32199670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393375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3384855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3620154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1874174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4094064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285728"/>
            <a:ext cx="8750206" cy="1472184"/>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1850064"/>
            <a:ext cx="8750206"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22136102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8460432" y="642406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a:solidFill>
                  <a:srgbClr val="531A17">
                    <a:satMod val="130000"/>
                  </a:srgbClr>
                </a:solidFill>
              </a:rPr>
              <a:pPr/>
              <a:t>‹#›</a:t>
            </a:fld>
            <a:endParaRPr lang="en-ZA" dirty="0">
              <a:solidFill>
                <a:srgbClr val="531A17">
                  <a:satMod val="130000"/>
                </a:srgbClr>
              </a:solidFill>
            </a:endParaRPr>
          </a:p>
        </p:txBody>
      </p:sp>
      <p:cxnSp>
        <p:nvCxnSpPr>
          <p:cNvPr id="9" name="Straight Connector 8"/>
          <p:cNvCxnSpPr/>
          <p:nvPr userDrawn="1"/>
        </p:nvCxnSpPr>
        <p:spPr>
          <a:xfrm>
            <a:off x="2195736" y="6424062"/>
            <a:ext cx="684076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237312"/>
            <a:ext cx="1728192" cy="542925"/>
          </a:xfrm>
          <a:prstGeom prst="rect">
            <a:avLst/>
          </a:prstGeom>
        </p:spPr>
      </p:pic>
    </p:spTree>
    <p:extLst>
      <p:ext uri="{BB962C8B-B14F-4D97-AF65-F5344CB8AC3E}">
        <p14:creationId xmlns:p14="http://schemas.microsoft.com/office/powerpoint/2010/main" val="216746469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624" y="1629"/>
          <a:ext cx="1619" cy="1619"/>
        </p:xfrm>
        <a:graphic>
          <a:graphicData uri="http://schemas.openxmlformats.org/presentationml/2006/ole">
            <mc:AlternateContent xmlns:mc="http://schemas.openxmlformats.org/markup-compatibility/2006">
              <mc:Choice xmlns:v="urn:schemas-microsoft-com:vml" Requires="v">
                <p:oleObj spid="_x0000_s103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4" y="1629"/>
                        <a:ext cx="1619" cy="1619"/>
                      </a:xfrm>
                      <a:prstGeom prst="rect">
                        <a:avLst/>
                      </a:prstGeom>
                    </p:spPr>
                  </p:pic>
                </p:oleObj>
              </mc:Fallback>
            </mc:AlternateContent>
          </a:graphicData>
        </a:graphic>
      </p:graphicFrame>
      <p:grpSp>
        <p:nvGrpSpPr>
          <p:cNvPr id="8" name="McK Title Elements" hidden="1"/>
          <p:cNvGrpSpPr>
            <a:grpSpLocks/>
          </p:cNvGrpSpPr>
          <p:nvPr userDrawn="1"/>
        </p:nvGrpSpPr>
        <p:grpSpPr bwMode="auto">
          <a:xfrm>
            <a:off x="1367347" y="6057245"/>
            <a:ext cx="6409310" cy="662478"/>
            <a:chOff x="1663" y="3054"/>
            <a:chExt cx="3109" cy="409"/>
          </a:xfrm>
        </p:grpSpPr>
        <p:sp>
          <p:nvSpPr>
            <p:cNvPr id="9" name="McK Document type"/>
            <p:cNvSpPr txBox="1">
              <a:spLocks noChangeArrowheads="1"/>
            </p:cNvSpPr>
            <p:nvPr/>
          </p:nvSpPr>
          <p:spPr bwMode="auto">
            <a:xfrm>
              <a:off x="1663" y="3054"/>
              <a:ext cx="3109"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r>
                <a:rPr lang="en-ZA" sz="1939">
                  <a:solidFill>
                    <a:srgbClr val="FFFFFF"/>
                  </a:solidFill>
                  <a:latin typeface="Arial"/>
                </a:rPr>
                <a:t>Document type</a:t>
              </a:r>
              <a:endParaRPr lang="en-ZA" sz="1939" dirty="0">
                <a:solidFill>
                  <a:srgbClr val="FFFFFF"/>
                </a:solidFill>
                <a:latin typeface="Arial"/>
              </a:endParaRPr>
            </a:p>
          </p:txBody>
        </p:sp>
        <p:sp>
          <p:nvSpPr>
            <p:cNvPr id="10" name="McK Date"/>
            <p:cNvSpPr txBox="1">
              <a:spLocks noChangeArrowheads="1"/>
            </p:cNvSpPr>
            <p:nvPr/>
          </p:nvSpPr>
          <p:spPr bwMode="auto">
            <a:xfrm>
              <a:off x="1663" y="3275"/>
              <a:ext cx="3109"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r>
                <a:rPr lang="en-ZA" sz="1939">
                  <a:solidFill>
                    <a:srgbClr val="FFFFFF"/>
                  </a:solidFill>
                  <a:latin typeface="Arial"/>
                </a:rPr>
                <a:t>Date</a:t>
              </a:r>
              <a:endParaRPr lang="en-ZA" sz="1939" dirty="0">
                <a:solidFill>
                  <a:srgbClr val="FFFFFF"/>
                </a:solidFill>
                <a:latin typeface="Arial"/>
              </a:endParaRPr>
            </a:p>
          </p:txBody>
        </p:sp>
      </p:grpSp>
      <p:sp>
        <p:nvSpPr>
          <p:cNvPr id="13314" name="Rectangle 1026"/>
          <p:cNvSpPr>
            <a:spLocks noGrp="1" noChangeArrowheads="1"/>
          </p:cNvSpPr>
          <p:nvPr userDrawn="1">
            <p:ph type="ctrTitle"/>
          </p:nvPr>
        </p:nvSpPr>
        <p:spPr bwMode="auto">
          <a:xfrm>
            <a:off x="1367347" y="3750494"/>
            <a:ext cx="6409310" cy="1442574"/>
          </a:xfrm>
          <a:prstGeom prst="rect">
            <a:avLst/>
          </a:prstGeom>
        </p:spPr>
        <p:txBody>
          <a:bodyPr>
            <a:spAutoFit/>
          </a:bodyPr>
          <a:lstStyle>
            <a:lvl1pPr algn="ctr">
              <a:defRPr sz="4387" b="0" baseline="0">
                <a:solidFill>
                  <a:schemeClr val="bg1"/>
                </a:solidFill>
                <a:latin typeface="+mj-lt"/>
                <a:ea typeface="Arial Unicode MS" pitchFamily="34" charset="-128"/>
                <a:cs typeface="Arial Unicode MS" pitchFamily="34" charset="-128"/>
              </a:defRPr>
            </a:lvl1pPr>
          </a:lstStyle>
          <a:p>
            <a:pPr lvl="0"/>
            <a:r>
              <a:rPr lang="en-ZA" noProof="0"/>
              <a:t>Click to edit Master title style</a:t>
            </a:r>
            <a:endParaRPr lang="en-ZA" noProof="0" dirty="0"/>
          </a:p>
        </p:txBody>
      </p:sp>
    </p:spTree>
    <p:extLst>
      <p:ext uri="{BB962C8B-B14F-4D97-AF65-F5344CB8AC3E}">
        <p14:creationId xmlns:p14="http://schemas.microsoft.com/office/powerpoint/2010/main" val="4279801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3" y="285728"/>
            <a:ext cx="8750206" cy="1472184"/>
          </a:xfrm>
        </p:spPr>
        <p:txBody>
          <a:bodyPr anchor="ctr"/>
          <a:lstStyle>
            <a:lvl1pPr algn="l">
              <a:defRPr>
                <a:effectLst/>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3" y="1850064"/>
            <a:ext cx="8750206"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237318"/>
            <a:ext cx="1728192" cy="542925"/>
          </a:xfrm>
          <a:prstGeom prst="rect">
            <a:avLst/>
          </a:prstGeom>
        </p:spPr>
      </p:pic>
    </p:spTree>
    <p:extLst>
      <p:ext uri="{BB962C8B-B14F-4D97-AF65-F5344CB8AC3E}">
        <p14:creationId xmlns:p14="http://schemas.microsoft.com/office/powerpoint/2010/main" val="63013016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1" y="179941"/>
            <a:ext cx="8712968" cy="939784"/>
          </a:xfrm>
        </p:spPr>
        <p:txBody>
          <a:bodyPr/>
          <a:lstStyle>
            <a:lvl1pPr>
              <a:defRPr b="1">
                <a:effectLst/>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8460432" y="642406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a:solidFill>
                  <a:srgbClr val="531A17">
                    <a:satMod val="130000"/>
                  </a:srgbClr>
                </a:solidFill>
              </a:rPr>
              <a:pPr/>
              <a:t>‹#›</a:t>
            </a:fld>
            <a:endParaRPr lang="en-ZA" dirty="0">
              <a:solidFill>
                <a:srgbClr val="531A17">
                  <a:satMod val="130000"/>
                </a:srgbClr>
              </a:solidFill>
            </a:endParaRPr>
          </a:p>
        </p:txBody>
      </p:sp>
      <p:cxnSp>
        <p:nvCxnSpPr>
          <p:cNvPr id="9" name="Straight Connector 8"/>
          <p:cNvCxnSpPr/>
          <p:nvPr userDrawn="1"/>
        </p:nvCxnSpPr>
        <p:spPr>
          <a:xfrm>
            <a:off x="2195736" y="6424062"/>
            <a:ext cx="684076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237318"/>
            <a:ext cx="1728192" cy="542925"/>
          </a:xfrm>
          <a:prstGeom prst="rect">
            <a:avLst/>
          </a:prstGeom>
        </p:spPr>
      </p:pic>
    </p:spTree>
    <p:extLst>
      <p:ext uri="{BB962C8B-B14F-4D97-AF65-F5344CB8AC3E}">
        <p14:creationId xmlns:p14="http://schemas.microsoft.com/office/powerpoint/2010/main" val="3627925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8460432" y="642406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a:solidFill>
                  <a:srgbClr val="531A17">
                    <a:satMod val="130000"/>
                  </a:srgbClr>
                </a:solidFill>
              </a:rPr>
              <a:pPr/>
              <a:t>‹#›</a:t>
            </a:fld>
            <a:endParaRPr lang="en-ZA" dirty="0">
              <a:solidFill>
                <a:srgbClr val="531A17">
                  <a:satMod val="130000"/>
                </a:srgbClr>
              </a:solidFill>
            </a:endParaRPr>
          </a:p>
        </p:txBody>
      </p:sp>
    </p:spTree>
    <p:extLst>
      <p:ext uri="{BB962C8B-B14F-4D97-AF65-F5344CB8AC3E}">
        <p14:creationId xmlns:p14="http://schemas.microsoft.com/office/powerpoint/2010/main" val="30877239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6"/>
            <a:ext cx="2133600" cy="365125"/>
          </a:xfrm>
          <a:prstGeom prst="rect">
            <a:avLst/>
          </a:prstGeom>
        </p:spPr>
        <p:txBody>
          <a:bodyPr/>
          <a:lstStyle/>
          <a:p>
            <a:fld id="{62A985CA-3D54-42EF-8EEA-249177434B79}" type="datetimeFigureOut">
              <a:rPr lang="en-GB" smtClean="0">
                <a:solidFill>
                  <a:prstClr val="black"/>
                </a:solidFill>
              </a:rPr>
              <a:pPr/>
              <a:t>04/05/2017</a:t>
            </a:fld>
            <a:endParaRPr lang="en-GB" dirty="0">
              <a:solidFill>
                <a:prstClr val="black"/>
              </a:solidFill>
            </a:endParaRPr>
          </a:p>
        </p:txBody>
      </p:sp>
      <p:sp>
        <p:nvSpPr>
          <p:cNvPr id="8" name="Footer Placeholder 7"/>
          <p:cNvSpPr>
            <a:spLocks noGrp="1"/>
          </p:cNvSpPr>
          <p:nvPr>
            <p:ph type="ftr" sz="quarter" idx="11"/>
          </p:nvPr>
        </p:nvSpPr>
        <p:spPr>
          <a:xfrm>
            <a:off x="3124200" y="6356356"/>
            <a:ext cx="2895600" cy="365125"/>
          </a:xfrm>
          <a:prstGeom prst="rect">
            <a:avLst/>
          </a:prstGeom>
        </p:spPr>
        <p:txBody>
          <a:bodyPr/>
          <a:lstStyle/>
          <a:p>
            <a:endParaRPr lang="en-GB" dirty="0">
              <a:solidFill>
                <a:prstClr val="black"/>
              </a:solidFill>
            </a:endParaRPr>
          </a:p>
        </p:txBody>
      </p:sp>
      <p:sp>
        <p:nvSpPr>
          <p:cNvPr id="9" name="Slide Number Placeholder 8"/>
          <p:cNvSpPr>
            <a:spLocks noGrp="1"/>
          </p:cNvSpPr>
          <p:nvPr>
            <p:ph type="sldNum" sz="quarter" idx="12"/>
          </p:nvPr>
        </p:nvSpPr>
        <p:spPr>
          <a:xfrm>
            <a:off x="6553200" y="6356356"/>
            <a:ext cx="2133600" cy="365125"/>
          </a:xfrm>
          <a:prstGeom prst="rect">
            <a:avLst/>
          </a:prstGeom>
        </p:spPr>
        <p:txBody>
          <a:bodyPr/>
          <a:lstStyle/>
          <a:p>
            <a:fld id="{5D485CEA-653E-4B04-8591-9132CA5BDE45}"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73770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lvl1pPr>
              <a:defRPr>
                <a:latin typeface="+mj-lt"/>
                <a:ea typeface="Arial Unicode MS" pitchFamily="34" charset="-128"/>
                <a:cs typeface="Arial Unicode MS" pitchFamily="34" charset="-128"/>
              </a:defRPr>
            </a:lvl1pPr>
          </a:lstStyle>
          <a:p>
            <a:r>
              <a:rPr lang="en-ZA" smtClean="0"/>
              <a:t>Click to edit Master title style</a:t>
            </a:r>
            <a:endParaRPr lang="en-ZA" dirty="0"/>
          </a:p>
        </p:txBody>
      </p:sp>
      <p:sp>
        <p:nvSpPr>
          <p:cNvPr id="3" name="Slide Number"/>
          <p:cNvSpPr txBox="1">
            <a:spLocks/>
          </p:cNvSpPr>
          <p:nvPr userDrawn="1"/>
        </p:nvSpPr>
        <p:spPr>
          <a:xfrm>
            <a:off x="8719604" y="6566446"/>
            <a:ext cx="213009" cy="155496"/>
          </a:xfrm>
          <a:prstGeom prst="rect">
            <a:avLst/>
          </a:prstGeom>
        </p:spPr>
        <p:txBody>
          <a:bodyPr vert="horz" wrap="none" lIns="0" tIns="0" rIns="0" bIns="0" rtlCol="0" anchor="ctr">
            <a:noAutofit/>
          </a:bodyPr>
          <a:lstStyle>
            <a:defPPr>
              <a:defRPr lang="en-US"/>
            </a:defPPr>
            <a:lvl1pPr>
              <a:defRPr sz="1000" baseline="0">
                <a:latin typeface="+mn-lt"/>
              </a:defRPr>
            </a:lvl1pPr>
          </a:lstStyle>
          <a:p>
            <a:fld id="{42C328C1-A84F-4A39-A664-DBA00541A8C6}" type="slidenum">
              <a:rPr lang="en-ZA" sz="1020" smtClean="0">
                <a:solidFill>
                  <a:srgbClr val="000000"/>
                </a:solidFill>
              </a:rPr>
              <a:pPr/>
              <a:t>‹#›</a:t>
            </a:fld>
            <a:endParaRPr lang="en-ZA" sz="1020" dirty="0">
              <a:solidFill>
                <a:srgbClr val="000000"/>
              </a:solidFill>
            </a:endParaRPr>
          </a:p>
        </p:txBody>
      </p:sp>
    </p:spTree>
    <p:extLst>
      <p:ext uri="{BB962C8B-B14F-4D97-AF65-F5344CB8AC3E}">
        <p14:creationId xmlns:p14="http://schemas.microsoft.com/office/powerpoint/2010/main" val="127293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33012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353545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25433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71483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238532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3868C81-4E5E-482F-AA86-CDAA993A7FF2}" type="datetimeFigureOut">
              <a:rPr lang="en-ZA" smtClean="0"/>
              <a:t>2017/05/04</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31149D5-B272-4608-BE2D-A183847D3B79}" type="slidenum">
              <a:rPr lang="en-ZA" smtClean="0"/>
              <a:t>‹#›</a:t>
            </a:fld>
            <a:endParaRPr lang="en-ZA" dirty="0"/>
          </a:p>
        </p:txBody>
      </p:sp>
    </p:spTree>
    <p:extLst>
      <p:ext uri="{BB962C8B-B14F-4D97-AF65-F5344CB8AC3E}">
        <p14:creationId xmlns:p14="http://schemas.microsoft.com/office/powerpoint/2010/main" val="2598514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extLst>
      <p:ext uri="{BB962C8B-B14F-4D97-AF65-F5344CB8AC3E}">
        <p14:creationId xmlns:p14="http://schemas.microsoft.com/office/powerpoint/2010/main" val="774889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805" r:id="rId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68C81-4E5E-482F-AA86-CDAA993A7FF2}" type="datetimeFigureOut">
              <a:rPr lang="en-ZA" smtClean="0"/>
              <a:t>2017/05/04</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149D5-B272-4608-BE2D-A183847D3B79}" type="slidenum">
              <a:rPr lang="en-ZA" smtClean="0"/>
              <a:t>‹#›</a:t>
            </a:fld>
            <a:endParaRPr lang="en-ZA" dirty="0"/>
          </a:p>
        </p:txBody>
      </p:sp>
    </p:spTree>
    <p:extLst>
      <p:ext uri="{BB962C8B-B14F-4D97-AF65-F5344CB8AC3E}">
        <p14:creationId xmlns:p14="http://schemas.microsoft.com/office/powerpoint/2010/main" val="361940267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extLst>
      <p:ext uri="{BB962C8B-B14F-4D97-AF65-F5344CB8AC3E}">
        <p14:creationId xmlns:p14="http://schemas.microsoft.com/office/powerpoint/2010/main" val="2047694208"/>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4" r:id="rId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4"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4"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extLst>
      <p:ext uri="{BB962C8B-B14F-4D97-AF65-F5344CB8AC3E}">
        <p14:creationId xmlns:p14="http://schemas.microsoft.com/office/powerpoint/2010/main" val="2229128769"/>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3" Type="http://schemas.openxmlformats.org/officeDocument/2006/relationships/hyperlink" Target="mailto:tsakani@dpme.gov.za" TargetMode="External"/><Relationship Id="rId2" Type="http://schemas.openxmlformats.org/officeDocument/2006/relationships/hyperlink" Target="http://www.dpme.gov.za/dpme.asp"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7.xml"/><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jpeg"/><Relationship Id="rId3" Type="http://schemas.openxmlformats.org/officeDocument/2006/relationships/tags" Target="../tags/tag3.xml"/><Relationship Id="rId7" Type="http://schemas.openxmlformats.org/officeDocument/2006/relationships/oleObject" Target="../embeddings/oleObject2.bin"/><Relationship Id="rId12" Type="http://schemas.openxmlformats.org/officeDocument/2006/relationships/image" Target="../media/image14.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notesSlide" Target="../notesSlides/notesSlide3.xml"/><Relationship Id="rId11" Type="http://schemas.openxmlformats.org/officeDocument/2006/relationships/image" Target="../media/image13.jpeg"/><Relationship Id="rId5" Type="http://schemas.openxmlformats.org/officeDocument/2006/relationships/slideLayout" Target="../slideLayouts/slideLayout3.xml"/><Relationship Id="rId10" Type="http://schemas.openxmlformats.org/officeDocument/2006/relationships/image" Target="../media/image12.jpeg"/><Relationship Id="rId4" Type="http://schemas.openxmlformats.org/officeDocument/2006/relationships/tags" Target="../tags/tag4.xml"/><Relationship Id="rId9" Type="http://schemas.openxmlformats.org/officeDocument/2006/relationships/image" Target="../media/image11.jpe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2195736" y="188640"/>
            <a:ext cx="4393603" cy="1440160"/>
          </a:xfrm>
          <a:prstGeom prst="rect">
            <a:avLst/>
          </a:prstGeom>
        </p:spPr>
      </p:pic>
      <p:sp>
        <p:nvSpPr>
          <p:cNvPr id="10" name="Subtitle 2"/>
          <p:cNvSpPr txBox="1">
            <a:spLocks/>
          </p:cNvSpPr>
          <p:nvPr/>
        </p:nvSpPr>
        <p:spPr>
          <a:xfrm>
            <a:off x="286928" y="5179504"/>
            <a:ext cx="5256584" cy="136815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pitchFamily="2" charset="2"/>
              <a:buNone/>
              <a:defRPr kumimoji="0" sz="2600" kern="1200">
                <a:solidFill>
                  <a:schemeClr val="tx2">
                    <a:shade val="30000"/>
                    <a:satMod val="150000"/>
                  </a:schemeClr>
                </a:solidFill>
                <a:latin typeface="Calibri" pitchFamily="34" charset="0"/>
                <a:ea typeface="+mn-ea"/>
                <a:cs typeface="+mn-cs"/>
              </a:defRPr>
            </a:lvl1pPr>
            <a:lvl2pPr marL="457200" indent="0" algn="ctr" rtl="0" eaLnBrk="1" latinLnBrk="0" hangingPunct="1">
              <a:lnSpc>
                <a:spcPct val="100000"/>
              </a:lnSpc>
              <a:spcBef>
                <a:spcPts val="550"/>
              </a:spcBef>
              <a:buClr>
                <a:schemeClr val="accent1"/>
              </a:buClr>
              <a:buFont typeface="Wingdings" pitchFamily="2" charset="2"/>
              <a:buNone/>
              <a:defRPr kumimoji="0" sz="2800" kern="1200">
                <a:solidFill>
                  <a:schemeClr val="accent2"/>
                </a:solidFill>
                <a:latin typeface="Calibri" pitchFamily="34" charset="0"/>
                <a:ea typeface="+mn-ea"/>
                <a:cs typeface="+mn-cs"/>
              </a:defRPr>
            </a:lvl2pPr>
            <a:lvl3pPr marL="914400" indent="0" algn="ctr" rtl="0" eaLnBrk="1" latinLnBrk="0" hangingPunct="1">
              <a:lnSpc>
                <a:spcPct val="100000"/>
              </a:lnSpc>
              <a:spcBef>
                <a:spcPct val="20000"/>
              </a:spcBef>
              <a:buClr>
                <a:schemeClr val="accent2"/>
              </a:buClr>
              <a:buFont typeface="Wingdings" pitchFamily="2" charset="2"/>
              <a:buNone/>
              <a:defRPr kumimoji="0" sz="2400" kern="1200">
                <a:solidFill>
                  <a:schemeClr val="accent3"/>
                </a:solidFill>
                <a:latin typeface="Calibri" pitchFamily="34" charset="0"/>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accent3"/>
                </a:solidFill>
                <a:latin typeface="Calibri" pitchFamily="34" charset="0"/>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accent3"/>
                </a:solidFill>
                <a:latin typeface="Calibri" pitchFamily="34" charset="0"/>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n-GB" sz="1600" dirty="0" smtClean="0">
              <a:solidFill>
                <a:schemeClr val="accent3"/>
              </a:solidFill>
            </a:endParaRPr>
          </a:p>
          <a:p>
            <a:pPr>
              <a:lnSpc>
                <a:spcPct val="120000"/>
              </a:lnSpc>
              <a:spcBef>
                <a:spcPts val="0"/>
              </a:spcBef>
            </a:pPr>
            <a:r>
              <a:rPr lang="en-ZA" sz="1600" b="1" dirty="0" smtClean="0">
                <a:solidFill>
                  <a:schemeClr val="accent3"/>
                </a:solidFill>
              </a:rPr>
              <a:t>Dr Tsakani Ngomane </a:t>
            </a:r>
          </a:p>
          <a:p>
            <a:pPr>
              <a:lnSpc>
                <a:spcPct val="120000"/>
              </a:lnSpc>
              <a:spcBef>
                <a:spcPts val="0"/>
              </a:spcBef>
            </a:pPr>
            <a:r>
              <a:rPr lang="en-ZA" sz="1600" b="1" dirty="0" smtClean="0">
                <a:solidFill>
                  <a:schemeClr val="accent3"/>
                </a:solidFill>
              </a:rPr>
              <a:t>Outcome Facilitator: </a:t>
            </a:r>
            <a:r>
              <a:rPr lang="en-ZA" sz="1600" b="1" dirty="0">
                <a:solidFill>
                  <a:schemeClr val="accent3"/>
                </a:solidFill>
              </a:rPr>
              <a:t>Rural Development</a:t>
            </a:r>
            <a:br>
              <a:rPr lang="en-ZA" sz="1600" b="1" dirty="0">
                <a:solidFill>
                  <a:schemeClr val="accent3"/>
                </a:solidFill>
              </a:rPr>
            </a:br>
            <a:r>
              <a:rPr lang="en-GB" sz="1600" b="1" dirty="0" smtClean="0">
                <a:solidFill>
                  <a:schemeClr val="accent3"/>
                </a:solidFill>
              </a:rPr>
              <a:t>04 May 2017</a:t>
            </a:r>
            <a:endParaRPr lang="en-GB" sz="1600" b="1" dirty="0">
              <a:solidFill>
                <a:schemeClr val="accent3"/>
              </a:solidFill>
            </a:endParaRPr>
          </a:p>
        </p:txBody>
      </p:sp>
      <p:pic>
        <p:nvPicPr>
          <p:cNvPr id="7" name="Picture 6"/>
          <p:cNvPicPr>
            <a:picLocks noChangeAspect="1"/>
          </p:cNvPicPr>
          <p:nvPr/>
        </p:nvPicPr>
        <p:blipFill>
          <a:blip r:embed="rId4"/>
          <a:stretch>
            <a:fillRect/>
          </a:stretch>
        </p:blipFill>
        <p:spPr>
          <a:xfrm>
            <a:off x="6444208" y="3501008"/>
            <a:ext cx="2674575" cy="3356992"/>
          </a:xfrm>
          <a:prstGeom prst="rect">
            <a:avLst/>
          </a:prstGeom>
        </p:spPr>
      </p:pic>
      <p:sp>
        <p:nvSpPr>
          <p:cNvPr id="11" name="Title 1"/>
          <p:cNvSpPr txBox="1">
            <a:spLocks/>
          </p:cNvSpPr>
          <p:nvPr/>
        </p:nvSpPr>
        <p:spPr>
          <a:xfrm>
            <a:off x="251520" y="1916832"/>
            <a:ext cx="8640960" cy="1872208"/>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GB" sz="2000" b="1" dirty="0" smtClean="0">
              <a:effectLst>
                <a:outerShdw blurRad="38100" dist="38100" dir="2700000" algn="tl">
                  <a:srgbClr val="000000">
                    <a:alpha val="43137"/>
                  </a:srgbClr>
                </a:outerShdw>
              </a:effectLst>
              <a:latin typeface="Calibri" pitchFamily="34" charset="0"/>
              <a:ea typeface="+mj-ea"/>
              <a:cs typeface="+mj-cs"/>
            </a:endParaRPr>
          </a:p>
          <a:p>
            <a:pPr lvl="0" algn="ctr">
              <a:spcBef>
                <a:spcPct val="0"/>
              </a:spcBef>
              <a:defRPr/>
            </a:pPr>
            <a:endParaRPr lang="en-ZA" sz="3200" b="1" dirty="0" smtClean="0">
              <a:solidFill>
                <a:schemeClr val="tx2"/>
              </a:solidFill>
              <a:effectLst>
                <a:outerShdw blurRad="38100" dist="38100" dir="2700000" algn="tl">
                  <a:srgbClr val="000000">
                    <a:alpha val="43137"/>
                  </a:srgbClr>
                </a:outerShdw>
              </a:effectLst>
              <a:latin typeface="Calibri" pitchFamily="34" charset="0"/>
              <a:ea typeface="+mj-ea"/>
              <a:cs typeface="+mj-cs"/>
            </a:endParaRPr>
          </a:p>
          <a:p>
            <a:pPr lvl="0" algn="ctr">
              <a:spcBef>
                <a:spcPct val="0"/>
              </a:spcBef>
              <a:defRPr/>
            </a:pPr>
            <a:r>
              <a:rPr lang="en-ZA" sz="3200" b="1" dirty="0" smtClean="0">
                <a:solidFill>
                  <a:schemeClr val="tx2"/>
                </a:solidFill>
                <a:effectLst>
                  <a:outerShdw blurRad="38100" dist="38100" dir="2700000" algn="tl">
                    <a:srgbClr val="000000">
                      <a:alpha val="43137"/>
                    </a:srgbClr>
                  </a:outerShdw>
                </a:effectLst>
                <a:latin typeface="Calibri" pitchFamily="34" charset="0"/>
                <a:ea typeface="+mj-ea"/>
                <a:cs typeface="+mj-cs"/>
              </a:rPr>
              <a:t>BRIEFING BY DPME ON THE STRATEGIC PLAN AND 2017/18 APP OF DEPARTMENT OF AGRICULTURE, FORESTRY AND FISHERIES</a:t>
            </a:r>
          </a:p>
          <a:p>
            <a:pPr lvl="0" algn="ctr">
              <a:spcBef>
                <a:spcPct val="0"/>
              </a:spcBef>
              <a:defRPr/>
            </a:pPr>
            <a:r>
              <a:rPr kumimoji="0" lang="en-GB" sz="2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alibri" pitchFamily="34" charset="0"/>
                <a:ea typeface="+mj-ea"/>
                <a:cs typeface="+mj-cs"/>
              </a:rPr>
              <a:t/>
            </a:r>
            <a:br>
              <a:rPr kumimoji="0" lang="en-GB" sz="2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alibri" pitchFamily="34" charset="0"/>
                <a:ea typeface="+mj-ea"/>
                <a:cs typeface="+mj-cs"/>
              </a:rPr>
            </a:br>
            <a:endParaRPr kumimoji="0" lang="en-GB" sz="2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alibri" pitchFamily="34" charset="0"/>
              <a:ea typeface="+mj-ea"/>
              <a:cs typeface="+mj-cs"/>
            </a:endParaRPr>
          </a:p>
          <a:p>
            <a:pPr lvl="0" algn="ctr">
              <a:spcBef>
                <a:spcPct val="0"/>
              </a:spcBef>
              <a:defRPr/>
            </a:pPr>
            <a:r>
              <a:rPr lang="en-ZA" sz="1600" b="1" dirty="0" smtClean="0">
                <a:solidFill>
                  <a:prstClr val="white">
                    <a:lumMod val="50000"/>
                  </a:prstClr>
                </a:solidFill>
                <a:effectLst>
                  <a:outerShdw blurRad="38100" dist="38100" dir="2700000" algn="tl">
                    <a:srgbClr val="000000">
                      <a:alpha val="43137"/>
                    </a:srgbClr>
                  </a:outerShdw>
                </a:effectLst>
                <a:latin typeface="Calibri"/>
                <a:cs typeface="Arial" panose="020B0604020202020204" pitchFamily="34" charset="0"/>
              </a:rPr>
              <a:t>A PRESENTATION TO THE </a:t>
            </a:r>
            <a:br>
              <a:rPr lang="en-ZA" sz="1600" b="1" dirty="0" smtClean="0">
                <a:solidFill>
                  <a:prstClr val="white">
                    <a:lumMod val="50000"/>
                  </a:prstClr>
                </a:solidFill>
                <a:effectLst>
                  <a:outerShdw blurRad="38100" dist="38100" dir="2700000" algn="tl">
                    <a:srgbClr val="000000">
                      <a:alpha val="43137"/>
                    </a:srgbClr>
                  </a:outerShdw>
                </a:effectLst>
                <a:latin typeface="Calibri"/>
                <a:cs typeface="Arial" panose="020B0604020202020204" pitchFamily="34" charset="0"/>
              </a:rPr>
            </a:br>
            <a:r>
              <a:rPr lang="en-ZA" sz="2000" b="1" dirty="0" smtClean="0">
                <a:solidFill>
                  <a:prstClr val="black"/>
                </a:solidFill>
                <a:effectLst>
                  <a:outerShdw blurRad="38100" dist="38100" dir="2700000" algn="tl">
                    <a:srgbClr val="000000">
                      <a:alpha val="43137"/>
                    </a:srgbClr>
                  </a:outerShdw>
                </a:effectLst>
                <a:latin typeface="Calibri"/>
                <a:cs typeface="Arial" panose="020B0604020202020204" pitchFamily="34" charset="0"/>
              </a:rPr>
              <a:t>PORTFOLIO COMMITTEE ON DAFF</a:t>
            </a:r>
            <a:endParaRPr kumimoji="0" lang="en-GB" sz="2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alibri" pitchFamily="34" charset="0"/>
              <a:ea typeface="+mj-ea"/>
              <a:cs typeface="+mj-cs"/>
            </a:endParaRPr>
          </a:p>
        </p:txBody>
      </p:sp>
    </p:spTree>
    <p:extLst>
      <p:ext uri="{BB962C8B-B14F-4D97-AF65-F5344CB8AC3E}">
        <p14:creationId xmlns:p14="http://schemas.microsoft.com/office/powerpoint/2010/main" val="2360416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12968" cy="939784"/>
          </a:xfrm>
        </p:spPr>
        <p:txBody>
          <a:bodyPr>
            <a:normAutofit/>
          </a:bodyPr>
          <a:lstStyle/>
          <a:p>
            <a:pPr algn="ctr"/>
            <a:r>
              <a:rPr lang="en-US" sz="3600" b="1" dirty="0" smtClean="0"/>
              <a:t>Strategic </a:t>
            </a:r>
            <a:r>
              <a:rPr lang="en-US" sz="3600" b="1" dirty="0"/>
              <a:t>G</a:t>
            </a:r>
            <a:r>
              <a:rPr lang="en-US" sz="3600" b="1" dirty="0" smtClean="0"/>
              <a:t>oals and Objectives</a:t>
            </a:r>
            <a:endParaRPr lang="en-US" sz="3600" b="1" dirty="0"/>
          </a:p>
        </p:txBody>
      </p:sp>
      <p:sp>
        <p:nvSpPr>
          <p:cNvPr id="3" name="Content Placeholder 2"/>
          <p:cNvSpPr>
            <a:spLocks noGrp="1"/>
          </p:cNvSpPr>
          <p:nvPr>
            <p:ph idx="1"/>
          </p:nvPr>
        </p:nvSpPr>
        <p:spPr>
          <a:xfrm>
            <a:off x="179512" y="1119725"/>
            <a:ext cx="8712968" cy="5117587"/>
          </a:xfrm>
        </p:spPr>
        <p:txBody>
          <a:bodyPr>
            <a:normAutofit fontScale="92500"/>
          </a:bodyPr>
          <a:lstStyle/>
          <a:p>
            <a:pPr marL="82296" indent="0" algn="just">
              <a:buNone/>
            </a:pPr>
            <a:r>
              <a:rPr lang="en-US" sz="3000" b="1" dirty="0" smtClean="0">
                <a:solidFill>
                  <a:schemeClr val="tx1"/>
                </a:solidFill>
                <a:effectLst>
                  <a:outerShdw blurRad="38100" dist="38100" dir="2700000" algn="tl">
                    <a:srgbClr val="000000">
                      <a:alpha val="43137"/>
                    </a:srgbClr>
                  </a:outerShdw>
                </a:effectLst>
              </a:rPr>
              <a:t>The Strategic Plan for DAFF has </a:t>
            </a:r>
            <a:r>
              <a:rPr lang="en-US" sz="3500" b="1" dirty="0" smtClean="0">
                <a:solidFill>
                  <a:srgbClr val="C00000"/>
                </a:solidFill>
                <a:effectLst>
                  <a:outerShdw blurRad="38100" dist="38100" dir="2700000" algn="tl">
                    <a:srgbClr val="000000">
                      <a:alpha val="43137"/>
                    </a:srgbClr>
                  </a:outerShdw>
                </a:effectLst>
              </a:rPr>
              <a:t>4</a:t>
            </a:r>
            <a:r>
              <a:rPr lang="en-US" sz="3000" b="1" dirty="0" smtClean="0">
                <a:solidFill>
                  <a:schemeClr val="tx1"/>
                </a:solidFill>
                <a:effectLst>
                  <a:outerShdw blurRad="38100" dist="38100" dir="2700000" algn="tl">
                    <a:srgbClr val="000000">
                      <a:alpha val="43137"/>
                    </a:srgbClr>
                  </a:outerShdw>
                </a:effectLst>
              </a:rPr>
              <a:t> strategic goals, </a:t>
            </a:r>
            <a:r>
              <a:rPr lang="en-US" sz="3500" b="1" dirty="0" smtClean="0">
                <a:solidFill>
                  <a:srgbClr val="C00000"/>
                </a:solidFill>
                <a:effectLst>
                  <a:outerShdw blurRad="38100" dist="38100" dir="2700000" algn="tl">
                    <a:srgbClr val="000000">
                      <a:alpha val="43137"/>
                    </a:srgbClr>
                  </a:outerShdw>
                </a:effectLst>
              </a:rPr>
              <a:t>11</a:t>
            </a:r>
            <a:r>
              <a:rPr lang="en-US" sz="3000" b="1" dirty="0" smtClean="0">
                <a:solidFill>
                  <a:srgbClr val="0070C0"/>
                </a:solidFill>
                <a:effectLst>
                  <a:outerShdw blurRad="38100" dist="38100" dir="2700000" algn="tl">
                    <a:srgbClr val="000000">
                      <a:alpha val="43137"/>
                    </a:srgbClr>
                  </a:outerShdw>
                </a:effectLst>
              </a:rPr>
              <a:t> </a:t>
            </a:r>
            <a:r>
              <a:rPr lang="en-US" sz="3000" b="1" dirty="0" smtClean="0">
                <a:solidFill>
                  <a:schemeClr val="tx1"/>
                </a:solidFill>
                <a:effectLst>
                  <a:outerShdw blurRad="38100" dist="38100" dir="2700000" algn="tl">
                    <a:srgbClr val="000000">
                      <a:alpha val="43137"/>
                    </a:srgbClr>
                  </a:outerShdw>
                </a:effectLst>
              </a:rPr>
              <a:t>strategic objectives, spanning </a:t>
            </a:r>
            <a:r>
              <a:rPr lang="en-US" sz="3500" b="1" dirty="0" smtClean="0">
                <a:solidFill>
                  <a:srgbClr val="C00000"/>
                </a:solidFill>
                <a:effectLst>
                  <a:outerShdw blurRad="38100" dist="38100" dir="2700000" algn="tl">
                    <a:srgbClr val="000000">
                      <a:alpha val="43137"/>
                    </a:srgbClr>
                  </a:outerShdw>
                </a:effectLst>
              </a:rPr>
              <a:t>6</a:t>
            </a:r>
            <a:r>
              <a:rPr lang="en-US" sz="3000" b="1" dirty="0" smtClean="0">
                <a:solidFill>
                  <a:srgbClr val="0070C0"/>
                </a:solidFill>
                <a:effectLst>
                  <a:outerShdw blurRad="38100" dist="38100" dir="2700000" algn="tl">
                    <a:srgbClr val="000000">
                      <a:alpha val="43137"/>
                    </a:srgbClr>
                  </a:outerShdw>
                </a:effectLst>
              </a:rPr>
              <a:t> </a:t>
            </a:r>
            <a:r>
              <a:rPr lang="en-US" sz="3000" b="1" dirty="0" smtClean="0">
                <a:solidFill>
                  <a:schemeClr val="tx1"/>
                </a:solidFill>
                <a:effectLst>
                  <a:outerShdw blurRad="38100" dist="38100" dir="2700000" algn="tl">
                    <a:srgbClr val="000000">
                      <a:alpha val="43137"/>
                    </a:srgbClr>
                  </a:outerShdw>
                </a:effectLst>
              </a:rPr>
              <a:t>programmes as follows:</a:t>
            </a:r>
          </a:p>
          <a:p>
            <a:pPr marL="82296" indent="0" algn="just">
              <a:lnSpc>
                <a:spcPct val="50000"/>
              </a:lnSpc>
              <a:spcBef>
                <a:spcPts val="0"/>
              </a:spcBef>
              <a:buNone/>
            </a:pPr>
            <a:endParaRPr lang="en-US" sz="3000" dirty="0" smtClean="0">
              <a:solidFill>
                <a:schemeClr val="tx1"/>
              </a:solidFill>
            </a:endParaRPr>
          </a:p>
          <a:p>
            <a:pPr lvl="1" algn="just">
              <a:lnSpc>
                <a:spcPct val="110000"/>
              </a:lnSpc>
              <a:tabLst>
                <a:tab pos="2800350" algn="l"/>
              </a:tabLst>
            </a:pPr>
            <a:r>
              <a:rPr lang="en-US" dirty="0" smtClean="0">
                <a:solidFill>
                  <a:schemeClr val="tx1"/>
                </a:solidFill>
              </a:rPr>
              <a:t>Programme 1: 	Administration</a:t>
            </a:r>
          </a:p>
          <a:p>
            <a:pPr lvl="1" algn="just">
              <a:lnSpc>
                <a:spcPct val="110000"/>
              </a:lnSpc>
              <a:tabLst>
                <a:tab pos="2743200" algn="l"/>
              </a:tabLst>
            </a:pPr>
            <a:r>
              <a:rPr lang="en-US" dirty="0" smtClean="0">
                <a:solidFill>
                  <a:schemeClr val="tx1"/>
                </a:solidFill>
              </a:rPr>
              <a:t>Programme</a:t>
            </a:r>
            <a:r>
              <a:rPr lang="en-US" dirty="0">
                <a:solidFill>
                  <a:schemeClr val="tx1"/>
                </a:solidFill>
              </a:rPr>
              <a:t> </a:t>
            </a:r>
            <a:r>
              <a:rPr lang="en-US" dirty="0" smtClean="0">
                <a:solidFill>
                  <a:schemeClr val="tx1"/>
                </a:solidFill>
              </a:rPr>
              <a:t>2:	 Agric. </a:t>
            </a:r>
            <a:r>
              <a:rPr lang="en-US" dirty="0">
                <a:solidFill>
                  <a:schemeClr val="tx1"/>
                </a:solidFill>
              </a:rPr>
              <a:t>P</a:t>
            </a:r>
            <a:r>
              <a:rPr lang="en-US" dirty="0" smtClean="0">
                <a:solidFill>
                  <a:schemeClr val="tx1"/>
                </a:solidFill>
              </a:rPr>
              <a:t>roduction, Health &amp; Food Safety</a:t>
            </a:r>
            <a:endParaRPr lang="en-US" dirty="0">
              <a:solidFill>
                <a:schemeClr val="tx1"/>
              </a:solidFill>
            </a:endParaRPr>
          </a:p>
          <a:p>
            <a:pPr lvl="1" algn="just">
              <a:lnSpc>
                <a:spcPct val="110000"/>
              </a:lnSpc>
              <a:tabLst>
                <a:tab pos="2743200" algn="l"/>
              </a:tabLst>
            </a:pPr>
            <a:r>
              <a:rPr lang="en-US" dirty="0" smtClean="0">
                <a:solidFill>
                  <a:schemeClr val="tx1"/>
                </a:solidFill>
              </a:rPr>
              <a:t>Programme 3:   Food Security and Agrarian reform</a:t>
            </a:r>
          </a:p>
          <a:p>
            <a:pPr lvl="1" algn="just">
              <a:lnSpc>
                <a:spcPct val="110000"/>
              </a:lnSpc>
            </a:pPr>
            <a:r>
              <a:rPr lang="en-US" dirty="0" smtClean="0">
                <a:solidFill>
                  <a:schemeClr val="tx1"/>
                </a:solidFill>
              </a:rPr>
              <a:t>Programme 4:   Trade Promotion and Market Access</a:t>
            </a:r>
          </a:p>
          <a:p>
            <a:pPr lvl="1">
              <a:lnSpc>
                <a:spcPct val="110000"/>
              </a:lnSpc>
            </a:pPr>
            <a:r>
              <a:rPr lang="en-US" dirty="0" smtClean="0">
                <a:solidFill>
                  <a:schemeClr val="tx1"/>
                </a:solidFill>
              </a:rPr>
              <a:t>Programme 5:	 Forestry &amp; Natural Resource Management</a:t>
            </a:r>
          </a:p>
          <a:p>
            <a:pPr lvl="1" algn="just">
              <a:lnSpc>
                <a:spcPct val="110000"/>
              </a:lnSpc>
            </a:pPr>
            <a:r>
              <a:rPr lang="en-US" dirty="0" smtClean="0">
                <a:solidFill>
                  <a:schemeClr val="tx1"/>
                </a:solidFill>
              </a:rPr>
              <a:t>Programme 6:    Fisheries</a:t>
            </a:r>
            <a:r>
              <a:rPr lang="en-US" dirty="0" smtClean="0">
                <a:solidFill>
                  <a:srgbClr val="FF0000"/>
                </a:solidFill>
              </a:rPr>
              <a:t>  </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10</a:t>
            </a:fld>
            <a:endParaRPr lang="en-ZA" dirty="0">
              <a:solidFill>
                <a:srgbClr val="531A17">
                  <a:satMod val="130000"/>
                </a:srgbClr>
              </a:solidFill>
            </a:endParaRPr>
          </a:p>
        </p:txBody>
      </p:sp>
    </p:spTree>
    <p:extLst>
      <p:ext uri="{BB962C8B-B14F-4D97-AF65-F5344CB8AC3E}">
        <p14:creationId xmlns:p14="http://schemas.microsoft.com/office/powerpoint/2010/main" val="408139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914"/>
            <a:ext cx="9144000" cy="848356"/>
          </a:xfrm>
        </p:spPr>
        <p:txBody>
          <a:bodyPr>
            <a:normAutofit/>
          </a:bodyPr>
          <a:lstStyle/>
          <a:p>
            <a:r>
              <a:rPr lang="en-US" sz="3600" b="1" dirty="0" smtClean="0"/>
              <a:t>Programme </a:t>
            </a:r>
            <a:r>
              <a:rPr lang="en-US" sz="3600" b="1" dirty="0"/>
              <a:t>1</a:t>
            </a:r>
            <a:r>
              <a:rPr lang="en-US" sz="3600" b="1" dirty="0" smtClean="0"/>
              <a:t>: Administration (1)</a:t>
            </a:r>
            <a:endParaRPr lang="en-US" sz="3600" b="1" dirty="0"/>
          </a:p>
        </p:txBody>
      </p:sp>
      <p:sp>
        <p:nvSpPr>
          <p:cNvPr id="3" name="Content Placeholder 2"/>
          <p:cNvSpPr>
            <a:spLocks noGrp="1"/>
          </p:cNvSpPr>
          <p:nvPr>
            <p:ph idx="1"/>
          </p:nvPr>
        </p:nvSpPr>
        <p:spPr>
          <a:xfrm>
            <a:off x="143508" y="1178985"/>
            <a:ext cx="8856984" cy="5616624"/>
          </a:xfrm>
        </p:spPr>
        <p:txBody>
          <a:bodyPr>
            <a:noAutofit/>
          </a:bodyPr>
          <a:lstStyle/>
          <a:p>
            <a:pPr algn="just"/>
            <a:r>
              <a:rPr lang="en-ZA" sz="2200" dirty="0">
                <a:solidFill>
                  <a:srgbClr val="000000"/>
                </a:solidFill>
                <a:latin typeface="Arial" panose="020B0604020202020204" pitchFamily="34" charset="0"/>
                <a:cs typeface="Arial" panose="020B0604020202020204" pitchFamily="34" charset="0"/>
              </a:rPr>
              <a:t>The strategic objective 1.3 “Strengthen institutional mechanisms for integrated policy, planning, monitoring and evaluation in the sector” is included in the 2015-2020 Strategic Plan and not the APP. The department must ensure that the two plans are aligned. </a:t>
            </a:r>
            <a:endParaRPr lang="en-ZA" sz="2200" dirty="0" smtClean="0">
              <a:solidFill>
                <a:srgbClr val="000000"/>
              </a:solidFill>
              <a:latin typeface="Arial" panose="020B0604020202020204" pitchFamily="34" charset="0"/>
              <a:cs typeface="Arial" panose="020B0604020202020204" pitchFamily="34" charset="0"/>
            </a:endParaRPr>
          </a:p>
          <a:p>
            <a:pPr algn="just"/>
            <a:endParaRPr lang="en-ZA" sz="2200" dirty="0">
              <a:solidFill>
                <a:srgbClr val="000000"/>
              </a:solidFill>
              <a:latin typeface="Arial" panose="020B0604020202020204" pitchFamily="34" charset="0"/>
              <a:cs typeface="Arial" panose="020B0604020202020204" pitchFamily="34" charset="0"/>
            </a:endParaRPr>
          </a:p>
          <a:p>
            <a:pPr algn="just"/>
            <a:r>
              <a:rPr lang="en-ZA" sz="2200" dirty="0">
                <a:solidFill>
                  <a:srgbClr val="000000"/>
                </a:solidFill>
                <a:latin typeface="Arial" panose="020B0604020202020204" pitchFamily="34" charset="0"/>
                <a:cs typeface="Arial" panose="020B0604020202020204" pitchFamily="34" charset="0"/>
              </a:rPr>
              <a:t>The department is advised to ensure that strategic objective five year targets have annual targets. Annual targets indicates progressive realisation of the five year target. </a:t>
            </a:r>
            <a:endParaRPr lang="en-ZA" sz="2200" dirty="0" smtClean="0">
              <a:solidFill>
                <a:srgbClr val="000000"/>
              </a:solidFill>
              <a:latin typeface="Arial" panose="020B0604020202020204" pitchFamily="34" charset="0"/>
              <a:cs typeface="Arial" panose="020B0604020202020204" pitchFamily="34" charset="0"/>
            </a:endParaRPr>
          </a:p>
          <a:p>
            <a:pPr marL="82296" indent="0" algn="just">
              <a:buNone/>
            </a:pPr>
            <a:endParaRPr lang="en-ZA" sz="2200" dirty="0" smtClean="0">
              <a:solidFill>
                <a:srgbClr val="000000"/>
              </a:solidFill>
              <a:latin typeface="Arial" panose="020B0604020202020204" pitchFamily="34" charset="0"/>
              <a:cs typeface="Arial" panose="020B0604020202020204" pitchFamily="34" charset="0"/>
            </a:endParaRPr>
          </a:p>
          <a:p>
            <a:pPr lvl="1" algn="just"/>
            <a:r>
              <a:rPr lang="en-ZA" sz="2200" dirty="0" smtClean="0">
                <a:solidFill>
                  <a:srgbClr val="002060"/>
                </a:solidFill>
                <a:latin typeface="Arial" panose="020B0604020202020204" pitchFamily="34" charset="0"/>
                <a:cs typeface="Arial" panose="020B0604020202020204" pitchFamily="34" charset="0"/>
              </a:rPr>
              <a:t>For </a:t>
            </a:r>
            <a:r>
              <a:rPr lang="en-ZA" sz="2200" dirty="0">
                <a:solidFill>
                  <a:srgbClr val="002060"/>
                </a:solidFill>
                <a:latin typeface="Arial" panose="020B0604020202020204" pitchFamily="34" charset="0"/>
                <a:cs typeface="Arial" panose="020B0604020202020204" pitchFamily="34" charset="0"/>
              </a:rPr>
              <a:t>example, the strategic objective five year target “Achieve of 80% on MPAT assessment by 2020” does not have planned targets in the medium term, however has an annual target provided in the 2020/21 financial year. </a:t>
            </a:r>
          </a:p>
          <a:p>
            <a:pPr marL="82296" indent="0" algn="just">
              <a:buNone/>
            </a:pPr>
            <a:endParaRPr lang="en-US"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11</a:t>
            </a:fld>
            <a:endParaRPr lang="en-ZA" dirty="0">
              <a:solidFill>
                <a:srgbClr val="531A17">
                  <a:satMod val="130000"/>
                </a:srgbClr>
              </a:solidFill>
            </a:endParaRPr>
          </a:p>
        </p:txBody>
      </p:sp>
    </p:spTree>
    <p:extLst>
      <p:ext uri="{BB962C8B-B14F-4D97-AF65-F5344CB8AC3E}">
        <p14:creationId xmlns:p14="http://schemas.microsoft.com/office/powerpoint/2010/main" val="989158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08" y="26914"/>
            <a:ext cx="9000492" cy="848356"/>
          </a:xfrm>
        </p:spPr>
        <p:txBody>
          <a:bodyPr>
            <a:normAutofit/>
          </a:bodyPr>
          <a:lstStyle/>
          <a:p>
            <a:r>
              <a:rPr lang="en-US" sz="3600" b="1" dirty="0" smtClean="0"/>
              <a:t>Programme </a:t>
            </a:r>
            <a:r>
              <a:rPr lang="en-US" sz="3600" b="1" dirty="0"/>
              <a:t>1</a:t>
            </a:r>
            <a:r>
              <a:rPr lang="en-US" sz="3600" b="1" dirty="0" smtClean="0"/>
              <a:t>: Administration (2)</a:t>
            </a:r>
            <a:endParaRPr lang="en-US" sz="3600" b="1" dirty="0"/>
          </a:p>
        </p:txBody>
      </p:sp>
      <p:sp>
        <p:nvSpPr>
          <p:cNvPr id="3" name="Content Placeholder 2"/>
          <p:cNvSpPr>
            <a:spLocks noGrp="1"/>
          </p:cNvSpPr>
          <p:nvPr>
            <p:ph idx="1"/>
          </p:nvPr>
        </p:nvSpPr>
        <p:spPr>
          <a:xfrm>
            <a:off x="143508" y="1041409"/>
            <a:ext cx="8856984" cy="5616624"/>
          </a:xfrm>
        </p:spPr>
        <p:txBody>
          <a:bodyPr>
            <a:noAutofit/>
          </a:bodyPr>
          <a:lstStyle/>
          <a:p>
            <a:pPr algn="just"/>
            <a:r>
              <a:rPr lang="en-ZA" sz="2200" dirty="0" smtClean="0">
                <a:solidFill>
                  <a:srgbClr val="000000"/>
                </a:solidFill>
                <a:latin typeface="Arial" panose="020B0604020202020204" pitchFamily="34" charset="0"/>
                <a:cs typeface="Arial" panose="020B0604020202020204" pitchFamily="34" charset="0"/>
              </a:rPr>
              <a:t>Some </a:t>
            </a:r>
            <a:r>
              <a:rPr lang="en-ZA" sz="2200" dirty="0">
                <a:solidFill>
                  <a:srgbClr val="000000"/>
                </a:solidFill>
                <a:latin typeface="Arial" panose="020B0604020202020204" pitchFamily="34" charset="0"/>
                <a:cs typeface="Arial" panose="020B0604020202020204" pitchFamily="34" charset="0"/>
              </a:rPr>
              <a:t>misalignments exist between the annual targets and quarterly targets. </a:t>
            </a:r>
            <a:endParaRPr lang="en-ZA" sz="2200" dirty="0" smtClean="0">
              <a:solidFill>
                <a:srgbClr val="000000"/>
              </a:solidFill>
              <a:latin typeface="Arial" panose="020B0604020202020204" pitchFamily="34" charset="0"/>
              <a:cs typeface="Arial" panose="020B0604020202020204" pitchFamily="34" charset="0"/>
            </a:endParaRPr>
          </a:p>
          <a:p>
            <a:pPr marL="82296" indent="0" algn="just">
              <a:buNone/>
            </a:pPr>
            <a:endParaRPr lang="en-ZA" sz="2200" dirty="0" smtClean="0">
              <a:solidFill>
                <a:srgbClr val="000000"/>
              </a:solidFill>
              <a:latin typeface="Arial" panose="020B0604020202020204" pitchFamily="34" charset="0"/>
              <a:cs typeface="Arial" panose="020B0604020202020204" pitchFamily="34" charset="0"/>
            </a:endParaRPr>
          </a:p>
          <a:p>
            <a:pPr lvl="1" algn="just"/>
            <a:r>
              <a:rPr lang="en-ZA" sz="2200" dirty="0" smtClean="0">
                <a:solidFill>
                  <a:srgbClr val="002060"/>
                </a:solidFill>
                <a:latin typeface="Arial" panose="020B0604020202020204" pitchFamily="34" charset="0"/>
                <a:cs typeface="Arial" panose="020B0604020202020204" pitchFamily="34" charset="0"/>
              </a:rPr>
              <a:t>For </a:t>
            </a:r>
            <a:r>
              <a:rPr lang="en-ZA" sz="2200" dirty="0">
                <a:solidFill>
                  <a:srgbClr val="002060"/>
                </a:solidFill>
                <a:latin typeface="Arial" panose="020B0604020202020204" pitchFamily="34" charset="0"/>
                <a:cs typeface="Arial" panose="020B0604020202020204" pitchFamily="34" charset="0"/>
              </a:rPr>
              <a:t>example, for the programme performance indicator “Number of Bills submitted to Minister for tabling in Cabinet” the annual target provided is “3” whilst the quarterly target is “Reviewing and processing of legislation”. </a:t>
            </a:r>
            <a:endParaRPr lang="en-ZA" sz="2200" dirty="0" smtClean="0">
              <a:solidFill>
                <a:srgbClr val="002060"/>
              </a:solidFill>
              <a:latin typeface="Arial" panose="020B0604020202020204" pitchFamily="34" charset="0"/>
              <a:cs typeface="Arial" panose="020B0604020202020204" pitchFamily="34" charset="0"/>
            </a:endParaRPr>
          </a:p>
          <a:p>
            <a:pPr lvl="1" algn="just"/>
            <a:endParaRPr lang="en-ZA" sz="2200" dirty="0">
              <a:solidFill>
                <a:srgbClr val="002060"/>
              </a:solidFill>
              <a:latin typeface="Arial" panose="020B0604020202020204" pitchFamily="34" charset="0"/>
              <a:cs typeface="Arial" panose="020B0604020202020204" pitchFamily="34" charset="0"/>
            </a:endParaRPr>
          </a:p>
          <a:p>
            <a:pPr algn="just"/>
            <a:r>
              <a:rPr lang="en-ZA" sz="2200" dirty="0" smtClean="0">
                <a:solidFill>
                  <a:srgbClr val="000000"/>
                </a:solidFill>
                <a:latin typeface="Arial" panose="020B0604020202020204" pitchFamily="34" charset="0"/>
                <a:cs typeface="Arial" panose="020B0604020202020204" pitchFamily="34" charset="0"/>
              </a:rPr>
              <a:t>It </a:t>
            </a:r>
            <a:r>
              <a:rPr lang="en-ZA" sz="2200" dirty="0">
                <a:solidFill>
                  <a:srgbClr val="000000"/>
                </a:solidFill>
                <a:latin typeface="Arial" panose="020B0604020202020204" pitchFamily="34" charset="0"/>
                <a:cs typeface="Arial" panose="020B0604020202020204" pitchFamily="34" charset="0"/>
              </a:rPr>
              <a:t>is recommended that SMART annual targets are broken down into SMART quarterly targets which adhere to the principle of alignment of targets.</a:t>
            </a:r>
            <a:endParaRPr lang="en-US" sz="2200" dirty="0" smtClean="0">
              <a:latin typeface="Arial" panose="020B0604020202020204" pitchFamily="34" charset="0"/>
              <a:cs typeface="Arial" panose="020B0604020202020204" pitchFamily="34" charset="0"/>
            </a:endParaRPr>
          </a:p>
          <a:p>
            <a:pPr algn="just"/>
            <a:endParaRPr lang="en-US" sz="2200" dirty="0" smtClean="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12</a:t>
            </a:fld>
            <a:endParaRPr lang="en-ZA" dirty="0">
              <a:solidFill>
                <a:srgbClr val="531A17">
                  <a:satMod val="130000"/>
                </a:srgbClr>
              </a:solidFill>
            </a:endParaRPr>
          </a:p>
        </p:txBody>
      </p:sp>
    </p:spTree>
    <p:extLst>
      <p:ext uri="{BB962C8B-B14F-4D97-AF65-F5344CB8AC3E}">
        <p14:creationId xmlns:p14="http://schemas.microsoft.com/office/powerpoint/2010/main" val="2299780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914"/>
            <a:ext cx="9144000" cy="1241846"/>
          </a:xfrm>
        </p:spPr>
        <p:txBody>
          <a:bodyPr>
            <a:normAutofit/>
          </a:bodyPr>
          <a:lstStyle/>
          <a:p>
            <a:pPr algn="ctr"/>
            <a:r>
              <a:rPr lang="en-US" sz="3600" b="1" dirty="0" smtClean="0"/>
              <a:t>Programme 2: Agricultural Production, Health and Food Safety (1)</a:t>
            </a:r>
            <a:endParaRPr lang="en-US" sz="3600" b="1" dirty="0"/>
          </a:p>
        </p:txBody>
      </p:sp>
      <p:sp>
        <p:nvSpPr>
          <p:cNvPr id="3" name="Content Placeholder 2"/>
          <p:cNvSpPr>
            <a:spLocks noGrp="1"/>
          </p:cNvSpPr>
          <p:nvPr>
            <p:ph idx="1"/>
          </p:nvPr>
        </p:nvSpPr>
        <p:spPr>
          <a:xfrm>
            <a:off x="107504" y="1412777"/>
            <a:ext cx="8856984" cy="5040560"/>
          </a:xfrm>
        </p:spPr>
        <p:txBody>
          <a:bodyPr>
            <a:normAutofit fontScale="92500" lnSpcReduction="10000"/>
          </a:bodyPr>
          <a:lstStyle/>
          <a:p>
            <a:pPr marL="82296" indent="0" algn="just">
              <a:lnSpc>
                <a:spcPct val="110000"/>
              </a:lnSpc>
              <a:buNone/>
            </a:pPr>
            <a:r>
              <a:rPr lang="en-US" sz="3000" b="1" dirty="0" smtClean="0">
                <a:solidFill>
                  <a:schemeClr val="tx1"/>
                </a:solidFill>
              </a:rPr>
              <a:t>Linked to Outcome 7; Sub-outcome 1 and 4</a:t>
            </a:r>
          </a:p>
          <a:p>
            <a:pPr marL="973138" lvl="1" indent="-569913" algn="just">
              <a:lnSpc>
                <a:spcPct val="110000"/>
              </a:lnSpc>
              <a:buFont typeface="Wingdings" panose="05000000000000000000" pitchFamily="2" charset="2"/>
              <a:buChar char="Ø"/>
            </a:pPr>
            <a:r>
              <a:rPr lang="en-US" dirty="0" smtClean="0">
                <a:solidFill>
                  <a:schemeClr val="tx1"/>
                </a:solidFill>
              </a:rPr>
              <a:t>Enabling environment for increased  for food security and sector transformation</a:t>
            </a:r>
            <a:endParaRPr lang="en-US" dirty="0">
              <a:solidFill>
                <a:schemeClr val="tx1"/>
              </a:solidFill>
            </a:endParaRPr>
          </a:p>
          <a:p>
            <a:pPr marL="82296" indent="0" algn="just">
              <a:lnSpc>
                <a:spcPct val="110000"/>
              </a:lnSpc>
              <a:buNone/>
            </a:pPr>
            <a:r>
              <a:rPr lang="en-US" sz="3000" b="1" dirty="0" smtClean="0">
                <a:solidFill>
                  <a:schemeClr val="tx1"/>
                </a:solidFill>
              </a:rPr>
              <a:t>Strategic objectives: </a:t>
            </a:r>
          </a:p>
          <a:p>
            <a:pPr lvl="1" algn="just">
              <a:lnSpc>
                <a:spcPct val="110000"/>
              </a:lnSpc>
              <a:buFont typeface="Wingdings" panose="05000000000000000000" pitchFamily="2" charset="2"/>
              <a:buChar char="Ø"/>
              <a:tabLst>
                <a:tab pos="1887538" algn="l"/>
              </a:tabLst>
            </a:pPr>
            <a:r>
              <a:rPr lang="en-US" dirty="0" smtClean="0">
                <a:solidFill>
                  <a:schemeClr val="tx1"/>
                </a:solidFill>
              </a:rPr>
              <a:t>SO 2.1: 	Ensure increased production and productivity in 	prioritized areas as well as value chains</a:t>
            </a:r>
          </a:p>
          <a:p>
            <a:pPr lvl="1" algn="just">
              <a:lnSpc>
                <a:spcPct val="110000"/>
              </a:lnSpc>
              <a:buFont typeface="Wingdings" panose="05000000000000000000" pitchFamily="2" charset="2"/>
              <a:buChar char="Ø"/>
            </a:pPr>
            <a:r>
              <a:rPr lang="en-US" dirty="0" smtClean="0">
                <a:solidFill>
                  <a:schemeClr val="tx1"/>
                </a:solidFill>
              </a:rPr>
              <a:t>SO 2.2: 	Effective management of biosecurity and related 		sector 	risks</a:t>
            </a:r>
          </a:p>
          <a:p>
            <a:pPr lvl="1" algn="just">
              <a:lnSpc>
                <a:spcPct val="110000"/>
              </a:lnSpc>
              <a:buFont typeface="Wingdings" panose="05000000000000000000" pitchFamily="2" charset="2"/>
              <a:buChar char="Ø"/>
            </a:pPr>
            <a:r>
              <a:rPr lang="en-US" dirty="0" smtClean="0">
                <a:solidFill>
                  <a:schemeClr val="tx1"/>
                </a:solidFill>
              </a:rPr>
              <a:t>SO 4.1: 	Ensure the conservation, protection, rehabilitation 		and recovery of depleted and degraded natural 			resources. </a:t>
            </a:r>
          </a:p>
          <a:p>
            <a:pPr lvl="2"/>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13</a:t>
            </a:fld>
            <a:endParaRPr lang="en-ZA" dirty="0">
              <a:solidFill>
                <a:srgbClr val="531A17">
                  <a:satMod val="130000"/>
                </a:srgbClr>
              </a:solidFill>
            </a:endParaRPr>
          </a:p>
        </p:txBody>
      </p:sp>
    </p:spTree>
    <p:extLst>
      <p:ext uri="{BB962C8B-B14F-4D97-AF65-F5344CB8AC3E}">
        <p14:creationId xmlns:p14="http://schemas.microsoft.com/office/powerpoint/2010/main" val="1425357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914"/>
            <a:ext cx="9144000" cy="1241846"/>
          </a:xfrm>
        </p:spPr>
        <p:txBody>
          <a:bodyPr>
            <a:normAutofit/>
          </a:bodyPr>
          <a:lstStyle/>
          <a:p>
            <a:pPr algn="ctr">
              <a:lnSpc>
                <a:spcPct val="80000"/>
              </a:lnSpc>
            </a:pPr>
            <a:r>
              <a:rPr lang="en-US" sz="3600" b="1" dirty="0" smtClean="0"/>
              <a:t>Programme 2: Agricultural Production, Health and Food Safety (2)</a:t>
            </a:r>
            <a:endParaRPr lang="en-US" sz="3600" b="1" dirty="0"/>
          </a:p>
        </p:txBody>
      </p:sp>
      <p:sp>
        <p:nvSpPr>
          <p:cNvPr id="3" name="Content Placeholder 2"/>
          <p:cNvSpPr>
            <a:spLocks noGrp="1"/>
          </p:cNvSpPr>
          <p:nvPr>
            <p:ph idx="1"/>
          </p:nvPr>
        </p:nvSpPr>
        <p:spPr>
          <a:xfrm>
            <a:off x="0" y="1484784"/>
            <a:ext cx="8856984" cy="5040560"/>
          </a:xfrm>
        </p:spPr>
        <p:txBody>
          <a:bodyPr>
            <a:normAutofit/>
          </a:bodyPr>
          <a:lstStyle/>
          <a:p>
            <a:pPr marL="594360" indent="-457200">
              <a:lnSpc>
                <a:spcPct val="90000"/>
              </a:lnSpc>
            </a:pPr>
            <a:r>
              <a:rPr lang="en-ZA" sz="2600" dirty="0">
                <a:solidFill>
                  <a:srgbClr val="000000"/>
                </a:solidFill>
                <a:latin typeface="Arial" panose="020B0604020202020204" pitchFamily="34" charset="0"/>
              </a:rPr>
              <a:t>Some </a:t>
            </a:r>
            <a:r>
              <a:rPr lang="en-ZA" sz="2600" b="1" dirty="0">
                <a:solidFill>
                  <a:srgbClr val="000000"/>
                </a:solidFill>
                <a:effectLst>
                  <a:outerShdw blurRad="38100" dist="38100" dir="2700000" algn="tl">
                    <a:srgbClr val="000000">
                      <a:alpha val="43137"/>
                    </a:srgbClr>
                  </a:outerShdw>
                </a:effectLst>
                <a:latin typeface="Arial" panose="020B0604020202020204" pitchFamily="34" charset="0"/>
              </a:rPr>
              <a:t>strategic objective indicators </a:t>
            </a:r>
            <a:r>
              <a:rPr lang="en-ZA" sz="2600" dirty="0">
                <a:solidFill>
                  <a:srgbClr val="000000"/>
                </a:solidFill>
                <a:latin typeface="Arial" panose="020B0604020202020204" pitchFamily="34" charset="0"/>
              </a:rPr>
              <a:t>have been duplicated as programme performance indicators. </a:t>
            </a:r>
            <a:r>
              <a:rPr lang="en-ZA" sz="2600" dirty="0" err="1" smtClean="0">
                <a:solidFill>
                  <a:srgbClr val="000000"/>
                </a:solidFill>
                <a:latin typeface="Arial" panose="020B0604020202020204" pitchFamily="34" charset="0"/>
              </a:rPr>
              <a:t>Eg</a:t>
            </a:r>
            <a:r>
              <a:rPr lang="en-ZA" sz="2600" dirty="0" smtClean="0">
                <a:solidFill>
                  <a:srgbClr val="000000"/>
                </a:solidFill>
                <a:latin typeface="Arial" panose="020B0604020202020204" pitchFamily="34" charset="0"/>
              </a:rPr>
              <a:t>.,</a:t>
            </a:r>
          </a:p>
          <a:p>
            <a:pPr marL="137160" indent="0">
              <a:lnSpc>
                <a:spcPct val="50000"/>
              </a:lnSpc>
              <a:buNone/>
            </a:pPr>
            <a:r>
              <a:rPr lang="en-ZA" dirty="0" smtClean="0">
                <a:solidFill>
                  <a:srgbClr val="000000"/>
                </a:solidFill>
                <a:latin typeface="Arial" panose="020B0604020202020204" pitchFamily="34" charset="0"/>
              </a:rPr>
              <a:t> </a:t>
            </a:r>
          </a:p>
          <a:p>
            <a:pPr lvl="3">
              <a:buClr>
                <a:srgbClr val="002060"/>
              </a:buClr>
            </a:pPr>
            <a:r>
              <a:rPr lang="en-ZA" dirty="0" smtClean="0">
                <a:solidFill>
                  <a:srgbClr val="002060"/>
                </a:solidFill>
                <a:latin typeface="Arial" panose="020B0604020202020204" pitchFamily="34" charset="0"/>
              </a:rPr>
              <a:t>the </a:t>
            </a:r>
            <a:r>
              <a:rPr lang="en-ZA" dirty="0">
                <a:solidFill>
                  <a:srgbClr val="002060"/>
                </a:solidFill>
                <a:latin typeface="Arial" panose="020B0604020202020204" pitchFamily="34" charset="0"/>
              </a:rPr>
              <a:t>strategic objective indicator “Reduce bio-security and related sector risks by 2020” has a </a:t>
            </a:r>
            <a:r>
              <a:rPr lang="en-ZA" dirty="0" smtClean="0">
                <a:solidFill>
                  <a:srgbClr val="002060"/>
                </a:solidFill>
                <a:latin typeface="Arial" panose="020B0604020202020204" pitchFamily="34" charset="0"/>
              </a:rPr>
              <a:t>5-year </a:t>
            </a:r>
            <a:r>
              <a:rPr lang="en-ZA" dirty="0">
                <a:solidFill>
                  <a:srgbClr val="002060"/>
                </a:solidFill>
                <a:latin typeface="Arial" panose="020B0604020202020204" pitchFamily="34" charset="0"/>
              </a:rPr>
              <a:t>target of “4 regulatory compliance and monitoring interventions implemented</a:t>
            </a:r>
            <a:r>
              <a:rPr lang="en-ZA" dirty="0" smtClean="0">
                <a:solidFill>
                  <a:srgbClr val="002060"/>
                </a:solidFill>
                <a:latin typeface="Arial" panose="020B0604020202020204" pitchFamily="34" charset="0"/>
              </a:rPr>
              <a:t>”, </a:t>
            </a:r>
            <a:r>
              <a:rPr lang="en-ZA" dirty="0">
                <a:solidFill>
                  <a:srgbClr val="002060"/>
                </a:solidFill>
                <a:latin typeface="Arial" panose="020B0604020202020204" pitchFamily="34" charset="0"/>
              </a:rPr>
              <a:t>whilst the programme performance indicator “Number of regulatory compliance and monitoring interventions implemented” has the same annual targets of “4 regulatory interventions implemented”. </a:t>
            </a:r>
            <a:endParaRPr lang="en-ZA" dirty="0" smtClean="0">
              <a:solidFill>
                <a:srgbClr val="002060"/>
              </a:solidFill>
              <a:latin typeface="Arial" panose="020B0604020202020204" pitchFamily="34" charset="0"/>
            </a:endParaRPr>
          </a:p>
          <a:p>
            <a:pPr marL="923544" lvl="3" indent="0">
              <a:lnSpc>
                <a:spcPct val="50000"/>
              </a:lnSpc>
              <a:buClr>
                <a:srgbClr val="002060"/>
              </a:buClr>
              <a:buNone/>
            </a:pPr>
            <a:endParaRPr lang="en-ZA" dirty="0" smtClean="0">
              <a:solidFill>
                <a:srgbClr val="002060"/>
              </a:solidFill>
              <a:latin typeface="Arial" panose="020B0604020202020204" pitchFamily="34" charset="0"/>
            </a:endParaRPr>
          </a:p>
          <a:p>
            <a:pPr marL="594360" indent="-457200"/>
            <a:r>
              <a:rPr lang="en-ZA" sz="2400" dirty="0" smtClean="0">
                <a:solidFill>
                  <a:srgbClr val="000000"/>
                </a:solidFill>
                <a:latin typeface="Arial" panose="020B0604020202020204" pitchFamily="34" charset="0"/>
              </a:rPr>
              <a:t>This </a:t>
            </a:r>
            <a:r>
              <a:rPr lang="en-ZA" sz="2400" dirty="0">
                <a:solidFill>
                  <a:srgbClr val="000000"/>
                </a:solidFill>
                <a:latin typeface="Arial" panose="020B0604020202020204" pitchFamily="34" charset="0"/>
              </a:rPr>
              <a:t>information should be revised to ensure alignment between strategic objectives and programme performance indicators.</a:t>
            </a:r>
            <a:endParaRPr lang="en-US" sz="2400" dirty="0" smtClean="0"/>
          </a:p>
          <a:p>
            <a:endParaRPr lang="en-US" sz="2400" dirty="0" smtClean="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14</a:t>
            </a:fld>
            <a:endParaRPr lang="en-ZA" dirty="0">
              <a:solidFill>
                <a:srgbClr val="531A17">
                  <a:satMod val="130000"/>
                </a:srgbClr>
              </a:solidFill>
            </a:endParaRPr>
          </a:p>
        </p:txBody>
      </p:sp>
    </p:spTree>
    <p:extLst>
      <p:ext uri="{BB962C8B-B14F-4D97-AF65-F5344CB8AC3E}">
        <p14:creationId xmlns:p14="http://schemas.microsoft.com/office/powerpoint/2010/main" val="2088957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80727"/>
          </a:xfrm>
        </p:spPr>
        <p:txBody>
          <a:bodyPr>
            <a:normAutofit fontScale="90000"/>
          </a:bodyPr>
          <a:lstStyle/>
          <a:p>
            <a:r>
              <a:rPr lang="en-US" sz="3600" b="1" dirty="0" smtClean="0"/>
              <a:t>Programme 3: Food Security and Agrarian Reform (1)</a:t>
            </a:r>
            <a:endParaRPr lang="en-US" sz="3600" b="1" dirty="0"/>
          </a:p>
        </p:txBody>
      </p:sp>
      <p:sp>
        <p:nvSpPr>
          <p:cNvPr id="3" name="Content Placeholder 2"/>
          <p:cNvSpPr>
            <a:spLocks noGrp="1"/>
          </p:cNvSpPr>
          <p:nvPr>
            <p:ph idx="1"/>
          </p:nvPr>
        </p:nvSpPr>
        <p:spPr>
          <a:xfrm>
            <a:off x="89248" y="1213166"/>
            <a:ext cx="8712968" cy="4968552"/>
          </a:xfrm>
        </p:spPr>
        <p:txBody>
          <a:bodyPr>
            <a:normAutofit fontScale="92500" lnSpcReduction="20000"/>
          </a:bodyPr>
          <a:lstStyle/>
          <a:p>
            <a:pPr marL="82296" indent="0" algn="just">
              <a:lnSpc>
                <a:spcPct val="110000"/>
              </a:lnSpc>
              <a:buNone/>
            </a:pPr>
            <a:r>
              <a:rPr lang="en-US" sz="3000" b="1" dirty="0" smtClean="0">
                <a:solidFill>
                  <a:schemeClr val="tx1"/>
                </a:solidFill>
              </a:rPr>
              <a:t>Linked to Outcome 7; Sub-outcome 3 and 4 </a:t>
            </a:r>
          </a:p>
          <a:p>
            <a:pPr lvl="1" algn="just">
              <a:lnSpc>
                <a:spcPct val="110000"/>
              </a:lnSpc>
              <a:buFont typeface="Wingdings" panose="05000000000000000000" pitchFamily="2" charset="2"/>
              <a:buChar char="Ø"/>
            </a:pPr>
            <a:r>
              <a:rPr lang="en-US" dirty="0" smtClean="0">
                <a:solidFill>
                  <a:schemeClr val="tx1"/>
                </a:solidFill>
              </a:rPr>
              <a:t> 	Improved Food Security </a:t>
            </a:r>
          </a:p>
          <a:p>
            <a:pPr lvl="1" algn="just">
              <a:lnSpc>
                <a:spcPct val="110000"/>
              </a:lnSpc>
              <a:buFont typeface="Wingdings" panose="05000000000000000000" pitchFamily="2" charset="2"/>
              <a:buChar char="Ø"/>
            </a:pPr>
            <a:r>
              <a:rPr lang="en-US" dirty="0" smtClean="0">
                <a:solidFill>
                  <a:schemeClr val="tx1"/>
                </a:solidFill>
              </a:rPr>
              <a:t> 	Smallholder producers’ development and support for   	agrarian transformation  </a:t>
            </a:r>
          </a:p>
          <a:p>
            <a:pPr marL="402336" lvl="1" indent="0" algn="just">
              <a:lnSpc>
                <a:spcPct val="110000"/>
              </a:lnSpc>
              <a:buNone/>
            </a:pPr>
            <a:endParaRPr lang="en-US" dirty="0" smtClean="0">
              <a:solidFill>
                <a:schemeClr val="tx1"/>
              </a:solidFill>
            </a:endParaRPr>
          </a:p>
          <a:p>
            <a:pPr marL="82296" indent="0" algn="just">
              <a:lnSpc>
                <a:spcPct val="110000"/>
              </a:lnSpc>
              <a:buNone/>
            </a:pPr>
            <a:r>
              <a:rPr lang="en-US" sz="3000" b="1" dirty="0" smtClean="0">
                <a:solidFill>
                  <a:schemeClr val="tx1"/>
                </a:solidFill>
              </a:rPr>
              <a:t>Strategic Objectives:</a:t>
            </a:r>
          </a:p>
          <a:p>
            <a:pPr lvl="1">
              <a:lnSpc>
                <a:spcPct val="110000"/>
              </a:lnSpc>
              <a:buFont typeface="Wingdings" panose="05000000000000000000" pitchFamily="2" charset="2"/>
              <a:buChar char="Ø"/>
            </a:pPr>
            <a:r>
              <a:rPr lang="en-US" dirty="0" smtClean="0">
                <a:solidFill>
                  <a:schemeClr val="tx1"/>
                </a:solidFill>
              </a:rPr>
              <a:t>SO 3.1:   Lead and coordinate Government food security 		initiatives</a:t>
            </a:r>
          </a:p>
          <a:p>
            <a:pPr lvl="1" algn="just">
              <a:lnSpc>
                <a:spcPct val="110000"/>
              </a:lnSpc>
              <a:buFont typeface="Wingdings" panose="05000000000000000000" pitchFamily="2" charset="2"/>
              <a:buChar char="Ø"/>
            </a:pPr>
            <a:r>
              <a:rPr lang="en-US" dirty="0" smtClean="0">
                <a:solidFill>
                  <a:schemeClr val="tx1"/>
                </a:solidFill>
              </a:rPr>
              <a:t>SO 3.2: 	Enhance capacity for efficient delivery in the 			sector</a:t>
            </a:r>
          </a:p>
          <a:p>
            <a:pPr lvl="1">
              <a:lnSpc>
                <a:spcPct val="110000"/>
              </a:lnSpc>
              <a:buFont typeface="Wingdings" panose="05000000000000000000" pitchFamily="2" charset="2"/>
              <a:buChar char="Ø"/>
            </a:pPr>
            <a:r>
              <a:rPr lang="en-US" dirty="0" smtClean="0">
                <a:solidFill>
                  <a:schemeClr val="tx1"/>
                </a:solidFill>
              </a:rPr>
              <a:t>SO 3.3: 	Strengthen comprehensive support systems and 		programmes </a:t>
            </a:r>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15</a:t>
            </a:fld>
            <a:endParaRPr lang="en-ZA" dirty="0">
              <a:solidFill>
                <a:srgbClr val="531A17">
                  <a:satMod val="130000"/>
                </a:srgbClr>
              </a:solidFill>
            </a:endParaRPr>
          </a:p>
        </p:txBody>
      </p:sp>
    </p:spTree>
    <p:extLst>
      <p:ext uri="{BB962C8B-B14F-4D97-AF65-F5344CB8AC3E}">
        <p14:creationId xmlns:p14="http://schemas.microsoft.com/office/powerpoint/2010/main" val="103347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80727"/>
          </a:xfrm>
        </p:spPr>
        <p:txBody>
          <a:bodyPr>
            <a:normAutofit fontScale="90000"/>
          </a:bodyPr>
          <a:lstStyle/>
          <a:p>
            <a:r>
              <a:rPr lang="en-US" sz="3600" b="1" dirty="0" smtClean="0"/>
              <a:t>Programme 3: Food Security and Agrarian Reform (2)</a:t>
            </a:r>
            <a:endParaRPr lang="en-US" sz="3600" b="1" dirty="0"/>
          </a:p>
        </p:txBody>
      </p:sp>
      <p:sp>
        <p:nvSpPr>
          <p:cNvPr id="3" name="Content Placeholder 2"/>
          <p:cNvSpPr>
            <a:spLocks noGrp="1"/>
          </p:cNvSpPr>
          <p:nvPr>
            <p:ph idx="1"/>
          </p:nvPr>
        </p:nvSpPr>
        <p:spPr>
          <a:xfrm>
            <a:off x="107504" y="1124744"/>
            <a:ext cx="8856984" cy="5184576"/>
          </a:xfrm>
        </p:spPr>
        <p:txBody>
          <a:bodyPr>
            <a:normAutofit fontScale="70000" lnSpcReduction="20000"/>
          </a:bodyPr>
          <a:lstStyle/>
          <a:p>
            <a:r>
              <a:rPr lang="en-ZA" b="1" dirty="0">
                <a:solidFill>
                  <a:srgbClr val="000000"/>
                </a:solidFill>
                <a:effectLst>
                  <a:outerShdw blurRad="38100" dist="38100" dir="2700000" algn="tl">
                    <a:srgbClr val="000000">
                      <a:alpha val="43137"/>
                    </a:srgbClr>
                  </a:outerShdw>
                </a:effectLst>
                <a:latin typeface="Arial" panose="020B0604020202020204" pitchFamily="34" charset="0"/>
              </a:rPr>
              <a:t>Some strategic objective five year targets are not measurable</a:t>
            </a:r>
            <a:r>
              <a:rPr lang="en-ZA" b="1" dirty="0" smtClean="0">
                <a:solidFill>
                  <a:srgbClr val="000000"/>
                </a:solidFill>
                <a:effectLst>
                  <a:outerShdw blurRad="38100" dist="38100" dir="2700000" algn="tl">
                    <a:srgbClr val="000000">
                      <a:alpha val="43137"/>
                    </a:srgbClr>
                  </a:outerShdw>
                </a:effectLst>
                <a:latin typeface="Arial" panose="020B0604020202020204" pitchFamily="34" charset="0"/>
              </a:rPr>
              <a:t>.</a:t>
            </a:r>
          </a:p>
          <a:p>
            <a:pPr marL="82296" indent="0">
              <a:lnSpc>
                <a:spcPct val="40000"/>
              </a:lnSpc>
              <a:buNone/>
            </a:pPr>
            <a:endParaRPr lang="en-ZA" b="1" dirty="0" smtClean="0">
              <a:solidFill>
                <a:srgbClr val="000000"/>
              </a:solidFill>
              <a:effectLst>
                <a:outerShdw blurRad="38100" dist="38100" dir="2700000" algn="tl">
                  <a:srgbClr val="000000">
                    <a:alpha val="43137"/>
                  </a:srgbClr>
                </a:outerShdw>
              </a:effectLst>
              <a:latin typeface="Arial" panose="020B0604020202020204" pitchFamily="34" charset="0"/>
            </a:endParaRPr>
          </a:p>
          <a:p>
            <a:pPr lvl="1">
              <a:buClr>
                <a:srgbClr val="002060"/>
              </a:buClr>
            </a:pPr>
            <a:r>
              <a:rPr lang="en-ZA" dirty="0" smtClean="0">
                <a:solidFill>
                  <a:srgbClr val="002060"/>
                </a:solidFill>
                <a:latin typeface="Arial" panose="020B0604020202020204" pitchFamily="34" charset="0"/>
              </a:rPr>
              <a:t>For </a:t>
            </a:r>
            <a:r>
              <a:rPr lang="en-ZA" dirty="0">
                <a:solidFill>
                  <a:srgbClr val="002060"/>
                </a:solidFill>
                <a:latin typeface="Arial" panose="020B0604020202020204" pitchFamily="34" charset="0"/>
              </a:rPr>
              <a:t>example, the strategic objective five year target </a:t>
            </a:r>
            <a:r>
              <a:rPr lang="en-ZA" dirty="0">
                <a:solidFill>
                  <a:srgbClr val="C00000"/>
                </a:solidFill>
                <a:latin typeface="Arial" panose="020B0604020202020204" pitchFamily="34" charset="0"/>
              </a:rPr>
              <a:t>“Coordinate implementation of the National policy on Food and Nutrition security” is provided for the strategic objective indicator “National policy on Food and Nutrition security implemented by 2020”</a:t>
            </a:r>
            <a:r>
              <a:rPr lang="en-ZA" dirty="0">
                <a:solidFill>
                  <a:srgbClr val="002060"/>
                </a:solidFill>
                <a:latin typeface="Arial" panose="020B0604020202020204" pitchFamily="34" charset="0"/>
              </a:rPr>
              <a:t>. </a:t>
            </a:r>
            <a:endParaRPr lang="en-ZA" dirty="0" smtClean="0">
              <a:solidFill>
                <a:srgbClr val="002060"/>
              </a:solidFill>
              <a:latin typeface="Arial" panose="020B0604020202020204" pitchFamily="34" charset="0"/>
            </a:endParaRPr>
          </a:p>
          <a:p>
            <a:pPr lvl="1">
              <a:buClr>
                <a:srgbClr val="002060"/>
              </a:buClr>
            </a:pPr>
            <a:r>
              <a:rPr lang="en-ZA" dirty="0" smtClean="0">
                <a:solidFill>
                  <a:srgbClr val="002060"/>
                </a:solidFill>
                <a:latin typeface="Arial" panose="020B0604020202020204" pitchFamily="34" charset="0"/>
              </a:rPr>
              <a:t>The </a:t>
            </a:r>
            <a:r>
              <a:rPr lang="en-ZA" dirty="0">
                <a:solidFill>
                  <a:srgbClr val="002060"/>
                </a:solidFill>
                <a:latin typeface="Arial" panose="020B0604020202020204" pitchFamily="34" charset="0"/>
              </a:rPr>
              <a:t>five year target is not SMART and is not clear what coordination of implementation entails. </a:t>
            </a:r>
            <a:endParaRPr lang="en-ZA" dirty="0" smtClean="0">
              <a:solidFill>
                <a:srgbClr val="002060"/>
              </a:solidFill>
              <a:latin typeface="Arial" panose="020B0604020202020204" pitchFamily="34" charset="0"/>
            </a:endParaRPr>
          </a:p>
          <a:p>
            <a:pPr lvl="1">
              <a:buClr>
                <a:srgbClr val="002060"/>
              </a:buClr>
            </a:pPr>
            <a:r>
              <a:rPr lang="en-ZA" dirty="0" smtClean="0">
                <a:solidFill>
                  <a:srgbClr val="002060"/>
                </a:solidFill>
                <a:latin typeface="Arial" panose="020B0604020202020204" pitchFamily="34" charset="0"/>
              </a:rPr>
              <a:t>Further</a:t>
            </a:r>
            <a:r>
              <a:rPr lang="en-ZA" dirty="0">
                <a:solidFill>
                  <a:srgbClr val="002060"/>
                </a:solidFill>
                <a:latin typeface="Arial" panose="020B0604020202020204" pitchFamily="34" charset="0"/>
              </a:rPr>
              <a:t>, the same strategic objective five year target is provided as the annual target for each year of the MTEF period. </a:t>
            </a:r>
            <a:endParaRPr lang="en-ZA" dirty="0" smtClean="0">
              <a:solidFill>
                <a:srgbClr val="002060"/>
              </a:solidFill>
              <a:latin typeface="Arial" panose="020B0604020202020204" pitchFamily="34" charset="0"/>
            </a:endParaRPr>
          </a:p>
          <a:p>
            <a:pPr marL="402336" lvl="1" indent="0">
              <a:lnSpc>
                <a:spcPct val="70000"/>
              </a:lnSpc>
              <a:buClr>
                <a:srgbClr val="002060"/>
              </a:buClr>
              <a:buNone/>
            </a:pPr>
            <a:endParaRPr lang="en-ZA" dirty="0">
              <a:solidFill>
                <a:srgbClr val="002060"/>
              </a:solidFill>
              <a:latin typeface="Arial" panose="020B0604020202020204" pitchFamily="34" charset="0"/>
            </a:endParaRPr>
          </a:p>
          <a:p>
            <a:r>
              <a:rPr lang="en-ZA" b="1" dirty="0">
                <a:solidFill>
                  <a:srgbClr val="000000"/>
                </a:solidFill>
                <a:effectLst>
                  <a:outerShdw blurRad="38100" dist="38100" dir="2700000" algn="tl">
                    <a:srgbClr val="000000">
                      <a:alpha val="43137"/>
                    </a:srgbClr>
                  </a:outerShdw>
                </a:effectLst>
                <a:latin typeface="Arial" panose="020B0604020202020204" pitchFamily="34" charset="0"/>
              </a:rPr>
              <a:t>Some strategic objective </a:t>
            </a:r>
            <a:r>
              <a:rPr lang="en-ZA" b="1" dirty="0">
                <a:solidFill>
                  <a:schemeClr val="tx1"/>
                </a:solidFill>
                <a:effectLst>
                  <a:outerShdw blurRad="38100" dist="38100" dir="2700000" algn="tl">
                    <a:srgbClr val="000000">
                      <a:alpha val="43137"/>
                    </a:srgbClr>
                  </a:outerShdw>
                </a:effectLst>
                <a:latin typeface="Arial" panose="020B0604020202020204" pitchFamily="34" charset="0"/>
              </a:rPr>
              <a:t>indicators are duplicated </a:t>
            </a:r>
            <a:r>
              <a:rPr lang="en-ZA" b="1" dirty="0">
                <a:solidFill>
                  <a:srgbClr val="000000"/>
                </a:solidFill>
                <a:effectLst>
                  <a:outerShdw blurRad="38100" dist="38100" dir="2700000" algn="tl">
                    <a:srgbClr val="000000">
                      <a:alpha val="43137"/>
                    </a:srgbClr>
                  </a:outerShdw>
                </a:effectLst>
                <a:latin typeface="Arial" panose="020B0604020202020204" pitchFamily="34" charset="0"/>
              </a:rPr>
              <a:t>as programme performance indicators</a:t>
            </a:r>
            <a:r>
              <a:rPr lang="en-ZA" dirty="0">
                <a:solidFill>
                  <a:srgbClr val="000000"/>
                </a:solidFill>
                <a:latin typeface="Arial" panose="020B0604020202020204" pitchFamily="34" charset="0"/>
              </a:rPr>
              <a:t>. </a:t>
            </a:r>
            <a:endParaRPr lang="en-ZA" dirty="0" smtClean="0">
              <a:solidFill>
                <a:srgbClr val="000000"/>
              </a:solidFill>
              <a:latin typeface="Arial" panose="020B0604020202020204" pitchFamily="34" charset="0"/>
            </a:endParaRPr>
          </a:p>
          <a:p>
            <a:pPr marL="82296" indent="0">
              <a:lnSpc>
                <a:spcPct val="40000"/>
              </a:lnSpc>
              <a:buNone/>
            </a:pPr>
            <a:endParaRPr lang="en-ZA" dirty="0" smtClean="0">
              <a:solidFill>
                <a:srgbClr val="000000"/>
              </a:solidFill>
              <a:latin typeface="Arial" panose="020B0604020202020204" pitchFamily="34" charset="0"/>
            </a:endParaRPr>
          </a:p>
          <a:p>
            <a:pPr lvl="1">
              <a:buClr>
                <a:srgbClr val="002060"/>
              </a:buClr>
            </a:pPr>
            <a:r>
              <a:rPr lang="en-ZA" dirty="0" smtClean="0">
                <a:solidFill>
                  <a:srgbClr val="002060"/>
                </a:solidFill>
                <a:latin typeface="Arial" panose="020B0604020202020204" pitchFamily="34" charset="0"/>
              </a:rPr>
              <a:t>For </a:t>
            </a:r>
            <a:r>
              <a:rPr lang="en-ZA" dirty="0">
                <a:solidFill>
                  <a:srgbClr val="002060"/>
                </a:solidFill>
                <a:latin typeface="Arial" panose="020B0604020202020204" pitchFamily="34" charset="0"/>
              </a:rPr>
              <a:t>example, the strategic objective indicator “Increase number of smallholder producers receiving support by 80 000 over 5 years” with targets of “16000 smallholder producers receiving support” while the programme performance indicator “Number of smallholder producers supported” has the same target of “16 000</a:t>
            </a:r>
            <a:r>
              <a:rPr lang="en-ZA" dirty="0">
                <a:solidFill>
                  <a:srgbClr val="000000"/>
                </a:solidFill>
                <a:latin typeface="Arial" panose="020B0604020202020204" pitchFamily="34" charset="0"/>
              </a:rPr>
              <a:t>”.</a:t>
            </a: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16</a:t>
            </a:fld>
            <a:endParaRPr lang="en-ZA" dirty="0">
              <a:solidFill>
                <a:srgbClr val="531A17">
                  <a:satMod val="130000"/>
                </a:srgbClr>
              </a:solidFill>
            </a:endParaRPr>
          </a:p>
        </p:txBody>
      </p:sp>
    </p:spTree>
    <p:extLst>
      <p:ext uri="{BB962C8B-B14F-4D97-AF65-F5344CB8AC3E}">
        <p14:creationId xmlns:p14="http://schemas.microsoft.com/office/powerpoint/2010/main" val="53564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80727"/>
          </a:xfrm>
        </p:spPr>
        <p:txBody>
          <a:bodyPr>
            <a:normAutofit fontScale="90000"/>
          </a:bodyPr>
          <a:lstStyle/>
          <a:p>
            <a:r>
              <a:rPr lang="en-US" sz="3600" b="1" dirty="0" smtClean="0"/>
              <a:t>Programme 3: Food Security and Agrarian Reform (3)</a:t>
            </a:r>
            <a:endParaRPr lang="en-US" sz="3600" b="1" dirty="0"/>
          </a:p>
        </p:txBody>
      </p:sp>
      <p:sp>
        <p:nvSpPr>
          <p:cNvPr id="3" name="Content Placeholder 2"/>
          <p:cNvSpPr>
            <a:spLocks noGrp="1"/>
          </p:cNvSpPr>
          <p:nvPr>
            <p:ph idx="1"/>
          </p:nvPr>
        </p:nvSpPr>
        <p:spPr>
          <a:xfrm>
            <a:off x="107504" y="1124744"/>
            <a:ext cx="8856984" cy="5184576"/>
          </a:xfrm>
        </p:spPr>
        <p:txBody>
          <a:bodyPr>
            <a:normAutofit/>
          </a:bodyPr>
          <a:lstStyle/>
          <a:p>
            <a:r>
              <a:rPr lang="en-ZA" sz="2600" b="1" dirty="0">
                <a:solidFill>
                  <a:srgbClr val="000000"/>
                </a:solidFill>
                <a:effectLst>
                  <a:outerShdw blurRad="38100" dist="38100" dir="2700000" algn="tl">
                    <a:srgbClr val="000000">
                      <a:alpha val="43137"/>
                    </a:srgbClr>
                  </a:outerShdw>
                </a:effectLst>
                <a:latin typeface="Arial" panose="020B0604020202020204" pitchFamily="34" charset="0"/>
              </a:rPr>
              <a:t>Some annual and quarterly targets are misaligned. </a:t>
            </a:r>
            <a:endParaRPr lang="en-ZA" sz="2600" b="1" dirty="0" smtClean="0">
              <a:solidFill>
                <a:srgbClr val="000000"/>
              </a:solidFill>
              <a:effectLst>
                <a:outerShdw blurRad="38100" dist="38100" dir="2700000" algn="tl">
                  <a:srgbClr val="000000">
                    <a:alpha val="43137"/>
                  </a:srgbClr>
                </a:outerShdw>
              </a:effectLst>
              <a:latin typeface="Arial" panose="020B0604020202020204" pitchFamily="34" charset="0"/>
            </a:endParaRPr>
          </a:p>
          <a:p>
            <a:pPr marL="82296" indent="0">
              <a:lnSpc>
                <a:spcPct val="50000"/>
              </a:lnSpc>
              <a:buNone/>
            </a:pPr>
            <a:endParaRPr lang="en-ZA" dirty="0" smtClean="0">
              <a:solidFill>
                <a:srgbClr val="000000"/>
              </a:solidFill>
              <a:latin typeface="Arial" panose="020B0604020202020204" pitchFamily="34" charset="0"/>
            </a:endParaRPr>
          </a:p>
          <a:p>
            <a:pPr lvl="1">
              <a:buClr>
                <a:srgbClr val="002060"/>
              </a:buClr>
            </a:pPr>
            <a:r>
              <a:rPr lang="en-ZA" sz="2200" dirty="0" smtClean="0">
                <a:solidFill>
                  <a:srgbClr val="002060"/>
                </a:solidFill>
                <a:latin typeface="Arial" panose="020B0604020202020204" pitchFamily="34" charset="0"/>
              </a:rPr>
              <a:t>For </a:t>
            </a:r>
            <a:r>
              <a:rPr lang="en-ZA" sz="2200" dirty="0">
                <a:solidFill>
                  <a:srgbClr val="002060"/>
                </a:solidFill>
                <a:latin typeface="Arial" panose="020B0604020202020204" pitchFamily="34" charset="0"/>
              </a:rPr>
              <a:t>example, for the programme performance </a:t>
            </a:r>
            <a:r>
              <a:rPr lang="en-ZA" sz="2200" dirty="0" smtClean="0">
                <a:solidFill>
                  <a:srgbClr val="002060"/>
                </a:solidFill>
                <a:latin typeface="Arial" panose="020B0604020202020204" pitchFamily="34" charset="0"/>
              </a:rPr>
              <a:t>indicator</a:t>
            </a:r>
          </a:p>
          <a:p>
            <a:pPr marL="402336" lvl="1" indent="0">
              <a:lnSpc>
                <a:spcPct val="30000"/>
              </a:lnSpc>
              <a:buClr>
                <a:srgbClr val="002060"/>
              </a:buClr>
              <a:buNone/>
            </a:pPr>
            <a:r>
              <a:rPr lang="en-ZA" sz="2200" dirty="0" smtClean="0">
                <a:solidFill>
                  <a:srgbClr val="002060"/>
                </a:solidFill>
                <a:latin typeface="Arial" panose="020B0604020202020204" pitchFamily="34" charset="0"/>
              </a:rPr>
              <a:t> </a:t>
            </a:r>
          </a:p>
          <a:p>
            <a:pPr marL="402336" lvl="1" indent="0">
              <a:buClr>
                <a:srgbClr val="002060"/>
              </a:buClr>
              <a:buNone/>
            </a:pPr>
            <a:r>
              <a:rPr lang="en-ZA" sz="2200" dirty="0" smtClean="0">
                <a:solidFill>
                  <a:srgbClr val="C00000"/>
                </a:solidFill>
                <a:latin typeface="Arial" panose="020B0604020202020204" pitchFamily="34" charset="0"/>
              </a:rPr>
              <a:t>“Number of hectares of under-utilised land in communal areas and land reform projects cultivated for production” the annual target is “120 000 ha”, while the quarterly targets refer to </a:t>
            </a:r>
          </a:p>
          <a:p>
            <a:pPr marL="402336" lvl="1" indent="0">
              <a:buClr>
                <a:srgbClr val="002060"/>
              </a:buClr>
              <a:buNone/>
            </a:pPr>
            <a:endParaRPr lang="en-ZA" sz="2200" dirty="0" smtClean="0">
              <a:solidFill>
                <a:srgbClr val="002060"/>
              </a:solidFill>
              <a:latin typeface="Arial" panose="020B0604020202020204" pitchFamily="34" charset="0"/>
            </a:endParaRPr>
          </a:p>
          <a:p>
            <a:pPr marL="1106424" lvl="2" indent="-457200">
              <a:buClr>
                <a:srgbClr val="002060"/>
              </a:buClr>
              <a:buFont typeface="Courier New" panose="02070309020205020404" pitchFamily="49" charset="0"/>
              <a:buChar char="o"/>
            </a:pPr>
            <a:r>
              <a:rPr lang="en-ZA" sz="2000" dirty="0" smtClean="0">
                <a:solidFill>
                  <a:srgbClr val="002060"/>
                </a:solidFill>
                <a:latin typeface="Arial" panose="020B0604020202020204" pitchFamily="34" charset="0"/>
              </a:rPr>
              <a:t>“</a:t>
            </a:r>
            <a:r>
              <a:rPr lang="en-ZA" sz="2000" dirty="0" err="1">
                <a:solidFill>
                  <a:srgbClr val="002060"/>
                </a:solidFill>
                <a:latin typeface="Arial" panose="020B0604020202020204" pitchFamily="34" charset="0"/>
              </a:rPr>
              <a:t>Fetsa</a:t>
            </a:r>
            <a:r>
              <a:rPr lang="en-ZA" sz="2000" dirty="0">
                <a:solidFill>
                  <a:srgbClr val="002060"/>
                </a:solidFill>
                <a:latin typeface="Arial" panose="020B0604020202020204" pitchFamily="34" charset="0"/>
              </a:rPr>
              <a:t> </a:t>
            </a:r>
            <a:r>
              <a:rPr lang="en-ZA" sz="2000" dirty="0" err="1">
                <a:solidFill>
                  <a:srgbClr val="002060"/>
                </a:solidFill>
                <a:latin typeface="Arial" panose="020B0604020202020204" pitchFamily="34" charset="0"/>
              </a:rPr>
              <a:t>Tlala</a:t>
            </a:r>
            <a:r>
              <a:rPr lang="en-ZA" sz="2000" dirty="0">
                <a:solidFill>
                  <a:srgbClr val="002060"/>
                </a:solidFill>
                <a:latin typeface="Arial" panose="020B0604020202020204" pitchFamily="34" charset="0"/>
              </a:rPr>
              <a:t> Consolidated Plan”, </a:t>
            </a:r>
            <a:endParaRPr lang="en-ZA" sz="2000" dirty="0" smtClean="0">
              <a:solidFill>
                <a:srgbClr val="002060"/>
              </a:solidFill>
              <a:latin typeface="Arial" panose="020B0604020202020204" pitchFamily="34" charset="0"/>
            </a:endParaRPr>
          </a:p>
          <a:p>
            <a:pPr marL="1106424" lvl="2" indent="-457200">
              <a:buClr>
                <a:srgbClr val="002060"/>
              </a:buClr>
              <a:buFont typeface="Courier New" panose="02070309020205020404" pitchFamily="49" charset="0"/>
              <a:buChar char="o"/>
            </a:pPr>
            <a:r>
              <a:rPr lang="en-ZA" sz="2000" dirty="0" smtClean="0">
                <a:solidFill>
                  <a:srgbClr val="002060"/>
                </a:solidFill>
                <a:latin typeface="Arial" panose="020B0604020202020204" pitchFamily="34" charset="0"/>
              </a:rPr>
              <a:t>“</a:t>
            </a:r>
            <a:r>
              <a:rPr lang="en-ZA" sz="2000" dirty="0">
                <a:solidFill>
                  <a:srgbClr val="002060"/>
                </a:solidFill>
                <a:latin typeface="Arial" panose="020B0604020202020204" pitchFamily="34" charset="0"/>
              </a:rPr>
              <a:t>State of readiness of provinces report noted by EXCO” </a:t>
            </a:r>
            <a:r>
              <a:rPr lang="en-ZA" sz="2000" dirty="0" smtClean="0">
                <a:solidFill>
                  <a:srgbClr val="002060"/>
                </a:solidFill>
                <a:latin typeface="Arial" panose="020B0604020202020204" pitchFamily="34" charset="0"/>
              </a:rPr>
              <a:t>and</a:t>
            </a:r>
          </a:p>
          <a:p>
            <a:pPr marL="1106424" lvl="2" indent="-457200">
              <a:buClr>
                <a:srgbClr val="002060"/>
              </a:buClr>
              <a:buFont typeface="Courier New" panose="02070309020205020404" pitchFamily="49" charset="0"/>
              <a:buChar char="o"/>
            </a:pPr>
            <a:r>
              <a:rPr lang="en-ZA" sz="2000" dirty="0" smtClean="0">
                <a:solidFill>
                  <a:srgbClr val="002060"/>
                </a:solidFill>
                <a:latin typeface="Arial" panose="020B0604020202020204" pitchFamily="34" charset="0"/>
              </a:rPr>
              <a:t>“Report </a:t>
            </a:r>
            <a:r>
              <a:rPr lang="en-ZA" sz="2000" dirty="0">
                <a:solidFill>
                  <a:srgbClr val="002060"/>
                </a:solidFill>
                <a:latin typeface="Arial" panose="020B0604020202020204" pitchFamily="34" charset="0"/>
              </a:rPr>
              <a:t>on number of </a:t>
            </a:r>
            <a:r>
              <a:rPr lang="en-ZA" sz="2000" dirty="0" smtClean="0">
                <a:solidFill>
                  <a:srgbClr val="002060"/>
                </a:solidFill>
                <a:latin typeface="Arial" panose="020B0604020202020204" pitchFamily="34" charset="0"/>
              </a:rPr>
              <a:t>HA </a:t>
            </a:r>
            <a:r>
              <a:rPr lang="en-ZA" sz="2000" dirty="0">
                <a:solidFill>
                  <a:srgbClr val="002060"/>
                </a:solidFill>
                <a:latin typeface="Arial" panose="020B0604020202020204" pitchFamily="34" charset="0"/>
              </a:rPr>
              <a:t>(120 000 ha) cultivated noted by EXCO”.</a:t>
            </a:r>
            <a:endParaRPr lang="en-US" sz="2000" dirty="0">
              <a:solidFill>
                <a:srgbClr val="002060"/>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17</a:t>
            </a:fld>
            <a:endParaRPr lang="en-ZA" dirty="0">
              <a:solidFill>
                <a:srgbClr val="531A17">
                  <a:satMod val="130000"/>
                </a:srgbClr>
              </a:solidFill>
            </a:endParaRPr>
          </a:p>
        </p:txBody>
      </p:sp>
    </p:spTree>
    <p:extLst>
      <p:ext uri="{BB962C8B-B14F-4D97-AF65-F5344CB8AC3E}">
        <p14:creationId xmlns:p14="http://schemas.microsoft.com/office/powerpoint/2010/main" val="82127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Autofit/>
          </a:bodyPr>
          <a:lstStyle/>
          <a:p>
            <a:pPr algn="ctr"/>
            <a:r>
              <a:rPr lang="en-US" sz="3600" b="1" dirty="0" smtClean="0"/>
              <a:t>Programme 4: </a:t>
            </a:r>
            <a:r>
              <a:rPr lang="en-US" sz="3200" b="1" dirty="0" smtClean="0"/>
              <a:t>Trade promotion &amp; market access(1)</a:t>
            </a:r>
            <a:endParaRPr lang="en-US" sz="3200" b="1" dirty="0"/>
          </a:p>
        </p:txBody>
      </p:sp>
      <p:sp>
        <p:nvSpPr>
          <p:cNvPr id="3" name="Content Placeholder 2"/>
          <p:cNvSpPr>
            <a:spLocks noGrp="1"/>
          </p:cNvSpPr>
          <p:nvPr>
            <p:ph idx="1"/>
          </p:nvPr>
        </p:nvSpPr>
        <p:spPr>
          <a:xfrm>
            <a:off x="107504" y="1052736"/>
            <a:ext cx="8784976" cy="5616624"/>
          </a:xfrm>
        </p:spPr>
        <p:txBody>
          <a:bodyPr>
            <a:normAutofit fontScale="70000" lnSpcReduction="20000"/>
          </a:bodyPr>
          <a:lstStyle/>
          <a:p>
            <a:pPr marL="0" indent="0">
              <a:lnSpc>
                <a:spcPct val="110000"/>
              </a:lnSpc>
              <a:buNone/>
            </a:pPr>
            <a:r>
              <a:rPr lang="en-US" sz="3400" b="1" dirty="0" smtClean="0">
                <a:solidFill>
                  <a:schemeClr val="tx1"/>
                </a:solidFill>
              </a:rPr>
              <a:t>Linked to Outcomes 7, sub-outcome 4; and Outcomes 4, SO 2  </a:t>
            </a:r>
          </a:p>
          <a:p>
            <a:pPr marL="0" indent="-94932">
              <a:lnSpc>
                <a:spcPct val="110000"/>
              </a:lnSpc>
              <a:tabLst>
                <a:tab pos="444500" algn="l"/>
              </a:tabLst>
            </a:pPr>
            <a:r>
              <a:rPr lang="en-US" sz="3400" dirty="0" smtClean="0">
                <a:solidFill>
                  <a:schemeClr val="tx1"/>
                </a:solidFill>
              </a:rPr>
              <a:t> 	Smallholder producer’s development and support for agrarian 	transformation</a:t>
            </a:r>
          </a:p>
          <a:p>
            <a:pPr marL="0" indent="-94932">
              <a:lnSpc>
                <a:spcPct val="110000"/>
              </a:lnSpc>
              <a:spcAft>
                <a:spcPts val="600"/>
              </a:spcAft>
              <a:tabLst>
                <a:tab pos="444500" algn="l"/>
              </a:tabLst>
            </a:pPr>
            <a:r>
              <a:rPr lang="en-US" sz="3400" dirty="0" smtClean="0">
                <a:solidFill>
                  <a:schemeClr val="tx1"/>
                </a:solidFill>
              </a:rPr>
              <a:t> 	The </a:t>
            </a:r>
            <a:r>
              <a:rPr lang="en-US" sz="3400" dirty="0">
                <a:solidFill>
                  <a:schemeClr val="tx1"/>
                </a:solidFill>
              </a:rPr>
              <a:t>productive sectors account for a growing share of </a:t>
            </a:r>
            <a:r>
              <a:rPr lang="en-US" sz="3400" dirty="0" smtClean="0">
                <a:solidFill>
                  <a:schemeClr val="tx1"/>
                </a:solidFill>
              </a:rPr>
              <a:t>production 	and employment  through the following actions;</a:t>
            </a:r>
          </a:p>
          <a:p>
            <a:pPr lvl="2">
              <a:lnSpc>
                <a:spcPct val="110000"/>
              </a:lnSpc>
              <a:buClr>
                <a:srgbClr val="002060"/>
              </a:buClr>
            </a:pPr>
            <a:r>
              <a:rPr lang="en-US" sz="2900" dirty="0" smtClean="0">
                <a:solidFill>
                  <a:srgbClr val="002060"/>
                </a:solidFill>
              </a:rPr>
              <a:t>Agricultural </a:t>
            </a:r>
            <a:r>
              <a:rPr lang="en-US" sz="2900" dirty="0">
                <a:solidFill>
                  <a:srgbClr val="002060"/>
                </a:solidFill>
              </a:rPr>
              <a:t>Policy Action Plan (APAP) developed, implemented and reviewed regularly </a:t>
            </a:r>
            <a:r>
              <a:rPr lang="en-US" sz="2900" dirty="0" smtClean="0">
                <a:solidFill>
                  <a:srgbClr val="002060"/>
                </a:solidFill>
              </a:rPr>
              <a:t>to </a:t>
            </a:r>
            <a:r>
              <a:rPr lang="en-US" sz="2900" dirty="0">
                <a:solidFill>
                  <a:srgbClr val="002060"/>
                </a:solidFill>
              </a:rPr>
              <a:t>impact on growth, employment, rural incomes, investment, output, exports and African regional </a:t>
            </a:r>
            <a:r>
              <a:rPr lang="en-US" sz="2900" dirty="0" smtClean="0">
                <a:solidFill>
                  <a:srgbClr val="002060"/>
                </a:solidFill>
              </a:rPr>
              <a:t>development</a:t>
            </a:r>
          </a:p>
          <a:p>
            <a:pPr lvl="2">
              <a:lnSpc>
                <a:spcPct val="110000"/>
              </a:lnSpc>
              <a:buClr>
                <a:srgbClr val="002060"/>
              </a:buClr>
            </a:pPr>
            <a:r>
              <a:rPr lang="en-US" sz="2900" dirty="0" smtClean="0">
                <a:solidFill>
                  <a:srgbClr val="002060"/>
                </a:solidFill>
              </a:rPr>
              <a:t>Implementation </a:t>
            </a:r>
            <a:r>
              <a:rPr lang="en-US" sz="2900" dirty="0">
                <a:solidFill>
                  <a:srgbClr val="002060"/>
                </a:solidFill>
              </a:rPr>
              <a:t>of the Comprehensive Africa Agriculture Development Programme (CAADP) </a:t>
            </a:r>
            <a:endParaRPr lang="en-US" sz="2900" dirty="0" smtClean="0">
              <a:solidFill>
                <a:srgbClr val="002060"/>
              </a:solidFill>
            </a:endParaRPr>
          </a:p>
          <a:p>
            <a:pPr lvl="2">
              <a:lnSpc>
                <a:spcPct val="110000"/>
              </a:lnSpc>
              <a:buClr>
                <a:srgbClr val="002060"/>
              </a:buClr>
            </a:pPr>
            <a:r>
              <a:rPr lang="en-US" sz="2900" dirty="0" smtClean="0">
                <a:solidFill>
                  <a:srgbClr val="002060"/>
                </a:solidFill>
              </a:rPr>
              <a:t>Agriculture</a:t>
            </a:r>
            <a:r>
              <a:rPr lang="en-US" sz="2900" dirty="0">
                <a:solidFill>
                  <a:srgbClr val="002060"/>
                </a:solidFill>
              </a:rPr>
              <a:t>, Forestry and Fisheries Market and Trade Development </a:t>
            </a:r>
            <a:r>
              <a:rPr lang="en-US" sz="2900" dirty="0" smtClean="0">
                <a:solidFill>
                  <a:srgbClr val="002060"/>
                </a:solidFill>
              </a:rPr>
              <a:t>Strategy</a:t>
            </a:r>
          </a:p>
          <a:p>
            <a:pPr marL="82296" indent="0">
              <a:lnSpc>
                <a:spcPct val="70000"/>
              </a:lnSpc>
              <a:buNone/>
            </a:pPr>
            <a:endParaRPr lang="en-US" b="1" dirty="0" smtClean="0">
              <a:solidFill>
                <a:prstClr val="black"/>
              </a:solidFill>
            </a:endParaRPr>
          </a:p>
          <a:p>
            <a:pPr marL="82296" indent="0">
              <a:lnSpc>
                <a:spcPct val="110000"/>
              </a:lnSpc>
              <a:buNone/>
            </a:pPr>
            <a:r>
              <a:rPr lang="en-US" b="1" dirty="0" smtClean="0">
                <a:solidFill>
                  <a:prstClr val="black"/>
                </a:solidFill>
              </a:rPr>
              <a:t>Strategic Objectives:</a:t>
            </a:r>
          </a:p>
          <a:p>
            <a:pPr>
              <a:lnSpc>
                <a:spcPct val="110000"/>
              </a:lnSpc>
            </a:pPr>
            <a:r>
              <a:rPr lang="en-US" dirty="0" smtClean="0">
                <a:solidFill>
                  <a:prstClr val="black"/>
                </a:solidFill>
              </a:rPr>
              <a:t> </a:t>
            </a:r>
            <a:r>
              <a:rPr lang="en-US" sz="3400" dirty="0" smtClean="0">
                <a:solidFill>
                  <a:schemeClr val="tx1"/>
                </a:solidFill>
              </a:rPr>
              <a:t>SO 2.3: 	Ensure support for market access and processing 			of Agriculture, Forestry and Fisheries products.</a:t>
            </a: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18</a:t>
            </a:fld>
            <a:endParaRPr lang="en-ZA" dirty="0">
              <a:solidFill>
                <a:srgbClr val="531A17">
                  <a:satMod val="130000"/>
                </a:srgbClr>
              </a:solidFill>
            </a:endParaRPr>
          </a:p>
        </p:txBody>
      </p:sp>
    </p:spTree>
    <p:extLst>
      <p:ext uri="{BB962C8B-B14F-4D97-AF65-F5344CB8AC3E}">
        <p14:creationId xmlns:p14="http://schemas.microsoft.com/office/powerpoint/2010/main" val="4046336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08720"/>
          </a:xfrm>
        </p:spPr>
        <p:txBody>
          <a:bodyPr>
            <a:noAutofit/>
          </a:bodyPr>
          <a:lstStyle/>
          <a:p>
            <a:r>
              <a:rPr lang="en-US" sz="3200" b="1" dirty="0" smtClean="0"/>
              <a:t>Programme</a:t>
            </a:r>
            <a:r>
              <a:rPr lang="en-US" sz="3600" b="1" dirty="0" smtClean="0"/>
              <a:t> 4: </a:t>
            </a:r>
            <a:r>
              <a:rPr lang="en-US" sz="3200" b="1" dirty="0" smtClean="0"/>
              <a:t>Trade promotion </a:t>
            </a:r>
            <a:r>
              <a:rPr lang="en-US" sz="3200" b="1" dirty="0"/>
              <a:t>&amp;</a:t>
            </a:r>
            <a:r>
              <a:rPr lang="en-US" sz="3200" b="1" dirty="0" smtClean="0"/>
              <a:t> market access (2)</a:t>
            </a:r>
            <a:endParaRPr lang="en-US" sz="3200" b="1" dirty="0"/>
          </a:p>
        </p:txBody>
      </p:sp>
      <p:sp>
        <p:nvSpPr>
          <p:cNvPr id="3" name="Content Placeholder 2"/>
          <p:cNvSpPr>
            <a:spLocks noGrp="1"/>
          </p:cNvSpPr>
          <p:nvPr>
            <p:ph idx="1"/>
          </p:nvPr>
        </p:nvSpPr>
        <p:spPr>
          <a:xfrm>
            <a:off x="179512" y="1028056"/>
            <a:ext cx="8784976" cy="5616624"/>
          </a:xfrm>
        </p:spPr>
        <p:txBody>
          <a:bodyPr>
            <a:normAutofit fontScale="62500" lnSpcReduction="20000"/>
          </a:bodyPr>
          <a:lstStyle/>
          <a:p>
            <a:r>
              <a:rPr lang="en-ZA" sz="3600" b="1" dirty="0">
                <a:solidFill>
                  <a:srgbClr val="000000"/>
                </a:solidFill>
                <a:latin typeface="Arial" panose="020B0604020202020204" pitchFamily="34" charset="0"/>
              </a:rPr>
              <a:t>Some annual targets remain constant in each year of the medium term period. </a:t>
            </a:r>
            <a:endParaRPr lang="en-ZA" sz="3600" b="1" dirty="0" smtClean="0">
              <a:solidFill>
                <a:srgbClr val="000000"/>
              </a:solidFill>
              <a:latin typeface="Arial" panose="020B0604020202020204" pitchFamily="34" charset="0"/>
            </a:endParaRPr>
          </a:p>
          <a:p>
            <a:pPr lvl="1">
              <a:buClr>
                <a:srgbClr val="002060"/>
              </a:buClr>
            </a:pPr>
            <a:r>
              <a:rPr lang="en-ZA" sz="3200" dirty="0" smtClean="0">
                <a:solidFill>
                  <a:srgbClr val="002060"/>
                </a:solidFill>
                <a:latin typeface="Arial" panose="020B0604020202020204" pitchFamily="34" charset="0"/>
              </a:rPr>
              <a:t>For </a:t>
            </a:r>
            <a:r>
              <a:rPr lang="en-ZA" sz="3200" dirty="0">
                <a:solidFill>
                  <a:srgbClr val="002060"/>
                </a:solidFill>
                <a:latin typeface="Arial" panose="020B0604020202020204" pitchFamily="34" charset="0"/>
              </a:rPr>
              <a:t>example, for the programme performance indicator “</a:t>
            </a:r>
            <a:r>
              <a:rPr lang="en-ZA" sz="3200" dirty="0" err="1">
                <a:solidFill>
                  <a:srgbClr val="002060"/>
                </a:solidFill>
                <a:latin typeface="Arial" panose="020B0604020202020204" pitchFamily="34" charset="0"/>
              </a:rPr>
              <a:t>Agri</a:t>
            </a:r>
            <a:r>
              <a:rPr lang="en-ZA" sz="3200" dirty="0">
                <a:solidFill>
                  <a:srgbClr val="002060"/>
                </a:solidFill>
                <a:latin typeface="Arial" panose="020B0604020202020204" pitchFamily="34" charset="0"/>
              </a:rPr>
              <a:t>-BEE fund implemented” has annual targets of “Report on the implementation of </a:t>
            </a:r>
            <a:r>
              <a:rPr lang="en-ZA" sz="3200" dirty="0" err="1">
                <a:solidFill>
                  <a:srgbClr val="002060"/>
                </a:solidFill>
                <a:latin typeface="Arial" panose="020B0604020202020204" pitchFamily="34" charset="0"/>
              </a:rPr>
              <a:t>Agri</a:t>
            </a:r>
            <a:r>
              <a:rPr lang="en-ZA" sz="3200" dirty="0">
                <a:solidFill>
                  <a:srgbClr val="002060"/>
                </a:solidFill>
                <a:latin typeface="Arial" panose="020B0604020202020204" pitchFamily="34" charset="0"/>
              </a:rPr>
              <a:t>-BEE fund” in each year of the medium term period. </a:t>
            </a:r>
            <a:endParaRPr lang="en-ZA" sz="3200" dirty="0" smtClean="0">
              <a:solidFill>
                <a:srgbClr val="002060"/>
              </a:solidFill>
              <a:latin typeface="Arial" panose="020B0604020202020204" pitchFamily="34" charset="0"/>
            </a:endParaRPr>
          </a:p>
          <a:p>
            <a:pPr marL="402336" lvl="1" indent="0">
              <a:lnSpc>
                <a:spcPct val="70000"/>
              </a:lnSpc>
              <a:buClr>
                <a:srgbClr val="002060"/>
              </a:buClr>
              <a:buNone/>
            </a:pPr>
            <a:endParaRPr lang="en-ZA" sz="3200" dirty="0" smtClean="0">
              <a:solidFill>
                <a:srgbClr val="002060"/>
              </a:solidFill>
              <a:latin typeface="Arial" panose="020B0604020202020204" pitchFamily="34" charset="0"/>
            </a:endParaRPr>
          </a:p>
          <a:p>
            <a:r>
              <a:rPr lang="en-ZA" sz="3600" dirty="0" smtClean="0">
                <a:solidFill>
                  <a:srgbClr val="C00000"/>
                </a:solidFill>
                <a:latin typeface="Arial" panose="020B0604020202020204" pitchFamily="34" charset="0"/>
              </a:rPr>
              <a:t>DAFF should </a:t>
            </a:r>
            <a:r>
              <a:rPr lang="en-ZA" sz="3600" dirty="0">
                <a:solidFill>
                  <a:srgbClr val="C00000"/>
                </a:solidFill>
                <a:latin typeface="Arial" panose="020B0604020202020204" pitchFamily="34" charset="0"/>
              </a:rPr>
              <a:t>provide targets which indicate the progressive realisation of the implementation of the </a:t>
            </a:r>
            <a:r>
              <a:rPr lang="en-ZA" sz="3600" dirty="0" err="1">
                <a:solidFill>
                  <a:srgbClr val="C00000"/>
                </a:solidFill>
                <a:latin typeface="Arial" panose="020B0604020202020204" pitchFamily="34" charset="0"/>
              </a:rPr>
              <a:t>Agri</a:t>
            </a:r>
            <a:r>
              <a:rPr lang="en-ZA" sz="3600" dirty="0">
                <a:solidFill>
                  <a:srgbClr val="C00000"/>
                </a:solidFill>
                <a:latin typeface="Arial" panose="020B0604020202020204" pitchFamily="34" charset="0"/>
              </a:rPr>
              <a:t>-BEE fund. </a:t>
            </a:r>
            <a:endParaRPr lang="en-ZA" sz="3600" dirty="0" smtClean="0">
              <a:solidFill>
                <a:srgbClr val="C00000"/>
              </a:solidFill>
              <a:latin typeface="Arial" panose="020B0604020202020204" pitchFamily="34" charset="0"/>
            </a:endParaRPr>
          </a:p>
          <a:p>
            <a:pPr>
              <a:lnSpc>
                <a:spcPct val="70000"/>
              </a:lnSpc>
            </a:pPr>
            <a:endParaRPr lang="en-ZA" sz="3600" dirty="0">
              <a:solidFill>
                <a:srgbClr val="000000"/>
              </a:solidFill>
              <a:latin typeface="Arial" panose="020B0604020202020204" pitchFamily="34" charset="0"/>
            </a:endParaRPr>
          </a:p>
          <a:p>
            <a:r>
              <a:rPr lang="en-ZA" sz="3600" b="1" dirty="0">
                <a:solidFill>
                  <a:srgbClr val="000000"/>
                </a:solidFill>
                <a:latin typeface="Arial" panose="020B0604020202020204" pitchFamily="34" charset="0"/>
              </a:rPr>
              <a:t>Reports have often been used as targets. </a:t>
            </a:r>
            <a:r>
              <a:rPr lang="en-ZA" sz="3600" dirty="0" smtClean="0">
                <a:solidFill>
                  <a:srgbClr val="000000"/>
                </a:solidFill>
                <a:latin typeface="Arial" panose="020B0604020202020204" pitchFamily="34" charset="0"/>
              </a:rPr>
              <a:t>The </a:t>
            </a:r>
            <a:r>
              <a:rPr lang="en-ZA" sz="3600" dirty="0">
                <a:solidFill>
                  <a:srgbClr val="000000"/>
                </a:solidFill>
                <a:latin typeface="Arial" panose="020B0604020202020204" pitchFamily="34" charset="0"/>
              </a:rPr>
              <a:t>use of a report does not provide a realistic indication of the core work of the programme (unless the report is a mandated output as a legislative or policy requirement). </a:t>
            </a:r>
            <a:endParaRPr lang="en-ZA" sz="3600" dirty="0" smtClean="0">
              <a:solidFill>
                <a:srgbClr val="000000"/>
              </a:solidFill>
              <a:latin typeface="Arial" panose="020B0604020202020204" pitchFamily="34" charset="0"/>
            </a:endParaRPr>
          </a:p>
          <a:p>
            <a:pPr marL="82296" indent="0">
              <a:lnSpc>
                <a:spcPct val="70000"/>
              </a:lnSpc>
              <a:buNone/>
            </a:pPr>
            <a:endParaRPr lang="en-ZA" sz="3600" dirty="0" smtClean="0">
              <a:solidFill>
                <a:srgbClr val="000000"/>
              </a:solidFill>
              <a:latin typeface="Arial" panose="020B0604020202020204" pitchFamily="34" charset="0"/>
            </a:endParaRPr>
          </a:p>
          <a:p>
            <a:r>
              <a:rPr lang="en-ZA" sz="3600" dirty="0" smtClean="0">
                <a:solidFill>
                  <a:srgbClr val="C00000"/>
                </a:solidFill>
                <a:latin typeface="Arial" panose="020B0604020202020204" pitchFamily="34" charset="0"/>
              </a:rPr>
              <a:t>DAFF should </a:t>
            </a:r>
            <a:r>
              <a:rPr lang="en-ZA" sz="3600" dirty="0">
                <a:solidFill>
                  <a:srgbClr val="C00000"/>
                </a:solidFill>
                <a:latin typeface="Arial" panose="020B0604020202020204" pitchFamily="34" charset="0"/>
              </a:rPr>
              <a:t>identify actual outputs which inform reports or recommendations in the report which is a reflection of the core performance of the programme. </a:t>
            </a:r>
            <a:r>
              <a:rPr lang="en-ZA" sz="3600" dirty="0">
                <a:solidFill>
                  <a:srgbClr val="002060"/>
                </a:solidFill>
                <a:effectLst>
                  <a:outerShdw blurRad="38100" dist="38100" dir="2700000" algn="tl">
                    <a:srgbClr val="000000">
                      <a:alpha val="43137"/>
                    </a:srgbClr>
                  </a:outerShdw>
                </a:effectLst>
                <a:latin typeface="Arial" panose="020B0604020202020204" pitchFamily="34" charset="0"/>
              </a:rPr>
              <a:t>This recommendation is applicable to all the other programmes of the department.</a:t>
            </a:r>
            <a:endParaRPr lang="en-US" sz="3400" dirty="0" smtClean="0">
              <a:solidFill>
                <a:srgbClr val="00206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19</a:t>
            </a:fld>
            <a:endParaRPr lang="en-ZA" dirty="0">
              <a:solidFill>
                <a:srgbClr val="531A17">
                  <a:satMod val="130000"/>
                </a:srgbClr>
              </a:solidFill>
            </a:endParaRPr>
          </a:p>
        </p:txBody>
      </p:sp>
    </p:spTree>
    <p:extLst>
      <p:ext uri="{BB962C8B-B14F-4D97-AF65-F5344CB8AC3E}">
        <p14:creationId xmlns:p14="http://schemas.microsoft.com/office/powerpoint/2010/main" val="2526852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939784"/>
          </a:xfrm>
        </p:spPr>
        <p:txBody>
          <a:bodyPr/>
          <a:lstStyle/>
          <a:p>
            <a:pPr algn="ctr"/>
            <a:r>
              <a:rPr lang="en-US" b="1" dirty="0"/>
              <a:t>P</a:t>
            </a:r>
            <a:r>
              <a:rPr lang="en-US" b="1" dirty="0" smtClean="0"/>
              <a:t>urpose</a:t>
            </a:r>
            <a:endParaRPr lang="en-US" b="1" dirty="0"/>
          </a:p>
        </p:txBody>
      </p:sp>
      <p:sp>
        <p:nvSpPr>
          <p:cNvPr id="3" name="Content Placeholder 2"/>
          <p:cNvSpPr>
            <a:spLocks noGrp="1"/>
          </p:cNvSpPr>
          <p:nvPr>
            <p:ph idx="1"/>
          </p:nvPr>
        </p:nvSpPr>
        <p:spPr>
          <a:xfrm>
            <a:off x="107504" y="1196752"/>
            <a:ext cx="8856984" cy="5040560"/>
          </a:xfrm>
        </p:spPr>
        <p:txBody>
          <a:bodyPr>
            <a:normAutofit/>
          </a:bodyPr>
          <a:lstStyle/>
          <a:p>
            <a:pPr marL="82296" indent="0" algn="just">
              <a:buNone/>
            </a:pPr>
            <a:r>
              <a:rPr lang="en-US" sz="2800" dirty="0" smtClean="0">
                <a:solidFill>
                  <a:schemeClr val="tx1"/>
                </a:solidFill>
              </a:rPr>
              <a:t>To brief the Committee on DPME’s assessment of DAFF’s </a:t>
            </a:r>
            <a:r>
              <a:rPr lang="en-US" sz="2800" dirty="0">
                <a:solidFill>
                  <a:schemeClr val="tx1"/>
                </a:solidFill>
              </a:rPr>
              <a:t>Strategic Plan </a:t>
            </a:r>
            <a:r>
              <a:rPr lang="en-US" sz="2800" dirty="0" smtClean="0">
                <a:solidFill>
                  <a:schemeClr val="tx1"/>
                </a:solidFill>
              </a:rPr>
              <a:t>and the Annual Performance Plan 2017/18 as tabled in March 2017.</a:t>
            </a:r>
          </a:p>
          <a:p>
            <a:pPr marL="82296" indent="0" algn="just">
              <a:spcBef>
                <a:spcPts val="0"/>
              </a:spcBef>
              <a:buNone/>
            </a:pPr>
            <a:endParaRPr lang="en-US" sz="2800" b="1" dirty="0" smtClean="0">
              <a:solidFill>
                <a:schemeClr val="tx1"/>
              </a:solidFill>
            </a:endParaRPr>
          </a:p>
          <a:p>
            <a:pPr marL="82296" indent="0" algn="just">
              <a:buNone/>
            </a:pPr>
            <a:r>
              <a:rPr lang="en-US" sz="2800" b="1" dirty="0" smtClean="0">
                <a:solidFill>
                  <a:schemeClr val="tx1"/>
                </a:solidFill>
              </a:rPr>
              <a:t>Specific areas of focus are as follows:-</a:t>
            </a:r>
          </a:p>
          <a:p>
            <a:pPr marL="82296" indent="0" algn="just">
              <a:spcBef>
                <a:spcPts val="0"/>
              </a:spcBef>
              <a:buNone/>
            </a:pPr>
            <a:endParaRPr lang="en-US" sz="2800" b="1" dirty="0" smtClean="0">
              <a:solidFill>
                <a:schemeClr val="tx1"/>
              </a:solidFill>
            </a:endParaRPr>
          </a:p>
          <a:p>
            <a:pPr algn="just">
              <a:spcAft>
                <a:spcPts val="1200"/>
              </a:spcAft>
            </a:pPr>
            <a:r>
              <a:rPr lang="en-US" sz="2800" dirty="0" smtClean="0">
                <a:solidFill>
                  <a:schemeClr val="tx1"/>
                </a:solidFill>
              </a:rPr>
              <a:t>Alignment </a:t>
            </a:r>
            <a:r>
              <a:rPr lang="en-US" sz="2800" dirty="0">
                <a:solidFill>
                  <a:schemeClr val="tx1"/>
                </a:solidFill>
              </a:rPr>
              <a:t>of SP and APP with objectives of the </a:t>
            </a:r>
            <a:r>
              <a:rPr lang="en-US" sz="2800" dirty="0" smtClean="0">
                <a:solidFill>
                  <a:schemeClr val="tx1"/>
                </a:solidFill>
              </a:rPr>
              <a:t> NDP </a:t>
            </a:r>
            <a:r>
              <a:rPr lang="en-US" sz="2800" dirty="0">
                <a:solidFill>
                  <a:schemeClr val="tx1"/>
                </a:solidFill>
              </a:rPr>
              <a:t>and priority outcomes in MTSF 2014-19</a:t>
            </a:r>
          </a:p>
          <a:p>
            <a:pPr algn="just">
              <a:spcAft>
                <a:spcPts val="1200"/>
              </a:spcAft>
            </a:pPr>
            <a:r>
              <a:rPr lang="en-US" sz="2800" dirty="0" smtClean="0">
                <a:solidFill>
                  <a:schemeClr val="tx1"/>
                </a:solidFill>
              </a:rPr>
              <a:t>Technical Compliance with National Treasury Regulation in the compilation of the SP and APP</a:t>
            </a: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a:t>
            </a:fld>
            <a:endParaRPr lang="en-ZA" dirty="0">
              <a:solidFill>
                <a:srgbClr val="531A17">
                  <a:satMod val="130000"/>
                </a:srgbClr>
              </a:solidFill>
            </a:endParaRPr>
          </a:p>
        </p:txBody>
      </p:sp>
    </p:spTree>
    <p:extLst>
      <p:ext uri="{BB962C8B-B14F-4D97-AF65-F5344CB8AC3E}">
        <p14:creationId xmlns:p14="http://schemas.microsoft.com/office/powerpoint/2010/main" val="1610234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53"/>
            <a:ext cx="9144000" cy="915177"/>
          </a:xfrm>
        </p:spPr>
        <p:txBody>
          <a:bodyPr>
            <a:normAutofit/>
          </a:bodyPr>
          <a:lstStyle/>
          <a:p>
            <a:r>
              <a:rPr lang="en-US" sz="2800" b="1" dirty="0" smtClean="0"/>
              <a:t>Programme 5: Forestry &amp; Natural Resource Management (1)</a:t>
            </a:r>
            <a:endParaRPr lang="en-US" sz="2800" b="1" dirty="0"/>
          </a:p>
        </p:txBody>
      </p:sp>
      <p:sp>
        <p:nvSpPr>
          <p:cNvPr id="3" name="Content Placeholder 2"/>
          <p:cNvSpPr>
            <a:spLocks noGrp="1"/>
          </p:cNvSpPr>
          <p:nvPr>
            <p:ph idx="1"/>
          </p:nvPr>
        </p:nvSpPr>
        <p:spPr>
          <a:xfrm>
            <a:off x="107504" y="1086635"/>
            <a:ext cx="8784976" cy="5184576"/>
          </a:xfrm>
        </p:spPr>
        <p:txBody>
          <a:bodyPr>
            <a:noAutofit/>
          </a:bodyPr>
          <a:lstStyle/>
          <a:p>
            <a:pPr marL="0" indent="0" algn="just">
              <a:lnSpc>
                <a:spcPct val="80000"/>
              </a:lnSpc>
              <a:buNone/>
            </a:pPr>
            <a:r>
              <a:rPr lang="en-US" sz="2400" b="1" dirty="0" smtClean="0">
                <a:solidFill>
                  <a:srgbClr val="002060"/>
                </a:solidFill>
              </a:rPr>
              <a:t>Linked to Outcome 10</a:t>
            </a:r>
            <a:r>
              <a:rPr lang="en-US" sz="2400" b="1" dirty="0">
                <a:solidFill>
                  <a:srgbClr val="002060"/>
                </a:solidFill>
              </a:rPr>
              <a:t>,</a:t>
            </a:r>
            <a:r>
              <a:rPr lang="en-US" sz="2400" b="1" dirty="0" smtClean="0">
                <a:solidFill>
                  <a:srgbClr val="002060"/>
                </a:solidFill>
              </a:rPr>
              <a:t> SOs 1 &amp; 2; and Outcome 7</a:t>
            </a:r>
            <a:r>
              <a:rPr lang="en-US" sz="2400" b="1" dirty="0">
                <a:solidFill>
                  <a:srgbClr val="002060"/>
                </a:solidFill>
              </a:rPr>
              <a:t>,</a:t>
            </a:r>
            <a:r>
              <a:rPr lang="en-US" sz="2400" b="1" dirty="0" smtClean="0">
                <a:solidFill>
                  <a:srgbClr val="002060"/>
                </a:solidFill>
              </a:rPr>
              <a:t> </a:t>
            </a:r>
            <a:r>
              <a:rPr lang="en-US" sz="2400" b="1" dirty="0">
                <a:solidFill>
                  <a:srgbClr val="002060"/>
                </a:solidFill>
              </a:rPr>
              <a:t>s</a:t>
            </a:r>
            <a:r>
              <a:rPr lang="en-US" sz="2400" b="1" dirty="0" smtClean="0">
                <a:solidFill>
                  <a:srgbClr val="002060"/>
                </a:solidFill>
              </a:rPr>
              <a:t>ub-outcome 4 </a:t>
            </a:r>
          </a:p>
          <a:p>
            <a:pPr marL="0" indent="0" algn="just">
              <a:lnSpc>
                <a:spcPct val="50000"/>
              </a:lnSpc>
              <a:buNone/>
            </a:pPr>
            <a:endParaRPr lang="en-US" sz="2400" b="1" dirty="0" smtClean="0">
              <a:solidFill>
                <a:srgbClr val="002060"/>
              </a:solidFill>
            </a:endParaRPr>
          </a:p>
          <a:p>
            <a:pPr indent="-360000" algn="just">
              <a:spcBef>
                <a:spcPts val="0"/>
              </a:spcBef>
            </a:pPr>
            <a:r>
              <a:rPr lang="en-US" sz="2400" b="1" dirty="0" smtClean="0">
                <a:solidFill>
                  <a:schemeClr val="tx1"/>
                </a:solidFill>
              </a:rPr>
              <a:t>Sub-outcome 1: </a:t>
            </a:r>
            <a:r>
              <a:rPr lang="en-US" sz="2400" dirty="0" smtClean="0">
                <a:solidFill>
                  <a:schemeClr val="tx1"/>
                </a:solidFill>
              </a:rPr>
              <a:t>Ecosystems are sustained and natural resources    are used efficiently</a:t>
            </a:r>
          </a:p>
          <a:p>
            <a:pPr marL="1614488" lvl="1" indent="-358775" algn="just">
              <a:spcBef>
                <a:spcPts val="0"/>
              </a:spcBef>
            </a:pPr>
            <a:r>
              <a:rPr lang="en-US" sz="2400" b="1" dirty="0" smtClean="0">
                <a:solidFill>
                  <a:schemeClr val="tx2"/>
                </a:solidFill>
              </a:rPr>
              <a:t>Combat land degradation</a:t>
            </a:r>
          </a:p>
          <a:p>
            <a:pPr lvl="1" algn="just">
              <a:lnSpc>
                <a:spcPct val="50000"/>
              </a:lnSpc>
              <a:spcBef>
                <a:spcPts val="0"/>
              </a:spcBef>
            </a:pPr>
            <a:endParaRPr lang="en-US" sz="2400" dirty="0" smtClean="0">
              <a:solidFill>
                <a:schemeClr val="tx1"/>
              </a:solidFill>
            </a:endParaRPr>
          </a:p>
          <a:p>
            <a:pPr algn="just">
              <a:spcBef>
                <a:spcPts val="0"/>
              </a:spcBef>
            </a:pPr>
            <a:r>
              <a:rPr lang="en-US" sz="2400" b="1" dirty="0" smtClean="0">
                <a:solidFill>
                  <a:schemeClr val="tx1"/>
                </a:solidFill>
              </a:rPr>
              <a:t>Sub-outcome </a:t>
            </a:r>
            <a:r>
              <a:rPr lang="en-US" sz="2400" b="1" dirty="0">
                <a:solidFill>
                  <a:schemeClr val="tx1"/>
                </a:solidFill>
              </a:rPr>
              <a:t>2: </a:t>
            </a:r>
            <a:r>
              <a:rPr lang="en-US" sz="2400" dirty="0" smtClean="0">
                <a:solidFill>
                  <a:schemeClr val="tx1"/>
                </a:solidFill>
              </a:rPr>
              <a:t>An </a:t>
            </a:r>
            <a:r>
              <a:rPr lang="en-US" sz="2400" dirty="0">
                <a:solidFill>
                  <a:schemeClr val="tx1"/>
                </a:solidFill>
              </a:rPr>
              <a:t>effective climate change mitigation and </a:t>
            </a:r>
            <a:r>
              <a:rPr lang="en-US" sz="2400" dirty="0" smtClean="0">
                <a:solidFill>
                  <a:schemeClr val="tx1"/>
                </a:solidFill>
              </a:rPr>
              <a:t>adaptation response </a:t>
            </a:r>
          </a:p>
          <a:p>
            <a:pPr marL="1614488" lvl="1" indent="-358775">
              <a:spcBef>
                <a:spcPts val="0"/>
              </a:spcBef>
            </a:pPr>
            <a:r>
              <a:rPr lang="en-US" sz="2400" b="1" dirty="0">
                <a:solidFill>
                  <a:schemeClr val="tx2"/>
                </a:solidFill>
              </a:rPr>
              <a:t>Development and Implementation of sector adaptation </a:t>
            </a:r>
            <a:r>
              <a:rPr lang="en-US" sz="2400" b="1" dirty="0" smtClean="0">
                <a:solidFill>
                  <a:schemeClr val="tx2"/>
                </a:solidFill>
              </a:rPr>
              <a:t>strategies/plans</a:t>
            </a:r>
          </a:p>
          <a:p>
            <a:pPr lvl="1" algn="just">
              <a:lnSpc>
                <a:spcPct val="50000"/>
              </a:lnSpc>
              <a:spcBef>
                <a:spcPts val="0"/>
              </a:spcBef>
            </a:pPr>
            <a:endParaRPr lang="en-US" sz="2400" dirty="0" smtClean="0">
              <a:solidFill>
                <a:schemeClr val="tx1"/>
              </a:solidFill>
            </a:endParaRPr>
          </a:p>
          <a:p>
            <a:pPr algn="just">
              <a:spcBef>
                <a:spcPts val="0"/>
              </a:spcBef>
            </a:pPr>
            <a:r>
              <a:rPr lang="en-US" sz="2400" b="1" dirty="0" smtClean="0">
                <a:solidFill>
                  <a:schemeClr val="tx1"/>
                </a:solidFill>
              </a:rPr>
              <a:t>Sub-Outcome 4: </a:t>
            </a:r>
            <a:r>
              <a:rPr lang="en-US" sz="2400" dirty="0" smtClean="0">
                <a:solidFill>
                  <a:schemeClr val="tx1"/>
                </a:solidFill>
              </a:rPr>
              <a:t>Smallholder producer’s development and support for agrarian transformation</a:t>
            </a:r>
          </a:p>
          <a:p>
            <a:pPr marL="1614488" lvl="1" indent="-358775" algn="just">
              <a:spcBef>
                <a:spcPts val="0"/>
              </a:spcBef>
              <a:tabLst>
                <a:tab pos="1614488" algn="l"/>
              </a:tabLst>
            </a:pPr>
            <a:r>
              <a:rPr lang="en-US" sz="2400" b="1" dirty="0" smtClean="0">
                <a:solidFill>
                  <a:schemeClr val="tx2"/>
                </a:solidFill>
              </a:rPr>
              <a:t>Expand land under irrigation</a:t>
            </a:r>
          </a:p>
          <a:p>
            <a:pPr marL="1614488" lvl="1" indent="-358775" algn="just">
              <a:spcBef>
                <a:spcPts val="0"/>
              </a:spcBef>
              <a:tabLst>
                <a:tab pos="1614488" algn="l"/>
              </a:tabLst>
            </a:pPr>
            <a:r>
              <a:rPr lang="en-US" sz="2400" b="1" dirty="0" smtClean="0">
                <a:solidFill>
                  <a:schemeClr val="tx2"/>
                </a:solidFill>
              </a:rPr>
              <a:t>Revitalization of </a:t>
            </a:r>
            <a:r>
              <a:rPr lang="en-US" sz="2400" b="1" dirty="0">
                <a:solidFill>
                  <a:schemeClr val="tx2"/>
                </a:solidFill>
              </a:rPr>
              <a:t>i</a:t>
            </a:r>
            <a:r>
              <a:rPr lang="en-US" sz="2400" b="1" dirty="0" smtClean="0">
                <a:solidFill>
                  <a:schemeClr val="tx2"/>
                </a:solidFill>
              </a:rPr>
              <a:t>rrigation schemes</a:t>
            </a: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20</a:t>
            </a:fld>
            <a:endParaRPr lang="en-ZA" dirty="0">
              <a:solidFill>
                <a:srgbClr val="531A17">
                  <a:satMod val="130000"/>
                </a:srgbClr>
              </a:solidFill>
            </a:endParaRPr>
          </a:p>
        </p:txBody>
      </p:sp>
    </p:spTree>
    <p:extLst>
      <p:ext uri="{BB962C8B-B14F-4D97-AF65-F5344CB8AC3E}">
        <p14:creationId xmlns:p14="http://schemas.microsoft.com/office/powerpoint/2010/main" val="2676521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95580"/>
            <a:ext cx="8352928" cy="5328592"/>
          </a:xfrm>
        </p:spPr>
        <p:txBody>
          <a:bodyPr>
            <a:normAutofit/>
          </a:bodyPr>
          <a:lstStyle/>
          <a:p>
            <a:pPr marL="82296" indent="0" algn="just">
              <a:spcBef>
                <a:spcPts val="1200"/>
              </a:spcBef>
              <a:spcAft>
                <a:spcPts val="1200"/>
              </a:spcAft>
              <a:buNone/>
            </a:pPr>
            <a:r>
              <a:rPr lang="en-US" sz="2800" b="1" dirty="0" smtClean="0">
                <a:solidFill>
                  <a:schemeClr val="tx1"/>
                </a:solidFill>
              </a:rPr>
              <a:t>Strategic objectives</a:t>
            </a:r>
            <a:r>
              <a:rPr lang="en-US" sz="2800" dirty="0" smtClean="0">
                <a:solidFill>
                  <a:schemeClr val="tx1"/>
                </a:solidFill>
              </a:rPr>
              <a:t>:</a:t>
            </a:r>
          </a:p>
          <a:p>
            <a:pPr marL="538163" indent="-538163">
              <a:spcBef>
                <a:spcPts val="1200"/>
              </a:spcBef>
              <a:spcAft>
                <a:spcPts val="1200"/>
              </a:spcAft>
            </a:pPr>
            <a:r>
              <a:rPr lang="en-US" sz="2800" dirty="0" smtClean="0">
                <a:solidFill>
                  <a:schemeClr val="tx1"/>
                </a:solidFill>
              </a:rPr>
              <a:t>SO 4.1: Ensure the conservation, protection, rehabilitation and recovery of depleted and degraded natural resources</a:t>
            </a:r>
          </a:p>
          <a:p>
            <a:pPr marL="540000" indent="-540000">
              <a:spcBef>
                <a:spcPts val="1200"/>
              </a:spcBef>
              <a:spcAft>
                <a:spcPts val="1200"/>
              </a:spcAft>
            </a:pPr>
            <a:r>
              <a:rPr lang="en-US" sz="2800" dirty="0" smtClean="0">
                <a:solidFill>
                  <a:schemeClr val="tx1"/>
                </a:solidFill>
              </a:rPr>
              <a:t>SO 4.2: Ensure adaptation to climate change through implementation of effective prescribed frameworks</a:t>
            </a:r>
          </a:p>
          <a:p>
            <a:pPr marL="82296" indent="0">
              <a:spcBef>
                <a:spcPts val="1200"/>
              </a:spcBef>
              <a:spcAft>
                <a:spcPts val="1200"/>
              </a:spcAft>
              <a:buNone/>
            </a:pPr>
            <a:endParaRPr lang="en-US" dirty="0" smtClean="0"/>
          </a:p>
          <a:p>
            <a:pPr>
              <a:spcBef>
                <a:spcPts val="1200"/>
              </a:spcBef>
              <a:spcAft>
                <a:spcPts val="1200"/>
              </a:spcAft>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21</a:t>
            </a:fld>
            <a:endParaRPr lang="en-ZA" dirty="0">
              <a:solidFill>
                <a:srgbClr val="531A17">
                  <a:satMod val="130000"/>
                </a:srgbClr>
              </a:solidFill>
            </a:endParaRPr>
          </a:p>
        </p:txBody>
      </p:sp>
      <p:sp>
        <p:nvSpPr>
          <p:cNvPr id="5" name="Title 1"/>
          <p:cNvSpPr>
            <a:spLocks noGrp="1"/>
          </p:cNvSpPr>
          <p:nvPr>
            <p:ph type="title"/>
          </p:nvPr>
        </p:nvSpPr>
        <p:spPr>
          <a:xfrm>
            <a:off x="0" y="0"/>
            <a:ext cx="9144000" cy="1154113"/>
          </a:xfrm>
        </p:spPr>
        <p:txBody>
          <a:bodyPr>
            <a:normAutofit fontScale="90000"/>
          </a:bodyPr>
          <a:lstStyle/>
          <a:p>
            <a:pPr algn="ctr"/>
            <a:r>
              <a:rPr lang="en-US" sz="3500" b="1" dirty="0" smtClean="0"/>
              <a:t>Programme 5: Forestry </a:t>
            </a:r>
            <a:r>
              <a:rPr lang="en-US" sz="3500" b="1" dirty="0"/>
              <a:t>and Natural Resource </a:t>
            </a:r>
            <a:r>
              <a:rPr lang="en-US" sz="3500" b="1" dirty="0" smtClean="0"/>
              <a:t>		Management (2)</a:t>
            </a:r>
            <a:endParaRPr lang="en-US" sz="3500" b="1" dirty="0"/>
          </a:p>
        </p:txBody>
      </p:sp>
    </p:spTree>
    <p:extLst>
      <p:ext uri="{BB962C8B-B14F-4D97-AF65-F5344CB8AC3E}">
        <p14:creationId xmlns:p14="http://schemas.microsoft.com/office/powerpoint/2010/main" val="1947279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53"/>
            <a:ext cx="9144000" cy="915177"/>
          </a:xfrm>
        </p:spPr>
        <p:txBody>
          <a:bodyPr>
            <a:noAutofit/>
          </a:bodyPr>
          <a:lstStyle/>
          <a:p>
            <a:pPr algn="ctr"/>
            <a:r>
              <a:rPr lang="en-US" sz="3200" b="1" dirty="0" smtClean="0"/>
              <a:t>Programme 5: Forestry &amp; Natural Resource Management (3)</a:t>
            </a:r>
            <a:endParaRPr lang="en-US" sz="3200" b="1" dirty="0"/>
          </a:p>
        </p:txBody>
      </p:sp>
      <p:sp>
        <p:nvSpPr>
          <p:cNvPr id="3" name="Content Placeholder 2"/>
          <p:cNvSpPr>
            <a:spLocks noGrp="1"/>
          </p:cNvSpPr>
          <p:nvPr>
            <p:ph idx="1"/>
          </p:nvPr>
        </p:nvSpPr>
        <p:spPr>
          <a:xfrm>
            <a:off x="107504" y="1484784"/>
            <a:ext cx="8784976" cy="5184576"/>
          </a:xfrm>
        </p:spPr>
        <p:txBody>
          <a:bodyPr>
            <a:noAutofit/>
          </a:bodyPr>
          <a:lstStyle/>
          <a:p>
            <a:pPr marL="342900" indent="-342900" algn="just">
              <a:lnSpc>
                <a:spcPct val="80000"/>
              </a:lnSpc>
            </a:pPr>
            <a:r>
              <a:rPr lang="en-ZA" sz="2400" dirty="0">
                <a:solidFill>
                  <a:srgbClr val="000000"/>
                </a:solidFill>
                <a:latin typeface="Arial" panose="020B0604020202020204" pitchFamily="34" charset="0"/>
              </a:rPr>
              <a:t>A strategic objective </a:t>
            </a:r>
            <a:r>
              <a:rPr lang="en-ZA" sz="2400" b="1" dirty="0">
                <a:solidFill>
                  <a:srgbClr val="000000"/>
                </a:solidFill>
                <a:latin typeface="Arial" panose="020B0604020202020204" pitchFamily="34" charset="0"/>
              </a:rPr>
              <a:t>five year target has not been provided for the strategic objective indicator</a:t>
            </a:r>
            <a:r>
              <a:rPr lang="en-ZA" sz="2400" dirty="0">
                <a:solidFill>
                  <a:srgbClr val="000000"/>
                </a:solidFill>
                <a:latin typeface="Arial" panose="020B0604020202020204" pitchFamily="34" charset="0"/>
              </a:rPr>
              <a:t> </a:t>
            </a:r>
            <a:endParaRPr lang="en-ZA" sz="2400" dirty="0" smtClean="0">
              <a:solidFill>
                <a:srgbClr val="000000"/>
              </a:solidFill>
              <a:latin typeface="Arial" panose="020B0604020202020204" pitchFamily="34" charset="0"/>
            </a:endParaRPr>
          </a:p>
          <a:p>
            <a:pPr marL="617220" lvl="1" indent="-342900" algn="just">
              <a:lnSpc>
                <a:spcPct val="80000"/>
              </a:lnSpc>
              <a:buClr>
                <a:srgbClr val="002060"/>
              </a:buClr>
            </a:pPr>
            <a:r>
              <a:rPr lang="en-ZA" sz="2000" dirty="0" smtClean="0">
                <a:solidFill>
                  <a:srgbClr val="002060"/>
                </a:solidFill>
                <a:latin typeface="Arial" panose="020B0604020202020204" pitchFamily="34" charset="0"/>
              </a:rPr>
              <a:t>“</a:t>
            </a:r>
            <a:r>
              <a:rPr lang="en-ZA" sz="2000" dirty="0">
                <a:solidFill>
                  <a:srgbClr val="002060"/>
                </a:solidFill>
                <a:latin typeface="Arial" panose="020B0604020202020204" pitchFamily="34" charset="0"/>
              </a:rPr>
              <a:t>Implement climate change adaptation </a:t>
            </a:r>
            <a:r>
              <a:rPr lang="en-ZA" sz="2000" dirty="0" smtClean="0">
                <a:solidFill>
                  <a:srgbClr val="002060"/>
                </a:solidFill>
                <a:latin typeface="Arial" panose="020B0604020202020204" pitchFamily="34" charset="0"/>
              </a:rPr>
              <a:t>&amp; </a:t>
            </a:r>
            <a:r>
              <a:rPr lang="en-ZA" sz="2000" dirty="0">
                <a:solidFill>
                  <a:srgbClr val="002060"/>
                </a:solidFill>
                <a:latin typeface="Arial" panose="020B0604020202020204" pitchFamily="34" charset="0"/>
              </a:rPr>
              <a:t>mitigation plans by 2020”. </a:t>
            </a:r>
            <a:endParaRPr lang="en-ZA" sz="2000" dirty="0" smtClean="0">
              <a:solidFill>
                <a:srgbClr val="002060"/>
              </a:solidFill>
              <a:latin typeface="Arial" panose="020B0604020202020204" pitchFamily="34" charset="0"/>
            </a:endParaRPr>
          </a:p>
          <a:p>
            <a:pPr marL="342900" indent="-342900" algn="just">
              <a:lnSpc>
                <a:spcPct val="80000"/>
              </a:lnSpc>
            </a:pPr>
            <a:endParaRPr lang="en-ZA" sz="2400" dirty="0">
              <a:solidFill>
                <a:srgbClr val="000000"/>
              </a:solidFill>
              <a:latin typeface="Arial" panose="020B0604020202020204" pitchFamily="34" charset="0"/>
            </a:endParaRPr>
          </a:p>
          <a:p>
            <a:pPr marL="342900" indent="-342900" algn="just">
              <a:lnSpc>
                <a:spcPct val="80000"/>
              </a:lnSpc>
            </a:pPr>
            <a:r>
              <a:rPr lang="en-ZA" sz="2400" dirty="0" smtClean="0">
                <a:solidFill>
                  <a:srgbClr val="000000"/>
                </a:solidFill>
                <a:latin typeface="Arial" panose="020B0604020202020204" pitchFamily="34" charset="0"/>
              </a:rPr>
              <a:t>Further</a:t>
            </a:r>
            <a:r>
              <a:rPr lang="en-ZA" sz="2400" dirty="0">
                <a:solidFill>
                  <a:srgbClr val="000000"/>
                </a:solidFill>
                <a:latin typeface="Arial" panose="020B0604020202020204" pitchFamily="34" charset="0"/>
              </a:rPr>
              <a:t>, this strategic objective indicator </a:t>
            </a:r>
            <a:r>
              <a:rPr lang="en-ZA" sz="2400" b="1" dirty="0">
                <a:solidFill>
                  <a:srgbClr val="000000"/>
                </a:solidFill>
                <a:latin typeface="Arial" panose="020B0604020202020204" pitchFamily="34" charset="0"/>
              </a:rPr>
              <a:t>medium term targets remain constant over the </a:t>
            </a:r>
            <a:r>
              <a:rPr lang="en-ZA" sz="2400" b="1" dirty="0" smtClean="0">
                <a:solidFill>
                  <a:srgbClr val="000000"/>
                </a:solidFill>
                <a:latin typeface="Arial" panose="020B0604020202020204" pitchFamily="34" charset="0"/>
              </a:rPr>
              <a:t>MSTF</a:t>
            </a:r>
            <a:r>
              <a:rPr lang="en-ZA" sz="2400" dirty="0" smtClean="0">
                <a:solidFill>
                  <a:srgbClr val="000000"/>
                </a:solidFill>
                <a:latin typeface="Arial" panose="020B0604020202020204" pitchFamily="34" charset="0"/>
              </a:rPr>
              <a:t> period</a:t>
            </a:r>
            <a:r>
              <a:rPr lang="en-ZA" sz="2400" dirty="0">
                <a:solidFill>
                  <a:srgbClr val="000000"/>
                </a:solidFill>
                <a:latin typeface="Arial" panose="020B0604020202020204" pitchFamily="34" charset="0"/>
              </a:rPr>
              <a:t>. </a:t>
            </a:r>
            <a:endParaRPr lang="en-ZA" sz="2400" dirty="0" smtClean="0">
              <a:solidFill>
                <a:srgbClr val="000000"/>
              </a:solidFill>
              <a:latin typeface="Arial" panose="020B0604020202020204" pitchFamily="34" charset="0"/>
            </a:endParaRPr>
          </a:p>
          <a:p>
            <a:pPr marL="342900" indent="-342900" algn="just">
              <a:lnSpc>
                <a:spcPct val="80000"/>
              </a:lnSpc>
            </a:pPr>
            <a:endParaRPr lang="en-ZA" sz="2400" dirty="0">
              <a:solidFill>
                <a:srgbClr val="000000"/>
              </a:solidFill>
              <a:latin typeface="Arial" panose="020B0604020202020204" pitchFamily="34" charset="0"/>
            </a:endParaRPr>
          </a:p>
          <a:p>
            <a:pPr marL="342900" indent="-342900" algn="just">
              <a:lnSpc>
                <a:spcPct val="80000"/>
              </a:lnSpc>
            </a:pPr>
            <a:r>
              <a:rPr lang="en-ZA" sz="2400" dirty="0" smtClean="0">
                <a:solidFill>
                  <a:srgbClr val="C00000"/>
                </a:solidFill>
                <a:latin typeface="Arial" panose="020B0604020202020204" pitchFamily="34" charset="0"/>
              </a:rPr>
              <a:t>DAFF should </a:t>
            </a:r>
            <a:r>
              <a:rPr lang="en-ZA" sz="2400" dirty="0">
                <a:solidFill>
                  <a:srgbClr val="C00000"/>
                </a:solidFill>
                <a:latin typeface="Arial" panose="020B0604020202020204" pitchFamily="34" charset="0"/>
              </a:rPr>
              <a:t>identify actual outputs which will be delivered and state the output as a SMART target. </a:t>
            </a:r>
            <a:endParaRPr lang="en-ZA" sz="2400" dirty="0" smtClean="0">
              <a:solidFill>
                <a:srgbClr val="C00000"/>
              </a:solidFill>
              <a:latin typeface="Arial" panose="020B0604020202020204" pitchFamily="34" charset="0"/>
            </a:endParaRPr>
          </a:p>
          <a:p>
            <a:pPr marL="342900" indent="-342900" algn="just">
              <a:lnSpc>
                <a:spcPct val="80000"/>
              </a:lnSpc>
            </a:pPr>
            <a:endParaRPr lang="en-ZA" sz="2400" dirty="0">
              <a:solidFill>
                <a:srgbClr val="C00000"/>
              </a:solidFill>
              <a:latin typeface="Arial" panose="020B0604020202020204" pitchFamily="34" charset="0"/>
            </a:endParaRPr>
          </a:p>
          <a:p>
            <a:pPr marL="342900" indent="-342900" algn="just">
              <a:lnSpc>
                <a:spcPct val="80000"/>
              </a:lnSpc>
            </a:pPr>
            <a:r>
              <a:rPr lang="en-ZA" sz="2400" dirty="0" smtClean="0">
                <a:solidFill>
                  <a:srgbClr val="C00000"/>
                </a:solidFill>
                <a:latin typeface="Arial" panose="020B0604020202020204" pitchFamily="34" charset="0"/>
              </a:rPr>
              <a:t>The </a:t>
            </a:r>
            <a:r>
              <a:rPr lang="en-ZA" sz="2400" dirty="0">
                <a:solidFill>
                  <a:srgbClr val="C00000"/>
                </a:solidFill>
                <a:latin typeface="Arial" panose="020B0604020202020204" pitchFamily="34" charset="0"/>
              </a:rPr>
              <a:t>department should also revise targets for the indicator “Number of projects to support revitalisation of irrigation schemes”, which is 1 in each year of </a:t>
            </a:r>
            <a:r>
              <a:rPr lang="en-ZA" sz="2400" dirty="0" smtClean="0">
                <a:solidFill>
                  <a:srgbClr val="C00000"/>
                </a:solidFill>
                <a:latin typeface="Arial" panose="020B0604020202020204" pitchFamily="34" charset="0"/>
              </a:rPr>
              <a:t>MSTF period</a:t>
            </a:r>
            <a:r>
              <a:rPr lang="en-ZA" sz="2400" dirty="0" smtClean="0">
                <a:solidFill>
                  <a:srgbClr val="000000"/>
                </a:solidFill>
                <a:latin typeface="Arial" panose="020B0604020202020204" pitchFamily="34" charset="0"/>
              </a:rPr>
              <a:t>.</a:t>
            </a: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22</a:t>
            </a:fld>
            <a:endParaRPr lang="en-ZA" dirty="0">
              <a:solidFill>
                <a:srgbClr val="531A17">
                  <a:satMod val="130000"/>
                </a:srgbClr>
              </a:solidFill>
            </a:endParaRPr>
          </a:p>
        </p:txBody>
      </p:sp>
    </p:spTree>
    <p:extLst>
      <p:ext uri="{BB962C8B-B14F-4D97-AF65-F5344CB8AC3E}">
        <p14:creationId xmlns:p14="http://schemas.microsoft.com/office/powerpoint/2010/main" val="2743834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
            <a:ext cx="8712968" cy="764703"/>
          </a:xfrm>
        </p:spPr>
        <p:txBody>
          <a:bodyPr>
            <a:normAutofit/>
          </a:bodyPr>
          <a:lstStyle/>
          <a:p>
            <a:pPr algn="ctr"/>
            <a:r>
              <a:rPr lang="en-US" sz="3600" b="1" dirty="0" smtClean="0"/>
              <a:t>Programme 6: Fisheries (1)  </a:t>
            </a:r>
            <a:endParaRPr lang="en-US" sz="3600" b="1" dirty="0"/>
          </a:p>
        </p:txBody>
      </p:sp>
      <p:sp>
        <p:nvSpPr>
          <p:cNvPr id="3" name="Content Placeholder 2"/>
          <p:cNvSpPr>
            <a:spLocks noGrp="1"/>
          </p:cNvSpPr>
          <p:nvPr>
            <p:ph idx="1"/>
          </p:nvPr>
        </p:nvSpPr>
        <p:spPr>
          <a:xfrm>
            <a:off x="215516" y="1095471"/>
            <a:ext cx="8640960" cy="5328591"/>
          </a:xfrm>
        </p:spPr>
        <p:txBody>
          <a:bodyPr>
            <a:normAutofit fontScale="70000" lnSpcReduction="20000"/>
          </a:bodyPr>
          <a:lstStyle/>
          <a:p>
            <a:pPr marL="82296" indent="0" algn="just">
              <a:lnSpc>
                <a:spcPct val="120000"/>
              </a:lnSpc>
              <a:buNone/>
            </a:pPr>
            <a:r>
              <a:rPr lang="en-US" sz="3400" b="1" dirty="0" smtClean="0">
                <a:solidFill>
                  <a:schemeClr val="tx1"/>
                </a:solidFill>
              </a:rPr>
              <a:t>Linked to Outcome 10, SO 1 and Outcome 7, SOs 3 and 4 </a:t>
            </a:r>
          </a:p>
          <a:p>
            <a:pPr marL="82296" indent="0" algn="just">
              <a:lnSpc>
                <a:spcPct val="70000"/>
              </a:lnSpc>
              <a:buNone/>
            </a:pPr>
            <a:endParaRPr lang="en-US" sz="3400" b="1" dirty="0" smtClean="0">
              <a:solidFill>
                <a:schemeClr val="tx1"/>
              </a:solidFill>
            </a:endParaRPr>
          </a:p>
          <a:p>
            <a:pPr algn="just">
              <a:lnSpc>
                <a:spcPct val="120000"/>
              </a:lnSpc>
            </a:pPr>
            <a:r>
              <a:rPr lang="en-US" b="1" dirty="0" smtClean="0">
                <a:solidFill>
                  <a:schemeClr val="tx1"/>
                </a:solidFill>
              </a:rPr>
              <a:t>Sub-outcome </a:t>
            </a:r>
            <a:r>
              <a:rPr lang="en-US" b="1" dirty="0">
                <a:solidFill>
                  <a:schemeClr val="tx1"/>
                </a:solidFill>
              </a:rPr>
              <a:t>1: </a:t>
            </a:r>
            <a:r>
              <a:rPr lang="en-US" dirty="0">
                <a:solidFill>
                  <a:schemeClr val="tx1"/>
                </a:solidFill>
              </a:rPr>
              <a:t>Ecosystems are sustained and natural resources are </a:t>
            </a:r>
            <a:r>
              <a:rPr lang="en-US" dirty="0" smtClean="0">
                <a:solidFill>
                  <a:schemeClr val="tx1"/>
                </a:solidFill>
              </a:rPr>
              <a:t>  used </a:t>
            </a:r>
            <a:r>
              <a:rPr lang="en-US" dirty="0">
                <a:solidFill>
                  <a:schemeClr val="tx1"/>
                </a:solidFill>
              </a:rPr>
              <a:t>efficiently</a:t>
            </a:r>
          </a:p>
          <a:p>
            <a:pPr lvl="1" algn="just">
              <a:lnSpc>
                <a:spcPct val="120000"/>
              </a:lnSpc>
              <a:buClr>
                <a:srgbClr val="002060"/>
              </a:buClr>
            </a:pPr>
            <a:r>
              <a:rPr lang="en-US" dirty="0" smtClean="0">
                <a:solidFill>
                  <a:srgbClr val="002060"/>
                </a:solidFill>
              </a:rPr>
              <a:t>Scientific </a:t>
            </a:r>
            <a:r>
              <a:rPr lang="en-US" dirty="0">
                <a:solidFill>
                  <a:srgbClr val="002060"/>
                </a:solidFill>
              </a:rPr>
              <a:t>update of resource status and recommendations for the following season’s sustainable catch for abalone, West Coast Rock Lobster and deep-water </a:t>
            </a:r>
            <a:r>
              <a:rPr lang="en-US" dirty="0" smtClean="0">
                <a:solidFill>
                  <a:srgbClr val="002060"/>
                </a:solidFill>
              </a:rPr>
              <a:t>hake</a:t>
            </a:r>
          </a:p>
          <a:p>
            <a:pPr marL="402336" lvl="1" indent="0" algn="just">
              <a:lnSpc>
                <a:spcPct val="70000"/>
              </a:lnSpc>
              <a:buNone/>
            </a:pPr>
            <a:endParaRPr lang="en-US" dirty="0" smtClean="0">
              <a:solidFill>
                <a:schemeClr val="tx1"/>
              </a:solidFill>
            </a:endParaRPr>
          </a:p>
          <a:p>
            <a:pPr algn="just">
              <a:lnSpc>
                <a:spcPct val="120000"/>
              </a:lnSpc>
            </a:pPr>
            <a:r>
              <a:rPr lang="en-US" b="1" dirty="0" smtClean="0">
                <a:solidFill>
                  <a:schemeClr val="tx1"/>
                </a:solidFill>
              </a:rPr>
              <a:t>Sub-outcome 3:  </a:t>
            </a:r>
            <a:r>
              <a:rPr lang="en-US" dirty="0" smtClean="0">
                <a:solidFill>
                  <a:schemeClr val="tx1"/>
                </a:solidFill>
              </a:rPr>
              <a:t>Improved food security</a:t>
            </a:r>
          </a:p>
          <a:p>
            <a:pPr lvl="1" algn="just">
              <a:lnSpc>
                <a:spcPct val="120000"/>
              </a:lnSpc>
              <a:buClr>
                <a:srgbClr val="002060"/>
              </a:buClr>
            </a:pPr>
            <a:r>
              <a:rPr lang="en-US" dirty="0">
                <a:solidFill>
                  <a:srgbClr val="002060"/>
                </a:solidFill>
              </a:rPr>
              <a:t>Implement the comprehensive food security and </a:t>
            </a:r>
            <a:r>
              <a:rPr lang="en-US" dirty="0" smtClean="0">
                <a:solidFill>
                  <a:srgbClr val="002060"/>
                </a:solidFill>
              </a:rPr>
              <a:t>nutrition strategy</a:t>
            </a:r>
          </a:p>
          <a:p>
            <a:pPr marL="402336" lvl="1" indent="0" algn="just">
              <a:lnSpc>
                <a:spcPct val="70000"/>
              </a:lnSpc>
              <a:buNone/>
            </a:pPr>
            <a:endParaRPr lang="en-US" dirty="0" smtClean="0">
              <a:solidFill>
                <a:schemeClr val="tx1"/>
              </a:solidFill>
            </a:endParaRPr>
          </a:p>
          <a:p>
            <a:pPr algn="just">
              <a:lnSpc>
                <a:spcPct val="120000"/>
              </a:lnSpc>
            </a:pPr>
            <a:r>
              <a:rPr lang="en-US" b="1" dirty="0" smtClean="0">
                <a:solidFill>
                  <a:schemeClr val="tx1"/>
                </a:solidFill>
              </a:rPr>
              <a:t>Sub-outcome 4: </a:t>
            </a:r>
            <a:r>
              <a:rPr lang="en-US" dirty="0" smtClean="0">
                <a:solidFill>
                  <a:schemeClr val="tx1"/>
                </a:solidFill>
              </a:rPr>
              <a:t>Smallholder producers’ development and support for agrarian transformation</a:t>
            </a:r>
          </a:p>
          <a:p>
            <a:pPr lvl="1" algn="just">
              <a:lnSpc>
                <a:spcPct val="120000"/>
              </a:lnSpc>
              <a:buClr>
                <a:srgbClr val="002060"/>
              </a:buClr>
            </a:pPr>
            <a:r>
              <a:rPr lang="en-US" dirty="0" smtClean="0">
                <a:solidFill>
                  <a:srgbClr val="002060"/>
                </a:solidFill>
              </a:rPr>
              <a:t>Providing support to smallholder producers in order to ensure production efficiencies </a:t>
            </a:r>
          </a:p>
          <a:p>
            <a:endParaRPr lang="en-US" dirty="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23</a:t>
            </a:fld>
            <a:endParaRPr lang="en-ZA" dirty="0">
              <a:solidFill>
                <a:srgbClr val="531A17">
                  <a:satMod val="130000"/>
                </a:srgbClr>
              </a:solidFill>
            </a:endParaRPr>
          </a:p>
        </p:txBody>
      </p:sp>
    </p:spTree>
    <p:extLst>
      <p:ext uri="{BB962C8B-B14F-4D97-AF65-F5344CB8AC3E}">
        <p14:creationId xmlns:p14="http://schemas.microsoft.com/office/powerpoint/2010/main" val="41912539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712968" cy="908720"/>
          </a:xfrm>
        </p:spPr>
        <p:txBody>
          <a:bodyPr>
            <a:normAutofit/>
          </a:bodyPr>
          <a:lstStyle/>
          <a:p>
            <a:pPr algn="ctr"/>
            <a:r>
              <a:rPr lang="en-US" sz="3600" b="1" dirty="0" smtClean="0"/>
              <a:t>Programme 6: Fisheries (2)</a:t>
            </a:r>
            <a:endParaRPr lang="en-US" sz="3600" b="1" dirty="0"/>
          </a:p>
        </p:txBody>
      </p:sp>
      <p:sp>
        <p:nvSpPr>
          <p:cNvPr id="3" name="Content Placeholder 2"/>
          <p:cNvSpPr>
            <a:spLocks noGrp="1"/>
          </p:cNvSpPr>
          <p:nvPr>
            <p:ph idx="1"/>
          </p:nvPr>
        </p:nvSpPr>
        <p:spPr>
          <a:xfrm>
            <a:off x="179512" y="908721"/>
            <a:ext cx="8640960" cy="5328591"/>
          </a:xfrm>
        </p:spPr>
        <p:txBody>
          <a:bodyPr>
            <a:normAutofit fontScale="92500"/>
          </a:bodyPr>
          <a:lstStyle/>
          <a:p>
            <a:pPr marL="82296" indent="0" algn="just">
              <a:spcBef>
                <a:spcPts val="1200"/>
              </a:spcBef>
              <a:spcAft>
                <a:spcPts val="1200"/>
              </a:spcAft>
              <a:buNone/>
            </a:pPr>
            <a:r>
              <a:rPr lang="en-US" sz="2800" b="1" dirty="0" smtClean="0">
                <a:solidFill>
                  <a:schemeClr val="tx1"/>
                </a:solidFill>
              </a:rPr>
              <a:t>Strategic objectives</a:t>
            </a:r>
          </a:p>
          <a:p>
            <a:pPr marL="540000" indent="-540000" algn="just">
              <a:spcAft>
                <a:spcPts val="1200"/>
              </a:spcAft>
            </a:pPr>
            <a:r>
              <a:rPr lang="en-US" sz="2800" dirty="0" smtClean="0">
                <a:solidFill>
                  <a:schemeClr val="tx1"/>
                </a:solidFill>
              </a:rPr>
              <a:t>SO 2.1: Ensure increased production and productivity in   prioritized areas as well as value chains.</a:t>
            </a:r>
          </a:p>
          <a:p>
            <a:pPr marL="540000" indent="-540000" algn="just">
              <a:spcAft>
                <a:spcPts val="1200"/>
              </a:spcAft>
            </a:pPr>
            <a:r>
              <a:rPr lang="en-US" sz="2800" dirty="0">
                <a:solidFill>
                  <a:schemeClr val="tx1"/>
                </a:solidFill>
              </a:rPr>
              <a:t>SO 3.1: </a:t>
            </a:r>
            <a:r>
              <a:rPr lang="en-US" sz="2800" dirty="0" smtClean="0">
                <a:solidFill>
                  <a:schemeClr val="tx1"/>
                </a:solidFill>
              </a:rPr>
              <a:t>Lead </a:t>
            </a:r>
            <a:r>
              <a:rPr lang="en-US" sz="2800" dirty="0">
                <a:solidFill>
                  <a:schemeClr val="tx1"/>
                </a:solidFill>
              </a:rPr>
              <a:t>and coordinate Government food </a:t>
            </a:r>
            <a:r>
              <a:rPr lang="en-US" sz="2800" dirty="0" smtClean="0">
                <a:solidFill>
                  <a:schemeClr val="tx1"/>
                </a:solidFill>
              </a:rPr>
              <a:t>security initiatives.</a:t>
            </a:r>
          </a:p>
          <a:p>
            <a:pPr marL="540000" indent="-540000">
              <a:spcAft>
                <a:spcPts val="1200"/>
              </a:spcAft>
            </a:pPr>
            <a:r>
              <a:rPr lang="en-US" sz="2800" dirty="0" smtClean="0">
                <a:solidFill>
                  <a:schemeClr val="tx1"/>
                </a:solidFill>
              </a:rPr>
              <a:t>SO 4.1: Ensure </a:t>
            </a:r>
            <a:r>
              <a:rPr lang="en-US" sz="2800" dirty="0">
                <a:solidFill>
                  <a:schemeClr val="tx1"/>
                </a:solidFill>
              </a:rPr>
              <a:t>the conservation, </a:t>
            </a:r>
            <a:r>
              <a:rPr lang="en-US" sz="2800" dirty="0" smtClean="0">
                <a:solidFill>
                  <a:schemeClr val="tx1"/>
                </a:solidFill>
              </a:rPr>
              <a:t>protection, rehabilitation and </a:t>
            </a:r>
            <a:r>
              <a:rPr lang="en-US" sz="2800" dirty="0">
                <a:solidFill>
                  <a:schemeClr val="tx1"/>
                </a:solidFill>
              </a:rPr>
              <a:t>recovery of depleted and </a:t>
            </a:r>
            <a:r>
              <a:rPr lang="en-US" sz="2800" dirty="0" smtClean="0">
                <a:solidFill>
                  <a:schemeClr val="tx1"/>
                </a:solidFill>
              </a:rPr>
              <a:t>degraded </a:t>
            </a:r>
            <a:r>
              <a:rPr lang="en-US" sz="2800" dirty="0">
                <a:solidFill>
                  <a:schemeClr val="tx1"/>
                </a:solidFill>
              </a:rPr>
              <a:t>natural </a:t>
            </a:r>
            <a:r>
              <a:rPr lang="en-US" sz="2800" dirty="0" smtClean="0">
                <a:solidFill>
                  <a:schemeClr val="tx1"/>
                </a:solidFill>
              </a:rPr>
              <a:t>resources.</a:t>
            </a:r>
          </a:p>
          <a:p>
            <a:pPr marL="82296" lvl="0" indent="0">
              <a:buClr>
                <a:srgbClr val="531A17"/>
              </a:buClr>
              <a:buNone/>
            </a:pPr>
            <a:r>
              <a:rPr lang="en-ZA" sz="2800" b="1" dirty="0" smtClean="0">
                <a:solidFill>
                  <a:srgbClr val="000000"/>
                </a:solidFill>
              </a:rPr>
              <a:t>NB: There </a:t>
            </a:r>
            <a:r>
              <a:rPr lang="en-ZA" sz="2800" b="1" dirty="0">
                <a:solidFill>
                  <a:srgbClr val="000000"/>
                </a:solidFill>
              </a:rPr>
              <a:t>is no strategic objective five year target provided for the strategic objective indicator </a:t>
            </a:r>
            <a:r>
              <a:rPr lang="en-ZA" sz="2800" b="1" dirty="0">
                <a:solidFill>
                  <a:srgbClr val="002060"/>
                </a:solidFill>
              </a:rPr>
              <a:t>“To promote transformation and production of fishery by 2020”.</a:t>
            </a:r>
          </a:p>
          <a:p>
            <a:pPr marL="82296" indent="0">
              <a:buNone/>
            </a:pPr>
            <a:endParaRPr lang="en-US" dirty="0"/>
          </a:p>
          <a:p>
            <a:endParaRPr lang="en-US" dirty="0" smtClean="0"/>
          </a:p>
          <a:p>
            <a:endParaRPr lang="en-US" dirty="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24</a:t>
            </a:fld>
            <a:endParaRPr lang="en-ZA" dirty="0">
              <a:solidFill>
                <a:srgbClr val="531A17">
                  <a:satMod val="130000"/>
                </a:srgbClr>
              </a:solidFill>
            </a:endParaRPr>
          </a:p>
        </p:txBody>
      </p:sp>
    </p:spTree>
    <p:extLst>
      <p:ext uri="{BB962C8B-B14F-4D97-AF65-F5344CB8AC3E}">
        <p14:creationId xmlns:p14="http://schemas.microsoft.com/office/powerpoint/2010/main" val="1076549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712968" cy="908720"/>
          </a:xfrm>
        </p:spPr>
        <p:txBody>
          <a:bodyPr>
            <a:normAutofit/>
          </a:bodyPr>
          <a:lstStyle/>
          <a:p>
            <a:pPr algn="ctr"/>
            <a:r>
              <a:rPr lang="en-US" sz="3600" b="1" dirty="0" smtClean="0"/>
              <a:t>Programme 6: Fisheries (3)</a:t>
            </a:r>
            <a:endParaRPr lang="en-US" sz="3600" b="1" dirty="0"/>
          </a:p>
        </p:txBody>
      </p:sp>
      <p:sp>
        <p:nvSpPr>
          <p:cNvPr id="3" name="Content Placeholder 2"/>
          <p:cNvSpPr>
            <a:spLocks noGrp="1"/>
          </p:cNvSpPr>
          <p:nvPr>
            <p:ph idx="1"/>
          </p:nvPr>
        </p:nvSpPr>
        <p:spPr>
          <a:xfrm>
            <a:off x="192401" y="1095471"/>
            <a:ext cx="8640960" cy="5328591"/>
          </a:xfrm>
        </p:spPr>
        <p:txBody>
          <a:bodyPr>
            <a:normAutofit/>
          </a:bodyPr>
          <a:lstStyle/>
          <a:p>
            <a:r>
              <a:rPr lang="en-ZA" sz="2600" b="1" dirty="0">
                <a:solidFill>
                  <a:srgbClr val="000000"/>
                </a:solidFill>
              </a:rPr>
              <a:t>The department should ensure that strategic objective five year targets and medium term targets are SMART. </a:t>
            </a:r>
            <a:endParaRPr lang="en-ZA" sz="2600" b="1" dirty="0" smtClean="0">
              <a:solidFill>
                <a:srgbClr val="000000"/>
              </a:solidFill>
            </a:endParaRPr>
          </a:p>
          <a:p>
            <a:pPr marL="82296" indent="0">
              <a:lnSpc>
                <a:spcPct val="40000"/>
              </a:lnSpc>
              <a:buNone/>
            </a:pPr>
            <a:endParaRPr lang="en-ZA" sz="2600" b="1" dirty="0" smtClean="0">
              <a:solidFill>
                <a:srgbClr val="000000"/>
              </a:solidFill>
            </a:endParaRPr>
          </a:p>
          <a:p>
            <a:pPr lvl="1">
              <a:buClr>
                <a:srgbClr val="002060"/>
              </a:buClr>
            </a:pPr>
            <a:r>
              <a:rPr lang="en-ZA" sz="2200" dirty="0" smtClean="0">
                <a:solidFill>
                  <a:srgbClr val="002060"/>
                </a:solidFill>
              </a:rPr>
              <a:t>Some </a:t>
            </a:r>
            <a:r>
              <a:rPr lang="en-ZA" sz="2200" dirty="0">
                <a:solidFill>
                  <a:srgbClr val="002060"/>
                </a:solidFill>
              </a:rPr>
              <a:t>of the targets that must be revised include for example, the </a:t>
            </a:r>
            <a:r>
              <a:rPr lang="en-ZA" sz="2200" u="sng" dirty="0">
                <a:solidFill>
                  <a:srgbClr val="002060"/>
                </a:solidFill>
              </a:rPr>
              <a:t>strategic objective five year target </a:t>
            </a:r>
            <a:r>
              <a:rPr lang="en-ZA" sz="2200" b="1" dirty="0">
                <a:solidFill>
                  <a:srgbClr val="002060"/>
                </a:solidFill>
              </a:rPr>
              <a:t>“Recovery of prioritized fish stocks”</a:t>
            </a:r>
            <a:r>
              <a:rPr lang="en-ZA" sz="2200" dirty="0">
                <a:solidFill>
                  <a:srgbClr val="002060"/>
                </a:solidFill>
              </a:rPr>
              <a:t> for the strategic objective indicator </a:t>
            </a:r>
            <a:r>
              <a:rPr lang="en-ZA" sz="2200" b="1" dirty="0">
                <a:solidFill>
                  <a:srgbClr val="002060"/>
                </a:solidFill>
              </a:rPr>
              <a:t>“To promote, conserve, protect and recovery of depleted natural resources through the implementation of Marine Living Resources Act by 2020”. </a:t>
            </a:r>
            <a:endParaRPr lang="en-ZA" sz="2200" b="1" dirty="0" smtClean="0">
              <a:solidFill>
                <a:srgbClr val="002060"/>
              </a:solidFill>
            </a:endParaRPr>
          </a:p>
          <a:p>
            <a:pPr lvl="1">
              <a:buClr>
                <a:srgbClr val="002060"/>
              </a:buClr>
            </a:pPr>
            <a:r>
              <a:rPr lang="en-ZA" sz="2200" dirty="0" smtClean="0">
                <a:solidFill>
                  <a:srgbClr val="002060"/>
                </a:solidFill>
              </a:rPr>
              <a:t>It </a:t>
            </a:r>
            <a:r>
              <a:rPr lang="en-ZA" sz="2200" dirty="0">
                <a:solidFill>
                  <a:srgbClr val="002060"/>
                </a:solidFill>
              </a:rPr>
              <a:t>is not clear whether the target indicates the successful implementation of the Marine Living Resources Act. </a:t>
            </a:r>
          </a:p>
          <a:p>
            <a:pPr lvl="1">
              <a:buClr>
                <a:srgbClr val="002060"/>
              </a:buClr>
            </a:pPr>
            <a:r>
              <a:rPr lang="en-ZA" sz="2200" dirty="0" smtClean="0">
                <a:solidFill>
                  <a:srgbClr val="002060"/>
                </a:solidFill>
              </a:rPr>
              <a:t>Further</a:t>
            </a:r>
            <a:r>
              <a:rPr lang="en-ZA" sz="2200" dirty="0">
                <a:solidFill>
                  <a:srgbClr val="002060"/>
                </a:solidFill>
              </a:rPr>
              <a:t>, the same five year target is provided as annual targets for each year of the medium term period. </a:t>
            </a:r>
            <a:endParaRPr lang="en-ZA" sz="2200" dirty="0" smtClean="0">
              <a:solidFill>
                <a:srgbClr val="002060"/>
              </a:solidFill>
            </a:endParaRPr>
          </a:p>
          <a:p>
            <a:pPr marL="402336" lvl="1" indent="0">
              <a:buClr>
                <a:srgbClr val="002060"/>
              </a:buClr>
              <a:buNone/>
            </a:pPr>
            <a:endParaRPr lang="en-ZA" sz="2200" b="1" dirty="0" smtClean="0">
              <a:solidFill>
                <a:srgbClr val="002060"/>
              </a:solidFill>
            </a:endParaRPr>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25</a:t>
            </a:fld>
            <a:endParaRPr lang="en-ZA" dirty="0">
              <a:solidFill>
                <a:srgbClr val="531A17">
                  <a:satMod val="130000"/>
                </a:srgbClr>
              </a:solidFill>
            </a:endParaRPr>
          </a:p>
        </p:txBody>
      </p:sp>
    </p:spTree>
    <p:extLst>
      <p:ext uri="{BB962C8B-B14F-4D97-AF65-F5344CB8AC3E}">
        <p14:creationId xmlns:p14="http://schemas.microsoft.com/office/powerpoint/2010/main" val="3200079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28992" cy="939784"/>
          </a:xfrm>
        </p:spPr>
        <p:txBody>
          <a:bodyPr>
            <a:noAutofit/>
          </a:bodyPr>
          <a:lstStyle/>
          <a:p>
            <a:pPr>
              <a:lnSpc>
                <a:spcPct val="80000"/>
              </a:lnSpc>
            </a:pPr>
            <a:r>
              <a:rPr lang="en-ZA" sz="3200" b="1" dirty="0" smtClean="0"/>
              <a:t>PART </a:t>
            </a:r>
            <a:r>
              <a:rPr lang="en-ZA" sz="3200" b="1" dirty="0"/>
              <a:t>A: </a:t>
            </a:r>
            <a:r>
              <a:rPr lang="en-ZA" sz="3200" b="1" dirty="0" smtClean="0"/>
              <a:t>Strategic Overview Alignment </a:t>
            </a:r>
            <a:r>
              <a:rPr lang="en-ZA" sz="3200" b="1" dirty="0"/>
              <a:t>to the 2014-2019 </a:t>
            </a:r>
            <a:r>
              <a:rPr lang="en-ZA" sz="3200" b="1" dirty="0" smtClean="0"/>
              <a:t>Medium Term Strategic Framework (MTSF</a:t>
            </a:r>
            <a:r>
              <a:rPr lang="en-ZA" sz="3200" b="1" dirty="0"/>
              <a:t>) </a:t>
            </a:r>
            <a:endParaRPr lang="en-ZA" sz="3200" dirty="0"/>
          </a:p>
        </p:txBody>
      </p:sp>
      <p:sp>
        <p:nvSpPr>
          <p:cNvPr id="3" name="Content Placeholder 2"/>
          <p:cNvSpPr>
            <a:spLocks noGrp="1"/>
          </p:cNvSpPr>
          <p:nvPr>
            <p:ph idx="1"/>
          </p:nvPr>
        </p:nvSpPr>
        <p:spPr>
          <a:xfrm>
            <a:off x="35496" y="1307582"/>
            <a:ext cx="8928992" cy="4924420"/>
          </a:xfrm>
        </p:spPr>
        <p:txBody>
          <a:bodyPr>
            <a:normAutofit fontScale="92500" lnSpcReduction="20000"/>
          </a:bodyPr>
          <a:lstStyle/>
          <a:p>
            <a:pPr algn="just"/>
            <a:r>
              <a:rPr lang="en-ZA" sz="2600" dirty="0" smtClean="0">
                <a:solidFill>
                  <a:srgbClr val="000000"/>
                </a:solidFill>
                <a:latin typeface="Arial" panose="020B0604020202020204" pitchFamily="34" charset="0"/>
              </a:rPr>
              <a:t>The department must ensure </a:t>
            </a:r>
            <a:r>
              <a:rPr lang="en-ZA" sz="2600" dirty="0">
                <a:solidFill>
                  <a:srgbClr val="000000"/>
                </a:solidFill>
                <a:latin typeface="Arial" panose="020B0604020202020204" pitchFamily="34" charset="0"/>
              </a:rPr>
              <a:t>consistency of information in the various planning and budgeting </a:t>
            </a:r>
            <a:r>
              <a:rPr lang="en-ZA" sz="2600" dirty="0" smtClean="0">
                <a:solidFill>
                  <a:srgbClr val="000000"/>
                </a:solidFill>
                <a:latin typeface="Arial" panose="020B0604020202020204" pitchFamily="34" charset="0"/>
              </a:rPr>
              <a:t>documents, as well as various sections of the same document. </a:t>
            </a:r>
            <a:r>
              <a:rPr lang="en-ZA" sz="2600" dirty="0" smtClean="0">
                <a:solidFill>
                  <a:srgbClr val="002060"/>
                </a:solidFill>
                <a:latin typeface="Arial" panose="020B0604020202020204" pitchFamily="34" charset="0"/>
              </a:rPr>
              <a:t>E.g.,</a:t>
            </a:r>
          </a:p>
          <a:p>
            <a:pPr marL="82296" indent="0" algn="just">
              <a:lnSpc>
                <a:spcPct val="50000"/>
              </a:lnSpc>
              <a:buNone/>
            </a:pPr>
            <a:endParaRPr lang="en-ZA" dirty="0" smtClean="0">
              <a:solidFill>
                <a:srgbClr val="000000"/>
              </a:solidFill>
              <a:latin typeface="Arial" panose="020B0604020202020204" pitchFamily="34" charset="0"/>
            </a:endParaRPr>
          </a:p>
          <a:p>
            <a:pPr lvl="1">
              <a:lnSpc>
                <a:spcPct val="110000"/>
              </a:lnSpc>
              <a:buClr>
                <a:srgbClr val="000000"/>
              </a:buClr>
            </a:pPr>
            <a:r>
              <a:rPr lang="en-ZA" sz="2400" dirty="0" smtClean="0">
                <a:solidFill>
                  <a:srgbClr val="002060"/>
                </a:solidFill>
                <a:latin typeface="Arial" panose="020B0604020202020204" pitchFamily="34" charset="0"/>
              </a:rPr>
              <a:t>the </a:t>
            </a:r>
            <a:r>
              <a:rPr lang="en-ZA" sz="2400" dirty="0">
                <a:solidFill>
                  <a:srgbClr val="002060"/>
                </a:solidFill>
                <a:latin typeface="Arial" panose="020B0604020202020204" pitchFamily="34" charset="0"/>
              </a:rPr>
              <a:t>expenditure estimates section reflects that the food security agenda aims to increase the irrigated agricultural land with an additional 750 000ha, while the performance environment in the situational analysis indicates that </a:t>
            </a:r>
            <a:r>
              <a:rPr lang="en-ZA" sz="2400" dirty="0" smtClean="0">
                <a:solidFill>
                  <a:srgbClr val="002060"/>
                </a:solidFill>
                <a:latin typeface="Arial" panose="020B0604020202020204" pitchFamily="34" charset="0"/>
              </a:rPr>
              <a:t>water </a:t>
            </a:r>
            <a:r>
              <a:rPr lang="en-ZA" sz="2400" dirty="0">
                <a:solidFill>
                  <a:srgbClr val="002060"/>
                </a:solidFill>
                <a:latin typeface="Arial" panose="020B0604020202020204" pitchFamily="34" charset="0"/>
              </a:rPr>
              <a:t>available for expansion of land under irrigation </a:t>
            </a:r>
            <a:r>
              <a:rPr lang="en-ZA" sz="2400" dirty="0" smtClean="0">
                <a:solidFill>
                  <a:srgbClr val="002060"/>
                </a:solidFill>
                <a:latin typeface="Arial" panose="020B0604020202020204" pitchFamily="34" charset="0"/>
              </a:rPr>
              <a:t>can only cover 80 000 ha, </a:t>
            </a:r>
            <a:r>
              <a:rPr lang="en-ZA" sz="2400" dirty="0">
                <a:solidFill>
                  <a:srgbClr val="002060"/>
                </a:solidFill>
                <a:latin typeface="Arial" panose="020B0604020202020204" pitchFamily="34" charset="0"/>
              </a:rPr>
              <a:t>according to the National Water Resources Strategy. </a:t>
            </a:r>
            <a:endParaRPr lang="en-ZA" sz="2400" dirty="0" smtClean="0">
              <a:solidFill>
                <a:srgbClr val="002060"/>
              </a:solidFill>
              <a:latin typeface="Arial" panose="020B0604020202020204" pitchFamily="34" charset="0"/>
            </a:endParaRPr>
          </a:p>
          <a:p>
            <a:pPr marL="402336" lvl="1" indent="0" algn="just">
              <a:lnSpc>
                <a:spcPct val="50000"/>
              </a:lnSpc>
              <a:buClr>
                <a:srgbClr val="000000"/>
              </a:buClr>
              <a:buNone/>
            </a:pPr>
            <a:endParaRPr lang="en-ZA" sz="2600" dirty="0">
              <a:solidFill>
                <a:srgbClr val="002060"/>
              </a:solidFill>
              <a:latin typeface="Arial" panose="020B0604020202020204" pitchFamily="34" charset="0"/>
            </a:endParaRPr>
          </a:p>
          <a:p>
            <a:pPr algn="just"/>
            <a:r>
              <a:rPr lang="en-ZA" sz="2600" dirty="0" smtClean="0">
                <a:solidFill>
                  <a:srgbClr val="000000"/>
                </a:solidFill>
                <a:latin typeface="Arial" panose="020B0604020202020204" pitchFamily="34" charset="0"/>
              </a:rPr>
              <a:t>Whereas </a:t>
            </a:r>
            <a:r>
              <a:rPr lang="en-ZA" sz="2600" dirty="0" err="1" smtClean="0">
                <a:solidFill>
                  <a:srgbClr val="000000"/>
                </a:solidFill>
                <a:latin typeface="Arial" panose="020B0604020202020204" pitchFamily="34" charset="0"/>
              </a:rPr>
              <a:t>Agri</a:t>
            </a:r>
            <a:r>
              <a:rPr lang="en-ZA" sz="2600" dirty="0" smtClean="0">
                <a:solidFill>
                  <a:srgbClr val="000000"/>
                </a:solidFill>
                <a:latin typeface="Arial" panose="020B0604020202020204" pitchFamily="34" charset="0"/>
              </a:rPr>
              <a:t>-parks </a:t>
            </a:r>
            <a:r>
              <a:rPr lang="en-ZA" sz="2600" dirty="0">
                <a:solidFill>
                  <a:srgbClr val="000000"/>
                </a:solidFill>
                <a:latin typeface="Arial" panose="020B0604020202020204" pitchFamily="34" charset="0"/>
              </a:rPr>
              <a:t>and Agricultural Policy Action Plan (APAP) are mentioned in the situation analysis, the </a:t>
            </a:r>
            <a:r>
              <a:rPr lang="en-ZA" sz="2600" dirty="0" smtClean="0">
                <a:solidFill>
                  <a:srgbClr val="000000"/>
                </a:solidFill>
                <a:latin typeface="Arial" panose="020B0604020202020204" pitchFamily="34" charset="0"/>
              </a:rPr>
              <a:t>likely impact of the 2015/16 drought on productivity seems to have not been fully </a:t>
            </a:r>
            <a:r>
              <a:rPr lang="en-ZA" sz="2600" dirty="0">
                <a:solidFill>
                  <a:srgbClr val="000000"/>
                </a:solidFill>
                <a:latin typeface="Arial" panose="020B0604020202020204" pitchFamily="34" charset="0"/>
              </a:rPr>
              <a:t>taken </a:t>
            </a:r>
            <a:r>
              <a:rPr lang="en-ZA" sz="2600" dirty="0" smtClean="0">
                <a:solidFill>
                  <a:srgbClr val="000000"/>
                </a:solidFill>
                <a:latin typeface="Arial" panose="020B0604020202020204" pitchFamily="34" charset="0"/>
              </a:rPr>
              <a:t>into </a:t>
            </a:r>
            <a:r>
              <a:rPr lang="en-ZA" sz="2600" dirty="0">
                <a:solidFill>
                  <a:srgbClr val="000000"/>
                </a:solidFill>
                <a:latin typeface="Arial" panose="020B0604020202020204" pitchFamily="34" charset="0"/>
              </a:rPr>
              <a:t>consideration in the situational analysis. </a:t>
            </a:r>
            <a:endParaRPr lang="en-ZA" sz="2600"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26</a:t>
            </a:fld>
            <a:endParaRPr lang="en-ZA" dirty="0">
              <a:solidFill>
                <a:srgbClr val="531A17">
                  <a:satMod val="130000"/>
                </a:srgbClr>
              </a:solidFill>
            </a:endParaRPr>
          </a:p>
        </p:txBody>
      </p:sp>
    </p:spTree>
    <p:extLst>
      <p:ext uri="{BB962C8B-B14F-4D97-AF65-F5344CB8AC3E}">
        <p14:creationId xmlns:p14="http://schemas.microsoft.com/office/powerpoint/2010/main" val="4077209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939784"/>
          </a:xfrm>
        </p:spPr>
        <p:txBody>
          <a:bodyPr>
            <a:noAutofit/>
          </a:bodyPr>
          <a:lstStyle/>
          <a:p>
            <a:pPr algn="ctr">
              <a:lnSpc>
                <a:spcPct val="80000"/>
              </a:lnSpc>
            </a:pPr>
            <a:r>
              <a:rPr lang="en-ZA" sz="3200" b="1" dirty="0" smtClean="0"/>
              <a:t>PART A: Strategic Overview </a:t>
            </a:r>
            <a:r>
              <a:rPr lang="en-ZA" sz="3200" b="1" dirty="0"/>
              <a:t>Alignment </a:t>
            </a:r>
            <a:r>
              <a:rPr lang="en-ZA" sz="3200" b="1" dirty="0" smtClean="0"/>
              <a:t>to </a:t>
            </a:r>
            <a:r>
              <a:rPr lang="en-ZA" sz="3200" b="1" dirty="0"/>
              <a:t>the Department’s </a:t>
            </a:r>
            <a:r>
              <a:rPr lang="en-ZA" sz="3200" b="1" dirty="0" smtClean="0"/>
              <a:t>Budget (1)</a:t>
            </a:r>
            <a:endParaRPr lang="en-ZA" sz="3200" dirty="0"/>
          </a:p>
        </p:txBody>
      </p:sp>
      <p:sp>
        <p:nvSpPr>
          <p:cNvPr id="3" name="Content Placeholder 2"/>
          <p:cNvSpPr>
            <a:spLocks noGrp="1"/>
          </p:cNvSpPr>
          <p:nvPr>
            <p:ph idx="1"/>
          </p:nvPr>
        </p:nvSpPr>
        <p:spPr>
          <a:xfrm>
            <a:off x="107504" y="1268760"/>
            <a:ext cx="8856984" cy="5184576"/>
          </a:xfrm>
        </p:spPr>
        <p:txBody>
          <a:bodyPr>
            <a:noAutofit/>
          </a:bodyPr>
          <a:lstStyle/>
          <a:p>
            <a:pPr algn="just">
              <a:lnSpc>
                <a:spcPct val="80000"/>
              </a:lnSpc>
            </a:pPr>
            <a:r>
              <a:rPr lang="en-ZA" sz="2200" dirty="0">
                <a:solidFill>
                  <a:srgbClr val="000000"/>
                </a:solidFill>
                <a:latin typeface="Arial" panose="020B0604020202020204" pitchFamily="34" charset="0"/>
              </a:rPr>
              <a:t>Although the Agricultural Policy Action Plan (APAP) should concentrate on the primary side of the value chain, there should be a stronger linkage between APAP and </a:t>
            </a:r>
            <a:r>
              <a:rPr lang="en-ZA" sz="2200" dirty="0" smtClean="0">
                <a:solidFill>
                  <a:srgbClr val="000000"/>
                </a:solidFill>
                <a:latin typeface="Arial" panose="020B0604020202020204" pitchFamily="34" charset="0"/>
              </a:rPr>
              <a:t>Industrial </a:t>
            </a:r>
            <a:r>
              <a:rPr lang="en-ZA" sz="2200" dirty="0">
                <a:solidFill>
                  <a:srgbClr val="000000"/>
                </a:solidFill>
                <a:latin typeface="Arial" panose="020B0604020202020204" pitchFamily="34" charset="0"/>
              </a:rPr>
              <a:t>Policy Action Plan (IPAP) to ensure synergies between the commodities prioritised in APAP and IPAP. </a:t>
            </a:r>
            <a:endParaRPr lang="en-ZA" sz="2200" dirty="0" smtClean="0">
              <a:solidFill>
                <a:srgbClr val="000000"/>
              </a:solidFill>
              <a:latin typeface="Arial" panose="020B0604020202020204" pitchFamily="34" charset="0"/>
            </a:endParaRPr>
          </a:p>
          <a:p>
            <a:pPr marL="82296" indent="0" algn="just">
              <a:lnSpc>
                <a:spcPct val="30000"/>
              </a:lnSpc>
              <a:buNone/>
            </a:pPr>
            <a:endParaRPr lang="en-ZA" sz="2400" dirty="0">
              <a:solidFill>
                <a:srgbClr val="000000"/>
              </a:solidFill>
              <a:latin typeface="Arial" panose="020B0604020202020204" pitchFamily="34" charset="0"/>
            </a:endParaRPr>
          </a:p>
          <a:p>
            <a:pPr algn="just">
              <a:lnSpc>
                <a:spcPct val="80000"/>
              </a:lnSpc>
            </a:pPr>
            <a:r>
              <a:rPr lang="en-ZA" sz="2200" dirty="0">
                <a:solidFill>
                  <a:srgbClr val="000000"/>
                </a:solidFill>
                <a:latin typeface="Arial" panose="020B0604020202020204" pitchFamily="34" charset="0"/>
              </a:rPr>
              <a:t>It is also important to minimise duplications between </a:t>
            </a:r>
            <a:r>
              <a:rPr lang="en-ZA" sz="2200" dirty="0" smtClean="0">
                <a:solidFill>
                  <a:srgbClr val="000000"/>
                </a:solidFill>
                <a:latin typeface="Arial" panose="020B0604020202020204" pitchFamily="34" charset="0"/>
              </a:rPr>
              <a:t>the activities </a:t>
            </a:r>
            <a:r>
              <a:rPr lang="en-ZA" sz="2200" dirty="0">
                <a:solidFill>
                  <a:srgbClr val="000000"/>
                </a:solidFill>
                <a:latin typeface="Arial" panose="020B0604020202020204" pitchFamily="34" charset="0"/>
              </a:rPr>
              <a:t>of the DTI and DAFF to ensure the efficiency of public spending</a:t>
            </a:r>
            <a:r>
              <a:rPr lang="en-ZA" sz="2200" dirty="0" smtClean="0">
                <a:solidFill>
                  <a:srgbClr val="000000"/>
                </a:solidFill>
                <a:latin typeface="Arial" panose="020B0604020202020204" pitchFamily="34" charset="0"/>
              </a:rPr>
              <a:t>.</a:t>
            </a:r>
          </a:p>
          <a:p>
            <a:pPr marL="82296" indent="0" algn="just">
              <a:lnSpc>
                <a:spcPct val="30000"/>
              </a:lnSpc>
              <a:buNone/>
            </a:pPr>
            <a:r>
              <a:rPr lang="en-ZA" sz="2200" dirty="0" smtClean="0">
                <a:solidFill>
                  <a:srgbClr val="000000"/>
                </a:solidFill>
                <a:latin typeface="Arial" panose="020B0604020202020204" pitchFamily="34" charset="0"/>
              </a:rPr>
              <a:t> </a:t>
            </a:r>
            <a:endParaRPr lang="en-ZA" sz="2200" dirty="0">
              <a:solidFill>
                <a:srgbClr val="000000"/>
              </a:solidFill>
              <a:latin typeface="Arial" panose="020B0604020202020204" pitchFamily="34" charset="0"/>
            </a:endParaRPr>
          </a:p>
          <a:p>
            <a:pPr lvl="1" algn="just">
              <a:lnSpc>
                <a:spcPct val="80000"/>
              </a:lnSpc>
              <a:buClr>
                <a:srgbClr val="002060"/>
              </a:buClr>
            </a:pPr>
            <a:r>
              <a:rPr lang="en-ZA" sz="2200" dirty="0" smtClean="0">
                <a:solidFill>
                  <a:srgbClr val="002060"/>
                </a:solidFill>
              </a:rPr>
              <a:t>This </a:t>
            </a:r>
            <a:r>
              <a:rPr lang="en-ZA" sz="2200" dirty="0">
                <a:solidFill>
                  <a:srgbClr val="002060"/>
                </a:solidFill>
              </a:rPr>
              <a:t>must include a strategy to better coordinate DAFFs contribution to value addition / agro-processing with DTI with a clear role for each respective department. </a:t>
            </a:r>
            <a:endParaRPr lang="en-ZA" sz="2200" dirty="0" smtClean="0">
              <a:solidFill>
                <a:srgbClr val="002060"/>
              </a:solidFill>
            </a:endParaRPr>
          </a:p>
          <a:p>
            <a:pPr lvl="1" algn="just">
              <a:lnSpc>
                <a:spcPct val="80000"/>
              </a:lnSpc>
              <a:buClr>
                <a:srgbClr val="002060"/>
              </a:buClr>
            </a:pPr>
            <a:r>
              <a:rPr lang="en-ZA" sz="2200" dirty="0" smtClean="0">
                <a:solidFill>
                  <a:srgbClr val="002060"/>
                </a:solidFill>
              </a:rPr>
              <a:t>A </a:t>
            </a:r>
            <a:r>
              <a:rPr lang="en-ZA" sz="2200" dirty="0">
                <a:solidFill>
                  <a:srgbClr val="002060"/>
                </a:solidFill>
              </a:rPr>
              <a:t>role for a strategy of localisation in the form of local food networks can also be explored</a:t>
            </a:r>
            <a:r>
              <a:rPr lang="en-ZA" sz="2200" dirty="0" smtClean="0">
                <a:solidFill>
                  <a:srgbClr val="002060"/>
                </a:solidFill>
              </a:rPr>
              <a:t>.</a:t>
            </a:r>
          </a:p>
          <a:p>
            <a:pPr lvl="1" algn="just">
              <a:lnSpc>
                <a:spcPct val="80000"/>
              </a:lnSpc>
              <a:buClr>
                <a:srgbClr val="002060"/>
              </a:buClr>
            </a:pPr>
            <a:r>
              <a:rPr lang="en-ZA" sz="2200" dirty="0" smtClean="0">
                <a:solidFill>
                  <a:srgbClr val="002060"/>
                </a:solidFill>
              </a:rPr>
              <a:t>A </a:t>
            </a:r>
            <a:r>
              <a:rPr lang="en-ZA" sz="2200" dirty="0">
                <a:solidFill>
                  <a:srgbClr val="002060"/>
                </a:solidFill>
              </a:rPr>
              <a:t>detailed prioritisation process which identifies which of the various action programmes and interventions will be implemented first given limited funds</a:t>
            </a:r>
            <a:endParaRPr lang="en-ZA" sz="2200" dirty="0" smtClean="0">
              <a:solidFill>
                <a:srgbClr val="002060"/>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27</a:t>
            </a:fld>
            <a:endParaRPr lang="en-ZA" dirty="0">
              <a:solidFill>
                <a:srgbClr val="531A17">
                  <a:satMod val="130000"/>
                </a:srgbClr>
              </a:solidFill>
            </a:endParaRPr>
          </a:p>
        </p:txBody>
      </p:sp>
    </p:spTree>
    <p:extLst>
      <p:ext uri="{BB962C8B-B14F-4D97-AF65-F5344CB8AC3E}">
        <p14:creationId xmlns:p14="http://schemas.microsoft.com/office/powerpoint/2010/main" val="1624433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54" y="118801"/>
            <a:ext cx="8784976" cy="789919"/>
          </a:xfrm>
        </p:spPr>
        <p:txBody>
          <a:bodyPr>
            <a:noAutofit/>
          </a:bodyPr>
          <a:lstStyle/>
          <a:p>
            <a:pPr algn="ctr">
              <a:lnSpc>
                <a:spcPct val="80000"/>
              </a:lnSpc>
            </a:pPr>
            <a:r>
              <a:rPr lang="en-ZA" sz="3200" b="1" dirty="0" smtClean="0"/>
              <a:t>PART A: Strategic Overview </a:t>
            </a:r>
            <a:r>
              <a:rPr lang="en-ZA" sz="3200" b="1" dirty="0"/>
              <a:t>Alignment </a:t>
            </a:r>
            <a:r>
              <a:rPr lang="en-ZA" sz="3200" b="1" dirty="0" smtClean="0"/>
              <a:t>to </a:t>
            </a:r>
            <a:r>
              <a:rPr lang="en-ZA" sz="3200" b="1" dirty="0"/>
              <a:t>the Department’s </a:t>
            </a:r>
            <a:r>
              <a:rPr lang="en-ZA" sz="3200" b="1" dirty="0" smtClean="0"/>
              <a:t>Budget (2)</a:t>
            </a:r>
            <a:endParaRPr lang="en-ZA" sz="3200" dirty="0"/>
          </a:p>
        </p:txBody>
      </p:sp>
      <p:sp>
        <p:nvSpPr>
          <p:cNvPr id="3" name="Content Placeholder 2"/>
          <p:cNvSpPr>
            <a:spLocks noGrp="1"/>
          </p:cNvSpPr>
          <p:nvPr>
            <p:ph idx="1"/>
          </p:nvPr>
        </p:nvSpPr>
        <p:spPr>
          <a:xfrm>
            <a:off x="271581" y="1252791"/>
            <a:ext cx="8496944" cy="5371326"/>
          </a:xfrm>
        </p:spPr>
        <p:txBody>
          <a:bodyPr>
            <a:noAutofit/>
          </a:bodyPr>
          <a:lstStyle/>
          <a:p>
            <a:pPr algn="just">
              <a:lnSpc>
                <a:spcPct val="80000"/>
              </a:lnSpc>
              <a:spcAft>
                <a:spcPts val="600"/>
              </a:spcAft>
            </a:pPr>
            <a:r>
              <a:rPr lang="en-ZA" sz="2200" dirty="0">
                <a:solidFill>
                  <a:srgbClr val="000000"/>
                </a:solidFill>
                <a:latin typeface="Arial" panose="020B0604020202020204" pitchFamily="34" charset="0"/>
              </a:rPr>
              <a:t>The 2016/17 APP correctly identifies that “effective participation of the previously </a:t>
            </a:r>
            <a:r>
              <a:rPr lang="en-ZA" sz="2200" dirty="0" smtClean="0">
                <a:solidFill>
                  <a:srgbClr val="000000"/>
                </a:solidFill>
                <a:latin typeface="Arial" panose="020B0604020202020204" pitchFamily="34" charset="0"/>
              </a:rPr>
              <a:t>excl. </a:t>
            </a:r>
            <a:r>
              <a:rPr lang="en-ZA" sz="2200" dirty="0">
                <a:solidFill>
                  <a:srgbClr val="000000"/>
                </a:solidFill>
                <a:latin typeface="Arial" panose="020B0604020202020204" pitchFamily="34" charset="0"/>
              </a:rPr>
              <a:t>black majority in agriculture and food production will only occur meaningfully, when they have access to land and the means </a:t>
            </a:r>
            <a:r>
              <a:rPr lang="en-ZA" sz="2200" dirty="0" smtClean="0">
                <a:solidFill>
                  <a:srgbClr val="000000"/>
                </a:solidFill>
                <a:latin typeface="Arial" panose="020B0604020202020204" pitchFamily="34" charset="0"/>
              </a:rPr>
              <a:t>to work it”.</a:t>
            </a:r>
          </a:p>
          <a:p>
            <a:pPr algn="just">
              <a:lnSpc>
                <a:spcPct val="80000"/>
              </a:lnSpc>
              <a:spcAft>
                <a:spcPts val="600"/>
              </a:spcAft>
            </a:pPr>
            <a:r>
              <a:rPr lang="en-ZA" sz="2200" dirty="0" smtClean="0">
                <a:solidFill>
                  <a:srgbClr val="000000"/>
                </a:solidFill>
                <a:latin typeface="Arial" panose="020B0604020202020204" pitchFamily="34" charset="0"/>
              </a:rPr>
              <a:t>Access </a:t>
            </a:r>
            <a:r>
              <a:rPr lang="en-ZA" sz="2200" dirty="0">
                <a:solidFill>
                  <a:srgbClr val="000000"/>
                </a:solidFill>
                <a:latin typeface="Arial" panose="020B0604020202020204" pitchFamily="34" charset="0"/>
              </a:rPr>
              <a:t>to land is within the responsibility of the Department of Rural Development and Land Reform (DRDLR). </a:t>
            </a:r>
            <a:r>
              <a:rPr lang="en-ZA" sz="2200" dirty="0" smtClean="0">
                <a:solidFill>
                  <a:srgbClr val="000000"/>
                </a:solidFill>
                <a:latin typeface="Arial" panose="020B0604020202020204" pitchFamily="34" charset="0"/>
              </a:rPr>
              <a:t>DAFF </a:t>
            </a:r>
            <a:r>
              <a:rPr lang="en-ZA" sz="2200" dirty="0">
                <a:solidFill>
                  <a:srgbClr val="000000"/>
                </a:solidFill>
                <a:latin typeface="Arial" panose="020B0604020202020204" pitchFamily="34" charset="0"/>
              </a:rPr>
              <a:t>should ensure that the two departments’ plans are aligned </a:t>
            </a:r>
            <a:r>
              <a:rPr lang="en-ZA" sz="2200" dirty="0" smtClean="0">
                <a:solidFill>
                  <a:srgbClr val="000000"/>
                </a:solidFill>
                <a:latin typeface="Arial" panose="020B0604020202020204" pitchFamily="34" charset="0"/>
              </a:rPr>
              <a:t>toward </a:t>
            </a:r>
            <a:r>
              <a:rPr lang="en-ZA" sz="2200" dirty="0">
                <a:solidFill>
                  <a:srgbClr val="000000"/>
                </a:solidFill>
                <a:latin typeface="Arial" panose="020B0604020202020204" pitchFamily="34" charset="0"/>
              </a:rPr>
              <a:t>achievement </a:t>
            </a:r>
            <a:r>
              <a:rPr lang="en-ZA" sz="2200" dirty="0" smtClean="0">
                <a:solidFill>
                  <a:srgbClr val="000000"/>
                </a:solidFill>
                <a:latin typeface="Arial" panose="020B0604020202020204" pitchFamily="34" charset="0"/>
              </a:rPr>
              <a:t>on </a:t>
            </a:r>
            <a:r>
              <a:rPr lang="en-ZA" sz="2200" dirty="0">
                <a:solidFill>
                  <a:srgbClr val="000000"/>
                </a:solidFill>
                <a:latin typeface="Arial" panose="020B0604020202020204" pitchFamily="34" charset="0"/>
              </a:rPr>
              <a:t>this objective. </a:t>
            </a:r>
          </a:p>
          <a:p>
            <a:pPr algn="just">
              <a:lnSpc>
                <a:spcPct val="80000"/>
              </a:lnSpc>
              <a:spcAft>
                <a:spcPts val="600"/>
              </a:spcAft>
            </a:pPr>
            <a:r>
              <a:rPr lang="en-ZA" sz="2200" dirty="0">
                <a:solidFill>
                  <a:srgbClr val="000000"/>
                </a:solidFill>
                <a:latin typeface="Arial" panose="020B0604020202020204" pitchFamily="34" charset="0"/>
              </a:rPr>
              <a:t>It is noted that there are a number of programmes which are either duplicated or overlapping between the </a:t>
            </a:r>
            <a:r>
              <a:rPr lang="en-ZA" sz="2200" dirty="0" smtClean="0">
                <a:solidFill>
                  <a:srgbClr val="000000"/>
                </a:solidFill>
                <a:latin typeface="Arial" panose="020B0604020202020204" pitchFamily="34" charset="0"/>
              </a:rPr>
              <a:t>TWO departments (DRDLR &amp; DAFF), especially related to </a:t>
            </a:r>
            <a:r>
              <a:rPr lang="en-ZA" sz="2200" dirty="0">
                <a:solidFill>
                  <a:srgbClr val="000000"/>
                </a:solidFill>
                <a:latin typeface="Arial" panose="020B0604020202020204" pitchFamily="34" charset="0"/>
              </a:rPr>
              <a:t>land reform </a:t>
            </a:r>
            <a:r>
              <a:rPr lang="en-ZA" sz="2200" dirty="0" smtClean="0">
                <a:solidFill>
                  <a:srgbClr val="000000"/>
                </a:solidFill>
                <a:latin typeface="Arial" panose="020B0604020202020204" pitchFamily="34" charset="0"/>
              </a:rPr>
              <a:t>– Recap. programme</a:t>
            </a:r>
            <a:r>
              <a:rPr lang="en-ZA" sz="2200" dirty="0">
                <a:solidFill>
                  <a:srgbClr val="000000"/>
                </a:solidFill>
                <a:latin typeface="Arial" panose="020B0604020202020204" pitchFamily="34" charset="0"/>
              </a:rPr>
              <a:t>. </a:t>
            </a:r>
            <a:endParaRPr lang="en-ZA" sz="2200" dirty="0" smtClean="0">
              <a:solidFill>
                <a:srgbClr val="000000"/>
              </a:solidFill>
              <a:latin typeface="Arial" panose="020B0604020202020204" pitchFamily="34" charset="0"/>
            </a:endParaRPr>
          </a:p>
          <a:p>
            <a:pPr algn="just">
              <a:lnSpc>
                <a:spcPct val="80000"/>
              </a:lnSpc>
              <a:spcAft>
                <a:spcPts val="600"/>
              </a:spcAft>
            </a:pPr>
            <a:r>
              <a:rPr lang="en-ZA" sz="2200" dirty="0" smtClean="0">
                <a:solidFill>
                  <a:srgbClr val="000000"/>
                </a:solidFill>
                <a:latin typeface="Arial" panose="020B0604020202020204" pitchFamily="34" charset="0"/>
              </a:rPr>
              <a:t>The programme and budget allocations must clearly show complementarity between the 2 departments, and the APP provides a good platform for doing so. </a:t>
            </a: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28</a:t>
            </a:fld>
            <a:endParaRPr lang="en-ZA" dirty="0">
              <a:solidFill>
                <a:srgbClr val="531A17">
                  <a:satMod val="130000"/>
                </a:srgbClr>
              </a:solidFill>
            </a:endParaRPr>
          </a:p>
        </p:txBody>
      </p:sp>
    </p:spTree>
    <p:extLst>
      <p:ext uri="{BB962C8B-B14F-4D97-AF65-F5344CB8AC3E}">
        <p14:creationId xmlns:p14="http://schemas.microsoft.com/office/powerpoint/2010/main" val="674047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54" y="118801"/>
            <a:ext cx="8784976" cy="789919"/>
          </a:xfrm>
        </p:spPr>
        <p:txBody>
          <a:bodyPr>
            <a:noAutofit/>
          </a:bodyPr>
          <a:lstStyle/>
          <a:p>
            <a:pPr algn="ctr">
              <a:lnSpc>
                <a:spcPct val="80000"/>
              </a:lnSpc>
            </a:pPr>
            <a:r>
              <a:rPr lang="en-ZA" sz="3200" b="1" dirty="0" smtClean="0"/>
              <a:t>PART A: Strategic Overview </a:t>
            </a:r>
            <a:r>
              <a:rPr lang="en-ZA" sz="3200" b="1" dirty="0"/>
              <a:t>Alignment </a:t>
            </a:r>
            <a:r>
              <a:rPr lang="en-ZA" sz="3200" b="1" dirty="0" smtClean="0"/>
              <a:t>to </a:t>
            </a:r>
            <a:r>
              <a:rPr lang="en-ZA" sz="3200" b="1" dirty="0"/>
              <a:t>the Department’s </a:t>
            </a:r>
            <a:r>
              <a:rPr lang="en-ZA" sz="3200" b="1" dirty="0" smtClean="0"/>
              <a:t>Budget (3)</a:t>
            </a:r>
            <a:endParaRPr lang="en-ZA" sz="3200" dirty="0"/>
          </a:p>
        </p:txBody>
      </p:sp>
      <p:sp>
        <p:nvSpPr>
          <p:cNvPr id="3" name="Content Placeholder 2"/>
          <p:cNvSpPr>
            <a:spLocks noGrp="1"/>
          </p:cNvSpPr>
          <p:nvPr>
            <p:ph idx="1"/>
          </p:nvPr>
        </p:nvSpPr>
        <p:spPr>
          <a:xfrm>
            <a:off x="282578" y="1484784"/>
            <a:ext cx="8393878" cy="4183831"/>
          </a:xfrm>
        </p:spPr>
        <p:txBody>
          <a:bodyPr>
            <a:noAutofit/>
          </a:bodyPr>
          <a:lstStyle/>
          <a:p>
            <a:pPr algn="just">
              <a:lnSpc>
                <a:spcPct val="80000"/>
              </a:lnSpc>
              <a:spcAft>
                <a:spcPts val="600"/>
              </a:spcAft>
            </a:pPr>
            <a:r>
              <a:rPr lang="en-ZA" sz="2200" dirty="0" smtClean="0">
                <a:solidFill>
                  <a:srgbClr val="000000"/>
                </a:solidFill>
                <a:latin typeface="Arial" panose="020B0604020202020204" pitchFamily="34" charset="0"/>
              </a:rPr>
              <a:t>DPME Evaluations </a:t>
            </a:r>
            <a:r>
              <a:rPr lang="en-ZA" sz="2200" dirty="0">
                <a:solidFill>
                  <a:srgbClr val="000000"/>
                </a:solidFill>
                <a:latin typeface="Arial" panose="020B0604020202020204" pitchFamily="34" charset="0"/>
              </a:rPr>
              <a:t>conducted on the </a:t>
            </a:r>
            <a:r>
              <a:rPr lang="en-ZA" sz="2200" dirty="0" smtClean="0">
                <a:solidFill>
                  <a:srgbClr val="000000"/>
                </a:solidFill>
                <a:latin typeface="Arial" panose="020B0604020202020204" pitchFamily="34" charset="0"/>
              </a:rPr>
              <a:t>Comprehensive Agricultural Support Programme (CASP) </a:t>
            </a:r>
            <a:r>
              <a:rPr lang="en-ZA" sz="2200" dirty="0">
                <a:solidFill>
                  <a:srgbClr val="000000"/>
                </a:solidFill>
                <a:latin typeface="Arial" panose="020B0604020202020204" pitchFamily="34" charset="0"/>
              </a:rPr>
              <a:t>and </a:t>
            </a:r>
            <a:r>
              <a:rPr lang="en-ZA" sz="2200" dirty="0" smtClean="0">
                <a:solidFill>
                  <a:srgbClr val="000000"/>
                </a:solidFill>
                <a:latin typeface="Arial" panose="020B0604020202020204" pitchFamily="34" charset="0"/>
              </a:rPr>
              <a:t>MAFISA </a:t>
            </a:r>
            <a:r>
              <a:rPr lang="en-ZA" sz="2200" dirty="0">
                <a:solidFill>
                  <a:srgbClr val="000000"/>
                </a:solidFill>
                <a:latin typeface="Arial" panose="020B0604020202020204" pitchFamily="34" charset="0"/>
              </a:rPr>
              <a:t>identified serious gaps in terms of efficiency and effectiveness in the use of resources. </a:t>
            </a:r>
            <a:endParaRPr lang="en-ZA" sz="2200" dirty="0" smtClean="0">
              <a:solidFill>
                <a:srgbClr val="000000"/>
              </a:solidFill>
              <a:latin typeface="Arial" panose="020B0604020202020204" pitchFamily="34" charset="0"/>
            </a:endParaRPr>
          </a:p>
          <a:p>
            <a:pPr algn="just">
              <a:lnSpc>
                <a:spcPct val="80000"/>
              </a:lnSpc>
              <a:spcAft>
                <a:spcPts val="600"/>
              </a:spcAft>
            </a:pPr>
            <a:r>
              <a:rPr lang="en-ZA" sz="2200" dirty="0" smtClean="0">
                <a:solidFill>
                  <a:srgbClr val="000000"/>
                </a:solidFill>
                <a:latin typeface="Arial" panose="020B0604020202020204" pitchFamily="34" charset="0"/>
              </a:rPr>
              <a:t>Putting </a:t>
            </a:r>
            <a:r>
              <a:rPr lang="en-ZA" sz="2200" dirty="0">
                <a:solidFill>
                  <a:srgbClr val="000000"/>
                </a:solidFill>
                <a:latin typeface="Arial" panose="020B0604020202020204" pitchFamily="34" charset="0"/>
              </a:rPr>
              <a:t>much emphasis on CASP and </a:t>
            </a:r>
            <a:r>
              <a:rPr lang="en-ZA" sz="2200" dirty="0" err="1">
                <a:solidFill>
                  <a:srgbClr val="000000"/>
                </a:solidFill>
                <a:latin typeface="Arial" panose="020B0604020202020204" pitchFamily="34" charset="0"/>
              </a:rPr>
              <a:t>Agri</a:t>
            </a:r>
            <a:r>
              <a:rPr lang="en-ZA" sz="2200" dirty="0">
                <a:solidFill>
                  <a:srgbClr val="000000"/>
                </a:solidFill>
                <a:latin typeface="Arial" panose="020B0604020202020204" pitchFamily="34" charset="0"/>
              </a:rPr>
              <a:t>-Parks </a:t>
            </a:r>
            <a:r>
              <a:rPr lang="en-ZA" sz="2200" dirty="0" smtClean="0">
                <a:solidFill>
                  <a:srgbClr val="000000"/>
                </a:solidFill>
                <a:latin typeface="Arial" panose="020B0604020202020204" pitchFamily="34" charset="0"/>
              </a:rPr>
              <a:t>would </a:t>
            </a:r>
            <a:r>
              <a:rPr lang="en-ZA" sz="2200" dirty="0">
                <a:solidFill>
                  <a:srgbClr val="000000"/>
                </a:solidFill>
                <a:latin typeface="Arial" panose="020B0604020202020204" pitchFamily="34" charset="0"/>
              </a:rPr>
              <a:t>need a lot of monitoring and project management </a:t>
            </a:r>
            <a:r>
              <a:rPr lang="en-ZA" sz="2200" dirty="0" smtClean="0">
                <a:solidFill>
                  <a:srgbClr val="000000"/>
                </a:solidFill>
                <a:latin typeface="Arial" panose="020B0604020202020204" pitchFamily="34" charset="0"/>
              </a:rPr>
              <a:t>skills for DAFF to </a:t>
            </a:r>
            <a:r>
              <a:rPr lang="en-ZA" sz="2200" dirty="0">
                <a:solidFill>
                  <a:srgbClr val="000000"/>
                </a:solidFill>
                <a:latin typeface="Arial" panose="020B0604020202020204" pitchFamily="34" charset="0"/>
              </a:rPr>
              <a:t>produce the required outcome and limit resources leakages. </a:t>
            </a:r>
            <a:endParaRPr lang="en-ZA" sz="2200" dirty="0" smtClean="0">
              <a:solidFill>
                <a:srgbClr val="000000"/>
              </a:solidFill>
              <a:latin typeface="Arial" panose="020B0604020202020204" pitchFamily="34" charset="0"/>
            </a:endParaRPr>
          </a:p>
          <a:p>
            <a:pPr algn="just">
              <a:lnSpc>
                <a:spcPct val="80000"/>
              </a:lnSpc>
              <a:spcAft>
                <a:spcPts val="600"/>
              </a:spcAft>
            </a:pPr>
            <a:r>
              <a:rPr lang="en-ZA" sz="2200" dirty="0" smtClean="0">
                <a:solidFill>
                  <a:srgbClr val="000000"/>
                </a:solidFill>
                <a:latin typeface="Arial" panose="020B0604020202020204" pitchFamily="34" charset="0"/>
              </a:rPr>
              <a:t>The </a:t>
            </a:r>
            <a:r>
              <a:rPr lang="en-ZA" sz="2200" dirty="0">
                <a:solidFill>
                  <a:srgbClr val="000000"/>
                </a:solidFill>
                <a:latin typeface="Arial" panose="020B0604020202020204" pitchFamily="34" charset="0"/>
              </a:rPr>
              <a:t>APP should reflect improvement plans in this regard.</a:t>
            </a:r>
            <a:endParaRPr lang="en-ZA" sz="2200" dirty="0" smtClean="0">
              <a:solidFill>
                <a:srgbClr val="000000"/>
              </a:solidFill>
              <a:latin typeface="Arial" panose="020B060402020202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29</a:t>
            </a:fld>
            <a:endParaRPr lang="en-ZA" dirty="0">
              <a:solidFill>
                <a:srgbClr val="531A17">
                  <a:satMod val="130000"/>
                </a:srgbClr>
              </a:solidFill>
            </a:endParaRPr>
          </a:p>
        </p:txBody>
      </p:sp>
    </p:spTree>
    <p:extLst>
      <p:ext uri="{BB962C8B-B14F-4D97-AF65-F5344CB8AC3E}">
        <p14:creationId xmlns:p14="http://schemas.microsoft.com/office/powerpoint/2010/main" val="3294195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Image result for national development plan vision 2030 south afr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aphicFrame>
        <p:nvGraphicFramePr>
          <p:cNvPr id="2" name="Diagram 1"/>
          <p:cNvGraphicFramePr/>
          <p:nvPr>
            <p:extLst>
              <p:ext uri="{D42A27DB-BD31-4B8C-83A1-F6EECF244321}">
                <p14:modId xmlns:p14="http://schemas.microsoft.com/office/powerpoint/2010/main" val="38535319"/>
              </p:ext>
            </p:extLst>
          </p:nvPr>
        </p:nvGraphicFramePr>
        <p:xfrm>
          <a:off x="3205881" y="3470081"/>
          <a:ext cx="5783759" cy="3369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91880" y="113642"/>
            <a:ext cx="5256584" cy="3268662"/>
          </a:xfrm>
          <a:prstGeom prst="rect">
            <a:avLst/>
          </a:prstGeom>
        </p:spPr>
      </p:pic>
      <p:sp>
        <p:nvSpPr>
          <p:cNvPr id="9" name="Slide Number Placeholder 3"/>
          <p:cNvSpPr>
            <a:spLocks noGrp="1"/>
          </p:cNvSpPr>
          <p:nvPr>
            <p:ph type="sldNum" sz="quarter" idx="4294967295"/>
          </p:nvPr>
        </p:nvSpPr>
        <p:spPr>
          <a:xfrm>
            <a:off x="8532440" y="6382591"/>
            <a:ext cx="457200" cy="457200"/>
          </a:xfrm>
          <a:prstGeom prst="rect">
            <a:avLst/>
          </a:prstGeom>
        </p:spPr>
        <p:txBody>
          <a:bodyPr/>
          <a:lstStyle/>
          <a:p>
            <a:fld id="{62AAA1A3-262B-4979-8C18-306C3DA11E9E}" type="slidenum">
              <a:rPr lang="en-ZA" smtClean="0">
                <a:solidFill>
                  <a:schemeClr val="accent1"/>
                </a:solidFill>
              </a:rPr>
              <a:pPr/>
              <a:t>3</a:t>
            </a:fld>
            <a:endParaRPr lang="en-ZA" dirty="0">
              <a:solidFill>
                <a:schemeClr val="accent1"/>
              </a:solidFill>
            </a:endParaRPr>
          </a:p>
        </p:txBody>
      </p:sp>
      <p:pic>
        <p:nvPicPr>
          <p:cNvPr id="4" name="Picture 3"/>
          <p:cNvPicPr>
            <a:picLocks noChangeAspect="1"/>
          </p:cNvPicPr>
          <p:nvPr/>
        </p:nvPicPr>
        <p:blipFill>
          <a:blip r:embed="rId9"/>
          <a:stretch>
            <a:fillRect/>
          </a:stretch>
        </p:blipFill>
        <p:spPr>
          <a:xfrm>
            <a:off x="8818" y="1"/>
            <a:ext cx="3483062" cy="2492895"/>
          </a:xfrm>
          <a:prstGeom prst="rect">
            <a:avLst/>
          </a:prstGeom>
        </p:spPr>
      </p:pic>
      <p:sp>
        <p:nvSpPr>
          <p:cNvPr id="5" name="TextBox 4"/>
          <p:cNvSpPr txBox="1"/>
          <p:nvPr/>
        </p:nvSpPr>
        <p:spPr>
          <a:xfrm>
            <a:off x="155575" y="3030287"/>
            <a:ext cx="2979469" cy="3046988"/>
          </a:xfrm>
          <a:prstGeom prst="rect">
            <a:avLst/>
          </a:prstGeom>
          <a:noFill/>
        </p:spPr>
        <p:txBody>
          <a:bodyPr wrap="square" rtlCol="0">
            <a:spAutoFit/>
          </a:bodyPr>
          <a:lstStyle/>
          <a:p>
            <a:pPr marL="285750" indent="-285750">
              <a:buClr>
                <a:srgbClr val="C00000"/>
              </a:buClr>
              <a:buSzPct val="110000"/>
              <a:buFont typeface="Wingdings" panose="05000000000000000000" pitchFamily="2" charset="2"/>
              <a:buChar char="ü"/>
            </a:pPr>
            <a:r>
              <a:rPr lang="en-ZA" sz="1600" b="1" dirty="0"/>
              <a:t>The MTSF is one of our key means </a:t>
            </a:r>
            <a:r>
              <a:rPr lang="en-ZA" sz="1600" b="1" dirty="0" smtClean="0"/>
              <a:t>of </a:t>
            </a:r>
            <a:r>
              <a:rPr lang="en-ZA" sz="1600" b="1" dirty="0"/>
              <a:t>tracking progress towards achievement </a:t>
            </a:r>
            <a:r>
              <a:rPr lang="en-ZA" sz="1600" b="1" dirty="0" smtClean="0"/>
              <a:t>of the NDP 2030</a:t>
            </a:r>
            <a:r>
              <a:rPr lang="en-ZA" sz="1600" b="1" dirty="0"/>
              <a:t>, </a:t>
            </a:r>
            <a:r>
              <a:rPr lang="en-ZA" sz="1600" b="1" dirty="0" smtClean="0"/>
              <a:t>annually. </a:t>
            </a:r>
          </a:p>
          <a:p>
            <a:pPr marL="285750" indent="-285750">
              <a:lnSpc>
                <a:spcPct val="50000"/>
              </a:lnSpc>
              <a:spcAft>
                <a:spcPts val="600"/>
              </a:spcAft>
              <a:buClr>
                <a:srgbClr val="C00000"/>
              </a:buClr>
              <a:buSzPct val="110000"/>
              <a:buFont typeface="Wingdings" panose="05000000000000000000" pitchFamily="2" charset="2"/>
              <a:buChar char="ü"/>
            </a:pPr>
            <a:endParaRPr lang="en-ZA" sz="1600" b="1" dirty="0" smtClean="0"/>
          </a:p>
          <a:p>
            <a:pPr marL="285750" indent="-285750">
              <a:buClr>
                <a:srgbClr val="C00000"/>
              </a:buClr>
              <a:buSzPct val="110000"/>
              <a:buFont typeface="Wingdings" panose="05000000000000000000" pitchFamily="2" charset="2"/>
              <a:buChar char="ü"/>
            </a:pPr>
            <a:r>
              <a:rPr lang="en-ZA" sz="1600" b="1" dirty="0" smtClean="0"/>
              <a:t>As </a:t>
            </a:r>
            <a:r>
              <a:rPr lang="en-ZA" sz="1600" b="1" dirty="0"/>
              <a:t>a result, the APPs and SPs </a:t>
            </a:r>
            <a:r>
              <a:rPr lang="en-ZA" sz="1600" b="1" dirty="0" smtClean="0"/>
              <a:t>of government must </a:t>
            </a:r>
            <a:r>
              <a:rPr lang="en-ZA" sz="1600" b="1" dirty="0"/>
              <a:t>be aligned </a:t>
            </a:r>
            <a:r>
              <a:rPr lang="en-ZA" sz="1600" b="1" dirty="0" smtClean="0"/>
              <a:t>to </a:t>
            </a:r>
            <a:r>
              <a:rPr lang="en-ZA" sz="1600" b="1" dirty="0"/>
              <a:t>the MTSF </a:t>
            </a:r>
            <a:r>
              <a:rPr lang="en-ZA" sz="1600" b="1" dirty="0" smtClean="0"/>
              <a:t>to enable implementation of </a:t>
            </a:r>
            <a:r>
              <a:rPr lang="en-ZA" sz="1600" b="1" dirty="0"/>
              <a:t>the NDP </a:t>
            </a:r>
            <a:r>
              <a:rPr lang="en-ZA" sz="1600" b="1" dirty="0" smtClean="0"/>
              <a:t>2030.</a:t>
            </a:r>
            <a:endParaRPr lang="en-ZA" sz="1600" b="1" dirty="0"/>
          </a:p>
        </p:txBody>
      </p:sp>
      <p:sp>
        <p:nvSpPr>
          <p:cNvPr id="8" name="Right Arrow 7"/>
          <p:cNvSpPr/>
          <p:nvPr/>
        </p:nvSpPr>
        <p:spPr>
          <a:xfrm>
            <a:off x="4788024" y="6077275"/>
            <a:ext cx="3194425" cy="14401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extBox 9"/>
          <p:cNvSpPr txBox="1"/>
          <p:nvPr/>
        </p:nvSpPr>
        <p:spPr>
          <a:xfrm>
            <a:off x="7982449" y="5844584"/>
            <a:ext cx="1279517" cy="609398"/>
          </a:xfrm>
          <a:prstGeom prst="rect">
            <a:avLst/>
          </a:prstGeom>
          <a:noFill/>
        </p:spPr>
        <p:txBody>
          <a:bodyPr wrap="none" rtlCol="0">
            <a:spAutoFit/>
          </a:bodyPr>
          <a:lstStyle/>
          <a:p>
            <a:pPr>
              <a:lnSpc>
                <a:spcPct val="70000"/>
              </a:lnSpc>
            </a:pPr>
            <a:r>
              <a:rPr lang="en-ZA" sz="2400" b="1" dirty="0" smtClean="0">
                <a:solidFill>
                  <a:srgbClr val="FF0000"/>
                </a:solidFill>
              </a:rPr>
              <a:t>Vision </a:t>
            </a:r>
          </a:p>
          <a:p>
            <a:pPr>
              <a:lnSpc>
                <a:spcPct val="70000"/>
              </a:lnSpc>
            </a:pPr>
            <a:r>
              <a:rPr lang="en-ZA" sz="2400" b="1" dirty="0" smtClean="0">
                <a:solidFill>
                  <a:srgbClr val="FF0000"/>
                </a:solidFill>
              </a:rPr>
              <a:t> 2030</a:t>
            </a:r>
            <a:endParaRPr lang="en-ZA" sz="2400" b="1" dirty="0">
              <a:solidFill>
                <a:srgbClr val="FF0000"/>
              </a:solidFill>
            </a:endParaRPr>
          </a:p>
        </p:txBody>
      </p:sp>
    </p:spTree>
    <p:extLst>
      <p:ext uri="{BB962C8B-B14F-4D97-AF65-F5344CB8AC3E}">
        <p14:creationId xmlns:p14="http://schemas.microsoft.com/office/powerpoint/2010/main" val="4222855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712968" cy="836712"/>
          </a:xfrm>
        </p:spPr>
        <p:txBody>
          <a:bodyPr>
            <a:normAutofit/>
          </a:bodyPr>
          <a:lstStyle/>
          <a:p>
            <a:pPr algn="ctr"/>
            <a:r>
              <a:rPr lang="en-US" sz="3600" b="1" dirty="0" smtClean="0"/>
              <a:t>Alignment Discrepancies (1)</a:t>
            </a:r>
            <a:endParaRPr lang="en-US" sz="3600" b="1" dirty="0"/>
          </a:p>
        </p:txBody>
      </p:sp>
      <p:sp>
        <p:nvSpPr>
          <p:cNvPr id="3" name="Content Placeholder 2"/>
          <p:cNvSpPr>
            <a:spLocks noGrp="1"/>
          </p:cNvSpPr>
          <p:nvPr>
            <p:ph idx="1"/>
          </p:nvPr>
        </p:nvSpPr>
        <p:spPr>
          <a:xfrm>
            <a:off x="0" y="980728"/>
            <a:ext cx="8820472" cy="5400599"/>
          </a:xfrm>
        </p:spPr>
        <p:txBody>
          <a:bodyPr>
            <a:normAutofit fontScale="77500" lnSpcReduction="20000"/>
          </a:bodyPr>
          <a:lstStyle/>
          <a:p>
            <a:pPr marL="82296" indent="0" algn="just">
              <a:lnSpc>
                <a:spcPct val="110000"/>
              </a:lnSpc>
              <a:buNone/>
            </a:pPr>
            <a:r>
              <a:rPr lang="en-ZA" sz="3100" b="1" dirty="0" smtClean="0">
                <a:solidFill>
                  <a:schemeClr val="tx1"/>
                </a:solidFill>
              </a:rPr>
              <a:t>Key misalignments noted between </a:t>
            </a:r>
            <a:r>
              <a:rPr lang="en-ZA" sz="3100" b="1" dirty="0">
                <a:solidFill>
                  <a:schemeClr val="tx1"/>
                </a:solidFill>
              </a:rPr>
              <a:t>the MTSF 2014-19 and the 2016/17 </a:t>
            </a:r>
            <a:r>
              <a:rPr lang="en-ZA" sz="3100" b="1" dirty="0" smtClean="0">
                <a:solidFill>
                  <a:schemeClr val="tx1"/>
                </a:solidFill>
              </a:rPr>
              <a:t>APP</a:t>
            </a:r>
            <a:r>
              <a:rPr lang="en-ZA" sz="3100" b="1" dirty="0">
                <a:solidFill>
                  <a:schemeClr val="tx1"/>
                </a:solidFill>
              </a:rPr>
              <a:t> </a:t>
            </a:r>
            <a:r>
              <a:rPr lang="en-ZA" sz="3100" b="1" dirty="0" smtClean="0">
                <a:solidFill>
                  <a:schemeClr val="tx1"/>
                </a:solidFill>
              </a:rPr>
              <a:t>are as follows:-</a:t>
            </a:r>
          </a:p>
          <a:p>
            <a:pPr marL="82296" indent="0" algn="just">
              <a:lnSpc>
                <a:spcPct val="40000"/>
              </a:lnSpc>
              <a:buNone/>
            </a:pPr>
            <a:endParaRPr lang="en-US" sz="3000" b="1" dirty="0" smtClean="0">
              <a:solidFill>
                <a:srgbClr val="002060"/>
              </a:solidFill>
            </a:endParaRPr>
          </a:p>
          <a:p>
            <a:pPr algn="just">
              <a:lnSpc>
                <a:spcPct val="110000"/>
              </a:lnSpc>
            </a:pPr>
            <a:r>
              <a:rPr lang="en-US" sz="3100" b="1" dirty="0" smtClean="0">
                <a:solidFill>
                  <a:srgbClr val="002060"/>
                </a:solidFill>
              </a:rPr>
              <a:t>Sub-outcome </a:t>
            </a:r>
            <a:r>
              <a:rPr lang="en-US" sz="3100" b="1" dirty="0">
                <a:solidFill>
                  <a:srgbClr val="002060"/>
                </a:solidFill>
              </a:rPr>
              <a:t>1 </a:t>
            </a:r>
            <a:r>
              <a:rPr lang="en-US" sz="3100" b="1" dirty="0" smtClean="0">
                <a:solidFill>
                  <a:srgbClr val="002060"/>
                </a:solidFill>
              </a:rPr>
              <a:t>(Outcome 7)</a:t>
            </a:r>
          </a:p>
          <a:p>
            <a:pPr marL="82296" indent="0" algn="just">
              <a:lnSpc>
                <a:spcPct val="20000"/>
              </a:lnSpc>
              <a:buNone/>
            </a:pPr>
            <a:r>
              <a:rPr lang="en-US" sz="3000" b="1" dirty="0" smtClean="0">
                <a:solidFill>
                  <a:srgbClr val="002060"/>
                </a:solidFill>
              </a:rPr>
              <a:t> </a:t>
            </a:r>
          </a:p>
          <a:p>
            <a:pPr lvl="1" algn="just">
              <a:lnSpc>
                <a:spcPct val="110000"/>
              </a:lnSpc>
            </a:pPr>
            <a:r>
              <a:rPr lang="en-US" dirty="0" smtClean="0">
                <a:solidFill>
                  <a:schemeClr val="tx1"/>
                </a:solidFill>
              </a:rPr>
              <a:t>Despite commitment at SONA in February 2017 the amendments to the Preservation and Development of Agricultural </a:t>
            </a:r>
            <a:r>
              <a:rPr lang="en-US" dirty="0">
                <a:solidFill>
                  <a:schemeClr val="tx1"/>
                </a:solidFill>
              </a:rPr>
              <a:t>L</a:t>
            </a:r>
            <a:r>
              <a:rPr lang="en-US" dirty="0" smtClean="0">
                <a:solidFill>
                  <a:schemeClr val="tx1"/>
                </a:solidFill>
              </a:rPr>
              <a:t>and Framework (PDALFA) has not yet been submitted to Cabinet and most important, the process thereof, is not reflected on the APP. </a:t>
            </a:r>
          </a:p>
          <a:p>
            <a:pPr lvl="1" algn="just">
              <a:lnSpc>
                <a:spcPct val="110000"/>
              </a:lnSpc>
            </a:pPr>
            <a:r>
              <a:rPr lang="en-US" dirty="0" smtClean="0">
                <a:solidFill>
                  <a:schemeClr val="tx1"/>
                </a:solidFill>
              </a:rPr>
              <a:t>Finalization on PDALFA must be expedited to enable protection of agricultural high value land from other uses, such as for golf estates, mining, and housing. </a:t>
            </a:r>
          </a:p>
          <a:p>
            <a:pPr lvl="1" algn="just">
              <a:lnSpc>
                <a:spcPct val="110000"/>
              </a:lnSpc>
            </a:pPr>
            <a:r>
              <a:rPr lang="en-US" dirty="0" smtClean="0">
                <a:solidFill>
                  <a:schemeClr val="tx1"/>
                </a:solidFill>
              </a:rPr>
              <a:t>These ‘other’ uses often compromise food security production initiatives, posing a threat to national food security.</a:t>
            </a:r>
          </a:p>
          <a:p>
            <a:pPr lvl="1" algn="just">
              <a:lnSpc>
                <a:spcPct val="110000"/>
              </a:lnSpc>
            </a:pPr>
            <a:r>
              <a:rPr lang="en-US" dirty="0" smtClean="0">
                <a:solidFill>
                  <a:schemeClr val="tx1"/>
                </a:solidFill>
              </a:rPr>
              <a:t>The process is reportedly behind schedule by three (3) quarters on government’s Programme of Action (</a:t>
            </a:r>
            <a:r>
              <a:rPr lang="en-US" dirty="0" err="1" smtClean="0">
                <a:solidFill>
                  <a:schemeClr val="tx1"/>
                </a:solidFill>
              </a:rPr>
              <a:t>PoA</a:t>
            </a:r>
            <a:r>
              <a:rPr lang="en-US" dirty="0" smtClean="0">
                <a:solidFill>
                  <a:schemeClr val="tx1"/>
                </a:solidFill>
              </a:rPr>
              <a:t>). </a:t>
            </a:r>
          </a:p>
          <a:p>
            <a:pPr marL="402336" lvl="1" indent="0" algn="just">
              <a:lnSpc>
                <a:spcPct val="70000"/>
              </a:lnSpc>
              <a:buNone/>
            </a:pPr>
            <a:endParaRPr lang="en-US" sz="2600" dirty="0" smtClean="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30</a:t>
            </a:fld>
            <a:endParaRPr lang="en-ZA" dirty="0">
              <a:solidFill>
                <a:srgbClr val="531A17">
                  <a:satMod val="130000"/>
                </a:srgbClr>
              </a:solidFill>
            </a:endParaRPr>
          </a:p>
        </p:txBody>
      </p:sp>
    </p:spTree>
    <p:extLst>
      <p:ext uri="{BB962C8B-B14F-4D97-AF65-F5344CB8AC3E}">
        <p14:creationId xmlns:p14="http://schemas.microsoft.com/office/powerpoint/2010/main" val="3129977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46918"/>
            <a:ext cx="8712968" cy="545778"/>
          </a:xfrm>
        </p:spPr>
        <p:txBody>
          <a:bodyPr>
            <a:normAutofit fontScale="90000"/>
          </a:bodyPr>
          <a:lstStyle/>
          <a:p>
            <a:pPr algn="ctr"/>
            <a:r>
              <a:rPr lang="en-US" b="1" dirty="0" smtClean="0"/>
              <a:t>Alignment </a:t>
            </a:r>
            <a:r>
              <a:rPr lang="en-US" b="1" dirty="0"/>
              <a:t>Discrepancies </a:t>
            </a:r>
            <a:r>
              <a:rPr lang="en-US" b="1" dirty="0" smtClean="0"/>
              <a:t>(2)</a:t>
            </a:r>
            <a:endParaRPr lang="en-US" b="1" dirty="0"/>
          </a:p>
        </p:txBody>
      </p:sp>
      <p:sp>
        <p:nvSpPr>
          <p:cNvPr id="3" name="Content Placeholder 2"/>
          <p:cNvSpPr>
            <a:spLocks noGrp="1"/>
          </p:cNvSpPr>
          <p:nvPr>
            <p:ph idx="1"/>
          </p:nvPr>
        </p:nvSpPr>
        <p:spPr>
          <a:xfrm>
            <a:off x="215516" y="1088594"/>
            <a:ext cx="8604956" cy="5769406"/>
          </a:xfrm>
        </p:spPr>
        <p:txBody>
          <a:bodyPr>
            <a:noAutofit/>
          </a:bodyPr>
          <a:lstStyle/>
          <a:p>
            <a:pPr marL="82296" indent="0" algn="just">
              <a:buClr>
                <a:srgbClr val="531A17"/>
              </a:buClr>
              <a:buNone/>
            </a:pPr>
            <a:r>
              <a:rPr lang="en-US" sz="2800" b="1" dirty="0">
                <a:solidFill>
                  <a:srgbClr val="002060"/>
                </a:solidFill>
              </a:rPr>
              <a:t>Sub-outcome </a:t>
            </a:r>
            <a:r>
              <a:rPr lang="en-US" sz="2800" b="1" dirty="0" smtClean="0">
                <a:solidFill>
                  <a:srgbClr val="002060"/>
                </a:solidFill>
              </a:rPr>
              <a:t>3 and 4 (Outcome 7): </a:t>
            </a:r>
            <a:r>
              <a:rPr lang="en-US" sz="2800" dirty="0" smtClean="0">
                <a:solidFill>
                  <a:prstClr val="black"/>
                </a:solidFill>
              </a:rPr>
              <a:t> </a:t>
            </a:r>
          </a:p>
          <a:p>
            <a:pPr marL="82296" indent="0" algn="just">
              <a:lnSpc>
                <a:spcPct val="50000"/>
              </a:lnSpc>
              <a:buClr>
                <a:srgbClr val="531A17"/>
              </a:buClr>
              <a:buNone/>
            </a:pPr>
            <a:endParaRPr lang="en-US" sz="2800" dirty="0" smtClean="0">
              <a:solidFill>
                <a:prstClr val="black"/>
              </a:solidFill>
            </a:endParaRPr>
          </a:p>
          <a:p>
            <a:pPr algn="just">
              <a:lnSpc>
                <a:spcPct val="80000"/>
              </a:lnSpc>
              <a:buClr>
                <a:srgbClr val="531A17"/>
              </a:buClr>
              <a:buFont typeface="Wingdings" panose="05000000000000000000" pitchFamily="2" charset="2"/>
              <a:buChar char="§"/>
            </a:pPr>
            <a:r>
              <a:rPr lang="en-ZA" sz="2400" dirty="0">
                <a:solidFill>
                  <a:prstClr val="black"/>
                </a:solidFill>
              </a:rPr>
              <a:t>The number of hectares underutilised in communal land cultivated </a:t>
            </a:r>
            <a:r>
              <a:rPr lang="en-ZA" sz="2400" dirty="0" smtClean="0">
                <a:solidFill>
                  <a:prstClr val="black"/>
                </a:solidFill>
              </a:rPr>
              <a:t>as provided </a:t>
            </a:r>
            <a:r>
              <a:rPr lang="en-ZA" sz="2400" dirty="0">
                <a:solidFill>
                  <a:prstClr val="black"/>
                </a:solidFill>
              </a:rPr>
              <a:t>in the 2016/17 </a:t>
            </a:r>
            <a:r>
              <a:rPr lang="en-ZA" sz="2400" dirty="0" smtClean="0">
                <a:solidFill>
                  <a:prstClr val="black"/>
                </a:solidFill>
              </a:rPr>
              <a:t>APP, </a:t>
            </a:r>
            <a:r>
              <a:rPr lang="en-ZA" sz="2400" dirty="0">
                <a:solidFill>
                  <a:prstClr val="black"/>
                </a:solidFill>
              </a:rPr>
              <a:t>is not aligned with MTSF target </a:t>
            </a:r>
            <a:r>
              <a:rPr lang="en-ZA" sz="2400" dirty="0" smtClean="0">
                <a:solidFill>
                  <a:prstClr val="black"/>
                </a:solidFill>
              </a:rPr>
              <a:t>seeking to get into production 1 Mil Ha of under-utilised land in both communal areas and land reform projects.</a:t>
            </a:r>
          </a:p>
          <a:p>
            <a:pPr marL="82296" indent="0" algn="just">
              <a:lnSpc>
                <a:spcPct val="20000"/>
              </a:lnSpc>
              <a:buClr>
                <a:srgbClr val="531A17"/>
              </a:buClr>
              <a:buNone/>
            </a:pPr>
            <a:endParaRPr lang="en-ZA" sz="2400" dirty="0" smtClean="0">
              <a:solidFill>
                <a:prstClr val="black"/>
              </a:solidFill>
            </a:endParaRPr>
          </a:p>
          <a:p>
            <a:pPr algn="just">
              <a:lnSpc>
                <a:spcPct val="80000"/>
              </a:lnSpc>
              <a:buClr>
                <a:srgbClr val="531A17"/>
              </a:buClr>
              <a:buFont typeface="Wingdings" panose="05000000000000000000" pitchFamily="2" charset="2"/>
              <a:buChar char="§"/>
            </a:pPr>
            <a:r>
              <a:rPr lang="en-ZA" sz="2400" dirty="0" smtClean="0">
                <a:solidFill>
                  <a:prstClr val="black"/>
                </a:solidFill>
              </a:rPr>
              <a:t>The expansion </a:t>
            </a:r>
            <a:r>
              <a:rPr lang="en-ZA" sz="2400" dirty="0">
                <a:solidFill>
                  <a:prstClr val="black"/>
                </a:solidFill>
              </a:rPr>
              <a:t>of land under irrigation has not been reflected in the 2016/17 </a:t>
            </a:r>
            <a:r>
              <a:rPr lang="en-ZA" sz="2400" dirty="0" smtClean="0">
                <a:solidFill>
                  <a:prstClr val="black"/>
                </a:solidFill>
              </a:rPr>
              <a:t>APP.</a:t>
            </a:r>
          </a:p>
          <a:p>
            <a:pPr marL="82296" indent="0" algn="just">
              <a:lnSpc>
                <a:spcPct val="20000"/>
              </a:lnSpc>
              <a:buClr>
                <a:srgbClr val="531A17"/>
              </a:buClr>
              <a:buNone/>
            </a:pPr>
            <a:endParaRPr lang="en-ZA" sz="2400" dirty="0" smtClean="0">
              <a:solidFill>
                <a:prstClr val="black"/>
              </a:solidFill>
            </a:endParaRPr>
          </a:p>
          <a:p>
            <a:pPr algn="just">
              <a:lnSpc>
                <a:spcPct val="80000"/>
              </a:lnSpc>
              <a:buClr>
                <a:srgbClr val="531A17"/>
              </a:buClr>
              <a:buFont typeface="Wingdings" panose="05000000000000000000" pitchFamily="2" charset="2"/>
              <a:buChar char="§"/>
            </a:pPr>
            <a:r>
              <a:rPr lang="en-ZA" sz="2400" dirty="0">
                <a:solidFill>
                  <a:prstClr val="black"/>
                </a:solidFill>
              </a:rPr>
              <a:t>The target for the revitalisation of irrigations schemes is </a:t>
            </a:r>
            <a:r>
              <a:rPr lang="en-ZA" sz="2400" dirty="0" smtClean="0">
                <a:solidFill>
                  <a:prstClr val="black"/>
                </a:solidFill>
              </a:rPr>
              <a:t>‘181 project’ </a:t>
            </a:r>
            <a:r>
              <a:rPr lang="en-ZA" sz="2400" dirty="0">
                <a:solidFill>
                  <a:prstClr val="black"/>
                </a:solidFill>
              </a:rPr>
              <a:t>in the </a:t>
            </a:r>
            <a:r>
              <a:rPr lang="en-ZA" sz="2400" dirty="0" smtClean="0">
                <a:solidFill>
                  <a:prstClr val="black"/>
                </a:solidFill>
              </a:rPr>
              <a:t>MTSF, while the </a:t>
            </a:r>
            <a:r>
              <a:rPr lang="en-ZA" sz="2400" dirty="0">
                <a:solidFill>
                  <a:prstClr val="black"/>
                </a:solidFill>
              </a:rPr>
              <a:t>2016 /17 APP </a:t>
            </a:r>
            <a:r>
              <a:rPr lang="en-ZA" sz="2400" dirty="0" smtClean="0">
                <a:solidFill>
                  <a:prstClr val="black"/>
                </a:solidFill>
              </a:rPr>
              <a:t>reflects only ‘1’ as </a:t>
            </a:r>
            <a:r>
              <a:rPr lang="en-ZA" sz="2400" dirty="0">
                <a:solidFill>
                  <a:prstClr val="black"/>
                </a:solidFill>
              </a:rPr>
              <a:t>the target. </a:t>
            </a:r>
            <a:r>
              <a:rPr lang="en-ZA" sz="2400" dirty="0" smtClean="0">
                <a:solidFill>
                  <a:prstClr val="black"/>
                </a:solidFill>
              </a:rPr>
              <a:t>The annual target should at least be 36.</a:t>
            </a:r>
          </a:p>
          <a:p>
            <a:pPr marL="82296" indent="0" algn="just">
              <a:lnSpc>
                <a:spcPct val="20000"/>
              </a:lnSpc>
              <a:buClr>
                <a:srgbClr val="531A17"/>
              </a:buClr>
              <a:buNone/>
            </a:pPr>
            <a:endParaRPr lang="en-ZA" sz="2400" dirty="0" smtClean="0">
              <a:solidFill>
                <a:prstClr val="black"/>
              </a:solidFill>
            </a:endParaRPr>
          </a:p>
          <a:p>
            <a:pPr algn="just">
              <a:lnSpc>
                <a:spcPct val="80000"/>
              </a:lnSpc>
              <a:buClr>
                <a:srgbClr val="531A17"/>
              </a:buClr>
              <a:buFont typeface="Wingdings" panose="05000000000000000000" pitchFamily="2" charset="2"/>
              <a:buChar char="§"/>
            </a:pPr>
            <a:r>
              <a:rPr lang="en-US" sz="2400" dirty="0">
                <a:solidFill>
                  <a:prstClr val="black"/>
                </a:solidFill>
              </a:rPr>
              <a:t>DAFF and DRDLR had reached consensus to jointly implement these activities across Departmental mandates however, the agreement is </a:t>
            </a:r>
            <a:r>
              <a:rPr lang="en-US" sz="2400" dirty="0" smtClean="0">
                <a:solidFill>
                  <a:prstClr val="black"/>
                </a:solidFill>
              </a:rPr>
              <a:t>yet to be implemented</a:t>
            </a:r>
            <a:r>
              <a:rPr lang="en-US" sz="2400" dirty="0">
                <a:solidFill>
                  <a:prstClr val="black"/>
                </a:solidFill>
              </a:rPr>
              <a:t>. </a:t>
            </a:r>
          </a:p>
          <a:p>
            <a:pPr marL="57150" lvl="1" indent="0" algn="just">
              <a:buClr>
                <a:srgbClr val="531A17"/>
              </a:buClr>
              <a:buNone/>
            </a:pPr>
            <a:endParaRPr lang="en-US" sz="2400" dirty="0">
              <a:solidFill>
                <a:prstClr val="black"/>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31</a:t>
            </a:fld>
            <a:endParaRPr lang="en-ZA" dirty="0">
              <a:solidFill>
                <a:srgbClr val="531A17">
                  <a:satMod val="130000"/>
                </a:srgbClr>
              </a:solidFill>
            </a:endParaRPr>
          </a:p>
        </p:txBody>
      </p:sp>
    </p:spTree>
    <p:extLst>
      <p:ext uri="{BB962C8B-B14F-4D97-AF65-F5344CB8AC3E}">
        <p14:creationId xmlns:p14="http://schemas.microsoft.com/office/powerpoint/2010/main" val="41084004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3863244"/>
              </p:ext>
            </p:extLst>
          </p:nvPr>
        </p:nvGraphicFramePr>
        <p:xfrm>
          <a:off x="685800" y="188640"/>
          <a:ext cx="806266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2AAA1A3-262B-4979-8C18-306C3DA11E9E}" type="slidenum">
              <a:rPr lang="en-ZA" smtClean="0">
                <a:solidFill>
                  <a:srgbClr val="531A17">
                    <a:satMod val="130000"/>
                  </a:srgbClr>
                </a:solidFill>
              </a:rPr>
              <a:pPr/>
              <a:t>32</a:t>
            </a:fld>
            <a:endParaRPr lang="en-ZA" dirty="0">
              <a:solidFill>
                <a:srgbClr val="531A17">
                  <a:satMod val="130000"/>
                </a:srgbClr>
              </a:solidFill>
            </a:endParaRPr>
          </a:p>
        </p:txBody>
      </p:sp>
    </p:spTree>
    <p:extLst>
      <p:ext uri="{BB962C8B-B14F-4D97-AF65-F5344CB8AC3E}">
        <p14:creationId xmlns:p14="http://schemas.microsoft.com/office/powerpoint/2010/main" val="19616057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724"/>
            <a:ext cx="8712968" cy="939784"/>
          </a:xfrm>
        </p:spPr>
        <p:txBody>
          <a:bodyPr>
            <a:normAutofit/>
          </a:bodyPr>
          <a:lstStyle/>
          <a:p>
            <a:pPr algn="ctr"/>
            <a:r>
              <a:rPr lang="en-ZA" b="1" dirty="0"/>
              <a:t>Regulatory Framework and Timelines</a:t>
            </a:r>
          </a:p>
        </p:txBody>
      </p:sp>
      <p:sp>
        <p:nvSpPr>
          <p:cNvPr id="3" name="Content Placeholder 2"/>
          <p:cNvSpPr>
            <a:spLocks noGrp="1"/>
          </p:cNvSpPr>
          <p:nvPr>
            <p:ph idx="1"/>
          </p:nvPr>
        </p:nvSpPr>
        <p:spPr>
          <a:xfrm>
            <a:off x="107504" y="1146490"/>
            <a:ext cx="8568952" cy="5477627"/>
          </a:xfrm>
        </p:spPr>
        <p:txBody>
          <a:bodyPr>
            <a:noAutofit/>
          </a:bodyPr>
          <a:lstStyle/>
          <a:p>
            <a:pPr algn="just">
              <a:lnSpc>
                <a:spcPct val="80000"/>
              </a:lnSpc>
              <a:spcBef>
                <a:spcPts val="0"/>
              </a:spcBef>
            </a:pPr>
            <a:r>
              <a:rPr lang="en-ZA" sz="2500" dirty="0" smtClean="0">
                <a:solidFill>
                  <a:schemeClr val="tx1"/>
                </a:solidFill>
              </a:rPr>
              <a:t>The PFMA, Treasury Regulations and the Framework for Strategic Plans (SP) and Annual Performance Plans (APPs) provide the min. planning requirements that departments must adhere to when producing SP and APPs.</a:t>
            </a:r>
          </a:p>
          <a:p>
            <a:pPr marL="82296" indent="0" algn="just">
              <a:lnSpc>
                <a:spcPct val="30000"/>
              </a:lnSpc>
              <a:spcBef>
                <a:spcPts val="0"/>
              </a:spcBef>
              <a:buNone/>
            </a:pPr>
            <a:endParaRPr lang="en-ZA" sz="2500" dirty="0" smtClean="0">
              <a:solidFill>
                <a:schemeClr val="tx1"/>
              </a:solidFill>
            </a:endParaRPr>
          </a:p>
          <a:p>
            <a:pPr marL="82296" indent="0" algn="just">
              <a:lnSpc>
                <a:spcPct val="30000"/>
              </a:lnSpc>
              <a:spcBef>
                <a:spcPts val="0"/>
              </a:spcBef>
              <a:buNone/>
            </a:pPr>
            <a:endParaRPr lang="en-ZA" sz="2500" dirty="0" smtClean="0">
              <a:solidFill>
                <a:schemeClr val="tx1"/>
              </a:solidFill>
            </a:endParaRPr>
          </a:p>
          <a:p>
            <a:pPr algn="just">
              <a:lnSpc>
                <a:spcPct val="80000"/>
              </a:lnSpc>
              <a:spcBef>
                <a:spcPts val="0"/>
              </a:spcBef>
            </a:pPr>
            <a:r>
              <a:rPr lang="en-ZA" sz="2500" dirty="0" smtClean="0">
                <a:solidFill>
                  <a:schemeClr val="tx1"/>
                </a:solidFill>
              </a:rPr>
              <a:t>DAFF submitted the 1st and 2nd draft APPs in August and November 2016 respectively, and tabled the SP March, 2017.</a:t>
            </a:r>
          </a:p>
          <a:p>
            <a:pPr marL="82296" indent="0" algn="just">
              <a:lnSpc>
                <a:spcPct val="30000"/>
              </a:lnSpc>
              <a:spcBef>
                <a:spcPts val="0"/>
              </a:spcBef>
              <a:buNone/>
            </a:pPr>
            <a:endParaRPr lang="en-ZA" sz="2500" dirty="0" smtClean="0">
              <a:solidFill>
                <a:schemeClr val="tx1"/>
              </a:solidFill>
            </a:endParaRPr>
          </a:p>
          <a:p>
            <a:pPr algn="just">
              <a:lnSpc>
                <a:spcPct val="80000"/>
              </a:lnSpc>
              <a:spcBef>
                <a:spcPts val="0"/>
              </a:spcBef>
            </a:pPr>
            <a:r>
              <a:rPr lang="en-ZA" sz="2500" dirty="0" smtClean="0">
                <a:solidFill>
                  <a:schemeClr val="tx1"/>
                </a:solidFill>
              </a:rPr>
              <a:t>DPME provided feedback to DAFF in October 2016 (1st draft) and January 2017 (2nd draft).</a:t>
            </a:r>
          </a:p>
          <a:p>
            <a:pPr marL="82296" indent="0" algn="just">
              <a:lnSpc>
                <a:spcPct val="40000"/>
              </a:lnSpc>
              <a:spcBef>
                <a:spcPts val="0"/>
              </a:spcBef>
              <a:buNone/>
            </a:pPr>
            <a:endParaRPr lang="en-ZA" sz="2500" dirty="0" smtClean="0">
              <a:solidFill>
                <a:schemeClr val="tx1"/>
              </a:solidFill>
            </a:endParaRPr>
          </a:p>
          <a:p>
            <a:pPr algn="just">
              <a:lnSpc>
                <a:spcPct val="80000"/>
              </a:lnSpc>
              <a:spcBef>
                <a:spcPts val="0"/>
              </a:spcBef>
            </a:pPr>
            <a:r>
              <a:rPr lang="en-ZA" sz="2500" dirty="0" smtClean="0">
                <a:solidFill>
                  <a:schemeClr val="tx1"/>
                </a:solidFill>
              </a:rPr>
              <a:t>DAFF adhered </a:t>
            </a:r>
            <a:r>
              <a:rPr lang="en-ZA" sz="2500" dirty="0">
                <a:solidFill>
                  <a:schemeClr val="tx1"/>
                </a:solidFill>
              </a:rPr>
              <a:t>to the APP submission dates as stipulated in the Framework for SPs and APPs</a:t>
            </a:r>
          </a:p>
          <a:p>
            <a:pPr marL="82296" indent="0" algn="just">
              <a:lnSpc>
                <a:spcPct val="40000"/>
              </a:lnSpc>
              <a:spcBef>
                <a:spcPts val="0"/>
              </a:spcBef>
              <a:buNone/>
            </a:pPr>
            <a:endParaRPr lang="en-ZA" sz="2500" dirty="0">
              <a:solidFill>
                <a:schemeClr val="tx1"/>
              </a:solidFill>
            </a:endParaRPr>
          </a:p>
          <a:p>
            <a:pPr algn="just">
              <a:lnSpc>
                <a:spcPct val="80000"/>
              </a:lnSpc>
              <a:spcBef>
                <a:spcPts val="0"/>
              </a:spcBef>
            </a:pPr>
            <a:r>
              <a:rPr lang="en-ZA" sz="2500" dirty="0">
                <a:solidFill>
                  <a:schemeClr val="tx1"/>
                </a:solidFill>
              </a:rPr>
              <a:t>T</a:t>
            </a:r>
            <a:r>
              <a:rPr lang="en-ZA" sz="2500" dirty="0" smtClean="0">
                <a:solidFill>
                  <a:schemeClr val="tx1"/>
                </a:solidFill>
              </a:rPr>
              <a:t>he </a:t>
            </a:r>
            <a:r>
              <a:rPr lang="en-ZA" sz="2500" dirty="0">
                <a:solidFill>
                  <a:schemeClr val="tx1"/>
                </a:solidFill>
              </a:rPr>
              <a:t>quality of the APP has improved from previous financial </a:t>
            </a:r>
            <a:r>
              <a:rPr lang="en-ZA" sz="2500" dirty="0" smtClean="0">
                <a:solidFill>
                  <a:schemeClr val="tx1"/>
                </a:solidFill>
              </a:rPr>
              <a:t>years however</a:t>
            </a:r>
            <a:r>
              <a:rPr lang="en-ZA" sz="2500" dirty="0">
                <a:solidFill>
                  <a:schemeClr val="tx1"/>
                </a:solidFill>
              </a:rPr>
              <a:t>, there are areas that require further </a:t>
            </a:r>
            <a:r>
              <a:rPr lang="en-ZA" sz="2500" dirty="0" smtClean="0">
                <a:solidFill>
                  <a:schemeClr val="tx1"/>
                </a:solidFill>
              </a:rPr>
              <a:t>attention and improvements.</a:t>
            </a:r>
            <a:endParaRPr lang="en-ZA" sz="2500" dirty="0">
              <a:solidFill>
                <a:schemeClr val="tx1"/>
              </a:solidFill>
            </a:endParaRPr>
          </a:p>
          <a:p>
            <a:pPr algn="just">
              <a:lnSpc>
                <a:spcPct val="80000"/>
              </a:lnSpc>
              <a:spcBef>
                <a:spcPts val="0"/>
              </a:spcBef>
            </a:pPr>
            <a:endParaRPr lang="en-ZA" sz="25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33</a:t>
            </a:fld>
            <a:endParaRPr lang="en-ZA" dirty="0">
              <a:solidFill>
                <a:srgbClr val="531A17">
                  <a:satMod val="130000"/>
                </a:srgbClr>
              </a:solidFill>
            </a:endParaRPr>
          </a:p>
        </p:txBody>
      </p:sp>
    </p:spTree>
    <p:extLst>
      <p:ext uri="{BB962C8B-B14F-4D97-AF65-F5344CB8AC3E}">
        <p14:creationId xmlns:p14="http://schemas.microsoft.com/office/powerpoint/2010/main" val="1034754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64" y="188640"/>
            <a:ext cx="9144000" cy="939784"/>
          </a:xfrm>
        </p:spPr>
        <p:txBody>
          <a:bodyPr>
            <a:noAutofit/>
          </a:bodyPr>
          <a:lstStyle/>
          <a:p>
            <a:pPr algn="ctr">
              <a:lnSpc>
                <a:spcPct val="80000"/>
              </a:lnSpc>
            </a:pPr>
            <a:r>
              <a:rPr lang="en-US" sz="3600" b="1" dirty="0" smtClean="0"/>
              <a:t>Conclusion highlighting areas for further  </a:t>
            </a:r>
            <a:r>
              <a:rPr lang="en-US" sz="3600" b="1" dirty="0"/>
              <a:t>improvement</a:t>
            </a:r>
          </a:p>
        </p:txBody>
      </p:sp>
      <p:sp>
        <p:nvSpPr>
          <p:cNvPr id="3" name="Content Placeholder 2"/>
          <p:cNvSpPr>
            <a:spLocks noGrp="1"/>
          </p:cNvSpPr>
          <p:nvPr>
            <p:ph idx="1"/>
          </p:nvPr>
        </p:nvSpPr>
        <p:spPr>
          <a:xfrm>
            <a:off x="160134" y="1412776"/>
            <a:ext cx="8789966" cy="5184576"/>
          </a:xfrm>
        </p:spPr>
        <p:txBody>
          <a:bodyPr>
            <a:normAutofit fontScale="92500" lnSpcReduction="20000"/>
          </a:bodyPr>
          <a:lstStyle/>
          <a:p>
            <a:pPr marL="596646" indent="-514350" algn="just">
              <a:lnSpc>
                <a:spcPct val="90000"/>
              </a:lnSpc>
              <a:buFont typeface="+mj-lt"/>
              <a:buAutoNum type="arabicParenR"/>
            </a:pPr>
            <a:r>
              <a:rPr lang="en-US" sz="2800" dirty="0">
                <a:solidFill>
                  <a:schemeClr val="tx1"/>
                </a:solidFill>
              </a:rPr>
              <a:t>Commitments emanating from </a:t>
            </a:r>
            <a:r>
              <a:rPr lang="en-US" sz="2800" dirty="0" smtClean="0">
                <a:solidFill>
                  <a:schemeClr val="tx1"/>
                </a:solidFill>
              </a:rPr>
              <a:t>the </a:t>
            </a:r>
            <a:r>
              <a:rPr lang="en-US" sz="2800" b="1" dirty="0" smtClean="0">
                <a:solidFill>
                  <a:srgbClr val="C00000"/>
                </a:solidFill>
                <a:effectLst>
                  <a:outerShdw blurRad="38100" dist="38100" dir="2700000" algn="tl">
                    <a:srgbClr val="000000">
                      <a:alpha val="43137"/>
                    </a:srgbClr>
                  </a:outerShdw>
                </a:effectLst>
              </a:rPr>
              <a:t>Operation Phakisa: Agriculture, Land Reform and Rural Development Lab </a:t>
            </a:r>
            <a:r>
              <a:rPr lang="en-US" sz="2800" u="sng" dirty="0">
                <a:solidFill>
                  <a:schemeClr val="tx1"/>
                </a:solidFill>
              </a:rPr>
              <a:t>need to be included</a:t>
            </a:r>
            <a:r>
              <a:rPr lang="en-US" sz="2800" dirty="0">
                <a:solidFill>
                  <a:schemeClr val="tx1"/>
                </a:solidFill>
              </a:rPr>
              <a:t>, especially </a:t>
            </a:r>
            <a:r>
              <a:rPr lang="en-US" sz="2800" dirty="0" smtClean="0">
                <a:solidFill>
                  <a:schemeClr val="tx1"/>
                </a:solidFill>
              </a:rPr>
              <a:t>those wherein </a:t>
            </a:r>
            <a:r>
              <a:rPr lang="en-US" sz="2800" dirty="0">
                <a:solidFill>
                  <a:schemeClr val="tx1"/>
                </a:solidFill>
              </a:rPr>
              <a:t>DAFF </a:t>
            </a:r>
            <a:r>
              <a:rPr lang="en-US" sz="2800" dirty="0" smtClean="0">
                <a:solidFill>
                  <a:schemeClr val="tx1"/>
                </a:solidFill>
              </a:rPr>
              <a:t>is the </a:t>
            </a:r>
            <a:r>
              <a:rPr lang="en-US" sz="2800" dirty="0">
                <a:solidFill>
                  <a:schemeClr val="tx1"/>
                </a:solidFill>
              </a:rPr>
              <a:t>lead </a:t>
            </a:r>
            <a:r>
              <a:rPr lang="en-US" sz="2800" dirty="0" smtClean="0">
                <a:solidFill>
                  <a:schemeClr val="tx1"/>
                </a:solidFill>
              </a:rPr>
              <a:t>department.</a:t>
            </a:r>
          </a:p>
          <a:p>
            <a:pPr marL="596646" indent="-514350" algn="just">
              <a:lnSpc>
                <a:spcPct val="60000"/>
              </a:lnSpc>
              <a:buFont typeface="+mj-lt"/>
              <a:buAutoNum type="arabicParenR"/>
            </a:pPr>
            <a:endParaRPr lang="en-US" sz="2800" dirty="0">
              <a:solidFill>
                <a:schemeClr val="tx1"/>
              </a:solidFill>
            </a:endParaRPr>
          </a:p>
          <a:p>
            <a:pPr marL="596646" indent="-514350" algn="just">
              <a:lnSpc>
                <a:spcPct val="90000"/>
              </a:lnSpc>
              <a:buFont typeface="+mj-lt"/>
              <a:buAutoNum type="arabicParenR"/>
            </a:pPr>
            <a:r>
              <a:rPr lang="en-US" sz="2800" dirty="0">
                <a:solidFill>
                  <a:schemeClr val="tx1"/>
                </a:solidFill>
              </a:rPr>
              <a:t>There are targets that are still not specific and  </a:t>
            </a:r>
            <a:r>
              <a:rPr lang="en-US" sz="2800" dirty="0" smtClean="0">
                <a:solidFill>
                  <a:schemeClr val="tx1"/>
                </a:solidFill>
              </a:rPr>
              <a:t>measurable, and therefore most likely to constrain performance monitoring. </a:t>
            </a:r>
          </a:p>
          <a:p>
            <a:pPr marL="596646" indent="-514350" algn="just">
              <a:lnSpc>
                <a:spcPct val="60000"/>
              </a:lnSpc>
              <a:buFont typeface="+mj-lt"/>
              <a:buAutoNum type="arabicParenR"/>
            </a:pPr>
            <a:endParaRPr lang="en-US" sz="2800" dirty="0">
              <a:solidFill>
                <a:schemeClr val="tx1"/>
              </a:solidFill>
            </a:endParaRPr>
          </a:p>
          <a:p>
            <a:pPr marL="596646" indent="-514350" algn="just">
              <a:lnSpc>
                <a:spcPct val="90000"/>
              </a:lnSpc>
              <a:buFont typeface="+mj-lt"/>
              <a:buAutoNum type="arabicParenR"/>
            </a:pPr>
            <a:r>
              <a:rPr lang="en-US" sz="2800" dirty="0" smtClean="0">
                <a:solidFill>
                  <a:schemeClr val="tx1"/>
                </a:solidFill>
              </a:rPr>
              <a:t>Five </a:t>
            </a:r>
            <a:r>
              <a:rPr lang="en-US" sz="2800" dirty="0">
                <a:solidFill>
                  <a:schemeClr val="tx1"/>
                </a:solidFill>
              </a:rPr>
              <a:t>year strategic objective targets need to be crafted as SMART high level </a:t>
            </a:r>
            <a:r>
              <a:rPr lang="en-US" sz="2800" dirty="0" smtClean="0">
                <a:solidFill>
                  <a:schemeClr val="tx1"/>
                </a:solidFill>
              </a:rPr>
              <a:t>outputs. </a:t>
            </a:r>
          </a:p>
          <a:p>
            <a:pPr marL="596646" indent="-514350" algn="just">
              <a:lnSpc>
                <a:spcPct val="50000"/>
              </a:lnSpc>
              <a:buFont typeface="+mj-lt"/>
              <a:buAutoNum type="arabicParenR"/>
            </a:pPr>
            <a:endParaRPr lang="en-US" sz="2800" dirty="0">
              <a:solidFill>
                <a:schemeClr val="tx1"/>
              </a:solidFill>
            </a:endParaRPr>
          </a:p>
          <a:p>
            <a:pPr marL="596646" indent="-514350" algn="just">
              <a:lnSpc>
                <a:spcPct val="90000"/>
              </a:lnSpc>
              <a:buFont typeface="+mj-lt"/>
              <a:buAutoNum type="arabicParenR"/>
            </a:pPr>
            <a:r>
              <a:rPr lang="en-US" sz="2800" dirty="0">
                <a:solidFill>
                  <a:schemeClr val="tx1"/>
                </a:solidFill>
              </a:rPr>
              <a:t>There are still </a:t>
            </a:r>
            <a:r>
              <a:rPr lang="en-US" sz="2800" dirty="0" smtClean="0">
                <a:solidFill>
                  <a:schemeClr val="tx1"/>
                </a:solidFill>
              </a:rPr>
              <a:t>some duplication </a:t>
            </a:r>
            <a:r>
              <a:rPr lang="en-US" sz="2800" dirty="0">
                <a:solidFill>
                  <a:schemeClr val="tx1"/>
                </a:solidFill>
              </a:rPr>
              <a:t>of Programme performance indicators as annual targets over the Medium </a:t>
            </a:r>
            <a:r>
              <a:rPr lang="en-US" sz="2800" dirty="0" smtClean="0">
                <a:solidFill>
                  <a:schemeClr val="tx1"/>
                </a:solidFill>
              </a:rPr>
              <a:t>term.</a:t>
            </a:r>
          </a:p>
          <a:p>
            <a:pPr marL="596646" indent="-514350" algn="just">
              <a:lnSpc>
                <a:spcPct val="70000"/>
              </a:lnSpc>
              <a:buFont typeface="+mj-lt"/>
              <a:buAutoNum type="arabicParenR"/>
            </a:pPr>
            <a:endParaRPr lang="en-US" sz="2800" dirty="0" smtClean="0">
              <a:solidFill>
                <a:schemeClr val="tx1"/>
              </a:solidFill>
            </a:endParaRPr>
          </a:p>
          <a:p>
            <a:pPr marL="596646" indent="-514350" algn="just">
              <a:lnSpc>
                <a:spcPct val="90000"/>
              </a:lnSpc>
              <a:buFont typeface="+mj-lt"/>
              <a:buAutoNum type="arabicParenR"/>
            </a:pPr>
            <a:r>
              <a:rPr lang="en-US" sz="2800" dirty="0" smtClean="0">
                <a:solidFill>
                  <a:schemeClr val="tx1"/>
                </a:solidFill>
              </a:rPr>
              <a:t>Overall, reasonable improvement by the DAFF since the on onset of the MTSF. </a:t>
            </a:r>
            <a:endParaRPr lang="en-US" sz="2800" dirty="0">
              <a:solidFill>
                <a:schemeClr val="tx1"/>
              </a:solidFill>
            </a:endParaRPr>
          </a:p>
          <a:p>
            <a:pPr marL="596646" indent="-514350" algn="just">
              <a:lnSpc>
                <a:spcPct val="80000"/>
              </a:lnSpc>
              <a:buFont typeface="+mj-lt"/>
              <a:buAutoNum type="arabicParenR"/>
            </a:pPr>
            <a:endParaRPr lang="en-US" sz="2800"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34</a:t>
            </a:fld>
            <a:endParaRPr lang="en-ZA" dirty="0">
              <a:solidFill>
                <a:srgbClr val="531A17">
                  <a:satMod val="130000"/>
                </a:srgbClr>
              </a:solidFill>
            </a:endParaRPr>
          </a:p>
        </p:txBody>
      </p:sp>
    </p:spTree>
    <p:extLst>
      <p:ext uri="{BB962C8B-B14F-4D97-AF65-F5344CB8AC3E}">
        <p14:creationId xmlns:p14="http://schemas.microsoft.com/office/powerpoint/2010/main" val="3336422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35</a:t>
            </a:fld>
            <a:endParaRPr lang="en-ZA" dirty="0">
              <a:solidFill>
                <a:srgbClr val="531A17">
                  <a:satMod val="130000"/>
                </a:srgbClr>
              </a:solidFill>
            </a:endParaRPr>
          </a:p>
        </p:txBody>
      </p:sp>
      <p:sp>
        <p:nvSpPr>
          <p:cNvPr id="7" name="Rectangle 6"/>
          <p:cNvSpPr/>
          <p:nvPr/>
        </p:nvSpPr>
        <p:spPr>
          <a:xfrm>
            <a:off x="367991" y="545243"/>
            <a:ext cx="8352928" cy="1538844"/>
          </a:xfrm>
          <a:prstGeom prst="rect">
            <a:avLst/>
          </a:prstGeom>
          <a:solidFill>
            <a:schemeClr val="bg1"/>
          </a:solidFill>
          <a:ln w="76200">
            <a:noFill/>
          </a:ln>
        </p:spPr>
        <p:txBody>
          <a:bodyPr wrap="square" lIns="91402" tIns="45701" rIns="91402" bIns="45701">
            <a:spAutoFit/>
          </a:bodyPr>
          <a:lstStyle/>
          <a:p>
            <a:pPr defTabSz="914012">
              <a:lnSpc>
                <a:spcPct val="150000"/>
              </a:lnSpc>
              <a:spcBef>
                <a:spcPts val="600"/>
              </a:spcBef>
              <a:spcAft>
                <a:spcPts val="600"/>
              </a:spcAft>
              <a:defRPr/>
            </a:pPr>
            <a:endParaRPr lang="en-US" sz="2800" b="1" dirty="0">
              <a:solidFill>
                <a:prstClr val="black">
                  <a:lumMod val="50000"/>
                  <a:lumOff val="50000"/>
                </a:prstClr>
              </a:solidFill>
              <a:latin typeface="Calibri Light" pitchFamily="34" charset="0"/>
            </a:endParaRPr>
          </a:p>
          <a:p>
            <a:pPr defTabSz="914012">
              <a:lnSpc>
                <a:spcPct val="150000"/>
              </a:lnSpc>
              <a:spcBef>
                <a:spcPts val="600"/>
              </a:spcBef>
              <a:spcAft>
                <a:spcPts val="600"/>
              </a:spcAft>
              <a:defRPr/>
            </a:pPr>
            <a:r>
              <a:rPr lang="en-US" sz="2800" b="1" dirty="0">
                <a:solidFill>
                  <a:srgbClr val="E7DEC9">
                    <a:lumMod val="50000"/>
                  </a:srgbClr>
                </a:solidFill>
                <a:latin typeface="Arial Narrow" pitchFamily="34" charset="0"/>
              </a:rPr>
              <a:t>	</a:t>
            </a:r>
            <a:endParaRPr lang="en-ZA" sz="2800" dirty="0">
              <a:solidFill>
                <a:srgbClr val="E7DEC9">
                  <a:lumMod val="50000"/>
                </a:srgbClr>
              </a:solidFill>
              <a:latin typeface="Arial Narrow" pitchFamily="34" charset="0"/>
            </a:endParaRPr>
          </a:p>
        </p:txBody>
      </p:sp>
      <p:sp>
        <p:nvSpPr>
          <p:cNvPr id="9" name="TextBox 8"/>
          <p:cNvSpPr txBox="1"/>
          <p:nvPr/>
        </p:nvSpPr>
        <p:spPr>
          <a:xfrm>
            <a:off x="3341241" y="725609"/>
            <a:ext cx="2576346" cy="584775"/>
          </a:xfrm>
          <a:prstGeom prst="rect">
            <a:avLst/>
          </a:prstGeom>
          <a:noFill/>
        </p:spPr>
        <p:txBody>
          <a:bodyPr wrap="none" rtlCol="0">
            <a:spAutoFit/>
          </a:bodyPr>
          <a:lstStyle/>
          <a:p>
            <a:r>
              <a:rPr lang="en-ZA" sz="3200" b="1" dirty="0" smtClean="0">
                <a:solidFill>
                  <a:schemeClr val="accent1"/>
                </a:solidFill>
                <a:effectLst>
                  <a:outerShdw blurRad="38100" dist="38100" dir="2700000" algn="tl">
                    <a:srgbClr val="000000">
                      <a:alpha val="43137"/>
                    </a:srgbClr>
                  </a:outerShdw>
                </a:effectLst>
              </a:rPr>
              <a:t>I thank you</a:t>
            </a:r>
            <a:endParaRPr lang="en-ZA" sz="3200" b="1" dirty="0">
              <a:solidFill>
                <a:schemeClr val="accent1"/>
              </a:solidFill>
              <a:effectLst>
                <a:outerShdw blurRad="38100" dist="38100" dir="2700000" algn="tl">
                  <a:srgbClr val="000000">
                    <a:alpha val="43137"/>
                  </a:srgbClr>
                </a:outerShdw>
              </a:effectLst>
            </a:endParaRPr>
          </a:p>
        </p:txBody>
      </p:sp>
      <p:sp>
        <p:nvSpPr>
          <p:cNvPr id="10" name="Rectangle 9"/>
          <p:cNvSpPr/>
          <p:nvPr/>
        </p:nvSpPr>
        <p:spPr>
          <a:xfrm>
            <a:off x="367991" y="2391072"/>
            <a:ext cx="8524489" cy="1200329"/>
          </a:xfrm>
          <a:prstGeom prst="rect">
            <a:avLst/>
          </a:prstGeom>
        </p:spPr>
        <p:txBody>
          <a:bodyPr wrap="square">
            <a:spAutoFit/>
          </a:bodyPr>
          <a:lstStyle/>
          <a:p>
            <a:pPr lvl="1" algn="ctr">
              <a:spcBef>
                <a:spcPts val="550"/>
              </a:spcBef>
              <a:spcAft>
                <a:spcPts val="600"/>
              </a:spcAft>
              <a:buClr>
                <a:schemeClr val="accent1"/>
              </a:buClr>
              <a:buFont typeface="Wingdings" pitchFamily="2" charset="2"/>
            </a:pPr>
            <a:r>
              <a:rPr lang="en-GB" sz="2400" dirty="0">
                <a:effectLst>
                  <a:outerShdw blurRad="38100" dist="38100" dir="2700000" algn="tl">
                    <a:srgbClr val="000000">
                      <a:alpha val="43137"/>
                    </a:srgbClr>
                  </a:outerShdw>
                </a:effectLst>
                <a:latin typeface="Calibri" pitchFamily="34" charset="0"/>
              </a:rPr>
              <a:t>Go to </a:t>
            </a:r>
            <a:r>
              <a:rPr lang="en-GB" sz="2400" dirty="0">
                <a:effectLst>
                  <a:outerShdw blurRad="38100" dist="38100" dir="2700000" algn="tl">
                    <a:srgbClr val="000000">
                      <a:alpha val="43137"/>
                    </a:srgbClr>
                  </a:outerShdw>
                </a:effectLst>
                <a:latin typeface="Calibri" pitchFamily="34" charset="0"/>
                <a:hlinkClick r:id="rId2"/>
              </a:rPr>
              <a:t>http://www.dpme.gov.za</a:t>
            </a:r>
            <a:r>
              <a:rPr lang="en-GB" sz="2400" dirty="0">
                <a:effectLst>
                  <a:outerShdw blurRad="38100" dist="38100" dir="2700000" algn="tl">
                    <a:srgbClr val="000000">
                      <a:alpha val="43137"/>
                    </a:srgbClr>
                  </a:outerShdw>
                </a:effectLst>
                <a:latin typeface="Calibri" pitchFamily="34" charset="0"/>
              </a:rPr>
              <a:t> for D</a:t>
            </a:r>
            <a:r>
              <a:rPr lang="en-GB" sz="2400" dirty="0" smtClean="0">
                <a:effectLst>
                  <a:outerShdw blurRad="38100" dist="38100" dir="2700000" algn="tl">
                    <a:srgbClr val="000000">
                      <a:alpha val="43137"/>
                    </a:srgbClr>
                  </a:outerShdw>
                </a:effectLst>
                <a:latin typeface="Calibri" pitchFamily="34" charset="0"/>
              </a:rPr>
              <a:t>PME </a:t>
            </a:r>
            <a:r>
              <a:rPr lang="en-GB" sz="2400" dirty="0">
                <a:effectLst>
                  <a:outerShdw blurRad="38100" dist="38100" dir="2700000" algn="tl">
                    <a:srgbClr val="000000">
                      <a:alpha val="43137"/>
                    </a:srgbClr>
                  </a:outerShdw>
                </a:effectLst>
                <a:latin typeface="Calibri" pitchFamily="34" charset="0"/>
              </a:rPr>
              <a:t>documents</a:t>
            </a:r>
            <a:br>
              <a:rPr lang="en-GB" sz="2400" dirty="0">
                <a:effectLst>
                  <a:outerShdw blurRad="38100" dist="38100" dir="2700000" algn="tl">
                    <a:srgbClr val="000000">
                      <a:alpha val="43137"/>
                    </a:srgbClr>
                  </a:outerShdw>
                </a:effectLst>
                <a:latin typeface="Calibri" pitchFamily="34" charset="0"/>
              </a:rPr>
            </a:br>
            <a:r>
              <a:rPr lang="en-GB" sz="2400" dirty="0">
                <a:effectLst>
                  <a:outerShdw blurRad="38100" dist="38100" dir="2700000" algn="tl">
                    <a:srgbClr val="000000">
                      <a:alpha val="43137"/>
                    </a:srgbClr>
                  </a:outerShdw>
                </a:effectLst>
                <a:latin typeface="Calibri" pitchFamily="34" charset="0"/>
              </a:rPr>
              <a:t>including narrative guide to outcomes approach, outcomes documents </a:t>
            </a:r>
            <a:r>
              <a:rPr lang="en-GB" sz="2400" dirty="0" smtClean="0">
                <a:effectLst>
                  <a:outerShdw blurRad="38100" dist="38100" dir="2700000" algn="tl">
                    <a:srgbClr val="000000">
                      <a:alpha val="43137"/>
                    </a:srgbClr>
                  </a:outerShdw>
                </a:effectLst>
                <a:latin typeface="Calibri" pitchFamily="34" charset="0"/>
              </a:rPr>
              <a:t>and </a:t>
            </a:r>
            <a:r>
              <a:rPr lang="en-GB" sz="2400" dirty="0">
                <a:effectLst>
                  <a:outerShdw blurRad="38100" dist="38100" dir="2700000" algn="tl">
                    <a:srgbClr val="000000">
                      <a:alpha val="43137"/>
                    </a:srgbClr>
                  </a:outerShdw>
                </a:effectLst>
                <a:latin typeface="Calibri" pitchFamily="34" charset="0"/>
              </a:rPr>
              <a:t>delivery agreement guide</a:t>
            </a:r>
            <a:endParaRPr lang="en-US" sz="2400" dirty="0">
              <a:effectLst>
                <a:outerShdw blurRad="38100" dist="38100" dir="2700000" algn="tl">
                  <a:srgbClr val="000000">
                    <a:alpha val="43137"/>
                  </a:srgbClr>
                </a:outerShdw>
              </a:effectLst>
              <a:latin typeface="Calibri" pitchFamily="34" charset="0"/>
            </a:endParaRPr>
          </a:p>
        </p:txBody>
      </p:sp>
      <p:sp>
        <p:nvSpPr>
          <p:cNvPr id="2" name="TextBox 1"/>
          <p:cNvSpPr txBox="1"/>
          <p:nvPr/>
        </p:nvSpPr>
        <p:spPr>
          <a:xfrm>
            <a:off x="3341241" y="4293096"/>
            <a:ext cx="3155031" cy="923330"/>
          </a:xfrm>
          <a:prstGeom prst="rect">
            <a:avLst/>
          </a:prstGeom>
          <a:noFill/>
        </p:spPr>
        <p:txBody>
          <a:bodyPr wrap="none" rtlCol="0">
            <a:spAutoFit/>
          </a:bodyPr>
          <a:lstStyle/>
          <a:p>
            <a:pPr algn="ctr"/>
            <a:r>
              <a:rPr lang="en-ZA" dirty="0" smtClean="0"/>
              <a:t>Tsakani Ngomane, PhD</a:t>
            </a:r>
          </a:p>
          <a:p>
            <a:pPr algn="ctr"/>
            <a:r>
              <a:rPr lang="en-ZA" dirty="0" smtClean="0"/>
              <a:t>Email: </a:t>
            </a:r>
            <a:r>
              <a:rPr lang="en-ZA" dirty="0" smtClean="0">
                <a:hlinkClick r:id="rId3"/>
              </a:rPr>
              <a:t>tsakani@dpme.gov.za</a:t>
            </a:r>
            <a:endParaRPr lang="en-ZA" dirty="0" smtClean="0"/>
          </a:p>
          <a:p>
            <a:pPr algn="ctr"/>
            <a:r>
              <a:rPr lang="en-ZA" dirty="0" smtClean="0"/>
              <a:t>Tel: 012 312 0112</a:t>
            </a:r>
            <a:endParaRPr lang="en-ZA" dirty="0"/>
          </a:p>
        </p:txBody>
      </p:sp>
    </p:spTree>
    <p:extLst>
      <p:ext uri="{BB962C8B-B14F-4D97-AF65-F5344CB8AC3E}">
        <p14:creationId xmlns:p14="http://schemas.microsoft.com/office/powerpoint/2010/main" val="4055203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368" y="17190"/>
            <a:ext cx="8712968" cy="939784"/>
          </a:xfrm>
        </p:spPr>
        <p:txBody>
          <a:bodyPr>
            <a:normAutofit/>
          </a:bodyPr>
          <a:lstStyle/>
          <a:p>
            <a:r>
              <a:rPr lang="en-US" sz="3600" b="1" dirty="0"/>
              <a:t>National Development Plan (NDP</a:t>
            </a:r>
            <a:r>
              <a:rPr lang="en-US" sz="3600" b="1" dirty="0" smtClean="0"/>
              <a:t>)</a:t>
            </a:r>
            <a:endParaRPr lang="en-US" sz="3600" dirty="0"/>
          </a:p>
        </p:txBody>
      </p:sp>
      <p:sp>
        <p:nvSpPr>
          <p:cNvPr id="3" name="Content Placeholder 2"/>
          <p:cNvSpPr>
            <a:spLocks noGrp="1"/>
          </p:cNvSpPr>
          <p:nvPr>
            <p:ph idx="1"/>
          </p:nvPr>
        </p:nvSpPr>
        <p:spPr>
          <a:xfrm>
            <a:off x="250661" y="1232457"/>
            <a:ext cx="8496944" cy="5400600"/>
          </a:xfrm>
        </p:spPr>
        <p:txBody>
          <a:bodyPr>
            <a:noAutofit/>
          </a:bodyPr>
          <a:lstStyle/>
          <a:p>
            <a:pPr algn="just">
              <a:lnSpc>
                <a:spcPct val="90000"/>
              </a:lnSpc>
              <a:spcAft>
                <a:spcPts val="1200"/>
              </a:spcAft>
            </a:pPr>
            <a:r>
              <a:rPr lang="en-US" sz="2400" dirty="0" smtClean="0">
                <a:solidFill>
                  <a:schemeClr val="tx1"/>
                </a:solidFill>
              </a:rPr>
              <a:t>Through the development of the Medium-term Strategic Framework (MTSF), critical  actions </a:t>
            </a:r>
            <a:r>
              <a:rPr lang="en-US" sz="2400" dirty="0">
                <a:solidFill>
                  <a:schemeClr val="tx1"/>
                </a:solidFill>
              </a:rPr>
              <a:t>and key outputs </a:t>
            </a:r>
            <a:r>
              <a:rPr lang="en-US" sz="2400" dirty="0" smtClean="0">
                <a:solidFill>
                  <a:schemeClr val="tx1"/>
                </a:solidFill>
              </a:rPr>
              <a:t>aimed at </a:t>
            </a:r>
            <a:r>
              <a:rPr lang="en-ZA" sz="2400" dirty="0" smtClean="0">
                <a:solidFill>
                  <a:schemeClr val="tx1"/>
                </a:solidFill>
              </a:rPr>
              <a:t>putting </a:t>
            </a:r>
            <a:r>
              <a:rPr lang="en-ZA" sz="2400" dirty="0">
                <a:solidFill>
                  <a:schemeClr val="tx1"/>
                </a:solidFill>
              </a:rPr>
              <a:t>the country on a positive trajectory towards achievement of the NDP </a:t>
            </a:r>
            <a:r>
              <a:rPr lang="en-ZA" sz="2400" dirty="0" smtClean="0">
                <a:solidFill>
                  <a:schemeClr val="tx1"/>
                </a:solidFill>
              </a:rPr>
              <a:t>were identified for </a:t>
            </a:r>
            <a:r>
              <a:rPr lang="en-US" sz="2400" dirty="0" smtClean="0">
                <a:solidFill>
                  <a:schemeClr val="tx1"/>
                </a:solidFill>
              </a:rPr>
              <a:t>delivery </a:t>
            </a:r>
            <a:r>
              <a:rPr lang="en-US" sz="2400" dirty="0">
                <a:solidFill>
                  <a:schemeClr val="tx1"/>
                </a:solidFill>
              </a:rPr>
              <a:t>by </a:t>
            </a:r>
            <a:r>
              <a:rPr lang="en-US" sz="2400" dirty="0" smtClean="0">
                <a:solidFill>
                  <a:schemeClr val="tx1"/>
                </a:solidFill>
              </a:rPr>
              <a:t>departments over the period 2014-19 </a:t>
            </a:r>
          </a:p>
          <a:p>
            <a:pPr algn="just">
              <a:lnSpc>
                <a:spcPct val="90000"/>
              </a:lnSpc>
              <a:spcAft>
                <a:spcPts val="1200"/>
              </a:spcAft>
            </a:pPr>
            <a:r>
              <a:rPr lang="en-ZA" sz="2400" dirty="0">
                <a:solidFill>
                  <a:schemeClr val="tx1"/>
                </a:solidFill>
              </a:rPr>
              <a:t>The MTSF has key performance targets and indicators from the NDP to be achieved by Government </a:t>
            </a:r>
            <a:r>
              <a:rPr lang="en-ZA" sz="2400" dirty="0" smtClean="0">
                <a:solidFill>
                  <a:schemeClr val="tx1"/>
                </a:solidFill>
              </a:rPr>
              <a:t>over the 5yr period</a:t>
            </a:r>
            <a:endParaRPr lang="en-ZA" sz="2400" dirty="0">
              <a:solidFill>
                <a:schemeClr val="tx1"/>
              </a:solidFill>
            </a:endParaRPr>
          </a:p>
          <a:p>
            <a:pPr algn="just">
              <a:spcAft>
                <a:spcPts val="1200"/>
              </a:spcAft>
            </a:pPr>
            <a:r>
              <a:rPr lang="en-US" sz="2400" dirty="0">
                <a:solidFill>
                  <a:schemeClr val="tx1"/>
                </a:solidFill>
              </a:rPr>
              <a:t>Therefore, DAFF’s strategic plan should be g</a:t>
            </a:r>
            <a:r>
              <a:rPr lang="en-ZA" sz="2400" dirty="0">
                <a:solidFill>
                  <a:schemeClr val="tx1"/>
                </a:solidFill>
              </a:rPr>
              <a:t>rounded in the MTSF 2014-2019</a:t>
            </a: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4</a:t>
            </a:fld>
            <a:endParaRPr lang="en-ZA" dirty="0">
              <a:solidFill>
                <a:srgbClr val="531A17">
                  <a:satMod val="130000"/>
                </a:srgbClr>
              </a:solidFill>
            </a:endParaRPr>
          </a:p>
        </p:txBody>
      </p:sp>
    </p:spTree>
    <p:extLst>
      <p:ext uri="{BB962C8B-B14F-4D97-AF65-F5344CB8AC3E}">
        <p14:creationId xmlns:p14="http://schemas.microsoft.com/office/powerpoint/2010/main" val="3880559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628"/>
            <a:ext cx="9144000" cy="712962"/>
          </a:xfrm>
        </p:spPr>
        <p:txBody>
          <a:bodyPr>
            <a:normAutofit/>
          </a:bodyPr>
          <a:lstStyle/>
          <a:p>
            <a:pPr algn="ctr"/>
            <a:r>
              <a:rPr lang="en-US" sz="3400" b="1" dirty="0" smtClean="0"/>
              <a:t>Chapter 6 of NDP highlights Agriculture Potential</a:t>
            </a:r>
            <a:endParaRPr lang="en-US" sz="3400" b="1" dirty="0"/>
          </a:p>
        </p:txBody>
      </p:sp>
      <p:sp>
        <p:nvSpPr>
          <p:cNvPr id="3" name="Content Placeholder 2"/>
          <p:cNvSpPr>
            <a:spLocks noGrp="1"/>
          </p:cNvSpPr>
          <p:nvPr>
            <p:ph idx="1"/>
          </p:nvPr>
        </p:nvSpPr>
        <p:spPr>
          <a:xfrm>
            <a:off x="161256" y="942777"/>
            <a:ext cx="8875240" cy="5472608"/>
          </a:xfrm>
        </p:spPr>
        <p:txBody>
          <a:bodyPr>
            <a:noAutofit/>
          </a:bodyPr>
          <a:lstStyle/>
          <a:p>
            <a:pPr marL="82296" indent="0">
              <a:buNone/>
            </a:pPr>
            <a:r>
              <a:rPr lang="en-US" sz="2700" b="1" dirty="0" smtClean="0">
                <a:solidFill>
                  <a:srgbClr val="002060"/>
                </a:solidFill>
              </a:rPr>
              <a:t>Agriculture’s Potential = </a:t>
            </a:r>
            <a:r>
              <a:rPr lang="en-US" sz="2700" b="1" dirty="0" smtClean="0">
                <a:solidFill>
                  <a:srgbClr val="FF0000"/>
                </a:solidFill>
              </a:rPr>
              <a:t>1 Mil </a:t>
            </a:r>
            <a:r>
              <a:rPr lang="en-US" sz="2700" b="1" dirty="0">
                <a:solidFill>
                  <a:srgbClr val="FF0000"/>
                </a:solidFill>
              </a:rPr>
              <a:t>N</a:t>
            </a:r>
            <a:r>
              <a:rPr lang="en-US" sz="2700" b="1" dirty="0" smtClean="0">
                <a:solidFill>
                  <a:srgbClr val="FF0000"/>
                </a:solidFill>
              </a:rPr>
              <a:t>ew </a:t>
            </a:r>
            <a:r>
              <a:rPr lang="en-US" sz="2700" b="1" dirty="0">
                <a:solidFill>
                  <a:srgbClr val="FF0000"/>
                </a:solidFill>
              </a:rPr>
              <a:t>J</a:t>
            </a:r>
            <a:r>
              <a:rPr lang="en-US" sz="2700" b="1" dirty="0" smtClean="0">
                <a:solidFill>
                  <a:srgbClr val="FF0000"/>
                </a:solidFill>
              </a:rPr>
              <a:t>obs </a:t>
            </a:r>
            <a:r>
              <a:rPr lang="en-US" sz="2700" b="1" dirty="0">
                <a:solidFill>
                  <a:srgbClr val="002060"/>
                </a:solidFill>
              </a:rPr>
              <a:t>by </a:t>
            </a:r>
            <a:r>
              <a:rPr lang="en-US" sz="2700" b="1" dirty="0" smtClean="0">
                <a:solidFill>
                  <a:srgbClr val="002060"/>
                </a:solidFill>
              </a:rPr>
              <a:t>2030 through: </a:t>
            </a:r>
          </a:p>
          <a:p>
            <a:pPr marL="82296" indent="0">
              <a:buNone/>
            </a:pPr>
            <a:endParaRPr lang="en-US" sz="2600" b="1" dirty="0" smtClean="0">
              <a:solidFill>
                <a:srgbClr val="002060"/>
              </a:solidFill>
            </a:endParaRP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Expanding </a:t>
            </a:r>
            <a:r>
              <a:rPr lang="en-US" sz="2400" dirty="0">
                <a:solidFill>
                  <a:srgbClr val="221E1F"/>
                </a:solidFill>
              </a:rPr>
              <a:t>irrigated </a:t>
            </a:r>
            <a:r>
              <a:rPr lang="en-US" sz="2400" dirty="0" smtClean="0">
                <a:solidFill>
                  <a:srgbClr val="221E1F"/>
                </a:solidFill>
              </a:rPr>
              <a:t>agriculture—1,5 Mil ha expanded </a:t>
            </a:r>
            <a:r>
              <a:rPr lang="en-US" sz="2400" dirty="0">
                <a:solidFill>
                  <a:srgbClr val="221E1F"/>
                </a:solidFill>
              </a:rPr>
              <a:t>by at least another 500 000 ha to 2 </a:t>
            </a:r>
            <a:r>
              <a:rPr lang="en-US" sz="2400" dirty="0" smtClean="0">
                <a:solidFill>
                  <a:srgbClr val="221E1F"/>
                </a:solidFill>
              </a:rPr>
              <a:t>Mil </a:t>
            </a:r>
            <a:r>
              <a:rPr lang="en-US" sz="2400" dirty="0">
                <a:solidFill>
                  <a:srgbClr val="221E1F"/>
                </a:solidFill>
              </a:rPr>
              <a:t>ha;</a:t>
            </a: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Cultivating under-utilised </a:t>
            </a:r>
            <a:r>
              <a:rPr lang="en-US" sz="2400" dirty="0">
                <a:solidFill>
                  <a:srgbClr val="221E1F"/>
                </a:solidFill>
              </a:rPr>
              <a:t>land in communal areas and </a:t>
            </a:r>
            <a:r>
              <a:rPr lang="en-US" sz="2400" dirty="0" smtClean="0">
                <a:solidFill>
                  <a:srgbClr val="221E1F"/>
                </a:solidFill>
              </a:rPr>
              <a:t>land reform </a:t>
            </a:r>
            <a:r>
              <a:rPr lang="en-US" sz="2400" dirty="0">
                <a:solidFill>
                  <a:srgbClr val="221E1F"/>
                </a:solidFill>
              </a:rPr>
              <a:t>projects for commercial production; </a:t>
            </a: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Supporting agricultural </a:t>
            </a:r>
            <a:r>
              <a:rPr lang="en-US" sz="2400" dirty="0">
                <a:solidFill>
                  <a:srgbClr val="221E1F"/>
                </a:solidFill>
              </a:rPr>
              <a:t>industries </a:t>
            </a:r>
            <a:r>
              <a:rPr lang="en-US" sz="2400" dirty="0" smtClean="0">
                <a:solidFill>
                  <a:srgbClr val="221E1F"/>
                </a:solidFill>
              </a:rPr>
              <a:t>and </a:t>
            </a:r>
            <a:r>
              <a:rPr lang="en-US" sz="2400" dirty="0">
                <a:solidFill>
                  <a:srgbClr val="221E1F"/>
                </a:solidFill>
              </a:rPr>
              <a:t>regions with the highest growth and employment potential; </a:t>
            </a: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Supporting </a:t>
            </a:r>
            <a:r>
              <a:rPr lang="en-US" sz="2400" dirty="0">
                <a:solidFill>
                  <a:srgbClr val="221E1F"/>
                </a:solidFill>
              </a:rPr>
              <a:t>upstream and downstream job creation; </a:t>
            </a: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Finding </a:t>
            </a:r>
            <a:r>
              <a:rPr lang="en-US" sz="2400" dirty="0">
                <a:solidFill>
                  <a:srgbClr val="221E1F"/>
                </a:solidFill>
              </a:rPr>
              <a:t>creative opportunities for collaboration </a:t>
            </a:r>
            <a:r>
              <a:rPr lang="en-US" sz="2400" dirty="0" smtClean="0">
                <a:solidFill>
                  <a:srgbClr val="221E1F"/>
                </a:solidFill>
              </a:rPr>
              <a:t>between  commercial and </a:t>
            </a:r>
            <a:r>
              <a:rPr lang="en-US" sz="2400" dirty="0">
                <a:solidFill>
                  <a:srgbClr val="221E1F"/>
                </a:solidFill>
              </a:rPr>
              <a:t>communal farmers and complementary industries; </a:t>
            </a:r>
          </a:p>
          <a:p>
            <a:pPr>
              <a:lnSpc>
                <a:spcPct val="80000"/>
              </a:lnSpc>
              <a:spcBef>
                <a:spcPts val="1200"/>
              </a:spcBef>
              <a:buClr>
                <a:srgbClr val="C00000"/>
              </a:buClr>
              <a:buSzPct val="110000"/>
              <a:buFont typeface="Wingdings" panose="05000000000000000000" pitchFamily="2" charset="2"/>
              <a:buChar char="ü"/>
            </a:pPr>
            <a:r>
              <a:rPr lang="en-US" sz="2400" dirty="0" smtClean="0">
                <a:solidFill>
                  <a:srgbClr val="221E1F"/>
                </a:solidFill>
              </a:rPr>
              <a:t>Developing </a:t>
            </a:r>
            <a:r>
              <a:rPr lang="en-US" sz="2400" dirty="0">
                <a:solidFill>
                  <a:srgbClr val="221E1F"/>
                </a:solidFill>
              </a:rPr>
              <a:t>strategies that give new entrants access to value </a:t>
            </a:r>
            <a:r>
              <a:rPr lang="en-US" sz="2400" dirty="0" smtClean="0">
                <a:solidFill>
                  <a:srgbClr val="221E1F"/>
                </a:solidFill>
              </a:rPr>
              <a:t>chains.</a:t>
            </a:r>
            <a:endParaRPr lang="en-US"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5</a:t>
            </a:fld>
            <a:endParaRPr lang="en-ZA" dirty="0">
              <a:solidFill>
                <a:srgbClr val="531A17">
                  <a:satMod val="130000"/>
                </a:srgbClr>
              </a:solidFill>
            </a:endParaRPr>
          </a:p>
        </p:txBody>
      </p:sp>
    </p:spTree>
    <p:extLst>
      <p:ext uri="{BB962C8B-B14F-4D97-AF65-F5344CB8AC3E}">
        <p14:creationId xmlns:p14="http://schemas.microsoft.com/office/powerpoint/2010/main" val="86669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Image result for grains food group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38" y="3293940"/>
            <a:ext cx="3956798" cy="35194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upload.wikimedia.org/wikipedia/commons/thumb/5/52/Vertical_Garden_from_Lalbagh_flower_show_Aug_2013_8790.JPG/800px-Vertical_Garden_from_Lalbagh_flower_show_Aug_2013_87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852936"/>
            <a:ext cx="3707635" cy="40050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79512" y="1556792"/>
            <a:ext cx="8856984" cy="2747996"/>
          </a:xfrm>
        </p:spPr>
        <p:txBody>
          <a:bodyPr/>
          <a:lstStyle/>
          <a:p>
            <a:r>
              <a:rPr lang="en-ZA" sz="4400" b="1" dirty="0">
                <a:solidFill>
                  <a:srgbClr val="C00000"/>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Outcome 7</a:t>
            </a:r>
            <a:r>
              <a:rPr lang="en-ZA" sz="4800" b="1" dirty="0">
                <a:solidFill>
                  <a:srgbClr val="C00000"/>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a:t>
            </a:r>
            <a: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 </a:t>
            </a:r>
            <a:r>
              <a:rPr lang="en-ZA" sz="3200" b="1" dirty="0" smtClean="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Comprehensive Rural            Development </a:t>
            </a:r>
            <a: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and </a:t>
            </a:r>
            <a:r>
              <a:rPr lang="en-ZA" sz="3200" b="1" dirty="0" smtClean="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Food Security  </a:t>
            </a:r>
            <a:br>
              <a:rPr lang="en-ZA" sz="3200" b="1" dirty="0" smtClean="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br>
            <a:r>
              <a:rPr lang="en-ZA" sz="3200" b="1" dirty="0" smtClean="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a:t>
            </a:r>
            <a: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MTSF 2014-19)</a:t>
            </a:r>
            <a:b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br>
            <a: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
            </a:r>
            <a:br>
              <a:rPr lang="en-ZA" sz="3200" b="1" dirty="0">
                <a:solidFill>
                  <a:schemeClr val="tx2"/>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br>
            <a:endParaRPr lang="en-US" sz="2857" dirty="0">
              <a:solidFill>
                <a:schemeClr val="tx2"/>
              </a:solidFill>
              <a:effectLst>
                <a:outerShdw blurRad="38100" dist="38100" dir="2700000" algn="tl">
                  <a:srgbClr val="000000">
                    <a:alpha val="43137"/>
                  </a:srgbClr>
                </a:outerShdw>
              </a:effectLst>
              <a:latin typeface="Georgia" panose="02040502050405020303" pitchFamily="18" charset="0"/>
            </a:endParaRPr>
          </a:p>
        </p:txBody>
      </p:sp>
      <p:pic>
        <p:nvPicPr>
          <p:cNvPr id="417794" name="Picture 2" descr="Image result for Livestock pictu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3"/>
            <a:ext cx="4283699" cy="17266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
            <a:ext cx="3779912" cy="1726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966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3"/>
            </p:custDataLst>
            <p:ext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2060" name="think-cell Slide" r:id="rId7" imgW="360" imgH="360" progId="TCLayout.ActiveDocument.1">
                  <p:embed/>
                </p:oleObj>
              </mc:Choice>
              <mc:Fallback>
                <p:oleObj name="think-cell Slide" r:id="rId7" imgW="360" imgH="360" progId="TCLayout.ActiveDocument.1">
                  <p:embed/>
                  <p:pic>
                    <p:nvPicPr>
                      <p:cNvPr id="9" name="Object 8"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3" descr="Roadmap"/>
          <p:cNvPicPr>
            <a:picLocks noChangeAspect="1" noChangeArrowheads="1"/>
          </p:cNvPicPr>
          <p:nvPr/>
        </p:nvPicPr>
        <p:blipFill>
          <a:blip r:embed="rId9" cstate="print">
            <a:extLst>
              <a:ext uri="{28A0092B-C50C-407E-A947-70E740481C1C}">
                <a14:useLocalDpi xmlns:a14="http://schemas.microsoft.com/office/drawing/2010/main" val="0"/>
              </a:ext>
            </a:extLst>
          </a:blip>
          <a:srcRect t="1520" r="255"/>
          <a:stretch>
            <a:fillRect/>
          </a:stretch>
        </p:blipFill>
        <p:spPr bwMode="gray">
          <a:xfrm>
            <a:off x="1" y="702894"/>
            <a:ext cx="9144000" cy="590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 name="Rectangle 6"/>
          <p:cNvSpPr txBox="1"/>
          <p:nvPr/>
        </p:nvSpPr>
        <p:spPr bwMode="gray">
          <a:xfrm>
            <a:off x="6174844" y="5329310"/>
            <a:ext cx="2692913" cy="10464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8000" lvl="1" indent="-457200">
              <a:buClr>
                <a:srgbClr val="002960"/>
              </a:buClr>
              <a:buNone/>
            </a:pPr>
            <a:r>
              <a:rPr lang="en-ZA" sz="2000" b="1" dirty="0" smtClean="0"/>
              <a:t>6. </a:t>
            </a:r>
            <a:r>
              <a:rPr lang="en-ZA" sz="1600" b="1" dirty="0" smtClean="0"/>
              <a:t>Growth </a:t>
            </a:r>
            <a:r>
              <a:rPr lang="en-ZA" sz="1600" b="1" dirty="0"/>
              <a:t>of sustainable rural enterprises </a:t>
            </a:r>
            <a:r>
              <a:rPr lang="en-ZA" sz="1600" b="1" dirty="0" smtClean="0"/>
              <a:t>&amp; industries--resulting </a:t>
            </a:r>
            <a:r>
              <a:rPr lang="en-ZA" sz="1600" b="1" dirty="0"/>
              <a:t>in rural job creation</a:t>
            </a:r>
          </a:p>
        </p:txBody>
      </p:sp>
      <p:pic>
        <p:nvPicPr>
          <p:cNvPr id="24579" name="Picture 3" descr="C:\Users\Kathy Torlage\Documents\McKinsey Work\Design requests\Implementation brochure South Africa\Fotolia_9806726_M.jpg"/>
          <p:cNvPicPr>
            <a:picLocks noChangeArrowheads="1"/>
          </p:cNvPicPr>
          <p:nvPr/>
        </p:nvPicPr>
        <p:blipFill rotWithShape="1">
          <a:blip r:embed="rId10" cstate="print">
            <a:extLst>
              <a:ext uri="{28A0092B-C50C-407E-A947-70E740481C1C}">
                <a14:useLocalDpi xmlns:a14="http://schemas.microsoft.com/office/drawing/2010/main" val="0"/>
              </a:ext>
            </a:extLst>
          </a:blip>
          <a:srcRect l="28091" r="12423"/>
          <a:stretch/>
        </p:blipFill>
        <p:spPr bwMode="gray">
          <a:xfrm>
            <a:off x="252865" y="3803143"/>
            <a:ext cx="866289" cy="799534"/>
          </a:xfrm>
          <a:prstGeom prst="ellipse">
            <a:avLst/>
          </a:prstGeom>
          <a:noFill/>
          <a:ln w="28575">
            <a:solidFill>
              <a:schemeClr val="bg1"/>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pic>
        <p:nvPicPr>
          <p:cNvPr id="395278" name="Picture 14" descr="C:\Users\Adrienna Naidoo\Desktop\Images\Calendar and time\untitled.bmp"/>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149" t="951" r="13149" b="951"/>
          <a:stretch/>
        </p:blipFill>
        <p:spPr bwMode="auto">
          <a:xfrm>
            <a:off x="81945" y="4933601"/>
            <a:ext cx="819663" cy="113488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9" name="Rectangle 6"/>
          <p:cNvSpPr txBox="1"/>
          <p:nvPr/>
        </p:nvSpPr>
        <p:spPr bwMode="gray">
          <a:xfrm>
            <a:off x="216274" y="5081591"/>
            <a:ext cx="512975" cy="627267"/>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5400" b="1" dirty="0" smtClean="0">
                <a:latin typeface="Georgia" pitchFamily="18" charset="0"/>
              </a:rPr>
              <a:t>1</a:t>
            </a:r>
            <a:endParaRPr lang="en-GB" sz="5400" b="1" dirty="0">
              <a:latin typeface="Georgia" pitchFamily="18" charset="0"/>
            </a:endParaRPr>
          </a:p>
        </p:txBody>
      </p:sp>
      <p:grpSp>
        <p:nvGrpSpPr>
          <p:cNvPr id="13" name="Group 12"/>
          <p:cNvGrpSpPr/>
          <p:nvPr/>
        </p:nvGrpSpPr>
        <p:grpSpPr>
          <a:xfrm>
            <a:off x="1269012" y="3258354"/>
            <a:ext cx="785441" cy="757068"/>
            <a:chOff x="996281" y="3414261"/>
            <a:chExt cx="657695" cy="655453"/>
          </a:xfrm>
        </p:grpSpPr>
        <p:pic>
          <p:nvPicPr>
            <p:cNvPr id="157" name="Picture 14" descr="C:\Users\Adrienna Naidoo\Desktop\Images\Calendar and time\untitled.bmp"/>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149" t="951" r="13149" b="951"/>
            <a:stretch/>
          </p:blipFill>
          <p:spPr bwMode="auto">
            <a:xfrm>
              <a:off x="996281" y="3414261"/>
              <a:ext cx="657695" cy="65545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69" name="Rectangle 6"/>
            <p:cNvSpPr txBox="1"/>
            <p:nvPr/>
          </p:nvSpPr>
          <p:spPr bwMode="gray">
            <a:xfrm>
              <a:off x="1071043" y="3525959"/>
              <a:ext cx="519655" cy="232266"/>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5400" b="1" dirty="0" smtClean="0">
                  <a:latin typeface="Georgia" pitchFamily="18" charset="0"/>
                </a:rPr>
                <a:t>2</a:t>
              </a:r>
              <a:endParaRPr lang="en-GB" sz="5400" b="1" dirty="0">
                <a:latin typeface="Georgia" pitchFamily="18" charset="0"/>
              </a:endParaRPr>
            </a:p>
          </p:txBody>
        </p:sp>
      </p:grpSp>
      <p:grpSp>
        <p:nvGrpSpPr>
          <p:cNvPr id="15" name="Group 14"/>
          <p:cNvGrpSpPr/>
          <p:nvPr/>
        </p:nvGrpSpPr>
        <p:grpSpPr>
          <a:xfrm>
            <a:off x="2818190" y="2898574"/>
            <a:ext cx="785441" cy="757068"/>
            <a:chOff x="2886986" y="2868161"/>
            <a:chExt cx="657695" cy="655453"/>
          </a:xfrm>
        </p:grpSpPr>
        <p:pic>
          <p:nvPicPr>
            <p:cNvPr id="160" name="Picture 14" descr="C:\Users\Adrienna Naidoo\Desktop\Images\Calendar and time\untitled.bmp"/>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3149" t="951" r="13149" b="951"/>
            <a:stretch/>
          </p:blipFill>
          <p:spPr bwMode="auto">
            <a:xfrm>
              <a:off x="2886986" y="2868161"/>
              <a:ext cx="657695" cy="65545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70" name="Rectangle 6"/>
            <p:cNvSpPr txBox="1"/>
            <p:nvPr/>
          </p:nvSpPr>
          <p:spPr bwMode="gray">
            <a:xfrm>
              <a:off x="2899809" y="2944957"/>
              <a:ext cx="619619" cy="337232"/>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5400" b="1" dirty="0" smtClean="0">
                  <a:latin typeface="Georgia" pitchFamily="18" charset="0"/>
                </a:rPr>
                <a:t>3</a:t>
              </a:r>
              <a:endParaRPr lang="en-GB" sz="5400" b="1" dirty="0">
                <a:latin typeface="Georgia" pitchFamily="18" charset="0"/>
              </a:endParaRPr>
            </a:p>
          </p:txBody>
        </p:sp>
      </p:grpSp>
      <p:grpSp>
        <p:nvGrpSpPr>
          <p:cNvPr id="17" name="Group 16"/>
          <p:cNvGrpSpPr/>
          <p:nvPr/>
        </p:nvGrpSpPr>
        <p:grpSpPr>
          <a:xfrm>
            <a:off x="5197745" y="2320308"/>
            <a:ext cx="785441" cy="769869"/>
            <a:chOff x="4787231" y="2461761"/>
            <a:chExt cx="657695" cy="655453"/>
          </a:xfrm>
        </p:grpSpPr>
        <p:pic>
          <p:nvPicPr>
            <p:cNvPr id="163" name="Picture 14" descr="C:\Users\Adrienna Naidoo\Desktop\Images\Calendar and time\untitled.bmp"/>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149" t="951" r="13149" b="951"/>
            <a:stretch/>
          </p:blipFill>
          <p:spPr bwMode="auto">
            <a:xfrm>
              <a:off x="4787231" y="2461761"/>
              <a:ext cx="657695" cy="65545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71" name="Rectangle 6"/>
            <p:cNvSpPr txBox="1"/>
            <p:nvPr/>
          </p:nvSpPr>
          <p:spPr bwMode="gray">
            <a:xfrm>
              <a:off x="4818103" y="2616754"/>
              <a:ext cx="502301" cy="215444"/>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4800" b="1" dirty="0" smtClean="0">
                  <a:latin typeface="Georgia" pitchFamily="18" charset="0"/>
                </a:rPr>
                <a:t>4</a:t>
              </a:r>
              <a:endParaRPr lang="en-GB" sz="4800" b="1" dirty="0">
                <a:latin typeface="Georgia" pitchFamily="18" charset="0"/>
              </a:endParaRPr>
            </a:p>
          </p:txBody>
        </p:sp>
      </p:grpSp>
      <p:grpSp>
        <p:nvGrpSpPr>
          <p:cNvPr id="22" name="Group 21"/>
          <p:cNvGrpSpPr/>
          <p:nvPr/>
        </p:nvGrpSpPr>
        <p:grpSpPr>
          <a:xfrm>
            <a:off x="8037330" y="1625958"/>
            <a:ext cx="785440" cy="757068"/>
            <a:chOff x="6450931" y="2169661"/>
            <a:chExt cx="657695" cy="655453"/>
          </a:xfrm>
        </p:grpSpPr>
        <p:pic>
          <p:nvPicPr>
            <p:cNvPr id="166" name="Picture 14" descr="C:\Users\Adrienna Naidoo\Desktop\Images\Calendar and time\untitled.bmp"/>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149" t="951" r="13149" b="951"/>
            <a:stretch/>
          </p:blipFill>
          <p:spPr bwMode="auto">
            <a:xfrm>
              <a:off x="6450931" y="2169661"/>
              <a:ext cx="657695" cy="65545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72" name="Rectangle 6"/>
            <p:cNvSpPr txBox="1"/>
            <p:nvPr/>
          </p:nvSpPr>
          <p:spPr bwMode="gray">
            <a:xfrm>
              <a:off x="6568899" y="2301489"/>
              <a:ext cx="379404" cy="215444"/>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5400" b="1" dirty="0" smtClean="0">
                  <a:latin typeface="Georgia" pitchFamily="18" charset="0"/>
                </a:rPr>
                <a:t>5</a:t>
              </a:r>
              <a:endParaRPr lang="en-GB" sz="5400" b="1" dirty="0">
                <a:latin typeface="Georgia" pitchFamily="18" charset="0"/>
              </a:endParaRPr>
            </a:p>
          </p:txBody>
        </p:sp>
      </p:grpSp>
      <p:sp>
        <p:nvSpPr>
          <p:cNvPr id="2" name="TextBox 4"/>
          <p:cNvSpPr txBox="1"/>
          <p:nvPr>
            <p:custDataLst>
              <p:tags r:id="rId4"/>
            </p:custDataLst>
          </p:nvPr>
        </p:nvSpPr>
        <p:spPr>
          <a:xfrm>
            <a:off x="81945" y="1312331"/>
            <a:ext cx="4257278" cy="1025005"/>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7748" tIns="77748" rIns="77748" bIns="77748" numCol="1" anchor="t" anchorCtr="0" compatLnSpc="1">
            <a:prstTxWarp prst="textNoShape">
              <a:avLst/>
            </a:prstTxWarp>
            <a:noAutofit/>
          </a:bodyPr>
          <a:lstStyle>
            <a:lvl1pPr marL="0" lvl="0" indent="0" defTabSz="895160" eaLnBrk="1" hangingPunct="1">
              <a:buClr>
                <a:schemeClr val="tx2"/>
              </a:buClr>
              <a:defRPr>
                <a:latin typeface="+mn-lt"/>
                <a:ea typeface="Arial Unicode MS" pitchFamily="34" charset="-128"/>
                <a:cs typeface="Arial Unicode MS" pitchFamily="34" charset="-128"/>
              </a:defRPr>
            </a:lvl1pPr>
            <a:lvl2pPr marL="193634" indent="-192047" defTabSz="895160" eaLnBrk="1" hangingPunct="1">
              <a:buClr>
                <a:schemeClr val="tx2"/>
              </a:buClr>
              <a:buSzPct val="125000"/>
              <a:buFont typeface="Arial" charset="0"/>
              <a:buChar char="▪"/>
              <a:defRPr>
                <a:latin typeface="+mn-lt"/>
                <a:ea typeface="Arial Unicode MS" pitchFamily="34" charset="-128"/>
                <a:cs typeface="Arial Unicode MS" pitchFamily="34" charset="-128"/>
              </a:defRPr>
            </a:lvl2pPr>
            <a:lvl3pPr marL="457102" indent="-261882" defTabSz="895160" eaLnBrk="1" hangingPunct="1">
              <a:buClr>
                <a:schemeClr val="tx2"/>
              </a:buClr>
              <a:buSzPct val="120000"/>
              <a:buFont typeface="Arial" charset="0"/>
              <a:buChar char="–"/>
              <a:defRPr>
                <a:latin typeface="+mn-lt"/>
                <a:ea typeface="Arial Unicode MS" pitchFamily="34" charset="-128"/>
                <a:cs typeface="Arial Unicode MS" pitchFamily="34" charset="-128"/>
              </a:defRPr>
            </a:lvl3pPr>
            <a:lvl4pPr marL="614233" indent="-155542" defTabSz="895160" eaLnBrk="1" hangingPunct="1">
              <a:buClr>
                <a:schemeClr val="tx2"/>
              </a:buClr>
              <a:buSzPct val="120000"/>
              <a:buFont typeface="Arial" charset="0"/>
              <a:buChar char="▫"/>
              <a:defRPr>
                <a:latin typeface="+mn-lt"/>
                <a:ea typeface="Arial Unicode MS" pitchFamily="34" charset="-128"/>
                <a:cs typeface="Arial Unicode MS" pitchFamily="34" charset="-128"/>
              </a:defRPr>
            </a:lvl4pPr>
            <a:lvl5pPr marL="749648" indent="-130148" defTabSz="895160" eaLnBrk="1" hangingPunct="1">
              <a:buClr>
                <a:schemeClr val="tx2"/>
              </a:buClr>
              <a:buSzPct val="89000"/>
              <a:buFont typeface="Arial" charset="0"/>
              <a:buChar char="-"/>
              <a:defRPr>
                <a:latin typeface="+mn-lt"/>
                <a:ea typeface="Arial Unicode MS" pitchFamily="34" charset="-128"/>
                <a:cs typeface="Arial Unicode MS" pitchFamily="34" charset="-128"/>
              </a:defRPr>
            </a:lvl5pPr>
            <a:lvl6pPr marL="749648" indent="-130148" defTabSz="895160" fontAlgn="base">
              <a:spcBef>
                <a:spcPct val="0"/>
              </a:spcBef>
              <a:spcAft>
                <a:spcPct val="0"/>
              </a:spcAft>
              <a:buClr>
                <a:schemeClr val="tx2"/>
              </a:buClr>
              <a:buSzPct val="89000"/>
              <a:buFont typeface="Arial" charset="0"/>
              <a:buChar char="-"/>
              <a:defRPr>
                <a:latin typeface="+mn-lt"/>
              </a:defRPr>
            </a:lvl6pPr>
            <a:lvl7pPr marL="749648" indent="-130148" defTabSz="895160" fontAlgn="base">
              <a:spcBef>
                <a:spcPct val="0"/>
              </a:spcBef>
              <a:spcAft>
                <a:spcPct val="0"/>
              </a:spcAft>
              <a:buClr>
                <a:schemeClr val="tx2"/>
              </a:buClr>
              <a:buSzPct val="89000"/>
              <a:buFont typeface="Arial" charset="0"/>
              <a:buChar char="-"/>
              <a:defRPr>
                <a:latin typeface="+mn-lt"/>
              </a:defRPr>
            </a:lvl7pPr>
            <a:lvl8pPr marL="749648" indent="-130148" defTabSz="895160" fontAlgn="base">
              <a:spcBef>
                <a:spcPct val="0"/>
              </a:spcBef>
              <a:spcAft>
                <a:spcPct val="0"/>
              </a:spcAft>
              <a:buClr>
                <a:schemeClr val="tx2"/>
              </a:buClr>
              <a:buSzPct val="89000"/>
              <a:buFont typeface="Arial" charset="0"/>
              <a:buChar char="-"/>
              <a:defRPr>
                <a:latin typeface="+mn-lt"/>
              </a:defRPr>
            </a:lvl8pPr>
            <a:lvl9pPr marL="749648" indent="-130148" defTabSz="895160" fontAlgn="base">
              <a:spcBef>
                <a:spcPct val="0"/>
              </a:spcBef>
              <a:spcAft>
                <a:spcPct val="0"/>
              </a:spcAft>
              <a:buClr>
                <a:schemeClr val="tx2"/>
              </a:buClr>
              <a:buSzPct val="89000"/>
              <a:buFont typeface="Arial" charset="0"/>
              <a:buChar char="-"/>
              <a:defRPr>
                <a:latin typeface="+mn-lt"/>
              </a:defRPr>
            </a:lvl9pPr>
          </a:lstStyle>
          <a:p>
            <a:endParaRPr lang="en-ZA" sz="1600" dirty="0"/>
          </a:p>
        </p:txBody>
      </p:sp>
      <p:sp>
        <p:nvSpPr>
          <p:cNvPr id="176" name="Rectangle 6"/>
          <p:cNvSpPr txBox="1"/>
          <p:nvPr/>
        </p:nvSpPr>
        <p:spPr bwMode="gray">
          <a:xfrm>
            <a:off x="1415507" y="4624191"/>
            <a:ext cx="2735328" cy="80021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8000" lvl="1" indent="-457200">
              <a:buClr>
                <a:srgbClr val="002960"/>
              </a:buClr>
              <a:buNone/>
            </a:pPr>
            <a:r>
              <a:rPr lang="en-ZA" sz="2000" b="1" dirty="0" smtClean="0">
                <a:solidFill>
                  <a:srgbClr val="000000"/>
                </a:solidFill>
              </a:rPr>
              <a:t>2</a:t>
            </a:r>
            <a:r>
              <a:rPr lang="en-ZA" sz="1600" b="1" dirty="0" smtClean="0">
                <a:solidFill>
                  <a:srgbClr val="000000"/>
                </a:solidFill>
              </a:rPr>
              <a:t>. Sustainable </a:t>
            </a:r>
            <a:r>
              <a:rPr lang="en-ZA" sz="1600" b="1" dirty="0">
                <a:solidFill>
                  <a:srgbClr val="000000"/>
                </a:solidFill>
              </a:rPr>
              <a:t>land reform for agrarian transformation</a:t>
            </a:r>
            <a:endParaRPr lang="en-GB" sz="1600" b="1" dirty="0">
              <a:solidFill>
                <a:srgbClr val="000000"/>
              </a:solidFill>
            </a:endParaRPr>
          </a:p>
        </p:txBody>
      </p:sp>
      <p:sp>
        <p:nvSpPr>
          <p:cNvPr id="178" name="Rectangle 6"/>
          <p:cNvSpPr txBox="1"/>
          <p:nvPr/>
        </p:nvSpPr>
        <p:spPr bwMode="gray">
          <a:xfrm>
            <a:off x="142786" y="1445864"/>
            <a:ext cx="3925158"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chemeClr val="bg1"/>
              </a:buClr>
              <a:buFont typeface="Wingdings" panose="05000000000000000000" pitchFamily="2" charset="2"/>
              <a:buChar char="ü"/>
            </a:pPr>
            <a:r>
              <a:rPr lang="en-US" sz="1600" b="1" dirty="0" smtClean="0">
                <a:solidFill>
                  <a:schemeClr val="bg1"/>
                </a:solidFill>
              </a:rPr>
              <a:t>Led by Ministers DRDLR &amp; DAFF</a:t>
            </a:r>
          </a:p>
          <a:p>
            <a:pPr lvl="1">
              <a:buClr>
                <a:schemeClr val="bg1"/>
              </a:buClr>
              <a:buFont typeface="Wingdings" panose="05000000000000000000" pitchFamily="2" charset="2"/>
              <a:buChar char="ü"/>
            </a:pPr>
            <a:r>
              <a:rPr lang="en-US" sz="1600" b="1" dirty="0" smtClean="0">
                <a:solidFill>
                  <a:schemeClr val="bg1"/>
                </a:solidFill>
              </a:rPr>
              <a:t>Supported by 22 departments &amp; </a:t>
            </a:r>
          </a:p>
          <a:p>
            <a:pPr lvl="1">
              <a:buClr>
                <a:schemeClr val="bg1"/>
              </a:buClr>
              <a:buFont typeface="Wingdings" panose="05000000000000000000" pitchFamily="2" charset="2"/>
              <a:buChar char="ü"/>
            </a:pPr>
            <a:r>
              <a:rPr lang="en-US" sz="1600" b="1" dirty="0" smtClean="0">
                <a:solidFill>
                  <a:schemeClr val="bg1"/>
                </a:solidFill>
              </a:rPr>
              <a:t>all 9 Provinces</a:t>
            </a:r>
          </a:p>
        </p:txBody>
      </p:sp>
      <p:sp>
        <p:nvSpPr>
          <p:cNvPr id="180" name="Rectangle 6"/>
          <p:cNvSpPr txBox="1"/>
          <p:nvPr/>
        </p:nvSpPr>
        <p:spPr bwMode="gray">
          <a:xfrm>
            <a:off x="3186270" y="3885877"/>
            <a:ext cx="1685625" cy="80021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52000" lvl="1" indent="-457200">
              <a:buClr>
                <a:srgbClr val="002960"/>
              </a:buClr>
              <a:buNone/>
            </a:pPr>
            <a:r>
              <a:rPr lang="en-ZA" sz="2000" b="1" dirty="0" smtClean="0"/>
              <a:t>3</a:t>
            </a:r>
            <a:r>
              <a:rPr lang="en-ZA" sz="1600" b="1" dirty="0" smtClean="0"/>
              <a:t>. Improved </a:t>
            </a:r>
            <a:r>
              <a:rPr lang="en-ZA" sz="1600" b="1" dirty="0"/>
              <a:t>food security </a:t>
            </a:r>
            <a:r>
              <a:rPr lang="en-ZA" sz="1600" b="1" dirty="0" smtClean="0"/>
              <a:t>(DAFF) </a:t>
            </a:r>
            <a:endParaRPr lang="en-US" sz="1600" b="1" kern="0" dirty="0">
              <a:solidFill>
                <a:schemeClr val="accent1">
                  <a:lumMod val="25000"/>
                </a:schemeClr>
              </a:solidFill>
            </a:endParaRPr>
          </a:p>
        </p:txBody>
      </p:sp>
      <p:sp>
        <p:nvSpPr>
          <p:cNvPr id="181" name="Freeform 180"/>
          <p:cNvSpPr/>
          <p:nvPr/>
        </p:nvSpPr>
        <p:spPr>
          <a:xfrm>
            <a:off x="3608053" y="3431573"/>
            <a:ext cx="45719" cy="518224"/>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000000"/>
              </a:solidFill>
            </a:endParaRPr>
          </a:p>
        </p:txBody>
      </p:sp>
      <p:sp>
        <p:nvSpPr>
          <p:cNvPr id="182" name="Rectangle 6"/>
          <p:cNvSpPr txBox="1"/>
          <p:nvPr/>
        </p:nvSpPr>
        <p:spPr bwMode="gray">
          <a:xfrm>
            <a:off x="4809546" y="3515286"/>
            <a:ext cx="1971242" cy="20313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8000" lvl="1" indent="-457200">
              <a:buClr>
                <a:srgbClr val="002960"/>
              </a:buClr>
              <a:buNone/>
            </a:pPr>
            <a:r>
              <a:rPr lang="en-ZA" sz="2000" b="1" dirty="0" smtClean="0"/>
              <a:t>4</a:t>
            </a:r>
            <a:r>
              <a:rPr lang="en-ZA" sz="1600" b="1" dirty="0" smtClean="0"/>
              <a:t>. Smallholder </a:t>
            </a:r>
            <a:r>
              <a:rPr lang="en-ZA" sz="1600" b="1" dirty="0"/>
              <a:t>producers’ development </a:t>
            </a:r>
            <a:r>
              <a:rPr lang="en-ZA" sz="1600" b="1" dirty="0" smtClean="0"/>
              <a:t>&amp; support for </a:t>
            </a:r>
            <a:r>
              <a:rPr lang="en-ZA" sz="1600" b="1" dirty="0"/>
              <a:t>agrarian transformation ( </a:t>
            </a:r>
            <a:r>
              <a:rPr lang="en-ZA" sz="1600" b="1" dirty="0" smtClean="0"/>
              <a:t>DAFF) </a:t>
            </a:r>
            <a:endParaRPr lang="en-ZA" sz="1600" b="1" dirty="0"/>
          </a:p>
          <a:p>
            <a:pPr marL="288000" lvl="1" indent="-457200">
              <a:buClr>
                <a:srgbClr val="002960"/>
              </a:buClr>
            </a:pPr>
            <a:endParaRPr lang="en-MY" sz="1600" b="1" kern="0" dirty="0">
              <a:solidFill>
                <a:schemeClr val="accent1">
                  <a:lumMod val="25000"/>
                </a:schemeClr>
              </a:solidFill>
            </a:endParaRPr>
          </a:p>
        </p:txBody>
      </p:sp>
      <p:sp>
        <p:nvSpPr>
          <p:cNvPr id="183" name="Freeform 182"/>
          <p:cNvSpPr/>
          <p:nvPr/>
        </p:nvSpPr>
        <p:spPr>
          <a:xfrm>
            <a:off x="5869128" y="3015578"/>
            <a:ext cx="45719" cy="493119"/>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000000"/>
              </a:solidFill>
            </a:endParaRPr>
          </a:p>
        </p:txBody>
      </p:sp>
      <p:sp>
        <p:nvSpPr>
          <p:cNvPr id="184" name="Rectangle 6"/>
          <p:cNvSpPr txBox="1"/>
          <p:nvPr/>
        </p:nvSpPr>
        <p:spPr bwMode="gray">
          <a:xfrm>
            <a:off x="7121044" y="2910591"/>
            <a:ext cx="1921363" cy="17851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8000" lvl="1" indent="-457200">
              <a:buClr>
                <a:srgbClr val="002960"/>
              </a:buClr>
              <a:buNone/>
            </a:pPr>
            <a:r>
              <a:rPr lang="en-ZA" sz="2000" b="1" dirty="0" smtClean="0"/>
              <a:t>5</a:t>
            </a:r>
            <a:r>
              <a:rPr lang="en-ZA" sz="1600" b="1" dirty="0" smtClean="0"/>
              <a:t>. Increased </a:t>
            </a:r>
            <a:r>
              <a:rPr lang="en-ZA" sz="1600" b="1" dirty="0"/>
              <a:t>access to quality infrastructure and functional </a:t>
            </a:r>
            <a:r>
              <a:rPr lang="en-ZA" sz="1600" b="1" dirty="0" smtClean="0"/>
              <a:t>services in </a:t>
            </a:r>
            <a:r>
              <a:rPr lang="en-ZA" sz="1600" b="1" dirty="0"/>
              <a:t>rural areas</a:t>
            </a:r>
          </a:p>
        </p:txBody>
      </p:sp>
      <p:sp>
        <p:nvSpPr>
          <p:cNvPr id="185" name="Freeform 184"/>
          <p:cNvSpPr/>
          <p:nvPr/>
        </p:nvSpPr>
        <p:spPr>
          <a:xfrm>
            <a:off x="8839942" y="1926180"/>
            <a:ext cx="52373" cy="981055"/>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000000"/>
              </a:solidFill>
            </a:endParaRPr>
          </a:p>
        </p:txBody>
      </p:sp>
      <p:pic>
        <p:nvPicPr>
          <p:cNvPr id="395296" name="Picture 32" descr="C:\Users\Adrienna Naidoo\Desktop\Images\Calendar and time\Fotolia_32273858_XS[1].jpg"/>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72523" y="2144488"/>
            <a:ext cx="827106" cy="746634"/>
          </a:xfrm>
          <a:prstGeom prst="ellipse">
            <a:avLst/>
          </a:prstGeom>
          <a:solidFill>
            <a:schemeClr val="bg1"/>
          </a:solidFill>
          <a:ln w="28575" cap="rnd">
            <a:solidFill>
              <a:schemeClr val="bg1">
                <a:lumMod val="6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p:spPr>
      </p:pic>
      <p:grpSp>
        <p:nvGrpSpPr>
          <p:cNvPr id="14" name="Group 13"/>
          <p:cNvGrpSpPr/>
          <p:nvPr/>
        </p:nvGrpSpPr>
        <p:grpSpPr>
          <a:xfrm>
            <a:off x="6885731" y="1019601"/>
            <a:ext cx="785441" cy="651853"/>
            <a:chOff x="6971631" y="1064761"/>
            <a:chExt cx="657695" cy="655453"/>
          </a:xfrm>
        </p:grpSpPr>
        <p:pic>
          <p:nvPicPr>
            <p:cNvPr id="174" name="Picture 14" descr="C:\Users\Adrienna Naidoo\Desktop\Images\Calendar and time\untitled.bmp"/>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149" t="951" r="13149" b="951"/>
            <a:stretch/>
          </p:blipFill>
          <p:spPr bwMode="auto">
            <a:xfrm>
              <a:off x="6971631" y="1064761"/>
              <a:ext cx="657695" cy="655453"/>
            </a:xfrm>
            <a:prstGeom prst="ellipse">
              <a:avLst/>
            </a:prstGeom>
            <a:noFill/>
            <a:ln w="28575">
              <a:solidFill>
                <a:schemeClr val="accent5"/>
              </a:solidFill>
            </a:ln>
            <a:effectLst>
              <a:outerShdw blurRad="50800" dist="50800" dir="2700000" algn="tl" rotWithShape="0">
                <a:prstClr val="black">
                  <a:alpha val="83000"/>
                </a:prstClr>
              </a:outerShdw>
            </a:effectLst>
            <a:extLst>
              <a:ext uri="{909E8E84-426E-40DD-AFC4-6F175D3DCCD1}">
                <a14:hiddenFill xmlns:a14="http://schemas.microsoft.com/office/drawing/2010/main">
                  <a:solidFill>
                    <a:srgbClr val="FFFFFF"/>
                  </a:solidFill>
                </a14:hiddenFill>
              </a:ext>
            </a:extLst>
          </p:spPr>
        </p:pic>
        <p:sp>
          <p:nvSpPr>
            <p:cNvPr id="175" name="Rectangle 6"/>
            <p:cNvSpPr txBox="1"/>
            <p:nvPr/>
          </p:nvSpPr>
          <p:spPr bwMode="gray">
            <a:xfrm>
              <a:off x="7106559" y="1122709"/>
              <a:ext cx="316296" cy="377501"/>
            </a:xfrm>
            <a:prstGeom prst="ellipse">
              <a:avLst/>
            </a:prstGeom>
            <a:solidFill>
              <a:srgbClr val="FFFFFF">
                <a:alpha val="80000"/>
              </a:srgbClr>
            </a:solidFill>
            <a:ln w="9525">
              <a:noFill/>
              <a:miter lim="800000"/>
              <a:headEnd/>
              <a:tailEnd/>
            </a:ln>
            <a:effectLst/>
            <a:extLst/>
          </p:spPr>
          <p:txBody>
            <a:bodyPr vert="horz" wrap="none" lIns="0" tIns="0" rIns="0" bIns="0" numCol="1" anchor="ctr" anchorCtr="0" compatLnSpc="1">
              <a:prstTxWarp prst="textNoShape">
                <a:avLst/>
              </a:prstTxWarp>
              <a:no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buClr>
                  <a:srgbClr val="002960"/>
                </a:buClr>
              </a:pPr>
              <a:r>
                <a:rPr lang="en-GB" sz="4800" b="1" dirty="0" smtClean="0">
                  <a:latin typeface="Georgia" pitchFamily="18" charset="0"/>
                </a:rPr>
                <a:t>6</a:t>
              </a:r>
              <a:endParaRPr lang="en-GB" sz="4800" b="1" dirty="0">
                <a:latin typeface="Georgia" pitchFamily="18" charset="0"/>
              </a:endParaRPr>
            </a:p>
          </p:txBody>
        </p:sp>
      </p:grpSp>
      <p:sp>
        <p:nvSpPr>
          <p:cNvPr id="48" name="Rectangle 6"/>
          <p:cNvSpPr txBox="1"/>
          <p:nvPr/>
        </p:nvSpPr>
        <p:spPr bwMode="gray">
          <a:xfrm>
            <a:off x="902532" y="5708858"/>
            <a:ext cx="4257054" cy="80021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lang="en-US" baseline="0" noProof="0" smtClean="0">
                <a:latin typeface="+mn-lt"/>
              </a:defRPr>
            </a:lvl1pPr>
            <a:lvl2pPr marL="193675" lvl="1" indent="-192088" defTabSz="895350" eaLnBrk="1" hangingPunct="1">
              <a:buClr>
                <a:schemeClr val="tx2"/>
              </a:buClr>
              <a:buSzPct val="125000"/>
              <a:buFont typeface="Arial" charset="0"/>
              <a:buChar char="▪"/>
              <a:defRPr lang="en-US" baseline="0" noProof="0" smtClean="0">
                <a:latin typeface="+mn-lt"/>
              </a:defRPr>
            </a:lvl2pPr>
            <a:lvl3pPr marL="457200" lvl="2" indent="-261938" defTabSz="895350" eaLnBrk="1" hangingPunct="1">
              <a:buClr>
                <a:schemeClr val="tx2"/>
              </a:buClr>
              <a:buSzPct val="120000"/>
              <a:buFont typeface="Arial" charset="0"/>
              <a:buChar char="–"/>
              <a:defRPr lang="en-US" baseline="0" noProof="0" smtClean="0">
                <a:latin typeface="+mn-lt"/>
              </a:defRPr>
            </a:lvl3pPr>
            <a:lvl4pPr marL="614363" lvl="3" indent="-155575" defTabSz="895350" eaLnBrk="1" hangingPunct="1">
              <a:buClr>
                <a:schemeClr val="tx2"/>
              </a:buClr>
              <a:buSzPct val="120000"/>
              <a:buFont typeface="Arial" charset="0"/>
              <a:buChar char="▫"/>
              <a:defRPr lang="en-US" baseline="0" noProof="0" smtClean="0">
                <a:latin typeface="+mn-lt"/>
              </a:defRPr>
            </a:lvl4pPr>
            <a:lvl5pPr marL="749808" lvl="4" indent="-130175" defTabSz="895350" eaLnBrk="1" hangingPunct="1">
              <a:buClr>
                <a:schemeClr val="tx2"/>
              </a:buClr>
              <a:buSzPct val="89000"/>
              <a:buFont typeface="Arial" charset="0"/>
              <a:buChar char="-"/>
              <a:defRPr lang="en-US" baseline="0" noProof="0" dirty="0" smtClean="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16000" lvl="1" indent="-457200">
              <a:buClr>
                <a:srgbClr val="002960"/>
              </a:buClr>
              <a:buNone/>
            </a:pPr>
            <a:r>
              <a:rPr lang="en-ZA" sz="2000" b="1" dirty="0" smtClean="0">
                <a:solidFill>
                  <a:srgbClr val="000000"/>
                </a:solidFill>
              </a:rPr>
              <a:t>1</a:t>
            </a:r>
            <a:r>
              <a:rPr lang="en-ZA" sz="1600" b="1" dirty="0" smtClean="0">
                <a:solidFill>
                  <a:srgbClr val="000000"/>
                </a:solidFill>
              </a:rPr>
              <a:t>. Improved </a:t>
            </a:r>
            <a:r>
              <a:rPr lang="en-ZA" sz="1600" b="1" dirty="0">
                <a:solidFill>
                  <a:srgbClr val="000000"/>
                </a:solidFill>
              </a:rPr>
              <a:t>land administration and spatial planning for integrated development in rural areas </a:t>
            </a:r>
          </a:p>
        </p:txBody>
      </p:sp>
      <p:sp>
        <p:nvSpPr>
          <p:cNvPr id="49" name="Title 1"/>
          <p:cNvSpPr txBox="1">
            <a:spLocks/>
          </p:cNvSpPr>
          <p:nvPr/>
        </p:nvSpPr>
        <p:spPr>
          <a:xfrm>
            <a:off x="0" y="0"/>
            <a:ext cx="9144000" cy="1023851"/>
          </a:xfrm>
          <a:prstGeom prst="rect">
            <a:avLst/>
          </a:prstGeom>
        </p:spPr>
        <p:txBody>
          <a:bodyPr anchor="ctr">
            <a:noAutofit/>
          </a:bodyPr>
          <a:lstStyle>
            <a:lvl1pPr algn="ctr">
              <a:spcBef>
                <a:spcPct val="0"/>
              </a:spcBef>
              <a:buNone/>
              <a:defRPr kumimoji="0" sz="3200" b="1">
                <a:solidFill>
                  <a:schemeClr val="tx2"/>
                </a:solidFill>
                <a:effectLst>
                  <a:outerShdw blurRad="50000" dist="30000" dir="5400000" algn="tl" rotWithShape="0">
                    <a:srgbClr val="000000">
                      <a:alpha val="30000"/>
                    </a:srgbClr>
                  </a:outerShdw>
                </a:effectLst>
                <a:latin typeface="Calibri" pitchFamily="34" charset="0"/>
                <a:ea typeface="+mj-ea"/>
                <a:cs typeface="Arial" panose="020B0604020202020204" pitchFamily="34" charset="0"/>
              </a:defRPr>
            </a:lvl1pPr>
            <a:extLst/>
          </a:lstStyle>
          <a:p>
            <a:pPr>
              <a:lnSpc>
                <a:spcPct val="80000"/>
              </a:lnSpc>
            </a:pPr>
            <a:r>
              <a:rPr lang="en-ZA" dirty="0"/>
              <a:t>Outcome 7 implements Chapter 6 of the NDP through 6 sub-outcomes</a:t>
            </a:r>
            <a:endParaRPr lang="en-US" dirty="0"/>
          </a:p>
        </p:txBody>
      </p:sp>
      <p:sp>
        <p:nvSpPr>
          <p:cNvPr id="50" name="Freeform 49"/>
          <p:cNvSpPr/>
          <p:nvPr/>
        </p:nvSpPr>
        <p:spPr>
          <a:xfrm flipH="1">
            <a:off x="6774388" y="1423122"/>
            <a:ext cx="111343" cy="3859833"/>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C00000"/>
              </a:solidFill>
            </a:endParaRPr>
          </a:p>
        </p:txBody>
      </p:sp>
      <p:sp>
        <p:nvSpPr>
          <p:cNvPr id="51" name="Freeform 50"/>
          <p:cNvSpPr/>
          <p:nvPr/>
        </p:nvSpPr>
        <p:spPr>
          <a:xfrm>
            <a:off x="2067748" y="3562056"/>
            <a:ext cx="222331" cy="962820"/>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000000"/>
              </a:solidFill>
            </a:endParaRPr>
          </a:p>
        </p:txBody>
      </p:sp>
      <p:sp>
        <p:nvSpPr>
          <p:cNvPr id="52" name="Freeform 51"/>
          <p:cNvSpPr/>
          <p:nvPr/>
        </p:nvSpPr>
        <p:spPr>
          <a:xfrm>
            <a:off x="933004" y="5424410"/>
            <a:ext cx="709815" cy="362483"/>
          </a:xfrm>
          <a:custGeom>
            <a:avLst/>
            <a:gdLst>
              <a:gd name="connsiteX0" fmla="*/ 0 w 624115"/>
              <a:gd name="connsiteY0" fmla="*/ 0 h 420914"/>
              <a:gd name="connsiteX1" fmla="*/ 624115 w 624115"/>
              <a:gd name="connsiteY1" fmla="*/ 0 h 420914"/>
              <a:gd name="connsiteX2" fmla="*/ 624115 w 624115"/>
              <a:gd name="connsiteY2" fmla="*/ 420914 h 420914"/>
            </a:gdLst>
            <a:ahLst/>
            <a:cxnLst>
              <a:cxn ang="0">
                <a:pos x="connsiteX0" y="connsiteY0"/>
              </a:cxn>
              <a:cxn ang="0">
                <a:pos x="connsiteX1" y="connsiteY1"/>
              </a:cxn>
              <a:cxn ang="0">
                <a:pos x="connsiteX2" y="connsiteY2"/>
              </a:cxn>
            </a:cxnLst>
            <a:rect l="l" t="t" r="r" b="b"/>
            <a:pathLst>
              <a:path w="624115" h="420914">
                <a:moveTo>
                  <a:pt x="0" y="0"/>
                </a:moveTo>
                <a:lnTo>
                  <a:pt x="624115" y="0"/>
                </a:lnTo>
                <a:lnTo>
                  <a:pt x="624115" y="420914"/>
                </a:lnTo>
              </a:path>
            </a:pathLst>
          </a:custGeom>
          <a:ln w="28575">
            <a:solidFill>
              <a:srgbClr val="C00000"/>
            </a:solidFill>
            <a:tailEnd type="oval"/>
          </a:ln>
        </p:spPr>
        <p:style>
          <a:lnRef idx="1">
            <a:schemeClr val="accent1"/>
          </a:lnRef>
          <a:fillRef idx="0">
            <a:schemeClr val="accent1"/>
          </a:fillRef>
          <a:effectRef idx="0">
            <a:schemeClr val="accent1"/>
          </a:effectRef>
          <a:fontRef idx="minor">
            <a:schemeClr val="tx1"/>
          </a:fontRef>
        </p:style>
        <p:txBody>
          <a:bodyPr lIns="93287" tIns="46644" rIns="93287" bIns="46644" rtlCol="0" anchor="ctr"/>
          <a:lstStyle/>
          <a:p>
            <a:pPr algn="ctr"/>
            <a:endParaRPr lang="en-US" sz="1837">
              <a:solidFill>
                <a:srgbClr val="000000"/>
              </a:solidFill>
            </a:endParaRPr>
          </a:p>
        </p:txBody>
      </p:sp>
      <p:pic>
        <p:nvPicPr>
          <p:cNvPr id="6" name="Picture 5"/>
          <p:cNvPicPr>
            <a:picLocks noChangeAspect="1"/>
          </p:cNvPicPr>
          <p:nvPr/>
        </p:nvPicPr>
        <p:blipFill>
          <a:blip r:embed="rId14"/>
          <a:stretch>
            <a:fillRect/>
          </a:stretch>
        </p:blipFill>
        <p:spPr>
          <a:xfrm>
            <a:off x="8009428" y="458668"/>
            <a:ext cx="1257859" cy="1421157"/>
          </a:xfrm>
          <a:prstGeom prst="rect">
            <a:avLst/>
          </a:prstGeom>
        </p:spPr>
      </p:pic>
      <p:pic>
        <p:nvPicPr>
          <p:cNvPr id="10" name="Picture 9"/>
          <p:cNvPicPr>
            <a:picLocks noChangeAspect="1"/>
          </p:cNvPicPr>
          <p:nvPr/>
        </p:nvPicPr>
        <p:blipFill>
          <a:blip r:embed="rId14"/>
          <a:stretch>
            <a:fillRect/>
          </a:stretch>
        </p:blipFill>
        <p:spPr>
          <a:xfrm>
            <a:off x="3665051" y="2621784"/>
            <a:ext cx="1554615" cy="1491155"/>
          </a:xfrm>
          <a:prstGeom prst="rect">
            <a:avLst/>
          </a:prstGeom>
        </p:spPr>
      </p:pic>
    </p:spTree>
    <p:custDataLst>
      <p:tags r:id="rId2"/>
    </p:custDataLst>
    <p:extLst>
      <p:ext uri="{BB962C8B-B14F-4D97-AF65-F5344CB8AC3E}">
        <p14:creationId xmlns:p14="http://schemas.microsoft.com/office/powerpoint/2010/main" val="2784127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6399182"/>
              </p:ext>
            </p:extLst>
          </p:nvPr>
        </p:nvGraphicFramePr>
        <p:xfrm>
          <a:off x="1475656" y="116632"/>
          <a:ext cx="698477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AAA1A3-262B-4979-8C18-306C3DA11E9E}" type="slidenum">
              <a:rPr kumimoji="0" lang="en-ZA" sz="1200" b="0" i="0" u="none" strike="noStrike" kern="1200" cap="none" spc="0" normalizeH="0" baseline="0" noProof="0" smtClean="0">
                <a:ln>
                  <a:noFill/>
                </a:ln>
                <a:solidFill>
                  <a:srgbClr val="531A17">
                    <a:satMod val="13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srgbClr val="531A17">
                  <a:satMod val="130000"/>
                </a:srgbClr>
              </a:solidFill>
              <a:effectLst/>
              <a:uLnTx/>
              <a:uFillTx/>
              <a:latin typeface="Calibri"/>
              <a:ea typeface="+mn-ea"/>
              <a:cs typeface="+mn-cs"/>
            </a:endParaRPr>
          </a:p>
        </p:txBody>
      </p:sp>
    </p:spTree>
    <p:extLst>
      <p:ext uri="{BB962C8B-B14F-4D97-AF65-F5344CB8AC3E}">
        <p14:creationId xmlns:p14="http://schemas.microsoft.com/office/powerpoint/2010/main" val="273104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1477"/>
            <a:ext cx="8712968" cy="805235"/>
          </a:xfrm>
        </p:spPr>
        <p:txBody>
          <a:bodyPr>
            <a:normAutofit fontScale="90000"/>
          </a:bodyPr>
          <a:lstStyle/>
          <a:p>
            <a:pPr algn="ctr"/>
            <a:r>
              <a:rPr lang="en-US" b="1" dirty="0" smtClean="0"/>
              <a:t>Linking NDP to DAFF’s Strategic Planning (1)</a:t>
            </a:r>
            <a:endParaRPr lang="en-US" b="1" dirty="0"/>
          </a:p>
        </p:txBody>
      </p:sp>
      <p:sp>
        <p:nvSpPr>
          <p:cNvPr id="3" name="Content Placeholder 2"/>
          <p:cNvSpPr>
            <a:spLocks noGrp="1"/>
          </p:cNvSpPr>
          <p:nvPr>
            <p:ph idx="1"/>
          </p:nvPr>
        </p:nvSpPr>
        <p:spPr>
          <a:xfrm>
            <a:off x="107504" y="1340768"/>
            <a:ext cx="8712968" cy="5852912"/>
          </a:xfrm>
        </p:spPr>
        <p:txBody>
          <a:bodyPr>
            <a:normAutofit/>
          </a:bodyPr>
          <a:lstStyle/>
          <a:p>
            <a:pPr marL="82296" indent="0" algn="just">
              <a:buNone/>
            </a:pPr>
            <a:r>
              <a:rPr lang="en-US" sz="2800" dirty="0" smtClean="0">
                <a:solidFill>
                  <a:schemeClr val="tx1"/>
                </a:solidFill>
              </a:rPr>
              <a:t>The DAFF’s strategic planning process was informed by the MTSF 2014-2019 for Outcomes  </a:t>
            </a:r>
            <a:r>
              <a:rPr lang="en-US" sz="2800" b="1" dirty="0" smtClean="0">
                <a:solidFill>
                  <a:srgbClr val="C00000"/>
                </a:solidFill>
              </a:rPr>
              <a:t>4,</a:t>
            </a:r>
            <a:r>
              <a:rPr lang="en-US" sz="2800" b="1" dirty="0" smtClean="0">
                <a:solidFill>
                  <a:srgbClr val="002060"/>
                </a:solidFill>
              </a:rPr>
              <a:t> </a:t>
            </a:r>
            <a:r>
              <a:rPr lang="en-US" sz="2800" b="1" dirty="0" smtClean="0">
                <a:solidFill>
                  <a:srgbClr val="0070C0"/>
                </a:solidFill>
              </a:rPr>
              <a:t>7,</a:t>
            </a:r>
            <a:r>
              <a:rPr lang="en-US" sz="2800" b="1" dirty="0" smtClean="0">
                <a:solidFill>
                  <a:srgbClr val="002060"/>
                </a:solidFill>
              </a:rPr>
              <a:t>  </a:t>
            </a:r>
            <a:r>
              <a:rPr lang="en-US" sz="2800" dirty="0" smtClean="0">
                <a:solidFill>
                  <a:schemeClr val="tx1"/>
                </a:solidFill>
              </a:rPr>
              <a:t>and </a:t>
            </a:r>
            <a:r>
              <a:rPr lang="en-US" sz="2800" b="1" dirty="0" smtClean="0">
                <a:solidFill>
                  <a:srgbClr val="002060"/>
                </a:solidFill>
              </a:rPr>
              <a:t>10</a:t>
            </a:r>
            <a:endParaRPr lang="en-US" sz="2800" b="1" dirty="0" smtClean="0">
              <a:solidFill>
                <a:srgbClr val="00B0F0"/>
              </a:solidFill>
            </a:endParaRPr>
          </a:p>
          <a:p>
            <a:pPr marL="82296" indent="0" algn="just">
              <a:lnSpc>
                <a:spcPct val="50000"/>
              </a:lnSpc>
              <a:buNone/>
            </a:pPr>
            <a:r>
              <a:rPr lang="en-US" sz="2800" dirty="0" smtClean="0">
                <a:solidFill>
                  <a:schemeClr val="tx1"/>
                </a:solidFill>
              </a:rPr>
              <a:t>  </a:t>
            </a:r>
          </a:p>
          <a:p>
            <a:pPr marL="813816" lvl="1" indent="-457200">
              <a:spcBef>
                <a:spcPts val="1200"/>
              </a:spcBef>
              <a:buClr>
                <a:srgbClr val="C00000"/>
              </a:buClr>
              <a:buFont typeface="Wingdings" panose="05000000000000000000" pitchFamily="2" charset="2"/>
              <a:buChar char="Ø"/>
            </a:pPr>
            <a:r>
              <a:rPr lang="en-US" sz="2400" b="1" dirty="0" smtClean="0">
                <a:solidFill>
                  <a:srgbClr val="C00000"/>
                </a:solidFill>
              </a:rPr>
              <a:t>Outcome 4: </a:t>
            </a:r>
            <a:r>
              <a:rPr lang="en-US" sz="2400" b="1" dirty="0" smtClean="0">
                <a:solidFill>
                  <a:schemeClr val="tx1"/>
                </a:solidFill>
              </a:rPr>
              <a:t>	</a:t>
            </a:r>
            <a:r>
              <a:rPr lang="en-US" sz="2400" dirty="0" smtClean="0">
                <a:solidFill>
                  <a:srgbClr val="C00000"/>
                </a:solidFill>
              </a:rPr>
              <a:t>Decent employment through inclusive 				economic growth</a:t>
            </a:r>
          </a:p>
          <a:p>
            <a:pPr marL="813816" lvl="1" indent="-457200">
              <a:spcBef>
                <a:spcPts val="1200"/>
              </a:spcBef>
              <a:buClr>
                <a:srgbClr val="0070C0"/>
              </a:buClr>
              <a:buFont typeface="Wingdings" panose="05000000000000000000" pitchFamily="2" charset="2"/>
              <a:buChar char="Ø"/>
              <a:tabLst>
                <a:tab pos="2114550" algn="l"/>
                <a:tab pos="2743200" algn="l"/>
              </a:tabLst>
            </a:pPr>
            <a:r>
              <a:rPr lang="en-US" sz="2400" b="1" dirty="0" smtClean="0">
                <a:solidFill>
                  <a:srgbClr val="0070C0"/>
                </a:solidFill>
              </a:rPr>
              <a:t>Outcome 7: </a:t>
            </a:r>
            <a:r>
              <a:rPr lang="en-US" sz="2400" b="1" dirty="0" smtClean="0">
                <a:solidFill>
                  <a:schemeClr val="tx1"/>
                </a:solidFill>
              </a:rPr>
              <a:t>	</a:t>
            </a:r>
            <a:r>
              <a:rPr lang="en-US" sz="2400" dirty="0" smtClean="0">
                <a:solidFill>
                  <a:srgbClr val="00B0F0"/>
                </a:solidFill>
              </a:rPr>
              <a:t>Comprehensive rural development and food 		security</a:t>
            </a:r>
          </a:p>
          <a:p>
            <a:pPr marL="813816" lvl="1" indent="-457200">
              <a:spcBef>
                <a:spcPts val="1200"/>
              </a:spcBef>
              <a:buClr>
                <a:srgbClr val="002060"/>
              </a:buClr>
              <a:buFont typeface="Wingdings" panose="05000000000000000000" pitchFamily="2" charset="2"/>
              <a:buChar char="Ø"/>
              <a:tabLst>
                <a:tab pos="2114550" algn="l"/>
              </a:tabLst>
            </a:pPr>
            <a:r>
              <a:rPr lang="en-US" sz="2400" b="1" dirty="0" smtClean="0">
                <a:solidFill>
                  <a:srgbClr val="002060"/>
                </a:solidFill>
              </a:rPr>
              <a:t>Outcome 10</a:t>
            </a:r>
            <a:r>
              <a:rPr lang="en-US" sz="2400" dirty="0" smtClean="0">
                <a:solidFill>
                  <a:srgbClr val="002060"/>
                </a:solidFill>
              </a:rPr>
              <a:t>: </a:t>
            </a:r>
            <a:r>
              <a:rPr lang="en-US" sz="2400" dirty="0" smtClean="0">
                <a:solidFill>
                  <a:schemeClr val="tx1"/>
                </a:solidFill>
              </a:rPr>
              <a:t>	</a:t>
            </a:r>
            <a:r>
              <a:rPr lang="en-US" sz="2400" dirty="0" smtClean="0">
                <a:solidFill>
                  <a:srgbClr val="002060"/>
                </a:solidFill>
              </a:rPr>
              <a:t>Protect and enhance environmental assets 		         and natural resources</a:t>
            </a:r>
          </a:p>
          <a:p>
            <a:pPr marL="82296" indent="0">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9</a:t>
            </a:fld>
            <a:endParaRPr lang="en-ZA" dirty="0">
              <a:solidFill>
                <a:srgbClr val="531A17">
                  <a:satMod val="130000"/>
                </a:srgbClr>
              </a:solidFill>
            </a:endParaRPr>
          </a:p>
        </p:txBody>
      </p:sp>
    </p:spTree>
    <p:extLst>
      <p:ext uri="{BB962C8B-B14F-4D97-AF65-F5344CB8AC3E}">
        <p14:creationId xmlns:p14="http://schemas.microsoft.com/office/powerpoint/2010/main" val="39293152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Rectangl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7442</TotalTime>
  <Words>2957</Words>
  <Application>Microsoft Office PowerPoint</Application>
  <PresentationFormat>On-screen Show (4:3)</PresentationFormat>
  <Paragraphs>306</Paragraphs>
  <Slides>35</Slides>
  <Notes>3</Notes>
  <HiddenSlides>0</HiddenSlides>
  <MMClips>0</MMClips>
  <ScaleCrop>false</ScaleCrop>
  <HeadingPairs>
    <vt:vector size="8" baseType="variant">
      <vt:variant>
        <vt:lpstr>Fonts Used</vt:lpstr>
      </vt:variant>
      <vt:variant>
        <vt:i4>10</vt:i4>
      </vt:variant>
      <vt:variant>
        <vt:lpstr>Theme</vt:lpstr>
      </vt:variant>
      <vt:variant>
        <vt:i4>4</vt:i4>
      </vt:variant>
      <vt:variant>
        <vt:lpstr>Embedded OLE Servers</vt:lpstr>
      </vt:variant>
      <vt:variant>
        <vt:i4>1</vt:i4>
      </vt:variant>
      <vt:variant>
        <vt:lpstr>Slide Titles</vt:lpstr>
      </vt:variant>
      <vt:variant>
        <vt:i4>35</vt:i4>
      </vt:variant>
    </vt:vector>
  </HeadingPairs>
  <TitlesOfParts>
    <vt:vector size="50" baseType="lpstr">
      <vt:lpstr>Arial Unicode MS</vt:lpstr>
      <vt:lpstr>Arial</vt:lpstr>
      <vt:lpstr>Arial Narrow</vt:lpstr>
      <vt:lpstr>Calibri</vt:lpstr>
      <vt:lpstr>Calibri Light</vt:lpstr>
      <vt:lpstr>Courier New</vt:lpstr>
      <vt:lpstr>Georgia</vt:lpstr>
      <vt:lpstr>Trebuchet MS</vt:lpstr>
      <vt:lpstr>Wingdings</vt:lpstr>
      <vt:lpstr>Wingdings 2</vt:lpstr>
      <vt:lpstr>Solstice</vt:lpstr>
      <vt:lpstr>Custom Design</vt:lpstr>
      <vt:lpstr>3_Solstice</vt:lpstr>
      <vt:lpstr>1_Solstice</vt:lpstr>
      <vt:lpstr>think-cell Slide</vt:lpstr>
      <vt:lpstr>PowerPoint Presentation</vt:lpstr>
      <vt:lpstr>Purpose</vt:lpstr>
      <vt:lpstr>PowerPoint Presentation</vt:lpstr>
      <vt:lpstr>National Development Plan (NDP)</vt:lpstr>
      <vt:lpstr>Chapter 6 of NDP highlights Agriculture Potential</vt:lpstr>
      <vt:lpstr>Outcome 7: Comprehensive Rural            Development and Food Security   (MTSF 2014-19)  </vt:lpstr>
      <vt:lpstr>PowerPoint Presentation</vt:lpstr>
      <vt:lpstr>PowerPoint Presentation</vt:lpstr>
      <vt:lpstr>Linking NDP to DAFF’s Strategic Planning (1)</vt:lpstr>
      <vt:lpstr>Strategic Goals and Objectives</vt:lpstr>
      <vt:lpstr>Programme 1: Administration (1)</vt:lpstr>
      <vt:lpstr>Programme 1: Administration (2)</vt:lpstr>
      <vt:lpstr>Programme 2: Agricultural Production, Health and Food Safety (1)</vt:lpstr>
      <vt:lpstr>Programme 2: Agricultural Production, Health and Food Safety (2)</vt:lpstr>
      <vt:lpstr>Programme 3: Food Security and Agrarian Reform (1)</vt:lpstr>
      <vt:lpstr>Programme 3: Food Security and Agrarian Reform (2)</vt:lpstr>
      <vt:lpstr>Programme 3: Food Security and Agrarian Reform (3)</vt:lpstr>
      <vt:lpstr>Programme 4: Trade promotion &amp; market access(1)</vt:lpstr>
      <vt:lpstr>Programme 4: Trade promotion &amp; market access (2)</vt:lpstr>
      <vt:lpstr>Programme 5: Forestry &amp; Natural Resource Management (1)</vt:lpstr>
      <vt:lpstr>Programme 5: Forestry and Natural Resource   Management (2)</vt:lpstr>
      <vt:lpstr>Programme 5: Forestry &amp; Natural Resource Management (3)</vt:lpstr>
      <vt:lpstr>Programme 6: Fisheries (1)  </vt:lpstr>
      <vt:lpstr>Programme 6: Fisheries (2)</vt:lpstr>
      <vt:lpstr>Programme 6: Fisheries (3)</vt:lpstr>
      <vt:lpstr>PART A: Strategic Overview Alignment to the 2014-2019 Medium Term Strategic Framework (MTSF) </vt:lpstr>
      <vt:lpstr>PART A: Strategic Overview Alignment to the Department’s Budget (1)</vt:lpstr>
      <vt:lpstr>PART A: Strategic Overview Alignment to the Department’s Budget (2)</vt:lpstr>
      <vt:lpstr>PART A: Strategic Overview Alignment to the Department’s Budget (3)</vt:lpstr>
      <vt:lpstr>Alignment Discrepancies (1)</vt:lpstr>
      <vt:lpstr>Alignment Discrepancies (2)</vt:lpstr>
      <vt:lpstr>PowerPoint Presentation</vt:lpstr>
      <vt:lpstr>Regulatory Framework and Timelines</vt:lpstr>
      <vt:lpstr>Conclusion highlighting areas for further  improvement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Thulani Masilela</dc:creator>
  <cp:lastModifiedBy>Aphiwe Bewana</cp:lastModifiedBy>
  <cp:revision>578</cp:revision>
  <cp:lastPrinted>2015-10-07T08:41:55Z</cp:lastPrinted>
  <dcterms:created xsi:type="dcterms:W3CDTF">2013-11-21T11:21:25Z</dcterms:created>
  <dcterms:modified xsi:type="dcterms:W3CDTF">2017-05-04T10:43:32Z</dcterms:modified>
</cp:coreProperties>
</file>