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rawings/drawing2.xml" ContentType="application/vnd.openxmlformats-officedocument.drawingml.chartshapes+xml"/>
  <Override PartName="/ppt/charts/colors6.xml" ContentType="application/vnd.ms-office.chartcolor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olors4.xml" ContentType="application/vnd.ms-office.chartcolorstyle+xml"/>
  <Override PartName="/ppt/charts/style11.xml" ContentType="application/vnd.ms-office.chartstyl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harts/colors2.xml" ContentType="application/vnd.ms-office.chartcolorstyl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charts/chart9.xml" ContentType="application/vnd.openxmlformats-officedocument.drawingml.chart+xml"/>
  <Override PartName="/ppt/charts/chart11.xml" ContentType="application/vnd.openxmlformats-officedocument.drawingml.chart+xml"/>
  <Override PartName="/ppt/charts/colors12.xml" ContentType="application/vnd.ms-office.chartcolorstyle+xml"/>
  <Override PartName="/ppt/commentAuthors.xml" ContentType="application/vnd.openxmlformats-officedocument.presentationml.commentAuthors+xml"/>
  <Override PartName="/ppt/charts/chart7.xml" ContentType="application/vnd.openxmlformats-officedocument.drawingml.chart+xml"/>
  <Override PartName="/ppt/charts/colors10.xml" ContentType="application/vnd.ms-office.chartcolorstyle+xml"/>
  <Override PartName="/ppt/charts/style9.xml" ContentType="application/vnd.ms-office.chartstyle+xml"/>
  <Override PartName="/ppt/charts/style7.xml" ContentType="application/vnd.ms-office.chartstyle+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charts/style5.xml" ContentType="application/vnd.ms-office.chart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drawings/drawing5.xml" ContentType="application/vnd.openxmlformats-officedocument.drawingml.chartshapes+xml"/>
  <Override PartName="/ppt/charts/style3.xml" ContentType="application/vnd.ms-office.chartstyl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drawings/drawing3.xml" ContentType="application/vnd.openxmlformats-officedocument.drawingml.chartshapes+xml"/>
  <Override PartName="/ppt/notesSlides/notesSlide3.xml" ContentType="application/vnd.openxmlformats-officedocument.presentationml.notesSlide+xml"/>
  <Override PartName="/ppt/charts/style1.xml" ContentType="application/vnd.ms-office.chartstyle+xml"/>
  <Override PartName="/ppt/charts/colors9.xml" ContentType="application/vnd.ms-office.chartcolor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charts/style12.xml" ContentType="application/vnd.ms-office.chartstyle+xml"/>
  <Override PartName="/ppt/charts/colors7.xml" ContentType="application/vnd.ms-office.chartcolor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charts/style10.xml" ContentType="application/vnd.ms-office.chartstyle+xml"/>
  <Override PartName="/ppt/charts/colors5.xml" ContentType="application/vnd.ms-office.chartcolor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charts/colors3.xml" ContentType="application/vnd.ms-office.chartcolorstyle+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charts/colors1.xml" ContentType="application/vnd.ms-office.chartcolorstyle+xml"/>
  <Override PartName="/ppt/charts/colors11.xml" ContentType="application/vnd.ms-office.chartcolorstyle+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charts/style8.xml" ContentType="application/vnd.ms-office.chartstyle+xml"/>
  <Override PartName="/ppt/charts/chart4.xml" ContentType="application/vnd.openxmlformats-officedocument.drawingml.chart+xml"/>
  <Override PartName="/ppt/charts/style6.xml" ContentType="application/vnd.ms-office.chartstyle+xml"/>
  <Override PartName="/ppt/slides/slide8.xml" ContentType="application/vnd.openxmlformats-officedocument.presentationml.slide+xml"/>
  <Override PartName="/ppt/handoutMasters/handoutMaster1.xml" ContentType="application/vnd.openxmlformats-officedocument.presentationml.handoutMaster+xml"/>
  <Override PartName="/ppt/charts/chart2.xml" ContentType="application/vnd.openxmlformats-officedocument.drawingml.chart+xml"/>
  <Override PartName="/ppt/drawings/drawing6.xml" ContentType="application/vnd.openxmlformats-officedocument.drawingml.chartshapes+xml"/>
  <Override PartName="/ppt/notesSlides/notesSlide4.xml" ContentType="application/vnd.openxmlformats-officedocument.presentationml.notesSlide+xml"/>
  <Override PartName="/docProps/core.xml" ContentType="application/vnd.openxmlformats-package.core-properties+xml"/>
  <Override PartName="/ppt/charts/style4.xml" ContentType="application/vnd.ms-office.chartstyle+xml"/>
  <Override PartName="/ppt/slides/slide6.xml" ContentType="application/vnd.openxmlformats-officedocument.presentationml.slide+xml"/>
  <Override PartName="/ppt/slideLayouts/slideLayout8.xml" ContentType="application/vnd.openxmlformats-officedocument.presentationml.slideLayout+xml"/>
  <Override PartName="/ppt/drawings/drawing4.xml" ContentType="application/vnd.openxmlformats-officedocument.drawingml.chartshapes+xml"/>
  <Override PartName="/ppt/charts/colors8.xml" ContentType="application/vnd.ms-office.chartcolorstyle+xml"/>
  <Override PartName="/ppt/charts/style2.xml" ContentType="application/vnd.ms-office.chartstyl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7" r:id="rId2"/>
    <p:sldMasterId id="2147483688" r:id="rId3"/>
  </p:sldMasterIdLst>
  <p:notesMasterIdLst>
    <p:notesMasterId r:id="rId28"/>
  </p:notesMasterIdLst>
  <p:handoutMasterIdLst>
    <p:handoutMasterId r:id="rId29"/>
  </p:handoutMasterIdLst>
  <p:sldIdLst>
    <p:sldId id="261" r:id="rId4"/>
    <p:sldId id="389" r:id="rId5"/>
    <p:sldId id="336" r:id="rId6"/>
    <p:sldId id="392" r:id="rId7"/>
    <p:sldId id="393" r:id="rId8"/>
    <p:sldId id="394" r:id="rId9"/>
    <p:sldId id="395" r:id="rId10"/>
    <p:sldId id="400" r:id="rId11"/>
    <p:sldId id="397" r:id="rId12"/>
    <p:sldId id="407" r:id="rId13"/>
    <p:sldId id="399" r:id="rId14"/>
    <p:sldId id="387" r:id="rId15"/>
    <p:sldId id="401" r:id="rId16"/>
    <p:sldId id="390" r:id="rId17"/>
    <p:sldId id="391" r:id="rId18"/>
    <p:sldId id="402" r:id="rId19"/>
    <p:sldId id="408" r:id="rId20"/>
    <p:sldId id="403" r:id="rId21"/>
    <p:sldId id="404" r:id="rId22"/>
    <p:sldId id="405" r:id="rId23"/>
    <p:sldId id="406" r:id="rId24"/>
    <p:sldId id="374" r:id="rId25"/>
    <p:sldId id="410" r:id="rId26"/>
    <p:sldId id="409" r:id="rId27"/>
  </p:sldIdLst>
  <p:sldSz cx="9144000" cy="6858000" type="screen4x3"/>
  <p:notesSz cx="6815138" cy="9944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xmlns="">
        <p14:section name="Default Section" id="{FD3D51ED-85CF-4865-9741-DF9E67959F83}">
          <p14:sldIdLst>
            <p14:sldId id="261"/>
            <p14:sldId id="389"/>
            <p14:sldId id="336"/>
            <p14:sldId id="392"/>
            <p14:sldId id="393"/>
            <p14:sldId id="394"/>
            <p14:sldId id="395"/>
            <p14:sldId id="400"/>
            <p14:sldId id="397"/>
            <p14:sldId id="407"/>
            <p14:sldId id="399"/>
            <p14:sldId id="387"/>
            <p14:sldId id="401"/>
            <p14:sldId id="390"/>
            <p14:sldId id="391"/>
            <p14:sldId id="402"/>
            <p14:sldId id="408"/>
            <p14:sldId id="403"/>
            <p14:sldId id="404"/>
            <p14:sldId id="405"/>
            <p14:sldId id="406"/>
            <p14:sldId id="374"/>
            <p14:sldId id="410"/>
            <p14:sldId id="409"/>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32">
          <p15:clr>
            <a:srgbClr val="A4A3A4"/>
          </p15:clr>
        </p15:guide>
        <p15:guide id="2" pos="214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na" initials="" lastIdx="4" clrIdx="0"/>
  <p:cmAuthor id="1" name="Bongani" initials="" lastIdx="5" clrIdx="1"/>
  <p:cmAuthor id="2" name="bonganik" initials="BK" lastIdx="12" clrIdx="2"/>
  <p:cmAuthor id="3" name="Bongani Khumalo" initials="BK" lastIdx="4" clrIdx="3">
    <p:extLst>
      <p:ext uri="{19B8F6BF-5375-455C-9EA6-DF929625EA0E}">
        <p15:presenceInfo xmlns:p15="http://schemas.microsoft.com/office/powerpoint/2012/main" xmlns="" userId="S-1-5-21-1960408961-796845957-839522115-1127" providerId="AD"/>
      </p:ext>
    </p:extLst>
  </p:cmAuthor>
  <p:cmAuthor id="4" name="Ramos Mabugu" initials="RM" lastIdx="1" clrIdx="4">
    <p:extLst>
      <p:ext uri="{19B8F6BF-5375-455C-9EA6-DF929625EA0E}">
        <p15:presenceInfo xmlns:p15="http://schemas.microsoft.com/office/powerpoint/2012/main" xmlns="" userId="S-1-5-21-1960408961-796845957-839522115-3168" providerId="AD"/>
      </p:ext>
    </p:extLst>
  </p:cmAuthor>
  <p:cmAuthor id="5" name="Bongani Kumalo" initials="BK" lastIdx="1" clrIdx="5">
    <p:extLst>
      <p:ext uri="{19B8F6BF-5375-455C-9EA6-DF929625EA0E}">
        <p15:presenceInfo xmlns:p15="http://schemas.microsoft.com/office/powerpoint/2012/main" xmlns="" userId="Bongani Kumal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66C5B"/>
    <a:srgbClr val="3B7150"/>
    <a:srgbClr val="356F60"/>
    <a:srgbClr val="FF0000"/>
    <a:srgbClr val="66FF99"/>
    <a:srgbClr val="3F9367"/>
    <a:srgbClr val="99FF99"/>
    <a:srgbClr val="C25552"/>
    <a:srgbClr val="4AAC79"/>
    <a:srgbClr val="CD737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1785" autoAdjust="0"/>
    <p:restoredTop sz="94444" autoAdjust="0"/>
  </p:normalViewPr>
  <p:slideViewPr>
    <p:cSldViewPr>
      <p:cViewPr varScale="1">
        <p:scale>
          <a:sx n="116" d="100"/>
          <a:sy n="116" d="100"/>
        </p:scale>
        <p:origin x="-2226"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2"/>
    </p:cViewPr>
  </p:sorterViewPr>
  <p:notesViewPr>
    <p:cSldViewPr>
      <p:cViewPr varScale="1">
        <p:scale>
          <a:sx n="47" d="100"/>
          <a:sy n="47" d="100"/>
        </p:scale>
        <p:origin x="-2970" y="-96"/>
      </p:cViewPr>
      <p:guideLst>
        <p:guide orient="horz" pos="3132"/>
        <p:guide pos="2147"/>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3" Type="http://schemas.microsoft.com/office/2011/relationships/chartStyle" Target="style10.xml"/><Relationship Id="rId2" Type="http://schemas.microsoft.com/office/2011/relationships/chartColorStyle" Target="colors10.xml"/><Relationship Id="rId1" Type="http://schemas.openxmlformats.org/officeDocument/2006/relationships/oleObject" Target="file:///C:\Users\zanele\AppData\Local\Microsoft\Windows\Temporary%20Internet%20Files\Content.Outlook\M0WPA43I\Municipal%20debt%20April%202017.xlsx" TargetMode="External"/></Relationships>
</file>

<file path=ppt/charts/_rels/chart11.xml.rels><?xml version="1.0" encoding="UTF-8" standalone="yes"?>
<Relationships xmlns="http://schemas.openxmlformats.org/package/2006/relationships"><Relationship Id="rId3" Type="http://schemas.microsoft.com/office/2011/relationships/chartColorStyle" Target="colors11.xml"/><Relationship Id="rId2" Type="http://schemas.openxmlformats.org/officeDocument/2006/relationships/chartUserShapes" Target="../drawings/drawing5.xml"/><Relationship Id="rId1" Type="http://schemas.openxmlformats.org/officeDocument/2006/relationships/oleObject" Target="file:///C:\Users\zanele\AppData\Local\Microsoft\Windows\Temporary%20Internet%20Files\Content.Outlook\M0WPA43I\Municipal%20debt%20April%202017.xlsx" TargetMode="External"/><Relationship Id="rId4"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microsoft.com/office/2011/relationships/chartColorStyle" Target="colors12.xml"/><Relationship Id="rId2" Type="http://schemas.openxmlformats.org/officeDocument/2006/relationships/chartUserShapes" Target="../drawings/drawing6.xml"/><Relationship Id="rId1" Type="http://schemas.openxmlformats.org/officeDocument/2006/relationships/package" Target="../embeddings/Microsoft_Office_Excel_Worksheet4.xlsx"/><Relationship Id="rId4"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openxmlformats.org/officeDocument/2006/relationships/chartUserShapes" Target="../drawings/drawing1.xml"/><Relationship Id="rId1" Type="http://schemas.openxmlformats.org/officeDocument/2006/relationships/oleObject" Target="Book1" TargetMode="External"/><Relationship Id="rId4" Type="http://schemas.microsoft.com/office/2011/relationships/chartStyle" Target="style2.xml"/></Relationships>
</file>

<file path=ppt/charts/_rels/chart3.xml.rels><?xml version="1.0" encoding="UTF-8" standalone="yes"?>
<Relationships xmlns="http://schemas.openxmlformats.org/package/2006/relationships"><Relationship Id="rId3" Type="http://schemas.microsoft.com/office/2011/relationships/chartColorStyle" Target="colors3.xml"/><Relationship Id="rId2" Type="http://schemas.openxmlformats.org/officeDocument/2006/relationships/chartUserShapes" Target="../drawings/drawing2.xml"/><Relationship Id="rId1" Type="http://schemas.openxmlformats.org/officeDocument/2006/relationships/oleObject" Target="Book1" TargetMode="External"/><Relationship Id="rId4" Type="http://schemas.microsoft.com/office/2011/relationships/chartStyle" Target="style3.xml"/></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file:///C:\Users\mkhululi\Documents\Copy%20of%20List%20of%20municipalities%20Eskom%20and%20WB%20documents%20recieved%2013%20July%202015.xlsx" TargetMode="External"/></Relationships>
</file>

<file path=ppt/charts/_rels/chart5.xml.rels><?xml version="1.0" encoding="UTF-8" standalone="yes"?>
<Relationships xmlns="http://schemas.openxmlformats.org/package/2006/relationships"><Relationship Id="rId3" Type="http://schemas.microsoft.com/office/2011/relationships/chartColorStyle" Target="colors5.xml"/><Relationship Id="rId2" Type="http://schemas.openxmlformats.org/officeDocument/2006/relationships/chartUserShapes" Target="../drawings/drawing3.xml"/><Relationship Id="rId1" Type="http://schemas.openxmlformats.org/officeDocument/2006/relationships/package" Target="../embeddings/Microsoft_Office_Excel_Worksheet2.xlsx"/><Relationship Id="rId4" Type="http://schemas.microsoft.com/office/2011/relationships/chartStyle" Target="style5.xml"/></Relationships>
</file>

<file path=ppt/charts/_rels/chart6.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package" Target="../embeddings/Microsoft_Office_Excel_Worksheet3.xlsx"/></Relationships>
</file>

<file path=ppt/charts/_rels/chart7.xml.rels><?xml version="1.0" encoding="UTF-8" standalone="yes"?>
<Relationships xmlns="http://schemas.openxmlformats.org/package/2006/relationships"><Relationship Id="rId3" Type="http://schemas.microsoft.com/office/2011/relationships/chartStyle" Target="style7.xml"/><Relationship Id="rId2" Type="http://schemas.microsoft.com/office/2011/relationships/chartColorStyle" Target="colors7.xml"/><Relationship Id="rId1" Type="http://schemas.openxmlformats.org/officeDocument/2006/relationships/oleObject" Target="Book1" TargetMode="External"/></Relationships>
</file>

<file path=ppt/charts/_rels/chart8.xml.rels><?xml version="1.0" encoding="UTF-8" standalone="yes"?>
<Relationships xmlns="http://schemas.openxmlformats.org/package/2006/relationships"><Relationship Id="rId3" Type="http://schemas.microsoft.com/office/2011/relationships/chartStyle" Target="style8.xml"/><Relationship Id="rId2" Type="http://schemas.microsoft.com/office/2011/relationships/chartColorStyle" Target="colors8.xml"/><Relationship Id="rId1" Type="http://schemas.openxmlformats.org/officeDocument/2006/relationships/oleObject" Target="Book1" TargetMode="External"/></Relationships>
</file>

<file path=ppt/charts/_rels/chart9.xml.rels><?xml version="1.0" encoding="UTF-8" standalone="yes"?>
<Relationships xmlns="http://schemas.openxmlformats.org/package/2006/relationships"><Relationship Id="rId3" Type="http://schemas.microsoft.com/office/2011/relationships/chartColorStyle" Target="colors9.xml"/><Relationship Id="rId2" Type="http://schemas.openxmlformats.org/officeDocument/2006/relationships/chartUserShapes" Target="../drawings/drawing4.xml"/><Relationship Id="rId1" Type="http://schemas.openxmlformats.org/officeDocument/2006/relationships/oleObject" Target="Book1" TargetMode="External"/><Relationship Id="rId4"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lang val="en-ZA"/>
  <c:chart>
    <c:autoTitleDeleted val="1"/>
    <c:plotArea>
      <c:layout>
        <c:manualLayout>
          <c:layoutTarget val="inner"/>
          <c:xMode val="edge"/>
          <c:yMode val="edge"/>
          <c:x val="0.13420352245688916"/>
          <c:y val="2.8888888888888888E-2"/>
          <c:w val="0.8216635595784173"/>
          <c:h val="0.63277760279965012"/>
        </c:manualLayout>
      </c:layout>
      <c:lineChart>
        <c:grouping val="standard"/>
        <c:ser>
          <c:idx val="0"/>
          <c:order val="0"/>
          <c:tx>
            <c:strRef>
              <c:f>Consolidated!$A$3</c:f>
              <c:strCache>
                <c:ptCount val="1"/>
                <c:pt idx="0">
                  <c:v>Bulk Electricity_Eskom</c:v>
                </c:pt>
              </c:strCache>
            </c:strRef>
          </c:tx>
          <c:spPr>
            <a:ln w="28575" cap="rnd">
              <a:solidFill>
                <a:schemeClr val="accent1"/>
              </a:solidFill>
              <a:round/>
            </a:ln>
            <a:effectLst/>
          </c:spPr>
          <c:marker>
            <c:symbol val="none"/>
          </c:marker>
          <c:cat>
            <c:strRef>
              <c:f>Consolidated!$B$2:$F$2</c:f>
              <c:strCache>
                <c:ptCount val="5"/>
                <c:pt idx="0">
                  <c:v>2011/12</c:v>
                </c:pt>
                <c:pt idx="1">
                  <c:v>2012/13</c:v>
                </c:pt>
                <c:pt idx="2">
                  <c:v>2013/14</c:v>
                </c:pt>
                <c:pt idx="3">
                  <c:v>2014/15</c:v>
                </c:pt>
                <c:pt idx="4">
                  <c:v>2015/16</c:v>
                </c:pt>
              </c:strCache>
            </c:strRef>
          </c:cat>
          <c:val>
            <c:numRef>
              <c:f>Consolidated!$B$3:$F$3</c:f>
              <c:numCache>
                <c:formatCode>_ * #,##0.0_ ;_ * \-#,##0.0_ ;_ * "-"??_ ;_ @_ </c:formatCode>
                <c:ptCount val="5"/>
                <c:pt idx="0">
                  <c:v>4.4473166539999989</c:v>
                </c:pt>
                <c:pt idx="1">
                  <c:v>6.1660804800000006</c:v>
                </c:pt>
                <c:pt idx="2">
                  <c:v>7.036309064000001</c:v>
                </c:pt>
                <c:pt idx="3">
                  <c:v>9.8528257700000008</c:v>
                </c:pt>
                <c:pt idx="4">
                  <c:v>13.496507041000001</c:v>
                </c:pt>
              </c:numCache>
            </c:numRef>
          </c:val>
        </c:ser>
        <c:ser>
          <c:idx val="1"/>
          <c:order val="1"/>
          <c:tx>
            <c:strRef>
              <c:f>Consolidated!$A$4</c:f>
              <c:strCache>
                <c:ptCount val="1"/>
                <c:pt idx="0">
                  <c:v>Bulk Water</c:v>
                </c:pt>
              </c:strCache>
            </c:strRef>
          </c:tx>
          <c:spPr>
            <a:ln w="28575" cap="rnd">
              <a:solidFill>
                <a:schemeClr val="accent2"/>
              </a:solidFill>
              <a:round/>
            </a:ln>
            <a:effectLst/>
          </c:spPr>
          <c:marker>
            <c:symbol val="none"/>
          </c:marker>
          <c:cat>
            <c:strRef>
              <c:f>Consolidated!$B$2:$F$2</c:f>
              <c:strCache>
                <c:ptCount val="5"/>
                <c:pt idx="0">
                  <c:v>2011/12</c:v>
                </c:pt>
                <c:pt idx="1">
                  <c:v>2012/13</c:v>
                </c:pt>
                <c:pt idx="2">
                  <c:v>2013/14</c:v>
                </c:pt>
                <c:pt idx="3">
                  <c:v>2014/15</c:v>
                </c:pt>
                <c:pt idx="4">
                  <c:v>2015/16</c:v>
                </c:pt>
              </c:strCache>
            </c:strRef>
          </c:cat>
          <c:val>
            <c:numRef>
              <c:f>Consolidated!$B$4:$F$4</c:f>
              <c:numCache>
                <c:formatCode>_ * #,##0.0_ ;_ * \-#,##0.0_ ;_ * "-"??_ ;_ @_ </c:formatCode>
                <c:ptCount val="5"/>
                <c:pt idx="0">
                  <c:v>1.8714896159999996</c:v>
                </c:pt>
                <c:pt idx="1">
                  <c:v>2.4484686689999999</c:v>
                </c:pt>
                <c:pt idx="2">
                  <c:v>3.6133120139999999</c:v>
                </c:pt>
                <c:pt idx="3">
                  <c:v>4.1112902359999985</c:v>
                </c:pt>
                <c:pt idx="4">
                  <c:v>4.8133941669999993</c:v>
                </c:pt>
              </c:numCache>
            </c:numRef>
          </c:val>
        </c:ser>
        <c:ser>
          <c:idx val="2"/>
          <c:order val="2"/>
          <c:tx>
            <c:strRef>
              <c:f>Consolidated!$A$5</c:f>
              <c:strCache>
                <c:ptCount val="1"/>
                <c:pt idx="0">
                  <c:v>PAYE deductions-Sars</c:v>
                </c:pt>
              </c:strCache>
            </c:strRef>
          </c:tx>
          <c:spPr>
            <a:ln w="28575" cap="rnd">
              <a:solidFill>
                <a:schemeClr val="accent3"/>
              </a:solidFill>
              <a:round/>
            </a:ln>
            <a:effectLst/>
          </c:spPr>
          <c:marker>
            <c:symbol val="none"/>
          </c:marker>
          <c:cat>
            <c:strRef>
              <c:f>Consolidated!$B$2:$F$2</c:f>
              <c:strCache>
                <c:ptCount val="5"/>
                <c:pt idx="0">
                  <c:v>2011/12</c:v>
                </c:pt>
                <c:pt idx="1">
                  <c:v>2012/13</c:v>
                </c:pt>
                <c:pt idx="2">
                  <c:v>2013/14</c:v>
                </c:pt>
                <c:pt idx="3">
                  <c:v>2014/15</c:v>
                </c:pt>
                <c:pt idx="4">
                  <c:v>2015/16</c:v>
                </c:pt>
              </c:strCache>
            </c:strRef>
          </c:cat>
          <c:val>
            <c:numRef>
              <c:f>Consolidated!$B$5:$F$5</c:f>
              <c:numCache>
                <c:formatCode>_ * #,##0.0_ ;_ * \-#,##0.0_ ;_ * "-"??_ ;_ @_ </c:formatCode>
                <c:ptCount val="5"/>
                <c:pt idx="0">
                  <c:v>0.29983415400000002</c:v>
                </c:pt>
                <c:pt idx="1">
                  <c:v>0.74794869500000005</c:v>
                </c:pt>
                <c:pt idx="2">
                  <c:v>0.31459216200000006</c:v>
                </c:pt>
                <c:pt idx="3">
                  <c:v>0.31038198200000011</c:v>
                </c:pt>
                <c:pt idx="4">
                  <c:v>0.34785573500000005</c:v>
                </c:pt>
              </c:numCache>
            </c:numRef>
          </c:val>
        </c:ser>
        <c:dLbls/>
        <c:marker val="1"/>
        <c:axId val="69972352"/>
        <c:axId val="69974272"/>
      </c:lineChart>
      <c:catAx>
        <c:axId val="69972352"/>
        <c:scaling>
          <c:orientation val="minMax"/>
        </c:scaling>
        <c:axPos val="b"/>
        <c:title>
          <c:tx>
            <c:rich>
              <a:bodyPr rot="0" spcFirstLastPara="1" vertOverflow="ellipsis" vert="horz" wrap="square" anchor="ctr" anchorCtr="1"/>
              <a:lstStyle/>
              <a:p>
                <a:pPr>
                  <a:defRPr sz="1000" b="0" i="0" u="none" strike="noStrike" kern="1200" baseline="0">
                    <a:solidFill>
                      <a:schemeClr val="dk1"/>
                    </a:solidFill>
                    <a:latin typeface="+mn-lt"/>
                    <a:ea typeface="+mn-ea"/>
                    <a:cs typeface="+mn-cs"/>
                  </a:defRPr>
                </a:pPr>
                <a:r>
                  <a:rPr lang="en-ZA"/>
                  <a:t>Year</a:t>
                </a:r>
              </a:p>
            </c:rich>
          </c:tx>
          <c:layout/>
          <c:spPr>
            <a:noFill/>
            <a:ln>
              <a:noFill/>
            </a:ln>
            <a:effectLst/>
          </c:spPr>
        </c:title>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69974272"/>
        <c:crosses val="autoZero"/>
        <c:auto val="1"/>
        <c:lblAlgn val="ctr"/>
        <c:lblOffset val="100"/>
      </c:catAx>
      <c:valAx>
        <c:axId val="69974272"/>
        <c:scaling>
          <c:orientation val="minMax"/>
        </c:scaling>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dk1"/>
                    </a:solidFill>
                    <a:latin typeface="+mn-lt"/>
                    <a:ea typeface="+mn-ea"/>
                    <a:cs typeface="+mn-cs"/>
                  </a:defRPr>
                </a:pPr>
                <a:r>
                  <a:rPr lang="en-ZA"/>
                  <a:t>R billions</a:t>
                </a:r>
              </a:p>
            </c:rich>
          </c:tx>
          <c:layout/>
          <c:spPr>
            <a:noFill/>
            <a:ln>
              <a:noFill/>
            </a:ln>
            <a:effectLst/>
          </c:spPr>
        </c:title>
        <c:numFmt formatCode="_ * #,##0.0_ ;_ * \-#,##0.0_ ;_ * &quot;-&quot;??_ ;_ @_ "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69972352"/>
        <c:crosses val="autoZero"/>
        <c:crossBetween val="between"/>
      </c:valAx>
      <c:spPr>
        <a:noFill/>
        <a:ln>
          <a:noFill/>
        </a:ln>
        <a:effectLst/>
      </c:spPr>
    </c:plotArea>
    <c:legend>
      <c:legendPos val="b"/>
      <c:layout>
        <c:manualLayout>
          <c:xMode val="edge"/>
          <c:yMode val="edge"/>
          <c:x val="0.11724560949810434"/>
          <c:y val="7.627404543126641E-2"/>
          <c:w val="0.88111218267998237"/>
          <c:h val="0.11070653396235108"/>
        </c:manualLayout>
      </c:layout>
      <c:spPr>
        <a:noFill/>
        <a:ln>
          <a:noFill/>
        </a:ln>
        <a:effectLst/>
      </c:spPr>
      <c:txPr>
        <a:bodyPr rot="0" spcFirstLastPara="1" vertOverflow="ellipsis" vert="horz" wrap="square" anchor="ctr" anchorCtr="1"/>
        <a:lstStyle/>
        <a:p>
          <a:pPr>
            <a:defRPr sz="1800" b="0" i="0" u="none" strike="noStrike" kern="1200" baseline="0">
              <a:solidFill>
                <a:schemeClr val="dk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chart>
  <c:spPr>
    <a:solidFill>
      <a:schemeClr val="lt1"/>
    </a:solidFill>
    <a:ln w="25400" cap="flat" cmpd="sng" algn="ctr">
      <a:solidFill>
        <a:schemeClr val="accent2"/>
      </a:solidFill>
      <a:prstDash val="solid"/>
    </a:ln>
    <a:effectLst/>
  </c:spPr>
  <c:txPr>
    <a:bodyPr/>
    <a:lstStyle/>
    <a:p>
      <a:pPr>
        <a:defRPr>
          <a:solidFill>
            <a:schemeClr val="dk1"/>
          </a:solidFill>
          <a:latin typeface="+mn-lt"/>
          <a:ea typeface="+mn-ea"/>
          <a:cs typeface="+mn-cs"/>
        </a:defRPr>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n-ZA"/>
  <c:chart>
    <c:autoTitleDeleted val="1"/>
    <c:plotArea>
      <c:layout/>
      <c:barChart>
        <c:barDir val="col"/>
        <c:grouping val="clustered"/>
        <c:ser>
          <c:idx val="0"/>
          <c:order val="0"/>
          <c:tx>
            <c:strRef>
              <c:f>'Organ of state'!$O$1</c:f>
              <c:strCache>
                <c:ptCount val="1"/>
                <c:pt idx="0">
                  <c:v>Total overall</c:v>
                </c:pt>
              </c:strCache>
            </c:strRef>
          </c:tx>
          <c:spPr>
            <a:solidFill>
              <a:schemeClr val="accent1"/>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'Organ of state'!$A$2:$A$10</c:f>
              <c:strCache>
                <c:ptCount val="9"/>
                <c:pt idx="0">
                  <c:v>EC</c:v>
                </c:pt>
                <c:pt idx="1">
                  <c:v>FS</c:v>
                </c:pt>
                <c:pt idx="2">
                  <c:v>GP</c:v>
                </c:pt>
                <c:pt idx="3">
                  <c:v>KZN</c:v>
                </c:pt>
                <c:pt idx="4">
                  <c:v>LP</c:v>
                </c:pt>
                <c:pt idx="5">
                  <c:v>MP</c:v>
                </c:pt>
                <c:pt idx="6">
                  <c:v>NC</c:v>
                </c:pt>
                <c:pt idx="7">
                  <c:v>NW</c:v>
                </c:pt>
                <c:pt idx="8">
                  <c:v>WC</c:v>
                </c:pt>
              </c:strCache>
            </c:strRef>
          </c:cat>
          <c:val>
            <c:numRef>
              <c:f>'Organ of state'!$O$2:$O$10</c:f>
              <c:numCache>
                <c:formatCode>_ * #,##0_ ;_ * \-#,##0_ ;_ * "-"??_ ;_ @_ </c:formatCode>
                <c:ptCount val="9"/>
                <c:pt idx="0">
                  <c:v>616.81299999999987</c:v>
                </c:pt>
                <c:pt idx="1">
                  <c:v>602.726</c:v>
                </c:pt>
                <c:pt idx="2">
                  <c:v>1121.7739999999999</c:v>
                </c:pt>
                <c:pt idx="3">
                  <c:v>787.89800000000002</c:v>
                </c:pt>
                <c:pt idx="4">
                  <c:v>479.00099999999992</c:v>
                </c:pt>
                <c:pt idx="5">
                  <c:v>805.73099999999999</c:v>
                </c:pt>
                <c:pt idx="6">
                  <c:v>753.2</c:v>
                </c:pt>
                <c:pt idx="7">
                  <c:v>624.16599999999994</c:v>
                </c:pt>
                <c:pt idx="8">
                  <c:v>289.666</c:v>
                </c:pt>
              </c:numCache>
            </c:numRef>
          </c:val>
        </c:ser>
        <c:ser>
          <c:idx val="1"/>
          <c:order val="1"/>
          <c:tx>
            <c:strRef>
              <c:f>'Organ of state'!$P$1</c:f>
              <c:strCache>
                <c:ptCount val="1"/>
                <c:pt idx="0">
                  <c:v>Total debt &gt;90</c:v>
                </c:pt>
              </c:strCache>
            </c:strRef>
          </c:tx>
          <c:spPr>
            <a:solidFill>
              <a:schemeClr val="accent6">
                <a:lumMod val="75000"/>
              </a:schemeClr>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'Organ of state'!$A$2:$A$10</c:f>
              <c:strCache>
                <c:ptCount val="9"/>
                <c:pt idx="0">
                  <c:v>EC</c:v>
                </c:pt>
                <c:pt idx="1">
                  <c:v>FS</c:v>
                </c:pt>
                <c:pt idx="2">
                  <c:v>GP</c:v>
                </c:pt>
                <c:pt idx="3">
                  <c:v>KZN</c:v>
                </c:pt>
                <c:pt idx="4">
                  <c:v>LP</c:v>
                </c:pt>
                <c:pt idx="5">
                  <c:v>MP</c:v>
                </c:pt>
                <c:pt idx="6">
                  <c:v>NC</c:v>
                </c:pt>
                <c:pt idx="7">
                  <c:v>NW</c:v>
                </c:pt>
                <c:pt idx="8">
                  <c:v>WC</c:v>
                </c:pt>
              </c:strCache>
            </c:strRef>
          </c:cat>
          <c:val>
            <c:numRef>
              <c:f>'Organ of state'!$P$2:$P$10</c:f>
              <c:numCache>
                <c:formatCode>_ * #,##0_ ;_ * \-#,##0_ ;_ * "-"??_ ;_ @_ </c:formatCode>
                <c:ptCount val="9"/>
                <c:pt idx="0">
                  <c:v>389.77199999999993</c:v>
                </c:pt>
                <c:pt idx="1">
                  <c:v>405.79599999999994</c:v>
                </c:pt>
                <c:pt idx="2">
                  <c:v>911.4559999999999</c:v>
                </c:pt>
                <c:pt idx="3">
                  <c:v>617.30199999999991</c:v>
                </c:pt>
                <c:pt idx="4">
                  <c:v>417.08199999999994</c:v>
                </c:pt>
                <c:pt idx="5">
                  <c:v>712.44199999999989</c:v>
                </c:pt>
                <c:pt idx="6">
                  <c:v>661.92099999999994</c:v>
                </c:pt>
                <c:pt idx="7">
                  <c:v>548.88599999999997</c:v>
                </c:pt>
                <c:pt idx="8">
                  <c:v>138.69800000000001</c:v>
                </c:pt>
              </c:numCache>
            </c:numRef>
          </c:val>
        </c:ser>
        <c:dLbls/>
        <c:gapWidth val="219"/>
        <c:overlap val="-27"/>
        <c:axId val="53716096"/>
        <c:axId val="53718016"/>
      </c:barChart>
      <c:catAx>
        <c:axId val="53716096"/>
        <c:scaling>
          <c:orientation val="minMax"/>
        </c:scaling>
        <c:axPos val="b"/>
        <c:title>
          <c:tx>
            <c:rich>
              <a:bodyPr rot="0" spcFirstLastPara="1" vertOverflow="ellipsis" vert="horz" wrap="square" anchor="ctr" anchorCtr="1"/>
              <a:lstStyle/>
              <a:p>
                <a:pPr>
                  <a:defRPr sz="1100" b="0" i="0" u="none" strike="noStrike" kern="1200" baseline="0">
                    <a:solidFill>
                      <a:sysClr val="windowText" lastClr="000000"/>
                    </a:solidFill>
                    <a:latin typeface="Aparajita" panose="020B0604020202020204" pitchFamily="34" charset="0"/>
                    <a:ea typeface="+mn-ea"/>
                    <a:cs typeface="Aparajita" panose="020B0604020202020204" pitchFamily="34" charset="0"/>
                  </a:defRPr>
                </a:pPr>
                <a:r>
                  <a:rPr lang="en-ZA" sz="1100">
                    <a:solidFill>
                      <a:sysClr val="windowText" lastClr="000000"/>
                    </a:solidFill>
                    <a:latin typeface="Aparajita" panose="020B0604020202020204" pitchFamily="34" charset="0"/>
                    <a:cs typeface="Aparajita" panose="020B0604020202020204" pitchFamily="34" charset="0"/>
                  </a:rPr>
                  <a:t>Province</a:t>
                </a:r>
              </a:p>
            </c:rich>
          </c:tx>
          <c:layout/>
          <c:spPr>
            <a:noFill/>
            <a:ln>
              <a:noFill/>
            </a:ln>
            <a:effectLst/>
          </c:spPr>
        </c:title>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Aparajita" panose="020B0604020202020204" pitchFamily="34" charset="0"/>
                <a:ea typeface="+mn-ea"/>
                <a:cs typeface="Aparajita" panose="020B0604020202020204" pitchFamily="34" charset="0"/>
              </a:defRPr>
            </a:pPr>
            <a:endParaRPr lang="en-US"/>
          </a:p>
        </c:txPr>
        <c:crossAx val="53718016"/>
        <c:crosses val="autoZero"/>
        <c:auto val="1"/>
        <c:lblAlgn val="ctr"/>
        <c:lblOffset val="100"/>
      </c:catAx>
      <c:valAx>
        <c:axId val="53718016"/>
        <c:scaling>
          <c:orientation val="minMax"/>
        </c:scaling>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ysClr val="windowText" lastClr="000000"/>
                    </a:solidFill>
                    <a:latin typeface="Aparajita" panose="020B0604020202020204" pitchFamily="34" charset="0"/>
                    <a:ea typeface="+mn-ea"/>
                    <a:cs typeface="Aparajita" panose="020B0604020202020204" pitchFamily="34" charset="0"/>
                  </a:defRPr>
                </a:pPr>
                <a:r>
                  <a:rPr lang="en-ZA" sz="1100">
                    <a:solidFill>
                      <a:sysClr val="windowText" lastClr="000000"/>
                    </a:solidFill>
                    <a:latin typeface="Aparajita" panose="020B0604020202020204" pitchFamily="34" charset="0"/>
                    <a:cs typeface="Aparajita" panose="020B0604020202020204" pitchFamily="34" charset="0"/>
                  </a:rPr>
                  <a:t>R million</a:t>
                </a:r>
              </a:p>
            </c:rich>
          </c:tx>
          <c:layout/>
          <c:spPr>
            <a:noFill/>
            <a:ln>
              <a:noFill/>
            </a:ln>
            <a:effectLst/>
          </c:spPr>
        </c:title>
        <c:numFmt formatCode="_ * #,##0_ ;_ * \-#,##0_ ;_ * &quot;-&quot;??_ ;_ @_ " sourceLinked="1"/>
        <c:maj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Aparajita" panose="020B0604020202020204" pitchFamily="34" charset="0"/>
                <a:ea typeface="+mn-ea"/>
                <a:cs typeface="Aparajita" panose="020B0604020202020204" pitchFamily="34" charset="0"/>
              </a:defRPr>
            </a:pPr>
            <a:endParaRPr lang="en-US"/>
          </a:p>
        </c:txPr>
        <c:crossAx val="53716096"/>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Aparajita" panose="020B0604020202020204" pitchFamily="34" charset="0"/>
              <a:ea typeface="+mn-ea"/>
              <a:cs typeface="Aparajita" panose="020B0604020202020204" pitchFamily="34" charset="0"/>
            </a:defRPr>
          </a:pPr>
          <a:endParaRPr lang="en-US"/>
        </a:p>
      </c:txPr>
    </c:legend>
    <c:plotVisOnly val="1"/>
    <c:dispBlanksAs val="gap"/>
  </c:chart>
  <c:spPr>
    <a:noFill/>
    <a:ln>
      <a:noFill/>
    </a:ln>
    <a:effectLst/>
  </c:spPr>
  <c:txPr>
    <a:bodyPr/>
    <a:lstStyle/>
    <a:p>
      <a:pPr>
        <a:defRPr/>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ZA"/>
  <c:chart>
    <c:autoTitleDeleted val="1"/>
    <c:plotArea>
      <c:layout/>
      <c:barChart>
        <c:barDir val="col"/>
        <c:grouping val="clustered"/>
        <c:ser>
          <c:idx val="0"/>
          <c:order val="0"/>
          <c:tx>
            <c:strRef>
              <c:f>'National departments'!$J$2</c:f>
              <c:strCache>
                <c:ptCount val="1"/>
                <c:pt idx="0">
                  <c:v>Total</c:v>
                </c:pt>
              </c:strCache>
            </c:strRef>
          </c:tx>
          <c:spPr>
            <a:solidFill>
              <a:schemeClr val="accent1"/>
            </a:solidFill>
            <a:ln>
              <a:noFill/>
            </a:ln>
            <a:effectLst/>
          </c:spPr>
          <c:cat>
            <c:strRef>
              <c:f>'National departments'!$A$3:$A$11</c:f>
              <c:strCache>
                <c:ptCount val="9"/>
                <c:pt idx="0">
                  <c:v>EC</c:v>
                </c:pt>
                <c:pt idx="1">
                  <c:v>FS</c:v>
                </c:pt>
                <c:pt idx="2">
                  <c:v>GP</c:v>
                </c:pt>
                <c:pt idx="3">
                  <c:v>KZN</c:v>
                </c:pt>
                <c:pt idx="4">
                  <c:v>LP</c:v>
                </c:pt>
                <c:pt idx="5">
                  <c:v>MP</c:v>
                </c:pt>
                <c:pt idx="6">
                  <c:v>NC</c:v>
                </c:pt>
                <c:pt idx="7">
                  <c:v>NW</c:v>
                </c:pt>
                <c:pt idx="8">
                  <c:v>WC</c:v>
                </c:pt>
              </c:strCache>
            </c:strRef>
          </c:cat>
          <c:val>
            <c:numRef>
              <c:f>'National departments'!$J$3:$J$11</c:f>
              <c:numCache>
                <c:formatCode>_ * #,##0_ ;_ * \-#,##0_ ;_ * "-"??_ ;_ @_ </c:formatCode>
                <c:ptCount val="9"/>
                <c:pt idx="0">
                  <c:v>173.49100000000001</c:v>
                </c:pt>
                <c:pt idx="1">
                  <c:v>122.65300000000001</c:v>
                </c:pt>
                <c:pt idx="2">
                  <c:v>696.2890000000001</c:v>
                </c:pt>
                <c:pt idx="3">
                  <c:v>372.73399999999987</c:v>
                </c:pt>
                <c:pt idx="4">
                  <c:v>74.813999999999993</c:v>
                </c:pt>
                <c:pt idx="5">
                  <c:v>733.96899999999994</c:v>
                </c:pt>
                <c:pt idx="6">
                  <c:v>379.97699999999986</c:v>
                </c:pt>
                <c:pt idx="7">
                  <c:v>106.99100000000001</c:v>
                </c:pt>
                <c:pt idx="8">
                  <c:v>31.696999999999999</c:v>
                </c:pt>
              </c:numCache>
            </c:numRef>
          </c:val>
        </c:ser>
        <c:ser>
          <c:idx val="1"/>
          <c:order val="1"/>
          <c:tx>
            <c:strRef>
              <c:f>'National departments'!$N$2</c:f>
              <c:strCache>
                <c:ptCount val="1"/>
                <c:pt idx="0">
                  <c:v>Total debt &gt;90</c:v>
                </c:pt>
              </c:strCache>
            </c:strRef>
          </c:tx>
          <c:spPr>
            <a:solidFill>
              <a:schemeClr val="accent6">
                <a:lumMod val="75000"/>
              </a:schemeClr>
            </a:solidFill>
            <a:ln>
              <a:noFill/>
            </a:ln>
            <a:effectLst/>
          </c:spPr>
          <c:cat>
            <c:strRef>
              <c:f>'National departments'!$A$3:$A$11</c:f>
              <c:strCache>
                <c:ptCount val="9"/>
                <c:pt idx="0">
                  <c:v>EC</c:v>
                </c:pt>
                <c:pt idx="1">
                  <c:v>FS</c:v>
                </c:pt>
                <c:pt idx="2">
                  <c:v>GP</c:v>
                </c:pt>
                <c:pt idx="3">
                  <c:v>KZN</c:v>
                </c:pt>
                <c:pt idx="4">
                  <c:v>LP</c:v>
                </c:pt>
                <c:pt idx="5">
                  <c:v>MP</c:v>
                </c:pt>
                <c:pt idx="6">
                  <c:v>NC</c:v>
                </c:pt>
                <c:pt idx="7">
                  <c:v>NW</c:v>
                </c:pt>
                <c:pt idx="8">
                  <c:v>WC</c:v>
                </c:pt>
              </c:strCache>
            </c:strRef>
          </c:cat>
          <c:val>
            <c:numRef>
              <c:f>'National departments'!$N$3:$N$11</c:f>
              <c:numCache>
                <c:formatCode>_ * #,##0_ ;_ * \-#,##0_ ;_ * "-"??_ ;_ @_ </c:formatCode>
                <c:ptCount val="9"/>
                <c:pt idx="0">
                  <c:v>123.67299999999999</c:v>
                </c:pt>
                <c:pt idx="1">
                  <c:v>84.47</c:v>
                </c:pt>
                <c:pt idx="2">
                  <c:v>567.79099999999994</c:v>
                </c:pt>
                <c:pt idx="3">
                  <c:v>287.15600000000001</c:v>
                </c:pt>
                <c:pt idx="4">
                  <c:v>64.373999999999981</c:v>
                </c:pt>
                <c:pt idx="5">
                  <c:v>659.29099999999994</c:v>
                </c:pt>
                <c:pt idx="6">
                  <c:v>343.0209999999999</c:v>
                </c:pt>
                <c:pt idx="7">
                  <c:v>90.801000000000002</c:v>
                </c:pt>
                <c:pt idx="8">
                  <c:v>16.149000000000001</c:v>
                </c:pt>
              </c:numCache>
            </c:numRef>
          </c:val>
        </c:ser>
        <c:dLbls/>
        <c:gapWidth val="219"/>
        <c:overlap val="-27"/>
        <c:axId val="65721472"/>
        <c:axId val="65723392"/>
      </c:barChart>
      <c:catAx>
        <c:axId val="65721472"/>
        <c:scaling>
          <c:orientation val="minMax"/>
        </c:scaling>
        <c:axPos val="b"/>
        <c:title>
          <c:tx>
            <c:rich>
              <a:bodyPr rot="0" spcFirstLastPara="1" vertOverflow="ellipsis" vert="horz" wrap="square" anchor="ctr" anchorCtr="1"/>
              <a:lstStyle/>
              <a:p>
                <a:pPr>
                  <a:defRPr sz="1100" b="0" i="0" u="none" strike="noStrike" kern="1200" baseline="0">
                    <a:solidFill>
                      <a:sysClr val="windowText" lastClr="000000"/>
                    </a:solidFill>
                    <a:latin typeface="Aparajita" panose="020B0604020202020204" pitchFamily="34" charset="0"/>
                    <a:ea typeface="+mn-ea"/>
                    <a:cs typeface="Aparajita" panose="020B0604020202020204" pitchFamily="34" charset="0"/>
                  </a:defRPr>
                </a:pPr>
                <a:r>
                  <a:rPr lang="en-ZA" sz="1100">
                    <a:solidFill>
                      <a:sysClr val="windowText" lastClr="000000"/>
                    </a:solidFill>
                    <a:latin typeface="Aparajita" panose="020B0604020202020204" pitchFamily="34" charset="0"/>
                    <a:cs typeface="Aparajita" panose="020B0604020202020204" pitchFamily="34" charset="0"/>
                  </a:rPr>
                  <a:t>Province</a:t>
                </a:r>
              </a:p>
            </c:rich>
          </c:tx>
          <c:layout/>
          <c:spPr>
            <a:noFill/>
            <a:ln>
              <a:noFill/>
            </a:ln>
            <a:effectLst/>
          </c:spPr>
        </c:title>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Aparajita" panose="020B0604020202020204" pitchFamily="34" charset="0"/>
                <a:ea typeface="+mn-ea"/>
                <a:cs typeface="Aparajita" panose="020B0604020202020204" pitchFamily="34" charset="0"/>
              </a:defRPr>
            </a:pPr>
            <a:endParaRPr lang="en-US"/>
          </a:p>
        </c:txPr>
        <c:crossAx val="65723392"/>
        <c:crosses val="autoZero"/>
        <c:auto val="1"/>
        <c:lblAlgn val="ctr"/>
        <c:lblOffset val="100"/>
      </c:catAx>
      <c:valAx>
        <c:axId val="65723392"/>
        <c:scaling>
          <c:orientation val="minMax"/>
        </c:scaling>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ysClr val="windowText" lastClr="000000"/>
                    </a:solidFill>
                    <a:latin typeface="Aparajita" panose="020B0604020202020204" pitchFamily="34" charset="0"/>
                    <a:ea typeface="+mn-ea"/>
                    <a:cs typeface="Aparajita" panose="020B0604020202020204" pitchFamily="34" charset="0"/>
                  </a:defRPr>
                </a:pPr>
                <a:r>
                  <a:rPr lang="en-ZA" sz="1100">
                    <a:solidFill>
                      <a:sysClr val="windowText" lastClr="000000"/>
                    </a:solidFill>
                    <a:latin typeface="Aparajita" panose="020B0604020202020204" pitchFamily="34" charset="0"/>
                    <a:cs typeface="Aparajita" panose="020B0604020202020204" pitchFamily="34" charset="0"/>
                  </a:rPr>
                  <a:t>R million</a:t>
                </a:r>
              </a:p>
            </c:rich>
          </c:tx>
          <c:layout/>
          <c:spPr>
            <a:noFill/>
            <a:ln>
              <a:noFill/>
            </a:ln>
            <a:effectLst/>
          </c:spPr>
        </c:title>
        <c:numFmt formatCode="_ * #,##0_ ;_ * \-#,##0_ ;_ * &quot;-&quot;??_ ;_ @_ " sourceLinked="1"/>
        <c:maj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Aparajita" panose="020B0604020202020204" pitchFamily="34" charset="0"/>
                <a:ea typeface="+mn-ea"/>
                <a:cs typeface="Aparajita" panose="020B0604020202020204" pitchFamily="34" charset="0"/>
              </a:defRPr>
            </a:pPr>
            <a:endParaRPr lang="en-US"/>
          </a:p>
        </c:txPr>
        <c:crossAx val="65721472"/>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Aparajita" panose="020B0604020202020204" pitchFamily="34" charset="0"/>
              <a:ea typeface="+mn-ea"/>
              <a:cs typeface="Aparajita" panose="020B0604020202020204" pitchFamily="34" charset="0"/>
            </a:defRPr>
          </a:pPr>
          <a:endParaRPr lang="en-US"/>
        </a:p>
      </c:txPr>
    </c:legend>
    <c:plotVisOnly val="1"/>
    <c:dispBlanksAs val="gap"/>
  </c:chart>
  <c:spPr>
    <a:noFill/>
    <a:ln>
      <a:noFill/>
    </a:ln>
    <a:effectLst/>
  </c:spPr>
  <c:txPr>
    <a:bodyPr/>
    <a:lstStyle/>
    <a:p>
      <a:pPr>
        <a:defRPr/>
      </a:pPr>
      <a:endParaRPr lang="en-US"/>
    </a:p>
  </c:txPr>
  <c:externalData r:id="rId1"/>
  <c:userShapes r:id="rId2"/>
</c:chartSpace>
</file>

<file path=ppt/charts/chart12.xml><?xml version="1.0" encoding="utf-8"?>
<c:chartSpace xmlns:c="http://schemas.openxmlformats.org/drawingml/2006/chart" xmlns:a="http://schemas.openxmlformats.org/drawingml/2006/main" xmlns:r="http://schemas.openxmlformats.org/officeDocument/2006/relationships">
  <c:lang val="en-ZA"/>
  <c:chart>
    <c:autoTitleDeleted val="1"/>
    <c:plotArea>
      <c:layout>
        <c:manualLayout>
          <c:layoutTarget val="inner"/>
          <c:xMode val="edge"/>
          <c:yMode val="edge"/>
          <c:x val="0.11244946685712298"/>
          <c:y val="0.15397004186009389"/>
          <c:w val="0.86963648109714864"/>
          <c:h val="0.70907230129808851"/>
        </c:manualLayout>
      </c:layout>
      <c:barChart>
        <c:barDir val="col"/>
        <c:grouping val="clustered"/>
        <c:ser>
          <c:idx val="0"/>
          <c:order val="0"/>
          <c:tx>
            <c:strRef>
              <c:f>graphs!$E$1</c:f>
              <c:strCache>
                <c:ptCount val="1"/>
                <c:pt idx="0">
                  <c:v>Total owed to municipalities</c:v>
                </c:pt>
              </c:strCache>
            </c:strRef>
          </c:tx>
          <c:spPr>
            <a:solidFill>
              <a:schemeClr val="accent1"/>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graphs!$D$2:$D$10</c:f>
              <c:strCache>
                <c:ptCount val="9"/>
                <c:pt idx="0">
                  <c:v>EC</c:v>
                </c:pt>
                <c:pt idx="1">
                  <c:v>FS</c:v>
                </c:pt>
                <c:pt idx="2">
                  <c:v>GP</c:v>
                </c:pt>
                <c:pt idx="3">
                  <c:v>KZN</c:v>
                </c:pt>
                <c:pt idx="4">
                  <c:v>LP</c:v>
                </c:pt>
                <c:pt idx="5">
                  <c:v>MP</c:v>
                </c:pt>
                <c:pt idx="6">
                  <c:v>NC</c:v>
                </c:pt>
                <c:pt idx="7">
                  <c:v>NW</c:v>
                </c:pt>
                <c:pt idx="8">
                  <c:v>WC</c:v>
                </c:pt>
              </c:strCache>
            </c:strRef>
          </c:cat>
          <c:val>
            <c:numRef>
              <c:f>graphs!$E$2:$E$10</c:f>
              <c:numCache>
                <c:formatCode>0.0</c:formatCode>
                <c:ptCount val="9"/>
                <c:pt idx="0">
                  <c:v>28.621699999999993</c:v>
                </c:pt>
                <c:pt idx="1">
                  <c:v>14.315100000000003</c:v>
                </c:pt>
                <c:pt idx="2">
                  <c:v>42.454799999999999</c:v>
                </c:pt>
                <c:pt idx="3">
                  <c:v>40.595900000000007</c:v>
                </c:pt>
                <c:pt idx="4">
                  <c:v>4.6709000000000005</c:v>
                </c:pt>
                <c:pt idx="5">
                  <c:v>42.582300000000004</c:v>
                </c:pt>
                <c:pt idx="6">
                  <c:v>35.350099999999998</c:v>
                </c:pt>
                <c:pt idx="7">
                  <c:v>27.151000000000003</c:v>
                </c:pt>
                <c:pt idx="8">
                  <c:v>2.1917999999999997</c:v>
                </c:pt>
              </c:numCache>
            </c:numRef>
          </c:val>
        </c:ser>
        <c:ser>
          <c:idx val="1"/>
          <c:order val="1"/>
          <c:tx>
            <c:strRef>
              <c:f>graphs!$F$1</c:f>
              <c:strCache>
                <c:ptCount val="1"/>
                <c:pt idx="0">
                  <c:v>Total owed to municipalities &gt; 90 days</c:v>
                </c:pt>
              </c:strCache>
            </c:strRef>
          </c:tx>
          <c:spPr>
            <a:solidFill>
              <a:schemeClr val="accent2"/>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graphs!$D$2:$D$10</c:f>
              <c:strCache>
                <c:ptCount val="9"/>
                <c:pt idx="0">
                  <c:v>EC</c:v>
                </c:pt>
                <c:pt idx="1">
                  <c:v>FS</c:v>
                </c:pt>
                <c:pt idx="2">
                  <c:v>GP</c:v>
                </c:pt>
                <c:pt idx="3">
                  <c:v>KZN</c:v>
                </c:pt>
                <c:pt idx="4">
                  <c:v>LP</c:v>
                </c:pt>
                <c:pt idx="5">
                  <c:v>MP</c:v>
                </c:pt>
                <c:pt idx="6">
                  <c:v>NC</c:v>
                </c:pt>
                <c:pt idx="7">
                  <c:v>NW</c:v>
                </c:pt>
                <c:pt idx="8">
                  <c:v>WC</c:v>
                </c:pt>
              </c:strCache>
            </c:strRef>
          </c:cat>
          <c:val>
            <c:numRef>
              <c:f>graphs!$F$2:$F$10</c:f>
              <c:numCache>
                <c:formatCode>0.0</c:formatCode>
                <c:ptCount val="9"/>
                <c:pt idx="0">
                  <c:v>27.174099999999999</c:v>
                </c:pt>
                <c:pt idx="1">
                  <c:v>5.4642999999999997</c:v>
                </c:pt>
                <c:pt idx="2">
                  <c:v>29.214400000000001</c:v>
                </c:pt>
                <c:pt idx="3">
                  <c:v>39.711300000000001</c:v>
                </c:pt>
                <c:pt idx="4">
                  <c:v>5.1932</c:v>
                </c:pt>
                <c:pt idx="5">
                  <c:v>42.040700000000001</c:v>
                </c:pt>
                <c:pt idx="6">
                  <c:v>4.9138999999999999</c:v>
                </c:pt>
                <c:pt idx="7">
                  <c:v>23.541800000000006</c:v>
                </c:pt>
                <c:pt idx="8">
                  <c:v>2.0949999999999998</c:v>
                </c:pt>
              </c:numCache>
            </c:numRef>
          </c:val>
        </c:ser>
        <c:dLbls/>
        <c:gapWidth val="219"/>
        <c:overlap val="-27"/>
        <c:axId val="71905664"/>
        <c:axId val="71907584"/>
      </c:barChart>
      <c:catAx>
        <c:axId val="71905664"/>
        <c:scaling>
          <c:orientation val="minMax"/>
        </c:scaling>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ZA"/>
                  <a:t>Province</a:t>
                </a:r>
              </a:p>
            </c:rich>
          </c:tx>
          <c:layout/>
          <c:spPr>
            <a:noFill/>
            <a:ln>
              <a:noFill/>
            </a:ln>
            <a:effectLst/>
          </c:spPr>
        </c:title>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71907584"/>
        <c:crosses val="autoZero"/>
        <c:auto val="1"/>
        <c:lblAlgn val="ctr"/>
        <c:lblOffset val="100"/>
      </c:catAx>
      <c:valAx>
        <c:axId val="71907584"/>
        <c:scaling>
          <c:orientation val="minMax"/>
        </c:scaling>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ZA"/>
                  <a:t>R10 mil</a:t>
                </a:r>
              </a:p>
            </c:rich>
          </c:tx>
          <c:layout/>
          <c:spPr>
            <a:noFill/>
            <a:ln>
              <a:noFill/>
            </a:ln>
            <a:effectLst/>
          </c:spPr>
        </c:title>
        <c:numFmt formatCode="0.0" sourceLinked="1"/>
        <c:maj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71905664"/>
        <c:crosses val="autoZero"/>
        <c:crossBetween val="between"/>
      </c:valAx>
      <c:spPr>
        <a:noFill/>
        <a:ln>
          <a:noFill/>
        </a:ln>
        <a:effectLst/>
      </c:spPr>
    </c:plotArea>
    <c:legend>
      <c:legendPos val="b"/>
      <c:layout>
        <c:manualLayout>
          <c:xMode val="edge"/>
          <c:yMode val="edge"/>
          <c:x val="6.0609914699020426E-2"/>
          <c:y val="0.88249705090386277"/>
          <c:w val="0.48765675123942848"/>
          <c:h val="8.6636589826297725E-2"/>
        </c:manualLayout>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lang val="en-ZA"/>
  <c:chart>
    <c:autoTitleDeleted val="1"/>
    <c:plotArea>
      <c:layout>
        <c:manualLayout>
          <c:layoutTarget val="inner"/>
          <c:xMode val="edge"/>
          <c:yMode val="edge"/>
          <c:x val="6.148622216621797E-2"/>
          <c:y val="1.7727056098337531E-2"/>
          <c:w val="0.93403526482234989"/>
          <c:h val="0.83108169465813153"/>
        </c:manualLayout>
      </c:layout>
      <c:barChart>
        <c:barDir val="col"/>
        <c:grouping val="clustered"/>
        <c:ser>
          <c:idx val="0"/>
          <c:order val="0"/>
          <c:spPr>
            <a:solidFill>
              <a:srgbClr val="7030A0"/>
            </a:solidFill>
            <a:ln>
              <a:noFill/>
            </a:ln>
            <a:effectLst/>
          </c:spPr>
          <c:dLbls>
            <c:dLbl>
              <c:idx val="15"/>
              <c:layout>
                <c:manualLayout>
                  <c:x val="-1.4928376704774699E-3"/>
                  <c:y val="1.9642228626261395E-2"/>
                </c:manualLayout>
              </c:layout>
              <c:dLblPos val="outEnd"/>
              <c:showVal val="1"/>
              <c:extLst>
                <c:ext xmlns:c15="http://schemas.microsoft.com/office/drawing/2012/chart" uri="{CE6537A1-D6FC-4f65-9D91-7224C49458BB}"/>
              </c:extLst>
            </c:dLbl>
            <c:dLbl>
              <c:idx val="16"/>
              <c:layout>
                <c:manualLayout>
                  <c:x val="-2.9856753409549402E-3"/>
                  <c:y val="1.683619596536693E-2"/>
                </c:manualLayout>
              </c:layout>
              <c:dLblPos val="outEnd"/>
              <c:showVal val="1"/>
              <c:extLst>
                <c:ext xmlns:c15="http://schemas.microsoft.com/office/drawing/2012/chart" uri="{CE6537A1-D6FC-4f65-9D91-7224C49458BB}"/>
              </c:extLst>
            </c:dLbl>
            <c:dLbl>
              <c:idx val="19"/>
              <c:layout>
                <c:manualLayout>
                  <c:x val="-1.4928376704773638E-3"/>
                  <c:y val="9.8211143131307077E-3"/>
                </c:manualLayout>
              </c:layout>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Aparajita" panose="020B0604020202020204" pitchFamily="34" charset="0"/>
                      <a:ea typeface="+mn-ea"/>
                      <a:cs typeface="Aparajita" panose="020B0604020202020204" pitchFamily="34" charset="0"/>
                    </a:defRPr>
                  </a:pPr>
                  <a:endParaRPr lang="en-US"/>
                </a:p>
              </c:txPr>
              <c:dLblPos val="outEnd"/>
              <c:showVal val="1"/>
              <c:extLst>
                <c:ext xmlns:c15="http://schemas.microsoft.com/office/drawing/2012/chart" uri="{CE6537A1-D6FC-4f65-9D91-7224C49458BB}">
                  <c15:layout>
                    <c:manualLayout>
                      <c:w val="3.2991712517549648E-2"/>
                      <c:h val="3.877937137356182E-2"/>
                    </c:manualLayout>
                  </c15:layout>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Aparajita" panose="020B0604020202020204" pitchFamily="34" charset="0"/>
                    <a:ea typeface="+mn-ea"/>
                    <a:cs typeface="Aparajita" panose="020B0604020202020204" pitchFamily="34" charset="0"/>
                  </a:defRPr>
                </a:pPr>
                <a:endParaRPr lang="en-US"/>
              </a:p>
            </c:txPr>
            <c:dLblPos val="outEnd"/>
            <c:showVal val="1"/>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'Total Overdue Debt'!$C$3:$W$3</c:f>
              <c:numCache>
                <c:formatCode>mmm\-yy</c:formatCode>
                <c:ptCount val="21"/>
                <c:pt idx="0">
                  <c:v>41244</c:v>
                </c:pt>
                <c:pt idx="1">
                  <c:v>41334</c:v>
                </c:pt>
                <c:pt idx="2">
                  <c:v>41426</c:v>
                </c:pt>
                <c:pt idx="3">
                  <c:v>41518</c:v>
                </c:pt>
                <c:pt idx="4">
                  <c:v>41609</c:v>
                </c:pt>
                <c:pt idx="5">
                  <c:v>41699</c:v>
                </c:pt>
                <c:pt idx="6">
                  <c:v>41791</c:v>
                </c:pt>
                <c:pt idx="7">
                  <c:v>41883</c:v>
                </c:pt>
                <c:pt idx="8">
                  <c:v>41974</c:v>
                </c:pt>
                <c:pt idx="9">
                  <c:v>42064</c:v>
                </c:pt>
                <c:pt idx="10">
                  <c:v>42156</c:v>
                </c:pt>
                <c:pt idx="11">
                  <c:v>42248</c:v>
                </c:pt>
                <c:pt idx="12">
                  <c:v>42339</c:v>
                </c:pt>
                <c:pt idx="13">
                  <c:v>42430</c:v>
                </c:pt>
                <c:pt idx="14">
                  <c:v>42522</c:v>
                </c:pt>
                <c:pt idx="15">
                  <c:v>42614</c:v>
                </c:pt>
                <c:pt idx="16">
                  <c:v>42644</c:v>
                </c:pt>
                <c:pt idx="17">
                  <c:v>42675</c:v>
                </c:pt>
                <c:pt idx="18">
                  <c:v>42705</c:v>
                </c:pt>
                <c:pt idx="19">
                  <c:v>42736</c:v>
                </c:pt>
                <c:pt idx="20">
                  <c:v>42767</c:v>
                </c:pt>
              </c:numCache>
            </c:numRef>
          </c:cat>
          <c:val>
            <c:numRef>
              <c:f>'Total Overdue Debt'!$C$4:$W$4</c:f>
              <c:numCache>
                <c:formatCode>General</c:formatCode>
                <c:ptCount val="21"/>
                <c:pt idx="0">
                  <c:v>1157</c:v>
                </c:pt>
                <c:pt idx="1">
                  <c:v>1202</c:v>
                </c:pt>
                <c:pt idx="2">
                  <c:v>1258</c:v>
                </c:pt>
                <c:pt idx="3">
                  <c:v>2369</c:v>
                </c:pt>
                <c:pt idx="4">
                  <c:v>2369</c:v>
                </c:pt>
                <c:pt idx="5">
                  <c:v>2593</c:v>
                </c:pt>
                <c:pt idx="6">
                  <c:v>3288</c:v>
                </c:pt>
                <c:pt idx="7">
                  <c:v>4004</c:v>
                </c:pt>
                <c:pt idx="8">
                  <c:v>4520</c:v>
                </c:pt>
                <c:pt idx="9">
                  <c:v>4953</c:v>
                </c:pt>
                <c:pt idx="10">
                  <c:v>5299</c:v>
                </c:pt>
                <c:pt idx="11">
                  <c:v>5589</c:v>
                </c:pt>
                <c:pt idx="12">
                  <c:v>6012</c:v>
                </c:pt>
                <c:pt idx="13">
                  <c:v>6005</c:v>
                </c:pt>
                <c:pt idx="14">
                  <c:v>7342</c:v>
                </c:pt>
                <c:pt idx="15">
                  <c:v>9180</c:v>
                </c:pt>
                <c:pt idx="16">
                  <c:v>9604</c:v>
                </c:pt>
                <c:pt idx="17">
                  <c:v>10223</c:v>
                </c:pt>
                <c:pt idx="18">
                  <c:v>9674</c:v>
                </c:pt>
                <c:pt idx="19">
                  <c:v>9527</c:v>
                </c:pt>
                <c:pt idx="20">
                  <c:v>9901</c:v>
                </c:pt>
              </c:numCache>
            </c:numRef>
          </c:val>
        </c:ser>
        <c:dLbls>
          <c:showVal val="1"/>
        </c:dLbls>
        <c:gapWidth val="80"/>
        <c:overlap val="25"/>
        <c:axId val="60681600"/>
        <c:axId val="60734080"/>
      </c:barChart>
      <c:dateAx>
        <c:axId val="60681600"/>
        <c:scaling>
          <c:orientation val="minMax"/>
        </c:scaling>
        <c:axPos val="b"/>
        <c:numFmt formatCode="mmm\-yy" sourceLinked="1"/>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cap="none" spc="20" normalizeH="0" baseline="0">
                <a:solidFill>
                  <a:schemeClr val="tx1"/>
                </a:solidFill>
                <a:latin typeface="Aparajita" panose="020B0604020202020204" pitchFamily="34" charset="0"/>
                <a:ea typeface="+mn-ea"/>
                <a:cs typeface="Aparajita" panose="020B0604020202020204" pitchFamily="34" charset="0"/>
              </a:defRPr>
            </a:pPr>
            <a:endParaRPr lang="en-US"/>
          </a:p>
        </c:txPr>
        <c:crossAx val="60734080"/>
        <c:crosses val="autoZero"/>
        <c:auto val="1"/>
        <c:lblOffset val="100"/>
        <c:baseTimeUnit val="months"/>
      </c:dateAx>
      <c:valAx>
        <c:axId val="60734080"/>
        <c:scaling>
          <c:orientation val="minMax"/>
        </c:scaling>
        <c:axPos val="l"/>
        <c:majorGridlines>
          <c:spPr>
            <a:ln w="9525" cap="flat" cmpd="sng" algn="ctr">
              <a:solidFill>
                <a:schemeClr val="tx1">
                  <a:lumMod val="5000"/>
                  <a:lumOff val="9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spc="20" baseline="0">
                <a:solidFill>
                  <a:sysClr val="windowText" lastClr="000000"/>
                </a:solidFill>
                <a:latin typeface="Aparajita" panose="020B0604020202020204" pitchFamily="34" charset="0"/>
                <a:ea typeface="+mn-ea"/>
                <a:cs typeface="Aparajita" panose="020B0604020202020204" pitchFamily="34" charset="0"/>
              </a:defRPr>
            </a:pPr>
            <a:endParaRPr lang="en-US"/>
          </a:p>
        </c:txPr>
        <c:crossAx val="60681600"/>
        <c:crosses val="autoZero"/>
        <c:crossBetween val="between"/>
      </c:valAx>
      <c:spPr>
        <a:noFill/>
        <a:ln w="25400">
          <a:noFill/>
        </a:ln>
        <a:effectLst/>
      </c:spPr>
    </c:plotArea>
    <c:plotVisOnly val="1"/>
    <c:dispBlanksAs val="gap"/>
  </c:chart>
  <c:spPr>
    <a:noFill/>
    <a:ln>
      <a:noFill/>
    </a:ln>
    <a:effectLst/>
  </c:spPr>
  <c:txPr>
    <a:bodyPr/>
    <a:lstStyle/>
    <a:p>
      <a:pPr>
        <a:defRPr/>
      </a:pPr>
      <a:endParaRPr lang="en-US"/>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lang val="en-ZA"/>
  <c:chart>
    <c:autoTitleDeleted val="1"/>
    <c:plotArea>
      <c:layout>
        <c:manualLayout>
          <c:layoutTarget val="inner"/>
          <c:xMode val="edge"/>
          <c:yMode val="edge"/>
          <c:x val="0.12892728686691943"/>
          <c:y val="2.9629653119011759E-4"/>
          <c:w val="0.84483814523184597"/>
          <c:h val="0.88949824015715773"/>
        </c:manualLayout>
      </c:layout>
      <c:barChart>
        <c:barDir val="bar"/>
        <c:grouping val="clustered"/>
        <c:ser>
          <c:idx val="0"/>
          <c:order val="0"/>
          <c:tx>
            <c:strRef>
              <c:f>'Top 20 Defaulters'!$D$3</c:f>
              <c:strCache>
                <c:ptCount val="1"/>
                <c:pt idx="0">
                  <c:v>Overdue Balance (Rm)</c:v>
                </c:pt>
              </c:strCache>
            </c:strRef>
          </c:tx>
          <c:spPr>
            <a:solidFill>
              <a:srgbClr val="92D050"/>
            </a:solidFill>
            <a:ln w="76200">
              <a:noFill/>
            </a:ln>
            <a:effectLst/>
          </c:spPr>
          <c:dLbls>
            <c:dLbl>
              <c:idx val="0"/>
              <c:layout>
                <c:manualLayout>
                  <c:x val="-3.0864197530863073E-3"/>
                  <c:y val="0"/>
                </c:manualLayout>
              </c:layout>
              <c:dLblPos val="outEnd"/>
              <c:showVal val="1"/>
              <c:extLst>
                <c:ext xmlns:c15="http://schemas.microsoft.com/office/drawing/2012/chart" uri="{CE6537A1-D6FC-4f65-9D91-7224C49458BB}"/>
              </c:extLst>
            </c:dLbl>
            <c:dLbl>
              <c:idx val="1"/>
              <c:layout>
                <c:manualLayout>
                  <c:x val="0"/>
                  <c:y val="-2.8060326608945912E-3"/>
                </c:manualLayout>
              </c:layout>
              <c:dLblPos val="outEnd"/>
              <c:showVal val="1"/>
              <c:extLst>
                <c:ext xmlns:c15="http://schemas.microsoft.com/office/drawing/2012/chart" uri="{CE6537A1-D6FC-4f65-9D91-7224C49458BB}"/>
              </c:extLst>
            </c:dLbl>
            <c:dLbl>
              <c:idx val="2"/>
              <c:layout>
                <c:manualLayout>
                  <c:x val="7.7160493827160516E-3"/>
                  <c:y val="5.6120653217888745E-3"/>
                </c:manualLayout>
              </c:layout>
              <c:dLblPos val="outEnd"/>
              <c:showVal val="1"/>
              <c:extLst>
                <c:ext xmlns:c15="http://schemas.microsoft.com/office/drawing/2012/chart" uri="{CE6537A1-D6FC-4f65-9D91-7224C49458BB}"/>
              </c:extLst>
            </c:dLbl>
            <c:dLbl>
              <c:idx val="3"/>
              <c:layout>
                <c:manualLayout>
                  <c:x val="-1.5432098765432668E-3"/>
                  <c:y val="0"/>
                </c:manualLayout>
              </c:layout>
              <c:dLblPos val="outEnd"/>
              <c:showVal val="1"/>
              <c:extLst>
                <c:ext xmlns:c15="http://schemas.microsoft.com/office/drawing/2012/chart" uri="{CE6537A1-D6FC-4f65-9D91-7224C49458BB}"/>
              </c:extLst>
            </c:dLbl>
            <c:dLbl>
              <c:idx val="4"/>
              <c:layout>
                <c:manualLayout>
                  <c:x val="1.5432098765432102E-3"/>
                  <c:y val="-2.806032660894488E-3"/>
                </c:manualLayout>
              </c:layout>
              <c:dLblPos val="outEnd"/>
              <c:showVal val="1"/>
              <c:extLst>
                <c:ext xmlns:c15="http://schemas.microsoft.com/office/drawing/2012/chart" uri="{CE6537A1-D6FC-4f65-9D91-7224C49458BB}"/>
              </c:extLst>
            </c:dLbl>
            <c:dLbl>
              <c:idx val="5"/>
              <c:layout>
                <c:manualLayout>
                  <c:x val="3.08641975308642E-3"/>
                  <c:y val="2.806032660894488E-3"/>
                </c:manualLayout>
              </c:layout>
              <c:dLblPos val="outEnd"/>
              <c:showVal val="1"/>
              <c:extLst>
                <c:ext xmlns:c15="http://schemas.microsoft.com/office/drawing/2012/chart" uri="{CE6537A1-D6FC-4f65-9D91-7224C49458BB}"/>
              </c:extLst>
            </c:dLbl>
            <c:dLbl>
              <c:idx val="6"/>
              <c:layout>
                <c:manualLayout>
                  <c:x val="1.5432098765432102E-3"/>
                  <c:y val="-1.0288667567714087E-16"/>
                </c:manualLayout>
              </c:layout>
              <c:dLblPos val="outEnd"/>
              <c:showVal val="1"/>
              <c:extLst>
                <c:ext xmlns:c15="http://schemas.microsoft.com/office/drawing/2012/chart" uri="{CE6537A1-D6FC-4f65-9D91-7224C49458BB}"/>
              </c:extLst>
            </c:dLbl>
            <c:dLbl>
              <c:idx val="7"/>
              <c:layout>
                <c:manualLayout>
                  <c:x val="4.6296296296296302E-3"/>
                  <c:y val="-5.612065321788976E-3"/>
                </c:manualLayout>
              </c:layout>
              <c:dLblPos val="outEnd"/>
              <c:showVal val="1"/>
              <c:extLst>
                <c:ext xmlns:c15="http://schemas.microsoft.com/office/drawing/2012/chart" uri="{CE6537A1-D6FC-4f65-9D91-7224C49458BB}"/>
              </c:extLst>
            </c:dLbl>
            <c:dLbl>
              <c:idx val="8"/>
              <c:layout>
                <c:manualLayout>
                  <c:x val="1.5432098765431818E-3"/>
                  <c:y val="2.806032660894488E-3"/>
                </c:manualLayout>
              </c:layout>
              <c:dLblPos val="outEnd"/>
              <c:showVal val="1"/>
              <c:extLst>
                <c:ext xmlns:c15="http://schemas.microsoft.com/office/drawing/2012/chart" uri="{CE6537A1-D6FC-4f65-9D91-7224C49458BB}"/>
              </c:extLst>
            </c:dLbl>
            <c:dLbl>
              <c:idx val="9"/>
              <c:layout>
                <c:manualLayout>
                  <c:x val="-1.5432098765432386E-3"/>
                  <c:y val="-5.612065321788976E-3"/>
                </c:manualLayout>
              </c:layout>
              <c:dLblPos val="outEnd"/>
              <c:showVal val="1"/>
              <c:extLst>
                <c:ext xmlns:c15="http://schemas.microsoft.com/office/drawing/2012/chart" uri="{CE6537A1-D6FC-4f65-9D91-7224C49458BB}"/>
              </c:extLst>
            </c:dLbl>
            <c:dLbl>
              <c:idx val="10"/>
              <c:layout>
                <c:manualLayout>
                  <c:x val="-1.5432098765432386E-3"/>
                  <c:y val="2.8060326608944377E-3"/>
                </c:manualLayout>
              </c:layout>
              <c:dLblPos val="outEnd"/>
              <c:showVal val="1"/>
              <c:extLst>
                <c:ext xmlns:c15="http://schemas.microsoft.com/office/drawing/2012/chart" uri="{CE6537A1-D6FC-4f65-9D91-7224C49458BB}"/>
              </c:extLst>
            </c:dLbl>
            <c:dLbl>
              <c:idx val="11"/>
              <c:layout>
                <c:manualLayout>
                  <c:x val="1.5432098765432102E-3"/>
                  <c:y val="2.8060326608944377E-3"/>
                </c:manualLayout>
              </c:layout>
              <c:dLblPos val="outEnd"/>
              <c:showVal val="1"/>
              <c:extLst>
                <c:ext xmlns:c15="http://schemas.microsoft.com/office/drawing/2012/chart" uri="{CE6537A1-D6FC-4f65-9D91-7224C49458BB}"/>
              </c:extLst>
            </c:dLbl>
            <c:dLbl>
              <c:idx val="12"/>
              <c:layout>
                <c:manualLayout>
                  <c:x val="0"/>
                  <c:y val="-5.1443337838570461E-17"/>
                </c:manualLayout>
              </c:layout>
              <c:dLblPos val="outEnd"/>
              <c:showVal val="1"/>
              <c:extLst>
                <c:ext xmlns:c15="http://schemas.microsoft.com/office/drawing/2012/chart" uri="{CE6537A1-D6FC-4f65-9D91-7224C49458BB}"/>
              </c:extLst>
            </c:dLbl>
            <c:dLbl>
              <c:idx val="13"/>
              <c:layout>
                <c:manualLayout>
                  <c:x val="3.0864197530863923E-3"/>
                  <c:y val="5.612065321788976E-3"/>
                </c:manualLayout>
              </c:layout>
              <c:dLblPos val="outEnd"/>
              <c:showVal val="1"/>
              <c:extLst>
                <c:ext xmlns:c15="http://schemas.microsoft.com/office/drawing/2012/chart" uri="{CE6537A1-D6FC-4f65-9D91-7224C49458BB}"/>
              </c:extLst>
            </c:dLbl>
            <c:dLbl>
              <c:idx val="14"/>
              <c:layout>
                <c:manualLayout>
                  <c:x val="4.6296296296296302E-3"/>
                  <c:y val="-5.1443337838570461E-17"/>
                </c:manualLayout>
              </c:layout>
              <c:dLblPos val="outEnd"/>
              <c:showVal val="1"/>
              <c:extLst>
                <c:ext xmlns:c15="http://schemas.microsoft.com/office/drawing/2012/chart" uri="{CE6537A1-D6FC-4f65-9D91-7224C49458BB}"/>
              </c:extLst>
            </c:dLbl>
            <c:dLbl>
              <c:idx val="15"/>
              <c:layout>
                <c:manualLayout>
                  <c:x val="-2.8291854240044454E-17"/>
                  <c:y val="1.1224130643577957E-2"/>
                </c:manualLayout>
              </c:layout>
              <c:dLblPos val="outEnd"/>
              <c:showVal val="1"/>
              <c:extLst>
                <c:ext xmlns:c15="http://schemas.microsoft.com/office/drawing/2012/chart" uri="{CE6537A1-D6FC-4f65-9D91-7224C49458BB}"/>
              </c:extLst>
            </c:dLbl>
            <c:dLbl>
              <c:idx val="16"/>
              <c:layout>
                <c:manualLayout>
                  <c:x val="-2.8291854240044454E-17"/>
                  <c:y val="5.6120653217889508E-3"/>
                </c:manualLayout>
              </c:layout>
              <c:dLblPos val="outEnd"/>
              <c:showVal val="1"/>
              <c:extLst>
                <c:ext xmlns:c15="http://schemas.microsoft.com/office/drawing/2012/chart" uri="{CE6537A1-D6FC-4f65-9D91-7224C49458BB}"/>
              </c:extLst>
            </c:dLbl>
            <c:dLbl>
              <c:idx val="17"/>
              <c:layout>
                <c:manualLayout>
                  <c:x val="0"/>
                  <c:y val="-2.5721668919285224E-17"/>
                </c:manualLayout>
              </c:layout>
              <c:dLblPos val="outEnd"/>
              <c:showVal val="1"/>
              <c:extLst>
                <c:ext xmlns:c15="http://schemas.microsoft.com/office/drawing/2012/chart" uri="{CE6537A1-D6FC-4f65-9D91-7224C49458BB}"/>
              </c:extLst>
            </c:dLbl>
            <c:dLbl>
              <c:idx val="18"/>
              <c:layout>
                <c:manualLayout>
                  <c:x val="3.08641975308642E-3"/>
                  <c:y val="-2.806032660894501E-3"/>
                </c:manualLayout>
              </c:layout>
              <c:dLblPos val="outEnd"/>
              <c:showVal val="1"/>
              <c:extLst>
                <c:ext xmlns:c15="http://schemas.microsoft.com/office/drawing/2012/chart" uri="{CE6537A1-D6FC-4f65-9D91-7224C49458BB}"/>
              </c:extLst>
            </c:dLbl>
            <c:dLbl>
              <c:idx val="19"/>
              <c:layout>
                <c:manualLayout>
                  <c:x val="-4.6296296296296589E-3"/>
                  <c:y val="5.612065321788976E-3"/>
                </c:manualLayout>
              </c:layout>
              <c:dLblPos val="outEnd"/>
              <c:showVal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inEnd"/>
            <c:showVal val="1"/>
            <c:extLst>
              <c:ext xmlns:c15="http://schemas.microsoft.com/office/drawing/2012/chart" uri="{CE6537A1-D6FC-4f65-9D91-7224C49458BB}">
                <c15:showLeaderLines val="0"/>
              </c:ext>
            </c:extLst>
          </c:dLbls>
          <c:cat>
            <c:strRef>
              <c:f>'Top 20 Defaulters'!$C$4:$C$23</c:f>
              <c:strCache>
                <c:ptCount val="20"/>
                <c:pt idx="0">
                  <c:v>Maluti-a-Phofung</c:v>
                </c:pt>
                <c:pt idx="1">
                  <c:v>Matjhabeng</c:v>
                </c:pt>
                <c:pt idx="2">
                  <c:v>Emalahleni</c:v>
                </c:pt>
                <c:pt idx="3">
                  <c:v>Ngwathe</c:v>
                </c:pt>
                <c:pt idx="4">
                  <c:v>Govan Mbeki</c:v>
                </c:pt>
                <c:pt idx="5">
                  <c:v>Thaba Chweu</c:v>
                </c:pt>
                <c:pt idx="6">
                  <c:v>Lekwa</c:v>
                </c:pt>
                <c:pt idx="7">
                  <c:v>Naledi</c:v>
                </c:pt>
                <c:pt idx="8">
                  <c:v>Thabazimbi</c:v>
                </c:pt>
                <c:pt idx="9">
                  <c:v>Ditsobotla</c:v>
                </c:pt>
                <c:pt idx="10">
                  <c:v>Mogale City</c:v>
                </c:pt>
                <c:pt idx="11">
                  <c:v>Nala</c:v>
                </c:pt>
                <c:pt idx="12">
                  <c:v>Moqhaka</c:v>
                </c:pt>
                <c:pt idx="13">
                  <c:v>Randfontein</c:v>
                </c:pt>
                <c:pt idx="14">
                  <c:v>Walter Sisulu</c:v>
                </c:pt>
                <c:pt idx="15">
                  <c:v>City of Matlosana</c:v>
                </c:pt>
                <c:pt idx="16">
                  <c:v>Dihlabeng</c:v>
                </c:pt>
                <c:pt idx="17">
                  <c:v>Nketoana</c:v>
                </c:pt>
                <c:pt idx="18">
                  <c:v>Musina</c:v>
                </c:pt>
                <c:pt idx="19">
                  <c:v>Merafong</c:v>
                </c:pt>
              </c:strCache>
            </c:strRef>
          </c:cat>
          <c:val>
            <c:numRef>
              <c:f>'Top 20 Defaulters'!$D$4:$D$23</c:f>
              <c:numCache>
                <c:formatCode>General</c:formatCode>
                <c:ptCount val="20"/>
                <c:pt idx="0">
                  <c:v>1746</c:v>
                </c:pt>
                <c:pt idx="1">
                  <c:v>1222</c:v>
                </c:pt>
                <c:pt idx="2">
                  <c:v>977</c:v>
                </c:pt>
                <c:pt idx="3">
                  <c:v>664</c:v>
                </c:pt>
                <c:pt idx="4">
                  <c:v>369</c:v>
                </c:pt>
                <c:pt idx="5">
                  <c:v>366</c:v>
                </c:pt>
                <c:pt idx="6">
                  <c:v>285</c:v>
                </c:pt>
                <c:pt idx="7">
                  <c:v>217</c:v>
                </c:pt>
                <c:pt idx="8">
                  <c:v>203</c:v>
                </c:pt>
                <c:pt idx="9">
                  <c:v>188</c:v>
                </c:pt>
                <c:pt idx="10">
                  <c:v>167</c:v>
                </c:pt>
                <c:pt idx="11">
                  <c:v>163</c:v>
                </c:pt>
                <c:pt idx="12">
                  <c:v>143</c:v>
                </c:pt>
                <c:pt idx="13">
                  <c:v>136</c:v>
                </c:pt>
                <c:pt idx="14">
                  <c:v>134</c:v>
                </c:pt>
                <c:pt idx="15">
                  <c:v>124</c:v>
                </c:pt>
                <c:pt idx="16">
                  <c:v>123</c:v>
                </c:pt>
                <c:pt idx="17">
                  <c:v>122</c:v>
                </c:pt>
                <c:pt idx="18">
                  <c:v>116</c:v>
                </c:pt>
                <c:pt idx="19">
                  <c:v>113</c:v>
                </c:pt>
              </c:numCache>
            </c:numRef>
          </c:val>
        </c:ser>
        <c:dLbls>
          <c:showVal val="1"/>
        </c:dLbls>
        <c:gapWidth val="182"/>
        <c:axId val="53110272"/>
        <c:axId val="53111808"/>
      </c:barChart>
      <c:catAx>
        <c:axId val="53110272"/>
        <c:scaling>
          <c:orientation val="minMax"/>
        </c:scaling>
        <c:axPos val="l"/>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53111808"/>
        <c:crosses val="autoZero"/>
        <c:auto val="1"/>
        <c:lblAlgn val="ctr"/>
        <c:lblOffset val="100"/>
      </c:catAx>
      <c:valAx>
        <c:axId val="53111808"/>
        <c:scaling>
          <c:orientation val="minMax"/>
        </c:scaling>
        <c:axPos val="b"/>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53110272"/>
        <c:crosses val="autoZero"/>
        <c:crossBetween val="between"/>
      </c:valAx>
      <c:spPr>
        <a:noFill/>
        <a:ln>
          <a:noFill/>
        </a:ln>
        <a:effectLst/>
      </c:spPr>
    </c:plotArea>
    <c:plotVisOnly val="1"/>
    <c:dispBlanksAs val="gap"/>
  </c:chart>
  <c:spPr>
    <a:noFill/>
    <a:ln>
      <a:noFill/>
    </a:ln>
    <a:effectLst/>
  </c:spPr>
  <c:txPr>
    <a:bodyPr/>
    <a:lstStyle/>
    <a:p>
      <a:pPr>
        <a:defRPr/>
      </a:pPr>
      <a:endParaRPr lang="en-US"/>
    </a:p>
  </c:tx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r>
              <a:rPr lang="en-ZA" dirty="0" smtClean="0">
                <a:solidFill>
                  <a:schemeClr val="dk1"/>
                </a:solidFill>
                <a:latin typeface="+mn-lt"/>
                <a:ea typeface="+mn-ea"/>
                <a:cs typeface="+mn-cs"/>
              </a:rPr>
              <a:t>As of December 2014</a:t>
            </a:r>
            <a:endParaRPr lang="en-ZA" dirty="0"/>
          </a:p>
        </c:rich>
      </c:tx>
      <c:layout/>
      <c:spPr>
        <a:solidFill>
          <a:schemeClr val="lt1"/>
        </a:solidFill>
        <a:ln w="25400" cap="flat" cmpd="sng" algn="ctr">
          <a:solidFill>
            <a:schemeClr val="accent2"/>
          </a:solidFill>
          <a:prstDash val="solid"/>
        </a:ln>
        <a:effectLst/>
      </c:spPr>
    </c:title>
    <c:plotArea>
      <c:layout>
        <c:manualLayout>
          <c:layoutTarget val="inner"/>
          <c:xMode val="edge"/>
          <c:yMode val="edge"/>
          <c:x val="0.39412885450999285"/>
          <c:y val="0.13710012946407318"/>
          <c:w val="0.55380555709859425"/>
          <c:h val="0.78300001813857445"/>
        </c:manualLayout>
      </c:layout>
      <c:barChart>
        <c:barDir val="bar"/>
        <c:grouping val="clustered"/>
        <c:ser>
          <c:idx val="0"/>
          <c:order val="0"/>
          <c:spPr>
            <a:solidFill>
              <a:schemeClr val="accent1"/>
            </a:solidFill>
            <a:ln>
              <a:noFill/>
            </a:ln>
            <a:effectLst/>
          </c:spPr>
          <c:cat>
            <c:strRef>
              <c:f>Sheet5!$C$2:$C$21</c:f>
              <c:strCache>
                <c:ptCount val="20"/>
                <c:pt idx="0">
                  <c:v>MALUTI A PHOFUNG MUNICIPALITY</c:v>
                </c:pt>
                <c:pt idx="1">
                  <c:v>EMALAHLENI LOCAL MUNICIPALITY</c:v>
                </c:pt>
                <c:pt idx="2">
                  <c:v>MATJHABENG MUNICIPALITY</c:v>
                </c:pt>
                <c:pt idx="3">
                  <c:v>NGWATHE LOCAL MUNICIPALITY</c:v>
                </c:pt>
                <c:pt idx="4">
                  <c:v>LEKWA LOCAL MUNICIPALITY</c:v>
                </c:pt>
                <c:pt idx="5">
                  <c:v>CITY OF MATLOSANA LOCAL MUNICIPALITY</c:v>
                </c:pt>
                <c:pt idx="6">
                  <c:v>GOVAN MBEKI MUNICIPALITY</c:v>
                </c:pt>
                <c:pt idx="7">
                  <c:v>NALEDI LOCAL MUNICIPALITY</c:v>
                </c:pt>
                <c:pt idx="8">
                  <c:v>MBOMBELA LOCAL MUNICIPALITY</c:v>
                </c:pt>
                <c:pt idx="9">
                  <c:v>THABAZIMBI LOCAL MUNICIPALITY</c:v>
                </c:pt>
                <c:pt idx="10">
                  <c:v>RANDFONTEIN LOCAL MUNICIPALITY</c:v>
                </c:pt>
                <c:pt idx="11">
                  <c:v>DITSOBOTLA LOCAL MUNICIPALITY (including Lichtenburg)</c:v>
                </c:pt>
                <c:pt idx="12">
                  <c:v>NALA LOCAL MUNICIPALITY</c:v>
                </c:pt>
                <c:pt idx="13">
                  <c:v>MSUKALIGWA LOCAL MUNICIPALITY</c:v>
                </c:pt>
                <c:pt idx="14">
                  <c:v>WESTONARIA LOCAL MUNICIPALITY</c:v>
                </c:pt>
                <c:pt idx="15">
                  <c:v>MAKANA LOCAL MUNICIPALITY</c:v>
                </c:pt>
                <c:pt idx="16">
                  <c:v>DIHLABENG MUNICIPALITY</c:v>
                </c:pt>
                <c:pt idx="17">
                  <c:v>MKHONDO LOCAL MUNICIPALITY</c:v>
                </c:pt>
                <c:pt idx="18">
                  <c:v>NKETOANA LOCAL MUNICIPALITY</c:v>
                </c:pt>
                <c:pt idx="19">
                  <c:v>MADIBENG LOCAL MUNICIPALITY</c:v>
                </c:pt>
              </c:strCache>
            </c:strRef>
          </c:cat>
          <c:val>
            <c:numRef>
              <c:f>Sheet5!$D$2:$D$21</c:f>
              <c:numCache>
                <c:formatCode>0.0</c:formatCode>
                <c:ptCount val="20"/>
                <c:pt idx="0">
                  <c:v>562.98183383000003</c:v>
                </c:pt>
                <c:pt idx="1">
                  <c:v>556.33193400999983</c:v>
                </c:pt>
                <c:pt idx="2">
                  <c:v>509.13050409000004</c:v>
                </c:pt>
                <c:pt idx="3">
                  <c:v>299.44005908999992</c:v>
                </c:pt>
                <c:pt idx="4">
                  <c:v>214.48073910000002</c:v>
                </c:pt>
                <c:pt idx="5">
                  <c:v>201.74944145000001</c:v>
                </c:pt>
                <c:pt idx="6">
                  <c:v>174.27758967999998</c:v>
                </c:pt>
                <c:pt idx="7">
                  <c:v>123.52917799000001</c:v>
                </c:pt>
                <c:pt idx="8">
                  <c:v>115.04207500999998</c:v>
                </c:pt>
                <c:pt idx="9">
                  <c:v>92.510980160000003</c:v>
                </c:pt>
                <c:pt idx="10">
                  <c:v>82.111494640000018</c:v>
                </c:pt>
                <c:pt idx="11">
                  <c:v>79.116546830000019</c:v>
                </c:pt>
                <c:pt idx="12">
                  <c:v>74.377451369999989</c:v>
                </c:pt>
                <c:pt idx="13">
                  <c:v>72.469568390000006</c:v>
                </c:pt>
                <c:pt idx="14">
                  <c:v>59.866619249999999</c:v>
                </c:pt>
                <c:pt idx="15">
                  <c:v>57.459125410000006</c:v>
                </c:pt>
                <c:pt idx="16">
                  <c:v>48.60391013000001</c:v>
                </c:pt>
                <c:pt idx="17">
                  <c:v>46.092879100000012</c:v>
                </c:pt>
                <c:pt idx="18">
                  <c:v>44.438311930000012</c:v>
                </c:pt>
                <c:pt idx="19">
                  <c:v>42.316351170000004</c:v>
                </c:pt>
              </c:numCache>
            </c:numRef>
          </c:val>
        </c:ser>
        <c:dLbls/>
        <c:gapWidth val="182"/>
        <c:axId val="60238080"/>
        <c:axId val="60248064"/>
      </c:barChart>
      <c:catAx>
        <c:axId val="60238080"/>
        <c:scaling>
          <c:orientation val="minMax"/>
        </c:scaling>
        <c:axPos val="l"/>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dk1"/>
                </a:solidFill>
                <a:latin typeface="+mn-lt"/>
                <a:ea typeface="+mn-ea"/>
                <a:cs typeface="+mn-cs"/>
              </a:defRPr>
            </a:pPr>
            <a:endParaRPr lang="en-US"/>
          </a:p>
        </c:txPr>
        <c:crossAx val="60248064"/>
        <c:crosses val="autoZero"/>
        <c:auto val="1"/>
        <c:lblAlgn val="ctr"/>
        <c:lblOffset val="100"/>
      </c:catAx>
      <c:valAx>
        <c:axId val="60248064"/>
        <c:scaling>
          <c:orientation val="minMax"/>
        </c:scaling>
        <c:axPos val="b"/>
        <c:majorGridlines>
          <c:spPr>
            <a:ln w="9525" cap="flat" cmpd="sng" algn="ctr">
              <a:solidFill>
                <a:schemeClr val="tx1">
                  <a:lumMod val="15000"/>
                  <a:lumOff val="85000"/>
                </a:schemeClr>
              </a:solidFill>
              <a:round/>
            </a:ln>
            <a:effectLst/>
          </c:spPr>
        </c:majorGridlines>
        <c:numFmt formatCode="0.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60238080"/>
        <c:crosses val="autoZero"/>
        <c:crossBetween val="between"/>
      </c:valAx>
      <c:spPr>
        <a:noFill/>
        <a:ln>
          <a:noFill/>
        </a:ln>
        <a:effectLst/>
      </c:spPr>
    </c:plotArea>
    <c:plotVisOnly val="1"/>
    <c:dispBlanksAs val="gap"/>
  </c:chart>
  <c:spPr>
    <a:solidFill>
      <a:schemeClr val="lt1"/>
    </a:solidFill>
    <a:ln w="25400" cap="flat" cmpd="sng" algn="ctr">
      <a:solidFill>
        <a:schemeClr val="accent2"/>
      </a:solidFill>
      <a:prstDash val="solid"/>
    </a:ln>
    <a:effectLst/>
  </c:spPr>
  <c:txPr>
    <a:bodyPr/>
    <a:lstStyle/>
    <a:p>
      <a:pPr>
        <a:defRPr>
          <a:solidFill>
            <a:schemeClr val="dk1"/>
          </a:solidFill>
          <a:latin typeface="+mn-lt"/>
          <a:ea typeface="+mn-ea"/>
          <a:cs typeface="+mn-cs"/>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ZA"/>
  <c:chart>
    <c:autoTitleDeleted val="1"/>
    <c:plotArea>
      <c:layout/>
      <c:barChart>
        <c:barDir val="col"/>
        <c:grouping val="clustered"/>
        <c:dLbls>
          <c:showVal val="1"/>
        </c:dLbls>
        <c:gapWidth val="219"/>
        <c:overlap val="-27"/>
        <c:axId val="53443584"/>
        <c:axId val="53457664"/>
      </c:barChart>
      <c:catAx>
        <c:axId val="53443584"/>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53457664"/>
        <c:crosses val="autoZero"/>
        <c:auto val="1"/>
        <c:lblAlgn val="ctr"/>
        <c:lblOffset val="100"/>
      </c:catAx>
      <c:valAx>
        <c:axId val="53457664"/>
        <c:scaling>
          <c:orientation val="minMax"/>
        </c:scaling>
        <c:axPos val="l"/>
        <c:numFmt formatCode="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53443584"/>
        <c:crosses val="autoZero"/>
        <c:crossBetween val="between"/>
      </c:valAx>
      <c:spPr>
        <a:noFill/>
        <a:ln w="25400">
          <a:noFill/>
        </a:ln>
        <a:effectLst/>
      </c:spPr>
    </c:plotArea>
    <c:plotVisOnly val="1"/>
    <c:dispBlanksAs val="gap"/>
  </c:char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en-US"/>
    </a:p>
  </c:txPr>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lang val="en-ZA"/>
  <c:chart>
    <c:autoTitleDeleted val="1"/>
    <c:plotArea>
      <c:layout/>
      <c:barChart>
        <c:barDir val="col"/>
        <c:grouping val="clustered"/>
        <c:dLbls/>
        <c:gapWidth val="219"/>
        <c:overlap val="-27"/>
        <c:axId val="53578752"/>
        <c:axId val="53596928"/>
      </c:barChart>
      <c:catAx>
        <c:axId val="53578752"/>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53596928"/>
        <c:crosses val="autoZero"/>
        <c:auto val="1"/>
        <c:lblAlgn val="ctr"/>
        <c:lblOffset val="100"/>
      </c:catAx>
      <c:valAx>
        <c:axId val="53596928"/>
        <c:scaling>
          <c:orientation val="minMax"/>
        </c:scaling>
        <c:axPos val="l"/>
        <c:numFmt formatCode="0.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53578752"/>
        <c:crosses val="autoZero"/>
        <c:crossBetween val="between"/>
      </c:valAx>
      <c:spPr>
        <a:noFill/>
        <a:ln>
          <a:noFill/>
        </a:ln>
        <a:effectLst/>
      </c:spPr>
    </c:plotArea>
    <c:plotVisOnly val="1"/>
    <c:dispBlanksAs val="gap"/>
  </c:char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ZA"/>
  <c:chart>
    <c:autoTitleDeleted val="1"/>
    <c:plotArea>
      <c:layout>
        <c:manualLayout>
          <c:layoutTarget val="inner"/>
          <c:xMode val="edge"/>
          <c:yMode val="edge"/>
          <c:x val="0.21546753089812645"/>
          <c:y val="4.1093109057713989E-2"/>
          <c:w val="0.71955430878050586"/>
          <c:h val="0.88763892854841298"/>
        </c:manualLayout>
      </c:layout>
      <c:barChart>
        <c:barDir val="bar"/>
        <c:grouping val="clustered"/>
        <c:ser>
          <c:idx val="0"/>
          <c:order val="0"/>
          <c:tx>
            <c:strRef>
              <c:f>'Municipal Debt by Province'!$C$3</c:f>
              <c:strCache>
                <c:ptCount val="1"/>
                <c:pt idx="0">
                  <c:v>Total Overdue Rm)</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Lbls>
            <c:dLbl>
              <c:idx val="2"/>
              <c:layout>
                <c:manualLayout>
                  <c:x val="7.198030628175759E-3"/>
                  <c:y val="-3.4244257548094988E-3"/>
                </c:manualLayout>
              </c:layout>
              <c:dLblPos val="outEnd"/>
              <c:showVal val="1"/>
              <c:extLst>
                <c:ext xmlns:c15="http://schemas.microsoft.com/office/drawing/2012/chart" uri="{CE6537A1-D6FC-4f65-9D91-7224C49458BB}"/>
              </c:extLst>
            </c:dLbl>
            <c:dLbl>
              <c:idx val="3"/>
              <c:layout>
                <c:manualLayout>
                  <c:x val="-6.4734522674869061E-3"/>
                  <c:y val="-6.8488515096189959E-3"/>
                </c:manualLayout>
              </c:layout>
              <c:dLblPos val="outEnd"/>
              <c:showVal val="1"/>
              <c:extLst>
                <c:ext xmlns:c15="http://schemas.microsoft.com/office/drawing/2012/chart" uri="{CE6537A1-D6FC-4f65-9D91-7224C49458BB}"/>
              </c:extLst>
            </c:dLbl>
            <c:dLbl>
              <c:idx val="4"/>
              <c:layout>
                <c:manualLayout>
                  <c:x val="-1.0502975302939109E-2"/>
                  <c:y val="3.4244257548094988E-3"/>
                </c:manualLayout>
              </c:layout>
              <c:dLblPos val="outEnd"/>
              <c:showVal val="1"/>
              <c:extLst>
                <c:ext xmlns:c15="http://schemas.microsoft.com/office/drawing/2012/chart" uri="{CE6537A1-D6FC-4f65-9D91-7224C49458BB}"/>
              </c:extLst>
            </c:dLbl>
            <c:dLbl>
              <c:idx val="5"/>
              <c:layout>
                <c:manualLayout>
                  <c:x val="-1.5470990552707187E-3"/>
                  <c:y val="1.0273277264428497E-2"/>
                </c:manualLayout>
              </c:layout>
              <c:dLblPos val="outEnd"/>
              <c:showVal val="1"/>
              <c:extLst>
                <c:ext xmlns:c15="http://schemas.microsoft.com/office/drawing/2012/chart" uri="{CE6537A1-D6FC-4f65-9D91-7224C49458BB}"/>
              </c:extLst>
            </c:dLbl>
            <c:dLbl>
              <c:idx val="6"/>
              <c:layout>
                <c:manualLayout>
                  <c:x val="1.5470990552706053E-3"/>
                  <c:y val="0"/>
                </c:manualLayout>
              </c:layout>
              <c:dLblPos val="outEnd"/>
              <c:showVal val="1"/>
              <c:extLst>
                <c:ext xmlns:c15="http://schemas.microsoft.com/office/drawing/2012/chart" uri="{CE6537A1-D6FC-4f65-9D91-7224C49458BB}"/>
              </c:extLst>
            </c:dLbl>
            <c:dLbl>
              <c:idx val="7"/>
              <c:layout>
                <c:manualLayout>
                  <c:x val="-3.0941981105413246E-3"/>
                  <c:y val="0"/>
                </c:manualLayout>
              </c:layout>
              <c:dLblPos val="outEnd"/>
              <c:showVal val="1"/>
              <c:extLst>
                <c:ext xmlns:c15="http://schemas.microsoft.com/office/drawing/2012/chart" uri="{CE6537A1-D6FC-4f65-9D91-7224C49458BB}"/>
              </c:extLst>
            </c:dLbl>
            <c:dLbl>
              <c:idx val="8"/>
              <c:layout>
                <c:manualLayout>
                  <c:x val="6.1883962210825347E-3"/>
                  <c:y val="3.424425754809507E-3"/>
                </c:manualLayout>
              </c:layout>
              <c:dLblPos val="outEnd"/>
              <c:showVal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dLblPos val="inEnd"/>
            <c:showVal val="1"/>
            <c:extLst>
              <c:ext xmlns:c15="http://schemas.microsoft.com/office/drawing/2012/chart" uri="{CE6537A1-D6FC-4f65-9D91-7224C49458BB}">
                <c15:showLeaderLines val="0"/>
              </c:ext>
            </c:extLst>
          </c:dLbls>
          <c:cat>
            <c:strRef>
              <c:f>'Municipal Debt by Province'!$B$4:$B$12</c:f>
              <c:strCache>
                <c:ptCount val="9"/>
                <c:pt idx="0">
                  <c:v>Western Cape</c:v>
                </c:pt>
                <c:pt idx="1">
                  <c:v>KwaZulu-Natal</c:v>
                </c:pt>
                <c:pt idx="2">
                  <c:v>Eastern Cape</c:v>
                </c:pt>
                <c:pt idx="3">
                  <c:v>Limpopo</c:v>
                </c:pt>
                <c:pt idx="4">
                  <c:v>Gauteng</c:v>
                </c:pt>
                <c:pt idx="5">
                  <c:v>Northern Cape</c:v>
                </c:pt>
                <c:pt idx="6">
                  <c:v>North West</c:v>
                </c:pt>
                <c:pt idx="7">
                  <c:v>Mpumalanga</c:v>
                </c:pt>
                <c:pt idx="8">
                  <c:v>Free State</c:v>
                </c:pt>
              </c:strCache>
            </c:strRef>
          </c:cat>
          <c:val>
            <c:numRef>
              <c:f>'Municipal Debt by Province'!$C$4:$C$12</c:f>
              <c:numCache>
                <c:formatCode>General</c:formatCode>
                <c:ptCount val="9"/>
                <c:pt idx="0">
                  <c:v>33</c:v>
                </c:pt>
                <c:pt idx="1">
                  <c:v>117</c:v>
                </c:pt>
                <c:pt idx="2">
                  <c:v>423</c:v>
                </c:pt>
                <c:pt idx="3">
                  <c:v>518</c:v>
                </c:pt>
                <c:pt idx="4">
                  <c:v>546</c:v>
                </c:pt>
                <c:pt idx="5">
                  <c:v>616</c:v>
                </c:pt>
                <c:pt idx="6">
                  <c:v>843</c:v>
                </c:pt>
                <c:pt idx="7">
                  <c:v>2324</c:v>
                </c:pt>
                <c:pt idx="8">
                  <c:v>4481</c:v>
                </c:pt>
              </c:numCache>
            </c:numRef>
          </c:val>
        </c:ser>
        <c:dLbls>
          <c:showVal val="1"/>
        </c:dLbls>
        <c:gapWidth val="115"/>
        <c:overlap val="-20"/>
        <c:axId val="65483136"/>
        <c:axId val="65484672"/>
      </c:barChart>
      <c:catAx>
        <c:axId val="65483136"/>
        <c:scaling>
          <c:orientation val="minMax"/>
        </c:scaling>
        <c:axPos val="l"/>
        <c:numFmt formatCode="General" sourceLinked="1"/>
        <c:maj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65484672"/>
        <c:crosses val="autoZero"/>
        <c:auto val="1"/>
        <c:lblAlgn val="ctr"/>
        <c:lblOffset val="100"/>
      </c:catAx>
      <c:valAx>
        <c:axId val="65484672"/>
        <c:scaling>
          <c:orientation val="minMax"/>
        </c:scaling>
        <c:axPos val="b"/>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65483136"/>
        <c:crosses val="autoZero"/>
        <c:crossBetween val="between"/>
      </c:valAx>
      <c:spPr>
        <a:noFill/>
        <a:ln>
          <a:noFill/>
        </a:ln>
        <a:effectLst/>
      </c:spPr>
    </c:plotArea>
    <c:plotVisOnly val="1"/>
    <c:dispBlanksAs val="gap"/>
  </c:chart>
  <c:spPr>
    <a:noFill/>
    <a:ln>
      <a:noFill/>
    </a:ln>
    <a:effectLst/>
  </c:spPr>
  <c:txPr>
    <a:bodyPr/>
    <a:lstStyle/>
    <a:p>
      <a:pPr>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ZA"/>
  <c:chart>
    <c:autoTitleDeleted val="1"/>
    <c:plotArea>
      <c:layout/>
      <c:barChart>
        <c:barDir val="bar"/>
        <c:grouping val="clustered"/>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Lbls>
            <c:dLbl>
              <c:idx val="0"/>
              <c:layout>
                <c:manualLayout>
                  <c:x val="-6.7445271163805078E-3"/>
                  <c:y val="3.8341150500185977E-3"/>
                </c:manualLayout>
              </c:layout>
              <c:dLblPos val="outEnd"/>
              <c:showVal val="1"/>
              <c:extLst>
                <c:ext xmlns:c15="http://schemas.microsoft.com/office/drawing/2012/chart" uri="{CE6537A1-D6FC-4f65-9D91-7224C49458BB}"/>
              </c:extLst>
            </c:dLbl>
            <c:dLbl>
              <c:idx val="1"/>
              <c:layout>
                <c:manualLayout>
                  <c:x val="8.2252824090517703E-3"/>
                  <c:y val="1.2297848548228942E-2"/>
                </c:manualLayout>
              </c:layout>
              <c:dLblPos val="outEnd"/>
              <c:showVal val="1"/>
              <c:extLst>
                <c:ext xmlns:c15="http://schemas.microsoft.com/office/drawing/2012/chart" uri="{CE6537A1-D6FC-4f65-9D91-7224C49458BB}"/>
              </c:extLst>
            </c:dLbl>
            <c:dLbl>
              <c:idx val="2"/>
              <c:layout>
                <c:manualLayout>
                  <c:x val="3.7937637370918857E-3"/>
                  <c:y val="3.8341150500185977E-3"/>
                </c:manualLayout>
              </c:layout>
              <c:dLblPos val="outEnd"/>
              <c:showVal val="1"/>
              <c:extLst>
                <c:ext xmlns:c15="http://schemas.microsoft.com/office/drawing/2012/chart" uri="{CE6537A1-D6FC-4f65-9D91-7224C49458BB}"/>
              </c:extLst>
            </c:dLbl>
            <c:dLbl>
              <c:idx val="3"/>
              <c:layout>
                <c:manualLayout>
                  <c:x val="-1.1748793232930028E-2"/>
                  <c:y val="3.8341150500186675E-3"/>
                </c:manualLayout>
              </c:layout>
              <c:dLblPos val="outEnd"/>
              <c:showVal val="1"/>
              <c:extLst>
                <c:ext xmlns:c15="http://schemas.microsoft.com/office/drawing/2012/chart" uri="{CE6537A1-D6FC-4f65-9D91-7224C49458BB}"/>
              </c:extLst>
            </c:dLbl>
            <c:dLbl>
              <c:idx val="4"/>
              <c:layout>
                <c:manualLayout>
                  <c:x val="-5.6420210514175183E-3"/>
                  <c:y val="0"/>
                </c:manualLayout>
              </c:layout>
              <c:dLblPos val="outEnd"/>
              <c:showVal val="1"/>
              <c:extLst>
                <c:ext xmlns:c15="http://schemas.microsoft.com/office/drawing/2012/chart" uri="{CE6537A1-D6FC-4f65-9D91-7224C49458BB}"/>
              </c:extLst>
            </c:dLbl>
            <c:dLbl>
              <c:idx val="5"/>
              <c:layout>
                <c:manualLayout>
                  <c:x val="-8.6501902386657169E-5"/>
                  <c:y val="4.6296184481916785E-3"/>
                </c:manualLayout>
              </c:layout>
              <c:dLblPos val="outEnd"/>
              <c:showVal val="1"/>
              <c:extLst>
                <c:ext xmlns:c15="http://schemas.microsoft.com/office/drawing/2012/chart" uri="{CE6537A1-D6FC-4f65-9D91-7224C49458BB}"/>
              </c:extLst>
            </c:dLbl>
            <c:dLbl>
              <c:idx val="6"/>
              <c:layout>
                <c:manualLayout>
                  <c:x val="6.5500288994992072E-3"/>
                  <c:y val="0"/>
                </c:manualLayout>
              </c:layout>
              <c:dLblPos val="outEnd"/>
              <c:showVal val="1"/>
              <c:extLst>
                <c:ext xmlns:c15="http://schemas.microsoft.com/office/drawing/2012/chart" uri="{CE6537A1-D6FC-4f65-9D91-7224C49458BB}"/>
              </c:extLst>
            </c:dLbl>
            <c:dLbl>
              <c:idx val="7"/>
              <c:layout>
                <c:manualLayout>
                  <c:x val="1.2105548048530191E-2"/>
                  <c:y val="-7.6682301000372119E-3"/>
                </c:manualLayout>
              </c:layout>
              <c:dLblPos val="outEnd"/>
              <c:showVal val="1"/>
              <c:extLst>
                <c:ext xmlns:c15="http://schemas.microsoft.com/office/drawing/2012/chart" uri="{CE6537A1-D6FC-4f65-9D91-7224C49458BB}"/>
              </c:extLst>
            </c:dLbl>
            <c:dLbl>
              <c:idx val="8"/>
              <c:layout>
                <c:manualLayout>
                  <c:x val="3.7722693249837153E-3"/>
                  <c:y val="-8.7864121549096421E-18"/>
                </c:manualLayout>
              </c:layout>
              <c:dLblPos val="outEnd"/>
              <c:showVal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dLblPos val="outEnd"/>
            <c:showVal val="1"/>
            <c:extLst>
              <c:ext xmlns:c15="http://schemas.microsoft.com/office/drawing/2012/chart" uri="{CE6537A1-D6FC-4f65-9D91-7224C49458BB}">
                <c15:showLeaderLines val="0"/>
              </c:ext>
            </c:extLst>
          </c:dLbls>
          <c:cat>
            <c:strRef>
              <c:f>'Municipal Debt by Province'!$K$7:$K$15</c:f>
              <c:strCache>
                <c:ptCount val="9"/>
                <c:pt idx="0">
                  <c:v>Northern Cape</c:v>
                </c:pt>
                <c:pt idx="1">
                  <c:v>Limpopo</c:v>
                </c:pt>
                <c:pt idx="2">
                  <c:v>Eastern Cape</c:v>
                </c:pt>
                <c:pt idx="3">
                  <c:v>Western Cape</c:v>
                </c:pt>
                <c:pt idx="4">
                  <c:v>North West</c:v>
                </c:pt>
                <c:pt idx="5">
                  <c:v>KwaZulu-Natal</c:v>
                </c:pt>
                <c:pt idx="6">
                  <c:v>Mpumalanga</c:v>
                </c:pt>
                <c:pt idx="7">
                  <c:v>Free State</c:v>
                </c:pt>
                <c:pt idx="8">
                  <c:v>Gauteng</c:v>
                </c:pt>
              </c:strCache>
            </c:strRef>
          </c:cat>
          <c:val>
            <c:numRef>
              <c:f>'Municipal Debt by Province'!$L$7:$L$15</c:f>
              <c:numCache>
                <c:formatCode>General</c:formatCode>
                <c:ptCount val="9"/>
                <c:pt idx="0">
                  <c:v>222</c:v>
                </c:pt>
                <c:pt idx="1">
                  <c:v>365</c:v>
                </c:pt>
                <c:pt idx="2">
                  <c:v>539</c:v>
                </c:pt>
                <c:pt idx="3">
                  <c:v>804</c:v>
                </c:pt>
                <c:pt idx="4">
                  <c:v>899</c:v>
                </c:pt>
                <c:pt idx="5">
                  <c:v>939</c:v>
                </c:pt>
                <c:pt idx="6">
                  <c:v>1728</c:v>
                </c:pt>
                <c:pt idx="7">
                  <c:v>1849</c:v>
                </c:pt>
                <c:pt idx="8">
                  <c:v>2147</c:v>
                </c:pt>
              </c:numCache>
            </c:numRef>
          </c:val>
        </c:ser>
        <c:dLbls>
          <c:showVal val="1"/>
        </c:dLbls>
        <c:gapWidth val="115"/>
        <c:overlap val="-20"/>
        <c:axId val="65528960"/>
        <c:axId val="65530496"/>
      </c:barChart>
      <c:catAx>
        <c:axId val="65528960"/>
        <c:scaling>
          <c:orientation val="minMax"/>
        </c:scaling>
        <c:axPos val="l"/>
        <c:numFmt formatCode="General" sourceLinked="1"/>
        <c:maj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65530496"/>
        <c:crosses val="autoZero"/>
        <c:auto val="1"/>
        <c:lblAlgn val="ctr"/>
        <c:lblOffset val="100"/>
      </c:catAx>
      <c:valAx>
        <c:axId val="65530496"/>
        <c:scaling>
          <c:orientation val="minMax"/>
        </c:scaling>
        <c:axPos val="b"/>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65528960"/>
        <c:crosses val="autoZero"/>
        <c:crossBetween val="between"/>
      </c:valAx>
      <c:spPr>
        <a:noFill/>
        <a:ln>
          <a:noFill/>
        </a:ln>
        <a:effectLst/>
      </c:spPr>
    </c:plotArea>
    <c:plotVisOnly val="1"/>
    <c:dispBlanksAs val="gap"/>
  </c:chart>
  <c:spPr>
    <a:noFill/>
    <a:ln>
      <a:noFill/>
    </a:ln>
    <a:effectLst/>
  </c:spPr>
  <c:txPr>
    <a:bodyPr/>
    <a:lstStyle/>
    <a:p>
      <a:pPr>
        <a:defRPr/>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ZA"/>
  <c:chart>
    <c:autoTitleDeleted val="1"/>
    <c:plotArea>
      <c:layout>
        <c:manualLayout>
          <c:layoutTarget val="inner"/>
          <c:xMode val="edge"/>
          <c:yMode val="edge"/>
          <c:x val="0.19496986487800139"/>
          <c:y val="3.6478424591628346E-2"/>
          <c:w val="0.76490667833187542"/>
          <c:h val="0.89359524149888114"/>
        </c:manualLayout>
      </c:layout>
      <c:barChart>
        <c:barDir val="bar"/>
        <c:grouping val="clustered"/>
        <c:ser>
          <c:idx val="0"/>
          <c:order val="0"/>
          <c:tx>
            <c:strRef>
              <c:f>'Small Power Users Debt'!$G$5</c:f>
              <c:strCache>
                <c:ptCount val="1"/>
                <c:pt idx="0">
                  <c:v>Small Power User</c:v>
                </c:pt>
              </c:strCache>
            </c:strRef>
          </c:tx>
          <c:spPr>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8100000" scaled="1"/>
              <a:tileRect/>
            </a:gradFill>
            <a:ln>
              <a:noFill/>
            </a:ln>
            <a:effectLst/>
          </c:spP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dLblPos val="outEnd"/>
            <c:showVal val="1"/>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'Small Power Users Debt'!$F$6:$F$15</c:f>
              <c:strCache>
                <c:ptCount val="10"/>
                <c:pt idx="0">
                  <c:v>Northern Cape</c:v>
                </c:pt>
                <c:pt idx="1">
                  <c:v>Free State</c:v>
                </c:pt>
                <c:pt idx="2">
                  <c:v>Western Cape</c:v>
                </c:pt>
                <c:pt idx="3">
                  <c:v>Eastern Cape</c:v>
                </c:pt>
                <c:pt idx="4">
                  <c:v>Mpumalanga</c:v>
                </c:pt>
                <c:pt idx="5">
                  <c:v>KwaZulu-Natal</c:v>
                </c:pt>
                <c:pt idx="6">
                  <c:v>Limpopo</c:v>
                </c:pt>
                <c:pt idx="7">
                  <c:v>North West</c:v>
                </c:pt>
                <c:pt idx="8">
                  <c:v>Gauteng (excl. Soweto</c:v>
                </c:pt>
                <c:pt idx="9">
                  <c:v>Soweto</c:v>
                </c:pt>
              </c:strCache>
            </c:strRef>
          </c:cat>
          <c:val>
            <c:numRef>
              <c:f>'Small Power Users Debt'!$G$6:$G$15</c:f>
              <c:numCache>
                <c:formatCode>General</c:formatCode>
                <c:ptCount val="10"/>
                <c:pt idx="0">
                  <c:v>11</c:v>
                </c:pt>
                <c:pt idx="1">
                  <c:v>17</c:v>
                </c:pt>
                <c:pt idx="2">
                  <c:v>47</c:v>
                </c:pt>
                <c:pt idx="3">
                  <c:v>49</c:v>
                </c:pt>
                <c:pt idx="4">
                  <c:v>82</c:v>
                </c:pt>
                <c:pt idx="5">
                  <c:v>104</c:v>
                </c:pt>
                <c:pt idx="6">
                  <c:v>149</c:v>
                </c:pt>
                <c:pt idx="7">
                  <c:v>213</c:v>
                </c:pt>
                <c:pt idx="8">
                  <c:v>476</c:v>
                </c:pt>
                <c:pt idx="9">
                  <c:v>12081</c:v>
                </c:pt>
              </c:numCache>
            </c:numRef>
          </c:val>
        </c:ser>
        <c:dLbls>
          <c:showVal val="1"/>
        </c:dLbls>
        <c:gapWidth val="100"/>
        <c:axId val="28473984"/>
        <c:axId val="28483968"/>
      </c:barChart>
      <c:catAx>
        <c:axId val="28473984"/>
        <c:scaling>
          <c:orientation val="minMax"/>
        </c:scaling>
        <c:axPos val="l"/>
        <c:numFmt formatCode="General" sourceLinked="1"/>
        <c:maj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28483968"/>
        <c:crosses val="autoZero"/>
        <c:auto val="1"/>
        <c:lblAlgn val="ctr"/>
        <c:lblOffset val="100"/>
      </c:catAx>
      <c:valAx>
        <c:axId val="28483968"/>
        <c:scaling>
          <c:orientation val="minMax"/>
        </c:scaling>
        <c:axPos val="b"/>
        <c:numFmt formatCode="General" sourceLinked="1"/>
        <c:maj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28473984"/>
        <c:crosses val="autoZero"/>
        <c:crossBetween val="between"/>
      </c:valAx>
      <c:spPr>
        <a:noFill/>
        <a:ln>
          <a:noFill/>
        </a:ln>
        <a:effectLst/>
      </c:spPr>
    </c:plotArea>
    <c:plotVisOnly val="1"/>
    <c:dispBlanksAs val="gap"/>
  </c:chart>
  <c:spPr>
    <a:noFill/>
    <a:ln>
      <a:noFill/>
    </a:ln>
    <a:effectLst/>
  </c:spPr>
  <c:txPr>
    <a:bodyPr/>
    <a:lstStyle/>
    <a:p>
      <a:pPr>
        <a:defRPr/>
      </a:pPr>
      <a:endParaRPr lang="en-US"/>
    </a:p>
  </c:txPr>
  <c:externalData r:id="rId1"/>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900"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1600"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spc="20" baseline="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41">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8.xml><?xml version="1.0" encoding="utf-8"?>
<cs:chartStyle xmlns:cs="http://schemas.microsoft.com/office/drawing/2012/chartStyle" xmlns:a="http://schemas.openxmlformats.org/drawingml/2006/main" id="341">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9.xml><?xml version="1.0" encoding="utf-8"?>
<cs:chartStyle xmlns:cs="http://schemas.microsoft.com/office/drawing/2012/chartStyle" xmlns:a="http://schemas.openxmlformats.org/drawingml/2006/main" id="220">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drawings/drawing1.xml><?xml version="1.0" encoding="utf-8"?>
<c:userShapes xmlns:c="http://schemas.openxmlformats.org/drawingml/2006/chart">
  <cdr:relSizeAnchor xmlns:cdr="http://schemas.openxmlformats.org/drawingml/2006/chartDrawing">
    <cdr:from>
      <cdr:x>0.13543</cdr:x>
      <cdr:y>0.29455</cdr:y>
    </cdr:from>
    <cdr:to>
      <cdr:x>0.31318</cdr:x>
      <cdr:y>0.45365</cdr:y>
    </cdr:to>
    <cdr:sp macro="" textlink="">
      <cdr:nvSpPr>
        <cdr:cNvPr id="4" name="Oval Callout 3"/>
        <cdr:cNvSpPr/>
      </cdr:nvSpPr>
      <cdr:spPr>
        <a:xfrm xmlns:a="http://schemas.openxmlformats.org/drawingml/2006/main">
          <a:off x="1152128" y="1333130"/>
          <a:ext cx="1512168" cy="720080"/>
        </a:xfrm>
        <a:prstGeom xmlns:a="http://schemas.openxmlformats.org/drawingml/2006/main" prst="wedgeEllipseCallout">
          <a:avLst>
            <a:gd name="adj1" fmla="val 87508"/>
            <a:gd name="adj2" fmla="val 138740"/>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dirty="0" smtClean="0"/>
            <a:t>Debt on the increase</a:t>
          </a:r>
          <a:endParaRPr lang="en-US" dirty="0"/>
        </a:p>
      </cdr:txBody>
    </cdr:sp>
  </cdr:relSizeAnchor>
</c:userShapes>
</file>

<file path=ppt/drawings/drawing2.xml><?xml version="1.0" encoding="utf-8"?>
<c:userShapes xmlns:c="http://schemas.openxmlformats.org/drawingml/2006/chart">
  <cdr:relSizeAnchor xmlns:cdr="http://schemas.openxmlformats.org/drawingml/2006/chartDrawing">
    <cdr:from>
      <cdr:x>0.21475</cdr:x>
      <cdr:y>0</cdr:y>
    </cdr:from>
    <cdr:to>
      <cdr:x>0.37493</cdr:x>
      <cdr:y>0.07136</cdr:y>
    </cdr:to>
    <cdr:sp macro="" textlink="">
      <cdr:nvSpPr>
        <cdr:cNvPr id="2" name="TextBox 1"/>
        <cdr:cNvSpPr txBox="1"/>
      </cdr:nvSpPr>
      <cdr:spPr>
        <a:xfrm xmlns:a="http://schemas.openxmlformats.org/drawingml/2006/main">
          <a:off x="1834254" y="-1779637"/>
          <a:ext cx="1368152" cy="360040"/>
        </a:xfrm>
        <a:prstGeom xmlns:a="http://schemas.openxmlformats.org/drawingml/2006/main" prst="rect">
          <a:avLst/>
        </a:prstGeom>
      </cdr:spPr>
      <cdr:style>
        <a:lnRef xmlns:a="http://schemas.openxmlformats.org/drawingml/2006/main" idx="2">
          <a:schemeClr val="accent2"/>
        </a:lnRef>
        <a:fillRef xmlns:a="http://schemas.openxmlformats.org/drawingml/2006/main" idx="1">
          <a:schemeClr val="lt1"/>
        </a:fillRef>
        <a:effectRef xmlns:a="http://schemas.openxmlformats.org/drawingml/2006/main" idx="0">
          <a:schemeClr val="accent2"/>
        </a:effectRef>
        <a:fontRef xmlns:a="http://schemas.openxmlformats.org/drawingml/2006/main" idx="minor">
          <a:schemeClr val="dk1"/>
        </a:fontRef>
      </cdr:style>
      <cdr:txBody>
        <a:bodyPr xmlns:a="http://schemas.openxmlformats.org/drawingml/2006/main" vertOverflow="clip" wrap="square" rtlCol="0"/>
        <a:lstStyle xmlns:a="http://schemas.openxmlformats.org/drawingml/2006/main"/>
        <a:p xmlns:a="http://schemas.openxmlformats.org/drawingml/2006/main">
          <a:r>
            <a:rPr lang="en-ZA" sz="1100" dirty="0" smtClean="0"/>
            <a:t>As of February 2017</a:t>
          </a:r>
          <a:endParaRPr lang="en-ZA"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0.16122</cdr:x>
      <cdr:y>0</cdr:y>
    </cdr:from>
    <cdr:to>
      <cdr:x>0.83878</cdr:x>
      <cdr:y>0.09455</cdr:y>
    </cdr:to>
    <cdr:sp macro="" textlink="">
      <cdr:nvSpPr>
        <cdr:cNvPr id="2" name="TextBox 1"/>
        <cdr:cNvSpPr txBox="1"/>
      </cdr:nvSpPr>
      <cdr:spPr>
        <a:xfrm xmlns:a="http://schemas.openxmlformats.org/drawingml/2006/main">
          <a:off x="700406" y="0"/>
          <a:ext cx="2943598" cy="369330"/>
        </a:xfrm>
        <a:prstGeom xmlns:a="http://schemas.openxmlformats.org/drawingml/2006/main" prst="rect">
          <a:avLst/>
        </a:prstGeom>
        <a:noFill xmlns:a="http://schemas.openxmlformats.org/drawingml/2006/main"/>
        <a:ln xmlns:a="http://schemas.openxmlformats.org/drawingml/2006/main" w="12700" cap="flat">
          <a:noFill/>
          <a:miter lim="400000"/>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none"/>
      </cdr:style>
      <cdr:txBody>
        <a:bodyPr xmlns:a="http://schemas.openxmlformats.org/drawingml/2006/main" rot="0" spcFirstLastPara="1" vertOverflow="clip" horzOverflow="overflow" vert="horz" wrap="square" lIns="45719" tIns="45719" rIns="45719" bIns="45719" numCol="1" spcCol="38100" rtlCol="0" anchor="t">
          <a:spAutoFit/>
        </a:bodyPr>
        <a:lstStyle xmlns:a="http://schemas.openxmlformats.org/drawingml/2006/main"/>
        <a:p xmlns:a="http://schemas.openxmlformats.org/drawingml/2006/main">
          <a:pPr marL="0" marR="0" indent="0" algn="ctr" defTabSz="914400" rtl="0" fontAlgn="auto" latinLnBrk="1" hangingPunct="0">
            <a:lnSpc>
              <a:spcPct val="100000"/>
            </a:lnSpc>
            <a:spcBef>
              <a:spcPts val="0"/>
            </a:spcBef>
            <a:spcAft>
              <a:spcPts val="0"/>
            </a:spcAft>
            <a:buClrTx/>
            <a:buSzTx/>
            <a:buFontTx/>
            <a:buNone/>
            <a:tabLst/>
          </a:pPr>
          <a:r>
            <a:rPr lang="en-ZA" sz="1800" b="1" dirty="0" smtClean="0">
              <a:solidFill>
                <a:srgbClr val="000000"/>
              </a:solidFill>
              <a:latin typeface="Times New Roman"/>
              <a:ea typeface="Times New Roman"/>
              <a:cs typeface="Times New Roman"/>
              <a:sym typeface="Times New Roman"/>
            </a:rPr>
            <a:t>December 2014</a:t>
          </a:r>
          <a:endParaRPr kumimoji="0" lang="en-ZA" sz="1800" b="1" i="0" u="none" strike="noStrike" cap="none" spc="0" normalizeH="0" baseline="0" dirty="0">
            <a:ln>
              <a:noFill/>
            </a:ln>
            <a:solidFill>
              <a:srgbClr val="000000"/>
            </a:solidFill>
            <a:effectLst/>
            <a:uFillTx/>
            <a:latin typeface="Times New Roman"/>
            <a:ea typeface="Times New Roman"/>
            <a:cs typeface="Times New Roman"/>
            <a:sym typeface="Times New Roman"/>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0.62677</cdr:x>
      <cdr:y>0.15728</cdr:y>
    </cdr:from>
    <cdr:to>
      <cdr:x>0.73788</cdr:x>
      <cdr:y>0.35931</cdr:y>
    </cdr:to>
    <cdr:sp macro="" textlink="">
      <cdr:nvSpPr>
        <cdr:cNvPr id="8" name="Lightning Bolt 7"/>
        <cdr:cNvSpPr/>
      </cdr:nvSpPr>
      <cdr:spPr>
        <a:xfrm xmlns:a="http://schemas.openxmlformats.org/drawingml/2006/main" rot="15252389">
          <a:off x="5158081" y="711841"/>
          <a:ext cx="914400" cy="914400"/>
        </a:xfrm>
        <a:prstGeom xmlns:a="http://schemas.openxmlformats.org/drawingml/2006/main" prst="lightningBolt">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0.465</cdr:x>
      <cdr:y>0.29797</cdr:y>
    </cdr:from>
    <cdr:to>
      <cdr:x>0.75375</cdr:x>
      <cdr:y>0.73818</cdr:y>
    </cdr:to>
    <cdr:sp macro="" textlink="">
      <cdr:nvSpPr>
        <cdr:cNvPr id="9" name="Oval 8"/>
        <cdr:cNvSpPr/>
      </cdr:nvSpPr>
      <cdr:spPr>
        <a:xfrm xmlns:a="http://schemas.openxmlformats.org/drawingml/2006/main">
          <a:off x="3826768" y="1348580"/>
          <a:ext cx="2376264" cy="1992388"/>
        </a:xfrm>
        <a:prstGeom xmlns:a="http://schemas.openxmlformats.org/drawingml/2006/main" prst="ellipse">
          <a:avLst/>
        </a:prstGeom>
        <a:solidFill xmlns:a="http://schemas.openxmlformats.org/drawingml/2006/main">
          <a:schemeClr val="bg1"/>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dirty="0">
            <a:solidFill>
              <a:schemeClr val="tx1"/>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0.58001</cdr:x>
      <cdr:y>0</cdr:y>
    </cdr:from>
    <cdr:to>
      <cdr:x>1</cdr:x>
      <cdr:y>0.30861</cdr:y>
    </cdr:to>
    <cdr:sp macro="" textlink="">
      <cdr:nvSpPr>
        <cdr:cNvPr id="2" name="Explosion 1 1"/>
        <cdr:cNvSpPr/>
      </cdr:nvSpPr>
      <cdr:spPr>
        <a:xfrm xmlns:a="http://schemas.openxmlformats.org/drawingml/2006/main">
          <a:off x="4773216" y="-1600200"/>
          <a:ext cx="3456384" cy="1396752"/>
        </a:xfrm>
        <a:prstGeom xmlns:a="http://schemas.openxmlformats.org/drawingml/2006/main" prst="irregularSeal1">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xmlns:a="http://schemas.openxmlformats.org/drawingml/2006/main">
          <a:pPr algn="ctr"/>
          <a:r>
            <a:rPr lang="en-ZA" sz="1400" dirty="0" smtClean="0">
              <a:latin typeface="Times New Roman" panose="02020603050405020304" pitchFamily="18" charset="0"/>
              <a:cs typeface="Times New Roman" panose="02020603050405020304" pitchFamily="18" charset="0"/>
            </a:rPr>
            <a:t>What are Municipalities Owed by national departments</a:t>
          </a:r>
          <a:endParaRPr lang="en-ZA" sz="1400" dirty="0">
            <a:latin typeface="Times New Roman" panose="02020603050405020304" pitchFamily="18" charset="0"/>
            <a:cs typeface="Times New Roman" panose="02020603050405020304" pitchFamily="18" charset="0"/>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0.58001</cdr:x>
      <cdr:y>0.06575</cdr:y>
    </cdr:from>
    <cdr:to>
      <cdr:x>1</cdr:x>
      <cdr:y>0.37436</cdr:y>
    </cdr:to>
    <cdr:sp macro="" textlink="">
      <cdr:nvSpPr>
        <cdr:cNvPr id="2" name="Explosion 1 1"/>
        <cdr:cNvSpPr/>
      </cdr:nvSpPr>
      <cdr:spPr>
        <a:xfrm xmlns:a="http://schemas.openxmlformats.org/drawingml/2006/main">
          <a:off x="4934277" y="364902"/>
          <a:ext cx="3573011" cy="1712679"/>
        </a:xfrm>
        <a:prstGeom xmlns:a="http://schemas.openxmlformats.org/drawingml/2006/main" prst="irregularSeal1">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en-ZA" sz="1400" dirty="0" smtClean="0">
              <a:latin typeface="Times New Roman" panose="02020603050405020304" pitchFamily="18" charset="0"/>
              <a:cs typeface="Times New Roman" panose="02020603050405020304" pitchFamily="18" charset="0"/>
            </a:rPr>
            <a:t>What are Municipalities Owed by provincial departments</a:t>
          </a:r>
          <a:endParaRPr lang="en-ZA" sz="1400" dirty="0">
            <a:latin typeface="Times New Roman" panose="02020603050405020304" pitchFamily="18" charset="0"/>
            <a:cs typeface="Times New Roman" panose="02020603050405020304" pitchFamily="18"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51906" cy="498209"/>
          </a:xfrm>
          <a:prstGeom prst="rect">
            <a:avLst/>
          </a:prstGeom>
          <a:noFill/>
          <a:ln w="9525">
            <a:noFill/>
            <a:miter lim="800000"/>
            <a:headEnd/>
            <a:tailEnd/>
          </a:ln>
        </p:spPr>
        <p:txBody>
          <a:bodyPr vert="horz" wrap="square" lIns="92321" tIns="46160" rIns="92321" bIns="46160" numCol="1" anchor="t" anchorCtr="0" compatLnSpc="1">
            <a:prstTxWarp prst="textNoShape">
              <a:avLst/>
            </a:prstTxWarp>
          </a:bodyPr>
          <a:lstStyle>
            <a:lvl1pPr defTabSz="923948">
              <a:defRPr sz="1300">
                <a:latin typeface="Calibri" pitchFamily="34" charset="0"/>
              </a:defRPr>
            </a:lvl1pPr>
          </a:lstStyle>
          <a:p>
            <a:pPr>
              <a:defRPr/>
            </a:pPr>
            <a:endParaRPr lang="en-ZA" dirty="0"/>
          </a:p>
        </p:txBody>
      </p:sp>
      <p:sp>
        <p:nvSpPr>
          <p:cNvPr id="3" name="Date Placeholder 2"/>
          <p:cNvSpPr>
            <a:spLocks noGrp="1"/>
          </p:cNvSpPr>
          <p:nvPr>
            <p:ph type="dt" sz="quarter" idx="1"/>
          </p:nvPr>
        </p:nvSpPr>
        <p:spPr bwMode="auto">
          <a:xfrm>
            <a:off x="3861708" y="0"/>
            <a:ext cx="2951906" cy="498209"/>
          </a:xfrm>
          <a:prstGeom prst="rect">
            <a:avLst/>
          </a:prstGeom>
          <a:noFill/>
          <a:ln w="9525">
            <a:noFill/>
            <a:miter lim="800000"/>
            <a:headEnd/>
            <a:tailEnd/>
          </a:ln>
        </p:spPr>
        <p:txBody>
          <a:bodyPr vert="horz" wrap="square" lIns="92321" tIns="46160" rIns="92321" bIns="46160" numCol="1" anchor="t" anchorCtr="0" compatLnSpc="1">
            <a:prstTxWarp prst="textNoShape">
              <a:avLst/>
            </a:prstTxWarp>
          </a:bodyPr>
          <a:lstStyle>
            <a:lvl1pPr algn="r" defTabSz="923948">
              <a:defRPr sz="1300">
                <a:latin typeface="Calibri" pitchFamily="34" charset="0"/>
              </a:defRPr>
            </a:lvl1pPr>
          </a:lstStyle>
          <a:p>
            <a:pPr>
              <a:defRPr/>
            </a:pPr>
            <a:fld id="{06BEFFA2-CC14-4FDE-A445-50A6B94DBAB3}" type="datetimeFigureOut">
              <a:rPr lang="en-ZA"/>
              <a:pPr>
                <a:defRPr/>
              </a:pPr>
              <a:t>2017/05/03</a:t>
            </a:fld>
            <a:endParaRPr lang="en-ZA" dirty="0"/>
          </a:p>
        </p:txBody>
      </p:sp>
      <p:sp>
        <p:nvSpPr>
          <p:cNvPr id="4" name="Footer Placeholder 3"/>
          <p:cNvSpPr>
            <a:spLocks noGrp="1"/>
          </p:cNvSpPr>
          <p:nvPr>
            <p:ph type="ftr" sz="quarter" idx="2"/>
          </p:nvPr>
        </p:nvSpPr>
        <p:spPr bwMode="auto">
          <a:xfrm>
            <a:off x="0" y="9444349"/>
            <a:ext cx="2951906" cy="498208"/>
          </a:xfrm>
          <a:prstGeom prst="rect">
            <a:avLst/>
          </a:prstGeom>
          <a:noFill/>
          <a:ln w="9525">
            <a:noFill/>
            <a:miter lim="800000"/>
            <a:headEnd/>
            <a:tailEnd/>
          </a:ln>
        </p:spPr>
        <p:txBody>
          <a:bodyPr vert="horz" wrap="square" lIns="92321" tIns="46160" rIns="92321" bIns="46160" numCol="1" anchor="b" anchorCtr="0" compatLnSpc="1">
            <a:prstTxWarp prst="textNoShape">
              <a:avLst/>
            </a:prstTxWarp>
          </a:bodyPr>
          <a:lstStyle>
            <a:lvl1pPr defTabSz="923948">
              <a:defRPr sz="1300">
                <a:latin typeface="Calibri" pitchFamily="34" charset="0"/>
              </a:defRPr>
            </a:lvl1pPr>
          </a:lstStyle>
          <a:p>
            <a:pPr>
              <a:defRPr/>
            </a:pPr>
            <a:endParaRPr lang="en-ZA" dirty="0"/>
          </a:p>
        </p:txBody>
      </p:sp>
      <p:sp>
        <p:nvSpPr>
          <p:cNvPr id="5" name="Slide Number Placeholder 4"/>
          <p:cNvSpPr>
            <a:spLocks noGrp="1"/>
          </p:cNvSpPr>
          <p:nvPr>
            <p:ph type="sldNum" sz="quarter" idx="3"/>
          </p:nvPr>
        </p:nvSpPr>
        <p:spPr bwMode="auto">
          <a:xfrm>
            <a:off x="3861708" y="9444349"/>
            <a:ext cx="2951906" cy="498208"/>
          </a:xfrm>
          <a:prstGeom prst="rect">
            <a:avLst/>
          </a:prstGeom>
          <a:noFill/>
          <a:ln w="9525">
            <a:noFill/>
            <a:miter lim="800000"/>
            <a:headEnd/>
            <a:tailEnd/>
          </a:ln>
        </p:spPr>
        <p:txBody>
          <a:bodyPr vert="horz" wrap="square" lIns="92321" tIns="46160" rIns="92321" bIns="46160" numCol="1" anchor="b" anchorCtr="0" compatLnSpc="1">
            <a:prstTxWarp prst="textNoShape">
              <a:avLst/>
            </a:prstTxWarp>
          </a:bodyPr>
          <a:lstStyle>
            <a:lvl1pPr algn="r" defTabSz="923948">
              <a:defRPr sz="1300">
                <a:latin typeface="Calibri" pitchFamily="34" charset="0"/>
              </a:defRPr>
            </a:lvl1pPr>
          </a:lstStyle>
          <a:p>
            <a:pPr>
              <a:defRPr/>
            </a:pPr>
            <a:fld id="{16B8D383-57A9-4777-A67E-11AD701ABB2F}" type="slidenum">
              <a:rPr lang="en-ZA"/>
              <a:pPr>
                <a:defRPr/>
              </a:pPr>
              <a:t>‹#›</a:t>
            </a:fld>
            <a:endParaRPr lang="en-ZA" dirty="0"/>
          </a:p>
        </p:txBody>
      </p:sp>
    </p:spTree>
    <p:extLst>
      <p:ext uri="{BB962C8B-B14F-4D97-AF65-F5344CB8AC3E}">
        <p14:creationId xmlns:p14="http://schemas.microsoft.com/office/powerpoint/2010/main" xmlns="" val="20973893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51906" cy="498209"/>
          </a:xfrm>
          <a:prstGeom prst="rect">
            <a:avLst/>
          </a:prstGeom>
          <a:noFill/>
          <a:ln w="9525">
            <a:noFill/>
            <a:miter lim="800000"/>
            <a:headEnd/>
            <a:tailEnd/>
          </a:ln>
        </p:spPr>
        <p:txBody>
          <a:bodyPr vert="horz" wrap="square" lIns="92321" tIns="46160" rIns="92321" bIns="46160" numCol="1" anchor="t" anchorCtr="0" compatLnSpc="1">
            <a:prstTxWarp prst="textNoShape">
              <a:avLst/>
            </a:prstTxWarp>
          </a:bodyPr>
          <a:lstStyle>
            <a:lvl1pPr defTabSz="923948">
              <a:defRPr sz="1300">
                <a:latin typeface="Calibri" pitchFamily="34" charset="0"/>
              </a:defRPr>
            </a:lvl1pPr>
          </a:lstStyle>
          <a:p>
            <a:pPr>
              <a:defRPr/>
            </a:pPr>
            <a:endParaRPr lang="en-ZA" dirty="0"/>
          </a:p>
        </p:txBody>
      </p:sp>
      <p:sp>
        <p:nvSpPr>
          <p:cNvPr id="3" name="Date Placeholder 2"/>
          <p:cNvSpPr>
            <a:spLocks noGrp="1"/>
          </p:cNvSpPr>
          <p:nvPr>
            <p:ph type="dt" idx="1"/>
          </p:nvPr>
        </p:nvSpPr>
        <p:spPr bwMode="auto">
          <a:xfrm>
            <a:off x="3861708" y="0"/>
            <a:ext cx="2951906" cy="498209"/>
          </a:xfrm>
          <a:prstGeom prst="rect">
            <a:avLst/>
          </a:prstGeom>
          <a:noFill/>
          <a:ln w="9525">
            <a:noFill/>
            <a:miter lim="800000"/>
            <a:headEnd/>
            <a:tailEnd/>
          </a:ln>
        </p:spPr>
        <p:txBody>
          <a:bodyPr vert="horz" wrap="square" lIns="92321" tIns="46160" rIns="92321" bIns="46160" numCol="1" anchor="t" anchorCtr="0" compatLnSpc="1">
            <a:prstTxWarp prst="textNoShape">
              <a:avLst/>
            </a:prstTxWarp>
          </a:bodyPr>
          <a:lstStyle>
            <a:lvl1pPr algn="r" defTabSz="923948">
              <a:defRPr sz="1300">
                <a:latin typeface="Calibri" pitchFamily="34" charset="0"/>
              </a:defRPr>
            </a:lvl1pPr>
          </a:lstStyle>
          <a:p>
            <a:pPr>
              <a:defRPr/>
            </a:pPr>
            <a:fld id="{84B5B533-3D88-4860-9C61-8F3E6D3ABFC6}" type="datetimeFigureOut">
              <a:rPr lang="en-ZA"/>
              <a:pPr>
                <a:defRPr/>
              </a:pPr>
              <a:t>2017/05/03</a:t>
            </a:fld>
            <a:endParaRPr lang="en-ZA" dirty="0"/>
          </a:p>
        </p:txBody>
      </p:sp>
      <p:sp>
        <p:nvSpPr>
          <p:cNvPr id="4" name="Slide Image Placeholder 3"/>
          <p:cNvSpPr>
            <a:spLocks noGrp="1" noRot="1" noChangeAspect="1"/>
          </p:cNvSpPr>
          <p:nvPr>
            <p:ph type="sldImg" idx="2"/>
          </p:nvPr>
        </p:nvSpPr>
        <p:spPr>
          <a:xfrm>
            <a:off x="920750" y="744538"/>
            <a:ext cx="4973638" cy="3730625"/>
          </a:xfrm>
          <a:prstGeom prst="rect">
            <a:avLst/>
          </a:prstGeom>
          <a:noFill/>
          <a:ln w="12700">
            <a:solidFill>
              <a:prstClr val="black"/>
            </a:solidFill>
          </a:ln>
        </p:spPr>
        <p:txBody>
          <a:bodyPr vert="horz" lIns="88404" tIns="44202" rIns="88404" bIns="44202" rtlCol="0" anchor="ctr"/>
          <a:lstStyle/>
          <a:p>
            <a:pPr lvl="0"/>
            <a:endParaRPr lang="en-ZA" noProof="0" dirty="0"/>
          </a:p>
        </p:txBody>
      </p:sp>
      <p:sp>
        <p:nvSpPr>
          <p:cNvPr id="5" name="Notes Placeholder 4"/>
          <p:cNvSpPr>
            <a:spLocks noGrp="1"/>
          </p:cNvSpPr>
          <p:nvPr>
            <p:ph type="body" sz="quarter" idx="3"/>
          </p:nvPr>
        </p:nvSpPr>
        <p:spPr bwMode="auto">
          <a:xfrm>
            <a:off x="681210" y="4724489"/>
            <a:ext cx="5452720" cy="4474613"/>
          </a:xfrm>
          <a:prstGeom prst="rect">
            <a:avLst/>
          </a:prstGeom>
          <a:noFill/>
          <a:ln w="9525">
            <a:noFill/>
            <a:miter lim="800000"/>
            <a:headEnd/>
            <a:tailEnd/>
          </a:ln>
        </p:spPr>
        <p:txBody>
          <a:bodyPr vert="horz" wrap="square" lIns="92321" tIns="46160" rIns="92321" bIns="4616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ZA" noProof="0"/>
          </a:p>
        </p:txBody>
      </p:sp>
      <p:sp>
        <p:nvSpPr>
          <p:cNvPr id="6" name="Footer Placeholder 5"/>
          <p:cNvSpPr>
            <a:spLocks noGrp="1"/>
          </p:cNvSpPr>
          <p:nvPr>
            <p:ph type="ftr" sz="quarter" idx="4"/>
          </p:nvPr>
        </p:nvSpPr>
        <p:spPr bwMode="auto">
          <a:xfrm>
            <a:off x="0" y="9444349"/>
            <a:ext cx="2951906" cy="498208"/>
          </a:xfrm>
          <a:prstGeom prst="rect">
            <a:avLst/>
          </a:prstGeom>
          <a:noFill/>
          <a:ln w="9525">
            <a:noFill/>
            <a:miter lim="800000"/>
            <a:headEnd/>
            <a:tailEnd/>
          </a:ln>
        </p:spPr>
        <p:txBody>
          <a:bodyPr vert="horz" wrap="square" lIns="92321" tIns="46160" rIns="92321" bIns="46160" numCol="1" anchor="b" anchorCtr="0" compatLnSpc="1">
            <a:prstTxWarp prst="textNoShape">
              <a:avLst/>
            </a:prstTxWarp>
          </a:bodyPr>
          <a:lstStyle>
            <a:lvl1pPr defTabSz="923948">
              <a:defRPr sz="1300">
                <a:latin typeface="Calibri" pitchFamily="34" charset="0"/>
              </a:defRPr>
            </a:lvl1pPr>
          </a:lstStyle>
          <a:p>
            <a:pPr>
              <a:defRPr/>
            </a:pPr>
            <a:endParaRPr lang="en-ZA" dirty="0"/>
          </a:p>
        </p:txBody>
      </p:sp>
      <p:sp>
        <p:nvSpPr>
          <p:cNvPr id="7" name="Slide Number Placeholder 6"/>
          <p:cNvSpPr>
            <a:spLocks noGrp="1"/>
          </p:cNvSpPr>
          <p:nvPr>
            <p:ph type="sldNum" sz="quarter" idx="5"/>
          </p:nvPr>
        </p:nvSpPr>
        <p:spPr bwMode="auto">
          <a:xfrm>
            <a:off x="3861708" y="9444349"/>
            <a:ext cx="2951906" cy="498208"/>
          </a:xfrm>
          <a:prstGeom prst="rect">
            <a:avLst/>
          </a:prstGeom>
          <a:noFill/>
          <a:ln w="9525">
            <a:noFill/>
            <a:miter lim="800000"/>
            <a:headEnd/>
            <a:tailEnd/>
          </a:ln>
        </p:spPr>
        <p:txBody>
          <a:bodyPr vert="horz" wrap="square" lIns="92321" tIns="46160" rIns="92321" bIns="46160" numCol="1" anchor="b" anchorCtr="0" compatLnSpc="1">
            <a:prstTxWarp prst="textNoShape">
              <a:avLst/>
            </a:prstTxWarp>
          </a:bodyPr>
          <a:lstStyle>
            <a:lvl1pPr algn="r" defTabSz="923948">
              <a:defRPr sz="1300">
                <a:latin typeface="Calibri" pitchFamily="34" charset="0"/>
              </a:defRPr>
            </a:lvl1pPr>
          </a:lstStyle>
          <a:p>
            <a:pPr>
              <a:defRPr/>
            </a:pPr>
            <a:fld id="{2E72BF19-97AF-455C-BABB-E3608C95AFAC}" type="slidenum">
              <a:rPr lang="en-ZA"/>
              <a:pPr>
                <a:defRPr/>
              </a:pPr>
              <a:t>‹#›</a:t>
            </a:fld>
            <a:endParaRPr lang="en-ZA" dirty="0"/>
          </a:p>
        </p:txBody>
      </p:sp>
    </p:spTree>
    <p:extLst>
      <p:ext uri="{BB962C8B-B14F-4D97-AF65-F5344CB8AC3E}">
        <p14:creationId xmlns:p14="http://schemas.microsoft.com/office/powerpoint/2010/main" xmlns="" val="16297563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bwMode="auto">
          <a:noFill/>
          <a:ln>
            <a:solidFill>
              <a:srgbClr val="000000"/>
            </a:solidFill>
            <a:miter lim="800000"/>
            <a:headEnd/>
            <a:tailEnd/>
          </a:ln>
        </p:spPr>
      </p:sp>
      <p:sp>
        <p:nvSpPr>
          <p:cNvPr id="9218" name="Notes Placeholder 2"/>
          <p:cNvSpPr>
            <a:spLocks noGrp="1"/>
          </p:cNvSpPr>
          <p:nvPr>
            <p:ph type="body" idx="1"/>
          </p:nvPr>
        </p:nvSpPr>
        <p:spPr>
          <a:noFill/>
          <a:ln/>
        </p:spPr>
        <p:txBody>
          <a:bodyPr/>
          <a:lstStyle/>
          <a:p>
            <a:endParaRPr lang="en-GB" dirty="0" smtClean="0"/>
          </a:p>
        </p:txBody>
      </p:sp>
      <p:sp>
        <p:nvSpPr>
          <p:cNvPr id="9219" name="Slide Number Placeholder 3"/>
          <p:cNvSpPr>
            <a:spLocks noGrp="1"/>
          </p:cNvSpPr>
          <p:nvPr>
            <p:ph type="sldNum" sz="quarter" idx="5"/>
          </p:nvPr>
        </p:nvSpPr>
        <p:spPr>
          <a:noFill/>
        </p:spPr>
        <p:txBody>
          <a:bodyPr/>
          <a:lstStyle/>
          <a:p>
            <a:fld id="{EAA527B6-3C9F-4946-935C-7864660A66DE}" type="slidenum">
              <a:rPr lang="en-ZA" smtClean="0"/>
              <a:pPr/>
              <a:t>1</a:t>
            </a:fld>
            <a:endParaRPr lang="en-ZA" dirty="0" smtClean="0"/>
          </a:p>
        </p:txBody>
      </p:sp>
    </p:spTree>
    <p:extLst>
      <p:ext uri="{BB962C8B-B14F-4D97-AF65-F5344CB8AC3E}">
        <p14:creationId xmlns:p14="http://schemas.microsoft.com/office/powerpoint/2010/main" xmlns="" val="4152690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xmlns="" val="23368166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2E72BF19-97AF-455C-BABB-E3608C95AFAC}" type="slidenum">
              <a:rPr lang="en-ZA" smtClean="0"/>
              <a:pPr>
                <a:defRPr/>
              </a:pPr>
              <a:t>18</a:t>
            </a:fld>
            <a:endParaRPr lang="en-ZA" dirty="0"/>
          </a:p>
        </p:txBody>
      </p:sp>
    </p:spTree>
    <p:extLst>
      <p:ext uri="{BB962C8B-B14F-4D97-AF65-F5344CB8AC3E}">
        <p14:creationId xmlns:p14="http://schemas.microsoft.com/office/powerpoint/2010/main" xmlns="" val="13155493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Tree>
    <p:extLst>
      <p:ext uri="{BB962C8B-B14F-4D97-AF65-F5344CB8AC3E}">
        <p14:creationId xmlns:p14="http://schemas.microsoft.com/office/powerpoint/2010/main" xmlns="" val="21257207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ounded Rectangle 10"/>
          <p:cNvSpPr/>
          <p:nvPr userDrawn="1"/>
        </p:nvSpPr>
        <p:spPr>
          <a:xfrm>
            <a:off x="179388" y="188913"/>
            <a:ext cx="8785225" cy="6480175"/>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ZA" dirty="0"/>
          </a:p>
        </p:txBody>
      </p:sp>
      <p:pic>
        <p:nvPicPr>
          <p:cNvPr id="5" name="Picture 2" descr="C:\Users\Marina\Pictures\logo.png"/>
          <p:cNvPicPr>
            <a:picLocks noChangeAspect="1" noChangeArrowheads="1"/>
          </p:cNvPicPr>
          <p:nvPr userDrawn="1"/>
        </p:nvPicPr>
        <p:blipFill>
          <a:blip r:embed="rId2" cstate="print"/>
          <a:srcRect/>
          <a:stretch>
            <a:fillRect/>
          </a:stretch>
        </p:blipFill>
        <p:spPr bwMode="auto">
          <a:xfrm>
            <a:off x="3454400" y="500063"/>
            <a:ext cx="2197100" cy="1992312"/>
          </a:xfrm>
          <a:prstGeom prst="rect">
            <a:avLst/>
          </a:prstGeom>
          <a:noFill/>
          <a:ln w="9525">
            <a:noFill/>
            <a:miter lim="800000"/>
            <a:headEnd/>
            <a:tailEnd/>
          </a:ln>
        </p:spPr>
      </p:pic>
      <p:cxnSp>
        <p:nvCxnSpPr>
          <p:cNvPr id="6" name="Straight Connector 13"/>
          <p:cNvCxnSpPr/>
          <p:nvPr userDrawn="1"/>
        </p:nvCxnSpPr>
        <p:spPr>
          <a:xfrm>
            <a:off x="323850" y="4868863"/>
            <a:ext cx="8496300" cy="0"/>
          </a:xfrm>
          <a:prstGeom prst="line">
            <a:avLst/>
          </a:prstGeom>
          <a:ln w="25400">
            <a:solidFill>
              <a:srgbClr val="3B71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2636912"/>
            <a:ext cx="7772400" cy="1758057"/>
          </a:xfrm>
        </p:spPr>
        <p:txBody>
          <a:bodyPr/>
          <a:lstStyle>
            <a:lvl1pPr>
              <a:defRPr b="0" cap="small" baseline="0">
                <a:solidFill>
                  <a:srgbClr val="366C5B"/>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ZA" dirty="0"/>
          </a:p>
        </p:txBody>
      </p:sp>
      <p:sp>
        <p:nvSpPr>
          <p:cNvPr id="3" name="Subtitle 2"/>
          <p:cNvSpPr>
            <a:spLocks noGrp="1"/>
          </p:cNvSpPr>
          <p:nvPr>
            <p:ph type="subTitle" idx="1"/>
          </p:nvPr>
        </p:nvSpPr>
        <p:spPr>
          <a:xfrm>
            <a:off x="1371600" y="5060776"/>
            <a:ext cx="6400800" cy="1104528"/>
          </a:xfrm>
        </p:spPr>
        <p:txBody>
          <a:bodyPr/>
          <a:lstStyle>
            <a:lvl1pPr marL="0" indent="0" algn="ctr">
              <a:buNone/>
              <a:defRPr cap="small" baseline="0">
                <a:solidFill>
                  <a:schemeClr val="tx1"/>
                </a:solidFill>
                <a:latin typeface="Times New Roman" pitchFamily="18" charset="0"/>
                <a:cs typeface="Times New Roman"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ZA" dirty="0"/>
          </a:p>
        </p:txBody>
      </p:sp>
      <p:sp>
        <p:nvSpPr>
          <p:cNvPr id="7" name="Date Placeholder 3"/>
          <p:cNvSpPr>
            <a:spLocks noGrp="1"/>
          </p:cNvSpPr>
          <p:nvPr>
            <p:ph type="dt" sz="half" idx="10"/>
          </p:nvPr>
        </p:nvSpPr>
        <p:spPr>
          <a:xfrm>
            <a:off x="457200" y="6232525"/>
            <a:ext cx="2133600" cy="365125"/>
          </a:xfrm>
        </p:spPr>
        <p:txBody>
          <a:bodyPr/>
          <a:lstStyle>
            <a:lvl1pPr>
              <a:defRPr>
                <a:latin typeface="Times New Roman" pitchFamily="18" charset="0"/>
                <a:cs typeface="Times New Roman" pitchFamily="18" charset="0"/>
              </a:defRPr>
            </a:lvl1pPr>
          </a:lstStyle>
          <a:p>
            <a:pPr>
              <a:defRPr/>
            </a:pPr>
            <a:endParaRPr lang="en-ZA" dirty="0"/>
          </a:p>
        </p:txBody>
      </p:sp>
      <p:sp>
        <p:nvSpPr>
          <p:cNvPr id="9" name="Slide Number Placeholder 5"/>
          <p:cNvSpPr>
            <a:spLocks noGrp="1"/>
          </p:cNvSpPr>
          <p:nvPr>
            <p:ph type="sldNum" sz="quarter" idx="12"/>
          </p:nvPr>
        </p:nvSpPr>
        <p:spPr>
          <a:xfrm>
            <a:off x="6553200" y="6237288"/>
            <a:ext cx="2133600" cy="365125"/>
          </a:xfrm>
        </p:spPr>
        <p:txBody>
          <a:bodyPr/>
          <a:lstStyle>
            <a:lvl1pPr>
              <a:defRPr>
                <a:solidFill>
                  <a:srgbClr val="3B7150"/>
                </a:solidFill>
                <a:latin typeface="Times New Roman" pitchFamily="18" charset="0"/>
                <a:cs typeface="Times New Roman" pitchFamily="18" charset="0"/>
              </a:defRPr>
            </a:lvl1pPr>
          </a:lstStyle>
          <a:p>
            <a:pPr>
              <a:defRPr/>
            </a:pPr>
            <a:fld id="{F5038123-8B37-436F-8CA4-4033D15F1413}" type="slidenum">
              <a:rPr lang="en-ZA"/>
              <a:pPr>
                <a:defRPr/>
              </a:pPr>
              <a:t>‹#›</a:t>
            </a:fld>
            <a:endParaRPr lang="en-ZA" dirty="0"/>
          </a:p>
        </p:txBody>
      </p:sp>
      <p:sp>
        <p:nvSpPr>
          <p:cNvPr id="10" name="Footer Placeholder 4"/>
          <p:cNvSpPr>
            <a:spLocks noGrp="1"/>
          </p:cNvSpPr>
          <p:nvPr>
            <p:ph type="ftr" sz="quarter" idx="11"/>
          </p:nvPr>
        </p:nvSpPr>
        <p:spPr>
          <a:xfrm>
            <a:off x="2699792" y="6237289"/>
            <a:ext cx="3744416" cy="360063"/>
          </a:xfrm>
          <a:prstGeom prst="rect">
            <a:avLst/>
          </a:prstGeom>
        </p:spPr>
        <p:txBody>
          <a:bodyPr/>
          <a:lstStyle>
            <a:lvl1pPr>
              <a:defRPr lang="en-ZA" sz="1100" i="1" cap="none" baseline="0" smtClean="0">
                <a:solidFill>
                  <a:srgbClr val="366C5B"/>
                </a:solidFill>
                <a:effectLst/>
                <a:latin typeface="Times New Roman" pitchFamily="18" charset="0"/>
                <a:cs typeface="Times New Roman" pitchFamily="18" charset="0"/>
              </a:defRPr>
            </a:lvl1pPr>
          </a:lstStyle>
          <a:p>
            <a:pPr algn="ctr">
              <a:defRPr/>
            </a:pPr>
            <a:r>
              <a:rPr lang="en-ZA" smtClean="0"/>
              <a:t>Presentation to Select Committee on Appropriations: 2 May 2017</a:t>
            </a:r>
            <a:endParaRPr lang="en-Z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16091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C:\Users\Marina\Pictures\logo.png"/>
          <p:cNvPicPr>
            <a:picLocks noChangeAspect="1" noChangeArrowheads="1"/>
          </p:cNvPicPr>
          <p:nvPr userDrawn="1"/>
        </p:nvPicPr>
        <p:blipFill>
          <a:blip r:embed="rId2" cstate="print"/>
          <a:srcRect/>
          <a:stretch>
            <a:fillRect/>
          </a:stretch>
        </p:blipFill>
        <p:spPr bwMode="auto">
          <a:xfrm>
            <a:off x="155575" y="5732463"/>
            <a:ext cx="1031875" cy="936625"/>
          </a:xfrm>
          <a:prstGeom prst="rect">
            <a:avLst/>
          </a:prstGeom>
          <a:noFill/>
          <a:ln w="9525">
            <a:noFill/>
            <a:miter lim="800000"/>
            <a:headEnd/>
            <a:tailEnd/>
          </a:ln>
        </p:spPr>
      </p:pic>
      <p:sp>
        <p:nvSpPr>
          <p:cNvPr id="5" name="Rounded Rectangle 6"/>
          <p:cNvSpPr/>
          <p:nvPr userDrawn="1"/>
        </p:nvSpPr>
        <p:spPr>
          <a:xfrm>
            <a:off x="179388" y="188913"/>
            <a:ext cx="8785225" cy="6480175"/>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ZA" dirty="0"/>
          </a:p>
        </p:txBody>
      </p:sp>
      <p:cxnSp>
        <p:nvCxnSpPr>
          <p:cNvPr id="6" name="Straight Connector 7"/>
          <p:cNvCxnSpPr/>
          <p:nvPr userDrawn="1"/>
        </p:nvCxnSpPr>
        <p:spPr>
          <a:xfrm>
            <a:off x="323850" y="1484313"/>
            <a:ext cx="8496300" cy="0"/>
          </a:xfrm>
          <a:prstGeom prst="line">
            <a:avLst/>
          </a:prstGeom>
          <a:ln w="25400">
            <a:solidFill>
              <a:srgbClr val="3B71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lgn="r">
              <a:defRPr cap="small" baseline="0">
                <a:solidFill>
                  <a:srgbClr val="3B7150"/>
                </a:solidFill>
                <a:effectLst>
                  <a:outerShdw blurRad="38100" dist="38100" dir="2700000" algn="tl">
                    <a:srgbClr val="000000">
                      <a:alpha val="43137"/>
                    </a:srgbClr>
                  </a:outerShdw>
                </a:effectLst>
              </a:defRPr>
            </a:lvl1pPr>
          </a:lstStyle>
          <a:p>
            <a:r>
              <a:rPr lang="en-US" dirty="0" smtClean="0"/>
              <a:t>Click to edit Master title style</a:t>
            </a:r>
            <a:endParaRPr lang="en-ZA"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7" name="Slide Number Placeholder 5"/>
          <p:cNvSpPr>
            <a:spLocks noGrp="1"/>
          </p:cNvSpPr>
          <p:nvPr>
            <p:ph type="sldNum" sz="quarter" idx="10"/>
          </p:nvPr>
        </p:nvSpPr>
        <p:spPr>
          <a:xfrm>
            <a:off x="6553200" y="6237288"/>
            <a:ext cx="2133600" cy="365125"/>
          </a:xfrm>
        </p:spPr>
        <p:txBody>
          <a:bodyPr/>
          <a:lstStyle>
            <a:lvl1pPr>
              <a:defRPr>
                <a:solidFill>
                  <a:srgbClr val="3B7150"/>
                </a:solidFill>
              </a:defRPr>
            </a:lvl1pPr>
          </a:lstStyle>
          <a:p>
            <a:pPr>
              <a:defRPr/>
            </a:pPr>
            <a:fld id="{F1102E04-C8CA-4535-B9A8-E00E6E7F4501}" type="slidenum">
              <a:rPr lang="en-ZA"/>
              <a:pPr>
                <a:defRPr/>
              </a:pPr>
              <a:t>‹#›</a:t>
            </a:fld>
            <a:endParaRPr lang="en-ZA" dirty="0"/>
          </a:p>
        </p:txBody>
      </p:sp>
      <p:sp>
        <p:nvSpPr>
          <p:cNvPr id="9" name="Footer Placeholder 4"/>
          <p:cNvSpPr>
            <a:spLocks noGrp="1"/>
          </p:cNvSpPr>
          <p:nvPr>
            <p:ph type="ftr" sz="quarter" idx="11"/>
          </p:nvPr>
        </p:nvSpPr>
        <p:spPr>
          <a:xfrm>
            <a:off x="2699792" y="6237289"/>
            <a:ext cx="3744416" cy="360063"/>
          </a:xfrm>
        </p:spPr>
        <p:txBody>
          <a:bodyPr/>
          <a:lstStyle>
            <a:lvl1pPr>
              <a:defRPr lang="en-ZA" sz="1100" i="1" cap="none" baseline="0" smtClean="0">
                <a:solidFill>
                  <a:srgbClr val="366C5B"/>
                </a:solidFill>
                <a:effectLst/>
                <a:latin typeface="Times New Roman" pitchFamily="18" charset="0"/>
                <a:cs typeface="Times New Roman" pitchFamily="18" charset="0"/>
              </a:defRPr>
            </a:lvl1pPr>
          </a:lstStyle>
          <a:p>
            <a:pPr algn="ctr">
              <a:defRPr/>
            </a:pPr>
            <a:r>
              <a:rPr lang="en-ZA" smtClean="0"/>
              <a:t>Presentation to Select Committee on Appropriations: 2 May 2017</a:t>
            </a:r>
            <a:endParaRPr lang="en-Z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ounded Rectangle 6"/>
          <p:cNvSpPr/>
          <p:nvPr userDrawn="1"/>
        </p:nvSpPr>
        <p:spPr>
          <a:xfrm>
            <a:off x="179388" y="188913"/>
            <a:ext cx="8785225" cy="6480175"/>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ZA" dirty="0"/>
          </a:p>
        </p:txBody>
      </p:sp>
      <p:pic>
        <p:nvPicPr>
          <p:cNvPr id="5" name="Picture 2" descr="C:\Users\Marina\Pictures\logo.png"/>
          <p:cNvPicPr>
            <a:picLocks noChangeAspect="1" noChangeArrowheads="1"/>
          </p:cNvPicPr>
          <p:nvPr userDrawn="1"/>
        </p:nvPicPr>
        <p:blipFill>
          <a:blip r:embed="rId2" cstate="print"/>
          <a:srcRect/>
          <a:stretch>
            <a:fillRect/>
          </a:stretch>
        </p:blipFill>
        <p:spPr bwMode="auto">
          <a:xfrm>
            <a:off x="3454400" y="500063"/>
            <a:ext cx="2197100" cy="1992312"/>
          </a:xfrm>
          <a:prstGeom prst="rect">
            <a:avLst/>
          </a:prstGeom>
          <a:noFill/>
          <a:ln w="9525">
            <a:noFill/>
            <a:miter lim="800000"/>
            <a:headEnd/>
            <a:tailEnd/>
          </a:ln>
        </p:spPr>
      </p:pic>
      <p:sp>
        <p:nvSpPr>
          <p:cNvPr id="3" name="Text Placeholder 2"/>
          <p:cNvSpPr>
            <a:spLocks noGrp="1"/>
          </p:cNvSpPr>
          <p:nvPr>
            <p:ph type="body" idx="1"/>
          </p:nvPr>
        </p:nvSpPr>
        <p:spPr>
          <a:xfrm>
            <a:off x="722313" y="3140968"/>
            <a:ext cx="7772400" cy="1152128"/>
          </a:xfrm>
        </p:spPr>
        <p:txBody>
          <a:bodyPr anchor="b">
            <a:normAutofit/>
          </a:bodyPr>
          <a:lstStyle>
            <a:lvl1pPr marL="0" indent="0" algn="ctr">
              <a:buNone/>
              <a:defRPr sz="3600" cap="small" baseline="0">
                <a:solidFill>
                  <a:srgbClr val="3B7150"/>
                </a:solidFill>
                <a:effectLst>
                  <a:outerShdw blurRad="38100" dist="38100" dir="2700000" algn="tl">
                    <a:srgbClr val="000000">
                      <a:alpha val="43137"/>
                    </a:srgbClr>
                  </a:outerShdw>
                </a:effectLst>
                <a:latin typeface="Times New Roman" pitchFamily="18" charset="0"/>
                <a:cs typeface="Times New Roman"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Footer Placeholder 4"/>
          <p:cNvSpPr>
            <a:spLocks noGrp="1"/>
          </p:cNvSpPr>
          <p:nvPr>
            <p:ph type="ftr" sz="quarter" idx="11"/>
          </p:nvPr>
        </p:nvSpPr>
        <p:spPr>
          <a:xfrm>
            <a:off x="2699792" y="6237289"/>
            <a:ext cx="3744416" cy="360063"/>
          </a:xfrm>
        </p:spPr>
        <p:txBody>
          <a:bodyPr/>
          <a:lstStyle>
            <a:lvl1pPr>
              <a:defRPr lang="en-ZA" sz="1100" i="1" cap="none" baseline="0" smtClean="0">
                <a:effectLst/>
              </a:defRPr>
            </a:lvl1pPr>
          </a:lstStyle>
          <a:p>
            <a:pPr algn="ctr">
              <a:defRPr/>
            </a:pPr>
            <a:r>
              <a:rPr lang="en-ZA" smtClean="0"/>
              <a:t>Presentation to Select Committee on Appropriations: 2 May 2017</a:t>
            </a:r>
            <a:endParaRPr lang="en-Z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6" name="Shape 16"/>
          <p:cNvSpPr>
            <a:spLocks noGrp="1"/>
          </p:cNvSpPr>
          <p:nvPr>
            <p:ph type="title"/>
          </p:nvPr>
        </p:nvSpPr>
        <p:spPr>
          <a:prstGeom prst="rect">
            <a:avLst/>
          </a:prstGeom>
        </p:spPr>
        <p:txBody>
          <a:bodyPr/>
          <a:lstStyle/>
          <a:p>
            <a:pPr lvl="0">
              <a:defRPr sz="1800" cap="none">
                <a:solidFill>
                  <a:srgbClr val="000000"/>
                </a:solidFill>
                <a:effectLst/>
              </a:defRPr>
            </a:pPr>
            <a:r>
              <a:rPr sz="4400" cap="small">
                <a:solidFill>
                  <a:srgbClr val="3B7150"/>
                </a:solidFill>
                <a:effectLst>
                  <a:outerShdw blurRad="38100" dist="38100" dir="2700000" rotWithShape="0">
                    <a:srgbClr val="000000">
                      <a:alpha val="43137"/>
                    </a:srgbClr>
                  </a:outerShdw>
                </a:effectLst>
              </a:rPr>
              <a:t>Title Text</a:t>
            </a:r>
          </a:p>
        </p:txBody>
      </p:sp>
      <p:sp>
        <p:nvSpPr>
          <p:cNvPr id="17" name="Shape 17"/>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18" name="Shape 18"/>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xmlns="" val="4009325589"/>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sp>
        <p:nvSpPr>
          <p:cNvPr id="4" name="Rounded Rectangle 6"/>
          <p:cNvSpPr/>
          <p:nvPr userDrawn="1"/>
        </p:nvSpPr>
        <p:spPr>
          <a:xfrm>
            <a:off x="179388" y="188913"/>
            <a:ext cx="8785225" cy="6480175"/>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ZA" dirty="0"/>
          </a:p>
        </p:txBody>
      </p:sp>
      <p:pic>
        <p:nvPicPr>
          <p:cNvPr id="5" name="Picture 2" descr="C:\Users\Marina\Pictures\logo.png"/>
          <p:cNvPicPr>
            <a:picLocks noChangeAspect="1" noChangeArrowheads="1"/>
          </p:cNvPicPr>
          <p:nvPr userDrawn="1"/>
        </p:nvPicPr>
        <p:blipFill>
          <a:blip r:embed="rId2" cstate="print"/>
          <a:srcRect/>
          <a:stretch>
            <a:fillRect/>
          </a:stretch>
        </p:blipFill>
        <p:spPr bwMode="auto">
          <a:xfrm>
            <a:off x="3454400" y="500063"/>
            <a:ext cx="2197100" cy="1992312"/>
          </a:xfrm>
          <a:prstGeom prst="rect">
            <a:avLst/>
          </a:prstGeom>
          <a:noFill/>
          <a:ln w="9525">
            <a:noFill/>
            <a:miter lim="800000"/>
            <a:headEnd/>
            <a:tailEnd/>
          </a:ln>
        </p:spPr>
      </p:pic>
      <p:sp>
        <p:nvSpPr>
          <p:cNvPr id="3" name="Text Placeholder 2"/>
          <p:cNvSpPr>
            <a:spLocks noGrp="1"/>
          </p:cNvSpPr>
          <p:nvPr>
            <p:ph type="body" idx="1"/>
          </p:nvPr>
        </p:nvSpPr>
        <p:spPr>
          <a:xfrm>
            <a:off x="722313" y="3140968"/>
            <a:ext cx="7772400" cy="1152128"/>
          </a:xfrm>
        </p:spPr>
        <p:txBody>
          <a:bodyPr anchor="b">
            <a:normAutofit/>
          </a:bodyPr>
          <a:lstStyle>
            <a:lvl1pPr marL="0" indent="0" algn="ctr">
              <a:buNone/>
              <a:defRPr sz="3600" cap="small" baseline="0">
                <a:solidFill>
                  <a:srgbClr val="3B7150"/>
                </a:solidFill>
                <a:effectLst>
                  <a:outerShdw blurRad="38100" dist="38100" dir="2700000" algn="tl">
                    <a:srgbClr val="000000">
                      <a:alpha val="43137"/>
                    </a:srgbClr>
                  </a:outerShdw>
                </a:effectLst>
                <a:latin typeface="Times New Roman" pitchFamily="18" charset="0"/>
                <a:cs typeface="Times New Roman"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8" name="Footer Placeholder 4"/>
          <p:cNvSpPr>
            <a:spLocks noGrp="1"/>
          </p:cNvSpPr>
          <p:nvPr>
            <p:ph type="ftr" sz="quarter" idx="11"/>
          </p:nvPr>
        </p:nvSpPr>
        <p:spPr>
          <a:xfrm>
            <a:off x="3124200" y="6237288"/>
            <a:ext cx="2895600" cy="365125"/>
          </a:xfrm>
          <a:prstGeom prst="rect">
            <a:avLst/>
          </a:prstGeom>
        </p:spPr>
        <p:txBody>
          <a:bodyPr/>
          <a:lstStyle>
            <a:lvl1pPr>
              <a:defRPr i="1">
                <a:solidFill>
                  <a:srgbClr val="3B7150"/>
                </a:solidFill>
                <a:effectLst>
                  <a:outerShdw blurRad="38100" dist="38100" dir="2700000" algn="tl">
                    <a:srgbClr val="C0C0C0"/>
                  </a:outerShdw>
                </a:effectLst>
              </a:defRPr>
            </a:lvl1pPr>
          </a:lstStyle>
          <a:p>
            <a:pPr>
              <a:defRPr/>
            </a:pPr>
            <a:r>
              <a:rPr lang="en-ZA" smtClean="0"/>
              <a:t>SALGA Roundtable Discussion: 29/03/2017</a:t>
            </a:r>
            <a:endParaRPr lang="en-ZA" dirty="0"/>
          </a:p>
        </p:txBody>
      </p:sp>
    </p:spTree>
    <p:extLst>
      <p:ext uri="{BB962C8B-B14F-4D97-AF65-F5344CB8AC3E}">
        <p14:creationId xmlns:p14="http://schemas.microsoft.com/office/powerpoint/2010/main" xmlns="" val="598810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ounded Rectangle 10"/>
          <p:cNvSpPr/>
          <p:nvPr userDrawn="1"/>
        </p:nvSpPr>
        <p:spPr>
          <a:xfrm>
            <a:off x="179388" y="188913"/>
            <a:ext cx="8785225" cy="6480175"/>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ZA" dirty="0">
              <a:solidFill>
                <a:prstClr val="white"/>
              </a:solidFill>
            </a:endParaRPr>
          </a:p>
        </p:txBody>
      </p:sp>
      <p:pic>
        <p:nvPicPr>
          <p:cNvPr id="5" name="Picture 2" descr="C:\Users\Marina\Pictures\logo.png"/>
          <p:cNvPicPr>
            <a:picLocks noChangeAspect="1" noChangeArrowheads="1"/>
          </p:cNvPicPr>
          <p:nvPr userDrawn="1"/>
        </p:nvPicPr>
        <p:blipFill>
          <a:blip r:embed="rId2" cstate="print"/>
          <a:srcRect/>
          <a:stretch>
            <a:fillRect/>
          </a:stretch>
        </p:blipFill>
        <p:spPr bwMode="auto">
          <a:xfrm>
            <a:off x="3454400" y="500063"/>
            <a:ext cx="2197100" cy="1992312"/>
          </a:xfrm>
          <a:prstGeom prst="rect">
            <a:avLst/>
          </a:prstGeom>
          <a:noFill/>
          <a:ln w="9525">
            <a:noFill/>
            <a:miter lim="800000"/>
            <a:headEnd/>
            <a:tailEnd/>
          </a:ln>
        </p:spPr>
      </p:pic>
      <p:cxnSp>
        <p:nvCxnSpPr>
          <p:cNvPr id="6" name="Straight Connector 13"/>
          <p:cNvCxnSpPr/>
          <p:nvPr userDrawn="1"/>
        </p:nvCxnSpPr>
        <p:spPr>
          <a:xfrm>
            <a:off x="323850" y="4868863"/>
            <a:ext cx="8496300" cy="0"/>
          </a:xfrm>
          <a:prstGeom prst="line">
            <a:avLst/>
          </a:prstGeom>
          <a:ln w="25400">
            <a:solidFill>
              <a:srgbClr val="3B71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2636912"/>
            <a:ext cx="7772400" cy="1758057"/>
          </a:xfrm>
        </p:spPr>
        <p:txBody>
          <a:bodyPr/>
          <a:lstStyle>
            <a:lvl1pPr>
              <a:defRPr b="0" cap="small" baseline="0">
                <a:solidFill>
                  <a:srgbClr val="366C5B"/>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ZA" dirty="0"/>
          </a:p>
        </p:txBody>
      </p:sp>
      <p:sp>
        <p:nvSpPr>
          <p:cNvPr id="3" name="Subtitle 2"/>
          <p:cNvSpPr>
            <a:spLocks noGrp="1"/>
          </p:cNvSpPr>
          <p:nvPr>
            <p:ph type="subTitle" idx="1"/>
          </p:nvPr>
        </p:nvSpPr>
        <p:spPr>
          <a:xfrm>
            <a:off x="1371600" y="5060776"/>
            <a:ext cx="6400800" cy="1104528"/>
          </a:xfrm>
        </p:spPr>
        <p:txBody>
          <a:bodyPr/>
          <a:lstStyle>
            <a:lvl1pPr marL="0" indent="0" algn="ctr">
              <a:buNone/>
              <a:defRPr cap="small" baseline="0">
                <a:solidFill>
                  <a:schemeClr val="tx1"/>
                </a:solidFill>
                <a:latin typeface="Times New Roman" pitchFamily="18" charset="0"/>
                <a:cs typeface="Times New Roman"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ZA" dirty="0"/>
          </a:p>
        </p:txBody>
      </p:sp>
      <p:sp>
        <p:nvSpPr>
          <p:cNvPr id="7" name="Date Placeholder 3"/>
          <p:cNvSpPr>
            <a:spLocks noGrp="1"/>
          </p:cNvSpPr>
          <p:nvPr>
            <p:ph type="dt" sz="half" idx="10"/>
          </p:nvPr>
        </p:nvSpPr>
        <p:spPr>
          <a:xfrm>
            <a:off x="457200" y="6232525"/>
            <a:ext cx="2133600" cy="365125"/>
          </a:xfrm>
        </p:spPr>
        <p:txBody>
          <a:bodyPr/>
          <a:lstStyle>
            <a:lvl1pPr>
              <a:defRPr>
                <a:latin typeface="Times New Roman" pitchFamily="18" charset="0"/>
                <a:cs typeface="Times New Roman" pitchFamily="18" charset="0"/>
              </a:defRPr>
            </a:lvl1pPr>
          </a:lstStyle>
          <a:p>
            <a:pPr>
              <a:defRPr/>
            </a:pPr>
            <a:endParaRPr lang="en-ZA" dirty="0">
              <a:solidFill>
                <a:prstClr val="black">
                  <a:tint val="75000"/>
                </a:prstClr>
              </a:solidFill>
            </a:endParaRPr>
          </a:p>
        </p:txBody>
      </p:sp>
      <p:sp>
        <p:nvSpPr>
          <p:cNvPr id="9" name="Slide Number Placeholder 5"/>
          <p:cNvSpPr>
            <a:spLocks noGrp="1"/>
          </p:cNvSpPr>
          <p:nvPr>
            <p:ph type="sldNum" sz="quarter" idx="12"/>
          </p:nvPr>
        </p:nvSpPr>
        <p:spPr>
          <a:xfrm>
            <a:off x="6553200" y="6237288"/>
            <a:ext cx="2133600" cy="365125"/>
          </a:xfrm>
        </p:spPr>
        <p:txBody>
          <a:bodyPr/>
          <a:lstStyle>
            <a:lvl1pPr>
              <a:defRPr>
                <a:solidFill>
                  <a:srgbClr val="3B7150"/>
                </a:solidFill>
                <a:latin typeface="Times New Roman" pitchFamily="18" charset="0"/>
                <a:cs typeface="Times New Roman" pitchFamily="18" charset="0"/>
              </a:defRPr>
            </a:lvl1pPr>
          </a:lstStyle>
          <a:p>
            <a:pPr>
              <a:defRPr/>
            </a:pPr>
            <a:fld id="{F5038123-8B37-436F-8CA4-4033D15F1413}" type="slidenum">
              <a:rPr lang="en-ZA"/>
              <a:pPr>
                <a:defRPr/>
              </a:pPr>
              <a:t>‹#›</a:t>
            </a:fld>
            <a:endParaRPr lang="en-ZA" dirty="0"/>
          </a:p>
        </p:txBody>
      </p:sp>
      <p:sp>
        <p:nvSpPr>
          <p:cNvPr id="10" name="Footer Placeholder 4"/>
          <p:cNvSpPr>
            <a:spLocks noGrp="1"/>
          </p:cNvSpPr>
          <p:nvPr>
            <p:ph type="ftr" sz="quarter" idx="11"/>
          </p:nvPr>
        </p:nvSpPr>
        <p:spPr>
          <a:xfrm>
            <a:off x="2699792" y="6237289"/>
            <a:ext cx="3744416" cy="360063"/>
          </a:xfrm>
          <a:prstGeom prst="rect">
            <a:avLst/>
          </a:prstGeom>
        </p:spPr>
        <p:txBody>
          <a:bodyPr/>
          <a:lstStyle>
            <a:lvl1pPr>
              <a:defRPr lang="en-ZA" sz="1100" i="1" cap="none" baseline="0" smtClean="0">
                <a:solidFill>
                  <a:srgbClr val="366C5B"/>
                </a:solidFill>
                <a:effectLst/>
                <a:latin typeface="Times New Roman" pitchFamily="18" charset="0"/>
                <a:cs typeface="Times New Roman" pitchFamily="18" charset="0"/>
              </a:defRPr>
            </a:lvl1pPr>
          </a:lstStyle>
          <a:p>
            <a:pPr algn="ctr">
              <a:defRPr/>
            </a:pPr>
            <a:r>
              <a:rPr lang="en-ZA" smtClean="0"/>
              <a:t>Presentation to Select Committee on Appropriations: 2 May 2017</a:t>
            </a:r>
            <a:endParaRPr dirty="0"/>
          </a:p>
        </p:txBody>
      </p:sp>
    </p:spTree>
    <p:extLst>
      <p:ext uri="{BB962C8B-B14F-4D97-AF65-F5344CB8AC3E}">
        <p14:creationId xmlns:p14="http://schemas.microsoft.com/office/powerpoint/2010/main" xmlns="" val="2590390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C:\Users\Marina\Pictures\logo.png"/>
          <p:cNvPicPr>
            <a:picLocks noChangeAspect="1" noChangeArrowheads="1"/>
          </p:cNvPicPr>
          <p:nvPr userDrawn="1"/>
        </p:nvPicPr>
        <p:blipFill>
          <a:blip r:embed="rId2" cstate="print"/>
          <a:srcRect/>
          <a:stretch>
            <a:fillRect/>
          </a:stretch>
        </p:blipFill>
        <p:spPr bwMode="auto">
          <a:xfrm>
            <a:off x="155575" y="5732463"/>
            <a:ext cx="1031875" cy="936625"/>
          </a:xfrm>
          <a:prstGeom prst="rect">
            <a:avLst/>
          </a:prstGeom>
          <a:noFill/>
          <a:ln w="9525">
            <a:noFill/>
            <a:miter lim="800000"/>
            <a:headEnd/>
            <a:tailEnd/>
          </a:ln>
        </p:spPr>
      </p:pic>
      <p:sp>
        <p:nvSpPr>
          <p:cNvPr id="5" name="Rounded Rectangle 6"/>
          <p:cNvSpPr/>
          <p:nvPr userDrawn="1"/>
        </p:nvSpPr>
        <p:spPr>
          <a:xfrm>
            <a:off x="179388" y="188913"/>
            <a:ext cx="8785225" cy="6480175"/>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ZA" dirty="0">
              <a:solidFill>
                <a:prstClr val="white"/>
              </a:solidFill>
            </a:endParaRPr>
          </a:p>
        </p:txBody>
      </p:sp>
      <p:cxnSp>
        <p:nvCxnSpPr>
          <p:cNvPr id="6" name="Straight Connector 7"/>
          <p:cNvCxnSpPr/>
          <p:nvPr userDrawn="1"/>
        </p:nvCxnSpPr>
        <p:spPr>
          <a:xfrm>
            <a:off x="323850" y="1484313"/>
            <a:ext cx="8496300" cy="0"/>
          </a:xfrm>
          <a:prstGeom prst="line">
            <a:avLst/>
          </a:prstGeom>
          <a:ln w="25400">
            <a:solidFill>
              <a:srgbClr val="3B71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lgn="r">
              <a:defRPr cap="small" baseline="0">
                <a:solidFill>
                  <a:srgbClr val="3B7150"/>
                </a:solidFill>
                <a:effectLst>
                  <a:outerShdw blurRad="38100" dist="38100" dir="2700000" algn="tl">
                    <a:srgbClr val="000000">
                      <a:alpha val="43137"/>
                    </a:srgbClr>
                  </a:outerShdw>
                </a:effectLst>
              </a:defRPr>
            </a:lvl1pPr>
          </a:lstStyle>
          <a:p>
            <a:r>
              <a:rPr lang="en-US" dirty="0" smtClean="0"/>
              <a:t>Click to edit Master title style</a:t>
            </a:r>
            <a:endParaRPr lang="en-ZA"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7" name="Slide Number Placeholder 5"/>
          <p:cNvSpPr>
            <a:spLocks noGrp="1"/>
          </p:cNvSpPr>
          <p:nvPr>
            <p:ph type="sldNum" sz="quarter" idx="10"/>
          </p:nvPr>
        </p:nvSpPr>
        <p:spPr>
          <a:xfrm>
            <a:off x="6553200" y="6237288"/>
            <a:ext cx="2133600" cy="365125"/>
          </a:xfrm>
        </p:spPr>
        <p:txBody>
          <a:bodyPr/>
          <a:lstStyle>
            <a:lvl1pPr>
              <a:defRPr>
                <a:solidFill>
                  <a:srgbClr val="3B7150"/>
                </a:solidFill>
              </a:defRPr>
            </a:lvl1pPr>
          </a:lstStyle>
          <a:p>
            <a:pPr>
              <a:defRPr/>
            </a:pPr>
            <a:fld id="{F1102E04-C8CA-4535-B9A8-E00E6E7F4501}" type="slidenum">
              <a:rPr lang="en-ZA"/>
              <a:pPr>
                <a:defRPr/>
              </a:pPr>
              <a:t>‹#›</a:t>
            </a:fld>
            <a:endParaRPr lang="en-ZA" dirty="0"/>
          </a:p>
        </p:txBody>
      </p:sp>
      <p:sp>
        <p:nvSpPr>
          <p:cNvPr id="9" name="Footer Placeholder 4"/>
          <p:cNvSpPr>
            <a:spLocks noGrp="1"/>
          </p:cNvSpPr>
          <p:nvPr>
            <p:ph type="ftr" sz="quarter" idx="11"/>
          </p:nvPr>
        </p:nvSpPr>
        <p:spPr>
          <a:xfrm>
            <a:off x="2699792" y="6237289"/>
            <a:ext cx="3744416" cy="360063"/>
          </a:xfrm>
        </p:spPr>
        <p:txBody>
          <a:bodyPr/>
          <a:lstStyle>
            <a:lvl1pPr>
              <a:defRPr lang="en-ZA" sz="1100" i="1" cap="none" baseline="0" smtClean="0">
                <a:solidFill>
                  <a:srgbClr val="366C5B"/>
                </a:solidFill>
                <a:effectLst/>
                <a:latin typeface="Times New Roman" pitchFamily="18" charset="0"/>
                <a:cs typeface="Times New Roman" pitchFamily="18" charset="0"/>
              </a:defRPr>
            </a:lvl1pPr>
          </a:lstStyle>
          <a:p>
            <a:pPr algn="ctr">
              <a:defRPr/>
            </a:pPr>
            <a:r>
              <a:rPr lang="en-ZA" smtClean="0"/>
              <a:t>Presentation to Select Committee on Appropriations: 2 May 2017</a:t>
            </a:r>
            <a:endParaRPr dirty="0"/>
          </a:p>
        </p:txBody>
      </p:sp>
    </p:spTree>
    <p:extLst>
      <p:ext uri="{BB962C8B-B14F-4D97-AF65-F5344CB8AC3E}">
        <p14:creationId xmlns:p14="http://schemas.microsoft.com/office/powerpoint/2010/main" xmlns="" val="3466985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ounded Rectangle 6"/>
          <p:cNvSpPr/>
          <p:nvPr userDrawn="1"/>
        </p:nvSpPr>
        <p:spPr>
          <a:xfrm>
            <a:off x="179388" y="188913"/>
            <a:ext cx="8785225" cy="6480175"/>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ZA" dirty="0">
              <a:solidFill>
                <a:prstClr val="white"/>
              </a:solidFill>
            </a:endParaRPr>
          </a:p>
        </p:txBody>
      </p:sp>
      <p:pic>
        <p:nvPicPr>
          <p:cNvPr id="5" name="Picture 2" descr="C:\Users\Marina\Pictures\logo.png"/>
          <p:cNvPicPr>
            <a:picLocks noChangeAspect="1" noChangeArrowheads="1"/>
          </p:cNvPicPr>
          <p:nvPr userDrawn="1"/>
        </p:nvPicPr>
        <p:blipFill>
          <a:blip r:embed="rId2" cstate="print"/>
          <a:srcRect/>
          <a:stretch>
            <a:fillRect/>
          </a:stretch>
        </p:blipFill>
        <p:spPr bwMode="auto">
          <a:xfrm>
            <a:off x="3454400" y="500063"/>
            <a:ext cx="2197100" cy="1992312"/>
          </a:xfrm>
          <a:prstGeom prst="rect">
            <a:avLst/>
          </a:prstGeom>
          <a:noFill/>
          <a:ln w="9525">
            <a:noFill/>
            <a:miter lim="800000"/>
            <a:headEnd/>
            <a:tailEnd/>
          </a:ln>
        </p:spPr>
      </p:pic>
      <p:sp>
        <p:nvSpPr>
          <p:cNvPr id="3" name="Text Placeholder 2"/>
          <p:cNvSpPr>
            <a:spLocks noGrp="1"/>
          </p:cNvSpPr>
          <p:nvPr>
            <p:ph type="body" idx="1"/>
          </p:nvPr>
        </p:nvSpPr>
        <p:spPr>
          <a:xfrm>
            <a:off x="722313" y="3140968"/>
            <a:ext cx="7772400" cy="1152128"/>
          </a:xfrm>
        </p:spPr>
        <p:txBody>
          <a:bodyPr anchor="b">
            <a:normAutofit/>
          </a:bodyPr>
          <a:lstStyle>
            <a:lvl1pPr marL="0" indent="0" algn="ctr">
              <a:buNone/>
              <a:defRPr sz="3600" cap="small" baseline="0">
                <a:solidFill>
                  <a:srgbClr val="3B7150"/>
                </a:solidFill>
                <a:effectLst>
                  <a:outerShdw blurRad="38100" dist="38100" dir="2700000" algn="tl">
                    <a:srgbClr val="000000">
                      <a:alpha val="43137"/>
                    </a:srgbClr>
                  </a:outerShdw>
                </a:effectLst>
                <a:latin typeface="Times New Roman" pitchFamily="18" charset="0"/>
                <a:cs typeface="Times New Roman"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Footer Placeholder 4"/>
          <p:cNvSpPr>
            <a:spLocks noGrp="1"/>
          </p:cNvSpPr>
          <p:nvPr>
            <p:ph type="ftr" sz="quarter" idx="11"/>
          </p:nvPr>
        </p:nvSpPr>
        <p:spPr>
          <a:xfrm>
            <a:off x="2699792" y="6237289"/>
            <a:ext cx="3744416" cy="360063"/>
          </a:xfrm>
        </p:spPr>
        <p:txBody>
          <a:bodyPr/>
          <a:lstStyle>
            <a:lvl1pPr>
              <a:defRPr lang="en-ZA" sz="1100" i="1" cap="none" baseline="0" smtClean="0">
                <a:effectLst/>
              </a:defRPr>
            </a:lvl1pPr>
          </a:lstStyle>
          <a:p>
            <a:pPr algn="ctr">
              <a:defRPr/>
            </a:pPr>
            <a:r>
              <a:rPr lang="en-ZA" smtClean="0"/>
              <a:t>Presentation to Select Committee on Appropriations: 2 May 2017</a:t>
            </a:r>
            <a:endParaRPr dirty="0"/>
          </a:p>
        </p:txBody>
      </p:sp>
    </p:spTree>
    <p:extLst>
      <p:ext uri="{BB962C8B-B14F-4D97-AF65-F5344CB8AC3E}">
        <p14:creationId xmlns:p14="http://schemas.microsoft.com/office/powerpoint/2010/main" xmlns="" val="2942971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theme" Target="../theme/theme3.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ZA" dirty="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Times New Roman" pitchFamily="18" charset="0"/>
                <a:cs typeface="Times New Roman" pitchFamily="18" charset="0"/>
              </a:defRPr>
            </a:lvl1pPr>
          </a:lstStyle>
          <a:p>
            <a:pPr>
              <a:defRPr/>
            </a:pPr>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Times New Roman" pitchFamily="18" charset="0"/>
                <a:cs typeface="Times New Roman" pitchFamily="18" charset="0"/>
              </a:defRPr>
            </a:lvl1pPr>
          </a:lstStyle>
          <a:p>
            <a:pPr>
              <a:defRPr/>
            </a:pPr>
            <a:fld id="{5F84B9C5-5F88-47F1-8C4A-E6B15934C5D1}" type="slidenum">
              <a:rPr lang="en-ZA"/>
              <a:pPr>
                <a:defRPr/>
              </a:pPr>
              <a:t>‹#›</a:t>
            </a:fld>
            <a:endParaRPr lang="en-ZA" dirty="0"/>
          </a:p>
        </p:txBody>
      </p:sp>
      <p:sp>
        <p:nvSpPr>
          <p:cNvPr id="7" name="Footer Placeholder 4"/>
          <p:cNvSpPr>
            <a:spLocks noGrp="1"/>
          </p:cNvSpPr>
          <p:nvPr>
            <p:ph type="ftr" sz="quarter" idx="3"/>
          </p:nvPr>
        </p:nvSpPr>
        <p:spPr>
          <a:xfrm>
            <a:off x="2699792" y="6381305"/>
            <a:ext cx="3744416" cy="360063"/>
          </a:xfrm>
          <a:prstGeom prst="rect">
            <a:avLst/>
          </a:prstGeom>
        </p:spPr>
        <p:txBody>
          <a:bodyPr/>
          <a:lstStyle>
            <a:lvl1pPr>
              <a:defRPr lang="en-ZA" sz="1100" i="1" cap="none" baseline="0" smtClean="0">
                <a:solidFill>
                  <a:srgbClr val="366C5B"/>
                </a:solidFill>
                <a:effectLst/>
                <a:latin typeface="Times New Roman" pitchFamily="18" charset="0"/>
                <a:cs typeface="Times New Roman" pitchFamily="18" charset="0"/>
              </a:defRPr>
            </a:lvl1pPr>
          </a:lstStyle>
          <a:p>
            <a:pPr algn="ctr">
              <a:defRPr/>
            </a:pPr>
            <a:r>
              <a:rPr lang="en-ZA" smtClean="0"/>
              <a:t>Presentation to Select Committee on Appropriations: 2 May 2017</a:t>
            </a:r>
            <a:endParaRPr lang="en-ZA" dirty="0"/>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Lst>
  <p:hf hdr="0" dt="0"/>
  <p:txStyles>
    <p:titleStyle>
      <a:lvl1pPr algn="ctr" rtl="0" eaLnBrk="0" fontAlgn="base" hangingPunct="0">
        <a:spcBef>
          <a:spcPct val="0"/>
        </a:spcBef>
        <a:spcAft>
          <a:spcPct val="0"/>
        </a:spcAft>
        <a:defRPr sz="4400" kern="1200" cap="small">
          <a:solidFill>
            <a:schemeClr val="tx1"/>
          </a:solidFill>
          <a:latin typeface="Times New Roman" pitchFamily="18" charset="0"/>
          <a:ea typeface="+mj-ea"/>
          <a:cs typeface="Times New Roman" pitchFamily="18" charset="0"/>
        </a:defRPr>
      </a:lvl1pPr>
      <a:lvl2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2pPr>
      <a:lvl3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3pPr>
      <a:lvl4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4pPr>
      <a:lvl5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1"/>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1"/>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1"/>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1"/>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Times New Roman" pitchFamily="18" charset="0"/>
          <a:ea typeface="+mn-ea"/>
          <a:cs typeface="Times New Roman" pitchFamily="18"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Times New Roman" pitchFamily="18" charset="0"/>
          <a:ea typeface="+mn-ea"/>
          <a:cs typeface="Times New Roman" pitchFamily="18"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Times New Roman" pitchFamily="18" charset="0"/>
          <a:ea typeface="+mn-ea"/>
          <a:cs typeface="Times New Roman" pitchFamily="18"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mn-ea"/>
          <a:cs typeface="Times New Roman" pitchFamily="18"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1.png" descr="C:\Users\Marina\Pictures\logo.png"/>
          <p:cNvPicPr/>
          <p:nvPr/>
        </p:nvPicPr>
        <p:blipFill>
          <a:blip r:embed="rId4" cstate="print">
            <a:extLst/>
          </a:blip>
          <a:stretch>
            <a:fillRect/>
          </a:stretch>
        </p:blipFill>
        <p:spPr>
          <a:xfrm>
            <a:off x="155575" y="5732462"/>
            <a:ext cx="1031875" cy="936626"/>
          </a:xfrm>
          <a:prstGeom prst="rect">
            <a:avLst/>
          </a:prstGeom>
          <a:ln w="12700">
            <a:miter lim="400000"/>
          </a:ln>
        </p:spPr>
      </p:pic>
      <p:sp>
        <p:nvSpPr>
          <p:cNvPr id="3" name="Shape 3"/>
          <p:cNvSpPr/>
          <p:nvPr/>
        </p:nvSpPr>
        <p:spPr>
          <a:xfrm>
            <a:off x="179387" y="188912"/>
            <a:ext cx="8785226" cy="6480176"/>
          </a:xfrm>
          <a:prstGeom prst="roundRect">
            <a:avLst>
              <a:gd name="adj" fmla="val 5506"/>
            </a:avLst>
          </a:prstGeom>
          <a:ln w="25400">
            <a:solidFill>
              <a:srgbClr val="3B7150"/>
            </a:solidFill>
          </a:ln>
          <a:effectLst>
            <a:outerShdw blurRad="50800" dist="38100" dir="2700000" rotWithShape="0">
              <a:srgbClr val="000000">
                <a:alpha val="40000"/>
              </a:srgbClr>
            </a:outerShdw>
          </a:effectLst>
        </p:spPr>
        <p:txBody>
          <a:bodyPr lIns="0" tIns="0" rIns="0" bIns="0" anchor="ctr"/>
          <a:lstStyle/>
          <a:p>
            <a:pPr algn="ctr" fontAlgn="auto">
              <a:spcBef>
                <a:spcPts val="0"/>
              </a:spcBef>
              <a:spcAft>
                <a:spcPts val="0"/>
              </a:spcAft>
              <a:defRPr>
                <a:solidFill>
                  <a:srgbClr val="FFFFFF"/>
                </a:solidFill>
              </a:defRPr>
            </a:pPr>
            <a:endParaRPr kern="0" dirty="0">
              <a:solidFill>
                <a:srgbClr val="FFFFFF"/>
              </a:solidFill>
              <a:latin typeface="Calibri"/>
              <a:sym typeface="Calibri"/>
            </a:endParaRPr>
          </a:p>
        </p:txBody>
      </p:sp>
      <p:sp>
        <p:nvSpPr>
          <p:cNvPr id="4" name="Shape 4"/>
          <p:cNvSpPr/>
          <p:nvPr/>
        </p:nvSpPr>
        <p:spPr>
          <a:xfrm>
            <a:off x="323850" y="1484312"/>
            <a:ext cx="8496300" cy="1"/>
          </a:xfrm>
          <a:prstGeom prst="line">
            <a:avLst/>
          </a:prstGeom>
          <a:ln w="25400">
            <a:solidFill>
              <a:srgbClr val="3B7150"/>
            </a:solidFill>
          </a:ln>
          <a:effectLst>
            <a:outerShdw blurRad="50800" dist="38100" dir="2700000" rotWithShape="0">
              <a:srgbClr val="000000">
                <a:alpha val="40000"/>
              </a:srgbClr>
            </a:outerShdw>
          </a:effectLst>
        </p:spPr>
        <p:txBody>
          <a:bodyPr lIns="0" tIns="0" rIns="0" bIns="0"/>
          <a:lstStyle/>
          <a:p>
            <a:pPr defTabSz="457200" fontAlgn="auto">
              <a:spcBef>
                <a:spcPts val="0"/>
              </a:spcBef>
              <a:spcAft>
                <a:spcPts val="0"/>
              </a:spcAft>
              <a:defRPr sz="1200">
                <a:latin typeface="+mj-lt"/>
                <a:ea typeface="+mj-ea"/>
                <a:cs typeface="+mj-cs"/>
                <a:sym typeface="Helvetica"/>
              </a:defRPr>
            </a:pPr>
            <a:endParaRPr sz="1200" kern="0" dirty="0">
              <a:solidFill>
                <a:sysClr val="windowText" lastClr="000000"/>
              </a:solidFill>
              <a:latin typeface="Helvetica"/>
              <a:ea typeface="+mj-ea"/>
              <a:cs typeface="Helvetica"/>
              <a:sym typeface="Helvetica"/>
            </a:endParaRPr>
          </a:p>
        </p:txBody>
      </p:sp>
      <p:sp>
        <p:nvSpPr>
          <p:cNvPr id="5" name="Shape 5"/>
          <p:cNvSpPr>
            <a:spLocks noGrp="1"/>
          </p:cNvSpPr>
          <p:nvPr>
            <p:ph type="title"/>
          </p:nvPr>
        </p:nvSpPr>
        <p:spPr>
          <a:xfrm>
            <a:off x="457200" y="92076"/>
            <a:ext cx="8229600" cy="1508125"/>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normAutofit/>
          </a:bodyPr>
          <a:lstStyle/>
          <a:p>
            <a:pPr lvl="0">
              <a:defRPr sz="1800" cap="none">
                <a:solidFill>
                  <a:srgbClr val="000000"/>
                </a:solidFill>
                <a:effectLst/>
              </a:defRPr>
            </a:pPr>
            <a:r>
              <a:rPr sz="4400" cap="small">
                <a:solidFill>
                  <a:srgbClr val="3B7150"/>
                </a:solidFill>
                <a:effectLst>
                  <a:outerShdw blurRad="38100" dist="38100" dir="2700000" rotWithShape="0">
                    <a:srgbClr val="000000">
                      <a:alpha val="43137"/>
                    </a:srgbClr>
                  </a:outerShdw>
                </a:effectLst>
              </a:rPr>
              <a:t>Title Text</a:t>
            </a:r>
          </a:p>
        </p:txBody>
      </p:sp>
      <p:sp>
        <p:nvSpPr>
          <p:cNvPr id="6" name="Shape 6"/>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 xmlns:ma14="http://schemas.microsoft.com/office/mac/drawingml/2011/main" val="1"/>
            </a:ext>
          </a:extLst>
        </p:spPr>
        <p:txBody>
          <a:bodyPr lIns="45719" rIns="45719"/>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 name="Shape 7"/>
          <p:cNvSpPr>
            <a:spLocks noGrp="1"/>
          </p:cNvSpPr>
          <p:nvPr>
            <p:ph type="sldNum" sz="quarter" idx="2"/>
          </p:nvPr>
        </p:nvSpPr>
        <p:spPr>
          <a:xfrm>
            <a:off x="6553200" y="6282117"/>
            <a:ext cx="2133600" cy="275467"/>
          </a:xfrm>
          <a:prstGeom prst="rect">
            <a:avLst/>
          </a:prstGeom>
          <a:ln w="12700">
            <a:miter lim="400000"/>
          </a:ln>
        </p:spPr>
        <p:txBody>
          <a:bodyPr lIns="45719" rIns="45719" anchor="ctr">
            <a:spAutoFit/>
          </a:bodyPr>
          <a:lstStyle>
            <a:lvl1pPr algn="r">
              <a:defRPr sz="1200">
                <a:solidFill>
                  <a:srgbClr val="3B7150"/>
                </a:solidFill>
                <a:latin typeface="Times New Roman"/>
                <a:ea typeface="Times New Roman"/>
                <a:cs typeface="Times New Roman"/>
                <a:sym typeface="Times New Roman"/>
              </a:defRPr>
            </a:lvl1pPr>
          </a:lstStyle>
          <a:p>
            <a:pPr fontAlgn="auto">
              <a:spcBef>
                <a:spcPts val="0"/>
              </a:spcBef>
              <a:spcAft>
                <a:spcPts val="0"/>
              </a:spcAft>
            </a:pPr>
            <a:fld id="{86CB4B4D-7CA3-9044-876B-883B54F8677D}" type="slidenum">
              <a:rPr kern="0"/>
              <a:pPr fontAlgn="auto">
                <a:spcBef>
                  <a:spcPts val="0"/>
                </a:spcBef>
                <a:spcAft>
                  <a:spcPts val="0"/>
                </a:spcAft>
              </a:pPr>
              <a:t>‹#›</a:t>
            </a:fld>
            <a:endParaRPr kern="0" dirty="0"/>
          </a:p>
        </p:txBody>
      </p:sp>
    </p:spTree>
    <p:extLst>
      <p:ext uri="{BB962C8B-B14F-4D97-AF65-F5344CB8AC3E}">
        <p14:creationId xmlns:p14="http://schemas.microsoft.com/office/powerpoint/2010/main" xmlns="" val="1432539104"/>
      </p:ext>
    </p:extLst>
  </p:cSld>
  <p:clrMap bg1="lt1" tx1="dk1" bg2="lt2" tx2="dk2" accent1="accent1" accent2="accent2" accent3="accent3" accent4="accent4" accent5="accent5" accent6="accent6" hlink="hlink" folHlink="folHlink"/>
  <p:sldLayoutIdLst>
    <p:sldLayoutId id="2147483659" r:id="rId1"/>
    <p:sldLayoutId id="2147483693" r:id="rId2"/>
  </p:sldLayoutIdLst>
  <p:transition spd="med"/>
  <p:hf hdr="0" dt="0"/>
  <p:txStyles>
    <p:titleStyle>
      <a:lvl1pPr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1pPr>
      <a:lvl2pPr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2pPr>
      <a:lvl3pPr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3pPr>
      <a:lvl4pPr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4pPr>
      <a:lvl5pPr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5pPr>
      <a:lvl6pPr indent="457200"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6pPr>
      <a:lvl7pPr indent="914400"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7pPr>
      <a:lvl8pPr indent="1371600"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8pPr>
      <a:lvl9pPr indent="1828800"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9pPr>
    </p:titleStyle>
    <p:bodyStyle>
      <a:lvl1pPr marL="342900" indent="-342900">
        <a:spcBef>
          <a:spcPts val="700"/>
        </a:spcBef>
        <a:buSzPct val="100000"/>
        <a:buFont typeface="Arial"/>
        <a:buChar char="•"/>
        <a:defRPr sz="3200">
          <a:latin typeface="Times New Roman"/>
          <a:ea typeface="Times New Roman"/>
          <a:cs typeface="Times New Roman"/>
          <a:sym typeface="Times New Roman"/>
        </a:defRPr>
      </a:lvl1pPr>
      <a:lvl2pPr marL="783771" indent="-326571">
        <a:spcBef>
          <a:spcPts val="700"/>
        </a:spcBef>
        <a:buSzPct val="100000"/>
        <a:buFont typeface="Arial"/>
        <a:buChar char="–"/>
        <a:defRPr sz="3200">
          <a:latin typeface="Times New Roman"/>
          <a:ea typeface="Times New Roman"/>
          <a:cs typeface="Times New Roman"/>
          <a:sym typeface="Times New Roman"/>
        </a:defRPr>
      </a:lvl2pPr>
      <a:lvl3pPr marL="1219200" indent="-304800">
        <a:spcBef>
          <a:spcPts val="700"/>
        </a:spcBef>
        <a:buSzPct val="100000"/>
        <a:buFont typeface="Arial"/>
        <a:buChar char="•"/>
        <a:defRPr sz="3200">
          <a:latin typeface="Times New Roman"/>
          <a:ea typeface="Times New Roman"/>
          <a:cs typeface="Times New Roman"/>
          <a:sym typeface="Times New Roman"/>
        </a:defRPr>
      </a:lvl3pPr>
      <a:lvl4pPr marL="1737360" indent="-365760">
        <a:spcBef>
          <a:spcPts val="700"/>
        </a:spcBef>
        <a:buSzPct val="100000"/>
        <a:buFont typeface="Arial"/>
        <a:buChar char="–"/>
        <a:defRPr sz="3200">
          <a:latin typeface="Times New Roman"/>
          <a:ea typeface="Times New Roman"/>
          <a:cs typeface="Times New Roman"/>
          <a:sym typeface="Times New Roman"/>
        </a:defRPr>
      </a:lvl4pPr>
      <a:lvl5pPr marL="2194560" indent="-365760">
        <a:spcBef>
          <a:spcPts val="700"/>
        </a:spcBef>
        <a:buSzPct val="100000"/>
        <a:buFont typeface="Arial"/>
        <a:buChar char="»"/>
        <a:defRPr sz="3200">
          <a:latin typeface="Times New Roman"/>
          <a:ea typeface="Times New Roman"/>
          <a:cs typeface="Times New Roman"/>
          <a:sym typeface="Times New Roman"/>
        </a:defRPr>
      </a:lvl5pPr>
      <a:lvl6pPr marL="2651760" indent="-365760">
        <a:spcBef>
          <a:spcPts val="700"/>
        </a:spcBef>
        <a:buSzPct val="100000"/>
        <a:buFont typeface="Arial"/>
        <a:buChar char="•"/>
        <a:defRPr sz="3200">
          <a:latin typeface="Times New Roman"/>
          <a:ea typeface="Times New Roman"/>
          <a:cs typeface="Times New Roman"/>
          <a:sym typeface="Times New Roman"/>
        </a:defRPr>
      </a:lvl6pPr>
      <a:lvl7pPr marL="3108960" indent="-365760">
        <a:spcBef>
          <a:spcPts val="700"/>
        </a:spcBef>
        <a:buSzPct val="100000"/>
        <a:buFont typeface="Arial"/>
        <a:buChar char="•"/>
        <a:defRPr sz="3200">
          <a:latin typeface="Times New Roman"/>
          <a:ea typeface="Times New Roman"/>
          <a:cs typeface="Times New Roman"/>
          <a:sym typeface="Times New Roman"/>
        </a:defRPr>
      </a:lvl7pPr>
      <a:lvl8pPr marL="3566159" indent="-365759">
        <a:spcBef>
          <a:spcPts val="700"/>
        </a:spcBef>
        <a:buSzPct val="100000"/>
        <a:buFont typeface="Arial"/>
        <a:buChar char="•"/>
        <a:defRPr sz="3200">
          <a:latin typeface="Times New Roman"/>
          <a:ea typeface="Times New Roman"/>
          <a:cs typeface="Times New Roman"/>
          <a:sym typeface="Times New Roman"/>
        </a:defRPr>
      </a:lvl8pPr>
      <a:lvl9pPr marL="4023359" indent="-365759">
        <a:spcBef>
          <a:spcPts val="700"/>
        </a:spcBef>
        <a:buSzPct val="100000"/>
        <a:buFont typeface="Arial"/>
        <a:buChar char="•"/>
        <a:defRPr sz="3200">
          <a:latin typeface="Times New Roman"/>
          <a:ea typeface="Times New Roman"/>
          <a:cs typeface="Times New Roman"/>
          <a:sym typeface="Times New Roman"/>
        </a:defRPr>
      </a:lvl9pPr>
    </p:bodyStyle>
    <p:otherStyle>
      <a:lvl1pPr algn="r">
        <a:defRPr sz="1200">
          <a:solidFill>
            <a:schemeClr val="tx1"/>
          </a:solidFill>
          <a:latin typeface="+mn-lt"/>
          <a:ea typeface="+mn-ea"/>
          <a:cs typeface="+mn-cs"/>
          <a:sym typeface="Times New Roman"/>
        </a:defRPr>
      </a:lvl1pPr>
      <a:lvl2pPr indent="457200" algn="r">
        <a:defRPr sz="1200">
          <a:solidFill>
            <a:schemeClr val="tx1"/>
          </a:solidFill>
          <a:latin typeface="+mn-lt"/>
          <a:ea typeface="+mn-ea"/>
          <a:cs typeface="+mn-cs"/>
          <a:sym typeface="Times New Roman"/>
        </a:defRPr>
      </a:lvl2pPr>
      <a:lvl3pPr indent="914400" algn="r">
        <a:defRPr sz="1200">
          <a:solidFill>
            <a:schemeClr val="tx1"/>
          </a:solidFill>
          <a:latin typeface="+mn-lt"/>
          <a:ea typeface="+mn-ea"/>
          <a:cs typeface="+mn-cs"/>
          <a:sym typeface="Times New Roman"/>
        </a:defRPr>
      </a:lvl3pPr>
      <a:lvl4pPr indent="1371600" algn="r">
        <a:defRPr sz="1200">
          <a:solidFill>
            <a:schemeClr val="tx1"/>
          </a:solidFill>
          <a:latin typeface="+mn-lt"/>
          <a:ea typeface="+mn-ea"/>
          <a:cs typeface="+mn-cs"/>
          <a:sym typeface="Times New Roman"/>
        </a:defRPr>
      </a:lvl4pPr>
      <a:lvl5pPr indent="1828800" algn="r">
        <a:defRPr sz="1200">
          <a:solidFill>
            <a:schemeClr val="tx1"/>
          </a:solidFill>
          <a:latin typeface="+mn-lt"/>
          <a:ea typeface="+mn-ea"/>
          <a:cs typeface="+mn-cs"/>
          <a:sym typeface="Times New Roman"/>
        </a:defRPr>
      </a:lvl5pPr>
      <a:lvl6pPr indent="2286000" algn="r">
        <a:defRPr sz="1200">
          <a:solidFill>
            <a:schemeClr val="tx1"/>
          </a:solidFill>
          <a:latin typeface="+mn-lt"/>
          <a:ea typeface="+mn-ea"/>
          <a:cs typeface="+mn-cs"/>
          <a:sym typeface="Times New Roman"/>
        </a:defRPr>
      </a:lvl6pPr>
      <a:lvl7pPr indent="2743200" algn="r">
        <a:defRPr sz="1200">
          <a:solidFill>
            <a:schemeClr val="tx1"/>
          </a:solidFill>
          <a:latin typeface="+mn-lt"/>
          <a:ea typeface="+mn-ea"/>
          <a:cs typeface="+mn-cs"/>
          <a:sym typeface="Times New Roman"/>
        </a:defRPr>
      </a:lvl7pPr>
      <a:lvl8pPr indent="3200400" algn="r">
        <a:defRPr sz="1200">
          <a:solidFill>
            <a:schemeClr val="tx1"/>
          </a:solidFill>
          <a:latin typeface="+mn-lt"/>
          <a:ea typeface="+mn-ea"/>
          <a:cs typeface="+mn-cs"/>
          <a:sym typeface="Times New Roman"/>
        </a:defRPr>
      </a:lvl8pPr>
      <a:lvl9pPr indent="3657600" algn="r">
        <a:defRPr sz="1200">
          <a:solidFill>
            <a:schemeClr val="tx1"/>
          </a:solidFill>
          <a:latin typeface="+mn-lt"/>
          <a:ea typeface="+mn-ea"/>
          <a:cs typeface="+mn-cs"/>
          <a:sym typeface="Times New Roman"/>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ZA" dirty="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Times New Roman" pitchFamily="18" charset="0"/>
                <a:cs typeface="Times New Roman" pitchFamily="18" charset="0"/>
              </a:defRPr>
            </a:lvl1pPr>
          </a:lstStyle>
          <a:p>
            <a:pPr>
              <a:defRPr/>
            </a:pPr>
            <a:endParaRPr lang="en-ZA"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Times New Roman" pitchFamily="18" charset="0"/>
                <a:cs typeface="Times New Roman" pitchFamily="18" charset="0"/>
              </a:defRPr>
            </a:lvl1pPr>
          </a:lstStyle>
          <a:p>
            <a:pPr>
              <a:defRPr/>
            </a:pPr>
            <a:fld id="{5F84B9C5-5F88-47F1-8C4A-E6B15934C5D1}" type="slidenum">
              <a:rPr lang="en-ZA">
                <a:solidFill>
                  <a:prstClr val="black">
                    <a:tint val="75000"/>
                  </a:prstClr>
                </a:solidFill>
              </a:rPr>
              <a:pPr>
                <a:defRPr/>
              </a:pPr>
              <a:t>‹#›</a:t>
            </a:fld>
            <a:endParaRPr lang="en-ZA" dirty="0">
              <a:solidFill>
                <a:prstClr val="black">
                  <a:tint val="75000"/>
                </a:prstClr>
              </a:solidFill>
            </a:endParaRPr>
          </a:p>
        </p:txBody>
      </p:sp>
      <p:sp>
        <p:nvSpPr>
          <p:cNvPr id="7" name="Footer Placeholder 4"/>
          <p:cNvSpPr>
            <a:spLocks noGrp="1"/>
          </p:cNvSpPr>
          <p:nvPr>
            <p:ph type="ftr" sz="quarter" idx="3"/>
          </p:nvPr>
        </p:nvSpPr>
        <p:spPr>
          <a:xfrm>
            <a:off x="2699792" y="6381305"/>
            <a:ext cx="3744416" cy="360063"/>
          </a:xfrm>
          <a:prstGeom prst="rect">
            <a:avLst/>
          </a:prstGeom>
        </p:spPr>
        <p:txBody>
          <a:bodyPr/>
          <a:lstStyle>
            <a:lvl1pPr>
              <a:defRPr lang="en-ZA" sz="1100" i="1" cap="none" baseline="0" smtClean="0">
                <a:solidFill>
                  <a:srgbClr val="366C5B"/>
                </a:solidFill>
                <a:effectLst/>
                <a:latin typeface="Times New Roman" pitchFamily="18" charset="0"/>
                <a:cs typeface="Times New Roman" pitchFamily="18" charset="0"/>
              </a:defRPr>
            </a:lvl1pPr>
          </a:lstStyle>
          <a:p>
            <a:pPr algn="ctr">
              <a:defRPr/>
            </a:pPr>
            <a:r>
              <a:rPr lang="en-ZA" smtClean="0"/>
              <a:t>Presentation to Select Committee on Appropriations: 2 May 2017</a:t>
            </a:r>
            <a:endParaRPr dirty="0"/>
          </a:p>
        </p:txBody>
      </p:sp>
    </p:spTree>
    <p:extLst>
      <p:ext uri="{BB962C8B-B14F-4D97-AF65-F5344CB8AC3E}">
        <p14:creationId xmlns:p14="http://schemas.microsoft.com/office/powerpoint/2010/main" xmlns="" val="2276638059"/>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Lst>
  <p:hf hdr="0" dt="0"/>
  <p:txStyles>
    <p:titleStyle>
      <a:lvl1pPr algn="ctr" rtl="0" eaLnBrk="0" fontAlgn="base" hangingPunct="0">
        <a:spcBef>
          <a:spcPct val="0"/>
        </a:spcBef>
        <a:spcAft>
          <a:spcPct val="0"/>
        </a:spcAft>
        <a:defRPr sz="4400" kern="1200" cap="small">
          <a:solidFill>
            <a:schemeClr val="tx1"/>
          </a:solidFill>
          <a:latin typeface="Times New Roman" pitchFamily="18" charset="0"/>
          <a:ea typeface="+mj-ea"/>
          <a:cs typeface="Times New Roman" pitchFamily="18" charset="0"/>
        </a:defRPr>
      </a:lvl1pPr>
      <a:lvl2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2pPr>
      <a:lvl3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3pPr>
      <a:lvl4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4pPr>
      <a:lvl5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1"/>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1"/>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1"/>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1"/>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Times New Roman" pitchFamily="18" charset="0"/>
          <a:ea typeface="+mn-ea"/>
          <a:cs typeface="Times New Roman" pitchFamily="18"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Times New Roman" pitchFamily="18" charset="0"/>
          <a:ea typeface="+mn-ea"/>
          <a:cs typeface="Times New Roman" pitchFamily="18"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Times New Roman" pitchFamily="18" charset="0"/>
          <a:ea typeface="+mn-ea"/>
          <a:cs typeface="Times New Roman" pitchFamily="18"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mn-ea"/>
          <a:cs typeface="Times New Roman" pitchFamily="18"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chart" Target="../charts/chart8.xml"/><Relationship Id="rId5" Type="http://schemas.openxmlformats.org/officeDocument/2006/relationships/chart" Target="../charts/chart7.xml"/><Relationship Id="rId4" Type="http://schemas.openxmlformats.org/officeDocument/2006/relationships/chart" Target="../charts/chart6.xml"/></Relationships>
</file>

<file path=ppt/slides/_rels/slide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420887"/>
            <a:ext cx="8280920" cy="2303513"/>
          </a:xfrm>
        </p:spPr>
        <p:txBody>
          <a:bodyPr wrap="square" numCol="1" anchorCtr="0" compatLnSpc="1">
            <a:prstTxWarp prst="textNoShape">
              <a:avLst/>
            </a:prstTxWarp>
            <a:noAutofit/>
          </a:bodyPr>
          <a:lstStyle/>
          <a:p>
            <a:pPr eaLnBrk="1" hangingPunct="1">
              <a:defRPr/>
            </a:pPr>
            <a:r>
              <a:rPr lang="en-ZA" dirty="0" smtClean="0">
                <a:latin typeface="Aparajita" panose="020B0604020202020204" pitchFamily="34" charset="0"/>
                <a:cs typeface="Aparajita" panose="020B0604020202020204" pitchFamily="34" charset="0"/>
              </a:rPr>
              <a:t>Municipal Electricity debt: </a:t>
            </a:r>
            <a:br>
              <a:rPr lang="en-ZA" dirty="0" smtClean="0">
                <a:latin typeface="Aparajita" panose="020B0604020202020204" pitchFamily="34" charset="0"/>
                <a:cs typeface="Aparajita" panose="020B0604020202020204" pitchFamily="34" charset="0"/>
              </a:rPr>
            </a:br>
            <a:r>
              <a:rPr lang="en-ZA" dirty="0" smtClean="0">
                <a:latin typeface="Aparajita" panose="020B0604020202020204" pitchFamily="34" charset="0"/>
                <a:cs typeface="Aparajita" panose="020B0604020202020204" pitchFamily="34" charset="0"/>
              </a:rPr>
              <a:t>Presentation to the Select Committee on Appropriations</a:t>
            </a:r>
          </a:p>
        </p:txBody>
      </p:sp>
      <p:sp>
        <p:nvSpPr>
          <p:cNvPr id="8194" name="Subtitle 2"/>
          <p:cNvSpPr>
            <a:spLocks noGrp="1"/>
          </p:cNvSpPr>
          <p:nvPr>
            <p:ph type="subTitle" idx="1"/>
          </p:nvPr>
        </p:nvSpPr>
        <p:spPr>
          <a:xfrm>
            <a:off x="1371600" y="6092825"/>
            <a:ext cx="6400800" cy="504825"/>
          </a:xfrm>
        </p:spPr>
        <p:txBody>
          <a:bodyPr/>
          <a:lstStyle/>
          <a:p>
            <a:pPr eaLnBrk="1" hangingPunct="1">
              <a:defRPr/>
            </a:pPr>
            <a:r>
              <a:rPr lang="en-ZA" sz="1800" i="1" cap="none" dirty="0" smtClean="0">
                <a:solidFill>
                  <a:srgbClr val="366C5B"/>
                </a:solidFill>
                <a:effectLst>
                  <a:outerShdw blurRad="38100" dist="38100" dir="2700000" algn="tl">
                    <a:srgbClr val="C0C0C0"/>
                  </a:outerShdw>
                </a:effectLst>
              </a:rPr>
              <a:t>For an Equitable Sharing of National Revenue</a:t>
            </a:r>
          </a:p>
        </p:txBody>
      </p:sp>
      <p:sp>
        <p:nvSpPr>
          <p:cNvPr id="8195" name="Subtitle 2"/>
          <p:cNvSpPr txBox="1">
            <a:spLocks/>
          </p:cNvSpPr>
          <p:nvPr/>
        </p:nvSpPr>
        <p:spPr bwMode="auto">
          <a:xfrm>
            <a:off x="1524000" y="5084763"/>
            <a:ext cx="6400800" cy="647700"/>
          </a:xfrm>
          <a:prstGeom prst="rect">
            <a:avLst/>
          </a:prstGeom>
          <a:noFill/>
          <a:ln w="9525">
            <a:noFill/>
            <a:miter lim="800000"/>
            <a:headEnd/>
            <a:tailEnd/>
          </a:ln>
        </p:spPr>
        <p:txBody>
          <a:bodyPr/>
          <a:lstStyle/>
          <a:p>
            <a:pPr algn="ctr">
              <a:spcBef>
                <a:spcPct val="20000"/>
              </a:spcBef>
              <a:buFont typeface="Arial" charset="0"/>
              <a:buNone/>
            </a:pPr>
            <a:r>
              <a:rPr lang="en-ZA" sz="2400" dirty="0" smtClean="0">
                <a:latin typeface="Times New Roman" pitchFamily="18" charset="0"/>
                <a:cs typeface="Times New Roman" pitchFamily="18" charset="0"/>
              </a:rPr>
              <a:t>02 May 2017</a:t>
            </a:r>
            <a:endParaRPr lang="en-ZA" sz="24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ln>
            <a:solidFill>
              <a:srgbClr val="3B7150"/>
            </a:solidFill>
          </a:ln>
        </p:spPr>
        <p:style>
          <a:lnRef idx="2">
            <a:schemeClr val="accent2"/>
          </a:lnRef>
          <a:fillRef idx="1">
            <a:schemeClr val="lt1"/>
          </a:fillRef>
          <a:effectRef idx="0">
            <a:schemeClr val="accent2"/>
          </a:effectRef>
          <a:fontRef idx="minor">
            <a:schemeClr val="dk1"/>
          </a:fontRef>
        </p:style>
        <p:txBody>
          <a:bodyPr/>
          <a:lstStyle/>
          <a:p>
            <a:r>
              <a:rPr lang="en-ZA" dirty="0" smtClean="0"/>
              <a:t>Recent Developments</a:t>
            </a:r>
            <a:endParaRPr lang="en-ZA" dirty="0"/>
          </a:p>
        </p:txBody>
      </p:sp>
      <p:sp>
        <p:nvSpPr>
          <p:cNvPr id="3" name="Footer Placeholder 2"/>
          <p:cNvSpPr>
            <a:spLocks noGrp="1"/>
          </p:cNvSpPr>
          <p:nvPr>
            <p:ph type="ftr" sz="quarter" idx="11"/>
          </p:nvPr>
        </p:nvSpPr>
        <p:spPr/>
        <p:txBody>
          <a:bodyPr/>
          <a:lstStyle/>
          <a:p>
            <a:pPr algn="ctr">
              <a:defRPr/>
            </a:pPr>
            <a:r>
              <a:rPr lang="en-ZA" dirty="0" smtClean="0"/>
              <a:t>Presentation to Select Committee on Appropriations: 2 May 2017</a:t>
            </a:r>
            <a:endParaRPr lang="en-ZA" dirty="0"/>
          </a:p>
        </p:txBody>
      </p:sp>
    </p:spTree>
    <p:extLst>
      <p:ext uri="{BB962C8B-B14F-4D97-AF65-F5344CB8AC3E}">
        <p14:creationId xmlns:p14="http://schemas.microsoft.com/office/powerpoint/2010/main" xmlns="" val="26817378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Recent Developments</a:t>
            </a:r>
          </a:p>
        </p:txBody>
      </p:sp>
      <p:sp>
        <p:nvSpPr>
          <p:cNvPr id="3" name="Content Placeholder 2"/>
          <p:cNvSpPr>
            <a:spLocks noGrp="1"/>
          </p:cNvSpPr>
          <p:nvPr>
            <p:ph idx="1"/>
          </p:nvPr>
        </p:nvSpPr>
        <p:spPr/>
        <p:txBody>
          <a:bodyPr/>
          <a:lstStyle/>
          <a:p>
            <a:pPr algn="just"/>
            <a:r>
              <a:rPr lang="en-US" sz="2000" dirty="0" smtClean="0"/>
              <a:t>Following the process of the Promotion of Administrative Justice Act (PAJA), eight municipalities have had their electricity interrupted since 16 Jan. 2017,  in North West, Northern Cape and Mpumalanga:</a:t>
            </a:r>
          </a:p>
          <a:p>
            <a:pPr marL="0" indent="0">
              <a:buNone/>
            </a:pPr>
            <a:r>
              <a:rPr lang="en-US" sz="1600" dirty="0" smtClean="0"/>
              <a:t>	- North West</a:t>
            </a:r>
          </a:p>
          <a:p>
            <a:pPr marL="0" indent="0">
              <a:buNone/>
            </a:pPr>
            <a:r>
              <a:rPr lang="en-US" sz="1600" dirty="0"/>
              <a:t>	</a:t>
            </a:r>
            <a:r>
              <a:rPr lang="en-US" sz="1600" dirty="0" smtClean="0"/>
              <a:t>	- </a:t>
            </a:r>
            <a:r>
              <a:rPr lang="en-US" sz="1600" dirty="0" err="1" smtClean="0"/>
              <a:t>Naledi</a:t>
            </a:r>
            <a:endParaRPr lang="en-US" sz="1600" dirty="0" smtClean="0"/>
          </a:p>
          <a:p>
            <a:pPr marL="0" indent="0">
              <a:buNone/>
            </a:pPr>
            <a:r>
              <a:rPr lang="en-US" sz="1600" dirty="0"/>
              <a:t>	</a:t>
            </a:r>
            <a:r>
              <a:rPr lang="en-US" sz="1600" dirty="0" smtClean="0"/>
              <a:t>	- </a:t>
            </a:r>
            <a:r>
              <a:rPr lang="en-US" sz="1600" dirty="0" err="1" smtClean="0"/>
              <a:t>Kgetleng</a:t>
            </a:r>
            <a:r>
              <a:rPr lang="en-US" sz="1600" dirty="0" smtClean="0"/>
              <a:t> River</a:t>
            </a:r>
          </a:p>
          <a:p>
            <a:pPr marL="0" indent="0">
              <a:buNone/>
            </a:pPr>
            <a:r>
              <a:rPr lang="en-US" sz="1600" dirty="0"/>
              <a:t>	</a:t>
            </a:r>
            <a:r>
              <a:rPr lang="en-US" sz="1600" dirty="0" smtClean="0"/>
              <a:t>	- </a:t>
            </a:r>
            <a:r>
              <a:rPr lang="en-US" sz="1600" dirty="0" err="1" smtClean="0"/>
              <a:t>Lekwa-Teemane</a:t>
            </a:r>
            <a:endParaRPr lang="en-US" sz="1600" dirty="0" smtClean="0"/>
          </a:p>
          <a:p>
            <a:pPr marL="0" indent="0">
              <a:buNone/>
            </a:pPr>
            <a:r>
              <a:rPr lang="en-US" sz="1600" dirty="0"/>
              <a:t>	</a:t>
            </a:r>
            <a:r>
              <a:rPr lang="en-US" sz="1600" dirty="0" smtClean="0"/>
              <a:t>	- </a:t>
            </a:r>
            <a:r>
              <a:rPr lang="en-US" sz="1600" dirty="0" err="1" smtClean="0"/>
              <a:t>Ventersdorp</a:t>
            </a:r>
            <a:endParaRPr lang="en-US" sz="1600" dirty="0" smtClean="0"/>
          </a:p>
          <a:p>
            <a:pPr marL="0" indent="0">
              <a:buNone/>
            </a:pPr>
            <a:r>
              <a:rPr lang="en-US" sz="1600" dirty="0"/>
              <a:t>	</a:t>
            </a:r>
            <a:r>
              <a:rPr lang="en-US" sz="1600" dirty="0" smtClean="0"/>
              <a:t>- Northern Cape</a:t>
            </a:r>
          </a:p>
          <a:p>
            <a:pPr marL="0" indent="0">
              <a:buNone/>
            </a:pPr>
            <a:r>
              <a:rPr lang="en-US" sz="1600" dirty="0"/>
              <a:t>	</a:t>
            </a:r>
            <a:r>
              <a:rPr lang="en-US" sz="1600" dirty="0" smtClean="0"/>
              <a:t>	- </a:t>
            </a:r>
            <a:r>
              <a:rPr lang="en-US" sz="1600" dirty="0" err="1" smtClean="0"/>
              <a:t>Renosterberg</a:t>
            </a:r>
            <a:endParaRPr lang="en-US" sz="1600" dirty="0" smtClean="0"/>
          </a:p>
          <a:p>
            <a:pPr marL="0" indent="0">
              <a:buNone/>
            </a:pPr>
            <a:r>
              <a:rPr lang="en-US" sz="1600" dirty="0"/>
              <a:t>		</a:t>
            </a:r>
            <a:r>
              <a:rPr lang="en-US" sz="1600" dirty="0" smtClean="0"/>
              <a:t>- Ubuntu</a:t>
            </a:r>
          </a:p>
          <a:p>
            <a:pPr marL="0" indent="0">
              <a:buNone/>
            </a:pPr>
            <a:r>
              <a:rPr lang="en-US" sz="1600" dirty="0"/>
              <a:t>	</a:t>
            </a:r>
            <a:r>
              <a:rPr lang="en-US" sz="1600" dirty="0" smtClean="0"/>
              <a:t>- Mpumalanga</a:t>
            </a:r>
          </a:p>
          <a:p>
            <a:pPr marL="0" indent="0">
              <a:buNone/>
            </a:pPr>
            <a:r>
              <a:rPr lang="en-US" sz="1600" dirty="0"/>
              <a:t>	</a:t>
            </a:r>
            <a:r>
              <a:rPr lang="en-US" sz="1600" dirty="0" smtClean="0"/>
              <a:t>	- </a:t>
            </a:r>
            <a:r>
              <a:rPr lang="en-US" sz="1600" dirty="0" err="1" smtClean="0"/>
              <a:t>eMalahleni</a:t>
            </a:r>
            <a:endParaRPr lang="en-US" sz="1600" dirty="0" smtClean="0"/>
          </a:p>
          <a:p>
            <a:pPr marL="0" indent="0">
              <a:buNone/>
            </a:pPr>
            <a:r>
              <a:rPr lang="en-US" sz="1600" dirty="0"/>
              <a:t>	</a:t>
            </a:r>
            <a:r>
              <a:rPr lang="en-US" sz="1600" dirty="0" smtClean="0"/>
              <a:t>	- </a:t>
            </a:r>
            <a:r>
              <a:rPr lang="en-US" sz="1600" dirty="0" err="1" smtClean="0"/>
              <a:t>Msukaligwa</a:t>
            </a:r>
            <a:endParaRPr lang="en-US" sz="1600" dirty="0"/>
          </a:p>
        </p:txBody>
      </p:sp>
      <p:sp>
        <p:nvSpPr>
          <p:cNvPr id="4" name="Slide Number Placeholder 3"/>
          <p:cNvSpPr>
            <a:spLocks noGrp="1"/>
          </p:cNvSpPr>
          <p:nvPr>
            <p:ph type="sldNum" sz="quarter" idx="10"/>
          </p:nvPr>
        </p:nvSpPr>
        <p:spPr/>
        <p:txBody>
          <a:bodyPr/>
          <a:lstStyle/>
          <a:p>
            <a:pPr>
              <a:defRPr/>
            </a:pPr>
            <a:fld id="{F1102E04-C8CA-4535-B9A8-E00E6E7F4501}" type="slidenum">
              <a:rPr lang="en-ZA" smtClean="0"/>
              <a:pPr>
                <a:defRPr/>
              </a:pPr>
              <a:t>11</a:t>
            </a:fld>
            <a:endParaRPr lang="en-ZA" dirty="0"/>
          </a:p>
        </p:txBody>
      </p:sp>
      <p:sp>
        <p:nvSpPr>
          <p:cNvPr id="5" name="Footer Placeholder 4"/>
          <p:cNvSpPr>
            <a:spLocks noGrp="1"/>
          </p:cNvSpPr>
          <p:nvPr>
            <p:ph type="ftr" sz="quarter" idx="11"/>
          </p:nvPr>
        </p:nvSpPr>
        <p:spPr/>
        <p:txBody>
          <a:bodyPr/>
          <a:lstStyle/>
          <a:p>
            <a:pPr algn="ctr">
              <a:defRPr/>
            </a:pPr>
            <a:r>
              <a:rPr lang="en-ZA" smtClean="0"/>
              <a:t>Presentation to Select Committee on Appropriations: 2 May 2017</a:t>
            </a:r>
            <a:endParaRPr lang="en-ZA" dirty="0"/>
          </a:p>
        </p:txBody>
      </p:sp>
    </p:spTree>
    <p:extLst>
      <p:ext uri="{BB962C8B-B14F-4D97-AF65-F5344CB8AC3E}">
        <p14:creationId xmlns:p14="http://schemas.microsoft.com/office/powerpoint/2010/main" xmlns="" val="35360228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Recent Developments</a:t>
            </a:r>
            <a:endParaRPr lang="en-GB" dirty="0"/>
          </a:p>
        </p:txBody>
      </p:sp>
      <p:sp>
        <p:nvSpPr>
          <p:cNvPr id="3" name="Content Placeholder 2"/>
          <p:cNvSpPr>
            <a:spLocks noGrp="1"/>
          </p:cNvSpPr>
          <p:nvPr>
            <p:ph idx="1"/>
          </p:nvPr>
        </p:nvSpPr>
        <p:spPr>
          <a:xfrm>
            <a:off x="457200" y="1600200"/>
            <a:ext cx="8229600" cy="4997152"/>
          </a:xfrm>
        </p:spPr>
        <p:txBody>
          <a:bodyPr/>
          <a:lstStyle/>
          <a:p>
            <a:pPr algn="just"/>
            <a:r>
              <a:rPr lang="en-US" sz="2400" dirty="0" smtClean="0"/>
              <a:t>Eskom has proposals on the table to resolve </a:t>
            </a:r>
            <a:r>
              <a:rPr lang="en-US" sz="2400" dirty="0"/>
              <a:t>the </a:t>
            </a:r>
            <a:r>
              <a:rPr lang="en-US" sz="2400" dirty="0" smtClean="0"/>
              <a:t>Eskom debt quandary: (Partly in  response to concerns raised by SALGA)</a:t>
            </a:r>
          </a:p>
          <a:p>
            <a:pPr lvl="1" algn="just"/>
            <a:r>
              <a:rPr lang="en-US" sz="2400" dirty="0" smtClean="0"/>
              <a:t>Eskom reducing the interest rates charged on overdue balances from prime plus 5% to prime plus 2%,</a:t>
            </a:r>
          </a:p>
          <a:p>
            <a:pPr lvl="1" algn="just"/>
            <a:r>
              <a:rPr lang="en-US" sz="2400" dirty="0" smtClean="0"/>
              <a:t>The </a:t>
            </a:r>
            <a:r>
              <a:rPr lang="en-US" sz="2400" dirty="0"/>
              <a:t>reduction of municipal tariff options from 11 to 3,</a:t>
            </a:r>
          </a:p>
          <a:p>
            <a:pPr lvl="1" algn="just"/>
            <a:r>
              <a:rPr lang="en-US" sz="2400" dirty="0" smtClean="0"/>
              <a:t>Eskom changing the payment period on municipal bulk accounts from 15 to 30 days to give municipalities more time for payment, and</a:t>
            </a:r>
          </a:p>
          <a:p>
            <a:pPr lvl="1" algn="just"/>
            <a:r>
              <a:rPr lang="en-US" sz="2400" dirty="0" smtClean="0"/>
              <a:t>Eskom changing its payment allocation policy to allocate payments to capital first and then interest.</a:t>
            </a:r>
          </a:p>
          <a:p>
            <a:pPr algn="just"/>
            <a:r>
              <a:rPr lang="en-US" sz="2400" dirty="0" smtClean="0"/>
              <a:t>The Commission notes these proposals and if implemented, will lead to some improvements</a:t>
            </a:r>
            <a:endParaRPr lang="en-GB" sz="2400" dirty="0"/>
          </a:p>
        </p:txBody>
      </p:sp>
      <p:sp>
        <p:nvSpPr>
          <p:cNvPr id="5" name="Slide Number Placeholder 4"/>
          <p:cNvSpPr>
            <a:spLocks noGrp="1"/>
          </p:cNvSpPr>
          <p:nvPr>
            <p:ph type="sldNum" sz="quarter" idx="10"/>
          </p:nvPr>
        </p:nvSpPr>
        <p:spPr/>
        <p:txBody>
          <a:bodyPr/>
          <a:lstStyle/>
          <a:p>
            <a:pPr>
              <a:defRPr/>
            </a:pPr>
            <a:fld id="{F1102E04-C8CA-4535-B9A8-E00E6E7F4501}" type="slidenum">
              <a:rPr lang="en-ZA" smtClean="0"/>
              <a:pPr>
                <a:defRPr/>
              </a:pPr>
              <a:t>12</a:t>
            </a:fld>
            <a:endParaRPr lang="en-ZA" dirty="0"/>
          </a:p>
        </p:txBody>
      </p:sp>
    </p:spTree>
    <p:extLst>
      <p:ext uri="{BB962C8B-B14F-4D97-AF65-F5344CB8AC3E}">
        <p14:creationId xmlns:p14="http://schemas.microsoft.com/office/powerpoint/2010/main" xmlns="" val="35423129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ln>
            <a:solidFill>
              <a:srgbClr val="356F60"/>
            </a:solidFill>
          </a:ln>
        </p:spPr>
        <p:style>
          <a:lnRef idx="2">
            <a:schemeClr val="accent2"/>
          </a:lnRef>
          <a:fillRef idx="1">
            <a:schemeClr val="lt1"/>
          </a:fillRef>
          <a:effectRef idx="0">
            <a:schemeClr val="accent2"/>
          </a:effectRef>
          <a:fontRef idx="minor">
            <a:schemeClr val="dk1"/>
          </a:fontRef>
        </p:style>
        <p:txBody>
          <a:bodyPr>
            <a:normAutofit/>
          </a:bodyPr>
          <a:lstStyle/>
          <a:p>
            <a:r>
              <a:rPr lang="en-ZA" dirty="0" smtClean="0"/>
              <a:t>What are municipalities Owed?</a:t>
            </a:r>
            <a:endParaRPr lang="en-ZA" dirty="0"/>
          </a:p>
        </p:txBody>
      </p:sp>
      <p:sp>
        <p:nvSpPr>
          <p:cNvPr id="3" name="TextBox 2"/>
          <p:cNvSpPr txBox="1"/>
          <p:nvPr/>
        </p:nvSpPr>
        <p:spPr>
          <a:xfrm>
            <a:off x="1115616" y="4941168"/>
            <a:ext cx="7128792" cy="1754326"/>
          </a:xfrm>
          <a:prstGeom prst="rect">
            <a:avLst/>
          </a:prstGeom>
          <a:noFill/>
        </p:spPr>
        <p:txBody>
          <a:bodyPr wrap="square" rtlCol="0">
            <a:spAutoFit/>
          </a:bodyPr>
          <a:lstStyle/>
          <a:p>
            <a:pPr algn="just"/>
            <a:r>
              <a:rPr lang="en-US" dirty="0" smtClean="0">
                <a:latin typeface="Times New Roman" panose="02020603050405020304" pitchFamily="18" charset="0"/>
                <a:cs typeface="Times New Roman" panose="02020603050405020304" pitchFamily="18" charset="0"/>
              </a:rPr>
              <a:t>Of concern to the Commission is also that even </a:t>
            </a:r>
            <a:r>
              <a:rPr lang="en-US" dirty="0">
                <a:latin typeface="Times New Roman" panose="02020603050405020304" pitchFamily="18" charset="0"/>
                <a:cs typeface="Times New Roman" panose="02020603050405020304" pitchFamily="18" charset="0"/>
              </a:rPr>
              <a:t>some national and provincial government departments are not complying with the 30 day payment rule, (i.e. Section 38(1) of the PFMA (and Treasury regulations 8.2.3 (2001) and Treasury Instruction note No. 34). For example  (Next 2 slides)</a:t>
            </a:r>
          </a:p>
          <a:p>
            <a:endParaRPr lang="en-ZA" dirty="0"/>
          </a:p>
        </p:txBody>
      </p:sp>
      <p:sp>
        <p:nvSpPr>
          <p:cNvPr id="4" name="Footer Placeholder 3"/>
          <p:cNvSpPr>
            <a:spLocks noGrp="1"/>
          </p:cNvSpPr>
          <p:nvPr>
            <p:ph type="ftr" sz="quarter" idx="11"/>
          </p:nvPr>
        </p:nvSpPr>
        <p:spPr/>
        <p:txBody>
          <a:bodyPr/>
          <a:lstStyle/>
          <a:p>
            <a:pPr algn="ctr">
              <a:defRPr/>
            </a:pPr>
            <a:r>
              <a:rPr lang="en-ZA" smtClean="0"/>
              <a:t>Presentation to Select Committee on Appropriations: 2 May 2017</a:t>
            </a:r>
            <a:endParaRPr lang="en-ZA" dirty="0"/>
          </a:p>
        </p:txBody>
      </p:sp>
    </p:spTree>
    <p:extLst>
      <p:ext uri="{BB962C8B-B14F-4D97-AF65-F5344CB8AC3E}">
        <p14:creationId xmlns:p14="http://schemas.microsoft.com/office/powerpoint/2010/main" xmlns="" val="35857540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What Municipalities are Owed by Organs of State, 2015/16</a:t>
            </a:r>
            <a:endParaRPr lang="en-ZA" dirty="0"/>
          </a:p>
        </p:txBody>
      </p:sp>
      <p:sp>
        <p:nvSpPr>
          <p:cNvPr id="4" name="Slide Number Placeholder 3"/>
          <p:cNvSpPr>
            <a:spLocks noGrp="1"/>
          </p:cNvSpPr>
          <p:nvPr>
            <p:ph type="sldNum" sz="quarter" idx="10"/>
          </p:nvPr>
        </p:nvSpPr>
        <p:spPr>
          <a:xfrm>
            <a:off x="6553200" y="6165304"/>
            <a:ext cx="2133600" cy="365125"/>
          </a:xfrm>
        </p:spPr>
        <p:txBody>
          <a:bodyPr/>
          <a:lstStyle/>
          <a:p>
            <a:pPr>
              <a:defRPr/>
            </a:pPr>
            <a:fld id="{F1102E04-C8CA-4535-B9A8-E00E6E7F4501}" type="slidenum">
              <a:rPr lang="en-ZA" smtClean="0"/>
              <a:pPr>
                <a:defRPr/>
              </a:pPr>
              <a:t>14</a:t>
            </a:fld>
            <a:endParaRPr lang="en-ZA"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182283160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Explosion 1 2"/>
          <p:cNvSpPr/>
          <p:nvPr/>
        </p:nvSpPr>
        <p:spPr>
          <a:xfrm>
            <a:off x="5004048" y="1556792"/>
            <a:ext cx="3456384" cy="115212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dirty="0" smtClean="0">
                <a:latin typeface="Times New Roman" panose="02020603050405020304" pitchFamily="18" charset="0"/>
                <a:cs typeface="Times New Roman" panose="02020603050405020304" pitchFamily="18" charset="0"/>
              </a:rPr>
              <a:t>What are Municipalities Owed</a:t>
            </a:r>
            <a:endParaRPr lang="en-ZA" sz="1600" dirty="0">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pPr algn="ctr">
              <a:defRPr/>
            </a:pPr>
            <a:r>
              <a:rPr lang="en-ZA" smtClean="0"/>
              <a:t>Presentation to Select Committee on Appropriations: 2 May 2017</a:t>
            </a:r>
            <a:endParaRPr lang="en-ZA" dirty="0"/>
          </a:p>
        </p:txBody>
      </p:sp>
    </p:spTree>
    <p:extLst>
      <p:ext uri="{BB962C8B-B14F-4D97-AF65-F5344CB8AC3E}">
        <p14:creationId xmlns:p14="http://schemas.microsoft.com/office/powerpoint/2010/main" xmlns="" val="39342273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What Municipalities are Owed by National  Departments</a:t>
            </a:r>
            <a:endParaRPr lang="en-ZA" dirty="0"/>
          </a:p>
        </p:txBody>
      </p:sp>
      <p:sp>
        <p:nvSpPr>
          <p:cNvPr id="4" name="Slide Number Placeholder 3"/>
          <p:cNvSpPr>
            <a:spLocks noGrp="1"/>
          </p:cNvSpPr>
          <p:nvPr>
            <p:ph type="sldNum" sz="quarter" idx="10"/>
          </p:nvPr>
        </p:nvSpPr>
        <p:spPr/>
        <p:txBody>
          <a:bodyPr/>
          <a:lstStyle/>
          <a:p>
            <a:pPr>
              <a:defRPr/>
            </a:pPr>
            <a:fld id="{F1102E04-C8CA-4535-B9A8-E00E6E7F4501}" type="slidenum">
              <a:rPr lang="en-ZA" smtClean="0"/>
              <a:pPr>
                <a:defRPr/>
              </a:pPr>
              <a:t>15</a:t>
            </a:fld>
            <a:endParaRPr lang="en-ZA"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427688339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Footer Placeholder 2"/>
          <p:cNvSpPr>
            <a:spLocks noGrp="1"/>
          </p:cNvSpPr>
          <p:nvPr>
            <p:ph type="ftr" sz="quarter" idx="11"/>
          </p:nvPr>
        </p:nvSpPr>
        <p:spPr/>
        <p:txBody>
          <a:bodyPr/>
          <a:lstStyle/>
          <a:p>
            <a:pPr algn="ctr">
              <a:defRPr/>
            </a:pPr>
            <a:r>
              <a:rPr lang="en-ZA" smtClean="0"/>
              <a:t>Presentation to Select Committee on Appropriations: 2 May 2017</a:t>
            </a:r>
            <a:endParaRPr lang="en-ZA" dirty="0"/>
          </a:p>
        </p:txBody>
      </p:sp>
    </p:spTree>
    <p:extLst>
      <p:ext uri="{BB962C8B-B14F-4D97-AF65-F5344CB8AC3E}">
        <p14:creationId xmlns:p14="http://schemas.microsoft.com/office/powerpoint/2010/main" xmlns="" val="30388577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What Municipalities are Owed by Provincial Departments</a:t>
            </a:r>
            <a:endParaRPr lang="en-ZA" dirty="0"/>
          </a:p>
        </p:txBody>
      </p:sp>
      <p:sp>
        <p:nvSpPr>
          <p:cNvPr id="4" name="Slide Number Placeholder 3"/>
          <p:cNvSpPr>
            <a:spLocks noGrp="1"/>
          </p:cNvSpPr>
          <p:nvPr>
            <p:ph type="sldNum" sz="quarter" idx="10"/>
          </p:nvPr>
        </p:nvSpPr>
        <p:spPr/>
        <p:txBody>
          <a:bodyPr/>
          <a:lstStyle/>
          <a:p>
            <a:pPr>
              <a:defRPr/>
            </a:pPr>
            <a:fld id="{F1102E04-C8CA-4535-B9A8-E00E6E7F4501}" type="slidenum">
              <a:rPr lang="en-ZA" smtClean="0"/>
              <a:pPr>
                <a:defRPr/>
              </a:pPr>
              <a:t>16</a:t>
            </a:fld>
            <a:endParaRPr lang="en-ZA"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xmlns="" val="1886591272"/>
              </p:ext>
            </p:extLst>
          </p:nvPr>
        </p:nvGraphicFramePr>
        <p:xfrm>
          <a:off x="457200" y="1052736"/>
          <a:ext cx="8507288" cy="5549677"/>
        </p:xfrm>
        <a:graphic>
          <a:graphicData uri="http://schemas.openxmlformats.org/drawingml/2006/chart">
            <c:chart xmlns:c="http://schemas.openxmlformats.org/drawingml/2006/chart" xmlns:r="http://schemas.openxmlformats.org/officeDocument/2006/relationships" r:id="rId2"/>
          </a:graphicData>
        </a:graphic>
      </p:graphicFrame>
      <p:sp>
        <p:nvSpPr>
          <p:cNvPr id="3" name="Footer Placeholder 2"/>
          <p:cNvSpPr>
            <a:spLocks noGrp="1"/>
          </p:cNvSpPr>
          <p:nvPr>
            <p:ph type="ftr" sz="quarter" idx="11"/>
          </p:nvPr>
        </p:nvSpPr>
        <p:spPr>
          <a:xfrm>
            <a:off x="2699792" y="6269338"/>
            <a:ext cx="3744416" cy="360063"/>
          </a:xfrm>
        </p:spPr>
        <p:txBody>
          <a:bodyPr/>
          <a:lstStyle/>
          <a:p>
            <a:pPr algn="ctr">
              <a:defRPr/>
            </a:pPr>
            <a:r>
              <a:rPr lang="en-ZA" dirty="0" smtClean="0"/>
              <a:t>Presentation to Select Committee on Appropriations: 2 May 2017</a:t>
            </a:r>
            <a:endParaRPr lang="en-ZA" dirty="0"/>
          </a:p>
        </p:txBody>
      </p:sp>
    </p:spTree>
    <p:extLst>
      <p:ext uri="{BB962C8B-B14F-4D97-AF65-F5344CB8AC3E}">
        <p14:creationId xmlns:p14="http://schemas.microsoft.com/office/powerpoint/2010/main" xmlns="" val="24967289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ln>
            <a:solidFill>
              <a:srgbClr val="366C5B"/>
            </a:solidFill>
          </a:ln>
        </p:spPr>
        <p:style>
          <a:lnRef idx="2">
            <a:schemeClr val="accent2"/>
          </a:lnRef>
          <a:fillRef idx="1">
            <a:schemeClr val="lt1"/>
          </a:fillRef>
          <a:effectRef idx="0">
            <a:schemeClr val="accent2"/>
          </a:effectRef>
          <a:fontRef idx="minor">
            <a:schemeClr val="dk1"/>
          </a:fontRef>
        </p:style>
        <p:txBody>
          <a:bodyPr/>
          <a:lstStyle/>
          <a:p>
            <a:r>
              <a:rPr lang="en-ZA" dirty="0" smtClean="0"/>
              <a:t>Commission’s Recommendations</a:t>
            </a:r>
            <a:endParaRPr lang="en-ZA" dirty="0"/>
          </a:p>
        </p:txBody>
      </p:sp>
      <p:sp>
        <p:nvSpPr>
          <p:cNvPr id="3" name="Footer Placeholder 2"/>
          <p:cNvSpPr>
            <a:spLocks noGrp="1"/>
          </p:cNvSpPr>
          <p:nvPr>
            <p:ph type="ftr" sz="quarter" idx="11"/>
          </p:nvPr>
        </p:nvSpPr>
        <p:spPr/>
        <p:txBody>
          <a:bodyPr/>
          <a:lstStyle/>
          <a:p>
            <a:pPr algn="ctr">
              <a:defRPr/>
            </a:pPr>
            <a:r>
              <a:rPr lang="en-ZA" smtClean="0"/>
              <a:t>Presentation to Select Committee on Appropriations: 2 May 2017</a:t>
            </a:r>
            <a:endParaRPr lang="en-ZA" dirty="0"/>
          </a:p>
        </p:txBody>
      </p:sp>
    </p:spTree>
    <p:extLst>
      <p:ext uri="{BB962C8B-B14F-4D97-AF65-F5344CB8AC3E}">
        <p14:creationId xmlns:p14="http://schemas.microsoft.com/office/powerpoint/2010/main" xmlns="" val="14933640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Commission’s Recommendations</a:t>
            </a:r>
            <a:br>
              <a:rPr lang="en-ZA" dirty="0"/>
            </a:br>
            <a:endParaRPr lang="en-ZA" dirty="0"/>
          </a:p>
        </p:txBody>
      </p:sp>
      <p:sp>
        <p:nvSpPr>
          <p:cNvPr id="3" name="Content Placeholder 2"/>
          <p:cNvSpPr>
            <a:spLocks noGrp="1"/>
          </p:cNvSpPr>
          <p:nvPr>
            <p:ph idx="1"/>
          </p:nvPr>
        </p:nvSpPr>
        <p:spPr/>
        <p:txBody>
          <a:bodyPr>
            <a:normAutofit/>
          </a:bodyPr>
          <a:lstStyle/>
          <a:p>
            <a:pPr marL="0" indent="0" algn="just">
              <a:buNone/>
            </a:pPr>
            <a:r>
              <a:rPr lang="en-ZA" sz="2400" dirty="0" smtClean="0"/>
              <a:t>1. </a:t>
            </a:r>
            <a:r>
              <a:rPr lang="en-ZA" dirty="0" smtClean="0"/>
              <a:t>Need </a:t>
            </a:r>
            <a:r>
              <a:rPr lang="en-ZA" dirty="0"/>
              <a:t>to Improve  efficiencies in the System</a:t>
            </a:r>
            <a:endParaRPr lang="en-US" dirty="0" smtClean="0"/>
          </a:p>
          <a:p>
            <a:pPr lvl="1" algn="just"/>
            <a:r>
              <a:rPr lang="en-US" dirty="0" smtClean="0"/>
              <a:t>Avoidable electricity losses should minimized (e.g. graphs below on electricity losses)</a:t>
            </a:r>
            <a:endParaRPr lang="en-US" dirty="0"/>
          </a:p>
          <a:p>
            <a:pPr lvl="1" algn="just"/>
            <a:r>
              <a:rPr lang="en-US" dirty="0" smtClean="0"/>
              <a:t>Prepaid metering is one option that can be considered, albeit it requires careful balancing its side effects against the benefits</a:t>
            </a:r>
          </a:p>
          <a:p>
            <a:pPr lvl="1" algn="just"/>
            <a:r>
              <a:rPr lang="en-ZA" dirty="0" smtClean="0"/>
              <a:t>The rollout of prepaid metering is  progressing slowly in metros while in the rest of local government sector, the rollout is insignificant</a:t>
            </a:r>
          </a:p>
          <a:p>
            <a:pPr algn="just"/>
            <a:endParaRPr lang="en-ZA" sz="2800" dirty="0"/>
          </a:p>
        </p:txBody>
      </p:sp>
      <p:sp>
        <p:nvSpPr>
          <p:cNvPr id="4" name="Footer Placeholder 3"/>
          <p:cNvSpPr>
            <a:spLocks noGrp="1"/>
          </p:cNvSpPr>
          <p:nvPr>
            <p:ph type="ftr" sz="quarter" idx="11"/>
          </p:nvPr>
        </p:nvSpPr>
        <p:spPr>
          <a:xfrm>
            <a:off x="2699792" y="6237312"/>
            <a:ext cx="4176464" cy="360040"/>
          </a:xfrm>
        </p:spPr>
        <p:txBody>
          <a:bodyPr/>
          <a:lstStyle/>
          <a:p>
            <a:r>
              <a:rPr lang="en-US" dirty="0" smtClean="0"/>
              <a:t>Presentation to Select Committee on Appropriations: 2 May 2017</a:t>
            </a:r>
            <a:endParaRPr lang="en-ZA" dirty="0"/>
          </a:p>
        </p:txBody>
      </p:sp>
      <p:sp>
        <p:nvSpPr>
          <p:cNvPr id="5" name="Slide Number Placeholder 4"/>
          <p:cNvSpPr>
            <a:spLocks noGrp="1"/>
          </p:cNvSpPr>
          <p:nvPr>
            <p:ph type="sldNum" sz="quarter" idx="4294967295"/>
          </p:nvPr>
        </p:nvSpPr>
        <p:spPr>
          <a:xfrm>
            <a:off x="6553200" y="6237312"/>
            <a:ext cx="2133600" cy="365125"/>
          </a:xfrm>
          <a:prstGeom prst="rect">
            <a:avLst/>
          </a:prstGeom>
        </p:spPr>
        <p:txBody>
          <a:bodyPr/>
          <a:lstStyle/>
          <a:p>
            <a:fld id="{AC57FB67-5201-4263-A749-74A8A000A585}" type="slidenum">
              <a:rPr lang="en-ZA" smtClean="0"/>
              <a:pPr/>
              <a:t>18</a:t>
            </a:fld>
            <a:endParaRPr lang="en-ZA" dirty="0"/>
          </a:p>
        </p:txBody>
      </p:sp>
    </p:spTree>
    <p:extLst>
      <p:ext uri="{BB962C8B-B14F-4D97-AF65-F5344CB8AC3E}">
        <p14:creationId xmlns:p14="http://schemas.microsoft.com/office/powerpoint/2010/main" xmlns="" val="28747578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ZA"/>
          </a:p>
        </p:txBody>
      </p:sp>
      <p:sp>
        <p:nvSpPr>
          <p:cNvPr id="3" name="Subtitle 2"/>
          <p:cNvSpPr>
            <a:spLocks noGrp="1"/>
          </p:cNvSpPr>
          <p:nvPr>
            <p:ph type="subTitle" idx="1"/>
          </p:nvPr>
        </p:nvSpPr>
        <p:spPr/>
        <p:txBody>
          <a:bodyPr/>
          <a:lstStyle/>
          <a:p>
            <a:endParaRPr lang="en-ZA"/>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Structure of Presentation</a:t>
            </a:r>
            <a:endParaRPr lang="en-ZA" dirty="0"/>
          </a:p>
        </p:txBody>
      </p:sp>
      <p:sp>
        <p:nvSpPr>
          <p:cNvPr id="3" name="Text Placeholder 2"/>
          <p:cNvSpPr>
            <a:spLocks noGrp="1"/>
          </p:cNvSpPr>
          <p:nvPr>
            <p:ph type="body" idx="1"/>
          </p:nvPr>
        </p:nvSpPr>
        <p:spPr>
          <a:xfrm>
            <a:off x="457200" y="1600201"/>
            <a:ext cx="8229600" cy="5257800"/>
          </a:xfrm>
        </p:spPr>
        <p:txBody>
          <a:bodyPr/>
          <a:lstStyle/>
          <a:p>
            <a:r>
              <a:rPr lang="en-ZA" sz="2000" dirty="0" smtClean="0"/>
              <a:t>Background</a:t>
            </a:r>
          </a:p>
          <a:p>
            <a:r>
              <a:rPr lang="en-ZA" sz="2000" dirty="0" smtClean="0"/>
              <a:t>Aggregate Municipal Debt</a:t>
            </a:r>
          </a:p>
          <a:p>
            <a:r>
              <a:rPr lang="en-ZA" sz="2000" dirty="0" smtClean="0"/>
              <a:t>Creditors as Share of Total Debt Owed by Municipalities</a:t>
            </a:r>
          </a:p>
          <a:p>
            <a:r>
              <a:rPr lang="en-ZA" sz="2000" dirty="0" smtClean="0"/>
              <a:t>Total Debt Overview</a:t>
            </a:r>
          </a:p>
          <a:p>
            <a:r>
              <a:rPr lang="en-ZA" sz="2000" dirty="0" smtClean="0"/>
              <a:t>Top 20 Defaulting Municipalities</a:t>
            </a:r>
          </a:p>
          <a:p>
            <a:r>
              <a:rPr lang="en-ZA" sz="2000" dirty="0" smtClean="0"/>
              <a:t>Municipal Debt by Province</a:t>
            </a:r>
          </a:p>
          <a:p>
            <a:r>
              <a:rPr lang="en-ZA" sz="2000" dirty="0" smtClean="0"/>
              <a:t>Small Power Users Debt</a:t>
            </a:r>
          </a:p>
          <a:p>
            <a:r>
              <a:rPr lang="en-US" sz="2000" dirty="0" smtClean="0"/>
              <a:t>Recent Developments</a:t>
            </a:r>
          </a:p>
          <a:p>
            <a:r>
              <a:rPr lang="en-ZA" sz="2000" dirty="0"/>
              <a:t>What Municipalities are Owed by Organs of State</a:t>
            </a:r>
          </a:p>
          <a:p>
            <a:r>
              <a:rPr lang="en-ZA" sz="2000" dirty="0"/>
              <a:t> What Municipalities are Owed by Provincial and National Departments</a:t>
            </a:r>
          </a:p>
          <a:p>
            <a:r>
              <a:rPr lang="en-ZA" sz="2000" dirty="0" smtClean="0"/>
              <a:t>Recommendations</a:t>
            </a:r>
            <a:endParaRPr lang="en-ZA" sz="2000" dirty="0"/>
          </a:p>
          <a:p>
            <a:endParaRPr lang="en-US" sz="2000" dirty="0" smtClean="0"/>
          </a:p>
        </p:txBody>
      </p:sp>
      <p:sp>
        <p:nvSpPr>
          <p:cNvPr id="4" name="Slide Number Placeholder 3"/>
          <p:cNvSpPr>
            <a:spLocks noGrp="1"/>
          </p:cNvSpPr>
          <p:nvPr>
            <p:ph type="sldNum" sz="quarter" idx="2"/>
          </p:nvPr>
        </p:nvSpPr>
        <p:spPr/>
        <p:txBody>
          <a:bodyPr/>
          <a:lstStyle/>
          <a:p>
            <a:fld id="{86CB4B4D-7CA3-9044-876B-883B54F8677D}" type="slidenum">
              <a:rPr lang="en-ZA" smtClean="0"/>
              <a:pPr/>
              <a:t>2</a:t>
            </a:fld>
            <a:endParaRPr lang="en-ZA" dirty="0"/>
          </a:p>
        </p:txBody>
      </p:sp>
    </p:spTree>
    <p:extLst>
      <p:ext uri="{BB962C8B-B14F-4D97-AF65-F5344CB8AC3E}">
        <p14:creationId xmlns:p14="http://schemas.microsoft.com/office/powerpoint/2010/main" xmlns="" val="916792721"/>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ZA"/>
          </a:p>
        </p:txBody>
      </p:sp>
      <p:sp>
        <p:nvSpPr>
          <p:cNvPr id="3" name="Subtitle 2"/>
          <p:cNvSpPr>
            <a:spLocks noGrp="1"/>
          </p:cNvSpPr>
          <p:nvPr>
            <p:ph type="subTitle" idx="1"/>
          </p:nvPr>
        </p:nvSpPr>
        <p:spPr/>
        <p:txBody>
          <a:bodyPr/>
          <a:lstStyle/>
          <a:p>
            <a:endParaRPr lang="en-ZA"/>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ZA"/>
          </a:p>
        </p:txBody>
      </p:sp>
      <p:sp>
        <p:nvSpPr>
          <p:cNvPr id="3" name="Subtitle 2"/>
          <p:cNvSpPr>
            <a:spLocks noGrp="1"/>
          </p:cNvSpPr>
          <p:nvPr>
            <p:ph type="subTitle" idx="1"/>
          </p:nvPr>
        </p:nvSpPr>
        <p:spPr/>
        <p:txBody>
          <a:bodyPr/>
          <a:lstStyle/>
          <a:p>
            <a:endParaRPr lang="en-ZA"/>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544" y="241176"/>
            <a:ext cx="8229600" cy="1143000"/>
          </a:xfrm>
        </p:spPr>
        <p:txBody>
          <a:bodyPr>
            <a:noAutofit/>
          </a:bodyPr>
          <a:lstStyle/>
          <a:p>
            <a:r>
              <a:rPr lang="en-ZA" dirty="0"/>
              <a:t>Commission’s Recommendations</a:t>
            </a:r>
            <a:r>
              <a:rPr lang="en-ZA" dirty="0" smtClean="0">
                <a:effectLst/>
              </a:rPr>
              <a:t>   </a:t>
            </a:r>
            <a:endParaRPr lang="en-ZA" dirty="0">
              <a:effectLst/>
            </a:endParaRPr>
          </a:p>
        </p:txBody>
      </p:sp>
      <p:sp>
        <p:nvSpPr>
          <p:cNvPr id="3" name="Content Placeholder 2"/>
          <p:cNvSpPr>
            <a:spLocks noGrp="1"/>
          </p:cNvSpPr>
          <p:nvPr>
            <p:ph idx="1"/>
          </p:nvPr>
        </p:nvSpPr>
        <p:spPr>
          <a:xfrm>
            <a:off x="251520" y="1384176"/>
            <a:ext cx="8435280" cy="5107694"/>
          </a:xfrm>
        </p:spPr>
        <p:txBody>
          <a:bodyPr/>
          <a:lstStyle/>
          <a:p>
            <a:pPr marL="0" lvl="2" indent="0" algn="just">
              <a:buNone/>
            </a:pPr>
            <a:r>
              <a:rPr lang="en-US" sz="2200" dirty="0" smtClean="0"/>
              <a:t>2. A proper diagnostics of the root cause of non-payment be done and if it is due to bad management, appropriate consequences should be rendered especially the perennial defaulters</a:t>
            </a:r>
          </a:p>
          <a:p>
            <a:pPr marL="800100" lvl="3" indent="-342900" algn="just"/>
            <a:r>
              <a:rPr lang="en-US" sz="2200" dirty="0" smtClean="0"/>
              <a:t>Stricter measures should be imposed on individuals within municipalities that are responsible for continued flouting of MFMA rules. </a:t>
            </a:r>
          </a:p>
          <a:p>
            <a:pPr marL="0" lvl="2" indent="0" algn="just">
              <a:buNone/>
            </a:pPr>
            <a:r>
              <a:rPr lang="en-US" sz="2200" dirty="0" smtClean="0"/>
              <a:t>3. Municipalities must produce balanced budgets and in addition the electricity and water undertakings must be ring fenced. </a:t>
            </a:r>
          </a:p>
          <a:p>
            <a:pPr marL="0" lvl="2" indent="0" algn="just">
              <a:buNone/>
            </a:pPr>
            <a:r>
              <a:rPr lang="en-US" sz="2200" dirty="0" smtClean="0"/>
              <a:t>4. That IGFR forums dedicate sufficient time to find lasting solutions to the debt problems within the Local government sector. </a:t>
            </a:r>
          </a:p>
          <a:p>
            <a:pPr marL="0" lvl="2" indent="0" algn="just">
              <a:buNone/>
            </a:pPr>
            <a:r>
              <a:rPr lang="en-US" sz="2200" dirty="0" smtClean="0"/>
              <a:t>5. Prepaid </a:t>
            </a:r>
            <a:r>
              <a:rPr lang="en-US" sz="2200" dirty="0"/>
              <a:t>metering </a:t>
            </a:r>
            <a:r>
              <a:rPr lang="en-US" sz="2200" dirty="0" smtClean="0"/>
              <a:t>(use of mart technologies) is </a:t>
            </a:r>
            <a:r>
              <a:rPr lang="en-US" sz="2200" dirty="0"/>
              <a:t>one option that can be considered, albeit it requires </a:t>
            </a:r>
            <a:r>
              <a:rPr lang="en-US" sz="2200" dirty="0" smtClean="0"/>
              <a:t>carefully </a:t>
            </a:r>
            <a:r>
              <a:rPr lang="en-US" sz="2200" dirty="0"/>
              <a:t>balancing its side effects against the benefits.</a:t>
            </a:r>
          </a:p>
          <a:p>
            <a:pPr marL="0" lvl="2" indent="0" algn="just">
              <a:buNone/>
            </a:pPr>
            <a:r>
              <a:rPr lang="en-US" dirty="0" smtClean="0"/>
              <a:t> </a:t>
            </a:r>
            <a:endParaRPr lang="en-US" dirty="0"/>
          </a:p>
          <a:p>
            <a:pPr marL="342900" lvl="2" indent="-342900" algn="just"/>
            <a:endParaRPr lang="en-US" sz="2000" dirty="0" smtClean="0"/>
          </a:p>
        </p:txBody>
      </p:sp>
      <p:sp>
        <p:nvSpPr>
          <p:cNvPr id="4" name="Slide Number Placeholder 3"/>
          <p:cNvSpPr>
            <a:spLocks noGrp="1"/>
          </p:cNvSpPr>
          <p:nvPr>
            <p:ph type="sldNum" sz="quarter" idx="10"/>
          </p:nvPr>
        </p:nvSpPr>
        <p:spPr/>
        <p:txBody>
          <a:bodyPr/>
          <a:lstStyle/>
          <a:p>
            <a:pPr>
              <a:defRPr/>
            </a:pPr>
            <a:fld id="{F1102E04-C8CA-4535-B9A8-E00E6E7F4501}" type="slidenum">
              <a:rPr lang="en-ZA" smtClean="0"/>
              <a:pPr>
                <a:defRPr/>
              </a:pPr>
              <a:t>22</a:t>
            </a:fld>
            <a:endParaRPr lang="en-ZA" dirty="0"/>
          </a:p>
        </p:txBody>
      </p:sp>
      <p:sp>
        <p:nvSpPr>
          <p:cNvPr id="5" name="Footer Placeholder 4"/>
          <p:cNvSpPr>
            <a:spLocks noGrp="1"/>
          </p:cNvSpPr>
          <p:nvPr>
            <p:ph type="ftr" sz="quarter" idx="11"/>
          </p:nvPr>
        </p:nvSpPr>
        <p:spPr/>
        <p:txBody>
          <a:bodyPr/>
          <a:lstStyle/>
          <a:p>
            <a:pPr algn="ctr">
              <a:defRPr/>
            </a:pPr>
            <a:r>
              <a:rPr lang="en-ZA" smtClean="0"/>
              <a:t>Presentation to Select Committee on Appropriations: 2 May 2017</a:t>
            </a:r>
            <a:endParaRPr lang="en-ZA" dirty="0"/>
          </a:p>
        </p:txBody>
      </p:sp>
    </p:spTree>
    <p:extLst>
      <p:ext uri="{BB962C8B-B14F-4D97-AF65-F5344CB8AC3E}">
        <p14:creationId xmlns:p14="http://schemas.microsoft.com/office/powerpoint/2010/main" xmlns="" val="1238271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22313" y="2349500"/>
            <a:ext cx="7772400" cy="1150938"/>
          </a:xfrm>
        </p:spPr>
        <p:txBody>
          <a:bodyPr>
            <a:normAutofit/>
          </a:bodyPr>
          <a:lstStyle/>
          <a:p>
            <a:pPr>
              <a:defRPr/>
            </a:pPr>
            <a:r>
              <a:rPr lang="en-ZA" sz="4400" dirty="0" smtClean="0">
                <a:effectLst/>
              </a:rPr>
              <a:t>Thank You.</a:t>
            </a:r>
            <a:endParaRPr lang="en-ZA" sz="4400" dirty="0">
              <a:effectLst/>
            </a:endParaRPr>
          </a:p>
        </p:txBody>
      </p:sp>
      <p:sp>
        <p:nvSpPr>
          <p:cNvPr id="6" name="Content Placeholder 2"/>
          <p:cNvSpPr txBox="1">
            <a:spLocks/>
          </p:cNvSpPr>
          <p:nvPr/>
        </p:nvSpPr>
        <p:spPr bwMode="auto">
          <a:xfrm>
            <a:off x="2555875" y="4619625"/>
            <a:ext cx="4032250" cy="1905000"/>
          </a:xfrm>
          <a:prstGeom prst="rect">
            <a:avLst/>
          </a:prstGeom>
          <a:noFill/>
          <a:ln w="9525">
            <a:noFill/>
            <a:miter lim="800000"/>
            <a:headEnd/>
            <a:tailEnd/>
          </a:ln>
        </p:spPr>
        <p:txBody>
          <a:bodyPr/>
          <a:lstStyle/>
          <a:p>
            <a:pPr algn="ctr">
              <a:defRPr/>
            </a:pPr>
            <a:r>
              <a:rPr lang="en-ZA" sz="1600" i="1" dirty="0">
                <a:solidFill>
                  <a:srgbClr val="366C5B"/>
                </a:solidFill>
                <a:latin typeface="Times New Roman" pitchFamily="18" charset="0"/>
                <a:cs typeface="Times New Roman" pitchFamily="18" charset="0"/>
              </a:rPr>
              <a:t>Financial and Fiscal Commission</a:t>
            </a:r>
          </a:p>
          <a:p>
            <a:pPr algn="ctr">
              <a:defRPr/>
            </a:pPr>
            <a:r>
              <a:rPr lang="en-ZA" sz="1600" i="1" dirty="0">
                <a:solidFill>
                  <a:srgbClr val="366C5B"/>
                </a:solidFill>
                <a:latin typeface="Times New Roman" pitchFamily="18" charset="0"/>
                <a:cs typeface="Times New Roman" pitchFamily="18" charset="0"/>
              </a:rPr>
              <a:t>Montrose Place (2</a:t>
            </a:r>
            <a:r>
              <a:rPr lang="en-ZA" sz="1600" i="1" baseline="30000" dirty="0">
                <a:solidFill>
                  <a:srgbClr val="366C5B"/>
                </a:solidFill>
                <a:latin typeface="Times New Roman" pitchFamily="18" charset="0"/>
                <a:cs typeface="Times New Roman" pitchFamily="18" charset="0"/>
              </a:rPr>
              <a:t>nd</a:t>
            </a:r>
            <a:r>
              <a:rPr lang="en-ZA" sz="1600" i="1" dirty="0">
                <a:solidFill>
                  <a:srgbClr val="366C5B"/>
                </a:solidFill>
                <a:latin typeface="Times New Roman" pitchFamily="18" charset="0"/>
                <a:cs typeface="Times New Roman" pitchFamily="18" charset="0"/>
              </a:rPr>
              <a:t> Floor), </a:t>
            </a:r>
            <a:r>
              <a:rPr lang="en-ZA" sz="1600" i="1" dirty="0" err="1">
                <a:solidFill>
                  <a:srgbClr val="366C5B"/>
                </a:solidFill>
                <a:latin typeface="Times New Roman" pitchFamily="18" charset="0"/>
                <a:cs typeface="Times New Roman" pitchFamily="18" charset="0"/>
              </a:rPr>
              <a:t>Bekker</a:t>
            </a:r>
            <a:r>
              <a:rPr lang="en-ZA" sz="1600" i="1" dirty="0">
                <a:solidFill>
                  <a:srgbClr val="366C5B"/>
                </a:solidFill>
                <a:latin typeface="Times New Roman" pitchFamily="18" charset="0"/>
                <a:cs typeface="Times New Roman" pitchFamily="18" charset="0"/>
              </a:rPr>
              <a:t> Street,</a:t>
            </a:r>
          </a:p>
          <a:p>
            <a:pPr algn="ctr">
              <a:defRPr/>
            </a:pPr>
            <a:r>
              <a:rPr lang="en-ZA" sz="1600" i="1" dirty="0">
                <a:solidFill>
                  <a:srgbClr val="366C5B"/>
                </a:solidFill>
                <a:latin typeface="Times New Roman" pitchFamily="18" charset="0"/>
                <a:cs typeface="Times New Roman" pitchFamily="18" charset="0"/>
              </a:rPr>
              <a:t>Waterfall Park, </a:t>
            </a:r>
            <a:r>
              <a:rPr lang="en-ZA" sz="1600" i="1" dirty="0" err="1">
                <a:solidFill>
                  <a:srgbClr val="366C5B"/>
                </a:solidFill>
                <a:latin typeface="Times New Roman" pitchFamily="18" charset="0"/>
                <a:cs typeface="Times New Roman" pitchFamily="18" charset="0"/>
              </a:rPr>
              <a:t>Vorna</a:t>
            </a:r>
            <a:r>
              <a:rPr lang="en-ZA" sz="1600" i="1" dirty="0">
                <a:solidFill>
                  <a:srgbClr val="366C5B"/>
                </a:solidFill>
                <a:latin typeface="Times New Roman" pitchFamily="18" charset="0"/>
                <a:cs typeface="Times New Roman" pitchFamily="18" charset="0"/>
              </a:rPr>
              <a:t> Valley, </a:t>
            </a:r>
            <a:r>
              <a:rPr lang="en-ZA" sz="1600" i="1" dirty="0" err="1">
                <a:solidFill>
                  <a:srgbClr val="366C5B"/>
                </a:solidFill>
                <a:latin typeface="Times New Roman" pitchFamily="18" charset="0"/>
                <a:cs typeface="Times New Roman" pitchFamily="18" charset="0"/>
              </a:rPr>
              <a:t>Midrand</a:t>
            </a:r>
            <a:r>
              <a:rPr lang="en-ZA" sz="1600" i="1" dirty="0">
                <a:solidFill>
                  <a:srgbClr val="366C5B"/>
                </a:solidFill>
                <a:latin typeface="Times New Roman" pitchFamily="18" charset="0"/>
                <a:cs typeface="Times New Roman" pitchFamily="18" charset="0"/>
              </a:rPr>
              <a:t>,</a:t>
            </a:r>
          </a:p>
          <a:p>
            <a:pPr algn="ctr">
              <a:defRPr/>
            </a:pPr>
            <a:r>
              <a:rPr lang="en-ZA" sz="1600" i="1" dirty="0">
                <a:solidFill>
                  <a:srgbClr val="366C5B"/>
                </a:solidFill>
                <a:latin typeface="Times New Roman" pitchFamily="18" charset="0"/>
                <a:cs typeface="Times New Roman" pitchFamily="18" charset="0"/>
              </a:rPr>
              <a:t>Private Bag X69, Halfway House 1685</a:t>
            </a:r>
          </a:p>
          <a:p>
            <a:pPr algn="ctr">
              <a:defRPr/>
            </a:pPr>
            <a:r>
              <a:rPr lang="en-ZA" sz="1600" i="1" dirty="0">
                <a:solidFill>
                  <a:srgbClr val="366C5B"/>
                </a:solidFill>
                <a:latin typeface="Times New Roman" pitchFamily="18" charset="0"/>
                <a:cs typeface="Times New Roman" pitchFamily="18" charset="0"/>
              </a:rPr>
              <a:t>www.ffc.co.za</a:t>
            </a:r>
          </a:p>
          <a:p>
            <a:pPr algn="ctr">
              <a:defRPr/>
            </a:pPr>
            <a:r>
              <a:rPr lang="en-ZA" sz="1600" i="1" dirty="0">
                <a:solidFill>
                  <a:srgbClr val="366C5B"/>
                </a:solidFill>
                <a:latin typeface="Times New Roman" pitchFamily="18" charset="0"/>
                <a:cs typeface="Times New Roman" pitchFamily="18" charset="0"/>
              </a:rPr>
              <a:t>Tel: +27 11 207 2300</a:t>
            </a:r>
          </a:p>
          <a:p>
            <a:pPr algn="ctr">
              <a:defRPr/>
            </a:pPr>
            <a:r>
              <a:rPr lang="en-ZA" sz="1600" i="1" dirty="0">
                <a:solidFill>
                  <a:srgbClr val="366C5B"/>
                </a:solidFill>
                <a:latin typeface="Times New Roman" pitchFamily="18" charset="0"/>
                <a:cs typeface="Times New Roman" pitchFamily="18" charset="0"/>
              </a:rPr>
              <a:t>Fax: +27 86 589 1038</a:t>
            </a:r>
          </a:p>
          <a:p>
            <a:pPr marL="609600" indent="-609600" algn="ctr" eaLnBrk="0" hangingPunct="0">
              <a:spcBef>
                <a:spcPct val="20000"/>
              </a:spcBef>
              <a:defRPr/>
            </a:pPr>
            <a:endParaRPr lang="en-ZA" sz="1600" i="1" dirty="0">
              <a:solidFill>
                <a:srgbClr val="366C5B"/>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4140371134"/>
      </p:ext>
    </p:extLst>
  </p:cSld>
  <p:clrMapOvr>
    <a:masterClrMapping/>
  </p:clrMapOvr>
  <p:transition>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 name="Shape 335"/>
          <p:cNvSpPr/>
          <p:nvPr/>
        </p:nvSpPr>
        <p:spPr>
          <a:xfrm>
            <a:off x="2699791" y="6237289"/>
            <a:ext cx="3744418" cy="237906"/>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1100" i="1">
                <a:solidFill>
                  <a:srgbClr val="366C5B"/>
                </a:solidFill>
                <a:latin typeface="Times New Roman"/>
                <a:ea typeface="Times New Roman"/>
                <a:cs typeface="Times New Roman"/>
                <a:sym typeface="Times New Roman"/>
              </a:defRPr>
            </a:lvl1pPr>
          </a:lstStyle>
          <a:p>
            <a:pPr lvl="0">
              <a:defRPr sz="1800" i="0">
                <a:solidFill>
                  <a:srgbClr val="000000"/>
                </a:solidFill>
              </a:defRPr>
            </a:pPr>
            <a:r>
              <a:rPr sz="1100" i="1">
                <a:solidFill>
                  <a:srgbClr val="366C5B"/>
                </a:solidFill>
              </a:rPr>
              <a:t>FFC MTBPS Training for SCoA_September 2014</a:t>
            </a:r>
          </a:p>
        </p:txBody>
      </p:sp>
      <p:sp>
        <p:nvSpPr>
          <p:cNvPr id="336" name="Shape 336"/>
          <p:cNvSpPr/>
          <p:nvPr/>
        </p:nvSpPr>
        <p:spPr>
          <a:xfrm>
            <a:off x="2699791" y="6237289"/>
            <a:ext cx="3744418" cy="237906"/>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1100" i="1">
                <a:solidFill>
                  <a:srgbClr val="366C5B"/>
                </a:solidFill>
                <a:latin typeface="Times New Roman"/>
                <a:ea typeface="Times New Roman"/>
                <a:cs typeface="Times New Roman"/>
                <a:sym typeface="Times New Roman"/>
              </a:defRPr>
            </a:lvl1pPr>
          </a:lstStyle>
          <a:p>
            <a:pPr lvl="0">
              <a:defRPr sz="1800" i="0">
                <a:solidFill>
                  <a:srgbClr val="000000"/>
                </a:solidFill>
              </a:defRPr>
            </a:pPr>
            <a:r>
              <a:rPr sz="1100" i="1">
                <a:solidFill>
                  <a:srgbClr val="366C5B"/>
                </a:solidFill>
              </a:rPr>
              <a:t>Introduction to the Financial and Fiscal Commission 2014</a:t>
            </a:r>
          </a:p>
        </p:txBody>
      </p:sp>
      <p:sp>
        <p:nvSpPr>
          <p:cNvPr id="337" name="Shape 337"/>
          <p:cNvSpPr>
            <a:spLocks noGrp="1"/>
          </p:cNvSpPr>
          <p:nvPr>
            <p:ph type="title"/>
          </p:nvPr>
        </p:nvSpPr>
        <p:spPr>
          <a:xfrm>
            <a:off x="302940" y="68738"/>
            <a:ext cx="8538120" cy="1143002"/>
          </a:xfrm>
          <a:prstGeom prst="rect">
            <a:avLst/>
          </a:prstGeom>
        </p:spPr>
        <p:txBody>
          <a:bodyPr/>
          <a:lstStyle/>
          <a:p>
            <a:pPr lvl="0">
              <a:defRPr sz="1800" cap="none">
                <a:solidFill>
                  <a:srgbClr val="000000"/>
                </a:solidFill>
                <a:effectLst/>
              </a:defRPr>
            </a:pPr>
            <a:r>
              <a:rPr sz="4400" cap="small" dirty="0">
                <a:solidFill>
                  <a:srgbClr val="3B7150"/>
                </a:solidFill>
              </a:rPr>
              <a:t>FFC’s Website: www.ffc.co.za</a:t>
            </a:r>
          </a:p>
        </p:txBody>
      </p:sp>
      <p:sp>
        <p:nvSpPr>
          <p:cNvPr id="338" name="Shape 338"/>
          <p:cNvSpPr>
            <a:spLocks noGrp="1"/>
          </p:cNvSpPr>
          <p:nvPr>
            <p:ph type="sldNum" sz="quarter" idx="2"/>
          </p:nvPr>
        </p:nvSpPr>
        <p:spPr>
          <a:xfrm>
            <a:off x="6553200" y="6007565"/>
            <a:ext cx="2133600" cy="184027"/>
          </a:xfrm>
          <a:prstGeom prst="rect">
            <a:avLst/>
          </a:prstGeom>
          <a:extLst>
            <a:ext uri="{C572A759-6A51-4108-AA02-DFA0A04FC94B}">
              <ma14:wrappingTextBoxFlag xmlns:ma14="http://schemas.microsoft.com/office/mac/drawingml/2011/main" xmlns="" val="1"/>
            </a:ext>
          </a:extLst>
        </p:spPr>
        <p:txBody>
          <a:bodyPr lIns="0" tIns="0" rIns="0" bIns="0">
            <a:normAutofit/>
          </a:bodyPr>
          <a:lstStyle>
            <a:lvl1pPr>
              <a:defRPr>
                <a:solidFill>
                  <a:srgbClr val="888888"/>
                </a:solidFill>
              </a:defRPr>
            </a:lvl1pPr>
          </a:lstStyle>
          <a:p>
            <a:pPr lvl="0">
              <a:defRPr sz="1800">
                <a:solidFill>
                  <a:srgbClr val="000000"/>
                </a:solidFill>
              </a:defRPr>
            </a:pPr>
            <a:fld id="{86CB4B4D-7CA3-9044-876B-883B54F8677D}" type="slidenum">
              <a:rPr sz="1200">
                <a:solidFill>
                  <a:srgbClr val="888888"/>
                </a:solidFill>
              </a:rPr>
              <a:pPr lvl="0">
                <a:defRPr sz="1800">
                  <a:solidFill>
                    <a:srgbClr val="000000"/>
                  </a:solidFill>
                </a:defRPr>
              </a:pPr>
              <a:t>24</a:t>
            </a:fld>
            <a:endParaRPr sz="1200">
              <a:solidFill>
                <a:srgbClr val="888888"/>
              </a:solidFil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02940" y="1340768"/>
            <a:ext cx="8538120" cy="5256584"/>
          </a:xfrm>
          <a:prstGeom prst="rect">
            <a:avLst/>
          </a:prstGeom>
        </p:spPr>
      </p:pic>
    </p:spTree>
    <p:extLst>
      <p:ext uri="{BB962C8B-B14F-4D97-AF65-F5344CB8AC3E}">
        <p14:creationId xmlns:p14="http://schemas.microsoft.com/office/powerpoint/2010/main" xmlns="" val="1017754321"/>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Background </a:t>
            </a:r>
            <a:endParaRPr lang="en-ZA" dirty="0"/>
          </a:p>
        </p:txBody>
      </p:sp>
      <p:sp>
        <p:nvSpPr>
          <p:cNvPr id="3" name="Content Placeholder 2"/>
          <p:cNvSpPr>
            <a:spLocks noGrp="1"/>
          </p:cNvSpPr>
          <p:nvPr>
            <p:ph idx="1"/>
          </p:nvPr>
        </p:nvSpPr>
        <p:spPr/>
        <p:txBody>
          <a:bodyPr/>
          <a:lstStyle/>
          <a:p>
            <a:pPr algn="just">
              <a:lnSpc>
                <a:spcPct val="90000"/>
              </a:lnSpc>
            </a:pPr>
            <a:r>
              <a:rPr lang="en-US" sz="2000" dirty="0" smtClean="0"/>
              <a:t>The Electricity Regulation Act, 2006 (Act No. 4 of 2006) gives the National Energy Regulator of South Africa (NERSA) a mandate to regulate the supply of electricity through the provision and approval of tariffs. </a:t>
            </a:r>
          </a:p>
          <a:p>
            <a:pPr algn="just">
              <a:lnSpc>
                <a:spcPct val="90000"/>
              </a:lnSpc>
            </a:pPr>
            <a:r>
              <a:rPr lang="en-US" sz="2000" dirty="0" smtClean="0"/>
              <a:t>From the tariffs given by NERSA, Eskom sells electricity to municipalities in bulk which in turn the municipalities resell to their respective clients (households).</a:t>
            </a:r>
          </a:p>
          <a:p>
            <a:pPr algn="just">
              <a:lnSpc>
                <a:spcPct val="90000"/>
              </a:lnSpc>
            </a:pPr>
            <a:r>
              <a:rPr lang="en-US" sz="2000" dirty="0"/>
              <a:t>According to Eskom, 42% of the company’s revenue is </a:t>
            </a:r>
            <a:r>
              <a:rPr lang="en-US" sz="2000" dirty="0" smtClean="0"/>
              <a:t>derived from municipalities, suggesting that the defaulting municipalities are adversely affecting the power utility’s financial health.</a:t>
            </a:r>
          </a:p>
          <a:p>
            <a:pPr algn="just">
              <a:lnSpc>
                <a:spcPct val="90000"/>
              </a:lnSpc>
            </a:pPr>
            <a:r>
              <a:rPr lang="en-US" sz="2000" dirty="0" smtClean="0"/>
              <a:t>As of February 2017 Eskom was owed R10billion (i.e. overdue debt only).</a:t>
            </a:r>
          </a:p>
          <a:p>
            <a:pPr algn="just">
              <a:lnSpc>
                <a:spcPct val="90000"/>
              </a:lnSpc>
            </a:pPr>
            <a:r>
              <a:rPr lang="en-US" sz="2000" dirty="0" smtClean="0"/>
              <a:t>The top 10 defaulting municipalities owe about R6.2 billion, whilst </a:t>
            </a:r>
            <a:r>
              <a:rPr lang="en-US" sz="2000" dirty="0"/>
              <a:t>t</a:t>
            </a:r>
            <a:r>
              <a:rPr lang="en-US" sz="2000" dirty="0" smtClean="0"/>
              <a:t>he top 20 defaulting municipalities are overdue by about R7.4 billion.</a:t>
            </a:r>
          </a:p>
        </p:txBody>
      </p:sp>
      <p:sp>
        <p:nvSpPr>
          <p:cNvPr id="4" name="Slide Number Placeholder 3"/>
          <p:cNvSpPr>
            <a:spLocks noGrp="1"/>
          </p:cNvSpPr>
          <p:nvPr>
            <p:ph type="sldNum" sz="quarter" idx="10"/>
          </p:nvPr>
        </p:nvSpPr>
        <p:spPr/>
        <p:txBody>
          <a:bodyPr/>
          <a:lstStyle/>
          <a:p>
            <a:pPr>
              <a:defRPr/>
            </a:pPr>
            <a:fld id="{F1102E04-C8CA-4535-B9A8-E00E6E7F4501}" type="slidenum">
              <a:rPr lang="en-ZA" smtClean="0"/>
              <a:pPr>
                <a:defRPr/>
              </a:pPr>
              <a:t>3</a:t>
            </a:fld>
            <a:endParaRPr lang="en-ZA" dirty="0"/>
          </a:p>
        </p:txBody>
      </p:sp>
      <p:sp>
        <p:nvSpPr>
          <p:cNvPr id="5" name="Footer Placeholder 4"/>
          <p:cNvSpPr>
            <a:spLocks noGrp="1"/>
          </p:cNvSpPr>
          <p:nvPr>
            <p:ph type="ftr" sz="quarter" idx="11"/>
          </p:nvPr>
        </p:nvSpPr>
        <p:spPr/>
        <p:txBody>
          <a:bodyPr/>
          <a:lstStyle/>
          <a:p>
            <a:pPr algn="ctr">
              <a:defRPr/>
            </a:pPr>
            <a:r>
              <a:rPr lang="en-ZA" dirty="0" smtClean="0"/>
              <a:t>Presentation to Select Committee on Appropriations: 2 May 2017</a:t>
            </a:r>
            <a:endParaRPr lang="en-Z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Aggregate Municipal Debt, 2011/12 – 2015/16</a:t>
            </a:r>
            <a:endParaRPr lang="en-US" dirty="0"/>
          </a:p>
        </p:txBody>
      </p:sp>
      <p:sp>
        <p:nvSpPr>
          <p:cNvPr id="3" name="Content Placeholder 2"/>
          <p:cNvSpPr>
            <a:spLocks noGrp="1"/>
          </p:cNvSpPr>
          <p:nvPr>
            <p:ph idx="1"/>
          </p:nvPr>
        </p:nvSpPr>
        <p:spPr>
          <a:xfrm>
            <a:off x="457200" y="1600200"/>
            <a:ext cx="8229600" cy="4781128"/>
          </a:xfrm>
        </p:spPr>
        <p:txBody>
          <a:bodyPr/>
          <a:lstStyle/>
          <a:p>
            <a:endParaRPr lang="en-US" dirty="0" smtClean="0"/>
          </a:p>
          <a:p>
            <a:endParaRPr lang="en-US" dirty="0"/>
          </a:p>
          <a:p>
            <a:endParaRPr lang="en-US" dirty="0" smtClean="0"/>
          </a:p>
          <a:p>
            <a:endParaRPr lang="en-US" dirty="0"/>
          </a:p>
          <a:p>
            <a:endParaRPr lang="en-US" dirty="0" smtClean="0"/>
          </a:p>
          <a:p>
            <a:r>
              <a:rPr lang="en-ZA" sz="1800" dirty="0"/>
              <a:t>The diagram </a:t>
            </a:r>
            <a:r>
              <a:rPr lang="en-ZA" sz="1800" dirty="0" smtClean="0"/>
              <a:t>depicts </a:t>
            </a:r>
            <a:r>
              <a:rPr lang="en-ZA" sz="1800" dirty="0"/>
              <a:t>a five year </a:t>
            </a:r>
            <a:r>
              <a:rPr lang="en-ZA" sz="1800" dirty="0" smtClean="0"/>
              <a:t>over-view </a:t>
            </a:r>
            <a:r>
              <a:rPr lang="en-ZA" sz="1800" dirty="0"/>
              <a:t>of three municipal creditors and the total amounts owed to them </a:t>
            </a:r>
            <a:r>
              <a:rPr lang="en-ZA" sz="1800" dirty="0" smtClean="0"/>
              <a:t>by municipalities year </a:t>
            </a:r>
            <a:r>
              <a:rPr lang="en-ZA" sz="1800" dirty="0"/>
              <a:t>on </a:t>
            </a:r>
            <a:r>
              <a:rPr lang="en-ZA" sz="1800" dirty="0" smtClean="0"/>
              <a:t>year, from 2011/12 to 2015/16.</a:t>
            </a:r>
          </a:p>
          <a:p>
            <a:r>
              <a:rPr lang="en-ZA" sz="1800" dirty="0" smtClean="0"/>
              <a:t>Municipal </a:t>
            </a:r>
            <a:r>
              <a:rPr lang="en-ZA" sz="1800" dirty="0"/>
              <a:t>debt to Eskom shows a serious increase in the amount from 2014/15 to 2015/16.</a:t>
            </a:r>
            <a:endParaRPr lang="en-US" sz="1800" dirty="0" smtClean="0"/>
          </a:p>
          <a:p>
            <a:pPr algn="just"/>
            <a:r>
              <a:rPr lang="en-ZA" sz="1800" dirty="0"/>
              <a:t>Debt for bulk water has had a moderate increase over the </a:t>
            </a:r>
            <a:r>
              <a:rPr lang="en-ZA" sz="1800" dirty="0" smtClean="0"/>
              <a:t>past 5 years, whereas debt </a:t>
            </a:r>
            <a:r>
              <a:rPr lang="en-ZA" sz="1800" dirty="0"/>
              <a:t>to </a:t>
            </a:r>
            <a:r>
              <a:rPr lang="en-ZA" sz="1800" dirty="0" smtClean="0"/>
              <a:t>SARS </a:t>
            </a:r>
            <a:r>
              <a:rPr lang="en-ZA" sz="1800" dirty="0"/>
              <a:t>on </a:t>
            </a:r>
            <a:r>
              <a:rPr lang="en-ZA" sz="1800" dirty="0" smtClean="0"/>
              <a:t>PAYE </a:t>
            </a:r>
            <a:r>
              <a:rPr lang="en-ZA" sz="1800" dirty="0"/>
              <a:t>deductions shows a steady decline over the years.</a:t>
            </a:r>
            <a:endParaRPr lang="en-US" sz="1800" dirty="0"/>
          </a:p>
          <a:p>
            <a:endParaRPr lang="en-US" dirty="0"/>
          </a:p>
        </p:txBody>
      </p:sp>
      <p:sp>
        <p:nvSpPr>
          <p:cNvPr id="4" name="Slide Number Placeholder 3"/>
          <p:cNvSpPr>
            <a:spLocks noGrp="1"/>
          </p:cNvSpPr>
          <p:nvPr>
            <p:ph type="sldNum" sz="quarter" idx="10"/>
          </p:nvPr>
        </p:nvSpPr>
        <p:spPr/>
        <p:txBody>
          <a:bodyPr/>
          <a:lstStyle/>
          <a:p>
            <a:pPr>
              <a:defRPr/>
            </a:pPr>
            <a:fld id="{F1102E04-C8CA-4535-B9A8-E00E6E7F4501}" type="slidenum">
              <a:rPr lang="en-ZA" smtClean="0"/>
              <a:pPr>
                <a:defRPr/>
              </a:pPr>
              <a:t>4</a:t>
            </a:fld>
            <a:endParaRPr lang="en-ZA" dirty="0"/>
          </a:p>
        </p:txBody>
      </p:sp>
      <p:graphicFrame>
        <p:nvGraphicFramePr>
          <p:cNvPr id="6" name="Chart 5"/>
          <p:cNvGraphicFramePr/>
          <p:nvPr>
            <p:extLst>
              <p:ext uri="{D42A27DB-BD31-4B8C-83A1-F6EECF244321}">
                <p14:modId xmlns:p14="http://schemas.microsoft.com/office/powerpoint/2010/main" xmlns="" val="3394167608"/>
              </p:ext>
            </p:extLst>
          </p:nvPr>
        </p:nvGraphicFramePr>
        <p:xfrm>
          <a:off x="323528" y="1628800"/>
          <a:ext cx="8568952" cy="2952328"/>
        </p:xfrm>
        <a:graphic>
          <a:graphicData uri="http://schemas.openxmlformats.org/drawingml/2006/chart">
            <c:chart xmlns:c="http://schemas.openxmlformats.org/drawingml/2006/chart" xmlns:r="http://schemas.openxmlformats.org/officeDocument/2006/relationships" r:id="rId2"/>
          </a:graphicData>
        </a:graphic>
      </p:graphicFrame>
      <p:sp>
        <p:nvSpPr>
          <p:cNvPr id="5" name="Footer Placeholder 4"/>
          <p:cNvSpPr>
            <a:spLocks noGrp="1"/>
          </p:cNvSpPr>
          <p:nvPr>
            <p:ph type="ftr" sz="quarter" idx="11"/>
          </p:nvPr>
        </p:nvSpPr>
        <p:spPr/>
        <p:txBody>
          <a:bodyPr/>
          <a:lstStyle/>
          <a:p>
            <a:pPr algn="ctr">
              <a:defRPr/>
            </a:pPr>
            <a:r>
              <a:rPr lang="en-ZA" smtClean="0"/>
              <a:t>Presentation to Select Committee on Appropriations: 2 May 2017</a:t>
            </a:r>
            <a:endParaRPr lang="en-ZA" dirty="0"/>
          </a:p>
        </p:txBody>
      </p:sp>
    </p:spTree>
    <p:extLst>
      <p:ext uri="{BB962C8B-B14F-4D97-AF65-F5344CB8AC3E}">
        <p14:creationId xmlns:p14="http://schemas.microsoft.com/office/powerpoint/2010/main" xmlns="" val="38487905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91264" cy="864096"/>
          </a:xfrm>
        </p:spPr>
        <p:txBody>
          <a:bodyPr>
            <a:noAutofit/>
          </a:bodyPr>
          <a:lstStyle/>
          <a:p>
            <a:r>
              <a:rPr lang="en-US" sz="2800" dirty="0" smtClean="0"/>
              <a:t>Creditors as share of total debt owed by Municipalities, </a:t>
            </a:r>
            <a:br>
              <a:rPr lang="en-US" sz="2800" dirty="0" smtClean="0"/>
            </a:br>
            <a:r>
              <a:rPr lang="en-US" sz="2800" dirty="0" smtClean="0"/>
              <a:t>2011/12 – 2015/16 </a:t>
            </a:r>
            <a:endParaRPr lang="en-US" sz="2800" dirty="0"/>
          </a:p>
        </p:txBody>
      </p:sp>
      <p:sp>
        <p:nvSpPr>
          <p:cNvPr id="3" name="Content Placeholder 2"/>
          <p:cNvSpPr>
            <a:spLocks noGrp="1"/>
          </p:cNvSpPr>
          <p:nvPr>
            <p:ph idx="1"/>
          </p:nvPr>
        </p:nvSpPr>
        <p:spPr/>
        <p:txBody>
          <a:bodyPr/>
          <a:lstStyle/>
          <a:p>
            <a:r>
              <a:rPr lang="en-ZA" sz="1800" dirty="0"/>
              <a:t>The table </a:t>
            </a:r>
            <a:r>
              <a:rPr lang="en-ZA" sz="1800" dirty="0" smtClean="0"/>
              <a:t>illustrates </a:t>
            </a:r>
            <a:r>
              <a:rPr lang="en-ZA" sz="1800" dirty="0"/>
              <a:t>the contribution of each creditor to the total creditors owed by municipalities, </a:t>
            </a:r>
            <a:endParaRPr lang="en-US" sz="1800" dirty="0" smtClean="0"/>
          </a:p>
          <a:p>
            <a:r>
              <a:rPr lang="en-ZA" sz="1800" dirty="0"/>
              <a:t>I</a:t>
            </a:r>
            <a:r>
              <a:rPr lang="en-ZA" sz="1800" dirty="0" smtClean="0"/>
              <a:t>n </a:t>
            </a:r>
            <a:r>
              <a:rPr lang="en-ZA" sz="1800" dirty="0"/>
              <a:t>2011/12 the highest debt by municipalities was for trade creditors (39%) followed by Eskom (28</a:t>
            </a:r>
            <a:r>
              <a:rPr lang="en-ZA" sz="1800" dirty="0" smtClean="0"/>
              <a:t>%).</a:t>
            </a:r>
          </a:p>
          <a:p>
            <a:r>
              <a:rPr lang="en-ZA" sz="1800" dirty="0"/>
              <a:t>In 2015/16 Eskom debt was the highest (35%) followed by Trade creditors (27%). </a:t>
            </a:r>
            <a:endParaRPr lang="en-US" sz="1800" dirty="0" smtClean="0"/>
          </a:p>
          <a:p>
            <a:endParaRPr lang="en-US" dirty="0"/>
          </a:p>
        </p:txBody>
      </p:sp>
      <p:sp>
        <p:nvSpPr>
          <p:cNvPr id="4" name="Slide Number Placeholder 3"/>
          <p:cNvSpPr>
            <a:spLocks noGrp="1"/>
          </p:cNvSpPr>
          <p:nvPr>
            <p:ph type="sldNum" sz="quarter" idx="10"/>
          </p:nvPr>
        </p:nvSpPr>
        <p:spPr/>
        <p:txBody>
          <a:bodyPr/>
          <a:lstStyle/>
          <a:p>
            <a:pPr>
              <a:defRPr/>
            </a:pPr>
            <a:fld id="{F1102E04-C8CA-4535-B9A8-E00E6E7F4501}" type="slidenum">
              <a:rPr lang="en-ZA" smtClean="0"/>
              <a:pPr>
                <a:defRPr/>
              </a:pPr>
              <a:t>5</a:t>
            </a:fld>
            <a:endParaRPr lang="en-ZA" dirty="0"/>
          </a:p>
        </p:txBody>
      </p:sp>
      <p:pic>
        <p:nvPicPr>
          <p:cNvPr id="5" name="Picture 4"/>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57200" y="3284984"/>
            <a:ext cx="8435280" cy="3240360"/>
          </a:xfrm>
          <a:prstGeom prst="rect">
            <a:avLst/>
          </a:prstGeom>
          <a:noFill/>
          <a:ln>
            <a:noFill/>
          </a:ln>
        </p:spPr>
      </p:pic>
      <p:sp>
        <p:nvSpPr>
          <p:cNvPr id="6" name="Footer Placeholder 5"/>
          <p:cNvSpPr>
            <a:spLocks noGrp="1"/>
          </p:cNvSpPr>
          <p:nvPr>
            <p:ph type="ftr" sz="quarter" idx="11"/>
          </p:nvPr>
        </p:nvSpPr>
        <p:spPr/>
        <p:txBody>
          <a:bodyPr/>
          <a:lstStyle/>
          <a:p>
            <a:pPr algn="ctr">
              <a:defRPr/>
            </a:pPr>
            <a:r>
              <a:rPr lang="en-ZA" smtClean="0"/>
              <a:t>Presentation to Select Committee on Appropriations: 2 May 2017</a:t>
            </a:r>
            <a:endParaRPr lang="en-ZA" dirty="0"/>
          </a:p>
        </p:txBody>
      </p:sp>
    </p:spTree>
    <p:extLst>
      <p:ext uri="{BB962C8B-B14F-4D97-AF65-F5344CB8AC3E}">
        <p14:creationId xmlns:p14="http://schemas.microsoft.com/office/powerpoint/2010/main" xmlns="" val="9551790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Total Overdue Eskom Debt Trend </a:t>
            </a:r>
            <a:br>
              <a:rPr lang="en-US" dirty="0" smtClean="0"/>
            </a:br>
            <a:r>
              <a:rPr lang="en-US" dirty="0" smtClean="0"/>
              <a:t>Dec 2012 – Feb 2017</a:t>
            </a:r>
            <a:endParaRPr lang="en-US" dirty="0"/>
          </a:p>
        </p:txBody>
      </p:sp>
      <p:sp>
        <p:nvSpPr>
          <p:cNvPr id="4" name="Slide Number Placeholder 3"/>
          <p:cNvSpPr>
            <a:spLocks noGrp="1"/>
          </p:cNvSpPr>
          <p:nvPr>
            <p:ph type="sldNum" sz="quarter" idx="10"/>
          </p:nvPr>
        </p:nvSpPr>
        <p:spPr/>
        <p:txBody>
          <a:bodyPr/>
          <a:lstStyle/>
          <a:p>
            <a:pPr>
              <a:defRPr/>
            </a:pPr>
            <a:fld id="{F1102E04-C8CA-4535-B9A8-E00E6E7F4501}" type="slidenum">
              <a:rPr lang="en-ZA" smtClean="0"/>
              <a:pPr>
                <a:defRPr/>
              </a:pPr>
              <a:t>6</a:t>
            </a:fld>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587695841"/>
              </p:ext>
            </p:extLst>
          </p:nvPr>
        </p:nvGraphicFramePr>
        <p:xfrm>
          <a:off x="251520" y="1807838"/>
          <a:ext cx="8640960" cy="4525963"/>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Straight Arrow Connector 5"/>
          <p:cNvCxnSpPr/>
          <p:nvPr/>
        </p:nvCxnSpPr>
        <p:spPr>
          <a:xfrm flipV="1">
            <a:off x="1115616" y="3420457"/>
            <a:ext cx="7233297" cy="223224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 name="Arc 6"/>
          <p:cNvSpPr/>
          <p:nvPr/>
        </p:nvSpPr>
        <p:spPr>
          <a:xfrm rot="7567480">
            <a:off x="7620838" y="1803906"/>
            <a:ext cx="965103" cy="1872208"/>
          </a:xfrm>
          <a:prstGeom prst="arc">
            <a:avLst>
              <a:gd name="adj1" fmla="val 16200000"/>
              <a:gd name="adj2" fmla="val 18348629"/>
            </a:avLst>
          </a:prstGeom>
          <a:noFill/>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sp>
        <p:nvSpPr>
          <p:cNvPr id="11" name="Oval Callout 10"/>
          <p:cNvSpPr/>
          <p:nvPr/>
        </p:nvSpPr>
        <p:spPr>
          <a:xfrm>
            <a:off x="2132856" y="1507184"/>
            <a:ext cx="4878288" cy="1532550"/>
          </a:xfrm>
          <a:prstGeom prst="wedgeEllipseCallout">
            <a:avLst>
              <a:gd name="adj1" fmla="val 82846"/>
              <a:gd name="adj2" fmla="val 2645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latin typeface="Times New Roman" panose="02020603050405020304" pitchFamily="18" charset="0"/>
                <a:cs typeface="Times New Roman" panose="02020603050405020304" pitchFamily="18" charset="0"/>
              </a:rPr>
              <a:t>Increasing trend broken by Promotion of Administrative Justice Act (PAJA), whereby eight municipalities had </a:t>
            </a:r>
            <a:r>
              <a:rPr lang="en-US" sz="1400" dirty="0" smtClean="0">
                <a:latin typeface="Times New Roman" panose="02020603050405020304" pitchFamily="18" charset="0"/>
                <a:cs typeface="Times New Roman" panose="02020603050405020304" pitchFamily="18" charset="0"/>
              </a:rPr>
              <a:t>their electricity </a:t>
            </a:r>
            <a:r>
              <a:rPr lang="en-US" sz="1400" dirty="0">
                <a:latin typeface="Times New Roman" panose="02020603050405020304" pitchFamily="18" charset="0"/>
                <a:cs typeface="Times New Roman" panose="02020603050405020304" pitchFamily="18" charset="0"/>
              </a:rPr>
              <a:t>supply </a:t>
            </a:r>
            <a:r>
              <a:rPr lang="en-US" sz="1400" dirty="0" smtClean="0">
                <a:latin typeface="Times New Roman" panose="02020603050405020304" pitchFamily="18" charset="0"/>
                <a:cs typeface="Times New Roman" panose="02020603050405020304" pitchFamily="18" charset="0"/>
              </a:rPr>
              <a:t>interrupted</a:t>
            </a:r>
            <a:endParaRPr lang="en-ZA" sz="1400" dirty="0">
              <a:latin typeface="Times New Roman" panose="02020603050405020304" pitchFamily="18" charset="0"/>
              <a:cs typeface="Times New Roman" panose="02020603050405020304" pitchFamily="18" charset="0"/>
            </a:endParaRPr>
          </a:p>
        </p:txBody>
      </p:sp>
      <p:sp>
        <p:nvSpPr>
          <p:cNvPr id="13" name="Footer Placeholder 12"/>
          <p:cNvSpPr>
            <a:spLocks noGrp="1"/>
          </p:cNvSpPr>
          <p:nvPr>
            <p:ph type="ftr" sz="quarter" idx="11"/>
          </p:nvPr>
        </p:nvSpPr>
        <p:spPr/>
        <p:txBody>
          <a:bodyPr/>
          <a:lstStyle/>
          <a:p>
            <a:pPr algn="ctr">
              <a:defRPr/>
            </a:pPr>
            <a:r>
              <a:rPr lang="en-ZA" smtClean="0"/>
              <a:t>Presentation to Select Committee on Appropriations: 2 May 2017</a:t>
            </a:r>
            <a:endParaRPr lang="en-ZA" dirty="0"/>
          </a:p>
        </p:txBody>
      </p:sp>
    </p:spTree>
    <p:extLst>
      <p:ext uri="{BB962C8B-B14F-4D97-AF65-F5344CB8AC3E}">
        <p14:creationId xmlns:p14="http://schemas.microsoft.com/office/powerpoint/2010/main" xmlns="" val="677865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Top 20 Defaulting Municipalities</a:t>
            </a:r>
            <a:endParaRPr lang="en-US" dirty="0"/>
          </a:p>
        </p:txBody>
      </p:sp>
      <p:sp>
        <p:nvSpPr>
          <p:cNvPr id="4" name="Slide Number Placeholder 3"/>
          <p:cNvSpPr>
            <a:spLocks noGrp="1"/>
          </p:cNvSpPr>
          <p:nvPr>
            <p:ph type="sldNum" sz="quarter" idx="10"/>
          </p:nvPr>
        </p:nvSpPr>
        <p:spPr/>
        <p:txBody>
          <a:bodyPr/>
          <a:lstStyle/>
          <a:p>
            <a:pPr>
              <a:defRPr/>
            </a:pPr>
            <a:fld id="{F1102E04-C8CA-4535-B9A8-E00E6E7F4501}" type="slidenum">
              <a:rPr lang="en-ZA" smtClean="0"/>
              <a:pPr>
                <a:defRPr/>
              </a:pPr>
              <a:t>7</a:t>
            </a:fld>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205404206"/>
              </p:ext>
            </p:extLst>
          </p:nvPr>
        </p:nvGraphicFramePr>
        <p:xfrm>
          <a:off x="145458" y="1417639"/>
          <a:ext cx="8541342" cy="54076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ext uri="{D42A27DB-BD31-4B8C-83A1-F6EECF244321}">
                <p14:modId xmlns:p14="http://schemas.microsoft.com/office/powerpoint/2010/main" xmlns="" val="2029879699"/>
              </p:ext>
            </p:extLst>
          </p:nvPr>
        </p:nvGraphicFramePr>
        <p:xfrm>
          <a:off x="3707904" y="1556792"/>
          <a:ext cx="5184576" cy="3528392"/>
        </p:xfrm>
        <a:graphic>
          <a:graphicData uri="http://schemas.openxmlformats.org/drawingml/2006/chart">
            <c:chart xmlns:c="http://schemas.openxmlformats.org/drawingml/2006/chart" xmlns:r="http://schemas.openxmlformats.org/officeDocument/2006/relationships" r:id="rId3"/>
          </a:graphicData>
        </a:graphic>
      </p:graphicFrame>
      <p:cxnSp>
        <p:nvCxnSpPr>
          <p:cNvPr id="7" name="Straight Arrow Connector 6"/>
          <p:cNvCxnSpPr/>
          <p:nvPr/>
        </p:nvCxnSpPr>
        <p:spPr>
          <a:xfrm flipH="1" flipV="1">
            <a:off x="2051720" y="2060848"/>
            <a:ext cx="2232248" cy="1440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1979712" y="2276872"/>
            <a:ext cx="2592288" cy="2160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flipV="1">
            <a:off x="1907704" y="2564904"/>
            <a:ext cx="1944216" cy="15121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2123728" y="3064098"/>
            <a:ext cx="2448272" cy="4369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2195736" y="3212976"/>
            <a:ext cx="1656184" cy="720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2267744" y="3429000"/>
            <a:ext cx="2016224" cy="7920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2339752" y="3753036"/>
            <a:ext cx="2088232" cy="6120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2879812" y="3933056"/>
            <a:ext cx="1548172" cy="11521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2627784" y="4185084"/>
            <a:ext cx="1800200" cy="4631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3653898" y="4329100"/>
            <a:ext cx="702078" cy="10441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4283968" y="4473116"/>
            <a:ext cx="144016" cy="13321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3851920" y="4585990"/>
            <a:ext cx="432048" cy="10752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5130062" y="4691571"/>
            <a:ext cx="1242138" cy="140172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5" name="Explosion 2 34"/>
          <p:cNvSpPr/>
          <p:nvPr/>
        </p:nvSpPr>
        <p:spPr>
          <a:xfrm>
            <a:off x="6372200" y="4941168"/>
            <a:ext cx="2592288" cy="972108"/>
          </a:xfrm>
          <a:prstGeom prst="irregularSeal2">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100" dirty="0" smtClean="0">
                <a:solidFill>
                  <a:schemeClr val="tx1"/>
                </a:solidFill>
                <a:latin typeface="Times New Roman" panose="02020603050405020304" pitchFamily="18" charset="0"/>
                <a:cs typeface="Times New Roman" panose="02020603050405020304" pitchFamily="18" charset="0"/>
              </a:rPr>
              <a:t>65% still same in  Dec 2014 and Feb 2017</a:t>
            </a:r>
            <a:endParaRPr lang="en-ZA" sz="1100" dirty="0">
              <a:solidFill>
                <a:schemeClr val="tx1"/>
              </a:solidFill>
              <a:latin typeface="Times New Roman" panose="02020603050405020304" pitchFamily="18" charset="0"/>
              <a:cs typeface="Times New Roman" panose="02020603050405020304" pitchFamily="18" charset="0"/>
            </a:endParaRPr>
          </a:p>
        </p:txBody>
      </p:sp>
      <p:sp>
        <p:nvSpPr>
          <p:cNvPr id="36" name="Footer Placeholder 35"/>
          <p:cNvSpPr>
            <a:spLocks noGrp="1"/>
          </p:cNvSpPr>
          <p:nvPr>
            <p:ph type="ftr" sz="quarter" idx="11"/>
          </p:nvPr>
        </p:nvSpPr>
        <p:spPr/>
        <p:txBody>
          <a:bodyPr/>
          <a:lstStyle/>
          <a:p>
            <a:pPr algn="ctr">
              <a:defRPr/>
            </a:pPr>
            <a:r>
              <a:rPr lang="en-ZA" smtClean="0"/>
              <a:t>Presentation to Select Committee on Appropriations: 2 May 2017</a:t>
            </a:r>
            <a:endParaRPr lang="en-ZA" dirty="0"/>
          </a:p>
        </p:txBody>
      </p:sp>
    </p:spTree>
    <p:extLst>
      <p:ext uri="{BB962C8B-B14F-4D97-AF65-F5344CB8AC3E}">
        <p14:creationId xmlns:p14="http://schemas.microsoft.com/office/powerpoint/2010/main" xmlns="" val="35228657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168" y="92076"/>
            <a:ext cx="8421632" cy="1508125"/>
          </a:xfrm>
        </p:spPr>
        <p:txBody>
          <a:bodyPr>
            <a:normAutofit/>
          </a:bodyPr>
          <a:lstStyle/>
          <a:p>
            <a:r>
              <a:rPr lang="en-US" sz="3200" dirty="0" smtClean="0"/>
              <a:t>Total Outstanding Debt </a:t>
            </a:r>
            <a:r>
              <a:rPr lang="en-US" sz="3200" dirty="0"/>
              <a:t>by Province, </a:t>
            </a:r>
            <a:br>
              <a:rPr lang="en-US" sz="3200" dirty="0"/>
            </a:br>
            <a:r>
              <a:rPr lang="en-US" sz="3200" dirty="0" smtClean="0"/>
              <a:t>November 2014 vs Feb </a:t>
            </a:r>
            <a:r>
              <a:rPr lang="en-US" sz="3200" dirty="0"/>
              <a:t>2017</a:t>
            </a:r>
            <a:endParaRPr lang="en-ZA" sz="3000" dirty="0"/>
          </a:p>
        </p:txBody>
      </p:sp>
      <p:sp>
        <p:nvSpPr>
          <p:cNvPr id="4" name="Slide Number Placeholder 3"/>
          <p:cNvSpPr>
            <a:spLocks noGrp="1"/>
          </p:cNvSpPr>
          <p:nvPr>
            <p:ph type="sldNum" sz="quarter" idx="4294967295"/>
          </p:nvPr>
        </p:nvSpPr>
        <p:spPr>
          <a:xfrm>
            <a:off x="6553200" y="6282117"/>
            <a:ext cx="2133600" cy="275467"/>
          </a:xfrm>
          <a:prstGeom prst="rect">
            <a:avLst/>
          </a:prstGeom>
        </p:spPr>
        <p:txBody>
          <a:bodyPr/>
          <a:lstStyle/>
          <a:p>
            <a:r>
              <a:rPr lang="en-ZA" dirty="0" smtClean="0"/>
              <a:t>	              </a:t>
            </a:r>
            <a:fld id="{86CB4B4D-7CA3-9044-876B-883B54F8677D}" type="slidenum">
              <a:rPr lang="en-ZA" smtClean="0"/>
              <a:pPr/>
              <a:t>8</a:t>
            </a:fld>
            <a:endParaRPr lang="en-ZA" dirty="0"/>
          </a:p>
        </p:txBody>
      </p:sp>
      <p:sp>
        <p:nvSpPr>
          <p:cNvPr id="3" name="Footer Placeholder 2"/>
          <p:cNvSpPr>
            <a:spLocks noGrp="1"/>
          </p:cNvSpPr>
          <p:nvPr>
            <p:ph type="ftr" sz="quarter" idx="11"/>
          </p:nvPr>
        </p:nvSpPr>
        <p:spPr>
          <a:xfrm>
            <a:off x="2402007" y="6282117"/>
            <a:ext cx="5213444" cy="320320"/>
          </a:xfrm>
        </p:spPr>
        <p:txBody>
          <a:bodyPr/>
          <a:lstStyle/>
          <a:p>
            <a:r>
              <a:rPr lang="en-ZA" sz="1400" smtClean="0">
                <a:solidFill>
                  <a:schemeClr val="bg1"/>
                </a:solidFill>
              </a:rPr>
              <a:t>Presentation to Select Committee on Appropriations: 2 May 2017</a:t>
            </a:r>
            <a:endParaRPr lang="en-ZA" sz="1400" dirty="0">
              <a:solidFill>
                <a:schemeClr val="bg1"/>
              </a:solidFill>
            </a:endParaRPr>
          </a:p>
        </p:txBody>
      </p:sp>
      <p:graphicFrame>
        <p:nvGraphicFramePr>
          <p:cNvPr id="8" name="Chart 7"/>
          <p:cNvGraphicFramePr>
            <a:graphicFrameLocks/>
          </p:cNvGraphicFramePr>
          <p:nvPr>
            <p:extLst>
              <p:ext uri="{D42A27DB-BD31-4B8C-83A1-F6EECF244321}">
                <p14:modId xmlns:p14="http://schemas.microsoft.com/office/powerpoint/2010/main" xmlns="" val="4010677107"/>
              </p:ext>
            </p:extLst>
          </p:nvPr>
        </p:nvGraphicFramePr>
        <p:xfrm>
          <a:off x="265168" y="1535837"/>
          <a:ext cx="4344410" cy="390617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a:graphicFrameLocks/>
          </p:cNvGraphicFramePr>
          <p:nvPr>
            <p:extLst/>
          </p:nvPr>
        </p:nvGraphicFramePr>
        <p:xfrm>
          <a:off x="4621652" y="1535837"/>
          <a:ext cx="4282651" cy="3906175"/>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p:cNvSpPr txBox="1"/>
          <p:nvPr/>
        </p:nvSpPr>
        <p:spPr>
          <a:xfrm>
            <a:off x="5442012" y="1600201"/>
            <a:ext cx="3244788" cy="338552"/>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ZA" sz="1600" b="1" dirty="0" smtClean="0">
                <a:solidFill>
                  <a:srgbClr val="000000"/>
                </a:solidFill>
                <a:latin typeface="Times New Roman"/>
                <a:ea typeface="Times New Roman"/>
                <a:cs typeface="Times New Roman"/>
                <a:sym typeface="Times New Roman"/>
              </a:rPr>
              <a:t>February 2017</a:t>
            </a:r>
            <a:endParaRPr kumimoji="0" lang="en-ZA" sz="1600" b="1" i="0" u="none" strike="noStrike" cap="none" spc="0" normalizeH="0" baseline="0" dirty="0">
              <a:ln>
                <a:noFill/>
              </a:ln>
              <a:solidFill>
                <a:srgbClr val="000000"/>
              </a:solidFill>
              <a:effectLst/>
              <a:uFillTx/>
              <a:latin typeface="Times New Roman"/>
              <a:ea typeface="Times New Roman"/>
              <a:cs typeface="Times New Roman"/>
              <a:sym typeface="Times New Roman"/>
            </a:endParaRPr>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xmlns="" val="3650620728"/>
              </p:ext>
            </p:extLst>
          </p:nvPr>
        </p:nvGraphicFramePr>
        <p:xfrm>
          <a:off x="4716016" y="1844824"/>
          <a:ext cx="4104456" cy="352839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 name="Chart 12"/>
          <p:cNvGraphicFramePr>
            <a:graphicFrameLocks/>
          </p:cNvGraphicFramePr>
          <p:nvPr>
            <p:extLst>
              <p:ext uri="{D42A27DB-BD31-4B8C-83A1-F6EECF244321}">
                <p14:modId xmlns:p14="http://schemas.microsoft.com/office/powerpoint/2010/main" xmlns="" val="4113262097"/>
              </p:ext>
            </p:extLst>
          </p:nvPr>
        </p:nvGraphicFramePr>
        <p:xfrm>
          <a:off x="683568" y="1844824"/>
          <a:ext cx="3814945" cy="3312368"/>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xmlns="" val="202042913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Small Power Users Debt per Province, end Jan 2017</a:t>
            </a:r>
            <a:endParaRPr lang="en-US" dirty="0"/>
          </a:p>
        </p:txBody>
      </p:sp>
      <p:sp>
        <p:nvSpPr>
          <p:cNvPr id="4" name="Slide Number Placeholder 3"/>
          <p:cNvSpPr>
            <a:spLocks noGrp="1"/>
          </p:cNvSpPr>
          <p:nvPr>
            <p:ph type="sldNum" sz="quarter" idx="10"/>
          </p:nvPr>
        </p:nvSpPr>
        <p:spPr/>
        <p:txBody>
          <a:bodyPr/>
          <a:lstStyle/>
          <a:p>
            <a:pPr>
              <a:defRPr/>
            </a:pPr>
            <a:fld id="{F1102E04-C8CA-4535-B9A8-E00E6E7F4501}" type="slidenum">
              <a:rPr lang="en-ZA" smtClean="0"/>
              <a:pPr>
                <a:defRPr/>
              </a:pPr>
              <a:t>9</a:t>
            </a:fld>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00833080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4499992" y="3284984"/>
            <a:ext cx="2160240" cy="1323439"/>
          </a:xfrm>
          <a:prstGeom prst="rect">
            <a:avLst/>
          </a:prstGeom>
        </p:spPr>
        <p:txBody>
          <a:bodyPr wrap="square">
            <a:spAutoFit/>
          </a:bodyPr>
          <a:lstStyle/>
          <a:p>
            <a:r>
              <a:rPr lang="en-US" sz="1600" dirty="0">
                <a:latin typeface="Times New Roman" panose="02020603050405020304" pitchFamily="18" charset="0"/>
                <a:cs typeface="Times New Roman" panose="02020603050405020304" pitchFamily="18" charset="0"/>
              </a:rPr>
              <a:t>Soweto has the largest outstanding debt, at 91% of total outstanding debt of small power users.</a:t>
            </a:r>
          </a:p>
        </p:txBody>
      </p:sp>
      <p:sp>
        <p:nvSpPr>
          <p:cNvPr id="3" name="Footer Placeholder 2"/>
          <p:cNvSpPr>
            <a:spLocks noGrp="1"/>
          </p:cNvSpPr>
          <p:nvPr>
            <p:ph type="ftr" sz="quarter" idx="11"/>
          </p:nvPr>
        </p:nvSpPr>
        <p:spPr/>
        <p:txBody>
          <a:bodyPr/>
          <a:lstStyle/>
          <a:p>
            <a:pPr algn="ctr">
              <a:defRPr/>
            </a:pPr>
            <a:r>
              <a:rPr lang="en-ZA" smtClean="0"/>
              <a:t>Presentation to Select Committee on Appropriations: 2 May 2017</a:t>
            </a:r>
            <a:endParaRPr lang="en-ZA" dirty="0"/>
          </a:p>
        </p:txBody>
      </p:sp>
    </p:spTree>
    <p:extLst>
      <p:ext uri="{BB962C8B-B14F-4D97-AF65-F5344CB8AC3E}">
        <p14:creationId xmlns:p14="http://schemas.microsoft.com/office/powerpoint/2010/main" xmlns="" val="34690801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12255</TotalTime>
  <Words>1167</Words>
  <Application>Microsoft Office PowerPoint</Application>
  <PresentationFormat>On-screen Show (4:3)</PresentationFormat>
  <Paragraphs>180</Paragraphs>
  <Slides>24</Slides>
  <Notes>4</Notes>
  <HiddenSlides>0</HiddenSlides>
  <MMClips>0</MMClips>
  <ScaleCrop>false</ScaleCrop>
  <HeadingPairs>
    <vt:vector size="4" baseType="variant">
      <vt:variant>
        <vt:lpstr>Theme</vt:lpstr>
      </vt:variant>
      <vt:variant>
        <vt:i4>3</vt:i4>
      </vt:variant>
      <vt:variant>
        <vt:lpstr>Slide Titles</vt:lpstr>
      </vt:variant>
      <vt:variant>
        <vt:i4>24</vt:i4>
      </vt:variant>
    </vt:vector>
  </HeadingPairs>
  <TitlesOfParts>
    <vt:vector size="27" baseType="lpstr">
      <vt:lpstr>Office Theme</vt:lpstr>
      <vt:lpstr>Default</vt:lpstr>
      <vt:lpstr>4_Office Theme</vt:lpstr>
      <vt:lpstr>Municipal Electricity debt:  Presentation to the Select Committee on Appropriations</vt:lpstr>
      <vt:lpstr>Structure of Presentation</vt:lpstr>
      <vt:lpstr>Background </vt:lpstr>
      <vt:lpstr>Aggregate Municipal Debt, 2011/12 – 2015/16</vt:lpstr>
      <vt:lpstr>Creditors as share of total debt owed by Municipalities,  2011/12 – 2015/16 </vt:lpstr>
      <vt:lpstr>Total Overdue Eskom Debt Trend  Dec 2012 – Feb 2017</vt:lpstr>
      <vt:lpstr>Top 20 Defaulting Municipalities</vt:lpstr>
      <vt:lpstr>Total Outstanding Debt by Province,  November 2014 vs Feb 2017</vt:lpstr>
      <vt:lpstr>Small Power Users Debt per Province, end Jan 2017</vt:lpstr>
      <vt:lpstr>Slide 10</vt:lpstr>
      <vt:lpstr>Recent Developments</vt:lpstr>
      <vt:lpstr>Recent Developments</vt:lpstr>
      <vt:lpstr>Slide 13</vt:lpstr>
      <vt:lpstr>What Municipalities are Owed by Organs of State, 2015/16</vt:lpstr>
      <vt:lpstr>What Municipalities are Owed by National  Departments</vt:lpstr>
      <vt:lpstr>What Municipalities are Owed by Provincial Departments</vt:lpstr>
      <vt:lpstr>Slide 17</vt:lpstr>
      <vt:lpstr>Commission’s Recommendations </vt:lpstr>
      <vt:lpstr>Slide 19</vt:lpstr>
      <vt:lpstr>Slide 20</vt:lpstr>
      <vt:lpstr>Slide 21</vt:lpstr>
      <vt:lpstr>Commission’s Recommendations   </vt:lpstr>
      <vt:lpstr>Slide 23</vt:lpstr>
      <vt:lpstr>FFC’s Website: www.ffc.co.za</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the Western Cape Provincial Legislature</dc:title>
  <dc:creator>Ramos Mabugu</dc:creator>
  <cp:lastModifiedBy>PUMZA</cp:lastModifiedBy>
  <cp:revision>982</cp:revision>
  <cp:lastPrinted>2015-03-20T07:22:12Z</cp:lastPrinted>
  <dcterms:created xsi:type="dcterms:W3CDTF">2010-11-22T17:59:05Z</dcterms:created>
  <dcterms:modified xsi:type="dcterms:W3CDTF">2017-05-03T11:17:17Z</dcterms:modified>
</cp:coreProperties>
</file>