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69" r:id="rId3"/>
    <p:sldMasterId id="2147483673" r:id="rId4"/>
    <p:sldMasterId id="2147483685" r:id="rId5"/>
    <p:sldMasterId id="2147483689" r:id="rId6"/>
    <p:sldMasterId id="2147483693" r:id="rId7"/>
    <p:sldMasterId id="2147483697" r:id="rId8"/>
    <p:sldMasterId id="2147483701" r:id="rId9"/>
    <p:sldMasterId id="2147483705" r:id="rId10"/>
    <p:sldMasterId id="2147483709" r:id="rId11"/>
  </p:sldMasterIdLst>
  <p:notesMasterIdLst>
    <p:notesMasterId r:id="rId25"/>
  </p:notesMasterIdLst>
  <p:handoutMasterIdLst>
    <p:handoutMasterId r:id="rId26"/>
  </p:handoutMasterIdLst>
  <p:sldIdLst>
    <p:sldId id="258" r:id="rId12"/>
    <p:sldId id="257" r:id="rId13"/>
    <p:sldId id="348" r:id="rId14"/>
    <p:sldId id="284" r:id="rId15"/>
    <p:sldId id="349" r:id="rId16"/>
    <p:sldId id="305" r:id="rId17"/>
    <p:sldId id="335" r:id="rId18"/>
    <p:sldId id="352" r:id="rId19"/>
    <p:sldId id="354" r:id="rId20"/>
    <p:sldId id="355" r:id="rId21"/>
    <p:sldId id="338" r:id="rId22"/>
    <p:sldId id="350"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indy Smit" initials="CS" lastIdx="2" clrIdx="0"/>
  <p:cmAuthor id="1" name="EgashneeP" initials="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4ADCF"/>
    <a:srgbClr val="00A9A4"/>
    <a:srgbClr val="A2C88D"/>
    <a:srgbClr val="A76127"/>
    <a:srgbClr val="FEBC18"/>
    <a:srgbClr val="AC3E4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58" autoAdjust="0"/>
  </p:normalViewPr>
  <p:slideViewPr>
    <p:cSldViewPr>
      <p:cViewPr>
        <p:scale>
          <a:sx n="70" d="100"/>
          <a:sy n="70" d="100"/>
        </p:scale>
        <p:origin x="-2814" y="-9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4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345489-9041-47BD-9942-2EA708905CA5}" type="doc">
      <dgm:prSet loTypeId="urn:microsoft.com/office/officeart/2005/8/layout/process5" loCatId="process" qsTypeId="urn:microsoft.com/office/officeart/2005/8/quickstyle/simple5" qsCatId="simple" csTypeId="urn:microsoft.com/office/officeart/2005/8/colors/colorful1#1" csCatId="colorful" phldr="1"/>
      <dgm:spPr/>
      <dgm:t>
        <a:bodyPr/>
        <a:lstStyle/>
        <a:p>
          <a:endParaRPr lang="en-US"/>
        </a:p>
      </dgm:t>
    </dgm:pt>
    <dgm:pt modelId="{3E33F35E-57D7-4B5C-A9DD-B9EE86940FC5}">
      <dgm:prSet phldrT="[Text]" custT="1"/>
      <dgm:spPr/>
      <dgm:t>
        <a:bodyPr/>
        <a:lstStyle/>
        <a:p>
          <a:r>
            <a:rPr lang="en-US" sz="1600" b="1" dirty="0" smtClean="0"/>
            <a:t>Does the APP align with MTSF?</a:t>
          </a:r>
          <a:endParaRPr lang="en-US" sz="1600" b="1" dirty="0"/>
        </a:p>
      </dgm:t>
    </dgm:pt>
    <dgm:pt modelId="{7A74ACE8-2A4B-439C-893F-E3B5157018BC}" type="parTrans" cxnId="{2BD39D9F-A7C4-4DE4-8F3A-E857616A61B7}">
      <dgm:prSet/>
      <dgm:spPr/>
      <dgm:t>
        <a:bodyPr/>
        <a:lstStyle/>
        <a:p>
          <a:endParaRPr lang="en-US"/>
        </a:p>
      </dgm:t>
    </dgm:pt>
    <dgm:pt modelId="{4BDCF0B0-C968-47CB-BCAF-CB6B4BE4F04C}" type="sibTrans" cxnId="{2BD39D9F-A7C4-4DE4-8F3A-E857616A61B7}">
      <dgm:prSet/>
      <dgm:spPr/>
      <dgm:t>
        <a:bodyPr/>
        <a:lstStyle/>
        <a:p>
          <a:endParaRPr lang="en-US" dirty="0"/>
        </a:p>
      </dgm:t>
    </dgm:pt>
    <dgm:pt modelId="{0181893F-442E-4F4F-8B15-6CAA39AB9594}">
      <dgm:prSet phldrT="[Text]" custT="1"/>
      <dgm:spPr/>
      <dgm:t>
        <a:bodyPr/>
        <a:lstStyle/>
        <a:p>
          <a:r>
            <a:rPr lang="en-ZA" sz="1600" b="1" dirty="0" smtClean="0">
              <a:latin typeface="+mn-lt"/>
              <a:cs typeface="Arial" pitchFamily="34" charset="0"/>
            </a:rPr>
            <a:t>Are adequate resources (human and financial) available to achieve APPs?</a:t>
          </a:r>
          <a:endParaRPr lang="en-US" sz="1600" b="1" dirty="0">
            <a:latin typeface="+mn-lt"/>
          </a:endParaRPr>
        </a:p>
      </dgm:t>
    </dgm:pt>
    <dgm:pt modelId="{FCC2EF56-A9CF-4B3E-86E5-38BA93B1C6E9}" type="parTrans" cxnId="{07EAE27E-6063-4054-9512-C2512E621982}">
      <dgm:prSet/>
      <dgm:spPr/>
      <dgm:t>
        <a:bodyPr/>
        <a:lstStyle/>
        <a:p>
          <a:endParaRPr lang="en-US"/>
        </a:p>
      </dgm:t>
    </dgm:pt>
    <dgm:pt modelId="{5FFE89E7-B33A-425E-BA09-218D5D8DC212}" type="sibTrans" cxnId="{07EAE27E-6063-4054-9512-C2512E621982}">
      <dgm:prSet/>
      <dgm:spPr/>
      <dgm:t>
        <a:bodyPr/>
        <a:lstStyle/>
        <a:p>
          <a:endParaRPr lang="en-US" dirty="0"/>
        </a:p>
      </dgm:t>
    </dgm:pt>
    <dgm:pt modelId="{ABFFC975-CF6B-41F2-B82E-79D3CE001DB8}">
      <dgm:prSet phldrT="[Text]" custT="1"/>
      <dgm:spPr/>
      <dgm:t>
        <a:bodyPr/>
        <a:lstStyle/>
        <a:p>
          <a:r>
            <a:rPr lang="en-US" sz="1600" b="1" dirty="0" smtClean="0"/>
            <a:t>How can the APP be  achieved e.g. Performance contracts/ monitoring</a:t>
          </a:r>
          <a:endParaRPr lang="en-US" sz="1600" b="1" dirty="0"/>
        </a:p>
      </dgm:t>
    </dgm:pt>
    <dgm:pt modelId="{FB569B31-5CAF-4C50-8078-08F58F8A35D7}" type="parTrans" cxnId="{41B856D0-B00F-4E7D-BC64-8E7EB2127174}">
      <dgm:prSet/>
      <dgm:spPr/>
      <dgm:t>
        <a:bodyPr/>
        <a:lstStyle/>
        <a:p>
          <a:endParaRPr lang="en-US"/>
        </a:p>
      </dgm:t>
    </dgm:pt>
    <dgm:pt modelId="{620E4A2B-0597-426F-B7E6-CE44FFAB2DDD}" type="sibTrans" cxnId="{41B856D0-B00F-4E7D-BC64-8E7EB2127174}">
      <dgm:prSet/>
      <dgm:spPr/>
      <dgm:t>
        <a:bodyPr/>
        <a:lstStyle/>
        <a:p>
          <a:endParaRPr lang="en-US" dirty="0"/>
        </a:p>
      </dgm:t>
    </dgm:pt>
    <dgm:pt modelId="{2F21F2F0-769E-464C-B6F4-C8CB0620D18A}">
      <dgm:prSet/>
      <dgm:spPr/>
      <dgm:t>
        <a:bodyPr/>
        <a:lstStyle/>
        <a:p>
          <a:r>
            <a:rPr lang="en-US" b="1" dirty="0" smtClean="0"/>
            <a:t>Review annual achievement against APP targets</a:t>
          </a:r>
          <a:endParaRPr lang="en-US" b="1" dirty="0"/>
        </a:p>
      </dgm:t>
    </dgm:pt>
    <dgm:pt modelId="{85947A7B-4453-4E0C-A78B-37D74F3B0DE9}" type="parTrans" cxnId="{A030E34A-7FFD-4DCC-A97E-C8834CEAD26D}">
      <dgm:prSet/>
      <dgm:spPr/>
      <dgm:t>
        <a:bodyPr/>
        <a:lstStyle/>
        <a:p>
          <a:endParaRPr lang="en-US"/>
        </a:p>
      </dgm:t>
    </dgm:pt>
    <dgm:pt modelId="{881C2452-DEA7-464B-B13D-9C1EE7A54633}" type="sibTrans" cxnId="{A030E34A-7FFD-4DCC-A97E-C8834CEAD26D}">
      <dgm:prSet/>
      <dgm:spPr/>
      <dgm:t>
        <a:bodyPr/>
        <a:lstStyle/>
        <a:p>
          <a:endParaRPr lang="en-US" dirty="0"/>
        </a:p>
      </dgm:t>
    </dgm:pt>
    <dgm:pt modelId="{3BC095B3-8ABC-4C0B-A5C0-7A8DC2861827}">
      <dgm:prSet phldrT="[Text]" custT="1"/>
      <dgm:spPr/>
      <dgm:t>
        <a:bodyPr/>
        <a:lstStyle/>
        <a:p>
          <a:r>
            <a:rPr lang="en-US" sz="1600" b="1" dirty="0" smtClean="0"/>
            <a:t>Are indicators relevant and complete?</a:t>
          </a:r>
          <a:endParaRPr lang="en-US" sz="1600" b="1" dirty="0"/>
        </a:p>
      </dgm:t>
    </dgm:pt>
    <dgm:pt modelId="{AA572513-CA25-4A50-8831-9F482BFBF8FD}" type="parTrans" cxnId="{33506EDE-C98F-4020-8A6A-F0EE581DC861}">
      <dgm:prSet/>
      <dgm:spPr/>
      <dgm:t>
        <a:bodyPr/>
        <a:lstStyle/>
        <a:p>
          <a:endParaRPr lang="en-ZA"/>
        </a:p>
      </dgm:t>
    </dgm:pt>
    <dgm:pt modelId="{7FD0A786-DEEC-404C-A1C4-02EBA885B48D}" type="sibTrans" cxnId="{33506EDE-C98F-4020-8A6A-F0EE581DC861}">
      <dgm:prSet/>
      <dgm:spPr/>
      <dgm:t>
        <a:bodyPr/>
        <a:lstStyle/>
        <a:p>
          <a:endParaRPr lang="en-ZA" dirty="0"/>
        </a:p>
      </dgm:t>
    </dgm:pt>
    <dgm:pt modelId="{B04F69AF-6D0C-4677-8054-876BC8F9E54B}">
      <dgm:prSet phldrT="[Text]" custT="1"/>
      <dgm:spPr/>
      <dgm:t>
        <a:bodyPr/>
        <a:lstStyle/>
        <a:p>
          <a:r>
            <a:rPr lang="en-US" sz="1600" b="1" dirty="0" smtClean="0"/>
            <a:t>Is there a logical link between objectives, indicators and targets?</a:t>
          </a:r>
          <a:endParaRPr lang="en-US" sz="1600" b="1" dirty="0"/>
        </a:p>
      </dgm:t>
    </dgm:pt>
    <dgm:pt modelId="{870E4C68-9941-4BD1-A038-EB57F2B9C151}" type="parTrans" cxnId="{0C00D29A-0409-4FB7-B6D9-C4EA36115FC1}">
      <dgm:prSet/>
      <dgm:spPr/>
      <dgm:t>
        <a:bodyPr/>
        <a:lstStyle/>
        <a:p>
          <a:endParaRPr lang="en-ZA"/>
        </a:p>
      </dgm:t>
    </dgm:pt>
    <dgm:pt modelId="{0F47A541-6BCB-41F1-A0D9-75E52ECD22B4}" type="sibTrans" cxnId="{0C00D29A-0409-4FB7-B6D9-C4EA36115FC1}">
      <dgm:prSet/>
      <dgm:spPr/>
      <dgm:t>
        <a:bodyPr/>
        <a:lstStyle/>
        <a:p>
          <a:endParaRPr lang="en-ZA" dirty="0"/>
        </a:p>
      </dgm:t>
    </dgm:pt>
    <dgm:pt modelId="{367B239F-C120-41E5-B348-8FD3B104791F}">
      <dgm:prSet phldrT="[Text]" custT="1"/>
      <dgm:spPr/>
      <dgm:t>
        <a:bodyPr/>
        <a:lstStyle/>
        <a:p>
          <a:r>
            <a:rPr lang="en-ZA" sz="1600" b="1" dirty="0" smtClean="0">
              <a:latin typeface="+mn-lt"/>
              <a:cs typeface="Arial" pitchFamily="34" charset="0"/>
            </a:rPr>
            <a:t>Are the targets realistic </a:t>
          </a:r>
          <a:r>
            <a:rPr lang="en-ZA" sz="1600" b="1" baseline="0" dirty="0" smtClean="0">
              <a:latin typeface="+mn-lt"/>
              <a:cs typeface="Arial" pitchFamily="34" charset="0"/>
            </a:rPr>
            <a:t>i.e. SMART?</a:t>
          </a:r>
          <a:endParaRPr lang="en-US" sz="1600" b="1" dirty="0">
            <a:latin typeface="+mn-lt"/>
          </a:endParaRPr>
        </a:p>
      </dgm:t>
    </dgm:pt>
    <dgm:pt modelId="{5967BAFA-D045-433E-8BC9-0E04691057D7}" type="parTrans" cxnId="{9E9961A7-0929-4CB9-BF91-DCAE5D2ED5E5}">
      <dgm:prSet/>
      <dgm:spPr/>
      <dgm:t>
        <a:bodyPr/>
        <a:lstStyle/>
        <a:p>
          <a:endParaRPr lang="en-ZA"/>
        </a:p>
      </dgm:t>
    </dgm:pt>
    <dgm:pt modelId="{62C99C21-E8E2-4369-944A-100D8B3572C6}" type="sibTrans" cxnId="{9E9961A7-0929-4CB9-BF91-DCAE5D2ED5E5}">
      <dgm:prSet/>
      <dgm:spPr/>
      <dgm:t>
        <a:bodyPr/>
        <a:lstStyle/>
        <a:p>
          <a:endParaRPr lang="en-ZA" dirty="0"/>
        </a:p>
      </dgm:t>
    </dgm:pt>
    <dgm:pt modelId="{D975AC39-F186-49DC-A51A-B37E569A2F15}">
      <dgm:prSet phldrT="[Text]" custT="1"/>
      <dgm:spPr/>
      <dgm:t>
        <a:bodyPr/>
        <a:lstStyle/>
        <a:p>
          <a:r>
            <a:rPr lang="en-US" sz="1600" b="1" dirty="0" smtClean="0"/>
            <a:t>Review quarterly progress against  APP targets</a:t>
          </a:r>
          <a:endParaRPr lang="en-US" sz="1600" b="1" dirty="0"/>
        </a:p>
      </dgm:t>
    </dgm:pt>
    <dgm:pt modelId="{CC05329F-2914-44CC-8EAF-4E782195BEA7}" type="parTrans" cxnId="{CA94C661-C1F6-49DE-A57A-AD49AED40892}">
      <dgm:prSet/>
      <dgm:spPr/>
      <dgm:t>
        <a:bodyPr/>
        <a:lstStyle/>
        <a:p>
          <a:endParaRPr lang="en-ZA"/>
        </a:p>
      </dgm:t>
    </dgm:pt>
    <dgm:pt modelId="{C45D503A-F39A-45FD-8205-5108425EEA39}" type="sibTrans" cxnId="{CA94C661-C1F6-49DE-A57A-AD49AED40892}">
      <dgm:prSet/>
      <dgm:spPr/>
      <dgm:t>
        <a:bodyPr/>
        <a:lstStyle/>
        <a:p>
          <a:endParaRPr lang="en-ZA" dirty="0"/>
        </a:p>
      </dgm:t>
    </dgm:pt>
    <dgm:pt modelId="{65540C5E-EAE6-417B-8F3D-A46674E20694}">
      <dgm:prSet/>
      <dgm:spPr/>
      <dgm:t>
        <a:bodyPr/>
        <a:lstStyle/>
        <a:p>
          <a:r>
            <a:rPr lang="en-US" b="1" dirty="0" smtClean="0"/>
            <a:t>Review and track changes to strategic plans and annual performance reports.</a:t>
          </a:r>
          <a:endParaRPr lang="en-US" b="1" dirty="0"/>
        </a:p>
      </dgm:t>
    </dgm:pt>
    <dgm:pt modelId="{CC42ADA4-3196-4619-BB2D-12D3E8AAD36A}" type="parTrans" cxnId="{8C3288CD-276E-473F-9A06-7E25C56657DC}">
      <dgm:prSet/>
      <dgm:spPr/>
      <dgm:t>
        <a:bodyPr/>
        <a:lstStyle/>
        <a:p>
          <a:endParaRPr lang="en-ZA"/>
        </a:p>
      </dgm:t>
    </dgm:pt>
    <dgm:pt modelId="{ABFADC1B-FBCA-4214-92EE-0490E24829B9}" type="sibTrans" cxnId="{8C3288CD-276E-473F-9A06-7E25C56657DC}">
      <dgm:prSet/>
      <dgm:spPr/>
      <dgm:t>
        <a:bodyPr/>
        <a:lstStyle/>
        <a:p>
          <a:endParaRPr lang="en-ZA"/>
        </a:p>
      </dgm:t>
    </dgm:pt>
    <dgm:pt modelId="{5321E560-5862-4739-8E87-03F42E6CED46}" type="pres">
      <dgm:prSet presAssocID="{0E345489-9041-47BD-9942-2EA708905CA5}" presName="diagram" presStyleCnt="0">
        <dgm:presLayoutVars>
          <dgm:dir/>
          <dgm:resizeHandles val="exact"/>
        </dgm:presLayoutVars>
      </dgm:prSet>
      <dgm:spPr/>
      <dgm:t>
        <a:bodyPr/>
        <a:lstStyle/>
        <a:p>
          <a:endParaRPr lang="en-ZA"/>
        </a:p>
      </dgm:t>
    </dgm:pt>
    <dgm:pt modelId="{6CE65C57-3A7E-449B-9FCA-1F4F3EA99716}" type="pres">
      <dgm:prSet presAssocID="{3E33F35E-57D7-4B5C-A9DD-B9EE86940FC5}" presName="node" presStyleLbl="node1" presStyleIdx="0" presStyleCnt="9">
        <dgm:presLayoutVars>
          <dgm:bulletEnabled val="1"/>
        </dgm:presLayoutVars>
      </dgm:prSet>
      <dgm:spPr/>
      <dgm:t>
        <a:bodyPr/>
        <a:lstStyle/>
        <a:p>
          <a:endParaRPr lang="en-ZA"/>
        </a:p>
      </dgm:t>
    </dgm:pt>
    <dgm:pt modelId="{127D3BF9-0A76-4C35-A36E-E169FE9D63B0}" type="pres">
      <dgm:prSet presAssocID="{4BDCF0B0-C968-47CB-BCAF-CB6B4BE4F04C}" presName="sibTrans" presStyleLbl="sibTrans2D1" presStyleIdx="0" presStyleCnt="8"/>
      <dgm:spPr/>
      <dgm:t>
        <a:bodyPr/>
        <a:lstStyle/>
        <a:p>
          <a:endParaRPr lang="en-ZA"/>
        </a:p>
      </dgm:t>
    </dgm:pt>
    <dgm:pt modelId="{ECD7865E-5D04-42A2-98BA-15D1281C7A9E}" type="pres">
      <dgm:prSet presAssocID="{4BDCF0B0-C968-47CB-BCAF-CB6B4BE4F04C}" presName="connectorText" presStyleLbl="sibTrans2D1" presStyleIdx="0" presStyleCnt="8"/>
      <dgm:spPr/>
      <dgm:t>
        <a:bodyPr/>
        <a:lstStyle/>
        <a:p>
          <a:endParaRPr lang="en-ZA"/>
        </a:p>
      </dgm:t>
    </dgm:pt>
    <dgm:pt modelId="{D7E7556D-C2DE-4C15-B582-D7A4F7032DE9}" type="pres">
      <dgm:prSet presAssocID="{3BC095B3-8ABC-4C0B-A5C0-7A8DC2861827}" presName="node" presStyleLbl="node1" presStyleIdx="1" presStyleCnt="9">
        <dgm:presLayoutVars>
          <dgm:bulletEnabled val="1"/>
        </dgm:presLayoutVars>
      </dgm:prSet>
      <dgm:spPr/>
      <dgm:t>
        <a:bodyPr/>
        <a:lstStyle/>
        <a:p>
          <a:endParaRPr lang="en-ZA"/>
        </a:p>
      </dgm:t>
    </dgm:pt>
    <dgm:pt modelId="{66FAF57F-D07D-40F5-9CCE-91FC985AD618}" type="pres">
      <dgm:prSet presAssocID="{7FD0A786-DEEC-404C-A1C4-02EBA885B48D}" presName="sibTrans" presStyleLbl="sibTrans2D1" presStyleIdx="1" presStyleCnt="8"/>
      <dgm:spPr/>
      <dgm:t>
        <a:bodyPr/>
        <a:lstStyle/>
        <a:p>
          <a:endParaRPr lang="en-ZA"/>
        </a:p>
      </dgm:t>
    </dgm:pt>
    <dgm:pt modelId="{72F576A9-1CDB-488D-85FC-AECC8F64A4B0}" type="pres">
      <dgm:prSet presAssocID="{7FD0A786-DEEC-404C-A1C4-02EBA885B48D}" presName="connectorText" presStyleLbl="sibTrans2D1" presStyleIdx="1" presStyleCnt="8"/>
      <dgm:spPr/>
      <dgm:t>
        <a:bodyPr/>
        <a:lstStyle/>
        <a:p>
          <a:endParaRPr lang="en-ZA"/>
        </a:p>
      </dgm:t>
    </dgm:pt>
    <dgm:pt modelId="{56BA1B3D-7A4F-440A-8F78-379C8F2AC686}" type="pres">
      <dgm:prSet presAssocID="{B04F69AF-6D0C-4677-8054-876BC8F9E54B}" presName="node" presStyleLbl="node1" presStyleIdx="2" presStyleCnt="9">
        <dgm:presLayoutVars>
          <dgm:bulletEnabled val="1"/>
        </dgm:presLayoutVars>
      </dgm:prSet>
      <dgm:spPr/>
      <dgm:t>
        <a:bodyPr/>
        <a:lstStyle/>
        <a:p>
          <a:endParaRPr lang="en-ZA"/>
        </a:p>
      </dgm:t>
    </dgm:pt>
    <dgm:pt modelId="{566C5373-B8AF-4889-9D91-30CF06BCFD47}" type="pres">
      <dgm:prSet presAssocID="{0F47A541-6BCB-41F1-A0D9-75E52ECD22B4}" presName="sibTrans" presStyleLbl="sibTrans2D1" presStyleIdx="2" presStyleCnt="8"/>
      <dgm:spPr/>
      <dgm:t>
        <a:bodyPr/>
        <a:lstStyle/>
        <a:p>
          <a:endParaRPr lang="en-ZA"/>
        </a:p>
      </dgm:t>
    </dgm:pt>
    <dgm:pt modelId="{CBD71DF5-907D-4C55-8F49-C7C29E5C8C39}" type="pres">
      <dgm:prSet presAssocID="{0F47A541-6BCB-41F1-A0D9-75E52ECD22B4}" presName="connectorText" presStyleLbl="sibTrans2D1" presStyleIdx="2" presStyleCnt="8"/>
      <dgm:spPr/>
      <dgm:t>
        <a:bodyPr/>
        <a:lstStyle/>
        <a:p>
          <a:endParaRPr lang="en-ZA"/>
        </a:p>
      </dgm:t>
    </dgm:pt>
    <dgm:pt modelId="{D3D089B5-5B36-4E7C-9F84-97919918159B}" type="pres">
      <dgm:prSet presAssocID="{367B239F-C120-41E5-B348-8FD3B104791F}" presName="node" presStyleLbl="node1" presStyleIdx="3" presStyleCnt="9">
        <dgm:presLayoutVars>
          <dgm:bulletEnabled val="1"/>
        </dgm:presLayoutVars>
      </dgm:prSet>
      <dgm:spPr/>
      <dgm:t>
        <a:bodyPr/>
        <a:lstStyle/>
        <a:p>
          <a:endParaRPr lang="en-ZA"/>
        </a:p>
      </dgm:t>
    </dgm:pt>
    <dgm:pt modelId="{2F3FCF84-9DC0-444D-A355-6C1011FB8FED}" type="pres">
      <dgm:prSet presAssocID="{62C99C21-E8E2-4369-944A-100D8B3572C6}" presName="sibTrans" presStyleLbl="sibTrans2D1" presStyleIdx="3" presStyleCnt="8"/>
      <dgm:spPr/>
      <dgm:t>
        <a:bodyPr/>
        <a:lstStyle/>
        <a:p>
          <a:endParaRPr lang="en-ZA"/>
        </a:p>
      </dgm:t>
    </dgm:pt>
    <dgm:pt modelId="{4DEAE4C3-5B96-444A-9FB5-7B3BAEDC900C}" type="pres">
      <dgm:prSet presAssocID="{62C99C21-E8E2-4369-944A-100D8B3572C6}" presName="connectorText" presStyleLbl="sibTrans2D1" presStyleIdx="3" presStyleCnt="8"/>
      <dgm:spPr/>
      <dgm:t>
        <a:bodyPr/>
        <a:lstStyle/>
        <a:p>
          <a:endParaRPr lang="en-ZA"/>
        </a:p>
      </dgm:t>
    </dgm:pt>
    <dgm:pt modelId="{AB618004-FA64-475F-931B-8F970669D7C2}" type="pres">
      <dgm:prSet presAssocID="{0181893F-442E-4F4F-8B15-6CAA39AB9594}" presName="node" presStyleLbl="node1" presStyleIdx="4" presStyleCnt="9">
        <dgm:presLayoutVars>
          <dgm:bulletEnabled val="1"/>
        </dgm:presLayoutVars>
      </dgm:prSet>
      <dgm:spPr/>
      <dgm:t>
        <a:bodyPr/>
        <a:lstStyle/>
        <a:p>
          <a:endParaRPr lang="en-ZA"/>
        </a:p>
      </dgm:t>
    </dgm:pt>
    <dgm:pt modelId="{5C6B0829-06C4-4D35-A50E-2A7A37AE06EB}" type="pres">
      <dgm:prSet presAssocID="{5FFE89E7-B33A-425E-BA09-218D5D8DC212}" presName="sibTrans" presStyleLbl="sibTrans2D1" presStyleIdx="4" presStyleCnt="8"/>
      <dgm:spPr/>
      <dgm:t>
        <a:bodyPr/>
        <a:lstStyle/>
        <a:p>
          <a:endParaRPr lang="en-ZA"/>
        </a:p>
      </dgm:t>
    </dgm:pt>
    <dgm:pt modelId="{12848D2D-CCE7-4866-B5B2-E6FBE0224755}" type="pres">
      <dgm:prSet presAssocID="{5FFE89E7-B33A-425E-BA09-218D5D8DC212}" presName="connectorText" presStyleLbl="sibTrans2D1" presStyleIdx="4" presStyleCnt="8"/>
      <dgm:spPr/>
      <dgm:t>
        <a:bodyPr/>
        <a:lstStyle/>
        <a:p>
          <a:endParaRPr lang="en-ZA"/>
        </a:p>
      </dgm:t>
    </dgm:pt>
    <dgm:pt modelId="{FF81DE0B-EA19-4AE9-92F9-F7E65F782422}" type="pres">
      <dgm:prSet presAssocID="{ABFFC975-CF6B-41F2-B82E-79D3CE001DB8}" presName="node" presStyleLbl="node1" presStyleIdx="5" presStyleCnt="9">
        <dgm:presLayoutVars>
          <dgm:bulletEnabled val="1"/>
        </dgm:presLayoutVars>
      </dgm:prSet>
      <dgm:spPr/>
      <dgm:t>
        <a:bodyPr/>
        <a:lstStyle/>
        <a:p>
          <a:endParaRPr lang="en-ZA"/>
        </a:p>
      </dgm:t>
    </dgm:pt>
    <dgm:pt modelId="{FE45FBA7-F2EC-4676-B76E-ED075F5E8708}" type="pres">
      <dgm:prSet presAssocID="{620E4A2B-0597-426F-B7E6-CE44FFAB2DDD}" presName="sibTrans" presStyleLbl="sibTrans2D1" presStyleIdx="5" presStyleCnt="8"/>
      <dgm:spPr/>
      <dgm:t>
        <a:bodyPr/>
        <a:lstStyle/>
        <a:p>
          <a:endParaRPr lang="en-ZA"/>
        </a:p>
      </dgm:t>
    </dgm:pt>
    <dgm:pt modelId="{B2160F6E-4673-42B4-88C5-167ECCB4B041}" type="pres">
      <dgm:prSet presAssocID="{620E4A2B-0597-426F-B7E6-CE44FFAB2DDD}" presName="connectorText" presStyleLbl="sibTrans2D1" presStyleIdx="5" presStyleCnt="8"/>
      <dgm:spPr/>
      <dgm:t>
        <a:bodyPr/>
        <a:lstStyle/>
        <a:p>
          <a:endParaRPr lang="en-ZA"/>
        </a:p>
      </dgm:t>
    </dgm:pt>
    <dgm:pt modelId="{151F1AC8-20D8-4AA3-A00A-4D8156A736A3}" type="pres">
      <dgm:prSet presAssocID="{D975AC39-F186-49DC-A51A-B37E569A2F15}" presName="node" presStyleLbl="node1" presStyleIdx="6" presStyleCnt="9">
        <dgm:presLayoutVars>
          <dgm:bulletEnabled val="1"/>
        </dgm:presLayoutVars>
      </dgm:prSet>
      <dgm:spPr/>
      <dgm:t>
        <a:bodyPr/>
        <a:lstStyle/>
        <a:p>
          <a:endParaRPr lang="en-ZA"/>
        </a:p>
      </dgm:t>
    </dgm:pt>
    <dgm:pt modelId="{31FDA1FB-0AB2-4A41-9BB6-0C0338200B4A}" type="pres">
      <dgm:prSet presAssocID="{C45D503A-F39A-45FD-8205-5108425EEA39}" presName="sibTrans" presStyleLbl="sibTrans2D1" presStyleIdx="6" presStyleCnt="8"/>
      <dgm:spPr/>
      <dgm:t>
        <a:bodyPr/>
        <a:lstStyle/>
        <a:p>
          <a:endParaRPr lang="en-ZA"/>
        </a:p>
      </dgm:t>
    </dgm:pt>
    <dgm:pt modelId="{D6321782-C651-4CD3-A748-8369AE03FC76}" type="pres">
      <dgm:prSet presAssocID="{C45D503A-F39A-45FD-8205-5108425EEA39}" presName="connectorText" presStyleLbl="sibTrans2D1" presStyleIdx="6" presStyleCnt="8"/>
      <dgm:spPr/>
      <dgm:t>
        <a:bodyPr/>
        <a:lstStyle/>
        <a:p>
          <a:endParaRPr lang="en-ZA"/>
        </a:p>
      </dgm:t>
    </dgm:pt>
    <dgm:pt modelId="{087B63B1-B4F7-4548-98D6-AEED7895B6A1}" type="pres">
      <dgm:prSet presAssocID="{2F21F2F0-769E-464C-B6F4-C8CB0620D18A}" presName="node" presStyleLbl="node1" presStyleIdx="7" presStyleCnt="9">
        <dgm:presLayoutVars>
          <dgm:bulletEnabled val="1"/>
        </dgm:presLayoutVars>
      </dgm:prSet>
      <dgm:spPr/>
      <dgm:t>
        <a:bodyPr/>
        <a:lstStyle/>
        <a:p>
          <a:endParaRPr lang="en-ZA"/>
        </a:p>
      </dgm:t>
    </dgm:pt>
    <dgm:pt modelId="{7213F5DA-988E-4DED-98B8-997F3E96BFCE}" type="pres">
      <dgm:prSet presAssocID="{881C2452-DEA7-464B-B13D-9C1EE7A54633}" presName="sibTrans" presStyleLbl="sibTrans2D1" presStyleIdx="7" presStyleCnt="8"/>
      <dgm:spPr/>
      <dgm:t>
        <a:bodyPr/>
        <a:lstStyle/>
        <a:p>
          <a:endParaRPr lang="en-ZA"/>
        </a:p>
      </dgm:t>
    </dgm:pt>
    <dgm:pt modelId="{36601F8D-8F68-4DEB-9ED2-1E47E7FC8671}" type="pres">
      <dgm:prSet presAssocID="{881C2452-DEA7-464B-B13D-9C1EE7A54633}" presName="connectorText" presStyleLbl="sibTrans2D1" presStyleIdx="7" presStyleCnt="8"/>
      <dgm:spPr/>
      <dgm:t>
        <a:bodyPr/>
        <a:lstStyle/>
        <a:p>
          <a:endParaRPr lang="en-ZA"/>
        </a:p>
      </dgm:t>
    </dgm:pt>
    <dgm:pt modelId="{FFFB7908-C3CA-41EC-A0CF-6C502C1E9017}" type="pres">
      <dgm:prSet presAssocID="{65540C5E-EAE6-417B-8F3D-A46674E20694}" presName="node" presStyleLbl="node1" presStyleIdx="8" presStyleCnt="9">
        <dgm:presLayoutVars>
          <dgm:bulletEnabled val="1"/>
        </dgm:presLayoutVars>
      </dgm:prSet>
      <dgm:spPr/>
      <dgm:t>
        <a:bodyPr/>
        <a:lstStyle/>
        <a:p>
          <a:endParaRPr lang="en-ZA"/>
        </a:p>
      </dgm:t>
    </dgm:pt>
  </dgm:ptLst>
  <dgm:cxnLst>
    <dgm:cxn modelId="{07EAE27E-6063-4054-9512-C2512E621982}" srcId="{0E345489-9041-47BD-9942-2EA708905CA5}" destId="{0181893F-442E-4F4F-8B15-6CAA39AB9594}" srcOrd="4" destOrd="0" parTransId="{FCC2EF56-A9CF-4B3E-86E5-38BA93B1C6E9}" sibTransId="{5FFE89E7-B33A-425E-BA09-218D5D8DC212}"/>
    <dgm:cxn modelId="{CCC8DF34-3F71-4BCC-B639-A72529E9E277}" type="presOf" srcId="{B04F69AF-6D0C-4677-8054-876BC8F9E54B}" destId="{56BA1B3D-7A4F-440A-8F78-379C8F2AC686}" srcOrd="0" destOrd="0" presId="urn:microsoft.com/office/officeart/2005/8/layout/process5"/>
    <dgm:cxn modelId="{893D6C85-0B11-4DC9-A880-3941EA6DB05C}" type="presOf" srcId="{367B239F-C120-41E5-B348-8FD3B104791F}" destId="{D3D089B5-5B36-4E7C-9F84-97919918159B}" srcOrd="0" destOrd="0" presId="urn:microsoft.com/office/officeart/2005/8/layout/process5"/>
    <dgm:cxn modelId="{AE57E482-8D19-4D67-8C72-D8FC52113148}" type="presOf" srcId="{3BC095B3-8ABC-4C0B-A5C0-7A8DC2861827}" destId="{D7E7556D-C2DE-4C15-B582-D7A4F7032DE9}" srcOrd="0" destOrd="0" presId="urn:microsoft.com/office/officeart/2005/8/layout/process5"/>
    <dgm:cxn modelId="{B58C4234-0ABF-4DE4-A93E-591407ABD158}" type="presOf" srcId="{4BDCF0B0-C968-47CB-BCAF-CB6B4BE4F04C}" destId="{ECD7865E-5D04-42A2-98BA-15D1281C7A9E}" srcOrd="1" destOrd="0" presId="urn:microsoft.com/office/officeart/2005/8/layout/process5"/>
    <dgm:cxn modelId="{379FFE6D-C44E-4621-BB37-1B83AF48D428}" type="presOf" srcId="{C45D503A-F39A-45FD-8205-5108425EEA39}" destId="{D6321782-C651-4CD3-A748-8369AE03FC76}" srcOrd="1" destOrd="0" presId="urn:microsoft.com/office/officeart/2005/8/layout/process5"/>
    <dgm:cxn modelId="{0C00D29A-0409-4FB7-B6D9-C4EA36115FC1}" srcId="{0E345489-9041-47BD-9942-2EA708905CA5}" destId="{B04F69AF-6D0C-4677-8054-876BC8F9E54B}" srcOrd="2" destOrd="0" parTransId="{870E4C68-9941-4BD1-A038-EB57F2B9C151}" sibTransId="{0F47A541-6BCB-41F1-A0D9-75E52ECD22B4}"/>
    <dgm:cxn modelId="{2BD39D9F-A7C4-4DE4-8F3A-E857616A61B7}" srcId="{0E345489-9041-47BD-9942-2EA708905CA5}" destId="{3E33F35E-57D7-4B5C-A9DD-B9EE86940FC5}" srcOrd="0" destOrd="0" parTransId="{7A74ACE8-2A4B-439C-893F-E3B5157018BC}" sibTransId="{4BDCF0B0-C968-47CB-BCAF-CB6B4BE4F04C}"/>
    <dgm:cxn modelId="{CA94C661-C1F6-49DE-A57A-AD49AED40892}" srcId="{0E345489-9041-47BD-9942-2EA708905CA5}" destId="{D975AC39-F186-49DC-A51A-B37E569A2F15}" srcOrd="6" destOrd="0" parTransId="{CC05329F-2914-44CC-8EAF-4E782195BEA7}" sibTransId="{C45D503A-F39A-45FD-8205-5108425EEA39}"/>
    <dgm:cxn modelId="{28EA9EAB-F443-4048-948A-D0E6865BC7A1}" type="presOf" srcId="{0E345489-9041-47BD-9942-2EA708905CA5}" destId="{5321E560-5862-4739-8E87-03F42E6CED46}" srcOrd="0" destOrd="0" presId="urn:microsoft.com/office/officeart/2005/8/layout/process5"/>
    <dgm:cxn modelId="{7132E7BB-CDB5-4083-8553-50066E03AEDA}" type="presOf" srcId="{3E33F35E-57D7-4B5C-A9DD-B9EE86940FC5}" destId="{6CE65C57-3A7E-449B-9FCA-1F4F3EA99716}" srcOrd="0" destOrd="0" presId="urn:microsoft.com/office/officeart/2005/8/layout/process5"/>
    <dgm:cxn modelId="{6477A21F-677B-4BBE-AB17-C92713C20CA0}" type="presOf" srcId="{D975AC39-F186-49DC-A51A-B37E569A2F15}" destId="{151F1AC8-20D8-4AA3-A00A-4D8156A736A3}" srcOrd="0" destOrd="0" presId="urn:microsoft.com/office/officeart/2005/8/layout/process5"/>
    <dgm:cxn modelId="{A030E34A-7FFD-4DCC-A97E-C8834CEAD26D}" srcId="{0E345489-9041-47BD-9942-2EA708905CA5}" destId="{2F21F2F0-769E-464C-B6F4-C8CB0620D18A}" srcOrd="7" destOrd="0" parTransId="{85947A7B-4453-4E0C-A78B-37D74F3B0DE9}" sibTransId="{881C2452-DEA7-464B-B13D-9C1EE7A54633}"/>
    <dgm:cxn modelId="{BF6E78E1-8DB0-487B-867F-E81E08CA3842}" type="presOf" srcId="{7FD0A786-DEEC-404C-A1C4-02EBA885B48D}" destId="{72F576A9-1CDB-488D-85FC-AECC8F64A4B0}" srcOrd="1" destOrd="0" presId="urn:microsoft.com/office/officeart/2005/8/layout/process5"/>
    <dgm:cxn modelId="{A2DDB22B-EA92-448E-BC54-55E1CE1FFB83}" type="presOf" srcId="{5FFE89E7-B33A-425E-BA09-218D5D8DC212}" destId="{5C6B0829-06C4-4D35-A50E-2A7A37AE06EB}" srcOrd="0" destOrd="0" presId="urn:microsoft.com/office/officeart/2005/8/layout/process5"/>
    <dgm:cxn modelId="{2C63268E-2E40-4A86-A67D-9946223BFCDF}" type="presOf" srcId="{0F47A541-6BCB-41F1-A0D9-75E52ECD22B4}" destId="{CBD71DF5-907D-4C55-8F49-C7C29E5C8C39}" srcOrd="1" destOrd="0" presId="urn:microsoft.com/office/officeart/2005/8/layout/process5"/>
    <dgm:cxn modelId="{61C63EA1-8E81-4CE7-9082-3D510FF14BB6}" type="presOf" srcId="{4BDCF0B0-C968-47CB-BCAF-CB6B4BE4F04C}" destId="{127D3BF9-0A76-4C35-A36E-E169FE9D63B0}" srcOrd="0" destOrd="0" presId="urn:microsoft.com/office/officeart/2005/8/layout/process5"/>
    <dgm:cxn modelId="{9E9961A7-0929-4CB9-BF91-DCAE5D2ED5E5}" srcId="{0E345489-9041-47BD-9942-2EA708905CA5}" destId="{367B239F-C120-41E5-B348-8FD3B104791F}" srcOrd="3" destOrd="0" parTransId="{5967BAFA-D045-433E-8BC9-0E04691057D7}" sibTransId="{62C99C21-E8E2-4369-944A-100D8B3572C6}"/>
    <dgm:cxn modelId="{29E3D793-E6B7-4AE9-8D31-A7D944155699}" type="presOf" srcId="{7FD0A786-DEEC-404C-A1C4-02EBA885B48D}" destId="{66FAF57F-D07D-40F5-9CCE-91FC985AD618}" srcOrd="0" destOrd="0" presId="urn:microsoft.com/office/officeart/2005/8/layout/process5"/>
    <dgm:cxn modelId="{41B856D0-B00F-4E7D-BC64-8E7EB2127174}" srcId="{0E345489-9041-47BD-9942-2EA708905CA5}" destId="{ABFFC975-CF6B-41F2-B82E-79D3CE001DB8}" srcOrd="5" destOrd="0" parTransId="{FB569B31-5CAF-4C50-8078-08F58F8A35D7}" sibTransId="{620E4A2B-0597-426F-B7E6-CE44FFAB2DDD}"/>
    <dgm:cxn modelId="{01D402CA-09D6-48B5-9515-767953FD301A}" type="presOf" srcId="{0F47A541-6BCB-41F1-A0D9-75E52ECD22B4}" destId="{566C5373-B8AF-4889-9D91-30CF06BCFD47}" srcOrd="0" destOrd="0" presId="urn:microsoft.com/office/officeart/2005/8/layout/process5"/>
    <dgm:cxn modelId="{E0F50C96-1D0C-4C14-9175-4877A6230770}" type="presOf" srcId="{0181893F-442E-4F4F-8B15-6CAA39AB9594}" destId="{AB618004-FA64-475F-931B-8F970669D7C2}" srcOrd="0" destOrd="0" presId="urn:microsoft.com/office/officeart/2005/8/layout/process5"/>
    <dgm:cxn modelId="{55D33DE1-75CF-47D1-80E1-10ED1BEC09C4}" type="presOf" srcId="{881C2452-DEA7-464B-B13D-9C1EE7A54633}" destId="{7213F5DA-988E-4DED-98B8-997F3E96BFCE}" srcOrd="0" destOrd="0" presId="urn:microsoft.com/office/officeart/2005/8/layout/process5"/>
    <dgm:cxn modelId="{328CDFF9-6422-46C8-86B4-AA39A90DA6CB}" type="presOf" srcId="{62C99C21-E8E2-4369-944A-100D8B3572C6}" destId="{4DEAE4C3-5B96-444A-9FB5-7B3BAEDC900C}" srcOrd="1" destOrd="0" presId="urn:microsoft.com/office/officeart/2005/8/layout/process5"/>
    <dgm:cxn modelId="{1E233B45-EE7A-410B-B2F1-432C9DA372BA}" type="presOf" srcId="{620E4A2B-0597-426F-B7E6-CE44FFAB2DDD}" destId="{FE45FBA7-F2EC-4676-B76E-ED075F5E8708}" srcOrd="0" destOrd="0" presId="urn:microsoft.com/office/officeart/2005/8/layout/process5"/>
    <dgm:cxn modelId="{A9CD3D5E-1257-48E7-A6F1-1D8F181E488C}" type="presOf" srcId="{5FFE89E7-B33A-425E-BA09-218D5D8DC212}" destId="{12848D2D-CCE7-4866-B5B2-E6FBE0224755}" srcOrd="1" destOrd="0" presId="urn:microsoft.com/office/officeart/2005/8/layout/process5"/>
    <dgm:cxn modelId="{DEF6AA59-E004-425E-B9AA-011AE50C2591}" type="presOf" srcId="{65540C5E-EAE6-417B-8F3D-A46674E20694}" destId="{FFFB7908-C3CA-41EC-A0CF-6C502C1E9017}" srcOrd="0" destOrd="0" presId="urn:microsoft.com/office/officeart/2005/8/layout/process5"/>
    <dgm:cxn modelId="{33506EDE-C98F-4020-8A6A-F0EE581DC861}" srcId="{0E345489-9041-47BD-9942-2EA708905CA5}" destId="{3BC095B3-8ABC-4C0B-A5C0-7A8DC2861827}" srcOrd="1" destOrd="0" parTransId="{AA572513-CA25-4A50-8831-9F482BFBF8FD}" sibTransId="{7FD0A786-DEEC-404C-A1C4-02EBA885B48D}"/>
    <dgm:cxn modelId="{F18E44B6-FBD5-4AC5-A3A8-0224C36A4D46}" type="presOf" srcId="{62C99C21-E8E2-4369-944A-100D8B3572C6}" destId="{2F3FCF84-9DC0-444D-A355-6C1011FB8FED}" srcOrd="0" destOrd="0" presId="urn:microsoft.com/office/officeart/2005/8/layout/process5"/>
    <dgm:cxn modelId="{E9E7BC6A-2C4E-4C97-BA5A-5455C8E9336A}" type="presOf" srcId="{881C2452-DEA7-464B-B13D-9C1EE7A54633}" destId="{36601F8D-8F68-4DEB-9ED2-1E47E7FC8671}" srcOrd="1" destOrd="0" presId="urn:microsoft.com/office/officeart/2005/8/layout/process5"/>
    <dgm:cxn modelId="{9DBA721C-1722-4569-8C54-5800D2062329}" type="presOf" srcId="{2F21F2F0-769E-464C-B6F4-C8CB0620D18A}" destId="{087B63B1-B4F7-4548-98D6-AEED7895B6A1}" srcOrd="0" destOrd="0" presId="urn:microsoft.com/office/officeart/2005/8/layout/process5"/>
    <dgm:cxn modelId="{1B91D0F3-79D9-4D03-B07D-FD7014D65D9A}" type="presOf" srcId="{620E4A2B-0597-426F-B7E6-CE44FFAB2DDD}" destId="{B2160F6E-4673-42B4-88C5-167ECCB4B041}" srcOrd="1" destOrd="0" presId="urn:microsoft.com/office/officeart/2005/8/layout/process5"/>
    <dgm:cxn modelId="{CC23CD94-7924-4957-8662-97B6DCA0E2AB}" type="presOf" srcId="{ABFFC975-CF6B-41F2-B82E-79D3CE001DB8}" destId="{FF81DE0B-EA19-4AE9-92F9-F7E65F782422}" srcOrd="0" destOrd="0" presId="urn:microsoft.com/office/officeart/2005/8/layout/process5"/>
    <dgm:cxn modelId="{615AC0D6-3E4B-4F9A-BAD3-86DC743EDFFA}" type="presOf" srcId="{C45D503A-F39A-45FD-8205-5108425EEA39}" destId="{31FDA1FB-0AB2-4A41-9BB6-0C0338200B4A}" srcOrd="0" destOrd="0" presId="urn:microsoft.com/office/officeart/2005/8/layout/process5"/>
    <dgm:cxn modelId="{8C3288CD-276E-473F-9A06-7E25C56657DC}" srcId="{0E345489-9041-47BD-9942-2EA708905CA5}" destId="{65540C5E-EAE6-417B-8F3D-A46674E20694}" srcOrd="8" destOrd="0" parTransId="{CC42ADA4-3196-4619-BB2D-12D3E8AAD36A}" sibTransId="{ABFADC1B-FBCA-4214-92EE-0490E24829B9}"/>
    <dgm:cxn modelId="{5117B47F-FE09-4D99-9286-0477F5A0C2A9}" type="presParOf" srcId="{5321E560-5862-4739-8E87-03F42E6CED46}" destId="{6CE65C57-3A7E-449B-9FCA-1F4F3EA99716}" srcOrd="0" destOrd="0" presId="urn:microsoft.com/office/officeart/2005/8/layout/process5"/>
    <dgm:cxn modelId="{875FA2CB-4035-4E64-B275-B5A60E2C4A51}" type="presParOf" srcId="{5321E560-5862-4739-8E87-03F42E6CED46}" destId="{127D3BF9-0A76-4C35-A36E-E169FE9D63B0}" srcOrd="1" destOrd="0" presId="urn:microsoft.com/office/officeart/2005/8/layout/process5"/>
    <dgm:cxn modelId="{BAB22701-F629-4811-A229-D49A0BC517DB}" type="presParOf" srcId="{127D3BF9-0A76-4C35-A36E-E169FE9D63B0}" destId="{ECD7865E-5D04-42A2-98BA-15D1281C7A9E}" srcOrd="0" destOrd="0" presId="urn:microsoft.com/office/officeart/2005/8/layout/process5"/>
    <dgm:cxn modelId="{E0ECD135-4451-4C3E-A528-E180ED65FDA6}" type="presParOf" srcId="{5321E560-5862-4739-8E87-03F42E6CED46}" destId="{D7E7556D-C2DE-4C15-B582-D7A4F7032DE9}" srcOrd="2" destOrd="0" presId="urn:microsoft.com/office/officeart/2005/8/layout/process5"/>
    <dgm:cxn modelId="{E59A83ED-106D-4BBE-995D-A337739F9CE3}" type="presParOf" srcId="{5321E560-5862-4739-8E87-03F42E6CED46}" destId="{66FAF57F-D07D-40F5-9CCE-91FC985AD618}" srcOrd="3" destOrd="0" presId="urn:microsoft.com/office/officeart/2005/8/layout/process5"/>
    <dgm:cxn modelId="{7D9E3B4F-C173-4A80-BB07-7A3EB832403F}" type="presParOf" srcId="{66FAF57F-D07D-40F5-9CCE-91FC985AD618}" destId="{72F576A9-1CDB-488D-85FC-AECC8F64A4B0}" srcOrd="0" destOrd="0" presId="urn:microsoft.com/office/officeart/2005/8/layout/process5"/>
    <dgm:cxn modelId="{343367D7-3BF8-4693-9BDC-A3C3704E1737}" type="presParOf" srcId="{5321E560-5862-4739-8E87-03F42E6CED46}" destId="{56BA1B3D-7A4F-440A-8F78-379C8F2AC686}" srcOrd="4" destOrd="0" presId="urn:microsoft.com/office/officeart/2005/8/layout/process5"/>
    <dgm:cxn modelId="{1D48AACB-4D73-415A-8452-C06C94D59EA8}" type="presParOf" srcId="{5321E560-5862-4739-8E87-03F42E6CED46}" destId="{566C5373-B8AF-4889-9D91-30CF06BCFD47}" srcOrd="5" destOrd="0" presId="urn:microsoft.com/office/officeart/2005/8/layout/process5"/>
    <dgm:cxn modelId="{32FED63C-D0C7-4A24-ADE1-76E946FD3318}" type="presParOf" srcId="{566C5373-B8AF-4889-9D91-30CF06BCFD47}" destId="{CBD71DF5-907D-4C55-8F49-C7C29E5C8C39}" srcOrd="0" destOrd="0" presId="urn:microsoft.com/office/officeart/2005/8/layout/process5"/>
    <dgm:cxn modelId="{F6D32FEE-4678-43EB-9344-18C1B67D005A}" type="presParOf" srcId="{5321E560-5862-4739-8E87-03F42E6CED46}" destId="{D3D089B5-5B36-4E7C-9F84-97919918159B}" srcOrd="6" destOrd="0" presId="urn:microsoft.com/office/officeart/2005/8/layout/process5"/>
    <dgm:cxn modelId="{4AE37B26-1410-4D88-840F-978623F1B534}" type="presParOf" srcId="{5321E560-5862-4739-8E87-03F42E6CED46}" destId="{2F3FCF84-9DC0-444D-A355-6C1011FB8FED}" srcOrd="7" destOrd="0" presId="urn:microsoft.com/office/officeart/2005/8/layout/process5"/>
    <dgm:cxn modelId="{72C68969-A40A-4417-A318-B9068BA8976B}" type="presParOf" srcId="{2F3FCF84-9DC0-444D-A355-6C1011FB8FED}" destId="{4DEAE4C3-5B96-444A-9FB5-7B3BAEDC900C}" srcOrd="0" destOrd="0" presId="urn:microsoft.com/office/officeart/2005/8/layout/process5"/>
    <dgm:cxn modelId="{E90CE932-3B53-4CC7-807F-98813F82E0BB}" type="presParOf" srcId="{5321E560-5862-4739-8E87-03F42E6CED46}" destId="{AB618004-FA64-475F-931B-8F970669D7C2}" srcOrd="8" destOrd="0" presId="urn:microsoft.com/office/officeart/2005/8/layout/process5"/>
    <dgm:cxn modelId="{51600F32-CD0C-461E-A7A3-78D3BAA2CA2C}" type="presParOf" srcId="{5321E560-5862-4739-8E87-03F42E6CED46}" destId="{5C6B0829-06C4-4D35-A50E-2A7A37AE06EB}" srcOrd="9" destOrd="0" presId="urn:microsoft.com/office/officeart/2005/8/layout/process5"/>
    <dgm:cxn modelId="{0CFA4D95-2B4F-4B65-9733-2AB44A682847}" type="presParOf" srcId="{5C6B0829-06C4-4D35-A50E-2A7A37AE06EB}" destId="{12848D2D-CCE7-4866-B5B2-E6FBE0224755}" srcOrd="0" destOrd="0" presId="urn:microsoft.com/office/officeart/2005/8/layout/process5"/>
    <dgm:cxn modelId="{392F2EF1-4392-4063-ACD6-61BE9C61A252}" type="presParOf" srcId="{5321E560-5862-4739-8E87-03F42E6CED46}" destId="{FF81DE0B-EA19-4AE9-92F9-F7E65F782422}" srcOrd="10" destOrd="0" presId="urn:microsoft.com/office/officeart/2005/8/layout/process5"/>
    <dgm:cxn modelId="{E9436C72-26DD-4B1C-A91C-87C9FBC04F0C}" type="presParOf" srcId="{5321E560-5862-4739-8E87-03F42E6CED46}" destId="{FE45FBA7-F2EC-4676-B76E-ED075F5E8708}" srcOrd="11" destOrd="0" presId="urn:microsoft.com/office/officeart/2005/8/layout/process5"/>
    <dgm:cxn modelId="{401D7679-AFA2-488A-857B-446CBE9E1D72}" type="presParOf" srcId="{FE45FBA7-F2EC-4676-B76E-ED075F5E8708}" destId="{B2160F6E-4673-42B4-88C5-167ECCB4B041}" srcOrd="0" destOrd="0" presId="urn:microsoft.com/office/officeart/2005/8/layout/process5"/>
    <dgm:cxn modelId="{998F1047-47F4-4946-AE21-1FE760760222}" type="presParOf" srcId="{5321E560-5862-4739-8E87-03F42E6CED46}" destId="{151F1AC8-20D8-4AA3-A00A-4D8156A736A3}" srcOrd="12" destOrd="0" presId="urn:microsoft.com/office/officeart/2005/8/layout/process5"/>
    <dgm:cxn modelId="{50C904C9-1B3D-45B6-9261-B32BABAE22CD}" type="presParOf" srcId="{5321E560-5862-4739-8E87-03F42E6CED46}" destId="{31FDA1FB-0AB2-4A41-9BB6-0C0338200B4A}" srcOrd="13" destOrd="0" presId="urn:microsoft.com/office/officeart/2005/8/layout/process5"/>
    <dgm:cxn modelId="{6B42E3D3-1011-480B-A1B2-63FBCFF65ECD}" type="presParOf" srcId="{31FDA1FB-0AB2-4A41-9BB6-0C0338200B4A}" destId="{D6321782-C651-4CD3-A748-8369AE03FC76}" srcOrd="0" destOrd="0" presId="urn:microsoft.com/office/officeart/2005/8/layout/process5"/>
    <dgm:cxn modelId="{7A3663AB-A151-481E-BC70-5FE017A62AC7}" type="presParOf" srcId="{5321E560-5862-4739-8E87-03F42E6CED46}" destId="{087B63B1-B4F7-4548-98D6-AEED7895B6A1}" srcOrd="14" destOrd="0" presId="urn:microsoft.com/office/officeart/2005/8/layout/process5"/>
    <dgm:cxn modelId="{20743E6E-2068-4936-BB2A-6603A5218E92}" type="presParOf" srcId="{5321E560-5862-4739-8E87-03F42E6CED46}" destId="{7213F5DA-988E-4DED-98B8-997F3E96BFCE}" srcOrd="15" destOrd="0" presId="urn:microsoft.com/office/officeart/2005/8/layout/process5"/>
    <dgm:cxn modelId="{C4F8EE4C-C1D2-4C17-A746-E184C7A2E46A}" type="presParOf" srcId="{7213F5DA-988E-4DED-98B8-997F3E96BFCE}" destId="{36601F8D-8F68-4DEB-9ED2-1E47E7FC8671}" srcOrd="0" destOrd="0" presId="urn:microsoft.com/office/officeart/2005/8/layout/process5"/>
    <dgm:cxn modelId="{8E626A56-491D-4BC6-8853-77C457D50D0E}" type="presParOf" srcId="{5321E560-5862-4739-8E87-03F42E6CED46}" destId="{FFFB7908-C3CA-41EC-A0CF-6C502C1E9017}" srcOrd="16" destOrd="0" presId="urn:microsoft.com/office/officeart/2005/8/layout/process5"/>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32579E-CF21-49F9-BD64-0255016A665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ZA"/>
        </a:p>
      </dgm:t>
    </dgm:pt>
    <dgm:pt modelId="{85BE921E-0632-4D39-B5A2-FF5554D43FB8}">
      <dgm:prSet phldrT="[Text]">
        <dgm:style>
          <a:lnRef idx="1">
            <a:schemeClr val="accent5"/>
          </a:lnRef>
          <a:fillRef idx="3">
            <a:schemeClr val="accent5"/>
          </a:fillRef>
          <a:effectRef idx="2">
            <a:schemeClr val="accent5"/>
          </a:effectRef>
          <a:fontRef idx="minor">
            <a:schemeClr val="lt1"/>
          </a:fontRef>
        </dgm:style>
      </dgm:prSet>
      <dgm:spPr/>
      <dgm:t>
        <a:bodyPr/>
        <a:lstStyle/>
        <a:p>
          <a:r>
            <a:rPr lang="en-ZA" dirty="0" smtClean="0"/>
            <a:t>Review process</a:t>
          </a:r>
          <a:endParaRPr lang="en-ZA" dirty="0"/>
        </a:p>
      </dgm:t>
    </dgm:pt>
    <dgm:pt modelId="{E0E57075-7530-40F9-9D97-9290D59D97A1}" type="parTrans" cxnId="{0EB1747C-8FCD-436E-BCB8-3F161AE28B3B}">
      <dgm:prSet/>
      <dgm:spPr/>
      <dgm:t>
        <a:bodyPr/>
        <a:lstStyle/>
        <a:p>
          <a:endParaRPr lang="en-ZA"/>
        </a:p>
      </dgm:t>
    </dgm:pt>
    <dgm:pt modelId="{D4C9DDD6-F812-4A3E-AED9-0C94C0F65BA1}" type="sibTrans" cxnId="{0EB1747C-8FCD-436E-BCB8-3F161AE28B3B}">
      <dgm:prSet/>
      <dgm:spPr/>
      <dgm:t>
        <a:bodyPr/>
        <a:lstStyle/>
        <a:p>
          <a:endParaRPr lang="en-ZA"/>
        </a:p>
      </dgm:t>
    </dgm:pt>
    <dgm:pt modelId="{596F7933-9217-4C6E-9256-0A54F359CECB}">
      <dgm:prSet phldrT="[Text]" custT="1"/>
      <dgm:spPr/>
      <dgm:t>
        <a:bodyPr/>
        <a:lstStyle/>
        <a:p>
          <a:r>
            <a:rPr lang="en-ZA" sz="1600" dirty="0" smtClean="0">
              <a:solidFill>
                <a:srgbClr val="002060"/>
              </a:solidFill>
              <a:cs typeface="Arial" pitchFamily="34" charset="0"/>
            </a:rPr>
            <a:t>Assessed  the process followed  by departments to prepare and submit  strategic plans (if relevant) and APPs. </a:t>
          </a:r>
          <a:endParaRPr lang="en-ZA" sz="1600" dirty="0"/>
        </a:p>
      </dgm:t>
    </dgm:pt>
    <dgm:pt modelId="{AEAAE22A-7350-44A8-B67D-094CF83EA2DD}" type="parTrans" cxnId="{12CAD1C9-F73A-4146-9940-04482FADF4EB}">
      <dgm:prSet/>
      <dgm:spPr/>
      <dgm:t>
        <a:bodyPr/>
        <a:lstStyle/>
        <a:p>
          <a:endParaRPr lang="en-ZA"/>
        </a:p>
      </dgm:t>
    </dgm:pt>
    <dgm:pt modelId="{DFAE949D-B5AE-489F-8744-097C6F6BAEAD}" type="sibTrans" cxnId="{12CAD1C9-F73A-4146-9940-04482FADF4EB}">
      <dgm:prSet/>
      <dgm:spPr/>
      <dgm:t>
        <a:bodyPr/>
        <a:lstStyle/>
        <a:p>
          <a:endParaRPr lang="en-ZA"/>
        </a:p>
      </dgm:t>
    </dgm:pt>
    <dgm:pt modelId="{DF54405E-A3D5-4351-AFBA-6BD1E1D6D4B0}">
      <dgm:prSet phldrT="[Text]">
        <dgm:style>
          <a:lnRef idx="0">
            <a:schemeClr val="accent4"/>
          </a:lnRef>
          <a:fillRef idx="3">
            <a:schemeClr val="accent4"/>
          </a:fillRef>
          <a:effectRef idx="3">
            <a:schemeClr val="accent4"/>
          </a:effectRef>
          <a:fontRef idx="minor">
            <a:schemeClr val="lt1"/>
          </a:fontRef>
        </dgm:style>
      </dgm:prSet>
      <dgm:spPr/>
      <dgm:t>
        <a:bodyPr/>
        <a:lstStyle/>
        <a:p>
          <a:r>
            <a:rPr lang="en-ZA" dirty="0" smtClean="0"/>
            <a:t>Reporting</a:t>
          </a:r>
          <a:endParaRPr lang="en-ZA" dirty="0"/>
        </a:p>
      </dgm:t>
    </dgm:pt>
    <dgm:pt modelId="{6C2EDC53-B9C1-4929-ACA3-81AFF0FA4BFF}" type="parTrans" cxnId="{9BA033AE-2468-412E-82DA-C0FF6DFC73BB}">
      <dgm:prSet/>
      <dgm:spPr/>
      <dgm:t>
        <a:bodyPr/>
        <a:lstStyle/>
        <a:p>
          <a:endParaRPr lang="en-ZA"/>
        </a:p>
      </dgm:t>
    </dgm:pt>
    <dgm:pt modelId="{EC12C537-B6D3-47F5-8A5D-805C523674DA}" type="sibTrans" cxnId="{9BA033AE-2468-412E-82DA-C0FF6DFC73BB}">
      <dgm:prSet/>
      <dgm:spPr/>
      <dgm:t>
        <a:bodyPr/>
        <a:lstStyle/>
        <a:p>
          <a:endParaRPr lang="en-ZA"/>
        </a:p>
      </dgm:t>
    </dgm:pt>
    <dgm:pt modelId="{638DA421-4F5F-431C-BFC3-9D286582A802}">
      <dgm:prSet phldrT="[Text]" custT="1"/>
      <dgm:spPr/>
      <dgm:t>
        <a:bodyPr/>
        <a:lstStyle/>
        <a:p>
          <a:r>
            <a:rPr lang="en-ZA" sz="1600" b="0" dirty="0" smtClean="0">
              <a:solidFill>
                <a:srgbClr val="002060"/>
              </a:solidFill>
              <a:cs typeface="Arial" pitchFamily="34" charset="0"/>
            </a:rPr>
            <a:t>F</a:t>
          </a:r>
          <a:r>
            <a:rPr lang="en-ZA" sz="1600" b="0" dirty="0" smtClean="0">
              <a:solidFill>
                <a:srgbClr val="002060"/>
              </a:solidFill>
            </a:rPr>
            <a:t>indings from the review </a:t>
          </a:r>
          <a:r>
            <a:rPr lang="en-ZA" sz="1600" dirty="0" smtClean="0">
              <a:solidFill>
                <a:srgbClr val="002060"/>
              </a:solidFill>
            </a:rPr>
            <a:t>are  communicated in the 2015-16 interim management report to enable changes to be made.</a:t>
          </a:r>
          <a:endParaRPr lang="en-ZA" sz="1600" dirty="0">
            <a:solidFill>
              <a:srgbClr val="002060"/>
            </a:solidFill>
          </a:endParaRPr>
        </a:p>
      </dgm:t>
    </dgm:pt>
    <dgm:pt modelId="{78AE6FB2-9A0E-4D83-9C40-2BA577D17BA3}" type="parTrans" cxnId="{7DA4DF70-7B7B-48C2-B8B4-A0CD51E2514C}">
      <dgm:prSet/>
      <dgm:spPr/>
      <dgm:t>
        <a:bodyPr/>
        <a:lstStyle/>
        <a:p>
          <a:endParaRPr lang="en-ZA"/>
        </a:p>
      </dgm:t>
    </dgm:pt>
    <dgm:pt modelId="{7ECC61E3-AC90-4FD6-8AB7-6E8E2D7B847F}" type="sibTrans" cxnId="{7DA4DF70-7B7B-48C2-B8B4-A0CD51E2514C}">
      <dgm:prSet/>
      <dgm:spPr/>
      <dgm:t>
        <a:bodyPr/>
        <a:lstStyle/>
        <a:p>
          <a:endParaRPr lang="en-ZA"/>
        </a:p>
      </dgm:t>
    </dgm:pt>
    <dgm:pt modelId="{E6A16731-BC77-42FB-BDDD-048BE1D78DF5}">
      <dgm:prSet phldrT="[Text]" custT="1"/>
      <dgm:spPr/>
      <dgm:t>
        <a:bodyPr/>
        <a:lstStyle/>
        <a:p>
          <a:r>
            <a:rPr lang="en-ZA" sz="1600" dirty="0" smtClean="0">
              <a:solidFill>
                <a:srgbClr val="002060"/>
              </a:solidFill>
            </a:rPr>
            <a:t>Findings relevant to the interim review do not have an impact on the audit conclusion on usefulness or reliability of the selected programmes for the PFMA 2015-16 year end audit. </a:t>
          </a:r>
          <a:endParaRPr lang="en-ZA" sz="1600" dirty="0">
            <a:solidFill>
              <a:srgbClr val="002060"/>
            </a:solidFill>
          </a:endParaRPr>
        </a:p>
      </dgm:t>
    </dgm:pt>
    <dgm:pt modelId="{0DD8B7EB-2B58-416A-8A84-E1796BE87940}" type="parTrans" cxnId="{DF08E5B1-BEAD-4C2C-ADAC-954DEFDE9A0B}">
      <dgm:prSet/>
      <dgm:spPr/>
      <dgm:t>
        <a:bodyPr/>
        <a:lstStyle/>
        <a:p>
          <a:endParaRPr lang="en-ZA"/>
        </a:p>
      </dgm:t>
    </dgm:pt>
    <dgm:pt modelId="{DD7766DF-9CDD-49F3-8413-1126ACA7521B}" type="sibTrans" cxnId="{DF08E5B1-BEAD-4C2C-ADAC-954DEFDE9A0B}">
      <dgm:prSet/>
      <dgm:spPr/>
      <dgm:t>
        <a:bodyPr/>
        <a:lstStyle/>
        <a:p>
          <a:endParaRPr lang="en-ZA"/>
        </a:p>
      </dgm:t>
    </dgm:pt>
    <dgm:pt modelId="{0D941674-3A85-4802-8375-FD070DE813D7}">
      <dgm:prSet phldrT="[Text]" custT="1"/>
      <dgm:spPr/>
      <dgm:t>
        <a:bodyPr/>
        <a:lstStyle/>
        <a:p>
          <a:r>
            <a:rPr lang="en-ZA" sz="1600" dirty="0" smtClean="0">
              <a:solidFill>
                <a:srgbClr val="002060"/>
              </a:solidFill>
              <a:cs typeface="Arial" pitchFamily="34" charset="0"/>
            </a:rPr>
            <a:t>Assessed the </a:t>
          </a:r>
          <a:r>
            <a:rPr lang="en-ZA" sz="1600" b="1" dirty="0" smtClean="0">
              <a:solidFill>
                <a:srgbClr val="002060"/>
              </a:solidFill>
              <a:cs typeface="Arial" pitchFamily="34" charset="0"/>
            </a:rPr>
            <a:t>measurability and relevance</a:t>
          </a:r>
          <a:r>
            <a:rPr lang="en-ZA" sz="1600" dirty="0" smtClean="0">
              <a:solidFill>
                <a:srgbClr val="002060"/>
              </a:solidFill>
              <a:cs typeface="Arial" pitchFamily="34" charset="0"/>
            </a:rPr>
            <a:t> of the final draft indicators and targets planned for selected programmes </a:t>
          </a:r>
          <a:endParaRPr lang="en-ZA" sz="1600" dirty="0"/>
        </a:p>
      </dgm:t>
    </dgm:pt>
    <dgm:pt modelId="{D1D07634-8029-4230-9D3C-C46002CC072F}" type="parTrans" cxnId="{A845F156-2A90-443D-B089-40640A5BAECA}">
      <dgm:prSet/>
      <dgm:spPr/>
      <dgm:t>
        <a:bodyPr/>
        <a:lstStyle/>
        <a:p>
          <a:endParaRPr lang="en-ZA"/>
        </a:p>
      </dgm:t>
    </dgm:pt>
    <dgm:pt modelId="{70B9990F-ED01-41DC-BC48-43AAAF771228}" type="sibTrans" cxnId="{A845F156-2A90-443D-B089-40640A5BAECA}">
      <dgm:prSet/>
      <dgm:spPr/>
      <dgm:t>
        <a:bodyPr/>
        <a:lstStyle/>
        <a:p>
          <a:endParaRPr lang="en-ZA"/>
        </a:p>
      </dgm:t>
    </dgm:pt>
    <dgm:pt modelId="{02C2C898-C3E0-4EB7-906D-6FAA621BF7A2}" type="pres">
      <dgm:prSet presAssocID="{7332579E-CF21-49F9-BD64-0255016A665E}" presName="linearFlow" presStyleCnt="0">
        <dgm:presLayoutVars>
          <dgm:dir/>
          <dgm:animLvl val="lvl"/>
          <dgm:resizeHandles val="exact"/>
        </dgm:presLayoutVars>
      </dgm:prSet>
      <dgm:spPr/>
      <dgm:t>
        <a:bodyPr/>
        <a:lstStyle/>
        <a:p>
          <a:endParaRPr lang="en-ZA"/>
        </a:p>
      </dgm:t>
    </dgm:pt>
    <dgm:pt modelId="{712B57AE-6D73-4CE0-A345-8F376011258F}" type="pres">
      <dgm:prSet presAssocID="{85BE921E-0632-4D39-B5A2-FF5554D43FB8}" presName="composite" presStyleCnt="0"/>
      <dgm:spPr/>
    </dgm:pt>
    <dgm:pt modelId="{A038F76C-C99C-4024-94D1-3F3FCA6A1AE8}" type="pres">
      <dgm:prSet presAssocID="{85BE921E-0632-4D39-B5A2-FF5554D43FB8}" presName="parentText" presStyleLbl="alignNode1" presStyleIdx="0" presStyleCnt="2">
        <dgm:presLayoutVars>
          <dgm:chMax val="1"/>
          <dgm:bulletEnabled val="1"/>
        </dgm:presLayoutVars>
      </dgm:prSet>
      <dgm:spPr/>
      <dgm:t>
        <a:bodyPr/>
        <a:lstStyle/>
        <a:p>
          <a:endParaRPr lang="en-ZA"/>
        </a:p>
      </dgm:t>
    </dgm:pt>
    <dgm:pt modelId="{F0A3C9F1-F84A-4B9C-A057-9C38D99B64E4}" type="pres">
      <dgm:prSet presAssocID="{85BE921E-0632-4D39-B5A2-FF5554D43FB8}" presName="descendantText" presStyleLbl="alignAcc1" presStyleIdx="0" presStyleCnt="2" custScaleY="100249">
        <dgm:presLayoutVars>
          <dgm:bulletEnabled val="1"/>
        </dgm:presLayoutVars>
      </dgm:prSet>
      <dgm:spPr/>
      <dgm:t>
        <a:bodyPr/>
        <a:lstStyle/>
        <a:p>
          <a:endParaRPr lang="en-ZA"/>
        </a:p>
      </dgm:t>
    </dgm:pt>
    <dgm:pt modelId="{3E58087A-A6E7-4284-8C76-BA6F957CC9D6}" type="pres">
      <dgm:prSet presAssocID="{D4C9DDD6-F812-4A3E-AED9-0C94C0F65BA1}" presName="sp" presStyleCnt="0"/>
      <dgm:spPr/>
    </dgm:pt>
    <dgm:pt modelId="{DA93E90B-7A00-48A6-8462-F405E691B62A}" type="pres">
      <dgm:prSet presAssocID="{DF54405E-A3D5-4351-AFBA-6BD1E1D6D4B0}" presName="composite" presStyleCnt="0"/>
      <dgm:spPr/>
    </dgm:pt>
    <dgm:pt modelId="{12300269-6050-44F2-A829-EB47629E1751}" type="pres">
      <dgm:prSet presAssocID="{DF54405E-A3D5-4351-AFBA-6BD1E1D6D4B0}" presName="parentText" presStyleLbl="alignNode1" presStyleIdx="1" presStyleCnt="2">
        <dgm:presLayoutVars>
          <dgm:chMax val="1"/>
          <dgm:bulletEnabled val="1"/>
        </dgm:presLayoutVars>
      </dgm:prSet>
      <dgm:spPr/>
      <dgm:t>
        <a:bodyPr/>
        <a:lstStyle/>
        <a:p>
          <a:endParaRPr lang="en-ZA"/>
        </a:p>
      </dgm:t>
    </dgm:pt>
    <dgm:pt modelId="{6ADB453C-4FDD-4980-9DE8-B33400CC1D68}" type="pres">
      <dgm:prSet presAssocID="{DF54405E-A3D5-4351-AFBA-6BD1E1D6D4B0}" presName="descendantText" presStyleLbl="alignAcc1" presStyleIdx="1" presStyleCnt="2" custScaleY="128949">
        <dgm:presLayoutVars>
          <dgm:bulletEnabled val="1"/>
        </dgm:presLayoutVars>
      </dgm:prSet>
      <dgm:spPr/>
      <dgm:t>
        <a:bodyPr/>
        <a:lstStyle/>
        <a:p>
          <a:endParaRPr lang="en-ZA"/>
        </a:p>
      </dgm:t>
    </dgm:pt>
  </dgm:ptLst>
  <dgm:cxnLst>
    <dgm:cxn modelId="{5911892E-CDAD-4666-927E-E62314F15E43}" type="presOf" srcId="{0D941674-3A85-4802-8375-FD070DE813D7}" destId="{F0A3C9F1-F84A-4B9C-A057-9C38D99B64E4}" srcOrd="0" destOrd="1" presId="urn:microsoft.com/office/officeart/2005/8/layout/chevron2"/>
    <dgm:cxn modelId="{0D32D943-6B1A-4B1F-BCEE-7B36387E324B}" type="presOf" srcId="{7332579E-CF21-49F9-BD64-0255016A665E}" destId="{02C2C898-C3E0-4EB7-906D-6FAA621BF7A2}" srcOrd="0" destOrd="0" presId="urn:microsoft.com/office/officeart/2005/8/layout/chevron2"/>
    <dgm:cxn modelId="{12CAD1C9-F73A-4146-9940-04482FADF4EB}" srcId="{85BE921E-0632-4D39-B5A2-FF5554D43FB8}" destId="{596F7933-9217-4C6E-9256-0A54F359CECB}" srcOrd="0" destOrd="0" parTransId="{AEAAE22A-7350-44A8-B67D-094CF83EA2DD}" sibTransId="{DFAE949D-B5AE-489F-8744-097C6F6BAEAD}"/>
    <dgm:cxn modelId="{04B8BFF4-3B6B-440D-9406-28D26102C733}" type="presOf" srcId="{85BE921E-0632-4D39-B5A2-FF5554D43FB8}" destId="{A038F76C-C99C-4024-94D1-3F3FCA6A1AE8}" srcOrd="0" destOrd="0" presId="urn:microsoft.com/office/officeart/2005/8/layout/chevron2"/>
    <dgm:cxn modelId="{0EB1747C-8FCD-436E-BCB8-3F161AE28B3B}" srcId="{7332579E-CF21-49F9-BD64-0255016A665E}" destId="{85BE921E-0632-4D39-B5A2-FF5554D43FB8}" srcOrd="0" destOrd="0" parTransId="{E0E57075-7530-40F9-9D97-9290D59D97A1}" sibTransId="{D4C9DDD6-F812-4A3E-AED9-0C94C0F65BA1}"/>
    <dgm:cxn modelId="{CAE8F173-3B61-4B28-9028-AEA5C0F49DC3}" type="presOf" srcId="{DF54405E-A3D5-4351-AFBA-6BD1E1D6D4B0}" destId="{12300269-6050-44F2-A829-EB47629E1751}" srcOrd="0" destOrd="0" presId="urn:microsoft.com/office/officeart/2005/8/layout/chevron2"/>
    <dgm:cxn modelId="{BCF8AB7A-9F12-4539-8404-D6CABE652AA8}" type="presOf" srcId="{E6A16731-BC77-42FB-BDDD-048BE1D78DF5}" destId="{6ADB453C-4FDD-4980-9DE8-B33400CC1D68}" srcOrd="0" destOrd="1" presId="urn:microsoft.com/office/officeart/2005/8/layout/chevron2"/>
    <dgm:cxn modelId="{A845F156-2A90-443D-B089-40640A5BAECA}" srcId="{85BE921E-0632-4D39-B5A2-FF5554D43FB8}" destId="{0D941674-3A85-4802-8375-FD070DE813D7}" srcOrd="1" destOrd="0" parTransId="{D1D07634-8029-4230-9D3C-C46002CC072F}" sibTransId="{70B9990F-ED01-41DC-BC48-43AAAF771228}"/>
    <dgm:cxn modelId="{DF08E5B1-BEAD-4C2C-ADAC-954DEFDE9A0B}" srcId="{DF54405E-A3D5-4351-AFBA-6BD1E1D6D4B0}" destId="{E6A16731-BC77-42FB-BDDD-048BE1D78DF5}" srcOrd="1" destOrd="0" parTransId="{0DD8B7EB-2B58-416A-8A84-E1796BE87940}" sibTransId="{DD7766DF-9CDD-49F3-8413-1126ACA7521B}"/>
    <dgm:cxn modelId="{23DAE05C-EDC0-48F7-8D42-E862F48834D0}" type="presOf" srcId="{596F7933-9217-4C6E-9256-0A54F359CECB}" destId="{F0A3C9F1-F84A-4B9C-A057-9C38D99B64E4}" srcOrd="0" destOrd="0" presId="urn:microsoft.com/office/officeart/2005/8/layout/chevron2"/>
    <dgm:cxn modelId="{9BA033AE-2468-412E-82DA-C0FF6DFC73BB}" srcId="{7332579E-CF21-49F9-BD64-0255016A665E}" destId="{DF54405E-A3D5-4351-AFBA-6BD1E1D6D4B0}" srcOrd="1" destOrd="0" parTransId="{6C2EDC53-B9C1-4929-ACA3-81AFF0FA4BFF}" sibTransId="{EC12C537-B6D3-47F5-8A5D-805C523674DA}"/>
    <dgm:cxn modelId="{7DA4DF70-7B7B-48C2-B8B4-A0CD51E2514C}" srcId="{DF54405E-A3D5-4351-AFBA-6BD1E1D6D4B0}" destId="{638DA421-4F5F-431C-BFC3-9D286582A802}" srcOrd="0" destOrd="0" parTransId="{78AE6FB2-9A0E-4D83-9C40-2BA577D17BA3}" sibTransId="{7ECC61E3-AC90-4FD6-8AB7-6E8E2D7B847F}"/>
    <dgm:cxn modelId="{3AF3785E-1F1B-45BD-B113-62E7A23E0E6B}" type="presOf" srcId="{638DA421-4F5F-431C-BFC3-9D286582A802}" destId="{6ADB453C-4FDD-4980-9DE8-B33400CC1D68}" srcOrd="0" destOrd="0" presId="urn:microsoft.com/office/officeart/2005/8/layout/chevron2"/>
    <dgm:cxn modelId="{1223B038-6764-4A1A-8F80-711596E05E08}" type="presParOf" srcId="{02C2C898-C3E0-4EB7-906D-6FAA621BF7A2}" destId="{712B57AE-6D73-4CE0-A345-8F376011258F}" srcOrd="0" destOrd="0" presId="urn:microsoft.com/office/officeart/2005/8/layout/chevron2"/>
    <dgm:cxn modelId="{F6493D8D-78C2-4E01-9B52-E6A1C195CDCD}" type="presParOf" srcId="{712B57AE-6D73-4CE0-A345-8F376011258F}" destId="{A038F76C-C99C-4024-94D1-3F3FCA6A1AE8}" srcOrd="0" destOrd="0" presId="urn:microsoft.com/office/officeart/2005/8/layout/chevron2"/>
    <dgm:cxn modelId="{2FADCC5E-5A07-41AD-BB85-231A5361C0C9}" type="presParOf" srcId="{712B57AE-6D73-4CE0-A345-8F376011258F}" destId="{F0A3C9F1-F84A-4B9C-A057-9C38D99B64E4}" srcOrd="1" destOrd="0" presId="urn:microsoft.com/office/officeart/2005/8/layout/chevron2"/>
    <dgm:cxn modelId="{BAE52912-3649-4A24-BAB3-EBDE34699154}" type="presParOf" srcId="{02C2C898-C3E0-4EB7-906D-6FAA621BF7A2}" destId="{3E58087A-A6E7-4284-8C76-BA6F957CC9D6}" srcOrd="1" destOrd="0" presId="urn:microsoft.com/office/officeart/2005/8/layout/chevron2"/>
    <dgm:cxn modelId="{C73DC9DE-AA0C-43EE-9CA2-F8FAD690D913}" type="presParOf" srcId="{02C2C898-C3E0-4EB7-906D-6FAA621BF7A2}" destId="{DA93E90B-7A00-48A6-8462-F405E691B62A}" srcOrd="2" destOrd="0" presId="urn:microsoft.com/office/officeart/2005/8/layout/chevron2"/>
    <dgm:cxn modelId="{436A7FA0-09C3-475A-9930-F22B277FB96C}" type="presParOf" srcId="{DA93E90B-7A00-48A6-8462-F405E691B62A}" destId="{12300269-6050-44F2-A829-EB47629E1751}" srcOrd="0" destOrd="0" presId="urn:microsoft.com/office/officeart/2005/8/layout/chevron2"/>
    <dgm:cxn modelId="{8C9F6F78-2095-47FE-93EE-4BD65DA5BF6C}" type="presParOf" srcId="{DA93E90B-7A00-48A6-8462-F405E691B62A}" destId="{6ADB453C-4FDD-4980-9DE8-B33400CC1D68}"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887850-489F-4800-BBA3-163E38FC4697}" type="doc">
      <dgm:prSet loTypeId="urn:microsoft.com/office/officeart/2005/8/layout/hierarchy3" loCatId="relationship" qsTypeId="urn:microsoft.com/office/officeart/2005/8/quickstyle/simple3" qsCatId="simple" csTypeId="urn:microsoft.com/office/officeart/2005/8/colors/accent2_2" csCatId="accent2" phldr="1"/>
      <dgm:spPr/>
      <dgm:t>
        <a:bodyPr/>
        <a:lstStyle/>
        <a:p>
          <a:endParaRPr lang="en-ZA"/>
        </a:p>
      </dgm:t>
    </dgm:pt>
    <dgm:pt modelId="{25D26B92-FF5D-40D1-8840-F8129F01FDCE}" type="pres">
      <dgm:prSet presAssocID="{4E887850-489F-4800-BBA3-163E38FC4697}" presName="diagram" presStyleCnt="0">
        <dgm:presLayoutVars>
          <dgm:chPref val="1"/>
          <dgm:dir/>
          <dgm:animOne val="branch"/>
          <dgm:animLvl val="lvl"/>
          <dgm:resizeHandles/>
        </dgm:presLayoutVars>
      </dgm:prSet>
      <dgm:spPr/>
      <dgm:t>
        <a:bodyPr/>
        <a:lstStyle/>
        <a:p>
          <a:endParaRPr lang="en-ZA"/>
        </a:p>
      </dgm:t>
    </dgm:pt>
  </dgm:ptLst>
  <dgm:cxnLst>
    <dgm:cxn modelId="{D1922C69-347C-450F-A8A0-6BE1DEC8D86E}" type="presOf" srcId="{4E887850-489F-4800-BBA3-163E38FC4697}" destId="{25D26B92-FF5D-40D1-8840-F8129F01FDCE}" srcOrd="0"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B79F3A-7ED1-4832-ABA7-29C95112BFD7}" type="doc">
      <dgm:prSet loTypeId="urn:microsoft.com/office/officeart/2005/8/layout/hierarchy4" loCatId="hierarchy" qsTypeId="urn:microsoft.com/office/officeart/2005/8/quickstyle/3d2" qsCatId="3D" csTypeId="urn:microsoft.com/office/officeart/2005/8/colors/colorful1#2" csCatId="colorful" phldr="1"/>
      <dgm:spPr/>
      <dgm:t>
        <a:bodyPr/>
        <a:lstStyle/>
        <a:p>
          <a:endParaRPr lang="en-ZA"/>
        </a:p>
      </dgm:t>
    </dgm:pt>
    <dgm:pt modelId="{5F0E5D50-6746-436C-AE26-F421F65A867E}">
      <dgm:prSet phldrT="[Text]"/>
      <dgm:spPr/>
      <dgm:t>
        <a:bodyPr/>
        <a:lstStyle/>
        <a:p>
          <a:r>
            <a:rPr lang="en-ZA" dirty="0" smtClean="0"/>
            <a:t>Measurability of indicators and targets</a:t>
          </a:r>
          <a:endParaRPr lang="en-ZA" dirty="0"/>
        </a:p>
      </dgm:t>
    </dgm:pt>
    <dgm:pt modelId="{8B8F0FFA-8C19-4F51-B77F-B97FDC3FD523}" type="parTrans" cxnId="{1D013834-B437-4AAE-92D1-AF1BDCC056D9}">
      <dgm:prSet/>
      <dgm:spPr/>
      <dgm:t>
        <a:bodyPr/>
        <a:lstStyle/>
        <a:p>
          <a:endParaRPr lang="en-ZA"/>
        </a:p>
      </dgm:t>
    </dgm:pt>
    <dgm:pt modelId="{C6BA7C9F-67E2-4A7E-A1A3-001B7C9041BD}" type="sibTrans" cxnId="{1D013834-B437-4AAE-92D1-AF1BDCC056D9}">
      <dgm:prSet/>
      <dgm:spPr/>
      <dgm:t>
        <a:bodyPr/>
        <a:lstStyle/>
        <a:p>
          <a:endParaRPr lang="en-ZA"/>
        </a:p>
      </dgm:t>
    </dgm:pt>
    <dgm:pt modelId="{68FAFE90-14F4-4B8D-AF84-514143438906}">
      <dgm:prSet phldrT="[Text]"/>
      <dgm:spPr/>
      <dgm:t>
        <a:bodyPr/>
        <a:lstStyle/>
        <a:p>
          <a:r>
            <a:rPr lang="en-ZA" dirty="0" smtClean="0"/>
            <a:t>Indicators are well-defined</a:t>
          </a:r>
          <a:endParaRPr lang="en-ZA" dirty="0"/>
        </a:p>
      </dgm:t>
    </dgm:pt>
    <dgm:pt modelId="{A032CBCD-B921-4223-96CA-E2BA4A271CCB}" type="parTrans" cxnId="{EA5827D7-F598-4FE6-B72D-7F0BA8863B31}">
      <dgm:prSet/>
      <dgm:spPr/>
      <dgm:t>
        <a:bodyPr/>
        <a:lstStyle/>
        <a:p>
          <a:endParaRPr lang="en-ZA"/>
        </a:p>
      </dgm:t>
    </dgm:pt>
    <dgm:pt modelId="{627F57F4-6995-4DFF-B546-24DA046E2633}" type="sibTrans" cxnId="{EA5827D7-F598-4FE6-B72D-7F0BA8863B31}">
      <dgm:prSet/>
      <dgm:spPr/>
      <dgm:t>
        <a:bodyPr/>
        <a:lstStyle/>
        <a:p>
          <a:endParaRPr lang="en-ZA"/>
        </a:p>
      </dgm:t>
    </dgm:pt>
    <dgm:pt modelId="{E4F81583-BFF0-477D-B955-768F3E741699}">
      <dgm:prSet phldrT="[Text]"/>
      <dgm:spPr/>
      <dgm:t>
        <a:bodyPr/>
        <a:lstStyle/>
        <a:p>
          <a:r>
            <a:rPr lang="en-ZA" dirty="0" smtClean="0"/>
            <a:t>Indicators are verifiable</a:t>
          </a:r>
          <a:endParaRPr lang="en-ZA" dirty="0"/>
        </a:p>
      </dgm:t>
    </dgm:pt>
    <dgm:pt modelId="{EB1A35D9-E932-4426-99FE-D7B588CA9CAA}" type="parTrans" cxnId="{E9DADAF3-B8CC-4E2A-82FD-F409B738A9EC}">
      <dgm:prSet/>
      <dgm:spPr/>
      <dgm:t>
        <a:bodyPr/>
        <a:lstStyle/>
        <a:p>
          <a:endParaRPr lang="en-ZA"/>
        </a:p>
      </dgm:t>
    </dgm:pt>
    <dgm:pt modelId="{9C591E41-103B-4628-8EDC-C3DE61D75FDA}" type="sibTrans" cxnId="{E9DADAF3-B8CC-4E2A-82FD-F409B738A9EC}">
      <dgm:prSet/>
      <dgm:spPr/>
      <dgm:t>
        <a:bodyPr/>
        <a:lstStyle/>
        <a:p>
          <a:endParaRPr lang="en-ZA"/>
        </a:p>
      </dgm:t>
    </dgm:pt>
    <dgm:pt modelId="{DB8826F1-6FBB-4D98-B2AE-40D26C67F3DC}">
      <dgm:prSet phldrT="[Text]" custT="1"/>
      <dgm:spPr/>
      <dgm:t>
        <a:bodyPr/>
        <a:lstStyle/>
        <a:p>
          <a:r>
            <a:rPr lang="en-ZA" sz="1800" b="1" dirty="0" smtClean="0"/>
            <a:t>Relevance of indicators and targets</a:t>
          </a:r>
          <a:endParaRPr lang="en-ZA" sz="1800" b="1" dirty="0"/>
        </a:p>
      </dgm:t>
    </dgm:pt>
    <dgm:pt modelId="{46C0C08B-C9BC-4B36-88C9-BEA5846EA9DC}" type="parTrans" cxnId="{040AE6FB-CE34-444D-A898-A9448AAF099B}">
      <dgm:prSet/>
      <dgm:spPr/>
      <dgm:t>
        <a:bodyPr/>
        <a:lstStyle/>
        <a:p>
          <a:endParaRPr lang="en-ZA"/>
        </a:p>
      </dgm:t>
    </dgm:pt>
    <dgm:pt modelId="{00C606BA-3BFB-48E5-8914-A56700C993D2}" type="sibTrans" cxnId="{040AE6FB-CE34-444D-A898-A9448AAF099B}">
      <dgm:prSet/>
      <dgm:spPr/>
      <dgm:t>
        <a:bodyPr/>
        <a:lstStyle/>
        <a:p>
          <a:endParaRPr lang="en-ZA"/>
        </a:p>
      </dgm:t>
    </dgm:pt>
    <dgm:pt modelId="{9A49C8D1-6858-4B99-8158-615B5613C134}">
      <dgm:prSet phldrT="[Text]"/>
      <dgm:spPr/>
      <dgm:t>
        <a:bodyPr/>
        <a:lstStyle/>
        <a:p>
          <a:r>
            <a:rPr lang="en-ZA" dirty="0" smtClean="0"/>
            <a:t>Indicators and targets are relevant to the mandate and realisation of strategic goals and objectives.</a:t>
          </a:r>
          <a:endParaRPr lang="en-ZA" dirty="0"/>
        </a:p>
      </dgm:t>
    </dgm:pt>
    <dgm:pt modelId="{BE0FBE34-A84F-4EC3-9DF2-0AC8805CFAD4}" type="parTrans" cxnId="{87A19BE1-D82F-419B-A976-1FEA05060632}">
      <dgm:prSet/>
      <dgm:spPr/>
      <dgm:t>
        <a:bodyPr/>
        <a:lstStyle/>
        <a:p>
          <a:endParaRPr lang="en-ZA"/>
        </a:p>
      </dgm:t>
    </dgm:pt>
    <dgm:pt modelId="{D993D93D-1993-44C0-A0EC-B09243C4CCE4}" type="sibTrans" cxnId="{87A19BE1-D82F-419B-A976-1FEA05060632}">
      <dgm:prSet/>
      <dgm:spPr/>
      <dgm:t>
        <a:bodyPr/>
        <a:lstStyle/>
        <a:p>
          <a:endParaRPr lang="en-ZA"/>
        </a:p>
      </dgm:t>
    </dgm:pt>
    <dgm:pt modelId="{94620AF8-184C-4688-98E4-469A9BBD7273}">
      <dgm:prSet phldrT="[Text]"/>
      <dgm:spPr/>
      <dgm:t>
        <a:bodyPr/>
        <a:lstStyle/>
        <a:p>
          <a:r>
            <a:rPr lang="en-ZA" dirty="0" smtClean="0"/>
            <a:t>Targets are specific, measurable and time-bound.</a:t>
          </a:r>
          <a:endParaRPr lang="en-ZA" dirty="0"/>
        </a:p>
      </dgm:t>
    </dgm:pt>
    <dgm:pt modelId="{D8A8D936-4816-4A43-8DE1-9F7D7C8D09C4}" type="parTrans" cxnId="{132CFA44-3E6F-4AB0-BA4D-BD3A43A02ED3}">
      <dgm:prSet/>
      <dgm:spPr/>
      <dgm:t>
        <a:bodyPr/>
        <a:lstStyle/>
        <a:p>
          <a:endParaRPr lang="en-ZA"/>
        </a:p>
      </dgm:t>
    </dgm:pt>
    <dgm:pt modelId="{52BB04F5-0621-44CD-AF0F-156FAE657A0A}" type="sibTrans" cxnId="{132CFA44-3E6F-4AB0-BA4D-BD3A43A02ED3}">
      <dgm:prSet/>
      <dgm:spPr/>
      <dgm:t>
        <a:bodyPr/>
        <a:lstStyle/>
        <a:p>
          <a:endParaRPr lang="en-ZA"/>
        </a:p>
      </dgm:t>
    </dgm:pt>
    <dgm:pt modelId="{DA7C5E6C-FB87-4D2A-AF82-517D838DA748}" type="pres">
      <dgm:prSet presAssocID="{34B79F3A-7ED1-4832-ABA7-29C95112BFD7}" presName="Name0" presStyleCnt="0">
        <dgm:presLayoutVars>
          <dgm:chPref val="1"/>
          <dgm:dir/>
          <dgm:animOne val="branch"/>
          <dgm:animLvl val="lvl"/>
          <dgm:resizeHandles/>
        </dgm:presLayoutVars>
      </dgm:prSet>
      <dgm:spPr/>
      <dgm:t>
        <a:bodyPr/>
        <a:lstStyle/>
        <a:p>
          <a:endParaRPr lang="en-ZA"/>
        </a:p>
      </dgm:t>
    </dgm:pt>
    <dgm:pt modelId="{EEC2CE62-3C89-4563-821B-7C679940B29F}" type="pres">
      <dgm:prSet presAssocID="{5F0E5D50-6746-436C-AE26-F421F65A867E}" presName="vertOne" presStyleCnt="0"/>
      <dgm:spPr/>
    </dgm:pt>
    <dgm:pt modelId="{53384E7C-AF29-4324-8B06-1D6ED560AEB5}" type="pres">
      <dgm:prSet presAssocID="{5F0E5D50-6746-436C-AE26-F421F65A867E}" presName="txOne" presStyleLbl="node0" presStyleIdx="0" presStyleCnt="2">
        <dgm:presLayoutVars>
          <dgm:chPref val="3"/>
        </dgm:presLayoutVars>
      </dgm:prSet>
      <dgm:spPr/>
      <dgm:t>
        <a:bodyPr/>
        <a:lstStyle/>
        <a:p>
          <a:endParaRPr lang="en-ZA"/>
        </a:p>
      </dgm:t>
    </dgm:pt>
    <dgm:pt modelId="{15ED8EC3-A8DC-4418-9D36-1B2366EF7FCE}" type="pres">
      <dgm:prSet presAssocID="{5F0E5D50-6746-436C-AE26-F421F65A867E}" presName="parTransOne" presStyleCnt="0"/>
      <dgm:spPr/>
    </dgm:pt>
    <dgm:pt modelId="{33F8D6B2-E819-4414-BD59-98235C5642A5}" type="pres">
      <dgm:prSet presAssocID="{5F0E5D50-6746-436C-AE26-F421F65A867E}" presName="horzOne" presStyleCnt="0"/>
      <dgm:spPr/>
    </dgm:pt>
    <dgm:pt modelId="{0AB86B2D-B462-48B2-93A6-39746B33D1D3}" type="pres">
      <dgm:prSet presAssocID="{68FAFE90-14F4-4B8D-AF84-514143438906}" presName="vertTwo" presStyleCnt="0"/>
      <dgm:spPr/>
    </dgm:pt>
    <dgm:pt modelId="{54D8996A-88AD-450B-8BEF-7B2411805265}" type="pres">
      <dgm:prSet presAssocID="{68FAFE90-14F4-4B8D-AF84-514143438906}" presName="txTwo" presStyleLbl="node2" presStyleIdx="0" presStyleCnt="4">
        <dgm:presLayoutVars>
          <dgm:chPref val="3"/>
        </dgm:presLayoutVars>
      </dgm:prSet>
      <dgm:spPr/>
      <dgm:t>
        <a:bodyPr/>
        <a:lstStyle/>
        <a:p>
          <a:endParaRPr lang="en-ZA"/>
        </a:p>
      </dgm:t>
    </dgm:pt>
    <dgm:pt modelId="{C40C0A2F-530C-4C28-805D-94E48D882EFF}" type="pres">
      <dgm:prSet presAssocID="{68FAFE90-14F4-4B8D-AF84-514143438906}" presName="horzTwo" presStyleCnt="0"/>
      <dgm:spPr/>
    </dgm:pt>
    <dgm:pt modelId="{C0948A8A-2533-4F45-B1E4-E231BAF59342}" type="pres">
      <dgm:prSet presAssocID="{627F57F4-6995-4DFF-B546-24DA046E2633}" presName="sibSpaceTwo" presStyleCnt="0"/>
      <dgm:spPr/>
    </dgm:pt>
    <dgm:pt modelId="{CF618E89-EB01-4279-831A-8D8996F2AC98}" type="pres">
      <dgm:prSet presAssocID="{E4F81583-BFF0-477D-B955-768F3E741699}" presName="vertTwo" presStyleCnt="0"/>
      <dgm:spPr/>
    </dgm:pt>
    <dgm:pt modelId="{C14D0CC8-BB72-434B-8C53-3A92908E0BE2}" type="pres">
      <dgm:prSet presAssocID="{E4F81583-BFF0-477D-B955-768F3E741699}" presName="txTwo" presStyleLbl="node2" presStyleIdx="1" presStyleCnt="4">
        <dgm:presLayoutVars>
          <dgm:chPref val="3"/>
        </dgm:presLayoutVars>
      </dgm:prSet>
      <dgm:spPr/>
      <dgm:t>
        <a:bodyPr/>
        <a:lstStyle/>
        <a:p>
          <a:endParaRPr lang="en-ZA"/>
        </a:p>
      </dgm:t>
    </dgm:pt>
    <dgm:pt modelId="{5247E6D8-26FC-4F82-BF14-F827C1FB96F6}" type="pres">
      <dgm:prSet presAssocID="{E4F81583-BFF0-477D-B955-768F3E741699}" presName="horzTwo" presStyleCnt="0"/>
      <dgm:spPr/>
    </dgm:pt>
    <dgm:pt modelId="{6AFDCF90-9D3A-4948-BC92-A912BA137F32}" type="pres">
      <dgm:prSet presAssocID="{9C591E41-103B-4628-8EDC-C3DE61D75FDA}" presName="sibSpaceTwo" presStyleCnt="0"/>
      <dgm:spPr/>
    </dgm:pt>
    <dgm:pt modelId="{9E31B86D-5A2B-499E-A07C-C620BD37E4F0}" type="pres">
      <dgm:prSet presAssocID="{94620AF8-184C-4688-98E4-469A9BBD7273}" presName="vertTwo" presStyleCnt="0"/>
      <dgm:spPr/>
    </dgm:pt>
    <dgm:pt modelId="{50CBC086-3F18-4BC9-9972-20E22E3A55D8}" type="pres">
      <dgm:prSet presAssocID="{94620AF8-184C-4688-98E4-469A9BBD7273}" presName="txTwo" presStyleLbl="node2" presStyleIdx="2" presStyleCnt="4">
        <dgm:presLayoutVars>
          <dgm:chPref val="3"/>
        </dgm:presLayoutVars>
      </dgm:prSet>
      <dgm:spPr/>
      <dgm:t>
        <a:bodyPr/>
        <a:lstStyle/>
        <a:p>
          <a:endParaRPr lang="en-ZA"/>
        </a:p>
      </dgm:t>
    </dgm:pt>
    <dgm:pt modelId="{59123FB2-C1EA-4649-8334-F5AA58F640AE}" type="pres">
      <dgm:prSet presAssocID="{94620AF8-184C-4688-98E4-469A9BBD7273}" presName="horzTwo" presStyleCnt="0"/>
      <dgm:spPr/>
    </dgm:pt>
    <dgm:pt modelId="{A4BC3057-2778-40DF-B8D7-C49F76614228}" type="pres">
      <dgm:prSet presAssocID="{C6BA7C9F-67E2-4A7E-A1A3-001B7C9041BD}" presName="sibSpaceOne" presStyleCnt="0"/>
      <dgm:spPr/>
    </dgm:pt>
    <dgm:pt modelId="{F10E0301-D5F9-40BE-8C23-3E8F4F5A25BE}" type="pres">
      <dgm:prSet presAssocID="{DB8826F1-6FBB-4D98-B2AE-40D26C67F3DC}" presName="vertOne" presStyleCnt="0"/>
      <dgm:spPr/>
    </dgm:pt>
    <dgm:pt modelId="{70219308-4048-4CEF-8C42-D98A5FAC83E9}" type="pres">
      <dgm:prSet presAssocID="{DB8826F1-6FBB-4D98-B2AE-40D26C67F3DC}" presName="txOne" presStyleLbl="node0" presStyleIdx="1" presStyleCnt="2">
        <dgm:presLayoutVars>
          <dgm:chPref val="3"/>
        </dgm:presLayoutVars>
      </dgm:prSet>
      <dgm:spPr/>
      <dgm:t>
        <a:bodyPr/>
        <a:lstStyle/>
        <a:p>
          <a:endParaRPr lang="en-ZA"/>
        </a:p>
      </dgm:t>
    </dgm:pt>
    <dgm:pt modelId="{4173C9B1-031E-4A1D-A5CF-837787987A4B}" type="pres">
      <dgm:prSet presAssocID="{DB8826F1-6FBB-4D98-B2AE-40D26C67F3DC}" presName="parTransOne" presStyleCnt="0"/>
      <dgm:spPr/>
    </dgm:pt>
    <dgm:pt modelId="{82BD770B-0FAB-47DF-AD97-9C98AED884E6}" type="pres">
      <dgm:prSet presAssocID="{DB8826F1-6FBB-4D98-B2AE-40D26C67F3DC}" presName="horzOne" presStyleCnt="0"/>
      <dgm:spPr/>
    </dgm:pt>
    <dgm:pt modelId="{368522C7-DA42-4533-ADE4-D656DAE826C4}" type="pres">
      <dgm:prSet presAssocID="{9A49C8D1-6858-4B99-8158-615B5613C134}" presName="vertTwo" presStyleCnt="0"/>
      <dgm:spPr/>
    </dgm:pt>
    <dgm:pt modelId="{E0B402C6-F70F-43B7-A317-4B50D700BD60}" type="pres">
      <dgm:prSet presAssocID="{9A49C8D1-6858-4B99-8158-615B5613C134}" presName="txTwo" presStyleLbl="node2" presStyleIdx="3" presStyleCnt="4">
        <dgm:presLayoutVars>
          <dgm:chPref val="3"/>
        </dgm:presLayoutVars>
      </dgm:prSet>
      <dgm:spPr/>
      <dgm:t>
        <a:bodyPr/>
        <a:lstStyle/>
        <a:p>
          <a:endParaRPr lang="en-ZA"/>
        </a:p>
      </dgm:t>
    </dgm:pt>
    <dgm:pt modelId="{94A6246D-FA76-482E-BE61-2C231C13CC11}" type="pres">
      <dgm:prSet presAssocID="{9A49C8D1-6858-4B99-8158-615B5613C134}" presName="horzTwo" presStyleCnt="0"/>
      <dgm:spPr/>
    </dgm:pt>
  </dgm:ptLst>
  <dgm:cxnLst>
    <dgm:cxn modelId="{EAFEAB13-00FD-41F3-8647-A93B0A2C0C1A}" type="presOf" srcId="{E4F81583-BFF0-477D-B955-768F3E741699}" destId="{C14D0CC8-BB72-434B-8C53-3A92908E0BE2}" srcOrd="0" destOrd="0" presId="urn:microsoft.com/office/officeart/2005/8/layout/hierarchy4"/>
    <dgm:cxn modelId="{44CE5B23-1D7D-4D68-AB9D-94FCB9306677}" type="presOf" srcId="{34B79F3A-7ED1-4832-ABA7-29C95112BFD7}" destId="{DA7C5E6C-FB87-4D2A-AF82-517D838DA748}" srcOrd="0" destOrd="0" presId="urn:microsoft.com/office/officeart/2005/8/layout/hierarchy4"/>
    <dgm:cxn modelId="{040AE6FB-CE34-444D-A898-A9448AAF099B}" srcId="{34B79F3A-7ED1-4832-ABA7-29C95112BFD7}" destId="{DB8826F1-6FBB-4D98-B2AE-40D26C67F3DC}" srcOrd="1" destOrd="0" parTransId="{46C0C08B-C9BC-4B36-88C9-BEA5846EA9DC}" sibTransId="{00C606BA-3BFB-48E5-8914-A56700C993D2}"/>
    <dgm:cxn modelId="{7DF4CB9C-7F17-4AC0-9ADC-DDC7A86C1D93}" type="presOf" srcId="{DB8826F1-6FBB-4D98-B2AE-40D26C67F3DC}" destId="{70219308-4048-4CEF-8C42-D98A5FAC83E9}" srcOrd="0" destOrd="0" presId="urn:microsoft.com/office/officeart/2005/8/layout/hierarchy4"/>
    <dgm:cxn modelId="{36C63BF3-2B10-45B8-8909-7311FB5E8D9E}" type="presOf" srcId="{94620AF8-184C-4688-98E4-469A9BBD7273}" destId="{50CBC086-3F18-4BC9-9972-20E22E3A55D8}" srcOrd="0" destOrd="0" presId="urn:microsoft.com/office/officeart/2005/8/layout/hierarchy4"/>
    <dgm:cxn modelId="{132CFA44-3E6F-4AB0-BA4D-BD3A43A02ED3}" srcId="{5F0E5D50-6746-436C-AE26-F421F65A867E}" destId="{94620AF8-184C-4688-98E4-469A9BBD7273}" srcOrd="2" destOrd="0" parTransId="{D8A8D936-4816-4A43-8DE1-9F7D7C8D09C4}" sibTransId="{52BB04F5-0621-44CD-AF0F-156FAE657A0A}"/>
    <dgm:cxn modelId="{B182AC91-A2C0-44E6-B495-9D497BC795E2}" type="presOf" srcId="{9A49C8D1-6858-4B99-8158-615B5613C134}" destId="{E0B402C6-F70F-43B7-A317-4B50D700BD60}" srcOrd="0" destOrd="0" presId="urn:microsoft.com/office/officeart/2005/8/layout/hierarchy4"/>
    <dgm:cxn modelId="{87A19BE1-D82F-419B-A976-1FEA05060632}" srcId="{DB8826F1-6FBB-4D98-B2AE-40D26C67F3DC}" destId="{9A49C8D1-6858-4B99-8158-615B5613C134}" srcOrd="0" destOrd="0" parTransId="{BE0FBE34-A84F-4EC3-9DF2-0AC8805CFAD4}" sibTransId="{D993D93D-1993-44C0-A0EC-B09243C4CCE4}"/>
    <dgm:cxn modelId="{1D013834-B437-4AAE-92D1-AF1BDCC056D9}" srcId="{34B79F3A-7ED1-4832-ABA7-29C95112BFD7}" destId="{5F0E5D50-6746-436C-AE26-F421F65A867E}" srcOrd="0" destOrd="0" parTransId="{8B8F0FFA-8C19-4F51-B77F-B97FDC3FD523}" sibTransId="{C6BA7C9F-67E2-4A7E-A1A3-001B7C9041BD}"/>
    <dgm:cxn modelId="{EA5827D7-F598-4FE6-B72D-7F0BA8863B31}" srcId="{5F0E5D50-6746-436C-AE26-F421F65A867E}" destId="{68FAFE90-14F4-4B8D-AF84-514143438906}" srcOrd="0" destOrd="0" parTransId="{A032CBCD-B921-4223-96CA-E2BA4A271CCB}" sibTransId="{627F57F4-6995-4DFF-B546-24DA046E2633}"/>
    <dgm:cxn modelId="{ABE71609-D096-4AE5-A91C-6A51B0945204}" type="presOf" srcId="{5F0E5D50-6746-436C-AE26-F421F65A867E}" destId="{53384E7C-AF29-4324-8B06-1D6ED560AEB5}" srcOrd="0" destOrd="0" presId="urn:microsoft.com/office/officeart/2005/8/layout/hierarchy4"/>
    <dgm:cxn modelId="{E9DADAF3-B8CC-4E2A-82FD-F409B738A9EC}" srcId="{5F0E5D50-6746-436C-AE26-F421F65A867E}" destId="{E4F81583-BFF0-477D-B955-768F3E741699}" srcOrd="1" destOrd="0" parTransId="{EB1A35D9-E932-4426-99FE-D7B588CA9CAA}" sibTransId="{9C591E41-103B-4628-8EDC-C3DE61D75FDA}"/>
    <dgm:cxn modelId="{8D61362A-6804-4D50-9DAA-3B407A6768F2}" type="presOf" srcId="{68FAFE90-14F4-4B8D-AF84-514143438906}" destId="{54D8996A-88AD-450B-8BEF-7B2411805265}" srcOrd="0" destOrd="0" presId="urn:microsoft.com/office/officeart/2005/8/layout/hierarchy4"/>
    <dgm:cxn modelId="{0274A20F-F7D2-4773-971E-FC32A3E79236}" type="presParOf" srcId="{DA7C5E6C-FB87-4D2A-AF82-517D838DA748}" destId="{EEC2CE62-3C89-4563-821B-7C679940B29F}" srcOrd="0" destOrd="0" presId="urn:microsoft.com/office/officeart/2005/8/layout/hierarchy4"/>
    <dgm:cxn modelId="{3C4BA8D6-C7A9-46C4-8087-F78EE88C32A8}" type="presParOf" srcId="{EEC2CE62-3C89-4563-821B-7C679940B29F}" destId="{53384E7C-AF29-4324-8B06-1D6ED560AEB5}" srcOrd="0" destOrd="0" presId="urn:microsoft.com/office/officeart/2005/8/layout/hierarchy4"/>
    <dgm:cxn modelId="{1528823B-84E4-438A-8C3D-6434EA511BC3}" type="presParOf" srcId="{EEC2CE62-3C89-4563-821B-7C679940B29F}" destId="{15ED8EC3-A8DC-4418-9D36-1B2366EF7FCE}" srcOrd="1" destOrd="0" presId="urn:microsoft.com/office/officeart/2005/8/layout/hierarchy4"/>
    <dgm:cxn modelId="{E5C8668B-EAFA-4BD8-B348-F8BB8DBE70BB}" type="presParOf" srcId="{EEC2CE62-3C89-4563-821B-7C679940B29F}" destId="{33F8D6B2-E819-4414-BD59-98235C5642A5}" srcOrd="2" destOrd="0" presId="urn:microsoft.com/office/officeart/2005/8/layout/hierarchy4"/>
    <dgm:cxn modelId="{D18E566E-03E7-4E00-8D20-4D27D53B79CD}" type="presParOf" srcId="{33F8D6B2-E819-4414-BD59-98235C5642A5}" destId="{0AB86B2D-B462-48B2-93A6-39746B33D1D3}" srcOrd="0" destOrd="0" presId="urn:microsoft.com/office/officeart/2005/8/layout/hierarchy4"/>
    <dgm:cxn modelId="{59370631-598C-424E-8585-6D62E6532D9D}" type="presParOf" srcId="{0AB86B2D-B462-48B2-93A6-39746B33D1D3}" destId="{54D8996A-88AD-450B-8BEF-7B2411805265}" srcOrd="0" destOrd="0" presId="urn:microsoft.com/office/officeart/2005/8/layout/hierarchy4"/>
    <dgm:cxn modelId="{9688A765-2A2A-4E45-B3E9-3EC492A0E959}" type="presParOf" srcId="{0AB86B2D-B462-48B2-93A6-39746B33D1D3}" destId="{C40C0A2F-530C-4C28-805D-94E48D882EFF}" srcOrd="1" destOrd="0" presId="urn:microsoft.com/office/officeart/2005/8/layout/hierarchy4"/>
    <dgm:cxn modelId="{EBD8C473-0305-4491-9E6A-682681B39722}" type="presParOf" srcId="{33F8D6B2-E819-4414-BD59-98235C5642A5}" destId="{C0948A8A-2533-4F45-B1E4-E231BAF59342}" srcOrd="1" destOrd="0" presId="urn:microsoft.com/office/officeart/2005/8/layout/hierarchy4"/>
    <dgm:cxn modelId="{BB00BA59-F972-4763-BF0F-EFD67ADAB128}" type="presParOf" srcId="{33F8D6B2-E819-4414-BD59-98235C5642A5}" destId="{CF618E89-EB01-4279-831A-8D8996F2AC98}" srcOrd="2" destOrd="0" presId="urn:microsoft.com/office/officeart/2005/8/layout/hierarchy4"/>
    <dgm:cxn modelId="{B05667C2-6022-4A0E-B472-76B12522E36E}" type="presParOf" srcId="{CF618E89-EB01-4279-831A-8D8996F2AC98}" destId="{C14D0CC8-BB72-434B-8C53-3A92908E0BE2}" srcOrd="0" destOrd="0" presId="urn:microsoft.com/office/officeart/2005/8/layout/hierarchy4"/>
    <dgm:cxn modelId="{00B97538-46CC-40AE-8339-C759E0736151}" type="presParOf" srcId="{CF618E89-EB01-4279-831A-8D8996F2AC98}" destId="{5247E6D8-26FC-4F82-BF14-F827C1FB96F6}" srcOrd="1" destOrd="0" presId="urn:microsoft.com/office/officeart/2005/8/layout/hierarchy4"/>
    <dgm:cxn modelId="{9B6377CC-4D97-4AB2-BBE0-D0E81A1AF02D}" type="presParOf" srcId="{33F8D6B2-E819-4414-BD59-98235C5642A5}" destId="{6AFDCF90-9D3A-4948-BC92-A912BA137F32}" srcOrd="3" destOrd="0" presId="urn:microsoft.com/office/officeart/2005/8/layout/hierarchy4"/>
    <dgm:cxn modelId="{CB344EA8-8F73-4F99-99F6-C7C175F85754}" type="presParOf" srcId="{33F8D6B2-E819-4414-BD59-98235C5642A5}" destId="{9E31B86D-5A2B-499E-A07C-C620BD37E4F0}" srcOrd="4" destOrd="0" presId="urn:microsoft.com/office/officeart/2005/8/layout/hierarchy4"/>
    <dgm:cxn modelId="{3DD963C8-09FF-4498-8922-19E1647D09B5}" type="presParOf" srcId="{9E31B86D-5A2B-499E-A07C-C620BD37E4F0}" destId="{50CBC086-3F18-4BC9-9972-20E22E3A55D8}" srcOrd="0" destOrd="0" presId="urn:microsoft.com/office/officeart/2005/8/layout/hierarchy4"/>
    <dgm:cxn modelId="{0AB1E4EF-9D99-4F72-91BA-4ADED22A7A46}" type="presParOf" srcId="{9E31B86D-5A2B-499E-A07C-C620BD37E4F0}" destId="{59123FB2-C1EA-4649-8334-F5AA58F640AE}" srcOrd="1" destOrd="0" presId="urn:microsoft.com/office/officeart/2005/8/layout/hierarchy4"/>
    <dgm:cxn modelId="{389D4814-71C8-4C97-8C5E-E66F7C466D7F}" type="presParOf" srcId="{DA7C5E6C-FB87-4D2A-AF82-517D838DA748}" destId="{A4BC3057-2778-40DF-B8D7-C49F76614228}" srcOrd="1" destOrd="0" presId="urn:microsoft.com/office/officeart/2005/8/layout/hierarchy4"/>
    <dgm:cxn modelId="{F77B5E3E-194C-4AAD-8A5C-26B02FDEE274}" type="presParOf" srcId="{DA7C5E6C-FB87-4D2A-AF82-517D838DA748}" destId="{F10E0301-D5F9-40BE-8C23-3E8F4F5A25BE}" srcOrd="2" destOrd="0" presId="urn:microsoft.com/office/officeart/2005/8/layout/hierarchy4"/>
    <dgm:cxn modelId="{EBE1BDAD-55A7-467C-B2F9-826FA2276F9F}" type="presParOf" srcId="{F10E0301-D5F9-40BE-8C23-3E8F4F5A25BE}" destId="{70219308-4048-4CEF-8C42-D98A5FAC83E9}" srcOrd="0" destOrd="0" presId="urn:microsoft.com/office/officeart/2005/8/layout/hierarchy4"/>
    <dgm:cxn modelId="{05E920B4-5E7A-4405-9A4D-DDAB3487FAA9}" type="presParOf" srcId="{F10E0301-D5F9-40BE-8C23-3E8F4F5A25BE}" destId="{4173C9B1-031E-4A1D-A5CF-837787987A4B}" srcOrd="1" destOrd="0" presId="urn:microsoft.com/office/officeart/2005/8/layout/hierarchy4"/>
    <dgm:cxn modelId="{F6AF370E-C848-4D6C-8ED1-CA30BF81B260}" type="presParOf" srcId="{F10E0301-D5F9-40BE-8C23-3E8F4F5A25BE}" destId="{82BD770B-0FAB-47DF-AD97-9C98AED884E6}" srcOrd="2" destOrd="0" presId="urn:microsoft.com/office/officeart/2005/8/layout/hierarchy4"/>
    <dgm:cxn modelId="{A7A8CF90-6391-4E97-8C25-CCB6E008D1CA}" type="presParOf" srcId="{82BD770B-0FAB-47DF-AD97-9C98AED884E6}" destId="{368522C7-DA42-4533-ADE4-D656DAE826C4}" srcOrd="0" destOrd="0" presId="urn:microsoft.com/office/officeart/2005/8/layout/hierarchy4"/>
    <dgm:cxn modelId="{DB951717-ACCF-481C-B336-94AB434618B6}" type="presParOf" srcId="{368522C7-DA42-4533-ADE4-D656DAE826C4}" destId="{E0B402C6-F70F-43B7-A317-4B50D700BD60}" srcOrd="0" destOrd="0" presId="urn:microsoft.com/office/officeart/2005/8/layout/hierarchy4"/>
    <dgm:cxn modelId="{ABC9692C-62E6-4312-AEF7-5EFA73B842A5}" type="presParOf" srcId="{368522C7-DA42-4533-ADE4-D656DAE826C4}" destId="{94A6246D-FA76-482E-BE61-2C231C13CC11}" srcOrd="1" destOrd="0" presId="urn:microsoft.com/office/officeart/2005/8/layout/hierarchy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BB7A66-120F-4416-8D12-0A756836E7C5}" type="doc">
      <dgm:prSet loTypeId="urn:microsoft.com/office/officeart/2005/8/layout/hProcess6" loCatId="process" qsTypeId="urn:microsoft.com/office/officeart/2005/8/quickstyle/simple1" qsCatId="simple" csTypeId="urn:microsoft.com/office/officeart/2005/8/colors/colorful3" csCatId="colorful" phldr="1"/>
      <dgm:spPr/>
      <dgm:t>
        <a:bodyPr/>
        <a:lstStyle/>
        <a:p>
          <a:endParaRPr lang="en-ZA"/>
        </a:p>
      </dgm:t>
    </dgm:pt>
    <dgm:pt modelId="{A27FEB9E-5119-4A1C-B8C0-DD82D252CAD3}">
      <dgm:prSet phldrT="[Text]"/>
      <dgm:spPr/>
      <dgm:t>
        <a:bodyPr/>
        <a:lstStyle/>
        <a:p>
          <a:r>
            <a:rPr lang="en-ZA" dirty="0" smtClean="0"/>
            <a:t>Measurability of targets</a:t>
          </a:r>
          <a:endParaRPr lang="en-ZA" dirty="0"/>
        </a:p>
      </dgm:t>
    </dgm:pt>
    <dgm:pt modelId="{C5EC6242-06C4-438C-A43F-D795B1830A03}" type="parTrans" cxnId="{F5B4D2A6-8F70-4EC1-9860-AD41EFF3D076}">
      <dgm:prSet/>
      <dgm:spPr/>
      <dgm:t>
        <a:bodyPr/>
        <a:lstStyle/>
        <a:p>
          <a:endParaRPr lang="en-ZA"/>
        </a:p>
      </dgm:t>
    </dgm:pt>
    <dgm:pt modelId="{83F6E903-F2ED-4363-B752-55A1ED690CCA}" type="sibTrans" cxnId="{F5B4D2A6-8F70-4EC1-9860-AD41EFF3D076}">
      <dgm:prSet/>
      <dgm:spPr/>
      <dgm:t>
        <a:bodyPr/>
        <a:lstStyle/>
        <a:p>
          <a:endParaRPr lang="en-ZA"/>
        </a:p>
      </dgm:t>
    </dgm:pt>
    <dgm:pt modelId="{8B857A9D-D2E3-4163-BEA2-95133FC5F69A}">
      <dgm:prSet phldrT="[Text]" custT="1"/>
      <dgm:spPr/>
      <dgm:t>
        <a:bodyPr/>
        <a:lstStyle/>
        <a:p>
          <a:r>
            <a:rPr lang="en-ZA" sz="1000" dirty="0" smtClean="0"/>
            <a:t>Specific</a:t>
          </a:r>
          <a:endParaRPr lang="en-ZA" sz="1000" dirty="0"/>
        </a:p>
      </dgm:t>
    </dgm:pt>
    <dgm:pt modelId="{8087BB39-C0BE-4F24-9B0B-178ADFD2B8FF}" type="parTrans" cxnId="{5FF68A50-0C6B-4C9B-912C-8E75BD03A49B}">
      <dgm:prSet/>
      <dgm:spPr/>
      <dgm:t>
        <a:bodyPr/>
        <a:lstStyle/>
        <a:p>
          <a:endParaRPr lang="en-ZA"/>
        </a:p>
      </dgm:t>
    </dgm:pt>
    <dgm:pt modelId="{EF95145F-31AE-482C-8113-FB1ADFE25DF2}" type="sibTrans" cxnId="{5FF68A50-0C6B-4C9B-912C-8E75BD03A49B}">
      <dgm:prSet/>
      <dgm:spPr/>
      <dgm:t>
        <a:bodyPr/>
        <a:lstStyle/>
        <a:p>
          <a:endParaRPr lang="en-ZA"/>
        </a:p>
      </dgm:t>
    </dgm:pt>
    <dgm:pt modelId="{9206C116-E30D-44D8-9985-D5EBF65B1F03}">
      <dgm:prSet phldrT="[Text]" custT="1"/>
      <dgm:spPr/>
      <dgm:t>
        <a:bodyPr/>
        <a:lstStyle/>
        <a:p>
          <a:r>
            <a:rPr lang="en-ZA" sz="1000" dirty="0" smtClean="0"/>
            <a:t>Measurable</a:t>
          </a:r>
          <a:endParaRPr lang="en-ZA" sz="1000" dirty="0"/>
        </a:p>
      </dgm:t>
    </dgm:pt>
    <dgm:pt modelId="{EB3C9DD7-7426-412C-831A-549AEB2ED418}" type="parTrans" cxnId="{8E9D8159-71B4-48E3-8E45-F22E450BD0A0}">
      <dgm:prSet/>
      <dgm:spPr/>
      <dgm:t>
        <a:bodyPr/>
        <a:lstStyle/>
        <a:p>
          <a:endParaRPr lang="en-ZA"/>
        </a:p>
      </dgm:t>
    </dgm:pt>
    <dgm:pt modelId="{B59E7FCA-7A32-4462-B6D8-06D691948968}" type="sibTrans" cxnId="{8E9D8159-71B4-48E3-8E45-F22E450BD0A0}">
      <dgm:prSet/>
      <dgm:spPr/>
      <dgm:t>
        <a:bodyPr/>
        <a:lstStyle/>
        <a:p>
          <a:endParaRPr lang="en-ZA"/>
        </a:p>
      </dgm:t>
    </dgm:pt>
    <dgm:pt modelId="{F14E547F-4DF8-4C7E-82F9-C2FEBECC48CA}">
      <dgm:prSet phldrT="[Text]"/>
      <dgm:spPr/>
      <dgm:t>
        <a:bodyPr/>
        <a:lstStyle/>
        <a:p>
          <a:r>
            <a:rPr lang="en-ZA" dirty="0" smtClean="0"/>
            <a:t>Measurability of indicators</a:t>
          </a:r>
          <a:endParaRPr lang="en-ZA" dirty="0"/>
        </a:p>
      </dgm:t>
    </dgm:pt>
    <dgm:pt modelId="{2995ABA6-1F88-4754-B833-B68731D9B94D}" type="parTrans" cxnId="{C2C1CE1A-A700-41E3-8A23-95789E2FD6B0}">
      <dgm:prSet/>
      <dgm:spPr/>
      <dgm:t>
        <a:bodyPr/>
        <a:lstStyle/>
        <a:p>
          <a:endParaRPr lang="en-ZA"/>
        </a:p>
      </dgm:t>
    </dgm:pt>
    <dgm:pt modelId="{6E1FF4E4-13F6-49DF-81C2-4BE3E9AA4F09}" type="sibTrans" cxnId="{C2C1CE1A-A700-41E3-8A23-95789E2FD6B0}">
      <dgm:prSet/>
      <dgm:spPr/>
      <dgm:t>
        <a:bodyPr/>
        <a:lstStyle/>
        <a:p>
          <a:endParaRPr lang="en-ZA"/>
        </a:p>
      </dgm:t>
    </dgm:pt>
    <dgm:pt modelId="{6E7F3290-C5CF-430A-80FC-E2103F5F28D7}">
      <dgm:prSet phldrT="[Text]"/>
      <dgm:spPr/>
      <dgm:t>
        <a:bodyPr/>
        <a:lstStyle/>
        <a:p>
          <a:r>
            <a:rPr lang="en-ZA" dirty="0" smtClean="0"/>
            <a:t>Well defined</a:t>
          </a:r>
          <a:endParaRPr lang="en-ZA" dirty="0"/>
        </a:p>
      </dgm:t>
    </dgm:pt>
    <dgm:pt modelId="{4DA18615-63E2-40BC-A9EE-3EE237DBD3F1}" type="parTrans" cxnId="{06D6017C-23E0-49C0-A6B0-D60837275150}">
      <dgm:prSet/>
      <dgm:spPr/>
      <dgm:t>
        <a:bodyPr/>
        <a:lstStyle/>
        <a:p>
          <a:endParaRPr lang="en-ZA"/>
        </a:p>
      </dgm:t>
    </dgm:pt>
    <dgm:pt modelId="{3CDBD26E-52C4-4D90-B4B1-09D30E06A2A3}" type="sibTrans" cxnId="{06D6017C-23E0-49C0-A6B0-D60837275150}">
      <dgm:prSet/>
      <dgm:spPr/>
      <dgm:t>
        <a:bodyPr/>
        <a:lstStyle/>
        <a:p>
          <a:endParaRPr lang="en-ZA"/>
        </a:p>
      </dgm:t>
    </dgm:pt>
    <dgm:pt modelId="{831BCBB6-5147-4BD4-8B76-18F6D58D2CFD}">
      <dgm:prSet phldrT="[Text]"/>
      <dgm:spPr/>
      <dgm:t>
        <a:bodyPr/>
        <a:lstStyle/>
        <a:p>
          <a:r>
            <a:rPr lang="en-ZA" dirty="0" smtClean="0"/>
            <a:t>Verifiable</a:t>
          </a:r>
          <a:endParaRPr lang="en-ZA" dirty="0"/>
        </a:p>
      </dgm:t>
    </dgm:pt>
    <dgm:pt modelId="{57BCB48F-A691-4FBE-9019-98939C5EB7F0}" type="parTrans" cxnId="{779ED933-44EE-4774-9308-EBFD4FCB0D27}">
      <dgm:prSet/>
      <dgm:spPr/>
      <dgm:t>
        <a:bodyPr/>
        <a:lstStyle/>
        <a:p>
          <a:endParaRPr lang="en-ZA"/>
        </a:p>
      </dgm:t>
    </dgm:pt>
    <dgm:pt modelId="{3E8C3E2A-1EB3-40D3-9020-477777339AE3}" type="sibTrans" cxnId="{779ED933-44EE-4774-9308-EBFD4FCB0D27}">
      <dgm:prSet/>
      <dgm:spPr/>
      <dgm:t>
        <a:bodyPr/>
        <a:lstStyle/>
        <a:p>
          <a:endParaRPr lang="en-ZA"/>
        </a:p>
      </dgm:t>
    </dgm:pt>
    <dgm:pt modelId="{FB44A736-8A64-4BFB-8192-298871FD99FA}">
      <dgm:prSet phldrT="[Text]" custT="1"/>
      <dgm:spPr/>
      <dgm:t>
        <a:bodyPr/>
        <a:lstStyle/>
        <a:p>
          <a:r>
            <a:rPr lang="en-ZA" sz="1000" dirty="0" err="1" smtClean="0"/>
            <a:t>Timebound</a:t>
          </a:r>
          <a:endParaRPr lang="en-ZA" sz="1000" dirty="0"/>
        </a:p>
      </dgm:t>
    </dgm:pt>
    <dgm:pt modelId="{9A7605B3-ACBA-4202-82AF-FC7840237AB8}" type="parTrans" cxnId="{061BA69D-6913-4E31-8257-6BA3BC8EE414}">
      <dgm:prSet/>
      <dgm:spPr/>
      <dgm:t>
        <a:bodyPr/>
        <a:lstStyle/>
        <a:p>
          <a:endParaRPr lang="en-ZA"/>
        </a:p>
      </dgm:t>
    </dgm:pt>
    <dgm:pt modelId="{8BE95C56-4CF7-4641-841C-7039B358143E}" type="sibTrans" cxnId="{061BA69D-6913-4E31-8257-6BA3BC8EE414}">
      <dgm:prSet/>
      <dgm:spPr/>
      <dgm:t>
        <a:bodyPr/>
        <a:lstStyle/>
        <a:p>
          <a:endParaRPr lang="en-ZA"/>
        </a:p>
      </dgm:t>
    </dgm:pt>
    <dgm:pt modelId="{DC1107E8-97B0-4111-848B-5A3C5590D0F2}">
      <dgm:prSet phldrT="[Text]"/>
      <dgm:spPr/>
      <dgm:t>
        <a:bodyPr/>
        <a:lstStyle/>
        <a:p>
          <a:r>
            <a:rPr lang="en-ZA" dirty="0" smtClean="0"/>
            <a:t>Relevance</a:t>
          </a:r>
          <a:endParaRPr lang="en-ZA" dirty="0"/>
        </a:p>
      </dgm:t>
    </dgm:pt>
    <dgm:pt modelId="{063AD338-9E63-46B6-97EF-80C0F9248B75}" type="parTrans" cxnId="{B6883248-0A11-465B-A357-29B661ED507D}">
      <dgm:prSet/>
      <dgm:spPr/>
      <dgm:t>
        <a:bodyPr/>
        <a:lstStyle/>
        <a:p>
          <a:endParaRPr lang="en-ZA"/>
        </a:p>
      </dgm:t>
    </dgm:pt>
    <dgm:pt modelId="{EFD571CF-B294-46EA-AFFB-1EC123DEBBAE}" type="sibTrans" cxnId="{B6883248-0A11-465B-A357-29B661ED507D}">
      <dgm:prSet/>
      <dgm:spPr/>
      <dgm:t>
        <a:bodyPr/>
        <a:lstStyle/>
        <a:p>
          <a:endParaRPr lang="en-ZA"/>
        </a:p>
      </dgm:t>
    </dgm:pt>
    <dgm:pt modelId="{B70F2326-9012-4BE1-AB27-325E1770EADA}">
      <dgm:prSet phldrT="[Text]"/>
      <dgm:spPr/>
      <dgm:t>
        <a:bodyPr/>
        <a:lstStyle/>
        <a:p>
          <a:r>
            <a:rPr lang="en-ZA" dirty="0" smtClean="0"/>
            <a:t>Indicators are relevant to mandate and realisation of goals.</a:t>
          </a:r>
          <a:endParaRPr lang="en-ZA" dirty="0"/>
        </a:p>
      </dgm:t>
    </dgm:pt>
    <dgm:pt modelId="{EEB644B0-DBFF-4A4F-BFD4-C93BFCD44610}" type="parTrans" cxnId="{E1D3659B-D8D2-435A-9CA2-BFD127F2DC33}">
      <dgm:prSet/>
      <dgm:spPr/>
      <dgm:t>
        <a:bodyPr/>
        <a:lstStyle/>
        <a:p>
          <a:endParaRPr lang="en-ZA"/>
        </a:p>
      </dgm:t>
    </dgm:pt>
    <dgm:pt modelId="{90A0FC08-AB60-4387-A692-2AA79F766B61}" type="sibTrans" cxnId="{E1D3659B-D8D2-435A-9CA2-BFD127F2DC33}">
      <dgm:prSet/>
      <dgm:spPr/>
      <dgm:t>
        <a:bodyPr/>
        <a:lstStyle/>
        <a:p>
          <a:endParaRPr lang="en-ZA"/>
        </a:p>
      </dgm:t>
    </dgm:pt>
    <dgm:pt modelId="{39A74338-4467-475F-8426-366E590FDE63}" type="pres">
      <dgm:prSet presAssocID="{32BB7A66-120F-4416-8D12-0A756836E7C5}" presName="theList" presStyleCnt="0">
        <dgm:presLayoutVars>
          <dgm:dir/>
          <dgm:animLvl val="lvl"/>
          <dgm:resizeHandles val="exact"/>
        </dgm:presLayoutVars>
      </dgm:prSet>
      <dgm:spPr/>
      <dgm:t>
        <a:bodyPr/>
        <a:lstStyle/>
        <a:p>
          <a:endParaRPr lang="en-ZA"/>
        </a:p>
      </dgm:t>
    </dgm:pt>
    <dgm:pt modelId="{7D9BAB5D-EDBF-427C-92BD-238CA57F9651}" type="pres">
      <dgm:prSet presAssocID="{A27FEB9E-5119-4A1C-B8C0-DD82D252CAD3}" presName="compNode" presStyleCnt="0"/>
      <dgm:spPr/>
    </dgm:pt>
    <dgm:pt modelId="{901D81DC-1710-4C0C-904B-1A85F5BB1826}" type="pres">
      <dgm:prSet presAssocID="{A27FEB9E-5119-4A1C-B8C0-DD82D252CAD3}" presName="noGeometry" presStyleCnt="0"/>
      <dgm:spPr/>
    </dgm:pt>
    <dgm:pt modelId="{C0D69DDB-912A-4CFC-83A1-A657958E1CE4}" type="pres">
      <dgm:prSet presAssocID="{A27FEB9E-5119-4A1C-B8C0-DD82D252CAD3}" presName="childTextVisible" presStyleLbl="bgAccFollowNode1" presStyleIdx="0" presStyleCnt="3" custScaleX="184611">
        <dgm:presLayoutVars>
          <dgm:bulletEnabled val="1"/>
        </dgm:presLayoutVars>
      </dgm:prSet>
      <dgm:spPr/>
      <dgm:t>
        <a:bodyPr/>
        <a:lstStyle/>
        <a:p>
          <a:endParaRPr lang="en-ZA"/>
        </a:p>
      </dgm:t>
    </dgm:pt>
    <dgm:pt modelId="{220A38D6-097E-4026-9E82-768CD6AB51EA}" type="pres">
      <dgm:prSet presAssocID="{A27FEB9E-5119-4A1C-B8C0-DD82D252CAD3}" presName="childTextHidden" presStyleLbl="bgAccFollowNode1" presStyleIdx="0" presStyleCnt="3"/>
      <dgm:spPr/>
      <dgm:t>
        <a:bodyPr/>
        <a:lstStyle/>
        <a:p>
          <a:endParaRPr lang="en-ZA"/>
        </a:p>
      </dgm:t>
    </dgm:pt>
    <dgm:pt modelId="{EC625FDE-AF61-4324-9389-1A2C51D7CCFC}" type="pres">
      <dgm:prSet presAssocID="{A27FEB9E-5119-4A1C-B8C0-DD82D252CAD3}" presName="parentText" presStyleLbl="node1" presStyleIdx="0" presStyleCnt="3" custLinFactNeighborX="-89795" custLinFactNeighborY="-3575">
        <dgm:presLayoutVars>
          <dgm:chMax val="1"/>
          <dgm:bulletEnabled val="1"/>
        </dgm:presLayoutVars>
      </dgm:prSet>
      <dgm:spPr/>
      <dgm:t>
        <a:bodyPr/>
        <a:lstStyle/>
        <a:p>
          <a:endParaRPr lang="en-ZA"/>
        </a:p>
      </dgm:t>
    </dgm:pt>
    <dgm:pt modelId="{21BB2354-04E5-4E98-9EF5-883FB716F1DE}" type="pres">
      <dgm:prSet presAssocID="{A27FEB9E-5119-4A1C-B8C0-DD82D252CAD3}" presName="aSpace" presStyleCnt="0"/>
      <dgm:spPr/>
    </dgm:pt>
    <dgm:pt modelId="{D8093966-9F42-4F30-8578-43FACA9D2B4B}" type="pres">
      <dgm:prSet presAssocID="{F14E547F-4DF8-4C7E-82F9-C2FEBECC48CA}" presName="compNode" presStyleCnt="0"/>
      <dgm:spPr/>
    </dgm:pt>
    <dgm:pt modelId="{3FAA122A-A344-483C-B65D-EBA13550FAA1}" type="pres">
      <dgm:prSet presAssocID="{F14E547F-4DF8-4C7E-82F9-C2FEBECC48CA}" presName="noGeometry" presStyleCnt="0"/>
      <dgm:spPr/>
    </dgm:pt>
    <dgm:pt modelId="{9F305972-DB30-4FE5-8DF7-779C7408A231}" type="pres">
      <dgm:prSet presAssocID="{F14E547F-4DF8-4C7E-82F9-C2FEBECC48CA}" presName="childTextVisible" presStyleLbl="bgAccFollowNode1" presStyleIdx="1" presStyleCnt="3" custScaleX="212251" custLinFactNeighborX="15488" custLinFactNeighborY="7008">
        <dgm:presLayoutVars>
          <dgm:bulletEnabled val="1"/>
        </dgm:presLayoutVars>
      </dgm:prSet>
      <dgm:spPr/>
      <dgm:t>
        <a:bodyPr/>
        <a:lstStyle/>
        <a:p>
          <a:endParaRPr lang="en-ZA"/>
        </a:p>
      </dgm:t>
    </dgm:pt>
    <dgm:pt modelId="{65D4F59C-5058-4764-A1C0-12436D28821F}" type="pres">
      <dgm:prSet presAssocID="{F14E547F-4DF8-4C7E-82F9-C2FEBECC48CA}" presName="childTextHidden" presStyleLbl="bgAccFollowNode1" presStyleIdx="1" presStyleCnt="3"/>
      <dgm:spPr/>
      <dgm:t>
        <a:bodyPr/>
        <a:lstStyle/>
        <a:p>
          <a:endParaRPr lang="en-ZA"/>
        </a:p>
      </dgm:t>
    </dgm:pt>
    <dgm:pt modelId="{372DC628-8ED9-4E1D-8852-674CC8E2D7CE}" type="pres">
      <dgm:prSet presAssocID="{F14E547F-4DF8-4C7E-82F9-C2FEBECC48CA}" presName="parentText" presStyleLbl="node1" presStyleIdx="1" presStyleCnt="3" custLinFactNeighborX="-50979">
        <dgm:presLayoutVars>
          <dgm:chMax val="1"/>
          <dgm:bulletEnabled val="1"/>
        </dgm:presLayoutVars>
      </dgm:prSet>
      <dgm:spPr/>
      <dgm:t>
        <a:bodyPr/>
        <a:lstStyle/>
        <a:p>
          <a:endParaRPr lang="en-ZA"/>
        </a:p>
      </dgm:t>
    </dgm:pt>
    <dgm:pt modelId="{35E51A7F-0912-4316-BFBF-C26B4CA3BFDD}" type="pres">
      <dgm:prSet presAssocID="{F14E547F-4DF8-4C7E-82F9-C2FEBECC48CA}" presName="aSpace" presStyleCnt="0"/>
      <dgm:spPr/>
    </dgm:pt>
    <dgm:pt modelId="{2944453A-F3D7-4283-95D9-3100CC8D9404}" type="pres">
      <dgm:prSet presAssocID="{DC1107E8-97B0-4111-848B-5A3C5590D0F2}" presName="compNode" presStyleCnt="0"/>
      <dgm:spPr/>
    </dgm:pt>
    <dgm:pt modelId="{D470A3C7-CC89-4EDF-90BD-55D297807A89}" type="pres">
      <dgm:prSet presAssocID="{DC1107E8-97B0-4111-848B-5A3C5590D0F2}" presName="noGeometry" presStyleCnt="0"/>
      <dgm:spPr/>
    </dgm:pt>
    <dgm:pt modelId="{64D997A0-DC15-46B2-BFB9-4E47B0684943}" type="pres">
      <dgm:prSet presAssocID="{DC1107E8-97B0-4111-848B-5A3C5590D0F2}" presName="childTextVisible" presStyleLbl="bgAccFollowNode1" presStyleIdx="2" presStyleCnt="3" custScaleX="219384">
        <dgm:presLayoutVars>
          <dgm:bulletEnabled val="1"/>
        </dgm:presLayoutVars>
      </dgm:prSet>
      <dgm:spPr/>
      <dgm:t>
        <a:bodyPr/>
        <a:lstStyle/>
        <a:p>
          <a:endParaRPr lang="en-ZA"/>
        </a:p>
      </dgm:t>
    </dgm:pt>
    <dgm:pt modelId="{1370E781-4DD8-41A6-A8D5-3D67C06BD15B}" type="pres">
      <dgm:prSet presAssocID="{DC1107E8-97B0-4111-848B-5A3C5590D0F2}" presName="childTextHidden" presStyleLbl="bgAccFollowNode1" presStyleIdx="2" presStyleCnt="3"/>
      <dgm:spPr/>
      <dgm:t>
        <a:bodyPr/>
        <a:lstStyle/>
        <a:p>
          <a:endParaRPr lang="en-ZA"/>
        </a:p>
      </dgm:t>
    </dgm:pt>
    <dgm:pt modelId="{2B150241-BFFC-4C71-B456-CBFCF165E712}" type="pres">
      <dgm:prSet presAssocID="{DC1107E8-97B0-4111-848B-5A3C5590D0F2}" presName="parentText" presStyleLbl="node1" presStyleIdx="2" presStyleCnt="3" custLinFactNeighborX="-53100" custLinFactNeighborY="2055">
        <dgm:presLayoutVars>
          <dgm:chMax val="1"/>
          <dgm:bulletEnabled val="1"/>
        </dgm:presLayoutVars>
      </dgm:prSet>
      <dgm:spPr/>
      <dgm:t>
        <a:bodyPr/>
        <a:lstStyle/>
        <a:p>
          <a:endParaRPr lang="en-ZA"/>
        </a:p>
      </dgm:t>
    </dgm:pt>
  </dgm:ptLst>
  <dgm:cxnLst>
    <dgm:cxn modelId="{F26032D6-40BA-4957-BF5C-2B6B92A7E316}" type="presOf" srcId="{32BB7A66-120F-4416-8D12-0A756836E7C5}" destId="{39A74338-4467-475F-8426-366E590FDE63}" srcOrd="0" destOrd="0" presId="urn:microsoft.com/office/officeart/2005/8/layout/hProcess6"/>
    <dgm:cxn modelId="{0F19C959-8F28-4BEE-99D6-034A332F1720}" type="presOf" srcId="{8B857A9D-D2E3-4163-BEA2-95133FC5F69A}" destId="{220A38D6-097E-4026-9E82-768CD6AB51EA}" srcOrd="1" destOrd="0" presId="urn:microsoft.com/office/officeart/2005/8/layout/hProcess6"/>
    <dgm:cxn modelId="{8DFE2A0C-121D-4F18-B3AB-380E7028DB8F}" type="presOf" srcId="{8B857A9D-D2E3-4163-BEA2-95133FC5F69A}" destId="{C0D69DDB-912A-4CFC-83A1-A657958E1CE4}" srcOrd="0" destOrd="0" presId="urn:microsoft.com/office/officeart/2005/8/layout/hProcess6"/>
    <dgm:cxn modelId="{6F284562-DD1A-486C-A4B4-8A2AA70A426C}" type="presOf" srcId="{9206C116-E30D-44D8-9985-D5EBF65B1F03}" destId="{C0D69DDB-912A-4CFC-83A1-A657958E1CE4}" srcOrd="0" destOrd="1" presId="urn:microsoft.com/office/officeart/2005/8/layout/hProcess6"/>
    <dgm:cxn modelId="{70FCA1E2-FFCC-4A60-8A87-923E3741EF30}" type="presOf" srcId="{831BCBB6-5147-4BD4-8B76-18F6D58D2CFD}" destId="{65D4F59C-5058-4764-A1C0-12436D28821F}" srcOrd="1" destOrd="1" presId="urn:microsoft.com/office/officeart/2005/8/layout/hProcess6"/>
    <dgm:cxn modelId="{3CBD898B-92A5-4367-8CD4-78F7D3B3B30B}" type="presOf" srcId="{FB44A736-8A64-4BFB-8192-298871FD99FA}" destId="{C0D69DDB-912A-4CFC-83A1-A657958E1CE4}" srcOrd="0" destOrd="2" presId="urn:microsoft.com/office/officeart/2005/8/layout/hProcess6"/>
    <dgm:cxn modelId="{C8B4B97D-E3C6-4359-8813-21A0681EADF7}" type="presOf" srcId="{831BCBB6-5147-4BD4-8B76-18F6D58D2CFD}" destId="{9F305972-DB30-4FE5-8DF7-779C7408A231}" srcOrd="0" destOrd="1" presId="urn:microsoft.com/office/officeart/2005/8/layout/hProcess6"/>
    <dgm:cxn modelId="{C2C1CE1A-A700-41E3-8A23-95789E2FD6B0}" srcId="{32BB7A66-120F-4416-8D12-0A756836E7C5}" destId="{F14E547F-4DF8-4C7E-82F9-C2FEBECC48CA}" srcOrd="1" destOrd="0" parTransId="{2995ABA6-1F88-4754-B833-B68731D9B94D}" sibTransId="{6E1FF4E4-13F6-49DF-81C2-4BE3E9AA4F09}"/>
    <dgm:cxn modelId="{02B6CFD3-71F9-449F-A0B8-F38D16716DA5}" type="presOf" srcId="{DC1107E8-97B0-4111-848B-5A3C5590D0F2}" destId="{2B150241-BFFC-4C71-B456-CBFCF165E712}" srcOrd="0" destOrd="0" presId="urn:microsoft.com/office/officeart/2005/8/layout/hProcess6"/>
    <dgm:cxn modelId="{37E5651D-4F19-4C8C-AA0D-6E80C68E95CD}" type="presOf" srcId="{9206C116-E30D-44D8-9985-D5EBF65B1F03}" destId="{220A38D6-097E-4026-9E82-768CD6AB51EA}" srcOrd="1" destOrd="1" presId="urn:microsoft.com/office/officeart/2005/8/layout/hProcess6"/>
    <dgm:cxn modelId="{ED239DD8-B0BF-41C7-B9F2-8D68B9763979}" type="presOf" srcId="{FB44A736-8A64-4BFB-8192-298871FD99FA}" destId="{220A38D6-097E-4026-9E82-768CD6AB51EA}" srcOrd="1" destOrd="2" presId="urn:microsoft.com/office/officeart/2005/8/layout/hProcess6"/>
    <dgm:cxn modelId="{061BA69D-6913-4E31-8257-6BA3BC8EE414}" srcId="{A27FEB9E-5119-4A1C-B8C0-DD82D252CAD3}" destId="{FB44A736-8A64-4BFB-8192-298871FD99FA}" srcOrd="2" destOrd="0" parTransId="{9A7605B3-ACBA-4202-82AF-FC7840237AB8}" sibTransId="{8BE95C56-4CF7-4641-841C-7039B358143E}"/>
    <dgm:cxn modelId="{06D6017C-23E0-49C0-A6B0-D60837275150}" srcId="{F14E547F-4DF8-4C7E-82F9-C2FEBECC48CA}" destId="{6E7F3290-C5CF-430A-80FC-E2103F5F28D7}" srcOrd="0" destOrd="0" parTransId="{4DA18615-63E2-40BC-A9EE-3EE237DBD3F1}" sibTransId="{3CDBD26E-52C4-4D90-B4B1-09D30E06A2A3}"/>
    <dgm:cxn modelId="{3D32F101-FD22-49A6-98DC-9E037CA67AAB}" type="presOf" srcId="{B70F2326-9012-4BE1-AB27-325E1770EADA}" destId="{1370E781-4DD8-41A6-A8D5-3D67C06BD15B}" srcOrd="1" destOrd="0" presId="urn:microsoft.com/office/officeart/2005/8/layout/hProcess6"/>
    <dgm:cxn modelId="{EA60760E-1BEC-42E8-AAEE-ED8DD86F1704}" type="presOf" srcId="{B70F2326-9012-4BE1-AB27-325E1770EADA}" destId="{64D997A0-DC15-46B2-BFB9-4E47B0684943}" srcOrd="0" destOrd="0" presId="urn:microsoft.com/office/officeart/2005/8/layout/hProcess6"/>
    <dgm:cxn modelId="{AA29D50F-4F5E-4506-BD4C-7B2C9786F1B2}" type="presOf" srcId="{6E7F3290-C5CF-430A-80FC-E2103F5F28D7}" destId="{65D4F59C-5058-4764-A1C0-12436D28821F}" srcOrd="1" destOrd="0" presId="urn:microsoft.com/office/officeart/2005/8/layout/hProcess6"/>
    <dgm:cxn modelId="{5FF68A50-0C6B-4C9B-912C-8E75BD03A49B}" srcId="{A27FEB9E-5119-4A1C-B8C0-DD82D252CAD3}" destId="{8B857A9D-D2E3-4163-BEA2-95133FC5F69A}" srcOrd="0" destOrd="0" parTransId="{8087BB39-C0BE-4F24-9B0B-178ADFD2B8FF}" sibTransId="{EF95145F-31AE-482C-8113-FB1ADFE25DF2}"/>
    <dgm:cxn modelId="{B6883248-0A11-465B-A357-29B661ED507D}" srcId="{32BB7A66-120F-4416-8D12-0A756836E7C5}" destId="{DC1107E8-97B0-4111-848B-5A3C5590D0F2}" srcOrd="2" destOrd="0" parTransId="{063AD338-9E63-46B6-97EF-80C0F9248B75}" sibTransId="{EFD571CF-B294-46EA-AFFB-1EC123DEBBAE}"/>
    <dgm:cxn modelId="{123CD4C2-D64B-49ED-9350-1F00AA67956E}" type="presOf" srcId="{F14E547F-4DF8-4C7E-82F9-C2FEBECC48CA}" destId="{372DC628-8ED9-4E1D-8852-674CC8E2D7CE}" srcOrd="0" destOrd="0" presId="urn:microsoft.com/office/officeart/2005/8/layout/hProcess6"/>
    <dgm:cxn modelId="{E1D3659B-D8D2-435A-9CA2-BFD127F2DC33}" srcId="{DC1107E8-97B0-4111-848B-5A3C5590D0F2}" destId="{B70F2326-9012-4BE1-AB27-325E1770EADA}" srcOrd="0" destOrd="0" parTransId="{EEB644B0-DBFF-4A4F-BFD4-C93BFCD44610}" sibTransId="{90A0FC08-AB60-4387-A692-2AA79F766B61}"/>
    <dgm:cxn modelId="{F5B4D2A6-8F70-4EC1-9860-AD41EFF3D076}" srcId="{32BB7A66-120F-4416-8D12-0A756836E7C5}" destId="{A27FEB9E-5119-4A1C-B8C0-DD82D252CAD3}" srcOrd="0" destOrd="0" parTransId="{C5EC6242-06C4-438C-A43F-D795B1830A03}" sibTransId="{83F6E903-F2ED-4363-B752-55A1ED690CCA}"/>
    <dgm:cxn modelId="{A8DC5B94-7E6B-4A74-8872-8EF33044D44F}" type="presOf" srcId="{6E7F3290-C5CF-430A-80FC-E2103F5F28D7}" destId="{9F305972-DB30-4FE5-8DF7-779C7408A231}" srcOrd="0" destOrd="0" presId="urn:microsoft.com/office/officeart/2005/8/layout/hProcess6"/>
    <dgm:cxn modelId="{7DF89DF6-774D-49F2-A3C6-763984B4D548}" type="presOf" srcId="{A27FEB9E-5119-4A1C-B8C0-DD82D252CAD3}" destId="{EC625FDE-AF61-4324-9389-1A2C51D7CCFC}" srcOrd="0" destOrd="0" presId="urn:microsoft.com/office/officeart/2005/8/layout/hProcess6"/>
    <dgm:cxn modelId="{779ED933-44EE-4774-9308-EBFD4FCB0D27}" srcId="{F14E547F-4DF8-4C7E-82F9-C2FEBECC48CA}" destId="{831BCBB6-5147-4BD4-8B76-18F6D58D2CFD}" srcOrd="1" destOrd="0" parTransId="{57BCB48F-A691-4FBE-9019-98939C5EB7F0}" sibTransId="{3E8C3E2A-1EB3-40D3-9020-477777339AE3}"/>
    <dgm:cxn modelId="{8E9D8159-71B4-48E3-8E45-F22E450BD0A0}" srcId="{A27FEB9E-5119-4A1C-B8C0-DD82D252CAD3}" destId="{9206C116-E30D-44D8-9985-D5EBF65B1F03}" srcOrd="1" destOrd="0" parTransId="{EB3C9DD7-7426-412C-831A-549AEB2ED418}" sibTransId="{B59E7FCA-7A32-4462-B6D8-06D691948968}"/>
    <dgm:cxn modelId="{284B27C6-0FB5-4DB1-8B68-8026501864BB}" type="presParOf" srcId="{39A74338-4467-475F-8426-366E590FDE63}" destId="{7D9BAB5D-EDBF-427C-92BD-238CA57F9651}" srcOrd="0" destOrd="0" presId="urn:microsoft.com/office/officeart/2005/8/layout/hProcess6"/>
    <dgm:cxn modelId="{19500481-C68B-44C3-AE06-48A3222E7B70}" type="presParOf" srcId="{7D9BAB5D-EDBF-427C-92BD-238CA57F9651}" destId="{901D81DC-1710-4C0C-904B-1A85F5BB1826}" srcOrd="0" destOrd="0" presId="urn:microsoft.com/office/officeart/2005/8/layout/hProcess6"/>
    <dgm:cxn modelId="{E58C9D7D-7B1F-448A-B077-D8267A0BEF86}" type="presParOf" srcId="{7D9BAB5D-EDBF-427C-92BD-238CA57F9651}" destId="{C0D69DDB-912A-4CFC-83A1-A657958E1CE4}" srcOrd="1" destOrd="0" presId="urn:microsoft.com/office/officeart/2005/8/layout/hProcess6"/>
    <dgm:cxn modelId="{8FA00EC2-AAAA-423C-8381-290569DAC995}" type="presParOf" srcId="{7D9BAB5D-EDBF-427C-92BD-238CA57F9651}" destId="{220A38D6-097E-4026-9E82-768CD6AB51EA}" srcOrd="2" destOrd="0" presId="urn:microsoft.com/office/officeart/2005/8/layout/hProcess6"/>
    <dgm:cxn modelId="{83906717-6FDE-4A53-BC3D-688676D1A0D1}" type="presParOf" srcId="{7D9BAB5D-EDBF-427C-92BD-238CA57F9651}" destId="{EC625FDE-AF61-4324-9389-1A2C51D7CCFC}" srcOrd="3" destOrd="0" presId="urn:microsoft.com/office/officeart/2005/8/layout/hProcess6"/>
    <dgm:cxn modelId="{B7EAC286-1EDB-4548-8407-5626F14CB391}" type="presParOf" srcId="{39A74338-4467-475F-8426-366E590FDE63}" destId="{21BB2354-04E5-4E98-9EF5-883FB716F1DE}" srcOrd="1" destOrd="0" presId="urn:microsoft.com/office/officeart/2005/8/layout/hProcess6"/>
    <dgm:cxn modelId="{5C2D6BA7-CE61-418B-8591-9DD8B3ED3D28}" type="presParOf" srcId="{39A74338-4467-475F-8426-366E590FDE63}" destId="{D8093966-9F42-4F30-8578-43FACA9D2B4B}" srcOrd="2" destOrd="0" presId="urn:microsoft.com/office/officeart/2005/8/layout/hProcess6"/>
    <dgm:cxn modelId="{9F758AFE-BA0D-4629-B377-BFD7A37DEBB9}" type="presParOf" srcId="{D8093966-9F42-4F30-8578-43FACA9D2B4B}" destId="{3FAA122A-A344-483C-B65D-EBA13550FAA1}" srcOrd="0" destOrd="0" presId="urn:microsoft.com/office/officeart/2005/8/layout/hProcess6"/>
    <dgm:cxn modelId="{AD890EF7-25F5-4099-B4B1-666FAE957B1B}" type="presParOf" srcId="{D8093966-9F42-4F30-8578-43FACA9D2B4B}" destId="{9F305972-DB30-4FE5-8DF7-779C7408A231}" srcOrd="1" destOrd="0" presId="urn:microsoft.com/office/officeart/2005/8/layout/hProcess6"/>
    <dgm:cxn modelId="{29552B7C-E3E6-4C3F-A879-6F74B1E8EE6B}" type="presParOf" srcId="{D8093966-9F42-4F30-8578-43FACA9D2B4B}" destId="{65D4F59C-5058-4764-A1C0-12436D28821F}" srcOrd="2" destOrd="0" presId="urn:microsoft.com/office/officeart/2005/8/layout/hProcess6"/>
    <dgm:cxn modelId="{C92182F9-BFE3-4053-B44F-AF1E90BD76B5}" type="presParOf" srcId="{D8093966-9F42-4F30-8578-43FACA9D2B4B}" destId="{372DC628-8ED9-4E1D-8852-674CC8E2D7CE}" srcOrd="3" destOrd="0" presId="urn:microsoft.com/office/officeart/2005/8/layout/hProcess6"/>
    <dgm:cxn modelId="{66EB8927-C3A4-4921-8AEC-364292D308CB}" type="presParOf" srcId="{39A74338-4467-475F-8426-366E590FDE63}" destId="{35E51A7F-0912-4316-BFBF-C26B4CA3BFDD}" srcOrd="3" destOrd="0" presId="urn:microsoft.com/office/officeart/2005/8/layout/hProcess6"/>
    <dgm:cxn modelId="{F0C9B33D-0294-4FC4-95A9-F84206B2F7B3}" type="presParOf" srcId="{39A74338-4467-475F-8426-366E590FDE63}" destId="{2944453A-F3D7-4283-95D9-3100CC8D9404}" srcOrd="4" destOrd="0" presId="urn:microsoft.com/office/officeart/2005/8/layout/hProcess6"/>
    <dgm:cxn modelId="{0890DAF0-FCA2-4F86-936B-43A81A811D85}" type="presParOf" srcId="{2944453A-F3D7-4283-95D9-3100CC8D9404}" destId="{D470A3C7-CC89-4EDF-90BD-55D297807A89}" srcOrd="0" destOrd="0" presId="urn:microsoft.com/office/officeart/2005/8/layout/hProcess6"/>
    <dgm:cxn modelId="{67544881-A28C-4E58-9106-9268531D833E}" type="presParOf" srcId="{2944453A-F3D7-4283-95D9-3100CC8D9404}" destId="{64D997A0-DC15-46B2-BFB9-4E47B0684943}" srcOrd="1" destOrd="0" presId="urn:microsoft.com/office/officeart/2005/8/layout/hProcess6"/>
    <dgm:cxn modelId="{6D5E55AA-61B5-4D03-A8D2-D65AC4685149}" type="presParOf" srcId="{2944453A-F3D7-4283-95D9-3100CC8D9404}" destId="{1370E781-4DD8-41A6-A8D5-3D67C06BD15B}" srcOrd="2" destOrd="0" presId="urn:microsoft.com/office/officeart/2005/8/layout/hProcess6"/>
    <dgm:cxn modelId="{72508733-88BC-419C-B6C0-A8B5865EBBBA}" type="presParOf" srcId="{2944453A-F3D7-4283-95D9-3100CC8D9404}" destId="{2B150241-BFFC-4C71-B456-CBFCF165E712}" srcOrd="3" destOrd="0" presId="urn:microsoft.com/office/officeart/2005/8/layout/hProcess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E65C57-3A7E-449B-9FCA-1F4F3EA99716}">
      <dsp:nvSpPr>
        <dsp:cNvPr id="0" name=""/>
        <dsp:cNvSpPr/>
      </dsp:nvSpPr>
      <dsp:spPr>
        <a:xfrm>
          <a:off x="423322" y="1928"/>
          <a:ext cx="2003040" cy="120182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Does the APP align with MTSF?</a:t>
          </a:r>
          <a:endParaRPr lang="en-US" sz="1600" b="1" kern="1200" dirty="0"/>
        </a:p>
      </dsp:txBody>
      <dsp:txXfrm>
        <a:off x="423322" y="1928"/>
        <a:ext cx="2003040" cy="1201824"/>
      </dsp:txXfrm>
    </dsp:sp>
    <dsp:sp modelId="{127D3BF9-0A76-4C35-A36E-E169FE9D63B0}">
      <dsp:nvSpPr>
        <dsp:cNvPr id="0" name=""/>
        <dsp:cNvSpPr/>
      </dsp:nvSpPr>
      <dsp:spPr>
        <a:xfrm>
          <a:off x="2602631" y="354463"/>
          <a:ext cx="424644" cy="496754"/>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2602631" y="354463"/>
        <a:ext cx="424644" cy="496754"/>
      </dsp:txXfrm>
    </dsp:sp>
    <dsp:sp modelId="{D7E7556D-C2DE-4C15-B582-D7A4F7032DE9}">
      <dsp:nvSpPr>
        <dsp:cNvPr id="0" name=""/>
        <dsp:cNvSpPr/>
      </dsp:nvSpPr>
      <dsp:spPr>
        <a:xfrm>
          <a:off x="3227579" y="1928"/>
          <a:ext cx="2003040" cy="120182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Are indicators relevant and complete?</a:t>
          </a:r>
          <a:endParaRPr lang="en-US" sz="1600" b="1" kern="1200" dirty="0"/>
        </a:p>
      </dsp:txBody>
      <dsp:txXfrm>
        <a:off x="3227579" y="1928"/>
        <a:ext cx="2003040" cy="1201824"/>
      </dsp:txXfrm>
    </dsp:sp>
    <dsp:sp modelId="{66FAF57F-D07D-40F5-9CCE-91FC985AD618}">
      <dsp:nvSpPr>
        <dsp:cNvPr id="0" name=""/>
        <dsp:cNvSpPr/>
      </dsp:nvSpPr>
      <dsp:spPr>
        <a:xfrm>
          <a:off x="5406887" y="354463"/>
          <a:ext cx="424644" cy="496754"/>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ZA" sz="1300" kern="1200" dirty="0"/>
        </a:p>
      </dsp:txBody>
      <dsp:txXfrm>
        <a:off x="5406887" y="354463"/>
        <a:ext cx="424644" cy="496754"/>
      </dsp:txXfrm>
    </dsp:sp>
    <dsp:sp modelId="{56BA1B3D-7A4F-440A-8F78-379C8F2AC686}">
      <dsp:nvSpPr>
        <dsp:cNvPr id="0" name=""/>
        <dsp:cNvSpPr/>
      </dsp:nvSpPr>
      <dsp:spPr>
        <a:xfrm>
          <a:off x="6031836" y="1928"/>
          <a:ext cx="2003040" cy="12018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Is there a logical link between objectives, indicators and targets?</a:t>
          </a:r>
          <a:endParaRPr lang="en-US" sz="1600" b="1" kern="1200" dirty="0"/>
        </a:p>
      </dsp:txBody>
      <dsp:txXfrm>
        <a:off x="6031836" y="1928"/>
        <a:ext cx="2003040" cy="1201824"/>
      </dsp:txXfrm>
    </dsp:sp>
    <dsp:sp modelId="{566C5373-B8AF-4889-9D91-30CF06BCFD47}">
      <dsp:nvSpPr>
        <dsp:cNvPr id="0" name=""/>
        <dsp:cNvSpPr/>
      </dsp:nvSpPr>
      <dsp:spPr>
        <a:xfrm rot="5400000">
          <a:off x="6821034" y="1343965"/>
          <a:ext cx="424644" cy="496754"/>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ZA" sz="1300" kern="1200" dirty="0"/>
        </a:p>
      </dsp:txBody>
      <dsp:txXfrm rot="5400000">
        <a:off x="6821034" y="1343965"/>
        <a:ext cx="424644" cy="496754"/>
      </dsp:txXfrm>
    </dsp:sp>
    <dsp:sp modelId="{D3D089B5-5B36-4E7C-9F84-97919918159B}">
      <dsp:nvSpPr>
        <dsp:cNvPr id="0" name=""/>
        <dsp:cNvSpPr/>
      </dsp:nvSpPr>
      <dsp:spPr>
        <a:xfrm>
          <a:off x="6031836" y="2004969"/>
          <a:ext cx="2003040" cy="120182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latin typeface="+mn-lt"/>
              <a:cs typeface="Arial" pitchFamily="34" charset="0"/>
            </a:rPr>
            <a:t>Are the targets realistic </a:t>
          </a:r>
          <a:r>
            <a:rPr lang="en-ZA" sz="1600" b="1" kern="1200" baseline="0" dirty="0" smtClean="0">
              <a:latin typeface="+mn-lt"/>
              <a:cs typeface="Arial" pitchFamily="34" charset="0"/>
            </a:rPr>
            <a:t>i.e. SMART?</a:t>
          </a:r>
          <a:endParaRPr lang="en-US" sz="1600" b="1" kern="1200" dirty="0">
            <a:latin typeface="+mn-lt"/>
          </a:endParaRPr>
        </a:p>
      </dsp:txBody>
      <dsp:txXfrm>
        <a:off x="6031836" y="2004969"/>
        <a:ext cx="2003040" cy="1201824"/>
      </dsp:txXfrm>
    </dsp:sp>
    <dsp:sp modelId="{2F3FCF84-9DC0-444D-A355-6C1011FB8FED}">
      <dsp:nvSpPr>
        <dsp:cNvPr id="0" name=""/>
        <dsp:cNvSpPr/>
      </dsp:nvSpPr>
      <dsp:spPr>
        <a:xfrm rot="10800000">
          <a:off x="5430924" y="2357504"/>
          <a:ext cx="424644" cy="496754"/>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ZA" sz="1300" kern="1200" dirty="0"/>
        </a:p>
      </dsp:txBody>
      <dsp:txXfrm rot="10800000">
        <a:off x="5430924" y="2357504"/>
        <a:ext cx="424644" cy="496754"/>
      </dsp:txXfrm>
    </dsp:sp>
    <dsp:sp modelId="{AB618004-FA64-475F-931B-8F970669D7C2}">
      <dsp:nvSpPr>
        <dsp:cNvPr id="0" name=""/>
        <dsp:cNvSpPr/>
      </dsp:nvSpPr>
      <dsp:spPr>
        <a:xfrm>
          <a:off x="3227579" y="2004969"/>
          <a:ext cx="2003040" cy="120182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latin typeface="+mn-lt"/>
              <a:cs typeface="Arial" pitchFamily="34" charset="0"/>
            </a:rPr>
            <a:t>Are adequate resources (human and financial) available to achieve APPs?</a:t>
          </a:r>
          <a:endParaRPr lang="en-US" sz="1600" b="1" kern="1200" dirty="0">
            <a:latin typeface="+mn-lt"/>
          </a:endParaRPr>
        </a:p>
      </dsp:txBody>
      <dsp:txXfrm>
        <a:off x="3227579" y="2004969"/>
        <a:ext cx="2003040" cy="1201824"/>
      </dsp:txXfrm>
    </dsp:sp>
    <dsp:sp modelId="{5C6B0829-06C4-4D35-A50E-2A7A37AE06EB}">
      <dsp:nvSpPr>
        <dsp:cNvPr id="0" name=""/>
        <dsp:cNvSpPr/>
      </dsp:nvSpPr>
      <dsp:spPr>
        <a:xfrm rot="10800000">
          <a:off x="2626667" y="2357504"/>
          <a:ext cx="424644" cy="496754"/>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2626667" y="2357504"/>
        <a:ext cx="424644" cy="496754"/>
      </dsp:txXfrm>
    </dsp:sp>
    <dsp:sp modelId="{FF81DE0B-EA19-4AE9-92F9-F7E65F782422}">
      <dsp:nvSpPr>
        <dsp:cNvPr id="0" name=""/>
        <dsp:cNvSpPr/>
      </dsp:nvSpPr>
      <dsp:spPr>
        <a:xfrm>
          <a:off x="423322" y="2004969"/>
          <a:ext cx="2003040" cy="120182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How can the APP be  achieved e.g. Performance contracts/ monitoring</a:t>
          </a:r>
          <a:endParaRPr lang="en-US" sz="1600" b="1" kern="1200" dirty="0"/>
        </a:p>
      </dsp:txBody>
      <dsp:txXfrm>
        <a:off x="423322" y="2004969"/>
        <a:ext cx="2003040" cy="1201824"/>
      </dsp:txXfrm>
    </dsp:sp>
    <dsp:sp modelId="{FE45FBA7-F2EC-4676-B76E-ED075F5E8708}">
      <dsp:nvSpPr>
        <dsp:cNvPr id="0" name=""/>
        <dsp:cNvSpPr/>
      </dsp:nvSpPr>
      <dsp:spPr>
        <a:xfrm rot="5400000">
          <a:off x="1212520" y="3347006"/>
          <a:ext cx="424644" cy="496754"/>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5400000">
        <a:off x="1212520" y="3347006"/>
        <a:ext cx="424644" cy="496754"/>
      </dsp:txXfrm>
    </dsp:sp>
    <dsp:sp modelId="{151F1AC8-20D8-4AA3-A00A-4D8156A736A3}">
      <dsp:nvSpPr>
        <dsp:cNvPr id="0" name=""/>
        <dsp:cNvSpPr/>
      </dsp:nvSpPr>
      <dsp:spPr>
        <a:xfrm>
          <a:off x="423322" y="4008009"/>
          <a:ext cx="2003040" cy="120182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Review quarterly progress against  APP targets</a:t>
          </a:r>
          <a:endParaRPr lang="en-US" sz="1600" b="1" kern="1200" dirty="0"/>
        </a:p>
      </dsp:txBody>
      <dsp:txXfrm>
        <a:off x="423322" y="4008009"/>
        <a:ext cx="2003040" cy="1201824"/>
      </dsp:txXfrm>
    </dsp:sp>
    <dsp:sp modelId="{31FDA1FB-0AB2-4A41-9BB6-0C0338200B4A}">
      <dsp:nvSpPr>
        <dsp:cNvPr id="0" name=""/>
        <dsp:cNvSpPr/>
      </dsp:nvSpPr>
      <dsp:spPr>
        <a:xfrm>
          <a:off x="2602631" y="4360545"/>
          <a:ext cx="424644" cy="496754"/>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ZA" sz="1300" kern="1200" dirty="0"/>
        </a:p>
      </dsp:txBody>
      <dsp:txXfrm>
        <a:off x="2602631" y="4360545"/>
        <a:ext cx="424644" cy="496754"/>
      </dsp:txXfrm>
    </dsp:sp>
    <dsp:sp modelId="{087B63B1-B4F7-4548-98D6-AEED7895B6A1}">
      <dsp:nvSpPr>
        <dsp:cNvPr id="0" name=""/>
        <dsp:cNvSpPr/>
      </dsp:nvSpPr>
      <dsp:spPr>
        <a:xfrm>
          <a:off x="3227579" y="4008009"/>
          <a:ext cx="2003040" cy="12018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Review annual achievement against APP targets</a:t>
          </a:r>
          <a:endParaRPr lang="en-US" sz="1600" b="1" kern="1200" dirty="0"/>
        </a:p>
      </dsp:txBody>
      <dsp:txXfrm>
        <a:off x="3227579" y="4008009"/>
        <a:ext cx="2003040" cy="1201824"/>
      </dsp:txXfrm>
    </dsp:sp>
    <dsp:sp modelId="{7213F5DA-988E-4DED-98B8-997F3E96BFCE}">
      <dsp:nvSpPr>
        <dsp:cNvPr id="0" name=""/>
        <dsp:cNvSpPr/>
      </dsp:nvSpPr>
      <dsp:spPr>
        <a:xfrm>
          <a:off x="5406887" y="4360545"/>
          <a:ext cx="424644" cy="496754"/>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5406887" y="4360545"/>
        <a:ext cx="424644" cy="496754"/>
      </dsp:txXfrm>
    </dsp:sp>
    <dsp:sp modelId="{FFFB7908-C3CA-41EC-A0CF-6C502C1E9017}">
      <dsp:nvSpPr>
        <dsp:cNvPr id="0" name=""/>
        <dsp:cNvSpPr/>
      </dsp:nvSpPr>
      <dsp:spPr>
        <a:xfrm>
          <a:off x="6031836" y="4008009"/>
          <a:ext cx="2003040" cy="120182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Review and track changes to strategic plans and annual performance reports.</a:t>
          </a:r>
          <a:endParaRPr lang="en-US" sz="1600" b="1" kern="1200" dirty="0"/>
        </a:p>
      </dsp:txBody>
      <dsp:txXfrm>
        <a:off x="6031836" y="4008009"/>
        <a:ext cx="2003040" cy="12018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38F76C-C99C-4024-94D1-3F3FCA6A1AE8}">
      <dsp:nvSpPr>
        <dsp:cNvPr id="0" name=""/>
        <dsp:cNvSpPr/>
      </dsp:nvSpPr>
      <dsp:spPr>
        <a:xfrm rot="5400000">
          <a:off x="-330479" y="333763"/>
          <a:ext cx="2203193" cy="1542235"/>
        </a:xfrm>
        <a:prstGeom prst="chevron">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ZA" sz="2200" kern="1200" dirty="0" smtClean="0"/>
            <a:t>Review process</a:t>
          </a:r>
          <a:endParaRPr lang="en-ZA" sz="2200" kern="1200" dirty="0"/>
        </a:p>
      </dsp:txBody>
      <dsp:txXfrm rot="5400000">
        <a:off x="-330479" y="333763"/>
        <a:ext cx="2203193" cy="1542235"/>
      </dsp:txXfrm>
    </dsp:sp>
    <dsp:sp modelId="{F0A3C9F1-F84A-4B9C-A057-9C38D99B64E4}">
      <dsp:nvSpPr>
        <dsp:cNvPr id="0" name=""/>
        <dsp:cNvSpPr/>
      </dsp:nvSpPr>
      <dsp:spPr>
        <a:xfrm rot="5400000">
          <a:off x="4053796" y="-2510060"/>
          <a:ext cx="1435641" cy="645876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ZA" sz="1600" kern="1200" dirty="0" smtClean="0">
              <a:solidFill>
                <a:srgbClr val="002060"/>
              </a:solidFill>
              <a:cs typeface="Arial" pitchFamily="34" charset="0"/>
            </a:rPr>
            <a:t>Assessed  the process followed  by departments to prepare and submit  strategic plans (if relevant) and APPs. </a:t>
          </a:r>
          <a:endParaRPr lang="en-ZA" sz="1600" kern="1200" dirty="0"/>
        </a:p>
        <a:p>
          <a:pPr marL="171450" lvl="1" indent="-171450" algn="l" defTabSz="711200">
            <a:lnSpc>
              <a:spcPct val="90000"/>
            </a:lnSpc>
            <a:spcBef>
              <a:spcPct val="0"/>
            </a:spcBef>
            <a:spcAft>
              <a:spcPct val="15000"/>
            </a:spcAft>
            <a:buChar char="••"/>
          </a:pPr>
          <a:r>
            <a:rPr lang="en-ZA" sz="1600" kern="1200" dirty="0" smtClean="0">
              <a:solidFill>
                <a:srgbClr val="002060"/>
              </a:solidFill>
              <a:cs typeface="Arial" pitchFamily="34" charset="0"/>
            </a:rPr>
            <a:t>Assessed the </a:t>
          </a:r>
          <a:r>
            <a:rPr lang="en-ZA" sz="1600" b="1" kern="1200" dirty="0" smtClean="0">
              <a:solidFill>
                <a:srgbClr val="002060"/>
              </a:solidFill>
              <a:cs typeface="Arial" pitchFamily="34" charset="0"/>
            </a:rPr>
            <a:t>measurability and relevance</a:t>
          </a:r>
          <a:r>
            <a:rPr lang="en-ZA" sz="1600" kern="1200" dirty="0" smtClean="0">
              <a:solidFill>
                <a:srgbClr val="002060"/>
              </a:solidFill>
              <a:cs typeface="Arial" pitchFamily="34" charset="0"/>
            </a:rPr>
            <a:t> of the final draft indicators and targets planned for selected programmes </a:t>
          </a:r>
          <a:endParaRPr lang="en-ZA" sz="1600" kern="1200" dirty="0"/>
        </a:p>
      </dsp:txBody>
      <dsp:txXfrm rot="5400000">
        <a:off x="4053796" y="-2510060"/>
        <a:ext cx="1435641" cy="6458764"/>
      </dsp:txXfrm>
    </dsp:sp>
    <dsp:sp modelId="{12300269-6050-44F2-A829-EB47629E1751}">
      <dsp:nvSpPr>
        <dsp:cNvPr id="0" name=""/>
        <dsp:cNvSpPr/>
      </dsp:nvSpPr>
      <dsp:spPr>
        <a:xfrm rot="5400000">
          <a:off x="-330479" y="2472740"/>
          <a:ext cx="2203193" cy="1542235"/>
        </a:xfrm>
        <a:prstGeom prst="chevron">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ZA" sz="2200" kern="1200" dirty="0" smtClean="0"/>
            <a:t>Reporting</a:t>
          </a:r>
          <a:endParaRPr lang="en-ZA" sz="2200" kern="1200" dirty="0"/>
        </a:p>
      </dsp:txBody>
      <dsp:txXfrm rot="5400000">
        <a:off x="-330479" y="2472740"/>
        <a:ext cx="2203193" cy="1542235"/>
      </dsp:txXfrm>
    </dsp:sp>
    <dsp:sp modelId="{6ADB453C-4FDD-4980-9DE8-B33400CC1D68}">
      <dsp:nvSpPr>
        <dsp:cNvPr id="0" name=""/>
        <dsp:cNvSpPr/>
      </dsp:nvSpPr>
      <dsp:spPr>
        <a:xfrm rot="5400000">
          <a:off x="3848294" y="-371082"/>
          <a:ext cx="1846647" cy="645876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ZA" sz="1600" b="0" kern="1200" dirty="0" smtClean="0">
              <a:solidFill>
                <a:srgbClr val="002060"/>
              </a:solidFill>
              <a:cs typeface="Arial" pitchFamily="34" charset="0"/>
            </a:rPr>
            <a:t>F</a:t>
          </a:r>
          <a:r>
            <a:rPr lang="en-ZA" sz="1600" b="0" kern="1200" dirty="0" smtClean="0">
              <a:solidFill>
                <a:srgbClr val="002060"/>
              </a:solidFill>
            </a:rPr>
            <a:t>indings from the review </a:t>
          </a:r>
          <a:r>
            <a:rPr lang="en-ZA" sz="1600" kern="1200" dirty="0" smtClean="0">
              <a:solidFill>
                <a:srgbClr val="002060"/>
              </a:solidFill>
            </a:rPr>
            <a:t>are  communicated in the 2015-16 interim management report to enable changes to be made.</a:t>
          </a:r>
          <a:endParaRPr lang="en-ZA" sz="1600" kern="1200" dirty="0">
            <a:solidFill>
              <a:srgbClr val="002060"/>
            </a:solidFill>
          </a:endParaRPr>
        </a:p>
        <a:p>
          <a:pPr marL="171450" lvl="1" indent="-171450" algn="l" defTabSz="711200">
            <a:lnSpc>
              <a:spcPct val="90000"/>
            </a:lnSpc>
            <a:spcBef>
              <a:spcPct val="0"/>
            </a:spcBef>
            <a:spcAft>
              <a:spcPct val="15000"/>
            </a:spcAft>
            <a:buChar char="••"/>
          </a:pPr>
          <a:r>
            <a:rPr lang="en-ZA" sz="1600" kern="1200" dirty="0" smtClean="0">
              <a:solidFill>
                <a:srgbClr val="002060"/>
              </a:solidFill>
            </a:rPr>
            <a:t>Findings relevant to the interim review do not have an impact on the audit conclusion on usefulness or reliability of the selected programmes for the PFMA 2015-16 year end audit. </a:t>
          </a:r>
          <a:endParaRPr lang="en-ZA" sz="1600" kern="1200" dirty="0">
            <a:solidFill>
              <a:srgbClr val="002060"/>
            </a:solidFill>
          </a:endParaRPr>
        </a:p>
      </dsp:txBody>
      <dsp:txXfrm rot="5400000">
        <a:off x="3848294" y="-371082"/>
        <a:ext cx="1846647" cy="645876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384E7C-AF29-4324-8B06-1D6ED560AEB5}">
      <dsp:nvSpPr>
        <dsp:cNvPr id="0" name=""/>
        <dsp:cNvSpPr/>
      </dsp:nvSpPr>
      <dsp:spPr>
        <a:xfrm>
          <a:off x="2095" y="1500"/>
          <a:ext cx="4450841" cy="194865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ZA" sz="3700" kern="1200" dirty="0" smtClean="0"/>
            <a:t>Measurability of indicators and targets</a:t>
          </a:r>
          <a:endParaRPr lang="en-ZA" sz="3700" kern="1200" dirty="0"/>
        </a:p>
      </dsp:txBody>
      <dsp:txXfrm>
        <a:off x="2095" y="1500"/>
        <a:ext cx="4450841" cy="1948656"/>
      </dsp:txXfrm>
    </dsp:sp>
    <dsp:sp modelId="{54D8996A-88AD-450B-8BEF-7B2411805265}">
      <dsp:nvSpPr>
        <dsp:cNvPr id="0" name=""/>
        <dsp:cNvSpPr/>
      </dsp:nvSpPr>
      <dsp:spPr>
        <a:xfrm>
          <a:off x="2095" y="2113843"/>
          <a:ext cx="1404937" cy="194865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smtClean="0"/>
            <a:t>Indicators are well-defined</a:t>
          </a:r>
          <a:endParaRPr lang="en-ZA" sz="1500" kern="1200" dirty="0"/>
        </a:p>
      </dsp:txBody>
      <dsp:txXfrm>
        <a:off x="2095" y="2113843"/>
        <a:ext cx="1404937" cy="1948656"/>
      </dsp:txXfrm>
    </dsp:sp>
    <dsp:sp modelId="{C14D0CC8-BB72-434B-8C53-3A92908E0BE2}">
      <dsp:nvSpPr>
        <dsp:cNvPr id="0" name=""/>
        <dsp:cNvSpPr/>
      </dsp:nvSpPr>
      <dsp:spPr>
        <a:xfrm>
          <a:off x="1525047" y="2113843"/>
          <a:ext cx="1404937" cy="194865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smtClean="0"/>
            <a:t>Indicators are verifiable</a:t>
          </a:r>
          <a:endParaRPr lang="en-ZA" sz="1500" kern="1200" dirty="0"/>
        </a:p>
      </dsp:txBody>
      <dsp:txXfrm>
        <a:off x="1525047" y="2113843"/>
        <a:ext cx="1404937" cy="1948656"/>
      </dsp:txXfrm>
    </dsp:sp>
    <dsp:sp modelId="{50CBC086-3F18-4BC9-9972-20E22E3A55D8}">
      <dsp:nvSpPr>
        <dsp:cNvPr id="0" name=""/>
        <dsp:cNvSpPr/>
      </dsp:nvSpPr>
      <dsp:spPr>
        <a:xfrm>
          <a:off x="3047999" y="2113843"/>
          <a:ext cx="1404937" cy="194865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smtClean="0"/>
            <a:t>Targets are specific, measurable and time-bound.</a:t>
          </a:r>
          <a:endParaRPr lang="en-ZA" sz="1500" kern="1200" dirty="0"/>
        </a:p>
      </dsp:txBody>
      <dsp:txXfrm>
        <a:off x="3047999" y="2113843"/>
        <a:ext cx="1404937" cy="1948656"/>
      </dsp:txXfrm>
    </dsp:sp>
    <dsp:sp modelId="{70219308-4048-4CEF-8C42-D98A5FAC83E9}">
      <dsp:nvSpPr>
        <dsp:cNvPr id="0" name=""/>
        <dsp:cNvSpPr/>
      </dsp:nvSpPr>
      <dsp:spPr>
        <a:xfrm>
          <a:off x="4688966" y="1500"/>
          <a:ext cx="1404937" cy="194865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b="1" kern="1200" dirty="0" smtClean="0"/>
            <a:t>Relevance of indicators and targets</a:t>
          </a:r>
          <a:endParaRPr lang="en-ZA" sz="1800" b="1" kern="1200" dirty="0"/>
        </a:p>
      </dsp:txBody>
      <dsp:txXfrm>
        <a:off x="4688966" y="1500"/>
        <a:ext cx="1404937" cy="1948656"/>
      </dsp:txXfrm>
    </dsp:sp>
    <dsp:sp modelId="{E0B402C6-F70F-43B7-A317-4B50D700BD60}">
      <dsp:nvSpPr>
        <dsp:cNvPr id="0" name=""/>
        <dsp:cNvSpPr/>
      </dsp:nvSpPr>
      <dsp:spPr>
        <a:xfrm>
          <a:off x="4688967" y="2113843"/>
          <a:ext cx="1404937" cy="194865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smtClean="0"/>
            <a:t>Indicators and targets are relevant to the mandate and realisation of strategic goals and objectives.</a:t>
          </a:r>
          <a:endParaRPr lang="en-ZA" sz="1500" kern="1200" dirty="0"/>
        </a:p>
      </dsp:txBody>
      <dsp:txXfrm>
        <a:off x="4688967" y="2113843"/>
        <a:ext cx="1404937" cy="194865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D69DDB-912A-4CFC-83A1-A657958E1CE4}">
      <dsp:nvSpPr>
        <dsp:cNvPr id="0" name=""/>
        <dsp:cNvSpPr/>
      </dsp:nvSpPr>
      <dsp:spPr>
        <a:xfrm>
          <a:off x="90348" y="0"/>
          <a:ext cx="2360315" cy="1117600"/>
        </a:xfrm>
        <a:prstGeom prst="rightArrow">
          <a:avLst>
            <a:gd name="adj1" fmla="val 70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Char char="••"/>
          </a:pPr>
          <a:r>
            <a:rPr lang="en-ZA" sz="1000" kern="1200" dirty="0" smtClean="0"/>
            <a:t>Specific</a:t>
          </a:r>
          <a:endParaRPr lang="en-ZA" sz="1000" kern="1200" dirty="0"/>
        </a:p>
        <a:p>
          <a:pPr marL="57150" lvl="1" indent="-57150" algn="l" defTabSz="444500">
            <a:lnSpc>
              <a:spcPct val="90000"/>
            </a:lnSpc>
            <a:spcBef>
              <a:spcPct val="0"/>
            </a:spcBef>
            <a:spcAft>
              <a:spcPct val="15000"/>
            </a:spcAft>
            <a:buChar char="••"/>
          </a:pPr>
          <a:r>
            <a:rPr lang="en-ZA" sz="1000" kern="1200" dirty="0" smtClean="0"/>
            <a:t>Measurable</a:t>
          </a:r>
          <a:endParaRPr lang="en-ZA" sz="1000" kern="1200" dirty="0"/>
        </a:p>
        <a:p>
          <a:pPr marL="57150" lvl="1" indent="-57150" algn="l" defTabSz="444500">
            <a:lnSpc>
              <a:spcPct val="90000"/>
            </a:lnSpc>
            <a:spcBef>
              <a:spcPct val="0"/>
            </a:spcBef>
            <a:spcAft>
              <a:spcPct val="15000"/>
            </a:spcAft>
            <a:buChar char="••"/>
          </a:pPr>
          <a:r>
            <a:rPr lang="en-ZA" sz="1000" kern="1200" dirty="0" err="1" smtClean="0"/>
            <a:t>Timebound</a:t>
          </a:r>
          <a:endParaRPr lang="en-ZA" sz="1000" kern="1200" dirty="0"/>
        </a:p>
      </dsp:txBody>
      <dsp:txXfrm>
        <a:off x="680427" y="0"/>
        <a:ext cx="1770236" cy="1117600"/>
      </dsp:txXfrm>
    </dsp:sp>
    <dsp:sp modelId="{EC625FDE-AF61-4324-9389-1A2C51D7CCFC}">
      <dsp:nvSpPr>
        <dsp:cNvPr id="0" name=""/>
        <dsp:cNvSpPr/>
      </dsp:nvSpPr>
      <dsp:spPr>
        <a:xfrm>
          <a:off x="0" y="216312"/>
          <a:ext cx="639267" cy="63926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ZA" sz="600" kern="1200" dirty="0" smtClean="0"/>
            <a:t>Measurability of targets</a:t>
          </a:r>
          <a:endParaRPr lang="en-ZA" sz="600" kern="1200" dirty="0"/>
        </a:p>
      </dsp:txBody>
      <dsp:txXfrm>
        <a:off x="0" y="216312"/>
        <a:ext cx="639267" cy="639267"/>
      </dsp:txXfrm>
    </dsp:sp>
    <dsp:sp modelId="{9F305972-DB30-4FE5-8DF7-779C7408A231}">
      <dsp:nvSpPr>
        <dsp:cNvPr id="0" name=""/>
        <dsp:cNvSpPr/>
      </dsp:nvSpPr>
      <dsp:spPr>
        <a:xfrm>
          <a:off x="2730391" y="0"/>
          <a:ext cx="2713702" cy="1117600"/>
        </a:xfrm>
        <a:prstGeom prst="rightArrow">
          <a:avLst>
            <a:gd name="adj1" fmla="val 70000"/>
            <a:gd name="adj2" fmla="val 50000"/>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smtClean="0"/>
            <a:t>Well defined</a:t>
          </a:r>
          <a:endParaRPr lang="en-ZA" sz="1400" kern="1200" dirty="0"/>
        </a:p>
        <a:p>
          <a:pPr marL="114300" lvl="1" indent="-114300" algn="l" defTabSz="622300">
            <a:lnSpc>
              <a:spcPct val="90000"/>
            </a:lnSpc>
            <a:spcBef>
              <a:spcPct val="0"/>
            </a:spcBef>
            <a:spcAft>
              <a:spcPct val="15000"/>
            </a:spcAft>
            <a:buChar char="••"/>
          </a:pPr>
          <a:r>
            <a:rPr lang="en-ZA" sz="1400" kern="1200" dirty="0" smtClean="0"/>
            <a:t>Verifiable</a:t>
          </a:r>
          <a:endParaRPr lang="en-ZA" sz="1400" kern="1200" dirty="0"/>
        </a:p>
      </dsp:txBody>
      <dsp:txXfrm>
        <a:off x="3408817" y="0"/>
        <a:ext cx="2035276" cy="1117600"/>
      </dsp:txXfrm>
    </dsp:sp>
    <dsp:sp modelId="{372DC628-8ED9-4E1D-8852-674CC8E2D7CE}">
      <dsp:nvSpPr>
        <dsp:cNvPr id="0" name=""/>
        <dsp:cNvSpPr/>
      </dsp:nvSpPr>
      <dsp:spPr>
        <a:xfrm>
          <a:off x="2604430" y="239166"/>
          <a:ext cx="639267" cy="639267"/>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ZA" sz="600" kern="1200" dirty="0" smtClean="0"/>
            <a:t>Measurability of indicators</a:t>
          </a:r>
          <a:endParaRPr lang="en-ZA" sz="600" kern="1200" dirty="0"/>
        </a:p>
      </dsp:txBody>
      <dsp:txXfrm>
        <a:off x="2604430" y="239166"/>
        <a:ext cx="639267" cy="639267"/>
      </dsp:txXfrm>
    </dsp:sp>
    <dsp:sp modelId="{64D997A0-DC15-46B2-BFB9-4E47B0684943}">
      <dsp:nvSpPr>
        <dsp:cNvPr id="0" name=""/>
        <dsp:cNvSpPr/>
      </dsp:nvSpPr>
      <dsp:spPr>
        <a:xfrm>
          <a:off x="5327782" y="0"/>
          <a:ext cx="2804899" cy="1117600"/>
        </a:xfrm>
        <a:prstGeom prst="rightArrow">
          <a:avLst>
            <a:gd name="adj1" fmla="val 70000"/>
            <a:gd name="adj2" fmla="val 50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ZA" sz="1300" kern="1200" dirty="0" smtClean="0"/>
            <a:t>Indicators are relevant to mandate and realisation of goals.</a:t>
          </a:r>
          <a:endParaRPr lang="en-ZA" sz="1300" kern="1200" dirty="0"/>
        </a:p>
      </dsp:txBody>
      <dsp:txXfrm>
        <a:off x="6029007" y="0"/>
        <a:ext cx="2103674" cy="1117600"/>
      </dsp:txXfrm>
    </dsp:sp>
    <dsp:sp modelId="{2B150241-BFFC-4C71-B456-CBFCF165E712}">
      <dsp:nvSpPr>
        <dsp:cNvPr id="0" name=""/>
        <dsp:cNvSpPr/>
      </dsp:nvSpPr>
      <dsp:spPr>
        <a:xfrm>
          <a:off x="5431880" y="252303"/>
          <a:ext cx="639267" cy="639267"/>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ZA" sz="600" kern="1200" dirty="0" smtClean="0"/>
            <a:t>Relevance</a:t>
          </a:r>
          <a:endParaRPr lang="en-ZA" sz="600" kern="1200" dirty="0"/>
        </a:p>
      </dsp:txBody>
      <dsp:txXfrm>
        <a:off x="5431880" y="252303"/>
        <a:ext cx="639267" cy="6392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1D3180-0F86-4B65-8823-FA10379C74C6}" type="datetimeFigureOut">
              <a:rPr lang="en-ZA" smtClean="0"/>
              <a:pPr/>
              <a:t>2016/04/07</a:t>
            </a:fld>
            <a:endParaRPr lang="en-Z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94695D-4546-47E8-B245-AE4FE9480DD8}" type="slidenum">
              <a:rPr lang="en-ZA" smtClean="0"/>
              <a:pPr/>
              <a:t>‹#›</a:t>
            </a:fld>
            <a:endParaRPr lang="en-ZA" dirty="0"/>
          </a:p>
        </p:txBody>
      </p:sp>
    </p:spTree>
    <p:extLst>
      <p:ext uri="{BB962C8B-B14F-4D97-AF65-F5344CB8AC3E}">
        <p14:creationId xmlns:p14="http://schemas.microsoft.com/office/powerpoint/2010/main" xmlns="" val="745410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59D48-9C85-4357-888E-599C651D56CD}" type="datetimeFigureOut">
              <a:rPr lang="en-ZA" smtClean="0"/>
              <a:pPr/>
              <a:t>2016/04/07</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98B31-3A7F-4E7A-A387-FF77159F946E}" type="slidenum">
              <a:rPr lang="en-ZA" smtClean="0"/>
              <a:pPr/>
              <a:t>‹#›</a:t>
            </a:fld>
            <a:endParaRPr lang="en-ZA" dirty="0"/>
          </a:p>
        </p:txBody>
      </p:sp>
    </p:spTree>
    <p:extLst>
      <p:ext uri="{BB962C8B-B14F-4D97-AF65-F5344CB8AC3E}">
        <p14:creationId xmlns:p14="http://schemas.microsoft.com/office/powerpoint/2010/main" xmlns="" val="351462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pPr/>
              <a:t>2</a:t>
            </a:fld>
            <a:endParaRPr lang="en-ZA" dirty="0"/>
          </a:p>
        </p:txBody>
      </p:sp>
    </p:spTree>
    <p:extLst>
      <p:ext uri="{BB962C8B-B14F-4D97-AF65-F5344CB8AC3E}">
        <p14:creationId xmlns:p14="http://schemas.microsoft.com/office/powerpoint/2010/main" xmlns="" val="2554487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Are </a:t>
            </a:r>
            <a:r>
              <a:rPr lang="en-ZA" dirty="0">
                <a:solidFill>
                  <a:srgbClr val="003B79"/>
                </a:solidFill>
                <a:latin typeface="Arial" pitchFamily="34" charset="0"/>
                <a:cs typeface="Arial" pitchFamily="34" charset="0"/>
              </a:rPr>
              <a:t>the </a:t>
            </a:r>
            <a:r>
              <a:rPr lang="en-ZA" dirty="0" smtClean="0">
                <a:solidFill>
                  <a:srgbClr val="003B79"/>
                </a:solidFill>
                <a:latin typeface="Arial" pitchFamily="34" charset="0"/>
                <a:cs typeface="Arial" pitchFamily="34" charset="0"/>
              </a:rPr>
              <a:t>Strategic </a:t>
            </a:r>
            <a:r>
              <a:rPr lang="en-ZA" dirty="0">
                <a:solidFill>
                  <a:srgbClr val="003B79"/>
                </a:solidFill>
                <a:latin typeface="Arial" pitchFamily="34" charset="0"/>
                <a:cs typeface="Arial" pitchFamily="34" charset="0"/>
              </a:rPr>
              <a:t>Plans and Annual Performance Plans </a:t>
            </a:r>
            <a:r>
              <a:rPr lang="en-ZA" dirty="0" smtClean="0">
                <a:solidFill>
                  <a:srgbClr val="003B79"/>
                </a:solidFill>
                <a:latin typeface="Arial" pitchFamily="34" charset="0"/>
                <a:cs typeface="Arial" pitchFamily="34" charset="0"/>
              </a:rPr>
              <a:t>aligned </a:t>
            </a:r>
            <a:r>
              <a:rPr lang="en-ZA" dirty="0">
                <a:solidFill>
                  <a:srgbClr val="003B79"/>
                </a:solidFill>
                <a:latin typeface="Arial" pitchFamily="34" charset="0"/>
                <a:cs typeface="Arial" pitchFamily="34" charset="0"/>
              </a:rPr>
              <a:t>to the </a:t>
            </a:r>
            <a:r>
              <a:rPr lang="en-ZA" dirty="0" smtClean="0">
                <a:solidFill>
                  <a:srgbClr val="003B79"/>
                </a:solidFill>
                <a:latin typeface="Arial" pitchFamily="34" charset="0"/>
                <a:cs typeface="Arial" pitchFamily="34" charset="0"/>
              </a:rPr>
              <a:t>Medium-Term</a:t>
            </a:r>
            <a:r>
              <a:rPr lang="en-ZA" baseline="0" dirty="0" smtClean="0">
                <a:solidFill>
                  <a:srgbClr val="003B79"/>
                </a:solidFill>
                <a:latin typeface="Arial" pitchFamily="34" charset="0"/>
                <a:cs typeface="Arial" pitchFamily="34" charset="0"/>
              </a:rPr>
              <a:t> Strategic Framework (MTSF) outcomes and priorities?</a:t>
            </a:r>
            <a:endParaRPr lang="en-ZA" dirty="0">
              <a:solidFill>
                <a:srgbClr val="003B79"/>
              </a:solidFill>
              <a:latin typeface="Arial" pitchFamily="34" charset="0"/>
              <a:cs typeface="Arial" pitchFamily="34" charset="0"/>
            </a:endParaRPr>
          </a:p>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Are</a:t>
            </a:r>
            <a:r>
              <a:rPr lang="en-ZA" baseline="0" dirty="0" smtClean="0">
                <a:solidFill>
                  <a:srgbClr val="003B79"/>
                </a:solidFill>
                <a:latin typeface="Arial" pitchFamily="34" charset="0"/>
                <a:cs typeface="Arial" pitchFamily="34" charset="0"/>
              </a:rPr>
              <a:t> indicators relevant to the institution’s mandate and the realisation of strategic goals and objectives?</a:t>
            </a:r>
          </a:p>
          <a:p>
            <a:pPr marL="328053" indent="-328053" eaLnBrk="0" hangingPunct="0">
              <a:spcBef>
                <a:spcPct val="20000"/>
              </a:spcBef>
              <a:buFont typeface="Arial" charset="0"/>
              <a:buChar char="•"/>
            </a:pPr>
            <a:r>
              <a:rPr lang="en-ZA" baseline="0" dirty="0" smtClean="0">
                <a:solidFill>
                  <a:srgbClr val="003B79"/>
                </a:solidFill>
                <a:latin typeface="Arial" pitchFamily="34" charset="0"/>
                <a:cs typeface="Arial" pitchFamily="34" charset="0"/>
              </a:rPr>
              <a:t>Does the APP include a complete set of indicators that is relevant to the objectives that need to be achieved e.g. are all customised sector indicators relevant to the institution included in the APP?</a:t>
            </a:r>
          </a:p>
          <a:p>
            <a:pPr marL="328053" indent="-328053" eaLnBrk="0" hangingPunct="0">
              <a:spcBef>
                <a:spcPct val="20000"/>
              </a:spcBef>
              <a:buFont typeface="Arial" charset="0"/>
              <a:buChar char="•"/>
            </a:pPr>
            <a:r>
              <a:rPr lang="en-ZA" baseline="0" dirty="0" smtClean="0">
                <a:solidFill>
                  <a:srgbClr val="003B79"/>
                </a:solidFill>
                <a:latin typeface="Arial" pitchFamily="34" charset="0"/>
                <a:cs typeface="Arial" pitchFamily="34" charset="0"/>
              </a:rPr>
              <a:t>Is there a logical link between objectives, indicators and targets?</a:t>
            </a:r>
          </a:p>
          <a:p>
            <a:pPr marL="328053" marR="0" indent="-328053" algn="l" defTabSz="914400" rtl="0" eaLnBrk="0" fontAlgn="auto" latinLnBrk="0" hangingPunct="0">
              <a:lnSpc>
                <a:spcPct val="100000"/>
              </a:lnSpc>
              <a:spcBef>
                <a:spcPct val="20000"/>
              </a:spcBef>
              <a:spcAft>
                <a:spcPts val="0"/>
              </a:spcAft>
              <a:buClrTx/>
              <a:buSzTx/>
              <a:buFont typeface="Arial" charset="0"/>
              <a:buChar char="•"/>
              <a:tabLst/>
              <a:defRPr/>
            </a:pPr>
            <a:r>
              <a:rPr lang="en-ZA" dirty="0" smtClean="0">
                <a:solidFill>
                  <a:srgbClr val="003B79"/>
                </a:solidFill>
                <a:latin typeface="Arial" pitchFamily="34" charset="0"/>
                <a:cs typeface="Arial" pitchFamily="34" charset="0"/>
              </a:rPr>
              <a:t>Are the targets realistic (can it be done)?</a:t>
            </a:r>
          </a:p>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Does </a:t>
            </a:r>
            <a:r>
              <a:rPr lang="en-ZA" dirty="0">
                <a:solidFill>
                  <a:srgbClr val="003B79"/>
                </a:solidFill>
                <a:latin typeface="Arial" pitchFamily="34" charset="0"/>
                <a:cs typeface="Arial" pitchFamily="34" charset="0"/>
              </a:rPr>
              <a:t>the </a:t>
            </a:r>
            <a:r>
              <a:rPr lang="en-ZA" dirty="0" smtClean="0">
                <a:solidFill>
                  <a:srgbClr val="003B79"/>
                </a:solidFill>
                <a:latin typeface="Arial" pitchFamily="34" charset="0"/>
                <a:cs typeface="Arial" pitchFamily="34" charset="0"/>
              </a:rPr>
              <a:t>institution have </a:t>
            </a:r>
            <a:r>
              <a:rPr lang="en-ZA" dirty="0">
                <a:solidFill>
                  <a:srgbClr val="003B79"/>
                </a:solidFill>
                <a:latin typeface="Arial" pitchFamily="34" charset="0"/>
                <a:cs typeface="Arial" pitchFamily="34" charset="0"/>
              </a:rPr>
              <a:t>adequate resources (human and financial) available to achieve predetermined </a:t>
            </a:r>
            <a:r>
              <a:rPr lang="en-ZA" dirty="0" smtClean="0">
                <a:solidFill>
                  <a:srgbClr val="003B79"/>
                </a:solidFill>
                <a:latin typeface="Arial" pitchFamily="34" charset="0"/>
                <a:cs typeface="Arial" pitchFamily="34" charset="0"/>
              </a:rPr>
              <a:t>objectives?</a:t>
            </a:r>
            <a:endParaRPr lang="en-ZA" dirty="0">
              <a:solidFill>
                <a:srgbClr val="003B79"/>
              </a:solidFill>
              <a:latin typeface="Arial" pitchFamily="34" charset="0"/>
              <a:cs typeface="Arial" pitchFamily="34" charset="0"/>
            </a:endParaRPr>
          </a:p>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How is</a:t>
            </a:r>
            <a:r>
              <a:rPr lang="en-ZA" baseline="0" dirty="0" smtClean="0">
                <a:solidFill>
                  <a:srgbClr val="003B79"/>
                </a:solidFill>
                <a:latin typeface="Arial" pitchFamily="34" charset="0"/>
                <a:cs typeface="Arial" pitchFamily="34" charset="0"/>
              </a:rPr>
              <a:t> the institution </a:t>
            </a:r>
            <a:r>
              <a:rPr lang="en-ZA" dirty="0" smtClean="0">
                <a:solidFill>
                  <a:srgbClr val="003B79"/>
                </a:solidFill>
                <a:latin typeface="Arial" pitchFamily="34" charset="0"/>
                <a:cs typeface="Arial" pitchFamily="34" charset="0"/>
              </a:rPr>
              <a:t>ensuring </a:t>
            </a:r>
            <a:r>
              <a:rPr lang="en-ZA" dirty="0">
                <a:solidFill>
                  <a:srgbClr val="003B79"/>
                </a:solidFill>
                <a:latin typeface="Arial" pitchFamily="34" charset="0"/>
                <a:cs typeface="Arial" pitchFamily="34" charset="0"/>
              </a:rPr>
              <a:t>that Strategic Plans and Annual Performance Plans will be achieved (performance contracts, quarterly monitoring, etc.)</a:t>
            </a:r>
          </a:p>
          <a:p>
            <a:pPr marL="328053" indent="-328053" eaLnBrk="0" hangingPunct="0">
              <a:spcBef>
                <a:spcPct val="20000"/>
              </a:spcBef>
              <a:buFont typeface="Arial" charset="0"/>
              <a:buChar char="•"/>
            </a:pPr>
            <a:r>
              <a:rPr lang="en-ZA" dirty="0">
                <a:solidFill>
                  <a:srgbClr val="003B79"/>
                </a:solidFill>
                <a:latin typeface="Arial" pitchFamily="34" charset="0"/>
                <a:cs typeface="Arial" pitchFamily="34" charset="0"/>
              </a:rPr>
              <a:t>The Portfolio committee should review the quarterly progress </a:t>
            </a:r>
            <a:r>
              <a:rPr lang="en-ZA" dirty="0" smtClean="0">
                <a:solidFill>
                  <a:srgbClr val="003B79"/>
                </a:solidFill>
                <a:latin typeface="Arial" pitchFamily="34" charset="0"/>
                <a:cs typeface="Arial" pitchFamily="34" charset="0"/>
              </a:rPr>
              <a:t>of </a:t>
            </a:r>
            <a:r>
              <a:rPr lang="en-ZA" baseline="0" dirty="0" smtClean="0">
                <a:solidFill>
                  <a:srgbClr val="003B79"/>
                </a:solidFill>
                <a:latin typeface="Arial" pitchFamily="34" charset="0"/>
                <a:cs typeface="Arial" pitchFamily="34" charset="0"/>
              </a:rPr>
              <a:t>institution </a:t>
            </a:r>
            <a:r>
              <a:rPr lang="en-ZA" dirty="0" smtClean="0">
                <a:solidFill>
                  <a:srgbClr val="003B79"/>
                </a:solidFill>
                <a:latin typeface="Arial" pitchFamily="34" charset="0"/>
                <a:cs typeface="Arial" pitchFamily="34" charset="0"/>
              </a:rPr>
              <a:t>with </a:t>
            </a:r>
            <a:r>
              <a:rPr lang="en-ZA" dirty="0">
                <a:solidFill>
                  <a:srgbClr val="003B79"/>
                </a:solidFill>
                <a:latin typeface="Arial" pitchFamily="34" charset="0"/>
                <a:cs typeface="Arial" pitchFamily="34" charset="0"/>
              </a:rPr>
              <a:t>regard to predetermined objectives and contributions to </a:t>
            </a:r>
            <a:r>
              <a:rPr lang="en-ZA" dirty="0" smtClean="0">
                <a:solidFill>
                  <a:srgbClr val="003B79"/>
                </a:solidFill>
                <a:latin typeface="Arial" pitchFamily="34" charset="0"/>
                <a:cs typeface="Arial" pitchFamily="34" charset="0"/>
              </a:rPr>
              <a:t>the MTSF.</a:t>
            </a:r>
          </a:p>
          <a:p>
            <a:pPr marL="328053" indent="-328053" eaLnBrk="0" hangingPunct="0">
              <a:spcBef>
                <a:spcPct val="20000"/>
              </a:spcBef>
              <a:buFont typeface="Arial" charset="0"/>
              <a:buChar char="•"/>
            </a:pPr>
            <a:r>
              <a:rPr lang="en-ZA" dirty="0" smtClean="0">
                <a:solidFill>
                  <a:srgbClr val="003B79"/>
                </a:solidFill>
                <a:latin typeface="Arial" pitchFamily="34" charset="0"/>
                <a:cs typeface="Arial" pitchFamily="34" charset="0"/>
              </a:rPr>
              <a:t>The </a:t>
            </a:r>
            <a:r>
              <a:rPr lang="en-ZA" dirty="0">
                <a:solidFill>
                  <a:srgbClr val="003B79"/>
                </a:solidFill>
                <a:latin typeface="Arial" pitchFamily="34" charset="0"/>
                <a:cs typeface="Arial" pitchFamily="34" charset="0"/>
              </a:rPr>
              <a:t>Portfolio committee should review annual achievement of predetermined objectives by </a:t>
            </a:r>
            <a:r>
              <a:rPr lang="en-ZA" baseline="0" dirty="0" smtClean="0">
                <a:solidFill>
                  <a:srgbClr val="003B79"/>
                </a:solidFill>
                <a:latin typeface="Arial" pitchFamily="34" charset="0"/>
                <a:cs typeface="Arial" pitchFamily="34" charset="0"/>
              </a:rPr>
              <a:t>institution</a:t>
            </a:r>
            <a:r>
              <a:rPr lang="en-ZA" dirty="0" smtClean="0">
                <a:solidFill>
                  <a:srgbClr val="003B79"/>
                </a:solidFill>
                <a:latin typeface="Arial" pitchFamily="34" charset="0"/>
                <a:cs typeface="Arial" pitchFamily="34" charset="0"/>
              </a:rPr>
              <a:t>s </a:t>
            </a:r>
            <a:r>
              <a:rPr lang="en-ZA" dirty="0">
                <a:solidFill>
                  <a:srgbClr val="003B79"/>
                </a:solidFill>
                <a:latin typeface="Arial" pitchFamily="34" charset="0"/>
                <a:cs typeface="Arial" pitchFamily="34" charset="0"/>
              </a:rPr>
              <a:t>(Annual Reports)</a:t>
            </a:r>
          </a:p>
          <a:p>
            <a:pPr marL="328053" indent="-328053" eaLnBrk="0" hangingPunct="0">
              <a:spcBef>
                <a:spcPct val="20000"/>
              </a:spcBef>
              <a:buFont typeface="Arial" charset="0"/>
              <a:buChar char="•"/>
            </a:pPr>
            <a:r>
              <a:rPr lang="en-ZA" dirty="0">
                <a:solidFill>
                  <a:srgbClr val="003B79"/>
                </a:solidFill>
                <a:latin typeface="Arial" pitchFamily="34" charset="0"/>
                <a:cs typeface="Arial" pitchFamily="34" charset="0"/>
              </a:rPr>
              <a:t>The Portfolio committee should approve and track changes to strategic plans and annual performance </a:t>
            </a:r>
            <a:r>
              <a:rPr lang="en-ZA" dirty="0" smtClean="0">
                <a:solidFill>
                  <a:srgbClr val="003B79"/>
                </a:solidFill>
                <a:latin typeface="Arial" pitchFamily="34" charset="0"/>
                <a:cs typeface="Arial" pitchFamily="34" charset="0"/>
              </a:rPr>
              <a:t>reports.</a:t>
            </a:r>
            <a:endParaRPr lang="en-ZA" dirty="0">
              <a:solidFill>
                <a:srgbClr val="003B79"/>
              </a:solidFill>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9F0D87A4-1E2A-41FE-BA78-252BB23D93E9}" type="slidenum">
              <a:rPr lang="en-US" smtClean="0"/>
              <a:pPr/>
              <a:t>4</a:t>
            </a:fld>
            <a:endParaRPr lang="en-US" dirty="0"/>
          </a:p>
        </p:txBody>
      </p:sp>
    </p:spTree>
    <p:extLst>
      <p:ext uri="{BB962C8B-B14F-4D97-AF65-F5344CB8AC3E}">
        <p14:creationId xmlns:p14="http://schemas.microsoft.com/office/powerpoint/2010/main" xmlns="" val="2067803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tx1"/>
                </a:solidFill>
              </a:rPr>
              <a:t>1. For indicators</a:t>
            </a:r>
            <a:r>
              <a:rPr lang="en-ZA" baseline="0" dirty="0" smtClean="0">
                <a:solidFill>
                  <a:schemeClr val="tx1"/>
                </a:solidFill>
              </a:rPr>
              <a:t> to measurable, they must be:</a:t>
            </a:r>
            <a:endParaRPr lang="en-ZA" dirty="0" smtClean="0">
              <a:solidFill>
                <a:schemeClr val="tx1"/>
              </a:solidFill>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b="1" baseline="0" dirty="0" smtClean="0">
                <a:solidFill>
                  <a:schemeClr val="tx1"/>
                </a:solidFill>
              </a:rPr>
              <a:t>Well-defined</a:t>
            </a:r>
            <a:r>
              <a:rPr lang="en-ZA" baseline="0" dirty="0" smtClean="0">
                <a:solidFill>
                  <a:schemeClr val="tx1"/>
                </a:solidFill>
              </a:rPr>
              <a:t> i.e. c</a:t>
            </a:r>
            <a:r>
              <a:rPr lang="en-ZA" dirty="0" smtClean="0">
                <a:solidFill>
                  <a:schemeClr val="tx1"/>
                </a:solidFill>
              </a:rPr>
              <a:t>lear, unambiguous definition so that data will be collected consistently and will be easy to understand and use.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solidFill>
                  <a:schemeClr val="tx1"/>
                </a:solidFill>
              </a:rPr>
              <a:t>Verifiable</a:t>
            </a:r>
            <a:r>
              <a:rPr lang="en-US" sz="1600" baseline="0" dirty="0" smtClean="0">
                <a:solidFill>
                  <a:schemeClr val="tx1"/>
                </a:solidFill>
              </a:rPr>
              <a:t> i.e. it must be po</a:t>
            </a:r>
            <a:r>
              <a:rPr lang="en-US" dirty="0" smtClean="0">
                <a:solidFill>
                  <a:schemeClr val="tx1"/>
                </a:solidFill>
              </a:rPr>
              <a:t>ssible to validate the processes and systems.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 For targets to be measurable</a:t>
            </a:r>
            <a:r>
              <a:rPr lang="en-US" baseline="0" dirty="0" smtClean="0">
                <a:solidFill>
                  <a:schemeClr val="tx1"/>
                </a:solidFill>
              </a:rPr>
              <a:t>, they must be:</a:t>
            </a:r>
          </a:p>
          <a:p>
            <a:pPr marL="628650" lvl="1" indent="-171450">
              <a:buFont typeface="Arial" panose="020B0604020202020204" pitchFamily="34" charset="0"/>
              <a:buChar char="•"/>
            </a:pPr>
            <a:r>
              <a:rPr lang="en-US" b="1" baseline="0" dirty="0" smtClean="0">
                <a:solidFill>
                  <a:schemeClr val="tx1"/>
                </a:solidFill>
              </a:rPr>
              <a:t>Specific</a:t>
            </a:r>
            <a:r>
              <a:rPr lang="en-US" baseline="0" dirty="0" smtClean="0">
                <a:solidFill>
                  <a:schemeClr val="tx1"/>
                </a:solidFill>
              </a:rPr>
              <a:t> i.e. </a:t>
            </a:r>
            <a:r>
              <a:rPr lang="en-US" sz="1200" kern="1200" dirty="0" smtClean="0">
                <a:solidFill>
                  <a:schemeClr val="tx1"/>
                </a:solidFill>
                <a:latin typeface="+mn-lt"/>
                <a:ea typeface="+mn-ea"/>
                <a:cs typeface="+mn-cs"/>
              </a:rPr>
              <a:t>the nature and the required level of performance can be clearly identified    </a:t>
            </a:r>
            <a:endParaRPr lang="en-ZA" sz="1200" kern="1200" dirty="0" smtClean="0">
              <a:solidFill>
                <a:schemeClr val="tx1"/>
              </a:solidFill>
              <a:latin typeface="+mn-lt"/>
              <a:ea typeface="+mn-ea"/>
              <a:cs typeface="+mn-cs"/>
            </a:endParaRPr>
          </a:p>
          <a:p>
            <a:pPr marL="628650" lvl="1" indent="-171450">
              <a:buFont typeface="Arial" panose="020B0604020202020204" pitchFamily="34" charset="0"/>
              <a:buChar char="•"/>
            </a:pPr>
            <a:r>
              <a:rPr lang="en-US" sz="1200" b="1" kern="1200" dirty="0" smtClean="0">
                <a:solidFill>
                  <a:schemeClr val="tx1"/>
                </a:solidFill>
                <a:latin typeface="+mn-lt"/>
                <a:ea typeface="+mn-ea"/>
                <a:cs typeface="+mn-cs"/>
              </a:rPr>
              <a:t>Measurable:  </a:t>
            </a:r>
            <a:r>
              <a:rPr lang="en-US" sz="1200" kern="1200" dirty="0" smtClean="0">
                <a:solidFill>
                  <a:schemeClr val="tx1"/>
                </a:solidFill>
                <a:latin typeface="+mn-lt"/>
                <a:ea typeface="+mn-ea"/>
                <a:cs typeface="+mn-cs"/>
              </a:rPr>
              <a:t>the required performance can be measured</a:t>
            </a:r>
            <a:endParaRPr lang="en-ZA" sz="1200" kern="1200" dirty="0" smtClean="0">
              <a:solidFill>
                <a:schemeClr val="tx1"/>
              </a:solidFill>
              <a:latin typeface="+mn-lt"/>
              <a:ea typeface="+mn-ea"/>
              <a:cs typeface="+mn-cs"/>
            </a:endParaRPr>
          </a:p>
          <a:p>
            <a:pPr marL="628650" lvl="1" indent="-171450">
              <a:buFont typeface="Arial" panose="020B0604020202020204" pitchFamily="34" charset="0"/>
              <a:buChar char="•"/>
            </a:pPr>
            <a:r>
              <a:rPr lang="en-US" sz="1200" b="1" kern="1200" dirty="0" smtClean="0">
                <a:solidFill>
                  <a:schemeClr val="tx1"/>
                </a:solidFill>
                <a:latin typeface="+mn-lt"/>
                <a:ea typeface="+mn-ea"/>
                <a:cs typeface="+mn-cs"/>
              </a:rPr>
              <a:t>Time bound:  </a:t>
            </a:r>
            <a:r>
              <a:rPr lang="en-US" sz="1200" kern="1200" dirty="0" smtClean="0">
                <a:solidFill>
                  <a:schemeClr val="tx1"/>
                </a:solidFill>
                <a:latin typeface="+mn-lt"/>
                <a:ea typeface="+mn-ea"/>
                <a:cs typeface="+mn-cs"/>
              </a:rPr>
              <a:t>the time period or deadline for delivery is specified</a:t>
            </a:r>
            <a:endParaRPr lang="en-ZA"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solidFill>
                <a:schemeClr val="tx1"/>
              </a:solidFill>
            </a:endParaRPr>
          </a:p>
          <a:p>
            <a:pPr algn="just">
              <a:lnSpc>
                <a:spcPct val="80000"/>
              </a:lnSpc>
            </a:pPr>
            <a:r>
              <a:rPr lang="en-US" sz="1600" dirty="0" smtClean="0">
                <a:solidFill>
                  <a:schemeClr val="tx1"/>
                </a:solidFill>
              </a:rPr>
              <a:t>3. For</a:t>
            </a:r>
            <a:r>
              <a:rPr lang="en-US" sz="1600" baseline="0" dirty="0" smtClean="0">
                <a:solidFill>
                  <a:schemeClr val="tx1"/>
                </a:solidFill>
              </a:rPr>
              <a:t> i</a:t>
            </a:r>
            <a:r>
              <a:rPr lang="en-US" sz="1600" dirty="0" smtClean="0">
                <a:solidFill>
                  <a:schemeClr val="tx1"/>
                </a:solidFill>
              </a:rPr>
              <a:t>ndicators</a:t>
            </a:r>
            <a:r>
              <a:rPr lang="en-US" sz="1600" baseline="0" dirty="0" smtClean="0">
                <a:solidFill>
                  <a:schemeClr val="tx1"/>
                </a:solidFill>
              </a:rPr>
              <a:t> to be </a:t>
            </a:r>
            <a:r>
              <a:rPr lang="en-US" sz="1600" b="1" baseline="0" dirty="0" smtClean="0">
                <a:solidFill>
                  <a:schemeClr val="tx1"/>
                </a:solidFill>
              </a:rPr>
              <a:t>r</a:t>
            </a:r>
            <a:r>
              <a:rPr lang="en-US" sz="1600" b="1" dirty="0" smtClean="0">
                <a:solidFill>
                  <a:schemeClr val="tx1"/>
                </a:solidFill>
              </a:rPr>
              <a:t>elevant</a:t>
            </a:r>
            <a:r>
              <a:rPr lang="en-US" sz="1600" b="1" baseline="0" dirty="0" smtClean="0">
                <a:solidFill>
                  <a:schemeClr val="tx1"/>
                </a:solidFill>
              </a:rPr>
              <a:t> </a:t>
            </a:r>
            <a:r>
              <a:rPr lang="en-US" sz="1600" b="0" baseline="0" dirty="0" smtClean="0">
                <a:solidFill>
                  <a:schemeClr val="tx1"/>
                </a:solidFill>
              </a:rPr>
              <a:t>i.e. </a:t>
            </a:r>
            <a:r>
              <a:rPr lang="en-US" sz="1600" kern="1200" dirty="0" smtClean="0">
                <a:solidFill>
                  <a:schemeClr val="tx1"/>
                </a:solidFill>
                <a:latin typeface="+mn-lt"/>
                <a:ea typeface="+mn-ea"/>
                <a:cs typeface="+mn-cs"/>
              </a:rPr>
              <a:t>the indicator must relate logically and directly to an aspect of the institution's mandate, and the realisation of strategic goals and objectives.</a:t>
            </a:r>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pPr/>
              <a:t>6</a:t>
            </a:fld>
            <a:endParaRPr lang="en-ZA" dirty="0"/>
          </a:p>
        </p:txBody>
      </p:sp>
    </p:spTree>
    <p:extLst>
      <p:ext uri="{BB962C8B-B14F-4D97-AF65-F5344CB8AC3E}">
        <p14:creationId xmlns:p14="http://schemas.microsoft.com/office/powerpoint/2010/main" xmlns="" val="2001139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Use</a:t>
            </a:r>
            <a:r>
              <a:rPr lang="en-ZA" baseline="0" dirty="0" smtClean="0"/>
              <a:t> slide if interim review was performed and findings were raised.</a:t>
            </a:r>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pPr/>
              <a:t>7</a:t>
            </a:fld>
            <a:endParaRPr lang="en-ZA" dirty="0"/>
          </a:p>
        </p:txBody>
      </p:sp>
    </p:spTree>
    <p:extLst>
      <p:ext uri="{BB962C8B-B14F-4D97-AF65-F5344CB8AC3E}">
        <p14:creationId xmlns:p14="http://schemas.microsoft.com/office/powerpoint/2010/main" xmlns="" val="130967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Analysis</a:t>
            </a:r>
            <a:r>
              <a:rPr lang="en-ZA" baseline="0" dirty="0" smtClean="0"/>
              <a:t> of findings per programme – indicating findings relevant to measurability and relevance per indicator and target.  Auditors will use this to highlight important review findings from the interim review.</a:t>
            </a:r>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pPr/>
              <a:t>11</a:t>
            </a:fld>
            <a:endParaRPr lang="en-ZA" dirty="0"/>
          </a:p>
        </p:txBody>
      </p:sp>
    </p:spTree>
    <p:extLst>
      <p:ext uri="{BB962C8B-B14F-4D97-AF65-F5344CB8AC3E}">
        <p14:creationId xmlns:p14="http://schemas.microsoft.com/office/powerpoint/2010/main" xmlns="" val="58057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Analysis</a:t>
            </a:r>
            <a:r>
              <a:rPr lang="en-ZA" baseline="0" dirty="0" smtClean="0"/>
              <a:t> of findings per programme – indicating findings relevant to measurability and relevance per indicator and target.  Auditors will use this to highlight important review findings from the interim review.</a:t>
            </a:r>
            <a:endParaRPr lang="en-ZA" dirty="0"/>
          </a:p>
        </p:txBody>
      </p:sp>
      <p:sp>
        <p:nvSpPr>
          <p:cNvPr id="4" name="Slide Number Placeholder 3"/>
          <p:cNvSpPr>
            <a:spLocks noGrp="1"/>
          </p:cNvSpPr>
          <p:nvPr>
            <p:ph type="sldNum" sz="quarter" idx="10"/>
          </p:nvPr>
        </p:nvSpPr>
        <p:spPr/>
        <p:txBody>
          <a:bodyPr/>
          <a:lstStyle/>
          <a:p>
            <a:fld id="{2BE98B31-3A7F-4E7A-A387-FF77159F946E}" type="slidenum">
              <a:rPr lang="en-ZA" smtClean="0"/>
              <a:pPr/>
              <a:t>12</a:t>
            </a:fld>
            <a:endParaRPr lang="en-ZA" dirty="0"/>
          </a:p>
        </p:txBody>
      </p:sp>
    </p:spTree>
    <p:extLst>
      <p:ext uri="{BB962C8B-B14F-4D97-AF65-F5344CB8AC3E}">
        <p14:creationId xmlns:p14="http://schemas.microsoft.com/office/powerpoint/2010/main" xmlns="" val="580574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54938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3533787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2331964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2943667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4210266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1015387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297443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1524318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2032942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xmlns="" val="1721868418"/>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xmlns="" val="2033139508"/>
      </p:ext>
    </p:extLst>
  </p:cSld>
  <p:clrMapOvr>
    <a:masterClrMapping/>
  </p:clrMapOvr>
  <p:transition spd="slow">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xmlns="" val="1025421914"/>
      </p:ext>
    </p:extLst>
  </p:cSld>
  <p:clrMapOvr>
    <a:masterClrMapping/>
  </p:clrMapOvr>
  <p:transition spd="slow">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xmlns="" val="3346546561"/>
      </p:ext>
    </p:extLst>
  </p:cSld>
  <p:clrMapOvr>
    <a:masterClrMapping/>
  </p:clrMapOvr>
  <p:transition spd="slow">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xmlns="" val="521724724"/>
      </p:ext>
    </p:extLst>
  </p:cSld>
  <p:clrMapOvr>
    <a:masterClrMapping/>
  </p:clrMapOvr>
  <p:transition spd="slow">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xmlns="" val="970456551"/>
      </p:ext>
    </p:extLst>
  </p:cSld>
  <p:clrMapOvr>
    <a:masterClrMapping/>
  </p:clrMapOvr>
  <p:transition spd="slow">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xmlns="" val="1422759487"/>
      </p:ext>
    </p:extLst>
  </p:cSld>
  <p:clrMapOvr>
    <a:masterClrMapping/>
  </p:clrMapOvr>
  <p:transition spd="slow">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xmlns="" val="1759426017"/>
      </p:ext>
    </p:extLst>
  </p:cSld>
  <p:clrMapOvr>
    <a:masterClrMapping/>
  </p:clrMapOvr>
  <p:transition spd="slow">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xmlns="" val="3797061608"/>
      </p:ext>
    </p:extLst>
  </p:cSld>
  <p:clrMapOvr>
    <a:masterClrMapping/>
  </p:clrMapOvr>
  <p:transition spd="slow">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xmlns="" val="4160130997"/>
      </p:ext>
    </p:extLst>
  </p:cSld>
  <p:clrMapOvr>
    <a:masterClrMapping/>
  </p:clrMapOvr>
  <p:transition spd="slow">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xmlns="" val="1610904352"/>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19200" y="4800600"/>
            <a:ext cx="7086600" cy="533400"/>
          </a:xfrm>
          <a:prstGeom prst="rect">
            <a:avLst/>
          </a:prstGeom>
        </p:spPr>
        <p:txBody>
          <a:bodyPr>
            <a:normAutofit/>
          </a:bodyPr>
          <a:lstStyle>
            <a:lvl1pPr algn="l">
              <a:defRPr sz="2400" b="1">
                <a:solidFill>
                  <a:srgbClr val="64ADCF"/>
                </a:solidFill>
              </a:defRPr>
            </a:lvl1pPr>
          </a:lstStyle>
          <a:p>
            <a:r>
              <a:rPr lang="en-US" dirty="0" smtClean="0"/>
              <a:t>Click to edit Master title style</a:t>
            </a:r>
            <a:br>
              <a:rPr lang="en-US" dirty="0" smtClean="0"/>
            </a:b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xmlns="" val="2472079893"/>
      </p:ext>
    </p:extLst>
  </p:cSld>
  <p:clrMapOvr>
    <a:masterClrMapping/>
  </p:clrMapOvr>
  <p:transition spd="slow">
    <p:pull/>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xmlns="" val="2845188842"/>
      </p:ext>
    </p:extLst>
  </p:cSld>
  <p:clrMapOvr>
    <a:masterClrMapping/>
  </p:clrMapOvr>
  <p:transition spd="slow">
    <p:pull/>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xmlns="" val="3279462874"/>
      </p:ext>
    </p:extLst>
  </p:cSld>
  <p:clrMapOvr>
    <a:masterClrMapping/>
  </p:clrMapOvr>
  <p:transition spd="slow">
    <p:pull/>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xmlns="" val="3327229297"/>
      </p:ext>
    </p:extLst>
  </p:cSld>
  <p:clrMapOvr>
    <a:masterClrMapping/>
  </p:clrMapOvr>
  <p:transition spd="slow">
    <p:pull/>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xmlns="" val="2710596959"/>
      </p:ext>
    </p:extLst>
  </p:cSld>
  <p:clrMapOvr>
    <a:masterClrMapping/>
  </p:clrMapOvr>
  <p:transition spd="slow">
    <p:pull/>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xmlns="" val="1694508460"/>
      </p:ext>
    </p:extLst>
  </p:cSld>
  <p:clrMapOvr>
    <a:masterClrMapping/>
  </p:clrMapOvr>
  <p:transition spd="slow">
    <p:pull/>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487362"/>
          </a:xfrm>
          <a:prstGeom prst="rect">
            <a:avLst/>
          </a:prstGeom>
        </p:spPr>
        <p:txBody>
          <a:bodyPr>
            <a:normAutofit/>
          </a:bodyPr>
          <a:lstStyle>
            <a:lvl1pPr algn="l">
              <a:defRPr sz="2500" b="1">
                <a:solidFill>
                  <a:srgbClr val="00AC8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838200"/>
            <a:ext cx="7543800" cy="5135563"/>
          </a:xfrm>
          <a:prstGeom prst="rect">
            <a:avLst/>
          </a:prstGeom>
        </p:spPr>
        <p:txBody>
          <a:bodyPr/>
          <a:lstStyle>
            <a:lvl1pPr>
              <a:defRPr sz="2000" b="1">
                <a:solidFill>
                  <a:srgbClr val="003B79"/>
                </a:solidFill>
                <a:latin typeface="Arial" pitchFamily="34" charset="0"/>
                <a:cs typeface="Arial" pitchFamily="34" charset="0"/>
              </a:defRPr>
            </a:lvl1pPr>
            <a:lvl2pPr>
              <a:defRPr sz="1800">
                <a:solidFill>
                  <a:srgbClr val="003B79"/>
                </a:solidFill>
                <a:latin typeface="Arial" pitchFamily="34" charset="0"/>
                <a:cs typeface="Arial" pitchFamily="34" charset="0"/>
              </a:defRPr>
            </a:lvl2pPr>
            <a:lvl3pPr>
              <a:defRPr sz="1400">
                <a:solidFill>
                  <a:srgbClr val="003B79"/>
                </a:solidFill>
              </a:defRPr>
            </a:lvl3pPr>
            <a:lvl4pPr>
              <a:defRPr>
                <a:solidFill>
                  <a:srgbClr val="003B79"/>
                </a:solidFill>
              </a:defRPr>
            </a:lvl4pPr>
            <a:lvl5pPr>
              <a:defRPr>
                <a:solidFill>
                  <a:srgbClr val="003B7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Box 7"/>
          <p:cNvSpPr txBox="1"/>
          <p:nvPr userDrawn="1"/>
        </p:nvSpPr>
        <p:spPr>
          <a:xfrm>
            <a:off x="152400" y="6400800"/>
            <a:ext cx="685800" cy="323850"/>
          </a:xfrm>
          <a:prstGeom prst="rect">
            <a:avLst/>
          </a:prstGeom>
          <a:noFill/>
        </p:spPr>
        <p:txBody>
          <a:bodyPr>
            <a:spAutoFit/>
          </a:bodyPr>
          <a:lstStyle/>
          <a:p>
            <a:pPr>
              <a:defRPr/>
            </a:pPr>
            <a:endParaRPr lang="en-US" sz="300" dirty="0">
              <a:solidFill>
                <a:srgbClr val="003B79"/>
              </a:solidFill>
              <a:latin typeface="Arial" pitchFamily="34" charset="0"/>
              <a:cs typeface="Arial" pitchFamily="34" charset="0"/>
            </a:endParaRPr>
          </a:p>
          <a:p>
            <a:pPr>
              <a:defRPr/>
            </a:pPr>
            <a:fld id="{FDF0BD9E-3506-47C6-8FA6-89E16FDD8501}" type="slidenum">
              <a:rPr lang="en-US" sz="1200">
                <a:solidFill>
                  <a:srgbClr val="003B79"/>
                </a:solidFill>
                <a:latin typeface="Arial" pitchFamily="34" charset="0"/>
                <a:cs typeface="Arial" pitchFamily="34" charset="0"/>
              </a:rPr>
              <a:pPr>
                <a:defRPr/>
              </a:pPr>
              <a:t>‹#›</a:t>
            </a:fld>
            <a:endParaRPr lang="en-US" sz="1200" dirty="0">
              <a:solidFill>
                <a:srgbClr val="003B79"/>
              </a:solidFill>
              <a:latin typeface="Arial" pitchFamily="34" charset="0"/>
              <a:cs typeface="Arial" pitchFamily="34" charset="0"/>
            </a:endParaRPr>
          </a:p>
        </p:txBody>
      </p:sp>
    </p:spTree>
    <p:extLst>
      <p:ext uri="{BB962C8B-B14F-4D97-AF65-F5344CB8AC3E}">
        <p14:creationId xmlns:p14="http://schemas.microsoft.com/office/powerpoint/2010/main" xmlns="" val="3565168775"/>
      </p:ext>
    </p:extLst>
  </p:cSld>
  <p:clrMapOvr>
    <a:masterClrMapping/>
  </p:clrMapOvr>
  <p:transition spd="slow">
    <p:pull/>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xmlns="" val="6902852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4117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bg1"/>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01000" cy="487362"/>
          </a:xfrm>
          <a:prstGeom prst="rect">
            <a:avLst/>
          </a:prstGeom>
        </p:spPr>
        <p:txBody>
          <a:bodyPr>
            <a:normAutofit/>
          </a:bodyPr>
          <a:lstStyle>
            <a:lvl1pPr algn="l">
              <a:defRPr sz="2400" b="1">
                <a:solidFill>
                  <a:schemeClr val="bg1"/>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rgbClr val="64ADCF"/>
                </a:solidFill>
              </a:defRPr>
            </a:lvl1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bg1"/>
                </a:solidFill>
              </a:defRPr>
            </a:lvl1pPr>
          </a:lstStyle>
          <a:p>
            <a:fld id="{229CBAE0-C9DC-48E5-BC21-54F13D4EB49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rgbClr val="00A9A4"/>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305800" y="6019800"/>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50921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0A83A56-0E45-45FD-B7C3-3B7BAA1ED639}" type="datetimeFigureOut">
              <a:rPr lang="en-ZA" smtClean="0"/>
              <a:pPr/>
              <a:t>2016/04/07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25570979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image" Target="../media/image3.jpe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38.xml"/><Relationship Id="rId1" Type="http://schemas.openxmlformats.org/officeDocument/2006/relationships/slideLayout" Target="../slideLayouts/slideLayout37.xml"/><Relationship Id="rId4" Type="http://schemas.openxmlformats.org/officeDocument/2006/relationships/image" Target="../media/image4.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jpe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image" Target="../media/image3.jpe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3.jpe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image" Target="../media/image3.jpe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opt1.jpg"/>
          <p:cNvPicPr>
            <a:picLocks noChangeAspect="1"/>
          </p:cNvPicPr>
          <p:nvPr userDrawn="1"/>
        </p:nvPicPr>
        <p:blipFill>
          <a:blip r:embed="rId5"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xmlns="" val="295898059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opt2p2.jpg"/>
          <p:cNvPicPr>
            <a:picLocks noChangeAspect="1"/>
          </p:cNvPicPr>
          <p:nvPr userDrawn="1"/>
        </p:nvPicPr>
        <p:blipFill>
          <a:blip r:embed="rId4"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xmlns="" val="3125120005"/>
      </p:ext>
    </p:extLst>
  </p:cSld>
  <p:clrMap bg1="lt1" tx1="dk1" bg2="lt2" tx2="dk2" accent1="accent1" accent2="accent2" accent3="accent3" accent4="accent4" accent5="accent5" accent6="accent6" hlink="hlink" folHlink="folHlink"/>
  <p:sldLayoutIdLst>
    <p:sldLayoutId id="2147483710" r:id="rId1"/>
    <p:sldLayoutId id="2147483711"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opt1p2.jpg"/>
          <p:cNvPicPr>
            <a:picLocks noChangeAspect="1"/>
          </p:cNvPicPr>
          <p:nvPr userDrawn="1"/>
        </p:nvPicPr>
        <p:blipFill>
          <a:blip r:embed="rId4"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68"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opt1p3.jpg"/>
          <p:cNvPicPr>
            <a:picLocks noChangeAspect="1"/>
          </p:cNvPicPr>
          <p:nvPr userDrawn="1"/>
        </p:nvPicPr>
        <p:blipFill>
          <a:blip r:embed="rId4" cstate="print"/>
          <a:stretch>
            <a:fillRect/>
          </a:stretch>
        </p:blipFill>
        <p:spPr>
          <a:xfrm>
            <a:off x="1239" y="0"/>
            <a:ext cx="9141521" cy="6858000"/>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 id="2147483671"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83A56-0E45-45FD-B7C3-3B7BAA1ED639}" type="datetimeFigureOut">
              <a:rPr lang="en-ZA" smtClean="0"/>
              <a:pPr/>
              <a:t>2016/04/07</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EAEF3-B64A-4727-9AD9-B9DFF33B7726}" type="slidenum">
              <a:rPr lang="en-ZA" smtClean="0"/>
              <a:pPr/>
              <a:t>‹#›</a:t>
            </a:fld>
            <a:endParaRPr lang="en-ZA" dirty="0"/>
          </a:p>
        </p:txBody>
      </p:sp>
    </p:spTree>
    <p:extLst>
      <p:ext uri="{BB962C8B-B14F-4D97-AF65-F5344CB8AC3E}">
        <p14:creationId xmlns:p14="http://schemas.microsoft.com/office/powerpoint/2010/main" xmlns="" val="88614592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xmlns="" val="142599405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xmlns="" val="98374519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xmlns="" val="169133892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xmlns="" val="236931311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opt1p3.jpg"/>
          <p:cNvPicPr>
            <a:picLocks noChangeAspect="1"/>
          </p:cNvPicPr>
          <p:nvPr/>
        </p:nvPicPr>
        <p:blipFill>
          <a:blip r:embed="rId5" cstate="print"/>
          <a:stretch>
            <a:fillRect/>
          </a:stretch>
        </p:blipFill>
        <p:spPr>
          <a:xfrm>
            <a:off x="1239" y="0"/>
            <a:ext cx="9141521" cy="6858000"/>
          </a:xfrm>
          <a:prstGeom prst="rect">
            <a:avLst/>
          </a:prstGeom>
        </p:spPr>
      </p:pic>
    </p:spTree>
    <p:extLst>
      <p:ext uri="{BB962C8B-B14F-4D97-AF65-F5344CB8AC3E}">
        <p14:creationId xmlns:p14="http://schemas.microsoft.com/office/powerpoint/2010/main" xmlns="" val="357316723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4800600"/>
            <a:ext cx="7099300" cy="1143000"/>
          </a:xfrm>
        </p:spPr>
        <p:txBody>
          <a:bodyPr>
            <a:normAutofit fontScale="90000"/>
          </a:bodyPr>
          <a:lstStyle/>
          <a:p>
            <a:r>
              <a:rPr lang="en-US" dirty="0" smtClean="0">
                <a:latin typeface="Arial" pitchFamily="34" charset="0"/>
                <a:cs typeface="Arial" pitchFamily="34" charset="0"/>
              </a:rPr>
              <a:t>Briefing to the Portfolio Committee on review of the draft 2016-17 APP  - Department of Arts and Culture</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dirty="0"/>
          </a:p>
        </p:txBody>
      </p:sp>
      <p:sp>
        <p:nvSpPr>
          <p:cNvPr id="5" name="Title 1"/>
          <p:cNvSpPr txBox="1">
            <a:spLocks/>
          </p:cNvSpPr>
          <p:nvPr/>
        </p:nvSpPr>
        <p:spPr>
          <a:xfrm>
            <a:off x="1219200" y="4237038"/>
            <a:ext cx="2971800" cy="334962"/>
          </a:xfrm>
          <a:prstGeom prst="rect">
            <a:avLst/>
          </a:prstGeom>
        </p:spPr>
        <p:txBody>
          <a:bodyPr>
            <a:noAutofit/>
          </a:bodyPr>
          <a:lstStyle>
            <a:lvl1pPr algn="l">
              <a:defRPr sz="2400" b="1">
                <a:solidFill>
                  <a:srgbClr val="A76127"/>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b="0" i="1" dirty="0" smtClean="0">
                <a:solidFill>
                  <a:srgbClr val="A2C88D"/>
                </a:solidFill>
                <a:latin typeface="+mj-lt"/>
                <a:ea typeface="+mj-ea"/>
                <a:cs typeface="+mj-cs"/>
              </a:rPr>
              <a:t>05 April  2016</a:t>
            </a:r>
            <a:endParaRPr kumimoji="0" lang="en-US" sz="1800" b="0" i="1" u="none" strike="noStrike" kern="1200" cap="none" spc="0" normalizeH="0" baseline="0" noProof="0" dirty="0">
              <a:ln>
                <a:noFill/>
              </a:ln>
              <a:solidFill>
                <a:srgbClr val="A2C88D"/>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620000" cy="487362"/>
          </a:xfrm>
        </p:spPr>
        <p:txBody>
          <a:bodyPr/>
          <a:lstStyle/>
          <a:p>
            <a:r>
              <a:rPr lang="en-ZA" dirty="0"/>
              <a:t>Summary of key findings</a:t>
            </a:r>
          </a:p>
        </p:txBody>
      </p:sp>
      <p:sp>
        <p:nvSpPr>
          <p:cNvPr id="3" name="Content Placeholder 2"/>
          <p:cNvSpPr>
            <a:spLocks noGrp="1"/>
          </p:cNvSpPr>
          <p:nvPr>
            <p:ph idx="1"/>
          </p:nvPr>
        </p:nvSpPr>
        <p:spPr>
          <a:xfrm>
            <a:off x="381000" y="1219201"/>
            <a:ext cx="7543800" cy="4724399"/>
          </a:xfrm>
        </p:spPr>
        <p:txBody>
          <a:bodyPr/>
          <a:lstStyle/>
          <a:p>
            <a:pPr marL="0" indent="0">
              <a:buNone/>
            </a:pPr>
            <a:r>
              <a:rPr lang="en-ZA" dirty="0" smtClean="0"/>
              <a:t> 3.  </a:t>
            </a:r>
            <a:r>
              <a:rPr lang="en-ZA" dirty="0"/>
              <a:t>Targets not  measurable</a:t>
            </a:r>
          </a:p>
        </p:txBody>
      </p:sp>
      <p:graphicFrame>
        <p:nvGraphicFramePr>
          <p:cNvPr id="5" name="Table 4"/>
          <p:cNvGraphicFramePr>
            <a:graphicFrameLocks noGrp="1"/>
          </p:cNvGraphicFramePr>
          <p:nvPr>
            <p:extLst>
              <p:ext uri="{D42A27DB-BD31-4B8C-83A1-F6EECF244321}">
                <p14:modId xmlns:p14="http://schemas.microsoft.com/office/powerpoint/2010/main" xmlns="" val="176644477"/>
              </p:ext>
            </p:extLst>
          </p:nvPr>
        </p:nvGraphicFramePr>
        <p:xfrm>
          <a:off x="914400" y="1981200"/>
          <a:ext cx="6705600" cy="1904048"/>
        </p:xfrm>
        <a:graphic>
          <a:graphicData uri="http://schemas.openxmlformats.org/drawingml/2006/table">
            <a:tbl>
              <a:tblPr firstRow="1" bandRow="1">
                <a:tableStyleId>{5C22544A-7EE6-4342-B048-85BDC9FD1C3A}</a:tableStyleId>
              </a:tblPr>
              <a:tblGrid>
                <a:gridCol w="1524000"/>
                <a:gridCol w="1295400"/>
                <a:gridCol w="1219200"/>
                <a:gridCol w="1524000"/>
                <a:gridCol w="1143000"/>
              </a:tblGrid>
              <a:tr h="1143000">
                <a:tc>
                  <a:txBody>
                    <a:bodyPr/>
                    <a:lstStyle/>
                    <a:p>
                      <a:endParaRPr lang="en-ZA" sz="1100" dirty="0" smtClean="0">
                        <a:latin typeface="Arial" panose="020B0604020202020204" pitchFamily="34" charset="0"/>
                        <a:cs typeface="Arial" panose="020B0604020202020204" pitchFamily="34" charset="0"/>
                      </a:endParaRPr>
                    </a:p>
                    <a:p>
                      <a:r>
                        <a:rPr lang="en-ZA" sz="1100" dirty="0" smtClean="0">
                          <a:latin typeface="Arial" panose="020B0604020202020204" pitchFamily="34" charset="0"/>
                          <a:cs typeface="Arial" panose="020B0604020202020204" pitchFamily="34" charset="0"/>
                        </a:rPr>
                        <a:t>Programme</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No of total indicators in the APP</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No of targets not measurable</a:t>
                      </a:r>
                      <a:endParaRPr lang="en-ZA"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anose="020B0604020202020204" pitchFamily="34" charset="0"/>
                          <a:cs typeface="Arial" panose="020B0604020202020204" pitchFamily="34" charset="0"/>
                        </a:rPr>
                        <a:t>No of targets corrected  </a:t>
                      </a:r>
                      <a:r>
                        <a:rPr lang="en-ZA" sz="1100" baseline="0" dirty="0" smtClean="0">
                          <a:latin typeface="Arial" panose="020B0604020202020204" pitchFamily="34" charset="0"/>
                          <a:cs typeface="Arial" panose="020B0604020202020204" pitchFamily="34" charset="0"/>
                        </a:rPr>
                        <a:t>as per  APP 19 /26 February 2016</a:t>
                      </a:r>
                      <a:endParaRPr lang="en-ZA" sz="1100" dirty="0" smtClean="0">
                        <a:latin typeface="Arial" panose="020B0604020202020204" pitchFamily="34" charset="0"/>
                        <a:cs typeface="Arial" panose="020B0604020202020204" pitchFamily="34" charset="0"/>
                      </a:endParaRPr>
                    </a:p>
                    <a:p>
                      <a:endParaRPr lang="en-ZA"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anose="020B0604020202020204" pitchFamily="34" charset="0"/>
                          <a:cs typeface="Arial" panose="020B0604020202020204" pitchFamily="34" charset="0"/>
                        </a:rPr>
                        <a:t>Percentage %</a:t>
                      </a:r>
                    </a:p>
                    <a:p>
                      <a:endParaRPr lang="en-ZA" sz="1100" dirty="0">
                        <a:latin typeface="Arial" panose="020B0604020202020204" pitchFamily="34" charset="0"/>
                        <a:cs typeface="Arial" panose="020B0604020202020204" pitchFamily="34" charset="0"/>
                      </a:endParaRPr>
                    </a:p>
                  </a:txBody>
                  <a:tcPr/>
                </a:tc>
              </a:tr>
              <a:tr h="334328">
                <a:tc>
                  <a:txBody>
                    <a:bodyPr/>
                    <a:lstStyle/>
                    <a:p>
                      <a:r>
                        <a:rPr lang="en-ZA" sz="1100" dirty="0" smtClean="0">
                          <a:latin typeface="Arial" panose="020B0604020202020204" pitchFamily="34" charset="0"/>
                          <a:cs typeface="Arial" panose="020B0604020202020204" pitchFamily="34" charset="0"/>
                        </a:rPr>
                        <a:t>Programme  3</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27</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1</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1</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4 %</a:t>
                      </a:r>
                      <a:endParaRPr lang="en-ZA" sz="1100" dirty="0">
                        <a:latin typeface="Arial" panose="020B0604020202020204" pitchFamily="34" charset="0"/>
                        <a:cs typeface="Arial" panose="020B0604020202020204" pitchFamily="34" charset="0"/>
                      </a:endParaRPr>
                    </a:p>
                  </a:txBody>
                  <a:tcPr/>
                </a:tc>
              </a:tr>
              <a:tr h="346710">
                <a:tc>
                  <a:txBody>
                    <a:bodyPr/>
                    <a:lstStyle/>
                    <a:p>
                      <a:endParaRPr lang="en-ZA" sz="1100" dirty="0" smtClean="0">
                        <a:latin typeface="Arial" panose="020B0604020202020204" pitchFamily="34" charset="0"/>
                        <a:cs typeface="Arial" panose="020B0604020202020204" pitchFamily="34" charset="0"/>
                      </a:endParaRPr>
                    </a:p>
                    <a:p>
                      <a:r>
                        <a:rPr lang="en-ZA" sz="1100" dirty="0" smtClean="0">
                          <a:latin typeface="Arial" panose="020B0604020202020204" pitchFamily="34" charset="0"/>
                          <a:cs typeface="Arial" panose="020B0604020202020204" pitchFamily="34" charset="0"/>
                        </a:rPr>
                        <a:t>Programme   4</a:t>
                      </a:r>
                      <a:endParaRPr lang="en-ZA" sz="1100" dirty="0">
                        <a:latin typeface="Arial" panose="020B0604020202020204" pitchFamily="34" charset="0"/>
                        <a:cs typeface="Arial" panose="020B0604020202020204" pitchFamily="34" charset="0"/>
                      </a:endParaRPr>
                    </a:p>
                  </a:txBody>
                  <a:tcPr/>
                </a:tc>
                <a:tc>
                  <a:txBody>
                    <a:bodyPr/>
                    <a:lstStyle/>
                    <a:p>
                      <a:pPr algn="ctr"/>
                      <a:endParaRPr lang="en-ZA" sz="1100" dirty="0" smtClean="0">
                        <a:latin typeface="Arial" panose="020B0604020202020204" pitchFamily="34" charset="0"/>
                        <a:cs typeface="Arial" panose="020B0604020202020204" pitchFamily="34" charset="0"/>
                      </a:endParaRPr>
                    </a:p>
                    <a:p>
                      <a:pPr algn="ctr"/>
                      <a:r>
                        <a:rPr lang="en-ZA" sz="1100" dirty="0" smtClean="0">
                          <a:latin typeface="Arial" panose="020B0604020202020204" pitchFamily="34" charset="0"/>
                          <a:cs typeface="Arial" panose="020B0604020202020204" pitchFamily="34" charset="0"/>
                        </a:rPr>
                        <a:t>29</a:t>
                      </a:r>
                      <a:endParaRPr lang="en-ZA" sz="1100" dirty="0">
                        <a:latin typeface="Arial" panose="020B0604020202020204" pitchFamily="34" charset="0"/>
                        <a:cs typeface="Arial" panose="020B0604020202020204" pitchFamily="34" charset="0"/>
                      </a:endParaRPr>
                    </a:p>
                  </a:txBody>
                  <a:tcPr/>
                </a:tc>
                <a:tc>
                  <a:txBody>
                    <a:bodyPr/>
                    <a:lstStyle/>
                    <a:p>
                      <a:pPr algn="ctr"/>
                      <a:endParaRPr lang="en-ZA" sz="1100" dirty="0" smtClean="0">
                        <a:latin typeface="Arial" panose="020B0604020202020204" pitchFamily="34" charset="0"/>
                        <a:cs typeface="Arial" panose="020B0604020202020204" pitchFamily="34" charset="0"/>
                      </a:endParaRPr>
                    </a:p>
                    <a:p>
                      <a:pPr algn="ctr"/>
                      <a:r>
                        <a:rPr lang="en-ZA" sz="1100" dirty="0" smtClean="0">
                          <a:latin typeface="Arial" panose="020B0604020202020204" pitchFamily="34" charset="0"/>
                          <a:cs typeface="Arial" panose="020B0604020202020204" pitchFamily="34" charset="0"/>
                        </a:rPr>
                        <a:t>3</a:t>
                      </a:r>
                      <a:endParaRPr lang="en-ZA" sz="1100" dirty="0">
                        <a:latin typeface="Arial" panose="020B0604020202020204" pitchFamily="34" charset="0"/>
                        <a:cs typeface="Arial" panose="020B0604020202020204" pitchFamily="34" charset="0"/>
                      </a:endParaRPr>
                    </a:p>
                  </a:txBody>
                  <a:tcPr/>
                </a:tc>
                <a:tc>
                  <a:txBody>
                    <a:bodyPr/>
                    <a:lstStyle/>
                    <a:p>
                      <a:pPr algn="ctr"/>
                      <a:endParaRPr lang="en-ZA" sz="1100" dirty="0" smtClean="0">
                        <a:latin typeface="Arial" panose="020B0604020202020204" pitchFamily="34" charset="0"/>
                        <a:cs typeface="Arial" panose="020B0604020202020204" pitchFamily="34" charset="0"/>
                      </a:endParaRPr>
                    </a:p>
                    <a:p>
                      <a:pPr algn="ctr"/>
                      <a:r>
                        <a:rPr lang="en-ZA" sz="1100" dirty="0" smtClean="0">
                          <a:latin typeface="Arial" panose="020B0604020202020204" pitchFamily="34" charset="0"/>
                          <a:cs typeface="Arial" panose="020B0604020202020204" pitchFamily="34" charset="0"/>
                        </a:rPr>
                        <a:t>3</a:t>
                      </a:r>
                      <a:endParaRPr lang="en-ZA" sz="1100" dirty="0">
                        <a:latin typeface="Arial" panose="020B0604020202020204" pitchFamily="34" charset="0"/>
                        <a:cs typeface="Arial" panose="020B0604020202020204" pitchFamily="34" charset="0"/>
                      </a:endParaRPr>
                    </a:p>
                  </a:txBody>
                  <a:tcPr/>
                </a:tc>
                <a:tc>
                  <a:txBody>
                    <a:bodyPr/>
                    <a:lstStyle/>
                    <a:p>
                      <a:pPr algn="ctr"/>
                      <a:endParaRPr lang="en-ZA" sz="1100" dirty="0" smtClean="0">
                        <a:latin typeface="Arial" panose="020B0604020202020204" pitchFamily="34" charset="0"/>
                        <a:cs typeface="Arial" panose="020B0604020202020204" pitchFamily="34" charset="0"/>
                      </a:endParaRPr>
                    </a:p>
                    <a:p>
                      <a:pPr algn="ctr"/>
                      <a:r>
                        <a:rPr lang="en-ZA" sz="1100" dirty="0" smtClean="0">
                          <a:latin typeface="Arial" panose="020B0604020202020204" pitchFamily="34" charset="0"/>
                          <a:cs typeface="Arial" panose="020B0604020202020204" pitchFamily="34" charset="0"/>
                        </a:rPr>
                        <a:t>10 %</a:t>
                      </a:r>
                      <a:endParaRPr lang="en-ZA" sz="1100" dirty="0">
                        <a:latin typeface="Arial" panose="020B0604020202020204" pitchFamily="34" charset="0"/>
                        <a:cs typeface="Arial" panose="020B0604020202020204" pitchFamily="34" charset="0"/>
                      </a:endParaRPr>
                    </a:p>
                  </a:txBody>
                  <a:tcPr/>
                </a:tc>
              </a:tr>
            </a:tbl>
          </a:graphicData>
        </a:graphic>
      </p:graphicFrame>
      <p:sp>
        <p:nvSpPr>
          <p:cNvPr id="6" name="Rectangle 5"/>
          <p:cNvSpPr/>
          <p:nvPr/>
        </p:nvSpPr>
        <p:spPr>
          <a:xfrm>
            <a:off x="446964" y="4419600"/>
            <a:ext cx="7010400" cy="707886"/>
          </a:xfrm>
          <a:prstGeom prst="rect">
            <a:avLst/>
          </a:prstGeom>
        </p:spPr>
        <p:txBody>
          <a:bodyPr wrap="square">
            <a:spAutoFit/>
          </a:bodyPr>
          <a:lstStyle/>
          <a:p>
            <a:r>
              <a:rPr lang="en-ZA" sz="2000" b="1" dirty="0" smtClean="0">
                <a:solidFill>
                  <a:srgbClr val="003B79"/>
                </a:solidFill>
                <a:latin typeface="Arial" pitchFamily="34" charset="0"/>
                <a:cs typeface="Arial" pitchFamily="34" charset="0"/>
              </a:rPr>
              <a:t>4.  Discrepancies </a:t>
            </a:r>
            <a:r>
              <a:rPr lang="en-ZA" sz="2000" b="1" dirty="0">
                <a:solidFill>
                  <a:srgbClr val="003B79"/>
                </a:solidFill>
                <a:latin typeface="Arial" pitchFamily="34" charset="0"/>
                <a:cs typeface="Arial" pitchFamily="34" charset="0"/>
              </a:rPr>
              <a:t>between the annual and quarterly targets.</a:t>
            </a:r>
          </a:p>
        </p:txBody>
      </p:sp>
    </p:spTree>
    <p:extLst>
      <p:ext uri="{BB962C8B-B14F-4D97-AF65-F5344CB8AC3E}">
        <p14:creationId xmlns:p14="http://schemas.microsoft.com/office/powerpoint/2010/main" xmlns="" val="2500072450"/>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Autofit/>
          </a:bodyPr>
          <a:lstStyle/>
          <a:p>
            <a:r>
              <a:rPr lang="en-ZA" sz="2400" dirty="0" smtClean="0"/>
              <a:t/>
            </a:r>
            <a:br>
              <a:rPr lang="en-ZA" sz="2400" dirty="0" smtClean="0"/>
            </a:br>
            <a:r>
              <a:rPr lang="en-ZA" sz="2400" dirty="0" smtClean="0"/>
              <a:t>The </a:t>
            </a:r>
            <a:r>
              <a:rPr lang="en-ZA" sz="2400" dirty="0"/>
              <a:t>following serves as </a:t>
            </a:r>
            <a:r>
              <a:rPr lang="en-ZA" sz="2400" dirty="0" smtClean="0"/>
              <a:t>examples :</a:t>
            </a:r>
            <a:br>
              <a:rPr lang="en-ZA" sz="2400" dirty="0" smtClean="0"/>
            </a:br>
            <a:r>
              <a:rPr lang="en-ZA" sz="2400" dirty="0"/>
              <a:t/>
            </a:r>
            <a:br>
              <a:rPr lang="en-ZA" sz="2400" dirty="0"/>
            </a:br>
            <a:r>
              <a:rPr lang="en-ZA" sz="2400" dirty="0" smtClean="0"/>
              <a:t/>
            </a:r>
            <a:br>
              <a:rPr lang="en-ZA" sz="2400" dirty="0" smtClean="0"/>
            </a:br>
            <a:r>
              <a:rPr lang="en-ZA" sz="2400" dirty="0" smtClean="0"/>
              <a:t> </a:t>
            </a:r>
            <a:endParaRPr lang="en-GB" sz="2100" b="1" dirty="0">
              <a:solidFill>
                <a:schemeClr val="accent4">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381000" y="990600"/>
            <a:ext cx="7543800" cy="4983163"/>
          </a:xfrm>
        </p:spPr>
        <p:txBody>
          <a:bodyPr/>
          <a:lstStyle/>
          <a:p>
            <a:r>
              <a:rPr lang="en-ZA" dirty="0" smtClean="0"/>
              <a:t>Indicators not well defined</a:t>
            </a:r>
            <a:endParaRPr lang="en-ZA" dirty="0"/>
          </a:p>
        </p:txBody>
      </p:sp>
      <p:graphicFrame>
        <p:nvGraphicFramePr>
          <p:cNvPr id="9" name="Table 8"/>
          <p:cNvGraphicFramePr>
            <a:graphicFrameLocks noGrp="1"/>
          </p:cNvGraphicFramePr>
          <p:nvPr>
            <p:extLst>
              <p:ext uri="{D42A27DB-BD31-4B8C-83A1-F6EECF244321}">
                <p14:modId xmlns:p14="http://schemas.microsoft.com/office/powerpoint/2010/main" xmlns="" val="8149615"/>
              </p:ext>
            </p:extLst>
          </p:nvPr>
        </p:nvGraphicFramePr>
        <p:xfrm>
          <a:off x="304800" y="1524000"/>
          <a:ext cx="8382000" cy="4754880"/>
        </p:xfrm>
        <a:graphic>
          <a:graphicData uri="http://schemas.openxmlformats.org/drawingml/2006/table">
            <a:tbl>
              <a:tblPr firstRow="1" bandRow="1">
                <a:tableStyleId>{5C22544A-7EE6-4342-B048-85BDC9FD1C3A}</a:tableStyleId>
              </a:tblPr>
              <a:tblGrid>
                <a:gridCol w="2133600"/>
                <a:gridCol w="2819400"/>
                <a:gridCol w="3429000"/>
              </a:tblGrid>
              <a:tr h="624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Arial" panose="020B0604020202020204" pitchFamily="34" charset="0"/>
                          <a:cs typeface="Arial" panose="020B0604020202020204" pitchFamily="34" charset="0"/>
                        </a:rPr>
                        <a:t>Indicator detail</a:t>
                      </a:r>
                    </a:p>
                    <a:p>
                      <a:endParaRPr lang="en-ZA" sz="1400" dirty="0">
                        <a:latin typeface="Arial" panose="020B0604020202020204" pitchFamily="34" charset="0"/>
                        <a:cs typeface="Arial" panose="020B0604020202020204" pitchFamily="34" charset="0"/>
                      </a:endParaRPr>
                    </a:p>
                  </a:txBody>
                  <a:tcPr/>
                </a:tc>
                <a:tc>
                  <a:txBody>
                    <a:bodyPr/>
                    <a:lstStyle/>
                    <a:p>
                      <a:endParaRPr lang="en-ZA" sz="1400" dirty="0" smtClean="0">
                        <a:latin typeface="Arial" panose="020B0604020202020204" pitchFamily="34" charset="0"/>
                        <a:cs typeface="Arial" panose="020B0604020202020204" pitchFamily="34" charset="0"/>
                      </a:endParaRPr>
                    </a:p>
                    <a:p>
                      <a:r>
                        <a:rPr lang="en-ZA" sz="1400" dirty="0" smtClean="0">
                          <a:latin typeface="Arial" panose="020B0604020202020204" pitchFamily="34" charset="0"/>
                          <a:cs typeface="Arial" panose="020B0604020202020204" pitchFamily="34" charset="0"/>
                        </a:rPr>
                        <a:t>Target</a:t>
                      </a:r>
                      <a:endParaRPr lang="en-ZA" sz="1400" dirty="0">
                        <a:latin typeface="Arial" panose="020B0604020202020204" pitchFamily="34" charset="0"/>
                        <a:cs typeface="Arial" panose="020B0604020202020204" pitchFamily="34" charset="0"/>
                      </a:endParaRPr>
                    </a:p>
                  </a:txBody>
                  <a:tcPr/>
                </a:tc>
                <a:tc>
                  <a:txBody>
                    <a:bodyPr/>
                    <a:lstStyle/>
                    <a:p>
                      <a:endParaRPr lang="en-ZA" sz="1400" dirty="0" smtClean="0">
                        <a:latin typeface="Arial" panose="020B0604020202020204" pitchFamily="34" charset="0"/>
                        <a:cs typeface="Arial" panose="020B0604020202020204" pitchFamily="34" charset="0"/>
                      </a:endParaRPr>
                    </a:p>
                    <a:p>
                      <a:r>
                        <a:rPr lang="en-ZA" sz="1400" dirty="0" smtClean="0">
                          <a:latin typeface="Arial" panose="020B0604020202020204" pitchFamily="34" charset="0"/>
                          <a:cs typeface="Arial" panose="020B0604020202020204" pitchFamily="34" charset="0"/>
                        </a:rPr>
                        <a:t>Auditor’s comments</a:t>
                      </a:r>
                      <a:endParaRPr lang="en-ZA" sz="1400" dirty="0">
                        <a:latin typeface="Arial" panose="020B0604020202020204" pitchFamily="34" charset="0"/>
                        <a:cs typeface="Arial" panose="020B0604020202020204" pitchFamily="34" charset="0"/>
                      </a:endParaRPr>
                    </a:p>
                  </a:txBody>
                  <a:tcPr/>
                </a:tc>
              </a:tr>
              <a:tr h="1082040">
                <a:tc>
                  <a:txBody>
                    <a:bodyPr/>
                    <a:lstStyle/>
                    <a:p>
                      <a:r>
                        <a:rPr lang="en-US" sz="1400" kern="1200" dirty="0" smtClean="0">
                          <a:solidFill>
                            <a:schemeClr val="dk1"/>
                          </a:solidFill>
                          <a:effectLst/>
                          <a:latin typeface="Arial" panose="020B0604020202020204" pitchFamily="34" charset="0"/>
                          <a:ea typeface="+mn-ea"/>
                          <a:cs typeface="Arial" panose="020B0604020202020204" pitchFamily="34" charset="0"/>
                        </a:rPr>
                        <a:t>Number of hand held flags distributed</a:t>
                      </a:r>
                      <a:endParaRPr lang="en-ZA" sz="1400" dirty="0">
                        <a:latin typeface="Arial" panose="020B0604020202020204" pitchFamily="34" charset="0"/>
                        <a:cs typeface="Arial" panose="020B0604020202020204" pitchFamily="34" charset="0"/>
                      </a:endParaRPr>
                    </a:p>
                  </a:txBody>
                  <a:tcPr/>
                </a:tc>
                <a:tc>
                  <a:txBody>
                    <a:bodyPr/>
                    <a:lstStyle/>
                    <a:p>
                      <a:endParaRPr lang="en-US" sz="1400" kern="1200" dirty="0" smtClean="0">
                        <a:solidFill>
                          <a:schemeClr val="dk1"/>
                        </a:solidFill>
                        <a:effectLst/>
                        <a:latin typeface="Arial" panose="020B0604020202020204" pitchFamily="34" charset="0"/>
                        <a:ea typeface="+mn-ea"/>
                        <a:cs typeface="Arial" panose="020B0604020202020204" pitchFamily="34" charset="0"/>
                      </a:endParaRPr>
                    </a:p>
                    <a:p>
                      <a:endParaRPr lang="en-US" sz="1400" kern="1200" dirty="0" smtClean="0">
                        <a:solidFill>
                          <a:schemeClr val="dk1"/>
                        </a:solidFill>
                        <a:effectLst/>
                        <a:latin typeface="Arial" panose="020B0604020202020204" pitchFamily="34" charset="0"/>
                        <a:ea typeface="+mn-ea"/>
                        <a:cs typeface="Arial" panose="020B0604020202020204" pitchFamily="34" charset="0"/>
                      </a:endParaRPr>
                    </a:p>
                    <a:p>
                      <a:r>
                        <a:rPr lang="en-US" sz="1400" kern="1200" dirty="0" smtClean="0">
                          <a:solidFill>
                            <a:schemeClr val="dk1"/>
                          </a:solidFill>
                          <a:effectLst/>
                          <a:latin typeface="Arial" panose="020B0604020202020204" pitchFamily="34" charset="0"/>
                          <a:ea typeface="+mn-ea"/>
                          <a:cs typeface="Arial" panose="020B0604020202020204" pitchFamily="34" charset="0"/>
                        </a:rPr>
                        <a:t>10</a:t>
                      </a:r>
                      <a:r>
                        <a:rPr lang="en-US" sz="1400" kern="1200" baseline="0" dirty="0" smtClean="0">
                          <a:solidFill>
                            <a:schemeClr val="dk1"/>
                          </a:solidFill>
                          <a:effectLst/>
                          <a:latin typeface="Arial" panose="020B0604020202020204" pitchFamily="34" charset="0"/>
                          <a:ea typeface="+mn-ea"/>
                          <a:cs typeface="Arial" panose="020B0604020202020204" pitchFamily="34" charset="0"/>
                        </a:rPr>
                        <a:t>   000</a:t>
                      </a:r>
                      <a:endParaRPr lang="en-ZA" sz="1400" dirty="0">
                        <a:latin typeface="Arial" panose="020B0604020202020204" pitchFamily="34" charset="0"/>
                        <a:cs typeface="Arial" panose="020B0604020202020204" pitchFamily="34" charset="0"/>
                      </a:endParaRPr>
                    </a:p>
                  </a:txBody>
                  <a:tcPr/>
                </a:tc>
                <a:tc>
                  <a:txBody>
                    <a:bodyPr/>
                    <a:lstStyle/>
                    <a:p>
                      <a:r>
                        <a:rPr lang="en-ZA" sz="1400" baseline="0" dirty="0" smtClean="0">
                          <a:latin typeface="Arial" panose="020B0604020202020204" pitchFamily="34" charset="0"/>
                          <a:cs typeface="Arial" panose="020B0604020202020204" pitchFamily="34" charset="0"/>
                        </a:rPr>
                        <a:t>The TID (technical indicator description)  does not specify where  and how the hand held flags will be distributed.</a:t>
                      </a:r>
                    </a:p>
                    <a:p>
                      <a:endParaRPr lang="en-ZA" sz="1400" baseline="0" dirty="0" smtClean="0">
                        <a:latin typeface="Arial" panose="020B0604020202020204" pitchFamily="34" charset="0"/>
                        <a:cs typeface="Arial" panose="020B0604020202020204" pitchFamily="34" charset="0"/>
                      </a:endParaRPr>
                    </a:p>
                    <a:p>
                      <a:r>
                        <a:rPr lang="en-ZA" sz="1400" baseline="0" dirty="0" smtClean="0">
                          <a:latin typeface="Arial" panose="020B0604020202020204" pitchFamily="34" charset="0"/>
                          <a:cs typeface="Arial" panose="020B0604020202020204" pitchFamily="34" charset="0"/>
                        </a:rPr>
                        <a:t>e.g. Flags will be distributed in the national days, minister’s imbizos or on request from other government departments.</a:t>
                      </a:r>
                    </a:p>
                  </a:txBody>
                  <a:tcPr/>
                </a:tc>
              </a:tr>
              <a:tr h="2118360">
                <a:tc>
                  <a:txBody>
                    <a:bodyPr/>
                    <a:lstStyle/>
                    <a:p>
                      <a:r>
                        <a:rPr lang="en-ZA" sz="1400" kern="1200" dirty="0" smtClean="0">
                          <a:solidFill>
                            <a:schemeClr val="dk1"/>
                          </a:solidFill>
                          <a:effectLst/>
                          <a:latin typeface="Arial" panose="020B0604020202020204" pitchFamily="34" charset="0"/>
                          <a:ea typeface="+mn-ea"/>
                          <a:cs typeface="Arial" panose="020B0604020202020204" pitchFamily="34" charset="0"/>
                        </a:rPr>
                        <a:t>Number of artists placed in schools and number of schools where the  </a:t>
                      </a:r>
                      <a:r>
                        <a:rPr lang="en-ZA" sz="1400" kern="1200" dirty="0" err="1" smtClean="0">
                          <a:solidFill>
                            <a:schemeClr val="dk1"/>
                          </a:solidFill>
                          <a:effectLst/>
                          <a:latin typeface="Arial" panose="020B0604020202020204" pitchFamily="34" charset="0"/>
                          <a:ea typeface="+mn-ea"/>
                          <a:cs typeface="Arial" panose="020B0604020202020204" pitchFamily="34" charset="0"/>
                        </a:rPr>
                        <a:t>AiS</a:t>
                      </a:r>
                      <a:r>
                        <a:rPr lang="en-ZA" sz="1400" kern="1200" dirty="0" smtClean="0">
                          <a:solidFill>
                            <a:schemeClr val="dk1"/>
                          </a:solidFill>
                          <a:effectLst/>
                          <a:latin typeface="Arial" panose="020B0604020202020204" pitchFamily="34" charset="0"/>
                          <a:ea typeface="+mn-ea"/>
                          <a:cs typeface="Arial" panose="020B0604020202020204" pitchFamily="34" charset="0"/>
                        </a:rPr>
                        <a:t> programme is implemented</a:t>
                      </a:r>
                      <a:endParaRPr lang="en-ZA" sz="1400" dirty="0">
                        <a:latin typeface="Arial" panose="020B0604020202020204" pitchFamily="34" charset="0"/>
                        <a:cs typeface="Arial" panose="020B0604020202020204" pitchFamily="34" charset="0"/>
                      </a:endParaRPr>
                    </a:p>
                  </a:txBody>
                  <a:tcPr/>
                </a:tc>
                <a:tc>
                  <a:txBody>
                    <a:bodyPr/>
                    <a:lstStyle/>
                    <a:p>
                      <a:r>
                        <a:rPr lang="en-ZA" sz="1400" kern="1200" dirty="0" smtClean="0">
                          <a:solidFill>
                            <a:schemeClr val="dk1"/>
                          </a:solidFill>
                          <a:effectLst/>
                          <a:latin typeface="Arial" panose="020B0604020202020204" pitchFamily="34" charset="0"/>
                          <a:ea typeface="+mn-ea"/>
                          <a:cs typeface="Arial" panose="020B0604020202020204" pitchFamily="34" charset="0"/>
                        </a:rPr>
                        <a:t>340 artists placed in schools</a:t>
                      </a:r>
                      <a:br>
                        <a:rPr lang="en-ZA" sz="1400" kern="1200" dirty="0" smtClean="0">
                          <a:solidFill>
                            <a:schemeClr val="dk1"/>
                          </a:solidFill>
                          <a:effectLst/>
                          <a:latin typeface="Arial" panose="020B0604020202020204" pitchFamily="34" charset="0"/>
                          <a:ea typeface="+mn-ea"/>
                          <a:cs typeface="Arial" panose="020B0604020202020204" pitchFamily="34" charset="0"/>
                        </a:rPr>
                      </a:br>
                      <a:r>
                        <a:rPr lang="en-ZA" sz="1400" kern="1200" dirty="0" smtClean="0">
                          <a:solidFill>
                            <a:schemeClr val="dk1"/>
                          </a:solidFill>
                          <a:effectLst/>
                          <a:latin typeface="Arial" panose="020B0604020202020204" pitchFamily="34" charset="0"/>
                          <a:ea typeface="+mn-ea"/>
                          <a:cs typeface="Arial" panose="020B0604020202020204" pitchFamily="34" charset="0"/>
                        </a:rPr>
                        <a:t/>
                      </a:r>
                      <a:br>
                        <a:rPr lang="en-ZA" sz="1400" kern="1200" dirty="0" smtClean="0">
                          <a:solidFill>
                            <a:schemeClr val="dk1"/>
                          </a:solidFill>
                          <a:effectLst/>
                          <a:latin typeface="Arial" panose="020B0604020202020204" pitchFamily="34" charset="0"/>
                          <a:ea typeface="+mn-ea"/>
                          <a:cs typeface="Arial" panose="020B0604020202020204" pitchFamily="34" charset="0"/>
                        </a:rPr>
                      </a:br>
                      <a:r>
                        <a:rPr lang="en-ZA" sz="1400" kern="1200" dirty="0" smtClean="0">
                          <a:solidFill>
                            <a:schemeClr val="dk1"/>
                          </a:solidFill>
                          <a:effectLst/>
                          <a:latin typeface="Arial" panose="020B0604020202020204" pitchFamily="34" charset="0"/>
                          <a:ea typeface="+mn-ea"/>
                          <a:cs typeface="Arial" panose="020B0604020202020204" pitchFamily="34" charset="0"/>
                        </a:rPr>
                        <a:t>300 schools hosting Artists in Schools </a:t>
                      </a:r>
                      <a:endParaRPr lang="en-ZA" sz="1400" dirty="0">
                        <a:latin typeface="Arial" panose="020B0604020202020204" pitchFamily="34" charset="0"/>
                        <a:cs typeface="Arial" panose="020B0604020202020204" pitchFamily="34" charset="0"/>
                      </a:endParaRPr>
                    </a:p>
                  </a:txBody>
                  <a:tcPr/>
                </a:tc>
                <a:tc>
                  <a:txBody>
                    <a:bodyPr/>
                    <a:lstStyle/>
                    <a:p>
                      <a:r>
                        <a:rPr lang="en-ZA" sz="1400" kern="1200" dirty="0" smtClean="0">
                          <a:solidFill>
                            <a:schemeClr val="dk1"/>
                          </a:solidFill>
                          <a:effectLst/>
                          <a:latin typeface="Arial" panose="020B0604020202020204" pitchFamily="34" charset="0"/>
                          <a:ea typeface="+mn-ea"/>
                          <a:cs typeface="Arial" panose="020B0604020202020204" pitchFamily="34" charset="0"/>
                        </a:rPr>
                        <a:t>The TID does not specify the role of</a:t>
                      </a:r>
                      <a:r>
                        <a:rPr lang="en-ZA" sz="1400" kern="1200" baseline="0" dirty="0" smtClean="0">
                          <a:solidFill>
                            <a:schemeClr val="dk1"/>
                          </a:solidFill>
                          <a:effectLst/>
                          <a:latin typeface="Arial" panose="020B0604020202020204" pitchFamily="34" charset="0"/>
                          <a:ea typeface="+mn-ea"/>
                          <a:cs typeface="Arial" panose="020B0604020202020204" pitchFamily="34" charset="0"/>
                        </a:rPr>
                        <a:t> </a:t>
                      </a:r>
                      <a:r>
                        <a:rPr lang="en-ZA" sz="1400" kern="1200" dirty="0" smtClean="0">
                          <a:solidFill>
                            <a:schemeClr val="dk1"/>
                          </a:solidFill>
                          <a:effectLst/>
                          <a:latin typeface="Arial" panose="020B0604020202020204" pitchFamily="34" charset="0"/>
                          <a:ea typeface="+mn-ea"/>
                          <a:cs typeface="Arial" panose="020B0604020202020204" pitchFamily="34" charset="0"/>
                        </a:rPr>
                        <a:t>artists in schools.</a:t>
                      </a:r>
                    </a:p>
                    <a:p>
                      <a:r>
                        <a:rPr lang="en-ZA" sz="1400" kern="1200" dirty="0" smtClean="0">
                          <a:solidFill>
                            <a:schemeClr val="dk1"/>
                          </a:solidFill>
                          <a:effectLst/>
                          <a:latin typeface="Arial" panose="020B0604020202020204" pitchFamily="34" charset="0"/>
                          <a:ea typeface="+mn-ea"/>
                          <a:cs typeface="Arial" panose="020B0604020202020204" pitchFamily="34" charset="0"/>
                        </a:rPr>
                        <a:t>e.g.</a:t>
                      </a:r>
                      <a:r>
                        <a:rPr lang="en-ZA" sz="1400" kern="1200" baseline="0" dirty="0" smtClean="0">
                          <a:solidFill>
                            <a:schemeClr val="dk1"/>
                          </a:solidFill>
                          <a:effectLst/>
                          <a:latin typeface="Arial" panose="020B0604020202020204" pitchFamily="34" charset="0"/>
                          <a:ea typeface="+mn-ea"/>
                          <a:cs typeface="Arial" panose="020B0604020202020204" pitchFamily="34" charset="0"/>
                        </a:rPr>
                        <a:t> </a:t>
                      </a:r>
                      <a:r>
                        <a:rPr lang="en-ZA" sz="1400" kern="1200" dirty="0" smtClean="0">
                          <a:solidFill>
                            <a:schemeClr val="dk1"/>
                          </a:solidFill>
                          <a:effectLst/>
                          <a:latin typeface="Arial" panose="020B0604020202020204" pitchFamily="34" charset="0"/>
                          <a:ea typeface="+mn-ea"/>
                          <a:cs typeface="Arial" panose="020B0604020202020204" pitchFamily="34" charset="0"/>
                        </a:rPr>
                        <a:t>Providing support to teachers or extra mural activities to leaners or teaching related A &amp; C subjects.</a:t>
                      </a:r>
                      <a:br>
                        <a:rPr lang="en-ZA" sz="1400" kern="1200" dirty="0" smtClean="0">
                          <a:solidFill>
                            <a:schemeClr val="dk1"/>
                          </a:solidFill>
                          <a:effectLst/>
                          <a:latin typeface="Arial" panose="020B0604020202020204" pitchFamily="34" charset="0"/>
                          <a:ea typeface="+mn-ea"/>
                          <a:cs typeface="Arial" panose="020B0604020202020204" pitchFamily="34" charset="0"/>
                        </a:rPr>
                      </a:br>
                      <a:endParaRPr lang="en-ZA" sz="1400" kern="1200" dirty="0" smtClean="0">
                        <a:solidFill>
                          <a:schemeClr val="dk1"/>
                        </a:solidFill>
                        <a:effectLst/>
                        <a:latin typeface="Arial" panose="020B0604020202020204" pitchFamily="34" charset="0"/>
                        <a:ea typeface="+mn-ea"/>
                        <a:cs typeface="Arial" panose="020B0604020202020204" pitchFamily="34" charset="0"/>
                      </a:endParaRPr>
                    </a:p>
                    <a:p>
                      <a:r>
                        <a:rPr lang="en-ZA" sz="1400" kern="1200" dirty="0" smtClean="0">
                          <a:solidFill>
                            <a:schemeClr val="dk1"/>
                          </a:solidFill>
                          <a:effectLst/>
                          <a:latin typeface="Arial" panose="020B0604020202020204" pitchFamily="34" charset="0"/>
                          <a:ea typeface="+mn-ea"/>
                          <a:cs typeface="Arial" panose="020B0604020202020204" pitchFamily="34" charset="0"/>
                        </a:rPr>
                        <a:t>The annual targets have been planned in each quarter and therefore there are inconsistencies between the annual and quarterly targets</a:t>
                      </a:r>
                      <a:endParaRPr lang="en-ZA" sz="1400" baseline="0" dirty="0" smtClean="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19379898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Autofit/>
          </a:bodyPr>
          <a:lstStyle/>
          <a:p>
            <a:pPr algn="l"/>
            <a:r>
              <a:rPr lang="en-ZA" sz="2100" b="1" dirty="0">
                <a:solidFill>
                  <a:schemeClr val="accent4">
                    <a:lumMod val="75000"/>
                  </a:schemeClr>
                </a:solidFill>
                <a:latin typeface="Arial" pitchFamily="34" charset="0"/>
                <a:cs typeface="Arial" pitchFamily="34" charset="0"/>
              </a:rPr>
              <a:t/>
            </a:r>
            <a:br>
              <a:rPr lang="en-ZA" sz="2100" b="1" dirty="0">
                <a:solidFill>
                  <a:schemeClr val="accent4">
                    <a:lumMod val="75000"/>
                  </a:schemeClr>
                </a:solidFill>
                <a:latin typeface="Arial" pitchFamily="34" charset="0"/>
                <a:cs typeface="Arial" pitchFamily="34" charset="0"/>
              </a:rPr>
            </a:br>
            <a:r>
              <a:rPr lang="en-ZA" sz="2100" b="1" dirty="0">
                <a:solidFill>
                  <a:schemeClr val="accent4">
                    <a:lumMod val="75000"/>
                  </a:schemeClr>
                </a:solidFill>
                <a:latin typeface="Arial" pitchFamily="34" charset="0"/>
                <a:cs typeface="Arial" pitchFamily="34" charset="0"/>
              </a:rPr>
              <a:t/>
            </a:r>
            <a:br>
              <a:rPr lang="en-ZA" sz="2100" b="1" dirty="0">
                <a:solidFill>
                  <a:schemeClr val="accent4">
                    <a:lumMod val="75000"/>
                  </a:schemeClr>
                </a:solidFill>
                <a:latin typeface="Arial" pitchFamily="34" charset="0"/>
                <a:cs typeface="Arial" pitchFamily="34" charset="0"/>
              </a:rPr>
            </a:br>
            <a:endParaRPr lang="en-GB" sz="2100" b="1" dirty="0">
              <a:solidFill>
                <a:schemeClr val="accent4">
                  <a:lumMod val="75000"/>
                </a:schemeClr>
              </a:solidFill>
              <a:latin typeface="Arial" pitchFamily="34" charset="0"/>
              <a:cs typeface="Arial" pitchFamily="34" charset="0"/>
            </a:endParaRPr>
          </a:p>
        </p:txBody>
      </p:sp>
      <p:sp>
        <p:nvSpPr>
          <p:cNvPr id="5" name="Content Placeholder 4"/>
          <p:cNvSpPr>
            <a:spLocks noGrp="1"/>
          </p:cNvSpPr>
          <p:nvPr>
            <p:ph idx="1"/>
          </p:nvPr>
        </p:nvSpPr>
        <p:spPr>
          <a:xfrm>
            <a:off x="381000" y="304800"/>
            <a:ext cx="8077200" cy="5668963"/>
          </a:xfrm>
        </p:spPr>
        <p:txBody>
          <a:bodyPr/>
          <a:lstStyle/>
          <a:p>
            <a:pPr marL="0" indent="0">
              <a:buNone/>
            </a:pPr>
            <a:r>
              <a:rPr lang="en-ZA" dirty="0" smtClean="0"/>
              <a:t>Targets not specific and measurable</a:t>
            </a:r>
            <a:endParaRPr lang="en-ZA" dirty="0"/>
          </a:p>
        </p:txBody>
      </p:sp>
      <p:graphicFrame>
        <p:nvGraphicFramePr>
          <p:cNvPr id="9" name="Table 8"/>
          <p:cNvGraphicFramePr>
            <a:graphicFrameLocks noGrp="1"/>
          </p:cNvGraphicFramePr>
          <p:nvPr>
            <p:extLst>
              <p:ext uri="{D42A27DB-BD31-4B8C-83A1-F6EECF244321}">
                <p14:modId xmlns:p14="http://schemas.microsoft.com/office/powerpoint/2010/main" xmlns="" val="2805792723"/>
              </p:ext>
            </p:extLst>
          </p:nvPr>
        </p:nvGraphicFramePr>
        <p:xfrm>
          <a:off x="533400" y="990600"/>
          <a:ext cx="7620000" cy="4846320"/>
        </p:xfrm>
        <a:graphic>
          <a:graphicData uri="http://schemas.openxmlformats.org/drawingml/2006/table">
            <a:tbl>
              <a:tblPr firstRow="1" bandRow="1">
                <a:tableStyleId>{5C22544A-7EE6-4342-B048-85BDC9FD1C3A}</a:tableStyleId>
              </a:tblPr>
              <a:tblGrid>
                <a:gridCol w="2133600"/>
                <a:gridCol w="2514600"/>
                <a:gridCol w="2971800"/>
              </a:tblGrid>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Indicator detail</a:t>
                      </a:r>
                    </a:p>
                    <a:p>
                      <a:endParaRPr lang="en-ZA" dirty="0"/>
                    </a:p>
                  </a:txBody>
                  <a:tcPr/>
                </a:tc>
                <a:tc>
                  <a:txBody>
                    <a:bodyPr/>
                    <a:lstStyle/>
                    <a:p>
                      <a:endParaRPr lang="en-ZA" dirty="0" smtClean="0"/>
                    </a:p>
                    <a:p>
                      <a:r>
                        <a:rPr lang="en-ZA" dirty="0" smtClean="0"/>
                        <a:t>Target</a:t>
                      </a:r>
                      <a:endParaRPr lang="en-ZA" dirty="0"/>
                    </a:p>
                  </a:txBody>
                  <a:tcPr/>
                </a:tc>
                <a:tc>
                  <a:txBody>
                    <a:bodyPr/>
                    <a:lstStyle/>
                    <a:p>
                      <a:endParaRPr lang="en-ZA" dirty="0" smtClean="0"/>
                    </a:p>
                    <a:p>
                      <a:r>
                        <a:rPr lang="en-ZA" dirty="0" smtClean="0"/>
                        <a:t>Auditor’s comments</a:t>
                      </a:r>
                      <a:endParaRPr lang="en-ZA" dirty="0"/>
                    </a:p>
                  </a:txBody>
                  <a:tcPr/>
                </a:tc>
              </a:tr>
              <a:tr h="1981200">
                <a:tc>
                  <a:txBody>
                    <a:bodyPr/>
                    <a:lstStyle/>
                    <a:p>
                      <a:r>
                        <a:rPr lang="en-US" sz="1400" kern="1200" dirty="0" smtClean="0">
                          <a:solidFill>
                            <a:schemeClr val="dk1"/>
                          </a:solidFill>
                          <a:effectLst/>
                          <a:latin typeface="Arial" panose="020B0604020202020204" pitchFamily="34" charset="0"/>
                          <a:ea typeface="+mn-ea"/>
                          <a:cs typeface="Arial" panose="020B0604020202020204" pitchFamily="34" charset="0"/>
                        </a:rPr>
                        <a:t>Percentage of accepted file plans evaluated</a:t>
                      </a:r>
                      <a:endParaRPr lang="en-ZA" sz="1400" dirty="0">
                        <a:latin typeface="Arial" panose="020B0604020202020204" pitchFamily="34" charset="0"/>
                        <a:cs typeface="Arial" panose="020B0604020202020204" pitchFamily="34" charset="0"/>
                      </a:endParaRPr>
                    </a:p>
                  </a:txBody>
                  <a:tcPr/>
                </a:tc>
                <a:tc>
                  <a:txBody>
                    <a:bodyPr/>
                    <a:lstStyle/>
                    <a:p>
                      <a:r>
                        <a:rPr lang="en-US" sz="1400" kern="1200" dirty="0" smtClean="0">
                          <a:solidFill>
                            <a:schemeClr val="dk1"/>
                          </a:solidFill>
                          <a:effectLst/>
                          <a:latin typeface="Arial" panose="020B0604020202020204" pitchFamily="34" charset="0"/>
                          <a:ea typeface="+mn-ea"/>
                          <a:cs typeface="Arial" panose="020B0604020202020204" pitchFamily="34" charset="0"/>
                        </a:rPr>
                        <a:t>100% (of estimated 56) </a:t>
                      </a:r>
                      <a:endParaRPr lang="en-ZA"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The target is not specific and measurable as the TID does not </a:t>
                      </a:r>
                      <a:r>
                        <a:rPr lang="en-ZA" sz="1400" baseline="0" dirty="0" smtClean="0">
                          <a:latin typeface="Arial" panose="020B0604020202020204" pitchFamily="34" charset="0"/>
                          <a:cs typeface="Arial" panose="020B0604020202020204" pitchFamily="34" charset="0"/>
                        </a:rPr>
                        <a:t> specify how the required performance will be calculated.</a:t>
                      </a:r>
                    </a:p>
                    <a:p>
                      <a:r>
                        <a:rPr lang="en-ZA" sz="1400" baseline="0" dirty="0" smtClean="0">
                          <a:latin typeface="Arial" panose="020B0604020202020204" pitchFamily="34" charset="0"/>
                          <a:cs typeface="Arial" panose="020B0604020202020204" pitchFamily="34" charset="0"/>
                        </a:rPr>
                        <a:t>e.g. 100% = 56,what if more or less than 56 files plans are evaluated, how is  will this be reported?</a:t>
                      </a:r>
                    </a:p>
                  </a:txBody>
                  <a:tcPr/>
                </a:tc>
              </a:tr>
              <a:tr h="1219200">
                <a:tc>
                  <a:txBody>
                    <a:bodyPr/>
                    <a:lstStyle/>
                    <a:p>
                      <a:r>
                        <a:rPr lang="en-ZA" sz="1400" kern="1200" dirty="0" smtClean="0">
                          <a:solidFill>
                            <a:schemeClr val="dk1"/>
                          </a:solidFill>
                          <a:effectLst/>
                          <a:latin typeface="Arial" panose="020B0604020202020204" pitchFamily="34" charset="0"/>
                          <a:ea typeface="+mn-ea"/>
                          <a:cs typeface="Arial" panose="020B0604020202020204" pitchFamily="34" charset="0"/>
                        </a:rPr>
                        <a:t>Number of programmes supported to support local content</a:t>
                      </a:r>
                      <a:endParaRPr lang="en-ZA" sz="1400" dirty="0">
                        <a:latin typeface="Arial" panose="020B0604020202020204" pitchFamily="34" charset="0"/>
                        <a:cs typeface="Arial" panose="020B0604020202020204" pitchFamily="34" charset="0"/>
                      </a:endParaRPr>
                    </a:p>
                  </a:txBody>
                  <a:tcPr/>
                </a:tc>
                <a:tc>
                  <a:txBody>
                    <a:bodyPr/>
                    <a:lstStyle/>
                    <a:p>
                      <a:r>
                        <a:rPr lang="en-ZA" sz="1400" kern="1200" dirty="0" smtClean="0">
                          <a:solidFill>
                            <a:schemeClr val="dk1"/>
                          </a:solidFill>
                          <a:effectLst/>
                          <a:latin typeface="Arial" panose="020B0604020202020204" pitchFamily="34" charset="0"/>
                          <a:ea typeface="+mn-ea"/>
                          <a:cs typeface="Arial" panose="020B0604020202020204" pitchFamily="34" charset="0"/>
                        </a:rPr>
                        <a:t>1 new Community arts centre initiated</a:t>
                      </a:r>
                      <a:endParaRPr lang="en-ZA"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The target is not specific and measurable as the  </a:t>
                      </a:r>
                      <a:r>
                        <a:rPr lang="en-ZA" sz="1400" kern="1200" dirty="0" smtClean="0">
                          <a:solidFill>
                            <a:schemeClr val="dk1"/>
                          </a:solidFill>
                          <a:effectLst/>
                          <a:latin typeface="Arial" panose="020B0604020202020204" pitchFamily="34" charset="0"/>
                          <a:ea typeface="+mn-ea"/>
                          <a:cs typeface="Arial" panose="020B0604020202020204" pitchFamily="34" charset="0"/>
                        </a:rPr>
                        <a:t>TID does not specify the  following :</a:t>
                      </a:r>
                      <a:br>
                        <a:rPr lang="en-ZA" sz="1400" kern="1200" dirty="0" smtClean="0">
                          <a:solidFill>
                            <a:schemeClr val="dk1"/>
                          </a:solidFill>
                          <a:effectLst/>
                          <a:latin typeface="Arial" panose="020B0604020202020204" pitchFamily="34" charset="0"/>
                          <a:ea typeface="+mn-ea"/>
                          <a:cs typeface="Arial" panose="020B0604020202020204" pitchFamily="34" charset="0"/>
                        </a:rPr>
                      </a:br>
                      <a:r>
                        <a:rPr lang="en-ZA" sz="1400" kern="1200" dirty="0" smtClean="0">
                          <a:solidFill>
                            <a:schemeClr val="dk1"/>
                          </a:solidFill>
                          <a:effectLst/>
                          <a:latin typeface="Arial" panose="020B0604020202020204" pitchFamily="34" charset="0"/>
                          <a:ea typeface="+mn-ea"/>
                          <a:cs typeface="Arial" panose="020B0604020202020204" pitchFamily="34" charset="0"/>
                        </a:rPr>
                        <a:t>(1) area where the centre will be built</a:t>
                      </a:r>
                      <a:br>
                        <a:rPr lang="en-ZA" sz="1400" kern="1200" dirty="0" smtClean="0">
                          <a:solidFill>
                            <a:schemeClr val="dk1"/>
                          </a:solidFill>
                          <a:effectLst/>
                          <a:latin typeface="Arial" panose="020B0604020202020204" pitchFamily="34" charset="0"/>
                          <a:ea typeface="+mn-ea"/>
                          <a:cs typeface="Arial" panose="020B0604020202020204" pitchFamily="34" charset="0"/>
                        </a:rPr>
                      </a:br>
                      <a:r>
                        <a:rPr lang="en-ZA" sz="1400" kern="1200" dirty="0" smtClean="0">
                          <a:solidFill>
                            <a:schemeClr val="dk1"/>
                          </a:solidFill>
                          <a:effectLst/>
                          <a:latin typeface="Arial" panose="020B0604020202020204" pitchFamily="34" charset="0"/>
                          <a:ea typeface="+mn-ea"/>
                          <a:cs typeface="Arial" panose="020B0604020202020204" pitchFamily="34" charset="0"/>
                        </a:rPr>
                        <a:t>(2) It is also not specified how the quarterly targets of 20%,40%,60% and 80% will be calculated.</a:t>
                      </a:r>
                      <a:endParaRPr lang="en-ZA" sz="1400" baseline="0" dirty="0" smtClean="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13526848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381000"/>
            <a:ext cx="8077200" cy="5257800"/>
          </a:xfrm>
        </p:spPr>
        <p:txBody>
          <a:bodyPr>
            <a:noAutofit/>
          </a:bodyPr>
          <a:lstStyle/>
          <a:p>
            <a:pPr algn="ctr"/>
            <a:r>
              <a:rPr lang="en-ZA" sz="5400" dirty="0" smtClean="0">
                <a:solidFill>
                  <a:schemeClr val="accent2"/>
                </a:solidFill>
              </a:rPr>
              <a:t>QUESTIONS</a:t>
            </a:r>
            <a:br>
              <a:rPr lang="en-ZA" sz="5400" dirty="0" smtClean="0">
                <a:solidFill>
                  <a:schemeClr val="accent2"/>
                </a:solidFill>
              </a:rPr>
            </a:br>
            <a:r>
              <a:rPr lang="en-ZA" sz="5400" dirty="0"/>
              <a:t/>
            </a:r>
            <a:br>
              <a:rPr lang="en-ZA" sz="5400" dirty="0"/>
            </a:br>
            <a:r>
              <a:rPr lang="en-ZA" sz="5400" dirty="0" smtClean="0"/>
              <a:t/>
            </a:r>
            <a:br>
              <a:rPr lang="en-ZA" sz="5400" dirty="0" smtClean="0"/>
            </a:br>
            <a:endParaRPr lang="en-ZA" sz="5400" dirty="0"/>
          </a:p>
        </p:txBody>
      </p:sp>
      <p:sp>
        <p:nvSpPr>
          <p:cNvPr id="4" name="Slide Number Placeholder 3"/>
          <p:cNvSpPr>
            <a:spLocks noGrp="1"/>
          </p:cNvSpPr>
          <p:nvPr>
            <p:ph type="sldNum" sz="quarter" idx="12"/>
          </p:nvPr>
        </p:nvSpPr>
        <p:spPr/>
        <p:txBody>
          <a:bodyPr/>
          <a:lstStyle/>
          <a:p>
            <a:fld id="{229CBAE0-C9DC-48E5-BC21-54F13D4EB498}" type="slidenum">
              <a:rPr lang="en-US" smtClean="0"/>
              <a:pPr/>
              <a:t>13</a:t>
            </a:fld>
            <a:endParaRPr lang="en-US" dirty="0"/>
          </a:p>
        </p:txBody>
      </p:sp>
      <p:sp>
        <p:nvSpPr>
          <p:cNvPr id="6" name="Content Placeholder 2"/>
          <p:cNvSpPr txBox="1">
            <a:spLocks/>
          </p:cNvSpPr>
          <p:nvPr/>
        </p:nvSpPr>
        <p:spPr>
          <a:xfrm>
            <a:off x="393700" y="1752600"/>
            <a:ext cx="8229600" cy="2895600"/>
          </a:xfrm>
          <a:prstGeom prst="rect">
            <a:avLst/>
          </a:prstGeom>
        </p:spPr>
        <p:txBody>
          <a:bodyPr>
            <a:normAutofit/>
          </a:bodyPr>
          <a:lstStyle>
            <a:lvl1pPr marL="342900" indent="-342900" algn="l" defTabSz="914400" rtl="0" eaLnBrk="1" latinLnBrk="0" hangingPunct="1">
              <a:spcBef>
                <a:spcPct val="20000"/>
              </a:spcBef>
              <a:buFont typeface="Arial" pitchFamily="34" charset="0"/>
              <a:buNone/>
              <a:defRPr sz="1800" kern="1200">
                <a:solidFill>
                  <a:schemeClr val="tx1">
                    <a:lumMod val="50000"/>
                    <a:lumOff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Char char="•"/>
            </a:pPr>
            <a:endParaRPr lang="en-ZA" sz="2000" dirty="0"/>
          </a:p>
        </p:txBody>
      </p:sp>
      <p:pic>
        <p:nvPicPr>
          <p:cNvPr id="1029" name="Picture 5" descr="D:\My Documents\Pictures\question-mark-690619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28800" y="1295400"/>
            <a:ext cx="5562600" cy="3505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69344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solidFill>
                  <a:schemeClr val="bg1"/>
                </a:solidFill>
              </a:rPr>
              <a:t>Reputation promise/mission</a:t>
            </a:r>
            <a:endParaRPr lang="en-US" dirty="0">
              <a:solidFill>
                <a:schemeClr val="bg1"/>
              </a:solidFill>
            </a:endParaRPr>
          </a:p>
        </p:txBody>
      </p:sp>
      <p:sp>
        <p:nvSpPr>
          <p:cNvPr id="9" name="Content Placeholder 8"/>
          <p:cNvSpPr>
            <a:spLocks noGrp="1"/>
          </p:cNvSpPr>
          <p:nvPr>
            <p:ph idx="1"/>
          </p:nvPr>
        </p:nvSpPr>
        <p:spPr/>
        <p:txBody>
          <a:bodyPr/>
          <a:lstStyle/>
          <a:p>
            <a:pPr algn="just"/>
            <a:r>
              <a:rPr lang="en-US" dirty="0" smtClean="0"/>
              <a:t>The Auditor-General of South Africa has a constitutional mandate and, </a:t>
            </a:r>
          </a:p>
          <a:p>
            <a:pPr algn="just"/>
            <a:r>
              <a:rPr lang="en-US" dirty="0" smtClean="0"/>
              <a:t>as the Supreme Audit Institution (SAI) of South Africa, it exists to strengthen our</a:t>
            </a:r>
          </a:p>
          <a:p>
            <a:pPr algn="just"/>
            <a:r>
              <a:rPr lang="en-US" dirty="0" smtClean="0"/>
              <a:t>country’s democracy by </a:t>
            </a:r>
            <a:r>
              <a:rPr lang="en-US" b="1" dirty="0" smtClean="0"/>
              <a:t>enabling oversight, accountability and governance </a:t>
            </a:r>
            <a:r>
              <a:rPr lang="en-US" dirty="0" smtClean="0"/>
              <a:t>in the </a:t>
            </a:r>
          </a:p>
          <a:p>
            <a:pPr algn="just"/>
            <a:r>
              <a:rPr lang="en-US" dirty="0" smtClean="0"/>
              <a:t>public sector through auditing, thereby </a:t>
            </a:r>
            <a:r>
              <a:rPr lang="en-US" b="1" dirty="0" smtClean="0"/>
              <a:t>building public confidence.</a:t>
            </a:r>
            <a:endParaRPr lang="en-US" dirty="0" smtClean="0"/>
          </a:p>
          <a:p>
            <a:endParaRPr lang="en-US" dirty="0"/>
          </a:p>
        </p:txBody>
      </p:sp>
      <p:sp>
        <p:nvSpPr>
          <p:cNvPr id="2" name="Slide Number Placeholder 1"/>
          <p:cNvSpPr>
            <a:spLocks noGrp="1"/>
          </p:cNvSpPr>
          <p:nvPr>
            <p:ph type="sldNum" sz="quarter" idx="12"/>
          </p:nvPr>
        </p:nvSpPr>
        <p:spPr/>
        <p:txBody>
          <a:bodyPr/>
          <a:lstStyle/>
          <a:p>
            <a:fld id="{229CBAE0-C9DC-48E5-BC21-54F13D4EB498}"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9CBAE0-C9DC-48E5-BC21-54F13D4EB498}" type="slidenum">
              <a:rPr lang="en-US" smtClean="0"/>
              <a:pPr/>
              <a:t>3</a:t>
            </a:fld>
            <a:endParaRPr lang="en-US" dirty="0"/>
          </a:p>
        </p:txBody>
      </p:sp>
      <p:sp>
        <p:nvSpPr>
          <p:cNvPr id="3" name="Title 2"/>
          <p:cNvSpPr>
            <a:spLocks noGrp="1"/>
          </p:cNvSpPr>
          <p:nvPr>
            <p:ph type="title"/>
          </p:nvPr>
        </p:nvSpPr>
        <p:spPr>
          <a:xfrm>
            <a:off x="457200" y="274638"/>
            <a:ext cx="8077200" cy="639762"/>
          </a:xfrm>
        </p:spPr>
        <p:txBody>
          <a:bodyPr>
            <a:noAutofit/>
          </a:bodyPr>
          <a:lstStyle/>
          <a:p>
            <a:r>
              <a:rPr lang="en-ZA" sz="3600" dirty="0" smtClean="0">
                <a:solidFill>
                  <a:schemeClr val="tx2"/>
                </a:solidFill>
                <a:latin typeface="Arial" panose="020B0604020202020204" pitchFamily="34" charset="0"/>
                <a:cs typeface="Arial" panose="020B0604020202020204" pitchFamily="34" charset="0"/>
              </a:rPr>
              <a:t>Purpose of the briefing </a:t>
            </a:r>
            <a:endParaRPr lang="en-ZA" sz="3600" dirty="0">
              <a:solidFill>
                <a:schemeClr val="tx2"/>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914401"/>
            <a:ext cx="8229600" cy="4800600"/>
          </a:xfrm>
        </p:spPr>
        <p:txBody>
          <a:bodyPr>
            <a:normAutofit/>
          </a:bodyPr>
          <a:lstStyle/>
          <a:p>
            <a:pPr marL="514350" indent="-457200">
              <a:buFont typeface="Arial" panose="020B0604020202020204" pitchFamily="34" charset="0"/>
              <a:buChar char="•"/>
            </a:pPr>
            <a:r>
              <a:rPr lang="en-ZA" sz="3200" dirty="0" smtClean="0">
                <a:solidFill>
                  <a:schemeClr val="tx2"/>
                </a:solidFill>
                <a:latin typeface="Arial" panose="020B0604020202020204" pitchFamily="34" charset="0"/>
                <a:cs typeface="Arial" panose="020B0604020202020204" pitchFamily="34" charset="0"/>
              </a:rPr>
              <a:t>To provide the portfolio committee (PC) with audit insights on the interim review of the department’s draft annual performance plan (APP) in order to add value to oversight.</a:t>
            </a:r>
          </a:p>
          <a:p>
            <a:pPr marL="514350" indent="-457200">
              <a:buFont typeface="Arial" panose="020B0604020202020204" pitchFamily="34" charset="0"/>
              <a:buChar char="•"/>
            </a:pPr>
            <a:endParaRPr lang="en-ZA" sz="3200"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40486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02" y="152400"/>
            <a:ext cx="8200697" cy="685800"/>
          </a:xfrm>
        </p:spPr>
        <p:txBody>
          <a:bodyPr>
            <a:normAutofit fontScale="90000"/>
          </a:bodyPr>
          <a:lstStyle/>
          <a:p>
            <a:r>
              <a:rPr lang="en-US" sz="2700" dirty="0" smtClean="0">
                <a:solidFill>
                  <a:schemeClr val="tx1"/>
                </a:solidFill>
                <a:latin typeface="Arial" pitchFamily="34" charset="0"/>
                <a:cs typeface="Arial" pitchFamily="34" charset="0"/>
              </a:rPr>
              <a:t>Key committee considerations when reviewing the APP</a:t>
            </a:r>
            <a:r>
              <a:rPr lang="en-US" dirty="0">
                <a:solidFill>
                  <a:srgbClr val="64ADCF"/>
                </a:solidFill>
                <a:latin typeface="Arial" pitchFamily="34" charset="0"/>
                <a:cs typeface="Arial" pitchFamily="34" charset="0"/>
              </a:rPr>
              <a:t/>
            </a:r>
            <a:br>
              <a:rPr lang="en-US" dirty="0">
                <a:solidFill>
                  <a:srgbClr val="64ADCF"/>
                </a:solidFill>
                <a:latin typeface="Arial" pitchFamily="34" charset="0"/>
                <a:cs typeface="Arial"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94707866"/>
              </p:ext>
            </p:extLst>
          </p:nvPr>
        </p:nvGraphicFramePr>
        <p:xfrm>
          <a:off x="228600" y="914400"/>
          <a:ext cx="8458200" cy="521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9225953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9CBAE0-C9DC-48E5-BC21-54F13D4EB498}" type="slidenum">
              <a:rPr lang="en-US" smtClean="0"/>
              <a:pPr/>
              <a:t>5</a:t>
            </a:fld>
            <a:endParaRPr lang="en-US" dirty="0"/>
          </a:p>
        </p:txBody>
      </p:sp>
      <p:graphicFrame>
        <p:nvGraphicFramePr>
          <p:cNvPr id="5" name="Diagram 4"/>
          <p:cNvGraphicFramePr/>
          <p:nvPr>
            <p:extLst>
              <p:ext uri="{D42A27DB-BD31-4B8C-83A1-F6EECF244321}">
                <p14:modId xmlns:p14="http://schemas.microsoft.com/office/powerpoint/2010/main" xmlns="" val="3193330130"/>
              </p:ext>
            </p:extLst>
          </p:nvPr>
        </p:nvGraphicFramePr>
        <p:xfrm>
          <a:off x="533400" y="1368044"/>
          <a:ext cx="8001000" cy="4346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Wave 5"/>
          <p:cNvSpPr/>
          <p:nvPr/>
        </p:nvSpPr>
        <p:spPr>
          <a:xfrm>
            <a:off x="1524000" y="174244"/>
            <a:ext cx="6019800" cy="914400"/>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b="1" dirty="0">
                <a:solidFill>
                  <a:prstClr val="white"/>
                </a:solidFill>
                <a:latin typeface="Arial" panose="020B0604020202020204" pitchFamily="34" charset="0"/>
                <a:cs typeface="Arial" panose="020B0604020202020204" pitchFamily="34" charset="0"/>
              </a:rPr>
              <a:t>AGSA review of </a:t>
            </a:r>
            <a:r>
              <a:rPr lang="en-US" b="1" dirty="0" smtClean="0">
                <a:solidFill>
                  <a:prstClr val="white"/>
                </a:solidFill>
                <a:latin typeface="Arial" panose="020B0604020202020204" pitchFamily="34" charset="0"/>
                <a:cs typeface="Arial" panose="020B0604020202020204" pitchFamily="34" charset="0"/>
              </a:rPr>
              <a:t>the draft 2016-17 APP</a:t>
            </a:r>
            <a:endParaRPr lang="en-US"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70835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solidFill>
                  <a:schemeClr val="tx1"/>
                </a:solidFill>
                <a:latin typeface="Arial" panose="020B0604020202020204" pitchFamily="34" charset="0"/>
                <a:cs typeface="Arial" panose="020B0604020202020204" pitchFamily="34" charset="0"/>
              </a:rPr>
              <a:t>Criteria used to assess the draft APP</a:t>
            </a:r>
            <a:endParaRPr lang="en-ZA" dirty="0">
              <a:solidFill>
                <a:schemeClr val="tx1"/>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16605294"/>
              </p:ext>
            </p:extLst>
          </p:nvPr>
        </p:nvGraphicFramePr>
        <p:xfrm>
          <a:off x="457200" y="914400"/>
          <a:ext cx="8229600" cy="521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xmlns="" val="250956115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xmlns="" val="24398606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631051124"/>
              </p:ext>
            </p:extLst>
          </p:nvPr>
        </p:nvGraphicFramePr>
        <p:xfrm>
          <a:off x="533400" y="3429000"/>
          <a:ext cx="7794679" cy="1314903"/>
        </p:xfrm>
        <a:graphic>
          <a:graphicData uri="http://schemas.openxmlformats.org/drawingml/2006/table">
            <a:tbl>
              <a:tblPr firstRow="1" firstCol="1" bandRow="1">
                <a:tableStyleId>{21E4AEA4-8DFA-4A89-87EB-49C32662AFE0}</a:tableStyleId>
              </a:tblPr>
              <a:tblGrid>
                <a:gridCol w="2711539"/>
                <a:gridCol w="2541570"/>
                <a:gridCol w="2541570"/>
              </a:tblGrid>
              <a:tr h="459565">
                <a:tc>
                  <a:txBody>
                    <a:bodyPr/>
                    <a:lstStyle/>
                    <a:p>
                      <a:pPr algn="ctr">
                        <a:lnSpc>
                          <a:spcPct val="115000"/>
                        </a:lnSpc>
                        <a:spcBef>
                          <a:spcPts val="300"/>
                        </a:spcBef>
                        <a:spcAft>
                          <a:spcPts val="300"/>
                        </a:spcAft>
                      </a:pPr>
                      <a:r>
                        <a:rPr lang="en-ZA" sz="2000" dirty="0" smtClean="0">
                          <a:effectLst/>
                        </a:rPr>
                        <a:t>Auditee</a:t>
                      </a:r>
                      <a:r>
                        <a:rPr lang="en-ZA" sz="2000" dirty="0">
                          <a:effectLst/>
                        </a:rPr>
                        <a:t> </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Bef>
                          <a:spcPts val="300"/>
                        </a:spcBef>
                        <a:spcAft>
                          <a:spcPts val="300"/>
                        </a:spcAft>
                      </a:pPr>
                      <a:r>
                        <a:rPr lang="en-ZA" sz="2000" dirty="0" smtClean="0">
                          <a:effectLst/>
                        </a:rPr>
                        <a:t>Measurability</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Bef>
                          <a:spcPts val="300"/>
                        </a:spcBef>
                        <a:spcAft>
                          <a:spcPts val="300"/>
                        </a:spcAft>
                      </a:pPr>
                      <a:r>
                        <a:rPr lang="en-ZA" sz="2000" dirty="0" smtClean="0">
                          <a:effectLst/>
                        </a:rPr>
                        <a:t>Relevance</a:t>
                      </a:r>
                      <a:endParaRPr lang="en-GB" sz="2000" dirty="0">
                        <a:effectLst/>
                        <a:latin typeface="Arial" panose="020B0604020202020204" pitchFamily="34" charset="0"/>
                        <a:ea typeface="Calibri"/>
                        <a:cs typeface="Arial" panose="020B0604020202020204" pitchFamily="34" charset="0"/>
                      </a:endParaRPr>
                    </a:p>
                  </a:txBody>
                  <a:tcPr marL="68580" marR="68580" marT="0" marB="0" anchor="ctr"/>
                </a:tc>
              </a:tr>
              <a:tr h="855338">
                <a:tc>
                  <a:txBody>
                    <a:bodyPr/>
                    <a:lstStyle/>
                    <a:p>
                      <a:pPr algn="just">
                        <a:spcAft>
                          <a:spcPts val="0"/>
                        </a:spcAft>
                      </a:pPr>
                      <a:r>
                        <a:rPr lang="en-GB" sz="1600" dirty="0" smtClean="0">
                          <a:effectLst/>
                        </a:rPr>
                        <a:t>Department</a:t>
                      </a:r>
                      <a:r>
                        <a:rPr lang="en-GB" sz="1600" baseline="0" dirty="0" smtClean="0">
                          <a:effectLst/>
                        </a:rPr>
                        <a:t> of Arts and Culture</a:t>
                      </a:r>
                      <a:endParaRPr lang="en-GB" sz="1600" dirty="0">
                        <a:effectLst/>
                        <a:latin typeface="Arial" panose="020B060402020202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GB" sz="1600" b="1" dirty="0" smtClean="0">
                          <a:effectLst/>
                          <a:latin typeface="Arial" panose="020B0604020202020204" pitchFamily="34" charset="0"/>
                          <a:ea typeface="Calibri"/>
                          <a:cs typeface="Arial" panose="020B0604020202020204" pitchFamily="34" charset="0"/>
                        </a:rPr>
                        <a:t>X</a:t>
                      </a:r>
                    </a:p>
                    <a:p>
                      <a:pPr algn="ctr">
                        <a:lnSpc>
                          <a:spcPct val="115000"/>
                        </a:lnSpc>
                        <a:spcAft>
                          <a:spcPts val="0"/>
                        </a:spcAft>
                      </a:pPr>
                      <a:endParaRPr lang="en-GB" sz="1000" b="1"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Aft>
                          <a:spcPts val="0"/>
                        </a:spcAft>
                      </a:pPr>
                      <a:r>
                        <a:rPr lang="en-GB" sz="2400" dirty="0" smtClean="0">
                          <a:effectLst/>
                          <a:latin typeface="Marlett" pitchFamily="2" charset="2"/>
                          <a:ea typeface="Calibri"/>
                          <a:cs typeface="Arial" panose="020B0604020202020204" pitchFamily="34" charset="0"/>
                        </a:rPr>
                        <a:t>a</a:t>
                      </a:r>
                      <a:endParaRPr lang="en-GB" sz="2400" dirty="0">
                        <a:effectLst/>
                        <a:latin typeface="Marlett" pitchFamily="2" charset="2"/>
                        <a:ea typeface="Calibri"/>
                        <a:cs typeface="Arial" panose="020B0604020202020204" pitchFamily="34" charset="0"/>
                      </a:endParaRPr>
                    </a:p>
                  </a:txBody>
                  <a:tcPr marL="68580" marR="68580" marT="0" marB="0" anchor="ctr"/>
                </a:tc>
              </a:tr>
            </a:tbl>
          </a:graphicData>
        </a:graphic>
      </p:graphicFrame>
      <p:sp>
        <p:nvSpPr>
          <p:cNvPr id="3" name="Rectangle 1"/>
          <p:cNvSpPr>
            <a:spLocks noChangeArrowheads="1"/>
          </p:cNvSpPr>
          <p:nvPr/>
        </p:nvSpPr>
        <p:spPr bwMode="auto">
          <a:xfrm>
            <a:off x="296917" y="4534546"/>
            <a:ext cx="8500242" cy="5078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eaLnBrk="0" hangingPunct="0"/>
            <a:r>
              <a:rPr lang="en-ZA" sz="1100" i="1" dirty="0" smtClean="0"/>
              <a:t> </a:t>
            </a:r>
            <a:endParaRPr lang="en-GB" sz="1100" i="1" dirty="0">
              <a:ea typeface="Calibri"/>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ZA" altLang="en-US" sz="1600" b="0" i="0" u="none" strike="noStrike" cap="none" normalizeH="0" baseline="0" dirty="0" smtClean="0">
              <a:ln>
                <a:noFill/>
              </a:ln>
              <a:solidFill>
                <a:schemeClr val="tx1"/>
              </a:solidFill>
              <a:effectLst/>
            </a:endParaRPr>
          </a:p>
        </p:txBody>
      </p:sp>
      <p:sp>
        <p:nvSpPr>
          <p:cNvPr id="4" name="Rectangle 3"/>
          <p:cNvSpPr/>
          <p:nvPr/>
        </p:nvSpPr>
        <p:spPr>
          <a:xfrm>
            <a:off x="296917" y="206514"/>
            <a:ext cx="8277005" cy="3262432"/>
          </a:xfrm>
          <a:prstGeom prst="rect">
            <a:avLst/>
          </a:prstGeom>
        </p:spPr>
        <p:txBody>
          <a:bodyPr wrap="square">
            <a:spAutoFit/>
          </a:bodyPr>
          <a:lstStyle/>
          <a:p>
            <a:pPr lvl="0" fontAlgn="base">
              <a:spcBef>
                <a:spcPct val="0"/>
              </a:spcBef>
              <a:spcAft>
                <a:spcPct val="0"/>
              </a:spcAft>
              <a:tabLst>
                <a:tab pos="457200" algn="l"/>
              </a:tabLst>
            </a:pPr>
            <a:r>
              <a:rPr lang="en-ZA" altLang="en-US" sz="2000" b="1" dirty="0" smtClean="0">
                <a:solidFill>
                  <a:srgbClr val="00A9A4"/>
                </a:solidFill>
                <a:latin typeface="Arial" pitchFamily="34" charset="0"/>
                <a:ea typeface="+mj-ea"/>
                <a:cs typeface="Arial" pitchFamily="34" charset="0"/>
              </a:rPr>
              <a:t>Review findings </a:t>
            </a:r>
            <a:r>
              <a:rPr lang="en-ZA" altLang="en-US" sz="2000" b="1" dirty="0">
                <a:solidFill>
                  <a:srgbClr val="00A9A4"/>
                </a:solidFill>
                <a:latin typeface="Arial" pitchFamily="34" charset="0"/>
                <a:ea typeface="+mj-ea"/>
                <a:cs typeface="Arial" pitchFamily="34" charset="0"/>
              </a:rPr>
              <a:t>on </a:t>
            </a:r>
            <a:r>
              <a:rPr lang="en-ZA" altLang="en-US" sz="2000" b="1" dirty="0" smtClean="0">
                <a:solidFill>
                  <a:srgbClr val="00A9A4"/>
                </a:solidFill>
                <a:latin typeface="Arial" pitchFamily="34" charset="0"/>
                <a:ea typeface="+mj-ea"/>
                <a:cs typeface="Arial" pitchFamily="34" charset="0"/>
              </a:rPr>
              <a:t>draft 2016/17 APP</a:t>
            </a:r>
          </a:p>
          <a:p>
            <a:pPr lvl="0" fontAlgn="base">
              <a:spcBef>
                <a:spcPct val="0"/>
              </a:spcBef>
              <a:spcAft>
                <a:spcPct val="0"/>
              </a:spcAft>
              <a:tabLst>
                <a:tab pos="457200" algn="l"/>
              </a:tabLst>
            </a:pPr>
            <a:endParaRPr lang="en-ZA" altLang="en-US" sz="2000" b="1" dirty="0">
              <a:solidFill>
                <a:srgbClr val="00A9A4"/>
              </a:solidFill>
              <a:latin typeface="Arial" pitchFamily="34" charset="0"/>
              <a:ea typeface="+mj-ea"/>
              <a:cs typeface="Arial" pitchFamily="34" charset="0"/>
            </a:endParaRPr>
          </a:p>
          <a:p>
            <a:pPr lvl="0" fontAlgn="base">
              <a:spcBef>
                <a:spcPct val="0"/>
              </a:spcBef>
              <a:spcAft>
                <a:spcPct val="0"/>
              </a:spcAft>
              <a:tabLst>
                <a:tab pos="457200" algn="l"/>
              </a:tabLst>
            </a:pPr>
            <a:r>
              <a:rPr lang="en-ZA" altLang="en-US" sz="2000" b="1" dirty="0" smtClean="0">
                <a:solidFill>
                  <a:srgbClr val="00A9A4"/>
                </a:solidFill>
                <a:latin typeface="Arial" pitchFamily="34" charset="0"/>
                <a:ea typeface="+mj-ea"/>
                <a:cs typeface="Arial" pitchFamily="34" charset="0"/>
              </a:rPr>
              <a:t>The following programmes were selected for the review :</a:t>
            </a:r>
          </a:p>
          <a:p>
            <a:pPr lvl="0" fontAlgn="base">
              <a:spcBef>
                <a:spcPct val="0"/>
              </a:spcBef>
              <a:spcAft>
                <a:spcPct val="0"/>
              </a:spcAft>
              <a:tabLst>
                <a:tab pos="457200" algn="l"/>
              </a:tabLst>
            </a:pPr>
            <a:endParaRPr lang="en-ZA" altLang="en-US" sz="2000" b="1" dirty="0">
              <a:solidFill>
                <a:srgbClr val="00A9A4"/>
              </a:solidFill>
              <a:latin typeface="Arial" pitchFamily="34" charset="0"/>
              <a:ea typeface="+mj-ea"/>
              <a:cs typeface="Arial" pitchFamily="34" charset="0"/>
            </a:endParaRPr>
          </a:p>
          <a:p>
            <a:pPr lvl="0" fontAlgn="base">
              <a:spcBef>
                <a:spcPct val="0"/>
              </a:spcBef>
              <a:spcAft>
                <a:spcPct val="0"/>
              </a:spcAft>
              <a:tabLst>
                <a:tab pos="457200" algn="l"/>
              </a:tabLst>
            </a:pPr>
            <a:r>
              <a:rPr lang="en-ZA" altLang="en-US" sz="1400" b="1" dirty="0" smtClean="0">
                <a:solidFill>
                  <a:srgbClr val="00A9A4"/>
                </a:solidFill>
                <a:latin typeface="Arial" pitchFamily="34" charset="0"/>
                <a:ea typeface="+mj-ea"/>
                <a:cs typeface="Arial" pitchFamily="34" charset="0"/>
              </a:rPr>
              <a:t>Programme 3 : </a:t>
            </a:r>
            <a:r>
              <a:rPr lang="en-GB" sz="1400" b="1" dirty="0">
                <a:solidFill>
                  <a:srgbClr val="00A9A4"/>
                </a:solidFill>
                <a:latin typeface="Arial" pitchFamily="34" charset="0"/>
                <a:ea typeface="+mj-ea"/>
                <a:cs typeface="Arial" pitchFamily="34" charset="0"/>
              </a:rPr>
              <a:t>Arts &amp; Culture Promotion and </a:t>
            </a:r>
            <a:r>
              <a:rPr lang="en-GB" sz="1400" b="1" dirty="0" smtClean="0">
                <a:solidFill>
                  <a:srgbClr val="00A9A4"/>
                </a:solidFill>
                <a:latin typeface="Arial" pitchFamily="34" charset="0"/>
                <a:ea typeface="+mj-ea"/>
                <a:cs typeface="Arial" pitchFamily="34" charset="0"/>
              </a:rPr>
              <a:t>Development</a:t>
            </a:r>
          </a:p>
          <a:p>
            <a:pPr lvl="0" fontAlgn="base">
              <a:spcBef>
                <a:spcPct val="0"/>
              </a:spcBef>
              <a:spcAft>
                <a:spcPct val="0"/>
              </a:spcAft>
              <a:tabLst>
                <a:tab pos="457200" algn="l"/>
              </a:tabLst>
            </a:pPr>
            <a:r>
              <a:rPr lang="en-GB" sz="1400" dirty="0" smtClean="0"/>
              <a:t>The programme  </a:t>
            </a:r>
            <a:r>
              <a:rPr lang="en-GB" sz="1400" dirty="0"/>
              <a:t>is responsible for the development and promotion of arts, culture and </a:t>
            </a:r>
            <a:r>
              <a:rPr lang="en-GB" sz="1400" dirty="0" smtClean="0"/>
              <a:t>language.</a:t>
            </a:r>
            <a:endParaRPr lang="en-ZA" altLang="en-US" sz="1400" b="1" dirty="0">
              <a:solidFill>
                <a:srgbClr val="00A9A4"/>
              </a:solidFill>
              <a:latin typeface="Arial" pitchFamily="34" charset="0"/>
              <a:ea typeface="+mj-ea"/>
              <a:cs typeface="Arial" pitchFamily="34" charset="0"/>
            </a:endParaRPr>
          </a:p>
          <a:p>
            <a:pPr lvl="0" fontAlgn="base">
              <a:spcBef>
                <a:spcPct val="0"/>
              </a:spcBef>
              <a:spcAft>
                <a:spcPct val="0"/>
              </a:spcAft>
              <a:tabLst>
                <a:tab pos="457200" algn="l"/>
              </a:tabLst>
            </a:pPr>
            <a:endParaRPr lang="en-ZA" altLang="en-US" sz="1400" b="1" dirty="0">
              <a:solidFill>
                <a:srgbClr val="00A9A4"/>
              </a:solidFill>
              <a:latin typeface="Arial" pitchFamily="34" charset="0"/>
              <a:ea typeface="+mj-ea"/>
              <a:cs typeface="Arial" pitchFamily="34" charset="0"/>
            </a:endParaRPr>
          </a:p>
          <a:p>
            <a:pPr fontAlgn="base">
              <a:spcBef>
                <a:spcPct val="0"/>
              </a:spcBef>
              <a:spcAft>
                <a:spcPct val="0"/>
              </a:spcAft>
              <a:tabLst>
                <a:tab pos="457200" algn="l"/>
              </a:tabLst>
            </a:pPr>
            <a:r>
              <a:rPr lang="en-ZA" altLang="en-US" sz="1400" b="1" dirty="0" smtClean="0">
                <a:solidFill>
                  <a:srgbClr val="00A9A4"/>
                </a:solidFill>
                <a:latin typeface="Arial" pitchFamily="34" charset="0"/>
                <a:ea typeface="+mj-ea"/>
                <a:cs typeface="Arial" pitchFamily="34" charset="0"/>
              </a:rPr>
              <a:t>Programme 4 :</a:t>
            </a:r>
            <a:r>
              <a:rPr lang="en-ZA" altLang="en-US" sz="1400" b="1" dirty="0">
                <a:solidFill>
                  <a:srgbClr val="00A9A4"/>
                </a:solidFill>
                <a:latin typeface="Arial" pitchFamily="34" charset="0"/>
                <a:ea typeface="+mj-ea"/>
                <a:cs typeface="Arial" pitchFamily="34" charset="0"/>
              </a:rPr>
              <a:t> </a:t>
            </a:r>
            <a:r>
              <a:rPr lang="en-GB" sz="1400" b="1" dirty="0">
                <a:solidFill>
                  <a:srgbClr val="00A9A4"/>
                </a:solidFill>
                <a:latin typeface="Arial" pitchFamily="34" charset="0"/>
                <a:ea typeface="+mj-ea"/>
                <a:cs typeface="Arial" pitchFamily="34" charset="0"/>
              </a:rPr>
              <a:t>Heritage Promotion &amp; </a:t>
            </a:r>
            <a:r>
              <a:rPr lang="en-GB" sz="1400" b="1" dirty="0" smtClean="0">
                <a:solidFill>
                  <a:srgbClr val="00A9A4"/>
                </a:solidFill>
                <a:latin typeface="Arial" pitchFamily="34" charset="0"/>
                <a:ea typeface="+mj-ea"/>
                <a:cs typeface="Arial" pitchFamily="34" charset="0"/>
              </a:rPr>
              <a:t>Preservation</a:t>
            </a:r>
          </a:p>
          <a:p>
            <a:pPr fontAlgn="base">
              <a:spcBef>
                <a:spcPct val="0"/>
              </a:spcBef>
              <a:spcAft>
                <a:spcPct val="0"/>
              </a:spcAft>
              <a:tabLst>
                <a:tab pos="457200" algn="l"/>
              </a:tabLst>
            </a:pPr>
            <a:r>
              <a:rPr lang="en-GB" sz="1400" dirty="0" smtClean="0"/>
              <a:t>The programme </a:t>
            </a:r>
            <a:r>
              <a:rPr lang="en-GB" sz="1400" dirty="0"/>
              <a:t>is responsible to identify, collect, safeguard, promote and transform South African heritage, archives, heraldry and libraries</a:t>
            </a:r>
            <a:r>
              <a:rPr lang="en-GB" sz="1400" dirty="0" smtClean="0"/>
              <a:t>.</a:t>
            </a:r>
          </a:p>
          <a:p>
            <a:pPr fontAlgn="base">
              <a:spcBef>
                <a:spcPct val="0"/>
              </a:spcBef>
              <a:spcAft>
                <a:spcPct val="0"/>
              </a:spcAft>
              <a:tabLst>
                <a:tab pos="457200" algn="l"/>
              </a:tabLst>
            </a:pPr>
            <a:endParaRPr lang="en-GB" altLang="en-US" sz="1400" b="1" dirty="0">
              <a:solidFill>
                <a:srgbClr val="00A9A4"/>
              </a:solidFill>
              <a:latin typeface="Arial" pitchFamily="34" charset="0"/>
              <a:ea typeface="+mj-ea"/>
              <a:cs typeface="Arial" pitchFamily="34" charset="0"/>
            </a:endParaRPr>
          </a:p>
          <a:p>
            <a:pPr fontAlgn="base">
              <a:spcBef>
                <a:spcPct val="0"/>
              </a:spcBef>
              <a:spcAft>
                <a:spcPct val="0"/>
              </a:spcAft>
              <a:tabLst>
                <a:tab pos="457200" algn="l"/>
              </a:tabLst>
            </a:pPr>
            <a:r>
              <a:rPr lang="en-GB" altLang="en-US" sz="1400" b="1" dirty="0" smtClean="0">
                <a:solidFill>
                  <a:srgbClr val="00A9A4"/>
                </a:solidFill>
                <a:latin typeface="Arial" pitchFamily="34" charset="0"/>
                <a:ea typeface="+mj-ea"/>
                <a:cs typeface="Arial" pitchFamily="34" charset="0"/>
              </a:rPr>
              <a:t>The overall results are as follows :</a:t>
            </a:r>
          </a:p>
          <a:p>
            <a:pPr fontAlgn="base">
              <a:spcBef>
                <a:spcPct val="0"/>
              </a:spcBef>
              <a:spcAft>
                <a:spcPct val="0"/>
              </a:spcAft>
              <a:tabLst>
                <a:tab pos="457200" algn="l"/>
              </a:tabLst>
            </a:pPr>
            <a:endParaRPr lang="en-GB" altLang="en-US" sz="1400" b="1" dirty="0">
              <a:solidFill>
                <a:srgbClr val="00A9A4"/>
              </a:solidFill>
              <a:latin typeface="Arial" pitchFamily="34" charset="0"/>
              <a:ea typeface="+mj-ea"/>
              <a:cs typeface="Arial" pitchFamily="34" charset="0"/>
            </a:endParaRPr>
          </a:p>
        </p:txBody>
      </p:sp>
      <p:graphicFrame>
        <p:nvGraphicFramePr>
          <p:cNvPr id="5" name="Diagram 4"/>
          <p:cNvGraphicFramePr/>
          <p:nvPr>
            <p:extLst>
              <p:ext uri="{D42A27DB-BD31-4B8C-83A1-F6EECF244321}">
                <p14:modId xmlns:p14="http://schemas.microsoft.com/office/powerpoint/2010/main" xmlns="" val="2480100609"/>
              </p:ext>
            </p:extLst>
          </p:nvPr>
        </p:nvGraphicFramePr>
        <p:xfrm>
          <a:off x="435522" y="5081698"/>
          <a:ext cx="8223031" cy="111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0297286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990600"/>
          </a:xfrm>
        </p:spPr>
        <p:txBody>
          <a:bodyPr/>
          <a:lstStyle/>
          <a:p>
            <a:r>
              <a:rPr lang="en-ZA" dirty="0" smtClean="0"/>
              <a:t/>
            </a:r>
            <a:br>
              <a:rPr lang="en-ZA" dirty="0" smtClean="0"/>
            </a:br>
            <a:r>
              <a:rPr lang="en-ZA" dirty="0" smtClean="0"/>
              <a:t>Summary of key findings</a:t>
            </a:r>
            <a:endParaRPr lang="en-ZA" dirty="0"/>
          </a:p>
        </p:txBody>
      </p:sp>
      <p:sp>
        <p:nvSpPr>
          <p:cNvPr id="3" name="Content Placeholder 2"/>
          <p:cNvSpPr>
            <a:spLocks noGrp="1"/>
          </p:cNvSpPr>
          <p:nvPr>
            <p:ph idx="1"/>
          </p:nvPr>
        </p:nvSpPr>
        <p:spPr>
          <a:xfrm>
            <a:off x="228600" y="914400"/>
            <a:ext cx="8229600" cy="5059363"/>
          </a:xfrm>
        </p:spPr>
        <p:txBody>
          <a:bodyPr/>
          <a:lstStyle/>
          <a:p>
            <a:pPr marL="0" indent="0">
              <a:buNone/>
            </a:pPr>
            <a:endParaRPr lang="en-ZA" dirty="0" smtClean="0"/>
          </a:p>
          <a:p>
            <a:pPr marL="0" indent="0" algn="just">
              <a:buNone/>
            </a:pPr>
            <a:r>
              <a:rPr lang="en-ZA" sz="1400" dirty="0"/>
              <a:t>Note : Review was done on the 2nd draft APP which was issued to auditors on 02 December 2015 and was compared to the final version of the APP which was submitted on 26 February 2016</a:t>
            </a:r>
            <a:r>
              <a:rPr lang="en-ZA" sz="1400" dirty="0" smtClean="0"/>
              <a:t>.</a:t>
            </a:r>
          </a:p>
          <a:p>
            <a:pPr marL="0" indent="0" algn="just">
              <a:buNone/>
            </a:pPr>
            <a:endParaRPr lang="en-ZA" dirty="0" smtClean="0"/>
          </a:p>
          <a:p>
            <a:pPr marL="457200" indent="-457200">
              <a:buFont typeface="+mj-lt"/>
              <a:buAutoNum type="arabicPeriod"/>
            </a:pPr>
            <a:r>
              <a:rPr lang="en-ZA" dirty="0" smtClean="0"/>
              <a:t>Indicators not well defined</a:t>
            </a:r>
          </a:p>
          <a:p>
            <a:pPr marL="0" indent="0">
              <a:buNone/>
            </a:pPr>
            <a:endParaRPr lang="en-ZA" dirty="0" smtClean="0"/>
          </a:p>
          <a:p>
            <a:pPr marL="457200" indent="-457200">
              <a:buFont typeface="+mj-lt"/>
              <a:buAutoNum type="arabicPeriod"/>
            </a:pPr>
            <a:endParaRPr lang="en-ZA" dirty="0"/>
          </a:p>
          <a:p>
            <a:pPr marL="457200" indent="-457200">
              <a:buFont typeface="+mj-lt"/>
              <a:buAutoNum type="arabicPeriod"/>
            </a:pPr>
            <a:endParaRPr lang="en-ZA" dirty="0" smtClean="0"/>
          </a:p>
          <a:p>
            <a:pPr marL="457200" indent="-457200">
              <a:buFont typeface="+mj-lt"/>
              <a:buAutoNum type="arabicPeriod"/>
            </a:pPr>
            <a:endParaRPr lang="en-ZA" dirty="0"/>
          </a:p>
          <a:p>
            <a:pPr marL="457200" indent="-457200">
              <a:buFont typeface="+mj-lt"/>
              <a:buAutoNum type="arabicPeriod"/>
            </a:pPr>
            <a:endParaRPr lang="en-ZA" dirty="0" smtClean="0"/>
          </a:p>
          <a:p>
            <a:endParaRPr lang="en-ZA" dirty="0" smtClean="0"/>
          </a:p>
          <a:p>
            <a:endParaRPr lang="en-ZA" dirty="0"/>
          </a:p>
          <a:p>
            <a:pPr marL="0" indent="0">
              <a:buNone/>
            </a:pPr>
            <a:endParaRPr lang="en-ZA" dirty="0" smtClean="0"/>
          </a:p>
          <a:p>
            <a:endParaRPr lang="en-ZA" dirty="0"/>
          </a:p>
          <a:p>
            <a:pPr marL="0" indent="0" algn="just">
              <a:buNone/>
            </a:pPr>
            <a:endParaRPr lang="en-ZA" dirty="0"/>
          </a:p>
          <a:p>
            <a:pPr marL="0" indent="0" algn="just">
              <a:buNone/>
            </a:pPr>
            <a:r>
              <a:rPr lang="en-ZA" sz="1400" dirty="0" smtClean="0"/>
              <a:t>.</a:t>
            </a:r>
          </a:p>
          <a:p>
            <a:pPr marL="0" indent="0" algn="just">
              <a:buNone/>
            </a:pPr>
            <a:endParaRPr lang="en-ZA" sz="1400" dirty="0" smtClean="0"/>
          </a:p>
          <a:p>
            <a:pPr marL="0"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010504491"/>
              </p:ext>
            </p:extLst>
          </p:nvPr>
        </p:nvGraphicFramePr>
        <p:xfrm>
          <a:off x="381000" y="3048000"/>
          <a:ext cx="7010400" cy="1690688"/>
        </p:xfrm>
        <a:graphic>
          <a:graphicData uri="http://schemas.openxmlformats.org/drawingml/2006/table">
            <a:tbl>
              <a:tblPr firstRow="1" bandRow="1">
                <a:tableStyleId>{5C22544A-7EE6-4342-B048-85BDC9FD1C3A}</a:tableStyleId>
              </a:tblPr>
              <a:tblGrid>
                <a:gridCol w="1905000"/>
                <a:gridCol w="1066800"/>
                <a:gridCol w="1295400"/>
                <a:gridCol w="1371600"/>
                <a:gridCol w="1371600"/>
              </a:tblGrid>
              <a:tr h="929640">
                <a:tc>
                  <a:txBody>
                    <a:bodyPr/>
                    <a:lstStyle/>
                    <a:p>
                      <a:endParaRPr lang="en-ZA" sz="1100" dirty="0" smtClean="0">
                        <a:latin typeface="Arial" panose="020B0604020202020204" pitchFamily="34" charset="0"/>
                        <a:cs typeface="Arial" panose="020B0604020202020204" pitchFamily="34" charset="0"/>
                      </a:endParaRPr>
                    </a:p>
                    <a:p>
                      <a:r>
                        <a:rPr lang="en-ZA" sz="1100" dirty="0" smtClean="0">
                          <a:latin typeface="Arial" panose="020B0604020202020204" pitchFamily="34" charset="0"/>
                          <a:cs typeface="Arial" panose="020B0604020202020204" pitchFamily="34" charset="0"/>
                        </a:rPr>
                        <a:t>Programme</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No of total indicators in the APP</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No of indicators  not well defined</a:t>
                      </a:r>
                      <a:endParaRPr lang="en-ZA"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anose="020B0604020202020204" pitchFamily="34" charset="0"/>
                          <a:cs typeface="Arial" panose="020B0604020202020204" pitchFamily="34" charset="0"/>
                        </a:rPr>
                        <a:t>No of indicators </a:t>
                      </a:r>
                      <a:r>
                        <a:rPr lang="en-ZA" sz="1100" baseline="0" dirty="0" smtClean="0">
                          <a:latin typeface="Arial" panose="020B0604020202020204" pitchFamily="34" charset="0"/>
                          <a:cs typeface="Arial" panose="020B0604020202020204" pitchFamily="34" charset="0"/>
                        </a:rPr>
                        <a:t> corrected as per  APP 19 /26 February 2016</a:t>
                      </a:r>
                      <a:endParaRPr lang="en-ZA" sz="1100" dirty="0" smtClean="0">
                        <a:latin typeface="Arial" panose="020B0604020202020204" pitchFamily="34" charset="0"/>
                        <a:cs typeface="Arial" panose="020B0604020202020204" pitchFamily="34" charset="0"/>
                      </a:endParaRPr>
                    </a:p>
                    <a:p>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Percentage %</a:t>
                      </a:r>
                      <a:endParaRPr lang="en-ZA" sz="1100" dirty="0">
                        <a:latin typeface="Arial" panose="020B0604020202020204" pitchFamily="34" charset="0"/>
                        <a:cs typeface="Arial" panose="020B0604020202020204" pitchFamily="34" charset="0"/>
                      </a:endParaRPr>
                    </a:p>
                  </a:txBody>
                  <a:tcPr/>
                </a:tc>
              </a:tr>
              <a:tr h="334328">
                <a:tc>
                  <a:txBody>
                    <a:bodyPr/>
                    <a:lstStyle/>
                    <a:p>
                      <a:r>
                        <a:rPr lang="en-ZA" sz="1100" dirty="0" smtClean="0">
                          <a:latin typeface="Arial" panose="020B0604020202020204" pitchFamily="34" charset="0"/>
                          <a:cs typeface="Arial" panose="020B0604020202020204" pitchFamily="34" charset="0"/>
                        </a:rPr>
                        <a:t>Programme  3</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27</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6</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6</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22 %</a:t>
                      </a:r>
                      <a:endParaRPr lang="en-ZA" sz="1100" dirty="0">
                        <a:latin typeface="Arial" panose="020B0604020202020204" pitchFamily="34" charset="0"/>
                        <a:cs typeface="Arial" panose="020B0604020202020204" pitchFamily="34" charset="0"/>
                      </a:endParaRPr>
                    </a:p>
                  </a:txBody>
                  <a:tcPr/>
                </a:tc>
              </a:tr>
              <a:tr h="346710">
                <a:tc>
                  <a:txBody>
                    <a:bodyPr/>
                    <a:lstStyle/>
                    <a:p>
                      <a:endParaRPr lang="en-ZA" sz="1100" dirty="0" smtClean="0">
                        <a:latin typeface="Arial" panose="020B0604020202020204" pitchFamily="34" charset="0"/>
                        <a:cs typeface="Arial" panose="020B0604020202020204" pitchFamily="34" charset="0"/>
                      </a:endParaRPr>
                    </a:p>
                    <a:p>
                      <a:r>
                        <a:rPr lang="en-ZA" sz="1100" dirty="0" smtClean="0">
                          <a:latin typeface="Arial" panose="020B0604020202020204" pitchFamily="34" charset="0"/>
                          <a:cs typeface="Arial" panose="020B0604020202020204" pitchFamily="34" charset="0"/>
                        </a:rPr>
                        <a:t>Programme  4</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29</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10</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10</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35 %</a:t>
                      </a:r>
                      <a:endParaRPr lang="en-ZA"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3477424845"/>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620000" cy="838200"/>
          </a:xfrm>
        </p:spPr>
        <p:txBody>
          <a:bodyPr/>
          <a:lstStyle/>
          <a:p>
            <a:r>
              <a:rPr lang="en-ZA" dirty="0" smtClean="0"/>
              <a:t>Summary of key findings</a:t>
            </a:r>
            <a:endParaRPr lang="en-ZA" dirty="0"/>
          </a:p>
        </p:txBody>
      </p:sp>
      <p:sp>
        <p:nvSpPr>
          <p:cNvPr id="3" name="Content Placeholder 2"/>
          <p:cNvSpPr>
            <a:spLocks noGrp="1"/>
          </p:cNvSpPr>
          <p:nvPr>
            <p:ph idx="1"/>
          </p:nvPr>
        </p:nvSpPr>
        <p:spPr>
          <a:xfrm>
            <a:off x="228600" y="914400"/>
            <a:ext cx="8229600" cy="5059363"/>
          </a:xfrm>
        </p:spPr>
        <p:txBody>
          <a:bodyPr/>
          <a:lstStyle/>
          <a:p>
            <a:pPr marL="0" indent="0">
              <a:buNone/>
            </a:pPr>
            <a:endParaRPr lang="en-ZA" dirty="0" smtClean="0"/>
          </a:p>
          <a:p>
            <a:pPr marL="0" indent="0">
              <a:buNone/>
            </a:pPr>
            <a:r>
              <a:rPr lang="en-ZA" dirty="0" smtClean="0"/>
              <a:t> 2.  Targets  not specific</a:t>
            </a:r>
          </a:p>
          <a:p>
            <a:pPr marL="457200" indent="-457200">
              <a:buFont typeface="+mj-lt"/>
              <a:buAutoNum type="arabicPeriod"/>
            </a:pPr>
            <a:endParaRPr lang="en-ZA" dirty="0"/>
          </a:p>
          <a:p>
            <a:pPr marL="457200" indent="-457200">
              <a:buFont typeface="+mj-lt"/>
              <a:buAutoNum type="arabicPeriod"/>
            </a:pPr>
            <a:endParaRPr lang="en-ZA" dirty="0" smtClean="0"/>
          </a:p>
          <a:p>
            <a:endParaRPr lang="en-ZA" dirty="0" smtClean="0"/>
          </a:p>
          <a:p>
            <a:endParaRPr lang="en-ZA" dirty="0"/>
          </a:p>
          <a:p>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r>
              <a:rPr lang="en-ZA" dirty="0" smtClean="0"/>
              <a:t> </a:t>
            </a:r>
          </a:p>
          <a:p>
            <a:pPr marL="0" indent="0">
              <a:buNone/>
            </a:pPr>
            <a:endParaRPr lang="en-ZA" dirty="0"/>
          </a:p>
          <a:p>
            <a:pPr marL="0" indent="0">
              <a:buNone/>
            </a:pPr>
            <a:endParaRPr lang="en-ZA"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3050900609"/>
              </p:ext>
            </p:extLst>
          </p:nvPr>
        </p:nvGraphicFramePr>
        <p:xfrm>
          <a:off x="609600" y="1981200"/>
          <a:ext cx="7086600" cy="1980248"/>
        </p:xfrm>
        <a:graphic>
          <a:graphicData uri="http://schemas.openxmlformats.org/drawingml/2006/table">
            <a:tbl>
              <a:tblPr firstRow="1" bandRow="1">
                <a:tableStyleId>{5C22544A-7EE6-4342-B048-85BDC9FD1C3A}</a:tableStyleId>
              </a:tblPr>
              <a:tblGrid>
                <a:gridCol w="2209800"/>
                <a:gridCol w="990600"/>
                <a:gridCol w="1295400"/>
                <a:gridCol w="1295400"/>
                <a:gridCol w="1295400"/>
              </a:tblGrid>
              <a:tr h="1219200">
                <a:tc>
                  <a:txBody>
                    <a:bodyPr/>
                    <a:lstStyle/>
                    <a:p>
                      <a:endParaRPr lang="en-ZA" sz="1100" dirty="0" smtClean="0">
                        <a:latin typeface="Arial" panose="020B0604020202020204" pitchFamily="34" charset="0"/>
                        <a:cs typeface="Arial" panose="020B0604020202020204" pitchFamily="34" charset="0"/>
                      </a:endParaRPr>
                    </a:p>
                    <a:p>
                      <a:r>
                        <a:rPr lang="en-ZA" sz="1100" dirty="0" smtClean="0">
                          <a:latin typeface="Arial" panose="020B0604020202020204" pitchFamily="34" charset="0"/>
                          <a:cs typeface="Arial" panose="020B0604020202020204" pitchFamily="34" charset="0"/>
                        </a:rPr>
                        <a:t>Programme</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No of total indicators in the APP</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No of  Targets not  Specific</a:t>
                      </a:r>
                      <a:endParaRPr lang="en-ZA"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anose="020B0604020202020204" pitchFamily="34" charset="0"/>
                          <a:cs typeface="Arial" panose="020B0604020202020204" pitchFamily="34" charset="0"/>
                        </a:rPr>
                        <a:t>No of  Targets </a:t>
                      </a:r>
                      <a:r>
                        <a:rPr lang="en-ZA" sz="1100" baseline="0" dirty="0" smtClean="0">
                          <a:latin typeface="Arial" panose="020B0604020202020204" pitchFamily="34" charset="0"/>
                          <a:cs typeface="Arial" panose="020B0604020202020204" pitchFamily="34" charset="0"/>
                        </a:rPr>
                        <a:t> corrected as per  APP 19 /26 February 2016</a:t>
                      </a:r>
                      <a:endParaRPr lang="en-ZA"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100" dirty="0" smtClean="0">
                        <a:latin typeface="Arial" panose="020B0604020202020204" pitchFamily="34" charset="0"/>
                        <a:cs typeface="Arial" panose="020B0604020202020204" pitchFamily="34" charset="0"/>
                      </a:endParaRPr>
                    </a:p>
                    <a:p>
                      <a:endParaRPr lang="en-ZA"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latin typeface="Arial" panose="020B0604020202020204" pitchFamily="34" charset="0"/>
                          <a:cs typeface="Arial" panose="020B0604020202020204" pitchFamily="34" charset="0"/>
                        </a:rPr>
                        <a:t>Percentage %</a:t>
                      </a:r>
                    </a:p>
                    <a:p>
                      <a:endParaRPr lang="en-ZA" sz="1100" dirty="0">
                        <a:latin typeface="Arial" panose="020B0604020202020204" pitchFamily="34" charset="0"/>
                        <a:cs typeface="Arial" panose="020B0604020202020204" pitchFamily="34" charset="0"/>
                      </a:endParaRPr>
                    </a:p>
                  </a:txBody>
                  <a:tcPr/>
                </a:tc>
              </a:tr>
              <a:tr h="334328">
                <a:tc>
                  <a:txBody>
                    <a:bodyPr/>
                    <a:lstStyle/>
                    <a:p>
                      <a:r>
                        <a:rPr lang="en-ZA" sz="1100" dirty="0" smtClean="0">
                          <a:latin typeface="Arial" panose="020B0604020202020204" pitchFamily="34" charset="0"/>
                          <a:cs typeface="Arial" panose="020B0604020202020204" pitchFamily="34" charset="0"/>
                        </a:rPr>
                        <a:t>Programme  3</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27</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14</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14</a:t>
                      </a:r>
                      <a:endParaRPr lang="en-ZA" sz="1100" dirty="0">
                        <a:latin typeface="Arial" panose="020B0604020202020204" pitchFamily="34" charset="0"/>
                        <a:cs typeface="Arial" panose="020B0604020202020204" pitchFamily="34" charset="0"/>
                      </a:endParaRPr>
                    </a:p>
                  </a:txBody>
                  <a:tcPr/>
                </a:tc>
                <a:tc>
                  <a:txBody>
                    <a:bodyPr/>
                    <a:lstStyle/>
                    <a:p>
                      <a:pPr algn="ctr"/>
                      <a:r>
                        <a:rPr lang="en-ZA" sz="1100" dirty="0" smtClean="0">
                          <a:latin typeface="Arial" panose="020B0604020202020204" pitchFamily="34" charset="0"/>
                          <a:cs typeface="Arial" panose="020B0604020202020204" pitchFamily="34" charset="0"/>
                        </a:rPr>
                        <a:t>51 %</a:t>
                      </a:r>
                      <a:endParaRPr lang="en-ZA" sz="1100" dirty="0">
                        <a:latin typeface="Arial" panose="020B0604020202020204" pitchFamily="34" charset="0"/>
                        <a:cs typeface="Arial" panose="020B0604020202020204" pitchFamily="34" charset="0"/>
                      </a:endParaRPr>
                    </a:p>
                  </a:txBody>
                  <a:tcPr/>
                </a:tc>
              </a:tr>
              <a:tr h="346710">
                <a:tc>
                  <a:txBody>
                    <a:bodyPr/>
                    <a:lstStyle/>
                    <a:p>
                      <a:endParaRPr lang="en-ZA" sz="1100" dirty="0" smtClean="0">
                        <a:latin typeface="Arial" panose="020B0604020202020204" pitchFamily="34" charset="0"/>
                        <a:cs typeface="Arial" panose="020B0604020202020204" pitchFamily="34" charset="0"/>
                      </a:endParaRPr>
                    </a:p>
                    <a:p>
                      <a:r>
                        <a:rPr lang="en-ZA" sz="1100" dirty="0" smtClean="0">
                          <a:latin typeface="Arial" panose="020B0604020202020204" pitchFamily="34" charset="0"/>
                          <a:cs typeface="Arial" panose="020B0604020202020204" pitchFamily="34" charset="0"/>
                        </a:rPr>
                        <a:t>Programme   4</a:t>
                      </a:r>
                      <a:endParaRPr lang="en-ZA" sz="1100" dirty="0">
                        <a:latin typeface="Arial" panose="020B0604020202020204" pitchFamily="34" charset="0"/>
                        <a:cs typeface="Arial" panose="020B0604020202020204" pitchFamily="34" charset="0"/>
                      </a:endParaRPr>
                    </a:p>
                  </a:txBody>
                  <a:tcPr/>
                </a:tc>
                <a:tc>
                  <a:txBody>
                    <a:bodyPr/>
                    <a:lstStyle/>
                    <a:p>
                      <a:pPr algn="ctr"/>
                      <a:endParaRPr lang="en-ZA" sz="1100" dirty="0" smtClean="0">
                        <a:latin typeface="Arial" panose="020B0604020202020204" pitchFamily="34" charset="0"/>
                        <a:cs typeface="Arial" panose="020B0604020202020204" pitchFamily="34" charset="0"/>
                      </a:endParaRPr>
                    </a:p>
                    <a:p>
                      <a:pPr algn="ctr"/>
                      <a:r>
                        <a:rPr lang="en-ZA" sz="1100" dirty="0" smtClean="0">
                          <a:latin typeface="Arial" panose="020B0604020202020204" pitchFamily="34" charset="0"/>
                          <a:cs typeface="Arial" panose="020B0604020202020204" pitchFamily="34" charset="0"/>
                        </a:rPr>
                        <a:t>29</a:t>
                      </a:r>
                      <a:endParaRPr lang="en-ZA" sz="1100" dirty="0">
                        <a:latin typeface="Arial" panose="020B0604020202020204" pitchFamily="34" charset="0"/>
                        <a:cs typeface="Arial" panose="020B0604020202020204" pitchFamily="34" charset="0"/>
                      </a:endParaRPr>
                    </a:p>
                  </a:txBody>
                  <a:tcPr/>
                </a:tc>
                <a:tc>
                  <a:txBody>
                    <a:bodyPr/>
                    <a:lstStyle/>
                    <a:p>
                      <a:pPr algn="ctr"/>
                      <a:endParaRPr lang="en-ZA" sz="1100" dirty="0" smtClean="0">
                        <a:latin typeface="Arial" panose="020B0604020202020204" pitchFamily="34" charset="0"/>
                        <a:cs typeface="Arial" panose="020B0604020202020204" pitchFamily="34" charset="0"/>
                      </a:endParaRPr>
                    </a:p>
                    <a:p>
                      <a:pPr algn="ctr"/>
                      <a:r>
                        <a:rPr lang="en-ZA" sz="1100" dirty="0" smtClean="0">
                          <a:latin typeface="Arial" panose="020B0604020202020204" pitchFamily="34" charset="0"/>
                          <a:cs typeface="Arial" panose="020B0604020202020204" pitchFamily="34" charset="0"/>
                        </a:rPr>
                        <a:t>6</a:t>
                      </a:r>
                      <a:endParaRPr lang="en-ZA" sz="1100" dirty="0">
                        <a:latin typeface="Arial" panose="020B0604020202020204" pitchFamily="34" charset="0"/>
                        <a:cs typeface="Arial" panose="020B0604020202020204" pitchFamily="34" charset="0"/>
                      </a:endParaRPr>
                    </a:p>
                  </a:txBody>
                  <a:tcPr/>
                </a:tc>
                <a:tc>
                  <a:txBody>
                    <a:bodyPr/>
                    <a:lstStyle/>
                    <a:p>
                      <a:pPr algn="ctr"/>
                      <a:endParaRPr lang="en-ZA" sz="1100" dirty="0" smtClean="0">
                        <a:latin typeface="Arial" panose="020B0604020202020204" pitchFamily="34" charset="0"/>
                        <a:cs typeface="Arial" panose="020B0604020202020204" pitchFamily="34" charset="0"/>
                      </a:endParaRPr>
                    </a:p>
                    <a:p>
                      <a:pPr algn="ctr"/>
                      <a:r>
                        <a:rPr lang="en-ZA" sz="1100" dirty="0" smtClean="0">
                          <a:latin typeface="Arial" panose="020B0604020202020204" pitchFamily="34" charset="0"/>
                          <a:cs typeface="Arial" panose="020B0604020202020204" pitchFamily="34" charset="0"/>
                        </a:rPr>
                        <a:t>6</a:t>
                      </a:r>
                      <a:endParaRPr lang="en-ZA" sz="1100" dirty="0">
                        <a:latin typeface="Arial" panose="020B0604020202020204" pitchFamily="34" charset="0"/>
                        <a:cs typeface="Arial" panose="020B0604020202020204" pitchFamily="34" charset="0"/>
                      </a:endParaRPr>
                    </a:p>
                  </a:txBody>
                  <a:tcPr/>
                </a:tc>
                <a:tc>
                  <a:txBody>
                    <a:bodyPr/>
                    <a:lstStyle/>
                    <a:p>
                      <a:pPr algn="ctr"/>
                      <a:endParaRPr lang="en-ZA" sz="1100" dirty="0" smtClean="0">
                        <a:latin typeface="Arial" panose="020B0604020202020204" pitchFamily="34" charset="0"/>
                        <a:cs typeface="Arial" panose="020B0604020202020204" pitchFamily="34" charset="0"/>
                      </a:endParaRPr>
                    </a:p>
                    <a:p>
                      <a:pPr algn="ctr"/>
                      <a:r>
                        <a:rPr lang="en-ZA" sz="1100" dirty="0" smtClean="0">
                          <a:latin typeface="Arial" panose="020B0604020202020204" pitchFamily="34" charset="0"/>
                          <a:cs typeface="Arial" panose="020B0604020202020204" pitchFamily="34" charset="0"/>
                        </a:rPr>
                        <a:t>21 %</a:t>
                      </a:r>
                      <a:endParaRPr lang="en-ZA"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4261189590"/>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TotalTime>
  <Words>1263</Words>
  <Application>Microsoft Office PowerPoint</Application>
  <PresentationFormat>On-screen Show (4:3)</PresentationFormat>
  <Paragraphs>219</Paragraphs>
  <Slides>13</Slides>
  <Notes>6</Notes>
  <HiddenSlides>0</HiddenSlides>
  <MMClips>0</MMClips>
  <ScaleCrop>false</ScaleCrop>
  <HeadingPairs>
    <vt:vector size="4" baseType="variant">
      <vt:variant>
        <vt:lpstr>Theme</vt:lpstr>
      </vt:variant>
      <vt:variant>
        <vt:i4>11</vt:i4>
      </vt:variant>
      <vt:variant>
        <vt:lpstr>Slide Titles</vt:lpstr>
      </vt:variant>
      <vt:variant>
        <vt:i4>13</vt:i4>
      </vt:variant>
    </vt:vector>
  </HeadingPairs>
  <TitlesOfParts>
    <vt:vector size="24" baseType="lpstr">
      <vt:lpstr>Office Theme</vt:lpstr>
      <vt:lpstr>Custom Design</vt:lpstr>
      <vt:lpstr>3_Custom Design</vt:lpstr>
      <vt:lpstr>1_Custom Design</vt:lpstr>
      <vt:lpstr>4_Custom Design</vt:lpstr>
      <vt:lpstr>5_Custom Design</vt:lpstr>
      <vt:lpstr>6_Custom Design</vt:lpstr>
      <vt:lpstr>7_Custom Design</vt:lpstr>
      <vt:lpstr>8_Custom Design</vt:lpstr>
      <vt:lpstr>9_Custom Design</vt:lpstr>
      <vt:lpstr>10_Custom Design</vt:lpstr>
      <vt:lpstr>Briefing to the Portfolio Committee on review of the draft 2016-17 APP  - Department of Arts and Culture </vt:lpstr>
      <vt:lpstr>Reputation promise/mission</vt:lpstr>
      <vt:lpstr>Purpose of the briefing </vt:lpstr>
      <vt:lpstr>Key committee considerations when reviewing the APP </vt:lpstr>
      <vt:lpstr>Slide 5</vt:lpstr>
      <vt:lpstr>Criteria used to assess the draft APP</vt:lpstr>
      <vt:lpstr>Slide 7</vt:lpstr>
      <vt:lpstr> Summary of key findings</vt:lpstr>
      <vt:lpstr>Summary of key findings</vt:lpstr>
      <vt:lpstr>Summary of key findings</vt:lpstr>
      <vt:lpstr> The following serves as examples :    </vt:lpstr>
      <vt:lpstr>  </vt:lpstr>
      <vt:lpstr>QUESTIONS   </vt:lpstr>
    </vt:vector>
  </TitlesOfParts>
  <Company>Auditor General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Gerharddt</dc:creator>
  <cp:lastModifiedBy>PUMZA</cp:lastModifiedBy>
  <cp:revision>397</cp:revision>
  <dcterms:created xsi:type="dcterms:W3CDTF">2013-05-24T12:21:16Z</dcterms:created>
  <dcterms:modified xsi:type="dcterms:W3CDTF">2016-04-07T08:34:31Z</dcterms:modified>
</cp:coreProperties>
</file>