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9" r:id="rId3"/>
    <p:sldId id="637" r:id="rId4"/>
    <p:sldId id="615" r:id="rId5"/>
    <p:sldId id="617" r:id="rId6"/>
    <p:sldId id="618" r:id="rId7"/>
    <p:sldId id="620" r:id="rId8"/>
    <p:sldId id="622" r:id="rId9"/>
    <p:sldId id="624" r:id="rId10"/>
    <p:sldId id="625" r:id="rId11"/>
    <p:sldId id="626" r:id="rId12"/>
    <p:sldId id="638" r:id="rId13"/>
    <p:sldId id="627" r:id="rId14"/>
    <p:sldId id="628" r:id="rId15"/>
    <p:sldId id="629" r:id="rId16"/>
    <p:sldId id="635" r:id="rId17"/>
    <p:sldId id="630" r:id="rId18"/>
    <p:sldId id="631" r:id="rId19"/>
    <p:sldId id="632" r:id="rId20"/>
    <p:sldId id="639" r:id="rId21"/>
    <p:sldId id="634" r:id="rId22"/>
  </p:sldIdLst>
  <p:sldSz cx="12192000" cy="6858000"/>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D9B28"/>
    <a:srgbClr val="F8F8F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p:restoredTop sz="93233"/>
  </p:normalViewPr>
  <p:slideViewPr>
    <p:cSldViewPr snapToGrid="0" snapToObjects="1">
      <p:cViewPr varScale="1">
        <p:scale>
          <a:sx n="108" d="100"/>
          <a:sy n="108" d="100"/>
        </p:scale>
        <p:origin x="-115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sz="1200" b="1" dirty="0">
                <a:latin typeface="Arial" panose="020B0604020202020204" pitchFamily="34" charset="0"/>
                <a:cs typeface="Arial" panose="020B0604020202020204" pitchFamily="34" charset="0"/>
              </a:rPr>
              <a:t>SA - UK Bilateral Trade Relations</a:t>
            </a:r>
          </a:p>
        </c:rich>
      </c:tx>
      <c:layout>
        <c:manualLayout>
          <c:xMode val="edge"/>
          <c:yMode val="edge"/>
          <c:x val="0.29140472581301707"/>
          <c:y val="2.7777777777777814E-2"/>
        </c:manualLayout>
      </c:layout>
      <c:spPr>
        <a:noFill/>
        <a:ln>
          <a:noFill/>
        </a:ln>
        <a:effectLst/>
      </c:spPr>
    </c:title>
    <c:plotArea>
      <c:layout/>
      <c:barChart>
        <c:barDir val="col"/>
        <c:grouping val="clustered"/>
        <c:ser>
          <c:idx val="0"/>
          <c:order val="0"/>
          <c:tx>
            <c:strRef>
              <c:f>Sheet1!$A$2</c:f>
              <c:strCache>
                <c:ptCount val="1"/>
                <c:pt idx="0">
                  <c:v>Total Exports</c:v>
                </c:pt>
              </c:strCache>
            </c:strRef>
          </c:tx>
          <c:spPr>
            <a:solidFill>
              <a:schemeClr val="accent1"/>
            </a:solidFill>
            <a:ln>
              <a:noFill/>
            </a:ln>
            <a:effectLst/>
          </c:spPr>
          <c:cat>
            <c:strRef>
              <c:f>Sheet1!$B$1:$L$1</c:f>
              <c:strCache>
                <c:ptCount val="11"/>
                <c:pt idx="0">
                  <c:v>2009</c:v>
                </c:pt>
                <c:pt idx="1">
                  <c:v>2010</c:v>
                </c:pt>
                <c:pt idx="2">
                  <c:v>2011</c:v>
                </c:pt>
                <c:pt idx="3">
                  <c:v>2012</c:v>
                </c:pt>
                <c:pt idx="4">
                  <c:v>2013</c:v>
                </c:pt>
                <c:pt idx="5">
                  <c:v>2014</c:v>
                </c:pt>
                <c:pt idx="6">
                  <c:v>2015</c:v>
                </c:pt>
                <c:pt idx="7">
                  <c:v>2016</c:v>
                </c:pt>
                <c:pt idx="8">
                  <c:v>2017</c:v>
                </c:pt>
                <c:pt idx="9">
                  <c:v>2018</c:v>
                </c:pt>
                <c:pt idx="10">
                  <c:v>%AAGR</c:v>
                </c:pt>
              </c:strCache>
            </c:strRef>
          </c:cat>
          <c:val>
            <c:numRef>
              <c:f>Sheet1!$B$2:$L$2</c:f>
              <c:numCache>
                <c:formatCode>#,##0</c:formatCode>
                <c:ptCount val="11"/>
                <c:pt idx="0">
                  <c:v>25385</c:v>
                </c:pt>
                <c:pt idx="1">
                  <c:v>26673</c:v>
                </c:pt>
                <c:pt idx="2">
                  <c:v>28491</c:v>
                </c:pt>
                <c:pt idx="3">
                  <c:v>27411</c:v>
                </c:pt>
                <c:pt idx="4">
                  <c:v>31875</c:v>
                </c:pt>
                <c:pt idx="5">
                  <c:v>37613</c:v>
                </c:pt>
                <c:pt idx="6">
                  <c:v>41831</c:v>
                </c:pt>
                <c:pt idx="7">
                  <c:v>46482</c:v>
                </c:pt>
                <c:pt idx="8">
                  <c:v>46355</c:v>
                </c:pt>
                <c:pt idx="9">
                  <c:v>57678</c:v>
                </c:pt>
                <c:pt idx="10" formatCode="#,##0.0">
                  <c:v>9.8700000000000028</c:v>
                </c:pt>
              </c:numCache>
            </c:numRef>
          </c:val>
          <c:extLst xmlns:c16r2="http://schemas.microsoft.com/office/drawing/2015/06/chart">
            <c:ext xmlns:c16="http://schemas.microsoft.com/office/drawing/2014/chart" uri="{C3380CC4-5D6E-409C-BE32-E72D297353CC}">
              <c16:uniqueId val="{00000000-5645-4981-9EE9-C3A3BEE2260A}"/>
            </c:ext>
          </c:extLst>
        </c:ser>
        <c:ser>
          <c:idx val="1"/>
          <c:order val="1"/>
          <c:tx>
            <c:strRef>
              <c:f>Sheet1!$A$3</c:f>
              <c:strCache>
                <c:ptCount val="1"/>
                <c:pt idx="0">
                  <c:v>Total Imports</c:v>
                </c:pt>
              </c:strCache>
            </c:strRef>
          </c:tx>
          <c:spPr>
            <a:solidFill>
              <a:schemeClr val="accent2"/>
            </a:solidFill>
            <a:ln>
              <a:noFill/>
            </a:ln>
            <a:effectLst/>
          </c:spPr>
          <c:cat>
            <c:strRef>
              <c:f>Sheet1!$B$1:$L$1</c:f>
              <c:strCache>
                <c:ptCount val="11"/>
                <c:pt idx="0">
                  <c:v>2009</c:v>
                </c:pt>
                <c:pt idx="1">
                  <c:v>2010</c:v>
                </c:pt>
                <c:pt idx="2">
                  <c:v>2011</c:v>
                </c:pt>
                <c:pt idx="3">
                  <c:v>2012</c:v>
                </c:pt>
                <c:pt idx="4">
                  <c:v>2013</c:v>
                </c:pt>
                <c:pt idx="5">
                  <c:v>2014</c:v>
                </c:pt>
                <c:pt idx="6">
                  <c:v>2015</c:v>
                </c:pt>
                <c:pt idx="7">
                  <c:v>2016</c:v>
                </c:pt>
                <c:pt idx="8">
                  <c:v>2017</c:v>
                </c:pt>
                <c:pt idx="9">
                  <c:v>2018</c:v>
                </c:pt>
                <c:pt idx="10">
                  <c:v>%AAGR</c:v>
                </c:pt>
              </c:strCache>
            </c:strRef>
          </c:cat>
          <c:val>
            <c:numRef>
              <c:f>Sheet1!$B$3:$L$3</c:f>
              <c:numCache>
                <c:formatCode>#,##0</c:formatCode>
                <c:ptCount val="11"/>
                <c:pt idx="0">
                  <c:v>22434</c:v>
                </c:pt>
                <c:pt idx="1">
                  <c:v>22444</c:v>
                </c:pt>
                <c:pt idx="2">
                  <c:v>29711</c:v>
                </c:pt>
                <c:pt idx="3">
                  <c:v>28834</c:v>
                </c:pt>
                <c:pt idx="4">
                  <c:v>32283</c:v>
                </c:pt>
                <c:pt idx="5">
                  <c:v>35491</c:v>
                </c:pt>
                <c:pt idx="6">
                  <c:v>35002</c:v>
                </c:pt>
                <c:pt idx="7">
                  <c:v>31802</c:v>
                </c:pt>
                <c:pt idx="8">
                  <c:v>33250</c:v>
                </c:pt>
                <c:pt idx="9">
                  <c:v>43529</c:v>
                </c:pt>
                <c:pt idx="10" formatCode="#,##0.0">
                  <c:v>8.48</c:v>
                </c:pt>
              </c:numCache>
            </c:numRef>
          </c:val>
          <c:extLst xmlns:c16r2="http://schemas.microsoft.com/office/drawing/2015/06/chart">
            <c:ext xmlns:c16="http://schemas.microsoft.com/office/drawing/2014/chart" uri="{C3380CC4-5D6E-409C-BE32-E72D297353CC}">
              <c16:uniqueId val="{00000001-5645-4981-9EE9-C3A3BEE2260A}"/>
            </c:ext>
          </c:extLst>
        </c:ser>
        <c:ser>
          <c:idx val="2"/>
          <c:order val="2"/>
          <c:tx>
            <c:strRef>
              <c:f>Sheet1!$A$4</c:f>
              <c:strCache>
                <c:ptCount val="1"/>
                <c:pt idx="0">
                  <c:v>Total Trade</c:v>
                </c:pt>
              </c:strCache>
            </c:strRef>
          </c:tx>
          <c:spPr>
            <a:solidFill>
              <a:schemeClr val="accent3"/>
            </a:solidFill>
            <a:ln>
              <a:noFill/>
            </a:ln>
            <a:effectLst/>
          </c:spPr>
          <c:cat>
            <c:strRef>
              <c:f>Sheet1!$B$1:$L$1</c:f>
              <c:strCache>
                <c:ptCount val="11"/>
                <c:pt idx="0">
                  <c:v>2009</c:v>
                </c:pt>
                <c:pt idx="1">
                  <c:v>2010</c:v>
                </c:pt>
                <c:pt idx="2">
                  <c:v>2011</c:v>
                </c:pt>
                <c:pt idx="3">
                  <c:v>2012</c:v>
                </c:pt>
                <c:pt idx="4">
                  <c:v>2013</c:v>
                </c:pt>
                <c:pt idx="5">
                  <c:v>2014</c:v>
                </c:pt>
                <c:pt idx="6">
                  <c:v>2015</c:v>
                </c:pt>
                <c:pt idx="7">
                  <c:v>2016</c:v>
                </c:pt>
                <c:pt idx="8">
                  <c:v>2017</c:v>
                </c:pt>
                <c:pt idx="9">
                  <c:v>2018</c:v>
                </c:pt>
                <c:pt idx="10">
                  <c:v>%AAGR</c:v>
                </c:pt>
              </c:strCache>
            </c:strRef>
          </c:cat>
          <c:val>
            <c:numRef>
              <c:f>Sheet1!$B$4:$L$4</c:f>
              <c:numCache>
                <c:formatCode>#,##0</c:formatCode>
                <c:ptCount val="11"/>
                <c:pt idx="0">
                  <c:v>47819</c:v>
                </c:pt>
                <c:pt idx="1">
                  <c:v>49117</c:v>
                </c:pt>
                <c:pt idx="2">
                  <c:v>58202</c:v>
                </c:pt>
                <c:pt idx="3">
                  <c:v>56245</c:v>
                </c:pt>
                <c:pt idx="4">
                  <c:v>64158</c:v>
                </c:pt>
                <c:pt idx="5">
                  <c:v>73104</c:v>
                </c:pt>
                <c:pt idx="6">
                  <c:v>76833</c:v>
                </c:pt>
                <c:pt idx="7">
                  <c:v>78284</c:v>
                </c:pt>
                <c:pt idx="8">
                  <c:v>79605</c:v>
                </c:pt>
                <c:pt idx="9">
                  <c:v>101207</c:v>
                </c:pt>
                <c:pt idx="10" formatCode="0.0">
                  <c:v>9.07</c:v>
                </c:pt>
              </c:numCache>
            </c:numRef>
          </c:val>
          <c:extLst xmlns:c16r2="http://schemas.microsoft.com/office/drawing/2015/06/chart">
            <c:ext xmlns:c16="http://schemas.microsoft.com/office/drawing/2014/chart" uri="{C3380CC4-5D6E-409C-BE32-E72D297353CC}">
              <c16:uniqueId val="{00000002-5645-4981-9EE9-C3A3BEE2260A}"/>
            </c:ext>
          </c:extLst>
        </c:ser>
        <c:ser>
          <c:idx val="3"/>
          <c:order val="3"/>
          <c:tx>
            <c:strRef>
              <c:f>Sheet1!$A$5</c:f>
              <c:strCache>
                <c:ptCount val="1"/>
                <c:pt idx="0">
                  <c:v>Trade Balalnce</c:v>
                </c:pt>
              </c:strCache>
            </c:strRef>
          </c:tx>
          <c:spPr>
            <a:solidFill>
              <a:schemeClr val="accent4"/>
            </a:solidFill>
            <a:ln>
              <a:noFill/>
            </a:ln>
            <a:effectLst/>
          </c:spPr>
          <c:cat>
            <c:strRef>
              <c:f>Sheet1!$B$1:$L$1</c:f>
              <c:strCache>
                <c:ptCount val="11"/>
                <c:pt idx="0">
                  <c:v>2009</c:v>
                </c:pt>
                <c:pt idx="1">
                  <c:v>2010</c:v>
                </c:pt>
                <c:pt idx="2">
                  <c:v>2011</c:v>
                </c:pt>
                <c:pt idx="3">
                  <c:v>2012</c:v>
                </c:pt>
                <c:pt idx="4">
                  <c:v>2013</c:v>
                </c:pt>
                <c:pt idx="5">
                  <c:v>2014</c:v>
                </c:pt>
                <c:pt idx="6">
                  <c:v>2015</c:v>
                </c:pt>
                <c:pt idx="7">
                  <c:v>2016</c:v>
                </c:pt>
                <c:pt idx="8">
                  <c:v>2017</c:v>
                </c:pt>
                <c:pt idx="9">
                  <c:v>2018</c:v>
                </c:pt>
                <c:pt idx="10">
                  <c:v>%AAGR</c:v>
                </c:pt>
              </c:strCache>
            </c:strRef>
          </c:cat>
          <c:val>
            <c:numRef>
              <c:f>Sheet1!$B$5:$L$5</c:f>
              <c:numCache>
                <c:formatCode>#,##0</c:formatCode>
                <c:ptCount val="11"/>
                <c:pt idx="0">
                  <c:v>2951</c:v>
                </c:pt>
                <c:pt idx="1">
                  <c:v>4229</c:v>
                </c:pt>
                <c:pt idx="2">
                  <c:v>-1220</c:v>
                </c:pt>
                <c:pt idx="3">
                  <c:v>-1423</c:v>
                </c:pt>
                <c:pt idx="4">
                  <c:v>-408</c:v>
                </c:pt>
                <c:pt idx="5">
                  <c:v>2122</c:v>
                </c:pt>
                <c:pt idx="6">
                  <c:v>6829</c:v>
                </c:pt>
                <c:pt idx="7">
                  <c:v>14680</c:v>
                </c:pt>
                <c:pt idx="8">
                  <c:v>13105</c:v>
                </c:pt>
                <c:pt idx="9">
                  <c:v>14149</c:v>
                </c:pt>
                <c:pt idx="10" formatCode="0.0">
                  <c:v>-47.37</c:v>
                </c:pt>
              </c:numCache>
            </c:numRef>
          </c:val>
          <c:extLst xmlns:c16r2="http://schemas.microsoft.com/office/drawing/2015/06/chart">
            <c:ext xmlns:c16="http://schemas.microsoft.com/office/drawing/2014/chart" uri="{C3380CC4-5D6E-409C-BE32-E72D297353CC}">
              <c16:uniqueId val="{00000003-5645-4981-9EE9-C3A3BEE2260A}"/>
            </c:ext>
          </c:extLst>
        </c:ser>
        <c:ser>
          <c:idx val="4"/>
          <c:order val="4"/>
          <c:tx>
            <c:strRef>
              <c:f>Sheet1!$A$6</c:f>
              <c:strCache>
                <c:ptCount val="1"/>
                <c:pt idx="0">
                  <c:v>Terms of Trade</c:v>
                </c:pt>
              </c:strCache>
            </c:strRef>
          </c:tx>
          <c:spPr>
            <a:solidFill>
              <a:schemeClr val="accent5"/>
            </a:solidFill>
            <a:ln>
              <a:noFill/>
            </a:ln>
            <a:effectLst/>
          </c:spPr>
          <c:cat>
            <c:strRef>
              <c:f>Sheet1!$B$1:$L$1</c:f>
              <c:strCache>
                <c:ptCount val="11"/>
                <c:pt idx="0">
                  <c:v>2009</c:v>
                </c:pt>
                <c:pt idx="1">
                  <c:v>2010</c:v>
                </c:pt>
                <c:pt idx="2">
                  <c:v>2011</c:v>
                </c:pt>
                <c:pt idx="3">
                  <c:v>2012</c:v>
                </c:pt>
                <c:pt idx="4">
                  <c:v>2013</c:v>
                </c:pt>
                <c:pt idx="5">
                  <c:v>2014</c:v>
                </c:pt>
                <c:pt idx="6">
                  <c:v>2015</c:v>
                </c:pt>
                <c:pt idx="7">
                  <c:v>2016</c:v>
                </c:pt>
                <c:pt idx="8">
                  <c:v>2017</c:v>
                </c:pt>
                <c:pt idx="9">
                  <c:v>2018</c:v>
                </c:pt>
                <c:pt idx="10">
                  <c:v>%AAGR</c:v>
                </c:pt>
              </c:strCache>
            </c:strRef>
          </c:cat>
          <c:val>
            <c:numRef>
              <c:f>Sheet1!$B$6:$L$6</c:f>
              <c:numCache>
                <c:formatCode>0.000</c:formatCode>
                <c:ptCount val="11"/>
                <c:pt idx="0">
                  <c:v>1.1315414103592758</c:v>
                </c:pt>
                <c:pt idx="1">
                  <c:v>1.1884245232578861</c:v>
                </c:pt>
                <c:pt idx="2">
                  <c:v>0.9589377671569449</c:v>
                </c:pt>
                <c:pt idx="3">
                  <c:v>0.95064853991815212</c:v>
                </c:pt>
                <c:pt idx="4">
                  <c:v>0.98736176935228981</c:v>
                </c:pt>
                <c:pt idx="5">
                  <c:v>1.059789805866276</c:v>
                </c:pt>
                <c:pt idx="6">
                  <c:v>1.1951031369636023</c:v>
                </c:pt>
                <c:pt idx="7">
                  <c:v>1.4616061882900437</c:v>
                </c:pt>
                <c:pt idx="8">
                  <c:v>1.3941353383458652</c:v>
                </c:pt>
                <c:pt idx="9">
                  <c:v>1.3250476693698461</c:v>
                </c:pt>
                <c:pt idx="10" formatCode="0.0">
                  <c:v>2.3899999999999997</c:v>
                </c:pt>
              </c:numCache>
            </c:numRef>
          </c:val>
          <c:extLst xmlns:c16r2="http://schemas.microsoft.com/office/drawing/2015/06/chart">
            <c:ext xmlns:c16="http://schemas.microsoft.com/office/drawing/2014/chart" uri="{C3380CC4-5D6E-409C-BE32-E72D297353CC}">
              <c16:uniqueId val="{00000004-5645-4981-9EE9-C3A3BEE2260A}"/>
            </c:ext>
          </c:extLst>
        </c:ser>
        <c:dLbls/>
        <c:axId val="83520512"/>
        <c:axId val="83612416"/>
      </c:barChart>
      <c:catAx>
        <c:axId val="8352051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612416"/>
        <c:crosses val="autoZero"/>
        <c:auto val="1"/>
        <c:lblAlgn val="ctr"/>
        <c:lblOffset val="100"/>
      </c:catAx>
      <c:valAx>
        <c:axId val="83612416"/>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R'million</a:t>
                </a:r>
              </a:p>
            </c:rich>
          </c:tx>
          <c:layout/>
          <c:spPr>
            <a:noFill/>
            <a:ln>
              <a:noFill/>
            </a:ln>
            <a:effectLst/>
          </c:spPr>
        </c:title>
        <c:numFmt formatCode="#,##0"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3520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noFill/>
    <a:ln>
      <a:noFill/>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5" name="Shape 285"/>
          <p:cNvSpPr>
            <a:spLocks noGrp="1" noRot="1" noChangeAspect="1"/>
          </p:cNvSpPr>
          <p:nvPr>
            <p:ph type="sldImg"/>
          </p:nvPr>
        </p:nvSpPr>
        <p:spPr>
          <a:xfrm>
            <a:off x="90488" y="744538"/>
            <a:ext cx="6616700" cy="3722687"/>
          </a:xfrm>
          <a:prstGeom prst="rect">
            <a:avLst/>
          </a:prstGeom>
        </p:spPr>
        <p:txBody>
          <a:bodyPr/>
          <a:lstStyle/>
          <a:p>
            <a:endParaRPr dirty="0"/>
          </a:p>
        </p:txBody>
      </p:sp>
      <p:sp>
        <p:nvSpPr>
          <p:cNvPr id="286" name="Shape 286"/>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xmlns="" val="1475410483"/>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and Content">
    <p:spTree>
      <p:nvGrpSpPr>
        <p:cNvPr id="1" name=""/>
        <p:cNvGrpSpPr/>
        <p:nvPr/>
      </p:nvGrpSpPr>
      <p:grpSpPr>
        <a:xfrm>
          <a:off x="0" y="0"/>
          <a:ext cx="0" cy="0"/>
          <a:chOff x="0" y="0"/>
          <a:chExt cx="0" cy="0"/>
        </a:xfrm>
      </p:grpSpPr>
      <p:sp>
        <p:nvSpPr>
          <p:cNvPr id="194" name="Title Text"/>
          <p:cNvSpPr txBox="1">
            <a:spLocks noGrp="1"/>
          </p:cNvSpPr>
          <p:nvPr>
            <p:ph type="title"/>
          </p:nvPr>
        </p:nvSpPr>
        <p:spPr>
          <a:xfrm>
            <a:off x="304800" y="36000"/>
            <a:ext cx="10566400" cy="1143001"/>
          </a:xfrm>
          <a:prstGeom prst="rect">
            <a:avLst/>
          </a:prstGeom>
        </p:spPr>
        <p:txBody>
          <a:bodyPr/>
          <a:lstStyle>
            <a:lvl1pPr algn="l">
              <a:defRPr sz="3200" b="1">
                <a:solidFill>
                  <a:srgbClr val="000090"/>
                </a:solidFill>
                <a:latin typeface="Cambria"/>
                <a:ea typeface="Cambria"/>
                <a:cs typeface="Cambria"/>
                <a:sym typeface="Cambria"/>
              </a:defRPr>
            </a:lvl1pPr>
          </a:lstStyle>
          <a:p>
            <a:r>
              <a:t>Title Text</a:t>
            </a:r>
          </a:p>
        </p:txBody>
      </p:sp>
      <p:sp>
        <p:nvSpPr>
          <p:cNvPr id="195" name="Body Level One…"/>
          <p:cNvSpPr txBox="1">
            <a:spLocks noGrp="1"/>
          </p:cNvSpPr>
          <p:nvPr>
            <p:ph type="body" idx="1"/>
          </p:nvPr>
        </p:nvSpPr>
        <p:spPr>
          <a:xfrm>
            <a:off x="304800" y="1206000"/>
            <a:ext cx="11582400" cy="4525963"/>
          </a:xfrm>
          <a:prstGeom prst="rect">
            <a:avLst/>
          </a:prstGeom>
        </p:spPr>
        <p:txBody>
          <a:bodyPr/>
          <a:lstStyle>
            <a:lvl1pPr>
              <a:spcBef>
                <a:spcPts val="600"/>
              </a:spcBef>
              <a:buFontTx/>
              <a:buChar char="▪"/>
              <a:defRPr sz="2400">
                <a:latin typeface="Cambria"/>
                <a:ea typeface="Cambria"/>
                <a:cs typeface="Cambria"/>
                <a:sym typeface="Cambria"/>
              </a:defRPr>
            </a:lvl1pPr>
            <a:lvl2pPr marL="800100" indent="-342900">
              <a:spcBef>
                <a:spcPts val="600"/>
              </a:spcBef>
              <a:buFontTx/>
              <a:buChar char="o"/>
              <a:defRPr sz="2400">
                <a:latin typeface="Cambria"/>
                <a:ea typeface="Cambria"/>
                <a:cs typeface="Cambria"/>
                <a:sym typeface="Cambria"/>
              </a:defRPr>
            </a:lvl2pPr>
            <a:lvl3pPr marL="1143000" indent="-228600">
              <a:spcBef>
                <a:spcPts val="600"/>
              </a:spcBef>
              <a:buFontTx/>
              <a:defRPr sz="2400">
                <a:latin typeface="Cambria"/>
                <a:ea typeface="Cambria"/>
                <a:cs typeface="Cambria"/>
                <a:sym typeface="Cambria"/>
              </a:defRPr>
            </a:lvl3pPr>
            <a:lvl4pPr marL="1645920" indent="-274320">
              <a:spcBef>
                <a:spcPts val="600"/>
              </a:spcBef>
              <a:buFontTx/>
              <a:defRPr sz="2400">
                <a:latin typeface="Cambria"/>
                <a:ea typeface="Cambria"/>
                <a:cs typeface="Cambria"/>
                <a:sym typeface="Cambria"/>
              </a:defRPr>
            </a:lvl4pPr>
            <a:lvl5pPr marL="2103120" indent="-274320">
              <a:spcBef>
                <a:spcPts val="600"/>
              </a:spcBef>
              <a:buFontTx/>
              <a:defRPr sz="2400">
                <a:latin typeface="Cambria"/>
                <a:ea typeface="Cambria"/>
                <a:cs typeface="Cambria"/>
                <a:sym typeface="Cambria"/>
              </a:defRPr>
            </a:lvl5pPr>
          </a:lstStyle>
          <a:p>
            <a:r>
              <a:t>Body Level One</a:t>
            </a:r>
          </a:p>
          <a:p>
            <a:pPr lvl="1"/>
            <a:r>
              <a:t>Body Level Two</a:t>
            </a:r>
          </a:p>
          <a:p>
            <a:pPr lvl="2"/>
            <a:r>
              <a:t>Body Level Three</a:t>
            </a:r>
          </a:p>
          <a:p>
            <a:pPr lvl="3"/>
            <a:r>
              <a:t>Body Level Four</a:t>
            </a:r>
          </a:p>
          <a:p>
            <a:pPr lvl="4"/>
            <a:r>
              <a:t>Body Level Five</a:t>
            </a:r>
          </a:p>
        </p:txBody>
      </p:sp>
      <p:sp>
        <p:nvSpPr>
          <p:cNvPr id="196" name="Slide Number"/>
          <p:cNvSpPr txBox="1">
            <a:spLocks noGrp="1"/>
          </p:cNvSpPr>
          <p:nvPr>
            <p:ph type="sldNum" sz="quarter" idx="2"/>
          </p:nvPr>
        </p:nvSpPr>
        <p:spPr>
          <a:xfrm>
            <a:off x="11890092" y="6347162"/>
            <a:ext cx="301909" cy="288824"/>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grpSp>
        <p:nvGrpSpPr>
          <p:cNvPr id="201" name="Group 8"/>
          <p:cNvGrpSpPr/>
          <p:nvPr/>
        </p:nvGrpSpPr>
        <p:grpSpPr>
          <a:xfrm>
            <a:off x="10871200" y="0"/>
            <a:ext cx="1320800" cy="1143000"/>
            <a:chOff x="0" y="0"/>
            <a:chExt cx="1320800" cy="1143000"/>
          </a:xfrm>
        </p:grpSpPr>
        <p:sp>
          <p:nvSpPr>
            <p:cNvPr id="197" name="Rectangle 9"/>
            <p:cNvSpPr/>
            <p:nvPr/>
          </p:nvSpPr>
          <p:spPr>
            <a:xfrm>
              <a:off x="0" y="0"/>
              <a:ext cx="1320800" cy="1143000"/>
            </a:xfrm>
            <a:prstGeom prst="rect">
              <a:avLst/>
            </a:prstGeom>
            <a:solidFill>
              <a:srgbClr val="BBE0E3">
                <a:alpha val="0"/>
              </a:srgbClr>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dirty="0"/>
            </a:p>
          </p:txBody>
        </p:sp>
        <p:grpSp>
          <p:nvGrpSpPr>
            <p:cNvPr id="200" name="Picture 10"/>
            <p:cNvGrpSpPr/>
            <p:nvPr/>
          </p:nvGrpSpPr>
          <p:grpSpPr>
            <a:xfrm>
              <a:off x="101599" y="0"/>
              <a:ext cx="1219201" cy="1066801"/>
              <a:chOff x="0" y="0"/>
              <a:chExt cx="1219200" cy="1066799"/>
            </a:xfrm>
          </p:grpSpPr>
          <p:sp>
            <p:nvSpPr>
              <p:cNvPr id="198" name="Rectangle"/>
              <p:cNvSpPr/>
              <p:nvPr/>
            </p:nvSpPr>
            <p:spPr>
              <a:xfrm>
                <a:off x="0" y="0"/>
                <a:ext cx="1219200" cy="1066800"/>
              </a:xfrm>
              <a:prstGeom prst="rect">
                <a:avLst/>
              </a:prstGeom>
              <a:solidFill>
                <a:srgbClr val="000000">
                  <a:alpha val="0"/>
                </a:srgbClr>
              </a:solidFill>
              <a:ln w="12700" cap="flat">
                <a:noFill/>
                <a:miter lim="400000"/>
              </a:ln>
              <a:effectLst/>
            </p:spPr>
            <p:txBody>
              <a:bodyPr wrap="square" lIns="45719" tIns="45719" rIns="45719" bIns="45719" numCol="1" anchor="ctr">
                <a:noAutofit/>
              </a:bodyPr>
              <a:lstStyle/>
              <a:p>
                <a:endParaRPr dirty="0"/>
              </a:p>
            </p:txBody>
          </p:sp>
          <p:pic>
            <p:nvPicPr>
              <p:cNvPr id="199" name="image2.jpeg" descr="image2.jpeg"/>
              <p:cNvPicPr>
                <a:picLocks noChangeAspect="1"/>
              </p:cNvPicPr>
              <p:nvPr/>
            </p:nvPicPr>
            <p:blipFill>
              <a:blip r:embed="rId2" cstate="print"/>
              <a:srcRect/>
              <a:stretch>
                <a:fillRect/>
              </a:stretch>
            </p:blipFill>
            <p:spPr>
              <a:xfrm>
                <a:off x="105704" y="0"/>
                <a:ext cx="1113496" cy="1066800"/>
              </a:xfrm>
              <a:prstGeom prst="rect">
                <a:avLst/>
              </a:prstGeom>
              <a:ln w="12700" cap="flat">
                <a:noFill/>
                <a:miter lim="400000"/>
              </a:ln>
              <a:effectLst/>
            </p:spPr>
          </p:pic>
        </p:grpSp>
      </p:gr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208" name="Title Text"/>
          <p:cNvSpPr txBox="1">
            <a:spLocks noGrp="1"/>
          </p:cNvSpPr>
          <p:nvPr>
            <p:ph type="title"/>
          </p:nvPr>
        </p:nvSpPr>
        <p:spPr>
          <a:xfrm>
            <a:off x="304800" y="4491"/>
            <a:ext cx="11582400" cy="1143001"/>
          </a:xfrm>
          <a:prstGeom prst="rect">
            <a:avLst/>
          </a:prstGeom>
        </p:spPr>
        <p:txBody>
          <a:bodyPr/>
          <a:lstStyle>
            <a:lvl1pPr algn="l">
              <a:defRPr sz="3200" b="1">
                <a:solidFill>
                  <a:srgbClr val="000090"/>
                </a:solidFill>
                <a:latin typeface="Cambria"/>
                <a:ea typeface="Cambria"/>
                <a:cs typeface="Cambria"/>
                <a:sym typeface="Cambria"/>
              </a:defRPr>
            </a:lvl1pPr>
          </a:lstStyle>
          <a:p>
            <a:r>
              <a:t>Title Text</a:t>
            </a:r>
          </a:p>
        </p:txBody>
      </p:sp>
      <p:sp>
        <p:nvSpPr>
          <p:cNvPr id="209" name="Body Level One…"/>
          <p:cNvSpPr txBox="1">
            <a:spLocks noGrp="1"/>
          </p:cNvSpPr>
          <p:nvPr>
            <p:ph type="body" sz="half" idx="1"/>
          </p:nvPr>
        </p:nvSpPr>
        <p:spPr>
          <a:xfrm>
            <a:off x="609600" y="1600200"/>
            <a:ext cx="5384800" cy="4525964"/>
          </a:xfrm>
          <a:prstGeom prst="rect">
            <a:avLst/>
          </a:prstGeom>
          <a:solidFill>
            <a:srgbClr val="C00000"/>
          </a:solidFill>
        </p:spPr>
        <p:txBody>
          <a:bodyPr/>
          <a:lstStyle>
            <a:lvl1pPr marL="228600" indent="-228600">
              <a:spcBef>
                <a:spcPts val="600"/>
              </a:spcBef>
              <a:buFontTx/>
              <a:defRPr sz="2000">
                <a:solidFill>
                  <a:srgbClr val="FFFFFF"/>
                </a:solidFill>
                <a:latin typeface="Arial"/>
                <a:ea typeface="Arial"/>
                <a:cs typeface="Arial"/>
                <a:sym typeface="Arial"/>
              </a:defRPr>
            </a:lvl1pPr>
            <a:lvl2pPr marL="482600" indent="-254000">
              <a:spcBef>
                <a:spcPts val="600"/>
              </a:spcBef>
              <a:buFontTx/>
              <a:defRPr sz="2000">
                <a:solidFill>
                  <a:srgbClr val="FFFFFF"/>
                </a:solidFill>
                <a:latin typeface="Arial"/>
                <a:ea typeface="Arial"/>
                <a:cs typeface="Arial"/>
                <a:sym typeface="Arial"/>
              </a:defRPr>
            </a:lvl2pPr>
            <a:lvl3pPr marL="679450" indent="-222250">
              <a:spcBef>
                <a:spcPts val="600"/>
              </a:spcBef>
              <a:buFontTx/>
              <a:defRPr sz="2000">
                <a:solidFill>
                  <a:srgbClr val="FFFFFF"/>
                </a:solidFill>
                <a:latin typeface="Arial"/>
                <a:ea typeface="Arial"/>
                <a:cs typeface="Arial"/>
                <a:sym typeface="Arial"/>
              </a:defRPr>
            </a:lvl3pPr>
            <a:lvl4pPr marL="1698171" indent="-326571">
              <a:spcBef>
                <a:spcPts val="600"/>
              </a:spcBef>
              <a:buFontTx/>
              <a:defRPr sz="2000">
                <a:solidFill>
                  <a:srgbClr val="FFFFFF"/>
                </a:solidFill>
                <a:latin typeface="Arial"/>
                <a:ea typeface="Arial"/>
                <a:cs typeface="Arial"/>
                <a:sym typeface="Arial"/>
              </a:defRPr>
            </a:lvl4pPr>
            <a:lvl5pPr marL="2155371" indent="-326571">
              <a:spcBef>
                <a:spcPts val="600"/>
              </a:spcBef>
              <a:buFontTx/>
              <a:defRPr sz="2000">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10" name="Slide Number"/>
          <p:cNvSpPr txBox="1">
            <a:spLocks noGrp="1"/>
          </p:cNvSpPr>
          <p:nvPr>
            <p:ph type="sldNum" sz="quarter" idx="2"/>
          </p:nvPr>
        </p:nvSpPr>
        <p:spPr>
          <a:xfrm>
            <a:off x="11890092" y="64567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grpSp>
        <p:nvGrpSpPr>
          <p:cNvPr id="213" name="Group 12"/>
          <p:cNvGrpSpPr/>
          <p:nvPr/>
        </p:nvGrpSpPr>
        <p:grpSpPr>
          <a:xfrm>
            <a:off x="10871200" y="0"/>
            <a:ext cx="1320800" cy="1143000"/>
            <a:chOff x="0" y="0"/>
            <a:chExt cx="1320800" cy="1143000"/>
          </a:xfrm>
        </p:grpSpPr>
        <p:sp>
          <p:nvSpPr>
            <p:cNvPr id="211" name="Rectangle 13"/>
            <p:cNvSpPr/>
            <p:nvPr/>
          </p:nvSpPr>
          <p:spPr>
            <a:xfrm>
              <a:off x="0" y="0"/>
              <a:ext cx="1320800" cy="1143000"/>
            </a:xfrm>
            <a:prstGeom prst="rect">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dirty="0"/>
            </a:p>
          </p:txBody>
        </p:sp>
        <p:pic>
          <p:nvPicPr>
            <p:cNvPr id="212" name="Picture 14" descr="Picture 14"/>
            <p:cNvPicPr>
              <a:picLocks noChangeAspect="1"/>
            </p:cNvPicPr>
            <p:nvPr/>
          </p:nvPicPr>
          <p:blipFill>
            <a:blip r:embed="rId2" cstate="print"/>
            <a:srcRect/>
            <a:stretch>
              <a:fillRect/>
            </a:stretch>
          </p:blipFill>
          <p:spPr>
            <a:xfrm>
              <a:off x="207304" y="0"/>
              <a:ext cx="1113496" cy="1066801"/>
            </a:xfrm>
            <a:prstGeom prst="rect">
              <a:avLst/>
            </a:prstGeom>
            <a:ln w="12700" cap="flat">
              <a:noFill/>
              <a:miter lim="400000"/>
            </a:ln>
            <a:effectLst/>
          </p:spPr>
        </p:pic>
      </p:gr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Comparison">
    <p:spTree>
      <p:nvGrpSpPr>
        <p:cNvPr id="1" name=""/>
        <p:cNvGrpSpPr/>
        <p:nvPr/>
      </p:nvGrpSpPr>
      <p:grpSpPr>
        <a:xfrm>
          <a:off x="0" y="0"/>
          <a:ext cx="0" cy="0"/>
          <a:chOff x="0" y="0"/>
          <a:chExt cx="0" cy="0"/>
        </a:xfrm>
      </p:grpSpPr>
      <p:sp>
        <p:nvSpPr>
          <p:cNvPr id="220" name="Title Text"/>
          <p:cNvSpPr txBox="1">
            <a:spLocks noGrp="1"/>
          </p:cNvSpPr>
          <p:nvPr>
            <p:ph type="title"/>
          </p:nvPr>
        </p:nvSpPr>
        <p:spPr>
          <a:xfrm>
            <a:off x="304800" y="4491"/>
            <a:ext cx="11582400" cy="1143001"/>
          </a:xfrm>
          <a:prstGeom prst="rect">
            <a:avLst/>
          </a:prstGeom>
        </p:spPr>
        <p:txBody>
          <a:bodyPr/>
          <a:lstStyle>
            <a:lvl1pPr algn="l">
              <a:defRPr sz="3800" b="1">
                <a:latin typeface="Cambria"/>
                <a:ea typeface="Cambria"/>
                <a:cs typeface="Cambria"/>
                <a:sym typeface="Cambria"/>
              </a:defRPr>
            </a:lvl1pPr>
          </a:lstStyle>
          <a:p>
            <a:r>
              <a:t>Title Text</a:t>
            </a:r>
          </a:p>
        </p:txBody>
      </p:sp>
      <p:sp>
        <p:nvSpPr>
          <p:cNvPr id="221" name="Body Level One…"/>
          <p:cNvSpPr txBox="1">
            <a:spLocks noGrp="1"/>
          </p:cNvSpPr>
          <p:nvPr>
            <p:ph type="body" sz="quarter" idx="1"/>
          </p:nvPr>
        </p:nvSpPr>
        <p:spPr>
          <a:xfrm>
            <a:off x="609600" y="1535112"/>
            <a:ext cx="5386917" cy="639763"/>
          </a:xfrm>
          <a:prstGeom prst="rect">
            <a:avLst/>
          </a:prstGeom>
        </p:spPr>
        <p:txBody>
          <a:bodyPr anchor="b"/>
          <a:lstStyle>
            <a:lvl1pPr marL="0" indent="0">
              <a:spcBef>
                <a:spcPts val="600"/>
              </a:spcBef>
              <a:buSzTx/>
              <a:buFontTx/>
              <a:buNone/>
              <a:defRPr sz="2400" b="1">
                <a:latin typeface="Arial"/>
                <a:ea typeface="Arial"/>
                <a:cs typeface="Arial"/>
                <a:sym typeface="Arial"/>
              </a:defRPr>
            </a:lvl1pPr>
            <a:lvl2pPr marL="0" indent="457200">
              <a:spcBef>
                <a:spcPts val="600"/>
              </a:spcBef>
              <a:buSzTx/>
              <a:buFontTx/>
              <a:buNone/>
              <a:defRPr sz="2400" b="1">
                <a:latin typeface="Arial"/>
                <a:ea typeface="Arial"/>
                <a:cs typeface="Arial"/>
                <a:sym typeface="Arial"/>
              </a:defRPr>
            </a:lvl2pPr>
            <a:lvl3pPr marL="0" indent="914400">
              <a:spcBef>
                <a:spcPts val="600"/>
              </a:spcBef>
              <a:buSzTx/>
              <a:buFontTx/>
              <a:buNone/>
              <a:defRPr sz="2400" b="1">
                <a:latin typeface="Arial"/>
                <a:ea typeface="Arial"/>
                <a:cs typeface="Arial"/>
                <a:sym typeface="Arial"/>
              </a:defRPr>
            </a:lvl3pPr>
            <a:lvl4pPr marL="0" indent="1371600">
              <a:spcBef>
                <a:spcPts val="600"/>
              </a:spcBef>
              <a:buSzTx/>
              <a:buFontTx/>
              <a:buNone/>
              <a:defRPr sz="2400" b="1">
                <a:latin typeface="Arial"/>
                <a:ea typeface="Arial"/>
                <a:cs typeface="Arial"/>
                <a:sym typeface="Arial"/>
              </a:defRPr>
            </a:lvl4pPr>
            <a:lvl5pPr marL="0" indent="1828800">
              <a:spcBef>
                <a:spcPts val="600"/>
              </a:spcBef>
              <a:buSzTx/>
              <a:buFontTx/>
              <a:buNone/>
              <a:defRPr sz="2400" b="1">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22" name="Text Placeholder 4"/>
          <p:cNvSpPr>
            <a:spLocks noGrp="1"/>
          </p:cNvSpPr>
          <p:nvPr>
            <p:ph type="body" sz="quarter" idx="13"/>
          </p:nvPr>
        </p:nvSpPr>
        <p:spPr>
          <a:xfrm>
            <a:off x="6193368" y="1535112"/>
            <a:ext cx="5389034" cy="639763"/>
          </a:xfrm>
          <a:prstGeom prst="rect">
            <a:avLst/>
          </a:prstGeom>
        </p:spPr>
        <p:txBody>
          <a:bodyPr anchor="b"/>
          <a:lstStyle/>
          <a:p>
            <a:pPr marL="0" indent="0">
              <a:spcBef>
                <a:spcPts val="600"/>
              </a:spcBef>
              <a:buSzTx/>
              <a:buFontTx/>
              <a:buNone/>
              <a:defRPr sz="2400" b="1">
                <a:latin typeface="Arial"/>
                <a:ea typeface="Arial"/>
                <a:cs typeface="Arial"/>
                <a:sym typeface="Arial"/>
              </a:defRPr>
            </a:pPr>
            <a:endParaRPr/>
          </a:p>
        </p:txBody>
      </p:sp>
      <p:sp>
        <p:nvSpPr>
          <p:cNvPr id="223" name="Slide Number"/>
          <p:cNvSpPr txBox="1">
            <a:spLocks noGrp="1"/>
          </p:cNvSpPr>
          <p:nvPr>
            <p:ph type="sldNum" sz="quarter" idx="2"/>
          </p:nvPr>
        </p:nvSpPr>
        <p:spPr>
          <a:xfrm>
            <a:off x="11890092" y="63783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Title, subtitle and content">
    <p:spTree>
      <p:nvGrpSpPr>
        <p:cNvPr id="1" name=""/>
        <p:cNvGrpSpPr/>
        <p:nvPr/>
      </p:nvGrpSpPr>
      <p:grpSpPr>
        <a:xfrm>
          <a:off x="0" y="0"/>
          <a:ext cx="0" cy="0"/>
          <a:chOff x="0" y="0"/>
          <a:chExt cx="0" cy="0"/>
        </a:xfrm>
      </p:grpSpPr>
      <p:sp>
        <p:nvSpPr>
          <p:cNvPr id="230" name="Title Text"/>
          <p:cNvSpPr txBox="1">
            <a:spLocks noGrp="1"/>
          </p:cNvSpPr>
          <p:nvPr>
            <p:ph type="title"/>
          </p:nvPr>
        </p:nvSpPr>
        <p:spPr>
          <a:xfrm>
            <a:off x="380787" y="321864"/>
            <a:ext cx="11432720" cy="314028"/>
          </a:xfrm>
          <a:prstGeom prst="rect">
            <a:avLst/>
          </a:prstGeom>
        </p:spPr>
        <p:txBody>
          <a:bodyPr/>
          <a:lstStyle>
            <a:lvl1pPr algn="l">
              <a:defRPr sz="3800" b="1">
                <a:latin typeface="Cambria"/>
                <a:ea typeface="Cambria"/>
                <a:cs typeface="Cambria"/>
                <a:sym typeface="Cambria"/>
              </a:defRPr>
            </a:lvl1pPr>
          </a:lstStyle>
          <a:p>
            <a:r>
              <a:t>Title Text</a:t>
            </a:r>
          </a:p>
        </p:txBody>
      </p:sp>
      <p:sp>
        <p:nvSpPr>
          <p:cNvPr id="231" name="Body Level One…"/>
          <p:cNvSpPr txBox="1">
            <a:spLocks noGrp="1"/>
          </p:cNvSpPr>
          <p:nvPr>
            <p:ph type="body" sz="quarter" idx="1"/>
          </p:nvPr>
        </p:nvSpPr>
        <p:spPr>
          <a:xfrm>
            <a:off x="380787" y="721270"/>
            <a:ext cx="11432720" cy="282626"/>
          </a:xfrm>
          <a:prstGeom prst="rect">
            <a:avLst/>
          </a:prstGeom>
        </p:spPr>
        <p:txBody>
          <a:bodyPr lIns="0" tIns="0" rIns="0" bIns="0"/>
          <a:lstStyle>
            <a:lvl1pPr marL="0" indent="0" defTabSz="812422">
              <a:spcBef>
                <a:spcPts val="600"/>
              </a:spcBef>
              <a:buSzTx/>
              <a:buFontTx/>
              <a:buNone/>
              <a:defRPr sz="1800">
                <a:solidFill>
                  <a:srgbClr val="808080"/>
                </a:solidFill>
                <a:latin typeface="Arial"/>
                <a:ea typeface="Arial"/>
                <a:cs typeface="Arial"/>
                <a:sym typeface="Arial"/>
              </a:defRPr>
            </a:lvl1pPr>
            <a:lvl2pPr marL="0" indent="406211" defTabSz="812422">
              <a:spcBef>
                <a:spcPts val="600"/>
              </a:spcBef>
              <a:buSzTx/>
              <a:buFontTx/>
              <a:buNone/>
              <a:defRPr sz="1800">
                <a:solidFill>
                  <a:srgbClr val="808080"/>
                </a:solidFill>
                <a:latin typeface="Arial"/>
                <a:ea typeface="Arial"/>
                <a:cs typeface="Arial"/>
                <a:sym typeface="Arial"/>
              </a:defRPr>
            </a:lvl2pPr>
            <a:lvl3pPr marL="0" indent="812422" defTabSz="812422">
              <a:spcBef>
                <a:spcPts val="600"/>
              </a:spcBef>
              <a:buSzTx/>
              <a:buFontTx/>
              <a:buNone/>
              <a:defRPr sz="1800">
                <a:solidFill>
                  <a:srgbClr val="808080"/>
                </a:solidFill>
                <a:latin typeface="Arial"/>
                <a:ea typeface="Arial"/>
                <a:cs typeface="Arial"/>
                <a:sym typeface="Arial"/>
              </a:defRPr>
            </a:lvl3pPr>
            <a:lvl4pPr marL="0" indent="1218632" defTabSz="812422">
              <a:spcBef>
                <a:spcPts val="600"/>
              </a:spcBef>
              <a:buSzTx/>
              <a:buFontTx/>
              <a:buNone/>
              <a:defRPr sz="1800">
                <a:solidFill>
                  <a:srgbClr val="808080"/>
                </a:solidFill>
                <a:latin typeface="Arial"/>
                <a:ea typeface="Arial"/>
                <a:cs typeface="Arial"/>
                <a:sym typeface="Arial"/>
              </a:defRPr>
            </a:lvl4pPr>
            <a:lvl5pPr marL="0" indent="1624844" defTabSz="812422">
              <a:spcBef>
                <a:spcPts val="600"/>
              </a:spcBef>
              <a:buSzTx/>
              <a:buFontTx/>
              <a:buNone/>
              <a:defRPr sz="1800">
                <a:solidFill>
                  <a:srgbClr val="80808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32"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Inner Standard">
    <p:spTree>
      <p:nvGrpSpPr>
        <p:cNvPr id="1" name=""/>
        <p:cNvGrpSpPr/>
        <p:nvPr/>
      </p:nvGrpSpPr>
      <p:grpSpPr>
        <a:xfrm>
          <a:off x="0" y="0"/>
          <a:ext cx="0" cy="0"/>
          <a:chOff x="0" y="0"/>
          <a:chExt cx="0" cy="0"/>
        </a:xfrm>
      </p:grpSpPr>
      <p:sp>
        <p:nvSpPr>
          <p:cNvPr id="239" name="Straight Connector 3"/>
          <p:cNvSpPr/>
          <p:nvPr/>
        </p:nvSpPr>
        <p:spPr>
          <a:xfrm>
            <a:off x="385233" y="766762"/>
            <a:ext cx="11430001" cy="1"/>
          </a:xfrm>
          <a:prstGeom prst="line">
            <a:avLst/>
          </a:prstGeom>
          <a:ln w="25400">
            <a:solidFill>
              <a:srgbClr val="000090"/>
            </a:solidFill>
          </a:ln>
        </p:spPr>
        <p:txBody>
          <a:bodyPr lIns="45719" rIns="45719"/>
          <a:lstStyle/>
          <a:p>
            <a:endParaRPr dirty="0"/>
          </a:p>
        </p:txBody>
      </p:sp>
      <p:sp>
        <p:nvSpPr>
          <p:cNvPr id="240" name="Body Level One…"/>
          <p:cNvSpPr txBox="1">
            <a:spLocks noGrp="1"/>
          </p:cNvSpPr>
          <p:nvPr>
            <p:ph type="body" sz="quarter" idx="1"/>
          </p:nvPr>
        </p:nvSpPr>
        <p:spPr>
          <a:xfrm>
            <a:off x="262828" y="254003"/>
            <a:ext cx="11430001" cy="650874"/>
          </a:xfrm>
          <a:prstGeom prst="rect">
            <a:avLst/>
          </a:prstGeom>
        </p:spPr>
        <p:txBody>
          <a:bodyPr/>
          <a:lstStyle>
            <a:lvl1pPr marL="0" indent="0">
              <a:spcBef>
                <a:spcPts val="600"/>
              </a:spcBef>
              <a:buSzTx/>
              <a:buFontTx/>
              <a:buNone/>
              <a:defRPr sz="2100" b="1" i="1">
                <a:solidFill>
                  <a:srgbClr val="000090"/>
                </a:solidFill>
                <a:latin typeface="Arial"/>
                <a:ea typeface="Arial"/>
                <a:cs typeface="Arial"/>
                <a:sym typeface="Arial"/>
              </a:defRPr>
            </a:lvl1pPr>
            <a:lvl2pPr marL="790575" indent="-333375">
              <a:spcBef>
                <a:spcPts val="600"/>
              </a:spcBef>
              <a:buFontTx/>
              <a:defRPr sz="2100" b="1" i="1">
                <a:solidFill>
                  <a:srgbClr val="000090"/>
                </a:solidFill>
                <a:latin typeface="Arial"/>
                <a:ea typeface="Arial"/>
                <a:cs typeface="Arial"/>
                <a:sym typeface="Arial"/>
              </a:defRPr>
            </a:lvl2pPr>
            <a:lvl3pPr marL="1114425" indent="-200025">
              <a:spcBef>
                <a:spcPts val="600"/>
              </a:spcBef>
              <a:buFontTx/>
              <a:defRPr sz="2100" b="1" i="1">
                <a:solidFill>
                  <a:srgbClr val="000090"/>
                </a:solidFill>
                <a:latin typeface="Arial"/>
                <a:ea typeface="Arial"/>
                <a:cs typeface="Arial"/>
                <a:sym typeface="Arial"/>
              </a:defRPr>
            </a:lvl3pPr>
            <a:lvl4pPr marL="1611630" indent="-240030">
              <a:spcBef>
                <a:spcPts val="600"/>
              </a:spcBef>
              <a:buFontTx/>
              <a:defRPr sz="2100" b="1" i="1">
                <a:solidFill>
                  <a:srgbClr val="000090"/>
                </a:solidFill>
                <a:latin typeface="Arial"/>
                <a:ea typeface="Arial"/>
                <a:cs typeface="Arial"/>
                <a:sym typeface="Arial"/>
              </a:defRPr>
            </a:lvl4pPr>
            <a:lvl5pPr marL="2068829" indent="-240029">
              <a:spcBef>
                <a:spcPts val="600"/>
              </a:spcBef>
              <a:buFontTx/>
              <a:defRPr sz="2100" b="1" i="1">
                <a:solidFill>
                  <a:srgbClr val="000090"/>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41"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1_Custom Layout">
    <p:spTree>
      <p:nvGrpSpPr>
        <p:cNvPr id="1" name=""/>
        <p:cNvGrpSpPr/>
        <p:nvPr/>
      </p:nvGrpSpPr>
      <p:grpSpPr>
        <a:xfrm>
          <a:off x="0" y="0"/>
          <a:ext cx="0" cy="0"/>
          <a:chOff x="0" y="0"/>
          <a:chExt cx="0" cy="0"/>
        </a:xfrm>
      </p:grpSpPr>
      <p:sp>
        <p:nvSpPr>
          <p:cNvPr id="248" name="Title Text"/>
          <p:cNvSpPr txBox="1">
            <a:spLocks noGrp="1"/>
          </p:cNvSpPr>
          <p:nvPr>
            <p:ph type="title"/>
          </p:nvPr>
        </p:nvSpPr>
        <p:spPr>
          <a:xfrm>
            <a:off x="304800" y="4491"/>
            <a:ext cx="11582400" cy="1143001"/>
          </a:xfrm>
          <a:prstGeom prst="rect">
            <a:avLst/>
          </a:prstGeom>
        </p:spPr>
        <p:txBody>
          <a:bodyPr/>
          <a:lstStyle>
            <a:lvl1pPr algn="l">
              <a:defRPr sz="3800" b="1">
                <a:latin typeface="Cambria"/>
                <a:ea typeface="Cambria"/>
                <a:cs typeface="Cambria"/>
                <a:sym typeface="Cambria"/>
              </a:defRPr>
            </a:lvl1pPr>
          </a:lstStyle>
          <a:p>
            <a:r>
              <a:t>Title Text</a:t>
            </a:r>
          </a:p>
        </p:txBody>
      </p:sp>
      <p:sp>
        <p:nvSpPr>
          <p:cNvPr id="249" name="Slide Number"/>
          <p:cNvSpPr txBox="1">
            <a:spLocks noGrp="1"/>
          </p:cNvSpPr>
          <p:nvPr>
            <p:ph type="sldNum" sz="quarter" idx="2"/>
          </p:nvPr>
        </p:nvSpPr>
        <p:spPr>
          <a:xfrm>
            <a:off x="11890092" y="63783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sp>
        <p:nvSpPr>
          <p:cNvPr id="250" name="Body Level One…"/>
          <p:cNvSpPr txBox="1">
            <a:spLocks noGrp="1"/>
          </p:cNvSpPr>
          <p:nvPr>
            <p:ph type="body" sz="half" idx="1"/>
          </p:nvPr>
        </p:nvSpPr>
        <p:spPr>
          <a:xfrm>
            <a:off x="0" y="1676400"/>
            <a:ext cx="6096000" cy="4343400"/>
          </a:xfrm>
          <a:prstGeom prst="rect">
            <a:avLst/>
          </a:prstGeom>
        </p:spPr>
        <p:txBody>
          <a:bodyPr/>
          <a:lstStyle>
            <a:lvl1pPr>
              <a:spcBef>
                <a:spcPts val="600"/>
              </a:spcBef>
              <a:buFontTx/>
              <a:defRPr sz="2200">
                <a:latin typeface="Arial"/>
                <a:ea typeface="Arial"/>
                <a:cs typeface="Arial"/>
                <a:sym typeface="Arial"/>
              </a:defRPr>
            </a:lvl1pPr>
            <a:lvl2pPr marL="771525" indent="-314325">
              <a:spcBef>
                <a:spcPts val="600"/>
              </a:spcBef>
              <a:buFontTx/>
              <a:defRPr sz="2200">
                <a:latin typeface="Arial"/>
                <a:ea typeface="Arial"/>
                <a:cs typeface="Arial"/>
                <a:sym typeface="Arial"/>
              </a:defRPr>
            </a:lvl2pPr>
            <a:lvl3pPr marL="1193800" indent="-279400">
              <a:spcBef>
                <a:spcPts val="600"/>
              </a:spcBef>
              <a:buFontTx/>
              <a:defRPr sz="2200">
                <a:latin typeface="Arial"/>
                <a:ea typeface="Arial"/>
                <a:cs typeface="Arial"/>
                <a:sym typeface="Arial"/>
              </a:defRPr>
            </a:lvl3pPr>
            <a:lvl4pPr marL="1651000" indent="-279400">
              <a:spcBef>
                <a:spcPts val="600"/>
              </a:spcBef>
              <a:buFontTx/>
              <a:defRPr sz="2200">
                <a:latin typeface="Arial"/>
                <a:ea typeface="Arial"/>
                <a:cs typeface="Arial"/>
                <a:sym typeface="Arial"/>
              </a:defRPr>
            </a:lvl4pPr>
            <a:lvl5pPr marL="2108200" indent="-279400">
              <a:spcBef>
                <a:spcPts val="600"/>
              </a:spcBef>
              <a:buFontTx/>
              <a:defRPr sz="22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51" name="Text Placeholder 8"/>
          <p:cNvSpPr>
            <a:spLocks noGrp="1"/>
          </p:cNvSpPr>
          <p:nvPr>
            <p:ph type="body" sz="half" idx="13"/>
          </p:nvPr>
        </p:nvSpPr>
        <p:spPr>
          <a:xfrm>
            <a:off x="6299200" y="1676400"/>
            <a:ext cx="5892800" cy="4343400"/>
          </a:xfrm>
          <a:prstGeom prst="rect">
            <a:avLst/>
          </a:prstGeom>
          <a:solidFill>
            <a:srgbClr val="000000"/>
          </a:solidFill>
        </p:spPr>
        <p:txBody>
          <a:bodyPr/>
          <a:lstStyle/>
          <a:p>
            <a:pPr>
              <a:spcBef>
                <a:spcPts val="600"/>
              </a:spcBef>
              <a:buFontTx/>
              <a:defRPr sz="2200">
                <a:solidFill>
                  <a:srgbClr val="FFFFFF"/>
                </a:solidFill>
                <a:latin typeface="Arial"/>
                <a:ea typeface="Arial"/>
                <a:cs typeface="Arial"/>
                <a:sym typeface="Arial"/>
              </a:defRPr>
            </a:pPr>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2_Custom Layout">
    <p:spTree>
      <p:nvGrpSpPr>
        <p:cNvPr id="1" name=""/>
        <p:cNvGrpSpPr/>
        <p:nvPr/>
      </p:nvGrpSpPr>
      <p:grpSpPr>
        <a:xfrm>
          <a:off x="0" y="0"/>
          <a:ext cx="0" cy="0"/>
          <a:chOff x="0" y="0"/>
          <a:chExt cx="0" cy="0"/>
        </a:xfrm>
      </p:grpSpPr>
      <p:sp>
        <p:nvSpPr>
          <p:cNvPr id="258" name="Title Text"/>
          <p:cNvSpPr txBox="1">
            <a:spLocks noGrp="1"/>
          </p:cNvSpPr>
          <p:nvPr>
            <p:ph type="title"/>
          </p:nvPr>
        </p:nvSpPr>
        <p:spPr>
          <a:xfrm>
            <a:off x="304800" y="4491"/>
            <a:ext cx="11582400" cy="1143001"/>
          </a:xfrm>
          <a:prstGeom prst="rect">
            <a:avLst/>
          </a:prstGeom>
        </p:spPr>
        <p:txBody>
          <a:bodyPr/>
          <a:lstStyle>
            <a:lvl1pPr algn="l">
              <a:defRPr sz="3800" b="1">
                <a:latin typeface="Cambria"/>
                <a:ea typeface="Cambria"/>
                <a:cs typeface="Cambria"/>
                <a:sym typeface="Cambria"/>
              </a:defRPr>
            </a:lvl1pPr>
          </a:lstStyle>
          <a:p>
            <a:r>
              <a:t>Title Text</a:t>
            </a:r>
          </a:p>
        </p:txBody>
      </p:sp>
      <p:sp>
        <p:nvSpPr>
          <p:cNvPr id="259" name="Slide Number"/>
          <p:cNvSpPr txBox="1">
            <a:spLocks noGrp="1"/>
          </p:cNvSpPr>
          <p:nvPr>
            <p:ph type="sldNum" sz="quarter" idx="2"/>
          </p:nvPr>
        </p:nvSpPr>
        <p:spPr>
          <a:xfrm>
            <a:off x="11890092" y="63783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sp>
        <p:nvSpPr>
          <p:cNvPr id="260" name="Body Level One…"/>
          <p:cNvSpPr txBox="1">
            <a:spLocks noGrp="1"/>
          </p:cNvSpPr>
          <p:nvPr>
            <p:ph type="body" sz="half" idx="1"/>
          </p:nvPr>
        </p:nvSpPr>
        <p:spPr>
          <a:xfrm>
            <a:off x="0" y="1676400"/>
            <a:ext cx="6096000" cy="4343400"/>
          </a:xfrm>
          <a:prstGeom prst="rect">
            <a:avLst/>
          </a:prstGeom>
          <a:solidFill>
            <a:srgbClr val="000000"/>
          </a:solidFill>
        </p:spPr>
        <p:txBody>
          <a:bodyPr/>
          <a:lstStyle>
            <a:lvl1pPr>
              <a:spcBef>
                <a:spcPts val="600"/>
              </a:spcBef>
              <a:buFontTx/>
              <a:defRPr sz="2200">
                <a:solidFill>
                  <a:srgbClr val="FFFFFF"/>
                </a:solidFill>
                <a:latin typeface="Arial"/>
                <a:ea typeface="Arial"/>
                <a:cs typeface="Arial"/>
                <a:sym typeface="Arial"/>
              </a:defRPr>
            </a:lvl1pPr>
            <a:lvl2pPr marL="771525" indent="-314325">
              <a:spcBef>
                <a:spcPts val="600"/>
              </a:spcBef>
              <a:buFontTx/>
              <a:defRPr sz="2200">
                <a:solidFill>
                  <a:srgbClr val="FFFFFF"/>
                </a:solidFill>
                <a:latin typeface="Arial"/>
                <a:ea typeface="Arial"/>
                <a:cs typeface="Arial"/>
                <a:sym typeface="Arial"/>
              </a:defRPr>
            </a:lvl2pPr>
            <a:lvl3pPr marL="1193800" indent="-279400">
              <a:spcBef>
                <a:spcPts val="600"/>
              </a:spcBef>
              <a:buFontTx/>
              <a:defRPr sz="2200">
                <a:solidFill>
                  <a:srgbClr val="FFFFFF"/>
                </a:solidFill>
                <a:latin typeface="Arial"/>
                <a:ea typeface="Arial"/>
                <a:cs typeface="Arial"/>
                <a:sym typeface="Arial"/>
              </a:defRPr>
            </a:lvl3pPr>
            <a:lvl4pPr marL="1651000" indent="-279400">
              <a:spcBef>
                <a:spcPts val="600"/>
              </a:spcBef>
              <a:buFontTx/>
              <a:defRPr sz="2200">
                <a:solidFill>
                  <a:srgbClr val="FFFFFF"/>
                </a:solidFill>
                <a:latin typeface="Arial"/>
                <a:ea typeface="Arial"/>
                <a:cs typeface="Arial"/>
                <a:sym typeface="Arial"/>
              </a:defRPr>
            </a:lvl4pPr>
            <a:lvl5pPr marL="2108200" indent="-279400">
              <a:spcBef>
                <a:spcPts val="600"/>
              </a:spcBef>
              <a:buFontTx/>
              <a:defRPr sz="2200">
                <a:solidFill>
                  <a:srgbClr val="FFFFFF"/>
                </a:solidFill>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61" name="Text Placeholder 8"/>
          <p:cNvSpPr>
            <a:spLocks noGrp="1"/>
          </p:cNvSpPr>
          <p:nvPr>
            <p:ph type="body" sz="half" idx="13"/>
          </p:nvPr>
        </p:nvSpPr>
        <p:spPr>
          <a:xfrm>
            <a:off x="6341035" y="1676400"/>
            <a:ext cx="5892801" cy="4343400"/>
          </a:xfrm>
          <a:prstGeom prst="rect">
            <a:avLst/>
          </a:prstGeom>
        </p:spPr>
        <p:txBody>
          <a:bodyPr/>
          <a:lstStyle/>
          <a:p>
            <a:pPr>
              <a:spcBef>
                <a:spcPts val="600"/>
              </a:spcBef>
              <a:buFontTx/>
              <a:defRPr sz="2200">
                <a:latin typeface="Arial"/>
                <a:ea typeface="Arial"/>
                <a:cs typeface="Arial"/>
                <a:sym typeface="Arial"/>
              </a:defRPr>
            </a:pPr>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Title, Text and Clip Art">
    <p:spTree>
      <p:nvGrpSpPr>
        <p:cNvPr id="1" name=""/>
        <p:cNvGrpSpPr/>
        <p:nvPr/>
      </p:nvGrpSpPr>
      <p:grpSpPr>
        <a:xfrm>
          <a:off x="0" y="0"/>
          <a:ext cx="0" cy="0"/>
          <a:chOff x="0" y="0"/>
          <a:chExt cx="0" cy="0"/>
        </a:xfrm>
      </p:grpSpPr>
      <p:sp>
        <p:nvSpPr>
          <p:cNvPr id="268" name="Title Text"/>
          <p:cNvSpPr txBox="1">
            <a:spLocks noGrp="1"/>
          </p:cNvSpPr>
          <p:nvPr>
            <p:ph type="title"/>
          </p:nvPr>
        </p:nvSpPr>
        <p:spPr>
          <a:xfrm>
            <a:off x="609601" y="274638"/>
            <a:ext cx="5966884" cy="1143001"/>
          </a:xfrm>
          <a:prstGeom prst="rect">
            <a:avLst/>
          </a:prstGeom>
        </p:spPr>
        <p:txBody>
          <a:bodyPr/>
          <a:lstStyle>
            <a:lvl1pPr algn="l">
              <a:defRPr sz="3800" b="1">
                <a:latin typeface="Cambria"/>
                <a:ea typeface="Cambria"/>
                <a:cs typeface="Cambria"/>
                <a:sym typeface="Cambria"/>
              </a:defRPr>
            </a:lvl1pPr>
          </a:lstStyle>
          <a:p>
            <a:r>
              <a:t>Title Text</a:t>
            </a:r>
          </a:p>
        </p:txBody>
      </p:sp>
      <p:sp>
        <p:nvSpPr>
          <p:cNvPr id="269" name="Body Level One…"/>
          <p:cNvSpPr txBox="1">
            <a:spLocks noGrp="1"/>
          </p:cNvSpPr>
          <p:nvPr>
            <p:ph type="body" sz="half" idx="1"/>
          </p:nvPr>
        </p:nvSpPr>
        <p:spPr>
          <a:xfrm>
            <a:off x="609600" y="1600200"/>
            <a:ext cx="5384800" cy="4421188"/>
          </a:xfrm>
          <a:prstGeom prst="rect">
            <a:avLst/>
          </a:prstGeom>
        </p:spPr>
        <p:txBody>
          <a:bodyPr/>
          <a:lstStyle>
            <a:lvl1pPr>
              <a:spcBef>
                <a:spcPts val="600"/>
              </a:spcBef>
              <a:buFontTx/>
              <a:defRPr sz="2000">
                <a:latin typeface="Arial"/>
                <a:ea typeface="Arial"/>
                <a:cs typeface="Arial"/>
                <a:sym typeface="Arial"/>
              </a:defRPr>
            </a:lvl1pPr>
            <a:lvl2pPr marL="774700" indent="-317500">
              <a:spcBef>
                <a:spcPts val="600"/>
              </a:spcBef>
              <a:buFontTx/>
              <a:defRPr sz="2000">
                <a:latin typeface="Arial"/>
                <a:ea typeface="Arial"/>
                <a:cs typeface="Arial"/>
                <a:sym typeface="Arial"/>
              </a:defRPr>
            </a:lvl2pPr>
            <a:lvl3pPr marL="1104900" indent="-190500">
              <a:spcBef>
                <a:spcPts val="600"/>
              </a:spcBef>
              <a:buFontTx/>
              <a:defRPr sz="2000">
                <a:latin typeface="Arial"/>
                <a:ea typeface="Arial"/>
                <a:cs typeface="Arial"/>
                <a:sym typeface="Arial"/>
              </a:defRPr>
            </a:lvl3pPr>
            <a:lvl4pPr marL="1600200" indent="-228600">
              <a:spcBef>
                <a:spcPts val="600"/>
              </a:spcBef>
              <a:buFontTx/>
              <a:defRPr sz="2000">
                <a:latin typeface="Arial"/>
                <a:ea typeface="Arial"/>
                <a:cs typeface="Arial"/>
                <a:sym typeface="Arial"/>
              </a:defRPr>
            </a:lvl4pPr>
            <a:lvl5pPr marL="2057400" indent="-228600">
              <a:spcBef>
                <a:spcPts val="600"/>
              </a:spcBef>
              <a:buFontTx/>
              <a:defRPr sz="20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270" name="Slide Number"/>
          <p:cNvSpPr txBox="1">
            <a:spLocks noGrp="1"/>
          </p:cNvSpPr>
          <p:nvPr>
            <p:ph type="sldNum" sz="quarter" idx="2"/>
          </p:nvPr>
        </p:nvSpPr>
        <p:spPr>
          <a:xfrm>
            <a:off x="11890092" y="63783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pic>
        <p:nvPicPr>
          <p:cNvPr id="277" name="Picture 6" descr="Picture 6"/>
          <p:cNvPicPr>
            <a:picLocks noChangeAspect="1"/>
          </p:cNvPicPr>
          <p:nvPr/>
        </p:nvPicPr>
        <p:blipFill>
          <a:blip r:embed="rId2" cstate="print"/>
          <a:stretch>
            <a:fillRect/>
          </a:stretch>
        </p:blipFill>
        <p:spPr>
          <a:xfrm>
            <a:off x="88900" y="55563"/>
            <a:ext cx="1214969" cy="863601"/>
          </a:xfrm>
          <a:prstGeom prst="rect">
            <a:avLst/>
          </a:prstGeom>
          <a:ln w="12700">
            <a:miter lim="400000"/>
          </a:ln>
        </p:spPr>
      </p:pic>
      <p:sp>
        <p:nvSpPr>
          <p:cNvPr id="278" name="Title Text"/>
          <p:cNvSpPr txBox="1">
            <a:spLocks noGrp="1"/>
          </p:cNvSpPr>
          <p:nvPr>
            <p:ph type="title"/>
          </p:nvPr>
        </p:nvSpPr>
        <p:spPr>
          <a:xfrm>
            <a:off x="2272959" y="274639"/>
            <a:ext cx="9309440" cy="1143001"/>
          </a:xfrm>
          <a:prstGeom prst="rect">
            <a:avLst/>
          </a:prstGeom>
        </p:spPr>
        <p:txBody>
          <a:bodyPr/>
          <a:lstStyle>
            <a:lvl1pPr algn="r">
              <a:defRPr sz="3800" b="1">
                <a:latin typeface="Cambria"/>
                <a:ea typeface="Cambria"/>
                <a:cs typeface="Cambria"/>
                <a:sym typeface="Cambria"/>
              </a:defRPr>
            </a:lvl1pPr>
          </a:lstStyle>
          <a:p>
            <a:r>
              <a:t>Title Text</a:t>
            </a:r>
          </a:p>
        </p:txBody>
      </p:sp>
      <p:sp>
        <p:nvSpPr>
          <p:cNvPr id="279" name="Slide Number"/>
          <p:cNvSpPr txBox="1">
            <a:spLocks noGrp="1"/>
          </p:cNvSpPr>
          <p:nvPr>
            <p:ph type="sldNum" sz="quarter" idx="2"/>
          </p:nvPr>
        </p:nvSpPr>
        <p:spPr>
          <a:xfrm>
            <a:off x="11890092" y="6378326"/>
            <a:ext cx="301909"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Body Level One…"/>
          <p:cNvSpPr txBox="1">
            <a:spLocks noGrp="1"/>
          </p:cNvSpPr>
          <p:nvPr>
            <p:ph type="body" sz="half" idx="1"/>
          </p:nvPr>
        </p:nvSpPr>
        <p:spPr>
          <a:xfrm>
            <a:off x="609600" y="1600200"/>
            <a:ext cx="5384800" cy="4525964"/>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sz="quarter" idx="1"/>
          </p:nvPr>
        </p:nvSpPr>
        <p:spPr>
          <a:xfrm>
            <a:off x="609600" y="1535112"/>
            <a:ext cx="5386917"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9" name="Text Placeholder 4"/>
          <p:cNvSpPr>
            <a:spLocks noGrp="1"/>
          </p:cNvSpPr>
          <p:nvPr>
            <p:ph type="body" sz="quarter" idx="13"/>
          </p:nvPr>
        </p:nvSpPr>
        <p:spPr>
          <a:xfrm>
            <a:off x="6193368" y="1535112"/>
            <a:ext cx="5389034" cy="639763"/>
          </a:xfrm>
          <a:prstGeom prst="rect">
            <a:avLst/>
          </a:prstGeom>
        </p:spPr>
        <p:txBody>
          <a:bodyPr anchor="b"/>
          <a:lstStyle/>
          <a:p>
            <a:pPr marL="0" indent="0">
              <a:spcBef>
                <a:spcPts val="500"/>
              </a:spcBef>
              <a:buSzTx/>
              <a:buFontTx/>
              <a:buNone/>
              <a:defRPr sz="2400" b="1"/>
            </a:pPr>
            <a:endParaRPr/>
          </a:p>
        </p:txBody>
      </p:sp>
      <p:sp>
        <p:nvSpPr>
          <p:cNvPr id="60"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67" name="Title Text"/>
          <p:cNvSpPr txBox="1">
            <a:spLocks noGrp="1"/>
          </p:cNvSpPr>
          <p:nvPr>
            <p:ph type="title"/>
          </p:nvPr>
        </p:nvSpPr>
        <p:spPr>
          <a:prstGeom prst="rect">
            <a:avLst/>
          </a:prstGeom>
        </p:spPr>
        <p:txBody>
          <a:bodyPr/>
          <a:lstStyle/>
          <a:p>
            <a:r>
              <a:t>Title Text</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7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609601" y="273050"/>
            <a:ext cx="4011084" cy="1162050"/>
          </a:xfrm>
          <a:prstGeom prst="rect">
            <a:avLst/>
          </a:prstGeom>
        </p:spPr>
        <p:txBody>
          <a:bodyPr anchor="b"/>
          <a:lstStyle>
            <a:lvl1pPr algn="l">
              <a:defRPr sz="2000" b="1"/>
            </a:lvl1pPr>
          </a:lstStyle>
          <a:p>
            <a:r>
              <a:t>Title Text</a:t>
            </a:r>
          </a:p>
        </p:txBody>
      </p:sp>
      <p:sp>
        <p:nvSpPr>
          <p:cNvPr id="83" name="Body Level One…"/>
          <p:cNvSpPr txBox="1">
            <a:spLocks noGrp="1"/>
          </p:cNvSpPr>
          <p:nvPr>
            <p:ph type="body" idx="1"/>
          </p:nvPr>
        </p:nvSpPr>
        <p:spPr>
          <a:xfrm>
            <a:off x="4766733" y="273050"/>
            <a:ext cx="6815667" cy="585311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4" name="Text Placeholder 3"/>
          <p:cNvSpPr>
            <a:spLocks noGrp="1"/>
          </p:cNvSpPr>
          <p:nvPr>
            <p:ph type="body" sz="half" idx="13"/>
          </p:nvPr>
        </p:nvSpPr>
        <p:spPr>
          <a:xfrm>
            <a:off x="609600" y="1435101"/>
            <a:ext cx="4011085" cy="4691063"/>
          </a:xfrm>
          <a:prstGeom prst="rect">
            <a:avLst/>
          </a:prstGeom>
        </p:spPr>
        <p:txBody>
          <a:bodyPr/>
          <a:lstStyle/>
          <a:p>
            <a:pPr marL="0" indent="0">
              <a:spcBef>
                <a:spcPts val="300"/>
              </a:spcBef>
              <a:buSzTx/>
              <a:buFontTx/>
              <a:buNone/>
              <a:defRPr sz="1400"/>
            </a:pPr>
            <a:endParaRP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92" name="Title Text"/>
          <p:cNvSpPr txBox="1">
            <a:spLocks noGrp="1"/>
          </p:cNvSpPr>
          <p:nvPr>
            <p:ph type="title"/>
          </p:nvPr>
        </p:nvSpPr>
        <p:spPr>
          <a:xfrm>
            <a:off x="2389716" y="4800600"/>
            <a:ext cx="7315201" cy="566738"/>
          </a:xfrm>
          <a:prstGeom prst="rect">
            <a:avLst/>
          </a:prstGeom>
        </p:spPr>
        <p:txBody>
          <a:bodyPr anchor="b"/>
          <a:lstStyle>
            <a:lvl1pPr algn="l">
              <a:defRPr sz="2000" b="1"/>
            </a:lvl1pPr>
          </a:lstStyle>
          <a:p>
            <a:r>
              <a:t>Title Text</a:t>
            </a:r>
          </a:p>
        </p:txBody>
      </p:sp>
      <p:sp>
        <p:nvSpPr>
          <p:cNvPr id="93" name="Picture Placeholder 2"/>
          <p:cNvSpPr>
            <a:spLocks noGrp="1"/>
          </p:cNvSpPr>
          <p:nvPr>
            <p:ph type="pic" sz="half" idx="13"/>
          </p:nvPr>
        </p:nvSpPr>
        <p:spPr>
          <a:xfrm>
            <a:off x="2389716" y="612775"/>
            <a:ext cx="7315201" cy="4114800"/>
          </a:xfrm>
          <a:prstGeom prst="rect">
            <a:avLst/>
          </a:prstGeom>
        </p:spPr>
        <p:txBody>
          <a:bodyPr lIns="91439" rIns="91439">
            <a:noAutofit/>
          </a:bodyPr>
          <a:lstStyle/>
          <a:p>
            <a:endParaRPr dirty="0"/>
          </a:p>
        </p:txBody>
      </p:sp>
      <p:sp>
        <p:nvSpPr>
          <p:cNvPr id="94" name="Body Level One…"/>
          <p:cNvSpPr txBox="1">
            <a:spLocks noGrp="1"/>
          </p:cNvSpPr>
          <p:nvPr>
            <p:ph type="body" sz="quarter" idx="1"/>
          </p:nvPr>
        </p:nvSpPr>
        <p:spPr>
          <a:xfrm>
            <a:off x="2389716" y="5367337"/>
            <a:ext cx="73152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11_Title and Content">
    <p:spTree>
      <p:nvGrpSpPr>
        <p:cNvPr id="1" name=""/>
        <p:cNvGrpSpPr/>
        <p:nvPr/>
      </p:nvGrpSpPr>
      <p:grpSpPr>
        <a:xfrm>
          <a:off x="0" y="0"/>
          <a:ext cx="0" cy="0"/>
          <a:chOff x="0" y="0"/>
          <a:chExt cx="0" cy="0"/>
        </a:xfrm>
      </p:grpSpPr>
      <p:sp>
        <p:nvSpPr>
          <p:cNvPr id="174" name="Slide Number"/>
          <p:cNvSpPr txBox="1">
            <a:spLocks noGrp="1"/>
          </p:cNvSpPr>
          <p:nvPr>
            <p:ph type="sldNum" sz="quarter" idx="2"/>
          </p:nvPr>
        </p:nvSpPr>
        <p:spPr>
          <a:xfrm>
            <a:off x="11308744" y="6381329"/>
            <a:ext cx="273657" cy="264255"/>
          </a:xfrm>
          <a:prstGeom prst="rect">
            <a:avLst/>
          </a:prstGeom>
        </p:spPr>
        <p:txBody>
          <a:bodyPr anchor="t"/>
          <a:lstStyle>
            <a:lvl1pPr>
              <a:defRPr>
                <a:latin typeface="Arial"/>
                <a:ea typeface="Arial"/>
                <a:cs typeface="Arial"/>
                <a:sym typeface="Arial"/>
              </a:defRPr>
            </a:lvl1pPr>
          </a:lstStyle>
          <a:p>
            <a:fld id="{86CB4B4D-7CA3-9044-876B-883B54F8677D}" type="slidenum">
              <a:rPr/>
              <a:pPr/>
              <a:t>‹#›</a:t>
            </a:fld>
            <a:endParaRPr dirty="0"/>
          </a:p>
        </p:txBody>
      </p:sp>
      <p:pic>
        <p:nvPicPr>
          <p:cNvPr id="175" name="Picture 6" descr="Picture 6"/>
          <p:cNvPicPr>
            <a:picLocks noChangeAspect="1"/>
          </p:cNvPicPr>
          <p:nvPr/>
        </p:nvPicPr>
        <p:blipFill>
          <a:blip r:embed="rId2" cstate="print"/>
          <a:stretch>
            <a:fillRect/>
          </a:stretch>
        </p:blipFill>
        <p:spPr>
          <a:xfrm>
            <a:off x="5027581" y="444503"/>
            <a:ext cx="2141338" cy="1920239"/>
          </a:xfrm>
          <a:prstGeom prst="rect">
            <a:avLst/>
          </a:prstGeom>
          <a:ln w="12700">
            <a:miter lim="400000"/>
          </a:ln>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82" name="Title Text"/>
          <p:cNvSpPr txBox="1">
            <a:spLocks noGrp="1"/>
          </p:cNvSpPr>
          <p:nvPr>
            <p:ph type="title"/>
          </p:nvPr>
        </p:nvSpPr>
        <p:spPr>
          <a:xfrm>
            <a:off x="914400" y="2130425"/>
            <a:ext cx="10363200" cy="1470026"/>
          </a:xfrm>
          <a:prstGeom prst="rect">
            <a:avLst/>
          </a:prstGeom>
        </p:spPr>
        <p:txBody>
          <a:bodyPr/>
          <a:lstStyle>
            <a:lvl1pPr>
              <a:defRPr sz="3200" b="1">
                <a:latin typeface="Cambria"/>
                <a:ea typeface="Cambria"/>
                <a:cs typeface="Cambria"/>
                <a:sym typeface="Cambria"/>
              </a:defRPr>
            </a:lvl1pPr>
          </a:lstStyle>
          <a:p>
            <a:r>
              <a:t>Title Text</a:t>
            </a:r>
          </a:p>
        </p:txBody>
      </p:sp>
      <p:sp>
        <p:nvSpPr>
          <p:cNvPr id="183" name="Body Level One…"/>
          <p:cNvSpPr txBox="1">
            <a:spLocks noGrp="1"/>
          </p:cNvSpPr>
          <p:nvPr>
            <p:ph type="body" sz="quarter" idx="1"/>
          </p:nvPr>
        </p:nvSpPr>
        <p:spPr>
          <a:xfrm>
            <a:off x="1828800" y="3886200"/>
            <a:ext cx="8534400" cy="1752600"/>
          </a:xfrm>
          <a:prstGeom prst="rect">
            <a:avLst/>
          </a:prstGeom>
        </p:spPr>
        <p:txBody>
          <a:bodyPr/>
          <a:lstStyle>
            <a:lvl1pPr marL="0" indent="0" algn="ctr">
              <a:spcBef>
                <a:spcPts val="600"/>
              </a:spcBef>
              <a:buSzTx/>
              <a:buFontTx/>
              <a:buNone/>
              <a:defRPr sz="2000">
                <a:latin typeface="Arial"/>
                <a:ea typeface="Arial"/>
                <a:cs typeface="Arial"/>
                <a:sym typeface="Arial"/>
              </a:defRPr>
            </a:lvl1pPr>
            <a:lvl2pPr marL="0" indent="457200" algn="ctr">
              <a:spcBef>
                <a:spcPts val="600"/>
              </a:spcBef>
              <a:buSzTx/>
              <a:buFontTx/>
              <a:buNone/>
              <a:defRPr sz="2000">
                <a:latin typeface="Arial"/>
                <a:ea typeface="Arial"/>
                <a:cs typeface="Arial"/>
                <a:sym typeface="Arial"/>
              </a:defRPr>
            </a:lvl2pPr>
            <a:lvl3pPr marL="0" indent="914400" algn="ctr">
              <a:spcBef>
                <a:spcPts val="600"/>
              </a:spcBef>
              <a:buSzTx/>
              <a:buFontTx/>
              <a:buNone/>
              <a:defRPr sz="2000">
                <a:latin typeface="Arial"/>
                <a:ea typeface="Arial"/>
                <a:cs typeface="Arial"/>
                <a:sym typeface="Arial"/>
              </a:defRPr>
            </a:lvl3pPr>
            <a:lvl4pPr marL="0" indent="1371600" algn="ctr">
              <a:spcBef>
                <a:spcPts val="600"/>
              </a:spcBef>
              <a:buSzTx/>
              <a:buFontTx/>
              <a:buNone/>
              <a:defRPr sz="2000">
                <a:latin typeface="Arial"/>
                <a:ea typeface="Arial"/>
                <a:cs typeface="Arial"/>
                <a:sym typeface="Arial"/>
              </a:defRPr>
            </a:lvl4pPr>
            <a:lvl5pPr marL="0" indent="1828800" algn="ctr">
              <a:spcBef>
                <a:spcPts val="600"/>
              </a:spcBef>
              <a:buSzTx/>
              <a:buFontTx/>
              <a:buNone/>
              <a:defRPr sz="2000">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4" name="Slide Number"/>
          <p:cNvSpPr txBox="1">
            <a:spLocks noGrp="1"/>
          </p:cNvSpPr>
          <p:nvPr>
            <p:ph type="sldNum" sz="quarter" idx="2"/>
          </p:nvPr>
        </p:nvSpPr>
        <p:spPr>
          <a:xfrm>
            <a:off x="11890093" y="6272743"/>
            <a:ext cx="301908" cy="288825"/>
          </a:xfrm>
          <a:prstGeom prst="rect">
            <a:avLst/>
          </a:prstGeom>
        </p:spPr>
        <p:txBody>
          <a:bodyPr anchor="t"/>
          <a:lstStyle>
            <a:lvl1pPr>
              <a:defRPr sz="1400">
                <a:solidFill>
                  <a:srgbClr val="000000"/>
                </a:solidFill>
                <a:latin typeface="Arial"/>
                <a:ea typeface="Arial"/>
                <a:cs typeface="Arial"/>
                <a:sym typeface="Arial"/>
              </a:defRPr>
            </a:lvl1pPr>
          </a:lstStyle>
          <a:p>
            <a:fld id="{86CB4B4D-7CA3-9044-876B-883B54F8677D}" type="slidenum">
              <a:rPr/>
              <a:pPr/>
              <a:t>‹#›</a:t>
            </a:fld>
            <a:endParaRPr dirty="0"/>
          </a:p>
        </p:txBody>
      </p:sp>
      <p:grpSp>
        <p:nvGrpSpPr>
          <p:cNvPr id="187" name="Group 7"/>
          <p:cNvGrpSpPr/>
          <p:nvPr/>
        </p:nvGrpSpPr>
        <p:grpSpPr>
          <a:xfrm>
            <a:off x="4826000" y="0"/>
            <a:ext cx="2540000" cy="2057400"/>
            <a:chOff x="0" y="0"/>
            <a:chExt cx="2540000" cy="2057400"/>
          </a:xfrm>
        </p:grpSpPr>
        <p:sp>
          <p:nvSpPr>
            <p:cNvPr id="185" name="Rectangle 8"/>
            <p:cNvSpPr/>
            <p:nvPr/>
          </p:nvSpPr>
          <p:spPr>
            <a:xfrm>
              <a:off x="0" y="0"/>
              <a:ext cx="2540000" cy="2057400"/>
            </a:xfrm>
            <a:prstGeom prst="rect">
              <a:avLst/>
            </a:pr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latin typeface="Arial"/>
                  <a:ea typeface="Arial"/>
                  <a:cs typeface="Arial"/>
                  <a:sym typeface="Arial"/>
                </a:defRPr>
              </a:pPr>
              <a:endParaRPr dirty="0"/>
            </a:p>
          </p:txBody>
        </p:sp>
        <p:pic>
          <p:nvPicPr>
            <p:cNvPr id="186" name="Picture 9" descr="Picture 9"/>
            <p:cNvPicPr>
              <a:picLocks noChangeAspect="1"/>
            </p:cNvPicPr>
            <p:nvPr/>
          </p:nvPicPr>
          <p:blipFill>
            <a:blip r:embed="rId2" cstate="print"/>
            <a:srcRect/>
            <a:stretch>
              <a:fillRect/>
            </a:stretch>
          </p:blipFill>
          <p:spPr>
            <a:xfrm>
              <a:off x="398661" y="1"/>
              <a:ext cx="2141339" cy="1920240"/>
            </a:xfrm>
            <a:prstGeom prst="rect">
              <a:avLst/>
            </a:prstGeom>
            <a:ln w="12700" cap="flat">
              <a:noFill/>
              <a:miter lim="400000"/>
            </a:ln>
            <a:effectLst/>
          </p:spPr>
        </p:pic>
      </p:gr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274638"/>
            <a:ext cx="10972800" cy="114300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452596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318418" y="6404293"/>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a:t>
            </a:fld>
            <a:endParaRPr dirty="0"/>
          </a:p>
        </p:txBody>
      </p:sp>
      <p:sp>
        <p:nvSpPr>
          <p:cNvPr id="5" name="Rectangle 5"/>
          <p:cNvSpPr txBox="1"/>
          <p:nvPr/>
        </p:nvSpPr>
        <p:spPr>
          <a:xfrm>
            <a:off x="381080" y="6478456"/>
            <a:ext cx="849222" cy="2311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000" b="1">
                <a:solidFill>
                  <a:srgbClr val="FF0000"/>
                </a:solidFill>
              </a:defRPr>
            </a:lvl1pPr>
          </a:lstStyle>
          <a:p>
            <a:r>
              <a:rPr dirty="0"/>
              <a:t>Confidential</a:t>
            </a: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 name="Footer Placeholder 3"/>
          <p:cNvSpPr txBox="1"/>
          <p:nvPr/>
        </p:nvSpPr>
        <p:spPr>
          <a:xfrm>
            <a:off x="381080" y="6470916"/>
            <a:ext cx="849222" cy="24622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a:defRPr sz="1000" b="1">
                <a:solidFill>
                  <a:srgbClr val="FF0000"/>
                </a:solidFill>
              </a:defRPr>
            </a:lvl1pPr>
          </a:lstStyle>
          <a:p>
            <a:endParaRPr dirty="0">
              <a:latin typeface="Arial" panose="020B0604020202020204" pitchFamily="34" charset="0"/>
              <a:cs typeface="Arial" panose="020B0604020202020204" pitchFamily="34" charset="0"/>
            </a:endParaRPr>
          </a:p>
        </p:txBody>
      </p:sp>
      <p:sp>
        <p:nvSpPr>
          <p:cNvPr id="289" name="Slide Number Placeholder 4"/>
          <p:cNvSpPr txBox="1">
            <a:spLocks noGrp="1"/>
          </p:cNvSpPr>
          <p:nvPr>
            <p:ph type="sldNum" sz="quarter" idx="2"/>
          </p:nvPr>
        </p:nvSpPr>
        <p:spPr>
          <a:xfrm>
            <a:off x="11608309" y="6224923"/>
            <a:ext cx="177291"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latin typeface="Arial" panose="020B0604020202020204" pitchFamily="34" charset="0"/>
                <a:cs typeface="Arial" panose="020B0604020202020204" pitchFamily="34" charset="0"/>
              </a:rPr>
              <a:pPr/>
              <a:t>1</a:t>
            </a:fld>
            <a:endParaRPr dirty="0">
              <a:latin typeface="Arial" panose="020B0604020202020204" pitchFamily="34" charset="0"/>
              <a:cs typeface="Arial" panose="020B0604020202020204" pitchFamily="34" charset="0"/>
            </a:endParaRPr>
          </a:p>
        </p:txBody>
      </p:sp>
      <p:pic>
        <p:nvPicPr>
          <p:cNvPr id="290" name="Picture 3" descr="Picture 3"/>
          <p:cNvPicPr>
            <a:picLocks noChangeAspect="1"/>
          </p:cNvPicPr>
          <p:nvPr/>
        </p:nvPicPr>
        <p:blipFill>
          <a:blip r:embed="rId2" cstate="print"/>
          <a:stretch>
            <a:fillRect/>
          </a:stretch>
        </p:blipFill>
        <p:spPr>
          <a:xfrm>
            <a:off x="10315078" y="5792490"/>
            <a:ext cx="1221602" cy="924647"/>
          </a:xfrm>
          <a:prstGeom prst="rect">
            <a:avLst/>
          </a:prstGeom>
          <a:ln w="12700">
            <a:miter lim="400000"/>
          </a:ln>
        </p:spPr>
      </p:pic>
      <p:sp>
        <p:nvSpPr>
          <p:cNvPr id="291" name="Title 1"/>
          <p:cNvSpPr txBox="1"/>
          <p:nvPr/>
        </p:nvSpPr>
        <p:spPr>
          <a:xfrm>
            <a:off x="612790" y="2302627"/>
            <a:ext cx="10923890" cy="221599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a:lnSpc>
                <a:spcPct val="150000"/>
              </a:lnSpc>
              <a:defRPr sz="4400" b="1"/>
            </a:lvl1pPr>
          </a:lstStyle>
          <a:p>
            <a:pPr>
              <a:lnSpc>
                <a:spcPct val="100000"/>
              </a:lnSpc>
            </a:pPr>
            <a:r>
              <a:rPr lang="en-GB" sz="3600" dirty="0">
                <a:solidFill>
                  <a:schemeClr val="tx1"/>
                </a:solidFill>
              </a:rPr>
              <a:t>Economic Partnership Agreement (EPA) between the Southern African Customs Union (SACU) and Mozambique </a:t>
            </a:r>
            <a:r>
              <a:rPr lang="en-GB" sz="3600" dirty="0" smtClean="0">
                <a:solidFill>
                  <a:schemeClr val="tx1"/>
                </a:solidFill>
              </a:rPr>
              <a:t>(together SACUM) - </a:t>
            </a:r>
            <a:r>
              <a:rPr lang="en-GB" sz="3600" dirty="0">
                <a:solidFill>
                  <a:schemeClr val="tx1"/>
                </a:solidFill>
              </a:rPr>
              <a:t>United Kingdom (UK)</a:t>
            </a:r>
            <a:endParaRPr lang="en-US" sz="3600" dirty="0">
              <a:solidFill>
                <a:schemeClr val="tx1"/>
              </a:solidFill>
            </a:endParaRPr>
          </a:p>
          <a:p>
            <a:endParaRPr lang="en-US" sz="2000" dirty="0">
              <a:solidFill>
                <a:srgbClr val="FF0000"/>
              </a:solidFill>
              <a:latin typeface="Arial" panose="020B0604020202020204" pitchFamily="34" charset="0"/>
              <a:cs typeface="Arial" panose="020B0604020202020204" pitchFamily="34" charset="0"/>
            </a:endParaRPr>
          </a:p>
        </p:txBody>
      </p:sp>
      <p:sp>
        <p:nvSpPr>
          <p:cNvPr id="292" name="Subtitle 2"/>
          <p:cNvSpPr txBox="1"/>
          <p:nvPr/>
        </p:nvSpPr>
        <p:spPr>
          <a:xfrm>
            <a:off x="1230302" y="4207626"/>
            <a:ext cx="9752437" cy="2421774"/>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fontScale="92500" lnSpcReduction="20000"/>
          </a:bodyPr>
          <a:lstStyle/>
          <a:p>
            <a:pPr marL="209169" indent="-209169" algn="ctr" defTabSz="557784">
              <a:lnSpc>
                <a:spcPct val="80000"/>
              </a:lnSpc>
              <a:spcBef>
                <a:spcPts val="100"/>
              </a:spcBef>
              <a:buSzPct val="100000"/>
              <a:buFont typeface="Arial"/>
              <a:buChar char="•"/>
              <a:defRPr sz="2440"/>
            </a:pPr>
            <a:endParaRPr dirty="0">
              <a:latin typeface="Arial" panose="020B0604020202020204" pitchFamily="34" charset="0"/>
              <a:cs typeface="Arial" panose="020B0604020202020204" pitchFamily="34" charset="0"/>
            </a:endParaRPr>
          </a:p>
          <a:p>
            <a:pPr algn="ctr"/>
            <a:r>
              <a:rPr lang="en-ZA" sz="2000" b="1" dirty="0" smtClean="0">
                <a:latin typeface="Arial" panose="020B0604020202020204" pitchFamily="34" charset="0"/>
                <a:cs typeface="Arial" panose="020B0604020202020204" pitchFamily="34" charset="0"/>
              </a:rPr>
              <a:t>	</a:t>
            </a:r>
            <a:r>
              <a:rPr lang="en-ZA" sz="2400" b="1" dirty="0">
                <a:latin typeface="Arial" panose="020B0604020202020204" pitchFamily="34" charset="0"/>
                <a:cs typeface="Arial" panose="020B0604020202020204" pitchFamily="34" charset="0"/>
              </a:rPr>
              <a:t>Presentation to </a:t>
            </a:r>
            <a:r>
              <a:rPr lang="en-ZA" sz="2400" b="1" dirty="0" smtClean="0">
                <a:latin typeface="Arial" panose="020B0604020202020204" pitchFamily="34" charset="0"/>
                <a:cs typeface="Arial" panose="020B0604020202020204" pitchFamily="34" charset="0"/>
              </a:rPr>
              <a:t>Portfolio </a:t>
            </a:r>
            <a:r>
              <a:rPr lang="en-ZA" sz="2400" b="1" dirty="0">
                <a:latin typeface="Arial" panose="020B0604020202020204" pitchFamily="34" charset="0"/>
                <a:cs typeface="Arial" panose="020B0604020202020204" pitchFamily="34" charset="0"/>
              </a:rPr>
              <a:t>Committee on </a:t>
            </a:r>
          </a:p>
          <a:p>
            <a:pPr algn="ctr"/>
            <a:r>
              <a:rPr lang="en-ZA" sz="2400" b="1" dirty="0">
                <a:latin typeface="Arial" panose="020B0604020202020204" pitchFamily="34" charset="0"/>
                <a:cs typeface="Arial" panose="020B0604020202020204" pitchFamily="34" charset="0"/>
              </a:rPr>
              <a:t>Trade and </a:t>
            </a:r>
            <a:r>
              <a:rPr lang="en-ZA" sz="2400" b="1" dirty="0" smtClean="0">
                <a:latin typeface="Arial" panose="020B0604020202020204" pitchFamily="34" charset="0"/>
                <a:cs typeface="Arial" panose="020B0604020202020204" pitchFamily="34" charset="0"/>
              </a:rPr>
              <a:t>Industry</a:t>
            </a:r>
            <a:r>
              <a:rPr lang="en-ZA" sz="2400" b="1" dirty="0">
                <a:latin typeface="Arial" panose="020B0604020202020204" pitchFamily="34" charset="0"/>
                <a:cs typeface="Arial" panose="020B0604020202020204" pitchFamily="34" charset="0"/>
              </a:rPr>
              <a:t/>
            </a:r>
            <a:br>
              <a:rPr lang="en-ZA" sz="2400" b="1" dirty="0">
                <a:latin typeface="Arial" panose="020B0604020202020204" pitchFamily="34" charset="0"/>
                <a:cs typeface="Arial" panose="020B0604020202020204" pitchFamily="34" charset="0"/>
              </a:rPr>
            </a:br>
            <a:endParaRPr lang="en-ZA" sz="2400" b="1" dirty="0">
              <a:latin typeface="Arial" panose="020B0604020202020204" pitchFamily="34" charset="0"/>
              <a:cs typeface="Arial" panose="020B0604020202020204" pitchFamily="34" charset="0"/>
            </a:endParaRPr>
          </a:p>
          <a:p>
            <a:endParaRPr lang="en-ZA" sz="2400" b="1" dirty="0">
              <a:latin typeface="Arial" panose="020B0604020202020204" pitchFamily="34" charset="0"/>
              <a:cs typeface="Arial" panose="020B0604020202020204" pitchFamily="34" charset="0"/>
            </a:endParaRPr>
          </a:p>
          <a:p>
            <a:pPr algn="ctr"/>
            <a:r>
              <a:rPr lang="en-ZA" sz="2400" b="1" dirty="0" smtClean="0">
                <a:latin typeface="Arial" panose="020B0604020202020204" pitchFamily="34" charset="0"/>
                <a:cs typeface="Arial" panose="020B0604020202020204" pitchFamily="34" charset="0"/>
              </a:rPr>
              <a:t>	29 </a:t>
            </a:r>
            <a:r>
              <a:rPr lang="en-ZA" sz="2400" b="1" dirty="0">
                <a:latin typeface="Arial" panose="020B0604020202020204" pitchFamily="34" charset="0"/>
                <a:cs typeface="Arial" panose="020B0604020202020204" pitchFamily="34" charset="0"/>
              </a:rPr>
              <a:t>October </a:t>
            </a:r>
            <a:r>
              <a:rPr lang="en-ZA" sz="2400" b="1" dirty="0" smtClean="0">
                <a:latin typeface="Arial" panose="020B0604020202020204" pitchFamily="34" charset="0"/>
                <a:cs typeface="Arial" panose="020B0604020202020204" pitchFamily="34" charset="0"/>
              </a:rPr>
              <a:t>2019</a:t>
            </a:r>
          </a:p>
          <a:p>
            <a:endParaRPr lang="en-US" altLang="en-US" sz="2000" b="1" dirty="0" smtClean="0">
              <a:latin typeface="Arial" panose="020B0604020202020204" pitchFamily="34" charset="0"/>
            </a:endParaRPr>
          </a:p>
          <a:p>
            <a:r>
              <a:rPr lang="en-US" altLang="en-US" sz="2000" b="1" dirty="0" smtClean="0">
                <a:latin typeface="Arial" panose="020B0604020202020204" pitchFamily="34" charset="0"/>
              </a:rPr>
              <a:t>	</a:t>
            </a:r>
          </a:p>
          <a:p>
            <a:r>
              <a:rPr lang="en-US" altLang="en-US" sz="2000" b="1" dirty="0">
                <a:latin typeface="Arial" panose="020B0604020202020204" pitchFamily="34" charset="0"/>
              </a:rPr>
              <a:t>	</a:t>
            </a:r>
            <a:endParaRPr lang="en-ZA" altLang="en-US" sz="2000" dirty="0">
              <a:latin typeface="Arial" panose="020B0604020202020204" pitchFamily="34" charset="0"/>
            </a:endParaRPr>
          </a:p>
        </p:txBody>
      </p:sp>
      <p:pic>
        <p:nvPicPr>
          <p:cNvPr id="7" name="Picture 6"/>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375046" y="507905"/>
            <a:ext cx="2840658" cy="1382924"/>
          </a:xfrm>
          <a:prstGeom prst="rect">
            <a:avLst/>
          </a:prstGeom>
          <a:noFill/>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265343"/>
            <a:ext cx="11686032" cy="889001"/>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a:t>Key Features of the SACUM-UK EPA</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7" y="904461"/>
            <a:ext cx="11686033" cy="5756508"/>
          </a:xfrm>
          <a:prstGeom prst="rect">
            <a:avLst/>
          </a:prstGeom>
        </p:spPr>
        <p:txBody>
          <a:bodyPr>
            <a:normAutofit lnSpcReduction="10000"/>
          </a:bodyPr>
          <a:lstStyle/>
          <a:p>
            <a:pPr marL="0" indent="0" algn="just">
              <a:buNone/>
            </a:pPr>
            <a:endParaRPr lang="en-US" sz="3000" dirty="0">
              <a:cs typeface="Arial" panose="020B0604020202020204" pitchFamily="34" charset="0"/>
            </a:endParaRPr>
          </a:p>
          <a:p>
            <a:pPr lvl="0" algn="just"/>
            <a:r>
              <a:rPr lang="en-US" sz="2600" dirty="0">
                <a:latin typeface="Arial"/>
                <a:cs typeface="Arial"/>
              </a:rPr>
              <a:t>T</a:t>
            </a:r>
            <a:r>
              <a:rPr lang="en-US" sz="2600" dirty="0" smtClean="0">
                <a:latin typeface="Arial"/>
                <a:cs typeface="Arial"/>
              </a:rPr>
              <a:t>he terms </a:t>
            </a:r>
            <a:r>
              <a:rPr lang="en-US" sz="2600" dirty="0">
                <a:latin typeface="Arial"/>
                <a:cs typeface="Arial"/>
              </a:rPr>
              <a:t>of the SADC-EU EPA </a:t>
            </a:r>
            <a:r>
              <a:rPr lang="en-US" sz="2600" dirty="0" smtClean="0">
                <a:latin typeface="Arial"/>
                <a:cs typeface="Arial"/>
              </a:rPr>
              <a:t>have </a:t>
            </a:r>
            <a:r>
              <a:rPr lang="en-US" sz="2600" dirty="0">
                <a:latin typeface="Arial"/>
                <a:cs typeface="Arial"/>
              </a:rPr>
              <a:t>been </a:t>
            </a:r>
            <a:r>
              <a:rPr lang="en-US" sz="2600" dirty="0" smtClean="0">
                <a:latin typeface="Arial"/>
                <a:cs typeface="Arial"/>
              </a:rPr>
              <a:t>largely transposed </a:t>
            </a:r>
            <a:r>
              <a:rPr lang="en-US" sz="2600" dirty="0">
                <a:latin typeface="Arial"/>
                <a:cs typeface="Arial"/>
              </a:rPr>
              <a:t>into the new SACUM-UK EPA, </a:t>
            </a:r>
            <a:r>
              <a:rPr lang="en-US" sz="2600" i="1" dirty="0">
                <a:latin typeface="Arial"/>
                <a:cs typeface="Arial"/>
              </a:rPr>
              <a:t>mutatis </a:t>
            </a:r>
            <a:r>
              <a:rPr lang="en-US" sz="2600" i="1" dirty="0" smtClean="0">
                <a:latin typeface="Arial"/>
                <a:cs typeface="Arial"/>
              </a:rPr>
              <a:t>mutandi</a:t>
            </a:r>
            <a:r>
              <a:rPr lang="en-US" sz="2600" dirty="0" smtClean="0">
                <a:latin typeface="Arial"/>
                <a:cs typeface="Arial"/>
              </a:rPr>
              <a:t>, covering rules for trade in goods, preferential tariff rates on all sides, trade remedies, technical standards for health, safety for agricultural and industrial products, and dispute settlement.  </a:t>
            </a:r>
          </a:p>
          <a:p>
            <a:pPr lvl="0" algn="just"/>
            <a:endParaRPr lang="en-US" sz="2600" dirty="0">
              <a:latin typeface="Arial"/>
              <a:cs typeface="Arial"/>
            </a:endParaRPr>
          </a:p>
          <a:p>
            <a:pPr lvl="0" algn="just"/>
            <a:r>
              <a:rPr lang="en-US" sz="2600" dirty="0" smtClean="0">
                <a:latin typeface="Arial"/>
                <a:cs typeface="Arial"/>
              </a:rPr>
              <a:t>However, five </a:t>
            </a:r>
            <a:r>
              <a:rPr lang="en-US" sz="2600" dirty="0">
                <a:latin typeface="Arial"/>
                <a:cs typeface="Arial"/>
              </a:rPr>
              <a:t>important matters </a:t>
            </a:r>
            <a:r>
              <a:rPr lang="en-US" sz="2600" dirty="0" smtClean="0">
                <a:latin typeface="Arial"/>
                <a:cs typeface="Arial"/>
              </a:rPr>
              <a:t>required </a:t>
            </a:r>
            <a:r>
              <a:rPr lang="en-US" sz="2600" dirty="0">
                <a:latin typeface="Arial"/>
                <a:cs typeface="Arial"/>
              </a:rPr>
              <a:t>particular attention and </a:t>
            </a:r>
            <a:r>
              <a:rPr lang="en-US" sz="2600" dirty="0" smtClean="0">
                <a:latin typeface="Arial"/>
                <a:cs typeface="Arial"/>
              </a:rPr>
              <a:t>resolution:</a:t>
            </a:r>
          </a:p>
          <a:p>
            <a:pPr lvl="0" algn="just"/>
            <a:endParaRPr lang="en-US" sz="2600" dirty="0" smtClean="0">
              <a:latin typeface="Arial"/>
              <a:cs typeface="Arial"/>
            </a:endParaRPr>
          </a:p>
          <a:p>
            <a:pPr lvl="1" algn="just"/>
            <a:r>
              <a:rPr lang="en-ZA" sz="2600" dirty="0" smtClean="0">
                <a:latin typeface="Arial"/>
                <a:cs typeface="Arial"/>
              </a:rPr>
              <a:t>Tariff-rate quotas</a:t>
            </a:r>
          </a:p>
          <a:p>
            <a:pPr lvl="1" algn="just"/>
            <a:r>
              <a:rPr lang="en-ZA" sz="2600" dirty="0" smtClean="0">
                <a:latin typeface="Arial"/>
                <a:cs typeface="Arial"/>
              </a:rPr>
              <a:t>Sourcing of inputs </a:t>
            </a:r>
            <a:r>
              <a:rPr lang="en-ZA" sz="2600" dirty="0">
                <a:latin typeface="Arial"/>
                <a:cs typeface="Arial"/>
              </a:rPr>
              <a:t>from the rest of the EU into UK </a:t>
            </a:r>
            <a:r>
              <a:rPr lang="en-ZA" sz="2600" dirty="0" smtClean="0">
                <a:latin typeface="Arial"/>
                <a:cs typeface="Arial"/>
              </a:rPr>
              <a:t>production for export</a:t>
            </a:r>
          </a:p>
          <a:p>
            <a:pPr lvl="1" algn="just"/>
            <a:r>
              <a:rPr lang="en-ZA" sz="2600" dirty="0" smtClean="0">
                <a:latin typeface="Arial"/>
                <a:cs typeface="Arial"/>
              </a:rPr>
              <a:t>Treatment of bilateral safeguard measures</a:t>
            </a:r>
          </a:p>
          <a:p>
            <a:pPr lvl="1" algn="just"/>
            <a:r>
              <a:rPr lang="en-ZA" sz="2600" dirty="0" smtClean="0">
                <a:latin typeface="Arial"/>
                <a:cs typeface="Arial"/>
              </a:rPr>
              <a:t>Other Transitional Arrangements</a:t>
            </a:r>
          </a:p>
          <a:p>
            <a:pPr lvl="1" algn="just"/>
            <a:r>
              <a:rPr lang="en-ZA" sz="2600" dirty="0" smtClean="0">
                <a:latin typeface="Arial"/>
                <a:cs typeface="Arial"/>
              </a:rPr>
              <a:t>Built-in Agenda</a:t>
            </a:r>
            <a:endParaRPr lang="en-ZA" sz="2600" dirty="0">
              <a:latin typeface="Arial"/>
              <a:cs typeface="Arial"/>
            </a:endParaRPr>
          </a:p>
          <a:p>
            <a:pPr algn="just"/>
            <a:endParaRPr lang="en-US" sz="2600" dirty="0" smtClean="0">
              <a:latin typeface="Arial"/>
              <a:cs typeface="Arial"/>
            </a:endParaRPr>
          </a:p>
          <a:p>
            <a:pPr algn="just"/>
            <a:endParaRPr lang="en-US" sz="30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10</a:t>
            </a:fld>
            <a:endParaRPr dirty="0">
              <a:solidFill>
                <a:schemeClr val="tx1"/>
              </a:solidFill>
            </a:endParaRPr>
          </a:p>
        </p:txBody>
      </p:sp>
    </p:spTree>
    <p:extLst>
      <p:ext uri="{BB962C8B-B14F-4D97-AF65-F5344CB8AC3E}">
        <p14:creationId xmlns:p14="http://schemas.microsoft.com/office/powerpoint/2010/main" xmlns="" val="4270245245"/>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Tariff Rate Quotas (TRQs)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477530"/>
            <a:ext cx="11686032" cy="6470373"/>
          </a:xfrm>
          <a:prstGeom prst="rect">
            <a:avLst/>
          </a:prstGeom>
        </p:spPr>
        <p:txBody>
          <a:bodyPr>
            <a:noAutofit/>
          </a:bodyPr>
          <a:lstStyle/>
          <a:p>
            <a:pPr marL="0" indent="0" algn="just">
              <a:buNone/>
            </a:pPr>
            <a:endParaRPr lang="en-US" sz="2400" dirty="0">
              <a:cs typeface="Arial" panose="020B0604020202020204" pitchFamily="34" charset="0"/>
            </a:endParaRPr>
          </a:p>
          <a:p>
            <a:pPr algn="just">
              <a:buFont typeface="Arial" panose="020B0604020202020204" pitchFamily="34" charset="0"/>
              <a:buChar char="•"/>
            </a:pPr>
            <a:r>
              <a:rPr lang="en-US" sz="2400" dirty="0" smtClean="0">
                <a:latin typeface="Arial"/>
                <a:cs typeface="Arial"/>
              </a:rPr>
              <a:t>All SACU and Mozambique, except South Africa, receive </a:t>
            </a:r>
            <a:r>
              <a:rPr lang="en-US" sz="2400" dirty="0">
                <a:latin typeface="Arial"/>
                <a:cs typeface="Arial"/>
              </a:rPr>
              <a:t>Duty Free Quota Free (DFQF) treatment </a:t>
            </a:r>
            <a:r>
              <a:rPr lang="en-US" sz="2400" dirty="0" smtClean="0">
                <a:latin typeface="Arial"/>
                <a:cs typeface="Arial"/>
              </a:rPr>
              <a:t>for their exports under the EU-SADC EPA. </a:t>
            </a:r>
          </a:p>
          <a:p>
            <a:pPr algn="just">
              <a:buFont typeface="Arial" panose="020B0604020202020204" pitchFamily="34" charset="0"/>
              <a:buChar char="•"/>
            </a:pPr>
            <a:endParaRPr lang="en-US" sz="2400" dirty="0" smtClean="0">
              <a:latin typeface="Arial"/>
              <a:cs typeface="Arial"/>
            </a:endParaRPr>
          </a:p>
          <a:p>
            <a:pPr algn="just">
              <a:buFont typeface="Arial" panose="020B0604020202020204" pitchFamily="34" charset="0"/>
              <a:buChar char="•"/>
            </a:pPr>
            <a:r>
              <a:rPr lang="en-ZA" sz="2400" dirty="0">
                <a:latin typeface="Arial"/>
                <a:cs typeface="Arial"/>
              </a:rPr>
              <a:t>A TRQ establishes a tariff preference for a specific volume of </a:t>
            </a:r>
            <a:r>
              <a:rPr lang="en-ZA" sz="2400" dirty="0" smtClean="0">
                <a:latin typeface="Arial"/>
                <a:cs typeface="Arial"/>
              </a:rPr>
              <a:t>imports.</a:t>
            </a:r>
          </a:p>
          <a:p>
            <a:pPr algn="just">
              <a:buFont typeface="Arial" panose="020B0604020202020204" pitchFamily="34" charset="0"/>
              <a:buChar char="•"/>
            </a:pPr>
            <a:endParaRPr lang="en-US" sz="2400" dirty="0" smtClean="0">
              <a:latin typeface="Arial"/>
              <a:cs typeface="Arial"/>
            </a:endParaRPr>
          </a:p>
          <a:p>
            <a:pPr algn="just">
              <a:buFont typeface="Arial" panose="020B0604020202020204" pitchFamily="34" charset="0"/>
              <a:buChar char="•"/>
            </a:pPr>
            <a:r>
              <a:rPr lang="en-US" sz="2400" dirty="0" smtClean="0">
                <a:latin typeface="Arial"/>
                <a:cs typeface="Arial"/>
              </a:rPr>
              <a:t>SA obtains less favorable treatment: some agricultural exports receive no preference; 13 are subject to TRQs; some preferences on fruit exports are seasonal; some fish exports are subject to a longer tariff phase down; and aluminum receives no preference.  </a:t>
            </a:r>
          </a:p>
          <a:p>
            <a:pPr algn="just">
              <a:buFont typeface="Arial" panose="020B0604020202020204" pitchFamily="34" charset="0"/>
              <a:buChar char="•"/>
            </a:pPr>
            <a:endParaRPr lang="en-US" sz="2400" dirty="0" smtClean="0">
              <a:latin typeface="Arial"/>
              <a:cs typeface="Arial"/>
            </a:endParaRPr>
          </a:p>
          <a:p>
            <a:pPr algn="just">
              <a:buFont typeface="Arial" panose="020B0604020202020204" pitchFamily="34" charset="0"/>
              <a:buChar char="•"/>
            </a:pPr>
            <a:r>
              <a:rPr lang="en-US" sz="2400" dirty="0" smtClean="0">
                <a:latin typeface="Arial"/>
                <a:cs typeface="Arial"/>
              </a:rPr>
              <a:t>Under the EU-SADC EPA, the EU (including UK) face TRQs for export to SACU on eight agricultural products; there is no preference on some products; others were given a margin of preference.</a:t>
            </a:r>
          </a:p>
          <a:p>
            <a:pPr lvl="1" algn="just">
              <a:buFont typeface="Arial" panose="020B0604020202020204" pitchFamily="34" charset="0"/>
              <a:buChar char="•"/>
            </a:pPr>
            <a:endParaRPr lang="en-ZA" sz="2400" dirty="0" smtClean="0">
              <a:latin typeface="Arial"/>
              <a:cs typeface="Arial"/>
            </a:endParaRPr>
          </a:p>
          <a:p>
            <a:pPr marL="457200" lvl="1" indent="0" algn="just">
              <a:buNone/>
            </a:pPr>
            <a:endParaRPr lang="en-US" sz="2400" dirty="0" smtClean="0">
              <a:latin typeface="Arial"/>
              <a:cs typeface="Arial"/>
            </a:endParaRPr>
          </a:p>
          <a:p>
            <a:pPr algn="just"/>
            <a:endParaRPr lang="en-US" sz="2400" dirty="0" smtClean="0">
              <a:latin typeface="Arial"/>
              <a:cs typeface="Arial"/>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11</a:t>
            </a:fld>
            <a:endParaRPr dirty="0">
              <a:solidFill>
                <a:schemeClr val="tx1"/>
              </a:solidFill>
            </a:endParaRPr>
          </a:p>
        </p:txBody>
      </p:sp>
    </p:spTree>
    <p:extLst>
      <p:ext uri="{BB962C8B-B14F-4D97-AF65-F5344CB8AC3E}">
        <p14:creationId xmlns:p14="http://schemas.microsoft.com/office/powerpoint/2010/main" xmlns="" val="3655562415"/>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Tariff Rate Quotas (TRQs)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691052"/>
            <a:ext cx="11686032" cy="6470373"/>
          </a:xfrm>
          <a:prstGeom prst="rect">
            <a:avLst/>
          </a:prstGeom>
        </p:spPr>
        <p:txBody>
          <a:bodyPr>
            <a:noAutofit/>
          </a:bodyPr>
          <a:lstStyle/>
          <a:p>
            <a:pPr marL="0" indent="0" algn="just">
              <a:buNone/>
            </a:pPr>
            <a:endParaRPr lang="en-US" sz="2400" dirty="0">
              <a:cs typeface="Arial" panose="020B0604020202020204" pitchFamily="34" charset="0"/>
            </a:endParaRPr>
          </a:p>
          <a:p>
            <a:pPr algn="just">
              <a:buFont typeface="Arial" panose="020B0604020202020204" pitchFamily="34" charset="0"/>
              <a:buChar char="•"/>
            </a:pPr>
            <a:r>
              <a:rPr lang="en-ZA" sz="2400" dirty="0" smtClean="0">
                <a:latin typeface="Arial"/>
                <a:cs typeface="Arial"/>
              </a:rPr>
              <a:t>New UK TRQs for SA and SACU TRQs for the UK were calculated on basis of historical trade. </a:t>
            </a:r>
          </a:p>
          <a:p>
            <a:pPr algn="just">
              <a:buFont typeface="Arial" panose="020B0604020202020204" pitchFamily="34" charset="0"/>
              <a:buChar char="•"/>
            </a:pPr>
            <a:endParaRPr lang="en-ZA" sz="2400" dirty="0" smtClean="0">
              <a:latin typeface="Arial"/>
              <a:cs typeface="Arial"/>
            </a:endParaRPr>
          </a:p>
          <a:p>
            <a:pPr algn="just">
              <a:buFont typeface="Arial" panose="020B0604020202020204" pitchFamily="34" charset="0"/>
              <a:buChar char="•"/>
            </a:pPr>
            <a:r>
              <a:rPr lang="en-ZA" sz="2400" dirty="0" smtClean="0">
                <a:latin typeface="Arial"/>
                <a:cs typeface="Arial"/>
              </a:rPr>
              <a:t>Annual growth rates for TRQs were also negotiated. </a:t>
            </a:r>
          </a:p>
          <a:p>
            <a:pPr algn="just">
              <a:buFont typeface="Arial" panose="020B0604020202020204" pitchFamily="34" charset="0"/>
              <a:buChar char="•"/>
            </a:pPr>
            <a:endParaRPr lang="en-ZA" sz="2400" dirty="0" smtClean="0">
              <a:latin typeface="Arial"/>
              <a:cs typeface="Arial"/>
            </a:endParaRPr>
          </a:p>
          <a:p>
            <a:pPr algn="just">
              <a:buFont typeface="Arial" panose="020B0604020202020204" pitchFamily="34" charset="0"/>
              <a:buChar char="•"/>
            </a:pPr>
            <a:r>
              <a:rPr lang="en-ZA" sz="2400" dirty="0" smtClean="0">
                <a:latin typeface="Arial"/>
                <a:cs typeface="Arial"/>
              </a:rPr>
              <a:t>UK TRQ average rates </a:t>
            </a:r>
            <a:r>
              <a:rPr lang="en-ZA" sz="2400" smtClean="0">
                <a:latin typeface="Arial"/>
                <a:cs typeface="Arial"/>
              </a:rPr>
              <a:t>will increase by </a:t>
            </a:r>
            <a:r>
              <a:rPr lang="en-ZA" sz="2400" dirty="0" smtClean="0">
                <a:latin typeface="Arial"/>
                <a:cs typeface="Arial"/>
              </a:rPr>
              <a:t>16%, while average SA rates will increase by 38%, with growth of sugar and wine volumes 49% and 62% respectively.</a:t>
            </a:r>
          </a:p>
          <a:p>
            <a:pPr algn="just">
              <a:buFont typeface="Arial" panose="020B0604020202020204" pitchFamily="34" charset="0"/>
              <a:buChar char="•"/>
            </a:pPr>
            <a:endParaRPr lang="en-ZA" sz="2400" dirty="0" smtClean="0">
              <a:latin typeface="Arial"/>
              <a:cs typeface="Arial"/>
            </a:endParaRPr>
          </a:p>
          <a:p>
            <a:pPr algn="just">
              <a:buFont typeface="Arial" panose="020B0604020202020204" pitchFamily="34" charset="0"/>
              <a:buChar char="•"/>
            </a:pPr>
            <a:r>
              <a:rPr lang="en-ZA" sz="2400" dirty="0" smtClean="0">
                <a:latin typeface="Arial"/>
                <a:cs typeface="Arial"/>
              </a:rPr>
              <a:t>TRQ </a:t>
            </a:r>
            <a:r>
              <a:rPr lang="en-ZA" sz="2400" dirty="0">
                <a:latin typeface="Arial"/>
                <a:cs typeface="Arial"/>
              </a:rPr>
              <a:t>volumes </a:t>
            </a:r>
            <a:r>
              <a:rPr lang="en-ZA" sz="2400" dirty="0" smtClean="0">
                <a:latin typeface="Arial"/>
                <a:cs typeface="Arial"/>
              </a:rPr>
              <a:t>into the EU under SADC–EU </a:t>
            </a:r>
            <a:r>
              <a:rPr lang="en-ZA" sz="2400" dirty="0">
                <a:latin typeface="Arial"/>
                <a:cs typeface="Arial"/>
              </a:rPr>
              <a:t>EPA </a:t>
            </a:r>
            <a:r>
              <a:rPr lang="en-ZA" sz="2400" dirty="0" smtClean="0">
                <a:latin typeface="Arial"/>
                <a:cs typeface="Arial"/>
              </a:rPr>
              <a:t>are unchanged even if </a:t>
            </a:r>
            <a:r>
              <a:rPr lang="en-ZA" sz="2400" dirty="0">
                <a:latin typeface="Arial"/>
                <a:cs typeface="Arial"/>
              </a:rPr>
              <a:t>UK exits the </a:t>
            </a:r>
            <a:r>
              <a:rPr lang="en-ZA" sz="2400" dirty="0" smtClean="0">
                <a:latin typeface="Arial"/>
                <a:cs typeface="Arial"/>
              </a:rPr>
              <a:t>EU.</a:t>
            </a:r>
            <a:endParaRPr lang="en-ZA" sz="2400" dirty="0">
              <a:latin typeface="Arial"/>
              <a:cs typeface="Arial"/>
            </a:endParaRPr>
          </a:p>
          <a:p>
            <a:pPr algn="just"/>
            <a:endParaRPr lang="en-US" sz="2400" dirty="0" smtClean="0">
              <a:latin typeface="Arial"/>
              <a:cs typeface="Arial"/>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12</a:t>
            </a:fld>
            <a:endParaRPr dirty="0">
              <a:solidFill>
                <a:schemeClr val="tx1"/>
              </a:solidFill>
            </a:endParaRPr>
          </a:p>
        </p:txBody>
      </p:sp>
    </p:spTree>
    <p:extLst>
      <p:ext uri="{BB962C8B-B14F-4D97-AF65-F5344CB8AC3E}">
        <p14:creationId xmlns:p14="http://schemas.microsoft.com/office/powerpoint/2010/main" xmlns="" val="100815094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SACU TRQs on UK Products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235656" cy="5168347"/>
          </a:xfrm>
          <a:prstGeom prst="rect">
            <a:avLst/>
          </a:prstGeom>
        </p:spPr>
        <p:txBody>
          <a:bodyPr>
            <a:noAutofit/>
          </a:bodyPr>
          <a:lstStyle/>
          <a:p>
            <a:pPr marL="0" indent="0" algn="just">
              <a:buNone/>
            </a:pPr>
            <a:endParaRPr lang="en-US" sz="2400" dirty="0">
              <a:cs typeface="Arial" panose="020B0604020202020204" pitchFamily="34" charset="0"/>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13</a:t>
            </a:fld>
            <a:endParaRPr dirty="0">
              <a:solidFill>
                <a:schemeClr val="tx1"/>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463892716"/>
              </p:ext>
            </p:extLst>
          </p:nvPr>
        </p:nvGraphicFramePr>
        <p:xfrm>
          <a:off x="904460" y="1451114"/>
          <a:ext cx="9690654" cy="4412972"/>
        </p:xfrm>
        <a:graphic>
          <a:graphicData uri="http://schemas.openxmlformats.org/drawingml/2006/table">
            <a:tbl>
              <a:tblPr firstRow="1" firstCol="1" bandRow="1">
                <a:tableStyleId>{5940675A-B579-460E-94D1-54222C63F5DA}</a:tableStyleId>
              </a:tblPr>
              <a:tblGrid>
                <a:gridCol w="3378112">
                  <a:extLst>
                    <a:ext uri="{9D8B030D-6E8A-4147-A177-3AD203B41FA5}">
                      <a16:colId xmlns:a16="http://schemas.microsoft.com/office/drawing/2014/main" xmlns="" val="2483883332"/>
                    </a:ext>
                  </a:extLst>
                </a:gridCol>
                <a:gridCol w="2445358">
                  <a:extLst>
                    <a:ext uri="{9D8B030D-6E8A-4147-A177-3AD203B41FA5}">
                      <a16:colId xmlns:a16="http://schemas.microsoft.com/office/drawing/2014/main" xmlns="" val="426785350"/>
                    </a:ext>
                  </a:extLst>
                </a:gridCol>
                <a:gridCol w="1933592">
                  <a:extLst>
                    <a:ext uri="{9D8B030D-6E8A-4147-A177-3AD203B41FA5}">
                      <a16:colId xmlns:a16="http://schemas.microsoft.com/office/drawing/2014/main" xmlns="" val="423170768"/>
                    </a:ext>
                  </a:extLst>
                </a:gridCol>
                <a:gridCol w="1933592">
                  <a:extLst>
                    <a:ext uri="{9D8B030D-6E8A-4147-A177-3AD203B41FA5}">
                      <a16:colId xmlns:a16="http://schemas.microsoft.com/office/drawing/2014/main" xmlns="" val="1449745894"/>
                    </a:ext>
                  </a:extLst>
                </a:gridCol>
              </a:tblGrid>
              <a:tr h="628170">
                <a:tc rowSpan="2">
                  <a:txBody>
                    <a:bodyPr/>
                    <a:lstStyle/>
                    <a:p>
                      <a:pPr algn="just">
                        <a:lnSpc>
                          <a:spcPct val="107000"/>
                        </a:lnSpc>
                        <a:spcAft>
                          <a:spcPts val="0"/>
                        </a:spcAft>
                        <a:tabLst>
                          <a:tab pos="270510" algn="l"/>
                        </a:tabLst>
                      </a:pPr>
                      <a:r>
                        <a:rPr lang="en-ZA" sz="2000" dirty="0">
                          <a:effectLst/>
                          <a:latin typeface="Arial"/>
                          <a:cs typeface="Arial"/>
                        </a:rPr>
                        <a:t>TRQ Product</a:t>
                      </a:r>
                      <a:endParaRPr lang="en-ZA" sz="2000" dirty="0">
                        <a:effectLst/>
                        <a:latin typeface="Arial"/>
                        <a:ea typeface="Calibri" panose="020F0502020204030204" pitchFamily="34" charset="0"/>
                        <a:cs typeface="Arial"/>
                      </a:endParaRPr>
                    </a:p>
                  </a:txBody>
                  <a:tcPr marL="68580" marR="68580" marT="0" marB="0"/>
                </a:tc>
                <a:tc rowSpan="2">
                  <a:txBody>
                    <a:bodyPr/>
                    <a:lstStyle/>
                    <a:p>
                      <a:pPr algn="ctr">
                        <a:lnSpc>
                          <a:spcPct val="107000"/>
                        </a:lnSpc>
                        <a:spcAft>
                          <a:spcPts val="0"/>
                        </a:spcAft>
                        <a:tabLst>
                          <a:tab pos="270510" algn="l"/>
                        </a:tabLst>
                      </a:pPr>
                      <a:r>
                        <a:rPr lang="en-ZA" sz="2000" dirty="0">
                          <a:effectLst/>
                          <a:latin typeface="Arial"/>
                          <a:cs typeface="Arial"/>
                        </a:rPr>
                        <a:t>2018 EU-SADC EPA TRQ Volume</a:t>
                      </a:r>
                    </a:p>
                    <a:p>
                      <a:pPr algn="ctr">
                        <a:lnSpc>
                          <a:spcPct val="107000"/>
                        </a:lnSpc>
                        <a:spcAft>
                          <a:spcPts val="0"/>
                        </a:spcAft>
                        <a:tabLst>
                          <a:tab pos="270510" algn="l"/>
                        </a:tabLst>
                      </a:pPr>
                      <a:r>
                        <a:rPr lang="en-ZA" sz="2000" dirty="0">
                          <a:effectLst/>
                          <a:latin typeface="Arial"/>
                          <a:cs typeface="Arial"/>
                        </a:rPr>
                        <a:t>(tons)</a:t>
                      </a:r>
                      <a:endParaRPr lang="en-ZA" sz="2000" dirty="0">
                        <a:effectLst/>
                        <a:latin typeface="Arial"/>
                        <a:ea typeface="Calibri" panose="020F0502020204030204" pitchFamily="34" charset="0"/>
                        <a:cs typeface="Arial"/>
                      </a:endParaRPr>
                    </a:p>
                  </a:txBody>
                  <a:tcPr marL="68580" marR="68580" marT="0" marB="0"/>
                </a:tc>
                <a:tc gridSpan="2">
                  <a:txBody>
                    <a:bodyPr/>
                    <a:lstStyle/>
                    <a:p>
                      <a:pPr algn="ctr">
                        <a:lnSpc>
                          <a:spcPct val="107000"/>
                        </a:lnSpc>
                        <a:spcAft>
                          <a:spcPts val="0"/>
                        </a:spcAft>
                        <a:tabLst>
                          <a:tab pos="270510" algn="l"/>
                        </a:tabLst>
                      </a:pPr>
                      <a:r>
                        <a:rPr lang="en-ZA" sz="2000" dirty="0">
                          <a:effectLst/>
                          <a:latin typeface="Arial"/>
                          <a:cs typeface="Arial"/>
                        </a:rPr>
                        <a:t>UK TRQ Volumes into SACU</a:t>
                      </a:r>
                      <a:endParaRPr lang="en-ZA" sz="2000" dirty="0">
                        <a:effectLst/>
                        <a:latin typeface="Arial"/>
                        <a:ea typeface="Calibri" panose="020F0502020204030204" pitchFamily="34" charset="0"/>
                        <a:cs typeface="Arial"/>
                      </a:endParaRPr>
                    </a:p>
                  </a:txBody>
                  <a:tcPr marL="68580" marR="68580" marT="0" marB="0"/>
                </a:tc>
                <a:tc hMerge="1">
                  <a:txBody>
                    <a:bodyPr/>
                    <a:lstStyle/>
                    <a:p>
                      <a:endParaRPr lang="en-ZA"/>
                    </a:p>
                  </a:txBody>
                  <a:tcPr/>
                </a:tc>
                <a:extLst>
                  <a:ext uri="{0D108BD9-81ED-4DB2-BD59-A6C34878D82A}">
                    <a16:rowId xmlns:a16="http://schemas.microsoft.com/office/drawing/2014/main" xmlns="" val="756649137"/>
                  </a:ext>
                </a:extLst>
              </a:tr>
              <a:tr h="499261">
                <a:tc vMerge="1">
                  <a:txBody>
                    <a:bodyPr/>
                    <a:lstStyle/>
                    <a:p>
                      <a:endParaRPr lang="en-ZA"/>
                    </a:p>
                  </a:txBody>
                  <a:tcPr/>
                </a:tc>
                <a:tc vMerge="1">
                  <a:txBody>
                    <a:bodyPr/>
                    <a:lstStyle/>
                    <a:p>
                      <a:endParaRPr lang="en-ZA"/>
                    </a:p>
                  </a:txBody>
                  <a:tcPr/>
                </a:tc>
                <a:tc>
                  <a:txBody>
                    <a:bodyPr/>
                    <a:lstStyle/>
                    <a:p>
                      <a:pPr algn="ctr">
                        <a:lnSpc>
                          <a:spcPct val="107000"/>
                        </a:lnSpc>
                        <a:spcAft>
                          <a:spcPts val="0"/>
                        </a:spcAft>
                        <a:tabLst>
                          <a:tab pos="270510" algn="l"/>
                        </a:tabLst>
                      </a:pPr>
                      <a:r>
                        <a:rPr lang="en-ZA" sz="2000" dirty="0">
                          <a:effectLst/>
                          <a:latin typeface="Arial"/>
                          <a:cs typeface="Arial"/>
                        </a:rPr>
                        <a:t>2019</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2020</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2648104356"/>
                  </a:ext>
                </a:extLst>
              </a:tr>
              <a:tr h="362910">
                <a:tc>
                  <a:txBody>
                    <a:bodyPr/>
                    <a:lstStyle/>
                    <a:p>
                      <a:pPr algn="just">
                        <a:lnSpc>
                          <a:spcPct val="107000"/>
                        </a:lnSpc>
                        <a:spcAft>
                          <a:spcPts val="0"/>
                        </a:spcAft>
                        <a:tabLst>
                          <a:tab pos="270510" algn="l"/>
                        </a:tabLst>
                      </a:pPr>
                      <a:r>
                        <a:rPr lang="en-ZA" sz="2000" dirty="0">
                          <a:effectLst/>
                          <a:latin typeface="Arial"/>
                          <a:cs typeface="Arial"/>
                        </a:rPr>
                        <a:t>Pig fat</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20</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3701085622"/>
                  </a:ext>
                </a:extLst>
              </a:tr>
              <a:tr h="362910">
                <a:tc>
                  <a:txBody>
                    <a:bodyPr/>
                    <a:lstStyle/>
                    <a:p>
                      <a:pPr algn="just">
                        <a:lnSpc>
                          <a:spcPct val="107000"/>
                        </a:lnSpc>
                        <a:spcAft>
                          <a:spcPts val="0"/>
                        </a:spcAft>
                        <a:tabLst>
                          <a:tab pos="270510" algn="l"/>
                        </a:tabLst>
                      </a:pPr>
                      <a:r>
                        <a:rPr lang="en-ZA" sz="2000" dirty="0">
                          <a:effectLst/>
                          <a:latin typeface="Arial"/>
                          <a:cs typeface="Arial"/>
                        </a:rPr>
                        <a:t>Pork</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1 500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150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150</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1487767645"/>
                  </a:ext>
                </a:extLst>
              </a:tr>
              <a:tr h="362910">
                <a:tc>
                  <a:txBody>
                    <a:bodyPr/>
                    <a:lstStyle/>
                    <a:p>
                      <a:pPr algn="just">
                        <a:lnSpc>
                          <a:spcPct val="107000"/>
                        </a:lnSpc>
                        <a:spcAft>
                          <a:spcPts val="0"/>
                        </a:spcAft>
                        <a:tabLst>
                          <a:tab pos="270510" algn="l"/>
                        </a:tabLst>
                      </a:pPr>
                      <a:r>
                        <a:rPr lang="en-ZA" sz="2000" dirty="0">
                          <a:effectLst/>
                          <a:latin typeface="Arial"/>
                          <a:cs typeface="Arial"/>
                        </a:rPr>
                        <a:t>Barley</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10 000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1 003</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1 003</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1417417672"/>
                  </a:ext>
                </a:extLst>
              </a:tr>
              <a:tr h="362910">
                <a:tc>
                  <a:txBody>
                    <a:bodyPr/>
                    <a:lstStyle/>
                    <a:p>
                      <a:pPr algn="just">
                        <a:lnSpc>
                          <a:spcPct val="107000"/>
                        </a:lnSpc>
                        <a:spcAft>
                          <a:spcPts val="0"/>
                        </a:spcAft>
                        <a:tabLst>
                          <a:tab pos="270510" algn="l"/>
                        </a:tabLst>
                      </a:pPr>
                      <a:r>
                        <a:rPr lang="en-ZA" sz="2000" dirty="0">
                          <a:effectLst/>
                          <a:latin typeface="Arial"/>
                          <a:cs typeface="Arial"/>
                        </a:rPr>
                        <a:t>Wheat</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300 000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30 090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30090</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1788959151"/>
                  </a:ext>
                </a:extLst>
              </a:tr>
              <a:tr h="745171">
                <a:tc>
                  <a:txBody>
                    <a:bodyPr/>
                    <a:lstStyle/>
                    <a:p>
                      <a:pPr algn="just">
                        <a:lnSpc>
                          <a:spcPct val="107000"/>
                        </a:lnSpc>
                        <a:spcAft>
                          <a:spcPts val="0"/>
                        </a:spcAft>
                        <a:tabLst>
                          <a:tab pos="270510" algn="l"/>
                        </a:tabLst>
                      </a:pPr>
                      <a:r>
                        <a:rPr lang="en-ZA" sz="2000" dirty="0">
                          <a:effectLst/>
                          <a:latin typeface="Arial"/>
                          <a:cs typeface="Arial"/>
                        </a:rPr>
                        <a:t>Cereal based food preparations</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2 300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796</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796</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3444557363"/>
                  </a:ext>
                </a:extLst>
              </a:tr>
              <a:tr h="362910">
                <a:tc>
                  <a:txBody>
                    <a:bodyPr/>
                    <a:lstStyle/>
                    <a:p>
                      <a:pPr algn="just">
                        <a:lnSpc>
                          <a:spcPct val="107000"/>
                        </a:lnSpc>
                        <a:spcAft>
                          <a:spcPts val="0"/>
                        </a:spcAft>
                        <a:tabLst>
                          <a:tab pos="270510" algn="l"/>
                        </a:tabLst>
                      </a:pPr>
                      <a:r>
                        <a:rPr lang="en-ZA" sz="2000" dirty="0">
                          <a:effectLst/>
                          <a:latin typeface="Arial"/>
                          <a:cs typeface="Arial"/>
                        </a:rPr>
                        <a:t>Butter</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500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94</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94</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3356651711"/>
                  </a:ext>
                </a:extLst>
              </a:tr>
              <a:tr h="362910">
                <a:tc>
                  <a:txBody>
                    <a:bodyPr/>
                    <a:lstStyle/>
                    <a:p>
                      <a:pPr algn="just">
                        <a:lnSpc>
                          <a:spcPct val="107000"/>
                        </a:lnSpc>
                        <a:spcAft>
                          <a:spcPts val="0"/>
                        </a:spcAft>
                        <a:tabLst>
                          <a:tab pos="270510" algn="l"/>
                        </a:tabLst>
                      </a:pPr>
                      <a:r>
                        <a:rPr lang="en-ZA" sz="2000" dirty="0">
                          <a:effectLst/>
                          <a:latin typeface="Arial"/>
                          <a:cs typeface="Arial"/>
                        </a:rPr>
                        <a:t>Cheese</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7 700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1363</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1363</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3527873792"/>
                  </a:ext>
                </a:extLst>
              </a:tr>
              <a:tr h="362910">
                <a:tc>
                  <a:txBody>
                    <a:bodyPr/>
                    <a:lstStyle/>
                    <a:p>
                      <a:pPr algn="just">
                        <a:lnSpc>
                          <a:spcPct val="107000"/>
                        </a:lnSpc>
                        <a:spcAft>
                          <a:spcPts val="0"/>
                        </a:spcAft>
                        <a:tabLst>
                          <a:tab pos="270510" algn="l"/>
                        </a:tabLst>
                      </a:pPr>
                      <a:r>
                        <a:rPr lang="en-ZA" sz="2000" dirty="0">
                          <a:effectLst/>
                          <a:latin typeface="Arial"/>
                          <a:cs typeface="Arial"/>
                        </a:rPr>
                        <a:t>Ice cream</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150</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24</a:t>
                      </a:r>
                      <a:endParaRPr lang="en-ZA" sz="2000" dirty="0">
                        <a:effectLst/>
                        <a:latin typeface="Arial"/>
                        <a:ea typeface="Calibri" panose="020F0502020204030204" pitchFamily="34" charset="0"/>
                        <a:cs typeface="Arial"/>
                      </a:endParaRPr>
                    </a:p>
                  </a:txBody>
                  <a:tcPr marL="68580" marR="68580" marT="0" marB="0"/>
                </a:tc>
                <a:tc>
                  <a:txBody>
                    <a:bodyPr/>
                    <a:lstStyle/>
                    <a:p>
                      <a:pPr algn="ctr">
                        <a:lnSpc>
                          <a:spcPct val="107000"/>
                        </a:lnSpc>
                        <a:spcAft>
                          <a:spcPts val="0"/>
                        </a:spcAft>
                        <a:tabLst>
                          <a:tab pos="270510" algn="l"/>
                        </a:tabLst>
                      </a:pPr>
                      <a:r>
                        <a:rPr lang="en-ZA" sz="2000" dirty="0">
                          <a:effectLst/>
                          <a:latin typeface="Arial"/>
                          <a:cs typeface="Arial"/>
                        </a:rPr>
                        <a:t>24</a:t>
                      </a:r>
                      <a:endParaRPr lang="en-ZA" sz="2000" dirty="0">
                        <a:effectLst/>
                        <a:latin typeface="Arial"/>
                        <a:ea typeface="Calibri" panose="020F0502020204030204" pitchFamily="34" charset="0"/>
                        <a:cs typeface="Arial"/>
                      </a:endParaRPr>
                    </a:p>
                  </a:txBody>
                  <a:tcPr marL="68580" marR="68580" marT="0" marB="0"/>
                </a:tc>
                <a:extLst>
                  <a:ext uri="{0D108BD9-81ED-4DB2-BD59-A6C34878D82A}">
                    <a16:rowId xmlns:a16="http://schemas.microsoft.com/office/drawing/2014/main" xmlns="" val="1100374040"/>
                  </a:ext>
                </a:extLst>
              </a:tr>
            </a:tbl>
          </a:graphicData>
        </a:graphic>
      </p:graphicFrame>
    </p:spTree>
    <p:extLst>
      <p:ext uri="{BB962C8B-B14F-4D97-AF65-F5344CB8AC3E}">
        <p14:creationId xmlns:p14="http://schemas.microsoft.com/office/powerpoint/2010/main" xmlns="" val="123427575"/>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UK TRQs on SA Products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235656" cy="5168347"/>
          </a:xfrm>
          <a:prstGeom prst="rect">
            <a:avLst/>
          </a:prstGeom>
        </p:spPr>
        <p:txBody>
          <a:bodyPr>
            <a:noAutofit/>
          </a:bodyPr>
          <a:lstStyle/>
          <a:p>
            <a:pPr marL="0" indent="0" algn="just">
              <a:buNone/>
            </a:pPr>
            <a:endParaRPr lang="en-US" sz="2400" dirty="0">
              <a:cs typeface="Arial" panose="020B0604020202020204" pitchFamily="34" charset="0"/>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14</a:t>
            </a:fld>
            <a:endParaRPr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xmlns="" val="3990467680"/>
              </p:ext>
            </p:extLst>
          </p:nvPr>
        </p:nvGraphicFramePr>
        <p:xfrm>
          <a:off x="586409" y="934280"/>
          <a:ext cx="10585173" cy="5548852"/>
        </p:xfrm>
        <a:graphic>
          <a:graphicData uri="http://schemas.openxmlformats.org/drawingml/2006/table">
            <a:tbl>
              <a:tblPr firstRow="1" firstCol="1" bandRow="1">
                <a:tableStyleId>{5940675A-B579-460E-94D1-54222C63F5DA}</a:tableStyleId>
              </a:tblPr>
              <a:tblGrid>
                <a:gridCol w="2713106">
                  <a:extLst>
                    <a:ext uri="{9D8B030D-6E8A-4147-A177-3AD203B41FA5}">
                      <a16:colId xmlns:a16="http://schemas.microsoft.com/office/drawing/2014/main" xmlns="" val="3297852955"/>
                    </a:ext>
                  </a:extLst>
                </a:gridCol>
                <a:gridCol w="2360564">
                  <a:extLst>
                    <a:ext uri="{9D8B030D-6E8A-4147-A177-3AD203B41FA5}">
                      <a16:colId xmlns:a16="http://schemas.microsoft.com/office/drawing/2014/main" xmlns="" val="3988393765"/>
                    </a:ext>
                  </a:extLst>
                </a:gridCol>
                <a:gridCol w="1826878">
                  <a:extLst>
                    <a:ext uri="{9D8B030D-6E8A-4147-A177-3AD203B41FA5}">
                      <a16:colId xmlns:a16="http://schemas.microsoft.com/office/drawing/2014/main" xmlns="" val="2098711474"/>
                    </a:ext>
                  </a:extLst>
                </a:gridCol>
                <a:gridCol w="1957661">
                  <a:extLst>
                    <a:ext uri="{9D8B030D-6E8A-4147-A177-3AD203B41FA5}">
                      <a16:colId xmlns:a16="http://schemas.microsoft.com/office/drawing/2014/main" xmlns="" val="3378236514"/>
                    </a:ext>
                  </a:extLst>
                </a:gridCol>
                <a:gridCol w="1726964">
                  <a:extLst>
                    <a:ext uri="{9D8B030D-6E8A-4147-A177-3AD203B41FA5}">
                      <a16:colId xmlns:a16="http://schemas.microsoft.com/office/drawing/2014/main" xmlns="" val="1673806039"/>
                    </a:ext>
                  </a:extLst>
                </a:gridCol>
              </a:tblGrid>
              <a:tr h="381137">
                <a:tc rowSpan="2">
                  <a:txBody>
                    <a:bodyPr/>
                    <a:lstStyle/>
                    <a:p>
                      <a:pPr algn="just">
                        <a:lnSpc>
                          <a:spcPct val="106000"/>
                        </a:lnSpc>
                        <a:spcAft>
                          <a:spcPts val="0"/>
                        </a:spcAft>
                        <a:tabLst>
                          <a:tab pos="270510" algn="l"/>
                        </a:tabLst>
                      </a:pPr>
                      <a:r>
                        <a:rPr lang="en-ZA" sz="1400" dirty="0">
                          <a:effectLst/>
                          <a:latin typeface="Arial"/>
                          <a:cs typeface="Arial"/>
                        </a:rPr>
                        <a:t>TRQ Product</a:t>
                      </a:r>
                      <a:endParaRPr lang="en-ZA" sz="1400" dirty="0">
                        <a:effectLst/>
                        <a:latin typeface="Arial"/>
                        <a:ea typeface="Calibri" panose="020F0502020204030204" pitchFamily="34" charset="0"/>
                        <a:cs typeface="Arial"/>
                      </a:endParaRPr>
                    </a:p>
                  </a:txBody>
                  <a:tcPr marL="57129" marR="57129" marT="7935" marB="0"/>
                </a:tc>
                <a:tc rowSpan="2">
                  <a:txBody>
                    <a:bodyPr/>
                    <a:lstStyle/>
                    <a:p>
                      <a:pPr algn="ctr">
                        <a:lnSpc>
                          <a:spcPct val="106000"/>
                        </a:lnSpc>
                        <a:spcAft>
                          <a:spcPts val="0"/>
                        </a:spcAft>
                        <a:tabLst>
                          <a:tab pos="270510" algn="l"/>
                        </a:tabLst>
                      </a:pPr>
                      <a:r>
                        <a:rPr lang="en-ZA" sz="1400" dirty="0">
                          <a:effectLst/>
                          <a:latin typeface="Arial"/>
                          <a:cs typeface="Arial"/>
                        </a:rPr>
                        <a:t>2018 EU-SADC EPA TRQ Volume</a:t>
                      </a:r>
                      <a:endParaRPr lang="en-ZA" sz="1400" dirty="0">
                        <a:effectLst/>
                        <a:latin typeface="Arial"/>
                        <a:ea typeface="Calibri" panose="020F0502020204030204" pitchFamily="34" charset="0"/>
                        <a:cs typeface="Arial"/>
                      </a:endParaRPr>
                    </a:p>
                  </a:txBody>
                  <a:tcPr marL="57129" marR="57129" marT="7935" marB="0"/>
                </a:tc>
                <a:tc rowSpan="2">
                  <a:txBody>
                    <a:bodyPr/>
                    <a:lstStyle/>
                    <a:p>
                      <a:pPr algn="ctr">
                        <a:lnSpc>
                          <a:spcPct val="106000"/>
                        </a:lnSpc>
                        <a:spcAft>
                          <a:spcPts val="0"/>
                        </a:spcAft>
                        <a:tabLst>
                          <a:tab pos="270510" algn="l"/>
                        </a:tabLst>
                      </a:pPr>
                      <a:r>
                        <a:rPr lang="en-ZA" sz="1400" dirty="0">
                          <a:effectLst/>
                          <a:latin typeface="Arial"/>
                          <a:cs typeface="Arial"/>
                        </a:rPr>
                        <a:t>Annual Increase of UK TRQ volume</a:t>
                      </a:r>
                      <a:endParaRPr lang="en-ZA" sz="1400" dirty="0">
                        <a:effectLst/>
                        <a:latin typeface="Arial"/>
                        <a:ea typeface="Calibri" panose="020F0502020204030204" pitchFamily="34" charset="0"/>
                        <a:cs typeface="Arial"/>
                      </a:endParaRPr>
                    </a:p>
                  </a:txBody>
                  <a:tcPr marL="0" marR="0" marT="0" marB="0"/>
                </a:tc>
                <a:tc gridSpan="2">
                  <a:txBody>
                    <a:bodyPr/>
                    <a:lstStyle/>
                    <a:p>
                      <a:pPr algn="ctr">
                        <a:lnSpc>
                          <a:spcPct val="106000"/>
                        </a:lnSpc>
                        <a:spcAft>
                          <a:spcPts val="0"/>
                        </a:spcAft>
                        <a:tabLst>
                          <a:tab pos="270510" algn="l"/>
                        </a:tabLst>
                      </a:pPr>
                      <a:r>
                        <a:rPr lang="en-ZA" sz="1400" dirty="0">
                          <a:effectLst/>
                          <a:latin typeface="Arial"/>
                          <a:cs typeface="Arial"/>
                        </a:rPr>
                        <a:t>SA TRQ Volumes into UK</a:t>
                      </a:r>
                      <a:endParaRPr lang="en-ZA" sz="1400" dirty="0">
                        <a:effectLst/>
                        <a:latin typeface="Arial"/>
                        <a:ea typeface="Calibri" panose="020F0502020204030204" pitchFamily="34" charset="0"/>
                        <a:cs typeface="Arial"/>
                      </a:endParaRPr>
                    </a:p>
                  </a:txBody>
                  <a:tcPr marL="57129" marR="57129" marT="7935" marB="0"/>
                </a:tc>
                <a:tc hMerge="1">
                  <a:txBody>
                    <a:bodyPr/>
                    <a:lstStyle/>
                    <a:p>
                      <a:endParaRPr lang="en-ZA"/>
                    </a:p>
                  </a:txBody>
                  <a:tcPr/>
                </a:tc>
                <a:extLst>
                  <a:ext uri="{0D108BD9-81ED-4DB2-BD59-A6C34878D82A}">
                    <a16:rowId xmlns:a16="http://schemas.microsoft.com/office/drawing/2014/main" xmlns="" val="821834478"/>
                  </a:ext>
                </a:extLst>
              </a:tr>
              <a:tr h="233550">
                <a:tc vMerge="1">
                  <a:txBody>
                    <a:bodyPr/>
                    <a:lstStyle/>
                    <a:p>
                      <a:endParaRPr lang="en-ZA"/>
                    </a:p>
                  </a:txBody>
                  <a:tcPr/>
                </a:tc>
                <a:tc vMerge="1">
                  <a:txBody>
                    <a:bodyPr/>
                    <a:lstStyle/>
                    <a:p>
                      <a:endParaRPr lang="en-ZA"/>
                    </a:p>
                  </a:txBody>
                  <a:tcPr/>
                </a:tc>
                <a:tc vMerge="1">
                  <a:txBody>
                    <a:bodyPr/>
                    <a:lstStyle/>
                    <a:p>
                      <a:endParaRPr lang="en-ZA"/>
                    </a:p>
                  </a:txBody>
                  <a:tcPr/>
                </a:tc>
                <a:tc>
                  <a:txBody>
                    <a:bodyPr/>
                    <a:lstStyle/>
                    <a:p>
                      <a:pPr algn="ctr">
                        <a:lnSpc>
                          <a:spcPct val="106000"/>
                        </a:lnSpc>
                        <a:spcAft>
                          <a:spcPts val="0"/>
                        </a:spcAft>
                        <a:tabLst>
                          <a:tab pos="270510" algn="l"/>
                        </a:tabLst>
                      </a:pPr>
                      <a:r>
                        <a:rPr lang="en-ZA" sz="1400" dirty="0">
                          <a:effectLst/>
                          <a:latin typeface="Arial"/>
                          <a:cs typeface="Arial"/>
                        </a:rPr>
                        <a:t>2019</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2020</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3727303423"/>
                  </a:ext>
                </a:extLst>
              </a:tr>
              <a:tr h="333857">
                <a:tc>
                  <a:txBody>
                    <a:bodyPr/>
                    <a:lstStyle/>
                    <a:p>
                      <a:pPr algn="just">
                        <a:lnSpc>
                          <a:spcPct val="106000"/>
                        </a:lnSpc>
                        <a:spcAft>
                          <a:spcPts val="0"/>
                        </a:spcAft>
                        <a:tabLst>
                          <a:tab pos="270510" algn="l"/>
                        </a:tabLst>
                      </a:pPr>
                      <a:r>
                        <a:rPr lang="en-ZA" sz="1400" dirty="0">
                          <a:effectLst/>
                          <a:latin typeface="Arial"/>
                          <a:cs typeface="Arial"/>
                        </a:rPr>
                        <a:t>Strawberries, frozen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392,5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2,5 ton</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127</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129,5</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2162279258"/>
                  </a:ext>
                </a:extLst>
              </a:tr>
              <a:tr h="459183">
                <a:tc>
                  <a:txBody>
                    <a:bodyPr/>
                    <a:lstStyle/>
                    <a:p>
                      <a:pPr algn="just">
                        <a:lnSpc>
                          <a:spcPct val="106000"/>
                        </a:lnSpc>
                        <a:spcAft>
                          <a:spcPts val="0"/>
                        </a:spcAft>
                        <a:tabLst>
                          <a:tab pos="270510" algn="l"/>
                        </a:tabLst>
                      </a:pPr>
                      <a:r>
                        <a:rPr lang="en-ZA" sz="1400" dirty="0">
                          <a:effectLst/>
                          <a:latin typeface="Arial"/>
                          <a:cs typeface="Arial"/>
                        </a:rPr>
                        <a:t>Canned pears, apricots, peaches or mixtures</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57 156 ton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 </a:t>
                      </a:r>
                    </a:p>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7000"/>
                        </a:lnSpc>
                      </a:pPr>
                      <a:r>
                        <a:rPr lang="en-ZA" sz="1400" dirty="0">
                          <a:effectLst/>
                          <a:latin typeface="Arial"/>
                          <a:cs typeface="Arial"/>
                        </a:rPr>
                        <a:t>18181</a:t>
                      </a:r>
                    </a:p>
                  </a:txBody>
                  <a:tcPr marL="57129" marR="57129" marT="7935" marB="0" anchor="ctr"/>
                </a:tc>
                <a:tc>
                  <a:txBody>
                    <a:bodyPr/>
                    <a:lstStyle/>
                    <a:p>
                      <a:pPr algn="ctr">
                        <a:lnSpc>
                          <a:spcPct val="106000"/>
                        </a:lnSpc>
                        <a:spcAft>
                          <a:spcPts val="0"/>
                        </a:spcAft>
                        <a:tabLst>
                          <a:tab pos="270510" algn="l"/>
                        </a:tabLst>
                      </a:pPr>
                      <a:r>
                        <a:rPr lang="en-ZA" sz="1400" dirty="0">
                          <a:effectLst/>
                          <a:latin typeface="Arial"/>
                          <a:cs typeface="Arial"/>
                        </a:rPr>
                        <a:t> </a:t>
                      </a:r>
                    </a:p>
                    <a:p>
                      <a:pPr algn="ctr">
                        <a:lnSpc>
                          <a:spcPct val="106000"/>
                        </a:lnSpc>
                        <a:spcAft>
                          <a:spcPts val="0"/>
                        </a:spcAft>
                        <a:tabLst>
                          <a:tab pos="270510" algn="l"/>
                        </a:tabLst>
                      </a:pPr>
                      <a:r>
                        <a:rPr lang="en-ZA" sz="1400" dirty="0">
                          <a:effectLst/>
                          <a:latin typeface="Arial"/>
                          <a:cs typeface="Arial"/>
                        </a:rPr>
                        <a:t>18181</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2016281697"/>
                  </a:ext>
                </a:extLst>
              </a:tr>
              <a:tr h="333857">
                <a:tc>
                  <a:txBody>
                    <a:bodyPr/>
                    <a:lstStyle/>
                    <a:p>
                      <a:pPr algn="just">
                        <a:lnSpc>
                          <a:spcPct val="106000"/>
                        </a:lnSpc>
                        <a:spcAft>
                          <a:spcPts val="0"/>
                        </a:spcAft>
                        <a:tabLst>
                          <a:tab pos="270510" algn="l"/>
                        </a:tabLst>
                      </a:pPr>
                      <a:r>
                        <a:rPr lang="en-ZA" sz="1400" dirty="0">
                          <a:effectLst/>
                          <a:latin typeface="Arial"/>
                          <a:cs typeface="Arial"/>
                        </a:rPr>
                        <a:t>Canned tropical fruit</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3 080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19 ton</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999</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1018</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3437803762"/>
                  </a:ext>
                </a:extLst>
              </a:tr>
              <a:tr h="333857">
                <a:tc>
                  <a:txBody>
                    <a:bodyPr/>
                    <a:lstStyle/>
                    <a:p>
                      <a:pPr algn="just">
                        <a:lnSpc>
                          <a:spcPct val="106000"/>
                        </a:lnSpc>
                        <a:spcAft>
                          <a:spcPts val="0"/>
                        </a:spcAft>
                        <a:tabLst>
                          <a:tab pos="270510" algn="l"/>
                        </a:tabLst>
                      </a:pPr>
                      <a:r>
                        <a:rPr lang="en-ZA" sz="1400" dirty="0">
                          <a:effectLst/>
                          <a:latin typeface="Arial"/>
                          <a:cs typeface="Arial"/>
                        </a:rPr>
                        <a:t>Frozen oranges juice</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1 078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6,5 ton</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350</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356,5</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3200178794"/>
                  </a:ext>
                </a:extLst>
              </a:tr>
              <a:tr h="674405">
                <a:tc>
                  <a:txBody>
                    <a:bodyPr/>
                    <a:lstStyle/>
                    <a:p>
                      <a:pPr algn="just">
                        <a:lnSpc>
                          <a:spcPct val="106000"/>
                        </a:lnSpc>
                        <a:spcAft>
                          <a:spcPts val="0"/>
                        </a:spcAft>
                        <a:tabLst>
                          <a:tab pos="270510" algn="l"/>
                        </a:tabLst>
                      </a:pPr>
                      <a:r>
                        <a:rPr lang="en-ZA" sz="1400" dirty="0">
                          <a:effectLst/>
                          <a:latin typeface="Arial"/>
                          <a:cs typeface="Arial"/>
                        </a:rPr>
                        <a:t>Apple juice</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3 712 ton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Until 2026 – 37 ton an thereafter 22,5 ton</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7000"/>
                        </a:lnSpc>
                      </a:pPr>
                      <a:r>
                        <a:rPr lang="en-ZA" sz="1400" dirty="0">
                          <a:effectLst/>
                          <a:latin typeface="Arial"/>
                          <a:cs typeface="Arial"/>
                        </a:rPr>
                        <a:t>1218</a:t>
                      </a:r>
                    </a:p>
                    <a:p>
                      <a:pPr algn="ctr">
                        <a:lnSpc>
                          <a:spcPct val="106000"/>
                        </a:lnSpc>
                        <a:spcAft>
                          <a:spcPts val="0"/>
                        </a:spcAft>
                        <a:tabLst>
                          <a:tab pos="270510" algn="l"/>
                        </a:tabLst>
                      </a:pPr>
                      <a:r>
                        <a:rPr lang="en-ZA" sz="1400" dirty="0">
                          <a:effectLst/>
                          <a:latin typeface="Arial"/>
                          <a:cs typeface="Arial"/>
                        </a:rPr>
                        <a:t>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7000"/>
                        </a:lnSpc>
                      </a:pPr>
                      <a:r>
                        <a:rPr lang="en-ZA" sz="1400" dirty="0">
                          <a:effectLst/>
                          <a:latin typeface="Arial"/>
                          <a:cs typeface="Arial"/>
                        </a:rPr>
                        <a:t>1255</a:t>
                      </a:r>
                    </a:p>
                    <a:p>
                      <a:pPr algn="ctr">
                        <a:lnSpc>
                          <a:spcPct val="106000"/>
                        </a:lnSpc>
                        <a:spcAft>
                          <a:spcPts val="0"/>
                        </a:spcAft>
                        <a:tabLst>
                          <a:tab pos="270510" algn="l"/>
                        </a:tabLst>
                      </a:pPr>
                      <a:r>
                        <a:rPr lang="en-ZA" sz="1400" dirty="0">
                          <a:effectLst/>
                          <a:latin typeface="Arial"/>
                          <a:cs typeface="Arial"/>
                        </a:rPr>
                        <a:t> </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3265588490"/>
                  </a:ext>
                </a:extLst>
              </a:tr>
              <a:tr h="333857">
                <a:tc>
                  <a:txBody>
                    <a:bodyPr/>
                    <a:lstStyle/>
                    <a:p>
                      <a:pPr algn="just">
                        <a:lnSpc>
                          <a:spcPct val="106000"/>
                        </a:lnSpc>
                        <a:spcAft>
                          <a:spcPts val="0"/>
                        </a:spcAft>
                        <a:tabLst>
                          <a:tab pos="270510" algn="l"/>
                        </a:tabLst>
                      </a:pPr>
                      <a:r>
                        <a:rPr lang="en-ZA" sz="1400" dirty="0">
                          <a:effectLst/>
                          <a:latin typeface="Arial"/>
                          <a:cs typeface="Arial"/>
                        </a:rPr>
                        <a:t>Wines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111 376 700 Litres</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656 580 Litres</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70 169 740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70 826 320 </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3878605358"/>
                  </a:ext>
                </a:extLst>
              </a:tr>
              <a:tr h="333857">
                <a:tc>
                  <a:txBody>
                    <a:bodyPr/>
                    <a:lstStyle/>
                    <a:p>
                      <a:pPr algn="just">
                        <a:lnSpc>
                          <a:spcPct val="106000"/>
                        </a:lnSpc>
                        <a:spcAft>
                          <a:spcPts val="0"/>
                        </a:spcAft>
                        <a:tabLst>
                          <a:tab pos="270510" algn="l"/>
                        </a:tabLst>
                      </a:pPr>
                      <a:r>
                        <a:rPr lang="en-ZA" sz="1400" dirty="0">
                          <a:effectLst/>
                          <a:latin typeface="Arial"/>
                          <a:cs typeface="Arial"/>
                        </a:rPr>
                        <a:t>Skimmed milk powder</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500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159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159</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4080019544"/>
                  </a:ext>
                </a:extLst>
              </a:tr>
              <a:tr h="333857">
                <a:tc>
                  <a:txBody>
                    <a:bodyPr/>
                    <a:lstStyle/>
                    <a:p>
                      <a:pPr algn="just">
                        <a:lnSpc>
                          <a:spcPct val="106000"/>
                        </a:lnSpc>
                        <a:spcAft>
                          <a:spcPts val="0"/>
                        </a:spcAft>
                        <a:tabLst>
                          <a:tab pos="270510" algn="l"/>
                        </a:tabLst>
                      </a:pPr>
                      <a:r>
                        <a:rPr lang="en-ZA" sz="1400" dirty="0">
                          <a:effectLst/>
                          <a:latin typeface="Arial"/>
                          <a:cs typeface="Arial"/>
                        </a:rPr>
                        <a:t>Butter</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500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159</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159</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4212193232"/>
                  </a:ext>
                </a:extLst>
              </a:tr>
              <a:tr h="333857">
                <a:tc>
                  <a:txBody>
                    <a:bodyPr/>
                    <a:lstStyle/>
                    <a:p>
                      <a:pPr algn="just">
                        <a:lnSpc>
                          <a:spcPct val="106000"/>
                        </a:lnSpc>
                        <a:spcAft>
                          <a:spcPts val="0"/>
                        </a:spcAft>
                        <a:tabLst>
                          <a:tab pos="270510" algn="l"/>
                        </a:tabLst>
                      </a:pPr>
                      <a:r>
                        <a:rPr lang="en-ZA" sz="1400" dirty="0">
                          <a:effectLst/>
                          <a:latin typeface="Arial"/>
                          <a:cs typeface="Arial"/>
                        </a:rPr>
                        <a:t>Cane sugar </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150 000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71 365</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71 365</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2013370390"/>
                  </a:ext>
                </a:extLst>
              </a:tr>
              <a:tr h="333857">
                <a:tc>
                  <a:txBody>
                    <a:bodyPr/>
                    <a:lstStyle/>
                    <a:p>
                      <a:pPr algn="just">
                        <a:lnSpc>
                          <a:spcPct val="106000"/>
                        </a:lnSpc>
                        <a:spcAft>
                          <a:spcPts val="0"/>
                        </a:spcAft>
                        <a:tabLst>
                          <a:tab pos="270510" algn="l"/>
                        </a:tabLst>
                      </a:pPr>
                      <a:r>
                        <a:rPr lang="en-ZA" sz="1400" dirty="0">
                          <a:effectLst/>
                          <a:latin typeface="Arial"/>
                          <a:cs typeface="Arial"/>
                        </a:rPr>
                        <a:t>White crystalline powder</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500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159</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159</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4044372069"/>
                  </a:ext>
                </a:extLst>
              </a:tr>
              <a:tr h="459183">
                <a:tc>
                  <a:txBody>
                    <a:bodyPr/>
                    <a:lstStyle/>
                    <a:p>
                      <a:pPr algn="just">
                        <a:lnSpc>
                          <a:spcPct val="106000"/>
                        </a:lnSpc>
                        <a:spcAft>
                          <a:spcPts val="0"/>
                        </a:spcAft>
                        <a:tabLst>
                          <a:tab pos="270510" algn="l"/>
                        </a:tabLst>
                      </a:pPr>
                      <a:r>
                        <a:rPr lang="en-ZA" sz="1400" dirty="0">
                          <a:effectLst/>
                          <a:latin typeface="Arial"/>
                          <a:cs typeface="Arial"/>
                        </a:rPr>
                        <a:t>Jams, jellies and marmalades of citrus fruit</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32</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32</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2772223692"/>
                  </a:ext>
                </a:extLst>
              </a:tr>
              <a:tr h="333857">
                <a:tc>
                  <a:txBody>
                    <a:bodyPr/>
                    <a:lstStyle/>
                    <a:p>
                      <a:pPr algn="just">
                        <a:lnSpc>
                          <a:spcPct val="106000"/>
                        </a:lnSpc>
                        <a:spcAft>
                          <a:spcPts val="0"/>
                        </a:spcAft>
                        <a:tabLst>
                          <a:tab pos="270510" algn="l"/>
                        </a:tabLst>
                      </a:pPr>
                      <a:r>
                        <a:rPr lang="en-ZA" sz="1400" dirty="0">
                          <a:effectLst/>
                          <a:latin typeface="Arial"/>
                          <a:cs typeface="Arial"/>
                        </a:rPr>
                        <a:t>Active yeast</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350</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111</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111</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212855822"/>
                  </a:ext>
                </a:extLst>
              </a:tr>
              <a:tr h="333857">
                <a:tc>
                  <a:txBody>
                    <a:bodyPr/>
                    <a:lstStyle/>
                    <a:p>
                      <a:pPr algn="just">
                        <a:lnSpc>
                          <a:spcPct val="106000"/>
                        </a:lnSpc>
                        <a:spcAft>
                          <a:spcPts val="0"/>
                        </a:spcAft>
                        <a:tabLst>
                          <a:tab pos="270510" algn="l"/>
                        </a:tabLst>
                      </a:pPr>
                      <a:r>
                        <a:rPr lang="en-ZA" sz="1400" dirty="0">
                          <a:effectLst/>
                          <a:latin typeface="Arial"/>
                          <a:cs typeface="Arial"/>
                        </a:rPr>
                        <a:t>Ethanol</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80 000 ton</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a:t>
                      </a:r>
                      <a:endParaRPr lang="en-ZA" sz="1400" dirty="0">
                        <a:effectLst/>
                        <a:latin typeface="Arial"/>
                        <a:ea typeface="Calibri" panose="020F0502020204030204" pitchFamily="34" charset="0"/>
                        <a:cs typeface="Arial"/>
                      </a:endParaRPr>
                    </a:p>
                  </a:txBody>
                  <a:tcPr marL="0" marR="0" marT="0" marB="0"/>
                </a:tc>
                <a:tc>
                  <a:txBody>
                    <a:bodyPr/>
                    <a:lstStyle/>
                    <a:p>
                      <a:pPr algn="ctr">
                        <a:lnSpc>
                          <a:spcPct val="106000"/>
                        </a:lnSpc>
                        <a:spcAft>
                          <a:spcPts val="0"/>
                        </a:spcAft>
                        <a:tabLst>
                          <a:tab pos="270510" algn="l"/>
                        </a:tabLst>
                      </a:pPr>
                      <a:r>
                        <a:rPr lang="en-ZA" sz="1400" dirty="0">
                          <a:effectLst/>
                          <a:latin typeface="Arial"/>
                          <a:cs typeface="Arial"/>
                        </a:rPr>
                        <a:t>25 448</a:t>
                      </a:r>
                      <a:endParaRPr lang="en-ZA" sz="1400" dirty="0">
                        <a:effectLst/>
                        <a:latin typeface="Arial"/>
                        <a:ea typeface="Calibri" panose="020F0502020204030204" pitchFamily="34" charset="0"/>
                        <a:cs typeface="Arial"/>
                      </a:endParaRPr>
                    </a:p>
                  </a:txBody>
                  <a:tcPr marL="57129" marR="57129" marT="7935" marB="0"/>
                </a:tc>
                <a:tc>
                  <a:txBody>
                    <a:bodyPr/>
                    <a:lstStyle/>
                    <a:p>
                      <a:pPr algn="ctr">
                        <a:lnSpc>
                          <a:spcPct val="106000"/>
                        </a:lnSpc>
                        <a:spcAft>
                          <a:spcPts val="0"/>
                        </a:spcAft>
                        <a:tabLst>
                          <a:tab pos="270510" algn="l"/>
                        </a:tabLst>
                      </a:pPr>
                      <a:r>
                        <a:rPr lang="en-ZA" sz="1400" dirty="0">
                          <a:effectLst/>
                          <a:latin typeface="Arial"/>
                          <a:cs typeface="Arial"/>
                        </a:rPr>
                        <a:t>25 448</a:t>
                      </a:r>
                      <a:endParaRPr lang="en-ZA" sz="1400" dirty="0">
                        <a:effectLst/>
                        <a:latin typeface="Arial"/>
                        <a:ea typeface="Calibri" panose="020F0502020204030204" pitchFamily="34" charset="0"/>
                        <a:cs typeface="Arial"/>
                      </a:endParaRPr>
                    </a:p>
                  </a:txBody>
                  <a:tcPr marL="57129" marR="57129" marT="7935" marB="0"/>
                </a:tc>
                <a:extLst>
                  <a:ext uri="{0D108BD9-81ED-4DB2-BD59-A6C34878D82A}">
                    <a16:rowId xmlns:a16="http://schemas.microsoft.com/office/drawing/2014/main" xmlns="" val="1128323136"/>
                  </a:ext>
                </a:extLst>
              </a:tr>
            </a:tbl>
          </a:graphicData>
        </a:graphic>
      </p:graphicFrame>
    </p:spTree>
    <p:extLst>
      <p:ext uri="{BB962C8B-B14F-4D97-AF65-F5344CB8AC3E}">
        <p14:creationId xmlns:p14="http://schemas.microsoft.com/office/powerpoint/2010/main" xmlns="" val="1829460143"/>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a:t>Cumulation [EU Materials &amp; </a:t>
            </a:r>
            <a:r>
              <a:rPr lang="en-US" dirty="0" smtClean="0"/>
              <a:t>Processing]</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235656" cy="5168347"/>
          </a:xfrm>
          <a:prstGeom prst="rect">
            <a:avLst/>
          </a:prstGeom>
        </p:spPr>
        <p:txBody>
          <a:bodyPr>
            <a:noAutofit/>
          </a:bodyPr>
          <a:lstStyle/>
          <a:p>
            <a:pPr marL="0" indent="0" algn="just">
              <a:buNone/>
            </a:pPr>
            <a:endParaRPr lang="en-US" sz="2400" dirty="0">
              <a:cs typeface="Arial" panose="020B0604020202020204" pitchFamily="34" charset="0"/>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15</a:t>
            </a:fld>
            <a:endParaRPr dirty="0">
              <a:solidFill>
                <a:schemeClr val="tx1"/>
              </a:solidFill>
            </a:endParaRPr>
          </a:p>
        </p:txBody>
      </p:sp>
      <p:sp>
        <p:nvSpPr>
          <p:cNvPr id="2" name="Rectangle 1"/>
          <p:cNvSpPr/>
          <p:nvPr/>
        </p:nvSpPr>
        <p:spPr>
          <a:xfrm>
            <a:off x="210740" y="1020625"/>
            <a:ext cx="11676460" cy="5693866"/>
          </a:xfrm>
          <a:prstGeom prst="rect">
            <a:avLst/>
          </a:prstGeom>
        </p:spPr>
        <p:txBody>
          <a:bodyPr wrap="square">
            <a:spAutoFit/>
          </a:bodyPr>
          <a:lstStyle/>
          <a:p>
            <a:pPr marL="457200" lvl="1" indent="-457200" algn="just">
              <a:buFont typeface="Arial" panose="020B0604020202020204" pitchFamily="34" charset="0"/>
              <a:buChar char="•"/>
            </a:pPr>
            <a:r>
              <a:rPr lang="en-ZA" sz="2800" dirty="0" smtClean="0">
                <a:latin typeface="Arial"/>
                <a:cs typeface="Arial"/>
              </a:rPr>
              <a:t>Negotiated a new provision that would allow the UK and SACUM to fully cumulate with EU inputs for production to export to each other, meet the Rules </a:t>
            </a:r>
            <a:r>
              <a:rPr lang="en-ZA" sz="2800" dirty="0">
                <a:latin typeface="Arial"/>
                <a:cs typeface="Arial"/>
              </a:rPr>
              <a:t>of Origin </a:t>
            </a:r>
            <a:r>
              <a:rPr lang="en-ZA" sz="2800" dirty="0" smtClean="0">
                <a:latin typeface="Arial"/>
                <a:cs typeface="Arial"/>
              </a:rPr>
              <a:t>requirements and obtain the preferential tariff.</a:t>
            </a:r>
            <a:endParaRPr lang="en-ZA" sz="2800" dirty="0">
              <a:latin typeface="Arial"/>
              <a:cs typeface="Arial"/>
            </a:endParaRPr>
          </a:p>
          <a:p>
            <a:pPr marL="457200" lvl="1" indent="-457200" algn="just">
              <a:buFont typeface="Arial" panose="020B0604020202020204" pitchFamily="34" charset="0"/>
              <a:buChar char="•"/>
            </a:pPr>
            <a:endParaRPr lang="en-ZA" sz="2800" dirty="0" smtClean="0">
              <a:latin typeface="Arial"/>
              <a:cs typeface="Arial"/>
            </a:endParaRPr>
          </a:p>
          <a:p>
            <a:pPr marL="457200" lvl="1" indent="-457200" algn="just">
              <a:buFont typeface="Arial" panose="020B0604020202020204" pitchFamily="34" charset="0"/>
              <a:buChar char="•"/>
            </a:pPr>
            <a:r>
              <a:rPr lang="en-ZA" sz="2800" dirty="0" smtClean="0">
                <a:latin typeface="Arial"/>
                <a:cs typeface="Arial"/>
              </a:rPr>
              <a:t>Ensures continuity of highly </a:t>
            </a:r>
            <a:r>
              <a:rPr lang="en-ZA" sz="2800" dirty="0">
                <a:latin typeface="Arial"/>
                <a:cs typeface="Arial"/>
              </a:rPr>
              <a:t>integrated value chains across EU-SA-</a:t>
            </a:r>
            <a:r>
              <a:rPr lang="en-ZA" sz="2800" dirty="0" smtClean="0">
                <a:latin typeface="Arial"/>
                <a:cs typeface="Arial"/>
              </a:rPr>
              <a:t>UK, notably automotives.</a:t>
            </a:r>
            <a:endParaRPr lang="en-ZA" sz="2800" dirty="0">
              <a:latin typeface="Arial"/>
              <a:cs typeface="Arial"/>
            </a:endParaRPr>
          </a:p>
          <a:p>
            <a:pPr marL="457200" lvl="1" indent="-457200" algn="just">
              <a:buFont typeface="Arial" panose="020B0604020202020204" pitchFamily="34" charset="0"/>
              <a:buChar char="•"/>
            </a:pPr>
            <a:endParaRPr lang="en-ZA" sz="2800" dirty="0" smtClean="0">
              <a:latin typeface="Arial"/>
              <a:cs typeface="Arial"/>
            </a:endParaRPr>
          </a:p>
          <a:p>
            <a:pPr marL="457200" lvl="1" indent="-457200" algn="just">
              <a:buFont typeface="Arial" panose="020B0604020202020204" pitchFamily="34" charset="0"/>
              <a:buChar char="•"/>
            </a:pPr>
            <a:r>
              <a:rPr lang="en-ZA" sz="2800" dirty="0" smtClean="0">
                <a:latin typeface="Arial"/>
                <a:cs typeface="Arial"/>
              </a:rPr>
              <a:t>Provision </a:t>
            </a:r>
            <a:r>
              <a:rPr lang="en-ZA" sz="2800" dirty="0">
                <a:latin typeface="Arial"/>
                <a:cs typeface="Arial"/>
              </a:rPr>
              <a:t>applicable for </a:t>
            </a:r>
            <a:r>
              <a:rPr lang="en-ZA" sz="2800" dirty="0" smtClean="0">
                <a:latin typeface="Arial"/>
                <a:cs typeface="Arial"/>
              </a:rPr>
              <a:t>3 </a:t>
            </a:r>
            <a:r>
              <a:rPr lang="en-ZA" sz="2800" dirty="0">
                <a:latin typeface="Arial"/>
                <a:cs typeface="Arial"/>
              </a:rPr>
              <a:t>years pending </a:t>
            </a:r>
            <a:r>
              <a:rPr lang="en-ZA" sz="2800" dirty="0" smtClean="0">
                <a:latin typeface="Arial"/>
                <a:cs typeface="Arial"/>
              </a:rPr>
              <a:t>the outcome of a new trade arrangement between the UK and EU. </a:t>
            </a:r>
            <a:endParaRPr lang="en-ZA" sz="2800" dirty="0">
              <a:latin typeface="Arial"/>
              <a:cs typeface="Arial"/>
            </a:endParaRPr>
          </a:p>
          <a:p>
            <a:pPr marL="457200" lvl="1" indent="-457200" algn="just">
              <a:buFont typeface="Arial" panose="020B0604020202020204" pitchFamily="34" charset="0"/>
              <a:buChar char="•"/>
            </a:pPr>
            <a:endParaRPr lang="en-ZA" sz="2800" dirty="0" smtClean="0">
              <a:latin typeface="Arial"/>
              <a:cs typeface="Arial"/>
            </a:endParaRPr>
          </a:p>
          <a:p>
            <a:pPr marL="457200" lvl="1" indent="-457200" algn="just">
              <a:buFont typeface="Arial" panose="020B0604020202020204" pitchFamily="34" charset="0"/>
              <a:buChar char="•"/>
            </a:pPr>
            <a:r>
              <a:rPr lang="en-ZA" sz="2800" dirty="0" smtClean="0">
                <a:latin typeface="Arial"/>
                <a:cs typeface="Arial"/>
              </a:rPr>
              <a:t>Period </a:t>
            </a:r>
            <a:r>
              <a:rPr lang="en-ZA" sz="2800" dirty="0">
                <a:latin typeface="Arial"/>
                <a:cs typeface="Arial"/>
              </a:rPr>
              <a:t>can be </a:t>
            </a:r>
            <a:r>
              <a:rPr lang="en-ZA" sz="2800" dirty="0" smtClean="0">
                <a:latin typeface="Arial"/>
                <a:cs typeface="Arial"/>
              </a:rPr>
              <a:t>extended or revised if deemed necessary by SACUM and the UK.</a:t>
            </a:r>
            <a:endParaRPr lang="en-ZA" sz="2800" dirty="0">
              <a:latin typeface="Arial"/>
              <a:cs typeface="Arial"/>
            </a:endParaRPr>
          </a:p>
        </p:txBody>
      </p:sp>
    </p:spTree>
    <p:extLst>
      <p:ext uri="{BB962C8B-B14F-4D97-AF65-F5344CB8AC3E}">
        <p14:creationId xmlns:p14="http://schemas.microsoft.com/office/powerpoint/2010/main" xmlns="" val="398318408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Treatment of Bilateral Safeguards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686032" cy="5168347"/>
          </a:xfrm>
          <a:prstGeom prst="rect">
            <a:avLst/>
          </a:prstGeom>
        </p:spPr>
        <p:txBody>
          <a:bodyPr>
            <a:noAutofit/>
          </a:bodyPr>
          <a:lstStyle/>
          <a:p>
            <a:pPr lvl="0" algn="just"/>
            <a:r>
              <a:rPr lang="en-US" sz="2400" dirty="0" smtClean="0">
                <a:latin typeface="Arial"/>
                <a:cs typeface="Arial"/>
              </a:rPr>
              <a:t>SACU </a:t>
            </a:r>
            <a:r>
              <a:rPr lang="en-US" sz="2400" dirty="0">
                <a:latin typeface="Arial"/>
                <a:cs typeface="Arial"/>
              </a:rPr>
              <a:t>currently has a bilateral safeguard measure against poultry imports from the EU that includes duties against UK poultry imports. </a:t>
            </a:r>
            <a:endParaRPr lang="en-US" sz="2400" dirty="0" smtClean="0">
              <a:latin typeface="Arial"/>
              <a:cs typeface="Arial"/>
            </a:endParaRPr>
          </a:p>
          <a:p>
            <a:pPr lvl="0" algn="just"/>
            <a:endParaRPr lang="en-US" sz="2400" dirty="0" smtClean="0">
              <a:latin typeface="Arial"/>
              <a:cs typeface="Arial"/>
            </a:endParaRPr>
          </a:p>
          <a:p>
            <a:pPr lvl="0" algn="just"/>
            <a:r>
              <a:rPr lang="en-US" sz="2400" dirty="0" smtClean="0">
                <a:latin typeface="Arial"/>
                <a:cs typeface="Arial"/>
              </a:rPr>
              <a:t>The </a:t>
            </a:r>
            <a:r>
              <a:rPr lang="en-US" sz="2400" dirty="0">
                <a:latin typeface="Arial"/>
                <a:cs typeface="Arial"/>
              </a:rPr>
              <a:t>duty is higher than the </a:t>
            </a:r>
            <a:r>
              <a:rPr lang="en-US" sz="2400" dirty="0" smtClean="0">
                <a:latin typeface="Arial"/>
                <a:cs typeface="Arial"/>
              </a:rPr>
              <a:t>tariff </a:t>
            </a:r>
            <a:r>
              <a:rPr lang="en-US" sz="2400" dirty="0">
                <a:latin typeface="Arial"/>
                <a:cs typeface="Arial"/>
              </a:rPr>
              <a:t>preference rate and is implemented, following due process, to protect the domestic industry from injury due to significantly increased imports. </a:t>
            </a:r>
            <a:endParaRPr lang="en-ZA" sz="2400" dirty="0">
              <a:latin typeface="Arial"/>
              <a:cs typeface="Arial"/>
            </a:endParaRPr>
          </a:p>
          <a:p>
            <a:pPr algn="just"/>
            <a:endParaRPr lang="en-US" sz="2400" dirty="0" smtClean="0">
              <a:latin typeface="Arial"/>
              <a:cs typeface="Arial"/>
            </a:endParaRPr>
          </a:p>
          <a:p>
            <a:pPr algn="just"/>
            <a:r>
              <a:rPr lang="en-US" sz="2400" dirty="0" smtClean="0">
                <a:latin typeface="Arial"/>
                <a:cs typeface="Arial"/>
              </a:rPr>
              <a:t>Negotiated a provision to enable the </a:t>
            </a:r>
            <a:r>
              <a:rPr lang="en-ZA" sz="2400" dirty="0" smtClean="0">
                <a:latin typeface="Arial"/>
                <a:cs typeface="Arial"/>
              </a:rPr>
              <a:t>continued application of the measure to poultry imports from the UK for </a:t>
            </a:r>
            <a:r>
              <a:rPr lang="en-ZA" sz="2400" dirty="0">
                <a:latin typeface="Arial"/>
                <a:cs typeface="Arial"/>
              </a:rPr>
              <a:t>the </a:t>
            </a:r>
            <a:r>
              <a:rPr lang="en-ZA" sz="2400" dirty="0" smtClean="0">
                <a:latin typeface="Arial"/>
                <a:cs typeface="Arial"/>
              </a:rPr>
              <a:t>current duration </a:t>
            </a:r>
            <a:r>
              <a:rPr lang="en-ZA" sz="2400" dirty="0">
                <a:latin typeface="Arial"/>
                <a:cs typeface="Arial"/>
              </a:rPr>
              <a:t>of the </a:t>
            </a:r>
            <a:r>
              <a:rPr lang="en-ZA" sz="2400" dirty="0" smtClean="0">
                <a:latin typeface="Arial"/>
                <a:cs typeface="Arial"/>
              </a:rPr>
              <a:t>measure against the EU.</a:t>
            </a:r>
            <a:endParaRPr lang="en-US" sz="2400" dirty="0">
              <a:latin typeface="Arial"/>
              <a:cs typeface="Arial"/>
            </a:endParaRPr>
          </a:p>
          <a:p>
            <a:pPr algn="just"/>
            <a:endParaRPr sz="28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16</a:t>
            </a:fld>
            <a:endParaRPr dirty="0">
              <a:solidFill>
                <a:schemeClr val="tx1"/>
              </a:solidFill>
            </a:endParaRPr>
          </a:p>
        </p:txBody>
      </p:sp>
    </p:spTree>
    <p:extLst>
      <p:ext uri="{BB962C8B-B14F-4D97-AF65-F5344CB8AC3E}">
        <p14:creationId xmlns:p14="http://schemas.microsoft.com/office/powerpoint/2010/main" xmlns="" val="3066068249"/>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a:t>Transitional </a:t>
            </a:r>
            <a:r>
              <a:rPr lang="en-US" dirty="0" smtClean="0"/>
              <a:t>Arrangements</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686032" cy="5168347"/>
          </a:xfrm>
          <a:prstGeom prst="rect">
            <a:avLst/>
          </a:prstGeom>
        </p:spPr>
        <p:txBody>
          <a:bodyPr>
            <a:noAutofit/>
          </a:bodyPr>
          <a:lstStyle/>
          <a:p>
            <a:pPr algn="just"/>
            <a:r>
              <a:rPr lang="en-ZA" sz="2400" dirty="0" smtClean="0">
                <a:latin typeface="Arial"/>
                <a:cs typeface="Arial"/>
              </a:rPr>
              <a:t>SACUM-UK </a:t>
            </a:r>
            <a:r>
              <a:rPr lang="en-ZA" sz="2400" dirty="0">
                <a:latin typeface="Arial"/>
                <a:cs typeface="Arial"/>
              </a:rPr>
              <a:t>EPA contains transitional arrangements to carry over measures and actions from EU-SADC </a:t>
            </a:r>
            <a:r>
              <a:rPr lang="en-ZA" sz="2400" dirty="0" smtClean="0">
                <a:latin typeface="Arial"/>
                <a:cs typeface="Arial"/>
              </a:rPr>
              <a:t>EPA.</a:t>
            </a:r>
            <a:endParaRPr lang="en-ZA" sz="2400" dirty="0">
              <a:latin typeface="Arial"/>
              <a:cs typeface="Arial"/>
            </a:endParaRPr>
          </a:p>
          <a:p>
            <a:pPr algn="just"/>
            <a:endParaRPr lang="en-ZA" sz="2400" dirty="0">
              <a:latin typeface="Arial"/>
              <a:cs typeface="Arial"/>
            </a:endParaRPr>
          </a:p>
          <a:p>
            <a:pPr algn="just"/>
            <a:r>
              <a:rPr lang="en-ZA" sz="2400" dirty="0" smtClean="0">
                <a:latin typeface="Arial"/>
                <a:cs typeface="Arial"/>
              </a:rPr>
              <a:t>Guarantees </a:t>
            </a:r>
            <a:r>
              <a:rPr lang="en-ZA" sz="2400" dirty="0">
                <a:latin typeface="Arial"/>
                <a:cs typeface="Arial"/>
              </a:rPr>
              <a:t>continued recognition of establishment listings and health model certificates currently recognised or issued by EU for a period of 6 and 12 months respectively.</a:t>
            </a:r>
          </a:p>
          <a:p>
            <a:pPr algn="just"/>
            <a:endParaRPr lang="en-ZA" sz="2400" dirty="0">
              <a:latin typeface="Arial"/>
              <a:cs typeface="Arial"/>
            </a:endParaRPr>
          </a:p>
          <a:p>
            <a:pPr algn="just"/>
            <a:r>
              <a:rPr lang="en-ZA" sz="2400" dirty="0">
                <a:latin typeface="Arial"/>
                <a:cs typeface="Arial"/>
              </a:rPr>
              <a:t>Similarly </a:t>
            </a:r>
            <a:r>
              <a:rPr lang="en-ZA" sz="2400" dirty="0" smtClean="0">
                <a:latin typeface="Arial"/>
                <a:cs typeface="Arial"/>
              </a:rPr>
              <a:t>the UK should provide sufficient </a:t>
            </a:r>
            <a:r>
              <a:rPr lang="en-ZA" sz="2400" dirty="0">
                <a:latin typeface="Arial"/>
                <a:cs typeface="Arial"/>
              </a:rPr>
              <a:t>time </a:t>
            </a:r>
            <a:r>
              <a:rPr lang="en-ZA" sz="2400" dirty="0" smtClean="0">
                <a:latin typeface="Arial"/>
                <a:cs typeface="Arial"/>
              </a:rPr>
              <a:t>for SACUM exporters to </a:t>
            </a:r>
            <a:r>
              <a:rPr lang="en-ZA" sz="2400" dirty="0">
                <a:latin typeface="Arial"/>
                <a:cs typeface="Arial"/>
              </a:rPr>
              <a:t>adjust </a:t>
            </a:r>
            <a:r>
              <a:rPr lang="en-ZA" sz="2400" dirty="0" smtClean="0">
                <a:latin typeface="Arial"/>
                <a:cs typeface="Arial"/>
              </a:rPr>
              <a:t>to new technical regulations for industrial products if those deviate </a:t>
            </a:r>
            <a:r>
              <a:rPr lang="en-ZA" sz="2400" dirty="0">
                <a:latin typeface="Arial"/>
                <a:cs typeface="Arial"/>
              </a:rPr>
              <a:t>from EU regulations post-</a:t>
            </a:r>
            <a:r>
              <a:rPr lang="en-ZA" sz="2400" dirty="0" smtClean="0">
                <a:latin typeface="Arial"/>
                <a:cs typeface="Arial"/>
              </a:rPr>
              <a:t>Brexit.</a:t>
            </a:r>
            <a:endParaRPr lang="en-ZA" sz="2400" dirty="0">
              <a:latin typeface="Arial"/>
              <a:cs typeface="Arial"/>
            </a:endParaRPr>
          </a:p>
          <a:p>
            <a:pPr algn="just"/>
            <a:endParaRPr lang="en-US" sz="24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17</a:t>
            </a:fld>
            <a:endParaRPr dirty="0">
              <a:solidFill>
                <a:schemeClr val="tx1"/>
              </a:solidFill>
            </a:endParaRPr>
          </a:p>
        </p:txBody>
      </p:sp>
    </p:spTree>
    <p:extLst>
      <p:ext uri="{BB962C8B-B14F-4D97-AF65-F5344CB8AC3E}">
        <p14:creationId xmlns:p14="http://schemas.microsoft.com/office/powerpoint/2010/main" xmlns="" val="2163578438"/>
      </p:ext>
    </p:extLst>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a:t>Transitional </a:t>
            </a:r>
            <a:r>
              <a:rPr lang="en-US" dirty="0" smtClean="0"/>
              <a:t>Arrangements </a:t>
            </a:r>
            <a:r>
              <a:rPr lang="en-US" sz="2000" dirty="0" smtClean="0"/>
              <a:t>(cont.)</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13183"/>
            <a:ext cx="11686032" cy="5168347"/>
          </a:xfrm>
          <a:prstGeom prst="rect">
            <a:avLst/>
          </a:prstGeom>
        </p:spPr>
        <p:txBody>
          <a:bodyPr>
            <a:noAutofit/>
          </a:bodyPr>
          <a:lstStyle/>
          <a:p>
            <a:pPr algn="just"/>
            <a:r>
              <a:rPr lang="en-ZA" sz="2400" dirty="0" smtClean="0">
                <a:latin typeface="Arial"/>
                <a:cs typeface="Arial"/>
              </a:rPr>
              <a:t>Transitional </a:t>
            </a:r>
            <a:r>
              <a:rPr lang="en-ZA" sz="2400" dirty="0">
                <a:latin typeface="Arial"/>
                <a:cs typeface="Arial"/>
              </a:rPr>
              <a:t>Arrangements also </a:t>
            </a:r>
            <a:r>
              <a:rPr lang="en-ZA" sz="2400" dirty="0" smtClean="0">
                <a:latin typeface="Arial"/>
                <a:cs typeface="Arial"/>
              </a:rPr>
              <a:t>deal </a:t>
            </a:r>
            <a:r>
              <a:rPr lang="en-ZA" sz="2400" dirty="0">
                <a:latin typeface="Arial"/>
                <a:cs typeface="Arial"/>
              </a:rPr>
              <a:t>with Customs </a:t>
            </a:r>
            <a:r>
              <a:rPr lang="en-ZA" sz="2400" dirty="0" smtClean="0">
                <a:latin typeface="Arial"/>
                <a:cs typeface="Arial"/>
              </a:rPr>
              <a:t>matters</a:t>
            </a:r>
            <a:r>
              <a:rPr lang="en-ZA" sz="2400" dirty="0">
                <a:latin typeface="Arial"/>
                <a:cs typeface="Arial"/>
              </a:rPr>
              <a:t>: </a:t>
            </a:r>
          </a:p>
          <a:p>
            <a:pPr marL="457200" lvl="1" indent="0" algn="just">
              <a:buNone/>
            </a:pPr>
            <a:endParaRPr lang="en-ZA" sz="2400" dirty="0" smtClean="0">
              <a:latin typeface="Arial"/>
              <a:cs typeface="Arial"/>
            </a:endParaRPr>
          </a:p>
          <a:p>
            <a:pPr lvl="1" algn="just"/>
            <a:r>
              <a:rPr lang="en-ZA" sz="2400" dirty="0" smtClean="0">
                <a:latin typeface="Arial"/>
                <a:cs typeface="Arial"/>
              </a:rPr>
              <a:t>Continued </a:t>
            </a:r>
            <a:r>
              <a:rPr lang="en-ZA" sz="2400" dirty="0">
                <a:latin typeface="Arial"/>
                <a:cs typeface="Arial"/>
              </a:rPr>
              <a:t>recognition of Certificates of Origin </a:t>
            </a:r>
            <a:r>
              <a:rPr lang="en-ZA" sz="2400" dirty="0" smtClean="0">
                <a:latin typeface="Arial"/>
                <a:cs typeface="Arial"/>
              </a:rPr>
              <a:t>issued </a:t>
            </a:r>
            <a:r>
              <a:rPr lang="en-ZA" sz="2400" dirty="0">
                <a:latin typeface="Arial"/>
                <a:cs typeface="Arial"/>
              </a:rPr>
              <a:t>under the SADC-EU EPA for the remaining validity </a:t>
            </a:r>
            <a:r>
              <a:rPr lang="en-ZA" sz="2400" dirty="0" smtClean="0">
                <a:latin typeface="Arial"/>
                <a:cs typeface="Arial"/>
              </a:rPr>
              <a:t>period.</a:t>
            </a:r>
            <a:endParaRPr lang="en-ZA" sz="2400" dirty="0">
              <a:latin typeface="Arial"/>
              <a:cs typeface="Arial"/>
            </a:endParaRPr>
          </a:p>
          <a:p>
            <a:pPr marL="457200" lvl="1" indent="0" algn="just">
              <a:buNone/>
            </a:pPr>
            <a:endParaRPr lang="en-ZA" sz="2400" dirty="0">
              <a:latin typeface="Arial"/>
              <a:cs typeface="Arial"/>
            </a:endParaRPr>
          </a:p>
          <a:p>
            <a:pPr lvl="1" algn="just"/>
            <a:r>
              <a:rPr lang="en-GB" sz="2400" dirty="0" smtClean="0">
                <a:latin typeface="Arial"/>
                <a:cs typeface="Arial"/>
              </a:rPr>
              <a:t>Other administrative customs requirements under the </a:t>
            </a:r>
            <a:r>
              <a:rPr lang="en-GB" sz="2400" dirty="0">
                <a:latin typeface="Arial"/>
                <a:cs typeface="Arial"/>
              </a:rPr>
              <a:t>EU-SADC </a:t>
            </a:r>
            <a:r>
              <a:rPr lang="en-GB" sz="2400" dirty="0" smtClean="0">
                <a:latin typeface="Arial"/>
                <a:cs typeface="Arial"/>
              </a:rPr>
              <a:t>EPA will  </a:t>
            </a:r>
            <a:r>
              <a:rPr lang="en-GB" sz="2400" dirty="0">
                <a:latin typeface="Arial"/>
                <a:cs typeface="Arial"/>
              </a:rPr>
              <a:t>continue </a:t>
            </a:r>
            <a:r>
              <a:rPr lang="en-GB" sz="2400" dirty="0" smtClean="0">
                <a:latin typeface="Arial"/>
                <a:cs typeface="Arial"/>
              </a:rPr>
              <a:t>for </a:t>
            </a:r>
            <a:r>
              <a:rPr lang="en-GB" sz="2400" dirty="0">
                <a:latin typeface="Arial"/>
                <a:cs typeface="Arial"/>
              </a:rPr>
              <a:t>a period of twelve (12) months. </a:t>
            </a:r>
            <a:endParaRPr lang="en-ZA" sz="2400" dirty="0">
              <a:latin typeface="Arial"/>
              <a:cs typeface="Arial"/>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18</a:t>
            </a:fld>
            <a:endParaRPr dirty="0">
              <a:solidFill>
                <a:schemeClr val="tx1"/>
              </a:solidFill>
            </a:endParaRPr>
          </a:p>
        </p:txBody>
      </p:sp>
      <p:sp>
        <p:nvSpPr>
          <p:cNvPr id="2" name="Rectangle 1"/>
          <p:cNvSpPr/>
          <p:nvPr/>
        </p:nvSpPr>
        <p:spPr>
          <a:xfrm>
            <a:off x="308113" y="1391479"/>
            <a:ext cx="11429999" cy="523220"/>
          </a:xfrm>
          <a:prstGeom prst="rect">
            <a:avLst/>
          </a:prstGeom>
        </p:spPr>
        <p:txBody>
          <a:bodyPr wrap="square">
            <a:spAutoFit/>
          </a:bodyPr>
          <a:lstStyle/>
          <a:p>
            <a:pPr marL="457200" lvl="1" indent="-457200" algn="just">
              <a:buFont typeface="Arial" panose="020B0604020202020204" pitchFamily="34" charset="0"/>
              <a:buChar char="•"/>
            </a:pPr>
            <a:endParaRPr lang="en-ZA" sz="2800" dirty="0"/>
          </a:p>
        </p:txBody>
      </p:sp>
    </p:spTree>
    <p:extLst>
      <p:ext uri="{BB962C8B-B14F-4D97-AF65-F5344CB8AC3E}">
        <p14:creationId xmlns:p14="http://schemas.microsoft.com/office/powerpoint/2010/main" xmlns="" val="3713300286"/>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Built-in Agenda</a:t>
            </a:r>
            <a:r>
              <a:rPr lang="en-ZA" dirty="0"/>
              <a:t/>
            </a:r>
            <a:br>
              <a:rPr lang="en-ZA" dirty="0"/>
            </a:br>
            <a:endParaRPr sz="2400" dirty="0">
              <a:solidFill>
                <a:schemeClr val="bg1"/>
              </a:solidFill>
            </a:endParaRPr>
          </a:p>
        </p:txBody>
      </p:sp>
      <p:sp>
        <p:nvSpPr>
          <p:cNvPr id="321" name="Content Placeholder 2"/>
          <p:cNvSpPr txBox="1">
            <a:spLocks noGrp="1"/>
          </p:cNvSpPr>
          <p:nvPr>
            <p:ph type="body" idx="1"/>
          </p:nvPr>
        </p:nvSpPr>
        <p:spPr>
          <a:xfrm>
            <a:off x="201168" y="1124421"/>
            <a:ext cx="11686032" cy="5547786"/>
          </a:xfrm>
          <a:prstGeom prst="rect">
            <a:avLst/>
          </a:prstGeom>
        </p:spPr>
        <p:txBody>
          <a:bodyPr>
            <a:noAutofit/>
          </a:bodyPr>
          <a:lstStyle/>
          <a:p>
            <a:pPr algn="just">
              <a:buFont typeface="Arial" panose="020B0604020202020204" pitchFamily="34" charset="0"/>
              <a:buChar char="•"/>
            </a:pPr>
            <a:r>
              <a:rPr lang="en-ZA" sz="2400" dirty="0" smtClean="0">
                <a:latin typeface="Arial"/>
                <a:cs typeface="Arial"/>
              </a:rPr>
              <a:t>A Built-in </a:t>
            </a:r>
            <a:r>
              <a:rPr lang="en-ZA" sz="2400" dirty="0">
                <a:latin typeface="Arial"/>
                <a:cs typeface="Arial"/>
              </a:rPr>
              <a:t>Agenda </a:t>
            </a:r>
            <a:r>
              <a:rPr lang="en-ZA" sz="2400" dirty="0" smtClean="0">
                <a:latin typeface="Arial"/>
                <a:cs typeface="Arial"/>
              </a:rPr>
              <a:t>was agreed to </a:t>
            </a:r>
            <a:r>
              <a:rPr lang="en-ZA" sz="2400" dirty="0">
                <a:latin typeface="Arial"/>
                <a:cs typeface="Arial"/>
              </a:rPr>
              <a:t>address areas of interest </a:t>
            </a:r>
            <a:r>
              <a:rPr lang="en-ZA" sz="2400" dirty="0" smtClean="0">
                <a:latin typeface="Arial"/>
                <a:cs typeface="Arial"/>
              </a:rPr>
              <a:t>in future that </a:t>
            </a:r>
            <a:r>
              <a:rPr lang="en-ZA" sz="2400" dirty="0">
                <a:latin typeface="Arial"/>
                <a:cs typeface="Arial"/>
              </a:rPr>
              <a:t>could not be resolved </a:t>
            </a:r>
            <a:r>
              <a:rPr lang="en-ZA" sz="2400" dirty="0" smtClean="0">
                <a:latin typeface="Arial"/>
                <a:cs typeface="Arial"/>
              </a:rPr>
              <a:t>during </a:t>
            </a:r>
            <a:r>
              <a:rPr lang="en-ZA" sz="2400" dirty="0">
                <a:latin typeface="Arial"/>
                <a:cs typeface="Arial"/>
              </a:rPr>
              <a:t>negotiations </a:t>
            </a:r>
            <a:r>
              <a:rPr lang="en-ZA" sz="2400" dirty="0" smtClean="0">
                <a:latin typeface="Arial"/>
                <a:cs typeface="Arial"/>
              </a:rPr>
              <a:t>for the </a:t>
            </a:r>
            <a:r>
              <a:rPr lang="en-ZA" sz="2400" dirty="0">
                <a:latin typeface="Arial"/>
                <a:cs typeface="Arial"/>
              </a:rPr>
              <a:t>rollover EPA.</a:t>
            </a:r>
          </a:p>
          <a:p>
            <a:pPr algn="just">
              <a:buFont typeface="Arial" panose="020B0604020202020204" pitchFamily="34" charset="0"/>
              <a:buChar char="•"/>
            </a:pPr>
            <a:r>
              <a:rPr lang="en-ZA" sz="2400" dirty="0">
                <a:latin typeface="Arial"/>
                <a:cs typeface="Arial"/>
              </a:rPr>
              <a:t>For SA, </a:t>
            </a:r>
            <a:r>
              <a:rPr lang="en-ZA" sz="2400" dirty="0" smtClean="0">
                <a:latin typeface="Arial"/>
                <a:cs typeface="Arial"/>
              </a:rPr>
              <a:t>areas </a:t>
            </a:r>
            <a:r>
              <a:rPr lang="en-ZA" sz="2400" dirty="0">
                <a:latin typeface="Arial"/>
                <a:cs typeface="Arial"/>
              </a:rPr>
              <a:t>of interest are :</a:t>
            </a:r>
          </a:p>
          <a:p>
            <a:pPr lvl="1" algn="just">
              <a:buFont typeface="Wingdings" panose="05000000000000000000" pitchFamily="2" charset="2"/>
              <a:buChar char="Ø"/>
            </a:pPr>
            <a:r>
              <a:rPr lang="en-ZA" sz="2400" dirty="0">
                <a:latin typeface="Arial"/>
                <a:cs typeface="Arial"/>
              </a:rPr>
              <a:t> DFQF market access or increase of TRQ volumes into UK;</a:t>
            </a:r>
          </a:p>
          <a:p>
            <a:pPr lvl="1" algn="just">
              <a:buFont typeface="Wingdings" panose="05000000000000000000" pitchFamily="2" charset="2"/>
              <a:buChar char="Ø"/>
            </a:pPr>
            <a:r>
              <a:rPr lang="en-ZA" sz="2400" dirty="0" smtClean="0">
                <a:latin typeface="Arial"/>
                <a:cs typeface="Arial"/>
              </a:rPr>
              <a:t>Regional </a:t>
            </a:r>
            <a:r>
              <a:rPr lang="en-ZA" sz="2400" dirty="0">
                <a:latin typeface="Arial"/>
                <a:cs typeface="Arial"/>
              </a:rPr>
              <a:t>cumulation, to allow BELN and Mozambique to cumulate with SA products (especially basic agricultural product inputs);</a:t>
            </a:r>
          </a:p>
          <a:p>
            <a:pPr lvl="1" algn="just">
              <a:buFont typeface="Wingdings" panose="05000000000000000000" pitchFamily="2" charset="2"/>
              <a:buChar char="Ø"/>
            </a:pPr>
            <a:r>
              <a:rPr lang="en-ZA" sz="2400" dirty="0">
                <a:latin typeface="Arial"/>
                <a:cs typeface="Arial"/>
              </a:rPr>
              <a:t> treatment of vehicles with engine capacity of </a:t>
            </a:r>
            <a:r>
              <a:rPr lang="en-ZA" sz="2400" dirty="0" smtClean="0">
                <a:latin typeface="Arial"/>
                <a:cs typeface="Arial"/>
              </a:rPr>
              <a:t>1000cc and less;</a:t>
            </a:r>
            <a:endParaRPr lang="en-ZA" sz="2400" dirty="0">
              <a:latin typeface="Arial"/>
              <a:cs typeface="Arial"/>
            </a:endParaRPr>
          </a:p>
          <a:p>
            <a:pPr lvl="1" algn="just">
              <a:buFont typeface="Wingdings" panose="05000000000000000000" pitchFamily="2" charset="2"/>
              <a:buChar char="Ø"/>
            </a:pPr>
            <a:r>
              <a:rPr lang="en-ZA" sz="2400" dirty="0">
                <a:latin typeface="Arial"/>
                <a:cs typeface="Arial"/>
              </a:rPr>
              <a:t> Export taxes;</a:t>
            </a:r>
          </a:p>
          <a:p>
            <a:pPr lvl="1" algn="just">
              <a:buFont typeface="Wingdings" panose="05000000000000000000" pitchFamily="2" charset="2"/>
              <a:buChar char="Ø"/>
            </a:pPr>
            <a:r>
              <a:rPr lang="en-ZA" sz="2400" dirty="0" smtClean="0">
                <a:latin typeface="Arial"/>
                <a:cs typeface="Arial"/>
              </a:rPr>
              <a:t>Enhanced </a:t>
            </a:r>
            <a:r>
              <a:rPr lang="en-ZA" sz="2400" dirty="0">
                <a:latin typeface="Arial"/>
                <a:cs typeface="Arial"/>
              </a:rPr>
              <a:t>cooperation on TBT, i.e. standards, conformity assessment procedures, etc.</a:t>
            </a:r>
          </a:p>
          <a:p>
            <a:pPr algn="just">
              <a:buFont typeface="Arial" panose="020B0604020202020204" pitchFamily="34" charset="0"/>
              <a:buChar char="•"/>
            </a:pPr>
            <a:r>
              <a:rPr lang="en-ZA" sz="2400" dirty="0" smtClean="0">
                <a:solidFill>
                  <a:prstClr val="black"/>
                </a:solidFill>
                <a:latin typeface="Arial"/>
                <a:cs typeface="Arial"/>
              </a:rPr>
              <a:t>GIs </a:t>
            </a:r>
            <a:r>
              <a:rPr lang="en-ZA" sz="2400" dirty="0">
                <a:solidFill>
                  <a:prstClr val="black"/>
                </a:solidFill>
                <a:latin typeface="Arial"/>
                <a:cs typeface="Arial"/>
                <a:sym typeface="Wingdings" panose="05000000000000000000" pitchFamily="2" charset="2"/>
              </a:rPr>
              <a:t> </a:t>
            </a:r>
            <a:r>
              <a:rPr lang="en-ZA" sz="2400" dirty="0">
                <a:solidFill>
                  <a:prstClr val="black"/>
                </a:solidFill>
                <a:latin typeface="Arial"/>
                <a:cs typeface="Arial"/>
              </a:rPr>
              <a:t>Continue discussions on wine manufacturing practices</a:t>
            </a:r>
          </a:p>
          <a:p>
            <a:pPr marL="16329" indent="0" algn="just">
              <a:buNone/>
            </a:pPr>
            <a:r>
              <a:rPr lang="en-ZA" sz="2400" dirty="0">
                <a:solidFill>
                  <a:prstClr val="black"/>
                </a:solidFill>
                <a:latin typeface="Arial"/>
                <a:cs typeface="Arial"/>
              </a:rPr>
              <a:t>          </a:t>
            </a:r>
            <a:r>
              <a:rPr lang="en-ZA" sz="2400" dirty="0">
                <a:solidFill>
                  <a:prstClr val="black"/>
                </a:solidFill>
                <a:latin typeface="Arial"/>
                <a:cs typeface="Arial"/>
                <a:sym typeface="Wingdings" panose="05000000000000000000" pitchFamily="2" charset="2"/>
              </a:rPr>
              <a:t> Electronic certification system</a:t>
            </a:r>
            <a:endParaRPr lang="en-ZA" sz="2400" dirty="0">
              <a:solidFill>
                <a:prstClr val="black"/>
              </a:solidFill>
              <a:latin typeface="Arial"/>
              <a:cs typeface="Arial"/>
            </a:endParaRPr>
          </a:p>
          <a:p>
            <a:pPr lvl="1" algn="just">
              <a:buFont typeface="Arial" panose="020B0604020202020204" pitchFamily="34" charset="0"/>
              <a:buChar char="•"/>
            </a:pPr>
            <a:endParaRPr lang="en-ZA" sz="2400" dirty="0" smtClean="0">
              <a:latin typeface="Arial"/>
              <a:cs typeface="Arial"/>
            </a:endParaRPr>
          </a:p>
          <a:p>
            <a:pPr marL="0" indent="0" algn="just">
              <a:buNone/>
            </a:pPr>
            <a:endParaRPr lang="en-US" sz="2400" dirty="0">
              <a:cs typeface="Arial" panose="020B0604020202020204" pitchFamily="34" charset="0"/>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19</a:t>
            </a:fld>
            <a:endParaRPr dirty="0">
              <a:solidFill>
                <a:schemeClr val="tx1"/>
              </a:solidFill>
            </a:endParaRPr>
          </a:p>
        </p:txBody>
      </p:sp>
      <p:sp>
        <p:nvSpPr>
          <p:cNvPr id="2" name="Rectangle 1"/>
          <p:cNvSpPr/>
          <p:nvPr/>
        </p:nvSpPr>
        <p:spPr>
          <a:xfrm>
            <a:off x="457201" y="1560049"/>
            <a:ext cx="11429999" cy="523220"/>
          </a:xfrm>
          <a:prstGeom prst="rect">
            <a:avLst/>
          </a:prstGeom>
        </p:spPr>
        <p:txBody>
          <a:bodyPr wrap="square">
            <a:spAutoFit/>
          </a:bodyPr>
          <a:lstStyle/>
          <a:p>
            <a:pPr marL="457200" lvl="1" indent="-457200" algn="just">
              <a:buFont typeface="Arial" panose="020B0604020202020204" pitchFamily="34" charset="0"/>
              <a:buChar char="•"/>
            </a:pPr>
            <a:endParaRPr lang="en-ZA" sz="2800" dirty="0"/>
          </a:p>
        </p:txBody>
      </p:sp>
    </p:spTree>
    <p:extLst>
      <p:ext uri="{BB962C8B-B14F-4D97-AF65-F5344CB8AC3E}">
        <p14:creationId xmlns:p14="http://schemas.microsoft.com/office/powerpoint/2010/main" xmlns="" val="232130683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lstStyle>
            <a:lvl1pPr>
              <a:defRPr sz="3600" b="1">
                <a:solidFill>
                  <a:srgbClr val="FFFFFF"/>
                </a:solidFill>
                <a:latin typeface="Arial"/>
                <a:ea typeface="Arial"/>
                <a:cs typeface="Arial"/>
                <a:sym typeface="Arial"/>
              </a:defRPr>
            </a:lvl1pPr>
          </a:lstStyle>
          <a:p>
            <a:r>
              <a:rPr lang="en-US" altLang="en-US" dirty="0" smtClean="0">
                <a:solidFill>
                  <a:schemeClr val="bg1"/>
                </a:solidFill>
                <a:latin typeface="Arial" panose="020B0604020202020204" pitchFamily="34" charset="0"/>
                <a:cs typeface="Arial" panose="020B0604020202020204" pitchFamily="34" charset="0"/>
              </a:rPr>
              <a:t>Background and Context</a:t>
            </a:r>
            <a:endParaRPr dirty="0">
              <a:solidFill>
                <a:schemeClr val="bg1"/>
              </a:solidFill>
            </a:endParaRPr>
          </a:p>
        </p:txBody>
      </p:sp>
      <p:sp>
        <p:nvSpPr>
          <p:cNvPr id="321" name="Content Placeholder 2"/>
          <p:cNvSpPr txBox="1">
            <a:spLocks noGrp="1"/>
          </p:cNvSpPr>
          <p:nvPr>
            <p:ph type="body" idx="1"/>
          </p:nvPr>
        </p:nvSpPr>
        <p:spPr>
          <a:xfrm>
            <a:off x="201168" y="1152556"/>
            <a:ext cx="11686032" cy="5530457"/>
          </a:xfrm>
          <a:prstGeom prst="rect">
            <a:avLst/>
          </a:prstGeom>
        </p:spPr>
        <p:txBody>
          <a:bodyPr>
            <a:noAutofit/>
          </a:bodyPr>
          <a:lstStyle/>
          <a:p>
            <a:pPr algn="just"/>
            <a:r>
              <a:rPr lang="en-US" sz="2400" dirty="0" smtClean="0">
                <a:latin typeface="Arial" panose="020B0604020202020204" pitchFamily="34" charset="0"/>
                <a:cs typeface="Arial" panose="020B0604020202020204" pitchFamily="34" charset="0"/>
              </a:rPr>
              <a:t>In June 2016 the UK </a:t>
            </a:r>
            <a:r>
              <a:rPr lang="en-US" sz="2400" dirty="0">
                <a:latin typeface="Arial" panose="020B0604020202020204" pitchFamily="34" charset="0"/>
                <a:cs typeface="Arial" panose="020B0604020202020204" pitchFamily="34" charset="0"/>
              </a:rPr>
              <a:t>voted to leave the </a:t>
            </a:r>
            <a:r>
              <a:rPr lang="en-US" sz="2400" dirty="0" smtClean="0">
                <a:latin typeface="Arial" panose="020B0604020202020204" pitchFamily="34" charset="0"/>
                <a:cs typeface="Arial" panose="020B0604020202020204" pitchFamily="34" charset="0"/>
              </a:rPr>
              <a:t>EU (“Brexit”).</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On 29 </a:t>
            </a:r>
            <a:r>
              <a:rPr lang="en-US" sz="2400" dirty="0">
                <a:latin typeface="Arial" panose="020B0604020202020204" pitchFamily="34" charset="0"/>
                <a:cs typeface="Arial" panose="020B0604020202020204" pitchFamily="34" charset="0"/>
              </a:rPr>
              <a:t>March </a:t>
            </a:r>
            <a:r>
              <a:rPr lang="en-US" sz="2400" dirty="0" smtClean="0">
                <a:latin typeface="Arial" panose="020B0604020202020204" pitchFamily="34" charset="0"/>
                <a:cs typeface="Arial" panose="020B0604020202020204" pitchFamily="34" charset="0"/>
              </a:rPr>
              <a:t>2017 </a:t>
            </a:r>
            <a:r>
              <a:rPr lang="en-US" sz="2400" dirty="0">
                <a:latin typeface="Arial" panose="020B0604020202020204" pitchFamily="34" charset="0"/>
                <a:cs typeface="Arial" panose="020B0604020202020204" pitchFamily="34" charset="0"/>
              </a:rPr>
              <a:t>UK invoked EU Treaty Article 50 </a:t>
            </a:r>
            <a:r>
              <a:rPr lang="en-US" sz="2400" dirty="0" smtClean="0">
                <a:latin typeface="Arial" panose="020B0604020202020204" pitchFamily="34" charset="0"/>
                <a:cs typeface="Arial" panose="020B0604020202020204" pitchFamily="34" charset="0"/>
              </a:rPr>
              <a:t>giving 2 </a:t>
            </a:r>
            <a:r>
              <a:rPr lang="en-US" sz="2400" dirty="0">
                <a:latin typeface="Arial" panose="020B0604020202020204" pitchFamily="34" charset="0"/>
                <a:cs typeface="Arial" panose="020B0604020202020204" pitchFamily="34" charset="0"/>
              </a:rPr>
              <a:t>years to negotiate its </a:t>
            </a:r>
            <a:r>
              <a:rPr lang="en-US" sz="2400" dirty="0" smtClean="0">
                <a:latin typeface="Arial" panose="020B0604020202020204" pitchFamily="34" charset="0"/>
                <a:cs typeface="Arial" panose="020B0604020202020204" pitchFamily="34" charset="0"/>
              </a:rPr>
              <a:t>exit and to set a course for a future </a:t>
            </a:r>
            <a:r>
              <a:rPr lang="en-US" sz="2400" dirty="0">
                <a:latin typeface="Arial" panose="020B0604020202020204" pitchFamily="34" charset="0"/>
                <a:cs typeface="Arial" panose="020B0604020202020204" pitchFamily="34" charset="0"/>
              </a:rPr>
              <a:t>relationship with the EU</a:t>
            </a:r>
            <a:r>
              <a:rPr lang="en-US" sz="2400" dirty="0" smtClean="0">
                <a:latin typeface="Arial" panose="020B0604020202020204" pitchFamily="34" charset="0"/>
                <a:cs typeface="Arial" panose="020B0604020202020204" pitchFamily="34" charset="0"/>
              </a:rPr>
              <a:t>.</a:t>
            </a:r>
          </a:p>
          <a:p>
            <a:pPr algn="just"/>
            <a:r>
              <a:rPr lang="en-US" sz="2400" dirty="0" smtClean="0">
                <a:latin typeface="Arial" panose="020B0604020202020204" pitchFamily="34" charset="0"/>
                <a:cs typeface="Arial" panose="020B0604020202020204" pitchFamily="34" charset="0"/>
              </a:rPr>
              <a:t>Currently the UK is set to leave the EU on 31 October 2019.</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Previously negotiated terms of the UK’s exit as set in the Withdrawal </a:t>
            </a:r>
            <a:r>
              <a:rPr lang="en-US" sz="2400" dirty="0">
                <a:latin typeface="Arial" panose="020B0604020202020204" pitchFamily="34" charset="0"/>
                <a:cs typeface="Arial" panose="020B0604020202020204" pitchFamily="34" charset="0"/>
              </a:rPr>
              <a:t>Agreement </a:t>
            </a:r>
            <a:r>
              <a:rPr lang="en-US" sz="2400" dirty="0" smtClean="0">
                <a:latin typeface="Arial" panose="020B0604020202020204" pitchFamily="34" charset="0"/>
                <a:cs typeface="Arial" panose="020B0604020202020204" pitchFamily="34" charset="0"/>
              </a:rPr>
              <a:t>was rejected by </a:t>
            </a:r>
            <a:r>
              <a:rPr lang="en-ZA" sz="2400" dirty="0" smtClean="0">
                <a:latin typeface="Arial" panose="020B0604020202020204" pitchFamily="34" charset="0"/>
                <a:cs typeface="Arial" panose="020B0604020202020204" pitchFamily="34" charset="0"/>
              </a:rPr>
              <a:t>UK Parliament in March 2019.</a:t>
            </a:r>
          </a:p>
          <a:p>
            <a:pPr algn="just"/>
            <a:r>
              <a:rPr lang="en-ZA" sz="2400" dirty="0" smtClean="0">
                <a:latin typeface="Arial" panose="020B0604020202020204" pitchFamily="34" charset="0"/>
                <a:cs typeface="Arial" panose="020B0604020202020204" pitchFamily="34" charset="0"/>
              </a:rPr>
              <a:t>The UK remains deeply divided on whether to remain in the EU or to leave and then, on what terms. </a:t>
            </a:r>
          </a:p>
          <a:p>
            <a:pPr algn="just"/>
            <a:r>
              <a:rPr lang="en-ZA" sz="2400" dirty="0" smtClean="0">
                <a:latin typeface="Arial" panose="020B0604020202020204" pitchFamily="34" charset="0"/>
                <a:cs typeface="Arial" panose="020B0604020202020204" pitchFamily="34" charset="0"/>
              </a:rPr>
              <a:t>Uncertainty on these matters has been pervasive including with respect to the impact on preferential trade relations with third countries</a:t>
            </a:r>
            <a:r>
              <a:rPr lang="en-US" sz="2400" dirty="0" smtClean="0">
                <a:latin typeface="Arial" panose="020B0604020202020204" pitchFamily="34" charset="0"/>
                <a:cs typeface="Arial" panose="020B0604020202020204" pitchFamily="34" charset="0"/>
              </a:rPr>
              <a:t>.</a:t>
            </a:r>
          </a:p>
          <a:p>
            <a:pPr algn="just"/>
            <a:endParaRPr lang="en-US" sz="2400" dirty="0">
              <a:latin typeface="Arial" panose="020B0604020202020204" pitchFamily="34" charset="0"/>
              <a:cs typeface="Arial" panose="020B0604020202020204" pitchFamily="34" charset="0"/>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2</a:t>
            </a:fld>
            <a:endParaRPr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Way forward</a:t>
            </a:r>
            <a:r>
              <a:rPr lang="en-ZA" sz="2000" dirty="0"/>
              <a:t/>
            </a:r>
            <a:br>
              <a:rPr lang="en-ZA" sz="2000" dirty="0"/>
            </a:br>
            <a:endParaRPr sz="2000" dirty="0">
              <a:solidFill>
                <a:schemeClr val="bg1"/>
              </a:solidFill>
            </a:endParaRPr>
          </a:p>
        </p:txBody>
      </p:sp>
      <p:sp>
        <p:nvSpPr>
          <p:cNvPr id="321" name="Content Placeholder 2"/>
          <p:cNvSpPr txBox="1">
            <a:spLocks noGrp="1"/>
          </p:cNvSpPr>
          <p:nvPr>
            <p:ph type="body" idx="1"/>
          </p:nvPr>
        </p:nvSpPr>
        <p:spPr>
          <a:xfrm>
            <a:off x="201168" y="1113183"/>
            <a:ext cx="11686032" cy="5474430"/>
          </a:xfrm>
          <a:prstGeom prst="rect">
            <a:avLst/>
          </a:prstGeom>
        </p:spPr>
        <p:txBody>
          <a:bodyPr>
            <a:noAutofit/>
          </a:bodyPr>
          <a:lstStyle/>
          <a:p>
            <a:pPr algn="just">
              <a:buFont typeface="Arial" panose="020B0604020202020204" pitchFamily="34" charset="0"/>
              <a:buChar char="•"/>
            </a:pPr>
            <a:r>
              <a:rPr lang="en-ZA" sz="2400" dirty="0" smtClean="0">
                <a:latin typeface="Arial"/>
                <a:cs typeface="Arial"/>
              </a:rPr>
              <a:t>The status </a:t>
            </a:r>
            <a:r>
              <a:rPr lang="en-ZA" sz="2400" dirty="0">
                <a:latin typeface="Arial"/>
                <a:cs typeface="Arial"/>
              </a:rPr>
              <a:t>and </a:t>
            </a:r>
            <a:r>
              <a:rPr lang="en-ZA" sz="2400" dirty="0" smtClean="0">
                <a:latin typeface="Arial"/>
                <a:cs typeface="Arial"/>
              </a:rPr>
              <a:t>timing for entry </a:t>
            </a:r>
            <a:r>
              <a:rPr lang="en-ZA" sz="2400" dirty="0">
                <a:latin typeface="Arial"/>
                <a:cs typeface="Arial"/>
              </a:rPr>
              <a:t>into force of SACUM-UK EPA </a:t>
            </a:r>
            <a:r>
              <a:rPr lang="en-ZA" sz="2400" dirty="0" smtClean="0">
                <a:latin typeface="Arial"/>
                <a:cs typeface="Arial"/>
              </a:rPr>
              <a:t>will depend on the developments in the UK and in their engagment with the EU</a:t>
            </a:r>
            <a:r>
              <a:rPr lang="en-US" sz="2400" dirty="0" smtClean="0">
                <a:latin typeface="Arial"/>
                <a:cs typeface="Arial"/>
              </a:rPr>
              <a:t>.</a:t>
            </a:r>
            <a:endParaRPr lang="en-US" sz="2400" dirty="0">
              <a:latin typeface="Arial"/>
              <a:cs typeface="Arial"/>
            </a:endParaRPr>
          </a:p>
          <a:p>
            <a:pPr algn="just">
              <a:buFont typeface="Arial" panose="020B0604020202020204" pitchFamily="34" charset="0"/>
              <a:buChar char="•"/>
            </a:pPr>
            <a:endParaRPr lang="en-ZA" sz="2400" dirty="0" smtClean="0">
              <a:latin typeface="Arial"/>
              <a:cs typeface="Arial"/>
            </a:endParaRPr>
          </a:p>
          <a:p>
            <a:pPr algn="just">
              <a:buFont typeface="Arial" panose="020B0604020202020204" pitchFamily="34" charset="0"/>
              <a:buChar char="•"/>
            </a:pPr>
            <a:r>
              <a:rPr lang="en-ZA" sz="2400" dirty="0" smtClean="0">
                <a:latin typeface="Arial"/>
                <a:cs typeface="Arial"/>
              </a:rPr>
              <a:t>Should </a:t>
            </a:r>
            <a:r>
              <a:rPr lang="en-ZA" sz="2400" dirty="0">
                <a:latin typeface="Arial"/>
                <a:cs typeface="Arial"/>
              </a:rPr>
              <a:t>there be a Withdrawal Agreement, the SADC-EU EPA will continue to apply to the UK for a transitional implementation period ending December 2020.</a:t>
            </a:r>
          </a:p>
          <a:p>
            <a:pPr algn="just">
              <a:buFont typeface="Arial" panose="020B0604020202020204" pitchFamily="34" charset="0"/>
              <a:buChar char="•"/>
            </a:pPr>
            <a:endParaRPr lang="en-ZA" sz="2400" dirty="0" smtClean="0">
              <a:latin typeface="Arial"/>
              <a:cs typeface="Arial"/>
            </a:endParaRPr>
          </a:p>
          <a:p>
            <a:pPr algn="just">
              <a:buFont typeface="Arial" panose="020B0604020202020204" pitchFamily="34" charset="0"/>
              <a:buChar char="•"/>
            </a:pPr>
            <a:r>
              <a:rPr lang="en-ZA" sz="2400" dirty="0" smtClean="0">
                <a:latin typeface="Arial"/>
                <a:cs typeface="Arial"/>
              </a:rPr>
              <a:t>If and when the UK leaves the EU customs union, </a:t>
            </a:r>
            <a:r>
              <a:rPr lang="en-ZA" sz="2400" dirty="0">
                <a:latin typeface="Arial"/>
                <a:cs typeface="Arial"/>
              </a:rPr>
              <a:t>the SACUM–UK EPA would </a:t>
            </a:r>
            <a:r>
              <a:rPr lang="en-ZA" sz="2400" dirty="0" smtClean="0">
                <a:latin typeface="Arial"/>
                <a:cs typeface="Arial"/>
              </a:rPr>
              <a:t>be required to </a:t>
            </a:r>
            <a:r>
              <a:rPr lang="en-ZA" sz="2400" dirty="0">
                <a:latin typeface="Arial"/>
                <a:cs typeface="Arial"/>
              </a:rPr>
              <a:t>avoid </a:t>
            </a:r>
            <a:r>
              <a:rPr lang="en-ZA" sz="2400" dirty="0" smtClean="0">
                <a:latin typeface="Arial"/>
                <a:cs typeface="Arial"/>
              </a:rPr>
              <a:t>a disruption of trade under the less preferential WTO MFN tariff levels. </a:t>
            </a:r>
          </a:p>
          <a:p>
            <a:pPr algn="just">
              <a:buFont typeface="Arial" panose="020B0604020202020204" pitchFamily="34" charset="0"/>
              <a:buChar char="•"/>
            </a:pPr>
            <a:endParaRPr lang="en-ZA" sz="2400" dirty="0">
              <a:latin typeface="Arial"/>
              <a:cs typeface="Arial"/>
            </a:endParaRPr>
          </a:p>
          <a:p>
            <a:pPr algn="just">
              <a:buFont typeface="Arial" panose="020B0604020202020204" pitchFamily="34" charset="0"/>
              <a:buChar char="•"/>
            </a:pPr>
            <a:r>
              <a:rPr lang="en-ZA" sz="2400" dirty="0" smtClean="0">
                <a:latin typeface="Arial"/>
                <a:cs typeface="Arial"/>
              </a:rPr>
              <a:t>Currently, the UK still scheduled to leave the EU on 31 October 2019 and the Withdrawal Agreement not yet approved by UK Parliament.</a:t>
            </a:r>
            <a:endParaRPr lang="en-ZA" sz="2400" dirty="0">
              <a:latin typeface="Arial"/>
              <a:cs typeface="Arial"/>
            </a:endParaRPr>
          </a:p>
          <a:p>
            <a:pPr marL="0" indent="0" algn="just">
              <a:buNone/>
            </a:pPr>
            <a:endParaRPr lang="en-US" sz="2400" dirty="0">
              <a:cs typeface="Arial" panose="020B0604020202020204" pitchFamily="34" charset="0"/>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20</a:t>
            </a:fld>
            <a:endParaRPr dirty="0">
              <a:solidFill>
                <a:schemeClr val="tx1"/>
              </a:solidFill>
            </a:endParaRPr>
          </a:p>
        </p:txBody>
      </p:sp>
      <p:sp>
        <p:nvSpPr>
          <p:cNvPr id="2" name="Rectangle 1"/>
          <p:cNvSpPr/>
          <p:nvPr/>
        </p:nvSpPr>
        <p:spPr>
          <a:xfrm>
            <a:off x="308113" y="1391479"/>
            <a:ext cx="11429999" cy="523220"/>
          </a:xfrm>
          <a:prstGeom prst="rect">
            <a:avLst/>
          </a:prstGeom>
        </p:spPr>
        <p:txBody>
          <a:bodyPr wrap="square">
            <a:spAutoFit/>
          </a:bodyPr>
          <a:lstStyle/>
          <a:p>
            <a:pPr marL="457200" lvl="1" indent="-457200" algn="just">
              <a:buFont typeface="Arial" panose="020B0604020202020204" pitchFamily="34" charset="0"/>
              <a:buChar char="•"/>
            </a:pPr>
            <a:endParaRPr lang="en-ZA" sz="2800" dirty="0"/>
          </a:p>
        </p:txBody>
      </p:sp>
    </p:spTree>
    <p:extLst>
      <p:ext uri="{BB962C8B-B14F-4D97-AF65-F5344CB8AC3E}">
        <p14:creationId xmlns:p14="http://schemas.microsoft.com/office/powerpoint/2010/main" xmlns="" val="3861969891"/>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736363"/>
          </a:xfrm>
          <a:prstGeom prst="rect">
            <a:avLst/>
          </a:prstGeom>
          <a:solidFill>
            <a:schemeClr val="accent2"/>
          </a:solidFill>
          <a:ln w="25400">
            <a:solidFill>
              <a:srgbClr val="8C3A38"/>
            </a:solidFill>
            <a:round/>
          </a:ln>
        </p:spPr>
        <p:txBody>
          <a:bodyPr>
            <a:normAutofit fontScale="90000"/>
          </a:bodyPr>
          <a:lstStyle>
            <a:lvl1pPr>
              <a:defRPr sz="3600" b="1">
                <a:solidFill>
                  <a:srgbClr val="FFFFFF"/>
                </a:solidFill>
                <a:latin typeface="Arial"/>
                <a:ea typeface="Arial"/>
                <a:cs typeface="Arial"/>
                <a:sym typeface="Arial"/>
              </a:defRPr>
            </a:lvl1pPr>
          </a:lstStyle>
          <a:p>
            <a:r>
              <a:rPr lang="en-US" dirty="0" smtClean="0"/>
              <a:t>Way </a:t>
            </a:r>
            <a:r>
              <a:rPr lang="en-US" dirty="0"/>
              <a:t>F</a:t>
            </a:r>
            <a:r>
              <a:rPr lang="en-US" dirty="0" smtClean="0"/>
              <a:t>orward</a:t>
            </a:r>
            <a:r>
              <a:rPr lang="en-US" sz="2000" dirty="0" smtClean="0"/>
              <a:t> (cont.)</a:t>
            </a:r>
            <a:r>
              <a:rPr lang="en-ZA" sz="2000" dirty="0"/>
              <a:t/>
            </a:r>
            <a:br>
              <a:rPr lang="en-ZA" sz="2000" dirty="0"/>
            </a:br>
            <a:endParaRPr sz="2000" dirty="0">
              <a:solidFill>
                <a:schemeClr val="bg1"/>
              </a:solidFill>
            </a:endParaRPr>
          </a:p>
        </p:txBody>
      </p:sp>
      <p:sp>
        <p:nvSpPr>
          <p:cNvPr id="321" name="Content Placeholder 2"/>
          <p:cNvSpPr txBox="1">
            <a:spLocks noGrp="1"/>
          </p:cNvSpPr>
          <p:nvPr>
            <p:ph type="body" idx="1"/>
          </p:nvPr>
        </p:nvSpPr>
        <p:spPr>
          <a:xfrm>
            <a:off x="201168" y="1113183"/>
            <a:ext cx="11686032" cy="5547786"/>
          </a:xfrm>
          <a:prstGeom prst="rect">
            <a:avLst/>
          </a:prstGeom>
        </p:spPr>
        <p:txBody>
          <a:bodyPr>
            <a:noAutofit/>
          </a:bodyPr>
          <a:lstStyle/>
          <a:p>
            <a:pPr algn="just">
              <a:buFont typeface="Arial" panose="020B0604020202020204" pitchFamily="34" charset="0"/>
              <a:buChar char="•"/>
            </a:pPr>
            <a:r>
              <a:rPr lang="en-ZA" sz="2400" dirty="0" smtClean="0">
                <a:latin typeface="Arial"/>
                <a:cs typeface="Arial"/>
              </a:rPr>
              <a:t>National </a:t>
            </a:r>
            <a:r>
              <a:rPr lang="en-ZA" sz="2400" dirty="0">
                <a:latin typeface="Arial"/>
                <a:cs typeface="Arial"/>
              </a:rPr>
              <a:t>ratification processes in SACU and Mozambique </a:t>
            </a:r>
            <a:r>
              <a:rPr lang="en-ZA" sz="2400" dirty="0" smtClean="0">
                <a:latin typeface="Arial"/>
                <a:cs typeface="Arial"/>
              </a:rPr>
              <a:t>are underway. </a:t>
            </a:r>
          </a:p>
          <a:p>
            <a:pPr algn="just">
              <a:buFont typeface="Arial" panose="020B0604020202020204" pitchFamily="34" charset="0"/>
              <a:buChar char="•"/>
            </a:pPr>
            <a:r>
              <a:rPr lang="en-ZA" sz="2400" dirty="0" smtClean="0">
                <a:latin typeface="Arial"/>
                <a:cs typeface="Arial"/>
              </a:rPr>
              <a:t>The UK </a:t>
            </a:r>
            <a:r>
              <a:rPr lang="en-ZA" sz="2400" dirty="0">
                <a:latin typeface="Arial"/>
                <a:cs typeface="Arial"/>
              </a:rPr>
              <a:t>can provisionally apply the SACUM-UK EPA pending parliamentary </a:t>
            </a:r>
            <a:r>
              <a:rPr lang="en-ZA" sz="2400" dirty="0" smtClean="0">
                <a:latin typeface="Arial"/>
                <a:cs typeface="Arial"/>
              </a:rPr>
              <a:t>ratification if other Parties have also ratified or provisionally applied the Agreement.</a:t>
            </a:r>
          </a:p>
          <a:p>
            <a:pPr algn="just">
              <a:buFont typeface="Arial" panose="020B0604020202020204" pitchFamily="34" charset="0"/>
              <a:buChar char="•"/>
            </a:pPr>
            <a:r>
              <a:rPr lang="en-ZA" sz="2400" dirty="0" smtClean="0">
                <a:latin typeface="Arial"/>
                <a:cs typeface="Arial"/>
              </a:rPr>
              <a:t>If parliamentary procedures are not completed by 31 October, SACUM </a:t>
            </a:r>
            <a:r>
              <a:rPr lang="en-ZA" sz="2400" dirty="0">
                <a:latin typeface="Arial"/>
                <a:cs typeface="Arial"/>
              </a:rPr>
              <a:t>and UK also </a:t>
            </a:r>
            <a:r>
              <a:rPr lang="en-ZA" sz="2400" dirty="0" smtClean="0">
                <a:latin typeface="Arial"/>
                <a:cs typeface="Arial"/>
              </a:rPr>
              <a:t>concluded a Memorandum of Undertanding that would extend the </a:t>
            </a:r>
            <a:r>
              <a:rPr lang="en-ZA" sz="2400" dirty="0">
                <a:latin typeface="Arial"/>
                <a:cs typeface="Arial"/>
              </a:rPr>
              <a:t>EU-SADC EPA </a:t>
            </a:r>
            <a:r>
              <a:rPr lang="en-ZA" sz="2400" dirty="0" smtClean="0">
                <a:latin typeface="Arial"/>
                <a:cs typeface="Arial"/>
              </a:rPr>
              <a:t>arrangements on an interim basis until the procedures for entry into force are completed.</a:t>
            </a:r>
          </a:p>
          <a:p>
            <a:pPr algn="just">
              <a:buFont typeface="Arial" panose="020B0604020202020204" pitchFamily="34" charset="0"/>
              <a:buChar char="•"/>
            </a:pPr>
            <a:r>
              <a:rPr lang="en-ZA" sz="2400" dirty="0" smtClean="0">
                <a:latin typeface="Arial"/>
                <a:cs typeface="Arial"/>
              </a:rPr>
              <a:t>The MoU is a best endeavour undertaking without legal recourse.</a:t>
            </a:r>
          </a:p>
          <a:p>
            <a:pPr algn="just">
              <a:buFont typeface="Arial" panose="020B0604020202020204" pitchFamily="34" charset="0"/>
              <a:buChar char="•"/>
            </a:pPr>
            <a:r>
              <a:rPr lang="en-ZA" sz="2400" dirty="0" smtClean="0">
                <a:latin typeface="Arial"/>
                <a:cs typeface="Arial"/>
              </a:rPr>
              <a:t>With all these understandings, we recommend the SACUM-UK EPA to the Parliamentary Portfolio </a:t>
            </a:r>
            <a:r>
              <a:rPr lang="en-ZA" sz="2400" dirty="0">
                <a:latin typeface="Arial"/>
                <a:cs typeface="Arial"/>
              </a:rPr>
              <a:t>Committee on </a:t>
            </a:r>
            <a:r>
              <a:rPr lang="en-ZA" sz="2400" dirty="0" smtClean="0">
                <a:latin typeface="Arial"/>
                <a:cs typeface="Arial"/>
              </a:rPr>
              <a:t>Trade </a:t>
            </a:r>
            <a:r>
              <a:rPr lang="en-ZA" sz="2400">
                <a:latin typeface="Arial"/>
                <a:cs typeface="Arial"/>
              </a:rPr>
              <a:t>and </a:t>
            </a:r>
            <a:r>
              <a:rPr lang="en-ZA" sz="2400" smtClean="0">
                <a:latin typeface="Arial"/>
                <a:cs typeface="Arial"/>
              </a:rPr>
              <a:t>Industry towards </a:t>
            </a:r>
            <a:r>
              <a:rPr lang="en-ZA" sz="2400" dirty="0" smtClean="0">
                <a:latin typeface="Arial"/>
                <a:cs typeface="Arial"/>
              </a:rPr>
              <a:t>ratification. </a:t>
            </a:r>
            <a:endParaRPr lang="en-ZA" sz="2400" dirty="0">
              <a:latin typeface="Arial"/>
              <a:cs typeface="Arial"/>
            </a:endParaRPr>
          </a:p>
          <a:p>
            <a:pPr marL="0" indent="0" algn="just">
              <a:buNone/>
            </a:pPr>
            <a:endParaRPr lang="en-US" sz="2400" dirty="0">
              <a:cs typeface="Arial" panose="020B0604020202020204" pitchFamily="34" charset="0"/>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21</a:t>
            </a:fld>
            <a:endParaRPr dirty="0">
              <a:solidFill>
                <a:schemeClr val="tx1"/>
              </a:solidFill>
            </a:endParaRPr>
          </a:p>
        </p:txBody>
      </p:sp>
      <p:sp>
        <p:nvSpPr>
          <p:cNvPr id="2" name="Rectangle 1"/>
          <p:cNvSpPr/>
          <p:nvPr/>
        </p:nvSpPr>
        <p:spPr>
          <a:xfrm>
            <a:off x="308113" y="1391479"/>
            <a:ext cx="11429999" cy="523220"/>
          </a:xfrm>
          <a:prstGeom prst="rect">
            <a:avLst/>
          </a:prstGeom>
        </p:spPr>
        <p:txBody>
          <a:bodyPr wrap="square">
            <a:spAutoFit/>
          </a:bodyPr>
          <a:lstStyle/>
          <a:p>
            <a:pPr marL="457200" lvl="1" indent="-457200" algn="just">
              <a:buFont typeface="Arial" panose="020B0604020202020204" pitchFamily="34" charset="0"/>
              <a:buChar char="•"/>
            </a:pPr>
            <a:endParaRPr lang="en-ZA" sz="2800" dirty="0"/>
          </a:p>
        </p:txBody>
      </p:sp>
      <p:sp>
        <p:nvSpPr>
          <p:cNvPr id="3" name="TextBox 2"/>
          <p:cNvSpPr txBox="1"/>
          <p:nvPr/>
        </p:nvSpPr>
        <p:spPr>
          <a:xfrm>
            <a:off x="8244750" y="6914699"/>
            <a:ext cx="92331"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j-lt"/>
              <a:ea typeface="+mj-ea"/>
              <a:cs typeface="+mj-cs"/>
              <a:sym typeface="Calibri"/>
            </a:endParaRPr>
          </a:p>
        </p:txBody>
      </p:sp>
    </p:spTree>
    <p:extLst>
      <p:ext uri="{BB962C8B-B14F-4D97-AF65-F5344CB8AC3E}">
        <p14:creationId xmlns:p14="http://schemas.microsoft.com/office/powerpoint/2010/main" xmlns="" val="18827158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lstStyle>
            <a:lvl1pPr>
              <a:defRPr sz="3600" b="1">
                <a:solidFill>
                  <a:srgbClr val="FFFFFF"/>
                </a:solidFill>
                <a:latin typeface="Arial"/>
                <a:ea typeface="Arial"/>
                <a:cs typeface="Arial"/>
                <a:sym typeface="Arial"/>
              </a:defRPr>
            </a:lvl1pPr>
          </a:lstStyle>
          <a:p>
            <a:r>
              <a:rPr lang="en-US" altLang="en-US" dirty="0" smtClean="0">
                <a:solidFill>
                  <a:schemeClr val="bg1"/>
                </a:solidFill>
                <a:latin typeface="Arial" panose="020B0604020202020204" pitchFamily="34" charset="0"/>
                <a:cs typeface="Arial" panose="020B0604020202020204" pitchFamily="34" charset="0"/>
              </a:rPr>
              <a:t>Background and Context</a:t>
            </a:r>
            <a:endParaRPr dirty="0">
              <a:solidFill>
                <a:schemeClr val="bg1"/>
              </a:solidFill>
            </a:endParaRPr>
          </a:p>
        </p:txBody>
      </p:sp>
      <p:sp>
        <p:nvSpPr>
          <p:cNvPr id="321" name="Content Placeholder 2"/>
          <p:cNvSpPr txBox="1">
            <a:spLocks noGrp="1"/>
          </p:cNvSpPr>
          <p:nvPr>
            <p:ph type="body" idx="1"/>
          </p:nvPr>
        </p:nvSpPr>
        <p:spPr>
          <a:xfrm>
            <a:off x="201169" y="1160207"/>
            <a:ext cx="11686032" cy="5664080"/>
          </a:xfrm>
          <a:prstGeom prst="rect">
            <a:avLst/>
          </a:prstGeom>
        </p:spPr>
        <p:txBody>
          <a:bodyPr>
            <a:normAutofit fontScale="92500"/>
          </a:bodyPr>
          <a:lstStyle/>
          <a:p>
            <a:pPr algn="just"/>
            <a:r>
              <a:rPr lang="en-ZA" sz="2400" dirty="0" smtClean="0">
                <a:latin typeface="Arial" panose="020B0604020202020204" pitchFamily="34" charset="0"/>
                <a:cs typeface="Arial" panose="020B0604020202020204" pitchFamily="34" charset="0"/>
              </a:rPr>
              <a:t>Amended terms for the UK’s exit were negotiated and agreed with the EU on 17 October.</a:t>
            </a:r>
          </a:p>
          <a:p>
            <a:pPr algn="just"/>
            <a:r>
              <a:rPr lang="en-US" sz="2400" dirty="0" smtClean="0">
                <a:latin typeface="Arial" panose="020B0604020202020204" pitchFamily="34" charset="0"/>
                <a:cs typeface="Arial" panose="020B0604020202020204" pitchFamily="34" charset="0"/>
              </a:rPr>
              <a:t>The UK Parliament withheld consideration of the new terms until it had considered domestic legislation enacting the Withdrawal Agreement. This has been submitted to Parliament. </a:t>
            </a:r>
          </a:p>
          <a:p>
            <a:pPr algn="just"/>
            <a:r>
              <a:rPr lang="en-US" sz="2400" dirty="0" smtClean="0">
                <a:latin typeface="Arial" panose="020B0604020202020204" pitchFamily="34" charset="0"/>
                <a:cs typeface="Arial" panose="020B0604020202020204" pitchFamily="34" charset="0"/>
              </a:rPr>
              <a:t>Without agreement on the renegotiated Withdrawal Agreement on 19 October 2019, the UK was legally bound to request the </a:t>
            </a:r>
            <a:r>
              <a:rPr lang="en-US" sz="2400" dirty="0">
                <a:latin typeface="Arial" panose="020B0604020202020204" pitchFamily="34" charset="0"/>
                <a:cs typeface="Arial" panose="020B0604020202020204" pitchFamily="34" charset="0"/>
              </a:rPr>
              <a:t>EU </a:t>
            </a:r>
            <a:r>
              <a:rPr lang="en-US" sz="2400" dirty="0" smtClean="0">
                <a:latin typeface="Arial" panose="020B0604020202020204" pitchFamily="34" charset="0"/>
                <a:cs typeface="Arial" panose="020B0604020202020204" pitchFamily="34" charset="0"/>
              </a:rPr>
              <a:t>to grant an </a:t>
            </a:r>
            <a:r>
              <a:rPr lang="en-US" sz="2400" dirty="0">
                <a:latin typeface="Arial" panose="020B0604020202020204" pitchFamily="34" charset="0"/>
                <a:cs typeface="Arial" panose="020B0604020202020204" pitchFamily="34" charset="0"/>
              </a:rPr>
              <a:t>extension of the deadline for exit until 31 January 2020</a:t>
            </a:r>
            <a:r>
              <a:rPr lang="en-US" sz="2400" dirty="0" smtClean="0">
                <a:latin typeface="Arial" panose="020B0604020202020204" pitchFamily="34" charset="0"/>
                <a:cs typeface="Arial" panose="020B0604020202020204" pitchFamily="34" charset="0"/>
              </a:rPr>
              <a:t>. A request  for extension </a:t>
            </a:r>
            <a:r>
              <a:rPr lang="en-US" sz="2400" dirty="0">
                <a:latin typeface="Arial" panose="020B0604020202020204" pitchFamily="34" charset="0"/>
                <a:cs typeface="Arial" panose="020B0604020202020204" pitchFamily="34" charset="0"/>
              </a:rPr>
              <a:t>requires all 27 EU </a:t>
            </a:r>
            <a:r>
              <a:rPr lang="en-US" sz="2400" dirty="0" smtClean="0">
                <a:latin typeface="Arial" panose="020B0604020202020204" pitchFamily="34" charset="0"/>
                <a:cs typeface="Arial" panose="020B0604020202020204" pitchFamily="34" charset="0"/>
              </a:rPr>
              <a:t>Members to agree.</a:t>
            </a:r>
            <a:endParaRPr lang="en-US" sz="2400" dirty="0">
              <a:latin typeface="Arial" panose="020B0604020202020204" pitchFamily="34" charset="0"/>
              <a:cs typeface="Arial" panose="020B0604020202020204" pitchFamily="34" charset="0"/>
            </a:endParaRPr>
          </a:p>
          <a:p>
            <a:pPr algn="just"/>
            <a:r>
              <a:rPr lang="en-US" sz="2400" dirty="0" smtClean="0">
                <a:latin typeface="Arial" panose="020B0604020202020204" pitchFamily="34" charset="0"/>
                <a:cs typeface="Arial" panose="020B0604020202020204" pitchFamily="34" charset="0"/>
              </a:rPr>
              <a:t>This extension may lead to general elections or a new referendum on Brexit.</a:t>
            </a:r>
          </a:p>
          <a:p>
            <a:pPr algn="just"/>
            <a:r>
              <a:rPr lang="en-US" sz="2400" dirty="0" smtClean="0">
                <a:latin typeface="Arial" panose="020B0604020202020204" pitchFamily="34" charset="0"/>
                <a:cs typeface="Arial" panose="020B0604020202020204" pitchFamily="34" charset="0"/>
              </a:rPr>
              <a:t>If the new terms are accepted by Parliament, the UK will remain part of the EU customs area until the end of 2020 while new trading arrangements are negotiated with the EU.</a:t>
            </a:r>
          </a:p>
          <a:p>
            <a:pPr algn="just"/>
            <a:r>
              <a:rPr lang="en-US" sz="2400" dirty="0" smtClean="0">
                <a:latin typeface="Arial" panose="020B0604020202020204" pitchFamily="34" charset="0"/>
                <a:cs typeface="Arial" panose="020B0604020202020204" pitchFamily="34" charset="0"/>
              </a:rPr>
              <a:t>This will mean that the SADC EPA legal framework will continue to govern our trade  relations with UK until the end of 2020.</a:t>
            </a:r>
          </a:p>
          <a:p>
            <a:pPr algn="just"/>
            <a:r>
              <a:rPr lang="en-US" sz="2400" dirty="0" smtClean="0">
                <a:latin typeface="Arial" panose="020B0604020202020204" pitchFamily="34" charset="0"/>
                <a:cs typeface="Arial" panose="020B0604020202020204" pitchFamily="34" charset="0"/>
              </a:rPr>
              <a:t>While this will preserve our current trade arrangements, the longer term implications will remain unclear until UK and EU arrangements are settled.</a:t>
            </a:r>
          </a:p>
          <a:p>
            <a:pPr algn="just"/>
            <a:endParaRPr lang="en-US" sz="2400" dirty="0">
              <a:latin typeface="Arial" panose="020B0604020202020204" pitchFamily="34" charset="0"/>
              <a:cs typeface="Arial" panose="020B0604020202020204" pitchFamily="34" charset="0"/>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3</a:t>
            </a:fld>
            <a:endParaRPr dirty="0">
              <a:solidFill>
                <a:schemeClr val="tx1"/>
              </a:solidFill>
            </a:endParaRPr>
          </a:p>
        </p:txBody>
      </p:sp>
    </p:spTree>
    <p:extLst>
      <p:ext uri="{BB962C8B-B14F-4D97-AF65-F5344CB8AC3E}">
        <p14:creationId xmlns:p14="http://schemas.microsoft.com/office/powerpoint/2010/main" xmlns="" val="30891077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2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US" altLang="en-US" dirty="0" smtClean="0">
                <a:solidFill>
                  <a:schemeClr val="bg1"/>
                </a:solidFill>
                <a:latin typeface="Arial" panose="020B0604020202020204" pitchFamily="34" charset="0"/>
                <a:cs typeface="Arial" panose="020B0604020202020204" pitchFamily="34" charset="0"/>
              </a:rPr>
              <a:t>Economic Partnership Agreement with EU</a:t>
            </a:r>
            <a:endParaRPr sz="2400" dirty="0">
              <a:solidFill>
                <a:schemeClr val="bg1"/>
              </a:solidFill>
            </a:endParaRPr>
          </a:p>
        </p:txBody>
      </p:sp>
      <p:sp>
        <p:nvSpPr>
          <p:cNvPr id="321" name="Content Placeholder 2"/>
          <p:cNvSpPr txBox="1">
            <a:spLocks noGrp="1"/>
          </p:cNvSpPr>
          <p:nvPr>
            <p:ph type="body" idx="1"/>
          </p:nvPr>
        </p:nvSpPr>
        <p:spPr>
          <a:xfrm>
            <a:off x="201168" y="1327544"/>
            <a:ext cx="11686032" cy="5235458"/>
          </a:xfrm>
          <a:prstGeom prst="rect">
            <a:avLst/>
          </a:prstGeom>
        </p:spPr>
        <p:txBody>
          <a:bodyPr>
            <a:normAutofit/>
          </a:bodyPr>
          <a:lstStyle/>
          <a:p>
            <a:pPr algn="just"/>
            <a:r>
              <a:rPr lang="en-ZA" sz="2400" dirty="0" smtClean="0">
                <a:latin typeface="Arial" panose="020B0604020202020204" pitchFamily="34" charset="0"/>
                <a:cs typeface="Arial" panose="020B0604020202020204" pitchFamily="34" charset="0"/>
              </a:rPr>
              <a:t>The EPA between the </a:t>
            </a:r>
            <a:r>
              <a:rPr lang="en-ZA" sz="2400" dirty="0">
                <a:latin typeface="Arial" panose="020B0604020202020204" pitchFamily="34" charset="0"/>
                <a:cs typeface="Arial" panose="020B0604020202020204" pitchFamily="34" charset="0"/>
              </a:rPr>
              <a:t>EU and the Southern African Development Community (SADC) EPA Group </a:t>
            </a:r>
            <a:r>
              <a:rPr lang="en-ZA" sz="2400" dirty="0" smtClean="0">
                <a:latin typeface="Arial" panose="020B0604020202020204" pitchFamily="34" charset="0"/>
                <a:cs typeface="Arial" panose="020B0604020202020204" pitchFamily="34" charset="0"/>
              </a:rPr>
              <a:t>entered </a:t>
            </a:r>
            <a:r>
              <a:rPr lang="en-ZA" sz="2400" dirty="0">
                <a:latin typeface="Arial" panose="020B0604020202020204" pitchFamily="34" charset="0"/>
                <a:cs typeface="Arial" panose="020B0604020202020204" pitchFamily="34" charset="0"/>
              </a:rPr>
              <a:t>into force on 10 October 2016. </a:t>
            </a:r>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South Africa is part of the SADC EPA Group along with Botswana, Eswatini, Lesotho, Namibia and Mozambique.</a:t>
            </a:r>
          </a:p>
          <a:p>
            <a:pPr algn="just"/>
            <a:r>
              <a:rPr lang="en-US" sz="2400" dirty="0" smtClean="0">
                <a:latin typeface="Arial" panose="020B0604020202020204" pitchFamily="34" charset="0"/>
                <a:cs typeface="Arial" panose="020B0604020202020204" pitchFamily="34" charset="0"/>
              </a:rPr>
              <a:t>Under EPA the EU </a:t>
            </a:r>
            <a:r>
              <a:rPr lang="en-US" sz="2400" dirty="0">
                <a:latin typeface="Arial" panose="020B0604020202020204" pitchFamily="34" charset="0"/>
                <a:cs typeface="Arial" panose="020B0604020202020204" pitchFamily="34" charset="0"/>
              </a:rPr>
              <a:t>has fully or partially removed custom duties </a:t>
            </a:r>
            <a:r>
              <a:rPr lang="en-US" sz="2400" dirty="0" smtClean="0">
                <a:latin typeface="Arial" panose="020B0604020202020204" pitchFamily="34" charset="0"/>
                <a:cs typeface="Arial" panose="020B0604020202020204" pitchFamily="34" charset="0"/>
              </a:rPr>
              <a:t>for South African exports (except aluminum </a:t>
            </a:r>
            <a:r>
              <a:rPr lang="en-US" sz="2400" dirty="0">
                <a:latin typeface="Arial" panose="020B0604020202020204" pitchFamily="34" charset="0"/>
                <a:cs typeface="Arial" panose="020B0604020202020204" pitchFamily="34" charset="0"/>
              </a:rPr>
              <a:t>and some agricultural products</a:t>
            </a:r>
            <a:r>
              <a:rPr lang="en-US" sz="2400" dirty="0" smtClean="0">
                <a:latin typeface="Arial" panose="020B0604020202020204" pitchFamily="34" charset="0"/>
                <a:cs typeface="Arial" panose="020B0604020202020204" pitchFamily="34" charset="0"/>
              </a:rPr>
              <a:t>). </a:t>
            </a:r>
          </a:p>
          <a:p>
            <a:pPr algn="just"/>
            <a:r>
              <a:rPr lang="en-US" sz="2400" dirty="0" smtClean="0">
                <a:latin typeface="Arial" panose="020B0604020202020204" pitchFamily="34" charset="0"/>
                <a:cs typeface="Arial" panose="020B0604020202020204" pitchFamily="34" charset="0"/>
              </a:rPr>
              <a:t>EPA specifies rules </a:t>
            </a:r>
            <a:r>
              <a:rPr lang="en-US" sz="2400" dirty="0">
                <a:latin typeface="Arial" panose="020B0604020202020204" pitchFamily="34" charset="0"/>
                <a:cs typeface="Arial" panose="020B0604020202020204" pitchFamily="34" charset="0"/>
              </a:rPr>
              <a:t>of origin </a:t>
            </a:r>
            <a:r>
              <a:rPr lang="en-US" sz="2400" dirty="0" smtClean="0">
                <a:latin typeface="Arial" panose="020B0604020202020204" pitchFamily="34" charset="0"/>
                <a:cs typeface="Arial" panose="020B0604020202020204" pitchFamily="34" charset="0"/>
              </a:rPr>
              <a:t>(that is, the level and definition of local content) to </a:t>
            </a:r>
            <a:r>
              <a:rPr lang="en-US" sz="2400" dirty="0">
                <a:latin typeface="Arial" panose="020B0604020202020204" pitchFamily="34" charset="0"/>
                <a:cs typeface="Arial" panose="020B0604020202020204" pitchFamily="34" charset="0"/>
              </a:rPr>
              <a:t>be met for the products to </a:t>
            </a:r>
            <a:r>
              <a:rPr lang="en-US" sz="2400" dirty="0" smtClean="0">
                <a:latin typeface="Arial" panose="020B0604020202020204" pitchFamily="34" charset="0"/>
                <a:cs typeface="Arial" panose="020B0604020202020204" pitchFamily="34" charset="0"/>
              </a:rPr>
              <a:t>obtain preferential access is setout in the EPA. </a:t>
            </a:r>
          </a:p>
          <a:p>
            <a:pPr algn="just"/>
            <a:r>
              <a:rPr lang="en-US" sz="2400" dirty="0" smtClean="0">
                <a:latin typeface="Arial" panose="020B0604020202020204" pitchFamily="34" charset="0"/>
                <a:cs typeface="Arial" panose="020B0604020202020204" pitchFamily="34" charset="0"/>
              </a:rPr>
              <a:t>EPA provides for trade remedies to deal with unfair trade. </a:t>
            </a:r>
          </a:p>
          <a:p>
            <a:pPr algn="just"/>
            <a:r>
              <a:rPr lang="en-US" sz="2400" dirty="0" smtClean="0">
                <a:latin typeface="Arial" panose="020B0604020202020204" pitchFamily="34" charset="0"/>
                <a:cs typeface="Arial" panose="020B0604020202020204" pitchFamily="34" charset="0"/>
              </a:rPr>
              <a:t>Allows for safeguards to increase </a:t>
            </a:r>
            <a:r>
              <a:rPr lang="en-US" sz="2400" dirty="0">
                <a:latin typeface="Arial" panose="020B0604020202020204" pitchFamily="34" charset="0"/>
                <a:cs typeface="Arial" panose="020B0604020202020204" pitchFamily="34" charset="0"/>
              </a:rPr>
              <a:t>import duties after following due </a:t>
            </a:r>
            <a:r>
              <a:rPr lang="en-US" sz="2400" dirty="0" smtClean="0">
                <a:latin typeface="Arial" panose="020B0604020202020204" pitchFamily="34" charset="0"/>
                <a:cs typeface="Arial" panose="020B0604020202020204" pitchFamily="34" charset="0"/>
              </a:rPr>
              <a:t>process when import surges cause disturbances or injury in the domestic market.</a:t>
            </a:r>
            <a:endParaRPr lang="en-US" sz="2400" dirty="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4</a:t>
            </a:fld>
            <a:endParaRPr dirty="0">
              <a:solidFill>
                <a:schemeClr val="tx1"/>
              </a:solidFill>
            </a:endParaRPr>
          </a:p>
        </p:txBody>
      </p:sp>
    </p:spTree>
    <p:extLst>
      <p:ext uri="{BB962C8B-B14F-4D97-AF65-F5344CB8AC3E}">
        <p14:creationId xmlns:p14="http://schemas.microsoft.com/office/powerpoint/2010/main" xmlns="" val="40547605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ZA" dirty="0" smtClean="0">
                <a:solidFill>
                  <a:schemeClr val="bg1"/>
                </a:solidFill>
              </a:rPr>
              <a:t>UK relation to EU-SADC EPA</a:t>
            </a:r>
            <a:endParaRPr dirty="0">
              <a:solidFill>
                <a:schemeClr val="bg1"/>
              </a:solidFill>
            </a:endParaRPr>
          </a:p>
        </p:txBody>
      </p:sp>
      <p:sp>
        <p:nvSpPr>
          <p:cNvPr id="321" name="Content Placeholder 2"/>
          <p:cNvSpPr txBox="1">
            <a:spLocks noGrp="1"/>
          </p:cNvSpPr>
          <p:nvPr>
            <p:ph type="body" idx="1"/>
          </p:nvPr>
        </p:nvSpPr>
        <p:spPr>
          <a:xfrm>
            <a:off x="201168" y="1327543"/>
            <a:ext cx="11686032" cy="5333425"/>
          </a:xfrm>
          <a:prstGeom prst="rect">
            <a:avLst/>
          </a:prstGeom>
        </p:spPr>
        <p:txBody>
          <a:bodyPr>
            <a:normAutofit/>
          </a:bodyPr>
          <a:lstStyle/>
          <a:p>
            <a:pPr algn="just"/>
            <a:r>
              <a:rPr lang="en-ZA" sz="2400" dirty="0" smtClean="0">
                <a:latin typeface="Arial"/>
                <a:cs typeface="Arial"/>
              </a:rPr>
              <a:t>Currently the UK, as part </a:t>
            </a:r>
            <a:r>
              <a:rPr lang="en-ZA" sz="2400" dirty="0">
                <a:latin typeface="Arial"/>
                <a:cs typeface="Arial"/>
              </a:rPr>
              <a:t>of the </a:t>
            </a:r>
            <a:r>
              <a:rPr lang="en-ZA" sz="2400" dirty="0" smtClean="0">
                <a:latin typeface="Arial"/>
                <a:cs typeface="Arial"/>
              </a:rPr>
              <a:t>EU, </a:t>
            </a:r>
            <a:r>
              <a:rPr lang="en-ZA" sz="2400" dirty="0">
                <a:latin typeface="Arial"/>
                <a:cs typeface="Arial"/>
              </a:rPr>
              <a:t>trades with </a:t>
            </a:r>
            <a:r>
              <a:rPr lang="en-US" sz="2400" dirty="0" smtClean="0">
                <a:latin typeface="Arial"/>
                <a:cs typeface="Arial"/>
              </a:rPr>
              <a:t>SADC </a:t>
            </a:r>
            <a:r>
              <a:rPr lang="en-US" sz="2400" dirty="0">
                <a:latin typeface="Arial"/>
                <a:cs typeface="Arial"/>
              </a:rPr>
              <a:t>EPA States under the </a:t>
            </a:r>
            <a:r>
              <a:rPr lang="en-US" sz="2400" dirty="0" smtClean="0">
                <a:latin typeface="Arial"/>
                <a:cs typeface="Arial"/>
              </a:rPr>
              <a:t>EU-SADC </a:t>
            </a:r>
            <a:r>
              <a:rPr lang="en-US" sz="2400" dirty="0">
                <a:latin typeface="Arial"/>
                <a:cs typeface="Arial"/>
              </a:rPr>
              <a:t>EPA. </a:t>
            </a:r>
            <a:endParaRPr lang="en-US" sz="2400" dirty="0" smtClean="0">
              <a:latin typeface="Arial"/>
              <a:cs typeface="Arial"/>
            </a:endParaRPr>
          </a:p>
          <a:p>
            <a:pPr algn="just"/>
            <a:endParaRPr lang="en-US" sz="2400" dirty="0">
              <a:latin typeface="Arial"/>
              <a:cs typeface="Arial"/>
            </a:endParaRPr>
          </a:p>
          <a:p>
            <a:pPr algn="just"/>
            <a:r>
              <a:rPr lang="en-US" sz="2400" dirty="0" smtClean="0">
                <a:latin typeface="Arial"/>
                <a:cs typeface="Arial"/>
              </a:rPr>
              <a:t>If and when the UK exits the EU customs union arrangements, it will no longer be a Party to </a:t>
            </a:r>
            <a:r>
              <a:rPr lang="en-US" sz="2400" dirty="0">
                <a:latin typeface="Arial"/>
                <a:cs typeface="Arial"/>
              </a:rPr>
              <a:t>the </a:t>
            </a:r>
            <a:r>
              <a:rPr lang="en-US" sz="2400" dirty="0" smtClean="0">
                <a:latin typeface="Arial"/>
                <a:cs typeface="Arial"/>
              </a:rPr>
              <a:t>EU-SADC EPA.</a:t>
            </a:r>
          </a:p>
          <a:p>
            <a:pPr algn="just"/>
            <a:endParaRPr lang="en-US" sz="2400" dirty="0">
              <a:latin typeface="Arial"/>
              <a:cs typeface="Arial"/>
            </a:endParaRPr>
          </a:p>
          <a:p>
            <a:pPr algn="just"/>
            <a:r>
              <a:rPr lang="en-ZA" sz="2400" dirty="0" smtClean="0">
                <a:latin typeface="Arial"/>
                <a:cs typeface="Arial"/>
              </a:rPr>
              <a:t>In this case, </a:t>
            </a:r>
            <a:r>
              <a:rPr lang="en-US" sz="2400" dirty="0" smtClean="0">
                <a:latin typeface="Arial"/>
                <a:cs typeface="Arial"/>
              </a:rPr>
              <a:t>SADC </a:t>
            </a:r>
            <a:r>
              <a:rPr lang="en-US" sz="2400" dirty="0">
                <a:latin typeface="Arial"/>
                <a:cs typeface="Arial"/>
              </a:rPr>
              <a:t>EPA </a:t>
            </a:r>
            <a:r>
              <a:rPr lang="en-US" sz="2400" dirty="0" smtClean="0">
                <a:latin typeface="Arial"/>
                <a:cs typeface="Arial"/>
              </a:rPr>
              <a:t>States</a:t>
            </a:r>
            <a:r>
              <a:rPr lang="en-ZA" sz="2400" dirty="0" smtClean="0">
                <a:latin typeface="Arial"/>
                <a:cs typeface="Arial"/>
              </a:rPr>
              <a:t>-UK trade would </a:t>
            </a:r>
            <a:r>
              <a:rPr lang="en-ZA" sz="2400" dirty="0">
                <a:latin typeface="Arial"/>
                <a:cs typeface="Arial"/>
              </a:rPr>
              <a:t>be on </a:t>
            </a:r>
            <a:r>
              <a:rPr lang="en-ZA" sz="2400" dirty="0" smtClean="0">
                <a:latin typeface="Arial"/>
                <a:cs typeface="Arial"/>
              </a:rPr>
              <a:t>non-preferential and WTO most favoured nation (MFN) tariff levels that are higher in many cases.</a:t>
            </a:r>
          </a:p>
          <a:p>
            <a:pPr marL="0" indent="0" algn="just">
              <a:buNone/>
            </a:pPr>
            <a:endParaRPr lang="en-US" sz="2400" dirty="0" smtClean="0">
              <a:latin typeface="Arial"/>
              <a:cs typeface="Arial"/>
            </a:endParaRPr>
          </a:p>
          <a:p>
            <a:pPr algn="just"/>
            <a:r>
              <a:rPr lang="en-US" sz="2400" dirty="0" smtClean="0">
                <a:latin typeface="Arial"/>
                <a:cs typeface="Arial"/>
              </a:rPr>
              <a:t>To </a:t>
            </a:r>
            <a:r>
              <a:rPr lang="en-US" sz="2400" dirty="0">
                <a:latin typeface="Arial"/>
                <a:cs typeface="Arial"/>
              </a:rPr>
              <a:t>avoid </a:t>
            </a:r>
            <a:r>
              <a:rPr lang="en-US" sz="2400" dirty="0" smtClean="0">
                <a:latin typeface="Arial"/>
                <a:cs typeface="Arial"/>
              </a:rPr>
              <a:t>such a disruption to trade, </a:t>
            </a:r>
            <a:r>
              <a:rPr lang="en-US" sz="2400" dirty="0">
                <a:latin typeface="Arial"/>
                <a:cs typeface="Arial"/>
              </a:rPr>
              <a:t>SACU, Mozambique and UK </a:t>
            </a:r>
            <a:r>
              <a:rPr lang="en-US" sz="2400" dirty="0" smtClean="0">
                <a:latin typeface="Arial"/>
                <a:cs typeface="Arial"/>
              </a:rPr>
              <a:t>agreed to work towards “rolling-over” </a:t>
            </a:r>
            <a:r>
              <a:rPr lang="en-US" sz="2400" dirty="0">
                <a:latin typeface="Arial"/>
                <a:cs typeface="Arial"/>
              </a:rPr>
              <a:t>the </a:t>
            </a:r>
            <a:r>
              <a:rPr lang="en-US" sz="2400" dirty="0" smtClean="0">
                <a:latin typeface="Arial"/>
                <a:cs typeface="Arial"/>
              </a:rPr>
              <a:t>trade effects of the EU-SADC EPA </a:t>
            </a:r>
            <a:r>
              <a:rPr lang="en-US" sz="2400" dirty="0">
                <a:latin typeface="Arial"/>
                <a:cs typeface="Arial"/>
              </a:rPr>
              <a:t>into a </a:t>
            </a:r>
            <a:r>
              <a:rPr lang="en-US" sz="2400" dirty="0" smtClean="0">
                <a:latin typeface="Arial"/>
                <a:cs typeface="Arial"/>
              </a:rPr>
              <a:t>new bilateral trade </a:t>
            </a:r>
            <a:r>
              <a:rPr lang="en-US" sz="2400" dirty="0">
                <a:latin typeface="Arial"/>
                <a:cs typeface="Arial"/>
              </a:rPr>
              <a:t>agreement between them.</a:t>
            </a:r>
          </a:p>
          <a:p>
            <a:pPr algn="just"/>
            <a:endParaRPr lang="en-ZA" sz="2400" dirty="0">
              <a:latin typeface="Arial"/>
              <a:cs typeface="Arial"/>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5</a:t>
            </a:fld>
            <a:endParaRPr dirty="0">
              <a:solidFill>
                <a:schemeClr val="tx1"/>
              </a:solidFill>
            </a:endParaRPr>
          </a:p>
        </p:txBody>
      </p:sp>
    </p:spTree>
    <p:extLst>
      <p:ext uri="{BB962C8B-B14F-4D97-AF65-F5344CB8AC3E}">
        <p14:creationId xmlns:p14="http://schemas.microsoft.com/office/powerpoint/2010/main" xmlns="" val="285501829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US" dirty="0" smtClean="0">
                <a:solidFill>
                  <a:schemeClr val="bg1"/>
                </a:solidFill>
              </a:rPr>
              <a:t>SA-UK </a:t>
            </a:r>
            <a:r>
              <a:rPr lang="en-US" dirty="0">
                <a:solidFill>
                  <a:schemeClr val="bg1"/>
                </a:solidFill>
              </a:rPr>
              <a:t>Trade figures </a:t>
            </a:r>
            <a:endParaRPr dirty="0">
              <a:solidFill>
                <a:schemeClr val="bg1"/>
              </a:solidFill>
            </a:endParaRPr>
          </a:p>
        </p:txBody>
      </p:sp>
      <p:sp>
        <p:nvSpPr>
          <p:cNvPr id="321" name="Content Placeholder 2"/>
          <p:cNvSpPr txBox="1">
            <a:spLocks noGrp="1"/>
          </p:cNvSpPr>
          <p:nvPr>
            <p:ph type="body" idx="1"/>
          </p:nvPr>
        </p:nvSpPr>
        <p:spPr>
          <a:xfrm>
            <a:off x="201168" y="1705231"/>
            <a:ext cx="11235656" cy="4955738"/>
          </a:xfrm>
          <a:prstGeom prst="rect">
            <a:avLst/>
          </a:prstGeom>
        </p:spPr>
        <p:txBody>
          <a:bodyPr>
            <a:normAutofit lnSpcReduction="10000"/>
          </a:bodyPr>
          <a:lstStyle/>
          <a:p>
            <a:pPr marL="0" indent="0" algn="just">
              <a:buNone/>
            </a:pPr>
            <a:endParaRPr lang="en-US" sz="2800" dirty="0">
              <a:latin typeface="Arial" panose="020B0604020202020204" pitchFamily="34" charset="0"/>
              <a:cs typeface="Arial" panose="020B0604020202020204" pitchFamily="34" charset="0"/>
            </a:endParaRPr>
          </a:p>
          <a:p>
            <a:pPr algn="just"/>
            <a:endParaRPr lang="en-US" sz="2800" dirty="0" smtClean="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smtClean="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US" sz="2800" dirty="0" smtClean="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a:p>
            <a:pPr algn="just"/>
            <a:endParaRPr lang="en-ZA" dirty="0" smtClean="0"/>
          </a:p>
          <a:p>
            <a:pPr algn="just"/>
            <a:r>
              <a:rPr lang="en-ZA" sz="2800" dirty="0" smtClean="0">
                <a:latin typeface="Arial"/>
                <a:cs typeface="Arial"/>
              </a:rPr>
              <a:t>South </a:t>
            </a:r>
            <a:r>
              <a:rPr lang="en-ZA" sz="2800" dirty="0">
                <a:latin typeface="Arial"/>
                <a:cs typeface="Arial"/>
              </a:rPr>
              <a:t>Africa and the United Kingdom have extensive trade and economic relations which continue to </a:t>
            </a:r>
            <a:r>
              <a:rPr lang="en-ZA" sz="2800" dirty="0" smtClean="0">
                <a:latin typeface="Arial"/>
                <a:cs typeface="Arial"/>
              </a:rPr>
              <a:t>grow. </a:t>
            </a:r>
            <a:endParaRPr sz="2800" b="0" dirty="0">
              <a:latin typeface="Arial"/>
              <a:cs typeface="Arial"/>
            </a:endParaRPr>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6</a:t>
            </a:fld>
            <a:endParaRPr dirty="0">
              <a:solidFill>
                <a:schemeClr val="tx1"/>
              </a:solidFill>
            </a:endParaRPr>
          </a:p>
        </p:txBody>
      </p:sp>
      <p:sp>
        <p:nvSpPr>
          <p:cNvPr id="2" name="TextBox 1"/>
          <p:cNvSpPr txBox="1"/>
          <p:nvPr/>
        </p:nvSpPr>
        <p:spPr>
          <a:xfrm>
            <a:off x="255833" y="5158409"/>
            <a:ext cx="8309113" cy="276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ZA" sz="1200" dirty="0" smtClean="0">
                <a:latin typeface="Arial" panose="020B0604020202020204" pitchFamily="34" charset="0"/>
                <a:cs typeface="Arial" panose="020B0604020202020204" pitchFamily="34" charset="0"/>
              </a:rPr>
              <a:t>Source: SARS data. Including Gold and other items, total trade for 2018 was R142 billion</a:t>
            </a:r>
            <a:endParaRPr kumimoji="0" lang="en-ZA" sz="1200" b="0" i="0" u="none" strike="noStrike" cap="none" spc="0" normalizeH="0" baseline="0" dirty="0">
              <a:ln>
                <a:noFill/>
              </a:ln>
              <a:solidFill>
                <a:srgbClr val="000000"/>
              </a:solidFill>
              <a:effectLst/>
              <a:uFillTx/>
              <a:latin typeface="Arial" panose="020B0604020202020204" pitchFamily="34" charset="0"/>
              <a:cs typeface="Arial" panose="020B0604020202020204" pitchFamily="34" charset="0"/>
              <a:sym typeface="Calibri"/>
            </a:endParaRPr>
          </a:p>
        </p:txBody>
      </p:sp>
      <p:graphicFrame>
        <p:nvGraphicFramePr>
          <p:cNvPr id="5" name="Chart 4"/>
          <p:cNvGraphicFramePr/>
          <p:nvPr>
            <p:extLst>
              <p:ext uri="{D42A27DB-BD31-4B8C-83A1-F6EECF244321}">
                <p14:modId xmlns:p14="http://schemas.microsoft.com/office/powerpoint/2010/main" xmlns="" val="1127895122"/>
              </p:ext>
            </p:extLst>
          </p:nvPr>
        </p:nvGraphicFramePr>
        <p:xfrm>
          <a:off x="255833" y="1321905"/>
          <a:ext cx="11576702" cy="38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8750966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US" dirty="0" smtClean="0">
                <a:solidFill>
                  <a:schemeClr val="bg1"/>
                </a:solidFill>
              </a:rPr>
              <a:t>SA-UK </a:t>
            </a:r>
            <a:r>
              <a:rPr lang="en-US" dirty="0">
                <a:solidFill>
                  <a:schemeClr val="bg1"/>
                </a:solidFill>
              </a:rPr>
              <a:t>Trade figures </a:t>
            </a:r>
            <a:r>
              <a:rPr lang="en-US" sz="2400" dirty="0" smtClean="0">
                <a:solidFill>
                  <a:schemeClr val="bg1"/>
                </a:solidFill>
              </a:rPr>
              <a:t>(cont.)</a:t>
            </a:r>
            <a:endParaRPr sz="2400" dirty="0">
              <a:solidFill>
                <a:schemeClr val="bg1"/>
              </a:solidFill>
            </a:endParaRPr>
          </a:p>
        </p:txBody>
      </p:sp>
      <p:sp>
        <p:nvSpPr>
          <p:cNvPr id="321" name="Content Placeholder 2"/>
          <p:cNvSpPr txBox="1">
            <a:spLocks noGrp="1"/>
          </p:cNvSpPr>
          <p:nvPr>
            <p:ph type="body" idx="1"/>
          </p:nvPr>
        </p:nvSpPr>
        <p:spPr>
          <a:xfrm>
            <a:off x="201167" y="1168753"/>
            <a:ext cx="11686033" cy="5492215"/>
          </a:xfrm>
          <a:prstGeom prst="rect">
            <a:avLst/>
          </a:prstGeom>
        </p:spPr>
        <p:txBody>
          <a:bodyPr>
            <a:normAutofit lnSpcReduction="10000"/>
          </a:bodyPr>
          <a:lstStyle/>
          <a:p>
            <a:pPr algn="just"/>
            <a:r>
              <a:rPr lang="en-ZA" sz="2400" dirty="0" smtClean="0">
                <a:latin typeface="Arial"/>
                <a:cs typeface="Arial"/>
              </a:rPr>
              <a:t>Total trade (excluding some gold exports from SA) </a:t>
            </a:r>
            <a:r>
              <a:rPr lang="en-ZA" sz="2400" dirty="0">
                <a:latin typeface="Arial"/>
                <a:cs typeface="Arial"/>
              </a:rPr>
              <a:t>between </a:t>
            </a:r>
            <a:r>
              <a:rPr lang="en-ZA" sz="2400" dirty="0" smtClean="0">
                <a:latin typeface="Arial"/>
                <a:cs typeface="Arial"/>
              </a:rPr>
              <a:t>SA and the UK increased from R56.3 billion in </a:t>
            </a:r>
            <a:r>
              <a:rPr lang="en-ZA" sz="2400" dirty="0">
                <a:latin typeface="Arial"/>
                <a:cs typeface="Arial"/>
              </a:rPr>
              <a:t>2012 to R101.2 </a:t>
            </a:r>
            <a:r>
              <a:rPr lang="en-ZA" sz="2400" dirty="0" smtClean="0">
                <a:latin typeface="Arial"/>
                <a:cs typeface="Arial"/>
              </a:rPr>
              <a:t>billion in </a:t>
            </a:r>
            <a:r>
              <a:rPr lang="en-ZA" sz="2400" dirty="0">
                <a:latin typeface="Arial"/>
                <a:cs typeface="Arial"/>
              </a:rPr>
              <a:t>2018, </a:t>
            </a:r>
            <a:r>
              <a:rPr lang="en-ZA" sz="2400" dirty="0" smtClean="0">
                <a:latin typeface="Arial"/>
                <a:cs typeface="Arial"/>
              </a:rPr>
              <a:t>an increase </a:t>
            </a:r>
            <a:r>
              <a:rPr lang="en-ZA" sz="2400" dirty="0">
                <a:latin typeface="Arial"/>
                <a:cs typeface="Arial"/>
              </a:rPr>
              <a:t>of 79.8%. </a:t>
            </a:r>
          </a:p>
          <a:p>
            <a:pPr algn="just"/>
            <a:r>
              <a:rPr lang="en-ZA" sz="2400" dirty="0">
                <a:latin typeface="Arial"/>
                <a:cs typeface="Arial"/>
              </a:rPr>
              <a:t>Exports from SA to the UK increased </a:t>
            </a:r>
            <a:r>
              <a:rPr lang="en-ZA" sz="2400" dirty="0" smtClean="0">
                <a:latin typeface="Arial"/>
                <a:cs typeface="Arial"/>
              </a:rPr>
              <a:t>from </a:t>
            </a:r>
            <a:r>
              <a:rPr lang="en-ZA" sz="2400" dirty="0">
                <a:latin typeface="Arial"/>
                <a:cs typeface="Arial"/>
              </a:rPr>
              <a:t>R27.4 billion in 2012 to </a:t>
            </a:r>
            <a:r>
              <a:rPr lang="en-ZA" sz="2400" dirty="0" smtClean="0">
                <a:latin typeface="Arial"/>
                <a:cs typeface="Arial"/>
              </a:rPr>
              <a:t>R57.7 </a:t>
            </a:r>
            <a:r>
              <a:rPr lang="en-ZA" sz="2400" dirty="0">
                <a:latin typeface="Arial"/>
                <a:cs typeface="Arial"/>
              </a:rPr>
              <a:t>billion in </a:t>
            </a:r>
            <a:r>
              <a:rPr lang="en-ZA" sz="2400" dirty="0" smtClean="0">
                <a:latin typeface="Arial"/>
                <a:cs typeface="Arial"/>
              </a:rPr>
              <a:t>2018.</a:t>
            </a:r>
            <a:endParaRPr lang="en-US" sz="2400" dirty="0">
              <a:latin typeface="Arial"/>
              <a:cs typeface="Arial"/>
            </a:endParaRPr>
          </a:p>
          <a:p>
            <a:pPr algn="just"/>
            <a:r>
              <a:rPr lang="en-ZA" sz="2400" dirty="0">
                <a:latin typeface="Arial"/>
                <a:cs typeface="Arial"/>
              </a:rPr>
              <a:t>Imports from the UK into SA increased from R22.4 billion in 2009 to </a:t>
            </a:r>
            <a:r>
              <a:rPr lang="en-ZA" sz="2400" dirty="0" smtClean="0">
                <a:latin typeface="Arial"/>
                <a:cs typeface="Arial"/>
              </a:rPr>
              <a:t>R43.5 </a:t>
            </a:r>
            <a:r>
              <a:rPr lang="en-ZA" sz="2400" dirty="0">
                <a:latin typeface="Arial"/>
                <a:cs typeface="Arial"/>
              </a:rPr>
              <a:t>billion in </a:t>
            </a:r>
            <a:r>
              <a:rPr lang="en-ZA" sz="2400" dirty="0" smtClean="0">
                <a:latin typeface="Arial"/>
                <a:cs typeface="Arial"/>
              </a:rPr>
              <a:t>2018.</a:t>
            </a:r>
          </a:p>
          <a:p>
            <a:pPr algn="just"/>
            <a:r>
              <a:rPr lang="en-US" sz="2400" dirty="0" smtClean="0">
                <a:latin typeface="Arial"/>
                <a:cs typeface="Arial"/>
              </a:rPr>
              <a:t>Top UK imports </a:t>
            </a:r>
            <a:r>
              <a:rPr lang="en-US" sz="2400" dirty="0">
                <a:latin typeface="Arial"/>
                <a:cs typeface="Arial"/>
              </a:rPr>
              <a:t>from South Africa </a:t>
            </a:r>
            <a:r>
              <a:rPr lang="en-US" sz="2400" dirty="0" smtClean="0">
                <a:latin typeface="Arial"/>
                <a:cs typeface="Arial"/>
              </a:rPr>
              <a:t>were gold </a:t>
            </a:r>
            <a:r>
              <a:rPr lang="en-US" sz="2400" dirty="0">
                <a:latin typeface="Arial"/>
                <a:cs typeface="Arial"/>
              </a:rPr>
              <a:t>incl. gold plated with platinum and </a:t>
            </a:r>
            <a:r>
              <a:rPr lang="en-US" sz="2400" dirty="0" smtClean="0">
                <a:latin typeface="Arial"/>
                <a:cs typeface="Arial"/>
              </a:rPr>
              <a:t>semi-manufactured; platinum </a:t>
            </a:r>
            <a:r>
              <a:rPr lang="en-US" sz="2400" dirty="0">
                <a:latin typeface="Arial"/>
                <a:cs typeface="Arial"/>
              </a:rPr>
              <a:t>incl. palladium and </a:t>
            </a:r>
            <a:r>
              <a:rPr lang="en-US" sz="2400" dirty="0" smtClean="0">
                <a:latin typeface="Arial"/>
                <a:cs typeface="Arial"/>
              </a:rPr>
              <a:t>semi-manufactured; </a:t>
            </a:r>
            <a:r>
              <a:rPr lang="en-US" sz="2400" dirty="0">
                <a:latin typeface="Arial"/>
                <a:cs typeface="Arial"/>
              </a:rPr>
              <a:t>m</a:t>
            </a:r>
            <a:r>
              <a:rPr lang="en-US" sz="2400" dirty="0" smtClean="0">
                <a:latin typeface="Arial"/>
                <a:cs typeface="Arial"/>
              </a:rPr>
              <a:t>otor </a:t>
            </a:r>
            <a:r>
              <a:rPr lang="en-US" sz="2400" dirty="0">
                <a:latin typeface="Arial"/>
                <a:cs typeface="Arial"/>
              </a:rPr>
              <a:t>cars and other motor </a:t>
            </a:r>
            <a:r>
              <a:rPr lang="en-US" sz="2400" dirty="0" smtClean="0">
                <a:latin typeface="Arial"/>
                <a:cs typeface="Arial"/>
              </a:rPr>
              <a:t>vehicles; </a:t>
            </a:r>
            <a:r>
              <a:rPr lang="en-US" sz="2400" dirty="0">
                <a:latin typeface="Arial"/>
                <a:cs typeface="Arial"/>
              </a:rPr>
              <a:t>f</a:t>
            </a:r>
            <a:r>
              <a:rPr lang="en-US" sz="2400" dirty="0" smtClean="0">
                <a:latin typeface="Arial"/>
                <a:cs typeface="Arial"/>
              </a:rPr>
              <a:t>resh fruits including: </a:t>
            </a:r>
            <a:r>
              <a:rPr lang="en-US" sz="2400" dirty="0">
                <a:latin typeface="Arial"/>
                <a:cs typeface="Arial"/>
              </a:rPr>
              <a:t>citrus, grapes, apples, pears, berries, </a:t>
            </a:r>
            <a:r>
              <a:rPr lang="en-US" sz="2400" dirty="0" smtClean="0">
                <a:latin typeface="Arial"/>
                <a:cs typeface="Arial"/>
              </a:rPr>
              <a:t>peaches, avos; and wine. </a:t>
            </a:r>
          </a:p>
          <a:p>
            <a:pPr algn="just"/>
            <a:r>
              <a:rPr lang="en-US" sz="2400" dirty="0">
                <a:latin typeface="Arial"/>
                <a:cs typeface="Arial"/>
              </a:rPr>
              <a:t>About 44% of UK world imports of platinum from SA, 22% of citrus, 20% of grapes, 18% of apricots and peaches, 17% of apples and pears; 5% of vehicles, 4% of wine.</a:t>
            </a:r>
          </a:p>
          <a:p>
            <a:pPr algn="just"/>
            <a:endParaRPr lang="en-US" sz="2600" dirty="0" smtClean="0">
              <a:cs typeface="Arial" panose="020B0604020202020204" pitchFamily="34" charset="0"/>
            </a:endParaRPr>
          </a:p>
          <a:p>
            <a:pPr algn="just"/>
            <a:endParaRPr lang="en-US" sz="30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7</a:t>
            </a:fld>
            <a:endParaRPr dirty="0">
              <a:solidFill>
                <a:schemeClr val="tx1"/>
              </a:solidFill>
            </a:endParaRPr>
          </a:p>
        </p:txBody>
      </p:sp>
    </p:spTree>
    <p:extLst>
      <p:ext uri="{BB962C8B-B14F-4D97-AF65-F5344CB8AC3E}">
        <p14:creationId xmlns:p14="http://schemas.microsoft.com/office/powerpoint/2010/main" xmlns="" val="235161004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7"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US" dirty="0" smtClean="0">
                <a:solidFill>
                  <a:schemeClr val="bg1"/>
                </a:solidFill>
              </a:rPr>
              <a:t>Background – “Rollover” Agreement </a:t>
            </a:r>
            <a:endParaRPr sz="2400" dirty="0">
              <a:solidFill>
                <a:schemeClr val="bg1"/>
              </a:solidFill>
            </a:endParaRPr>
          </a:p>
        </p:txBody>
      </p:sp>
      <p:sp>
        <p:nvSpPr>
          <p:cNvPr id="321" name="Content Placeholder 2"/>
          <p:cNvSpPr txBox="1">
            <a:spLocks noGrp="1"/>
          </p:cNvSpPr>
          <p:nvPr>
            <p:ph type="body" idx="1"/>
          </p:nvPr>
        </p:nvSpPr>
        <p:spPr>
          <a:xfrm>
            <a:off x="201168" y="1241601"/>
            <a:ext cx="11686032" cy="5142370"/>
          </a:xfrm>
          <a:prstGeom prst="rect">
            <a:avLst/>
          </a:prstGeom>
        </p:spPr>
        <p:txBody>
          <a:bodyPr>
            <a:normAutofit/>
          </a:bodyPr>
          <a:lstStyle/>
          <a:p>
            <a:pPr algn="just"/>
            <a:r>
              <a:rPr lang="en-ZA" sz="2400" dirty="0" smtClean="0">
                <a:latin typeface="Arial" panose="020B0604020202020204" pitchFamily="34" charset="0"/>
                <a:cs typeface="Arial" panose="020B0604020202020204" pitchFamily="34" charset="0"/>
              </a:rPr>
              <a:t>Ministerial discussion on </a:t>
            </a:r>
            <a:r>
              <a:rPr lang="en-ZA" sz="2400" dirty="0">
                <a:latin typeface="Arial" panose="020B0604020202020204" pitchFamily="34" charset="0"/>
                <a:cs typeface="Arial" panose="020B0604020202020204" pitchFamily="34" charset="0"/>
              </a:rPr>
              <a:t>19 March 2017 in </a:t>
            </a:r>
            <a:r>
              <a:rPr lang="en-ZA" sz="2400" dirty="0" smtClean="0">
                <a:latin typeface="Arial" panose="020B0604020202020204" pitchFamily="34" charset="0"/>
                <a:cs typeface="Arial" panose="020B0604020202020204" pitchFamily="34" charset="0"/>
              </a:rPr>
              <a:t>Johannesburg agreed </a:t>
            </a:r>
            <a:r>
              <a:rPr lang="en-ZA" sz="2400" dirty="0">
                <a:latin typeface="Arial" panose="020B0604020202020204" pitchFamily="34" charset="0"/>
                <a:cs typeface="Arial" panose="020B0604020202020204" pitchFamily="34" charset="0"/>
              </a:rPr>
              <a:t>that the EU-SADC EPA </a:t>
            </a:r>
            <a:r>
              <a:rPr lang="en-ZA" sz="2400" dirty="0" smtClean="0">
                <a:latin typeface="Arial" panose="020B0604020202020204" pitchFamily="34" charset="0"/>
                <a:cs typeface="Arial" panose="020B0604020202020204" pitchFamily="34" charset="0"/>
              </a:rPr>
              <a:t>be “rolled</a:t>
            </a:r>
            <a:r>
              <a:rPr lang="en-ZA" sz="2400" dirty="0">
                <a:latin typeface="Arial" panose="020B0604020202020204" pitchFamily="34" charset="0"/>
                <a:cs typeface="Arial" panose="020B0604020202020204" pitchFamily="34" charset="0"/>
              </a:rPr>
              <a:t>-</a:t>
            </a:r>
            <a:r>
              <a:rPr lang="en-ZA" sz="2400" dirty="0" smtClean="0">
                <a:latin typeface="Arial" panose="020B0604020202020204" pitchFamily="34" charset="0"/>
                <a:cs typeface="Arial" panose="020B0604020202020204" pitchFamily="34" charset="0"/>
              </a:rPr>
              <a:t>over” </a:t>
            </a:r>
            <a:r>
              <a:rPr lang="en-ZA" sz="2400" dirty="0">
                <a:latin typeface="Arial" panose="020B0604020202020204" pitchFamily="34" charset="0"/>
                <a:cs typeface="Arial" panose="020B0604020202020204" pitchFamily="34" charset="0"/>
              </a:rPr>
              <a:t>into a standalone Agreement between </a:t>
            </a:r>
            <a:r>
              <a:rPr lang="en-ZA" sz="2400" dirty="0" smtClean="0">
                <a:latin typeface="Arial" panose="020B0604020202020204" pitchFamily="34" charset="0"/>
                <a:cs typeface="Arial" panose="020B0604020202020204" pitchFamily="34" charset="0"/>
              </a:rPr>
              <a:t>the Southern African Customs Union (SACU), </a:t>
            </a:r>
            <a:r>
              <a:rPr lang="en-ZA" sz="2400" dirty="0">
                <a:latin typeface="Arial" panose="020B0604020202020204" pitchFamily="34" charset="0"/>
                <a:cs typeface="Arial" panose="020B0604020202020204" pitchFamily="34" charset="0"/>
              </a:rPr>
              <a:t>Mozambique and the UK.</a:t>
            </a:r>
          </a:p>
          <a:p>
            <a:pPr algn="just"/>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Broad Terms </a:t>
            </a:r>
            <a:r>
              <a:rPr lang="en-ZA" sz="2400" dirty="0">
                <a:latin typeface="Arial" panose="020B0604020202020204" pitchFamily="34" charset="0"/>
                <a:cs typeface="Arial" panose="020B0604020202020204" pitchFamily="34" charset="0"/>
              </a:rPr>
              <a:t>of Reference </a:t>
            </a:r>
            <a:r>
              <a:rPr lang="en-ZA" sz="2400" dirty="0" smtClean="0">
                <a:latin typeface="Arial" panose="020B0604020202020204" pitchFamily="34" charset="0"/>
                <a:cs typeface="Arial" panose="020B0604020202020204" pitchFamily="34" charset="0"/>
              </a:rPr>
              <a:t>were agreed</a:t>
            </a:r>
            <a:r>
              <a:rPr lang="en-ZA" sz="2400" dirty="0">
                <a:latin typeface="Arial" panose="020B0604020202020204" pitchFamily="34" charset="0"/>
                <a:cs typeface="Arial" panose="020B0604020202020204" pitchFamily="34" charset="0"/>
              </a:rPr>
              <a:t>:</a:t>
            </a:r>
          </a:p>
          <a:p>
            <a:pPr lvl="1" algn="just"/>
            <a:r>
              <a:rPr lang="en-ZA" sz="2400" dirty="0" smtClean="0">
                <a:latin typeface="Arial" panose="020B0604020202020204" pitchFamily="34" charset="0"/>
                <a:cs typeface="Arial" panose="020B0604020202020204" pitchFamily="34" charset="0"/>
              </a:rPr>
              <a:t>Ensure continuity after  UK exits </a:t>
            </a:r>
            <a:r>
              <a:rPr lang="en-ZA" sz="2400" dirty="0">
                <a:latin typeface="Arial" panose="020B0604020202020204" pitchFamily="34" charset="0"/>
                <a:cs typeface="Arial" panose="020B0604020202020204" pitchFamily="34" charset="0"/>
              </a:rPr>
              <a:t>from the EU </a:t>
            </a:r>
            <a:r>
              <a:rPr lang="en-ZA" sz="2400" dirty="0" smtClean="0">
                <a:latin typeface="Arial" panose="020B0604020202020204" pitchFamily="34" charset="0"/>
                <a:cs typeface="Arial" panose="020B0604020202020204" pitchFamily="34" charset="0"/>
              </a:rPr>
              <a:t>through new </a:t>
            </a:r>
            <a:r>
              <a:rPr lang="en-ZA" sz="2400" dirty="0">
                <a:latin typeface="Arial" panose="020B0604020202020204" pitchFamily="34" charset="0"/>
                <a:cs typeface="Arial" panose="020B0604020202020204" pitchFamily="34" charset="0"/>
              </a:rPr>
              <a:t>trade agreement that mirrors </a:t>
            </a:r>
            <a:r>
              <a:rPr lang="en-ZA" sz="2400" dirty="0" smtClean="0">
                <a:latin typeface="Arial" panose="020B0604020202020204" pitchFamily="34" charset="0"/>
                <a:cs typeface="Arial" panose="020B0604020202020204" pitchFamily="34" charset="0"/>
              </a:rPr>
              <a:t>to extent possible the </a:t>
            </a:r>
            <a:r>
              <a:rPr lang="en-ZA" sz="2400" dirty="0">
                <a:latin typeface="Arial" panose="020B0604020202020204" pitchFamily="34" charset="0"/>
                <a:cs typeface="Arial" panose="020B0604020202020204" pitchFamily="34" charset="0"/>
              </a:rPr>
              <a:t>terms of the SADC-EU EPA;</a:t>
            </a:r>
          </a:p>
          <a:p>
            <a:pPr lvl="1" algn="just"/>
            <a:r>
              <a:rPr lang="en-ZA" sz="2400" dirty="0" smtClean="0">
                <a:latin typeface="Arial" panose="020B0604020202020204" pitchFamily="34" charset="0"/>
                <a:cs typeface="Arial" panose="020B0604020202020204" pitchFamily="34" charset="0"/>
              </a:rPr>
              <a:t>This would be a </a:t>
            </a:r>
            <a:r>
              <a:rPr lang="en-ZA" sz="2400" dirty="0">
                <a:latin typeface="Arial" panose="020B0604020202020204" pitchFamily="34" charset="0"/>
                <a:cs typeface="Arial" panose="020B0604020202020204" pitchFamily="34" charset="0"/>
              </a:rPr>
              <a:t>technical exercise rather than </a:t>
            </a:r>
            <a:r>
              <a:rPr lang="en-ZA" sz="2400" dirty="0" smtClean="0">
                <a:latin typeface="Arial" panose="020B0604020202020204" pitchFamily="34" charset="0"/>
                <a:cs typeface="Arial" panose="020B0604020202020204" pitchFamily="34" charset="0"/>
              </a:rPr>
              <a:t>a renegotiation of </a:t>
            </a:r>
            <a:r>
              <a:rPr lang="en-ZA" sz="2400" dirty="0">
                <a:latin typeface="Arial" panose="020B0604020202020204" pitchFamily="34" charset="0"/>
                <a:cs typeface="Arial" panose="020B0604020202020204" pitchFamily="34" charset="0"/>
              </a:rPr>
              <a:t>existing </a:t>
            </a:r>
            <a:r>
              <a:rPr lang="en-ZA" sz="2400" dirty="0" smtClean="0">
                <a:latin typeface="Arial" panose="020B0604020202020204" pitchFamily="34" charset="0"/>
                <a:cs typeface="Arial" panose="020B0604020202020204" pitchFamily="34" charset="0"/>
              </a:rPr>
              <a:t>terms;</a:t>
            </a:r>
            <a:endParaRPr lang="en-ZA" sz="2400" dirty="0">
              <a:latin typeface="Arial" panose="020B0604020202020204" pitchFamily="34" charset="0"/>
              <a:cs typeface="Arial" panose="020B0604020202020204" pitchFamily="34" charset="0"/>
            </a:endParaRPr>
          </a:p>
          <a:p>
            <a:pPr lvl="1" algn="just"/>
            <a:r>
              <a:rPr lang="en-ZA" sz="2400" dirty="0" smtClean="0">
                <a:latin typeface="Arial" panose="020B0604020202020204" pitchFamily="34" charset="0"/>
                <a:cs typeface="Arial" panose="020B0604020202020204" pitchFamily="34" charset="0"/>
              </a:rPr>
              <a:t>Changes would be limited to those necessary </a:t>
            </a:r>
            <a:r>
              <a:rPr lang="en-ZA" sz="2400" dirty="0">
                <a:latin typeface="Arial" panose="020B0604020202020204" pitchFamily="34" charset="0"/>
                <a:cs typeface="Arial" panose="020B0604020202020204" pitchFamily="34" charset="0"/>
              </a:rPr>
              <a:t>to ensure operability </a:t>
            </a:r>
            <a:r>
              <a:rPr lang="en-ZA" sz="2400" dirty="0" smtClean="0">
                <a:latin typeface="Arial" panose="020B0604020202020204" pitchFamily="34" charset="0"/>
                <a:cs typeface="Arial" panose="020B0604020202020204" pitchFamily="34" charset="0"/>
              </a:rPr>
              <a:t>(for </a:t>
            </a:r>
            <a:r>
              <a:rPr lang="en-ZA" sz="2400" dirty="0">
                <a:latin typeface="Arial" panose="020B0604020202020204" pitchFamily="34" charset="0"/>
                <a:cs typeface="Arial" panose="020B0604020202020204" pitchFamily="34" charset="0"/>
              </a:rPr>
              <a:t>example </a:t>
            </a:r>
            <a:r>
              <a:rPr lang="en-ZA" sz="2400" dirty="0" smtClean="0">
                <a:latin typeface="Arial" panose="020B0604020202020204" pitchFamily="34" charset="0"/>
                <a:cs typeface="Arial" panose="020B0604020202020204" pitchFamily="34" charset="0"/>
              </a:rPr>
              <a:t>on Tariff </a:t>
            </a:r>
            <a:r>
              <a:rPr lang="en-ZA" sz="2400" dirty="0">
                <a:latin typeface="Arial" panose="020B0604020202020204" pitchFamily="34" charset="0"/>
                <a:cs typeface="Arial" panose="020B0604020202020204" pitchFamily="34" charset="0"/>
              </a:rPr>
              <a:t>Rate Quota (TRQ) </a:t>
            </a:r>
            <a:r>
              <a:rPr lang="en-ZA" sz="2400" dirty="0" smtClean="0">
                <a:latin typeface="Arial" panose="020B0604020202020204" pitchFamily="34" charset="0"/>
                <a:cs typeface="Arial" panose="020B0604020202020204" pitchFamily="34" charset="0"/>
              </a:rPr>
              <a:t>volumes)</a:t>
            </a:r>
            <a:r>
              <a:rPr lang="en-ZA" sz="2800"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a:p>
            <a:pPr algn="just"/>
            <a:endParaRPr lang="en-US" sz="2600" dirty="0" smtClean="0">
              <a:cs typeface="Arial" panose="020B0604020202020204" pitchFamily="34" charset="0"/>
            </a:endParaRPr>
          </a:p>
          <a:p>
            <a:pPr algn="just"/>
            <a:endParaRPr lang="en-US" sz="30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8</a:t>
            </a:fld>
            <a:endParaRPr dirty="0">
              <a:solidFill>
                <a:schemeClr val="tx1"/>
              </a:solidFill>
            </a:endParaRPr>
          </a:p>
        </p:txBody>
      </p:sp>
    </p:spTree>
    <p:extLst>
      <p:ext uri="{BB962C8B-B14F-4D97-AF65-F5344CB8AC3E}">
        <p14:creationId xmlns:p14="http://schemas.microsoft.com/office/powerpoint/2010/main" xmlns="" val="2408216945"/>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0" name="Title 1"/>
          <p:cNvSpPr txBox="1">
            <a:spLocks noGrp="1"/>
          </p:cNvSpPr>
          <p:nvPr>
            <p:ph type="title"/>
          </p:nvPr>
        </p:nvSpPr>
        <p:spPr>
          <a:xfrm>
            <a:off x="201168" y="197915"/>
            <a:ext cx="11686032" cy="889001"/>
          </a:xfrm>
          <a:prstGeom prst="rect">
            <a:avLst/>
          </a:prstGeom>
          <a:solidFill>
            <a:schemeClr val="accent2"/>
          </a:solidFill>
          <a:ln w="25400">
            <a:solidFill>
              <a:srgbClr val="8C3A38"/>
            </a:solidFill>
            <a:round/>
          </a:ln>
        </p:spPr>
        <p:txBody>
          <a:bodyPr>
            <a:normAutofit/>
          </a:bodyPr>
          <a:lstStyle>
            <a:lvl1pPr>
              <a:defRPr sz="3600" b="1">
                <a:solidFill>
                  <a:srgbClr val="FFFFFF"/>
                </a:solidFill>
                <a:latin typeface="Arial"/>
                <a:ea typeface="Arial"/>
                <a:cs typeface="Arial"/>
                <a:sym typeface="Arial"/>
              </a:defRPr>
            </a:lvl1pPr>
          </a:lstStyle>
          <a:p>
            <a:r>
              <a:rPr lang="en-US" dirty="0" smtClean="0">
                <a:solidFill>
                  <a:schemeClr val="bg1"/>
                </a:solidFill>
              </a:rPr>
              <a:t>SACU and Mozambique – UK EPA </a:t>
            </a:r>
            <a:endParaRPr sz="2400" dirty="0">
              <a:solidFill>
                <a:schemeClr val="bg1"/>
              </a:solidFill>
            </a:endParaRPr>
          </a:p>
        </p:txBody>
      </p:sp>
      <p:sp>
        <p:nvSpPr>
          <p:cNvPr id="321" name="Content Placeholder 2"/>
          <p:cNvSpPr txBox="1">
            <a:spLocks noGrp="1"/>
          </p:cNvSpPr>
          <p:nvPr>
            <p:ph type="body" idx="1"/>
          </p:nvPr>
        </p:nvSpPr>
        <p:spPr>
          <a:xfrm>
            <a:off x="201168" y="1286553"/>
            <a:ext cx="11686032" cy="5756508"/>
          </a:xfrm>
          <a:prstGeom prst="rect">
            <a:avLst/>
          </a:prstGeom>
        </p:spPr>
        <p:txBody>
          <a:bodyPr>
            <a:normAutofit/>
          </a:bodyPr>
          <a:lstStyle/>
          <a:p>
            <a:pPr lvl="0" algn="just"/>
            <a:r>
              <a:rPr lang="en-US" sz="2400" dirty="0" smtClean="0">
                <a:latin typeface="Arial"/>
                <a:cs typeface="Arial"/>
              </a:rPr>
              <a:t>SACUM (Botswana, Eswatini, Lesotho, Mozambique, Namibia and South Africa) </a:t>
            </a:r>
            <a:r>
              <a:rPr lang="en-US" sz="2400" dirty="0">
                <a:latin typeface="Arial"/>
                <a:cs typeface="Arial"/>
              </a:rPr>
              <a:t>have engaged with </a:t>
            </a:r>
            <a:r>
              <a:rPr lang="en-US" sz="2400" dirty="0" smtClean="0">
                <a:latin typeface="Arial"/>
                <a:cs typeface="Arial"/>
              </a:rPr>
              <a:t>UK over </a:t>
            </a:r>
            <a:r>
              <a:rPr lang="en-US" sz="2400" dirty="0">
                <a:latin typeface="Arial"/>
                <a:cs typeface="Arial"/>
              </a:rPr>
              <a:t>a </a:t>
            </a:r>
            <a:r>
              <a:rPr lang="en-US" sz="2400" dirty="0" smtClean="0">
                <a:latin typeface="Arial"/>
                <a:cs typeface="Arial"/>
              </a:rPr>
              <a:t>two</a:t>
            </a:r>
            <a:r>
              <a:rPr lang="en-US" sz="2400" dirty="0">
                <a:latin typeface="Arial"/>
                <a:cs typeface="Arial"/>
              </a:rPr>
              <a:t>-year period.  </a:t>
            </a:r>
            <a:endParaRPr lang="en-ZA" sz="2400" dirty="0">
              <a:latin typeface="Arial"/>
              <a:cs typeface="Arial"/>
            </a:endParaRPr>
          </a:p>
          <a:p>
            <a:pPr lvl="0" algn="just"/>
            <a:endParaRPr lang="en-US" sz="2400" dirty="0" smtClean="0">
              <a:latin typeface="Arial"/>
              <a:cs typeface="Arial"/>
            </a:endParaRPr>
          </a:p>
          <a:p>
            <a:pPr lvl="0" algn="just"/>
            <a:r>
              <a:rPr lang="en-US" sz="2400" dirty="0" smtClean="0">
                <a:latin typeface="Arial"/>
                <a:cs typeface="Arial"/>
              </a:rPr>
              <a:t>On 7 </a:t>
            </a:r>
            <a:r>
              <a:rPr lang="en-US" sz="2400" dirty="0">
                <a:latin typeface="Arial"/>
                <a:cs typeface="Arial"/>
              </a:rPr>
              <a:t>September </a:t>
            </a:r>
            <a:r>
              <a:rPr lang="en-US" sz="2400" dirty="0" smtClean="0">
                <a:latin typeface="Arial"/>
                <a:cs typeface="Arial"/>
              </a:rPr>
              <a:t>2019 the </a:t>
            </a:r>
            <a:r>
              <a:rPr lang="en-US" sz="2400" dirty="0">
                <a:latin typeface="Arial"/>
                <a:cs typeface="Arial"/>
              </a:rPr>
              <a:t>negotiations for a new trade agreement between </a:t>
            </a:r>
            <a:r>
              <a:rPr lang="en-US" sz="2400" dirty="0" smtClean="0">
                <a:latin typeface="Arial"/>
                <a:cs typeface="Arial"/>
              </a:rPr>
              <a:t>SACUM and UK were </a:t>
            </a:r>
            <a:r>
              <a:rPr lang="en-US" sz="2400" dirty="0">
                <a:latin typeface="Arial"/>
                <a:cs typeface="Arial"/>
              </a:rPr>
              <a:t>concluded. </a:t>
            </a:r>
            <a:endParaRPr lang="en-ZA" sz="2400" dirty="0">
              <a:latin typeface="Arial"/>
              <a:cs typeface="Arial"/>
            </a:endParaRPr>
          </a:p>
          <a:p>
            <a:pPr algn="just"/>
            <a:endParaRPr lang="en-ZA" sz="2400" dirty="0" smtClean="0">
              <a:latin typeface="Arial"/>
              <a:cs typeface="Arial"/>
            </a:endParaRPr>
          </a:p>
          <a:p>
            <a:pPr algn="just"/>
            <a:r>
              <a:rPr lang="en-ZA" sz="2400" dirty="0" smtClean="0">
                <a:latin typeface="Arial"/>
                <a:cs typeface="Arial"/>
              </a:rPr>
              <a:t>The SACUM</a:t>
            </a:r>
            <a:r>
              <a:rPr lang="en-ZA" sz="2400" dirty="0">
                <a:latin typeface="Arial"/>
                <a:cs typeface="Arial"/>
              </a:rPr>
              <a:t>-UK </a:t>
            </a:r>
            <a:r>
              <a:rPr lang="en-ZA" sz="2400" dirty="0" smtClean="0">
                <a:latin typeface="Arial"/>
                <a:cs typeface="Arial"/>
              </a:rPr>
              <a:t>EPA </a:t>
            </a:r>
            <a:r>
              <a:rPr lang="en-ZA" sz="2400" dirty="0">
                <a:latin typeface="Arial"/>
                <a:cs typeface="Arial"/>
              </a:rPr>
              <a:t>will replace the current legal framework for trade </a:t>
            </a:r>
            <a:r>
              <a:rPr lang="en-ZA" sz="2400" dirty="0" smtClean="0">
                <a:latin typeface="Arial"/>
                <a:cs typeface="Arial"/>
              </a:rPr>
              <a:t>under </a:t>
            </a:r>
            <a:r>
              <a:rPr lang="en-ZA" sz="2400" dirty="0">
                <a:latin typeface="Arial"/>
                <a:cs typeface="Arial"/>
              </a:rPr>
              <a:t>the </a:t>
            </a:r>
            <a:r>
              <a:rPr lang="en-ZA" sz="2400" dirty="0" smtClean="0">
                <a:latin typeface="Arial"/>
                <a:cs typeface="Arial"/>
              </a:rPr>
              <a:t>EU-SADC EPA</a:t>
            </a:r>
            <a:r>
              <a:rPr lang="en-ZA" sz="2400" dirty="0">
                <a:latin typeface="Arial"/>
                <a:cs typeface="Arial"/>
              </a:rPr>
              <a:t>, if the UK leaves the EU on 31 October </a:t>
            </a:r>
            <a:r>
              <a:rPr lang="en-ZA" sz="2400" dirty="0" smtClean="0">
                <a:latin typeface="Arial"/>
                <a:cs typeface="Arial"/>
              </a:rPr>
              <a:t>2019, or on a later date if the UK and EU agree to an extension or if the Withdrawal Agreement between the UK and EU comes into force. </a:t>
            </a:r>
          </a:p>
          <a:p>
            <a:pPr algn="just"/>
            <a:endParaRPr lang="en-ZA" sz="2400" dirty="0" smtClean="0">
              <a:latin typeface="Arial"/>
              <a:cs typeface="Arial"/>
            </a:endParaRPr>
          </a:p>
          <a:p>
            <a:pPr algn="just"/>
            <a:endParaRPr lang="en-US" sz="3000" dirty="0">
              <a:cs typeface="Arial" panose="020B0604020202020204" pitchFamily="34" charset="0"/>
            </a:endParaRPr>
          </a:p>
          <a:p>
            <a:pPr algn="just"/>
            <a:endParaRPr sz="2400" b="0" dirty="0"/>
          </a:p>
        </p:txBody>
      </p:sp>
      <p:sp>
        <p:nvSpPr>
          <p:cNvPr id="322" name="Slide Number Placeholder 3"/>
          <p:cNvSpPr txBox="1">
            <a:spLocks noGrp="1"/>
          </p:cNvSpPr>
          <p:nvPr>
            <p:ph type="sldNum" sz="quarter" idx="2"/>
          </p:nvPr>
        </p:nvSpPr>
        <p:spPr>
          <a:xfrm>
            <a:off x="11409024" y="6383970"/>
            <a:ext cx="170878" cy="276999"/>
          </a:xfrm>
          <a:prstGeom prst="rect">
            <a:avLst/>
          </a:prstGeom>
          <a:extLst>
            <a:ext uri="{C572A759-6A51-4108-AA02-DFA0A04FC94B}">
              <ma14:wrappingTextBoxFlag xmlns:ma14="http://schemas.microsoft.com/office/mac/drawingml/2011/main" xmlns="" val="1"/>
            </a:ext>
          </a:extLst>
        </p:spPr>
        <p:txBody>
          <a:bodyPr/>
          <a:lstStyle>
            <a:lvl1pPr>
              <a:defRPr>
                <a:solidFill>
                  <a:srgbClr val="000000"/>
                </a:solidFill>
              </a:defRPr>
            </a:lvl1pPr>
          </a:lstStyle>
          <a:p>
            <a:fld id="{86CB4B4D-7CA3-9044-876B-883B54F8677D}" type="slidenum">
              <a:rPr>
                <a:solidFill>
                  <a:schemeClr val="tx1"/>
                </a:solidFill>
              </a:rPr>
              <a:pPr/>
              <a:t>9</a:t>
            </a:fld>
            <a:endParaRPr dirty="0">
              <a:solidFill>
                <a:schemeClr val="tx1"/>
              </a:solidFill>
            </a:endParaRPr>
          </a:p>
        </p:txBody>
      </p:sp>
    </p:spTree>
    <p:extLst>
      <p:ext uri="{BB962C8B-B14F-4D97-AF65-F5344CB8AC3E}">
        <p14:creationId xmlns:p14="http://schemas.microsoft.com/office/powerpoint/2010/main" xmlns="" val="348690981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1950</TotalTime>
  <Words>2108</Words>
  <Application>Microsoft Office PowerPoint</Application>
  <PresentationFormat>Custom</PresentationFormat>
  <Paragraphs>297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Background and Context</vt:lpstr>
      <vt:lpstr>Background and Context</vt:lpstr>
      <vt:lpstr>Economic Partnership Agreement with EU</vt:lpstr>
      <vt:lpstr>UK relation to EU-SADC EPA</vt:lpstr>
      <vt:lpstr>SA-UK Trade figures </vt:lpstr>
      <vt:lpstr>SA-UK Trade figures (cont.)</vt:lpstr>
      <vt:lpstr>Background – “Rollover” Agreement </vt:lpstr>
      <vt:lpstr>SACU and Mozambique – UK EPA </vt:lpstr>
      <vt:lpstr>Key Features of the SACUM-UK EPA </vt:lpstr>
      <vt:lpstr>Tariff Rate Quotas (TRQs) </vt:lpstr>
      <vt:lpstr>Tariff Rate Quotas (TRQs) </vt:lpstr>
      <vt:lpstr>SACU TRQs on UK Products </vt:lpstr>
      <vt:lpstr>UK TRQs on SA Products </vt:lpstr>
      <vt:lpstr>Cumulation [EU Materials &amp; Processing] </vt:lpstr>
      <vt:lpstr>Treatment of Bilateral Safeguards </vt:lpstr>
      <vt:lpstr>Transitional Arrangements </vt:lpstr>
      <vt:lpstr>Transitional Arrangements (cont.) </vt:lpstr>
      <vt:lpstr>Built-in Agenda </vt:lpstr>
      <vt:lpstr>Way forward </vt:lpstr>
      <vt:lpstr>Way Forward (cont.) </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PUMZA</cp:lastModifiedBy>
  <cp:revision>115</cp:revision>
  <cp:lastPrinted>2019-10-29T06:52:08Z</cp:lastPrinted>
  <dcterms:modified xsi:type="dcterms:W3CDTF">2019-10-30T09:26:06Z</dcterms:modified>
</cp:coreProperties>
</file>