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harts/colors2.xml" ContentType="application/vnd.ms-office.chartcolorstyl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charts/style3.xml" ContentType="application/vnd.ms-office.chart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charts/colors3.xml" ContentType="application/vnd.ms-office.chartcolorstyle+xml"/>
  <Override PartName="/ppt/slides/slide11.xml" ContentType="application/vnd.openxmlformats-officedocument.presentationml.slide+xml"/>
  <Override PartName="/ppt/slides/slide20.xml" ContentType="application/vnd.openxmlformats-officedocument.presentationml.slide+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59" r:id="rId1"/>
  </p:sldMasterIdLst>
  <p:notesMasterIdLst>
    <p:notesMasterId r:id="rId38"/>
  </p:notesMasterIdLst>
  <p:handoutMasterIdLst>
    <p:handoutMasterId r:id="rId39"/>
  </p:handoutMasterIdLst>
  <p:sldIdLst>
    <p:sldId id="326" r:id="rId2"/>
    <p:sldId id="465" r:id="rId3"/>
    <p:sldId id="401" r:id="rId4"/>
    <p:sldId id="402" r:id="rId5"/>
    <p:sldId id="403" r:id="rId6"/>
    <p:sldId id="424" r:id="rId7"/>
    <p:sldId id="466" r:id="rId8"/>
    <p:sldId id="404" r:id="rId9"/>
    <p:sldId id="409" r:id="rId10"/>
    <p:sldId id="425" r:id="rId11"/>
    <p:sldId id="416" r:id="rId12"/>
    <p:sldId id="410" r:id="rId13"/>
    <p:sldId id="458" r:id="rId14"/>
    <p:sldId id="406" r:id="rId15"/>
    <p:sldId id="422" r:id="rId16"/>
    <p:sldId id="413" r:id="rId17"/>
    <p:sldId id="427" r:id="rId18"/>
    <p:sldId id="444" r:id="rId19"/>
    <p:sldId id="435" r:id="rId20"/>
    <p:sldId id="436" r:id="rId21"/>
    <p:sldId id="412" r:id="rId22"/>
    <p:sldId id="407" r:id="rId23"/>
    <p:sldId id="418" r:id="rId24"/>
    <p:sldId id="420" r:id="rId25"/>
    <p:sldId id="445" r:id="rId26"/>
    <p:sldId id="446" r:id="rId27"/>
    <p:sldId id="447" r:id="rId28"/>
    <p:sldId id="438" r:id="rId29"/>
    <p:sldId id="448" r:id="rId30"/>
    <p:sldId id="473" r:id="rId31"/>
    <p:sldId id="467" r:id="rId32"/>
    <p:sldId id="453" r:id="rId33"/>
    <p:sldId id="471" r:id="rId34"/>
    <p:sldId id="470" r:id="rId35"/>
    <p:sldId id="472" r:id="rId36"/>
    <p:sldId id="457" r:id="rId37"/>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R. Ngwenya" initials="AN"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84" autoAdjust="0"/>
    <p:restoredTop sz="92621" autoAdjust="0"/>
  </p:normalViewPr>
  <p:slideViewPr>
    <p:cSldViewPr snapToGrid="0">
      <p:cViewPr varScale="1">
        <p:scale>
          <a:sx n="108" d="100"/>
          <a:sy n="108" d="100"/>
        </p:scale>
        <p:origin x="-756"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mchauke\Documents\MM%20Office\Presentation%20Councillors%2022%20August%202019\Average%20Payment%20Levels%20All%20Groups%202018'19.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mchauke\AppData\Local\Microsoft\Windows\Temporary%20Internet%20Files\Content.Outlook\EFTZNCLD\MERAFONG%20ELECTRICITY%20LOSSESS%20FOR%20THE%20FINANCIAL%20YEAR%202018'19xls.xls" TargetMode="External"/></Relationships>
</file>

<file path=ppt/charts/_rels/chart4.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C:\Users\mchauke\Documents\MM%20Office\Presentation%20Councillors%2022%20August%202019\Tampered%20meters%20per%20are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ZA"/>
  <c:chart>
    <c:autoTitleDeleted val="1"/>
    <c:plotArea>
      <c:layout/>
      <c:barChart>
        <c:barDir val="col"/>
        <c:grouping val="clustered"/>
        <c:ser>
          <c:idx val="0"/>
          <c:order val="0"/>
          <c:spPr>
            <a:solidFill>
              <a:schemeClr val="accent1"/>
            </a:solidFill>
            <a:ln>
              <a:noFill/>
            </a:ln>
            <a:effectLst/>
          </c:spPr>
          <c:cat>
            <c:strRef>
              <c:f>'PER DISTRICT'!$A$170:$A$179</c:f>
              <c:strCache>
                <c:ptCount val="10"/>
                <c:pt idx="0">
                  <c:v>Fochville</c:v>
                </c:pt>
                <c:pt idx="1">
                  <c:v>Carletonville</c:v>
                </c:pt>
                <c:pt idx="2">
                  <c:v>Welverdiend</c:v>
                </c:pt>
                <c:pt idx="3">
                  <c:v>Blybank</c:v>
                </c:pt>
                <c:pt idx="4">
                  <c:v>Greenspark</c:v>
                </c:pt>
                <c:pt idx="5">
                  <c:v>Farms</c:v>
                </c:pt>
                <c:pt idx="6">
                  <c:v>Wedela</c:v>
                </c:pt>
                <c:pt idx="7">
                  <c:v>Kokosi</c:v>
                </c:pt>
                <c:pt idx="8">
                  <c:v>Khutsong South</c:v>
                </c:pt>
                <c:pt idx="9">
                  <c:v>Khutsong </c:v>
                </c:pt>
              </c:strCache>
            </c:strRef>
          </c:cat>
          <c:val>
            <c:numRef>
              <c:f>'PER DISTRICT'!$B$170:$B$179</c:f>
            </c:numRef>
          </c:val>
          <c:extLst xmlns:c16r2="http://schemas.microsoft.com/office/drawing/2015/06/chart">
            <c:ext xmlns:c16="http://schemas.microsoft.com/office/drawing/2014/chart" uri="{C3380CC4-5D6E-409C-BE32-E72D297353CC}">
              <c16:uniqueId val="{00000000-6EC1-4B3B-A0B1-A4916F94F650}"/>
            </c:ext>
          </c:extLst>
        </c:ser>
        <c:ser>
          <c:idx val="1"/>
          <c:order val="1"/>
          <c:spPr>
            <a:solidFill>
              <a:schemeClr val="accent2"/>
            </a:solidFill>
            <a:ln>
              <a:noFill/>
            </a:ln>
            <a:effectLst/>
          </c:spPr>
          <c:cat>
            <c:strRef>
              <c:f>'PER DISTRICT'!$A$170:$A$179</c:f>
              <c:strCache>
                <c:ptCount val="10"/>
                <c:pt idx="0">
                  <c:v>Fochville</c:v>
                </c:pt>
                <c:pt idx="1">
                  <c:v>Carletonville</c:v>
                </c:pt>
                <c:pt idx="2">
                  <c:v>Welverdiend</c:v>
                </c:pt>
                <c:pt idx="3">
                  <c:v>Blybank</c:v>
                </c:pt>
                <c:pt idx="4">
                  <c:v>Greenspark</c:v>
                </c:pt>
                <c:pt idx="5">
                  <c:v>Farms</c:v>
                </c:pt>
                <c:pt idx="6">
                  <c:v>Wedela</c:v>
                </c:pt>
                <c:pt idx="7">
                  <c:v>Kokosi</c:v>
                </c:pt>
                <c:pt idx="8">
                  <c:v>Khutsong South</c:v>
                </c:pt>
                <c:pt idx="9">
                  <c:v>Khutsong </c:v>
                </c:pt>
              </c:strCache>
            </c:strRef>
          </c:cat>
          <c:val>
            <c:numRef>
              <c:f>'PER DISTRICT'!$C$170:$C$179</c:f>
            </c:numRef>
          </c:val>
          <c:extLst xmlns:c16r2="http://schemas.microsoft.com/office/drawing/2015/06/chart">
            <c:ext xmlns:c16="http://schemas.microsoft.com/office/drawing/2014/chart" uri="{C3380CC4-5D6E-409C-BE32-E72D297353CC}">
              <c16:uniqueId val="{00000001-6EC1-4B3B-A0B1-A4916F94F650}"/>
            </c:ext>
          </c:extLst>
        </c:ser>
        <c:ser>
          <c:idx val="2"/>
          <c:order val="2"/>
          <c:spPr>
            <a:solidFill>
              <a:schemeClr val="accent3"/>
            </a:solidFill>
            <a:ln>
              <a:noFill/>
            </a:ln>
            <a:effectLst/>
          </c:spPr>
          <c:cat>
            <c:strRef>
              <c:f>'PER DISTRICT'!$A$170:$A$179</c:f>
              <c:strCache>
                <c:ptCount val="10"/>
                <c:pt idx="0">
                  <c:v>Fochville</c:v>
                </c:pt>
                <c:pt idx="1">
                  <c:v>Carletonville</c:v>
                </c:pt>
                <c:pt idx="2">
                  <c:v>Welverdiend</c:v>
                </c:pt>
                <c:pt idx="3">
                  <c:v>Blybank</c:v>
                </c:pt>
                <c:pt idx="4">
                  <c:v>Greenspark</c:v>
                </c:pt>
                <c:pt idx="5">
                  <c:v>Farms</c:v>
                </c:pt>
                <c:pt idx="6">
                  <c:v>Wedela</c:v>
                </c:pt>
                <c:pt idx="7">
                  <c:v>Kokosi</c:v>
                </c:pt>
                <c:pt idx="8">
                  <c:v>Khutsong South</c:v>
                </c:pt>
                <c:pt idx="9">
                  <c:v>Khutsong </c:v>
                </c:pt>
              </c:strCache>
            </c:strRef>
          </c:cat>
          <c:val>
            <c:numRef>
              <c:f>'PER DISTRICT'!$D$170:$D$179</c:f>
            </c:numRef>
          </c:val>
          <c:extLst xmlns:c16r2="http://schemas.microsoft.com/office/drawing/2015/06/chart">
            <c:ext xmlns:c16="http://schemas.microsoft.com/office/drawing/2014/chart" uri="{C3380CC4-5D6E-409C-BE32-E72D297353CC}">
              <c16:uniqueId val="{00000002-6EC1-4B3B-A0B1-A4916F94F650}"/>
            </c:ext>
          </c:extLst>
        </c:ser>
        <c:ser>
          <c:idx val="3"/>
          <c:order val="3"/>
          <c:spPr>
            <a:solidFill>
              <a:schemeClr val="accent4"/>
            </a:solidFill>
            <a:ln>
              <a:noFill/>
            </a:ln>
            <a:effectLst/>
          </c:spPr>
          <c:cat>
            <c:strRef>
              <c:f>'PER DISTRICT'!$A$170:$A$179</c:f>
              <c:strCache>
                <c:ptCount val="10"/>
                <c:pt idx="0">
                  <c:v>Fochville</c:v>
                </c:pt>
                <c:pt idx="1">
                  <c:v>Carletonville</c:v>
                </c:pt>
                <c:pt idx="2">
                  <c:v>Welverdiend</c:v>
                </c:pt>
                <c:pt idx="3">
                  <c:v>Blybank</c:v>
                </c:pt>
                <c:pt idx="4">
                  <c:v>Greenspark</c:v>
                </c:pt>
                <c:pt idx="5">
                  <c:v>Farms</c:v>
                </c:pt>
                <c:pt idx="6">
                  <c:v>Wedela</c:v>
                </c:pt>
                <c:pt idx="7">
                  <c:v>Kokosi</c:v>
                </c:pt>
                <c:pt idx="8">
                  <c:v>Khutsong South</c:v>
                </c:pt>
                <c:pt idx="9">
                  <c:v>Khutsong </c:v>
                </c:pt>
              </c:strCache>
            </c:strRef>
          </c:cat>
          <c:val>
            <c:numRef>
              <c:f>'PER DISTRICT'!$E$170:$E$179</c:f>
            </c:numRef>
          </c:val>
          <c:extLst xmlns:c16r2="http://schemas.microsoft.com/office/drawing/2015/06/chart">
            <c:ext xmlns:c16="http://schemas.microsoft.com/office/drawing/2014/chart" uri="{C3380CC4-5D6E-409C-BE32-E72D297353CC}">
              <c16:uniqueId val="{00000003-6EC1-4B3B-A0B1-A4916F94F650}"/>
            </c:ext>
          </c:extLst>
        </c:ser>
        <c:ser>
          <c:idx val="4"/>
          <c:order val="4"/>
          <c:spPr>
            <a:solidFill>
              <a:schemeClr val="accent5"/>
            </a:solidFill>
            <a:ln>
              <a:noFill/>
            </a:ln>
            <a:effectLst/>
          </c:spPr>
          <c:cat>
            <c:strRef>
              <c:f>'PER DISTRICT'!$A$170:$A$179</c:f>
              <c:strCache>
                <c:ptCount val="10"/>
                <c:pt idx="0">
                  <c:v>Fochville</c:v>
                </c:pt>
                <c:pt idx="1">
                  <c:v>Carletonville</c:v>
                </c:pt>
                <c:pt idx="2">
                  <c:v>Welverdiend</c:v>
                </c:pt>
                <c:pt idx="3">
                  <c:v>Blybank</c:v>
                </c:pt>
                <c:pt idx="4">
                  <c:v>Greenspark</c:v>
                </c:pt>
                <c:pt idx="5">
                  <c:v>Farms</c:v>
                </c:pt>
                <c:pt idx="6">
                  <c:v>Wedela</c:v>
                </c:pt>
                <c:pt idx="7">
                  <c:v>Kokosi</c:v>
                </c:pt>
                <c:pt idx="8">
                  <c:v>Khutsong South</c:v>
                </c:pt>
                <c:pt idx="9">
                  <c:v>Khutsong </c:v>
                </c:pt>
              </c:strCache>
            </c:strRef>
          </c:cat>
          <c:val>
            <c:numRef>
              <c:f>'PER DISTRICT'!$F$170:$F$179</c:f>
            </c:numRef>
          </c:val>
          <c:extLst xmlns:c16r2="http://schemas.microsoft.com/office/drawing/2015/06/chart">
            <c:ext xmlns:c16="http://schemas.microsoft.com/office/drawing/2014/chart" uri="{C3380CC4-5D6E-409C-BE32-E72D297353CC}">
              <c16:uniqueId val="{00000004-6EC1-4B3B-A0B1-A4916F94F650}"/>
            </c:ext>
          </c:extLst>
        </c:ser>
        <c:ser>
          <c:idx val="5"/>
          <c:order val="5"/>
          <c:spPr>
            <a:solidFill>
              <a:schemeClr val="accent6"/>
            </a:solidFill>
            <a:ln>
              <a:noFill/>
            </a:ln>
            <a:effectLst/>
          </c:spPr>
          <c:cat>
            <c:strRef>
              <c:f>'PER DISTRICT'!$A$170:$A$179</c:f>
              <c:strCache>
                <c:ptCount val="10"/>
                <c:pt idx="0">
                  <c:v>Fochville</c:v>
                </c:pt>
                <c:pt idx="1">
                  <c:v>Carletonville</c:v>
                </c:pt>
                <c:pt idx="2">
                  <c:v>Welverdiend</c:v>
                </c:pt>
                <c:pt idx="3">
                  <c:v>Blybank</c:v>
                </c:pt>
                <c:pt idx="4">
                  <c:v>Greenspark</c:v>
                </c:pt>
                <c:pt idx="5">
                  <c:v>Farms</c:v>
                </c:pt>
                <c:pt idx="6">
                  <c:v>Wedela</c:v>
                </c:pt>
                <c:pt idx="7">
                  <c:v>Kokosi</c:v>
                </c:pt>
                <c:pt idx="8">
                  <c:v>Khutsong South</c:v>
                </c:pt>
                <c:pt idx="9">
                  <c:v>Khutsong </c:v>
                </c:pt>
              </c:strCache>
            </c:strRef>
          </c:cat>
          <c:val>
            <c:numRef>
              <c:f>'PER DISTRICT'!$G$170:$G$179</c:f>
              <c:numCache>
                <c:formatCode>0.00%</c:formatCode>
                <c:ptCount val="10"/>
                <c:pt idx="0">
                  <c:v>1.0450692227681184</c:v>
                </c:pt>
                <c:pt idx="1">
                  <c:v>0.9238223890566738</c:v>
                </c:pt>
                <c:pt idx="2">
                  <c:v>0.82987640276361052</c:v>
                </c:pt>
                <c:pt idx="3">
                  <c:v>0.62825881235763192</c:v>
                </c:pt>
                <c:pt idx="4">
                  <c:v>0.55851810660074552</c:v>
                </c:pt>
                <c:pt idx="5">
                  <c:v>0.52814192747873345</c:v>
                </c:pt>
                <c:pt idx="6">
                  <c:v>0.50286315505070001</c:v>
                </c:pt>
                <c:pt idx="7">
                  <c:v>0.25779063526519952</c:v>
                </c:pt>
                <c:pt idx="8">
                  <c:v>0.12097352084765989</c:v>
                </c:pt>
                <c:pt idx="9">
                  <c:v>0.1037479670922435</c:v>
                </c:pt>
              </c:numCache>
            </c:numRef>
          </c:val>
          <c:extLst xmlns:c16r2="http://schemas.microsoft.com/office/drawing/2015/06/chart">
            <c:ext xmlns:c16="http://schemas.microsoft.com/office/drawing/2014/chart" uri="{C3380CC4-5D6E-409C-BE32-E72D297353CC}">
              <c16:uniqueId val="{00000005-6EC1-4B3B-A0B1-A4916F94F650}"/>
            </c:ext>
          </c:extLst>
        </c:ser>
        <c:dLbls/>
        <c:gapWidth val="219"/>
        <c:overlap val="-27"/>
        <c:axId val="67292160"/>
        <c:axId val="67502848"/>
      </c:barChart>
      <c:catAx>
        <c:axId val="6729216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FF0000"/>
                </a:solidFill>
                <a:latin typeface="+mn-lt"/>
                <a:ea typeface="+mn-ea"/>
                <a:cs typeface="+mn-cs"/>
              </a:defRPr>
            </a:pPr>
            <a:endParaRPr lang="en-US"/>
          </a:p>
        </c:txPr>
        <c:crossAx val="67502848"/>
        <c:crosses val="autoZero"/>
        <c:auto val="1"/>
        <c:lblAlgn val="ctr"/>
        <c:lblOffset val="100"/>
      </c:catAx>
      <c:valAx>
        <c:axId val="67502848"/>
        <c:scaling>
          <c:orientation val="minMax"/>
        </c:scaling>
        <c:axPos val="l"/>
        <c:majorGridlines>
          <c:spPr>
            <a:ln w="9525" cap="flat" cmpd="sng" algn="ctr">
              <a:solidFill>
                <a:schemeClr val="tx1">
                  <a:lumMod val="15000"/>
                  <a:lumOff val="85000"/>
                </a:schemeClr>
              </a:solidFill>
              <a:round/>
            </a:ln>
            <a:effectLst/>
          </c:spPr>
        </c:majorGridlines>
        <c:numFmt formatCode="0.00%" sourceLinked="1"/>
        <c:maj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67292160"/>
        <c:crosses val="autoZero"/>
        <c:crossBetween val="between"/>
      </c:valAx>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ZA"/>
  <c:chart>
    <c:autoTitleDeleted val="1"/>
    <c:plotArea>
      <c:layout/>
      <c:barChart>
        <c:barDir val="col"/>
        <c:grouping val="clustered"/>
        <c:ser>
          <c:idx val="0"/>
          <c:order val="0"/>
          <c:spPr>
            <a:solidFill>
              <a:schemeClr val="accent1"/>
            </a:solidFill>
            <a:ln>
              <a:noFill/>
            </a:ln>
            <a:effectLst/>
          </c:spPr>
          <c:cat>
            <c:numRef>
              <c:f>Sheet1!$B$1:$B$15</c:f>
              <c:numCache>
                <c:formatCode>mmm\-yy</c:formatCode>
                <c:ptCount val="15"/>
                <c:pt idx="0">
                  <c:v>43282</c:v>
                </c:pt>
                <c:pt idx="1">
                  <c:v>43313</c:v>
                </c:pt>
                <c:pt idx="2">
                  <c:v>43344</c:v>
                </c:pt>
                <c:pt idx="3">
                  <c:v>43374</c:v>
                </c:pt>
                <c:pt idx="4">
                  <c:v>43405</c:v>
                </c:pt>
                <c:pt idx="5">
                  <c:v>43435</c:v>
                </c:pt>
                <c:pt idx="6">
                  <c:v>43466</c:v>
                </c:pt>
                <c:pt idx="7">
                  <c:v>43497</c:v>
                </c:pt>
                <c:pt idx="8">
                  <c:v>43525</c:v>
                </c:pt>
                <c:pt idx="9">
                  <c:v>43556</c:v>
                </c:pt>
                <c:pt idx="10">
                  <c:v>43586</c:v>
                </c:pt>
                <c:pt idx="11">
                  <c:v>43617</c:v>
                </c:pt>
                <c:pt idx="12">
                  <c:v>43647</c:v>
                </c:pt>
                <c:pt idx="13">
                  <c:v>43678</c:v>
                </c:pt>
                <c:pt idx="14">
                  <c:v>43709</c:v>
                </c:pt>
              </c:numCache>
            </c:numRef>
          </c:cat>
          <c:val>
            <c:numRef>
              <c:f>Sheet1!$C$1:$C$15</c:f>
              <c:numCache>
                <c:formatCode>General</c:formatCode>
                <c:ptCount val="15"/>
                <c:pt idx="0">
                  <c:v>53.61</c:v>
                </c:pt>
                <c:pt idx="1">
                  <c:v>44.42</c:v>
                </c:pt>
                <c:pt idx="2">
                  <c:v>54.879999999999995</c:v>
                </c:pt>
                <c:pt idx="3">
                  <c:v>55.18</c:v>
                </c:pt>
                <c:pt idx="4">
                  <c:v>56.41</c:v>
                </c:pt>
                <c:pt idx="5">
                  <c:v>53.5</c:v>
                </c:pt>
                <c:pt idx="6">
                  <c:v>51.82</c:v>
                </c:pt>
                <c:pt idx="7">
                  <c:v>60.75</c:v>
                </c:pt>
                <c:pt idx="8">
                  <c:v>48.65</c:v>
                </c:pt>
                <c:pt idx="9">
                  <c:v>58.06</c:v>
                </c:pt>
                <c:pt idx="10">
                  <c:v>46.08</c:v>
                </c:pt>
                <c:pt idx="11">
                  <c:v>53.09</c:v>
                </c:pt>
                <c:pt idx="12">
                  <c:v>36.879999999999995</c:v>
                </c:pt>
                <c:pt idx="13">
                  <c:v>34.28</c:v>
                </c:pt>
                <c:pt idx="14">
                  <c:v>24.54</c:v>
                </c:pt>
              </c:numCache>
            </c:numRef>
          </c:val>
          <c:extLst xmlns:c16r2="http://schemas.microsoft.com/office/drawing/2015/06/chart">
            <c:ext xmlns:c16="http://schemas.microsoft.com/office/drawing/2014/chart" uri="{C3380CC4-5D6E-409C-BE32-E72D297353CC}">
              <c16:uniqueId val="{00000000-B3BB-4286-9A85-CB6D3179EDFA}"/>
            </c:ext>
          </c:extLst>
        </c:ser>
        <c:dLbls/>
        <c:gapWidth val="219"/>
        <c:overlap val="-27"/>
        <c:axId val="67544576"/>
        <c:axId val="67546112"/>
      </c:barChart>
      <c:dateAx>
        <c:axId val="67544576"/>
        <c:scaling>
          <c:orientation val="minMax"/>
        </c:scaling>
        <c:axPos val="b"/>
        <c:numFmt formatCode="mmm\-yy" sourceLinked="1"/>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67546112"/>
        <c:crosses val="autoZero"/>
        <c:auto val="1"/>
        <c:lblOffset val="100"/>
        <c:baseTimeUnit val="months"/>
      </c:dateAx>
      <c:valAx>
        <c:axId val="67546112"/>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7544576"/>
        <c:crosses val="autoZero"/>
        <c:crossBetween val="between"/>
      </c:valAx>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ZA"/>
  <c:chart>
    <c:title>
      <c:tx>
        <c:rich>
          <a:bodyPr/>
          <a:lstStyle/>
          <a:p>
            <a:pPr>
              <a:defRPr sz="1400" b="1" i="0" u="none" strike="noStrike" baseline="0">
                <a:solidFill>
                  <a:srgbClr val="333333"/>
                </a:solidFill>
                <a:latin typeface="Calibri"/>
                <a:ea typeface="Calibri"/>
                <a:cs typeface="Calibri"/>
              </a:defRPr>
            </a:pPr>
            <a:r>
              <a:rPr lang="en-ZA"/>
              <a:t>ELECTRICITY SALES - 2018/19</a:t>
            </a:r>
          </a:p>
        </c:rich>
      </c:tx>
      <c:spPr>
        <a:noFill/>
        <a:ln w="25400">
          <a:noFill/>
        </a:ln>
      </c:spPr>
    </c:title>
    <c:view3D>
      <c:depthPercent val="100"/>
      <c:rAngAx val="1"/>
    </c:view3D>
    <c:floor>
      <c:spPr>
        <a:noFill/>
        <a:ln w="6350">
          <a:noFill/>
        </a:ln>
      </c:spPr>
    </c:floor>
    <c:sideWall>
      <c:spPr>
        <a:noFill/>
        <a:ln w="25400">
          <a:noFill/>
        </a:ln>
      </c:spPr>
    </c:sideWall>
    <c:backWall>
      <c:spPr>
        <a:noFill/>
        <a:ln w="25400">
          <a:noFill/>
        </a:ln>
      </c:spPr>
    </c:backWall>
    <c:plotArea>
      <c:layout/>
      <c:bar3DChart>
        <c:barDir val="col"/>
        <c:grouping val="clustered"/>
        <c:ser>
          <c:idx val="0"/>
          <c:order val="0"/>
          <c:tx>
            <c:strRef>
              <c:f>Sheet1!$C$6:$C$7</c:f>
              <c:strCache>
                <c:ptCount val="2"/>
                <c:pt idx="0">
                  <c:v>UNITS</c:v>
                </c:pt>
                <c:pt idx="1">
                  <c:v>SOLD</c:v>
                </c:pt>
              </c:strCache>
            </c:strRef>
          </c:tx>
          <c:spPr>
            <a:solidFill>
              <a:srgbClr val="5B9BD5"/>
            </a:solidFill>
            <a:ln w="25400">
              <a:noFill/>
            </a:ln>
          </c:spPr>
          <c:cat>
            <c:numRef>
              <c:f>Sheet1!$B$8:$B$19</c:f>
              <c:numCache>
                <c:formatCode>mmm\-yy</c:formatCode>
                <c:ptCount val="12"/>
                <c:pt idx="0">
                  <c:v>43282</c:v>
                </c:pt>
                <c:pt idx="1">
                  <c:v>43313</c:v>
                </c:pt>
                <c:pt idx="2">
                  <c:v>43344</c:v>
                </c:pt>
                <c:pt idx="3">
                  <c:v>43374</c:v>
                </c:pt>
                <c:pt idx="4">
                  <c:v>43405</c:v>
                </c:pt>
                <c:pt idx="5">
                  <c:v>43435</c:v>
                </c:pt>
                <c:pt idx="6">
                  <c:v>43466</c:v>
                </c:pt>
                <c:pt idx="7">
                  <c:v>43497</c:v>
                </c:pt>
                <c:pt idx="8">
                  <c:v>43525</c:v>
                </c:pt>
                <c:pt idx="9">
                  <c:v>43556</c:v>
                </c:pt>
                <c:pt idx="10">
                  <c:v>43586</c:v>
                </c:pt>
                <c:pt idx="11">
                  <c:v>43617</c:v>
                </c:pt>
              </c:numCache>
            </c:numRef>
          </c:cat>
          <c:val>
            <c:numRef>
              <c:f>Sheet1!$C$8:$C$19</c:f>
              <c:numCache>
                <c:formatCode>#,##0</c:formatCode>
                <c:ptCount val="12"/>
                <c:pt idx="0">
                  <c:v>13246076.439999998</c:v>
                </c:pt>
                <c:pt idx="1">
                  <c:v>16018847</c:v>
                </c:pt>
                <c:pt idx="2">
                  <c:v>11463438</c:v>
                </c:pt>
                <c:pt idx="3">
                  <c:v>12401289.890000002</c:v>
                </c:pt>
                <c:pt idx="4" formatCode="#,##0.00">
                  <c:v>11937764</c:v>
                </c:pt>
                <c:pt idx="5" formatCode="#,##0.00">
                  <c:v>11211382</c:v>
                </c:pt>
                <c:pt idx="6" formatCode="#,##0.00">
                  <c:v>13846269</c:v>
                </c:pt>
                <c:pt idx="7" formatCode="#,##0.00">
                  <c:v>9529888.9399999976</c:v>
                </c:pt>
                <c:pt idx="8" formatCode="#,##0.00">
                  <c:v>10821496.969999999</c:v>
                </c:pt>
                <c:pt idx="9" formatCode="#,##0.00">
                  <c:v>7592709.9900000002</c:v>
                </c:pt>
                <c:pt idx="10" formatCode="#,##0.00">
                  <c:v>11423896.300000003</c:v>
                </c:pt>
                <c:pt idx="11" formatCode="#,##0.00">
                  <c:v>11697192.699999997</c:v>
                </c:pt>
              </c:numCache>
            </c:numRef>
          </c:val>
          <c:extLst xmlns:c16r2="http://schemas.microsoft.com/office/drawing/2015/06/chart">
            <c:ext xmlns:c16="http://schemas.microsoft.com/office/drawing/2014/chart" uri="{C3380CC4-5D6E-409C-BE32-E72D297353CC}">
              <c16:uniqueId val="{00000000-E871-42AD-8BCE-BCA75A6559CD}"/>
            </c:ext>
          </c:extLst>
        </c:ser>
        <c:ser>
          <c:idx val="1"/>
          <c:order val="1"/>
          <c:tx>
            <c:strRef>
              <c:f>Sheet1!$D$6:$D$7</c:f>
              <c:strCache>
                <c:ptCount val="2"/>
                <c:pt idx="0">
                  <c:v>UNITS</c:v>
                </c:pt>
                <c:pt idx="1">
                  <c:v>PURCHASED</c:v>
                </c:pt>
              </c:strCache>
            </c:strRef>
          </c:tx>
          <c:spPr>
            <a:solidFill>
              <a:srgbClr val="ED7D31"/>
            </a:solidFill>
            <a:ln w="25400">
              <a:noFill/>
            </a:ln>
          </c:spPr>
          <c:cat>
            <c:numRef>
              <c:f>Sheet1!$B$8:$B$19</c:f>
              <c:numCache>
                <c:formatCode>mmm\-yy</c:formatCode>
                <c:ptCount val="12"/>
                <c:pt idx="0">
                  <c:v>43282</c:v>
                </c:pt>
                <c:pt idx="1">
                  <c:v>43313</c:v>
                </c:pt>
                <c:pt idx="2">
                  <c:v>43344</c:v>
                </c:pt>
                <c:pt idx="3">
                  <c:v>43374</c:v>
                </c:pt>
                <c:pt idx="4">
                  <c:v>43405</c:v>
                </c:pt>
                <c:pt idx="5">
                  <c:v>43435</c:v>
                </c:pt>
                <c:pt idx="6">
                  <c:v>43466</c:v>
                </c:pt>
                <c:pt idx="7">
                  <c:v>43497</c:v>
                </c:pt>
                <c:pt idx="8">
                  <c:v>43525</c:v>
                </c:pt>
                <c:pt idx="9">
                  <c:v>43556</c:v>
                </c:pt>
                <c:pt idx="10">
                  <c:v>43586</c:v>
                </c:pt>
                <c:pt idx="11">
                  <c:v>43617</c:v>
                </c:pt>
              </c:numCache>
            </c:numRef>
          </c:cat>
          <c:val>
            <c:numRef>
              <c:f>Sheet1!$D$8:$D$19</c:f>
              <c:numCache>
                <c:formatCode>#,##0</c:formatCode>
                <c:ptCount val="12"/>
                <c:pt idx="0">
                  <c:v>27796405.52</c:v>
                </c:pt>
                <c:pt idx="1">
                  <c:v>24131244.190000001</c:v>
                </c:pt>
                <c:pt idx="2">
                  <c:v>20844399.719999999</c:v>
                </c:pt>
                <c:pt idx="3">
                  <c:v>19834674.530000001</c:v>
                </c:pt>
                <c:pt idx="4" formatCode="#,##0.00">
                  <c:v>19358147.209999997</c:v>
                </c:pt>
                <c:pt idx="5">
                  <c:v>18305052.039999999</c:v>
                </c:pt>
                <c:pt idx="6" formatCode="#,##0.00">
                  <c:v>19096322.779999997</c:v>
                </c:pt>
                <c:pt idx="7" formatCode="#,##0.00">
                  <c:v>17029864.77</c:v>
                </c:pt>
                <c:pt idx="8" formatCode="#,##0.00">
                  <c:v>18298398</c:v>
                </c:pt>
                <c:pt idx="9" formatCode="#,##0.00">
                  <c:v>19929802.32</c:v>
                </c:pt>
                <c:pt idx="10" formatCode="#,##0.00">
                  <c:v>22376831.82</c:v>
                </c:pt>
                <c:pt idx="11" formatCode="#,##0.00">
                  <c:v>25151159.57</c:v>
                </c:pt>
              </c:numCache>
            </c:numRef>
          </c:val>
          <c:extLst xmlns:c16r2="http://schemas.microsoft.com/office/drawing/2015/06/chart">
            <c:ext xmlns:c16="http://schemas.microsoft.com/office/drawing/2014/chart" uri="{C3380CC4-5D6E-409C-BE32-E72D297353CC}">
              <c16:uniqueId val="{00000001-E871-42AD-8BCE-BCA75A6559CD}"/>
            </c:ext>
          </c:extLst>
        </c:ser>
        <c:dLbls/>
        <c:shape val="box"/>
        <c:axId val="67327488"/>
        <c:axId val="67329024"/>
        <c:axId val="0"/>
      </c:bar3DChart>
      <c:dateAx>
        <c:axId val="67327488"/>
        <c:scaling>
          <c:orientation val="minMax"/>
        </c:scaling>
        <c:axPos val="b"/>
        <c:numFmt formatCode="mmm/yy" sourceLinked="0"/>
        <c:tickLblPos val="nextTo"/>
        <c:spPr>
          <a:ln w="6350">
            <a:noFill/>
          </a:ln>
        </c:spPr>
        <c:txPr>
          <a:bodyPr rot="0" vert="horz"/>
          <a:lstStyle/>
          <a:p>
            <a:pPr>
              <a:defRPr sz="900" b="0" i="0" u="none" strike="noStrike" baseline="0">
                <a:solidFill>
                  <a:srgbClr val="333333"/>
                </a:solidFill>
                <a:latin typeface="Calibri"/>
                <a:ea typeface="Calibri"/>
                <a:cs typeface="Calibri"/>
              </a:defRPr>
            </a:pPr>
            <a:endParaRPr lang="en-US"/>
          </a:p>
        </c:txPr>
        <c:crossAx val="67329024"/>
        <c:crosses val="autoZero"/>
        <c:auto val="1"/>
        <c:lblOffset val="100"/>
        <c:baseTimeUnit val="months"/>
      </c:dateAx>
      <c:valAx>
        <c:axId val="67329024"/>
        <c:scaling>
          <c:orientation val="minMax"/>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ln w="6350">
            <a:noFill/>
          </a:ln>
        </c:spPr>
        <c:txPr>
          <a:bodyPr rot="0" vert="horz"/>
          <a:lstStyle/>
          <a:p>
            <a:pPr>
              <a:defRPr sz="900" b="0" i="0" u="none" strike="noStrike" baseline="0">
                <a:solidFill>
                  <a:srgbClr val="333333"/>
                </a:solidFill>
                <a:latin typeface="Calibri"/>
                <a:ea typeface="Calibri"/>
                <a:cs typeface="Calibri"/>
              </a:defRPr>
            </a:pPr>
            <a:endParaRPr lang="en-US"/>
          </a:p>
        </c:txPr>
        <c:crossAx val="67327488"/>
        <c:crosses val="autoZero"/>
        <c:crossBetween val="between"/>
      </c:valAx>
      <c:spPr>
        <a:noFill/>
        <a:ln w="25400">
          <a:noFill/>
        </a:ln>
      </c:spPr>
    </c:plotArea>
    <c:legend>
      <c:legendPos val="r"/>
      <c:layout>
        <c:manualLayout>
          <c:xMode val="edge"/>
          <c:yMode val="edge"/>
          <c:x val="0.39905705547043785"/>
          <c:y val="0.91010960650286588"/>
          <c:w val="0.20072330933842381"/>
          <c:h val="5.7222460289102342E-2"/>
        </c:manualLayout>
      </c:layout>
      <c:spPr>
        <a:noFill/>
        <a:ln w="25400">
          <a:noFill/>
        </a:ln>
      </c:spPr>
      <c:txPr>
        <a:bodyPr/>
        <a:lstStyle/>
        <a:p>
          <a:pPr>
            <a:defRPr sz="575" b="0" i="0" u="none" strike="noStrike" baseline="0">
              <a:solidFill>
                <a:srgbClr val="333333"/>
              </a:solidFill>
              <a:latin typeface="Calibri"/>
              <a:ea typeface="Calibri"/>
              <a:cs typeface="Calibri"/>
            </a:defRPr>
          </a:pPr>
          <a:endParaRPr lang="en-US"/>
        </a:p>
      </c:txPr>
    </c:legend>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sz="1000" b="0" i="0" u="none" strike="noStrike" baseline="0">
          <a:solidFill>
            <a:srgbClr val="000000"/>
          </a:solidFill>
          <a:latin typeface="Calibri"/>
          <a:ea typeface="Calibri"/>
          <a:cs typeface="Calibri"/>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ZA"/>
  <c:chart>
    <c:autoTitleDeleted val="1"/>
    <c:plotArea>
      <c:layout/>
      <c:barChart>
        <c:barDir val="col"/>
        <c:grouping val="clustered"/>
        <c:ser>
          <c:idx val="0"/>
          <c:order val="0"/>
          <c:spPr>
            <a:solidFill>
              <a:schemeClr val="accent1"/>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Sheet1!$A$1:$A$11</c:f>
              <c:strCache>
                <c:ptCount val="11"/>
                <c:pt idx="0">
                  <c:v>KHUTSONG SOUTH</c:v>
                </c:pt>
                <c:pt idx="1">
                  <c:v>KOKOSI</c:v>
                </c:pt>
                <c:pt idx="2">
                  <c:v>WEDELA</c:v>
                </c:pt>
                <c:pt idx="3">
                  <c:v>GREENSPARK</c:v>
                </c:pt>
                <c:pt idx="4">
                  <c:v>BLYBANK</c:v>
                </c:pt>
                <c:pt idx="5">
                  <c:v>FOCHVILLE</c:v>
                </c:pt>
                <c:pt idx="6">
                  <c:v>CARLETONVILLE</c:v>
                </c:pt>
                <c:pt idx="7">
                  <c:v>OBERHOLZER</c:v>
                </c:pt>
                <c:pt idx="8">
                  <c:v>WELVERDIEND</c:v>
                </c:pt>
                <c:pt idx="9">
                  <c:v>WONDERFONTEIN</c:v>
                </c:pt>
                <c:pt idx="10">
                  <c:v>PRETORIUSRUS</c:v>
                </c:pt>
              </c:strCache>
            </c:strRef>
          </c:cat>
          <c:val>
            <c:numRef>
              <c:f>Sheet1!$B$1:$B$11</c:f>
              <c:numCache>
                <c:formatCode>General</c:formatCode>
                <c:ptCount val="11"/>
                <c:pt idx="0">
                  <c:v>6810</c:v>
                </c:pt>
                <c:pt idx="1">
                  <c:v>3532</c:v>
                </c:pt>
                <c:pt idx="2">
                  <c:v>719</c:v>
                </c:pt>
                <c:pt idx="3">
                  <c:v>286</c:v>
                </c:pt>
                <c:pt idx="4">
                  <c:v>280</c:v>
                </c:pt>
                <c:pt idx="5">
                  <c:v>235</c:v>
                </c:pt>
                <c:pt idx="6">
                  <c:v>223</c:v>
                </c:pt>
                <c:pt idx="7">
                  <c:v>71</c:v>
                </c:pt>
                <c:pt idx="8">
                  <c:v>68</c:v>
                </c:pt>
                <c:pt idx="9">
                  <c:v>3</c:v>
                </c:pt>
                <c:pt idx="10">
                  <c:v>5</c:v>
                </c:pt>
              </c:numCache>
            </c:numRef>
          </c:val>
          <c:extLst xmlns:c16r2="http://schemas.microsoft.com/office/drawing/2015/06/chart">
            <c:ext xmlns:c16="http://schemas.microsoft.com/office/drawing/2014/chart" uri="{C3380CC4-5D6E-409C-BE32-E72D297353CC}">
              <c16:uniqueId val="{00000000-7C8E-4CFF-8AA5-17F70C31E08F}"/>
            </c:ext>
          </c:extLst>
        </c:ser>
        <c:dLbls>
          <c:showVal val="1"/>
        </c:dLbls>
        <c:gapWidth val="219"/>
        <c:overlap val="-27"/>
        <c:axId val="67370368"/>
        <c:axId val="69153920"/>
      </c:barChart>
      <c:catAx>
        <c:axId val="67370368"/>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9153920"/>
        <c:crosses val="autoZero"/>
        <c:auto val="1"/>
        <c:lblAlgn val="ctr"/>
        <c:lblOffset val="100"/>
      </c:catAx>
      <c:valAx>
        <c:axId val="69153920"/>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67370368"/>
        <c:crosses val="autoZero"/>
        <c:crossBetween val="between"/>
      </c:valAx>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32DD05AB-7847-41DC-AD0C-5D688F2F1146}" type="datetimeFigureOut">
              <a:rPr lang="en-ZA" smtClean="0"/>
              <a:pPr/>
              <a:t>2019/12/05</a:t>
            </a:fld>
            <a:endParaRPr lang="en-ZA"/>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78B1F31A-711B-4963-80B5-0CE10B74DE81}" type="slidenum">
              <a:rPr lang="en-ZA" smtClean="0"/>
              <a:pPr/>
              <a:t>‹#›</a:t>
            </a:fld>
            <a:endParaRPr lang="en-ZA"/>
          </a:p>
        </p:txBody>
      </p:sp>
    </p:spTree>
    <p:extLst>
      <p:ext uri="{BB962C8B-B14F-4D97-AF65-F5344CB8AC3E}">
        <p14:creationId xmlns:p14="http://schemas.microsoft.com/office/powerpoint/2010/main" xmlns="" val="21312996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E9D2F06-2169-441A-91EF-8C8EF2A5E81D}" type="datetimeFigureOut">
              <a:rPr lang="en-ZA" smtClean="0"/>
              <a:pPr/>
              <a:t>2019/12/05</a:t>
            </a:fld>
            <a:endParaRPr lang="en-ZA"/>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A3EAF09-C014-4201-B64D-4674DF7D494E}" type="slidenum">
              <a:rPr lang="en-ZA" smtClean="0"/>
              <a:pPr/>
              <a:t>‹#›</a:t>
            </a:fld>
            <a:endParaRPr lang="en-ZA"/>
          </a:p>
        </p:txBody>
      </p:sp>
    </p:spTree>
    <p:extLst>
      <p:ext uri="{BB962C8B-B14F-4D97-AF65-F5344CB8AC3E}">
        <p14:creationId xmlns:p14="http://schemas.microsoft.com/office/powerpoint/2010/main" xmlns="" val="1329238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A3EAF09-C014-4201-B64D-4674DF7D494E}" type="slidenum">
              <a:rPr lang="en-ZA" smtClean="0"/>
              <a:pPr/>
              <a:t>18</a:t>
            </a:fld>
            <a:endParaRPr lang="en-ZA"/>
          </a:p>
        </p:txBody>
      </p:sp>
    </p:spTree>
    <p:extLst>
      <p:ext uri="{BB962C8B-B14F-4D97-AF65-F5344CB8AC3E}">
        <p14:creationId xmlns:p14="http://schemas.microsoft.com/office/powerpoint/2010/main" xmlns="" val="38538204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sz="1800" dirty="0">
              <a:solidFill>
                <a:prstClr val="white"/>
              </a:solidFill>
            </a:endParaRPr>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pPr defTabSz="914400"/>
              <a:endParaRPr lang="en-US" sz="1800" dirty="0">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pPr defTabSz="914400"/>
              <a:endParaRPr lang="en-US" sz="1800" dirty="0">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defTabSz="914400"/>
              <a:endParaRPr lang="en-US" sz="1800" dirty="0">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FB9278-B80C-4068-A81C-9B7000BA2364}" type="datetime1">
              <a:rPr lang="en-US" smtClean="0"/>
              <a:pPr/>
              <a:t>12/5/2019</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3674408-07F3-4EF2-AA1E-3424A092B4E0}" type="slidenum">
              <a:rPr lang="en-US" smtClean="0"/>
              <a:pPr/>
              <a:t>‹#›</a:t>
            </a:fld>
            <a:endParaRPr lang="en-US" dirty="0"/>
          </a:p>
        </p:txBody>
      </p:sp>
    </p:spTree>
    <p:extLst>
      <p:ext uri="{BB962C8B-B14F-4D97-AF65-F5344CB8AC3E}">
        <p14:creationId xmlns:p14="http://schemas.microsoft.com/office/powerpoint/2010/main" xmlns="" val="1731312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992C07-EDD8-4836-A867-EE3CFE091E1E}" type="datetime1">
              <a:rPr lang="en-US" smtClean="0">
                <a:solidFill>
                  <a:prstClr val="black"/>
                </a:solidFill>
              </a:rPr>
              <a:pPr/>
              <a:t>12/5/2019</a:t>
            </a:fld>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33674408-07F3-4EF2-AA1E-3424A092B4E0}"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xmlns="" val="3265385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1A0043-F3BE-4478-8AB1-17B1E0F25CA7}" type="datetime1">
              <a:rPr lang="en-US" smtClean="0">
                <a:solidFill>
                  <a:prstClr val="black"/>
                </a:solidFill>
              </a:rPr>
              <a:pPr/>
              <a:t>12/5/2019</a:t>
            </a:fld>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33674408-07F3-4EF2-AA1E-3424A092B4E0}"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xmlns="" val="1472117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B90CBF-7BEB-43CA-AD6F-3EED52DA4D59}" type="datetime1">
              <a:rPr lang="en-US" smtClean="0">
                <a:solidFill>
                  <a:prstClr val="black"/>
                </a:solidFill>
              </a:rPr>
              <a:pPr/>
              <a:t>12/5/2019</a:t>
            </a:fld>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33674408-07F3-4EF2-AA1E-3424A092B4E0}" type="slidenum">
              <a:rPr lang="en-US" smtClean="0">
                <a:solidFill>
                  <a:prstClr val="black"/>
                </a:solidFill>
              </a:rPr>
              <a:pPr/>
              <a:t>‹#›</a:t>
            </a:fld>
            <a:endParaRPr lang="en-US" dirty="0">
              <a:solidFill>
                <a:prstClr val="black"/>
              </a:solidFill>
            </a:endParaRPr>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extLst>
      <p:ext uri="{BB962C8B-B14F-4D97-AF65-F5344CB8AC3E}">
        <p14:creationId xmlns:p14="http://schemas.microsoft.com/office/powerpoint/2010/main" xmlns="" val="3569234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BC1F82A-5D7F-4508-A9C8-8226BE54BAD9}" type="datetime1">
              <a:rPr lang="en-US" smtClean="0">
                <a:solidFill>
                  <a:prstClr val="white"/>
                </a:solidFill>
              </a:rPr>
              <a:pPr/>
              <a:t>12/5/2019</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33674408-07F3-4EF2-AA1E-3424A092B4E0}" type="slidenum">
              <a:rPr lang="en-US" smtClean="0">
                <a:solidFill>
                  <a:prstClr val="white"/>
                </a:solidFill>
              </a:rPr>
              <a:pPr/>
              <a:t>‹#›</a:t>
            </a:fld>
            <a:endParaRPr lang="en-US" dirty="0">
              <a:solidFill>
                <a:prstClr val="white"/>
              </a:solidFill>
            </a:endParaRPr>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defTabSz="914400"/>
            <a:endParaRPr lang="en-US" sz="1800" dirty="0">
              <a:solidFill>
                <a:prstClr val="white"/>
              </a:solidFill>
            </a:endParaRPr>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defTabSz="914400"/>
            <a:endParaRPr lang="en-US" sz="1800" dirty="0">
              <a:solidFill>
                <a:prstClr val="white"/>
              </a:solidFill>
            </a:endParaRPr>
          </a:p>
        </p:txBody>
      </p:sp>
    </p:spTree>
    <p:extLst>
      <p:ext uri="{BB962C8B-B14F-4D97-AF65-F5344CB8AC3E}">
        <p14:creationId xmlns:p14="http://schemas.microsoft.com/office/powerpoint/2010/main" xmlns="" val="281024853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40D11B1-630F-4DCF-97D6-B9FA92B31654}" type="datetime1">
              <a:rPr lang="en-US" smtClean="0">
                <a:solidFill>
                  <a:prstClr val="white"/>
                </a:solidFill>
              </a:rPr>
              <a:pPr/>
              <a:t>12/5/2019</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33674408-07F3-4EF2-AA1E-3424A092B4E0}" type="slidenum">
              <a:rPr lang="en-US" smtClean="0">
                <a:solidFill>
                  <a:prstClr val="white"/>
                </a:solidFill>
              </a:rPr>
              <a:pPr/>
              <a:t>‹#›</a:t>
            </a:fld>
            <a:endParaRPr lang="en-US" dirty="0">
              <a:solidFill>
                <a:prstClr val="white"/>
              </a:solidFill>
            </a:endParaRPr>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extLst>
      <p:ext uri="{BB962C8B-B14F-4D97-AF65-F5344CB8AC3E}">
        <p14:creationId xmlns:p14="http://schemas.microsoft.com/office/powerpoint/2010/main" xmlns="" val="2813309054"/>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217D35A-2E43-4D34-90D1-343F158889CC}" type="datetime1">
              <a:rPr lang="en-US" smtClean="0">
                <a:solidFill>
                  <a:prstClr val="black"/>
                </a:solidFill>
              </a:rPr>
              <a:pPr/>
              <a:t>12/5/2019</a:t>
            </a:fld>
            <a:endParaRPr lang="en-US" dirty="0">
              <a:solidFill>
                <a:prstClr val="black"/>
              </a:solidFill>
            </a:endParaRPr>
          </a:p>
        </p:txBody>
      </p:sp>
      <p:sp>
        <p:nvSpPr>
          <p:cNvPr id="8" name="Footer Placeholder 7"/>
          <p:cNvSpPr>
            <a:spLocks noGrp="1"/>
          </p:cNvSpPr>
          <p:nvPr>
            <p:ph type="ftr" sz="quarter" idx="11"/>
          </p:nvPr>
        </p:nvSpPr>
        <p:spPr/>
        <p:txBody>
          <a:bodyPr/>
          <a:lstStyle/>
          <a:p>
            <a:endParaRPr lang="en-US" dirty="0">
              <a:solidFill>
                <a:prstClr val="black"/>
              </a:solidFill>
            </a:endParaRPr>
          </a:p>
        </p:txBody>
      </p:sp>
      <p:sp>
        <p:nvSpPr>
          <p:cNvPr id="9" name="Slide Number Placeholder 8"/>
          <p:cNvSpPr>
            <a:spLocks noGrp="1"/>
          </p:cNvSpPr>
          <p:nvPr>
            <p:ph type="sldNum" sz="quarter" idx="12"/>
          </p:nvPr>
        </p:nvSpPr>
        <p:spPr/>
        <p:txBody>
          <a:bodyPr/>
          <a:lstStyle/>
          <a:p>
            <a:fld id="{33674408-07F3-4EF2-AA1E-3424A092B4E0}"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xmlns="" val="3824660767"/>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A258748-BED7-47DB-B5AF-4C6D68E120F4}" type="datetime1">
              <a:rPr lang="en-US" smtClean="0">
                <a:solidFill>
                  <a:prstClr val="white"/>
                </a:solidFill>
              </a:rPr>
              <a:pPr/>
              <a:t>12/5/2019</a:t>
            </a:fld>
            <a:endParaRPr lang="en-US" dirty="0">
              <a:solidFill>
                <a:prstClr val="white"/>
              </a:solidFill>
            </a:endParaRPr>
          </a:p>
        </p:txBody>
      </p:sp>
      <p:sp>
        <p:nvSpPr>
          <p:cNvPr id="4" name="Footer Placeholder 3"/>
          <p:cNvSpPr>
            <a:spLocks noGrp="1"/>
          </p:cNvSpPr>
          <p:nvPr>
            <p:ph type="ftr" sz="quarter" idx="11"/>
          </p:nvPr>
        </p:nvSpPr>
        <p:spPr/>
        <p:txBody>
          <a:bodyPr/>
          <a:lstStyle/>
          <a:p>
            <a:endParaRPr lang="en-US" dirty="0">
              <a:solidFill>
                <a:prstClr val="white"/>
              </a:solidFill>
            </a:endParaRPr>
          </a:p>
        </p:txBody>
      </p:sp>
      <p:sp>
        <p:nvSpPr>
          <p:cNvPr id="5" name="Slide Number Placeholder 4"/>
          <p:cNvSpPr>
            <a:spLocks noGrp="1"/>
          </p:cNvSpPr>
          <p:nvPr>
            <p:ph type="sldNum" sz="quarter" idx="12"/>
          </p:nvPr>
        </p:nvSpPr>
        <p:spPr/>
        <p:txBody>
          <a:bodyPr/>
          <a:lstStyle/>
          <a:p>
            <a:fld id="{33674408-07F3-4EF2-AA1E-3424A092B4E0}" type="slidenum">
              <a:rPr lang="en-US" smtClean="0">
                <a:solidFill>
                  <a:prstClr val="white"/>
                </a:solidFill>
              </a:rPr>
              <a:pPr/>
              <a:t>‹#›</a:t>
            </a:fld>
            <a:endParaRPr lang="en-US" dirty="0">
              <a:solidFill>
                <a:prstClr val="white"/>
              </a:solidFill>
            </a:endParaRPr>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extLst>
      <p:ext uri="{BB962C8B-B14F-4D97-AF65-F5344CB8AC3E}">
        <p14:creationId xmlns:p14="http://schemas.microsoft.com/office/powerpoint/2010/main" xmlns="" val="2945298170"/>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7411D5-B9E9-4004-A7EB-756FC881B881}" type="datetime1">
              <a:rPr lang="en-US" smtClean="0">
                <a:solidFill>
                  <a:prstClr val="black"/>
                </a:solidFill>
              </a:rPr>
              <a:pPr/>
              <a:t>12/5/2019</a:t>
            </a:fld>
            <a:endParaRPr lang="en-US" dirty="0">
              <a:solidFill>
                <a:prstClr val="black"/>
              </a:solidFill>
            </a:endParaRPr>
          </a:p>
        </p:txBody>
      </p:sp>
      <p:sp>
        <p:nvSpPr>
          <p:cNvPr id="3" name="Footer Placeholder 2"/>
          <p:cNvSpPr>
            <a:spLocks noGrp="1"/>
          </p:cNvSpPr>
          <p:nvPr>
            <p:ph type="ftr" sz="quarter" idx="11"/>
          </p:nvPr>
        </p:nvSpPr>
        <p:spPr/>
        <p:txBody>
          <a:bodyPr/>
          <a:lstStyle/>
          <a:p>
            <a:endParaRPr lang="en-US" dirty="0">
              <a:solidFill>
                <a:prstClr val="black"/>
              </a:solidFill>
            </a:endParaRPr>
          </a:p>
        </p:txBody>
      </p:sp>
      <p:sp>
        <p:nvSpPr>
          <p:cNvPr id="4" name="Slide Number Placeholder 3"/>
          <p:cNvSpPr>
            <a:spLocks noGrp="1"/>
          </p:cNvSpPr>
          <p:nvPr>
            <p:ph type="sldNum" sz="quarter" idx="12"/>
          </p:nvPr>
        </p:nvSpPr>
        <p:spPr/>
        <p:txBody>
          <a:bodyPr/>
          <a:lstStyle/>
          <a:p>
            <a:fld id="{33674408-07F3-4EF2-AA1E-3424A092B4E0}"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xmlns="" val="3920569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p>
            <a:fld id="{7AD12261-4F93-4E10-B405-57033D307EEA}" type="datetime1">
              <a:rPr lang="en-US" smtClean="0">
                <a:solidFill>
                  <a:prstClr val="black"/>
                </a:solidFill>
              </a:rPr>
              <a:pPr/>
              <a:t>12/5/2019</a:t>
            </a:fld>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33674408-07F3-4EF2-AA1E-3424A092B4E0}"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xmlns="" val="5598388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6E5F31E-EAA1-4A1C-8D45-297332863200}" type="datetime1">
              <a:rPr lang="en-US" smtClean="0">
                <a:solidFill>
                  <a:prstClr val="white"/>
                </a:solidFill>
              </a:rPr>
              <a:pPr/>
              <a:t>12/5/2019</a:t>
            </a:fld>
            <a:endParaRPr lang="en-US" dirty="0">
              <a:solidFill>
                <a:prstClr val="white"/>
              </a:solidFill>
            </a:endParaRPr>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3674408-07F3-4EF2-AA1E-3424A092B4E0}" type="slidenum">
              <a:rPr lang="en-US" smtClean="0">
                <a:solidFill>
                  <a:prstClr val="white"/>
                </a:solidFill>
              </a:rPr>
              <a:pPr/>
              <a:t>‹#›</a:t>
            </a:fld>
            <a:endParaRPr lang="en-US" dirty="0">
              <a:solidFill>
                <a:prstClr val="white"/>
              </a:solidFill>
            </a:endParaRPr>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pPr defTabSz="914400"/>
            <a:endParaRPr lang="en-US" sz="1800" dirty="0">
              <a:solidFill>
                <a:prstClr val="white"/>
              </a:solidFill>
            </a:endParaRPr>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pPr defTabSz="914400"/>
            <a:endParaRPr lang="en-US" sz="1800" dirty="0">
              <a:solidFill>
                <a:prstClr val="white"/>
              </a:solidFill>
            </a:endParaRPr>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defTabSz="914400"/>
            <a:endParaRPr lang="en-US" sz="1800" dirty="0">
              <a:solidFill>
                <a:prstClr val="white"/>
              </a:solidFill>
            </a:endParaRPr>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defTabSz="914400"/>
            <a:endParaRPr lang="en-US" sz="1800" dirty="0">
              <a:solidFill>
                <a:prstClr val="white"/>
              </a:solidFill>
            </a:endParaRPr>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defTabSz="914400"/>
            <a:endParaRPr lang="en-US" sz="1800" dirty="0">
              <a:solidFill>
                <a:prstClr val="white"/>
              </a:solidFill>
            </a:endParaRPr>
          </a:p>
        </p:txBody>
      </p:sp>
    </p:spTree>
    <p:extLst>
      <p:ext uri="{BB962C8B-B14F-4D97-AF65-F5344CB8AC3E}">
        <p14:creationId xmlns:p14="http://schemas.microsoft.com/office/powerpoint/2010/main" xmlns="" val="2283566755"/>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pPr defTabSz="914400"/>
            <a:endParaRPr lang="en-US" sz="1800" dirty="0">
              <a:solidFill>
                <a:prstClr val="black"/>
              </a:solidFill>
            </a:endParaRPr>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pPr defTabSz="914400"/>
            <a:endParaRPr lang="en-US" sz="1800" dirty="0">
              <a:solidFill>
                <a:prstClr val="black"/>
              </a:solidFill>
            </a:endParaRPr>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defTabSz="914400"/>
            <a:endParaRPr lang="en-US" sz="1800" dirty="0">
              <a:solidFill>
                <a:prstClr val="white"/>
              </a:solidFill>
            </a:endParaRPr>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pPr defTabSz="914400"/>
            <a:fld id="{EA7DB4C3-FE94-4957-BDA0-6BE36ACF44B1}" type="datetime1">
              <a:rPr lang="en-US" smtClean="0">
                <a:solidFill>
                  <a:prstClr val="black"/>
                </a:solidFill>
              </a:rPr>
              <a:pPr defTabSz="914400"/>
              <a:t>12/5/2019</a:t>
            </a:fld>
            <a:endParaRPr lang="en-US" dirty="0">
              <a:solidFill>
                <a:prstClr val="black"/>
              </a:solidFill>
            </a:endParaRPr>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pPr defTabSz="914400"/>
            <a:endParaRPr lang="en-US" dirty="0">
              <a:solidFill>
                <a:prstClr val="black"/>
              </a:solidFill>
            </a:endParaRPr>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pPr defTabSz="914400"/>
            <a:fld id="{33674408-07F3-4EF2-AA1E-3424A092B4E0}" type="slidenum">
              <a:rPr lang="en-US" smtClean="0">
                <a:solidFill>
                  <a:prstClr val="black"/>
                </a:solidFill>
              </a:rPr>
              <a:pPr defTabSz="914400"/>
              <a:t>‹#›</a:t>
            </a:fld>
            <a:endParaRPr lang="en-US" dirty="0">
              <a:solidFill>
                <a:prstClr val="black"/>
              </a:solidFill>
            </a:endParaRPr>
          </a:p>
        </p:txBody>
      </p:sp>
    </p:spTree>
    <p:extLst>
      <p:ext uri="{BB962C8B-B14F-4D97-AF65-F5344CB8AC3E}">
        <p14:creationId xmlns:p14="http://schemas.microsoft.com/office/powerpoint/2010/main" xmlns="" val="2502190618"/>
      </p:ext>
    </p:extLst>
  </p:cSld>
  <p:clrMap bg1="lt1" tx1="dk1" bg2="lt2" tx2="dk2" accent1="accent1" accent2="accent2" accent3="accent3" accent4="accent4" accent5="accent5" accent6="accent6" hlink="hlink" folHlink="folHlink"/>
  <p:sldLayoutIdLst>
    <p:sldLayoutId id="2147483960" r:id="rId1"/>
    <p:sldLayoutId id="2147483961" r:id="rId2"/>
    <p:sldLayoutId id="2147483962" r:id="rId3"/>
    <p:sldLayoutId id="2147483963" r:id="rId4"/>
    <p:sldLayoutId id="2147483964" r:id="rId5"/>
    <p:sldLayoutId id="2147483965" r:id="rId6"/>
    <p:sldLayoutId id="2147483966" r:id="rId7"/>
    <p:sldLayoutId id="2147483967" r:id="rId8"/>
    <p:sldLayoutId id="2147483968" r:id="rId9"/>
    <p:sldLayoutId id="2147483969" r:id="rId10"/>
    <p:sldLayoutId id="2147483970"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859" y="2377440"/>
            <a:ext cx="11610109" cy="1392128"/>
          </a:xfrm>
        </p:spPr>
        <p:txBody>
          <a:bodyPr>
            <a:normAutofit/>
          </a:bodyPr>
          <a:lstStyle/>
          <a:p>
            <a:pPr algn="ctr"/>
            <a:r>
              <a:rPr lang="en-ZA" sz="4000" dirty="0" smtClean="0">
                <a:latin typeface="Arial" panose="020B0604020202020204" pitchFamily="34" charset="0"/>
                <a:cs typeface="Arial" panose="020B0604020202020204" pitchFamily="34" charset="0"/>
              </a:rPr>
              <a:t>PORTFOLIO COMMITTEE - COOPERATIVE GOVERNANCE AND TRADITIONAL AFFAIRS</a:t>
            </a:r>
            <a:endParaRPr lang="en-ZA" sz="2800" dirty="0">
              <a:latin typeface="Arial" panose="020B0604020202020204" pitchFamily="34" charset="0"/>
              <a:cs typeface="Arial" panose="020B0604020202020204" pitchFamily="34" charset="0"/>
            </a:endParaRPr>
          </a:p>
        </p:txBody>
      </p:sp>
      <p:pic>
        <p:nvPicPr>
          <p:cNvPr id="4" name="Picture 3" descr="Merafong Logo"/>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029200" y="304801"/>
            <a:ext cx="2209800" cy="1795463"/>
          </a:xfrm>
          <a:prstGeom prst="rect">
            <a:avLst/>
          </a:prstGeom>
          <a:noFill/>
          <a:ln>
            <a:noFill/>
          </a:ln>
        </p:spPr>
      </p:pic>
      <p:sp>
        <p:nvSpPr>
          <p:cNvPr id="3" name="TextBox 2"/>
          <p:cNvSpPr txBox="1"/>
          <p:nvPr/>
        </p:nvSpPr>
        <p:spPr>
          <a:xfrm>
            <a:off x="385354" y="6237093"/>
            <a:ext cx="6853646" cy="276999"/>
          </a:xfrm>
          <a:prstGeom prst="rect">
            <a:avLst/>
          </a:prstGeom>
          <a:noFill/>
        </p:spPr>
        <p:txBody>
          <a:bodyPr wrap="square" rtlCol="0">
            <a:spAutoFit/>
          </a:bodyPr>
          <a:lstStyle/>
          <a:p>
            <a:r>
              <a:rPr lang="en-ZA" sz="1200" b="1" dirty="0" smtClean="0"/>
              <a:t>ACTING MUNICIPAL MANAGER: CWA NIEUWOUDT 04 DECEMBER 2019</a:t>
            </a:r>
            <a:endParaRPr lang="en-ZA" sz="1200" b="1" dirty="0"/>
          </a:p>
        </p:txBody>
      </p:sp>
    </p:spTree>
    <p:extLst>
      <p:ext uri="{BB962C8B-B14F-4D97-AF65-F5344CB8AC3E}">
        <p14:creationId xmlns:p14="http://schemas.microsoft.com/office/powerpoint/2010/main" xmlns="" val="20370899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6406" y="1688520"/>
            <a:ext cx="10876548" cy="4231017"/>
          </a:xfrm>
        </p:spPr>
        <p:txBody>
          <a:bodyPr>
            <a:normAutofit fontScale="25000" lnSpcReduction="20000"/>
          </a:bodyPr>
          <a:lstStyle/>
          <a:p>
            <a:pPr marL="109728" indent="0" algn="just">
              <a:buNone/>
            </a:pPr>
            <a:endParaRPr lang="en-ZA" sz="9600" b="1" u="sng" dirty="0" smtClean="0">
              <a:latin typeface="Arial" panose="020B0604020202020204" pitchFamily="34" charset="0"/>
              <a:cs typeface="Arial" panose="020B0604020202020204" pitchFamily="34" charset="0"/>
            </a:endParaRPr>
          </a:p>
          <a:p>
            <a:pPr marL="109728" indent="0" algn="just">
              <a:buNone/>
            </a:pPr>
            <a:r>
              <a:rPr lang="en-ZA" sz="9600" b="1" u="sng" dirty="0" smtClean="0">
                <a:latin typeface="Arial" panose="020B0604020202020204" pitchFamily="34" charset="0"/>
                <a:cs typeface="Arial" panose="020B0604020202020204" pitchFamily="34" charset="0"/>
              </a:rPr>
              <a:t>Reason 1: Mine valuation outcome</a:t>
            </a:r>
          </a:p>
          <a:p>
            <a:pPr marL="109728" indent="0" algn="just">
              <a:buNone/>
            </a:pPr>
            <a:endParaRPr lang="en-ZA" sz="96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sz="9600" dirty="0">
                <a:latin typeface="Arial" panose="020B0604020202020204" pitchFamily="34" charset="0"/>
                <a:cs typeface="Arial" panose="020B0604020202020204" pitchFamily="34" charset="0"/>
              </a:rPr>
              <a:t>Negative outcome of mine valuation – </a:t>
            </a:r>
            <a:r>
              <a:rPr lang="en-US" sz="9600" dirty="0" smtClean="0">
                <a:latin typeface="Arial" panose="020B0604020202020204" pitchFamily="34" charset="0"/>
                <a:cs typeface="Arial" panose="020B0604020202020204" pitchFamily="34" charset="0"/>
              </a:rPr>
              <a:t>revenue loss R144m p/a </a:t>
            </a:r>
            <a:r>
              <a:rPr lang="en-US" sz="9600" dirty="0">
                <a:latin typeface="Arial" panose="020B0604020202020204" pitchFamily="34" charset="0"/>
                <a:cs typeface="Arial" panose="020B0604020202020204" pitchFamily="34" charset="0"/>
              </a:rPr>
              <a:t>since 2015</a:t>
            </a:r>
            <a:r>
              <a:rPr lang="en-US" sz="9600" dirty="0" smtClean="0">
                <a:latin typeface="Arial" panose="020B0604020202020204" pitchFamily="34" charset="0"/>
                <a:cs typeface="Arial" panose="020B0604020202020204" pitchFamily="34" charset="0"/>
              </a:rPr>
              <a:t>.</a:t>
            </a:r>
          </a:p>
          <a:p>
            <a:pPr>
              <a:buFont typeface="Wingdings" panose="05000000000000000000" pitchFamily="2" charset="2"/>
              <a:buChar char="Ø"/>
            </a:pPr>
            <a:r>
              <a:rPr lang="en-US" sz="9600" dirty="0">
                <a:latin typeface="Arial" panose="020B0604020202020204" pitchFamily="34" charset="0"/>
                <a:cs typeface="Arial" panose="020B0604020202020204" pitchFamily="34" charset="0"/>
              </a:rPr>
              <a:t>Outstanding mine </a:t>
            </a:r>
            <a:r>
              <a:rPr lang="en-US" sz="9600" dirty="0" smtClean="0">
                <a:latin typeface="Arial" panose="020B0604020202020204" pitchFamily="34" charset="0"/>
                <a:cs typeface="Arial" panose="020B0604020202020204" pitchFamily="34" charset="0"/>
              </a:rPr>
              <a:t>valuation appeals </a:t>
            </a:r>
            <a:r>
              <a:rPr lang="en-US" sz="9600" dirty="0">
                <a:latin typeface="Arial" panose="020B0604020202020204" pitchFamily="34" charset="0"/>
                <a:cs typeface="Arial" panose="020B0604020202020204" pitchFamily="34" charset="0"/>
              </a:rPr>
              <a:t>– </a:t>
            </a:r>
            <a:r>
              <a:rPr lang="en-US" sz="9600" dirty="0" smtClean="0">
                <a:latin typeface="Arial" panose="020B0604020202020204" pitchFamily="34" charset="0"/>
                <a:cs typeface="Arial" panose="020B0604020202020204" pitchFamily="34" charset="0"/>
              </a:rPr>
              <a:t>SV6</a:t>
            </a:r>
          </a:p>
          <a:p>
            <a:r>
              <a:rPr lang="en-ZA" sz="9600" dirty="0" smtClean="0">
                <a:latin typeface="Arial" panose="020B0604020202020204" pitchFamily="34" charset="0"/>
                <a:cs typeface="Arial" panose="020B0604020202020204" pitchFamily="34" charset="0"/>
              </a:rPr>
              <a:t>Appointment of </a:t>
            </a:r>
            <a:r>
              <a:rPr lang="en-ZA" sz="9600" dirty="0">
                <a:latin typeface="Arial" panose="020B0604020202020204" pitchFamily="34" charset="0"/>
                <a:cs typeface="Arial" panose="020B0604020202020204" pitchFamily="34" charset="0"/>
              </a:rPr>
              <a:t>Valuation Appeal Board </a:t>
            </a:r>
            <a:r>
              <a:rPr lang="en-ZA" sz="9600" dirty="0" smtClean="0">
                <a:latin typeface="Arial" panose="020B0604020202020204" pitchFamily="34" charset="0"/>
                <a:cs typeface="Arial" panose="020B0604020202020204" pitchFamily="34" charset="0"/>
              </a:rPr>
              <a:t>(VAB)–October 2019</a:t>
            </a:r>
          </a:p>
          <a:p>
            <a:r>
              <a:rPr lang="en-ZA" sz="9600" dirty="0" smtClean="0">
                <a:latin typeface="Arial" panose="020B0604020202020204" pitchFamily="34" charset="0"/>
                <a:cs typeface="Arial" panose="020B0604020202020204" pitchFamily="34" charset="0"/>
              </a:rPr>
              <a:t>Appeal Board induction completed in October 2019 </a:t>
            </a:r>
          </a:p>
          <a:p>
            <a:r>
              <a:rPr lang="en-ZA" sz="9600" dirty="0" smtClean="0">
                <a:latin typeface="Arial" panose="020B0604020202020204" pitchFamily="34" charset="0"/>
                <a:cs typeface="Arial" panose="020B0604020202020204" pitchFamily="34" charset="0"/>
              </a:rPr>
              <a:t>Appeal hearings should resume soon.</a:t>
            </a:r>
            <a:endParaRPr lang="en-ZA" sz="9600" dirty="0">
              <a:latin typeface="Arial" panose="020B0604020202020204" pitchFamily="34" charset="0"/>
              <a:cs typeface="Arial" panose="020B0604020202020204" pitchFamily="34" charset="0"/>
            </a:endParaRPr>
          </a:p>
          <a:p>
            <a:r>
              <a:rPr lang="en-ZA" sz="9600" dirty="0">
                <a:latin typeface="Arial" panose="020B0604020202020204" pitchFamily="34" charset="0"/>
                <a:cs typeface="Arial" panose="020B0604020202020204" pitchFamily="34" charset="0"/>
              </a:rPr>
              <a:t>Finalisation of objections for the mines supplementary valuation appeal </a:t>
            </a:r>
            <a:r>
              <a:rPr lang="en-ZA" sz="9600" dirty="0" smtClean="0">
                <a:latin typeface="Arial" panose="020B0604020202020204" pitchFamily="34" charset="0"/>
                <a:cs typeface="Arial" panose="020B0604020202020204" pitchFamily="34" charset="0"/>
              </a:rPr>
              <a:t>will contribute to </a:t>
            </a:r>
            <a:r>
              <a:rPr lang="en-ZA" sz="9600" dirty="0">
                <a:latin typeface="Arial" panose="020B0604020202020204" pitchFamily="34" charset="0"/>
                <a:cs typeface="Arial" panose="020B0604020202020204" pitchFamily="34" charset="0"/>
              </a:rPr>
              <a:t>s</a:t>
            </a:r>
            <a:r>
              <a:rPr lang="en-ZA" sz="9600" dirty="0" smtClean="0">
                <a:latin typeface="Arial" panose="020B0604020202020204" pitchFamily="34" charset="0"/>
                <a:cs typeface="Arial" panose="020B0604020202020204" pitchFamily="34" charset="0"/>
              </a:rPr>
              <a:t>tabilized </a:t>
            </a:r>
            <a:r>
              <a:rPr lang="en-ZA" sz="9600" dirty="0">
                <a:latin typeface="Arial" panose="020B0604020202020204" pitchFamily="34" charset="0"/>
                <a:cs typeface="Arial" panose="020B0604020202020204" pitchFamily="34" charset="0"/>
              </a:rPr>
              <a:t>r</a:t>
            </a:r>
            <a:r>
              <a:rPr lang="en-ZA" sz="9600" dirty="0" smtClean="0">
                <a:latin typeface="Arial" panose="020B0604020202020204" pitchFamily="34" charset="0"/>
                <a:cs typeface="Arial" panose="020B0604020202020204" pitchFamily="34" charset="0"/>
              </a:rPr>
              <a:t>evenue base</a:t>
            </a:r>
          </a:p>
          <a:p>
            <a:pPr marL="109728" indent="0">
              <a:buNone/>
            </a:pPr>
            <a:endParaRPr lang="en-ZA" sz="9600" dirty="0">
              <a:latin typeface="Arial" panose="020B0604020202020204" pitchFamily="34" charset="0"/>
              <a:cs typeface="Arial" panose="020B0604020202020204" pitchFamily="34" charset="0"/>
            </a:endParaRPr>
          </a:p>
          <a:p>
            <a:pPr marL="109728" indent="0">
              <a:buNone/>
            </a:pPr>
            <a:r>
              <a:rPr lang="en-ZA" sz="9600" dirty="0" smtClean="0">
                <a:latin typeface="Arial" panose="020B0604020202020204" pitchFamily="34" charset="0"/>
                <a:cs typeface="Arial" panose="020B0604020202020204" pitchFamily="34" charset="0"/>
              </a:rPr>
              <a:t>The following table indicates the best and worst case scenarios of the possible outcome of the VAB – green line reflects very realistic anticipated outcome.</a:t>
            </a:r>
          </a:p>
          <a:p>
            <a:endParaRPr lang="en-ZA" sz="9600"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2800" dirty="0"/>
          </a:p>
          <a:p>
            <a:pPr>
              <a:buFont typeface="Wingdings" panose="05000000000000000000" pitchFamily="2" charset="2"/>
              <a:buChar char="Ø"/>
            </a:pPr>
            <a:endParaRPr lang="en-US" sz="2800" dirty="0">
              <a:latin typeface="Arial" panose="020B0604020202020204" pitchFamily="34" charset="0"/>
              <a:cs typeface="Arial" panose="020B0604020202020204" pitchFamily="34" charset="0"/>
            </a:endParaRPr>
          </a:p>
          <a:p>
            <a:pPr marL="109728" indent="0">
              <a:buNone/>
            </a:pPr>
            <a:r>
              <a:rPr lang="en-GB" sz="2800" dirty="0"/>
              <a:t> </a:t>
            </a:r>
            <a:endParaRPr lang="en-ZA" sz="2800" dirty="0"/>
          </a:p>
          <a:p>
            <a:endParaRPr lang="en-ZA" sz="2800" dirty="0"/>
          </a:p>
          <a:p>
            <a:endParaRPr lang="en-ZA" sz="2800" dirty="0"/>
          </a:p>
          <a:p>
            <a:endParaRPr lang="en-US" dirty="0"/>
          </a:p>
        </p:txBody>
      </p:sp>
      <p:pic>
        <p:nvPicPr>
          <p:cNvPr id="4" name="Picture 3" descr="Merafong Logo"/>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2506" y="134440"/>
            <a:ext cx="1447800" cy="1104900"/>
          </a:xfrm>
          <a:prstGeom prst="rect">
            <a:avLst/>
          </a:prstGeom>
          <a:noFill/>
          <a:ln>
            <a:noFill/>
          </a:ln>
        </p:spPr>
      </p:pic>
      <p:sp>
        <p:nvSpPr>
          <p:cNvPr id="5" name="Title 3"/>
          <p:cNvSpPr>
            <a:spLocks noGrp="1"/>
          </p:cNvSpPr>
          <p:nvPr>
            <p:ph type="title"/>
          </p:nvPr>
        </p:nvSpPr>
        <p:spPr>
          <a:xfrm>
            <a:off x="1892968" y="274638"/>
            <a:ext cx="9689432" cy="1143000"/>
          </a:xfrm>
        </p:spPr>
        <p:txBody>
          <a:bodyPr>
            <a:normAutofit/>
          </a:bodyPr>
          <a:lstStyle/>
          <a:p>
            <a:r>
              <a:rPr lang="en-US" sz="2800" dirty="0">
                <a:latin typeface="Cambria" panose="02040503050406030204" pitchFamily="18" charset="0"/>
              </a:rPr>
              <a:t>	</a:t>
            </a:r>
            <a:r>
              <a:rPr lang="en-US" sz="2800" dirty="0" smtClean="0">
                <a:latin typeface="Cambria" panose="02040503050406030204" pitchFamily="18" charset="0"/>
              </a:rPr>
              <a:t>     FINANCIAL POSITION- CHALLENGES</a:t>
            </a:r>
            <a:endParaRPr lang="en-ZA" sz="2800" dirty="0"/>
          </a:p>
        </p:txBody>
      </p:sp>
    </p:spTree>
    <p:extLst>
      <p:ext uri="{BB962C8B-B14F-4D97-AF65-F5344CB8AC3E}">
        <p14:creationId xmlns:p14="http://schemas.microsoft.com/office/powerpoint/2010/main" xmlns="" val="11166643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3674408-07F3-4EF2-AA1E-3424A092B4E0}" type="slidenum">
              <a:rPr lang="en-US" smtClean="0"/>
              <a:pPr/>
              <a:t>11</a:t>
            </a:fld>
            <a:endParaRPr lang="en-US" dirty="0"/>
          </a:p>
        </p:txBody>
      </p:sp>
      <p:sp>
        <p:nvSpPr>
          <p:cNvPr id="4" name="Title 3"/>
          <p:cNvSpPr>
            <a:spLocks noGrp="1"/>
          </p:cNvSpPr>
          <p:nvPr>
            <p:ph type="title"/>
          </p:nvPr>
        </p:nvSpPr>
        <p:spPr>
          <a:xfrm>
            <a:off x="2294020" y="274638"/>
            <a:ext cx="9288379" cy="1143000"/>
          </a:xfrm>
        </p:spPr>
        <p:txBody>
          <a:bodyPr>
            <a:normAutofit/>
          </a:bodyPr>
          <a:lstStyle/>
          <a:p>
            <a:r>
              <a:rPr lang="en-US" sz="2800" dirty="0">
                <a:latin typeface="Cambria" panose="02040503050406030204" pitchFamily="18" charset="0"/>
              </a:rPr>
              <a:t>	</a:t>
            </a:r>
            <a:r>
              <a:rPr lang="en-US" sz="2800" dirty="0" smtClean="0">
                <a:latin typeface="Cambria" panose="02040503050406030204" pitchFamily="18" charset="0"/>
              </a:rPr>
              <a:t>    IMPACT OF </a:t>
            </a:r>
            <a:r>
              <a:rPr lang="en-ZA" sz="2800" dirty="0" smtClean="0">
                <a:latin typeface="Cambria" panose="02040503050406030204" pitchFamily="18" charset="0"/>
                <a:cs typeface="Arial" panose="020B0604020202020204" pitchFamily="34" charset="0"/>
              </a:rPr>
              <a:t>SUPPLEMENTARY VALUATION 6</a:t>
            </a:r>
            <a:endParaRPr lang="en-ZA" sz="2800" dirty="0"/>
          </a:p>
        </p:txBody>
      </p:sp>
      <p:pic>
        <p:nvPicPr>
          <p:cNvPr id="6" name="Picture 5" descr="Merafong Logo"/>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98438"/>
            <a:ext cx="1524000" cy="1219200"/>
          </a:xfrm>
          <a:prstGeom prst="rect">
            <a:avLst/>
          </a:prstGeom>
          <a:noFill/>
          <a:ln>
            <a:noFill/>
          </a:ln>
        </p:spPr>
      </p:pic>
      <p:graphicFrame>
        <p:nvGraphicFramePr>
          <p:cNvPr id="7" name="Content Placeholder 9"/>
          <p:cNvGraphicFramePr>
            <a:graphicFrameLocks noGrp="1"/>
          </p:cNvGraphicFramePr>
          <p:nvPr>
            <p:ph idx="1"/>
            <p:extLst>
              <p:ext uri="{D42A27DB-BD31-4B8C-83A1-F6EECF244321}">
                <p14:modId xmlns:p14="http://schemas.microsoft.com/office/powerpoint/2010/main" xmlns="" val="2640511217"/>
              </p:ext>
            </p:extLst>
          </p:nvPr>
        </p:nvGraphicFramePr>
        <p:xfrm>
          <a:off x="597158" y="1556086"/>
          <a:ext cx="10985240" cy="4604084"/>
        </p:xfrm>
        <a:graphic>
          <a:graphicData uri="http://schemas.openxmlformats.org/drawingml/2006/table">
            <a:tbl>
              <a:tblPr firstRow="1" bandRow="1">
                <a:tableStyleId>{5C22544A-7EE6-4342-B048-85BDC9FD1C3A}</a:tableStyleId>
              </a:tblPr>
              <a:tblGrid>
                <a:gridCol w="2746310">
                  <a:extLst>
                    <a:ext uri="{9D8B030D-6E8A-4147-A177-3AD203B41FA5}">
                      <a16:colId xmlns:a16="http://schemas.microsoft.com/office/drawing/2014/main" xmlns="" val="20000"/>
                    </a:ext>
                  </a:extLst>
                </a:gridCol>
                <a:gridCol w="2746310">
                  <a:extLst>
                    <a:ext uri="{9D8B030D-6E8A-4147-A177-3AD203B41FA5}">
                      <a16:colId xmlns:a16="http://schemas.microsoft.com/office/drawing/2014/main" xmlns="" val="20001"/>
                    </a:ext>
                  </a:extLst>
                </a:gridCol>
                <a:gridCol w="2746310">
                  <a:extLst>
                    <a:ext uri="{9D8B030D-6E8A-4147-A177-3AD203B41FA5}">
                      <a16:colId xmlns:a16="http://schemas.microsoft.com/office/drawing/2014/main" xmlns="" val="20002"/>
                    </a:ext>
                  </a:extLst>
                </a:gridCol>
                <a:gridCol w="2746310">
                  <a:extLst>
                    <a:ext uri="{9D8B030D-6E8A-4147-A177-3AD203B41FA5}">
                      <a16:colId xmlns:a16="http://schemas.microsoft.com/office/drawing/2014/main" xmlns="" val="20003"/>
                    </a:ext>
                  </a:extLst>
                </a:gridCol>
              </a:tblGrid>
              <a:tr h="920817">
                <a:tc>
                  <a:txBody>
                    <a:bodyPr/>
                    <a:lstStyle/>
                    <a:p>
                      <a:pPr algn="ctr"/>
                      <a:r>
                        <a:rPr lang="en-ZA" dirty="0">
                          <a:solidFill>
                            <a:schemeClr val="tx1"/>
                          </a:solidFill>
                        </a:rPr>
                        <a:t>TOTAL PROPERTY</a:t>
                      </a:r>
                      <a:r>
                        <a:rPr lang="en-ZA" baseline="0" dirty="0">
                          <a:solidFill>
                            <a:schemeClr val="tx1"/>
                          </a:solidFill>
                        </a:rPr>
                        <a:t> VALUE</a:t>
                      </a:r>
                      <a:endParaRPr lang="en-GB" dirty="0">
                        <a:solidFill>
                          <a:schemeClr val="tx1"/>
                        </a:solidFill>
                      </a:endParaRPr>
                    </a:p>
                  </a:txBody>
                  <a:tcPr/>
                </a:tc>
                <a:tc>
                  <a:txBody>
                    <a:bodyPr/>
                    <a:lstStyle/>
                    <a:p>
                      <a:pPr algn="ctr"/>
                      <a:r>
                        <a:rPr lang="en-ZA" dirty="0">
                          <a:solidFill>
                            <a:schemeClr val="tx1"/>
                          </a:solidFill>
                        </a:rPr>
                        <a:t>ANNUAL</a:t>
                      </a:r>
                      <a:r>
                        <a:rPr lang="en-ZA" baseline="0" dirty="0">
                          <a:solidFill>
                            <a:schemeClr val="tx1"/>
                          </a:solidFill>
                        </a:rPr>
                        <a:t> </a:t>
                      </a:r>
                      <a:r>
                        <a:rPr lang="en-ZA" dirty="0">
                          <a:solidFill>
                            <a:schemeClr val="tx1"/>
                          </a:solidFill>
                        </a:rPr>
                        <a:t>PROPERTY</a:t>
                      </a:r>
                      <a:r>
                        <a:rPr lang="en-ZA" baseline="0" dirty="0">
                          <a:solidFill>
                            <a:schemeClr val="tx1"/>
                          </a:solidFill>
                        </a:rPr>
                        <a:t> RATES TARIFF</a:t>
                      </a:r>
                      <a:endParaRPr lang="en-GB" dirty="0">
                        <a:solidFill>
                          <a:schemeClr val="tx1"/>
                        </a:solidFill>
                      </a:endParaRPr>
                    </a:p>
                  </a:txBody>
                  <a:tcPr/>
                </a:tc>
                <a:tc>
                  <a:txBody>
                    <a:bodyPr/>
                    <a:lstStyle/>
                    <a:p>
                      <a:pPr algn="ctr"/>
                      <a:r>
                        <a:rPr lang="en-ZA" b="1" dirty="0">
                          <a:solidFill>
                            <a:schemeClr val="tx1"/>
                          </a:solidFill>
                        </a:rPr>
                        <a:t>ANNUAL PROPERTY</a:t>
                      </a:r>
                      <a:r>
                        <a:rPr lang="en-ZA" b="1" baseline="0" dirty="0">
                          <a:solidFill>
                            <a:schemeClr val="tx1"/>
                          </a:solidFill>
                        </a:rPr>
                        <a:t> RATES INCOME</a:t>
                      </a:r>
                      <a:endParaRPr lang="en-GB" b="1" dirty="0">
                        <a:solidFill>
                          <a:schemeClr val="tx1"/>
                        </a:solidFill>
                      </a:endParaRPr>
                    </a:p>
                  </a:txBody>
                  <a:tcPr/>
                </a:tc>
                <a:tc>
                  <a:txBody>
                    <a:bodyPr/>
                    <a:lstStyle/>
                    <a:p>
                      <a:pPr algn="ctr"/>
                      <a:r>
                        <a:rPr lang="en-ZA" dirty="0">
                          <a:solidFill>
                            <a:schemeClr val="tx1"/>
                          </a:solidFill>
                        </a:rPr>
                        <a:t>1 AUG</a:t>
                      </a:r>
                      <a:r>
                        <a:rPr lang="en-ZA" baseline="0" dirty="0">
                          <a:solidFill>
                            <a:schemeClr val="tx1"/>
                          </a:solidFill>
                        </a:rPr>
                        <a:t> 2015 –</a:t>
                      </a:r>
                    </a:p>
                    <a:p>
                      <a:pPr algn="ctr"/>
                      <a:r>
                        <a:rPr lang="en-ZA" dirty="0">
                          <a:solidFill>
                            <a:schemeClr val="tx1"/>
                          </a:solidFill>
                        </a:rPr>
                        <a:t>30 JUN 2019 (46 </a:t>
                      </a:r>
                      <a:r>
                        <a:rPr lang="en-ZA" dirty="0" smtClean="0">
                          <a:solidFill>
                            <a:schemeClr val="tx1"/>
                          </a:solidFill>
                        </a:rPr>
                        <a:t>months</a:t>
                      </a:r>
                      <a:r>
                        <a:rPr lang="en-ZA" dirty="0">
                          <a:solidFill>
                            <a:schemeClr val="tx1"/>
                          </a:solidFill>
                        </a:rPr>
                        <a:t>)</a:t>
                      </a:r>
                      <a:endParaRPr lang="en-GB" dirty="0">
                        <a:solidFill>
                          <a:schemeClr val="tx1"/>
                        </a:solidFill>
                      </a:endParaRPr>
                    </a:p>
                  </a:txBody>
                  <a:tcPr/>
                </a:tc>
                <a:extLst>
                  <a:ext uri="{0D108BD9-81ED-4DB2-BD59-A6C34878D82A}">
                    <a16:rowId xmlns:a16="http://schemas.microsoft.com/office/drawing/2014/main" xmlns="" val="10000"/>
                  </a:ext>
                </a:extLst>
              </a:tr>
              <a:tr h="526181">
                <a:tc>
                  <a:txBody>
                    <a:bodyPr/>
                    <a:lstStyle/>
                    <a:p>
                      <a:pPr algn="r"/>
                      <a:r>
                        <a:rPr lang="en-ZA" dirty="0">
                          <a:solidFill>
                            <a:schemeClr val="tx1"/>
                          </a:solidFill>
                        </a:rPr>
                        <a:t>R7 billion</a:t>
                      </a:r>
                      <a:endParaRPr lang="en-GB" dirty="0">
                        <a:solidFill>
                          <a:schemeClr val="tx1"/>
                        </a:solidFill>
                      </a:endParaRPr>
                    </a:p>
                  </a:txBody>
                  <a:tcPr/>
                </a:tc>
                <a:tc>
                  <a:txBody>
                    <a:bodyPr/>
                    <a:lstStyle/>
                    <a:p>
                      <a:pPr algn="r"/>
                      <a:r>
                        <a:rPr lang="en-ZA" dirty="0">
                          <a:solidFill>
                            <a:schemeClr val="tx1"/>
                          </a:solidFill>
                        </a:rPr>
                        <a:t>R0,03641</a:t>
                      </a:r>
                      <a:endParaRPr lang="en-GB" dirty="0">
                        <a:solidFill>
                          <a:schemeClr val="tx1"/>
                        </a:solidFill>
                      </a:endParaRPr>
                    </a:p>
                  </a:txBody>
                  <a:tcPr/>
                </a:tc>
                <a:tc>
                  <a:txBody>
                    <a:bodyPr/>
                    <a:lstStyle/>
                    <a:p>
                      <a:pPr algn="r"/>
                      <a:r>
                        <a:rPr lang="en-ZA" dirty="0">
                          <a:solidFill>
                            <a:schemeClr val="tx1"/>
                          </a:solidFill>
                        </a:rPr>
                        <a:t>R255</a:t>
                      </a:r>
                      <a:r>
                        <a:rPr lang="en-ZA" baseline="0" dirty="0">
                          <a:solidFill>
                            <a:schemeClr val="tx1"/>
                          </a:solidFill>
                        </a:rPr>
                        <a:t> million</a:t>
                      </a:r>
                      <a:endParaRPr lang="en-GB" dirty="0">
                        <a:solidFill>
                          <a:schemeClr val="tx1"/>
                        </a:solidFill>
                      </a:endParaRPr>
                    </a:p>
                  </a:txBody>
                  <a:tcPr/>
                </a:tc>
                <a:tc>
                  <a:txBody>
                    <a:bodyPr/>
                    <a:lstStyle/>
                    <a:p>
                      <a:pPr algn="r"/>
                      <a:r>
                        <a:rPr lang="en-ZA" dirty="0">
                          <a:solidFill>
                            <a:schemeClr val="tx1"/>
                          </a:solidFill>
                        </a:rPr>
                        <a:t>R978</a:t>
                      </a:r>
                      <a:r>
                        <a:rPr lang="en-ZA" baseline="0" dirty="0">
                          <a:solidFill>
                            <a:schemeClr val="tx1"/>
                          </a:solidFill>
                        </a:rPr>
                        <a:t> million</a:t>
                      </a:r>
                      <a:endParaRPr lang="en-GB" dirty="0">
                        <a:solidFill>
                          <a:schemeClr val="tx1"/>
                        </a:solidFill>
                      </a:endParaRPr>
                    </a:p>
                  </a:txBody>
                  <a:tcPr/>
                </a:tc>
                <a:extLst>
                  <a:ext uri="{0D108BD9-81ED-4DB2-BD59-A6C34878D82A}">
                    <a16:rowId xmlns:a16="http://schemas.microsoft.com/office/drawing/2014/main" xmlns="" val="10001"/>
                  </a:ext>
                </a:extLst>
              </a:tr>
              <a:tr h="526181">
                <a:tc>
                  <a:txBody>
                    <a:bodyPr/>
                    <a:lstStyle/>
                    <a:p>
                      <a:pPr algn="r"/>
                      <a:r>
                        <a:rPr lang="en-ZA" dirty="0">
                          <a:solidFill>
                            <a:schemeClr val="tx1"/>
                          </a:solidFill>
                        </a:rPr>
                        <a:t>R6</a:t>
                      </a:r>
                      <a:r>
                        <a:rPr lang="en-ZA" baseline="0" dirty="0">
                          <a:solidFill>
                            <a:schemeClr val="tx1"/>
                          </a:solidFill>
                        </a:rPr>
                        <a:t> billion</a:t>
                      </a:r>
                      <a:endParaRPr lang="en-GB" dirty="0">
                        <a:solidFill>
                          <a:schemeClr val="tx1"/>
                        </a:solidFill>
                      </a:endParaRPr>
                    </a:p>
                  </a:txBody>
                  <a:tcPr/>
                </a:tc>
                <a:tc>
                  <a:txBody>
                    <a:bodyPr/>
                    <a:lstStyle/>
                    <a:p>
                      <a:pPr algn="r"/>
                      <a:r>
                        <a:rPr lang="en-ZA" dirty="0">
                          <a:solidFill>
                            <a:schemeClr val="tx1"/>
                          </a:solidFill>
                        </a:rPr>
                        <a:t>R0,03641</a:t>
                      </a:r>
                      <a:endParaRPr lang="en-GB" dirty="0">
                        <a:solidFill>
                          <a:schemeClr val="tx1"/>
                        </a:solidFill>
                      </a:endParaRPr>
                    </a:p>
                  </a:txBody>
                  <a:tcPr/>
                </a:tc>
                <a:tc>
                  <a:txBody>
                    <a:bodyPr/>
                    <a:lstStyle/>
                    <a:p>
                      <a:pPr algn="r"/>
                      <a:r>
                        <a:rPr lang="en-ZA" dirty="0">
                          <a:solidFill>
                            <a:schemeClr val="tx1"/>
                          </a:solidFill>
                        </a:rPr>
                        <a:t>R218 million</a:t>
                      </a:r>
                      <a:endParaRPr lang="en-GB" dirty="0">
                        <a:solidFill>
                          <a:schemeClr val="tx1"/>
                        </a:solidFill>
                      </a:endParaRPr>
                    </a:p>
                  </a:txBody>
                  <a:tcPr/>
                </a:tc>
                <a:tc>
                  <a:txBody>
                    <a:bodyPr/>
                    <a:lstStyle/>
                    <a:p>
                      <a:pPr algn="r"/>
                      <a:r>
                        <a:rPr lang="en-ZA" dirty="0">
                          <a:solidFill>
                            <a:schemeClr val="tx1"/>
                          </a:solidFill>
                        </a:rPr>
                        <a:t>R836</a:t>
                      </a:r>
                      <a:r>
                        <a:rPr lang="en-ZA" baseline="0" dirty="0">
                          <a:solidFill>
                            <a:schemeClr val="tx1"/>
                          </a:solidFill>
                        </a:rPr>
                        <a:t> million</a:t>
                      </a:r>
                      <a:endParaRPr lang="en-GB" dirty="0">
                        <a:solidFill>
                          <a:schemeClr val="tx1"/>
                        </a:solidFill>
                      </a:endParaRPr>
                    </a:p>
                  </a:txBody>
                  <a:tcPr/>
                </a:tc>
                <a:extLst>
                  <a:ext uri="{0D108BD9-81ED-4DB2-BD59-A6C34878D82A}">
                    <a16:rowId xmlns:a16="http://schemas.microsoft.com/office/drawing/2014/main" xmlns="" val="10002"/>
                  </a:ext>
                </a:extLst>
              </a:tr>
              <a:tr h="526181">
                <a:tc>
                  <a:txBody>
                    <a:bodyPr/>
                    <a:lstStyle/>
                    <a:p>
                      <a:pPr algn="r"/>
                      <a:r>
                        <a:rPr lang="en-ZA" dirty="0">
                          <a:solidFill>
                            <a:schemeClr val="tx1"/>
                          </a:solidFill>
                        </a:rPr>
                        <a:t>R5 billion</a:t>
                      </a:r>
                      <a:endParaRPr lang="en-GB" dirty="0">
                        <a:solidFill>
                          <a:schemeClr val="tx1"/>
                        </a:solidFill>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ZA" dirty="0">
                          <a:solidFill>
                            <a:schemeClr val="tx1"/>
                          </a:solidFill>
                        </a:rPr>
                        <a:t>R0,03641</a:t>
                      </a:r>
                      <a:endParaRPr lang="en-GB" dirty="0">
                        <a:solidFill>
                          <a:schemeClr val="tx1"/>
                        </a:solidFill>
                      </a:endParaRPr>
                    </a:p>
                  </a:txBody>
                  <a:tcPr/>
                </a:tc>
                <a:tc>
                  <a:txBody>
                    <a:bodyPr/>
                    <a:lstStyle/>
                    <a:p>
                      <a:pPr algn="r"/>
                      <a:r>
                        <a:rPr lang="en-ZA" dirty="0">
                          <a:solidFill>
                            <a:schemeClr val="tx1"/>
                          </a:solidFill>
                        </a:rPr>
                        <a:t>R182 million</a:t>
                      </a:r>
                      <a:endParaRPr lang="en-GB" dirty="0">
                        <a:solidFill>
                          <a:schemeClr val="tx1"/>
                        </a:solidFill>
                      </a:endParaRPr>
                    </a:p>
                  </a:txBody>
                  <a:tcPr/>
                </a:tc>
                <a:tc>
                  <a:txBody>
                    <a:bodyPr/>
                    <a:lstStyle/>
                    <a:p>
                      <a:pPr algn="r"/>
                      <a:r>
                        <a:rPr lang="en-ZA" dirty="0">
                          <a:solidFill>
                            <a:schemeClr val="tx1"/>
                          </a:solidFill>
                        </a:rPr>
                        <a:t>R698</a:t>
                      </a:r>
                      <a:r>
                        <a:rPr lang="en-ZA" baseline="0" dirty="0">
                          <a:solidFill>
                            <a:schemeClr val="tx1"/>
                          </a:solidFill>
                        </a:rPr>
                        <a:t> million</a:t>
                      </a:r>
                      <a:endParaRPr lang="en-GB" dirty="0">
                        <a:solidFill>
                          <a:schemeClr val="tx1"/>
                        </a:solidFill>
                      </a:endParaRPr>
                    </a:p>
                  </a:txBody>
                  <a:tcPr/>
                </a:tc>
                <a:extLst>
                  <a:ext uri="{0D108BD9-81ED-4DB2-BD59-A6C34878D82A}">
                    <a16:rowId xmlns:a16="http://schemas.microsoft.com/office/drawing/2014/main" xmlns="" val="10003"/>
                  </a:ext>
                </a:extLst>
              </a:tr>
              <a:tr h="526181">
                <a:tc>
                  <a:txBody>
                    <a:bodyPr/>
                    <a:lstStyle/>
                    <a:p>
                      <a:pPr algn="r"/>
                      <a:r>
                        <a:rPr lang="en-ZA" dirty="0">
                          <a:solidFill>
                            <a:schemeClr val="tx1"/>
                          </a:solidFill>
                        </a:rPr>
                        <a:t>R4 billion</a:t>
                      </a:r>
                      <a:endParaRPr lang="en-GB" dirty="0">
                        <a:solidFill>
                          <a:schemeClr val="tx1"/>
                        </a:solidFill>
                      </a:endParaRPr>
                    </a:p>
                  </a:txBody>
                  <a:tcPr>
                    <a:solidFill>
                      <a:srgbClr val="33CC33"/>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ZA" dirty="0">
                          <a:solidFill>
                            <a:schemeClr val="tx1"/>
                          </a:solidFill>
                        </a:rPr>
                        <a:t>R0,03641</a:t>
                      </a:r>
                      <a:endParaRPr lang="en-GB" dirty="0">
                        <a:solidFill>
                          <a:schemeClr val="tx1"/>
                        </a:solidFill>
                      </a:endParaRPr>
                    </a:p>
                  </a:txBody>
                  <a:tcPr>
                    <a:solidFill>
                      <a:srgbClr val="33CC33"/>
                    </a:solidFill>
                  </a:tcPr>
                </a:tc>
                <a:tc>
                  <a:txBody>
                    <a:bodyPr/>
                    <a:lstStyle/>
                    <a:p>
                      <a:pPr algn="r"/>
                      <a:r>
                        <a:rPr lang="en-ZA" dirty="0">
                          <a:solidFill>
                            <a:schemeClr val="tx1"/>
                          </a:solidFill>
                        </a:rPr>
                        <a:t>R146 million</a:t>
                      </a:r>
                      <a:endParaRPr lang="en-GB" dirty="0">
                        <a:solidFill>
                          <a:schemeClr val="tx1"/>
                        </a:solidFill>
                      </a:endParaRPr>
                    </a:p>
                  </a:txBody>
                  <a:tcPr>
                    <a:solidFill>
                      <a:srgbClr val="33CC33"/>
                    </a:solidFill>
                  </a:tcPr>
                </a:tc>
                <a:tc>
                  <a:txBody>
                    <a:bodyPr/>
                    <a:lstStyle/>
                    <a:p>
                      <a:pPr algn="r"/>
                      <a:r>
                        <a:rPr lang="en-ZA" dirty="0">
                          <a:solidFill>
                            <a:schemeClr val="tx1"/>
                          </a:solidFill>
                        </a:rPr>
                        <a:t>R560 million</a:t>
                      </a:r>
                      <a:endParaRPr lang="en-GB" dirty="0">
                        <a:solidFill>
                          <a:schemeClr val="tx1"/>
                        </a:solidFill>
                      </a:endParaRPr>
                    </a:p>
                  </a:txBody>
                  <a:tcPr>
                    <a:solidFill>
                      <a:srgbClr val="33CC33"/>
                    </a:solidFill>
                  </a:tcPr>
                </a:tc>
                <a:extLst>
                  <a:ext uri="{0D108BD9-81ED-4DB2-BD59-A6C34878D82A}">
                    <a16:rowId xmlns:a16="http://schemas.microsoft.com/office/drawing/2014/main" xmlns="" val="10004"/>
                  </a:ext>
                </a:extLst>
              </a:tr>
              <a:tr h="526181">
                <a:tc>
                  <a:txBody>
                    <a:bodyPr/>
                    <a:lstStyle/>
                    <a:p>
                      <a:pPr algn="r"/>
                      <a:r>
                        <a:rPr lang="en-ZA" dirty="0">
                          <a:solidFill>
                            <a:schemeClr val="tx1"/>
                          </a:solidFill>
                        </a:rPr>
                        <a:t>R3 billion</a:t>
                      </a:r>
                      <a:endParaRPr lang="en-GB" dirty="0">
                        <a:solidFill>
                          <a:schemeClr val="tx1"/>
                        </a:solidFill>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ZA" dirty="0">
                          <a:solidFill>
                            <a:schemeClr val="tx1"/>
                          </a:solidFill>
                        </a:rPr>
                        <a:t>R0,03641</a:t>
                      </a:r>
                      <a:endParaRPr lang="en-GB" dirty="0">
                        <a:solidFill>
                          <a:schemeClr val="tx1"/>
                        </a:solidFill>
                      </a:endParaRPr>
                    </a:p>
                  </a:txBody>
                  <a:tcPr/>
                </a:tc>
                <a:tc>
                  <a:txBody>
                    <a:bodyPr/>
                    <a:lstStyle/>
                    <a:p>
                      <a:pPr algn="r"/>
                      <a:r>
                        <a:rPr lang="en-ZA" dirty="0">
                          <a:solidFill>
                            <a:schemeClr val="tx1"/>
                          </a:solidFill>
                        </a:rPr>
                        <a:t>R109 million</a:t>
                      </a:r>
                      <a:endParaRPr lang="en-GB" dirty="0">
                        <a:solidFill>
                          <a:schemeClr val="tx1"/>
                        </a:solidFill>
                      </a:endParaRPr>
                    </a:p>
                  </a:txBody>
                  <a:tcPr/>
                </a:tc>
                <a:tc>
                  <a:txBody>
                    <a:bodyPr/>
                    <a:lstStyle/>
                    <a:p>
                      <a:pPr algn="r"/>
                      <a:r>
                        <a:rPr lang="en-ZA" dirty="0">
                          <a:solidFill>
                            <a:schemeClr val="tx1"/>
                          </a:solidFill>
                        </a:rPr>
                        <a:t>R418</a:t>
                      </a:r>
                      <a:r>
                        <a:rPr lang="en-ZA" baseline="0" dirty="0">
                          <a:solidFill>
                            <a:schemeClr val="tx1"/>
                          </a:solidFill>
                        </a:rPr>
                        <a:t> million</a:t>
                      </a:r>
                      <a:endParaRPr lang="en-GB" dirty="0">
                        <a:solidFill>
                          <a:schemeClr val="tx1"/>
                        </a:solidFill>
                      </a:endParaRPr>
                    </a:p>
                  </a:txBody>
                  <a:tcPr/>
                </a:tc>
                <a:extLst>
                  <a:ext uri="{0D108BD9-81ED-4DB2-BD59-A6C34878D82A}">
                    <a16:rowId xmlns:a16="http://schemas.microsoft.com/office/drawing/2014/main" xmlns="" val="10005"/>
                  </a:ext>
                </a:extLst>
              </a:tr>
              <a:tr h="526181">
                <a:tc>
                  <a:txBody>
                    <a:bodyPr/>
                    <a:lstStyle/>
                    <a:p>
                      <a:pPr algn="r"/>
                      <a:r>
                        <a:rPr lang="en-ZA" dirty="0">
                          <a:solidFill>
                            <a:schemeClr val="tx1"/>
                          </a:solidFill>
                        </a:rPr>
                        <a:t>R2 billion</a:t>
                      </a:r>
                      <a:endParaRPr lang="en-GB" dirty="0">
                        <a:solidFill>
                          <a:schemeClr val="tx1"/>
                        </a:solidFill>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ZA" dirty="0">
                          <a:solidFill>
                            <a:schemeClr val="tx1"/>
                          </a:solidFill>
                        </a:rPr>
                        <a:t>R0,03641</a:t>
                      </a:r>
                      <a:endParaRPr lang="en-GB" dirty="0">
                        <a:solidFill>
                          <a:schemeClr val="tx1"/>
                        </a:solidFill>
                      </a:endParaRPr>
                    </a:p>
                  </a:txBody>
                  <a:tcPr/>
                </a:tc>
                <a:tc>
                  <a:txBody>
                    <a:bodyPr/>
                    <a:lstStyle/>
                    <a:p>
                      <a:pPr algn="r"/>
                      <a:r>
                        <a:rPr lang="en-ZA" dirty="0">
                          <a:solidFill>
                            <a:schemeClr val="tx1"/>
                          </a:solidFill>
                        </a:rPr>
                        <a:t>R73 million</a:t>
                      </a:r>
                      <a:endParaRPr lang="en-GB" dirty="0">
                        <a:solidFill>
                          <a:schemeClr val="tx1"/>
                        </a:solidFill>
                      </a:endParaRPr>
                    </a:p>
                  </a:txBody>
                  <a:tcPr/>
                </a:tc>
                <a:tc>
                  <a:txBody>
                    <a:bodyPr/>
                    <a:lstStyle/>
                    <a:p>
                      <a:pPr algn="r"/>
                      <a:r>
                        <a:rPr lang="en-ZA" dirty="0">
                          <a:solidFill>
                            <a:schemeClr val="tx1"/>
                          </a:solidFill>
                        </a:rPr>
                        <a:t>R280 million</a:t>
                      </a:r>
                      <a:endParaRPr lang="en-GB" dirty="0">
                        <a:solidFill>
                          <a:schemeClr val="tx1"/>
                        </a:solidFill>
                      </a:endParaRPr>
                    </a:p>
                  </a:txBody>
                  <a:tcPr/>
                </a:tc>
                <a:extLst>
                  <a:ext uri="{0D108BD9-81ED-4DB2-BD59-A6C34878D82A}">
                    <a16:rowId xmlns:a16="http://schemas.microsoft.com/office/drawing/2014/main" xmlns="" val="10006"/>
                  </a:ext>
                </a:extLst>
              </a:tr>
              <a:tr h="526181">
                <a:tc>
                  <a:txBody>
                    <a:bodyPr/>
                    <a:lstStyle/>
                    <a:p>
                      <a:pPr algn="r"/>
                      <a:r>
                        <a:rPr lang="en-ZA" dirty="0">
                          <a:solidFill>
                            <a:schemeClr val="tx1"/>
                          </a:solidFill>
                        </a:rPr>
                        <a:t>R1 billion</a:t>
                      </a:r>
                      <a:endParaRPr lang="en-GB" dirty="0">
                        <a:solidFill>
                          <a:schemeClr val="tx1"/>
                        </a:solidFill>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ZA" dirty="0">
                          <a:solidFill>
                            <a:schemeClr val="tx1"/>
                          </a:solidFill>
                        </a:rPr>
                        <a:t>R0,03641</a:t>
                      </a:r>
                      <a:endParaRPr lang="en-GB" dirty="0">
                        <a:solidFill>
                          <a:schemeClr val="tx1"/>
                        </a:solidFill>
                      </a:endParaRPr>
                    </a:p>
                  </a:txBody>
                  <a:tcPr/>
                </a:tc>
                <a:tc>
                  <a:txBody>
                    <a:bodyPr/>
                    <a:lstStyle/>
                    <a:p>
                      <a:pPr algn="r"/>
                      <a:r>
                        <a:rPr lang="en-ZA" dirty="0">
                          <a:solidFill>
                            <a:schemeClr val="tx1"/>
                          </a:solidFill>
                        </a:rPr>
                        <a:t>R36 million</a:t>
                      </a:r>
                      <a:endParaRPr lang="en-GB" dirty="0">
                        <a:solidFill>
                          <a:schemeClr val="tx1"/>
                        </a:solidFill>
                      </a:endParaRPr>
                    </a:p>
                  </a:txBody>
                  <a:tcPr/>
                </a:tc>
                <a:tc>
                  <a:txBody>
                    <a:bodyPr/>
                    <a:lstStyle/>
                    <a:p>
                      <a:pPr algn="r"/>
                      <a:r>
                        <a:rPr lang="en-ZA" dirty="0">
                          <a:solidFill>
                            <a:schemeClr val="tx1"/>
                          </a:solidFill>
                        </a:rPr>
                        <a:t>R138 million</a:t>
                      </a:r>
                      <a:endParaRPr lang="en-GB" dirty="0">
                        <a:solidFill>
                          <a:schemeClr val="tx1"/>
                        </a:solidFill>
                      </a:endParaRPr>
                    </a:p>
                  </a:txBody>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xmlns="" val="40713483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6484" y="1239340"/>
            <a:ext cx="9721517" cy="5618661"/>
          </a:xfrm>
        </p:spPr>
        <p:txBody>
          <a:bodyPr>
            <a:normAutofit/>
          </a:bodyPr>
          <a:lstStyle/>
          <a:p>
            <a:pPr marL="109728" indent="0" algn="just">
              <a:buNone/>
            </a:pPr>
            <a:endParaRPr lang="en-ZA" sz="2800" b="1" u="sng" dirty="0" smtClean="0">
              <a:latin typeface="Arial" panose="020B0604020202020204" pitchFamily="34" charset="0"/>
              <a:cs typeface="Arial" panose="020B0604020202020204" pitchFamily="34" charset="0"/>
            </a:endParaRPr>
          </a:p>
          <a:p>
            <a:pPr marL="109728" indent="0">
              <a:buNone/>
            </a:pPr>
            <a:r>
              <a:rPr lang="en-GB" sz="2800" dirty="0"/>
              <a:t> </a:t>
            </a:r>
            <a:endParaRPr lang="en-ZA" sz="2800" dirty="0"/>
          </a:p>
          <a:p>
            <a:endParaRPr lang="en-ZA" sz="2800" dirty="0"/>
          </a:p>
          <a:p>
            <a:endParaRPr lang="en-ZA" sz="2800" dirty="0"/>
          </a:p>
          <a:p>
            <a:endParaRPr lang="en-US" dirty="0"/>
          </a:p>
        </p:txBody>
      </p:sp>
      <p:pic>
        <p:nvPicPr>
          <p:cNvPr id="4" name="Picture 3" descr="Merafong Logo"/>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2506" y="134440"/>
            <a:ext cx="1447800" cy="1104900"/>
          </a:xfrm>
          <a:prstGeom prst="rect">
            <a:avLst/>
          </a:prstGeom>
          <a:noFill/>
          <a:ln>
            <a:noFill/>
          </a:ln>
        </p:spPr>
      </p:pic>
      <p:sp>
        <p:nvSpPr>
          <p:cNvPr id="5" name="Title 3"/>
          <p:cNvSpPr>
            <a:spLocks noGrp="1"/>
          </p:cNvSpPr>
          <p:nvPr>
            <p:ph type="title"/>
          </p:nvPr>
        </p:nvSpPr>
        <p:spPr>
          <a:xfrm>
            <a:off x="1892968" y="274638"/>
            <a:ext cx="9689432" cy="1143000"/>
          </a:xfrm>
        </p:spPr>
        <p:txBody>
          <a:bodyPr>
            <a:normAutofit/>
          </a:bodyPr>
          <a:lstStyle/>
          <a:p>
            <a:r>
              <a:rPr lang="en-US" sz="2800" dirty="0">
                <a:latin typeface="Cambria" panose="02040503050406030204" pitchFamily="18" charset="0"/>
              </a:rPr>
              <a:t>	</a:t>
            </a:r>
            <a:r>
              <a:rPr lang="en-US" sz="2800" dirty="0" smtClean="0">
                <a:latin typeface="Cambria" panose="02040503050406030204" pitchFamily="18" charset="0"/>
              </a:rPr>
              <a:t>       </a:t>
            </a:r>
            <a:r>
              <a:rPr lang="en-US" sz="2800" dirty="0">
                <a:latin typeface="Cambria" panose="02040503050406030204" pitchFamily="18" charset="0"/>
              </a:rPr>
              <a:t>IMPACT OF </a:t>
            </a:r>
            <a:r>
              <a:rPr lang="en-ZA" sz="2800" dirty="0">
                <a:latin typeface="Cambria" panose="02040503050406030204" pitchFamily="18" charset="0"/>
                <a:cs typeface="Arial" panose="020B0604020202020204" pitchFamily="34" charset="0"/>
              </a:rPr>
              <a:t>SUPPLEMENTARY VALUATION 6</a:t>
            </a:r>
            <a:endParaRPr lang="en-ZA" sz="2800" dirty="0"/>
          </a:p>
        </p:txBody>
      </p:sp>
      <p:sp>
        <p:nvSpPr>
          <p:cNvPr id="2" name="TextBox 1"/>
          <p:cNvSpPr txBox="1"/>
          <p:nvPr/>
        </p:nvSpPr>
        <p:spPr>
          <a:xfrm>
            <a:off x="485192" y="1417638"/>
            <a:ext cx="11097208" cy="3539430"/>
          </a:xfrm>
          <a:prstGeom prst="rect">
            <a:avLst/>
          </a:prstGeom>
          <a:noFill/>
        </p:spPr>
        <p:txBody>
          <a:bodyPr wrap="square" rtlCol="0">
            <a:spAutoFit/>
          </a:bodyPr>
          <a:lstStyle/>
          <a:p>
            <a:pPr marL="285750" indent="-285750">
              <a:buFont typeface="Arial" panose="020B0604020202020204" pitchFamily="34" charset="0"/>
              <a:buChar char="•"/>
            </a:pPr>
            <a:r>
              <a:rPr lang="en-ZA" sz="2800" dirty="0" smtClean="0">
                <a:latin typeface="Arial" panose="020B0604020202020204" pitchFamily="34" charset="0"/>
                <a:cs typeface="Arial" panose="020B0604020202020204" pitchFamily="34" charset="0"/>
              </a:rPr>
              <a:t>Mines have already agreed on an interim rates payment whilst the VAB process is unfolding.</a:t>
            </a:r>
          </a:p>
          <a:p>
            <a:pPr marL="285750" indent="-285750">
              <a:buFont typeface="Arial" panose="020B0604020202020204" pitchFamily="34" charset="0"/>
              <a:buChar char="•"/>
            </a:pPr>
            <a:r>
              <a:rPr lang="en-ZA" sz="2800" dirty="0" smtClean="0">
                <a:latin typeface="Arial" panose="020B0604020202020204" pitchFamily="34" charset="0"/>
                <a:cs typeface="Arial" panose="020B0604020202020204" pitchFamily="34" charset="0"/>
              </a:rPr>
              <a:t>Mines have offered to pay a interim amount of R36 198 234,00 p/a or R3 016 519,00 pm with effect from 1 July 2019</a:t>
            </a:r>
          </a:p>
          <a:p>
            <a:pPr marL="285750" indent="-285750">
              <a:buFont typeface="Arial" panose="020B0604020202020204" pitchFamily="34" charset="0"/>
              <a:buChar char="•"/>
            </a:pPr>
            <a:r>
              <a:rPr lang="en-ZA" sz="2800" dirty="0" smtClean="0">
                <a:latin typeface="Arial" panose="020B0604020202020204" pitchFamily="34" charset="0"/>
                <a:cs typeface="Arial" panose="020B0604020202020204" pitchFamily="34" charset="0"/>
              </a:rPr>
              <a:t>The cumulative amount billed for period 1 July 2019 – 31 December 2019 - R18 099 114</a:t>
            </a:r>
          </a:p>
          <a:p>
            <a:pPr marL="285750" indent="-285750">
              <a:buFont typeface="Arial" panose="020B0604020202020204" pitchFamily="34" charset="0"/>
              <a:buChar char="•"/>
            </a:pPr>
            <a:r>
              <a:rPr lang="en-ZA" sz="2800" dirty="0" smtClean="0">
                <a:latin typeface="Arial" panose="020B0604020202020204" pitchFamily="34" charset="0"/>
                <a:cs typeface="Arial" panose="020B0604020202020204" pitchFamily="34" charset="0"/>
              </a:rPr>
              <a:t>This amount excludes 50% payment to be held in Trust until final outcome of the VAB.</a:t>
            </a:r>
            <a:endParaRPr lang="en-ZA"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5060888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6484" y="1239340"/>
            <a:ext cx="9721517" cy="5618661"/>
          </a:xfrm>
        </p:spPr>
        <p:txBody>
          <a:bodyPr>
            <a:normAutofit/>
          </a:bodyPr>
          <a:lstStyle/>
          <a:p>
            <a:pPr marL="109728" indent="0" algn="just">
              <a:buNone/>
            </a:pPr>
            <a:endParaRPr lang="en-ZA" sz="2800" b="1" u="sng" dirty="0" smtClean="0">
              <a:latin typeface="Arial" panose="020B0604020202020204" pitchFamily="34" charset="0"/>
              <a:cs typeface="Arial" panose="020B0604020202020204" pitchFamily="34" charset="0"/>
            </a:endParaRPr>
          </a:p>
          <a:p>
            <a:pPr marL="109728" indent="0" algn="just">
              <a:buNone/>
            </a:pPr>
            <a:r>
              <a:rPr lang="en-ZA" sz="2800" b="1" u="sng" dirty="0" smtClean="0">
                <a:latin typeface="Arial" panose="020B0604020202020204" pitchFamily="34" charset="0"/>
                <a:cs typeface="Arial" panose="020B0604020202020204" pitchFamily="34" charset="0"/>
              </a:rPr>
              <a:t>Reason 2: Payment levels</a:t>
            </a:r>
            <a:endParaRPr lang="en-ZA" sz="2800" b="1" u="sng" dirty="0">
              <a:latin typeface="Arial" panose="020B0604020202020204" pitchFamily="34" charset="0"/>
              <a:cs typeface="Arial" panose="020B0604020202020204" pitchFamily="34" charset="0"/>
            </a:endParaRPr>
          </a:p>
          <a:p>
            <a:pPr algn="just"/>
            <a:r>
              <a:rPr lang="en-GB" sz="2800" dirty="0" smtClean="0">
                <a:latin typeface="Arial" panose="020B0604020202020204" pitchFamily="34" charset="0"/>
                <a:cs typeface="Arial" panose="020B0604020202020204" pitchFamily="34" charset="0"/>
              </a:rPr>
              <a:t>Resistance </a:t>
            </a:r>
            <a:r>
              <a:rPr lang="en-GB" sz="2800" dirty="0">
                <a:latin typeface="Arial" panose="020B0604020202020204" pitchFamily="34" charset="0"/>
                <a:cs typeface="Arial" panose="020B0604020202020204" pitchFamily="34" charset="0"/>
              </a:rPr>
              <a:t>from communities to pay for municipal services</a:t>
            </a:r>
            <a:r>
              <a:rPr lang="en-GB" sz="2800" dirty="0" smtClean="0">
                <a:latin typeface="Arial" panose="020B0604020202020204" pitchFamily="34" charset="0"/>
                <a:cs typeface="Arial" panose="020B0604020202020204" pitchFamily="34" charset="0"/>
              </a:rPr>
              <a:t>.</a:t>
            </a:r>
          </a:p>
          <a:p>
            <a:pPr algn="just"/>
            <a:r>
              <a:rPr lang="en-GB" sz="2800" dirty="0" smtClean="0">
                <a:latin typeface="Arial" panose="020B0604020202020204" pitchFamily="34" charset="0"/>
                <a:cs typeface="Arial" panose="020B0604020202020204" pitchFamily="34" charset="0"/>
              </a:rPr>
              <a:t>Persistent culture of non-payment.</a:t>
            </a:r>
          </a:p>
          <a:p>
            <a:pPr algn="just"/>
            <a:r>
              <a:rPr lang="en-GB" sz="2800" dirty="0" smtClean="0">
                <a:latin typeface="Arial" panose="020B0604020202020204" pitchFamily="34" charset="0"/>
                <a:cs typeface="Arial" panose="020B0604020202020204" pitchFamily="34" charset="0"/>
              </a:rPr>
              <a:t>The </a:t>
            </a:r>
            <a:r>
              <a:rPr lang="en-GB" sz="2800" dirty="0">
                <a:latin typeface="Arial" panose="020B0604020202020204" pitchFamily="34" charset="0"/>
                <a:cs typeface="Arial" panose="020B0604020202020204" pitchFamily="34" charset="0"/>
              </a:rPr>
              <a:t>average payment level for 2018/19 financial is 64.20% against a budgeted payment level of 70</a:t>
            </a:r>
            <a:r>
              <a:rPr lang="en-GB" sz="2800" dirty="0" smtClean="0">
                <a:latin typeface="Arial" panose="020B0604020202020204" pitchFamily="34" charset="0"/>
                <a:cs typeface="Arial" panose="020B0604020202020204" pitchFamily="34" charset="0"/>
              </a:rPr>
              <a:t>%.</a:t>
            </a:r>
          </a:p>
          <a:p>
            <a:pPr algn="just"/>
            <a:r>
              <a:rPr lang="en-GB" sz="2800" dirty="0" smtClean="0">
                <a:latin typeface="Arial" panose="020B0604020202020204" pitchFamily="34" charset="0"/>
                <a:cs typeface="Arial" panose="020B0604020202020204" pitchFamily="34" charset="0"/>
              </a:rPr>
              <a:t>Quarter 1 (2019/20) 59,65% -  The payment figure was adversely affected by an unlawful strike in September 2019 where the payment figure was 49,52%</a:t>
            </a:r>
            <a:endParaRPr lang="en-ZA" sz="2800" dirty="0">
              <a:latin typeface="Arial" panose="020B0604020202020204" pitchFamily="34" charset="0"/>
              <a:cs typeface="Arial" panose="020B0604020202020204" pitchFamily="34" charset="0"/>
            </a:endParaRPr>
          </a:p>
          <a:p>
            <a:pPr marL="109728" indent="0">
              <a:buNone/>
            </a:pPr>
            <a:r>
              <a:rPr lang="en-GB" sz="2800" dirty="0"/>
              <a:t> </a:t>
            </a:r>
            <a:endParaRPr lang="en-ZA" sz="2800" dirty="0"/>
          </a:p>
          <a:p>
            <a:endParaRPr lang="en-ZA" sz="2800" dirty="0"/>
          </a:p>
          <a:p>
            <a:endParaRPr lang="en-ZA" sz="2800" dirty="0"/>
          </a:p>
          <a:p>
            <a:endParaRPr lang="en-US" dirty="0"/>
          </a:p>
        </p:txBody>
      </p:sp>
      <p:pic>
        <p:nvPicPr>
          <p:cNvPr id="4" name="Picture 3" descr="Merafong Logo"/>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2506" y="134440"/>
            <a:ext cx="1447800" cy="1104900"/>
          </a:xfrm>
          <a:prstGeom prst="rect">
            <a:avLst/>
          </a:prstGeom>
          <a:noFill/>
          <a:ln>
            <a:noFill/>
          </a:ln>
        </p:spPr>
      </p:pic>
      <p:sp>
        <p:nvSpPr>
          <p:cNvPr id="5" name="Title 3"/>
          <p:cNvSpPr>
            <a:spLocks noGrp="1"/>
          </p:cNvSpPr>
          <p:nvPr>
            <p:ph type="title"/>
          </p:nvPr>
        </p:nvSpPr>
        <p:spPr>
          <a:xfrm>
            <a:off x="1892968" y="274638"/>
            <a:ext cx="9689432" cy="1143000"/>
          </a:xfrm>
        </p:spPr>
        <p:txBody>
          <a:bodyPr>
            <a:normAutofit/>
          </a:bodyPr>
          <a:lstStyle/>
          <a:p>
            <a:r>
              <a:rPr lang="en-US" sz="2800" dirty="0">
                <a:latin typeface="Cambria" panose="02040503050406030204" pitchFamily="18" charset="0"/>
              </a:rPr>
              <a:t>	</a:t>
            </a:r>
            <a:r>
              <a:rPr lang="en-US" sz="2800" dirty="0" smtClean="0">
                <a:latin typeface="Cambria" panose="02040503050406030204" pitchFamily="18" charset="0"/>
              </a:rPr>
              <a:t>       FINANCIAL POSITION-CHALLENGES</a:t>
            </a:r>
            <a:endParaRPr lang="en-ZA" sz="2800" dirty="0"/>
          </a:p>
        </p:txBody>
      </p:sp>
    </p:spTree>
    <p:extLst>
      <p:ext uri="{BB962C8B-B14F-4D97-AF65-F5344CB8AC3E}">
        <p14:creationId xmlns:p14="http://schemas.microsoft.com/office/powerpoint/2010/main" xmlns="" val="91239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3143672" y="275605"/>
            <a:ext cx="6172200" cy="642938"/>
          </a:xfrm>
        </p:spPr>
        <p:txBody>
          <a:bodyPr>
            <a:normAutofit/>
          </a:bodyPr>
          <a:lstStyle/>
          <a:p>
            <a:r>
              <a:rPr lang="en-ZA" sz="2100" dirty="0">
                <a:latin typeface="Arial" panose="020B0604020202020204" pitchFamily="34" charset="0"/>
                <a:cs typeface="Arial" panose="020B0604020202020204" pitchFamily="34" charset="0"/>
              </a:rPr>
              <a:t>	PAYMENT LEVELS PER AREA 2018/19</a:t>
            </a:r>
          </a:p>
        </p:txBody>
      </p:sp>
      <p:graphicFrame>
        <p:nvGraphicFramePr>
          <p:cNvPr id="9" name="Chart 8"/>
          <p:cNvGraphicFramePr>
            <a:graphicFrameLocks/>
          </p:cNvGraphicFramePr>
          <p:nvPr>
            <p:extLst>
              <p:ext uri="{D42A27DB-BD31-4B8C-83A1-F6EECF244321}">
                <p14:modId xmlns:p14="http://schemas.microsoft.com/office/powerpoint/2010/main" xmlns="" val="3918100587"/>
              </p:ext>
            </p:extLst>
          </p:nvPr>
        </p:nvGraphicFramePr>
        <p:xfrm>
          <a:off x="1363579" y="1556791"/>
          <a:ext cx="8689619" cy="4442955"/>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5" descr="Merafong Logo"/>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17571" y="44624"/>
            <a:ext cx="1447800" cy="1104900"/>
          </a:xfrm>
          <a:prstGeom prst="rect">
            <a:avLst/>
          </a:prstGeom>
          <a:noFill/>
          <a:ln>
            <a:noFill/>
          </a:ln>
        </p:spPr>
      </p:pic>
    </p:spTree>
    <p:extLst>
      <p:ext uri="{BB962C8B-B14F-4D97-AF65-F5344CB8AC3E}">
        <p14:creationId xmlns:p14="http://schemas.microsoft.com/office/powerpoint/2010/main" xmlns="" val="17691179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6484" y="1239340"/>
            <a:ext cx="9721517" cy="5618661"/>
          </a:xfrm>
        </p:spPr>
        <p:txBody>
          <a:bodyPr>
            <a:normAutofit lnSpcReduction="10000"/>
          </a:bodyPr>
          <a:lstStyle/>
          <a:p>
            <a:pPr marL="109728" indent="0" algn="just">
              <a:buNone/>
            </a:pPr>
            <a:r>
              <a:rPr lang="en-ZA" sz="2800" b="1" u="sng" dirty="0" smtClean="0">
                <a:latin typeface="Arial" panose="020B0604020202020204" pitchFamily="34" charset="0"/>
                <a:cs typeface="Arial" panose="020B0604020202020204" pitchFamily="34" charset="0"/>
              </a:rPr>
              <a:t>Credit control – status quo</a:t>
            </a:r>
            <a:endParaRPr lang="en-ZA" sz="28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GB" sz="2800" dirty="0">
                <a:latin typeface="Arial" panose="020B0604020202020204" pitchFamily="34" charset="0"/>
                <a:cs typeface="Arial" panose="020B0604020202020204" pitchFamily="34" charset="0"/>
              </a:rPr>
              <a:t> </a:t>
            </a:r>
            <a:r>
              <a:rPr lang="en-ZA" sz="2400" dirty="0" smtClean="0">
                <a:latin typeface="Arial" panose="020B0604020202020204" pitchFamily="34" charset="0"/>
                <a:cs typeface="Arial" panose="020B0604020202020204" pitchFamily="34" charset="0"/>
              </a:rPr>
              <a:t>Disconnection </a:t>
            </a:r>
            <a:r>
              <a:rPr lang="en-ZA" sz="2400" dirty="0">
                <a:latin typeface="Arial" panose="020B0604020202020204" pitchFamily="34" charset="0"/>
                <a:cs typeface="Arial" panose="020B0604020202020204" pitchFamily="34" charset="0"/>
              </a:rPr>
              <a:t>in Carletonville, Fochville and Welverdiend continuing. </a:t>
            </a:r>
            <a:endParaRPr lang="en-ZA" sz="2400" dirty="0" smtClean="0">
              <a:latin typeface="Arial" panose="020B0604020202020204" pitchFamily="34" charset="0"/>
              <a:cs typeface="Arial" panose="020B0604020202020204" pitchFamily="34" charset="0"/>
            </a:endParaRPr>
          </a:p>
          <a:p>
            <a:pPr marL="109728" indent="0">
              <a:buNone/>
            </a:pPr>
            <a:r>
              <a:rPr lang="en-ZA" dirty="0" smtClean="0">
                <a:latin typeface="Arial" panose="020B0604020202020204" pitchFamily="34" charset="0"/>
                <a:cs typeface="Arial" panose="020B0604020202020204" pitchFamily="34" charset="0"/>
              </a:rPr>
              <a:t>	</a:t>
            </a:r>
          </a:p>
          <a:p>
            <a:pPr marL="109728" indent="0">
              <a:buNone/>
            </a:pPr>
            <a:endParaRPr lang="en-ZA" dirty="0">
              <a:latin typeface="Arial" panose="020B0604020202020204" pitchFamily="34" charset="0"/>
              <a:cs typeface="Arial" panose="020B0604020202020204" pitchFamily="34" charset="0"/>
            </a:endParaRPr>
          </a:p>
          <a:p>
            <a:pPr marL="785813" lvl="1" indent="-342900">
              <a:buFont typeface="Wingdings" panose="05000000000000000000" pitchFamily="2" charset="2"/>
              <a:buChar char="Ø"/>
            </a:pPr>
            <a:r>
              <a:rPr lang="en-ZA" sz="2400" dirty="0" smtClean="0">
                <a:latin typeface="Arial" panose="020B0604020202020204" pitchFamily="34" charset="0"/>
                <a:cs typeface="Arial" panose="020B0604020202020204" pitchFamily="34" charset="0"/>
              </a:rPr>
              <a:t>Disconnection </a:t>
            </a:r>
            <a:r>
              <a:rPr lang="en-ZA" sz="2400" dirty="0">
                <a:latin typeface="Arial" panose="020B0604020202020204" pitchFamily="34" charset="0"/>
                <a:cs typeface="Arial" panose="020B0604020202020204" pitchFamily="34" charset="0"/>
              </a:rPr>
              <a:t>in township areas </a:t>
            </a:r>
            <a:r>
              <a:rPr lang="en-ZA" sz="2400" dirty="0" smtClean="0">
                <a:latin typeface="Arial" panose="020B0604020202020204" pitchFamily="34" charset="0"/>
                <a:cs typeface="Arial" panose="020B0604020202020204" pitchFamily="34" charset="0"/>
              </a:rPr>
              <a:t>not </a:t>
            </a:r>
            <a:r>
              <a:rPr lang="en-ZA" sz="2400" dirty="0">
                <a:latin typeface="Arial" panose="020B0604020202020204" pitchFamily="34" charset="0"/>
                <a:cs typeface="Arial" panose="020B0604020202020204" pitchFamily="34" charset="0"/>
              </a:rPr>
              <a:t>successful due to intimidation by communities.</a:t>
            </a:r>
          </a:p>
          <a:p>
            <a:pPr marL="785813" lvl="1" indent="-342900">
              <a:buFont typeface="Wingdings" panose="05000000000000000000" pitchFamily="2" charset="2"/>
              <a:buChar char="Ø"/>
            </a:pPr>
            <a:r>
              <a:rPr lang="en-ZA" dirty="0">
                <a:latin typeface="Arial" panose="020B0604020202020204" pitchFamily="34" charset="0"/>
                <a:cs typeface="Arial" panose="020B0604020202020204" pitchFamily="34" charset="0"/>
              </a:rPr>
              <a:t>Ward based consultation process </a:t>
            </a:r>
            <a:r>
              <a:rPr lang="en-ZA" dirty="0" smtClean="0">
                <a:latin typeface="Arial" panose="020B0604020202020204" pitchFamily="34" charset="0"/>
                <a:cs typeface="Arial" panose="020B0604020202020204" pitchFamily="34" charset="0"/>
              </a:rPr>
              <a:t>finalised in August 2019</a:t>
            </a:r>
          </a:p>
          <a:p>
            <a:pPr marL="785813" lvl="1" indent="-342900">
              <a:buFont typeface="Wingdings" panose="05000000000000000000" pitchFamily="2" charset="2"/>
              <a:buChar char="Ø"/>
            </a:pPr>
            <a:r>
              <a:rPr lang="en-ZA" dirty="0" smtClean="0">
                <a:latin typeface="Arial" panose="020B0604020202020204" pitchFamily="34" charset="0"/>
                <a:cs typeface="Arial" panose="020B0604020202020204" pitchFamily="34" charset="0"/>
              </a:rPr>
              <a:t>Despite intensive consultation, Council employees and credit control service provider were prohibited to execute their duties.</a:t>
            </a:r>
          </a:p>
          <a:p>
            <a:pPr marL="785813" lvl="1" indent="-342900">
              <a:buFont typeface="Wingdings" panose="05000000000000000000" pitchFamily="2" charset="2"/>
              <a:buChar char="Ø"/>
            </a:pPr>
            <a:r>
              <a:rPr lang="en-ZA" dirty="0" smtClean="0">
                <a:latin typeface="Arial" panose="020B0604020202020204" pitchFamily="34" charset="0"/>
                <a:cs typeface="Arial" panose="020B0604020202020204" pitchFamily="34" charset="0"/>
              </a:rPr>
              <a:t> Law enforcement agencies had to escort personnel to safety</a:t>
            </a:r>
            <a:endParaRPr lang="en-ZA" dirty="0">
              <a:latin typeface="Arial" panose="020B0604020202020204" pitchFamily="34" charset="0"/>
              <a:cs typeface="Arial" panose="020B0604020202020204" pitchFamily="34" charset="0"/>
            </a:endParaRPr>
          </a:p>
          <a:p>
            <a:pPr marL="785813" lvl="1" indent="-342900">
              <a:buFont typeface="Wingdings" panose="05000000000000000000" pitchFamily="2" charset="2"/>
              <a:buChar char="Ø"/>
            </a:pPr>
            <a:r>
              <a:rPr lang="en-ZA" sz="2400" dirty="0">
                <a:latin typeface="Arial" panose="020B0604020202020204" pitchFamily="34" charset="0"/>
                <a:cs typeface="Arial" panose="020B0604020202020204" pitchFamily="34" charset="0"/>
              </a:rPr>
              <a:t>P</a:t>
            </a:r>
            <a:r>
              <a:rPr lang="en-ZA" sz="2400" dirty="0" smtClean="0">
                <a:latin typeface="Arial" panose="020B0604020202020204" pitchFamily="34" charset="0"/>
                <a:cs typeface="Arial" panose="020B0604020202020204" pitchFamily="34" charset="0"/>
              </a:rPr>
              <a:t>anel of debt collectors mandated to enforce the full scope of debt collection, including attachment of property</a:t>
            </a:r>
            <a:endParaRPr lang="en-ZA" sz="2400" dirty="0">
              <a:latin typeface="Arial" panose="020B0604020202020204" pitchFamily="34" charset="0"/>
              <a:cs typeface="Arial" panose="020B0604020202020204" pitchFamily="34" charset="0"/>
            </a:endParaRPr>
          </a:p>
          <a:p>
            <a:pPr marL="785813" lvl="2" indent="-342900">
              <a:buFont typeface="Wingdings" panose="05000000000000000000" pitchFamily="2" charset="2"/>
              <a:buChar char="Ø"/>
            </a:pPr>
            <a:r>
              <a:rPr lang="en-ZA" sz="2400" dirty="0">
                <a:latin typeface="Arial" panose="020B0604020202020204" pitchFamily="34" charset="0"/>
                <a:cs typeface="Arial" panose="020B0604020202020204" pitchFamily="34" charset="0"/>
              </a:rPr>
              <a:t>Targeted internal debt collection done on high owing accounts </a:t>
            </a:r>
          </a:p>
          <a:p>
            <a:pPr>
              <a:buFont typeface="Wingdings" panose="05000000000000000000" pitchFamily="2" charset="2"/>
              <a:buChar char="Ø"/>
            </a:pPr>
            <a:endParaRPr lang="en-ZA" sz="2800" dirty="0"/>
          </a:p>
          <a:p>
            <a:endParaRPr lang="en-ZA" sz="2800" dirty="0"/>
          </a:p>
          <a:p>
            <a:endParaRPr lang="en-ZA" sz="2800" dirty="0"/>
          </a:p>
          <a:p>
            <a:endParaRPr lang="en-US" dirty="0"/>
          </a:p>
        </p:txBody>
      </p:sp>
      <p:pic>
        <p:nvPicPr>
          <p:cNvPr id="4" name="Picture 3" descr="Merafong Logo"/>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2506" y="134440"/>
            <a:ext cx="1447800" cy="1104900"/>
          </a:xfrm>
          <a:prstGeom prst="rect">
            <a:avLst/>
          </a:prstGeom>
          <a:noFill/>
          <a:ln>
            <a:noFill/>
          </a:ln>
        </p:spPr>
      </p:pic>
      <p:sp>
        <p:nvSpPr>
          <p:cNvPr id="5" name="Title 3"/>
          <p:cNvSpPr>
            <a:spLocks noGrp="1"/>
          </p:cNvSpPr>
          <p:nvPr>
            <p:ph type="title"/>
          </p:nvPr>
        </p:nvSpPr>
        <p:spPr>
          <a:xfrm>
            <a:off x="1892968" y="274638"/>
            <a:ext cx="9689432" cy="1143000"/>
          </a:xfrm>
        </p:spPr>
        <p:txBody>
          <a:bodyPr>
            <a:normAutofit/>
          </a:bodyPr>
          <a:lstStyle/>
          <a:p>
            <a:r>
              <a:rPr lang="en-US" sz="2800" dirty="0">
                <a:latin typeface="Cambria" panose="02040503050406030204" pitchFamily="18" charset="0"/>
              </a:rPr>
              <a:t>	 </a:t>
            </a:r>
            <a:r>
              <a:rPr lang="en-US" sz="2800" dirty="0" smtClean="0">
                <a:latin typeface="Cambria" panose="02040503050406030204" pitchFamily="18" charset="0"/>
              </a:rPr>
              <a:t>   FINANCIAL POSITION - CHALLENGES</a:t>
            </a:r>
            <a:endParaRPr lang="en-ZA" sz="2800" dirty="0"/>
          </a:p>
        </p:txBody>
      </p:sp>
      <p:graphicFrame>
        <p:nvGraphicFramePr>
          <p:cNvPr id="6" name="Table 5"/>
          <p:cNvGraphicFramePr>
            <a:graphicFrameLocks noGrp="1"/>
          </p:cNvGraphicFramePr>
          <p:nvPr>
            <p:extLst>
              <p:ext uri="{D42A27DB-BD31-4B8C-83A1-F6EECF244321}">
                <p14:modId xmlns:p14="http://schemas.microsoft.com/office/powerpoint/2010/main" xmlns="" val="568625894"/>
              </p:ext>
            </p:extLst>
          </p:nvPr>
        </p:nvGraphicFramePr>
        <p:xfrm>
          <a:off x="1417189" y="2514103"/>
          <a:ext cx="8780106" cy="763806"/>
        </p:xfrm>
        <a:graphic>
          <a:graphicData uri="http://schemas.openxmlformats.org/drawingml/2006/table">
            <a:tbl>
              <a:tblPr firstRow="1" bandRow="1">
                <a:tableStyleId>{5C22544A-7EE6-4342-B048-85BDC9FD1C3A}</a:tableStyleId>
              </a:tblPr>
              <a:tblGrid>
                <a:gridCol w="2349492">
                  <a:extLst>
                    <a:ext uri="{9D8B030D-6E8A-4147-A177-3AD203B41FA5}">
                      <a16:colId xmlns:a16="http://schemas.microsoft.com/office/drawing/2014/main" xmlns="" val="20000"/>
                    </a:ext>
                  </a:extLst>
                </a:gridCol>
                <a:gridCol w="2259830">
                  <a:extLst>
                    <a:ext uri="{9D8B030D-6E8A-4147-A177-3AD203B41FA5}">
                      <a16:colId xmlns:a16="http://schemas.microsoft.com/office/drawing/2014/main" xmlns="" val="20001"/>
                    </a:ext>
                  </a:extLst>
                </a:gridCol>
                <a:gridCol w="2034073">
                  <a:extLst>
                    <a:ext uri="{9D8B030D-6E8A-4147-A177-3AD203B41FA5}">
                      <a16:colId xmlns:a16="http://schemas.microsoft.com/office/drawing/2014/main" xmlns="" val="20002"/>
                    </a:ext>
                  </a:extLst>
                </a:gridCol>
                <a:gridCol w="2136711">
                  <a:extLst>
                    <a:ext uri="{9D8B030D-6E8A-4147-A177-3AD203B41FA5}">
                      <a16:colId xmlns:a16="http://schemas.microsoft.com/office/drawing/2014/main" xmlns="" val="20003"/>
                    </a:ext>
                  </a:extLst>
                </a:gridCol>
              </a:tblGrid>
              <a:tr h="283382">
                <a:tc>
                  <a:txBody>
                    <a:bodyPr/>
                    <a:lstStyle/>
                    <a:p>
                      <a:endParaRPr lang="en-ZA" dirty="0"/>
                    </a:p>
                  </a:txBody>
                  <a:tcPr/>
                </a:tc>
                <a:tc>
                  <a:txBody>
                    <a:bodyPr/>
                    <a:lstStyle/>
                    <a:p>
                      <a:r>
                        <a:rPr lang="en-ZA" dirty="0" smtClean="0"/>
                        <a:t>July 2019</a:t>
                      </a:r>
                      <a:endParaRPr lang="en-ZA" dirty="0"/>
                    </a:p>
                  </a:txBody>
                  <a:tcPr/>
                </a:tc>
                <a:tc>
                  <a:txBody>
                    <a:bodyPr/>
                    <a:lstStyle/>
                    <a:p>
                      <a:r>
                        <a:rPr lang="en-ZA" dirty="0" smtClean="0"/>
                        <a:t>Aug 2019</a:t>
                      </a:r>
                      <a:endParaRPr lang="en-ZA" dirty="0"/>
                    </a:p>
                  </a:txBody>
                  <a:tcPr/>
                </a:tc>
                <a:tc>
                  <a:txBody>
                    <a:bodyPr/>
                    <a:lstStyle/>
                    <a:p>
                      <a:r>
                        <a:rPr lang="en-ZA" dirty="0" smtClean="0"/>
                        <a:t>Sept 2019</a:t>
                      </a:r>
                      <a:endParaRPr lang="en-ZA" dirty="0"/>
                    </a:p>
                  </a:txBody>
                  <a:tcPr/>
                </a:tc>
                <a:extLst>
                  <a:ext uri="{0D108BD9-81ED-4DB2-BD59-A6C34878D82A}">
                    <a16:rowId xmlns:a16="http://schemas.microsoft.com/office/drawing/2014/main" xmlns="" val="10000"/>
                  </a:ext>
                </a:extLst>
              </a:tr>
              <a:tr h="398046">
                <a:tc>
                  <a:txBody>
                    <a:bodyPr/>
                    <a:lstStyle/>
                    <a:p>
                      <a:r>
                        <a:rPr lang="en-ZA" dirty="0" smtClean="0"/>
                        <a:t>Disconnections</a:t>
                      </a:r>
                      <a:endParaRPr lang="en-ZA" dirty="0"/>
                    </a:p>
                  </a:txBody>
                  <a:tcPr/>
                </a:tc>
                <a:tc>
                  <a:txBody>
                    <a:bodyPr/>
                    <a:lstStyle/>
                    <a:p>
                      <a:r>
                        <a:rPr lang="en-ZA" dirty="0" smtClean="0"/>
                        <a:t>550</a:t>
                      </a:r>
                      <a:endParaRPr lang="en-ZA" dirty="0"/>
                    </a:p>
                  </a:txBody>
                  <a:tcPr/>
                </a:tc>
                <a:tc>
                  <a:txBody>
                    <a:bodyPr/>
                    <a:lstStyle/>
                    <a:p>
                      <a:r>
                        <a:rPr lang="en-ZA" dirty="0" smtClean="0"/>
                        <a:t>393</a:t>
                      </a:r>
                      <a:endParaRPr lang="en-ZA" dirty="0"/>
                    </a:p>
                  </a:txBody>
                  <a:tcPr/>
                </a:tc>
                <a:tc>
                  <a:txBody>
                    <a:bodyPr/>
                    <a:lstStyle/>
                    <a:p>
                      <a:r>
                        <a:rPr lang="en-ZA" dirty="0" smtClean="0"/>
                        <a:t>705</a:t>
                      </a:r>
                      <a:endParaRPr lang="en-ZA"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11881673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6406" y="1147185"/>
            <a:ext cx="9721517" cy="5618661"/>
          </a:xfrm>
        </p:spPr>
        <p:txBody>
          <a:bodyPr>
            <a:normAutofit/>
          </a:bodyPr>
          <a:lstStyle/>
          <a:p>
            <a:pPr marL="109728" indent="0" algn="just">
              <a:buNone/>
            </a:pPr>
            <a:endParaRPr lang="en-ZA" sz="2400" b="1" u="sng" dirty="0" smtClean="0">
              <a:latin typeface="Arial" panose="020B0604020202020204" pitchFamily="34" charset="0"/>
              <a:cs typeface="Arial" panose="020B0604020202020204" pitchFamily="34" charset="0"/>
            </a:endParaRPr>
          </a:p>
          <a:p>
            <a:pPr marL="109728" indent="0" algn="just">
              <a:buNone/>
            </a:pPr>
            <a:r>
              <a:rPr lang="en-ZA" sz="2400" b="1" u="sng" dirty="0" smtClean="0">
                <a:latin typeface="Arial" panose="020B0604020202020204" pitchFamily="34" charset="0"/>
                <a:cs typeface="Arial" panose="020B0604020202020204" pitchFamily="34" charset="0"/>
              </a:rPr>
              <a:t>Reason 3: Water loss</a:t>
            </a:r>
            <a:endParaRPr lang="en-ZA" sz="2400" b="1" u="sng" dirty="0">
              <a:latin typeface="Arial" panose="020B0604020202020204" pitchFamily="34" charset="0"/>
              <a:cs typeface="Arial" panose="020B0604020202020204" pitchFamily="34" charset="0"/>
            </a:endParaRPr>
          </a:p>
          <a:p>
            <a:pPr marL="109728" indent="0" algn="just">
              <a:buNone/>
            </a:pPr>
            <a:endParaRPr lang="en-ZA" sz="2800" dirty="0">
              <a:latin typeface="Arial" panose="020B0604020202020204" pitchFamily="34" charset="0"/>
              <a:cs typeface="Arial" panose="020B0604020202020204" pitchFamily="34" charset="0"/>
            </a:endParaRPr>
          </a:p>
          <a:p>
            <a:pPr algn="just"/>
            <a:r>
              <a:rPr lang="en-GB" sz="2800" dirty="0">
                <a:latin typeface="Arial" panose="020B0604020202020204" pitchFamily="34" charset="0"/>
                <a:cs typeface="Arial" panose="020B0604020202020204" pitchFamily="34" charset="0"/>
              </a:rPr>
              <a:t>A</a:t>
            </a:r>
            <a:r>
              <a:rPr lang="en-GB" sz="2800" dirty="0" smtClean="0">
                <a:latin typeface="Arial" panose="020B0604020202020204" pitchFamily="34" charset="0"/>
                <a:cs typeface="Arial" panose="020B0604020202020204" pitchFamily="34" charset="0"/>
              </a:rPr>
              <a:t>verage </a:t>
            </a:r>
            <a:r>
              <a:rPr lang="en-GB" sz="2800" dirty="0">
                <a:latin typeface="Arial" panose="020B0604020202020204" pitchFamily="34" charset="0"/>
                <a:cs typeface="Arial" panose="020B0604020202020204" pitchFamily="34" charset="0"/>
              </a:rPr>
              <a:t>water losses for the 2018/19 financial year is </a:t>
            </a:r>
            <a:r>
              <a:rPr lang="en-GB" sz="2800" dirty="0" smtClean="0">
                <a:latin typeface="Arial" panose="020B0604020202020204" pitchFamily="34" charset="0"/>
                <a:cs typeface="Arial" panose="020B0604020202020204" pitchFamily="34" charset="0"/>
              </a:rPr>
              <a:t>47.16</a:t>
            </a:r>
            <a:r>
              <a:rPr lang="en-GB" sz="2800" dirty="0">
                <a:latin typeface="Arial" panose="020B0604020202020204" pitchFamily="34" charset="0"/>
                <a:cs typeface="Arial" panose="020B0604020202020204" pitchFamily="34" charset="0"/>
              </a:rPr>
              <a:t>%. </a:t>
            </a:r>
            <a:r>
              <a:rPr lang="en-GB" sz="2800" dirty="0" smtClean="0">
                <a:latin typeface="Arial" panose="020B0604020202020204" pitchFamily="34" charset="0"/>
                <a:cs typeface="Arial" panose="020B0604020202020204" pitchFamily="34" charset="0"/>
              </a:rPr>
              <a:t>– R68,3m</a:t>
            </a:r>
          </a:p>
          <a:p>
            <a:pPr algn="just"/>
            <a:r>
              <a:rPr lang="en-GB" sz="2800" dirty="0" smtClean="0">
                <a:latin typeface="Arial" panose="020B0604020202020204" pitchFamily="34" charset="0"/>
                <a:cs typeface="Arial" panose="020B0604020202020204" pitchFamily="34" charset="0"/>
              </a:rPr>
              <a:t>As </a:t>
            </a:r>
            <a:r>
              <a:rPr lang="en-GB" sz="2800" dirty="0">
                <a:latin typeface="Arial" panose="020B0604020202020204" pitchFamily="34" charset="0"/>
                <a:cs typeface="Arial" panose="020B0604020202020204" pitchFamily="34" charset="0"/>
              </a:rPr>
              <a:t>at the end of the first </a:t>
            </a:r>
            <a:r>
              <a:rPr lang="en-GB" sz="2800" dirty="0" smtClean="0">
                <a:latin typeface="Arial" panose="020B0604020202020204" pitchFamily="34" charset="0"/>
                <a:cs typeface="Arial" panose="020B0604020202020204" pitchFamily="34" charset="0"/>
              </a:rPr>
              <a:t>quarter(Q1) </a:t>
            </a:r>
            <a:r>
              <a:rPr lang="en-GB" sz="2800" dirty="0">
                <a:latin typeface="Arial" panose="020B0604020202020204" pitchFamily="34" charset="0"/>
                <a:cs typeface="Arial" panose="020B0604020202020204" pitchFamily="34" charset="0"/>
              </a:rPr>
              <a:t>of 2019/20 financial year </a:t>
            </a:r>
            <a:r>
              <a:rPr lang="en-GB" sz="2800" dirty="0" smtClean="0">
                <a:latin typeface="Arial" panose="020B0604020202020204" pitchFamily="34" charset="0"/>
                <a:cs typeface="Arial" panose="020B0604020202020204" pitchFamily="34" charset="0"/>
              </a:rPr>
              <a:t>is 32.23%. - R12M</a:t>
            </a:r>
          </a:p>
          <a:p>
            <a:pPr algn="just"/>
            <a:r>
              <a:rPr lang="en-GB" sz="2800" dirty="0" smtClean="0">
                <a:latin typeface="Arial" panose="020B0604020202020204" pitchFamily="34" charset="0"/>
                <a:cs typeface="Arial" panose="020B0604020202020204" pitchFamily="34" charset="0"/>
              </a:rPr>
              <a:t> Implementation of the water loss strategy has yielded </a:t>
            </a:r>
            <a:r>
              <a:rPr lang="en-GB" sz="2800" dirty="0">
                <a:latin typeface="Arial" panose="020B0604020202020204" pitchFamily="34" charset="0"/>
                <a:cs typeface="Arial" panose="020B0604020202020204" pitchFamily="34" charset="0"/>
              </a:rPr>
              <a:t>positive results in the reduction of water </a:t>
            </a:r>
            <a:r>
              <a:rPr lang="en-GB" sz="2800" dirty="0" smtClean="0">
                <a:latin typeface="Arial" panose="020B0604020202020204" pitchFamily="34" charset="0"/>
                <a:cs typeface="Arial" panose="020B0604020202020204" pitchFamily="34" charset="0"/>
              </a:rPr>
              <a:t>losses in Q1. </a:t>
            </a:r>
            <a:endParaRPr lang="en-ZA" sz="2800" dirty="0">
              <a:latin typeface="Arial" panose="020B0604020202020204" pitchFamily="34" charset="0"/>
              <a:cs typeface="Arial" panose="020B0604020202020204" pitchFamily="34" charset="0"/>
            </a:endParaRPr>
          </a:p>
          <a:p>
            <a:endParaRPr lang="en-ZA" sz="2800" dirty="0"/>
          </a:p>
        </p:txBody>
      </p:sp>
      <p:pic>
        <p:nvPicPr>
          <p:cNvPr id="4" name="Picture 3" descr="Merafong Logo"/>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2506" y="134440"/>
            <a:ext cx="1447800" cy="1104900"/>
          </a:xfrm>
          <a:prstGeom prst="rect">
            <a:avLst/>
          </a:prstGeom>
          <a:noFill/>
          <a:ln>
            <a:noFill/>
          </a:ln>
        </p:spPr>
      </p:pic>
      <p:sp>
        <p:nvSpPr>
          <p:cNvPr id="5" name="Title 3"/>
          <p:cNvSpPr>
            <a:spLocks noGrp="1"/>
          </p:cNvSpPr>
          <p:nvPr>
            <p:ph type="title"/>
          </p:nvPr>
        </p:nvSpPr>
        <p:spPr>
          <a:xfrm>
            <a:off x="1892968" y="274638"/>
            <a:ext cx="9689432" cy="1143000"/>
          </a:xfrm>
        </p:spPr>
        <p:txBody>
          <a:bodyPr>
            <a:normAutofit/>
          </a:bodyPr>
          <a:lstStyle/>
          <a:p>
            <a:r>
              <a:rPr lang="en-US" sz="2800" dirty="0">
                <a:latin typeface="Cambria" panose="02040503050406030204" pitchFamily="18" charset="0"/>
              </a:rPr>
              <a:t>	</a:t>
            </a:r>
            <a:r>
              <a:rPr lang="en-US" sz="2800" dirty="0" smtClean="0">
                <a:latin typeface="Cambria" panose="02040503050406030204" pitchFamily="18" charset="0"/>
              </a:rPr>
              <a:t>   FINANCIAL POSITION -CHALLENGES</a:t>
            </a:r>
            <a:endParaRPr lang="en-ZA" sz="2800" dirty="0"/>
          </a:p>
        </p:txBody>
      </p:sp>
    </p:spTree>
    <p:extLst>
      <p:ext uri="{BB962C8B-B14F-4D97-AF65-F5344CB8AC3E}">
        <p14:creationId xmlns:p14="http://schemas.microsoft.com/office/powerpoint/2010/main" xmlns="" val="30467791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smtClean="0"/>
              <a:t>		</a:t>
            </a:r>
            <a:r>
              <a:rPr lang="en-ZA" sz="2800" b="1" dirty="0" smtClean="0">
                <a:latin typeface="Cambria" panose="02040503050406030204" pitchFamily="18" charset="0"/>
              </a:rPr>
              <a:t>DISTRIBUTION LOSS - WATER</a:t>
            </a:r>
            <a:endParaRPr lang="en-ZA" sz="2800" b="1" dirty="0">
              <a:latin typeface="Cambria" panose="02040503050406030204" pitchFamily="18" charset="0"/>
            </a:endParaRPr>
          </a:p>
        </p:txBody>
      </p:sp>
      <p:pic>
        <p:nvPicPr>
          <p:cNvPr id="6" name="Picture 2" descr="Merafong Logo"/>
          <p:cNvPicPr>
            <a:picLocks noChangeAspect="1" noChangeArrowheads="1"/>
          </p:cNvPicPr>
          <p:nvPr/>
        </p:nvPicPr>
        <p:blipFill>
          <a:blip r:embed="rId2" cstate="print">
            <a:lum bright="24000" contrast="8000"/>
          </a:blip>
          <a:srcRect/>
          <a:stretch>
            <a:fillRect/>
          </a:stretch>
        </p:blipFill>
        <p:spPr bwMode="auto">
          <a:xfrm>
            <a:off x="0" y="-1"/>
            <a:ext cx="1500198" cy="1454727"/>
          </a:xfrm>
          <a:prstGeom prst="rect">
            <a:avLst/>
          </a:prstGeom>
          <a:noFill/>
          <a:ln w="9525">
            <a:noFill/>
            <a:miter lim="800000"/>
            <a:headEnd/>
            <a:tailEnd/>
          </a:ln>
        </p:spPr>
      </p:pic>
      <p:graphicFrame>
        <p:nvGraphicFramePr>
          <p:cNvPr id="7" name="Content Placeholder 8"/>
          <p:cNvGraphicFramePr>
            <a:graphicFrameLocks noGrp="1"/>
          </p:cNvGraphicFramePr>
          <p:nvPr>
            <p:ph idx="1"/>
            <p:extLst>
              <p:ext uri="{D42A27DB-BD31-4B8C-83A1-F6EECF244321}">
                <p14:modId xmlns:p14="http://schemas.microsoft.com/office/powerpoint/2010/main" xmlns="" val="302235685"/>
              </p:ext>
            </p:extLst>
          </p:nvPr>
        </p:nvGraphicFramePr>
        <p:xfrm>
          <a:off x="914400" y="1284538"/>
          <a:ext cx="10026315" cy="51196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4690943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6406" y="686890"/>
            <a:ext cx="9721517" cy="5618661"/>
          </a:xfrm>
        </p:spPr>
        <p:txBody>
          <a:bodyPr>
            <a:normAutofit/>
          </a:bodyPr>
          <a:lstStyle/>
          <a:p>
            <a:pPr marL="109728" indent="0" algn="just">
              <a:buNone/>
            </a:pPr>
            <a:endParaRPr lang="en-ZA" sz="2400" b="1" u="sng" dirty="0" smtClean="0">
              <a:latin typeface="Arial" panose="020B0604020202020204" pitchFamily="34" charset="0"/>
              <a:cs typeface="Arial" panose="020B0604020202020204" pitchFamily="34" charset="0"/>
            </a:endParaRPr>
          </a:p>
          <a:p>
            <a:endParaRPr lang="en-ZA" sz="2800" dirty="0"/>
          </a:p>
        </p:txBody>
      </p:sp>
      <p:pic>
        <p:nvPicPr>
          <p:cNvPr id="4" name="Picture 3" descr="Merafong Logo"/>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92506" y="134440"/>
            <a:ext cx="1447800" cy="1104900"/>
          </a:xfrm>
          <a:prstGeom prst="rect">
            <a:avLst/>
          </a:prstGeom>
          <a:noFill/>
          <a:ln>
            <a:noFill/>
          </a:ln>
        </p:spPr>
      </p:pic>
      <p:sp>
        <p:nvSpPr>
          <p:cNvPr id="5" name="Title 3"/>
          <p:cNvSpPr>
            <a:spLocks noGrp="1"/>
          </p:cNvSpPr>
          <p:nvPr>
            <p:ph type="title"/>
          </p:nvPr>
        </p:nvSpPr>
        <p:spPr>
          <a:xfrm>
            <a:off x="1892968" y="274638"/>
            <a:ext cx="9689432" cy="1143000"/>
          </a:xfrm>
        </p:spPr>
        <p:txBody>
          <a:bodyPr>
            <a:normAutofit/>
          </a:bodyPr>
          <a:lstStyle/>
          <a:p>
            <a:r>
              <a:rPr lang="en-US" sz="2800" dirty="0">
                <a:latin typeface="Cambria" panose="02040503050406030204" pitchFamily="18" charset="0"/>
              </a:rPr>
              <a:t>	</a:t>
            </a:r>
            <a:r>
              <a:rPr lang="en-US" sz="2800" dirty="0" smtClean="0">
                <a:latin typeface="Cambria" panose="02040503050406030204" pitchFamily="18" charset="0"/>
              </a:rPr>
              <a:t>  FINANCIAL POSITION - CHALLENGES</a:t>
            </a:r>
            <a:endParaRPr lang="en-ZA" sz="2800" dirty="0"/>
          </a:p>
        </p:txBody>
      </p:sp>
      <p:sp>
        <p:nvSpPr>
          <p:cNvPr id="2" name="TextBox 1"/>
          <p:cNvSpPr txBox="1"/>
          <p:nvPr/>
        </p:nvSpPr>
        <p:spPr>
          <a:xfrm>
            <a:off x="916406" y="1630993"/>
            <a:ext cx="10534262" cy="3785652"/>
          </a:xfrm>
          <a:prstGeom prst="rect">
            <a:avLst/>
          </a:prstGeom>
          <a:noFill/>
        </p:spPr>
        <p:txBody>
          <a:bodyPr wrap="square" rtlCol="0">
            <a:spAutoFit/>
          </a:bodyPr>
          <a:lstStyle/>
          <a:p>
            <a:r>
              <a:rPr lang="en-ZA" sz="2400" b="1" u="sng" dirty="0" smtClean="0">
                <a:latin typeface="Arial" panose="020B0604020202020204" pitchFamily="34" charset="0"/>
                <a:cs typeface="Arial" panose="020B0604020202020204" pitchFamily="34" charset="0"/>
              </a:rPr>
              <a:t>Main causes of water losses</a:t>
            </a:r>
          </a:p>
          <a:p>
            <a:endParaRPr lang="en-ZA"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ZA" sz="2400" dirty="0" smtClean="0">
                <a:latin typeface="Arial" panose="020B0604020202020204" pitchFamily="34" charset="0"/>
                <a:cs typeface="Arial" panose="020B0604020202020204" pitchFamily="34" charset="0"/>
              </a:rPr>
              <a:t>Decommissioning </a:t>
            </a:r>
            <a:r>
              <a:rPr lang="en-ZA" sz="2400" dirty="0">
                <a:latin typeface="Arial" panose="020B0604020202020204" pitchFamily="34" charset="0"/>
                <a:cs typeface="Arial" panose="020B0604020202020204" pitchFamily="34" charset="0"/>
              </a:rPr>
              <a:t>of four </a:t>
            </a:r>
            <a:r>
              <a:rPr lang="en-ZA" sz="2400" dirty="0" smtClean="0">
                <a:latin typeface="Arial" panose="020B0604020202020204" pitchFamily="34" charset="0"/>
                <a:cs typeface="Arial" panose="020B0604020202020204" pitchFamily="34" charset="0"/>
              </a:rPr>
              <a:t>reservoirs and bulk supply lines </a:t>
            </a:r>
            <a:r>
              <a:rPr lang="en-ZA" sz="2400" dirty="0">
                <a:latin typeface="Arial" panose="020B0604020202020204" pitchFamily="34" charset="0"/>
                <a:cs typeface="Arial" panose="020B0604020202020204" pitchFamily="34" charset="0"/>
              </a:rPr>
              <a:t>as a result of sinkhole occurrences</a:t>
            </a:r>
            <a:r>
              <a:rPr lang="en-ZA" sz="2400" dirty="0" smtClean="0">
                <a:latin typeface="Arial" panose="020B0604020202020204" pitchFamily="34" charset="0"/>
                <a:cs typeface="Arial" panose="020B0604020202020204" pitchFamily="34" charset="0"/>
              </a:rPr>
              <a:t>.</a:t>
            </a:r>
          </a:p>
          <a:p>
            <a:pPr marL="342900" indent="-342900">
              <a:buFont typeface="Arial" panose="020B0604020202020204" pitchFamily="34" charset="0"/>
              <a:buChar char="•"/>
            </a:pPr>
            <a:r>
              <a:rPr lang="en-ZA" sz="2400" dirty="0" smtClean="0">
                <a:latin typeface="Arial" panose="020B0604020202020204" pitchFamily="34" charset="0"/>
                <a:cs typeface="Arial" panose="020B0604020202020204" pitchFamily="34" charset="0"/>
              </a:rPr>
              <a:t>Direct supply from Rand Water bulk supply leads to fluctuating pressure. </a:t>
            </a:r>
            <a:endParaRPr lang="en-ZA"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ZA" sz="2400" dirty="0">
                <a:latin typeface="Arial" panose="020B0604020202020204" pitchFamily="34" charset="0"/>
                <a:cs typeface="Arial" panose="020B0604020202020204" pitchFamily="34" charset="0"/>
              </a:rPr>
              <a:t>Instability in the water supply and fluctuating pressure resulting in pipe </a:t>
            </a:r>
            <a:r>
              <a:rPr lang="en-ZA" sz="2400" dirty="0" smtClean="0">
                <a:latin typeface="Arial" panose="020B0604020202020204" pitchFamily="34" charset="0"/>
                <a:cs typeface="Arial" panose="020B0604020202020204" pitchFamily="34" charset="0"/>
              </a:rPr>
              <a:t>bursts and </a:t>
            </a:r>
            <a:r>
              <a:rPr lang="en-ZA" sz="2400" dirty="0">
                <a:latin typeface="Arial" panose="020B0604020202020204" pitchFamily="34" charset="0"/>
                <a:cs typeface="Arial" panose="020B0604020202020204" pitchFamily="34" charset="0"/>
              </a:rPr>
              <a:t>leakages. </a:t>
            </a:r>
            <a:endParaRPr lang="en-ZA"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ZA" sz="2400" dirty="0" smtClean="0">
                <a:latin typeface="Arial" panose="020B0604020202020204" pitchFamily="34" charset="0"/>
                <a:cs typeface="Arial" panose="020B0604020202020204" pitchFamily="34" charset="0"/>
              </a:rPr>
              <a:t>Overflowing reservoirs due to insufficient levelling devices</a:t>
            </a:r>
          </a:p>
          <a:p>
            <a:pPr marL="342900" indent="-342900">
              <a:buFont typeface="Arial" panose="020B0604020202020204" pitchFamily="34" charset="0"/>
              <a:buChar char="•"/>
            </a:pPr>
            <a:r>
              <a:rPr lang="en-ZA" sz="2400" dirty="0" smtClean="0">
                <a:latin typeface="Arial" panose="020B0604020202020204" pitchFamily="34" charset="0"/>
                <a:cs typeface="Arial" panose="020B0604020202020204" pitchFamily="34" charset="0"/>
              </a:rPr>
              <a:t>Aged </a:t>
            </a:r>
            <a:r>
              <a:rPr lang="en-ZA" sz="2400" dirty="0">
                <a:latin typeface="Arial" panose="020B0604020202020204" pitchFamily="34" charset="0"/>
                <a:cs typeface="Arial" panose="020B0604020202020204" pitchFamily="34" charset="0"/>
              </a:rPr>
              <a:t>infrastructure, vandalism of infrastructure and the </a:t>
            </a:r>
            <a:r>
              <a:rPr lang="en-ZA" sz="2400" dirty="0" smtClean="0">
                <a:latin typeface="Arial" panose="020B0604020202020204" pitchFamily="34" charset="0"/>
                <a:cs typeface="Arial" panose="020B0604020202020204" pitchFamily="34" charset="0"/>
              </a:rPr>
              <a:t>“Zama Zama’s” </a:t>
            </a:r>
            <a:r>
              <a:rPr lang="en-ZA" sz="2400" dirty="0">
                <a:latin typeface="Arial" panose="020B0604020202020204" pitchFamily="34" charset="0"/>
                <a:cs typeface="Arial" panose="020B0604020202020204" pitchFamily="34" charset="0"/>
              </a:rPr>
              <a:t>illegal </a:t>
            </a:r>
            <a:r>
              <a:rPr lang="en-ZA" sz="2400" dirty="0" smtClean="0">
                <a:latin typeface="Arial" panose="020B0604020202020204" pitchFamily="34" charset="0"/>
                <a:cs typeface="Arial" panose="020B0604020202020204" pitchFamily="34" charset="0"/>
              </a:rPr>
              <a:t>activities.</a:t>
            </a:r>
          </a:p>
        </p:txBody>
      </p:sp>
    </p:spTree>
    <p:extLst>
      <p:ext uri="{BB962C8B-B14F-4D97-AF65-F5344CB8AC3E}">
        <p14:creationId xmlns:p14="http://schemas.microsoft.com/office/powerpoint/2010/main" xmlns="" val="22317577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erafong Logo"/>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2506" y="134440"/>
            <a:ext cx="1447800" cy="1104900"/>
          </a:xfrm>
          <a:prstGeom prst="rect">
            <a:avLst/>
          </a:prstGeom>
          <a:noFill/>
          <a:ln>
            <a:noFill/>
          </a:ln>
        </p:spPr>
      </p:pic>
      <p:sp>
        <p:nvSpPr>
          <p:cNvPr id="5" name="Title 3"/>
          <p:cNvSpPr>
            <a:spLocks noGrp="1"/>
          </p:cNvSpPr>
          <p:nvPr>
            <p:ph type="title"/>
          </p:nvPr>
        </p:nvSpPr>
        <p:spPr>
          <a:xfrm>
            <a:off x="1892968" y="274638"/>
            <a:ext cx="9689432" cy="1143000"/>
          </a:xfrm>
        </p:spPr>
        <p:txBody>
          <a:bodyPr>
            <a:normAutofit/>
          </a:bodyPr>
          <a:lstStyle/>
          <a:p>
            <a:r>
              <a:rPr lang="en-US" sz="2800" dirty="0" smtClean="0">
                <a:latin typeface="Cambria" panose="02040503050406030204" pitchFamily="18" charset="0"/>
              </a:rPr>
              <a:t>             WATER LOSSES STRATEGY</a:t>
            </a:r>
            <a:endParaRPr lang="en-ZA" sz="2800" dirty="0"/>
          </a:p>
        </p:txBody>
      </p:sp>
      <p:sp>
        <p:nvSpPr>
          <p:cNvPr id="2" name="Rectangle 1"/>
          <p:cNvSpPr/>
          <p:nvPr/>
        </p:nvSpPr>
        <p:spPr>
          <a:xfrm>
            <a:off x="2820331" y="2181582"/>
            <a:ext cx="6096000" cy="4524315"/>
          </a:xfrm>
          <a:prstGeom prst="rect">
            <a:avLst/>
          </a:prstGeom>
        </p:spPr>
        <p:txBody>
          <a:bodyPr>
            <a:spAutoFit/>
          </a:bodyPr>
          <a:lstStyle/>
          <a:p>
            <a:pPr algn="ctr"/>
            <a:r>
              <a:rPr lang="en-ZA" dirty="0"/>
              <a:t>Overflowing </a:t>
            </a:r>
            <a:r>
              <a:rPr lang="en-ZA" dirty="0" smtClean="0"/>
              <a:t>Reservoirs</a:t>
            </a:r>
          </a:p>
          <a:p>
            <a:pPr algn="ctr"/>
            <a:endParaRPr lang="en-ZA" dirty="0"/>
          </a:p>
          <a:p>
            <a:pPr algn="ctr"/>
            <a:endParaRPr lang="en-ZA" dirty="0"/>
          </a:p>
          <a:p>
            <a:pPr algn="ctr"/>
            <a:r>
              <a:rPr lang="en-ZA" dirty="0"/>
              <a:t>Working Pressure in Residential </a:t>
            </a:r>
            <a:r>
              <a:rPr lang="en-ZA" dirty="0" smtClean="0"/>
              <a:t>Areas</a:t>
            </a:r>
          </a:p>
          <a:p>
            <a:pPr algn="ctr"/>
            <a:endParaRPr lang="en-ZA" dirty="0"/>
          </a:p>
          <a:p>
            <a:pPr algn="ctr"/>
            <a:endParaRPr lang="en-ZA" dirty="0"/>
          </a:p>
          <a:p>
            <a:pPr algn="ctr"/>
            <a:r>
              <a:rPr lang="en-ZA" dirty="0"/>
              <a:t>Address Small Water </a:t>
            </a:r>
            <a:r>
              <a:rPr lang="en-ZA" dirty="0" smtClean="0"/>
              <a:t>Leakages</a:t>
            </a:r>
          </a:p>
          <a:p>
            <a:pPr algn="ctr"/>
            <a:endParaRPr lang="en-ZA" dirty="0"/>
          </a:p>
          <a:p>
            <a:pPr algn="ctr"/>
            <a:endParaRPr lang="en-ZA" dirty="0"/>
          </a:p>
          <a:p>
            <a:pPr algn="ctr"/>
            <a:r>
              <a:rPr lang="en-ZA" dirty="0"/>
              <a:t>Replace Bulk Water </a:t>
            </a:r>
            <a:r>
              <a:rPr lang="en-ZA" dirty="0" smtClean="0"/>
              <a:t>meters</a:t>
            </a:r>
          </a:p>
          <a:p>
            <a:pPr algn="ctr"/>
            <a:endParaRPr lang="en-ZA" dirty="0"/>
          </a:p>
          <a:p>
            <a:pPr algn="ctr"/>
            <a:endParaRPr lang="en-ZA" dirty="0"/>
          </a:p>
          <a:p>
            <a:pPr algn="ctr"/>
            <a:r>
              <a:rPr lang="en-ZA" dirty="0"/>
              <a:t>Replace Internal Water </a:t>
            </a:r>
            <a:r>
              <a:rPr lang="en-ZA" dirty="0" smtClean="0"/>
              <a:t>Meters</a:t>
            </a:r>
          </a:p>
          <a:p>
            <a:pPr algn="ctr"/>
            <a:endParaRPr lang="en-ZA" dirty="0"/>
          </a:p>
          <a:p>
            <a:pPr algn="ctr"/>
            <a:endParaRPr lang="en-ZA" dirty="0"/>
          </a:p>
          <a:p>
            <a:pPr algn="ctr"/>
            <a:r>
              <a:rPr lang="en-ZA" dirty="0"/>
              <a:t>Normal Maintenance</a:t>
            </a:r>
          </a:p>
        </p:txBody>
      </p:sp>
      <p:sp>
        <p:nvSpPr>
          <p:cNvPr id="6" name="Rectangle 5"/>
          <p:cNvSpPr/>
          <p:nvPr/>
        </p:nvSpPr>
        <p:spPr>
          <a:xfrm>
            <a:off x="3112246" y="1668202"/>
            <a:ext cx="5109091" cy="369332"/>
          </a:xfrm>
          <a:prstGeom prst="rect">
            <a:avLst/>
          </a:prstGeom>
        </p:spPr>
        <p:txBody>
          <a:bodyPr wrap="none">
            <a:spAutoFit/>
          </a:bodyPr>
          <a:lstStyle/>
          <a:p>
            <a:r>
              <a:rPr lang="en-ZA" b="1" dirty="0"/>
              <a:t>CRITICAL PATH TO ADDRESS WATER LOSSES</a:t>
            </a:r>
          </a:p>
        </p:txBody>
      </p:sp>
      <p:sp>
        <p:nvSpPr>
          <p:cNvPr id="7" name="Down Arrow 6"/>
          <p:cNvSpPr/>
          <p:nvPr/>
        </p:nvSpPr>
        <p:spPr>
          <a:xfrm>
            <a:off x="5746264" y="2618778"/>
            <a:ext cx="242887" cy="35718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5745640" y="3427781"/>
            <a:ext cx="242887" cy="35718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5756631" y="4222165"/>
            <a:ext cx="242887" cy="35718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5745640" y="5108917"/>
            <a:ext cx="242887" cy="35718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a:off x="5777164" y="5854867"/>
            <a:ext cx="242887" cy="35718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7938515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859" y="2377439"/>
            <a:ext cx="11610109" cy="2338939"/>
          </a:xfrm>
        </p:spPr>
        <p:txBody>
          <a:bodyPr>
            <a:normAutofit/>
          </a:bodyPr>
          <a:lstStyle/>
          <a:p>
            <a:pPr algn="ctr"/>
            <a:r>
              <a:rPr lang="en-ZA" sz="4000" dirty="0" smtClean="0">
                <a:latin typeface="Arial" panose="020B0604020202020204" pitchFamily="34" charset="0"/>
                <a:cs typeface="Arial" panose="020B0604020202020204" pitchFamily="34" charset="0"/>
              </a:rPr>
              <a:t/>
            </a:r>
            <a:br>
              <a:rPr lang="en-ZA" sz="4000" dirty="0" smtClean="0">
                <a:latin typeface="Arial" panose="020B0604020202020204" pitchFamily="34" charset="0"/>
                <a:cs typeface="Arial" panose="020B0604020202020204" pitchFamily="34" charset="0"/>
              </a:rPr>
            </a:br>
            <a:r>
              <a:rPr lang="en-ZA" sz="4000" dirty="0" smtClean="0">
                <a:latin typeface="Arial" panose="020B0604020202020204" pitchFamily="34" charset="0"/>
                <a:cs typeface="Arial" panose="020B0604020202020204" pitchFamily="34" charset="0"/>
              </a:rPr>
              <a:t>STATE OF THE MUNICIPALITY</a:t>
            </a:r>
            <a:endParaRPr lang="en-ZA" sz="2800" dirty="0">
              <a:latin typeface="Arial" panose="020B0604020202020204" pitchFamily="34" charset="0"/>
              <a:cs typeface="Arial" panose="020B0604020202020204" pitchFamily="34" charset="0"/>
            </a:endParaRPr>
          </a:p>
        </p:txBody>
      </p:sp>
      <p:pic>
        <p:nvPicPr>
          <p:cNvPr id="4" name="Picture 3" descr="Merafong Logo"/>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029200" y="304801"/>
            <a:ext cx="2209800" cy="1795463"/>
          </a:xfrm>
          <a:prstGeom prst="rect">
            <a:avLst/>
          </a:prstGeom>
          <a:noFill/>
          <a:ln>
            <a:noFill/>
          </a:ln>
        </p:spPr>
      </p:pic>
      <p:sp>
        <p:nvSpPr>
          <p:cNvPr id="3" name="TextBox 2"/>
          <p:cNvSpPr txBox="1"/>
          <p:nvPr/>
        </p:nvSpPr>
        <p:spPr>
          <a:xfrm>
            <a:off x="385354" y="6237093"/>
            <a:ext cx="6853646" cy="276999"/>
          </a:xfrm>
          <a:prstGeom prst="rect">
            <a:avLst/>
          </a:prstGeom>
          <a:noFill/>
        </p:spPr>
        <p:txBody>
          <a:bodyPr wrap="square" rtlCol="0">
            <a:spAutoFit/>
          </a:bodyPr>
          <a:lstStyle/>
          <a:p>
            <a:r>
              <a:rPr lang="en-ZA" sz="1200" b="1" dirty="0" smtClean="0"/>
              <a:t>ACTING MUNICIPAL MANAGER: CWA NIEUWOUDT 04 DECEMBER 2019</a:t>
            </a:r>
            <a:endParaRPr lang="en-ZA" sz="1200" b="1" dirty="0"/>
          </a:p>
        </p:txBody>
      </p:sp>
    </p:spTree>
    <p:extLst>
      <p:ext uri="{BB962C8B-B14F-4D97-AF65-F5344CB8AC3E}">
        <p14:creationId xmlns:p14="http://schemas.microsoft.com/office/powerpoint/2010/main" xmlns="" val="11743688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0464" y="274638"/>
            <a:ext cx="9881936" cy="1143000"/>
          </a:xfrm>
        </p:spPr>
        <p:txBody>
          <a:bodyPr>
            <a:normAutofit/>
          </a:bodyPr>
          <a:lstStyle/>
          <a:p>
            <a:pPr algn="ctr"/>
            <a:r>
              <a:rPr lang="en-US" sz="2800" dirty="0" smtClean="0">
                <a:latin typeface="Arial" panose="020B0604020202020204" pitchFamily="34" charset="0"/>
                <a:cs typeface="Arial" panose="020B0604020202020204" pitchFamily="34" charset="0"/>
              </a:rPr>
              <a:t>PROGRESS TO DATE ON THE WATER LOSS PLAN</a:t>
            </a:r>
            <a:endParaRPr lang="en-ZA"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697" y="992507"/>
            <a:ext cx="11246826" cy="5120832"/>
          </a:xfrm>
        </p:spPr>
        <p:txBody>
          <a:bodyPr>
            <a:normAutofit/>
          </a:bodyPr>
          <a:lstStyle/>
          <a:p>
            <a:endParaRPr lang="en-ZA" sz="3500" b="1" u="sng" dirty="0">
              <a:latin typeface="Arial" panose="020B0604020202020204" pitchFamily="34" charset="0"/>
              <a:cs typeface="Arial" panose="020B0604020202020204" pitchFamily="34" charset="0"/>
            </a:endParaRPr>
          </a:p>
          <a:p>
            <a:r>
              <a:rPr lang="en-ZA" dirty="0" smtClean="0">
                <a:latin typeface="Arial" panose="020B0604020202020204" pitchFamily="34" charset="0"/>
                <a:cs typeface="Arial" panose="020B0604020202020204" pitchFamily="34" charset="0"/>
              </a:rPr>
              <a:t>Projects </a:t>
            </a:r>
            <a:r>
              <a:rPr lang="en-ZA" dirty="0">
                <a:latin typeface="Arial" panose="020B0604020202020204" pitchFamily="34" charset="0"/>
                <a:cs typeface="Arial" panose="020B0604020202020204" pitchFamily="34" charset="0"/>
              </a:rPr>
              <a:t>implemented according to water </a:t>
            </a:r>
            <a:r>
              <a:rPr lang="en-ZA" dirty="0" smtClean="0">
                <a:latin typeface="Arial" panose="020B0604020202020204" pitchFamily="34" charset="0"/>
                <a:cs typeface="Arial" panose="020B0604020202020204" pitchFamily="34" charset="0"/>
              </a:rPr>
              <a:t>services </a:t>
            </a:r>
            <a:r>
              <a:rPr lang="en-ZA" dirty="0">
                <a:latin typeface="Arial" panose="020B0604020202020204" pitchFamily="34" charset="0"/>
                <a:cs typeface="Arial" panose="020B0604020202020204" pitchFamily="34" charset="0"/>
              </a:rPr>
              <a:t>plan:</a:t>
            </a:r>
          </a:p>
          <a:p>
            <a:pPr lvl="1"/>
            <a:r>
              <a:rPr lang="en-ZA" dirty="0">
                <a:latin typeface="Arial" panose="020B0604020202020204" pitchFamily="34" charset="0"/>
                <a:cs typeface="Arial" panose="020B0604020202020204" pitchFamily="34" charset="0"/>
              </a:rPr>
              <a:t>Khutsong Reservoir replacement project – completion December 2020</a:t>
            </a:r>
          </a:p>
          <a:p>
            <a:pPr lvl="1"/>
            <a:r>
              <a:rPr lang="en-ZA" dirty="0">
                <a:latin typeface="Arial" panose="020B0604020202020204" pitchFamily="34" charset="0"/>
                <a:cs typeface="Arial" panose="020B0604020202020204" pitchFamily="34" charset="0"/>
              </a:rPr>
              <a:t>The replacement of the </a:t>
            </a:r>
            <a:r>
              <a:rPr lang="en-ZA" dirty="0" err="1">
                <a:latin typeface="Arial" panose="020B0604020202020204" pitchFamily="34" charset="0"/>
                <a:cs typeface="Arial" panose="020B0604020202020204" pitchFamily="34" charset="0"/>
              </a:rPr>
              <a:t>Adatta</a:t>
            </a:r>
            <a:r>
              <a:rPr lang="en-ZA" dirty="0">
                <a:latin typeface="Arial" panose="020B0604020202020204" pitchFamily="34" charset="0"/>
                <a:cs typeface="Arial" panose="020B0604020202020204" pitchFamily="34" charset="0"/>
              </a:rPr>
              <a:t> bulk pipeline – completion date December 2020</a:t>
            </a:r>
          </a:p>
          <a:p>
            <a:pPr lvl="1"/>
            <a:r>
              <a:rPr lang="en-ZA" dirty="0">
                <a:latin typeface="Arial" panose="020B0604020202020204" pitchFamily="34" charset="0"/>
                <a:cs typeface="Arial" panose="020B0604020202020204" pitchFamily="34" charset="0"/>
              </a:rPr>
              <a:t>The new pipeline to the Elijah </a:t>
            </a:r>
            <a:r>
              <a:rPr lang="en-ZA" dirty="0" err="1">
                <a:latin typeface="Arial" panose="020B0604020202020204" pitchFamily="34" charset="0"/>
                <a:cs typeface="Arial" panose="020B0604020202020204" pitchFamily="34" charset="0"/>
              </a:rPr>
              <a:t>Barayi</a:t>
            </a:r>
            <a:r>
              <a:rPr lang="en-ZA" dirty="0">
                <a:latin typeface="Arial" panose="020B0604020202020204" pitchFamily="34" charset="0"/>
                <a:cs typeface="Arial" panose="020B0604020202020204" pitchFamily="34" charset="0"/>
              </a:rPr>
              <a:t> Housing project and </a:t>
            </a:r>
            <a:r>
              <a:rPr lang="en-ZA" dirty="0" err="1">
                <a:latin typeface="Arial" panose="020B0604020202020204" pitchFamily="34" charset="0"/>
                <a:cs typeface="Arial" panose="020B0604020202020204" pitchFamily="34" charset="0"/>
              </a:rPr>
              <a:t>Welverdiend</a:t>
            </a:r>
            <a:r>
              <a:rPr lang="en-ZA" dirty="0">
                <a:latin typeface="Arial" panose="020B0604020202020204" pitchFamily="34" charset="0"/>
                <a:cs typeface="Arial" panose="020B0604020202020204" pitchFamily="34" charset="0"/>
              </a:rPr>
              <a:t> – completion October 2019</a:t>
            </a:r>
          </a:p>
          <a:p>
            <a:pPr lvl="1"/>
            <a:r>
              <a:rPr lang="en-ZA" dirty="0">
                <a:latin typeface="Arial" panose="020B0604020202020204" pitchFamily="34" charset="0"/>
                <a:cs typeface="Arial" panose="020B0604020202020204" pitchFamily="34" charset="0"/>
              </a:rPr>
              <a:t>Network upgrades including replacement of PRVs – completion March </a:t>
            </a:r>
            <a:r>
              <a:rPr lang="en-ZA" dirty="0" smtClean="0">
                <a:latin typeface="Arial" panose="020B0604020202020204" pitchFamily="34" charset="0"/>
                <a:cs typeface="Arial" panose="020B0604020202020204" pitchFamily="34" charset="0"/>
              </a:rPr>
              <a:t>2020 - </a:t>
            </a:r>
            <a:r>
              <a:rPr lang="en-ZA" sz="2400" dirty="0">
                <a:latin typeface="Arial" panose="020B0604020202020204" pitchFamily="34" charset="0"/>
                <a:cs typeface="Arial" panose="020B0604020202020204" pitchFamily="34" charset="0"/>
              </a:rPr>
              <a:t>Additional MIG allocation </a:t>
            </a:r>
            <a:r>
              <a:rPr lang="en-ZA" sz="2400" dirty="0" smtClean="0">
                <a:latin typeface="Arial" panose="020B0604020202020204" pitchFamily="34" charset="0"/>
                <a:cs typeface="Arial" panose="020B0604020202020204" pitchFamily="34" charset="0"/>
              </a:rPr>
              <a:t>gazetted </a:t>
            </a:r>
            <a:r>
              <a:rPr lang="en-ZA" sz="2400" dirty="0">
                <a:latin typeface="Arial" panose="020B0604020202020204" pitchFamily="34" charset="0"/>
                <a:cs typeface="Arial" panose="020B0604020202020204" pitchFamily="34" charset="0"/>
              </a:rPr>
              <a:t>for R2.7m</a:t>
            </a:r>
          </a:p>
          <a:p>
            <a:pPr lvl="1"/>
            <a:r>
              <a:rPr lang="en-ZA" dirty="0" smtClean="0">
                <a:latin typeface="Arial" panose="020B0604020202020204" pitchFamily="34" charset="0"/>
                <a:cs typeface="Arial" panose="020B0604020202020204" pitchFamily="34" charset="0"/>
              </a:rPr>
              <a:t>New </a:t>
            </a:r>
            <a:r>
              <a:rPr lang="en-ZA" dirty="0">
                <a:latin typeface="Arial" panose="020B0604020202020204" pitchFamily="34" charset="0"/>
                <a:cs typeface="Arial" panose="020B0604020202020204" pitchFamily="34" charset="0"/>
              </a:rPr>
              <a:t>reservoir and related bulk infrastructure in Fochville  - completion January 2020</a:t>
            </a:r>
          </a:p>
          <a:p>
            <a:pPr lvl="1"/>
            <a:r>
              <a:rPr lang="en-ZA" dirty="0">
                <a:latin typeface="Arial" panose="020B0604020202020204" pitchFamily="34" charset="0"/>
                <a:cs typeface="Arial" panose="020B0604020202020204" pitchFamily="34" charset="0"/>
              </a:rPr>
              <a:t>War on leaks (Rand Water Foundation) – </a:t>
            </a:r>
            <a:r>
              <a:rPr lang="en-ZA" dirty="0" smtClean="0">
                <a:latin typeface="Arial" panose="020B0604020202020204" pitchFamily="34" charset="0"/>
                <a:cs typeface="Arial" panose="020B0604020202020204" pitchFamily="34" charset="0"/>
              </a:rPr>
              <a:t>R6.5m</a:t>
            </a:r>
          </a:p>
          <a:p>
            <a:pPr lvl="1"/>
            <a:endParaRPr lang="en-ZA" dirty="0"/>
          </a:p>
        </p:txBody>
      </p:sp>
      <p:pic>
        <p:nvPicPr>
          <p:cNvPr id="4" name="Picture 2" descr="Merafong Logo"/>
          <p:cNvPicPr>
            <a:picLocks noChangeAspect="1" noChangeArrowheads="1"/>
          </p:cNvPicPr>
          <p:nvPr/>
        </p:nvPicPr>
        <p:blipFill>
          <a:blip r:embed="rId2" cstate="print">
            <a:lum bright="24000" contrast="8000"/>
          </a:blip>
          <a:srcRect/>
          <a:stretch>
            <a:fillRect/>
          </a:stretch>
        </p:blipFill>
        <p:spPr bwMode="auto">
          <a:xfrm>
            <a:off x="0" y="-1"/>
            <a:ext cx="1500198" cy="1454727"/>
          </a:xfrm>
          <a:prstGeom prst="rect">
            <a:avLst/>
          </a:prstGeom>
          <a:noFill/>
          <a:ln w="9525">
            <a:noFill/>
            <a:miter lim="800000"/>
            <a:headEnd/>
            <a:tailEnd/>
          </a:ln>
        </p:spPr>
      </p:pic>
    </p:spTree>
    <p:extLst>
      <p:ext uri="{BB962C8B-B14F-4D97-AF65-F5344CB8AC3E}">
        <p14:creationId xmlns:p14="http://schemas.microsoft.com/office/powerpoint/2010/main" xmlns="" val="260497116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5220" y="401054"/>
            <a:ext cx="11486147" cy="5908268"/>
          </a:xfrm>
        </p:spPr>
        <p:txBody>
          <a:bodyPr>
            <a:normAutofit/>
          </a:bodyPr>
          <a:lstStyle/>
          <a:p>
            <a:pPr marL="109728" indent="0" algn="just">
              <a:buNone/>
            </a:pPr>
            <a:endParaRPr lang="en-ZA" sz="3800" dirty="0" smtClean="0">
              <a:latin typeface="Arial" panose="020B0604020202020204" pitchFamily="34" charset="0"/>
              <a:cs typeface="Arial" panose="020B0604020202020204" pitchFamily="34" charset="0"/>
            </a:endParaRPr>
          </a:p>
          <a:p>
            <a:pPr lvl="0" algn="ctr"/>
            <a:r>
              <a:rPr lang="en-GB" sz="3000" b="1" u="sng" dirty="0" smtClean="0">
                <a:latin typeface="Arial" panose="020B0604020202020204" pitchFamily="34" charset="0"/>
                <a:cs typeface="Arial" panose="020B0604020202020204" pitchFamily="34" charset="0"/>
              </a:rPr>
              <a:t>COST CONTAINMENT</a:t>
            </a:r>
          </a:p>
          <a:p>
            <a:pPr marL="109728" lvl="0" indent="0" algn="ctr">
              <a:buNone/>
            </a:pPr>
            <a:endParaRPr lang="en-ZA" sz="3800" dirty="0">
              <a:latin typeface="Arial" panose="020B0604020202020204" pitchFamily="34" charset="0"/>
              <a:cs typeface="Arial" panose="020B0604020202020204" pitchFamily="34" charset="0"/>
            </a:endParaRPr>
          </a:p>
          <a:p>
            <a:pPr algn="just"/>
            <a:r>
              <a:rPr lang="en-GB" sz="2800" dirty="0">
                <a:latin typeface="Arial" panose="020B0604020202020204" pitchFamily="34" charset="0"/>
                <a:cs typeface="Arial" panose="020B0604020202020204" pitchFamily="34" charset="0"/>
              </a:rPr>
              <a:t>Cost containment measures were implemented with effect from 2014/15 financial year. The expenditure has reduced from </a:t>
            </a:r>
            <a:r>
              <a:rPr lang="en-GB" sz="2800" dirty="0" smtClean="0">
                <a:latin typeface="Arial" panose="020B0604020202020204" pitchFamily="34" charset="0"/>
                <a:cs typeface="Arial" panose="020B0604020202020204" pitchFamily="34" charset="0"/>
              </a:rPr>
              <a:t>R40.5m </a:t>
            </a:r>
            <a:r>
              <a:rPr lang="en-GB" sz="2800" dirty="0">
                <a:latin typeface="Arial" panose="020B0604020202020204" pitchFamily="34" charset="0"/>
                <a:cs typeface="Arial" panose="020B0604020202020204" pitchFamily="34" charset="0"/>
              </a:rPr>
              <a:t>to R10m in the 2018/19 financial year. The focus was mainly on attendance and conference, entertainment, travel and conferences, outsources grass cutting services and security services. </a:t>
            </a:r>
            <a:endParaRPr lang="en-ZA" sz="2800" dirty="0">
              <a:latin typeface="Arial" panose="020B0604020202020204" pitchFamily="34" charset="0"/>
              <a:cs typeface="Arial" panose="020B0604020202020204" pitchFamily="34" charset="0"/>
            </a:endParaRPr>
          </a:p>
          <a:p>
            <a:pPr marL="109728" indent="0" algn="just">
              <a:buNone/>
            </a:pPr>
            <a:r>
              <a:rPr lang="en-US" sz="3800" dirty="0">
                <a:latin typeface="Arial" panose="020B0604020202020204" pitchFamily="34" charset="0"/>
                <a:cs typeface="Arial" panose="020B0604020202020204" pitchFamily="34" charset="0"/>
              </a:rPr>
              <a:t> </a:t>
            </a:r>
            <a:endParaRPr lang="en-ZA" sz="3800" dirty="0">
              <a:latin typeface="Arial" panose="020B0604020202020204" pitchFamily="34" charset="0"/>
              <a:cs typeface="Arial" panose="020B0604020202020204" pitchFamily="34" charset="0"/>
            </a:endParaRPr>
          </a:p>
          <a:p>
            <a:endParaRPr lang="en-US" dirty="0"/>
          </a:p>
        </p:txBody>
      </p:sp>
      <p:pic>
        <p:nvPicPr>
          <p:cNvPr id="4" name="Picture 3" descr="Merafong Logo"/>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6566" y="401054"/>
            <a:ext cx="1447800" cy="1104900"/>
          </a:xfrm>
          <a:prstGeom prst="rect">
            <a:avLst/>
          </a:prstGeom>
          <a:noFill/>
          <a:ln>
            <a:noFill/>
          </a:ln>
        </p:spPr>
      </p:pic>
    </p:spTree>
    <p:extLst>
      <p:ext uri="{BB962C8B-B14F-4D97-AF65-F5344CB8AC3E}">
        <p14:creationId xmlns:p14="http://schemas.microsoft.com/office/powerpoint/2010/main" xmlns="" val="21722110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4DAC4F-AED2-43A4-A4A3-6041BEAE4B0D}"/>
              </a:ext>
            </a:extLst>
          </p:cNvPr>
          <p:cNvSpPr>
            <a:spLocks noGrp="1"/>
          </p:cNvSpPr>
          <p:nvPr>
            <p:ph type="title"/>
          </p:nvPr>
        </p:nvSpPr>
        <p:spPr>
          <a:xfrm>
            <a:off x="3143672" y="171996"/>
            <a:ext cx="5611090" cy="994172"/>
          </a:xfrm>
        </p:spPr>
        <p:txBody>
          <a:bodyPr>
            <a:normAutofit/>
          </a:bodyPr>
          <a:lstStyle/>
          <a:p>
            <a:pPr algn="ctr"/>
            <a:r>
              <a:rPr lang="en-ZA" sz="2400" dirty="0">
                <a:latin typeface="Arial" panose="020B0604020202020204" pitchFamily="34" charset="0"/>
                <a:cs typeface="Arial" panose="020B0604020202020204" pitchFamily="34" charset="0"/>
              </a:rPr>
              <a:t>COST CONTAINMENT</a:t>
            </a:r>
            <a:endParaRPr lang="en-US" sz="24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941BD2FF-B845-4753-B35B-DC4FC284391C}"/>
              </a:ext>
            </a:extLst>
          </p:cNvPr>
          <p:cNvSpPr>
            <a:spLocks noGrp="1"/>
          </p:cNvSpPr>
          <p:nvPr>
            <p:ph idx="1"/>
          </p:nvPr>
        </p:nvSpPr>
        <p:spPr>
          <a:xfrm>
            <a:off x="2667000" y="2226469"/>
            <a:ext cx="6858000" cy="3263504"/>
          </a:xfrm>
        </p:spPr>
        <p:txBody>
          <a:bodyPr/>
          <a:lstStyle/>
          <a:p>
            <a:pPr marL="0" indent="0">
              <a:buNone/>
            </a:pPr>
            <a:endParaRPr lang="en-US" dirty="0"/>
          </a:p>
          <a:p>
            <a:pPr marL="0" indent="0">
              <a:buNone/>
            </a:pPr>
            <a:r>
              <a:rPr lang="en-US" dirty="0" smtClean="0"/>
              <a:t> </a:t>
            </a:r>
          </a:p>
          <a:p>
            <a:pPr marL="0" indent="0">
              <a:buNone/>
            </a:pPr>
            <a:endParaRPr lang="en-US" dirty="0"/>
          </a:p>
          <a:p>
            <a:pPr marL="0" indent="0">
              <a:buNone/>
            </a:pPr>
            <a:endParaRPr lang="en-US" dirty="0" smtClean="0"/>
          </a:p>
          <a:p>
            <a:pPr marL="0" indent="0">
              <a:buNone/>
            </a:pPr>
            <a:endParaRPr lang="en-US" dirty="0"/>
          </a:p>
          <a:p>
            <a:endParaRPr lang="en-US" dirty="0"/>
          </a:p>
        </p:txBody>
      </p:sp>
      <p:sp>
        <p:nvSpPr>
          <p:cNvPr id="8" name="Slide Number Placeholder 7"/>
          <p:cNvSpPr>
            <a:spLocks noGrp="1"/>
          </p:cNvSpPr>
          <p:nvPr>
            <p:ph type="sldNum" sz="quarter" idx="12"/>
          </p:nvPr>
        </p:nvSpPr>
        <p:spPr/>
        <p:txBody>
          <a:bodyPr/>
          <a:lstStyle/>
          <a:p>
            <a:fld id="{9DF89799-7412-4CAD-83C8-D849C6BFA10F}" type="slidenum">
              <a:rPr lang="en-US" smtClean="0"/>
              <a:pPr/>
              <a:t>22</a:t>
            </a:fld>
            <a:endParaRPr lang="en-US"/>
          </a:p>
        </p:txBody>
      </p:sp>
      <p:pic>
        <p:nvPicPr>
          <p:cNvPr id="7" name="Picture 6" descr="Merafong Logo"/>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24529" y="171996"/>
            <a:ext cx="1447800" cy="1104900"/>
          </a:xfrm>
          <a:prstGeom prst="rect">
            <a:avLst/>
          </a:prstGeom>
          <a:noFill/>
          <a:ln>
            <a:noFill/>
          </a:ln>
        </p:spPr>
      </p:pic>
      <p:graphicFrame>
        <p:nvGraphicFramePr>
          <p:cNvPr id="9" name="Table 8"/>
          <p:cNvGraphicFramePr>
            <a:graphicFrameLocks noGrp="1"/>
          </p:cNvGraphicFramePr>
          <p:nvPr>
            <p:extLst>
              <p:ext uri="{D42A27DB-BD31-4B8C-83A1-F6EECF244321}">
                <p14:modId xmlns:p14="http://schemas.microsoft.com/office/powerpoint/2010/main" xmlns="" val="2883940357"/>
              </p:ext>
            </p:extLst>
          </p:nvPr>
        </p:nvGraphicFramePr>
        <p:xfrm>
          <a:off x="673767" y="1221530"/>
          <a:ext cx="11343610" cy="5186417"/>
        </p:xfrm>
        <a:graphic>
          <a:graphicData uri="http://schemas.openxmlformats.org/drawingml/2006/table">
            <a:tbl>
              <a:tblPr firstRow="1" bandRow="1">
                <a:tableStyleId>{5C22544A-7EE6-4342-B048-85BDC9FD1C3A}</a:tableStyleId>
              </a:tblPr>
              <a:tblGrid>
                <a:gridCol w="2068246">
                  <a:extLst>
                    <a:ext uri="{9D8B030D-6E8A-4147-A177-3AD203B41FA5}">
                      <a16:colId xmlns:a16="http://schemas.microsoft.com/office/drawing/2014/main" xmlns="" val="20000"/>
                    </a:ext>
                  </a:extLst>
                </a:gridCol>
                <a:gridCol w="1670506">
                  <a:extLst>
                    <a:ext uri="{9D8B030D-6E8A-4147-A177-3AD203B41FA5}">
                      <a16:colId xmlns:a16="http://schemas.microsoft.com/office/drawing/2014/main" xmlns="" val="20001"/>
                    </a:ext>
                  </a:extLst>
                </a:gridCol>
                <a:gridCol w="1467907">
                  <a:extLst>
                    <a:ext uri="{9D8B030D-6E8A-4147-A177-3AD203B41FA5}">
                      <a16:colId xmlns:a16="http://schemas.microsoft.com/office/drawing/2014/main" xmlns="" val="20002"/>
                    </a:ext>
                  </a:extLst>
                </a:gridCol>
                <a:gridCol w="1650525">
                  <a:extLst>
                    <a:ext uri="{9D8B030D-6E8A-4147-A177-3AD203B41FA5}">
                      <a16:colId xmlns:a16="http://schemas.microsoft.com/office/drawing/2014/main" xmlns="" val="20003"/>
                    </a:ext>
                  </a:extLst>
                </a:gridCol>
                <a:gridCol w="1605512">
                  <a:extLst>
                    <a:ext uri="{9D8B030D-6E8A-4147-A177-3AD203B41FA5}">
                      <a16:colId xmlns:a16="http://schemas.microsoft.com/office/drawing/2014/main" xmlns="" val="20004"/>
                    </a:ext>
                  </a:extLst>
                </a:gridCol>
                <a:gridCol w="1440457">
                  <a:extLst>
                    <a:ext uri="{9D8B030D-6E8A-4147-A177-3AD203B41FA5}">
                      <a16:colId xmlns:a16="http://schemas.microsoft.com/office/drawing/2014/main" xmlns="" val="20005"/>
                    </a:ext>
                  </a:extLst>
                </a:gridCol>
                <a:gridCol w="1440457">
                  <a:extLst>
                    <a:ext uri="{9D8B030D-6E8A-4147-A177-3AD203B41FA5}">
                      <a16:colId xmlns:a16="http://schemas.microsoft.com/office/drawing/2014/main" xmlns="" val="20006"/>
                    </a:ext>
                  </a:extLst>
                </a:gridCol>
              </a:tblGrid>
              <a:tr h="659388">
                <a:tc gridSpan="7">
                  <a:txBody>
                    <a:bodyPr/>
                    <a:lstStyle/>
                    <a:p>
                      <a:pPr algn="ctr"/>
                      <a:r>
                        <a:rPr lang="en-ZA" sz="2100" dirty="0" smtClean="0"/>
                        <a:t>COST CUTTING MEASURES (R)</a:t>
                      </a:r>
                      <a:endParaRPr lang="en-ZA" sz="2100" dirty="0"/>
                    </a:p>
                  </a:txBody>
                  <a:tcPr marL="68580" marR="68580" marT="34290" marB="34290"/>
                </a:tc>
                <a:tc hMerge="1">
                  <a:txBody>
                    <a:bodyPr/>
                    <a:lstStyle/>
                    <a:p>
                      <a:endParaRPr lang="en-ZA" dirty="0"/>
                    </a:p>
                  </a:txBody>
                  <a:tcPr/>
                </a:tc>
                <a:tc hMerge="1">
                  <a:txBody>
                    <a:bodyPr/>
                    <a:lstStyle/>
                    <a:p>
                      <a:endParaRPr lang="en-ZA" dirty="0"/>
                    </a:p>
                  </a:txBody>
                  <a:tcPr/>
                </a:tc>
                <a:tc hMerge="1">
                  <a:txBody>
                    <a:bodyPr/>
                    <a:lstStyle/>
                    <a:p>
                      <a:endParaRPr lang="en-ZA" dirty="0"/>
                    </a:p>
                  </a:txBody>
                  <a:tcPr/>
                </a:tc>
                <a:tc hMerge="1">
                  <a:txBody>
                    <a:bodyPr/>
                    <a:lstStyle/>
                    <a:p>
                      <a:endParaRPr lang="en-ZA" dirty="0"/>
                    </a:p>
                  </a:txBody>
                  <a:tcPr/>
                </a:tc>
                <a:tc hMerge="1">
                  <a:txBody>
                    <a:bodyPr/>
                    <a:lstStyle/>
                    <a:p>
                      <a:endParaRPr lang="en-ZA" dirty="0"/>
                    </a:p>
                  </a:txBody>
                  <a:tcPr/>
                </a:tc>
                <a:tc hMerge="1">
                  <a:txBody>
                    <a:bodyPr/>
                    <a:lstStyle/>
                    <a:p>
                      <a:pPr algn="ctr"/>
                      <a:endParaRPr lang="en-ZA" sz="2100" dirty="0"/>
                    </a:p>
                  </a:txBody>
                  <a:tcPr marL="68580" marR="68580" marT="34290" marB="34290"/>
                </a:tc>
                <a:extLst>
                  <a:ext uri="{0D108BD9-81ED-4DB2-BD59-A6C34878D82A}">
                    <a16:rowId xmlns:a16="http://schemas.microsoft.com/office/drawing/2014/main" xmlns="" val="10000"/>
                  </a:ext>
                </a:extLst>
              </a:tr>
              <a:tr h="435797">
                <a:tc>
                  <a:txBody>
                    <a:bodyPr/>
                    <a:lstStyle/>
                    <a:p>
                      <a:endParaRPr lang="en-ZA" sz="1400" b="1" dirty="0"/>
                    </a:p>
                  </a:txBody>
                  <a:tcPr marL="68580" marR="68580" marT="34290" marB="34290"/>
                </a:tc>
                <a:tc>
                  <a:txBody>
                    <a:bodyPr/>
                    <a:lstStyle/>
                    <a:p>
                      <a:r>
                        <a:rPr lang="en-ZA" sz="1400" b="1" dirty="0" smtClean="0"/>
                        <a:t>2013/14</a:t>
                      </a:r>
                      <a:endParaRPr lang="en-ZA" sz="1400" b="1" dirty="0"/>
                    </a:p>
                  </a:txBody>
                  <a:tcPr marL="68580" marR="68580" marT="34290" marB="34290"/>
                </a:tc>
                <a:tc>
                  <a:txBody>
                    <a:bodyPr/>
                    <a:lstStyle/>
                    <a:p>
                      <a:r>
                        <a:rPr lang="en-ZA" sz="1400" b="1" dirty="0" smtClean="0"/>
                        <a:t>2014/15</a:t>
                      </a:r>
                      <a:endParaRPr lang="en-ZA" sz="1400" b="1" dirty="0"/>
                    </a:p>
                  </a:txBody>
                  <a:tcPr marL="68580" marR="68580" marT="34290" marB="34290"/>
                </a:tc>
                <a:tc>
                  <a:txBody>
                    <a:bodyPr/>
                    <a:lstStyle/>
                    <a:p>
                      <a:r>
                        <a:rPr lang="en-ZA" sz="1400" b="1" dirty="0" smtClean="0"/>
                        <a:t>2015/16</a:t>
                      </a:r>
                      <a:endParaRPr lang="en-ZA" sz="1400" b="1" dirty="0"/>
                    </a:p>
                  </a:txBody>
                  <a:tcPr marL="68580" marR="68580" marT="34290" marB="34290"/>
                </a:tc>
                <a:tc>
                  <a:txBody>
                    <a:bodyPr/>
                    <a:lstStyle/>
                    <a:p>
                      <a:r>
                        <a:rPr lang="en-ZA" sz="1400" b="1" dirty="0" smtClean="0"/>
                        <a:t>2016/17</a:t>
                      </a:r>
                      <a:endParaRPr lang="en-ZA" sz="1400" b="1" dirty="0"/>
                    </a:p>
                  </a:txBody>
                  <a:tcPr marL="68580" marR="68580" marT="34290" marB="34290"/>
                </a:tc>
                <a:tc>
                  <a:txBody>
                    <a:bodyPr/>
                    <a:lstStyle/>
                    <a:p>
                      <a:r>
                        <a:rPr lang="en-ZA" sz="1400" b="1" dirty="0" smtClean="0"/>
                        <a:t>2017/18</a:t>
                      </a:r>
                      <a:endParaRPr lang="en-ZA" sz="1400" b="1" dirty="0"/>
                    </a:p>
                  </a:txBody>
                  <a:tcPr marL="68580" marR="68580" marT="34290" marB="34290"/>
                </a:tc>
                <a:tc>
                  <a:txBody>
                    <a:bodyPr/>
                    <a:lstStyle/>
                    <a:p>
                      <a:r>
                        <a:rPr lang="en-ZA" sz="1400" b="1" dirty="0" smtClean="0"/>
                        <a:t>2018/19</a:t>
                      </a:r>
                      <a:endParaRPr lang="en-ZA" sz="1400" b="1" dirty="0"/>
                    </a:p>
                  </a:txBody>
                  <a:tcPr marL="68580" marR="68580" marT="34290" marB="34290"/>
                </a:tc>
                <a:extLst>
                  <a:ext uri="{0D108BD9-81ED-4DB2-BD59-A6C34878D82A}">
                    <a16:rowId xmlns:a16="http://schemas.microsoft.com/office/drawing/2014/main" xmlns="" val="10001"/>
                  </a:ext>
                </a:extLst>
              </a:tr>
              <a:tr h="752200">
                <a:tc>
                  <a:txBody>
                    <a:bodyPr/>
                    <a:lstStyle/>
                    <a:p>
                      <a:r>
                        <a:rPr lang="en-ZA" sz="1400" dirty="0" smtClean="0"/>
                        <a:t>Attendance and conference</a:t>
                      </a:r>
                      <a:endParaRPr lang="en-ZA" sz="1400" dirty="0"/>
                    </a:p>
                  </a:txBody>
                  <a:tcPr marL="68580" marR="68580" marT="34290" marB="34290"/>
                </a:tc>
                <a:tc>
                  <a:txBody>
                    <a:bodyPr/>
                    <a:lstStyle/>
                    <a:p>
                      <a:r>
                        <a:rPr lang="en-ZA" sz="1400" dirty="0" smtClean="0"/>
                        <a:t>       359 701</a:t>
                      </a:r>
                      <a:endParaRPr lang="en-ZA" sz="1400" dirty="0"/>
                    </a:p>
                  </a:txBody>
                  <a:tcPr marL="68580" marR="68580" marT="34290" marB="34290"/>
                </a:tc>
                <a:tc>
                  <a:txBody>
                    <a:bodyPr/>
                    <a:lstStyle/>
                    <a:p>
                      <a:r>
                        <a:rPr lang="en-ZA" sz="1400" dirty="0" smtClean="0"/>
                        <a:t>   184 045</a:t>
                      </a:r>
                      <a:endParaRPr lang="en-ZA" sz="1400" dirty="0"/>
                    </a:p>
                  </a:txBody>
                  <a:tcPr marL="68580" marR="68580" marT="34290" marB="34290"/>
                </a:tc>
                <a:tc>
                  <a:txBody>
                    <a:bodyPr/>
                    <a:lstStyle/>
                    <a:p>
                      <a:r>
                        <a:rPr lang="en-ZA" sz="1400" dirty="0" smtClean="0"/>
                        <a:t>          6 315</a:t>
                      </a:r>
                      <a:endParaRPr lang="en-ZA" sz="1400" dirty="0"/>
                    </a:p>
                  </a:txBody>
                  <a:tcPr marL="68580" marR="68580" marT="34290" marB="34290"/>
                </a:tc>
                <a:tc>
                  <a:txBody>
                    <a:bodyPr/>
                    <a:lstStyle/>
                    <a:p>
                      <a:r>
                        <a:rPr lang="en-ZA" sz="1400" dirty="0" smtClean="0"/>
                        <a:t>         5 660</a:t>
                      </a:r>
                      <a:endParaRPr lang="en-ZA" sz="1400" dirty="0"/>
                    </a:p>
                  </a:txBody>
                  <a:tcPr marL="68580" marR="68580" marT="34290" marB="34290"/>
                </a:tc>
                <a:tc>
                  <a:txBody>
                    <a:bodyPr/>
                    <a:lstStyle/>
                    <a:p>
                      <a:r>
                        <a:rPr lang="en-ZA" sz="1400" dirty="0" smtClean="0"/>
                        <a:t>            0</a:t>
                      </a:r>
                      <a:endParaRPr lang="en-ZA" sz="1400" dirty="0"/>
                    </a:p>
                  </a:txBody>
                  <a:tcPr marL="68580" marR="68580" marT="34290" marB="34290"/>
                </a:tc>
                <a:tc>
                  <a:txBody>
                    <a:bodyPr/>
                    <a:lstStyle/>
                    <a:p>
                      <a:r>
                        <a:rPr lang="en-ZA" sz="1400" dirty="0" smtClean="0"/>
                        <a:t>0</a:t>
                      </a:r>
                      <a:endParaRPr lang="en-ZA" sz="1400" dirty="0"/>
                    </a:p>
                  </a:txBody>
                  <a:tcPr marL="68580" marR="68580" marT="34290" marB="34290"/>
                </a:tc>
                <a:extLst>
                  <a:ext uri="{0D108BD9-81ED-4DB2-BD59-A6C34878D82A}">
                    <a16:rowId xmlns:a16="http://schemas.microsoft.com/office/drawing/2014/main" xmlns="" val="10002"/>
                  </a:ext>
                </a:extLst>
              </a:tr>
              <a:tr h="646708">
                <a:tc>
                  <a:txBody>
                    <a:bodyPr/>
                    <a:lstStyle/>
                    <a:p>
                      <a:r>
                        <a:rPr lang="en-ZA" sz="1400" dirty="0" smtClean="0"/>
                        <a:t>Entertainment</a:t>
                      </a:r>
                      <a:endParaRPr lang="en-ZA" sz="1400" dirty="0"/>
                    </a:p>
                  </a:txBody>
                  <a:tcPr marL="68580" marR="68580" marT="34290" marB="34290"/>
                </a:tc>
                <a:tc>
                  <a:txBody>
                    <a:bodyPr/>
                    <a:lstStyle/>
                    <a:p>
                      <a:r>
                        <a:rPr lang="en-ZA" sz="1400" dirty="0" smtClean="0"/>
                        <a:t>       688 210 </a:t>
                      </a:r>
                      <a:endParaRPr lang="en-ZA" sz="1400" dirty="0"/>
                    </a:p>
                  </a:txBody>
                  <a:tcPr marL="68580" marR="68580" marT="34290" marB="34290"/>
                </a:tc>
                <a:tc>
                  <a:txBody>
                    <a:bodyPr/>
                    <a:lstStyle/>
                    <a:p>
                      <a:r>
                        <a:rPr lang="en-ZA" sz="1400" dirty="0" smtClean="0"/>
                        <a:t>   345 071</a:t>
                      </a:r>
                      <a:endParaRPr lang="en-ZA" sz="1400" dirty="0"/>
                    </a:p>
                  </a:txBody>
                  <a:tcPr marL="68580" marR="68580" marT="34290" marB="34290"/>
                </a:tc>
                <a:tc>
                  <a:txBody>
                    <a:bodyPr/>
                    <a:lstStyle/>
                    <a:p>
                      <a:r>
                        <a:rPr lang="en-ZA" sz="1400" dirty="0" smtClean="0"/>
                        <a:t>      155 913</a:t>
                      </a:r>
                      <a:endParaRPr lang="en-ZA" sz="1400" dirty="0"/>
                    </a:p>
                  </a:txBody>
                  <a:tcPr marL="68580" marR="68580" marT="34290" marB="34290"/>
                </a:tc>
                <a:tc>
                  <a:txBody>
                    <a:bodyPr/>
                    <a:lstStyle/>
                    <a:p>
                      <a:r>
                        <a:rPr lang="en-ZA" sz="1400" dirty="0" smtClean="0"/>
                        <a:t>       14 406</a:t>
                      </a:r>
                      <a:endParaRPr lang="en-ZA" sz="1400" dirty="0"/>
                    </a:p>
                  </a:txBody>
                  <a:tcPr marL="68580" marR="68580" marT="34290" marB="34290"/>
                </a:tc>
                <a:tc>
                  <a:txBody>
                    <a:bodyPr/>
                    <a:lstStyle/>
                    <a:p>
                      <a:r>
                        <a:rPr lang="en-ZA" sz="1400" dirty="0" smtClean="0"/>
                        <a:t>          2 406</a:t>
                      </a:r>
                      <a:endParaRPr lang="en-ZA" sz="1400" dirty="0"/>
                    </a:p>
                  </a:txBody>
                  <a:tcPr marL="68580" marR="68580" marT="34290" marB="34290"/>
                </a:tc>
                <a:tc>
                  <a:txBody>
                    <a:bodyPr/>
                    <a:lstStyle/>
                    <a:p>
                      <a:r>
                        <a:rPr lang="en-ZA" sz="1400" dirty="0" smtClean="0"/>
                        <a:t>7 725</a:t>
                      </a:r>
                      <a:endParaRPr lang="en-ZA" sz="1400" dirty="0"/>
                    </a:p>
                  </a:txBody>
                  <a:tcPr marL="68580" marR="68580" marT="34290" marB="34290"/>
                </a:tc>
                <a:extLst>
                  <a:ext uri="{0D108BD9-81ED-4DB2-BD59-A6C34878D82A}">
                    <a16:rowId xmlns:a16="http://schemas.microsoft.com/office/drawing/2014/main" xmlns="" val="10003"/>
                  </a:ext>
                </a:extLst>
              </a:tr>
              <a:tr h="752200">
                <a:tc>
                  <a:txBody>
                    <a:bodyPr/>
                    <a:lstStyle/>
                    <a:p>
                      <a:r>
                        <a:rPr lang="en-ZA" sz="1400" dirty="0" smtClean="0"/>
                        <a:t>Travel</a:t>
                      </a:r>
                      <a:r>
                        <a:rPr lang="en-ZA" sz="1400" baseline="0" dirty="0" smtClean="0"/>
                        <a:t> and conferences </a:t>
                      </a:r>
                    </a:p>
                  </a:txBody>
                  <a:tcPr marL="68580" marR="68580" marT="34290" marB="34290"/>
                </a:tc>
                <a:tc>
                  <a:txBody>
                    <a:bodyPr/>
                    <a:lstStyle/>
                    <a:p>
                      <a:r>
                        <a:rPr lang="en-ZA" sz="1400" dirty="0" smtClean="0"/>
                        <a:t>   1 776  114</a:t>
                      </a:r>
                      <a:endParaRPr lang="en-ZA" sz="1400" dirty="0"/>
                    </a:p>
                  </a:txBody>
                  <a:tcPr marL="68580" marR="68580" marT="34290" marB="34290"/>
                </a:tc>
                <a:tc>
                  <a:txBody>
                    <a:bodyPr/>
                    <a:lstStyle/>
                    <a:p>
                      <a:r>
                        <a:rPr lang="en-ZA" sz="1400" dirty="0" smtClean="0"/>
                        <a:t>    892 212</a:t>
                      </a:r>
                      <a:endParaRPr lang="en-ZA" sz="1400" dirty="0"/>
                    </a:p>
                  </a:txBody>
                  <a:tcPr marL="68580" marR="68580" marT="34290" marB="34290"/>
                </a:tc>
                <a:tc>
                  <a:txBody>
                    <a:bodyPr/>
                    <a:lstStyle/>
                    <a:p>
                      <a:r>
                        <a:rPr lang="en-ZA" sz="1400" dirty="0" smtClean="0"/>
                        <a:t>      120 183</a:t>
                      </a:r>
                      <a:endParaRPr lang="en-ZA" sz="1400" dirty="0"/>
                    </a:p>
                  </a:txBody>
                  <a:tcPr marL="68580" marR="68580" marT="34290" marB="34290"/>
                </a:tc>
                <a:tc>
                  <a:txBody>
                    <a:bodyPr/>
                    <a:lstStyle/>
                    <a:p>
                      <a:r>
                        <a:rPr lang="en-ZA" sz="1400" dirty="0" smtClean="0"/>
                        <a:t>     171 489</a:t>
                      </a:r>
                      <a:endParaRPr lang="en-ZA" sz="1400" dirty="0"/>
                    </a:p>
                  </a:txBody>
                  <a:tcPr marL="68580" marR="68580" marT="34290" marB="34290"/>
                </a:tc>
                <a:tc>
                  <a:txBody>
                    <a:bodyPr/>
                    <a:lstStyle/>
                    <a:p>
                      <a:r>
                        <a:rPr lang="en-ZA" sz="1400" dirty="0" smtClean="0"/>
                        <a:t>        65 016</a:t>
                      </a:r>
                      <a:endParaRPr lang="en-ZA" sz="1400" dirty="0"/>
                    </a:p>
                  </a:txBody>
                  <a:tcPr marL="68580" marR="68580" marT="34290" marB="34290"/>
                </a:tc>
                <a:tc>
                  <a:txBody>
                    <a:bodyPr/>
                    <a:lstStyle/>
                    <a:p>
                      <a:r>
                        <a:rPr lang="en-ZA" sz="1400" dirty="0" smtClean="0"/>
                        <a:t>5 000</a:t>
                      </a:r>
                      <a:endParaRPr lang="en-ZA" sz="1400" dirty="0"/>
                    </a:p>
                  </a:txBody>
                  <a:tcPr marL="68580" marR="68580" marT="34290" marB="34290"/>
                </a:tc>
                <a:extLst>
                  <a:ext uri="{0D108BD9-81ED-4DB2-BD59-A6C34878D82A}">
                    <a16:rowId xmlns:a16="http://schemas.microsoft.com/office/drawing/2014/main" xmlns="" val="10004"/>
                  </a:ext>
                </a:extLst>
              </a:tr>
              <a:tr h="646708">
                <a:tc>
                  <a:txBody>
                    <a:bodyPr/>
                    <a:lstStyle/>
                    <a:p>
                      <a:r>
                        <a:rPr lang="en-ZA" sz="1400" dirty="0" smtClean="0"/>
                        <a:t>Grass cutting</a:t>
                      </a:r>
                      <a:r>
                        <a:rPr lang="en-ZA" sz="1400" baseline="0" dirty="0" smtClean="0"/>
                        <a:t> contracted services</a:t>
                      </a:r>
                      <a:endParaRPr lang="en-ZA" sz="1400" dirty="0"/>
                    </a:p>
                  </a:txBody>
                  <a:tcPr marL="68580" marR="68580" marT="34290" marB="34290"/>
                </a:tc>
                <a:tc>
                  <a:txBody>
                    <a:bodyPr/>
                    <a:lstStyle/>
                    <a:p>
                      <a:r>
                        <a:rPr lang="en-ZA" sz="1400" dirty="0" smtClean="0"/>
                        <a:t>  12 450 269</a:t>
                      </a:r>
                      <a:endParaRPr lang="en-ZA" sz="1400" dirty="0"/>
                    </a:p>
                  </a:txBody>
                  <a:tcPr marL="68580" marR="68580" marT="34290" marB="34290"/>
                </a:tc>
                <a:tc>
                  <a:txBody>
                    <a:bodyPr/>
                    <a:lstStyle/>
                    <a:p>
                      <a:r>
                        <a:rPr lang="en-ZA" sz="1400" dirty="0" smtClean="0"/>
                        <a:t>11 424 840</a:t>
                      </a:r>
                      <a:endParaRPr lang="en-ZA" sz="1400" dirty="0"/>
                    </a:p>
                  </a:txBody>
                  <a:tcPr marL="68580" marR="68580" marT="34290" marB="34290"/>
                </a:tc>
                <a:tc>
                  <a:txBody>
                    <a:bodyPr/>
                    <a:lstStyle/>
                    <a:p>
                      <a:r>
                        <a:rPr lang="en-ZA" sz="1400" dirty="0" smtClean="0"/>
                        <a:t>   5 757 944</a:t>
                      </a:r>
                      <a:endParaRPr lang="en-ZA" sz="1400" dirty="0"/>
                    </a:p>
                  </a:txBody>
                  <a:tcPr marL="68580" marR="68580" marT="34290" marB="34290"/>
                </a:tc>
                <a:tc>
                  <a:txBody>
                    <a:bodyPr/>
                    <a:lstStyle/>
                    <a:p>
                      <a:r>
                        <a:rPr lang="en-ZA" sz="1400" dirty="0" smtClean="0"/>
                        <a:t>            0</a:t>
                      </a:r>
                      <a:endParaRPr lang="en-ZA" sz="1400" dirty="0"/>
                    </a:p>
                  </a:txBody>
                  <a:tcPr marL="68580" marR="68580" marT="34290" marB="34290"/>
                </a:tc>
                <a:tc>
                  <a:txBody>
                    <a:bodyPr/>
                    <a:lstStyle/>
                    <a:p>
                      <a:r>
                        <a:rPr lang="en-ZA" sz="1400" dirty="0" smtClean="0"/>
                        <a:t>            0</a:t>
                      </a:r>
                      <a:endParaRPr lang="en-ZA" sz="1400" dirty="0"/>
                    </a:p>
                  </a:txBody>
                  <a:tcPr marL="68580" marR="68580" marT="34290" marB="34290"/>
                </a:tc>
                <a:tc>
                  <a:txBody>
                    <a:bodyPr/>
                    <a:lstStyle/>
                    <a:p>
                      <a:r>
                        <a:rPr lang="en-ZA" sz="1400" dirty="0" smtClean="0"/>
                        <a:t>0</a:t>
                      </a:r>
                      <a:endParaRPr lang="en-ZA" sz="1400" dirty="0"/>
                    </a:p>
                  </a:txBody>
                  <a:tcPr marL="68580" marR="68580" marT="34290" marB="34290"/>
                </a:tc>
                <a:extLst>
                  <a:ext uri="{0D108BD9-81ED-4DB2-BD59-A6C34878D82A}">
                    <a16:rowId xmlns:a16="http://schemas.microsoft.com/office/drawing/2014/main" xmlns="" val="10005"/>
                  </a:ext>
                </a:extLst>
              </a:tr>
              <a:tr h="646708">
                <a:tc>
                  <a:txBody>
                    <a:bodyPr/>
                    <a:lstStyle/>
                    <a:p>
                      <a:r>
                        <a:rPr lang="en-ZA" sz="1400" dirty="0" smtClean="0"/>
                        <a:t>Security</a:t>
                      </a:r>
                      <a:r>
                        <a:rPr lang="en-ZA" sz="1400" baseline="0" dirty="0" smtClean="0"/>
                        <a:t> Services </a:t>
                      </a:r>
                      <a:endParaRPr lang="en-ZA" sz="1400" dirty="0"/>
                    </a:p>
                  </a:txBody>
                  <a:tcPr marL="68580" marR="68580" marT="34290" marB="34290"/>
                </a:tc>
                <a:tc>
                  <a:txBody>
                    <a:bodyPr/>
                    <a:lstStyle/>
                    <a:p>
                      <a:r>
                        <a:rPr lang="en-ZA" sz="1400" dirty="0" smtClean="0"/>
                        <a:t>  25 307 704</a:t>
                      </a:r>
                      <a:endParaRPr lang="en-ZA" sz="1400" dirty="0"/>
                    </a:p>
                  </a:txBody>
                  <a:tcPr marL="68580" marR="68580" marT="34290" marB="34290"/>
                </a:tc>
                <a:tc>
                  <a:txBody>
                    <a:bodyPr/>
                    <a:lstStyle/>
                    <a:p>
                      <a:r>
                        <a:rPr lang="en-ZA" sz="1400" dirty="0" smtClean="0"/>
                        <a:t>23 677 941</a:t>
                      </a:r>
                      <a:endParaRPr lang="en-ZA" sz="1400" dirty="0"/>
                    </a:p>
                  </a:txBody>
                  <a:tcPr marL="68580" marR="68580" marT="34290" marB="34290"/>
                </a:tc>
                <a:tc>
                  <a:txBody>
                    <a:bodyPr/>
                    <a:lstStyle/>
                    <a:p>
                      <a:r>
                        <a:rPr lang="en-ZA" sz="1400" dirty="0" smtClean="0"/>
                        <a:t> 14 084 243</a:t>
                      </a:r>
                      <a:endParaRPr lang="en-ZA" sz="1400" dirty="0"/>
                    </a:p>
                  </a:txBody>
                  <a:tcPr marL="68580" marR="68580" marT="34290" marB="34290"/>
                </a:tc>
                <a:tc>
                  <a:txBody>
                    <a:bodyPr/>
                    <a:lstStyle/>
                    <a:p>
                      <a:r>
                        <a:rPr lang="en-ZA" sz="1400" dirty="0" smtClean="0"/>
                        <a:t>12 548 593</a:t>
                      </a:r>
                      <a:endParaRPr lang="en-ZA" sz="1400" dirty="0"/>
                    </a:p>
                  </a:txBody>
                  <a:tcPr marL="68580" marR="68580" marT="34290" marB="34290"/>
                </a:tc>
                <a:tc>
                  <a:txBody>
                    <a:bodyPr/>
                    <a:lstStyle/>
                    <a:p>
                      <a:r>
                        <a:rPr lang="en-ZA" sz="1400" dirty="0" smtClean="0"/>
                        <a:t>10 096 853</a:t>
                      </a:r>
                      <a:endParaRPr lang="en-ZA" sz="1400" dirty="0"/>
                    </a:p>
                  </a:txBody>
                  <a:tcPr marL="68580" marR="68580" marT="34290" marB="34290"/>
                </a:tc>
                <a:tc>
                  <a:txBody>
                    <a:bodyPr/>
                    <a:lstStyle/>
                    <a:p>
                      <a:r>
                        <a:rPr lang="en-ZA" sz="1400" dirty="0" smtClean="0"/>
                        <a:t>9</a:t>
                      </a:r>
                      <a:r>
                        <a:rPr lang="en-ZA" sz="1400" baseline="0" dirty="0" smtClean="0"/>
                        <a:t> 989 775</a:t>
                      </a:r>
                      <a:endParaRPr lang="en-ZA" sz="1400" dirty="0"/>
                    </a:p>
                  </a:txBody>
                  <a:tcPr marL="68580" marR="68580" marT="34290" marB="34290"/>
                </a:tc>
                <a:extLst>
                  <a:ext uri="{0D108BD9-81ED-4DB2-BD59-A6C34878D82A}">
                    <a16:rowId xmlns:a16="http://schemas.microsoft.com/office/drawing/2014/main" xmlns="" val="10006"/>
                  </a:ext>
                </a:extLst>
              </a:tr>
              <a:tr h="646708">
                <a:tc>
                  <a:txBody>
                    <a:bodyPr/>
                    <a:lstStyle/>
                    <a:p>
                      <a:endParaRPr lang="en-ZA" sz="1400" b="1" dirty="0"/>
                    </a:p>
                  </a:txBody>
                  <a:tcPr marL="68580" marR="68580" marT="34290" marB="34290"/>
                </a:tc>
                <a:tc>
                  <a:txBody>
                    <a:bodyPr/>
                    <a:lstStyle/>
                    <a:p>
                      <a:r>
                        <a:rPr lang="en-ZA" sz="1400" b="1" dirty="0" smtClean="0"/>
                        <a:t> R 40 581 998 </a:t>
                      </a:r>
                      <a:endParaRPr lang="en-ZA" sz="1400" b="1" dirty="0"/>
                    </a:p>
                  </a:txBody>
                  <a:tcPr marL="68580" marR="68580" marT="34290" marB="34290"/>
                </a:tc>
                <a:tc>
                  <a:txBody>
                    <a:bodyPr/>
                    <a:lstStyle/>
                    <a:p>
                      <a:r>
                        <a:rPr lang="en-ZA" sz="1400" b="1" dirty="0" smtClean="0"/>
                        <a:t>R36 524 109</a:t>
                      </a:r>
                      <a:endParaRPr lang="en-ZA" sz="1400" b="1" dirty="0"/>
                    </a:p>
                  </a:txBody>
                  <a:tcPr marL="68580" marR="68580" marT="34290" marB="34290"/>
                </a:tc>
                <a:tc>
                  <a:txBody>
                    <a:bodyPr/>
                    <a:lstStyle/>
                    <a:p>
                      <a:r>
                        <a:rPr lang="en-ZA" sz="1400" b="1" dirty="0" smtClean="0"/>
                        <a:t>R20 124 598</a:t>
                      </a:r>
                      <a:endParaRPr lang="en-ZA" sz="1400" b="1" dirty="0"/>
                    </a:p>
                  </a:txBody>
                  <a:tcPr marL="68580" marR="68580" marT="34290" marB="34290"/>
                </a:tc>
                <a:tc>
                  <a:txBody>
                    <a:bodyPr/>
                    <a:lstStyle/>
                    <a:p>
                      <a:r>
                        <a:rPr lang="en-ZA" sz="1400" b="1" dirty="0" smtClean="0"/>
                        <a:t>R12 740 148</a:t>
                      </a:r>
                      <a:endParaRPr lang="en-ZA" sz="1400" b="1" dirty="0"/>
                    </a:p>
                  </a:txBody>
                  <a:tcPr marL="68580" marR="68580" marT="34290" marB="34290"/>
                </a:tc>
                <a:tc>
                  <a:txBody>
                    <a:bodyPr/>
                    <a:lstStyle/>
                    <a:p>
                      <a:r>
                        <a:rPr lang="en-ZA" sz="1400" b="1" dirty="0" smtClean="0"/>
                        <a:t>R10 164 275</a:t>
                      </a:r>
                      <a:endParaRPr lang="en-ZA" sz="1400" b="1" dirty="0"/>
                    </a:p>
                  </a:txBody>
                  <a:tcPr marL="68580" marR="68580" marT="34290" marB="34290"/>
                </a:tc>
                <a:tc>
                  <a:txBody>
                    <a:bodyPr/>
                    <a:lstStyle/>
                    <a:p>
                      <a:r>
                        <a:rPr lang="en-ZA" sz="1400" b="1" dirty="0" smtClean="0"/>
                        <a:t>R10 002 500</a:t>
                      </a:r>
                      <a:endParaRPr lang="en-ZA" sz="1400" b="1" dirty="0"/>
                    </a:p>
                  </a:txBody>
                  <a:tcPr marL="68580" marR="68580" marT="34290" marB="34290"/>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xmlns="" val="20556615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6406" y="1147185"/>
            <a:ext cx="9721517" cy="5618661"/>
          </a:xfrm>
        </p:spPr>
        <p:txBody>
          <a:bodyPr>
            <a:normAutofit/>
          </a:bodyPr>
          <a:lstStyle/>
          <a:p>
            <a:pPr marL="109728" indent="0" algn="just">
              <a:buNone/>
            </a:pPr>
            <a:endParaRPr lang="en-ZA" sz="2800" b="1" u="sng" dirty="0" smtClean="0">
              <a:latin typeface="Arial" panose="020B0604020202020204" pitchFamily="34" charset="0"/>
              <a:cs typeface="Arial" panose="020B0604020202020204" pitchFamily="34" charset="0"/>
            </a:endParaRPr>
          </a:p>
          <a:p>
            <a:pPr marL="109728" indent="0" algn="just">
              <a:buNone/>
            </a:pPr>
            <a:r>
              <a:rPr lang="en-ZA" sz="2800" b="1" u="sng" dirty="0" smtClean="0">
                <a:latin typeface="Arial" panose="020B0604020202020204" pitchFamily="34" charset="0"/>
                <a:cs typeface="Arial" panose="020B0604020202020204" pitchFamily="34" charset="0"/>
              </a:rPr>
              <a:t>Reason 4: Electricity loss</a:t>
            </a:r>
            <a:endParaRPr lang="en-ZA" sz="2800" dirty="0"/>
          </a:p>
          <a:p>
            <a:pPr algn="just"/>
            <a:r>
              <a:rPr lang="en-GB" sz="2800" dirty="0">
                <a:latin typeface="Arial" panose="020B0604020202020204" pitchFamily="34" charset="0"/>
                <a:cs typeface="Arial" panose="020B0604020202020204" pitchFamily="34" charset="0"/>
              </a:rPr>
              <a:t>A</a:t>
            </a:r>
            <a:r>
              <a:rPr lang="en-GB" sz="2800" dirty="0" smtClean="0">
                <a:latin typeface="Arial" panose="020B0604020202020204" pitchFamily="34" charset="0"/>
                <a:cs typeface="Arial" panose="020B0604020202020204" pitchFamily="34" charset="0"/>
              </a:rPr>
              <a:t>verage </a:t>
            </a:r>
            <a:r>
              <a:rPr lang="en-GB" sz="2800" dirty="0">
                <a:latin typeface="Arial" panose="020B0604020202020204" pitchFamily="34" charset="0"/>
                <a:cs typeface="Arial" panose="020B0604020202020204" pitchFamily="34" charset="0"/>
              </a:rPr>
              <a:t>electricity </a:t>
            </a:r>
            <a:r>
              <a:rPr lang="en-GB" sz="2800" dirty="0" smtClean="0">
                <a:latin typeface="Arial" panose="020B0604020202020204" pitchFamily="34" charset="0"/>
                <a:cs typeface="Arial" panose="020B0604020202020204" pitchFamily="34" charset="0"/>
              </a:rPr>
              <a:t>loss </a:t>
            </a:r>
            <a:r>
              <a:rPr lang="en-GB" sz="2800" dirty="0">
                <a:latin typeface="Arial" panose="020B0604020202020204" pitchFamily="34" charset="0"/>
                <a:cs typeface="Arial" panose="020B0604020202020204" pitchFamily="34" charset="0"/>
              </a:rPr>
              <a:t>for the 2018/19 financial year is </a:t>
            </a:r>
            <a:r>
              <a:rPr lang="en-GB" sz="2800" dirty="0" smtClean="0">
                <a:latin typeface="Arial" panose="020B0604020202020204" pitchFamily="34" charset="0"/>
                <a:cs typeface="Arial" panose="020B0604020202020204" pitchFamily="34" charset="0"/>
              </a:rPr>
              <a:t>44.01</a:t>
            </a:r>
            <a:r>
              <a:rPr lang="en-GB" sz="2800" dirty="0">
                <a:latin typeface="Arial" panose="020B0604020202020204" pitchFamily="34" charset="0"/>
                <a:cs typeface="Arial" panose="020B0604020202020204" pitchFamily="34" charset="0"/>
              </a:rPr>
              <a:t>%. </a:t>
            </a:r>
            <a:r>
              <a:rPr lang="en-GB" sz="2800" dirty="0" smtClean="0">
                <a:latin typeface="Arial" panose="020B0604020202020204" pitchFamily="34" charset="0"/>
                <a:cs typeface="Arial" panose="020B0604020202020204" pitchFamily="34" charset="0"/>
              </a:rPr>
              <a:t>– R118,9m</a:t>
            </a:r>
          </a:p>
          <a:p>
            <a:pPr algn="just"/>
            <a:r>
              <a:rPr lang="en-GB" sz="2800" dirty="0" smtClean="0">
                <a:latin typeface="Arial" panose="020B0604020202020204" pitchFamily="34" charset="0"/>
                <a:cs typeface="Arial" panose="020B0604020202020204" pitchFamily="34" charset="0"/>
              </a:rPr>
              <a:t>This </a:t>
            </a:r>
            <a:r>
              <a:rPr lang="en-GB" sz="2800" dirty="0">
                <a:latin typeface="Arial" panose="020B0604020202020204" pitchFamily="34" charset="0"/>
                <a:cs typeface="Arial" panose="020B0604020202020204" pitchFamily="34" charset="0"/>
              </a:rPr>
              <a:t>has </a:t>
            </a:r>
            <a:r>
              <a:rPr lang="en-GB" sz="2800" dirty="0" smtClean="0">
                <a:latin typeface="Arial" panose="020B0604020202020204" pitchFamily="34" charset="0"/>
                <a:cs typeface="Arial" panose="020B0604020202020204" pitchFamily="34" charset="0"/>
              </a:rPr>
              <a:t>increased </a:t>
            </a:r>
            <a:r>
              <a:rPr lang="en-GB" sz="2800" dirty="0">
                <a:latin typeface="Arial" panose="020B0604020202020204" pitchFamily="34" charset="0"/>
                <a:cs typeface="Arial" panose="020B0604020202020204" pitchFamily="34" charset="0"/>
              </a:rPr>
              <a:t>to an average of 50.44% in the first quarter of the 2019/20 financial year. </a:t>
            </a:r>
            <a:r>
              <a:rPr lang="en-GB" sz="2800" dirty="0" smtClean="0">
                <a:latin typeface="Arial" panose="020B0604020202020204" pitchFamily="34" charset="0"/>
                <a:cs typeface="Arial" panose="020B0604020202020204" pitchFamily="34" charset="0"/>
              </a:rPr>
              <a:t>R51.8M</a:t>
            </a:r>
          </a:p>
          <a:p>
            <a:pPr algn="just"/>
            <a:r>
              <a:rPr lang="en-GB" sz="2800" dirty="0" smtClean="0">
                <a:latin typeface="Arial" panose="020B0604020202020204" pitchFamily="34" charset="0"/>
                <a:cs typeface="Arial" panose="020B0604020202020204" pitchFamily="34" charset="0"/>
              </a:rPr>
              <a:t>Main reason </a:t>
            </a:r>
            <a:r>
              <a:rPr lang="en-GB" sz="2800" dirty="0">
                <a:latin typeface="Arial" panose="020B0604020202020204" pitchFamily="34" charset="0"/>
                <a:cs typeface="Arial" panose="020B0604020202020204" pitchFamily="34" charset="0"/>
              </a:rPr>
              <a:t>for </a:t>
            </a:r>
            <a:r>
              <a:rPr lang="en-GB" sz="2800" dirty="0" smtClean="0">
                <a:latin typeface="Arial" panose="020B0604020202020204" pitchFamily="34" charset="0"/>
                <a:cs typeface="Arial" panose="020B0604020202020204" pitchFamily="34" charset="0"/>
              </a:rPr>
              <a:t>the increase in technical and non-technical losses are as follows:</a:t>
            </a:r>
            <a:endParaRPr lang="en-ZA" sz="2800" dirty="0">
              <a:latin typeface="Arial" panose="020B0604020202020204" pitchFamily="34" charset="0"/>
              <a:cs typeface="Arial" panose="020B0604020202020204" pitchFamily="34" charset="0"/>
            </a:endParaRPr>
          </a:p>
          <a:p>
            <a:endParaRPr lang="en-ZA" sz="2800" dirty="0"/>
          </a:p>
        </p:txBody>
      </p:sp>
      <p:pic>
        <p:nvPicPr>
          <p:cNvPr id="4" name="Picture 3" descr="Merafong Logo"/>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2506" y="134440"/>
            <a:ext cx="1447800" cy="1104900"/>
          </a:xfrm>
          <a:prstGeom prst="rect">
            <a:avLst/>
          </a:prstGeom>
          <a:noFill/>
          <a:ln>
            <a:noFill/>
          </a:ln>
        </p:spPr>
      </p:pic>
      <p:sp>
        <p:nvSpPr>
          <p:cNvPr id="5" name="Title 3"/>
          <p:cNvSpPr>
            <a:spLocks noGrp="1"/>
          </p:cNvSpPr>
          <p:nvPr>
            <p:ph type="title"/>
          </p:nvPr>
        </p:nvSpPr>
        <p:spPr>
          <a:xfrm>
            <a:off x="1892968" y="274638"/>
            <a:ext cx="9689432" cy="1143000"/>
          </a:xfrm>
        </p:spPr>
        <p:txBody>
          <a:bodyPr>
            <a:normAutofit/>
          </a:bodyPr>
          <a:lstStyle/>
          <a:p>
            <a:r>
              <a:rPr lang="en-US" sz="2800" dirty="0" smtClean="0">
                <a:latin typeface="Cambria" panose="02040503050406030204" pitchFamily="18" charset="0"/>
              </a:rPr>
              <a:t>              FINANCIAL POSITION</a:t>
            </a:r>
            <a:endParaRPr lang="en-ZA" sz="2800" dirty="0"/>
          </a:p>
        </p:txBody>
      </p:sp>
    </p:spTree>
    <p:extLst>
      <p:ext uri="{BB962C8B-B14F-4D97-AF65-F5344CB8AC3E}">
        <p14:creationId xmlns:p14="http://schemas.microsoft.com/office/powerpoint/2010/main" xmlns="" val="33742577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	</a:t>
            </a:r>
            <a:r>
              <a:rPr lang="en-ZA" sz="2700" dirty="0" smtClean="0">
                <a:latin typeface="Arial" panose="020B0604020202020204" pitchFamily="34" charset="0"/>
                <a:cs typeface="Arial" panose="020B0604020202020204" pitchFamily="34" charset="0"/>
              </a:rPr>
              <a:t>	</a:t>
            </a:r>
            <a:r>
              <a:rPr lang="en-ZA" sz="2700" b="1" dirty="0">
                <a:latin typeface="Arial" panose="020B0604020202020204" pitchFamily="34" charset="0"/>
                <a:cs typeface="Arial" panose="020B0604020202020204" pitchFamily="34" charset="0"/>
              </a:rPr>
              <a:t>	UNITS PURCHASED VS SOLD 2018/19</a:t>
            </a:r>
          </a:p>
        </p:txBody>
      </p:sp>
      <p:pic>
        <p:nvPicPr>
          <p:cNvPr id="6" name="Picture 2" descr="Merafong Logo"/>
          <p:cNvPicPr>
            <a:picLocks noChangeAspect="1" noChangeArrowheads="1"/>
          </p:cNvPicPr>
          <p:nvPr/>
        </p:nvPicPr>
        <p:blipFill>
          <a:blip r:embed="rId2" cstate="print">
            <a:lum bright="24000" contrast="8000"/>
          </a:blip>
          <a:srcRect/>
          <a:stretch>
            <a:fillRect/>
          </a:stretch>
        </p:blipFill>
        <p:spPr bwMode="auto">
          <a:xfrm>
            <a:off x="0" y="-1"/>
            <a:ext cx="1500198" cy="1454727"/>
          </a:xfrm>
          <a:prstGeom prst="rect">
            <a:avLst/>
          </a:prstGeom>
          <a:noFill/>
          <a:ln w="9525">
            <a:noFill/>
            <a:miter lim="800000"/>
            <a:headEnd/>
            <a:tailEnd/>
          </a:ln>
        </p:spPr>
      </p:pic>
      <p:graphicFrame>
        <p:nvGraphicFramePr>
          <p:cNvPr id="8" name="Content Placeholder 7"/>
          <p:cNvGraphicFramePr>
            <a:graphicFrameLocks noGrp="1"/>
          </p:cNvGraphicFramePr>
          <p:nvPr>
            <p:ph idx="1"/>
            <p:extLst/>
          </p:nvPr>
        </p:nvGraphicFramePr>
        <p:xfrm>
          <a:off x="609600" y="1935163"/>
          <a:ext cx="11582400" cy="4389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4247608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6406" y="1147185"/>
            <a:ext cx="9721517" cy="5618661"/>
          </a:xfrm>
        </p:spPr>
        <p:txBody>
          <a:bodyPr>
            <a:normAutofit/>
          </a:bodyPr>
          <a:lstStyle/>
          <a:p>
            <a:pPr marL="109728" indent="0" algn="just">
              <a:buNone/>
            </a:pPr>
            <a:endParaRPr lang="en-ZA" sz="2800" b="1" u="sng" dirty="0" smtClean="0">
              <a:latin typeface="Arial" panose="020B0604020202020204" pitchFamily="34" charset="0"/>
              <a:cs typeface="Arial" panose="020B0604020202020204" pitchFamily="34" charset="0"/>
            </a:endParaRPr>
          </a:p>
          <a:p>
            <a:r>
              <a:rPr lang="en-ZA" sz="2800" dirty="0">
                <a:latin typeface="Arial" panose="020B0604020202020204" pitchFamily="34" charset="0"/>
                <a:cs typeface="Arial" panose="020B0604020202020204" pitchFamily="34" charset="0"/>
              </a:rPr>
              <a:t>Overloading of bulk capacity</a:t>
            </a:r>
          </a:p>
          <a:p>
            <a:r>
              <a:rPr lang="en-ZA" sz="2800" dirty="0">
                <a:latin typeface="Arial" panose="020B0604020202020204" pitchFamily="34" charset="0"/>
                <a:cs typeface="Arial" panose="020B0604020202020204" pitchFamily="34" charset="0"/>
              </a:rPr>
              <a:t>Overloading of network capacity</a:t>
            </a:r>
          </a:p>
          <a:p>
            <a:r>
              <a:rPr lang="en-ZA" sz="2800" dirty="0" smtClean="0">
                <a:latin typeface="Arial" panose="020B0604020202020204" pitchFamily="34" charset="0"/>
                <a:cs typeface="Arial" panose="020B0604020202020204" pitchFamily="34" charset="0"/>
              </a:rPr>
              <a:t>Overloading </a:t>
            </a:r>
            <a:r>
              <a:rPr lang="en-ZA" sz="2800" dirty="0">
                <a:latin typeface="Arial" panose="020B0604020202020204" pitchFamily="34" charset="0"/>
                <a:cs typeface="Arial" panose="020B0604020202020204" pitchFamily="34" charset="0"/>
              </a:rPr>
              <a:t>of transformers</a:t>
            </a:r>
          </a:p>
          <a:p>
            <a:r>
              <a:rPr lang="en-ZA" sz="2800" dirty="0">
                <a:latin typeface="Arial" panose="020B0604020202020204" pitchFamily="34" charset="0"/>
                <a:cs typeface="Arial" panose="020B0604020202020204" pitchFamily="34" charset="0"/>
              </a:rPr>
              <a:t>Insufficient preventative maintenance</a:t>
            </a:r>
          </a:p>
          <a:p>
            <a:pPr marL="109728" indent="0" algn="just">
              <a:buNone/>
            </a:pPr>
            <a:endParaRPr lang="en-ZA" sz="2800" dirty="0">
              <a:latin typeface="Arial" panose="020B0604020202020204" pitchFamily="34" charset="0"/>
              <a:cs typeface="Arial" panose="020B0604020202020204" pitchFamily="34" charset="0"/>
            </a:endParaRPr>
          </a:p>
          <a:p>
            <a:endParaRPr lang="en-ZA" sz="2800" dirty="0"/>
          </a:p>
        </p:txBody>
      </p:sp>
      <p:pic>
        <p:nvPicPr>
          <p:cNvPr id="4" name="Picture 3" descr="Merafong Logo"/>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2506" y="134440"/>
            <a:ext cx="1447800" cy="1104900"/>
          </a:xfrm>
          <a:prstGeom prst="rect">
            <a:avLst/>
          </a:prstGeom>
          <a:noFill/>
          <a:ln>
            <a:noFill/>
          </a:ln>
        </p:spPr>
      </p:pic>
      <p:sp>
        <p:nvSpPr>
          <p:cNvPr id="5" name="Title 3"/>
          <p:cNvSpPr>
            <a:spLocks noGrp="1"/>
          </p:cNvSpPr>
          <p:nvPr>
            <p:ph type="title"/>
          </p:nvPr>
        </p:nvSpPr>
        <p:spPr>
          <a:xfrm>
            <a:off x="1892968" y="274638"/>
            <a:ext cx="9689432" cy="1143000"/>
          </a:xfrm>
        </p:spPr>
        <p:txBody>
          <a:bodyPr>
            <a:normAutofit/>
          </a:bodyPr>
          <a:lstStyle/>
          <a:p>
            <a:pPr algn="ctr"/>
            <a:r>
              <a:rPr lang="en-ZA" sz="2800" dirty="0" smtClean="0">
                <a:latin typeface="Arial" panose="020B0604020202020204" pitchFamily="34" charset="0"/>
                <a:cs typeface="Arial" panose="020B0604020202020204" pitchFamily="34" charset="0"/>
              </a:rPr>
              <a:t>ELECTRICITY </a:t>
            </a:r>
            <a:r>
              <a:rPr lang="en-ZA" sz="2800" dirty="0">
                <a:latin typeface="Arial" panose="020B0604020202020204" pitchFamily="34" charset="0"/>
                <a:cs typeface="Arial" panose="020B0604020202020204" pitchFamily="34" charset="0"/>
              </a:rPr>
              <a:t>LOSSES </a:t>
            </a:r>
            <a:r>
              <a:rPr lang="en-ZA" sz="2800" dirty="0" smtClean="0">
                <a:latin typeface="Arial" panose="020B0604020202020204" pitchFamily="34" charset="0"/>
                <a:cs typeface="Arial" panose="020B0604020202020204" pitchFamily="34" charset="0"/>
              </a:rPr>
              <a:t/>
            </a:r>
            <a:br>
              <a:rPr lang="en-ZA" sz="2800" dirty="0" smtClean="0">
                <a:latin typeface="Arial" panose="020B0604020202020204" pitchFamily="34" charset="0"/>
                <a:cs typeface="Arial" panose="020B0604020202020204" pitchFamily="34" charset="0"/>
              </a:rPr>
            </a:br>
            <a:r>
              <a:rPr lang="en-ZA" sz="2800" dirty="0" smtClean="0">
                <a:latin typeface="Arial" panose="020B0604020202020204" pitchFamily="34" charset="0"/>
                <a:cs typeface="Arial" panose="020B0604020202020204" pitchFamily="34" charset="0"/>
              </a:rPr>
              <a:t>TECHNICAL MAIN </a:t>
            </a:r>
            <a:r>
              <a:rPr lang="en-ZA" sz="2800" dirty="0">
                <a:latin typeface="Arial" panose="020B0604020202020204" pitchFamily="34" charset="0"/>
                <a:cs typeface="Arial" panose="020B0604020202020204" pitchFamily="34" charset="0"/>
              </a:rPr>
              <a:t>CAUSES</a:t>
            </a:r>
            <a:endParaRPr lang="en-ZA" sz="2800" dirty="0"/>
          </a:p>
        </p:txBody>
      </p:sp>
    </p:spTree>
    <p:extLst>
      <p:ext uri="{BB962C8B-B14F-4D97-AF65-F5344CB8AC3E}">
        <p14:creationId xmlns:p14="http://schemas.microsoft.com/office/powerpoint/2010/main" xmlns="" val="11445913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erafong Logo"/>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2506" y="134440"/>
            <a:ext cx="1447800" cy="1104900"/>
          </a:xfrm>
          <a:prstGeom prst="rect">
            <a:avLst/>
          </a:prstGeom>
          <a:noFill/>
          <a:ln>
            <a:noFill/>
          </a:ln>
        </p:spPr>
      </p:pic>
      <p:sp>
        <p:nvSpPr>
          <p:cNvPr id="5" name="Title 3"/>
          <p:cNvSpPr>
            <a:spLocks noGrp="1"/>
          </p:cNvSpPr>
          <p:nvPr>
            <p:ph type="title"/>
          </p:nvPr>
        </p:nvSpPr>
        <p:spPr>
          <a:xfrm>
            <a:off x="1892968" y="-1"/>
            <a:ext cx="9689432" cy="1239341"/>
          </a:xfrm>
        </p:spPr>
        <p:txBody>
          <a:bodyPr>
            <a:normAutofit/>
          </a:bodyPr>
          <a:lstStyle/>
          <a:p>
            <a:pPr algn="ctr"/>
            <a:r>
              <a:rPr lang="en-ZA" sz="2800" dirty="0">
                <a:latin typeface="Arial" panose="020B0604020202020204" pitchFamily="34" charset="0"/>
                <a:cs typeface="Arial" panose="020B0604020202020204" pitchFamily="34" charset="0"/>
              </a:rPr>
              <a:t>PROPOSED </a:t>
            </a:r>
            <a:r>
              <a:rPr lang="en-ZA" sz="2800" dirty="0" smtClean="0">
                <a:latin typeface="Arial" panose="020B0604020202020204" pitchFamily="34" charset="0"/>
                <a:cs typeface="Arial" panose="020B0604020202020204" pitchFamily="34" charset="0"/>
              </a:rPr>
              <a:t>SOLUTIONS TECHNICAL LOSSES</a:t>
            </a:r>
            <a:endParaRPr lang="en-ZA" sz="2800" dirty="0"/>
          </a:p>
        </p:txBody>
      </p:sp>
      <p:graphicFrame>
        <p:nvGraphicFramePr>
          <p:cNvPr id="6" name="Table 5"/>
          <p:cNvGraphicFramePr>
            <a:graphicFrameLocks noGrp="1"/>
          </p:cNvGraphicFramePr>
          <p:nvPr>
            <p:extLst>
              <p:ext uri="{D42A27DB-BD31-4B8C-83A1-F6EECF244321}">
                <p14:modId xmlns:p14="http://schemas.microsoft.com/office/powerpoint/2010/main" xmlns="" val="4230009680"/>
              </p:ext>
            </p:extLst>
          </p:nvPr>
        </p:nvGraphicFramePr>
        <p:xfrm>
          <a:off x="1892968" y="1239340"/>
          <a:ext cx="8834406" cy="4787760"/>
        </p:xfrm>
        <a:graphic>
          <a:graphicData uri="http://schemas.openxmlformats.org/drawingml/2006/table">
            <a:tbl>
              <a:tblPr/>
              <a:tblGrid>
                <a:gridCol w="1651020">
                  <a:extLst>
                    <a:ext uri="{9D8B030D-6E8A-4147-A177-3AD203B41FA5}">
                      <a16:colId xmlns:a16="http://schemas.microsoft.com/office/drawing/2014/main" xmlns="" val="20000"/>
                    </a:ext>
                  </a:extLst>
                </a:gridCol>
                <a:gridCol w="926889">
                  <a:extLst>
                    <a:ext uri="{9D8B030D-6E8A-4147-A177-3AD203B41FA5}">
                      <a16:colId xmlns:a16="http://schemas.microsoft.com/office/drawing/2014/main" xmlns="" val="20001"/>
                    </a:ext>
                  </a:extLst>
                </a:gridCol>
                <a:gridCol w="1636538">
                  <a:extLst>
                    <a:ext uri="{9D8B030D-6E8A-4147-A177-3AD203B41FA5}">
                      <a16:colId xmlns:a16="http://schemas.microsoft.com/office/drawing/2014/main" xmlns="" val="20002"/>
                    </a:ext>
                  </a:extLst>
                </a:gridCol>
                <a:gridCol w="4619959">
                  <a:extLst>
                    <a:ext uri="{9D8B030D-6E8A-4147-A177-3AD203B41FA5}">
                      <a16:colId xmlns:a16="http://schemas.microsoft.com/office/drawing/2014/main" xmlns="" val="20003"/>
                    </a:ext>
                  </a:extLst>
                </a:gridCol>
              </a:tblGrid>
              <a:tr h="292112">
                <a:tc gridSpan="4">
                  <a:txBody>
                    <a:bodyPr/>
                    <a:lstStyle/>
                    <a:p>
                      <a:pPr algn="ctr" fontAlgn="b"/>
                      <a:r>
                        <a:rPr lang="en-US" sz="1800" b="1" i="0" u="none" strike="noStrike" dirty="0" smtClean="0">
                          <a:solidFill>
                            <a:srgbClr val="000000"/>
                          </a:solidFill>
                          <a:effectLst/>
                          <a:latin typeface="Calibri" panose="020F0502020204030204" pitchFamily="34" charset="0"/>
                        </a:rPr>
                        <a:t>URGENT NETWORK STABILISATION NEEDS</a:t>
                      </a:r>
                      <a:endParaRPr lang="en-US" sz="1800" b="1" i="0" u="none" strike="noStrike" dirty="0">
                        <a:solidFill>
                          <a:srgbClr val="000000"/>
                        </a:solidFill>
                        <a:effectLst/>
                        <a:latin typeface="Calibri" panose="020F0502020204030204" pitchFamily="34" charset="0"/>
                      </a:endParaRPr>
                    </a:p>
                  </a:txBody>
                  <a:tcPr marL="6534" marR="6534" marT="65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228709">
                <a:tc>
                  <a:txBody>
                    <a:bodyPr/>
                    <a:lstStyle/>
                    <a:p>
                      <a:pPr algn="l" fontAlgn="b"/>
                      <a:endParaRPr lang="en-US" sz="1400" b="0" i="0" u="none" strike="noStrike" dirty="0">
                        <a:solidFill>
                          <a:srgbClr val="000000"/>
                        </a:solidFill>
                        <a:effectLst/>
                        <a:latin typeface="Calibri" panose="020F0502020204030204" pitchFamily="34" charset="0"/>
                      </a:endParaRPr>
                    </a:p>
                  </a:txBody>
                  <a:tcPr marL="6534" marR="6534" marT="6534"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6534" marR="6534" marT="6534"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6534" marR="6534" marT="653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6534" marR="6534" marT="653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50622">
                <a:tc>
                  <a:txBody>
                    <a:bodyPr/>
                    <a:lstStyle/>
                    <a:p>
                      <a:pPr algn="l" fontAlgn="t"/>
                      <a:r>
                        <a:rPr lang="en-US" sz="1400" b="0" i="0" u="none" strike="noStrike" dirty="0" smtClean="0">
                          <a:solidFill>
                            <a:srgbClr val="000000"/>
                          </a:solidFill>
                          <a:effectLst/>
                          <a:latin typeface="Calibri" panose="020F0502020204030204" pitchFamily="34" charset="0"/>
                        </a:rPr>
                        <a:t>Fochville</a:t>
                      </a:r>
                      <a:endParaRPr lang="en-US" sz="1400" b="0" i="0" u="none" strike="noStrike" dirty="0">
                        <a:solidFill>
                          <a:srgbClr val="000000"/>
                        </a:solidFill>
                        <a:effectLst/>
                        <a:latin typeface="Calibri" panose="020F0502020204030204" pitchFamily="34" charset="0"/>
                      </a:endParaRPr>
                    </a:p>
                  </a:txBody>
                  <a:tcPr marL="6534" marR="6534" marT="653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endParaRPr lang="en-US" sz="1400" b="0" i="0" u="none" strike="noStrike" dirty="0">
                        <a:solidFill>
                          <a:srgbClr val="000000"/>
                        </a:solidFill>
                        <a:effectLst/>
                        <a:latin typeface="Calibri" panose="020F0502020204030204" pitchFamily="34" charset="0"/>
                      </a:endParaRPr>
                    </a:p>
                  </a:txBody>
                  <a:tcPr marL="6534" marR="6534" marT="653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dirty="0" smtClean="0">
                          <a:solidFill>
                            <a:srgbClr val="000000"/>
                          </a:solidFill>
                          <a:effectLst/>
                          <a:latin typeface="Calibri" panose="020F0502020204030204" pitchFamily="34" charset="0"/>
                        </a:rPr>
                        <a:t>R40 000 000</a:t>
                      </a:r>
                      <a:endParaRPr lang="en-US" sz="1400" b="0" i="0" u="none" strike="noStrike" dirty="0">
                        <a:solidFill>
                          <a:srgbClr val="000000"/>
                        </a:solidFill>
                        <a:effectLst/>
                        <a:latin typeface="Calibri" panose="020F0502020204030204" pitchFamily="34" charset="0"/>
                      </a:endParaRPr>
                    </a:p>
                  </a:txBody>
                  <a:tcPr marL="6534" marR="6534" marT="653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Upgrade</a:t>
                      </a:r>
                      <a:r>
                        <a:rPr lang="en-US" sz="1400" b="0" i="0" u="none" strike="noStrike" baseline="0" dirty="0" smtClean="0">
                          <a:solidFill>
                            <a:srgbClr val="000000"/>
                          </a:solidFill>
                          <a:effectLst/>
                          <a:latin typeface="Calibri" panose="020F0502020204030204" pitchFamily="34" charset="0"/>
                        </a:rPr>
                        <a:t> substation 2 x 20 MVA</a:t>
                      </a:r>
                      <a:endParaRPr lang="en-US" sz="1400" b="0" i="0" u="none" strike="noStrike" dirty="0">
                        <a:solidFill>
                          <a:srgbClr val="000000"/>
                        </a:solidFill>
                        <a:effectLst/>
                        <a:latin typeface="Calibri" panose="020F0502020204030204" pitchFamily="34" charset="0"/>
                      </a:endParaRPr>
                    </a:p>
                  </a:txBody>
                  <a:tcPr marL="6534" marR="6534" marT="653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450622">
                <a:tc>
                  <a:txBody>
                    <a:bodyPr/>
                    <a:lstStyle/>
                    <a:p>
                      <a:pPr algn="l" fontAlgn="t"/>
                      <a:r>
                        <a:rPr lang="en-US" sz="1400" b="0" i="0" u="none" strike="noStrike" dirty="0" err="1">
                          <a:solidFill>
                            <a:srgbClr val="000000"/>
                          </a:solidFill>
                          <a:effectLst/>
                          <a:latin typeface="Calibri" panose="020F0502020204030204" pitchFamily="34" charset="0"/>
                        </a:rPr>
                        <a:t>Khtsong</a:t>
                      </a:r>
                      <a:r>
                        <a:rPr lang="en-US" sz="1400" b="0" i="0" u="none" strike="noStrike" dirty="0">
                          <a:solidFill>
                            <a:srgbClr val="000000"/>
                          </a:solidFill>
                          <a:effectLst/>
                          <a:latin typeface="Calibri" panose="020F0502020204030204" pitchFamily="34" charset="0"/>
                        </a:rPr>
                        <a:t> South</a:t>
                      </a:r>
                    </a:p>
                  </a:txBody>
                  <a:tcPr marL="6534" marR="6534" marT="653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6534" marR="6534" marT="65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R6,500,000</a:t>
                      </a:r>
                      <a:endParaRPr lang="en-US" sz="1400" b="0" i="0" u="none" strike="noStrike" dirty="0">
                        <a:solidFill>
                          <a:srgbClr val="000000"/>
                        </a:solidFill>
                        <a:effectLst/>
                        <a:latin typeface="Calibri" panose="020F0502020204030204" pitchFamily="34" charset="0"/>
                      </a:endParaRPr>
                    </a:p>
                  </a:txBody>
                  <a:tcPr marL="6534" marR="6534" marT="65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Upgrade Substation Capacity from 10MVA to 20MVA</a:t>
                      </a:r>
                    </a:p>
                  </a:txBody>
                  <a:tcPr marL="6534" marR="6534" marT="65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450622">
                <a:tc>
                  <a:txBody>
                    <a:bodyPr/>
                    <a:lstStyle/>
                    <a:p>
                      <a:pPr algn="l" fontAlgn="t"/>
                      <a:r>
                        <a:rPr lang="en-US" sz="1400" b="0" i="0" u="none" strike="noStrike" dirty="0">
                          <a:solidFill>
                            <a:srgbClr val="000000"/>
                          </a:solidFill>
                          <a:effectLst/>
                          <a:latin typeface="Calibri" panose="020F0502020204030204" pitchFamily="34" charset="0"/>
                        </a:rPr>
                        <a:t>Blybank</a:t>
                      </a:r>
                    </a:p>
                  </a:txBody>
                  <a:tcPr marL="6534" marR="6534" marT="653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6534" marR="6534" marT="65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 </a:t>
                      </a:r>
                      <a:r>
                        <a:rPr lang="en-US" sz="1400" b="0" i="0" u="none" strike="noStrike" dirty="0" smtClean="0">
                          <a:solidFill>
                            <a:srgbClr val="000000"/>
                          </a:solidFill>
                          <a:effectLst/>
                          <a:latin typeface="Calibri" panose="020F0502020204030204" pitchFamily="34" charset="0"/>
                        </a:rPr>
                        <a:t>R490 000</a:t>
                      </a:r>
                      <a:endParaRPr lang="en-US" sz="1400" b="0" i="0" u="none" strike="noStrike" dirty="0">
                        <a:solidFill>
                          <a:srgbClr val="000000"/>
                        </a:solidFill>
                        <a:effectLst/>
                        <a:latin typeface="Calibri" panose="020F0502020204030204" pitchFamily="34" charset="0"/>
                      </a:endParaRPr>
                    </a:p>
                  </a:txBody>
                  <a:tcPr marL="6534" marR="6534" marT="65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auto"/>
                      <a:r>
                        <a:rPr lang="en-US" sz="1400" b="0" i="0" u="none" strike="noStrike" dirty="0">
                          <a:solidFill>
                            <a:srgbClr val="000000"/>
                          </a:solidFill>
                          <a:effectLst/>
                          <a:latin typeface="Calibri" panose="020F0502020204030204" pitchFamily="34" charset="0"/>
                        </a:rPr>
                        <a:t>Installation of 1.3km line from </a:t>
                      </a:r>
                      <a:r>
                        <a:rPr lang="en-US" sz="1400" b="0" i="0" u="none" strike="noStrike" dirty="0" err="1">
                          <a:solidFill>
                            <a:srgbClr val="000000"/>
                          </a:solidFill>
                          <a:effectLst/>
                          <a:latin typeface="Calibri" panose="020F0502020204030204" pitchFamily="34" charset="0"/>
                        </a:rPr>
                        <a:t>Blybank</a:t>
                      </a:r>
                      <a:r>
                        <a:rPr lang="en-US" sz="1400" b="0" i="0" u="none" strike="noStrike" dirty="0">
                          <a:solidFill>
                            <a:srgbClr val="000000"/>
                          </a:solidFill>
                          <a:effectLst/>
                          <a:latin typeface="Calibri" panose="020F0502020204030204" pitchFamily="34" charset="0"/>
                        </a:rPr>
                        <a:t> Substation to DP 2</a:t>
                      </a:r>
                    </a:p>
                  </a:txBody>
                  <a:tcPr marL="6534" marR="6534" marT="65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450622">
                <a:tc>
                  <a:txBody>
                    <a:bodyPr/>
                    <a:lstStyle/>
                    <a:p>
                      <a:pPr algn="l" fontAlgn="t"/>
                      <a:r>
                        <a:rPr lang="en-US" sz="1400" b="0" i="0" u="none" strike="noStrike" dirty="0" err="1">
                          <a:solidFill>
                            <a:srgbClr val="000000"/>
                          </a:solidFill>
                          <a:effectLst/>
                          <a:latin typeface="Calibri" panose="020F0502020204030204" pitchFamily="34" charset="0"/>
                        </a:rPr>
                        <a:t>Khtsong</a:t>
                      </a:r>
                      <a:r>
                        <a:rPr lang="en-US" sz="1400" b="0" i="0" u="none" strike="noStrike" dirty="0">
                          <a:solidFill>
                            <a:srgbClr val="000000"/>
                          </a:solidFill>
                          <a:effectLst/>
                          <a:latin typeface="Calibri" panose="020F0502020204030204" pitchFamily="34" charset="0"/>
                        </a:rPr>
                        <a:t> South</a:t>
                      </a:r>
                    </a:p>
                  </a:txBody>
                  <a:tcPr marL="6534" marR="6534" marT="653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US" sz="1400" b="0" i="0" u="none" strike="noStrike">
                          <a:solidFill>
                            <a:srgbClr val="000000"/>
                          </a:solidFill>
                          <a:effectLst/>
                          <a:latin typeface="Calibri" panose="020F0502020204030204" pitchFamily="34" charset="0"/>
                        </a:rPr>
                        <a:t> </a:t>
                      </a:r>
                    </a:p>
                  </a:txBody>
                  <a:tcPr marL="6534" marR="6534" marT="653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dirty="0" smtClean="0">
                          <a:solidFill>
                            <a:srgbClr val="000000"/>
                          </a:solidFill>
                          <a:effectLst/>
                          <a:latin typeface="Calibri" panose="020F0502020204030204" pitchFamily="34" charset="0"/>
                        </a:rPr>
                        <a:t>R1,250,000</a:t>
                      </a:r>
                      <a:endParaRPr lang="en-US" sz="1400" b="0" i="0" u="none" strike="noStrike" dirty="0">
                        <a:solidFill>
                          <a:srgbClr val="000000"/>
                        </a:solidFill>
                        <a:effectLst/>
                        <a:latin typeface="Calibri" panose="020F0502020204030204" pitchFamily="34" charset="0"/>
                      </a:endParaRPr>
                    </a:p>
                  </a:txBody>
                  <a:tcPr marL="6534" marR="6534" marT="653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auto"/>
                      <a:r>
                        <a:rPr lang="en-US" sz="1400" b="0" i="0" u="none" strike="noStrike">
                          <a:solidFill>
                            <a:srgbClr val="000000"/>
                          </a:solidFill>
                          <a:effectLst/>
                          <a:latin typeface="Calibri" panose="020F0502020204030204" pitchFamily="34" charset="0"/>
                        </a:rPr>
                        <a:t>Installation of2.2km line from Mall Substation to Khutsong sSouth West Substation</a:t>
                      </a:r>
                    </a:p>
                  </a:txBody>
                  <a:tcPr marL="6534" marR="6534" marT="65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450622">
                <a:tc>
                  <a:txBody>
                    <a:bodyPr/>
                    <a:lstStyle/>
                    <a:p>
                      <a:pPr algn="l" fontAlgn="t"/>
                      <a:r>
                        <a:rPr lang="en-US" sz="1400" b="0" i="0" u="none" strike="noStrike" dirty="0" err="1">
                          <a:solidFill>
                            <a:srgbClr val="000000"/>
                          </a:solidFill>
                          <a:effectLst/>
                          <a:latin typeface="Calibri" panose="020F0502020204030204" pitchFamily="34" charset="0"/>
                        </a:rPr>
                        <a:t>Khtsong</a:t>
                      </a:r>
                      <a:r>
                        <a:rPr lang="en-US" sz="1400" b="0" i="0" u="none" strike="noStrike" dirty="0">
                          <a:solidFill>
                            <a:srgbClr val="000000"/>
                          </a:solidFill>
                          <a:effectLst/>
                          <a:latin typeface="Calibri" panose="020F0502020204030204" pitchFamily="34" charset="0"/>
                        </a:rPr>
                        <a:t> South</a:t>
                      </a:r>
                    </a:p>
                  </a:txBody>
                  <a:tcPr marL="6534" marR="6534" marT="653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US" sz="1400" b="0" i="0" u="none" strike="noStrike">
                          <a:solidFill>
                            <a:srgbClr val="000000"/>
                          </a:solidFill>
                          <a:effectLst/>
                          <a:latin typeface="Calibri" panose="020F0502020204030204" pitchFamily="34" charset="0"/>
                        </a:rPr>
                        <a:t> </a:t>
                      </a:r>
                    </a:p>
                  </a:txBody>
                  <a:tcPr marL="6534" marR="6534" marT="653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dirty="0" smtClean="0">
                          <a:solidFill>
                            <a:srgbClr val="000000"/>
                          </a:solidFill>
                          <a:effectLst/>
                          <a:latin typeface="Calibri" panose="020F0502020204030204" pitchFamily="34" charset="0"/>
                        </a:rPr>
                        <a:t>R325,000</a:t>
                      </a:r>
                      <a:endParaRPr lang="en-US" sz="1400" b="0" i="0" u="none" strike="noStrike" dirty="0">
                        <a:solidFill>
                          <a:srgbClr val="000000"/>
                        </a:solidFill>
                        <a:effectLst/>
                        <a:latin typeface="Calibri" panose="020F0502020204030204" pitchFamily="34" charset="0"/>
                      </a:endParaRPr>
                    </a:p>
                  </a:txBody>
                  <a:tcPr marL="6534" marR="6534" marT="653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auto"/>
                      <a:r>
                        <a:rPr lang="en-US" sz="1400" b="0" i="0" u="none" strike="noStrike">
                          <a:solidFill>
                            <a:srgbClr val="000000"/>
                          </a:solidFill>
                          <a:effectLst/>
                          <a:latin typeface="Calibri" panose="020F0502020204030204" pitchFamily="34" charset="0"/>
                        </a:rPr>
                        <a:t>Replacement of 2 x Transformers (200kVa to 315 kVa at Khtusong South</a:t>
                      </a:r>
                    </a:p>
                  </a:txBody>
                  <a:tcPr marL="6534" marR="6534" marT="65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450622">
                <a:tc>
                  <a:txBody>
                    <a:bodyPr/>
                    <a:lstStyle/>
                    <a:p>
                      <a:pPr algn="l" fontAlgn="t"/>
                      <a:r>
                        <a:rPr lang="en-US" sz="1400" b="0" i="0" u="none" strike="noStrike" dirty="0" err="1">
                          <a:solidFill>
                            <a:srgbClr val="000000"/>
                          </a:solidFill>
                          <a:effectLst/>
                          <a:latin typeface="Calibri" panose="020F0502020204030204" pitchFamily="34" charset="0"/>
                        </a:rPr>
                        <a:t>Wedela</a:t>
                      </a:r>
                      <a:endParaRPr lang="en-US" sz="1400" b="0" i="0" u="none" strike="noStrike" dirty="0">
                        <a:solidFill>
                          <a:srgbClr val="000000"/>
                        </a:solidFill>
                        <a:effectLst/>
                        <a:latin typeface="Calibri" panose="020F0502020204030204" pitchFamily="34" charset="0"/>
                      </a:endParaRPr>
                    </a:p>
                  </a:txBody>
                  <a:tcPr marL="6534" marR="6534" marT="653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6534" marR="6534" marT="65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 </a:t>
                      </a:r>
                      <a:r>
                        <a:rPr lang="en-US" sz="1400" b="0" i="0" u="none" strike="noStrike" dirty="0" smtClean="0">
                          <a:solidFill>
                            <a:srgbClr val="000000"/>
                          </a:solidFill>
                          <a:effectLst/>
                          <a:latin typeface="Calibri" panose="020F0502020204030204" pitchFamily="34" charset="0"/>
                        </a:rPr>
                        <a:t>R325,000</a:t>
                      </a:r>
                      <a:endParaRPr lang="en-US" sz="1400" b="0" i="0" u="none" strike="noStrike" dirty="0">
                        <a:solidFill>
                          <a:srgbClr val="000000"/>
                        </a:solidFill>
                        <a:effectLst/>
                        <a:latin typeface="Calibri" panose="020F0502020204030204" pitchFamily="34" charset="0"/>
                      </a:endParaRPr>
                    </a:p>
                  </a:txBody>
                  <a:tcPr marL="6534" marR="6534" marT="65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auto"/>
                      <a:r>
                        <a:rPr lang="en-US" sz="1400" b="0" i="0" u="none" strike="noStrike">
                          <a:solidFill>
                            <a:srgbClr val="000000"/>
                          </a:solidFill>
                          <a:effectLst/>
                          <a:latin typeface="Calibri" panose="020F0502020204030204" pitchFamily="34" charset="0"/>
                        </a:rPr>
                        <a:t>Replacement of 2 x Transformers (200kVa to 315 kVa) at Ext 3</a:t>
                      </a:r>
                    </a:p>
                  </a:txBody>
                  <a:tcPr marL="6534" marR="6534" marT="65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450622">
                <a:tc>
                  <a:txBody>
                    <a:bodyPr/>
                    <a:lstStyle/>
                    <a:p>
                      <a:pPr algn="l" fontAlgn="t"/>
                      <a:r>
                        <a:rPr lang="en-US" sz="1400" b="0" i="0" u="none" strike="noStrike" dirty="0">
                          <a:solidFill>
                            <a:srgbClr val="000000"/>
                          </a:solidFill>
                          <a:effectLst/>
                          <a:latin typeface="Calibri" panose="020F0502020204030204" pitchFamily="34" charset="0"/>
                        </a:rPr>
                        <a:t>Khutsong South</a:t>
                      </a:r>
                    </a:p>
                  </a:txBody>
                  <a:tcPr marL="6534" marR="6534" marT="653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US" sz="1400" b="0" i="0" u="none" strike="noStrike">
                          <a:solidFill>
                            <a:srgbClr val="000000"/>
                          </a:solidFill>
                          <a:effectLst/>
                          <a:latin typeface="Calibri" panose="020F0502020204030204" pitchFamily="34" charset="0"/>
                        </a:rPr>
                        <a:t> </a:t>
                      </a:r>
                    </a:p>
                  </a:txBody>
                  <a:tcPr marL="6534" marR="6534" marT="653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dirty="0" smtClean="0">
                          <a:solidFill>
                            <a:srgbClr val="000000"/>
                          </a:solidFill>
                          <a:effectLst/>
                          <a:latin typeface="Calibri" panose="020F0502020204030204" pitchFamily="34" charset="0"/>
                        </a:rPr>
                        <a:t>R275,000</a:t>
                      </a:r>
                      <a:endParaRPr lang="en-US" sz="1400" b="0" i="0" u="none" strike="noStrike" dirty="0">
                        <a:solidFill>
                          <a:srgbClr val="000000"/>
                        </a:solidFill>
                        <a:effectLst/>
                        <a:latin typeface="Calibri" panose="020F0502020204030204" pitchFamily="34" charset="0"/>
                      </a:endParaRPr>
                    </a:p>
                  </a:txBody>
                  <a:tcPr marL="6534" marR="6534" marT="653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auto"/>
                      <a:r>
                        <a:rPr lang="en-US" sz="1400" b="0" i="0" u="none" strike="noStrike">
                          <a:solidFill>
                            <a:srgbClr val="000000"/>
                          </a:solidFill>
                          <a:effectLst/>
                          <a:latin typeface="Calibri" panose="020F0502020204030204" pitchFamily="34" charset="0"/>
                        </a:rPr>
                        <a:t>Repalcement of Breakers in Khutsong South Main substation</a:t>
                      </a:r>
                    </a:p>
                  </a:txBody>
                  <a:tcPr marL="6534" marR="6534" marT="65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228709">
                <a:tc>
                  <a:txBody>
                    <a:bodyPr/>
                    <a:lstStyle/>
                    <a:p>
                      <a:pPr algn="l" fontAlgn="t"/>
                      <a:r>
                        <a:rPr lang="en-US" sz="1400" b="0" i="0" u="none" strike="noStrike" dirty="0" err="1">
                          <a:solidFill>
                            <a:srgbClr val="000000"/>
                          </a:solidFill>
                          <a:effectLst/>
                          <a:latin typeface="Calibri" panose="020F0502020204030204" pitchFamily="34" charset="0"/>
                        </a:rPr>
                        <a:t>Wedela</a:t>
                      </a:r>
                      <a:endParaRPr lang="en-US" sz="1400" b="0" i="0" u="none" strike="noStrike" dirty="0">
                        <a:solidFill>
                          <a:srgbClr val="000000"/>
                        </a:solidFill>
                        <a:effectLst/>
                        <a:latin typeface="Calibri" panose="020F0502020204030204" pitchFamily="34" charset="0"/>
                      </a:endParaRPr>
                    </a:p>
                  </a:txBody>
                  <a:tcPr marL="6534" marR="6534" marT="653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6534" marR="6534" marT="65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 </a:t>
                      </a:r>
                      <a:r>
                        <a:rPr lang="en-US" sz="1400" b="0" i="0" u="none" strike="noStrike" dirty="0" smtClean="0">
                          <a:solidFill>
                            <a:srgbClr val="000000"/>
                          </a:solidFill>
                          <a:effectLst/>
                          <a:latin typeface="Calibri" panose="020F0502020204030204" pitchFamily="34" charset="0"/>
                        </a:rPr>
                        <a:t>R165,000</a:t>
                      </a:r>
                    </a:p>
                    <a:p>
                      <a:pPr algn="l" fontAlgn="b"/>
                      <a:endParaRPr lang="en-US" sz="1400" b="0" i="0" u="none" strike="noStrike" dirty="0">
                        <a:solidFill>
                          <a:srgbClr val="000000"/>
                        </a:solidFill>
                        <a:effectLst/>
                        <a:latin typeface="Calibri" panose="020F0502020204030204" pitchFamily="34" charset="0"/>
                      </a:endParaRPr>
                    </a:p>
                  </a:txBody>
                  <a:tcPr marL="6534" marR="6534" marT="65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auto"/>
                      <a:r>
                        <a:rPr lang="en-US" sz="1400" b="0" i="0" u="none" strike="noStrike">
                          <a:solidFill>
                            <a:srgbClr val="000000"/>
                          </a:solidFill>
                          <a:effectLst/>
                          <a:latin typeface="Calibri" panose="020F0502020204030204" pitchFamily="34" charset="0"/>
                        </a:rPr>
                        <a:t>Install 300m cable betwee Nu3 and Ext 2</a:t>
                      </a:r>
                    </a:p>
                  </a:txBody>
                  <a:tcPr marL="6534" marR="6534" marT="65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450622">
                <a:tc>
                  <a:txBody>
                    <a:bodyPr/>
                    <a:lstStyle/>
                    <a:p>
                      <a:pPr algn="l" fontAlgn="t"/>
                      <a:r>
                        <a:rPr lang="en-US" sz="1400" b="0" i="0" u="none" strike="noStrike" dirty="0">
                          <a:solidFill>
                            <a:srgbClr val="000000"/>
                          </a:solidFill>
                          <a:effectLst/>
                          <a:latin typeface="Calibri" panose="020F0502020204030204" pitchFamily="34" charset="0"/>
                        </a:rPr>
                        <a:t>Carletonville</a:t>
                      </a:r>
                    </a:p>
                  </a:txBody>
                  <a:tcPr marL="6534" marR="6534" marT="653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US" sz="1400" b="0" i="0" u="none" strike="noStrike">
                          <a:solidFill>
                            <a:srgbClr val="000000"/>
                          </a:solidFill>
                          <a:effectLst/>
                          <a:latin typeface="Calibri" panose="020F0502020204030204" pitchFamily="34" charset="0"/>
                        </a:rPr>
                        <a:t> </a:t>
                      </a:r>
                    </a:p>
                  </a:txBody>
                  <a:tcPr marL="6534" marR="6534" marT="653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dirty="0" smtClean="0">
                          <a:solidFill>
                            <a:srgbClr val="000000"/>
                          </a:solidFill>
                          <a:effectLst/>
                          <a:latin typeface="Calibri" panose="020F0502020204030204" pitchFamily="34" charset="0"/>
                        </a:rPr>
                        <a:t>R1220 </a:t>
                      </a:r>
                      <a:r>
                        <a:rPr lang="en-US" sz="1400" b="0" i="0" u="none" strike="noStrike" dirty="0">
                          <a:solidFill>
                            <a:srgbClr val="000000"/>
                          </a:solidFill>
                          <a:effectLst/>
                          <a:latin typeface="Calibri" panose="020F0502020204030204" pitchFamily="34" charset="0"/>
                        </a:rPr>
                        <a:t>000</a:t>
                      </a:r>
                    </a:p>
                  </a:txBody>
                  <a:tcPr marL="6534" marR="6534" marT="653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auto"/>
                      <a:r>
                        <a:rPr lang="en-US" sz="1400" b="0" i="0" u="none" strike="noStrike">
                          <a:solidFill>
                            <a:srgbClr val="000000"/>
                          </a:solidFill>
                          <a:effectLst/>
                          <a:latin typeface="Calibri" panose="020F0502020204030204" pitchFamily="34" charset="0"/>
                        </a:rPr>
                        <a:t>Repair of 20MVA transformer at Reinecke Substation</a:t>
                      </a:r>
                    </a:p>
                  </a:txBody>
                  <a:tcPr marL="6534" marR="6534" marT="65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228709">
                <a:tc>
                  <a:txBody>
                    <a:bodyPr/>
                    <a:lstStyle/>
                    <a:p>
                      <a:pPr algn="l" fontAlgn="t"/>
                      <a:r>
                        <a:rPr lang="en-US" sz="1400" b="0" i="0" u="none" strike="noStrike" dirty="0">
                          <a:solidFill>
                            <a:srgbClr val="000000"/>
                          </a:solidFill>
                          <a:effectLst/>
                          <a:latin typeface="Calibri" panose="020F0502020204030204" pitchFamily="34" charset="0"/>
                        </a:rPr>
                        <a:t>Khutsong South</a:t>
                      </a:r>
                    </a:p>
                  </a:txBody>
                  <a:tcPr marL="6534" marR="6534" marT="6534"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US" sz="1400" b="0" i="0" u="none" strike="noStrike">
                          <a:solidFill>
                            <a:srgbClr val="000000"/>
                          </a:solidFill>
                          <a:effectLst/>
                          <a:latin typeface="Calibri" panose="020F0502020204030204" pitchFamily="34" charset="0"/>
                        </a:rPr>
                        <a:t> </a:t>
                      </a:r>
                    </a:p>
                  </a:txBody>
                  <a:tcPr marL="6534" marR="6534" marT="653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dirty="0" smtClean="0">
                          <a:solidFill>
                            <a:srgbClr val="000000"/>
                          </a:solidFill>
                          <a:effectLst/>
                          <a:latin typeface="Calibri" panose="020F0502020204030204" pitchFamily="34" charset="0"/>
                        </a:rPr>
                        <a:t>R185,000</a:t>
                      </a:r>
                      <a:endParaRPr lang="en-US" sz="1400" b="0" i="0" u="none" strike="noStrike" dirty="0">
                        <a:solidFill>
                          <a:srgbClr val="000000"/>
                        </a:solidFill>
                        <a:effectLst/>
                        <a:latin typeface="Calibri" panose="020F0502020204030204" pitchFamily="34" charset="0"/>
                      </a:endParaRPr>
                    </a:p>
                  </a:txBody>
                  <a:tcPr marL="6534" marR="6534" marT="653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auto"/>
                      <a:r>
                        <a:rPr lang="en-US" sz="1400" b="0" i="0" u="none" strike="noStrike" dirty="0">
                          <a:solidFill>
                            <a:srgbClr val="000000"/>
                          </a:solidFill>
                          <a:effectLst/>
                          <a:latin typeface="Calibri" panose="020F0502020204030204" pitchFamily="34" charset="0"/>
                        </a:rPr>
                        <a:t>Install 1 x  T3OF Switch at Khutsong South West Sub</a:t>
                      </a:r>
                    </a:p>
                  </a:txBody>
                  <a:tcPr marL="6534" marR="6534" marT="65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xmlns="" val="13006599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6406" y="1147185"/>
            <a:ext cx="9721517" cy="5618661"/>
          </a:xfrm>
        </p:spPr>
        <p:txBody>
          <a:bodyPr>
            <a:normAutofit/>
          </a:bodyPr>
          <a:lstStyle/>
          <a:p>
            <a:pPr marL="109728" indent="0" algn="just">
              <a:buNone/>
            </a:pPr>
            <a:endParaRPr lang="en-ZA" sz="2800" b="1" u="sng" dirty="0" smtClean="0">
              <a:latin typeface="Arial" panose="020B0604020202020204" pitchFamily="34" charset="0"/>
              <a:cs typeface="Arial" panose="020B0604020202020204" pitchFamily="34" charset="0"/>
            </a:endParaRPr>
          </a:p>
          <a:p>
            <a:r>
              <a:rPr lang="en-ZA" sz="2800" dirty="0">
                <a:latin typeface="Arial" panose="020B0604020202020204" pitchFamily="34" charset="0"/>
                <a:cs typeface="Arial" panose="020B0604020202020204" pitchFamily="34" charset="0"/>
              </a:rPr>
              <a:t>By-passing of prepaid meters </a:t>
            </a:r>
          </a:p>
          <a:p>
            <a:r>
              <a:rPr lang="en-ZA" sz="2800" dirty="0" smtClean="0">
                <a:latin typeface="Arial" panose="020B0604020202020204" pitchFamily="34" charset="0"/>
                <a:cs typeface="Arial" panose="020B0604020202020204" pitchFamily="34" charset="0"/>
              </a:rPr>
              <a:t>Non-registering </a:t>
            </a:r>
            <a:r>
              <a:rPr lang="en-ZA" sz="2800" dirty="0">
                <a:latin typeface="Arial" panose="020B0604020202020204" pitchFamily="34" charset="0"/>
                <a:cs typeface="Arial" panose="020B0604020202020204" pitchFamily="34" charset="0"/>
              </a:rPr>
              <a:t>meters</a:t>
            </a:r>
          </a:p>
          <a:p>
            <a:r>
              <a:rPr lang="en-ZA" sz="2800" dirty="0">
                <a:latin typeface="Arial" panose="020B0604020202020204" pitchFamily="34" charset="0"/>
                <a:cs typeface="Arial" panose="020B0604020202020204" pitchFamily="34" charset="0"/>
              </a:rPr>
              <a:t>Illegal </a:t>
            </a:r>
            <a:r>
              <a:rPr lang="en-ZA" sz="2800" dirty="0" smtClean="0">
                <a:latin typeface="Arial" panose="020B0604020202020204" pitchFamily="34" charset="0"/>
                <a:cs typeface="Arial" panose="020B0604020202020204" pitchFamily="34" charset="0"/>
              </a:rPr>
              <a:t>connections</a:t>
            </a:r>
          </a:p>
          <a:p>
            <a:r>
              <a:rPr lang="en-ZA" sz="2800" dirty="0">
                <a:latin typeface="Arial" panose="020B0604020202020204" pitchFamily="34" charset="0"/>
                <a:cs typeface="Arial" panose="020B0604020202020204" pitchFamily="34" charset="0"/>
              </a:rPr>
              <a:t>Vandalism of breakers in main sub-stations resulting in blown fuses </a:t>
            </a:r>
          </a:p>
          <a:p>
            <a:r>
              <a:rPr lang="en-ZA" sz="2800" dirty="0">
                <a:latin typeface="Arial" panose="020B0604020202020204" pitchFamily="34" charset="0"/>
                <a:cs typeface="Arial" panose="020B0604020202020204" pitchFamily="34" charset="0"/>
              </a:rPr>
              <a:t>Cable theft </a:t>
            </a:r>
          </a:p>
          <a:p>
            <a:r>
              <a:rPr lang="en-ZA" sz="2800" dirty="0">
                <a:latin typeface="Arial" panose="020B0604020202020204" pitchFamily="34" charset="0"/>
                <a:cs typeface="Arial" panose="020B0604020202020204" pitchFamily="34" charset="0"/>
              </a:rPr>
              <a:t>Illegal connections </a:t>
            </a:r>
          </a:p>
          <a:p>
            <a:r>
              <a:rPr lang="en-ZA" sz="2800" dirty="0">
                <a:latin typeface="Arial" panose="020B0604020202020204" pitchFamily="34" charset="0"/>
                <a:cs typeface="Arial" panose="020B0604020202020204" pitchFamily="34" charset="0"/>
              </a:rPr>
              <a:t>Illegal buildings and back rooms – exceeds design capacity</a:t>
            </a:r>
          </a:p>
          <a:p>
            <a:endParaRPr lang="en-ZA" sz="2800" dirty="0">
              <a:latin typeface="Arial" panose="020B0604020202020204" pitchFamily="34" charset="0"/>
              <a:cs typeface="Arial" panose="020B0604020202020204" pitchFamily="34" charset="0"/>
            </a:endParaRPr>
          </a:p>
          <a:p>
            <a:pPr marL="109728" indent="0" algn="just">
              <a:buNone/>
            </a:pPr>
            <a:endParaRPr lang="en-ZA" sz="2800" dirty="0">
              <a:latin typeface="Arial" panose="020B0604020202020204" pitchFamily="34" charset="0"/>
              <a:cs typeface="Arial" panose="020B0604020202020204" pitchFamily="34" charset="0"/>
            </a:endParaRPr>
          </a:p>
          <a:p>
            <a:endParaRPr lang="en-ZA" sz="2800" dirty="0"/>
          </a:p>
        </p:txBody>
      </p:sp>
      <p:pic>
        <p:nvPicPr>
          <p:cNvPr id="4" name="Picture 3" descr="Merafong Logo"/>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2506" y="134440"/>
            <a:ext cx="1447800" cy="1104900"/>
          </a:xfrm>
          <a:prstGeom prst="rect">
            <a:avLst/>
          </a:prstGeom>
          <a:noFill/>
          <a:ln>
            <a:noFill/>
          </a:ln>
        </p:spPr>
      </p:pic>
      <p:sp>
        <p:nvSpPr>
          <p:cNvPr id="5" name="Title 3"/>
          <p:cNvSpPr>
            <a:spLocks noGrp="1"/>
          </p:cNvSpPr>
          <p:nvPr>
            <p:ph type="title"/>
          </p:nvPr>
        </p:nvSpPr>
        <p:spPr>
          <a:xfrm>
            <a:off x="1892968" y="274638"/>
            <a:ext cx="9689432" cy="1143000"/>
          </a:xfrm>
        </p:spPr>
        <p:txBody>
          <a:bodyPr>
            <a:normAutofit/>
          </a:bodyPr>
          <a:lstStyle/>
          <a:p>
            <a:pPr algn="ctr"/>
            <a:r>
              <a:rPr lang="en-ZA" sz="2400" dirty="0">
                <a:latin typeface="Arial" panose="020B0604020202020204" pitchFamily="34" charset="0"/>
                <a:cs typeface="Arial" panose="020B0604020202020204" pitchFamily="34" charset="0"/>
              </a:rPr>
              <a:t>ELECTRICITY LOSSES NON-TECHNICAL</a:t>
            </a:r>
            <a:br>
              <a:rPr lang="en-ZA" sz="2400" dirty="0">
                <a:latin typeface="Arial" panose="020B0604020202020204" pitchFamily="34" charset="0"/>
                <a:cs typeface="Arial" panose="020B0604020202020204" pitchFamily="34" charset="0"/>
              </a:rPr>
            </a:br>
            <a:r>
              <a:rPr lang="en-ZA" sz="2400" dirty="0">
                <a:latin typeface="Arial" panose="020B0604020202020204" pitchFamily="34" charset="0"/>
                <a:cs typeface="Arial" panose="020B0604020202020204" pitchFamily="34" charset="0"/>
              </a:rPr>
              <a:t>MAIN CAUSES</a:t>
            </a:r>
            <a:endParaRPr lang="en-ZA" sz="2400" dirty="0"/>
          </a:p>
        </p:txBody>
      </p:sp>
    </p:spTree>
    <p:extLst>
      <p:ext uri="{BB962C8B-B14F-4D97-AF65-F5344CB8AC3E}">
        <p14:creationId xmlns:p14="http://schemas.microsoft.com/office/powerpoint/2010/main" xmlns="" val="27765304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Merafong Logo"/>
          <p:cNvPicPr>
            <a:picLocks noChangeAspect="1" noChangeArrowheads="1"/>
          </p:cNvPicPr>
          <p:nvPr/>
        </p:nvPicPr>
        <p:blipFill>
          <a:blip r:embed="rId2" cstate="print">
            <a:lum bright="24000" contrast="8000"/>
          </a:blip>
          <a:srcRect/>
          <a:stretch>
            <a:fillRect/>
          </a:stretch>
        </p:blipFill>
        <p:spPr bwMode="auto">
          <a:xfrm>
            <a:off x="0" y="-1"/>
            <a:ext cx="1500198" cy="1454727"/>
          </a:xfrm>
          <a:prstGeom prst="rect">
            <a:avLst/>
          </a:prstGeom>
          <a:noFill/>
          <a:ln w="9525">
            <a:noFill/>
            <a:miter lim="800000"/>
            <a:headEnd/>
            <a:tailEnd/>
          </a:ln>
        </p:spPr>
      </p:pic>
      <p:graphicFrame>
        <p:nvGraphicFramePr>
          <p:cNvPr id="6" name="Content Placeholder 5"/>
          <p:cNvGraphicFramePr>
            <a:graphicFrameLocks noGrp="1"/>
          </p:cNvGraphicFramePr>
          <p:nvPr>
            <p:ph idx="1"/>
            <p:extLst/>
          </p:nvPr>
        </p:nvGraphicFramePr>
        <p:xfrm>
          <a:off x="1500197" y="1330037"/>
          <a:ext cx="9486457" cy="4994564"/>
        </p:xfrm>
        <a:graphic>
          <a:graphicData uri="http://schemas.openxmlformats.org/drawingml/2006/chart">
            <c:chart xmlns:c="http://schemas.openxmlformats.org/drawingml/2006/chart" xmlns:r="http://schemas.openxmlformats.org/officeDocument/2006/relationships" r:id="rId3"/>
          </a:graphicData>
        </a:graphic>
      </p:graphicFrame>
      <p:sp>
        <p:nvSpPr>
          <p:cNvPr id="7" name="Title 1"/>
          <p:cNvSpPr>
            <a:spLocks noGrp="1"/>
          </p:cNvSpPr>
          <p:nvPr>
            <p:ph type="title"/>
          </p:nvPr>
        </p:nvSpPr>
        <p:spPr>
          <a:xfrm>
            <a:off x="2186330" y="597476"/>
            <a:ext cx="8229600" cy="857250"/>
          </a:xfrm>
        </p:spPr>
        <p:txBody>
          <a:bodyPr>
            <a:normAutofit/>
          </a:bodyPr>
          <a:lstStyle/>
          <a:p>
            <a:r>
              <a:rPr lang="en-ZA" sz="2800" b="1" dirty="0">
                <a:latin typeface="Arial" panose="020B0604020202020204" pitchFamily="34" charset="0"/>
                <a:cs typeface="Arial" panose="020B0604020202020204" pitchFamily="34" charset="0"/>
              </a:rPr>
              <a:t>	</a:t>
            </a:r>
            <a:r>
              <a:rPr lang="en-ZA" sz="2800" b="1" dirty="0" smtClean="0">
                <a:latin typeface="Arial" panose="020B0604020202020204" pitchFamily="34" charset="0"/>
                <a:cs typeface="Arial" panose="020B0604020202020204" pitchFamily="34" charset="0"/>
              </a:rPr>
              <a:t>TAMPERED METERS PER AREA</a:t>
            </a:r>
            <a:endParaRPr lang="en-ZA"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0537672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6406" y="1147185"/>
            <a:ext cx="9721517" cy="5618661"/>
          </a:xfrm>
        </p:spPr>
        <p:txBody>
          <a:bodyPr>
            <a:normAutofit/>
          </a:bodyPr>
          <a:lstStyle/>
          <a:p>
            <a:pPr marL="109728" indent="0">
              <a:buNone/>
            </a:pPr>
            <a:endParaRPr lang="en-US" sz="2800" dirty="0">
              <a:solidFill>
                <a:srgbClr val="FF0000"/>
              </a:solidFill>
              <a:latin typeface="Arial" panose="020B0604020202020204" pitchFamily="34" charset="0"/>
              <a:cs typeface="Arial" panose="020B0604020202020204" pitchFamily="34" charset="0"/>
            </a:endParaRPr>
          </a:p>
          <a:p>
            <a:pPr>
              <a:buFont typeface="Wingdings" panose="05000000000000000000" pitchFamily="2" charset="2"/>
              <a:buChar char="Ø"/>
            </a:pPr>
            <a:r>
              <a:rPr lang="en-US" sz="3400" dirty="0">
                <a:latin typeface="Arial" panose="020B0604020202020204" pitchFamily="34" charset="0"/>
                <a:cs typeface="Arial" panose="020B0604020202020204" pitchFamily="34" charset="0"/>
              </a:rPr>
              <a:t>Continuous meter audits and verification</a:t>
            </a:r>
          </a:p>
          <a:p>
            <a:pPr>
              <a:buFont typeface="Wingdings" panose="05000000000000000000" pitchFamily="2" charset="2"/>
              <a:buChar char="Ø"/>
            </a:pPr>
            <a:r>
              <a:rPr lang="en-US" sz="3400" dirty="0" smtClean="0">
                <a:latin typeface="Arial" panose="020B0604020202020204" pitchFamily="34" charset="0"/>
                <a:cs typeface="Arial" panose="020B0604020202020204" pitchFamily="34" charset="0"/>
              </a:rPr>
              <a:t>Continuous </a:t>
            </a:r>
            <a:r>
              <a:rPr lang="en-US" sz="3400" dirty="0">
                <a:latin typeface="Arial" panose="020B0604020202020204" pitchFamily="34" charset="0"/>
                <a:cs typeface="Arial" panose="020B0604020202020204" pitchFamily="34" charset="0"/>
              </a:rPr>
              <a:t>data verification </a:t>
            </a:r>
            <a:endParaRPr lang="en-US" sz="34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sz="3400" dirty="0" smtClean="0">
                <a:latin typeface="Arial" panose="020B0604020202020204" pitchFamily="34" charset="0"/>
                <a:cs typeface="Arial" panose="020B0604020202020204" pitchFamily="34" charset="0"/>
              </a:rPr>
              <a:t>Rolling Load shedding</a:t>
            </a:r>
          </a:p>
          <a:p>
            <a:pPr>
              <a:buFont typeface="Wingdings" panose="05000000000000000000" pitchFamily="2" charset="2"/>
              <a:buChar char="Ø"/>
            </a:pPr>
            <a:r>
              <a:rPr lang="en-US" sz="3400" dirty="0" smtClean="0">
                <a:latin typeface="Arial" panose="020B0604020202020204" pitchFamily="34" charset="0"/>
                <a:cs typeface="Arial" panose="020B0604020202020204" pitchFamily="34" charset="0"/>
              </a:rPr>
              <a:t>Criminal cases for tampering opened</a:t>
            </a:r>
          </a:p>
          <a:p>
            <a:pPr>
              <a:buFont typeface="Wingdings" panose="05000000000000000000" pitchFamily="2" charset="2"/>
              <a:buChar char="Ø"/>
            </a:pPr>
            <a:r>
              <a:rPr lang="en-US" sz="3400" dirty="0" smtClean="0">
                <a:latin typeface="Arial" panose="020B0604020202020204" pitchFamily="34" charset="0"/>
                <a:cs typeface="Arial" panose="020B0604020202020204" pitchFamily="34" charset="0"/>
              </a:rPr>
              <a:t>Investigation of staff and some businesses for collusion in tampering </a:t>
            </a:r>
            <a:endParaRPr lang="en-ZA" sz="3400" dirty="0">
              <a:latin typeface="Arial" panose="020B0604020202020204" pitchFamily="34" charset="0"/>
              <a:cs typeface="Arial" panose="020B0604020202020204" pitchFamily="34" charset="0"/>
            </a:endParaRPr>
          </a:p>
          <a:p>
            <a:pPr marL="109728" indent="0" algn="just">
              <a:buNone/>
            </a:pPr>
            <a:endParaRPr lang="en-ZA" sz="2800" dirty="0">
              <a:latin typeface="Arial" panose="020B0604020202020204" pitchFamily="34" charset="0"/>
              <a:cs typeface="Arial" panose="020B0604020202020204" pitchFamily="34" charset="0"/>
            </a:endParaRPr>
          </a:p>
          <a:p>
            <a:endParaRPr lang="en-ZA" sz="2800" dirty="0"/>
          </a:p>
        </p:txBody>
      </p:sp>
      <p:pic>
        <p:nvPicPr>
          <p:cNvPr id="4" name="Picture 3" descr="Merafong Logo"/>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2506" y="134440"/>
            <a:ext cx="1447800" cy="1104900"/>
          </a:xfrm>
          <a:prstGeom prst="rect">
            <a:avLst/>
          </a:prstGeom>
          <a:noFill/>
          <a:ln>
            <a:noFill/>
          </a:ln>
        </p:spPr>
      </p:pic>
      <p:sp>
        <p:nvSpPr>
          <p:cNvPr id="5" name="Title 3"/>
          <p:cNvSpPr>
            <a:spLocks noGrp="1"/>
          </p:cNvSpPr>
          <p:nvPr>
            <p:ph type="title"/>
          </p:nvPr>
        </p:nvSpPr>
        <p:spPr>
          <a:xfrm>
            <a:off x="1892968" y="274638"/>
            <a:ext cx="9689432" cy="1143000"/>
          </a:xfrm>
        </p:spPr>
        <p:txBody>
          <a:bodyPr>
            <a:normAutofit/>
          </a:bodyPr>
          <a:lstStyle/>
          <a:p>
            <a:pPr algn="ctr"/>
            <a:r>
              <a:rPr lang="en-US" sz="2800" dirty="0">
                <a:latin typeface="Arial" panose="020B0604020202020204" pitchFamily="34" charset="0"/>
                <a:cs typeface="Arial" panose="020B0604020202020204" pitchFamily="34" charset="0"/>
              </a:rPr>
              <a:t>PROGRESS TO </a:t>
            </a:r>
            <a:r>
              <a:rPr lang="en-US" sz="2800" dirty="0" smtClean="0">
                <a:latin typeface="Arial" panose="020B0604020202020204" pitchFamily="34" charset="0"/>
                <a:cs typeface="Arial" panose="020B0604020202020204" pitchFamily="34" charset="0"/>
              </a:rPr>
              <a:t>DATE – NON TECHNICAL LOSSES</a:t>
            </a:r>
            <a:endParaRPr lang="en-ZA" sz="2800" dirty="0"/>
          </a:p>
        </p:txBody>
      </p:sp>
    </p:spTree>
    <p:extLst>
      <p:ext uri="{BB962C8B-B14F-4D97-AF65-F5344CB8AC3E}">
        <p14:creationId xmlns:p14="http://schemas.microsoft.com/office/powerpoint/2010/main" xmlns="" val="26063780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524000"/>
            <a:ext cx="9144000" cy="4724400"/>
          </a:xfrm>
        </p:spPr>
        <p:txBody>
          <a:bodyPr>
            <a:normAutofit/>
          </a:bodyPr>
          <a:lstStyle/>
          <a:p>
            <a:pPr marL="109728" indent="0" algn="ctr">
              <a:buNone/>
            </a:pPr>
            <a:r>
              <a:rPr lang="en-ZA" sz="1400" b="1" dirty="0">
                <a:latin typeface="Cambria" panose="02040503050406030204" pitchFamily="18" charset="0"/>
              </a:rPr>
              <a:t>Population data:</a:t>
            </a:r>
          </a:p>
          <a:p>
            <a:pPr algn="just">
              <a:buFont typeface="Wingdings" panose="05000000000000000000" pitchFamily="2" charset="2"/>
              <a:buChar char="Ø"/>
            </a:pPr>
            <a:endParaRPr lang="en-ZA" sz="1400" dirty="0">
              <a:latin typeface="Cambria" panose="02040503050406030204" pitchFamily="18" charset="0"/>
            </a:endParaRPr>
          </a:p>
          <a:p>
            <a:pPr algn="just">
              <a:buFont typeface="Wingdings" panose="05000000000000000000" pitchFamily="2" charset="2"/>
              <a:buChar char="Ø"/>
            </a:pPr>
            <a:endParaRPr lang="en-ZA" sz="1400" dirty="0">
              <a:latin typeface="Cambria" panose="02040503050406030204" pitchFamily="18" charset="0"/>
            </a:endParaRPr>
          </a:p>
          <a:p>
            <a:pPr algn="just">
              <a:buFont typeface="Wingdings" panose="05000000000000000000" pitchFamily="2" charset="2"/>
              <a:buChar char="Ø"/>
            </a:pPr>
            <a:endParaRPr lang="en-ZA" sz="1400" dirty="0">
              <a:latin typeface="Cambria" panose="02040503050406030204" pitchFamily="18" charset="0"/>
            </a:endParaRPr>
          </a:p>
          <a:p>
            <a:pPr algn="just">
              <a:buFont typeface="Wingdings" panose="05000000000000000000" pitchFamily="2" charset="2"/>
              <a:buChar char="Ø"/>
            </a:pPr>
            <a:endParaRPr lang="en-ZA" sz="1400" dirty="0">
              <a:latin typeface="Cambria" panose="02040503050406030204" pitchFamily="18" charset="0"/>
            </a:endParaRPr>
          </a:p>
          <a:p>
            <a:pPr algn="just">
              <a:buFont typeface="Wingdings" panose="05000000000000000000" pitchFamily="2" charset="2"/>
              <a:buChar char="Ø"/>
            </a:pPr>
            <a:endParaRPr lang="en-ZA" sz="1400" dirty="0">
              <a:latin typeface="Cambria" panose="02040503050406030204" pitchFamily="18" charset="0"/>
            </a:endParaRPr>
          </a:p>
          <a:p>
            <a:pPr algn="just">
              <a:buFont typeface="Wingdings" panose="05000000000000000000" pitchFamily="2" charset="2"/>
              <a:buChar char="Ø"/>
            </a:pPr>
            <a:endParaRPr lang="en-ZA" sz="1400" dirty="0">
              <a:latin typeface="Cambria" panose="02040503050406030204" pitchFamily="18" charset="0"/>
            </a:endParaRPr>
          </a:p>
          <a:p>
            <a:pPr algn="just">
              <a:buFont typeface="Wingdings" panose="05000000000000000000" pitchFamily="2" charset="2"/>
              <a:buChar char="Ø"/>
            </a:pPr>
            <a:endParaRPr lang="en-ZA" sz="1400" dirty="0">
              <a:latin typeface="Cambria" panose="02040503050406030204" pitchFamily="18" charset="0"/>
            </a:endParaRPr>
          </a:p>
          <a:p>
            <a:pPr marL="109728" indent="0" algn="just">
              <a:buNone/>
            </a:pPr>
            <a:endParaRPr lang="en-ZA" sz="1400" dirty="0">
              <a:latin typeface="Cambria" panose="02040503050406030204" pitchFamily="18" charset="0"/>
            </a:endParaRPr>
          </a:p>
          <a:p>
            <a:pPr marL="109728" indent="0" algn="just">
              <a:buNone/>
            </a:pPr>
            <a:endParaRPr lang="en-ZA" sz="1400" dirty="0">
              <a:latin typeface="Cambria" panose="02040503050406030204" pitchFamily="18" charset="0"/>
            </a:endParaRPr>
          </a:p>
          <a:p>
            <a:pPr algn="just">
              <a:buFont typeface="Wingdings" panose="05000000000000000000" pitchFamily="2" charset="2"/>
              <a:buChar char="Ø"/>
            </a:pPr>
            <a:r>
              <a:rPr lang="en-ZA" sz="2000" dirty="0">
                <a:latin typeface="Cambria" panose="02040503050406030204" pitchFamily="18" charset="0"/>
              </a:rPr>
              <a:t>Population: 188 843.</a:t>
            </a:r>
          </a:p>
          <a:p>
            <a:pPr algn="just">
              <a:buFont typeface="Wingdings" panose="05000000000000000000" pitchFamily="2" charset="2"/>
              <a:buChar char="Ø"/>
            </a:pPr>
            <a:r>
              <a:rPr lang="en-ZA" sz="2000" dirty="0">
                <a:latin typeface="Cambria" panose="02040503050406030204" pitchFamily="18" charset="0"/>
              </a:rPr>
              <a:t>Number of households: 66 525. </a:t>
            </a:r>
            <a:endParaRPr lang="en-ZA" sz="2000" i="1" dirty="0">
              <a:latin typeface="Cambria" panose="02040503050406030204" pitchFamily="18" charset="0"/>
            </a:endParaRPr>
          </a:p>
          <a:p>
            <a:pPr algn="just">
              <a:buFont typeface="Wingdings" panose="05000000000000000000" pitchFamily="2" charset="2"/>
              <a:buChar char="Ø"/>
            </a:pPr>
            <a:r>
              <a:rPr lang="en-ZA" sz="2000" dirty="0">
                <a:latin typeface="Cambria" panose="02040503050406030204" pitchFamily="18" charset="0"/>
              </a:rPr>
              <a:t>Average household size: 2.8 persons per household. </a:t>
            </a:r>
            <a:endParaRPr lang="en-ZA" sz="2000" i="1" dirty="0">
              <a:latin typeface="Cambria" panose="02040503050406030204" pitchFamily="18" charset="0"/>
            </a:endParaRPr>
          </a:p>
          <a:p>
            <a:pPr algn="just">
              <a:buFont typeface="Wingdings" panose="05000000000000000000" pitchFamily="2" charset="2"/>
              <a:buChar char="Ø"/>
            </a:pPr>
            <a:r>
              <a:rPr lang="en-ZA" sz="2000" dirty="0">
                <a:latin typeface="Cambria" panose="02040503050406030204" pitchFamily="18" charset="0"/>
              </a:rPr>
              <a:t>Male population 48.8% and Females 51.2% .</a:t>
            </a:r>
          </a:p>
          <a:p>
            <a:pPr marL="109728" indent="0" algn="just">
              <a:buNone/>
            </a:pPr>
            <a:r>
              <a:rPr lang="en-ZA" sz="1100" b="1" i="1" dirty="0">
                <a:latin typeface="Cambria" panose="02040503050406030204" pitchFamily="18" charset="0"/>
              </a:rPr>
              <a:t>         (Source: Community Survey 2016 and Quantec, 2017</a:t>
            </a:r>
            <a:r>
              <a:rPr lang="en-ZA" sz="1100" b="1" dirty="0">
                <a:latin typeface="Cambria" panose="02040503050406030204" pitchFamily="18" charset="0"/>
              </a:rPr>
              <a:t>). </a:t>
            </a:r>
            <a:endParaRPr lang="en-US" sz="1100" b="1" dirty="0">
              <a:latin typeface="Cambria" panose="02040503050406030204" pitchFamily="18" charset="0"/>
            </a:endParaRPr>
          </a:p>
          <a:p>
            <a:pPr marL="109728" indent="0">
              <a:buNone/>
            </a:pPr>
            <a:endParaRPr lang="en-ZA" sz="1400" dirty="0"/>
          </a:p>
          <a:p>
            <a:pPr marL="109728" indent="0">
              <a:buNone/>
            </a:pPr>
            <a:endParaRPr lang="en-ZA" sz="2000" dirty="0"/>
          </a:p>
        </p:txBody>
      </p:sp>
      <p:sp>
        <p:nvSpPr>
          <p:cNvPr id="4" name="Slide Number Placeholder 3"/>
          <p:cNvSpPr>
            <a:spLocks noGrp="1"/>
          </p:cNvSpPr>
          <p:nvPr>
            <p:ph type="sldNum" sz="quarter" idx="12"/>
          </p:nvPr>
        </p:nvSpPr>
        <p:spPr/>
        <p:txBody>
          <a:bodyPr/>
          <a:lstStyle/>
          <a:p>
            <a:fld id="{33674408-07F3-4EF2-AA1E-3424A092B4E0}" type="slidenum">
              <a:rPr lang="en-US" smtClean="0"/>
              <a:pPr/>
              <a:t>3</a:t>
            </a:fld>
            <a:endParaRPr lang="en-US" dirty="0"/>
          </a:p>
        </p:txBody>
      </p:sp>
      <p:sp>
        <p:nvSpPr>
          <p:cNvPr id="2" name="Title 1"/>
          <p:cNvSpPr>
            <a:spLocks noGrp="1"/>
          </p:cNvSpPr>
          <p:nvPr>
            <p:ph type="title"/>
          </p:nvPr>
        </p:nvSpPr>
        <p:spPr>
          <a:xfrm>
            <a:off x="1905000" y="457200"/>
            <a:ext cx="8686800" cy="1028700"/>
          </a:xfrm>
        </p:spPr>
        <p:txBody>
          <a:bodyPr>
            <a:normAutofit/>
          </a:bodyPr>
          <a:lstStyle/>
          <a:p>
            <a:pPr algn="ctr"/>
            <a:r>
              <a:rPr lang="en-US" sz="2800" dirty="0">
                <a:latin typeface="Cambria" panose="02040503050406030204" pitchFamily="18" charset="0"/>
              </a:rPr>
              <a:t>	 DEMOGRAPHIC PROFILE </a:t>
            </a:r>
            <a:endParaRPr lang="en-ZA" sz="2800" dirty="0"/>
          </a:p>
        </p:txBody>
      </p:sp>
      <p:pic>
        <p:nvPicPr>
          <p:cNvPr id="5" name="Picture 4" descr="Merafong Logo"/>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81200" y="381000"/>
            <a:ext cx="1447800" cy="1104900"/>
          </a:xfrm>
          <a:prstGeom prst="rect">
            <a:avLst/>
          </a:prstGeom>
          <a:noFill/>
          <a:ln>
            <a:noFill/>
          </a:ln>
        </p:spPr>
      </p:pic>
      <p:pic>
        <p:nvPicPr>
          <p:cNvPr id="6" name="Picture 5"/>
          <p:cNvPicPr/>
          <p:nvPr/>
        </p:nvPicPr>
        <p:blipFill>
          <a:blip r:embed="rId3">
            <a:extLst>
              <a:ext uri="{28A0092B-C50C-407E-A947-70E740481C1C}">
                <a14:useLocalDpi xmlns:a14="http://schemas.microsoft.com/office/drawing/2010/main" xmlns="" val="0"/>
              </a:ext>
            </a:extLst>
          </a:blip>
          <a:srcRect/>
          <a:stretch>
            <a:fillRect/>
          </a:stretch>
        </p:blipFill>
        <p:spPr bwMode="auto">
          <a:xfrm>
            <a:off x="2362200" y="1922874"/>
            <a:ext cx="7543800" cy="2057401"/>
          </a:xfrm>
          <a:prstGeom prst="rect">
            <a:avLst/>
          </a:prstGeom>
          <a:noFill/>
          <a:ln>
            <a:solidFill>
              <a:schemeClr val="tx2">
                <a:lumMod val="40000"/>
                <a:lumOff val="60000"/>
              </a:schemeClr>
            </a:solidFill>
          </a:ln>
        </p:spPr>
      </p:pic>
      <p:pic>
        <p:nvPicPr>
          <p:cNvPr id="1026"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276601" y="3650318"/>
            <a:ext cx="701675" cy="2619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5175820" y="3694115"/>
            <a:ext cx="712787" cy="2682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7162801" y="3711988"/>
            <a:ext cx="536575" cy="2682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7">
            <a:extLst>
              <a:ext uri="{28A0092B-C50C-407E-A947-70E740481C1C}">
                <a14:useLocalDpi xmlns:a14="http://schemas.microsoft.com/office/drawing/2010/main" xmlns="" val="0"/>
              </a:ext>
            </a:extLst>
          </a:blip>
          <a:srcRect/>
          <a:stretch>
            <a:fillRect/>
          </a:stretch>
        </p:blipFill>
        <p:spPr bwMode="auto">
          <a:xfrm>
            <a:off x="8534401" y="3642801"/>
            <a:ext cx="493713" cy="298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8">
            <a:extLst>
              <a:ext uri="{28A0092B-C50C-407E-A947-70E740481C1C}">
                <a14:useLocalDpi xmlns:a14="http://schemas.microsoft.com/office/drawing/2010/main" xmlns="" val="0"/>
              </a:ext>
            </a:extLst>
          </a:blip>
          <a:srcRect/>
          <a:stretch>
            <a:fillRect/>
          </a:stretch>
        </p:blipFill>
        <p:spPr bwMode="auto">
          <a:xfrm>
            <a:off x="9220201" y="3613804"/>
            <a:ext cx="523875" cy="298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6959029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98737"/>
            <a:ext cx="8229600" cy="857250"/>
          </a:xfrm>
        </p:spPr>
        <p:txBody>
          <a:bodyPr>
            <a:normAutofit/>
          </a:bodyPr>
          <a:lstStyle/>
          <a:p>
            <a:pPr algn="ctr"/>
            <a:r>
              <a:rPr lang="en-ZA" sz="2800" b="1" dirty="0">
                <a:latin typeface="Arial" panose="020B0604020202020204" pitchFamily="34" charset="0"/>
                <a:cs typeface="Arial" panose="020B0604020202020204" pitchFamily="34" charset="0"/>
              </a:rPr>
              <a:t>	</a:t>
            </a:r>
            <a:r>
              <a:rPr lang="en-ZA" sz="2800" b="1" dirty="0" smtClean="0">
                <a:latin typeface="Arial" panose="020B0604020202020204" pitchFamily="34" charset="0"/>
                <a:cs typeface="Arial" panose="020B0604020202020204" pitchFamily="34" charset="0"/>
              </a:rPr>
              <a:t>PROVINCIAL SUPPORT </a:t>
            </a:r>
            <a:endParaRPr lang="en-ZA" sz="28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F68A477-648D-4900-8ADC-EA25B8C87394}" type="slidenum">
              <a:rPr lang="en-GB" altLang="en-US" smtClean="0"/>
              <a:pPr/>
              <a:t>30</a:t>
            </a:fld>
            <a:endParaRPr lang="en-GB" altLang="en-US"/>
          </a:p>
        </p:txBody>
      </p:sp>
      <p:pic>
        <p:nvPicPr>
          <p:cNvPr id="5" name="Picture 2" descr="Merafong Logo"/>
          <p:cNvPicPr>
            <a:picLocks noChangeAspect="1" noChangeArrowheads="1"/>
          </p:cNvPicPr>
          <p:nvPr/>
        </p:nvPicPr>
        <p:blipFill>
          <a:blip r:embed="rId2" cstate="print">
            <a:lum bright="24000" contrast="8000"/>
          </a:blip>
          <a:srcRect/>
          <a:stretch>
            <a:fillRect/>
          </a:stretch>
        </p:blipFill>
        <p:spPr bwMode="auto">
          <a:xfrm>
            <a:off x="0" y="-1"/>
            <a:ext cx="1500198" cy="1454727"/>
          </a:xfrm>
          <a:prstGeom prst="rect">
            <a:avLst/>
          </a:prstGeom>
          <a:noFill/>
          <a:ln w="9525">
            <a:noFill/>
            <a:miter lim="800000"/>
            <a:headEnd/>
            <a:tailEnd/>
          </a:ln>
        </p:spPr>
      </p:pic>
      <p:sp>
        <p:nvSpPr>
          <p:cNvPr id="6" name="Content Placeholder 5"/>
          <p:cNvSpPr>
            <a:spLocks noGrp="1"/>
          </p:cNvSpPr>
          <p:nvPr>
            <p:ph idx="1"/>
          </p:nvPr>
        </p:nvSpPr>
        <p:spPr>
          <a:xfrm>
            <a:off x="750099" y="1279872"/>
            <a:ext cx="10972800" cy="5441604"/>
          </a:xfrm>
        </p:spPr>
        <p:txBody>
          <a:bodyPr>
            <a:normAutofit/>
          </a:bodyPr>
          <a:lstStyle/>
          <a:p>
            <a:pPr marL="0" indent="0">
              <a:buNone/>
            </a:pPr>
            <a:r>
              <a:rPr lang="en-ZA" sz="2400" dirty="0" smtClean="0">
                <a:latin typeface="Arial" panose="020B0604020202020204" pitchFamily="34" charset="0"/>
                <a:cs typeface="Arial" panose="020B0604020202020204" pitchFamily="34" charset="0"/>
              </a:rPr>
              <a:t>On </a:t>
            </a:r>
            <a:r>
              <a:rPr lang="en-ZA" sz="2400" b="1" dirty="0" smtClean="0">
                <a:latin typeface="Arial" panose="020B0604020202020204" pitchFamily="34" charset="0"/>
                <a:cs typeface="Arial" panose="020B0604020202020204" pitchFamily="34" charset="0"/>
              </a:rPr>
              <a:t>02 May 2016 </a:t>
            </a:r>
            <a:r>
              <a:rPr lang="en-ZA" sz="2400" dirty="0" smtClean="0">
                <a:latin typeface="Arial" panose="020B0604020202020204" pitchFamily="34" charset="0"/>
                <a:cs typeface="Arial" panose="020B0604020202020204" pitchFamily="34" charset="0"/>
              </a:rPr>
              <a:t>the MEC for Local Government placed Merafong City LM under Section 154 (1) of the Constitution , requiring the National and Provincial government to assist the municipality in developing capacity such that it is able to fulfil its local government objects as per Section 152 of the Constitution. A section 154 Implementation Plan was also approved focusing on the following 4 pillars:</a:t>
            </a:r>
          </a:p>
          <a:p>
            <a:pPr>
              <a:buFont typeface="Wingdings" panose="05000000000000000000" pitchFamily="2" charset="2"/>
              <a:buChar char="ü"/>
            </a:pPr>
            <a:r>
              <a:rPr lang="en-ZA" sz="2000" dirty="0" smtClean="0">
                <a:latin typeface="Arial" panose="020B0604020202020204" pitchFamily="34" charset="0"/>
                <a:cs typeface="Arial" panose="020B0604020202020204" pitchFamily="34" charset="0"/>
              </a:rPr>
              <a:t>Increase </a:t>
            </a:r>
            <a:r>
              <a:rPr lang="en-ZA" sz="2000" dirty="0">
                <a:latin typeface="Arial" panose="020B0604020202020204" pitchFamily="34" charset="0"/>
                <a:cs typeface="Arial" panose="020B0604020202020204" pitchFamily="34" charset="0"/>
              </a:rPr>
              <a:t>revenue </a:t>
            </a:r>
            <a:r>
              <a:rPr lang="en-ZA" sz="2000" dirty="0" smtClean="0">
                <a:latin typeface="Arial" panose="020B0604020202020204" pitchFamily="34" charset="0"/>
                <a:cs typeface="Arial" panose="020B0604020202020204" pitchFamily="34" charset="0"/>
              </a:rPr>
              <a:t>collection;</a:t>
            </a:r>
            <a:endParaRPr lang="en-ZA" sz="2000" dirty="0">
              <a:latin typeface="Arial" panose="020B0604020202020204" pitchFamily="34" charset="0"/>
              <a:cs typeface="Arial" panose="020B0604020202020204" pitchFamily="34" charset="0"/>
            </a:endParaRPr>
          </a:p>
          <a:p>
            <a:pPr>
              <a:buFont typeface="Wingdings" panose="05000000000000000000" pitchFamily="2" charset="2"/>
              <a:buChar char="ü"/>
            </a:pPr>
            <a:r>
              <a:rPr lang="en-ZA" sz="2000" dirty="0">
                <a:latin typeface="Arial" panose="020B0604020202020204" pitchFamily="34" charset="0"/>
                <a:cs typeface="Arial" panose="020B0604020202020204" pitchFamily="34" charset="0"/>
              </a:rPr>
              <a:t>Reduction of </a:t>
            </a:r>
            <a:r>
              <a:rPr lang="en-ZA" sz="2000" dirty="0" smtClean="0">
                <a:latin typeface="Arial" panose="020B0604020202020204" pitchFamily="34" charset="0"/>
                <a:cs typeface="Arial" panose="020B0604020202020204" pitchFamily="34" charset="0"/>
              </a:rPr>
              <a:t>electricity and water losses;</a:t>
            </a:r>
          </a:p>
          <a:p>
            <a:pPr>
              <a:buFont typeface="Wingdings" panose="05000000000000000000" pitchFamily="2" charset="2"/>
              <a:buChar char="ü"/>
            </a:pPr>
            <a:r>
              <a:rPr lang="en-ZA" sz="2000" dirty="0" smtClean="0">
                <a:latin typeface="Arial" panose="020B0604020202020204" pitchFamily="34" charset="0"/>
                <a:cs typeface="Arial" panose="020B0604020202020204" pitchFamily="34" charset="0"/>
              </a:rPr>
              <a:t>Cost containment;</a:t>
            </a:r>
          </a:p>
          <a:p>
            <a:pPr>
              <a:buFont typeface="Wingdings" panose="05000000000000000000" pitchFamily="2" charset="2"/>
              <a:buChar char="ü"/>
            </a:pPr>
            <a:r>
              <a:rPr lang="en-ZA" sz="2000" dirty="0" smtClean="0">
                <a:latin typeface="Arial" panose="020B0604020202020204" pitchFamily="34" charset="0"/>
                <a:cs typeface="Arial" panose="020B0604020202020204" pitchFamily="34" charset="0"/>
              </a:rPr>
              <a:t>Indigent management.</a:t>
            </a:r>
          </a:p>
          <a:p>
            <a:pPr>
              <a:buFont typeface="Wingdings" panose="05000000000000000000" pitchFamily="2" charset="2"/>
              <a:buChar char="ü"/>
            </a:pPr>
            <a:endParaRPr lang="en-ZA" sz="2000" dirty="0" smtClean="0">
              <a:latin typeface="Arial" panose="020B0604020202020204" pitchFamily="34" charset="0"/>
              <a:cs typeface="Arial" panose="020B0604020202020204" pitchFamily="34" charset="0"/>
            </a:endParaRPr>
          </a:p>
          <a:p>
            <a:pPr marL="0" indent="0">
              <a:buNone/>
            </a:pPr>
            <a:endParaRPr lang="en-ZA" dirty="0" smtClean="0"/>
          </a:p>
          <a:p>
            <a:pPr marL="0" indent="0">
              <a:buNone/>
            </a:pPr>
            <a:endParaRPr lang="en-ZA" dirty="0"/>
          </a:p>
        </p:txBody>
      </p:sp>
    </p:spTree>
    <p:extLst>
      <p:ext uri="{BB962C8B-B14F-4D97-AF65-F5344CB8AC3E}">
        <p14:creationId xmlns:p14="http://schemas.microsoft.com/office/powerpoint/2010/main" xmlns="" val="39053760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9045" y="2424092"/>
            <a:ext cx="11610109" cy="2338939"/>
          </a:xfrm>
        </p:spPr>
        <p:txBody>
          <a:bodyPr>
            <a:normAutofit/>
          </a:bodyPr>
          <a:lstStyle/>
          <a:p>
            <a:pPr algn="ctr"/>
            <a:r>
              <a:rPr lang="en-ZA" sz="4000" dirty="0" smtClean="0">
                <a:latin typeface="Arial" panose="020B0604020202020204" pitchFamily="34" charset="0"/>
                <a:cs typeface="Arial" panose="020B0604020202020204" pitchFamily="34" charset="0"/>
              </a:rPr>
              <a:t>INVESTMENT IN VBS</a:t>
            </a:r>
            <a:endParaRPr lang="en-ZA" sz="2800" dirty="0">
              <a:latin typeface="Arial" panose="020B0604020202020204" pitchFamily="34" charset="0"/>
              <a:cs typeface="Arial" panose="020B0604020202020204" pitchFamily="34" charset="0"/>
            </a:endParaRPr>
          </a:p>
        </p:txBody>
      </p:sp>
      <p:pic>
        <p:nvPicPr>
          <p:cNvPr id="4" name="Picture 3" descr="Merafong Logo"/>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029200" y="304801"/>
            <a:ext cx="2209800" cy="1795463"/>
          </a:xfrm>
          <a:prstGeom prst="rect">
            <a:avLst/>
          </a:prstGeom>
          <a:noFill/>
          <a:ln>
            <a:noFill/>
          </a:ln>
        </p:spPr>
      </p:pic>
      <p:sp>
        <p:nvSpPr>
          <p:cNvPr id="3" name="TextBox 2"/>
          <p:cNvSpPr txBox="1"/>
          <p:nvPr/>
        </p:nvSpPr>
        <p:spPr>
          <a:xfrm>
            <a:off x="385354" y="6237093"/>
            <a:ext cx="6853646" cy="276999"/>
          </a:xfrm>
          <a:prstGeom prst="rect">
            <a:avLst/>
          </a:prstGeom>
          <a:noFill/>
        </p:spPr>
        <p:txBody>
          <a:bodyPr wrap="square" rtlCol="0">
            <a:spAutoFit/>
          </a:bodyPr>
          <a:lstStyle/>
          <a:p>
            <a:r>
              <a:rPr lang="en-ZA" sz="1200" b="1" dirty="0" smtClean="0"/>
              <a:t>ACTING MUNICIPAL MANAGER: CWA NIEUWOUDT 04 DECEMBER 2019</a:t>
            </a:r>
            <a:endParaRPr lang="en-ZA" sz="1200" b="1" dirty="0"/>
          </a:p>
        </p:txBody>
      </p:sp>
    </p:spTree>
    <p:extLst>
      <p:ext uri="{BB962C8B-B14F-4D97-AF65-F5344CB8AC3E}">
        <p14:creationId xmlns:p14="http://schemas.microsoft.com/office/powerpoint/2010/main" xmlns="" val="15107912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erafong Logo"/>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2506" y="134440"/>
            <a:ext cx="1447800" cy="1104900"/>
          </a:xfrm>
          <a:prstGeom prst="rect">
            <a:avLst/>
          </a:prstGeom>
          <a:noFill/>
          <a:ln>
            <a:noFill/>
          </a:ln>
        </p:spPr>
      </p:pic>
      <p:sp>
        <p:nvSpPr>
          <p:cNvPr id="5" name="Title 3"/>
          <p:cNvSpPr>
            <a:spLocks noGrp="1"/>
          </p:cNvSpPr>
          <p:nvPr>
            <p:ph type="title"/>
          </p:nvPr>
        </p:nvSpPr>
        <p:spPr>
          <a:xfrm>
            <a:off x="1892968" y="274638"/>
            <a:ext cx="9689432" cy="1143000"/>
          </a:xfrm>
        </p:spPr>
        <p:txBody>
          <a:bodyPr>
            <a:normAutofit/>
          </a:bodyPr>
          <a:lstStyle/>
          <a:p>
            <a:r>
              <a:rPr lang="en-ZA" sz="2800" dirty="0" smtClean="0">
                <a:latin typeface="Arial" panose="020B0604020202020204" pitchFamily="34" charset="0"/>
                <a:cs typeface="Arial" panose="020B0604020202020204" pitchFamily="34" charset="0"/>
              </a:rPr>
              <a:t>                      INVESTMENT IN VBS</a:t>
            </a:r>
            <a:endParaRPr lang="en-US" sz="2800" u="sng" dirty="0">
              <a:latin typeface="Arial" panose="020B0604020202020204" pitchFamily="34" charset="0"/>
              <a:cs typeface="Arial" panose="020B0604020202020204" pitchFamily="34" charset="0"/>
            </a:endParaRPr>
          </a:p>
        </p:txBody>
      </p:sp>
      <p:sp>
        <p:nvSpPr>
          <p:cNvPr id="7" name="TextBox 6"/>
          <p:cNvSpPr txBox="1"/>
          <p:nvPr/>
        </p:nvSpPr>
        <p:spPr>
          <a:xfrm>
            <a:off x="634483" y="1417638"/>
            <a:ext cx="9986024" cy="4124206"/>
          </a:xfrm>
          <a:prstGeom prst="rect">
            <a:avLst/>
          </a:prstGeom>
          <a:noFill/>
        </p:spPr>
        <p:txBody>
          <a:bodyPr wrap="square" rtlCol="0">
            <a:spAutoFit/>
          </a:bodyPr>
          <a:lstStyle/>
          <a:p>
            <a:pPr marL="457200" indent="-457200">
              <a:buFont typeface="Wingdings" panose="05000000000000000000" pitchFamily="2" charset="2"/>
              <a:buChar char="Ø"/>
            </a:pPr>
            <a:r>
              <a:rPr lang="en-GB" sz="2000" dirty="0" smtClean="0">
                <a:latin typeface="Arial" panose="020B0604020202020204" pitchFamily="34" charset="0"/>
                <a:cs typeface="Arial" panose="020B0604020202020204" pitchFamily="34" charset="0"/>
              </a:rPr>
              <a:t>Amount invested: R50 000 000</a:t>
            </a:r>
          </a:p>
          <a:p>
            <a:pPr marL="342900" indent="-342900">
              <a:buFont typeface="Wingdings" panose="05000000000000000000" pitchFamily="2" charset="2"/>
              <a:buChar char="Ø"/>
            </a:pPr>
            <a:r>
              <a:rPr lang="en-GB" sz="2000" dirty="0" smtClean="0">
                <a:latin typeface="Arial" panose="020B0604020202020204" pitchFamily="34" charset="0"/>
                <a:cs typeface="Arial" panose="020B0604020202020204" pitchFamily="34" charset="0"/>
              </a:rPr>
              <a:t>Initial period: 90 Days from 23 June 2017</a:t>
            </a:r>
          </a:p>
          <a:p>
            <a:pPr marL="342900" indent="-342900">
              <a:buFont typeface="Wingdings" panose="05000000000000000000" pitchFamily="2" charset="2"/>
              <a:buChar char="Ø"/>
            </a:pPr>
            <a:r>
              <a:rPr lang="en-GB" sz="2000" dirty="0" smtClean="0">
                <a:latin typeface="Arial" panose="020B0604020202020204" pitchFamily="34" charset="0"/>
                <a:cs typeface="Arial" panose="020B0604020202020204" pitchFamily="34" charset="0"/>
              </a:rPr>
              <a:t>Reinvestment: 60 days from 13 September 2017</a:t>
            </a:r>
          </a:p>
          <a:p>
            <a:pPr marL="342900" indent="-342900">
              <a:buFont typeface="Wingdings" panose="05000000000000000000" pitchFamily="2" charset="2"/>
              <a:buChar char="Ø"/>
            </a:pPr>
            <a:r>
              <a:rPr lang="en-GB" sz="2000" dirty="0" smtClean="0">
                <a:latin typeface="Arial" panose="020B0604020202020204" pitchFamily="34" charset="0"/>
                <a:cs typeface="Arial" panose="020B0604020202020204" pitchFamily="34" charset="0"/>
              </a:rPr>
              <a:t>Interest withdrawal 31 January 2018: R2 858 368</a:t>
            </a:r>
          </a:p>
          <a:p>
            <a:pPr marL="342900" indent="-342900">
              <a:buFont typeface="Wingdings" panose="05000000000000000000" pitchFamily="2" charset="2"/>
              <a:buChar char="Ø"/>
            </a:pPr>
            <a:r>
              <a:rPr lang="en-GB" sz="2000" dirty="0" smtClean="0">
                <a:latin typeface="Arial" panose="020B0604020202020204" pitchFamily="34" charset="0"/>
                <a:cs typeface="Arial" panose="020B0604020202020204" pitchFamily="34" charset="0"/>
              </a:rPr>
              <a:t>Instruction for withdrawal of investment: 06 March 2018</a:t>
            </a:r>
          </a:p>
          <a:p>
            <a:pPr marL="342900" indent="-342900">
              <a:buFont typeface="Wingdings" panose="05000000000000000000" pitchFamily="2" charset="2"/>
              <a:buChar char="Ø"/>
            </a:pPr>
            <a:r>
              <a:rPr lang="en-GB" sz="2000" dirty="0" smtClean="0">
                <a:latin typeface="Arial" panose="020B0604020202020204" pitchFamily="34" charset="0"/>
                <a:cs typeface="Arial" panose="020B0604020202020204" pitchFamily="34" charset="0"/>
              </a:rPr>
              <a:t>VBS confirmed that the system automatically reinvested the funds and the funds will mature 31 March 2019.</a:t>
            </a:r>
          </a:p>
          <a:p>
            <a:pPr algn="just"/>
            <a:endParaRPr lang="en-GB" sz="22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Ø"/>
            </a:pP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The amount i</a:t>
            </a:r>
            <a:r>
              <a:rPr lang="en-US" sz="20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nvested in </a:t>
            </a: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VBS </a:t>
            </a:r>
            <a:r>
              <a:rPr lang="en-US" sz="20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was </a:t>
            </a: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for capital projects that were not yet completed as at 30 June </a:t>
            </a:r>
            <a:r>
              <a:rPr lang="en-US" sz="20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2017 and the funds were not required in the short term based on project cash flow requirements. </a:t>
            </a:r>
          </a:p>
          <a:p>
            <a:pPr marL="342900" indent="-342900" algn="just">
              <a:buFont typeface="Wingdings" panose="05000000000000000000" pitchFamily="2" charset="2"/>
              <a:buChar char="Ø"/>
            </a:pPr>
            <a:r>
              <a:rPr lang="en-US" sz="20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Funds are ring-fenced for capital projects and this did not impact on the operational budget are therefore no impact on daily operations.</a:t>
            </a:r>
            <a:endParaRPr lang="en-ZA" sz="20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xmlns="" val="25990861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erafong Logo"/>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2506" y="134440"/>
            <a:ext cx="1447800" cy="1104900"/>
          </a:xfrm>
          <a:prstGeom prst="rect">
            <a:avLst/>
          </a:prstGeom>
          <a:noFill/>
          <a:ln>
            <a:noFill/>
          </a:ln>
        </p:spPr>
      </p:pic>
      <p:sp>
        <p:nvSpPr>
          <p:cNvPr id="5" name="Title 3"/>
          <p:cNvSpPr>
            <a:spLocks noGrp="1"/>
          </p:cNvSpPr>
          <p:nvPr>
            <p:ph type="title"/>
          </p:nvPr>
        </p:nvSpPr>
        <p:spPr>
          <a:xfrm>
            <a:off x="1892968" y="274638"/>
            <a:ext cx="9689432" cy="1143000"/>
          </a:xfrm>
        </p:spPr>
        <p:txBody>
          <a:bodyPr>
            <a:normAutofit/>
          </a:bodyPr>
          <a:lstStyle/>
          <a:p>
            <a:r>
              <a:rPr lang="en-ZA" sz="2800" dirty="0">
                <a:latin typeface="Arial" panose="020B0604020202020204" pitchFamily="34" charset="0"/>
                <a:cs typeface="Arial" panose="020B0604020202020204" pitchFamily="34" charset="0"/>
              </a:rPr>
              <a:t>         </a:t>
            </a:r>
            <a:r>
              <a:rPr lang="en-ZA" sz="2000" dirty="0" smtClean="0">
                <a:latin typeface="Arial" panose="020B0604020202020204" pitchFamily="34" charset="0"/>
                <a:cs typeface="Arial" panose="020B0604020202020204" pitchFamily="34" charset="0"/>
              </a:rPr>
              <a:t>RECOVERY OF INVESTMENT AND TREATMENT OF SHORTFALL</a:t>
            </a:r>
            <a:endParaRPr lang="en-US" sz="2000" u="sng" dirty="0">
              <a:latin typeface="Arial" panose="020B0604020202020204" pitchFamily="34" charset="0"/>
              <a:cs typeface="Arial" panose="020B0604020202020204" pitchFamily="34" charset="0"/>
            </a:endParaRPr>
          </a:p>
        </p:txBody>
      </p:sp>
      <p:sp>
        <p:nvSpPr>
          <p:cNvPr id="7" name="TextBox 6"/>
          <p:cNvSpPr txBox="1"/>
          <p:nvPr/>
        </p:nvSpPr>
        <p:spPr>
          <a:xfrm>
            <a:off x="634483" y="1417638"/>
            <a:ext cx="9986024" cy="1323439"/>
          </a:xfrm>
          <a:prstGeom prst="rect">
            <a:avLst/>
          </a:prstGeom>
          <a:noFill/>
        </p:spPr>
        <p:txBody>
          <a:bodyPr wrap="square" rtlCol="0">
            <a:spAutoFit/>
          </a:bodyPr>
          <a:lstStyle/>
          <a:p>
            <a:pPr marL="457200" indent="-457200">
              <a:buFont typeface="Wingdings" panose="05000000000000000000" pitchFamily="2" charset="2"/>
              <a:buChar char="Ø"/>
            </a:pPr>
            <a:r>
              <a:rPr lang="en-GB" sz="2000" dirty="0" smtClean="0">
                <a:latin typeface="Arial" panose="020B0604020202020204" pitchFamily="34" charset="0"/>
                <a:cs typeface="Arial" panose="020B0604020202020204" pitchFamily="34" charset="0"/>
              </a:rPr>
              <a:t>Liquidation claim submitted and accepted at the second creditors meeting held on the 8</a:t>
            </a:r>
            <a:r>
              <a:rPr lang="en-GB" sz="2000" baseline="30000" dirty="0" smtClean="0">
                <a:latin typeface="Arial" panose="020B0604020202020204" pitchFamily="34" charset="0"/>
                <a:cs typeface="Arial" panose="020B0604020202020204" pitchFamily="34" charset="0"/>
              </a:rPr>
              <a:t>th</a:t>
            </a:r>
            <a:r>
              <a:rPr lang="en-GB" sz="2000" dirty="0" smtClean="0">
                <a:latin typeface="Arial" panose="020B0604020202020204" pitchFamily="34" charset="0"/>
                <a:cs typeface="Arial" panose="020B0604020202020204" pitchFamily="34" charset="0"/>
              </a:rPr>
              <a:t> November 2019.</a:t>
            </a:r>
          </a:p>
          <a:p>
            <a:pPr marL="457200" indent="-457200">
              <a:buFont typeface="Wingdings" panose="05000000000000000000" pitchFamily="2" charset="2"/>
              <a:buChar char="Ø"/>
            </a:pPr>
            <a:r>
              <a:rPr lang="en-GB" sz="2000" dirty="0" smtClean="0">
                <a:latin typeface="Arial" panose="020B0604020202020204" pitchFamily="34" charset="0"/>
                <a:cs typeface="Arial" panose="020B0604020202020204" pitchFamily="34" charset="0"/>
              </a:rPr>
              <a:t>Summons for civil recovery instituted against Mr. R Mohaudi</a:t>
            </a:r>
            <a:r>
              <a:rPr lang="en-GB" sz="2000" dirty="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in accordance with the legal advice based on the forensic report.</a:t>
            </a:r>
            <a:endParaRPr lang="en-GB" sz="2200" dirty="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1944047787"/>
              </p:ext>
            </p:extLst>
          </p:nvPr>
        </p:nvGraphicFramePr>
        <p:xfrm>
          <a:off x="1194317" y="2919375"/>
          <a:ext cx="9666516" cy="2988078"/>
        </p:xfrm>
        <a:graphic>
          <a:graphicData uri="http://schemas.openxmlformats.org/drawingml/2006/table">
            <a:tbl>
              <a:tblPr firstRow="1" bandRow="1">
                <a:tableStyleId>{5C22544A-7EE6-4342-B048-85BDC9FD1C3A}</a:tableStyleId>
              </a:tblPr>
              <a:tblGrid>
                <a:gridCol w="4833258">
                  <a:extLst>
                    <a:ext uri="{9D8B030D-6E8A-4147-A177-3AD203B41FA5}">
                      <a16:colId xmlns:a16="http://schemas.microsoft.com/office/drawing/2014/main" xmlns="" val="20000"/>
                    </a:ext>
                  </a:extLst>
                </a:gridCol>
                <a:gridCol w="4833258">
                  <a:extLst>
                    <a:ext uri="{9D8B030D-6E8A-4147-A177-3AD203B41FA5}">
                      <a16:colId xmlns:a16="http://schemas.microsoft.com/office/drawing/2014/main" xmlns="" val="20001"/>
                    </a:ext>
                  </a:extLst>
                </a:gridCol>
              </a:tblGrid>
              <a:tr h="498013">
                <a:tc gridSpan="2">
                  <a:txBody>
                    <a:bodyPr/>
                    <a:lstStyle/>
                    <a:p>
                      <a:r>
                        <a:rPr lang="en-ZA" dirty="0" smtClean="0"/>
                        <a:t>RECONCILIATION</a:t>
                      </a:r>
                      <a:r>
                        <a:rPr lang="en-ZA" baseline="0" dirty="0" smtClean="0"/>
                        <a:t> OF GRANT FUNDING VS RING FENCED INVESTMENT</a:t>
                      </a:r>
                      <a:endParaRPr lang="en-ZA" dirty="0"/>
                    </a:p>
                  </a:txBody>
                  <a:tcPr/>
                </a:tc>
                <a:tc hMerge="1">
                  <a:txBody>
                    <a:bodyPr/>
                    <a:lstStyle/>
                    <a:p>
                      <a:endParaRPr lang="en-ZA" dirty="0"/>
                    </a:p>
                  </a:txBody>
                  <a:tcPr/>
                </a:tc>
                <a:extLst>
                  <a:ext uri="{0D108BD9-81ED-4DB2-BD59-A6C34878D82A}">
                    <a16:rowId xmlns:a16="http://schemas.microsoft.com/office/drawing/2014/main" xmlns="" val="10000"/>
                  </a:ext>
                </a:extLst>
              </a:tr>
              <a:tr h="498013">
                <a:tc>
                  <a:txBody>
                    <a:bodyPr/>
                    <a:lstStyle/>
                    <a:p>
                      <a:r>
                        <a:rPr lang="en-ZA" dirty="0" smtClean="0"/>
                        <a:t>Unspent</a:t>
                      </a:r>
                      <a:r>
                        <a:rPr lang="en-ZA" baseline="0" dirty="0" smtClean="0"/>
                        <a:t> grant funds 31/10/2019</a:t>
                      </a:r>
                      <a:endParaRPr lang="en-ZA" dirty="0"/>
                    </a:p>
                  </a:txBody>
                  <a:tcPr/>
                </a:tc>
                <a:tc>
                  <a:txBody>
                    <a:bodyPr/>
                    <a:lstStyle/>
                    <a:p>
                      <a:pPr algn="ctr"/>
                      <a:r>
                        <a:rPr lang="en-ZA" dirty="0" smtClean="0"/>
                        <a:t>R(118 208 761)</a:t>
                      </a:r>
                      <a:endParaRPr lang="en-ZA" dirty="0"/>
                    </a:p>
                  </a:txBody>
                  <a:tcPr/>
                </a:tc>
                <a:extLst>
                  <a:ext uri="{0D108BD9-81ED-4DB2-BD59-A6C34878D82A}">
                    <a16:rowId xmlns:a16="http://schemas.microsoft.com/office/drawing/2014/main" xmlns="" val="10001"/>
                  </a:ext>
                </a:extLst>
              </a:tr>
              <a:tr h="498013">
                <a:tc>
                  <a:txBody>
                    <a:bodyPr/>
                    <a:lstStyle/>
                    <a:p>
                      <a:r>
                        <a:rPr lang="en-ZA" dirty="0" smtClean="0"/>
                        <a:t>FNB Investment 31/10/2019</a:t>
                      </a:r>
                      <a:endParaRPr lang="en-ZA" dirty="0"/>
                    </a:p>
                  </a:txBody>
                  <a:tcPr/>
                </a:tc>
                <a:tc>
                  <a:txBody>
                    <a:bodyPr/>
                    <a:lstStyle/>
                    <a:p>
                      <a:pPr algn="ctr"/>
                      <a:r>
                        <a:rPr lang="en-ZA" dirty="0" smtClean="0"/>
                        <a:t>R103 539 111</a:t>
                      </a:r>
                      <a:endParaRPr lang="en-ZA" dirty="0"/>
                    </a:p>
                  </a:txBody>
                  <a:tcPr/>
                </a:tc>
                <a:extLst>
                  <a:ext uri="{0D108BD9-81ED-4DB2-BD59-A6C34878D82A}">
                    <a16:rowId xmlns:a16="http://schemas.microsoft.com/office/drawing/2014/main" xmlns="" val="10002"/>
                  </a:ext>
                </a:extLst>
              </a:tr>
              <a:tr h="498013">
                <a:tc>
                  <a:txBody>
                    <a:bodyPr/>
                    <a:lstStyle/>
                    <a:p>
                      <a:r>
                        <a:rPr lang="en-ZA" dirty="0" smtClean="0"/>
                        <a:t>VBS Mutual Bank</a:t>
                      </a:r>
                      <a:endParaRPr lang="en-ZA" dirty="0"/>
                    </a:p>
                  </a:txBody>
                  <a:tcPr/>
                </a:tc>
                <a:tc>
                  <a:txBody>
                    <a:bodyPr/>
                    <a:lstStyle/>
                    <a:p>
                      <a:pPr algn="ctr"/>
                      <a:r>
                        <a:rPr lang="en-ZA" dirty="0" smtClean="0"/>
                        <a:t>R50 000 000</a:t>
                      </a:r>
                      <a:endParaRPr lang="en-ZA" dirty="0"/>
                    </a:p>
                  </a:txBody>
                  <a:tcPr/>
                </a:tc>
                <a:extLst>
                  <a:ext uri="{0D108BD9-81ED-4DB2-BD59-A6C34878D82A}">
                    <a16:rowId xmlns:a16="http://schemas.microsoft.com/office/drawing/2014/main" xmlns="" val="10003"/>
                  </a:ext>
                </a:extLst>
              </a:tr>
              <a:tr h="498013">
                <a:tc>
                  <a:txBody>
                    <a:bodyPr/>
                    <a:lstStyle/>
                    <a:p>
                      <a:r>
                        <a:rPr lang="en-ZA" dirty="0" smtClean="0"/>
                        <a:t>VBS Mutual Bank impaired</a:t>
                      </a:r>
                      <a:endParaRPr lang="en-ZA" dirty="0"/>
                    </a:p>
                  </a:txBody>
                  <a:tcPr/>
                </a:tc>
                <a:tc>
                  <a:txBody>
                    <a:bodyPr/>
                    <a:lstStyle/>
                    <a:p>
                      <a:pPr algn="ctr"/>
                      <a:r>
                        <a:rPr lang="en-ZA" dirty="0" smtClean="0"/>
                        <a:t>R(50 000 000)</a:t>
                      </a:r>
                      <a:endParaRPr lang="en-ZA" dirty="0"/>
                    </a:p>
                  </a:txBody>
                  <a:tcPr/>
                </a:tc>
                <a:extLst>
                  <a:ext uri="{0D108BD9-81ED-4DB2-BD59-A6C34878D82A}">
                    <a16:rowId xmlns:a16="http://schemas.microsoft.com/office/drawing/2014/main" xmlns="" val="10004"/>
                  </a:ext>
                </a:extLst>
              </a:tr>
              <a:tr h="498013">
                <a:tc>
                  <a:txBody>
                    <a:bodyPr/>
                    <a:lstStyle/>
                    <a:p>
                      <a:r>
                        <a:rPr lang="en-ZA" dirty="0" smtClean="0"/>
                        <a:t>Shortfall</a:t>
                      </a:r>
                      <a:endParaRPr lang="en-ZA" dirty="0"/>
                    </a:p>
                  </a:txBody>
                  <a:tcPr/>
                </a:tc>
                <a:tc>
                  <a:txBody>
                    <a:bodyPr/>
                    <a:lstStyle/>
                    <a:p>
                      <a:pPr algn="ctr"/>
                      <a:r>
                        <a:rPr lang="en-ZA" dirty="0" smtClean="0"/>
                        <a:t>(R14 669 650)</a:t>
                      </a:r>
                      <a:endParaRPr lang="en-ZA" dirty="0"/>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7633780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erafong Logo"/>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2506" y="134440"/>
            <a:ext cx="1447800" cy="1104900"/>
          </a:xfrm>
          <a:prstGeom prst="rect">
            <a:avLst/>
          </a:prstGeom>
          <a:noFill/>
          <a:ln>
            <a:noFill/>
          </a:ln>
        </p:spPr>
      </p:pic>
      <p:sp>
        <p:nvSpPr>
          <p:cNvPr id="5" name="Title 3"/>
          <p:cNvSpPr>
            <a:spLocks noGrp="1"/>
          </p:cNvSpPr>
          <p:nvPr>
            <p:ph type="title"/>
          </p:nvPr>
        </p:nvSpPr>
        <p:spPr>
          <a:xfrm>
            <a:off x="1892968" y="274638"/>
            <a:ext cx="9689432" cy="1143000"/>
          </a:xfrm>
        </p:spPr>
        <p:txBody>
          <a:bodyPr>
            <a:normAutofit/>
          </a:bodyPr>
          <a:lstStyle/>
          <a:p>
            <a:r>
              <a:rPr lang="en-ZA" sz="2800" dirty="0" smtClean="0">
                <a:latin typeface="Arial" panose="020B0604020202020204" pitchFamily="34" charset="0"/>
                <a:cs typeface="Arial" panose="020B0604020202020204" pitchFamily="34" charset="0"/>
              </a:rPr>
              <a:t>                      CONSEQUENCE MANAGEMENT</a:t>
            </a:r>
            <a:endParaRPr lang="en-US" sz="2800" u="sng" dirty="0">
              <a:latin typeface="Arial" panose="020B0604020202020204" pitchFamily="34" charset="0"/>
              <a:cs typeface="Arial" panose="020B0604020202020204" pitchFamily="34" charset="0"/>
            </a:endParaRPr>
          </a:p>
        </p:txBody>
      </p:sp>
      <p:sp>
        <p:nvSpPr>
          <p:cNvPr id="2" name="Rectangle 1"/>
          <p:cNvSpPr/>
          <p:nvPr/>
        </p:nvSpPr>
        <p:spPr>
          <a:xfrm>
            <a:off x="681134" y="1570444"/>
            <a:ext cx="10804849" cy="4524315"/>
          </a:xfrm>
          <a:prstGeom prst="rect">
            <a:avLst/>
          </a:prstGeom>
        </p:spPr>
        <p:txBody>
          <a:bodyPr wrap="square">
            <a:spAutoFit/>
          </a:bodyPr>
          <a:lstStyle/>
          <a:p>
            <a:pPr marL="457200" indent="-457200">
              <a:buFont typeface="Wingdings" panose="05000000000000000000" pitchFamily="2" charset="2"/>
              <a:buChar char="Ø"/>
            </a:pPr>
            <a:r>
              <a:rPr lang="en-GB" b="1" dirty="0" smtClean="0">
                <a:latin typeface="Arial" panose="020B0604020202020204" pitchFamily="34" charset="0"/>
                <a:cs typeface="Arial" panose="020B0604020202020204" pitchFamily="34" charset="0"/>
              </a:rPr>
              <a:t>28 March 2018 </a:t>
            </a:r>
            <a:r>
              <a:rPr lang="en-GB" dirty="0" smtClean="0">
                <a:latin typeface="Arial" panose="020B0604020202020204" pitchFamily="34" charset="0"/>
                <a:cs typeface="Arial" panose="020B0604020202020204" pitchFamily="34" charset="0"/>
              </a:rPr>
              <a:t>– Council resolved to request Gauteng MEC Finance to initiate forensic     			  investigation.</a:t>
            </a:r>
          </a:p>
          <a:p>
            <a:pPr marL="457200" indent="-457200">
              <a:buFont typeface="Wingdings" panose="05000000000000000000" pitchFamily="2" charset="2"/>
              <a:buChar char="Ø"/>
            </a:pPr>
            <a:r>
              <a:rPr lang="en-GB" b="1" dirty="0" smtClean="0">
                <a:latin typeface="Arial" panose="020B0604020202020204" pitchFamily="34" charset="0"/>
                <a:cs typeface="Arial" panose="020B0604020202020204" pitchFamily="34" charset="0"/>
              </a:rPr>
              <a:t>17 May 2018 </a:t>
            </a:r>
            <a:r>
              <a:rPr lang="en-GB" dirty="0" smtClean="0">
                <a:latin typeface="Arial" panose="020B0604020202020204" pitchFamily="34" charset="0"/>
                <a:cs typeface="Arial" panose="020B0604020202020204" pitchFamily="34" charset="0"/>
              </a:rPr>
              <a:t>– GPT mandated Deloitte to investigate the investments.</a:t>
            </a:r>
          </a:p>
          <a:p>
            <a:pPr marL="457200" indent="-457200">
              <a:buFont typeface="Wingdings" panose="05000000000000000000" pitchFamily="2" charset="2"/>
              <a:buChar char="Ø"/>
            </a:pPr>
            <a:r>
              <a:rPr lang="en-GB" b="1" dirty="0" smtClean="0">
                <a:latin typeface="Arial" panose="020B0604020202020204" pitchFamily="34" charset="0"/>
                <a:cs typeface="Arial" panose="020B0604020202020204" pitchFamily="34" charset="0"/>
              </a:rPr>
              <a:t>01 March 2019 </a:t>
            </a:r>
            <a:r>
              <a:rPr lang="en-GB" dirty="0" smtClean="0">
                <a:latin typeface="Arial" panose="020B0604020202020204" pitchFamily="34" charset="0"/>
                <a:cs typeface="Arial" panose="020B0604020202020204" pitchFamily="34" charset="0"/>
              </a:rPr>
              <a:t>– Deloitte presented the forensic report to Council. </a:t>
            </a:r>
          </a:p>
          <a:p>
            <a:pPr marL="457200" indent="-457200">
              <a:buFont typeface="Wingdings" panose="05000000000000000000" pitchFamily="2" charset="2"/>
              <a:buChar char="Ø"/>
            </a:pPr>
            <a:r>
              <a:rPr lang="en-GB" dirty="0" smtClean="0">
                <a:latin typeface="Arial" panose="020B0604020202020204" pitchFamily="34" charset="0"/>
                <a:cs typeface="Arial" panose="020B0604020202020204" pitchFamily="34" charset="0"/>
              </a:rPr>
              <a:t>Council resolved to obtain a legal opinion on the implementation of the recommendations of the report;</a:t>
            </a:r>
          </a:p>
          <a:p>
            <a:pPr marL="457200" indent="-457200">
              <a:buFont typeface="Wingdings" panose="05000000000000000000" pitchFamily="2" charset="2"/>
              <a:buChar char="Ø"/>
            </a:pPr>
            <a:r>
              <a:rPr lang="en-GB" b="1" dirty="0" smtClean="0">
                <a:latin typeface="Arial" panose="020B0604020202020204" pitchFamily="34" charset="0"/>
                <a:cs typeface="Arial" panose="020B0604020202020204" pitchFamily="34" charset="0"/>
              </a:rPr>
              <a:t>25 April 2019 </a:t>
            </a:r>
            <a:r>
              <a:rPr lang="en-GB" dirty="0" smtClean="0">
                <a:latin typeface="Arial" panose="020B0604020202020204" pitchFamily="34" charset="0"/>
                <a:cs typeface="Arial" panose="020B0604020202020204" pitchFamily="34" charset="0"/>
              </a:rPr>
              <a:t>– Legal opinion was presented to Council with the following recommendations:</a:t>
            </a:r>
          </a:p>
          <a:p>
            <a:pPr marL="1828800" lvl="3" indent="-457200">
              <a:buFont typeface="Wingdings" panose="05000000000000000000" pitchFamily="2" charset="2"/>
              <a:buChar char="Ø"/>
            </a:pPr>
            <a:r>
              <a:rPr lang="en-GB" dirty="0" smtClean="0">
                <a:latin typeface="Arial" panose="020B0604020202020204" pitchFamily="34" charset="0"/>
                <a:cs typeface="Arial" panose="020B0604020202020204" pitchFamily="34" charset="0"/>
              </a:rPr>
              <a:t>Disciplinary procedures to be instituted against Mr. Wienekus and Ms. Chauke;</a:t>
            </a:r>
          </a:p>
          <a:p>
            <a:pPr marL="1828800" lvl="3" indent="-457200">
              <a:buFont typeface="Wingdings" panose="05000000000000000000" pitchFamily="2" charset="2"/>
              <a:buChar char="Ø"/>
            </a:pPr>
            <a:r>
              <a:rPr lang="en-GB" dirty="0" smtClean="0">
                <a:latin typeface="Arial" panose="020B0604020202020204" pitchFamily="34" charset="0"/>
                <a:cs typeface="Arial" panose="020B0604020202020204" pitchFamily="34" charset="0"/>
              </a:rPr>
              <a:t>Provide copies of the report to the employer of Ms. Ngwenya and Mr. Mohaudi as they were both no longer employed by Merafong City Local Municipality;</a:t>
            </a:r>
          </a:p>
          <a:p>
            <a:pPr marL="1828800" lvl="3" indent="-457200">
              <a:buFont typeface="Wingdings" panose="05000000000000000000" pitchFamily="2" charset="2"/>
              <a:buChar char="Ø"/>
            </a:pPr>
            <a:r>
              <a:rPr lang="en-GB" dirty="0" smtClean="0">
                <a:latin typeface="Arial" panose="020B0604020202020204" pitchFamily="34" charset="0"/>
                <a:cs typeface="Arial" panose="020B0604020202020204" pitchFamily="34" charset="0"/>
              </a:rPr>
              <a:t>Criminal proceedings to be instituted against Mr. Mohaudi;</a:t>
            </a:r>
          </a:p>
          <a:p>
            <a:pPr marL="1828800" lvl="3" indent="-457200">
              <a:buFont typeface="Wingdings" panose="05000000000000000000" pitchFamily="2" charset="2"/>
              <a:buChar char="Ø"/>
            </a:pPr>
            <a:r>
              <a:rPr lang="en-GB" dirty="0" smtClean="0">
                <a:latin typeface="Arial" panose="020B0604020202020204" pitchFamily="34" charset="0"/>
                <a:cs typeface="Arial" panose="020B0604020202020204" pitchFamily="34" charset="0"/>
              </a:rPr>
              <a:t>Legal opinion on civil recovery;</a:t>
            </a:r>
          </a:p>
          <a:p>
            <a:pPr marL="457200" indent="-457200">
              <a:buFont typeface="Wingdings" panose="05000000000000000000" pitchFamily="2" charset="2"/>
              <a:buChar char="Ø"/>
            </a:pPr>
            <a:r>
              <a:rPr lang="en-GB" b="1" dirty="0" smtClean="0">
                <a:latin typeface="Arial" panose="020B0604020202020204" pitchFamily="34" charset="0"/>
                <a:cs typeface="Arial" panose="020B0604020202020204" pitchFamily="34" charset="0"/>
              </a:rPr>
              <a:t>18 June 2019 </a:t>
            </a:r>
            <a:r>
              <a:rPr lang="en-GB" dirty="0" smtClean="0">
                <a:latin typeface="Arial" panose="020B0604020202020204" pitchFamily="34" charset="0"/>
                <a:cs typeface="Arial" panose="020B0604020202020204" pitchFamily="34" charset="0"/>
              </a:rPr>
              <a:t>– Disciplinary hearing of Ms. Chauke; </a:t>
            </a:r>
          </a:p>
          <a:p>
            <a:pPr marL="457200" indent="-457200">
              <a:buFont typeface="Wingdings" panose="05000000000000000000" pitchFamily="2" charset="2"/>
              <a:buChar char="Ø"/>
            </a:pPr>
            <a:r>
              <a:rPr lang="en-GB" b="1" dirty="0" smtClean="0">
                <a:latin typeface="Arial" panose="020B0604020202020204" pitchFamily="34" charset="0"/>
                <a:cs typeface="Arial" panose="020B0604020202020204" pitchFamily="34" charset="0"/>
              </a:rPr>
              <a:t>19 June 2019 </a:t>
            </a:r>
            <a:r>
              <a:rPr lang="en-GB" dirty="0" smtClean="0">
                <a:latin typeface="Arial" panose="020B0604020202020204" pitchFamily="34" charset="0"/>
                <a:cs typeface="Arial" panose="020B0604020202020204" pitchFamily="34" charset="0"/>
              </a:rPr>
              <a:t>– Disciplinary hearing of Mr. Wienekus;</a:t>
            </a:r>
          </a:p>
          <a:p>
            <a:pPr marL="457200" indent="-457200">
              <a:buFont typeface="Wingdings" panose="05000000000000000000" pitchFamily="2" charset="2"/>
              <a:buChar char="Ø"/>
            </a:pPr>
            <a:endParaRPr lang="en-GB" dirty="0" smtClean="0">
              <a:latin typeface="Arial" panose="020B0604020202020204" pitchFamily="34" charset="0"/>
              <a:cs typeface="Arial" panose="020B0604020202020204" pitchFamily="34" charset="0"/>
            </a:endParaRPr>
          </a:p>
          <a:p>
            <a:pPr marL="457200" indent="-457200">
              <a:buFont typeface="Wingdings" panose="05000000000000000000" pitchFamily="2" charset="2"/>
              <a:buChar char="Ø"/>
            </a:pPr>
            <a:endParaRPr lang="en-GB"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2265841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erafong Logo"/>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2506" y="134440"/>
            <a:ext cx="1447800" cy="1104900"/>
          </a:xfrm>
          <a:prstGeom prst="rect">
            <a:avLst/>
          </a:prstGeom>
          <a:noFill/>
          <a:ln>
            <a:noFill/>
          </a:ln>
        </p:spPr>
      </p:pic>
      <p:sp>
        <p:nvSpPr>
          <p:cNvPr id="5" name="Title 3"/>
          <p:cNvSpPr>
            <a:spLocks noGrp="1"/>
          </p:cNvSpPr>
          <p:nvPr>
            <p:ph type="title"/>
          </p:nvPr>
        </p:nvSpPr>
        <p:spPr>
          <a:xfrm>
            <a:off x="1892968" y="274638"/>
            <a:ext cx="9689432" cy="1143000"/>
          </a:xfrm>
        </p:spPr>
        <p:txBody>
          <a:bodyPr>
            <a:normAutofit/>
          </a:bodyPr>
          <a:lstStyle/>
          <a:p>
            <a:r>
              <a:rPr lang="en-ZA" sz="2800" dirty="0" smtClean="0">
                <a:latin typeface="Arial" panose="020B0604020202020204" pitchFamily="34" charset="0"/>
                <a:cs typeface="Arial" panose="020B0604020202020204" pitchFamily="34" charset="0"/>
              </a:rPr>
              <a:t>                      CONSEQUENCE MANAGEMENT</a:t>
            </a:r>
            <a:endParaRPr lang="en-US" sz="2800" u="sng" dirty="0">
              <a:latin typeface="Arial" panose="020B0604020202020204" pitchFamily="34" charset="0"/>
              <a:cs typeface="Arial" panose="020B0604020202020204" pitchFamily="34" charset="0"/>
            </a:endParaRPr>
          </a:p>
        </p:txBody>
      </p:sp>
      <p:sp>
        <p:nvSpPr>
          <p:cNvPr id="2" name="Rectangle 1"/>
          <p:cNvSpPr/>
          <p:nvPr/>
        </p:nvSpPr>
        <p:spPr>
          <a:xfrm>
            <a:off x="578497" y="1514460"/>
            <a:ext cx="10804849" cy="4093428"/>
          </a:xfrm>
          <a:prstGeom prst="rect">
            <a:avLst/>
          </a:prstGeom>
        </p:spPr>
        <p:txBody>
          <a:bodyPr wrap="square">
            <a:spAutoFit/>
          </a:bodyPr>
          <a:lstStyle/>
          <a:p>
            <a:pPr marL="457200" indent="-457200">
              <a:buFont typeface="Wingdings" panose="05000000000000000000" pitchFamily="2" charset="2"/>
              <a:buChar char="Ø"/>
            </a:pPr>
            <a:r>
              <a:rPr lang="en-GB" sz="2800" dirty="0">
                <a:latin typeface="Arial" panose="020B0604020202020204" pitchFamily="34" charset="0"/>
                <a:cs typeface="Arial" panose="020B0604020202020204" pitchFamily="34" charset="0"/>
              </a:rPr>
              <a:t>Criminal </a:t>
            </a:r>
            <a:r>
              <a:rPr lang="en-GB" sz="2800" dirty="0" smtClean="0">
                <a:latin typeface="Arial" panose="020B0604020202020204" pitchFamily="34" charset="0"/>
                <a:cs typeface="Arial" panose="020B0604020202020204" pitchFamily="34" charset="0"/>
              </a:rPr>
              <a:t>charges are </a:t>
            </a:r>
            <a:r>
              <a:rPr lang="en-GB" sz="2800" dirty="0">
                <a:latin typeface="Arial" panose="020B0604020202020204" pitchFamily="34" charset="0"/>
                <a:cs typeface="Arial" panose="020B0604020202020204" pitchFamily="34" charset="0"/>
              </a:rPr>
              <a:t>being investigated by Directorate for Priority Crime Investigation (case number DPCI Head Office Enquiry 6/01/19</a:t>
            </a:r>
            <a:r>
              <a:rPr lang="en-GB" sz="2800" dirty="0" smtClean="0">
                <a:latin typeface="Arial" panose="020B0604020202020204" pitchFamily="34" charset="0"/>
                <a:cs typeface="Arial" panose="020B0604020202020204" pitchFamily="34" charset="0"/>
              </a:rPr>
              <a:t>);</a:t>
            </a:r>
          </a:p>
          <a:p>
            <a:pPr marL="457200" indent="-457200">
              <a:buFont typeface="Wingdings" panose="05000000000000000000" pitchFamily="2" charset="2"/>
              <a:buChar char="Ø"/>
            </a:pPr>
            <a:r>
              <a:rPr lang="en-GB" sz="2800" dirty="0" smtClean="0">
                <a:latin typeface="Arial" panose="020B0604020202020204" pitchFamily="34" charset="0"/>
                <a:cs typeface="Arial" panose="020B0604020202020204" pitchFamily="34" charset="0"/>
              </a:rPr>
              <a:t>Outcome of disciplinary inquiry presented to Council on the 12 August 2019, matter deferred and finalised on the meeting held on the 29 October 2019 (item 88/2019);</a:t>
            </a:r>
          </a:p>
          <a:p>
            <a:pPr marL="457200" indent="-457200">
              <a:buFont typeface="Wingdings" panose="05000000000000000000" pitchFamily="2" charset="2"/>
              <a:buChar char="Ø"/>
            </a:pPr>
            <a:r>
              <a:rPr lang="en-GB" sz="2800" dirty="0" smtClean="0">
                <a:latin typeface="Arial" panose="020B0604020202020204" pitchFamily="34" charset="0"/>
                <a:cs typeface="Arial" panose="020B0604020202020204" pitchFamily="34" charset="0"/>
              </a:rPr>
              <a:t>Sanction imposed by disciplinary inquiry of a final written warning was implemented by Council.</a:t>
            </a:r>
          </a:p>
          <a:p>
            <a:pPr marL="457200" indent="-457200">
              <a:buFont typeface="Wingdings" panose="05000000000000000000" pitchFamily="2" charset="2"/>
              <a:buChar char="Ø"/>
            </a:pPr>
            <a:endParaRPr lang="en-GB" dirty="0" smtClean="0">
              <a:latin typeface="Arial" panose="020B0604020202020204" pitchFamily="34" charset="0"/>
              <a:cs typeface="Arial" panose="020B0604020202020204" pitchFamily="34" charset="0"/>
            </a:endParaRPr>
          </a:p>
          <a:p>
            <a:pPr marL="457200" indent="-457200">
              <a:buFont typeface="Wingdings" panose="05000000000000000000" pitchFamily="2" charset="2"/>
              <a:buChar char="Ø"/>
            </a:pPr>
            <a:endParaRPr lang="en-GB"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3813435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erafong Logo"/>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526972" y="470263"/>
            <a:ext cx="3248297" cy="2347278"/>
          </a:xfrm>
          <a:prstGeom prst="rect">
            <a:avLst/>
          </a:prstGeom>
          <a:noFill/>
          <a:ln>
            <a:noFill/>
          </a:ln>
        </p:spPr>
      </p:pic>
      <p:sp>
        <p:nvSpPr>
          <p:cNvPr id="5" name="Title 3"/>
          <p:cNvSpPr>
            <a:spLocks noGrp="1"/>
          </p:cNvSpPr>
          <p:nvPr>
            <p:ph type="title"/>
          </p:nvPr>
        </p:nvSpPr>
        <p:spPr>
          <a:xfrm>
            <a:off x="1553334" y="2817541"/>
            <a:ext cx="9689432" cy="1143000"/>
          </a:xfrm>
        </p:spPr>
        <p:txBody>
          <a:bodyPr>
            <a:normAutofit/>
          </a:bodyPr>
          <a:lstStyle/>
          <a:p>
            <a:r>
              <a:rPr lang="en-ZA" sz="2800" dirty="0" smtClean="0">
                <a:latin typeface="Arial" panose="020B0604020202020204" pitchFamily="34" charset="0"/>
                <a:cs typeface="Arial" panose="020B0604020202020204" pitchFamily="34" charset="0"/>
              </a:rPr>
              <a:t>	     </a:t>
            </a:r>
            <a:r>
              <a:rPr lang="en-ZA" sz="6000" dirty="0" smtClean="0">
                <a:latin typeface="Arial" panose="020B0604020202020204" pitchFamily="34" charset="0"/>
                <a:cs typeface="Arial" panose="020B0604020202020204" pitchFamily="34" charset="0"/>
              </a:rPr>
              <a:t>THANK </a:t>
            </a:r>
            <a:r>
              <a:rPr lang="en-ZA" sz="6000" dirty="0">
                <a:latin typeface="Arial" panose="020B0604020202020204" pitchFamily="34" charset="0"/>
                <a:cs typeface="Arial" panose="020B0604020202020204" pitchFamily="34" charset="0"/>
              </a:rPr>
              <a:t>YOU!</a:t>
            </a:r>
            <a:endParaRPr lang="en-US" sz="60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0523738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485900"/>
            <a:ext cx="9144000" cy="4823420"/>
          </a:xfrm>
        </p:spPr>
        <p:txBody>
          <a:bodyPr>
            <a:normAutofit/>
          </a:bodyPr>
          <a:lstStyle/>
          <a:p>
            <a:pPr marL="0" indent="0" algn="ctr">
              <a:buNone/>
            </a:pPr>
            <a:r>
              <a:rPr lang="en-US" sz="1800" b="1" dirty="0">
                <a:latin typeface="Cambria" panose="02040503050406030204" pitchFamily="18" charset="0"/>
              </a:rPr>
              <a:t>Migration Trends:</a:t>
            </a:r>
          </a:p>
          <a:p>
            <a:pPr marL="0" indent="0">
              <a:buNone/>
            </a:pPr>
            <a:endParaRPr lang="en-ZA" sz="1400" dirty="0">
              <a:latin typeface="Cambria" panose="02040503050406030204" pitchFamily="18" charset="0"/>
            </a:endParaRPr>
          </a:p>
          <a:p>
            <a:pPr marL="0" indent="0">
              <a:buNone/>
            </a:pPr>
            <a:endParaRPr lang="en-ZA" sz="1400" dirty="0">
              <a:latin typeface="Cambria" panose="02040503050406030204" pitchFamily="18" charset="0"/>
            </a:endParaRPr>
          </a:p>
          <a:p>
            <a:pPr marL="0" indent="0">
              <a:buNone/>
            </a:pPr>
            <a:endParaRPr lang="en-ZA" sz="1400" dirty="0">
              <a:latin typeface="Cambria" panose="02040503050406030204" pitchFamily="18" charset="0"/>
            </a:endParaRPr>
          </a:p>
          <a:p>
            <a:pPr marL="0" indent="0">
              <a:buNone/>
            </a:pPr>
            <a:endParaRPr lang="en-ZA" sz="1400" dirty="0">
              <a:latin typeface="Cambria" panose="02040503050406030204" pitchFamily="18" charset="0"/>
            </a:endParaRPr>
          </a:p>
          <a:p>
            <a:pPr marL="0" indent="0">
              <a:buNone/>
            </a:pPr>
            <a:endParaRPr lang="en-ZA" sz="1400" dirty="0">
              <a:latin typeface="Cambria" panose="02040503050406030204" pitchFamily="18" charset="0"/>
            </a:endParaRPr>
          </a:p>
          <a:p>
            <a:pPr marL="0" indent="0">
              <a:buNone/>
            </a:pPr>
            <a:endParaRPr lang="en-ZA" sz="1400" dirty="0">
              <a:latin typeface="Cambria" panose="02040503050406030204" pitchFamily="18" charset="0"/>
            </a:endParaRPr>
          </a:p>
          <a:p>
            <a:pPr marL="0" indent="0">
              <a:buNone/>
            </a:pPr>
            <a:endParaRPr lang="en-ZA" sz="1400" dirty="0">
              <a:latin typeface="Cambria" panose="02040503050406030204" pitchFamily="18" charset="0"/>
            </a:endParaRPr>
          </a:p>
          <a:p>
            <a:pPr marL="0" indent="0">
              <a:buNone/>
            </a:pPr>
            <a:endParaRPr lang="en-ZA" sz="1400" dirty="0">
              <a:latin typeface="Cambria" panose="02040503050406030204" pitchFamily="18" charset="0"/>
            </a:endParaRPr>
          </a:p>
          <a:p>
            <a:pPr marL="285750" indent="-285750">
              <a:buFont typeface="Wingdings" panose="05000000000000000000" pitchFamily="2" charset="2"/>
              <a:buChar char="Ø"/>
            </a:pPr>
            <a:r>
              <a:rPr lang="en-ZA" sz="2400" dirty="0">
                <a:latin typeface="Cambria" panose="02040503050406030204" pitchFamily="18" charset="0"/>
              </a:rPr>
              <a:t>Negative migration rate since 2011 – net loss of 23 000 people.</a:t>
            </a:r>
          </a:p>
          <a:p>
            <a:pPr marL="285750" indent="-285750">
              <a:buFont typeface="Wingdings" panose="05000000000000000000" pitchFamily="2" charset="2"/>
              <a:buChar char="Ø"/>
            </a:pPr>
            <a:r>
              <a:rPr lang="en-ZA" sz="2400" dirty="0">
                <a:latin typeface="Cambria" panose="02040503050406030204" pitchFamily="18" charset="0"/>
              </a:rPr>
              <a:t>This is attributed to the declining mining economy.</a:t>
            </a:r>
          </a:p>
          <a:p>
            <a:pPr marL="0" indent="0">
              <a:buNone/>
            </a:pPr>
            <a:r>
              <a:rPr lang="en-ZA" sz="1100" b="1" i="1" dirty="0">
                <a:latin typeface="Cambria" panose="02040503050406030204" pitchFamily="18" charset="0"/>
              </a:rPr>
              <a:t>           (source: Quantec 2017)</a:t>
            </a:r>
          </a:p>
          <a:p>
            <a:pPr marL="285750" indent="-285750">
              <a:buFont typeface="Wingdings" panose="05000000000000000000" pitchFamily="2" charset="2"/>
              <a:buChar char="Ø"/>
            </a:pPr>
            <a:endParaRPr lang="en-ZA" sz="1400" dirty="0">
              <a:latin typeface="Cambria" panose="02040503050406030204" pitchFamily="18" charset="0"/>
            </a:endParaRPr>
          </a:p>
        </p:txBody>
      </p:sp>
      <p:sp>
        <p:nvSpPr>
          <p:cNvPr id="4" name="Slide Number Placeholder 3"/>
          <p:cNvSpPr>
            <a:spLocks noGrp="1"/>
          </p:cNvSpPr>
          <p:nvPr>
            <p:ph type="sldNum" sz="quarter" idx="12"/>
          </p:nvPr>
        </p:nvSpPr>
        <p:spPr/>
        <p:txBody>
          <a:bodyPr/>
          <a:lstStyle/>
          <a:p>
            <a:fld id="{33674408-07F3-4EF2-AA1E-3424A092B4E0}" type="slidenum">
              <a:rPr lang="en-US" smtClean="0"/>
              <a:pPr/>
              <a:t>4</a:t>
            </a:fld>
            <a:endParaRPr lang="en-US" dirty="0"/>
          </a:p>
        </p:txBody>
      </p:sp>
      <p:sp>
        <p:nvSpPr>
          <p:cNvPr id="2" name="Title 1"/>
          <p:cNvSpPr>
            <a:spLocks noGrp="1"/>
          </p:cNvSpPr>
          <p:nvPr>
            <p:ph type="title"/>
          </p:nvPr>
        </p:nvSpPr>
        <p:spPr>
          <a:xfrm>
            <a:off x="1828800" y="457200"/>
            <a:ext cx="8686800" cy="1028700"/>
          </a:xfrm>
        </p:spPr>
        <p:txBody>
          <a:bodyPr>
            <a:normAutofit/>
          </a:bodyPr>
          <a:lstStyle/>
          <a:p>
            <a:pPr algn="ctr"/>
            <a:r>
              <a:rPr lang="en-US" sz="2800" dirty="0">
                <a:latin typeface="Cambria" panose="02040503050406030204" pitchFamily="18" charset="0"/>
              </a:rPr>
              <a:t> DEMOGRAPHIC PROFILE ….</a:t>
            </a:r>
            <a:r>
              <a:rPr lang="en-US" sz="2800" dirty="0" err="1">
                <a:latin typeface="Cambria" panose="02040503050406030204" pitchFamily="18" charset="0"/>
              </a:rPr>
              <a:t>cont</a:t>
            </a:r>
            <a:r>
              <a:rPr lang="en-US" sz="2800" dirty="0">
                <a:latin typeface="Cambria" panose="02040503050406030204" pitchFamily="18" charset="0"/>
              </a:rPr>
              <a:t>…</a:t>
            </a:r>
            <a:endParaRPr lang="en-ZA" sz="2800" dirty="0">
              <a:latin typeface="Cambria" panose="02040503050406030204" pitchFamily="18" charset="0"/>
            </a:endParaRPr>
          </a:p>
        </p:txBody>
      </p:sp>
      <p:pic>
        <p:nvPicPr>
          <p:cNvPr id="7" name="Picture 6" descr="Merafong Logo"/>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81200" y="381000"/>
            <a:ext cx="1524000" cy="1104900"/>
          </a:xfrm>
          <a:prstGeom prst="rect">
            <a:avLst/>
          </a:prstGeom>
          <a:noFill/>
          <a:ln>
            <a:noFill/>
          </a:ln>
        </p:spPr>
      </p:pic>
      <p:pic>
        <p:nvPicPr>
          <p:cNvPr id="2050"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743200" y="1828800"/>
            <a:ext cx="6934200" cy="1828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007381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3674408-07F3-4EF2-AA1E-3424A092B4E0}" type="slidenum">
              <a:rPr lang="en-US" smtClean="0"/>
              <a:pPr/>
              <a:t>5</a:t>
            </a:fld>
            <a:endParaRPr lang="en-US" dirty="0"/>
          </a:p>
        </p:txBody>
      </p:sp>
      <p:sp>
        <p:nvSpPr>
          <p:cNvPr id="4" name="Title 3"/>
          <p:cNvSpPr>
            <a:spLocks noGrp="1"/>
          </p:cNvSpPr>
          <p:nvPr>
            <p:ph type="title"/>
          </p:nvPr>
        </p:nvSpPr>
        <p:spPr/>
        <p:txBody>
          <a:bodyPr>
            <a:normAutofit/>
          </a:bodyPr>
          <a:lstStyle/>
          <a:p>
            <a:pPr algn="ctr"/>
            <a:r>
              <a:rPr lang="en-US" sz="2800" dirty="0">
                <a:latin typeface="Cambria" panose="02040503050406030204" pitchFamily="18" charset="0"/>
              </a:rPr>
              <a:t>		 DEMOGRAPHIC PROFILE ….</a:t>
            </a:r>
            <a:r>
              <a:rPr lang="en-US" sz="2800" dirty="0" err="1">
                <a:latin typeface="Cambria" panose="02040503050406030204" pitchFamily="18" charset="0"/>
              </a:rPr>
              <a:t>cont</a:t>
            </a:r>
            <a:r>
              <a:rPr lang="en-US" sz="2800" dirty="0">
                <a:latin typeface="Cambria" panose="02040503050406030204" pitchFamily="18" charset="0"/>
              </a:rPr>
              <a:t>…</a:t>
            </a:r>
            <a:endParaRPr lang="en-ZA" sz="2800" dirty="0"/>
          </a:p>
        </p:txBody>
      </p:sp>
      <p:pic>
        <p:nvPicPr>
          <p:cNvPr id="6" name="Picture 5" descr="Merafong Logo"/>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19536" y="251705"/>
            <a:ext cx="1524000" cy="1219200"/>
          </a:xfrm>
          <a:prstGeom prst="rect">
            <a:avLst/>
          </a:prstGeom>
          <a:noFill/>
          <a:ln>
            <a:noFill/>
          </a:ln>
        </p:spPr>
      </p:pic>
      <p:sp>
        <p:nvSpPr>
          <p:cNvPr id="5" name="Content Placeholder 4"/>
          <p:cNvSpPr>
            <a:spLocks noGrp="1"/>
          </p:cNvSpPr>
          <p:nvPr>
            <p:ph idx="1"/>
          </p:nvPr>
        </p:nvSpPr>
        <p:spPr>
          <a:xfrm>
            <a:off x="1524000" y="1124744"/>
            <a:ext cx="9144000" cy="5181600"/>
          </a:xfrm>
        </p:spPr>
        <p:txBody>
          <a:bodyPr>
            <a:normAutofit/>
          </a:bodyPr>
          <a:lstStyle/>
          <a:p>
            <a:pPr marL="109728" indent="0" algn="ctr">
              <a:buNone/>
            </a:pPr>
            <a:r>
              <a:rPr lang="en-ZA" sz="1600" b="1" dirty="0">
                <a:latin typeface="Cambria" panose="02040503050406030204" pitchFamily="18" charset="0"/>
              </a:rPr>
              <a:t>Economic Performance:</a:t>
            </a:r>
          </a:p>
          <a:p>
            <a:r>
              <a:rPr lang="en-ZA" sz="1600" dirty="0">
                <a:latin typeface="Cambria" panose="02040503050406030204" pitchFamily="18" charset="0"/>
              </a:rPr>
              <a:t>The figure below shows the gross domestic product (GDP) contribution per sector in the MCLM.</a:t>
            </a:r>
          </a:p>
          <a:p>
            <a:r>
              <a:rPr lang="en-ZA" sz="1600" dirty="0">
                <a:latin typeface="Cambria" panose="02040503050406030204" pitchFamily="18" charset="0"/>
              </a:rPr>
              <a:t> Although mining has shown a declining trend relative to its share in 2006, the mining sector remains the largest contributor to the municipality’s GDP. </a:t>
            </a:r>
          </a:p>
          <a:p>
            <a:r>
              <a:rPr lang="en-ZA" sz="1600" dirty="0">
                <a:latin typeface="Cambria" panose="02040503050406030204" pitchFamily="18" charset="0"/>
              </a:rPr>
              <a:t>Conversely, all the other sectors have been growing, with the greatest increases reported in the manufacturing sector and finance and business division.</a:t>
            </a:r>
          </a:p>
          <a:p>
            <a:pPr marL="109728" indent="0">
              <a:buNone/>
            </a:pPr>
            <a:endParaRPr lang="en-ZA" sz="1400" b="1" dirty="0">
              <a:latin typeface="Cambria" panose="02040503050406030204" pitchFamily="18" charset="0"/>
            </a:endParaRPr>
          </a:p>
          <a:p>
            <a:pPr marL="109728" indent="0">
              <a:buNone/>
            </a:pPr>
            <a:endParaRPr lang="en-ZA" sz="1400" b="1" dirty="0">
              <a:latin typeface="Cambria" panose="02040503050406030204" pitchFamily="18" charset="0"/>
            </a:endParaRPr>
          </a:p>
          <a:p>
            <a:pPr marL="109728" indent="0">
              <a:buNone/>
            </a:pPr>
            <a:endParaRPr lang="en-ZA" sz="1400" b="1" dirty="0">
              <a:latin typeface="Cambria" panose="02040503050406030204" pitchFamily="18" charset="0"/>
            </a:endParaRPr>
          </a:p>
          <a:p>
            <a:pPr marL="109728" indent="0">
              <a:buNone/>
            </a:pPr>
            <a:endParaRPr lang="en-ZA" sz="1400" b="1" dirty="0">
              <a:latin typeface="Cambria" panose="02040503050406030204" pitchFamily="18" charset="0"/>
            </a:endParaRPr>
          </a:p>
          <a:p>
            <a:pPr marL="109728" indent="0">
              <a:buNone/>
            </a:pPr>
            <a:endParaRPr lang="en-ZA" sz="1400" b="1" dirty="0">
              <a:latin typeface="Cambria" panose="02040503050406030204" pitchFamily="18" charset="0"/>
            </a:endParaRPr>
          </a:p>
          <a:p>
            <a:pPr marL="109728" indent="0">
              <a:buNone/>
            </a:pPr>
            <a:endParaRPr lang="en-ZA" sz="1400" b="1" dirty="0">
              <a:latin typeface="Cambria" panose="02040503050406030204" pitchFamily="18" charset="0"/>
            </a:endParaRPr>
          </a:p>
          <a:p>
            <a:pPr marL="109728" indent="0">
              <a:buNone/>
            </a:pPr>
            <a:endParaRPr lang="en-ZA" sz="1400" b="1" dirty="0">
              <a:latin typeface="Cambria" panose="02040503050406030204" pitchFamily="18" charset="0"/>
            </a:endParaRPr>
          </a:p>
          <a:p>
            <a:pPr marL="109728" indent="0">
              <a:buNone/>
            </a:pPr>
            <a:endParaRPr lang="en-ZA" sz="1400" b="1" dirty="0">
              <a:latin typeface="Cambria" panose="02040503050406030204" pitchFamily="18" charset="0"/>
            </a:endParaRPr>
          </a:p>
          <a:p>
            <a:pPr marL="109728" indent="0">
              <a:buNone/>
            </a:pPr>
            <a:endParaRPr lang="en-ZA" sz="1400" b="1" dirty="0">
              <a:latin typeface="Cambria" panose="02040503050406030204" pitchFamily="18" charset="0"/>
            </a:endParaRPr>
          </a:p>
          <a:p>
            <a:pPr marL="109728" indent="0">
              <a:buNone/>
            </a:pPr>
            <a:endParaRPr lang="en-ZA" sz="1400" b="1" dirty="0">
              <a:latin typeface="Cambria" panose="02040503050406030204" pitchFamily="18" charset="0"/>
            </a:endParaRPr>
          </a:p>
          <a:p>
            <a:pPr marL="109728" indent="0">
              <a:buNone/>
            </a:pPr>
            <a:r>
              <a:rPr lang="en-ZA" sz="1400" b="1" i="1" dirty="0">
                <a:latin typeface="Cambria" panose="02040503050406030204" pitchFamily="18" charset="0"/>
              </a:rPr>
              <a:t>(</a:t>
            </a:r>
            <a:r>
              <a:rPr lang="en-ZA" sz="1000" b="1" i="1" dirty="0">
                <a:latin typeface="Cambria" panose="02040503050406030204" pitchFamily="18" charset="0"/>
              </a:rPr>
              <a:t>Source: Quantec 2017</a:t>
            </a:r>
            <a:r>
              <a:rPr lang="en-ZA" sz="1400" b="1" i="1" dirty="0">
                <a:latin typeface="Cambria" panose="02040503050406030204" pitchFamily="18" charset="0"/>
              </a:rPr>
              <a:t>)</a:t>
            </a:r>
          </a:p>
          <a:p>
            <a:pPr marL="109728" indent="0">
              <a:buNone/>
            </a:pPr>
            <a:endParaRPr lang="en-ZA" sz="1400" b="1" dirty="0">
              <a:latin typeface="Cambria" panose="02040503050406030204" pitchFamily="18"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254827" y="3068960"/>
            <a:ext cx="7696200" cy="26642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506153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3674408-07F3-4EF2-AA1E-3424A092B4E0}" type="slidenum">
              <a:rPr lang="en-US" smtClean="0"/>
              <a:pPr/>
              <a:t>6</a:t>
            </a:fld>
            <a:endParaRPr lang="en-US" dirty="0"/>
          </a:p>
        </p:txBody>
      </p:sp>
      <p:sp>
        <p:nvSpPr>
          <p:cNvPr id="4" name="Title 3"/>
          <p:cNvSpPr>
            <a:spLocks noGrp="1"/>
          </p:cNvSpPr>
          <p:nvPr>
            <p:ph type="title"/>
          </p:nvPr>
        </p:nvSpPr>
        <p:spPr/>
        <p:txBody>
          <a:bodyPr>
            <a:normAutofit/>
          </a:bodyPr>
          <a:lstStyle/>
          <a:p>
            <a:pPr algn="ctr"/>
            <a:r>
              <a:rPr lang="en-US" sz="2800" dirty="0">
                <a:latin typeface="Cambria" panose="02040503050406030204" pitchFamily="18" charset="0"/>
              </a:rPr>
              <a:t>		DEMOGRAPHIC PROFILE ….cont…</a:t>
            </a:r>
            <a:endParaRPr lang="en-ZA" sz="2800" dirty="0"/>
          </a:p>
        </p:txBody>
      </p:sp>
      <p:pic>
        <p:nvPicPr>
          <p:cNvPr id="6" name="Picture 5" descr="Merafong Logo"/>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05000" y="228600"/>
            <a:ext cx="1524000" cy="1219200"/>
          </a:xfrm>
          <a:prstGeom prst="rect">
            <a:avLst/>
          </a:prstGeom>
          <a:noFill/>
          <a:ln>
            <a:noFill/>
          </a:ln>
        </p:spPr>
      </p:pic>
      <p:sp>
        <p:nvSpPr>
          <p:cNvPr id="5" name="Content Placeholder 4"/>
          <p:cNvSpPr>
            <a:spLocks noGrp="1"/>
          </p:cNvSpPr>
          <p:nvPr>
            <p:ph idx="1"/>
          </p:nvPr>
        </p:nvSpPr>
        <p:spPr>
          <a:xfrm>
            <a:off x="1591152" y="1268760"/>
            <a:ext cx="9076848" cy="4953000"/>
          </a:xfrm>
        </p:spPr>
        <p:txBody>
          <a:bodyPr>
            <a:normAutofit/>
          </a:bodyPr>
          <a:lstStyle/>
          <a:p>
            <a:pPr marL="109728" indent="0" algn="ctr">
              <a:buNone/>
            </a:pPr>
            <a:r>
              <a:rPr lang="en-ZA" sz="1800" b="1" dirty="0">
                <a:latin typeface="Cambria" panose="02040503050406030204" pitchFamily="18" charset="0"/>
              </a:rPr>
              <a:t>Household Income:</a:t>
            </a:r>
          </a:p>
          <a:p>
            <a:r>
              <a:rPr lang="en-ZA" sz="1600" dirty="0">
                <a:latin typeface="Cambria" panose="02040503050406030204" pitchFamily="18" charset="0"/>
              </a:rPr>
              <a:t>Majority  households income:  R19 201 to R76 800 per annum, similar to Gauteng Province and  WRDM. </a:t>
            </a:r>
          </a:p>
          <a:p>
            <a:r>
              <a:rPr lang="en-ZA" sz="1600" dirty="0">
                <a:latin typeface="Cambria" panose="02040503050406030204" pitchFamily="18" charset="0"/>
              </a:rPr>
              <a:t>Average households income R6 750 per month, which is lower than the district’s household average income (R8 690) and almost 50% lower than Gauteng’s average household income.</a:t>
            </a:r>
          </a:p>
          <a:p>
            <a:endParaRPr lang="en-ZA" sz="1600" dirty="0">
              <a:latin typeface="Cambria" panose="02040503050406030204" pitchFamily="18" charset="0"/>
            </a:endParaRPr>
          </a:p>
          <a:p>
            <a:endParaRPr lang="en-ZA" sz="1600" dirty="0">
              <a:latin typeface="Cambria" panose="02040503050406030204" pitchFamily="18" charset="0"/>
            </a:endParaRPr>
          </a:p>
          <a:p>
            <a:endParaRPr lang="en-ZA" sz="1600" dirty="0">
              <a:latin typeface="Cambria" panose="02040503050406030204" pitchFamily="18" charset="0"/>
            </a:endParaRPr>
          </a:p>
          <a:p>
            <a:endParaRPr lang="en-ZA" sz="1600" dirty="0">
              <a:latin typeface="Cambria" panose="02040503050406030204" pitchFamily="18" charset="0"/>
            </a:endParaRPr>
          </a:p>
          <a:p>
            <a:endParaRPr lang="en-ZA" sz="1600" dirty="0">
              <a:latin typeface="Cambria" panose="02040503050406030204" pitchFamily="18" charset="0"/>
            </a:endParaRPr>
          </a:p>
          <a:p>
            <a:endParaRPr lang="en-ZA" sz="1600" dirty="0">
              <a:latin typeface="Cambria" panose="02040503050406030204" pitchFamily="18" charset="0"/>
            </a:endParaRPr>
          </a:p>
          <a:p>
            <a:endParaRPr lang="en-ZA" sz="1600" dirty="0">
              <a:latin typeface="Cambria" panose="02040503050406030204" pitchFamily="18" charset="0"/>
            </a:endParaRPr>
          </a:p>
          <a:p>
            <a:endParaRPr lang="en-ZA" sz="1600" dirty="0">
              <a:latin typeface="Cambria" panose="02040503050406030204" pitchFamily="18" charset="0"/>
            </a:endParaRPr>
          </a:p>
          <a:p>
            <a:endParaRPr lang="en-ZA" sz="1600" dirty="0">
              <a:latin typeface="Cambria" panose="02040503050406030204" pitchFamily="18" charset="0"/>
            </a:endParaRPr>
          </a:p>
          <a:p>
            <a:endParaRPr lang="en-ZA" sz="1600" dirty="0">
              <a:latin typeface="Cambria" panose="02040503050406030204" pitchFamily="18" charset="0"/>
            </a:endParaRPr>
          </a:p>
          <a:p>
            <a:pPr marL="109728" indent="0">
              <a:buNone/>
            </a:pPr>
            <a:r>
              <a:rPr lang="en-ZA" sz="1000" dirty="0">
                <a:latin typeface="Cambria" panose="02040503050406030204" pitchFamily="18" charset="0"/>
              </a:rPr>
              <a:t>         (Source: Quantec 2017)</a:t>
            </a:r>
          </a:p>
          <a:p>
            <a:endParaRPr lang="en-ZA" sz="1000" dirty="0">
              <a:latin typeface="Cambria" panose="02040503050406030204" pitchFamily="18" charset="0"/>
            </a:endParaRPr>
          </a:p>
          <a:p>
            <a:pPr>
              <a:buFont typeface="Wingdings" panose="05000000000000000000" pitchFamily="2" charset="2"/>
              <a:buChar char="Ø"/>
            </a:pPr>
            <a:endParaRPr lang="en-ZA" sz="1400" b="1" dirty="0">
              <a:latin typeface="Cambria" panose="02040503050406030204" pitchFamily="18" charset="0"/>
            </a:endParaRPr>
          </a:p>
        </p:txBody>
      </p:sp>
      <p:pic>
        <p:nvPicPr>
          <p:cNvPr id="7" name="Picture 6"/>
          <p:cNvPicPr/>
          <p:nvPr/>
        </p:nvPicPr>
        <p:blipFill>
          <a:blip r:embed="rId3">
            <a:extLst>
              <a:ext uri="{28A0092B-C50C-407E-A947-70E740481C1C}">
                <a14:useLocalDpi xmlns:a14="http://schemas.microsoft.com/office/drawing/2010/main" xmlns="" val="0"/>
              </a:ext>
            </a:extLst>
          </a:blip>
          <a:srcRect/>
          <a:stretch>
            <a:fillRect/>
          </a:stretch>
        </p:blipFill>
        <p:spPr bwMode="auto">
          <a:xfrm>
            <a:off x="1524000" y="2971800"/>
            <a:ext cx="9144000" cy="2895600"/>
          </a:xfrm>
          <a:prstGeom prst="rect">
            <a:avLst/>
          </a:prstGeom>
          <a:noFill/>
          <a:ln>
            <a:noFill/>
          </a:ln>
        </p:spPr>
      </p:pic>
    </p:spTree>
    <p:extLst>
      <p:ext uri="{BB962C8B-B14F-4D97-AF65-F5344CB8AC3E}">
        <p14:creationId xmlns:p14="http://schemas.microsoft.com/office/powerpoint/2010/main" xmlns="" val="33674852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859" y="2377439"/>
            <a:ext cx="11610109" cy="2338939"/>
          </a:xfrm>
        </p:spPr>
        <p:txBody>
          <a:bodyPr>
            <a:normAutofit/>
          </a:bodyPr>
          <a:lstStyle/>
          <a:p>
            <a:pPr algn="ctr"/>
            <a:r>
              <a:rPr lang="en-ZA" sz="4000" dirty="0" smtClean="0">
                <a:latin typeface="Arial" panose="020B0604020202020204" pitchFamily="34" charset="0"/>
                <a:cs typeface="Arial" panose="020B0604020202020204" pitchFamily="34" charset="0"/>
              </a:rPr>
              <a:t/>
            </a:r>
            <a:br>
              <a:rPr lang="en-ZA" sz="4000" dirty="0" smtClean="0">
                <a:latin typeface="Arial" panose="020B0604020202020204" pitchFamily="34" charset="0"/>
                <a:cs typeface="Arial" panose="020B0604020202020204" pitchFamily="34" charset="0"/>
              </a:rPr>
            </a:br>
            <a:r>
              <a:rPr lang="en-ZA" sz="4000" dirty="0" smtClean="0">
                <a:latin typeface="Arial" panose="020B0604020202020204" pitchFamily="34" charset="0"/>
                <a:cs typeface="Arial" panose="020B0604020202020204" pitchFamily="34" charset="0"/>
              </a:rPr>
              <a:t>FINANCIAL POSITION</a:t>
            </a:r>
            <a:endParaRPr lang="en-ZA" sz="2800" dirty="0">
              <a:latin typeface="Arial" panose="020B0604020202020204" pitchFamily="34" charset="0"/>
              <a:cs typeface="Arial" panose="020B0604020202020204" pitchFamily="34" charset="0"/>
            </a:endParaRPr>
          </a:p>
        </p:txBody>
      </p:sp>
      <p:pic>
        <p:nvPicPr>
          <p:cNvPr id="4" name="Picture 3" descr="Merafong Logo"/>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029200" y="304801"/>
            <a:ext cx="2209800" cy="1795463"/>
          </a:xfrm>
          <a:prstGeom prst="rect">
            <a:avLst/>
          </a:prstGeom>
          <a:noFill/>
          <a:ln>
            <a:noFill/>
          </a:ln>
        </p:spPr>
      </p:pic>
      <p:sp>
        <p:nvSpPr>
          <p:cNvPr id="3" name="TextBox 2"/>
          <p:cNvSpPr txBox="1"/>
          <p:nvPr/>
        </p:nvSpPr>
        <p:spPr>
          <a:xfrm>
            <a:off x="385354" y="6237093"/>
            <a:ext cx="6853646" cy="276999"/>
          </a:xfrm>
          <a:prstGeom prst="rect">
            <a:avLst/>
          </a:prstGeom>
          <a:noFill/>
        </p:spPr>
        <p:txBody>
          <a:bodyPr wrap="square" rtlCol="0">
            <a:spAutoFit/>
          </a:bodyPr>
          <a:lstStyle/>
          <a:p>
            <a:r>
              <a:rPr lang="en-ZA" sz="1200" b="1" dirty="0" smtClean="0"/>
              <a:t>ACTING MUNICIPAL MANAGER: CWA NIEUWOUDT 04 DECEMBER 2019</a:t>
            </a:r>
            <a:endParaRPr lang="en-ZA" sz="1200" b="1" dirty="0"/>
          </a:p>
        </p:txBody>
      </p:sp>
    </p:spTree>
    <p:extLst>
      <p:ext uri="{BB962C8B-B14F-4D97-AF65-F5344CB8AC3E}">
        <p14:creationId xmlns:p14="http://schemas.microsoft.com/office/powerpoint/2010/main" xmlns="" val="8631587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2" y="1705930"/>
            <a:ext cx="4924153" cy="3365318"/>
          </a:xfrm>
        </p:spPr>
        <p:txBody>
          <a:bodyPr>
            <a:normAutofit/>
          </a:bodyPr>
          <a:lstStyle/>
          <a:p>
            <a:pPr marL="0" indent="0">
              <a:buNone/>
            </a:pPr>
            <a:endParaRPr lang="en-US" i="1" dirty="0"/>
          </a:p>
          <a:p>
            <a:pPr marL="0" indent="0">
              <a:buNone/>
            </a:pPr>
            <a:r>
              <a:rPr lang="en-US" dirty="0" smtClean="0"/>
              <a:t> </a:t>
            </a:r>
            <a:endParaRPr lang="en-US" dirty="0"/>
          </a:p>
          <a:p>
            <a:endParaRPr lang="en-US" dirty="0"/>
          </a:p>
        </p:txBody>
      </p:sp>
      <p:sp>
        <p:nvSpPr>
          <p:cNvPr id="2" name="Rectangle 1"/>
          <p:cNvSpPr/>
          <p:nvPr/>
        </p:nvSpPr>
        <p:spPr>
          <a:xfrm>
            <a:off x="2667000" y="1801631"/>
            <a:ext cx="6858000" cy="2446824"/>
          </a:xfrm>
          <a:prstGeom prst="rect">
            <a:avLst/>
          </a:prstGeom>
        </p:spPr>
        <p:txBody>
          <a:bodyPr wrap="square">
            <a:spAutoFit/>
          </a:bodyPr>
          <a:lstStyle/>
          <a:p>
            <a:pPr marL="685800" algn="just"/>
            <a:endParaRPr lang="en-US" sz="900" dirty="0">
              <a:solidFill>
                <a:srgbClr val="000000"/>
              </a:solidFill>
              <a:latin typeface="Arial" panose="020B0604020202020204" pitchFamily="34" charset="0"/>
              <a:ea typeface="Times New Roman" panose="02020603050405020304" pitchFamily="18" charset="0"/>
            </a:endParaRPr>
          </a:p>
          <a:p>
            <a:pPr marL="685800" algn="just"/>
            <a:endParaRPr lang="en-US" sz="900" dirty="0">
              <a:solidFill>
                <a:srgbClr val="000000"/>
              </a:solidFill>
              <a:latin typeface="Arial" panose="020B0604020202020204" pitchFamily="34" charset="0"/>
              <a:ea typeface="Times New Roman" panose="02020603050405020304" pitchFamily="18" charset="0"/>
            </a:endParaRPr>
          </a:p>
          <a:p>
            <a:pPr marL="685800" algn="just"/>
            <a:endParaRPr lang="en-US" sz="900" dirty="0">
              <a:solidFill>
                <a:srgbClr val="000000"/>
              </a:solidFill>
              <a:latin typeface="Arial" panose="020B0604020202020204" pitchFamily="34" charset="0"/>
              <a:ea typeface="Times New Roman" panose="02020603050405020304" pitchFamily="18" charset="0"/>
            </a:endParaRPr>
          </a:p>
          <a:p>
            <a:pPr marL="685800" algn="just"/>
            <a:endParaRPr lang="en-US" sz="900" dirty="0">
              <a:solidFill>
                <a:srgbClr val="000000"/>
              </a:solidFill>
              <a:latin typeface="Arial" panose="020B0604020202020204" pitchFamily="34" charset="0"/>
              <a:ea typeface="Times New Roman" panose="02020603050405020304" pitchFamily="18" charset="0"/>
            </a:endParaRPr>
          </a:p>
          <a:p>
            <a:pPr marL="685800" algn="just"/>
            <a:endParaRPr lang="en-US" sz="900" dirty="0">
              <a:solidFill>
                <a:srgbClr val="000000"/>
              </a:solidFill>
              <a:latin typeface="Arial" panose="020B0604020202020204" pitchFamily="34" charset="0"/>
              <a:ea typeface="Times New Roman" panose="02020603050405020304" pitchFamily="18" charset="0"/>
            </a:endParaRPr>
          </a:p>
          <a:p>
            <a:pPr marL="685800" algn="just"/>
            <a:endParaRPr lang="en-US" sz="900" dirty="0">
              <a:solidFill>
                <a:srgbClr val="000000"/>
              </a:solidFill>
              <a:latin typeface="Arial" panose="020B0604020202020204" pitchFamily="34" charset="0"/>
              <a:ea typeface="Times New Roman" panose="02020603050405020304" pitchFamily="18" charset="0"/>
            </a:endParaRPr>
          </a:p>
          <a:p>
            <a:pPr marL="685800" algn="just"/>
            <a:endParaRPr lang="en-US" sz="900" dirty="0">
              <a:solidFill>
                <a:srgbClr val="000000"/>
              </a:solidFill>
              <a:latin typeface="Arial" panose="020B0604020202020204" pitchFamily="34" charset="0"/>
              <a:ea typeface="Times New Roman" panose="02020603050405020304" pitchFamily="18" charset="0"/>
            </a:endParaRPr>
          </a:p>
          <a:p>
            <a:pPr marL="685800" algn="just"/>
            <a:endParaRPr lang="en-US" sz="900" dirty="0">
              <a:solidFill>
                <a:srgbClr val="000000"/>
              </a:solidFill>
              <a:latin typeface="Arial" panose="020B0604020202020204" pitchFamily="34" charset="0"/>
              <a:ea typeface="Times New Roman" panose="02020603050405020304" pitchFamily="18" charset="0"/>
            </a:endParaRPr>
          </a:p>
          <a:p>
            <a:pPr marL="685800" algn="just"/>
            <a:endParaRPr lang="en-US" sz="900" dirty="0">
              <a:solidFill>
                <a:srgbClr val="000000"/>
              </a:solidFill>
              <a:latin typeface="Arial" panose="020B0604020202020204" pitchFamily="34" charset="0"/>
              <a:ea typeface="Times New Roman" panose="02020603050405020304" pitchFamily="18" charset="0"/>
            </a:endParaRPr>
          </a:p>
          <a:p>
            <a:pPr marL="685800" algn="just"/>
            <a:endParaRPr lang="en-US" sz="900" dirty="0">
              <a:solidFill>
                <a:srgbClr val="000000"/>
              </a:solidFill>
              <a:latin typeface="Arial" panose="020B0604020202020204" pitchFamily="34" charset="0"/>
              <a:ea typeface="Times New Roman" panose="02020603050405020304" pitchFamily="18" charset="0"/>
            </a:endParaRPr>
          </a:p>
          <a:p>
            <a:pPr marL="685800" algn="just"/>
            <a:endParaRPr lang="en-US" sz="900" dirty="0">
              <a:solidFill>
                <a:srgbClr val="000000"/>
              </a:solidFill>
              <a:latin typeface="Arial" panose="020B0604020202020204" pitchFamily="34" charset="0"/>
              <a:ea typeface="Times New Roman" panose="02020603050405020304" pitchFamily="18" charset="0"/>
            </a:endParaRPr>
          </a:p>
          <a:p>
            <a:pPr marL="685800" algn="just"/>
            <a:endParaRPr lang="en-US" sz="900" dirty="0">
              <a:solidFill>
                <a:srgbClr val="000000"/>
              </a:solidFill>
              <a:latin typeface="Arial" panose="020B0604020202020204" pitchFamily="34" charset="0"/>
              <a:ea typeface="Times New Roman" panose="02020603050405020304" pitchFamily="18" charset="0"/>
            </a:endParaRPr>
          </a:p>
          <a:p>
            <a:pPr marL="685800" algn="just"/>
            <a:endParaRPr lang="en-US" sz="900" dirty="0">
              <a:solidFill>
                <a:srgbClr val="000000"/>
              </a:solidFill>
              <a:latin typeface="Arial" panose="020B0604020202020204" pitchFamily="34" charset="0"/>
              <a:ea typeface="Times New Roman" panose="02020603050405020304" pitchFamily="18" charset="0"/>
            </a:endParaRPr>
          </a:p>
          <a:p>
            <a:pPr marL="685800" algn="just"/>
            <a:endParaRPr lang="en-US" sz="900" dirty="0">
              <a:solidFill>
                <a:srgbClr val="000000"/>
              </a:solidFill>
              <a:latin typeface="Arial" panose="020B0604020202020204" pitchFamily="34" charset="0"/>
              <a:ea typeface="Times New Roman" panose="02020603050405020304" pitchFamily="18" charset="0"/>
            </a:endParaRPr>
          </a:p>
          <a:p>
            <a:pPr marL="685800" algn="just"/>
            <a:endParaRPr lang="en-US" sz="900" dirty="0">
              <a:solidFill>
                <a:srgbClr val="000000"/>
              </a:solidFill>
              <a:latin typeface="Arial" panose="020B0604020202020204" pitchFamily="34" charset="0"/>
              <a:ea typeface="Times New Roman" panose="02020603050405020304" pitchFamily="18" charset="0"/>
            </a:endParaRPr>
          </a:p>
          <a:p>
            <a:pPr marL="685800" algn="just"/>
            <a:endParaRPr lang="en-US" sz="900" dirty="0">
              <a:solidFill>
                <a:srgbClr val="000000"/>
              </a:solidFill>
              <a:latin typeface="Arial" panose="020B0604020202020204" pitchFamily="34" charset="0"/>
              <a:ea typeface="Times New Roman" panose="02020603050405020304" pitchFamily="18" charset="0"/>
            </a:endParaRPr>
          </a:p>
          <a:p>
            <a:pPr marL="685800" algn="just"/>
            <a:endParaRPr lang="en-ZA" sz="900" dirty="0">
              <a:latin typeface="Times New Roman" panose="02020603050405020304" pitchFamily="18" charset="0"/>
              <a:ea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372076380"/>
              </p:ext>
            </p:extLst>
          </p:nvPr>
        </p:nvGraphicFramePr>
        <p:xfrm>
          <a:off x="898358" y="1314968"/>
          <a:ext cx="10783570" cy="4635370"/>
        </p:xfrm>
        <a:graphic>
          <a:graphicData uri="http://schemas.openxmlformats.org/drawingml/2006/table">
            <a:tbl>
              <a:tblPr firstRow="1" firstCol="1" bandRow="1">
                <a:tableStyleId>{5C22544A-7EE6-4342-B048-85BDC9FD1C3A}</a:tableStyleId>
              </a:tblPr>
              <a:tblGrid>
                <a:gridCol w="2652901">
                  <a:extLst>
                    <a:ext uri="{9D8B030D-6E8A-4147-A177-3AD203B41FA5}">
                      <a16:colId xmlns:a16="http://schemas.microsoft.com/office/drawing/2014/main" xmlns="" val="20000"/>
                    </a:ext>
                  </a:extLst>
                </a:gridCol>
                <a:gridCol w="2292127">
                  <a:extLst>
                    <a:ext uri="{9D8B030D-6E8A-4147-A177-3AD203B41FA5}">
                      <a16:colId xmlns:a16="http://schemas.microsoft.com/office/drawing/2014/main" xmlns="" val="20001"/>
                    </a:ext>
                  </a:extLst>
                </a:gridCol>
                <a:gridCol w="1920528">
                  <a:extLst>
                    <a:ext uri="{9D8B030D-6E8A-4147-A177-3AD203B41FA5}">
                      <a16:colId xmlns:a16="http://schemas.microsoft.com/office/drawing/2014/main" xmlns="" val="20002"/>
                    </a:ext>
                  </a:extLst>
                </a:gridCol>
                <a:gridCol w="2116551">
                  <a:extLst>
                    <a:ext uri="{9D8B030D-6E8A-4147-A177-3AD203B41FA5}">
                      <a16:colId xmlns:a16="http://schemas.microsoft.com/office/drawing/2014/main" xmlns="" val="20003"/>
                    </a:ext>
                  </a:extLst>
                </a:gridCol>
                <a:gridCol w="1801463">
                  <a:extLst>
                    <a:ext uri="{9D8B030D-6E8A-4147-A177-3AD203B41FA5}">
                      <a16:colId xmlns:a16="http://schemas.microsoft.com/office/drawing/2014/main" xmlns="" val="20004"/>
                    </a:ext>
                  </a:extLst>
                </a:gridCol>
              </a:tblGrid>
              <a:tr h="943040">
                <a:tc>
                  <a:txBody>
                    <a:bodyPr/>
                    <a:lstStyle/>
                    <a:p>
                      <a:pPr algn="just">
                        <a:lnSpc>
                          <a:spcPct val="107000"/>
                        </a:lnSpc>
                        <a:spcAft>
                          <a:spcPts val="0"/>
                        </a:spcAft>
                      </a:pPr>
                      <a:r>
                        <a:rPr lang="en-US" sz="1800" dirty="0">
                          <a:effectLst/>
                          <a:latin typeface="Arial" panose="020B0604020202020204" pitchFamily="34" charset="0"/>
                          <a:cs typeface="Arial" panose="020B0604020202020204" pitchFamily="34" charset="0"/>
                        </a:rPr>
                        <a:t>R thousand</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gn="just">
                        <a:lnSpc>
                          <a:spcPct val="107000"/>
                        </a:lnSpc>
                        <a:spcAft>
                          <a:spcPts val="0"/>
                        </a:spcAft>
                      </a:pPr>
                      <a:r>
                        <a:rPr lang="en-US" sz="1800" dirty="0">
                          <a:effectLst/>
                          <a:latin typeface="Arial" panose="020B0604020202020204" pitchFamily="34" charset="0"/>
                          <a:cs typeface="Arial" panose="020B0604020202020204" pitchFamily="34" charset="0"/>
                        </a:rPr>
                        <a:t>Adjustment Budget </a:t>
                      </a:r>
                      <a:r>
                        <a:rPr lang="en-US" sz="1800" dirty="0" smtClean="0">
                          <a:effectLst/>
                          <a:latin typeface="Arial" panose="020B0604020202020204" pitchFamily="34" charset="0"/>
                          <a:cs typeface="Arial" panose="020B0604020202020204" pitchFamily="34" charset="0"/>
                        </a:rPr>
                        <a:t>2018/19 (Million)</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gn="just">
                        <a:lnSpc>
                          <a:spcPct val="107000"/>
                        </a:lnSpc>
                        <a:spcAft>
                          <a:spcPts val="0"/>
                        </a:spcAft>
                      </a:pPr>
                      <a:r>
                        <a:rPr lang="en-US" sz="1800" dirty="0">
                          <a:effectLst/>
                          <a:latin typeface="Arial" panose="020B0604020202020204" pitchFamily="34" charset="0"/>
                          <a:cs typeface="Arial" panose="020B0604020202020204" pitchFamily="34" charset="0"/>
                        </a:rPr>
                        <a:t>Budget Year </a:t>
                      </a:r>
                      <a:r>
                        <a:rPr lang="en-US" sz="1800" dirty="0" smtClean="0">
                          <a:effectLst/>
                          <a:latin typeface="Arial" panose="020B0604020202020204" pitchFamily="34" charset="0"/>
                          <a:cs typeface="Arial" panose="020B0604020202020204" pitchFamily="34" charset="0"/>
                        </a:rPr>
                        <a:t>2019/20</a:t>
                      </a:r>
                      <a:r>
                        <a:rPr lang="en-ZA" sz="1800" dirty="0" smtClean="0">
                          <a:effectLst/>
                          <a:latin typeface="Arial" panose="020B0604020202020204" pitchFamily="34" charset="0"/>
                          <a:cs typeface="Arial" panose="020B0604020202020204" pitchFamily="34" charset="0"/>
                        </a:rPr>
                        <a:t> </a:t>
                      </a:r>
                      <a:r>
                        <a:rPr lang="en-US" sz="1800" dirty="0" smtClean="0">
                          <a:effectLst/>
                          <a:latin typeface="Arial" panose="020B0604020202020204" pitchFamily="34" charset="0"/>
                          <a:cs typeface="Arial" panose="020B0604020202020204" pitchFamily="34" charset="0"/>
                        </a:rPr>
                        <a:t>(Million)</a:t>
                      </a:r>
                      <a:endParaRPr lang="en-ZA" sz="1800" dirty="0" smtClean="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gn="just">
                        <a:lnSpc>
                          <a:spcPct val="107000"/>
                        </a:lnSpc>
                        <a:spcAft>
                          <a:spcPts val="0"/>
                        </a:spcAft>
                      </a:pPr>
                      <a:r>
                        <a:rPr lang="en-US" sz="1800" dirty="0">
                          <a:effectLst/>
                          <a:latin typeface="Arial" panose="020B0604020202020204" pitchFamily="34" charset="0"/>
                          <a:cs typeface="Arial" panose="020B0604020202020204" pitchFamily="34" charset="0"/>
                        </a:rPr>
                        <a:t>Budget Year </a:t>
                      </a:r>
                      <a:r>
                        <a:rPr lang="en-US" sz="1800" dirty="0" smtClean="0">
                          <a:effectLst/>
                          <a:latin typeface="Arial" panose="020B0604020202020204" pitchFamily="34" charset="0"/>
                          <a:cs typeface="Arial" panose="020B0604020202020204" pitchFamily="34" charset="0"/>
                        </a:rPr>
                        <a:t>2020/21(Million)</a:t>
                      </a:r>
                      <a:endParaRPr lang="en-ZA" sz="1800" dirty="0" smtClean="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gn="just">
                        <a:lnSpc>
                          <a:spcPct val="107000"/>
                        </a:lnSpc>
                        <a:spcAft>
                          <a:spcPts val="0"/>
                        </a:spcAft>
                      </a:pPr>
                      <a:r>
                        <a:rPr lang="en-US" sz="1800" dirty="0">
                          <a:effectLst/>
                          <a:latin typeface="Arial" panose="020B0604020202020204" pitchFamily="34" charset="0"/>
                          <a:cs typeface="Arial" panose="020B0604020202020204" pitchFamily="34" charset="0"/>
                        </a:rPr>
                        <a:t>Budget Year </a:t>
                      </a:r>
                      <a:r>
                        <a:rPr lang="en-US" sz="1800" dirty="0" smtClean="0">
                          <a:effectLst/>
                          <a:latin typeface="Arial" panose="020B0604020202020204" pitchFamily="34" charset="0"/>
                          <a:cs typeface="Arial" panose="020B0604020202020204" pitchFamily="34" charset="0"/>
                        </a:rPr>
                        <a:t>2021/22(Million)</a:t>
                      </a:r>
                      <a:endParaRPr lang="en-ZA" sz="1800" dirty="0" smtClean="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a16="http://schemas.microsoft.com/office/drawing/2014/main" xmlns="" val="10000"/>
                  </a:ext>
                </a:extLst>
              </a:tr>
              <a:tr h="921294">
                <a:tc>
                  <a:txBody>
                    <a:bodyPr/>
                    <a:lstStyle/>
                    <a:p>
                      <a:pPr algn="just">
                        <a:lnSpc>
                          <a:spcPct val="107000"/>
                        </a:lnSpc>
                        <a:spcAft>
                          <a:spcPts val="0"/>
                        </a:spcAft>
                      </a:pPr>
                      <a:r>
                        <a:rPr lang="en-US" sz="1800">
                          <a:effectLst/>
                          <a:latin typeface="Arial" panose="020B0604020202020204" pitchFamily="34" charset="0"/>
                          <a:cs typeface="Arial" panose="020B0604020202020204" pitchFamily="34" charset="0"/>
                        </a:rPr>
                        <a:t>Total Operating Revenue</a:t>
                      </a:r>
                      <a:endParaRPr lang="en-ZA" sz="180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gn="r">
                        <a:lnSpc>
                          <a:spcPct val="107000"/>
                        </a:lnSpc>
                        <a:spcAft>
                          <a:spcPts val="0"/>
                        </a:spcAft>
                      </a:pPr>
                      <a:r>
                        <a:rPr lang="en-US" sz="1800" dirty="0">
                          <a:effectLst/>
                          <a:latin typeface="Arial" panose="020B0604020202020204" pitchFamily="34" charset="0"/>
                          <a:cs typeface="Arial" panose="020B0604020202020204" pitchFamily="34" charset="0"/>
                        </a:rPr>
                        <a:t>1,266,174</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gn="r">
                        <a:lnSpc>
                          <a:spcPct val="107000"/>
                        </a:lnSpc>
                        <a:spcAft>
                          <a:spcPts val="0"/>
                        </a:spcAft>
                      </a:pPr>
                      <a:r>
                        <a:rPr lang="en-US" sz="1800" dirty="0">
                          <a:effectLst/>
                          <a:latin typeface="Arial" panose="020B0604020202020204" pitchFamily="34" charset="0"/>
                          <a:cs typeface="Arial" panose="020B0604020202020204" pitchFamily="34" charset="0"/>
                        </a:rPr>
                        <a:t>1,674,748</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gn="r">
                        <a:lnSpc>
                          <a:spcPct val="107000"/>
                        </a:lnSpc>
                        <a:spcAft>
                          <a:spcPts val="0"/>
                        </a:spcAft>
                      </a:pPr>
                      <a:r>
                        <a:rPr lang="en-US" sz="1800">
                          <a:effectLst/>
                          <a:latin typeface="Arial" panose="020B0604020202020204" pitchFamily="34" charset="0"/>
                          <a:cs typeface="Arial" panose="020B0604020202020204" pitchFamily="34" charset="0"/>
                        </a:rPr>
                        <a:t>1,776,603</a:t>
                      </a:r>
                      <a:endParaRPr lang="en-ZA" sz="180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gn="r">
                        <a:lnSpc>
                          <a:spcPct val="107000"/>
                        </a:lnSpc>
                        <a:spcAft>
                          <a:spcPts val="0"/>
                        </a:spcAft>
                      </a:pPr>
                      <a:r>
                        <a:rPr lang="en-US" sz="1800" dirty="0">
                          <a:effectLst/>
                          <a:latin typeface="Arial" panose="020B0604020202020204" pitchFamily="34" charset="0"/>
                          <a:cs typeface="Arial" panose="020B0604020202020204" pitchFamily="34" charset="0"/>
                        </a:rPr>
                        <a:t>1,888,613</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a16="http://schemas.microsoft.com/office/drawing/2014/main" xmlns="" val="10001"/>
                  </a:ext>
                </a:extLst>
              </a:tr>
              <a:tr h="1000812">
                <a:tc>
                  <a:txBody>
                    <a:bodyPr/>
                    <a:lstStyle/>
                    <a:p>
                      <a:pPr algn="just">
                        <a:lnSpc>
                          <a:spcPct val="107000"/>
                        </a:lnSpc>
                        <a:spcAft>
                          <a:spcPts val="0"/>
                        </a:spcAft>
                      </a:pPr>
                      <a:r>
                        <a:rPr lang="en-US" sz="1800" dirty="0">
                          <a:effectLst/>
                          <a:latin typeface="Arial" panose="020B0604020202020204" pitchFamily="34" charset="0"/>
                          <a:cs typeface="Arial" panose="020B0604020202020204" pitchFamily="34" charset="0"/>
                        </a:rPr>
                        <a:t>Total Operating Expenditure</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gn="r">
                        <a:lnSpc>
                          <a:spcPct val="107000"/>
                        </a:lnSpc>
                        <a:spcAft>
                          <a:spcPts val="0"/>
                        </a:spcAft>
                      </a:pPr>
                      <a:r>
                        <a:rPr lang="en-US" sz="1800" dirty="0">
                          <a:effectLst/>
                          <a:latin typeface="Arial" panose="020B0604020202020204" pitchFamily="34" charset="0"/>
                          <a:cs typeface="Arial" panose="020B0604020202020204" pitchFamily="34" charset="0"/>
                        </a:rPr>
                        <a:t>1,551,056</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gn="r">
                        <a:lnSpc>
                          <a:spcPct val="107000"/>
                        </a:lnSpc>
                        <a:spcAft>
                          <a:spcPts val="0"/>
                        </a:spcAft>
                      </a:pPr>
                      <a:r>
                        <a:rPr lang="en-US" sz="1800" dirty="0">
                          <a:effectLst/>
                          <a:latin typeface="Arial" panose="020B0604020202020204" pitchFamily="34" charset="0"/>
                          <a:cs typeface="Arial" panose="020B0604020202020204" pitchFamily="34" charset="0"/>
                        </a:rPr>
                        <a:t>1,635,900</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gn="r">
                        <a:lnSpc>
                          <a:spcPct val="107000"/>
                        </a:lnSpc>
                        <a:spcAft>
                          <a:spcPts val="0"/>
                        </a:spcAft>
                      </a:pPr>
                      <a:r>
                        <a:rPr lang="en-US" sz="1800" dirty="0">
                          <a:effectLst/>
                          <a:latin typeface="Arial" panose="020B0604020202020204" pitchFamily="34" charset="0"/>
                          <a:cs typeface="Arial" panose="020B0604020202020204" pitchFamily="34" charset="0"/>
                        </a:rPr>
                        <a:t>1,736,839</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gn="r">
                        <a:lnSpc>
                          <a:spcPct val="107000"/>
                        </a:lnSpc>
                        <a:spcAft>
                          <a:spcPts val="0"/>
                        </a:spcAft>
                      </a:pPr>
                      <a:r>
                        <a:rPr lang="en-US" sz="1800" dirty="0">
                          <a:effectLst/>
                          <a:latin typeface="Arial" panose="020B0604020202020204" pitchFamily="34" charset="0"/>
                          <a:cs typeface="Arial" panose="020B0604020202020204" pitchFamily="34" charset="0"/>
                        </a:rPr>
                        <a:t>1,828,340</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a16="http://schemas.microsoft.com/office/drawing/2014/main" xmlns="" val="10002"/>
                  </a:ext>
                </a:extLst>
              </a:tr>
              <a:tr h="921294">
                <a:tc>
                  <a:txBody>
                    <a:bodyPr/>
                    <a:lstStyle/>
                    <a:p>
                      <a:pPr algn="just">
                        <a:lnSpc>
                          <a:spcPct val="107000"/>
                        </a:lnSpc>
                        <a:spcAft>
                          <a:spcPts val="0"/>
                        </a:spcAft>
                      </a:pPr>
                      <a:r>
                        <a:rPr lang="en-US" sz="1800">
                          <a:effectLst/>
                          <a:latin typeface="Arial" panose="020B0604020202020204" pitchFamily="34" charset="0"/>
                          <a:cs typeface="Arial" panose="020B0604020202020204" pitchFamily="34" charset="0"/>
                        </a:rPr>
                        <a:t>Surplus / (Deficit) for the Year</a:t>
                      </a:r>
                      <a:endParaRPr lang="en-ZA" sz="180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gn="r">
                        <a:lnSpc>
                          <a:spcPct val="107000"/>
                        </a:lnSpc>
                        <a:spcAft>
                          <a:spcPts val="0"/>
                        </a:spcAft>
                      </a:pPr>
                      <a:r>
                        <a:rPr lang="en-US" sz="1800" b="1" dirty="0">
                          <a:solidFill>
                            <a:srgbClr val="FF0000"/>
                          </a:solidFill>
                          <a:effectLst/>
                          <a:latin typeface="Arial" panose="020B0604020202020204" pitchFamily="34" charset="0"/>
                          <a:cs typeface="Arial" panose="020B0604020202020204" pitchFamily="34" charset="0"/>
                        </a:rPr>
                        <a:t>-284,882</a:t>
                      </a:r>
                      <a:endParaRPr lang="en-ZA" sz="18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gn="r">
                        <a:lnSpc>
                          <a:spcPct val="107000"/>
                        </a:lnSpc>
                        <a:spcAft>
                          <a:spcPts val="0"/>
                        </a:spcAft>
                      </a:pPr>
                      <a:r>
                        <a:rPr lang="en-US" sz="1800" b="1" dirty="0">
                          <a:solidFill>
                            <a:schemeClr val="accent1">
                              <a:lumMod val="50000"/>
                            </a:schemeClr>
                          </a:solidFill>
                          <a:effectLst/>
                          <a:latin typeface="Arial" panose="020B0604020202020204" pitchFamily="34" charset="0"/>
                          <a:cs typeface="Arial" panose="020B0604020202020204" pitchFamily="34" charset="0"/>
                        </a:rPr>
                        <a:t>38,848</a:t>
                      </a:r>
                      <a:endParaRPr lang="en-ZA" sz="1800" b="1"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gn="r">
                        <a:lnSpc>
                          <a:spcPct val="107000"/>
                        </a:lnSpc>
                        <a:spcAft>
                          <a:spcPts val="0"/>
                        </a:spcAft>
                      </a:pPr>
                      <a:r>
                        <a:rPr lang="en-US" sz="1800" b="1" dirty="0">
                          <a:solidFill>
                            <a:schemeClr val="accent1">
                              <a:lumMod val="50000"/>
                            </a:schemeClr>
                          </a:solidFill>
                          <a:effectLst/>
                          <a:latin typeface="Arial" panose="020B0604020202020204" pitchFamily="34" charset="0"/>
                          <a:cs typeface="Arial" panose="020B0604020202020204" pitchFamily="34" charset="0"/>
                        </a:rPr>
                        <a:t>39,764</a:t>
                      </a:r>
                      <a:endParaRPr lang="en-ZA" sz="1800" b="1"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gn="r">
                        <a:lnSpc>
                          <a:spcPct val="107000"/>
                        </a:lnSpc>
                        <a:spcAft>
                          <a:spcPts val="0"/>
                        </a:spcAft>
                      </a:pPr>
                      <a:r>
                        <a:rPr lang="en-US" sz="1800" b="1" dirty="0">
                          <a:solidFill>
                            <a:schemeClr val="accent1">
                              <a:lumMod val="50000"/>
                            </a:schemeClr>
                          </a:solidFill>
                          <a:effectLst/>
                          <a:latin typeface="Arial" panose="020B0604020202020204" pitchFamily="34" charset="0"/>
                          <a:cs typeface="Arial" panose="020B0604020202020204" pitchFamily="34" charset="0"/>
                        </a:rPr>
                        <a:t>60,273</a:t>
                      </a:r>
                      <a:endParaRPr lang="en-ZA" sz="1800" b="1"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a16="http://schemas.microsoft.com/office/drawing/2014/main" xmlns="" val="10003"/>
                  </a:ext>
                </a:extLst>
              </a:tr>
              <a:tr h="617982">
                <a:tc>
                  <a:txBody>
                    <a:bodyPr/>
                    <a:lstStyle/>
                    <a:p>
                      <a:pPr algn="just">
                        <a:lnSpc>
                          <a:spcPct val="107000"/>
                        </a:lnSpc>
                        <a:spcAft>
                          <a:spcPts val="0"/>
                        </a:spcAft>
                      </a:pPr>
                      <a:r>
                        <a:rPr lang="en-US" sz="1800" b="1">
                          <a:effectLst/>
                          <a:latin typeface="Arial" panose="020B0604020202020204" pitchFamily="34" charset="0"/>
                          <a:cs typeface="Arial" panose="020B0604020202020204" pitchFamily="34" charset="0"/>
                        </a:rPr>
                        <a:t>Total Capital Expenditure</a:t>
                      </a:r>
                      <a:endParaRPr lang="en-ZA" sz="1800" b="1">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gn="r">
                        <a:lnSpc>
                          <a:spcPct val="107000"/>
                        </a:lnSpc>
                        <a:spcAft>
                          <a:spcPts val="0"/>
                        </a:spcAft>
                      </a:pPr>
                      <a:r>
                        <a:rPr lang="en-US" sz="1800" b="1">
                          <a:effectLst/>
                          <a:latin typeface="Arial" panose="020B0604020202020204" pitchFamily="34" charset="0"/>
                          <a:cs typeface="Arial" panose="020B0604020202020204" pitchFamily="34" charset="0"/>
                        </a:rPr>
                        <a:t>304,103</a:t>
                      </a:r>
                      <a:endParaRPr lang="en-ZA" sz="1800" b="1">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gn="r">
                        <a:lnSpc>
                          <a:spcPct val="107000"/>
                        </a:lnSpc>
                        <a:spcAft>
                          <a:spcPts val="0"/>
                        </a:spcAft>
                      </a:pPr>
                      <a:r>
                        <a:rPr lang="en-US" sz="1800" b="1" dirty="0">
                          <a:effectLst/>
                          <a:latin typeface="Arial" panose="020B0604020202020204" pitchFamily="34" charset="0"/>
                          <a:cs typeface="Arial" panose="020B0604020202020204" pitchFamily="34" charset="0"/>
                        </a:rPr>
                        <a:t>163,290</a:t>
                      </a:r>
                      <a:endParaRPr lang="en-ZA" sz="1800" b="1"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gn="r">
                        <a:lnSpc>
                          <a:spcPct val="107000"/>
                        </a:lnSpc>
                        <a:spcAft>
                          <a:spcPts val="0"/>
                        </a:spcAft>
                      </a:pPr>
                      <a:r>
                        <a:rPr lang="en-US" sz="1800" b="1">
                          <a:effectLst/>
                          <a:latin typeface="Arial" panose="020B0604020202020204" pitchFamily="34" charset="0"/>
                          <a:cs typeface="Arial" panose="020B0604020202020204" pitchFamily="34" charset="0"/>
                        </a:rPr>
                        <a:t>164,604</a:t>
                      </a:r>
                      <a:endParaRPr lang="en-ZA" sz="1800" b="1">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gn="r">
                        <a:lnSpc>
                          <a:spcPct val="107000"/>
                        </a:lnSpc>
                        <a:spcAft>
                          <a:spcPts val="0"/>
                        </a:spcAft>
                      </a:pPr>
                      <a:r>
                        <a:rPr lang="en-US" sz="1800" b="1" dirty="0">
                          <a:effectLst/>
                          <a:latin typeface="Arial" panose="020B0604020202020204" pitchFamily="34" charset="0"/>
                          <a:cs typeface="Arial" panose="020B0604020202020204" pitchFamily="34" charset="0"/>
                        </a:rPr>
                        <a:t>176,020</a:t>
                      </a:r>
                      <a:endParaRPr lang="en-ZA" sz="1800" b="1"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a16="http://schemas.microsoft.com/office/drawing/2014/main" xmlns="" val="10004"/>
                  </a:ext>
                </a:extLst>
              </a:tr>
            </a:tbl>
          </a:graphicData>
        </a:graphic>
      </p:graphicFrame>
      <p:sp>
        <p:nvSpPr>
          <p:cNvPr id="5" name="Rectangle 1"/>
          <p:cNvSpPr>
            <a:spLocks noChangeArrowheads="1"/>
          </p:cNvSpPr>
          <p:nvPr/>
        </p:nvSpPr>
        <p:spPr bwMode="auto">
          <a:xfrm>
            <a:off x="3431704" y="730193"/>
            <a:ext cx="8839076"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en-US" altLang="en-US" sz="2000" b="1" dirty="0" smtClean="0">
                <a:latin typeface="Arial" panose="020B0604020202020204" pitchFamily="34" charset="0"/>
                <a:ea typeface="Calibri" panose="020F0502020204030204" pitchFamily="34" charset="0"/>
                <a:cs typeface="Arial" panose="020B0604020202020204" pitchFamily="34" charset="0"/>
              </a:rPr>
              <a:t> </a:t>
            </a:r>
            <a:r>
              <a:rPr lang="en-US" altLang="en-US" sz="2000" b="1" dirty="0">
                <a:latin typeface="Arial" panose="020B0604020202020204" pitchFamily="34" charset="0"/>
                <a:ea typeface="Calibri" panose="020F0502020204030204" pitchFamily="34" charset="0"/>
                <a:cs typeface="Arial" panose="020B0604020202020204" pitchFamily="34" charset="0"/>
              </a:rPr>
              <a:t>Consolidated Overview of the </a:t>
            </a:r>
            <a:r>
              <a:rPr lang="en-US" altLang="en-US" sz="2000" b="1" dirty="0" smtClean="0">
                <a:latin typeface="Arial" panose="020B0604020202020204" pitchFamily="34" charset="0"/>
                <a:ea typeface="Calibri" panose="020F0502020204030204" pitchFamily="34" charset="0"/>
                <a:cs typeface="Arial" panose="020B0604020202020204" pitchFamily="34" charset="0"/>
              </a:rPr>
              <a:t>2019/20 BUDGET MTREF</a:t>
            </a:r>
            <a:endParaRPr lang="en-ZA" altLang="en-US" sz="2000" dirty="0"/>
          </a:p>
          <a:p>
            <a:pPr defTabSz="685800" eaLnBrk="0" fontAlgn="base" hangingPunct="0">
              <a:spcBef>
                <a:spcPct val="0"/>
              </a:spcBef>
              <a:spcAft>
                <a:spcPct val="0"/>
              </a:spcAft>
            </a:pPr>
            <a:endParaRPr lang="en-ZA" altLang="en-US" sz="1350" dirty="0">
              <a:latin typeface="Arial" panose="020B0604020202020204" pitchFamily="34" charset="0"/>
            </a:endParaRPr>
          </a:p>
        </p:txBody>
      </p:sp>
      <p:pic>
        <p:nvPicPr>
          <p:cNvPr id="6" name="Picture 5" descr="Merafong Logo"/>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98358" y="177743"/>
            <a:ext cx="1447800" cy="1104900"/>
          </a:xfrm>
          <a:prstGeom prst="rect">
            <a:avLst/>
          </a:prstGeom>
          <a:noFill/>
          <a:ln>
            <a:noFill/>
          </a:ln>
        </p:spPr>
      </p:pic>
    </p:spTree>
    <p:extLst>
      <p:ext uri="{BB962C8B-B14F-4D97-AF65-F5344CB8AC3E}">
        <p14:creationId xmlns:p14="http://schemas.microsoft.com/office/powerpoint/2010/main" xmlns="" val="30521648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4"/>
          <p:cNvGraphicFramePr>
            <a:graphicFrameLocks noGrp="1"/>
          </p:cNvGraphicFramePr>
          <p:nvPr>
            <p:ph idx="1"/>
            <p:extLst>
              <p:ext uri="{D42A27DB-BD31-4B8C-83A1-F6EECF244321}">
                <p14:modId xmlns:p14="http://schemas.microsoft.com/office/powerpoint/2010/main" xmlns="" val="1117239243"/>
              </p:ext>
            </p:extLst>
          </p:nvPr>
        </p:nvGraphicFramePr>
        <p:xfrm>
          <a:off x="656267" y="1752846"/>
          <a:ext cx="11166764" cy="4111990"/>
        </p:xfrm>
        <a:graphic>
          <a:graphicData uri="http://schemas.openxmlformats.org/drawingml/2006/table">
            <a:tbl>
              <a:tblPr firstRow="1" bandRow="1">
                <a:tableStyleId>{5C22544A-7EE6-4342-B048-85BDC9FD1C3A}</a:tableStyleId>
              </a:tblPr>
              <a:tblGrid>
                <a:gridCol w="1530927">
                  <a:extLst>
                    <a:ext uri="{9D8B030D-6E8A-4147-A177-3AD203B41FA5}">
                      <a16:colId xmlns:a16="http://schemas.microsoft.com/office/drawing/2014/main" xmlns="" val="20000"/>
                    </a:ext>
                  </a:extLst>
                </a:gridCol>
                <a:gridCol w="1260763">
                  <a:extLst>
                    <a:ext uri="{9D8B030D-6E8A-4147-A177-3AD203B41FA5}">
                      <a16:colId xmlns:a16="http://schemas.microsoft.com/office/drawing/2014/main" xmlns="" val="20001"/>
                    </a:ext>
                  </a:extLst>
                </a:gridCol>
                <a:gridCol w="1376548">
                  <a:extLst>
                    <a:ext uri="{9D8B030D-6E8A-4147-A177-3AD203B41FA5}">
                      <a16:colId xmlns:a16="http://schemas.microsoft.com/office/drawing/2014/main" xmlns="" val="20002"/>
                    </a:ext>
                  </a:extLst>
                </a:gridCol>
                <a:gridCol w="1342237">
                  <a:extLst>
                    <a:ext uri="{9D8B030D-6E8A-4147-A177-3AD203B41FA5}">
                      <a16:colId xmlns:a16="http://schemas.microsoft.com/office/drawing/2014/main" xmlns="" val="20003"/>
                    </a:ext>
                  </a:extLst>
                </a:gridCol>
                <a:gridCol w="1379096">
                  <a:extLst>
                    <a:ext uri="{9D8B030D-6E8A-4147-A177-3AD203B41FA5}">
                      <a16:colId xmlns:a16="http://schemas.microsoft.com/office/drawing/2014/main" xmlns="" val="20004"/>
                    </a:ext>
                  </a:extLst>
                </a:gridCol>
                <a:gridCol w="1395449">
                  <a:extLst>
                    <a:ext uri="{9D8B030D-6E8A-4147-A177-3AD203B41FA5}">
                      <a16:colId xmlns:a16="http://schemas.microsoft.com/office/drawing/2014/main" xmlns="" val="20005"/>
                    </a:ext>
                  </a:extLst>
                </a:gridCol>
                <a:gridCol w="1440872">
                  <a:extLst>
                    <a:ext uri="{9D8B030D-6E8A-4147-A177-3AD203B41FA5}">
                      <a16:colId xmlns:a16="http://schemas.microsoft.com/office/drawing/2014/main" xmlns="" val="20006"/>
                    </a:ext>
                  </a:extLst>
                </a:gridCol>
                <a:gridCol w="1440872">
                  <a:extLst>
                    <a:ext uri="{9D8B030D-6E8A-4147-A177-3AD203B41FA5}">
                      <a16:colId xmlns:a16="http://schemas.microsoft.com/office/drawing/2014/main" xmlns="" val="20007"/>
                    </a:ext>
                  </a:extLst>
                </a:gridCol>
              </a:tblGrid>
              <a:tr h="1758070">
                <a:tc>
                  <a:txBody>
                    <a:bodyPr/>
                    <a:lstStyle/>
                    <a:p>
                      <a:endParaRPr lang="en-ZA" sz="1600" dirty="0">
                        <a:latin typeface="Arial" panose="020B0604020202020204" pitchFamily="34" charset="0"/>
                        <a:cs typeface="Arial" panose="020B0604020202020204" pitchFamily="34" charset="0"/>
                      </a:endParaRPr>
                    </a:p>
                  </a:txBody>
                  <a:tcPr anchor="ctr"/>
                </a:tc>
                <a:tc>
                  <a:txBody>
                    <a:bodyPr/>
                    <a:lstStyle/>
                    <a:p>
                      <a:endParaRPr lang="en-ZA" sz="160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600" dirty="0" smtClean="0">
                          <a:latin typeface="Arial" panose="020B0604020202020204" pitchFamily="34" charset="0"/>
                          <a:cs typeface="Arial" panose="020B0604020202020204" pitchFamily="34" charset="0"/>
                        </a:rPr>
                        <a:t>2012/13</a:t>
                      </a:r>
                    </a:p>
                    <a:p>
                      <a:endParaRPr lang="en-ZA" sz="1600" dirty="0">
                        <a:latin typeface="Arial" panose="020B0604020202020204" pitchFamily="34" charset="0"/>
                        <a:cs typeface="Arial" panose="020B0604020202020204" pitchFamily="34" charset="0"/>
                      </a:endParaRPr>
                    </a:p>
                  </a:txBody>
                  <a:tcPr anchor="ctr"/>
                </a:tc>
                <a:tc>
                  <a:txBody>
                    <a:bodyPr/>
                    <a:lstStyle/>
                    <a:p>
                      <a:r>
                        <a:rPr lang="en-ZA" sz="1600" dirty="0" smtClean="0">
                          <a:latin typeface="Arial" panose="020B0604020202020204" pitchFamily="34" charset="0"/>
                          <a:cs typeface="Arial" panose="020B0604020202020204" pitchFamily="34" charset="0"/>
                        </a:rPr>
                        <a:t>2013/14</a:t>
                      </a:r>
                      <a:endParaRPr lang="en-ZA" sz="1600" dirty="0">
                        <a:latin typeface="Arial" panose="020B0604020202020204" pitchFamily="34" charset="0"/>
                        <a:cs typeface="Arial" panose="020B0604020202020204" pitchFamily="34" charset="0"/>
                      </a:endParaRPr>
                    </a:p>
                  </a:txBody>
                  <a:tcPr anchor="ctr"/>
                </a:tc>
                <a:tc>
                  <a:txBody>
                    <a:bodyPr/>
                    <a:lstStyle/>
                    <a:p>
                      <a:r>
                        <a:rPr lang="en-ZA" sz="1600" dirty="0" smtClean="0">
                          <a:latin typeface="Arial" panose="020B0604020202020204" pitchFamily="34" charset="0"/>
                          <a:cs typeface="Arial" panose="020B0604020202020204" pitchFamily="34" charset="0"/>
                        </a:rPr>
                        <a:t>2014/15</a:t>
                      </a:r>
                      <a:endParaRPr lang="en-ZA" sz="1600" dirty="0">
                        <a:latin typeface="Arial" panose="020B0604020202020204" pitchFamily="34" charset="0"/>
                        <a:cs typeface="Arial" panose="020B0604020202020204" pitchFamily="34" charset="0"/>
                      </a:endParaRPr>
                    </a:p>
                  </a:txBody>
                  <a:tcPr anchor="ctr"/>
                </a:tc>
                <a:tc>
                  <a:txBody>
                    <a:bodyPr/>
                    <a:lstStyle/>
                    <a:p>
                      <a:r>
                        <a:rPr lang="en-ZA" sz="1600" dirty="0" smtClean="0">
                          <a:latin typeface="Arial" panose="020B0604020202020204" pitchFamily="34" charset="0"/>
                          <a:cs typeface="Arial" panose="020B0604020202020204" pitchFamily="34" charset="0"/>
                        </a:rPr>
                        <a:t>2015/16</a:t>
                      </a:r>
                      <a:endParaRPr lang="en-ZA" sz="1600" dirty="0">
                        <a:latin typeface="Arial" panose="020B0604020202020204" pitchFamily="34" charset="0"/>
                        <a:cs typeface="Arial" panose="020B0604020202020204" pitchFamily="34" charset="0"/>
                      </a:endParaRPr>
                    </a:p>
                  </a:txBody>
                  <a:tcPr anchor="ctr"/>
                </a:tc>
                <a:tc>
                  <a:txBody>
                    <a:bodyPr/>
                    <a:lstStyle/>
                    <a:p>
                      <a:r>
                        <a:rPr lang="en-ZA" sz="1600" dirty="0" smtClean="0">
                          <a:latin typeface="Arial" panose="020B0604020202020204" pitchFamily="34" charset="0"/>
                          <a:cs typeface="Arial" panose="020B0604020202020204" pitchFamily="34" charset="0"/>
                        </a:rPr>
                        <a:t>2016/17</a:t>
                      </a:r>
                      <a:endParaRPr lang="en-ZA" sz="1600" dirty="0">
                        <a:latin typeface="Arial" panose="020B0604020202020204" pitchFamily="34" charset="0"/>
                        <a:cs typeface="Arial" panose="020B0604020202020204" pitchFamily="34" charset="0"/>
                      </a:endParaRPr>
                    </a:p>
                  </a:txBody>
                  <a:tcPr anchor="ctr"/>
                </a:tc>
                <a:tc>
                  <a:txBody>
                    <a:bodyPr/>
                    <a:lstStyle/>
                    <a:p>
                      <a:endParaRPr lang="en-ZA" sz="1600" dirty="0" smtClean="0">
                        <a:latin typeface="Arial" panose="020B0604020202020204" pitchFamily="34" charset="0"/>
                        <a:cs typeface="Arial" panose="020B0604020202020204" pitchFamily="34" charset="0"/>
                      </a:endParaRPr>
                    </a:p>
                    <a:p>
                      <a:r>
                        <a:rPr lang="en-ZA" sz="1600" dirty="0" smtClean="0">
                          <a:latin typeface="Arial" panose="020B0604020202020204" pitchFamily="34" charset="0"/>
                          <a:cs typeface="Arial" panose="020B0604020202020204" pitchFamily="34" charset="0"/>
                        </a:rPr>
                        <a:t>2017/18</a:t>
                      </a:r>
                    </a:p>
                    <a:p>
                      <a:endParaRPr lang="en-ZA" sz="1600" dirty="0">
                        <a:latin typeface="Arial" panose="020B0604020202020204" pitchFamily="34" charset="0"/>
                        <a:cs typeface="Arial" panose="020B0604020202020204" pitchFamily="34" charset="0"/>
                      </a:endParaRPr>
                    </a:p>
                  </a:txBody>
                  <a:tcPr anchor="ctr"/>
                </a:tc>
                <a:tc>
                  <a:txBody>
                    <a:bodyPr/>
                    <a:lstStyle/>
                    <a:p>
                      <a:r>
                        <a:rPr lang="en-ZA" sz="1600" dirty="0" smtClean="0">
                          <a:latin typeface="Arial" panose="020B0604020202020204" pitchFamily="34" charset="0"/>
                          <a:cs typeface="Arial" panose="020B0604020202020204" pitchFamily="34" charset="0"/>
                        </a:rPr>
                        <a:t>2018/19</a:t>
                      </a:r>
                      <a:endParaRPr lang="en-ZA" sz="16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10000"/>
                  </a:ext>
                </a:extLst>
              </a:tr>
              <a:tr h="2353920">
                <a:tc>
                  <a:txBody>
                    <a:bodyPr/>
                    <a:lstStyle/>
                    <a:p>
                      <a:r>
                        <a:rPr lang="en-ZA" sz="2400" dirty="0" smtClean="0">
                          <a:latin typeface="Arial" panose="020B0604020202020204" pitchFamily="34" charset="0"/>
                          <a:cs typeface="Arial" panose="020B0604020202020204" pitchFamily="34" charset="0"/>
                        </a:rPr>
                        <a:t>Collection Rate</a:t>
                      </a:r>
                      <a:endParaRPr lang="en-ZA" sz="2400" dirty="0">
                        <a:latin typeface="Arial" panose="020B0604020202020204" pitchFamily="34" charset="0"/>
                        <a:cs typeface="Arial" panose="020B0604020202020204" pitchFamily="34" charset="0"/>
                      </a:endParaRPr>
                    </a:p>
                  </a:txBody>
                  <a:tcPr/>
                </a:tc>
                <a:tc>
                  <a:txBody>
                    <a:bodyPr/>
                    <a:lstStyle/>
                    <a:p>
                      <a:pPr algn="ctr"/>
                      <a:r>
                        <a:rPr lang="en-ZA" sz="2400" dirty="0" smtClean="0">
                          <a:latin typeface="Arial" panose="020B0604020202020204" pitchFamily="34" charset="0"/>
                          <a:cs typeface="Arial" panose="020B0604020202020204" pitchFamily="34" charset="0"/>
                        </a:rPr>
                        <a:t>83.79%</a:t>
                      </a:r>
                      <a:endParaRPr lang="en-ZA" sz="2400" dirty="0">
                        <a:latin typeface="Arial" panose="020B0604020202020204" pitchFamily="34" charset="0"/>
                        <a:cs typeface="Arial" panose="020B0604020202020204" pitchFamily="34" charset="0"/>
                      </a:endParaRPr>
                    </a:p>
                  </a:txBody>
                  <a:tcPr/>
                </a:tc>
                <a:tc>
                  <a:txBody>
                    <a:bodyPr/>
                    <a:lstStyle/>
                    <a:p>
                      <a:pPr algn="ctr"/>
                      <a:r>
                        <a:rPr lang="en-ZA" sz="2400" dirty="0" smtClean="0">
                          <a:latin typeface="Arial" panose="020B0604020202020204" pitchFamily="34" charset="0"/>
                          <a:cs typeface="Arial" panose="020B0604020202020204" pitchFamily="34" charset="0"/>
                        </a:rPr>
                        <a:t>83.24%</a:t>
                      </a:r>
                      <a:endParaRPr lang="en-ZA" sz="2400" dirty="0">
                        <a:latin typeface="Arial" panose="020B0604020202020204" pitchFamily="34" charset="0"/>
                        <a:cs typeface="Arial" panose="020B0604020202020204" pitchFamily="34" charset="0"/>
                      </a:endParaRPr>
                    </a:p>
                  </a:txBody>
                  <a:tcPr/>
                </a:tc>
                <a:tc>
                  <a:txBody>
                    <a:bodyPr/>
                    <a:lstStyle/>
                    <a:p>
                      <a:pPr algn="ctr"/>
                      <a:r>
                        <a:rPr lang="en-ZA" sz="2400" dirty="0" smtClean="0">
                          <a:latin typeface="Arial" panose="020B0604020202020204" pitchFamily="34" charset="0"/>
                          <a:cs typeface="Arial" panose="020B0604020202020204" pitchFamily="34" charset="0"/>
                        </a:rPr>
                        <a:t>76.04%</a:t>
                      </a:r>
                      <a:endParaRPr lang="en-ZA" sz="2400" dirty="0">
                        <a:latin typeface="Arial" panose="020B0604020202020204" pitchFamily="34" charset="0"/>
                        <a:cs typeface="Arial" panose="020B0604020202020204" pitchFamily="34" charset="0"/>
                      </a:endParaRPr>
                    </a:p>
                  </a:txBody>
                  <a:tcPr/>
                </a:tc>
                <a:tc>
                  <a:txBody>
                    <a:bodyPr/>
                    <a:lstStyle/>
                    <a:p>
                      <a:pPr algn="ctr"/>
                      <a:r>
                        <a:rPr lang="en-ZA" sz="2400" dirty="0" smtClean="0">
                          <a:solidFill>
                            <a:srgbClr val="FF0000"/>
                          </a:solidFill>
                          <a:latin typeface="Arial" panose="020B0604020202020204" pitchFamily="34" charset="0"/>
                          <a:cs typeface="Arial" panose="020B0604020202020204" pitchFamily="34" charset="0"/>
                        </a:rPr>
                        <a:t>69.49%</a:t>
                      </a:r>
                    </a:p>
                    <a:p>
                      <a:pPr algn="ctr"/>
                      <a:endParaRPr lang="en-ZA" sz="2400" dirty="0" smtClean="0">
                        <a:solidFill>
                          <a:srgbClr val="FF0000"/>
                        </a:solidFill>
                        <a:latin typeface="Arial" panose="020B0604020202020204" pitchFamily="34" charset="0"/>
                        <a:cs typeface="Arial" panose="020B0604020202020204" pitchFamily="34" charset="0"/>
                      </a:endParaRPr>
                    </a:p>
                    <a:p>
                      <a:pPr algn="ctr"/>
                      <a:r>
                        <a:rPr lang="en-ZA" sz="2400" dirty="0" smtClean="0">
                          <a:solidFill>
                            <a:srgbClr val="FF0000"/>
                          </a:solidFill>
                          <a:latin typeface="Arial" panose="020B0604020202020204" pitchFamily="34" charset="0"/>
                          <a:cs typeface="Arial" panose="020B0604020202020204" pitchFamily="34" charset="0"/>
                        </a:rPr>
                        <a:t>Property rates outcome</a:t>
                      </a:r>
                      <a:endParaRPr lang="en-ZA" sz="2400" dirty="0">
                        <a:solidFill>
                          <a:srgbClr val="FF0000"/>
                        </a:solidFill>
                        <a:latin typeface="Arial" panose="020B0604020202020204" pitchFamily="34" charset="0"/>
                        <a:cs typeface="Arial" panose="020B0604020202020204" pitchFamily="34" charset="0"/>
                      </a:endParaRPr>
                    </a:p>
                  </a:txBody>
                  <a:tcPr/>
                </a:tc>
                <a:tc>
                  <a:txBody>
                    <a:bodyPr/>
                    <a:lstStyle/>
                    <a:p>
                      <a:pPr algn="ctr"/>
                      <a:r>
                        <a:rPr lang="en-ZA" sz="2400" dirty="0" smtClean="0">
                          <a:solidFill>
                            <a:srgbClr val="FF0000"/>
                          </a:solidFill>
                          <a:latin typeface="Arial" panose="020B0604020202020204" pitchFamily="34" charset="0"/>
                          <a:cs typeface="Arial" panose="020B0604020202020204" pitchFamily="34" charset="0"/>
                        </a:rPr>
                        <a:t>71.59%</a:t>
                      </a:r>
                    </a:p>
                    <a:p>
                      <a:pPr algn="ctr"/>
                      <a:endParaRPr lang="en-ZA" sz="2400" dirty="0" smtClean="0">
                        <a:solidFill>
                          <a:srgbClr val="FF0000"/>
                        </a:solidFill>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ZA" sz="2400" dirty="0" smtClean="0">
                          <a:solidFill>
                            <a:srgbClr val="FF0000"/>
                          </a:solidFill>
                          <a:latin typeface="Arial" panose="020B0604020202020204" pitchFamily="34" charset="0"/>
                          <a:cs typeface="Arial" panose="020B0604020202020204" pitchFamily="34" charset="0"/>
                        </a:rPr>
                        <a:t>Property rates outcome</a:t>
                      </a:r>
                    </a:p>
                    <a:p>
                      <a:pPr algn="ctr"/>
                      <a:endParaRPr lang="en-ZA" sz="2400" dirty="0">
                        <a:solidFill>
                          <a:srgbClr val="FF0000"/>
                        </a:solidFill>
                        <a:latin typeface="Arial" panose="020B0604020202020204" pitchFamily="34" charset="0"/>
                        <a:cs typeface="Arial" panose="020B0604020202020204" pitchFamily="34" charset="0"/>
                      </a:endParaRPr>
                    </a:p>
                  </a:txBody>
                  <a:tcPr/>
                </a:tc>
                <a:tc>
                  <a:txBody>
                    <a:bodyPr/>
                    <a:lstStyle/>
                    <a:p>
                      <a:pPr algn="ctr"/>
                      <a:r>
                        <a:rPr lang="en-ZA" sz="2400" dirty="0" smtClean="0">
                          <a:solidFill>
                            <a:srgbClr val="FF0000"/>
                          </a:solidFill>
                          <a:latin typeface="Arial" panose="020B0604020202020204" pitchFamily="34" charset="0"/>
                          <a:cs typeface="Arial" panose="020B0604020202020204" pitchFamily="34" charset="0"/>
                        </a:rPr>
                        <a:t>68.06%</a:t>
                      </a:r>
                    </a:p>
                    <a:p>
                      <a:pPr algn="ctr"/>
                      <a:endParaRPr lang="en-ZA" sz="2400" dirty="0" smtClean="0">
                        <a:solidFill>
                          <a:srgbClr val="FF0000"/>
                        </a:solidFill>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ZA" sz="2400" dirty="0" smtClean="0">
                          <a:solidFill>
                            <a:srgbClr val="FF0000"/>
                          </a:solidFill>
                          <a:latin typeface="Arial" panose="020B0604020202020204" pitchFamily="34" charset="0"/>
                          <a:cs typeface="Arial" panose="020B0604020202020204" pitchFamily="34" charset="0"/>
                        </a:rPr>
                        <a:t>Property rates outcome</a:t>
                      </a:r>
                    </a:p>
                    <a:p>
                      <a:pPr algn="ctr"/>
                      <a:endParaRPr lang="en-ZA" sz="2400" dirty="0">
                        <a:solidFill>
                          <a:srgbClr val="FF0000"/>
                        </a:solidFill>
                        <a:latin typeface="Arial" panose="020B0604020202020204" pitchFamily="34" charset="0"/>
                        <a:cs typeface="Arial" panose="020B0604020202020204" pitchFamily="34" charset="0"/>
                      </a:endParaRPr>
                    </a:p>
                  </a:txBody>
                  <a:tcPr/>
                </a:tc>
                <a:tc>
                  <a:txBody>
                    <a:bodyPr/>
                    <a:lstStyle/>
                    <a:p>
                      <a:pPr algn="ctr"/>
                      <a:r>
                        <a:rPr lang="en-ZA" sz="2400" dirty="0" smtClean="0">
                          <a:solidFill>
                            <a:srgbClr val="FF0000"/>
                          </a:solidFill>
                          <a:latin typeface="Arial" panose="020B0604020202020204" pitchFamily="34" charset="0"/>
                          <a:cs typeface="Arial" panose="020B0604020202020204" pitchFamily="34" charset="0"/>
                        </a:rPr>
                        <a:t>64.20%</a:t>
                      </a:r>
                    </a:p>
                    <a:p>
                      <a:pPr algn="ctr"/>
                      <a:endParaRPr lang="en-ZA" sz="2400" dirty="0" smtClean="0">
                        <a:solidFill>
                          <a:srgbClr val="FF0000"/>
                        </a:solidFill>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ZA" sz="2400" dirty="0" smtClean="0">
                          <a:solidFill>
                            <a:srgbClr val="FF0000"/>
                          </a:solidFill>
                          <a:latin typeface="Arial" panose="020B0604020202020204" pitchFamily="34" charset="0"/>
                          <a:cs typeface="Arial" panose="020B0604020202020204" pitchFamily="34" charset="0"/>
                        </a:rPr>
                        <a:t>Property rates outcome</a:t>
                      </a:r>
                    </a:p>
                    <a:p>
                      <a:pPr algn="ctr"/>
                      <a:endParaRPr lang="en-ZA" sz="2400" dirty="0">
                        <a:solidFill>
                          <a:srgbClr val="FF000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1"/>
                  </a:ext>
                </a:extLst>
              </a:tr>
            </a:tbl>
          </a:graphicData>
        </a:graphic>
      </p:graphicFrame>
      <p:pic>
        <p:nvPicPr>
          <p:cNvPr id="5" name="Picture 2" descr="Merafong Logo"/>
          <p:cNvPicPr>
            <a:picLocks noChangeAspect="1" noChangeArrowheads="1"/>
          </p:cNvPicPr>
          <p:nvPr/>
        </p:nvPicPr>
        <p:blipFill>
          <a:blip r:embed="rId2" cstate="print">
            <a:lum bright="24000" contrast="8000"/>
          </a:blip>
          <a:srcRect/>
          <a:stretch>
            <a:fillRect/>
          </a:stretch>
        </p:blipFill>
        <p:spPr bwMode="auto">
          <a:xfrm>
            <a:off x="0" y="-1"/>
            <a:ext cx="1500198" cy="1454727"/>
          </a:xfrm>
          <a:prstGeom prst="rect">
            <a:avLst/>
          </a:prstGeom>
          <a:noFill/>
          <a:ln w="9525">
            <a:noFill/>
            <a:miter lim="800000"/>
            <a:headEnd/>
            <a:tailEnd/>
          </a:ln>
        </p:spPr>
      </p:pic>
      <p:sp>
        <p:nvSpPr>
          <p:cNvPr id="6" name="Title 1"/>
          <p:cNvSpPr>
            <a:spLocks noGrp="1"/>
          </p:cNvSpPr>
          <p:nvPr>
            <p:ph type="title"/>
          </p:nvPr>
        </p:nvSpPr>
        <p:spPr>
          <a:xfrm>
            <a:off x="2186330" y="597476"/>
            <a:ext cx="8229600" cy="857250"/>
          </a:xfrm>
        </p:spPr>
        <p:txBody>
          <a:bodyPr>
            <a:normAutofit fontScale="90000"/>
          </a:bodyPr>
          <a:lstStyle/>
          <a:p>
            <a:pPr algn="ctr"/>
            <a:r>
              <a:rPr lang="en-ZA" sz="2800" b="1" dirty="0">
                <a:latin typeface="Arial" panose="020B0604020202020204" pitchFamily="34" charset="0"/>
                <a:cs typeface="Arial" panose="020B0604020202020204" pitchFamily="34" charset="0"/>
              </a:rPr>
              <a:t>	</a:t>
            </a:r>
            <a:r>
              <a:rPr lang="en-ZA" sz="2800" b="1" dirty="0" smtClean="0">
                <a:latin typeface="Arial" panose="020B0604020202020204" pitchFamily="34" charset="0"/>
                <a:cs typeface="Arial" panose="020B0604020202020204" pitchFamily="34" charset="0"/>
              </a:rPr>
              <a:t>IMPACT OF MINES VALUATION DISPUTE ON   	REVENUE</a:t>
            </a:r>
            <a:endParaRPr lang="en-ZA" sz="2800" b="1"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xmlns="" val="41999076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31173</TotalTime>
  <Words>1737</Words>
  <Application>Microsoft Office PowerPoint</Application>
  <PresentationFormat>Custom</PresentationFormat>
  <Paragraphs>456</Paragraphs>
  <Slides>36</Slides>
  <Notes>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Concourse</vt:lpstr>
      <vt:lpstr>PORTFOLIO COMMITTEE - COOPERATIVE GOVERNANCE AND TRADITIONAL AFFAIRS</vt:lpstr>
      <vt:lpstr> STATE OF THE MUNICIPALITY</vt:lpstr>
      <vt:lpstr>  DEMOGRAPHIC PROFILE </vt:lpstr>
      <vt:lpstr> DEMOGRAPHIC PROFILE ….cont…</vt:lpstr>
      <vt:lpstr>   DEMOGRAPHIC PROFILE ….cont…</vt:lpstr>
      <vt:lpstr>  DEMOGRAPHIC PROFILE ….cont…</vt:lpstr>
      <vt:lpstr> FINANCIAL POSITION</vt:lpstr>
      <vt:lpstr>Slide 8</vt:lpstr>
      <vt:lpstr> IMPACT OF MINES VALUATION DISPUTE ON    REVENUE</vt:lpstr>
      <vt:lpstr>      FINANCIAL POSITION- CHALLENGES</vt:lpstr>
      <vt:lpstr>     IMPACT OF SUPPLEMENTARY VALUATION 6</vt:lpstr>
      <vt:lpstr>        IMPACT OF SUPPLEMENTARY VALUATION 6</vt:lpstr>
      <vt:lpstr>        FINANCIAL POSITION-CHALLENGES</vt:lpstr>
      <vt:lpstr> PAYMENT LEVELS PER AREA 2018/19</vt:lpstr>
      <vt:lpstr>     FINANCIAL POSITION - CHALLENGES</vt:lpstr>
      <vt:lpstr>    FINANCIAL POSITION -CHALLENGES</vt:lpstr>
      <vt:lpstr>  DISTRIBUTION LOSS - WATER</vt:lpstr>
      <vt:lpstr>   FINANCIAL POSITION - CHALLENGES</vt:lpstr>
      <vt:lpstr>             WATER LOSSES STRATEGY</vt:lpstr>
      <vt:lpstr>PROGRESS TO DATE ON THE WATER LOSS PLAN</vt:lpstr>
      <vt:lpstr>Slide 21</vt:lpstr>
      <vt:lpstr>COST CONTAINMENT</vt:lpstr>
      <vt:lpstr>              FINANCIAL POSITION</vt:lpstr>
      <vt:lpstr>   UNITS PURCHASED VS SOLD 2018/19</vt:lpstr>
      <vt:lpstr>ELECTRICITY LOSSES  TECHNICAL MAIN CAUSES</vt:lpstr>
      <vt:lpstr>PROPOSED SOLUTIONS TECHNICAL LOSSES</vt:lpstr>
      <vt:lpstr>ELECTRICITY LOSSES NON-TECHNICAL MAIN CAUSES</vt:lpstr>
      <vt:lpstr> TAMPERED METERS PER AREA</vt:lpstr>
      <vt:lpstr>PROGRESS TO DATE – NON TECHNICAL LOSSES</vt:lpstr>
      <vt:lpstr> PROVINCIAL SUPPORT </vt:lpstr>
      <vt:lpstr>INVESTMENT IN VBS</vt:lpstr>
      <vt:lpstr>                      INVESTMENT IN VBS</vt:lpstr>
      <vt:lpstr>         RECOVERY OF INVESTMENT AND TREATMENT OF SHORTFALL</vt:lpstr>
      <vt:lpstr>                      CONSEQUENCE MANAGEMENT</vt:lpstr>
      <vt:lpstr>                      CONSEQUENCE MANAGEMENT</vt:lpstr>
      <vt:lpstr>      THANK YOU!</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MERAFONG CITY LM TURNAROUND STRATEGY</dc:title>
  <dc:creator>A.R. Ngwenya</dc:creator>
  <cp:lastModifiedBy>PUMZA</cp:lastModifiedBy>
  <cp:revision>487</cp:revision>
  <cp:lastPrinted>2019-11-19T09:25:23Z</cp:lastPrinted>
  <dcterms:created xsi:type="dcterms:W3CDTF">2016-11-22T08:39:49Z</dcterms:created>
  <dcterms:modified xsi:type="dcterms:W3CDTF">2019-12-05T12:08:46Z</dcterms:modified>
</cp:coreProperties>
</file>