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commentAuthors.xml" ContentType="application/vnd.openxmlformats-officedocument.presentationml.commentAuthors+xml"/>
  <Default Extension="xlsx" ContentType="application/vnd.openxmlformats-officedocument.spreadsheetml.sheet"/>
  <Override PartName="/ppt/charts/chart3.xml" ContentType="application/vnd.openxmlformats-officedocument.drawingml.chart+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charts/style3.xml" ContentType="application/vnd.ms-office.chartstyle+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charts/colors1.xml" ContentType="application/vnd.ms-office.chartcolorstyle+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charts/style2.xml" ContentType="application/vnd.ms-office.chartstyl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3"/>
    <p:sldMasterId id="2147483877" r:id="rId4"/>
    <p:sldMasterId id="2147483900" r:id="rId5"/>
  </p:sldMasterIdLst>
  <p:notesMasterIdLst>
    <p:notesMasterId r:id="rId32"/>
  </p:notesMasterIdLst>
  <p:handoutMasterIdLst>
    <p:handoutMasterId r:id="rId33"/>
  </p:handoutMasterIdLst>
  <p:sldIdLst>
    <p:sldId id="670" r:id="rId6"/>
    <p:sldId id="665" r:id="rId7"/>
    <p:sldId id="654" r:id="rId8"/>
    <p:sldId id="701" r:id="rId9"/>
    <p:sldId id="709" r:id="rId10"/>
    <p:sldId id="671" r:id="rId11"/>
    <p:sldId id="704" r:id="rId12"/>
    <p:sldId id="706" r:id="rId13"/>
    <p:sldId id="707" r:id="rId14"/>
    <p:sldId id="713" r:id="rId15"/>
    <p:sldId id="714" r:id="rId16"/>
    <p:sldId id="715" r:id="rId17"/>
    <p:sldId id="716" r:id="rId18"/>
    <p:sldId id="721" r:id="rId19"/>
    <p:sldId id="722" r:id="rId20"/>
    <p:sldId id="723" r:id="rId21"/>
    <p:sldId id="724" r:id="rId22"/>
    <p:sldId id="726" r:id="rId23"/>
    <p:sldId id="717" r:id="rId24"/>
    <p:sldId id="718" r:id="rId25"/>
    <p:sldId id="711" r:id="rId26"/>
    <p:sldId id="712" r:id="rId27"/>
    <p:sldId id="720" r:id="rId28"/>
    <p:sldId id="719" r:id="rId29"/>
    <p:sldId id="727" r:id="rId30"/>
    <p:sldId id="666" r:id="rId31"/>
  </p:sldIdLst>
  <p:sldSz cx="9144000" cy="6858000" type="screen4x3"/>
  <p:notesSz cx="6808788" cy="9940925"/>
  <p:defaultTextStyle>
    <a:defPPr>
      <a:defRPr lang="en-US"/>
    </a:defPPr>
    <a:lvl1pPr algn="l" rtl="0" fontAlgn="base">
      <a:spcBef>
        <a:spcPct val="0"/>
      </a:spcBef>
      <a:spcAft>
        <a:spcPct val="0"/>
      </a:spcAft>
      <a:defRPr b="1" kern="1200">
        <a:solidFill>
          <a:schemeClr val="tx1"/>
        </a:solidFill>
        <a:latin typeface="Arial" pitchFamily="34" charset="0"/>
        <a:ea typeface="+mn-ea"/>
        <a:cs typeface="Arial" pitchFamily="34" charset="0"/>
      </a:defRPr>
    </a:lvl1pPr>
    <a:lvl2pPr marL="457200" algn="l" rtl="0" fontAlgn="base">
      <a:spcBef>
        <a:spcPct val="0"/>
      </a:spcBef>
      <a:spcAft>
        <a:spcPct val="0"/>
      </a:spcAft>
      <a:defRPr b="1" kern="1200">
        <a:solidFill>
          <a:schemeClr val="tx1"/>
        </a:solidFill>
        <a:latin typeface="Arial" pitchFamily="34" charset="0"/>
        <a:ea typeface="+mn-ea"/>
        <a:cs typeface="Arial" pitchFamily="34" charset="0"/>
      </a:defRPr>
    </a:lvl2pPr>
    <a:lvl3pPr marL="914400" algn="l" rtl="0" fontAlgn="base">
      <a:spcBef>
        <a:spcPct val="0"/>
      </a:spcBef>
      <a:spcAft>
        <a:spcPct val="0"/>
      </a:spcAft>
      <a:defRPr b="1"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tx1"/>
        </a:solidFill>
        <a:latin typeface="Arial" pitchFamily="34" charset="0"/>
        <a:ea typeface="+mn-ea"/>
        <a:cs typeface="Arial" pitchFamily="34" charset="0"/>
      </a:defRPr>
    </a:lvl5pPr>
    <a:lvl6pPr marL="2286000" algn="l" defTabSz="914400" rtl="0" eaLnBrk="1" latinLnBrk="0" hangingPunct="1">
      <a:defRPr b="1" kern="1200">
        <a:solidFill>
          <a:schemeClr val="tx1"/>
        </a:solidFill>
        <a:latin typeface="Arial" pitchFamily="34" charset="0"/>
        <a:ea typeface="+mn-ea"/>
        <a:cs typeface="Arial" pitchFamily="34" charset="0"/>
      </a:defRPr>
    </a:lvl6pPr>
    <a:lvl7pPr marL="2743200" algn="l" defTabSz="914400" rtl="0" eaLnBrk="1" latinLnBrk="0" hangingPunct="1">
      <a:defRPr b="1" kern="1200">
        <a:solidFill>
          <a:schemeClr val="tx1"/>
        </a:solidFill>
        <a:latin typeface="Arial" pitchFamily="34" charset="0"/>
        <a:ea typeface="+mn-ea"/>
        <a:cs typeface="Arial" pitchFamily="34" charset="0"/>
      </a:defRPr>
    </a:lvl7pPr>
    <a:lvl8pPr marL="3200400" algn="l" defTabSz="914400" rtl="0" eaLnBrk="1" latinLnBrk="0" hangingPunct="1">
      <a:defRPr b="1" kern="1200">
        <a:solidFill>
          <a:schemeClr val="tx1"/>
        </a:solidFill>
        <a:latin typeface="Arial" pitchFamily="34" charset="0"/>
        <a:ea typeface="+mn-ea"/>
        <a:cs typeface="Arial" pitchFamily="34" charset="0"/>
      </a:defRPr>
    </a:lvl8pPr>
    <a:lvl9pPr marL="3657600" algn="l" defTabSz="914400" rtl="0" eaLnBrk="1" latinLnBrk="0" hangingPunct="1">
      <a:defRPr b="1"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rhad Osman" initials="FO" lastIdx="0" clrIdx="0">
    <p:extLst>
      <p:ext uri="{19B8F6BF-5375-455C-9EA6-DF929625EA0E}">
        <p15:presenceInfo xmlns:p15="http://schemas.microsoft.com/office/powerpoint/2012/main" xmlns="" userId="S-1-5-21-2380184862-309048139-2695422336-323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66478"/>
    <a:srgbClr val="4C4C4C"/>
    <a:srgbClr val="FAA00A"/>
    <a:srgbClr val="FF9900"/>
    <a:srgbClr val="2CA04D"/>
    <a:srgbClr val="EB6529"/>
    <a:srgbClr val="E15415"/>
    <a:srgbClr val="EF4718"/>
    <a:srgbClr val="00FF00"/>
    <a:srgbClr val="FFCC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16" autoAdjust="0"/>
    <p:restoredTop sz="95232" autoAdjust="0"/>
  </p:normalViewPr>
  <p:slideViewPr>
    <p:cSldViewPr>
      <p:cViewPr varScale="1">
        <p:scale>
          <a:sx n="111" d="100"/>
          <a:sy n="111" d="100"/>
        </p:scale>
        <p:origin x="-1614" y="-7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1.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3.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2.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Office_Excel_Worksheet3.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autoTitleDeleted val="1"/>
    <c:plotArea>
      <c:layout/>
      <c:pieChart>
        <c:varyColors val="1"/>
        <c:ser>
          <c:idx val="0"/>
          <c:order val="0"/>
          <c:dPt>
            <c:idx val="0"/>
            <c:spPr>
              <a:solidFill>
                <a:srgbClr val="00B050"/>
              </a:solidFill>
              <a:ln w="19050">
                <a:solidFill>
                  <a:schemeClr val="lt1"/>
                </a:solidFill>
              </a:ln>
              <a:effectLst/>
            </c:spPr>
            <c:extLst xmlns:c16r2="http://schemas.microsoft.com/office/drawing/2015/06/chart">
              <c:ext xmlns:c16="http://schemas.microsoft.com/office/drawing/2014/chart" uri="{C3380CC4-5D6E-409C-BE32-E72D297353CC}">
                <c16:uniqueId val="{00000001-4833-4E42-AD0C-EB6A79EF4DB4}"/>
              </c:ext>
            </c:extLst>
          </c:dPt>
          <c:dPt>
            <c:idx val="1"/>
            <c:spPr>
              <a:solidFill>
                <a:srgbClr val="FFC000"/>
              </a:solidFill>
              <a:ln w="19050">
                <a:solidFill>
                  <a:schemeClr val="lt1"/>
                </a:solidFill>
              </a:ln>
              <a:effectLst/>
            </c:spPr>
            <c:extLst xmlns:c16r2="http://schemas.microsoft.com/office/drawing/2015/06/chart">
              <c:ext xmlns:c16="http://schemas.microsoft.com/office/drawing/2014/chart" uri="{C3380CC4-5D6E-409C-BE32-E72D297353CC}">
                <c16:uniqueId val="{00000003-4833-4E42-AD0C-EB6A79EF4DB4}"/>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bestFit"/>
            <c:showVal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(5)'!$L$13:$L$14</c:f>
              <c:strCache>
                <c:ptCount val="2"/>
                <c:pt idx="0">
                  <c:v>Resolved</c:v>
                </c:pt>
                <c:pt idx="1">
                  <c:v>Unresolved</c:v>
                </c:pt>
              </c:strCache>
            </c:strRef>
          </c:cat>
          <c:val>
            <c:numRef>
              <c:f>'Pie chart (5)'!$M$13:$M$14</c:f>
              <c:numCache>
                <c:formatCode>0%</c:formatCode>
                <c:ptCount val="2"/>
                <c:pt idx="0">
                  <c:v>0.87500000000000011</c:v>
                </c:pt>
                <c:pt idx="1">
                  <c:v>0.125</c:v>
                </c:pt>
              </c:numCache>
            </c:numRef>
          </c:val>
          <c:extLst xmlns:c16r2="http://schemas.microsoft.com/office/drawing/2015/06/chart">
            <c:ext xmlns:c16="http://schemas.microsoft.com/office/drawing/2014/chart" uri="{C3380CC4-5D6E-409C-BE32-E72D297353CC}">
              <c16:uniqueId val="{00000004-4833-4E42-AD0C-EB6A79EF4DB4}"/>
            </c:ext>
          </c:extLst>
        </c:ser>
        <c:dLbls>
          <c:showVal val="1"/>
        </c:dLbls>
        <c:firstSliceAng val="0"/>
      </c:pieChart>
      <c:spPr>
        <a:noFill/>
        <a:ln>
          <a:noFill/>
        </a:ln>
        <a:effectLst/>
      </c:spPr>
    </c:plotArea>
    <c:legend>
      <c:legendPos val="b"/>
      <c:layout/>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zero"/>
  </c:chart>
  <c:spPr>
    <a:solidFill>
      <a:schemeClr val="bg1"/>
    </a:solidFill>
    <a:ln w="9525" cap="flat" cmpd="sng" algn="ctr">
      <a:solidFill>
        <a:schemeClr val="tx1">
          <a:lumMod val="75000"/>
          <a:lumOff val="25000"/>
        </a:schemeClr>
      </a:solidFill>
      <a:round/>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hart>
    <c:autoTitleDeleted val="1"/>
    <c:plotArea>
      <c:layout/>
      <c:pieChart>
        <c:varyColors val="1"/>
        <c:ser>
          <c:idx val="0"/>
          <c:order val="0"/>
          <c:dPt>
            <c:idx val="0"/>
            <c:spPr>
              <a:solidFill>
                <a:srgbClr val="00B050"/>
              </a:solidFill>
              <a:ln w="19050">
                <a:solidFill>
                  <a:schemeClr val="lt1"/>
                </a:solidFill>
              </a:ln>
              <a:effectLst/>
            </c:spPr>
            <c:extLst xmlns:c16r2="http://schemas.microsoft.com/office/drawing/2015/06/chart">
              <c:ext xmlns:c16="http://schemas.microsoft.com/office/drawing/2014/chart" uri="{C3380CC4-5D6E-409C-BE32-E72D297353CC}">
                <c16:uniqueId val="{00000001-66EC-42B1-8ED6-08A34247B177}"/>
              </c:ext>
            </c:extLst>
          </c:dPt>
          <c:dPt>
            <c:idx val="1"/>
            <c:spPr>
              <a:solidFill>
                <a:srgbClr val="FFC000"/>
              </a:solidFill>
              <a:ln w="19050">
                <a:solidFill>
                  <a:schemeClr val="lt1"/>
                </a:solidFill>
              </a:ln>
              <a:effectLst/>
            </c:spPr>
            <c:extLst xmlns:c16r2="http://schemas.microsoft.com/office/drawing/2015/06/chart">
              <c:ext xmlns:c16="http://schemas.microsoft.com/office/drawing/2014/chart" uri="{C3380CC4-5D6E-409C-BE32-E72D297353CC}">
                <c16:uniqueId val="{00000003-66EC-42B1-8ED6-08A34247B177}"/>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bestFit"/>
            <c:showVal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'Pie chart (5)'!$L$32:$L$33</c:f>
              <c:strCache>
                <c:ptCount val="2"/>
                <c:pt idx="0">
                  <c:v>Resolved</c:v>
                </c:pt>
                <c:pt idx="1">
                  <c:v>Unresolved</c:v>
                </c:pt>
              </c:strCache>
            </c:strRef>
          </c:cat>
          <c:val>
            <c:numRef>
              <c:f>'Pie chart (5)'!$M$32:$M$33</c:f>
              <c:numCache>
                <c:formatCode>0%</c:formatCode>
                <c:ptCount val="2"/>
                <c:pt idx="0">
                  <c:v>0.70588235294117663</c:v>
                </c:pt>
                <c:pt idx="1">
                  <c:v>0.29411764705882359</c:v>
                </c:pt>
              </c:numCache>
            </c:numRef>
          </c:val>
          <c:extLst xmlns:c16r2="http://schemas.microsoft.com/office/drawing/2015/06/chart">
            <c:ext xmlns:c16="http://schemas.microsoft.com/office/drawing/2014/chart" uri="{C3380CC4-5D6E-409C-BE32-E72D297353CC}">
              <c16:uniqueId val="{00000004-66EC-42B1-8ED6-08A34247B177}"/>
            </c:ext>
          </c:extLst>
        </c:ser>
        <c:dLbls>
          <c:showVal val="1"/>
        </c:dLbls>
        <c:firstSliceAng val="0"/>
      </c:pieChart>
      <c:spPr>
        <a:noFill/>
        <a:ln>
          <a:noFill/>
        </a:ln>
        <a:effectLst/>
      </c:spPr>
    </c:plotArea>
    <c:legend>
      <c:legendPos val="b"/>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zero"/>
  </c:chart>
  <c:spPr>
    <a:solidFill>
      <a:schemeClr val="bg1"/>
    </a:solidFill>
    <a:ln w="9525" cap="flat" cmpd="sng" algn="ctr">
      <a:solidFill>
        <a:schemeClr val="tx1">
          <a:lumMod val="75000"/>
          <a:lumOff val="25000"/>
        </a:schemeClr>
      </a:solidFill>
      <a:round/>
    </a:ln>
    <a:effectLst/>
  </c:spPr>
  <c:txPr>
    <a:bodyPr/>
    <a:lstStyle/>
    <a:p>
      <a:pPr>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A"/>
  <c:chart>
    <c:autoTitleDeleted val="1"/>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0.19680558547134541"/>
          <c:y val="9.6316114764230354E-2"/>
          <c:w val="0.66236871391076113"/>
          <c:h val="0.61823902642800299"/>
        </c:manualLayout>
      </c:layout>
      <c:bar3DChart>
        <c:barDir val="col"/>
        <c:grouping val="standard"/>
        <c:ser>
          <c:idx val="0"/>
          <c:order val="0"/>
          <c:spPr>
            <a:solidFill>
              <a:srgbClr val="92D050"/>
            </a:solidFill>
            <a:ln>
              <a:noFill/>
            </a:ln>
            <a:effectLst/>
            <a:sp3d/>
          </c:spPr>
          <c:dPt>
            <c:idx val="1"/>
            <c:spPr>
              <a:solidFill>
                <a:srgbClr val="FFC000"/>
              </a:solidFill>
              <a:ln>
                <a:noFill/>
              </a:ln>
              <a:effectLst/>
              <a:sp3d/>
            </c:spPr>
            <c:extLst xmlns:c16r2="http://schemas.microsoft.com/office/drawing/2015/06/chart">
              <c:ext xmlns:c16="http://schemas.microsoft.com/office/drawing/2014/chart" uri="{C3380CC4-5D6E-409C-BE32-E72D297353CC}">
                <c16:uniqueId val="{00000001-0FEA-48CD-BD48-A67FA6CF104D}"/>
              </c:ext>
            </c:extLst>
          </c:dPt>
          <c:dPt>
            <c:idx val="2"/>
            <c:spPr>
              <a:solidFill>
                <a:srgbClr val="FF0000"/>
              </a:solidFill>
              <a:ln>
                <a:noFill/>
              </a:ln>
              <a:effectLst/>
              <a:sp3d/>
            </c:spPr>
            <c:extLst xmlns:c16r2="http://schemas.microsoft.com/office/drawing/2015/06/chart">
              <c:ext xmlns:c16="http://schemas.microsoft.com/office/drawing/2014/chart" uri="{C3380CC4-5D6E-409C-BE32-E72D297353CC}">
                <c16:uniqueId val="{00000003-0FEA-48CD-BD48-A67FA6CF104D}"/>
              </c:ext>
            </c:extLst>
          </c:dPt>
          <c:dLbls>
            <c:dLbl>
              <c:idx val="0"/>
              <c:layout>
                <c:manualLayout>
                  <c:x val="0"/>
                  <c:y val="-4.3938486119432837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0FEA-48CD-BD48-A67FA6CF104D}"/>
                </c:ext>
              </c:extLst>
            </c:dLbl>
            <c:dLbl>
              <c:idx val="1"/>
              <c:layout>
                <c:manualLayout>
                  <c:x val="3.0057115619783652E-3"/>
                  <c:y val="-3.5949670461354187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0FEA-48CD-BD48-A67FA6CF104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 colomns (3)'!$M$29:$M$30</c:f>
              <c:strCache>
                <c:ptCount val="2"/>
                <c:pt idx="0">
                  <c:v>Resolved</c:v>
                </c:pt>
                <c:pt idx="1">
                  <c:v>Unresolved</c:v>
                </c:pt>
              </c:strCache>
            </c:strRef>
          </c:cat>
          <c:val>
            <c:numRef>
              <c:f>'Graphs colomns (3)'!$N$29:$N$30</c:f>
              <c:numCache>
                <c:formatCode>0%</c:formatCode>
                <c:ptCount val="2"/>
                <c:pt idx="0">
                  <c:v>0.70588235294117663</c:v>
                </c:pt>
                <c:pt idx="1">
                  <c:v>0.29411764705882359</c:v>
                </c:pt>
              </c:numCache>
            </c:numRef>
          </c:val>
          <c:extLst xmlns:c16r2="http://schemas.microsoft.com/office/drawing/2015/06/chart">
            <c:ext xmlns:c16="http://schemas.microsoft.com/office/drawing/2014/chart" uri="{C3380CC4-5D6E-409C-BE32-E72D297353CC}">
              <c16:uniqueId val="{00000005-0FEA-48CD-BD48-A67FA6CF104D}"/>
            </c:ext>
          </c:extLst>
        </c:ser>
        <c:dLbls>
          <c:showVal val="1"/>
        </c:dLbls>
        <c:gapWidth val="219"/>
        <c:shape val="box"/>
        <c:axId val="111140864"/>
        <c:axId val="111142400"/>
        <c:axId val="108219904"/>
      </c:bar3DChart>
      <c:catAx>
        <c:axId val="11114086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1142400"/>
        <c:crosses val="autoZero"/>
        <c:auto val="1"/>
        <c:lblAlgn val="ctr"/>
        <c:lblOffset val="100"/>
      </c:catAx>
      <c:valAx>
        <c:axId val="111142400"/>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1140864"/>
        <c:crosses val="autoZero"/>
        <c:crossBetween val="between"/>
      </c:valAx>
      <c:serAx>
        <c:axId val="108219904"/>
        <c:scaling>
          <c:orientation val="minMax"/>
        </c:scaling>
        <c:delete val="1"/>
        <c:axPos val="b"/>
        <c:tickLblPos val="none"/>
        <c:crossAx val="111142400"/>
        <c:crosses val="autoZero"/>
      </c:serAx>
      <c:spPr>
        <a:noFill/>
        <a:ln>
          <a:noFill/>
        </a:ln>
        <a:effectLst/>
      </c:spPr>
    </c:plotArea>
    <c:legend>
      <c:legendPos val="b"/>
      <c:layout>
        <c:manualLayout>
          <c:xMode val="edge"/>
          <c:yMode val="edge"/>
          <c:x val="0.26234927698273169"/>
          <c:y val="0.81730119462737361"/>
          <c:w val="0.41596282146106073"/>
          <c:h val="7.0269073954762534E-2"/>
        </c:manualLayout>
      </c:layout>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chart>
  <c:spPr>
    <a:solidFill>
      <a:schemeClr val="bg1"/>
    </a:solidFill>
    <a:ln w="9525" cap="flat" cmpd="sng" algn="ctr">
      <a:solidFill>
        <a:schemeClr val="tx1">
          <a:lumMod val="65000"/>
          <a:lumOff val="35000"/>
        </a:schemeClr>
      </a:solidFill>
      <a:round/>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975C93-DD1E-42CD-AB80-6305B09E12AD}"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004D105D-0B2A-436E-A762-EFC1968F5574}">
      <dgm:prSet phldrT="[Text]" custT="1"/>
      <dgm:spPr>
        <a:solidFill>
          <a:srgbClr val="4C4C4C"/>
        </a:solidFill>
      </dgm:spPr>
      <dgm:t>
        <a:bodyPr/>
        <a:lstStyle/>
        <a:p>
          <a:r>
            <a:rPr lang="en-US" sz="1400" dirty="0">
              <a:latin typeface="Arial" panose="020B0604020202020204" pitchFamily="34" charset="0"/>
              <a:cs typeface="Arial" panose="020B0604020202020204" pitchFamily="34" charset="0"/>
            </a:rPr>
            <a:t>New broadband remodel</a:t>
          </a:r>
        </a:p>
      </dgm:t>
    </dgm:pt>
    <dgm:pt modelId="{0CF5C376-5334-44F3-983D-52B0AF85ACEC}" type="parTrans" cxnId="{93910AEF-1312-4AEF-B998-6CC70D34E291}">
      <dgm:prSet/>
      <dgm:spPr/>
      <dgm:t>
        <a:bodyPr/>
        <a:lstStyle/>
        <a:p>
          <a:endParaRPr lang="en-US"/>
        </a:p>
      </dgm:t>
    </dgm:pt>
    <dgm:pt modelId="{A4A47A6C-C7DA-47D6-83E5-4CE55F32ABC6}" type="sibTrans" cxnId="{93910AEF-1312-4AEF-B998-6CC70D34E291}">
      <dgm:prSet/>
      <dgm:spPr/>
      <dgm:t>
        <a:bodyPr/>
        <a:lstStyle/>
        <a:p>
          <a:endParaRPr lang="en-US"/>
        </a:p>
      </dgm:t>
    </dgm:pt>
    <dgm:pt modelId="{35748543-297B-4BF0-AB48-DFBAB0C9C3AE}">
      <dgm:prSet phldrT="[Text]" custT="1"/>
      <dgm:spPr>
        <a:solidFill>
          <a:schemeClr val="bg2">
            <a:lumMod val="20000"/>
            <a:lumOff val="80000"/>
            <a:alpha val="90000"/>
          </a:schemeClr>
        </a:solidFill>
      </dgm:spPr>
      <dgm:t>
        <a:bodyPr/>
        <a:lstStyle/>
        <a:p>
          <a:r>
            <a:rPr lang="en-US" sz="1400" dirty="0">
              <a:latin typeface="Arial" panose="020B0604020202020204" pitchFamily="34" charset="0"/>
              <a:cs typeface="Arial" panose="020B0604020202020204" pitchFamily="34" charset="0"/>
            </a:rPr>
            <a:t>Key to the new broadband model is the USAASA collaboration</a:t>
          </a:r>
        </a:p>
      </dgm:t>
    </dgm:pt>
    <dgm:pt modelId="{22456FB9-5B80-42D3-9A64-233040C2A6C2}" type="parTrans" cxnId="{80111892-F3BA-435B-9EE4-74415E155796}">
      <dgm:prSet/>
      <dgm:spPr/>
      <dgm:t>
        <a:bodyPr/>
        <a:lstStyle/>
        <a:p>
          <a:endParaRPr lang="en-US"/>
        </a:p>
      </dgm:t>
    </dgm:pt>
    <dgm:pt modelId="{95020937-3AAC-440A-9E54-A791DB112E6C}" type="sibTrans" cxnId="{80111892-F3BA-435B-9EE4-74415E155796}">
      <dgm:prSet/>
      <dgm:spPr/>
      <dgm:t>
        <a:bodyPr/>
        <a:lstStyle/>
        <a:p>
          <a:endParaRPr lang="en-US"/>
        </a:p>
      </dgm:t>
    </dgm:pt>
    <dgm:pt modelId="{BC7F5E27-F7E2-4E7A-9285-1ACBA017CA53}">
      <dgm:prSet phldrT="[Text]" custT="1"/>
      <dgm:spPr>
        <a:solidFill>
          <a:schemeClr val="bg2">
            <a:lumMod val="20000"/>
            <a:lumOff val="80000"/>
            <a:alpha val="90000"/>
          </a:schemeClr>
        </a:solidFill>
      </dgm:spPr>
      <dgm:t>
        <a:bodyPr/>
        <a:lstStyle/>
        <a:p>
          <a:r>
            <a:rPr lang="en-US" sz="1400" dirty="0">
              <a:latin typeface="Arial" panose="020B0604020202020204" pitchFamily="34" charset="0"/>
              <a:cs typeface="Arial" panose="020B0604020202020204" pitchFamily="34" charset="0"/>
            </a:rPr>
            <a:t>One of the key aspects is to enable longer contracting terms to ensure sustainability</a:t>
          </a:r>
        </a:p>
      </dgm:t>
    </dgm:pt>
    <dgm:pt modelId="{392CFD24-F508-4231-A0AE-3A3F0C8F2558}" type="parTrans" cxnId="{8D1EFBEA-3145-4899-9C36-CC55318BB8CA}">
      <dgm:prSet/>
      <dgm:spPr/>
      <dgm:t>
        <a:bodyPr/>
        <a:lstStyle/>
        <a:p>
          <a:endParaRPr lang="en-US"/>
        </a:p>
      </dgm:t>
    </dgm:pt>
    <dgm:pt modelId="{4DC51B9F-99DF-4BA8-82F8-C636E6218298}" type="sibTrans" cxnId="{8D1EFBEA-3145-4899-9C36-CC55318BB8CA}">
      <dgm:prSet/>
      <dgm:spPr/>
      <dgm:t>
        <a:bodyPr/>
        <a:lstStyle/>
        <a:p>
          <a:endParaRPr lang="en-US"/>
        </a:p>
      </dgm:t>
    </dgm:pt>
    <dgm:pt modelId="{D3757F59-95CC-45E9-9452-D6507D71C7B7}">
      <dgm:prSet phldrT="[Text]" custT="1"/>
      <dgm:spPr>
        <a:solidFill>
          <a:srgbClr val="466478"/>
        </a:solidFill>
      </dgm:spPr>
      <dgm:t>
        <a:bodyPr/>
        <a:lstStyle/>
        <a:p>
          <a:r>
            <a:rPr lang="en-US" sz="1400" dirty="0">
              <a:latin typeface="Arial" panose="020B0604020202020204" pitchFamily="34" charset="0"/>
              <a:cs typeface="Arial" panose="020B0604020202020204" pitchFamily="34" charset="0"/>
            </a:rPr>
            <a:t>Technology focus </a:t>
          </a:r>
        </a:p>
      </dgm:t>
    </dgm:pt>
    <dgm:pt modelId="{9C8375B4-53B4-4B8F-8781-1DAF0F74EDC1}" type="parTrans" cxnId="{0703F0E6-6A9F-4725-BA8C-7A495553B6AD}">
      <dgm:prSet/>
      <dgm:spPr/>
      <dgm:t>
        <a:bodyPr/>
        <a:lstStyle/>
        <a:p>
          <a:endParaRPr lang="en-US"/>
        </a:p>
      </dgm:t>
    </dgm:pt>
    <dgm:pt modelId="{4A1B8DDD-6150-473B-B305-018141F735B3}" type="sibTrans" cxnId="{0703F0E6-6A9F-4725-BA8C-7A495553B6AD}">
      <dgm:prSet/>
      <dgm:spPr/>
      <dgm:t>
        <a:bodyPr/>
        <a:lstStyle/>
        <a:p>
          <a:endParaRPr lang="en-US"/>
        </a:p>
      </dgm:t>
    </dgm:pt>
    <dgm:pt modelId="{123876EA-CC34-427D-895F-6080FAC97C0B}">
      <dgm:prSet phldrT="[Text]" custT="1"/>
      <dgm:spPr>
        <a:solidFill>
          <a:schemeClr val="bg2">
            <a:lumMod val="20000"/>
            <a:lumOff val="80000"/>
            <a:alpha val="90000"/>
          </a:schemeClr>
        </a:solidFill>
      </dgm:spPr>
      <dgm:t>
        <a:bodyPr/>
        <a:lstStyle/>
        <a:p>
          <a:r>
            <a:rPr lang="en-US" sz="1400" dirty="0">
              <a:latin typeface="Arial" panose="020B0604020202020204" pitchFamily="34" charset="0"/>
              <a:cs typeface="Arial" panose="020B0604020202020204" pitchFamily="34" charset="0"/>
            </a:rPr>
            <a:t>Infrastructure deployed should be future enabled.</a:t>
          </a:r>
        </a:p>
      </dgm:t>
    </dgm:pt>
    <dgm:pt modelId="{493B67B8-897C-4333-826E-67BEA6B912D9}" type="parTrans" cxnId="{F48F551D-28E9-410D-972F-92115B039614}">
      <dgm:prSet/>
      <dgm:spPr/>
      <dgm:t>
        <a:bodyPr/>
        <a:lstStyle/>
        <a:p>
          <a:endParaRPr lang="en-US"/>
        </a:p>
      </dgm:t>
    </dgm:pt>
    <dgm:pt modelId="{46A2D3B2-E05F-4ACE-9174-1F468C3E32EE}" type="sibTrans" cxnId="{F48F551D-28E9-410D-972F-92115B039614}">
      <dgm:prSet/>
      <dgm:spPr/>
      <dgm:t>
        <a:bodyPr/>
        <a:lstStyle/>
        <a:p>
          <a:endParaRPr lang="en-US"/>
        </a:p>
      </dgm:t>
    </dgm:pt>
    <dgm:pt modelId="{B998F060-5E05-4D44-A88F-78CA353ECFAB}">
      <dgm:prSet phldrT="[Text]" custT="1"/>
      <dgm:spPr>
        <a:solidFill>
          <a:schemeClr val="bg2">
            <a:lumMod val="20000"/>
            <a:lumOff val="80000"/>
            <a:alpha val="90000"/>
          </a:schemeClr>
        </a:solidFill>
      </dgm:spPr>
      <dgm:t>
        <a:bodyPr/>
        <a:lstStyle/>
        <a:p>
          <a:r>
            <a:rPr lang="en-US" sz="1400" dirty="0">
              <a:latin typeface="Arial" panose="020B0604020202020204" pitchFamily="34" charset="0"/>
              <a:cs typeface="Arial" panose="020B0604020202020204" pitchFamily="34" charset="0"/>
            </a:rPr>
            <a:t>To be inline with local &amp; international  standards</a:t>
          </a:r>
        </a:p>
      </dgm:t>
    </dgm:pt>
    <dgm:pt modelId="{CAC02BC7-6B74-4948-AFB3-63F2EFFB0973}" type="parTrans" cxnId="{C33FAA13-0D28-42C7-B728-ACBD75A1786B}">
      <dgm:prSet/>
      <dgm:spPr/>
      <dgm:t>
        <a:bodyPr/>
        <a:lstStyle/>
        <a:p>
          <a:endParaRPr lang="en-US"/>
        </a:p>
      </dgm:t>
    </dgm:pt>
    <dgm:pt modelId="{127A99A7-5F9E-4701-9414-4053B117D6C1}" type="sibTrans" cxnId="{C33FAA13-0D28-42C7-B728-ACBD75A1786B}">
      <dgm:prSet/>
      <dgm:spPr/>
      <dgm:t>
        <a:bodyPr/>
        <a:lstStyle/>
        <a:p>
          <a:endParaRPr lang="en-US"/>
        </a:p>
      </dgm:t>
    </dgm:pt>
    <dgm:pt modelId="{C555433D-96C1-407A-A5D8-9193A63F8AA9}">
      <dgm:prSet phldrT="[Text]" custT="1"/>
      <dgm:spPr>
        <a:solidFill>
          <a:schemeClr val="bg2">
            <a:lumMod val="20000"/>
            <a:lumOff val="80000"/>
            <a:alpha val="90000"/>
          </a:schemeClr>
        </a:solidFill>
      </dgm:spPr>
      <dgm:t>
        <a:bodyPr/>
        <a:lstStyle/>
        <a:p>
          <a:r>
            <a:rPr lang="en-US" sz="1400" dirty="0">
              <a:latin typeface="Arial" panose="020B0604020202020204" pitchFamily="34" charset="0"/>
              <a:cs typeface="Arial" panose="020B0604020202020204" pitchFamily="34" charset="0"/>
            </a:rPr>
            <a:t>Look at the issue of network ownership – Contracting with Service providers </a:t>
          </a:r>
        </a:p>
      </dgm:t>
    </dgm:pt>
    <dgm:pt modelId="{F2E00EF2-7CE4-4212-B719-9B7E9C34259A}" type="parTrans" cxnId="{8DC9BDA0-F91C-4CAD-8118-9BD027C98157}">
      <dgm:prSet/>
      <dgm:spPr/>
      <dgm:t>
        <a:bodyPr/>
        <a:lstStyle/>
        <a:p>
          <a:endParaRPr lang="en-US"/>
        </a:p>
      </dgm:t>
    </dgm:pt>
    <dgm:pt modelId="{0489EC7E-A215-4888-92C7-8BD049576374}" type="sibTrans" cxnId="{8DC9BDA0-F91C-4CAD-8118-9BD027C98157}">
      <dgm:prSet/>
      <dgm:spPr/>
      <dgm:t>
        <a:bodyPr/>
        <a:lstStyle/>
        <a:p>
          <a:endParaRPr lang="en-US"/>
        </a:p>
      </dgm:t>
    </dgm:pt>
    <dgm:pt modelId="{0FE250C8-B4DA-4A5D-AF48-A68EE16BE6B1}">
      <dgm:prSet phldrT="[Text]" custT="1"/>
      <dgm:spPr>
        <a:solidFill>
          <a:schemeClr val="bg2">
            <a:lumMod val="20000"/>
            <a:lumOff val="80000"/>
            <a:alpha val="90000"/>
          </a:schemeClr>
        </a:solidFill>
      </dgm:spPr>
      <dgm:t>
        <a:bodyPr/>
        <a:lstStyle/>
        <a:p>
          <a:r>
            <a:rPr lang="en-US" sz="1400" dirty="0">
              <a:latin typeface="Arial" panose="020B0604020202020204" pitchFamily="34" charset="0"/>
              <a:cs typeface="Arial" panose="020B0604020202020204" pitchFamily="34" charset="0"/>
            </a:rPr>
            <a:t>4IR benefits for rural communities</a:t>
          </a:r>
        </a:p>
      </dgm:t>
    </dgm:pt>
    <dgm:pt modelId="{69A17E9F-888B-4F93-B1AB-CE9A77CEC0E4}" type="parTrans" cxnId="{F2437D8B-18A2-496B-9D1A-8D7E0999240A}">
      <dgm:prSet/>
      <dgm:spPr/>
      <dgm:t>
        <a:bodyPr/>
        <a:lstStyle/>
        <a:p>
          <a:endParaRPr lang="en-US"/>
        </a:p>
      </dgm:t>
    </dgm:pt>
    <dgm:pt modelId="{A8EAE29B-66C6-435B-9863-5EE2AB552DE1}" type="sibTrans" cxnId="{F2437D8B-18A2-496B-9D1A-8D7E0999240A}">
      <dgm:prSet/>
      <dgm:spPr/>
      <dgm:t>
        <a:bodyPr/>
        <a:lstStyle/>
        <a:p>
          <a:endParaRPr lang="en-US"/>
        </a:p>
      </dgm:t>
    </dgm:pt>
    <dgm:pt modelId="{DE36DA87-2D32-4B7E-BBBA-F91D1BDD69A0}">
      <dgm:prSet phldrT="[Text]" custT="1"/>
      <dgm:spPr>
        <a:solidFill>
          <a:schemeClr val="bg2">
            <a:lumMod val="20000"/>
            <a:lumOff val="80000"/>
            <a:alpha val="90000"/>
          </a:schemeClr>
        </a:solidFill>
      </dgm:spPr>
      <dgm:t>
        <a:bodyPr/>
        <a:lstStyle/>
        <a:p>
          <a:r>
            <a:rPr lang="en-US" sz="1400" dirty="0">
              <a:latin typeface="Arial" panose="020B0604020202020204" pitchFamily="34" charset="0"/>
              <a:cs typeface="Arial" panose="020B0604020202020204" pitchFamily="34" charset="0"/>
            </a:rPr>
            <a:t>Capacity building where infrastructure is deployed</a:t>
          </a:r>
        </a:p>
      </dgm:t>
    </dgm:pt>
    <dgm:pt modelId="{AF4D7BB5-E5FF-4BD7-956A-A6202F6EEFD7}" type="parTrans" cxnId="{6EF80A4F-3237-4B3B-9259-6BDAB3C33385}">
      <dgm:prSet/>
      <dgm:spPr/>
    </dgm:pt>
    <dgm:pt modelId="{E48364B0-C83E-407C-952F-0F6E5FFA385C}" type="sibTrans" cxnId="{6EF80A4F-3237-4B3B-9259-6BDAB3C33385}">
      <dgm:prSet/>
      <dgm:spPr/>
    </dgm:pt>
    <dgm:pt modelId="{358CD67E-845C-444E-A205-A21935FA9B57}">
      <dgm:prSet phldrT="[Text]" custT="1"/>
      <dgm:spPr>
        <a:solidFill>
          <a:schemeClr val="bg2">
            <a:lumMod val="20000"/>
            <a:lumOff val="80000"/>
            <a:alpha val="90000"/>
          </a:schemeClr>
        </a:solidFill>
      </dgm:spPr>
      <dgm:t>
        <a:bodyPr/>
        <a:lstStyle/>
        <a:p>
          <a:r>
            <a:rPr lang="en-US" sz="1400" dirty="0">
              <a:latin typeface="Arial" panose="020B0604020202020204" pitchFamily="34" charset="0"/>
              <a:cs typeface="Arial" panose="020B0604020202020204" pitchFamily="34" charset="0"/>
            </a:rPr>
            <a:t>Technology deployed should be 4IR based to enable rural development. </a:t>
          </a:r>
        </a:p>
      </dgm:t>
    </dgm:pt>
    <dgm:pt modelId="{37AFA05A-0C6A-4EC1-A224-6CDB9C15B4C6}" type="parTrans" cxnId="{E8AE11CB-25C6-40E2-9C28-15776313A604}">
      <dgm:prSet/>
      <dgm:spPr/>
    </dgm:pt>
    <dgm:pt modelId="{709AC4E2-D674-4F22-BCA7-E0B1227543B1}" type="sibTrans" cxnId="{E8AE11CB-25C6-40E2-9C28-15776313A604}">
      <dgm:prSet/>
      <dgm:spPr/>
    </dgm:pt>
    <dgm:pt modelId="{BAE0B08E-6408-446C-937F-FD53F8534757}" type="pres">
      <dgm:prSet presAssocID="{8A975C93-DD1E-42CD-AB80-6305B09E12AD}" presName="linearFlow" presStyleCnt="0">
        <dgm:presLayoutVars>
          <dgm:dir/>
          <dgm:animLvl val="lvl"/>
          <dgm:resizeHandles val="exact"/>
        </dgm:presLayoutVars>
      </dgm:prSet>
      <dgm:spPr/>
      <dgm:t>
        <a:bodyPr/>
        <a:lstStyle/>
        <a:p>
          <a:endParaRPr lang="en-US"/>
        </a:p>
      </dgm:t>
    </dgm:pt>
    <dgm:pt modelId="{8DAF2489-A51C-4489-B5A6-9DF2ABB36EE9}" type="pres">
      <dgm:prSet presAssocID="{004D105D-0B2A-436E-A762-EFC1968F5574}" presName="composite" presStyleCnt="0"/>
      <dgm:spPr/>
    </dgm:pt>
    <dgm:pt modelId="{9EED7E1B-4508-48FF-A546-2913FB5BBD52}" type="pres">
      <dgm:prSet presAssocID="{004D105D-0B2A-436E-A762-EFC1968F5574}" presName="parentText" presStyleLbl="alignNode1" presStyleIdx="0" presStyleCnt="2">
        <dgm:presLayoutVars>
          <dgm:chMax val="1"/>
          <dgm:bulletEnabled val="1"/>
        </dgm:presLayoutVars>
      </dgm:prSet>
      <dgm:spPr/>
      <dgm:t>
        <a:bodyPr/>
        <a:lstStyle/>
        <a:p>
          <a:endParaRPr lang="en-US"/>
        </a:p>
      </dgm:t>
    </dgm:pt>
    <dgm:pt modelId="{6F034043-A814-4962-97A0-E56D513D8CE5}" type="pres">
      <dgm:prSet presAssocID="{004D105D-0B2A-436E-A762-EFC1968F5574}" presName="descendantText" presStyleLbl="alignAcc1" presStyleIdx="0" presStyleCnt="2">
        <dgm:presLayoutVars>
          <dgm:bulletEnabled val="1"/>
        </dgm:presLayoutVars>
      </dgm:prSet>
      <dgm:spPr/>
      <dgm:t>
        <a:bodyPr/>
        <a:lstStyle/>
        <a:p>
          <a:endParaRPr lang="en-US"/>
        </a:p>
      </dgm:t>
    </dgm:pt>
    <dgm:pt modelId="{D27B1BF1-5687-4A3B-ABF1-67F16A52F51A}" type="pres">
      <dgm:prSet presAssocID="{A4A47A6C-C7DA-47D6-83E5-4CE55F32ABC6}" presName="sp" presStyleCnt="0"/>
      <dgm:spPr/>
    </dgm:pt>
    <dgm:pt modelId="{79A5C488-C040-4748-8812-0CBE6FD4B57F}" type="pres">
      <dgm:prSet presAssocID="{D3757F59-95CC-45E9-9452-D6507D71C7B7}" presName="composite" presStyleCnt="0"/>
      <dgm:spPr/>
    </dgm:pt>
    <dgm:pt modelId="{BC76DBE7-C18A-497A-98A8-A9DDA1237813}" type="pres">
      <dgm:prSet presAssocID="{D3757F59-95CC-45E9-9452-D6507D71C7B7}" presName="parentText" presStyleLbl="alignNode1" presStyleIdx="1" presStyleCnt="2">
        <dgm:presLayoutVars>
          <dgm:chMax val="1"/>
          <dgm:bulletEnabled val="1"/>
        </dgm:presLayoutVars>
      </dgm:prSet>
      <dgm:spPr/>
      <dgm:t>
        <a:bodyPr/>
        <a:lstStyle/>
        <a:p>
          <a:endParaRPr lang="en-US"/>
        </a:p>
      </dgm:t>
    </dgm:pt>
    <dgm:pt modelId="{D75E080F-B753-4D4F-85D6-9F359FCACB65}" type="pres">
      <dgm:prSet presAssocID="{D3757F59-95CC-45E9-9452-D6507D71C7B7}" presName="descendantText" presStyleLbl="alignAcc1" presStyleIdx="1" presStyleCnt="2">
        <dgm:presLayoutVars>
          <dgm:bulletEnabled val="1"/>
        </dgm:presLayoutVars>
      </dgm:prSet>
      <dgm:spPr/>
      <dgm:t>
        <a:bodyPr/>
        <a:lstStyle/>
        <a:p>
          <a:endParaRPr lang="en-US"/>
        </a:p>
      </dgm:t>
    </dgm:pt>
  </dgm:ptLst>
  <dgm:cxnLst>
    <dgm:cxn modelId="{E8AE11CB-25C6-40E2-9C28-15776313A604}" srcId="{D3757F59-95CC-45E9-9452-D6507D71C7B7}" destId="{358CD67E-845C-444E-A205-A21935FA9B57}" srcOrd="3" destOrd="0" parTransId="{37AFA05A-0C6A-4EC1-A224-6CDB9C15B4C6}" sibTransId="{709AC4E2-D674-4F22-BCA7-E0B1227543B1}"/>
    <dgm:cxn modelId="{8D1EFBEA-3145-4899-9C36-CC55318BB8CA}" srcId="{004D105D-0B2A-436E-A762-EFC1968F5574}" destId="{BC7F5E27-F7E2-4E7A-9285-1ACBA017CA53}" srcOrd="1" destOrd="0" parTransId="{392CFD24-F508-4231-A0AE-3A3F0C8F2558}" sibTransId="{4DC51B9F-99DF-4BA8-82F8-C636E6218298}"/>
    <dgm:cxn modelId="{00F1358C-2223-4EE8-8012-36854F621180}" type="presOf" srcId="{004D105D-0B2A-436E-A762-EFC1968F5574}" destId="{9EED7E1B-4508-48FF-A546-2913FB5BBD52}" srcOrd="0" destOrd="0" presId="urn:microsoft.com/office/officeart/2005/8/layout/chevron2"/>
    <dgm:cxn modelId="{6854979F-7EBB-44EC-A81C-9DF0E75C721C}" type="presOf" srcId="{DE36DA87-2D32-4B7E-BBBA-F91D1BDD69A0}" destId="{6F034043-A814-4962-97A0-E56D513D8CE5}" srcOrd="0" destOrd="3" presId="urn:microsoft.com/office/officeart/2005/8/layout/chevron2"/>
    <dgm:cxn modelId="{6EF80A4F-3237-4B3B-9259-6BDAB3C33385}" srcId="{004D105D-0B2A-436E-A762-EFC1968F5574}" destId="{DE36DA87-2D32-4B7E-BBBA-F91D1BDD69A0}" srcOrd="3" destOrd="0" parTransId="{AF4D7BB5-E5FF-4BD7-956A-A6202F6EEFD7}" sibTransId="{E48364B0-C83E-407C-952F-0F6E5FFA385C}"/>
    <dgm:cxn modelId="{0703F0E6-6A9F-4725-BA8C-7A495553B6AD}" srcId="{8A975C93-DD1E-42CD-AB80-6305B09E12AD}" destId="{D3757F59-95CC-45E9-9452-D6507D71C7B7}" srcOrd="1" destOrd="0" parTransId="{9C8375B4-53B4-4B8F-8781-1DAF0F74EDC1}" sibTransId="{4A1B8DDD-6150-473B-B305-018141F735B3}"/>
    <dgm:cxn modelId="{8DC9BDA0-F91C-4CAD-8118-9BD027C98157}" srcId="{004D105D-0B2A-436E-A762-EFC1968F5574}" destId="{C555433D-96C1-407A-A5D8-9193A63F8AA9}" srcOrd="2" destOrd="0" parTransId="{F2E00EF2-7CE4-4212-B719-9B7E9C34259A}" sibTransId="{0489EC7E-A215-4888-92C7-8BD049576374}"/>
    <dgm:cxn modelId="{93910AEF-1312-4AEF-B998-6CC70D34E291}" srcId="{8A975C93-DD1E-42CD-AB80-6305B09E12AD}" destId="{004D105D-0B2A-436E-A762-EFC1968F5574}" srcOrd="0" destOrd="0" parTransId="{0CF5C376-5334-44F3-983D-52B0AF85ACEC}" sibTransId="{A4A47A6C-C7DA-47D6-83E5-4CE55F32ABC6}"/>
    <dgm:cxn modelId="{47ECDF42-8707-4E93-AC1C-ABC461626D32}" type="presOf" srcId="{B998F060-5E05-4D44-A88F-78CA353ECFAB}" destId="{D75E080F-B753-4D4F-85D6-9F359FCACB65}" srcOrd="0" destOrd="1" presId="urn:microsoft.com/office/officeart/2005/8/layout/chevron2"/>
    <dgm:cxn modelId="{6EE4DC43-154D-4AC3-BC90-B3CD8FBD0C02}" type="presOf" srcId="{123876EA-CC34-427D-895F-6080FAC97C0B}" destId="{D75E080F-B753-4D4F-85D6-9F359FCACB65}" srcOrd="0" destOrd="0" presId="urn:microsoft.com/office/officeart/2005/8/layout/chevron2"/>
    <dgm:cxn modelId="{F48F551D-28E9-410D-972F-92115B039614}" srcId="{D3757F59-95CC-45E9-9452-D6507D71C7B7}" destId="{123876EA-CC34-427D-895F-6080FAC97C0B}" srcOrd="0" destOrd="0" parTransId="{493B67B8-897C-4333-826E-67BEA6B912D9}" sibTransId="{46A2D3B2-E05F-4ACE-9174-1F468C3E32EE}"/>
    <dgm:cxn modelId="{98CFA181-C9E9-4E1A-98C8-73666A05C902}" type="presOf" srcId="{BC7F5E27-F7E2-4E7A-9285-1ACBA017CA53}" destId="{6F034043-A814-4962-97A0-E56D513D8CE5}" srcOrd="0" destOrd="1" presId="urn:microsoft.com/office/officeart/2005/8/layout/chevron2"/>
    <dgm:cxn modelId="{0EA60555-D220-414E-ACE4-92B411F80972}" type="presOf" srcId="{35748543-297B-4BF0-AB48-DFBAB0C9C3AE}" destId="{6F034043-A814-4962-97A0-E56D513D8CE5}" srcOrd="0" destOrd="0" presId="urn:microsoft.com/office/officeart/2005/8/layout/chevron2"/>
    <dgm:cxn modelId="{6AE53053-F0B8-42F1-9ABC-F0F9FC9AA91B}" type="presOf" srcId="{C555433D-96C1-407A-A5D8-9193A63F8AA9}" destId="{6F034043-A814-4962-97A0-E56D513D8CE5}" srcOrd="0" destOrd="2" presId="urn:microsoft.com/office/officeart/2005/8/layout/chevron2"/>
    <dgm:cxn modelId="{C33FAA13-0D28-42C7-B728-ACBD75A1786B}" srcId="{D3757F59-95CC-45E9-9452-D6507D71C7B7}" destId="{B998F060-5E05-4D44-A88F-78CA353ECFAB}" srcOrd="1" destOrd="0" parTransId="{CAC02BC7-6B74-4948-AFB3-63F2EFFB0973}" sibTransId="{127A99A7-5F9E-4701-9414-4053B117D6C1}"/>
    <dgm:cxn modelId="{F2437D8B-18A2-496B-9D1A-8D7E0999240A}" srcId="{D3757F59-95CC-45E9-9452-D6507D71C7B7}" destId="{0FE250C8-B4DA-4A5D-AF48-A68EE16BE6B1}" srcOrd="2" destOrd="0" parTransId="{69A17E9F-888B-4F93-B1AB-CE9A77CEC0E4}" sibTransId="{A8EAE29B-66C6-435B-9863-5EE2AB552DE1}"/>
    <dgm:cxn modelId="{80111892-F3BA-435B-9EE4-74415E155796}" srcId="{004D105D-0B2A-436E-A762-EFC1968F5574}" destId="{35748543-297B-4BF0-AB48-DFBAB0C9C3AE}" srcOrd="0" destOrd="0" parTransId="{22456FB9-5B80-42D3-9A64-233040C2A6C2}" sibTransId="{95020937-3AAC-440A-9E54-A791DB112E6C}"/>
    <dgm:cxn modelId="{1D9A23DD-D885-4F61-96CA-E76988519239}" type="presOf" srcId="{0FE250C8-B4DA-4A5D-AF48-A68EE16BE6B1}" destId="{D75E080F-B753-4D4F-85D6-9F359FCACB65}" srcOrd="0" destOrd="2" presId="urn:microsoft.com/office/officeart/2005/8/layout/chevron2"/>
    <dgm:cxn modelId="{0F7C6A1E-1997-4C23-9EFE-20462A31C49D}" type="presOf" srcId="{358CD67E-845C-444E-A205-A21935FA9B57}" destId="{D75E080F-B753-4D4F-85D6-9F359FCACB65}" srcOrd="0" destOrd="3" presId="urn:microsoft.com/office/officeart/2005/8/layout/chevron2"/>
    <dgm:cxn modelId="{577B71B3-5B08-4928-9108-BB819237EF16}" type="presOf" srcId="{D3757F59-95CC-45E9-9452-D6507D71C7B7}" destId="{BC76DBE7-C18A-497A-98A8-A9DDA1237813}" srcOrd="0" destOrd="0" presId="urn:microsoft.com/office/officeart/2005/8/layout/chevron2"/>
    <dgm:cxn modelId="{7ABECFB5-B7B1-42A0-A805-4C1C6135E27E}" type="presOf" srcId="{8A975C93-DD1E-42CD-AB80-6305B09E12AD}" destId="{BAE0B08E-6408-446C-937F-FD53F8534757}" srcOrd="0" destOrd="0" presId="urn:microsoft.com/office/officeart/2005/8/layout/chevron2"/>
    <dgm:cxn modelId="{DFDBA617-B4B6-432C-ADBC-B1068C8951A3}" type="presParOf" srcId="{BAE0B08E-6408-446C-937F-FD53F8534757}" destId="{8DAF2489-A51C-4489-B5A6-9DF2ABB36EE9}" srcOrd="0" destOrd="0" presId="urn:microsoft.com/office/officeart/2005/8/layout/chevron2"/>
    <dgm:cxn modelId="{88AD9C14-BC81-4715-B1CE-EB80D1B2D102}" type="presParOf" srcId="{8DAF2489-A51C-4489-B5A6-9DF2ABB36EE9}" destId="{9EED7E1B-4508-48FF-A546-2913FB5BBD52}" srcOrd="0" destOrd="0" presId="urn:microsoft.com/office/officeart/2005/8/layout/chevron2"/>
    <dgm:cxn modelId="{B4E79D22-B57E-49D5-B140-9DEBF560426D}" type="presParOf" srcId="{8DAF2489-A51C-4489-B5A6-9DF2ABB36EE9}" destId="{6F034043-A814-4962-97A0-E56D513D8CE5}" srcOrd="1" destOrd="0" presId="urn:microsoft.com/office/officeart/2005/8/layout/chevron2"/>
    <dgm:cxn modelId="{98AEBFF1-88E5-4BA5-A5F2-4AE9756341CB}" type="presParOf" srcId="{BAE0B08E-6408-446C-937F-FD53F8534757}" destId="{D27B1BF1-5687-4A3B-ABF1-67F16A52F51A}" srcOrd="1" destOrd="0" presId="urn:microsoft.com/office/officeart/2005/8/layout/chevron2"/>
    <dgm:cxn modelId="{34311C18-8966-49B5-AD4D-08873EE2FCE2}" type="presParOf" srcId="{BAE0B08E-6408-446C-937F-FD53F8534757}" destId="{79A5C488-C040-4748-8812-0CBE6FD4B57F}" srcOrd="2" destOrd="0" presId="urn:microsoft.com/office/officeart/2005/8/layout/chevron2"/>
    <dgm:cxn modelId="{7DBACF93-A92E-433D-8A57-BC9B32000AB2}" type="presParOf" srcId="{79A5C488-C040-4748-8812-0CBE6FD4B57F}" destId="{BC76DBE7-C18A-497A-98A8-A9DDA1237813}" srcOrd="0" destOrd="0" presId="urn:microsoft.com/office/officeart/2005/8/layout/chevron2"/>
    <dgm:cxn modelId="{076A558A-5683-4213-A21B-FDB37DAEA26E}" type="presParOf" srcId="{79A5C488-C040-4748-8812-0CBE6FD4B57F}" destId="{D75E080F-B753-4D4F-85D6-9F359FCACB65}" srcOrd="1" destOrd="0" presId="urn:microsoft.com/office/officeart/2005/8/layout/chevron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217" cy="497603"/>
          </a:xfrm>
          <a:prstGeom prst="rect">
            <a:avLst/>
          </a:prstGeom>
        </p:spPr>
        <p:txBody>
          <a:bodyPr vert="horz" lIns="91577" tIns="45789" rIns="91577" bIns="45789" rtlCol="0"/>
          <a:lstStyle>
            <a:lvl1pPr algn="l">
              <a:defRPr sz="1200">
                <a:latin typeface="Arial" charset="0"/>
                <a:cs typeface="+mn-cs"/>
              </a:defRPr>
            </a:lvl1pPr>
          </a:lstStyle>
          <a:p>
            <a:pPr>
              <a:defRPr/>
            </a:pPr>
            <a:endParaRPr lang="en-ZA" dirty="0"/>
          </a:p>
        </p:txBody>
      </p:sp>
      <p:sp>
        <p:nvSpPr>
          <p:cNvPr id="3" name="Date Placeholder 2"/>
          <p:cNvSpPr>
            <a:spLocks noGrp="1"/>
          </p:cNvSpPr>
          <p:nvPr>
            <p:ph type="dt" sz="quarter" idx="1"/>
          </p:nvPr>
        </p:nvSpPr>
        <p:spPr>
          <a:xfrm>
            <a:off x="3855981" y="0"/>
            <a:ext cx="2951217" cy="497603"/>
          </a:xfrm>
          <a:prstGeom prst="rect">
            <a:avLst/>
          </a:prstGeom>
        </p:spPr>
        <p:txBody>
          <a:bodyPr vert="horz" lIns="91577" tIns="45789" rIns="91577" bIns="45789" rtlCol="0"/>
          <a:lstStyle>
            <a:lvl1pPr algn="r">
              <a:defRPr sz="1200">
                <a:latin typeface="Arial" charset="0"/>
                <a:cs typeface="+mn-cs"/>
              </a:defRPr>
            </a:lvl1pPr>
          </a:lstStyle>
          <a:p>
            <a:pPr>
              <a:defRPr/>
            </a:pPr>
            <a:fld id="{DC86797C-0EAA-4835-9CA3-6B5CFEFCD302}" type="datetimeFigureOut">
              <a:rPr lang="en-US"/>
              <a:pPr>
                <a:defRPr/>
              </a:pPr>
              <a:t>12/5/2019</a:t>
            </a:fld>
            <a:endParaRPr lang="en-ZA" dirty="0"/>
          </a:p>
        </p:txBody>
      </p:sp>
      <p:sp>
        <p:nvSpPr>
          <p:cNvPr id="4" name="Footer Placeholder 3"/>
          <p:cNvSpPr>
            <a:spLocks noGrp="1"/>
          </p:cNvSpPr>
          <p:nvPr>
            <p:ph type="ftr" sz="quarter" idx="2"/>
          </p:nvPr>
        </p:nvSpPr>
        <p:spPr>
          <a:xfrm>
            <a:off x="0" y="9441733"/>
            <a:ext cx="2951217" cy="497602"/>
          </a:xfrm>
          <a:prstGeom prst="rect">
            <a:avLst/>
          </a:prstGeom>
        </p:spPr>
        <p:txBody>
          <a:bodyPr vert="horz" lIns="91577" tIns="45789" rIns="91577" bIns="45789" rtlCol="0" anchor="b"/>
          <a:lstStyle>
            <a:lvl1pPr algn="l">
              <a:defRPr sz="1200">
                <a:latin typeface="Arial" charset="0"/>
                <a:cs typeface="+mn-cs"/>
              </a:defRPr>
            </a:lvl1pPr>
          </a:lstStyle>
          <a:p>
            <a:pPr>
              <a:defRPr/>
            </a:pPr>
            <a:endParaRPr lang="en-ZA" dirty="0"/>
          </a:p>
        </p:txBody>
      </p:sp>
      <p:sp>
        <p:nvSpPr>
          <p:cNvPr id="5" name="Slide Number Placeholder 4"/>
          <p:cNvSpPr>
            <a:spLocks noGrp="1"/>
          </p:cNvSpPr>
          <p:nvPr>
            <p:ph type="sldNum" sz="quarter" idx="3"/>
          </p:nvPr>
        </p:nvSpPr>
        <p:spPr>
          <a:xfrm>
            <a:off x="3855981" y="9441733"/>
            <a:ext cx="2951217" cy="497602"/>
          </a:xfrm>
          <a:prstGeom prst="rect">
            <a:avLst/>
          </a:prstGeom>
        </p:spPr>
        <p:txBody>
          <a:bodyPr vert="horz" lIns="91577" tIns="45789" rIns="91577" bIns="45789" rtlCol="0" anchor="b"/>
          <a:lstStyle>
            <a:lvl1pPr algn="r">
              <a:defRPr sz="1200">
                <a:latin typeface="Arial" charset="0"/>
                <a:cs typeface="+mn-cs"/>
              </a:defRPr>
            </a:lvl1pPr>
          </a:lstStyle>
          <a:p>
            <a:pPr>
              <a:defRPr/>
            </a:pPr>
            <a:fld id="{3A035F56-8059-484F-84EF-27E4F3861C6B}" type="slidenum">
              <a:rPr lang="en-ZA"/>
              <a:pPr>
                <a:defRPr/>
              </a:pPr>
              <a:t>‹#›</a:t>
            </a:fld>
            <a:endParaRPr lang="en-ZA" dirty="0"/>
          </a:p>
        </p:txBody>
      </p:sp>
    </p:spTree>
    <p:extLst>
      <p:ext uri="{BB962C8B-B14F-4D97-AF65-F5344CB8AC3E}">
        <p14:creationId xmlns:p14="http://schemas.microsoft.com/office/powerpoint/2010/main" xmlns="" val="23006809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217" cy="497603"/>
          </a:xfrm>
          <a:prstGeom prst="rect">
            <a:avLst/>
          </a:prstGeom>
        </p:spPr>
        <p:txBody>
          <a:bodyPr vert="horz" lIns="91577" tIns="45789" rIns="91577" bIns="45789" rtlCol="0"/>
          <a:lstStyle>
            <a:lvl1pPr algn="l">
              <a:defRPr sz="1200">
                <a:latin typeface="Arial" charset="0"/>
                <a:cs typeface="+mn-cs"/>
              </a:defRPr>
            </a:lvl1pPr>
          </a:lstStyle>
          <a:p>
            <a:pPr>
              <a:defRPr/>
            </a:pPr>
            <a:endParaRPr lang="en-ZA" dirty="0"/>
          </a:p>
        </p:txBody>
      </p:sp>
      <p:sp>
        <p:nvSpPr>
          <p:cNvPr id="3" name="Date Placeholder 2"/>
          <p:cNvSpPr>
            <a:spLocks noGrp="1"/>
          </p:cNvSpPr>
          <p:nvPr>
            <p:ph type="dt" idx="1"/>
          </p:nvPr>
        </p:nvSpPr>
        <p:spPr>
          <a:xfrm>
            <a:off x="3855981" y="0"/>
            <a:ext cx="2951217" cy="497603"/>
          </a:xfrm>
          <a:prstGeom prst="rect">
            <a:avLst/>
          </a:prstGeom>
        </p:spPr>
        <p:txBody>
          <a:bodyPr vert="horz" lIns="91577" tIns="45789" rIns="91577" bIns="45789" rtlCol="0"/>
          <a:lstStyle>
            <a:lvl1pPr algn="r">
              <a:defRPr sz="1200">
                <a:latin typeface="Arial" charset="0"/>
                <a:cs typeface="+mn-cs"/>
              </a:defRPr>
            </a:lvl1pPr>
          </a:lstStyle>
          <a:p>
            <a:pPr>
              <a:defRPr/>
            </a:pPr>
            <a:fld id="{7FDCE99A-3146-4BA1-BCB2-19B27B05AC6D}" type="datetimeFigureOut">
              <a:rPr lang="en-US"/>
              <a:pPr>
                <a:defRPr/>
              </a:pPr>
              <a:t>12/5/2019</a:t>
            </a:fld>
            <a:endParaRPr lang="en-ZA" dirty="0"/>
          </a:p>
        </p:txBody>
      </p:sp>
      <p:sp>
        <p:nvSpPr>
          <p:cNvPr id="4" name="Slide Image Placeholder 3"/>
          <p:cNvSpPr>
            <a:spLocks noGrp="1" noRot="1" noChangeAspect="1"/>
          </p:cNvSpPr>
          <p:nvPr>
            <p:ph type="sldImg" idx="2"/>
          </p:nvPr>
        </p:nvSpPr>
        <p:spPr>
          <a:xfrm>
            <a:off x="919163" y="746125"/>
            <a:ext cx="4970462" cy="3727450"/>
          </a:xfrm>
          <a:prstGeom prst="rect">
            <a:avLst/>
          </a:prstGeom>
          <a:noFill/>
          <a:ln w="12700">
            <a:solidFill>
              <a:prstClr val="black"/>
            </a:solidFill>
          </a:ln>
        </p:spPr>
        <p:txBody>
          <a:bodyPr vert="horz" lIns="91577" tIns="45789" rIns="91577" bIns="45789" rtlCol="0" anchor="ctr"/>
          <a:lstStyle/>
          <a:p>
            <a:pPr lvl="0"/>
            <a:endParaRPr lang="en-ZA" noProof="0" dirty="0"/>
          </a:p>
        </p:txBody>
      </p:sp>
      <p:sp>
        <p:nvSpPr>
          <p:cNvPr id="5" name="Notes Placeholder 4"/>
          <p:cNvSpPr>
            <a:spLocks noGrp="1"/>
          </p:cNvSpPr>
          <p:nvPr>
            <p:ph type="body" sz="quarter" idx="3"/>
          </p:nvPr>
        </p:nvSpPr>
        <p:spPr>
          <a:xfrm>
            <a:off x="680562" y="4721662"/>
            <a:ext cx="5447666" cy="4473654"/>
          </a:xfrm>
          <a:prstGeom prst="rect">
            <a:avLst/>
          </a:prstGeom>
        </p:spPr>
        <p:txBody>
          <a:bodyPr vert="horz" lIns="91577" tIns="45789" rIns="91577" bIns="457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ZA" noProof="0"/>
          </a:p>
        </p:txBody>
      </p:sp>
      <p:sp>
        <p:nvSpPr>
          <p:cNvPr id="6" name="Footer Placeholder 5"/>
          <p:cNvSpPr>
            <a:spLocks noGrp="1"/>
          </p:cNvSpPr>
          <p:nvPr>
            <p:ph type="ftr" sz="quarter" idx="4"/>
          </p:nvPr>
        </p:nvSpPr>
        <p:spPr>
          <a:xfrm>
            <a:off x="0" y="9441733"/>
            <a:ext cx="2951217" cy="497602"/>
          </a:xfrm>
          <a:prstGeom prst="rect">
            <a:avLst/>
          </a:prstGeom>
        </p:spPr>
        <p:txBody>
          <a:bodyPr vert="horz" lIns="91577" tIns="45789" rIns="91577" bIns="45789" rtlCol="0" anchor="b"/>
          <a:lstStyle>
            <a:lvl1pPr algn="l">
              <a:defRPr sz="1200">
                <a:latin typeface="Arial" charset="0"/>
                <a:cs typeface="+mn-cs"/>
              </a:defRPr>
            </a:lvl1pPr>
          </a:lstStyle>
          <a:p>
            <a:pPr>
              <a:defRPr/>
            </a:pPr>
            <a:endParaRPr lang="en-ZA" dirty="0"/>
          </a:p>
        </p:txBody>
      </p:sp>
      <p:sp>
        <p:nvSpPr>
          <p:cNvPr id="7" name="Slide Number Placeholder 6"/>
          <p:cNvSpPr>
            <a:spLocks noGrp="1"/>
          </p:cNvSpPr>
          <p:nvPr>
            <p:ph type="sldNum" sz="quarter" idx="5"/>
          </p:nvPr>
        </p:nvSpPr>
        <p:spPr>
          <a:xfrm>
            <a:off x="3855981" y="9441733"/>
            <a:ext cx="2951217" cy="497602"/>
          </a:xfrm>
          <a:prstGeom prst="rect">
            <a:avLst/>
          </a:prstGeom>
        </p:spPr>
        <p:txBody>
          <a:bodyPr vert="horz" lIns="91577" tIns="45789" rIns="91577" bIns="45789" rtlCol="0" anchor="b"/>
          <a:lstStyle>
            <a:lvl1pPr algn="r">
              <a:defRPr sz="1200">
                <a:latin typeface="Arial" charset="0"/>
                <a:cs typeface="+mn-cs"/>
              </a:defRPr>
            </a:lvl1pPr>
          </a:lstStyle>
          <a:p>
            <a:pPr>
              <a:defRPr/>
            </a:pPr>
            <a:fld id="{2ACEF963-89FD-494C-9260-DDF89D775176}" type="slidenum">
              <a:rPr lang="en-ZA"/>
              <a:pPr>
                <a:defRPr/>
              </a:pPr>
              <a:t>‹#›</a:t>
            </a:fld>
            <a:endParaRPr lang="en-ZA" dirty="0"/>
          </a:p>
        </p:txBody>
      </p:sp>
    </p:spTree>
    <p:extLst>
      <p:ext uri="{BB962C8B-B14F-4D97-AF65-F5344CB8AC3E}">
        <p14:creationId xmlns:p14="http://schemas.microsoft.com/office/powerpoint/2010/main" xmlns="" val="6899570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2ACEF963-89FD-494C-9260-DDF89D775176}" type="slidenum">
              <a:rPr lang="en-ZA" smtClean="0"/>
              <a:pPr>
                <a:defRPr/>
              </a:pPr>
              <a:t>4</a:t>
            </a:fld>
            <a:endParaRPr lang="en-ZA" dirty="0"/>
          </a:p>
        </p:txBody>
      </p:sp>
    </p:spTree>
    <p:extLst>
      <p:ext uri="{BB962C8B-B14F-4D97-AF65-F5344CB8AC3E}">
        <p14:creationId xmlns:p14="http://schemas.microsoft.com/office/powerpoint/2010/main" xmlns="" val="586807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2ACEF963-89FD-494C-9260-DDF89D775176}" type="slidenum">
              <a:rPr lang="en-ZA" smtClean="0"/>
              <a:pPr>
                <a:defRPr/>
              </a:pPr>
              <a:t>7</a:t>
            </a:fld>
            <a:endParaRPr lang="en-ZA" dirty="0"/>
          </a:p>
        </p:txBody>
      </p:sp>
    </p:spTree>
    <p:extLst>
      <p:ext uri="{BB962C8B-B14F-4D97-AF65-F5344CB8AC3E}">
        <p14:creationId xmlns:p14="http://schemas.microsoft.com/office/powerpoint/2010/main" xmlns="" val="4103964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ACEF963-89FD-494C-9260-DDF89D775176}" type="slidenum">
              <a:rPr kumimoji="0" lang="en-ZA" sz="1200" b="1"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ZA" sz="1200" b="1"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xmlns="" val="2250264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ACEF963-89FD-494C-9260-DDF89D775176}" type="slidenum">
              <a:rPr kumimoji="0" lang="en-ZA" sz="1200" b="1"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ZA" sz="1200" b="1"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xmlns="" val="1263660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2ACEF963-89FD-494C-9260-DDF89D775176}" type="slidenum">
              <a:rPr lang="en-ZA" smtClean="0"/>
              <a:pPr>
                <a:defRPr/>
              </a:pPr>
              <a:t>24</a:t>
            </a:fld>
            <a:endParaRPr lang="en-ZA" dirty="0"/>
          </a:p>
        </p:txBody>
      </p:sp>
    </p:spTree>
    <p:extLst>
      <p:ext uri="{BB962C8B-B14F-4D97-AF65-F5344CB8AC3E}">
        <p14:creationId xmlns:p14="http://schemas.microsoft.com/office/powerpoint/2010/main" xmlns="" val="1782513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2ACEF963-89FD-494C-9260-DDF89D775176}" type="slidenum">
              <a:rPr lang="en-ZA" smtClean="0"/>
              <a:pPr>
                <a:defRPr/>
              </a:pPr>
              <a:t>25</a:t>
            </a:fld>
            <a:endParaRPr lang="en-ZA" dirty="0"/>
          </a:p>
        </p:txBody>
      </p:sp>
    </p:spTree>
    <p:extLst>
      <p:ext uri="{BB962C8B-B14F-4D97-AF65-F5344CB8AC3E}">
        <p14:creationId xmlns:p14="http://schemas.microsoft.com/office/powerpoint/2010/main" xmlns="" val="1940656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solidFill>
                  <a:srgbClr val="E15415"/>
                </a:solidFill>
              </a:defRPr>
            </a:lvl1pPr>
          </a:lstStyle>
          <a:p>
            <a:pPr>
              <a:defRPr/>
            </a:pPr>
            <a:r>
              <a:rPr lang="en-US" dirty="0"/>
              <a:t>Making South Africa a Global Leader</a:t>
            </a:r>
          </a:p>
          <a:p>
            <a:pPr>
              <a:defRPr/>
            </a:pPr>
            <a:r>
              <a:rPr lang="en-US" dirty="0"/>
              <a:t>in Harnessing ICTs for Socio-economic Development</a:t>
            </a:r>
          </a:p>
        </p:txBody>
      </p:sp>
      <p:sp>
        <p:nvSpPr>
          <p:cNvPr id="6" name="Slide Number Placeholder 5"/>
          <p:cNvSpPr>
            <a:spLocks noGrp="1"/>
          </p:cNvSpPr>
          <p:nvPr>
            <p:ph type="sldNum" sz="quarter" idx="12"/>
          </p:nvPr>
        </p:nvSpPr>
        <p:spPr/>
        <p:txBody>
          <a:bodyPr/>
          <a:lstStyle>
            <a:lvl1pPr>
              <a:defRPr/>
            </a:lvl1pPr>
          </a:lstStyle>
          <a:p>
            <a:pPr>
              <a:defRPr/>
            </a:pPr>
            <a:fld id="{36D7854F-BB25-4EBF-AC24-38D00AAFAF4C}"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solidFill>
                  <a:srgbClr val="E15415"/>
                </a:solidFill>
              </a:defRPr>
            </a:lvl1pPr>
          </a:lstStyle>
          <a:p>
            <a:pPr>
              <a:defRPr/>
            </a:pPr>
            <a:r>
              <a:rPr lang="en-US" dirty="0"/>
              <a:t>Making South Africa a Global Leader</a:t>
            </a:r>
          </a:p>
          <a:p>
            <a:pPr>
              <a:defRPr/>
            </a:pPr>
            <a:r>
              <a:rPr lang="en-US" dirty="0"/>
              <a:t>in Harnessing ICTs for Socio-economic Development</a:t>
            </a:r>
          </a:p>
        </p:txBody>
      </p:sp>
      <p:sp>
        <p:nvSpPr>
          <p:cNvPr id="6" name="Slide Number Placeholder 5"/>
          <p:cNvSpPr>
            <a:spLocks noGrp="1"/>
          </p:cNvSpPr>
          <p:nvPr>
            <p:ph type="sldNum" sz="quarter" idx="12"/>
          </p:nvPr>
        </p:nvSpPr>
        <p:spPr/>
        <p:txBody>
          <a:bodyPr/>
          <a:lstStyle>
            <a:lvl1pPr>
              <a:defRPr/>
            </a:lvl1pPr>
          </a:lstStyle>
          <a:p>
            <a:pPr>
              <a:defRPr/>
            </a:pPr>
            <a:fld id="{6559761D-B61F-4481-B4A1-07F1D6F7B42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46750"/>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74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solidFill>
                  <a:srgbClr val="E15415"/>
                </a:solidFill>
              </a:defRPr>
            </a:lvl1pPr>
          </a:lstStyle>
          <a:p>
            <a:pPr>
              <a:defRPr/>
            </a:pPr>
            <a:r>
              <a:rPr lang="en-US" dirty="0"/>
              <a:t>Making South Africa a Global Leader</a:t>
            </a:r>
          </a:p>
          <a:p>
            <a:pPr>
              <a:defRPr/>
            </a:pPr>
            <a:r>
              <a:rPr lang="en-US" dirty="0"/>
              <a:t>in Harnessing ICTs for Socio-economic Development</a:t>
            </a:r>
          </a:p>
        </p:txBody>
      </p:sp>
      <p:sp>
        <p:nvSpPr>
          <p:cNvPr id="6" name="Slide Number Placeholder 5"/>
          <p:cNvSpPr>
            <a:spLocks noGrp="1"/>
          </p:cNvSpPr>
          <p:nvPr>
            <p:ph type="sldNum" sz="quarter" idx="12"/>
          </p:nvPr>
        </p:nvSpPr>
        <p:spPr/>
        <p:txBody>
          <a:bodyPr/>
          <a:lstStyle>
            <a:lvl1pPr>
              <a:defRPr/>
            </a:lvl1pPr>
          </a:lstStyle>
          <a:p>
            <a:pPr>
              <a:defRPr/>
            </a:pPr>
            <a:fld id="{30A1D51D-AA7E-43DD-855A-A4617F4375F0}"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475163" cy="1143000"/>
          </a:xfrm>
        </p:spPr>
        <p:txBody>
          <a:bodyPr/>
          <a:lstStyle/>
          <a:p>
            <a:r>
              <a:rPr lang="en-US"/>
              <a:t>Click to edit Master title style</a:t>
            </a:r>
            <a:endParaRPr lang="en-ZA"/>
          </a:p>
        </p:txBody>
      </p:sp>
      <p:sp>
        <p:nvSpPr>
          <p:cNvPr id="3" name="Text Placeholder 2"/>
          <p:cNvSpPr>
            <a:spLocks noGrp="1"/>
          </p:cNvSpPr>
          <p:nvPr>
            <p:ph type="body" sz="half" idx="1"/>
          </p:nvPr>
        </p:nvSpPr>
        <p:spPr>
          <a:xfrm>
            <a:off x="457200" y="1600200"/>
            <a:ext cx="4038600" cy="4421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lipArt Placeholder 3"/>
          <p:cNvSpPr>
            <a:spLocks noGrp="1"/>
          </p:cNvSpPr>
          <p:nvPr>
            <p:ph type="clipArt" sz="half" idx="2"/>
          </p:nvPr>
        </p:nvSpPr>
        <p:spPr>
          <a:xfrm>
            <a:off x="4648200" y="1600200"/>
            <a:ext cx="4038600" cy="4421188"/>
          </a:xfrm>
        </p:spPr>
        <p:txBody>
          <a:bodyPr/>
          <a:lstStyle/>
          <a:p>
            <a:pPr lvl="0"/>
            <a:endParaRPr lang="en-ZA" noProof="0" dirty="0"/>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solidFill>
                  <a:srgbClr val="E15415"/>
                </a:solidFill>
              </a:defRPr>
            </a:lvl1pPr>
          </a:lstStyle>
          <a:p>
            <a:pPr>
              <a:defRPr/>
            </a:pPr>
            <a:r>
              <a:rPr lang="en-US" dirty="0"/>
              <a:t>Making South Africa a Global Leader</a:t>
            </a:r>
          </a:p>
          <a:p>
            <a:pPr>
              <a:defRPr/>
            </a:pPr>
            <a:r>
              <a:rPr lang="en-US" dirty="0"/>
              <a:t>in Harnessing ICTs for Socio-economic Development</a:t>
            </a:r>
          </a:p>
        </p:txBody>
      </p:sp>
      <p:sp>
        <p:nvSpPr>
          <p:cNvPr id="7" name="Slide Number Placeholder 6"/>
          <p:cNvSpPr>
            <a:spLocks noGrp="1"/>
          </p:cNvSpPr>
          <p:nvPr>
            <p:ph type="sldNum" sz="quarter" idx="12"/>
          </p:nvPr>
        </p:nvSpPr>
        <p:spPr/>
        <p:txBody>
          <a:bodyPr/>
          <a:lstStyle>
            <a:lvl1pPr>
              <a:defRPr/>
            </a:lvl1pPr>
          </a:lstStyle>
          <a:p>
            <a:pPr>
              <a:defRPr/>
            </a:pPr>
            <a:fld id="{5F104B22-8847-4421-A6B2-15511A0D7075}"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179513" y="1440160"/>
            <a:ext cx="8784976" cy="1124744"/>
          </a:xfrm>
        </p:spPr>
        <p:txBody>
          <a:bodyPr anchor="b">
            <a:normAutofit/>
          </a:bodyPr>
          <a:lstStyle>
            <a:lvl1pPr algn="ctr">
              <a:defRPr sz="3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79513" y="3356992"/>
            <a:ext cx="8784976" cy="584858"/>
          </a:xfrm>
        </p:spPr>
        <p:txBody>
          <a:bodyPr anchor="b">
            <a:normAutofit/>
          </a:bodyPr>
          <a:lstStyle>
            <a:lvl1pPr marL="0" indent="0" algn="ctr">
              <a:buNone/>
              <a:defRPr sz="24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1790328" y="6435407"/>
            <a:ext cx="2133600" cy="365125"/>
          </a:xfrm>
        </p:spPr>
        <p:txBody>
          <a:bodyPr/>
          <a:lstStyle>
            <a:lvl1pPr algn="r">
              <a:defRPr/>
            </a:lvl1pPr>
          </a:lstStyle>
          <a:p>
            <a:pPr defTabSz="685800" fontAlgn="auto">
              <a:spcBef>
                <a:spcPts val="0"/>
              </a:spcBef>
              <a:spcAft>
                <a:spcPts val="0"/>
              </a:spcAft>
            </a:pPr>
            <a:fld id="{0CDF6AEF-730C-49EA-A1FD-9B2D001FC276}" type="datetimeFigureOut">
              <a:rPr lang="en-US" b="0" smtClean="0">
                <a:solidFill>
                  <a:prstClr val="black">
                    <a:tint val="75000"/>
                  </a:prstClr>
                </a:solidFill>
                <a:latin typeface="Calibri"/>
                <a:cs typeface="+mn-cs"/>
              </a:rPr>
              <a:pPr defTabSz="685800" fontAlgn="auto">
                <a:spcBef>
                  <a:spcPts val="0"/>
                </a:spcBef>
                <a:spcAft>
                  <a:spcPts val="0"/>
                </a:spcAft>
              </a:pPr>
              <a:t>12/5/2019</a:t>
            </a:fld>
            <a:endParaRPr lang="en-US" b="0" dirty="0">
              <a:solidFill>
                <a:prstClr val="black">
                  <a:tint val="75000"/>
                </a:prstClr>
              </a:solidFill>
              <a:latin typeface="Calibri"/>
              <a:cs typeface="+mn-cs"/>
            </a:endParaRPr>
          </a:p>
        </p:txBody>
      </p:sp>
      <p:sp>
        <p:nvSpPr>
          <p:cNvPr id="5" name="Footer Placeholder 4"/>
          <p:cNvSpPr>
            <a:spLocks noGrp="1"/>
          </p:cNvSpPr>
          <p:nvPr>
            <p:ph type="ftr" sz="quarter" idx="11"/>
          </p:nvPr>
        </p:nvSpPr>
        <p:spPr>
          <a:xfrm>
            <a:off x="3998658" y="6435407"/>
            <a:ext cx="2895600" cy="365125"/>
          </a:xfrm>
        </p:spPr>
        <p:txBody>
          <a:bodyPr/>
          <a:lstStyle/>
          <a:p>
            <a:pPr defTabSz="685800" fontAlgn="auto">
              <a:spcBef>
                <a:spcPts val="0"/>
              </a:spcBef>
              <a:spcAft>
                <a:spcPts val="0"/>
              </a:spcAft>
            </a:pPr>
            <a:endParaRPr lang="en-US" b="0" dirty="0">
              <a:solidFill>
                <a:prstClr val="black">
                  <a:tint val="75000"/>
                </a:prstClr>
              </a:solidFill>
              <a:latin typeface="Calibri"/>
              <a:cs typeface="+mn-cs"/>
            </a:endParaRPr>
          </a:p>
        </p:txBody>
      </p:sp>
      <p:sp>
        <p:nvSpPr>
          <p:cNvPr id="6" name="Slide Number Placeholder 5"/>
          <p:cNvSpPr>
            <a:spLocks noGrp="1"/>
          </p:cNvSpPr>
          <p:nvPr>
            <p:ph type="sldNum" sz="quarter" idx="12"/>
          </p:nvPr>
        </p:nvSpPr>
        <p:spPr>
          <a:xfrm>
            <a:off x="6974904" y="6435407"/>
            <a:ext cx="2133600" cy="365125"/>
          </a:xfrm>
        </p:spPr>
        <p:txBody>
          <a:bodyPr/>
          <a:lstStyle/>
          <a:p>
            <a:pPr defTabSz="685800" fontAlgn="auto">
              <a:spcBef>
                <a:spcPts val="0"/>
              </a:spcBef>
              <a:spcAft>
                <a:spcPts val="0"/>
              </a:spcAft>
            </a:pPr>
            <a:fld id="{95D1AF37-56A7-4E2F-87A5-0FC0E3D02D6C}" type="slidenum">
              <a:rPr lang="en-US" b="0" smtClean="0">
                <a:solidFill>
                  <a:prstClr val="black">
                    <a:tint val="75000"/>
                  </a:prstClr>
                </a:solidFill>
                <a:latin typeface="Calibri"/>
                <a:cs typeface="+mn-cs"/>
              </a:rPr>
              <a:pPr defTabSz="685800" fontAlgn="auto">
                <a:spcBef>
                  <a:spcPts val="0"/>
                </a:spcBef>
                <a:spcAft>
                  <a:spcPts val="0"/>
                </a:spcAft>
              </a:pPr>
              <a:t>‹#›</a:t>
            </a:fld>
            <a:endParaRPr lang="en-US" b="0" dirty="0">
              <a:solidFill>
                <a:prstClr val="black">
                  <a:tint val="75000"/>
                </a:prstClr>
              </a:solidFill>
              <a:latin typeface="Calibri"/>
              <a:cs typeface="+mn-cs"/>
            </a:endParaRPr>
          </a:p>
        </p:txBody>
      </p:sp>
      <p:cxnSp>
        <p:nvCxnSpPr>
          <p:cNvPr id="14" name="Straight Connector 13"/>
          <p:cNvCxnSpPr/>
          <p:nvPr userDrawn="1"/>
        </p:nvCxnSpPr>
        <p:spPr>
          <a:xfrm>
            <a:off x="1547664" y="3335921"/>
            <a:ext cx="58680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3"/>
          </p:nvPr>
        </p:nvSpPr>
        <p:spPr>
          <a:xfrm>
            <a:off x="187045" y="2662544"/>
            <a:ext cx="8777444" cy="652309"/>
          </a:xfrm>
        </p:spPr>
        <p:txBody>
          <a:bodyPr/>
          <a:lstStyle>
            <a:lvl1pPr marL="0" indent="0" algn="ctr">
              <a:buNone/>
              <a:defRPr/>
            </a:lvl1pPr>
          </a:lstStyle>
          <a:p>
            <a:pPr lvl="0"/>
            <a:r>
              <a:rPr lang="en-US" dirty="0"/>
              <a:t>Edit Master text styles</a:t>
            </a:r>
          </a:p>
        </p:txBody>
      </p:sp>
      <p:sp>
        <p:nvSpPr>
          <p:cNvPr id="12" name="Text Placeholder 11"/>
          <p:cNvSpPr>
            <a:spLocks noGrp="1"/>
          </p:cNvSpPr>
          <p:nvPr>
            <p:ph type="body" sz="quarter" idx="14"/>
          </p:nvPr>
        </p:nvSpPr>
        <p:spPr>
          <a:xfrm>
            <a:off x="187045" y="3983991"/>
            <a:ext cx="8777444" cy="576262"/>
          </a:xfrm>
        </p:spPr>
        <p:txBody>
          <a:bodyPr>
            <a:normAutofit/>
          </a:bodyPr>
          <a:lstStyle>
            <a:lvl1pPr marL="0" indent="0" algn="ctr">
              <a:buNone/>
              <a:defRPr sz="1800"/>
            </a:lvl1pPr>
          </a:lstStyle>
          <a:p>
            <a:pPr lvl="0"/>
            <a:r>
              <a:rPr lang="en-US" dirty="0"/>
              <a:t>Edit Master text styles</a:t>
            </a:r>
          </a:p>
        </p:txBody>
      </p:sp>
      <p:pic>
        <p:nvPicPr>
          <p:cNvPr id="13" name="Picture 7" descr="Picture 7"/>
          <p:cNvPicPr>
            <a:picLocks noChangeAspect="1"/>
          </p:cNvPicPr>
          <p:nvPr userDrawn="1"/>
        </p:nvPicPr>
        <p:blipFill>
          <a:blip r:embed="rId3" cstate="print">
            <a:extLst/>
          </a:blip>
          <a:stretch>
            <a:fillRect/>
          </a:stretch>
        </p:blipFill>
        <p:spPr>
          <a:xfrm>
            <a:off x="8048555" y="0"/>
            <a:ext cx="1080121" cy="1440160"/>
          </a:xfrm>
          <a:prstGeom prst="rect">
            <a:avLst/>
          </a:prstGeom>
          <a:ln w="12700">
            <a:miter lim="400000"/>
          </a:ln>
        </p:spPr>
      </p:pic>
    </p:spTree>
    <p:extLst>
      <p:ext uri="{BB962C8B-B14F-4D97-AF65-F5344CB8AC3E}">
        <p14:creationId xmlns:p14="http://schemas.microsoft.com/office/powerpoint/2010/main" xmlns="" val="451164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dirty="0"/>
              <a:t>Click to edit Master title style</a:t>
            </a:r>
          </a:p>
        </p:txBody>
      </p:sp>
      <p:sp>
        <p:nvSpPr>
          <p:cNvPr id="3" name="Content Placeholder 2"/>
          <p:cNvSpPr>
            <a:spLocks noGrp="1"/>
          </p:cNvSpPr>
          <p:nvPr>
            <p:ph idx="1"/>
          </p:nvPr>
        </p:nvSpPr>
        <p:spPr/>
        <p:txBody>
          <a:bodyPr/>
          <a:lstStyle>
            <a:lvl1pPr>
              <a:defRPr sz="1800"/>
            </a:lvl1pPr>
            <a:lvl2pPr>
              <a:defRPr sz="1500"/>
            </a:lvl2pPr>
            <a:lvl3pPr>
              <a:defRPr sz="1350"/>
            </a:lvl3pPr>
            <a:lvl4pPr>
              <a:defRPr sz="120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defTabSz="685800" fontAlgn="auto">
              <a:spcBef>
                <a:spcPts val="0"/>
              </a:spcBef>
              <a:spcAft>
                <a:spcPts val="0"/>
              </a:spcAft>
            </a:pPr>
            <a:fld id="{0CDF6AEF-730C-49EA-A1FD-9B2D001FC276}" type="datetimeFigureOut">
              <a:rPr lang="en-US" b="0" smtClean="0">
                <a:solidFill>
                  <a:prstClr val="black">
                    <a:tint val="75000"/>
                  </a:prstClr>
                </a:solidFill>
                <a:latin typeface="Calibri"/>
                <a:cs typeface="+mn-cs"/>
              </a:rPr>
              <a:pPr defTabSz="685800" fontAlgn="auto">
                <a:spcBef>
                  <a:spcPts val="0"/>
                </a:spcBef>
                <a:spcAft>
                  <a:spcPts val="0"/>
                </a:spcAft>
              </a:pPr>
              <a:t>12/5/2019</a:t>
            </a:fld>
            <a:endParaRPr lang="en-US" b="0" dirty="0">
              <a:solidFill>
                <a:prstClr val="black">
                  <a:tint val="75000"/>
                </a:prstClr>
              </a:solidFill>
              <a:latin typeface="Calibri"/>
              <a:cs typeface="+mn-cs"/>
            </a:endParaRPr>
          </a:p>
        </p:txBody>
      </p:sp>
      <p:sp>
        <p:nvSpPr>
          <p:cNvPr id="5" name="Footer Placeholder 4"/>
          <p:cNvSpPr>
            <a:spLocks noGrp="1"/>
          </p:cNvSpPr>
          <p:nvPr>
            <p:ph type="ftr" sz="quarter" idx="11"/>
          </p:nvPr>
        </p:nvSpPr>
        <p:spPr/>
        <p:txBody>
          <a:bodyPr/>
          <a:lstStyle/>
          <a:p>
            <a:pPr defTabSz="685800" fontAlgn="auto">
              <a:spcBef>
                <a:spcPts val="0"/>
              </a:spcBef>
              <a:spcAft>
                <a:spcPts val="0"/>
              </a:spcAft>
            </a:pPr>
            <a:endParaRPr lang="en-US" b="0" dirty="0">
              <a:solidFill>
                <a:prstClr val="black">
                  <a:tint val="75000"/>
                </a:prstClr>
              </a:solidFill>
              <a:latin typeface="Calibri"/>
              <a:cs typeface="+mn-cs"/>
            </a:endParaRPr>
          </a:p>
        </p:txBody>
      </p:sp>
      <p:sp>
        <p:nvSpPr>
          <p:cNvPr id="6" name="Slide Number Placeholder 5"/>
          <p:cNvSpPr>
            <a:spLocks noGrp="1"/>
          </p:cNvSpPr>
          <p:nvPr>
            <p:ph type="sldNum" sz="quarter" idx="12"/>
          </p:nvPr>
        </p:nvSpPr>
        <p:spPr/>
        <p:txBody>
          <a:bodyPr/>
          <a:lstStyle/>
          <a:p>
            <a:pPr defTabSz="685800" fontAlgn="auto">
              <a:spcBef>
                <a:spcPts val="0"/>
              </a:spcBef>
              <a:spcAft>
                <a:spcPts val="0"/>
              </a:spcAft>
            </a:pPr>
            <a:fld id="{95D1AF37-56A7-4E2F-87A5-0FC0E3D02D6C}" type="slidenum">
              <a:rPr lang="en-US" b="0" smtClean="0">
                <a:solidFill>
                  <a:prstClr val="black">
                    <a:tint val="75000"/>
                  </a:prstClr>
                </a:solidFill>
                <a:latin typeface="Calibri"/>
                <a:cs typeface="+mn-cs"/>
              </a:rPr>
              <a:pPr defTabSz="685800" fontAlgn="auto">
                <a:spcBef>
                  <a:spcPts val="0"/>
                </a:spcBef>
                <a:spcAft>
                  <a:spcPts val="0"/>
                </a:spcAft>
              </a:pPr>
              <a:t>‹#›</a:t>
            </a:fld>
            <a:endParaRPr lang="en-US" b="0" dirty="0">
              <a:solidFill>
                <a:prstClr val="black">
                  <a:tint val="75000"/>
                </a:prstClr>
              </a:solidFill>
              <a:latin typeface="Calibri"/>
              <a:cs typeface="+mn-cs"/>
            </a:endParaRPr>
          </a:p>
        </p:txBody>
      </p:sp>
    </p:spTree>
    <p:extLst>
      <p:ext uri="{BB962C8B-B14F-4D97-AF65-F5344CB8AC3E}">
        <p14:creationId xmlns:p14="http://schemas.microsoft.com/office/powerpoint/2010/main" xmlns="" val="3942915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137101"/>
            <a:ext cx="7772400" cy="1362075"/>
          </a:xfrm>
        </p:spPr>
        <p:txBody>
          <a:bodyPr anchor="t">
            <a:normAutofit/>
          </a:bodyPr>
          <a:lstStyle>
            <a:lvl1pPr algn="l">
              <a:defRPr sz="2700" b="0" cap="none" baseline="0">
                <a:latin typeface="Calibri" pitchFamily="34" charset="0"/>
              </a:defRPr>
            </a:lvl1pPr>
          </a:lstStyle>
          <a:p>
            <a:r>
              <a:rPr lang="en-US" dirty="0"/>
              <a:t>Click to edit Master title style</a:t>
            </a:r>
          </a:p>
        </p:txBody>
      </p:sp>
      <p:sp>
        <p:nvSpPr>
          <p:cNvPr id="3" name="Text Placeholder 2"/>
          <p:cNvSpPr>
            <a:spLocks noGrp="1"/>
          </p:cNvSpPr>
          <p:nvPr>
            <p:ph type="body" idx="1"/>
          </p:nvPr>
        </p:nvSpPr>
        <p:spPr>
          <a:xfrm>
            <a:off x="722313" y="2636914"/>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85800" fontAlgn="auto">
              <a:spcBef>
                <a:spcPts val="0"/>
              </a:spcBef>
              <a:spcAft>
                <a:spcPts val="0"/>
              </a:spcAft>
            </a:pPr>
            <a:fld id="{0CDF6AEF-730C-49EA-A1FD-9B2D001FC276}" type="datetimeFigureOut">
              <a:rPr lang="en-US" b="0" smtClean="0">
                <a:solidFill>
                  <a:prstClr val="black">
                    <a:tint val="75000"/>
                  </a:prstClr>
                </a:solidFill>
                <a:latin typeface="Calibri"/>
                <a:cs typeface="+mn-cs"/>
              </a:rPr>
              <a:pPr defTabSz="685800" fontAlgn="auto">
                <a:spcBef>
                  <a:spcPts val="0"/>
                </a:spcBef>
                <a:spcAft>
                  <a:spcPts val="0"/>
                </a:spcAft>
              </a:pPr>
              <a:t>12/5/2019</a:t>
            </a:fld>
            <a:endParaRPr lang="en-US" b="0" dirty="0">
              <a:solidFill>
                <a:prstClr val="black">
                  <a:tint val="75000"/>
                </a:prstClr>
              </a:solidFill>
              <a:latin typeface="Calibri"/>
              <a:cs typeface="+mn-cs"/>
            </a:endParaRPr>
          </a:p>
        </p:txBody>
      </p:sp>
      <p:sp>
        <p:nvSpPr>
          <p:cNvPr id="5" name="Footer Placeholder 4"/>
          <p:cNvSpPr>
            <a:spLocks noGrp="1"/>
          </p:cNvSpPr>
          <p:nvPr>
            <p:ph type="ftr" sz="quarter" idx="11"/>
          </p:nvPr>
        </p:nvSpPr>
        <p:spPr/>
        <p:txBody>
          <a:bodyPr/>
          <a:lstStyle/>
          <a:p>
            <a:pPr defTabSz="685800" fontAlgn="auto">
              <a:spcBef>
                <a:spcPts val="0"/>
              </a:spcBef>
              <a:spcAft>
                <a:spcPts val="0"/>
              </a:spcAft>
            </a:pPr>
            <a:endParaRPr lang="en-US" b="0" dirty="0">
              <a:solidFill>
                <a:prstClr val="black">
                  <a:tint val="75000"/>
                </a:prstClr>
              </a:solidFill>
              <a:latin typeface="Calibri"/>
              <a:cs typeface="+mn-cs"/>
            </a:endParaRPr>
          </a:p>
        </p:txBody>
      </p:sp>
      <p:sp>
        <p:nvSpPr>
          <p:cNvPr id="6" name="Slide Number Placeholder 5"/>
          <p:cNvSpPr>
            <a:spLocks noGrp="1"/>
          </p:cNvSpPr>
          <p:nvPr>
            <p:ph type="sldNum" sz="quarter" idx="12"/>
          </p:nvPr>
        </p:nvSpPr>
        <p:spPr/>
        <p:txBody>
          <a:bodyPr/>
          <a:lstStyle/>
          <a:p>
            <a:pPr defTabSz="685800" fontAlgn="auto">
              <a:spcBef>
                <a:spcPts val="0"/>
              </a:spcBef>
              <a:spcAft>
                <a:spcPts val="0"/>
              </a:spcAft>
            </a:pPr>
            <a:fld id="{95D1AF37-56A7-4E2F-87A5-0FC0E3D02D6C}" type="slidenum">
              <a:rPr lang="en-US" b="0" smtClean="0">
                <a:solidFill>
                  <a:prstClr val="black">
                    <a:tint val="75000"/>
                  </a:prstClr>
                </a:solidFill>
                <a:latin typeface="Calibri"/>
                <a:cs typeface="+mn-cs"/>
              </a:rPr>
              <a:pPr defTabSz="685800" fontAlgn="auto">
                <a:spcBef>
                  <a:spcPts val="0"/>
                </a:spcBef>
                <a:spcAft>
                  <a:spcPts val="0"/>
                </a:spcAft>
              </a:pPr>
              <a:t>‹#›</a:t>
            </a:fld>
            <a:endParaRPr lang="en-US" b="0" dirty="0">
              <a:solidFill>
                <a:prstClr val="black">
                  <a:tint val="75000"/>
                </a:prstClr>
              </a:solidFill>
              <a:latin typeface="Calibri"/>
              <a:cs typeface="+mn-cs"/>
            </a:endParaRPr>
          </a:p>
        </p:txBody>
      </p:sp>
    </p:spTree>
    <p:extLst>
      <p:ext uri="{BB962C8B-B14F-4D97-AF65-F5344CB8AC3E}">
        <p14:creationId xmlns:p14="http://schemas.microsoft.com/office/powerpoint/2010/main" xmlns="" val="19084328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339752" y="-8709"/>
            <a:ext cx="6804248" cy="1417638"/>
          </a:xfrm>
        </p:spPr>
        <p:txBody>
          <a:bodyPr>
            <a:normAutofit/>
          </a:bodyPr>
          <a:lstStyle>
            <a:lvl1pPr>
              <a:defRPr sz="2700"/>
            </a:lvl1pPr>
          </a:lstStyle>
          <a:p>
            <a:r>
              <a:rPr lang="en-US" dirty="0"/>
              <a:t>Click to edit Master title style</a:t>
            </a:r>
          </a:p>
        </p:txBody>
      </p:sp>
      <p:sp>
        <p:nvSpPr>
          <p:cNvPr id="3" name="Content Placeholder 2"/>
          <p:cNvSpPr>
            <a:spLocks noGrp="1"/>
          </p:cNvSpPr>
          <p:nvPr>
            <p:ph sz="half" idx="1"/>
          </p:nvPr>
        </p:nvSpPr>
        <p:spPr>
          <a:xfrm>
            <a:off x="89502" y="1600200"/>
            <a:ext cx="4406298" cy="5141168"/>
          </a:xfrm>
        </p:spPr>
        <p:txBody>
          <a:bodyPr/>
          <a:lstStyle>
            <a:lvl1pPr>
              <a:defRPr sz="1800"/>
            </a:lvl1pPr>
            <a:lvl2pPr>
              <a:defRPr sz="1500"/>
            </a:lvl2pPr>
            <a:lvl3pPr>
              <a:defRPr sz="1350"/>
            </a:lvl3pPr>
            <a:lvl4pPr>
              <a:defRPr sz="1200"/>
            </a:lvl4pPr>
            <a:lvl5pPr>
              <a:defRPr sz="10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406298" cy="5141168"/>
          </a:xfrm>
        </p:spPr>
        <p:txBody>
          <a:bodyPr/>
          <a:lstStyle>
            <a:lvl1pPr>
              <a:defRPr sz="1800"/>
            </a:lvl1pPr>
            <a:lvl2pPr>
              <a:defRPr sz="1500"/>
            </a:lvl2pPr>
            <a:lvl3pPr>
              <a:defRPr sz="1350"/>
            </a:lvl3pPr>
            <a:lvl4pPr>
              <a:defRPr sz="1200"/>
            </a:lvl4pPr>
            <a:lvl5pPr>
              <a:defRPr sz="10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pPr defTabSz="685800" fontAlgn="auto">
              <a:spcBef>
                <a:spcPts val="0"/>
              </a:spcBef>
              <a:spcAft>
                <a:spcPts val="0"/>
              </a:spcAft>
            </a:pPr>
            <a:fld id="{0CDF6AEF-730C-49EA-A1FD-9B2D001FC276}" type="datetimeFigureOut">
              <a:rPr lang="en-US" b="0" smtClean="0">
                <a:solidFill>
                  <a:prstClr val="black">
                    <a:tint val="75000"/>
                  </a:prstClr>
                </a:solidFill>
                <a:latin typeface="Calibri"/>
                <a:cs typeface="+mn-cs"/>
              </a:rPr>
              <a:pPr defTabSz="685800" fontAlgn="auto">
                <a:spcBef>
                  <a:spcPts val="0"/>
                </a:spcBef>
                <a:spcAft>
                  <a:spcPts val="0"/>
                </a:spcAft>
              </a:pPr>
              <a:t>12/5/2019</a:t>
            </a:fld>
            <a:endParaRPr lang="en-US" b="0" dirty="0">
              <a:solidFill>
                <a:prstClr val="black">
                  <a:tint val="75000"/>
                </a:prstClr>
              </a:solidFill>
              <a:latin typeface="Calibri"/>
              <a:cs typeface="+mn-cs"/>
            </a:endParaRPr>
          </a:p>
        </p:txBody>
      </p:sp>
      <p:sp>
        <p:nvSpPr>
          <p:cNvPr id="6" name="Footer Placeholder 5"/>
          <p:cNvSpPr>
            <a:spLocks noGrp="1"/>
          </p:cNvSpPr>
          <p:nvPr>
            <p:ph type="ftr" sz="quarter" idx="11"/>
          </p:nvPr>
        </p:nvSpPr>
        <p:spPr/>
        <p:txBody>
          <a:bodyPr/>
          <a:lstStyle/>
          <a:p>
            <a:pPr defTabSz="685800" fontAlgn="auto">
              <a:spcBef>
                <a:spcPts val="0"/>
              </a:spcBef>
              <a:spcAft>
                <a:spcPts val="0"/>
              </a:spcAft>
            </a:pPr>
            <a:endParaRPr lang="en-US" b="0" dirty="0">
              <a:solidFill>
                <a:prstClr val="black">
                  <a:tint val="75000"/>
                </a:prstClr>
              </a:solidFill>
              <a:latin typeface="Calibri"/>
              <a:cs typeface="+mn-cs"/>
            </a:endParaRPr>
          </a:p>
        </p:txBody>
      </p:sp>
      <p:sp>
        <p:nvSpPr>
          <p:cNvPr id="7" name="Slide Number Placeholder 6"/>
          <p:cNvSpPr>
            <a:spLocks noGrp="1"/>
          </p:cNvSpPr>
          <p:nvPr>
            <p:ph type="sldNum" sz="quarter" idx="12"/>
          </p:nvPr>
        </p:nvSpPr>
        <p:spPr/>
        <p:txBody>
          <a:bodyPr/>
          <a:lstStyle/>
          <a:p>
            <a:pPr defTabSz="685800" fontAlgn="auto">
              <a:spcBef>
                <a:spcPts val="0"/>
              </a:spcBef>
              <a:spcAft>
                <a:spcPts val="0"/>
              </a:spcAft>
            </a:pPr>
            <a:fld id="{95D1AF37-56A7-4E2F-87A5-0FC0E3D02D6C}" type="slidenum">
              <a:rPr lang="en-US" b="0" smtClean="0">
                <a:solidFill>
                  <a:prstClr val="black">
                    <a:tint val="75000"/>
                  </a:prstClr>
                </a:solidFill>
                <a:latin typeface="Calibri"/>
                <a:cs typeface="+mn-cs"/>
              </a:rPr>
              <a:pPr defTabSz="685800" fontAlgn="auto">
                <a:spcBef>
                  <a:spcPts val="0"/>
                </a:spcBef>
                <a:spcAft>
                  <a:spcPts val="0"/>
                </a:spcAft>
              </a:pPr>
              <a:t>‹#›</a:t>
            </a:fld>
            <a:endParaRPr lang="en-US" b="0" dirty="0">
              <a:solidFill>
                <a:prstClr val="black">
                  <a:tint val="75000"/>
                </a:prstClr>
              </a:solidFill>
              <a:latin typeface="Calibri"/>
              <a:cs typeface="+mn-cs"/>
            </a:endParaRPr>
          </a:p>
        </p:txBody>
      </p:sp>
    </p:spTree>
    <p:extLst>
      <p:ext uri="{BB962C8B-B14F-4D97-AF65-F5344CB8AC3E}">
        <p14:creationId xmlns:p14="http://schemas.microsoft.com/office/powerpoint/2010/main" xmlns="" val="37996625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89502" y="1535113"/>
            <a:ext cx="4407886"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89502" y="2174875"/>
            <a:ext cx="4407886"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409472"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409472"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85800" fontAlgn="auto">
              <a:spcBef>
                <a:spcPts val="0"/>
              </a:spcBef>
              <a:spcAft>
                <a:spcPts val="0"/>
              </a:spcAft>
            </a:pPr>
            <a:fld id="{0CDF6AEF-730C-49EA-A1FD-9B2D001FC276}" type="datetimeFigureOut">
              <a:rPr lang="en-US" b="0" smtClean="0">
                <a:solidFill>
                  <a:prstClr val="black">
                    <a:tint val="75000"/>
                  </a:prstClr>
                </a:solidFill>
                <a:latin typeface="Calibri"/>
                <a:cs typeface="+mn-cs"/>
              </a:rPr>
              <a:pPr defTabSz="685800" fontAlgn="auto">
                <a:spcBef>
                  <a:spcPts val="0"/>
                </a:spcBef>
                <a:spcAft>
                  <a:spcPts val="0"/>
                </a:spcAft>
              </a:pPr>
              <a:t>12/5/2019</a:t>
            </a:fld>
            <a:endParaRPr lang="en-US" b="0" dirty="0">
              <a:solidFill>
                <a:prstClr val="black">
                  <a:tint val="75000"/>
                </a:prstClr>
              </a:solidFill>
              <a:latin typeface="Calibri"/>
              <a:cs typeface="+mn-cs"/>
            </a:endParaRPr>
          </a:p>
        </p:txBody>
      </p:sp>
      <p:sp>
        <p:nvSpPr>
          <p:cNvPr id="8" name="Footer Placeholder 7"/>
          <p:cNvSpPr>
            <a:spLocks noGrp="1"/>
          </p:cNvSpPr>
          <p:nvPr>
            <p:ph type="ftr" sz="quarter" idx="11"/>
          </p:nvPr>
        </p:nvSpPr>
        <p:spPr/>
        <p:txBody>
          <a:bodyPr/>
          <a:lstStyle/>
          <a:p>
            <a:pPr defTabSz="685800" fontAlgn="auto">
              <a:spcBef>
                <a:spcPts val="0"/>
              </a:spcBef>
              <a:spcAft>
                <a:spcPts val="0"/>
              </a:spcAft>
            </a:pPr>
            <a:endParaRPr lang="en-US" b="0" dirty="0">
              <a:solidFill>
                <a:prstClr val="black">
                  <a:tint val="75000"/>
                </a:prstClr>
              </a:solidFill>
              <a:latin typeface="Calibri"/>
              <a:cs typeface="+mn-cs"/>
            </a:endParaRPr>
          </a:p>
        </p:txBody>
      </p:sp>
      <p:sp>
        <p:nvSpPr>
          <p:cNvPr id="9" name="Slide Number Placeholder 8"/>
          <p:cNvSpPr>
            <a:spLocks noGrp="1"/>
          </p:cNvSpPr>
          <p:nvPr>
            <p:ph type="sldNum" sz="quarter" idx="12"/>
          </p:nvPr>
        </p:nvSpPr>
        <p:spPr/>
        <p:txBody>
          <a:bodyPr/>
          <a:lstStyle/>
          <a:p>
            <a:pPr defTabSz="685800" fontAlgn="auto">
              <a:spcBef>
                <a:spcPts val="0"/>
              </a:spcBef>
              <a:spcAft>
                <a:spcPts val="0"/>
              </a:spcAft>
            </a:pPr>
            <a:fld id="{95D1AF37-56A7-4E2F-87A5-0FC0E3D02D6C}" type="slidenum">
              <a:rPr lang="en-US" b="0" smtClean="0">
                <a:solidFill>
                  <a:prstClr val="black">
                    <a:tint val="75000"/>
                  </a:prstClr>
                </a:solidFill>
                <a:latin typeface="Calibri"/>
                <a:cs typeface="+mn-cs"/>
              </a:rPr>
              <a:pPr defTabSz="685800" fontAlgn="auto">
                <a:spcBef>
                  <a:spcPts val="0"/>
                </a:spcBef>
                <a:spcAft>
                  <a:spcPts val="0"/>
                </a:spcAft>
              </a:pPr>
              <a:t>‹#›</a:t>
            </a:fld>
            <a:endParaRPr lang="en-US" b="0" dirty="0">
              <a:solidFill>
                <a:prstClr val="black">
                  <a:tint val="75000"/>
                </a:prstClr>
              </a:solidFill>
              <a:latin typeface="Calibri"/>
              <a:cs typeface="+mn-cs"/>
            </a:endParaRPr>
          </a:p>
        </p:txBody>
      </p:sp>
    </p:spTree>
    <p:extLst>
      <p:ext uri="{BB962C8B-B14F-4D97-AF65-F5344CB8AC3E}">
        <p14:creationId xmlns:p14="http://schemas.microsoft.com/office/powerpoint/2010/main" xmlns="" val="31752537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pPr defTabSz="685800" fontAlgn="auto">
              <a:spcBef>
                <a:spcPts val="0"/>
              </a:spcBef>
              <a:spcAft>
                <a:spcPts val="0"/>
              </a:spcAft>
            </a:pPr>
            <a:fld id="{0CDF6AEF-730C-49EA-A1FD-9B2D001FC276}" type="datetimeFigureOut">
              <a:rPr lang="en-US" b="0" smtClean="0">
                <a:solidFill>
                  <a:prstClr val="black">
                    <a:tint val="75000"/>
                  </a:prstClr>
                </a:solidFill>
                <a:latin typeface="Calibri"/>
                <a:cs typeface="+mn-cs"/>
              </a:rPr>
              <a:pPr defTabSz="685800" fontAlgn="auto">
                <a:spcBef>
                  <a:spcPts val="0"/>
                </a:spcBef>
                <a:spcAft>
                  <a:spcPts val="0"/>
                </a:spcAft>
              </a:pPr>
              <a:t>12/5/2019</a:t>
            </a:fld>
            <a:endParaRPr lang="en-US" b="0" dirty="0">
              <a:solidFill>
                <a:prstClr val="black">
                  <a:tint val="75000"/>
                </a:prstClr>
              </a:solidFill>
              <a:latin typeface="Calibri"/>
              <a:cs typeface="+mn-cs"/>
            </a:endParaRPr>
          </a:p>
        </p:txBody>
      </p:sp>
      <p:sp>
        <p:nvSpPr>
          <p:cNvPr id="4" name="Footer Placeholder 3"/>
          <p:cNvSpPr>
            <a:spLocks noGrp="1"/>
          </p:cNvSpPr>
          <p:nvPr>
            <p:ph type="ftr" sz="quarter" idx="11"/>
          </p:nvPr>
        </p:nvSpPr>
        <p:spPr/>
        <p:txBody>
          <a:bodyPr/>
          <a:lstStyle/>
          <a:p>
            <a:pPr defTabSz="685800" fontAlgn="auto">
              <a:spcBef>
                <a:spcPts val="0"/>
              </a:spcBef>
              <a:spcAft>
                <a:spcPts val="0"/>
              </a:spcAft>
            </a:pPr>
            <a:endParaRPr lang="en-US" b="0" dirty="0">
              <a:solidFill>
                <a:prstClr val="black">
                  <a:tint val="75000"/>
                </a:prstClr>
              </a:solidFill>
              <a:latin typeface="Calibri"/>
              <a:cs typeface="+mn-cs"/>
            </a:endParaRPr>
          </a:p>
        </p:txBody>
      </p:sp>
      <p:sp>
        <p:nvSpPr>
          <p:cNvPr id="5" name="Slide Number Placeholder 4"/>
          <p:cNvSpPr>
            <a:spLocks noGrp="1"/>
          </p:cNvSpPr>
          <p:nvPr>
            <p:ph type="sldNum" sz="quarter" idx="12"/>
          </p:nvPr>
        </p:nvSpPr>
        <p:spPr/>
        <p:txBody>
          <a:bodyPr/>
          <a:lstStyle/>
          <a:p>
            <a:pPr defTabSz="685800" fontAlgn="auto">
              <a:spcBef>
                <a:spcPts val="0"/>
              </a:spcBef>
              <a:spcAft>
                <a:spcPts val="0"/>
              </a:spcAft>
            </a:pPr>
            <a:fld id="{95D1AF37-56A7-4E2F-87A5-0FC0E3D02D6C}" type="slidenum">
              <a:rPr lang="en-US" b="0" smtClean="0">
                <a:solidFill>
                  <a:prstClr val="black">
                    <a:tint val="75000"/>
                  </a:prstClr>
                </a:solidFill>
                <a:latin typeface="Calibri"/>
                <a:cs typeface="+mn-cs"/>
              </a:rPr>
              <a:pPr defTabSz="685800" fontAlgn="auto">
                <a:spcBef>
                  <a:spcPts val="0"/>
                </a:spcBef>
                <a:spcAft>
                  <a:spcPts val="0"/>
                </a:spcAft>
              </a:pPr>
              <a:t>‹#›</a:t>
            </a:fld>
            <a:endParaRPr lang="en-US" b="0" dirty="0">
              <a:solidFill>
                <a:prstClr val="black">
                  <a:tint val="75000"/>
                </a:prstClr>
              </a:solidFill>
              <a:latin typeface="Calibri"/>
              <a:cs typeface="+mn-cs"/>
            </a:endParaRPr>
          </a:p>
        </p:txBody>
      </p:sp>
    </p:spTree>
    <p:extLst>
      <p:ext uri="{BB962C8B-B14F-4D97-AF65-F5344CB8AC3E}">
        <p14:creationId xmlns:p14="http://schemas.microsoft.com/office/powerpoint/2010/main" xmlns="" val="25885665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fontAlgn="auto">
              <a:spcBef>
                <a:spcPts val="0"/>
              </a:spcBef>
              <a:spcAft>
                <a:spcPts val="0"/>
              </a:spcAft>
            </a:pPr>
            <a:fld id="{0CDF6AEF-730C-49EA-A1FD-9B2D001FC276}" type="datetimeFigureOut">
              <a:rPr lang="en-US" b="0" smtClean="0">
                <a:solidFill>
                  <a:prstClr val="black">
                    <a:tint val="75000"/>
                  </a:prstClr>
                </a:solidFill>
                <a:latin typeface="Calibri"/>
                <a:cs typeface="+mn-cs"/>
              </a:rPr>
              <a:pPr defTabSz="685800" fontAlgn="auto">
                <a:spcBef>
                  <a:spcPts val="0"/>
                </a:spcBef>
                <a:spcAft>
                  <a:spcPts val="0"/>
                </a:spcAft>
              </a:pPr>
              <a:t>12/5/2019</a:t>
            </a:fld>
            <a:endParaRPr lang="en-US" b="0" dirty="0">
              <a:solidFill>
                <a:prstClr val="black">
                  <a:tint val="75000"/>
                </a:prstClr>
              </a:solidFill>
              <a:latin typeface="Calibri"/>
              <a:cs typeface="+mn-cs"/>
            </a:endParaRPr>
          </a:p>
        </p:txBody>
      </p:sp>
      <p:sp>
        <p:nvSpPr>
          <p:cNvPr id="3" name="Footer Placeholder 2"/>
          <p:cNvSpPr>
            <a:spLocks noGrp="1"/>
          </p:cNvSpPr>
          <p:nvPr>
            <p:ph type="ftr" sz="quarter" idx="11"/>
          </p:nvPr>
        </p:nvSpPr>
        <p:spPr/>
        <p:txBody>
          <a:bodyPr/>
          <a:lstStyle/>
          <a:p>
            <a:pPr defTabSz="685800" fontAlgn="auto">
              <a:spcBef>
                <a:spcPts val="0"/>
              </a:spcBef>
              <a:spcAft>
                <a:spcPts val="0"/>
              </a:spcAft>
            </a:pPr>
            <a:endParaRPr lang="en-US" b="0" dirty="0">
              <a:solidFill>
                <a:prstClr val="black">
                  <a:tint val="75000"/>
                </a:prstClr>
              </a:solidFill>
              <a:latin typeface="Calibri"/>
              <a:cs typeface="+mn-cs"/>
            </a:endParaRPr>
          </a:p>
        </p:txBody>
      </p:sp>
      <p:sp>
        <p:nvSpPr>
          <p:cNvPr id="4" name="Slide Number Placeholder 3"/>
          <p:cNvSpPr>
            <a:spLocks noGrp="1"/>
          </p:cNvSpPr>
          <p:nvPr>
            <p:ph type="sldNum" sz="quarter" idx="12"/>
          </p:nvPr>
        </p:nvSpPr>
        <p:spPr/>
        <p:txBody>
          <a:bodyPr/>
          <a:lstStyle/>
          <a:p>
            <a:pPr defTabSz="685800" fontAlgn="auto">
              <a:spcBef>
                <a:spcPts val="0"/>
              </a:spcBef>
              <a:spcAft>
                <a:spcPts val="0"/>
              </a:spcAft>
            </a:pPr>
            <a:fld id="{95D1AF37-56A7-4E2F-87A5-0FC0E3D02D6C}" type="slidenum">
              <a:rPr lang="en-US" b="0" smtClean="0">
                <a:solidFill>
                  <a:prstClr val="black">
                    <a:tint val="75000"/>
                  </a:prstClr>
                </a:solidFill>
                <a:latin typeface="Calibri"/>
                <a:cs typeface="+mn-cs"/>
              </a:rPr>
              <a:pPr defTabSz="685800" fontAlgn="auto">
                <a:spcBef>
                  <a:spcPts val="0"/>
                </a:spcBef>
                <a:spcAft>
                  <a:spcPts val="0"/>
                </a:spcAft>
              </a:pPr>
              <a:t>‹#›</a:t>
            </a:fld>
            <a:endParaRPr lang="en-US" b="0" dirty="0">
              <a:solidFill>
                <a:prstClr val="black">
                  <a:tint val="75000"/>
                </a:prstClr>
              </a:solidFill>
              <a:latin typeface="Calibri"/>
              <a:cs typeface="+mn-cs"/>
            </a:endParaRPr>
          </a:p>
        </p:txBody>
      </p:sp>
    </p:spTree>
    <p:extLst>
      <p:ext uri="{BB962C8B-B14F-4D97-AF65-F5344CB8AC3E}">
        <p14:creationId xmlns:p14="http://schemas.microsoft.com/office/powerpoint/2010/main" xmlns="" val="2993470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solidFill>
                  <a:srgbClr val="E15415"/>
                </a:solidFill>
              </a:defRPr>
            </a:lvl1pPr>
          </a:lstStyle>
          <a:p>
            <a:pPr>
              <a:defRPr/>
            </a:pPr>
            <a:r>
              <a:rPr lang="en-US" dirty="0"/>
              <a:t>Making South Africa a Global Leader</a:t>
            </a:r>
          </a:p>
          <a:p>
            <a:pPr>
              <a:defRPr/>
            </a:pPr>
            <a:r>
              <a:rPr lang="en-US" dirty="0"/>
              <a:t>in Harnessing ICTs for Socio-economic Development</a:t>
            </a:r>
          </a:p>
        </p:txBody>
      </p:sp>
      <p:sp>
        <p:nvSpPr>
          <p:cNvPr id="6" name="Slide Number Placeholder 5"/>
          <p:cNvSpPr>
            <a:spLocks noGrp="1"/>
          </p:cNvSpPr>
          <p:nvPr>
            <p:ph type="sldNum" sz="quarter" idx="12"/>
          </p:nvPr>
        </p:nvSpPr>
        <p:spPr/>
        <p:txBody>
          <a:bodyPr/>
          <a:lstStyle>
            <a:lvl1pPr>
              <a:defRPr/>
            </a:lvl1pPr>
          </a:lstStyle>
          <a:p>
            <a:pPr>
              <a:defRPr/>
            </a:pPr>
            <a:fld id="{22A525F6-AA27-4C0C-9780-FABF772D3FB6}"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fontAlgn="auto">
              <a:spcBef>
                <a:spcPts val="0"/>
              </a:spcBef>
              <a:spcAft>
                <a:spcPts val="0"/>
              </a:spcAft>
            </a:pPr>
            <a:fld id="{0CDF6AEF-730C-49EA-A1FD-9B2D001FC276}" type="datetimeFigureOut">
              <a:rPr lang="en-US" b="0" smtClean="0">
                <a:solidFill>
                  <a:prstClr val="black">
                    <a:tint val="75000"/>
                  </a:prstClr>
                </a:solidFill>
                <a:latin typeface="Calibri"/>
                <a:cs typeface="+mn-cs"/>
              </a:rPr>
              <a:pPr defTabSz="685800" fontAlgn="auto">
                <a:spcBef>
                  <a:spcPts val="0"/>
                </a:spcBef>
                <a:spcAft>
                  <a:spcPts val="0"/>
                </a:spcAft>
              </a:pPr>
              <a:t>12/5/2019</a:t>
            </a:fld>
            <a:endParaRPr lang="en-US" b="0" dirty="0">
              <a:solidFill>
                <a:prstClr val="black">
                  <a:tint val="75000"/>
                </a:prstClr>
              </a:solidFill>
              <a:latin typeface="Calibri"/>
              <a:cs typeface="+mn-cs"/>
            </a:endParaRPr>
          </a:p>
        </p:txBody>
      </p:sp>
      <p:sp>
        <p:nvSpPr>
          <p:cNvPr id="5" name="Footer Placeholder 4"/>
          <p:cNvSpPr>
            <a:spLocks noGrp="1"/>
          </p:cNvSpPr>
          <p:nvPr>
            <p:ph type="ftr" sz="quarter" idx="11"/>
          </p:nvPr>
        </p:nvSpPr>
        <p:spPr/>
        <p:txBody>
          <a:bodyPr/>
          <a:lstStyle/>
          <a:p>
            <a:pPr defTabSz="685800" fontAlgn="auto">
              <a:spcBef>
                <a:spcPts val="0"/>
              </a:spcBef>
              <a:spcAft>
                <a:spcPts val="0"/>
              </a:spcAft>
            </a:pPr>
            <a:endParaRPr lang="en-US" b="0" dirty="0">
              <a:solidFill>
                <a:prstClr val="black">
                  <a:tint val="75000"/>
                </a:prstClr>
              </a:solidFill>
              <a:latin typeface="Calibri"/>
              <a:cs typeface="+mn-cs"/>
            </a:endParaRPr>
          </a:p>
        </p:txBody>
      </p:sp>
      <p:sp>
        <p:nvSpPr>
          <p:cNvPr id="6" name="Slide Number Placeholder 5"/>
          <p:cNvSpPr>
            <a:spLocks noGrp="1"/>
          </p:cNvSpPr>
          <p:nvPr>
            <p:ph type="sldNum" sz="quarter" idx="12"/>
          </p:nvPr>
        </p:nvSpPr>
        <p:spPr/>
        <p:txBody>
          <a:bodyPr/>
          <a:lstStyle/>
          <a:p>
            <a:pPr defTabSz="685800" fontAlgn="auto">
              <a:spcBef>
                <a:spcPts val="0"/>
              </a:spcBef>
              <a:spcAft>
                <a:spcPts val="0"/>
              </a:spcAft>
            </a:pPr>
            <a:fld id="{95D1AF37-56A7-4E2F-87A5-0FC0E3D02D6C}" type="slidenum">
              <a:rPr lang="en-US" b="0" smtClean="0">
                <a:solidFill>
                  <a:prstClr val="black">
                    <a:tint val="75000"/>
                  </a:prstClr>
                </a:solidFill>
                <a:latin typeface="Calibri"/>
                <a:cs typeface="+mn-cs"/>
              </a:rPr>
              <a:pPr defTabSz="685800" fontAlgn="auto">
                <a:spcBef>
                  <a:spcPts val="0"/>
                </a:spcBef>
                <a:spcAft>
                  <a:spcPts val="0"/>
                </a:spcAft>
              </a:pPr>
              <a:t>‹#›</a:t>
            </a:fld>
            <a:endParaRPr lang="en-US" b="0" dirty="0">
              <a:solidFill>
                <a:prstClr val="black">
                  <a:tint val="75000"/>
                </a:prstClr>
              </a:solidFill>
              <a:latin typeface="Calibri"/>
              <a:cs typeface="+mn-cs"/>
            </a:endParaRPr>
          </a:p>
        </p:txBody>
      </p:sp>
    </p:spTree>
    <p:extLst>
      <p:ext uri="{BB962C8B-B14F-4D97-AF65-F5344CB8AC3E}">
        <p14:creationId xmlns:p14="http://schemas.microsoft.com/office/powerpoint/2010/main" xmlns="" val="37150343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20690"/>
            <a:ext cx="2057400" cy="5505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20690"/>
            <a:ext cx="6019800" cy="5505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fontAlgn="auto">
              <a:spcBef>
                <a:spcPts val="0"/>
              </a:spcBef>
              <a:spcAft>
                <a:spcPts val="0"/>
              </a:spcAft>
            </a:pPr>
            <a:fld id="{0CDF6AEF-730C-49EA-A1FD-9B2D001FC276}" type="datetimeFigureOut">
              <a:rPr lang="en-US" b="0" smtClean="0">
                <a:solidFill>
                  <a:prstClr val="black">
                    <a:tint val="75000"/>
                  </a:prstClr>
                </a:solidFill>
                <a:latin typeface="Calibri"/>
                <a:cs typeface="+mn-cs"/>
              </a:rPr>
              <a:pPr defTabSz="685800" fontAlgn="auto">
                <a:spcBef>
                  <a:spcPts val="0"/>
                </a:spcBef>
                <a:spcAft>
                  <a:spcPts val="0"/>
                </a:spcAft>
              </a:pPr>
              <a:t>12/5/2019</a:t>
            </a:fld>
            <a:endParaRPr lang="en-US" b="0" dirty="0">
              <a:solidFill>
                <a:prstClr val="black">
                  <a:tint val="75000"/>
                </a:prstClr>
              </a:solidFill>
              <a:latin typeface="Calibri"/>
              <a:cs typeface="+mn-cs"/>
            </a:endParaRPr>
          </a:p>
        </p:txBody>
      </p:sp>
      <p:sp>
        <p:nvSpPr>
          <p:cNvPr id="5" name="Footer Placeholder 4"/>
          <p:cNvSpPr>
            <a:spLocks noGrp="1"/>
          </p:cNvSpPr>
          <p:nvPr>
            <p:ph type="ftr" sz="quarter" idx="11"/>
          </p:nvPr>
        </p:nvSpPr>
        <p:spPr/>
        <p:txBody>
          <a:bodyPr/>
          <a:lstStyle/>
          <a:p>
            <a:pPr defTabSz="685800" fontAlgn="auto">
              <a:spcBef>
                <a:spcPts val="0"/>
              </a:spcBef>
              <a:spcAft>
                <a:spcPts val="0"/>
              </a:spcAft>
            </a:pPr>
            <a:endParaRPr lang="en-US" b="0" dirty="0">
              <a:solidFill>
                <a:prstClr val="black">
                  <a:tint val="75000"/>
                </a:prstClr>
              </a:solidFill>
              <a:latin typeface="Calibri"/>
              <a:cs typeface="+mn-cs"/>
            </a:endParaRPr>
          </a:p>
        </p:txBody>
      </p:sp>
      <p:sp>
        <p:nvSpPr>
          <p:cNvPr id="6" name="Slide Number Placeholder 5"/>
          <p:cNvSpPr>
            <a:spLocks noGrp="1"/>
          </p:cNvSpPr>
          <p:nvPr>
            <p:ph type="sldNum" sz="quarter" idx="12"/>
          </p:nvPr>
        </p:nvSpPr>
        <p:spPr/>
        <p:txBody>
          <a:bodyPr/>
          <a:lstStyle/>
          <a:p>
            <a:pPr defTabSz="685800" fontAlgn="auto">
              <a:spcBef>
                <a:spcPts val="0"/>
              </a:spcBef>
              <a:spcAft>
                <a:spcPts val="0"/>
              </a:spcAft>
            </a:pPr>
            <a:fld id="{95D1AF37-56A7-4E2F-87A5-0FC0E3D02D6C}" type="slidenum">
              <a:rPr lang="en-US" b="0" smtClean="0">
                <a:solidFill>
                  <a:prstClr val="black">
                    <a:tint val="75000"/>
                  </a:prstClr>
                </a:solidFill>
                <a:latin typeface="Calibri"/>
                <a:cs typeface="+mn-cs"/>
              </a:rPr>
              <a:pPr defTabSz="685800" fontAlgn="auto">
                <a:spcBef>
                  <a:spcPts val="0"/>
                </a:spcBef>
                <a:spcAft>
                  <a:spcPts val="0"/>
                </a:spcAft>
              </a:pPr>
              <a:t>‹#›</a:t>
            </a:fld>
            <a:endParaRPr lang="en-US" b="0" dirty="0">
              <a:solidFill>
                <a:prstClr val="black">
                  <a:tint val="75000"/>
                </a:prstClr>
              </a:solidFill>
              <a:latin typeface="Calibri"/>
              <a:cs typeface="+mn-cs"/>
            </a:endParaRPr>
          </a:p>
        </p:txBody>
      </p:sp>
    </p:spTree>
    <p:extLst>
      <p:ext uri="{BB962C8B-B14F-4D97-AF65-F5344CB8AC3E}">
        <p14:creationId xmlns:p14="http://schemas.microsoft.com/office/powerpoint/2010/main" xmlns="" val="19344386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13" name="Picture 7" descr="Picture 7"/>
          <p:cNvPicPr>
            <a:picLocks noChangeAspect="1"/>
          </p:cNvPicPr>
          <p:nvPr/>
        </p:nvPicPr>
        <p:blipFill>
          <a:blip r:embed="rId2" cstate="print">
            <a:extLst/>
          </a:blip>
          <a:stretch>
            <a:fillRect/>
          </a:stretch>
        </p:blipFill>
        <p:spPr>
          <a:xfrm>
            <a:off x="1" y="2"/>
            <a:ext cx="9145589" cy="6859589"/>
          </a:xfrm>
          <a:prstGeom prst="rect">
            <a:avLst/>
          </a:prstGeom>
          <a:ln w="12700">
            <a:miter lim="400000"/>
          </a:ln>
        </p:spPr>
      </p:pic>
      <p:sp>
        <p:nvSpPr>
          <p:cNvPr id="14" name="Title Text"/>
          <p:cNvSpPr>
            <a:spLocks noGrp="1"/>
          </p:cNvSpPr>
          <p:nvPr>
            <p:ph type="title"/>
          </p:nvPr>
        </p:nvSpPr>
        <p:spPr>
          <a:xfrm>
            <a:off x="179511" y="1556791"/>
            <a:ext cx="5840290" cy="1470026"/>
          </a:xfrm>
          <a:prstGeom prst="rect">
            <a:avLst/>
          </a:prstGeom>
        </p:spPr>
        <p:txBody>
          <a:bodyPr/>
          <a:lstStyle>
            <a:lvl1pPr>
              <a:defRPr>
                <a:solidFill>
                  <a:srgbClr val="FFFFFF"/>
                </a:solidFill>
              </a:defRPr>
            </a:lvl1pPr>
          </a:lstStyle>
          <a:p>
            <a:r>
              <a:t>Title Text</a:t>
            </a:r>
          </a:p>
        </p:txBody>
      </p:sp>
      <p:sp>
        <p:nvSpPr>
          <p:cNvPr id="15" name="Body Level One…"/>
          <p:cNvSpPr>
            <a:spLocks noGrp="1"/>
          </p:cNvSpPr>
          <p:nvPr>
            <p:ph type="body" sz="quarter" idx="1"/>
          </p:nvPr>
        </p:nvSpPr>
        <p:spPr>
          <a:xfrm>
            <a:off x="179512" y="3068961"/>
            <a:ext cx="6120681" cy="1752601"/>
          </a:xfrm>
          <a:prstGeom prst="rect">
            <a:avLst/>
          </a:prstGeom>
        </p:spPr>
        <p:txBody>
          <a:bodyPr/>
          <a:lstStyle>
            <a:lvl1pPr marL="0" indent="0">
              <a:spcBef>
                <a:spcPts val="450"/>
              </a:spcBef>
              <a:buSzTx/>
              <a:buFontTx/>
              <a:buNone/>
              <a:defRPr sz="2100">
                <a:solidFill>
                  <a:srgbClr val="FFFFFF"/>
                </a:solidFill>
              </a:defRPr>
            </a:lvl1pPr>
            <a:lvl2pPr marL="0" indent="342900">
              <a:spcBef>
                <a:spcPts val="450"/>
              </a:spcBef>
              <a:buSzTx/>
              <a:buFontTx/>
              <a:buNone/>
              <a:defRPr sz="2100">
                <a:solidFill>
                  <a:srgbClr val="FFFFFF"/>
                </a:solidFill>
              </a:defRPr>
            </a:lvl2pPr>
            <a:lvl3pPr marL="0" indent="685800">
              <a:spcBef>
                <a:spcPts val="450"/>
              </a:spcBef>
              <a:buSzTx/>
              <a:buFontTx/>
              <a:buNone/>
              <a:defRPr sz="2100">
                <a:solidFill>
                  <a:srgbClr val="FFFFFF"/>
                </a:solidFill>
              </a:defRPr>
            </a:lvl3pPr>
            <a:lvl4pPr marL="0" indent="1028700">
              <a:spcBef>
                <a:spcPts val="450"/>
              </a:spcBef>
              <a:buSzTx/>
              <a:buFontTx/>
              <a:buNone/>
              <a:defRPr sz="2100">
                <a:solidFill>
                  <a:srgbClr val="FFFFFF"/>
                </a:solidFill>
              </a:defRPr>
            </a:lvl4pPr>
            <a:lvl5pPr marL="0" indent="1371600">
              <a:spcBef>
                <a:spcPts val="450"/>
              </a:spcBef>
              <a:buSzTx/>
              <a:buFontTx/>
              <a:buNone/>
              <a:defRPr sz="21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7" name="Slide Number"/>
          <p:cNvSpPr>
            <a:spLocks noGrp="1"/>
          </p:cNvSpPr>
          <p:nvPr>
            <p:ph type="sldNum" sz="quarter" idx="2"/>
          </p:nvPr>
        </p:nvSpPr>
        <p:spPr>
          <a:prstGeom prst="rect">
            <a:avLst/>
          </a:prstGeom>
        </p:spPr>
        <p:txBody>
          <a:bodyPr/>
          <a:lstStyle/>
          <a:p>
            <a:pPr defTabSz="685800" fontAlgn="auto" hangingPunct="0">
              <a:spcBef>
                <a:spcPts val="0"/>
              </a:spcBef>
              <a:spcAft>
                <a:spcPts val="0"/>
              </a:spcAft>
              <a:defRPr/>
            </a:pPr>
            <a:fld id="{86CB4B4D-7CA3-9044-876B-883B54F8677D}" type="slidenum">
              <a:rPr lang="en-ZA" b="0" kern="0" smtClean="0">
                <a:latin typeface="Calibri"/>
                <a:cs typeface="Calibri"/>
                <a:sym typeface="Calibri"/>
              </a:rPr>
              <a:pPr defTabSz="685800" fontAlgn="auto" hangingPunct="0">
                <a:spcBef>
                  <a:spcPts val="0"/>
                </a:spcBef>
                <a:spcAft>
                  <a:spcPts val="0"/>
                </a:spcAft>
                <a:defRPr/>
              </a:pPr>
              <a:t>‹#›</a:t>
            </a:fld>
            <a:endParaRPr lang="en-ZA" b="0" kern="0" dirty="0">
              <a:latin typeface="Calibri"/>
              <a:cs typeface="Calibri"/>
              <a:sym typeface="Calibri"/>
            </a:endParaRPr>
          </a:p>
        </p:txBody>
      </p:sp>
      <p:pic>
        <p:nvPicPr>
          <p:cNvPr id="7" name="Picture 7" descr="Picture 7"/>
          <p:cNvPicPr>
            <a:picLocks noChangeAspect="1"/>
          </p:cNvPicPr>
          <p:nvPr userDrawn="1"/>
        </p:nvPicPr>
        <p:blipFill>
          <a:blip r:embed="rId3" cstate="print">
            <a:extLst/>
          </a:blip>
          <a:stretch>
            <a:fillRect/>
          </a:stretch>
        </p:blipFill>
        <p:spPr>
          <a:xfrm>
            <a:off x="8048555" y="0"/>
            <a:ext cx="1080121" cy="1440160"/>
          </a:xfrm>
          <a:prstGeom prst="rect">
            <a:avLst/>
          </a:prstGeom>
          <a:ln w="12700">
            <a:miter lim="400000"/>
          </a:ln>
        </p:spPr>
      </p:pic>
    </p:spTree>
    <p:extLst>
      <p:ext uri="{BB962C8B-B14F-4D97-AF65-F5344CB8AC3E}">
        <p14:creationId xmlns:p14="http://schemas.microsoft.com/office/powerpoint/2010/main" xmlns="" val="989076033"/>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4" name="Title Text"/>
          <p:cNvSpPr>
            <a:spLocks noGrp="1"/>
          </p:cNvSpPr>
          <p:nvPr>
            <p:ph type="title"/>
          </p:nvPr>
        </p:nvSpPr>
        <p:spPr>
          <a:xfrm>
            <a:off x="2443571" y="0"/>
            <a:ext cx="6700430" cy="1417638"/>
          </a:xfrm>
          <a:prstGeom prst="rect">
            <a:avLst/>
          </a:prstGeom>
        </p:spPr>
        <p:txBody>
          <a:bodyPr/>
          <a:lstStyle/>
          <a:p>
            <a:r>
              <a:t>Title Text</a:t>
            </a:r>
          </a:p>
        </p:txBody>
      </p:sp>
      <p:sp>
        <p:nvSpPr>
          <p:cNvPr id="25" name="Body Level One…"/>
          <p:cNvSpPr>
            <a:spLocks noGrp="1"/>
          </p:cNvSpPr>
          <p:nvPr>
            <p:ph type="body" idx="1"/>
          </p:nvPr>
        </p:nvSpPr>
        <p:spPr>
          <a:xfrm>
            <a:off x="457200" y="1600200"/>
            <a:ext cx="8229600" cy="5141168"/>
          </a:xfrm>
          <a:prstGeom prst="rect">
            <a:avLst/>
          </a:prstGeom>
        </p:spPr>
        <p:txBody>
          <a:bodyPr/>
          <a:lstStyle>
            <a:lvl1pPr>
              <a:spcBef>
                <a:spcPts val="375"/>
              </a:spcBef>
              <a:defRPr sz="1800"/>
            </a:lvl1pPr>
            <a:lvl2pPr marL="600075" indent="-257175">
              <a:spcBef>
                <a:spcPts val="375"/>
              </a:spcBef>
              <a:defRPr sz="1800"/>
            </a:lvl2pPr>
            <a:lvl3pPr>
              <a:spcBef>
                <a:spcPts val="375"/>
              </a:spcBef>
              <a:defRPr sz="1800"/>
            </a:lvl3pPr>
            <a:lvl4pPr marL="1285875" indent="-257175">
              <a:spcBef>
                <a:spcPts val="375"/>
              </a:spcBef>
              <a:defRPr sz="1800"/>
            </a:lvl4pPr>
            <a:lvl5pPr marL="1665514" indent="-293914">
              <a:spcBef>
                <a:spcPts val="375"/>
              </a:spcBef>
              <a:defRPr sz="1800"/>
            </a:lvl5pPr>
          </a:lstStyle>
          <a:p>
            <a:r>
              <a:t>Body Level One</a:t>
            </a:r>
          </a:p>
          <a:p>
            <a:pPr lvl="1"/>
            <a:r>
              <a:t>Body Level Two</a:t>
            </a:r>
          </a:p>
          <a:p>
            <a:pPr lvl="2"/>
            <a:r>
              <a:t>Body Level Three</a:t>
            </a:r>
          </a:p>
          <a:p>
            <a:pPr lvl="3"/>
            <a:r>
              <a:t>Body Level Four</a:t>
            </a:r>
          </a:p>
          <a:p>
            <a:pPr lvl="4"/>
            <a:r>
              <a:t>Body Level Five</a:t>
            </a:r>
          </a:p>
        </p:txBody>
      </p:sp>
      <p:sp>
        <p:nvSpPr>
          <p:cNvPr id="26" name="Slide Number"/>
          <p:cNvSpPr>
            <a:spLocks noGrp="1"/>
          </p:cNvSpPr>
          <p:nvPr>
            <p:ph type="sldNum" sz="quarter" idx="2"/>
          </p:nvPr>
        </p:nvSpPr>
        <p:spPr>
          <a:prstGeom prst="rect">
            <a:avLst/>
          </a:prstGeom>
        </p:spPr>
        <p:txBody>
          <a:bodyPr/>
          <a:lstStyle/>
          <a:p>
            <a:pPr defTabSz="685800" fontAlgn="auto" hangingPunct="0">
              <a:spcBef>
                <a:spcPts val="0"/>
              </a:spcBef>
              <a:spcAft>
                <a:spcPts val="0"/>
              </a:spcAft>
              <a:defRPr/>
            </a:pPr>
            <a:fld id="{86CB4B4D-7CA3-9044-876B-883B54F8677D}" type="slidenum">
              <a:rPr lang="en-ZA" b="0" kern="0" smtClean="0">
                <a:latin typeface="Calibri"/>
                <a:cs typeface="Calibri"/>
                <a:sym typeface="Calibri"/>
              </a:rPr>
              <a:pPr defTabSz="685800" fontAlgn="auto" hangingPunct="0">
                <a:spcBef>
                  <a:spcPts val="0"/>
                </a:spcBef>
                <a:spcAft>
                  <a:spcPts val="0"/>
                </a:spcAft>
                <a:defRPr/>
              </a:pPr>
              <a:t>‹#›</a:t>
            </a:fld>
            <a:endParaRPr lang="en-ZA" b="0" kern="0" dirty="0">
              <a:latin typeface="Calibri"/>
              <a:cs typeface="Calibri"/>
              <a:sym typeface="Calibri"/>
            </a:endParaRPr>
          </a:p>
        </p:txBody>
      </p:sp>
    </p:spTree>
    <p:extLst>
      <p:ext uri="{BB962C8B-B14F-4D97-AF65-F5344CB8AC3E}">
        <p14:creationId xmlns:p14="http://schemas.microsoft.com/office/powerpoint/2010/main" xmlns="" val="4257423207"/>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pic>
        <p:nvPicPr>
          <p:cNvPr id="33" name="Picture 6" descr="Picture 6"/>
          <p:cNvPicPr>
            <a:picLocks noChangeAspect="1"/>
          </p:cNvPicPr>
          <p:nvPr/>
        </p:nvPicPr>
        <p:blipFill>
          <a:blip r:embed="rId2" cstate="print">
            <a:extLst/>
          </a:blip>
          <a:stretch>
            <a:fillRect/>
          </a:stretch>
        </p:blipFill>
        <p:spPr>
          <a:xfrm>
            <a:off x="0" y="0"/>
            <a:ext cx="9144000" cy="3409950"/>
          </a:xfrm>
          <a:prstGeom prst="rect">
            <a:avLst/>
          </a:prstGeom>
          <a:ln w="12700">
            <a:miter lim="400000"/>
          </a:ln>
        </p:spPr>
      </p:pic>
      <p:sp>
        <p:nvSpPr>
          <p:cNvPr id="34" name="Title Text"/>
          <p:cNvSpPr>
            <a:spLocks noGrp="1"/>
          </p:cNvSpPr>
          <p:nvPr>
            <p:ph type="title"/>
          </p:nvPr>
        </p:nvSpPr>
        <p:spPr>
          <a:xfrm>
            <a:off x="722313" y="3417018"/>
            <a:ext cx="7772401" cy="1362076"/>
          </a:xfrm>
          <a:prstGeom prst="rect">
            <a:avLst/>
          </a:prstGeom>
        </p:spPr>
        <p:txBody>
          <a:bodyPr anchor="t"/>
          <a:lstStyle>
            <a:lvl1pPr algn="ctr">
              <a:defRPr sz="3000"/>
            </a:lvl1pPr>
          </a:lstStyle>
          <a:p>
            <a:r>
              <a:t>Title Text</a:t>
            </a:r>
          </a:p>
        </p:txBody>
      </p:sp>
      <p:sp>
        <p:nvSpPr>
          <p:cNvPr id="35" name="Body Level One…"/>
          <p:cNvSpPr>
            <a:spLocks noGrp="1"/>
          </p:cNvSpPr>
          <p:nvPr>
            <p:ph type="body" sz="quarter" idx="1"/>
          </p:nvPr>
        </p:nvSpPr>
        <p:spPr>
          <a:xfrm>
            <a:off x="722313" y="1916832"/>
            <a:ext cx="7772401" cy="1500188"/>
          </a:xfrm>
          <a:prstGeom prst="rect">
            <a:avLst/>
          </a:prstGeom>
        </p:spPr>
        <p:txBody>
          <a:bodyPr anchor="b"/>
          <a:lstStyle>
            <a:lvl1pPr marL="0" indent="0" algn="ctr">
              <a:spcBef>
                <a:spcPts val="450"/>
              </a:spcBef>
              <a:buSzTx/>
              <a:buFontTx/>
              <a:buNone/>
              <a:defRPr sz="2100">
                <a:solidFill>
                  <a:srgbClr val="FFFFFF"/>
                </a:solidFill>
              </a:defRPr>
            </a:lvl1pPr>
            <a:lvl2pPr marL="0" indent="342900" algn="ctr">
              <a:spcBef>
                <a:spcPts val="450"/>
              </a:spcBef>
              <a:buSzTx/>
              <a:buFontTx/>
              <a:buNone/>
              <a:defRPr sz="2100">
                <a:solidFill>
                  <a:srgbClr val="FFFFFF"/>
                </a:solidFill>
              </a:defRPr>
            </a:lvl2pPr>
            <a:lvl3pPr marL="0" indent="685800" algn="ctr">
              <a:spcBef>
                <a:spcPts val="450"/>
              </a:spcBef>
              <a:buSzTx/>
              <a:buFontTx/>
              <a:buNone/>
              <a:defRPr sz="2100">
                <a:solidFill>
                  <a:srgbClr val="FFFFFF"/>
                </a:solidFill>
              </a:defRPr>
            </a:lvl3pPr>
            <a:lvl4pPr marL="0" indent="1028700" algn="ctr">
              <a:spcBef>
                <a:spcPts val="450"/>
              </a:spcBef>
              <a:buSzTx/>
              <a:buFontTx/>
              <a:buNone/>
              <a:defRPr sz="2100">
                <a:solidFill>
                  <a:srgbClr val="FFFFFF"/>
                </a:solidFill>
              </a:defRPr>
            </a:lvl4pPr>
            <a:lvl5pPr marL="0" indent="1371600" algn="ctr">
              <a:spcBef>
                <a:spcPts val="450"/>
              </a:spcBef>
              <a:buSzTx/>
              <a:buFontTx/>
              <a:buNone/>
              <a:defRPr sz="21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pic>
        <p:nvPicPr>
          <p:cNvPr id="37" name="Picture 8" descr="Picture 8"/>
          <p:cNvPicPr>
            <a:picLocks noChangeAspect="1"/>
          </p:cNvPicPr>
          <p:nvPr/>
        </p:nvPicPr>
        <p:blipFill>
          <a:blip r:embed="rId3" cstate="print">
            <a:extLst/>
          </a:blip>
          <a:stretch>
            <a:fillRect/>
          </a:stretch>
        </p:blipFill>
        <p:spPr>
          <a:xfrm>
            <a:off x="35497" y="46509"/>
            <a:ext cx="2476501" cy="1438276"/>
          </a:xfrm>
          <a:prstGeom prst="rect">
            <a:avLst/>
          </a:prstGeom>
          <a:ln w="12700">
            <a:miter lim="400000"/>
          </a:ln>
        </p:spPr>
      </p:pic>
      <p:sp>
        <p:nvSpPr>
          <p:cNvPr id="38" name="Slide Number"/>
          <p:cNvSpPr>
            <a:spLocks noGrp="1"/>
          </p:cNvSpPr>
          <p:nvPr>
            <p:ph type="sldNum" sz="quarter" idx="2"/>
          </p:nvPr>
        </p:nvSpPr>
        <p:spPr>
          <a:prstGeom prst="rect">
            <a:avLst/>
          </a:prstGeom>
        </p:spPr>
        <p:txBody>
          <a:bodyPr/>
          <a:lstStyle/>
          <a:p>
            <a:pPr defTabSz="685800" fontAlgn="auto" hangingPunct="0">
              <a:spcBef>
                <a:spcPts val="0"/>
              </a:spcBef>
              <a:spcAft>
                <a:spcPts val="0"/>
              </a:spcAft>
              <a:defRPr/>
            </a:pPr>
            <a:fld id="{86CB4B4D-7CA3-9044-876B-883B54F8677D}" type="slidenum">
              <a:rPr lang="en-ZA" b="0" kern="0" smtClean="0">
                <a:latin typeface="Calibri"/>
                <a:cs typeface="Calibri"/>
                <a:sym typeface="Calibri"/>
              </a:rPr>
              <a:pPr defTabSz="685800" fontAlgn="auto" hangingPunct="0">
                <a:spcBef>
                  <a:spcPts val="0"/>
                </a:spcBef>
                <a:spcAft>
                  <a:spcPts val="0"/>
                </a:spcAft>
                <a:defRPr/>
              </a:pPr>
              <a:t>‹#›</a:t>
            </a:fld>
            <a:endParaRPr lang="en-ZA" b="0" kern="0" dirty="0">
              <a:latin typeface="Calibri"/>
              <a:cs typeface="Calibri"/>
              <a:sym typeface="Calibri"/>
            </a:endParaRPr>
          </a:p>
        </p:txBody>
      </p:sp>
      <p:pic>
        <p:nvPicPr>
          <p:cNvPr id="8" name="Picture 7" descr="Picture 7"/>
          <p:cNvPicPr>
            <a:picLocks noChangeAspect="1"/>
          </p:cNvPicPr>
          <p:nvPr userDrawn="1"/>
        </p:nvPicPr>
        <p:blipFill>
          <a:blip r:embed="rId4" cstate="print">
            <a:extLst/>
          </a:blip>
          <a:stretch>
            <a:fillRect/>
          </a:stretch>
        </p:blipFill>
        <p:spPr>
          <a:xfrm>
            <a:off x="8048555" y="0"/>
            <a:ext cx="1080121" cy="1440160"/>
          </a:xfrm>
          <a:prstGeom prst="rect">
            <a:avLst/>
          </a:prstGeom>
          <a:ln w="12700">
            <a:miter lim="400000"/>
          </a:ln>
        </p:spPr>
      </p:pic>
    </p:spTree>
    <p:extLst>
      <p:ext uri="{BB962C8B-B14F-4D97-AF65-F5344CB8AC3E}">
        <p14:creationId xmlns:p14="http://schemas.microsoft.com/office/powerpoint/2010/main" xmlns="" val="2091482133"/>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5" name="Title Text"/>
          <p:cNvSpPr>
            <a:spLocks noGrp="1"/>
          </p:cNvSpPr>
          <p:nvPr>
            <p:ph type="title"/>
          </p:nvPr>
        </p:nvSpPr>
        <p:spPr>
          <a:xfrm>
            <a:off x="2339751" y="-8710"/>
            <a:ext cx="6804250" cy="1417639"/>
          </a:xfrm>
          <a:prstGeom prst="rect">
            <a:avLst/>
          </a:prstGeom>
        </p:spPr>
        <p:txBody>
          <a:bodyPr/>
          <a:lstStyle/>
          <a:p>
            <a:r>
              <a:t>Title Text</a:t>
            </a:r>
          </a:p>
        </p:txBody>
      </p:sp>
      <p:sp>
        <p:nvSpPr>
          <p:cNvPr id="46" name="Body Level One…"/>
          <p:cNvSpPr>
            <a:spLocks noGrp="1"/>
          </p:cNvSpPr>
          <p:nvPr>
            <p:ph type="body" sz="half" idx="1"/>
          </p:nvPr>
        </p:nvSpPr>
        <p:spPr>
          <a:xfrm>
            <a:off x="457200" y="1600200"/>
            <a:ext cx="4038600" cy="5141168"/>
          </a:xfrm>
          <a:prstGeom prst="rect">
            <a:avLst/>
          </a:prstGeom>
        </p:spPr>
        <p:txBody>
          <a:bodyPr/>
          <a:lstStyle>
            <a:lvl1pPr>
              <a:spcBef>
                <a:spcPts val="375"/>
              </a:spcBef>
              <a:defRPr sz="1800"/>
            </a:lvl1pPr>
            <a:lvl2pPr marL="600075" indent="-257175">
              <a:spcBef>
                <a:spcPts val="375"/>
              </a:spcBef>
              <a:defRPr sz="1800"/>
            </a:lvl2pPr>
            <a:lvl3pPr>
              <a:spcBef>
                <a:spcPts val="375"/>
              </a:spcBef>
              <a:defRPr sz="1800"/>
            </a:lvl3pPr>
            <a:lvl4pPr marL="1285875" indent="-257175">
              <a:spcBef>
                <a:spcPts val="375"/>
              </a:spcBef>
              <a:defRPr sz="1800"/>
            </a:lvl4pPr>
            <a:lvl5pPr marL="1665514" indent="-293914">
              <a:spcBef>
                <a:spcPts val="375"/>
              </a:spcBef>
              <a:defRPr sz="1800"/>
            </a:lvl5pPr>
          </a:lstStyle>
          <a:p>
            <a:r>
              <a:t>Body Level One</a:t>
            </a:r>
          </a:p>
          <a:p>
            <a:pPr lvl="1"/>
            <a:r>
              <a:t>Body Level Two</a:t>
            </a:r>
          </a:p>
          <a:p>
            <a:pPr lvl="2"/>
            <a:r>
              <a:t>Body Level Three</a:t>
            </a:r>
          </a:p>
          <a:p>
            <a:pPr lvl="3"/>
            <a:r>
              <a:t>Body Level Four</a:t>
            </a:r>
          </a:p>
          <a:p>
            <a:pPr lvl="4"/>
            <a:r>
              <a:t>Body Level Five</a:t>
            </a:r>
          </a:p>
        </p:txBody>
      </p:sp>
      <p:sp>
        <p:nvSpPr>
          <p:cNvPr id="47" name="Slide Number"/>
          <p:cNvSpPr>
            <a:spLocks noGrp="1"/>
          </p:cNvSpPr>
          <p:nvPr>
            <p:ph type="sldNum" sz="quarter" idx="2"/>
          </p:nvPr>
        </p:nvSpPr>
        <p:spPr>
          <a:prstGeom prst="rect">
            <a:avLst/>
          </a:prstGeom>
        </p:spPr>
        <p:txBody>
          <a:bodyPr/>
          <a:lstStyle/>
          <a:p>
            <a:pPr defTabSz="685800" fontAlgn="auto" hangingPunct="0">
              <a:spcBef>
                <a:spcPts val="0"/>
              </a:spcBef>
              <a:spcAft>
                <a:spcPts val="0"/>
              </a:spcAft>
              <a:defRPr/>
            </a:pPr>
            <a:fld id="{86CB4B4D-7CA3-9044-876B-883B54F8677D}" type="slidenum">
              <a:rPr lang="en-ZA" b="0" kern="0" smtClean="0">
                <a:latin typeface="Calibri"/>
                <a:cs typeface="Calibri"/>
                <a:sym typeface="Calibri"/>
              </a:rPr>
              <a:pPr defTabSz="685800" fontAlgn="auto" hangingPunct="0">
                <a:spcBef>
                  <a:spcPts val="0"/>
                </a:spcBef>
                <a:spcAft>
                  <a:spcPts val="0"/>
                </a:spcAft>
                <a:defRPr/>
              </a:pPr>
              <a:t>‹#›</a:t>
            </a:fld>
            <a:endParaRPr lang="en-ZA" b="0" kern="0" dirty="0">
              <a:latin typeface="Calibri"/>
              <a:cs typeface="Calibri"/>
              <a:sym typeface="Calibri"/>
            </a:endParaRPr>
          </a:p>
        </p:txBody>
      </p:sp>
    </p:spTree>
    <p:extLst>
      <p:ext uri="{BB962C8B-B14F-4D97-AF65-F5344CB8AC3E}">
        <p14:creationId xmlns:p14="http://schemas.microsoft.com/office/powerpoint/2010/main" xmlns="" val="3754177298"/>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54" name="Title Text"/>
          <p:cNvSpPr>
            <a:spLocks noGrp="1"/>
          </p:cNvSpPr>
          <p:nvPr>
            <p:ph type="title"/>
          </p:nvPr>
        </p:nvSpPr>
        <p:spPr>
          <a:xfrm>
            <a:off x="2443571" y="0"/>
            <a:ext cx="6700430" cy="1417638"/>
          </a:xfrm>
          <a:prstGeom prst="rect">
            <a:avLst/>
          </a:prstGeom>
        </p:spPr>
        <p:txBody>
          <a:bodyPr/>
          <a:lstStyle/>
          <a:p>
            <a:r>
              <a:t>Title Text</a:t>
            </a:r>
          </a:p>
        </p:txBody>
      </p:sp>
      <p:sp>
        <p:nvSpPr>
          <p:cNvPr id="55" name="Body Level One…"/>
          <p:cNvSpPr>
            <a:spLocks noGrp="1"/>
          </p:cNvSpPr>
          <p:nvPr>
            <p:ph type="body" sz="quarter" idx="1"/>
          </p:nvPr>
        </p:nvSpPr>
        <p:spPr>
          <a:xfrm>
            <a:off x="457200" y="1535112"/>
            <a:ext cx="4040188" cy="639763"/>
          </a:xfrm>
          <a:prstGeom prst="rect">
            <a:avLst/>
          </a:prstGeom>
        </p:spPr>
        <p:txBody>
          <a:bodyPr anchor="b"/>
          <a:lstStyle>
            <a:lvl1pPr marL="0" indent="0">
              <a:spcBef>
                <a:spcPts val="375"/>
              </a:spcBef>
              <a:buSzTx/>
              <a:buFontTx/>
              <a:buNone/>
              <a:defRPr sz="1800" b="1"/>
            </a:lvl1pPr>
            <a:lvl2pPr marL="0" indent="342900">
              <a:spcBef>
                <a:spcPts val="375"/>
              </a:spcBef>
              <a:buSzTx/>
              <a:buFontTx/>
              <a:buNone/>
              <a:defRPr sz="1800" b="1"/>
            </a:lvl2pPr>
            <a:lvl3pPr marL="0" indent="685800">
              <a:spcBef>
                <a:spcPts val="375"/>
              </a:spcBef>
              <a:buSzTx/>
              <a:buFontTx/>
              <a:buNone/>
              <a:defRPr sz="1800" b="1"/>
            </a:lvl3pPr>
            <a:lvl4pPr marL="0" indent="1028700">
              <a:spcBef>
                <a:spcPts val="375"/>
              </a:spcBef>
              <a:buSzTx/>
              <a:buFontTx/>
              <a:buNone/>
              <a:defRPr sz="1800" b="1"/>
            </a:lvl4pPr>
            <a:lvl5pPr marL="0" indent="1371600">
              <a:spcBef>
                <a:spcPts val="375"/>
              </a:spcBef>
              <a:buSzTx/>
              <a:buFontTx/>
              <a:buNone/>
              <a:defRPr sz="1800" b="1"/>
            </a:lvl5pPr>
          </a:lstStyle>
          <a:p>
            <a:r>
              <a:t>Body Level One</a:t>
            </a:r>
          </a:p>
          <a:p>
            <a:pPr lvl="1"/>
            <a:r>
              <a:t>Body Level Two</a:t>
            </a:r>
          </a:p>
          <a:p>
            <a:pPr lvl="2"/>
            <a:r>
              <a:t>Body Level Three</a:t>
            </a:r>
          </a:p>
          <a:p>
            <a:pPr lvl="3"/>
            <a:r>
              <a:t>Body Level Four</a:t>
            </a:r>
          </a:p>
          <a:p>
            <a:pPr lvl="4"/>
            <a:r>
              <a:t>Body Level Five</a:t>
            </a:r>
          </a:p>
        </p:txBody>
      </p:sp>
      <p:sp>
        <p:nvSpPr>
          <p:cNvPr id="56" name="Text Placeholder 4"/>
          <p:cNvSpPr>
            <a:spLocks noGrp="1"/>
          </p:cNvSpPr>
          <p:nvPr>
            <p:ph type="body" sz="quarter" idx="13"/>
          </p:nvPr>
        </p:nvSpPr>
        <p:spPr>
          <a:xfrm>
            <a:off x="4645026" y="1535112"/>
            <a:ext cx="4041775" cy="639763"/>
          </a:xfrm>
          <a:prstGeom prst="rect">
            <a:avLst/>
          </a:prstGeom>
        </p:spPr>
        <p:txBody>
          <a:bodyPr anchor="b"/>
          <a:lstStyle>
            <a:lvl1pPr marL="0" indent="0">
              <a:spcBef>
                <a:spcPts val="375"/>
              </a:spcBef>
              <a:buSzTx/>
              <a:buFontTx/>
              <a:buNone/>
              <a:defRPr sz="2400" b="1"/>
            </a:lvl1pPr>
          </a:lstStyle>
          <a:p>
            <a:pPr marL="0" indent="0">
              <a:spcBef>
                <a:spcPts val="500"/>
              </a:spcBef>
              <a:buSzTx/>
              <a:buFontTx/>
              <a:buNone/>
              <a:defRPr sz="2400" b="1"/>
            </a:pPr>
            <a:endParaRPr/>
          </a:p>
        </p:txBody>
      </p:sp>
      <p:sp>
        <p:nvSpPr>
          <p:cNvPr id="57" name="Slide Number"/>
          <p:cNvSpPr>
            <a:spLocks noGrp="1"/>
          </p:cNvSpPr>
          <p:nvPr>
            <p:ph type="sldNum" sz="quarter" idx="2"/>
          </p:nvPr>
        </p:nvSpPr>
        <p:spPr>
          <a:prstGeom prst="rect">
            <a:avLst/>
          </a:prstGeom>
        </p:spPr>
        <p:txBody>
          <a:bodyPr/>
          <a:lstStyle/>
          <a:p>
            <a:pPr defTabSz="685800" fontAlgn="auto" hangingPunct="0">
              <a:spcBef>
                <a:spcPts val="0"/>
              </a:spcBef>
              <a:spcAft>
                <a:spcPts val="0"/>
              </a:spcAft>
              <a:defRPr/>
            </a:pPr>
            <a:fld id="{86CB4B4D-7CA3-9044-876B-883B54F8677D}" type="slidenum">
              <a:rPr lang="en-ZA" b="0" kern="0" smtClean="0">
                <a:latin typeface="Calibri"/>
                <a:cs typeface="Calibri"/>
                <a:sym typeface="Calibri"/>
              </a:rPr>
              <a:pPr defTabSz="685800" fontAlgn="auto" hangingPunct="0">
                <a:spcBef>
                  <a:spcPts val="0"/>
                </a:spcBef>
                <a:spcAft>
                  <a:spcPts val="0"/>
                </a:spcAft>
                <a:defRPr/>
              </a:pPr>
              <a:t>‹#›</a:t>
            </a:fld>
            <a:endParaRPr lang="en-ZA" b="0" kern="0" dirty="0">
              <a:latin typeface="Calibri"/>
              <a:cs typeface="Calibri"/>
              <a:sym typeface="Calibri"/>
            </a:endParaRPr>
          </a:p>
        </p:txBody>
      </p:sp>
    </p:spTree>
    <p:extLst>
      <p:ext uri="{BB962C8B-B14F-4D97-AF65-F5344CB8AC3E}">
        <p14:creationId xmlns:p14="http://schemas.microsoft.com/office/powerpoint/2010/main" xmlns="" val="2113013832"/>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4" name="Title Text"/>
          <p:cNvSpPr>
            <a:spLocks noGrp="1"/>
          </p:cNvSpPr>
          <p:nvPr>
            <p:ph type="title"/>
          </p:nvPr>
        </p:nvSpPr>
        <p:spPr>
          <a:xfrm>
            <a:off x="2443571" y="0"/>
            <a:ext cx="6700430" cy="1417638"/>
          </a:xfrm>
          <a:prstGeom prst="rect">
            <a:avLst/>
          </a:prstGeom>
        </p:spPr>
        <p:txBody>
          <a:bodyPr/>
          <a:lstStyle/>
          <a:p>
            <a:r>
              <a:t>Title Text</a:t>
            </a:r>
          </a:p>
        </p:txBody>
      </p:sp>
      <p:sp>
        <p:nvSpPr>
          <p:cNvPr id="65" name="Slide Number"/>
          <p:cNvSpPr>
            <a:spLocks noGrp="1"/>
          </p:cNvSpPr>
          <p:nvPr>
            <p:ph type="sldNum" sz="quarter" idx="2"/>
          </p:nvPr>
        </p:nvSpPr>
        <p:spPr>
          <a:prstGeom prst="rect">
            <a:avLst/>
          </a:prstGeom>
        </p:spPr>
        <p:txBody>
          <a:bodyPr/>
          <a:lstStyle/>
          <a:p>
            <a:pPr defTabSz="685800" fontAlgn="auto" hangingPunct="0">
              <a:spcBef>
                <a:spcPts val="0"/>
              </a:spcBef>
              <a:spcAft>
                <a:spcPts val="0"/>
              </a:spcAft>
              <a:defRPr/>
            </a:pPr>
            <a:fld id="{86CB4B4D-7CA3-9044-876B-883B54F8677D}" type="slidenum">
              <a:rPr lang="en-ZA" b="0" kern="0" smtClean="0">
                <a:latin typeface="Calibri"/>
                <a:cs typeface="Calibri"/>
                <a:sym typeface="Calibri"/>
              </a:rPr>
              <a:pPr defTabSz="685800" fontAlgn="auto" hangingPunct="0">
                <a:spcBef>
                  <a:spcPts val="0"/>
                </a:spcBef>
                <a:spcAft>
                  <a:spcPts val="0"/>
                </a:spcAft>
                <a:defRPr/>
              </a:pPr>
              <a:t>‹#›</a:t>
            </a:fld>
            <a:endParaRPr lang="en-ZA" b="0" kern="0" dirty="0">
              <a:latin typeface="Calibri"/>
              <a:cs typeface="Calibri"/>
              <a:sym typeface="Calibri"/>
            </a:endParaRPr>
          </a:p>
        </p:txBody>
      </p:sp>
    </p:spTree>
    <p:extLst>
      <p:ext uri="{BB962C8B-B14F-4D97-AF65-F5344CB8AC3E}">
        <p14:creationId xmlns:p14="http://schemas.microsoft.com/office/powerpoint/2010/main" xmlns="" val="1193717031"/>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1_Title Only">
    <p:spTree>
      <p:nvGrpSpPr>
        <p:cNvPr id="1" name=""/>
        <p:cNvGrpSpPr/>
        <p:nvPr/>
      </p:nvGrpSpPr>
      <p:grpSpPr>
        <a:xfrm>
          <a:off x="0" y="0"/>
          <a:ext cx="0" cy="0"/>
          <a:chOff x="0" y="0"/>
          <a:chExt cx="0" cy="0"/>
        </a:xfrm>
      </p:grpSpPr>
      <p:sp>
        <p:nvSpPr>
          <p:cNvPr id="72" name="Title Text"/>
          <p:cNvSpPr>
            <a:spLocks noGrp="1"/>
          </p:cNvSpPr>
          <p:nvPr>
            <p:ph type="title"/>
          </p:nvPr>
        </p:nvSpPr>
        <p:spPr>
          <a:xfrm>
            <a:off x="2443571" y="0"/>
            <a:ext cx="6700430" cy="1417638"/>
          </a:xfrm>
          <a:prstGeom prst="rect">
            <a:avLst/>
          </a:prstGeom>
        </p:spPr>
        <p:txBody>
          <a:bodyPr/>
          <a:lstStyle/>
          <a:p>
            <a:r>
              <a:t>Title Text</a:t>
            </a:r>
          </a:p>
        </p:txBody>
      </p:sp>
      <p:sp>
        <p:nvSpPr>
          <p:cNvPr id="73" name="Slide Number"/>
          <p:cNvSpPr>
            <a:spLocks noGrp="1"/>
          </p:cNvSpPr>
          <p:nvPr>
            <p:ph type="sldNum" sz="quarter" idx="2"/>
          </p:nvPr>
        </p:nvSpPr>
        <p:spPr>
          <a:prstGeom prst="rect">
            <a:avLst/>
          </a:prstGeom>
        </p:spPr>
        <p:txBody>
          <a:bodyPr/>
          <a:lstStyle/>
          <a:p>
            <a:pPr defTabSz="685800" fontAlgn="auto" hangingPunct="0">
              <a:spcBef>
                <a:spcPts val="0"/>
              </a:spcBef>
              <a:spcAft>
                <a:spcPts val="0"/>
              </a:spcAft>
              <a:defRPr/>
            </a:pPr>
            <a:fld id="{86CB4B4D-7CA3-9044-876B-883B54F8677D}" type="slidenum">
              <a:rPr lang="en-ZA" b="0" kern="0" smtClean="0">
                <a:latin typeface="Calibri"/>
                <a:cs typeface="Calibri"/>
                <a:sym typeface="Calibri"/>
              </a:rPr>
              <a:pPr defTabSz="685800" fontAlgn="auto" hangingPunct="0">
                <a:spcBef>
                  <a:spcPts val="0"/>
                </a:spcBef>
                <a:spcAft>
                  <a:spcPts val="0"/>
                </a:spcAft>
                <a:defRPr/>
              </a:pPr>
              <a:t>‹#›</a:t>
            </a:fld>
            <a:endParaRPr lang="en-ZA" b="0" kern="0" dirty="0">
              <a:latin typeface="Calibri"/>
              <a:cs typeface="Calibri"/>
              <a:sym typeface="Calibri"/>
            </a:endParaRPr>
          </a:p>
        </p:txBody>
      </p:sp>
    </p:spTree>
    <p:extLst>
      <p:ext uri="{BB962C8B-B14F-4D97-AF65-F5344CB8AC3E}">
        <p14:creationId xmlns:p14="http://schemas.microsoft.com/office/powerpoint/2010/main" xmlns="" val="216128670"/>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Side With Title">
    <p:spTree>
      <p:nvGrpSpPr>
        <p:cNvPr id="1" name=""/>
        <p:cNvGrpSpPr/>
        <p:nvPr/>
      </p:nvGrpSpPr>
      <p:grpSpPr>
        <a:xfrm>
          <a:off x="0" y="0"/>
          <a:ext cx="0" cy="0"/>
          <a:chOff x="0" y="0"/>
          <a:chExt cx="0" cy="0"/>
        </a:xfrm>
      </p:grpSpPr>
      <p:pic>
        <p:nvPicPr>
          <p:cNvPr id="80" name="Picture 8" descr="Picture 8"/>
          <p:cNvPicPr>
            <a:picLocks noChangeAspect="1"/>
          </p:cNvPicPr>
          <p:nvPr/>
        </p:nvPicPr>
        <p:blipFill>
          <a:blip r:embed="rId2" cstate="print">
            <a:extLst/>
          </a:blip>
          <a:stretch>
            <a:fillRect/>
          </a:stretch>
        </p:blipFill>
        <p:spPr>
          <a:xfrm>
            <a:off x="-11848" y="1"/>
            <a:ext cx="1461707" cy="692696"/>
          </a:xfrm>
          <a:prstGeom prst="rect">
            <a:avLst/>
          </a:prstGeom>
          <a:ln w="12700">
            <a:miter lim="400000"/>
          </a:ln>
        </p:spPr>
      </p:pic>
      <p:pic>
        <p:nvPicPr>
          <p:cNvPr id="81" name="Picture 10" descr="Picture 10"/>
          <p:cNvPicPr>
            <a:picLocks noChangeAspect="1"/>
          </p:cNvPicPr>
          <p:nvPr/>
        </p:nvPicPr>
        <p:blipFill>
          <a:blip r:embed="rId3" cstate="print">
            <a:extLst/>
          </a:blip>
          <a:stretch>
            <a:fillRect/>
          </a:stretch>
        </p:blipFill>
        <p:spPr>
          <a:xfrm>
            <a:off x="0" y="692695"/>
            <a:ext cx="1452282" cy="6172201"/>
          </a:xfrm>
          <a:prstGeom prst="rect">
            <a:avLst/>
          </a:prstGeom>
          <a:ln w="12700">
            <a:miter lim="400000"/>
          </a:ln>
        </p:spPr>
      </p:pic>
      <p:pic>
        <p:nvPicPr>
          <p:cNvPr id="82" name="Picture 4" descr="Picture 4"/>
          <p:cNvPicPr>
            <a:picLocks noChangeAspect="1"/>
          </p:cNvPicPr>
          <p:nvPr/>
        </p:nvPicPr>
        <p:blipFill>
          <a:blip r:embed="rId4" cstate="print">
            <a:extLst/>
          </a:blip>
          <a:stretch>
            <a:fillRect/>
          </a:stretch>
        </p:blipFill>
        <p:spPr>
          <a:xfrm>
            <a:off x="113741" y="5541490"/>
            <a:ext cx="1210527" cy="1210528"/>
          </a:xfrm>
          <a:prstGeom prst="rect">
            <a:avLst/>
          </a:prstGeom>
          <a:ln w="12700">
            <a:miter lim="400000"/>
          </a:ln>
        </p:spPr>
      </p:pic>
      <p:sp>
        <p:nvSpPr>
          <p:cNvPr id="83" name="Title Text"/>
          <p:cNvSpPr>
            <a:spLocks noGrp="1"/>
          </p:cNvSpPr>
          <p:nvPr>
            <p:ph type="title"/>
          </p:nvPr>
        </p:nvSpPr>
        <p:spPr>
          <a:xfrm rot="16200000">
            <a:off x="-1717903" y="2423221"/>
            <a:ext cx="4878689" cy="1417639"/>
          </a:xfrm>
          <a:prstGeom prst="rect">
            <a:avLst/>
          </a:prstGeom>
        </p:spPr>
        <p:txBody>
          <a:bodyPr/>
          <a:lstStyle>
            <a:lvl1pPr algn="ctr"/>
          </a:lstStyle>
          <a:p>
            <a:r>
              <a:t>Title Text</a:t>
            </a:r>
          </a:p>
        </p:txBody>
      </p:sp>
      <p:sp>
        <p:nvSpPr>
          <p:cNvPr id="84" name="Slide Number"/>
          <p:cNvSpPr>
            <a:spLocks noGrp="1"/>
          </p:cNvSpPr>
          <p:nvPr>
            <p:ph type="sldNum" sz="quarter" idx="2"/>
          </p:nvPr>
        </p:nvSpPr>
        <p:spPr>
          <a:prstGeom prst="rect">
            <a:avLst/>
          </a:prstGeom>
        </p:spPr>
        <p:txBody>
          <a:bodyPr/>
          <a:lstStyle/>
          <a:p>
            <a:pPr defTabSz="685800" fontAlgn="auto" hangingPunct="0">
              <a:spcBef>
                <a:spcPts val="0"/>
              </a:spcBef>
              <a:spcAft>
                <a:spcPts val="0"/>
              </a:spcAft>
              <a:defRPr/>
            </a:pPr>
            <a:fld id="{86CB4B4D-7CA3-9044-876B-883B54F8677D}" type="slidenum">
              <a:rPr lang="en-ZA" b="0" kern="0" smtClean="0">
                <a:latin typeface="Calibri"/>
                <a:cs typeface="Calibri"/>
                <a:sym typeface="Calibri"/>
              </a:rPr>
              <a:pPr defTabSz="685800" fontAlgn="auto" hangingPunct="0">
                <a:spcBef>
                  <a:spcPts val="0"/>
                </a:spcBef>
                <a:spcAft>
                  <a:spcPts val="0"/>
                </a:spcAft>
                <a:defRPr/>
              </a:pPr>
              <a:t>‹#›</a:t>
            </a:fld>
            <a:endParaRPr lang="en-ZA" b="0" kern="0" dirty="0">
              <a:latin typeface="Calibri"/>
              <a:cs typeface="Calibri"/>
              <a:sym typeface="Calibri"/>
            </a:endParaRPr>
          </a:p>
        </p:txBody>
      </p:sp>
    </p:spTree>
    <p:extLst>
      <p:ext uri="{BB962C8B-B14F-4D97-AF65-F5344CB8AC3E}">
        <p14:creationId xmlns:p14="http://schemas.microsoft.com/office/powerpoint/2010/main" xmlns="" val="188274140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solidFill>
                  <a:srgbClr val="E15415"/>
                </a:solidFill>
              </a:defRPr>
            </a:lvl1pPr>
          </a:lstStyle>
          <a:p>
            <a:pPr>
              <a:defRPr/>
            </a:pPr>
            <a:r>
              <a:rPr lang="en-US" dirty="0"/>
              <a:t>Making South Africa a Global Leader</a:t>
            </a:r>
          </a:p>
          <a:p>
            <a:pPr>
              <a:defRPr/>
            </a:pPr>
            <a:r>
              <a:rPr lang="en-US" dirty="0"/>
              <a:t>in Harnessing ICTs for Socio-economic Development</a:t>
            </a:r>
          </a:p>
        </p:txBody>
      </p:sp>
      <p:sp>
        <p:nvSpPr>
          <p:cNvPr id="6" name="Slide Number Placeholder 5"/>
          <p:cNvSpPr>
            <a:spLocks noGrp="1"/>
          </p:cNvSpPr>
          <p:nvPr>
            <p:ph type="sldNum" sz="quarter" idx="12"/>
          </p:nvPr>
        </p:nvSpPr>
        <p:spPr/>
        <p:txBody>
          <a:bodyPr/>
          <a:lstStyle>
            <a:lvl1pPr>
              <a:defRPr/>
            </a:lvl1pPr>
          </a:lstStyle>
          <a:p>
            <a:pPr>
              <a:defRPr/>
            </a:pPr>
            <a:fld id="{6B941FF1-1831-4115-95E2-37176DA718FF}"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1" name="Title Text"/>
          <p:cNvSpPr>
            <a:spLocks noGrp="1"/>
          </p:cNvSpPr>
          <p:nvPr>
            <p:ph type="title"/>
          </p:nvPr>
        </p:nvSpPr>
        <p:spPr>
          <a:xfrm>
            <a:off x="2443571" y="0"/>
            <a:ext cx="6700430" cy="1417638"/>
          </a:xfrm>
          <a:prstGeom prst="rect">
            <a:avLst/>
          </a:prstGeom>
        </p:spPr>
        <p:txBody>
          <a:bodyPr/>
          <a:lstStyle/>
          <a:p>
            <a:r>
              <a:t>Title Text</a:t>
            </a:r>
          </a:p>
        </p:txBody>
      </p:sp>
      <p:sp>
        <p:nvSpPr>
          <p:cNvPr id="92" name="Body Level One…"/>
          <p:cNvSpPr>
            <a:spLocks noGrp="1"/>
          </p:cNvSpPr>
          <p:nvPr>
            <p:ph type="body" idx="1"/>
          </p:nvPr>
        </p:nvSpPr>
        <p:spPr>
          <a:xfrm>
            <a:off x="457200" y="1600200"/>
            <a:ext cx="8229600" cy="514116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3" name="Slide Number"/>
          <p:cNvSpPr>
            <a:spLocks noGrp="1"/>
          </p:cNvSpPr>
          <p:nvPr>
            <p:ph type="sldNum" sz="quarter" idx="2"/>
          </p:nvPr>
        </p:nvSpPr>
        <p:spPr>
          <a:prstGeom prst="rect">
            <a:avLst/>
          </a:prstGeom>
        </p:spPr>
        <p:txBody>
          <a:bodyPr/>
          <a:lstStyle/>
          <a:p>
            <a:pPr defTabSz="685800" fontAlgn="auto" hangingPunct="0">
              <a:spcBef>
                <a:spcPts val="0"/>
              </a:spcBef>
              <a:spcAft>
                <a:spcPts val="0"/>
              </a:spcAft>
              <a:defRPr/>
            </a:pPr>
            <a:fld id="{86CB4B4D-7CA3-9044-876B-883B54F8677D}" type="slidenum">
              <a:rPr lang="en-ZA" b="0" kern="0" smtClean="0">
                <a:latin typeface="Calibri"/>
                <a:cs typeface="Calibri"/>
                <a:sym typeface="Calibri"/>
              </a:rPr>
              <a:pPr defTabSz="685800" fontAlgn="auto" hangingPunct="0">
                <a:spcBef>
                  <a:spcPts val="0"/>
                </a:spcBef>
                <a:spcAft>
                  <a:spcPts val="0"/>
                </a:spcAft>
                <a:defRPr/>
              </a:pPr>
              <a:t>‹#›</a:t>
            </a:fld>
            <a:endParaRPr lang="en-ZA" b="0" kern="0" dirty="0">
              <a:latin typeface="Calibri"/>
              <a:cs typeface="Calibri"/>
              <a:sym typeface="Calibri"/>
            </a:endParaRPr>
          </a:p>
        </p:txBody>
      </p:sp>
    </p:spTree>
    <p:extLst>
      <p:ext uri="{BB962C8B-B14F-4D97-AF65-F5344CB8AC3E}">
        <p14:creationId xmlns:p14="http://schemas.microsoft.com/office/powerpoint/2010/main" xmlns="" val="2696997458"/>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sp>
        <p:nvSpPr>
          <p:cNvPr id="100" name="Title Text"/>
          <p:cNvSpPr>
            <a:spLocks noGrp="1"/>
          </p:cNvSpPr>
          <p:nvPr>
            <p:ph type="title"/>
          </p:nvPr>
        </p:nvSpPr>
        <p:spPr>
          <a:xfrm>
            <a:off x="6629400" y="620689"/>
            <a:ext cx="2057400" cy="5505477"/>
          </a:xfrm>
          <a:prstGeom prst="rect">
            <a:avLst/>
          </a:prstGeom>
        </p:spPr>
        <p:txBody>
          <a:bodyPr/>
          <a:lstStyle/>
          <a:p>
            <a:r>
              <a:t>Title Text</a:t>
            </a:r>
          </a:p>
        </p:txBody>
      </p:sp>
      <p:sp>
        <p:nvSpPr>
          <p:cNvPr id="101" name="Body Level One…"/>
          <p:cNvSpPr>
            <a:spLocks noGrp="1"/>
          </p:cNvSpPr>
          <p:nvPr>
            <p:ph type="body" idx="1"/>
          </p:nvPr>
        </p:nvSpPr>
        <p:spPr>
          <a:xfrm>
            <a:off x="457200" y="620689"/>
            <a:ext cx="6019800" cy="550547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2" name="Slide Number"/>
          <p:cNvSpPr>
            <a:spLocks noGrp="1"/>
          </p:cNvSpPr>
          <p:nvPr>
            <p:ph type="sldNum" sz="quarter" idx="2"/>
          </p:nvPr>
        </p:nvSpPr>
        <p:spPr>
          <a:prstGeom prst="rect">
            <a:avLst/>
          </a:prstGeom>
        </p:spPr>
        <p:txBody>
          <a:bodyPr/>
          <a:lstStyle/>
          <a:p>
            <a:pPr defTabSz="685800" fontAlgn="auto" hangingPunct="0">
              <a:spcBef>
                <a:spcPts val="0"/>
              </a:spcBef>
              <a:spcAft>
                <a:spcPts val="0"/>
              </a:spcAft>
              <a:defRPr/>
            </a:pPr>
            <a:fld id="{86CB4B4D-7CA3-9044-876B-883B54F8677D}" type="slidenum">
              <a:rPr lang="en-ZA" b="0" kern="0" smtClean="0">
                <a:latin typeface="Calibri"/>
                <a:cs typeface="Calibri"/>
                <a:sym typeface="Calibri"/>
              </a:rPr>
              <a:pPr defTabSz="685800" fontAlgn="auto" hangingPunct="0">
                <a:spcBef>
                  <a:spcPts val="0"/>
                </a:spcBef>
                <a:spcAft>
                  <a:spcPts val="0"/>
                </a:spcAft>
                <a:defRPr/>
              </a:pPr>
              <a:t>‹#›</a:t>
            </a:fld>
            <a:endParaRPr lang="en-ZA" b="0" kern="0" dirty="0">
              <a:latin typeface="Calibri"/>
              <a:cs typeface="Calibri"/>
              <a:sym typeface="Calibri"/>
            </a:endParaRPr>
          </a:p>
        </p:txBody>
      </p:sp>
    </p:spTree>
    <p:extLst>
      <p:ext uri="{BB962C8B-B14F-4D97-AF65-F5344CB8AC3E}">
        <p14:creationId xmlns:p14="http://schemas.microsoft.com/office/powerpoint/2010/main" xmlns="" val="1246612824"/>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23" name="Slide Number"/>
          <p:cNvSpPr>
            <a:spLocks noGrp="1"/>
          </p:cNvSpPr>
          <p:nvPr>
            <p:ph type="sldNum" sz="quarter" idx="2"/>
          </p:nvPr>
        </p:nvSpPr>
        <p:spPr>
          <a:prstGeom prst="rect">
            <a:avLst/>
          </a:prstGeom>
        </p:spPr>
        <p:txBody>
          <a:bodyPr/>
          <a:lstStyle/>
          <a:p>
            <a:pPr defTabSz="685800" fontAlgn="auto" hangingPunct="0">
              <a:spcBef>
                <a:spcPts val="0"/>
              </a:spcBef>
              <a:spcAft>
                <a:spcPts val="0"/>
              </a:spcAft>
              <a:defRPr/>
            </a:pPr>
            <a:fld id="{86CB4B4D-7CA3-9044-876B-883B54F8677D}" type="slidenum">
              <a:rPr lang="en-ZA" b="0" kern="0" smtClean="0">
                <a:latin typeface="Calibri"/>
                <a:cs typeface="Calibri"/>
                <a:sym typeface="Calibri"/>
              </a:rPr>
              <a:pPr defTabSz="685800" fontAlgn="auto" hangingPunct="0">
                <a:spcBef>
                  <a:spcPts val="0"/>
                </a:spcBef>
                <a:spcAft>
                  <a:spcPts val="0"/>
                </a:spcAft>
                <a:defRPr/>
              </a:pPr>
              <a:t>‹#›</a:t>
            </a:fld>
            <a:endParaRPr lang="en-ZA" b="0" kern="0" dirty="0">
              <a:latin typeface="Calibri"/>
              <a:cs typeface="Calibri"/>
              <a:sym typeface="Calibri"/>
            </a:endParaRPr>
          </a:p>
        </p:txBody>
      </p:sp>
    </p:spTree>
    <p:extLst>
      <p:ext uri="{BB962C8B-B14F-4D97-AF65-F5344CB8AC3E}">
        <p14:creationId xmlns:p14="http://schemas.microsoft.com/office/powerpoint/2010/main" xmlns="" val="255218050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421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421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solidFill>
                  <a:srgbClr val="E15415"/>
                </a:solidFill>
              </a:defRPr>
            </a:lvl1pPr>
          </a:lstStyle>
          <a:p>
            <a:pPr>
              <a:defRPr/>
            </a:pPr>
            <a:r>
              <a:rPr lang="en-US" dirty="0"/>
              <a:t>Making South Africa a Global Leader</a:t>
            </a:r>
          </a:p>
          <a:p>
            <a:pPr>
              <a:defRPr/>
            </a:pPr>
            <a:r>
              <a:rPr lang="en-US" dirty="0"/>
              <a:t>in Harnessing ICTs for Socio-economic Development</a:t>
            </a:r>
          </a:p>
        </p:txBody>
      </p:sp>
      <p:sp>
        <p:nvSpPr>
          <p:cNvPr id="7" name="Slide Number Placeholder 6"/>
          <p:cNvSpPr>
            <a:spLocks noGrp="1"/>
          </p:cNvSpPr>
          <p:nvPr>
            <p:ph type="sldNum" sz="quarter" idx="12"/>
          </p:nvPr>
        </p:nvSpPr>
        <p:spPr/>
        <p:txBody>
          <a:bodyPr/>
          <a:lstStyle>
            <a:lvl1pPr>
              <a:defRPr/>
            </a:lvl1pPr>
          </a:lstStyle>
          <a:p>
            <a:pPr>
              <a:defRPr/>
            </a:pPr>
            <a:fld id="{A72A1F5D-8F71-48D7-8FB7-AD8F773A142B}"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US" dirty="0"/>
          </a:p>
        </p:txBody>
      </p:sp>
      <p:sp>
        <p:nvSpPr>
          <p:cNvPr id="8" name="Footer Placeholder 7"/>
          <p:cNvSpPr>
            <a:spLocks noGrp="1"/>
          </p:cNvSpPr>
          <p:nvPr>
            <p:ph type="ftr" sz="quarter" idx="11"/>
          </p:nvPr>
        </p:nvSpPr>
        <p:spPr/>
        <p:txBody>
          <a:bodyPr/>
          <a:lstStyle>
            <a:lvl1pPr>
              <a:defRPr>
                <a:solidFill>
                  <a:srgbClr val="E15415"/>
                </a:solidFill>
              </a:defRPr>
            </a:lvl1pPr>
          </a:lstStyle>
          <a:p>
            <a:pPr>
              <a:defRPr/>
            </a:pPr>
            <a:r>
              <a:rPr lang="en-US" dirty="0"/>
              <a:t>Making South Africa a Global Leader</a:t>
            </a:r>
          </a:p>
          <a:p>
            <a:pPr>
              <a:defRPr/>
            </a:pPr>
            <a:r>
              <a:rPr lang="en-US" dirty="0"/>
              <a:t>in Harnessing ICTs for Socio-economic Development</a:t>
            </a:r>
          </a:p>
        </p:txBody>
      </p:sp>
      <p:sp>
        <p:nvSpPr>
          <p:cNvPr id="9" name="Slide Number Placeholder 8"/>
          <p:cNvSpPr>
            <a:spLocks noGrp="1"/>
          </p:cNvSpPr>
          <p:nvPr>
            <p:ph type="sldNum" sz="quarter" idx="12"/>
          </p:nvPr>
        </p:nvSpPr>
        <p:spPr/>
        <p:txBody>
          <a:bodyPr/>
          <a:lstStyle>
            <a:lvl1pPr>
              <a:defRPr/>
            </a:lvl1pPr>
          </a:lstStyle>
          <a:p>
            <a:pPr>
              <a:defRPr/>
            </a:pPr>
            <a:fld id="{69F013F5-858A-469D-A2E9-42C3871D9DCF}"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US" dirty="0"/>
          </a:p>
        </p:txBody>
      </p:sp>
      <p:sp>
        <p:nvSpPr>
          <p:cNvPr id="4" name="Footer Placeholder 3"/>
          <p:cNvSpPr>
            <a:spLocks noGrp="1"/>
          </p:cNvSpPr>
          <p:nvPr>
            <p:ph type="ftr" sz="quarter" idx="11"/>
          </p:nvPr>
        </p:nvSpPr>
        <p:spPr/>
        <p:txBody>
          <a:bodyPr/>
          <a:lstStyle>
            <a:lvl1pPr>
              <a:defRPr>
                <a:solidFill>
                  <a:srgbClr val="E15415"/>
                </a:solidFill>
              </a:defRPr>
            </a:lvl1pPr>
          </a:lstStyle>
          <a:p>
            <a:pPr>
              <a:defRPr/>
            </a:pPr>
            <a:r>
              <a:rPr lang="en-US" dirty="0"/>
              <a:t>Making South Africa a Global Leader</a:t>
            </a:r>
          </a:p>
          <a:p>
            <a:pPr>
              <a:defRPr/>
            </a:pPr>
            <a:r>
              <a:rPr lang="en-US" dirty="0"/>
              <a:t>in Harnessing ICTs for Socio-economic Development</a:t>
            </a:r>
          </a:p>
        </p:txBody>
      </p:sp>
      <p:sp>
        <p:nvSpPr>
          <p:cNvPr id="5" name="Slide Number Placeholder 4"/>
          <p:cNvSpPr>
            <a:spLocks noGrp="1"/>
          </p:cNvSpPr>
          <p:nvPr>
            <p:ph type="sldNum" sz="quarter" idx="12"/>
          </p:nvPr>
        </p:nvSpPr>
        <p:spPr/>
        <p:txBody>
          <a:bodyPr/>
          <a:lstStyle>
            <a:lvl1pPr>
              <a:defRPr/>
            </a:lvl1pPr>
          </a:lstStyle>
          <a:p>
            <a:pPr>
              <a:defRPr/>
            </a:pPr>
            <a:fld id="{E0F97061-FD04-4B12-96C1-6B37E956F7E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dirty="0"/>
          </a:p>
        </p:txBody>
      </p:sp>
      <p:sp>
        <p:nvSpPr>
          <p:cNvPr id="3" name="Footer Placeholder 2"/>
          <p:cNvSpPr>
            <a:spLocks noGrp="1"/>
          </p:cNvSpPr>
          <p:nvPr>
            <p:ph type="ftr" sz="quarter" idx="11"/>
          </p:nvPr>
        </p:nvSpPr>
        <p:spPr/>
        <p:txBody>
          <a:bodyPr/>
          <a:lstStyle>
            <a:lvl1pPr>
              <a:defRPr>
                <a:solidFill>
                  <a:srgbClr val="E15415"/>
                </a:solidFill>
              </a:defRPr>
            </a:lvl1pPr>
          </a:lstStyle>
          <a:p>
            <a:pPr>
              <a:defRPr/>
            </a:pPr>
            <a:r>
              <a:rPr lang="en-US" dirty="0"/>
              <a:t>Making South Africa a Global Leader</a:t>
            </a:r>
          </a:p>
          <a:p>
            <a:pPr>
              <a:defRPr/>
            </a:pPr>
            <a:r>
              <a:rPr lang="en-US" dirty="0"/>
              <a:t>in Harnessing ICTs for Socio-economic Development</a:t>
            </a:r>
          </a:p>
        </p:txBody>
      </p:sp>
      <p:sp>
        <p:nvSpPr>
          <p:cNvPr id="4" name="Slide Number Placeholder 3"/>
          <p:cNvSpPr>
            <a:spLocks noGrp="1"/>
          </p:cNvSpPr>
          <p:nvPr>
            <p:ph type="sldNum" sz="quarter" idx="12"/>
          </p:nvPr>
        </p:nvSpPr>
        <p:spPr/>
        <p:txBody>
          <a:bodyPr/>
          <a:lstStyle>
            <a:lvl1pPr>
              <a:defRPr/>
            </a:lvl1pPr>
          </a:lstStyle>
          <a:p>
            <a:pPr>
              <a:defRPr/>
            </a:pPr>
            <a:fld id="{E8305AC6-5B65-4BF6-976A-1909E30F547D}"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solidFill>
                  <a:srgbClr val="E15415"/>
                </a:solidFill>
              </a:defRPr>
            </a:lvl1pPr>
          </a:lstStyle>
          <a:p>
            <a:pPr>
              <a:defRPr/>
            </a:pPr>
            <a:r>
              <a:rPr lang="en-US" dirty="0"/>
              <a:t>Making South Africa a Global Leader</a:t>
            </a:r>
          </a:p>
          <a:p>
            <a:pPr>
              <a:defRPr/>
            </a:pPr>
            <a:r>
              <a:rPr lang="en-US" dirty="0"/>
              <a:t>in Harnessing ICTs for Socio-economic Development</a:t>
            </a:r>
          </a:p>
        </p:txBody>
      </p:sp>
      <p:sp>
        <p:nvSpPr>
          <p:cNvPr id="7" name="Slide Number Placeholder 6"/>
          <p:cNvSpPr>
            <a:spLocks noGrp="1"/>
          </p:cNvSpPr>
          <p:nvPr>
            <p:ph type="sldNum" sz="quarter" idx="12"/>
          </p:nvPr>
        </p:nvSpPr>
        <p:spPr/>
        <p:txBody>
          <a:bodyPr/>
          <a:lstStyle>
            <a:lvl1pPr>
              <a:defRPr/>
            </a:lvl1pPr>
          </a:lstStyle>
          <a:p>
            <a:pPr>
              <a:defRPr/>
            </a:pPr>
            <a:fld id="{1441FDEF-A3C4-47E6-9B56-B356F55E6CF8}"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solidFill>
                  <a:srgbClr val="E15415"/>
                </a:solidFill>
              </a:defRPr>
            </a:lvl1pPr>
          </a:lstStyle>
          <a:p>
            <a:pPr>
              <a:defRPr/>
            </a:pPr>
            <a:r>
              <a:rPr lang="en-US" dirty="0"/>
              <a:t>Making South Africa a Global Leader</a:t>
            </a:r>
          </a:p>
          <a:p>
            <a:pPr>
              <a:defRPr/>
            </a:pPr>
            <a:r>
              <a:rPr lang="en-US" dirty="0"/>
              <a:t>in Harnessing ICTs for Socio-economic Development</a:t>
            </a:r>
          </a:p>
        </p:txBody>
      </p:sp>
      <p:sp>
        <p:nvSpPr>
          <p:cNvPr id="7" name="Slide Number Placeholder 6"/>
          <p:cNvSpPr>
            <a:spLocks noGrp="1"/>
          </p:cNvSpPr>
          <p:nvPr>
            <p:ph type="sldNum" sz="quarter" idx="12"/>
          </p:nvPr>
        </p:nvSpPr>
        <p:spPr/>
        <p:txBody>
          <a:bodyPr/>
          <a:lstStyle>
            <a:lvl1pPr>
              <a:defRPr/>
            </a:lvl1pPr>
          </a:lstStyle>
          <a:p>
            <a:pPr>
              <a:defRPr/>
            </a:pPr>
            <a:fld id="{ABCA85EA-5CE5-457D-B8E3-C0C09F0CB70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3.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2.png"/><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6.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447516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421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 Third level</a:t>
            </a:r>
          </a:p>
          <a:p>
            <a:pPr lvl="3"/>
            <a:endParaRPr lang="en-US"/>
          </a:p>
        </p:txBody>
      </p:sp>
      <p:sp>
        <p:nvSpPr>
          <p:cNvPr id="1028" name="Rectangle 4"/>
          <p:cNvSpPr>
            <a:spLocks noGrp="1" noChangeArrowheads="1"/>
          </p:cNvSpPr>
          <p:nvPr>
            <p:ph type="dt" sz="half" idx="2"/>
          </p:nvPr>
        </p:nvSpPr>
        <p:spPr bwMode="auto">
          <a:xfrm>
            <a:off x="457200" y="6245225"/>
            <a:ext cx="101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charset="0"/>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2254250" y="6426200"/>
            <a:ext cx="4679950" cy="431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b="0">
                <a:solidFill>
                  <a:srgbClr val="E15415"/>
                </a:solidFill>
                <a:latin typeface="+mn-lt"/>
                <a:cs typeface="+mn-cs"/>
              </a:defRPr>
            </a:lvl1pPr>
          </a:lstStyle>
          <a:p>
            <a:pPr>
              <a:defRPr/>
            </a:pPr>
            <a:r>
              <a:rPr lang="en-US" dirty="0"/>
              <a:t>Making South Africa a Global Leader</a:t>
            </a:r>
          </a:p>
          <a:p>
            <a:pPr>
              <a:defRPr/>
            </a:pPr>
            <a:r>
              <a:rPr lang="en-US" dirty="0"/>
              <a:t>in Harnessing ICTs for Socio-economic Development</a:t>
            </a:r>
          </a:p>
        </p:txBody>
      </p:sp>
      <p:sp>
        <p:nvSpPr>
          <p:cNvPr id="1030" name="Rectangle 6"/>
          <p:cNvSpPr>
            <a:spLocks noGrp="1" noChangeArrowheads="1"/>
          </p:cNvSpPr>
          <p:nvPr>
            <p:ph type="sldNum" sz="quarter" idx="4"/>
          </p:nvPr>
        </p:nvSpPr>
        <p:spPr bwMode="auto">
          <a:xfrm>
            <a:off x="7092950" y="6245225"/>
            <a:ext cx="15938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cs typeface="+mn-cs"/>
              </a:defRPr>
            </a:lvl1pPr>
          </a:lstStyle>
          <a:p>
            <a:pPr>
              <a:defRPr/>
            </a:pPr>
            <a:fld id="{13DAF0D4-8F83-44C5-8484-415C99B2E3B5}" type="slidenum">
              <a:rPr lang="en-US"/>
              <a:pPr>
                <a:defRPr/>
              </a:pPr>
              <a:t>‹#›</a:t>
            </a:fld>
            <a:endParaRPr lang="en-US" dirty="0"/>
          </a:p>
        </p:txBody>
      </p:sp>
      <p:pic>
        <p:nvPicPr>
          <p:cNvPr id="1031" name="Picture 7" descr="DoC Corporate ID"/>
          <p:cNvPicPr>
            <a:picLocks noChangeAspect="1" noChangeArrowheads="1"/>
          </p:cNvPicPr>
          <p:nvPr userDrawn="1"/>
        </p:nvPicPr>
        <p:blipFill>
          <a:blip r:embed="rId14" cstate="print"/>
          <a:srcRect/>
          <a:stretch>
            <a:fillRect/>
          </a:stretch>
        </p:blipFill>
        <p:spPr bwMode="auto">
          <a:xfrm>
            <a:off x="5943600" y="0"/>
            <a:ext cx="3149600" cy="10255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hf hdr="0" dt="0"/>
  <p:txStyles>
    <p:titleStyle>
      <a:lvl1pPr algn="ctr" rtl="0" eaLnBrk="0" fontAlgn="base" hangingPunct="0">
        <a:spcBef>
          <a:spcPct val="0"/>
        </a:spcBef>
        <a:spcAft>
          <a:spcPct val="0"/>
        </a:spcAft>
        <a:defRPr sz="2800" b="1">
          <a:solidFill>
            <a:srgbClr val="996633"/>
          </a:solidFill>
          <a:latin typeface="+mj-lt"/>
          <a:ea typeface="+mj-ea"/>
          <a:cs typeface="+mj-cs"/>
        </a:defRPr>
      </a:lvl1pPr>
      <a:lvl2pPr algn="ctr" rtl="0" eaLnBrk="0" fontAlgn="base" hangingPunct="0">
        <a:spcBef>
          <a:spcPct val="0"/>
        </a:spcBef>
        <a:spcAft>
          <a:spcPct val="0"/>
        </a:spcAft>
        <a:defRPr sz="2800" b="1">
          <a:solidFill>
            <a:srgbClr val="996633"/>
          </a:solidFill>
          <a:latin typeface="Bookman Old Style" pitchFamily="18" charset="0"/>
        </a:defRPr>
      </a:lvl2pPr>
      <a:lvl3pPr algn="ctr" rtl="0" eaLnBrk="0" fontAlgn="base" hangingPunct="0">
        <a:spcBef>
          <a:spcPct val="0"/>
        </a:spcBef>
        <a:spcAft>
          <a:spcPct val="0"/>
        </a:spcAft>
        <a:defRPr sz="2800" b="1">
          <a:solidFill>
            <a:srgbClr val="996633"/>
          </a:solidFill>
          <a:latin typeface="Bookman Old Style" pitchFamily="18" charset="0"/>
        </a:defRPr>
      </a:lvl3pPr>
      <a:lvl4pPr algn="ctr" rtl="0" eaLnBrk="0" fontAlgn="base" hangingPunct="0">
        <a:spcBef>
          <a:spcPct val="0"/>
        </a:spcBef>
        <a:spcAft>
          <a:spcPct val="0"/>
        </a:spcAft>
        <a:defRPr sz="2800" b="1">
          <a:solidFill>
            <a:srgbClr val="996633"/>
          </a:solidFill>
          <a:latin typeface="Bookman Old Style" pitchFamily="18" charset="0"/>
        </a:defRPr>
      </a:lvl4pPr>
      <a:lvl5pPr algn="ctr" rtl="0" eaLnBrk="0" fontAlgn="base" hangingPunct="0">
        <a:spcBef>
          <a:spcPct val="0"/>
        </a:spcBef>
        <a:spcAft>
          <a:spcPct val="0"/>
        </a:spcAft>
        <a:defRPr sz="2800" b="1">
          <a:solidFill>
            <a:srgbClr val="996633"/>
          </a:solidFill>
          <a:latin typeface="Bookman Old Style" pitchFamily="18" charset="0"/>
        </a:defRPr>
      </a:lvl5pPr>
      <a:lvl6pPr marL="457200" algn="ctr" rtl="0" fontAlgn="base">
        <a:spcBef>
          <a:spcPct val="0"/>
        </a:spcBef>
        <a:spcAft>
          <a:spcPct val="0"/>
        </a:spcAft>
        <a:defRPr sz="2800" b="1">
          <a:solidFill>
            <a:srgbClr val="996633"/>
          </a:solidFill>
          <a:latin typeface="Bookman Old Style" pitchFamily="18" charset="0"/>
        </a:defRPr>
      </a:lvl6pPr>
      <a:lvl7pPr marL="914400" algn="ctr" rtl="0" fontAlgn="base">
        <a:spcBef>
          <a:spcPct val="0"/>
        </a:spcBef>
        <a:spcAft>
          <a:spcPct val="0"/>
        </a:spcAft>
        <a:defRPr sz="2800" b="1">
          <a:solidFill>
            <a:srgbClr val="996633"/>
          </a:solidFill>
          <a:latin typeface="Bookman Old Style" pitchFamily="18" charset="0"/>
        </a:defRPr>
      </a:lvl7pPr>
      <a:lvl8pPr marL="1371600" algn="ctr" rtl="0" fontAlgn="base">
        <a:spcBef>
          <a:spcPct val="0"/>
        </a:spcBef>
        <a:spcAft>
          <a:spcPct val="0"/>
        </a:spcAft>
        <a:defRPr sz="2800" b="1">
          <a:solidFill>
            <a:srgbClr val="996633"/>
          </a:solidFill>
          <a:latin typeface="Bookman Old Style" pitchFamily="18" charset="0"/>
        </a:defRPr>
      </a:lvl8pPr>
      <a:lvl9pPr marL="1828800" algn="ctr" rtl="0" fontAlgn="base">
        <a:spcBef>
          <a:spcPct val="0"/>
        </a:spcBef>
        <a:spcAft>
          <a:spcPct val="0"/>
        </a:spcAft>
        <a:defRPr sz="2800" b="1">
          <a:solidFill>
            <a:srgbClr val="996633"/>
          </a:solidFill>
          <a:latin typeface="Bookman Old Style" pitchFamily="18" charset="0"/>
        </a:defRPr>
      </a:lvl9pPr>
    </p:titleStyle>
    <p:bodyStyle>
      <a:lvl1pPr marL="342900" indent="-342900" algn="l" rtl="0" eaLnBrk="0" fontAlgn="base" hangingPunct="0">
        <a:spcBef>
          <a:spcPct val="20000"/>
        </a:spcBef>
        <a:spcAft>
          <a:spcPct val="0"/>
        </a:spcAft>
        <a:buFont typeface="Wingdings" pitchFamily="2" charset="2"/>
        <a:buChar char=")"/>
        <a:defRPr sz="2400">
          <a:solidFill>
            <a:srgbClr val="006600"/>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400">
          <a:solidFill>
            <a:srgbClr val="006600"/>
          </a:solidFill>
          <a:latin typeface="+mn-lt"/>
        </a:defRPr>
      </a:lvl2pPr>
      <a:lvl3pPr marL="1143000" indent="-228600" algn="l" rtl="0" eaLnBrk="0" fontAlgn="base" hangingPunct="0">
        <a:spcBef>
          <a:spcPct val="20000"/>
        </a:spcBef>
        <a:spcAft>
          <a:spcPct val="0"/>
        </a:spcAft>
        <a:buFont typeface="Wingdings" pitchFamily="2" charset="2"/>
        <a:buChar char=")"/>
        <a:defRPr sz="2000">
          <a:solidFill>
            <a:srgbClr val="006600"/>
          </a:solidFill>
          <a:latin typeface="+mn-lt"/>
        </a:defRPr>
      </a:lvl3pPr>
      <a:lvl4pPr marL="1600200" indent="-228600" algn="l" rtl="0" eaLnBrk="0" fontAlgn="base" hangingPunct="0">
        <a:spcBef>
          <a:spcPct val="20000"/>
        </a:spcBef>
        <a:spcAft>
          <a:spcPct val="0"/>
        </a:spcAft>
        <a:buChar char="–"/>
        <a:defRPr sz="2000">
          <a:solidFill>
            <a:srgbClr val="006600"/>
          </a:solidFill>
          <a:latin typeface="+mn-lt"/>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10" name="Picture 11" descr="Picture 11"/>
          <p:cNvPicPr>
            <a:picLocks noChangeAspect="1"/>
          </p:cNvPicPr>
          <p:nvPr userDrawn="1"/>
        </p:nvPicPr>
        <p:blipFill>
          <a:blip r:embed="rId11" cstate="print">
            <a:extLst/>
          </a:blip>
          <a:stretch>
            <a:fillRect/>
          </a:stretch>
        </p:blipFill>
        <p:spPr>
          <a:xfrm>
            <a:off x="8460432" y="5949279"/>
            <a:ext cx="685266" cy="913688"/>
          </a:xfrm>
          <a:prstGeom prst="rect">
            <a:avLst/>
          </a:prstGeom>
          <a:ln w="12700">
            <a:miter lim="400000"/>
          </a:ln>
        </p:spPr>
      </p:pic>
      <p:pic>
        <p:nvPicPr>
          <p:cNvPr id="9" name="Picture 8"/>
          <p:cNvPicPr>
            <a:picLocks noChangeAspect="1"/>
          </p:cNvPicPr>
          <p:nvPr userDrawn="1"/>
        </p:nvPicPr>
        <p:blipFill>
          <a:blip r:embed="rId12" cstate="print"/>
          <a:stretch>
            <a:fillRect/>
          </a:stretch>
        </p:blipFill>
        <p:spPr>
          <a:xfrm>
            <a:off x="-3250" y="4"/>
            <a:ext cx="9144000" cy="1466850"/>
          </a:xfrm>
          <a:prstGeom prst="rect">
            <a:avLst/>
          </a:prstGeom>
        </p:spPr>
      </p:pic>
      <p:sp>
        <p:nvSpPr>
          <p:cNvPr id="2" name="Title Placeholder 1"/>
          <p:cNvSpPr>
            <a:spLocks noGrp="1"/>
          </p:cNvSpPr>
          <p:nvPr>
            <p:ph type="title"/>
          </p:nvPr>
        </p:nvSpPr>
        <p:spPr>
          <a:xfrm>
            <a:off x="1817694" y="24610"/>
            <a:ext cx="7326306" cy="141763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9502" y="1600200"/>
            <a:ext cx="8964996" cy="514116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9502"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fontAlgn="auto">
              <a:spcBef>
                <a:spcPts val="0"/>
              </a:spcBef>
              <a:spcAft>
                <a:spcPts val="0"/>
              </a:spcAft>
            </a:pPr>
            <a:fld id="{0CDF6AEF-730C-49EA-A1FD-9B2D001FC276}" type="datetimeFigureOut">
              <a:rPr lang="en-US" b="0" smtClean="0">
                <a:solidFill>
                  <a:prstClr val="black">
                    <a:tint val="75000"/>
                  </a:prstClr>
                </a:solidFill>
                <a:latin typeface="Calibri"/>
                <a:cs typeface="+mn-cs"/>
              </a:rPr>
              <a:pPr defTabSz="685800" fontAlgn="auto">
                <a:spcBef>
                  <a:spcPts val="0"/>
                </a:spcBef>
                <a:spcAft>
                  <a:spcPts val="0"/>
                </a:spcAft>
              </a:pPr>
              <a:t>12/5/2019</a:t>
            </a:fld>
            <a:endParaRPr lang="en-US" b="0" dirty="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2843808"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fontAlgn="auto">
              <a:spcBef>
                <a:spcPts val="0"/>
              </a:spcBef>
              <a:spcAft>
                <a:spcPts val="0"/>
              </a:spcAft>
            </a:pPr>
            <a:endParaRPr lang="en-US" b="0"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354198"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fontAlgn="auto">
              <a:spcBef>
                <a:spcPts val="0"/>
              </a:spcBef>
              <a:spcAft>
                <a:spcPts val="0"/>
              </a:spcAft>
            </a:pPr>
            <a:fld id="{95D1AF37-56A7-4E2F-87A5-0FC0E3D02D6C}" type="slidenum">
              <a:rPr lang="en-US" b="0" smtClean="0">
                <a:solidFill>
                  <a:prstClr val="black">
                    <a:tint val="75000"/>
                  </a:prstClr>
                </a:solidFill>
                <a:latin typeface="Calibri"/>
                <a:cs typeface="+mn-cs"/>
              </a:rPr>
              <a:pPr defTabSz="685800" fontAlgn="auto">
                <a:spcBef>
                  <a:spcPts val="0"/>
                </a:spcBef>
                <a:spcAft>
                  <a:spcPts val="0"/>
                </a:spcAft>
              </a:pPr>
              <a:t>‹#›</a:t>
            </a:fld>
            <a:endParaRPr lang="en-US" b="0" dirty="0">
              <a:solidFill>
                <a:prstClr val="black">
                  <a:tint val="75000"/>
                </a:prstClr>
              </a:solidFill>
              <a:latin typeface="Calibri"/>
              <a:cs typeface="+mn-cs"/>
            </a:endParaRPr>
          </a:p>
        </p:txBody>
      </p:sp>
    </p:spTree>
    <p:extLst>
      <p:ext uri="{BB962C8B-B14F-4D97-AF65-F5344CB8AC3E}">
        <p14:creationId xmlns:p14="http://schemas.microsoft.com/office/powerpoint/2010/main" xmlns="" val="2265655356"/>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Lst>
  <p:txStyles>
    <p:titleStyle>
      <a:lvl1pPr algn="l" defTabSz="685800" rtl="0" eaLnBrk="1" latinLnBrk="0" hangingPunct="1">
        <a:spcBef>
          <a:spcPct val="0"/>
        </a:spcBef>
        <a:buNone/>
        <a:defRPr sz="27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EFCED"/>
            </a:gs>
            <a:gs pos="40000">
              <a:srgbClr val="FDFAEA"/>
            </a:gs>
            <a:gs pos="100000">
              <a:srgbClr val="777567"/>
            </a:gs>
          </a:gsLst>
          <a:path path="circle">
            <a:fillToRect l="50000" t="50000" r="50000" b="50000"/>
          </a:path>
        </a:gradFill>
        <a:effectLst/>
      </p:bgPr>
    </p:bg>
    <p:spTree>
      <p:nvGrpSpPr>
        <p:cNvPr id="1" name=""/>
        <p:cNvGrpSpPr/>
        <p:nvPr/>
      </p:nvGrpSpPr>
      <p:grpSpPr>
        <a:xfrm>
          <a:off x="0" y="0"/>
          <a:ext cx="0" cy="0"/>
          <a:chOff x="0" y="0"/>
          <a:chExt cx="0" cy="0"/>
        </a:xfrm>
      </p:grpSpPr>
      <p:pic>
        <p:nvPicPr>
          <p:cNvPr id="2" name="Picture 6" descr="Picture 6"/>
          <p:cNvPicPr>
            <a:picLocks noChangeAspect="1"/>
          </p:cNvPicPr>
          <p:nvPr/>
        </p:nvPicPr>
        <p:blipFill>
          <a:blip r:embed="rId13" cstate="print">
            <a:extLst/>
          </a:blip>
          <a:stretch>
            <a:fillRect/>
          </a:stretch>
        </p:blipFill>
        <p:spPr>
          <a:xfrm>
            <a:off x="0" y="-20638"/>
            <a:ext cx="9144000" cy="1438276"/>
          </a:xfrm>
          <a:prstGeom prst="rect">
            <a:avLst/>
          </a:prstGeom>
          <a:ln w="12700">
            <a:miter lim="400000"/>
          </a:ln>
        </p:spPr>
      </p:pic>
      <p:pic>
        <p:nvPicPr>
          <p:cNvPr id="3" name="Picture 11" descr="Picture 11"/>
          <p:cNvPicPr>
            <a:picLocks noChangeAspect="1"/>
          </p:cNvPicPr>
          <p:nvPr/>
        </p:nvPicPr>
        <p:blipFill>
          <a:blip r:embed="rId14" cstate="print">
            <a:extLst/>
          </a:blip>
          <a:stretch>
            <a:fillRect/>
          </a:stretch>
        </p:blipFill>
        <p:spPr>
          <a:xfrm>
            <a:off x="8229295" y="5949279"/>
            <a:ext cx="913688" cy="913688"/>
          </a:xfrm>
          <a:prstGeom prst="rect">
            <a:avLst/>
          </a:prstGeom>
          <a:ln w="12700">
            <a:miter lim="400000"/>
          </a:ln>
        </p:spPr>
      </p:pic>
      <p:sp>
        <p:nvSpPr>
          <p:cNvPr id="4" name="Title Text"/>
          <p:cNvSpPr>
            <a:spLocks noGrp="1"/>
          </p:cNvSpPr>
          <p:nvPr>
            <p:ph type="title"/>
          </p:nvPr>
        </p:nvSpPr>
        <p:spPr>
          <a:xfrm>
            <a:off x="457200" y="92074"/>
            <a:ext cx="8229600" cy="1508126"/>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Title Text</a:t>
            </a:r>
          </a:p>
        </p:txBody>
      </p:sp>
      <p:sp>
        <p:nvSpPr>
          <p:cNvPr id="5" name="Body Level One…"/>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6" name="Slide Number"/>
          <p:cNvSpPr>
            <a:spLocks noGrp="1"/>
          </p:cNvSpPr>
          <p:nvPr>
            <p:ph type="sldNum" sz="quarter" idx="2"/>
          </p:nvPr>
        </p:nvSpPr>
        <p:spPr>
          <a:xfrm>
            <a:off x="8459818" y="6423497"/>
            <a:ext cx="226984" cy="230832"/>
          </a:xfrm>
          <a:prstGeom prst="rect">
            <a:avLst/>
          </a:prstGeom>
          <a:ln w="12700">
            <a:miter lim="400000"/>
          </a:ln>
        </p:spPr>
        <p:txBody>
          <a:bodyPr wrap="none" lIns="45719" rIns="45719" anchor="ctr">
            <a:spAutoFit/>
          </a:bodyPr>
          <a:lstStyle>
            <a:lvl1pPr algn="r">
              <a:defRPr sz="900">
                <a:solidFill>
                  <a:srgbClr val="888888"/>
                </a:solidFill>
              </a:defRPr>
            </a:lvl1pPr>
          </a:lstStyle>
          <a:p>
            <a:pPr defTabSz="685800" fontAlgn="auto" hangingPunct="0">
              <a:spcBef>
                <a:spcPts val="0"/>
              </a:spcBef>
              <a:spcAft>
                <a:spcPts val="0"/>
              </a:spcAft>
              <a:defRPr/>
            </a:pPr>
            <a:fld id="{86CB4B4D-7CA3-9044-876B-883B54F8677D}" type="slidenum">
              <a:rPr lang="en-ZA" b="0" kern="0" smtClean="0">
                <a:latin typeface="Calibri"/>
                <a:cs typeface="Calibri"/>
                <a:sym typeface="Calibri"/>
              </a:rPr>
              <a:pPr defTabSz="685800" fontAlgn="auto" hangingPunct="0">
                <a:spcBef>
                  <a:spcPts val="0"/>
                </a:spcBef>
                <a:spcAft>
                  <a:spcPts val="0"/>
                </a:spcAft>
                <a:defRPr/>
              </a:pPr>
              <a:t>‹#›</a:t>
            </a:fld>
            <a:endParaRPr lang="en-ZA" b="0" kern="0" dirty="0">
              <a:latin typeface="Calibri"/>
              <a:cs typeface="Calibri"/>
              <a:sym typeface="Calibri"/>
            </a:endParaRPr>
          </a:p>
        </p:txBody>
      </p:sp>
    </p:spTree>
    <p:extLst>
      <p:ext uri="{BB962C8B-B14F-4D97-AF65-F5344CB8AC3E}">
        <p14:creationId xmlns:p14="http://schemas.microsoft.com/office/powerpoint/2010/main" xmlns="" val="2945485389"/>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2" r:id="rId11"/>
  </p:sldLayoutIdLst>
  <p:transition spd="med"/>
  <p:txStyles>
    <p:titleStyle>
      <a:lvl1pPr marL="0" marR="0" indent="0" algn="l" defTabSz="685800" rtl="0" latinLnBrk="0">
        <a:lnSpc>
          <a:spcPct val="100000"/>
        </a:lnSpc>
        <a:spcBef>
          <a:spcPts val="0"/>
        </a:spcBef>
        <a:spcAft>
          <a:spcPts val="0"/>
        </a:spcAft>
        <a:buClrTx/>
        <a:buSzTx/>
        <a:buFontTx/>
        <a:buNone/>
        <a:tabLst/>
        <a:defRPr sz="2700" b="0" i="0" u="none" strike="noStrike" cap="none" spc="0" baseline="0">
          <a:ln>
            <a:noFill/>
          </a:ln>
          <a:solidFill>
            <a:srgbClr val="000000"/>
          </a:solidFill>
          <a:uFillTx/>
          <a:latin typeface="+mj-lt"/>
          <a:ea typeface="+mj-ea"/>
          <a:cs typeface="+mj-cs"/>
          <a:sym typeface="Calibri"/>
        </a:defRPr>
      </a:lvl1pPr>
      <a:lvl2pPr marL="0" marR="0" indent="0" algn="l" defTabSz="685800" rtl="0" latinLnBrk="0">
        <a:lnSpc>
          <a:spcPct val="100000"/>
        </a:lnSpc>
        <a:spcBef>
          <a:spcPts val="0"/>
        </a:spcBef>
        <a:spcAft>
          <a:spcPts val="0"/>
        </a:spcAft>
        <a:buClrTx/>
        <a:buSzTx/>
        <a:buFontTx/>
        <a:buNone/>
        <a:tabLst/>
        <a:defRPr sz="2700" b="0" i="0" u="none" strike="noStrike" cap="none" spc="0" baseline="0">
          <a:ln>
            <a:noFill/>
          </a:ln>
          <a:solidFill>
            <a:srgbClr val="000000"/>
          </a:solidFill>
          <a:uFillTx/>
          <a:latin typeface="+mj-lt"/>
          <a:ea typeface="+mj-ea"/>
          <a:cs typeface="+mj-cs"/>
          <a:sym typeface="Calibri"/>
        </a:defRPr>
      </a:lvl2pPr>
      <a:lvl3pPr marL="0" marR="0" indent="0" algn="l" defTabSz="685800" rtl="0" latinLnBrk="0">
        <a:lnSpc>
          <a:spcPct val="100000"/>
        </a:lnSpc>
        <a:spcBef>
          <a:spcPts val="0"/>
        </a:spcBef>
        <a:spcAft>
          <a:spcPts val="0"/>
        </a:spcAft>
        <a:buClrTx/>
        <a:buSzTx/>
        <a:buFontTx/>
        <a:buNone/>
        <a:tabLst/>
        <a:defRPr sz="2700" b="0" i="0" u="none" strike="noStrike" cap="none" spc="0" baseline="0">
          <a:ln>
            <a:noFill/>
          </a:ln>
          <a:solidFill>
            <a:srgbClr val="000000"/>
          </a:solidFill>
          <a:uFillTx/>
          <a:latin typeface="+mj-lt"/>
          <a:ea typeface="+mj-ea"/>
          <a:cs typeface="+mj-cs"/>
          <a:sym typeface="Calibri"/>
        </a:defRPr>
      </a:lvl3pPr>
      <a:lvl4pPr marL="0" marR="0" indent="0" algn="l" defTabSz="685800" rtl="0" latinLnBrk="0">
        <a:lnSpc>
          <a:spcPct val="100000"/>
        </a:lnSpc>
        <a:spcBef>
          <a:spcPts val="0"/>
        </a:spcBef>
        <a:spcAft>
          <a:spcPts val="0"/>
        </a:spcAft>
        <a:buClrTx/>
        <a:buSzTx/>
        <a:buFontTx/>
        <a:buNone/>
        <a:tabLst/>
        <a:defRPr sz="2700" b="0" i="0" u="none" strike="noStrike" cap="none" spc="0" baseline="0">
          <a:ln>
            <a:noFill/>
          </a:ln>
          <a:solidFill>
            <a:srgbClr val="000000"/>
          </a:solidFill>
          <a:uFillTx/>
          <a:latin typeface="+mj-lt"/>
          <a:ea typeface="+mj-ea"/>
          <a:cs typeface="+mj-cs"/>
          <a:sym typeface="Calibri"/>
        </a:defRPr>
      </a:lvl4pPr>
      <a:lvl5pPr marL="0" marR="0" indent="0" algn="l" defTabSz="685800" rtl="0" latinLnBrk="0">
        <a:lnSpc>
          <a:spcPct val="100000"/>
        </a:lnSpc>
        <a:spcBef>
          <a:spcPts val="0"/>
        </a:spcBef>
        <a:spcAft>
          <a:spcPts val="0"/>
        </a:spcAft>
        <a:buClrTx/>
        <a:buSzTx/>
        <a:buFontTx/>
        <a:buNone/>
        <a:tabLst/>
        <a:defRPr sz="2700" b="0" i="0" u="none" strike="noStrike" cap="none" spc="0" baseline="0">
          <a:ln>
            <a:noFill/>
          </a:ln>
          <a:solidFill>
            <a:srgbClr val="000000"/>
          </a:solidFill>
          <a:uFillTx/>
          <a:latin typeface="+mj-lt"/>
          <a:ea typeface="+mj-ea"/>
          <a:cs typeface="+mj-cs"/>
          <a:sym typeface="Calibri"/>
        </a:defRPr>
      </a:lvl5pPr>
      <a:lvl6pPr marL="0" marR="0" indent="0" algn="l" defTabSz="685800" rtl="0" latinLnBrk="0">
        <a:lnSpc>
          <a:spcPct val="100000"/>
        </a:lnSpc>
        <a:spcBef>
          <a:spcPts val="0"/>
        </a:spcBef>
        <a:spcAft>
          <a:spcPts val="0"/>
        </a:spcAft>
        <a:buClrTx/>
        <a:buSzTx/>
        <a:buFontTx/>
        <a:buNone/>
        <a:tabLst/>
        <a:defRPr sz="2700" b="0" i="0" u="none" strike="noStrike" cap="none" spc="0" baseline="0">
          <a:ln>
            <a:noFill/>
          </a:ln>
          <a:solidFill>
            <a:srgbClr val="000000"/>
          </a:solidFill>
          <a:uFillTx/>
          <a:latin typeface="+mj-lt"/>
          <a:ea typeface="+mj-ea"/>
          <a:cs typeface="+mj-cs"/>
          <a:sym typeface="Calibri"/>
        </a:defRPr>
      </a:lvl6pPr>
      <a:lvl7pPr marL="0" marR="0" indent="0" algn="l" defTabSz="685800" rtl="0" latinLnBrk="0">
        <a:lnSpc>
          <a:spcPct val="100000"/>
        </a:lnSpc>
        <a:spcBef>
          <a:spcPts val="0"/>
        </a:spcBef>
        <a:spcAft>
          <a:spcPts val="0"/>
        </a:spcAft>
        <a:buClrTx/>
        <a:buSzTx/>
        <a:buFontTx/>
        <a:buNone/>
        <a:tabLst/>
        <a:defRPr sz="2700" b="0" i="0" u="none" strike="noStrike" cap="none" spc="0" baseline="0">
          <a:ln>
            <a:noFill/>
          </a:ln>
          <a:solidFill>
            <a:srgbClr val="000000"/>
          </a:solidFill>
          <a:uFillTx/>
          <a:latin typeface="+mj-lt"/>
          <a:ea typeface="+mj-ea"/>
          <a:cs typeface="+mj-cs"/>
          <a:sym typeface="Calibri"/>
        </a:defRPr>
      </a:lvl7pPr>
      <a:lvl8pPr marL="0" marR="0" indent="0" algn="l" defTabSz="685800" rtl="0" latinLnBrk="0">
        <a:lnSpc>
          <a:spcPct val="100000"/>
        </a:lnSpc>
        <a:spcBef>
          <a:spcPts val="0"/>
        </a:spcBef>
        <a:spcAft>
          <a:spcPts val="0"/>
        </a:spcAft>
        <a:buClrTx/>
        <a:buSzTx/>
        <a:buFontTx/>
        <a:buNone/>
        <a:tabLst/>
        <a:defRPr sz="2700" b="0" i="0" u="none" strike="noStrike" cap="none" spc="0" baseline="0">
          <a:ln>
            <a:noFill/>
          </a:ln>
          <a:solidFill>
            <a:srgbClr val="000000"/>
          </a:solidFill>
          <a:uFillTx/>
          <a:latin typeface="+mj-lt"/>
          <a:ea typeface="+mj-ea"/>
          <a:cs typeface="+mj-cs"/>
          <a:sym typeface="Calibri"/>
        </a:defRPr>
      </a:lvl8pPr>
      <a:lvl9pPr marL="0" marR="0" indent="0" algn="l" defTabSz="685800" rtl="0" latinLnBrk="0">
        <a:lnSpc>
          <a:spcPct val="100000"/>
        </a:lnSpc>
        <a:spcBef>
          <a:spcPts val="0"/>
        </a:spcBef>
        <a:spcAft>
          <a:spcPts val="0"/>
        </a:spcAft>
        <a:buClrTx/>
        <a:buSzTx/>
        <a:buFontTx/>
        <a:buNone/>
        <a:tabLst/>
        <a:defRPr sz="2700" b="0" i="0" u="none" strike="noStrike" cap="none" spc="0" baseline="0">
          <a:ln>
            <a:noFill/>
          </a:ln>
          <a:solidFill>
            <a:srgbClr val="000000"/>
          </a:solidFill>
          <a:uFillTx/>
          <a:latin typeface="+mj-lt"/>
          <a:ea typeface="+mj-ea"/>
          <a:cs typeface="+mj-cs"/>
          <a:sym typeface="Calibri"/>
        </a:defRPr>
      </a:lvl9pPr>
    </p:titleStyle>
    <p:bodyStyle>
      <a:lvl1pPr marL="257175" marR="0" indent="-257175" algn="l" defTabSz="685800" rtl="0" latinLnBrk="0">
        <a:lnSpc>
          <a:spcPct val="100000"/>
        </a:lnSpc>
        <a:spcBef>
          <a:spcPts val="525"/>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Calibri"/>
        </a:defRPr>
      </a:lvl1pPr>
      <a:lvl2pPr marL="587828" marR="0" indent="-244928" algn="l" defTabSz="685800" rtl="0" latinLnBrk="0">
        <a:lnSpc>
          <a:spcPct val="100000"/>
        </a:lnSpc>
        <a:spcBef>
          <a:spcPts val="525"/>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Calibri"/>
        </a:defRPr>
      </a:lvl2pPr>
      <a:lvl3pPr marL="914400" marR="0" indent="-228600" algn="l" defTabSz="685800" rtl="0" latinLnBrk="0">
        <a:lnSpc>
          <a:spcPct val="100000"/>
        </a:lnSpc>
        <a:spcBef>
          <a:spcPts val="525"/>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Calibri"/>
        </a:defRPr>
      </a:lvl3pPr>
      <a:lvl4pPr marL="1303020" marR="0" indent="-274320" algn="l" defTabSz="685800" rtl="0" latinLnBrk="0">
        <a:lnSpc>
          <a:spcPct val="100000"/>
        </a:lnSpc>
        <a:spcBef>
          <a:spcPts val="525"/>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Calibri"/>
        </a:defRPr>
      </a:lvl4pPr>
      <a:lvl5pPr marL="1645920" marR="0" indent="-274320" algn="l" defTabSz="685800" rtl="0" latinLnBrk="0">
        <a:lnSpc>
          <a:spcPct val="100000"/>
        </a:lnSpc>
        <a:spcBef>
          <a:spcPts val="525"/>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Calibri"/>
        </a:defRPr>
      </a:lvl5pPr>
      <a:lvl6pPr marL="1988820" marR="0" indent="-274320" algn="l" defTabSz="685800" rtl="0" latinLnBrk="0">
        <a:lnSpc>
          <a:spcPct val="100000"/>
        </a:lnSpc>
        <a:spcBef>
          <a:spcPts val="525"/>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Calibri"/>
        </a:defRPr>
      </a:lvl6pPr>
      <a:lvl7pPr marL="2331720" marR="0" indent="-274320" algn="l" defTabSz="685800" rtl="0" latinLnBrk="0">
        <a:lnSpc>
          <a:spcPct val="100000"/>
        </a:lnSpc>
        <a:spcBef>
          <a:spcPts val="525"/>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Calibri"/>
        </a:defRPr>
      </a:lvl7pPr>
      <a:lvl8pPr marL="2674619" marR="0" indent="-274319" algn="l" defTabSz="685800" rtl="0" latinLnBrk="0">
        <a:lnSpc>
          <a:spcPct val="100000"/>
        </a:lnSpc>
        <a:spcBef>
          <a:spcPts val="525"/>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Calibri"/>
        </a:defRPr>
      </a:lvl8pPr>
      <a:lvl9pPr marL="3017519" marR="0" indent="-274319" algn="l" defTabSz="685800" rtl="0" latinLnBrk="0">
        <a:lnSpc>
          <a:spcPct val="100000"/>
        </a:lnSpc>
        <a:spcBef>
          <a:spcPts val="525"/>
        </a:spcBef>
        <a:spcAft>
          <a:spcPts val="0"/>
        </a:spcAft>
        <a:buClrTx/>
        <a:buSzPct val="100000"/>
        <a:buFont typeface="Arial"/>
        <a:buChar char="•"/>
        <a:tabLst/>
        <a:defRPr sz="2400" b="0" i="0" u="none" strike="noStrike" cap="none" spc="0" baseline="0">
          <a:ln>
            <a:noFill/>
          </a:ln>
          <a:solidFill>
            <a:srgbClr val="000000"/>
          </a:solidFill>
          <a:uFillTx/>
          <a:latin typeface="+mj-lt"/>
          <a:ea typeface="+mj-ea"/>
          <a:cs typeface="+mj-cs"/>
          <a:sym typeface="Calibri"/>
        </a:defRPr>
      </a:lvl9pPr>
    </p:bodyStyle>
    <p:otherStyle>
      <a:lvl1pPr marL="0" marR="0" indent="0" algn="r" defTabSz="6858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1pPr>
      <a:lvl2pPr marL="0" marR="0" indent="342900" algn="r" defTabSz="6858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2pPr>
      <a:lvl3pPr marL="0" marR="0" indent="685800" algn="r" defTabSz="6858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3pPr>
      <a:lvl4pPr marL="0" marR="0" indent="1028700" algn="r" defTabSz="6858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4pPr>
      <a:lvl5pPr marL="0" marR="0" indent="1371600" algn="r" defTabSz="6858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5pPr>
      <a:lvl6pPr marL="0" marR="0" indent="1714500" algn="r" defTabSz="6858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6pPr>
      <a:lvl7pPr marL="0" marR="0" indent="2057400" algn="r" defTabSz="6858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7pPr>
      <a:lvl8pPr marL="0" marR="0" indent="2400300" algn="r" defTabSz="6858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8pPr>
      <a:lvl9pPr marL="0" marR="0" indent="2743200" algn="r" defTabSz="6858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4.jpe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5.emf"/></Relationships>
</file>

<file path=ppt/slides/_rels/slide2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jpeg"/><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chart" Target="../charts/chart1.xml"/><Relationship Id="rId4" Type="http://schemas.openxmlformats.org/officeDocument/2006/relationships/image" Target="../media/image15.emf"/></Relationships>
</file>

<file path=ppt/slides/_rels/slide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ZA" sz="3200" b="1" dirty="0">
                <a:latin typeface="Arial" panose="020B0604020202020204" pitchFamily="34" charset="0"/>
                <a:cs typeface="Arial" panose="020B0604020202020204" pitchFamily="34" charset="0"/>
              </a:rPr>
              <a:t>USAASA and USAF</a:t>
            </a:r>
            <a:br>
              <a:rPr lang="en-ZA" sz="3200" b="1" dirty="0">
                <a:latin typeface="Arial" panose="020B0604020202020204" pitchFamily="34" charset="0"/>
                <a:cs typeface="Arial" panose="020B0604020202020204" pitchFamily="34" charset="0"/>
              </a:rPr>
            </a:br>
            <a:r>
              <a:rPr lang="en-ZA" sz="3200" b="1" dirty="0">
                <a:latin typeface="Arial" panose="020B0604020202020204" pitchFamily="34" charset="0"/>
                <a:cs typeface="Arial" panose="020B0604020202020204" pitchFamily="34" charset="0"/>
              </a:rPr>
              <a:t>Presentation</a:t>
            </a:r>
            <a:endParaRPr lang="en-ZA" dirty="0">
              <a:solidFill>
                <a:schemeClr val="tx1"/>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nchor="ctr">
            <a:normAutofit/>
          </a:bodyPr>
          <a:lstStyle/>
          <a:p>
            <a:pPr algn="ctr"/>
            <a:r>
              <a:rPr lang="en-ZA" dirty="0"/>
              <a:t>“</a:t>
            </a:r>
            <a:r>
              <a:rPr lang="en-ZA" dirty="0">
                <a:latin typeface="Arial" panose="020B0604020202020204" pitchFamily="34" charset="0"/>
                <a:cs typeface="Arial" panose="020B0604020202020204" pitchFamily="34" charset="0"/>
              </a:rPr>
              <a:t>Universal Access and Service to ICT for All</a:t>
            </a:r>
            <a:r>
              <a:rPr lang="en-ZA" dirty="0"/>
              <a:t>”</a:t>
            </a:r>
            <a:endParaRPr lang="en-ZA" dirty="0">
              <a:solidFill>
                <a:schemeClr val="tx1"/>
              </a:solidFill>
            </a:endParaRPr>
          </a:p>
        </p:txBody>
      </p:sp>
      <p:sp>
        <p:nvSpPr>
          <p:cNvPr id="5" name="Text Placeholder 4"/>
          <p:cNvSpPr>
            <a:spLocks noGrp="1"/>
          </p:cNvSpPr>
          <p:nvPr>
            <p:ph type="body" sz="quarter" idx="13"/>
          </p:nvPr>
        </p:nvSpPr>
        <p:spPr/>
        <p:txBody>
          <a:bodyPr>
            <a:normAutofit/>
          </a:bodyPr>
          <a:lstStyle/>
          <a:p>
            <a:r>
              <a:rPr lang="en-ZA" sz="2000" b="1" dirty="0">
                <a:latin typeface="Arial" panose="020B0604020202020204" pitchFamily="34" charset="0"/>
                <a:cs typeface="Arial" panose="020B0604020202020204" pitchFamily="34" charset="0"/>
              </a:rPr>
              <a:t>Portfolio Committee on Telecommunications and Postal Services</a:t>
            </a:r>
          </a:p>
        </p:txBody>
      </p:sp>
    </p:spTree>
    <p:extLst>
      <p:ext uri="{BB962C8B-B14F-4D97-AF65-F5344CB8AC3E}">
        <p14:creationId xmlns:p14="http://schemas.microsoft.com/office/powerpoint/2010/main" xmlns="" val="1379929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0" y="1052736"/>
            <a:ext cx="9036496" cy="2862964"/>
          </a:xfrm>
          <a:prstGeom prst="rect">
            <a:avLst/>
          </a:prstGeom>
          <a:noFill/>
          <a:ln w="9525">
            <a:noFill/>
            <a:miter lim="800000"/>
            <a:headEnd/>
            <a:tailEnd/>
          </a:ln>
        </p:spPr>
        <p:txBody>
          <a:bodyPr wrap="square" lIns="92075" tIns="46038" rIns="92075" bIns="46038">
            <a:spAutoFit/>
          </a:bodyPr>
          <a:lstStyle/>
          <a:p>
            <a:pPr marL="285750" marR="0" lvl="0" indent="-285750" algn="just" defTabSz="914400" rtl="0" eaLnBrk="0" fontAlgn="base" latinLnBrk="0" hangingPunct="0">
              <a:lnSpc>
                <a:spcPct val="100000"/>
              </a:lnSpc>
              <a:spcBef>
                <a:spcPts val="0"/>
              </a:spcBef>
              <a:spcAft>
                <a:spcPts val="0"/>
              </a:spcAft>
              <a:buClrTx/>
              <a:buSzTx/>
              <a:buFont typeface="Wingdings" panose="05000000000000000000" pitchFamily="2" charset="2"/>
              <a:buChar char="q"/>
              <a:tabLst/>
              <a:defRPr/>
            </a:pPr>
            <a:r>
              <a:rPr lang="en-ZA" sz="1600" b="0" dirty="0">
                <a:solidFill>
                  <a:srgbClr val="000000"/>
                </a:solidFill>
              </a:rPr>
              <a:t>Cumulative irregular expenditure for Quarter one and two amounted to </a:t>
            </a:r>
            <a:r>
              <a:rPr lang="en-ZA" sz="1600" dirty="0">
                <a:solidFill>
                  <a:srgbClr val="000000"/>
                </a:solidFill>
              </a:rPr>
              <a:t>R 757 751.19</a:t>
            </a:r>
          </a:p>
          <a:p>
            <a:pPr marL="285750" marR="0" lvl="0" indent="-285750" algn="just" defTabSz="914400" rtl="0" eaLnBrk="0" fontAlgn="base" latinLnBrk="0" hangingPunct="0">
              <a:lnSpc>
                <a:spcPct val="100000"/>
              </a:lnSpc>
              <a:spcBef>
                <a:spcPts val="0"/>
              </a:spcBef>
              <a:spcAft>
                <a:spcPts val="0"/>
              </a:spcAft>
              <a:buClrTx/>
              <a:buSzTx/>
              <a:buFont typeface="Wingdings" panose="05000000000000000000" pitchFamily="2" charset="2"/>
              <a:buChar char="q"/>
              <a:tabLst/>
              <a:defRPr/>
            </a:pPr>
            <a:endParaRPr lang="en-ZA" sz="1600" dirty="0">
              <a:solidFill>
                <a:srgbClr val="000000"/>
              </a:solidFill>
            </a:endParaRPr>
          </a:p>
          <a:p>
            <a:pPr marL="285750" indent="-285750" algn="just" eaLnBrk="0" hangingPunct="0">
              <a:spcBef>
                <a:spcPts val="0"/>
              </a:spcBef>
              <a:spcAft>
                <a:spcPts val="0"/>
              </a:spcAft>
              <a:buFont typeface="Wingdings" panose="05000000000000000000" pitchFamily="2" charset="2"/>
              <a:buChar char="q"/>
              <a:defRPr/>
            </a:pPr>
            <a:r>
              <a:rPr lang="en-ZA" sz="1600" b="0" dirty="0">
                <a:solidFill>
                  <a:srgbClr val="000000"/>
                </a:solidFill>
              </a:rPr>
              <a:t>Cumulative Fruitless and Wasteful for Quarter one and two amounted to </a:t>
            </a:r>
            <a:r>
              <a:rPr lang="en-ZA" sz="1600" dirty="0">
                <a:solidFill>
                  <a:srgbClr val="000000"/>
                </a:solidFill>
              </a:rPr>
              <a:t>R 236 691.51</a:t>
            </a:r>
          </a:p>
          <a:p>
            <a:pPr marL="285750" indent="-285750" algn="just" eaLnBrk="0" hangingPunct="0">
              <a:spcBef>
                <a:spcPts val="0"/>
              </a:spcBef>
              <a:spcAft>
                <a:spcPts val="0"/>
              </a:spcAft>
              <a:buFont typeface="Wingdings" panose="05000000000000000000" pitchFamily="2" charset="2"/>
              <a:buChar char="q"/>
              <a:defRPr/>
            </a:pPr>
            <a:endParaRPr lang="en-ZA" sz="1600" dirty="0">
              <a:solidFill>
                <a:srgbClr val="000000"/>
              </a:solidFill>
            </a:endParaRPr>
          </a:p>
          <a:p>
            <a:pPr marL="285750" indent="-285750" algn="just" eaLnBrk="0" hangingPunct="0">
              <a:spcBef>
                <a:spcPts val="0"/>
              </a:spcBef>
              <a:spcAft>
                <a:spcPts val="0"/>
              </a:spcAft>
              <a:buFont typeface="Wingdings" panose="05000000000000000000" pitchFamily="2" charset="2"/>
              <a:buChar char="q"/>
              <a:defRPr/>
            </a:pPr>
            <a:r>
              <a:rPr lang="en-ZA" sz="1600" dirty="0">
                <a:solidFill>
                  <a:srgbClr val="000000"/>
                </a:solidFill>
              </a:rPr>
              <a:t>Internal Audit unit has been assigned the responsibility for investigating Irregular/ Fruitless and Wasteful expenditure and provide reports thereof</a:t>
            </a:r>
          </a:p>
          <a:p>
            <a:pPr marL="285750" marR="0" lvl="0" indent="-285750" algn="just" defTabSz="914400" rtl="0" eaLnBrk="0" fontAlgn="base" latinLnBrk="0" hangingPunct="0">
              <a:lnSpc>
                <a:spcPct val="100000"/>
              </a:lnSpc>
              <a:spcBef>
                <a:spcPts val="0"/>
              </a:spcBef>
              <a:spcAft>
                <a:spcPts val="0"/>
              </a:spcAft>
              <a:buClrTx/>
              <a:buSzTx/>
              <a:buFont typeface="Wingdings" panose="05000000000000000000" pitchFamily="2" charset="2"/>
              <a:buChar char="q"/>
              <a:tabLst/>
              <a:defRPr/>
            </a:pPr>
            <a:endParaRPr lang="en-ZA" sz="1600" dirty="0">
              <a:solidFill>
                <a:srgbClr val="000000"/>
              </a:solidFill>
            </a:endParaRPr>
          </a:p>
          <a:p>
            <a:pPr marL="285750" marR="0" lvl="0" indent="-285750" algn="just" defTabSz="914400" rtl="0" eaLnBrk="0" fontAlgn="base" latinLnBrk="0" hangingPunct="0">
              <a:lnSpc>
                <a:spcPct val="100000"/>
              </a:lnSpc>
              <a:spcBef>
                <a:spcPts val="0"/>
              </a:spcBef>
              <a:spcAft>
                <a:spcPts val="0"/>
              </a:spcAft>
              <a:buClrTx/>
              <a:buSzTx/>
              <a:buFont typeface="Wingdings" panose="05000000000000000000" pitchFamily="2" charset="2"/>
              <a:buChar char="q"/>
              <a:tabLst/>
              <a:defRPr/>
            </a:pPr>
            <a:endParaRPr lang="en-ZA" sz="1600" b="0" dirty="0">
              <a:solidFill>
                <a:srgbClr val="000000"/>
              </a:solidFill>
            </a:endParaRPr>
          </a:p>
          <a:p>
            <a:pPr marL="285750" marR="0" lvl="0" indent="-285750" algn="just" defTabSz="914400" rtl="0" eaLnBrk="0" fontAlgn="base" latinLnBrk="0" hangingPunct="0">
              <a:lnSpc>
                <a:spcPct val="100000"/>
              </a:lnSpc>
              <a:spcBef>
                <a:spcPts val="0"/>
              </a:spcBef>
              <a:spcAft>
                <a:spcPts val="0"/>
              </a:spcAft>
              <a:buClrTx/>
              <a:buSzTx/>
              <a:buFont typeface="Wingdings" panose="05000000000000000000" pitchFamily="2" charset="2"/>
              <a:buChar char="q"/>
              <a:tabLst/>
              <a:defRPr/>
            </a:pPr>
            <a:endParaRPr lang="en-ZA" sz="1600" b="0" dirty="0">
              <a:solidFill>
                <a:srgbClr val="000000"/>
              </a:solidFill>
            </a:endParaRPr>
          </a:p>
          <a:p>
            <a:pPr marL="285750" marR="0" lvl="0" indent="-285750" algn="just" defTabSz="914400" rtl="0" eaLnBrk="0" fontAlgn="base" latinLnBrk="0" hangingPunct="0">
              <a:lnSpc>
                <a:spcPct val="100000"/>
              </a:lnSpc>
              <a:spcBef>
                <a:spcPts val="0"/>
              </a:spcBef>
              <a:spcAft>
                <a:spcPts val="0"/>
              </a:spcAft>
              <a:buClrTx/>
              <a:buSzTx/>
              <a:buFont typeface="Wingdings" panose="05000000000000000000" pitchFamily="2" charset="2"/>
              <a:buChar char="q"/>
              <a:tabLst/>
              <a:defRPr/>
            </a:pPr>
            <a:endParaRPr kumimoji="0" lang="en-ZA" sz="1800" b="0" i="1"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R="0" lvl="0" algn="just" defTabSz="914400" rtl="0" eaLnBrk="0" fontAlgn="base" latinLnBrk="0" hangingPunct="0">
              <a:lnSpc>
                <a:spcPct val="100000"/>
              </a:lnSpc>
              <a:spcBef>
                <a:spcPts val="0"/>
              </a:spcBef>
              <a:spcAft>
                <a:spcPts val="0"/>
              </a:spcAft>
              <a:buClrTx/>
              <a:buSzTx/>
              <a:tabLst/>
              <a:defRPr/>
            </a:pPr>
            <a:endParaRPr kumimoji="0" lang="en-ZA" sz="1800" b="1" i="1"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cxnSp>
        <p:nvCxnSpPr>
          <p:cNvPr id="7" name="Straight Connector 6"/>
          <p:cNvCxnSpPr/>
          <p:nvPr/>
        </p:nvCxnSpPr>
        <p:spPr bwMode="auto">
          <a:xfrm>
            <a:off x="0" y="980728"/>
            <a:ext cx="9144000" cy="1588"/>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7298630" y="6553150"/>
            <a:ext cx="1593850"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FB1A35-26F3-4129-92ED-E891618A16E1}"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62788" y="44624"/>
            <a:ext cx="901700" cy="901700"/>
          </a:xfrm>
          <a:prstGeom prst="rect">
            <a:avLst/>
          </a:prstGeom>
        </p:spPr>
      </p:pic>
      <p:sp>
        <p:nvSpPr>
          <p:cNvPr id="12" name="Rectangle 11"/>
          <p:cNvSpPr/>
          <p:nvPr/>
        </p:nvSpPr>
        <p:spPr>
          <a:xfrm>
            <a:off x="2627784" y="44624"/>
            <a:ext cx="5544615" cy="707886"/>
          </a:xfrm>
          <a:prstGeom prst="rect">
            <a:avLst/>
          </a:prstGeom>
        </p:spPr>
        <p:txBody>
          <a:bodyPr wrap="square">
            <a:spAutoFit/>
          </a:bodyPr>
          <a:lstStyle/>
          <a:p>
            <a:pPr marL="0" marR="0" lvl="0" indent="0" algn="ctr" defTabSz="914400" rtl="0" eaLnBrk="0" fontAlgn="base" latinLnBrk="0" hangingPunct="0">
              <a:lnSpc>
                <a:spcPct val="100000"/>
              </a:lnSpc>
              <a:spcBef>
                <a:spcPts val="600"/>
              </a:spcBef>
              <a:spcAft>
                <a:spcPts val="600"/>
              </a:spcAft>
              <a:buClrTx/>
              <a:buSzTx/>
              <a:buFontTx/>
              <a:buNone/>
              <a:tabLst/>
              <a:defRPr/>
            </a:pPr>
            <a:r>
              <a:rPr kumimoji="0" lang="en-US" sz="2000" b="1" i="0" u="none" strike="noStrike" kern="1200" cap="none" spc="0" normalizeH="0" baseline="0" noProof="0" dirty="0">
                <a:ln>
                  <a:noFill/>
                </a:ln>
                <a:solidFill>
                  <a:srgbClr val="FF9900"/>
                </a:solidFill>
                <a:effectLst/>
                <a:uLnTx/>
                <a:uFillTx/>
                <a:latin typeface="Arial" pitchFamily="34" charset="0"/>
                <a:ea typeface="+mn-ea"/>
                <a:cs typeface="Arial" pitchFamily="34" charset="0"/>
              </a:rPr>
              <a:t>IRREGULAR</a:t>
            </a:r>
            <a:r>
              <a:rPr kumimoji="0" lang="en-US" sz="2000" b="1" i="0" u="none" strike="noStrike" kern="1200" cap="none" spc="0" normalizeH="0" noProof="0" dirty="0">
                <a:ln>
                  <a:noFill/>
                </a:ln>
                <a:solidFill>
                  <a:srgbClr val="FF9900"/>
                </a:solidFill>
                <a:effectLst/>
                <a:uLnTx/>
                <a:uFillTx/>
                <a:latin typeface="Arial" pitchFamily="34" charset="0"/>
                <a:ea typeface="+mn-ea"/>
                <a:cs typeface="Arial" pitchFamily="34" charset="0"/>
              </a:rPr>
              <a:t> / FRUITLESS AND WASTEFUL EXPENDITURE SUMMARY</a:t>
            </a:r>
            <a:endParaRPr kumimoji="0" lang="en-US" sz="2000" b="1" i="0" u="none" strike="noStrike" kern="1200" cap="none" spc="0" normalizeH="0" baseline="0" noProof="0" dirty="0">
              <a:ln>
                <a:noFill/>
              </a:ln>
              <a:solidFill>
                <a:srgbClr val="FF9900"/>
              </a:solidFill>
              <a:effectLst/>
              <a:uLnTx/>
              <a:uFillTx/>
              <a:latin typeface="Arial" pitchFamily="34" charset="0"/>
              <a:ea typeface="+mn-ea"/>
              <a:cs typeface="Arial" pitchFamily="34" charset="0"/>
            </a:endParaRPr>
          </a:p>
        </p:txBody>
      </p:sp>
      <p:pic>
        <p:nvPicPr>
          <p:cNvPr id="9" name="Picture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2051720" cy="946324"/>
          </a:xfrm>
          <a:prstGeom prst="rect">
            <a:avLst/>
          </a:prstGeom>
          <a:noFill/>
          <a:ln>
            <a:noFill/>
          </a:ln>
        </p:spPr>
      </p:pic>
    </p:spTree>
    <p:extLst>
      <p:ext uri="{BB962C8B-B14F-4D97-AF65-F5344CB8AC3E}">
        <p14:creationId xmlns:p14="http://schemas.microsoft.com/office/powerpoint/2010/main" xmlns="" val="640642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
          </p:nvPr>
        </p:nvSpPr>
        <p:spPr/>
        <p:txBody>
          <a:bodyPr>
            <a:normAutofit/>
          </a:bodyPr>
          <a:lstStyle/>
          <a:p>
            <a:r>
              <a:rPr lang="en-ZA" sz="2600" dirty="0">
                <a:latin typeface="Arial" panose="020B0604020202020204" pitchFamily="34" charset="0"/>
                <a:cs typeface="Arial" panose="020B0604020202020204" pitchFamily="34" charset="0"/>
              </a:rPr>
              <a:t>2019/20 USAF</a:t>
            </a:r>
          </a:p>
        </p:txBody>
      </p:sp>
    </p:spTree>
    <p:extLst>
      <p:ext uri="{BB962C8B-B14F-4D97-AF65-F5344CB8AC3E}">
        <p14:creationId xmlns:p14="http://schemas.microsoft.com/office/powerpoint/2010/main" xmlns="" val="295145866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a:off x="0" y="980728"/>
            <a:ext cx="9144000" cy="1588"/>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7298630" y="6553150"/>
            <a:ext cx="1593850"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FB1A35-26F3-4129-92ED-E891618A16E1}"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062788" y="44624"/>
            <a:ext cx="901700" cy="901700"/>
          </a:xfrm>
          <a:prstGeom prst="rect">
            <a:avLst/>
          </a:prstGeom>
        </p:spPr>
      </p:pic>
      <p:sp>
        <p:nvSpPr>
          <p:cNvPr id="12" name="Rectangle 11"/>
          <p:cNvSpPr/>
          <p:nvPr/>
        </p:nvSpPr>
        <p:spPr>
          <a:xfrm>
            <a:off x="2627785" y="44624"/>
            <a:ext cx="5544615" cy="400110"/>
          </a:xfrm>
          <a:prstGeom prst="rect">
            <a:avLst/>
          </a:prstGeom>
        </p:spPr>
        <p:txBody>
          <a:bodyPr wrap="square">
            <a:spAutoFit/>
          </a:bodyPr>
          <a:lstStyle/>
          <a:p>
            <a:pPr marL="0" marR="0" lvl="0" indent="0" algn="ctr" defTabSz="914400" rtl="0" eaLnBrk="0" fontAlgn="base" latinLnBrk="0" hangingPunct="0">
              <a:lnSpc>
                <a:spcPct val="100000"/>
              </a:lnSpc>
              <a:spcBef>
                <a:spcPts val="600"/>
              </a:spcBef>
              <a:spcAft>
                <a:spcPts val="600"/>
              </a:spcAft>
              <a:buClrTx/>
              <a:buSzTx/>
              <a:buFontTx/>
              <a:buNone/>
              <a:tabLst/>
              <a:defRPr/>
            </a:pPr>
            <a:r>
              <a:rPr kumimoji="0" lang="en-US" sz="2000" b="1" i="0" u="none" strike="noStrike" kern="1200" cap="none" spc="0" normalizeH="0" baseline="0" noProof="0" dirty="0">
                <a:ln>
                  <a:noFill/>
                </a:ln>
                <a:solidFill>
                  <a:srgbClr val="FF9900"/>
                </a:solidFill>
                <a:effectLst/>
                <a:uLnTx/>
                <a:uFillTx/>
                <a:latin typeface="Arial" pitchFamily="34" charset="0"/>
                <a:ea typeface="+mn-ea"/>
                <a:cs typeface="Arial" pitchFamily="34" charset="0"/>
              </a:rPr>
              <a:t>USAF AG-SA IMPLEMENTATION PLAN</a:t>
            </a:r>
          </a:p>
        </p:txBody>
      </p:sp>
      <p:graphicFrame>
        <p:nvGraphicFramePr>
          <p:cNvPr id="9" name="Chart 8"/>
          <p:cNvGraphicFramePr>
            <a:graphicFrameLocks/>
          </p:cNvGraphicFramePr>
          <p:nvPr>
            <p:extLst>
              <p:ext uri="{D42A27DB-BD31-4B8C-83A1-F6EECF244321}">
                <p14:modId xmlns:p14="http://schemas.microsoft.com/office/powerpoint/2010/main" xmlns="" val="3676072299"/>
              </p:ext>
            </p:extLst>
          </p:nvPr>
        </p:nvGraphicFramePr>
        <p:xfrm>
          <a:off x="4716016" y="2780928"/>
          <a:ext cx="4355976" cy="34563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a:graphicFrameLocks/>
          </p:cNvGraphicFramePr>
          <p:nvPr>
            <p:extLst>
              <p:ext uri="{D42A27DB-BD31-4B8C-83A1-F6EECF244321}">
                <p14:modId xmlns:p14="http://schemas.microsoft.com/office/powerpoint/2010/main" xmlns="" val="2804907320"/>
              </p:ext>
            </p:extLst>
          </p:nvPr>
        </p:nvGraphicFramePr>
        <p:xfrm>
          <a:off x="15213" y="2780928"/>
          <a:ext cx="4700803" cy="3456384"/>
        </p:xfrm>
        <a:graphic>
          <a:graphicData uri="http://schemas.openxmlformats.org/drawingml/2006/chart">
            <c:chart xmlns:c="http://schemas.openxmlformats.org/drawingml/2006/chart" xmlns:r="http://schemas.openxmlformats.org/officeDocument/2006/relationships" r:id="rId5"/>
          </a:graphicData>
        </a:graphic>
      </p:graphicFrame>
      <p:pic>
        <p:nvPicPr>
          <p:cNvPr id="13" name="Picture 12"/>
          <p:cNvPicPr>
            <a:picLocks noChangeAspect="1"/>
          </p:cNvPicPr>
          <p:nvPr/>
        </p:nvPicPr>
        <p:blipFill>
          <a:blip r:embed="rId6" cstate="print"/>
          <a:stretch>
            <a:fillRect/>
          </a:stretch>
        </p:blipFill>
        <p:spPr>
          <a:xfrm>
            <a:off x="0" y="-891480"/>
            <a:ext cx="1979712" cy="1855184"/>
          </a:xfrm>
          <a:prstGeom prst="rect">
            <a:avLst/>
          </a:prstGeom>
        </p:spPr>
      </p:pic>
    </p:spTree>
    <p:extLst>
      <p:ext uri="{BB962C8B-B14F-4D97-AF65-F5344CB8AC3E}">
        <p14:creationId xmlns:p14="http://schemas.microsoft.com/office/powerpoint/2010/main" xmlns="" val="624095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0" y="1052736"/>
            <a:ext cx="9036496" cy="1139415"/>
          </a:xfrm>
          <a:prstGeom prst="rect">
            <a:avLst/>
          </a:prstGeom>
          <a:noFill/>
          <a:ln w="9525">
            <a:noFill/>
            <a:miter lim="800000"/>
            <a:headEnd/>
            <a:tailEnd/>
          </a:ln>
        </p:spPr>
        <p:txBody>
          <a:bodyPr wrap="square" lIns="92075" tIns="46038" rIns="92075" bIns="46038">
            <a:spAutoFit/>
          </a:bodyPr>
          <a:lstStyle/>
          <a:p>
            <a:pPr marL="0" marR="0" lvl="0" indent="0" algn="just" defTabSz="914400" rtl="0" eaLnBrk="0" fontAlgn="base" latinLnBrk="0" hangingPunct="0">
              <a:lnSpc>
                <a:spcPct val="100000"/>
              </a:lnSpc>
              <a:spcBef>
                <a:spcPts val="0"/>
              </a:spcBef>
              <a:spcAft>
                <a:spcPts val="0"/>
              </a:spcAft>
              <a:buClrTx/>
              <a:buSzTx/>
              <a:buFontTx/>
              <a:buNone/>
              <a:tabLst/>
              <a:defRPr/>
            </a:pPr>
            <a:endParaRPr kumimoji="0" lang="en-ZA"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285750" marR="0" lvl="0" indent="-285750" algn="just" defTabSz="914400" rtl="0" eaLnBrk="0" fontAlgn="base" latinLnBrk="0" hangingPunct="0">
              <a:lnSpc>
                <a:spcPct val="100000"/>
              </a:lnSpc>
              <a:spcBef>
                <a:spcPts val="0"/>
              </a:spcBef>
              <a:spcAft>
                <a:spcPts val="0"/>
              </a:spcAft>
              <a:buClrTx/>
              <a:buSzTx/>
              <a:buFont typeface="Wingdings" panose="05000000000000000000" pitchFamily="2" charset="2"/>
              <a:buChar char="q"/>
              <a:tabLst/>
              <a:defRPr/>
            </a:pPr>
            <a:endParaRPr kumimoji="0" lang="en-ZA"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285750" marR="0" lvl="0" indent="-285750" algn="just" defTabSz="914400" rtl="0" eaLnBrk="0" fontAlgn="base" latinLnBrk="0" hangingPunct="0">
              <a:lnSpc>
                <a:spcPct val="100000"/>
              </a:lnSpc>
              <a:spcBef>
                <a:spcPts val="0"/>
              </a:spcBef>
              <a:spcAft>
                <a:spcPts val="0"/>
              </a:spcAft>
              <a:buClrTx/>
              <a:buSzTx/>
              <a:buFont typeface="Wingdings" panose="05000000000000000000" pitchFamily="2" charset="2"/>
              <a:buChar char="q"/>
              <a:tabLst/>
              <a:defRPr/>
            </a:pPr>
            <a:endParaRPr kumimoji="0" lang="en-ZA" sz="1800" b="0" i="1"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just" defTabSz="914400" rtl="0" eaLnBrk="0" fontAlgn="base" latinLnBrk="0" hangingPunct="0">
              <a:lnSpc>
                <a:spcPct val="100000"/>
              </a:lnSpc>
              <a:spcBef>
                <a:spcPts val="0"/>
              </a:spcBef>
              <a:spcAft>
                <a:spcPts val="0"/>
              </a:spcAft>
              <a:buClrTx/>
              <a:buSzTx/>
              <a:buFontTx/>
              <a:buNone/>
              <a:tabLst/>
              <a:defRPr/>
            </a:pPr>
            <a:endParaRPr kumimoji="0" lang="en-ZA" sz="1800" b="1" i="1"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cxnSp>
        <p:nvCxnSpPr>
          <p:cNvPr id="7" name="Straight Connector 6"/>
          <p:cNvCxnSpPr/>
          <p:nvPr/>
        </p:nvCxnSpPr>
        <p:spPr bwMode="auto">
          <a:xfrm>
            <a:off x="0" y="980728"/>
            <a:ext cx="9144000" cy="1588"/>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7298630" y="6553150"/>
            <a:ext cx="1593850"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FB1A35-26F3-4129-92ED-E891618A16E1}"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62788" y="44624"/>
            <a:ext cx="901700" cy="901700"/>
          </a:xfrm>
          <a:prstGeom prst="rect">
            <a:avLst/>
          </a:prstGeom>
        </p:spPr>
      </p:pic>
      <p:sp>
        <p:nvSpPr>
          <p:cNvPr id="12" name="Rectangle 11"/>
          <p:cNvSpPr/>
          <p:nvPr/>
        </p:nvSpPr>
        <p:spPr>
          <a:xfrm>
            <a:off x="2627784" y="44624"/>
            <a:ext cx="5544615" cy="400110"/>
          </a:xfrm>
          <a:prstGeom prst="rect">
            <a:avLst/>
          </a:prstGeom>
        </p:spPr>
        <p:txBody>
          <a:bodyPr wrap="square">
            <a:spAutoFit/>
          </a:bodyPr>
          <a:lstStyle/>
          <a:p>
            <a:pPr marL="0" marR="0" lvl="0" indent="0" algn="ctr" defTabSz="914400" rtl="0" eaLnBrk="0" fontAlgn="base" latinLnBrk="0" hangingPunct="0">
              <a:lnSpc>
                <a:spcPct val="100000"/>
              </a:lnSpc>
              <a:spcBef>
                <a:spcPts val="600"/>
              </a:spcBef>
              <a:spcAft>
                <a:spcPts val="600"/>
              </a:spcAft>
              <a:buClrTx/>
              <a:buSzTx/>
              <a:buFontTx/>
              <a:buNone/>
              <a:tabLst/>
              <a:defRPr/>
            </a:pPr>
            <a:r>
              <a:rPr kumimoji="0" lang="en-US" sz="2000" b="1" i="0" u="none" strike="noStrike" kern="1200" cap="none" spc="0" normalizeH="0" baseline="0" noProof="0" dirty="0">
                <a:ln>
                  <a:noFill/>
                </a:ln>
                <a:solidFill>
                  <a:srgbClr val="FF9900"/>
                </a:solidFill>
                <a:effectLst/>
                <a:uLnTx/>
                <a:uFillTx/>
                <a:latin typeface="Arial" pitchFamily="34" charset="0"/>
                <a:ea typeface="+mn-ea"/>
                <a:cs typeface="Arial" pitchFamily="34" charset="0"/>
              </a:rPr>
              <a:t>USAF AG-SA IMPLEMENTATION PLAN</a:t>
            </a:r>
          </a:p>
        </p:txBody>
      </p:sp>
      <p:pic>
        <p:nvPicPr>
          <p:cNvPr id="9" name="Picture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2051720" cy="946324"/>
          </a:xfrm>
          <a:prstGeom prst="rect">
            <a:avLst/>
          </a:prstGeom>
          <a:noFill/>
          <a:ln>
            <a:noFill/>
          </a:ln>
        </p:spPr>
      </p:pic>
      <p:graphicFrame>
        <p:nvGraphicFramePr>
          <p:cNvPr id="2" name="Table 1"/>
          <p:cNvGraphicFramePr>
            <a:graphicFrameLocks noGrp="1"/>
          </p:cNvGraphicFramePr>
          <p:nvPr>
            <p:extLst>
              <p:ext uri="{D42A27DB-BD31-4B8C-83A1-F6EECF244321}">
                <p14:modId xmlns:p14="http://schemas.microsoft.com/office/powerpoint/2010/main" xmlns="" val="2712367045"/>
              </p:ext>
            </p:extLst>
          </p:nvPr>
        </p:nvGraphicFramePr>
        <p:xfrm>
          <a:off x="107504" y="1397000"/>
          <a:ext cx="8928992" cy="5231904"/>
        </p:xfrm>
        <a:graphic>
          <a:graphicData uri="http://schemas.openxmlformats.org/drawingml/2006/table">
            <a:tbl>
              <a:tblPr firstRow="1" bandRow="1">
                <a:tableStyleId>{5C22544A-7EE6-4342-B048-85BDC9FD1C3A}</a:tableStyleId>
              </a:tblPr>
              <a:tblGrid>
                <a:gridCol w="4464496">
                  <a:extLst>
                    <a:ext uri="{9D8B030D-6E8A-4147-A177-3AD203B41FA5}">
                      <a16:colId xmlns:a16="http://schemas.microsoft.com/office/drawing/2014/main" xmlns="" val="1877590121"/>
                    </a:ext>
                  </a:extLst>
                </a:gridCol>
                <a:gridCol w="4464496">
                  <a:extLst>
                    <a:ext uri="{9D8B030D-6E8A-4147-A177-3AD203B41FA5}">
                      <a16:colId xmlns:a16="http://schemas.microsoft.com/office/drawing/2014/main" xmlns="" val="311294690"/>
                    </a:ext>
                  </a:extLst>
                </a:gridCol>
              </a:tblGrid>
              <a:tr h="871984">
                <a:tc>
                  <a:txBody>
                    <a:bodyPr/>
                    <a:lstStyle/>
                    <a:p>
                      <a:pPr algn="ctr"/>
                      <a:r>
                        <a:rPr lang="en-ZA" dirty="0">
                          <a:latin typeface="Arial" panose="020B0604020202020204" pitchFamily="34" charset="0"/>
                          <a:cs typeface="Arial" panose="020B0604020202020204" pitchFamily="34" charset="0"/>
                        </a:rPr>
                        <a:t>Audit</a:t>
                      </a:r>
                      <a:r>
                        <a:rPr lang="en-ZA" baseline="0" dirty="0">
                          <a:latin typeface="Arial" panose="020B0604020202020204" pitchFamily="34" charset="0"/>
                          <a:cs typeface="Arial" panose="020B0604020202020204" pitchFamily="34" charset="0"/>
                        </a:rPr>
                        <a:t> Finding</a:t>
                      </a:r>
                      <a:endParaRPr lang="en-ZA" dirty="0">
                        <a:latin typeface="Arial" panose="020B0604020202020204" pitchFamily="34" charset="0"/>
                        <a:cs typeface="Arial" panose="020B0604020202020204" pitchFamily="34" charset="0"/>
                      </a:endParaRPr>
                    </a:p>
                  </a:txBody>
                  <a:tcPr>
                    <a:solidFill>
                      <a:schemeClr val="bg2">
                        <a:lumMod val="60000"/>
                        <a:lumOff val="40000"/>
                      </a:schemeClr>
                    </a:solidFill>
                  </a:tcPr>
                </a:tc>
                <a:tc>
                  <a:txBody>
                    <a:bodyPr/>
                    <a:lstStyle/>
                    <a:p>
                      <a:pPr algn="ctr"/>
                      <a:r>
                        <a:rPr lang="en-ZA" dirty="0">
                          <a:latin typeface="Arial" panose="020B0604020202020204" pitchFamily="34" charset="0"/>
                          <a:cs typeface="Arial" panose="020B0604020202020204" pitchFamily="34" charset="0"/>
                        </a:rPr>
                        <a:t>Progress</a:t>
                      </a:r>
                    </a:p>
                  </a:txBody>
                  <a:tcPr>
                    <a:solidFill>
                      <a:schemeClr val="bg2">
                        <a:lumMod val="60000"/>
                        <a:lumOff val="40000"/>
                      </a:schemeClr>
                    </a:solidFill>
                  </a:tcPr>
                </a:tc>
                <a:extLst>
                  <a:ext uri="{0D108BD9-81ED-4DB2-BD59-A6C34878D82A}">
                    <a16:rowId xmlns:a16="http://schemas.microsoft.com/office/drawing/2014/main" xmlns="" val="3819364291"/>
                  </a:ext>
                </a:extLst>
              </a:tr>
              <a:tr h="871984">
                <a:tc>
                  <a:txBody>
                    <a:bodyPr/>
                    <a:lstStyle/>
                    <a:p>
                      <a:r>
                        <a:rPr lang="en-ZA" sz="1600" b="0" i="0" u="none" strike="noStrike" kern="1200" dirty="0">
                          <a:solidFill>
                            <a:schemeClr val="tx1"/>
                          </a:solidFill>
                          <a:effectLst/>
                          <a:latin typeface="Arial" panose="020B0604020202020204" pitchFamily="34" charset="0"/>
                          <a:ea typeface="+mn-ea"/>
                          <a:cs typeface="Arial" panose="020B0604020202020204" pitchFamily="34" charset="0"/>
                        </a:rPr>
                        <a:t>Misstatement of opening balance of inventory</a:t>
                      </a:r>
                      <a:r>
                        <a:rPr lang="en-ZA" sz="1600" dirty="0">
                          <a:latin typeface="Arial" panose="020B0604020202020204" pitchFamily="34" charset="0"/>
                          <a:cs typeface="Arial" panose="020B0604020202020204" pitchFamily="34" charset="0"/>
                        </a:rPr>
                        <a:t> </a:t>
                      </a:r>
                    </a:p>
                  </a:txBody>
                  <a:tcPr>
                    <a:solidFill>
                      <a:schemeClr val="bg1">
                        <a:lumMod val="95000"/>
                      </a:schemeClr>
                    </a:solidFill>
                  </a:tcPr>
                </a:tc>
                <a:tc rowSpan="5">
                  <a:txBody>
                    <a:bodyPr/>
                    <a:lstStyle/>
                    <a:p>
                      <a:pPr marL="285750" lvl="0" indent="-285750" algn="just" eaLnBrk="0" hangingPunct="0">
                        <a:spcBef>
                          <a:spcPts val="0"/>
                        </a:spcBef>
                        <a:spcAft>
                          <a:spcPts val="0"/>
                        </a:spcAft>
                        <a:buFont typeface="Wingdings" panose="05000000000000000000" pitchFamily="2" charset="2"/>
                        <a:buChar char="q"/>
                        <a:defRPr/>
                      </a:pPr>
                      <a:r>
                        <a:rPr lang="en-ZA" sz="1600" b="0" dirty="0">
                          <a:solidFill>
                            <a:srgbClr val="000000"/>
                          </a:solidFill>
                          <a:latin typeface="Arial" panose="020B0604020202020204" pitchFamily="34" charset="0"/>
                          <a:cs typeface="Arial" panose="020B0604020202020204" pitchFamily="34" charset="0"/>
                        </a:rPr>
                        <a:t>Increase Capacity and specifically manage the implementation of the Broadcast Digital Migration program</a:t>
                      </a:r>
                    </a:p>
                    <a:p>
                      <a:pPr marL="285750" lvl="0" indent="-285750" algn="just" eaLnBrk="0" hangingPunct="0">
                        <a:spcBef>
                          <a:spcPts val="0"/>
                        </a:spcBef>
                        <a:spcAft>
                          <a:spcPts val="0"/>
                        </a:spcAft>
                        <a:buFont typeface="Wingdings" panose="05000000000000000000" pitchFamily="2" charset="2"/>
                        <a:buChar char="q"/>
                        <a:defRPr/>
                      </a:pPr>
                      <a:endParaRPr lang="en-ZA" sz="1600" b="0" dirty="0">
                        <a:solidFill>
                          <a:srgbClr val="000000"/>
                        </a:solidFill>
                        <a:latin typeface="Arial" panose="020B0604020202020204" pitchFamily="34" charset="0"/>
                        <a:cs typeface="Arial" panose="020B0604020202020204" pitchFamily="34" charset="0"/>
                      </a:endParaRPr>
                    </a:p>
                    <a:p>
                      <a:pPr marL="285750" marR="0" lvl="0" indent="-285750" algn="just" defTabSz="914400" rtl="0" eaLnBrk="0" fontAlgn="auto" latinLnBrk="0" hangingPunct="0">
                        <a:lnSpc>
                          <a:spcPct val="100000"/>
                        </a:lnSpc>
                        <a:spcBef>
                          <a:spcPts val="0"/>
                        </a:spcBef>
                        <a:spcAft>
                          <a:spcPts val="0"/>
                        </a:spcAft>
                        <a:buClrTx/>
                        <a:buSzTx/>
                        <a:buFont typeface="Wingdings" panose="05000000000000000000" pitchFamily="2" charset="2"/>
                        <a:buChar char="q"/>
                        <a:tabLst/>
                        <a:defRPr/>
                      </a:pPr>
                      <a:r>
                        <a:rPr lang="en-ZA" sz="1600" b="0" dirty="0">
                          <a:solidFill>
                            <a:srgbClr val="000000"/>
                          </a:solidFill>
                          <a:latin typeface="Arial" panose="020B0604020202020204" pitchFamily="34" charset="0"/>
                          <a:cs typeface="Arial" panose="020B0604020202020204" pitchFamily="34" charset="0"/>
                        </a:rPr>
                        <a:t>Process of inventory</a:t>
                      </a:r>
                      <a:r>
                        <a:rPr lang="en-ZA" sz="1600" b="0" baseline="0" dirty="0">
                          <a:solidFill>
                            <a:srgbClr val="000000"/>
                          </a:solidFill>
                          <a:latin typeface="Arial" panose="020B0604020202020204" pitchFamily="34" charset="0"/>
                          <a:cs typeface="Arial" panose="020B0604020202020204" pitchFamily="34" charset="0"/>
                        </a:rPr>
                        <a:t> recovery from Installers who did not return.</a:t>
                      </a:r>
                    </a:p>
                    <a:p>
                      <a:pPr marL="285750" marR="0" lvl="0" indent="-285750" algn="just" defTabSz="914400" rtl="0" eaLnBrk="0" fontAlgn="auto" latinLnBrk="0" hangingPunct="0">
                        <a:lnSpc>
                          <a:spcPct val="100000"/>
                        </a:lnSpc>
                        <a:spcBef>
                          <a:spcPts val="0"/>
                        </a:spcBef>
                        <a:spcAft>
                          <a:spcPts val="0"/>
                        </a:spcAft>
                        <a:buClrTx/>
                        <a:buSzTx/>
                        <a:buFont typeface="Wingdings" panose="05000000000000000000" pitchFamily="2" charset="2"/>
                        <a:buChar char="q"/>
                        <a:tabLst/>
                        <a:defRPr/>
                      </a:pPr>
                      <a:endParaRPr lang="en-ZA" sz="1600" b="0" baseline="0" dirty="0">
                        <a:solidFill>
                          <a:srgbClr val="000000"/>
                        </a:solidFill>
                        <a:latin typeface="Arial" panose="020B0604020202020204" pitchFamily="34" charset="0"/>
                        <a:cs typeface="Arial" panose="020B0604020202020204" pitchFamily="34" charset="0"/>
                      </a:endParaRPr>
                    </a:p>
                    <a:p>
                      <a:pPr marL="285750" marR="0" lvl="0" indent="-285750" algn="just" defTabSz="914400" rtl="0" eaLnBrk="0" fontAlgn="auto" latinLnBrk="0" hangingPunct="0">
                        <a:lnSpc>
                          <a:spcPct val="100000"/>
                        </a:lnSpc>
                        <a:spcBef>
                          <a:spcPts val="0"/>
                        </a:spcBef>
                        <a:spcAft>
                          <a:spcPts val="0"/>
                        </a:spcAft>
                        <a:buClrTx/>
                        <a:buSzTx/>
                        <a:buFont typeface="Wingdings" panose="05000000000000000000" pitchFamily="2" charset="2"/>
                        <a:buChar char="q"/>
                        <a:tabLst/>
                        <a:defRPr/>
                      </a:pPr>
                      <a:r>
                        <a:rPr lang="en-ZA" sz="1600" b="0" baseline="0" dirty="0">
                          <a:solidFill>
                            <a:srgbClr val="000000"/>
                          </a:solidFill>
                          <a:latin typeface="Arial" panose="020B0604020202020204" pitchFamily="34" charset="0"/>
                          <a:cs typeface="Arial" panose="020B0604020202020204" pitchFamily="34" charset="0"/>
                        </a:rPr>
                        <a:t>Audit Steering Committee providing oversight on the progress made against findings.</a:t>
                      </a:r>
                    </a:p>
                    <a:p>
                      <a:pPr marL="285750" marR="0" lvl="0" indent="-285750" algn="just" defTabSz="914400" rtl="0" eaLnBrk="0" fontAlgn="auto" latinLnBrk="0" hangingPunct="0">
                        <a:lnSpc>
                          <a:spcPct val="100000"/>
                        </a:lnSpc>
                        <a:spcBef>
                          <a:spcPts val="0"/>
                        </a:spcBef>
                        <a:spcAft>
                          <a:spcPts val="0"/>
                        </a:spcAft>
                        <a:buClrTx/>
                        <a:buSzTx/>
                        <a:buFont typeface="Wingdings" panose="05000000000000000000" pitchFamily="2" charset="2"/>
                        <a:buChar char="q"/>
                        <a:tabLst/>
                        <a:defRPr/>
                      </a:pPr>
                      <a:endParaRPr lang="en-ZA" sz="1600" b="0" baseline="0" dirty="0">
                        <a:solidFill>
                          <a:srgbClr val="000000"/>
                        </a:solidFill>
                        <a:latin typeface="Arial" panose="020B0604020202020204" pitchFamily="34" charset="0"/>
                        <a:cs typeface="Arial" panose="020B0604020202020204" pitchFamily="34" charset="0"/>
                      </a:endParaRPr>
                    </a:p>
                    <a:p>
                      <a:pPr marL="285750" marR="0" lvl="0" indent="-285750" algn="just" defTabSz="914400" rtl="0" eaLnBrk="0" fontAlgn="auto" latinLnBrk="0" hangingPunct="0">
                        <a:lnSpc>
                          <a:spcPct val="100000"/>
                        </a:lnSpc>
                        <a:spcBef>
                          <a:spcPts val="0"/>
                        </a:spcBef>
                        <a:spcAft>
                          <a:spcPts val="0"/>
                        </a:spcAft>
                        <a:buClrTx/>
                        <a:buSzTx/>
                        <a:buFont typeface="Wingdings" panose="05000000000000000000" pitchFamily="2" charset="2"/>
                        <a:buChar char="q"/>
                        <a:tabLst/>
                        <a:defRPr/>
                      </a:pPr>
                      <a:endParaRPr lang="en-ZA" sz="1600" b="0" dirty="0">
                        <a:solidFill>
                          <a:srgbClr val="000000"/>
                        </a:solidFill>
                        <a:latin typeface="Arial" panose="020B0604020202020204" pitchFamily="34" charset="0"/>
                        <a:cs typeface="Arial" panose="020B0604020202020204" pitchFamily="34" charset="0"/>
                      </a:endParaRPr>
                    </a:p>
                    <a:p>
                      <a:pPr marL="285750" marR="0" lvl="0" indent="-285750" algn="just" defTabSz="914400" rtl="0" eaLnBrk="0" fontAlgn="auto" latinLnBrk="0" hangingPunct="0">
                        <a:lnSpc>
                          <a:spcPct val="100000"/>
                        </a:lnSpc>
                        <a:spcBef>
                          <a:spcPts val="0"/>
                        </a:spcBef>
                        <a:spcAft>
                          <a:spcPts val="0"/>
                        </a:spcAft>
                        <a:buClrTx/>
                        <a:buSzTx/>
                        <a:buFont typeface="Wingdings" panose="05000000000000000000" pitchFamily="2" charset="2"/>
                        <a:buChar char="q"/>
                        <a:tabLst/>
                        <a:defRPr/>
                      </a:pPr>
                      <a:endParaRPr lang="en-ZA" sz="1600" b="0" dirty="0">
                        <a:solidFill>
                          <a:srgbClr val="000000"/>
                        </a:solidFill>
                        <a:latin typeface="Arial" panose="020B0604020202020204" pitchFamily="34" charset="0"/>
                        <a:cs typeface="Arial" panose="020B0604020202020204" pitchFamily="34" charset="0"/>
                      </a:endParaRPr>
                    </a:p>
                    <a:p>
                      <a:pPr marL="285750" marR="0" lvl="0" indent="-285750" algn="just" defTabSz="914400" rtl="0" eaLnBrk="0" fontAlgn="auto" latinLnBrk="0" hangingPunct="0">
                        <a:lnSpc>
                          <a:spcPct val="100000"/>
                        </a:lnSpc>
                        <a:spcBef>
                          <a:spcPts val="0"/>
                        </a:spcBef>
                        <a:spcAft>
                          <a:spcPts val="0"/>
                        </a:spcAft>
                        <a:buClrTx/>
                        <a:buSzTx/>
                        <a:buFont typeface="Wingdings" panose="05000000000000000000" pitchFamily="2" charset="2"/>
                        <a:buChar char="q"/>
                        <a:tabLst/>
                        <a:defRPr/>
                      </a:pPr>
                      <a:endParaRPr lang="en-ZA" sz="1600" b="0" dirty="0">
                        <a:solidFill>
                          <a:srgbClr val="000000"/>
                        </a:solidFill>
                        <a:latin typeface="Arial" panose="020B0604020202020204" pitchFamily="34" charset="0"/>
                        <a:cs typeface="Arial" panose="020B0604020202020204" pitchFamily="34" charset="0"/>
                      </a:endParaRPr>
                    </a:p>
                    <a:p>
                      <a:pPr marL="285750" lvl="0" indent="-285750" algn="just" eaLnBrk="0" hangingPunct="0">
                        <a:spcBef>
                          <a:spcPts val="0"/>
                        </a:spcBef>
                        <a:spcAft>
                          <a:spcPts val="0"/>
                        </a:spcAft>
                        <a:buFont typeface="Wingdings" panose="05000000000000000000" pitchFamily="2" charset="2"/>
                        <a:buChar char="q"/>
                        <a:defRPr/>
                      </a:pPr>
                      <a:endParaRPr lang="en-ZA" sz="1600" b="0" dirty="0">
                        <a:solidFill>
                          <a:srgbClr val="000000"/>
                        </a:solidFill>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xmlns="" val="3551591087"/>
                  </a:ext>
                </a:extLst>
              </a:tr>
              <a:tr h="871984">
                <a:tc>
                  <a:txBody>
                    <a:bodyPr/>
                    <a:lstStyle/>
                    <a:p>
                      <a:r>
                        <a:rPr lang="en-ZA" sz="1600" b="0" i="0" u="none" strike="noStrike" kern="1200" dirty="0">
                          <a:solidFill>
                            <a:schemeClr val="tx1"/>
                          </a:solidFill>
                          <a:effectLst/>
                          <a:latin typeface="Arial" panose="020B0604020202020204" pitchFamily="34" charset="0"/>
                          <a:ea typeface="+mn-ea"/>
                          <a:cs typeface="Arial" panose="020B0604020202020204" pitchFamily="34" charset="0"/>
                        </a:rPr>
                        <a:t>AFS inventory balance not agreeing to inventory list </a:t>
                      </a:r>
                      <a:endParaRPr lang="en-ZA" sz="1600" dirty="0">
                        <a:latin typeface="Arial" panose="020B0604020202020204" pitchFamily="34" charset="0"/>
                        <a:cs typeface="Arial" panose="020B0604020202020204" pitchFamily="34" charset="0"/>
                      </a:endParaRPr>
                    </a:p>
                  </a:txBody>
                  <a:tcPr>
                    <a:solidFill>
                      <a:schemeClr val="bg1">
                        <a:lumMod val="95000"/>
                      </a:schemeClr>
                    </a:solidFill>
                  </a:tcPr>
                </a:tc>
                <a:tc vMerge="1">
                  <a:txBody>
                    <a:bodyPr/>
                    <a:lstStyle/>
                    <a:p>
                      <a:endParaRPr lang="en-ZA" sz="16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xmlns="" val="3991815547"/>
                  </a:ext>
                </a:extLst>
              </a:tr>
              <a:tr h="871984">
                <a:tc>
                  <a:txBody>
                    <a:bodyPr/>
                    <a:lstStyle/>
                    <a:p>
                      <a:r>
                        <a:rPr lang="en-ZA" sz="1600" b="0" i="0" u="none" strike="noStrike" kern="1200" dirty="0">
                          <a:solidFill>
                            <a:schemeClr val="tx1"/>
                          </a:solidFill>
                          <a:effectLst/>
                          <a:latin typeface="Arial" panose="020B0604020202020204" pitchFamily="34" charset="0"/>
                          <a:ea typeface="+mn-ea"/>
                          <a:cs typeface="Arial" panose="020B0604020202020204" pitchFamily="34" charset="0"/>
                        </a:rPr>
                        <a:t>Inventory not returned by installers included in the closing balance</a:t>
                      </a:r>
                      <a:r>
                        <a:rPr lang="en-ZA" sz="1600" dirty="0">
                          <a:latin typeface="Arial" panose="020B0604020202020204" pitchFamily="34" charset="0"/>
                          <a:cs typeface="Arial" panose="020B0604020202020204" pitchFamily="34" charset="0"/>
                        </a:rPr>
                        <a:t> </a:t>
                      </a:r>
                    </a:p>
                  </a:txBody>
                  <a:tcPr>
                    <a:solidFill>
                      <a:schemeClr val="bg1">
                        <a:lumMod val="95000"/>
                      </a:schemeClr>
                    </a:solidFill>
                  </a:tcPr>
                </a:tc>
                <a:tc vMerge="1">
                  <a:txBody>
                    <a:bodyPr/>
                    <a:lstStyle/>
                    <a:p>
                      <a:endParaRPr lang="en-ZA" sz="16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xmlns="" val="2432756767"/>
                  </a:ext>
                </a:extLst>
              </a:tr>
              <a:tr h="8719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b="0" i="0" u="none" strike="noStrike" kern="1200" dirty="0">
                          <a:solidFill>
                            <a:schemeClr val="tx1"/>
                          </a:solidFill>
                          <a:effectLst/>
                          <a:latin typeface="Arial" panose="020B0604020202020204" pitchFamily="34" charset="0"/>
                          <a:ea typeface="+mn-ea"/>
                          <a:cs typeface="Arial" panose="020B0604020202020204" pitchFamily="34" charset="0"/>
                        </a:rPr>
                        <a:t>Differences noted between inventory counted and inventory as per SAPO SAP system</a:t>
                      </a:r>
                      <a:r>
                        <a:rPr lang="en-ZA" sz="1600" dirty="0">
                          <a:latin typeface="Arial" panose="020B0604020202020204" pitchFamily="34" charset="0"/>
                          <a:cs typeface="Arial" panose="020B0604020202020204" pitchFamily="34" charset="0"/>
                        </a:rPr>
                        <a:t> </a:t>
                      </a:r>
                    </a:p>
                    <a:p>
                      <a:endParaRPr lang="en-ZA" sz="1600" dirty="0">
                        <a:latin typeface="Arial" panose="020B0604020202020204" pitchFamily="34" charset="0"/>
                        <a:cs typeface="Arial" panose="020B0604020202020204" pitchFamily="34" charset="0"/>
                      </a:endParaRPr>
                    </a:p>
                  </a:txBody>
                  <a:tcPr>
                    <a:solidFill>
                      <a:schemeClr val="bg1">
                        <a:lumMod val="95000"/>
                      </a:schemeClr>
                    </a:solidFill>
                  </a:tcPr>
                </a:tc>
                <a:tc vMerge="1">
                  <a:txBody>
                    <a:bodyPr/>
                    <a:lstStyle/>
                    <a:p>
                      <a:endParaRPr lang="en-ZA" sz="16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xmlns="" val="44337760"/>
                  </a:ext>
                </a:extLst>
              </a:tr>
              <a:tr h="871984">
                <a:tc>
                  <a:txBody>
                    <a:bodyPr/>
                    <a:lstStyle/>
                    <a:p>
                      <a:r>
                        <a:rPr lang="en-ZA" sz="1600" b="0" i="0" u="none" strike="noStrike" kern="1200" dirty="0">
                          <a:solidFill>
                            <a:schemeClr val="tx1"/>
                          </a:solidFill>
                          <a:effectLst/>
                          <a:latin typeface="Arial" panose="020B0604020202020204" pitchFamily="34" charset="0"/>
                          <a:ea typeface="+mn-ea"/>
                          <a:cs typeface="Arial" panose="020B0604020202020204" pitchFamily="34" charset="0"/>
                        </a:rPr>
                        <a:t>Duplicate serial numbers in issued and redeemed inventory</a:t>
                      </a:r>
                      <a:r>
                        <a:rPr lang="en-ZA" sz="1600" dirty="0">
                          <a:latin typeface="Arial" panose="020B0604020202020204" pitchFamily="34" charset="0"/>
                          <a:cs typeface="Arial" panose="020B0604020202020204" pitchFamily="34" charset="0"/>
                        </a:rPr>
                        <a:t> </a:t>
                      </a:r>
                    </a:p>
                  </a:txBody>
                  <a:tcPr>
                    <a:solidFill>
                      <a:schemeClr val="bg1">
                        <a:lumMod val="95000"/>
                      </a:schemeClr>
                    </a:solidFill>
                  </a:tcPr>
                </a:tc>
                <a:tc vMerge="1">
                  <a:txBody>
                    <a:bodyPr/>
                    <a:lstStyle/>
                    <a:p>
                      <a:endParaRPr lang="en-ZA" sz="1600" dirty="0">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xmlns="" val="2129218997"/>
                  </a:ext>
                </a:extLst>
              </a:tr>
            </a:tbl>
          </a:graphicData>
        </a:graphic>
      </p:graphicFrame>
    </p:spTree>
    <p:extLst>
      <p:ext uri="{BB962C8B-B14F-4D97-AF65-F5344CB8AC3E}">
        <p14:creationId xmlns:p14="http://schemas.microsoft.com/office/powerpoint/2010/main" xmlns="" val="4192488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
          </p:nvPr>
        </p:nvSpPr>
        <p:spPr/>
        <p:txBody>
          <a:bodyPr>
            <a:normAutofit/>
          </a:bodyPr>
          <a:lstStyle/>
          <a:p>
            <a:r>
              <a:rPr lang="en-ZA" sz="2600" dirty="0">
                <a:latin typeface="Arial" panose="020B0604020202020204" pitchFamily="34" charset="0"/>
                <a:cs typeface="Arial" panose="020B0604020202020204" pitchFamily="34" charset="0"/>
              </a:rPr>
              <a:t>USAF</a:t>
            </a:r>
          </a:p>
          <a:p>
            <a:r>
              <a:rPr lang="en-ZA" sz="2600" dirty="0">
                <a:latin typeface="Arial" panose="020B0604020202020204" pitchFamily="34" charset="0"/>
                <a:cs typeface="Arial" panose="020B0604020202020204" pitchFamily="34" charset="0"/>
              </a:rPr>
              <a:t> FINANCIAL STATEMENTS</a:t>
            </a:r>
          </a:p>
          <a:p>
            <a:r>
              <a:rPr lang="en-ZA" sz="2600" dirty="0">
                <a:latin typeface="Arial" panose="020B0604020202020204" pitchFamily="34" charset="0"/>
                <a:cs typeface="Arial" panose="020B0604020202020204" pitchFamily="34" charset="0"/>
              </a:rPr>
              <a:t>QUARTER 2 (2019/20 FY)</a:t>
            </a:r>
          </a:p>
        </p:txBody>
      </p:sp>
    </p:spTree>
    <p:extLst>
      <p:ext uri="{BB962C8B-B14F-4D97-AF65-F5344CB8AC3E}">
        <p14:creationId xmlns:p14="http://schemas.microsoft.com/office/powerpoint/2010/main" xmlns="" val="187442984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a:spLocks noGrp="1"/>
          </p:cNvSpPr>
          <p:nvPr>
            <p:ph type="title"/>
          </p:nvPr>
        </p:nvSpPr>
        <p:spPr>
          <a:xfrm>
            <a:off x="2195736" y="548680"/>
            <a:ext cx="6840760" cy="620687"/>
          </a:xfrm>
        </p:spPr>
        <p:txBody>
          <a:bodyPr>
            <a:normAutofit/>
          </a:bodyPr>
          <a:lstStyle/>
          <a:p>
            <a:r>
              <a:rPr lang="en-ZA" sz="2000" b="1" dirty="0">
                <a:solidFill>
                  <a:schemeClr val="bg1"/>
                </a:solidFill>
                <a:latin typeface="Arial" panose="020B0604020202020204" pitchFamily="34" charset="0"/>
                <a:cs typeface="Arial" panose="020B0604020202020204" pitchFamily="34" charset="0"/>
              </a:rPr>
              <a:t>Quarter 2 Financial Statements 2019/20</a:t>
            </a:r>
          </a:p>
        </p:txBody>
      </p:sp>
      <p:sp>
        <p:nvSpPr>
          <p:cNvPr id="2" name="Slide Number Placeholder 1"/>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0505EF-40C9-4D99-849C-95606BC4B535}" type="slidenum">
              <a:rPr kumimoji="0" lang="en-US" sz="2000" b="1" i="0" u="none" strike="noStrike" kern="1200" cap="none" spc="0" normalizeH="0" baseline="0" noProof="0" smtClean="0">
                <a:ln>
                  <a:noFill/>
                </a:ln>
                <a:solidFill>
                  <a:prstClr val="black">
                    <a:tint val="75000"/>
                  </a:prstClr>
                </a:solidFill>
                <a:effectLst/>
                <a:uLnTx/>
                <a:uFillTx/>
                <a:latin typeface="Calibri"/>
                <a:ea typeface="+mn-ea"/>
                <a:cs typeface="Helvetica"/>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2000" b="1" i="0" u="none" strike="noStrike" kern="1200" cap="none" spc="0" normalizeH="0" baseline="0" noProof="0" dirty="0">
              <a:ln>
                <a:noFill/>
              </a:ln>
              <a:solidFill>
                <a:prstClr val="black">
                  <a:tint val="75000"/>
                </a:prstClr>
              </a:solidFill>
              <a:effectLst/>
              <a:uLnTx/>
              <a:uFillTx/>
              <a:latin typeface="Calibri"/>
              <a:ea typeface="+mn-ea"/>
              <a:cs typeface="Helvetica"/>
            </a:endParaRPr>
          </a:p>
        </p:txBody>
      </p:sp>
      <p:sp>
        <p:nvSpPr>
          <p:cNvPr id="3" name="Text Placeholder 2"/>
          <p:cNvSpPr>
            <a:spLocks noGrp="1"/>
          </p:cNvSpPr>
          <p:nvPr>
            <p:ph type="body" idx="1"/>
          </p:nvPr>
        </p:nvSpPr>
        <p:spPr>
          <a:xfrm>
            <a:off x="33144" y="5631409"/>
            <a:ext cx="8229600" cy="1022920"/>
          </a:xfrm>
        </p:spPr>
        <p:txBody>
          <a:bodyPr>
            <a:noAutofit/>
          </a:bodyPr>
          <a:lstStyle/>
          <a:p>
            <a:r>
              <a:rPr lang="en-US" sz="1300" dirty="0">
                <a:latin typeface="Arial" panose="020B0604020202020204" pitchFamily="34" charset="0"/>
                <a:cs typeface="Arial" panose="020B0604020202020204" pitchFamily="34" charset="0"/>
              </a:rPr>
              <a:t>USAF’s financial performance for quarter two improved, compared to the prior year for the same period. There was a deficit of R117.7 million reported in the prior year compared to the surplus of R77 million in the current period. The revenue increased by a small margin of 1.5%, from R86.4 million to R87.7 million. Expenses in the current period reduced due to less projects rolled out. The main contributors towards the reduction of expenses are the BDM project by R181.56 million due to inventory which is not installed and Broadband projects by R8.5 million as there is no new project rolled out.</a:t>
            </a:r>
            <a:endParaRPr lang="en-ZA" sz="1300" dirty="0">
              <a:latin typeface="Arial" panose="020B0604020202020204" pitchFamily="34" charset="0"/>
              <a:cs typeface="Arial" panose="020B0604020202020204" pitchFamily="34" charset="0"/>
            </a:endParaRPr>
          </a:p>
        </p:txBody>
      </p:sp>
      <p:pic>
        <p:nvPicPr>
          <p:cNvPr id="6" name="Content Placeholder 4"/>
          <p:cNvPicPr/>
          <p:nvPr/>
        </p:nvPicPr>
        <p:blipFill>
          <a:blip r:embed="rId2" cstate="print"/>
          <a:stretch>
            <a:fillRect/>
          </a:stretch>
        </p:blipFill>
        <p:spPr>
          <a:xfrm>
            <a:off x="0" y="1397952"/>
            <a:ext cx="9144000" cy="4062095"/>
          </a:xfrm>
          <a:prstGeom prst="rect">
            <a:avLst/>
          </a:prstGeom>
        </p:spPr>
      </p:pic>
    </p:spTree>
    <p:extLst>
      <p:ext uri="{BB962C8B-B14F-4D97-AF65-F5344CB8AC3E}">
        <p14:creationId xmlns:p14="http://schemas.microsoft.com/office/powerpoint/2010/main" xmlns="" val="403786150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a:spLocks noGrp="1"/>
          </p:cNvSpPr>
          <p:nvPr>
            <p:ph type="title"/>
          </p:nvPr>
        </p:nvSpPr>
        <p:spPr>
          <a:xfrm>
            <a:off x="2195736" y="548680"/>
            <a:ext cx="6840760" cy="620687"/>
          </a:xfrm>
        </p:spPr>
        <p:txBody>
          <a:bodyPr>
            <a:normAutofit/>
          </a:bodyPr>
          <a:lstStyle/>
          <a:p>
            <a:r>
              <a:rPr lang="en-ZA" sz="2000" b="1" dirty="0">
                <a:solidFill>
                  <a:schemeClr val="bg1"/>
                </a:solidFill>
                <a:latin typeface="Arial" panose="020B0604020202020204" pitchFamily="34" charset="0"/>
                <a:cs typeface="Arial" panose="020B0604020202020204" pitchFamily="34" charset="0"/>
              </a:rPr>
              <a:t>Quarter 2 Financial Statements 2019/20</a:t>
            </a:r>
          </a:p>
        </p:txBody>
      </p:sp>
      <p:sp>
        <p:nvSpPr>
          <p:cNvPr id="2" name="Slide Number Placeholder 1"/>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0505EF-40C9-4D99-849C-95606BC4B535}" type="slidenum">
              <a:rPr kumimoji="0" lang="en-US" sz="2000" b="1" i="0" u="none" strike="noStrike" kern="1200" cap="none" spc="0" normalizeH="0" baseline="0" noProof="0" smtClean="0">
                <a:ln>
                  <a:noFill/>
                </a:ln>
                <a:solidFill>
                  <a:prstClr val="black">
                    <a:tint val="75000"/>
                  </a:prstClr>
                </a:solidFill>
                <a:effectLst/>
                <a:uLnTx/>
                <a:uFillTx/>
                <a:latin typeface="Calibri"/>
                <a:ea typeface="+mn-ea"/>
                <a:cs typeface="Helvetica"/>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2000" b="1" i="0" u="none" strike="noStrike" kern="1200" cap="none" spc="0" normalizeH="0" baseline="0" noProof="0" dirty="0">
              <a:ln>
                <a:noFill/>
              </a:ln>
              <a:solidFill>
                <a:prstClr val="black">
                  <a:tint val="75000"/>
                </a:prstClr>
              </a:solidFill>
              <a:effectLst/>
              <a:uLnTx/>
              <a:uFillTx/>
              <a:latin typeface="Calibri"/>
              <a:ea typeface="+mn-ea"/>
              <a:cs typeface="Helvetica"/>
            </a:endParaRPr>
          </a:p>
        </p:txBody>
      </p:sp>
      <p:sp>
        <p:nvSpPr>
          <p:cNvPr id="3" name="Text Placeholder 2"/>
          <p:cNvSpPr>
            <a:spLocks noGrp="1"/>
          </p:cNvSpPr>
          <p:nvPr>
            <p:ph type="body" idx="1"/>
          </p:nvPr>
        </p:nvSpPr>
        <p:spPr>
          <a:xfrm>
            <a:off x="33144" y="5631409"/>
            <a:ext cx="8229600" cy="1022920"/>
          </a:xfrm>
        </p:spPr>
        <p:txBody>
          <a:bodyPr>
            <a:noAutofit/>
          </a:bodyPr>
          <a:lstStyle/>
          <a:p>
            <a:endParaRPr lang="en-US" sz="1200" dirty="0"/>
          </a:p>
          <a:p>
            <a:r>
              <a:rPr lang="en-US" sz="1400" dirty="0">
                <a:latin typeface="Arial" panose="020B0604020202020204" pitchFamily="34" charset="0"/>
                <a:cs typeface="Arial" panose="020B0604020202020204" pitchFamily="34" charset="0"/>
              </a:rPr>
              <a:t>The financial position also improved, resulting in the net assets of R1.944 billion compared to R1.932 billion in the prior year. The main contributor is the increase in the inventory on hand by R92.9 million.</a:t>
            </a:r>
            <a:endParaRPr lang="en-ZA" sz="1400" dirty="0">
              <a:latin typeface="Arial" panose="020B0604020202020204" pitchFamily="34" charset="0"/>
              <a:cs typeface="Arial" panose="020B0604020202020204" pitchFamily="34" charset="0"/>
            </a:endParaRPr>
          </a:p>
        </p:txBody>
      </p:sp>
      <p:pic>
        <p:nvPicPr>
          <p:cNvPr id="7" name="Content Placeholder 4"/>
          <p:cNvPicPr/>
          <p:nvPr/>
        </p:nvPicPr>
        <p:blipFill>
          <a:blip r:embed="rId2" cstate="print"/>
          <a:stretch>
            <a:fillRect/>
          </a:stretch>
        </p:blipFill>
        <p:spPr>
          <a:xfrm>
            <a:off x="0" y="1412776"/>
            <a:ext cx="9144000" cy="4218633"/>
          </a:xfrm>
          <a:prstGeom prst="rect">
            <a:avLst/>
          </a:prstGeom>
        </p:spPr>
      </p:pic>
    </p:spTree>
    <p:extLst>
      <p:ext uri="{BB962C8B-B14F-4D97-AF65-F5344CB8AC3E}">
        <p14:creationId xmlns:p14="http://schemas.microsoft.com/office/powerpoint/2010/main" xmlns="" val="156909748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a:spLocks noGrp="1"/>
          </p:cNvSpPr>
          <p:nvPr>
            <p:ph type="title"/>
          </p:nvPr>
        </p:nvSpPr>
        <p:spPr>
          <a:xfrm>
            <a:off x="2195736" y="548680"/>
            <a:ext cx="6840760" cy="620687"/>
          </a:xfrm>
        </p:spPr>
        <p:txBody>
          <a:bodyPr>
            <a:normAutofit/>
          </a:bodyPr>
          <a:lstStyle/>
          <a:p>
            <a:r>
              <a:rPr lang="en-ZA" sz="2000" b="1" dirty="0">
                <a:solidFill>
                  <a:schemeClr val="bg1"/>
                </a:solidFill>
                <a:latin typeface="Arial" panose="020B0604020202020204" pitchFamily="34" charset="0"/>
                <a:cs typeface="Arial" panose="020B0604020202020204" pitchFamily="34" charset="0"/>
              </a:rPr>
              <a:t>Quarter 2 Financial Statements 2019/20</a:t>
            </a:r>
          </a:p>
        </p:txBody>
      </p:sp>
      <p:sp>
        <p:nvSpPr>
          <p:cNvPr id="2" name="Slide Number Placeholder 1"/>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0505EF-40C9-4D99-849C-95606BC4B535}" type="slidenum">
              <a:rPr kumimoji="0" lang="en-US" sz="2000" b="1" i="0" u="none" strike="noStrike" kern="1200" cap="none" spc="0" normalizeH="0" baseline="0" noProof="0" smtClean="0">
                <a:ln>
                  <a:noFill/>
                </a:ln>
                <a:solidFill>
                  <a:prstClr val="black">
                    <a:tint val="75000"/>
                  </a:prstClr>
                </a:solidFill>
                <a:effectLst/>
                <a:uLnTx/>
                <a:uFillTx/>
                <a:latin typeface="Calibri"/>
                <a:ea typeface="+mn-ea"/>
                <a:cs typeface="Helvetica"/>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2000" b="1" i="0" u="none" strike="noStrike" kern="1200" cap="none" spc="0" normalizeH="0" baseline="0" noProof="0" dirty="0">
              <a:ln>
                <a:noFill/>
              </a:ln>
              <a:solidFill>
                <a:prstClr val="black">
                  <a:tint val="75000"/>
                </a:prstClr>
              </a:solidFill>
              <a:effectLst/>
              <a:uLnTx/>
              <a:uFillTx/>
              <a:latin typeface="Calibri"/>
              <a:ea typeface="+mn-ea"/>
              <a:cs typeface="Helvetica"/>
            </a:endParaRPr>
          </a:p>
        </p:txBody>
      </p:sp>
      <p:sp>
        <p:nvSpPr>
          <p:cNvPr id="3" name="Text Placeholder 2"/>
          <p:cNvSpPr>
            <a:spLocks noGrp="1"/>
          </p:cNvSpPr>
          <p:nvPr>
            <p:ph type="body" idx="1"/>
          </p:nvPr>
        </p:nvSpPr>
        <p:spPr>
          <a:xfrm>
            <a:off x="34320" y="5631408"/>
            <a:ext cx="8229600" cy="1022921"/>
          </a:xfrm>
        </p:spPr>
        <p:txBody>
          <a:bodyPr>
            <a:noAutofit/>
          </a:bodyPr>
          <a:lstStyle/>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Cash has decreased from R1.36 billion in prior year to R1.33 billion in the current year. This can be attributed to payments done to BDM inventory manufactures in the current year. Manufacturers that were paid in the current year did not deliver inventory in the prior year, some due to disputes in contracts.</a:t>
            </a:r>
            <a:endParaRPr lang="en-ZA" sz="1400" dirty="0">
              <a:latin typeface="Arial" panose="020B0604020202020204" pitchFamily="34" charset="0"/>
              <a:cs typeface="Arial" panose="020B0604020202020204" pitchFamily="34" charset="0"/>
            </a:endParaRPr>
          </a:p>
        </p:txBody>
      </p:sp>
      <p:pic>
        <p:nvPicPr>
          <p:cNvPr id="6" name="Content Placeholder 4"/>
          <p:cNvPicPr/>
          <p:nvPr/>
        </p:nvPicPr>
        <p:blipFill>
          <a:blip r:embed="rId2" cstate="print"/>
          <a:stretch>
            <a:fillRect/>
          </a:stretch>
        </p:blipFill>
        <p:spPr>
          <a:xfrm>
            <a:off x="0" y="1412775"/>
            <a:ext cx="9144000" cy="4218633"/>
          </a:xfrm>
          <a:prstGeom prst="rect">
            <a:avLst/>
          </a:prstGeom>
        </p:spPr>
      </p:pic>
    </p:spTree>
    <p:extLst>
      <p:ext uri="{BB962C8B-B14F-4D97-AF65-F5344CB8AC3E}">
        <p14:creationId xmlns:p14="http://schemas.microsoft.com/office/powerpoint/2010/main" xmlns="" val="239112952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0" y="1052736"/>
            <a:ext cx="9036496" cy="2370522"/>
          </a:xfrm>
          <a:prstGeom prst="rect">
            <a:avLst/>
          </a:prstGeom>
          <a:noFill/>
          <a:ln w="9525">
            <a:noFill/>
            <a:miter lim="800000"/>
            <a:headEnd/>
            <a:tailEnd/>
          </a:ln>
        </p:spPr>
        <p:txBody>
          <a:bodyPr wrap="square" lIns="92075" tIns="46038" rIns="92075" bIns="46038">
            <a:spAutoFit/>
          </a:bodyPr>
          <a:lstStyle/>
          <a:p>
            <a:pPr marL="285750" marR="0" lvl="0" indent="-285750" algn="just" defTabSz="914400" rtl="0" eaLnBrk="0" fontAlgn="base" latinLnBrk="0" hangingPunct="0">
              <a:lnSpc>
                <a:spcPct val="100000"/>
              </a:lnSpc>
              <a:spcBef>
                <a:spcPts val="0"/>
              </a:spcBef>
              <a:spcAft>
                <a:spcPts val="0"/>
              </a:spcAft>
              <a:buClrTx/>
              <a:buSzTx/>
              <a:buFont typeface="Wingdings" panose="05000000000000000000" pitchFamily="2" charset="2"/>
              <a:buChar char="q"/>
              <a:tabLst/>
              <a:defRPr/>
            </a:pPr>
            <a:r>
              <a:rPr kumimoji="0" lang="en-ZA"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Cumulative irregular expenditure for Quarter one and two amounted to </a:t>
            </a:r>
            <a:r>
              <a:rPr kumimoji="0" lang="en-ZA" sz="16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R 83</a:t>
            </a:r>
            <a:r>
              <a:rPr kumimoji="0" lang="en-ZA" sz="1600" b="1" i="0" u="none" strike="noStrike" kern="1200" cap="none" spc="0" normalizeH="0" noProof="0" dirty="0">
                <a:ln>
                  <a:noFill/>
                </a:ln>
                <a:solidFill>
                  <a:srgbClr val="000000"/>
                </a:solidFill>
                <a:effectLst/>
                <a:uLnTx/>
                <a:uFillTx/>
                <a:latin typeface="Arial" pitchFamily="34" charset="0"/>
                <a:ea typeface="+mn-ea"/>
                <a:cs typeface="Arial" pitchFamily="34" charset="0"/>
              </a:rPr>
              <a:t> 030.70</a:t>
            </a:r>
            <a:endParaRPr kumimoji="0" lang="en-ZA" sz="16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R="0" lvl="0" algn="just" defTabSz="914400" rtl="0" eaLnBrk="0" fontAlgn="base" latinLnBrk="0" hangingPunct="0">
              <a:lnSpc>
                <a:spcPct val="100000"/>
              </a:lnSpc>
              <a:spcBef>
                <a:spcPts val="0"/>
              </a:spcBef>
              <a:spcAft>
                <a:spcPts val="0"/>
              </a:spcAft>
              <a:buClrTx/>
              <a:buSzTx/>
              <a:tabLst/>
              <a:defRPr/>
            </a:pPr>
            <a:endParaRPr kumimoji="0" lang="en-ZA" sz="16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285750" marR="0" lvl="0" indent="-285750" algn="just" defTabSz="914400" rtl="0" eaLnBrk="0" fontAlgn="base" latinLnBrk="0" hangingPunct="0">
              <a:lnSpc>
                <a:spcPct val="100000"/>
              </a:lnSpc>
              <a:spcBef>
                <a:spcPts val="0"/>
              </a:spcBef>
              <a:spcAft>
                <a:spcPts val="0"/>
              </a:spcAft>
              <a:buClrTx/>
              <a:buSzTx/>
              <a:buFont typeface="Wingdings" panose="05000000000000000000" pitchFamily="2" charset="2"/>
              <a:buChar char="q"/>
              <a:tabLst/>
              <a:defRPr/>
            </a:pPr>
            <a:r>
              <a:rPr kumimoji="0" lang="en-ZA" sz="16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Internal Audit unit has been assigned the responsibility for investigating Irregular/ Fruitless and Wasteful expenditure and provide reports thereof</a:t>
            </a:r>
          </a:p>
          <a:p>
            <a:pPr marL="285750" marR="0" lvl="0" indent="-285750" algn="just" defTabSz="914400" rtl="0" eaLnBrk="0" fontAlgn="base" latinLnBrk="0" hangingPunct="0">
              <a:lnSpc>
                <a:spcPct val="100000"/>
              </a:lnSpc>
              <a:spcBef>
                <a:spcPts val="0"/>
              </a:spcBef>
              <a:spcAft>
                <a:spcPts val="0"/>
              </a:spcAft>
              <a:buClrTx/>
              <a:buSzTx/>
              <a:buFont typeface="Wingdings" panose="05000000000000000000" pitchFamily="2" charset="2"/>
              <a:buChar char="q"/>
              <a:tabLst/>
              <a:defRPr/>
            </a:pPr>
            <a:endParaRPr kumimoji="0" lang="en-ZA" sz="16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285750" marR="0" lvl="0" indent="-285750" algn="just" defTabSz="914400" rtl="0" eaLnBrk="0" fontAlgn="base" latinLnBrk="0" hangingPunct="0">
              <a:lnSpc>
                <a:spcPct val="100000"/>
              </a:lnSpc>
              <a:spcBef>
                <a:spcPts val="0"/>
              </a:spcBef>
              <a:spcAft>
                <a:spcPts val="0"/>
              </a:spcAft>
              <a:buClrTx/>
              <a:buSzTx/>
              <a:buFont typeface="Wingdings" panose="05000000000000000000" pitchFamily="2" charset="2"/>
              <a:buChar char="q"/>
              <a:tabLst/>
              <a:defRPr/>
            </a:pPr>
            <a:endParaRPr kumimoji="0" lang="en-ZA"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285750" marR="0" lvl="0" indent="-285750" algn="just" defTabSz="914400" rtl="0" eaLnBrk="0" fontAlgn="base" latinLnBrk="0" hangingPunct="0">
              <a:lnSpc>
                <a:spcPct val="100000"/>
              </a:lnSpc>
              <a:spcBef>
                <a:spcPts val="0"/>
              </a:spcBef>
              <a:spcAft>
                <a:spcPts val="0"/>
              </a:spcAft>
              <a:buClrTx/>
              <a:buSzTx/>
              <a:buFont typeface="Wingdings" panose="05000000000000000000" pitchFamily="2" charset="2"/>
              <a:buChar char="q"/>
              <a:tabLst/>
              <a:defRPr/>
            </a:pPr>
            <a:endParaRPr kumimoji="0" lang="en-ZA"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285750" marR="0" lvl="0" indent="-285750" algn="just" defTabSz="914400" rtl="0" eaLnBrk="0" fontAlgn="base" latinLnBrk="0" hangingPunct="0">
              <a:lnSpc>
                <a:spcPct val="100000"/>
              </a:lnSpc>
              <a:spcBef>
                <a:spcPts val="0"/>
              </a:spcBef>
              <a:spcAft>
                <a:spcPts val="0"/>
              </a:spcAft>
              <a:buClrTx/>
              <a:buSzTx/>
              <a:buFont typeface="Wingdings" panose="05000000000000000000" pitchFamily="2" charset="2"/>
              <a:buChar char="q"/>
              <a:tabLst/>
              <a:defRPr/>
            </a:pPr>
            <a:endParaRPr kumimoji="0" lang="en-ZA" sz="1800" b="0" i="1"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just" defTabSz="914400" rtl="0" eaLnBrk="0" fontAlgn="base" latinLnBrk="0" hangingPunct="0">
              <a:lnSpc>
                <a:spcPct val="100000"/>
              </a:lnSpc>
              <a:spcBef>
                <a:spcPts val="0"/>
              </a:spcBef>
              <a:spcAft>
                <a:spcPts val="0"/>
              </a:spcAft>
              <a:buClrTx/>
              <a:buSzTx/>
              <a:buFontTx/>
              <a:buNone/>
              <a:tabLst/>
              <a:defRPr/>
            </a:pPr>
            <a:endParaRPr kumimoji="0" lang="en-ZA" sz="1800" b="1" i="1"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cxnSp>
        <p:nvCxnSpPr>
          <p:cNvPr id="7" name="Straight Connector 6"/>
          <p:cNvCxnSpPr/>
          <p:nvPr/>
        </p:nvCxnSpPr>
        <p:spPr bwMode="auto">
          <a:xfrm>
            <a:off x="0" y="980728"/>
            <a:ext cx="9144000" cy="1588"/>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7298630" y="6553150"/>
            <a:ext cx="1593850"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FB1A35-26F3-4129-92ED-E891618A16E1}"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62788" y="44624"/>
            <a:ext cx="901700" cy="901700"/>
          </a:xfrm>
          <a:prstGeom prst="rect">
            <a:avLst/>
          </a:prstGeom>
        </p:spPr>
      </p:pic>
      <p:sp>
        <p:nvSpPr>
          <p:cNvPr id="12" name="Rectangle 11"/>
          <p:cNvSpPr/>
          <p:nvPr/>
        </p:nvSpPr>
        <p:spPr>
          <a:xfrm>
            <a:off x="2627784" y="44624"/>
            <a:ext cx="5544615" cy="400110"/>
          </a:xfrm>
          <a:prstGeom prst="rect">
            <a:avLst/>
          </a:prstGeom>
        </p:spPr>
        <p:txBody>
          <a:bodyPr wrap="square">
            <a:spAutoFit/>
          </a:bodyPr>
          <a:lstStyle/>
          <a:p>
            <a:pPr lvl="0" algn="ctr" eaLnBrk="0" hangingPunct="0">
              <a:spcBef>
                <a:spcPts val="600"/>
              </a:spcBef>
              <a:spcAft>
                <a:spcPts val="600"/>
              </a:spcAft>
              <a:defRPr/>
            </a:pPr>
            <a:r>
              <a:rPr lang="en-US" sz="2000" dirty="0">
                <a:solidFill>
                  <a:srgbClr val="FF9900"/>
                </a:solidFill>
              </a:rPr>
              <a:t>IRREGULAR EXPENDITURE SUMMARY</a:t>
            </a:r>
          </a:p>
        </p:txBody>
      </p:sp>
      <p:pic>
        <p:nvPicPr>
          <p:cNvPr id="9" name="Picture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2051720" cy="946324"/>
          </a:xfrm>
          <a:prstGeom prst="rect">
            <a:avLst/>
          </a:prstGeom>
          <a:noFill/>
          <a:ln>
            <a:noFill/>
          </a:ln>
        </p:spPr>
      </p:pic>
    </p:spTree>
    <p:extLst>
      <p:ext uri="{BB962C8B-B14F-4D97-AF65-F5344CB8AC3E}">
        <p14:creationId xmlns:p14="http://schemas.microsoft.com/office/powerpoint/2010/main" xmlns="" val="2399035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
          </p:nvPr>
        </p:nvSpPr>
        <p:spPr>
          <a:xfrm>
            <a:off x="1" y="1484784"/>
            <a:ext cx="9144000" cy="1932236"/>
          </a:xfrm>
        </p:spPr>
        <p:txBody>
          <a:bodyPr>
            <a:normAutofit/>
          </a:bodyPr>
          <a:lstStyle/>
          <a:p>
            <a:pPr lvl="0" defTabSz="914400" eaLnBrk="0" fontAlgn="base" hangingPunct="0">
              <a:spcBef>
                <a:spcPts val="600"/>
              </a:spcBef>
              <a:spcAft>
                <a:spcPts val="600"/>
              </a:spcAft>
              <a:defRPr/>
            </a:pPr>
            <a:endParaRPr lang="en-US" sz="2600" dirty="0">
              <a:solidFill>
                <a:schemeClr val="bg1"/>
              </a:solidFill>
              <a:latin typeface="Arial" panose="020B0604020202020204" pitchFamily="34" charset="0"/>
              <a:cs typeface="Arial" panose="020B0604020202020204" pitchFamily="34" charset="0"/>
            </a:endParaRPr>
          </a:p>
          <a:p>
            <a:pPr lvl="0" defTabSz="914400" eaLnBrk="0" fontAlgn="base" hangingPunct="0">
              <a:spcBef>
                <a:spcPts val="600"/>
              </a:spcBef>
              <a:spcAft>
                <a:spcPts val="600"/>
              </a:spcAft>
              <a:defRPr/>
            </a:pPr>
            <a:r>
              <a:rPr lang="en-US" sz="2600" dirty="0">
                <a:solidFill>
                  <a:schemeClr val="bg1"/>
                </a:solidFill>
                <a:latin typeface="Arial" panose="020B0604020202020204" pitchFamily="34" charset="0"/>
                <a:cs typeface="Arial" panose="020B0604020202020204" pitchFamily="34" charset="0"/>
              </a:rPr>
              <a:t>PROJECT MANAGEMENT</a:t>
            </a:r>
          </a:p>
          <a:p>
            <a:pPr lvl="0" defTabSz="914400" eaLnBrk="0" fontAlgn="base" hangingPunct="0">
              <a:spcBef>
                <a:spcPts val="600"/>
              </a:spcBef>
              <a:spcAft>
                <a:spcPts val="600"/>
              </a:spcAft>
              <a:defRPr/>
            </a:pPr>
            <a:r>
              <a:rPr lang="en-US" sz="2600" kern="1200" dirty="0">
                <a:solidFill>
                  <a:schemeClr val="bg1"/>
                </a:solidFill>
                <a:latin typeface="Arial" pitchFamily="34" charset="0"/>
                <a:cs typeface="Arial" pitchFamily="34" charset="0"/>
              </a:rPr>
              <a:t>BROADCAST DIGITAL MIGRATION </a:t>
            </a:r>
          </a:p>
          <a:p>
            <a:endParaRPr lang="en-ZA"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65185270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0" y="1052736"/>
            <a:ext cx="9036496" cy="3601628"/>
          </a:xfrm>
          <a:prstGeom prst="rect">
            <a:avLst/>
          </a:prstGeom>
          <a:noFill/>
          <a:ln w="9525">
            <a:noFill/>
            <a:miter lim="800000"/>
            <a:headEnd/>
            <a:tailEnd/>
          </a:ln>
        </p:spPr>
        <p:txBody>
          <a:bodyPr wrap="square" lIns="92075" tIns="46038" rIns="92075" bIns="46038">
            <a:spAutoFit/>
          </a:bodyPr>
          <a:lstStyle/>
          <a:p>
            <a:pPr marL="285750" marR="0" lvl="0" indent="-285750" algn="just" defTabSz="914400" rtl="0" eaLnBrk="0" fontAlgn="base" latinLnBrk="0" hangingPunct="0">
              <a:lnSpc>
                <a:spcPct val="100000"/>
              </a:lnSpc>
              <a:spcBef>
                <a:spcPts val="0"/>
              </a:spcBef>
              <a:spcAft>
                <a:spcPts val="0"/>
              </a:spcAft>
              <a:buClrTx/>
              <a:buSzTx/>
              <a:buFont typeface="Wingdings" panose="05000000000000000000" pitchFamily="2" charset="2"/>
              <a:buChar char="q"/>
              <a:tabLst/>
              <a:defRPr/>
            </a:pPr>
            <a:r>
              <a:rPr lang="en-ZA" sz="1600" b="0" dirty="0">
                <a:solidFill>
                  <a:srgbClr val="000000"/>
                </a:solidFill>
              </a:rPr>
              <a:t>The White Paper provides that USAASA, established in terms of the ECA, 2005 will be dissolved and be replaced by a new Digital Development Fund (DDF) responsible for providing universal service and access support. </a:t>
            </a:r>
          </a:p>
          <a:p>
            <a:pPr marR="0" lvl="0" algn="just" defTabSz="914400" rtl="0" eaLnBrk="0" fontAlgn="base" latinLnBrk="0" hangingPunct="0">
              <a:lnSpc>
                <a:spcPct val="100000"/>
              </a:lnSpc>
              <a:spcBef>
                <a:spcPts val="0"/>
              </a:spcBef>
              <a:spcAft>
                <a:spcPts val="0"/>
              </a:spcAft>
              <a:buClrTx/>
              <a:buSzTx/>
              <a:tabLst/>
              <a:defRPr/>
            </a:pPr>
            <a:endParaRPr lang="en-ZA" sz="1600" b="0" dirty="0">
              <a:solidFill>
                <a:srgbClr val="000000"/>
              </a:solidFill>
            </a:endParaRPr>
          </a:p>
          <a:p>
            <a:pPr marL="285750" marR="0" lvl="0" indent="-285750" algn="just" defTabSz="914400" rtl="0" eaLnBrk="0" fontAlgn="base" latinLnBrk="0" hangingPunct="0">
              <a:lnSpc>
                <a:spcPct val="100000"/>
              </a:lnSpc>
              <a:spcBef>
                <a:spcPts val="0"/>
              </a:spcBef>
              <a:spcAft>
                <a:spcPts val="0"/>
              </a:spcAft>
              <a:buClrTx/>
              <a:buSzTx/>
              <a:buFont typeface="Wingdings" panose="05000000000000000000" pitchFamily="2" charset="2"/>
              <a:buChar char="q"/>
              <a:tabLst/>
              <a:defRPr/>
            </a:pPr>
            <a:r>
              <a:rPr lang="en-ZA" sz="1600" b="0" dirty="0">
                <a:solidFill>
                  <a:srgbClr val="000000"/>
                </a:solidFill>
              </a:rPr>
              <a:t>The DDF will be subject to the provisions of the PFMA </a:t>
            </a:r>
          </a:p>
          <a:p>
            <a:pPr marL="285750" marR="0" lvl="0" indent="-285750" algn="just" defTabSz="914400" rtl="0" eaLnBrk="0" fontAlgn="base" latinLnBrk="0" hangingPunct="0">
              <a:lnSpc>
                <a:spcPct val="100000"/>
              </a:lnSpc>
              <a:spcBef>
                <a:spcPts val="0"/>
              </a:spcBef>
              <a:spcAft>
                <a:spcPts val="0"/>
              </a:spcAft>
              <a:buClrTx/>
              <a:buSzTx/>
              <a:buFont typeface="Wingdings" panose="05000000000000000000" pitchFamily="2" charset="2"/>
              <a:buChar char="q"/>
              <a:tabLst/>
              <a:defRPr/>
            </a:pPr>
            <a:endParaRPr lang="en-ZA" sz="1600" b="0" dirty="0">
              <a:solidFill>
                <a:srgbClr val="000000"/>
              </a:solidFill>
            </a:endParaRPr>
          </a:p>
          <a:p>
            <a:pPr marL="285750" marR="0" lvl="0" indent="-285750" algn="just" defTabSz="914400" rtl="0" eaLnBrk="0" fontAlgn="base" latinLnBrk="0" hangingPunct="0">
              <a:lnSpc>
                <a:spcPct val="100000"/>
              </a:lnSpc>
              <a:spcBef>
                <a:spcPts val="0"/>
              </a:spcBef>
              <a:spcAft>
                <a:spcPts val="0"/>
              </a:spcAft>
              <a:buClrTx/>
              <a:buSzTx/>
              <a:buFont typeface="Wingdings" panose="05000000000000000000" pitchFamily="2" charset="2"/>
              <a:buChar char="q"/>
              <a:tabLst/>
              <a:defRPr/>
            </a:pPr>
            <a:r>
              <a:rPr lang="en-ZA" sz="1600" b="0" dirty="0">
                <a:solidFill>
                  <a:srgbClr val="000000"/>
                </a:solidFill>
              </a:rPr>
              <a:t>The DDF will provide support for both infrastructure and targeted demand stimulation projects</a:t>
            </a:r>
          </a:p>
          <a:p>
            <a:pPr marL="285750" marR="0" lvl="0" indent="-285750" algn="just" defTabSz="914400" rtl="0" eaLnBrk="0" fontAlgn="base" latinLnBrk="0" hangingPunct="0">
              <a:lnSpc>
                <a:spcPct val="100000"/>
              </a:lnSpc>
              <a:spcBef>
                <a:spcPts val="0"/>
              </a:spcBef>
              <a:spcAft>
                <a:spcPts val="0"/>
              </a:spcAft>
              <a:buClrTx/>
              <a:buSzTx/>
              <a:buFont typeface="Wingdings" panose="05000000000000000000" pitchFamily="2" charset="2"/>
              <a:buChar char="q"/>
              <a:tabLst/>
              <a:defRPr/>
            </a:pPr>
            <a:endParaRPr lang="en-ZA" sz="1600" b="0" dirty="0">
              <a:solidFill>
                <a:srgbClr val="000000"/>
              </a:solidFill>
            </a:endParaRPr>
          </a:p>
          <a:p>
            <a:pPr marL="285750" indent="-285750" algn="just" eaLnBrk="0" hangingPunct="0">
              <a:spcBef>
                <a:spcPts val="0"/>
              </a:spcBef>
              <a:spcAft>
                <a:spcPts val="0"/>
              </a:spcAft>
              <a:buFont typeface="Wingdings" panose="05000000000000000000" pitchFamily="2" charset="2"/>
              <a:buChar char="q"/>
              <a:defRPr/>
            </a:pPr>
            <a:r>
              <a:rPr lang="en-ZA" sz="1600" b="0" dirty="0">
                <a:solidFill>
                  <a:srgbClr val="000000"/>
                </a:solidFill>
              </a:rPr>
              <a:t>The rationalisation process is underway hence the critical vacancies at USAASA have not been filled.    </a:t>
            </a:r>
          </a:p>
          <a:p>
            <a:pPr marL="285750" marR="0" lvl="0" indent="-285750" algn="just" defTabSz="914400" rtl="0" eaLnBrk="0" fontAlgn="base" latinLnBrk="0" hangingPunct="0">
              <a:lnSpc>
                <a:spcPct val="100000"/>
              </a:lnSpc>
              <a:spcBef>
                <a:spcPts val="0"/>
              </a:spcBef>
              <a:spcAft>
                <a:spcPts val="0"/>
              </a:spcAft>
              <a:buClrTx/>
              <a:buSzTx/>
              <a:buFont typeface="Wingdings" panose="05000000000000000000" pitchFamily="2" charset="2"/>
              <a:buChar char="q"/>
              <a:tabLst/>
              <a:defRPr/>
            </a:pPr>
            <a:endParaRPr lang="en-ZA" sz="1600" b="0" dirty="0">
              <a:solidFill>
                <a:srgbClr val="000000"/>
              </a:solidFill>
            </a:endParaRPr>
          </a:p>
          <a:p>
            <a:pPr marL="285750" marR="0" lvl="0" indent="-285750" algn="just" defTabSz="914400" rtl="0" eaLnBrk="0" fontAlgn="base" latinLnBrk="0" hangingPunct="0">
              <a:lnSpc>
                <a:spcPct val="100000"/>
              </a:lnSpc>
              <a:spcBef>
                <a:spcPts val="0"/>
              </a:spcBef>
              <a:spcAft>
                <a:spcPts val="0"/>
              </a:spcAft>
              <a:buClrTx/>
              <a:buSzTx/>
              <a:buFont typeface="Wingdings" panose="05000000000000000000" pitchFamily="2" charset="2"/>
              <a:buChar char="q"/>
              <a:tabLst/>
              <a:defRPr/>
            </a:pPr>
            <a:endParaRPr lang="en-ZA" sz="1600" b="0" dirty="0">
              <a:solidFill>
                <a:srgbClr val="000000"/>
              </a:solidFill>
            </a:endParaRPr>
          </a:p>
          <a:p>
            <a:pPr marL="285750" marR="0" lvl="0" indent="-285750" algn="just" defTabSz="914400" rtl="0" eaLnBrk="0" fontAlgn="base" latinLnBrk="0" hangingPunct="0">
              <a:lnSpc>
                <a:spcPct val="100000"/>
              </a:lnSpc>
              <a:spcBef>
                <a:spcPts val="0"/>
              </a:spcBef>
              <a:spcAft>
                <a:spcPts val="0"/>
              </a:spcAft>
              <a:buClrTx/>
              <a:buSzTx/>
              <a:buFont typeface="Wingdings" panose="05000000000000000000" pitchFamily="2" charset="2"/>
              <a:buChar char="q"/>
              <a:tabLst/>
              <a:defRPr/>
            </a:pPr>
            <a:endParaRPr kumimoji="0" lang="en-ZA" sz="1800" b="0" i="1"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R="0" lvl="0" algn="just" defTabSz="914400" rtl="0" eaLnBrk="0" fontAlgn="base" latinLnBrk="0" hangingPunct="0">
              <a:lnSpc>
                <a:spcPct val="100000"/>
              </a:lnSpc>
              <a:spcBef>
                <a:spcPts val="0"/>
              </a:spcBef>
              <a:spcAft>
                <a:spcPts val="0"/>
              </a:spcAft>
              <a:buClrTx/>
              <a:buSzTx/>
              <a:tabLst/>
              <a:defRPr/>
            </a:pPr>
            <a:endParaRPr kumimoji="0" lang="en-ZA" sz="1800" b="1" i="1"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cxnSp>
        <p:nvCxnSpPr>
          <p:cNvPr id="7" name="Straight Connector 6"/>
          <p:cNvCxnSpPr/>
          <p:nvPr/>
        </p:nvCxnSpPr>
        <p:spPr bwMode="auto">
          <a:xfrm>
            <a:off x="0" y="980728"/>
            <a:ext cx="9144000" cy="1588"/>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7298630" y="6553150"/>
            <a:ext cx="1593850"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FB1A35-26F3-4129-92ED-E891618A16E1}"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62788" y="44624"/>
            <a:ext cx="901700" cy="901700"/>
          </a:xfrm>
          <a:prstGeom prst="rect">
            <a:avLst/>
          </a:prstGeom>
        </p:spPr>
      </p:pic>
      <p:sp>
        <p:nvSpPr>
          <p:cNvPr id="12" name="Rectangle 11"/>
          <p:cNvSpPr/>
          <p:nvPr/>
        </p:nvSpPr>
        <p:spPr>
          <a:xfrm>
            <a:off x="2627784" y="44624"/>
            <a:ext cx="5544615" cy="400110"/>
          </a:xfrm>
          <a:prstGeom prst="rect">
            <a:avLst/>
          </a:prstGeom>
        </p:spPr>
        <p:txBody>
          <a:bodyPr wrap="square">
            <a:spAutoFit/>
          </a:bodyPr>
          <a:lstStyle/>
          <a:p>
            <a:pPr marL="0" marR="0" lvl="0" indent="0" algn="ctr" defTabSz="914400" rtl="0" eaLnBrk="0" fontAlgn="base" latinLnBrk="0" hangingPunct="0">
              <a:lnSpc>
                <a:spcPct val="100000"/>
              </a:lnSpc>
              <a:spcBef>
                <a:spcPts val="600"/>
              </a:spcBef>
              <a:spcAft>
                <a:spcPts val="600"/>
              </a:spcAft>
              <a:buClrTx/>
              <a:buSzTx/>
              <a:buFontTx/>
              <a:buNone/>
              <a:tabLst/>
              <a:defRPr/>
            </a:pPr>
            <a:r>
              <a:rPr kumimoji="0" lang="en-US" sz="2000" b="1" i="0" u="none" strike="noStrike" kern="1200" cap="none" spc="0" normalizeH="0" baseline="0" noProof="0" dirty="0">
                <a:ln>
                  <a:noFill/>
                </a:ln>
                <a:solidFill>
                  <a:srgbClr val="FF9900"/>
                </a:solidFill>
                <a:effectLst/>
                <a:uLnTx/>
                <a:uFillTx/>
                <a:latin typeface="Arial" pitchFamily="34" charset="0"/>
                <a:ea typeface="+mn-ea"/>
                <a:cs typeface="Arial" pitchFamily="34" charset="0"/>
              </a:rPr>
              <a:t>USAASA/ USAF OVERVIEW</a:t>
            </a:r>
          </a:p>
        </p:txBody>
      </p:sp>
      <p:pic>
        <p:nvPicPr>
          <p:cNvPr id="9" name="Picture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2051720" cy="946324"/>
          </a:xfrm>
          <a:prstGeom prst="rect">
            <a:avLst/>
          </a:prstGeom>
          <a:noFill/>
          <a:ln>
            <a:noFill/>
          </a:ln>
        </p:spPr>
      </p:pic>
    </p:spTree>
    <p:extLst>
      <p:ext uri="{BB962C8B-B14F-4D97-AF65-F5344CB8AC3E}">
        <p14:creationId xmlns:p14="http://schemas.microsoft.com/office/powerpoint/2010/main" xmlns="" val="547254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0" y="1052736"/>
            <a:ext cx="9036496" cy="5571398"/>
          </a:xfrm>
          <a:prstGeom prst="rect">
            <a:avLst/>
          </a:prstGeom>
          <a:noFill/>
          <a:ln w="9525">
            <a:noFill/>
            <a:miter lim="800000"/>
            <a:headEnd/>
            <a:tailEnd/>
          </a:ln>
        </p:spPr>
        <p:txBody>
          <a:bodyPr wrap="square" lIns="92075" tIns="46038" rIns="92075" bIns="46038">
            <a:spAutoFit/>
          </a:bodyPr>
          <a:lstStyle/>
          <a:p>
            <a:pPr marL="285750" marR="0" lvl="0" indent="-285750" algn="just" defTabSz="914400" rtl="0" eaLnBrk="0" fontAlgn="base" latinLnBrk="0" hangingPunct="0">
              <a:lnSpc>
                <a:spcPct val="100000"/>
              </a:lnSpc>
              <a:spcBef>
                <a:spcPts val="0"/>
              </a:spcBef>
              <a:spcAft>
                <a:spcPts val="0"/>
              </a:spcAft>
              <a:buClrTx/>
              <a:buSzTx/>
              <a:buFont typeface="Wingdings" panose="05000000000000000000" pitchFamily="2" charset="2"/>
              <a:buChar char="q"/>
              <a:tabLst/>
              <a:defRPr/>
            </a:pPr>
            <a:r>
              <a:rPr kumimoji="0" lang="en-ZA" sz="16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BDM Model</a:t>
            </a:r>
            <a:r>
              <a:rPr kumimoji="0" lang="en-ZA"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The Ministry of Communications and Digital Technologies is finalising the new BDM model for Cabinet approval. </a:t>
            </a:r>
          </a:p>
          <a:p>
            <a:pPr marL="742950" marR="0" lvl="1" indent="-285750" algn="just" defTabSz="914400" rtl="0" eaLnBrk="0" fontAlgn="base" latinLnBrk="0" hangingPunct="0">
              <a:lnSpc>
                <a:spcPct val="100000"/>
              </a:lnSpc>
              <a:spcBef>
                <a:spcPts val="0"/>
              </a:spcBef>
              <a:spcAft>
                <a:spcPts val="0"/>
              </a:spcAft>
              <a:buClrTx/>
              <a:buSzTx/>
              <a:buFont typeface="Courier New" panose="02070309020205020404" pitchFamily="49" charset="0"/>
              <a:buChar char="o"/>
              <a:tabLst/>
              <a:defRPr/>
            </a:pPr>
            <a:r>
              <a:rPr kumimoji="0" lang="en-ZA" sz="16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USAASA has halted the BDM implementation, including related procurement services.</a:t>
            </a:r>
          </a:p>
          <a:p>
            <a:pPr marL="285750" marR="0" lvl="0" indent="-285750" algn="just" defTabSz="914400" rtl="0" eaLnBrk="0" fontAlgn="base" latinLnBrk="0" hangingPunct="0">
              <a:lnSpc>
                <a:spcPct val="100000"/>
              </a:lnSpc>
              <a:spcBef>
                <a:spcPts val="0"/>
              </a:spcBef>
              <a:spcAft>
                <a:spcPts val="0"/>
              </a:spcAft>
              <a:buClrTx/>
              <a:buSzTx/>
              <a:buFont typeface="Wingdings" panose="05000000000000000000" pitchFamily="2" charset="2"/>
              <a:buChar char="q"/>
              <a:tabLst/>
              <a:defRPr/>
            </a:pPr>
            <a:endParaRPr kumimoji="0" lang="en-ZA"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285750" marR="0" lvl="0" indent="-285750" algn="just" defTabSz="914400" rtl="0" eaLnBrk="0" fontAlgn="base" latinLnBrk="0" hangingPunct="0">
              <a:lnSpc>
                <a:spcPct val="100000"/>
              </a:lnSpc>
              <a:spcBef>
                <a:spcPts val="0"/>
              </a:spcBef>
              <a:spcAft>
                <a:spcPts val="0"/>
              </a:spcAft>
              <a:buClrTx/>
              <a:buSzTx/>
              <a:buFont typeface="Wingdings" panose="05000000000000000000" pitchFamily="2" charset="2"/>
              <a:buChar char="q"/>
              <a:tabLst/>
              <a:defRPr/>
            </a:pPr>
            <a:r>
              <a:rPr kumimoji="0" lang="en-ZA"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Increase Capacity and specifically manage the implementation of the Broadcast Digital Migration program</a:t>
            </a:r>
          </a:p>
          <a:p>
            <a:pPr marL="285750" marR="0" lvl="0" indent="-285750" algn="just" defTabSz="914400" rtl="0" eaLnBrk="0" fontAlgn="base" latinLnBrk="0" hangingPunct="0">
              <a:lnSpc>
                <a:spcPct val="100000"/>
              </a:lnSpc>
              <a:spcBef>
                <a:spcPts val="0"/>
              </a:spcBef>
              <a:spcAft>
                <a:spcPts val="0"/>
              </a:spcAft>
              <a:buClrTx/>
              <a:buSzTx/>
              <a:buFont typeface="Wingdings" panose="05000000000000000000" pitchFamily="2" charset="2"/>
              <a:buChar char="q"/>
              <a:tabLst/>
              <a:defRPr/>
            </a:pPr>
            <a:endParaRPr kumimoji="0" lang="en-ZA"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285750" marR="0" lvl="0" indent="-285750" algn="just" defTabSz="914400" rtl="0" eaLnBrk="0" fontAlgn="base" latinLnBrk="0" hangingPunct="0">
              <a:lnSpc>
                <a:spcPct val="100000"/>
              </a:lnSpc>
              <a:spcBef>
                <a:spcPts val="0"/>
              </a:spcBef>
              <a:spcAft>
                <a:spcPts val="0"/>
              </a:spcAft>
              <a:buClrTx/>
              <a:buSzTx/>
              <a:buFont typeface="Wingdings" panose="05000000000000000000" pitchFamily="2" charset="2"/>
              <a:buChar char="q"/>
              <a:tabLst/>
              <a:defRPr/>
            </a:pPr>
            <a:r>
              <a:rPr kumimoji="0" lang="en-ZA"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Accelerate the installation of the remaining 1 million set-top boxes </a:t>
            </a:r>
          </a:p>
          <a:p>
            <a:pPr marL="742950" marR="0" lvl="1" indent="-285750" algn="just" defTabSz="914400" rtl="0" eaLnBrk="0" fontAlgn="base" latinLnBrk="0" hangingPunct="0">
              <a:lnSpc>
                <a:spcPct val="100000"/>
              </a:lnSpc>
              <a:spcBef>
                <a:spcPts val="0"/>
              </a:spcBef>
              <a:spcAft>
                <a:spcPts val="0"/>
              </a:spcAft>
              <a:buClrTx/>
              <a:buSzTx/>
              <a:buFont typeface="Courier New" panose="02070309020205020404" pitchFamily="49" charset="0"/>
              <a:buChar char="o"/>
              <a:tabLst/>
              <a:defRPr/>
            </a:pPr>
            <a:r>
              <a:rPr kumimoji="0" lang="en-GB"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Accelerate the completion of installations in the Free State, NC and NW (516 to be installed by year end)</a:t>
            </a:r>
          </a:p>
          <a:p>
            <a:pPr marL="457200" marR="0" lvl="1" indent="0" algn="just" defTabSz="914400" rtl="0" eaLnBrk="0" fontAlgn="base" latinLnBrk="0" hangingPunct="0">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285750" marR="0" lvl="0" indent="-285750" algn="just" defTabSz="914400" rtl="0" eaLnBrk="0" fontAlgn="base" latinLnBrk="0" hangingPunct="0">
              <a:lnSpc>
                <a:spcPct val="100000"/>
              </a:lnSpc>
              <a:spcBef>
                <a:spcPts val="0"/>
              </a:spcBef>
              <a:spcAft>
                <a:spcPts val="0"/>
              </a:spcAft>
              <a:buClrTx/>
              <a:buSzTx/>
              <a:buFont typeface="Wingdings" panose="05000000000000000000" pitchFamily="2" charset="2"/>
              <a:buChar char="q"/>
              <a:tabLst/>
              <a:defRPr/>
            </a:pPr>
            <a:r>
              <a:rPr kumimoji="0" lang="en-ZA"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Jointly with the DOC and other stakeholders, communicate the program to beneficiaries, educate and provide consumer awareness to affected households.</a:t>
            </a:r>
          </a:p>
          <a:p>
            <a:pPr marL="285750" marR="0" lvl="0" indent="-285750" algn="just" defTabSz="914400" rtl="0" eaLnBrk="0" fontAlgn="base" latinLnBrk="0" hangingPunct="0">
              <a:lnSpc>
                <a:spcPct val="100000"/>
              </a:lnSpc>
              <a:spcBef>
                <a:spcPts val="0"/>
              </a:spcBef>
              <a:spcAft>
                <a:spcPts val="0"/>
              </a:spcAft>
              <a:buClrTx/>
              <a:buSzTx/>
              <a:buFont typeface="Wingdings" panose="05000000000000000000" pitchFamily="2" charset="2"/>
              <a:buChar char="q"/>
              <a:tabLst/>
              <a:defRPr/>
            </a:pPr>
            <a:endParaRPr kumimoji="0" lang="en-ZA"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285750" marR="0" lvl="0" indent="-285750" algn="just" defTabSz="914400" rtl="0" eaLnBrk="0" fontAlgn="base" latinLnBrk="0" hangingPunct="0">
              <a:lnSpc>
                <a:spcPct val="100000"/>
              </a:lnSpc>
              <a:spcBef>
                <a:spcPts val="0"/>
              </a:spcBef>
              <a:spcAft>
                <a:spcPts val="0"/>
              </a:spcAft>
              <a:buClrTx/>
              <a:buSzTx/>
              <a:buFont typeface="Wingdings" panose="05000000000000000000" pitchFamily="2" charset="2"/>
              <a:buChar char="q"/>
              <a:tabLst/>
              <a:defRPr/>
            </a:pPr>
            <a:r>
              <a:rPr kumimoji="0" lang="en-ZA"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Jointly undertake registration drives</a:t>
            </a:r>
          </a:p>
          <a:p>
            <a:pPr marL="285750" marR="0" lvl="0" indent="-285750" algn="just" defTabSz="914400" rtl="0" eaLnBrk="0" fontAlgn="base" latinLnBrk="0" hangingPunct="0">
              <a:lnSpc>
                <a:spcPct val="100000"/>
              </a:lnSpc>
              <a:spcBef>
                <a:spcPts val="0"/>
              </a:spcBef>
              <a:spcAft>
                <a:spcPts val="0"/>
              </a:spcAft>
              <a:buClrTx/>
              <a:buSzTx/>
              <a:buFont typeface="Wingdings" panose="05000000000000000000" pitchFamily="2" charset="2"/>
              <a:buChar char="q"/>
              <a:tabLst/>
              <a:defRPr/>
            </a:pPr>
            <a:endParaRPr kumimoji="0" lang="en-ZA"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285750" marR="0" lvl="0" indent="-285750" algn="just" defTabSz="914400" rtl="0" eaLnBrk="0" fontAlgn="base" latinLnBrk="0" hangingPunct="0">
              <a:lnSpc>
                <a:spcPct val="100000"/>
              </a:lnSpc>
              <a:spcBef>
                <a:spcPts val="0"/>
              </a:spcBef>
              <a:spcAft>
                <a:spcPts val="0"/>
              </a:spcAft>
              <a:buClrTx/>
              <a:buSzTx/>
              <a:buFont typeface="Wingdings" panose="05000000000000000000" pitchFamily="2" charset="2"/>
              <a:buChar char="q"/>
              <a:tabLst/>
              <a:defRPr/>
            </a:pPr>
            <a:r>
              <a:rPr kumimoji="0" lang="en-ZA"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Improve the management of suppliers (SAPO, STB manufacturers, etc)</a:t>
            </a:r>
          </a:p>
          <a:p>
            <a:pPr marL="285750" marR="0" lvl="0" indent="-285750" algn="just" defTabSz="914400" rtl="0" eaLnBrk="0" fontAlgn="base" latinLnBrk="0" hangingPunct="0">
              <a:lnSpc>
                <a:spcPct val="100000"/>
              </a:lnSpc>
              <a:spcBef>
                <a:spcPts val="0"/>
              </a:spcBef>
              <a:spcAft>
                <a:spcPts val="0"/>
              </a:spcAft>
              <a:buClrTx/>
              <a:buSzTx/>
              <a:buFont typeface="Wingdings" panose="05000000000000000000" pitchFamily="2" charset="2"/>
              <a:buChar char="q"/>
              <a:tabLst/>
              <a:defRPr/>
            </a:pPr>
            <a:endParaRPr kumimoji="0" lang="en-ZA"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285750" marR="0" lvl="0" indent="-285750" algn="just" defTabSz="914400" rtl="0" eaLnBrk="0" fontAlgn="base" latinLnBrk="0" hangingPunct="0">
              <a:lnSpc>
                <a:spcPct val="100000"/>
              </a:lnSpc>
              <a:spcBef>
                <a:spcPts val="0"/>
              </a:spcBef>
              <a:spcAft>
                <a:spcPts val="0"/>
              </a:spcAft>
              <a:buClrTx/>
              <a:buSzTx/>
              <a:buFont typeface="Wingdings" panose="05000000000000000000" pitchFamily="2" charset="2"/>
              <a:buChar char="q"/>
              <a:tabLst/>
              <a:defRPr/>
            </a:pPr>
            <a:endParaRPr kumimoji="0" lang="en-ZA"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285750" marR="0" lvl="0" indent="-285750" algn="just" defTabSz="914400" rtl="0" eaLnBrk="0" fontAlgn="base" latinLnBrk="0" hangingPunct="0">
              <a:lnSpc>
                <a:spcPct val="100000"/>
              </a:lnSpc>
              <a:spcBef>
                <a:spcPts val="0"/>
              </a:spcBef>
              <a:spcAft>
                <a:spcPts val="0"/>
              </a:spcAft>
              <a:buClrTx/>
              <a:buSzTx/>
              <a:buFont typeface="Wingdings" panose="05000000000000000000" pitchFamily="2" charset="2"/>
              <a:buChar char="q"/>
              <a:tabLst/>
              <a:defRPr/>
            </a:pPr>
            <a:endParaRPr kumimoji="0" lang="en-ZA" sz="1800" b="0" i="1"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just" defTabSz="914400" rtl="0" eaLnBrk="0" fontAlgn="base" latinLnBrk="0" hangingPunct="0">
              <a:lnSpc>
                <a:spcPct val="100000"/>
              </a:lnSpc>
              <a:spcBef>
                <a:spcPts val="0"/>
              </a:spcBef>
              <a:spcAft>
                <a:spcPts val="0"/>
              </a:spcAft>
              <a:buClrTx/>
              <a:buSzTx/>
              <a:buFontTx/>
              <a:buNone/>
              <a:tabLst/>
              <a:defRPr/>
            </a:pPr>
            <a:endParaRPr kumimoji="0" lang="en-ZA" sz="1800" b="1" i="1"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cxnSp>
        <p:nvCxnSpPr>
          <p:cNvPr id="7" name="Straight Connector 6"/>
          <p:cNvCxnSpPr/>
          <p:nvPr/>
        </p:nvCxnSpPr>
        <p:spPr bwMode="auto">
          <a:xfrm>
            <a:off x="0" y="980728"/>
            <a:ext cx="9144000" cy="1588"/>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7298630" y="6553150"/>
            <a:ext cx="1593850"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FB1A35-26F3-4129-92ED-E891618A16E1}"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62788" y="44624"/>
            <a:ext cx="901700" cy="901700"/>
          </a:xfrm>
          <a:prstGeom prst="rect">
            <a:avLst/>
          </a:prstGeom>
        </p:spPr>
      </p:pic>
      <p:sp>
        <p:nvSpPr>
          <p:cNvPr id="12" name="Rectangle 11"/>
          <p:cNvSpPr/>
          <p:nvPr/>
        </p:nvSpPr>
        <p:spPr>
          <a:xfrm>
            <a:off x="2267744" y="44624"/>
            <a:ext cx="5904655" cy="400110"/>
          </a:xfrm>
          <a:prstGeom prst="rect">
            <a:avLst/>
          </a:prstGeom>
        </p:spPr>
        <p:txBody>
          <a:bodyPr wrap="square">
            <a:spAutoFit/>
          </a:bodyPr>
          <a:lstStyle/>
          <a:p>
            <a:pPr marL="0" marR="0" lvl="0" indent="0" algn="ctr" defTabSz="914400" rtl="0" eaLnBrk="0" fontAlgn="base" latinLnBrk="0" hangingPunct="0">
              <a:lnSpc>
                <a:spcPct val="100000"/>
              </a:lnSpc>
              <a:spcBef>
                <a:spcPts val="600"/>
              </a:spcBef>
              <a:spcAft>
                <a:spcPts val="600"/>
              </a:spcAft>
              <a:buClrTx/>
              <a:buSzTx/>
              <a:buFontTx/>
              <a:buNone/>
              <a:tabLst/>
              <a:defRPr/>
            </a:pPr>
            <a:r>
              <a:rPr kumimoji="0" lang="en-US" sz="2000" b="1" i="0" u="none" strike="noStrike" kern="1200" cap="none" spc="0" normalizeH="0" baseline="0" noProof="0" dirty="0">
                <a:ln>
                  <a:noFill/>
                </a:ln>
                <a:solidFill>
                  <a:srgbClr val="FF9900"/>
                </a:solidFill>
                <a:effectLst/>
                <a:uLnTx/>
                <a:uFillTx/>
                <a:latin typeface="Arial" pitchFamily="34" charset="0"/>
                <a:ea typeface="+mn-ea"/>
                <a:cs typeface="Arial" pitchFamily="34" charset="0"/>
              </a:rPr>
              <a:t>BDM PROJECT MANAGEMENT OFFICE</a:t>
            </a:r>
          </a:p>
        </p:txBody>
      </p:sp>
      <p:pic>
        <p:nvPicPr>
          <p:cNvPr id="2" name="Picture 1"/>
          <p:cNvPicPr>
            <a:picLocks noChangeAspect="1"/>
          </p:cNvPicPr>
          <p:nvPr/>
        </p:nvPicPr>
        <p:blipFill>
          <a:blip r:embed="rId3" cstate="print"/>
          <a:stretch>
            <a:fillRect/>
          </a:stretch>
        </p:blipFill>
        <p:spPr>
          <a:xfrm>
            <a:off x="0" y="-1467544"/>
            <a:ext cx="1761897" cy="2431248"/>
          </a:xfrm>
          <a:prstGeom prst="rect">
            <a:avLst/>
          </a:prstGeom>
        </p:spPr>
      </p:pic>
    </p:spTree>
    <p:extLst>
      <p:ext uri="{BB962C8B-B14F-4D97-AF65-F5344CB8AC3E}">
        <p14:creationId xmlns:p14="http://schemas.microsoft.com/office/powerpoint/2010/main" xmlns="" val="4077362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0" y="1052736"/>
            <a:ext cx="9036496" cy="5140511"/>
          </a:xfrm>
          <a:prstGeom prst="rect">
            <a:avLst/>
          </a:prstGeom>
          <a:noFill/>
          <a:ln w="9525">
            <a:noFill/>
            <a:miter lim="800000"/>
            <a:headEnd/>
            <a:tailEnd/>
          </a:ln>
        </p:spPr>
        <p:txBody>
          <a:bodyPr wrap="square" lIns="92075" tIns="46038" rIns="92075" bIns="46038">
            <a:spAutoFit/>
          </a:bodyPr>
          <a:lstStyle/>
          <a:p>
            <a:pPr marL="285750" marR="0" lvl="0" indent="-285750" algn="just" defTabSz="914400" rtl="0" eaLnBrk="0" fontAlgn="base" latinLnBrk="0" hangingPunct="0">
              <a:lnSpc>
                <a:spcPct val="100000"/>
              </a:lnSpc>
              <a:spcBef>
                <a:spcPts val="0"/>
              </a:spcBef>
              <a:spcAft>
                <a:spcPts val="0"/>
              </a:spcAft>
              <a:buClrTx/>
              <a:buSzTx/>
              <a:buFont typeface="Wingdings" panose="05000000000000000000" pitchFamily="2" charset="2"/>
              <a:buChar char="q"/>
              <a:tabLst/>
              <a:defRPr/>
            </a:pPr>
            <a:r>
              <a:rPr kumimoji="0" lang="en-US" sz="1600" b="0" i="0" u="none" strike="noStrike" kern="1200" cap="none" spc="0" normalizeH="0" baseline="0" noProof="0" dirty="0">
                <a:ln>
                  <a:noFill/>
                </a:ln>
                <a:solidFill>
                  <a:srgbClr val="000000"/>
                </a:solidFill>
                <a:effectLst/>
                <a:uLnTx/>
                <a:uFillTx/>
              </a:rPr>
              <a:t>Government committed to subsidise at least 5 million indigent households.</a:t>
            </a:r>
          </a:p>
          <a:p>
            <a:pPr marL="285750" marR="0" lvl="0" indent="-285750" algn="just" defTabSz="914400" rtl="0" eaLnBrk="0" fontAlgn="base" latinLnBrk="0" hangingPunct="0">
              <a:lnSpc>
                <a:spcPct val="100000"/>
              </a:lnSpc>
              <a:spcBef>
                <a:spcPts val="0"/>
              </a:spcBef>
              <a:spcAft>
                <a:spcPts val="0"/>
              </a:spcAft>
              <a:buClrTx/>
              <a:buSzTx/>
              <a:buFont typeface="Wingdings" panose="05000000000000000000" pitchFamily="2" charset="2"/>
              <a:buChar char="q"/>
              <a:tabLst/>
              <a:defRPr/>
            </a:pPr>
            <a:r>
              <a:rPr kumimoji="0" lang="en-US" sz="1600" b="0" i="0" u="none" strike="noStrike" kern="1200" cap="none" spc="0" normalizeH="0" baseline="0" noProof="0" dirty="0">
                <a:ln>
                  <a:noFill/>
                </a:ln>
                <a:solidFill>
                  <a:srgbClr val="000000"/>
                </a:solidFill>
                <a:effectLst/>
                <a:uLnTx/>
                <a:uFillTx/>
              </a:rPr>
              <a:t>Statistics South Africa 2016 data depicts estimated eligible households of 4.7 million. </a:t>
            </a:r>
          </a:p>
          <a:p>
            <a:pPr marL="285750" marR="0" lvl="0" indent="-285750" algn="just" defTabSz="914400" rtl="0" eaLnBrk="0" fontAlgn="base" latinLnBrk="0" hangingPunct="0">
              <a:lnSpc>
                <a:spcPct val="100000"/>
              </a:lnSpc>
              <a:spcBef>
                <a:spcPts val="0"/>
              </a:spcBef>
              <a:spcAft>
                <a:spcPts val="0"/>
              </a:spcAft>
              <a:buClrTx/>
              <a:buSzTx/>
              <a:buFont typeface="Wingdings" panose="05000000000000000000" pitchFamily="2" charset="2"/>
              <a:buChar char="q"/>
              <a:tabLst/>
              <a:defRPr/>
            </a:pPr>
            <a:r>
              <a:rPr kumimoji="0" lang="en-US" sz="1600" b="0" i="0" u="none" strike="noStrike" kern="1200" cap="none" spc="0" normalizeH="0" baseline="0" noProof="0" dirty="0">
                <a:ln>
                  <a:noFill/>
                </a:ln>
                <a:solidFill>
                  <a:srgbClr val="000000"/>
                </a:solidFill>
                <a:effectLst/>
                <a:uLnTx/>
                <a:uFillTx/>
              </a:rPr>
              <a:t>In 2015 USAASA procured 1.5 million consignment of decoders, aerials and satellite dishes.</a:t>
            </a:r>
          </a:p>
          <a:p>
            <a:pPr marL="742950" marR="0" lvl="1" indent="-285750" algn="just" defTabSz="914400" rtl="0" eaLnBrk="0" fontAlgn="base" latinLnBrk="0" hangingPunct="0">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0000"/>
                </a:solidFill>
                <a:effectLst/>
                <a:uLnTx/>
                <a:uFillTx/>
              </a:rPr>
              <a:t>Of the total commitment to date:</a:t>
            </a:r>
          </a:p>
          <a:p>
            <a:pPr marL="1200150" marR="0" lvl="2" indent="-285750" algn="just"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rPr>
              <a:t>1 207 990 decoders have been delivered;</a:t>
            </a:r>
          </a:p>
          <a:p>
            <a:pPr marL="1200150" marR="0" lvl="2" indent="-285750" algn="just"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rPr>
              <a:t>1 million aerials delivered;</a:t>
            </a:r>
          </a:p>
          <a:p>
            <a:pPr marL="1200150" marR="0" lvl="2" indent="-285750" algn="just"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rPr>
              <a:t>405 073 satellite dishes delivered;</a:t>
            </a:r>
          </a:p>
          <a:p>
            <a:pPr marL="1200150" marR="0" lvl="2" indent="-285750" algn="just"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rPr>
              <a:t>Therefore, there is 290 000 decoders to be supplied by end of the financial year.  </a:t>
            </a:r>
          </a:p>
          <a:p>
            <a:pPr marL="742950" marR="0" lvl="1" indent="-285750" algn="just" defTabSz="914400" rtl="0" eaLnBrk="0" fontAlgn="base" latinLnBrk="0" hangingPunct="0">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0000"/>
                </a:solidFill>
                <a:effectLst/>
                <a:uLnTx/>
                <a:uFillTx/>
              </a:rPr>
              <a:t>Of the delivered devices;</a:t>
            </a:r>
          </a:p>
          <a:p>
            <a:pPr marL="1200150" marR="0" lvl="2" indent="-285750" algn="just"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rPr>
              <a:t>549 344 decoders issued</a:t>
            </a:r>
          </a:p>
          <a:p>
            <a:pPr marL="1200150" marR="0" lvl="2" indent="-285750" algn="just"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rPr>
              <a:t>511 368 eligible households have been installed</a:t>
            </a:r>
          </a:p>
          <a:p>
            <a:pPr marL="1657350" marR="0" lvl="3" indent="-285750" algn="just" defTabSz="914400" rtl="0" eaLnBrk="0" fontAlgn="base" latinLnBrk="0" hangingPunct="0">
              <a:lnSpc>
                <a:spcPct val="100000"/>
              </a:lnSpc>
              <a:spcBef>
                <a:spcPts val="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dirty="0">
                <a:ln>
                  <a:noFill/>
                </a:ln>
                <a:solidFill>
                  <a:srgbClr val="000000"/>
                </a:solidFill>
                <a:effectLst/>
                <a:uLnTx/>
                <a:uFillTx/>
              </a:rPr>
              <a:t>Therefore there is 37 976 decoder kits not installed </a:t>
            </a:r>
          </a:p>
          <a:p>
            <a:pPr marL="1200150" marR="0" lvl="2" indent="-285750" algn="just"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rPr>
              <a:t>Approximately 1 million decoder kits still to be installed</a:t>
            </a:r>
            <a:endParaRPr kumimoji="0" lang="en-ZA" sz="1600" b="0" i="0" u="none" strike="noStrike" kern="1200" cap="none" spc="0" normalizeH="0" baseline="0" noProof="0" dirty="0">
              <a:ln>
                <a:noFill/>
              </a:ln>
              <a:solidFill>
                <a:srgbClr val="000000"/>
              </a:solidFill>
              <a:effectLst/>
              <a:uLnTx/>
              <a:uFillTx/>
            </a:endParaRPr>
          </a:p>
          <a:p>
            <a:pPr marL="285750" marR="0" lvl="0" indent="-285750" algn="just" defTabSz="914400" rtl="0" eaLnBrk="0" fontAlgn="base" latinLnBrk="0" hangingPunct="0">
              <a:lnSpc>
                <a:spcPct val="150000"/>
              </a:lnSpc>
              <a:spcBef>
                <a:spcPts val="0"/>
              </a:spcBef>
              <a:spcAft>
                <a:spcPts val="0"/>
              </a:spcAft>
              <a:buClrTx/>
              <a:buSzTx/>
              <a:buFont typeface="Wingdings" panose="05000000000000000000" pitchFamily="2" charset="2"/>
              <a:buChar char="q"/>
              <a:tabLst/>
              <a:defRPr/>
            </a:pPr>
            <a:r>
              <a:rPr kumimoji="0" lang="en-US" sz="1600" b="0" i="0" u="none" strike="noStrike" kern="1200" cap="none" spc="0" normalizeH="0" baseline="0" noProof="0" dirty="0">
                <a:ln>
                  <a:noFill/>
                </a:ln>
                <a:solidFill>
                  <a:srgbClr val="000000"/>
                </a:solidFill>
                <a:effectLst/>
                <a:uLnTx/>
                <a:uFillTx/>
              </a:rPr>
              <a:t>In January 2019, installations contracts expired and decoder rollout halted. </a:t>
            </a:r>
          </a:p>
          <a:p>
            <a:pPr marL="285750" marR="0" lvl="0" indent="-285750" algn="just" defTabSz="914400" rtl="0" eaLnBrk="0" fontAlgn="base" latinLnBrk="0" hangingPunct="0">
              <a:lnSpc>
                <a:spcPct val="150000"/>
              </a:lnSpc>
              <a:spcBef>
                <a:spcPts val="0"/>
              </a:spcBef>
              <a:spcAft>
                <a:spcPts val="0"/>
              </a:spcAft>
              <a:buClrTx/>
              <a:buSzTx/>
              <a:buFont typeface="Wingdings" panose="05000000000000000000" pitchFamily="2" charset="2"/>
              <a:buChar char="q"/>
              <a:tabLst/>
              <a:defRPr/>
            </a:pPr>
            <a:r>
              <a:rPr kumimoji="0" lang="en-US" sz="1600" b="0" i="0" u="none" strike="noStrike" kern="1200" cap="none" spc="0" normalizeH="0" baseline="0" noProof="0" dirty="0">
                <a:ln>
                  <a:noFill/>
                </a:ln>
                <a:solidFill>
                  <a:srgbClr val="000000"/>
                </a:solidFill>
                <a:effectLst/>
                <a:uLnTx/>
                <a:uFillTx/>
              </a:rPr>
              <a:t>There is approximately 650 000 decoders stored in the SAPO warehouses incurring R5.1 million storage per month</a:t>
            </a:r>
          </a:p>
          <a:p>
            <a:pPr marL="0" marR="0" lvl="0" indent="0" algn="just" defTabSz="914400" rtl="0" eaLnBrk="0" fontAlgn="base" latinLnBrk="0" hangingPunct="0">
              <a:lnSpc>
                <a:spcPct val="100000"/>
              </a:lnSpc>
              <a:spcBef>
                <a:spcPts val="0"/>
              </a:spcBef>
              <a:spcAft>
                <a:spcPts val="0"/>
              </a:spcAft>
              <a:buClrTx/>
              <a:buSzTx/>
              <a:buFontTx/>
              <a:buNone/>
              <a:tabLst/>
              <a:defRPr/>
            </a:pPr>
            <a:endParaRPr kumimoji="0" lang="en-ZA" sz="1800" b="0" i="1"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just" defTabSz="914400" rtl="0" eaLnBrk="0" fontAlgn="base" latinLnBrk="0" hangingPunct="0">
              <a:lnSpc>
                <a:spcPct val="100000"/>
              </a:lnSpc>
              <a:spcBef>
                <a:spcPts val="0"/>
              </a:spcBef>
              <a:spcAft>
                <a:spcPts val="0"/>
              </a:spcAft>
              <a:buClrTx/>
              <a:buSzTx/>
              <a:buFontTx/>
              <a:buNone/>
              <a:tabLst/>
              <a:defRPr/>
            </a:pPr>
            <a:endParaRPr kumimoji="0" lang="en-ZA" sz="1800" b="1" i="1"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cxnSp>
        <p:nvCxnSpPr>
          <p:cNvPr id="7" name="Straight Connector 6"/>
          <p:cNvCxnSpPr/>
          <p:nvPr/>
        </p:nvCxnSpPr>
        <p:spPr bwMode="auto">
          <a:xfrm>
            <a:off x="0" y="980728"/>
            <a:ext cx="9144000" cy="1588"/>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7298630" y="6553150"/>
            <a:ext cx="1593850"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FB1A35-26F3-4129-92ED-E891618A16E1}"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62788" y="44624"/>
            <a:ext cx="901700" cy="901700"/>
          </a:xfrm>
          <a:prstGeom prst="rect">
            <a:avLst/>
          </a:prstGeom>
        </p:spPr>
      </p:pic>
      <p:sp>
        <p:nvSpPr>
          <p:cNvPr id="12" name="Rectangle 11"/>
          <p:cNvSpPr/>
          <p:nvPr/>
        </p:nvSpPr>
        <p:spPr>
          <a:xfrm>
            <a:off x="2267744" y="44624"/>
            <a:ext cx="5904655" cy="400110"/>
          </a:xfrm>
          <a:prstGeom prst="rect">
            <a:avLst/>
          </a:prstGeom>
        </p:spPr>
        <p:txBody>
          <a:bodyPr wrap="square">
            <a:spAutoFit/>
          </a:bodyPr>
          <a:lstStyle/>
          <a:p>
            <a:pPr marL="0" marR="0" lvl="0" indent="0" algn="ctr" defTabSz="914400" rtl="0" eaLnBrk="0" fontAlgn="base" latinLnBrk="0" hangingPunct="0">
              <a:lnSpc>
                <a:spcPct val="100000"/>
              </a:lnSpc>
              <a:spcBef>
                <a:spcPts val="600"/>
              </a:spcBef>
              <a:spcAft>
                <a:spcPts val="600"/>
              </a:spcAft>
              <a:buClrTx/>
              <a:buSzTx/>
              <a:buFontTx/>
              <a:buNone/>
              <a:tabLst>
                <a:tab pos="2695575" algn="l"/>
              </a:tabLst>
              <a:defRPr/>
            </a:pPr>
            <a:r>
              <a:rPr kumimoji="0" lang="en-US" sz="2000" b="1" i="0" u="none" strike="noStrike" kern="1200" cap="none" spc="0" normalizeH="0" baseline="0" noProof="0" dirty="0">
                <a:ln>
                  <a:noFill/>
                </a:ln>
                <a:solidFill>
                  <a:srgbClr val="FF9900"/>
                </a:solidFill>
                <a:effectLst/>
                <a:uLnTx/>
                <a:uFillTx/>
                <a:latin typeface="Arial" pitchFamily="34" charset="0"/>
                <a:ea typeface="+mn-ea"/>
                <a:cs typeface="Arial" pitchFamily="34" charset="0"/>
              </a:rPr>
              <a:t>BDM PROJECT PROGRESS UPDATE </a:t>
            </a:r>
          </a:p>
        </p:txBody>
      </p:sp>
      <p:pic>
        <p:nvPicPr>
          <p:cNvPr id="2" name="Picture 1"/>
          <p:cNvPicPr>
            <a:picLocks noChangeAspect="1"/>
          </p:cNvPicPr>
          <p:nvPr/>
        </p:nvPicPr>
        <p:blipFill>
          <a:blip r:embed="rId3" cstate="print"/>
          <a:stretch>
            <a:fillRect/>
          </a:stretch>
        </p:blipFill>
        <p:spPr>
          <a:xfrm>
            <a:off x="0" y="-1467544"/>
            <a:ext cx="1761897" cy="2431248"/>
          </a:xfrm>
          <a:prstGeom prst="rect">
            <a:avLst/>
          </a:prstGeom>
        </p:spPr>
      </p:pic>
    </p:spTree>
    <p:extLst>
      <p:ext uri="{BB962C8B-B14F-4D97-AF65-F5344CB8AC3E}">
        <p14:creationId xmlns:p14="http://schemas.microsoft.com/office/powerpoint/2010/main" xmlns="" val="39241528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0" y="1052736"/>
            <a:ext cx="9036496" cy="3847849"/>
          </a:xfrm>
          <a:prstGeom prst="rect">
            <a:avLst/>
          </a:prstGeom>
          <a:noFill/>
          <a:ln w="9525">
            <a:noFill/>
            <a:miter lim="800000"/>
            <a:headEnd/>
            <a:tailEnd/>
          </a:ln>
        </p:spPr>
        <p:txBody>
          <a:bodyPr wrap="square" lIns="92075" tIns="46038" rIns="92075" bIns="46038">
            <a:spAutoFit/>
          </a:bodyPr>
          <a:lstStyle/>
          <a:p>
            <a:pPr marL="285750" marR="0" lvl="0" indent="-285750" algn="just" defTabSz="914400" rtl="0" eaLnBrk="0" fontAlgn="base" latinLnBrk="0" hangingPunct="0">
              <a:lnSpc>
                <a:spcPct val="150000"/>
              </a:lnSpc>
              <a:spcBef>
                <a:spcPts val="0"/>
              </a:spcBef>
              <a:spcAft>
                <a:spcPts val="0"/>
              </a:spcAft>
              <a:buClrTx/>
              <a:buSzTx/>
              <a:buFont typeface="Wingdings" panose="05000000000000000000" pitchFamily="2" charset="2"/>
              <a:buChar char="q"/>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Depletion of decoder stock at SAPO warehouses.</a:t>
            </a:r>
          </a:p>
          <a:p>
            <a:pPr marL="800100" marR="0" lvl="1" indent="-342900" algn="just" defTabSz="914400" rtl="0" eaLnBrk="0" fontAlgn="base" latinLnBrk="0" hangingPunct="0">
              <a:lnSpc>
                <a:spcPct val="150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A new installation framework developed to consider appointing installers at district and local municipalities. </a:t>
            </a:r>
          </a:p>
          <a:p>
            <a:pPr marL="800100" marR="0" lvl="1" indent="-342900" algn="just" defTabSz="914400" rtl="0" eaLnBrk="0" fontAlgn="base" latinLnBrk="0" hangingPunct="0">
              <a:lnSpc>
                <a:spcPct val="150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Procurement of installers to be undertaken for the depletion of decoder consignment kept at SAPO warehouses.</a:t>
            </a:r>
          </a:p>
          <a:p>
            <a:pPr marL="285750" marR="0" lvl="0" indent="-285750" algn="just" defTabSz="914400" rtl="0" eaLnBrk="0" fontAlgn="base" latinLnBrk="0" hangingPunct="0">
              <a:lnSpc>
                <a:spcPct val="150000"/>
              </a:lnSpc>
              <a:spcBef>
                <a:spcPts val="0"/>
              </a:spcBef>
              <a:spcAft>
                <a:spcPts val="0"/>
              </a:spcAft>
              <a:buClrTx/>
              <a:buSzTx/>
              <a:buFont typeface="Wingdings" panose="05000000000000000000" pitchFamily="2" charset="2"/>
              <a:buChar char="q"/>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Subsidising the remainder of eligible households</a:t>
            </a:r>
          </a:p>
          <a:p>
            <a:pPr marL="800100" marR="0" lvl="1" indent="-342900" algn="just" defTabSz="914400" rtl="0" eaLnBrk="0" fontAlgn="base" latinLnBrk="0" hangingPunct="0">
              <a:lnSpc>
                <a:spcPct val="150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Remaining estimated 3.2 million households of to be serviced by the process of the new delivery model to be finalised by Minister and approved by Cabinet. </a:t>
            </a:r>
          </a:p>
          <a:p>
            <a:pPr marL="285750" marR="0" lvl="0" indent="-285750" algn="just" defTabSz="914400" rtl="0" eaLnBrk="0" fontAlgn="base" latinLnBrk="0" hangingPunct="0">
              <a:lnSpc>
                <a:spcPct val="100000"/>
              </a:lnSpc>
              <a:spcBef>
                <a:spcPts val="0"/>
              </a:spcBef>
              <a:spcAft>
                <a:spcPts val="0"/>
              </a:spcAft>
              <a:buClrTx/>
              <a:buSzTx/>
              <a:buFont typeface="Wingdings" panose="05000000000000000000" pitchFamily="2" charset="2"/>
              <a:buChar char="q"/>
              <a:tabLst/>
              <a:defRPr/>
            </a:pPr>
            <a:endPar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285750" marR="0" lvl="0" indent="-285750" algn="just" defTabSz="914400" rtl="0" eaLnBrk="0" fontAlgn="base" latinLnBrk="0" hangingPunct="0">
              <a:lnSpc>
                <a:spcPct val="100000"/>
              </a:lnSpc>
              <a:spcBef>
                <a:spcPts val="0"/>
              </a:spcBef>
              <a:spcAft>
                <a:spcPts val="0"/>
              </a:spcAft>
              <a:buClrTx/>
              <a:buSzTx/>
              <a:buFont typeface="Wingdings" panose="05000000000000000000" pitchFamily="2" charset="2"/>
              <a:buChar char="q"/>
              <a:tabLst/>
              <a:defRPr/>
            </a:pPr>
            <a:endParaRPr kumimoji="0" lang="en-ZA" sz="1800" b="0" i="1"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just" defTabSz="914400" rtl="0" eaLnBrk="0" fontAlgn="base" latinLnBrk="0" hangingPunct="0">
              <a:lnSpc>
                <a:spcPct val="100000"/>
              </a:lnSpc>
              <a:spcBef>
                <a:spcPts val="0"/>
              </a:spcBef>
              <a:spcAft>
                <a:spcPts val="0"/>
              </a:spcAft>
              <a:buClrTx/>
              <a:buSzTx/>
              <a:buFontTx/>
              <a:buNone/>
              <a:tabLst/>
              <a:defRPr/>
            </a:pPr>
            <a:endParaRPr kumimoji="0" lang="en-ZA" sz="1800" b="1" i="1"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cxnSp>
        <p:nvCxnSpPr>
          <p:cNvPr id="7" name="Straight Connector 6"/>
          <p:cNvCxnSpPr/>
          <p:nvPr/>
        </p:nvCxnSpPr>
        <p:spPr bwMode="auto">
          <a:xfrm>
            <a:off x="0" y="980728"/>
            <a:ext cx="9144000" cy="1588"/>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7298630" y="6553150"/>
            <a:ext cx="1593850"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FB1A35-26F3-4129-92ED-E891618A16E1}"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62788" y="44624"/>
            <a:ext cx="901700" cy="901700"/>
          </a:xfrm>
          <a:prstGeom prst="rect">
            <a:avLst/>
          </a:prstGeom>
        </p:spPr>
      </p:pic>
      <p:sp>
        <p:nvSpPr>
          <p:cNvPr id="12" name="Rectangle 11"/>
          <p:cNvSpPr/>
          <p:nvPr/>
        </p:nvSpPr>
        <p:spPr>
          <a:xfrm>
            <a:off x="2267744" y="44624"/>
            <a:ext cx="5904655" cy="400110"/>
          </a:xfrm>
          <a:prstGeom prst="rect">
            <a:avLst/>
          </a:prstGeom>
        </p:spPr>
        <p:txBody>
          <a:bodyPr wrap="square">
            <a:spAutoFit/>
          </a:bodyPr>
          <a:lstStyle/>
          <a:p>
            <a:pPr marL="0" marR="0" lvl="0" indent="0" algn="ctr" defTabSz="914400" rtl="0" eaLnBrk="0" fontAlgn="base" latinLnBrk="0" hangingPunct="0">
              <a:lnSpc>
                <a:spcPct val="100000"/>
              </a:lnSpc>
              <a:spcBef>
                <a:spcPts val="600"/>
              </a:spcBef>
              <a:spcAft>
                <a:spcPts val="600"/>
              </a:spcAft>
              <a:buClrTx/>
              <a:buSzTx/>
              <a:buFontTx/>
              <a:buNone/>
              <a:tabLst/>
              <a:defRPr/>
            </a:pPr>
            <a:r>
              <a:rPr kumimoji="0" lang="en-US" sz="2000" b="1" i="0" u="none" strike="noStrike" kern="1200" cap="none" spc="0" normalizeH="0" baseline="0" noProof="0" dirty="0">
                <a:ln>
                  <a:noFill/>
                </a:ln>
                <a:solidFill>
                  <a:srgbClr val="FF9900"/>
                </a:solidFill>
                <a:effectLst/>
                <a:uLnTx/>
                <a:uFillTx/>
              </a:rPr>
              <a:t>BDM PROJECT PROGRESS UPDATE (2)</a:t>
            </a:r>
          </a:p>
        </p:txBody>
      </p:sp>
      <p:pic>
        <p:nvPicPr>
          <p:cNvPr id="2" name="Picture 1"/>
          <p:cNvPicPr>
            <a:picLocks noChangeAspect="1"/>
          </p:cNvPicPr>
          <p:nvPr/>
        </p:nvPicPr>
        <p:blipFill>
          <a:blip r:embed="rId3" cstate="print"/>
          <a:stretch>
            <a:fillRect/>
          </a:stretch>
        </p:blipFill>
        <p:spPr>
          <a:xfrm>
            <a:off x="0" y="-1467544"/>
            <a:ext cx="1761897" cy="2431248"/>
          </a:xfrm>
          <a:prstGeom prst="rect">
            <a:avLst/>
          </a:prstGeom>
        </p:spPr>
      </p:pic>
    </p:spTree>
    <p:extLst>
      <p:ext uri="{BB962C8B-B14F-4D97-AF65-F5344CB8AC3E}">
        <p14:creationId xmlns:p14="http://schemas.microsoft.com/office/powerpoint/2010/main" xmlns="" val="21793175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
          </p:nvPr>
        </p:nvSpPr>
        <p:spPr>
          <a:xfrm>
            <a:off x="1" y="1484784"/>
            <a:ext cx="9144000" cy="1932236"/>
          </a:xfrm>
        </p:spPr>
        <p:txBody>
          <a:bodyPr>
            <a:normAutofit/>
          </a:bodyPr>
          <a:lstStyle/>
          <a:p>
            <a:pPr lvl="0" defTabSz="914400" eaLnBrk="0" fontAlgn="base" hangingPunct="0">
              <a:spcBef>
                <a:spcPts val="600"/>
              </a:spcBef>
              <a:spcAft>
                <a:spcPts val="600"/>
              </a:spcAft>
              <a:defRPr/>
            </a:pPr>
            <a:r>
              <a:rPr lang="en-US" sz="2600" dirty="0">
                <a:solidFill>
                  <a:schemeClr val="bg1"/>
                </a:solidFill>
                <a:latin typeface="Arial" panose="020B0604020202020204" pitchFamily="34" charset="0"/>
                <a:cs typeface="Arial" panose="020B0604020202020204" pitchFamily="34" charset="0"/>
              </a:rPr>
              <a:t>REVIEW OF THE BROADBAND ROLL OUT MODEL</a:t>
            </a:r>
            <a:endParaRPr lang="en-US" sz="2600" kern="1200" dirty="0">
              <a:solidFill>
                <a:schemeClr val="bg1"/>
              </a:solidFill>
              <a:latin typeface="Arial" pitchFamily="34" charset="0"/>
              <a:cs typeface="Arial" pitchFamily="34" charset="0"/>
            </a:endParaRPr>
          </a:p>
          <a:p>
            <a:endParaRPr lang="en-ZA"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919055940"/>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a:off x="0" y="980728"/>
            <a:ext cx="9144000" cy="1588"/>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7298630" y="6553150"/>
            <a:ext cx="1593850"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FB1A35-26F3-4129-92ED-E891618A16E1}"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062788" y="44624"/>
            <a:ext cx="901700" cy="901700"/>
          </a:xfrm>
          <a:prstGeom prst="rect">
            <a:avLst/>
          </a:prstGeom>
        </p:spPr>
      </p:pic>
      <p:sp>
        <p:nvSpPr>
          <p:cNvPr id="12" name="Rectangle 11"/>
          <p:cNvSpPr/>
          <p:nvPr/>
        </p:nvSpPr>
        <p:spPr>
          <a:xfrm>
            <a:off x="2267744" y="44624"/>
            <a:ext cx="5904655" cy="400110"/>
          </a:xfrm>
          <a:prstGeom prst="rect">
            <a:avLst/>
          </a:prstGeom>
        </p:spPr>
        <p:txBody>
          <a:bodyPr wrap="square">
            <a:spAutoFit/>
          </a:bodyPr>
          <a:lstStyle/>
          <a:p>
            <a:pPr marL="0" marR="0" lvl="0" indent="0" algn="ctr" defTabSz="914400" rtl="0" eaLnBrk="0" fontAlgn="base" latinLnBrk="0" hangingPunct="0">
              <a:lnSpc>
                <a:spcPct val="100000"/>
              </a:lnSpc>
              <a:spcBef>
                <a:spcPts val="600"/>
              </a:spcBef>
              <a:spcAft>
                <a:spcPts val="600"/>
              </a:spcAft>
              <a:buClrTx/>
              <a:buSzTx/>
              <a:buFontTx/>
              <a:buNone/>
              <a:tabLst/>
              <a:defRPr/>
            </a:pPr>
            <a:r>
              <a:rPr kumimoji="0" lang="en-US" sz="2000" b="1" i="0" u="none" strike="noStrike" kern="1200" cap="none" spc="0" normalizeH="0" baseline="0" noProof="0" dirty="0">
                <a:ln>
                  <a:noFill/>
                </a:ln>
                <a:solidFill>
                  <a:srgbClr val="FF9900"/>
                </a:solidFill>
                <a:effectLst/>
                <a:uLnTx/>
                <a:uFillTx/>
                <a:latin typeface="Arial" pitchFamily="34" charset="0"/>
                <a:ea typeface="+mn-ea"/>
                <a:cs typeface="Arial" pitchFamily="34" charset="0"/>
              </a:rPr>
              <a:t>KEY FOCUS AREAS</a:t>
            </a:r>
          </a:p>
        </p:txBody>
      </p:sp>
      <p:graphicFrame>
        <p:nvGraphicFramePr>
          <p:cNvPr id="3" name="Diagram 2"/>
          <p:cNvGraphicFramePr/>
          <p:nvPr>
            <p:extLst>
              <p:ext uri="{D42A27DB-BD31-4B8C-83A1-F6EECF244321}">
                <p14:modId xmlns:p14="http://schemas.microsoft.com/office/powerpoint/2010/main" xmlns="" val="1471510725"/>
              </p:ext>
            </p:extLst>
          </p:nvPr>
        </p:nvGraphicFramePr>
        <p:xfrm>
          <a:off x="179512" y="1340768"/>
          <a:ext cx="8568952" cy="43924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Picture 1"/>
          <p:cNvPicPr>
            <a:picLocks noChangeAspect="1"/>
          </p:cNvPicPr>
          <p:nvPr/>
        </p:nvPicPr>
        <p:blipFill rotWithShape="1">
          <a:blip r:embed="rId9" cstate="print">
            <a:extLst>
              <a:ext uri="{28A0092B-C50C-407E-A947-70E740481C1C}">
                <a14:useLocalDpi xmlns:a14="http://schemas.microsoft.com/office/drawing/2010/main" xmlns="" val="0"/>
              </a:ext>
            </a:extLst>
          </a:blip>
          <a:srcRect l="11832" t="-43049" r="11607" b="29490"/>
          <a:stretch/>
        </p:blipFill>
        <p:spPr>
          <a:xfrm>
            <a:off x="0" y="-1467544"/>
            <a:ext cx="1764000" cy="2412000"/>
          </a:xfrm>
          <a:prstGeom prst="rect">
            <a:avLst/>
          </a:prstGeom>
        </p:spPr>
      </p:pic>
    </p:spTree>
    <p:extLst>
      <p:ext uri="{BB962C8B-B14F-4D97-AF65-F5344CB8AC3E}">
        <p14:creationId xmlns:p14="http://schemas.microsoft.com/office/powerpoint/2010/main" xmlns="" val="1462988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0" y="1052736"/>
            <a:ext cx="9036496" cy="3355407"/>
          </a:xfrm>
          <a:prstGeom prst="rect">
            <a:avLst/>
          </a:prstGeom>
          <a:noFill/>
          <a:ln w="9525">
            <a:noFill/>
            <a:miter lim="800000"/>
            <a:headEnd/>
            <a:tailEnd/>
          </a:ln>
        </p:spPr>
        <p:txBody>
          <a:bodyPr wrap="square" lIns="92075" tIns="46038" rIns="92075" bIns="46038">
            <a:spAutoFit/>
          </a:bodyPr>
          <a:lstStyle/>
          <a:p>
            <a:pPr marL="285750" marR="0" lvl="0" indent="-285750" algn="just" defTabSz="914400" rtl="0" eaLnBrk="0" fontAlgn="base" latinLnBrk="0" hangingPunct="0">
              <a:lnSpc>
                <a:spcPct val="100000"/>
              </a:lnSpc>
              <a:spcBef>
                <a:spcPts val="0"/>
              </a:spcBef>
              <a:spcAft>
                <a:spcPts val="0"/>
              </a:spcAft>
              <a:buClrTx/>
              <a:buSzTx/>
              <a:buFont typeface="Wingdings" panose="05000000000000000000" pitchFamily="2" charset="2"/>
              <a:buChar char="q"/>
              <a:tabLst/>
              <a:defRPr/>
            </a:pPr>
            <a:r>
              <a:rPr lang="en-ZA" sz="1600" b="0" dirty="0">
                <a:solidFill>
                  <a:srgbClr val="000000"/>
                </a:solidFill>
              </a:rPr>
              <a:t>USAASA to propose three option for Broadband roll out for approval by the department by the end of November 2019.</a:t>
            </a:r>
          </a:p>
          <a:p>
            <a:pPr marL="285750" marR="0" lvl="0" indent="-285750" algn="just" defTabSz="914400" rtl="0" eaLnBrk="0" fontAlgn="base" latinLnBrk="0" hangingPunct="0">
              <a:lnSpc>
                <a:spcPct val="100000"/>
              </a:lnSpc>
              <a:spcBef>
                <a:spcPts val="0"/>
              </a:spcBef>
              <a:spcAft>
                <a:spcPts val="0"/>
              </a:spcAft>
              <a:buClrTx/>
              <a:buSzTx/>
              <a:buFont typeface="Wingdings" panose="05000000000000000000" pitchFamily="2" charset="2"/>
              <a:buChar char="q"/>
              <a:tabLst/>
              <a:defRPr/>
            </a:pPr>
            <a:endParaRPr lang="en-ZA" sz="1600" b="0" dirty="0">
              <a:solidFill>
                <a:srgbClr val="000000"/>
              </a:solidFill>
            </a:endParaRPr>
          </a:p>
          <a:p>
            <a:pPr marL="285750" marR="0" lvl="0" indent="-285750" algn="just" defTabSz="914400" rtl="0" eaLnBrk="0" fontAlgn="base" latinLnBrk="0" hangingPunct="0">
              <a:lnSpc>
                <a:spcPct val="100000"/>
              </a:lnSpc>
              <a:spcBef>
                <a:spcPts val="0"/>
              </a:spcBef>
              <a:spcAft>
                <a:spcPts val="0"/>
              </a:spcAft>
              <a:buClrTx/>
              <a:buSzTx/>
              <a:buFont typeface="Wingdings" panose="05000000000000000000" pitchFamily="2" charset="2"/>
              <a:buChar char="q"/>
              <a:tabLst/>
              <a:defRPr/>
            </a:pPr>
            <a:r>
              <a:rPr lang="en-ZA" sz="1600" b="0" dirty="0">
                <a:solidFill>
                  <a:srgbClr val="000000"/>
                </a:solidFill>
              </a:rPr>
              <a:t>Proposal to include project plans for Broadband roll out in OR Tambo, Waterberg and eThekwini district municipalities. </a:t>
            </a:r>
          </a:p>
          <a:p>
            <a:pPr marL="285750" marR="0" lvl="0" indent="-285750" algn="just" defTabSz="914400" rtl="0" eaLnBrk="0" fontAlgn="base" latinLnBrk="0" hangingPunct="0">
              <a:lnSpc>
                <a:spcPct val="100000"/>
              </a:lnSpc>
              <a:spcBef>
                <a:spcPts val="0"/>
              </a:spcBef>
              <a:spcAft>
                <a:spcPts val="0"/>
              </a:spcAft>
              <a:buClrTx/>
              <a:buSzTx/>
              <a:buFont typeface="Wingdings" panose="05000000000000000000" pitchFamily="2" charset="2"/>
              <a:buChar char="q"/>
              <a:tabLst/>
              <a:defRPr/>
            </a:pPr>
            <a:endParaRPr kumimoji="0" lang="en-ZA"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285750" marR="0" lvl="0" indent="-285750" algn="just" defTabSz="914400" rtl="0" eaLnBrk="0" fontAlgn="base" latinLnBrk="0" hangingPunct="0">
              <a:lnSpc>
                <a:spcPct val="100000"/>
              </a:lnSpc>
              <a:spcBef>
                <a:spcPts val="0"/>
              </a:spcBef>
              <a:spcAft>
                <a:spcPts val="0"/>
              </a:spcAft>
              <a:buClrTx/>
              <a:buSzTx/>
              <a:buFont typeface="Wingdings" panose="05000000000000000000" pitchFamily="2" charset="2"/>
              <a:buChar char="q"/>
              <a:tabLst/>
              <a:defRPr/>
            </a:pPr>
            <a:r>
              <a:rPr lang="en-ZA" sz="1600" b="0" dirty="0">
                <a:solidFill>
                  <a:srgbClr val="000000"/>
                </a:solidFill>
              </a:rPr>
              <a:t>Propose recommendations that will resolve sustainability challenges encountered in the previous projects. </a:t>
            </a:r>
            <a:endParaRPr kumimoji="0" lang="en-ZA" sz="16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285750" marR="0" lvl="0" indent="-285750" algn="just" defTabSz="914400" rtl="0" eaLnBrk="0" fontAlgn="base" latinLnBrk="0" hangingPunct="0">
              <a:lnSpc>
                <a:spcPct val="100000"/>
              </a:lnSpc>
              <a:spcBef>
                <a:spcPts val="0"/>
              </a:spcBef>
              <a:spcAft>
                <a:spcPts val="0"/>
              </a:spcAft>
              <a:buClrTx/>
              <a:buSzTx/>
              <a:buFont typeface="Wingdings" panose="05000000000000000000" pitchFamily="2" charset="2"/>
              <a:buChar char="q"/>
              <a:tabLst/>
              <a:defRPr/>
            </a:pPr>
            <a:endParaRPr kumimoji="0" lang="en-ZA" sz="16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285750" marR="0" lvl="0" indent="-285750" algn="just" defTabSz="914400" rtl="0" eaLnBrk="0" fontAlgn="base" latinLnBrk="0" hangingPunct="0">
              <a:lnSpc>
                <a:spcPct val="100000"/>
              </a:lnSpc>
              <a:spcBef>
                <a:spcPts val="0"/>
              </a:spcBef>
              <a:spcAft>
                <a:spcPts val="0"/>
              </a:spcAft>
              <a:buClrTx/>
              <a:buSzTx/>
              <a:buFont typeface="Wingdings" panose="05000000000000000000" pitchFamily="2" charset="2"/>
              <a:buChar char="q"/>
              <a:tabLst/>
              <a:defRPr/>
            </a:pPr>
            <a:endParaRPr kumimoji="0" lang="en-ZA"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285750" marR="0" lvl="0" indent="-285750" algn="just" defTabSz="914400" rtl="0" eaLnBrk="0" fontAlgn="base" latinLnBrk="0" hangingPunct="0">
              <a:lnSpc>
                <a:spcPct val="100000"/>
              </a:lnSpc>
              <a:spcBef>
                <a:spcPts val="0"/>
              </a:spcBef>
              <a:spcAft>
                <a:spcPts val="0"/>
              </a:spcAft>
              <a:buClrTx/>
              <a:buSzTx/>
              <a:buFont typeface="Wingdings" panose="05000000000000000000" pitchFamily="2" charset="2"/>
              <a:buChar char="q"/>
              <a:tabLst/>
              <a:defRPr/>
            </a:pPr>
            <a:endParaRPr kumimoji="0" lang="en-ZA"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285750" marR="0" lvl="0" indent="-285750" algn="just" defTabSz="914400" rtl="0" eaLnBrk="0" fontAlgn="base" latinLnBrk="0" hangingPunct="0">
              <a:lnSpc>
                <a:spcPct val="100000"/>
              </a:lnSpc>
              <a:spcBef>
                <a:spcPts val="0"/>
              </a:spcBef>
              <a:spcAft>
                <a:spcPts val="0"/>
              </a:spcAft>
              <a:buClrTx/>
              <a:buSzTx/>
              <a:buFont typeface="Wingdings" panose="05000000000000000000" pitchFamily="2" charset="2"/>
              <a:buChar char="q"/>
              <a:tabLst/>
              <a:defRPr/>
            </a:pPr>
            <a:endParaRPr kumimoji="0" lang="en-ZA" sz="1800" b="0" i="1"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just" defTabSz="914400" rtl="0" eaLnBrk="0" fontAlgn="base" latinLnBrk="0" hangingPunct="0">
              <a:lnSpc>
                <a:spcPct val="100000"/>
              </a:lnSpc>
              <a:spcBef>
                <a:spcPts val="0"/>
              </a:spcBef>
              <a:spcAft>
                <a:spcPts val="0"/>
              </a:spcAft>
              <a:buClrTx/>
              <a:buSzTx/>
              <a:buFontTx/>
              <a:buNone/>
              <a:tabLst/>
              <a:defRPr/>
            </a:pPr>
            <a:endParaRPr kumimoji="0" lang="en-ZA" sz="1800" b="1" i="1"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cxnSp>
        <p:nvCxnSpPr>
          <p:cNvPr id="7" name="Straight Connector 6"/>
          <p:cNvCxnSpPr/>
          <p:nvPr/>
        </p:nvCxnSpPr>
        <p:spPr bwMode="auto">
          <a:xfrm>
            <a:off x="0" y="980728"/>
            <a:ext cx="9144000" cy="1588"/>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7298630" y="6553150"/>
            <a:ext cx="1593850"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FB1A35-26F3-4129-92ED-E891618A16E1}"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062788" y="44624"/>
            <a:ext cx="901700" cy="901700"/>
          </a:xfrm>
          <a:prstGeom prst="rect">
            <a:avLst/>
          </a:prstGeom>
        </p:spPr>
      </p:pic>
      <p:sp>
        <p:nvSpPr>
          <p:cNvPr id="12" name="Rectangle 11"/>
          <p:cNvSpPr/>
          <p:nvPr/>
        </p:nvSpPr>
        <p:spPr>
          <a:xfrm>
            <a:off x="2627784" y="44624"/>
            <a:ext cx="5544615" cy="400110"/>
          </a:xfrm>
          <a:prstGeom prst="rect">
            <a:avLst/>
          </a:prstGeom>
        </p:spPr>
        <p:txBody>
          <a:bodyPr wrap="square">
            <a:spAutoFit/>
          </a:bodyPr>
          <a:lstStyle/>
          <a:p>
            <a:pPr marL="0" marR="0" lvl="0" indent="0" algn="ctr" defTabSz="914400" rtl="0" eaLnBrk="0" fontAlgn="base" latinLnBrk="0" hangingPunct="0">
              <a:lnSpc>
                <a:spcPct val="100000"/>
              </a:lnSpc>
              <a:spcBef>
                <a:spcPts val="600"/>
              </a:spcBef>
              <a:spcAft>
                <a:spcPts val="600"/>
              </a:spcAft>
              <a:buClrTx/>
              <a:buSzTx/>
              <a:buFontTx/>
              <a:buNone/>
              <a:tabLst/>
              <a:defRPr/>
            </a:pPr>
            <a:r>
              <a:rPr kumimoji="0" lang="en-US" sz="2000" b="1" i="0" u="none" strike="noStrike" kern="1200" cap="none" spc="0" normalizeH="0" baseline="0" noProof="0" dirty="0">
                <a:ln>
                  <a:noFill/>
                </a:ln>
                <a:solidFill>
                  <a:srgbClr val="FF9900"/>
                </a:solidFill>
                <a:effectLst/>
                <a:uLnTx/>
                <a:uFillTx/>
                <a:latin typeface="Arial" pitchFamily="34" charset="0"/>
                <a:ea typeface="+mn-ea"/>
                <a:cs typeface="Arial" pitchFamily="34" charset="0"/>
              </a:rPr>
              <a:t>BROADBAND ROLL OUT </a:t>
            </a:r>
          </a:p>
        </p:txBody>
      </p:sp>
      <p:pic>
        <p:nvPicPr>
          <p:cNvPr id="9" name="Picture 8"/>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2051720" cy="946324"/>
          </a:xfrm>
          <a:prstGeom prst="rect">
            <a:avLst/>
          </a:prstGeom>
          <a:noFill/>
          <a:ln>
            <a:noFill/>
          </a:ln>
        </p:spPr>
      </p:pic>
    </p:spTree>
    <p:extLst>
      <p:ext uri="{BB962C8B-B14F-4D97-AF65-F5344CB8AC3E}">
        <p14:creationId xmlns:p14="http://schemas.microsoft.com/office/powerpoint/2010/main" xmlns="" val="2123077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a:off x="0" y="1052736"/>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6" name="Slide Number Placeholder 5"/>
          <p:cNvSpPr>
            <a:spLocks noGrp="1"/>
          </p:cNvSpPr>
          <p:nvPr>
            <p:ph type="sldNum" sz="quarter" idx="12"/>
          </p:nvPr>
        </p:nvSpPr>
        <p:spPr>
          <a:xfrm>
            <a:off x="7946702" y="6553150"/>
            <a:ext cx="1593850" cy="47625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E7E121AC-CB2F-48A1-9156-4FA17DE39A11}" type="slidenum">
              <a:rPr kumimoji="0" lang="en-US" altLang="en-US" sz="1400" b="0" i="0" u="none" strike="noStrike" kern="1200" cap="none" spc="0" normalizeH="0" baseline="0" noProof="0" smtClean="0">
                <a:ln>
                  <a:noFill/>
                </a:ln>
                <a:solidFill>
                  <a:srgbClr val="000000"/>
                </a:solidFill>
                <a:effectLst/>
                <a:uLnTx/>
                <a:uFillTx/>
                <a:latin typeface="Arial" charset="0"/>
                <a:ea typeface="ＭＳ Ｐゴシック" pitchFamily="34" charset="-128"/>
                <a:cs typeface="+mn-cs"/>
              </a:rPr>
              <a:pPr marL="0" marR="0" lvl="0" indent="0" algn="ctr" defTabSz="914400" rtl="0" eaLnBrk="1" fontAlgn="base" latinLnBrk="0" hangingPunct="1">
                <a:lnSpc>
                  <a:spcPct val="100000"/>
                </a:lnSpc>
                <a:spcBef>
                  <a:spcPct val="0"/>
                </a:spcBef>
                <a:spcAft>
                  <a:spcPct val="0"/>
                </a:spcAft>
                <a:buClrTx/>
                <a:buSzTx/>
                <a:buFontTx/>
                <a:buNone/>
                <a:tabLst/>
                <a:defRPr/>
              </a:pPr>
              <a:t>26</a:t>
            </a:fld>
            <a:endParaRPr kumimoji="0" lang="en-US" altLang="en-US" sz="14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956376" y="44624"/>
            <a:ext cx="1008112" cy="942040"/>
          </a:xfrm>
          <a:prstGeom prst="rect">
            <a:avLst/>
          </a:prstGeom>
        </p:spPr>
      </p:pic>
      <p:pic>
        <p:nvPicPr>
          <p:cNvPr id="11" name="Picture 10"/>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44624"/>
            <a:ext cx="1979712" cy="936104"/>
          </a:xfrm>
          <a:prstGeom prst="rect">
            <a:avLst/>
          </a:prstGeom>
          <a:noFill/>
          <a:ln>
            <a:noFill/>
          </a:ln>
        </p:spPr>
      </p:pic>
      <p:pic>
        <p:nvPicPr>
          <p:cNvPr id="3" name="Picture 2"/>
          <p:cNvPicPr>
            <a:picLocks noChangeAspect="1"/>
          </p:cNvPicPr>
          <p:nvPr/>
        </p:nvPicPr>
        <p:blipFill>
          <a:blip r:embed="rId4" cstate="print"/>
          <a:stretch>
            <a:fillRect/>
          </a:stretch>
        </p:blipFill>
        <p:spPr>
          <a:xfrm>
            <a:off x="2771800" y="2636912"/>
            <a:ext cx="4676775" cy="3276600"/>
          </a:xfrm>
          <a:prstGeom prst="rect">
            <a:avLst/>
          </a:prstGeom>
        </p:spPr>
      </p:pic>
      <p:sp>
        <p:nvSpPr>
          <p:cNvPr id="10" name="Title 1"/>
          <p:cNvSpPr>
            <a:spLocks noGrp="1"/>
          </p:cNvSpPr>
          <p:nvPr>
            <p:ph type="title"/>
          </p:nvPr>
        </p:nvSpPr>
        <p:spPr>
          <a:xfrm>
            <a:off x="904465" y="1916832"/>
            <a:ext cx="8219256" cy="288032"/>
          </a:xfrm>
        </p:spPr>
        <p:txBody>
          <a:bodyPr>
            <a:noAutofit/>
          </a:bodyPr>
          <a:lstStyle/>
          <a:p>
            <a:pPr algn="ctr"/>
            <a:r>
              <a:rPr lang="en-ZA" sz="2600" dirty="0">
                <a:latin typeface="Arial" panose="020B0604020202020204" pitchFamily="34" charset="0"/>
                <a:cs typeface="Arial" panose="020B0604020202020204" pitchFamily="34" charset="0"/>
              </a:rPr>
              <a:t/>
            </a:r>
            <a:br>
              <a:rPr lang="en-ZA" sz="2600" dirty="0">
                <a:latin typeface="Arial" panose="020B0604020202020204" pitchFamily="34" charset="0"/>
                <a:cs typeface="Arial" panose="020B0604020202020204" pitchFamily="34" charset="0"/>
              </a:rPr>
            </a:br>
            <a:r>
              <a:rPr lang="en-ZA" sz="2600" dirty="0">
                <a:latin typeface="Arial" panose="020B0604020202020204" pitchFamily="34" charset="0"/>
                <a:cs typeface="Arial" panose="020B0604020202020204" pitchFamily="34" charset="0"/>
              </a:rPr>
              <a:t/>
            </a:r>
            <a:br>
              <a:rPr lang="en-ZA" sz="2600" dirty="0">
                <a:latin typeface="Arial" panose="020B0604020202020204" pitchFamily="34" charset="0"/>
                <a:cs typeface="Arial" panose="020B0604020202020204" pitchFamily="34" charset="0"/>
              </a:rPr>
            </a:br>
            <a:r>
              <a:rPr lang="en-ZA" sz="2600" dirty="0">
                <a:latin typeface="Arial" panose="020B0604020202020204" pitchFamily="34" charset="0"/>
                <a:cs typeface="Arial" panose="020B0604020202020204" pitchFamily="34" charset="0"/>
              </a:rPr>
              <a:t/>
            </a:r>
            <a:br>
              <a:rPr lang="en-ZA" sz="2600" dirty="0">
                <a:latin typeface="Arial" panose="020B0604020202020204" pitchFamily="34" charset="0"/>
                <a:cs typeface="Arial" panose="020B0604020202020204" pitchFamily="34" charset="0"/>
              </a:rPr>
            </a:br>
            <a:r>
              <a:rPr lang="en-ZA" sz="2600" dirty="0">
                <a:latin typeface="Arial" panose="020B0604020202020204" pitchFamily="34" charset="0"/>
                <a:cs typeface="Arial" panose="020B0604020202020204" pitchFamily="34" charset="0"/>
              </a:rPr>
              <a:t/>
            </a:r>
            <a:br>
              <a:rPr lang="en-ZA" sz="2600" dirty="0">
                <a:latin typeface="Arial" panose="020B0604020202020204" pitchFamily="34" charset="0"/>
                <a:cs typeface="Arial" panose="020B0604020202020204" pitchFamily="34" charset="0"/>
              </a:rPr>
            </a:br>
            <a:r>
              <a:rPr lang="en-ZA" sz="2600" dirty="0">
                <a:latin typeface="Arial" panose="020B0604020202020204" pitchFamily="34" charset="0"/>
                <a:cs typeface="Arial" panose="020B0604020202020204" pitchFamily="34" charset="0"/>
              </a:rPr>
              <a:t/>
            </a:r>
            <a:br>
              <a:rPr lang="en-ZA" sz="2600" dirty="0">
                <a:latin typeface="Arial" panose="020B0604020202020204" pitchFamily="34" charset="0"/>
                <a:cs typeface="Arial" panose="020B0604020202020204" pitchFamily="34" charset="0"/>
              </a:rPr>
            </a:br>
            <a:r>
              <a:rPr lang="en-ZA" sz="2600" dirty="0">
                <a:latin typeface="Arial" panose="020B0604020202020204" pitchFamily="34" charset="0"/>
                <a:cs typeface="Arial" panose="020B0604020202020204" pitchFamily="34" charset="0"/>
              </a:rPr>
              <a:t/>
            </a:r>
            <a:br>
              <a:rPr lang="en-ZA" sz="2600" dirty="0">
                <a:latin typeface="Arial" panose="020B0604020202020204" pitchFamily="34" charset="0"/>
                <a:cs typeface="Arial" panose="020B0604020202020204" pitchFamily="34" charset="0"/>
              </a:rPr>
            </a:br>
            <a:r>
              <a:rPr lang="en-ZA" sz="2600" dirty="0">
                <a:latin typeface="Arial" panose="020B0604020202020204" pitchFamily="34" charset="0"/>
                <a:cs typeface="Arial" panose="020B0604020202020204" pitchFamily="34" charset="0"/>
              </a:rPr>
              <a:t/>
            </a:r>
            <a:br>
              <a:rPr lang="en-ZA" sz="2600" dirty="0">
                <a:latin typeface="Arial" panose="020B0604020202020204" pitchFamily="34" charset="0"/>
                <a:cs typeface="Arial" panose="020B0604020202020204" pitchFamily="34" charset="0"/>
              </a:rPr>
            </a:br>
            <a:r>
              <a:rPr lang="en-ZA" sz="2600" dirty="0">
                <a:latin typeface="Arial" panose="020B0604020202020204" pitchFamily="34" charset="0"/>
                <a:cs typeface="Arial" panose="020B0604020202020204" pitchFamily="34" charset="0"/>
              </a:rPr>
              <a:t/>
            </a:r>
            <a:br>
              <a:rPr lang="en-ZA" sz="2600" dirty="0">
                <a:latin typeface="Arial" panose="020B0604020202020204" pitchFamily="34" charset="0"/>
                <a:cs typeface="Arial" panose="020B0604020202020204" pitchFamily="34" charset="0"/>
              </a:rPr>
            </a:br>
            <a:r>
              <a:rPr lang="en-ZA" sz="2600" dirty="0">
                <a:latin typeface="Arial" panose="020B0604020202020204" pitchFamily="34" charset="0"/>
                <a:cs typeface="Arial" panose="020B0604020202020204" pitchFamily="34" charset="0"/>
              </a:rPr>
              <a:t>THANK YOU</a:t>
            </a:r>
            <a:br>
              <a:rPr lang="en-ZA" sz="2600" dirty="0">
                <a:latin typeface="Arial" panose="020B0604020202020204" pitchFamily="34" charset="0"/>
                <a:cs typeface="Arial" panose="020B0604020202020204" pitchFamily="34" charset="0"/>
              </a:rPr>
            </a:br>
            <a:r>
              <a:rPr lang="en-ZA" sz="2600" dirty="0">
                <a:latin typeface="Arial" panose="020B0604020202020204" pitchFamily="34" charset="0"/>
                <a:cs typeface="Arial" panose="020B0604020202020204" pitchFamily="34" charset="0"/>
              </a:rPr>
              <a:t/>
            </a:r>
            <a:br>
              <a:rPr lang="en-ZA" sz="2600" dirty="0">
                <a:latin typeface="Arial" panose="020B0604020202020204" pitchFamily="34" charset="0"/>
                <a:cs typeface="Arial" panose="020B0604020202020204" pitchFamily="34" charset="0"/>
              </a:rPr>
            </a:br>
            <a:r>
              <a:rPr lang="en-ZA" sz="2600" dirty="0">
                <a:latin typeface="Arial" panose="020B0604020202020204" pitchFamily="34" charset="0"/>
                <a:cs typeface="Arial" panose="020B0604020202020204" pitchFamily="34" charset="0"/>
              </a:rPr>
              <a:t/>
            </a:r>
            <a:br>
              <a:rPr lang="en-ZA" sz="2600" dirty="0">
                <a:latin typeface="Arial" panose="020B0604020202020204" pitchFamily="34" charset="0"/>
                <a:cs typeface="Arial" panose="020B0604020202020204" pitchFamily="34" charset="0"/>
              </a:rPr>
            </a:br>
            <a:r>
              <a:rPr lang="en-ZA" sz="2600" dirty="0">
                <a:latin typeface="Arial" panose="020B0604020202020204" pitchFamily="34" charset="0"/>
                <a:cs typeface="Arial" panose="020B0604020202020204" pitchFamily="34" charset="0"/>
              </a:rPr>
              <a:t/>
            </a:r>
            <a:br>
              <a:rPr lang="en-ZA" sz="2600" dirty="0">
                <a:latin typeface="Arial" panose="020B0604020202020204" pitchFamily="34" charset="0"/>
                <a:cs typeface="Arial" panose="020B0604020202020204" pitchFamily="34" charset="0"/>
              </a:rPr>
            </a:br>
            <a:r>
              <a:rPr lang="en-ZA" sz="2600" dirty="0">
                <a:latin typeface="Arial" panose="020B0604020202020204" pitchFamily="34" charset="0"/>
                <a:cs typeface="Arial" panose="020B0604020202020204" pitchFamily="34" charset="0"/>
              </a:rPr>
              <a:t/>
            </a:r>
            <a:br>
              <a:rPr lang="en-ZA" sz="2600" dirty="0">
                <a:latin typeface="Arial" panose="020B0604020202020204" pitchFamily="34" charset="0"/>
                <a:cs typeface="Arial" panose="020B0604020202020204" pitchFamily="34" charset="0"/>
              </a:rPr>
            </a:br>
            <a:r>
              <a:rPr lang="en-ZA" sz="2600" dirty="0">
                <a:latin typeface="Arial" panose="020B0604020202020204" pitchFamily="34" charset="0"/>
                <a:cs typeface="Arial" panose="020B0604020202020204" pitchFamily="34" charset="0"/>
              </a:rPr>
              <a:t/>
            </a:r>
            <a:br>
              <a:rPr lang="en-ZA" sz="2600" dirty="0">
                <a:latin typeface="Arial" panose="020B0604020202020204" pitchFamily="34" charset="0"/>
                <a:cs typeface="Arial" panose="020B0604020202020204" pitchFamily="34" charset="0"/>
              </a:rPr>
            </a:br>
            <a:r>
              <a:rPr lang="en-ZA" sz="2600" dirty="0">
                <a:latin typeface="Arial" panose="020B0604020202020204" pitchFamily="34" charset="0"/>
                <a:cs typeface="Arial" panose="020B0604020202020204" pitchFamily="34" charset="0"/>
              </a:rPr>
              <a:t/>
            </a:r>
            <a:br>
              <a:rPr lang="en-ZA" sz="2600" dirty="0">
                <a:latin typeface="Arial" panose="020B0604020202020204" pitchFamily="34" charset="0"/>
                <a:cs typeface="Arial" panose="020B0604020202020204" pitchFamily="34" charset="0"/>
              </a:rPr>
            </a:br>
            <a:r>
              <a:rPr lang="en-ZA" sz="2600" dirty="0">
                <a:latin typeface="Arial" panose="020B0604020202020204" pitchFamily="34" charset="0"/>
                <a:cs typeface="Arial" panose="020B0604020202020204" pitchFamily="34" charset="0"/>
              </a:rPr>
              <a:t/>
            </a:r>
            <a:br>
              <a:rPr lang="en-ZA" sz="2600" dirty="0">
                <a:latin typeface="Arial" panose="020B0604020202020204" pitchFamily="34" charset="0"/>
                <a:cs typeface="Arial" panose="020B0604020202020204" pitchFamily="34" charset="0"/>
              </a:rPr>
            </a:br>
            <a:endParaRPr lang="en-ZA"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226490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
          </p:nvPr>
        </p:nvSpPr>
        <p:spPr/>
        <p:txBody>
          <a:bodyPr>
            <a:normAutofit/>
          </a:bodyPr>
          <a:lstStyle/>
          <a:p>
            <a:r>
              <a:rPr lang="en-ZA" sz="2600" dirty="0">
                <a:latin typeface="Arial" panose="020B0604020202020204" pitchFamily="34" charset="0"/>
                <a:cs typeface="Arial" panose="020B0604020202020204" pitchFamily="34" charset="0"/>
              </a:rPr>
              <a:t>2019/20 USAASA</a:t>
            </a:r>
          </a:p>
        </p:txBody>
      </p:sp>
    </p:spTree>
    <p:extLst>
      <p:ext uri="{BB962C8B-B14F-4D97-AF65-F5344CB8AC3E}">
        <p14:creationId xmlns:p14="http://schemas.microsoft.com/office/powerpoint/2010/main" xmlns="" val="182393427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a:off x="0" y="980728"/>
            <a:ext cx="9144000" cy="1588"/>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smtClean="0"/>
              <a:pPr>
                <a:defRPr/>
              </a:pPr>
              <a:t>4</a:t>
            </a:fld>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062788" y="44624"/>
            <a:ext cx="901700" cy="901700"/>
          </a:xfrm>
          <a:prstGeom prst="rect">
            <a:avLst/>
          </a:prstGeom>
        </p:spPr>
      </p:pic>
      <p:sp>
        <p:nvSpPr>
          <p:cNvPr id="12" name="Rectangle 11"/>
          <p:cNvSpPr/>
          <p:nvPr/>
        </p:nvSpPr>
        <p:spPr>
          <a:xfrm>
            <a:off x="2627785" y="44624"/>
            <a:ext cx="5544615" cy="400110"/>
          </a:xfrm>
          <a:prstGeom prst="rect">
            <a:avLst/>
          </a:prstGeom>
        </p:spPr>
        <p:txBody>
          <a:bodyPr wrap="square">
            <a:spAutoFit/>
          </a:bodyPr>
          <a:lstStyle/>
          <a:p>
            <a:pPr lvl="0" algn="ctr" eaLnBrk="0" hangingPunct="0">
              <a:spcBef>
                <a:spcPts val="600"/>
              </a:spcBef>
              <a:spcAft>
                <a:spcPts val="600"/>
              </a:spcAft>
              <a:defRPr/>
            </a:pPr>
            <a:r>
              <a:rPr lang="en-US" sz="2000" dirty="0">
                <a:solidFill>
                  <a:srgbClr val="FF9900"/>
                </a:solidFill>
              </a:rPr>
              <a:t>USAASA AG-SA IMPLEMENTATION PLAN</a:t>
            </a:r>
          </a:p>
        </p:txBody>
      </p:sp>
      <p:pic>
        <p:nvPicPr>
          <p:cNvPr id="14" name="Picture 13"/>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1979712" cy="946324"/>
          </a:xfrm>
          <a:prstGeom prst="rect">
            <a:avLst/>
          </a:prstGeom>
          <a:noFill/>
          <a:ln>
            <a:noFill/>
          </a:ln>
        </p:spPr>
      </p:pic>
      <p:graphicFrame>
        <p:nvGraphicFramePr>
          <p:cNvPr id="17" name="Chart 16"/>
          <p:cNvGraphicFramePr>
            <a:graphicFrameLocks/>
          </p:cNvGraphicFramePr>
          <p:nvPr>
            <p:extLst>
              <p:ext uri="{D42A27DB-BD31-4B8C-83A1-F6EECF244321}">
                <p14:modId xmlns:p14="http://schemas.microsoft.com/office/powerpoint/2010/main" xmlns="" val="2559568802"/>
              </p:ext>
            </p:extLst>
          </p:nvPr>
        </p:nvGraphicFramePr>
        <p:xfrm>
          <a:off x="4499992" y="3068960"/>
          <a:ext cx="4635662" cy="3168352"/>
        </p:xfrm>
        <a:graphic>
          <a:graphicData uri="http://schemas.openxmlformats.org/drawingml/2006/chart">
            <c:chart xmlns:c="http://schemas.openxmlformats.org/drawingml/2006/chart" xmlns:r="http://schemas.openxmlformats.org/officeDocument/2006/relationships" r:id="rId5"/>
          </a:graphicData>
        </a:graphic>
      </p:graphicFrame>
      <p:pic>
        <p:nvPicPr>
          <p:cNvPr id="2" name="Picture 1"/>
          <p:cNvPicPr>
            <a:picLocks noChangeAspect="1"/>
          </p:cNvPicPr>
          <p:nvPr/>
        </p:nvPicPr>
        <p:blipFill>
          <a:blip r:embed="rId6" cstate="print"/>
          <a:stretch>
            <a:fillRect/>
          </a:stretch>
        </p:blipFill>
        <p:spPr>
          <a:xfrm>
            <a:off x="0" y="3068960"/>
            <a:ext cx="4499992" cy="3240360"/>
          </a:xfrm>
          <a:prstGeom prst="rect">
            <a:avLst/>
          </a:prstGeom>
        </p:spPr>
      </p:pic>
    </p:spTree>
    <p:extLst>
      <p:ext uri="{BB962C8B-B14F-4D97-AF65-F5344CB8AC3E}">
        <p14:creationId xmlns:p14="http://schemas.microsoft.com/office/powerpoint/2010/main" xmlns="" val="1634780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0" y="1052736"/>
            <a:ext cx="9036496" cy="1139415"/>
          </a:xfrm>
          <a:prstGeom prst="rect">
            <a:avLst/>
          </a:prstGeom>
          <a:noFill/>
          <a:ln w="9525">
            <a:noFill/>
            <a:miter lim="800000"/>
            <a:headEnd/>
            <a:tailEnd/>
          </a:ln>
        </p:spPr>
        <p:txBody>
          <a:bodyPr wrap="square" lIns="92075" tIns="46038" rIns="92075" bIns="46038">
            <a:spAutoFit/>
          </a:bodyPr>
          <a:lstStyle/>
          <a:p>
            <a:pPr marR="0" lvl="0" algn="just" defTabSz="914400" rtl="0" eaLnBrk="0" fontAlgn="base" latinLnBrk="0" hangingPunct="0">
              <a:lnSpc>
                <a:spcPct val="100000"/>
              </a:lnSpc>
              <a:spcBef>
                <a:spcPts val="0"/>
              </a:spcBef>
              <a:spcAft>
                <a:spcPts val="0"/>
              </a:spcAft>
              <a:buClrTx/>
              <a:buSzTx/>
              <a:tabLst/>
              <a:defRPr/>
            </a:pPr>
            <a:endParaRPr lang="en-ZA" sz="1600" b="0" dirty="0">
              <a:solidFill>
                <a:srgbClr val="000000"/>
              </a:solidFill>
            </a:endParaRPr>
          </a:p>
          <a:p>
            <a:pPr marL="285750" marR="0" lvl="0" indent="-285750" algn="just" defTabSz="914400" rtl="0" eaLnBrk="0" fontAlgn="base" latinLnBrk="0" hangingPunct="0">
              <a:lnSpc>
                <a:spcPct val="100000"/>
              </a:lnSpc>
              <a:spcBef>
                <a:spcPts val="0"/>
              </a:spcBef>
              <a:spcAft>
                <a:spcPts val="0"/>
              </a:spcAft>
              <a:buClrTx/>
              <a:buSzTx/>
              <a:buFont typeface="Wingdings" panose="05000000000000000000" pitchFamily="2" charset="2"/>
              <a:buChar char="q"/>
              <a:tabLst/>
              <a:defRPr/>
            </a:pPr>
            <a:endParaRPr lang="en-ZA" sz="1600" b="0" dirty="0">
              <a:solidFill>
                <a:srgbClr val="000000"/>
              </a:solidFill>
            </a:endParaRPr>
          </a:p>
          <a:p>
            <a:pPr marL="285750" marR="0" lvl="0" indent="-285750" algn="just" defTabSz="914400" rtl="0" eaLnBrk="0" fontAlgn="base" latinLnBrk="0" hangingPunct="0">
              <a:lnSpc>
                <a:spcPct val="100000"/>
              </a:lnSpc>
              <a:spcBef>
                <a:spcPts val="0"/>
              </a:spcBef>
              <a:spcAft>
                <a:spcPts val="0"/>
              </a:spcAft>
              <a:buClrTx/>
              <a:buSzTx/>
              <a:buFont typeface="Wingdings" panose="05000000000000000000" pitchFamily="2" charset="2"/>
              <a:buChar char="q"/>
              <a:tabLst/>
              <a:defRPr/>
            </a:pPr>
            <a:endParaRPr kumimoji="0" lang="en-ZA" sz="1800" b="0" i="1"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R="0" lvl="0" algn="just" defTabSz="914400" rtl="0" eaLnBrk="0" fontAlgn="base" latinLnBrk="0" hangingPunct="0">
              <a:lnSpc>
                <a:spcPct val="100000"/>
              </a:lnSpc>
              <a:spcBef>
                <a:spcPts val="0"/>
              </a:spcBef>
              <a:spcAft>
                <a:spcPts val="0"/>
              </a:spcAft>
              <a:buClrTx/>
              <a:buSzTx/>
              <a:tabLst/>
              <a:defRPr/>
            </a:pPr>
            <a:endParaRPr kumimoji="0" lang="en-ZA" sz="1800" b="1" i="1"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cxnSp>
        <p:nvCxnSpPr>
          <p:cNvPr id="7" name="Straight Connector 6"/>
          <p:cNvCxnSpPr/>
          <p:nvPr/>
        </p:nvCxnSpPr>
        <p:spPr bwMode="auto">
          <a:xfrm>
            <a:off x="0" y="980728"/>
            <a:ext cx="9144000" cy="1588"/>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7298630" y="6553150"/>
            <a:ext cx="1593850"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FB1A35-26F3-4129-92ED-E891618A16E1}"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62788" y="44624"/>
            <a:ext cx="901700" cy="901700"/>
          </a:xfrm>
          <a:prstGeom prst="rect">
            <a:avLst/>
          </a:prstGeom>
        </p:spPr>
      </p:pic>
      <p:sp>
        <p:nvSpPr>
          <p:cNvPr id="12" name="Rectangle 11"/>
          <p:cNvSpPr/>
          <p:nvPr/>
        </p:nvSpPr>
        <p:spPr>
          <a:xfrm>
            <a:off x="2627784" y="44624"/>
            <a:ext cx="5544615" cy="707886"/>
          </a:xfrm>
          <a:prstGeom prst="rect">
            <a:avLst/>
          </a:prstGeom>
        </p:spPr>
        <p:txBody>
          <a:bodyPr wrap="square">
            <a:spAutoFit/>
          </a:bodyPr>
          <a:lstStyle/>
          <a:p>
            <a:pPr lvl="0" algn="ctr" eaLnBrk="0" hangingPunct="0">
              <a:spcBef>
                <a:spcPts val="600"/>
              </a:spcBef>
              <a:spcAft>
                <a:spcPts val="600"/>
              </a:spcAft>
              <a:defRPr/>
            </a:pPr>
            <a:r>
              <a:rPr lang="en-US" sz="2000" dirty="0">
                <a:solidFill>
                  <a:srgbClr val="FF9900"/>
                </a:solidFill>
              </a:rPr>
              <a:t>USAASA AG-SA IMPLEMENTATION PLAN (Cont…)</a:t>
            </a:r>
          </a:p>
        </p:txBody>
      </p:sp>
      <p:pic>
        <p:nvPicPr>
          <p:cNvPr id="9" name="Picture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2051720" cy="946324"/>
          </a:xfrm>
          <a:prstGeom prst="rect">
            <a:avLst/>
          </a:prstGeom>
          <a:noFill/>
          <a:ln>
            <a:noFill/>
          </a:ln>
        </p:spPr>
      </p:pic>
      <p:graphicFrame>
        <p:nvGraphicFramePr>
          <p:cNvPr id="2" name="Table 1"/>
          <p:cNvGraphicFramePr>
            <a:graphicFrameLocks noGrp="1"/>
          </p:cNvGraphicFramePr>
          <p:nvPr>
            <p:extLst>
              <p:ext uri="{D42A27DB-BD31-4B8C-83A1-F6EECF244321}">
                <p14:modId xmlns:p14="http://schemas.microsoft.com/office/powerpoint/2010/main" xmlns="" val="2129318081"/>
              </p:ext>
            </p:extLst>
          </p:nvPr>
        </p:nvGraphicFramePr>
        <p:xfrm>
          <a:off x="107504" y="1397000"/>
          <a:ext cx="8928992" cy="1743968"/>
        </p:xfrm>
        <a:graphic>
          <a:graphicData uri="http://schemas.openxmlformats.org/drawingml/2006/table">
            <a:tbl>
              <a:tblPr firstRow="1" bandRow="1">
                <a:tableStyleId>{5C22544A-7EE6-4342-B048-85BDC9FD1C3A}</a:tableStyleId>
              </a:tblPr>
              <a:tblGrid>
                <a:gridCol w="4464496">
                  <a:extLst>
                    <a:ext uri="{9D8B030D-6E8A-4147-A177-3AD203B41FA5}">
                      <a16:colId xmlns:a16="http://schemas.microsoft.com/office/drawing/2014/main" xmlns="" val="1877590121"/>
                    </a:ext>
                  </a:extLst>
                </a:gridCol>
                <a:gridCol w="4464496">
                  <a:extLst>
                    <a:ext uri="{9D8B030D-6E8A-4147-A177-3AD203B41FA5}">
                      <a16:colId xmlns:a16="http://schemas.microsoft.com/office/drawing/2014/main" xmlns="" val="311294690"/>
                    </a:ext>
                  </a:extLst>
                </a:gridCol>
              </a:tblGrid>
              <a:tr h="871984">
                <a:tc>
                  <a:txBody>
                    <a:bodyPr/>
                    <a:lstStyle/>
                    <a:p>
                      <a:pPr algn="ctr"/>
                      <a:r>
                        <a:rPr lang="en-ZA" dirty="0">
                          <a:latin typeface="Arial" panose="020B0604020202020204" pitchFamily="34" charset="0"/>
                          <a:cs typeface="Arial" panose="020B0604020202020204" pitchFamily="34" charset="0"/>
                        </a:rPr>
                        <a:t>Audit</a:t>
                      </a:r>
                      <a:r>
                        <a:rPr lang="en-ZA" baseline="0" dirty="0">
                          <a:latin typeface="Arial" panose="020B0604020202020204" pitchFamily="34" charset="0"/>
                          <a:cs typeface="Arial" panose="020B0604020202020204" pitchFamily="34" charset="0"/>
                        </a:rPr>
                        <a:t> Finding</a:t>
                      </a:r>
                      <a:endParaRPr lang="en-ZA" dirty="0">
                        <a:latin typeface="Arial" panose="020B0604020202020204" pitchFamily="34" charset="0"/>
                        <a:cs typeface="Arial" panose="020B0604020202020204" pitchFamily="34" charset="0"/>
                      </a:endParaRPr>
                    </a:p>
                  </a:txBody>
                  <a:tcPr>
                    <a:solidFill>
                      <a:schemeClr val="bg2">
                        <a:lumMod val="60000"/>
                        <a:lumOff val="40000"/>
                      </a:schemeClr>
                    </a:solidFill>
                  </a:tcPr>
                </a:tc>
                <a:tc>
                  <a:txBody>
                    <a:bodyPr/>
                    <a:lstStyle/>
                    <a:p>
                      <a:pPr algn="ctr"/>
                      <a:r>
                        <a:rPr lang="en-ZA" dirty="0">
                          <a:latin typeface="Arial" panose="020B0604020202020204" pitchFamily="34" charset="0"/>
                          <a:cs typeface="Arial" panose="020B0604020202020204" pitchFamily="34" charset="0"/>
                        </a:rPr>
                        <a:t>Progress</a:t>
                      </a:r>
                    </a:p>
                  </a:txBody>
                  <a:tcPr>
                    <a:solidFill>
                      <a:schemeClr val="bg2">
                        <a:lumMod val="60000"/>
                        <a:lumOff val="40000"/>
                      </a:schemeClr>
                    </a:solidFill>
                  </a:tcPr>
                </a:tc>
                <a:extLst>
                  <a:ext uri="{0D108BD9-81ED-4DB2-BD59-A6C34878D82A}">
                    <a16:rowId xmlns:a16="http://schemas.microsoft.com/office/drawing/2014/main" xmlns="" val="3819364291"/>
                  </a:ext>
                </a:extLst>
              </a:tr>
              <a:tr h="871984">
                <a:tc>
                  <a:txBody>
                    <a:bodyPr/>
                    <a:lstStyle/>
                    <a:p>
                      <a:r>
                        <a:rPr lang="en-ZA" sz="1600" b="0" i="0" u="none" strike="noStrike" kern="1200" dirty="0">
                          <a:solidFill>
                            <a:schemeClr val="tx1"/>
                          </a:solidFill>
                          <a:effectLst/>
                          <a:latin typeface="Arial" panose="020B0604020202020204" pitchFamily="34" charset="0"/>
                          <a:ea typeface="+mn-ea"/>
                          <a:cs typeface="Arial" panose="020B0604020202020204" pitchFamily="34" charset="0"/>
                        </a:rPr>
                        <a:t>Asset management policy outdated. Miss-alignment</a:t>
                      </a:r>
                      <a:r>
                        <a:rPr lang="en-ZA" sz="1600" b="0" i="0" u="none" strike="noStrike" kern="1200" baseline="0" dirty="0">
                          <a:solidFill>
                            <a:schemeClr val="tx1"/>
                          </a:solidFill>
                          <a:effectLst/>
                          <a:latin typeface="Arial" panose="020B0604020202020204" pitchFamily="34" charset="0"/>
                          <a:ea typeface="+mn-ea"/>
                          <a:cs typeface="Arial" panose="020B0604020202020204" pitchFamily="34" charset="0"/>
                        </a:rPr>
                        <a:t> between accounting policy and asset management policy</a:t>
                      </a:r>
                      <a:endParaRPr lang="en-ZA" sz="1600" dirty="0">
                        <a:latin typeface="Arial" panose="020B0604020202020204" pitchFamily="34" charset="0"/>
                        <a:cs typeface="Arial" panose="020B0604020202020204" pitchFamily="34" charset="0"/>
                      </a:endParaRPr>
                    </a:p>
                  </a:txBody>
                  <a:tcPr>
                    <a:solidFill>
                      <a:schemeClr val="bg1">
                        <a:lumMod val="95000"/>
                      </a:schemeClr>
                    </a:solidFill>
                  </a:tcPr>
                </a:tc>
                <a:tc>
                  <a:txBody>
                    <a:bodyPr/>
                    <a:lstStyle/>
                    <a:p>
                      <a:r>
                        <a:rPr lang="en-ZA" sz="1600" dirty="0">
                          <a:latin typeface="Arial" panose="020B0604020202020204" pitchFamily="34" charset="0"/>
                          <a:cs typeface="Arial" panose="020B0604020202020204" pitchFamily="34" charset="0"/>
                        </a:rPr>
                        <a:t>Asset Management Policy has been revised</a:t>
                      </a:r>
                    </a:p>
                  </a:txBody>
                  <a:tcPr>
                    <a:solidFill>
                      <a:schemeClr val="bg1">
                        <a:lumMod val="95000"/>
                      </a:schemeClr>
                    </a:solidFill>
                  </a:tcPr>
                </a:tc>
                <a:extLst>
                  <a:ext uri="{0D108BD9-81ED-4DB2-BD59-A6C34878D82A}">
                    <a16:rowId xmlns:a16="http://schemas.microsoft.com/office/drawing/2014/main" xmlns="" val="3551591087"/>
                  </a:ext>
                </a:extLst>
              </a:tr>
            </a:tbl>
          </a:graphicData>
        </a:graphic>
      </p:graphicFrame>
    </p:spTree>
    <p:extLst>
      <p:ext uri="{BB962C8B-B14F-4D97-AF65-F5344CB8AC3E}">
        <p14:creationId xmlns:p14="http://schemas.microsoft.com/office/powerpoint/2010/main" xmlns="" val="3754527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
          </p:nvPr>
        </p:nvSpPr>
        <p:spPr/>
        <p:txBody>
          <a:bodyPr>
            <a:normAutofit/>
          </a:bodyPr>
          <a:lstStyle/>
          <a:p>
            <a:r>
              <a:rPr lang="en-ZA" sz="2600" dirty="0">
                <a:latin typeface="Arial" panose="020B0604020202020204" pitchFamily="34" charset="0"/>
                <a:cs typeface="Arial" panose="020B0604020202020204" pitchFamily="34" charset="0"/>
              </a:rPr>
              <a:t>USAASA</a:t>
            </a:r>
          </a:p>
          <a:p>
            <a:r>
              <a:rPr lang="en-ZA" sz="2600" dirty="0">
                <a:latin typeface="Arial" panose="020B0604020202020204" pitchFamily="34" charset="0"/>
                <a:cs typeface="Arial" panose="020B0604020202020204" pitchFamily="34" charset="0"/>
              </a:rPr>
              <a:t> FINANCIAL STATEMENTS</a:t>
            </a:r>
          </a:p>
          <a:p>
            <a:r>
              <a:rPr lang="en-ZA" sz="2600" dirty="0">
                <a:latin typeface="Arial" panose="020B0604020202020204" pitchFamily="34" charset="0"/>
                <a:cs typeface="Arial" panose="020B0604020202020204" pitchFamily="34" charset="0"/>
              </a:rPr>
              <a:t>QUARTER 2 (2019/20 FY)</a:t>
            </a:r>
          </a:p>
        </p:txBody>
      </p:sp>
    </p:spTree>
    <p:extLst>
      <p:ext uri="{BB962C8B-B14F-4D97-AF65-F5344CB8AC3E}">
        <p14:creationId xmlns:p14="http://schemas.microsoft.com/office/powerpoint/2010/main" xmlns="" val="403178084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a:spLocks noGrp="1"/>
          </p:cNvSpPr>
          <p:nvPr>
            <p:ph type="title"/>
          </p:nvPr>
        </p:nvSpPr>
        <p:spPr>
          <a:xfrm>
            <a:off x="2627784" y="620688"/>
            <a:ext cx="6408712" cy="620687"/>
          </a:xfrm>
        </p:spPr>
        <p:txBody>
          <a:bodyPr>
            <a:normAutofit/>
          </a:bodyPr>
          <a:lstStyle/>
          <a:p>
            <a:r>
              <a:rPr lang="en-ZA" sz="2000" b="1" dirty="0">
                <a:solidFill>
                  <a:schemeClr val="bg1"/>
                </a:solidFill>
                <a:latin typeface="Arial" panose="020B0604020202020204" pitchFamily="34" charset="0"/>
                <a:cs typeface="Arial" panose="020B0604020202020204" pitchFamily="34" charset="0"/>
              </a:rPr>
              <a:t>Quarter</a:t>
            </a:r>
            <a:r>
              <a:rPr lang="en-ZA" sz="2200" b="1" dirty="0">
                <a:solidFill>
                  <a:schemeClr val="bg1"/>
                </a:solidFill>
                <a:latin typeface="+mn-lt"/>
              </a:rPr>
              <a:t> 2 Financial Statements 2018/19</a:t>
            </a:r>
          </a:p>
        </p:txBody>
      </p:sp>
      <p:sp>
        <p:nvSpPr>
          <p:cNvPr id="2" name="Slide Number Placeholder 1"/>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0505EF-40C9-4D99-849C-95606BC4B535}" type="slidenum">
              <a:rPr kumimoji="0" lang="en-US" sz="2000" b="1" i="0" u="none" strike="noStrike" kern="1200" cap="none" spc="0" normalizeH="0" baseline="0" noProof="0" smtClean="0">
                <a:ln>
                  <a:noFill/>
                </a:ln>
                <a:solidFill>
                  <a:prstClr val="black">
                    <a:tint val="75000"/>
                  </a:prstClr>
                </a:solidFill>
                <a:effectLst/>
                <a:uLnTx/>
                <a:uFillTx/>
                <a:latin typeface="Calibri"/>
                <a:ea typeface="+mn-ea"/>
                <a:cs typeface="Helvetica"/>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2000" b="1" i="0" u="none" strike="noStrike" kern="1200" cap="none" spc="0" normalizeH="0" baseline="0" noProof="0" dirty="0">
              <a:ln>
                <a:noFill/>
              </a:ln>
              <a:solidFill>
                <a:prstClr val="black">
                  <a:tint val="75000"/>
                </a:prstClr>
              </a:solidFill>
              <a:effectLst/>
              <a:uLnTx/>
              <a:uFillTx/>
              <a:latin typeface="Calibri"/>
              <a:ea typeface="+mn-ea"/>
              <a:cs typeface="Helvetica"/>
            </a:endParaRPr>
          </a:p>
        </p:txBody>
      </p:sp>
      <p:sp>
        <p:nvSpPr>
          <p:cNvPr id="3" name="Text Placeholder 2"/>
          <p:cNvSpPr>
            <a:spLocks noGrp="1"/>
          </p:cNvSpPr>
          <p:nvPr>
            <p:ph type="body" idx="1"/>
          </p:nvPr>
        </p:nvSpPr>
        <p:spPr>
          <a:xfrm>
            <a:off x="107504" y="5616624"/>
            <a:ext cx="8208912" cy="1124744"/>
          </a:xfrm>
        </p:spPr>
        <p:txBody>
          <a:bodyPr>
            <a:normAutofit fontScale="77500" lnSpcReduction="20000"/>
          </a:bodyPr>
          <a:lstStyle/>
          <a:p>
            <a:r>
              <a:rPr lang="en-US" dirty="0">
                <a:latin typeface="Arial" panose="020B0604020202020204" pitchFamily="34" charset="0"/>
                <a:cs typeface="Arial" panose="020B0604020202020204" pitchFamily="34" charset="0"/>
              </a:rPr>
              <a:t>USAASA’s financial performance for quarter two improved, compared to the prior year for the same period. There was a deficit of R12.5 million reported in the prior year compared to the surplus of R1.7 million in the current period. The revenue increased by 11%, from R41 million to R46 million. Expenses in the current period reduced by 21.57%. The main contributors towards the reduction of expenses were employee costs by R611k, legal cost by R4.9 million, consulting fees by R4.5 million and license fees by R573k.</a:t>
            </a:r>
            <a:endParaRPr lang="en-ZA" dirty="0">
              <a:latin typeface="Arial" panose="020B0604020202020204" pitchFamily="34" charset="0"/>
              <a:cs typeface="Arial" panose="020B0604020202020204" pitchFamily="34" charset="0"/>
            </a:endParaRPr>
          </a:p>
        </p:txBody>
      </p:sp>
      <p:pic>
        <p:nvPicPr>
          <p:cNvPr id="7" name="Content Placeholder 8"/>
          <p:cNvPicPr/>
          <p:nvPr/>
        </p:nvPicPr>
        <p:blipFill>
          <a:blip r:embed="rId3" cstate="print"/>
          <a:stretch>
            <a:fillRect/>
          </a:stretch>
        </p:blipFill>
        <p:spPr>
          <a:xfrm>
            <a:off x="30888" y="1484784"/>
            <a:ext cx="9144000" cy="4069715"/>
          </a:xfrm>
          <a:prstGeom prst="rect">
            <a:avLst/>
          </a:prstGeom>
        </p:spPr>
      </p:pic>
    </p:spTree>
    <p:extLst>
      <p:ext uri="{BB962C8B-B14F-4D97-AF65-F5344CB8AC3E}">
        <p14:creationId xmlns:p14="http://schemas.microsoft.com/office/powerpoint/2010/main" xmlns="" val="337709008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a:spLocks noGrp="1"/>
          </p:cNvSpPr>
          <p:nvPr>
            <p:ph type="title"/>
          </p:nvPr>
        </p:nvSpPr>
        <p:spPr>
          <a:xfrm>
            <a:off x="2627784" y="620688"/>
            <a:ext cx="6408712" cy="620687"/>
          </a:xfrm>
        </p:spPr>
        <p:txBody>
          <a:bodyPr>
            <a:normAutofit/>
          </a:bodyPr>
          <a:lstStyle/>
          <a:p>
            <a:r>
              <a:rPr lang="en-ZA" sz="2000" b="1" dirty="0">
                <a:solidFill>
                  <a:schemeClr val="bg1"/>
                </a:solidFill>
                <a:latin typeface="Arial" panose="020B0604020202020204" pitchFamily="34" charset="0"/>
                <a:cs typeface="Arial" panose="020B0604020202020204" pitchFamily="34" charset="0"/>
              </a:rPr>
              <a:t>Quarter 2 Financial Statements 2018/19</a:t>
            </a:r>
          </a:p>
        </p:txBody>
      </p:sp>
      <p:sp>
        <p:nvSpPr>
          <p:cNvPr id="2" name="Slide Number Placeholder 1"/>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0505EF-40C9-4D99-849C-95606BC4B535}" type="slidenum">
              <a:rPr kumimoji="0" lang="en-US" sz="2000" b="1" i="0" u="none" strike="noStrike" kern="1200" cap="none" spc="0" normalizeH="0" baseline="0" noProof="0" smtClean="0">
                <a:ln>
                  <a:noFill/>
                </a:ln>
                <a:solidFill>
                  <a:prstClr val="black">
                    <a:tint val="75000"/>
                  </a:prstClr>
                </a:solidFill>
                <a:effectLst/>
                <a:uLnTx/>
                <a:uFillTx/>
                <a:latin typeface="Calibri"/>
                <a:ea typeface="+mn-ea"/>
                <a:cs typeface="Helvetica"/>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2000" b="1" i="0" u="none" strike="noStrike" kern="1200" cap="none" spc="0" normalizeH="0" baseline="0" noProof="0" dirty="0">
              <a:ln>
                <a:noFill/>
              </a:ln>
              <a:solidFill>
                <a:prstClr val="black">
                  <a:tint val="75000"/>
                </a:prstClr>
              </a:solidFill>
              <a:effectLst/>
              <a:uLnTx/>
              <a:uFillTx/>
              <a:latin typeface="Calibri"/>
              <a:ea typeface="+mn-ea"/>
              <a:cs typeface="Helvetica"/>
            </a:endParaRPr>
          </a:p>
        </p:txBody>
      </p:sp>
      <p:sp>
        <p:nvSpPr>
          <p:cNvPr id="3" name="Text Placeholder 2"/>
          <p:cNvSpPr>
            <a:spLocks noGrp="1"/>
          </p:cNvSpPr>
          <p:nvPr>
            <p:ph type="body" idx="1"/>
          </p:nvPr>
        </p:nvSpPr>
        <p:spPr>
          <a:xfrm>
            <a:off x="33022" y="5601594"/>
            <a:ext cx="8229600" cy="1052735"/>
          </a:xfrm>
        </p:spPr>
        <p:txBody>
          <a:bodyPr>
            <a:normAutofit/>
          </a:bodyPr>
          <a:lstStyle/>
          <a:p>
            <a:r>
              <a:rPr lang="en-US" sz="1400" dirty="0">
                <a:latin typeface="Arial" panose="020B0604020202020204" pitchFamily="34" charset="0"/>
                <a:cs typeface="Arial" panose="020B0604020202020204" pitchFamily="34" charset="0"/>
              </a:rPr>
              <a:t>The financial position deteriorated, resulting in the net assets of R31.5 million compared to R40.3 million in the prior year. The contributor is the aging of non-current asset, especially intangible asset. USAASA’s intangible assets has a net book value of R6.7 million compared to R20 million in the prior year.</a:t>
            </a:r>
            <a:endParaRPr lang="en-ZA" sz="1400" dirty="0">
              <a:latin typeface="Arial" panose="020B0604020202020204" pitchFamily="34" charset="0"/>
              <a:cs typeface="Arial" panose="020B0604020202020204" pitchFamily="34" charset="0"/>
            </a:endParaRPr>
          </a:p>
        </p:txBody>
      </p:sp>
      <p:pic>
        <p:nvPicPr>
          <p:cNvPr id="6" name="Content Placeholder 4"/>
          <p:cNvPicPr/>
          <p:nvPr/>
        </p:nvPicPr>
        <p:blipFill>
          <a:blip r:embed="rId2" cstate="print"/>
          <a:stretch>
            <a:fillRect/>
          </a:stretch>
        </p:blipFill>
        <p:spPr>
          <a:xfrm>
            <a:off x="0" y="1412776"/>
            <a:ext cx="9144000" cy="4104456"/>
          </a:xfrm>
          <a:prstGeom prst="rect">
            <a:avLst/>
          </a:prstGeom>
        </p:spPr>
      </p:pic>
    </p:spTree>
    <p:extLst>
      <p:ext uri="{BB962C8B-B14F-4D97-AF65-F5344CB8AC3E}">
        <p14:creationId xmlns:p14="http://schemas.microsoft.com/office/powerpoint/2010/main" xmlns="" val="279471018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a:spLocks noGrp="1"/>
          </p:cNvSpPr>
          <p:nvPr>
            <p:ph type="title"/>
          </p:nvPr>
        </p:nvSpPr>
        <p:spPr>
          <a:xfrm>
            <a:off x="2627784" y="620688"/>
            <a:ext cx="6408712" cy="620687"/>
          </a:xfrm>
        </p:spPr>
        <p:txBody>
          <a:bodyPr>
            <a:normAutofit/>
          </a:bodyPr>
          <a:lstStyle/>
          <a:p>
            <a:r>
              <a:rPr lang="en-ZA" sz="2000" b="1" dirty="0">
                <a:solidFill>
                  <a:schemeClr val="bg1"/>
                </a:solidFill>
                <a:latin typeface="Arial" panose="020B0604020202020204" pitchFamily="34" charset="0"/>
                <a:cs typeface="Arial" panose="020B0604020202020204" pitchFamily="34" charset="0"/>
              </a:rPr>
              <a:t>Quarter 2 Financial Statements 2018/19</a:t>
            </a:r>
          </a:p>
        </p:txBody>
      </p:sp>
      <p:sp>
        <p:nvSpPr>
          <p:cNvPr id="2" name="Slide Number Placeholder 1"/>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0505EF-40C9-4D99-849C-95606BC4B535}" type="slidenum">
              <a:rPr kumimoji="0" lang="en-US" sz="2000" b="1" i="0" u="none" strike="noStrike" kern="1200" cap="none" spc="0" normalizeH="0" baseline="0" noProof="0" smtClean="0">
                <a:ln>
                  <a:noFill/>
                </a:ln>
                <a:solidFill>
                  <a:prstClr val="black">
                    <a:tint val="75000"/>
                  </a:prstClr>
                </a:solidFill>
                <a:effectLst/>
                <a:uLnTx/>
                <a:uFillTx/>
                <a:latin typeface="Calibri"/>
                <a:ea typeface="+mn-ea"/>
                <a:cs typeface="Helvetica"/>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2000" b="1" i="0" u="none" strike="noStrike" kern="1200" cap="none" spc="0" normalizeH="0" baseline="0" noProof="0" dirty="0">
              <a:ln>
                <a:noFill/>
              </a:ln>
              <a:solidFill>
                <a:prstClr val="black">
                  <a:tint val="75000"/>
                </a:prstClr>
              </a:solidFill>
              <a:effectLst/>
              <a:uLnTx/>
              <a:uFillTx/>
              <a:latin typeface="Calibri"/>
              <a:ea typeface="+mn-ea"/>
              <a:cs typeface="Helvetica"/>
            </a:endParaRPr>
          </a:p>
        </p:txBody>
      </p:sp>
      <p:sp>
        <p:nvSpPr>
          <p:cNvPr id="3" name="Text Placeholder 2"/>
          <p:cNvSpPr>
            <a:spLocks noGrp="1"/>
          </p:cNvSpPr>
          <p:nvPr>
            <p:ph type="body" idx="1"/>
          </p:nvPr>
        </p:nvSpPr>
        <p:spPr>
          <a:xfrm>
            <a:off x="107504" y="5802580"/>
            <a:ext cx="8136904" cy="938787"/>
          </a:xfrm>
        </p:spPr>
        <p:txBody>
          <a:bodyPr>
            <a:normAutofit/>
          </a:bodyPr>
          <a:lstStyle/>
          <a:p>
            <a:r>
              <a:rPr lang="en-US" sz="1400" dirty="0">
                <a:latin typeface="Arial" panose="020B0604020202020204" pitchFamily="34" charset="0"/>
                <a:cs typeface="Arial" panose="020B0604020202020204" pitchFamily="34" charset="0"/>
              </a:rPr>
              <a:t>Cash has improved from R23.2 million in prior year to R32.6 million in the current year. This can be attributed to lower spending.</a:t>
            </a:r>
            <a:endParaRPr lang="en-ZA" sz="1400" dirty="0">
              <a:latin typeface="Arial" panose="020B0604020202020204" pitchFamily="34" charset="0"/>
              <a:cs typeface="Arial" panose="020B0604020202020204" pitchFamily="34" charset="0"/>
            </a:endParaRPr>
          </a:p>
        </p:txBody>
      </p:sp>
      <p:pic>
        <p:nvPicPr>
          <p:cNvPr id="6" name="Content Placeholder 4"/>
          <p:cNvPicPr/>
          <p:nvPr/>
        </p:nvPicPr>
        <p:blipFill>
          <a:blip r:embed="rId3" cstate="print"/>
          <a:stretch>
            <a:fillRect/>
          </a:stretch>
        </p:blipFill>
        <p:spPr>
          <a:xfrm>
            <a:off x="0" y="1412776"/>
            <a:ext cx="9144000" cy="4218404"/>
          </a:xfrm>
          <a:prstGeom prst="rect">
            <a:avLst/>
          </a:prstGeom>
        </p:spPr>
      </p:pic>
    </p:spTree>
    <p:extLst>
      <p:ext uri="{BB962C8B-B14F-4D97-AF65-F5344CB8AC3E}">
        <p14:creationId xmlns:p14="http://schemas.microsoft.com/office/powerpoint/2010/main" xmlns="" val="1167135643"/>
      </p:ext>
    </p:extLst>
  </p:cSld>
  <p:clrMapOvr>
    <a:masterClrMapping/>
  </p:clrMapOvr>
  <p:transition spd="med"/>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Bookman Old Style"/>
        <a:ea typeface=""/>
        <a:cs typeface=""/>
      </a:majorFont>
      <a:minorFont>
        <a:latin typeface="Bookman Old Styl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Application xmlns="http://www.sap.com/cof/powerpoint/application">
  <Version>2</Version>
  <Revision>2.3.0.57241</Revision>
</Application>
</file>

<file path=customXml/item2.xml><?xml version="1.0" encoding="utf-8"?>
<Application xmlns="http://www.sap.com/cof/ao/powerpoint/application">
  <com.sap.ip.bi.pioneer>
    <Version>4</Version>
    <AAO_Revision>2.3.0.57241</AAO_Revision>
    <RefreshOnOpen>False</RefreshOnOpen>
    <PlanningModeSetToChangeMode>True</PlanningModeSetToChangeMode>
    <Cleaned>False</Cleaned>
    <ForcePromptOnInitialRefresh>False</ForcePromptOnInitialRefresh>
    <StorePromptsInDocument>True</StorePromptsInDocument>
    <MergeVariables>False</MergeVariables>
    <WorkingMode>Local</WorkingMode>
    <RefreshPlanningObjectsOnRefreshAll>True</RefreshPlanningObjectsOnRefreshAll>
    <Items/>
  </com.sap.ip.bi.pioneer>
</Application>
</file>

<file path=customXml/itemProps1.xml><?xml version="1.0" encoding="utf-8"?>
<ds:datastoreItem xmlns:ds="http://schemas.openxmlformats.org/officeDocument/2006/customXml" ds:itemID="{64788AB2-787A-47E6-B9F2-1D02B1F8972D}">
  <ds:schemaRefs>
    <ds:schemaRef ds:uri="http://www.sap.com/cof/powerpoint/application"/>
  </ds:schemaRefs>
</ds:datastoreItem>
</file>

<file path=customXml/itemProps2.xml><?xml version="1.0" encoding="utf-8"?>
<ds:datastoreItem xmlns:ds="http://schemas.openxmlformats.org/officeDocument/2006/customXml" ds:itemID="{4F13852D-7D32-4998-9AD6-93F4B7934863}">
  <ds:schemaRefs>
    <ds:schemaRef ds:uri="http://www.sap.com/cof/ao/powerpoint/application"/>
  </ds:schemaRefs>
</ds:datastoreItem>
</file>

<file path=docProps/app.xml><?xml version="1.0" encoding="utf-8"?>
<Properties xmlns="http://schemas.openxmlformats.org/officeDocument/2006/extended-properties" xmlns:vt="http://schemas.openxmlformats.org/officeDocument/2006/docPropsVTypes">
  <TotalTime>31355</TotalTime>
  <Words>1275</Words>
  <Application>Microsoft Office PowerPoint</Application>
  <PresentationFormat>On-screen Show (4:3)</PresentationFormat>
  <Paragraphs>167</Paragraphs>
  <Slides>26</Slides>
  <Notes>6</Notes>
  <HiddenSlides>0</HiddenSlides>
  <MMClips>0</MMClips>
  <ScaleCrop>false</ScaleCrop>
  <HeadingPairs>
    <vt:vector size="4" baseType="variant">
      <vt:variant>
        <vt:lpstr>Theme</vt:lpstr>
      </vt:variant>
      <vt:variant>
        <vt:i4>3</vt:i4>
      </vt:variant>
      <vt:variant>
        <vt:lpstr>Slide Titles</vt:lpstr>
      </vt:variant>
      <vt:variant>
        <vt:i4>26</vt:i4>
      </vt:variant>
    </vt:vector>
  </HeadingPairs>
  <TitlesOfParts>
    <vt:vector size="29" baseType="lpstr">
      <vt:lpstr>Default Design</vt:lpstr>
      <vt:lpstr>Office Theme</vt:lpstr>
      <vt:lpstr>3_Office Theme</vt:lpstr>
      <vt:lpstr>USAASA and USAF Presentation</vt:lpstr>
      <vt:lpstr>Slide 2</vt:lpstr>
      <vt:lpstr>Slide 3</vt:lpstr>
      <vt:lpstr>Slide 4</vt:lpstr>
      <vt:lpstr>Slide 5</vt:lpstr>
      <vt:lpstr>Slide 6</vt:lpstr>
      <vt:lpstr>Quarter 2 Financial Statements 2018/19</vt:lpstr>
      <vt:lpstr>Quarter 2 Financial Statements 2018/19</vt:lpstr>
      <vt:lpstr>Quarter 2 Financial Statements 2018/19</vt:lpstr>
      <vt:lpstr>Slide 10</vt:lpstr>
      <vt:lpstr>Slide 11</vt:lpstr>
      <vt:lpstr>Slide 12</vt:lpstr>
      <vt:lpstr>Slide 13</vt:lpstr>
      <vt:lpstr>Slide 14</vt:lpstr>
      <vt:lpstr>Quarter 2 Financial Statements 2019/20</vt:lpstr>
      <vt:lpstr>Quarter 2 Financial Statements 2019/20</vt:lpstr>
      <vt:lpstr>Quarter 2 Financial Statements 2019/20</vt:lpstr>
      <vt:lpstr>Slide 18</vt:lpstr>
      <vt:lpstr>Slide 19</vt:lpstr>
      <vt:lpstr>Slide 20</vt:lpstr>
      <vt:lpstr>Slide 21</vt:lpstr>
      <vt:lpstr>Slide 22</vt:lpstr>
      <vt:lpstr>Slide 23</vt:lpstr>
      <vt:lpstr>Slide 24</vt:lpstr>
      <vt:lpstr>Slide 25</vt:lpstr>
      <vt:lpstr>        THANK YOU        </vt:lpstr>
    </vt:vector>
  </TitlesOfParts>
  <Company>Department Of Communications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PUMZA</cp:lastModifiedBy>
  <cp:revision>832</cp:revision>
  <cp:lastPrinted>2019-10-08T09:17:14Z</cp:lastPrinted>
  <dcterms:created xsi:type="dcterms:W3CDTF">2006-03-29T18:40:00Z</dcterms:created>
  <dcterms:modified xsi:type="dcterms:W3CDTF">2019-12-05T08:09:02Z</dcterms:modified>
</cp:coreProperties>
</file>