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1" r:id="rId5"/>
  </p:sldMasterIdLst>
  <p:notesMasterIdLst>
    <p:notesMasterId r:id="rId47"/>
  </p:notesMasterIdLst>
  <p:sldIdLst>
    <p:sldId id="257" r:id="rId6"/>
    <p:sldId id="349" r:id="rId7"/>
    <p:sldId id="350" r:id="rId8"/>
    <p:sldId id="348" r:id="rId9"/>
    <p:sldId id="323" r:id="rId10"/>
    <p:sldId id="324" r:id="rId11"/>
    <p:sldId id="281" r:id="rId12"/>
    <p:sldId id="312" r:id="rId13"/>
    <p:sldId id="318" r:id="rId14"/>
    <p:sldId id="313" r:id="rId15"/>
    <p:sldId id="317" r:id="rId16"/>
    <p:sldId id="316" r:id="rId17"/>
    <p:sldId id="307" r:id="rId18"/>
    <p:sldId id="311" r:id="rId19"/>
    <p:sldId id="315" r:id="rId20"/>
    <p:sldId id="319" r:id="rId21"/>
    <p:sldId id="320" r:id="rId22"/>
    <p:sldId id="321" r:id="rId23"/>
    <p:sldId id="322" r:id="rId24"/>
    <p:sldId id="325" r:id="rId25"/>
    <p:sldId id="326" r:id="rId26"/>
    <p:sldId id="327" r:id="rId27"/>
    <p:sldId id="328" r:id="rId28"/>
    <p:sldId id="329" r:id="rId29"/>
    <p:sldId id="330" r:id="rId30"/>
    <p:sldId id="331" r:id="rId31"/>
    <p:sldId id="332" r:id="rId32"/>
    <p:sldId id="333" r:id="rId33"/>
    <p:sldId id="334" r:id="rId34"/>
    <p:sldId id="335" r:id="rId35"/>
    <p:sldId id="336" r:id="rId36"/>
    <p:sldId id="337" r:id="rId37"/>
    <p:sldId id="338" r:id="rId38"/>
    <p:sldId id="339" r:id="rId39"/>
    <p:sldId id="340" r:id="rId40"/>
    <p:sldId id="341" r:id="rId41"/>
    <p:sldId id="342" r:id="rId42"/>
    <p:sldId id="343" r:id="rId43"/>
    <p:sldId id="344" r:id="rId44"/>
    <p:sldId id="345" r:id="rId45"/>
    <p:sldId id="346" r:id="rId46"/>
  </p:sldIdLst>
  <p:sldSz cx="9144000" cy="6858000" type="screen4x3"/>
  <p:notesSz cx="7099300" cy="10234613"/>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p:defaultTextStyle>
  <p:extLst>
    <p:ext uri="{521415D9-36F7-43E2-AB2F-B90AF26B5E84}">
      <p14:sectionLst xmlns:p14="http://schemas.microsoft.com/office/powerpoint/2010/main">
        <p14:section name="Default Section" id="{8A259491-9896-44E6-A9E8-7AE7254CEA70}">
          <p14:sldIdLst>
            <p14:sldId id="257"/>
            <p14:sldId id="349"/>
            <p14:sldId id="350"/>
            <p14:sldId id="348"/>
            <p14:sldId id="323"/>
            <p14:sldId id="324"/>
            <p14:sldId id="281"/>
          </p14:sldIdLst>
        </p14:section>
        <p14:section name="G20 Reforms" id="{55AF3495-D364-4112-946D-FE829573837B}">
          <p14:sldIdLst>
            <p14:sldId id="312"/>
            <p14:sldId id="318"/>
            <p14:sldId id="313"/>
            <p14:sldId id="317"/>
            <p14:sldId id="316"/>
            <p14:sldId id="307"/>
            <p14:sldId id="311"/>
          </p14:sldIdLst>
        </p14:section>
        <p14:section name="PA and FSCA presentation" id="{8F2DDCB3-1328-4D57-87CC-ADC06CFBB451}">
          <p14:sldIdLst>
            <p14:sldId id="315"/>
            <p14:sldId id="319"/>
            <p14:sldId id="320"/>
            <p14:sldId id="321"/>
            <p14:sldId id="322"/>
            <p14:sldId id="325"/>
            <p14:sldId id="326"/>
            <p14:sldId id="327"/>
            <p14:sldId id="328"/>
            <p14:sldId id="329"/>
            <p14:sldId id="330"/>
            <p14:sldId id="331"/>
            <p14:sldId id="332"/>
            <p14:sldId id="333"/>
            <p14:sldId id="334"/>
            <p14:sldId id="335"/>
            <p14:sldId id="336"/>
            <p14:sldId id="337"/>
            <p14:sldId id="338"/>
            <p14:sldId id="339"/>
            <p14:sldId id="340"/>
            <p14:sldId id="341"/>
            <p14:sldId id="342"/>
            <p14:sldId id="343"/>
            <p14:sldId id="344"/>
            <p14:sldId id="345"/>
            <p14:sldId id="346"/>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sabelle Mangazi" initials="I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B90400"/>
    <a:srgbClr val="FFFFFF"/>
    <a:srgbClr val="007635"/>
    <a:srgbClr val="E1AF93"/>
    <a:srgbClr val="004C22"/>
    <a:srgbClr val="FFCC66"/>
    <a:srgbClr val="CC33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00" autoAdjust="0"/>
    <p:restoredTop sz="90841" autoAdjust="0"/>
  </p:normalViewPr>
  <p:slideViewPr>
    <p:cSldViewPr>
      <p:cViewPr>
        <p:scale>
          <a:sx n="110" d="100"/>
          <a:sy n="110" d="100"/>
        </p:scale>
        <p:origin x="-696" y="4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E6B8DA-2F39-4106-AF30-363EE7931BCE}" type="doc">
      <dgm:prSet loTypeId="urn:microsoft.com/office/officeart/2005/8/layout/hList3" loCatId="list" qsTypeId="urn:microsoft.com/office/officeart/2005/8/quickstyle/simple1" qsCatId="simple" csTypeId="urn:microsoft.com/office/officeart/2005/8/colors/accent3_1" csCatId="accent3" phldr="1"/>
      <dgm:spPr/>
      <dgm:t>
        <a:bodyPr/>
        <a:lstStyle/>
        <a:p>
          <a:endParaRPr lang="en-US"/>
        </a:p>
      </dgm:t>
    </dgm:pt>
    <dgm:pt modelId="{52C9FAD1-0598-40C1-AE67-C4940C0F8CCD}">
      <dgm:prSet phldrT="[Text]" custT="1"/>
      <dgm:spPr>
        <a:solidFill>
          <a:srgbClr val="A50021"/>
        </a:solidFill>
        <a:ln>
          <a:solidFill>
            <a:srgbClr val="B90400"/>
          </a:solidFill>
        </a:ln>
      </dgm:spPr>
      <dgm:t>
        <a:bodyPr/>
        <a:lstStyle/>
        <a:p>
          <a:pPr algn="ctr"/>
          <a:r>
            <a:rPr lang="en-US" sz="1400" dirty="0" smtClean="0">
              <a:solidFill>
                <a:schemeClr val="bg1"/>
              </a:solidFill>
            </a:rPr>
            <a:t>OTC Derivatives Reform Areas</a:t>
          </a:r>
          <a:endParaRPr lang="en-US" sz="1400" dirty="0">
            <a:solidFill>
              <a:schemeClr val="bg1"/>
            </a:solidFill>
          </a:endParaRPr>
        </a:p>
      </dgm:t>
    </dgm:pt>
    <dgm:pt modelId="{EC270CED-FD08-423F-8F86-A7956E1726B4}" type="parTrans" cxnId="{11FE478E-9831-44F3-A0CB-52B042EC2BCA}">
      <dgm:prSet/>
      <dgm:spPr/>
      <dgm:t>
        <a:bodyPr/>
        <a:lstStyle/>
        <a:p>
          <a:pPr algn="just"/>
          <a:endParaRPr lang="en-US" sz="1600">
            <a:solidFill>
              <a:schemeClr val="bg1"/>
            </a:solidFill>
          </a:endParaRPr>
        </a:p>
      </dgm:t>
    </dgm:pt>
    <dgm:pt modelId="{C76FD068-B35E-424A-8A14-1FC65FABD800}" type="sibTrans" cxnId="{11FE478E-9831-44F3-A0CB-52B042EC2BCA}">
      <dgm:prSet/>
      <dgm:spPr/>
      <dgm:t>
        <a:bodyPr/>
        <a:lstStyle/>
        <a:p>
          <a:pPr algn="just"/>
          <a:endParaRPr lang="en-US" sz="1600">
            <a:solidFill>
              <a:schemeClr val="bg1"/>
            </a:solidFill>
          </a:endParaRPr>
        </a:p>
      </dgm:t>
    </dgm:pt>
    <dgm:pt modelId="{818A4623-87FA-4676-84F1-14DB88B105D5}">
      <dgm:prSet phldrT="[Text]" custT="1"/>
      <dgm:spPr/>
      <dgm:t>
        <a:bodyPr/>
        <a:lstStyle/>
        <a:p>
          <a:pPr algn="just"/>
          <a:r>
            <a:rPr lang="en-US" sz="1200" dirty="0" smtClean="0">
              <a:solidFill>
                <a:schemeClr val="tx1"/>
              </a:solidFill>
            </a:rPr>
            <a:t>Code of Conduct and Registration of Market participants, Central Reporting</a:t>
          </a:r>
          <a:endParaRPr lang="en-US" sz="1200" dirty="0">
            <a:solidFill>
              <a:schemeClr val="tx1"/>
            </a:solidFill>
          </a:endParaRPr>
        </a:p>
      </dgm:t>
    </dgm:pt>
    <dgm:pt modelId="{6F3E7935-2CCC-4004-966A-AD64066EF90C}" type="parTrans" cxnId="{111DF000-7F09-4901-8213-33009744A804}">
      <dgm:prSet/>
      <dgm:spPr/>
      <dgm:t>
        <a:bodyPr/>
        <a:lstStyle/>
        <a:p>
          <a:pPr algn="just"/>
          <a:endParaRPr lang="en-US" sz="1600">
            <a:solidFill>
              <a:schemeClr val="bg1"/>
            </a:solidFill>
          </a:endParaRPr>
        </a:p>
      </dgm:t>
    </dgm:pt>
    <dgm:pt modelId="{0ABD784F-1CD8-462F-B46D-F56234C2E77A}" type="sibTrans" cxnId="{111DF000-7F09-4901-8213-33009744A804}">
      <dgm:prSet/>
      <dgm:spPr/>
      <dgm:t>
        <a:bodyPr/>
        <a:lstStyle/>
        <a:p>
          <a:pPr algn="just"/>
          <a:endParaRPr lang="en-US" sz="1600">
            <a:solidFill>
              <a:schemeClr val="bg1"/>
            </a:solidFill>
          </a:endParaRPr>
        </a:p>
      </dgm:t>
    </dgm:pt>
    <dgm:pt modelId="{0CB279AF-77D1-48D9-8B06-C745C4901DA6}">
      <dgm:prSet phldrT="[Text]" custT="1"/>
      <dgm:spPr/>
      <dgm:t>
        <a:bodyPr/>
        <a:lstStyle/>
        <a:p>
          <a:pPr algn="just"/>
          <a:r>
            <a:rPr lang="en-US" sz="1200" dirty="0" err="1" smtClean="0">
              <a:solidFill>
                <a:schemeClr val="tx1"/>
              </a:solidFill>
            </a:rPr>
            <a:t>Standardisation</a:t>
          </a:r>
          <a:r>
            <a:rPr lang="en-US" sz="1200" dirty="0" smtClean="0">
              <a:solidFill>
                <a:schemeClr val="tx1"/>
              </a:solidFill>
            </a:rPr>
            <a:t>, Central Clearing and central trading - where appropriate</a:t>
          </a:r>
          <a:endParaRPr lang="en-US" sz="1200" dirty="0">
            <a:solidFill>
              <a:schemeClr val="tx1"/>
            </a:solidFill>
          </a:endParaRPr>
        </a:p>
      </dgm:t>
    </dgm:pt>
    <dgm:pt modelId="{2BB1895F-703C-473E-BB10-CAD32D538A2C}" type="parTrans" cxnId="{7E5B5394-E196-403C-BFE3-49A7291D56A5}">
      <dgm:prSet/>
      <dgm:spPr/>
      <dgm:t>
        <a:bodyPr/>
        <a:lstStyle/>
        <a:p>
          <a:pPr algn="just"/>
          <a:endParaRPr lang="en-US" sz="1600">
            <a:solidFill>
              <a:schemeClr val="bg1"/>
            </a:solidFill>
          </a:endParaRPr>
        </a:p>
      </dgm:t>
    </dgm:pt>
    <dgm:pt modelId="{E5FC744E-4C7C-4EFE-98F5-1F6E02B29962}" type="sibTrans" cxnId="{7E5B5394-E196-403C-BFE3-49A7291D56A5}">
      <dgm:prSet/>
      <dgm:spPr/>
      <dgm:t>
        <a:bodyPr/>
        <a:lstStyle/>
        <a:p>
          <a:pPr algn="just"/>
          <a:endParaRPr lang="en-US" sz="1600">
            <a:solidFill>
              <a:schemeClr val="bg1"/>
            </a:solidFill>
          </a:endParaRPr>
        </a:p>
      </dgm:t>
    </dgm:pt>
    <dgm:pt modelId="{63E499AD-F753-48F3-A39E-776CF07F2B4D}">
      <dgm:prSet phldrT="[Text]" custT="1"/>
      <dgm:spPr/>
      <dgm:t>
        <a:bodyPr/>
        <a:lstStyle/>
        <a:p>
          <a:pPr algn="just"/>
          <a:r>
            <a:rPr lang="en-US" sz="1200" dirty="0" smtClean="0">
              <a:solidFill>
                <a:schemeClr val="tx1"/>
              </a:solidFill>
            </a:rPr>
            <a:t>Risk management- Margin and Capital requirements for non centrally cleared derivatives (where appropriate)</a:t>
          </a:r>
          <a:endParaRPr lang="en-US" sz="1200" dirty="0">
            <a:solidFill>
              <a:schemeClr val="tx1"/>
            </a:solidFill>
          </a:endParaRPr>
        </a:p>
      </dgm:t>
    </dgm:pt>
    <dgm:pt modelId="{13D13F86-8CD9-4E10-89DC-BF8EFD02DCD5}" type="parTrans" cxnId="{DAB30973-55F8-4DB3-9763-9CC22EB61E9D}">
      <dgm:prSet/>
      <dgm:spPr/>
      <dgm:t>
        <a:bodyPr/>
        <a:lstStyle/>
        <a:p>
          <a:pPr algn="just"/>
          <a:endParaRPr lang="en-US" sz="1600">
            <a:solidFill>
              <a:schemeClr val="bg1"/>
            </a:solidFill>
          </a:endParaRPr>
        </a:p>
      </dgm:t>
    </dgm:pt>
    <dgm:pt modelId="{A69131D3-64A3-4228-8AF3-FAD085A302C2}" type="sibTrans" cxnId="{DAB30973-55F8-4DB3-9763-9CC22EB61E9D}">
      <dgm:prSet/>
      <dgm:spPr/>
      <dgm:t>
        <a:bodyPr/>
        <a:lstStyle/>
        <a:p>
          <a:pPr algn="just"/>
          <a:endParaRPr lang="en-US" sz="1600">
            <a:solidFill>
              <a:schemeClr val="bg1"/>
            </a:solidFill>
          </a:endParaRPr>
        </a:p>
      </dgm:t>
    </dgm:pt>
    <dgm:pt modelId="{E5291B68-CFB3-4F84-BDA8-95B715F32BF5}" type="pres">
      <dgm:prSet presAssocID="{F2E6B8DA-2F39-4106-AF30-363EE7931BCE}" presName="composite" presStyleCnt="0">
        <dgm:presLayoutVars>
          <dgm:chMax val="1"/>
          <dgm:dir/>
          <dgm:resizeHandles val="exact"/>
        </dgm:presLayoutVars>
      </dgm:prSet>
      <dgm:spPr/>
      <dgm:t>
        <a:bodyPr/>
        <a:lstStyle/>
        <a:p>
          <a:endParaRPr lang="en-US"/>
        </a:p>
      </dgm:t>
    </dgm:pt>
    <dgm:pt modelId="{9EF935CC-E01D-4F89-9727-65A886D903D8}" type="pres">
      <dgm:prSet presAssocID="{52C9FAD1-0598-40C1-AE67-C4940C0F8CCD}" presName="roof" presStyleLbl="dkBgShp" presStyleIdx="0" presStyleCnt="2"/>
      <dgm:spPr/>
      <dgm:t>
        <a:bodyPr/>
        <a:lstStyle/>
        <a:p>
          <a:endParaRPr lang="en-US"/>
        </a:p>
      </dgm:t>
    </dgm:pt>
    <dgm:pt modelId="{CC4B8658-51F7-4BD6-9062-1FB0C0014674}" type="pres">
      <dgm:prSet presAssocID="{52C9FAD1-0598-40C1-AE67-C4940C0F8CCD}" presName="pillars" presStyleCnt="0"/>
      <dgm:spPr/>
    </dgm:pt>
    <dgm:pt modelId="{206EAD86-FDF1-43A4-86AF-7DEB447394AA}" type="pres">
      <dgm:prSet presAssocID="{52C9FAD1-0598-40C1-AE67-C4940C0F8CCD}" presName="pillar1" presStyleLbl="node1" presStyleIdx="0" presStyleCnt="3">
        <dgm:presLayoutVars>
          <dgm:bulletEnabled val="1"/>
        </dgm:presLayoutVars>
      </dgm:prSet>
      <dgm:spPr/>
      <dgm:t>
        <a:bodyPr/>
        <a:lstStyle/>
        <a:p>
          <a:endParaRPr lang="en-US"/>
        </a:p>
      </dgm:t>
    </dgm:pt>
    <dgm:pt modelId="{038B2B51-C094-4019-9A71-118FAAA5AF13}" type="pres">
      <dgm:prSet presAssocID="{0CB279AF-77D1-48D9-8B06-C745C4901DA6}" presName="pillarX" presStyleLbl="node1" presStyleIdx="1" presStyleCnt="3">
        <dgm:presLayoutVars>
          <dgm:bulletEnabled val="1"/>
        </dgm:presLayoutVars>
      </dgm:prSet>
      <dgm:spPr/>
      <dgm:t>
        <a:bodyPr/>
        <a:lstStyle/>
        <a:p>
          <a:endParaRPr lang="en-US"/>
        </a:p>
      </dgm:t>
    </dgm:pt>
    <dgm:pt modelId="{3F52BCBB-21FC-48B3-A1FD-4A34812E1F61}" type="pres">
      <dgm:prSet presAssocID="{63E499AD-F753-48F3-A39E-776CF07F2B4D}" presName="pillarX" presStyleLbl="node1" presStyleIdx="2" presStyleCnt="3">
        <dgm:presLayoutVars>
          <dgm:bulletEnabled val="1"/>
        </dgm:presLayoutVars>
      </dgm:prSet>
      <dgm:spPr/>
      <dgm:t>
        <a:bodyPr/>
        <a:lstStyle/>
        <a:p>
          <a:endParaRPr lang="en-US"/>
        </a:p>
      </dgm:t>
    </dgm:pt>
    <dgm:pt modelId="{03C55CB0-648D-4D85-969F-6D9551A2248C}" type="pres">
      <dgm:prSet presAssocID="{52C9FAD1-0598-40C1-AE67-C4940C0F8CCD}" presName="base" presStyleLbl="dkBgShp" presStyleIdx="1" presStyleCnt="2"/>
      <dgm:spPr>
        <a:solidFill>
          <a:srgbClr val="A50021"/>
        </a:solidFill>
      </dgm:spPr>
    </dgm:pt>
  </dgm:ptLst>
  <dgm:cxnLst>
    <dgm:cxn modelId="{DAB30973-55F8-4DB3-9763-9CC22EB61E9D}" srcId="{52C9FAD1-0598-40C1-AE67-C4940C0F8CCD}" destId="{63E499AD-F753-48F3-A39E-776CF07F2B4D}" srcOrd="2" destOrd="0" parTransId="{13D13F86-8CD9-4E10-89DC-BF8EFD02DCD5}" sibTransId="{A69131D3-64A3-4228-8AF3-FAD085A302C2}"/>
    <dgm:cxn modelId="{7E5B5394-E196-403C-BFE3-49A7291D56A5}" srcId="{52C9FAD1-0598-40C1-AE67-C4940C0F8CCD}" destId="{0CB279AF-77D1-48D9-8B06-C745C4901DA6}" srcOrd="1" destOrd="0" parTransId="{2BB1895F-703C-473E-BB10-CAD32D538A2C}" sibTransId="{E5FC744E-4C7C-4EFE-98F5-1F6E02B29962}"/>
    <dgm:cxn modelId="{34AA0805-ACDD-49F8-9849-F9FA390059FA}" type="presOf" srcId="{63E499AD-F753-48F3-A39E-776CF07F2B4D}" destId="{3F52BCBB-21FC-48B3-A1FD-4A34812E1F61}" srcOrd="0" destOrd="0" presId="urn:microsoft.com/office/officeart/2005/8/layout/hList3"/>
    <dgm:cxn modelId="{346760EC-68EB-4C05-A72F-E090526221EE}" type="presOf" srcId="{0CB279AF-77D1-48D9-8B06-C745C4901DA6}" destId="{038B2B51-C094-4019-9A71-118FAAA5AF13}" srcOrd="0" destOrd="0" presId="urn:microsoft.com/office/officeart/2005/8/layout/hList3"/>
    <dgm:cxn modelId="{11FE478E-9831-44F3-A0CB-52B042EC2BCA}" srcId="{F2E6B8DA-2F39-4106-AF30-363EE7931BCE}" destId="{52C9FAD1-0598-40C1-AE67-C4940C0F8CCD}" srcOrd="0" destOrd="0" parTransId="{EC270CED-FD08-423F-8F86-A7956E1726B4}" sibTransId="{C76FD068-B35E-424A-8A14-1FC65FABD800}"/>
    <dgm:cxn modelId="{111DF000-7F09-4901-8213-33009744A804}" srcId="{52C9FAD1-0598-40C1-AE67-C4940C0F8CCD}" destId="{818A4623-87FA-4676-84F1-14DB88B105D5}" srcOrd="0" destOrd="0" parTransId="{6F3E7935-2CCC-4004-966A-AD64066EF90C}" sibTransId="{0ABD784F-1CD8-462F-B46D-F56234C2E77A}"/>
    <dgm:cxn modelId="{1ED925EA-E7D9-47A8-B121-8E7BBAD6A261}" type="presOf" srcId="{F2E6B8DA-2F39-4106-AF30-363EE7931BCE}" destId="{E5291B68-CFB3-4F84-BDA8-95B715F32BF5}" srcOrd="0" destOrd="0" presId="urn:microsoft.com/office/officeart/2005/8/layout/hList3"/>
    <dgm:cxn modelId="{F50C5F4F-DFE8-476D-8E0C-AB50F98BF576}" type="presOf" srcId="{818A4623-87FA-4676-84F1-14DB88B105D5}" destId="{206EAD86-FDF1-43A4-86AF-7DEB447394AA}" srcOrd="0" destOrd="0" presId="urn:microsoft.com/office/officeart/2005/8/layout/hList3"/>
    <dgm:cxn modelId="{FC405480-DC6E-47D9-BA77-D0725E6AEDD8}" type="presOf" srcId="{52C9FAD1-0598-40C1-AE67-C4940C0F8CCD}" destId="{9EF935CC-E01D-4F89-9727-65A886D903D8}" srcOrd="0" destOrd="0" presId="urn:microsoft.com/office/officeart/2005/8/layout/hList3"/>
    <dgm:cxn modelId="{6E59408E-DA7A-41A3-A979-DD0581165F2B}" type="presParOf" srcId="{E5291B68-CFB3-4F84-BDA8-95B715F32BF5}" destId="{9EF935CC-E01D-4F89-9727-65A886D903D8}" srcOrd="0" destOrd="0" presId="urn:microsoft.com/office/officeart/2005/8/layout/hList3"/>
    <dgm:cxn modelId="{008E83A8-1813-416F-BAFF-2104B7183A3D}" type="presParOf" srcId="{E5291B68-CFB3-4F84-BDA8-95B715F32BF5}" destId="{CC4B8658-51F7-4BD6-9062-1FB0C0014674}" srcOrd="1" destOrd="0" presId="urn:microsoft.com/office/officeart/2005/8/layout/hList3"/>
    <dgm:cxn modelId="{03A727A8-C0E4-461E-A2E7-CE8233526608}" type="presParOf" srcId="{CC4B8658-51F7-4BD6-9062-1FB0C0014674}" destId="{206EAD86-FDF1-43A4-86AF-7DEB447394AA}" srcOrd="0" destOrd="0" presId="urn:microsoft.com/office/officeart/2005/8/layout/hList3"/>
    <dgm:cxn modelId="{23FD0C0B-7A51-4026-A32E-0C53F90A37A9}" type="presParOf" srcId="{CC4B8658-51F7-4BD6-9062-1FB0C0014674}" destId="{038B2B51-C094-4019-9A71-118FAAA5AF13}" srcOrd="1" destOrd="0" presId="urn:microsoft.com/office/officeart/2005/8/layout/hList3"/>
    <dgm:cxn modelId="{6E8F9E72-3CF8-49C7-9403-0C848261A8D4}" type="presParOf" srcId="{CC4B8658-51F7-4BD6-9062-1FB0C0014674}" destId="{3F52BCBB-21FC-48B3-A1FD-4A34812E1F61}" srcOrd="2" destOrd="0" presId="urn:microsoft.com/office/officeart/2005/8/layout/hList3"/>
    <dgm:cxn modelId="{087428AD-48EB-4F10-9879-3676ED9D1462}" type="presParOf" srcId="{E5291B68-CFB3-4F84-BDA8-95B715F32BF5}" destId="{03C55CB0-648D-4D85-969F-6D9551A2248C}"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0" y="0"/>
            <a:ext cx="3076363" cy="511731"/>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defRPr sz="1300"/>
            </a:lvl1pPr>
          </a:lstStyle>
          <a:p>
            <a:pPr>
              <a:defRPr/>
            </a:pPr>
            <a:endParaRPr lang="en-US" dirty="0"/>
          </a:p>
        </p:txBody>
      </p:sp>
      <p:sp>
        <p:nvSpPr>
          <p:cNvPr id="1027" name="Rectangle 3"/>
          <p:cNvSpPr>
            <a:spLocks noGrp="1" noChangeArrowheads="1"/>
          </p:cNvSpPr>
          <p:nvPr>
            <p:ph type="dt" idx="1"/>
          </p:nvPr>
        </p:nvSpPr>
        <p:spPr bwMode="auto">
          <a:xfrm>
            <a:off x="4022937" y="0"/>
            <a:ext cx="3076363" cy="511731"/>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r">
              <a:defRPr sz="1300"/>
            </a:lvl1pPr>
          </a:lstStyle>
          <a:p>
            <a:pPr>
              <a:defRPr/>
            </a:pPr>
            <a:endParaRPr lang="en-US" dirty="0"/>
          </a:p>
        </p:txBody>
      </p:sp>
      <p:sp>
        <p:nvSpPr>
          <p:cNvPr id="16388"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p:spPr>
      </p:sp>
      <p:sp>
        <p:nvSpPr>
          <p:cNvPr id="1029" name="Rectangle 5"/>
          <p:cNvSpPr>
            <a:spLocks noGrp="1" noChangeArrowheads="1"/>
          </p:cNvSpPr>
          <p:nvPr>
            <p:ph type="body" sz="quarter" idx="3"/>
          </p:nvPr>
        </p:nvSpPr>
        <p:spPr bwMode="auto">
          <a:xfrm>
            <a:off x="946574" y="4861441"/>
            <a:ext cx="5206153" cy="4605576"/>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30" name="Rectangle 6"/>
          <p:cNvSpPr>
            <a:spLocks noGrp="1" noChangeArrowheads="1"/>
          </p:cNvSpPr>
          <p:nvPr>
            <p:ph type="ftr" sz="quarter" idx="4"/>
          </p:nvPr>
        </p:nvSpPr>
        <p:spPr bwMode="auto">
          <a:xfrm>
            <a:off x="0" y="9722882"/>
            <a:ext cx="3076363" cy="511731"/>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defRPr sz="1300"/>
            </a:lvl1pPr>
          </a:lstStyle>
          <a:p>
            <a:pPr>
              <a:defRPr/>
            </a:pPr>
            <a:endParaRPr lang="en-US" dirty="0"/>
          </a:p>
        </p:txBody>
      </p:sp>
      <p:sp>
        <p:nvSpPr>
          <p:cNvPr id="1031" name="Rectangle 7"/>
          <p:cNvSpPr>
            <a:spLocks noGrp="1" noChangeArrowheads="1"/>
          </p:cNvSpPr>
          <p:nvPr>
            <p:ph type="sldNum" sz="quarter" idx="5"/>
          </p:nvPr>
        </p:nvSpPr>
        <p:spPr bwMode="auto">
          <a:xfrm>
            <a:off x="4022937" y="9722882"/>
            <a:ext cx="3076363" cy="511731"/>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r">
              <a:defRPr sz="1300"/>
            </a:lvl1pPr>
          </a:lstStyle>
          <a:p>
            <a:pPr>
              <a:defRPr/>
            </a:pPr>
            <a:fld id="{6B3CFC1B-0E00-4C88-84C7-CCC0463C469A}" type="slidenum">
              <a:rPr lang="en-US"/>
              <a:pPr>
                <a:defRPr/>
              </a:pPr>
              <a:t>‹#›</a:t>
            </a:fld>
            <a:endParaRPr lang="en-US" dirty="0"/>
          </a:p>
        </p:txBody>
      </p:sp>
    </p:spTree>
    <p:extLst>
      <p:ext uri="{BB962C8B-B14F-4D97-AF65-F5344CB8AC3E}">
        <p14:creationId xmlns:p14="http://schemas.microsoft.com/office/powerpoint/2010/main" val="11071421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A7CF3E8A-AC36-4158-A20A-83F1E024A815}" type="slidenum">
              <a:rPr lang="en-US" sz="1300" smtClean="0"/>
              <a:pPr/>
              <a:t>1</a:t>
            </a:fld>
            <a:endParaRPr lang="en-US" sz="1300"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A7CF3E8A-AC36-4158-A20A-83F1E024A815}" type="slidenum">
              <a:rPr lang="en-US" sz="1300" smtClean="0"/>
              <a:pPr/>
              <a:t>4</a:t>
            </a:fld>
            <a:endParaRPr lang="en-US" sz="1300"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val="155352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B3CFC1B-0E00-4C88-84C7-CCC0463C469A}" type="slidenum">
              <a:rPr lang="en-US" smtClean="0"/>
              <a:pPr>
                <a:defRPr/>
              </a:pPr>
              <a:t>7</a:t>
            </a:fld>
            <a:endParaRPr lang="en-US" dirty="0"/>
          </a:p>
        </p:txBody>
      </p:sp>
    </p:spTree>
    <p:extLst>
      <p:ext uri="{BB962C8B-B14F-4D97-AF65-F5344CB8AC3E}">
        <p14:creationId xmlns:p14="http://schemas.microsoft.com/office/powerpoint/2010/main" val="1086713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B3CFC1B-0E00-4C88-84C7-CCC0463C469A}" type="slidenum">
              <a:rPr lang="en-US" smtClean="0"/>
              <a:pPr>
                <a:defRPr/>
              </a:pPr>
              <a:t>13</a:t>
            </a:fld>
            <a:endParaRPr lang="en-US" dirty="0"/>
          </a:p>
        </p:txBody>
      </p:sp>
    </p:spTree>
    <p:extLst>
      <p:ext uri="{BB962C8B-B14F-4D97-AF65-F5344CB8AC3E}">
        <p14:creationId xmlns:p14="http://schemas.microsoft.com/office/powerpoint/2010/main" val="1930743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B3CFC1B-0E00-4C88-84C7-CCC0463C469A}" type="slidenum">
              <a:rPr lang="en-US" smtClean="0"/>
              <a:pPr>
                <a:defRPr/>
              </a:pPr>
              <a:t>17</a:t>
            </a:fld>
            <a:endParaRPr lang="en-US" dirty="0"/>
          </a:p>
        </p:txBody>
      </p:sp>
    </p:spTree>
    <p:extLst>
      <p:ext uri="{BB962C8B-B14F-4D97-AF65-F5344CB8AC3E}">
        <p14:creationId xmlns:p14="http://schemas.microsoft.com/office/powerpoint/2010/main" val="1406272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B3CFC1B-0E00-4C88-84C7-CCC0463C469A}" type="slidenum">
              <a:rPr lang="en-US" smtClean="0"/>
              <a:pPr>
                <a:defRPr/>
              </a:pPr>
              <a:t>19</a:t>
            </a:fld>
            <a:endParaRPr lang="en-US" dirty="0"/>
          </a:p>
        </p:txBody>
      </p:sp>
    </p:spTree>
    <p:extLst>
      <p:ext uri="{BB962C8B-B14F-4D97-AF65-F5344CB8AC3E}">
        <p14:creationId xmlns:p14="http://schemas.microsoft.com/office/powerpoint/2010/main" val="3044683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96E11230-45CF-4A62-AE56-580A1A2E9EC7}" type="slidenum">
              <a:rPr lang="en-US" smtClean="0"/>
              <a:pPr/>
              <a:t>20</a:t>
            </a:fld>
            <a:endParaRPr lang="en-US" dirty="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976431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087</a:t>
            </a:r>
            <a:r>
              <a:rPr lang="en-ZA" baseline="0" dirty="0"/>
              <a:t> 8250143</a:t>
            </a:r>
          </a:p>
          <a:p>
            <a:endParaRPr lang="en-ZA" baseline="0" dirty="0"/>
          </a:p>
          <a:p>
            <a:r>
              <a:rPr lang="en-ZA" baseline="0" dirty="0"/>
              <a:t>399709</a:t>
            </a:r>
            <a:endParaRPr lang="en-ZA" dirty="0"/>
          </a:p>
        </p:txBody>
      </p:sp>
      <p:sp>
        <p:nvSpPr>
          <p:cNvPr id="4" name="Slide Number Placeholder 3"/>
          <p:cNvSpPr>
            <a:spLocks noGrp="1"/>
          </p:cNvSpPr>
          <p:nvPr>
            <p:ph type="sldNum" sz="quarter" idx="10"/>
          </p:nvPr>
        </p:nvSpPr>
        <p:spPr/>
        <p:txBody>
          <a:bodyPr/>
          <a:lstStyle/>
          <a:p>
            <a:fld id="{5172A462-1F78-4E07-A819-CCB8C4C63F09}" type="slidenum">
              <a:rPr lang="en-ZA" smtClean="0"/>
              <a:t>24</a:t>
            </a:fld>
            <a:endParaRPr lang="en-ZA" dirty="0"/>
          </a:p>
        </p:txBody>
      </p:sp>
    </p:spTree>
    <p:extLst>
      <p:ext uri="{BB962C8B-B14F-4D97-AF65-F5344CB8AC3E}">
        <p14:creationId xmlns:p14="http://schemas.microsoft.com/office/powerpoint/2010/main" val="1176717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6553200" y="6248400"/>
            <a:ext cx="1905000" cy="457200"/>
          </a:xfrm>
        </p:spPr>
        <p:txBody>
          <a:bodyPr/>
          <a:lstStyle>
            <a:lvl1pPr>
              <a:defRPr sz="1400" b="0">
                <a:solidFill>
                  <a:schemeClr val="tx1"/>
                </a:solidFill>
                <a:latin typeface="+mn-lt"/>
              </a:defRPr>
            </a:lvl1pPr>
          </a:lstStyle>
          <a:p>
            <a:pPr>
              <a:defRPr/>
            </a:pPr>
            <a:fld id="{7A820C4A-A7F1-4B88-97FD-103EF1BF507C}"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0B5ECF9-1465-4EF3-B65A-1F1703729436}" type="slidenum">
              <a:rPr lang="en-US"/>
              <a:pPr>
                <a:defRPr/>
              </a:pPr>
              <a:t>‹#›</a:t>
            </a:fld>
            <a:endParaRPr lang="en-US" sz="1400" b="0" dirty="0">
              <a:solidFill>
                <a:schemeClr val="tx1"/>
              </a:solidFill>
              <a:latin typeface="+mn-lt"/>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76200"/>
            <a:ext cx="21907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76200"/>
            <a:ext cx="64198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4B1FAC0-C71A-4374-BA6C-CC6F09EAD34A}" type="slidenum">
              <a:rPr lang="en-US"/>
              <a:pPr>
                <a:defRPr/>
              </a:pPr>
              <a:t>‹#›</a:t>
            </a:fld>
            <a:endParaRPr lang="en-US" sz="1400" b="0" dirty="0">
              <a:solidFill>
                <a:schemeClr val="tx1"/>
              </a:solidFill>
              <a:latin typeface="+mn-l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8CC9CFB-5521-4678-B011-3614EFC0CBEB}" type="slidenum">
              <a:rPr lang="en-US"/>
              <a:pPr>
                <a:defRPr/>
              </a:pPr>
              <a:t>‹#›</a:t>
            </a:fld>
            <a:endParaRPr lang="en-US" sz="1400" b="0" dirty="0">
              <a:solidFill>
                <a:schemeClr val="tx1"/>
              </a:solidFill>
              <a:latin typeface="+mn-l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97A9A0B-050D-4155-853A-3F440EC7EC84}" type="slidenum">
              <a:rPr lang="en-US"/>
              <a:pPr>
                <a:defRPr/>
              </a:pPr>
              <a:t>‹#›</a:t>
            </a:fld>
            <a:endParaRPr lang="en-US" sz="1400" b="0" dirty="0">
              <a:solidFill>
                <a:schemeClr val="tx1"/>
              </a:solidFill>
              <a:latin typeface="+mn-l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295400"/>
            <a:ext cx="4305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95400"/>
            <a:ext cx="4305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A82FDD07-E551-4080-834D-8DF4EAB96ACF}" type="slidenum">
              <a:rPr lang="en-US"/>
              <a:pPr>
                <a:defRPr/>
              </a:pPr>
              <a:t>‹#›</a:t>
            </a:fld>
            <a:endParaRPr lang="en-US" sz="1400" b="0" dirty="0">
              <a:solidFill>
                <a:schemeClr val="tx1"/>
              </a:solidFill>
              <a:latin typeface="+mn-l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80C94576-B670-40AC-95FC-9F33BDCC6763}" type="slidenum">
              <a:rPr lang="en-US"/>
              <a:pPr>
                <a:defRPr/>
              </a:pPr>
              <a:t>‹#›</a:t>
            </a:fld>
            <a:endParaRPr lang="en-US" sz="1400" b="0" dirty="0">
              <a:solidFill>
                <a:schemeClr val="tx1"/>
              </a:solidFill>
              <a:latin typeface="+mn-lt"/>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0237F379-0440-461B-BC01-BC2256C3CC41}" type="slidenum">
              <a:rPr lang="en-US"/>
              <a:pPr>
                <a:defRPr/>
              </a:pPr>
              <a:t>‹#›</a:t>
            </a:fld>
            <a:endParaRPr lang="en-US" sz="1400" b="0" dirty="0">
              <a:solidFill>
                <a:schemeClr val="tx1"/>
              </a:solidFill>
              <a:latin typeface="+mn-lt"/>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8B37C72D-A64A-4C11-8384-EFC764D68778}" type="slidenum">
              <a:rPr lang="en-US"/>
              <a:pPr>
                <a:defRPr/>
              </a:pPr>
              <a:t>‹#›</a:t>
            </a:fld>
            <a:endParaRPr lang="en-US" sz="1400" b="0" dirty="0">
              <a:solidFill>
                <a:schemeClr val="tx1"/>
              </a:solidFill>
              <a:latin typeface="+mn-lt"/>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DBB8A129-6BC7-4DD3-9CC2-BFA88DDA8F08}" type="slidenum">
              <a:rPr lang="en-US"/>
              <a:pPr>
                <a:defRPr/>
              </a:pPr>
              <a:t>‹#›</a:t>
            </a:fld>
            <a:endParaRPr lang="en-US" sz="1400" b="0" dirty="0">
              <a:solidFill>
                <a:schemeClr val="tx1"/>
              </a:solidFill>
              <a:latin typeface="+mn-lt"/>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F53DE998-2B83-40B8-8585-95F380756812}" type="slidenum">
              <a:rPr lang="en-US"/>
              <a:pPr>
                <a:defRPr/>
              </a:pPr>
              <a:t>‹#›</a:t>
            </a:fld>
            <a:endParaRPr lang="en-US" sz="1400" b="0" dirty="0">
              <a:solidFill>
                <a:schemeClr val="tx1"/>
              </a:solidFill>
              <a:latin typeface="+mn-lt"/>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Powerpoint Presentation Banner"/>
          <p:cNvPicPr>
            <a:picLocks noChangeAspect="1" noChangeArrowheads="1"/>
          </p:cNvPicPr>
          <p:nvPr userDrawn="1"/>
        </p:nvPicPr>
        <p:blipFill>
          <a:blip r:embed="rId13" cstate="print"/>
          <a:srcRect/>
          <a:stretch>
            <a:fillRect/>
          </a:stretch>
        </p:blipFill>
        <p:spPr bwMode="auto">
          <a:xfrm>
            <a:off x="0" y="5961063"/>
            <a:ext cx="9144000" cy="896937"/>
          </a:xfrm>
          <a:prstGeom prst="rect">
            <a:avLst/>
          </a:prstGeom>
          <a:noFill/>
          <a:ln w="9525">
            <a:noFill/>
            <a:miter lim="800000"/>
            <a:headEnd/>
            <a:tailEnd/>
          </a:ln>
        </p:spPr>
      </p:pic>
      <p:pic>
        <p:nvPicPr>
          <p:cNvPr id="1027" name="Picture 9" descr="Powerpoint Presentation T Banner"/>
          <p:cNvPicPr>
            <a:picLocks noChangeAspect="1" noChangeArrowheads="1"/>
          </p:cNvPicPr>
          <p:nvPr userDrawn="1"/>
        </p:nvPicPr>
        <p:blipFill>
          <a:blip r:embed="rId14" cstate="print"/>
          <a:srcRect/>
          <a:stretch>
            <a:fillRect/>
          </a:stretch>
        </p:blipFill>
        <p:spPr bwMode="auto">
          <a:xfrm>
            <a:off x="-15875" y="0"/>
            <a:ext cx="9177338" cy="1143000"/>
          </a:xfrm>
          <a:prstGeom prst="rect">
            <a:avLst/>
          </a:prstGeom>
          <a:noFill/>
          <a:ln w="9525">
            <a:noFill/>
            <a:miter lim="800000"/>
            <a:headEnd/>
            <a:tailEnd/>
          </a:ln>
        </p:spPr>
      </p:pic>
      <p:sp>
        <p:nvSpPr>
          <p:cNvPr id="1028" name="Rectangle 2"/>
          <p:cNvSpPr>
            <a:spLocks noGrp="1" noChangeArrowheads="1"/>
          </p:cNvSpPr>
          <p:nvPr>
            <p:ph type="title"/>
          </p:nvPr>
        </p:nvSpPr>
        <p:spPr bwMode="auto">
          <a:xfrm>
            <a:off x="152400" y="76200"/>
            <a:ext cx="7772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152400" y="1295400"/>
            <a:ext cx="8763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defRPr>
            </a:lvl1pPr>
          </a:lstStyle>
          <a:p>
            <a:pPr>
              <a:defRPr/>
            </a:pPr>
            <a:endParaRPr lang="en-US" dirty="0"/>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defRPr>
            </a:lvl1pPr>
          </a:lstStyle>
          <a:p>
            <a:pPr>
              <a:defRPr/>
            </a:pPr>
            <a:endParaRPr lang="en-US" dirty="0"/>
          </a:p>
        </p:txBody>
      </p:sp>
      <p:sp>
        <p:nvSpPr>
          <p:cNvPr id="5126" name="Rectangle 6"/>
          <p:cNvSpPr>
            <a:spLocks noGrp="1" noChangeArrowheads="1"/>
          </p:cNvSpPr>
          <p:nvPr>
            <p:ph type="sldNum" sz="quarter" idx="4"/>
          </p:nvPr>
        </p:nvSpPr>
        <p:spPr bwMode="auto">
          <a:xfrm>
            <a:off x="693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solidFill>
                  <a:schemeClr val="bg2"/>
                </a:solidFill>
                <a:latin typeface="Arial Bold Italic" pitchFamily="1" charset="0"/>
                <a:ea typeface="+mn-ea"/>
              </a:defRPr>
            </a:lvl1pPr>
          </a:lstStyle>
          <a:p>
            <a:pPr>
              <a:defRPr/>
            </a:pPr>
            <a:fld id="{93A48D7A-90BD-4FC4-BA69-5234ABFB3132}" type="slidenum">
              <a:rPr lang="en-US"/>
              <a:pPr>
                <a:defRPr/>
              </a:pPr>
              <a:t>‹#›</a:t>
            </a:fld>
            <a:endParaRPr lang="en-US" sz="1400" dirty="0"/>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hf hdr="0" ftr="0" dt="0"/>
  <p:txStyles>
    <p:titleStyle>
      <a:lvl1pPr algn="l" rtl="0" eaLnBrk="0" fontAlgn="base" hangingPunct="0">
        <a:spcBef>
          <a:spcPct val="0"/>
        </a:spcBef>
        <a:spcAft>
          <a:spcPct val="0"/>
        </a:spcAft>
        <a:defRPr sz="3000">
          <a:solidFill>
            <a:schemeClr val="bg1"/>
          </a:solidFill>
          <a:latin typeface="+mj-lt"/>
          <a:ea typeface="+mj-ea"/>
          <a:cs typeface="+mj-cs"/>
        </a:defRPr>
      </a:lvl1pPr>
      <a:lvl2pPr algn="l" rtl="0" eaLnBrk="0" fontAlgn="base" hangingPunct="0">
        <a:spcBef>
          <a:spcPct val="0"/>
        </a:spcBef>
        <a:spcAft>
          <a:spcPct val="0"/>
        </a:spcAft>
        <a:defRPr sz="3000">
          <a:solidFill>
            <a:schemeClr val="bg1"/>
          </a:solidFill>
          <a:latin typeface="Arial Bold" pitchFamily="1" charset="0"/>
          <a:ea typeface="Osaka" pitchFamily="1" charset="-128"/>
        </a:defRPr>
      </a:lvl2pPr>
      <a:lvl3pPr algn="l" rtl="0" eaLnBrk="0" fontAlgn="base" hangingPunct="0">
        <a:spcBef>
          <a:spcPct val="0"/>
        </a:spcBef>
        <a:spcAft>
          <a:spcPct val="0"/>
        </a:spcAft>
        <a:defRPr sz="3000">
          <a:solidFill>
            <a:schemeClr val="bg1"/>
          </a:solidFill>
          <a:latin typeface="Arial Bold" pitchFamily="1" charset="0"/>
          <a:ea typeface="Osaka" pitchFamily="1" charset="-128"/>
        </a:defRPr>
      </a:lvl3pPr>
      <a:lvl4pPr algn="l" rtl="0" eaLnBrk="0" fontAlgn="base" hangingPunct="0">
        <a:spcBef>
          <a:spcPct val="0"/>
        </a:spcBef>
        <a:spcAft>
          <a:spcPct val="0"/>
        </a:spcAft>
        <a:defRPr sz="3000">
          <a:solidFill>
            <a:schemeClr val="bg1"/>
          </a:solidFill>
          <a:latin typeface="Arial Bold" pitchFamily="1" charset="0"/>
          <a:ea typeface="Osaka" pitchFamily="1" charset="-128"/>
        </a:defRPr>
      </a:lvl4pPr>
      <a:lvl5pPr algn="l" rtl="0" eaLnBrk="0" fontAlgn="base" hangingPunct="0">
        <a:spcBef>
          <a:spcPct val="0"/>
        </a:spcBef>
        <a:spcAft>
          <a:spcPct val="0"/>
        </a:spcAft>
        <a:defRPr sz="3000">
          <a:solidFill>
            <a:schemeClr val="bg1"/>
          </a:solidFill>
          <a:latin typeface="Arial Bold" pitchFamily="1" charset="0"/>
          <a:ea typeface="Osaka" pitchFamily="1" charset="-128"/>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fsb.org/2019/10/otc-derivatives-market-reforms-2019-progress-report-on-implementation/"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bis.org/bcbs/publ/d475.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g20.utoronto.ca/2009/2009communique0925.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hyperlink" Target="http://www.treasury.gov.za/legislation/bills/2012/FMB/Annexure%20B%20Reducing%20the%20Risks%20of%20OTC%20Derivatives.pdf" TargetMode="Externa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1" descr="Powerpoint Presentatio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7338"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12"/>
          <p:cNvSpPr>
            <a:spLocks noGrp="1" noChangeArrowheads="1"/>
          </p:cNvSpPr>
          <p:nvPr>
            <p:ph type="ctrTitle"/>
          </p:nvPr>
        </p:nvSpPr>
        <p:spPr bwMode="white">
          <a:xfrm>
            <a:off x="533400" y="3140075"/>
            <a:ext cx="7940675" cy="1027113"/>
          </a:xfrm>
        </p:spPr>
        <p:txBody>
          <a:bodyPr/>
          <a:lstStyle/>
          <a:p>
            <a:pPr algn="r" eaLnBrk="1" hangingPunct="1"/>
            <a:r>
              <a:rPr lang="en-US" sz="2500" b="1" dirty="0" smtClean="0"/>
              <a:t>Update on Twin Peaks system</a:t>
            </a:r>
            <a:endParaRPr lang="en-US" dirty="0" smtClean="0"/>
          </a:p>
        </p:txBody>
      </p:sp>
      <p:sp>
        <p:nvSpPr>
          <p:cNvPr id="13316" name="Rectangle 13"/>
          <p:cNvSpPr>
            <a:spLocks noGrp="1" noChangeArrowheads="1"/>
          </p:cNvSpPr>
          <p:nvPr>
            <p:ph type="subTitle" idx="1"/>
          </p:nvPr>
        </p:nvSpPr>
        <p:spPr bwMode="white">
          <a:xfrm>
            <a:off x="930275" y="4130675"/>
            <a:ext cx="7543800" cy="341313"/>
          </a:xfrm>
        </p:spPr>
        <p:txBody>
          <a:bodyPr/>
          <a:lstStyle/>
          <a:p>
            <a:pPr algn="r" eaLnBrk="1" hangingPunct="1"/>
            <a:r>
              <a:rPr lang="en-US" sz="1400" i="1" dirty="0" smtClean="0">
                <a:solidFill>
                  <a:schemeClr val="bg1"/>
                </a:solidFill>
              </a:rPr>
              <a:t>Discussion at the Standing Committee on Finance</a:t>
            </a:r>
          </a:p>
        </p:txBody>
      </p:sp>
      <p:sp>
        <p:nvSpPr>
          <p:cNvPr id="13317" name="Rectangle 14"/>
          <p:cNvSpPr>
            <a:spLocks noChangeArrowheads="1"/>
          </p:cNvSpPr>
          <p:nvPr/>
        </p:nvSpPr>
        <p:spPr bwMode="white">
          <a:xfrm>
            <a:off x="777875" y="4548188"/>
            <a:ext cx="7696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spcBef>
                <a:spcPct val="20000"/>
              </a:spcBef>
            </a:pPr>
            <a:r>
              <a:rPr lang="en-US" sz="1000" dirty="0" smtClean="0">
                <a:solidFill>
                  <a:schemeClr val="bg1"/>
                </a:solidFill>
                <a:ea typeface="Osaka"/>
                <a:cs typeface="Osaka"/>
              </a:rPr>
              <a:t>National </a:t>
            </a:r>
            <a:r>
              <a:rPr lang="en-US" sz="1000" dirty="0">
                <a:solidFill>
                  <a:schemeClr val="bg1"/>
                </a:solidFill>
                <a:ea typeface="Osaka"/>
                <a:cs typeface="Osaka"/>
              </a:rPr>
              <a:t>Treasury</a:t>
            </a:r>
            <a:r>
              <a:rPr lang="en-US" sz="1000" b="1" dirty="0">
                <a:solidFill>
                  <a:schemeClr val="bg1"/>
                </a:solidFill>
                <a:ea typeface="Osaka"/>
                <a:cs typeface="Osaka"/>
              </a:rPr>
              <a:t>    |  </a:t>
            </a:r>
            <a:r>
              <a:rPr lang="en-US" sz="1000" b="1" dirty="0" smtClean="0">
                <a:solidFill>
                  <a:schemeClr val="bg1"/>
                </a:solidFill>
                <a:ea typeface="Osaka"/>
                <a:cs typeface="Osaka"/>
              </a:rPr>
              <a:t>3 December 2019</a:t>
            </a:r>
            <a:endParaRPr lang="en-US" sz="1000" dirty="0">
              <a:solidFill>
                <a:schemeClr val="bg1"/>
              </a:solidFill>
              <a:ea typeface="Osaka"/>
              <a:cs typeface="Osaka"/>
            </a:endParaRPr>
          </a:p>
        </p:txBody>
      </p:sp>
    </p:spTree>
    <p:extLst>
      <p:ext uri="{BB962C8B-B14F-4D97-AF65-F5344CB8AC3E}">
        <p14:creationId xmlns:p14="http://schemas.microsoft.com/office/powerpoint/2010/main" val="40099710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en-US" sz="2800" dirty="0"/>
              <a:t>SA Progress to date</a:t>
            </a:r>
          </a:p>
        </p:txBody>
      </p:sp>
      <p:sp>
        <p:nvSpPr>
          <p:cNvPr id="3" name="Content Placeholder 2"/>
          <p:cNvSpPr>
            <a:spLocks noGrp="1"/>
          </p:cNvSpPr>
          <p:nvPr>
            <p:ph idx="1"/>
          </p:nvPr>
        </p:nvSpPr>
        <p:spPr>
          <a:xfrm>
            <a:off x="0" y="1196752"/>
            <a:ext cx="9144000" cy="4824536"/>
          </a:xfrm>
        </p:spPr>
        <p:txBody>
          <a:bodyPr/>
          <a:lstStyle/>
          <a:p>
            <a:pPr algn="just">
              <a:lnSpc>
                <a:spcPct val="150000"/>
              </a:lnSpc>
            </a:pPr>
            <a:r>
              <a:rPr lang="en-US" sz="1200" dirty="0" smtClean="0"/>
              <a:t>South African authorities have continued to implement the reforms to OTC derivative markets, aligned with international standards and principles. </a:t>
            </a:r>
          </a:p>
          <a:p>
            <a:pPr algn="just">
              <a:lnSpc>
                <a:spcPct val="150000"/>
              </a:lnSpc>
            </a:pPr>
            <a:r>
              <a:rPr lang="en-US" sz="1200" dirty="0" smtClean="0"/>
              <a:t>Reforms implemented through legislative and regulatory reforms:</a:t>
            </a:r>
          </a:p>
          <a:p>
            <a:pPr lvl="1" algn="just">
              <a:lnSpc>
                <a:spcPct val="150000"/>
              </a:lnSpc>
            </a:pPr>
            <a:r>
              <a:rPr lang="en-US" sz="1200" dirty="0" smtClean="0"/>
              <a:t>The Financial Markets Act (19 of 2012) provides the enabling framework to regulate OTC derivatives activities – </a:t>
            </a:r>
            <a:r>
              <a:rPr lang="en-US" sz="1200" b="1" dirty="0" smtClean="0"/>
              <a:t>effective 2013 and further consequential amendments </a:t>
            </a:r>
          </a:p>
          <a:p>
            <a:pPr lvl="1" algn="just">
              <a:lnSpc>
                <a:spcPct val="150000"/>
              </a:lnSpc>
            </a:pPr>
            <a:r>
              <a:rPr lang="en-US" sz="1200" dirty="0" smtClean="0"/>
              <a:t>The Regulations under the FMA </a:t>
            </a:r>
            <a:r>
              <a:rPr lang="en-US" sz="1200" dirty="0"/>
              <a:t>include additional requirements </a:t>
            </a:r>
            <a:r>
              <a:rPr lang="en-US" sz="1200" dirty="0" smtClean="0"/>
              <a:t> - </a:t>
            </a:r>
            <a:r>
              <a:rPr lang="en-US" sz="1200" b="1" dirty="0" smtClean="0"/>
              <a:t>effective in February 2018 </a:t>
            </a:r>
          </a:p>
          <a:p>
            <a:pPr lvl="1" algn="just">
              <a:lnSpc>
                <a:spcPct val="150000"/>
              </a:lnSpc>
            </a:pPr>
            <a:r>
              <a:rPr lang="en-US" sz="1200" dirty="0" smtClean="0"/>
              <a:t>The Financial Sector Regulation Act ( 9 of 2017) – includes empowering provisions for the Prudential Authority and the Financial Sector Conduct Authority to issue additional requirements – </a:t>
            </a:r>
            <a:r>
              <a:rPr lang="en-US" sz="1200" b="1" dirty="0" smtClean="0"/>
              <a:t>effective April 2018</a:t>
            </a:r>
          </a:p>
          <a:p>
            <a:pPr lvl="1" algn="just">
              <a:lnSpc>
                <a:spcPct val="150000"/>
              </a:lnSpc>
            </a:pPr>
            <a:r>
              <a:rPr lang="en-US" sz="1200" dirty="0" smtClean="0"/>
              <a:t>The Joint Standards and Conduct Standards have been </a:t>
            </a:r>
            <a:r>
              <a:rPr lang="en-US" sz="1200" b="1" dirty="0" smtClean="0"/>
              <a:t>issued in 2018 </a:t>
            </a:r>
            <a:r>
              <a:rPr lang="en-US" sz="1200" dirty="0" smtClean="0"/>
              <a:t>–</a:t>
            </a:r>
          </a:p>
          <a:p>
            <a:pPr lvl="2" algn="just">
              <a:lnSpc>
                <a:spcPct val="150000"/>
              </a:lnSpc>
            </a:pPr>
            <a:r>
              <a:rPr lang="en-US" sz="1200" dirty="0" smtClean="0"/>
              <a:t>The Criteria for authorisation of OTC derivatives providers (ODPs)</a:t>
            </a:r>
          </a:p>
          <a:p>
            <a:pPr lvl="2" algn="just">
              <a:lnSpc>
                <a:spcPct val="150000"/>
              </a:lnSpc>
            </a:pPr>
            <a:r>
              <a:rPr lang="en-US" sz="1200" dirty="0" smtClean="0"/>
              <a:t>Conduct requirements applicable to authorised ODPs</a:t>
            </a:r>
          </a:p>
          <a:p>
            <a:pPr lvl="2" algn="just">
              <a:lnSpc>
                <a:spcPct val="150000"/>
              </a:lnSpc>
            </a:pPr>
            <a:r>
              <a:rPr lang="en-US" sz="1200" dirty="0" smtClean="0"/>
              <a:t>Trade reporting obligations for OTC derivatives providers</a:t>
            </a:r>
          </a:p>
          <a:p>
            <a:pPr lvl="2" algn="just">
              <a:lnSpc>
                <a:spcPct val="150000"/>
              </a:lnSpc>
            </a:pPr>
            <a:r>
              <a:rPr lang="en-US" sz="1200" dirty="0" smtClean="0"/>
              <a:t>Joint standard on the requirements and additional duties of a trade repository</a:t>
            </a:r>
          </a:p>
          <a:p>
            <a:pPr lvl="1" algn="just">
              <a:lnSpc>
                <a:spcPct val="150000"/>
              </a:lnSpc>
            </a:pPr>
            <a:r>
              <a:rPr lang="en-US" sz="1200" dirty="0" smtClean="0"/>
              <a:t> Joint Standard on Margin Requirements for non-centrally cleared OTC derivatives  - </a:t>
            </a:r>
            <a:r>
              <a:rPr lang="en-US" sz="1200" b="1" dirty="0" smtClean="0"/>
              <a:t>currently tabled </a:t>
            </a:r>
          </a:p>
          <a:p>
            <a:pPr algn="just">
              <a:lnSpc>
                <a:spcPct val="150000"/>
              </a:lnSpc>
            </a:pPr>
            <a:r>
              <a:rPr lang="en-US" sz="1200" dirty="0"/>
              <a:t>Other requirements implemented through Basel III </a:t>
            </a:r>
            <a:r>
              <a:rPr lang="en-US" sz="1200" dirty="0" smtClean="0"/>
              <a:t>requirements</a:t>
            </a:r>
            <a:r>
              <a:rPr lang="en-US" sz="1200" dirty="0"/>
              <a:t> </a:t>
            </a:r>
            <a:r>
              <a:rPr lang="en-US" sz="1200" dirty="0" smtClean="0"/>
              <a:t>– Interim Capital Requirements i.e. CVA</a:t>
            </a:r>
            <a:endParaRPr lang="en-US" sz="1200" dirty="0"/>
          </a:p>
          <a:p>
            <a:pPr algn="just">
              <a:lnSpc>
                <a:spcPct val="150000"/>
              </a:lnSpc>
            </a:pPr>
            <a:endParaRPr lang="en-US" sz="1200" b="1" dirty="0"/>
          </a:p>
        </p:txBody>
      </p:sp>
      <p:sp>
        <p:nvSpPr>
          <p:cNvPr id="4" name="Slide Number Placeholder 3"/>
          <p:cNvSpPr>
            <a:spLocks noGrp="1"/>
          </p:cNvSpPr>
          <p:nvPr>
            <p:ph type="sldNum" sz="quarter" idx="12"/>
          </p:nvPr>
        </p:nvSpPr>
        <p:spPr/>
        <p:txBody>
          <a:bodyPr/>
          <a:lstStyle/>
          <a:p>
            <a:pPr>
              <a:defRPr/>
            </a:pPr>
            <a:fld id="{18CC9CFB-5521-4678-B011-3614EFC0CBEB}" type="slidenum">
              <a:rPr lang="en-US" smtClean="0"/>
              <a:pPr>
                <a:defRPr/>
              </a:pPr>
              <a:t>10</a:t>
            </a:fld>
            <a:endParaRPr lang="en-US" sz="1400" b="0" dirty="0">
              <a:solidFill>
                <a:schemeClr val="tx1"/>
              </a:solidFill>
              <a:latin typeface="+mn-lt"/>
            </a:endParaRPr>
          </a:p>
        </p:txBody>
      </p:sp>
    </p:spTree>
    <p:extLst>
      <p:ext uri="{BB962C8B-B14F-4D97-AF65-F5344CB8AC3E}">
        <p14:creationId xmlns:p14="http://schemas.microsoft.com/office/powerpoint/2010/main" val="2485740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en-US" sz="2800" dirty="0"/>
              <a:t>Monitoring Implementation of Reforms</a:t>
            </a:r>
          </a:p>
        </p:txBody>
      </p:sp>
      <p:sp>
        <p:nvSpPr>
          <p:cNvPr id="3" name="Content Placeholder 2"/>
          <p:cNvSpPr>
            <a:spLocks noGrp="1"/>
          </p:cNvSpPr>
          <p:nvPr>
            <p:ph idx="1"/>
          </p:nvPr>
        </p:nvSpPr>
        <p:spPr/>
        <p:txBody>
          <a:bodyPr/>
          <a:lstStyle/>
          <a:p>
            <a:pPr>
              <a:lnSpc>
                <a:spcPct val="150000"/>
              </a:lnSpc>
            </a:pPr>
            <a:r>
              <a:rPr lang="en-US" sz="1400" dirty="0" smtClean="0"/>
              <a:t>The reforms a part of a global agenda, the Financial Stability Board (FSB) continues to monitor implementation and progress made by jurisdictions</a:t>
            </a:r>
          </a:p>
          <a:p>
            <a:pPr>
              <a:lnSpc>
                <a:spcPct val="150000"/>
              </a:lnSpc>
            </a:pPr>
            <a:r>
              <a:rPr lang="en-US" sz="1400" dirty="0" smtClean="0"/>
              <a:t>South African authorities annually submit their status updates included in the FSB reports – </a:t>
            </a:r>
            <a:r>
              <a:rPr lang="en-US" sz="1400" i="1" dirty="0" smtClean="0"/>
              <a:t>“OTC </a:t>
            </a:r>
            <a:r>
              <a:rPr lang="en-US" sz="1400" i="1" dirty="0"/>
              <a:t>D</a:t>
            </a:r>
            <a:r>
              <a:rPr lang="en-US" sz="1400" i="1" dirty="0" smtClean="0"/>
              <a:t>erivatives Markets Reforms - 2019 Progress Report on Implementation” </a:t>
            </a:r>
            <a:r>
              <a:rPr lang="en-US" sz="1400" dirty="0" smtClean="0"/>
              <a:t>published in November 2019 </a:t>
            </a:r>
          </a:p>
          <a:p>
            <a:pPr>
              <a:lnSpc>
                <a:spcPct val="150000"/>
              </a:lnSpc>
            </a:pPr>
            <a:r>
              <a:rPr lang="en-US" sz="1400" dirty="0"/>
              <a:t>Report notes “limited progress” reported since November 2018 report available at </a:t>
            </a:r>
            <a:r>
              <a:rPr lang="en-US" sz="1400" dirty="0">
                <a:hlinkClick r:id="rId2"/>
              </a:rPr>
              <a:t>https://www.fsb.org/2019/10/otc-derivatives-market-reforms-2019-progress-report-on-implementation/</a:t>
            </a:r>
            <a:r>
              <a:rPr lang="en-US" sz="1400" dirty="0"/>
              <a:t> </a:t>
            </a:r>
            <a:endParaRPr lang="en-US" sz="1400" dirty="0" smtClean="0"/>
          </a:p>
          <a:p>
            <a:pPr>
              <a:lnSpc>
                <a:spcPct val="150000"/>
              </a:lnSpc>
            </a:pPr>
            <a:r>
              <a:rPr lang="en-US" sz="1400" dirty="0" smtClean="0"/>
              <a:t>Further work is underway to meet implementation timelines – continued reassessment of reform areas and their impacts by working groups of the FSB</a:t>
            </a:r>
          </a:p>
          <a:p>
            <a:pPr>
              <a:lnSpc>
                <a:spcPct val="150000"/>
              </a:lnSpc>
            </a:pPr>
            <a:r>
              <a:rPr lang="en-US" sz="1400" dirty="0" smtClean="0"/>
              <a:t>South Africa also implementing reforms in consideration of the domestic setup</a:t>
            </a:r>
          </a:p>
          <a:p>
            <a:pPr>
              <a:lnSpc>
                <a:spcPct val="150000"/>
              </a:lnSpc>
            </a:pPr>
            <a:endParaRPr lang="en-US" sz="1400" dirty="0"/>
          </a:p>
          <a:p>
            <a:pPr>
              <a:lnSpc>
                <a:spcPct val="150000"/>
              </a:lnSpc>
            </a:pPr>
            <a:endParaRPr lang="en-US" sz="1400" dirty="0"/>
          </a:p>
        </p:txBody>
      </p:sp>
      <p:sp>
        <p:nvSpPr>
          <p:cNvPr id="4" name="Slide Number Placeholder 3"/>
          <p:cNvSpPr>
            <a:spLocks noGrp="1"/>
          </p:cNvSpPr>
          <p:nvPr>
            <p:ph type="sldNum" sz="quarter" idx="12"/>
          </p:nvPr>
        </p:nvSpPr>
        <p:spPr/>
        <p:txBody>
          <a:bodyPr/>
          <a:lstStyle/>
          <a:p>
            <a:pPr>
              <a:defRPr/>
            </a:pPr>
            <a:fld id="{18CC9CFB-5521-4678-B011-3614EFC0CBEB}" type="slidenum">
              <a:rPr lang="en-US" smtClean="0"/>
              <a:pPr>
                <a:defRPr/>
              </a:pPr>
              <a:t>11</a:t>
            </a:fld>
            <a:endParaRPr lang="en-US" sz="1400" b="0" dirty="0">
              <a:solidFill>
                <a:schemeClr val="tx1"/>
              </a:solidFill>
              <a:latin typeface="+mn-lt"/>
            </a:endParaRPr>
          </a:p>
        </p:txBody>
      </p:sp>
    </p:spTree>
    <p:extLst>
      <p:ext uri="{BB962C8B-B14F-4D97-AF65-F5344CB8AC3E}">
        <p14:creationId xmlns:p14="http://schemas.microsoft.com/office/powerpoint/2010/main" val="9428525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en-US" sz="2800" dirty="0"/>
              <a:t>Implementation of Margin Requirements</a:t>
            </a:r>
          </a:p>
        </p:txBody>
      </p:sp>
      <p:sp>
        <p:nvSpPr>
          <p:cNvPr id="3" name="Content Placeholder 2"/>
          <p:cNvSpPr>
            <a:spLocks noGrp="1"/>
          </p:cNvSpPr>
          <p:nvPr>
            <p:ph idx="1"/>
          </p:nvPr>
        </p:nvSpPr>
        <p:spPr>
          <a:xfrm>
            <a:off x="152400" y="1295400"/>
            <a:ext cx="8763000" cy="4797896"/>
          </a:xfrm>
        </p:spPr>
        <p:txBody>
          <a:bodyPr/>
          <a:lstStyle/>
          <a:p>
            <a:pPr>
              <a:lnSpc>
                <a:spcPct val="150000"/>
              </a:lnSpc>
            </a:pPr>
            <a:r>
              <a:rPr lang="en-US" sz="1400" dirty="0" smtClean="0"/>
              <a:t>Requirements based on BCBS-IOSCO recommendations finalized in March 2015 (including amendments in July 2019). (</a:t>
            </a:r>
            <a:r>
              <a:rPr lang="en-US" sz="1400" dirty="0">
                <a:hlinkClick r:id="rId2"/>
              </a:rPr>
              <a:t>https://</a:t>
            </a:r>
            <a:r>
              <a:rPr lang="en-US" sz="1400" dirty="0" smtClean="0">
                <a:hlinkClick r:id="rId2"/>
              </a:rPr>
              <a:t>www.bis.org/bcbs/publ/d475.pdf</a:t>
            </a:r>
            <a:r>
              <a:rPr lang="en-US" sz="1400" dirty="0" smtClean="0"/>
              <a:t> ) </a:t>
            </a:r>
          </a:p>
          <a:p>
            <a:pPr>
              <a:lnSpc>
                <a:spcPct val="150000"/>
              </a:lnSpc>
            </a:pPr>
            <a:r>
              <a:rPr lang="en-US" sz="1400" dirty="0" smtClean="0"/>
              <a:t>Purpose of the Margins</a:t>
            </a:r>
          </a:p>
          <a:p>
            <a:pPr lvl="1">
              <a:lnSpc>
                <a:spcPct val="150000"/>
              </a:lnSpc>
            </a:pPr>
            <a:r>
              <a:rPr lang="en-US" sz="1400" dirty="0" smtClean="0"/>
              <a:t>Mitigate risks from OTC derivative transactions that are faced by counterparties in bilateral transactions where the risk is not covered by the central counterparty(CCP) </a:t>
            </a:r>
          </a:p>
          <a:p>
            <a:pPr lvl="1">
              <a:lnSpc>
                <a:spcPct val="150000"/>
              </a:lnSpc>
            </a:pPr>
            <a:r>
              <a:rPr lang="en-US" sz="1400" dirty="0"/>
              <a:t>Margin/Collateral is Initial Margin (bilateral exchange and onset of the Transaction) and Variation Margin (through out the term of the contract on a daily basis – after marking to market valuation) </a:t>
            </a:r>
          </a:p>
          <a:p>
            <a:pPr lvl="1">
              <a:lnSpc>
                <a:spcPct val="150000"/>
              </a:lnSpc>
            </a:pPr>
            <a:r>
              <a:rPr lang="en-US" sz="1400" dirty="0" smtClean="0"/>
              <a:t>What do margins do? </a:t>
            </a:r>
          </a:p>
          <a:p>
            <a:pPr lvl="2">
              <a:lnSpc>
                <a:spcPct val="150000"/>
              </a:lnSpc>
            </a:pPr>
            <a:r>
              <a:rPr lang="en-US" sz="1400" dirty="0" smtClean="0"/>
              <a:t>Creates </a:t>
            </a:r>
            <a:r>
              <a:rPr lang="en-US" sz="1400" dirty="0"/>
              <a:t>a “safety net” – margins (collateral) will be exchanged by counterparties </a:t>
            </a:r>
          </a:p>
          <a:p>
            <a:pPr lvl="2">
              <a:lnSpc>
                <a:spcPct val="150000"/>
              </a:lnSpc>
            </a:pPr>
            <a:r>
              <a:rPr lang="en-US" sz="1400" dirty="0" smtClean="0"/>
              <a:t>to </a:t>
            </a:r>
            <a:r>
              <a:rPr lang="en-US" sz="1400" b="1" dirty="0" smtClean="0"/>
              <a:t>reduce the risk exposure/loss suffered </a:t>
            </a:r>
            <a:r>
              <a:rPr lang="en-US" sz="1400" dirty="0" smtClean="0"/>
              <a:t>by a counterparty in case of a default on the obligations</a:t>
            </a:r>
          </a:p>
          <a:p>
            <a:pPr lvl="1">
              <a:lnSpc>
                <a:spcPct val="150000"/>
              </a:lnSpc>
            </a:pPr>
            <a:endParaRPr lang="en-US" sz="1400" dirty="0" smtClean="0"/>
          </a:p>
          <a:p>
            <a:pPr lvl="1">
              <a:lnSpc>
                <a:spcPct val="150000"/>
              </a:lnSpc>
            </a:pPr>
            <a:endParaRPr lang="en-US" sz="1400" dirty="0"/>
          </a:p>
        </p:txBody>
      </p:sp>
      <p:sp>
        <p:nvSpPr>
          <p:cNvPr id="4" name="Slide Number Placeholder 3"/>
          <p:cNvSpPr>
            <a:spLocks noGrp="1"/>
          </p:cNvSpPr>
          <p:nvPr>
            <p:ph type="sldNum" sz="quarter" idx="12"/>
          </p:nvPr>
        </p:nvSpPr>
        <p:spPr/>
        <p:txBody>
          <a:bodyPr/>
          <a:lstStyle/>
          <a:p>
            <a:pPr>
              <a:defRPr/>
            </a:pPr>
            <a:fld id="{18CC9CFB-5521-4678-B011-3614EFC0CBEB}" type="slidenum">
              <a:rPr lang="en-US" smtClean="0"/>
              <a:pPr>
                <a:defRPr/>
              </a:pPr>
              <a:t>12</a:t>
            </a:fld>
            <a:endParaRPr lang="en-US" sz="1400" b="0" dirty="0">
              <a:solidFill>
                <a:schemeClr val="tx1"/>
              </a:solidFill>
              <a:latin typeface="+mn-lt"/>
            </a:endParaRPr>
          </a:p>
        </p:txBody>
      </p:sp>
    </p:spTree>
    <p:extLst>
      <p:ext uri="{BB962C8B-B14F-4D97-AF65-F5344CB8AC3E}">
        <p14:creationId xmlns:p14="http://schemas.microsoft.com/office/powerpoint/2010/main" val="25582903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en-US" sz="2800" dirty="0"/>
              <a:t>SA making progress but still lagging</a:t>
            </a:r>
          </a:p>
        </p:txBody>
      </p:sp>
      <p:sp>
        <p:nvSpPr>
          <p:cNvPr id="4" name="Slide Number Placeholder 3"/>
          <p:cNvSpPr>
            <a:spLocks noGrp="1"/>
          </p:cNvSpPr>
          <p:nvPr>
            <p:ph type="sldNum" sz="quarter" idx="12"/>
          </p:nvPr>
        </p:nvSpPr>
        <p:spPr/>
        <p:txBody>
          <a:bodyPr/>
          <a:lstStyle/>
          <a:p>
            <a:pPr>
              <a:defRPr/>
            </a:pPr>
            <a:fld id="{18CC9CFB-5521-4678-B011-3614EFC0CBEB}" type="slidenum">
              <a:rPr lang="en-US" smtClean="0"/>
              <a:pPr>
                <a:defRPr/>
              </a:pPr>
              <a:t>13</a:t>
            </a:fld>
            <a:endParaRPr lang="en-US" sz="1400" b="0" dirty="0">
              <a:solidFill>
                <a:schemeClr val="tx1"/>
              </a:solidFill>
              <a:latin typeface="+mn-lt"/>
            </a:endParaRPr>
          </a:p>
        </p:txBody>
      </p:sp>
      <p:pic>
        <p:nvPicPr>
          <p:cNvPr id="5" name="Content Placeholder 4"/>
          <p:cNvPicPr>
            <a:picLocks noGrp="1" noChangeAspect="1"/>
          </p:cNvPicPr>
          <p:nvPr>
            <p:ph idx="1"/>
          </p:nvPr>
        </p:nvPicPr>
        <p:blipFill>
          <a:blip r:embed="rId3"/>
          <a:stretch>
            <a:fillRect/>
          </a:stretch>
        </p:blipFill>
        <p:spPr>
          <a:xfrm>
            <a:off x="0" y="914400"/>
            <a:ext cx="9144000" cy="5826968"/>
          </a:xfrm>
          <a:prstGeom prst="rect">
            <a:avLst/>
          </a:prstGeom>
        </p:spPr>
      </p:pic>
    </p:spTree>
    <p:extLst>
      <p:ext uri="{BB962C8B-B14F-4D97-AF65-F5344CB8AC3E}">
        <p14:creationId xmlns:p14="http://schemas.microsoft.com/office/powerpoint/2010/main" val="23470269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en-US" sz="2800" dirty="0" smtClean="0"/>
              <a:t>Progress on Margin Requirements Frameworks</a:t>
            </a:r>
            <a:endParaRPr lang="en-US" sz="2800" dirty="0"/>
          </a:p>
        </p:txBody>
      </p:sp>
      <p:sp>
        <p:nvSpPr>
          <p:cNvPr id="3" name="Content Placeholder 2"/>
          <p:cNvSpPr>
            <a:spLocks noGrp="1"/>
          </p:cNvSpPr>
          <p:nvPr>
            <p:ph idx="1"/>
          </p:nvPr>
        </p:nvSpPr>
        <p:spPr>
          <a:xfrm>
            <a:off x="152400" y="1268760"/>
            <a:ext cx="8763000" cy="4797896"/>
          </a:xfrm>
        </p:spPr>
        <p:txBody>
          <a:bodyPr/>
          <a:lstStyle/>
          <a:p>
            <a:pPr>
              <a:lnSpc>
                <a:spcPct val="150000"/>
              </a:lnSpc>
            </a:pPr>
            <a:r>
              <a:rPr lang="en-US" sz="1200" dirty="0" smtClean="0"/>
              <a:t>16 </a:t>
            </a:r>
            <a:r>
              <a:rPr lang="en-US" sz="1200" dirty="0"/>
              <a:t>/ 24 jurisdictions have </a:t>
            </a:r>
            <a:r>
              <a:rPr lang="en-US" sz="1200" dirty="0" smtClean="0"/>
              <a:t>implemented </a:t>
            </a:r>
            <a:endParaRPr lang="en-US" sz="1200" dirty="0"/>
          </a:p>
          <a:p>
            <a:pPr>
              <a:lnSpc>
                <a:spcPct val="150000"/>
              </a:lnSpc>
            </a:pPr>
            <a:r>
              <a:rPr lang="en-US" sz="1200" dirty="0" smtClean="0"/>
              <a:t>BCBS-IOSCO amended final phase in date</a:t>
            </a:r>
          </a:p>
          <a:p>
            <a:pPr lvl="1">
              <a:lnSpc>
                <a:spcPct val="150000"/>
              </a:lnSpc>
            </a:pPr>
            <a:r>
              <a:rPr lang="en-US" sz="1200" dirty="0" smtClean="0"/>
              <a:t>to address implementation challenges</a:t>
            </a:r>
          </a:p>
          <a:p>
            <a:pPr lvl="1">
              <a:lnSpc>
                <a:spcPct val="150000"/>
              </a:lnSpc>
            </a:pPr>
            <a:r>
              <a:rPr lang="en-US" sz="1200" dirty="0" smtClean="0"/>
              <a:t>Previous final implementation phase in was </a:t>
            </a:r>
            <a:r>
              <a:rPr lang="en-US" sz="1200" b="1" dirty="0" smtClean="0"/>
              <a:t>1 September 2020</a:t>
            </a:r>
          </a:p>
          <a:p>
            <a:pPr lvl="1">
              <a:lnSpc>
                <a:spcPct val="150000"/>
              </a:lnSpc>
            </a:pPr>
            <a:r>
              <a:rPr lang="en-US" sz="1200" dirty="0" smtClean="0"/>
              <a:t>New final implementation phase in – </a:t>
            </a:r>
            <a:r>
              <a:rPr lang="en-US" sz="1200" b="1" dirty="0" smtClean="0"/>
              <a:t>1 September 2021</a:t>
            </a:r>
          </a:p>
          <a:p>
            <a:pPr>
              <a:lnSpc>
                <a:spcPct val="150000"/>
              </a:lnSpc>
            </a:pPr>
            <a:r>
              <a:rPr lang="en-US" sz="1200" dirty="0" smtClean="0"/>
              <a:t>Brazil implemented requirements as of </a:t>
            </a:r>
            <a:r>
              <a:rPr lang="en-US" sz="1200" b="1" dirty="0" smtClean="0"/>
              <a:t>1 September 2019</a:t>
            </a:r>
          </a:p>
          <a:p>
            <a:pPr>
              <a:lnSpc>
                <a:spcPct val="150000"/>
              </a:lnSpc>
            </a:pPr>
            <a:r>
              <a:rPr lang="en-US" sz="1200" b="1" dirty="0" smtClean="0"/>
              <a:t>US extended to non bank swap dealers</a:t>
            </a:r>
          </a:p>
          <a:p>
            <a:pPr>
              <a:lnSpc>
                <a:spcPct val="150000"/>
              </a:lnSpc>
            </a:pPr>
            <a:r>
              <a:rPr lang="en-US" sz="1200" b="1" dirty="0" smtClean="0"/>
              <a:t>Overall higher collateralisation rates were reported (largely in equity and credit OTC derivatives)</a:t>
            </a:r>
          </a:p>
          <a:p>
            <a:pPr>
              <a:lnSpc>
                <a:spcPct val="150000"/>
              </a:lnSpc>
            </a:pPr>
            <a:r>
              <a:rPr lang="en-US" sz="1200" i="1" dirty="0" smtClean="0"/>
              <a:t>SA framework </a:t>
            </a:r>
            <a:r>
              <a:rPr lang="en-US" sz="1200" i="1" dirty="0"/>
              <a:t>to be </a:t>
            </a:r>
            <a:r>
              <a:rPr lang="en-US" sz="1200" i="1" dirty="0" smtClean="0"/>
              <a:t>finalized</a:t>
            </a:r>
          </a:p>
          <a:p>
            <a:pPr lvl="1">
              <a:lnSpc>
                <a:spcPct val="150000"/>
              </a:lnSpc>
            </a:pPr>
            <a:r>
              <a:rPr lang="en-US" sz="1200" b="1" i="1" dirty="0"/>
              <a:t>F</a:t>
            </a:r>
            <a:r>
              <a:rPr lang="en-US" sz="1200" b="1" i="1" dirty="0" smtClean="0"/>
              <a:t>irst </a:t>
            </a:r>
            <a:r>
              <a:rPr lang="en-US" sz="1200" b="1" i="1" dirty="0"/>
              <a:t>phase in 1 October </a:t>
            </a:r>
            <a:r>
              <a:rPr lang="en-US" sz="1200" b="1" i="1" dirty="0" smtClean="0"/>
              <a:t>2020*</a:t>
            </a:r>
          </a:p>
          <a:p>
            <a:pPr>
              <a:lnSpc>
                <a:spcPct val="150000"/>
              </a:lnSpc>
            </a:pPr>
            <a:r>
              <a:rPr lang="en-US" sz="1200" dirty="0" smtClean="0"/>
              <a:t>BCBS- IOSCO Working Group  will continue to assess implementation </a:t>
            </a:r>
          </a:p>
          <a:p>
            <a:pPr lvl="1">
              <a:lnSpc>
                <a:spcPct val="150000"/>
              </a:lnSpc>
            </a:pPr>
            <a:r>
              <a:rPr lang="en-US" sz="1200" dirty="0" smtClean="0"/>
              <a:t>noted differences in implementation of the framework i.e. treatment and segregation of margin; scope of products &amp; entities; substituted compliance/equivalence assessments</a:t>
            </a:r>
          </a:p>
          <a:p>
            <a:pPr>
              <a:lnSpc>
                <a:spcPct val="150000"/>
              </a:lnSpc>
            </a:pPr>
            <a:r>
              <a:rPr lang="en-US" sz="1200" dirty="0" smtClean="0"/>
              <a:t>Implementation challenges remain – uncertainty over treatment of legacy contracts with implementation interest rate benchmarks resulting in amending contracts, BCBS-IOSCO clarified that margin requirement not required in this instance and no documentation specified if covered entity is below threshold.</a:t>
            </a:r>
          </a:p>
          <a:p>
            <a:pPr>
              <a:lnSpc>
                <a:spcPct val="150000"/>
              </a:lnSpc>
            </a:pPr>
            <a:endParaRPr lang="en-US" sz="1200" b="1" i="1" dirty="0"/>
          </a:p>
          <a:p>
            <a:pPr>
              <a:lnSpc>
                <a:spcPct val="150000"/>
              </a:lnSpc>
            </a:pPr>
            <a:endParaRPr lang="en-US" sz="1200" b="1" dirty="0"/>
          </a:p>
        </p:txBody>
      </p:sp>
      <p:sp>
        <p:nvSpPr>
          <p:cNvPr id="4" name="Slide Number Placeholder 3"/>
          <p:cNvSpPr>
            <a:spLocks noGrp="1"/>
          </p:cNvSpPr>
          <p:nvPr>
            <p:ph type="sldNum" sz="quarter" idx="12"/>
          </p:nvPr>
        </p:nvSpPr>
        <p:spPr/>
        <p:txBody>
          <a:bodyPr/>
          <a:lstStyle/>
          <a:p>
            <a:pPr>
              <a:defRPr/>
            </a:pPr>
            <a:fld id="{18CC9CFB-5521-4678-B011-3614EFC0CBEB}" type="slidenum">
              <a:rPr lang="en-US" smtClean="0"/>
              <a:pPr>
                <a:defRPr/>
              </a:pPr>
              <a:t>14</a:t>
            </a:fld>
            <a:endParaRPr lang="en-US" sz="1400" b="0" dirty="0">
              <a:solidFill>
                <a:schemeClr val="tx1"/>
              </a:solidFill>
              <a:latin typeface="+mn-lt"/>
            </a:endParaRPr>
          </a:p>
        </p:txBody>
      </p:sp>
    </p:spTree>
    <p:extLst>
      <p:ext uri="{BB962C8B-B14F-4D97-AF65-F5344CB8AC3E}">
        <p14:creationId xmlns:p14="http://schemas.microsoft.com/office/powerpoint/2010/main" val="9258021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2000" cap="none" dirty="0" smtClean="0">
                <a:solidFill>
                  <a:schemeClr val="tx1"/>
                </a:solidFill>
              </a:rPr>
              <a:t>Requirements in the joint standard on margin requirements for non-centrally cleared OT</a:t>
            </a:r>
            <a:r>
              <a:rPr lang="en-US" sz="2000" cap="none" dirty="0">
                <a:solidFill>
                  <a:schemeClr val="tx1"/>
                </a:solidFill>
              </a:rPr>
              <a:t>C</a:t>
            </a:r>
            <a:r>
              <a:rPr lang="en-US" sz="2000" cap="none" dirty="0" smtClean="0">
                <a:solidFill>
                  <a:schemeClr val="tx1"/>
                </a:solidFill>
              </a:rPr>
              <a:t> derivatives transactions</a:t>
            </a:r>
            <a:endParaRPr lang="en-US" sz="2000" cap="none" dirty="0">
              <a:solidFill>
                <a:schemeClr val="tx1"/>
              </a:solidFill>
            </a:endParaRPr>
          </a:p>
        </p:txBody>
      </p:sp>
      <p:sp>
        <p:nvSpPr>
          <p:cNvPr id="8" name="Text Placeholder 7"/>
          <p:cNvSpPr>
            <a:spLocks noGrp="1"/>
          </p:cNvSpPr>
          <p:nvPr>
            <p:ph type="body" idx="1"/>
          </p:nvPr>
        </p:nvSpPr>
        <p:spPr/>
        <p:txBody>
          <a:bodyPr/>
          <a:lstStyle/>
          <a:p>
            <a:r>
              <a:rPr lang="en-US" dirty="0" smtClean="0"/>
              <a:t>PA and FSCA updates </a:t>
            </a:r>
            <a:endParaRPr lang="en-US" dirty="0"/>
          </a:p>
        </p:txBody>
      </p:sp>
      <p:sp>
        <p:nvSpPr>
          <p:cNvPr id="4" name="Slide Number Placeholder 3"/>
          <p:cNvSpPr>
            <a:spLocks noGrp="1"/>
          </p:cNvSpPr>
          <p:nvPr>
            <p:ph type="sldNum" sz="quarter" idx="12"/>
          </p:nvPr>
        </p:nvSpPr>
        <p:spPr/>
        <p:txBody>
          <a:bodyPr/>
          <a:lstStyle/>
          <a:p>
            <a:pPr>
              <a:defRPr/>
            </a:pPr>
            <a:fld id="{18CC9CFB-5521-4678-B011-3614EFC0CBEB}" type="slidenum">
              <a:rPr lang="en-US" smtClean="0"/>
              <a:pPr>
                <a:defRPr/>
              </a:pPr>
              <a:t>15</a:t>
            </a:fld>
            <a:endParaRPr lang="en-US" sz="1400" b="0" dirty="0">
              <a:solidFill>
                <a:schemeClr val="tx1"/>
              </a:solidFill>
              <a:latin typeface="+mn-lt"/>
            </a:endParaRPr>
          </a:p>
        </p:txBody>
      </p:sp>
    </p:spTree>
    <p:extLst>
      <p:ext uri="{BB962C8B-B14F-4D97-AF65-F5344CB8AC3E}">
        <p14:creationId xmlns:p14="http://schemas.microsoft.com/office/powerpoint/2010/main" val="12316491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en-US" sz="2800" dirty="0"/>
              <a:t>Impact and Intended operation of a regulatory instrument.</a:t>
            </a:r>
          </a:p>
        </p:txBody>
      </p:sp>
      <p:sp>
        <p:nvSpPr>
          <p:cNvPr id="3" name="Content Placeholder 2"/>
          <p:cNvSpPr>
            <a:spLocks noGrp="1"/>
          </p:cNvSpPr>
          <p:nvPr>
            <p:ph idx="1"/>
          </p:nvPr>
        </p:nvSpPr>
        <p:spPr>
          <a:xfrm>
            <a:off x="0" y="1124744"/>
            <a:ext cx="9108504" cy="4896544"/>
          </a:xfrm>
        </p:spPr>
        <p:txBody>
          <a:bodyPr/>
          <a:lstStyle/>
          <a:p>
            <a:pPr algn="just">
              <a:lnSpc>
                <a:spcPct val="150000"/>
              </a:lnSpc>
            </a:pPr>
            <a:r>
              <a:rPr lang="en-US" sz="1100" dirty="0" smtClean="0"/>
              <a:t>Joint standards are drafted in terms of section 107, read with 106(1)(a), 106(2)(a) and (e), of the Financial Sector Regulation Act, 2017 (Act No. 9 of 2017). </a:t>
            </a:r>
            <a:endParaRPr lang="en-US" sz="1100" dirty="0"/>
          </a:p>
          <a:p>
            <a:pPr marL="0" indent="0" algn="just">
              <a:lnSpc>
                <a:spcPct val="150000"/>
              </a:lnSpc>
              <a:buNone/>
            </a:pPr>
            <a:r>
              <a:rPr lang="en-US" sz="1100" b="1" dirty="0" smtClean="0"/>
              <a:t>Scope of application of the Joint Standard </a:t>
            </a:r>
          </a:p>
          <a:p>
            <a:pPr algn="just">
              <a:lnSpc>
                <a:spcPct val="150000"/>
              </a:lnSpc>
              <a:buFontTx/>
              <a:buChar char="-"/>
            </a:pPr>
            <a:r>
              <a:rPr lang="en-US" sz="1100" dirty="0" smtClean="0"/>
              <a:t>All non-centrally cleared OTC derivative transactions</a:t>
            </a:r>
            <a:r>
              <a:rPr lang="en-US" sz="1100" dirty="0"/>
              <a:t> </a:t>
            </a:r>
            <a:r>
              <a:rPr lang="en-US" sz="1100" dirty="0" smtClean="0"/>
              <a:t>of an ODP with a defined counterparty or foreign counterparty</a:t>
            </a:r>
          </a:p>
          <a:p>
            <a:pPr algn="just">
              <a:lnSpc>
                <a:spcPct val="150000"/>
              </a:lnSpc>
              <a:buFontTx/>
              <a:buChar char="-"/>
            </a:pPr>
            <a:r>
              <a:rPr lang="en-US" sz="1100" dirty="0" smtClean="0"/>
              <a:t>ODPs; Authorised users; banks, financial services providers, insurers; investment fund; or any other person defined as counterparty by the FSCA with concurrence of PA</a:t>
            </a:r>
          </a:p>
          <a:p>
            <a:pPr marL="0" indent="0" algn="just">
              <a:lnSpc>
                <a:spcPct val="150000"/>
              </a:lnSpc>
              <a:buNone/>
            </a:pPr>
            <a:r>
              <a:rPr lang="en-US" sz="1100" b="1" dirty="0" smtClean="0"/>
              <a:t>Exclusions </a:t>
            </a:r>
          </a:p>
          <a:p>
            <a:pPr algn="just">
              <a:lnSpc>
                <a:spcPct val="150000"/>
              </a:lnSpc>
              <a:buFontTx/>
              <a:buChar char="-"/>
            </a:pPr>
            <a:r>
              <a:rPr lang="en-US" sz="1100" b="1" dirty="0" smtClean="0"/>
              <a:t>Sovereigns – defined as central government and includes the central government in the Republic of South Africa as constituted by the national sphere of government, excluding any national public entity or national government business enterprise as defined in the PFMA Act </a:t>
            </a:r>
          </a:p>
          <a:p>
            <a:pPr algn="just">
              <a:lnSpc>
                <a:spcPct val="150000"/>
              </a:lnSpc>
              <a:buFontTx/>
              <a:buChar char="-"/>
            </a:pPr>
            <a:r>
              <a:rPr lang="en-US" sz="1100" dirty="0" smtClean="0"/>
              <a:t>Central banks; Multilateral development banks and Bank for international settlement </a:t>
            </a:r>
          </a:p>
          <a:p>
            <a:pPr algn="just">
              <a:lnSpc>
                <a:spcPct val="150000"/>
              </a:lnSpc>
              <a:buFontTx/>
              <a:buChar char="-"/>
            </a:pPr>
            <a:r>
              <a:rPr lang="en-US" sz="1100" dirty="0" smtClean="0"/>
              <a:t>Excludes physically </a:t>
            </a:r>
            <a:r>
              <a:rPr lang="en-US" sz="1100" dirty="0"/>
              <a:t>settle foreign exchange forward contracts and foreign exchange swaps </a:t>
            </a:r>
            <a:endParaRPr lang="en-US" sz="1100" dirty="0" smtClean="0"/>
          </a:p>
          <a:p>
            <a:pPr algn="just">
              <a:lnSpc>
                <a:spcPct val="150000"/>
              </a:lnSpc>
              <a:buFontTx/>
              <a:buChar char="-"/>
            </a:pPr>
            <a:r>
              <a:rPr lang="en-US" sz="1100" dirty="0" smtClean="0"/>
              <a:t>Repurchase agreements and securities lending transactions that are not derivatives</a:t>
            </a:r>
          </a:p>
          <a:p>
            <a:pPr algn="just">
              <a:lnSpc>
                <a:spcPct val="150000"/>
              </a:lnSpc>
              <a:buFontTx/>
              <a:buChar char="-"/>
            </a:pPr>
            <a:r>
              <a:rPr lang="en-US" sz="1100" dirty="0" smtClean="0"/>
              <a:t>Indirectly cleared transactions intermediated through a clearing member</a:t>
            </a:r>
          </a:p>
          <a:p>
            <a:pPr algn="just">
              <a:lnSpc>
                <a:spcPct val="150000"/>
              </a:lnSpc>
              <a:buFontTx/>
              <a:buChar char="-"/>
            </a:pPr>
            <a:r>
              <a:rPr lang="en-US" sz="1100" dirty="0" smtClean="0"/>
              <a:t>In the case of cross currency swaps, the </a:t>
            </a:r>
            <a:r>
              <a:rPr lang="en-US" sz="1100" b="1" dirty="0" smtClean="0"/>
              <a:t>initial margin requirements do not apply </a:t>
            </a:r>
            <a:r>
              <a:rPr lang="en-US" sz="1100" dirty="0" smtClean="0"/>
              <a:t>to any fixed physically settled foreign exchange transactions associated with the exchange of principal, which have the same characteristics as a foreign exchange forward contract, is excluded from the initial margin</a:t>
            </a:r>
          </a:p>
          <a:p>
            <a:pPr lvl="1">
              <a:lnSpc>
                <a:spcPct val="150000"/>
              </a:lnSpc>
            </a:pPr>
            <a:endParaRPr lang="en-US" sz="1100" dirty="0" smtClean="0"/>
          </a:p>
          <a:p>
            <a:pPr lvl="1">
              <a:lnSpc>
                <a:spcPct val="150000"/>
              </a:lnSpc>
            </a:pPr>
            <a:endParaRPr lang="en-US" sz="1100" dirty="0" smtClean="0">
              <a:solidFill>
                <a:srgbClr val="000000"/>
              </a:solidFill>
            </a:endParaRPr>
          </a:p>
          <a:p>
            <a:pPr marL="0" indent="0" algn="just">
              <a:lnSpc>
                <a:spcPct val="150000"/>
              </a:lnSpc>
              <a:buNone/>
            </a:pPr>
            <a:endParaRPr lang="en-US" sz="1100" dirty="0" smtClean="0"/>
          </a:p>
          <a:p>
            <a:pPr algn="just">
              <a:lnSpc>
                <a:spcPct val="150000"/>
              </a:lnSpc>
              <a:buFont typeface="Wingdings" panose="05000000000000000000" pitchFamily="2" charset="2"/>
              <a:buChar char="Ø"/>
            </a:pPr>
            <a:endParaRPr lang="en-US" sz="1100" dirty="0"/>
          </a:p>
        </p:txBody>
      </p:sp>
      <p:sp>
        <p:nvSpPr>
          <p:cNvPr id="4" name="Slide Number Placeholder 3"/>
          <p:cNvSpPr>
            <a:spLocks noGrp="1"/>
          </p:cNvSpPr>
          <p:nvPr>
            <p:ph type="sldNum" sz="quarter" idx="12"/>
          </p:nvPr>
        </p:nvSpPr>
        <p:spPr/>
        <p:txBody>
          <a:bodyPr/>
          <a:lstStyle/>
          <a:p>
            <a:pPr>
              <a:defRPr/>
            </a:pPr>
            <a:fld id="{18CC9CFB-5521-4678-B011-3614EFC0CBEB}" type="slidenum">
              <a:rPr lang="en-US" smtClean="0"/>
              <a:pPr>
                <a:defRPr/>
              </a:pPr>
              <a:t>16</a:t>
            </a:fld>
            <a:endParaRPr lang="en-US" sz="1400" b="0" dirty="0">
              <a:solidFill>
                <a:schemeClr val="tx1"/>
              </a:solidFill>
              <a:latin typeface="+mn-lt"/>
            </a:endParaRPr>
          </a:p>
        </p:txBody>
      </p:sp>
    </p:spTree>
    <p:extLst>
      <p:ext uri="{BB962C8B-B14F-4D97-AF65-F5344CB8AC3E}">
        <p14:creationId xmlns:p14="http://schemas.microsoft.com/office/powerpoint/2010/main" val="28667515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en-US" sz="2800" dirty="0"/>
              <a:t>BCBS-IOSCO framework into domestic regulatory framework.</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50361922"/>
              </p:ext>
            </p:extLst>
          </p:nvPr>
        </p:nvGraphicFramePr>
        <p:xfrm>
          <a:off x="0" y="1124744"/>
          <a:ext cx="9144000" cy="4824536"/>
        </p:xfrm>
        <a:graphic>
          <a:graphicData uri="http://schemas.openxmlformats.org/drawingml/2006/table">
            <a:tbl>
              <a:tblPr firstRow="1" bandRow="1">
                <a:tableStyleId>{073A0DAA-6AF3-43AB-8588-CEC1D06C72B9}</a:tableStyleId>
              </a:tblPr>
              <a:tblGrid>
                <a:gridCol w="4572000">
                  <a:extLst>
                    <a:ext uri="{9D8B030D-6E8A-4147-A177-3AD203B41FA5}">
                      <a16:colId xmlns="" xmlns:a16="http://schemas.microsoft.com/office/drawing/2014/main" val="2479659791"/>
                    </a:ext>
                  </a:extLst>
                </a:gridCol>
                <a:gridCol w="4572000">
                  <a:extLst>
                    <a:ext uri="{9D8B030D-6E8A-4147-A177-3AD203B41FA5}">
                      <a16:colId xmlns="" xmlns:a16="http://schemas.microsoft.com/office/drawing/2014/main" val="672449120"/>
                    </a:ext>
                  </a:extLst>
                </a:gridCol>
              </a:tblGrid>
              <a:tr h="4513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smtClean="0"/>
                        <a:t>BCBS-IOSCO Framework</a:t>
                      </a:r>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smtClean="0"/>
                        <a:t>Policy approach by the</a:t>
                      </a:r>
                      <a:r>
                        <a:rPr lang="en-US" sz="1000" baseline="0" dirty="0" smtClean="0"/>
                        <a:t> Authorities (SA)</a:t>
                      </a:r>
                      <a:endParaRPr lang="en-US" sz="1000" dirty="0" smtClean="0"/>
                    </a:p>
                    <a:p>
                      <a:endParaRPr lang="en-US" sz="1000" dirty="0"/>
                    </a:p>
                  </a:txBody>
                  <a:tcPr/>
                </a:tc>
                <a:extLst>
                  <a:ext uri="{0D108BD9-81ED-4DB2-BD59-A6C34878D82A}">
                    <a16:rowId xmlns="" xmlns:a16="http://schemas.microsoft.com/office/drawing/2014/main" val="1432033203"/>
                  </a:ext>
                </a:extLst>
              </a:tr>
              <a:tr h="742335">
                <a:tc>
                  <a:txBody>
                    <a:bodyPr/>
                    <a:lstStyle/>
                    <a:p>
                      <a:r>
                        <a:rPr kumimoji="0" lang="en-US" sz="1000" b="1" i="0" u="none" strike="noStrike" kern="1200" cap="none" spc="0" normalizeH="0" baseline="0" noProof="0" dirty="0" smtClean="0">
                          <a:ln>
                            <a:noFill/>
                          </a:ln>
                          <a:solidFill>
                            <a:srgbClr val="000000"/>
                          </a:solidFill>
                          <a:effectLst/>
                          <a:uLnTx/>
                          <a:uFillTx/>
                          <a:latin typeface="+mn-lt"/>
                          <a:cs typeface="+mn-cs"/>
                        </a:rPr>
                        <a:t>Thresholds</a:t>
                      </a:r>
                      <a:r>
                        <a:rPr kumimoji="0" lang="en-US" sz="1000" b="0" i="0" u="none" strike="noStrike" kern="1200" cap="none" spc="0" normalizeH="0" baseline="0" noProof="0" dirty="0" smtClean="0">
                          <a:ln>
                            <a:noFill/>
                          </a:ln>
                          <a:solidFill>
                            <a:srgbClr val="000000"/>
                          </a:solidFill>
                          <a:effectLst/>
                          <a:uLnTx/>
                          <a:uFillTx/>
                          <a:latin typeface="+mn-lt"/>
                          <a:cs typeface="+mn-cs"/>
                        </a:rPr>
                        <a:t>: Reference to foreign currency (Euros) in setting the thresholds</a:t>
                      </a:r>
                      <a:endParaRPr lang="en-US" sz="1000" dirty="0"/>
                    </a:p>
                  </a:txBody>
                  <a:tcPr/>
                </a:tc>
                <a:tc>
                  <a:txBody>
                    <a:bodyPr/>
                    <a:lstStyle/>
                    <a:p>
                      <a:pPr algn="just">
                        <a:lnSpc>
                          <a:spcPct val="150000"/>
                        </a:lnSpc>
                      </a:pPr>
                      <a:r>
                        <a:rPr kumimoji="0" lang="en-US" sz="1000" b="0" i="0" u="none" strike="noStrike" kern="1200" cap="none" spc="0" normalizeH="0" baseline="0" noProof="0" dirty="0" smtClean="0">
                          <a:ln>
                            <a:noFill/>
                          </a:ln>
                          <a:solidFill>
                            <a:srgbClr val="000000"/>
                          </a:solidFill>
                          <a:effectLst/>
                          <a:uLnTx/>
                          <a:uFillTx/>
                          <a:latin typeface="+mn-lt"/>
                          <a:cs typeface="+mn-cs"/>
                        </a:rPr>
                        <a:t>The Authorities adopted a set conversion rate of €1:R10 to convert the foreign currency thresholds into </a:t>
                      </a:r>
                      <a:r>
                        <a:rPr kumimoji="0" lang="en-US" sz="1000" b="0" i="0" u="none" strike="noStrike" kern="1200" cap="none" spc="0" normalizeH="0" baseline="0" noProof="0" dirty="0" err="1" smtClean="0">
                          <a:ln>
                            <a:noFill/>
                          </a:ln>
                          <a:solidFill>
                            <a:srgbClr val="000000"/>
                          </a:solidFill>
                          <a:effectLst/>
                          <a:uLnTx/>
                          <a:uFillTx/>
                          <a:latin typeface="+mn-lt"/>
                          <a:cs typeface="+mn-cs"/>
                        </a:rPr>
                        <a:t>Rands</a:t>
                      </a:r>
                      <a:r>
                        <a:rPr kumimoji="0" lang="en-US" sz="1000" b="0" i="0" u="none" strike="noStrike" kern="1200" cap="none" spc="0" normalizeH="0" baseline="0" noProof="0" dirty="0" smtClean="0">
                          <a:ln>
                            <a:noFill/>
                          </a:ln>
                          <a:solidFill>
                            <a:srgbClr val="000000"/>
                          </a:solidFill>
                          <a:effectLst/>
                          <a:uLnTx/>
                          <a:uFillTx/>
                          <a:latin typeface="+mn-lt"/>
                          <a:cs typeface="+mn-cs"/>
                        </a:rPr>
                        <a:t> in the domestic legal framework.</a:t>
                      </a:r>
                      <a:endParaRPr lang="en-US" sz="1000" dirty="0"/>
                    </a:p>
                  </a:txBody>
                  <a:tcPr/>
                </a:tc>
                <a:extLst>
                  <a:ext uri="{0D108BD9-81ED-4DB2-BD59-A6C34878D82A}">
                    <a16:rowId xmlns="" xmlns:a16="http://schemas.microsoft.com/office/drawing/2014/main" val="2129732014"/>
                  </a:ext>
                </a:extLst>
              </a:tr>
              <a:tr h="1759580">
                <a:tc>
                  <a:txBody>
                    <a:bodyPr/>
                    <a:lstStyle/>
                    <a:p>
                      <a:pPr algn="just">
                        <a:lnSpc>
                          <a:spcPct val="150000"/>
                        </a:lnSpc>
                      </a:pPr>
                      <a:r>
                        <a:rPr kumimoji="0" lang="en-US" sz="1000" b="1" i="0" u="none" strike="noStrike" kern="1200" cap="none" spc="0" normalizeH="0" baseline="0" noProof="0" dirty="0" smtClean="0">
                          <a:ln>
                            <a:noFill/>
                          </a:ln>
                          <a:solidFill>
                            <a:srgbClr val="000000"/>
                          </a:solidFill>
                          <a:effectLst/>
                          <a:uLnTx/>
                          <a:uFillTx/>
                          <a:latin typeface="Arial" panose="020B0604020202020204" pitchFamily="34" charset="0"/>
                          <a:cs typeface="+mn-cs"/>
                        </a:rPr>
                        <a:t>Scope of coverage: </a:t>
                      </a:r>
                      <a:r>
                        <a:rPr kumimoji="0" lang="en-US" sz="1000" b="0" i="0" u="none" strike="noStrike" kern="1200" cap="none" spc="0" normalizeH="0" baseline="0" noProof="0" dirty="0" smtClean="0">
                          <a:ln>
                            <a:noFill/>
                          </a:ln>
                          <a:solidFill>
                            <a:srgbClr val="000000"/>
                          </a:solidFill>
                          <a:effectLst/>
                          <a:uLnTx/>
                          <a:uFillTx/>
                          <a:latin typeface="Arial" panose="020B0604020202020204" pitchFamily="34" charset="0"/>
                          <a:cs typeface="+mn-cs"/>
                        </a:rPr>
                        <a:t>covered entities are financial firms and systemically important non-financial firms (covered entities). The precise definition of financial firms, non-financial firms and systemically important non-financial firms will be determined by appropriate national regulation. </a:t>
                      </a:r>
                      <a:endParaRPr lang="en-US" sz="1000" dirty="0"/>
                    </a:p>
                  </a:txBody>
                  <a:tcPr/>
                </a:tc>
                <a:tc>
                  <a:txBody>
                    <a:bodyPr/>
                    <a:lstStyle/>
                    <a:p>
                      <a:pPr algn="just">
                        <a:lnSpc>
                          <a:spcPct val="150000"/>
                        </a:lnSpc>
                      </a:pPr>
                      <a:r>
                        <a:rPr kumimoji="0" lang="en-US" sz="1000" b="0" i="0" u="none" strike="noStrike" kern="1200" cap="none" spc="0" normalizeH="0" baseline="0" noProof="0" dirty="0" smtClean="0">
                          <a:ln>
                            <a:noFill/>
                          </a:ln>
                          <a:solidFill>
                            <a:srgbClr val="000000"/>
                          </a:solidFill>
                          <a:effectLst/>
                          <a:uLnTx/>
                          <a:uFillTx/>
                          <a:latin typeface="+mn-lt"/>
                          <a:ea typeface="+mn-ea"/>
                          <a:cs typeface="+mn-cs"/>
                        </a:rPr>
                        <a:t>In order to ensure close alignment with the BCBS-IOSCO Framework it is proposed that the scope of coverage of the Joint Standard be applied to OTC Derivative Providers (providers) and counterparties as defined in the Joint Standard. The Joint Standard also allows the Authorities to declare any other person as a counterparty. This will allow the Authorities the flexibility to bring other entities within the scope of the Joint Standard. </a:t>
                      </a:r>
                      <a:endParaRPr lang="en-US" sz="1000" dirty="0"/>
                    </a:p>
                  </a:txBody>
                  <a:tcPr/>
                </a:tc>
                <a:extLst>
                  <a:ext uri="{0D108BD9-81ED-4DB2-BD59-A6C34878D82A}">
                    <a16:rowId xmlns="" xmlns:a16="http://schemas.microsoft.com/office/drawing/2014/main" val="1996018142"/>
                  </a:ext>
                </a:extLst>
              </a:tr>
              <a:tr h="1871253">
                <a:tc>
                  <a:txBody>
                    <a:bodyPr/>
                    <a:lstStyle/>
                    <a:p>
                      <a:pPr algn="just">
                        <a:lnSpc>
                          <a:spcPct val="150000"/>
                        </a:lnSpc>
                      </a:pPr>
                      <a:r>
                        <a:rPr kumimoji="0" lang="en-US" sz="1000" b="1" i="0" u="none" strike="noStrike" kern="1200" cap="none" spc="0" normalizeH="0" baseline="0" noProof="0" dirty="0" smtClean="0">
                          <a:ln>
                            <a:noFill/>
                          </a:ln>
                          <a:solidFill>
                            <a:srgbClr val="000000"/>
                          </a:solidFill>
                          <a:effectLst/>
                          <a:uLnTx/>
                          <a:uFillTx/>
                          <a:latin typeface="+mn-lt"/>
                          <a:ea typeface="+mn-ea"/>
                          <a:cs typeface="+mn-cs"/>
                        </a:rPr>
                        <a:t>Intra-group transactions: </a:t>
                      </a:r>
                      <a:r>
                        <a:rPr kumimoji="0" lang="en-US" sz="1000" b="0" i="0" u="none" strike="noStrike" kern="1200" cap="none" spc="0" normalizeH="0" baseline="0" noProof="0" dirty="0" smtClean="0">
                          <a:ln>
                            <a:noFill/>
                          </a:ln>
                          <a:solidFill>
                            <a:srgbClr val="000000"/>
                          </a:solidFill>
                          <a:effectLst/>
                          <a:uLnTx/>
                          <a:uFillTx/>
                          <a:latin typeface="+mn-lt"/>
                          <a:ea typeface="+mn-ea"/>
                          <a:cs typeface="+mn-cs"/>
                        </a:rPr>
                        <a:t>the specific legal and regulatory frameworks governing inter-affiliate derivative transactions depend largely on specific features of applicable jurisdictions </a:t>
                      </a:r>
                      <a:endParaRPr lang="en-US" sz="1000" dirty="0"/>
                    </a:p>
                  </a:txBody>
                  <a:tcPr/>
                </a:tc>
                <a:tc>
                  <a:txBody>
                    <a:bodyPr/>
                    <a:lstStyle/>
                    <a:p>
                      <a:pPr algn="just">
                        <a:lnSpc>
                          <a:spcPct val="150000"/>
                        </a:lnSpc>
                      </a:pPr>
                      <a:r>
                        <a:rPr kumimoji="0" lang="en-US" sz="1000" b="0" i="0" u="none" strike="noStrike" kern="1200" cap="none" spc="0" normalizeH="0" baseline="0" noProof="0" dirty="0" smtClean="0">
                          <a:ln>
                            <a:noFill/>
                          </a:ln>
                          <a:solidFill>
                            <a:srgbClr val="000000"/>
                          </a:solidFill>
                          <a:effectLst/>
                          <a:uLnTx/>
                          <a:uFillTx/>
                          <a:latin typeface="Arial" panose="020B0604020202020204" pitchFamily="34" charset="0"/>
                          <a:cs typeface="+mn-cs"/>
                        </a:rPr>
                        <a:t>The Authorities do not support an outright exemption from the margin requirements for intra-group transactions. The Joint Standard provides that the non-centrally cleared OTC derivative transactions between a provider and a counterparty belonging to the same group, below an aggregate outstanding gross notional amount of R100 billion.</a:t>
                      </a:r>
                      <a:endParaRPr lang="en-US" sz="1000" dirty="0"/>
                    </a:p>
                  </a:txBody>
                  <a:tcPr/>
                </a:tc>
                <a:extLst>
                  <a:ext uri="{0D108BD9-81ED-4DB2-BD59-A6C34878D82A}">
                    <a16:rowId xmlns="" xmlns:a16="http://schemas.microsoft.com/office/drawing/2014/main" val="2305762253"/>
                  </a:ext>
                </a:extLst>
              </a:tr>
            </a:tbl>
          </a:graphicData>
        </a:graphic>
      </p:graphicFrame>
      <p:sp>
        <p:nvSpPr>
          <p:cNvPr id="4" name="Slide Number Placeholder 3"/>
          <p:cNvSpPr>
            <a:spLocks noGrp="1"/>
          </p:cNvSpPr>
          <p:nvPr>
            <p:ph type="sldNum" sz="quarter" idx="12"/>
          </p:nvPr>
        </p:nvSpPr>
        <p:spPr>
          <a:xfrm flipH="1">
            <a:off x="8839200" y="6597352"/>
            <a:ext cx="304800" cy="260648"/>
          </a:xfrm>
        </p:spPr>
        <p:txBody>
          <a:bodyPr/>
          <a:lstStyle/>
          <a:p>
            <a:pPr>
              <a:defRPr/>
            </a:pPr>
            <a:r>
              <a:rPr lang="en-US" sz="1400" b="0" dirty="0" smtClean="0">
                <a:solidFill>
                  <a:schemeClr val="tx1"/>
                </a:solidFill>
                <a:latin typeface="+mn-lt"/>
              </a:rPr>
              <a:t>3</a:t>
            </a:r>
            <a:endParaRPr lang="en-US" sz="1400" b="0" dirty="0">
              <a:solidFill>
                <a:schemeClr val="tx1"/>
              </a:solidFill>
              <a:latin typeface="+mn-lt"/>
            </a:endParaRPr>
          </a:p>
        </p:txBody>
      </p:sp>
    </p:spTree>
    <p:extLst>
      <p:ext uri="{BB962C8B-B14F-4D97-AF65-F5344CB8AC3E}">
        <p14:creationId xmlns:p14="http://schemas.microsoft.com/office/powerpoint/2010/main" val="35942448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en-US" sz="2800" dirty="0"/>
              <a:t>BCBS-IOSCO framework into domestic regulatory framework.</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11875127"/>
              </p:ext>
            </p:extLst>
          </p:nvPr>
        </p:nvGraphicFramePr>
        <p:xfrm>
          <a:off x="0" y="1052737"/>
          <a:ext cx="9144000" cy="4968551"/>
        </p:xfrm>
        <a:graphic>
          <a:graphicData uri="http://schemas.openxmlformats.org/drawingml/2006/table">
            <a:tbl>
              <a:tblPr firstRow="1" bandRow="1">
                <a:tableStyleId>{073A0DAA-6AF3-43AB-8588-CEC1D06C72B9}</a:tableStyleId>
              </a:tblPr>
              <a:tblGrid>
                <a:gridCol w="4572000">
                  <a:extLst>
                    <a:ext uri="{9D8B030D-6E8A-4147-A177-3AD203B41FA5}">
                      <a16:colId xmlns="" xmlns:a16="http://schemas.microsoft.com/office/drawing/2014/main" val="3574820061"/>
                    </a:ext>
                  </a:extLst>
                </a:gridCol>
                <a:gridCol w="4572000">
                  <a:extLst>
                    <a:ext uri="{9D8B030D-6E8A-4147-A177-3AD203B41FA5}">
                      <a16:colId xmlns="" xmlns:a16="http://schemas.microsoft.com/office/drawing/2014/main" val="166284441"/>
                    </a:ext>
                  </a:extLst>
                </a:gridCol>
              </a:tblGrid>
              <a:tr h="4001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smtClean="0"/>
                        <a:t>BCBS-IOSCO Framework</a:t>
                      </a:r>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smtClean="0"/>
                        <a:t>Policy approach by the</a:t>
                      </a:r>
                      <a:r>
                        <a:rPr lang="en-US" sz="1000" baseline="0" dirty="0" smtClean="0"/>
                        <a:t> Authorities (SA)</a:t>
                      </a:r>
                      <a:endParaRPr lang="en-US" sz="1000" dirty="0" smtClean="0"/>
                    </a:p>
                    <a:p>
                      <a:endParaRPr lang="en-US" sz="1000" dirty="0"/>
                    </a:p>
                  </a:txBody>
                  <a:tcPr/>
                </a:tc>
                <a:extLst>
                  <a:ext uri="{0D108BD9-81ED-4DB2-BD59-A6C34878D82A}">
                    <a16:rowId xmlns="" xmlns:a16="http://schemas.microsoft.com/office/drawing/2014/main" val="2618879536"/>
                  </a:ext>
                </a:extLst>
              </a:tr>
              <a:tr h="2063169">
                <a:tc>
                  <a:txBody>
                    <a:bodyPr/>
                    <a:lstStyle/>
                    <a:p>
                      <a:pPr algn="just">
                        <a:lnSpc>
                          <a:spcPct val="150000"/>
                        </a:lnSpc>
                      </a:pPr>
                      <a:r>
                        <a:rPr kumimoji="0" lang="en-US" sz="1000" b="1" i="0" u="none" strike="noStrike" kern="1200" cap="none" spc="0" normalizeH="0" baseline="0" noProof="0" dirty="0" smtClean="0">
                          <a:ln>
                            <a:noFill/>
                          </a:ln>
                          <a:solidFill>
                            <a:srgbClr val="000000"/>
                          </a:solidFill>
                          <a:effectLst/>
                          <a:uLnTx/>
                          <a:uFillTx/>
                          <a:latin typeface="Arial" panose="020B0604020202020204" pitchFamily="34" charset="0"/>
                          <a:cs typeface="+mn-cs"/>
                        </a:rPr>
                        <a:t>Cross-border OTC derivative transactions: </a:t>
                      </a:r>
                      <a:r>
                        <a:rPr kumimoji="0" lang="en-US" sz="1000" b="0" i="0" u="none" strike="noStrike" kern="1200" cap="none" spc="0" normalizeH="0" baseline="0" noProof="0" dirty="0" smtClean="0">
                          <a:ln>
                            <a:noFill/>
                          </a:ln>
                          <a:solidFill>
                            <a:srgbClr val="000000"/>
                          </a:solidFill>
                          <a:effectLst/>
                          <a:uLnTx/>
                          <a:uFillTx/>
                          <a:latin typeface="Arial" panose="020B0604020202020204" pitchFamily="34" charset="0"/>
                          <a:cs typeface="+mn-cs"/>
                        </a:rPr>
                        <a:t>home-country supervisors may permit a covered entity to comply with margin requirements of a host-country with respect to its derivatives activities, provided that the home-country supervisors consider the host-country margin regime to be consistent with the margin requirements in the BCBS-IOSCO Framework. </a:t>
                      </a:r>
                      <a:endParaRPr lang="en-US" sz="1000" dirty="0"/>
                    </a:p>
                  </a:txBody>
                  <a:tcPr/>
                </a:tc>
                <a:tc>
                  <a:txBody>
                    <a:bodyPr/>
                    <a:lstStyle/>
                    <a:p>
                      <a:pPr algn="just">
                        <a:lnSpc>
                          <a:spcPct val="150000"/>
                        </a:lnSpc>
                      </a:pPr>
                      <a:r>
                        <a:rPr kumimoji="0" lang="en-US" sz="1000" b="0" i="0" u="none" strike="noStrike" kern="1200" cap="none" spc="0" normalizeH="0" baseline="0" noProof="0" dirty="0" smtClean="0">
                          <a:ln>
                            <a:noFill/>
                          </a:ln>
                          <a:solidFill>
                            <a:srgbClr val="000000"/>
                          </a:solidFill>
                          <a:effectLst/>
                          <a:uLnTx/>
                          <a:uFillTx/>
                          <a:latin typeface="+mn-lt"/>
                          <a:ea typeface="+mn-ea"/>
                          <a:cs typeface="+mn-cs"/>
                        </a:rPr>
                        <a:t>A local counterparty that enters into an OTC derivative transaction with a foreign counterparty is deemed to comply with the Joint Standard provided that the local provider has satisfied itself that </a:t>
                      </a:r>
                      <a:r>
                        <a:rPr kumimoji="0" lang="en-US" sz="1000" b="1" i="0" u="none" strike="noStrike" kern="1200" cap="none" spc="0" normalizeH="0" baseline="0" noProof="0" dirty="0" smtClean="0">
                          <a:ln>
                            <a:noFill/>
                          </a:ln>
                          <a:solidFill>
                            <a:srgbClr val="000000"/>
                          </a:solidFill>
                          <a:effectLst/>
                          <a:uLnTx/>
                          <a:uFillTx/>
                          <a:latin typeface="+mn-lt"/>
                          <a:ea typeface="+mn-ea"/>
                          <a:cs typeface="+mn-cs"/>
                        </a:rPr>
                        <a:t>(</a:t>
                      </a:r>
                      <a:r>
                        <a:rPr kumimoji="0" lang="en-US" sz="1000" b="1" i="0" u="none" strike="noStrike" kern="1200" cap="none" spc="0" normalizeH="0" baseline="0" noProof="0" dirty="0" err="1" smtClean="0">
                          <a:ln>
                            <a:noFill/>
                          </a:ln>
                          <a:solidFill>
                            <a:srgbClr val="000000"/>
                          </a:solidFill>
                          <a:effectLst/>
                          <a:uLnTx/>
                          <a:uFillTx/>
                          <a:latin typeface="+mn-lt"/>
                          <a:ea typeface="+mn-ea"/>
                          <a:cs typeface="+mn-cs"/>
                        </a:rPr>
                        <a:t>i</a:t>
                      </a:r>
                      <a:r>
                        <a:rPr kumimoji="0" lang="en-US" sz="1000" b="1" i="0" u="none" strike="noStrike" kern="1200" cap="none" spc="0" normalizeH="0" baseline="0" noProof="0" dirty="0" smtClean="0">
                          <a:ln>
                            <a:noFill/>
                          </a:ln>
                          <a:solidFill>
                            <a:srgbClr val="000000"/>
                          </a:solidFill>
                          <a:effectLst/>
                          <a:uLnTx/>
                          <a:uFillTx/>
                          <a:latin typeface="+mn-lt"/>
                          <a:ea typeface="+mn-ea"/>
                          <a:cs typeface="+mn-cs"/>
                        </a:rPr>
                        <a:t>) </a:t>
                      </a:r>
                      <a:r>
                        <a:rPr kumimoji="0" lang="en-US" sz="1000" b="0" i="0" u="none" strike="noStrike" kern="1200" cap="none" spc="0" normalizeH="0" baseline="0" noProof="0" dirty="0" smtClean="0">
                          <a:ln>
                            <a:noFill/>
                          </a:ln>
                          <a:solidFill>
                            <a:srgbClr val="000000"/>
                          </a:solidFill>
                          <a:effectLst/>
                          <a:uLnTx/>
                          <a:uFillTx/>
                          <a:latin typeface="+mn-lt"/>
                          <a:ea typeface="+mn-ea"/>
                          <a:cs typeface="+mn-cs"/>
                        </a:rPr>
                        <a:t>the foreign jurisdiction has implemented margin requirements based on the BCBS-IOSCO Framework; </a:t>
                      </a:r>
                      <a:r>
                        <a:rPr kumimoji="0" lang="en-US" sz="1000" b="1" i="0" u="none" strike="noStrike" kern="1200" cap="none" spc="0" normalizeH="0" baseline="0" noProof="0" dirty="0" smtClean="0">
                          <a:ln>
                            <a:noFill/>
                          </a:ln>
                          <a:solidFill>
                            <a:srgbClr val="000000"/>
                          </a:solidFill>
                          <a:effectLst/>
                          <a:uLnTx/>
                          <a:uFillTx/>
                          <a:latin typeface="+mn-lt"/>
                          <a:ea typeface="+mn-ea"/>
                          <a:cs typeface="+mn-cs"/>
                        </a:rPr>
                        <a:t>(ii) </a:t>
                      </a:r>
                      <a:r>
                        <a:rPr kumimoji="0" lang="en-US" sz="1000" b="0" i="0" u="none" strike="noStrike" kern="1200" cap="none" spc="0" normalizeH="0" baseline="0" noProof="0" dirty="0" smtClean="0">
                          <a:ln>
                            <a:noFill/>
                          </a:ln>
                          <a:solidFill>
                            <a:srgbClr val="000000"/>
                          </a:solidFill>
                          <a:effectLst/>
                          <a:uLnTx/>
                          <a:uFillTx/>
                          <a:latin typeface="+mn-lt"/>
                          <a:ea typeface="+mn-ea"/>
                          <a:cs typeface="+mn-cs"/>
                        </a:rPr>
                        <a:t>the foreign counterparty is directly subject to such margin requirements; and </a:t>
                      </a:r>
                      <a:r>
                        <a:rPr kumimoji="0" lang="en-US" sz="1000" b="1" i="0" u="none" strike="noStrike" kern="1200" cap="none" spc="0" normalizeH="0" baseline="0" noProof="0" dirty="0" smtClean="0">
                          <a:ln>
                            <a:noFill/>
                          </a:ln>
                          <a:solidFill>
                            <a:srgbClr val="000000"/>
                          </a:solidFill>
                          <a:effectLst/>
                          <a:uLnTx/>
                          <a:uFillTx/>
                          <a:latin typeface="+mn-lt"/>
                          <a:ea typeface="+mn-ea"/>
                          <a:cs typeface="+mn-cs"/>
                        </a:rPr>
                        <a:t>(iii) </a:t>
                      </a:r>
                      <a:r>
                        <a:rPr kumimoji="0" lang="en-US" sz="1000" b="0" i="0" u="none" strike="noStrike" kern="1200" cap="none" spc="0" normalizeH="0" baseline="0" noProof="0" dirty="0" smtClean="0">
                          <a:ln>
                            <a:noFill/>
                          </a:ln>
                          <a:solidFill>
                            <a:srgbClr val="000000"/>
                          </a:solidFill>
                          <a:effectLst/>
                          <a:uLnTx/>
                          <a:uFillTx/>
                          <a:latin typeface="+mn-lt"/>
                          <a:ea typeface="+mn-ea"/>
                          <a:cs typeface="+mn-cs"/>
                        </a:rPr>
                        <a:t>the local counterparty is required to comply with, or is captured by, the margin requirements in the foreign jurisdiction. </a:t>
                      </a:r>
                      <a:endParaRPr lang="en-US" sz="1000" dirty="0"/>
                    </a:p>
                  </a:txBody>
                  <a:tcPr/>
                </a:tc>
                <a:extLst>
                  <a:ext uri="{0D108BD9-81ED-4DB2-BD59-A6C34878D82A}">
                    <a16:rowId xmlns="" xmlns:a16="http://schemas.microsoft.com/office/drawing/2014/main" val="3882862731"/>
                  </a:ext>
                </a:extLst>
              </a:tr>
              <a:tr h="2505278">
                <a:tc>
                  <a:txBody>
                    <a:bodyPr/>
                    <a:lstStyle/>
                    <a:p>
                      <a:pPr algn="just">
                        <a:lnSpc>
                          <a:spcPct val="150000"/>
                        </a:lnSpc>
                      </a:pPr>
                      <a:r>
                        <a:rPr kumimoji="0" lang="en-US" sz="1000" b="1" i="0" u="none" strike="noStrike" kern="1200" cap="none" spc="0" normalizeH="0" baseline="0" noProof="0" dirty="0" smtClean="0">
                          <a:ln>
                            <a:noFill/>
                          </a:ln>
                          <a:solidFill>
                            <a:srgbClr val="000000"/>
                          </a:solidFill>
                          <a:effectLst/>
                          <a:uLnTx/>
                          <a:uFillTx/>
                          <a:latin typeface="Arial" panose="020B0604020202020204" pitchFamily="34" charset="0"/>
                          <a:cs typeface="+mn-cs"/>
                        </a:rPr>
                        <a:t>Treatment of physically settled FX forwards and swaps: </a:t>
                      </a:r>
                      <a:r>
                        <a:rPr kumimoji="0" lang="en-US" sz="1000" b="0" i="0" u="none" strike="noStrike" kern="1200" cap="none" spc="0" normalizeH="0" baseline="0" noProof="0" dirty="0" smtClean="0">
                          <a:ln>
                            <a:noFill/>
                          </a:ln>
                          <a:solidFill>
                            <a:srgbClr val="000000"/>
                          </a:solidFill>
                          <a:effectLst/>
                          <a:uLnTx/>
                          <a:uFillTx/>
                          <a:latin typeface="Arial" panose="020B0604020202020204" pitchFamily="34" charset="0"/>
                          <a:cs typeface="+mn-cs"/>
                        </a:rPr>
                        <a:t>the BCBS and IOSCO agree that standards apply for variation margin to be exchanged on physically settled FX forwards and swaps in a manner consistent with the final policy framework set out in the BCBS-IOSCO framework and that those variation margin standards are implemented either by way of supervisory guidance or national regulation. </a:t>
                      </a:r>
                      <a:endParaRPr lang="en-US" sz="1000" dirty="0"/>
                    </a:p>
                  </a:txBody>
                  <a:tcPr/>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Arial" panose="020B0604020202020204" pitchFamily="34" charset="0"/>
                          <a:cs typeface="+mn-cs"/>
                        </a:rPr>
                        <a:t>Physically settled FX forwards and swaps are excluded from VM in line with other jurisdictions. In this regard, the Authorities are concerned around the practicality of requiring local ODPs to be subjected to VM for these transactions if the counterparty in another jurisdiction is not required to exchange VM. The Authorities do not support excluding physically settled FX forward and swap transactions from the calculations of the daily intragroup threshold – these transactions are also taken into account in the calculation of the IM threshold even though these transactions are not subject to the exchange of IM. </a:t>
                      </a:r>
                    </a:p>
                    <a:p>
                      <a:endParaRPr lang="en-US" sz="1000" dirty="0"/>
                    </a:p>
                  </a:txBody>
                  <a:tcPr/>
                </a:tc>
                <a:extLst>
                  <a:ext uri="{0D108BD9-81ED-4DB2-BD59-A6C34878D82A}">
                    <a16:rowId xmlns="" xmlns:a16="http://schemas.microsoft.com/office/drawing/2014/main" val="2462221362"/>
                  </a:ext>
                </a:extLst>
              </a:tr>
            </a:tbl>
          </a:graphicData>
        </a:graphic>
      </p:graphicFrame>
      <p:sp>
        <p:nvSpPr>
          <p:cNvPr id="4" name="Slide Number Placeholder 3"/>
          <p:cNvSpPr>
            <a:spLocks noGrp="1"/>
          </p:cNvSpPr>
          <p:nvPr>
            <p:ph type="sldNum" sz="quarter" idx="12"/>
          </p:nvPr>
        </p:nvSpPr>
        <p:spPr>
          <a:xfrm flipH="1">
            <a:off x="8839200" y="6597352"/>
            <a:ext cx="269304" cy="260648"/>
          </a:xfrm>
        </p:spPr>
        <p:txBody>
          <a:bodyPr/>
          <a:lstStyle/>
          <a:p>
            <a:pPr>
              <a:defRPr/>
            </a:pPr>
            <a:fld id="{18CC9CFB-5521-4678-B011-3614EFC0CBEB}" type="slidenum">
              <a:rPr lang="en-US" smtClean="0"/>
              <a:pPr>
                <a:defRPr/>
              </a:pPr>
              <a:t>18</a:t>
            </a:fld>
            <a:endParaRPr lang="en-US" sz="1400" b="0" dirty="0">
              <a:solidFill>
                <a:schemeClr val="tx1"/>
              </a:solidFill>
              <a:latin typeface="+mn-lt"/>
            </a:endParaRPr>
          </a:p>
        </p:txBody>
      </p:sp>
    </p:spTree>
    <p:extLst>
      <p:ext uri="{BB962C8B-B14F-4D97-AF65-F5344CB8AC3E}">
        <p14:creationId xmlns:p14="http://schemas.microsoft.com/office/powerpoint/2010/main" val="30479370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en-US" sz="2800" dirty="0"/>
              <a:t>Phased in Implementation Timeline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80698429"/>
              </p:ext>
            </p:extLst>
          </p:nvPr>
        </p:nvGraphicFramePr>
        <p:xfrm>
          <a:off x="-1" y="1124745"/>
          <a:ext cx="8964489" cy="3394290"/>
        </p:xfrm>
        <a:graphic>
          <a:graphicData uri="http://schemas.openxmlformats.org/drawingml/2006/table">
            <a:tbl>
              <a:tblPr firstRow="1" bandRow="1">
                <a:tableStyleId>{EB9631B5-78F2-41C9-869B-9F39066F8104}</a:tableStyleId>
              </a:tblPr>
              <a:tblGrid>
                <a:gridCol w="2988163">
                  <a:extLst>
                    <a:ext uri="{9D8B030D-6E8A-4147-A177-3AD203B41FA5}">
                      <a16:colId xmlns="" xmlns:a16="http://schemas.microsoft.com/office/drawing/2014/main" val="4060551670"/>
                    </a:ext>
                  </a:extLst>
                </a:gridCol>
                <a:gridCol w="2988163">
                  <a:extLst>
                    <a:ext uri="{9D8B030D-6E8A-4147-A177-3AD203B41FA5}">
                      <a16:colId xmlns="" xmlns:a16="http://schemas.microsoft.com/office/drawing/2014/main" val="2035982099"/>
                    </a:ext>
                  </a:extLst>
                </a:gridCol>
                <a:gridCol w="2988163">
                  <a:extLst>
                    <a:ext uri="{9D8B030D-6E8A-4147-A177-3AD203B41FA5}">
                      <a16:colId xmlns="" xmlns:a16="http://schemas.microsoft.com/office/drawing/2014/main" val="4197296545"/>
                    </a:ext>
                  </a:extLst>
                </a:gridCol>
              </a:tblGrid>
              <a:tr h="386933">
                <a:tc>
                  <a:txBody>
                    <a:bodyPr/>
                    <a:lstStyle/>
                    <a:p>
                      <a:r>
                        <a:rPr lang="en-US" sz="1050" dirty="0" smtClean="0"/>
                        <a:t>Initial Margin Application</a:t>
                      </a:r>
                      <a:r>
                        <a:rPr lang="en-US" sz="1050" baseline="0" dirty="0" smtClean="0"/>
                        <a:t> </a:t>
                      </a:r>
                      <a:endParaRPr lang="en-US" sz="1050" dirty="0"/>
                    </a:p>
                  </a:txBody>
                  <a:tcPr/>
                </a:tc>
                <a:tc>
                  <a:txBody>
                    <a:bodyPr/>
                    <a:lstStyle/>
                    <a:p>
                      <a:r>
                        <a:rPr lang="en-US" sz="1050" dirty="0" smtClean="0"/>
                        <a:t>Aggregate</a:t>
                      </a:r>
                      <a:r>
                        <a:rPr lang="en-US" sz="1050" baseline="0" dirty="0" smtClean="0"/>
                        <a:t> Month End Gross Notional Amounts</a:t>
                      </a:r>
                      <a:endParaRPr lang="en-US" sz="1050" dirty="0"/>
                    </a:p>
                  </a:txBody>
                  <a:tcPr/>
                </a:tc>
                <a:tc>
                  <a:txBody>
                    <a:bodyPr/>
                    <a:lstStyle/>
                    <a:p>
                      <a:r>
                        <a:rPr lang="en-US" sz="1050" dirty="0" smtClean="0"/>
                        <a:t>IM</a:t>
                      </a:r>
                      <a:r>
                        <a:rPr lang="en-US" sz="1050" baseline="0" dirty="0" smtClean="0"/>
                        <a:t> </a:t>
                      </a:r>
                      <a:r>
                        <a:rPr lang="en-US" sz="1050" dirty="0" smtClean="0"/>
                        <a:t>Threshold</a:t>
                      </a:r>
                      <a:endParaRPr lang="en-US" sz="1050" dirty="0"/>
                    </a:p>
                  </a:txBody>
                  <a:tcPr/>
                </a:tc>
                <a:extLst>
                  <a:ext uri="{0D108BD9-81ED-4DB2-BD59-A6C34878D82A}">
                    <a16:rowId xmlns="" xmlns:a16="http://schemas.microsoft.com/office/drawing/2014/main" val="2875995268"/>
                  </a:ext>
                </a:extLst>
              </a:tr>
              <a:tr h="873643">
                <a:tc>
                  <a:txBody>
                    <a:bodyPr/>
                    <a:lstStyle/>
                    <a:p>
                      <a:r>
                        <a:rPr lang="en-US" sz="1050" dirty="0" smtClean="0"/>
                        <a:t>Effective date of joint standard</a:t>
                      </a:r>
                      <a:r>
                        <a:rPr lang="en-US" sz="1050" baseline="0" dirty="0" smtClean="0"/>
                        <a:t> to 31 August 2021</a:t>
                      </a:r>
                      <a:endParaRPr lang="en-US" sz="1050" dirty="0"/>
                    </a:p>
                  </a:txBody>
                  <a:tcPr/>
                </a:tc>
                <a:tc>
                  <a:txBody>
                    <a:bodyPr/>
                    <a:lstStyle/>
                    <a:p>
                      <a:r>
                        <a:rPr lang="en-US" sz="1050" dirty="0" smtClean="0"/>
                        <a:t>Transactions between a Provider and</a:t>
                      </a:r>
                      <a:r>
                        <a:rPr lang="en-US" sz="1050" baseline="0" dirty="0" smtClean="0"/>
                        <a:t> counterparty </a:t>
                      </a:r>
                      <a:r>
                        <a:rPr lang="en-US" sz="1050" dirty="0" smtClean="0"/>
                        <a:t>belonging to a group with</a:t>
                      </a:r>
                      <a:r>
                        <a:rPr lang="en-US" sz="1050" baseline="0" dirty="0" smtClean="0"/>
                        <a:t> aggregate month end gross notional amount  for March, April and May 2020</a:t>
                      </a:r>
                      <a:endParaRPr lang="en-US" sz="1050" dirty="0"/>
                    </a:p>
                  </a:txBody>
                  <a:tcPr/>
                </a:tc>
                <a:tc>
                  <a:txBody>
                    <a:bodyPr/>
                    <a:lstStyle/>
                    <a:p>
                      <a:r>
                        <a:rPr lang="en-US" sz="1050" dirty="0" smtClean="0"/>
                        <a:t>Exchange</a:t>
                      </a:r>
                      <a:r>
                        <a:rPr lang="en-US" sz="1050" baseline="0" dirty="0" smtClean="0"/>
                        <a:t> if threshold is</a:t>
                      </a:r>
                      <a:endParaRPr lang="en-US" sz="1050" dirty="0" smtClean="0"/>
                    </a:p>
                    <a:p>
                      <a:r>
                        <a:rPr lang="en-US" sz="1050" dirty="0" smtClean="0"/>
                        <a:t>&gt; R30 trillion</a:t>
                      </a:r>
                      <a:r>
                        <a:rPr lang="en-US" sz="1050" baseline="0" dirty="0" smtClean="0"/>
                        <a:t> </a:t>
                      </a:r>
                      <a:endParaRPr lang="en-US" sz="1050" dirty="0"/>
                    </a:p>
                  </a:txBody>
                  <a:tcPr/>
                </a:tc>
                <a:extLst>
                  <a:ext uri="{0D108BD9-81ED-4DB2-BD59-A6C34878D82A}">
                    <a16:rowId xmlns="" xmlns:a16="http://schemas.microsoft.com/office/drawing/2014/main" val="414304334"/>
                  </a:ext>
                </a:extLst>
              </a:tr>
              <a:tr h="390841">
                <a:tc>
                  <a:txBody>
                    <a:bodyPr/>
                    <a:lstStyle/>
                    <a:p>
                      <a:r>
                        <a:rPr lang="en-US" sz="1050" dirty="0" smtClean="0"/>
                        <a:t>1 September</a:t>
                      </a:r>
                      <a:r>
                        <a:rPr lang="en-US" sz="1050" baseline="0" dirty="0" smtClean="0"/>
                        <a:t> 2021 – 31 August 2022 </a:t>
                      </a:r>
                      <a:endParaRPr lang="en-US" sz="105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aseline="0" dirty="0" smtClean="0"/>
                        <a:t> - March, April and May 2021</a:t>
                      </a:r>
                      <a:endParaRPr lang="en-US" sz="1050" dirty="0" smtClean="0"/>
                    </a:p>
                    <a:p>
                      <a:endParaRPr lang="en-US" sz="1050" dirty="0"/>
                    </a:p>
                  </a:txBody>
                  <a:tcPr/>
                </a:tc>
                <a:tc>
                  <a:txBody>
                    <a:bodyPr/>
                    <a:lstStyle/>
                    <a:p>
                      <a:r>
                        <a:rPr lang="en-US" sz="1050" dirty="0" smtClean="0"/>
                        <a:t>&gt;</a:t>
                      </a:r>
                      <a:r>
                        <a:rPr lang="en-US" sz="1050" baseline="0" dirty="0" smtClean="0"/>
                        <a:t> R 23 trillion</a:t>
                      </a:r>
                      <a:endParaRPr lang="en-US" sz="1050" dirty="0"/>
                    </a:p>
                  </a:txBody>
                  <a:tcPr/>
                </a:tc>
                <a:extLst>
                  <a:ext uri="{0D108BD9-81ED-4DB2-BD59-A6C34878D82A}">
                    <a16:rowId xmlns="" xmlns:a16="http://schemas.microsoft.com/office/drawing/2014/main" val="1069795906"/>
                  </a:ext>
                </a:extLst>
              </a:tr>
              <a:tr h="390841">
                <a:tc>
                  <a:txBody>
                    <a:bodyPr/>
                    <a:lstStyle/>
                    <a:p>
                      <a:r>
                        <a:rPr lang="en-US" sz="1050" dirty="0" smtClean="0"/>
                        <a:t>1 September 2022</a:t>
                      </a:r>
                      <a:r>
                        <a:rPr lang="en-US" sz="1050" baseline="0" dirty="0" smtClean="0"/>
                        <a:t> – 31 August 2023 </a:t>
                      </a:r>
                      <a:endParaRPr lang="en-US" sz="105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aseline="0" dirty="0" smtClean="0"/>
                        <a:t>- March, April and May 2022</a:t>
                      </a:r>
                      <a:endParaRPr lang="en-US" sz="1050" dirty="0" smtClean="0"/>
                    </a:p>
                    <a:p>
                      <a:endParaRPr lang="en-US" sz="1050" dirty="0"/>
                    </a:p>
                  </a:txBody>
                  <a:tcPr/>
                </a:tc>
                <a:tc>
                  <a:txBody>
                    <a:bodyPr/>
                    <a:lstStyle/>
                    <a:p>
                      <a:r>
                        <a:rPr lang="en-US" sz="1050" dirty="0" smtClean="0"/>
                        <a:t>&gt;R 15 trillion</a:t>
                      </a:r>
                      <a:r>
                        <a:rPr lang="en-US" sz="1050" baseline="0" dirty="0" smtClean="0"/>
                        <a:t> </a:t>
                      </a:r>
                      <a:endParaRPr lang="en-US" sz="1050" dirty="0"/>
                    </a:p>
                  </a:txBody>
                  <a:tcPr/>
                </a:tc>
                <a:extLst>
                  <a:ext uri="{0D108BD9-81ED-4DB2-BD59-A6C34878D82A}">
                    <a16:rowId xmlns="" xmlns:a16="http://schemas.microsoft.com/office/drawing/2014/main" val="2349447704"/>
                  </a:ext>
                </a:extLst>
              </a:tr>
              <a:tr h="395383">
                <a:tc>
                  <a:txBody>
                    <a:bodyPr/>
                    <a:lstStyle/>
                    <a:p>
                      <a:r>
                        <a:rPr lang="en-US" sz="1050" dirty="0" smtClean="0"/>
                        <a:t>1 September</a:t>
                      </a:r>
                      <a:r>
                        <a:rPr lang="en-US" sz="1050" baseline="0" dirty="0" smtClean="0"/>
                        <a:t> 2023 – 31 August 2024</a:t>
                      </a:r>
                      <a:endParaRPr lang="en-US" sz="105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aseline="0" dirty="0" smtClean="0"/>
                        <a:t>- March, April and May 2023</a:t>
                      </a:r>
                      <a:endParaRPr lang="en-US" sz="1050" dirty="0" smtClean="0"/>
                    </a:p>
                    <a:p>
                      <a:endParaRPr lang="en-US" sz="1050" dirty="0"/>
                    </a:p>
                  </a:txBody>
                  <a:tcPr/>
                </a:tc>
                <a:tc>
                  <a:txBody>
                    <a:bodyPr/>
                    <a:lstStyle/>
                    <a:p>
                      <a:r>
                        <a:rPr lang="en-US" sz="1050" dirty="0" smtClean="0"/>
                        <a:t>&gt;</a:t>
                      </a:r>
                      <a:r>
                        <a:rPr lang="en-US" sz="1050" baseline="0" dirty="0" smtClean="0"/>
                        <a:t> R8 trillion </a:t>
                      </a:r>
                      <a:endParaRPr lang="en-US" sz="1050" dirty="0"/>
                    </a:p>
                  </a:txBody>
                  <a:tcPr/>
                </a:tc>
                <a:extLst>
                  <a:ext uri="{0D108BD9-81ED-4DB2-BD59-A6C34878D82A}">
                    <a16:rowId xmlns="" xmlns:a16="http://schemas.microsoft.com/office/drawing/2014/main" val="2084069734"/>
                  </a:ext>
                </a:extLst>
              </a:tr>
              <a:tr h="406274">
                <a:tc>
                  <a:txBody>
                    <a:bodyPr/>
                    <a:lstStyle/>
                    <a:p>
                      <a:r>
                        <a:rPr lang="en-US" sz="1050" dirty="0" smtClean="0"/>
                        <a:t>From 1 September</a:t>
                      </a:r>
                      <a:r>
                        <a:rPr lang="en-US" sz="1050" baseline="0" dirty="0" smtClean="0"/>
                        <a:t> 2024 onwards</a:t>
                      </a:r>
                      <a:endParaRPr lang="en-US" sz="105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aseline="0" dirty="0" smtClean="0"/>
                        <a:t>- March, April and May of that year (</a:t>
                      </a:r>
                      <a:r>
                        <a:rPr lang="en-US" sz="1050" baseline="0" dirty="0" err="1" smtClean="0"/>
                        <a:t>xxxx</a:t>
                      </a:r>
                      <a:r>
                        <a:rPr lang="en-US" sz="1050" baseline="0" dirty="0" smtClean="0"/>
                        <a:t>) </a:t>
                      </a:r>
                      <a:endParaRPr lang="en-US" sz="1050" dirty="0" smtClean="0"/>
                    </a:p>
                  </a:txBody>
                  <a:tcPr/>
                </a:tc>
                <a:tc>
                  <a:txBody>
                    <a:bodyPr/>
                    <a:lstStyle/>
                    <a:p>
                      <a:r>
                        <a:rPr lang="en-US" sz="1050" dirty="0" smtClean="0"/>
                        <a:t>&gt; R 100 billion</a:t>
                      </a:r>
                      <a:endParaRPr lang="en-US" sz="1050" dirty="0"/>
                    </a:p>
                  </a:txBody>
                  <a:tcPr/>
                </a:tc>
                <a:extLst>
                  <a:ext uri="{0D108BD9-81ED-4DB2-BD59-A6C34878D82A}">
                    <a16:rowId xmlns="" xmlns:a16="http://schemas.microsoft.com/office/drawing/2014/main" val="3920579904"/>
                  </a:ext>
                </a:extLst>
              </a:tr>
              <a:tr h="468453">
                <a:tc gridSpan="3">
                  <a:txBody>
                    <a:bodyPr/>
                    <a:lstStyle/>
                    <a:p>
                      <a:r>
                        <a:rPr lang="en-US" sz="1050" dirty="0" smtClean="0"/>
                        <a:t>Minimum Margin</a:t>
                      </a:r>
                      <a:r>
                        <a:rPr lang="en-US" sz="1050" baseline="0" dirty="0" smtClean="0"/>
                        <a:t> Transfers subject to R5 million</a:t>
                      </a:r>
                      <a:endParaRPr lang="en-US" sz="1050" dirty="0"/>
                    </a:p>
                  </a:txBody>
                  <a:tcPr/>
                </a:tc>
                <a:tc hMerge="1">
                  <a:txBody>
                    <a:bodyPr/>
                    <a:lstStyle/>
                    <a:p>
                      <a:endParaRPr lang="en-US" sz="1050" dirty="0"/>
                    </a:p>
                  </a:txBody>
                  <a:tcPr/>
                </a:tc>
                <a:tc hMerge="1">
                  <a:txBody>
                    <a:bodyPr/>
                    <a:lstStyle/>
                    <a:p>
                      <a:endParaRPr lang="en-US" sz="1050" dirty="0"/>
                    </a:p>
                  </a:txBody>
                  <a:tcPr/>
                </a:tc>
                <a:extLst>
                  <a:ext uri="{0D108BD9-81ED-4DB2-BD59-A6C34878D82A}">
                    <a16:rowId xmlns="" xmlns:a16="http://schemas.microsoft.com/office/drawing/2014/main" val="1359629281"/>
                  </a:ext>
                </a:extLst>
              </a:tr>
            </a:tbl>
          </a:graphicData>
        </a:graphic>
      </p:graphicFrame>
      <p:sp>
        <p:nvSpPr>
          <p:cNvPr id="4" name="Slide Number Placeholder 3"/>
          <p:cNvSpPr>
            <a:spLocks noGrp="1"/>
          </p:cNvSpPr>
          <p:nvPr>
            <p:ph type="sldNum" sz="quarter" idx="12"/>
          </p:nvPr>
        </p:nvSpPr>
        <p:spPr/>
        <p:txBody>
          <a:bodyPr/>
          <a:lstStyle/>
          <a:p>
            <a:pPr>
              <a:defRPr/>
            </a:pPr>
            <a:fld id="{18CC9CFB-5521-4678-B011-3614EFC0CBEB}" type="slidenum">
              <a:rPr lang="en-US" smtClean="0"/>
              <a:pPr>
                <a:defRPr/>
              </a:pPr>
              <a:t>19</a:t>
            </a:fld>
            <a:endParaRPr lang="en-US" sz="1400" b="0" dirty="0">
              <a:solidFill>
                <a:schemeClr val="tx1"/>
              </a:solidFill>
              <a:latin typeface="+mn-lt"/>
            </a:endParaRPr>
          </a:p>
        </p:txBody>
      </p:sp>
      <p:graphicFrame>
        <p:nvGraphicFramePr>
          <p:cNvPr id="6" name="Table 5"/>
          <p:cNvGraphicFramePr>
            <a:graphicFrameLocks noGrp="1"/>
          </p:cNvGraphicFramePr>
          <p:nvPr>
            <p:extLst>
              <p:ext uri="{D42A27DB-BD31-4B8C-83A1-F6EECF244321}">
                <p14:modId xmlns:p14="http://schemas.microsoft.com/office/powerpoint/2010/main" val="649581783"/>
              </p:ext>
            </p:extLst>
          </p:nvPr>
        </p:nvGraphicFramePr>
        <p:xfrm>
          <a:off x="21446" y="4682677"/>
          <a:ext cx="8943042" cy="1554480"/>
        </p:xfrm>
        <a:graphic>
          <a:graphicData uri="http://schemas.openxmlformats.org/drawingml/2006/table">
            <a:tbl>
              <a:tblPr firstRow="1" bandRow="1">
                <a:tableStyleId>{EB9631B5-78F2-41C9-869B-9F39066F8104}</a:tableStyleId>
              </a:tblPr>
              <a:tblGrid>
                <a:gridCol w="2981014">
                  <a:extLst>
                    <a:ext uri="{9D8B030D-6E8A-4147-A177-3AD203B41FA5}">
                      <a16:colId xmlns="" xmlns:a16="http://schemas.microsoft.com/office/drawing/2014/main" val="1642905474"/>
                    </a:ext>
                  </a:extLst>
                </a:gridCol>
                <a:gridCol w="2981014">
                  <a:extLst>
                    <a:ext uri="{9D8B030D-6E8A-4147-A177-3AD203B41FA5}">
                      <a16:colId xmlns="" xmlns:a16="http://schemas.microsoft.com/office/drawing/2014/main" val="43791682"/>
                    </a:ext>
                  </a:extLst>
                </a:gridCol>
                <a:gridCol w="2981014">
                  <a:extLst>
                    <a:ext uri="{9D8B030D-6E8A-4147-A177-3AD203B41FA5}">
                      <a16:colId xmlns="" xmlns:a16="http://schemas.microsoft.com/office/drawing/2014/main" val="1802408537"/>
                    </a:ext>
                  </a:extLst>
                </a:gridCol>
              </a:tblGrid>
              <a:tr h="153144">
                <a:tc>
                  <a:txBody>
                    <a:bodyPr/>
                    <a:lstStyle/>
                    <a:p>
                      <a:r>
                        <a:rPr lang="en-US" sz="1050" dirty="0" smtClean="0"/>
                        <a:t>Variation Margin </a:t>
                      </a:r>
                      <a:endParaRPr lang="en-US" sz="105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smtClean="0"/>
                        <a:t>Aggregate</a:t>
                      </a:r>
                      <a:r>
                        <a:rPr lang="en-US" sz="1050" baseline="0" dirty="0" smtClean="0"/>
                        <a:t> Month End Gross Notional Amounts</a:t>
                      </a:r>
                      <a:endParaRPr lang="en-US" sz="1050" dirty="0" smtClean="0"/>
                    </a:p>
                  </a:txBody>
                  <a:tcPr/>
                </a:tc>
                <a:tc>
                  <a:txBody>
                    <a:bodyPr/>
                    <a:lstStyle/>
                    <a:p>
                      <a:r>
                        <a:rPr lang="en-US" sz="1050" dirty="0" smtClean="0"/>
                        <a:t>VM</a:t>
                      </a:r>
                      <a:r>
                        <a:rPr lang="en-US" sz="1050" baseline="0" dirty="0" smtClean="0"/>
                        <a:t> </a:t>
                      </a:r>
                      <a:r>
                        <a:rPr lang="en-US" sz="1050" dirty="0" smtClean="0"/>
                        <a:t>Threshold</a:t>
                      </a:r>
                      <a:endParaRPr lang="en-US" sz="1050" dirty="0"/>
                    </a:p>
                  </a:txBody>
                  <a:tcPr/>
                </a:tc>
                <a:extLst>
                  <a:ext uri="{0D108BD9-81ED-4DB2-BD59-A6C34878D82A}">
                    <a16:rowId xmlns="" xmlns:a16="http://schemas.microsoft.com/office/drawing/2014/main" val="1918056636"/>
                  </a:ext>
                </a:extLst>
              </a:tr>
              <a:tr h="689758">
                <a:tc>
                  <a:txBody>
                    <a:bodyPr/>
                    <a:lstStyle/>
                    <a:p>
                      <a:r>
                        <a:rPr lang="en-US" sz="1050" dirty="0" smtClean="0"/>
                        <a:t>Effective date of joint standard</a:t>
                      </a:r>
                      <a:r>
                        <a:rPr lang="en-US" sz="1050" baseline="0" dirty="0" smtClean="0"/>
                        <a:t> 1 October 2020 – applies to new contracts entered after effective date</a:t>
                      </a:r>
                      <a:endParaRPr lang="en-US" sz="1050" dirty="0"/>
                    </a:p>
                  </a:txBody>
                  <a:tcPr/>
                </a:tc>
                <a:tc>
                  <a:txBody>
                    <a:bodyPr/>
                    <a:lstStyle/>
                    <a:p>
                      <a:r>
                        <a:rPr lang="en-US" sz="1050" dirty="0" smtClean="0"/>
                        <a:t>Transactions between a Provider and</a:t>
                      </a:r>
                      <a:r>
                        <a:rPr lang="en-US" sz="1050" baseline="0" dirty="0" smtClean="0"/>
                        <a:t> counterparty </a:t>
                      </a:r>
                      <a:r>
                        <a:rPr lang="en-US" sz="1050" dirty="0" smtClean="0"/>
                        <a:t>belonging to a group with</a:t>
                      </a:r>
                      <a:r>
                        <a:rPr lang="en-US" sz="1050" baseline="0" dirty="0" smtClean="0"/>
                        <a:t> aggregate month end gross notional amount  for March, April and May 2020</a:t>
                      </a:r>
                      <a:endParaRPr lang="en-US" sz="1050" dirty="0"/>
                    </a:p>
                  </a:txBody>
                  <a:tcPr/>
                </a:tc>
                <a:tc>
                  <a:txBody>
                    <a:bodyPr/>
                    <a:lstStyle/>
                    <a:p>
                      <a:r>
                        <a:rPr lang="en-US" sz="1050" dirty="0" smtClean="0"/>
                        <a:t>Exchange</a:t>
                      </a:r>
                      <a:r>
                        <a:rPr lang="en-US" sz="1050" baseline="0" dirty="0" smtClean="0"/>
                        <a:t> if threshold is</a:t>
                      </a:r>
                      <a:endParaRPr lang="en-US" sz="1050" dirty="0" smtClean="0"/>
                    </a:p>
                    <a:p>
                      <a:r>
                        <a:rPr lang="en-US" sz="1050" dirty="0" smtClean="0"/>
                        <a:t>&gt; R30 trillion</a:t>
                      </a:r>
                      <a:r>
                        <a:rPr lang="en-US" sz="1050" baseline="0" dirty="0" smtClean="0"/>
                        <a:t> </a:t>
                      </a:r>
                      <a:endParaRPr lang="en-US" sz="1050" dirty="0"/>
                    </a:p>
                  </a:txBody>
                  <a:tcPr/>
                </a:tc>
                <a:extLst>
                  <a:ext uri="{0D108BD9-81ED-4DB2-BD59-A6C34878D82A}">
                    <a16:rowId xmlns="" xmlns:a16="http://schemas.microsoft.com/office/drawing/2014/main" val="552039481"/>
                  </a:ext>
                </a:extLst>
              </a:tr>
              <a:tr h="375294">
                <a:tc>
                  <a:txBody>
                    <a:bodyPr/>
                    <a:lstStyle/>
                    <a:p>
                      <a:r>
                        <a:rPr lang="en-US" sz="1050" dirty="0" smtClean="0"/>
                        <a:t>6</a:t>
                      </a:r>
                      <a:r>
                        <a:rPr lang="en-US" sz="1050" baseline="0" dirty="0" smtClean="0"/>
                        <a:t> Months after effective date – applicable to new contracts only </a:t>
                      </a:r>
                      <a:endParaRPr lang="en-US" sz="1050" dirty="0"/>
                    </a:p>
                  </a:txBody>
                  <a:tcPr/>
                </a:tc>
                <a:tc>
                  <a:txBody>
                    <a:bodyPr/>
                    <a:lstStyle/>
                    <a:p>
                      <a:endParaRPr lang="en-US" sz="1050" dirty="0"/>
                    </a:p>
                  </a:txBody>
                  <a:tcPr/>
                </a:tc>
                <a:tc>
                  <a:txBody>
                    <a:bodyPr/>
                    <a:lstStyle/>
                    <a:p>
                      <a:r>
                        <a:rPr lang="en-US" sz="1050" dirty="0" smtClean="0"/>
                        <a:t>No</a:t>
                      </a:r>
                      <a:r>
                        <a:rPr lang="en-US" sz="1050" baseline="0" dirty="0" smtClean="0"/>
                        <a:t> thresholds apply</a:t>
                      </a:r>
                      <a:endParaRPr lang="en-US" sz="1050" dirty="0"/>
                    </a:p>
                  </a:txBody>
                  <a:tcPr/>
                </a:tc>
                <a:extLst>
                  <a:ext uri="{0D108BD9-81ED-4DB2-BD59-A6C34878D82A}">
                    <a16:rowId xmlns="" xmlns:a16="http://schemas.microsoft.com/office/drawing/2014/main" val="3781842102"/>
                  </a:ext>
                </a:extLst>
              </a:tr>
            </a:tbl>
          </a:graphicData>
        </a:graphic>
      </p:graphicFrame>
    </p:spTree>
    <p:extLst>
      <p:ext uri="{BB962C8B-B14F-4D97-AF65-F5344CB8AC3E}">
        <p14:creationId xmlns:p14="http://schemas.microsoft.com/office/powerpoint/2010/main" val="37112828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Maps to a set of policy objectives</a:t>
            </a:r>
            <a:endParaRPr lang="en-US" dirty="0"/>
          </a:p>
        </p:txBody>
      </p:sp>
      <p:sp>
        <p:nvSpPr>
          <p:cNvPr id="4" name="Slide Number Placeholder 3"/>
          <p:cNvSpPr>
            <a:spLocks noGrp="1"/>
          </p:cNvSpPr>
          <p:nvPr>
            <p:ph type="sldNum" sz="quarter" idx="12"/>
          </p:nvPr>
        </p:nvSpPr>
        <p:spPr/>
        <p:txBody>
          <a:bodyPr/>
          <a:lstStyle/>
          <a:p>
            <a:pPr>
              <a:defRPr/>
            </a:pPr>
            <a:fld id="{30B0C5DC-03B7-4F3C-9C72-4418B8387709}" type="slidenum">
              <a:rPr lang="en-US" smtClean="0"/>
              <a:pPr>
                <a:defRPr/>
              </a:pPr>
              <a:t>2</a:t>
            </a:fld>
            <a:endParaRPr lang="en-US" sz="1400" b="0" dirty="0">
              <a:solidFill>
                <a:schemeClr val="tx1"/>
              </a:solidFill>
              <a:latin typeface="+mn-lt"/>
            </a:endParaRPr>
          </a:p>
        </p:txBody>
      </p:sp>
      <p:pic>
        <p:nvPicPr>
          <p:cNvPr id="5" name="Picture 4"/>
          <p:cNvPicPr>
            <a:picLocks noChangeAspect="1"/>
          </p:cNvPicPr>
          <p:nvPr/>
        </p:nvPicPr>
        <p:blipFill>
          <a:blip r:embed="rId2"/>
          <a:stretch>
            <a:fillRect/>
          </a:stretch>
        </p:blipFill>
        <p:spPr>
          <a:xfrm>
            <a:off x="107504" y="1181100"/>
            <a:ext cx="9042400" cy="4953000"/>
          </a:xfrm>
          <a:prstGeom prst="rect">
            <a:avLst/>
          </a:prstGeom>
        </p:spPr>
      </p:pic>
    </p:spTree>
    <p:extLst>
      <p:ext uri="{BB962C8B-B14F-4D97-AF65-F5344CB8AC3E}">
        <p14:creationId xmlns:p14="http://schemas.microsoft.com/office/powerpoint/2010/main" val="7789735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1" descr="Powerpoint Presentation3"/>
          <p:cNvPicPr>
            <a:picLocks noChangeAspect="1" noChangeArrowheads="1"/>
          </p:cNvPicPr>
          <p:nvPr/>
        </p:nvPicPr>
        <p:blipFill>
          <a:blip r:embed="rId3" cstate="print"/>
          <a:srcRect/>
          <a:stretch>
            <a:fillRect/>
          </a:stretch>
        </p:blipFill>
        <p:spPr bwMode="auto">
          <a:xfrm>
            <a:off x="-36046" y="-326"/>
            <a:ext cx="9177338" cy="6891338"/>
          </a:xfrm>
          <a:prstGeom prst="rect">
            <a:avLst/>
          </a:prstGeom>
          <a:noFill/>
          <a:ln w="9525">
            <a:noFill/>
            <a:miter lim="800000"/>
            <a:headEnd/>
            <a:tailEnd/>
          </a:ln>
        </p:spPr>
      </p:pic>
      <p:sp>
        <p:nvSpPr>
          <p:cNvPr id="2" name="Title 1"/>
          <p:cNvSpPr>
            <a:spLocks noGrp="1"/>
          </p:cNvSpPr>
          <p:nvPr>
            <p:ph type="ctrTitle"/>
          </p:nvPr>
        </p:nvSpPr>
        <p:spPr>
          <a:xfrm>
            <a:off x="468873" y="2204864"/>
            <a:ext cx="8640960" cy="2001986"/>
          </a:xfrm>
        </p:spPr>
        <p:txBody>
          <a:bodyPr>
            <a:normAutofit/>
          </a:bodyPr>
          <a:lstStyle/>
          <a:p>
            <a:pPr algn="r"/>
            <a:r>
              <a:rPr lang="en-ZA" sz="1400" dirty="0"/>
              <a:t> </a:t>
            </a:r>
            <a:r>
              <a:rPr lang="en-ZA" sz="1400" dirty="0">
                <a:solidFill>
                  <a:schemeClr val="bg1"/>
                </a:solidFill>
              </a:rPr>
              <a:t>DRAFT FINANCIAL SECTOR REGULATIONS, 2018</a:t>
            </a:r>
            <a:br>
              <a:rPr lang="en-ZA" sz="1400" dirty="0">
                <a:solidFill>
                  <a:schemeClr val="bg1"/>
                </a:solidFill>
              </a:rPr>
            </a:br>
            <a:endParaRPr lang="en-ZA" sz="1400" dirty="0">
              <a:solidFill>
                <a:schemeClr val="bg1"/>
              </a:solidFill>
            </a:endParaRPr>
          </a:p>
        </p:txBody>
      </p:sp>
      <p:sp>
        <p:nvSpPr>
          <p:cNvPr id="3" name="Subtitle 2"/>
          <p:cNvSpPr>
            <a:spLocks noGrp="1"/>
          </p:cNvSpPr>
          <p:nvPr>
            <p:ph type="subTitle" idx="1"/>
          </p:nvPr>
        </p:nvSpPr>
        <p:spPr>
          <a:xfrm>
            <a:off x="320354" y="4314056"/>
            <a:ext cx="8856984" cy="966788"/>
          </a:xfrm>
        </p:spPr>
        <p:txBody>
          <a:bodyPr>
            <a:normAutofit fontScale="70000" lnSpcReduction="20000"/>
          </a:bodyPr>
          <a:lstStyle/>
          <a:p>
            <a:r>
              <a:rPr lang="en-US" altLang="en-US" sz="1800" i="1" dirty="0">
                <a:solidFill>
                  <a:schemeClr val="bg1"/>
                </a:solidFill>
                <a:latin typeface="Calibri" pitchFamily="34" charset="0"/>
                <a:ea typeface="Osaka" pitchFamily="1" charset="-128"/>
              </a:rPr>
              <a:t>										</a:t>
            </a:r>
          </a:p>
          <a:p>
            <a:r>
              <a:rPr lang="en-US" altLang="en-US" sz="1800" i="1" dirty="0">
                <a:solidFill>
                  <a:schemeClr val="bg1"/>
                </a:solidFill>
                <a:latin typeface="Calibri" pitchFamily="34" charset="0"/>
                <a:ea typeface="Osaka" pitchFamily="1" charset="-128"/>
              </a:rPr>
              <a:t>									National Treasury presentation to the Standing Committee on Finance</a:t>
            </a:r>
          </a:p>
          <a:p>
            <a:r>
              <a:rPr lang="en-US" altLang="en-US" sz="1800" i="1" dirty="0">
                <a:solidFill>
                  <a:schemeClr val="bg1"/>
                </a:solidFill>
                <a:latin typeface="Calibri" pitchFamily="34" charset="0"/>
                <a:ea typeface="Osaka" pitchFamily="1" charset="-128"/>
              </a:rPr>
              <a:t> 16 </a:t>
            </a:r>
            <a:r>
              <a:rPr lang="en-US" sz="1800" i="1" dirty="0">
                <a:solidFill>
                  <a:schemeClr val="bg1"/>
                </a:solidFill>
                <a:latin typeface="Calibri" pitchFamily="34" charset="0"/>
                <a:ea typeface="Osaka" pitchFamily="1" charset="-128"/>
              </a:rPr>
              <a:t>March 2018</a:t>
            </a:r>
            <a:endParaRPr lang="en-ZA" sz="1800" dirty="0">
              <a:solidFill>
                <a:schemeClr val="bg1"/>
              </a:solidFill>
            </a:endParaRPr>
          </a:p>
        </p:txBody>
      </p:sp>
      <p:sp>
        <p:nvSpPr>
          <p:cNvPr id="13317" name="Rectangle 14"/>
          <p:cNvSpPr>
            <a:spLocks noChangeArrowheads="1"/>
          </p:cNvSpPr>
          <p:nvPr/>
        </p:nvSpPr>
        <p:spPr bwMode="auto">
          <a:xfrm>
            <a:off x="395536" y="4479471"/>
            <a:ext cx="7696200" cy="304800"/>
          </a:xfrm>
          <a:prstGeom prst="rect">
            <a:avLst/>
          </a:prstGeom>
          <a:noFill/>
          <a:ln w="9525">
            <a:noFill/>
            <a:miter lim="800000"/>
            <a:headEnd/>
            <a:tailEnd/>
          </a:ln>
        </p:spPr>
        <p:txBody>
          <a:bodyPr/>
          <a:lstStyle/>
          <a:p>
            <a:pPr algn="r" eaLnBrk="1" hangingPunct="1">
              <a:spcBef>
                <a:spcPct val="20000"/>
              </a:spcBef>
            </a:pPr>
            <a:endParaRPr lang="en-US" sz="1200" dirty="0">
              <a:solidFill>
                <a:schemeClr val="bg1"/>
              </a:solidFill>
              <a:ea typeface="Osaka" pitchFamily="1" charset="-128"/>
            </a:endParaRPr>
          </a:p>
        </p:txBody>
      </p:sp>
      <p:sp>
        <p:nvSpPr>
          <p:cNvPr id="5" name="Rectangle 14"/>
          <p:cNvSpPr>
            <a:spLocks noChangeArrowheads="1"/>
          </p:cNvSpPr>
          <p:nvPr/>
        </p:nvSpPr>
        <p:spPr bwMode="white">
          <a:xfrm>
            <a:off x="1004629" y="4437112"/>
            <a:ext cx="7696200" cy="720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spcBef>
                <a:spcPct val="20000"/>
              </a:spcBef>
            </a:pPr>
            <a:endParaRPr lang="en-US" sz="1400" b="1" dirty="0">
              <a:solidFill>
                <a:schemeClr val="bg1"/>
              </a:solidFill>
              <a:ea typeface="Osaka"/>
              <a:cs typeface="Osaka"/>
            </a:endParaRPr>
          </a:p>
        </p:txBody>
      </p:sp>
      <p:sp>
        <p:nvSpPr>
          <p:cNvPr id="12" name="Rectangle 11"/>
          <p:cNvSpPr/>
          <p:nvPr/>
        </p:nvSpPr>
        <p:spPr>
          <a:xfrm>
            <a:off x="7252383" y="4294805"/>
            <a:ext cx="290464" cy="369332"/>
          </a:xfrm>
          <a:prstGeom prst="rect">
            <a:avLst/>
          </a:prstGeom>
        </p:spPr>
        <p:txBody>
          <a:bodyPr wrap="none">
            <a:spAutoFit/>
          </a:bodyPr>
          <a:lstStyle/>
          <a:p>
            <a:r>
              <a:rPr lang="en-ZA" dirty="0">
                <a:solidFill>
                  <a:schemeClr val="bg1"/>
                </a:solidFill>
              </a:rPr>
              <a:t>|</a:t>
            </a:r>
          </a:p>
        </p:txBody>
      </p:sp>
    </p:spTree>
    <p:extLst>
      <p:ext uri="{BB962C8B-B14F-4D97-AF65-F5344CB8AC3E}">
        <p14:creationId xmlns:p14="http://schemas.microsoft.com/office/powerpoint/2010/main" val="18039596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Amendments to Regulations in terms of Financial Sector Regulation Act</a:t>
            </a:r>
          </a:p>
        </p:txBody>
      </p:sp>
      <p:sp>
        <p:nvSpPr>
          <p:cNvPr id="3" name="Content Placeholder 2"/>
          <p:cNvSpPr>
            <a:spLocks noGrp="1"/>
          </p:cNvSpPr>
          <p:nvPr>
            <p:ph idx="1"/>
          </p:nvPr>
        </p:nvSpPr>
        <p:spPr>
          <a:xfrm>
            <a:off x="152400" y="1268760"/>
            <a:ext cx="8763000" cy="5112568"/>
          </a:xfrm>
        </p:spPr>
        <p:txBody>
          <a:bodyPr/>
          <a:lstStyle/>
          <a:p>
            <a:pPr algn="just"/>
            <a:r>
              <a:rPr lang="en-ZA" sz="1600" dirty="0">
                <a:latin typeface="+mn-lt"/>
              </a:rPr>
              <a:t>The Minister of Finance has published draft amendments to the Financial Sector Regulations for public comment. The Regulations were made in terms of sections 61(4), 288 and 304 of the Financial Sector Regulation Act No. 9 of 2017, published in Government Notice No. R405 of 29 March 2018, as amended. </a:t>
            </a:r>
          </a:p>
          <a:p>
            <a:pPr algn="just">
              <a:spcAft>
                <a:spcPts val="0"/>
              </a:spcAft>
            </a:pPr>
            <a:r>
              <a:rPr lang="en-ZA" sz="1600" dirty="0">
                <a:solidFill>
                  <a:srgbClr val="000000"/>
                </a:solidFill>
                <a:latin typeface="+mn-lt"/>
                <a:ea typeface="Calibri" panose="020F0502020204030204" pitchFamily="34" charset="0"/>
              </a:rPr>
              <a:t>The process to appoint a Commissioner and Deputy Commissioner of FSCA commenced in April 2018, after the appointment of the Shortlisting Panel as per requirements of the Regulations. The Panel held several meetings to fulfil its requirement of shortlisting four candidates for consideration by the then Minister of Finance (Minister). Given the rigidity of the current regulated process, the Panel was not able to identify four candidates for recommendation to the Minister. The terms of office of two members, a Deputy Governor of the South African Reserve Bank and the National Consumer Commissioner, have also subsequently expired.</a:t>
            </a:r>
          </a:p>
          <a:p>
            <a:pPr algn="just"/>
            <a:r>
              <a:rPr lang="en-ZA" sz="1600" dirty="0">
                <a:latin typeface="+mn-lt"/>
                <a:ea typeface="Calibri" panose="020F0502020204030204" pitchFamily="34" charset="0"/>
              </a:rPr>
              <a:t>The above developments have necessitated amendments to the regulations. </a:t>
            </a:r>
            <a:r>
              <a:rPr lang="en-ZA" sz="1600" dirty="0">
                <a:latin typeface="+mn-lt"/>
              </a:rPr>
              <a:t>Amendments are proposed to regulations 3, 9, 10 and 11 of the current regulations, which seek to:</a:t>
            </a:r>
          </a:p>
          <a:p>
            <a:pPr lvl="1" algn="just"/>
            <a:r>
              <a:rPr lang="en-US" sz="1600" dirty="0">
                <a:latin typeface="+mn-lt"/>
              </a:rPr>
              <a:t>Streamline the recruitment process for the Commissioner and Deputy Commissioners. </a:t>
            </a:r>
            <a:endParaRPr lang="en-ZA" sz="1600" dirty="0">
              <a:latin typeface="+mn-lt"/>
            </a:endParaRPr>
          </a:p>
          <a:p>
            <a:pPr lvl="1" algn="just"/>
            <a:r>
              <a:rPr lang="en-US" sz="1600" dirty="0">
                <a:latin typeface="+mn-lt"/>
              </a:rPr>
              <a:t>Empower the Minister to appoint additional persons to the Transitional Management Committee of FSCA, and to appoint one such person to act as Commissioner while the recruitment process is underway. </a:t>
            </a:r>
            <a:endParaRPr lang="en-ZA" sz="1600" dirty="0">
              <a:latin typeface="+mn-lt"/>
            </a:endParaRPr>
          </a:p>
          <a:p>
            <a:pPr lvl="1" algn="just"/>
            <a:r>
              <a:rPr lang="en-US" sz="1600" dirty="0">
                <a:latin typeface="+mn-lt"/>
              </a:rPr>
              <a:t>Clarify how vacancies to the Shortlisting panel should be handled.</a:t>
            </a:r>
            <a:endParaRPr lang="en-ZA" sz="1600" dirty="0">
              <a:latin typeface="+mn-lt"/>
            </a:endParaRPr>
          </a:p>
          <a:p>
            <a:pPr marL="0" indent="0">
              <a:buNone/>
            </a:pPr>
            <a:endParaRPr lang="en-ZA" dirty="0"/>
          </a:p>
          <a:p>
            <a:pPr marL="0" indent="0" algn="just">
              <a:buNone/>
            </a:pPr>
            <a:endParaRPr lang="en-ZA" dirty="0"/>
          </a:p>
          <a:p>
            <a:pPr marL="0" indent="0" algn="just">
              <a:buNone/>
            </a:pPr>
            <a:r>
              <a:rPr lang="en-ZA" dirty="0"/>
              <a:t> </a:t>
            </a:r>
          </a:p>
          <a:p>
            <a:pPr algn="just"/>
            <a:endParaRPr lang="en-ZA" dirty="0"/>
          </a:p>
          <a:p>
            <a:pPr marL="0" indent="0" algn="just">
              <a:buNone/>
            </a:pPr>
            <a:r>
              <a:rPr lang="en-ZA" dirty="0"/>
              <a:t> </a:t>
            </a:r>
          </a:p>
          <a:p>
            <a:pPr algn="just"/>
            <a:endParaRPr lang="en-ZA" dirty="0"/>
          </a:p>
          <a:p>
            <a:pPr algn="just"/>
            <a:endParaRPr lang="en-ZA" dirty="0"/>
          </a:p>
          <a:p>
            <a:pPr marL="0" indent="0" algn="just">
              <a:buNone/>
            </a:pPr>
            <a:endParaRPr lang="en-ZA" dirty="0"/>
          </a:p>
          <a:p>
            <a:pPr algn="just"/>
            <a:endParaRPr lang="en-ZA" dirty="0"/>
          </a:p>
          <a:p>
            <a:pPr lvl="1" algn="just"/>
            <a:endParaRPr lang="en-ZA" sz="2200" dirty="0"/>
          </a:p>
          <a:p>
            <a:pPr marL="457200" lvl="1" indent="0" algn="just">
              <a:buNone/>
            </a:pPr>
            <a:r>
              <a:rPr lang="en-ZA" sz="1800" dirty="0"/>
              <a:t>	</a:t>
            </a:r>
            <a:r>
              <a:rPr lang="en-ZA" sz="1800" i="1" dirty="0">
                <a:solidFill>
                  <a:srgbClr val="000000"/>
                </a:solidFill>
              </a:rPr>
              <a:t>)</a:t>
            </a:r>
          </a:p>
          <a:p>
            <a:pPr marL="457200" lvl="1" indent="0" algn="just">
              <a:buNone/>
            </a:pPr>
            <a:endParaRPr lang="en-ZA" sz="1800" i="1" dirty="0">
              <a:solidFill>
                <a:srgbClr val="000000"/>
              </a:solidFill>
            </a:endParaRPr>
          </a:p>
          <a:p>
            <a:pPr marL="457200" lvl="1" indent="0" algn="just">
              <a:buNone/>
            </a:pPr>
            <a:endParaRPr lang="en-ZA" sz="1800" i="1" dirty="0">
              <a:solidFill>
                <a:srgbClr val="000000"/>
              </a:solidFill>
            </a:endParaRPr>
          </a:p>
          <a:p>
            <a:pPr marL="457200" lvl="1" indent="0" algn="just">
              <a:buNone/>
            </a:pPr>
            <a:endParaRPr lang="en-ZA" sz="1800" i="1" dirty="0">
              <a:solidFill>
                <a:srgbClr val="FF0000"/>
              </a:solidFill>
            </a:endParaRPr>
          </a:p>
          <a:p>
            <a:pPr algn="just"/>
            <a:endParaRPr lang="en-ZA" sz="2200" dirty="0"/>
          </a:p>
          <a:p>
            <a:pPr algn="just"/>
            <a:endParaRPr lang="en-ZA" sz="2200" dirty="0"/>
          </a:p>
          <a:p>
            <a:pPr algn="just"/>
            <a:endParaRPr lang="en-ZA" sz="2400" dirty="0"/>
          </a:p>
        </p:txBody>
      </p:sp>
      <p:sp>
        <p:nvSpPr>
          <p:cNvPr id="4" name="Slide Number Placeholder 3"/>
          <p:cNvSpPr>
            <a:spLocks noGrp="1"/>
          </p:cNvSpPr>
          <p:nvPr>
            <p:ph type="sldNum" sz="quarter" idx="12"/>
          </p:nvPr>
        </p:nvSpPr>
        <p:spPr/>
        <p:txBody>
          <a:bodyPr/>
          <a:lstStyle/>
          <a:p>
            <a:pPr>
              <a:defRPr/>
            </a:pPr>
            <a:fld id="{0CAEBBDF-8C8E-4563-AE8D-4E901221401E}" type="slidenum">
              <a:rPr lang="en-US" smtClean="0">
                <a:solidFill>
                  <a:srgbClr val="808080"/>
                </a:solidFill>
              </a:rPr>
              <a:pPr>
                <a:defRPr/>
              </a:pPr>
              <a:t>21</a:t>
            </a:fld>
            <a:endParaRPr lang="en-US" sz="1400" b="0" dirty="0">
              <a:solidFill>
                <a:srgbClr val="000000"/>
              </a:solidFill>
              <a:latin typeface="Arial"/>
            </a:endParaRPr>
          </a:p>
        </p:txBody>
      </p:sp>
    </p:spTree>
    <p:extLst>
      <p:ext uri="{BB962C8B-B14F-4D97-AF65-F5344CB8AC3E}">
        <p14:creationId xmlns:p14="http://schemas.microsoft.com/office/powerpoint/2010/main" val="19684806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Purpose of Regulations (2)</a:t>
            </a:r>
          </a:p>
        </p:txBody>
      </p:sp>
      <p:sp>
        <p:nvSpPr>
          <p:cNvPr id="3" name="Content Placeholder 2"/>
          <p:cNvSpPr>
            <a:spLocks noGrp="1"/>
          </p:cNvSpPr>
          <p:nvPr>
            <p:ph idx="1"/>
          </p:nvPr>
        </p:nvSpPr>
        <p:spPr>
          <a:xfrm>
            <a:off x="152400" y="980728"/>
            <a:ext cx="8763000" cy="5400600"/>
          </a:xfrm>
        </p:spPr>
        <p:txBody>
          <a:bodyPr/>
          <a:lstStyle/>
          <a:p>
            <a:pPr marL="0" indent="0" algn="just">
              <a:buNone/>
            </a:pPr>
            <a:endParaRPr lang="en-ZA" dirty="0"/>
          </a:p>
          <a:p>
            <a:pPr algn="just"/>
            <a:r>
              <a:rPr lang="en-ZA" dirty="0"/>
              <a:t>The Minister of Finance is required to make Regulations in terms of section 61(4) of the FSRA, to provide a process for the selection of persons for the appointment of the Commissioner and Deputy Commissioners of the Financial Sector Conduct Authority. </a:t>
            </a:r>
          </a:p>
          <a:p>
            <a:pPr algn="just"/>
            <a:r>
              <a:rPr lang="en-ZA" dirty="0"/>
              <a:t>The draft Regulations provide for the advertising of the positions, and for the establishment of panels to consider, short-list, interview, and recommend candidates for appointment to the Minister of Finance. </a:t>
            </a:r>
          </a:p>
          <a:p>
            <a:pPr algn="just"/>
            <a:r>
              <a:rPr lang="en-ZA" dirty="0"/>
              <a:t>The intended effect of the draft Regulations is to provide for a fair and transparent process for the appointment of the Commissioner and Deputy Commissioners of the Financial Sector Conduct Authority. </a:t>
            </a:r>
          </a:p>
          <a:p>
            <a:pPr algn="just"/>
            <a:endParaRPr lang="en-ZA" dirty="0"/>
          </a:p>
          <a:p>
            <a:pPr marL="0" indent="0" algn="just">
              <a:buNone/>
            </a:pPr>
            <a:r>
              <a:rPr lang="en-ZA" dirty="0"/>
              <a:t> </a:t>
            </a:r>
          </a:p>
          <a:p>
            <a:pPr algn="just"/>
            <a:endParaRPr lang="en-ZA" dirty="0"/>
          </a:p>
          <a:p>
            <a:pPr algn="just"/>
            <a:endParaRPr lang="en-ZA" dirty="0"/>
          </a:p>
          <a:p>
            <a:pPr marL="0" indent="0" algn="just">
              <a:buNone/>
            </a:pPr>
            <a:endParaRPr lang="en-ZA" dirty="0"/>
          </a:p>
          <a:p>
            <a:pPr algn="just"/>
            <a:endParaRPr lang="en-ZA" dirty="0"/>
          </a:p>
          <a:p>
            <a:pPr lvl="1" algn="just"/>
            <a:endParaRPr lang="en-ZA" sz="2200" dirty="0"/>
          </a:p>
          <a:p>
            <a:pPr marL="457200" lvl="1" indent="0" algn="just">
              <a:buNone/>
            </a:pPr>
            <a:r>
              <a:rPr lang="en-ZA" sz="1800" dirty="0"/>
              <a:t>	</a:t>
            </a:r>
            <a:r>
              <a:rPr lang="en-ZA" sz="1800" i="1" dirty="0">
                <a:solidFill>
                  <a:srgbClr val="000000"/>
                </a:solidFill>
              </a:rPr>
              <a:t>)</a:t>
            </a:r>
          </a:p>
          <a:p>
            <a:pPr marL="457200" lvl="1" indent="0" algn="just">
              <a:buNone/>
            </a:pPr>
            <a:endParaRPr lang="en-ZA" sz="1800" i="1" dirty="0">
              <a:solidFill>
                <a:srgbClr val="000000"/>
              </a:solidFill>
            </a:endParaRPr>
          </a:p>
          <a:p>
            <a:pPr marL="457200" lvl="1" indent="0" algn="just">
              <a:buNone/>
            </a:pPr>
            <a:endParaRPr lang="en-ZA" sz="1800" i="1" dirty="0">
              <a:solidFill>
                <a:srgbClr val="000000"/>
              </a:solidFill>
            </a:endParaRPr>
          </a:p>
          <a:p>
            <a:pPr marL="457200" lvl="1" indent="0" algn="just">
              <a:buNone/>
            </a:pPr>
            <a:endParaRPr lang="en-ZA" sz="1800" i="1" dirty="0">
              <a:solidFill>
                <a:srgbClr val="FF0000"/>
              </a:solidFill>
            </a:endParaRPr>
          </a:p>
          <a:p>
            <a:pPr algn="just"/>
            <a:endParaRPr lang="en-ZA" sz="2200" dirty="0"/>
          </a:p>
          <a:p>
            <a:pPr algn="just"/>
            <a:endParaRPr lang="en-ZA" sz="2200" dirty="0"/>
          </a:p>
          <a:p>
            <a:pPr algn="just"/>
            <a:endParaRPr lang="en-ZA" sz="2400" dirty="0"/>
          </a:p>
        </p:txBody>
      </p:sp>
      <p:sp>
        <p:nvSpPr>
          <p:cNvPr id="4" name="Slide Number Placeholder 3"/>
          <p:cNvSpPr>
            <a:spLocks noGrp="1"/>
          </p:cNvSpPr>
          <p:nvPr>
            <p:ph type="sldNum" sz="quarter" idx="12"/>
          </p:nvPr>
        </p:nvSpPr>
        <p:spPr/>
        <p:txBody>
          <a:bodyPr/>
          <a:lstStyle/>
          <a:p>
            <a:pPr>
              <a:defRPr/>
            </a:pPr>
            <a:fld id="{0CAEBBDF-8C8E-4563-AE8D-4E901221401E}" type="slidenum">
              <a:rPr lang="en-US" smtClean="0">
                <a:solidFill>
                  <a:srgbClr val="808080"/>
                </a:solidFill>
              </a:rPr>
              <a:pPr>
                <a:defRPr/>
              </a:pPr>
              <a:t>22</a:t>
            </a:fld>
            <a:endParaRPr lang="en-US" sz="1400" b="0" dirty="0">
              <a:solidFill>
                <a:srgbClr val="000000"/>
              </a:solidFill>
              <a:latin typeface="Arial"/>
            </a:endParaRPr>
          </a:p>
        </p:txBody>
      </p:sp>
    </p:spTree>
    <p:extLst>
      <p:ext uri="{BB962C8B-B14F-4D97-AF65-F5344CB8AC3E}">
        <p14:creationId xmlns:p14="http://schemas.microsoft.com/office/powerpoint/2010/main" val="1205129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84096" cy="838200"/>
          </a:xfrm>
        </p:spPr>
        <p:txBody>
          <a:bodyPr/>
          <a:lstStyle/>
          <a:p>
            <a:r>
              <a:rPr lang="en-ZA" dirty="0"/>
              <a:t>Process</a:t>
            </a:r>
          </a:p>
        </p:txBody>
      </p:sp>
      <p:sp>
        <p:nvSpPr>
          <p:cNvPr id="3" name="Content Placeholder 2"/>
          <p:cNvSpPr>
            <a:spLocks noGrp="1"/>
          </p:cNvSpPr>
          <p:nvPr>
            <p:ph idx="1"/>
          </p:nvPr>
        </p:nvSpPr>
        <p:spPr>
          <a:xfrm>
            <a:off x="152400" y="1052736"/>
            <a:ext cx="8763000" cy="5472608"/>
          </a:xfrm>
        </p:spPr>
        <p:txBody>
          <a:bodyPr/>
          <a:lstStyle/>
          <a:p>
            <a:pPr algn="just"/>
            <a:r>
              <a:rPr lang="en-GB" dirty="0"/>
              <a:t>On 18 December 2017, draft Regulations were published on the National Treasury website for comment, and a Notice of that publication was published in the </a:t>
            </a:r>
            <a:r>
              <a:rPr lang="en-GB" i="1" dirty="0"/>
              <a:t>Government Gazette</a:t>
            </a:r>
            <a:r>
              <a:rPr lang="en-GB" dirty="0"/>
              <a:t>. </a:t>
            </a:r>
          </a:p>
          <a:p>
            <a:pPr algn="just"/>
            <a:r>
              <a:rPr lang="en-ZA" dirty="0"/>
              <a:t>The required six week period for public comment was completed on 31 January 2018.</a:t>
            </a:r>
          </a:p>
          <a:p>
            <a:r>
              <a:rPr lang="en-ZA" dirty="0"/>
              <a:t>Prior to finalising and promulgating the Regulations in the </a:t>
            </a:r>
            <a:r>
              <a:rPr lang="en-ZA" i="1" dirty="0"/>
              <a:t>Government Gazette</a:t>
            </a:r>
            <a:r>
              <a:rPr lang="en-ZA" dirty="0"/>
              <a:t>, the draft Regulations must be submitted to Parliament for consideration, for a period of at least 30 days while Parliament is in session.</a:t>
            </a:r>
          </a:p>
          <a:p>
            <a:r>
              <a:rPr lang="en-ZA" dirty="0"/>
              <a:t>The draft Regulations were submitted to Parliament on 15 February 2018.</a:t>
            </a:r>
          </a:p>
          <a:p>
            <a:pPr algn="just"/>
            <a:r>
              <a:rPr lang="en-ZA" dirty="0"/>
              <a:t>Regulations need to be promulgated prior to the establishment of the Prudential Authority, Financial Sector Conduct Authority, and the Financial Services Tribunal on 1 April 2018.</a:t>
            </a:r>
          </a:p>
          <a:p>
            <a:endParaRPr lang="en-ZA" dirty="0"/>
          </a:p>
          <a:p>
            <a:endParaRPr lang="en-ZA" dirty="0"/>
          </a:p>
          <a:p>
            <a:endParaRPr lang="en-ZA" i="1" dirty="0"/>
          </a:p>
          <a:p>
            <a:pPr marL="0" indent="0">
              <a:buNone/>
            </a:pPr>
            <a:endParaRPr lang="en-ZA" dirty="0"/>
          </a:p>
          <a:p>
            <a:pPr algn="just"/>
            <a:endParaRPr lang="en-ZA" dirty="0"/>
          </a:p>
          <a:p>
            <a:pPr algn="just"/>
            <a:endParaRPr lang="en-ZA" dirty="0"/>
          </a:p>
          <a:p>
            <a:pPr marL="0" indent="0" algn="just">
              <a:buNone/>
            </a:pPr>
            <a:r>
              <a:rPr lang="en-ZA" dirty="0"/>
              <a:t> </a:t>
            </a:r>
          </a:p>
          <a:p>
            <a:pPr algn="just"/>
            <a:endParaRPr lang="en-ZA" dirty="0"/>
          </a:p>
          <a:p>
            <a:pPr algn="just"/>
            <a:endParaRPr lang="en-ZA" dirty="0"/>
          </a:p>
          <a:p>
            <a:pPr marL="0" indent="0" algn="just">
              <a:buNone/>
            </a:pPr>
            <a:endParaRPr lang="en-ZA" dirty="0"/>
          </a:p>
          <a:p>
            <a:pPr algn="just"/>
            <a:endParaRPr lang="en-ZA" dirty="0"/>
          </a:p>
          <a:p>
            <a:pPr lvl="1" algn="just"/>
            <a:endParaRPr lang="en-ZA" sz="2200" dirty="0"/>
          </a:p>
          <a:p>
            <a:pPr marL="457200" lvl="1" indent="0" algn="just">
              <a:buNone/>
            </a:pPr>
            <a:r>
              <a:rPr lang="en-ZA" sz="1800" dirty="0"/>
              <a:t>	</a:t>
            </a:r>
            <a:r>
              <a:rPr lang="en-ZA" sz="1800" i="1" dirty="0">
                <a:solidFill>
                  <a:srgbClr val="000000"/>
                </a:solidFill>
              </a:rPr>
              <a:t>)</a:t>
            </a:r>
          </a:p>
          <a:p>
            <a:pPr marL="457200" lvl="1" indent="0" algn="just">
              <a:buNone/>
            </a:pPr>
            <a:endParaRPr lang="en-ZA" sz="1800" i="1" dirty="0">
              <a:solidFill>
                <a:srgbClr val="000000"/>
              </a:solidFill>
            </a:endParaRPr>
          </a:p>
          <a:p>
            <a:pPr marL="457200" lvl="1" indent="0" algn="just">
              <a:buNone/>
            </a:pPr>
            <a:endParaRPr lang="en-ZA" sz="1800" i="1" dirty="0">
              <a:solidFill>
                <a:srgbClr val="000000"/>
              </a:solidFill>
            </a:endParaRPr>
          </a:p>
          <a:p>
            <a:pPr marL="457200" lvl="1" indent="0" algn="just">
              <a:buNone/>
            </a:pPr>
            <a:endParaRPr lang="en-ZA" sz="1800" i="1" dirty="0">
              <a:solidFill>
                <a:srgbClr val="FF0000"/>
              </a:solidFill>
            </a:endParaRPr>
          </a:p>
          <a:p>
            <a:pPr algn="just"/>
            <a:endParaRPr lang="en-ZA" sz="2200" dirty="0"/>
          </a:p>
          <a:p>
            <a:pPr algn="just"/>
            <a:endParaRPr lang="en-ZA" sz="2200" dirty="0"/>
          </a:p>
          <a:p>
            <a:pPr algn="just"/>
            <a:endParaRPr lang="en-ZA" sz="2400" dirty="0"/>
          </a:p>
        </p:txBody>
      </p:sp>
      <p:sp>
        <p:nvSpPr>
          <p:cNvPr id="4" name="Slide Number Placeholder 3"/>
          <p:cNvSpPr>
            <a:spLocks noGrp="1"/>
          </p:cNvSpPr>
          <p:nvPr>
            <p:ph type="sldNum" sz="quarter" idx="12"/>
          </p:nvPr>
        </p:nvSpPr>
        <p:spPr/>
        <p:txBody>
          <a:bodyPr/>
          <a:lstStyle/>
          <a:p>
            <a:pPr>
              <a:defRPr/>
            </a:pPr>
            <a:fld id="{0CAEBBDF-8C8E-4563-AE8D-4E901221401E}" type="slidenum">
              <a:rPr lang="en-US" smtClean="0">
                <a:solidFill>
                  <a:srgbClr val="808080"/>
                </a:solidFill>
              </a:rPr>
              <a:pPr>
                <a:defRPr/>
              </a:pPr>
              <a:t>23</a:t>
            </a:fld>
            <a:endParaRPr lang="en-US" sz="1400" b="0" dirty="0">
              <a:solidFill>
                <a:srgbClr val="000000"/>
              </a:solidFill>
              <a:latin typeface="Arial"/>
            </a:endParaRPr>
          </a:p>
        </p:txBody>
      </p:sp>
    </p:spTree>
    <p:extLst>
      <p:ext uri="{BB962C8B-B14F-4D97-AF65-F5344CB8AC3E}">
        <p14:creationId xmlns:p14="http://schemas.microsoft.com/office/powerpoint/2010/main" val="3844748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76200"/>
            <a:ext cx="7772400" cy="838200"/>
          </a:xfrm>
        </p:spPr>
        <p:txBody>
          <a:bodyPr/>
          <a:lstStyle/>
          <a:p>
            <a:pPr algn="ctr"/>
            <a:r>
              <a:rPr lang="en-ZA" sz="2400" dirty="0">
                <a:latin typeface="Calibri"/>
                <a:cs typeface="Calibri"/>
              </a:rPr>
              <a:t>Documents circulated to the Standing Committee on Finance (as required in terms of s 288(4) of the FSRA)</a:t>
            </a:r>
          </a:p>
        </p:txBody>
      </p:sp>
      <p:sp>
        <p:nvSpPr>
          <p:cNvPr id="3" name="Content Placeholder 2"/>
          <p:cNvSpPr>
            <a:spLocks noGrp="1"/>
          </p:cNvSpPr>
          <p:nvPr>
            <p:ph idx="1"/>
          </p:nvPr>
        </p:nvSpPr>
        <p:spPr>
          <a:xfrm>
            <a:off x="107504" y="1268760"/>
            <a:ext cx="8763000" cy="5400600"/>
          </a:xfrm>
        </p:spPr>
        <p:txBody>
          <a:bodyPr/>
          <a:lstStyle/>
          <a:p>
            <a:pPr marL="342900" lvl="1" indent="-342900" algn="just">
              <a:buFontTx/>
              <a:buChar char="•"/>
            </a:pPr>
            <a:r>
              <a:rPr lang="en-ZA" b="1" dirty="0"/>
              <a:t>Draft Regulations published for public comment in December 2017 (Document “A”)</a:t>
            </a:r>
          </a:p>
          <a:p>
            <a:pPr lvl="0" algn="just"/>
            <a:r>
              <a:rPr lang="en-US" b="1" dirty="0"/>
              <a:t>A statement explaining the need for and the intended operation of the Regulation and the version of draft Regulations that were published for public comment in December 2017 (Document “B”, published on website as cover page for draft Regulations);</a:t>
            </a:r>
            <a:endParaRPr lang="en-ZA" b="1" dirty="0"/>
          </a:p>
          <a:p>
            <a:pPr lvl="0" algn="just"/>
            <a:r>
              <a:rPr lang="en-US" b="1" dirty="0"/>
              <a:t>A statement of the expected impact of the Regulation (see Document “B” and Impact Assessment for the Financial Sector Regulation Bill (see Document “C”);</a:t>
            </a:r>
            <a:endParaRPr lang="en-ZA" b="1" dirty="0"/>
          </a:p>
          <a:p>
            <a:pPr lvl="0"/>
            <a:r>
              <a:rPr lang="en-US" b="1" dirty="0"/>
              <a:t>Notice published in the </a:t>
            </a:r>
            <a:r>
              <a:rPr lang="en-US" b="1" i="1" dirty="0"/>
              <a:t>Government Gazette</a:t>
            </a:r>
            <a:r>
              <a:rPr lang="en-US" b="1" dirty="0"/>
              <a:t> inviting submissions in relation to the Regulation and stating where, how and by when submissions are to be made (Annexure “D”); and </a:t>
            </a:r>
            <a:endParaRPr lang="en-ZA" b="1" dirty="0"/>
          </a:p>
          <a:p>
            <a:pPr lvl="0"/>
            <a:r>
              <a:rPr lang="en-US" b="1" dirty="0"/>
              <a:t>A report of the consultation process (Document “E”), which includes-</a:t>
            </a:r>
            <a:endParaRPr lang="en-ZA" b="1" dirty="0"/>
          </a:p>
          <a:p>
            <a:pPr lvl="1"/>
            <a:r>
              <a:rPr lang="en-US" b="1" dirty="0"/>
              <a:t>a general account of the issues raised in the submissions; and</a:t>
            </a:r>
            <a:endParaRPr lang="en-ZA" b="1" dirty="0"/>
          </a:p>
          <a:p>
            <a:pPr lvl="1"/>
            <a:r>
              <a:rPr lang="en-US" b="1" dirty="0"/>
              <a:t>a response to the issues raised in the submissions.</a:t>
            </a:r>
            <a:endParaRPr lang="en-ZA" b="1" dirty="0"/>
          </a:p>
          <a:p>
            <a:pPr marL="0" lvl="1" indent="0" algn="just">
              <a:buNone/>
            </a:pPr>
            <a:endParaRPr lang="en-ZA" sz="1800" dirty="0"/>
          </a:p>
          <a:p>
            <a:pPr marL="342900" lvl="1" indent="-342900" algn="just">
              <a:buFontTx/>
              <a:buChar char="•"/>
            </a:pPr>
            <a:endParaRPr lang="en-ZA" sz="1800" dirty="0"/>
          </a:p>
          <a:p>
            <a:pPr lvl="1" algn="just"/>
            <a:endParaRPr lang="en-ZA" sz="1800" dirty="0"/>
          </a:p>
          <a:p>
            <a:pPr marL="0" indent="0" algn="just">
              <a:buNone/>
            </a:pPr>
            <a:endParaRPr lang="en-ZA" dirty="0"/>
          </a:p>
          <a:p>
            <a:pPr lvl="1" algn="just"/>
            <a:endParaRPr lang="en-ZA" dirty="0"/>
          </a:p>
          <a:p>
            <a:pPr lvl="1" algn="just"/>
            <a:endParaRPr lang="en-ZA" dirty="0"/>
          </a:p>
          <a:p>
            <a:pPr algn="just"/>
            <a:endParaRPr lang="en-ZA" b="1" dirty="0"/>
          </a:p>
          <a:p>
            <a:pPr algn="just"/>
            <a:endParaRPr lang="is-IS" dirty="0"/>
          </a:p>
          <a:p>
            <a:pPr algn="just"/>
            <a:endParaRPr lang="en-ZA" dirty="0"/>
          </a:p>
          <a:p>
            <a:pPr algn="just"/>
            <a:endParaRPr lang="en-ZA" dirty="0"/>
          </a:p>
          <a:p>
            <a:pPr lvl="1" algn="just"/>
            <a:endParaRPr lang="en-ZA" sz="2200" dirty="0"/>
          </a:p>
          <a:p>
            <a:pPr marL="457200" lvl="1" indent="0" algn="just">
              <a:buNone/>
            </a:pPr>
            <a:r>
              <a:rPr lang="en-ZA" sz="1800" dirty="0"/>
              <a:t>	</a:t>
            </a:r>
            <a:endParaRPr lang="en-ZA" sz="1800" i="1" dirty="0">
              <a:solidFill>
                <a:srgbClr val="000000"/>
              </a:solidFill>
            </a:endParaRPr>
          </a:p>
          <a:p>
            <a:pPr marL="0" indent="0" algn="just">
              <a:buNone/>
            </a:pPr>
            <a:endParaRPr lang="en-ZA" dirty="0"/>
          </a:p>
          <a:p>
            <a:pPr algn="just"/>
            <a:endParaRPr lang="en-ZA" dirty="0"/>
          </a:p>
          <a:p>
            <a:pPr marL="0" indent="0" algn="just">
              <a:buNone/>
            </a:pPr>
            <a:endParaRPr lang="en-US" sz="2200" dirty="0"/>
          </a:p>
        </p:txBody>
      </p:sp>
      <p:sp>
        <p:nvSpPr>
          <p:cNvPr id="4" name="Slide Number Placeholder 3"/>
          <p:cNvSpPr>
            <a:spLocks noGrp="1"/>
          </p:cNvSpPr>
          <p:nvPr>
            <p:ph type="sldNum" sz="quarter" idx="12"/>
          </p:nvPr>
        </p:nvSpPr>
        <p:spPr/>
        <p:txBody>
          <a:bodyPr/>
          <a:lstStyle/>
          <a:p>
            <a:pPr>
              <a:defRPr/>
            </a:pPr>
            <a:fld id="{0CAEBBDF-8C8E-4563-AE8D-4E901221401E}" type="slidenum">
              <a:rPr lang="en-US" smtClean="0">
                <a:solidFill>
                  <a:srgbClr val="808080"/>
                </a:solidFill>
              </a:rPr>
              <a:pPr>
                <a:defRPr/>
              </a:pPr>
              <a:t>24</a:t>
            </a:fld>
            <a:endParaRPr lang="en-US" sz="1400" b="0" dirty="0">
              <a:solidFill>
                <a:srgbClr val="000000"/>
              </a:solidFill>
              <a:latin typeface="Arial"/>
            </a:endParaRPr>
          </a:p>
        </p:txBody>
      </p:sp>
    </p:spTree>
    <p:extLst>
      <p:ext uri="{BB962C8B-B14F-4D97-AF65-F5344CB8AC3E}">
        <p14:creationId xmlns:p14="http://schemas.microsoft.com/office/powerpoint/2010/main" val="913000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Documents circulated to Committee (2)</a:t>
            </a:r>
          </a:p>
        </p:txBody>
      </p:sp>
      <p:sp>
        <p:nvSpPr>
          <p:cNvPr id="3" name="Content Placeholder 2"/>
          <p:cNvSpPr>
            <a:spLocks noGrp="1"/>
          </p:cNvSpPr>
          <p:nvPr>
            <p:ph idx="1"/>
          </p:nvPr>
        </p:nvSpPr>
        <p:spPr>
          <a:xfrm>
            <a:off x="152400" y="1052736"/>
            <a:ext cx="8763000" cy="5616624"/>
          </a:xfrm>
        </p:spPr>
        <p:txBody>
          <a:bodyPr/>
          <a:lstStyle/>
          <a:p>
            <a:pPr marL="0" indent="0" algn="just">
              <a:buNone/>
            </a:pPr>
            <a:endParaRPr lang="en-ZA" dirty="0"/>
          </a:p>
          <a:p>
            <a:pPr algn="just"/>
            <a:r>
              <a:rPr lang="en-ZA" b="1" dirty="0">
                <a:cs typeface="Calibri" panose="020F0502020204030204" pitchFamily="34" charset="0"/>
              </a:rPr>
              <a:t>A proposed revised version of the Regulations, containing revisions in light of comments (indicated in Document “E” as being proposed to be accepted by the National Treasury).</a:t>
            </a:r>
          </a:p>
          <a:p>
            <a:pPr algn="just"/>
            <a:r>
              <a:rPr lang="en-ZA" b="1" dirty="0">
                <a:cs typeface="Calibri" panose="020F0502020204030204" pitchFamily="34" charset="0"/>
              </a:rPr>
              <a:t>The proposed changes are indicated as track changes.</a:t>
            </a:r>
          </a:p>
          <a:p>
            <a:pPr algn="just"/>
            <a:r>
              <a:rPr lang="en-ZA" b="1" dirty="0">
                <a:cs typeface="Calibri" panose="020F0502020204030204" pitchFamily="34" charset="0"/>
              </a:rPr>
              <a:t>A few additional refinements are proposed to ensure clarity and legal certainty of the provisions.</a:t>
            </a:r>
            <a:endParaRPr lang="en-ZA" sz="1800" dirty="0"/>
          </a:p>
          <a:p>
            <a:pPr algn="just"/>
            <a:endParaRPr lang="en-ZA" dirty="0"/>
          </a:p>
          <a:p>
            <a:pPr algn="just"/>
            <a:endParaRPr lang="en-ZA" dirty="0"/>
          </a:p>
          <a:p>
            <a:pPr marL="0" indent="0" algn="just">
              <a:buNone/>
            </a:pPr>
            <a:endParaRPr lang="en-ZA" dirty="0"/>
          </a:p>
          <a:p>
            <a:pPr algn="just"/>
            <a:endParaRPr lang="en-ZA" dirty="0"/>
          </a:p>
          <a:p>
            <a:pPr lvl="1" algn="just"/>
            <a:endParaRPr lang="en-ZA" sz="2200" dirty="0"/>
          </a:p>
          <a:p>
            <a:pPr marL="457200" lvl="1" indent="0" algn="just">
              <a:buNone/>
            </a:pPr>
            <a:r>
              <a:rPr lang="en-ZA" sz="1800" dirty="0"/>
              <a:t>	</a:t>
            </a:r>
            <a:r>
              <a:rPr lang="en-ZA" sz="1800" i="1" dirty="0">
                <a:solidFill>
                  <a:srgbClr val="000000"/>
                </a:solidFill>
              </a:rPr>
              <a:t>)</a:t>
            </a:r>
          </a:p>
          <a:p>
            <a:pPr marL="457200" lvl="1" indent="0" algn="just">
              <a:buNone/>
            </a:pPr>
            <a:endParaRPr lang="en-ZA" sz="1800" i="1" dirty="0">
              <a:solidFill>
                <a:srgbClr val="000000"/>
              </a:solidFill>
            </a:endParaRPr>
          </a:p>
          <a:p>
            <a:pPr marL="457200" lvl="1" indent="0" algn="just">
              <a:buNone/>
            </a:pPr>
            <a:endParaRPr lang="en-ZA" sz="1800" i="1" dirty="0">
              <a:solidFill>
                <a:srgbClr val="000000"/>
              </a:solidFill>
            </a:endParaRPr>
          </a:p>
          <a:p>
            <a:pPr marL="457200" lvl="1" indent="0" algn="just">
              <a:buNone/>
            </a:pPr>
            <a:endParaRPr lang="en-ZA" sz="1800" i="1" dirty="0">
              <a:solidFill>
                <a:srgbClr val="FF0000"/>
              </a:solidFill>
            </a:endParaRPr>
          </a:p>
          <a:p>
            <a:pPr algn="just"/>
            <a:endParaRPr lang="en-ZA" sz="2200" dirty="0"/>
          </a:p>
          <a:p>
            <a:pPr algn="just"/>
            <a:endParaRPr lang="en-ZA" sz="2200" dirty="0"/>
          </a:p>
          <a:p>
            <a:pPr algn="just"/>
            <a:endParaRPr lang="en-ZA" sz="2400" dirty="0"/>
          </a:p>
        </p:txBody>
      </p:sp>
      <p:sp>
        <p:nvSpPr>
          <p:cNvPr id="4" name="Slide Number Placeholder 3"/>
          <p:cNvSpPr>
            <a:spLocks noGrp="1"/>
          </p:cNvSpPr>
          <p:nvPr>
            <p:ph type="sldNum" sz="quarter" idx="12"/>
          </p:nvPr>
        </p:nvSpPr>
        <p:spPr/>
        <p:txBody>
          <a:bodyPr/>
          <a:lstStyle/>
          <a:p>
            <a:pPr>
              <a:defRPr/>
            </a:pPr>
            <a:fld id="{0CAEBBDF-8C8E-4563-AE8D-4E901221401E}" type="slidenum">
              <a:rPr lang="en-US" smtClean="0">
                <a:solidFill>
                  <a:srgbClr val="808080"/>
                </a:solidFill>
              </a:rPr>
              <a:pPr>
                <a:defRPr/>
              </a:pPr>
              <a:t>25</a:t>
            </a:fld>
            <a:endParaRPr lang="en-US" sz="1400" b="0" dirty="0">
              <a:solidFill>
                <a:srgbClr val="000000"/>
              </a:solidFill>
              <a:latin typeface="Arial"/>
            </a:endParaRPr>
          </a:p>
        </p:txBody>
      </p:sp>
    </p:spTree>
    <p:extLst>
      <p:ext uri="{BB962C8B-B14F-4D97-AF65-F5344CB8AC3E}">
        <p14:creationId xmlns:p14="http://schemas.microsoft.com/office/powerpoint/2010/main" val="9096466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F3A2112-2B75-495B-BF95-46CE1F392140}"/>
              </a:ext>
            </a:extLst>
          </p:cNvPr>
          <p:cNvSpPr>
            <a:spLocks noGrp="1"/>
          </p:cNvSpPr>
          <p:nvPr>
            <p:ph type="title"/>
          </p:nvPr>
        </p:nvSpPr>
        <p:spPr>
          <a:xfrm>
            <a:off x="152400" y="76200"/>
            <a:ext cx="8668072" cy="838200"/>
          </a:xfrm>
        </p:spPr>
        <p:txBody>
          <a:bodyPr/>
          <a:lstStyle/>
          <a:p>
            <a:r>
              <a:rPr lang="en-ZA" dirty="0"/>
              <a:t>Summary of Regulations </a:t>
            </a:r>
          </a:p>
        </p:txBody>
      </p:sp>
      <p:sp>
        <p:nvSpPr>
          <p:cNvPr id="3" name="Content Placeholder 2">
            <a:extLst>
              <a:ext uri="{FF2B5EF4-FFF2-40B4-BE49-F238E27FC236}">
                <a16:creationId xmlns="" xmlns:a16="http://schemas.microsoft.com/office/drawing/2014/main" id="{8B6A1425-2721-4667-93FD-FD8E98684B66}"/>
              </a:ext>
            </a:extLst>
          </p:cNvPr>
          <p:cNvSpPr>
            <a:spLocks noGrp="1"/>
          </p:cNvSpPr>
          <p:nvPr>
            <p:ph idx="1"/>
          </p:nvPr>
        </p:nvSpPr>
        <p:spPr/>
        <p:txBody>
          <a:bodyPr/>
          <a:lstStyle/>
          <a:p>
            <a:pPr algn="just"/>
            <a:r>
              <a:rPr lang="en-ZA" sz="2400" b="1" dirty="0"/>
              <a:t>Regulation 1 provides for certain necessary definitions in the Regulations.</a:t>
            </a:r>
          </a:p>
          <a:p>
            <a:pPr marL="0" indent="0" algn="just">
              <a:buNone/>
            </a:pPr>
            <a:endParaRPr lang="en-ZA" sz="2400" b="1" dirty="0"/>
          </a:p>
          <a:p>
            <a:pPr algn="just"/>
            <a:r>
              <a:rPr lang="en-ZA" sz="2400" b="1" dirty="0"/>
              <a:t>Part 1 of the Regulations addresses necessary transitional measures.</a:t>
            </a:r>
          </a:p>
          <a:p>
            <a:pPr marL="0" indent="0" algn="just">
              <a:buNone/>
            </a:pPr>
            <a:endParaRPr lang="en-ZA" sz="2400" b="1" dirty="0"/>
          </a:p>
          <a:p>
            <a:pPr algn="just"/>
            <a:r>
              <a:rPr lang="en-ZA" sz="2400" b="1" dirty="0"/>
              <a:t>Part 2 of the Regulations addresses the appointment of the Commissioner and Deputy Commissioners of the Financial Sector Conduct Authority.</a:t>
            </a:r>
          </a:p>
          <a:p>
            <a:pPr algn="just"/>
            <a:endParaRPr lang="en-ZA" sz="2400" dirty="0"/>
          </a:p>
          <a:p>
            <a:pPr marL="457200" lvl="1" indent="0" algn="just">
              <a:buNone/>
            </a:pPr>
            <a:endParaRPr lang="en-ZA" sz="1800" dirty="0"/>
          </a:p>
          <a:p>
            <a:pPr lvl="1" algn="just"/>
            <a:endParaRPr lang="en-ZA" sz="1800" dirty="0"/>
          </a:p>
          <a:p>
            <a:pPr marL="457200" lvl="1" indent="0" algn="just">
              <a:buNone/>
            </a:pPr>
            <a:endParaRPr lang="en-ZA" sz="1800" dirty="0"/>
          </a:p>
        </p:txBody>
      </p:sp>
      <p:sp>
        <p:nvSpPr>
          <p:cNvPr id="4" name="Slide Number Placeholder 3">
            <a:extLst>
              <a:ext uri="{FF2B5EF4-FFF2-40B4-BE49-F238E27FC236}">
                <a16:creationId xmlns="" xmlns:a16="http://schemas.microsoft.com/office/drawing/2014/main" id="{58BE0DA5-C0AC-40F2-A636-2CF5C5DB08E8}"/>
              </a:ext>
            </a:extLst>
          </p:cNvPr>
          <p:cNvSpPr>
            <a:spLocks noGrp="1"/>
          </p:cNvSpPr>
          <p:nvPr>
            <p:ph type="sldNum" sz="quarter" idx="12"/>
          </p:nvPr>
        </p:nvSpPr>
        <p:spPr/>
        <p:txBody>
          <a:bodyPr/>
          <a:lstStyle/>
          <a:p>
            <a:pPr>
              <a:defRPr/>
            </a:pPr>
            <a:fld id="{0CAEBBDF-8C8E-4563-AE8D-4E901221401E}" type="slidenum">
              <a:rPr lang="en-US" smtClean="0">
                <a:solidFill>
                  <a:srgbClr val="808080"/>
                </a:solidFill>
              </a:rPr>
              <a:pPr>
                <a:defRPr/>
              </a:pPr>
              <a:t>26</a:t>
            </a:fld>
            <a:endParaRPr lang="en-US" sz="1400" b="0" dirty="0">
              <a:solidFill>
                <a:srgbClr val="000000"/>
              </a:solidFill>
              <a:latin typeface="Arial"/>
            </a:endParaRPr>
          </a:p>
        </p:txBody>
      </p:sp>
    </p:spTree>
    <p:extLst>
      <p:ext uri="{BB962C8B-B14F-4D97-AF65-F5344CB8AC3E}">
        <p14:creationId xmlns:p14="http://schemas.microsoft.com/office/powerpoint/2010/main" val="4945753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ABDD466-61F7-43BF-922F-BF1B358CD49C}"/>
              </a:ext>
            </a:extLst>
          </p:cNvPr>
          <p:cNvSpPr>
            <a:spLocks noGrp="1"/>
          </p:cNvSpPr>
          <p:nvPr>
            <p:ph type="title"/>
          </p:nvPr>
        </p:nvSpPr>
        <p:spPr>
          <a:xfrm>
            <a:off x="0" y="76200"/>
            <a:ext cx="9144000" cy="1048544"/>
          </a:xfrm>
        </p:spPr>
        <p:txBody>
          <a:bodyPr/>
          <a:lstStyle/>
          <a:p>
            <a:pPr algn="ctr"/>
            <a:r>
              <a:rPr lang="en-ZA" dirty="0"/>
              <a:t>Part 1- Transitional Measures</a:t>
            </a:r>
            <a:br>
              <a:rPr lang="en-ZA" dirty="0"/>
            </a:br>
            <a:r>
              <a:rPr lang="en-ZA" dirty="0"/>
              <a:t>Regulation 2</a:t>
            </a:r>
          </a:p>
        </p:txBody>
      </p:sp>
      <p:sp>
        <p:nvSpPr>
          <p:cNvPr id="3" name="Content Placeholder 2">
            <a:extLst>
              <a:ext uri="{FF2B5EF4-FFF2-40B4-BE49-F238E27FC236}">
                <a16:creationId xmlns="" xmlns:a16="http://schemas.microsoft.com/office/drawing/2014/main" id="{3681FDC6-BABF-4261-BC8A-AB6CA999969F}"/>
              </a:ext>
            </a:extLst>
          </p:cNvPr>
          <p:cNvSpPr>
            <a:spLocks noGrp="1"/>
          </p:cNvSpPr>
          <p:nvPr>
            <p:ph idx="1"/>
          </p:nvPr>
        </p:nvSpPr>
        <p:spPr/>
        <p:txBody>
          <a:bodyPr/>
          <a:lstStyle/>
          <a:p>
            <a:pPr algn="just"/>
            <a:r>
              <a:rPr lang="en-ZA" dirty="0"/>
              <a:t>Regulation 2 addresses the issue of who would exercise powers if provisions of the Financial Sector Regulation Act come into operation prior to the establishment of the Prudential Authority (“PA”) and the Financial Sector Conduct Authority (“the FSCA”) (collectively, “the financial sector regulators”) </a:t>
            </a:r>
          </a:p>
          <a:p>
            <a:pPr algn="just"/>
            <a:r>
              <a:rPr lang="en-ZA" dirty="0"/>
              <a:t>Regulation 2(1)- if any provisions of the FSRA come into operation prior to the PA being established—</a:t>
            </a:r>
          </a:p>
          <a:p>
            <a:pPr lvl="1"/>
            <a:r>
              <a:rPr lang="en-ZA" dirty="0"/>
              <a:t>a reference in a financial sector law, other than the Financial Markets Act, to the ‘Prudential Authority’, or a reference to ‘a financial sector regulator’, must be read as referring to or as including a reference to the Reserve Bank; </a:t>
            </a:r>
          </a:p>
          <a:p>
            <a:pPr lvl="1"/>
            <a:r>
              <a:rPr lang="en-ZA" dirty="0"/>
              <a:t>the Reserve Bank must perform the functions of the Prudential Authority </a:t>
            </a:r>
            <a:r>
              <a:rPr lang="en-US" dirty="0"/>
              <a:t>as set out in section 34 of the Act</a:t>
            </a:r>
            <a:r>
              <a:rPr lang="en-ZA" dirty="0"/>
              <a:t>;</a:t>
            </a:r>
          </a:p>
          <a:p>
            <a:pPr lvl="1"/>
            <a:r>
              <a:rPr lang="en-ZA" dirty="0"/>
              <a:t>in respect of the Financial Markets Act, section 1A of that Act applies (which designates the exercise of powers in terms of that Act).</a:t>
            </a:r>
          </a:p>
          <a:p>
            <a:pPr algn="just"/>
            <a:endParaRPr lang="en-ZA" dirty="0"/>
          </a:p>
          <a:p>
            <a:endParaRPr lang="en-ZA" dirty="0"/>
          </a:p>
        </p:txBody>
      </p:sp>
      <p:sp>
        <p:nvSpPr>
          <p:cNvPr id="4" name="Slide Number Placeholder 3">
            <a:extLst>
              <a:ext uri="{FF2B5EF4-FFF2-40B4-BE49-F238E27FC236}">
                <a16:creationId xmlns="" xmlns:a16="http://schemas.microsoft.com/office/drawing/2014/main" id="{59739C6B-BEBD-47A2-8776-7883EA353898}"/>
              </a:ext>
            </a:extLst>
          </p:cNvPr>
          <p:cNvSpPr>
            <a:spLocks noGrp="1"/>
          </p:cNvSpPr>
          <p:nvPr>
            <p:ph type="sldNum" sz="quarter" idx="12"/>
          </p:nvPr>
        </p:nvSpPr>
        <p:spPr/>
        <p:txBody>
          <a:bodyPr/>
          <a:lstStyle/>
          <a:p>
            <a:pPr>
              <a:defRPr/>
            </a:pPr>
            <a:fld id="{0CAEBBDF-8C8E-4563-AE8D-4E901221401E}" type="slidenum">
              <a:rPr lang="en-US" smtClean="0">
                <a:solidFill>
                  <a:srgbClr val="808080"/>
                </a:solidFill>
              </a:rPr>
              <a:pPr>
                <a:defRPr/>
              </a:pPr>
              <a:t>27</a:t>
            </a:fld>
            <a:endParaRPr lang="en-US" sz="1400" b="0" dirty="0">
              <a:solidFill>
                <a:srgbClr val="000000"/>
              </a:solidFill>
              <a:latin typeface="Arial"/>
            </a:endParaRPr>
          </a:p>
        </p:txBody>
      </p:sp>
    </p:spTree>
    <p:extLst>
      <p:ext uri="{BB962C8B-B14F-4D97-AF65-F5344CB8AC3E}">
        <p14:creationId xmlns:p14="http://schemas.microsoft.com/office/powerpoint/2010/main" val="15655548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E27F75-167F-4D81-9BB9-B59F82F8B94C}"/>
              </a:ext>
            </a:extLst>
          </p:cNvPr>
          <p:cNvSpPr>
            <a:spLocks noGrp="1"/>
          </p:cNvSpPr>
          <p:nvPr>
            <p:ph type="title"/>
          </p:nvPr>
        </p:nvSpPr>
        <p:spPr/>
        <p:txBody>
          <a:bodyPr/>
          <a:lstStyle/>
          <a:p>
            <a:r>
              <a:rPr lang="en-ZA" dirty="0"/>
              <a:t>Part 1- Regulation 2 (Cont.)</a:t>
            </a:r>
          </a:p>
        </p:txBody>
      </p:sp>
      <p:sp>
        <p:nvSpPr>
          <p:cNvPr id="3" name="Content Placeholder 2">
            <a:extLst>
              <a:ext uri="{FF2B5EF4-FFF2-40B4-BE49-F238E27FC236}">
                <a16:creationId xmlns="" xmlns:a16="http://schemas.microsoft.com/office/drawing/2014/main" id="{B0D92736-0F4E-4EF6-A4D6-CC2BAE2110FA}"/>
              </a:ext>
            </a:extLst>
          </p:cNvPr>
          <p:cNvSpPr>
            <a:spLocks noGrp="1"/>
          </p:cNvSpPr>
          <p:nvPr>
            <p:ph idx="1"/>
          </p:nvPr>
        </p:nvSpPr>
        <p:spPr>
          <a:xfrm>
            <a:off x="152400" y="1295400"/>
            <a:ext cx="8763000" cy="4572000"/>
          </a:xfrm>
        </p:spPr>
        <p:txBody>
          <a:bodyPr/>
          <a:lstStyle/>
          <a:p>
            <a:r>
              <a:rPr lang="en-ZA" dirty="0"/>
              <a:t>Regulation 2(2)- if any provisions of the Act come into operation prior to the establishment of the Financial Sector Conduct Authority—</a:t>
            </a:r>
          </a:p>
          <a:p>
            <a:pPr lvl="1"/>
            <a:r>
              <a:rPr lang="en-ZA" dirty="0"/>
              <a:t>a reference in a financial sector law to the ‘Financial Sector Conduct Authority’, or a reference to ‘a financial sector regulator’, must be read as referring to or as including a reference to the Financial Services Board;</a:t>
            </a:r>
          </a:p>
          <a:p>
            <a:pPr lvl="1"/>
            <a:r>
              <a:rPr lang="en-ZA" dirty="0"/>
              <a:t>the executive of the Financial Services Board, referred to in section 9 of the Financial Services Board Act, must perform the functions of the Financial Sector Conduct Authority in terms of the Act; </a:t>
            </a:r>
          </a:p>
          <a:p>
            <a:pPr lvl="1"/>
            <a:r>
              <a:rPr lang="en-ZA" dirty="0"/>
              <a:t>the executive officer of the Financial Services Board, referred to in section 1 of the Financial Services Board Act, must perform the functions of the Financial Sector Conduct Authority in terms of legislation referred to in paragraph (b), (c) or (d) of the definition of a financial sector law in section 1(1) of the Act, subject to a delegation under section 20(3) or (3A) of the Financial Services Board Act;</a:t>
            </a:r>
          </a:p>
          <a:p>
            <a:pPr lvl="1"/>
            <a:r>
              <a:rPr lang="en-ZA" dirty="0"/>
              <a:t>in respect of the Financial Markets Act, section 1A of that Act applies.</a:t>
            </a:r>
          </a:p>
          <a:p>
            <a:endParaRPr lang="en-ZA" dirty="0"/>
          </a:p>
        </p:txBody>
      </p:sp>
      <p:sp>
        <p:nvSpPr>
          <p:cNvPr id="4" name="Slide Number Placeholder 3">
            <a:extLst>
              <a:ext uri="{FF2B5EF4-FFF2-40B4-BE49-F238E27FC236}">
                <a16:creationId xmlns="" xmlns:a16="http://schemas.microsoft.com/office/drawing/2014/main" id="{6A148DD2-DF5B-4C23-9477-EF49B779A90E}"/>
              </a:ext>
            </a:extLst>
          </p:cNvPr>
          <p:cNvSpPr>
            <a:spLocks noGrp="1"/>
          </p:cNvSpPr>
          <p:nvPr>
            <p:ph type="sldNum" sz="quarter" idx="12"/>
          </p:nvPr>
        </p:nvSpPr>
        <p:spPr/>
        <p:txBody>
          <a:bodyPr/>
          <a:lstStyle/>
          <a:p>
            <a:pPr>
              <a:defRPr/>
            </a:pPr>
            <a:fld id="{0CAEBBDF-8C8E-4563-AE8D-4E901221401E}" type="slidenum">
              <a:rPr lang="en-US" smtClean="0">
                <a:solidFill>
                  <a:srgbClr val="808080"/>
                </a:solidFill>
              </a:rPr>
              <a:pPr>
                <a:defRPr/>
              </a:pPr>
              <a:t>28</a:t>
            </a:fld>
            <a:endParaRPr lang="en-US" sz="1400" b="0" dirty="0">
              <a:solidFill>
                <a:srgbClr val="000000"/>
              </a:solidFill>
              <a:latin typeface="Arial"/>
            </a:endParaRPr>
          </a:p>
        </p:txBody>
      </p:sp>
    </p:spTree>
    <p:extLst>
      <p:ext uri="{BB962C8B-B14F-4D97-AF65-F5344CB8AC3E}">
        <p14:creationId xmlns:p14="http://schemas.microsoft.com/office/powerpoint/2010/main" val="13114604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2A749F7-70B1-4E06-AB81-F1F3A9BDC384}"/>
              </a:ext>
            </a:extLst>
          </p:cNvPr>
          <p:cNvSpPr>
            <a:spLocks noGrp="1"/>
          </p:cNvSpPr>
          <p:nvPr>
            <p:ph type="title"/>
          </p:nvPr>
        </p:nvSpPr>
        <p:spPr/>
        <p:txBody>
          <a:bodyPr/>
          <a:lstStyle/>
          <a:p>
            <a:r>
              <a:rPr lang="en-ZA" dirty="0"/>
              <a:t>Part 1- Regulation 2 (Cont.)</a:t>
            </a:r>
          </a:p>
        </p:txBody>
      </p:sp>
      <p:sp>
        <p:nvSpPr>
          <p:cNvPr id="3" name="Content Placeholder 2">
            <a:extLst>
              <a:ext uri="{FF2B5EF4-FFF2-40B4-BE49-F238E27FC236}">
                <a16:creationId xmlns="" xmlns:a16="http://schemas.microsoft.com/office/drawing/2014/main" id="{BC982EB1-B8D8-4AA0-8EE3-335456A5E944}"/>
              </a:ext>
            </a:extLst>
          </p:cNvPr>
          <p:cNvSpPr>
            <a:spLocks noGrp="1"/>
          </p:cNvSpPr>
          <p:nvPr>
            <p:ph idx="1"/>
          </p:nvPr>
        </p:nvSpPr>
        <p:spPr/>
        <p:txBody>
          <a:bodyPr/>
          <a:lstStyle/>
          <a:p>
            <a:r>
              <a:rPr lang="en-ZA" dirty="0"/>
              <a:t>Regulation 2(3)- If the Financial Sector Conduct Authority is established prior to the Fees and Levies Chapter, Chapter 16, comes into effect, a reference to the board in sections 15A and 16 of the Financial Services Board Act must be read as a reference to the Financial Sector Conduct Authority.  </a:t>
            </a:r>
          </a:p>
          <a:p>
            <a:pPr marL="0" indent="0">
              <a:buNone/>
            </a:pPr>
            <a:endParaRPr lang="en-ZA" dirty="0"/>
          </a:p>
          <a:p>
            <a:pPr algn="just"/>
            <a:r>
              <a:rPr lang="en-ZA" dirty="0"/>
              <a:t>This is to make it clear that the Financial Sector Conduct Authority could continue to be funded for an interim period in accordance with the Financial Services Board Act until the forthcoming Financial Sector Levies Bill is enacted. </a:t>
            </a:r>
          </a:p>
          <a:p>
            <a:pPr marL="0" indent="0">
              <a:buNone/>
            </a:pPr>
            <a:endParaRPr lang="en-ZA" dirty="0"/>
          </a:p>
          <a:p>
            <a:pPr algn="just"/>
            <a:r>
              <a:rPr lang="en-ZA" dirty="0"/>
              <a:t>Only one minor revision is proposed for this Regulation to promote clarity (regulation 2(1)(b)).</a:t>
            </a:r>
          </a:p>
          <a:p>
            <a:endParaRPr lang="en-ZA" dirty="0"/>
          </a:p>
          <a:p>
            <a:endParaRPr lang="en-ZA" dirty="0"/>
          </a:p>
        </p:txBody>
      </p:sp>
      <p:sp>
        <p:nvSpPr>
          <p:cNvPr id="4" name="Slide Number Placeholder 3">
            <a:extLst>
              <a:ext uri="{FF2B5EF4-FFF2-40B4-BE49-F238E27FC236}">
                <a16:creationId xmlns="" xmlns:a16="http://schemas.microsoft.com/office/drawing/2014/main" id="{63428784-B197-4553-98A8-46214528F45A}"/>
              </a:ext>
            </a:extLst>
          </p:cNvPr>
          <p:cNvSpPr>
            <a:spLocks noGrp="1"/>
          </p:cNvSpPr>
          <p:nvPr>
            <p:ph type="sldNum" sz="quarter" idx="12"/>
          </p:nvPr>
        </p:nvSpPr>
        <p:spPr/>
        <p:txBody>
          <a:bodyPr/>
          <a:lstStyle/>
          <a:p>
            <a:pPr>
              <a:defRPr/>
            </a:pPr>
            <a:fld id="{0CAEBBDF-8C8E-4563-AE8D-4E901221401E}" type="slidenum">
              <a:rPr lang="en-US" smtClean="0">
                <a:solidFill>
                  <a:srgbClr val="808080"/>
                </a:solidFill>
              </a:rPr>
              <a:pPr>
                <a:defRPr/>
              </a:pPr>
              <a:t>29</a:t>
            </a:fld>
            <a:endParaRPr lang="en-US" sz="1400" b="0" dirty="0">
              <a:solidFill>
                <a:srgbClr val="000000"/>
              </a:solidFill>
              <a:latin typeface="Arial"/>
            </a:endParaRPr>
          </a:p>
        </p:txBody>
      </p:sp>
    </p:spTree>
    <p:extLst>
      <p:ext uri="{BB962C8B-B14F-4D97-AF65-F5344CB8AC3E}">
        <p14:creationId xmlns:p14="http://schemas.microsoft.com/office/powerpoint/2010/main" val="2090508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18546" y="1811310"/>
            <a:ext cx="7305780" cy="4218618"/>
            <a:chOff x="221863" y="762000"/>
            <a:chExt cx="7389310" cy="5533102"/>
          </a:xfrm>
        </p:grpSpPr>
        <p:grpSp>
          <p:nvGrpSpPr>
            <p:cNvPr id="6" name="Group 5"/>
            <p:cNvGrpSpPr/>
            <p:nvPr/>
          </p:nvGrpSpPr>
          <p:grpSpPr>
            <a:xfrm>
              <a:off x="221863" y="762000"/>
              <a:ext cx="2819400" cy="5521770"/>
              <a:chOff x="374263" y="762000"/>
              <a:chExt cx="2819400" cy="5521770"/>
            </a:xfrm>
          </p:grpSpPr>
          <p:sp>
            <p:nvSpPr>
              <p:cNvPr id="27" name="Rectangle 26"/>
              <p:cNvSpPr/>
              <p:nvPr/>
            </p:nvSpPr>
            <p:spPr>
              <a:xfrm>
                <a:off x="374263" y="762000"/>
                <a:ext cx="2819400" cy="5521770"/>
              </a:xfrm>
              <a:prstGeom prst="rect">
                <a:avLst/>
              </a:prstGeom>
              <a:solidFill>
                <a:schemeClr val="bg1">
                  <a:lumMod val="8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600" b="1" dirty="0" smtClean="0">
                  <a:solidFill>
                    <a:schemeClr val="tx1"/>
                  </a:solidFill>
                </a:endParaRPr>
              </a:p>
              <a:p>
                <a:pPr algn="ctr"/>
                <a:endParaRPr lang="en-US" sz="1600" b="1" dirty="0">
                  <a:solidFill>
                    <a:schemeClr val="tx1"/>
                  </a:solidFill>
                </a:endParaRPr>
              </a:p>
              <a:p>
                <a:pPr algn="ctr"/>
                <a:endParaRPr lang="en-US" sz="1600" b="1" dirty="0" smtClean="0">
                  <a:solidFill>
                    <a:schemeClr val="tx1"/>
                  </a:solidFill>
                </a:endParaRPr>
              </a:p>
              <a:p>
                <a:pPr algn="ctr"/>
                <a:endParaRPr lang="en-US" sz="1600" b="1" dirty="0">
                  <a:solidFill>
                    <a:schemeClr val="tx1"/>
                  </a:solidFill>
                </a:endParaRPr>
              </a:p>
              <a:p>
                <a:pPr algn="ctr"/>
                <a:endParaRPr lang="en-US" sz="1600" b="1" dirty="0" smtClean="0">
                  <a:solidFill>
                    <a:schemeClr val="tx1"/>
                  </a:solidFill>
                </a:endParaRPr>
              </a:p>
              <a:p>
                <a:pPr algn="ctr"/>
                <a:endParaRPr lang="en-US" sz="1600" b="1" dirty="0">
                  <a:solidFill>
                    <a:schemeClr val="tx1"/>
                  </a:solidFill>
                </a:endParaRPr>
              </a:p>
              <a:p>
                <a:pPr algn="ctr"/>
                <a:endParaRPr lang="en-US" sz="1600" b="1" dirty="0" smtClean="0">
                  <a:solidFill>
                    <a:schemeClr val="tx1"/>
                  </a:solidFill>
                </a:endParaRPr>
              </a:p>
              <a:p>
                <a:pPr algn="ctr"/>
                <a:endParaRPr lang="en-US" sz="1600" b="1" dirty="0">
                  <a:solidFill>
                    <a:schemeClr val="tx1"/>
                  </a:solidFill>
                </a:endParaRPr>
              </a:p>
              <a:p>
                <a:pPr algn="ctr"/>
                <a:endParaRPr lang="en-US" sz="1600" b="1" dirty="0" smtClean="0">
                  <a:solidFill>
                    <a:schemeClr val="tx1"/>
                  </a:solidFill>
                </a:endParaRPr>
              </a:p>
              <a:p>
                <a:pPr algn="ctr"/>
                <a:endParaRPr lang="en-US" sz="1600" b="1" dirty="0">
                  <a:solidFill>
                    <a:schemeClr val="tx1"/>
                  </a:solidFill>
                </a:endParaRPr>
              </a:p>
              <a:p>
                <a:pPr algn="ctr"/>
                <a:endParaRPr lang="en-US" sz="1600" b="1" dirty="0" smtClean="0">
                  <a:solidFill>
                    <a:schemeClr val="tx1"/>
                  </a:solidFill>
                </a:endParaRPr>
              </a:p>
              <a:p>
                <a:pPr algn="ctr"/>
                <a:endParaRPr lang="en-US" sz="1600" b="1" dirty="0">
                  <a:solidFill>
                    <a:schemeClr val="tx1"/>
                  </a:solidFill>
                </a:endParaRPr>
              </a:p>
              <a:p>
                <a:pPr algn="ctr"/>
                <a:endParaRPr lang="en-US" sz="1600" b="1" dirty="0" smtClean="0">
                  <a:solidFill>
                    <a:schemeClr val="tx1"/>
                  </a:solidFill>
                </a:endParaRPr>
              </a:p>
              <a:p>
                <a:pPr algn="ctr"/>
                <a:endParaRPr lang="en-US" sz="1600" b="1" dirty="0">
                  <a:solidFill>
                    <a:schemeClr val="tx1"/>
                  </a:solidFill>
                </a:endParaRPr>
              </a:p>
              <a:p>
                <a:pPr algn="ctr"/>
                <a:endParaRPr lang="en-US" sz="1600" b="1" dirty="0" smtClean="0">
                  <a:solidFill>
                    <a:schemeClr val="tx1"/>
                  </a:solidFill>
                </a:endParaRPr>
              </a:p>
              <a:p>
                <a:pPr algn="ctr"/>
                <a:endParaRPr lang="en-US" sz="1600" b="1" dirty="0">
                  <a:solidFill>
                    <a:schemeClr val="tx1"/>
                  </a:solidFill>
                </a:endParaRPr>
              </a:p>
              <a:p>
                <a:pPr algn="ctr"/>
                <a:endParaRPr lang="en-US" sz="1600" b="1" dirty="0" smtClean="0">
                  <a:solidFill>
                    <a:schemeClr val="tx1"/>
                  </a:solidFill>
                </a:endParaRPr>
              </a:p>
              <a:p>
                <a:pPr algn="ctr"/>
                <a:endParaRPr lang="en-US" sz="1600" b="1" dirty="0">
                  <a:solidFill>
                    <a:schemeClr val="tx1"/>
                  </a:solidFill>
                </a:endParaRPr>
              </a:p>
              <a:p>
                <a:pPr algn="ctr"/>
                <a:endParaRPr lang="en-US" sz="1600" b="1" dirty="0" smtClean="0">
                  <a:solidFill>
                    <a:schemeClr val="tx1"/>
                  </a:solidFill>
                </a:endParaRPr>
              </a:p>
              <a:p>
                <a:pPr algn="ctr"/>
                <a:endParaRPr lang="en-US" sz="1600" b="1" dirty="0">
                  <a:solidFill>
                    <a:schemeClr val="tx1"/>
                  </a:solidFill>
                </a:endParaRPr>
              </a:p>
              <a:p>
                <a:pPr algn="ctr"/>
                <a:endParaRPr lang="en-US" sz="1600" b="1" dirty="0">
                  <a:solidFill>
                    <a:schemeClr val="tx1"/>
                  </a:solidFill>
                </a:endParaRPr>
              </a:p>
              <a:p>
                <a:pPr algn="ctr"/>
                <a:endParaRPr lang="en-US" sz="1600" b="1" dirty="0">
                  <a:solidFill>
                    <a:schemeClr val="tx1"/>
                  </a:solidFill>
                </a:endParaRPr>
              </a:p>
              <a:p>
                <a:pPr algn="ctr"/>
                <a:endParaRPr lang="en-US" sz="1600" b="1" dirty="0" smtClean="0">
                  <a:solidFill>
                    <a:schemeClr val="tx1"/>
                  </a:solidFill>
                </a:endParaRPr>
              </a:p>
              <a:p>
                <a:pPr algn="ctr"/>
                <a:endParaRPr lang="en-US" dirty="0">
                  <a:solidFill>
                    <a:schemeClr val="tx1"/>
                  </a:solidFill>
                </a:endParaRPr>
              </a:p>
            </p:txBody>
          </p:sp>
          <p:sp>
            <p:nvSpPr>
              <p:cNvPr id="28" name="Rectangle 27"/>
              <p:cNvSpPr/>
              <p:nvPr/>
            </p:nvSpPr>
            <p:spPr>
              <a:xfrm>
                <a:off x="1018595" y="914400"/>
                <a:ext cx="1295400" cy="1589315"/>
              </a:xfrm>
              <a:prstGeom prst="rect">
                <a:avLst/>
              </a:prstGeom>
              <a:solidFill>
                <a:schemeClr val="bg1"/>
              </a:solidFill>
              <a:ln w="254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600" b="1" dirty="0">
                    <a:solidFill>
                      <a:schemeClr val="tx1"/>
                    </a:solidFill>
                  </a:rPr>
                  <a:t>Prudential Authority </a:t>
                </a:r>
                <a:r>
                  <a:rPr lang="en-US" sz="1600" dirty="0">
                    <a:solidFill>
                      <a:schemeClr val="tx1"/>
                    </a:solidFill>
                  </a:rPr>
                  <a:t>(established in </a:t>
                </a:r>
                <a:r>
                  <a:rPr lang="en-US" sz="1600" dirty="0" smtClean="0">
                    <a:solidFill>
                      <a:schemeClr val="tx1"/>
                    </a:solidFill>
                  </a:rPr>
                  <a:t>FSRA)</a:t>
                </a:r>
                <a:endParaRPr lang="en-US" sz="1600" dirty="0">
                  <a:solidFill>
                    <a:schemeClr val="tx1"/>
                  </a:solidFill>
                </a:endParaRPr>
              </a:p>
              <a:p>
                <a:pPr algn="ctr"/>
                <a:endParaRPr lang="en-US" sz="1200" dirty="0">
                  <a:solidFill>
                    <a:schemeClr val="tx1"/>
                  </a:solidFill>
                </a:endParaRPr>
              </a:p>
            </p:txBody>
          </p:sp>
          <p:sp>
            <p:nvSpPr>
              <p:cNvPr id="29" name="Rectangle 28"/>
              <p:cNvSpPr/>
              <p:nvPr/>
            </p:nvSpPr>
            <p:spPr>
              <a:xfrm>
                <a:off x="447094" y="3740603"/>
                <a:ext cx="685800" cy="1219200"/>
              </a:xfrm>
              <a:prstGeom prst="rect">
                <a:avLst/>
              </a:prstGeom>
              <a:solidFill>
                <a:schemeClr val="tx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Banks Act</a:t>
                </a:r>
                <a:endParaRPr lang="en-US" sz="1100" b="1" dirty="0">
                  <a:solidFill>
                    <a:schemeClr val="tx1"/>
                  </a:solidFill>
                </a:endParaRPr>
              </a:p>
            </p:txBody>
          </p:sp>
          <p:sp>
            <p:nvSpPr>
              <p:cNvPr id="31" name="Rectangle 30"/>
              <p:cNvSpPr/>
              <p:nvPr/>
            </p:nvSpPr>
            <p:spPr>
              <a:xfrm>
                <a:off x="1237670" y="3740603"/>
                <a:ext cx="917895" cy="1219200"/>
              </a:xfrm>
              <a:prstGeom prst="rect">
                <a:avLst/>
              </a:prstGeom>
              <a:solidFill>
                <a:schemeClr val="tx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Insurance prudential</a:t>
                </a:r>
              </a:p>
            </p:txBody>
          </p:sp>
          <p:sp>
            <p:nvSpPr>
              <p:cNvPr id="32" name="Rectangle 31"/>
              <p:cNvSpPr/>
              <p:nvPr/>
            </p:nvSpPr>
            <p:spPr>
              <a:xfrm>
                <a:off x="2287929" y="3733800"/>
                <a:ext cx="817155" cy="1219200"/>
              </a:xfrm>
              <a:prstGeom prst="rect">
                <a:avLst/>
              </a:prstGeom>
              <a:solidFill>
                <a:schemeClr val="tx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MMFs</a:t>
                </a:r>
              </a:p>
              <a:p>
                <a:pPr algn="ctr"/>
                <a:r>
                  <a:rPr lang="en-US" sz="1100" b="1" dirty="0" smtClean="0">
                    <a:solidFill>
                      <a:schemeClr val="tx1"/>
                    </a:solidFill>
                  </a:rPr>
                  <a:t>Prudential: FMIs, </a:t>
                </a:r>
                <a:r>
                  <a:rPr lang="en-US" sz="1100" b="1" dirty="0" err="1" smtClean="0">
                    <a:solidFill>
                      <a:schemeClr val="tx1"/>
                    </a:solidFill>
                  </a:rPr>
                  <a:t>etc</a:t>
                </a:r>
                <a:endParaRPr lang="en-US" sz="1100" b="1" dirty="0">
                  <a:solidFill>
                    <a:schemeClr val="tx1"/>
                  </a:solidFill>
                </a:endParaRPr>
              </a:p>
            </p:txBody>
          </p:sp>
          <p:cxnSp>
            <p:nvCxnSpPr>
              <p:cNvPr id="33" name="Straight Arrow Connector 32"/>
              <p:cNvCxnSpPr>
                <a:endCxn id="29" idx="0"/>
              </p:cNvCxnSpPr>
              <p:nvPr/>
            </p:nvCxnSpPr>
            <p:spPr>
              <a:xfrm flipH="1">
                <a:off x="789995" y="2514599"/>
                <a:ext cx="533400" cy="1226003"/>
              </a:xfrm>
              <a:prstGeom prst="straightConnector1">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28" idx="2"/>
                <a:endCxn id="31" idx="0"/>
              </p:cNvCxnSpPr>
              <p:nvPr/>
            </p:nvCxnSpPr>
            <p:spPr>
              <a:xfrm>
                <a:off x="1666295" y="2503716"/>
                <a:ext cx="30323" cy="1236887"/>
              </a:xfrm>
              <a:prstGeom prst="straightConnector1">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endCxn id="32" idx="0"/>
              </p:cNvCxnSpPr>
              <p:nvPr/>
            </p:nvCxnSpPr>
            <p:spPr>
              <a:xfrm>
                <a:off x="2009194" y="2514599"/>
                <a:ext cx="687314" cy="1219200"/>
              </a:xfrm>
              <a:prstGeom prst="straightConnector1">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a:off x="3135115" y="762000"/>
              <a:ext cx="4476058" cy="5533102"/>
              <a:chOff x="3211315" y="762000"/>
              <a:chExt cx="4476058" cy="5533102"/>
            </a:xfrm>
          </p:grpSpPr>
          <p:sp>
            <p:nvSpPr>
              <p:cNvPr id="8" name="Rectangle 7"/>
              <p:cNvSpPr/>
              <p:nvPr/>
            </p:nvSpPr>
            <p:spPr>
              <a:xfrm>
                <a:off x="3211315" y="762000"/>
                <a:ext cx="4476058" cy="5533102"/>
              </a:xfrm>
              <a:prstGeom prst="rect">
                <a:avLst/>
              </a:prstGeom>
              <a:solidFill>
                <a:schemeClr val="bg1">
                  <a:lumMod val="8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600" b="1" dirty="0">
                  <a:solidFill>
                    <a:schemeClr val="tx1"/>
                  </a:solidFill>
                </a:endParaRPr>
              </a:p>
              <a:p>
                <a:pPr algn="ctr"/>
                <a:endParaRPr lang="en-US" sz="1600" b="1" dirty="0">
                  <a:solidFill>
                    <a:schemeClr val="tx1"/>
                  </a:solidFill>
                </a:endParaRPr>
              </a:p>
              <a:p>
                <a:pPr algn="ctr"/>
                <a:endParaRPr lang="en-US" sz="1600" b="1" dirty="0">
                  <a:solidFill>
                    <a:schemeClr val="tx1"/>
                  </a:solidFill>
                </a:endParaRPr>
              </a:p>
              <a:p>
                <a:pPr algn="ctr"/>
                <a:endParaRPr lang="en-US" sz="1600" b="1" dirty="0">
                  <a:solidFill>
                    <a:schemeClr val="tx1"/>
                  </a:solidFill>
                </a:endParaRPr>
              </a:p>
              <a:p>
                <a:pPr algn="ctr"/>
                <a:endParaRPr lang="en-US" sz="1600" b="1" dirty="0">
                  <a:solidFill>
                    <a:schemeClr val="tx1"/>
                  </a:solidFill>
                </a:endParaRPr>
              </a:p>
              <a:p>
                <a:pPr algn="ctr"/>
                <a:endParaRPr lang="en-US" sz="1600" b="1" dirty="0">
                  <a:solidFill>
                    <a:schemeClr val="tx1"/>
                  </a:solidFill>
                </a:endParaRPr>
              </a:p>
              <a:p>
                <a:pPr algn="ctr"/>
                <a:endParaRPr lang="en-US" sz="1600" b="1" dirty="0">
                  <a:solidFill>
                    <a:schemeClr val="tx1"/>
                  </a:solidFill>
                </a:endParaRPr>
              </a:p>
              <a:p>
                <a:pPr algn="ctr"/>
                <a:endParaRPr lang="en-US" sz="1600" b="1" dirty="0">
                  <a:solidFill>
                    <a:schemeClr val="tx1"/>
                  </a:solidFill>
                </a:endParaRPr>
              </a:p>
              <a:p>
                <a:pPr algn="ctr"/>
                <a:endParaRPr lang="en-US" sz="1600" b="1" dirty="0">
                  <a:solidFill>
                    <a:schemeClr val="tx1"/>
                  </a:solidFill>
                </a:endParaRPr>
              </a:p>
              <a:p>
                <a:pPr algn="ctr"/>
                <a:endParaRPr lang="en-US" sz="1600" b="1" dirty="0">
                  <a:solidFill>
                    <a:schemeClr val="tx1"/>
                  </a:solidFill>
                </a:endParaRPr>
              </a:p>
              <a:p>
                <a:pPr algn="ctr"/>
                <a:endParaRPr lang="en-US" sz="1600" b="1" dirty="0">
                  <a:solidFill>
                    <a:schemeClr val="tx1"/>
                  </a:solidFill>
                </a:endParaRPr>
              </a:p>
              <a:p>
                <a:pPr algn="ctr"/>
                <a:endParaRPr lang="en-US" sz="1600" b="1" dirty="0">
                  <a:solidFill>
                    <a:schemeClr val="tx1"/>
                  </a:solidFill>
                </a:endParaRPr>
              </a:p>
              <a:p>
                <a:pPr algn="ctr"/>
                <a:endParaRPr lang="en-US" sz="1600" b="1" dirty="0">
                  <a:solidFill>
                    <a:schemeClr val="tx1"/>
                  </a:solidFill>
                </a:endParaRPr>
              </a:p>
              <a:p>
                <a:pPr algn="ctr"/>
                <a:endParaRPr lang="en-US" sz="1600" b="1" dirty="0">
                  <a:solidFill>
                    <a:schemeClr val="tx1"/>
                  </a:solidFill>
                </a:endParaRPr>
              </a:p>
              <a:p>
                <a:pPr algn="ctr"/>
                <a:endParaRPr lang="en-US" sz="1600" b="1" dirty="0">
                  <a:solidFill>
                    <a:schemeClr val="tx1"/>
                  </a:solidFill>
                </a:endParaRPr>
              </a:p>
              <a:p>
                <a:pPr algn="ctr"/>
                <a:endParaRPr lang="en-US" sz="1600" b="1" dirty="0">
                  <a:solidFill>
                    <a:schemeClr val="tx1"/>
                  </a:solidFill>
                </a:endParaRPr>
              </a:p>
              <a:p>
                <a:pPr algn="ctr"/>
                <a:endParaRPr lang="en-US" sz="1600" b="1" dirty="0">
                  <a:solidFill>
                    <a:schemeClr val="tx1"/>
                  </a:solidFill>
                </a:endParaRPr>
              </a:p>
              <a:p>
                <a:pPr algn="ctr"/>
                <a:endParaRPr lang="en-US" sz="1600" b="1" dirty="0">
                  <a:solidFill>
                    <a:schemeClr val="tx1"/>
                  </a:solidFill>
                </a:endParaRPr>
              </a:p>
              <a:p>
                <a:pPr algn="ctr"/>
                <a:endParaRPr lang="en-US" sz="1600" b="1" dirty="0">
                  <a:solidFill>
                    <a:schemeClr val="tx1"/>
                  </a:solidFill>
                </a:endParaRPr>
              </a:p>
              <a:p>
                <a:pPr algn="ctr"/>
                <a:endParaRPr lang="en-US" sz="1600" b="1" dirty="0">
                  <a:solidFill>
                    <a:schemeClr val="tx1"/>
                  </a:solidFill>
                </a:endParaRPr>
              </a:p>
              <a:p>
                <a:pPr algn="ctr"/>
                <a:endParaRPr lang="en-US" sz="1600" b="1" dirty="0">
                  <a:solidFill>
                    <a:schemeClr val="tx1"/>
                  </a:solidFill>
                </a:endParaRPr>
              </a:p>
              <a:p>
                <a:pPr algn="ctr"/>
                <a:endParaRPr lang="en-US" sz="1600" b="1" dirty="0">
                  <a:solidFill>
                    <a:schemeClr val="tx1"/>
                  </a:solidFill>
                </a:endParaRPr>
              </a:p>
              <a:p>
                <a:pPr algn="ctr"/>
                <a:endParaRPr lang="en-US" sz="1600" b="1" dirty="0">
                  <a:solidFill>
                    <a:schemeClr val="tx1"/>
                  </a:solidFill>
                </a:endParaRPr>
              </a:p>
              <a:p>
                <a:pPr algn="ctr"/>
                <a:endParaRPr lang="en-US" sz="1600" b="1" dirty="0">
                  <a:solidFill>
                    <a:schemeClr val="tx1"/>
                  </a:solidFill>
                </a:endParaRPr>
              </a:p>
            </p:txBody>
          </p:sp>
          <p:sp>
            <p:nvSpPr>
              <p:cNvPr id="9" name="Rectangle 8"/>
              <p:cNvSpPr/>
              <p:nvPr/>
            </p:nvSpPr>
            <p:spPr>
              <a:xfrm>
                <a:off x="4339847" y="990600"/>
                <a:ext cx="2369383" cy="1529443"/>
              </a:xfrm>
              <a:prstGeom prst="rect">
                <a:avLst/>
              </a:prstGeom>
              <a:solidFill>
                <a:schemeClr val="bg1"/>
              </a:solidFill>
              <a:ln w="254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600" b="1" dirty="0">
                    <a:solidFill>
                      <a:schemeClr val="tx1"/>
                    </a:solidFill>
                  </a:rPr>
                  <a:t>Financial Sector Conduct Authority</a:t>
                </a:r>
              </a:p>
              <a:p>
                <a:pPr algn="ctr"/>
                <a:r>
                  <a:rPr lang="en-US" sz="1600" dirty="0">
                    <a:solidFill>
                      <a:schemeClr val="tx1"/>
                    </a:solidFill>
                  </a:rPr>
                  <a:t>(established in </a:t>
                </a:r>
                <a:r>
                  <a:rPr lang="en-US" sz="1600" dirty="0" smtClean="0">
                    <a:solidFill>
                      <a:schemeClr val="tx1"/>
                    </a:solidFill>
                  </a:rPr>
                  <a:t>FSRA)</a:t>
                </a:r>
                <a:endParaRPr lang="en-US" sz="1600" dirty="0">
                  <a:solidFill>
                    <a:schemeClr val="tx1"/>
                  </a:solidFill>
                </a:endParaRPr>
              </a:p>
              <a:p>
                <a:pPr algn="ctr"/>
                <a:endParaRPr lang="en-US" sz="1600" b="1" dirty="0">
                  <a:solidFill>
                    <a:schemeClr val="tx1"/>
                  </a:solidFill>
                </a:endParaRPr>
              </a:p>
            </p:txBody>
          </p:sp>
          <p:sp>
            <p:nvSpPr>
              <p:cNvPr id="12" name="Rectangle 11"/>
              <p:cNvSpPr/>
              <p:nvPr/>
            </p:nvSpPr>
            <p:spPr>
              <a:xfrm>
                <a:off x="3314010" y="3740603"/>
                <a:ext cx="877016" cy="1219200"/>
              </a:xfrm>
              <a:prstGeom prst="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Insurance Market conduct</a:t>
                </a:r>
                <a:endParaRPr lang="en-US" sz="1100" b="1" dirty="0">
                  <a:solidFill>
                    <a:schemeClr val="tx1"/>
                  </a:solidFill>
                </a:endParaRPr>
              </a:p>
            </p:txBody>
          </p:sp>
          <p:sp>
            <p:nvSpPr>
              <p:cNvPr id="13" name="Rectangle 12"/>
              <p:cNvSpPr/>
              <p:nvPr/>
            </p:nvSpPr>
            <p:spPr>
              <a:xfrm>
                <a:off x="4302647" y="3740603"/>
                <a:ext cx="743624" cy="1219200"/>
              </a:xfrm>
              <a:prstGeom prst="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CIS Control Act</a:t>
                </a:r>
                <a:endParaRPr lang="en-US" sz="1100" b="1" dirty="0">
                  <a:solidFill>
                    <a:schemeClr val="tx1"/>
                  </a:solidFill>
                </a:endParaRPr>
              </a:p>
            </p:txBody>
          </p:sp>
          <p:sp>
            <p:nvSpPr>
              <p:cNvPr id="14" name="Rectangle 13"/>
              <p:cNvSpPr/>
              <p:nvPr/>
            </p:nvSpPr>
            <p:spPr>
              <a:xfrm>
                <a:off x="5213822" y="3740603"/>
                <a:ext cx="801145" cy="1219200"/>
              </a:xfrm>
              <a:prstGeom prst="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Pension Funds Act</a:t>
                </a:r>
                <a:endParaRPr lang="en-US" sz="1100" b="1" dirty="0">
                  <a:solidFill>
                    <a:schemeClr val="tx1"/>
                  </a:solidFill>
                </a:endParaRPr>
              </a:p>
            </p:txBody>
          </p:sp>
          <p:sp>
            <p:nvSpPr>
              <p:cNvPr id="15" name="Rectangle 14"/>
              <p:cNvSpPr/>
              <p:nvPr/>
            </p:nvSpPr>
            <p:spPr>
              <a:xfrm>
                <a:off x="6173127" y="3740603"/>
                <a:ext cx="640272" cy="1219200"/>
              </a:xfrm>
              <a:prstGeom prst="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FAIS Act</a:t>
                </a:r>
                <a:endParaRPr lang="en-US" sz="1100" b="1" dirty="0">
                  <a:solidFill>
                    <a:schemeClr val="tx1"/>
                  </a:solidFill>
                </a:endParaRPr>
              </a:p>
            </p:txBody>
          </p:sp>
          <p:cxnSp>
            <p:nvCxnSpPr>
              <p:cNvPr id="17" name="Straight Arrow Connector 16"/>
              <p:cNvCxnSpPr>
                <a:endCxn id="12" idx="0"/>
              </p:cNvCxnSpPr>
              <p:nvPr/>
            </p:nvCxnSpPr>
            <p:spPr>
              <a:xfrm flipH="1">
                <a:off x="3752518" y="2600414"/>
                <a:ext cx="678000" cy="1140189"/>
              </a:xfrm>
              <a:prstGeom prst="straightConnector1">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13" idx="0"/>
              </p:cNvCxnSpPr>
              <p:nvPr/>
            </p:nvCxnSpPr>
            <p:spPr>
              <a:xfrm flipH="1">
                <a:off x="4674459" y="2600414"/>
                <a:ext cx="405296" cy="1140189"/>
              </a:xfrm>
              <a:prstGeom prst="straightConnector1">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15" idx="0"/>
              </p:cNvCxnSpPr>
              <p:nvPr/>
            </p:nvCxnSpPr>
            <p:spPr>
              <a:xfrm>
                <a:off x="6156676" y="2600414"/>
                <a:ext cx="336587" cy="1140189"/>
              </a:xfrm>
              <a:prstGeom prst="straightConnector1">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endCxn id="14" idx="0"/>
              </p:cNvCxnSpPr>
              <p:nvPr/>
            </p:nvCxnSpPr>
            <p:spPr>
              <a:xfrm>
                <a:off x="5614394" y="2600414"/>
                <a:ext cx="1" cy="1140189"/>
              </a:xfrm>
              <a:prstGeom prst="straightConnector1">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p:nvPr>
        </p:nvSpPr>
        <p:spPr>
          <a:xfrm>
            <a:off x="152400" y="76200"/>
            <a:ext cx="8915400" cy="838200"/>
          </a:xfrm>
        </p:spPr>
        <p:txBody>
          <a:bodyPr/>
          <a:lstStyle/>
          <a:p>
            <a:r>
              <a:rPr lang="en-US" dirty="0">
                <a:cs typeface="Calibri" pitchFamily="34" charset="0"/>
              </a:rPr>
              <a:t>Existing laws under Twin Peaks</a:t>
            </a:r>
            <a:endParaRPr lang="en-US" b="1" dirty="0">
              <a:latin typeface="Calibri" pitchFamily="34" charset="0"/>
              <a:cs typeface="Calibri" pitchFamily="34" charset="0"/>
            </a:endParaRPr>
          </a:p>
        </p:txBody>
      </p:sp>
      <p:sp>
        <p:nvSpPr>
          <p:cNvPr id="42" name="Rectangle 41"/>
          <p:cNvSpPr/>
          <p:nvPr/>
        </p:nvSpPr>
        <p:spPr>
          <a:xfrm>
            <a:off x="6804248" y="4062620"/>
            <a:ext cx="715904" cy="929558"/>
          </a:xfrm>
          <a:prstGeom prst="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Financial Market Act</a:t>
            </a:r>
            <a:endParaRPr lang="en-US" sz="1100" b="1" dirty="0">
              <a:solidFill>
                <a:schemeClr val="tx1"/>
              </a:solidFill>
            </a:endParaRPr>
          </a:p>
        </p:txBody>
      </p:sp>
      <p:cxnSp>
        <p:nvCxnSpPr>
          <p:cNvPr id="43" name="Straight Arrow Connector 42"/>
          <p:cNvCxnSpPr>
            <a:endCxn id="42" idx="0"/>
          </p:cNvCxnSpPr>
          <p:nvPr/>
        </p:nvCxnSpPr>
        <p:spPr>
          <a:xfrm>
            <a:off x="6353562" y="3212977"/>
            <a:ext cx="808638" cy="849643"/>
          </a:xfrm>
          <a:prstGeom prst="straightConnector1">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47" name="AutoShape 2" descr="data:image/jpeg;base64,/9j/4AAQSkZJRgABAQAAAQABAAD/2wCEAAkGBhQSDxIUEBMWFRIVFBcYFRYVFhQYGBQXFBQYFRYYFhUYHyYgFxkjGRUVIS8gIycpLywsGB4xNTAqNSYrLCkBCQoKDAwOGA8PFjUkHCUpKSwsNTU1NSkpKjUpLCwpKTUsNTUpNTAsNSk1KTYsKi01NSksKSwqLC0pKSopKTUqL//AABEIAKIBOAMBIgACEQEDEQH/xAAbAAEAAwEBAQEAAAAAAAAAAAAABQYHBAMBAv/EAEcQAAEDAQUEBAgMBgEEAwAAAAEAAgMRBAUGEiExQVFhEyJxsTI0QnOBkaHRBxQjM1JicoKSs8HCFVOisuHwQxYkg/E1dNL/xAAaAQEBAAMBAQAAAAAAAAAAAAAAAQQFBgMC/8QALhEBAAEDAgIIBQUAAAAAAAAAAAECAwQRMQVBEhMhMlFhcdEiQkOBoRRSU5Hh/9oADAMBAAIRAxEAPwDcUREBKrntthZKwskFWn2HiDuKzq/7ndZpctSWO1Y7iN4PMe5BptUqsezniUzniVdBsKKr4LvsPZ0Lz12Dq/Wb7x3U5q0KAiIgIiICIhQF5zTtYKvcGjiSAPaoC+MWhlWw0c7e7yR2fSPsVUtVsfI7NI4uPPd2DYPQtTk8UtWp6NHxT+Gyx+H3LkdKrsj8rja8Xwt8HM8/VFB6zRRsuN3+RE0faJPdRVlFprnFMqvadPRs6OH49O8ap12Mp+EY+6fejcZT8Iz90+9QaLw/XZP8kvb9JY/ZCxx42k8qNh7C4e9dkONoz4cbm9hDvcqei9aeJ5VPzavOrAx6vl0aHZMQwSEBr+sdAHAgkndrtUks1unxiHzjP7gtKXQcPy68miZrjaWmzcemxVEUzuJVR183Gy0Mo7R4HVeNrfeOSzO0RuY9zHVDmkg67waLZMFrtUqsezniUzniU0Gw1Sqx7OeJX0PPE+tNBsCLJobylZ4Er29j3d1VLWHGk7KZyJG/WFD6HD9QU0Ghooq58RxWjRpyv3sdt9H0gpVQEREBERAREQEREBV7HFmDrLm3se0/iOU949SsKhsX+JS/c/MagzZERfQ9LPaHMe17DRzTUHmtNuO+G2iIPGjho9v0Xe47lly77lvd1nlD26tOj2/Sb7xuUGpovKy2psjGvYatcKg/7vXqoCIiAqZiPEZeTHEepsc4eXyH1e/s2yOLL4yM6Jh6zx1jwb7z3VVMXP8AFM6Ynqbc+vt7tzw/EiY62uPT3EX1XDDuGwwCSYVfta0+R2j6XctPi4tzIr6NP3nwbPIyKLFOtX2Q92YWllALvk2He7aexvvorDZsIwN8IF5+sdPUKKbRdRY4dj2o7us+bQXc6/cnfSPJwtuWAbIY/wALT3r5JccB2xM9DQO5d6LL6m1t0Y/pjdbc36UoK04Phd4OZh5Go9TqqEt2EZWaspIOWjvwnb6CrwixLvDsa5Hd0ny7P8ZFvOv2/m19e1m91sItMQIIIkZUHQjrDaFpC5bTdscjmuc0ZmkEO3ihqNd45LqVwsScaKqddYmTLyYvzTOmmkCzjGMOW2Pp5Qa7+mh7lo6z3HHjf/jb3uWwhhq+pfD1wfGnPGfIGAHwa1zV5imxRCt3wfeHP9lne5B2R4Bi8qSQ9mQfoV9mwDCR1XyA88pHqoO9WdFBnF74SlgBcPlGDaW7QOLm8OYqoRbEs/xjcghkEkYoyQmoGxrtunIjWnIqivxyFpBaSCDUEaEEbwVouF7++MR0f86ymb6w3OA57+azhSuF7YY7XGdzjkPY/Qf1ZT6EGmoiKAiIgIiICIiAofF3iUv3fzGqYUPi7xKX7v5jUGaqawxdbbQ+WN38qrTva4ObQhQqs2AfGJPNfvaqIC22N0UjmSCjmnXnwI5FeC0bFFwfGI8zB8qwdX6w3tP6c+0rOnNoSDoRtB3IJ/CeIOhf0ch+Sedv0HHf2Hf6+K0IFY6rtg3EGYCCU9YD5MnygPJ7Ru5diC2L8SyBrSToACT2DUr9qGxXaslmcBteQ30HU+wH1rxvXIt26q55Q9LdE11xT4ypdvthlle8+Ua9g3D0Ci50RcJVVNUzM7y6+mmKYiI2T+Erq6SQyOHVYdObt3q2+pXYKOuGx9HZ4xvIzO7Xan3ehSK7PBsRZsxHOe2XLZd6bt2Z5bQIiLNYoiIgIiICIiAs8xv44fNt/VaGs8xv44fNt/VWBAK3fB94c/2Wd7lUVbvg+8Of7LO9ySLoiIoCgsaxg2NxPkuYR+IDuJU6qvjy2gQsj8p7q/dbr309RQUVe9g+eipt6Rn9wXgpjClhMlrZwZ1z93Z/VRfQ0pERfIIiICIiAiIgKHxd4lL938xqmFD4u8Sl+7+Y1Bmqs2AfGJPNfvaqyrNgHxiTzX72qi+Kn4yw9Ws8Q1/5AN4+n7/XxVwXwhQY8v0x5aQWkgg1BG0EbCFOYqw/0D87B8k46fUP0ezh6tygV9DSsN36LRFrpK3R448HDkfYVG44l0hbzcfVQDvKqF3Xg6GVsjNo3bnDeDyKv1ohjt1mDmGh2tJ2sdva79fQeCw821Xds1UUbsjFuU27tNVWyir0gjzPa3i4D1kBJoSxxa4UcDQjgvW7j8tF5xn9wXFU0/HFM+Lqqp+GZjwaW1fURd+40REQEREBERAREQFnmN/HD5tv6rQ1nmN/HD5tv6qwIBW74PvDn+yzvcqird8H3hT/AGWd7kkXRFBW3GUEZLeu5wJBAaRQjaOtRQNvx3I6oiaIxxPWd6Nw9RUFtva+I7OzNIdfJaPCd2D9Vm153k6eV0j9p2Dc0DYAvCedz3Fz3FzjtJNSui7rplnNImE8XbGjtds9G1UcscZcQGgkk0AG0k7AFpGGbk+Lxdb5x+rzw4NHIV9ZK/FwYYZZ+s7ry08Lc3iGj9dvcptAREUBERAREQEREBQ+LvEpfu/mNUwofF3iUv3fzGoM1VmwD4xJ5r97VWVZsA+MSea/e1UXxERQeNrsrZGOY8Va4UI/3esyvq6HWeUsdqNrHfSb7+IWpqPvu522iIsdo4asd9F3u4hBlqlsOX4bPLrrE7R44cHDmPaPQo61WZ0b3MeKOaaEf7uXkvoaDiK5xPGJYtXgV08tu3TieHq4KmsfQg8CD6jVTOEMQ5CIZT1CeoT5JO7sPsPaurFVx5SZox1SeuOBPldh38+1c/xTC+vbjt5+/u3GBlfRr25ey2xvqARsIqPTqv2onDFs6SzM4s6h+7s9lFLLdWrkXKIrjnDVXKJoqmmeQiIvR8CIiAiIgIiICzzG/jh8239VoazzG/jh8239VYEArd8H3hz/AGWd7lUVbvg+8Of7LO9ySPfGlw5gZ4xqB8oBvA8rtG/l2KlLYSKrOcU3F8XlqwfJPPV+qd7fdy7EHHclqjjmaZ2B8Z0NRXL9YDfTgtQhy5RkplppSlKbqU3LIFa8H4hyEQSnqn5snySfJPI7ufbokXdERQEREBERAREQEREBQ+LvEpfu/mNUwofF3iUv3fzGoM1VmwD4xJ5r97VWVZsA+MSea/e1UXxERQEREFfxXh/p2Z4x8q0fjb9Ht4eres9WxKl4xw7QmeIabZGjd9ccuPr4qioq74VxCJW9BOaupRpPltp4J4up6wqQvrXEEEGhGoI3EJMai92WH4nacv8AwTaNJ8l24Hu7DyKswVVua+WWyIwWj5ymh2Z6bHN4OHD/ACBZoGZWNBNSABXjQUqsWzamzM0R3d48vGPZ73bkXNKp73Pz8JeiIiyXgIiICIiAiIgLPMb+OHzbf1WhrPMb+OHzbf1VgQCt3wfeHP8AZZ3uVRVu+D7w5/ss73JIui5rxsDZonRv2EekHcRzBXSigyW32F0Mjo37Wn0EbiORC51ouKrh6ePMwfKsHV+sN7fdz7VnRCov2EsRdK3opT8q0aE+W0fuG/18VZFkEMxY4OaaOaagjcQtLw/fYtMVdj26PbwPEcj/AIQSiIigIiICIiAiIgKHxd4lL938xqmFAY2ny2Qje97QPQcx/tQZ4rNgHxiTzX72qsqwYHny2uh8tjgO0Ud3NKo0JERQEREBfHNqKFfUQZ7inDnQOzxj5Fx/ATuPLgfR219a/NCHNLXAFpFCDsIKz/EWFnQEvjq6H1lnJ3Ec/XzogWuIIINCNhG5XG4ca7GWnsEn/wCwNnaP8qmog2COQOALSCDsINQewr9LKbvveWA/JPLRvG1p7WnRWGy4/cPnYgebDT+k1700F1RVpmPIDtbIPQ09zl9fjyAbGyH7rR3uUFkSqpdq+EB3/FEBze6v9Ip3qBt9/wA82kkhy/Rb1W+obfTVXQXi9MWQw1APSP8AosINO12we08l1XJapJYRJKAC/VrRXqt8nU7Sdteazm6Lv6adkY2E9bk0auPq/RaoxgAAGgAoBwAQfpZ7jgf93/4297loSznGklbY76rWD2Zv3JAg1bvg+8Of7LO9yqKtOAJaTSt4sB/C6n7kF5REUBUnGdwZSZ4x1SflANxPldh38+1XZfmSMOBDgCCKEHYQdCEGPrqu28nwSB8Z1G0bnDeDyXZiK5DZpaCpjdqw97TzHuUSvoatdV6stEYew9oO1p4Fdiym671fZ5A+M/aB2OHA+/ctHui+Y7QzMw6jwmna08+XNQd6IigIiICIiDztFoaxpc9wa0bSTQBZzia/fjMgy6RsqG12mu1x/wB2LRp7O14o9rXCtaOAIrxoV4fwmH+TH+BnuQZQvSzWkxva9ho5pBHaFqf8Jh/kx/gZ7k/hMP8AJj/Az3K6jwuW/Y7QwFpo8DrMO1vvHNSS54rvjaatjY08Q1oPrAXQoCIiAiIgL4QvqIKxfGCWSVdARG76PkHsp4Po05Ko2+5poT8pGQPpbW/iGi1VfCFRjyLUbVh2zyeFE2vFvVPrbRRkuBIDsMjexwPeCmooKK7n4P2bpX+pqN+D+PfK/wBTQmopCALQIcDWceFnd2up/aApax3RDF83G1p4ga/iOqaiCwTc7o2vlkaWud1WhwIIbtJoeJp+FWlEUHJeV5MgjL5DQbhvceAG8rLrbazLI+R21zieyu70DRarPYo3mr2NcdlXNadPSF5/wmH+TH+BnuQZQu65by6Cdkm0DRw4tOh9/oWk/wAJh/kx/gZ7k/hMP8mP8DPcrqPWy2tkjA6Nwc07x/uh5L2XlBZGMrkY1tduVoFabK0XqoCIiDlvK7WTxlkg0O/e07iDxWfXthmaAnql7Nz2gnT6w2t7ua0tEGO1XtZLY+J4fG4tcN47iN45LVZbDG7wo2O7WtPeF5/wmH+TH+BnuV1EXcOLGT0ZJRkvDyXfZJ38j7VPrk/hMP8AJj/Az3LqAUH1ERARFUsVxPda4OiNJGxvc2m8s61PTQoLaiirNegtFjdI3bkcHD6Lg3Uf7uIXLh62Niu6N765QDsBJ1kcBQDmQgn0URZ8TRukaxzZI3O0b0jC0OPAFcl9YlMVojjaHZQ75TqEkigIDDv260QWEuX1V+954JooHy9I1plAZQFpzajrA7BodVKXle0cDQZDtNGtAJc48gEHYiirHiOKSQRkPjefBbI0tLuxeluv6KGTJISDkz7CaiuUAU2mu5BIooqwYjilk6MB7H0qGyNykjbp6F6W++2RPyZJHupWkbC6gNQCTs3FBIrys9qZICY3NcAaEtIIB4ab9Vz3be0c7SYyatNHNcKOaeYUTgf5iTzzv7WILGvy54G0gdqicSXo6JjGxfOyuDGcq7T7R614wYPhpWfNLIfCc5ztTyodiCeRRhdFYoQOsGZ6Da41ee5fqxX7FK6QMJyxirnkUZTWtHHaBQoJFFC/9WQ7csnR1p0vRuycNu32KQtl5RxR9I9wDNKHbWuylNtUHvNO1jS57g1o2kkADdqSvokFAaih2HjXZRVS/wDEUctllYBIxzg0tzsLQ+j2k5TsOmq7LzjhMNk6cvHWjyZPpFo28tNqCwoq7e+JeitMcbQ7KHHpOoSXaAjJx260U3YrWJYw9oIBro4EHQkag9iD2JX1Va32Fk15hkozM6CtKkah3I818fZBZbbZ22cuDJah8eYkUHla7N5+6UFqRR1vvyOJ4YQ58hFckbS51OJG4L0u292Th2Soc00c1wyuaeYQdqKHtGKImvcwB8hb4RjYXBvaV1XffMc5eIjmyBpJpp1hUUQdy+PeACSaAakndRct23kyePPHXLUjUUNRt0XPJebJY7S1laxh7XVFNcrtnHYg77PaWvbmjc1zeLSCNOYXoq1hG1NjsGd9crXPJoCTt4BdsWKIi9rXNkjzGjTIwtBO4VQTCKvX9iMwzRMaD4bek6hNWmhow7zQlSUd9RmEyuJYwGnXaWnQ08HaUHeihY8WQktzCRjXeC97C1p+8u633qyHJ0hoHuyg7gaV1O4IOxFw3Xe7LQHGPNRppVwpXfUcQiDuUBb/AP5Ky+bk7ip9cU11tdaI5iTmja4AaUOYEa+tBAW+L4paHkaQWkOB4MkINDyrX2ngv1dt7fF7tgcG5nOJaxuyri9208NCrDeN3tmidG/Y7eNoO4jmFxPw3GbM2Al2Vpq12mYGpNdlPKIQQmJY7QIo3Tvj+dbRrGkZTQ+UTUqRv/xuw+cf+1fqbCgkA6WeV7gRlJI6tODaUqd5K7b3uZs4ZVzmOY7MxzdrT/oHqQR2MvAs/wD9hnc5fJKG9m59ggrH21NSOfh+pd9ouISRRMkke4xvD8xpmcQTodNmvsXpelysnyklzXs1Y9ho5vp4IIvGwHRwkfOCVuSm3Ya09Ib7F+rZGDesNRWkBI7QX0PtXXZcOgSNklkfM9vgZyKN5ho3rqkupptLZ6nM1hYBpShJNeNdUETiQUtdhI29IRXlVmntPrXvPekslofDZgxvRgZ3vqaF2oDWjb/79Pdb7pbLJC9xIMTswApQnTbX7K5rXh4OmMscr4nuFH5KUdTTYd+gQR9wMc232oPcHOysLi0ZQTQbt21emBvmJPPO/tYpC7bgZBI97XPJe0B2Y1qQalxO2pK9LnugWdjmtcXBzy6ppvAFNOxBFYtOSSyzHwI5etyrlNf6T7FYmPBAINQRUEbCOS/Nos7ZGFjwHNcKEHeoRmFcmkNpmjZ9EOBA7EH5xx4p99v6r7itmSwObGKNGQUG5tR/hdVow819nEL5JHDNmzuILiak7SNmqkp7O17Cx4q0ihB3hBAmx2p8GQGzdG5mUUEngltBT0LittkMb7uimILWuIO3KSCMo19A9ako8MFvVjtM7I9zQ4acgaaLut9zMmiEclTlpR1esCBTNXig4sZNb8SkzUqC3LXjmA050r7VxX/8zYfOxf2rrfhMPaWzTyyaUbmIozmBvdTSpXZa7jbIyFpc4CFzSKU1yCgroqOG/PHrD9qTuCsCjr3uVs+QlzmPYasc3aK0r3D1LrsdnLI2tc9zyNrnbTrXVQVu32Ppb0y53s+Qrmjdldo7ZXhqvths3xa8Ax56TpmEskfq8Ftatzej2hTf8Kb8Z6epzZMlNKUrWvGqW+6WyyRPLi10TqtpTWtKg13aIK/d3Tm12swmIO6Sh6UPJyiobTLuoO5dkd12hss073R5nQubSPNq4Dqmh36LtvDD7ZJOkY98UtKF0ZpmH1hvXtd12mLMXTSSl1PDIoKcANm1Bw4MDfibMu0l2bjmzHb6MvsXhhsD41bsuzO2lNm19fbVeT7LZM0jo7UYgSc7GShgJBoeqdeOz0L1wfAK2iSNuWJ7wI611ayorr2+uqo9MEO/7Tse+vsP6hclzOr/ABEjZnf3PXc7CrQ95jmlja81cxjgAa7acF02HD7ImzNYSGy7tOr1S3T171BCXFeos92h9Mx6RzWjZVxOmvDavxiiO0fFs074wM7aMY01B1p1yd2qmYsMRiy/F3Fzm5i4O0Dga1qNy8psJiRmWaeV9PBJI6vMCmpppU1VH4xL89YvPjvavziqhlsbX/NmXrV2E9WlfW72qTva522hjWuc5paQ5rm7QQvy65Gvg6KZzpda53eEDuIO6lVB+MTNabHNn2BlR9ryfTWigbxZnst3CTXM+MGu8EU7lLf9LB2UTTyyxtNQxxFNNmampXfeF0Nm6KpLeieHtDaakbAeSDta2goNiL6iAiIgIiICIiAiIgIiICIiAiIgIiICIiAiIgIiICIiAiIgIiIOC0XZEZAXRRknaSxpJ9NF3NaAKAUA4IiD6iIgIiICIiAiIgIiI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57" name="Rectangle 56"/>
          <p:cNvSpPr/>
          <p:nvPr/>
        </p:nvSpPr>
        <p:spPr>
          <a:xfrm>
            <a:off x="7668345" y="1811310"/>
            <a:ext cx="1276624" cy="4209978"/>
          </a:xfrm>
          <a:prstGeom prst="rect">
            <a:avLst/>
          </a:prstGeom>
          <a:solidFill>
            <a:schemeClr val="bg1">
              <a:lumMod val="8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600" b="1" dirty="0">
              <a:solidFill>
                <a:schemeClr val="tx1"/>
              </a:solidFill>
            </a:endParaRPr>
          </a:p>
          <a:p>
            <a:pPr algn="ctr"/>
            <a:endParaRPr lang="en-US" sz="1600" b="1" dirty="0">
              <a:solidFill>
                <a:schemeClr val="tx1"/>
              </a:solidFill>
            </a:endParaRPr>
          </a:p>
          <a:p>
            <a:pPr algn="ctr"/>
            <a:endParaRPr lang="en-US" sz="1600" b="1" dirty="0">
              <a:solidFill>
                <a:schemeClr val="tx1"/>
              </a:solidFill>
            </a:endParaRPr>
          </a:p>
          <a:p>
            <a:pPr algn="ctr"/>
            <a:endParaRPr lang="en-US" sz="1600" b="1" dirty="0">
              <a:solidFill>
                <a:schemeClr val="tx1"/>
              </a:solidFill>
            </a:endParaRPr>
          </a:p>
          <a:p>
            <a:pPr algn="ctr"/>
            <a:endParaRPr lang="en-US" sz="1600" b="1" dirty="0">
              <a:solidFill>
                <a:schemeClr val="tx1"/>
              </a:solidFill>
            </a:endParaRPr>
          </a:p>
          <a:p>
            <a:pPr algn="ctr"/>
            <a:endParaRPr lang="en-US" sz="1600" b="1" dirty="0">
              <a:solidFill>
                <a:schemeClr val="tx1"/>
              </a:solidFill>
            </a:endParaRPr>
          </a:p>
          <a:p>
            <a:pPr algn="ctr"/>
            <a:endParaRPr lang="en-US" sz="1600" b="1" dirty="0">
              <a:solidFill>
                <a:schemeClr val="tx1"/>
              </a:solidFill>
            </a:endParaRPr>
          </a:p>
          <a:p>
            <a:pPr algn="ctr"/>
            <a:endParaRPr lang="en-US" sz="1600" b="1" dirty="0">
              <a:solidFill>
                <a:schemeClr val="tx1"/>
              </a:solidFill>
            </a:endParaRPr>
          </a:p>
          <a:p>
            <a:pPr algn="ctr"/>
            <a:endParaRPr lang="en-US" sz="1600" b="1" dirty="0">
              <a:solidFill>
                <a:schemeClr val="tx1"/>
              </a:solidFill>
            </a:endParaRPr>
          </a:p>
          <a:p>
            <a:pPr algn="ctr"/>
            <a:endParaRPr lang="en-US" sz="1600" b="1" dirty="0">
              <a:solidFill>
                <a:schemeClr val="tx1"/>
              </a:solidFill>
            </a:endParaRPr>
          </a:p>
          <a:p>
            <a:pPr algn="ctr"/>
            <a:endParaRPr lang="en-US" sz="1600" b="1" dirty="0">
              <a:solidFill>
                <a:schemeClr val="tx1"/>
              </a:solidFill>
            </a:endParaRPr>
          </a:p>
          <a:p>
            <a:pPr algn="ctr"/>
            <a:endParaRPr lang="en-US" sz="1600" b="1" dirty="0">
              <a:solidFill>
                <a:schemeClr val="tx1"/>
              </a:solidFill>
            </a:endParaRPr>
          </a:p>
          <a:p>
            <a:pPr algn="ctr"/>
            <a:endParaRPr lang="en-US" sz="1600" b="1" dirty="0">
              <a:solidFill>
                <a:schemeClr val="tx1"/>
              </a:solidFill>
            </a:endParaRPr>
          </a:p>
          <a:p>
            <a:pPr algn="ctr"/>
            <a:endParaRPr lang="en-US" sz="1600" b="1" dirty="0">
              <a:solidFill>
                <a:schemeClr val="tx1"/>
              </a:solidFill>
            </a:endParaRPr>
          </a:p>
          <a:p>
            <a:pPr algn="ctr"/>
            <a:endParaRPr lang="en-US" sz="1600" b="1" dirty="0">
              <a:solidFill>
                <a:schemeClr val="tx1"/>
              </a:solidFill>
            </a:endParaRPr>
          </a:p>
          <a:p>
            <a:pPr algn="ctr"/>
            <a:endParaRPr lang="en-US" sz="1600" b="1" dirty="0">
              <a:solidFill>
                <a:schemeClr val="tx1"/>
              </a:solidFill>
            </a:endParaRPr>
          </a:p>
          <a:p>
            <a:pPr algn="ctr"/>
            <a:endParaRPr lang="en-US" sz="1600" b="1" dirty="0">
              <a:solidFill>
                <a:schemeClr val="tx1"/>
              </a:solidFill>
            </a:endParaRPr>
          </a:p>
          <a:p>
            <a:pPr algn="ctr"/>
            <a:endParaRPr lang="en-US" sz="1600" b="1" dirty="0">
              <a:solidFill>
                <a:schemeClr val="tx1"/>
              </a:solidFill>
            </a:endParaRPr>
          </a:p>
          <a:p>
            <a:pPr algn="ctr"/>
            <a:endParaRPr lang="en-US" sz="1600" b="1" dirty="0">
              <a:solidFill>
                <a:schemeClr val="tx1"/>
              </a:solidFill>
            </a:endParaRPr>
          </a:p>
        </p:txBody>
      </p:sp>
      <p:sp>
        <p:nvSpPr>
          <p:cNvPr id="58" name="Rectangle 57"/>
          <p:cNvSpPr/>
          <p:nvPr/>
        </p:nvSpPr>
        <p:spPr>
          <a:xfrm>
            <a:off x="7793188" y="1973154"/>
            <a:ext cx="1098563" cy="1166097"/>
          </a:xfrm>
          <a:prstGeom prst="rect">
            <a:avLst/>
          </a:prstGeom>
          <a:solidFill>
            <a:schemeClr val="bg1"/>
          </a:solidFill>
          <a:ln w="254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1600" b="1" dirty="0" smtClean="0">
              <a:solidFill>
                <a:schemeClr val="tx1"/>
              </a:solidFill>
            </a:endParaRPr>
          </a:p>
          <a:p>
            <a:pPr algn="ctr"/>
            <a:r>
              <a:rPr lang="en-US" sz="1600" b="1" dirty="0" smtClean="0">
                <a:solidFill>
                  <a:schemeClr val="tx1"/>
                </a:solidFill>
              </a:rPr>
              <a:t>Financial Services Tribunal</a:t>
            </a:r>
          </a:p>
          <a:p>
            <a:pPr algn="ctr"/>
            <a:endParaRPr lang="en-US" sz="1600" b="1" dirty="0">
              <a:solidFill>
                <a:schemeClr val="tx1"/>
              </a:solidFill>
            </a:endParaRPr>
          </a:p>
        </p:txBody>
      </p:sp>
      <p:sp>
        <p:nvSpPr>
          <p:cNvPr id="59" name="Rectangle 58"/>
          <p:cNvSpPr/>
          <p:nvPr/>
        </p:nvSpPr>
        <p:spPr>
          <a:xfrm>
            <a:off x="7793187" y="3610772"/>
            <a:ext cx="1098563" cy="1973754"/>
          </a:xfrm>
          <a:prstGeom prst="rect">
            <a:avLst/>
          </a:prstGeom>
          <a:solidFill>
            <a:schemeClr val="accent3">
              <a:lumMod val="6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Tribunal as single appeal mechanism for decisions of authorities across all laws</a:t>
            </a:r>
            <a:endParaRPr lang="en-US" sz="1100" b="1" dirty="0">
              <a:solidFill>
                <a:schemeClr val="tx1"/>
              </a:solidFill>
            </a:endParaRPr>
          </a:p>
        </p:txBody>
      </p:sp>
      <p:sp>
        <p:nvSpPr>
          <p:cNvPr id="1028" name="TextBox 1027"/>
          <p:cNvSpPr txBox="1"/>
          <p:nvPr/>
        </p:nvSpPr>
        <p:spPr>
          <a:xfrm>
            <a:off x="239328" y="1383648"/>
            <a:ext cx="2766747" cy="461665"/>
          </a:xfrm>
          <a:prstGeom prst="rect">
            <a:avLst/>
          </a:prstGeom>
          <a:solidFill>
            <a:srgbClr val="B90400"/>
          </a:solidFill>
        </p:spPr>
        <p:txBody>
          <a:bodyPr wrap="square" rtlCol="0">
            <a:spAutoFit/>
          </a:bodyPr>
          <a:lstStyle/>
          <a:p>
            <a:pPr algn="ctr"/>
            <a:r>
              <a:rPr lang="en-ZA" b="1" dirty="0" smtClean="0">
                <a:solidFill>
                  <a:schemeClr val="bg1"/>
                </a:solidFill>
                <a:latin typeface="Calibri" panose="020F0502020204030204" pitchFamily="34" charset="0"/>
                <a:cs typeface="Calibri" panose="020F0502020204030204" pitchFamily="34" charset="0"/>
              </a:rPr>
              <a:t>Prudential </a:t>
            </a:r>
            <a:endParaRPr lang="en-ZA" b="1" dirty="0">
              <a:solidFill>
                <a:schemeClr val="bg1"/>
              </a:solidFill>
              <a:latin typeface="Calibri" panose="020F0502020204030204" pitchFamily="34" charset="0"/>
              <a:cs typeface="Calibri" panose="020F0502020204030204" pitchFamily="34" charset="0"/>
            </a:endParaRPr>
          </a:p>
        </p:txBody>
      </p:sp>
      <p:sp>
        <p:nvSpPr>
          <p:cNvPr id="69" name="TextBox 68"/>
          <p:cNvSpPr txBox="1"/>
          <p:nvPr/>
        </p:nvSpPr>
        <p:spPr>
          <a:xfrm>
            <a:off x="3098866" y="1349645"/>
            <a:ext cx="4421286" cy="461665"/>
          </a:xfrm>
          <a:prstGeom prst="rect">
            <a:avLst/>
          </a:prstGeom>
          <a:solidFill>
            <a:srgbClr val="B90400"/>
          </a:solidFill>
        </p:spPr>
        <p:txBody>
          <a:bodyPr wrap="square" rtlCol="0">
            <a:spAutoFit/>
          </a:bodyPr>
          <a:lstStyle/>
          <a:p>
            <a:pPr algn="ctr"/>
            <a:r>
              <a:rPr lang="en-ZA" b="1" dirty="0" smtClean="0">
                <a:solidFill>
                  <a:schemeClr val="bg1"/>
                </a:solidFill>
                <a:latin typeface="Calibri" panose="020F0502020204030204" pitchFamily="34" charset="0"/>
                <a:cs typeface="Calibri" panose="020F0502020204030204" pitchFamily="34" charset="0"/>
              </a:rPr>
              <a:t>Market conduct</a:t>
            </a:r>
            <a:endParaRPr lang="en-ZA" b="1" dirty="0">
              <a:solidFill>
                <a:schemeClr val="bg1"/>
              </a:solidFill>
              <a:latin typeface="Calibri" panose="020F0502020204030204" pitchFamily="34" charset="0"/>
              <a:cs typeface="Calibri" panose="020F0502020204030204" pitchFamily="34" charset="0"/>
            </a:endParaRPr>
          </a:p>
        </p:txBody>
      </p:sp>
      <p:sp>
        <p:nvSpPr>
          <p:cNvPr id="70" name="TextBox 69"/>
          <p:cNvSpPr txBox="1"/>
          <p:nvPr/>
        </p:nvSpPr>
        <p:spPr>
          <a:xfrm>
            <a:off x="7678856" y="1349644"/>
            <a:ext cx="1285632" cy="461665"/>
          </a:xfrm>
          <a:prstGeom prst="rect">
            <a:avLst/>
          </a:prstGeom>
          <a:solidFill>
            <a:srgbClr val="B90400"/>
          </a:solidFill>
        </p:spPr>
        <p:txBody>
          <a:bodyPr wrap="square" rtlCol="0">
            <a:spAutoFit/>
          </a:bodyPr>
          <a:lstStyle/>
          <a:p>
            <a:pPr algn="ctr"/>
            <a:r>
              <a:rPr lang="en-ZA" b="1" dirty="0" smtClean="0">
                <a:solidFill>
                  <a:schemeClr val="bg1"/>
                </a:solidFill>
                <a:latin typeface="Calibri" panose="020F0502020204030204" pitchFamily="34" charset="0"/>
                <a:cs typeface="Calibri" panose="020F0502020204030204" pitchFamily="34" charset="0"/>
              </a:rPr>
              <a:t>FST</a:t>
            </a:r>
            <a:endParaRPr lang="en-ZA" b="1" dirty="0">
              <a:solidFill>
                <a:schemeClr val="bg1"/>
              </a:solidFill>
              <a:latin typeface="Calibri" panose="020F0502020204030204" pitchFamily="34" charset="0"/>
              <a:cs typeface="Calibri" panose="020F0502020204030204" pitchFamily="34" charset="0"/>
            </a:endParaRPr>
          </a:p>
        </p:txBody>
      </p:sp>
      <p:cxnSp>
        <p:nvCxnSpPr>
          <p:cNvPr id="71" name="Straight Arrow Connector 70"/>
          <p:cNvCxnSpPr>
            <a:stCxn id="58" idx="2"/>
            <a:endCxn id="59" idx="0"/>
          </p:cNvCxnSpPr>
          <p:nvPr/>
        </p:nvCxnSpPr>
        <p:spPr>
          <a:xfrm flipH="1">
            <a:off x="8342469" y="3139251"/>
            <a:ext cx="1" cy="471521"/>
          </a:xfrm>
          <a:prstGeom prst="straightConnector1">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bwMode="auto">
          <a:xfrm>
            <a:off x="210697" y="5391518"/>
            <a:ext cx="7284999" cy="638410"/>
          </a:xfrm>
          <a:prstGeom prst="rect">
            <a:avLst/>
          </a:prstGeom>
          <a:solidFill>
            <a:srgbClr val="B904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600" b="1" dirty="0" smtClean="0">
                <a:solidFill>
                  <a:schemeClr val="bg1"/>
                </a:solidFill>
              </a:rPr>
              <a:t>FSR Bill also provides authorities with some powers </a:t>
            </a:r>
            <a:r>
              <a:rPr lang="en-US" sz="1600" b="1" dirty="0">
                <a:solidFill>
                  <a:schemeClr val="bg1"/>
                </a:solidFill>
              </a:rPr>
              <a:t>and duties </a:t>
            </a:r>
            <a:r>
              <a:rPr lang="en-US" sz="1600" b="1" dirty="0" smtClean="0">
                <a:solidFill>
                  <a:schemeClr val="bg1"/>
                </a:solidFill>
              </a:rPr>
              <a:t>in </a:t>
            </a:r>
            <a:r>
              <a:rPr lang="en-US" sz="1600" b="1" dirty="0">
                <a:solidFill>
                  <a:schemeClr val="bg1"/>
                </a:solidFill>
              </a:rPr>
              <a:t>addition to those in current </a:t>
            </a:r>
            <a:r>
              <a:rPr lang="en-US" sz="1600" b="1" dirty="0" smtClean="0">
                <a:solidFill>
                  <a:schemeClr val="bg1"/>
                </a:solidFill>
              </a:rPr>
              <a:t>law to plug gaps</a:t>
            </a:r>
            <a:endParaRPr kumimoji="0" lang="en-ZA" sz="1600" b="1" i="0" u="none" strike="noStrike" cap="none" normalizeH="0" baseline="0" dirty="0" smtClean="0">
              <a:ln>
                <a:noFill/>
              </a:ln>
              <a:solidFill>
                <a:schemeClr val="bg1"/>
              </a:solidFill>
              <a:effectLst/>
            </a:endParaRPr>
          </a:p>
        </p:txBody>
      </p:sp>
    </p:spTree>
    <p:extLst>
      <p:ext uri="{BB962C8B-B14F-4D97-AF65-F5344CB8AC3E}">
        <p14:creationId xmlns:p14="http://schemas.microsoft.com/office/powerpoint/2010/main" val="18076189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4B8C58-FB8D-423E-A195-42EABDAD7352}"/>
              </a:ext>
            </a:extLst>
          </p:cNvPr>
          <p:cNvSpPr>
            <a:spLocks noGrp="1"/>
          </p:cNvSpPr>
          <p:nvPr>
            <p:ph type="title"/>
          </p:nvPr>
        </p:nvSpPr>
        <p:spPr/>
        <p:txBody>
          <a:bodyPr/>
          <a:lstStyle/>
          <a:p>
            <a:r>
              <a:rPr lang="en-ZA" dirty="0"/>
              <a:t>Part 1- Regulation 3</a:t>
            </a:r>
          </a:p>
        </p:txBody>
      </p:sp>
      <p:sp>
        <p:nvSpPr>
          <p:cNvPr id="3" name="Content Placeholder 2">
            <a:extLst>
              <a:ext uri="{FF2B5EF4-FFF2-40B4-BE49-F238E27FC236}">
                <a16:creationId xmlns="" xmlns:a16="http://schemas.microsoft.com/office/drawing/2014/main" id="{E1C667E0-3361-4FDC-88AB-B06E613C356C}"/>
              </a:ext>
            </a:extLst>
          </p:cNvPr>
          <p:cNvSpPr>
            <a:spLocks noGrp="1"/>
          </p:cNvSpPr>
          <p:nvPr>
            <p:ph idx="1"/>
          </p:nvPr>
        </p:nvSpPr>
        <p:spPr>
          <a:xfrm>
            <a:off x="152400" y="1295400"/>
            <a:ext cx="8763000" cy="4572000"/>
          </a:xfrm>
        </p:spPr>
        <p:txBody>
          <a:bodyPr/>
          <a:lstStyle/>
          <a:p>
            <a:pPr algn="just"/>
            <a:r>
              <a:rPr lang="en-ZA" dirty="0"/>
              <a:t>Regulation 3 deals with the management of the transitional process to establish the FSCA.</a:t>
            </a:r>
          </a:p>
          <a:p>
            <a:pPr algn="just"/>
            <a:r>
              <a:rPr lang="en-ZA" dirty="0"/>
              <a:t>Regulation 3(1)- </a:t>
            </a:r>
            <a:r>
              <a:rPr lang="en-ZA" i="1" dirty="0"/>
              <a:t>(a) </a:t>
            </a:r>
            <a:r>
              <a:rPr lang="en-ZA" dirty="0"/>
              <a:t>If Chapter 4 of the Act comes into effect before the appointment of the Commissioner and Deputy Commissioners, the executive of the Financial Services Board referred to in section 9 of the Financial Services Board Act, acting under the oversight of the Financial Services Board, must perform the functions of the Executive Committee of the Financial Sector Conduct Authority, to facilitate the disestablishment of the Financial Services Board and the establishment of the Financial Sector Conduct Authority in an efficient and effective manner with the least disruption, until the persons appointed as the Commissioner and Deputy Commissioners have all commenced service.  </a:t>
            </a:r>
          </a:p>
          <a:p>
            <a:pPr algn="just"/>
            <a:r>
              <a:rPr lang="en-ZA" dirty="0"/>
              <a:t>A slight refinement of wording is proposed, to enhance clarity.</a:t>
            </a:r>
          </a:p>
          <a:p>
            <a:pPr algn="just"/>
            <a:endParaRPr lang="en-ZA" dirty="0"/>
          </a:p>
        </p:txBody>
      </p:sp>
      <p:sp>
        <p:nvSpPr>
          <p:cNvPr id="4" name="Slide Number Placeholder 3">
            <a:extLst>
              <a:ext uri="{FF2B5EF4-FFF2-40B4-BE49-F238E27FC236}">
                <a16:creationId xmlns="" xmlns:a16="http://schemas.microsoft.com/office/drawing/2014/main" id="{740A986D-3A71-4B70-B2F0-8C8459FCE346}"/>
              </a:ext>
            </a:extLst>
          </p:cNvPr>
          <p:cNvSpPr>
            <a:spLocks noGrp="1"/>
          </p:cNvSpPr>
          <p:nvPr>
            <p:ph type="sldNum" sz="quarter" idx="12"/>
          </p:nvPr>
        </p:nvSpPr>
        <p:spPr/>
        <p:txBody>
          <a:bodyPr/>
          <a:lstStyle/>
          <a:p>
            <a:pPr>
              <a:defRPr/>
            </a:pPr>
            <a:fld id="{0CAEBBDF-8C8E-4563-AE8D-4E901221401E}" type="slidenum">
              <a:rPr lang="en-US" smtClean="0">
                <a:solidFill>
                  <a:srgbClr val="808080"/>
                </a:solidFill>
              </a:rPr>
              <a:pPr>
                <a:defRPr/>
              </a:pPr>
              <a:t>30</a:t>
            </a:fld>
            <a:endParaRPr lang="en-US" sz="1400" b="0" dirty="0">
              <a:solidFill>
                <a:srgbClr val="000000"/>
              </a:solidFill>
              <a:latin typeface="Arial"/>
            </a:endParaRPr>
          </a:p>
        </p:txBody>
      </p:sp>
    </p:spTree>
    <p:extLst>
      <p:ext uri="{BB962C8B-B14F-4D97-AF65-F5344CB8AC3E}">
        <p14:creationId xmlns:p14="http://schemas.microsoft.com/office/powerpoint/2010/main" val="2037555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A4C7A9E-7250-44BB-B24A-0B1C4A0A69F9}"/>
              </a:ext>
            </a:extLst>
          </p:cNvPr>
          <p:cNvSpPr>
            <a:spLocks noGrp="1"/>
          </p:cNvSpPr>
          <p:nvPr>
            <p:ph type="title"/>
          </p:nvPr>
        </p:nvSpPr>
        <p:spPr/>
        <p:txBody>
          <a:bodyPr/>
          <a:lstStyle/>
          <a:p>
            <a:r>
              <a:rPr lang="en-ZA" dirty="0"/>
              <a:t>Part 1- Regulation 3 (Cont.)</a:t>
            </a:r>
          </a:p>
        </p:txBody>
      </p:sp>
      <p:sp>
        <p:nvSpPr>
          <p:cNvPr id="3" name="Content Placeholder 2">
            <a:extLst>
              <a:ext uri="{FF2B5EF4-FFF2-40B4-BE49-F238E27FC236}">
                <a16:creationId xmlns="" xmlns:a16="http://schemas.microsoft.com/office/drawing/2014/main" id="{BD7A0CB4-0CB8-45D0-A49A-5CC2F473E8DD}"/>
              </a:ext>
            </a:extLst>
          </p:cNvPr>
          <p:cNvSpPr>
            <a:spLocks noGrp="1"/>
          </p:cNvSpPr>
          <p:nvPr>
            <p:ph idx="1"/>
          </p:nvPr>
        </p:nvSpPr>
        <p:spPr/>
        <p:txBody>
          <a:bodyPr/>
          <a:lstStyle/>
          <a:p>
            <a:pPr algn="just"/>
            <a:r>
              <a:rPr lang="en-ZA" dirty="0"/>
              <a:t>Proposed Regulation 3(1)</a:t>
            </a:r>
            <a:r>
              <a:rPr lang="en-ZA" i="1" dirty="0"/>
              <a:t>(b) </a:t>
            </a:r>
            <a:r>
              <a:rPr lang="en-ZA" dirty="0"/>
              <a:t>and </a:t>
            </a:r>
            <a:r>
              <a:rPr lang="en-ZA" i="1" dirty="0"/>
              <a:t>(c)- </a:t>
            </a:r>
            <a:r>
              <a:rPr lang="en-ZA" dirty="0"/>
              <a:t>to provide additional clarity and certainty:</a:t>
            </a:r>
          </a:p>
          <a:p>
            <a:pPr marL="914400" lvl="1" indent="-457200" algn="just">
              <a:buAutoNum type="alphaLcParenBoth" startAt="2"/>
            </a:pPr>
            <a:r>
              <a:rPr lang="en-ZA" dirty="0"/>
              <a:t>Any decision taken by the executive of the Financial Services Board during the transitional period referred to in subparagraph (a) is regarded as having been taken by the Financial Sector Conduct Authority.</a:t>
            </a:r>
          </a:p>
          <a:p>
            <a:pPr marL="914400" lvl="1" indent="-457200" algn="just">
              <a:buAutoNum type="alphaLcParenBoth" startAt="2"/>
            </a:pPr>
            <a:r>
              <a:rPr lang="en-ZA" dirty="0"/>
              <a:t>(c) A person designated by the executive of the Financial Services Board must perform the functions of the Commissioner in terms of sections 22 and 79 the Act, until the person appointed as the Commissioner has commenced service.</a:t>
            </a:r>
          </a:p>
          <a:p>
            <a:pPr algn="just"/>
            <a:r>
              <a:rPr lang="en-ZA" dirty="0"/>
              <a:t>Paragraph (c) relates to who would act in the position of the Commissioner on the Financial Stability Oversight Committee and the Financial System Council of Regulators.</a:t>
            </a:r>
          </a:p>
          <a:p>
            <a:pPr algn="just"/>
            <a:r>
              <a:rPr lang="en-ZA" dirty="0"/>
              <a:t>Regulation 3(2) sets out the functions that the executive of the Financial Services Board could perform while acting as the Executive Committee of the Financial Sector Conduct Authority.  One minor wording change to more generally refer to the functions of the Executive Committee in s. 60(3) of the FSRA.</a:t>
            </a:r>
          </a:p>
          <a:p>
            <a:pPr marL="0" indent="0" algn="just">
              <a:buNone/>
            </a:pPr>
            <a:endParaRPr lang="en-ZA" dirty="0"/>
          </a:p>
        </p:txBody>
      </p:sp>
      <p:sp>
        <p:nvSpPr>
          <p:cNvPr id="4" name="Slide Number Placeholder 3">
            <a:extLst>
              <a:ext uri="{FF2B5EF4-FFF2-40B4-BE49-F238E27FC236}">
                <a16:creationId xmlns="" xmlns:a16="http://schemas.microsoft.com/office/drawing/2014/main" id="{98FF41CF-0DAB-4EA4-BB46-F88B794929E9}"/>
              </a:ext>
            </a:extLst>
          </p:cNvPr>
          <p:cNvSpPr>
            <a:spLocks noGrp="1"/>
          </p:cNvSpPr>
          <p:nvPr>
            <p:ph type="sldNum" sz="quarter" idx="12"/>
          </p:nvPr>
        </p:nvSpPr>
        <p:spPr/>
        <p:txBody>
          <a:bodyPr/>
          <a:lstStyle/>
          <a:p>
            <a:pPr>
              <a:defRPr/>
            </a:pPr>
            <a:fld id="{0CAEBBDF-8C8E-4563-AE8D-4E901221401E}" type="slidenum">
              <a:rPr lang="en-US" smtClean="0">
                <a:solidFill>
                  <a:srgbClr val="808080"/>
                </a:solidFill>
              </a:rPr>
              <a:pPr>
                <a:defRPr/>
              </a:pPr>
              <a:t>31</a:t>
            </a:fld>
            <a:endParaRPr lang="en-US" sz="1400" b="0" dirty="0">
              <a:solidFill>
                <a:srgbClr val="000000"/>
              </a:solidFill>
              <a:latin typeface="Arial"/>
            </a:endParaRPr>
          </a:p>
        </p:txBody>
      </p:sp>
    </p:spTree>
    <p:extLst>
      <p:ext uri="{BB962C8B-B14F-4D97-AF65-F5344CB8AC3E}">
        <p14:creationId xmlns:p14="http://schemas.microsoft.com/office/powerpoint/2010/main" val="14313014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99B57A8-5CFD-4CF2-9286-6585E6162DE6}"/>
              </a:ext>
            </a:extLst>
          </p:cNvPr>
          <p:cNvSpPr>
            <a:spLocks noGrp="1"/>
          </p:cNvSpPr>
          <p:nvPr>
            <p:ph type="title"/>
          </p:nvPr>
        </p:nvSpPr>
        <p:spPr/>
        <p:txBody>
          <a:bodyPr/>
          <a:lstStyle/>
          <a:p>
            <a:r>
              <a:rPr lang="en-ZA" dirty="0"/>
              <a:t>Part 1- Regulation 3 (</a:t>
            </a:r>
            <a:r>
              <a:rPr lang="en-ZA" dirty="0" err="1"/>
              <a:t>Cont</a:t>
            </a:r>
            <a:r>
              <a:rPr lang="en-ZA" dirty="0"/>
              <a:t>).</a:t>
            </a:r>
          </a:p>
        </p:txBody>
      </p:sp>
      <p:sp>
        <p:nvSpPr>
          <p:cNvPr id="3" name="Content Placeholder 2">
            <a:extLst>
              <a:ext uri="{FF2B5EF4-FFF2-40B4-BE49-F238E27FC236}">
                <a16:creationId xmlns="" xmlns:a16="http://schemas.microsoft.com/office/drawing/2014/main" id="{4F385014-4D0F-4F08-BCAE-7CD75600F100}"/>
              </a:ext>
            </a:extLst>
          </p:cNvPr>
          <p:cNvSpPr>
            <a:spLocks noGrp="1"/>
          </p:cNvSpPr>
          <p:nvPr>
            <p:ph idx="1"/>
          </p:nvPr>
        </p:nvSpPr>
        <p:spPr>
          <a:xfrm>
            <a:off x="152400" y="1295400"/>
            <a:ext cx="8763000" cy="4572000"/>
          </a:xfrm>
        </p:spPr>
        <p:txBody>
          <a:bodyPr/>
          <a:lstStyle/>
          <a:p>
            <a:pPr algn="just"/>
            <a:r>
              <a:rPr lang="en-ZA" dirty="0"/>
              <a:t>Regulation 3(3) addresses how funding will be handled by the executive committee of the FSB during the transitional period of the establishment of the FSCA. (very minor wording change proposed- for clarity).</a:t>
            </a:r>
          </a:p>
          <a:p>
            <a:pPr marL="0" indent="0" algn="just">
              <a:buNone/>
            </a:pPr>
            <a:endParaRPr lang="en-ZA" dirty="0"/>
          </a:p>
          <a:p>
            <a:pPr algn="just"/>
            <a:r>
              <a:rPr lang="en-ZA" dirty="0"/>
              <a:t>Regulation 3(4)- the members of the executive committee of the FSB would continue to act in an advisory capacity for a six month period after the Commissioner and Deputy Commissioners of the FSCA are appointed.</a:t>
            </a:r>
          </a:p>
          <a:p>
            <a:pPr marL="0" indent="0" algn="just">
              <a:buNone/>
            </a:pPr>
            <a:endParaRPr lang="en-ZA" dirty="0"/>
          </a:p>
          <a:p>
            <a:r>
              <a:rPr lang="en-ZA" dirty="0"/>
              <a:t>Regulation 3(5) addresses how the reporting of financial statements will be handled during the transitional period.</a:t>
            </a:r>
          </a:p>
        </p:txBody>
      </p:sp>
      <p:sp>
        <p:nvSpPr>
          <p:cNvPr id="4" name="Slide Number Placeholder 3">
            <a:extLst>
              <a:ext uri="{FF2B5EF4-FFF2-40B4-BE49-F238E27FC236}">
                <a16:creationId xmlns="" xmlns:a16="http://schemas.microsoft.com/office/drawing/2014/main" id="{25E8461A-282F-42BB-A2D5-3BE9A26103B8}"/>
              </a:ext>
            </a:extLst>
          </p:cNvPr>
          <p:cNvSpPr>
            <a:spLocks noGrp="1"/>
          </p:cNvSpPr>
          <p:nvPr>
            <p:ph type="sldNum" sz="quarter" idx="12"/>
          </p:nvPr>
        </p:nvSpPr>
        <p:spPr/>
        <p:txBody>
          <a:bodyPr/>
          <a:lstStyle/>
          <a:p>
            <a:pPr>
              <a:defRPr/>
            </a:pPr>
            <a:fld id="{0CAEBBDF-8C8E-4563-AE8D-4E901221401E}" type="slidenum">
              <a:rPr lang="en-US" smtClean="0">
                <a:solidFill>
                  <a:srgbClr val="808080"/>
                </a:solidFill>
              </a:rPr>
              <a:pPr>
                <a:defRPr/>
              </a:pPr>
              <a:t>32</a:t>
            </a:fld>
            <a:endParaRPr lang="en-US" sz="1400" b="0" dirty="0">
              <a:solidFill>
                <a:srgbClr val="000000"/>
              </a:solidFill>
              <a:latin typeface="Arial"/>
            </a:endParaRPr>
          </a:p>
        </p:txBody>
      </p:sp>
    </p:spTree>
    <p:extLst>
      <p:ext uri="{BB962C8B-B14F-4D97-AF65-F5344CB8AC3E}">
        <p14:creationId xmlns:p14="http://schemas.microsoft.com/office/powerpoint/2010/main" val="19187367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D921157-0309-4048-A9E9-1FD1AD2D5E2C}"/>
              </a:ext>
            </a:extLst>
          </p:cNvPr>
          <p:cNvSpPr>
            <a:spLocks noGrp="1"/>
          </p:cNvSpPr>
          <p:nvPr>
            <p:ph type="title"/>
          </p:nvPr>
        </p:nvSpPr>
        <p:spPr/>
        <p:txBody>
          <a:bodyPr/>
          <a:lstStyle/>
          <a:p>
            <a:r>
              <a:rPr lang="en-ZA" dirty="0"/>
              <a:t>Part 1- Regulation 4</a:t>
            </a:r>
          </a:p>
        </p:txBody>
      </p:sp>
      <p:sp>
        <p:nvSpPr>
          <p:cNvPr id="3" name="Content Placeholder 2">
            <a:extLst>
              <a:ext uri="{FF2B5EF4-FFF2-40B4-BE49-F238E27FC236}">
                <a16:creationId xmlns="" xmlns:a16="http://schemas.microsoft.com/office/drawing/2014/main" id="{EE5D56BC-773D-45E0-8951-5E193519B4DD}"/>
              </a:ext>
            </a:extLst>
          </p:cNvPr>
          <p:cNvSpPr>
            <a:spLocks noGrp="1"/>
          </p:cNvSpPr>
          <p:nvPr>
            <p:ph idx="1"/>
          </p:nvPr>
        </p:nvSpPr>
        <p:spPr/>
        <p:txBody>
          <a:bodyPr/>
          <a:lstStyle/>
          <a:p>
            <a:r>
              <a:rPr lang="en-ZA" dirty="0"/>
              <a:t>Regulation 4 addresses the establishment of the Financial Services Tribunal</a:t>
            </a:r>
          </a:p>
          <a:p>
            <a:pPr algn="just"/>
            <a:r>
              <a:rPr lang="en-ZA" dirty="0"/>
              <a:t>Regulation 4(1) provides that the FSB/FSCA must provide the necessary initial secretarial, administrative and other support for the Tribunal, and an agreement will be entered into between the FSCA and the PA to provide for the sharing of costs, until 1 April 2019, when the Financial Sector Levies Bill, once enacted, would raise levies for the functioning of the Tribunal.</a:t>
            </a:r>
          </a:p>
          <a:p>
            <a:pPr algn="just"/>
            <a:r>
              <a:rPr lang="en-ZA" dirty="0"/>
              <a:t>Regulation 4(2) addresses what rules, regulations, guidelines, etc., would be applied by the Tribunal to handle cases during the period from its establishment on 1 April 2018, until the Chairperson of the Tribunal may designate Tribunal Rules.  </a:t>
            </a:r>
          </a:p>
          <a:p>
            <a:pPr algn="just"/>
            <a:r>
              <a:rPr lang="en-ZA" dirty="0"/>
              <a:t>During this period, either the existing rules, regulations, etc., of the existing Appeal Board of the FSB and the Board of Review in terms of the Banks Act could be jointly designated by the existing Chairpersons  of the Board of Review and Appeal Board as being applicable, or, if no designation is made prior to the Tribunal being established on 1 April, the existing Appeal Board rules and regulations, etc., would be applied.</a:t>
            </a:r>
          </a:p>
        </p:txBody>
      </p:sp>
      <p:sp>
        <p:nvSpPr>
          <p:cNvPr id="4" name="Slide Number Placeholder 3">
            <a:extLst>
              <a:ext uri="{FF2B5EF4-FFF2-40B4-BE49-F238E27FC236}">
                <a16:creationId xmlns="" xmlns:a16="http://schemas.microsoft.com/office/drawing/2014/main" id="{4E3DD89F-35BA-4252-AC50-1A654027B8AE}"/>
              </a:ext>
            </a:extLst>
          </p:cNvPr>
          <p:cNvSpPr>
            <a:spLocks noGrp="1"/>
          </p:cNvSpPr>
          <p:nvPr>
            <p:ph type="sldNum" sz="quarter" idx="12"/>
          </p:nvPr>
        </p:nvSpPr>
        <p:spPr/>
        <p:txBody>
          <a:bodyPr/>
          <a:lstStyle/>
          <a:p>
            <a:pPr>
              <a:defRPr/>
            </a:pPr>
            <a:fld id="{0CAEBBDF-8C8E-4563-AE8D-4E901221401E}" type="slidenum">
              <a:rPr lang="en-US" smtClean="0">
                <a:solidFill>
                  <a:srgbClr val="808080"/>
                </a:solidFill>
              </a:rPr>
              <a:pPr>
                <a:defRPr/>
              </a:pPr>
              <a:t>33</a:t>
            </a:fld>
            <a:endParaRPr lang="en-US" sz="1400" b="0" dirty="0">
              <a:solidFill>
                <a:srgbClr val="000000"/>
              </a:solidFill>
              <a:latin typeface="Arial"/>
            </a:endParaRPr>
          </a:p>
        </p:txBody>
      </p:sp>
    </p:spTree>
    <p:extLst>
      <p:ext uri="{BB962C8B-B14F-4D97-AF65-F5344CB8AC3E}">
        <p14:creationId xmlns:p14="http://schemas.microsoft.com/office/powerpoint/2010/main" val="15938617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0868B8B-8D26-4248-9E0C-E258650689B1}"/>
              </a:ext>
            </a:extLst>
          </p:cNvPr>
          <p:cNvSpPr>
            <a:spLocks noGrp="1"/>
          </p:cNvSpPr>
          <p:nvPr>
            <p:ph type="title"/>
          </p:nvPr>
        </p:nvSpPr>
        <p:spPr/>
        <p:txBody>
          <a:bodyPr/>
          <a:lstStyle/>
          <a:p>
            <a:r>
              <a:rPr lang="en-ZA" dirty="0"/>
              <a:t>Part 1- Regulations 5 and 6</a:t>
            </a:r>
          </a:p>
        </p:txBody>
      </p:sp>
      <p:sp>
        <p:nvSpPr>
          <p:cNvPr id="3" name="Content Placeholder 2">
            <a:extLst>
              <a:ext uri="{FF2B5EF4-FFF2-40B4-BE49-F238E27FC236}">
                <a16:creationId xmlns="" xmlns:a16="http://schemas.microsoft.com/office/drawing/2014/main" id="{921BBE00-92F0-453B-B265-B02A2F3739E4}"/>
              </a:ext>
            </a:extLst>
          </p:cNvPr>
          <p:cNvSpPr>
            <a:spLocks noGrp="1"/>
          </p:cNvSpPr>
          <p:nvPr>
            <p:ph idx="1"/>
          </p:nvPr>
        </p:nvSpPr>
        <p:spPr/>
        <p:txBody>
          <a:bodyPr/>
          <a:lstStyle/>
          <a:p>
            <a:pPr algn="just"/>
            <a:r>
              <a:rPr lang="en-ZA" dirty="0"/>
              <a:t>Regulation 5 deals with how documents that are required to be published on the Register must be published prior to the Register being established, as the Register cannot be established immediately. </a:t>
            </a:r>
          </a:p>
          <a:p>
            <a:pPr algn="just"/>
            <a:r>
              <a:rPr lang="en-ZA" dirty="0"/>
              <a:t>Regulation 6 clarifies the appropriate interpretation of certain provisions in the Act, due to the fact that those sections refer to “Chapter”, “Part” or ‘’section”, and it will be necessary to bring different provisions of the Chapter, Part and section referred to into operation at different times, and so there would not be a single date on which the “Chapter”,  “Part” or “section” referred to would come into operation.</a:t>
            </a:r>
            <a:endParaRPr lang="en-ZA" b="1" dirty="0"/>
          </a:p>
        </p:txBody>
      </p:sp>
      <p:sp>
        <p:nvSpPr>
          <p:cNvPr id="4" name="Slide Number Placeholder 3">
            <a:extLst>
              <a:ext uri="{FF2B5EF4-FFF2-40B4-BE49-F238E27FC236}">
                <a16:creationId xmlns="" xmlns:a16="http://schemas.microsoft.com/office/drawing/2014/main" id="{806C0F64-9ED9-479D-B163-F9B022713C0C}"/>
              </a:ext>
            </a:extLst>
          </p:cNvPr>
          <p:cNvSpPr>
            <a:spLocks noGrp="1"/>
          </p:cNvSpPr>
          <p:nvPr>
            <p:ph type="sldNum" sz="quarter" idx="12"/>
          </p:nvPr>
        </p:nvSpPr>
        <p:spPr/>
        <p:txBody>
          <a:bodyPr/>
          <a:lstStyle/>
          <a:p>
            <a:pPr>
              <a:defRPr/>
            </a:pPr>
            <a:fld id="{0CAEBBDF-8C8E-4563-AE8D-4E901221401E}" type="slidenum">
              <a:rPr lang="en-US" smtClean="0">
                <a:solidFill>
                  <a:srgbClr val="808080"/>
                </a:solidFill>
              </a:rPr>
              <a:pPr>
                <a:defRPr/>
              </a:pPr>
              <a:t>34</a:t>
            </a:fld>
            <a:endParaRPr lang="en-US" sz="1400" b="0" dirty="0">
              <a:solidFill>
                <a:srgbClr val="000000"/>
              </a:solidFill>
              <a:latin typeface="Arial"/>
            </a:endParaRPr>
          </a:p>
        </p:txBody>
      </p:sp>
    </p:spTree>
    <p:extLst>
      <p:ext uri="{BB962C8B-B14F-4D97-AF65-F5344CB8AC3E}">
        <p14:creationId xmlns:p14="http://schemas.microsoft.com/office/powerpoint/2010/main" val="3241422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8D11768-ECD7-4B88-8683-ADA0765E6AD2}"/>
              </a:ext>
            </a:extLst>
          </p:cNvPr>
          <p:cNvSpPr>
            <a:spLocks noGrp="1"/>
          </p:cNvSpPr>
          <p:nvPr>
            <p:ph type="title"/>
          </p:nvPr>
        </p:nvSpPr>
        <p:spPr/>
        <p:txBody>
          <a:bodyPr/>
          <a:lstStyle/>
          <a:p>
            <a:pPr algn="ctr"/>
            <a:r>
              <a:rPr lang="en-ZA" dirty="0"/>
              <a:t/>
            </a:r>
            <a:br>
              <a:rPr lang="en-ZA" dirty="0"/>
            </a:br>
            <a:r>
              <a:rPr lang="en-ZA" sz="2400" dirty="0"/>
              <a:t>Part 2- Appointment of Commissioner and Deputy Commissioners of Financial Sector Conduct Authority</a:t>
            </a:r>
            <a:r>
              <a:rPr lang="en-ZA" dirty="0"/>
              <a:t/>
            </a:r>
            <a:br>
              <a:rPr lang="en-ZA" dirty="0"/>
            </a:br>
            <a:endParaRPr lang="en-ZA" dirty="0"/>
          </a:p>
        </p:txBody>
      </p:sp>
      <p:sp>
        <p:nvSpPr>
          <p:cNvPr id="3" name="Content Placeholder 2">
            <a:extLst>
              <a:ext uri="{FF2B5EF4-FFF2-40B4-BE49-F238E27FC236}">
                <a16:creationId xmlns="" xmlns:a16="http://schemas.microsoft.com/office/drawing/2014/main" id="{04F31C3A-0510-4905-83B1-B43DE16B6C46}"/>
              </a:ext>
            </a:extLst>
          </p:cNvPr>
          <p:cNvSpPr>
            <a:spLocks noGrp="1"/>
          </p:cNvSpPr>
          <p:nvPr>
            <p:ph idx="1"/>
          </p:nvPr>
        </p:nvSpPr>
        <p:spPr>
          <a:xfrm>
            <a:off x="152400" y="1295400"/>
            <a:ext cx="8763000" cy="4572000"/>
          </a:xfrm>
        </p:spPr>
        <p:txBody>
          <a:bodyPr/>
          <a:lstStyle/>
          <a:p>
            <a:r>
              <a:rPr lang="en-ZA" b="1" dirty="0"/>
              <a:t>Regulation 7 </a:t>
            </a:r>
            <a:r>
              <a:rPr lang="en-ZA" dirty="0"/>
              <a:t>addresses advertising of the positions of Commissioner and Deputy Commissioner. </a:t>
            </a:r>
          </a:p>
          <a:p>
            <a:pPr lvl="1"/>
            <a:r>
              <a:rPr lang="en-ZA" dirty="0"/>
              <a:t>Only a very minor refinement to the wording is proposed.</a:t>
            </a:r>
          </a:p>
          <a:p>
            <a:pPr marL="457200" lvl="1" indent="0">
              <a:buNone/>
            </a:pPr>
            <a:endParaRPr lang="en-ZA" dirty="0"/>
          </a:p>
          <a:p>
            <a:r>
              <a:rPr lang="en-ZA" b="1" dirty="0"/>
              <a:t>Regulation 8</a:t>
            </a:r>
            <a:r>
              <a:rPr lang="en-ZA" dirty="0"/>
              <a:t> sets out requirements for applications for the positions.  </a:t>
            </a:r>
          </a:p>
          <a:p>
            <a:pPr lvl="1"/>
            <a:r>
              <a:rPr lang="en-ZA" dirty="0"/>
              <a:t>Only a very minor typographical correction is proposed.</a:t>
            </a:r>
          </a:p>
          <a:p>
            <a:pPr marL="457200" lvl="1" indent="0">
              <a:buNone/>
            </a:pPr>
            <a:endParaRPr lang="en-ZA" dirty="0"/>
          </a:p>
          <a:p>
            <a:endParaRPr lang="en-ZA" dirty="0"/>
          </a:p>
        </p:txBody>
      </p:sp>
      <p:sp>
        <p:nvSpPr>
          <p:cNvPr id="4" name="Slide Number Placeholder 3">
            <a:extLst>
              <a:ext uri="{FF2B5EF4-FFF2-40B4-BE49-F238E27FC236}">
                <a16:creationId xmlns="" xmlns:a16="http://schemas.microsoft.com/office/drawing/2014/main" id="{137ABC4C-77C9-4B2E-AB83-2367BE55AE36}"/>
              </a:ext>
            </a:extLst>
          </p:cNvPr>
          <p:cNvSpPr>
            <a:spLocks noGrp="1"/>
          </p:cNvSpPr>
          <p:nvPr>
            <p:ph type="sldNum" sz="quarter" idx="12"/>
          </p:nvPr>
        </p:nvSpPr>
        <p:spPr/>
        <p:txBody>
          <a:bodyPr/>
          <a:lstStyle/>
          <a:p>
            <a:pPr>
              <a:defRPr/>
            </a:pPr>
            <a:fld id="{0CAEBBDF-8C8E-4563-AE8D-4E901221401E}" type="slidenum">
              <a:rPr lang="en-US" smtClean="0">
                <a:solidFill>
                  <a:srgbClr val="808080"/>
                </a:solidFill>
              </a:rPr>
              <a:pPr>
                <a:defRPr/>
              </a:pPr>
              <a:t>35</a:t>
            </a:fld>
            <a:endParaRPr lang="en-US" sz="1400" b="0" dirty="0">
              <a:solidFill>
                <a:srgbClr val="000000"/>
              </a:solidFill>
              <a:latin typeface="Arial"/>
            </a:endParaRPr>
          </a:p>
        </p:txBody>
      </p:sp>
    </p:spTree>
    <p:extLst>
      <p:ext uri="{BB962C8B-B14F-4D97-AF65-F5344CB8AC3E}">
        <p14:creationId xmlns:p14="http://schemas.microsoft.com/office/powerpoint/2010/main" val="18406535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EAC23AC-43A4-44CD-B03C-6926C871EFA8}"/>
              </a:ext>
            </a:extLst>
          </p:cNvPr>
          <p:cNvSpPr>
            <a:spLocks noGrp="1"/>
          </p:cNvSpPr>
          <p:nvPr>
            <p:ph type="title"/>
          </p:nvPr>
        </p:nvSpPr>
        <p:spPr/>
        <p:txBody>
          <a:bodyPr/>
          <a:lstStyle/>
          <a:p>
            <a:r>
              <a:rPr lang="en-ZA" dirty="0"/>
              <a:t>Part 2- Regulation 9</a:t>
            </a:r>
          </a:p>
        </p:txBody>
      </p:sp>
      <p:sp>
        <p:nvSpPr>
          <p:cNvPr id="3" name="Content Placeholder 2">
            <a:extLst>
              <a:ext uri="{FF2B5EF4-FFF2-40B4-BE49-F238E27FC236}">
                <a16:creationId xmlns="" xmlns:a16="http://schemas.microsoft.com/office/drawing/2014/main" id="{07A9533B-0279-4CCF-BD89-E91F0707DBF9}"/>
              </a:ext>
            </a:extLst>
          </p:cNvPr>
          <p:cNvSpPr>
            <a:spLocks noGrp="1"/>
          </p:cNvSpPr>
          <p:nvPr>
            <p:ph idx="1"/>
          </p:nvPr>
        </p:nvSpPr>
        <p:spPr/>
        <p:txBody>
          <a:bodyPr/>
          <a:lstStyle/>
          <a:p>
            <a:pPr algn="just"/>
            <a:r>
              <a:rPr lang="en-ZA" b="1" dirty="0"/>
              <a:t>Regulation 9 </a:t>
            </a:r>
            <a:r>
              <a:rPr lang="en-ZA" dirty="0"/>
              <a:t>provides for the establishment of a Shortlisting panel for the vetting of applications and the shortlisting of candidates, and sets out certain requirements relating to its functioning.</a:t>
            </a:r>
          </a:p>
          <a:p>
            <a:pPr marL="0" indent="0" algn="just">
              <a:buNone/>
            </a:pPr>
            <a:endParaRPr lang="en-ZA" dirty="0"/>
          </a:p>
          <a:p>
            <a:pPr algn="just"/>
            <a:r>
              <a:rPr lang="en-ZA" dirty="0"/>
              <a:t>In response to comments that some specification of expertise for the panel should be indicated, the following revised wording for </a:t>
            </a:r>
            <a:r>
              <a:rPr lang="en-ZA" dirty="0" err="1"/>
              <a:t>subregulation</a:t>
            </a:r>
            <a:r>
              <a:rPr lang="en-ZA" dirty="0"/>
              <a:t> (2) is proposed.</a:t>
            </a:r>
          </a:p>
        </p:txBody>
      </p:sp>
      <p:sp>
        <p:nvSpPr>
          <p:cNvPr id="4" name="Slide Number Placeholder 3">
            <a:extLst>
              <a:ext uri="{FF2B5EF4-FFF2-40B4-BE49-F238E27FC236}">
                <a16:creationId xmlns="" xmlns:a16="http://schemas.microsoft.com/office/drawing/2014/main" id="{F15B5C96-FC6E-475C-A75A-06DF37F1BAEF}"/>
              </a:ext>
            </a:extLst>
          </p:cNvPr>
          <p:cNvSpPr>
            <a:spLocks noGrp="1"/>
          </p:cNvSpPr>
          <p:nvPr>
            <p:ph type="sldNum" sz="quarter" idx="12"/>
          </p:nvPr>
        </p:nvSpPr>
        <p:spPr/>
        <p:txBody>
          <a:bodyPr/>
          <a:lstStyle/>
          <a:p>
            <a:pPr>
              <a:defRPr/>
            </a:pPr>
            <a:fld id="{0CAEBBDF-8C8E-4563-AE8D-4E901221401E}" type="slidenum">
              <a:rPr lang="en-US" smtClean="0">
                <a:solidFill>
                  <a:srgbClr val="808080"/>
                </a:solidFill>
              </a:rPr>
              <a:pPr>
                <a:defRPr/>
              </a:pPr>
              <a:t>36</a:t>
            </a:fld>
            <a:endParaRPr lang="en-US" sz="1400" b="0" dirty="0">
              <a:solidFill>
                <a:srgbClr val="000000"/>
              </a:solidFill>
              <a:latin typeface="Arial"/>
            </a:endParaRPr>
          </a:p>
        </p:txBody>
      </p:sp>
    </p:spTree>
    <p:extLst>
      <p:ext uri="{BB962C8B-B14F-4D97-AF65-F5344CB8AC3E}">
        <p14:creationId xmlns:p14="http://schemas.microsoft.com/office/powerpoint/2010/main" val="13617587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C2B7867-1453-4BF7-A340-8EBA942F5326}"/>
              </a:ext>
            </a:extLst>
          </p:cNvPr>
          <p:cNvSpPr>
            <a:spLocks noGrp="1"/>
          </p:cNvSpPr>
          <p:nvPr>
            <p:ph type="title"/>
          </p:nvPr>
        </p:nvSpPr>
        <p:spPr/>
        <p:txBody>
          <a:bodyPr/>
          <a:lstStyle/>
          <a:p>
            <a:r>
              <a:rPr lang="en-ZA" dirty="0"/>
              <a:t>Part 2- Regulation 9(2)(a)</a:t>
            </a:r>
          </a:p>
        </p:txBody>
      </p:sp>
      <p:sp>
        <p:nvSpPr>
          <p:cNvPr id="3" name="Content Placeholder 2">
            <a:extLst>
              <a:ext uri="{FF2B5EF4-FFF2-40B4-BE49-F238E27FC236}">
                <a16:creationId xmlns="" xmlns:a16="http://schemas.microsoft.com/office/drawing/2014/main" id="{60AD4251-0D5C-4DD3-A361-E07053AB4B6B}"/>
              </a:ext>
            </a:extLst>
          </p:cNvPr>
          <p:cNvSpPr>
            <a:spLocks noGrp="1"/>
          </p:cNvSpPr>
          <p:nvPr>
            <p:ph idx="1"/>
          </p:nvPr>
        </p:nvSpPr>
        <p:spPr>
          <a:xfrm>
            <a:off x="152400" y="1295400"/>
            <a:ext cx="8763000" cy="4572000"/>
          </a:xfrm>
        </p:spPr>
        <p:txBody>
          <a:bodyPr/>
          <a:lstStyle/>
          <a:p>
            <a:pPr marL="0" indent="0">
              <a:buNone/>
            </a:pPr>
            <a:r>
              <a:rPr lang="en-ZA" dirty="0"/>
              <a:t>	</a:t>
            </a:r>
            <a:r>
              <a:rPr lang="en-ZA" sz="1800" dirty="0"/>
              <a:t>“(2)(a) For the purposes of shortlisting persons for the first appointment of the Commissioner and Deputy Commissioners in terms of the Act, the Shortlisting Panel consists of—</a:t>
            </a:r>
          </a:p>
          <a:p>
            <a:pPr marL="514350" indent="-514350">
              <a:buAutoNum type="romanLcParenBoth"/>
            </a:pPr>
            <a:r>
              <a:rPr lang="en-ZA" sz="1800" dirty="0"/>
              <a:t>the Director-General or a Deputy Director-General of the National Treasury nominated by the Director-General as chairperson; </a:t>
            </a:r>
          </a:p>
          <a:p>
            <a:pPr marL="514350" indent="-514350">
              <a:buAutoNum type="romanLcParenBoth"/>
            </a:pPr>
            <a:r>
              <a:rPr lang="en-ZA" sz="1800" dirty="0"/>
              <a:t>the Chairperson of the Financial Services Board; </a:t>
            </a:r>
          </a:p>
          <a:p>
            <a:pPr marL="514350" indent="-514350">
              <a:buAutoNum type="romanLcParenBoth"/>
            </a:pPr>
            <a:r>
              <a:rPr lang="en-ZA" sz="1800" dirty="0"/>
              <a:t>a Deputy Governor of the Reserve Bank nominated by the Governor;</a:t>
            </a:r>
          </a:p>
          <a:p>
            <a:pPr marL="514350" indent="-514350">
              <a:buAutoNum type="romanLcParenBoth"/>
            </a:pPr>
            <a:r>
              <a:rPr lang="en-ZA" sz="1800" dirty="0"/>
              <a:t>the Commissioner of the National Consumer Commission appointed in terms of section 87 of the Consumer Protection Act, 2008 (Act No. 68 of 2008) or that Commissioner’s nominee;</a:t>
            </a:r>
          </a:p>
          <a:p>
            <a:pPr marL="514350" indent="-514350">
              <a:buAutoNum type="romanLcParenBoth"/>
            </a:pPr>
            <a:r>
              <a:rPr lang="en-ZA" sz="1800" dirty="0"/>
              <a:t>a representative of the Ethics Institute of South Africa or the Institute of Directors in Southern Africa or any other body that focuses on ethics and good governance in the financial sector, designated by the Director-General of the National Treasury; and</a:t>
            </a:r>
          </a:p>
          <a:p>
            <a:pPr marL="514350" indent="-514350">
              <a:buAutoNum type="romanLcParenBoth"/>
            </a:pPr>
            <a:r>
              <a:rPr lang="en-ZA" sz="1800" dirty="0"/>
              <a:t>one person designated by the Minister who has suitable experience and expertise in the financial sector, and knowledge of the financial sector, that enables them to appropriately consider and assess the suitability of applicants for appointment as Commissioner or Deputy Commissioner.”</a:t>
            </a:r>
          </a:p>
        </p:txBody>
      </p:sp>
      <p:sp>
        <p:nvSpPr>
          <p:cNvPr id="4" name="Slide Number Placeholder 3">
            <a:extLst>
              <a:ext uri="{FF2B5EF4-FFF2-40B4-BE49-F238E27FC236}">
                <a16:creationId xmlns="" xmlns:a16="http://schemas.microsoft.com/office/drawing/2014/main" id="{39E4BB89-D456-489D-AA64-3BE350B2BD78}"/>
              </a:ext>
            </a:extLst>
          </p:cNvPr>
          <p:cNvSpPr>
            <a:spLocks noGrp="1"/>
          </p:cNvSpPr>
          <p:nvPr>
            <p:ph type="sldNum" sz="quarter" idx="12"/>
          </p:nvPr>
        </p:nvSpPr>
        <p:spPr/>
        <p:txBody>
          <a:bodyPr/>
          <a:lstStyle/>
          <a:p>
            <a:pPr>
              <a:defRPr/>
            </a:pPr>
            <a:fld id="{0CAEBBDF-8C8E-4563-AE8D-4E901221401E}" type="slidenum">
              <a:rPr lang="en-US" smtClean="0">
                <a:solidFill>
                  <a:srgbClr val="808080"/>
                </a:solidFill>
              </a:rPr>
              <a:pPr>
                <a:defRPr/>
              </a:pPr>
              <a:t>37</a:t>
            </a:fld>
            <a:endParaRPr lang="en-US" sz="1400" b="0" dirty="0">
              <a:solidFill>
                <a:srgbClr val="000000"/>
              </a:solidFill>
              <a:latin typeface="Arial"/>
            </a:endParaRPr>
          </a:p>
        </p:txBody>
      </p:sp>
    </p:spTree>
    <p:extLst>
      <p:ext uri="{BB962C8B-B14F-4D97-AF65-F5344CB8AC3E}">
        <p14:creationId xmlns:p14="http://schemas.microsoft.com/office/powerpoint/2010/main" val="13468919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9E10D70-E3B5-497A-BFEB-BC26F4CBEF06}"/>
              </a:ext>
            </a:extLst>
          </p:cNvPr>
          <p:cNvSpPr>
            <a:spLocks noGrp="1"/>
          </p:cNvSpPr>
          <p:nvPr>
            <p:ph type="title"/>
          </p:nvPr>
        </p:nvSpPr>
        <p:spPr/>
        <p:txBody>
          <a:bodyPr/>
          <a:lstStyle/>
          <a:p>
            <a:r>
              <a:rPr lang="en-ZA" dirty="0"/>
              <a:t>Part 2- Regulation 9(2)(b)</a:t>
            </a:r>
          </a:p>
        </p:txBody>
      </p:sp>
      <p:sp>
        <p:nvSpPr>
          <p:cNvPr id="3" name="Content Placeholder 2">
            <a:extLst>
              <a:ext uri="{FF2B5EF4-FFF2-40B4-BE49-F238E27FC236}">
                <a16:creationId xmlns="" xmlns:a16="http://schemas.microsoft.com/office/drawing/2014/main" id="{776738CD-D26E-4730-867E-CBA672428AE9}"/>
              </a:ext>
            </a:extLst>
          </p:cNvPr>
          <p:cNvSpPr>
            <a:spLocks noGrp="1"/>
          </p:cNvSpPr>
          <p:nvPr>
            <p:ph idx="1"/>
          </p:nvPr>
        </p:nvSpPr>
        <p:spPr/>
        <p:txBody>
          <a:bodyPr/>
          <a:lstStyle/>
          <a:p>
            <a:pPr marL="0" indent="0" algn="just">
              <a:buNone/>
            </a:pPr>
            <a:r>
              <a:rPr lang="en-ZA" dirty="0"/>
              <a:t>	“</a:t>
            </a:r>
            <a:r>
              <a:rPr lang="en-ZA" sz="1800" dirty="0"/>
              <a:t>(b) For the purposes of subsequent appointments of the Commissioner and Deputy Commissioners, the Shortlisting Panel consists of—</a:t>
            </a:r>
          </a:p>
          <a:p>
            <a:pPr marL="400050" indent="-400050" algn="just">
              <a:buAutoNum type="romanLcParenBoth"/>
              <a:tabLst>
                <a:tab pos="441325" algn="l"/>
              </a:tabLst>
            </a:pPr>
            <a:r>
              <a:rPr lang="en-ZA" sz="1800" dirty="0"/>
              <a:t>the Director-General or a Deputy Director-General of the National Treasury 	nominated by the Director-General as chairperson;</a:t>
            </a:r>
          </a:p>
          <a:p>
            <a:pPr marL="400050" indent="-400050" algn="just">
              <a:buAutoNum type="romanLcParenBoth"/>
              <a:tabLst>
                <a:tab pos="441325" algn="l"/>
              </a:tabLst>
            </a:pPr>
            <a:r>
              <a:rPr lang="en-ZA" sz="1800" dirty="0"/>
              <a:t>a Deputy Governor of the Reserve Bank nominated by the Governor;</a:t>
            </a:r>
          </a:p>
          <a:p>
            <a:pPr marL="400050" indent="-400050" algn="just">
              <a:buAutoNum type="romanLcParenBoth"/>
              <a:tabLst>
                <a:tab pos="441325" algn="l"/>
              </a:tabLst>
            </a:pPr>
            <a:r>
              <a:rPr lang="en-ZA" sz="1800" dirty="0"/>
              <a:t>the Commissioner of the National Consumer Commission appointed in terms of section 87 of the Consumer Protection Act, 2008 (Act No. 68 of 2008) or that Commissioner’s nominee;</a:t>
            </a:r>
          </a:p>
          <a:p>
            <a:pPr marL="400050" indent="-400050" algn="just">
              <a:buAutoNum type="romanLcParenBoth"/>
              <a:tabLst>
                <a:tab pos="441325" algn="l"/>
              </a:tabLst>
            </a:pPr>
            <a:r>
              <a:rPr lang="en-ZA" sz="1800" dirty="0"/>
              <a:t>a representative of the Ethics Institute of South Africa or the Institute of Directors in Southern Africa or any other body that focuses on ethics and good governance in the financial sector, designated by the Director-General of the National Treasury; and</a:t>
            </a:r>
          </a:p>
          <a:p>
            <a:pPr marL="400050" indent="-400050" algn="just">
              <a:buAutoNum type="romanLcParenBoth"/>
              <a:tabLst>
                <a:tab pos="441325" algn="l"/>
              </a:tabLst>
            </a:pPr>
            <a:r>
              <a:rPr lang="en-ZA" sz="1800" dirty="0"/>
              <a:t>one person designated by the Minister who has suitable experience and expertise in the financial sector, and knowledge of the financial sector, that enables them to appropriately consider and assess the suitability of applicants for appointment as Commissioner or Deputy Commissioner.”</a:t>
            </a:r>
          </a:p>
          <a:p>
            <a:endParaRPr lang="en-ZA" dirty="0"/>
          </a:p>
        </p:txBody>
      </p:sp>
      <p:sp>
        <p:nvSpPr>
          <p:cNvPr id="4" name="Slide Number Placeholder 3">
            <a:extLst>
              <a:ext uri="{FF2B5EF4-FFF2-40B4-BE49-F238E27FC236}">
                <a16:creationId xmlns="" xmlns:a16="http://schemas.microsoft.com/office/drawing/2014/main" id="{6F1EDA6C-2AA3-4B6C-BFA4-4769787F2C6D}"/>
              </a:ext>
            </a:extLst>
          </p:cNvPr>
          <p:cNvSpPr>
            <a:spLocks noGrp="1"/>
          </p:cNvSpPr>
          <p:nvPr>
            <p:ph type="sldNum" sz="quarter" idx="12"/>
          </p:nvPr>
        </p:nvSpPr>
        <p:spPr/>
        <p:txBody>
          <a:bodyPr/>
          <a:lstStyle/>
          <a:p>
            <a:pPr>
              <a:defRPr/>
            </a:pPr>
            <a:fld id="{0CAEBBDF-8C8E-4563-AE8D-4E901221401E}" type="slidenum">
              <a:rPr lang="en-US" smtClean="0">
                <a:solidFill>
                  <a:srgbClr val="808080"/>
                </a:solidFill>
              </a:rPr>
              <a:pPr>
                <a:defRPr/>
              </a:pPr>
              <a:t>38</a:t>
            </a:fld>
            <a:endParaRPr lang="en-US" sz="1400" b="0" dirty="0">
              <a:solidFill>
                <a:srgbClr val="000000"/>
              </a:solidFill>
              <a:latin typeface="Arial"/>
            </a:endParaRPr>
          </a:p>
        </p:txBody>
      </p:sp>
    </p:spTree>
    <p:extLst>
      <p:ext uri="{BB962C8B-B14F-4D97-AF65-F5344CB8AC3E}">
        <p14:creationId xmlns:p14="http://schemas.microsoft.com/office/powerpoint/2010/main" val="5871579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23B284A-F5F2-46F6-86BB-47E1F088B9FC}"/>
              </a:ext>
            </a:extLst>
          </p:cNvPr>
          <p:cNvSpPr>
            <a:spLocks noGrp="1"/>
          </p:cNvSpPr>
          <p:nvPr>
            <p:ph type="title"/>
          </p:nvPr>
        </p:nvSpPr>
        <p:spPr/>
        <p:txBody>
          <a:bodyPr/>
          <a:lstStyle/>
          <a:p>
            <a:r>
              <a:rPr lang="en-ZA" dirty="0"/>
              <a:t>Part 2- Regulation 10</a:t>
            </a:r>
          </a:p>
        </p:txBody>
      </p:sp>
      <p:sp>
        <p:nvSpPr>
          <p:cNvPr id="3" name="Content Placeholder 2">
            <a:extLst>
              <a:ext uri="{FF2B5EF4-FFF2-40B4-BE49-F238E27FC236}">
                <a16:creationId xmlns="" xmlns:a16="http://schemas.microsoft.com/office/drawing/2014/main" id="{671F14F2-DE65-4462-9B6E-2E7E141DFB98}"/>
              </a:ext>
            </a:extLst>
          </p:cNvPr>
          <p:cNvSpPr>
            <a:spLocks noGrp="1"/>
          </p:cNvSpPr>
          <p:nvPr>
            <p:ph idx="1"/>
          </p:nvPr>
        </p:nvSpPr>
        <p:spPr>
          <a:xfrm>
            <a:off x="152400" y="1295400"/>
            <a:ext cx="8763000" cy="4572000"/>
          </a:xfrm>
        </p:spPr>
        <p:txBody>
          <a:bodyPr/>
          <a:lstStyle/>
          <a:p>
            <a:r>
              <a:rPr lang="en-ZA" b="1" dirty="0"/>
              <a:t>Regulation 10 </a:t>
            </a:r>
            <a:r>
              <a:rPr lang="en-ZA" dirty="0"/>
              <a:t>provides for the appointment of a Ministerial Panel to interview shortlisted candidates and recommend a preferred candidate for appointment to the positions of Commissioner and Deputy Commissioner.</a:t>
            </a:r>
          </a:p>
          <a:p>
            <a:pPr algn="just"/>
            <a:r>
              <a:rPr lang="en-ZA" dirty="0"/>
              <a:t>Similar comments were received as were made in relation to Regulation 9, and so amendments are proposed to regulation 10(1):</a:t>
            </a:r>
          </a:p>
          <a:p>
            <a:pPr marL="0" indent="0">
              <a:buNone/>
            </a:pPr>
            <a:r>
              <a:rPr lang="en-ZA"/>
              <a:t>	“(</a:t>
            </a:r>
            <a:r>
              <a:rPr lang="en-ZA" dirty="0"/>
              <a:t>1) The Minister must convene a Ministerial Panel to </a:t>
            </a:r>
            <a:r>
              <a:rPr lang="en-ZA"/>
              <a:t>interview 	candidates </a:t>
            </a:r>
            <a:r>
              <a:rPr lang="en-ZA" dirty="0"/>
              <a:t>shortlisted by the Shortlisting Panel, which includes—</a:t>
            </a:r>
          </a:p>
          <a:p>
            <a:pPr marL="0" indent="0">
              <a:buNone/>
            </a:pPr>
            <a:r>
              <a:rPr lang="en-ZA" dirty="0"/>
              <a:t>	(a)	the Minister as Chairperson;</a:t>
            </a:r>
          </a:p>
          <a:p>
            <a:pPr marL="0" indent="0">
              <a:buNone/>
            </a:pPr>
            <a:r>
              <a:rPr lang="en-ZA" dirty="0"/>
              <a:t>	(b)	the Director-General;</a:t>
            </a:r>
          </a:p>
          <a:p>
            <a:pPr marL="0" indent="0">
              <a:buNone/>
            </a:pPr>
            <a:r>
              <a:rPr lang="en-ZA" dirty="0"/>
              <a:t>	(c)	the Governor or a Deputy Governor of the Reserve Bank 			nominated by the Governor; and</a:t>
            </a:r>
          </a:p>
          <a:p>
            <a:pPr marL="0" indent="0">
              <a:buNone/>
            </a:pPr>
            <a:r>
              <a:rPr lang="en-ZA" dirty="0"/>
              <a:t>	(d)	one other person designated by the Minister who has suitable 		experience and expertise in the financial sector, and knowledge 		of the financial sector, that enables them to appropriately 			consider and assess the suitability of applicants for appointment 		as Commissioner or Deputy Commissioner.”</a:t>
            </a:r>
          </a:p>
          <a:p>
            <a:pPr marL="0" indent="0" algn="just">
              <a:buNone/>
            </a:pPr>
            <a:endParaRPr lang="en-ZA" dirty="0"/>
          </a:p>
        </p:txBody>
      </p:sp>
      <p:sp>
        <p:nvSpPr>
          <p:cNvPr id="4" name="Slide Number Placeholder 3">
            <a:extLst>
              <a:ext uri="{FF2B5EF4-FFF2-40B4-BE49-F238E27FC236}">
                <a16:creationId xmlns="" xmlns:a16="http://schemas.microsoft.com/office/drawing/2014/main" id="{DA5430DE-B9A4-4F3D-A207-EE1ED5E02B93}"/>
              </a:ext>
            </a:extLst>
          </p:cNvPr>
          <p:cNvSpPr>
            <a:spLocks noGrp="1"/>
          </p:cNvSpPr>
          <p:nvPr>
            <p:ph type="sldNum" sz="quarter" idx="12"/>
          </p:nvPr>
        </p:nvSpPr>
        <p:spPr/>
        <p:txBody>
          <a:bodyPr/>
          <a:lstStyle/>
          <a:p>
            <a:pPr>
              <a:defRPr/>
            </a:pPr>
            <a:fld id="{0CAEBBDF-8C8E-4563-AE8D-4E901221401E}" type="slidenum">
              <a:rPr lang="en-US" smtClean="0">
                <a:solidFill>
                  <a:srgbClr val="808080"/>
                </a:solidFill>
              </a:rPr>
              <a:pPr>
                <a:defRPr/>
              </a:pPr>
              <a:t>39</a:t>
            </a:fld>
            <a:endParaRPr lang="en-US" sz="1400" b="0" dirty="0">
              <a:solidFill>
                <a:srgbClr val="000000"/>
              </a:solidFill>
              <a:latin typeface="Arial"/>
            </a:endParaRPr>
          </a:p>
        </p:txBody>
      </p:sp>
    </p:spTree>
    <p:extLst>
      <p:ext uri="{BB962C8B-B14F-4D97-AF65-F5344CB8AC3E}">
        <p14:creationId xmlns:p14="http://schemas.microsoft.com/office/powerpoint/2010/main" val="675837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1" descr="Powerpoint Presentatio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7338"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12"/>
          <p:cNvSpPr>
            <a:spLocks noGrp="1" noChangeArrowheads="1"/>
          </p:cNvSpPr>
          <p:nvPr>
            <p:ph type="ctrTitle"/>
          </p:nvPr>
        </p:nvSpPr>
        <p:spPr bwMode="white">
          <a:xfrm>
            <a:off x="533400" y="3140075"/>
            <a:ext cx="7940675" cy="1027113"/>
          </a:xfrm>
        </p:spPr>
        <p:txBody>
          <a:bodyPr/>
          <a:lstStyle/>
          <a:p>
            <a:pPr algn="r" eaLnBrk="1" hangingPunct="1"/>
            <a:r>
              <a:rPr lang="en-US" sz="2500" b="1" dirty="0" smtClean="0"/>
              <a:t>Joint Standard on Margin Requirements for Non-Centrally </a:t>
            </a:r>
            <a:r>
              <a:rPr lang="en-US" sz="2500" b="1" dirty="0"/>
              <a:t>C</a:t>
            </a:r>
            <a:r>
              <a:rPr lang="en-US" sz="2500" b="1" dirty="0" smtClean="0"/>
              <a:t>leared Derivatives Transactions</a:t>
            </a:r>
            <a:endParaRPr lang="en-US" dirty="0" smtClean="0"/>
          </a:p>
        </p:txBody>
      </p:sp>
      <p:sp>
        <p:nvSpPr>
          <p:cNvPr id="13316" name="Rectangle 13"/>
          <p:cNvSpPr>
            <a:spLocks noGrp="1" noChangeArrowheads="1"/>
          </p:cNvSpPr>
          <p:nvPr>
            <p:ph type="subTitle" idx="1"/>
          </p:nvPr>
        </p:nvSpPr>
        <p:spPr bwMode="white">
          <a:xfrm>
            <a:off x="930275" y="4130675"/>
            <a:ext cx="7543800" cy="341313"/>
          </a:xfrm>
        </p:spPr>
        <p:txBody>
          <a:bodyPr/>
          <a:lstStyle/>
          <a:p>
            <a:pPr algn="r" eaLnBrk="1" hangingPunct="1"/>
            <a:r>
              <a:rPr lang="en-US" sz="1400" i="1" dirty="0" smtClean="0">
                <a:solidFill>
                  <a:schemeClr val="bg1"/>
                </a:solidFill>
              </a:rPr>
              <a:t>Discussion at the Standing Committee on Finance</a:t>
            </a:r>
          </a:p>
        </p:txBody>
      </p:sp>
      <p:sp>
        <p:nvSpPr>
          <p:cNvPr id="13317" name="Rectangle 14"/>
          <p:cNvSpPr>
            <a:spLocks noChangeArrowheads="1"/>
          </p:cNvSpPr>
          <p:nvPr/>
        </p:nvSpPr>
        <p:spPr bwMode="white">
          <a:xfrm>
            <a:off x="777875" y="4548188"/>
            <a:ext cx="7696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spcBef>
                <a:spcPct val="20000"/>
              </a:spcBef>
            </a:pPr>
            <a:r>
              <a:rPr lang="en-US" sz="1000" dirty="0" smtClean="0">
                <a:solidFill>
                  <a:schemeClr val="bg1"/>
                </a:solidFill>
                <a:ea typeface="Osaka"/>
                <a:cs typeface="Osaka"/>
              </a:rPr>
              <a:t>National </a:t>
            </a:r>
            <a:r>
              <a:rPr lang="en-US" sz="1000" dirty="0">
                <a:solidFill>
                  <a:schemeClr val="bg1"/>
                </a:solidFill>
                <a:ea typeface="Osaka"/>
                <a:cs typeface="Osaka"/>
              </a:rPr>
              <a:t>Treasury</a:t>
            </a:r>
            <a:r>
              <a:rPr lang="en-US" sz="1000" b="1" dirty="0">
                <a:solidFill>
                  <a:schemeClr val="bg1"/>
                </a:solidFill>
                <a:ea typeface="Osaka"/>
                <a:cs typeface="Osaka"/>
              </a:rPr>
              <a:t>    |  </a:t>
            </a:r>
            <a:r>
              <a:rPr lang="en-US" sz="1000" b="1" dirty="0" smtClean="0">
                <a:solidFill>
                  <a:schemeClr val="bg1"/>
                </a:solidFill>
                <a:ea typeface="Osaka"/>
                <a:cs typeface="Osaka"/>
              </a:rPr>
              <a:t>3 December 2019</a:t>
            </a:r>
            <a:endParaRPr lang="en-US" sz="1000" dirty="0">
              <a:solidFill>
                <a:schemeClr val="bg1"/>
              </a:solidFill>
              <a:ea typeface="Osaka"/>
              <a:cs typeface="Osaka"/>
            </a:endParaRPr>
          </a:p>
        </p:txBody>
      </p:sp>
    </p:spTree>
    <p:extLst>
      <p:ext uri="{BB962C8B-B14F-4D97-AF65-F5344CB8AC3E}">
        <p14:creationId xmlns:p14="http://schemas.microsoft.com/office/powerpoint/2010/main" val="308025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8D632FE-84D6-4319-B16B-4445087192D4}"/>
              </a:ext>
            </a:extLst>
          </p:cNvPr>
          <p:cNvSpPr>
            <a:spLocks noGrp="1"/>
          </p:cNvSpPr>
          <p:nvPr>
            <p:ph type="title"/>
          </p:nvPr>
        </p:nvSpPr>
        <p:spPr/>
        <p:txBody>
          <a:bodyPr/>
          <a:lstStyle/>
          <a:p>
            <a:r>
              <a:rPr lang="en-ZA" dirty="0"/>
              <a:t>Part 2 – Regulations 11 and 12</a:t>
            </a:r>
          </a:p>
        </p:txBody>
      </p:sp>
      <p:sp>
        <p:nvSpPr>
          <p:cNvPr id="3" name="Content Placeholder 2">
            <a:extLst>
              <a:ext uri="{FF2B5EF4-FFF2-40B4-BE49-F238E27FC236}">
                <a16:creationId xmlns="" xmlns:a16="http://schemas.microsoft.com/office/drawing/2014/main" id="{769A413B-338B-481E-B7DE-51937EE104EC}"/>
              </a:ext>
            </a:extLst>
          </p:cNvPr>
          <p:cNvSpPr>
            <a:spLocks noGrp="1"/>
          </p:cNvSpPr>
          <p:nvPr>
            <p:ph idx="1"/>
          </p:nvPr>
        </p:nvSpPr>
        <p:spPr/>
        <p:txBody>
          <a:bodyPr/>
          <a:lstStyle/>
          <a:p>
            <a:pPr algn="just"/>
            <a:r>
              <a:rPr lang="en-ZA" b="1" dirty="0"/>
              <a:t>Regulation 11 </a:t>
            </a:r>
            <a:r>
              <a:rPr lang="en-ZA" dirty="0"/>
              <a:t>sets out criteria for candidates to be suitable for shortlisting and interviewing and appointment as Commissioner and Deputy Commissioners, in addition to what is provided in  section 61 of the FSRA.</a:t>
            </a:r>
          </a:p>
          <a:p>
            <a:pPr lvl="1" algn="just"/>
            <a:r>
              <a:rPr lang="en-ZA" dirty="0"/>
              <a:t>These criteria are intended to ensure that strongly qualified candidates, with a range of appropriate expertise and experience, are appointed to these critical positions in the FSCA.</a:t>
            </a:r>
          </a:p>
          <a:p>
            <a:pPr algn="just"/>
            <a:r>
              <a:rPr lang="en-ZA" b="1" dirty="0"/>
              <a:t>Regulation 12</a:t>
            </a:r>
            <a:r>
              <a:rPr lang="en-ZA" dirty="0"/>
              <a:t> provides for the short title and commencement, and the regulations need to come into operation prior to 1 April 2018.</a:t>
            </a:r>
            <a:endParaRPr lang="en-ZA" b="1" dirty="0"/>
          </a:p>
        </p:txBody>
      </p:sp>
      <p:sp>
        <p:nvSpPr>
          <p:cNvPr id="4" name="Slide Number Placeholder 3">
            <a:extLst>
              <a:ext uri="{FF2B5EF4-FFF2-40B4-BE49-F238E27FC236}">
                <a16:creationId xmlns="" xmlns:a16="http://schemas.microsoft.com/office/drawing/2014/main" id="{46CBD0FD-D668-4919-BB8D-2F4AB91145F3}"/>
              </a:ext>
            </a:extLst>
          </p:cNvPr>
          <p:cNvSpPr>
            <a:spLocks noGrp="1"/>
          </p:cNvSpPr>
          <p:nvPr>
            <p:ph type="sldNum" sz="quarter" idx="12"/>
          </p:nvPr>
        </p:nvSpPr>
        <p:spPr/>
        <p:txBody>
          <a:bodyPr/>
          <a:lstStyle/>
          <a:p>
            <a:pPr>
              <a:defRPr/>
            </a:pPr>
            <a:fld id="{0CAEBBDF-8C8E-4563-AE8D-4E901221401E}" type="slidenum">
              <a:rPr lang="en-US" smtClean="0">
                <a:solidFill>
                  <a:srgbClr val="808080"/>
                </a:solidFill>
              </a:rPr>
              <a:pPr>
                <a:defRPr/>
              </a:pPr>
              <a:t>40</a:t>
            </a:fld>
            <a:endParaRPr lang="en-US" sz="1400" b="0" dirty="0">
              <a:solidFill>
                <a:srgbClr val="000000"/>
              </a:solidFill>
              <a:latin typeface="Arial"/>
            </a:endParaRPr>
          </a:p>
        </p:txBody>
      </p:sp>
    </p:spTree>
    <p:extLst>
      <p:ext uri="{BB962C8B-B14F-4D97-AF65-F5344CB8AC3E}">
        <p14:creationId xmlns:p14="http://schemas.microsoft.com/office/powerpoint/2010/main" val="7529458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7E1EED9-13C6-4995-ACB5-C24B035AA6EB}"/>
              </a:ext>
            </a:extLst>
          </p:cNvPr>
          <p:cNvSpPr>
            <a:spLocks noGrp="1"/>
          </p:cNvSpPr>
          <p:nvPr>
            <p:ph type="title"/>
          </p:nvPr>
        </p:nvSpPr>
        <p:spPr/>
        <p:txBody>
          <a:bodyPr/>
          <a:lstStyle/>
          <a:p>
            <a:pPr algn="ctr"/>
            <a:r>
              <a:rPr lang="en-ZA" sz="4400" dirty="0"/>
              <a:t>THANK YOU</a:t>
            </a:r>
          </a:p>
        </p:txBody>
      </p:sp>
      <p:sp>
        <p:nvSpPr>
          <p:cNvPr id="3" name="Content Placeholder 2">
            <a:extLst>
              <a:ext uri="{FF2B5EF4-FFF2-40B4-BE49-F238E27FC236}">
                <a16:creationId xmlns="" xmlns:a16="http://schemas.microsoft.com/office/drawing/2014/main" id="{4215858F-8BEF-49AF-AA05-2691C496AB93}"/>
              </a:ext>
            </a:extLst>
          </p:cNvPr>
          <p:cNvSpPr>
            <a:spLocks noGrp="1"/>
          </p:cNvSpPr>
          <p:nvPr>
            <p:ph idx="1"/>
          </p:nvPr>
        </p:nvSpPr>
        <p:spPr/>
        <p:txBody>
          <a:bodyPr/>
          <a:lstStyle/>
          <a:p>
            <a:pPr algn="ctr"/>
            <a:endParaRPr lang="en-ZA" dirty="0"/>
          </a:p>
          <a:p>
            <a:pPr algn="ctr"/>
            <a:endParaRPr lang="en-ZA" dirty="0"/>
          </a:p>
          <a:p>
            <a:pPr algn="ctr"/>
            <a:endParaRPr lang="en-ZA" dirty="0"/>
          </a:p>
          <a:p>
            <a:pPr algn="ctr"/>
            <a:endParaRPr lang="en-ZA" dirty="0"/>
          </a:p>
          <a:p>
            <a:pPr algn="ctr"/>
            <a:endParaRPr lang="en-ZA" dirty="0"/>
          </a:p>
          <a:p>
            <a:pPr marL="0" indent="0" algn="ctr">
              <a:buNone/>
            </a:pPr>
            <a:r>
              <a:rPr lang="en-ZA" sz="4400" dirty="0"/>
              <a:t>QUESTIONS?</a:t>
            </a:r>
          </a:p>
        </p:txBody>
      </p:sp>
      <p:sp>
        <p:nvSpPr>
          <p:cNvPr id="4" name="Slide Number Placeholder 3">
            <a:extLst>
              <a:ext uri="{FF2B5EF4-FFF2-40B4-BE49-F238E27FC236}">
                <a16:creationId xmlns="" xmlns:a16="http://schemas.microsoft.com/office/drawing/2014/main" id="{2E291AE5-0C50-4D86-885C-FABA95D54E96}"/>
              </a:ext>
            </a:extLst>
          </p:cNvPr>
          <p:cNvSpPr>
            <a:spLocks noGrp="1"/>
          </p:cNvSpPr>
          <p:nvPr>
            <p:ph type="sldNum" sz="quarter" idx="12"/>
          </p:nvPr>
        </p:nvSpPr>
        <p:spPr/>
        <p:txBody>
          <a:bodyPr/>
          <a:lstStyle/>
          <a:p>
            <a:pPr>
              <a:defRPr/>
            </a:pPr>
            <a:fld id="{0CAEBBDF-8C8E-4563-AE8D-4E901221401E}" type="slidenum">
              <a:rPr lang="en-US" smtClean="0">
                <a:solidFill>
                  <a:srgbClr val="808080"/>
                </a:solidFill>
              </a:rPr>
              <a:pPr>
                <a:defRPr/>
              </a:pPr>
              <a:t>41</a:t>
            </a:fld>
            <a:endParaRPr lang="en-US" sz="1400" b="0" dirty="0">
              <a:solidFill>
                <a:srgbClr val="000000"/>
              </a:solidFill>
              <a:latin typeface="Arial"/>
            </a:endParaRPr>
          </a:p>
        </p:txBody>
      </p:sp>
    </p:spTree>
    <p:extLst>
      <p:ext uri="{BB962C8B-B14F-4D97-AF65-F5344CB8AC3E}">
        <p14:creationId xmlns:p14="http://schemas.microsoft.com/office/powerpoint/2010/main" val="1787084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en-US" sz="2800" dirty="0" smtClean="0"/>
              <a:t>Why was this submitted?</a:t>
            </a:r>
            <a:endParaRPr lang="en-US" sz="2800" dirty="0"/>
          </a:p>
        </p:txBody>
      </p:sp>
      <p:sp>
        <p:nvSpPr>
          <p:cNvPr id="3" name="Content Placeholder 2"/>
          <p:cNvSpPr>
            <a:spLocks noGrp="1"/>
          </p:cNvSpPr>
          <p:nvPr>
            <p:ph idx="1"/>
          </p:nvPr>
        </p:nvSpPr>
        <p:spPr/>
        <p:txBody>
          <a:bodyPr/>
          <a:lstStyle/>
          <a:p>
            <a:pPr>
              <a:lnSpc>
                <a:spcPct val="150000"/>
              </a:lnSpc>
            </a:pPr>
            <a:r>
              <a:rPr lang="en-US" sz="1400" dirty="0" smtClean="0"/>
              <a:t>Subordinate legislation must be submitted to Parliament</a:t>
            </a:r>
          </a:p>
          <a:p>
            <a:pPr>
              <a:lnSpc>
                <a:spcPct val="150000"/>
              </a:lnSpc>
            </a:pPr>
            <a:r>
              <a:rPr lang="en-US" sz="1400" dirty="0" smtClean="0"/>
              <a:t>The Financial </a:t>
            </a:r>
            <a:r>
              <a:rPr lang="en-US" sz="1400" dirty="0"/>
              <a:t>sector Regulation Act (no 9 of 2017</a:t>
            </a:r>
            <a:r>
              <a:rPr lang="en-US" sz="1400" dirty="0" smtClean="0"/>
              <a:t>) requires all ‘subordinate legislation’ to be formally tabled in Parliament</a:t>
            </a:r>
          </a:p>
          <a:p>
            <a:pPr lvl="1">
              <a:lnSpc>
                <a:spcPct val="150000"/>
              </a:lnSpc>
            </a:pPr>
            <a:r>
              <a:rPr lang="en-US" sz="1400" dirty="0" smtClean="0"/>
              <a:t>Generally highly technical areas of financial sector requirements (e.g. calculation on how much capital banks must hold)</a:t>
            </a:r>
          </a:p>
          <a:p>
            <a:pPr lvl="1">
              <a:lnSpc>
                <a:spcPct val="150000"/>
              </a:lnSpc>
            </a:pPr>
            <a:r>
              <a:rPr lang="en-US" sz="1400" dirty="0" smtClean="0"/>
              <a:t>May not exceed the ambit of the Act</a:t>
            </a:r>
          </a:p>
          <a:p>
            <a:pPr lvl="2">
              <a:lnSpc>
                <a:spcPct val="150000"/>
              </a:lnSpc>
            </a:pPr>
            <a:r>
              <a:rPr lang="en-US" sz="1400" dirty="0" smtClean="0"/>
              <a:t>Must be consistent with the objectives of the Act</a:t>
            </a:r>
          </a:p>
          <a:p>
            <a:pPr lvl="2">
              <a:lnSpc>
                <a:spcPct val="150000"/>
              </a:lnSpc>
            </a:pPr>
            <a:r>
              <a:rPr lang="en-US" sz="1400" dirty="0" smtClean="0"/>
              <a:t>Must be made in terms of an empowering provision of the Act</a:t>
            </a:r>
          </a:p>
          <a:p>
            <a:pPr>
              <a:lnSpc>
                <a:spcPct val="150000"/>
              </a:lnSpc>
            </a:pPr>
            <a:r>
              <a:rPr lang="en-US" sz="1400" dirty="0" smtClean="0"/>
              <a:t>Most important </a:t>
            </a:r>
            <a:r>
              <a:rPr lang="mr-IN" sz="1400" dirty="0" smtClean="0"/>
              <a:t>–</a:t>
            </a:r>
            <a:r>
              <a:rPr lang="en-US" sz="1400" dirty="0" smtClean="0"/>
              <a:t> there must a clear and transparent process for making of these requirements</a:t>
            </a:r>
          </a:p>
          <a:p>
            <a:pPr lvl="1">
              <a:lnSpc>
                <a:spcPct val="150000"/>
              </a:lnSpc>
            </a:pPr>
            <a:r>
              <a:rPr lang="en-US" sz="1400" dirty="0" smtClean="0"/>
              <a:t>Affected parties must be consulted in a meaningful way</a:t>
            </a:r>
          </a:p>
          <a:p>
            <a:pPr lvl="1">
              <a:lnSpc>
                <a:spcPct val="150000"/>
              </a:lnSpc>
            </a:pPr>
            <a:r>
              <a:rPr lang="en-US" sz="1400" dirty="0" smtClean="0"/>
              <a:t>Parliament is given a formal role </a:t>
            </a:r>
          </a:p>
          <a:p>
            <a:pPr>
              <a:lnSpc>
                <a:spcPct val="150000"/>
              </a:lnSpc>
            </a:pPr>
            <a:r>
              <a:rPr lang="en-US" sz="1400" dirty="0" smtClean="0"/>
              <a:t>Importantly, because of the sheer volume of requirements, Parliament does not need to approve </a:t>
            </a:r>
            <a:endParaRPr lang="en-US" sz="1400" dirty="0"/>
          </a:p>
          <a:p>
            <a:pPr>
              <a:lnSpc>
                <a:spcPct val="150000"/>
              </a:lnSpc>
            </a:pPr>
            <a:endParaRPr lang="en-US" sz="1400" dirty="0" smtClean="0"/>
          </a:p>
          <a:p>
            <a:pPr lvl="1">
              <a:lnSpc>
                <a:spcPct val="150000"/>
              </a:lnSpc>
            </a:pPr>
            <a:endParaRPr lang="en-US" sz="1400" dirty="0" smtClean="0"/>
          </a:p>
        </p:txBody>
      </p:sp>
      <p:sp>
        <p:nvSpPr>
          <p:cNvPr id="4" name="Slide Number Placeholder 3"/>
          <p:cNvSpPr>
            <a:spLocks noGrp="1"/>
          </p:cNvSpPr>
          <p:nvPr>
            <p:ph type="sldNum" sz="quarter" idx="12"/>
          </p:nvPr>
        </p:nvSpPr>
        <p:spPr/>
        <p:txBody>
          <a:bodyPr/>
          <a:lstStyle/>
          <a:p>
            <a:pPr>
              <a:defRPr/>
            </a:pPr>
            <a:fld id="{18CC9CFB-5521-4678-B011-3614EFC0CBEB}" type="slidenum">
              <a:rPr lang="en-US" smtClean="0"/>
              <a:pPr>
                <a:defRPr/>
              </a:pPr>
              <a:t>5</a:t>
            </a:fld>
            <a:endParaRPr lang="en-US" sz="1400" b="0" dirty="0">
              <a:solidFill>
                <a:schemeClr val="tx1"/>
              </a:solidFill>
              <a:latin typeface="+mn-lt"/>
            </a:endParaRPr>
          </a:p>
        </p:txBody>
      </p:sp>
    </p:spTree>
    <p:extLst>
      <p:ext uri="{BB962C8B-B14F-4D97-AF65-F5344CB8AC3E}">
        <p14:creationId xmlns:p14="http://schemas.microsoft.com/office/powerpoint/2010/main" val="8641208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was this tabled? (2)</a:t>
            </a:r>
            <a:endParaRPr lang="en-US" dirty="0"/>
          </a:p>
        </p:txBody>
      </p:sp>
      <p:sp>
        <p:nvSpPr>
          <p:cNvPr id="3" name="Content Placeholder 2"/>
          <p:cNvSpPr>
            <a:spLocks noGrp="1"/>
          </p:cNvSpPr>
          <p:nvPr>
            <p:ph idx="1"/>
          </p:nvPr>
        </p:nvSpPr>
        <p:spPr/>
        <p:txBody>
          <a:bodyPr/>
          <a:lstStyle/>
          <a:p>
            <a:pPr>
              <a:lnSpc>
                <a:spcPct val="150000"/>
              </a:lnSpc>
            </a:pPr>
            <a:r>
              <a:rPr lang="en-US" sz="1400" dirty="0"/>
              <a:t>The Joint Standard is made in terms of section  107 and 106 9(1)(a), 106(2)(a) and (e) Section 98 of </a:t>
            </a:r>
            <a:r>
              <a:rPr lang="en-US" sz="1400" dirty="0" smtClean="0"/>
              <a:t>Financial Sector Regulation Act</a:t>
            </a:r>
          </a:p>
          <a:p>
            <a:pPr>
              <a:lnSpc>
                <a:spcPct val="150000"/>
              </a:lnSpc>
            </a:pPr>
            <a:r>
              <a:rPr lang="en-US" sz="1400" dirty="0" smtClean="0"/>
              <a:t>These sections determine </a:t>
            </a:r>
            <a:r>
              <a:rPr lang="en-US" sz="1400" dirty="0"/>
              <a:t>the </a:t>
            </a:r>
            <a:r>
              <a:rPr lang="en-US" sz="1400" b="1" dirty="0"/>
              <a:t>process</a:t>
            </a:r>
            <a:r>
              <a:rPr lang="en-US" sz="1400" dirty="0"/>
              <a:t> for making the regulatory instruments and requires that </a:t>
            </a:r>
          </a:p>
          <a:p>
            <a:pPr lvl="1">
              <a:lnSpc>
                <a:spcPct val="150000"/>
              </a:lnSpc>
            </a:pPr>
            <a:r>
              <a:rPr lang="en-US" sz="1400" dirty="0"/>
              <a:t>(a) publication of the draft regulatory instrument</a:t>
            </a:r>
          </a:p>
          <a:p>
            <a:pPr lvl="1">
              <a:lnSpc>
                <a:spcPct val="150000"/>
              </a:lnSpc>
            </a:pPr>
            <a:r>
              <a:rPr lang="en-US" sz="1400" dirty="0"/>
              <a:t>Statement explaining the statement of need and impact </a:t>
            </a:r>
          </a:p>
          <a:p>
            <a:pPr lvl="1">
              <a:lnSpc>
                <a:spcPct val="150000"/>
              </a:lnSpc>
            </a:pPr>
            <a:r>
              <a:rPr lang="en-US" sz="1400" dirty="0"/>
              <a:t>Invite the public to comment on the draft for at least 6 weeks</a:t>
            </a:r>
          </a:p>
          <a:p>
            <a:pPr lvl="1">
              <a:lnSpc>
                <a:spcPct val="150000"/>
              </a:lnSpc>
            </a:pPr>
            <a:r>
              <a:rPr lang="en-US" sz="1400" dirty="0"/>
              <a:t>After complying with section 98 to submit to Parliament in terms section 103 (1) for 30 days while in session</a:t>
            </a:r>
          </a:p>
          <a:p>
            <a:pPr>
              <a:lnSpc>
                <a:spcPct val="150000"/>
              </a:lnSpc>
            </a:pPr>
            <a:r>
              <a:rPr lang="en-US" sz="1400" dirty="0"/>
              <a:t>The Authorities (Prudential Authority and Financial Sector Conduct Authority) have submitted the Joint Standard through National Treasury and the Minister of Finance to </a:t>
            </a:r>
            <a:r>
              <a:rPr lang="en-US" sz="1400" dirty="0" smtClean="0"/>
              <a:t>Parliament</a:t>
            </a:r>
            <a:r>
              <a:rPr lang="en-US" sz="1400" dirty="0"/>
              <a:t>. </a:t>
            </a:r>
            <a:endParaRPr lang="en-US" sz="1400" dirty="0" smtClean="0"/>
          </a:p>
          <a:p>
            <a:pPr>
              <a:lnSpc>
                <a:spcPct val="150000"/>
              </a:lnSpc>
            </a:pPr>
            <a:endParaRPr lang="en-US" sz="1400" dirty="0"/>
          </a:p>
          <a:p>
            <a:pPr>
              <a:lnSpc>
                <a:spcPct val="150000"/>
              </a:lnSpc>
            </a:pPr>
            <a:r>
              <a:rPr lang="en-US" sz="1400" dirty="0" smtClean="0"/>
              <a:t>We can brief Parliament on what is contained if necessary</a:t>
            </a:r>
            <a:endParaRPr lang="en-US" sz="1400" dirty="0"/>
          </a:p>
          <a:p>
            <a:endParaRPr lang="en-US" dirty="0"/>
          </a:p>
        </p:txBody>
      </p:sp>
      <p:sp>
        <p:nvSpPr>
          <p:cNvPr id="4" name="Slide Number Placeholder 3"/>
          <p:cNvSpPr>
            <a:spLocks noGrp="1"/>
          </p:cNvSpPr>
          <p:nvPr>
            <p:ph type="sldNum" sz="quarter" idx="12"/>
          </p:nvPr>
        </p:nvSpPr>
        <p:spPr/>
        <p:txBody>
          <a:bodyPr/>
          <a:lstStyle/>
          <a:p>
            <a:pPr>
              <a:defRPr/>
            </a:pPr>
            <a:fld id="{18CC9CFB-5521-4678-B011-3614EFC0CBEB}" type="slidenum">
              <a:rPr lang="en-US" smtClean="0"/>
              <a:pPr>
                <a:defRPr/>
              </a:pPr>
              <a:t>6</a:t>
            </a:fld>
            <a:endParaRPr lang="en-US" sz="1400" b="0" dirty="0">
              <a:solidFill>
                <a:schemeClr val="tx1"/>
              </a:solidFill>
              <a:latin typeface="+mn-lt"/>
            </a:endParaRPr>
          </a:p>
        </p:txBody>
      </p:sp>
    </p:spTree>
    <p:extLst>
      <p:ext uri="{BB962C8B-B14F-4D97-AF65-F5344CB8AC3E}">
        <p14:creationId xmlns:p14="http://schemas.microsoft.com/office/powerpoint/2010/main" val="853723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Contents</a:t>
            </a:r>
            <a:endParaRPr lang="en-US" sz="2800" dirty="0"/>
          </a:p>
        </p:txBody>
      </p:sp>
      <p:sp>
        <p:nvSpPr>
          <p:cNvPr id="3" name="Content Placeholder 2"/>
          <p:cNvSpPr>
            <a:spLocks noGrp="1"/>
          </p:cNvSpPr>
          <p:nvPr>
            <p:ph idx="1"/>
          </p:nvPr>
        </p:nvSpPr>
        <p:spPr>
          <a:xfrm>
            <a:off x="0" y="1196752"/>
            <a:ext cx="9144000" cy="4752528"/>
          </a:xfrm>
        </p:spPr>
        <p:txBody>
          <a:bodyPr/>
          <a:lstStyle/>
          <a:p>
            <a:pPr algn="just">
              <a:lnSpc>
                <a:spcPct val="200000"/>
              </a:lnSpc>
              <a:buFont typeface="Arial" panose="020B0604020202020204" pitchFamily="34" charset="0"/>
              <a:buChar char="•"/>
            </a:pPr>
            <a:r>
              <a:rPr lang="en-US" sz="1400" dirty="0" smtClean="0"/>
              <a:t>Key points -  Background on Global Reforms on OTC Derivatives Market</a:t>
            </a:r>
          </a:p>
          <a:p>
            <a:pPr algn="just">
              <a:lnSpc>
                <a:spcPct val="200000"/>
              </a:lnSpc>
              <a:buFont typeface="Arial" panose="020B0604020202020204" pitchFamily="34" charset="0"/>
              <a:buChar char="•"/>
            </a:pPr>
            <a:r>
              <a:rPr lang="en-US" sz="1400" dirty="0" smtClean="0"/>
              <a:t>Progress on Implementing Reforms</a:t>
            </a:r>
          </a:p>
          <a:p>
            <a:pPr algn="just">
              <a:lnSpc>
                <a:spcPct val="200000"/>
              </a:lnSpc>
              <a:buFont typeface="Arial" panose="020B0604020202020204" pitchFamily="34" charset="0"/>
              <a:buChar char="•"/>
            </a:pPr>
            <a:r>
              <a:rPr lang="en-US" sz="1400" dirty="0" smtClean="0"/>
              <a:t>Requirements for the Joint Standard</a:t>
            </a:r>
          </a:p>
          <a:p>
            <a:pPr algn="just">
              <a:lnSpc>
                <a:spcPct val="200000"/>
              </a:lnSpc>
              <a:buFont typeface="Arial" panose="020B0604020202020204" pitchFamily="34" charset="0"/>
              <a:buChar char="•"/>
            </a:pPr>
            <a:r>
              <a:rPr lang="en-US" sz="1400" dirty="0" smtClean="0"/>
              <a:t>Implementation Timelines</a:t>
            </a:r>
          </a:p>
          <a:p>
            <a:pPr algn="just">
              <a:lnSpc>
                <a:spcPct val="200000"/>
              </a:lnSpc>
              <a:buFont typeface="Arial" panose="020B0604020202020204" pitchFamily="34" charset="0"/>
              <a:buChar char="•"/>
            </a:pPr>
            <a:endParaRPr lang="en-US" sz="1400" dirty="0" smtClean="0"/>
          </a:p>
          <a:p>
            <a:pPr algn="just">
              <a:lnSpc>
                <a:spcPct val="200000"/>
              </a:lnSpc>
              <a:buFont typeface="Arial" panose="020B0604020202020204" pitchFamily="34" charset="0"/>
              <a:buChar char="•"/>
            </a:pPr>
            <a:endParaRPr lang="en-US" sz="1400" dirty="0" smtClean="0"/>
          </a:p>
          <a:p>
            <a:pPr algn="just">
              <a:lnSpc>
                <a:spcPct val="200000"/>
              </a:lnSpc>
              <a:buFont typeface="Arial" panose="020B0604020202020204" pitchFamily="34" charset="0"/>
              <a:buChar char="•"/>
            </a:pPr>
            <a:endParaRPr lang="en-US" sz="1400" dirty="0"/>
          </a:p>
          <a:p>
            <a:pPr algn="just">
              <a:lnSpc>
                <a:spcPct val="200000"/>
              </a:lnSpc>
              <a:buFont typeface="Arial" panose="020B0604020202020204" pitchFamily="34" charset="0"/>
              <a:buChar char="•"/>
            </a:pPr>
            <a:endParaRPr lang="en-US" sz="1400" dirty="0"/>
          </a:p>
        </p:txBody>
      </p:sp>
      <p:sp>
        <p:nvSpPr>
          <p:cNvPr id="4" name="Slide Number Placeholder 3"/>
          <p:cNvSpPr>
            <a:spLocks noGrp="1"/>
          </p:cNvSpPr>
          <p:nvPr>
            <p:ph type="sldNum" sz="quarter" idx="12"/>
          </p:nvPr>
        </p:nvSpPr>
        <p:spPr/>
        <p:txBody>
          <a:bodyPr/>
          <a:lstStyle/>
          <a:p>
            <a:pPr>
              <a:defRPr/>
            </a:pPr>
            <a:fld id="{18CC9CFB-5521-4678-B011-3614EFC0CBEB}" type="slidenum">
              <a:rPr lang="en-US" smtClean="0"/>
              <a:pPr>
                <a:defRPr/>
              </a:pPr>
              <a:t>7</a:t>
            </a:fld>
            <a:endParaRPr lang="en-US" sz="1400" b="0" dirty="0">
              <a:solidFill>
                <a:schemeClr val="tx1"/>
              </a:solidFill>
              <a:latin typeface="+mn-lt"/>
            </a:endParaRPr>
          </a:p>
        </p:txBody>
      </p:sp>
    </p:spTree>
    <p:extLst>
      <p:ext uri="{BB962C8B-B14F-4D97-AF65-F5344CB8AC3E}">
        <p14:creationId xmlns:p14="http://schemas.microsoft.com/office/powerpoint/2010/main" val="7437377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en-US" sz="2800" dirty="0"/>
              <a:t>Committed to the Global Financial Market Reforms</a:t>
            </a:r>
          </a:p>
        </p:txBody>
      </p:sp>
      <p:sp>
        <p:nvSpPr>
          <p:cNvPr id="3" name="Content Placeholder 2"/>
          <p:cNvSpPr>
            <a:spLocks noGrp="1"/>
          </p:cNvSpPr>
          <p:nvPr>
            <p:ph idx="1"/>
          </p:nvPr>
        </p:nvSpPr>
        <p:spPr>
          <a:xfrm>
            <a:off x="152400" y="1295400"/>
            <a:ext cx="8763000" cy="5013920"/>
          </a:xfrm>
        </p:spPr>
        <p:txBody>
          <a:bodyPr/>
          <a:lstStyle/>
          <a:p>
            <a:pPr algn="just"/>
            <a:r>
              <a:rPr lang="en-US" sz="1400" dirty="0"/>
              <a:t>P</a:t>
            </a:r>
            <a:r>
              <a:rPr lang="en-US" sz="1400" dirty="0" smtClean="0"/>
              <a:t>ost the </a:t>
            </a:r>
            <a:r>
              <a:rPr lang="en-US" sz="1400" b="1" dirty="0" smtClean="0"/>
              <a:t>financial crisis experienced 2007- 2008 </a:t>
            </a:r>
            <a:r>
              <a:rPr lang="en-US" sz="1400" dirty="0" smtClean="0"/>
              <a:t>the</a:t>
            </a:r>
            <a:r>
              <a:rPr lang="en-US" sz="1400" b="1" dirty="0" smtClean="0"/>
              <a:t> </a:t>
            </a:r>
            <a:r>
              <a:rPr lang="en-US" sz="1400" dirty="0" smtClean="0"/>
              <a:t>Group </a:t>
            </a:r>
            <a:r>
              <a:rPr lang="en-US" sz="1400" dirty="0"/>
              <a:t>of Twenty (G20) </a:t>
            </a:r>
            <a:r>
              <a:rPr lang="en-US" sz="1400" dirty="0" smtClean="0"/>
              <a:t>leaders at the 2009 Pittsburgh Summit made commitment to strengthen international financial regulatory system through amongst others improving over-the-counter (OTC) derivatives markets that were contributors to the financial crisis – for increased transparency and regulation in order to mitigate systemic risks</a:t>
            </a:r>
          </a:p>
          <a:p>
            <a:pPr algn="just"/>
            <a:r>
              <a:rPr lang="en-US" sz="1400" dirty="0" smtClean="0"/>
              <a:t>Leaders including South Africa at the 2009 Pittsburgh Summit committed to the following – </a:t>
            </a:r>
          </a:p>
          <a:p>
            <a:pPr algn="just"/>
            <a:endParaRPr lang="en-US" sz="1400" dirty="0" smtClean="0"/>
          </a:p>
          <a:p>
            <a:pPr lvl="1" algn="just"/>
            <a:r>
              <a:rPr lang="en-US" sz="1400" i="1" dirty="0" smtClean="0"/>
              <a:t>“All standardized OTC derivative contracts should be traded on exchanges or electronic trading platforms, where appropriate</a:t>
            </a:r>
          </a:p>
          <a:p>
            <a:pPr lvl="1" algn="just"/>
            <a:r>
              <a:rPr lang="en-US" sz="1400" i="1" dirty="0" smtClean="0"/>
              <a:t>All Standardised OTC derivatives transactions should be </a:t>
            </a:r>
            <a:r>
              <a:rPr lang="en-US" sz="1400" i="1" dirty="0"/>
              <a:t>cleared through central </a:t>
            </a:r>
            <a:r>
              <a:rPr lang="en-US" sz="1400" i="1" dirty="0" smtClean="0"/>
              <a:t>counterparties</a:t>
            </a:r>
          </a:p>
          <a:p>
            <a:pPr lvl="1" algn="just"/>
            <a:r>
              <a:rPr lang="en-US" sz="1400" i="1" dirty="0" smtClean="0"/>
              <a:t>OTC </a:t>
            </a:r>
            <a:r>
              <a:rPr lang="en-US" sz="1400" i="1" dirty="0"/>
              <a:t>derivative contracts should be reported to trade repositories</a:t>
            </a:r>
            <a:r>
              <a:rPr lang="en-US" sz="1400" i="1" dirty="0" smtClean="0"/>
              <a:t>.</a:t>
            </a:r>
          </a:p>
          <a:p>
            <a:pPr lvl="1" algn="just"/>
            <a:r>
              <a:rPr lang="en-US" sz="1400" i="1" dirty="0" smtClean="0"/>
              <a:t>Non-centrally </a:t>
            </a:r>
            <a:r>
              <a:rPr lang="en-US" sz="1400" i="1" dirty="0"/>
              <a:t>cleared contracts should be subject to higher capital requirements</a:t>
            </a:r>
            <a:r>
              <a:rPr lang="en-US" sz="1400" i="1" dirty="0" smtClean="0"/>
              <a:t>.” </a:t>
            </a:r>
            <a:r>
              <a:rPr lang="en-US" sz="1400" dirty="0">
                <a:hlinkClick r:id="rId2"/>
              </a:rPr>
              <a:t>http://</a:t>
            </a:r>
            <a:r>
              <a:rPr lang="en-US" sz="1400" dirty="0" smtClean="0">
                <a:hlinkClick r:id="rId2"/>
              </a:rPr>
              <a:t>www.g20.utoronto.ca/2009/2009communique0925.html</a:t>
            </a:r>
            <a:r>
              <a:rPr lang="en-US" sz="1400" dirty="0" smtClean="0"/>
              <a:t> </a:t>
            </a:r>
          </a:p>
          <a:p>
            <a:pPr marL="457200" lvl="1" indent="0" algn="just">
              <a:buNone/>
            </a:pPr>
            <a:endParaRPr lang="en-US" sz="1400" dirty="0" smtClean="0"/>
          </a:p>
          <a:p>
            <a:pPr lvl="1" algn="just"/>
            <a:r>
              <a:rPr lang="en-US" sz="1400" dirty="0" smtClean="0"/>
              <a:t>Furthermore in 2011 – the G20 agreed that non-centrally cleared derivatives should be subject to margin requirements and tasked the Basel Committee on Banking Supervision (BCBS) and International </a:t>
            </a:r>
            <a:r>
              <a:rPr lang="en-GB" sz="1400" dirty="0" smtClean="0"/>
              <a:t>Organisation</a:t>
            </a:r>
            <a:r>
              <a:rPr lang="en-US" sz="1400" dirty="0" smtClean="0"/>
              <a:t> of Securities Commission (IOSCO) to develop consistent standards. </a:t>
            </a:r>
          </a:p>
          <a:p>
            <a:pPr lvl="1" algn="just"/>
            <a:endParaRPr lang="en-US" sz="1400" dirty="0" smtClean="0"/>
          </a:p>
          <a:p>
            <a:pPr lvl="1" algn="just"/>
            <a:endParaRPr lang="en-US" sz="1400" dirty="0" smtClean="0"/>
          </a:p>
        </p:txBody>
      </p:sp>
      <p:sp>
        <p:nvSpPr>
          <p:cNvPr id="4" name="Slide Number Placeholder 3"/>
          <p:cNvSpPr>
            <a:spLocks noGrp="1"/>
          </p:cNvSpPr>
          <p:nvPr>
            <p:ph type="sldNum" sz="quarter" idx="12"/>
          </p:nvPr>
        </p:nvSpPr>
        <p:spPr/>
        <p:txBody>
          <a:bodyPr/>
          <a:lstStyle/>
          <a:p>
            <a:pPr>
              <a:defRPr/>
            </a:pPr>
            <a:fld id="{18CC9CFB-5521-4678-B011-3614EFC0CBEB}" type="slidenum">
              <a:rPr lang="en-US" smtClean="0"/>
              <a:pPr>
                <a:defRPr/>
              </a:pPr>
              <a:t>8</a:t>
            </a:fld>
            <a:endParaRPr lang="en-US" sz="1400" b="0" dirty="0">
              <a:solidFill>
                <a:schemeClr val="tx1"/>
              </a:solidFill>
              <a:latin typeface="+mn-lt"/>
            </a:endParaRPr>
          </a:p>
        </p:txBody>
      </p:sp>
    </p:spTree>
    <p:extLst>
      <p:ext uri="{BB962C8B-B14F-4D97-AF65-F5344CB8AC3E}">
        <p14:creationId xmlns:p14="http://schemas.microsoft.com/office/powerpoint/2010/main" val="9174954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en-US" sz="2800" dirty="0"/>
              <a:t>Proposed Approach to Implementing Reform Areas</a:t>
            </a:r>
          </a:p>
        </p:txBody>
      </p:sp>
      <p:sp>
        <p:nvSpPr>
          <p:cNvPr id="3" name="Content Placeholder 2"/>
          <p:cNvSpPr>
            <a:spLocks noGrp="1"/>
          </p:cNvSpPr>
          <p:nvPr>
            <p:ph idx="1"/>
          </p:nvPr>
        </p:nvSpPr>
        <p:spPr/>
        <p:txBody>
          <a:bodyPr/>
          <a:lstStyle/>
          <a:p>
            <a:r>
              <a:rPr lang="en-US" sz="1400" dirty="0" smtClean="0"/>
              <a:t>National Treasury published policy paper in 2012 – Reducing the risks of over-the-counter derivatives in South Africa – </a:t>
            </a:r>
            <a:r>
              <a:rPr lang="en-US" sz="1400" dirty="0">
                <a:hlinkClick r:id="rId2" invalidUrl="http://www.treasury.gov.za/legislation/bills/2012/FMB/Annexure B Reducing the Risks of OTC Derivatives.pdf"/>
              </a:rPr>
              <a:t>http://www.treasury.gov.za/legislation/bills/2012/FMB/Annexure%20B%20Reducing%20the%20Risks%20of%20OTC%20Derivatives.pdf</a:t>
            </a:r>
            <a:endParaRPr lang="en-US" sz="1400" dirty="0" smtClean="0"/>
          </a:p>
          <a:p>
            <a:r>
              <a:rPr lang="en-US" sz="1400" dirty="0" smtClean="0"/>
              <a:t>Highlighted approach to implement the reforms </a:t>
            </a:r>
          </a:p>
          <a:p>
            <a:pPr lvl="1"/>
            <a:r>
              <a:rPr lang="en-US" sz="1400" dirty="0" smtClean="0"/>
              <a:t>Proposed to follow a phased implementation approach - </a:t>
            </a:r>
          </a:p>
        </p:txBody>
      </p:sp>
      <p:sp>
        <p:nvSpPr>
          <p:cNvPr id="4" name="Slide Number Placeholder 3"/>
          <p:cNvSpPr>
            <a:spLocks noGrp="1"/>
          </p:cNvSpPr>
          <p:nvPr>
            <p:ph type="sldNum" sz="quarter" idx="12"/>
          </p:nvPr>
        </p:nvSpPr>
        <p:spPr/>
        <p:txBody>
          <a:bodyPr/>
          <a:lstStyle/>
          <a:p>
            <a:pPr>
              <a:defRPr/>
            </a:pPr>
            <a:fld id="{18CC9CFB-5521-4678-B011-3614EFC0CBEB}" type="slidenum">
              <a:rPr lang="en-US" smtClean="0"/>
              <a:pPr>
                <a:defRPr/>
              </a:pPr>
              <a:t>9</a:t>
            </a:fld>
            <a:endParaRPr lang="en-US" sz="1400" b="0" dirty="0">
              <a:solidFill>
                <a:schemeClr val="tx1"/>
              </a:solidFill>
              <a:latin typeface="+mn-lt"/>
            </a:endParaRPr>
          </a:p>
        </p:txBody>
      </p:sp>
      <p:graphicFrame>
        <p:nvGraphicFramePr>
          <p:cNvPr id="5" name="Diagram 4"/>
          <p:cNvGraphicFramePr/>
          <p:nvPr>
            <p:extLst>
              <p:ext uri="{D42A27DB-BD31-4B8C-83A1-F6EECF244321}">
                <p14:modId xmlns:p14="http://schemas.microsoft.com/office/powerpoint/2010/main" val="586910544"/>
              </p:ext>
            </p:extLst>
          </p:nvPr>
        </p:nvGraphicFramePr>
        <p:xfrm>
          <a:off x="1497732" y="3068960"/>
          <a:ext cx="6072336" cy="2536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20032099"/>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Bold"/>
        <a:ea typeface="Osaka"/>
        <a:cs typeface=""/>
      </a:majorFont>
      <a:minorFont>
        <a:latin typeface="Arial"/>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A10F75C0372A841883BE81DBC7DAFD2" ma:contentTypeVersion="9" ma:contentTypeDescription="Create a new document." ma:contentTypeScope="" ma:versionID="e9760ed9d53f30391e5a0c9020ab00c2">
  <xsd:schema xmlns:xsd="http://www.w3.org/2001/XMLSchema" xmlns:p="http://schemas.microsoft.com/office/2006/metadata/properties" xmlns:ns2="2aca096b-a3fb-48a2-88ee-f7b59ea5c3d2" xmlns:ns3="1ef10d30-60d1-4885-801b-11583d4bc061" targetNamespace="http://schemas.microsoft.com/office/2006/metadata/properties" ma:root="true" ma:fieldsID="8cd0a9b97af9d8ec311b1cc11fa259d0" ns2:_="" ns3:_="">
    <xsd:import namespace="2aca096b-a3fb-48a2-88ee-f7b59ea5c3d2"/>
    <xsd:import namespace="1ef10d30-60d1-4885-801b-11583d4bc061"/>
    <xsd:element name="properties">
      <xsd:complexType>
        <xsd:sequence>
          <xsd:element name="documentManagement">
            <xsd:complexType>
              <xsd:all>
                <xsd:element ref="ns2:Discription" minOccurs="0"/>
                <xsd:element ref="ns2:Common_x0020_Accessed_x0020_Document" minOccurs="0"/>
                <xsd:element ref="ns3:Business_x0020_Unit" minOccurs="0"/>
                <xsd:element ref="ns3:Division" minOccurs="0"/>
                <xsd:element ref="ns3:Electronic_x0020_Template_x0020_Category" minOccurs="0"/>
              </xsd:all>
            </xsd:complexType>
          </xsd:element>
        </xsd:sequence>
      </xsd:complexType>
    </xsd:element>
  </xsd:schema>
  <xsd:schema xmlns:xsd="http://www.w3.org/2001/XMLSchema" xmlns:dms="http://schemas.microsoft.com/office/2006/documentManagement/types" targetNamespace="2aca096b-a3fb-48a2-88ee-f7b59ea5c3d2" elementFormDefault="qualified">
    <xsd:import namespace="http://schemas.microsoft.com/office/2006/documentManagement/types"/>
    <xsd:element name="Discription" ma:index="1" nillable="true" ma:displayName="Discription" ma:internalName="Discription">
      <xsd:simpleType>
        <xsd:restriction base="dms:Note"/>
      </xsd:simpleType>
    </xsd:element>
    <xsd:element name="Common_x0020_Accessed_x0020_Document" ma:index="3" nillable="true" ma:displayName="Common Accessed Document" ma:default="0" ma:internalName="Common_x0020_Accessed_x0020_Document">
      <xsd:simpleType>
        <xsd:restriction base="dms:Boolean"/>
      </xsd:simpleType>
    </xsd:element>
  </xsd:schema>
  <xsd:schema xmlns:xsd="http://www.w3.org/2001/XMLSchema" xmlns:dms="http://schemas.microsoft.com/office/2006/documentManagement/types" targetNamespace="1ef10d30-60d1-4885-801b-11583d4bc061" elementFormDefault="qualified">
    <xsd:import namespace="http://schemas.microsoft.com/office/2006/documentManagement/types"/>
    <xsd:element name="Business_x0020_Unit" ma:index="10" nillable="true" ma:displayName="Business Unit" ma:format="Dropdown" ma:internalName="Business_x0020_Unit0">
      <xsd:simpleType>
        <xsd:restriction base="dms:Choice">
          <xsd:enumeration value="Corporate Services"/>
          <xsd:enumeration value="Asset &amp; Liabity Management"/>
          <xsd:enumeration value="Ministry"/>
          <xsd:enumeration value="Office of the Director-General"/>
          <xsd:enumeration value="Specialist Functions"/>
          <xsd:enumeration value="Budget Office"/>
          <xsd:enumeration value="Economic Policies"/>
          <xsd:enumeration value="Tax Financial Section and International Economics"/>
          <xsd:enumeration value="Intergovernmental Relations"/>
          <xsd:enumeration value="Office of the Accountant-General"/>
          <xsd:enumeration value="Public Finance"/>
          <xsd:enumeration value="Communications"/>
        </xsd:restriction>
      </xsd:simpleType>
    </xsd:element>
    <xsd:element name="Division" ma:index="11" nillable="true" ma:displayName="Division" ma:default="Not Applicable" ma:format="Dropdown" ma:internalName="Division">
      <xsd:simpleType>
        <xsd:restriction base="dms:Choice">
          <xsd:enumeration value="Not Applicable"/>
          <xsd:enumeration value="Facilities Management"/>
          <xsd:enumeration value="Financial Management"/>
          <xsd:enumeration value="Human Resources"/>
          <xsd:enumeration value="Internal Audit"/>
          <xsd:enumeration value="Information Technology"/>
          <xsd:enumeration value="Strategic Projects and Support"/>
          <xsd:enumeration value="Enterprise Risk and Security Management"/>
          <xsd:enumeration value="Communications"/>
        </xsd:restriction>
      </xsd:simpleType>
    </xsd:element>
    <xsd:element name="Electronic_x0020_Template_x0020_Category" ma:index="12" nillable="true" ma:displayName="Electronic Template Category" ma:default="Other" ma:format="Dropdown" ma:internalName="Electronic_x0020_Template_x0020_Category">
      <xsd:simpleType>
        <xsd:restriction base="dms:Choice">
          <xsd:enumeration value="Appointments"/>
          <xsd:enumeration value="Employee Relations"/>
          <xsd:enumeration value="EWP"/>
          <xsd:enumeration value="Funeral Benefits"/>
          <xsd:enumeration value="HRD"/>
          <xsd:enumeration value="Job Evaluation"/>
          <xsd:enumeration value="Leave"/>
          <xsd:enumeration value="Pensions Administration"/>
          <xsd:enumeration value="Performance Management"/>
          <xsd:enumeration value="Terminations"/>
          <xsd:enumeration value="HR Opps"/>
          <xsd:enumeration value="Other"/>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ma:readOnly="true"/>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Common_x0020_Accessed_x0020_Document xmlns="2aca096b-a3fb-48a2-88ee-f7b59ea5c3d2">true</Common_x0020_Accessed_x0020_Document>
    <Discription xmlns="2aca096b-a3fb-48a2-88ee-f7b59ea5c3d2" xsi:nil="true"/>
    <Business_x0020_Unit xmlns="1ef10d30-60d1-4885-801b-11583d4bc061">Communications</Business_x0020_Unit>
    <Electronic_x0020_Template_x0020_Category xmlns="1ef10d30-60d1-4885-801b-11583d4bc061">Other</Electronic_x0020_Template_x0020_Category>
    <Division xmlns="1ef10d30-60d1-4885-801b-11583d4bc061">Communications</Division>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75D2051-8DB3-4A3C-A69D-63A16E217A40}">
  <ds:schemaRefs>
    <ds:schemaRef ds:uri="http://schemas.microsoft.com/office/2006/metadata/longProperties"/>
  </ds:schemaRefs>
</ds:datastoreItem>
</file>

<file path=customXml/itemProps2.xml><?xml version="1.0" encoding="utf-8"?>
<ds:datastoreItem xmlns:ds="http://schemas.openxmlformats.org/officeDocument/2006/customXml" ds:itemID="{CC103B29-33E2-4887-BC99-37C47B6AF9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ca096b-a3fb-48a2-88ee-f7b59ea5c3d2"/>
    <ds:schemaRef ds:uri="1ef10d30-60d1-4885-801b-11583d4bc061"/>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3670F23C-C568-4939-934D-E549369DF442}">
  <ds:schemaRefs>
    <ds:schemaRef ds:uri="http://purl.org/dc/terms/"/>
    <ds:schemaRef ds:uri="http://schemas.microsoft.com/office/2006/documentManagement/types"/>
    <ds:schemaRef ds:uri="http://purl.org/dc/dcmitype/"/>
    <ds:schemaRef ds:uri="http://schemas.openxmlformats.org/package/2006/metadata/core-properties"/>
    <ds:schemaRef ds:uri="http://purl.org/dc/elements/1.1/"/>
    <ds:schemaRef ds:uri="http://www.w3.org/XML/1998/namespace"/>
    <ds:schemaRef ds:uri="1ef10d30-60d1-4885-801b-11583d4bc061"/>
    <ds:schemaRef ds:uri="2aca096b-a3fb-48a2-88ee-f7b59ea5c3d2"/>
    <ds:schemaRef ds:uri="http://schemas.microsoft.com/office/2006/metadata/properties"/>
  </ds:schemaRefs>
</ds:datastoreItem>
</file>

<file path=customXml/itemProps4.xml><?xml version="1.0" encoding="utf-8"?>
<ds:datastoreItem xmlns:ds="http://schemas.openxmlformats.org/officeDocument/2006/customXml" ds:itemID="{85C5DE4E-B98B-4711-8019-7F82E96967C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6080</TotalTime>
  <Words>4455</Words>
  <Application>Microsoft Office PowerPoint</Application>
  <PresentationFormat>On-screen Show (4:3)</PresentationFormat>
  <Paragraphs>483</Paragraphs>
  <Slides>41</Slides>
  <Notes>8</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Blank Presentation</vt:lpstr>
      <vt:lpstr>Update on Twin Peaks system</vt:lpstr>
      <vt:lpstr>Maps to a set of policy objectives</vt:lpstr>
      <vt:lpstr>Existing laws under Twin Peaks</vt:lpstr>
      <vt:lpstr>Joint Standard on Margin Requirements for Non-Centrally Cleared Derivatives Transactions</vt:lpstr>
      <vt:lpstr>Why was this submitted?</vt:lpstr>
      <vt:lpstr>Why was this tabled? (2)</vt:lpstr>
      <vt:lpstr>Contents</vt:lpstr>
      <vt:lpstr>Committed to the Global Financial Market Reforms</vt:lpstr>
      <vt:lpstr>Proposed Approach to Implementing Reform Areas</vt:lpstr>
      <vt:lpstr>SA Progress to date</vt:lpstr>
      <vt:lpstr>Monitoring Implementation of Reforms</vt:lpstr>
      <vt:lpstr>Implementation of Margin Requirements</vt:lpstr>
      <vt:lpstr>SA making progress but still lagging</vt:lpstr>
      <vt:lpstr>Progress on Margin Requirements Frameworks</vt:lpstr>
      <vt:lpstr>Requirements in the joint standard on margin requirements for non-centrally cleared OTC derivatives transactions</vt:lpstr>
      <vt:lpstr>Impact and Intended operation of a regulatory instrument.</vt:lpstr>
      <vt:lpstr>BCBS-IOSCO framework into domestic regulatory framework.</vt:lpstr>
      <vt:lpstr>BCBS-IOSCO framework into domestic regulatory framework.</vt:lpstr>
      <vt:lpstr>Phased in Implementation Timeline</vt:lpstr>
      <vt:lpstr> DRAFT FINANCIAL SECTOR REGULATIONS, 2018 </vt:lpstr>
      <vt:lpstr>Amendments to Regulations in terms of Financial Sector Regulation Act</vt:lpstr>
      <vt:lpstr>Purpose of Regulations (2)</vt:lpstr>
      <vt:lpstr>Process</vt:lpstr>
      <vt:lpstr>Documents circulated to the Standing Committee on Finance (as required in terms of s 288(4) of the FSRA)</vt:lpstr>
      <vt:lpstr>Documents circulated to Committee (2)</vt:lpstr>
      <vt:lpstr>Summary of Regulations </vt:lpstr>
      <vt:lpstr>Part 1- Transitional Measures Regulation 2</vt:lpstr>
      <vt:lpstr>Part 1- Regulation 2 (Cont.)</vt:lpstr>
      <vt:lpstr>Part 1- Regulation 2 (Cont.)</vt:lpstr>
      <vt:lpstr>Part 1- Regulation 3</vt:lpstr>
      <vt:lpstr>Part 1- Regulation 3 (Cont.)</vt:lpstr>
      <vt:lpstr>Part 1- Regulation 3 (Cont).</vt:lpstr>
      <vt:lpstr>Part 1- Regulation 4</vt:lpstr>
      <vt:lpstr>Part 1- Regulations 5 and 6</vt:lpstr>
      <vt:lpstr> Part 2- Appointment of Commissioner and Deputy Commissioners of Financial Sector Conduct Authority </vt:lpstr>
      <vt:lpstr>Part 2- Regulation 9</vt:lpstr>
      <vt:lpstr>Part 2- Regulation 9(2)(a)</vt:lpstr>
      <vt:lpstr>Part 2- Regulation 9(2)(b)</vt:lpstr>
      <vt:lpstr>Part 2- Regulation 10</vt:lpstr>
      <vt:lpstr>Part 2 – Regulations 11 and 12</vt:lpstr>
      <vt:lpstr>THANK YOU</vt:lpstr>
    </vt:vector>
  </TitlesOfParts>
  <Company>bronwen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template (Powerpoint 2007)</dc:title>
  <dc:creator>Isabelle Mangazi</dc:creator>
  <cp:lastModifiedBy>Lyle</cp:lastModifiedBy>
  <cp:revision>580</cp:revision>
  <dcterms:created xsi:type="dcterms:W3CDTF">2010-05-24T08:09:56Z</dcterms:created>
  <dcterms:modified xsi:type="dcterms:W3CDTF">2019-12-03T11:09:20Z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ContentTypeId">
    <vt:lpwstr>0x010100FA10F75C0372A841883BE81DBC7DAFD2</vt:lpwstr>
  </property>
  <property fmtid="{D5CDD505-2E9C-101B-9397-08002B2CF9AE}" pid="4" name="Order">
    <vt:r8>10200</vt:r8>
  </property>
  <property fmtid="{D5CDD505-2E9C-101B-9397-08002B2CF9AE}" pid="5" name="Corporate Services Divition">
    <vt:lpwstr>Communications</vt:lpwstr>
  </property>
  <property fmtid="{D5CDD505-2E9C-101B-9397-08002B2CF9AE}" pid="6" name="Business Unit">
    <vt:lpwstr>Communications</vt:lpwstr>
  </property>
</Properties>
</file>