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57" r:id="rId2"/>
    <p:sldId id="262" r:id="rId3"/>
    <p:sldId id="263" r:id="rId4"/>
    <p:sldId id="260" r:id="rId5"/>
    <p:sldId id="265" r:id="rId6"/>
    <p:sldId id="266" r:id="rId7"/>
    <p:sldId id="282" r:id="rId8"/>
    <p:sldId id="285" r:id="rId9"/>
    <p:sldId id="276" r:id="rId10"/>
    <p:sldId id="294" r:id="rId11"/>
    <p:sldId id="278" r:id="rId12"/>
    <p:sldId id="292" r:id="rId13"/>
    <p:sldId id="291" r:id="rId14"/>
    <p:sldId id="284" r:id="rId15"/>
    <p:sldId id="286" r:id="rId16"/>
    <p:sldId id="289" r:id="rId17"/>
    <p:sldId id="290" r:id="rId18"/>
    <p:sldId id="293"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D4D4F"/>
    <a:srgbClr val="015B7E"/>
    <a:srgbClr val="F2B011"/>
    <a:srgbClr val="B11016"/>
    <a:srgbClr val="B11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9" autoAdjust="0"/>
    <p:restoredTop sz="94660"/>
  </p:normalViewPr>
  <p:slideViewPr>
    <p:cSldViewPr snapToGrid="0">
      <p:cViewPr>
        <p:scale>
          <a:sx n="60" d="100"/>
          <a:sy n="60" d="100"/>
        </p:scale>
        <p:origin x="-1422" y="-384"/>
      </p:cViewPr>
      <p:guideLst>
        <p:guide orient="horz" pos="2168"/>
        <p:guide pos="2880"/>
      </p:guideLst>
    </p:cSldViewPr>
  </p:slideViewPr>
  <p:notesTextViewPr>
    <p:cViewPr>
      <p:scale>
        <a:sx n="1" d="1"/>
        <a:sy n="1" d="1"/>
      </p:scale>
      <p:origin x="0" y="0"/>
    </p:cViewPr>
  </p:notesTextViewPr>
  <p:notesViewPr>
    <p:cSldViewPr snapToGrid="0">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34F1D0E-10EA-4A24-83F4-E95C478A33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 xmlns:a16="http://schemas.microsoft.com/office/drawing/2014/main" id="{48F1424D-91B8-4BB6-9388-46F12D0E5D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66E1F7-0AF3-4596-837B-9B38DE4BDE5C}" type="datetimeFigureOut">
              <a:rPr lang="en-ZA" smtClean="0"/>
              <a:t>2019/11/26</a:t>
            </a:fld>
            <a:endParaRPr lang="en-ZA" dirty="0"/>
          </a:p>
        </p:txBody>
      </p:sp>
      <p:sp>
        <p:nvSpPr>
          <p:cNvPr id="4" name="Footer Placeholder 3">
            <a:extLst>
              <a:ext uri="{FF2B5EF4-FFF2-40B4-BE49-F238E27FC236}">
                <a16:creationId xmlns="" xmlns:a16="http://schemas.microsoft.com/office/drawing/2014/main" id="{5FDEA10E-DB49-46E4-A43D-BE29560DE8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 xmlns:a16="http://schemas.microsoft.com/office/drawing/2014/main" id="{A697A500-F5FD-4902-87EA-BF86BC568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90BBBE-37CC-4606-ACA0-247B4B439D4C}" type="slidenum">
              <a:rPr lang="en-ZA" smtClean="0"/>
              <a:t>‹#›</a:t>
            </a:fld>
            <a:endParaRPr lang="en-ZA" dirty="0"/>
          </a:p>
        </p:txBody>
      </p:sp>
    </p:spTree>
    <p:extLst>
      <p:ext uri="{BB962C8B-B14F-4D97-AF65-F5344CB8AC3E}">
        <p14:creationId xmlns:p14="http://schemas.microsoft.com/office/powerpoint/2010/main" val="4163590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spTree>
    <p:extLst>
      <p:ext uri="{BB962C8B-B14F-4D97-AF65-F5344CB8AC3E}">
        <p14:creationId xmlns:p14="http://schemas.microsoft.com/office/powerpoint/2010/main" val="11087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999113E-5427-4228-AEC3-AEDE92652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425F4D29-ADA7-4BDA-ABB6-3DD2F5AA21C9}"/>
              </a:ext>
            </a:extLst>
          </p:cNvPr>
          <p:cNvSpPr>
            <a:spLocks noGrp="1"/>
          </p:cNvSpPr>
          <p:nvPr>
            <p:ph type="title"/>
          </p:nvPr>
        </p:nvSpPr>
        <p:spPr>
          <a:xfrm>
            <a:off x="56484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spTree>
    <p:extLst>
      <p:ext uri="{BB962C8B-B14F-4D97-AF65-F5344CB8AC3E}">
        <p14:creationId xmlns:p14="http://schemas.microsoft.com/office/powerpoint/2010/main" val="15967580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Gree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28640BC-A236-41C5-AB1C-AD2026A18B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7407117-EBA5-42A8-B2DA-BAEB99FA2152}"/>
              </a:ext>
            </a:extLst>
          </p:cNvPr>
          <p:cNvSpPr>
            <a:spLocks noGrp="1"/>
          </p:cNvSpPr>
          <p:nvPr>
            <p:ph type="title"/>
          </p:nvPr>
        </p:nvSpPr>
        <p:spPr>
          <a:xfrm>
            <a:off x="56484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spTree>
    <p:extLst>
      <p:ext uri="{BB962C8B-B14F-4D97-AF65-F5344CB8AC3E}">
        <p14:creationId xmlns:p14="http://schemas.microsoft.com/office/powerpoint/2010/main" val="268639410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Slide Grey">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DB15D62-636C-45BE-AA4F-502D42786D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3CE8C248-B042-4272-A74F-37961CEB36A9}"/>
              </a:ext>
            </a:extLst>
          </p:cNvPr>
          <p:cNvSpPr>
            <a:spLocks noGrp="1"/>
          </p:cNvSpPr>
          <p:nvPr>
            <p:ph type="title"/>
          </p:nvPr>
        </p:nvSpPr>
        <p:spPr>
          <a:xfrm>
            <a:off x="4743450" y="2649538"/>
            <a:ext cx="3996513" cy="779462"/>
          </a:xfrm>
        </p:spPr>
        <p:txBody>
          <a:bodyPr>
            <a:normAutofit/>
          </a:bodyPr>
          <a:lstStyle>
            <a:lvl1pPr>
              <a:defRPr sz="36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373230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C1C8ECD7-C452-4709-80C2-FD8D41BD7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29" y="6324452"/>
            <a:ext cx="9241925" cy="434176"/>
          </a:xfrm>
          <a:prstGeom prst="rect">
            <a:avLst/>
          </a:prstGeom>
        </p:spPr>
      </p:pic>
      <p:sp>
        <p:nvSpPr>
          <p:cNvPr id="7" name="Rectangle 6">
            <a:extLst>
              <a:ext uri="{FF2B5EF4-FFF2-40B4-BE49-F238E27FC236}">
                <a16:creationId xmlns="" xmlns:a16="http://schemas.microsoft.com/office/drawing/2014/main" id="{E5493BF7-A226-4A9B-8F5D-C165B0890E25}"/>
              </a:ext>
            </a:extLst>
          </p:cNvPr>
          <p:cNvSpPr/>
          <p:nvPr userDrawn="1"/>
        </p:nvSpPr>
        <p:spPr>
          <a:xfrm>
            <a:off x="0" y="0"/>
            <a:ext cx="9144000" cy="1467293"/>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628650" y="365127"/>
            <a:ext cx="7886700" cy="779462"/>
          </a:xfrm>
        </p:spPr>
        <p:txBody>
          <a:bodyPr>
            <a:normAutofit/>
          </a:bodyPr>
          <a:lstStyle>
            <a:lvl1pPr>
              <a:defRPr sz="3600" b="1">
                <a:solidFill>
                  <a:schemeClr val="tx2"/>
                </a:solidFill>
              </a:defRPr>
            </a:lvl1pPr>
          </a:lstStyle>
          <a:p>
            <a:r>
              <a:rPr lang="en-US" dirty="0"/>
              <a:t>Click to edit Master title style</a:t>
            </a:r>
          </a:p>
        </p:txBody>
      </p:sp>
      <p:sp>
        <p:nvSpPr>
          <p:cNvPr id="3" name="Content Placeholder 2"/>
          <p:cNvSpPr>
            <a:spLocks noGrp="1"/>
          </p:cNvSpPr>
          <p:nvPr>
            <p:ph idx="1"/>
          </p:nvPr>
        </p:nvSpPr>
        <p:spPr>
          <a:noFill/>
        </p:spPr>
        <p:txBody>
          <a:bodyPr/>
          <a:lstStyle>
            <a:lvl1pPr>
              <a:defRPr>
                <a:solidFill>
                  <a:srgbClr val="4D4D4F"/>
                </a:solidFill>
              </a:defRPr>
            </a:lvl1pPr>
            <a:lvl2pPr>
              <a:defRPr>
                <a:solidFill>
                  <a:srgbClr val="4D4D4F"/>
                </a:solidFill>
              </a:defRPr>
            </a:lvl2pPr>
            <a:lvl3pPr>
              <a:defRPr>
                <a:solidFill>
                  <a:srgbClr val="4D4D4F"/>
                </a:solidFill>
              </a:defRPr>
            </a:lvl3pPr>
            <a:lvl4pPr>
              <a:defRPr>
                <a:solidFill>
                  <a:srgbClr val="4D4D4F"/>
                </a:solidFill>
              </a:defRPr>
            </a:lvl4pPr>
            <a:lvl5pPr>
              <a:defRPr>
                <a:solidFill>
                  <a:srgbClr val="4D4D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87773" y="6356350"/>
            <a:ext cx="506382" cy="365125"/>
          </a:xfrm>
          <a:prstGeom prst="rect">
            <a:avLst/>
          </a:prstGeom>
        </p:spPr>
        <p:txBody>
          <a:bodyPr/>
          <a:lstStyle>
            <a:lvl1pPr>
              <a:defRPr>
                <a:solidFill>
                  <a:srgbClr val="000000"/>
                </a:solidFill>
              </a:defRPr>
            </a:lvl1pPr>
          </a:lstStyle>
          <a:p>
            <a:fld id="{28590CB7-C9F0-41A6-9D18-042C6D33187B}" type="slidenum">
              <a:rPr lang="en-ZA" smtClean="0"/>
              <a:pPr/>
              <a:t>‹#›</a:t>
            </a:fld>
            <a:endParaRPr lang="en-ZA" dirty="0"/>
          </a:p>
        </p:txBody>
      </p:sp>
      <p:pic>
        <p:nvPicPr>
          <p:cNvPr id="10" name="Picture 9">
            <a:extLst>
              <a:ext uri="{FF2B5EF4-FFF2-40B4-BE49-F238E27FC236}">
                <a16:creationId xmlns="" xmlns:a16="http://schemas.microsoft.com/office/drawing/2014/main" id="{2AC149DC-8BB9-40B1-8100-FF9A27F0C3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8125" y="250031"/>
            <a:ext cx="971550" cy="990600"/>
          </a:xfrm>
          <a:prstGeom prst="rect">
            <a:avLst/>
          </a:prstGeom>
        </p:spPr>
      </p:pic>
    </p:spTree>
    <p:extLst>
      <p:ext uri="{BB962C8B-B14F-4D97-AF65-F5344CB8AC3E}">
        <p14:creationId xmlns:p14="http://schemas.microsoft.com/office/powerpoint/2010/main" val="15022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C5BDA2B-0894-458D-9F84-FE97B703ACBD}"/>
              </a:ext>
            </a:extLst>
          </p:cNvPr>
          <p:cNvSpPr/>
          <p:nvPr userDrawn="1"/>
        </p:nvSpPr>
        <p:spPr>
          <a:xfrm>
            <a:off x="0" y="0"/>
            <a:ext cx="9144000" cy="1467293"/>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a:extLst>
              <a:ext uri="{FF2B5EF4-FFF2-40B4-BE49-F238E27FC236}">
                <a16:creationId xmlns="" xmlns:a16="http://schemas.microsoft.com/office/drawing/2014/main" id="{1718ED46-272F-4B91-9666-BEE6EED87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8125" y="250031"/>
            <a:ext cx="971550" cy="990600"/>
          </a:xfrm>
          <a:prstGeom prst="rect">
            <a:avLst/>
          </a:prstGeom>
        </p:spPr>
      </p:pic>
      <p:sp>
        <p:nvSpPr>
          <p:cNvPr id="15" name="Title 1">
            <a:extLst>
              <a:ext uri="{FF2B5EF4-FFF2-40B4-BE49-F238E27FC236}">
                <a16:creationId xmlns="" xmlns:a16="http://schemas.microsoft.com/office/drawing/2014/main" id="{2D9CEE5F-3F45-4EB6-B824-4E1DD5F26B21}"/>
              </a:ext>
            </a:extLst>
          </p:cNvPr>
          <p:cNvSpPr>
            <a:spLocks noGrp="1"/>
          </p:cNvSpPr>
          <p:nvPr>
            <p:ph type="title"/>
          </p:nvPr>
        </p:nvSpPr>
        <p:spPr>
          <a:xfrm>
            <a:off x="628650" y="365127"/>
            <a:ext cx="7886700" cy="779462"/>
          </a:xfrm>
        </p:spPr>
        <p:txBody>
          <a:bodyPr>
            <a:normAutofit/>
          </a:bodyPr>
          <a:lstStyle>
            <a:lvl1pPr>
              <a:defRPr sz="3600" b="1">
                <a:solidFill>
                  <a:schemeClr val="tx2"/>
                </a:solidFill>
              </a:defRPr>
            </a:lvl1pPr>
          </a:lstStyle>
          <a:p>
            <a:r>
              <a:rPr lang="en-US" dirty="0"/>
              <a:t>Click to edit Master title style</a:t>
            </a:r>
          </a:p>
        </p:txBody>
      </p:sp>
      <p:pic>
        <p:nvPicPr>
          <p:cNvPr id="5" name="Picture 4">
            <a:extLst>
              <a:ext uri="{FF2B5EF4-FFF2-40B4-BE49-F238E27FC236}">
                <a16:creationId xmlns="" xmlns:a16="http://schemas.microsoft.com/office/drawing/2014/main" id="{9BD1BE35-ED5F-447F-9818-31531F9242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29" y="6324452"/>
            <a:ext cx="9241925" cy="434176"/>
          </a:xfrm>
          <a:prstGeom prst="rect">
            <a:avLst/>
          </a:prstGeom>
        </p:spPr>
      </p:pic>
      <p:sp>
        <p:nvSpPr>
          <p:cNvPr id="6" name="Slide Number Placeholder 5">
            <a:extLst>
              <a:ext uri="{FF2B5EF4-FFF2-40B4-BE49-F238E27FC236}">
                <a16:creationId xmlns="" xmlns:a16="http://schemas.microsoft.com/office/drawing/2014/main" id="{FFCB4F3B-390E-40D6-AD84-1B008BB10A5B}"/>
              </a:ext>
            </a:extLst>
          </p:cNvPr>
          <p:cNvSpPr>
            <a:spLocks noGrp="1"/>
          </p:cNvSpPr>
          <p:nvPr>
            <p:ph type="sldNum" sz="quarter" idx="12"/>
          </p:nvPr>
        </p:nvSpPr>
        <p:spPr>
          <a:xfrm>
            <a:off x="8587773" y="6356350"/>
            <a:ext cx="506382" cy="365125"/>
          </a:xfrm>
          <a:prstGeom prst="rect">
            <a:avLst/>
          </a:prstGeom>
        </p:spPr>
        <p:txBody>
          <a:bodyPr/>
          <a:lstStyle>
            <a:lvl1pPr>
              <a:defRPr>
                <a:solidFill>
                  <a:srgbClr val="000000"/>
                </a:solidFill>
              </a:defRPr>
            </a:lvl1pPr>
          </a:lstStyle>
          <a:p>
            <a:fld id="{28590CB7-C9F0-41A6-9D18-042C6D33187B}" type="slidenum">
              <a:rPr lang="en-ZA" smtClean="0"/>
              <a:pPr/>
              <a:t>‹#›</a:t>
            </a:fld>
            <a:endParaRPr lang="en-ZA" dirty="0"/>
          </a:p>
        </p:txBody>
      </p:sp>
    </p:spTree>
    <p:extLst>
      <p:ext uri="{BB962C8B-B14F-4D97-AF65-F5344CB8AC3E}">
        <p14:creationId xmlns:p14="http://schemas.microsoft.com/office/powerpoint/2010/main" val="83743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74521955-70A7-4B83-B5D1-ECA2F3EC48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3"/>
          <p:cNvSpPr>
            <a:spLocks noGrp="1"/>
          </p:cNvSpPr>
          <p:nvPr>
            <p:ph sz="half" idx="2"/>
          </p:nvPr>
        </p:nvSpPr>
        <p:spPr>
          <a:xfrm>
            <a:off x="3757046" y="1792353"/>
            <a:ext cx="51317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 xmlns:a16="http://schemas.microsoft.com/office/drawing/2014/main" id="{8F69604C-1402-4884-9888-881DFE53EFDD}"/>
              </a:ext>
            </a:extLst>
          </p:cNvPr>
          <p:cNvSpPr/>
          <p:nvPr userDrawn="1"/>
        </p:nvSpPr>
        <p:spPr>
          <a:xfrm>
            <a:off x="0" y="0"/>
            <a:ext cx="9144000" cy="1467293"/>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itle 1">
            <a:extLst>
              <a:ext uri="{FF2B5EF4-FFF2-40B4-BE49-F238E27FC236}">
                <a16:creationId xmlns="" xmlns:a16="http://schemas.microsoft.com/office/drawing/2014/main" id="{EF2E7262-26E5-495D-B65E-72375B897CBD}"/>
              </a:ext>
            </a:extLst>
          </p:cNvPr>
          <p:cNvSpPr>
            <a:spLocks noGrp="1"/>
          </p:cNvSpPr>
          <p:nvPr>
            <p:ph type="title"/>
          </p:nvPr>
        </p:nvSpPr>
        <p:spPr>
          <a:xfrm>
            <a:off x="628650" y="365127"/>
            <a:ext cx="7886700" cy="779462"/>
          </a:xfrm>
        </p:spPr>
        <p:txBody>
          <a:bodyPr>
            <a:normAutofit/>
          </a:bodyPr>
          <a:lstStyle>
            <a:lvl1pPr>
              <a:defRPr sz="3600" b="1">
                <a:solidFill>
                  <a:schemeClr val="tx2"/>
                </a:solidFill>
              </a:defRPr>
            </a:lvl1pPr>
          </a:lstStyle>
          <a:p>
            <a:r>
              <a:rPr lang="en-US" dirty="0"/>
              <a:t>Click to edit Master title style</a:t>
            </a:r>
          </a:p>
        </p:txBody>
      </p:sp>
      <p:pic>
        <p:nvPicPr>
          <p:cNvPr id="12" name="Picture 11">
            <a:extLst>
              <a:ext uri="{FF2B5EF4-FFF2-40B4-BE49-F238E27FC236}">
                <a16:creationId xmlns="" xmlns:a16="http://schemas.microsoft.com/office/drawing/2014/main" id="{BAE57D15-17BB-48B9-AE8B-0BBE49245B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9844" y="219009"/>
            <a:ext cx="971550" cy="990600"/>
          </a:xfrm>
          <a:prstGeom prst="rect">
            <a:avLst/>
          </a:prstGeom>
        </p:spPr>
      </p:pic>
      <p:pic>
        <p:nvPicPr>
          <p:cNvPr id="13" name="Picture 12">
            <a:extLst>
              <a:ext uri="{FF2B5EF4-FFF2-40B4-BE49-F238E27FC236}">
                <a16:creationId xmlns="" xmlns:a16="http://schemas.microsoft.com/office/drawing/2014/main" id="{02E68B24-ABA2-4CEB-8A3C-BCBE525C28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029" y="6324452"/>
            <a:ext cx="9241925" cy="434176"/>
          </a:xfrm>
          <a:prstGeom prst="rect">
            <a:avLst/>
          </a:prstGeom>
        </p:spPr>
      </p:pic>
      <p:sp>
        <p:nvSpPr>
          <p:cNvPr id="14" name="Slide Number Placeholder 5">
            <a:extLst>
              <a:ext uri="{FF2B5EF4-FFF2-40B4-BE49-F238E27FC236}">
                <a16:creationId xmlns="" xmlns:a16="http://schemas.microsoft.com/office/drawing/2014/main" id="{46D3D457-E25C-44FD-9DAB-10637CDF9230}"/>
              </a:ext>
            </a:extLst>
          </p:cNvPr>
          <p:cNvSpPr>
            <a:spLocks noGrp="1"/>
          </p:cNvSpPr>
          <p:nvPr>
            <p:ph type="sldNum" sz="quarter" idx="12"/>
          </p:nvPr>
        </p:nvSpPr>
        <p:spPr>
          <a:xfrm>
            <a:off x="8587773" y="6356350"/>
            <a:ext cx="506382" cy="365125"/>
          </a:xfrm>
          <a:prstGeom prst="rect">
            <a:avLst/>
          </a:prstGeom>
        </p:spPr>
        <p:txBody>
          <a:bodyPr/>
          <a:lstStyle>
            <a:lvl1pPr>
              <a:defRPr>
                <a:solidFill>
                  <a:srgbClr val="000000"/>
                </a:solidFill>
              </a:defRPr>
            </a:lvl1pPr>
          </a:lstStyle>
          <a:p>
            <a:fld id="{28590CB7-C9F0-41A6-9D18-042C6D33187B}" type="slidenum">
              <a:rPr lang="en-ZA" smtClean="0"/>
              <a:pPr/>
              <a:t>‹#›</a:t>
            </a:fld>
            <a:endParaRPr lang="en-ZA" dirty="0"/>
          </a:p>
        </p:txBody>
      </p:sp>
    </p:spTree>
    <p:extLst>
      <p:ext uri="{BB962C8B-B14F-4D97-AF65-F5344CB8AC3E}">
        <p14:creationId xmlns:p14="http://schemas.microsoft.com/office/powerpoint/2010/main" val="364314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7BDC9A-F413-4B68-8DD6-C9767D1D42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3"/>
          <p:cNvSpPr>
            <a:spLocks noGrp="1"/>
          </p:cNvSpPr>
          <p:nvPr>
            <p:ph sz="half" idx="2"/>
          </p:nvPr>
        </p:nvSpPr>
        <p:spPr>
          <a:xfrm>
            <a:off x="3104707" y="1792353"/>
            <a:ext cx="578411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 xmlns:a16="http://schemas.microsoft.com/office/drawing/2014/main" id="{8F69604C-1402-4884-9888-881DFE53EFDD}"/>
              </a:ext>
            </a:extLst>
          </p:cNvPr>
          <p:cNvSpPr/>
          <p:nvPr userDrawn="1"/>
        </p:nvSpPr>
        <p:spPr>
          <a:xfrm>
            <a:off x="2860158" y="0"/>
            <a:ext cx="6283842" cy="1467293"/>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itle 1">
            <a:extLst>
              <a:ext uri="{FF2B5EF4-FFF2-40B4-BE49-F238E27FC236}">
                <a16:creationId xmlns="" xmlns:a16="http://schemas.microsoft.com/office/drawing/2014/main" id="{EF2E7262-26E5-495D-B65E-72375B897CBD}"/>
              </a:ext>
            </a:extLst>
          </p:cNvPr>
          <p:cNvSpPr>
            <a:spLocks noGrp="1"/>
          </p:cNvSpPr>
          <p:nvPr>
            <p:ph type="title"/>
          </p:nvPr>
        </p:nvSpPr>
        <p:spPr>
          <a:xfrm>
            <a:off x="3104706" y="365127"/>
            <a:ext cx="5410643" cy="779462"/>
          </a:xfrm>
        </p:spPr>
        <p:txBody>
          <a:bodyPr>
            <a:normAutofit/>
          </a:bodyPr>
          <a:lstStyle>
            <a:lvl1pPr>
              <a:defRPr sz="3600" b="1">
                <a:solidFill>
                  <a:schemeClr val="tx2"/>
                </a:solidFill>
              </a:defRPr>
            </a:lvl1pPr>
          </a:lstStyle>
          <a:p>
            <a:r>
              <a:rPr lang="en-US" dirty="0"/>
              <a:t>Click to edit Master</a:t>
            </a:r>
          </a:p>
        </p:txBody>
      </p:sp>
      <p:pic>
        <p:nvPicPr>
          <p:cNvPr id="12" name="Picture 11">
            <a:extLst>
              <a:ext uri="{FF2B5EF4-FFF2-40B4-BE49-F238E27FC236}">
                <a16:creationId xmlns="" xmlns:a16="http://schemas.microsoft.com/office/drawing/2014/main" id="{BAE57D15-17BB-48B9-AE8B-0BBE49245B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7268" y="259558"/>
            <a:ext cx="971550" cy="990600"/>
          </a:xfrm>
          <a:prstGeom prst="rect">
            <a:avLst/>
          </a:prstGeom>
        </p:spPr>
      </p:pic>
      <p:pic>
        <p:nvPicPr>
          <p:cNvPr id="16" name="Picture 15">
            <a:extLst>
              <a:ext uri="{FF2B5EF4-FFF2-40B4-BE49-F238E27FC236}">
                <a16:creationId xmlns="" xmlns:a16="http://schemas.microsoft.com/office/drawing/2014/main" id="{3CC36B27-C43B-438A-A92B-F35C13AA85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029" y="6324452"/>
            <a:ext cx="9241925" cy="434176"/>
          </a:xfrm>
          <a:prstGeom prst="rect">
            <a:avLst/>
          </a:prstGeom>
        </p:spPr>
      </p:pic>
      <p:sp>
        <p:nvSpPr>
          <p:cNvPr id="17" name="Date Placeholder 3">
            <a:extLst>
              <a:ext uri="{FF2B5EF4-FFF2-40B4-BE49-F238E27FC236}">
                <a16:creationId xmlns="" xmlns:a16="http://schemas.microsoft.com/office/drawing/2014/main" id="{C0A85292-F9E6-44D7-AD03-FC87AB142304}"/>
              </a:ext>
            </a:extLst>
          </p:cNvPr>
          <p:cNvSpPr>
            <a:spLocks noGrp="1"/>
          </p:cNvSpPr>
          <p:nvPr>
            <p:ph type="dt" sz="half" idx="10"/>
          </p:nvPr>
        </p:nvSpPr>
        <p:spPr>
          <a:xfrm>
            <a:off x="628650" y="6356351"/>
            <a:ext cx="2057400" cy="365125"/>
          </a:xfrm>
          <a:prstGeom prst="rect">
            <a:avLst/>
          </a:prstGeom>
        </p:spPr>
        <p:txBody>
          <a:bodyPr/>
          <a:lstStyle>
            <a:lvl1pPr>
              <a:defRPr>
                <a:solidFill>
                  <a:schemeClr val="tx2"/>
                </a:solidFill>
              </a:defRPr>
            </a:lvl1pPr>
          </a:lstStyle>
          <a:p>
            <a:fld id="{7C82BE22-25E5-4864-AFE0-4FE1AB97B2C7}" type="datetimeFigureOut">
              <a:rPr lang="en-ZA" smtClean="0"/>
              <a:pPr/>
              <a:t>2019/11/26</a:t>
            </a:fld>
            <a:endParaRPr lang="en-ZA" dirty="0"/>
          </a:p>
        </p:txBody>
      </p:sp>
      <p:sp>
        <p:nvSpPr>
          <p:cNvPr id="18" name="Footer Placeholder 4">
            <a:extLst>
              <a:ext uri="{FF2B5EF4-FFF2-40B4-BE49-F238E27FC236}">
                <a16:creationId xmlns="" xmlns:a16="http://schemas.microsoft.com/office/drawing/2014/main" id="{61EBAAAF-68A0-463C-9896-B668EC0C1F72}"/>
              </a:ext>
            </a:extLst>
          </p:cNvPr>
          <p:cNvSpPr>
            <a:spLocks noGrp="1"/>
          </p:cNvSpPr>
          <p:nvPr>
            <p:ph type="ftr" sz="quarter" idx="11"/>
          </p:nvPr>
        </p:nvSpPr>
        <p:spPr>
          <a:xfrm>
            <a:off x="3028950" y="6356351"/>
            <a:ext cx="3086100" cy="365125"/>
          </a:xfrm>
          <a:prstGeom prst="rect">
            <a:avLst/>
          </a:prstGeom>
        </p:spPr>
        <p:txBody>
          <a:bodyPr/>
          <a:lstStyle>
            <a:lvl1pPr>
              <a:defRPr>
                <a:solidFill>
                  <a:schemeClr val="tx2"/>
                </a:solidFill>
              </a:defRPr>
            </a:lvl1pPr>
          </a:lstStyle>
          <a:p>
            <a:endParaRPr lang="en-ZA" dirty="0"/>
          </a:p>
        </p:txBody>
      </p:sp>
      <p:sp>
        <p:nvSpPr>
          <p:cNvPr id="19" name="Slide Number Placeholder 5">
            <a:extLst>
              <a:ext uri="{FF2B5EF4-FFF2-40B4-BE49-F238E27FC236}">
                <a16:creationId xmlns="" xmlns:a16="http://schemas.microsoft.com/office/drawing/2014/main" id="{62501578-3AA1-4FA5-94D6-4E06BA0CA203}"/>
              </a:ext>
            </a:extLst>
          </p:cNvPr>
          <p:cNvSpPr>
            <a:spLocks noGrp="1"/>
          </p:cNvSpPr>
          <p:nvPr>
            <p:ph type="sldNum" sz="quarter" idx="12"/>
          </p:nvPr>
        </p:nvSpPr>
        <p:spPr>
          <a:xfrm>
            <a:off x="6096437" y="6356351"/>
            <a:ext cx="2057400" cy="365125"/>
          </a:xfrm>
          <a:prstGeom prst="rect">
            <a:avLst/>
          </a:prstGeom>
        </p:spPr>
        <p:txBody>
          <a:bodyPr/>
          <a:lstStyle>
            <a:lvl1pPr>
              <a:defRPr>
                <a:solidFill>
                  <a:srgbClr val="000000"/>
                </a:solidFill>
              </a:defRPr>
            </a:lvl1pPr>
          </a:lstStyle>
          <a:p>
            <a:fld id="{28590CB7-C9F0-41A6-9D18-042C6D33187B}" type="slidenum">
              <a:rPr lang="en-ZA" smtClean="0"/>
              <a:pPr/>
              <a:t>‹#›</a:t>
            </a:fld>
            <a:endParaRPr lang="en-ZA" dirty="0"/>
          </a:p>
        </p:txBody>
      </p:sp>
    </p:spTree>
    <p:extLst>
      <p:ext uri="{BB962C8B-B14F-4D97-AF65-F5344CB8AC3E}">
        <p14:creationId xmlns:p14="http://schemas.microsoft.com/office/powerpoint/2010/main" val="3847888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 xmlns:a16="http://schemas.microsoft.com/office/drawing/2014/main" id="{F3EFA764-75FE-4952-8F7A-5726587A33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29" y="6324452"/>
            <a:ext cx="9241925" cy="434176"/>
          </a:xfrm>
          <a:prstGeom prst="rect">
            <a:avLst/>
          </a:prstGeom>
        </p:spPr>
      </p:pic>
      <p:sp>
        <p:nvSpPr>
          <p:cNvPr id="16" name="Slide Number Placeholder 5">
            <a:extLst>
              <a:ext uri="{FF2B5EF4-FFF2-40B4-BE49-F238E27FC236}">
                <a16:creationId xmlns="" xmlns:a16="http://schemas.microsoft.com/office/drawing/2014/main" id="{F6AA6881-2260-47DD-A438-EDFE71E1E8B4}"/>
              </a:ext>
            </a:extLst>
          </p:cNvPr>
          <p:cNvSpPr>
            <a:spLocks noGrp="1"/>
          </p:cNvSpPr>
          <p:nvPr>
            <p:ph type="sldNum" sz="quarter" idx="12"/>
          </p:nvPr>
        </p:nvSpPr>
        <p:spPr>
          <a:xfrm>
            <a:off x="8587773" y="6356350"/>
            <a:ext cx="506382" cy="365125"/>
          </a:xfrm>
          <a:prstGeom prst="rect">
            <a:avLst/>
          </a:prstGeom>
        </p:spPr>
        <p:txBody>
          <a:bodyPr/>
          <a:lstStyle>
            <a:lvl1pPr>
              <a:defRPr>
                <a:solidFill>
                  <a:srgbClr val="000000"/>
                </a:solidFill>
              </a:defRPr>
            </a:lvl1pPr>
          </a:lstStyle>
          <a:p>
            <a:fld id="{28590CB7-C9F0-41A6-9D18-042C6D33187B}" type="slidenum">
              <a:rPr lang="en-ZA" smtClean="0"/>
              <a:pPr/>
              <a:t>‹#›</a:t>
            </a:fld>
            <a:endParaRPr lang="en-ZA" dirty="0"/>
          </a:p>
        </p:txBody>
      </p:sp>
      <p:sp>
        <p:nvSpPr>
          <p:cNvPr id="9" name="Rectangle 8">
            <a:extLst>
              <a:ext uri="{FF2B5EF4-FFF2-40B4-BE49-F238E27FC236}">
                <a16:creationId xmlns="" xmlns:a16="http://schemas.microsoft.com/office/drawing/2014/main" id="{3E83612A-C2A7-42F1-B185-B69A5E44D856}"/>
              </a:ext>
            </a:extLst>
          </p:cNvPr>
          <p:cNvSpPr/>
          <p:nvPr userDrawn="1"/>
        </p:nvSpPr>
        <p:spPr>
          <a:xfrm>
            <a:off x="0" y="0"/>
            <a:ext cx="9144000" cy="1467293"/>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itle 1">
            <a:extLst>
              <a:ext uri="{FF2B5EF4-FFF2-40B4-BE49-F238E27FC236}">
                <a16:creationId xmlns="" xmlns:a16="http://schemas.microsoft.com/office/drawing/2014/main" id="{9061D6C6-61A2-43AD-99A9-BE7B5FB7F905}"/>
              </a:ext>
            </a:extLst>
          </p:cNvPr>
          <p:cNvSpPr>
            <a:spLocks noGrp="1"/>
          </p:cNvSpPr>
          <p:nvPr>
            <p:ph type="title"/>
          </p:nvPr>
        </p:nvSpPr>
        <p:spPr>
          <a:xfrm>
            <a:off x="628650" y="365127"/>
            <a:ext cx="7886700" cy="779462"/>
          </a:xfrm>
        </p:spPr>
        <p:txBody>
          <a:bodyPr>
            <a:normAutofit/>
          </a:bodyPr>
          <a:lstStyle>
            <a:lvl1pPr>
              <a:defRPr sz="3600" b="1">
                <a:solidFill>
                  <a:schemeClr val="tx2"/>
                </a:solidFill>
              </a:defRPr>
            </a:lvl1pPr>
          </a:lstStyle>
          <a:p>
            <a:r>
              <a:rPr lang="en-US" dirty="0"/>
              <a:t>Click to edit Master title style</a:t>
            </a:r>
          </a:p>
        </p:txBody>
      </p:sp>
      <p:pic>
        <p:nvPicPr>
          <p:cNvPr id="12" name="Picture 11">
            <a:extLst>
              <a:ext uri="{FF2B5EF4-FFF2-40B4-BE49-F238E27FC236}">
                <a16:creationId xmlns="" xmlns:a16="http://schemas.microsoft.com/office/drawing/2014/main" id="{EA6D29E6-5381-4020-8AD0-BEE31138A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9844" y="219009"/>
            <a:ext cx="971550" cy="990600"/>
          </a:xfrm>
          <a:prstGeom prst="rect">
            <a:avLst/>
          </a:prstGeom>
        </p:spPr>
      </p:pic>
    </p:spTree>
    <p:extLst>
      <p:ext uri="{BB962C8B-B14F-4D97-AF65-F5344CB8AC3E}">
        <p14:creationId xmlns:p14="http://schemas.microsoft.com/office/powerpoint/2010/main" val="103536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Design-Sliders-PpT-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60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E20C946C-E269-413C-9074-24693965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767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E20C946C-E269-413C-9074-24693965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 xmlns:a16="http://schemas.microsoft.com/office/drawing/2014/main" id="{7F41735D-D39C-402A-971B-AE4958ECC4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220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E20C946C-E269-413C-9074-24693965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 xmlns:a16="http://schemas.microsoft.com/office/drawing/2014/main" id="{7F41735D-D39C-402A-971B-AE4958ECC4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 xmlns:a16="http://schemas.microsoft.com/office/drawing/2014/main" id="{CEAC86E5-3316-416C-ACAF-4440E902D0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980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E20C946C-E269-413C-9074-24693965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 xmlns:a16="http://schemas.microsoft.com/office/drawing/2014/main" id="{7F41735D-D39C-402A-971B-AE4958ECC4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 xmlns:a16="http://schemas.microsoft.com/office/drawing/2014/main" id="{CEAC86E5-3316-416C-ACAF-4440E902D0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 xmlns:a16="http://schemas.microsoft.com/office/drawing/2014/main" id="{3B239769-F8E4-426F-B39A-27229B25C3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168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E20C946C-E269-413C-9074-24693965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 xmlns:a16="http://schemas.microsoft.com/office/drawing/2014/main" id="{7F41735D-D39C-402A-971B-AE4958ECC4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 xmlns:a16="http://schemas.microsoft.com/office/drawing/2014/main" id="{CEAC86E5-3316-416C-ACAF-4440E902D0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 xmlns:a16="http://schemas.microsoft.com/office/drawing/2014/main" id="{3B239769-F8E4-426F-B39A-27229B25C3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 xmlns:a16="http://schemas.microsoft.com/office/drawing/2014/main" id="{746F3C47-9A6A-48B7-A93B-617900E8017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82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E20C946C-E269-413C-9074-24693965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 xmlns:a16="http://schemas.microsoft.com/office/drawing/2014/main" id="{7F41735D-D39C-402A-971B-AE4958ECC4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 xmlns:a16="http://schemas.microsoft.com/office/drawing/2014/main" id="{CEAC86E5-3316-416C-ACAF-4440E902D0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 xmlns:a16="http://schemas.microsoft.com/office/drawing/2014/main" id="{3B239769-F8E4-426F-B39A-27229B25C3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 xmlns:a16="http://schemas.microsoft.com/office/drawing/2014/main" id="{746F3C47-9A6A-48B7-A93B-617900E8017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 xmlns:a16="http://schemas.microsoft.com/office/drawing/2014/main" id="{45A6E793-6C17-41DD-859B-E5C89120E6D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11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ver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8E705F-2D57-4907-AACC-A2198A36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le 1">
            <a:extLst>
              <a:ext uri="{FF2B5EF4-FFF2-40B4-BE49-F238E27FC236}">
                <a16:creationId xmlns="" xmlns:a16="http://schemas.microsoft.com/office/drawing/2014/main" id="{09BDA7FC-31BD-4824-95F3-6F79A73DD03B}"/>
              </a:ext>
            </a:extLst>
          </p:cNvPr>
          <p:cNvSpPr>
            <a:spLocks noGrp="1"/>
          </p:cNvSpPr>
          <p:nvPr>
            <p:ph type="title"/>
          </p:nvPr>
        </p:nvSpPr>
        <p:spPr>
          <a:xfrm>
            <a:off x="4743450" y="2649538"/>
            <a:ext cx="3996513" cy="779462"/>
          </a:xfrm>
        </p:spPr>
        <p:txBody>
          <a:bodyPr>
            <a:normAutofit/>
          </a:bodyPr>
          <a:lstStyle>
            <a:lvl1pPr>
              <a:defRPr sz="3600" b="1">
                <a:solidFill>
                  <a:schemeClr val="accent4">
                    <a:lumMod val="20000"/>
                    <a:lumOff val="80000"/>
                  </a:schemeClr>
                </a:solidFill>
              </a:defRPr>
            </a:lvl1pPr>
          </a:lstStyle>
          <a:p>
            <a:r>
              <a:rPr lang="en-US" dirty="0"/>
              <a:t>Click to edit Master title style</a:t>
            </a:r>
          </a:p>
        </p:txBody>
      </p:sp>
      <p:pic>
        <p:nvPicPr>
          <p:cNvPr id="4" name="Picture 3">
            <a:extLst>
              <a:ext uri="{FF2B5EF4-FFF2-40B4-BE49-F238E27FC236}">
                <a16:creationId xmlns="" xmlns:a16="http://schemas.microsoft.com/office/drawing/2014/main" id="{79A0874D-F3B7-419C-9265-C51E075C1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E20C946C-E269-413C-9074-24693965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 xmlns:a16="http://schemas.microsoft.com/office/drawing/2014/main" id="{7F41735D-D39C-402A-971B-AE4958ECC4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 xmlns:a16="http://schemas.microsoft.com/office/drawing/2014/main" id="{CEAC86E5-3316-416C-ACAF-4440E902D0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 xmlns:a16="http://schemas.microsoft.com/office/drawing/2014/main" id="{3B239769-F8E4-426F-B39A-27229B25C3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 xmlns:a16="http://schemas.microsoft.com/office/drawing/2014/main" id="{746F3C47-9A6A-48B7-A93B-617900E8017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 xmlns:a16="http://schemas.microsoft.com/office/drawing/2014/main" id="{C830CCB9-0301-4C7B-AE01-97F75C7162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782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10059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9" r:id="rId4"/>
    <p:sldLayoutId id="2147483680" r:id="rId5"/>
    <p:sldLayoutId id="2147483681" r:id="rId6"/>
    <p:sldLayoutId id="2147483682" r:id="rId7"/>
    <p:sldLayoutId id="2147483684" r:id="rId8"/>
    <p:sldLayoutId id="2147483683" r:id="rId9"/>
    <p:sldLayoutId id="2147483672" r:id="rId10"/>
    <p:sldLayoutId id="2147483673" r:id="rId11"/>
    <p:sldLayoutId id="2147483674" r:id="rId12"/>
    <p:sldLayoutId id="2147483662" r:id="rId13"/>
    <p:sldLayoutId id="2147483675" r:id="rId14"/>
    <p:sldLayoutId id="2147483664" r:id="rId15"/>
    <p:sldLayoutId id="2147483676"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2" y="1828800"/>
            <a:ext cx="4609071" cy="3831021"/>
          </a:xfrm>
        </p:spPr>
        <p:txBody>
          <a:bodyPr>
            <a:noAutofit/>
          </a:bodyPr>
          <a:lstStyle/>
          <a:p>
            <a:pPr algn="ctr"/>
            <a:r>
              <a:rPr lang="en-US" sz="2400" dirty="0" smtClean="0">
                <a:solidFill>
                  <a:srgbClr val="FFFFFF"/>
                </a:solidFill>
                <a:latin typeface="Arial" panose="020B0604020202020204" pitchFamily="34" charset="0"/>
                <a:cs typeface="Arial" panose="020B0604020202020204" pitchFamily="34" charset="0"/>
              </a:rPr>
              <a:t>Presentation to </a:t>
            </a:r>
            <a:r>
              <a:rPr lang="en-ZA" sz="2400" dirty="0" smtClean="0">
                <a:solidFill>
                  <a:srgbClr val="FFFFFF"/>
                </a:solidFill>
                <a:latin typeface="Arial" panose="020B0604020202020204" pitchFamily="34" charset="0"/>
                <a:cs typeface="Arial" panose="020B0604020202020204" pitchFamily="34" charset="0"/>
              </a:rPr>
              <a:t>Standing Committee on </a:t>
            </a:r>
            <a:r>
              <a:rPr lang="en-ZA" sz="2400" dirty="0" smtClean="0">
                <a:solidFill>
                  <a:srgbClr val="FFFFFF"/>
                </a:solidFill>
                <a:latin typeface="Arial" panose="020B0604020202020204" pitchFamily="34" charset="0"/>
                <a:cs typeface="Arial" panose="020B0604020202020204" pitchFamily="34" charset="0"/>
              </a:rPr>
              <a:t>Finance</a:t>
            </a:r>
            <a:r>
              <a:rPr lang="en-ZA" sz="2400" dirty="0" smtClean="0">
                <a:solidFill>
                  <a:srgbClr val="FFFFFF"/>
                </a:solidFill>
                <a:latin typeface="Arial" panose="020B0604020202020204" pitchFamily="34" charset="0"/>
                <a:cs typeface="Arial" panose="020B0604020202020204" pitchFamily="34" charset="0"/>
              </a:rPr>
              <a:t/>
            </a:r>
            <a:br>
              <a:rPr lang="en-ZA" sz="2400" dirty="0" smtClean="0">
                <a:solidFill>
                  <a:srgbClr val="FFFFFF"/>
                </a:solidFill>
                <a:latin typeface="Arial" panose="020B0604020202020204" pitchFamily="34" charset="0"/>
                <a:cs typeface="Arial" panose="020B0604020202020204" pitchFamily="34" charset="0"/>
              </a:rPr>
            </a:br>
            <a:r>
              <a:rPr lang="en-ZA" sz="2400" dirty="0" smtClean="0">
                <a:solidFill>
                  <a:srgbClr val="FFFFFF"/>
                </a:solidFill>
                <a:latin typeface="Arial" panose="020B0604020202020204" pitchFamily="34" charset="0"/>
                <a:cs typeface="Arial" panose="020B0604020202020204" pitchFamily="34" charset="0"/>
              </a:rPr>
              <a:t> </a:t>
            </a:r>
            <a:r>
              <a:rPr lang="en-US" sz="2400" i="1" dirty="0" smtClean="0">
                <a:solidFill>
                  <a:srgbClr val="FFFFFF"/>
                </a:solidFill>
                <a:latin typeface="Arial" panose="020B0604020202020204" pitchFamily="34" charset="0"/>
                <a:cs typeface="Arial" panose="020B0604020202020204" pitchFamily="34" charset="0"/>
              </a:rPr>
              <a:t/>
            </a:r>
            <a:br>
              <a:rPr lang="en-US" sz="2400" i="1" dirty="0" smtClean="0">
                <a:solidFill>
                  <a:srgbClr val="FFFFFF"/>
                </a:solidFill>
                <a:latin typeface="Arial" panose="020B0604020202020204" pitchFamily="34" charset="0"/>
                <a:cs typeface="Arial" panose="020B0604020202020204" pitchFamily="34" charset="0"/>
              </a:rPr>
            </a:br>
            <a:r>
              <a:rPr lang="en-US" sz="2400" dirty="0" smtClean="0">
                <a:solidFill>
                  <a:srgbClr val="FFFFFF"/>
                </a:solidFill>
                <a:latin typeface="Arial" panose="020B0604020202020204" pitchFamily="34" charset="0"/>
                <a:cs typeface="Arial" panose="020B0604020202020204" pitchFamily="34" charset="0"/>
              </a:rPr>
              <a:t/>
            </a:r>
            <a:br>
              <a:rPr lang="en-US" sz="2400" dirty="0" smtClean="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
            </a:r>
            <a:br>
              <a:rPr lang="en-US" sz="2400" dirty="0">
                <a:solidFill>
                  <a:srgbClr val="FFFFFF"/>
                </a:solidFill>
                <a:latin typeface="Arial" panose="020B0604020202020204" pitchFamily="34" charset="0"/>
                <a:cs typeface="Arial" panose="020B0604020202020204" pitchFamily="34" charset="0"/>
              </a:rPr>
            </a:br>
            <a:r>
              <a:rPr lang="en-ZA" sz="1800" dirty="0" smtClean="0">
                <a:solidFill>
                  <a:srgbClr val="FFFFFF"/>
                </a:solidFill>
              </a:rPr>
              <a:t> </a:t>
            </a:r>
            <a:r>
              <a:rPr lang="en-ZA" sz="1800" dirty="0" smtClean="0">
                <a:solidFill>
                  <a:srgbClr val="FFFFFF"/>
                </a:solidFill>
              </a:rPr>
              <a:t>November </a:t>
            </a:r>
            <a:r>
              <a:rPr lang="en-ZA" sz="1800" dirty="0" smtClean="0">
                <a:solidFill>
                  <a:srgbClr val="FFFFFF"/>
                </a:solidFill>
              </a:rPr>
              <a:t>2019</a:t>
            </a:r>
            <a:r>
              <a:rPr lang="en-ZA" sz="1800" dirty="0">
                <a:solidFill>
                  <a:srgbClr val="FFFFFF"/>
                </a:solidFill>
              </a:rPr>
              <a:t/>
            </a:r>
            <a:br>
              <a:rPr lang="en-ZA" sz="1800" dirty="0">
                <a:solidFill>
                  <a:srgbClr val="FFFFFF"/>
                </a:solidFill>
              </a:rPr>
            </a:br>
            <a:r>
              <a:rPr lang="en-ZA" sz="2400" dirty="0"/>
              <a:t/>
            </a:r>
            <a:br>
              <a:rPr lang="en-ZA" sz="2400" dirty="0"/>
            </a:br>
            <a:endParaRPr lang="en-ZA" sz="2400" dirty="0"/>
          </a:p>
        </p:txBody>
      </p:sp>
    </p:spTree>
    <p:extLst>
      <p:ext uri="{BB962C8B-B14F-4D97-AF65-F5344CB8AC3E}">
        <p14:creationId xmlns:p14="http://schemas.microsoft.com/office/powerpoint/2010/main" val="391076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4" y="351479"/>
            <a:ext cx="7886700" cy="779462"/>
          </a:xfrm>
        </p:spPr>
        <p:txBody>
          <a:bodyPr>
            <a:noAutofit/>
          </a:bodyPr>
          <a:lstStyle/>
          <a:p>
            <a:r>
              <a:rPr lang="en-US" sz="2800" dirty="0" smtClean="0">
                <a:solidFill>
                  <a:schemeClr val="accent4">
                    <a:lumMod val="20000"/>
                    <a:lumOff val="80000"/>
                  </a:schemeClr>
                </a:solidFill>
                <a:cs typeface="Arial" panose="020B0604020202020204" pitchFamily="34" charset="0"/>
              </a:rPr>
              <a:t>TRANSFORMATION OF THE </a:t>
            </a:r>
            <a:br>
              <a:rPr lang="en-US" sz="2800" dirty="0" smtClean="0">
                <a:solidFill>
                  <a:schemeClr val="accent4">
                    <a:lumMod val="20000"/>
                    <a:lumOff val="80000"/>
                  </a:schemeClr>
                </a:solidFill>
                <a:cs typeface="Arial" panose="020B0604020202020204" pitchFamily="34" charset="0"/>
              </a:rPr>
            </a:br>
            <a:r>
              <a:rPr lang="en-US" sz="2800" dirty="0" smtClean="0">
                <a:solidFill>
                  <a:schemeClr val="accent4">
                    <a:lumMod val="20000"/>
                    <a:lumOff val="80000"/>
                  </a:schemeClr>
                </a:solidFill>
                <a:cs typeface="Arial" panose="020B0604020202020204" pitchFamily="34" charset="0"/>
              </a:rPr>
              <a:t>FINANCIAL SECTOR WORKSHOP</a:t>
            </a:r>
            <a:endParaRPr lang="en-US" sz="2800" dirty="0">
              <a:solidFill>
                <a:schemeClr val="accent4">
                  <a:lumMod val="20000"/>
                  <a:lumOff val="80000"/>
                </a:schemeClr>
              </a:solidFill>
              <a:cs typeface="Arial" panose="020B0604020202020204" pitchFamily="34" charset="0"/>
            </a:endParaRPr>
          </a:p>
        </p:txBody>
      </p:sp>
      <p:sp>
        <p:nvSpPr>
          <p:cNvPr id="3" name="Content Placeholder 2"/>
          <p:cNvSpPr>
            <a:spLocks noGrp="1"/>
          </p:cNvSpPr>
          <p:nvPr>
            <p:ph idx="1"/>
          </p:nvPr>
        </p:nvSpPr>
        <p:spPr>
          <a:xfrm>
            <a:off x="259307" y="1596788"/>
            <a:ext cx="8693624" cy="4585648"/>
          </a:xfrm>
          <a:ln>
            <a:noFill/>
          </a:ln>
        </p:spPr>
        <p:txBody>
          <a:bodyPr>
            <a:normAutofit fontScale="92500" lnSpcReduction="20000"/>
          </a:bodyPr>
          <a:lstStyle/>
          <a:p>
            <a:pPr>
              <a:lnSpc>
                <a:spcPct val="100000"/>
              </a:lnSpc>
              <a:spcBef>
                <a:spcPts val="1800"/>
              </a:spcBef>
            </a:pPr>
            <a:r>
              <a:rPr lang="en-US" sz="2400" dirty="0" smtClean="0">
                <a:solidFill>
                  <a:schemeClr val="bg2"/>
                </a:solidFill>
              </a:rPr>
              <a:t>Nedlac Convened Transformation of the Financial Sector Workshop at CSIR in April 2018. </a:t>
            </a:r>
          </a:p>
          <a:p>
            <a:pPr>
              <a:lnSpc>
                <a:spcPct val="100000"/>
              </a:lnSpc>
              <a:spcBef>
                <a:spcPts val="1800"/>
              </a:spcBef>
            </a:pPr>
            <a:r>
              <a:rPr lang="en-US" sz="2400" dirty="0" smtClean="0">
                <a:solidFill>
                  <a:schemeClr val="bg2"/>
                </a:solidFill>
              </a:rPr>
              <a:t>The purpose of the workshop was to propose and agree on recommendations and declaration for consideration by the 2</a:t>
            </a:r>
            <a:r>
              <a:rPr lang="en-US" sz="2400" baseline="30000" dirty="0" smtClean="0">
                <a:solidFill>
                  <a:schemeClr val="bg2"/>
                </a:solidFill>
              </a:rPr>
              <a:t>nd</a:t>
            </a:r>
            <a:r>
              <a:rPr lang="en-US" sz="2400" dirty="0" smtClean="0">
                <a:solidFill>
                  <a:schemeClr val="bg2"/>
                </a:solidFill>
              </a:rPr>
              <a:t> Summit. </a:t>
            </a:r>
          </a:p>
          <a:p>
            <a:pPr>
              <a:lnSpc>
                <a:spcPct val="100000"/>
              </a:lnSpc>
              <a:spcBef>
                <a:spcPts val="1800"/>
              </a:spcBef>
            </a:pPr>
            <a:r>
              <a:rPr lang="en-US" sz="2400" dirty="0" smtClean="0">
                <a:solidFill>
                  <a:schemeClr val="bg2"/>
                </a:solidFill>
              </a:rPr>
              <a:t>The </a:t>
            </a:r>
            <a:r>
              <a:rPr lang="en-US" sz="2400" dirty="0" smtClean="0">
                <a:solidFill>
                  <a:schemeClr val="bg2"/>
                </a:solidFill>
              </a:rPr>
              <a:t>workshop</a:t>
            </a:r>
            <a:r>
              <a:rPr lang="en-US" sz="2400" dirty="0">
                <a:solidFill>
                  <a:schemeClr val="bg2"/>
                </a:solidFill>
              </a:rPr>
              <a:t> </a:t>
            </a:r>
            <a:r>
              <a:rPr lang="en-US" sz="2400" dirty="0" smtClean="0">
                <a:solidFill>
                  <a:schemeClr val="bg2"/>
                </a:solidFill>
              </a:rPr>
              <a:t>considered the following themes:</a:t>
            </a:r>
          </a:p>
          <a:p>
            <a:pPr marL="914400" lvl="1" indent="-457200">
              <a:lnSpc>
                <a:spcPct val="100000"/>
              </a:lnSpc>
              <a:spcBef>
                <a:spcPts val="1800"/>
              </a:spcBef>
              <a:buFont typeface="+mj-lt"/>
              <a:buAutoNum type="arabicPeriod"/>
            </a:pPr>
            <a:r>
              <a:rPr lang="en-US" sz="2000" dirty="0">
                <a:solidFill>
                  <a:schemeClr val="bg2"/>
                </a:solidFill>
              </a:rPr>
              <a:t>Market concentration, monopolization, ownership and licensing. </a:t>
            </a:r>
          </a:p>
          <a:p>
            <a:pPr marL="914400" lvl="1" indent="-457200">
              <a:lnSpc>
                <a:spcPct val="100000"/>
              </a:lnSpc>
              <a:spcBef>
                <a:spcPts val="1800"/>
              </a:spcBef>
              <a:buFont typeface="+mj-lt"/>
              <a:buAutoNum type="arabicPeriod"/>
            </a:pPr>
            <a:r>
              <a:rPr lang="en-US" sz="2000" dirty="0">
                <a:solidFill>
                  <a:schemeClr val="bg2"/>
                </a:solidFill>
              </a:rPr>
              <a:t>Support for emerging enterprise and black businesses through procurement and supplier development </a:t>
            </a:r>
          </a:p>
          <a:p>
            <a:pPr marL="914400" lvl="1" indent="-457200">
              <a:lnSpc>
                <a:spcPct val="100000"/>
              </a:lnSpc>
              <a:spcBef>
                <a:spcPts val="1800"/>
              </a:spcBef>
              <a:buFont typeface="+mj-lt"/>
              <a:buAutoNum type="arabicPeriod"/>
            </a:pPr>
            <a:r>
              <a:rPr lang="en-US" sz="2000" dirty="0">
                <a:solidFill>
                  <a:schemeClr val="bg2"/>
                </a:solidFill>
              </a:rPr>
              <a:t>The role DFIs and state owned entities in transformation of the financial sector. </a:t>
            </a:r>
          </a:p>
          <a:p>
            <a:pPr marL="914400" lvl="1" indent="-457200">
              <a:lnSpc>
                <a:spcPct val="100000"/>
              </a:lnSpc>
              <a:spcBef>
                <a:spcPts val="1800"/>
              </a:spcBef>
              <a:buFont typeface="+mj-lt"/>
              <a:buAutoNum type="arabicPeriod"/>
            </a:pPr>
            <a:r>
              <a:rPr lang="en-US" sz="2000" dirty="0">
                <a:solidFill>
                  <a:schemeClr val="bg2"/>
                </a:solidFill>
              </a:rPr>
              <a:t>The role of Financial Sector Charter Council and regulatory bodies. </a:t>
            </a:r>
          </a:p>
          <a:p>
            <a:pPr lvl="1">
              <a:lnSpc>
                <a:spcPct val="100000"/>
              </a:lnSpc>
              <a:spcBef>
                <a:spcPts val="1800"/>
              </a:spcBef>
            </a:pPr>
            <a:endParaRPr lang="en-US" sz="2000" b="1" dirty="0" smtClean="0">
              <a:solidFill>
                <a:schemeClr val="bg2"/>
              </a:solidFill>
            </a:endParaRPr>
          </a:p>
          <a:p>
            <a:endParaRPr lang="en-US" dirty="0" smtClean="0"/>
          </a:p>
          <a:p>
            <a:pPr marL="114300" indent="0">
              <a:buNone/>
            </a:pPr>
            <a:endParaRPr lang="en-US" dirty="0" smtClean="0"/>
          </a:p>
          <a:p>
            <a:pPr marL="114300" indent="0">
              <a:buNone/>
            </a:pPr>
            <a:endParaRPr lang="en-US" dirty="0" smtClean="0"/>
          </a:p>
        </p:txBody>
      </p:sp>
      <p:sp>
        <p:nvSpPr>
          <p:cNvPr id="4"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10</a:t>
            </a:fld>
            <a:endParaRPr lang="en-ZA" dirty="0"/>
          </a:p>
        </p:txBody>
      </p:sp>
    </p:spTree>
    <p:extLst>
      <p:ext uri="{BB962C8B-B14F-4D97-AF65-F5344CB8AC3E}">
        <p14:creationId xmlns:p14="http://schemas.microsoft.com/office/powerpoint/2010/main" val="400031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12" y="236484"/>
            <a:ext cx="7886700" cy="1371600"/>
          </a:xfrm>
        </p:spPr>
        <p:txBody>
          <a:bodyPr>
            <a:normAutofit/>
          </a:bodyPr>
          <a:lstStyle/>
          <a:p>
            <a:r>
              <a:rPr lang="en-US" sz="2700" dirty="0" smtClean="0">
                <a:solidFill>
                  <a:schemeClr val="accent4">
                    <a:lumMod val="20000"/>
                    <a:lumOff val="80000"/>
                  </a:schemeClr>
                </a:solidFill>
              </a:rPr>
              <a:t>SUMMARY OF OUTCOMES OF THE NEDLAC WORKSHOP ON TRANSFORMATION</a:t>
            </a:r>
            <a:br>
              <a:rPr lang="en-US" sz="2700" dirty="0" smtClean="0">
                <a:solidFill>
                  <a:schemeClr val="accent4">
                    <a:lumMod val="20000"/>
                    <a:lumOff val="80000"/>
                  </a:schemeClr>
                </a:solidFill>
              </a:rPr>
            </a:br>
            <a:r>
              <a:rPr lang="en-US" dirty="0" smtClean="0"/>
              <a:t>	</a:t>
            </a:r>
            <a:endParaRPr lang="en-US" dirty="0"/>
          </a:p>
        </p:txBody>
      </p:sp>
      <p:sp>
        <p:nvSpPr>
          <p:cNvPr id="3" name="Content Placeholder 2"/>
          <p:cNvSpPr>
            <a:spLocks noGrp="1"/>
          </p:cNvSpPr>
          <p:nvPr>
            <p:ph idx="1"/>
          </p:nvPr>
        </p:nvSpPr>
        <p:spPr>
          <a:xfrm>
            <a:off x="191069" y="1774209"/>
            <a:ext cx="8748215" cy="4402754"/>
          </a:xfrm>
        </p:spPr>
        <p:txBody>
          <a:bodyPr>
            <a:normAutofit/>
          </a:bodyPr>
          <a:lstStyle/>
          <a:p>
            <a:pPr>
              <a:lnSpc>
                <a:spcPct val="100000"/>
              </a:lnSpc>
              <a:spcBef>
                <a:spcPts val="1800"/>
              </a:spcBef>
            </a:pPr>
            <a:r>
              <a:rPr lang="en-US" sz="2400" dirty="0" smtClean="0">
                <a:solidFill>
                  <a:schemeClr val="bg2"/>
                </a:solidFill>
              </a:rPr>
              <a:t>The workshop welcomed the SCOF and Portfolio Committee on Trade and Industry’s 1</a:t>
            </a:r>
            <a:r>
              <a:rPr lang="en-US" sz="2400" baseline="30000" dirty="0" smtClean="0">
                <a:solidFill>
                  <a:schemeClr val="bg2"/>
                </a:solidFill>
              </a:rPr>
              <a:t>st</a:t>
            </a:r>
            <a:r>
              <a:rPr lang="en-US" sz="2400" dirty="0" smtClean="0">
                <a:solidFill>
                  <a:schemeClr val="bg2"/>
                </a:solidFill>
              </a:rPr>
              <a:t> Report on the Transformation of the Financial Sector. </a:t>
            </a:r>
          </a:p>
          <a:p>
            <a:pPr>
              <a:lnSpc>
                <a:spcPct val="100000"/>
              </a:lnSpc>
              <a:spcBef>
                <a:spcPts val="1800"/>
              </a:spcBef>
            </a:pPr>
            <a:r>
              <a:rPr lang="en-US" sz="2400" dirty="0" smtClean="0">
                <a:solidFill>
                  <a:schemeClr val="bg2"/>
                </a:solidFill>
              </a:rPr>
              <a:t>The workshop agreed with most of the recommendations on the SCOF Report.</a:t>
            </a:r>
          </a:p>
          <a:p>
            <a:pPr>
              <a:lnSpc>
                <a:spcPct val="100000"/>
              </a:lnSpc>
              <a:spcBef>
                <a:spcPts val="1800"/>
              </a:spcBef>
            </a:pPr>
            <a:r>
              <a:rPr lang="en-US" sz="2400" dirty="0" smtClean="0">
                <a:solidFill>
                  <a:schemeClr val="bg2"/>
                </a:solidFill>
              </a:rPr>
              <a:t>The outstanding recommendations which were not agreed at the workshop were further discussed by the four working committees at Nedlac which focused on the above mentioned themes. </a:t>
            </a:r>
            <a:endParaRPr lang="en-US" sz="2000" dirty="0">
              <a:solidFill>
                <a:schemeClr val="bg2"/>
              </a:solidFill>
            </a:endParaRPr>
          </a:p>
          <a:p>
            <a:pPr>
              <a:lnSpc>
                <a:spcPct val="100000"/>
              </a:lnSpc>
              <a:spcBef>
                <a:spcPts val="1800"/>
              </a:spcBef>
            </a:pPr>
            <a:endParaRPr lang="en-US" sz="2400" b="1" dirty="0">
              <a:solidFill>
                <a:schemeClr val="bg2"/>
              </a:solidFill>
            </a:endParaRPr>
          </a:p>
          <a:p>
            <a:endParaRPr lang="en-US" dirty="0"/>
          </a:p>
        </p:txBody>
      </p:sp>
      <p:sp>
        <p:nvSpPr>
          <p:cNvPr id="4"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11</a:t>
            </a:fld>
            <a:endParaRPr lang="en-ZA" dirty="0"/>
          </a:p>
        </p:txBody>
      </p:sp>
    </p:spTree>
    <p:extLst>
      <p:ext uri="{BB962C8B-B14F-4D97-AF65-F5344CB8AC3E}">
        <p14:creationId xmlns:p14="http://schemas.microsoft.com/office/powerpoint/2010/main" val="344883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4840" y="2490952"/>
            <a:ext cx="7869712" cy="1765738"/>
          </a:xfrm>
        </p:spPr>
        <p:txBody>
          <a:bodyPr>
            <a:normAutofit/>
          </a:bodyPr>
          <a:lstStyle/>
          <a:p>
            <a:r>
              <a:rPr lang="en-GB" dirty="0"/>
              <a:t>Progress </a:t>
            </a:r>
            <a:r>
              <a:rPr lang="en-GB" dirty="0" smtClean="0"/>
              <a:t>since </a:t>
            </a:r>
            <a:r>
              <a:rPr lang="en-GB" dirty="0"/>
              <a:t>the </a:t>
            </a:r>
            <a:r>
              <a:rPr lang="en-GB" dirty="0" smtClean="0"/>
              <a:t>last Engagement </a:t>
            </a:r>
            <a:r>
              <a:rPr lang="en-GB" dirty="0"/>
              <a:t>with SCOF</a:t>
            </a:r>
            <a:endParaRPr lang="en-ZA" dirty="0"/>
          </a:p>
        </p:txBody>
      </p:sp>
    </p:spTree>
    <p:extLst>
      <p:ext uri="{BB962C8B-B14F-4D97-AF65-F5344CB8AC3E}">
        <p14:creationId xmlns:p14="http://schemas.microsoft.com/office/powerpoint/2010/main" val="128680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12" y="236484"/>
            <a:ext cx="7886700" cy="1371600"/>
          </a:xfrm>
        </p:spPr>
        <p:txBody>
          <a:bodyPr>
            <a:normAutofit/>
          </a:bodyPr>
          <a:lstStyle/>
          <a:p>
            <a:r>
              <a:rPr lang="en-GB" sz="2700" dirty="0">
                <a:solidFill>
                  <a:schemeClr val="accent4">
                    <a:lumMod val="20000"/>
                    <a:lumOff val="80000"/>
                  </a:schemeClr>
                </a:solidFill>
              </a:rPr>
              <a:t>Progress since the last Engagement with SCOF</a:t>
            </a:r>
            <a:r>
              <a:rPr lang="en-US" sz="2700" dirty="0" smtClean="0">
                <a:solidFill>
                  <a:schemeClr val="accent4">
                    <a:lumMod val="20000"/>
                    <a:lumOff val="80000"/>
                  </a:schemeClr>
                </a:solidFill>
              </a:rPr>
              <a:t/>
            </a:r>
            <a:br>
              <a:rPr lang="en-US" sz="2700" dirty="0" smtClean="0">
                <a:solidFill>
                  <a:schemeClr val="accent4">
                    <a:lumMod val="20000"/>
                    <a:lumOff val="80000"/>
                  </a:schemeClr>
                </a:solidFill>
              </a:rPr>
            </a:br>
            <a:r>
              <a:rPr lang="en-US" dirty="0" smtClean="0"/>
              <a:t>	</a:t>
            </a:r>
            <a:endParaRPr lang="en-US" dirty="0"/>
          </a:p>
        </p:txBody>
      </p:sp>
      <p:sp>
        <p:nvSpPr>
          <p:cNvPr id="3" name="Content Placeholder 2"/>
          <p:cNvSpPr>
            <a:spLocks noGrp="1"/>
          </p:cNvSpPr>
          <p:nvPr>
            <p:ph idx="1"/>
          </p:nvPr>
        </p:nvSpPr>
        <p:spPr>
          <a:xfrm>
            <a:off x="191069" y="1774209"/>
            <a:ext cx="8748215" cy="4402754"/>
          </a:xfrm>
        </p:spPr>
        <p:txBody>
          <a:bodyPr>
            <a:normAutofit/>
          </a:bodyPr>
          <a:lstStyle/>
          <a:p>
            <a:pPr>
              <a:lnSpc>
                <a:spcPct val="100000"/>
              </a:lnSpc>
              <a:spcBef>
                <a:spcPts val="1800"/>
              </a:spcBef>
            </a:pPr>
            <a:r>
              <a:rPr lang="en-GB" sz="2400" dirty="0">
                <a:solidFill>
                  <a:schemeClr val="bg2"/>
                </a:solidFill>
              </a:rPr>
              <a:t>Working Committees concluded </a:t>
            </a:r>
            <a:r>
              <a:rPr lang="en-GB" sz="2400" dirty="0" smtClean="0">
                <a:solidFill>
                  <a:schemeClr val="bg2"/>
                </a:solidFill>
              </a:rPr>
              <a:t>engagements </a:t>
            </a:r>
            <a:r>
              <a:rPr lang="en-GB" sz="2400" dirty="0">
                <a:solidFill>
                  <a:schemeClr val="bg2"/>
                </a:solidFill>
              </a:rPr>
              <a:t>in </a:t>
            </a:r>
            <a:r>
              <a:rPr lang="en-GB" sz="2400" dirty="0" smtClean="0">
                <a:solidFill>
                  <a:schemeClr val="bg2"/>
                </a:solidFill>
              </a:rPr>
              <a:t>November </a:t>
            </a:r>
            <a:r>
              <a:rPr lang="en-GB" sz="2400" dirty="0">
                <a:solidFill>
                  <a:schemeClr val="bg2"/>
                </a:solidFill>
              </a:rPr>
              <a:t>2018. </a:t>
            </a:r>
          </a:p>
          <a:p>
            <a:pPr>
              <a:lnSpc>
                <a:spcPct val="100000"/>
              </a:lnSpc>
              <a:spcBef>
                <a:spcPts val="1800"/>
              </a:spcBef>
            </a:pPr>
            <a:r>
              <a:rPr lang="en-GB" sz="2400" dirty="0" smtClean="0">
                <a:solidFill>
                  <a:schemeClr val="bg2"/>
                </a:solidFill>
              </a:rPr>
              <a:t>The details of the agreements are contained in the report which was signed-off by Exco in </a:t>
            </a:r>
            <a:r>
              <a:rPr lang="en-GB" sz="2400" dirty="0" smtClean="0">
                <a:solidFill>
                  <a:schemeClr val="bg2"/>
                </a:solidFill>
              </a:rPr>
              <a:t>February</a:t>
            </a:r>
            <a:r>
              <a:rPr lang="en-GB" sz="2400" dirty="0" smtClean="0">
                <a:solidFill>
                  <a:schemeClr val="bg2"/>
                </a:solidFill>
              </a:rPr>
              <a:t> </a:t>
            </a:r>
            <a:r>
              <a:rPr lang="en-GB" sz="2400" dirty="0" smtClean="0">
                <a:solidFill>
                  <a:schemeClr val="bg2"/>
                </a:solidFill>
              </a:rPr>
              <a:t>2019. </a:t>
            </a:r>
          </a:p>
          <a:p>
            <a:pPr>
              <a:lnSpc>
                <a:spcPct val="100000"/>
              </a:lnSpc>
              <a:spcBef>
                <a:spcPts val="1800"/>
              </a:spcBef>
            </a:pPr>
            <a:r>
              <a:rPr lang="en-GB" sz="2400" dirty="0" smtClean="0">
                <a:solidFill>
                  <a:schemeClr val="bg2"/>
                </a:solidFill>
              </a:rPr>
              <a:t>Furthermore, a declaration on the financial sector transformation was also signed-off by social partners at Nedlac.</a:t>
            </a:r>
          </a:p>
          <a:p>
            <a:pPr>
              <a:lnSpc>
                <a:spcPct val="100000"/>
              </a:lnSpc>
              <a:spcBef>
                <a:spcPts val="1800"/>
              </a:spcBef>
            </a:pPr>
            <a:endParaRPr lang="en-GB" sz="2400" b="1" dirty="0">
              <a:solidFill>
                <a:schemeClr val="bg2"/>
              </a:solidFill>
            </a:endParaRPr>
          </a:p>
          <a:p>
            <a:pPr marL="457200" lvl="1" indent="0">
              <a:lnSpc>
                <a:spcPct val="100000"/>
              </a:lnSpc>
              <a:spcBef>
                <a:spcPts val="1800"/>
              </a:spcBef>
              <a:buNone/>
            </a:pPr>
            <a:endParaRPr lang="en-US" sz="2000" b="1" dirty="0">
              <a:solidFill>
                <a:schemeClr val="bg2"/>
              </a:solidFill>
            </a:endParaRPr>
          </a:p>
          <a:p>
            <a:pPr>
              <a:lnSpc>
                <a:spcPct val="100000"/>
              </a:lnSpc>
              <a:spcBef>
                <a:spcPts val="1800"/>
              </a:spcBef>
            </a:pPr>
            <a:endParaRPr lang="en-US" sz="2400" b="1" dirty="0">
              <a:solidFill>
                <a:schemeClr val="bg2"/>
              </a:solidFill>
            </a:endParaRPr>
          </a:p>
          <a:p>
            <a:endParaRPr lang="en-US" dirty="0"/>
          </a:p>
        </p:txBody>
      </p:sp>
      <p:sp>
        <p:nvSpPr>
          <p:cNvPr id="4"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13</a:t>
            </a:fld>
            <a:endParaRPr lang="en-ZA" dirty="0"/>
          </a:p>
        </p:txBody>
      </p:sp>
    </p:spTree>
    <p:extLst>
      <p:ext uri="{BB962C8B-B14F-4D97-AF65-F5344CB8AC3E}">
        <p14:creationId xmlns:p14="http://schemas.microsoft.com/office/powerpoint/2010/main" val="364301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solidFill>
                  <a:srgbClr val="FFFFFF"/>
                </a:solidFill>
              </a:rPr>
              <a:t>Progress since the last engagement with SCOF – Market Concentration</a:t>
            </a:r>
            <a:endParaRPr lang="en-US" dirty="0">
              <a:solidFill>
                <a:srgbClr val="FFFFFF"/>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sz="2200" b="1" dirty="0">
                <a:solidFill>
                  <a:schemeClr val="bg2"/>
                </a:solidFill>
              </a:rPr>
              <a:t>The social partners agreed to: </a:t>
            </a:r>
          </a:p>
          <a:p>
            <a:r>
              <a:rPr lang="en-GB" sz="2200" dirty="0">
                <a:solidFill>
                  <a:schemeClr val="bg2"/>
                </a:solidFill>
              </a:rPr>
              <a:t>Monitor implementation of financial education; </a:t>
            </a:r>
          </a:p>
          <a:p>
            <a:r>
              <a:rPr lang="en-GB" sz="2200" dirty="0">
                <a:solidFill>
                  <a:schemeClr val="bg2"/>
                </a:solidFill>
              </a:rPr>
              <a:t>Ensure access to funding for new entrants in the financial sector in order to facilitate growth and development in emerging enterprises;</a:t>
            </a:r>
          </a:p>
          <a:p>
            <a:r>
              <a:rPr lang="en-GB" sz="2200" dirty="0">
                <a:solidFill>
                  <a:schemeClr val="bg2"/>
                </a:solidFill>
              </a:rPr>
              <a:t>Address and eradicate barriers to entry and anti-competitive conduct in the financial sector, through amending or repealing any legislations, regulations and/or directives that inhibit the transformation in the financial sector;</a:t>
            </a:r>
          </a:p>
          <a:p>
            <a:r>
              <a:rPr lang="en-GB" sz="2200" dirty="0" smtClean="0">
                <a:solidFill>
                  <a:schemeClr val="bg2"/>
                </a:solidFill>
              </a:rPr>
              <a:t>Play a role in ensuring </a:t>
            </a:r>
            <a:r>
              <a:rPr lang="en-GB" sz="2200" dirty="0">
                <a:solidFill>
                  <a:schemeClr val="bg2"/>
                </a:solidFill>
              </a:rPr>
              <a:t>that large financial institutions at all levels reflect demographics of the country in levels of broad ownership, control and management;</a:t>
            </a:r>
          </a:p>
          <a:p>
            <a:r>
              <a:rPr lang="en-GB" sz="2200" dirty="0">
                <a:solidFill>
                  <a:schemeClr val="bg2"/>
                </a:solidFill>
              </a:rPr>
              <a:t>Revise, and/or amend relevant legislations so that they are consistent with the objectives and goals of the transformation of the financial sector;</a:t>
            </a:r>
          </a:p>
          <a:p>
            <a:r>
              <a:rPr lang="en-GB" sz="2200" dirty="0">
                <a:solidFill>
                  <a:schemeClr val="bg2"/>
                </a:solidFill>
              </a:rPr>
              <a:t>Facilitate and ensure compliance with the Financial Sector Code (“FSC ”). </a:t>
            </a:r>
          </a:p>
          <a:p>
            <a:pPr marL="457200" lvl="1" indent="0">
              <a:buNone/>
            </a:pPr>
            <a:endParaRPr lang="en-US" sz="1800" b="1" dirty="0" smtClean="0">
              <a:solidFill>
                <a:schemeClr val="bg2"/>
              </a:solidFill>
            </a:endParaRPr>
          </a:p>
        </p:txBody>
      </p:sp>
    </p:spTree>
    <p:extLst>
      <p:ext uri="{BB962C8B-B14F-4D97-AF65-F5344CB8AC3E}">
        <p14:creationId xmlns:p14="http://schemas.microsoft.com/office/powerpoint/2010/main" val="136411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19" y="317831"/>
            <a:ext cx="7886700" cy="779462"/>
          </a:xfrm>
        </p:spPr>
        <p:txBody>
          <a:bodyPr>
            <a:normAutofit fontScale="90000"/>
          </a:bodyPr>
          <a:lstStyle/>
          <a:p>
            <a:r>
              <a:rPr lang="en-GB" sz="3100" dirty="0" smtClean="0">
                <a:solidFill>
                  <a:srgbClr val="FFFFFF"/>
                </a:solidFill>
              </a:rPr>
              <a:t>Agreements on </a:t>
            </a:r>
            <a:r>
              <a:rPr lang="en-GB" sz="3100" dirty="0">
                <a:solidFill>
                  <a:srgbClr val="FFFFFF"/>
                </a:solidFill>
              </a:rPr>
              <a:t>S</a:t>
            </a:r>
            <a:r>
              <a:rPr lang="en-GB" sz="3100" dirty="0" smtClean="0">
                <a:solidFill>
                  <a:srgbClr val="FFFFFF"/>
                </a:solidFill>
              </a:rPr>
              <a:t>upport for SMMES and Black </a:t>
            </a:r>
            <a:r>
              <a:rPr lang="en-GB" sz="3100" dirty="0">
                <a:solidFill>
                  <a:srgbClr val="FFFFFF"/>
                </a:solidFill>
              </a:rPr>
              <a:t>O</a:t>
            </a:r>
            <a:r>
              <a:rPr lang="en-GB" sz="3100" dirty="0" smtClean="0">
                <a:solidFill>
                  <a:srgbClr val="FFFFFF"/>
                </a:solidFill>
              </a:rPr>
              <a:t>wned </a:t>
            </a:r>
            <a:r>
              <a:rPr lang="en-GB" sz="3100" dirty="0">
                <a:solidFill>
                  <a:srgbClr val="FFFFFF"/>
                </a:solidFill>
              </a:rPr>
              <a:t>B</a:t>
            </a:r>
            <a:r>
              <a:rPr lang="en-GB" sz="3100" dirty="0" smtClean="0">
                <a:solidFill>
                  <a:srgbClr val="FFFFFF"/>
                </a:solidFill>
              </a:rPr>
              <a:t>usinesses</a:t>
            </a:r>
            <a:endParaRPr lang="en-US" sz="3100" dirty="0">
              <a:solidFill>
                <a:srgbClr val="FFFFFF"/>
              </a:solidFill>
            </a:endParaRPr>
          </a:p>
        </p:txBody>
      </p:sp>
      <p:sp>
        <p:nvSpPr>
          <p:cNvPr id="3" name="Content Placeholder 2"/>
          <p:cNvSpPr>
            <a:spLocks noGrp="1"/>
          </p:cNvSpPr>
          <p:nvPr>
            <p:ph idx="1"/>
          </p:nvPr>
        </p:nvSpPr>
        <p:spPr/>
        <p:txBody>
          <a:bodyPr>
            <a:normAutofit/>
          </a:bodyPr>
          <a:lstStyle/>
          <a:p>
            <a:pPr marL="0" lvl="0" indent="0">
              <a:lnSpc>
                <a:spcPct val="100000"/>
              </a:lnSpc>
              <a:buNone/>
            </a:pPr>
            <a:r>
              <a:rPr lang="en-GB" sz="1700" b="1" dirty="0" smtClean="0">
                <a:solidFill>
                  <a:srgbClr val="000000"/>
                </a:solidFill>
              </a:rPr>
              <a:t>The Social Partners Agreed to:</a:t>
            </a:r>
          </a:p>
          <a:p>
            <a:pPr lvl="0">
              <a:lnSpc>
                <a:spcPct val="100000"/>
              </a:lnSpc>
            </a:pPr>
            <a:r>
              <a:rPr lang="en-GB" sz="1700" dirty="0" smtClean="0">
                <a:solidFill>
                  <a:srgbClr val="000000"/>
                </a:solidFill>
              </a:rPr>
              <a:t>Engage on </a:t>
            </a:r>
            <a:r>
              <a:rPr lang="en-GB" sz="1700" dirty="0">
                <a:solidFill>
                  <a:srgbClr val="000000"/>
                </a:solidFill>
              </a:rPr>
              <a:t>the low participation or exclusion of previously disadvantaged </a:t>
            </a:r>
            <a:r>
              <a:rPr lang="en-GB" sz="1700" dirty="0" smtClean="0">
                <a:solidFill>
                  <a:srgbClr val="000000"/>
                </a:solidFill>
              </a:rPr>
              <a:t>service </a:t>
            </a:r>
            <a:r>
              <a:rPr lang="en-GB" sz="1700" dirty="0">
                <a:solidFill>
                  <a:srgbClr val="000000"/>
                </a:solidFill>
              </a:rPr>
              <a:t>providers in the supply chain within the entire financial sector (including exclusion of financial services advisors from developmental targets and certain agreements in the insurance industry); and review empowerment financing targets to give more weight to funding black SMMEs, rural and township entrepreneurs.  </a:t>
            </a:r>
          </a:p>
          <a:p>
            <a:pPr lvl="0">
              <a:lnSpc>
                <a:spcPct val="100000"/>
              </a:lnSpc>
            </a:pPr>
            <a:r>
              <a:rPr lang="en-GB" sz="1700" dirty="0" smtClean="0">
                <a:solidFill>
                  <a:srgbClr val="000000"/>
                </a:solidFill>
              </a:rPr>
              <a:t>Review procurement </a:t>
            </a:r>
            <a:r>
              <a:rPr lang="en-GB" sz="1700" dirty="0">
                <a:solidFill>
                  <a:srgbClr val="000000"/>
                </a:solidFill>
              </a:rPr>
              <a:t>laws such as the Public Finance Management Act, Preferential Procurement Policy Framework Act, and the Municipal Finance Management Act in order to achieve transformation objectives.</a:t>
            </a:r>
          </a:p>
          <a:p>
            <a:pPr lvl="0">
              <a:lnSpc>
                <a:spcPct val="100000"/>
              </a:lnSpc>
            </a:pPr>
            <a:r>
              <a:rPr lang="en-GB" sz="1700" dirty="0">
                <a:solidFill>
                  <a:srgbClr val="000000"/>
                </a:solidFill>
              </a:rPr>
              <a:t>R</a:t>
            </a:r>
            <a:r>
              <a:rPr lang="en-GB" sz="1700" dirty="0" smtClean="0">
                <a:solidFill>
                  <a:srgbClr val="000000"/>
                </a:solidFill>
              </a:rPr>
              <a:t>eview </a:t>
            </a:r>
            <a:r>
              <a:rPr lang="en-GB" sz="1700" dirty="0">
                <a:solidFill>
                  <a:srgbClr val="000000"/>
                </a:solidFill>
              </a:rPr>
              <a:t>empowerment financing targets to give more weight to funding of black SMEs, rural and township entrepreneurs; and  </a:t>
            </a:r>
          </a:p>
          <a:p>
            <a:pPr lvl="0">
              <a:lnSpc>
                <a:spcPct val="100000"/>
              </a:lnSpc>
            </a:pPr>
            <a:r>
              <a:rPr lang="en-GB" sz="1700" dirty="0">
                <a:solidFill>
                  <a:srgbClr val="000000"/>
                </a:solidFill>
              </a:rPr>
              <a:t>P</a:t>
            </a:r>
            <a:r>
              <a:rPr lang="en-GB" sz="1700" dirty="0" smtClean="0">
                <a:solidFill>
                  <a:srgbClr val="000000"/>
                </a:solidFill>
              </a:rPr>
              <a:t>rovide </a:t>
            </a:r>
            <a:r>
              <a:rPr lang="en-GB" sz="1700" dirty="0">
                <a:solidFill>
                  <a:srgbClr val="000000"/>
                </a:solidFill>
              </a:rPr>
              <a:t>SMMEs and Black owned entities which have the potential of creating jobs; with grants, equity funding, and loans with preferential interest </a:t>
            </a:r>
            <a:r>
              <a:rPr lang="en-GB" sz="1700" dirty="0" smtClean="0">
                <a:solidFill>
                  <a:srgbClr val="000000"/>
                </a:solidFill>
              </a:rPr>
              <a:t>rates.</a:t>
            </a:r>
            <a:endParaRPr lang="en-GB" sz="1700" dirty="0">
              <a:solidFill>
                <a:srgbClr val="000000"/>
              </a:solidFill>
            </a:endParaRPr>
          </a:p>
          <a:p>
            <a:endParaRPr lang="en-US" dirty="0"/>
          </a:p>
        </p:txBody>
      </p:sp>
    </p:spTree>
    <p:extLst>
      <p:ext uri="{BB962C8B-B14F-4D97-AF65-F5344CB8AC3E}">
        <p14:creationId xmlns:p14="http://schemas.microsoft.com/office/powerpoint/2010/main" val="219787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19" y="317831"/>
            <a:ext cx="7886700" cy="779462"/>
          </a:xfrm>
        </p:spPr>
        <p:txBody>
          <a:bodyPr>
            <a:normAutofit/>
          </a:bodyPr>
          <a:lstStyle/>
          <a:p>
            <a:r>
              <a:rPr lang="en-GB" dirty="0" smtClean="0">
                <a:solidFill>
                  <a:srgbClr val="FFFFFF"/>
                </a:solidFill>
              </a:rPr>
              <a:t>Agreements on t</a:t>
            </a:r>
            <a:r>
              <a:rPr lang="en-GB" sz="3100" dirty="0" smtClean="0">
                <a:solidFill>
                  <a:srgbClr val="FFFFFF"/>
                </a:solidFill>
              </a:rPr>
              <a:t>he Role of DFI’s</a:t>
            </a:r>
            <a:endParaRPr lang="en-US" sz="3100" dirty="0">
              <a:solidFill>
                <a:srgbClr val="FFFFFF"/>
              </a:solidFill>
            </a:endParaRPr>
          </a:p>
        </p:txBody>
      </p:sp>
      <p:sp>
        <p:nvSpPr>
          <p:cNvPr id="3" name="Content Placeholder 2"/>
          <p:cNvSpPr>
            <a:spLocks noGrp="1"/>
          </p:cNvSpPr>
          <p:nvPr>
            <p:ph idx="1"/>
          </p:nvPr>
        </p:nvSpPr>
        <p:spPr/>
        <p:txBody>
          <a:bodyPr>
            <a:normAutofit/>
          </a:bodyPr>
          <a:lstStyle/>
          <a:p>
            <a:pPr marL="0" lvl="0" indent="0">
              <a:lnSpc>
                <a:spcPct val="100000"/>
              </a:lnSpc>
              <a:buNone/>
            </a:pPr>
            <a:r>
              <a:rPr lang="en-GB" sz="1700" b="1" dirty="0" smtClean="0">
                <a:solidFill>
                  <a:srgbClr val="000000"/>
                </a:solidFill>
              </a:rPr>
              <a:t>The Social Partners Agreed to:</a:t>
            </a:r>
          </a:p>
          <a:p>
            <a:pPr lvl="0">
              <a:lnSpc>
                <a:spcPct val="100000"/>
              </a:lnSpc>
            </a:pPr>
            <a:r>
              <a:rPr lang="en-GB" sz="1700" dirty="0" smtClean="0">
                <a:solidFill>
                  <a:srgbClr val="000000"/>
                </a:solidFill>
              </a:rPr>
              <a:t>Identify </a:t>
            </a:r>
            <a:r>
              <a:rPr lang="en-GB" sz="1700" dirty="0">
                <a:solidFill>
                  <a:srgbClr val="000000"/>
                </a:solidFill>
              </a:rPr>
              <a:t>the </a:t>
            </a:r>
            <a:r>
              <a:rPr lang="en-GB" sz="1700" dirty="0" smtClean="0">
                <a:solidFill>
                  <a:srgbClr val="000000"/>
                </a:solidFill>
              </a:rPr>
              <a:t>hurdles in </a:t>
            </a:r>
            <a:r>
              <a:rPr lang="en-GB" sz="1700" dirty="0">
                <a:solidFill>
                  <a:srgbClr val="000000"/>
                </a:solidFill>
              </a:rPr>
              <a:t>relation to licensing of the Postbank to become a State Owned Bank so as to provide affordable banking services and expand financial inclusion, in neglected rural areas and townships; </a:t>
            </a:r>
          </a:p>
          <a:p>
            <a:pPr lvl="0">
              <a:lnSpc>
                <a:spcPct val="100000"/>
              </a:lnSpc>
            </a:pPr>
            <a:r>
              <a:rPr lang="en-GB" sz="1700" dirty="0" smtClean="0">
                <a:solidFill>
                  <a:srgbClr val="000000"/>
                </a:solidFill>
              </a:rPr>
              <a:t>Review </a:t>
            </a:r>
            <a:r>
              <a:rPr lang="en-GB" sz="1700" dirty="0">
                <a:solidFill>
                  <a:srgbClr val="000000"/>
                </a:solidFill>
              </a:rPr>
              <a:t>the governance, mandates and structures of DFIs; consider realigning and consolidation and set targets in line with national imperatives such as job creation; and </a:t>
            </a:r>
          </a:p>
          <a:p>
            <a:pPr lvl="0">
              <a:lnSpc>
                <a:spcPct val="100000"/>
              </a:lnSpc>
            </a:pPr>
            <a:r>
              <a:rPr lang="en-GB" sz="1700" dirty="0" smtClean="0">
                <a:solidFill>
                  <a:srgbClr val="000000"/>
                </a:solidFill>
              </a:rPr>
              <a:t>Ensure </a:t>
            </a:r>
            <a:r>
              <a:rPr lang="en-GB" sz="1700" dirty="0">
                <a:solidFill>
                  <a:srgbClr val="000000"/>
                </a:solidFill>
              </a:rPr>
              <a:t>the availability of appropriate funding mechanisms  for DFIs so as to execute their mandate;</a:t>
            </a:r>
          </a:p>
          <a:p>
            <a:pPr lvl="0">
              <a:lnSpc>
                <a:spcPct val="100000"/>
              </a:lnSpc>
            </a:pPr>
            <a:r>
              <a:rPr lang="en-GB" sz="1700" dirty="0" smtClean="0">
                <a:solidFill>
                  <a:srgbClr val="000000"/>
                </a:solidFill>
              </a:rPr>
              <a:t>Ensure </a:t>
            </a:r>
            <a:r>
              <a:rPr lang="en-GB" sz="1700" dirty="0">
                <a:solidFill>
                  <a:srgbClr val="000000"/>
                </a:solidFill>
              </a:rPr>
              <a:t>that DFIs report on transformation to the Financial Sector Charter Council and to the BEE Commission. </a:t>
            </a:r>
            <a:endParaRPr lang="en-US" dirty="0"/>
          </a:p>
        </p:txBody>
      </p:sp>
    </p:spTree>
    <p:extLst>
      <p:ext uri="{BB962C8B-B14F-4D97-AF65-F5344CB8AC3E}">
        <p14:creationId xmlns:p14="http://schemas.microsoft.com/office/powerpoint/2010/main" val="25093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19" y="443955"/>
            <a:ext cx="7886700" cy="779462"/>
          </a:xfrm>
        </p:spPr>
        <p:txBody>
          <a:bodyPr>
            <a:normAutofit fontScale="90000"/>
          </a:bodyPr>
          <a:lstStyle/>
          <a:p>
            <a:r>
              <a:rPr lang="en-GB" sz="3100" dirty="0" smtClean="0">
                <a:solidFill>
                  <a:srgbClr val="FFFFFF"/>
                </a:solidFill>
              </a:rPr>
              <a:t>Agreements on the Role of Financial Sector Charter </a:t>
            </a:r>
            <a:r>
              <a:rPr lang="en-GB" sz="3100" dirty="0">
                <a:solidFill>
                  <a:srgbClr val="FFFFFF"/>
                </a:solidFill>
              </a:rPr>
              <a:t>C</a:t>
            </a:r>
            <a:r>
              <a:rPr lang="en-GB" sz="3100" dirty="0" smtClean="0">
                <a:solidFill>
                  <a:srgbClr val="FFFFFF"/>
                </a:solidFill>
              </a:rPr>
              <a:t>ouncil and Regulatory </a:t>
            </a:r>
            <a:r>
              <a:rPr lang="en-GB" sz="3100" dirty="0">
                <a:solidFill>
                  <a:srgbClr val="FFFFFF"/>
                </a:solidFill>
              </a:rPr>
              <a:t>B</a:t>
            </a:r>
            <a:r>
              <a:rPr lang="en-GB" sz="3100" dirty="0" smtClean="0">
                <a:solidFill>
                  <a:srgbClr val="FFFFFF"/>
                </a:solidFill>
              </a:rPr>
              <a:t>odies</a:t>
            </a:r>
            <a:endParaRPr lang="en-US" sz="3100" dirty="0">
              <a:solidFill>
                <a:srgbClr val="FFFFFF"/>
              </a:solidFill>
            </a:endParaRPr>
          </a:p>
        </p:txBody>
      </p:sp>
      <p:sp>
        <p:nvSpPr>
          <p:cNvPr id="3" name="Content Placeholder 2"/>
          <p:cNvSpPr>
            <a:spLocks noGrp="1"/>
          </p:cNvSpPr>
          <p:nvPr>
            <p:ph idx="1"/>
          </p:nvPr>
        </p:nvSpPr>
        <p:spPr/>
        <p:txBody>
          <a:bodyPr>
            <a:normAutofit/>
          </a:bodyPr>
          <a:lstStyle/>
          <a:p>
            <a:pPr marL="0" lvl="0" indent="0">
              <a:lnSpc>
                <a:spcPct val="100000"/>
              </a:lnSpc>
              <a:buNone/>
            </a:pPr>
            <a:r>
              <a:rPr lang="en-GB" sz="1700" b="1" dirty="0" smtClean="0">
                <a:solidFill>
                  <a:srgbClr val="000000"/>
                </a:solidFill>
              </a:rPr>
              <a:t>The Social Partners Agreed to:</a:t>
            </a:r>
          </a:p>
          <a:p>
            <a:pPr lvl="0">
              <a:lnSpc>
                <a:spcPct val="100000"/>
              </a:lnSpc>
            </a:pPr>
            <a:r>
              <a:rPr lang="en-GB" sz="1700" dirty="0" smtClean="0">
                <a:solidFill>
                  <a:srgbClr val="000000"/>
                </a:solidFill>
              </a:rPr>
              <a:t>The review of FSC </a:t>
            </a:r>
            <a:r>
              <a:rPr lang="en-GB" sz="1700" dirty="0">
                <a:solidFill>
                  <a:srgbClr val="000000"/>
                </a:solidFill>
              </a:rPr>
              <a:t>Codes implementation guidelines to ensure relevance and ease of implementation; </a:t>
            </a:r>
          </a:p>
          <a:p>
            <a:pPr lvl="0">
              <a:lnSpc>
                <a:spcPct val="100000"/>
              </a:lnSpc>
            </a:pPr>
            <a:r>
              <a:rPr lang="en-GB" sz="1700" dirty="0" smtClean="0">
                <a:solidFill>
                  <a:srgbClr val="000000"/>
                </a:solidFill>
              </a:rPr>
              <a:t>Review and </a:t>
            </a:r>
            <a:r>
              <a:rPr lang="en-GB" sz="1700" dirty="0">
                <a:solidFill>
                  <a:srgbClr val="000000"/>
                </a:solidFill>
              </a:rPr>
              <a:t>expand the power of the Council so as to be able to ensure punitive actions for non-compliance with the FS Codes, or for lack of timeous and accurate reporting of information from financial institutions.</a:t>
            </a:r>
          </a:p>
          <a:p>
            <a:pPr lvl="0">
              <a:lnSpc>
                <a:spcPct val="100000"/>
              </a:lnSpc>
            </a:pPr>
            <a:r>
              <a:rPr lang="en-GB" sz="1700" dirty="0" smtClean="0">
                <a:solidFill>
                  <a:srgbClr val="000000"/>
                </a:solidFill>
              </a:rPr>
              <a:t>The need of clearly defining the </a:t>
            </a:r>
            <a:r>
              <a:rPr lang="en-GB" sz="1700" dirty="0">
                <a:solidFill>
                  <a:srgbClr val="000000"/>
                </a:solidFill>
              </a:rPr>
              <a:t>roles of other regulatory bodies in supporting the council in driving transformation. </a:t>
            </a:r>
          </a:p>
        </p:txBody>
      </p:sp>
    </p:spTree>
    <p:extLst>
      <p:ext uri="{BB962C8B-B14F-4D97-AF65-F5344CB8AC3E}">
        <p14:creationId xmlns:p14="http://schemas.microsoft.com/office/powerpoint/2010/main" val="318505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rgbClr val="FFFFFF"/>
                </a:solidFill>
              </a:rPr>
              <a:t>Conclusion</a:t>
            </a:r>
            <a:endParaRPr lang="en-ZA" dirty="0">
              <a:solidFill>
                <a:srgbClr val="FFFFFF"/>
              </a:solidFill>
            </a:endParaRPr>
          </a:p>
        </p:txBody>
      </p:sp>
      <p:sp>
        <p:nvSpPr>
          <p:cNvPr id="3" name="Content Placeholder 2"/>
          <p:cNvSpPr>
            <a:spLocks noGrp="1"/>
          </p:cNvSpPr>
          <p:nvPr>
            <p:ph idx="1"/>
          </p:nvPr>
        </p:nvSpPr>
        <p:spPr/>
        <p:txBody>
          <a:bodyPr/>
          <a:lstStyle/>
          <a:p>
            <a:r>
              <a:rPr lang="en-ZA" dirty="0" smtClean="0"/>
              <a:t>The commitment displayed by social partners during engagements is highly appreciated.</a:t>
            </a:r>
          </a:p>
          <a:p>
            <a:r>
              <a:rPr lang="en-ZA" dirty="0" smtClean="0"/>
              <a:t>It is imperative that the agreements reached at Nedlac are implemented to ensure that the envisioned transformation of the sector is realised.</a:t>
            </a:r>
          </a:p>
          <a:p>
            <a:r>
              <a:rPr lang="en-ZA" dirty="0" smtClean="0"/>
              <a:t>Nedlac will continue engaging with various stakeholders towards advancing transformation in the financial  sector.</a:t>
            </a:r>
            <a:endParaRPr lang="en-ZA" dirty="0"/>
          </a:p>
        </p:txBody>
      </p:sp>
    </p:spTree>
    <p:extLst>
      <p:ext uri="{BB962C8B-B14F-4D97-AF65-F5344CB8AC3E}">
        <p14:creationId xmlns:p14="http://schemas.microsoft.com/office/powerpoint/2010/main" val="2745363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THANK YOU</a:t>
            </a:r>
            <a:endParaRPr lang="en-ZA" dirty="0"/>
          </a:p>
        </p:txBody>
      </p:sp>
    </p:spTree>
    <p:extLst>
      <p:ext uri="{BB962C8B-B14F-4D97-AF65-F5344CB8AC3E}">
        <p14:creationId xmlns:p14="http://schemas.microsoft.com/office/powerpoint/2010/main" val="70504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solidFill>
                  <a:schemeClr val="accent4">
                    <a:lumMod val="20000"/>
                    <a:lumOff val="80000"/>
                  </a:schemeClr>
                </a:solidFill>
              </a:rPr>
              <a:t>CONSTITUTIONAL </a:t>
            </a:r>
            <a:r>
              <a:rPr lang="en-ZA" sz="2400" dirty="0" smtClean="0">
                <a:solidFill>
                  <a:schemeClr val="accent4">
                    <a:lumMod val="20000"/>
                    <a:lumOff val="80000"/>
                  </a:schemeClr>
                </a:solidFill>
              </a:rPr>
              <a:t>&amp; </a:t>
            </a:r>
            <a:r>
              <a:rPr lang="en-ZA" sz="2400" dirty="0">
                <a:solidFill>
                  <a:schemeClr val="accent4">
                    <a:lumMod val="20000"/>
                    <a:lumOff val="80000"/>
                  </a:schemeClr>
                </a:solidFill>
              </a:rPr>
              <a:t>LEGISLATIVE MANDATE</a:t>
            </a:r>
          </a:p>
        </p:txBody>
      </p:sp>
      <p:sp>
        <p:nvSpPr>
          <p:cNvPr id="3" name="Content Placeholder 2"/>
          <p:cNvSpPr>
            <a:spLocks noGrp="1"/>
          </p:cNvSpPr>
          <p:nvPr>
            <p:ph idx="1"/>
          </p:nvPr>
        </p:nvSpPr>
        <p:spPr/>
        <p:txBody>
          <a:bodyPr>
            <a:normAutofit/>
          </a:bodyPr>
          <a:lstStyle/>
          <a:p>
            <a:pPr>
              <a:lnSpc>
                <a:spcPct val="150000"/>
              </a:lnSpc>
            </a:pPr>
            <a:r>
              <a:rPr lang="en-US" sz="2400" dirty="0">
                <a:solidFill>
                  <a:schemeClr val="bg2"/>
                </a:solidFill>
              </a:rPr>
              <a:t>Nedlac’s</a:t>
            </a:r>
            <a:r>
              <a:rPr lang="en-US" sz="2400" dirty="0">
                <a:solidFill>
                  <a:schemeClr val="bg2"/>
                </a:solidFill>
              </a:rPr>
              <a:t> mandate is derived from the following:</a:t>
            </a:r>
          </a:p>
          <a:p>
            <a:pPr lvl="1">
              <a:lnSpc>
                <a:spcPct val="150000"/>
              </a:lnSpc>
            </a:pPr>
            <a:r>
              <a:rPr lang="en-US" dirty="0">
                <a:solidFill>
                  <a:schemeClr val="bg2"/>
                </a:solidFill>
              </a:rPr>
              <a:t>The Nedlac Act No. 35 of 1994</a:t>
            </a:r>
          </a:p>
          <a:p>
            <a:pPr lvl="1">
              <a:lnSpc>
                <a:spcPct val="150000"/>
              </a:lnSpc>
            </a:pPr>
            <a:r>
              <a:rPr lang="en-US" dirty="0">
                <a:solidFill>
                  <a:schemeClr val="bg2"/>
                </a:solidFill>
              </a:rPr>
              <a:t>Labour Relations </a:t>
            </a:r>
            <a:r>
              <a:rPr lang="en-US" dirty="0" smtClean="0">
                <a:solidFill>
                  <a:schemeClr val="bg2"/>
                </a:solidFill>
              </a:rPr>
              <a:t>Act 66 of 1995</a:t>
            </a:r>
          </a:p>
          <a:p>
            <a:pPr lvl="1">
              <a:lnSpc>
                <a:spcPct val="150000"/>
              </a:lnSpc>
            </a:pPr>
            <a:r>
              <a:rPr lang="en-US" dirty="0" smtClean="0">
                <a:solidFill>
                  <a:schemeClr val="bg2"/>
                </a:solidFill>
              </a:rPr>
              <a:t>Founding Declaration</a:t>
            </a:r>
            <a:endParaRPr lang="en-US" dirty="0">
              <a:solidFill>
                <a:schemeClr val="bg2"/>
              </a:solidFill>
            </a:endParaRPr>
          </a:p>
          <a:p>
            <a:pPr lvl="1">
              <a:lnSpc>
                <a:spcPct val="150000"/>
              </a:lnSpc>
            </a:pPr>
            <a:r>
              <a:rPr lang="en-US" dirty="0">
                <a:solidFill>
                  <a:schemeClr val="bg2"/>
                </a:solidFill>
              </a:rPr>
              <a:t>Nedlac Constitution</a:t>
            </a:r>
          </a:p>
          <a:p>
            <a:pPr lvl="1">
              <a:lnSpc>
                <a:spcPct val="150000"/>
              </a:lnSpc>
            </a:pPr>
            <a:r>
              <a:rPr lang="en-US" dirty="0">
                <a:solidFill>
                  <a:schemeClr val="bg2"/>
                </a:solidFill>
              </a:rPr>
              <a:t>Nedlac </a:t>
            </a:r>
            <a:r>
              <a:rPr lang="en-US" dirty="0" smtClean="0">
                <a:solidFill>
                  <a:schemeClr val="bg2"/>
                </a:solidFill>
              </a:rPr>
              <a:t>Protocols</a:t>
            </a:r>
          </a:p>
          <a:p>
            <a:pPr marL="457200" lvl="1" indent="0">
              <a:lnSpc>
                <a:spcPct val="150000"/>
              </a:lnSpc>
              <a:buNone/>
            </a:pPr>
            <a:endParaRPr lang="en-US" dirty="0">
              <a:solidFill>
                <a:schemeClr val="bg2">
                  <a:lumMod val="50000"/>
                </a:schemeClr>
              </a:solidFill>
            </a:endParaRPr>
          </a:p>
          <a:p>
            <a:endParaRPr lang="en-ZA" dirty="0"/>
          </a:p>
        </p:txBody>
      </p:sp>
      <p:sp>
        <p:nvSpPr>
          <p:cNvPr id="4" name="Slide Number Placeholder 3"/>
          <p:cNvSpPr>
            <a:spLocks noGrp="1"/>
          </p:cNvSpPr>
          <p:nvPr>
            <p:ph type="sldNum" sz="quarter" idx="12"/>
          </p:nvPr>
        </p:nvSpPr>
        <p:spPr/>
        <p:txBody>
          <a:bodyPr/>
          <a:lstStyle/>
          <a:p>
            <a:fld id="{28590CB7-C9F0-41A6-9D18-042C6D33187B}" type="slidenum">
              <a:rPr lang="en-ZA" smtClean="0"/>
              <a:pPr/>
              <a:t>2</a:t>
            </a:fld>
            <a:endParaRPr lang="en-ZA" dirty="0"/>
          </a:p>
        </p:txBody>
      </p:sp>
    </p:spTree>
    <p:extLst>
      <p:ext uri="{BB962C8B-B14F-4D97-AF65-F5344CB8AC3E}">
        <p14:creationId xmlns:p14="http://schemas.microsoft.com/office/powerpoint/2010/main" val="4256234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solidFill>
                  <a:schemeClr val="accent4">
                    <a:lumMod val="20000"/>
                    <a:lumOff val="80000"/>
                  </a:schemeClr>
                </a:solidFill>
              </a:rPr>
              <a:t>LEGAL MANDATE</a:t>
            </a:r>
            <a:endParaRPr lang="en-ZA" sz="2400" dirty="0">
              <a:solidFill>
                <a:schemeClr val="accent4">
                  <a:lumMod val="20000"/>
                  <a:lumOff val="80000"/>
                </a:schemeClr>
              </a:solidFill>
            </a:endParaRPr>
          </a:p>
        </p:txBody>
      </p:sp>
      <p:sp>
        <p:nvSpPr>
          <p:cNvPr id="3" name="Content Placeholder 2"/>
          <p:cNvSpPr>
            <a:spLocks noGrp="1"/>
          </p:cNvSpPr>
          <p:nvPr>
            <p:ph idx="1"/>
          </p:nvPr>
        </p:nvSpPr>
        <p:spPr>
          <a:xfrm>
            <a:off x="0" y="1507524"/>
            <a:ext cx="9143999" cy="4806779"/>
          </a:xfrm>
        </p:spPr>
        <p:txBody>
          <a:bodyPr>
            <a:normAutofit fontScale="85000" lnSpcReduction="20000"/>
          </a:bodyPr>
          <a:lstStyle/>
          <a:p>
            <a:pPr lvl="1">
              <a:lnSpc>
                <a:spcPct val="150000"/>
              </a:lnSpc>
            </a:pPr>
            <a:r>
              <a:rPr lang="en-ZA" dirty="0">
                <a:solidFill>
                  <a:schemeClr val="bg2"/>
                </a:solidFill>
              </a:rPr>
              <a:t>Strive to </a:t>
            </a:r>
            <a:r>
              <a:rPr lang="en-ZA" b="1" dirty="0">
                <a:solidFill>
                  <a:schemeClr val="bg2"/>
                </a:solidFill>
              </a:rPr>
              <a:t>promote the goals of economic growth </a:t>
            </a:r>
            <a:r>
              <a:rPr lang="en-ZA" dirty="0">
                <a:solidFill>
                  <a:schemeClr val="bg2"/>
                </a:solidFill>
              </a:rPr>
              <a:t>through participation in economic </a:t>
            </a:r>
            <a:r>
              <a:rPr lang="en-ZA" dirty="0" smtClean="0">
                <a:solidFill>
                  <a:schemeClr val="bg2"/>
                </a:solidFill>
              </a:rPr>
              <a:t>decision-making.</a:t>
            </a:r>
            <a:endParaRPr lang="en-ZA" dirty="0">
              <a:solidFill>
                <a:schemeClr val="bg2"/>
              </a:solidFill>
            </a:endParaRPr>
          </a:p>
          <a:p>
            <a:pPr lvl="1">
              <a:lnSpc>
                <a:spcPct val="150000"/>
              </a:lnSpc>
            </a:pPr>
            <a:r>
              <a:rPr lang="en-ZA" dirty="0">
                <a:solidFill>
                  <a:schemeClr val="bg2"/>
                </a:solidFill>
              </a:rPr>
              <a:t>Seek to </a:t>
            </a:r>
            <a:r>
              <a:rPr lang="en-ZA" b="1" dirty="0">
                <a:solidFill>
                  <a:schemeClr val="bg2"/>
                </a:solidFill>
              </a:rPr>
              <a:t>reach consensus and conclude agreements </a:t>
            </a:r>
            <a:r>
              <a:rPr lang="en-ZA" dirty="0">
                <a:solidFill>
                  <a:schemeClr val="bg2"/>
                </a:solidFill>
              </a:rPr>
              <a:t>pertaining to social and economic </a:t>
            </a:r>
            <a:r>
              <a:rPr lang="en-ZA" dirty="0" smtClean="0">
                <a:solidFill>
                  <a:schemeClr val="bg2"/>
                </a:solidFill>
              </a:rPr>
              <a:t>policy.</a:t>
            </a:r>
            <a:endParaRPr lang="en-ZA" dirty="0">
              <a:solidFill>
                <a:schemeClr val="bg2"/>
              </a:solidFill>
            </a:endParaRPr>
          </a:p>
          <a:p>
            <a:pPr lvl="1">
              <a:lnSpc>
                <a:spcPct val="150000"/>
              </a:lnSpc>
            </a:pPr>
            <a:r>
              <a:rPr lang="en-ZA" b="1" dirty="0">
                <a:solidFill>
                  <a:schemeClr val="bg2"/>
                </a:solidFill>
              </a:rPr>
              <a:t>Consider all proposed Labour legislation </a:t>
            </a:r>
            <a:r>
              <a:rPr lang="en-ZA" dirty="0">
                <a:solidFill>
                  <a:schemeClr val="bg2"/>
                </a:solidFill>
              </a:rPr>
              <a:t>relating to labour market policy before being introduced in </a:t>
            </a:r>
            <a:r>
              <a:rPr lang="en-ZA" dirty="0" smtClean="0">
                <a:solidFill>
                  <a:schemeClr val="bg2"/>
                </a:solidFill>
              </a:rPr>
              <a:t>Parliament.</a:t>
            </a:r>
            <a:endParaRPr lang="en-ZA" dirty="0">
              <a:solidFill>
                <a:schemeClr val="bg2"/>
              </a:solidFill>
            </a:endParaRPr>
          </a:p>
          <a:p>
            <a:pPr lvl="1">
              <a:lnSpc>
                <a:spcPct val="150000"/>
              </a:lnSpc>
            </a:pPr>
            <a:r>
              <a:rPr lang="en-ZA" b="1" dirty="0">
                <a:solidFill>
                  <a:schemeClr val="bg2"/>
                </a:solidFill>
              </a:rPr>
              <a:t>Consider all significant changes to social and economic policy </a:t>
            </a:r>
            <a:r>
              <a:rPr lang="en-ZA" dirty="0">
                <a:solidFill>
                  <a:schemeClr val="bg2"/>
                </a:solidFill>
              </a:rPr>
              <a:t>before implementation or introduced in Parliament.</a:t>
            </a:r>
          </a:p>
          <a:p>
            <a:pPr lvl="1">
              <a:lnSpc>
                <a:spcPct val="150000"/>
              </a:lnSpc>
            </a:pPr>
            <a:r>
              <a:rPr lang="en-ZA" b="1" dirty="0">
                <a:solidFill>
                  <a:schemeClr val="bg2"/>
                </a:solidFill>
              </a:rPr>
              <a:t>Encourage and promote the formulation </a:t>
            </a:r>
            <a:r>
              <a:rPr lang="en-ZA" dirty="0">
                <a:solidFill>
                  <a:schemeClr val="bg2"/>
                </a:solidFill>
              </a:rPr>
              <a:t>of coordinated policy on social and economic matters.</a:t>
            </a:r>
          </a:p>
          <a:p>
            <a:pPr lvl="1">
              <a:lnSpc>
                <a:spcPct val="150000"/>
              </a:lnSpc>
            </a:pPr>
            <a:r>
              <a:rPr lang="en-ZA" b="1" dirty="0">
                <a:solidFill>
                  <a:schemeClr val="bg2"/>
                </a:solidFill>
              </a:rPr>
              <a:t>Resolving socio-economic </a:t>
            </a:r>
            <a:r>
              <a:rPr lang="en-ZA" b="1" dirty="0" smtClean="0">
                <a:solidFill>
                  <a:schemeClr val="bg2"/>
                </a:solidFill>
              </a:rPr>
              <a:t>disputes (Section 77)</a:t>
            </a:r>
            <a:endParaRPr lang="en-ZA" b="1" dirty="0">
              <a:solidFill>
                <a:schemeClr val="bg2"/>
              </a:solidFill>
            </a:endParaRPr>
          </a:p>
          <a:p>
            <a:endParaRPr lang="en-ZA" dirty="0"/>
          </a:p>
        </p:txBody>
      </p:sp>
      <p:sp>
        <p:nvSpPr>
          <p:cNvPr id="4" name="Slide Number Placeholder 3"/>
          <p:cNvSpPr>
            <a:spLocks noGrp="1"/>
          </p:cNvSpPr>
          <p:nvPr>
            <p:ph type="sldNum" sz="quarter" idx="12"/>
          </p:nvPr>
        </p:nvSpPr>
        <p:spPr/>
        <p:txBody>
          <a:bodyPr/>
          <a:lstStyle/>
          <a:p>
            <a:fld id="{28590CB7-C9F0-41A6-9D18-042C6D33187B}" type="slidenum">
              <a:rPr lang="en-ZA" smtClean="0"/>
              <a:pPr/>
              <a:t>3</a:t>
            </a:fld>
            <a:endParaRPr lang="en-ZA" dirty="0"/>
          </a:p>
        </p:txBody>
      </p:sp>
    </p:spTree>
    <p:extLst>
      <p:ext uri="{BB962C8B-B14F-4D97-AF65-F5344CB8AC3E}">
        <p14:creationId xmlns:p14="http://schemas.microsoft.com/office/powerpoint/2010/main" val="70515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5127"/>
            <a:ext cx="8515350" cy="779462"/>
          </a:xfrm>
        </p:spPr>
        <p:txBody>
          <a:bodyPr>
            <a:normAutofit/>
          </a:bodyPr>
          <a:lstStyle/>
          <a:p>
            <a:r>
              <a:rPr lang="en-ZA" sz="2800" dirty="0" smtClean="0">
                <a:solidFill>
                  <a:schemeClr val="accent4">
                    <a:lumMod val="20000"/>
                    <a:lumOff val="80000"/>
                  </a:schemeClr>
                </a:solidFill>
              </a:rPr>
              <a:t>BACKGROUND:1st FINANCIAL SECTOR SUMMIT</a:t>
            </a:r>
            <a:endParaRPr lang="en-ZA" sz="2800" dirty="0">
              <a:solidFill>
                <a:schemeClr val="accent4">
                  <a:lumMod val="20000"/>
                  <a:lumOff val="80000"/>
                </a:schemeClr>
              </a:solidFill>
            </a:endParaRPr>
          </a:p>
        </p:txBody>
      </p:sp>
      <p:sp>
        <p:nvSpPr>
          <p:cNvPr id="4" name="Content Placeholder 3"/>
          <p:cNvSpPr txBox="1">
            <a:spLocks noGrp="1"/>
          </p:cNvSpPr>
          <p:nvPr>
            <p:ph sz="half" idx="2"/>
          </p:nvPr>
        </p:nvSpPr>
        <p:spPr>
          <a:xfrm>
            <a:off x="3002692" y="1499429"/>
            <a:ext cx="5935553" cy="4206280"/>
          </a:xfrm>
          <a:prstGeom prst="rect">
            <a:avLst/>
          </a:prstGeom>
          <a:noFill/>
        </p:spPr>
        <p:txBody>
          <a:bodyPr wrap="square" rtlCol="0">
            <a:spAutoFit/>
          </a:bodyPr>
          <a:lstStyle/>
          <a:p>
            <a:pPr marL="285750" indent="-285750">
              <a:buFont typeface="Wingdings" panose="05000000000000000000" pitchFamily="2" charset="2"/>
              <a:buChar char="§"/>
            </a:pPr>
            <a:r>
              <a:rPr lang="en-ZA" sz="2000" dirty="0" smtClean="0">
                <a:solidFill>
                  <a:schemeClr val="bg2"/>
                </a:solidFill>
              </a:rPr>
              <a:t>The first Financial Sector Summit was convened in 2002. </a:t>
            </a:r>
          </a:p>
          <a:p>
            <a:pPr marL="285750" indent="-285750">
              <a:buFont typeface="Wingdings" panose="05000000000000000000" pitchFamily="2" charset="2"/>
              <a:buChar char="§"/>
            </a:pPr>
            <a:r>
              <a:rPr lang="en-ZA" sz="2000" dirty="0" smtClean="0">
                <a:solidFill>
                  <a:schemeClr val="bg2"/>
                </a:solidFill>
              </a:rPr>
              <a:t>In 2016, Nedlac saw the need to convene the Second National Financial Sector Summit. </a:t>
            </a:r>
          </a:p>
          <a:p>
            <a:pPr marL="285750" indent="-285750">
              <a:buFont typeface="Wingdings" panose="05000000000000000000" pitchFamily="2" charset="2"/>
              <a:buChar char="§"/>
            </a:pPr>
            <a:r>
              <a:rPr lang="en-ZA" sz="2000" dirty="0" smtClean="0">
                <a:solidFill>
                  <a:schemeClr val="bg2"/>
                </a:solidFill>
              </a:rPr>
              <a:t>A task team to prepare for the summit was established.</a:t>
            </a:r>
          </a:p>
          <a:p>
            <a:pPr marL="285750" indent="-285750">
              <a:buFont typeface="Wingdings" panose="05000000000000000000" pitchFamily="2" charset="2"/>
              <a:buChar char="§"/>
            </a:pPr>
            <a:r>
              <a:rPr lang="en-ZA" sz="2000" dirty="0" smtClean="0">
                <a:solidFill>
                  <a:schemeClr val="bg2"/>
                </a:solidFill>
              </a:rPr>
              <a:t>The task team developed a research study to look at the progress made with respect to the 2002 Summit Agreement.</a:t>
            </a:r>
          </a:p>
          <a:p>
            <a:pPr marL="285750" indent="-285750">
              <a:buFont typeface="Wingdings" panose="05000000000000000000" pitchFamily="2" charset="2"/>
              <a:buChar char="§"/>
            </a:pPr>
            <a:r>
              <a:rPr lang="en-ZA" sz="2000" dirty="0" smtClean="0">
                <a:solidFill>
                  <a:schemeClr val="bg2"/>
                </a:solidFill>
              </a:rPr>
              <a:t>The findings of the research study were presented and considered in the Financial Sector Transformation Workshop held in April 2018.</a:t>
            </a:r>
          </a:p>
        </p:txBody>
      </p:sp>
      <p:sp>
        <p:nvSpPr>
          <p:cNvPr id="5"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4</a:t>
            </a:fld>
            <a:endParaRPr lang="en-ZA" dirty="0"/>
          </a:p>
        </p:txBody>
      </p:sp>
    </p:spTree>
    <p:extLst>
      <p:ext uri="{BB962C8B-B14F-4D97-AF65-F5344CB8AC3E}">
        <p14:creationId xmlns:p14="http://schemas.microsoft.com/office/powerpoint/2010/main" val="200540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2263"/>
            <a:ext cx="8229600" cy="674905"/>
          </a:xfrm>
        </p:spPr>
        <p:txBody>
          <a:bodyPr>
            <a:normAutofit/>
          </a:bodyPr>
          <a:lstStyle/>
          <a:p>
            <a:r>
              <a:rPr lang="en-ZA" sz="3200" b="1" dirty="0" smtClean="0">
                <a:solidFill>
                  <a:srgbClr val="C00000"/>
                </a:solidFill>
                <a:latin typeface="Arial" panose="020B0604020202020204" pitchFamily="34" charset="0"/>
                <a:cs typeface="Arial" panose="020B0604020202020204" pitchFamily="34" charset="0"/>
              </a:rPr>
              <a:t> </a:t>
            </a:r>
            <a:r>
              <a:rPr lang="en-ZA" sz="2400" b="1" dirty="0" smtClean="0">
                <a:solidFill>
                  <a:schemeClr val="accent4">
                    <a:lumMod val="20000"/>
                    <a:lumOff val="80000"/>
                  </a:schemeClr>
                </a:solidFill>
                <a:cs typeface="Arial" panose="020B0604020202020204" pitchFamily="34" charset="0"/>
              </a:rPr>
              <a:t>2002 SUMMIT OUTCOMES/AGREEMENTS</a:t>
            </a:r>
            <a:endParaRPr lang="en-ZA" sz="2400" b="1" dirty="0">
              <a:solidFill>
                <a:schemeClr val="accent4">
                  <a:lumMod val="20000"/>
                  <a:lumOff val="80000"/>
                </a:schemeClr>
              </a:solidFill>
              <a:effectLst/>
              <a:cs typeface="Arial" panose="020B0604020202020204" pitchFamily="34" charset="0"/>
            </a:endParaRPr>
          </a:p>
        </p:txBody>
      </p:sp>
      <p:sp>
        <p:nvSpPr>
          <p:cNvPr id="11" name="Content Placeholder 10"/>
          <p:cNvSpPr>
            <a:spLocks noGrp="1"/>
          </p:cNvSpPr>
          <p:nvPr>
            <p:ph idx="1"/>
          </p:nvPr>
        </p:nvSpPr>
        <p:spPr>
          <a:xfrm>
            <a:off x="349092" y="1514901"/>
            <a:ext cx="7882096" cy="4776718"/>
          </a:xfrm>
        </p:spPr>
        <p:txBody>
          <a:bodyPr>
            <a:noAutofit/>
          </a:bodyPr>
          <a:lstStyle/>
          <a:p>
            <a:pPr marL="514350" indent="-514350">
              <a:lnSpc>
                <a:spcPct val="100000"/>
              </a:lnSpc>
              <a:spcBef>
                <a:spcPts val="2400"/>
              </a:spcBef>
              <a:buFont typeface="+mj-lt"/>
              <a:buAutoNum type="arabicPeriod"/>
            </a:pPr>
            <a:r>
              <a:rPr lang="en-ZA" sz="2000" dirty="0">
                <a:solidFill>
                  <a:schemeClr val="bg2"/>
                </a:solidFill>
                <a:latin typeface="Arial" panose="020B0604020202020204" pitchFamily="34" charset="0"/>
                <a:cs typeface="Arial" panose="020B0604020202020204" pitchFamily="34" charset="0"/>
              </a:rPr>
              <a:t>Ensuring access to basic financial services.</a:t>
            </a:r>
          </a:p>
          <a:p>
            <a:pPr marL="514350" indent="-514350">
              <a:lnSpc>
                <a:spcPct val="100000"/>
              </a:lnSpc>
              <a:spcBef>
                <a:spcPts val="2400"/>
              </a:spcBef>
              <a:buFont typeface="+mj-lt"/>
              <a:buAutoNum type="arabicPeriod"/>
            </a:pPr>
            <a:r>
              <a:rPr lang="en-ZA" sz="2000" dirty="0">
                <a:solidFill>
                  <a:schemeClr val="bg2"/>
                </a:solidFill>
                <a:latin typeface="Arial" panose="020B0604020202020204" pitchFamily="34" charset="0"/>
                <a:cs typeface="Arial" panose="020B0604020202020204" pitchFamily="34" charset="0"/>
              </a:rPr>
              <a:t>Jointly research the economics of basic financial services.</a:t>
            </a:r>
          </a:p>
          <a:p>
            <a:pPr marL="514350" indent="-514350">
              <a:lnSpc>
                <a:spcPct val="100000"/>
              </a:lnSpc>
              <a:spcBef>
                <a:spcPts val="2400"/>
              </a:spcBef>
              <a:buFont typeface="+mj-lt"/>
              <a:buAutoNum type="arabicPeriod"/>
            </a:pPr>
            <a:r>
              <a:rPr lang="en-ZA" sz="2000" dirty="0">
                <a:solidFill>
                  <a:schemeClr val="bg2"/>
                </a:solidFill>
                <a:latin typeface="Arial" panose="020B0604020202020204" pitchFamily="34" charset="0"/>
                <a:cs typeface="Arial" panose="020B0604020202020204" pitchFamily="34" charset="0"/>
              </a:rPr>
              <a:t>Development of sustainable institutions to serve poor communities.</a:t>
            </a:r>
          </a:p>
          <a:p>
            <a:pPr marL="514350" indent="-514350">
              <a:lnSpc>
                <a:spcPct val="100000"/>
              </a:lnSpc>
              <a:spcBef>
                <a:spcPts val="2400"/>
              </a:spcBef>
              <a:buFont typeface="+mj-lt"/>
              <a:buAutoNum type="arabicPeriod"/>
            </a:pPr>
            <a:r>
              <a:rPr lang="en-ZA" sz="2000" dirty="0">
                <a:solidFill>
                  <a:schemeClr val="bg2"/>
                </a:solidFill>
                <a:latin typeface="Arial" panose="020B0604020202020204" pitchFamily="34" charset="0"/>
                <a:cs typeface="Arial" panose="020B0604020202020204" pitchFamily="34" charset="0"/>
              </a:rPr>
              <a:t>New enabling legislation for 2</a:t>
            </a:r>
            <a:r>
              <a:rPr lang="en-ZA" sz="2000" baseline="30000" dirty="0">
                <a:solidFill>
                  <a:schemeClr val="bg2"/>
                </a:solidFill>
                <a:latin typeface="Arial" panose="020B0604020202020204" pitchFamily="34" charset="0"/>
                <a:cs typeface="Arial" panose="020B0604020202020204" pitchFamily="34" charset="0"/>
              </a:rPr>
              <a:t>nd</a:t>
            </a:r>
            <a:r>
              <a:rPr lang="en-ZA" sz="2000" dirty="0">
                <a:solidFill>
                  <a:schemeClr val="bg2"/>
                </a:solidFill>
                <a:latin typeface="Arial" panose="020B0604020202020204" pitchFamily="34" charset="0"/>
                <a:cs typeface="Arial" panose="020B0604020202020204" pitchFamily="34" charset="0"/>
              </a:rPr>
              <a:t> &amp; 3</a:t>
            </a:r>
            <a:r>
              <a:rPr lang="en-ZA" sz="2000" baseline="30000" dirty="0">
                <a:solidFill>
                  <a:schemeClr val="bg2"/>
                </a:solidFill>
                <a:latin typeface="Arial" panose="020B0604020202020204" pitchFamily="34" charset="0"/>
                <a:cs typeface="Arial" panose="020B0604020202020204" pitchFamily="34" charset="0"/>
              </a:rPr>
              <a:t>rd</a:t>
            </a:r>
            <a:r>
              <a:rPr lang="en-ZA" sz="2000" dirty="0">
                <a:solidFill>
                  <a:schemeClr val="bg2"/>
                </a:solidFill>
                <a:latin typeface="Arial" panose="020B0604020202020204" pitchFamily="34" charset="0"/>
                <a:cs typeface="Arial" panose="020B0604020202020204" pitchFamily="34" charset="0"/>
              </a:rPr>
              <a:t>  tier deposit-taking financial institutions.</a:t>
            </a:r>
          </a:p>
          <a:p>
            <a:pPr marL="514350" indent="-514350">
              <a:lnSpc>
                <a:spcPct val="100000"/>
              </a:lnSpc>
              <a:spcBef>
                <a:spcPts val="2400"/>
              </a:spcBef>
              <a:buFont typeface="+mj-lt"/>
              <a:buAutoNum type="arabicPeriod"/>
            </a:pPr>
            <a:r>
              <a:rPr lang="en-ZA" sz="2000" dirty="0">
                <a:solidFill>
                  <a:schemeClr val="bg2"/>
                </a:solidFill>
                <a:latin typeface="Arial" panose="020B0604020202020204" pitchFamily="34" charset="0"/>
                <a:cs typeface="Arial" panose="020B0604020202020204" pitchFamily="34" charset="0"/>
              </a:rPr>
              <a:t>Proposals on ways to enhance the developmental impact of the regulatory framework.</a:t>
            </a:r>
          </a:p>
          <a:p>
            <a:pPr marL="514350" indent="-514350">
              <a:lnSpc>
                <a:spcPct val="100000"/>
              </a:lnSpc>
              <a:spcBef>
                <a:spcPts val="2400"/>
              </a:spcBef>
              <a:buFont typeface="+mj-lt"/>
              <a:buAutoNum type="arabicPeriod"/>
            </a:pPr>
            <a:r>
              <a:rPr lang="en-ZA" sz="2000" dirty="0">
                <a:solidFill>
                  <a:schemeClr val="bg2"/>
                </a:solidFill>
                <a:latin typeface="Arial" panose="020B0604020202020204" pitchFamily="34" charset="0"/>
                <a:cs typeface="Arial" panose="020B0604020202020204" pitchFamily="34" charset="0"/>
              </a:rPr>
              <a:t>Seek to support financial co-operatives and micro-credit providers</a:t>
            </a:r>
            <a:r>
              <a:rPr lang="en-ZA" sz="2000" dirty="0" smtClean="0">
                <a:solidFill>
                  <a:schemeClr val="bg2"/>
                </a:solidFill>
                <a:latin typeface="Arial" panose="020B0604020202020204" pitchFamily="34" charset="0"/>
                <a:cs typeface="Arial" panose="020B0604020202020204" pitchFamily="34" charset="0"/>
              </a:rPr>
              <a:t>.</a:t>
            </a:r>
            <a:endParaRPr lang="en-ZA" sz="2000" dirty="0">
              <a:solidFill>
                <a:schemeClr val="bg2"/>
              </a:solidFill>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5</a:t>
            </a:fld>
            <a:endParaRPr lang="en-ZA" dirty="0"/>
          </a:p>
        </p:txBody>
      </p:sp>
    </p:spTree>
    <p:extLst>
      <p:ext uri="{BB962C8B-B14F-4D97-AF65-F5344CB8AC3E}">
        <p14:creationId xmlns:p14="http://schemas.microsoft.com/office/powerpoint/2010/main" val="127132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49092" y="1501254"/>
            <a:ext cx="7882096" cy="4749422"/>
          </a:xfrm>
        </p:spPr>
        <p:txBody>
          <a:bodyPr>
            <a:noAutofit/>
          </a:bodyPr>
          <a:lstStyle/>
          <a:p>
            <a:pPr marL="514350" indent="-514350">
              <a:lnSpc>
                <a:spcPct val="100000"/>
              </a:lnSpc>
              <a:spcBef>
                <a:spcPts val="2400"/>
              </a:spcBef>
              <a:buFont typeface="+mj-lt"/>
              <a:buAutoNum type="arabicPeriod" startAt="7"/>
            </a:pPr>
            <a:r>
              <a:rPr lang="en-ZA" sz="2000" dirty="0" smtClean="0">
                <a:solidFill>
                  <a:schemeClr val="bg2"/>
                </a:solidFill>
                <a:latin typeface="Arial" panose="020B0604020202020204" pitchFamily="34" charset="0"/>
                <a:cs typeface="Arial" panose="020B0604020202020204" pitchFamily="34" charset="0"/>
              </a:rPr>
              <a:t>Propose appropriate regulation for micro-lenders to minimise the negative effects of usurious practices.</a:t>
            </a:r>
          </a:p>
          <a:p>
            <a:pPr marL="514350" indent="-514350">
              <a:lnSpc>
                <a:spcPct val="100000"/>
              </a:lnSpc>
              <a:spcBef>
                <a:spcPts val="2400"/>
              </a:spcBef>
              <a:buFont typeface="+mj-lt"/>
              <a:buAutoNum type="arabicPeriod" startAt="7"/>
            </a:pPr>
            <a:r>
              <a:rPr lang="en-ZA" sz="2000" dirty="0" smtClean="0">
                <a:solidFill>
                  <a:schemeClr val="bg2"/>
                </a:solidFill>
                <a:latin typeface="Arial" panose="020B0604020202020204" pitchFamily="34" charset="0"/>
                <a:cs typeface="Arial" panose="020B0604020202020204" pitchFamily="34" charset="0"/>
              </a:rPr>
              <a:t>Regulation of credit bureaux.</a:t>
            </a:r>
          </a:p>
          <a:p>
            <a:pPr marL="514350" indent="-514350">
              <a:lnSpc>
                <a:spcPct val="100000"/>
              </a:lnSpc>
              <a:spcBef>
                <a:spcPts val="2400"/>
              </a:spcBef>
              <a:buFont typeface="+mj-lt"/>
              <a:buAutoNum type="arabicPeriod" startAt="7"/>
            </a:pPr>
            <a:r>
              <a:rPr lang="en-ZA" sz="2000" dirty="0" smtClean="0">
                <a:solidFill>
                  <a:schemeClr val="bg2"/>
                </a:solidFill>
                <a:latin typeface="Arial" panose="020B0604020202020204" pitchFamily="34" charset="0"/>
                <a:cs typeface="Arial" panose="020B0604020202020204" pitchFamily="34" charset="0"/>
              </a:rPr>
              <a:t>Elimination of Discrimination.</a:t>
            </a:r>
          </a:p>
          <a:p>
            <a:pPr marL="514350" indent="-514350">
              <a:lnSpc>
                <a:spcPct val="100000"/>
              </a:lnSpc>
              <a:spcBef>
                <a:spcPts val="2400"/>
              </a:spcBef>
              <a:buFont typeface="+mj-lt"/>
              <a:buAutoNum type="arabicPeriod" startAt="7"/>
            </a:pPr>
            <a:r>
              <a:rPr lang="en-ZA" sz="2000" dirty="0" smtClean="0">
                <a:solidFill>
                  <a:schemeClr val="bg2"/>
                </a:solidFill>
                <a:latin typeface="Arial" panose="020B0604020202020204" pitchFamily="34" charset="0"/>
                <a:cs typeface="Arial" panose="020B0604020202020204" pitchFamily="34" charset="0"/>
              </a:rPr>
              <a:t>End unfair discrimination against people with HIV &amp; AIDS.</a:t>
            </a:r>
          </a:p>
          <a:p>
            <a:pPr marL="514350" indent="-514350">
              <a:lnSpc>
                <a:spcPct val="100000"/>
              </a:lnSpc>
              <a:spcBef>
                <a:spcPts val="2400"/>
              </a:spcBef>
              <a:buFont typeface="+mj-lt"/>
              <a:buAutoNum type="arabicPeriod" startAt="7"/>
            </a:pPr>
            <a:r>
              <a:rPr lang="en-ZA" sz="2000" dirty="0" smtClean="0">
                <a:solidFill>
                  <a:schemeClr val="bg2"/>
                </a:solidFill>
                <a:latin typeface="Arial" panose="020B0604020202020204" pitchFamily="34" charset="0"/>
                <a:cs typeface="Arial" panose="020B0604020202020204" pitchFamily="34" charset="0"/>
              </a:rPr>
              <a:t>Capital markets and investment.</a:t>
            </a:r>
          </a:p>
          <a:p>
            <a:pPr marL="514350" indent="-514350">
              <a:lnSpc>
                <a:spcPct val="100000"/>
              </a:lnSpc>
              <a:spcBef>
                <a:spcPts val="2400"/>
              </a:spcBef>
              <a:buFont typeface="+mj-lt"/>
              <a:buAutoNum type="arabicPeriod" startAt="7"/>
            </a:pPr>
            <a:r>
              <a:rPr lang="en-ZA" sz="2000" dirty="0" smtClean="0">
                <a:solidFill>
                  <a:schemeClr val="bg2"/>
                </a:solidFill>
                <a:latin typeface="Arial" panose="020B0604020202020204" pitchFamily="34" charset="0"/>
                <a:cs typeface="Arial" panose="020B0604020202020204" pitchFamily="34" charset="0"/>
              </a:rPr>
              <a:t>Development finance institutions (DFIs) and other state-owned financial institutions. </a:t>
            </a:r>
          </a:p>
          <a:p>
            <a:pPr marL="514350" indent="-514350">
              <a:lnSpc>
                <a:spcPct val="100000"/>
              </a:lnSpc>
              <a:spcBef>
                <a:spcPts val="2400"/>
              </a:spcBef>
              <a:buFont typeface="+mj-lt"/>
              <a:buAutoNum type="arabicPeriod" startAt="7"/>
            </a:pPr>
            <a:r>
              <a:rPr lang="en-ZA" sz="2000" dirty="0" smtClean="0">
                <a:solidFill>
                  <a:schemeClr val="bg2"/>
                </a:solidFill>
                <a:latin typeface="Arial" panose="020B0604020202020204" pitchFamily="34" charset="0"/>
                <a:cs typeface="Arial" panose="020B0604020202020204" pitchFamily="34" charset="0"/>
              </a:rPr>
              <a:t>Savings Initiatives</a:t>
            </a:r>
            <a:endParaRPr lang="en-ZA" sz="2000" dirty="0">
              <a:solidFill>
                <a:schemeClr val="bg2"/>
              </a:solidFill>
              <a:latin typeface="Arial" panose="020B0604020202020204" pitchFamily="34" charset="0"/>
              <a:cs typeface="Arial" panose="020B0604020202020204" pitchFamily="34" charset="0"/>
            </a:endParaRPr>
          </a:p>
        </p:txBody>
      </p:sp>
      <p:sp>
        <p:nvSpPr>
          <p:cNvPr id="7" name="Title 7"/>
          <p:cNvSpPr>
            <a:spLocks noGrp="1"/>
          </p:cNvSpPr>
          <p:nvPr>
            <p:ph type="title"/>
          </p:nvPr>
        </p:nvSpPr>
        <p:spPr>
          <a:xfrm>
            <a:off x="0" y="532263"/>
            <a:ext cx="8229600" cy="674905"/>
          </a:xfrm>
        </p:spPr>
        <p:txBody>
          <a:bodyPr>
            <a:normAutofit/>
          </a:bodyPr>
          <a:lstStyle/>
          <a:p>
            <a:r>
              <a:rPr lang="en-ZA" sz="3200" b="1" dirty="0" smtClean="0">
                <a:solidFill>
                  <a:srgbClr val="C00000"/>
                </a:solidFill>
                <a:latin typeface="Arial" panose="020B0604020202020204" pitchFamily="34" charset="0"/>
                <a:cs typeface="Arial" panose="020B0604020202020204" pitchFamily="34" charset="0"/>
              </a:rPr>
              <a:t> </a:t>
            </a:r>
            <a:r>
              <a:rPr lang="en-ZA" sz="2400" b="1" dirty="0" smtClean="0">
                <a:solidFill>
                  <a:schemeClr val="accent4">
                    <a:lumMod val="20000"/>
                    <a:lumOff val="80000"/>
                  </a:schemeClr>
                </a:solidFill>
                <a:cs typeface="Arial" panose="020B0604020202020204" pitchFamily="34" charset="0"/>
              </a:rPr>
              <a:t>2002 SUMMIT OUTCOMES/AGREEMENTS cont.</a:t>
            </a:r>
            <a:endParaRPr lang="en-ZA" sz="2400" b="1" dirty="0">
              <a:solidFill>
                <a:schemeClr val="accent4">
                  <a:lumMod val="20000"/>
                  <a:lumOff val="80000"/>
                </a:schemeClr>
              </a:solidFill>
              <a:effectLst/>
              <a:cs typeface="Arial" panose="020B0604020202020204" pitchFamily="34" charset="0"/>
            </a:endParaRPr>
          </a:p>
        </p:txBody>
      </p:sp>
      <p:sp>
        <p:nvSpPr>
          <p:cNvPr id="9"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6</a:t>
            </a:fld>
            <a:endParaRPr lang="en-ZA" dirty="0"/>
          </a:p>
        </p:txBody>
      </p:sp>
    </p:spTree>
    <p:extLst>
      <p:ext uri="{BB962C8B-B14F-4D97-AF65-F5344CB8AC3E}">
        <p14:creationId xmlns:p14="http://schemas.microsoft.com/office/powerpoint/2010/main" val="127132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lvl="1">
              <a:lnSpc>
                <a:spcPct val="100000"/>
              </a:lnSpc>
              <a:spcBef>
                <a:spcPts val="2400"/>
              </a:spcBef>
            </a:pPr>
            <a:r>
              <a:rPr lang="en-US" dirty="0" smtClean="0">
                <a:solidFill>
                  <a:schemeClr val="bg2"/>
                </a:solidFill>
                <a:latin typeface="Arial" panose="020B0604020202020204" pitchFamily="34" charset="0"/>
                <a:cs typeface="Arial" panose="020B0604020202020204" pitchFamily="34" charset="0"/>
              </a:rPr>
              <a:t>Limited monitoring of agreements</a:t>
            </a:r>
            <a:endParaRPr lang="en-US" dirty="0">
              <a:solidFill>
                <a:schemeClr val="bg2"/>
              </a:solidFill>
              <a:latin typeface="Arial" panose="020B0604020202020204" pitchFamily="34" charset="0"/>
              <a:cs typeface="Arial" panose="020B0604020202020204" pitchFamily="34" charset="0"/>
            </a:endParaRPr>
          </a:p>
          <a:p>
            <a:pPr lvl="1">
              <a:lnSpc>
                <a:spcPct val="100000"/>
              </a:lnSpc>
              <a:spcBef>
                <a:spcPts val="2400"/>
              </a:spcBef>
            </a:pPr>
            <a:r>
              <a:rPr lang="en-US" dirty="0" smtClean="0">
                <a:solidFill>
                  <a:schemeClr val="bg2"/>
                </a:solidFill>
                <a:latin typeface="Arial" panose="020B0604020202020204" pitchFamily="34" charset="0"/>
                <a:cs typeface="Arial" panose="020B0604020202020204" pitchFamily="34" charset="0"/>
              </a:rPr>
              <a:t>Limited assessment  and follow-up on the implementation of agreements</a:t>
            </a:r>
            <a:endParaRPr lang="en-US" dirty="0">
              <a:solidFill>
                <a:schemeClr val="bg2"/>
              </a:solidFill>
              <a:latin typeface="Arial" panose="020B0604020202020204" pitchFamily="34" charset="0"/>
              <a:cs typeface="Arial" panose="020B0604020202020204" pitchFamily="34" charset="0"/>
            </a:endParaRPr>
          </a:p>
          <a:p>
            <a:pPr lvl="1">
              <a:lnSpc>
                <a:spcPct val="100000"/>
              </a:lnSpc>
              <a:spcBef>
                <a:spcPts val="2400"/>
              </a:spcBef>
            </a:pPr>
            <a:r>
              <a:rPr lang="en-US" dirty="0" smtClean="0">
                <a:solidFill>
                  <a:schemeClr val="bg2"/>
                </a:solidFill>
                <a:latin typeface="Arial" panose="020B0604020202020204" pitchFamily="34" charset="0"/>
                <a:cs typeface="Arial" panose="020B0604020202020204" pitchFamily="34" charset="0"/>
              </a:rPr>
              <a:t>No consequences for lack of implementation</a:t>
            </a:r>
            <a:endParaRPr lang="en-US" dirty="0">
              <a:solidFill>
                <a:schemeClr val="bg2"/>
              </a:solidFill>
              <a:latin typeface="Arial" panose="020B0604020202020204" pitchFamily="34" charset="0"/>
              <a:cs typeface="Arial" panose="020B0604020202020204" pitchFamily="34" charset="0"/>
            </a:endParaRPr>
          </a:p>
          <a:p>
            <a:endParaRPr lang="en-ZA" dirty="0"/>
          </a:p>
        </p:txBody>
      </p:sp>
      <p:sp>
        <p:nvSpPr>
          <p:cNvPr id="3" name="Title 2"/>
          <p:cNvSpPr>
            <a:spLocks noGrp="1"/>
          </p:cNvSpPr>
          <p:nvPr>
            <p:ph type="title"/>
          </p:nvPr>
        </p:nvSpPr>
        <p:spPr/>
        <p:txBody>
          <a:bodyPr>
            <a:noAutofit/>
          </a:bodyPr>
          <a:lstStyle/>
          <a:p>
            <a:pPr algn="ctr"/>
            <a:r>
              <a:rPr lang="en-US" sz="2800" dirty="0">
                <a:solidFill>
                  <a:schemeClr val="accent4">
                    <a:lumMod val="20000"/>
                    <a:lumOff val="80000"/>
                  </a:schemeClr>
                </a:solidFill>
              </a:rPr>
              <a:t>LESSONS FROM </a:t>
            </a:r>
            <a:r>
              <a:rPr lang="en-US" sz="2800" dirty="0" smtClean="0">
                <a:solidFill>
                  <a:schemeClr val="accent4">
                    <a:lumMod val="20000"/>
                    <a:lumOff val="80000"/>
                  </a:schemeClr>
                </a:solidFill>
              </a:rPr>
              <a:t/>
            </a:r>
            <a:br>
              <a:rPr lang="en-US" sz="2800" dirty="0" smtClean="0">
                <a:solidFill>
                  <a:schemeClr val="accent4">
                    <a:lumMod val="20000"/>
                    <a:lumOff val="80000"/>
                  </a:schemeClr>
                </a:solidFill>
              </a:rPr>
            </a:br>
            <a:r>
              <a:rPr lang="en-US" sz="2800" dirty="0" smtClean="0">
                <a:solidFill>
                  <a:schemeClr val="accent4">
                    <a:lumMod val="20000"/>
                    <a:lumOff val="80000"/>
                  </a:schemeClr>
                </a:solidFill>
              </a:rPr>
              <a:t>THE 2002 </a:t>
            </a:r>
            <a:r>
              <a:rPr lang="en-US" sz="2800" dirty="0">
                <a:solidFill>
                  <a:schemeClr val="accent4">
                    <a:lumMod val="20000"/>
                    <a:lumOff val="80000"/>
                  </a:schemeClr>
                </a:solidFill>
              </a:rPr>
              <a:t>SUMMIT</a:t>
            </a:r>
            <a:endParaRPr lang="en-ZA" sz="2800" dirty="0"/>
          </a:p>
        </p:txBody>
      </p:sp>
      <p:sp>
        <p:nvSpPr>
          <p:cNvPr id="4"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7</a:t>
            </a:fld>
            <a:endParaRPr lang="en-ZA" dirty="0"/>
          </a:p>
        </p:txBody>
      </p:sp>
    </p:spTree>
    <p:extLst>
      <p:ext uri="{BB962C8B-B14F-4D97-AF65-F5344CB8AC3E}">
        <p14:creationId xmlns:p14="http://schemas.microsoft.com/office/powerpoint/2010/main" val="35007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39" y="2649537"/>
            <a:ext cx="7838181" cy="1244545"/>
          </a:xfrm>
        </p:spPr>
        <p:txBody>
          <a:bodyPr>
            <a:normAutofit fontScale="90000"/>
          </a:bodyPr>
          <a:lstStyle/>
          <a:p>
            <a:r>
              <a:rPr lang="en-US" dirty="0" smtClean="0"/>
              <a:t>2</a:t>
            </a:r>
            <a:r>
              <a:rPr lang="en-US" baseline="30000" dirty="0" smtClean="0"/>
              <a:t>ND</a:t>
            </a:r>
            <a:r>
              <a:rPr lang="en-US" dirty="0" smtClean="0"/>
              <a:t> FINANCIAL SECTOR TRANSFORMATION ENGAGEMENTS</a:t>
            </a:r>
            <a:endParaRPr lang="en-US" dirty="0"/>
          </a:p>
        </p:txBody>
      </p:sp>
    </p:spTree>
    <p:extLst>
      <p:ext uri="{BB962C8B-B14F-4D97-AF65-F5344CB8AC3E}">
        <p14:creationId xmlns:p14="http://schemas.microsoft.com/office/powerpoint/2010/main" val="30352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4" y="351479"/>
            <a:ext cx="7886700" cy="779462"/>
          </a:xfrm>
        </p:spPr>
        <p:txBody>
          <a:bodyPr>
            <a:noAutofit/>
          </a:bodyPr>
          <a:lstStyle/>
          <a:p>
            <a:r>
              <a:rPr lang="en-US" sz="2800" dirty="0" smtClean="0">
                <a:solidFill>
                  <a:schemeClr val="accent4">
                    <a:lumMod val="20000"/>
                    <a:lumOff val="80000"/>
                  </a:schemeClr>
                </a:solidFill>
                <a:cs typeface="Arial" panose="020B0604020202020204" pitchFamily="34" charset="0"/>
              </a:rPr>
              <a:t>TRANSFORMATION OF THE </a:t>
            </a:r>
            <a:br>
              <a:rPr lang="en-US" sz="2800" dirty="0" smtClean="0">
                <a:solidFill>
                  <a:schemeClr val="accent4">
                    <a:lumMod val="20000"/>
                    <a:lumOff val="80000"/>
                  </a:schemeClr>
                </a:solidFill>
                <a:cs typeface="Arial" panose="020B0604020202020204" pitchFamily="34" charset="0"/>
              </a:rPr>
            </a:br>
            <a:r>
              <a:rPr lang="en-US" sz="2800" dirty="0" smtClean="0">
                <a:solidFill>
                  <a:schemeClr val="accent4">
                    <a:lumMod val="20000"/>
                    <a:lumOff val="80000"/>
                  </a:schemeClr>
                </a:solidFill>
                <a:cs typeface="Arial" panose="020B0604020202020204" pitchFamily="34" charset="0"/>
              </a:rPr>
              <a:t>FINANCIAL SECTOR WORKSHOP</a:t>
            </a:r>
            <a:endParaRPr lang="en-US" sz="2800" dirty="0">
              <a:solidFill>
                <a:schemeClr val="accent4">
                  <a:lumMod val="20000"/>
                  <a:lumOff val="80000"/>
                </a:schemeClr>
              </a:solidFill>
              <a:cs typeface="Arial" panose="020B0604020202020204" pitchFamily="34" charset="0"/>
            </a:endParaRPr>
          </a:p>
        </p:txBody>
      </p:sp>
      <p:sp>
        <p:nvSpPr>
          <p:cNvPr id="3" name="Content Placeholder 2"/>
          <p:cNvSpPr>
            <a:spLocks noGrp="1"/>
          </p:cNvSpPr>
          <p:nvPr>
            <p:ph idx="1"/>
          </p:nvPr>
        </p:nvSpPr>
        <p:spPr>
          <a:xfrm>
            <a:off x="259307" y="1596788"/>
            <a:ext cx="8693624" cy="4585648"/>
          </a:xfrm>
          <a:ln>
            <a:noFill/>
          </a:ln>
        </p:spPr>
        <p:txBody>
          <a:bodyPr>
            <a:normAutofit fontScale="92500" lnSpcReduction="10000"/>
          </a:bodyPr>
          <a:lstStyle/>
          <a:p>
            <a:pPr>
              <a:lnSpc>
                <a:spcPct val="100000"/>
              </a:lnSpc>
              <a:spcBef>
                <a:spcPts val="1800"/>
              </a:spcBef>
            </a:pPr>
            <a:r>
              <a:rPr lang="en-US" sz="2400" dirty="0" smtClean="0">
                <a:solidFill>
                  <a:schemeClr val="bg2"/>
                </a:solidFill>
              </a:rPr>
              <a:t>Nedlac Convened Transformation of the Financial Sector Workshop at CSIR in April 2018. </a:t>
            </a:r>
          </a:p>
          <a:p>
            <a:pPr>
              <a:lnSpc>
                <a:spcPct val="100000"/>
              </a:lnSpc>
              <a:spcBef>
                <a:spcPts val="1800"/>
              </a:spcBef>
            </a:pPr>
            <a:r>
              <a:rPr lang="en-US" sz="2400" dirty="0" smtClean="0">
                <a:solidFill>
                  <a:schemeClr val="bg2"/>
                </a:solidFill>
              </a:rPr>
              <a:t>The purpose of the workshop was to propose and agree on recommendations and declaration for consideration by the 2</a:t>
            </a:r>
            <a:r>
              <a:rPr lang="en-US" sz="2400" baseline="30000" dirty="0" smtClean="0">
                <a:solidFill>
                  <a:schemeClr val="bg2"/>
                </a:solidFill>
              </a:rPr>
              <a:t>nd</a:t>
            </a:r>
            <a:r>
              <a:rPr lang="en-US" sz="2400" dirty="0" smtClean="0">
                <a:solidFill>
                  <a:schemeClr val="bg2"/>
                </a:solidFill>
              </a:rPr>
              <a:t> Summit which was expected to be convened in the same financial year. </a:t>
            </a:r>
            <a:r>
              <a:rPr lang="en-ZA" sz="2400" dirty="0" smtClean="0">
                <a:solidFill>
                  <a:schemeClr val="bg2"/>
                </a:solidFill>
              </a:rPr>
              <a:t>The Summit however was not convened.</a:t>
            </a:r>
          </a:p>
          <a:p>
            <a:pPr>
              <a:lnSpc>
                <a:spcPct val="100000"/>
              </a:lnSpc>
              <a:spcBef>
                <a:spcPts val="1800"/>
              </a:spcBef>
            </a:pPr>
            <a:r>
              <a:rPr lang="en-ZA" sz="2400" dirty="0" smtClean="0">
                <a:solidFill>
                  <a:schemeClr val="bg2"/>
                </a:solidFill>
              </a:rPr>
              <a:t>The Nedlac Executive Council considered that the two Summits which were also linked to the  Second Financial Sector Summit were convened in the 3</a:t>
            </a:r>
            <a:r>
              <a:rPr lang="en-ZA" sz="2400" baseline="30000" dirty="0" smtClean="0">
                <a:solidFill>
                  <a:schemeClr val="bg2"/>
                </a:solidFill>
              </a:rPr>
              <a:t>rd</a:t>
            </a:r>
            <a:r>
              <a:rPr lang="en-ZA" sz="2400" dirty="0" smtClean="0">
                <a:solidFill>
                  <a:schemeClr val="bg2"/>
                </a:solidFill>
              </a:rPr>
              <a:t> quarter of the financial year as well as budgetary implications. Given, the work that had been completed by the working committees, it was that the report and declaration would be signed-off by Exco and submitted to the relevant Ministers, SCOF and other stakeholders.</a:t>
            </a:r>
            <a:endParaRPr lang="en-US" sz="2400" dirty="0" smtClean="0">
              <a:solidFill>
                <a:schemeClr val="bg2"/>
              </a:solidFill>
            </a:endParaRPr>
          </a:p>
          <a:p>
            <a:pPr lvl="1">
              <a:lnSpc>
                <a:spcPct val="100000"/>
              </a:lnSpc>
              <a:spcBef>
                <a:spcPts val="1800"/>
              </a:spcBef>
            </a:pPr>
            <a:endParaRPr lang="en-US" sz="2000" b="1" dirty="0" smtClean="0">
              <a:solidFill>
                <a:schemeClr val="bg2"/>
              </a:solidFill>
            </a:endParaRPr>
          </a:p>
          <a:p>
            <a:endParaRPr lang="en-US" dirty="0" smtClean="0"/>
          </a:p>
          <a:p>
            <a:pPr marL="114300" indent="0">
              <a:buNone/>
            </a:pPr>
            <a:endParaRPr lang="en-US" dirty="0" smtClean="0"/>
          </a:p>
          <a:p>
            <a:pPr marL="114300" indent="0">
              <a:buNone/>
            </a:pPr>
            <a:endParaRPr lang="en-US" dirty="0" smtClean="0"/>
          </a:p>
        </p:txBody>
      </p:sp>
      <p:sp>
        <p:nvSpPr>
          <p:cNvPr id="4" name="Slide Number Placeholder 3"/>
          <p:cNvSpPr>
            <a:spLocks noGrp="1"/>
          </p:cNvSpPr>
          <p:nvPr>
            <p:ph type="sldNum" sz="quarter" idx="12"/>
          </p:nvPr>
        </p:nvSpPr>
        <p:spPr>
          <a:xfrm>
            <a:off x="8587773" y="6356350"/>
            <a:ext cx="506382" cy="365125"/>
          </a:xfrm>
        </p:spPr>
        <p:txBody>
          <a:bodyPr/>
          <a:lstStyle/>
          <a:p>
            <a:fld id="{28590CB7-C9F0-41A6-9D18-042C6D33187B}" type="slidenum">
              <a:rPr lang="en-ZA" smtClean="0"/>
              <a:pPr/>
              <a:t>9</a:t>
            </a:fld>
            <a:endParaRPr lang="en-ZA" dirty="0"/>
          </a:p>
        </p:txBody>
      </p:sp>
    </p:spTree>
    <p:extLst>
      <p:ext uri="{BB962C8B-B14F-4D97-AF65-F5344CB8AC3E}">
        <p14:creationId xmlns:p14="http://schemas.microsoft.com/office/powerpoint/2010/main" val="1122864624"/>
      </p:ext>
    </p:extLst>
  </p:cSld>
  <p:clrMapOvr>
    <a:masterClrMapping/>
  </p:clrMapOvr>
</p:sld>
</file>

<file path=ppt/theme/theme1.xml><?xml version="1.0" encoding="utf-8"?>
<a:theme xmlns:a="http://schemas.openxmlformats.org/drawingml/2006/main" name="Office Theme">
  <a:themeElements>
    <a:clrScheme name="Nedlac 2018">
      <a:dk1>
        <a:srgbClr val="B11016"/>
      </a:dk1>
      <a:lt1>
        <a:srgbClr val="015B7E"/>
      </a:lt1>
      <a:dk2>
        <a:srgbClr val="F2B011"/>
      </a:dk2>
      <a:lt2>
        <a:srgbClr val="000000"/>
      </a:lt2>
      <a:accent1>
        <a:srgbClr val="B11016"/>
      </a:accent1>
      <a:accent2>
        <a:srgbClr val="F2B011"/>
      </a:accent2>
      <a:accent3>
        <a:srgbClr val="015B7E"/>
      </a:accent3>
      <a:accent4>
        <a:srgbClr val="8D949A"/>
      </a:accent4>
      <a:accent5>
        <a:srgbClr val="36393C"/>
      </a:accent5>
      <a:accent6>
        <a:srgbClr val="000000"/>
      </a:accent6>
      <a:hlink>
        <a:srgbClr val="015B7E"/>
      </a:hlink>
      <a:folHlink>
        <a:srgbClr val="015B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TotalTime>
  <Words>1253</Words>
  <Application>Microsoft Office PowerPoint</Application>
  <PresentationFormat>On-screen Show (4:3)</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Presentation to Standing Committee on Finance      November 2019  </vt:lpstr>
      <vt:lpstr>CONSTITUTIONAL &amp; LEGISLATIVE MANDATE</vt:lpstr>
      <vt:lpstr>LEGAL MANDATE</vt:lpstr>
      <vt:lpstr>BACKGROUND:1st FINANCIAL SECTOR SUMMIT</vt:lpstr>
      <vt:lpstr> 2002 SUMMIT OUTCOMES/AGREEMENTS</vt:lpstr>
      <vt:lpstr> 2002 SUMMIT OUTCOMES/AGREEMENTS cont.</vt:lpstr>
      <vt:lpstr>LESSONS FROM  THE 2002 SUMMIT</vt:lpstr>
      <vt:lpstr>2ND FINANCIAL SECTOR TRANSFORMATION ENGAGEMENTS</vt:lpstr>
      <vt:lpstr>TRANSFORMATION OF THE  FINANCIAL SECTOR WORKSHOP</vt:lpstr>
      <vt:lpstr>TRANSFORMATION OF THE  FINANCIAL SECTOR WORKSHOP</vt:lpstr>
      <vt:lpstr>SUMMARY OF OUTCOMES OF THE NEDLAC WORKSHOP ON TRANSFORMATION  </vt:lpstr>
      <vt:lpstr>Progress since the last Engagement with SCOF</vt:lpstr>
      <vt:lpstr>Progress since the last Engagement with SCOF  </vt:lpstr>
      <vt:lpstr>Progress since the last engagement with SCOF – Market Concentration</vt:lpstr>
      <vt:lpstr>Agreements on Support for SMMES and Black Owned Businesses</vt:lpstr>
      <vt:lpstr>Agreements on the Role of DFI’s</vt:lpstr>
      <vt:lpstr>Agreements on the Role of Financial Sector Charter Council and Regulatory Bodies</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Vuyisa Tafa</cp:lastModifiedBy>
  <cp:revision>79</cp:revision>
  <dcterms:created xsi:type="dcterms:W3CDTF">2018-01-15T11:53:59Z</dcterms:created>
  <dcterms:modified xsi:type="dcterms:W3CDTF">2019-11-26T12:49:04Z</dcterms:modified>
</cp:coreProperties>
</file>