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525" r:id="rId3"/>
    <p:sldId id="546" r:id="rId4"/>
    <p:sldId id="536" r:id="rId5"/>
    <p:sldId id="540" r:id="rId6"/>
    <p:sldId id="551" r:id="rId7"/>
    <p:sldId id="552" r:id="rId8"/>
    <p:sldId id="556" r:id="rId9"/>
    <p:sldId id="526" r:id="rId10"/>
    <p:sldId id="553" r:id="rId11"/>
    <p:sldId id="557" r:id="rId12"/>
    <p:sldId id="542" r:id="rId13"/>
    <p:sldId id="554" r:id="rId14"/>
    <p:sldId id="558" r:id="rId15"/>
    <p:sldId id="543" r:id="rId16"/>
    <p:sldId id="555" r:id="rId17"/>
    <p:sldId id="559" r:id="rId18"/>
    <p:sldId id="531" r:id="rId19"/>
    <p:sldId id="560" r:id="rId20"/>
    <p:sldId id="561" r:id="rId21"/>
    <p:sldId id="564" r:id="rId22"/>
    <p:sldId id="548" r:id="rId23"/>
    <p:sldId id="550" r:id="rId24"/>
    <p:sldId id="549" r:id="rId25"/>
    <p:sldId id="565" r:id="rId26"/>
    <p:sldId id="566" r:id="rId27"/>
    <p:sldId id="567" r:id="rId28"/>
    <p:sldId id="545" r:id="rId29"/>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had Osman" initials="FO" lastIdx="0" clrIdx="0">
    <p:extLst>
      <p:ext uri="{19B8F6BF-5375-455C-9EA6-DF929625EA0E}">
        <p15:presenceInfo xmlns:p15="http://schemas.microsoft.com/office/powerpoint/2012/main" xmlns="" userId="S-1-5-21-2380184862-309048139-2695422336-32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CCCC"/>
    <a:srgbClr val="2CA04D"/>
    <a:srgbClr val="FF9900"/>
    <a:srgbClr val="FFCC00"/>
    <a:srgbClr val="EF4718"/>
    <a:srgbClr val="CC6600"/>
    <a:srgbClr val="EB6529"/>
    <a:srgbClr val="E15415"/>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91489" autoAdjust="0"/>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DC86797C-0EAA-4835-9CA3-6B5CFEFCD302}" type="datetimeFigureOut">
              <a:rPr lang="en-US"/>
              <a:pPr>
                <a:defRPr/>
              </a:pPr>
              <a:t>12/5/2019</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3A035F56-8059-484F-84EF-27E4F3861C6B}" type="slidenum">
              <a:rPr lang="en-ZA"/>
              <a:pPr>
                <a:defRPr/>
              </a:pPr>
              <a:t>‹#›</a:t>
            </a:fld>
            <a:endParaRPr lang="en-ZA"/>
          </a:p>
        </p:txBody>
      </p:sp>
    </p:spTree>
    <p:extLst>
      <p:ext uri="{BB962C8B-B14F-4D97-AF65-F5344CB8AC3E}">
        <p14:creationId xmlns:p14="http://schemas.microsoft.com/office/powerpoint/2010/main" xmlns="" val="2300680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7FDCE99A-3146-4BA1-BCB2-19B27B05AC6D}" type="datetimeFigureOut">
              <a:rPr lang="en-US"/>
              <a:pPr>
                <a:defRPr/>
              </a:pPr>
              <a:t>12/5/2019</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2ACEF963-89FD-494C-9260-DDF89D775176}" type="slidenum">
              <a:rPr lang="en-ZA"/>
              <a:pPr>
                <a:defRPr/>
              </a:pPr>
              <a:t>‹#›</a:t>
            </a:fld>
            <a:endParaRPr lang="en-ZA"/>
          </a:p>
        </p:txBody>
      </p:sp>
    </p:spTree>
    <p:extLst>
      <p:ext uri="{BB962C8B-B14F-4D97-AF65-F5344CB8AC3E}">
        <p14:creationId xmlns:p14="http://schemas.microsoft.com/office/powerpoint/2010/main" xmlns="" val="68995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1</a:t>
            </a:fld>
            <a:endParaRPr lang="en-ZA"/>
          </a:p>
        </p:txBody>
      </p:sp>
    </p:spTree>
    <p:extLst>
      <p:ext uri="{BB962C8B-B14F-4D97-AF65-F5344CB8AC3E}">
        <p14:creationId xmlns:p14="http://schemas.microsoft.com/office/powerpoint/2010/main" xmlns="" val="171868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36D7854F-BB25-4EBF-AC24-38D00AAFAF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6559761D-B61F-4481-B4A1-07F1D6F7B4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30A1D51D-AA7E-43DD-855A-A4617F4375F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F104B22-8847-4421-A6B2-15511A0D707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22A525F6-AA27-4C0C-9780-FABF772D3F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6B941FF1-1831-4115-95E2-37176DA718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A72A1F5D-8F71-48D7-8FB7-AD8F773A14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9" name="Slide Number Placeholder 8"/>
          <p:cNvSpPr>
            <a:spLocks noGrp="1"/>
          </p:cNvSpPr>
          <p:nvPr>
            <p:ph type="sldNum" sz="quarter" idx="12"/>
          </p:nvPr>
        </p:nvSpPr>
        <p:spPr/>
        <p:txBody>
          <a:bodyPr/>
          <a:lstStyle>
            <a:lvl1pPr>
              <a:defRPr/>
            </a:lvl1pPr>
          </a:lstStyle>
          <a:p>
            <a:pPr>
              <a:defRPr/>
            </a:pPr>
            <a:fld id="{69F013F5-858A-469D-A2E9-42C3871D9D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5" name="Slide Number Placeholder 4"/>
          <p:cNvSpPr>
            <a:spLocks noGrp="1"/>
          </p:cNvSpPr>
          <p:nvPr>
            <p:ph type="sldNum" sz="quarter" idx="12"/>
          </p:nvPr>
        </p:nvSpPr>
        <p:spPr/>
        <p:txBody>
          <a:bodyPr/>
          <a:lstStyle>
            <a:lvl1pPr>
              <a:defRPr/>
            </a:lvl1pPr>
          </a:lstStyle>
          <a:p>
            <a:pPr>
              <a:defRPr/>
            </a:pPr>
            <a:fld id="{E0F97061-FD04-4B12-96C1-6B37E956F7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4" name="Slide Number Placeholder 3"/>
          <p:cNvSpPr>
            <a:spLocks noGrp="1"/>
          </p:cNvSpPr>
          <p:nvPr>
            <p:ph type="sldNum" sz="quarter" idx="12"/>
          </p:nvPr>
        </p:nvSpPr>
        <p:spPr/>
        <p:txBody>
          <a:bodyPr/>
          <a:lstStyle>
            <a:lvl1pPr>
              <a:defRPr/>
            </a:lvl1pPr>
          </a:lstStyle>
          <a:p>
            <a:pPr>
              <a:defRPr/>
            </a:pPr>
            <a:fld id="{E8305AC6-5B65-4BF6-976A-1909E30F547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1441FDEF-A3C4-47E6-9B56-B356F55E6C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BCA85EA-5CE5-457D-B8E3-C0C09F0CB7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endParaRPr lang="en-US"/>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E15415"/>
                </a:solidFill>
                <a:latin typeface="+mn-lt"/>
                <a:cs typeface="+mn-cs"/>
              </a:defRPr>
            </a:lvl1pPr>
          </a:lstStyle>
          <a:p>
            <a:pPr>
              <a:defRPr/>
            </a:pPr>
            <a:r>
              <a:rPr lang="en-US"/>
              <a:t>Making South Africa a Global Leader</a:t>
            </a:r>
          </a:p>
          <a:p>
            <a:pPr>
              <a:defRPr/>
            </a:pPr>
            <a:r>
              <a:rPr lang="en-US"/>
              <a:t>in Harnessing ICTs for Socio-economic Development</a:t>
            </a:r>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mn-cs"/>
              </a:defRPr>
            </a:lvl1pPr>
          </a:lstStyle>
          <a:p>
            <a:pPr>
              <a:defRPr/>
            </a:pPr>
            <a:fld id="{13DAF0D4-8F83-44C5-8484-415C99B2E3B5}"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98500" y="2564904"/>
            <a:ext cx="7775575" cy="2422525"/>
          </a:xfrm>
        </p:spPr>
        <p:txBody>
          <a:bodyPr/>
          <a:lstStyle/>
          <a:p>
            <a:pPr eaLnBrk="1" hangingPunct="1">
              <a:lnSpc>
                <a:spcPct val="150000"/>
              </a:lnSpc>
            </a:pPr>
            <a:r>
              <a:rPr lang="en-US" sz="2500" b="0" dirty="0">
                <a:solidFill>
                  <a:srgbClr val="000000"/>
                </a:solidFill>
              </a:rPr>
              <a:t> </a:t>
            </a:r>
            <a:br>
              <a:rPr lang="en-US" sz="2500" b="0" dirty="0">
                <a:solidFill>
                  <a:srgbClr val="000000"/>
                </a:solidFill>
              </a:rPr>
            </a:br>
            <a:r>
              <a:rPr lang="en-US" sz="3600" dirty="0">
                <a:latin typeface="Arial" pitchFamily="34" charset="0"/>
                <a:ea typeface="ＭＳ Ｐゴシック" pitchFamily="34" charset="-128"/>
              </a:rPr>
              <a:t>                                                             </a:t>
            </a:r>
            <a:br>
              <a:rPr lang="en-US" sz="3600" dirty="0">
                <a:latin typeface="Arial" pitchFamily="34" charset="0"/>
                <a:ea typeface="ＭＳ Ｐゴシック" pitchFamily="34" charset="-128"/>
              </a:rPr>
            </a:br>
            <a:r>
              <a:rPr lang="en-US" sz="3600" dirty="0">
                <a:latin typeface="Arial" pitchFamily="34" charset="0"/>
                <a:ea typeface="ＭＳ Ｐゴシック" pitchFamily="34" charset="-128"/>
              </a:rPr>
              <a:t/>
            </a:r>
            <a:br>
              <a:rPr lang="en-US" sz="3600" dirty="0">
                <a:latin typeface="Arial" pitchFamily="34" charset="0"/>
                <a:ea typeface="ＭＳ Ｐゴシック" pitchFamily="34" charset="-128"/>
              </a:rPr>
            </a:br>
            <a:r>
              <a:rPr lang="en-US" dirty="0" smtClean="0">
                <a:solidFill>
                  <a:schemeClr val="tx1"/>
                </a:solidFill>
                <a:latin typeface="Arial" pitchFamily="34" charset="0"/>
                <a:ea typeface="ＭＳ Ｐゴシック" pitchFamily="34" charset="-128"/>
              </a:rPr>
              <a:t>Presentation of Signed Bilateral Agreements with International Counterparts </a:t>
            </a:r>
            <a:br>
              <a:rPr lang="en-US" dirty="0" smtClean="0">
                <a:solidFill>
                  <a:schemeClr val="tx1"/>
                </a:solidFill>
                <a:latin typeface="Arial" pitchFamily="34" charset="0"/>
                <a:ea typeface="ＭＳ Ｐゴシック" pitchFamily="34" charset="-128"/>
              </a:rPr>
            </a:br>
            <a:r>
              <a:rPr lang="en-US" dirty="0" smtClean="0">
                <a:solidFill>
                  <a:schemeClr val="tx1"/>
                </a:solidFill>
                <a:latin typeface="Arial" pitchFamily="34" charset="0"/>
                <a:ea typeface="ＭＳ Ｐゴシック" pitchFamily="34" charset="-128"/>
              </a:rPr>
              <a:t>between 2017 and 2018</a:t>
            </a:r>
            <a:br>
              <a:rPr lang="en-US" dirty="0" smtClean="0">
                <a:solidFill>
                  <a:schemeClr val="tx1"/>
                </a:solidFill>
                <a:latin typeface="Arial" pitchFamily="34" charset="0"/>
                <a:ea typeface="ＭＳ Ｐゴシック" pitchFamily="34" charset="-128"/>
              </a:rPr>
            </a:br>
            <a:r>
              <a:rPr lang="en-US" dirty="0">
                <a:solidFill>
                  <a:schemeClr val="tx1"/>
                </a:solidFill>
                <a:latin typeface="Arial" pitchFamily="34" charset="0"/>
                <a:ea typeface="ＭＳ Ｐゴシック" pitchFamily="34" charset="-128"/>
              </a:rPr>
              <a:t/>
            </a:r>
            <a:br>
              <a:rPr lang="en-US" dirty="0">
                <a:solidFill>
                  <a:schemeClr val="tx1"/>
                </a:solidFill>
                <a:latin typeface="Arial" pitchFamily="34" charset="0"/>
                <a:ea typeface="ＭＳ Ｐゴシック" pitchFamily="34" charset="-128"/>
              </a:rPr>
            </a:br>
            <a:r>
              <a:rPr lang="en-US" dirty="0">
                <a:solidFill>
                  <a:srgbClr val="FF0000"/>
                </a:solidFill>
                <a:latin typeface="Arial" pitchFamily="34" charset="0"/>
                <a:ea typeface="ＭＳ Ｐゴシック" pitchFamily="34" charset="-128"/>
              </a:rPr>
              <a:t/>
            </a:r>
            <a:br>
              <a:rPr lang="en-US" dirty="0">
                <a:solidFill>
                  <a:srgbClr val="FF0000"/>
                </a:solidFill>
                <a:latin typeface="Arial" pitchFamily="34" charset="0"/>
                <a:ea typeface="ＭＳ Ｐゴシック" pitchFamily="34" charset="-128"/>
              </a:rPr>
            </a:br>
            <a:r>
              <a:rPr lang="en-US" dirty="0">
                <a:solidFill>
                  <a:srgbClr val="FF0000"/>
                </a:solidFill>
                <a:latin typeface="Arial" pitchFamily="34" charset="0"/>
                <a:ea typeface="ＭＳ Ｐゴシック" pitchFamily="34" charset="-128"/>
              </a:rPr>
              <a:t>					</a:t>
            </a:r>
            <a:r>
              <a:rPr lang="en-US" sz="2400" dirty="0" smtClean="0">
                <a:solidFill>
                  <a:schemeClr val="tx1"/>
                </a:solidFill>
                <a:latin typeface="Arial" pitchFamily="34" charset="0"/>
                <a:ea typeface="ＭＳ Ｐゴシック" pitchFamily="34" charset="-128"/>
              </a:rPr>
              <a:t>03 December 2019</a:t>
            </a:r>
            <a:r>
              <a:rPr lang="en-US" sz="2400" dirty="0">
                <a:solidFill>
                  <a:srgbClr val="FF0000"/>
                </a:solidFill>
                <a:latin typeface="Arial" pitchFamily="34" charset="0"/>
                <a:ea typeface="ＭＳ Ｐゴシック" pitchFamily="34" charset="-128"/>
              </a:rPr>
              <a:t/>
            </a:r>
            <a:br>
              <a:rPr lang="en-US" sz="2400" dirty="0">
                <a:solidFill>
                  <a:srgbClr val="FF0000"/>
                </a:solidFill>
                <a:latin typeface="Arial" pitchFamily="34" charset="0"/>
                <a:ea typeface="ＭＳ Ｐゴシック" pitchFamily="34" charset="-128"/>
              </a:rPr>
            </a:br>
            <a:r>
              <a:rPr lang="en-US" sz="2400" dirty="0">
                <a:solidFill>
                  <a:srgbClr val="FF0000"/>
                </a:solidFill>
                <a:latin typeface="Arial" pitchFamily="34" charset="0"/>
                <a:ea typeface="ＭＳ Ｐゴシック" pitchFamily="34" charset="-128"/>
              </a:rPr>
              <a:t>					</a:t>
            </a:r>
            <a:r>
              <a:rPr lang="en-US" sz="2400" dirty="0">
                <a:solidFill>
                  <a:srgbClr val="FF0000"/>
                </a:solidFill>
              </a:rPr>
              <a:t/>
            </a:r>
            <a:br>
              <a:rPr lang="en-US" sz="2400" dirty="0">
                <a:solidFill>
                  <a:srgbClr val="FF0000"/>
                </a:solidFill>
              </a:rPr>
            </a:br>
            <a:endParaRPr lang="en-US" sz="2100" dirty="0">
              <a:solidFill>
                <a:srgbClr val="FF0000"/>
              </a:solidFill>
            </a:endParaRPr>
          </a:p>
        </p:txBody>
      </p:sp>
      <p:cxnSp>
        <p:nvCxnSpPr>
          <p:cNvPr id="8" name="Straight Connector 7"/>
          <p:cNvCxnSpPr/>
          <p:nvPr/>
        </p:nvCxnSpPr>
        <p:spPr bwMode="auto">
          <a:xfrm>
            <a:off x="0" y="119516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pic>
        <p:nvPicPr>
          <p:cNvPr id="7" name="Picture 6" descr="approved-logo.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10</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8" y="1196752"/>
            <a:ext cx="8713092" cy="5139869"/>
          </a:xfrm>
          <a:prstGeom prst="rect">
            <a:avLst/>
          </a:prstGeom>
        </p:spPr>
        <p:txBody>
          <a:bodyPr wrap="square">
            <a:spAutoFit/>
          </a:bodyPr>
          <a:lstStyle/>
          <a:p>
            <a:pPr algn="just"/>
            <a:r>
              <a:rPr lang="en-US" sz="2400" dirty="0" smtClean="0"/>
              <a:t>RSA – NAMIBIA ICT MOU</a:t>
            </a:r>
          </a:p>
          <a:p>
            <a:pPr algn="just"/>
            <a:endParaRPr lang="en-US" sz="2400" dirty="0" smtClean="0"/>
          </a:p>
          <a:p>
            <a:pPr marL="342900" indent="-342900" algn="just">
              <a:buFont typeface="Arial" panose="020B0604020202020204" pitchFamily="34" charset="0"/>
              <a:buChar char="•"/>
            </a:pPr>
            <a:r>
              <a:rPr lang="en-GB" sz="2000" b="0" dirty="0" smtClean="0"/>
              <a:t>The implementation of Bilateral Agreements with counterparts is influenced by political developments in the respective countries.</a:t>
            </a:r>
          </a:p>
          <a:p>
            <a:pPr marL="342900" indent="-342900" algn="just">
              <a:buFont typeface="Arial" panose="020B0604020202020204" pitchFamily="34" charset="0"/>
              <a:buChar char="•"/>
            </a:pPr>
            <a:r>
              <a:rPr lang="en-GB" sz="2000" b="0" dirty="0" smtClean="0"/>
              <a:t>Since the signing of the Agreements, South Africa submitted a draft Programme of Cooperation (</a:t>
            </a:r>
            <a:r>
              <a:rPr lang="en-GB" sz="2000" b="0" dirty="0" err="1" smtClean="0"/>
              <a:t>PoC</a:t>
            </a:r>
            <a:r>
              <a:rPr lang="en-GB" sz="2000" b="0" dirty="0"/>
              <a:t> </a:t>
            </a:r>
            <a:r>
              <a:rPr lang="en-GB" sz="2000" b="0" dirty="0" smtClean="0"/>
              <a:t>on ICT) for implementation of the Signed Agreement. </a:t>
            </a:r>
          </a:p>
          <a:p>
            <a:pPr marL="342900" indent="-342900" algn="just">
              <a:buFont typeface="Arial" panose="020B0604020202020204" pitchFamily="34" charset="0"/>
              <a:buChar char="•"/>
            </a:pPr>
            <a:r>
              <a:rPr lang="en-GB" sz="2000" b="0" dirty="0" smtClean="0"/>
              <a:t>However</a:t>
            </a:r>
            <a:r>
              <a:rPr lang="en-GB" sz="2000" b="0" dirty="0"/>
              <a:t>, </a:t>
            </a:r>
            <a:r>
              <a:rPr lang="en-GB" sz="2000" b="0" dirty="0" smtClean="0"/>
              <a:t>in letter </a:t>
            </a:r>
            <a:r>
              <a:rPr lang="en-GB" sz="2000" b="0" dirty="0"/>
              <a:t>dated the 22 May 2018 the </a:t>
            </a:r>
            <a:r>
              <a:rPr lang="en-GB" sz="2000" b="0" dirty="0" smtClean="0"/>
              <a:t>Namibian counterparts requested that the Agreements be placed on hold in the in order to conduct verification of the Agreements. </a:t>
            </a:r>
          </a:p>
          <a:p>
            <a:pPr marL="342900" indent="-342900" algn="just">
              <a:buFont typeface="Arial" panose="020B0604020202020204" pitchFamily="34" charset="0"/>
              <a:buChar char="•"/>
            </a:pPr>
            <a:r>
              <a:rPr lang="en-GB" sz="2000" b="0" dirty="0" smtClean="0"/>
              <a:t>On the 11 September 2018, the Namibian counterparts advised that the Agreements are in order. </a:t>
            </a:r>
          </a:p>
          <a:p>
            <a:pPr marL="342900" indent="-342900" algn="just">
              <a:buFont typeface="Arial" panose="020B0604020202020204" pitchFamily="34" charset="0"/>
              <a:buChar char="•"/>
            </a:pPr>
            <a:r>
              <a:rPr lang="en-GB" sz="2000" b="0" dirty="0" smtClean="0"/>
              <a:t>Since then, there has been no communication from the Namibian counterparts on the implementation of the signed Agreements despite efforts for implementation from the South African side. </a:t>
            </a:r>
          </a:p>
          <a:p>
            <a:pPr marL="342900" indent="-342900" algn="just">
              <a:buFont typeface="Arial" panose="020B0604020202020204" pitchFamily="34" charset="0"/>
              <a:buChar char="•"/>
            </a:pP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2915742" y="611977"/>
            <a:ext cx="5783122" cy="584775"/>
          </a:xfrm>
          <a:prstGeom prst="rect">
            <a:avLst/>
          </a:prstGeom>
        </p:spPr>
        <p:txBody>
          <a:bodyPr wrap="none">
            <a:spAutoFit/>
          </a:bodyPr>
          <a:lstStyle/>
          <a:p>
            <a:r>
              <a:rPr lang="en-ZA" sz="3200" dirty="0" smtClean="0">
                <a:solidFill>
                  <a:srgbClr val="C00000"/>
                </a:solidFill>
              </a:rPr>
              <a:t>NAMIBIA IMPLEMENTATION </a:t>
            </a:r>
            <a:endParaRPr lang="en-GB" sz="3200" dirty="0"/>
          </a:p>
        </p:txBody>
      </p:sp>
    </p:spTree>
    <p:extLst>
      <p:ext uri="{BB962C8B-B14F-4D97-AF65-F5344CB8AC3E}">
        <p14:creationId xmlns:p14="http://schemas.microsoft.com/office/powerpoint/2010/main" xmlns="" val="206302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11</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8" y="1196752"/>
            <a:ext cx="8713092" cy="2677656"/>
          </a:xfrm>
          <a:prstGeom prst="rect">
            <a:avLst/>
          </a:prstGeom>
        </p:spPr>
        <p:txBody>
          <a:bodyPr wrap="square">
            <a:spAutoFit/>
          </a:bodyPr>
          <a:lstStyle/>
          <a:p>
            <a:pPr algn="just"/>
            <a:r>
              <a:rPr lang="en-US" sz="2400" dirty="0" smtClean="0"/>
              <a:t>RSA – NAMIBIA ICT MOU</a:t>
            </a:r>
          </a:p>
          <a:p>
            <a:pPr algn="just"/>
            <a:endParaRPr lang="en-US" sz="2400" dirty="0" smtClean="0"/>
          </a:p>
          <a:p>
            <a:pPr marL="342900" indent="-342900" algn="just">
              <a:buFont typeface="Arial" panose="020B0604020202020204" pitchFamily="34" charset="0"/>
              <a:buChar char="•"/>
            </a:pPr>
            <a:r>
              <a:rPr lang="en-ZA" sz="2000" b="0" dirty="0"/>
              <a:t>This MOU is valid for a period of five (5) years, where after it shall be automatically renewed for further periods of five (5) years at a time, unless terminated by either Party by giving six (6) months' prior written notice through the diplomatic channel to the other Party of its intention to terminate this MOU</a:t>
            </a:r>
            <a:r>
              <a:rPr lang="en-ZA" sz="2000" b="0" dirty="0" smtClean="0"/>
              <a:t>.</a:t>
            </a:r>
            <a:r>
              <a:rPr lang="en-GB" sz="2000" b="0" dirty="0" smtClean="0"/>
              <a:t> </a:t>
            </a:r>
          </a:p>
          <a:p>
            <a:pPr marL="342900" indent="-342900" algn="just">
              <a:buFont typeface="Arial" panose="020B0604020202020204" pitchFamily="34" charset="0"/>
              <a:buChar char="•"/>
            </a:pP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3203848" y="601162"/>
            <a:ext cx="5121915" cy="584775"/>
          </a:xfrm>
          <a:prstGeom prst="rect">
            <a:avLst/>
          </a:prstGeom>
        </p:spPr>
        <p:txBody>
          <a:bodyPr wrap="none">
            <a:spAutoFit/>
          </a:bodyPr>
          <a:lstStyle/>
          <a:p>
            <a:r>
              <a:rPr lang="en-ZA" sz="3200" dirty="0" smtClean="0">
                <a:solidFill>
                  <a:srgbClr val="C00000"/>
                </a:solidFill>
              </a:rPr>
              <a:t>DURATION OF THE MOU </a:t>
            </a:r>
            <a:endParaRPr lang="en-GB" sz="3200" dirty="0"/>
          </a:p>
        </p:txBody>
      </p:sp>
    </p:spTree>
    <p:extLst>
      <p:ext uri="{BB962C8B-B14F-4D97-AF65-F5344CB8AC3E}">
        <p14:creationId xmlns:p14="http://schemas.microsoft.com/office/powerpoint/2010/main" xmlns="" val="140342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12</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8" y="1196752"/>
            <a:ext cx="8713092" cy="5632311"/>
          </a:xfrm>
          <a:prstGeom prst="rect">
            <a:avLst/>
          </a:prstGeom>
        </p:spPr>
        <p:txBody>
          <a:bodyPr wrap="square">
            <a:spAutoFit/>
          </a:bodyPr>
          <a:lstStyle/>
          <a:p>
            <a:pPr algn="just"/>
            <a:r>
              <a:rPr lang="en-US" sz="2000" dirty="0" smtClean="0"/>
              <a:t>MEMORANDUM OF UNDERSTANDING BETWEEN THE GOVERNMENT OF THE REPUBLIC OF SOUTH AFRICA AND THE REPUBLIC OF ZIMBABWE</a:t>
            </a:r>
          </a:p>
          <a:p>
            <a:pPr marL="342900" indent="-342900" algn="just">
              <a:buFont typeface="Arial" panose="020B0604020202020204" pitchFamily="34" charset="0"/>
              <a:buChar char="•"/>
            </a:pPr>
            <a:r>
              <a:rPr lang="en-US" sz="2000" b="0" dirty="0" smtClean="0"/>
              <a:t>Objective of MOU the Memorandum is to: </a:t>
            </a:r>
          </a:p>
          <a:p>
            <a:pPr marL="800100" lvl="1" indent="-342900" algn="just">
              <a:buFont typeface="Arial" panose="020B0604020202020204" pitchFamily="34" charset="0"/>
              <a:buChar char="•"/>
            </a:pPr>
            <a:r>
              <a:rPr lang="en-GB" sz="2000" b="0" dirty="0" smtClean="0"/>
              <a:t>Encourage ICT </a:t>
            </a:r>
            <a:r>
              <a:rPr lang="en-GB" sz="2000" b="0" dirty="0"/>
              <a:t>Policy and Regulation development, management and implementation which may result in the Regional Economic Integrations thus promoting synergy between </a:t>
            </a:r>
            <a:r>
              <a:rPr lang="en-GB" sz="2000" b="0" dirty="0" smtClean="0"/>
              <a:t>countries (ITU/ UPU positions, as well continental policies, including management of the Regional Internet Exchange Points) </a:t>
            </a:r>
            <a:endParaRPr lang="en-GB" sz="2000" b="0" dirty="0"/>
          </a:p>
          <a:p>
            <a:pPr marL="800100" lvl="1" indent="-342900" algn="just">
              <a:buFont typeface="Arial" panose="020B0604020202020204" pitchFamily="34" charset="0"/>
              <a:buChar char="•"/>
            </a:pPr>
            <a:r>
              <a:rPr lang="en-GB" sz="2000" b="0" dirty="0" smtClean="0"/>
              <a:t>Create Strategic </a:t>
            </a:r>
            <a:r>
              <a:rPr lang="en-GB" sz="2000" b="0" dirty="0"/>
              <a:t>Partnership between the Business Institutions of the respective countries to promote investment and economic </a:t>
            </a:r>
            <a:r>
              <a:rPr lang="en-GB" sz="2000" b="0" dirty="0" smtClean="0"/>
              <a:t>growth</a:t>
            </a:r>
            <a:endParaRPr lang="en-GB" sz="2000" b="0" dirty="0"/>
          </a:p>
          <a:p>
            <a:pPr marL="800100" lvl="1" indent="-342900" algn="just">
              <a:buFont typeface="Arial" panose="020B0604020202020204" pitchFamily="34" charset="0"/>
              <a:buChar char="•"/>
            </a:pPr>
            <a:r>
              <a:rPr lang="en-GB" sz="2000" b="0" dirty="0" smtClean="0"/>
              <a:t>Share and collaborate on </a:t>
            </a:r>
            <a:r>
              <a:rPr lang="en-GB" sz="2000" b="0" dirty="0"/>
              <a:t>the training needs to advance and leverage on Skills Development between the two countries on </a:t>
            </a:r>
            <a:r>
              <a:rPr lang="en-GB" sz="2000" b="0" dirty="0" smtClean="0"/>
              <a:t>ICTs</a:t>
            </a:r>
          </a:p>
          <a:p>
            <a:pPr marL="342900" indent="-342900" algn="just">
              <a:buFont typeface="Arial" panose="020B0604020202020204" pitchFamily="34" charset="0"/>
              <a:buChar char="•"/>
            </a:pPr>
            <a:r>
              <a:rPr lang="en-GB" sz="2000" b="0" dirty="0"/>
              <a:t>Once both countries complete the exchange of Notes notifying each other on compliance with the domestic requirements for the entry into force of the Memorandum, Program of Cooperation (</a:t>
            </a:r>
            <a:r>
              <a:rPr lang="en-GB" sz="2000" b="0" dirty="0" err="1"/>
              <a:t>PoC</a:t>
            </a:r>
            <a:r>
              <a:rPr lang="en-GB" sz="2000" b="0" dirty="0"/>
              <a:t>) which contained the identified ICT Project of Implementation will be </a:t>
            </a:r>
            <a:r>
              <a:rPr lang="en-GB" sz="2000" b="0" dirty="0" smtClean="0"/>
              <a:t>developed.</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311679" y="360738"/>
            <a:ext cx="4711546" cy="523220"/>
          </a:xfrm>
          <a:prstGeom prst="rect">
            <a:avLst/>
          </a:prstGeom>
        </p:spPr>
        <p:txBody>
          <a:bodyPr wrap="none">
            <a:spAutoFit/>
          </a:bodyPr>
          <a:lstStyle/>
          <a:p>
            <a:r>
              <a:rPr lang="en-US" sz="2800" dirty="0" smtClean="0">
                <a:solidFill>
                  <a:srgbClr val="C00000"/>
                </a:solidFill>
              </a:rPr>
              <a:t>DISCUSSION: ZIMBABWE </a:t>
            </a:r>
            <a:endParaRPr lang="en-US" sz="2800" dirty="0">
              <a:solidFill>
                <a:srgbClr val="C00000"/>
              </a:solidFill>
            </a:endParaRPr>
          </a:p>
        </p:txBody>
      </p:sp>
    </p:spTree>
    <p:extLst>
      <p:ext uri="{BB962C8B-B14F-4D97-AF65-F5344CB8AC3E}">
        <p14:creationId xmlns:p14="http://schemas.microsoft.com/office/powerpoint/2010/main" xmlns="" val="53230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13</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8" y="1196752"/>
            <a:ext cx="8713092" cy="4708981"/>
          </a:xfrm>
          <a:prstGeom prst="rect">
            <a:avLst/>
          </a:prstGeom>
        </p:spPr>
        <p:txBody>
          <a:bodyPr wrap="square">
            <a:spAutoFit/>
          </a:bodyPr>
          <a:lstStyle/>
          <a:p>
            <a:pPr algn="just"/>
            <a:r>
              <a:rPr lang="en-US" sz="2000" dirty="0" smtClean="0"/>
              <a:t>SOUTH AFRICA – ZIMBABWE ICT MOU</a:t>
            </a:r>
          </a:p>
          <a:p>
            <a:pPr marL="342900" indent="-342900" algn="just">
              <a:buFont typeface="Arial" panose="020B0604020202020204" pitchFamily="34" charset="0"/>
              <a:buChar char="•"/>
            </a:pPr>
            <a:r>
              <a:rPr lang="en-ZA" sz="2000" b="0" dirty="0" smtClean="0"/>
              <a:t>As indicated that the Bilateral Agreements are influenced by political developments in the respective countries, the Zimbabwe Agreements are no exceptions.</a:t>
            </a:r>
          </a:p>
          <a:p>
            <a:pPr marL="342900" indent="-342900" algn="just">
              <a:buFont typeface="Arial" panose="020B0604020202020204" pitchFamily="34" charset="0"/>
              <a:buChar char="•"/>
            </a:pPr>
            <a:r>
              <a:rPr lang="en-ZA" sz="2000" b="0" dirty="0" smtClean="0"/>
              <a:t>Since the signing of the Zimbabwe Agreements in 2017, Zimbabwe was engulfed in a political situation that resulted in the change of leadership.</a:t>
            </a:r>
          </a:p>
          <a:p>
            <a:pPr marL="342900" indent="-342900" algn="just">
              <a:buFont typeface="Arial" panose="020B0604020202020204" pitchFamily="34" charset="0"/>
              <a:buChar char="•"/>
            </a:pPr>
            <a:r>
              <a:rPr lang="en-ZA" sz="2000" b="0" dirty="0" smtClean="0"/>
              <a:t>Since then, Zimbabwe was not in a position to engaged until a newly elected political Administration was in place.</a:t>
            </a:r>
          </a:p>
          <a:p>
            <a:pPr marL="342900" indent="-342900" algn="just">
              <a:buFont typeface="Arial" panose="020B0604020202020204" pitchFamily="34" charset="0"/>
              <a:buChar char="•"/>
            </a:pPr>
            <a:r>
              <a:rPr lang="en-ZA" sz="2000" b="0" dirty="0" smtClean="0"/>
              <a:t>It was only after the 3</a:t>
            </a:r>
            <a:r>
              <a:rPr lang="en-ZA" sz="2000" b="0" baseline="30000" dirty="0" smtClean="0"/>
              <a:t>rd</a:t>
            </a:r>
            <a:r>
              <a:rPr lang="en-ZA" sz="2000" b="0" dirty="0" smtClean="0"/>
              <a:t> Session of the RSA – Zimbabwe Binational Commission held in March 2019 that engagement ensued.</a:t>
            </a:r>
          </a:p>
          <a:p>
            <a:pPr marL="342900" indent="-342900" algn="just">
              <a:buFont typeface="Arial" panose="020B0604020202020204" pitchFamily="34" charset="0"/>
              <a:buChar char="•"/>
            </a:pPr>
            <a:endParaRPr lang="en-GB" sz="2000" b="0" dirty="0" smtClean="0"/>
          </a:p>
          <a:p>
            <a:pPr marL="342900" indent="-342900" algn="just">
              <a:buFont typeface="Arial" panose="020B0604020202020204" pitchFamily="34" charset="0"/>
              <a:buChar char="•"/>
            </a:pPr>
            <a:r>
              <a:rPr lang="en-GB" sz="2000" b="0" dirty="0" smtClean="0"/>
              <a:t>The Department drafted an implementation Programme targeting at promoting ICT Business engagement between the ICT Institutions of the two countries, the Zimbabwean side requested that the Programme be considered in 2020.  </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2749749" y="700646"/>
            <a:ext cx="6394251" cy="523220"/>
          </a:xfrm>
          <a:prstGeom prst="rect">
            <a:avLst/>
          </a:prstGeom>
        </p:spPr>
        <p:txBody>
          <a:bodyPr wrap="none">
            <a:spAutoFit/>
          </a:bodyPr>
          <a:lstStyle/>
          <a:p>
            <a:r>
              <a:rPr lang="en-US" sz="2800" dirty="0" smtClean="0">
                <a:solidFill>
                  <a:srgbClr val="C00000"/>
                </a:solidFill>
              </a:rPr>
              <a:t>IMPLEMENTATION &amp; CHALLENGES </a:t>
            </a:r>
            <a:endParaRPr lang="en-US" sz="2800" dirty="0">
              <a:solidFill>
                <a:srgbClr val="C00000"/>
              </a:solidFill>
            </a:endParaRPr>
          </a:p>
        </p:txBody>
      </p:sp>
    </p:spTree>
    <p:extLst>
      <p:ext uri="{BB962C8B-B14F-4D97-AF65-F5344CB8AC3E}">
        <p14:creationId xmlns:p14="http://schemas.microsoft.com/office/powerpoint/2010/main" xmlns="" val="2076406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14</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8" y="1196752"/>
            <a:ext cx="8713092" cy="2554545"/>
          </a:xfrm>
          <a:prstGeom prst="rect">
            <a:avLst/>
          </a:prstGeom>
        </p:spPr>
        <p:txBody>
          <a:bodyPr wrap="square">
            <a:spAutoFit/>
          </a:bodyPr>
          <a:lstStyle/>
          <a:p>
            <a:pPr algn="just"/>
            <a:r>
              <a:rPr lang="en-US" sz="2000" dirty="0" smtClean="0"/>
              <a:t>RSA- ZIMBABWE ICT MOU</a:t>
            </a:r>
          </a:p>
          <a:p>
            <a:pPr algn="just"/>
            <a:endParaRPr lang="en-US" sz="2000" dirty="0"/>
          </a:p>
          <a:p>
            <a:pPr algn="just"/>
            <a:endParaRPr lang="en-US" sz="2000" dirty="0" smtClean="0"/>
          </a:p>
          <a:p>
            <a:pPr marL="342900" indent="-342900" algn="just">
              <a:buFont typeface="Arial" panose="020B0604020202020204" pitchFamily="34" charset="0"/>
              <a:buChar char="•"/>
            </a:pPr>
            <a:r>
              <a:rPr lang="en-ZA" sz="2000" b="0" dirty="0"/>
              <a:t>This MOU is valid for a period of five (5) years, where after it shall be automatically renewed for further periods of five (5) years at a time, unless terminated by either Party by giving six (6) months' prior written notice through the diplomatic channel to the other Party of its intention to terminate this MOU. </a:t>
            </a:r>
            <a:r>
              <a:rPr lang="en-GB" sz="2000" b="0" dirty="0" smtClean="0"/>
              <a:t>  </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311679" y="360738"/>
            <a:ext cx="4407553" cy="523220"/>
          </a:xfrm>
          <a:prstGeom prst="rect">
            <a:avLst/>
          </a:prstGeom>
        </p:spPr>
        <p:txBody>
          <a:bodyPr wrap="none">
            <a:spAutoFit/>
          </a:bodyPr>
          <a:lstStyle/>
          <a:p>
            <a:r>
              <a:rPr lang="en-US" sz="2800" dirty="0" smtClean="0">
                <a:solidFill>
                  <a:srgbClr val="C00000"/>
                </a:solidFill>
              </a:rPr>
              <a:t>DURATION OF THE MOU</a:t>
            </a:r>
            <a:endParaRPr lang="en-US" sz="2800" dirty="0">
              <a:solidFill>
                <a:srgbClr val="C00000"/>
              </a:solidFill>
            </a:endParaRPr>
          </a:p>
        </p:txBody>
      </p:sp>
    </p:spTree>
    <p:extLst>
      <p:ext uri="{BB962C8B-B14F-4D97-AF65-F5344CB8AC3E}">
        <p14:creationId xmlns:p14="http://schemas.microsoft.com/office/powerpoint/2010/main" xmlns="" val="1547804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15</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7" y="1196752"/>
            <a:ext cx="8745537" cy="5940088"/>
          </a:xfrm>
          <a:prstGeom prst="rect">
            <a:avLst/>
          </a:prstGeom>
        </p:spPr>
        <p:txBody>
          <a:bodyPr wrap="square">
            <a:spAutoFit/>
          </a:bodyPr>
          <a:lstStyle/>
          <a:p>
            <a:pPr algn="just"/>
            <a:r>
              <a:rPr lang="en-US" sz="2000" dirty="0" smtClean="0"/>
              <a:t>MEMORANDUM OF UNDERSTANDING BETWEEN THE GOVERNMENT OF THE REPUBLIC OF SOUTH AFRICA AND THE KINGDOM OF LESOTHO</a:t>
            </a:r>
          </a:p>
          <a:p>
            <a:pPr marL="342900" indent="-342900" algn="just">
              <a:buFont typeface="Arial" panose="020B0604020202020204" pitchFamily="34" charset="0"/>
              <a:buChar char="•"/>
            </a:pPr>
            <a:r>
              <a:rPr lang="en-US" sz="2000" b="0" dirty="0" smtClean="0"/>
              <a:t>Objective of the MOU is to: </a:t>
            </a:r>
          </a:p>
          <a:p>
            <a:pPr marL="800100" lvl="1" indent="-342900" algn="just">
              <a:buFont typeface="Arial" panose="020B0604020202020204" pitchFamily="34" charset="0"/>
              <a:buChar char="•"/>
            </a:pPr>
            <a:r>
              <a:rPr lang="en-GB" sz="2000" b="0" dirty="0"/>
              <a:t>Create a platform for the two Ministries to oversee and encourage ICT relations between the two countries</a:t>
            </a:r>
          </a:p>
          <a:p>
            <a:pPr marL="800100" lvl="1" indent="-342900" algn="just">
              <a:buFont typeface="Arial" panose="020B0604020202020204" pitchFamily="34" charset="0"/>
              <a:buChar char="•"/>
            </a:pPr>
            <a:r>
              <a:rPr lang="en-GB" sz="2000" b="0" dirty="0"/>
              <a:t>Forester growth and development both in the private sector and the public sector </a:t>
            </a:r>
          </a:p>
          <a:p>
            <a:pPr marL="800100" lvl="1" indent="-342900" algn="just">
              <a:buFont typeface="Arial" panose="020B0604020202020204" pitchFamily="34" charset="0"/>
              <a:buChar char="•"/>
            </a:pPr>
            <a:r>
              <a:rPr lang="en-GB" sz="2000" b="0" dirty="0" smtClean="0"/>
              <a:t>Explore </a:t>
            </a:r>
            <a:r>
              <a:rPr lang="en-GB" sz="2000" b="0" dirty="0"/>
              <a:t>closer working relations </a:t>
            </a:r>
            <a:r>
              <a:rPr lang="en-GB" sz="2000" b="0" dirty="0" smtClean="0"/>
              <a:t>on </a:t>
            </a:r>
            <a:r>
              <a:rPr lang="en-GB" sz="2000" b="0" dirty="0"/>
              <a:t>the e-Commerce Projects</a:t>
            </a:r>
          </a:p>
          <a:p>
            <a:pPr marL="800100" lvl="1" indent="-342900" algn="just">
              <a:buFont typeface="Arial" panose="020B0604020202020204" pitchFamily="34" charset="0"/>
              <a:buChar char="•"/>
            </a:pPr>
            <a:r>
              <a:rPr lang="en-GB" sz="2000" b="0" dirty="0" smtClean="0"/>
              <a:t>Share </a:t>
            </a:r>
            <a:r>
              <a:rPr lang="en-GB" sz="2000" b="0" dirty="0"/>
              <a:t>experiences and collaboration on matters relating to </a:t>
            </a:r>
            <a:r>
              <a:rPr lang="en-GB" sz="2000" b="0" dirty="0" smtClean="0"/>
              <a:t>e-Government </a:t>
            </a:r>
            <a:r>
              <a:rPr lang="en-GB" sz="2000" b="0" dirty="0"/>
              <a:t>to enhance service </a:t>
            </a:r>
            <a:r>
              <a:rPr lang="en-GB" sz="2000" b="0" dirty="0" smtClean="0"/>
              <a:t>delivery</a:t>
            </a:r>
            <a:endParaRPr lang="en-US" sz="2000" b="0" dirty="0" smtClean="0"/>
          </a:p>
          <a:p>
            <a:pPr marL="800100" lvl="1" indent="-342900" algn="just">
              <a:buFont typeface="Arial" panose="020B0604020202020204" pitchFamily="34" charset="0"/>
              <a:buChar char="•"/>
            </a:pPr>
            <a:r>
              <a:rPr lang="en-US" sz="2000" b="0" dirty="0" smtClean="0"/>
              <a:t>Promote and advance the interests of the Landlocked countries like Lesotho to have access to broadband connectivity through </a:t>
            </a:r>
            <a:r>
              <a:rPr lang="en-US" sz="2000" b="0" dirty="0" err="1" smtClean="0"/>
              <a:t>fibre</a:t>
            </a:r>
            <a:r>
              <a:rPr lang="en-US" sz="2000" b="0" dirty="0" smtClean="0"/>
              <a:t> networks and satellite. </a:t>
            </a:r>
          </a:p>
          <a:p>
            <a:pPr marL="342900" indent="-342900" algn="just">
              <a:buFont typeface="Arial" panose="020B0604020202020204" pitchFamily="34" charset="0"/>
              <a:buChar char="•"/>
            </a:pPr>
            <a:r>
              <a:rPr lang="en-GB" sz="2000" b="0" dirty="0"/>
              <a:t>Once both countries complete the exchange of Notes notifying each other on compliance with the domestic requirements for the entry into force of the Memorandum, Program of Cooperation (</a:t>
            </a:r>
            <a:r>
              <a:rPr lang="en-GB" sz="2000" b="0" dirty="0" err="1"/>
              <a:t>PoC</a:t>
            </a:r>
            <a:r>
              <a:rPr lang="en-GB" sz="2000" b="0" dirty="0"/>
              <a:t>) which contained the identified ICT Project of Implementation will be developed</a:t>
            </a:r>
            <a:endParaRPr lang="en-US" sz="2000" b="0" dirty="0" smtClean="0"/>
          </a:p>
          <a:p>
            <a:pPr marL="914400" lvl="1" indent="-457200" algn="just">
              <a:buFont typeface="+mj-lt"/>
              <a:buAutoNum type="alphaLcParenR"/>
            </a:pPr>
            <a:endParaRPr lang="en-US" sz="2000" b="0" dirty="0" smtClean="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491880" y="343163"/>
            <a:ext cx="4371710" cy="523220"/>
          </a:xfrm>
          <a:prstGeom prst="rect">
            <a:avLst/>
          </a:prstGeom>
        </p:spPr>
        <p:txBody>
          <a:bodyPr wrap="none">
            <a:spAutoFit/>
          </a:bodyPr>
          <a:lstStyle/>
          <a:p>
            <a:r>
              <a:rPr lang="en-US" sz="2800" dirty="0" smtClean="0">
                <a:solidFill>
                  <a:srgbClr val="C00000"/>
                </a:solidFill>
              </a:rPr>
              <a:t>DISCUSSION: LESOTHO</a:t>
            </a:r>
            <a:endParaRPr lang="en-US" sz="2800" dirty="0">
              <a:solidFill>
                <a:srgbClr val="C00000"/>
              </a:solidFill>
            </a:endParaRPr>
          </a:p>
        </p:txBody>
      </p:sp>
    </p:spTree>
    <p:extLst>
      <p:ext uri="{BB962C8B-B14F-4D97-AF65-F5344CB8AC3E}">
        <p14:creationId xmlns:p14="http://schemas.microsoft.com/office/powerpoint/2010/main" xmlns="" val="274179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16</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7" y="1196752"/>
            <a:ext cx="8745537" cy="5016758"/>
          </a:xfrm>
          <a:prstGeom prst="rect">
            <a:avLst/>
          </a:prstGeom>
        </p:spPr>
        <p:txBody>
          <a:bodyPr wrap="square">
            <a:spAutoFit/>
          </a:bodyPr>
          <a:lstStyle/>
          <a:p>
            <a:pPr algn="just"/>
            <a:r>
              <a:rPr lang="en-US" sz="2000" dirty="0" smtClean="0"/>
              <a:t>RSA-LESOTHO ICT MOU</a:t>
            </a:r>
          </a:p>
          <a:p>
            <a:pPr algn="just"/>
            <a:endParaRPr lang="en-US" sz="2000" dirty="0" smtClean="0"/>
          </a:p>
          <a:p>
            <a:pPr marL="342900" indent="-342900" algn="just">
              <a:buFont typeface="Arial" panose="020B0604020202020204" pitchFamily="34" charset="0"/>
              <a:buChar char="•"/>
            </a:pPr>
            <a:r>
              <a:rPr lang="en-ZA" sz="2000" b="0" dirty="0" smtClean="0"/>
              <a:t>The MOU was signed in 2018</a:t>
            </a:r>
          </a:p>
          <a:p>
            <a:pPr marL="342900" indent="-342900" algn="just">
              <a:buFont typeface="Arial" panose="020B0604020202020204" pitchFamily="34" charset="0"/>
              <a:buChar char="•"/>
            </a:pPr>
            <a:r>
              <a:rPr lang="en-ZA" sz="2000" b="0" dirty="0" smtClean="0"/>
              <a:t>In March 2019, the Lesotho Minister paid a courtesy visit to the Minister and requested that a New Agreement focussing on Broadcasting and Information Dissemination be considered in order to address issues not covered in the current signed ICT Agreements.</a:t>
            </a:r>
          </a:p>
          <a:p>
            <a:pPr marL="342900" indent="-342900" algn="just">
              <a:buFont typeface="Arial" panose="020B0604020202020204" pitchFamily="34" charset="0"/>
              <a:buChar char="•"/>
            </a:pPr>
            <a:endParaRPr lang="en-ZA" sz="2000" b="0" dirty="0"/>
          </a:p>
          <a:p>
            <a:pPr marL="342900" indent="-342900" algn="just">
              <a:buFont typeface="Arial" panose="020B0604020202020204" pitchFamily="34" charset="0"/>
              <a:buChar char="•"/>
            </a:pPr>
            <a:r>
              <a:rPr lang="en-ZA" sz="2000" b="0" dirty="0" smtClean="0"/>
              <a:t>The two countries are currently negotiating to Broadcasting Agreement in order to have one implementation programme covering broad areas from Broadcasting, Information dissemination and ICTs. </a:t>
            </a:r>
          </a:p>
          <a:p>
            <a:pPr algn="just"/>
            <a:r>
              <a:rPr lang="en-US" sz="2000" dirty="0" smtClean="0"/>
              <a:t>On the implementation: </a:t>
            </a:r>
          </a:p>
          <a:p>
            <a:pPr marL="342900" indent="-342900" algn="just">
              <a:buFont typeface="Arial" panose="020B0604020202020204" pitchFamily="34" charset="0"/>
              <a:buChar char="•"/>
            </a:pPr>
            <a:r>
              <a:rPr lang="en-ZA" sz="2000" b="0" dirty="0" smtClean="0"/>
              <a:t>Ongoing collaboration on Common Position for the international  forums</a:t>
            </a:r>
            <a:endParaRPr lang="en-ZA" sz="2000" b="0" dirty="0"/>
          </a:p>
          <a:p>
            <a:pPr marL="342900" indent="-342900" algn="just">
              <a:buFont typeface="Arial" panose="020B0604020202020204" pitchFamily="34" charset="0"/>
              <a:buChar char="•"/>
            </a:pPr>
            <a:r>
              <a:rPr lang="en-ZA" sz="2000" b="0" dirty="0" smtClean="0"/>
              <a:t>Working with BBI and counterparts on the landlocked connectivity </a:t>
            </a:r>
          </a:p>
          <a:p>
            <a:pPr algn="just"/>
            <a:r>
              <a:rPr lang="en-ZA" sz="2000" dirty="0" smtClean="0"/>
              <a:t>Challenges: </a:t>
            </a:r>
          </a:p>
          <a:p>
            <a:pPr marL="342900" indent="-342900" algn="just">
              <a:buFont typeface="Arial" panose="020B0604020202020204" pitchFamily="34" charset="0"/>
              <a:buChar char="•"/>
            </a:pPr>
            <a:r>
              <a:rPr lang="en-ZA" sz="2000" b="0" dirty="0" smtClean="0"/>
              <a:t>Slow progress on the e-Commerce project</a:t>
            </a: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2849135" y="647450"/>
            <a:ext cx="6294865" cy="523220"/>
          </a:xfrm>
          <a:prstGeom prst="rect">
            <a:avLst/>
          </a:prstGeom>
        </p:spPr>
        <p:txBody>
          <a:bodyPr wrap="none">
            <a:spAutoFit/>
          </a:bodyPr>
          <a:lstStyle/>
          <a:p>
            <a:r>
              <a:rPr lang="en-US" sz="2800" dirty="0" smtClean="0">
                <a:solidFill>
                  <a:srgbClr val="C00000"/>
                </a:solidFill>
              </a:rPr>
              <a:t>IMPLEMENTATION &amp; CHALLENGES</a:t>
            </a:r>
            <a:endParaRPr lang="en-US" sz="2800" dirty="0">
              <a:solidFill>
                <a:srgbClr val="C00000"/>
              </a:solidFill>
            </a:endParaRPr>
          </a:p>
        </p:txBody>
      </p:sp>
    </p:spTree>
    <p:extLst>
      <p:ext uri="{BB962C8B-B14F-4D97-AF65-F5344CB8AC3E}">
        <p14:creationId xmlns:p14="http://schemas.microsoft.com/office/powerpoint/2010/main" xmlns="" val="74197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17</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7" y="1196752"/>
            <a:ext cx="8745537" cy="3477875"/>
          </a:xfrm>
          <a:prstGeom prst="rect">
            <a:avLst/>
          </a:prstGeom>
        </p:spPr>
        <p:txBody>
          <a:bodyPr wrap="square">
            <a:spAutoFit/>
          </a:bodyPr>
          <a:lstStyle/>
          <a:p>
            <a:pPr algn="just"/>
            <a:r>
              <a:rPr lang="en-US" sz="2000" dirty="0"/>
              <a:t>RSA-LESOTHO ICT MOU</a:t>
            </a:r>
          </a:p>
          <a:p>
            <a:pPr algn="just"/>
            <a:endParaRPr lang="en-US" sz="2000" dirty="0" smtClean="0"/>
          </a:p>
          <a:p>
            <a:pPr marL="342900" indent="-342900" algn="just">
              <a:buFont typeface="Arial" panose="020B0604020202020204" pitchFamily="34" charset="0"/>
              <a:buChar char="•"/>
            </a:pPr>
            <a:r>
              <a:rPr lang="en-ZA" sz="2000" b="0" dirty="0"/>
              <a:t>This MOU shall remain in force for a period of five (5) years, where after it shall </a:t>
            </a:r>
            <a:r>
              <a:rPr lang="en-ZA" sz="2000" b="0" dirty="0" smtClean="0"/>
              <a:t>be automatically </a:t>
            </a:r>
            <a:r>
              <a:rPr lang="en-ZA" sz="2000" b="0" dirty="0"/>
              <a:t>renewed for further periods </a:t>
            </a:r>
            <a:r>
              <a:rPr lang="en-ZA" sz="2000" b="0" dirty="0" smtClean="0"/>
              <a:t>of five </a:t>
            </a:r>
            <a:r>
              <a:rPr lang="en-ZA" sz="2000" b="0" dirty="0"/>
              <a:t>(5) years at a time, unless </a:t>
            </a:r>
            <a:r>
              <a:rPr lang="en-ZA" sz="2000" b="0" dirty="0" smtClean="0"/>
              <a:t>terminated by </a:t>
            </a:r>
            <a:r>
              <a:rPr lang="en-ZA" sz="2000" b="0" dirty="0"/>
              <a:t>either Party by giving six (6) months' prior written notice through the </a:t>
            </a:r>
            <a:r>
              <a:rPr lang="en-ZA" sz="2000" b="0" dirty="0" smtClean="0"/>
              <a:t>diplomatic channel </a:t>
            </a:r>
            <a:r>
              <a:rPr lang="en-ZA" sz="2000" b="0" dirty="0"/>
              <a:t>to the other Party of its intention to terminate this MOU..</a:t>
            </a:r>
          </a:p>
          <a:p>
            <a:pPr marL="342900" indent="-342900" algn="just">
              <a:buFont typeface="Arial" panose="020B0604020202020204" pitchFamily="34" charset="0"/>
              <a:buChar char="•"/>
            </a:pPr>
            <a:endParaRPr lang="en-ZA" sz="2000" b="0" dirty="0"/>
          </a:p>
          <a:p>
            <a:pPr marL="342900" indent="-342900" algn="just">
              <a:buFont typeface="Arial" panose="020B0604020202020204" pitchFamily="34" charset="0"/>
              <a:buChar char="•"/>
            </a:pPr>
            <a:endParaRPr lang="en-ZA" sz="2000" b="0" dirty="0" smtClean="0"/>
          </a:p>
          <a:p>
            <a:pPr marL="342900" indent="-342900" algn="just">
              <a:buFont typeface="Arial" panose="020B0604020202020204" pitchFamily="34" charset="0"/>
              <a:buChar char="•"/>
            </a:pPr>
            <a:endParaRPr lang="en-ZA" sz="2000" b="0" dirty="0" smtClean="0"/>
          </a:p>
          <a:p>
            <a:pPr marL="342900" indent="-342900" algn="just">
              <a:buFont typeface="Arial" panose="020B0604020202020204" pitchFamily="34" charset="0"/>
              <a:buChar char="•"/>
            </a:pPr>
            <a:r>
              <a:rPr lang="en-US" sz="2000" b="0" dirty="0" smtClean="0"/>
              <a:t>. </a:t>
            </a: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491880" y="595248"/>
            <a:ext cx="4407553" cy="523220"/>
          </a:xfrm>
          <a:prstGeom prst="rect">
            <a:avLst/>
          </a:prstGeom>
        </p:spPr>
        <p:txBody>
          <a:bodyPr wrap="none">
            <a:spAutoFit/>
          </a:bodyPr>
          <a:lstStyle/>
          <a:p>
            <a:r>
              <a:rPr lang="en-US" sz="2800" dirty="0" smtClean="0">
                <a:solidFill>
                  <a:srgbClr val="C00000"/>
                </a:solidFill>
              </a:rPr>
              <a:t>DURATION OF THE MOU</a:t>
            </a:r>
            <a:endParaRPr lang="en-US" sz="2800" dirty="0">
              <a:solidFill>
                <a:srgbClr val="C00000"/>
              </a:solidFill>
            </a:endParaRPr>
          </a:p>
        </p:txBody>
      </p:sp>
    </p:spTree>
    <p:extLst>
      <p:ext uri="{BB962C8B-B14F-4D97-AF65-F5344CB8AC3E}">
        <p14:creationId xmlns:p14="http://schemas.microsoft.com/office/powerpoint/2010/main" xmlns="" val="2903692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18</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5632311"/>
          </a:xfrm>
          <a:prstGeom prst="rect">
            <a:avLst/>
          </a:prstGeom>
        </p:spPr>
        <p:txBody>
          <a:bodyPr wrap="square">
            <a:spAutoFit/>
          </a:bodyPr>
          <a:lstStyle/>
          <a:p>
            <a:pPr algn="just"/>
            <a:r>
              <a:rPr lang="en-US" sz="2000" dirty="0" smtClean="0"/>
              <a:t>MEMORANDUM OF UNDERSTANDING BETWEEN THE GOVERNMENT OF THE REPUBLIC OF SOUTH AFRICA AND THE GOVERNMENT OF THE REPUBLIC OF TUNISIA </a:t>
            </a:r>
          </a:p>
          <a:p>
            <a:pPr marL="342900" indent="-342900" algn="just">
              <a:buFont typeface="Arial" panose="020B0604020202020204" pitchFamily="34" charset="0"/>
              <a:buChar char="•"/>
            </a:pPr>
            <a:r>
              <a:rPr lang="en-US" sz="2000" b="0" dirty="0" smtClean="0"/>
              <a:t>Objective </a:t>
            </a:r>
            <a:r>
              <a:rPr lang="en-US" sz="2000" b="0" dirty="0"/>
              <a:t>of </a:t>
            </a:r>
            <a:r>
              <a:rPr lang="en-US" sz="2000" b="0" dirty="0" smtClean="0"/>
              <a:t>MOU is to:</a:t>
            </a:r>
          </a:p>
          <a:p>
            <a:pPr marL="800100" lvl="1" indent="-342900" algn="just">
              <a:buFont typeface="Arial" panose="020B0604020202020204" pitchFamily="34" charset="0"/>
              <a:buChar char="•"/>
            </a:pPr>
            <a:r>
              <a:rPr lang="en-GB" sz="2000" b="0" dirty="0" smtClean="0">
                <a:solidFill>
                  <a:prstClr val="black"/>
                </a:solidFill>
              </a:rPr>
              <a:t>Advance </a:t>
            </a:r>
            <a:r>
              <a:rPr lang="en-GB" sz="2000" b="0" dirty="0">
                <a:solidFill>
                  <a:prstClr val="black"/>
                </a:solidFill>
              </a:rPr>
              <a:t>economic and social development </a:t>
            </a:r>
            <a:r>
              <a:rPr lang="en-GB" sz="2000" b="0" dirty="0" smtClean="0">
                <a:solidFill>
                  <a:prstClr val="black"/>
                </a:solidFill>
              </a:rPr>
              <a:t>in the two countries towards building inclusive </a:t>
            </a:r>
            <a:r>
              <a:rPr lang="en-GB" sz="2000" b="0" dirty="0">
                <a:solidFill>
                  <a:prstClr val="black"/>
                </a:solidFill>
              </a:rPr>
              <a:t>information society, particularly in view of the opportunities identified by the World Summit on the Information Society (WSIS</a:t>
            </a:r>
            <a:r>
              <a:rPr lang="en-GB" sz="2000" b="0" dirty="0" smtClean="0">
                <a:solidFill>
                  <a:prstClr val="black"/>
                </a:solidFill>
              </a:rPr>
              <a:t>)</a:t>
            </a:r>
          </a:p>
          <a:p>
            <a:pPr marL="800100" lvl="1" indent="-342900" algn="just">
              <a:buFont typeface="Arial" panose="020B0604020202020204" pitchFamily="34" charset="0"/>
              <a:buChar char="•"/>
            </a:pPr>
            <a:r>
              <a:rPr lang="en-GB" sz="2000" b="0" dirty="0" smtClean="0">
                <a:solidFill>
                  <a:prstClr val="black"/>
                </a:solidFill>
              </a:rPr>
              <a:t>Forge closer relations on Capacity </a:t>
            </a:r>
            <a:r>
              <a:rPr lang="en-GB" sz="2000" b="0" dirty="0">
                <a:solidFill>
                  <a:prstClr val="black"/>
                </a:solidFill>
              </a:rPr>
              <a:t>Development on ICT including Training and Development on scares ICT </a:t>
            </a:r>
            <a:r>
              <a:rPr lang="en-GB" sz="2000" b="0" dirty="0" smtClean="0">
                <a:solidFill>
                  <a:prstClr val="black"/>
                </a:solidFill>
              </a:rPr>
              <a:t>Skills</a:t>
            </a:r>
          </a:p>
          <a:p>
            <a:pPr marL="800100" lvl="1" indent="-342900" algn="just">
              <a:buFont typeface="Arial" panose="020B0604020202020204" pitchFamily="34" charset="0"/>
              <a:buChar char="•"/>
            </a:pPr>
            <a:r>
              <a:rPr lang="en-GB" sz="2000" b="0" dirty="0" smtClean="0">
                <a:solidFill>
                  <a:prstClr val="black"/>
                </a:solidFill>
              </a:rPr>
              <a:t>Promote ICT </a:t>
            </a:r>
            <a:r>
              <a:rPr lang="en-GB" sz="2000" b="0" dirty="0">
                <a:solidFill>
                  <a:prstClr val="black"/>
                </a:solidFill>
              </a:rPr>
              <a:t>business and investment relations both in the private and public sector </a:t>
            </a:r>
            <a:r>
              <a:rPr lang="en-GB" sz="2000" b="0" dirty="0" smtClean="0">
                <a:solidFill>
                  <a:prstClr val="black"/>
                </a:solidFill>
              </a:rPr>
              <a:t>domain</a:t>
            </a:r>
          </a:p>
          <a:p>
            <a:pPr marL="800100" lvl="1" indent="-342900">
              <a:buFont typeface="Arial" panose="020B0604020202020204" pitchFamily="34" charset="0"/>
              <a:buChar char="•"/>
            </a:pPr>
            <a:r>
              <a:rPr lang="en-US" sz="2000" b="0" dirty="0" smtClean="0"/>
              <a:t>Collaborate </a:t>
            </a:r>
            <a:r>
              <a:rPr lang="en-US" sz="2000" b="0" dirty="0"/>
              <a:t>within Institutions of Global Governance dealing with </a:t>
            </a:r>
            <a:r>
              <a:rPr lang="en-US" sz="2000" b="0" dirty="0" smtClean="0"/>
              <a:t>ICTs (ITU and UPU) as well as promote </a:t>
            </a:r>
            <a:r>
              <a:rPr lang="en-US" sz="2000" b="0" dirty="0"/>
              <a:t>ICT Business Relations </a:t>
            </a:r>
            <a:endParaRPr lang="en-GB" sz="2000" b="0" dirty="0" smtClean="0">
              <a:solidFill>
                <a:prstClr val="black"/>
              </a:solidFill>
            </a:endParaRPr>
          </a:p>
          <a:p>
            <a:pPr marL="342900" indent="-342900" algn="just">
              <a:buFont typeface="Arial" panose="020B0604020202020204" pitchFamily="34" charset="0"/>
              <a:buChar char="•"/>
            </a:pPr>
            <a:r>
              <a:rPr lang="en-GB" sz="2000" b="0" dirty="0">
                <a:solidFill>
                  <a:prstClr val="black"/>
                </a:solidFill>
              </a:rPr>
              <a:t>Once both countries complete the exchange of Notes notifying each other on compliance with the domestic requirements for the entry into force of the Memorandum, Program of Cooperation (</a:t>
            </a:r>
            <a:r>
              <a:rPr lang="en-GB" sz="2000" b="0" dirty="0" err="1">
                <a:solidFill>
                  <a:prstClr val="black"/>
                </a:solidFill>
              </a:rPr>
              <a:t>PoC</a:t>
            </a:r>
            <a:r>
              <a:rPr lang="en-GB" sz="2000" b="0" dirty="0">
                <a:solidFill>
                  <a:prstClr val="black"/>
                </a:solidFill>
              </a:rPr>
              <a:t>) which contained the identified ICT Project of Implementation will be </a:t>
            </a:r>
            <a:r>
              <a:rPr lang="en-GB" sz="2000" b="0" dirty="0" smtClean="0">
                <a:solidFill>
                  <a:prstClr val="black"/>
                </a:solidFill>
              </a:rPr>
              <a:t>developed. </a:t>
            </a:r>
            <a:endParaRPr lang="en-GB" sz="2000" b="0" dirty="0">
              <a:solidFill>
                <a:prstClr val="black"/>
              </a:solidFill>
            </a:endParaRP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874489" y="364706"/>
            <a:ext cx="4159600" cy="523220"/>
          </a:xfrm>
          <a:prstGeom prst="rect">
            <a:avLst/>
          </a:prstGeom>
        </p:spPr>
        <p:txBody>
          <a:bodyPr wrap="none">
            <a:spAutoFit/>
          </a:bodyPr>
          <a:lstStyle/>
          <a:p>
            <a:r>
              <a:rPr lang="en-US" sz="2800" dirty="0" smtClean="0">
                <a:solidFill>
                  <a:srgbClr val="C00000"/>
                </a:solidFill>
              </a:rPr>
              <a:t>DISCUSSION: TUNISIA </a:t>
            </a:r>
            <a:endParaRPr lang="en-US" sz="2800" dirty="0">
              <a:solidFill>
                <a:srgbClr val="C00000"/>
              </a:solidFill>
            </a:endParaRPr>
          </a:p>
        </p:txBody>
      </p:sp>
    </p:spTree>
    <p:extLst>
      <p:ext uri="{BB962C8B-B14F-4D97-AF65-F5344CB8AC3E}">
        <p14:creationId xmlns:p14="http://schemas.microsoft.com/office/powerpoint/2010/main" xmlns="" val="2150613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19</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4401205"/>
          </a:xfrm>
          <a:prstGeom prst="rect">
            <a:avLst/>
          </a:prstGeom>
        </p:spPr>
        <p:txBody>
          <a:bodyPr wrap="square">
            <a:spAutoFit/>
          </a:bodyPr>
          <a:lstStyle/>
          <a:p>
            <a:pPr algn="just"/>
            <a:r>
              <a:rPr lang="en-US" sz="2000" dirty="0" smtClean="0"/>
              <a:t>RSA - TUNISIA ICT MOU</a:t>
            </a:r>
          </a:p>
          <a:p>
            <a:pPr marL="342900" indent="-342900" algn="just">
              <a:buFont typeface="Arial" panose="020B0604020202020204" pitchFamily="34" charset="0"/>
              <a:buChar char="•"/>
            </a:pPr>
            <a:endParaRPr lang="en-US" sz="2000" b="0" dirty="0" smtClean="0"/>
          </a:p>
          <a:p>
            <a:pPr marL="342900" indent="-342900" algn="just">
              <a:buFont typeface="Arial" panose="020B0604020202020204" pitchFamily="34" charset="0"/>
              <a:buChar char="•"/>
            </a:pPr>
            <a:r>
              <a:rPr lang="en-GB" sz="2000" b="0" dirty="0" smtClean="0">
                <a:solidFill>
                  <a:prstClr val="black"/>
                </a:solidFill>
              </a:rPr>
              <a:t>A draft ICT Programme of Cooperation was communicated to the Tunisian counterparts for consideration.</a:t>
            </a:r>
          </a:p>
          <a:p>
            <a:pPr marL="342900" indent="-342900" algn="just">
              <a:buFont typeface="Arial" panose="020B0604020202020204" pitchFamily="34" charset="0"/>
              <a:buChar char="•"/>
            </a:pPr>
            <a:endParaRPr lang="en-GB" sz="2000" b="0" dirty="0" smtClean="0">
              <a:solidFill>
                <a:prstClr val="black"/>
              </a:solidFill>
            </a:endParaRPr>
          </a:p>
          <a:p>
            <a:pPr marL="342900" indent="-342900" algn="just">
              <a:buFont typeface="Arial" panose="020B0604020202020204" pitchFamily="34" charset="0"/>
              <a:buChar char="•"/>
            </a:pPr>
            <a:r>
              <a:rPr lang="en-GB" sz="2000" b="0" dirty="0" smtClean="0">
                <a:solidFill>
                  <a:prstClr val="black"/>
                </a:solidFill>
              </a:rPr>
              <a:t>Tunisia hosted the SITIC Africa from the 18 – 20 June 2019 and invited the South African ICT Business Organisation to attend the ICT Expo and explore ICT Opportunities with the Tunisia counterparts. </a:t>
            </a:r>
            <a:r>
              <a:rPr lang="en-ZA" sz="2000" b="0" dirty="0" smtClean="0"/>
              <a:t>The South African </a:t>
            </a:r>
            <a:r>
              <a:rPr lang="en-ZA" sz="2000" b="0" dirty="0"/>
              <a:t>ICT Companies </a:t>
            </a:r>
            <a:r>
              <a:rPr lang="en-ZA" sz="2000" b="0" dirty="0" smtClean="0"/>
              <a:t>participated through South Africa </a:t>
            </a:r>
            <a:r>
              <a:rPr lang="en-ZA" sz="2000" b="0" dirty="0"/>
              <a:t>Exports Electrical Council (SAEEC</a:t>
            </a:r>
            <a:r>
              <a:rPr lang="en-ZA" sz="2000" b="0" dirty="0" smtClean="0"/>
              <a:t>)- </a:t>
            </a:r>
            <a:r>
              <a:rPr lang="en-ZA" sz="2000" b="0" dirty="0" smtClean="0">
                <a:solidFill>
                  <a:prstClr val="black"/>
                </a:solidFill>
              </a:rPr>
              <a:t>This is in line with the Article 3 (d) relating to encouraging and promoting business partnerships between the two countries.</a:t>
            </a:r>
          </a:p>
          <a:p>
            <a:pPr algn="just"/>
            <a:r>
              <a:rPr lang="en-ZA" sz="2000" dirty="0" smtClean="0">
                <a:solidFill>
                  <a:prstClr val="black"/>
                </a:solidFill>
              </a:rPr>
              <a:t>Challenges:</a:t>
            </a:r>
          </a:p>
          <a:p>
            <a:pPr marL="342900" indent="-342900" algn="just">
              <a:buFont typeface="Arial" panose="020B0604020202020204" pitchFamily="34" charset="0"/>
              <a:buChar char="•"/>
            </a:pPr>
            <a:r>
              <a:rPr lang="en-GB" sz="2000" b="0" dirty="0" smtClean="0">
                <a:solidFill>
                  <a:prstClr val="black"/>
                </a:solidFill>
              </a:rPr>
              <a:t>Funding and human resource capacity to execute the MOU</a:t>
            </a: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874489" y="364706"/>
            <a:ext cx="284052" cy="523220"/>
          </a:xfrm>
          <a:prstGeom prst="rect">
            <a:avLst/>
          </a:prstGeom>
        </p:spPr>
        <p:txBody>
          <a:bodyPr wrap="none">
            <a:spAutoFit/>
          </a:bodyPr>
          <a:lstStyle/>
          <a:p>
            <a:r>
              <a:rPr lang="en-US" sz="2800" dirty="0" smtClean="0">
                <a:solidFill>
                  <a:srgbClr val="C00000"/>
                </a:solidFill>
              </a:rPr>
              <a:t> </a:t>
            </a:r>
            <a:endParaRPr lang="en-US" sz="2800" dirty="0">
              <a:solidFill>
                <a:srgbClr val="C00000"/>
              </a:solidFill>
            </a:endParaRPr>
          </a:p>
        </p:txBody>
      </p:sp>
      <p:sp>
        <p:nvSpPr>
          <p:cNvPr id="12" name="Rectangle 11"/>
          <p:cNvSpPr/>
          <p:nvPr/>
        </p:nvSpPr>
        <p:spPr>
          <a:xfrm>
            <a:off x="2849135" y="647450"/>
            <a:ext cx="6294865" cy="523220"/>
          </a:xfrm>
          <a:prstGeom prst="rect">
            <a:avLst/>
          </a:prstGeom>
        </p:spPr>
        <p:txBody>
          <a:bodyPr wrap="none">
            <a:spAutoFit/>
          </a:bodyPr>
          <a:lstStyle/>
          <a:p>
            <a:r>
              <a:rPr lang="en-US" sz="2800" dirty="0" smtClean="0">
                <a:solidFill>
                  <a:srgbClr val="C00000"/>
                </a:solidFill>
              </a:rPr>
              <a:t>IMPLEMENTATION &amp; CHALLENGES</a:t>
            </a:r>
            <a:endParaRPr lang="en-US" sz="2800" dirty="0">
              <a:solidFill>
                <a:srgbClr val="C00000"/>
              </a:solidFill>
            </a:endParaRPr>
          </a:p>
        </p:txBody>
      </p:sp>
    </p:spTree>
    <p:extLst>
      <p:ext uri="{BB962C8B-B14F-4D97-AF65-F5344CB8AC3E}">
        <p14:creationId xmlns:p14="http://schemas.microsoft.com/office/powerpoint/2010/main" xmlns="" val="205659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251520" y="1196752"/>
            <a:ext cx="8640960" cy="4893647"/>
          </a:xfrm>
          <a:prstGeom prst="rect">
            <a:avLst/>
          </a:prstGeom>
        </p:spPr>
        <p:txBody>
          <a:bodyPr wrap="square">
            <a:spAutoFit/>
          </a:bodyPr>
          <a:lstStyle/>
          <a:p>
            <a:endParaRPr lang="en-ZA" sz="1200" dirty="0"/>
          </a:p>
          <a:p>
            <a:pPr marL="342900" indent="-342900" algn="just" defTabSz="457200">
              <a:lnSpc>
                <a:spcPct val="150000"/>
              </a:lnSpc>
              <a:buFont typeface="Arial" panose="020B0604020202020204" pitchFamily="34" charset="0"/>
              <a:buChar char="•"/>
              <a:defRPr/>
            </a:pPr>
            <a:r>
              <a:rPr lang="en-US" sz="2000" b="0" dirty="0">
                <a:solidFill>
                  <a:prstClr val="black"/>
                </a:solidFill>
              </a:rPr>
              <a:t>T</a:t>
            </a:r>
            <a:r>
              <a:rPr lang="en-US" sz="2000" b="0" dirty="0" smtClean="0">
                <a:solidFill>
                  <a:prstClr val="black"/>
                </a:solidFill>
              </a:rPr>
              <a:t>he Constitution of the Republic of South Africa places an obligation under Section 231 (3), that the National Assembly and National Council of Provinces should be notified in reasonable time agreements of a technical administrative and executive nature, </a:t>
            </a:r>
          </a:p>
          <a:p>
            <a:pPr marL="342900" indent="-342900" algn="just" defTabSz="457200">
              <a:lnSpc>
                <a:spcPct val="150000"/>
              </a:lnSpc>
              <a:buFont typeface="Arial" panose="020B0604020202020204" pitchFamily="34" charset="0"/>
              <a:buChar char="•"/>
              <a:defRPr/>
            </a:pPr>
            <a:r>
              <a:rPr lang="en-US" sz="2000" b="0" dirty="0" smtClean="0">
                <a:solidFill>
                  <a:prstClr val="black"/>
                </a:solidFill>
              </a:rPr>
              <a:t>Flowing from the Court Judgement on the </a:t>
            </a:r>
            <a:r>
              <a:rPr lang="en-US" sz="2000" b="0" i="1" dirty="0" smtClean="0">
                <a:solidFill>
                  <a:prstClr val="black"/>
                </a:solidFill>
              </a:rPr>
              <a:t>Earthlife Africa Johannesburg and Another v Minister of Energy and Others </a:t>
            </a:r>
            <a:r>
              <a:rPr lang="en-US" sz="2000" b="0" dirty="0" smtClean="0">
                <a:solidFill>
                  <a:prstClr val="black"/>
                </a:solidFill>
              </a:rPr>
              <a:t>(19529/2015) [2017] ZAWCHC 50,</a:t>
            </a:r>
          </a:p>
          <a:p>
            <a:pPr marL="342900" indent="-342900" algn="just" defTabSz="457200">
              <a:lnSpc>
                <a:spcPct val="150000"/>
              </a:lnSpc>
              <a:buFont typeface="Arial" panose="020B0604020202020204" pitchFamily="34" charset="0"/>
              <a:buChar char="•"/>
              <a:defRPr/>
            </a:pPr>
            <a:r>
              <a:rPr lang="en-US" sz="2000" b="0" dirty="0" smtClean="0">
                <a:solidFill>
                  <a:prstClr val="black"/>
                </a:solidFill>
              </a:rPr>
              <a:t>The </a:t>
            </a:r>
            <a:r>
              <a:rPr lang="en-ZA" sz="2000" b="0" dirty="0" smtClean="0">
                <a:solidFill>
                  <a:prstClr val="black"/>
                </a:solidFill>
              </a:rPr>
              <a:t>Department Tables the below mentioned Agreements for Information purpose and wish for the necessary Instruments to notify counterparts Administrations on the Entry Into Force of the Agreements. </a:t>
            </a:r>
            <a:endParaRPr lang="en-US" sz="2000" b="0" dirty="0">
              <a:solidFill>
                <a:prstClr val="black"/>
              </a:solidFill>
            </a:endParaRP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4492231" y="313637"/>
            <a:ext cx="3329758" cy="584775"/>
          </a:xfrm>
          <a:prstGeom prst="rect">
            <a:avLst/>
          </a:prstGeom>
        </p:spPr>
        <p:txBody>
          <a:bodyPr wrap="none">
            <a:spAutoFit/>
          </a:bodyPr>
          <a:lstStyle/>
          <a:p>
            <a:pPr algn="r"/>
            <a:r>
              <a:rPr lang="en-ZA" sz="3200" dirty="0" smtClean="0">
                <a:solidFill>
                  <a:srgbClr val="C00000"/>
                </a:solidFill>
              </a:rPr>
              <a:t>INTRODUCTION</a:t>
            </a:r>
            <a:endParaRPr lang="en-ZA" sz="3200" dirty="0">
              <a:solidFill>
                <a:srgbClr val="C00000"/>
              </a:solidFill>
            </a:endParaRPr>
          </a:p>
        </p:txBody>
      </p:sp>
    </p:spTree>
    <p:extLst>
      <p:ext uri="{BB962C8B-B14F-4D97-AF65-F5344CB8AC3E}">
        <p14:creationId xmlns:p14="http://schemas.microsoft.com/office/powerpoint/2010/main" xmlns="" val="665865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20</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2246769"/>
          </a:xfrm>
          <a:prstGeom prst="rect">
            <a:avLst/>
          </a:prstGeom>
        </p:spPr>
        <p:txBody>
          <a:bodyPr wrap="square">
            <a:spAutoFit/>
          </a:bodyPr>
          <a:lstStyle/>
          <a:p>
            <a:pPr algn="just"/>
            <a:r>
              <a:rPr lang="en-US" sz="2000" dirty="0" smtClean="0"/>
              <a:t>RSA-TUNISIA ICT MOU</a:t>
            </a:r>
          </a:p>
          <a:p>
            <a:pPr algn="just"/>
            <a:endParaRPr lang="en-US" sz="2000" dirty="0" smtClean="0"/>
          </a:p>
          <a:p>
            <a:pPr marL="342900" indent="-342900" algn="just">
              <a:buFont typeface="Arial" panose="020B0604020202020204" pitchFamily="34" charset="0"/>
              <a:buChar char="•"/>
            </a:pPr>
            <a:r>
              <a:rPr lang="en-ZA" sz="2000" b="0" dirty="0" smtClean="0"/>
              <a:t>This </a:t>
            </a:r>
            <a:r>
              <a:rPr lang="en-ZA" sz="2000" b="0" dirty="0"/>
              <a:t>MOU is valid for a period of five (5) years, where after it shall be automatically renewed for further periods of five (5) years at a time, unless terminated by either Party by giving six (6) months' prior written notice through the diplomatic channel to the other Party of its intention to terminate this MOU</a:t>
            </a:r>
            <a:r>
              <a:rPr lang="en-ZA" sz="2000" b="0" dirty="0" smtClean="0"/>
              <a:t>.</a:t>
            </a:r>
            <a:endParaRPr lang="en-GB" sz="2000" b="0" dirty="0">
              <a:solidFill>
                <a:prstClr val="black"/>
              </a:solidFill>
            </a:endParaRP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233724" y="505173"/>
            <a:ext cx="4506939" cy="523220"/>
          </a:xfrm>
          <a:prstGeom prst="rect">
            <a:avLst/>
          </a:prstGeom>
        </p:spPr>
        <p:txBody>
          <a:bodyPr wrap="none">
            <a:spAutoFit/>
          </a:bodyPr>
          <a:lstStyle/>
          <a:p>
            <a:r>
              <a:rPr lang="en-US" sz="2800" dirty="0" smtClean="0">
                <a:solidFill>
                  <a:srgbClr val="C00000"/>
                </a:solidFill>
              </a:rPr>
              <a:t>DURATION OF THE MOU </a:t>
            </a:r>
            <a:endParaRPr lang="en-US" sz="2800" dirty="0">
              <a:solidFill>
                <a:srgbClr val="C00000"/>
              </a:solidFill>
            </a:endParaRPr>
          </a:p>
        </p:txBody>
      </p:sp>
    </p:spTree>
    <p:extLst>
      <p:ext uri="{BB962C8B-B14F-4D97-AF65-F5344CB8AC3E}">
        <p14:creationId xmlns:p14="http://schemas.microsoft.com/office/powerpoint/2010/main" xmlns="" val="2084844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21</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5632311"/>
          </a:xfrm>
          <a:prstGeom prst="rect">
            <a:avLst/>
          </a:prstGeom>
        </p:spPr>
        <p:txBody>
          <a:bodyPr wrap="square">
            <a:spAutoFit/>
          </a:bodyPr>
          <a:lstStyle/>
          <a:p>
            <a:r>
              <a:rPr lang="en-US" sz="2000" dirty="0"/>
              <a:t>AGREEMENT BETWEEN </a:t>
            </a:r>
            <a:r>
              <a:rPr lang="en-US" sz="2000" dirty="0" smtClean="0"/>
              <a:t>THE </a:t>
            </a:r>
            <a:r>
              <a:rPr lang="en-US" sz="2000" dirty="0"/>
              <a:t>GOVERNMENT OF THE REPUBLIC OF SOUTH </a:t>
            </a:r>
            <a:r>
              <a:rPr lang="en-US" sz="2000" dirty="0" smtClean="0"/>
              <a:t>AFRICA AND THE </a:t>
            </a:r>
            <a:r>
              <a:rPr lang="en-US" sz="2000" dirty="0"/>
              <a:t>GOVERNMENT OF THE REPUBLIC OF CUBA</a:t>
            </a:r>
          </a:p>
          <a:p>
            <a:r>
              <a:rPr lang="en-US" sz="2000" dirty="0"/>
              <a:t>ON COOPERATION IN THE FIELD </a:t>
            </a:r>
            <a:r>
              <a:rPr lang="en-US" sz="2000" dirty="0" smtClean="0"/>
              <a:t>OF INFORMATION </a:t>
            </a:r>
            <a:r>
              <a:rPr lang="en-US" sz="2000" dirty="0"/>
              <a:t>AND COMMUNICATIONS TECHNOLOGY</a:t>
            </a:r>
          </a:p>
          <a:p>
            <a:pPr marL="342900" indent="-342900" algn="just">
              <a:buFont typeface="Arial" panose="020B0604020202020204" pitchFamily="34" charset="0"/>
              <a:buChar char="•"/>
            </a:pPr>
            <a:r>
              <a:rPr lang="en-US" sz="2000" b="0" dirty="0" smtClean="0"/>
              <a:t>Scope of the Agreement: </a:t>
            </a:r>
          </a:p>
          <a:p>
            <a:pPr marL="800100" lvl="1" indent="-342900" algn="just">
              <a:buFont typeface="Arial" panose="020B0604020202020204" pitchFamily="34" charset="0"/>
              <a:buChar char="•"/>
            </a:pPr>
            <a:r>
              <a:rPr lang="en-GB" sz="2000" b="0" dirty="0"/>
              <a:t>Broad cooperation </a:t>
            </a:r>
            <a:r>
              <a:rPr lang="en-GB" sz="2000" b="0" dirty="0" smtClean="0"/>
              <a:t>o </a:t>
            </a:r>
            <a:r>
              <a:rPr lang="en-GB" sz="2000" b="0" dirty="0"/>
              <a:t>ICTs (sharing of experience in satellite and communications networks, skills development and capacity building, policy development and sharing of best practice etc.)</a:t>
            </a:r>
          </a:p>
          <a:p>
            <a:pPr marL="800100" lvl="1" indent="-342900" algn="just">
              <a:buFont typeface="Arial" panose="020B0604020202020204" pitchFamily="34" charset="0"/>
              <a:buChar char="•"/>
            </a:pPr>
            <a:r>
              <a:rPr lang="en-GB" sz="2000" b="0" dirty="0"/>
              <a:t>Enterprise Development and Cooperation (including cross-border investment and market access of ICT products and services, promotion of use of ICTs in other sectors such as health, education, e-gov. etc.)</a:t>
            </a:r>
          </a:p>
          <a:p>
            <a:pPr marL="800100" lvl="1" indent="-342900" algn="just">
              <a:buFont typeface="Arial" panose="020B0604020202020204" pitchFamily="34" charset="0"/>
              <a:buChar char="•"/>
            </a:pPr>
            <a:r>
              <a:rPr lang="en-GB" sz="2000" b="0" dirty="0"/>
              <a:t>Postal issues and services (modernisation of  postal services, money  transfers, production and sale of postal stamps – philatelic services)</a:t>
            </a:r>
          </a:p>
          <a:p>
            <a:pPr marL="800100" lvl="1" indent="-342900" algn="just">
              <a:buFont typeface="Arial" panose="020B0604020202020204" pitchFamily="34" charset="0"/>
              <a:buChar char="•"/>
            </a:pPr>
            <a:r>
              <a:rPr lang="en-GB" sz="2000" b="0" dirty="0" smtClean="0"/>
              <a:t>There </a:t>
            </a:r>
            <a:r>
              <a:rPr lang="en-GB" sz="2000" b="0" dirty="0"/>
              <a:t>is a proviso to discuss any other area of ICTs current and emerging. This is important given the very fluid and ever changing nature of ICTs. It further allows the RSA-Cuba relations to be flexible enough to respond to the changing USA-Cuba relations</a:t>
            </a:r>
            <a:r>
              <a:rPr lang="en-GB" sz="2000" b="0" dirty="0" smtClean="0"/>
              <a:t>.</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874489" y="364706"/>
            <a:ext cx="3762056" cy="523220"/>
          </a:xfrm>
          <a:prstGeom prst="rect">
            <a:avLst/>
          </a:prstGeom>
        </p:spPr>
        <p:txBody>
          <a:bodyPr wrap="none">
            <a:spAutoFit/>
          </a:bodyPr>
          <a:lstStyle/>
          <a:p>
            <a:r>
              <a:rPr lang="en-US" sz="2800" dirty="0" smtClean="0">
                <a:solidFill>
                  <a:srgbClr val="C00000"/>
                </a:solidFill>
              </a:rPr>
              <a:t>DISCUSSION: CUBA </a:t>
            </a:r>
            <a:endParaRPr lang="en-US" sz="2800" dirty="0">
              <a:solidFill>
                <a:srgbClr val="C00000"/>
              </a:solidFill>
            </a:endParaRPr>
          </a:p>
        </p:txBody>
      </p:sp>
    </p:spTree>
    <p:extLst>
      <p:ext uri="{BB962C8B-B14F-4D97-AF65-F5344CB8AC3E}">
        <p14:creationId xmlns:p14="http://schemas.microsoft.com/office/powerpoint/2010/main" xmlns="" val="728649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22</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4401205"/>
          </a:xfrm>
          <a:prstGeom prst="rect">
            <a:avLst/>
          </a:prstGeom>
        </p:spPr>
        <p:txBody>
          <a:bodyPr wrap="square">
            <a:spAutoFit/>
          </a:bodyPr>
          <a:lstStyle/>
          <a:p>
            <a:r>
              <a:rPr lang="en-US" sz="2000" dirty="0" smtClean="0"/>
              <a:t>Benefits: </a:t>
            </a:r>
          </a:p>
          <a:p>
            <a:pPr marL="342900" indent="-342900">
              <a:buFont typeface="Arial" panose="020B0604020202020204" pitchFamily="34" charset="0"/>
              <a:buChar char="•"/>
            </a:pPr>
            <a:r>
              <a:rPr lang="en-GB" sz="2000" b="0" dirty="0"/>
              <a:t>Social Benefits</a:t>
            </a:r>
          </a:p>
          <a:p>
            <a:pPr marL="800100" lvl="1" indent="-342900">
              <a:buFont typeface="Arial" panose="020B0604020202020204" pitchFamily="34" charset="0"/>
              <a:buChar char="•"/>
            </a:pPr>
            <a:r>
              <a:rPr lang="en-GB" sz="2000" b="0" dirty="0"/>
              <a:t>Skills Development and Capacity Building mainly collaborations between Cuban ICT university (Cuba has dedicated ICT and Engineering Schools) and local RSA Universities. </a:t>
            </a:r>
            <a:endParaRPr lang="en-GB" sz="2000" b="0" dirty="0" smtClean="0"/>
          </a:p>
          <a:p>
            <a:pPr lvl="1"/>
            <a:endParaRPr lang="en-GB" sz="2000" b="0" dirty="0" smtClean="0"/>
          </a:p>
          <a:p>
            <a:pPr marL="342900" indent="-342900">
              <a:buFont typeface="Arial" panose="020B0604020202020204" pitchFamily="34" charset="0"/>
              <a:buChar char="•"/>
            </a:pPr>
            <a:r>
              <a:rPr lang="en-GB" sz="2000" b="0" dirty="0" smtClean="0"/>
              <a:t>Potential </a:t>
            </a:r>
            <a:r>
              <a:rPr lang="en-GB" sz="2000" b="0" dirty="0"/>
              <a:t>Economic Benefit (impact investment considerations for RSA entities in Cuba) </a:t>
            </a:r>
          </a:p>
          <a:p>
            <a:pPr marL="800100" lvl="1" indent="-342900" algn="just">
              <a:buFont typeface="Arial" panose="020B0604020202020204" pitchFamily="34" charset="0"/>
              <a:buChar char="•"/>
            </a:pPr>
            <a:r>
              <a:rPr lang="en-GB" sz="2000" b="0" dirty="0"/>
              <a:t>ICTs remain an untapped opportunity for investment, with a potential economic growth between the countries. The main areas for greater bilateral arrangement are in e-Health and e-Education, within the current economic agreement framework</a:t>
            </a:r>
          </a:p>
          <a:p>
            <a:pPr marL="342900" indent="-342900">
              <a:buFont typeface="Arial" panose="020B0604020202020204" pitchFamily="34" charset="0"/>
              <a:buChar char="•"/>
            </a:pPr>
            <a:endParaRPr lang="en-US" sz="2000" b="0" dirty="0"/>
          </a:p>
          <a:p>
            <a:pPr marL="342900" indent="-342900" algn="just">
              <a:buFont typeface="Arial" panose="020B0604020202020204" pitchFamily="34" charset="0"/>
              <a:buChar char="•"/>
            </a:pPr>
            <a:endParaRPr lang="en-GB" sz="2000" b="0" dirty="0">
              <a:solidFill>
                <a:prstClr val="black"/>
              </a:solidFill>
            </a:endParaRP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874489" y="364706"/>
            <a:ext cx="3762056" cy="523220"/>
          </a:xfrm>
          <a:prstGeom prst="rect">
            <a:avLst/>
          </a:prstGeom>
        </p:spPr>
        <p:txBody>
          <a:bodyPr wrap="none">
            <a:spAutoFit/>
          </a:bodyPr>
          <a:lstStyle/>
          <a:p>
            <a:r>
              <a:rPr lang="en-US" sz="2800" dirty="0" smtClean="0">
                <a:solidFill>
                  <a:srgbClr val="C00000"/>
                </a:solidFill>
              </a:rPr>
              <a:t>DISCUSSION: CUBA </a:t>
            </a:r>
            <a:endParaRPr lang="en-US" sz="2800" dirty="0">
              <a:solidFill>
                <a:srgbClr val="C00000"/>
              </a:solidFill>
            </a:endParaRPr>
          </a:p>
        </p:txBody>
      </p:sp>
    </p:spTree>
    <p:extLst>
      <p:ext uri="{BB962C8B-B14F-4D97-AF65-F5344CB8AC3E}">
        <p14:creationId xmlns:p14="http://schemas.microsoft.com/office/powerpoint/2010/main" xmlns="" val="676630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23</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5940088"/>
          </a:xfrm>
          <a:prstGeom prst="rect">
            <a:avLst/>
          </a:prstGeom>
        </p:spPr>
        <p:txBody>
          <a:bodyPr wrap="square">
            <a:spAutoFit/>
          </a:bodyPr>
          <a:lstStyle/>
          <a:p>
            <a:r>
              <a:rPr lang="en-US" sz="2000" dirty="0" smtClean="0"/>
              <a:t>Implementation (two areas): </a:t>
            </a:r>
          </a:p>
          <a:p>
            <a:pPr marL="342900" indent="-342900">
              <a:buFont typeface="Arial" panose="020B0604020202020204" pitchFamily="34" charset="0"/>
              <a:buChar char="•"/>
            </a:pPr>
            <a:r>
              <a:rPr lang="en-ZA" sz="2000" b="0" dirty="0"/>
              <a:t>…(c) cooperation in postal services and technology including, amongst others, the production and sale of postal stamps.</a:t>
            </a:r>
          </a:p>
          <a:p>
            <a:pPr marL="800100" lvl="1" indent="-342900">
              <a:buFont typeface="Arial" panose="020B0604020202020204" pitchFamily="34" charset="0"/>
              <a:buChar char="•"/>
            </a:pPr>
            <a:r>
              <a:rPr lang="en-GB" sz="2000" b="0" dirty="0" smtClean="0"/>
              <a:t>SAPO &amp; Cuba Post implementing money transfers and orders to facilitate payment of remittances and other payments,</a:t>
            </a:r>
          </a:p>
          <a:p>
            <a:pPr marL="342900" indent="-342900">
              <a:buFont typeface="Arial" panose="020B0604020202020204" pitchFamily="34" charset="0"/>
              <a:buChar char="•"/>
            </a:pPr>
            <a:r>
              <a:rPr lang="en-GB" sz="2000" b="0" dirty="0" smtClean="0"/>
              <a:t>…(a) exchange of technical skills and human resource development in the ICT field</a:t>
            </a:r>
          </a:p>
          <a:p>
            <a:pPr marL="800100" lvl="1" indent="-342900">
              <a:buFont typeface="Arial" panose="020B0604020202020204" pitchFamily="34" charset="0"/>
              <a:buChar char="•"/>
            </a:pPr>
            <a:r>
              <a:rPr lang="en-GB" sz="2000" b="0" dirty="0" smtClean="0"/>
              <a:t>UP and the Cuba Higher Institute of Technologies and Applied Sciences (</a:t>
            </a:r>
            <a:r>
              <a:rPr lang="en-GB" sz="2000" b="0" dirty="0" err="1" smtClean="0"/>
              <a:t>InSTEC</a:t>
            </a:r>
            <a:r>
              <a:rPr lang="en-GB" sz="2000" b="0" dirty="0" smtClean="0"/>
              <a:t>) exploring mutual areas of research and training interest.</a:t>
            </a:r>
          </a:p>
          <a:p>
            <a:endParaRPr lang="en-GB" sz="2000" b="0" dirty="0" smtClean="0"/>
          </a:p>
          <a:p>
            <a:r>
              <a:rPr lang="en-GB" sz="2000" dirty="0" smtClean="0"/>
              <a:t>Challenges (three main challenges):</a:t>
            </a:r>
            <a:endParaRPr lang="en-GB" sz="2000" dirty="0"/>
          </a:p>
          <a:p>
            <a:pPr marL="342900" indent="-342900">
              <a:buFont typeface="Arial" panose="020B0604020202020204" pitchFamily="34" charset="0"/>
              <a:buChar char="•"/>
            </a:pPr>
            <a:r>
              <a:rPr lang="en-GB" sz="2000" dirty="0" smtClean="0"/>
              <a:t>Legal</a:t>
            </a:r>
            <a:r>
              <a:rPr lang="en-GB" sz="2000" b="0" dirty="0" smtClean="0"/>
              <a:t>: Cuban Constitution prevents full implement until RSA completes ratification process including the Parliament process/notice</a:t>
            </a:r>
          </a:p>
          <a:p>
            <a:pPr marL="342900" indent="-342900">
              <a:buFont typeface="Arial" panose="020B0604020202020204" pitchFamily="34" charset="0"/>
              <a:buChar char="•"/>
            </a:pPr>
            <a:r>
              <a:rPr lang="en-GB" sz="2000" dirty="0" smtClean="0"/>
              <a:t>Political</a:t>
            </a:r>
            <a:r>
              <a:rPr lang="en-GB" sz="2000" b="0" dirty="0" smtClean="0"/>
              <a:t>: Renewed sanctions against Cuba by 45</a:t>
            </a:r>
            <a:r>
              <a:rPr lang="en-GB" sz="2000" b="0" baseline="30000" dirty="0" smtClean="0"/>
              <a:t>th</a:t>
            </a:r>
            <a:r>
              <a:rPr lang="en-GB" sz="2000" b="0" dirty="0" smtClean="0"/>
              <a:t> USA administration limits extent of implementation (ICTs considered sensitive sector)</a:t>
            </a:r>
          </a:p>
          <a:p>
            <a:pPr marL="342900" indent="-342900">
              <a:buFont typeface="Arial" panose="020B0604020202020204" pitchFamily="34" charset="0"/>
              <a:buChar char="•"/>
            </a:pPr>
            <a:r>
              <a:rPr lang="en-GB" sz="2000" dirty="0" smtClean="0"/>
              <a:t>Financial</a:t>
            </a:r>
            <a:r>
              <a:rPr lang="en-GB" sz="2000" b="0" dirty="0" smtClean="0"/>
              <a:t>: domestic financial constraints of SOE limit their opportunity to exploit a highly lucrative Cuban ICTs market</a:t>
            </a:r>
            <a:endParaRPr lang="en-US" sz="2000" b="0" dirty="0"/>
          </a:p>
          <a:p>
            <a:pPr marL="342900" indent="-342900" algn="just">
              <a:buFont typeface="Arial" panose="020B0604020202020204" pitchFamily="34" charset="0"/>
              <a:buChar char="•"/>
            </a:pPr>
            <a:endParaRPr lang="en-GB" sz="2000" b="0" dirty="0">
              <a:solidFill>
                <a:prstClr val="black"/>
              </a:solidFill>
            </a:endParaRP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Rectangle 11"/>
          <p:cNvSpPr/>
          <p:nvPr/>
        </p:nvSpPr>
        <p:spPr>
          <a:xfrm>
            <a:off x="2849135" y="647450"/>
            <a:ext cx="6294865" cy="523220"/>
          </a:xfrm>
          <a:prstGeom prst="rect">
            <a:avLst/>
          </a:prstGeom>
        </p:spPr>
        <p:txBody>
          <a:bodyPr wrap="none">
            <a:spAutoFit/>
          </a:bodyPr>
          <a:lstStyle/>
          <a:p>
            <a:r>
              <a:rPr lang="en-US" sz="2800" dirty="0" smtClean="0">
                <a:solidFill>
                  <a:srgbClr val="C00000"/>
                </a:solidFill>
              </a:rPr>
              <a:t>IMPLEMENTATION &amp; CHALLENGES</a:t>
            </a:r>
            <a:endParaRPr lang="en-US" sz="2800" dirty="0">
              <a:solidFill>
                <a:srgbClr val="C00000"/>
              </a:solidFill>
            </a:endParaRPr>
          </a:p>
        </p:txBody>
      </p:sp>
    </p:spTree>
    <p:extLst>
      <p:ext uri="{BB962C8B-B14F-4D97-AF65-F5344CB8AC3E}">
        <p14:creationId xmlns:p14="http://schemas.microsoft.com/office/powerpoint/2010/main" xmlns="" val="477482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24</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4401205"/>
          </a:xfrm>
          <a:prstGeom prst="rect">
            <a:avLst/>
          </a:prstGeom>
        </p:spPr>
        <p:txBody>
          <a:bodyPr wrap="square">
            <a:spAutoFit/>
          </a:bodyPr>
          <a:lstStyle/>
          <a:p>
            <a:r>
              <a:rPr lang="en-US" sz="2000" dirty="0" smtClean="0"/>
              <a:t>Entry Into Force: </a:t>
            </a:r>
          </a:p>
          <a:p>
            <a:pPr marL="342900" indent="-342900">
              <a:buFont typeface="Arial" panose="020B0604020202020204" pitchFamily="34" charset="0"/>
              <a:buChar char="•"/>
            </a:pPr>
            <a:r>
              <a:rPr lang="en-GB" sz="2000" b="0" dirty="0"/>
              <a:t>Agreement comes into force </a:t>
            </a:r>
            <a:r>
              <a:rPr lang="en-GB" sz="2000" b="0" dirty="0" smtClean="0"/>
              <a:t>following Parliamentary </a:t>
            </a:r>
            <a:r>
              <a:rPr lang="en-GB" sz="2000" b="0" dirty="0"/>
              <a:t>Notification under Section 231 </a:t>
            </a:r>
            <a:r>
              <a:rPr lang="en-GB" sz="2000" b="0" dirty="0" smtClean="0"/>
              <a:t>(3)</a:t>
            </a:r>
            <a:endParaRPr lang="en-GB" sz="2000" b="0" dirty="0"/>
          </a:p>
          <a:p>
            <a:pPr marL="342900" indent="-342900">
              <a:buFont typeface="Arial" panose="020B0604020202020204" pitchFamily="34" charset="0"/>
              <a:buChar char="•"/>
            </a:pPr>
            <a:r>
              <a:rPr lang="en-GB" sz="2000" b="0" dirty="0"/>
              <a:t>DTPS to formally inform Cuba of completion of ratification processes (the agreement has de jure come into force)</a:t>
            </a:r>
          </a:p>
          <a:p>
            <a:pPr marL="342900" indent="-342900">
              <a:buFont typeface="Arial" panose="020B0604020202020204" pitchFamily="34" charset="0"/>
              <a:buChar char="•"/>
            </a:pPr>
            <a:r>
              <a:rPr lang="en-GB" sz="2000" b="0" dirty="0"/>
              <a:t>Implementation Plan/Action Plan already agreed between </a:t>
            </a:r>
            <a:r>
              <a:rPr lang="en-GB" sz="2000" b="0" dirty="0" smtClean="0"/>
              <a:t>parties an this will immediately </a:t>
            </a:r>
            <a:r>
              <a:rPr lang="en-GB" sz="2000" b="0" dirty="0"/>
              <a:t>comes into force.</a:t>
            </a:r>
          </a:p>
          <a:p>
            <a:pPr marL="342900" indent="-342900">
              <a:buFont typeface="Arial" panose="020B0604020202020204" pitchFamily="34" charset="0"/>
              <a:buChar char="•"/>
            </a:pPr>
            <a:r>
              <a:rPr lang="en-GB" sz="2000" b="0" dirty="0" smtClean="0"/>
              <a:t>DTPS </a:t>
            </a:r>
            <a:r>
              <a:rPr lang="en-GB" sz="2000" b="0" dirty="0"/>
              <a:t>(DCDT) to perform oversight and facilitate implementation led by SOEs</a:t>
            </a:r>
            <a:r>
              <a:rPr lang="en-GB" sz="2000" b="0" dirty="0" smtClean="0"/>
              <a:t>.</a:t>
            </a:r>
          </a:p>
          <a:p>
            <a:pPr marL="342900" indent="-342900">
              <a:buFont typeface="Arial" panose="020B0604020202020204" pitchFamily="34" charset="0"/>
              <a:buChar char="•"/>
            </a:pPr>
            <a:endParaRPr lang="en-GB" sz="2000" b="0" dirty="0"/>
          </a:p>
          <a:p>
            <a:r>
              <a:rPr lang="en-GB" sz="2000" dirty="0" smtClean="0"/>
              <a:t>Duration and Termination: </a:t>
            </a:r>
          </a:p>
          <a:p>
            <a:pPr marL="342900" indent="-342900">
              <a:buFont typeface="Arial" panose="020B0604020202020204" pitchFamily="34" charset="0"/>
              <a:buChar char="•"/>
            </a:pPr>
            <a:r>
              <a:rPr lang="en-GB" sz="2000" b="0" dirty="0" smtClean="0"/>
              <a:t>Agreement is valid for 5 years and thereafter may be extended as agreed between parties and/or terminated through diplomatic note for both occasions.</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ctangle 12"/>
          <p:cNvSpPr/>
          <p:nvPr/>
        </p:nvSpPr>
        <p:spPr>
          <a:xfrm>
            <a:off x="3233724" y="505173"/>
            <a:ext cx="4506939" cy="523220"/>
          </a:xfrm>
          <a:prstGeom prst="rect">
            <a:avLst/>
          </a:prstGeom>
        </p:spPr>
        <p:txBody>
          <a:bodyPr wrap="none">
            <a:spAutoFit/>
          </a:bodyPr>
          <a:lstStyle/>
          <a:p>
            <a:r>
              <a:rPr lang="en-US" sz="2800" dirty="0" smtClean="0">
                <a:solidFill>
                  <a:srgbClr val="C00000"/>
                </a:solidFill>
              </a:rPr>
              <a:t>DURATION OF THE MOU </a:t>
            </a:r>
            <a:endParaRPr lang="en-US" sz="2800" dirty="0">
              <a:solidFill>
                <a:srgbClr val="C00000"/>
              </a:solidFill>
            </a:endParaRPr>
          </a:p>
        </p:txBody>
      </p:sp>
    </p:spTree>
    <p:extLst>
      <p:ext uri="{BB962C8B-B14F-4D97-AF65-F5344CB8AC3E}">
        <p14:creationId xmlns:p14="http://schemas.microsoft.com/office/powerpoint/2010/main" xmlns="" val="2211488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25</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5632311"/>
          </a:xfrm>
          <a:prstGeom prst="rect">
            <a:avLst/>
          </a:prstGeom>
        </p:spPr>
        <p:txBody>
          <a:bodyPr wrap="square">
            <a:spAutoFit/>
          </a:bodyPr>
          <a:lstStyle/>
          <a:p>
            <a:pPr algn="just"/>
            <a:r>
              <a:rPr lang="en-US" sz="2000" dirty="0" smtClean="0">
                <a:ea typeface="Calibri" panose="020F0502020204030204" pitchFamily="34" charset="0"/>
              </a:rPr>
              <a:t>AGREEMENT ON BROADCASTING CO-OPERATION BETWEEN STATE ADMINISTRATION OF PRESS, PUBLICATION, RADIO, FILM AND TELEVISION OF THE PEOPLE’S REPUBLIC OF CHINA AND THE MINISTRY OF COMMUNICATIONS OF THE REPUBLIC OF SOUTH AFRICA</a:t>
            </a:r>
          </a:p>
          <a:p>
            <a:pPr algn="just"/>
            <a:r>
              <a:rPr lang="en-ZA" sz="2000" b="0" dirty="0" smtClean="0">
                <a:solidFill>
                  <a:prstClr val="black"/>
                </a:solidFill>
                <a:ea typeface="Calibri" panose="020F0502020204030204" pitchFamily="34" charset="0"/>
                <a:cs typeface="+mn-cs"/>
              </a:rPr>
              <a:t>Collaboration on: </a:t>
            </a:r>
          </a:p>
          <a:p>
            <a:pPr marL="800100" lvl="1" indent="-342900" defTabSz="457200" fontAlgn="auto">
              <a:spcBef>
                <a:spcPts val="0"/>
              </a:spcBef>
              <a:spcAft>
                <a:spcPts val="0"/>
              </a:spcAft>
              <a:buFont typeface="Arial" panose="020B0604020202020204" pitchFamily="34" charset="0"/>
              <a:buChar char="•"/>
            </a:pPr>
            <a:r>
              <a:rPr lang="en-ZA" sz="2000" b="0" dirty="0" smtClean="0">
                <a:solidFill>
                  <a:prstClr val="black"/>
                </a:solidFill>
                <a:ea typeface="Calibri" panose="020F0502020204030204" pitchFamily="34" charset="0"/>
              </a:rPr>
              <a:t>Radio </a:t>
            </a:r>
            <a:r>
              <a:rPr lang="en-ZA" sz="2000" b="0" dirty="0">
                <a:solidFill>
                  <a:prstClr val="black"/>
                </a:solidFill>
                <a:ea typeface="Calibri" panose="020F0502020204030204" pitchFamily="34" charset="0"/>
              </a:rPr>
              <a:t>and Television broadcasters to actively cooperate in news coverage, </a:t>
            </a:r>
            <a:r>
              <a:rPr lang="en-ZA" sz="2000" b="0" dirty="0" smtClean="0">
                <a:solidFill>
                  <a:prstClr val="black"/>
                </a:solidFill>
                <a:ea typeface="Calibri" panose="020F0502020204030204" pitchFamily="34" charset="0"/>
              </a:rPr>
              <a:t>and promote </a:t>
            </a:r>
            <a:r>
              <a:rPr lang="en-ZA" sz="2000" b="0" dirty="0">
                <a:solidFill>
                  <a:prstClr val="black"/>
                </a:solidFill>
                <a:ea typeface="Calibri" panose="020F0502020204030204" pitchFamily="34" charset="0"/>
              </a:rPr>
              <a:t>documentaries, television drama, film and animation</a:t>
            </a:r>
            <a:r>
              <a:rPr lang="en-ZA" sz="2000" b="0" dirty="0" smtClean="0">
                <a:solidFill>
                  <a:prstClr val="black"/>
                </a:solidFill>
                <a:ea typeface="Calibri" panose="020F0502020204030204" pitchFamily="34" charset="0"/>
              </a:rPr>
              <a:t>.</a:t>
            </a:r>
            <a:r>
              <a:rPr lang="en-ZA" sz="2000" b="0" dirty="0">
                <a:solidFill>
                  <a:prstClr val="black"/>
                </a:solidFill>
                <a:ea typeface="Calibri" panose="020F0502020204030204" pitchFamily="34" charset="0"/>
              </a:rPr>
              <a:t> </a:t>
            </a:r>
          </a:p>
          <a:p>
            <a:pPr marL="800100" lvl="1" indent="-342900" defTabSz="457200" fontAlgn="auto">
              <a:spcBef>
                <a:spcPts val="0"/>
              </a:spcBef>
              <a:spcAft>
                <a:spcPts val="0"/>
              </a:spcAft>
              <a:buFont typeface="Arial" panose="020B0604020202020204" pitchFamily="34" charset="0"/>
              <a:buChar char="•"/>
            </a:pPr>
            <a:r>
              <a:rPr lang="en-ZA" sz="2000" b="0" dirty="0">
                <a:solidFill>
                  <a:prstClr val="black"/>
                </a:solidFill>
                <a:ea typeface="Calibri" panose="020F0502020204030204" pitchFamily="34" charset="0"/>
              </a:rPr>
              <a:t>International and regional radio and television festivals and exhibitions or other related important events held in their respective </a:t>
            </a:r>
            <a:r>
              <a:rPr lang="en-ZA" sz="2000" b="0" dirty="0" smtClean="0">
                <a:solidFill>
                  <a:prstClr val="black"/>
                </a:solidFill>
                <a:ea typeface="Calibri" panose="020F0502020204030204" pitchFamily="34" charset="0"/>
              </a:rPr>
              <a:t>countries.</a:t>
            </a:r>
          </a:p>
          <a:p>
            <a:pPr marL="800100" lvl="1" indent="-342900" defTabSz="457200" fontAlgn="auto">
              <a:spcBef>
                <a:spcPts val="0"/>
              </a:spcBef>
              <a:spcAft>
                <a:spcPts val="0"/>
              </a:spcAft>
              <a:buFont typeface="Arial" panose="020B0604020202020204" pitchFamily="34" charset="0"/>
              <a:buChar char="•"/>
            </a:pPr>
            <a:r>
              <a:rPr lang="en-ZA" sz="2000" b="0" dirty="0" smtClean="0">
                <a:solidFill>
                  <a:prstClr val="black"/>
                </a:solidFill>
                <a:ea typeface="Calibri" panose="020F0502020204030204" pitchFamily="34" charset="0"/>
              </a:rPr>
              <a:t>Promote </a:t>
            </a:r>
            <a:r>
              <a:rPr lang="en-ZA" sz="2000" b="0" dirty="0">
                <a:solidFill>
                  <a:prstClr val="black"/>
                </a:solidFill>
                <a:ea typeface="Calibri" panose="020F0502020204030204" pitchFamily="34" charset="0"/>
              </a:rPr>
              <a:t>technical exchange and cooperation in the field of public radio and television broadcasting, and create communication and training opportunities for general and technical professionals active in their respective countries.</a:t>
            </a:r>
          </a:p>
          <a:p>
            <a:pPr marL="800100" lvl="1" indent="-342900" defTabSz="457200" fontAlgn="auto">
              <a:spcBef>
                <a:spcPts val="0"/>
              </a:spcBef>
              <a:spcAft>
                <a:spcPts val="0"/>
              </a:spcAft>
              <a:buFont typeface="Arial" panose="020B0604020202020204" pitchFamily="34" charset="0"/>
              <a:buChar char="•"/>
            </a:pPr>
            <a:r>
              <a:rPr lang="en-ZA" sz="2000" b="0" dirty="0" smtClean="0">
                <a:solidFill>
                  <a:prstClr val="black"/>
                </a:solidFill>
                <a:ea typeface="Calibri" panose="020F0502020204030204" pitchFamily="34" charset="0"/>
              </a:rPr>
              <a:t>Enrich </a:t>
            </a:r>
            <a:r>
              <a:rPr lang="en-ZA" sz="2000" b="0" dirty="0">
                <a:solidFill>
                  <a:prstClr val="black"/>
                </a:solidFill>
                <a:ea typeface="Calibri" panose="020F0502020204030204" pitchFamily="34" charset="0"/>
              </a:rPr>
              <a:t>the content and expand the fields of their cooperation with one another</a:t>
            </a:r>
            <a:r>
              <a:rPr lang="en-GB" sz="2000" b="0" dirty="0" smtClean="0"/>
              <a:t>.</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874489" y="364706"/>
            <a:ext cx="3861442" cy="523220"/>
          </a:xfrm>
          <a:prstGeom prst="rect">
            <a:avLst/>
          </a:prstGeom>
        </p:spPr>
        <p:txBody>
          <a:bodyPr wrap="none">
            <a:spAutoFit/>
          </a:bodyPr>
          <a:lstStyle/>
          <a:p>
            <a:r>
              <a:rPr lang="en-US" sz="2800" dirty="0" smtClean="0">
                <a:solidFill>
                  <a:srgbClr val="C00000"/>
                </a:solidFill>
              </a:rPr>
              <a:t>DISCUSSION: CHINA </a:t>
            </a:r>
            <a:endParaRPr lang="en-US" sz="2800" dirty="0">
              <a:solidFill>
                <a:srgbClr val="C00000"/>
              </a:solidFill>
            </a:endParaRPr>
          </a:p>
        </p:txBody>
      </p:sp>
    </p:spTree>
    <p:extLst>
      <p:ext uri="{BB962C8B-B14F-4D97-AF65-F5344CB8AC3E}">
        <p14:creationId xmlns:p14="http://schemas.microsoft.com/office/powerpoint/2010/main" xmlns="" val="3029794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26</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4401205"/>
          </a:xfrm>
          <a:prstGeom prst="rect">
            <a:avLst/>
          </a:prstGeom>
        </p:spPr>
        <p:txBody>
          <a:bodyPr wrap="square">
            <a:spAutoFit/>
          </a:bodyPr>
          <a:lstStyle/>
          <a:p>
            <a:r>
              <a:rPr lang="en-US" sz="2000" dirty="0" smtClean="0">
                <a:latin typeface="Arial Nova" panose="020B0604020202020204" pitchFamily="34" charset="0"/>
                <a:cs typeface="Times New Roman" panose="02020603050405020304" pitchFamily="18" charset="0"/>
              </a:rPr>
              <a:t>RSA-CHINA </a:t>
            </a:r>
            <a:r>
              <a:rPr lang="en-US" sz="2000" dirty="0">
                <a:ea typeface="Calibri" panose="020F0502020204030204" pitchFamily="34" charset="0"/>
              </a:rPr>
              <a:t>BROADCASTING CO-OPERATION </a:t>
            </a:r>
            <a:endParaRPr lang="en-US" sz="2000" dirty="0"/>
          </a:p>
          <a:p>
            <a:pPr marL="342900" indent="-342900" algn="just">
              <a:buFont typeface="Arial" panose="020B0604020202020204" pitchFamily="34" charset="0"/>
              <a:buChar char="•"/>
            </a:pPr>
            <a:r>
              <a:rPr lang="en-US" sz="2000" b="0" dirty="0" smtClean="0"/>
              <a:t>The Department will: </a:t>
            </a:r>
          </a:p>
          <a:p>
            <a:pPr marL="800100" lvl="1" indent="-342900" algn="just">
              <a:buFont typeface="Arial" panose="020B0604020202020204" pitchFamily="34" charset="0"/>
              <a:buChar char="•"/>
            </a:pPr>
            <a:r>
              <a:rPr lang="en-GB" sz="2000" b="0" dirty="0" smtClean="0"/>
              <a:t>Establish a Technical Team with the Chinese counterparts in order to set up and monitor implementation mechanism.</a:t>
            </a:r>
          </a:p>
          <a:p>
            <a:pPr lvl="1" algn="just"/>
            <a:endParaRPr lang="en-GB" sz="2000" b="0" dirty="0" smtClean="0"/>
          </a:p>
          <a:p>
            <a:pPr algn="just"/>
            <a:r>
              <a:rPr lang="en-US" sz="2000" dirty="0"/>
              <a:t>Challenges:</a:t>
            </a:r>
          </a:p>
          <a:p>
            <a:pPr marL="800100" lvl="1" indent="-342900" algn="just">
              <a:buFont typeface="Arial" panose="020B0604020202020204" pitchFamily="34" charset="0"/>
              <a:buChar char="•"/>
            </a:pPr>
            <a:r>
              <a:rPr lang="en-US" sz="2000" b="0" dirty="0"/>
              <a:t>China is a dominant player and has a dominant operating system which the South African side needs to plan </a:t>
            </a:r>
            <a:r>
              <a:rPr lang="en-US" sz="2000" b="0" dirty="0" smtClean="0"/>
              <a:t>to purchase and upgrade infrastructure </a:t>
            </a:r>
            <a:endParaRPr lang="en-US" sz="2000" b="0" dirty="0"/>
          </a:p>
          <a:p>
            <a:pPr marL="800100" lvl="1" indent="-342900" algn="just">
              <a:buFont typeface="Arial" panose="020B0604020202020204" pitchFamily="34" charset="0"/>
              <a:buChar char="•"/>
            </a:pPr>
            <a:endParaRPr lang="en-US" sz="2000" b="0" dirty="0"/>
          </a:p>
          <a:p>
            <a:pPr algn="just"/>
            <a:r>
              <a:rPr lang="en-US" sz="2000" dirty="0"/>
              <a:t>Solutions:</a:t>
            </a:r>
          </a:p>
          <a:p>
            <a:pPr marL="800100" lvl="1" indent="-342900" algn="just">
              <a:buFont typeface="Arial" panose="020B0604020202020204" pitchFamily="34" charset="0"/>
              <a:buChar char="•"/>
            </a:pPr>
            <a:r>
              <a:rPr lang="en-GB" sz="2000" b="0" dirty="0"/>
              <a:t>The South African side can leverage from the Chinese experience and provide leadership in terms of Regional </a:t>
            </a:r>
            <a:r>
              <a:rPr lang="en-GB" sz="2000" b="0" dirty="0" smtClean="0"/>
              <a:t>Collaboration</a:t>
            </a:r>
            <a:endParaRPr lang="en-GB" sz="2000" b="0" dirty="0"/>
          </a:p>
          <a:p>
            <a:pPr marL="800100" lvl="1" indent="-342900" algn="just">
              <a:buFont typeface="Arial" panose="020B0604020202020204" pitchFamily="34" charset="0"/>
              <a:buChar char="•"/>
            </a:pP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2917999" y="673532"/>
            <a:ext cx="6294865" cy="523220"/>
          </a:xfrm>
          <a:prstGeom prst="rect">
            <a:avLst/>
          </a:prstGeom>
        </p:spPr>
        <p:txBody>
          <a:bodyPr wrap="none">
            <a:spAutoFit/>
          </a:bodyPr>
          <a:lstStyle/>
          <a:p>
            <a:r>
              <a:rPr lang="en-US" sz="2800" dirty="0" smtClean="0">
                <a:solidFill>
                  <a:srgbClr val="C00000"/>
                </a:solidFill>
              </a:rPr>
              <a:t>IMPLEMENTATION &amp; CHALLENGES</a:t>
            </a:r>
            <a:endParaRPr lang="en-US" sz="2800" dirty="0">
              <a:solidFill>
                <a:srgbClr val="C00000"/>
              </a:solidFill>
            </a:endParaRPr>
          </a:p>
        </p:txBody>
      </p:sp>
    </p:spTree>
    <p:extLst>
      <p:ext uri="{BB962C8B-B14F-4D97-AF65-F5344CB8AC3E}">
        <p14:creationId xmlns:p14="http://schemas.microsoft.com/office/powerpoint/2010/main" xmlns="" val="1873571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27</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20" y="1196752"/>
            <a:ext cx="8856984" cy="2246769"/>
          </a:xfrm>
          <a:prstGeom prst="rect">
            <a:avLst/>
          </a:prstGeom>
        </p:spPr>
        <p:txBody>
          <a:bodyPr wrap="square">
            <a:spAutoFit/>
          </a:bodyPr>
          <a:lstStyle/>
          <a:p>
            <a:r>
              <a:rPr lang="en-US" sz="2000" dirty="0">
                <a:latin typeface="Arial Nova" panose="020B0604020202020204" pitchFamily="34" charset="0"/>
                <a:cs typeface="Times New Roman" panose="02020603050405020304" pitchFamily="18" charset="0"/>
              </a:rPr>
              <a:t>RSA-CHINA </a:t>
            </a:r>
            <a:r>
              <a:rPr lang="en-US" sz="2000" dirty="0">
                <a:ea typeface="Calibri" panose="020F0502020204030204" pitchFamily="34" charset="0"/>
              </a:rPr>
              <a:t>BROADCASTING CO-OPERATION </a:t>
            </a:r>
            <a:endParaRPr lang="en-US" sz="2000" dirty="0"/>
          </a:p>
          <a:p>
            <a:pPr lvl="1" algn="just"/>
            <a:endParaRPr lang="en-GB" sz="2000" b="0" dirty="0" smtClean="0"/>
          </a:p>
          <a:p>
            <a:pPr marL="800100" lvl="1" indent="-342900" algn="just">
              <a:buFont typeface="Arial" panose="020B0604020202020204" pitchFamily="34" charset="0"/>
              <a:buChar char="•"/>
            </a:pPr>
            <a:r>
              <a:rPr lang="en-ZA" sz="2000" b="0" dirty="0" smtClean="0"/>
              <a:t>This Agreement </a:t>
            </a:r>
            <a:r>
              <a:rPr lang="en-ZA" sz="2000" b="0" dirty="0"/>
              <a:t>is valid for a period of </a:t>
            </a:r>
            <a:r>
              <a:rPr lang="en-ZA" sz="2000" b="0" dirty="0" smtClean="0"/>
              <a:t>three (3) </a:t>
            </a:r>
            <a:r>
              <a:rPr lang="en-ZA" sz="2000" b="0" dirty="0"/>
              <a:t>years, where after it shall be automatically renewed for further periods of </a:t>
            </a:r>
            <a:r>
              <a:rPr lang="en-ZA" sz="2000" b="0" dirty="0" smtClean="0"/>
              <a:t>three (3) </a:t>
            </a:r>
            <a:r>
              <a:rPr lang="en-ZA" sz="2000" b="0" dirty="0"/>
              <a:t>years at a time, unless terminated by either Party by giving six (6) months' prior written notice through the diplomatic channel to the other Party of its intention to terminate this </a:t>
            </a:r>
            <a:r>
              <a:rPr lang="en-ZA" sz="2000" b="0" dirty="0" smtClean="0"/>
              <a:t>Agreement</a:t>
            </a:r>
            <a:r>
              <a:rPr lang="en-GB" sz="2000" b="0" dirty="0" smtClean="0"/>
              <a:t>.</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9"/>
          <p:cNvSpPr/>
          <p:nvPr/>
        </p:nvSpPr>
        <p:spPr>
          <a:xfrm>
            <a:off x="3131840" y="469270"/>
            <a:ext cx="5131598" cy="954107"/>
          </a:xfrm>
          <a:prstGeom prst="rect">
            <a:avLst/>
          </a:prstGeom>
        </p:spPr>
        <p:txBody>
          <a:bodyPr wrap="none">
            <a:spAutoFit/>
          </a:bodyPr>
          <a:lstStyle/>
          <a:p>
            <a:r>
              <a:rPr lang="en-US" sz="2800" dirty="0">
                <a:solidFill>
                  <a:srgbClr val="C00000"/>
                </a:solidFill>
              </a:rPr>
              <a:t>DURATION OF </a:t>
            </a:r>
            <a:r>
              <a:rPr lang="en-US" sz="2800" dirty="0" smtClean="0">
                <a:solidFill>
                  <a:srgbClr val="C00000"/>
                </a:solidFill>
              </a:rPr>
              <a:t>AGREEMENT </a:t>
            </a:r>
            <a:endParaRPr lang="en-US" sz="2800" dirty="0">
              <a:solidFill>
                <a:srgbClr val="C00000"/>
              </a:solidFill>
            </a:endParaRPr>
          </a:p>
          <a:p>
            <a:endParaRPr lang="en-US" sz="2800" dirty="0">
              <a:solidFill>
                <a:srgbClr val="C00000"/>
              </a:solidFill>
            </a:endParaRPr>
          </a:p>
        </p:txBody>
      </p:sp>
    </p:spTree>
    <p:extLst>
      <p:ext uri="{BB962C8B-B14F-4D97-AF65-F5344CB8AC3E}">
        <p14:creationId xmlns:p14="http://schemas.microsoft.com/office/powerpoint/2010/main" xmlns="" val="3145495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67941" y="1047750"/>
            <a:ext cx="8856984" cy="5858014"/>
          </a:xfrm>
          <a:prstGeom prst="rect">
            <a:avLst/>
          </a:prstGeom>
        </p:spPr>
        <p:txBody>
          <a:bodyPr wrap="square">
            <a:spAutoFit/>
          </a:bodyPr>
          <a:lstStyle/>
          <a:p>
            <a:pPr marL="342900" indent="-342900" algn="just" defTabSz="457200">
              <a:lnSpc>
                <a:spcPct val="150000"/>
              </a:lnSpc>
              <a:buFont typeface="Arial" panose="020B0604020202020204" pitchFamily="34" charset="0"/>
              <a:buChar char="•"/>
              <a:defRPr/>
            </a:pPr>
            <a:r>
              <a:rPr lang="en-US" b="0" dirty="0" smtClean="0">
                <a:solidFill>
                  <a:prstClr val="black"/>
                </a:solidFill>
              </a:rPr>
              <a:t>The </a:t>
            </a:r>
            <a:r>
              <a:rPr lang="en-US" b="0" dirty="0">
                <a:solidFill>
                  <a:prstClr val="black"/>
                </a:solidFill>
              </a:rPr>
              <a:t>signed Agreements creates a formal ICT Relations with the Republic.</a:t>
            </a:r>
          </a:p>
          <a:p>
            <a:pPr marL="342900" indent="-342900" algn="just" defTabSz="457200">
              <a:lnSpc>
                <a:spcPct val="150000"/>
              </a:lnSpc>
              <a:buFont typeface="Arial" panose="020B0604020202020204" pitchFamily="34" charset="0"/>
              <a:buChar char="•"/>
              <a:defRPr/>
            </a:pPr>
            <a:r>
              <a:rPr lang="en-US" b="0" dirty="0">
                <a:solidFill>
                  <a:prstClr val="black"/>
                </a:solidFill>
              </a:rPr>
              <a:t>The objectives of these relations is to create closer working relations between technical and business institutions in order to leverage on existing ICT </a:t>
            </a:r>
            <a:r>
              <a:rPr lang="en-US" b="0" dirty="0" smtClean="0">
                <a:solidFill>
                  <a:prstClr val="black"/>
                </a:solidFill>
              </a:rPr>
              <a:t>opportunities</a:t>
            </a:r>
            <a:endParaRPr lang="en-US" b="0" dirty="0">
              <a:solidFill>
                <a:prstClr val="black"/>
              </a:solidFill>
            </a:endParaRPr>
          </a:p>
          <a:p>
            <a:pPr marL="342900" indent="-342900" algn="just" defTabSz="457200">
              <a:lnSpc>
                <a:spcPct val="150000"/>
              </a:lnSpc>
              <a:buFont typeface="Arial" panose="020B0604020202020204" pitchFamily="34" charset="0"/>
              <a:buChar char="•"/>
              <a:defRPr/>
            </a:pPr>
            <a:r>
              <a:rPr lang="en-US" b="0" dirty="0">
                <a:solidFill>
                  <a:prstClr val="black"/>
                </a:solidFill>
              </a:rPr>
              <a:t>In addition, the relations are intended to promote mutually beneficial ICT and Business </a:t>
            </a:r>
            <a:r>
              <a:rPr lang="en-US" b="0" dirty="0" smtClean="0">
                <a:solidFill>
                  <a:prstClr val="black"/>
                </a:solidFill>
              </a:rPr>
              <a:t>Relations, especially for our SOCs and SMMEs</a:t>
            </a:r>
            <a:endParaRPr lang="en-US" b="0" dirty="0">
              <a:solidFill>
                <a:prstClr val="black"/>
              </a:solidFill>
            </a:endParaRPr>
          </a:p>
          <a:p>
            <a:pPr marL="342900" indent="-342900" algn="just" defTabSz="457200">
              <a:lnSpc>
                <a:spcPct val="150000"/>
              </a:lnSpc>
              <a:buFont typeface="Arial" panose="020B0604020202020204" pitchFamily="34" charset="0"/>
              <a:buChar char="•"/>
              <a:defRPr/>
            </a:pPr>
            <a:r>
              <a:rPr lang="en-US" b="0" dirty="0" smtClean="0">
                <a:solidFill>
                  <a:prstClr val="black"/>
                </a:solidFill>
              </a:rPr>
              <a:t>South Africa signs these agreement to also advance policy positions in order to create harmonization </a:t>
            </a:r>
            <a:r>
              <a:rPr lang="en-US" b="0" dirty="0">
                <a:solidFill>
                  <a:prstClr val="black"/>
                </a:solidFill>
              </a:rPr>
              <a:t>of policies to support efforts for Regional and Global ICT </a:t>
            </a:r>
            <a:r>
              <a:rPr lang="en-US" b="0" dirty="0" smtClean="0">
                <a:solidFill>
                  <a:prstClr val="black"/>
                </a:solidFill>
              </a:rPr>
              <a:t>Integration. </a:t>
            </a:r>
          </a:p>
          <a:p>
            <a:pPr marL="342900" indent="-342900" algn="just" defTabSz="457200">
              <a:lnSpc>
                <a:spcPct val="150000"/>
              </a:lnSpc>
              <a:buFont typeface="Arial" panose="020B0604020202020204" pitchFamily="34" charset="0"/>
              <a:buChar char="•"/>
              <a:defRPr/>
            </a:pPr>
            <a:r>
              <a:rPr lang="en-US" b="0" dirty="0" smtClean="0">
                <a:solidFill>
                  <a:prstClr val="black"/>
                </a:solidFill>
              </a:rPr>
              <a:t>The Department will also </a:t>
            </a:r>
            <a:r>
              <a:rPr lang="en-US" b="0" dirty="0" err="1" smtClean="0">
                <a:solidFill>
                  <a:prstClr val="black"/>
                </a:solidFill>
              </a:rPr>
              <a:t>finalise</a:t>
            </a:r>
            <a:r>
              <a:rPr lang="en-US" b="0" dirty="0" smtClean="0">
                <a:solidFill>
                  <a:prstClr val="black"/>
                </a:solidFill>
              </a:rPr>
              <a:t> the Cross-Border Spectrum Agreements </a:t>
            </a:r>
          </a:p>
          <a:p>
            <a:pPr marL="342900" indent="-342900" algn="just" defTabSz="457200">
              <a:lnSpc>
                <a:spcPct val="150000"/>
              </a:lnSpc>
              <a:buFont typeface="Arial" panose="020B0604020202020204" pitchFamily="34" charset="0"/>
              <a:buChar char="•"/>
              <a:defRPr/>
            </a:pPr>
            <a:r>
              <a:rPr lang="en-US" b="0" dirty="0" smtClean="0">
                <a:solidFill>
                  <a:prstClr val="black"/>
                </a:solidFill>
              </a:rPr>
              <a:t>Future cooperation agreements will be based on strategic national interest and development of sector.  Department will also update agreements in line with new mandate. </a:t>
            </a:r>
          </a:p>
          <a:p>
            <a:pPr marL="342900" indent="-342900" algn="just" defTabSz="457200">
              <a:lnSpc>
                <a:spcPct val="150000"/>
              </a:lnSpc>
              <a:buFont typeface="Arial" panose="020B0604020202020204" pitchFamily="34" charset="0"/>
              <a:buChar char="•"/>
              <a:defRPr/>
            </a:pPr>
            <a:r>
              <a:rPr lang="en-US" b="0" dirty="0" smtClean="0">
                <a:solidFill>
                  <a:prstClr val="black"/>
                </a:solidFill>
              </a:rPr>
              <a:t>Funding and human resource capacity remains a challenge </a:t>
            </a: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5004048" y="205811"/>
            <a:ext cx="2943434" cy="739754"/>
          </a:xfrm>
          <a:prstGeom prst="rect">
            <a:avLst/>
          </a:prstGeom>
        </p:spPr>
        <p:txBody>
          <a:bodyPr wrap="none">
            <a:spAutoFit/>
          </a:bodyPr>
          <a:lstStyle/>
          <a:p>
            <a:pPr algn="ctr" defTabSz="457200">
              <a:lnSpc>
                <a:spcPct val="150000"/>
              </a:lnSpc>
              <a:defRPr/>
            </a:pPr>
            <a:r>
              <a:rPr lang="en-US" sz="3200" dirty="0">
                <a:solidFill>
                  <a:srgbClr val="C00000"/>
                </a:solidFill>
              </a:rPr>
              <a:t>CONCLUSION</a:t>
            </a:r>
          </a:p>
        </p:txBody>
      </p:sp>
    </p:spTree>
    <p:extLst>
      <p:ext uri="{BB962C8B-B14F-4D97-AF65-F5344CB8AC3E}">
        <p14:creationId xmlns:p14="http://schemas.microsoft.com/office/powerpoint/2010/main" xmlns="" val="54207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3</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69119" y="1051099"/>
            <a:ext cx="8640960" cy="5575309"/>
          </a:xfrm>
          <a:prstGeom prst="rect">
            <a:avLst/>
          </a:prstGeom>
        </p:spPr>
        <p:txBody>
          <a:bodyPr wrap="square">
            <a:spAutoFit/>
          </a:bodyPr>
          <a:lstStyle/>
          <a:p>
            <a:pPr marL="342900" indent="-342900" algn="just" defTabSz="457200">
              <a:lnSpc>
                <a:spcPct val="150000"/>
              </a:lnSpc>
              <a:buFont typeface="Arial" panose="020B0604020202020204" pitchFamily="34" charset="0"/>
              <a:buChar char="•"/>
              <a:defRPr/>
            </a:pPr>
            <a:r>
              <a:rPr lang="en-GB" sz="2000" b="0" dirty="0" smtClean="0">
                <a:solidFill>
                  <a:prstClr val="black"/>
                </a:solidFill>
              </a:rPr>
              <a:t>RSA &amp; Namibia </a:t>
            </a:r>
            <a:r>
              <a:rPr lang="en-GB" sz="2000" b="0" dirty="0">
                <a:solidFill>
                  <a:prstClr val="black"/>
                </a:solidFill>
              </a:rPr>
              <a:t>MOU on ICTs – </a:t>
            </a:r>
            <a:r>
              <a:rPr lang="en-GB" sz="2000" b="0" dirty="0" smtClean="0">
                <a:solidFill>
                  <a:prstClr val="black"/>
                </a:solidFill>
              </a:rPr>
              <a:t>signed on 07 </a:t>
            </a:r>
            <a:r>
              <a:rPr lang="en-GB" sz="2000" b="0" dirty="0">
                <a:solidFill>
                  <a:prstClr val="black"/>
                </a:solidFill>
              </a:rPr>
              <a:t>September 2017</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t>
            </a:r>
            <a:r>
              <a:rPr lang="en-GB" sz="2000" b="0" dirty="0" smtClean="0">
                <a:solidFill>
                  <a:prstClr val="black"/>
                </a:solidFill>
              </a:rPr>
              <a:t>&amp; </a:t>
            </a:r>
            <a:r>
              <a:rPr lang="en-GB" sz="2000" b="0" dirty="0">
                <a:solidFill>
                  <a:prstClr val="black"/>
                </a:solidFill>
              </a:rPr>
              <a:t>Namibia </a:t>
            </a:r>
            <a:r>
              <a:rPr lang="en-GB" sz="2000" b="0" dirty="0" smtClean="0">
                <a:solidFill>
                  <a:prstClr val="black"/>
                </a:solidFill>
              </a:rPr>
              <a:t> on Cross Border </a:t>
            </a:r>
            <a:r>
              <a:rPr lang="en-GB" sz="2000" b="0" dirty="0">
                <a:solidFill>
                  <a:prstClr val="black"/>
                </a:solidFill>
              </a:rPr>
              <a:t>Coordination of Frequency Spectrum – </a:t>
            </a:r>
            <a:r>
              <a:rPr lang="en-GB" sz="2000" b="0" dirty="0" smtClean="0">
                <a:solidFill>
                  <a:prstClr val="black"/>
                </a:solidFill>
              </a:rPr>
              <a:t>signed on 7 September </a:t>
            </a:r>
            <a:r>
              <a:rPr lang="en-GB" sz="2000" b="0" dirty="0">
                <a:solidFill>
                  <a:prstClr val="black"/>
                </a:solidFill>
              </a:rPr>
              <a:t>2017</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&amp;</a:t>
            </a:r>
            <a:r>
              <a:rPr lang="en-GB" sz="2000" b="0" dirty="0" smtClean="0">
                <a:solidFill>
                  <a:prstClr val="black"/>
                </a:solidFill>
              </a:rPr>
              <a:t> </a:t>
            </a:r>
            <a:r>
              <a:rPr lang="en-GB" sz="2000" b="0" dirty="0">
                <a:solidFill>
                  <a:prstClr val="black"/>
                </a:solidFill>
              </a:rPr>
              <a:t>Zimbabwe MOU on ICTs – </a:t>
            </a:r>
            <a:r>
              <a:rPr lang="en-GB" sz="2000" b="0" dirty="0" smtClean="0">
                <a:solidFill>
                  <a:prstClr val="black"/>
                </a:solidFill>
              </a:rPr>
              <a:t>signed on 03 </a:t>
            </a:r>
            <a:r>
              <a:rPr lang="en-GB" sz="2000" b="0" dirty="0">
                <a:solidFill>
                  <a:prstClr val="black"/>
                </a:solidFill>
              </a:rPr>
              <a:t>October 2017</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t>
            </a:r>
            <a:r>
              <a:rPr lang="en-GB" sz="2000" b="0" dirty="0" smtClean="0">
                <a:solidFill>
                  <a:prstClr val="black"/>
                </a:solidFill>
              </a:rPr>
              <a:t>&amp; Zimbabwe on Cross Border </a:t>
            </a:r>
            <a:r>
              <a:rPr lang="en-GB" sz="2000" b="0" dirty="0">
                <a:solidFill>
                  <a:prstClr val="black"/>
                </a:solidFill>
              </a:rPr>
              <a:t>Coordination of Frequency Spectrum – </a:t>
            </a:r>
            <a:r>
              <a:rPr lang="en-GB" sz="2000" b="0" dirty="0" smtClean="0">
                <a:solidFill>
                  <a:prstClr val="black"/>
                </a:solidFill>
              </a:rPr>
              <a:t>signed on 03 October </a:t>
            </a:r>
            <a:r>
              <a:rPr lang="en-GB" sz="2000" b="0" dirty="0">
                <a:solidFill>
                  <a:prstClr val="black"/>
                </a:solidFill>
              </a:rPr>
              <a:t>2017</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&amp;</a:t>
            </a:r>
            <a:r>
              <a:rPr lang="en-GB" sz="2000" b="0" dirty="0" smtClean="0">
                <a:solidFill>
                  <a:prstClr val="black"/>
                </a:solidFill>
              </a:rPr>
              <a:t>Cuba </a:t>
            </a:r>
            <a:r>
              <a:rPr lang="en-GB" sz="2000" b="0" dirty="0">
                <a:solidFill>
                  <a:prstClr val="black"/>
                </a:solidFill>
              </a:rPr>
              <a:t>Agreement of Co-operation in the fields of ICTs – </a:t>
            </a:r>
            <a:r>
              <a:rPr lang="en-GB" sz="2000" b="0" dirty="0" smtClean="0">
                <a:solidFill>
                  <a:prstClr val="black"/>
                </a:solidFill>
              </a:rPr>
              <a:t>signed on 11 </a:t>
            </a:r>
            <a:r>
              <a:rPr lang="en-GB" sz="2000" b="0" dirty="0">
                <a:solidFill>
                  <a:prstClr val="black"/>
                </a:solidFill>
              </a:rPr>
              <a:t>May 2018</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&amp;</a:t>
            </a:r>
            <a:r>
              <a:rPr lang="en-GB" sz="2000" b="0" dirty="0" smtClean="0">
                <a:solidFill>
                  <a:prstClr val="black"/>
                </a:solidFill>
              </a:rPr>
              <a:t> </a:t>
            </a:r>
            <a:r>
              <a:rPr lang="en-GB" sz="2000" b="0" dirty="0">
                <a:solidFill>
                  <a:prstClr val="black"/>
                </a:solidFill>
              </a:rPr>
              <a:t>Lesotho MOU on ICTs – </a:t>
            </a:r>
            <a:r>
              <a:rPr lang="en-GB" sz="2000" b="0" dirty="0" smtClean="0">
                <a:solidFill>
                  <a:prstClr val="black"/>
                </a:solidFill>
              </a:rPr>
              <a:t>signed on 31 </a:t>
            </a:r>
            <a:r>
              <a:rPr lang="en-GB" sz="2000" b="0" dirty="0">
                <a:solidFill>
                  <a:prstClr val="black"/>
                </a:solidFill>
              </a:rPr>
              <a:t>October 2018</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t>
            </a:r>
            <a:r>
              <a:rPr lang="en-GB" sz="2000" b="0" dirty="0" smtClean="0">
                <a:solidFill>
                  <a:prstClr val="black"/>
                </a:solidFill>
              </a:rPr>
              <a:t>&amp; Lesotho on Cross Border </a:t>
            </a:r>
            <a:r>
              <a:rPr lang="en-GB" sz="2000" b="0" dirty="0">
                <a:solidFill>
                  <a:prstClr val="black"/>
                </a:solidFill>
              </a:rPr>
              <a:t>Coordination of Frequency Spectrum – </a:t>
            </a:r>
            <a:r>
              <a:rPr lang="en-GB" sz="2000" b="0" dirty="0" smtClean="0">
                <a:solidFill>
                  <a:prstClr val="black"/>
                </a:solidFill>
              </a:rPr>
              <a:t>signed on 31 October </a:t>
            </a:r>
            <a:r>
              <a:rPr lang="en-GB" sz="2000" b="0" dirty="0">
                <a:solidFill>
                  <a:prstClr val="black"/>
                </a:solidFill>
              </a:rPr>
              <a:t>2018</a:t>
            </a:r>
          </a:p>
          <a:p>
            <a:pPr marL="342900" indent="-342900" algn="just" defTabSz="457200">
              <a:lnSpc>
                <a:spcPct val="150000"/>
              </a:lnSpc>
              <a:buFont typeface="Arial" panose="020B0604020202020204" pitchFamily="34" charset="0"/>
              <a:buChar char="•"/>
              <a:defRPr/>
            </a:pPr>
            <a:r>
              <a:rPr lang="en-GB" sz="2000" b="0" dirty="0">
                <a:solidFill>
                  <a:prstClr val="black"/>
                </a:solidFill>
              </a:rPr>
              <a:t>RSA &amp;</a:t>
            </a:r>
            <a:r>
              <a:rPr lang="en-GB" sz="2000" b="0" dirty="0" smtClean="0">
                <a:solidFill>
                  <a:prstClr val="black"/>
                </a:solidFill>
              </a:rPr>
              <a:t>Tunisia </a:t>
            </a:r>
            <a:r>
              <a:rPr lang="en-GB" sz="2000" b="0" dirty="0">
                <a:solidFill>
                  <a:prstClr val="black"/>
                </a:solidFill>
              </a:rPr>
              <a:t>MOU on ICTs </a:t>
            </a:r>
            <a:r>
              <a:rPr lang="en-GB" sz="2000" b="0" dirty="0" smtClean="0">
                <a:solidFill>
                  <a:prstClr val="black"/>
                </a:solidFill>
              </a:rPr>
              <a:t>– signed on </a:t>
            </a:r>
            <a:r>
              <a:rPr lang="en-GB" sz="2000" b="0" dirty="0">
                <a:solidFill>
                  <a:prstClr val="black"/>
                </a:solidFill>
              </a:rPr>
              <a:t>01 November </a:t>
            </a:r>
            <a:r>
              <a:rPr lang="en-GB" sz="2000" b="0" dirty="0" smtClean="0">
                <a:solidFill>
                  <a:prstClr val="black"/>
                </a:solidFill>
              </a:rPr>
              <a:t>2018</a:t>
            </a:r>
            <a:endParaRPr lang="en-GB" sz="2000" b="0" dirty="0">
              <a:solidFill>
                <a:prstClr val="black"/>
              </a:solidFill>
            </a:endParaRP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4492231" y="313637"/>
            <a:ext cx="3329758" cy="584775"/>
          </a:xfrm>
          <a:prstGeom prst="rect">
            <a:avLst/>
          </a:prstGeom>
        </p:spPr>
        <p:txBody>
          <a:bodyPr wrap="none">
            <a:spAutoFit/>
          </a:bodyPr>
          <a:lstStyle/>
          <a:p>
            <a:pPr algn="r"/>
            <a:r>
              <a:rPr lang="en-ZA" sz="3200" dirty="0" smtClean="0">
                <a:solidFill>
                  <a:srgbClr val="C00000"/>
                </a:solidFill>
              </a:rPr>
              <a:t>INTRODUCTION</a:t>
            </a:r>
            <a:endParaRPr lang="en-ZA" sz="3200" dirty="0">
              <a:solidFill>
                <a:srgbClr val="C00000"/>
              </a:solidFill>
            </a:endParaRPr>
          </a:p>
        </p:txBody>
      </p:sp>
    </p:spTree>
    <p:extLst>
      <p:ext uri="{BB962C8B-B14F-4D97-AF65-F5344CB8AC3E}">
        <p14:creationId xmlns:p14="http://schemas.microsoft.com/office/powerpoint/2010/main" xmlns="" val="9693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4</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356481" y="978405"/>
            <a:ext cx="8568444" cy="5447645"/>
          </a:xfrm>
          <a:prstGeom prst="rect">
            <a:avLst/>
          </a:prstGeom>
        </p:spPr>
        <p:txBody>
          <a:bodyPr wrap="square">
            <a:spAutoFit/>
          </a:bodyPr>
          <a:lstStyle/>
          <a:p>
            <a:endParaRPr lang="en-ZA" sz="1200" dirty="0"/>
          </a:p>
          <a:p>
            <a:r>
              <a:rPr lang="en-ZA" sz="2400" dirty="0" smtClean="0"/>
              <a:t>CROSS-BORDER CO-ORDINATION OF THE MANAGEMENT OF THE RADIO FREQUENCY SPECTRUM</a:t>
            </a:r>
            <a:endParaRPr lang="en-US" sz="2400" dirty="0" smtClean="0"/>
          </a:p>
          <a:p>
            <a:r>
              <a:rPr lang="en-US" sz="2400" b="0" dirty="0" smtClean="0"/>
              <a:t>The first Sets of Agreements </a:t>
            </a:r>
            <a:r>
              <a:rPr lang="en-ZA" sz="2400" b="0" dirty="0" smtClean="0"/>
              <a:t>regarding Cross-border Co-ordination of </a:t>
            </a:r>
            <a:r>
              <a:rPr lang="en-ZA" sz="2400" b="0" dirty="0"/>
              <a:t>t</a:t>
            </a:r>
            <a:r>
              <a:rPr lang="en-ZA" sz="2400" b="0" dirty="0" smtClean="0"/>
              <a:t>he Management of </a:t>
            </a:r>
            <a:r>
              <a:rPr lang="en-ZA" sz="2400" b="0" dirty="0"/>
              <a:t>t</a:t>
            </a:r>
            <a:r>
              <a:rPr lang="en-ZA" sz="2400" b="0" dirty="0" smtClean="0"/>
              <a:t>he Radio Frequency Spectrum (Spectrum Agreements), are with the neighbouring countries.</a:t>
            </a:r>
          </a:p>
          <a:p>
            <a:pPr marL="342900" indent="-342900">
              <a:buFont typeface="Arial" panose="020B0604020202020204" pitchFamily="34" charset="0"/>
              <a:buChar char="•"/>
            </a:pPr>
            <a:r>
              <a:rPr lang="en-ZA" sz="2400" b="0" dirty="0" smtClean="0"/>
              <a:t>The Department has concluded Three (3) of the Six (6) Agreements, namely: </a:t>
            </a:r>
          </a:p>
          <a:p>
            <a:pPr marL="800100" lvl="1" indent="-342900">
              <a:buFont typeface="Arial" panose="020B0604020202020204" pitchFamily="34" charset="0"/>
              <a:buChar char="•"/>
            </a:pPr>
            <a:r>
              <a:rPr lang="en-ZA" sz="2400" b="0" dirty="0" smtClean="0"/>
              <a:t>RSA and Namibia</a:t>
            </a:r>
          </a:p>
          <a:p>
            <a:pPr marL="800100" lvl="1" indent="-342900">
              <a:buFont typeface="Arial" panose="020B0604020202020204" pitchFamily="34" charset="0"/>
              <a:buChar char="•"/>
            </a:pPr>
            <a:r>
              <a:rPr lang="en-ZA" sz="2400" b="0" dirty="0" smtClean="0"/>
              <a:t>RSA and Zimbabwe</a:t>
            </a:r>
          </a:p>
          <a:p>
            <a:pPr marL="800100" lvl="1" indent="-342900">
              <a:buFont typeface="Arial" panose="020B0604020202020204" pitchFamily="34" charset="0"/>
              <a:buChar char="•"/>
            </a:pPr>
            <a:r>
              <a:rPr lang="en-ZA" sz="2400" b="0" dirty="0" smtClean="0"/>
              <a:t>RSA and Kingdom of Lesotho</a:t>
            </a:r>
          </a:p>
          <a:p>
            <a:pPr marL="342900" indent="-342900">
              <a:buFont typeface="Arial" panose="020B0604020202020204" pitchFamily="34" charset="0"/>
              <a:buChar char="•"/>
            </a:pPr>
            <a:r>
              <a:rPr lang="en-ZA" sz="2400" b="0" dirty="0" smtClean="0"/>
              <a:t>The </a:t>
            </a:r>
            <a:r>
              <a:rPr lang="en-US" sz="2400" b="0" dirty="0" smtClean="0"/>
              <a:t>Agreement with Mozambique signed in 2011, and the draft Agreements with the Kingdom of Eswatini and Republic of Botswana under negotiations currently.</a:t>
            </a: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4860032" y="289431"/>
            <a:ext cx="3013967" cy="584775"/>
          </a:xfrm>
          <a:prstGeom prst="rect">
            <a:avLst/>
          </a:prstGeom>
        </p:spPr>
        <p:txBody>
          <a:bodyPr wrap="none">
            <a:spAutoFit/>
          </a:bodyPr>
          <a:lstStyle/>
          <a:p>
            <a:r>
              <a:rPr lang="en-ZA" sz="3200" dirty="0">
                <a:solidFill>
                  <a:srgbClr val="C00000"/>
                </a:solidFill>
              </a:rPr>
              <a:t>DISCUSSIONS</a:t>
            </a:r>
            <a:endParaRPr lang="en-GB" sz="3200" dirty="0"/>
          </a:p>
        </p:txBody>
      </p:sp>
    </p:spTree>
    <p:extLst>
      <p:ext uri="{BB962C8B-B14F-4D97-AF65-F5344CB8AC3E}">
        <p14:creationId xmlns:p14="http://schemas.microsoft.com/office/powerpoint/2010/main" xmlns="" val="358167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5</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19" y="1196752"/>
            <a:ext cx="8744905" cy="5509200"/>
          </a:xfrm>
          <a:prstGeom prst="rect">
            <a:avLst/>
          </a:prstGeom>
        </p:spPr>
        <p:txBody>
          <a:bodyPr wrap="square">
            <a:spAutoFit/>
          </a:bodyPr>
          <a:lstStyle/>
          <a:p>
            <a:r>
              <a:rPr lang="en-ZA" sz="2000" dirty="0"/>
              <a:t>CROSS-BORDER CO-ORDINATION OF THE MANAGEMENT OF THE RADIO FREQUENCY </a:t>
            </a:r>
            <a:r>
              <a:rPr lang="en-ZA" sz="2000" dirty="0" smtClean="0"/>
              <a:t>SPECTRUM</a:t>
            </a:r>
            <a:endParaRPr lang="en-US" sz="2000" b="0" dirty="0" smtClean="0"/>
          </a:p>
          <a:p>
            <a:pPr marL="342900" indent="-342900" algn="just">
              <a:buFont typeface="Arial" panose="020B0604020202020204" pitchFamily="34" charset="0"/>
              <a:buChar char="•"/>
            </a:pPr>
            <a:r>
              <a:rPr lang="en-US" sz="2400" b="0" dirty="0" smtClean="0"/>
              <a:t>The above set of Agreements are mandated by the International Telecommunications Union (ITU) as a precautionary measure to mitigate against possible signal spillage during Migration from Analogue to Digital Signals.  </a:t>
            </a:r>
          </a:p>
          <a:p>
            <a:pPr marL="342900" indent="-342900">
              <a:buFont typeface="Arial" panose="020B0604020202020204" pitchFamily="34" charset="0"/>
              <a:buChar char="•"/>
            </a:pPr>
            <a:r>
              <a:rPr lang="en-US" sz="2400" b="0" dirty="0" smtClean="0"/>
              <a:t>The ITU in terms of the Geneva 2006 gave a directive that countries must migrate from the analogue to digital signals by the 15 June 2017.</a:t>
            </a:r>
          </a:p>
          <a:p>
            <a:pPr marL="342900" indent="-342900">
              <a:buFont typeface="Arial" panose="020B0604020202020204" pitchFamily="34" charset="0"/>
              <a:buChar char="•"/>
            </a:pPr>
            <a:r>
              <a:rPr lang="en-US" sz="2400" b="0" dirty="0" smtClean="0"/>
              <a:t>The above had the implication that countries still carrying analogue signals will no longer enjoy protection from the ITU after Analogue Switch-Off day of 15 June 2017.</a:t>
            </a:r>
          </a:p>
          <a:p>
            <a:pPr marL="342900" indent="-342900">
              <a:buFont typeface="Arial" panose="020B0604020202020204" pitchFamily="34" charset="0"/>
              <a:buChar char="•"/>
            </a:pPr>
            <a:r>
              <a:rPr lang="en-US" sz="2400" b="0" dirty="0" smtClean="0"/>
              <a:t>In addition, ITU impressed on the countries to enter into the Cross Border Spectrum Coordination Agreements in order to mitigate against signal spillage</a:t>
            </a:r>
            <a:r>
              <a:rPr lang="en-US" sz="2000" b="0" dirty="0" smtClean="0"/>
              <a:t>. </a:t>
            </a:r>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4860032" y="361549"/>
            <a:ext cx="3013967" cy="584775"/>
          </a:xfrm>
          <a:prstGeom prst="rect">
            <a:avLst/>
          </a:prstGeom>
        </p:spPr>
        <p:txBody>
          <a:bodyPr wrap="none">
            <a:spAutoFit/>
          </a:bodyPr>
          <a:lstStyle/>
          <a:p>
            <a:r>
              <a:rPr lang="en-ZA" sz="3200" dirty="0">
                <a:solidFill>
                  <a:srgbClr val="C00000"/>
                </a:solidFill>
              </a:rPr>
              <a:t>DISCUSSIONS</a:t>
            </a:r>
            <a:endParaRPr lang="en-GB" sz="3200" dirty="0"/>
          </a:p>
        </p:txBody>
      </p:sp>
    </p:spTree>
    <p:extLst>
      <p:ext uri="{BB962C8B-B14F-4D97-AF65-F5344CB8AC3E}">
        <p14:creationId xmlns:p14="http://schemas.microsoft.com/office/powerpoint/2010/main" xmlns="" val="217582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6</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19" y="1196752"/>
            <a:ext cx="8744905" cy="4708981"/>
          </a:xfrm>
          <a:prstGeom prst="rect">
            <a:avLst/>
          </a:prstGeom>
        </p:spPr>
        <p:txBody>
          <a:bodyPr wrap="square">
            <a:spAutoFit/>
          </a:bodyPr>
          <a:lstStyle/>
          <a:p>
            <a:r>
              <a:rPr lang="en-ZA" sz="2000" dirty="0"/>
              <a:t>CROSS-BORDER CO-ORDINATION OF THE MANAGEMENT OF THE RADIO FREQUENCY </a:t>
            </a:r>
            <a:r>
              <a:rPr lang="en-ZA" sz="2000" dirty="0" smtClean="0"/>
              <a:t>SPECTRUM</a:t>
            </a:r>
            <a:endParaRPr lang="en-US" sz="2000" b="0" dirty="0" smtClean="0"/>
          </a:p>
          <a:p>
            <a:pPr marL="342900" indent="-342900" algn="just">
              <a:buFont typeface="Arial" panose="020B0604020202020204" pitchFamily="34" charset="0"/>
              <a:buChar char="•"/>
            </a:pPr>
            <a:endParaRPr lang="en-US" sz="2400" b="0" dirty="0" smtClean="0"/>
          </a:p>
          <a:p>
            <a:pPr marL="342900" indent="-342900" algn="just">
              <a:buFont typeface="Arial" panose="020B0604020202020204" pitchFamily="34" charset="0"/>
              <a:buChar char="•"/>
            </a:pPr>
            <a:r>
              <a:rPr lang="en-US" sz="2400" b="0" dirty="0" smtClean="0"/>
              <a:t>The above set of Agreements are implemented by the Sector Regulators with respective Countries.</a:t>
            </a:r>
          </a:p>
          <a:p>
            <a:pPr marL="342900" indent="-342900" algn="just">
              <a:buFont typeface="Arial" panose="020B0604020202020204" pitchFamily="34" charset="0"/>
              <a:buChar char="•"/>
            </a:pPr>
            <a:r>
              <a:rPr lang="en-US" sz="2400" b="0" dirty="0" smtClean="0"/>
              <a:t>To this end, ICASA has had implementation meetings for frequency Spectrum coordination as follows:</a:t>
            </a:r>
          </a:p>
          <a:p>
            <a:pPr marL="800100" lvl="1" indent="-342900" algn="just">
              <a:buFont typeface="Arial" panose="020B0604020202020204" pitchFamily="34" charset="0"/>
              <a:buChar char="•"/>
            </a:pPr>
            <a:r>
              <a:rPr lang="en-US" sz="2400" b="0" dirty="0" smtClean="0"/>
              <a:t>RSA – Zimbabwe - ICASA – </a:t>
            </a:r>
            <a:r>
              <a:rPr lang="en-US" sz="2400" b="0" dirty="0" err="1" smtClean="0"/>
              <a:t>Potraz</a:t>
            </a:r>
            <a:r>
              <a:rPr lang="en-US" sz="2400" b="0" dirty="0" smtClean="0"/>
              <a:t> Spectrum Meeting of the 07 – 08 July 2019 in Limpopo  </a:t>
            </a:r>
          </a:p>
          <a:p>
            <a:pPr marL="800100" lvl="1" indent="-342900">
              <a:buFont typeface="Arial" panose="020B0604020202020204" pitchFamily="34" charset="0"/>
              <a:buChar char="•"/>
            </a:pPr>
            <a:r>
              <a:rPr lang="en-US" sz="2400" b="0" dirty="0" smtClean="0"/>
              <a:t>RSA – Lesotho; ICASA – Lesotho Communications Authority Spectrum Meeting of the 17 September 2019 in RSA.</a:t>
            </a:r>
          </a:p>
          <a:p>
            <a:pPr marL="342900" indent="-342900">
              <a:buFont typeface="Arial" panose="020B0604020202020204" pitchFamily="34" charset="0"/>
              <a:buChar char="•"/>
            </a:pPr>
            <a:endParaRPr lang="en-US" sz="2000" b="0" dirty="0" smtClean="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3995936" y="361549"/>
            <a:ext cx="4320480" cy="584775"/>
          </a:xfrm>
          <a:prstGeom prst="rect">
            <a:avLst/>
          </a:prstGeom>
        </p:spPr>
        <p:txBody>
          <a:bodyPr wrap="square">
            <a:spAutoFit/>
          </a:bodyPr>
          <a:lstStyle/>
          <a:p>
            <a:r>
              <a:rPr lang="en-ZA" sz="3200" dirty="0" smtClean="0">
                <a:solidFill>
                  <a:srgbClr val="C00000"/>
                </a:solidFill>
              </a:rPr>
              <a:t>IMPLEMENTATION </a:t>
            </a:r>
            <a:endParaRPr lang="en-GB" sz="3200" dirty="0"/>
          </a:p>
        </p:txBody>
      </p:sp>
    </p:spTree>
    <p:extLst>
      <p:ext uri="{BB962C8B-B14F-4D97-AF65-F5344CB8AC3E}">
        <p14:creationId xmlns:p14="http://schemas.microsoft.com/office/powerpoint/2010/main" xmlns="" val="415046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7</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19" y="1196752"/>
            <a:ext cx="8744905" cy="5940088"/>
          </a:xfrm>
          <a:prstGeom prst="rect">
            <a:avLst/>
          </a:prstGeom>
        </p:spPr>
        <p:txBody>
          <a:bodyPr wrap="square">
            <a:spAutoFit/>
          </a:bodyPr>
          <a:lstStyle/>
          <a:p>
            <a:pPr algn="just"/>
            <a:r>
              <a:rPr lang="en-US" sz="2400" dirty="0" smtClean="0"/>
              <a:t>Challenges</a:t>
            </a:r>
            <a:r>
              <a:rPr lang="en-US" sz="2400" b="0" dirty="0" smtClean="0"/>
              <a:t>:</a:t>
            </a:r>
          </a:p>
          <a:p>
            <a:pPr marL="342900" indent="-342900">
              <a:buFont typeface="Arial" panose="020B0604020202020204" pitchFamily="34" charset="0"/>
              <a:buChar char="•"/>
            </a:pPr>
            <a:r>
              <a:rPr lang="en-US" sz="2400" b="0" dirty="0" smtClean="0"/>
              <a:t>Implementation of the Agreement was delayed by the verification processes on the Namibian side.</a:t>
            </a:r>
          </a:p>
          <a:p>
            <a:pPr marL="342900" indent="-342900">
              <a:buFont typeface="Arial" panose="020B0604020202020204" pitchFamily="34" charset="0"/>
              <a:buChar char="•"/>
            </a:pPr>
            <a:r>
              <a:rPr lang="en-US" sz="2400" b="0" dirty="0" smtClean="0"/>
              <a:t>The Department received a letter from the Namibian counterparts dated 22 May 2018 requesting that implementation be delayed until verification is completed.</a:t>
            </a:r>
          </a:p>
          <a:p>
            <a:pPr marL="342900" indent="-342900">
              <a:buFont typeface="Arial" panose="020B0604020202020204" pitchFamily="34" charset="0"/>
              <a:buChar char="•"/>
            </a:pPr>
            <a:r>
              <a:rPr lang="en-US" sz="2400" b="0" dirty="0" smtClean="0"/>
              <a:t>On the 11 September 2018, a Note Verbal was received advising that verifications was completed. This was internal political development in Namibia.  </a:t>
            </a:r>
          </a:p>
          <a:p>
            <a:pPr marL="342900" indent="-342900">
              <a:buFont typeface="Arial" panose="020B0604020202020204" pitchFamily="34" charset="0"/>
              <a:buChar char="•"/>
            </a:pPr>
            <a:r>
              <a:rPr lang="en-US" sz="2400" b="0" dirty="0" smtClean="0"/>
              <a:t>Since then, it has been difficult to find suitable dates with the Namibian counterparts to schedule a meetings. </a:t>
            </a:r>
          </a:p>
          <a:p>
            <a:r>
              <a:rPr lang="en-US" sz="2400" dirty="0" smtClean="0"/>
              <a:t>Solutions</a:t>
            </a:r>
          </a:p>
          <a:p>
            <a:pPr marL="342900" indent="-342900">
              <a:buFont typeface="Arial" panose="020B0604020202020204" pitchFamily="34" charset="0"/>
              <a:buChar char="•"/>
            </a:pPr>
            <a:r>
              <a:rPr lang="en-US" sz="2400" b="0" dirty="0" smtClean="0"/>
              <a:t>The Department &amp; ICASA will now utilize Embassies and Foreign Affairs Ministries to facilitate meetings to monitor cross border spectrum management.</a:t>
            </a:r>
          </a:p>
          <a:p>
            <a:pPr marL="342900" indent="-342900">
              <a:buFont typeface="Arial" panose="020B0604020202020204" pitchFamily="34" charset="0"/>
              <a:buChar char="•"/>
            </a:pPr>
            <a:endParaRPr lang="en-US" sz="2000" b="0" dirty="0" smtClean="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2951163" y="431809"/>
            <a:ext cx="5237162" cy="523220"/>
          </a:xfrm>
          <a:prstGeom prst="rect">
            <a:avLst/>
          </a:prstGeom>
        </p:spPr>
        <p:txBody>
          <a:bodyPr wrap="square">
            <a:spAutoFit/>
          </a:bodyPr>
          <a:lstStyle/>
          <a:p>
            <a:r>
              <a:rPr lang="en-ZA" sz="2800" dirty="0" smtClean="0">
                <a:solidFill>
                  <a:srgbClr val="C00000"/>
                </a:solidFill>
              </a:rPr>
              <a:t>CHALLENGES &amp; SOLUTIONS </a:t>
            </a:r>
            <a:endParaRPr lang="en-GB" sz="2800" dirty="0"/>
          </a:p>
        </p:txBody>
      </p:sp>
    </p:spTree>
    <p:extLst>
      <p:ext uri="{BB962C8B-B14F-4D97-AF65-F5344CB8AC3E}">
        <p14:creationId xmlns:p14="http://schemas.microsoft.com/office/powerpoint/2010/main" xmlns="" val="161689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8</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80019" y="1196752"/>
            <a:ext cx="8744905" cy="3354765"/>
          </a:xfrm>
          <a:prstGeom prst="rect">
            <a:avLst/>
          </a:prstGeom>
        </p:spPr>
        <p:txBody>
          <a:bodyPr wrap="square">
            <a:spAutoFit/>
          </a:bodyPr>
          <a:lstStyle/>
          <a:p>
            <a:pPr marL="342900" indent="-342900" algn="just">
              <a:buFont typeface="Arial" panose="020B0604020202020204" pitchFamily="34" charset="0"/>
              <a:buChar char="•"/>
            </a:pPr>
            <a:endParaRPr lang="en-US" sz="2400" b="0" dirty="0" smtClean="0"/>
          </a:p>
          <a:p>
            <a:pPr marL="342900" indent="-342900" algn="just">
              <a:buFont typeface="Arial" panose="020B0604020202020204" pitchFamily="34" charset="0"/>
              <a:buChar char="•"/>
            </a:pPr>
            <a:r>
              <a:rPr lang="en-US" sz="2400" b="0" dirty="0" smtClean="0"/>
              <a:t>The Spectrum Agreements have a five year renewable lifespan. </a:t>
            </a:r>
          </a:p>
          <a:p>
            <a:pPr marL="342900" indent="-342900" algn="just">
              <a:buFont typeface="Arial" panose="020B0604020202020204" pitchFamily="34" charset="0"/>
              <a:buChar char="•"/>
            </a:pPr>
            <a:r>
              <a:rPr lang="en-US" sz="2400" b="0" dirty="0" smtClean="0"/>
              <a:t>The renewal is by Agreement through the Exchange of </a:t>
            </a:r>
            <a:r>
              <a:rPr lang="en-US" sz="2400" b="0" dirty="0"/>
              <a:t>N</a:t>
            </a:r>
            <a:r>
              <a:rPr lang="en-US" sz="2400" b="0" dirty="0" smtClean="0"/>
              <a:t>otes for a further period of five years.</a:t>
            </a:r>
          </a:p>
          <a:p>
            <a:pPr marL="342900" indent="-342900" algn="just">
              <a:buFont typeface="Arial" panose="020B0604020202020204" pitchFamily="34" charset="0"/>
              <a:buChar char="•"/>
            </a:pPr>
            <a:r>
              <a:rPr lang="en-US" sz="2400" b="0" dirty="0" smtClean="0"/>
              <a:t>Any party may terminate the Agreement by giving a six month notice. </a:t>
            </a:r>
          </a:p>
          <a:p>
            <a:pPr marL="342900" indent="-342900">
              <a:buFont typeface="Arial" panose="020B0604020202020204" pitchFamily="34" charset="0"/>
              <a:buChar char="•"/>
            </a:pPr>
            <a:endParaRPr lang="en-US" sz="2400" b="0" dirty="0" smtClean="0"/>
          </a:p>
          <a:p>
            <a:pPr marL="342900" indent="-342900">
              <a:buFont typeface="Arial" panose="020B0604020202020204" pitchFamily="34" charset="0"/>
              <a:buChar char="•"/>
            </a:pPr>
            <a:endParaRPr lang="en-US" sz="2000" b="0" dirty="0" smtClean="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2951163" y="361549"/>
            <a:ext cx="5365253" cy="523220"/>
          </a:xfrm>
          <a:prstGeom prst="rect">
            <a:avLst/>
          </a:prstGeom>
        </p:spPr>
        <p:txBody>
          <a:bodyPr wrap="square">
            <a:spAutoFit/>
          </a:bodyPr>
          <a:lstStyle/>
          <a:p>
            <a:r>
              <a:rPr lang="en-ZA" sz="2800" dirty="0" smtClean="0">
                <a:solidFill>
                  <a:srgbClr val="C00000"/>
                </a:solidFill>
              </a:rPr>
              <a:t>DURATION OF AGREEMENTS </a:t>
            </a:r>
            <a:endParaRPr lang="en-GB" sz="2800" dirty="0"/>
          </a:p>
        </p:txBody>
      </p:sp>
    </p:spTree>
    <p:extLst>
      <p:ext uri="{BB962C8B-B14F-4D97-AF65-F5344CB8AC3E}">
        <p14:creationId xmlns:p14="http://schemas.microsoft.com/office/powerpoint/2010/main" xmlns="" val="3742276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6512"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9</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3225" y="44624"/>
            <a:ext cx="901700" cy="901700"/>
          </a:xfrm>
          <a:prstGeom prst="rect">
            <a:avLst/>
          </a:prstGeom>
        </p:spPr>
      </p:pic>
      <p:sp>
        <p:nvSpPr>
          <p:cNvPr id="15" name="Rectangle 14">
            <a:extLst>
              <a:ext uri="{FF2B5EF4-FFF2-40B4-BE49-F238E27FC236}">
                <a16:creationId xmlns:a16="http://schemas.microsoft.com/office/drawing/2014/main" xmlns="" id="{42595243-141C-4481-A9B5-8B352AE2366B}"/>
              </a:ext>
            </a:extLst>
          </p:cNvPr>
          <p:cNvSpPr/>
          <p:nvPr/>
        </p:nvSpPr>
        <p:spPr>
          <a:xfrm>
            <a:off x="179388" y="1196752"/>
            <a:ext cx="8713092" cy="5262979"/>
          </a:xfrm>
          <a:prstGeom prst="rect">
            <a:avLst/>
          </a:prstGeom>
        </p:spPr>
        <p:txBody>
          <a:bodyPr wrap="square">
            <a:spAutoFit/>
          </a:bodyPr>
          <a:lstStyle/>
          <a:p>
            <a:pPr algn="just"/>
            <a:r>
              <a:rPr lang="en-US" sz="2400" dirty="0" smtClean="0"/>
              <a:t>MEMORANDUM OF UNDERSTANDING BETWEEN THE GOVERNMENT OF THE REPUBLIC OF SOUTH AFRICA AND THE REPUBLIC OF NAMIBIA</a:t>
            </a:r>
          </a:p>
          <a:p>
            <a:pPr algn="just"/>
            <a:endParaRPr lang="en-US" sz="2400" dirty="0" smtClean="0"/>
          </a:p>
          <a:p>
            <a:pPr marL="342900" indent="-342900" algn="just">
              <a:buFont typeface="Arial" panose="020B0604020202020204" pitchFamily="34" charset="0"/>
              <a:buChar char="•"/>
            </a:pPr>
            <a:r>
              <a:rPr lang="en-GB" sz="2000" b="0" dirty="0" smtClean="0"/>
              <a:t>Objective </a:t>
            </a:r>
            <a:r>
              <a:rPr lang="en-GB" sz="2000" b="0" dirty="0"/>
              <a:t>of this </a:t>
            </a:r>
            <a:r>
              <a:rPr lang="en-GB" sz="2000" b="0" dirty="0" err="1"/>
              <a:t>MoU</a:t>
            </a:r>
            <a:r>
              <a:rPr lang="en-GB" sz="2000" b="0" dirty="0"/>
              <a:t> on </a:t>
            </a:r>
            <a:r>
              <a:rPr lang="en-GB" sz="2000" b="0" dirty="0" smtClean="0"/>
              <a:t>ICTs</a:t>
            </a:r>
          </a:p>
          <a:p>
            <a:pPr marL="800100" lvl="1" indent="-342900" algn="just">
              <a:buFont typeface="Arial" panose="020B0604020202020204" pitchFamily="34" charset="0"/>
              <a:buChar char="•"/>
            </a:pPr>
            <a:r>
              <a:rPr lang="en-GB" sz="2000" b="0" dirty="0" smtClean="0"/>
              <a:t>Create </a:t>
            </a:r>
            <a:r>
              <a:rPr lang="en-GB" sz="2000" b="0" dirty="0"/>
              <a:t>a platform for the two Ministries to oversee and encourage ICT relations between the two </a:t>
            </a:r>
            <a:r>
              <a:rPr lang="en-GB" sz="2000" b="0" dirty="0" smtClean="0"/>
              <a:t>countries</a:t>
            </a:r>
          </a:p>
          <a:p>
            <a:pPr marL="800100" lvl="1" indent="-342900" algn="just">
              <a:buFont typeface="Arial" panose="020B0604020202020204" pitchFamily="34" charset="0"/>
              <a:buChar char="•"/>
            </a:pPr>
            <a:r>
              <a:rPr lang="en-GB" sz="2000" b="0" dirty="0" smtClean="0"/>
              <a:t>Forester </a:t>
            </a:r>
            <a:r>
              <a:rPr lang="en-GB" sz="2000" b="0" dirty="0"/>
              <a:t>growth and development both in the private sector and the public </a:t>
            </a:r>
            <a:r>
              <a:rPr lang="en-GB" sz="2000" b="0" dirty="0" smtClean="0"/>
              <a:t>sector </a:t>
            </a:r>
          </a:p>
          <a:p>
            <a:pPr marL="800100" lvl="1" indent="-342900" algn="just">
              <a:buFont typeface="Arial" panose="020B0604020202020204" pitchFamily="34" charset="0"/>
              <a:buChar char="•"/>
            </a:pPr>
            <a:r>
              <a:rPr lang="en-GB" sz="2000" b="0" dirty="0" smtClean="0"/>
              <a:t>Management </a:t>
            </a:r>
            <a:r>
              <a:rPr lang="en-GB" sz="2000" b="0" dirty="0"/>
              <a:t>of international roaming services as part of the scope of cooperation between the SADC </a:t>
            </a:r>
            <a:r>
              <a:rPr lang="en-GB" sz="2000" b="0" dirty="0" smtClean="0"/>
              <a:t>countries</a:t>
            </a:r>
          </a:p>
          <a:p>
            <a:pPr lvl="1" algn="just"/>
            <a:endParaRPr lang="en-GB" sz="2000" b="0" dirty="0" smtClean="0"/>
          </a:p>
          <a:p>
            <a:pPr marL="342900" indent="-342900" algn="just">
              <a:buFont typeface="Arial" panose="020B0604020202020204" pitchFamily="34" charset="0"/>
              <a:buChar char="•"/>
            </a:pPr>
            <a:r>
              <a:rPr lang="en-GB" sz="2000" b="0" dirty="0"/>
              <a:t>Once </a:t>
            </a:r>
            <a:r>
              <a:rPr lang="en-GB" sz="2000" b="0" dirty="0" smtClean="0"/>
              <a:t>both countries </a:t>
            </a:r>
            <a:r>
              <a:rPr lang="en-GB" sz="2000" b="0" dirty="0"/>
              <a:t>complete the exchange of Notes notifying each other on compliance with the domestic requirements for the entry into force of the Memorandum</a:t>
            </a:r>
            <a:r>
              <a:rPr lang="en-GB" sz="2000" b="0" dirty="0" smtClean="0"/>
              <a:t>, Program </a:t>
            </a:r>
            <a:r>
              <a:rPr lang="en-GB" sz="2000" b="0" dirty="0"/>
              <a:t>of Cooperation (</a:t>
            </a:r>
            <a:r>
              <a:rPr lang="en-GB" sz="2000" b="0" dirty="0" err="1"/>
              <a:t>PoC</a:t>
            </a:r>
            <a:r>
              <a:rPr lang="en-GB" sz="2000" b="0" dirty="0"/>
              <a:t>) which contained the identified ICT Project of </a:t>
            </a:r>
            <a:r>
              <a:rPr lang="en-GB" sz="2000" b="0" dirty="0" smtClean="0"/>
              <a:t>Implementation will be developed.</a:t>
            </a:r>
            <a:endParaRPr lang="en-GB" sz="2000" b="0" dirty="0"/>
          </a:p>
        </p:txBody>
      </p:sp>
      <p:pic>
        <p:nvPicPr>
          <p:cNvPr id="9" name="Picture 6" descr="approved-logo.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388" y="115888"/>
            <a:ext cx="2771775" cy="93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3251793" y="272880"/>
            <a:ext cx="4843762" cy="584775"/>
          </a:xfrm>
          <a:prstGeom prst="rect">
            <a:avLst/>
          </a:prstGeom>
        </p:spPr>
        <p:txBody>
          <a:bodyPr wrap="none">
            <a:spAutoFit/>
          </a:bodyPr>
          <a:lstStyle/>
          <a:p>
            <a:r>
              <a:rPr lang="en-ZA" sz="3200" dirty="0" smtClean="0">
                <a:solidFill>
                  <a:srgbClr val="C00000"/>
                </a:solidFill>
              </a:rPr>
              <a:t>DISCUSSION: NAMIBIA </a:t>
            </a:r>
            <a:endParaRPr lang="en-GB" sz="3200" dirty="0"/>
          </a:p>
        </p:txBody>
      </p:sp>
    </p:spTree>
    <p:extLst>
      <p:ext uri="{BB962C8B-B14F-4D97-AF65-F5344CB8AC3E}">
        <p14:creationId xmlns:p14="http://schemas.microsoft.com/office/powerpoint/2010/main" xmlns="" val="18990965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26274</TotalTime>
  <Words>2867</Words>
  <Application>Microsoft Office PowerPoint</Application>
  <PresentationFormat>On-screen Show (4:3)</PresentationFormat>
  <Paragraphs>232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                                                                 Presentation of Signed Bilateral Agreements with International Counterparts  between 2017 and 2018        03 December 2019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PUMZA</cp:lastModifiedBy>
  <cp:revision>689</cp:revision>
  <cp:lastPrinted>2018-10-15T11:33:41Z</cp:lastPrinted>
  <dcterms:created xsi:type="dcterms:W3CDTF">2006-03-29T18:40:00Z</dcterms:created>
  <dcterms:modified xsi:type="dcterms:W3CDTF">2019-12-05T08:08:00Z</dcterms:modified>
</cp:coreProperties>
</file>