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47"/>
  </p:notesMasterIdLst>
  <p:sldIdLst>
    <p:sldId id="257" r:id="rId2"/>
    <p:sldId id="384" r:id="rId3"/>
    <p:sldId id="38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98" r:id="rId25"/>
    <p:sldId id="367" r:id="rId26"/>
    <p:sldId id="368" r:id="rId27"/>
    <p:sldId id="369" r:id="rId28"/>
    <p:sldId id="396" r:id="rId29"/>
    <p:sldId id="397" r:id="rId30"/>
    <p:sldId id="372" r:id="rId31"/>
    <p:sldId id="373" r:id="rId32"/>
    <p:sldId id="374" r:id="rId33"/>
    <p:sldId id="375" r:id="rId34"/>
    <p:sldId id="399" r:id="rId35"/>
    <p:sldId id="400" r:id="rId36"/>
    <p:sldId id="378" r:id="rId37"/>
    <p:sldId id="379" r:id="rId38"/>
    <p:sldId id="380" r:id="rId39"/>
    <p:sldId id="381" r:id="rId40"/>
    <p:sldId id="382" r:id="rId41"/>
    <p:sldId id="391" r:id="rId42"/>
    <p:sldId id="392" r:id="rId43"/>
    <p:sldId id="393" r:id="rId44"/>
    <p:sldId id="395" r:id="rId45"/>
    <p:sldId id="260" r:id="rId46"/>
  </p:sldIdLst>
  <p:sldSz cx="9144000" cy="6858000" type="screen4x3"/>
  <p:notesSz cx="6808788" cy="994092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4706" autoAdjust="0"/>
  </p:normalViewPr>
  <p:slideViewPr>
    <p:cSldViewPr snapToGrid="0" snapToObjects="1">
      <p:cViewPr varScale="1">
        <p:scale>
          <a:sx n="110" d="100"/>
          <a:sy n="110" d="100"/>
        </p:scale>
        <p:origin x="-1644" y="-90"/>
      </p:cViewPr>
      <p:guideLst>
        <p:guide orient="horz" pos="2160"/>
        <p:guide pos="2880"/>
      </p:guideLst>
    </p:cSldViewPr>
  </p:slideViewPr>
  <p:outlineViewPr>
    <p:cViewPr>
      <p:scale>
        <a:sx n="50" d="100"/>
        <a:sy n="50" d="100"/>
      </p:scale>
      <p:origin x="0" y="-31770"/>
    </p:cViewPr>
    <p:sldLst>
      <p:sld r:id="rId1" collapse="1"/>
    </p:sldLst>
  </p:outlineViewPr>
  <p:notesTextViewPr>
    <p:cViewPr>
      <p:scale>
        <a:sx n="150" d="100"/>
        <a:sy n="150" d="100"/>
      </p:scale>
      <p:origin x="0" y="0"/>
    </p:cViewPr>
  </p:notesTextViewPr>
  <p:sorterViewPr>
    <p:cViewPr>
      <p:scale>
        <a:sx n="100" d="100"/>
        <a:sy n="100" d="100"/>
      </p:scale>
      <p:origin x="0" y="-30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3.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Top management by population group</a:t>
            </a:r>
          </a:p>
        </c:rich>
      </c:tx>
      <c:layout/>
    </c:title>
    <c:view3D>
      <c:rAngAx val="1"/>
    </c:view3D>
    <c:plotArea>
      <c:layout/>
      <c:bar3DChart>
        <c:barDir val="col"/>
        <c:grouping val="clustered"/>
        <c:ser>
          <c:idx val="0"/>
          <c:order val="0"/>
          <c:tx>
            <c:strRef>
              <c:f>'TRENDS ALL'!$B$89</c:f>
              <c:strCache>
                <c:ptCount val="1"/>
                <c:pt idx="0">
                  <c:v>2016</c:v>
                </c:pt>
              </c:strCache>
            </c:strRef>
          </c:tx>
          <c:spPr>
            <a:solidFill>
              <a:srgbClr val="00B050"/>
            </a:solidFill>
          </c:spPr>
          <c:cat>
            <c:strRef>
              <c:f>'TRENDS ALL'!$C$87:$G$87</c:f>
              <c:strCache>
                <c:ptCount val="5"/>
                <c:pt idx="0">
                  <c:v>African</c:v>
                </c:pt>
                <c:pt idx="1">
                  <c:v>Coloured</c:v>
                </c:pt>
                <c:pt idx="2">
                  <c:v>Indian</c:v>
                </c:pt>
                <c:pt idx="3">
                  <c:v>White</c:v>
                </c:pt>
                <c:pt idx="4">
                  <c:v>Foreign National</c:v>
                </c:pt>
              </c:strCache>
            </c:strRef>
          </c:cat>
          <c:val>
            <c:numRef>
              <c:f>'TRENDS ALL'!$C$89:$G$89</c:f>
              <c:numCache>
                <c:formatCode>0.0%</c:formatCode>
                <c:ptCount val="5"/>
                <c:pt idx="0">
                  <c:v>0.14359661613200439</c:v>
                </c:pt>
                <c:pt idx="1">
                  <c:v>4.9484881480861061E-2</c:v>
                </c:pt>
                <c:pt idx="2">
                  <c:v>8.8617137113661121E-2</c:v>
                </c:pt>
                <c:pt idx="3">
                  <c:v>0.68456319624759199</c:v>
                </c:pt>
                <c:pt idx="4">
                  <c:v>3.3738169025881573E-2</c:v>
                </c:pt>
              </c:numCache>
            </c:numRef>
          </c:val>
          <c:extLst xmlns:c16r2="http://schemas.microsoft.com/office/drawing/2015/06/chart">
            <c:ext xmlns:c16="http://schemas.microsoft.com/office/drawing/2014/chart" uri="{C3380CC4-5D6E-409C-BE32-E72D297353CC}">
              <c16:uniqueId val="{00000000-BE38-47BD-ABEA-188C135ACCBE}"/>
            </c:ext>
          </c:extLst>
        </c:ser>
        <c:ser>
          <c:idx val="1"/>
          <c:order val="1"/>
          <c:tx>
            <c:strRef>
              <c:f>'TRENDS ALL'!$B$91</c:f>
              <c:strCache>
                <c:ptCount val="1"/>
                <c:pt idx="0">
                  <c:v>2017</c:v>
                </c:pt>
              </c:strCache>
            </c:strRef>
          </c:tx>
          <c:cat>
            <c:strRef>
              <c:f>'TRENDS ALL'!$C$87:$G$87</c:f>
              <c:strCache>
                <c:ptCount val="5"/>
                <c:pt idx="0">
                  <c:v>African</c:v>
                </c:pt>
                <c:pt idx="1">
                  <c:v>Coloured</c:v>
                </c:pt>
                <c:pt idx="2">
                  <c:v>Indian</c:v>
                </c:pt>
                <c:pt idx="3">
                  <c:v>White</c:v>
                </c:pt>
                <c:pt idx="4">
                  <c:v>Foreign National</c:v>
                </c:pt>
              </c:strCache>
            </c:strRef>
          </c:cat>
          <c:val>
            <c:numRef>
              <c:f>'TRENDS ALL'!$C$91:$G$91</c:f>
              <c:numCache>
                <c:formatCode>0.0%</c:formatCode>
                <c:ptCount val="5"/>
                <c:pt idx="0">
                  <c:v>0.14298411653361864</c:v>
                </c:pt>
                <c:pt idx="1">
                  <c:v>5.000000000000001E-2</c:v>
                </c:pt>
                <c:pt idx="2">
                  <c:v>9.3819438729322718E-2</c:v>
                </c:pt>
                <c:pt idx="3">
                  <c:v>0.67737634762570997</c:v>
                </c:pt>
                <c:pt idx="4">
                  <c:v>3.4367541766109795E-2</c:v>
                </c:pt>
              </c:numCache>
            </c:numRef>
          </c:val>
          <c:extLst xmlns:c16r2="http://schemas.microsoft.com/office/drawing/2015/06/chart">
            <c:ext xmlns:c16="http://schemas.microsoft.com/office/drawing/2014/chart" uri="{C3380CC4-5D6E-409C-BE32-E72D297353CC}">
              <c16:uniqueId val="{00000001-BE38-47BD-ABEA-188C135ACCBE}"/>
            </c:ext>
          </c:extLst>
        </c:ser>
        <c:ser>
          <c:idx val="2"/>
          <c:order val="2"/>
          <c:tx>
            <c:strRef>
              <c:f>'TRENDS ALL'!$B$93</c:f>
              <c:strCache>
                <c:ptCount val="1"/>
                <c:pt idx="0">
                  <c:v>2018</c:v>
                </c:pt>
              </c:strCache>
            </c:strRef>
          </c:tx>
          <c:cat>
            <c:strRef>
              <c:f>'TRENDS ALL'!$C$87:$G$87</c:f>
              <c:strCache>
                <c:ptCount val="5"/>
                <c:pt idx="0">
                  <c:v>African</c:v>
                </c:pt>
                <c:pt idx="1">
                  <c:v>Coloured</c:v>
                </c:pt>
                <c:pt idx="2">
                  <c:v>Indian</c:v>
                </c:pt>
                <c:pt idx="3">
                  <c:v>White</c:v>
                </c:pt>
                <c:pt idx="4">
                  <c:v>Foreign National</c:v>
                </c:pt>
              </c:strCache>
            </c:strRef>
          </c:cat>
          <c:val>
            <c:numRef>
              <c:f>'TRENDS ALL'!$C$93:$G$93</c:f>
              <c:numCache>
                <c:formatCode>0.0%</c:formatCode>
                <c:ptCount val="5"/>
                <c:pt idx="0">
                  <c:v>0.15061152025249872</c:v>
                </c:pt>
                <c:pt idx="1">
                  <c:v>5.3294318779589685E-2</c:v>
                </c:pt>
                <c:pt idx="2">
                  <c:v>9.7498027354024214E-2</c:v>
                </c:pt>
                <c:pt idx="3">
                  <c:v>0.66461730668069463</c:v>
                </c:pt>
                <c:pt idx="4">
                  <c:v>3.3978826933193054E-2</c:v>
                </c:pt>
              </c:numCache>
            </c:numRef>
          </c:val>
          <c:extLst xmlns:c16r2="http://schemas.microsoft.com/office/drawing/2015/06/chart">
            <c:ext xmlns:c16="http://schemas.microsoft.com/office/drawing/2014/chart" uri="{C3380CC4-5D6E-409C-BE32-E72D297353CC}">
              <c16:uniqueId val="{00000002-BE38-47BD-ABEA-188C135ACCBE}"/>
            </c:ext>
          </c:extLst>
        </c:ser>
        <c:dLbls/>
        <c:shape val="cylinder"/>
        <c:axId val="76904704"/>
        <c:axId val="76914688"/>
        <c:axId val="0"/>
      </c:bar3DChart>
      <c:catAx>
        <c:axId val="76904704"/>
        <c:scaling>
          <c:orientation val="minMax"/>
        </c:scaling>
        <c:axPos val="b"/>
        <c:numFmt formatCode="General" sourceLinked="0"/>
        <c:tickLblPos val="nextTo"/>
        <c:crossAx val="76914688"/>
        <c:crosses val="autoZero"/>
        <c:auto val="1"/>
        <c:lblAlgn val="ctr"/>
        <c:lblOffset val="100"/>
      </c:catAx>
      <c:valAx>
        <c:axId val="76914688"/>
        <c:scaling>
          <c:orientation val="minMax"/>
        </c:scaling>
        <c:axPos val="l"/>
        <c:numFmt formatCode="0.0%" sourceLinked="1"/>
        <c:tickLblPos val="nextTo"/>
        <c:crossAx val="76904704"/>
        <c:crosses val="autoZero"/>
        <c:crossBetween val="between"/>
      </c:valAx>
      <c:dTable>
        <c:showHorzBorder val="1"/>
        <c:showVertBorder val="1"/>
        <c:showOutline val="1"/>
        <c:showKeys val="1"/>
      </c:dTable>
    </c:plotArea>
    <c:plotVisOnly val="1"/>
    <c:dispBlanksAs val="gap"/>
  </c:chart>
  <c:spPr>
    <a:solidFill>
      <a:schemeClr val="bg2"/>
    </a:solidFill>
  </c:spPr>
  <c:txPr>
    <a:bodyPr/>
    <a:lstStyle/>
    <a:p>
      <a:pPr>
        <a:defRPr sz="1800" b="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Professionally qualified by gender</a:t>
            </a:r>
          </a:p>
        </c:rich>
      </c:tx>
    </c:title>
    <c:view3D>
      <c:rAngAx val="1"/>
    </c:view3D>
    <c:plotArea>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8.3333435659715249E-3"/>
                  <c:y val="-1.812865926904905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A8-4F68-A90E-0CF0DD8FF0E6}"/>
                </c:ext>
              </c:extLst>
            </c:dLbl>
            <c:dLbl>
              <c:idx val="1"/>
              <c:layout>
                <c:manualLayout>
                  <c:x val="1.0038919693027873E-2"/>
                  <c:y val="-1.3915080424707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A8-4F68-A90E-0CF0DD8FF0E6}"/>
                </c:ext>
              </c:extLst>
            </c:dLbl>
            <c:dLbl>
              <c:idx val="2"/>
              <c:layout>
                <c:manualLayout>
                  <c:x val="1.3366749036480179E-2"/>
                  <c:y val="-3.532008479204157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A8-4F68-A90E-0CF0DD8FF0E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ALL'!$B$151,'TRENDS ALL'!$B$153,'TRENDS ALL'!$B$155)</c:f>
              <c:numCache>
                <c:formatCode>General</c:formatCode>
                <c:ptCount val="3"/>
                <c:pt idx="0">
                  <c:v>2016</c:v>
                </c:pt>
                <c:pt idx="1">
                  <c:v>2017</c:v>
                </c:pt>
                <c:pt idx="2">
                  <c:v>2018</c:v>
                </c:pt>
              </c:numCache>
            </c:numRef>
          </c:cat>
          <c:val>
            <c:numRef>
              <c:f>('TRENDS ALL'!$C$151,'TRENDS ALL'!$C$153,'TRENDS ALL'!$C$155)</c:f>
              <c:numCache>
                <c:formatCode>0.0%</c:formatCode>
                <c:ptCount val="3"/>
                <c:pt idx="0">
                  <c:v>0.54418343197263963</c:v>
                </c:pt>
                <c:pt idx="1">
                  <c:v>0.53447280672044417</c:v>
                </c:pt>
                <c:pt idx="2">
                  <c:v>0.55134090642932443</c:v>
                </c:pt>
              </c:numCache>
            </c:numRef>
          </c:val>
          <c:extLst xmlns:c16r2="http://schemas.microsoft.com/office/drawing/2015/06/chart">
            <c:ext xmlns:c16="http://schemas.microsoft.com/office/drawing/2014/chart" uri="{C3380CC4-5D6E-409C-BE32-E72D297353CC}">
              <c16:uniqueId val="{00000003-0CA8-4F68-A90E-0CF0DD8FF0E6}"/>
            </c:ext>
          </c:extLst>
        </c:ser>
        <c:ser>
          <c:idx val="1"/>
          <c:order val="1"/>
          <c:tx>
            <c:strRef>
              <c:f>'TRENDS ALL'!$D$137</c:f>
              <c:strCache>
                <c:ptCount val="1"/>
                <c:pt idx="0">
                  <c:v>FEMALE</c:v>
                </c:pt>
              </c:strCache>
            </c:strRef>
          </c:tx>
          <c:spPr>
            <a:solidFill>
              <a:srgbClr val="FF0000"/>
            </a:solidFill>
          </c:spPr>
          <c:dLbls>
            <c:dLbl>
              <c:idx val="0"/>
              <c:layout>
                <c:manualLayout>
                  <c:x val="2.1616594275137201E-2"/>
                  <c:y val="-2.02091274806747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A8-4F68-A90E-0CF0DD8FF0E6}"/>
                </c:ext>
              </c:extLst>
            </c:dLbl>
            <c:dLbl>
              <c:idx val="1"/>
              <c:layout>
                <c:manualLayout>
                  <c:x val="1.9444444444444348E-2"/>
                  <c:y val="-3.24074074074074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CA8-4F68-A90E-0CF0DD8FF0E6}"/>
                </c:ext>
              </c:extLst>
            </c:dLbl>
            <c:dLbl>
              <c:idx val="2"/>
              <c:layout>
                <c:manualLayout>
                  <c:x val="2.0050123554720259E-2"/>
                  <c:y val="-2.01829055954523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A8-4F68-A90E-0CF0DD8FF0E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ALL'!$B$151,'TRENDS ALL'!$B$153,'TRENDS ALL'!$B$155)</c:f>
              <c:numCache>
                <c:formatCode>General</c:formatCode>
                <c:ptCount val="3"/>
                <c:pt idx="0">
                  <c:v>2016</c:v>
                </c:pt>
                <c:pt idx="1">
                  <c:v>2017</c:v>
                </c:pt>
                <c:pt idx="2">
                  <c:v>2018</c:v>
                </c:pt>
              </c:numCache>
            </c:numRef>
          </c:cat>
          <c:val>
            <c:numRef>
              <c:f>('TRENDS ALL'!$D$151,'TRENDS ALL'!$D$153,'TRENDS ALL'!$D$155)</c:f>
              <c:numCache>
                <c:formatCode>0.0%</c:formatCode>
                <c:ptCount val="3"/>
                <c:pt idx="0">
                  <c:v>0.45581656802736026</c:v>
                </c:pt>
                <c:pt idx="1">
                  <c:v>0.46552719327955588</c:v>
                </c:pt>
                <c:pt idx="2">
                  <c:v>0.44865909357067579</c:v>
                </c:pt>
              </c:numCache>
            </c:numRef>
          </c:val>
          <c:extLst xmlns:c16r2="http://schemas.microsoft.com/office/drawing/2015/06/chart">
            <c:ext xmlns:c16="http://schemas.microsoft.com/office/drawing/2014/chart" uri="{C3380CC4-5D6E-409C-BE32-E72D297353CC}">
              <c16:uniqueId val="{00000007-0CA8-4F68-A90E-0CF0DD8FF0E6}"/>
            </c:ext>
          </c:extLst>
        </c:ser>
        <c:dLbls>
          <c:showVal val="1"/>
        </c:dLbls>
        <c:shape val="cylinder"/>
        <c:axId val="114180096"/>
        <c:axId val="114181632"/>
        <c:axId val="0"/>
      </c:bar3DChart>
      <c:catAx>
        <c:axId val="114180096"/>
        <c:scaling>
          <c:orientation val="minMax"/>
        </c:scaling>
        <c:axPos val="b"/>
        <c:numFmt formatCode="General" sourceLinked="1"/>
        <c:tickLblPos val="nextTo"/>
        <c:crossAx val="114181632"/>
        <c:crosses val="autoZero"/>
        <c:auto val="1"/>
        <c:lblAlgn val="ctr"/>
        <c:lblOffset val="100"/>
      </c:catAx>
      <c:valAx>
        <c:axId val="114181632"/>
        <c:scaling>
          <c:orientation val="minMax"/>
        </c:scaling>
        <c:axPos val="l"/>
        <c:numFmt formatCode="0.0%" sourceLinked="1"/>
        <c:tickLblPos val="nextTo"/>
        <c:crossAx val="114180096"/>
        <c:crosses val="autoZero"/>
        <c:crossBetween val="between"/>
      </c:valAx>
    </c:plotArea>
    <c:legend>
      <c:legendPos val="b"/>
    </c:legend>
    <c:plotVisOnly val="1"/>
    <c:dispBlanksAs val="gap"/>
  </c:chart>
  <c:spPr>
    <a:solidFill>
      <a:schemeClr val="bg2"/>
    </a:solidFill>
  </c:spPr>
  <c:txPr>
    <a:bodyPr/>
    <a:lstStyle/>
    <a:p>
      <a:pPr>
        <a:defRPr sz="1800" b="1"/>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Professionally Qualified - Government &amp; Private Sector by Population Group </a:t>
            </a:r>
          </a:p>
        </c:rich>
      </c:tx>
      <c:layout>
        <c:manualLayout>
          <c:xMode val="edge"/>
          <c:yMode val="edge"/>
          <c:x val="0.14590178854613403"/>
          <c:y val="2.3323615160349854E-2"/>
        </c:manualLayout>
      </c:layout>
    </c:title>
    <c:view3D>
      <c:depthPercent val="100"/>
      <c:rAngAx val="1"/>
    </c:view3D>
    <c:plotArea>
      <c:layout/>
      <c:bar3DChart>
        <c:barDir val="col"/>
        <c:grouping val="clustered"/>
        <c:ser>
          <c:idx val="0"/>
          <c:order val="0"/>
          <c:tx>
            <c:strRef>
              <c:f>'PUBLIC PRIVATE ALL'!$B$87</c:f>
              <c:strCache>
                <c:ptCount val="1"/>
                <c:pt idx="0">
                  <c:v>GOVERNMENT</c:v>
                </c:pt>
              </c:strCache>
            </c:strRef>
          </c:tx>
          <c:spPr>
            <a:solidFill>
              <a:srgbClr val="C0504D">
                <a:lumMod val="75000"/>
              </a:srgbClr>
            </a:solidFill>
          </c:spPr>
          <c:dLbls>
            <c:dLbl>
              <c:idx val="3"/>
              <c:layout>
                <c:manualLayout>
                  <c:x val="1.8691585728393766E-2"/>
                  <c:y val="-2.64400377714825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30A-4296-905C-F9F6C2122B8C}"/>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ALL'!$C$87:$G$87</c:f>
              <c:numCache>
                <c:formatCode>0.0%</c:formatCode>
                <c:ptCount val="5"/>
                <c:pt idx="0">
                  <c:v>0.6522633917696371</c:v>
                </c:pt>
                <c:pt idx="1">
                  <c:v>0.10467294429931037</c:v>
                </c:pt>
                <c:pt idx="2">
                  <c:v>5.3625878854570042E-2</c:v>
                </c:pt>
                <c:pt idx="3">
                  <c:v>0.17321730072996386</c:v>
                </c:pt>
                <c:pt idx="4">
                  <c:v>1.6220484346518609E-2</c:v>
                </c:pt>
              </c:numCache>
            </c:numRef>
          </c:val>
          <c:extLst xmlns:c16r2="http://schemas.microsoft.com/office/drawing/2015/06/chart">
            <c:ext xmlns:c16="http://schemas.microsoft.com/office/drawing/2014/chart" uri="{C3380CC4-5D6E-409C-BE32-E72D297353CC}">
              <c16:uniqueId val="{00000001-230A-4296-905C-F9F6C2122B8C}"/>
            </c:ext>
          </c:extLst>
        </c:ser>
        <c:ser>
          <c:idx val="1"/>
          <c:order val="1"/>
          <c:tx>
            <c:strRef>
              <c:f>'PUBLIC PRIVATE ALL'!$B$89</c:f>
              <c:strCache>
                <c:ptCount val="1"/>
                <c:pt idx="0">
                  <c:v>PRIVATE</c:v>
                </c:pt>
              </c:strCache>
            </c:strRef>
          </c:tx>
          <c:spPr>
            <a:solidFill>
              <a:srgbClr val="FF0000"/>
            </a:solidFill>
          </c:spPr>
          <c:dLbls>
            <c:dLbl>
              <c:idx val="0"/>
              <c:layout>
                <c:manualLayout>
                  <c:x val="4.3075324866353175E-2"/>
                  <c:y val="-3.8542427094572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30A-4296-905C-F9F6C2122B8C}"/>
                </c:ext>
              </c:extLst>
            </c:dLbl>
            <c:dLbl>
              <c:idx val="1"/>
              <c:layout>
                <c:manualLayout>
                  <c:x val="1.8691585728393766E-2"/>
                  <c:y val="-5.28800755429651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30A-4296-905C-F9F6C2122B8C}"/>
                </c:ext>
              </c:extLst>
            </c:dLbl>
            <c:dLbl>
              <c:idx val="2"/>
              <c:layout>
                <c:manualLayout>
                  <c:x val="1.8691585728393766E-2"/>
                  <c:y val="-7.554296506137867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0A-4296-905C-F9F6C2122B8C}"/>
                </c:ext>
              </c:extLst>
            </c:dLbl>
            <c:dLbl>
              <c:idx val="3"/>
              <c:layout>
                <c:manualLayout>
                  <c:x val="2.0768428587104183E-2"/>
                  <c:y val="-7.554296506137935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0A-4296-905C-F9F6C2122B8C}"/>
                </c:ext>
              </c:extLst>
            </c:dLbl>
            <c:dLbl>
              <c:idx val="4"/>
              <c:layout>
                <c:manualLayout>
                  <c:x val="1.8691585728393613E-2"/>
                  <c:y val="-1.510859301227587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0A-4296-905C-F9F6C2122B8C}"/>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ALL'!$C$89:$G$89</c:f>
              <c:numCache>
                <c:formatCode>0.0%</c:formatCode>
                <c:ptCount val="5"/>
                <c:pt idx="0">
                  <c:v>0.28990667328258796</c:v>
                </c:pt>
                <c:pt idx="1">
                  <c:v>0.10729405306109524</c:v>
                </c:pt>
                <c:pt idx="2">
                  <c:v>0.11378416613000286</c:v>
                </c:pt>
                <c:pt idx="3">
                  <c:v>0.45855459718541836</c:v>
                </c:pt>
                <c:pt idx="4">
                  <c:v>3.0460510340895891E-2</c:v>
                </c:pt>
              </c:numCache>
            </c:numRef>
          </c:val>
          <c:extLst xmlns:c16r2="http://schemas.microsoft.com/office/drawing/2015/06/chart">
            <c:ext xmlns:c16="http://schemas.microsoft.com/office/drawing/2014/chart" uri="{C3380CC4-5D6E-409C-BE32-E72D297353CC}">
              <c16:uniqueId val="{00000007-230A-4296-905C-F9F6C2122B8C}"/>
            </c:ext>
          </c:extLst>
        </c:ser>
        <c:dLbls/>
        <c:shape val="box"/>
        <c:axId val="113650304"/>
        <c:axId val="113668480"/>
        <c:axId val="0"/>
      </c:bar3DChart>
      <c:catAx>
        <c:axId val="113650304"/>
        <c:scaling>
          <c:orientation val="minMax"/>
        </c:scaling>
        <c:axPos val="b"/>
        <c:numFmt formatCode="General" sourceLinked="1"/>
        <c:tickLblPos val="nextTo"/>
        <c:crossAx val="113668480"/>
        <c:crosses val="autoZero"/>
        <c:auto val="1"/>
        <c:lblAlgn val="ctr"/>
        <c:lblOffset val="100"/>
      </c:catAx>
      <c:valAx>
        <c:axId val="113668480"/>
        <c:scaling>
          <c:orientation val="minMax"/>
        </c:scaling>
        <c:axPos val="l"/>
        <c:numFmt formatCode="0.0%" sourceLinked="1"/>
        <c:tickLblPos val="nextTo"/>
        <c:crossAx val="113650304"/>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Professionally Qualified - Government &amp; Private Sector by Gender</a:t>
            </a:r>
          </a:p>
        </c:rich>
      </c:tx>
    </c:title>
    <c:view3D>
      <c:depthPercent val="100"/>
      <c:rAngAx val="1"/>
    </c:view3D>
    <c:plotArea>
      <c:layout/>
      <c:bar3DChart>
        <c:barDir val="col"/>
        <c:grouping val="clustered"/>
        <c:ser>
          <c:idx val="0"/>
          <c:order val="0"/>
          <c:tx>
            <c:strRef>
              <c:f>'PUBLIC PRIVATE ALL'!$B$125</c:f>
              <c:strCache>
                <c:ptCount val="1"/>
                <c:pt idx="0">
                  <c:v>GOVERNMENT</c:v>
                </c:pt>
              </c:strCache>
            </c:strRef>
          </c:tx>
          <c:dLbls>
            <c:dLbl>
              <c:idx val="0"/>
              <c:layout>
                <c:manualLayout>
                  <c:x val="-1.1111111111111115E-2"/>
                  <c:y val="-4.16666666666667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A3F-4897-9A84-2B8D202DB788}"/>
                </c:ext>
              </c:extLst>
            </c:dLbl>
            <c:dLbl>
              <c:idx val="1"/>
              <c:layout>
                <c:manualLayout>
                  <c:x val="8.333333333333335E-3"/>
                  <c:y val="-6.018518518518516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3F-4897-9A84-2B8D202DB788}"/>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ALL'!$C$125:$D$125</c:f>
              <c:numCache>
                <c:formatCode>0.0%</c:formatCode>
                <c:ptCount val="2"/>
                <c:pt idx="0">
                  <c:v>0.46959604189941795</c:v>
                </c:pt>
                <c:pt idx="1">
                  <c:v>0.53040395810058227</c:v>
                </c:pt>
              </c:numCache>
            </c:numRef>
          </c:val>
          <c:extLst xmlns:c16r2="http://schemas.microsoft.com/office/drawing/2015/06/chart">
            <c:ext xmlns:c16="http://schemas.microsoft.com/office/drawing/2014/chart" uri="{C3380CC4-5D6E-409C-BE32-E72D297353CC}">
              <c16:uniqueId val="{00000002-1A3F-4897-9A84-2B8D202DB788}"/>
            </c:ext>
          </c:extLst>
        </c:ser>
        <c:ser>
          <c:idx val="1"/>
          <c:order val="1"/>
          <c:tx>
            <c:strRef>
              <c:f>'PUBLIC PRIVATE ALL'!$B$127</c:f>
              <c:strCache>
                <c:ptCount val="1"/>
                <c:pt idx="0">
                  <c:v>PRIVATE</c:v>
                </c:pt>
              </c:strCache>
            </c:strRef>
          </c:tx>
          <c:spPr>
            <a:solidFill>
              <a:srgbClr val="C0504D">
                <a:lumMod val="60000"/>
                <a:lumOff val="40000"/>
              </a:srgbClr>
            </a:solidFill>
          </c:spPr>
          <c:dPt>
            <c:idx val="0"/>
            <c:spPr>
              <a:solidFill>
                <a:srgbClr val="C0504D">
                  <a:lumMod val="50000"/>
                </a:srgbClr>
              </a:solidFill>
            </c:spPr>
            <c:extLst xmlns:c16r2="http://schemas.microsoft.com/office/drawing/2015/06/chart">
              <c:ext xmlns:c16="http://schemas.microsoft.com/office/drawing/2014/chart" uri="{C3380CC4-5D6E-409C-BE32-E72D297353CC}">
                <c16:uniqueId val="{00000003-1A3F-4897-9A84-2B8D202DB788}"/>
              </c:ext>
            </c:extLst>
          </c:dPt>
          <c:dPt>
            <c:idx val="1"/>
            <c:spPr>
              <a:solidFill>
                <a:srgbClr val="C0504D">
                  <a:lumMod val="50000"/>
                </a:srgbClr>
              </a:solidFill>
            </c:spPr>
            <c:extLst xmlns:c16r2="http://schemas.microsoft.com/office/drawing/2015/06/chart">
              <c:ext xmlns:c16="http://schemas.microsoft.com/office/drawing/2014/chart" uri="{C3380CC4-5D6E-409C-BE32-E72D297353CC}">
                <c16:uniqueId val="{00000004-1A3F-4897-9A84-2B8D202DB788}"/>
              </c:ext>
            </c:extLst>
          </c:dPt>
          <c:dLbls>
            <c:dLbl>
              <c:idx val="0"/>
              <c:layout>
                <c:manualLayout>
                  <c:x val="3.0555555555555558E-2"/>
                  <c:y val="-3.240740740740745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3F-4897-9A84-2B8D202DB788}"/>
                </c:ext>
              </c:extLst>
            </c:dLbl>
            <c:dLbl>
              <c:idx val="1"/>
              <c:layout>
                <c:manualLayout>
                  <c:x val="2.7777777777777686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A3F-4897-9A84-2B8D202DB788}"/>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ALL'!$C$127:$D$127</c:f>
              <c:numCache>
                <c:formatCode>0.0%</c:formatCode>
                <c:ptCount val="2"/>
                <c:pt idx="0">
                  <c:v>0.59608217818646325</c:v>
                </c:pt>
                <c:pt idx="1">
                  <c:v>0.40391782181353658</c:v>
                </c:pt>
              </c:numCache>
            </c:numRef>
          </c:val>
          <c:extLst xmlns:c16r2="http://schemas.microsoft.com/office/drawing/2015/06/chart">
            <c:ext xmlns:c16="http://schemas.microsoft.com/office/drawing/2014/chart" uri="{C3380CC4-5D6E-409C-BE32-E72D297353CC}">
              <c16:uniqueId val="{00000005-1A3F-4897-9A84-2B8D202DB788}"/>
            </c:ext>
          </c:extLst>
        </c:ser>
        <c:dLbls/>
        <c:shape val="box"/>
        <c:axId val="114866432"/>
        <c:axId val="115249152"/>
        <c:axId val="0"/>
      </c:bar3DChart>
      <c:catAx>
        <c:axId val="114866432"/>
        <c:scaling>
          <c:orientation val="minMax"/>
        </c:scaling>
        <c:axPos val="b"/>
        <c:numFmt formatCode="General" sourceLinked="1"/>
        <c:tickLblPos val="nextTo"/>
        <c:crossAx val="115249152"/>
        <c:crosses val="autoZero"/>
        <c:auto val="1"/>
        <c:lblAlgn val="ctr"/>
        <c:lblOffset val="100"/>
      </c:catAx>
      <c:valAx>
        <c:axId val="115249152"/>
        <c:scaling>
          <c:orientation val="minMax"/>
        </c:scaling>
        <c:axPos val="l"/>
        <c:numFmt formatCode="0.0%" sourceLinked="1"/>
        <c:tickLblPos val="nextTo"/>
        <c:crossAx val="114866432"/>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Skilled level by population group</a:t>
            </a:r>
          </a:p>
        </c:rich>
      </c:tx>
      <c:layout>
        <c:manualLayout>
          <c:xMode val="edge"/>
          <c:yMode val="edge"/>
          <c:x val="0.28021943530888799"/>
          <c:y val="3.9920172228824949E-2"/>
        </c:manualLayout>
      </c:layout>
    </c:title>
    <c:view3D>
      <c:rAngAx val="1"/>
    </c:view3D>
    <c:plotArea>
      <c:layout/>
      <c:bar3DChart>
        <c:barDir val="col"/>
        <c:grouping val="clustered"/>
        <c:ser>
          <c:idx val="0"/>
          <c:order val="0"/>
          <c:tx>
            <c:strRef>
              <c:f>'TRENDS ALL'!$B$107</c:f>
              <c:strCache>
                <c:ptCount val="1"/>
                <c:pt idx="0">
                  <c:v>2016</c:v>
                </c:pt>
              </c:strCache>
            </c:strRef>
          </c:tx>
          <c:spPr>
            <a:solidFill>
              <a:srgbClr val="00B050"/>
            </a:solidFill>
          </c:spPr>
          <c:cat>
            <c:strRef>
              <c:f>'TRENDS ALL'!$C$87:$G$87</c:f>
              <c:strCache>
                <c:ptCount val="5"/>
                <c:pt idx="0">
                  <c:v>African</c:v>
                </c:pt>
                <c:pt idx="1">
                  <c:v>Coloured</c:v>
                </c:pt>
                <c:pt idx="2">
                  <c:v>Indian</c:v>
                </c:pt>
                <c:pt idx="3">
                  <c:v>White</c:v>
                </c:pt>
                <c:pt idx="4">
                  <c:v>Foreign National</c:v>
                </c:pt>
              </c:strCache>
            </c:strRef>
          </c:cat>
          <c:val>
            <c:numRef>
              <c:f>'TRENDS ALL'!$C$107:$G$107</c:f>
              <c:numCache>
                <c:formatCode>0.0%</c:formatCode>
                <c:ptCount val="5"/>
                <c:pt idx="0">
                  <c:v>0.60162570443230545</c:v>
                </c:pt>
                <c:pt idx="1">
                  <c:v>0.11520601403678607</c:v>
                </c:pt>
                <c:pt idx="2">
                  <c:v>5.7641361844834739E-2</c:v>
                </c:pt>
                <c:pt idx="3">
                  <c:v>0.20789720474346568</c:v>
                </c:pt>
                <c:pt idx="4">
                  <c:v>1.7629714942608215E-2</c:v>
                </c:pt>
              </c:numCache>
            </c:numRef>
          </c:val>
          <c:extLst xmlns:c16r2="http://schemas.microsoft.com/office/drawing/2015/06/chart">
            <c:ext xmlns:c16="http://schemas.microsoft.com/office/drawing/2014/chart" uri="{C3380CC4-5D6E-409C-BE32-E72D297353CC}">
              <c16:uniqueId val="{00000000-8FA9-4BCB-A72B-7F22866B2BD0}"/>
            </c:ext>
          </c:extLst>
        </c:ser>
        <c:ser>
          <c:idx val="1"/>
          <c:order val="1"/>
          <c:tx>
            <c:strRef>
              <c:f>'TRENDS ALL'!$B$109</c:f>
              <c:strCache>
                <c:ptCount val="1"/>
                <c:pt idx="0">
                  <c:v>2017</c:v>
                </c:pt>
              </c:strCache>
            </c:strRef>
          </c:tx>
          <c:cat>
            <c:strRef>
              <c:f>'TRENDS ALL'!$C$87:$G$87</c:f>
              <c:strCache>
                <c:ptCount val="5"/>
                <c:pt idx="0">
                  <c:v>African</c:v>
                </c:pt>
                <c:pt idx="1">
                  <c:v>Coloured</c:v>
                </c:pt>
                <c:pt idx="2">
                  <c:v>Indian</c:v>
                </c:pt>
                <c:pt idx="3">
                  <c:v>White</c:v>
                </c:pt>
                <c:pt idx="4">
                  <c:v>Foreign National</c:v>
                </c:pt>
              </c:strCache>
            </c:strRef>
          </c:cat>
          <c:val>
            <c:numRef>
              <c:f>'TRENDS ALL'!$C$109:$G$109</c:f>
              <c:numCache>
                <c:formatCode>0.0%</c:formatCode>
                <c:ptCount val="5"/>
                <c:pt idx="0">
                  <c:v>0.60200000000000009</c:v>
                </c:pt>
                <c:pt idx="1">
                  <c:v>0.115</c:v>
                </c:pt>
                <c:pt idx="2">
                  <c:v>5.8000000000000003E-2</c:v>
                </c:pt>
                <c:pt idx="3">
                  <c:v>0.22800000000000001</c:v>
                </c:pt>
                <c:pt idx="4">
                  <c:v>1.7999999999999999E-2</c:v>
                </c:pt>
              </c:numCache>
            </c:numRef>
          </c:val>
          <c:extLst xmlns:c16r2="http://schemas.microsoft.com/office/drawing/2015/06/chart">
            <c:ext xmlns:c16="http://schemas.microsoft.com/office/drawing/2014/chart" uri="{C3380CC4-5D6E-409C-BE32-E72D297353CC}">
              <c16:uniqueId val="{00000001-8FA9-4BCB-A72B-7F22866B2BD0}"/>
            </c:ext>
          </c:extLst>
        </c:ser>
        <c:ser>
          <c:idx val="2"/>
          <c:order val="2"/>
          <c:tx>
            <c:strRef>
              <c:f>'TRENDS ALL'!$B$111</c:f>
              <c:strCache>
                <c:ptCount val="1"/>
                <c:pt idx="0">
                  <c:v>2018</c:v>
                </c:pt>
              </c:strCache>
            </c:strRef>
          </c:tx>
          <c:cat>
            <c:strRef>
              <c:f>'TRENDS ALL'!$C$87:$G$87</c:f>
              <c:strCache>
                <c:ptCount val="5"/>
                <c:pt idx="0">
                  <c:v>African</c:v>
                </c:pt>
                <c:pt idx="1">
                  <c:v>Coloured</c:v>
                </c:pt>
                <c:pt idx="2">
                  <c:v>Indian</c:v>
                </c:pt>
                <c:pt idx="3">
                  <c:v>White</c:v>
                </c:pt>
                <c:pt idx="4">
                  <c:v>Foreign National</c:v>
                </c:pt>
              </c:strCache>
            </c:strRef>
          </c:cat>
          <c:val>
            <c:numRef>
              <c:f>'TRENDS ALL'!$C$111:$G$111</c:f>
              <c:numCache>
                <c:formatCode>0.0%</c:formatCode>
                <c:ptCount val="5"/>
                <c:pt idx="0">
                  <c:v>0.63316963477729815</c:v>
                </c:pt>
                <c:pt idx="1">
                  <c:v>0.11169570066318646</c:v>
                </c:pt>
                <c:pt idx="2">
                  <c:v>5.4199995348898369E-2</c:v>
                </c:pt>
                <c:pt idx="3">
                  <c:v>0.18481152421656741</c:v>
                </c:pt>
                <c:pt idx="4">
                  <c:v>1.6123144994049623E-2</c:v>
                </c:pt>
              </c:numCache>
            </c:numRef>
          </c:val>
          <c:extLst xmlns:c16r2="http://schemas.microsoft.com/office/drawing/2015/06/chart">
            <c:ext xmlns:c16="http://schemas.microsoft.com/office/drawing/2014/chart" uri="{C3380CC4-5D6E-409C-BE32-E72D297353CC}">
              <c16:uniqueId val="{00000002-8FA9-4BCB-A72B-7F22866B2BD0}"/>
            </c:ext>
          </c:extLst>
        </c:ser>
        <c:dLbls/>
        <c:shape val="cylinder"/>
        <c:axId val="117228672"/>
        <c:axId val="117230208"/>
        <c:axId val="0"/>
      </c:bar3DChart>
      <c:catAx>
        <c:axId val="117228672"/>
        <c:scaling>
          <c:orientation val="minMax"/>
        </c:scaling>
        <c:axPos val="b"/>
        <c:numFmt formatCode="General" sourceLinked="0"/>
        <c:tickLblPos val="nextTo"/>
        <c:crossAx val="117230208"/>
        <c:crosses val="autoZero"/>
        <c:auto val="1"/>
        <c:lblAlgn val="ctr"/>
        <c:lblOffset val="100"/>
      </c:catAx>
      <c:valAx>
        <c:axId val="117230208"/>
        <c:scaling>
          <c:orientation val="minMax"/>
        </c:scaling>
        <c:axPos val="l"/>
        <c:numFmt formatCode="0.0%" sourceLinked="1"/>
        <c:tickLblPos val="nextTo"/>
        <c:crossAx val="117228672"/>
        <c:crosses val="autoZero"/>
        <c:crossBetween val="between"/>
      </c:valAx>
      <c:dTable>
        <c:showHorzBorder val="1"/>
        <c:showVertBorder val="1"/>
        <c:showOutline val="1"/>
        <c:showKeys val="1"/>
      </c:dTable>
    </c:plotArea>
    <c:plotVisOnly val="1"/>
    <c:dispBlanksAs val="gap"/>
  </c:chart>
  <c:spPr>
    <a:solidFill>
      <a:schemeClr val="bg2"/>
    </a:solidFill>
  </c:spPr>
  <c:txPr>
    <a:bodyPr/>
    <a:lstStyle/>
    <a:p>
      <a:pPr>
        <a:defRPr sz="1800" b="1"/>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Skilled level by gender</a:t>
            </a:r>
          </a:p>
        </c:rich>
      </c:tx>
    </c:title>
    <c:view3D>
      <c:rAngAx val="1"/>
    </c:view3D>
    <c:plotArea>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8.3332793189687011E-3"/>
                  <c:y val="-1.53787652472299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80-4280-8755-B95EAB0159C8}"/>
                </c:ext>
              </c:extLst>
            </c:dLbl>
            <c:dLbl>
              <c:idx val="1"/>
              <c:layout>
                <c:manualLayout>
                  <c:x val="0"/>
                  <c:y val="-3.538767907433499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C80-4280-8755-B95EAB0159C8}"/>
                </c:ext>
              </c:extLst>
            </c:dLbl>
            <c:dLbl>
              <c:idx val="2"/>
              <c:layout>
                <c:manualLayout>
                  <c:x val="1.0831301540364595E-2"/>
                  <c:y val="-2.383992868938317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C80-4280-8755-B95EAB0159C8}"/>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ALL'!$B$157,'TRENDS ALL'!$B$159,'TRENDS ALL'!$B$161)</c:f>
              <c:numCache>
                <c:formatCode>General</c:formatCode>
                <c:ptCount val="3"/>
                <c:pt idx="0">
                  <c:v>2016</c:v>
                </c:pt>
                <c:pt idx="1">
                  <c:v>2017</c:v>
                </c:pt>
                <c:pt idx="2">
                  <c:v>2018</c:v>
                </c:pt>
              </c:numCache>
            </c:numRef>
          </c:cat>
          <c:val>
            <c:numRef>
              <c:f>('TRENDS ALL'!$C$157,'TRENDS ALL'!$C$159,'TRENDS ALL'!$C$161)</c:f>
              <c:numCache>
                <c:formatCode>0.0%</c:formatCode>
                <c:ptCount val="3"/>
                <c:pt idx="0">
                  <c:v>0.53994628163462866</c:v>
                </c:pt>
                <c:pt idx="1">
                  <c:v>0.52874810427398622</c:v>
                </c:pt>
                <c:pt idx="2">
                  <c:v>0.51921764425745642</c:v>
                </c:pt>
              </c:numCache>
            </c:numRef>
          </c:val>
          <c:extLst xmlns:c16r2="http://schemas.microsoft.com/office/drawing/2015/06/chart">
            <c:ext xmlns:c16="http://schemas.microsoft.com/office/drawing/2014/chart" uri="{C3380CC4-5D6E-409C-BE32-E72D297353CC}">
              <c16:uniqueId val="{00000003-6C80-4280-8755-B95EAB0159C8}"/>
            </c:ext>
          </c:extLst>
        </c:ser>
        <c:ser>
          <c:idx val="1"/>
          <c:order val="1"/>
          <c:tx>
            <c:strRef>
              <c:f>'TRENDS ALL'!$D$137</c:f>
              <c:strCache>
                <c:ptCount val="1"/>
                <c:pt idx="0">
                  <c:v>FEMALE</c:v>
                </c:pt>
              </c:strCache>
            </c:strRef>
          </c:tx>
          <c:spPr>
            <a:solidFill>
              <a:srgbClr val="FF0000"/>
            </a:solidFill>
          </c:spPr>
          <c:dLbls>
            <c:dLbl>
              <c:idx val="0"/>
              <c:layout>
                <c:manualLayout>
                  <c:x val="2.2222222222222178E-2"/>
                  <c:y val="-5.55555555555555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C80-4280-8755-B95EAB0159C8}"/>
                </c:ext>
              </c:extLst>
            </c:dLbl>
            <c:dLbl>
              <c:idx val="1"/>
              <c:layout>
                <c:manualLayout>
                  <c:x val="1.7557966226125508E-2"/>
                  <c:y val="-2.586216605998654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80-4280-8755-B95EAB0159C8}"/>
                </c:ext>
              </c:extLst>
            </c:dLbl>
            <c:dLbl>
              <c:idx val="2"/>
              <c:layout>
                <c:manualLayout>
                  <c:x val="1.9496342772656269E-2"/>
                  <c:y val="-2.04342245908998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C80-4280-8755-B95EAB0159C8}"/>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ALL'!$B$157,'TRENDS ALL'!$B$159,'TRENDS ALL'!$B$161)</c:f>
              <c:numCache>
                <c:formatCode>General</c:formatCode>
                <c:ptCount val="3"/>
                <c:pt idx="0">
                  <c:v>2016</c:v>
                </c:pt>
                <c:pt idx="1">
                  <c:v>2017</c:v>
                </c:pt>
                <c:pt idx="2">
                  <c:v>2018</c:v>
                </c:pt>
              </c:numCache>
            </c:numRef>
          </c:cat>
          <c:val>
            <c:numRef>
              <c:f>('TRENDS ALL'!$D$157,'TRENDS ALL'!$D$159,'TRENDS ALL'!$D$161)</c:f>
              <c:numCache>
                <c:formatCode>0.0%</c:formatCode>
                <c:ptCount val="3"/>
                <c:pt idx="0">
                  <c:v>0.46005371836537134</c:v>
                </c:pt>
                <c:pt idx="1">
                  <c:v>0.47125189572601384</c:v>
                </c:pt>
                <c:pt idx="2">
                  <c:v>0.48078235574254335</c:v>
                </c:pt>
              </c:numCache>
            </c:numRef>
          </c:val>
          <c:extLst xmlns:c16r2="http://schemas.microsoft.com/office/drawing/2015/06/chart">
            <c:ext xmlns:c16="http://schemas.microsoft.com/office/drawing/2014/chart" uri="{C3380CC4-5D6E-409C-BE32-E72D297353CC}">
              <c16:uniqueId val="{00000007-6C80-4280-8755-B95EAB0159C8}"/>
            </c:ext>
          </c:extLst>
        </c:ser>
        <c:dLbls>
          <c:showVal val="1"/>
        </c:dLbls>
        <c:shape val="cylinder"/>
        <c:axId val="117249152"/>
        <c:axId val="117250688"/>
        <c:axId val="0"/>
      </c:bar3DChart>
      <c:catAx>
        <c:axId val="117249152"/>
        <c:scaling>
          <c:orientation val="minMax"/>
        </c:scaling>
        <c:axPos val="b"/>
        <c:numFmt formatCode="General" sourceLinked="1"/>
        <c:tickLblPos val="nextTo"/>
        <c:crossAx val="117250688"/>
        <c:crosses val="autoZero"/>
        <c:auto val="1"/>
        <c:lblAlgn val="ctr"/>
        <c:lblOffset val="100"/>
      </c:catAx>
      <c:valAx>
        <c:axId val="117250688"/>
        <c:scaling>
          <c:orientation val="minMax"/>
        </c:scaling>
        <c:axPos val="l"/>
        <c:numFmt formatCode="0.0%" sourceLinked="1"/>
        <c:tickLblPos val="nextTo"/>
        <c:crossAx val="117249152"/>
        <c:crosses val="autoZero"/>
        <c:crossBetween val="between"/>
      </c:valAx>
    </c:plotArea>
    <c:legend>
      <c:legendPos val="b"/>
    </c:legend>
    <c:plotVisOnly val="1"/>
    <c:dispBlanksAs val="gap"/>
  </c:chart>
  <c:spPr>
    <a:solidFill>
      <a:schemeClr val="bg2"/>
    </a:solidFill>
  </c:spPr>
  <c:txPr>
    <a:bodyPr/>
    <a:lstStyle/>
    <a:p>
      <a:pPr>
        <a:defRPr sz="1800" b="1"/>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style val="4"/>
  <c:clrMapOvr bg1="lt1" tx1="dk1" bg2="lt2" tx2="dk2" accent1="accent1" accent2="accent2" accent3="accent3" accent4="accent4" accent5="accent5" accent6="accent6" hlink="hlink" folHlink="folHlink"/>
  <c:chart>
    <c:title>
      <c:tx>
        <c:rich>
          <a:bodyPr/>
          <a:lstStyle/>
          <a:p>
            <a:pPr algn="ctr" rtl="0">
              <a:defRPr/>
            </a:pPr>
            <a:r>
              <a:rPr lang="en-ZA"/>
              <a:t>Skilled - Government &amp; Private Sector by Population group</a:t>
            </a:r>
          </a:p>
        </c:rich>
      </c:tx>
      <c:layout>
        <c:manualLayout>
          <c:xMode val="edge"/>
          <c:yMode val="edge"/>
          <c:x val="0.12011613404962172"/>
          <c:y val="0"/>
        </c:manualLayout>
      </c:layout>
    </c:title>
    <c:view3D>
      <c:depthPercent val="100"/>
      <c:rAngAx val="1"/>
    </c:view3D>
    <c:plotArea>
      <c:layout/>
      <c:bar3DChart>
        <c:barDir val="col"/>
        <c:grouping val="clustered"/>
        <c:ser>
          <c:idx val="0"/>
          <c:order val="0"/>
          <c:tx>
            <c:strRef>
              <c:f>'PUBLIC PRIVATE ALL'!$B$91</c:f>
              <c:strCache>
                <c:ptCount val="1"/>
                <c:pt idx="0">
                  <c:v>GOVERNMENT</c:v>
                </c:pt>
              </c:strCache>
            </c:strRef>
          </c:tx>
          <c:dLbls>
            <c:dLbl>
              <c:idx val="0"/>
              <c:layout>
                <c:manualLayout>
                  <c:x val="1.1111111111111115E-2"/>
                  <c:y val="-4.629629629629630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8A1-432E-8D41-CD08222B560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ALL'!$C$91:$G$91</c:f>
              <c:numCache>
                <c:formatCode>0.0%</c:formatCode>
                <c:ptCount val="5"/>
                <c:pt idx="0">
                  <c:v>0.77475994698852879</c:v>
                </c:pt>
                <c:pt idx="1">
                  <c:v>9.2812972006420996E-2</c:v>
                </c:pt>
                <c:pt idx="2">
                  <c:v>2.6866972363142134E-2</c:v>
                </c:pt>
                <c:pt idx="3">
                  <c:v>0.10103562018680451</c:v>
                </c:pt>
                <c:pt idx="4">
                  <c:v>4.5244884551039356E-3</c:v>
                </c:pt>
              </c:numCache>
            </c:numRef>
          </c:val>
          <c:extLst xmlns:c16r2="http://schemas.microsoft.com/office/drawing/2015/06/chart">
            <c:ext xmlns:c16="http://schemas.microsoft.com/office/drawing/2014/chart" uri="{C3380CC4-5D6E-409C-BE32-E72D297353CC}">
              <c16:uniqueId val="{00000001-48A1-432E-8D41-CD08222B560A}"/>
            </c:ext>
          </c:extLst>
        </c:ser>
        <c:ser>
          <c:idx val="1"/>
          <c:order val="1"/>
          <c:tx>
            <c:strRef>
              <c:f>'PUBLIC PRIVATE ALL'!$B$93</c:f>
              <c:strCache>
                <c:ptCount val="1"/>
                <c:pt idx="0">
                  <c:v>PRIVATE</c:v>
                </c:pt>
              </c:strCache>
            </c:strRef>
          </c:tx>
          <c:spPr>
            <a:solidFill>
              <a:srgbClr val="FF0000"/>
            </a:solidFill>
          </c:spPr>
          <c:dLbls>
            <c:dLbl>
              <c:idx val="0"/>
              <c:layout>
                <c:manualLayout>
                  <c:x val="3.333333333333334E-2"/>
                  <c:y val="-4.629629629629630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8A1-432E-8D41-CD08222B560A}"/>
                </c:ext>
              </c:extLst>
            </c:dLbl>
            <c:dLbl>
              <c:idx val="1"/>
              <c:layout>
                <c:manualLayout>
                  <c:x val="2.222200349956251E-2"/>
                  <c:y val="-4.629629629629630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8A1-432E-8D41-CD08222B560A}"/>
                </c:ext>
              </c:extLst>
            </c:dLbl>
            <c:dLbl>
              <c:idx val="2"/>
              <c:layout>
                <c:manualLayout>
                  <c:x val="1.666666666666667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8A1-432E-8D41-CD08222B560A}"/>
                </c:ext>
              </c:extLst>
            </c:dLbl>
            <c:dLbl>
              <c:idx val="3"/>
              <c:layout>
                <c:manualLayout>
                  <c:x val="3.3333333333333229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8A1-432E-8D41-CD08222B560A}"/>
                </c:ext>
              </c:extLst>
            </c:dLbl>
            <c:dLbl>
              <c:idx val="4"/>
              <c:layout>
                <c:manualLayout>
                  <c:x val="1.1111111111111115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8A1-432E-8D41-CD08222B560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ALL'!$C$93:$G$93</c:f>
              <c:numCache>
                <c:formatCode>0.0%</c:formatCode>
                <c:ptCount val="5"/>
                <c:pt idx="0">
                  <c:v>0.54284482728774064</c:v>
                </c:pt>
                <c:pt idx="1">
                  <c:v>0.13031405691177947</c:v>
                </c:pt>
                <c:pt idx="2">
                  <c:v>6.9457091121859355E-2</c:v>
                </c:pt>
                <c:pt idx="3">
                  <c:v>0.23466328293512173</c:v>
                </c:pt>
                <c:pt idx="4">
                  <c:v>2.2720741743498835E-2</c:v>
                </c:pt>
              </c:numCache>
            </c:numRef>
          </c:val>
          <c:extLst xmlns:c16r2="http://schemas.microsoft.com/office/drawing/2015/06/chart">
            <c:ext xmlns:c16="http://schemas.microsoft.com/office/drawing/2014/chart" uri="{C3380CC4-5D6E-409C-BE32-E72D297353CC}">
              <c16:uniqueId val="{00000007-48A1-432E-8D41-CD08222B560A}"/>
            </c:ext>
          </c:extLst>
        </c:ser>
        <c:dLbls/>
        <c:shape val="box"/>
        <c:axId val="118296576"/>
        <c:axId val="118298112"/>
        <c:axId val="0"/>
      </c:bar3DChart>
      <c:catAx>
        <c:axId val="118296576"/>
        <c:scaling>
          <c:orientation val="minMax"/>
        </c:scaling>
        <c:axPos val="b"/>
        <c:numFmt formatCode="General" sourceLinked="1"/>
        <c:tickLblPos val="nextTo"/>
        <c:crossAx val="118298112"/>
        <c:crosses val="autoZero"/>
        <c:auto val="1"/>
        <c:lblAlgn val="ctr"/>
        <c:lblOffset val="100"/>
      </c:catAx>
      <c:valAx>
        <c:axId val="118298112"/>
        <c:scaling>
          <c:orientation val="minMax"/>
        </c:scaling>
        <c:axPos val="l"/>
        <c:numFmt formatCode="0.0%" sourceLinked="1"/>
        <c:tickLblPos val="nextTo"/>
        <c:crossAx val="118296576"/>
        <c:crosses val="autoZero"/>
        <c:crossBetween val="between"/>
      </c:valAx>
      <c:spPr>
        <a:noFill/>
        <a:ln w="25400">
          <a:noFill/>
        </a:ln>
      </c:spPr>
    </c:plotArea>
    <c:legend>
      <c:legendPos val="b"/>
    </c:legend>
    <c:plotVisOnly val="1"/>
    <c:dispBlanksAs val="gap"/>
  </c:chart>
  <c:spPr>
    <a:solidFill>
      <a:srgbClr val="CAF278"/>
    </a:solidFill>
  </c:spPr>
  <c:txPr>
    <a:bodyPr/>
    <a:lstStyle/>
    <a:p>
      <a:pPr>
        <a:defRPr sz="1800" b="1"/>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sz="1400"/>
            </a:pPr>
            <a:r>
              <a:rPr lang="en-ZA" sz="1400"/>
              <a:t>Skilled level - Government &amp; Private Sector by Gender</a:t>
            </a:r>
          </a:p>
        </c:rich>
      </c:tx>
      <c:layout>
        <c:manualLayout>
          <c:xMode val="edge"/>
          <c:yMode val="edge"/>
          <c:x val="0.22393846021732319"/>
          <c:y val="2.9027576197387515E-2"/>
        </c:manualLayout>
      </c:layout>
    </c:title>
    <c:view3D>
      <c:depthPercent val="100"/>
      <c:rAngAx val="1"/>
    </c:view3D>
    <c:plotArea>
      <c:layout/>
      <c:bar3DChart>
        <c:barDir val="col"/>
        <c:grouping val="clustered"/>
        <c:ser>
          <c:idx val="0"/>
          <c:order val="0"/>
          <c:tx>
            <c:strRef>
              <c:f>'PUBLIC PRIVATE ALL'!$B$129</c:f>
              <c:strCache>
                <c:ptCount val="1"/>
                <c:pt idx="0">
                  <c:v>GOVERNMENT</c:v>
                </c:pt>
              </c:strCache>
            </c:strRef>
          </c:tx>
          <c:dLbls>
            <c:dLbl>
              <c:idx val="0"/>
              <c:layout>
                <c:manualLayout>
                  <c:x val="1.7766714268869433E-2"/>
                  <c:y val="-4.09582913567890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3C-467F-9E41-8A305BDCF0E2}"/>
                </c:ext>
              </c:extLst>
            </c:dLbl>
            <c:dLbl>
              <c:idx val="1"/>
              <c:layout>
                <c:manualLayout>
                  <c:x val="1.666666666666667E-2"/>
                  <c:y val="-3.24074074074074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3C-467F-9E41-8A305BDCF0E2}"/>
                </c:ext>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ALL'!$C$129:$D$129</c:f>
              <c:numCache>
                <c:formatCode>0.0%</c:formatCode>
                <c:ptCount val="2"/>
                <c:pt idx="0">
                  <c:v>0.44075155275296152</c:v>
                </c:pt>
                <c:pt idx="1">
                  <c:v>0.55924844724703848</c:v>
                </c:pt>
              </c:numCache>
            </c:numRef>
          </c:val>
          <c:extLst xmlns:c16r2="http://schemas.microsoft.com/office/drawing/2015/06/chart">
            <c:ext xmlns:c16="http://schemas.microsoft.com/office/drawing/2014/chart" uri="{C3380CC4-5D6E-409C-BE32-E72D297353CC}">
              <c16:uniqueId val="{00000002-953C-467F-9E41-8A305BDCF0E2}"/>
            </c:ext>
          </c:extLst>
        </c:ser>
        <c:ser>
          <c:idx val="1"/>
          <c:order val="1"/>
          <c:tx>
            <c:strRef>
              <c:f>'PUBLIC PRIVATE ALL'!$B$131</c:f>
              <c:strCache>
                <c:ptCount val="1"/>
                <c:pt idx="0">
                  <c:v>PRIVATE</c:v>
                </c:pt>
              </c:strCache>
            </c:strRef>
          </c:tx>
          <c:spPr>
            <a:solidFill>
              <a:srgbClr val="FF6700">
                <a:lumMod val="75000"/>
              </a:srgbClr>
            </a:solidFill>
          </c:spPr>
          <c:dLbls>
            <c:dLbl>
              <c:idx val="0"/>
              <c:layout>
                <c:manualLayout>
                  <c:x val="2.5000000000000001E-2"/>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53C-467F-9E41-8A305BDCF0E2}"/>
                </c:ext>
              </c:extLst>
            </c:dLbl>
            <c:dLbl>
              <c:idx val="1"/>
              <c:layout>
                <c:manualLayout>
                  <c:x val="3.0555555555555558E-2"/>
                  <c:y val="-3.24074074074074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53C-467F-9E41-8A305BDCF0E2}"/>
                </c:ext>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ALL'!$C$131:$D$131</c:f>
              <c:numCache>
                <c:formatCode>0.0%</c:formatCode>
                <c:ptCount val="2"/>
                <c:pt idx="0">
                  <c:v>0.59843663985763373</c:v>
                </c:pt>
                <c:pt idx="1">
                  <c:v>0.40156336014236604</c:v>
                </c:pt>
              </c:numCache>
            </c:numRef>
          </c:val>
          <c:extLst xmlns:c16r2="http://schemas.microsoft.com/office/drawing/2015/06/chart">
            <c:ext xmlns:c16="http://schemas.microsoft.com/office/drawing/2014/chart" uri="{C3380CC4-5D6E-409C-BE32-E72D297353CC}">
              <c16:uniqueId val="{00000005-953C-467F-9E41-8A305BDCF0E2}"/>
            </c:ext>
          </c:extLst>
        </c:ser>
        <c:dLbls/>
        <c:shape val="box"/>
        <c:axId val="117827456"/>
        <c:axId val="117828992"/>
        <c:axId val="0"/>
      </c:bar3DChart>
      <c:catAx>
        <c:axId val="117827456"/>
        <c:scaling>
          <c:orientation val="minMax"/>
        </c:scaling>
        <c:axPos val="b"/>
        <c:numFmt formatCode="General" sourceLinked="1"/>
        <c:tickLblPos val="nextTo"/>
        <c:txPr>
          <a:bodyPr/>
          <a:lstStyle/>
          <a:p>
            <a:pPr>
              <a:defRPr b="1"/>
            </a:pPr>
            <a:endParaRPr lang="en-US"/>
          </a:p>
        </c:txPr>
        <c:crossAx val="117828992"/>
        <c:crosses val="autoZero"/>
        <c:auto val="1"/>
        <c:lblAlgn val="ctr"/>
        <c:lblOffset val="100"/>
      </c:catAx>
      <c:valAx>
        <c:axId val="117828992"/>
        <c:scaling>
          <c:orientation val="minMax"/>
        </c:scaling>
        <c:axPos val="l"/>
        <c:numFmt formatCode="0.0%" sourceLinked="1"/>
        <c:tickLblPos val="nextTo"/>
        <c:txPr>
          <a:bodyPr/>
          <a:lstStyle/>
          <a:p>
            <a:pPr>
              <a:defRPr b="1"/>
            </a:pPr>
            <a:endParaRPr lang="en-US"/>
          </a:p>
        </c:txPr>
        <c:crossAx val="117827456"/>
        <c:crosses val="autoZero"/>
        <c:crossBetween val="between"/>
      </c:valAx>
    </c:plotArea>
    <c:legend>
      <c:legendPos val="b"/>
      <c:txPr>
        <a:bodyPr/>
        <a:lstStyle/>
        <a:p>
          <a:pPr>
            <a:defRPr b="1"/>
          </a:pPr>
          <a:endParaRPr lang="en-US"/>
        </a:p>
      </c:txPr>
    </c:legend>
    <c:plotVisOnly val="1"/>
    <c:dispBlanksAs val="gap"/>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t>Semi-skilled level  by Population Group</a:t>
            </a:r>
          </a:p>
        </c:rich>
      </c:tx>
    </c:title>
    <c:view3D>
      <c:rAngAx val="1"/>
    </c:view3D>
    <c:plotArea>
      <c:layout/>
      <c:bar3DChart>
        <c:barDir val="col"/>
        <c:grouping val="clustered"/>
        <c:ser>
          <c:idx val="0"/>
          <c:order val="0"/>
          <c:tx>
            <c:strRef>
              <c:f>'TRENDS ALL'!$B$113</c:f>
              <c:strCache>
                <c:ptCount val="1"/>
                <c:pt idx="0">
                  <c:v>2016</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ALL'!$C$113:$G$113</c:f>
              <c:numCache>
                <c:formatCode>0.0%</c:formatCode>
                <c:ptCount val="5"/>
                <c:pt idx="0">
                  <c:v>0.76106797080872002</c:v>
                </c:pt>
                <c:pt idx="1">
                  <c:v>0.12200000000000001</c:v>
                </c:pt>
                <c:pt idx="2">
                  <c:v>3.0000000000000002E-2</c:v>
                </c:pt>
                <c:pt idx="3">
                  <c:v>6.2118696625874686E-2</c:v>
                </c:pt>
                <c:pt idx="4">
                  <c:v>2.1999999999999999E-2</c:v>
                </c:pt>
              </c:numCache>
            </c:numRef>
          </c:val>
          <c:extLst xmlns:c16r2="http://schemas.microsoft.com/office/drawing/2015/06/chart">
            <c:ext xmlns:c16="http://schemas.microsoft.com/office/drawing/2014/chart" uri="{C3380CC4-5D6E-409C-BE32-E72D297353CC}">
              <c16:uniqueId val="{00000000-3E2F-4B98-A9B5-976ED4E2AE54}"/>
            </c:ext>
          </c:extLst>
        </c:ser>
        <c:ser>
          <c:idx val="1"/>
          <c:order val="1"/>
          <c:tx>
            <c:strRef>
              <c:f>'TRENDS ALL'!$B$115</c:f>
              <c:strCache>
                <c:ptCount val="1"/>
                <c:pt idx="0">
                  <c:v>2017</c:v>
                </c:pt>
              </c:strCache>
            </c:strRef>
          </c:tx>
          <c:dLbls>
            <c:dLbl>
              <c:idx val="0"/>
              <c:layout>
                <c:manualLayout>
                  <c:x val="9.4069293091285557E-3"/>
                  <c:y val="-5.10159485878218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2F-4B98-A9B5-976ED4E2AE54}"/>
                </c:ext>
              </c:extLst>
            </c:dLbl>
            <c:dLbl>
              <c:idx val="1"/>
              <c:layout>
                <c:manualLayout>
                  <c:x val="1.8377085168193669E-2"/>
                  <c:y val="-5.341146310199597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2F-4B98-A9B5-976ED4E2AE54}"/>
                </c:ext>
              </c:extLst>
            </c:dLbl>
            <c:dLbl>
              <c:idx val="2"/>
              <c:layout>
                <c:manualLayout>
                  <c:x val="1.9808316903729153E-2"/>
                  <c:y val="-3.407750104695558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E2F-4B98-A9B5-976ED4E2AE54}"/>
                </c:ext>
              </c:extLst>
            </c:dLbl>
            <c:dLbl>
              <c:idx val="3"/>
              <c:layout>
                <c:manualLayout>
                  <c:x val="4.0869515684496035E-3"/>
                  <c:y val="-7.14747865819098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2F-4B98-A9B5-976ED4E2AE54}"/>
                </c:ext>
              </c:extLst>
            </c:dLbl>
            <c:dLbl>
              <c:idx val="4"/>
              <c:layout>
                <c:manualLayout>
                  <c:x val="9.3157887818279845E-3"/>
                  <c:y val="-5.7605706263461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E2F-4B98-A9B5-976ED4E2AE54}"/>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ALL'!$C$115:$G$115</c:f>
              <c:numCache>
                <c:formatCode>0.0%</c:formatCode>
                <c:ptCount val="5"/>
                <c:pt idx="0">
                  <c:v>0.76100000000000012</c:v>
                </c:pt>
                <c:pt idx="1">
                  <c:v>0.12300000000000001</c:v>
                </c:pt>
                <c:pt idx="2">
                  <c:v>3.1000000000000003E-2</c:v>
                </c:pt>
                <c:pt idx="3">
                  <c:v>6.2000000000000006E-2</c:v>
                </c:pt>
                <c:pt idx="4">
                  <c:v>2.3E-2</c:v>
                </c:pt>
              </c:numCache>
            </c:numRef>
          </c:val>
          <c:extLst xmlns:c16r2="http://schemas.microsoft.com/office/drawing/2015/06/chart">
            <c:ext xmlns:c16="http://schemas.microsoft.com/office/drawing/2014/chart" uri="{C3380CC4-5D6E-409C-BE32-E72D297353CC}">
              <c16:uniqueId val="{00000006-3E2F-4B98-A9B5-976ED4E2AE54}"/>
            </c:ext>
          </c:extLst>
        </c:ser>
        <c:ser>
          <c:idx val="2"/>
          <c:order val="2"/>
          <c:tx>
            <c:strRef>
              <c:f>'TRENDS ALL'!$B$117</c:f>
              <c:strCache>
                <c:ptCount val="1"/>
                <c:pt idx="0">
                  <c:v>2018</c:v>
                </c:pt>
              </c:strCache>
            </c:strRef>
          </c:tx>
          <c:dLbls>
            <c:dLbl>
              <c:idx val="0"/>
              <c:layout>
                <c:manualLayout>
                  <c:x val="2.3289663075596233E-2"/>
                  <c:y val="2.959674090943094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E2F-4B98-A9B5-976ED4E2AE54}"/>
                </c:ext>
              </c:extLst>
            </c:dLbl>
            <c:dLbl>
              <c:idx val="1"/>
              <c:layout>
                <c:manualLayout>
                  <c:x val="2.2197100153799564E-2"/>
                  <c:y val="-8.11538092622143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E2F-4B98-A9B5-976ED4E2AE54}"/>
                </c:ext>
              </c:extLst>
            </c:dLbl>
            <c:dLbl>
              <c:idx val="2"/>
              <c:layout>
                <c:manualLayout>
                  <c:x val="3.2605528305834727E-2"/>
                  <c:y val="2.959674090942985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E2F-4B98-A9B5-976ED4E2AE54}"/>
                </c:ext>
              </c:extLst>
            </c:dLbl>
            <c:dLbl>
              <c:idx val="3"/>
              <c:layout>
                <c:manualLayout>
                  <c:x val="2.7947595690715397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E2F-4B98-A9B5-976ED4E2AE54}"/>
                </c:ext>
              </c:extLst>
            </c:dLbl>
            <c:dLbl>
              <c:idx val="4"/>
              <c:layout>
                <c:manualLayout>
                  <c:x val="2.3289663075596233E-2"/>
                  <c:y val="-1.00970293433683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E2F-4B98-A9B5-976ED4E2AE54}"/>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ALL'!$C$117:$G$117</c:f>
              <c:numCache>
                <c:formatCode>0.0%</c:formatCode>
                <c:ptCount val="5"/>
                <c:pt idx="0">
                  <c:v>0.77469821770087088</c:v>
                </c:pt>
                <c:pt idx="1">
                  <c:v>0.11971752449138749</c:v>
                </c:pt>
                <c:pt idx="2">
                  <c:v>2.8074335493647986E-2</c:v>
                </c:pt>
                <c:pt idx="3">
                  <c:v>5.4719446470123917E-2</c:v>
                </c:pt>
                <c:pt idx="4">
                  <c:v>2.2790475843970134E-2</c:v>
                </c:pt>
              </c:numCache>
            </c:numRef>
          </c:val>
          <c:extLst xmlns:c16r2="http://schemas.microsoft.com/office/drawing/2015/06/chart">
            <c:ext xmlns:c16="http://schemas.microsoft.com/office/drawing/2014/chart" uri="{C3380CC4-5D6E-409C-BE32-E72D297353CC}">
              <c16:uniqueId val="{0000000C-3E2F-4B98-A9B5-976ED4E2AE54}"/>
            </c:ext>
          </c:extLst>
        </c:ser>
        <c:dLbls>
          <c:showVal val="1"/>
        </c:dLbls>
        <c:shape val="cylinder"/>
        <c:axId val="118842112"/>
        <c:axId val="118843648"/>
        <c:axId val="0"/>
      </c:bar3DChart>
      <c:catAx>
        <c:axId val="118842112"/>
        <c:scaling>
          <c:orientation val="minMax"/>
        </c:scaling>
        <c:axPos val="b"/>
        <c:numFmt formatCode="General" sourceLinked="0"/>
        <c:tickLblPos val="nextTo"/>
        <c:crossAx val="118843648"/>
        <c:crosses val="autoZero"/>
        <c:auto val="1"/>
        <c:lblAlgn val="ctr"/>
        <c:lblOffset val="100"/>
      </c:catAx>
      <c:valAx>
        <c:axId val="118843648"/>
        <c:scaling>
          <c:orientation val="minMax"/>
        </c:scaling>
        <c:axPos val="l"/>
        <c:numFmt formatCode="0.0%" sourceLinked="1"/>
        <c:tickLblPos val="nextTo"/>
        <c:crossAx val="118842112"/>
        <c:crosses val="autoZero"/>
        <c:crossBetween val="between"/>
      </c:valAx>
    </c:plotArea>
    <c:legend>
      <c:legendPos val="b"/>
    </c:legend>
    <c:plotVisOnly val="1"/>
    <c:dispBlanksAs val="gap"/>
  </c:chart>
  <c:spPr>
    <a:noFill/>
  </c:spPr>
  <c:txPr>
    <a:bodyPr/>
    <a:lstStyle/>
    <a:p>
      <a:pPr>
        <a:defRPr sz="1800" b="1"/>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Semi-skilled level  by Gender</a:t>
            </a:r>
          </a:p>
        </c:rich>
      </c:tx>
    </c:title>
    <c:view3D>
      <c:rAngAx val="1"/>
    </c:view3D>
    <c:plotArea>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0"/>
                  <c:y val="-3.24074074074074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54-4B00-AC50-F444E5B629F2}"/>
                </c:ext>
              </c:extLst>
            </c:dLbl>
            <c:dLbl>
              <c:idx val="1"/>
              <c:layout>
                <c:manualLayout>
                  <c:x val="0"/>
                  <c:y val="-3.70370370370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54-4B00-AC50-F444E5B629F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ALL'!$B$163,'TRENDS ALL'!$B$165,'TRENDS ALL'!$B$167)</c:f>
              <c:numCache>
                <c:formatCode>General</c:formatCode>
                <c:ptCount val="3"/>
                <c:pt idx="0">
                  <c:v>2016</c:v>
                </c:pt>
                <c:pt idx="1">
                  <c:v>2017</c:v>
                </c:pt>
                <c:pt idx="2">
                  <c:v>2018</c:v>
                </c:pt>
              </c:numCache>
            </c:numRef>
          </c:cat>
          <c:val>
            <c:numRef>
              <c:f>('TRENDS ALL'!$C$163,'TRENDS ALL'!$C$165,'TRENDS ALL'!$C$167)</c:f>
              <c:numCache>
                <c:formatCode>0.0%</c:formatCode>
                <c:ptCount val="3"/>
                <c:pt idx="0">
                  <c:v>0.53900000000000003</c:v>
                </c:pt>
                <c:pt idx="1">
                  <c:v>0.56517208424470466</c:v>
                </c:pt>
                <c:pt idx="2">
                  <c:v>0.56143253063697374</c:v>
                </c:pt>
              </c:numCache>
            </c:numRef>
          </c:val>
          <c:extLst xmlns:c16r2="http://schemas.microsoft.com/office/drawing/2015/06/chart">
            <c:ext xmlns:c16="http://schemas.microsoft.com/office/drawing/2014/chart" uri="{C3380CC4-5D6E-409C-BE32-E72D297353CC}">
              <c16:uniqueId val="{00000002-7054-4B00-AC50-F444E5B629F2}"/>
            </c:ext>
          </c:extLst>
        </c:ser>
        <c:ser>
          <c:idx val="1"/>
          <c:order val="1"/>
          <c:tx>
            <c:strRef>
              <c:f>'TRENDS ALL'!$D$137</c:f>
              <c:strCache>
                <c:ptCount val="1"/>
                <c:pt idx="0">
                  <c:v>FEMALE</c:v>
                </c:pt>
              </c:strCache>
            </c:strRef>
          </c:tx>
          <c:spPr>
            <a:solidFill>
              <a:srgbClr val="FF66CC"/>
            </a:solidFill>
          </c:spPr>
          <c:dLbls>
            <c:dLbl>
              <c:idx val="0"/>
              <c:layout>
                <c:manualLayout>
                  <c:x val="1.1111111111111061E-2"/>
                  <c:y val="-3.24074074074074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54-4B00-AC50-F444E5B629F2}"/>
                </c:ext>
              </c:extLst>
            </c:dLbl>
            <c:dLbl>
              <c:idx val="1"/>
              <c:layout>
                <c:manualLayout>
                  <c:x val="1.6666666666666569E-2"/>
                  <c:y val="-4.166666666666662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54-4B00-AC50-F444E5B629F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ALL'!$B$163,'TRENDS ALL'!$B$165,'TRENDS ALL'!$B$167)</c:f>
              <c:numCache>
                <c:formatCode>General</c:formatCode>
                <c:ptCount val="3"/>
                <c:pt idx="0">
                  <c:v>2016</c:v>
                </c:pt>
                <c:pt idx="1">
                  <c:v>2017</c:v>
                </c:pt>
                <c:pt idx="2">
                  <c:v>2018</c:v>
                </c:pt>
              </c:numCache>
            </c:numRef>
          </c:cat>
          <c:val>
            <c:numRef>
              <c:f>('TRENDS ALL'!$D$163,'TRENDS ALL'!$D$165,'TRENDS ALL'!$D$167)</c:f>
              <c:numCache>
                <c:formatCode>0.0%</c:formatCode>
                <c:ptCount val="3"/>
                <c:pt idx="0">
                  <c:v>0.46100000000000002</c:v>
                </c:pt>
                <c:pt idx="1">
                  <c:v>0.43482791575529539</c:v>
                </c:pt>
                <c:pt idx="2">
                  <c:v>0.43856746936302632</c:v>
                </c:pt>
              </c:numCache>
            </c:numRef>
          </c:val>
          <c:extLst xmlns:c16r2="http://schemas.microsoft.com/office/drawing/2015/06/chart">
            <c:ext xmlns:c16="http://schemas.microsoft.com/office/drawing/2014/chart" uri="{C3380CC4-5D6E-409C-BE32-E72D297353CC}">
              <c16:uniqueId val="{00000005-7054-4B00-AC50-F444E5B629F2}"/>
            </c:ext>
          </c:extLst>
        </c:ser>
        <c:dLbls>
          <c:showVal val="1"/>
        </c:dLbls>
        <c:shape val="cylinder"/>
        <c:axId val="120875648"/>
        <c:axId val="121438592"/>
        <c:axId val="0"/>
      </c:bar3DChart>
      <c:catAx>
        <c:axId val="120875648"/>
        <c:scaling>
          <c:orientation val="minMax"/>
        </c:scaling>
        <c:axPos val="b"/>
        <c:numFmt formatCode="General" sourceLinked="1"/>
        <c:tickLblPos val="nextTo"/>
        <c:crossAx val="121438592"/>
        <c:crosses val="autoZero"/>
        <c:auto val="1"/>
        <c:lblAlgn val="ctr"/>
        <c:lblOffset val="100"/>
      </c:catAx>
      <c:valAx>
        <c:axId val="121438592"/>
        <c:scaling>
          <c:orientation val="minMax"/>
        </c:scaling>
        <c:axPos val="l"/>
        <c:numFmt formatCode="0.0%" sourceLinked="1"/>
        <c:tickLblPos val="nextTo"/>
        <c:crossAx val="120875648"/>
        <c:crosses val="autoZero"/>
        <c:crossBetween val="between"/>
      </c:valAx>
    </c:plotArea>
    <c:legend>
      <c:legendPos val="b"/>
    </c:legend>
    <c:plotVisOnly val="1"/>
    <c:dispBlanksAs val="gap"/>
  </c:chart>
  <c:spPr>
    <a:noFill/>
  </c:spPr>
  <c:txPr>
    <a:bodyPr/>
    <a:lstStyle/>
    <a:p>
      <a:pPr>
        <a:defRPr sz="1800" b="1"/>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Semi-skilled - Government &amp; Private Sector by Population Group</a:t>
            </a:r>
          </a:p>
          <a:p>
            <a:pPr>
              <a:defRPr/>
            </a:pPr>
            <a:endParaRPr lang="en-ZA"/>
          </a:p>
        </c:rich>
      </c:tx>
    </c:title>
    <c:view3D>
      <c:depthPercent val="100"/>
      <c:rAngAx val="1"/>
    </c:view3D>
    <c:plotArea>
      <c:layout/>
      <c:bar3DChart>
        <c:barDir val="col"/>
        <c:grouping val="clustered"/>
        <c:ser>
          <c:idx val="0"/>
          <c:order val="0"/>
          <c:tx>
            <c:strRef>
              <c:f>'PUBLIC PRIVATE ALL'!$B$95</c:f>
              <c:strCache>
                <c:ptCount val="1"/>
                <c:pt idx="0">
                  <c:v>GOVERNMENT</c:v>
                </c:pt>
              </c:strCache>
            </c:strRef>
          </c:tx>
          <c:spPr>
            <a:solidFill>
              <a:srgbClr val="FF6700">
                <a:lumMod val="75000"/>
              </a:srgb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ALL'!$C$95:$G$95</c:f>
              <c:numCache>
                <c:formatCode>0.0%</c:formatCode>
                <c:ptCount val="5"/>
                <c:pt idx="0">
                  <c:v>0.84040763351439718</c:v>
                </c:pt>
                <c:pt idx="1">
                  <c:v>0.11494435898668463</c:v>
                </c:pt>
                <c:pt idx="2">
                  <c:v>1.6770417728212281E-2</c:v>
                </c:pt>
                <c:pt idx="3">
                  <c:v>2.6892154977647451E-2</c:v>
                </c:pt>
                <c:pt idx="4">
                  <c:v>9.854347930586939E-4</c:v>
                </c:pt>
              </c:numCache>
            </c:numRef>
          </c:val>
          <c:extLst xmlns:c16r2="http://schemas.microsoft.com/office/drawing/2015/06/chart">
            <c:ext xmlns:c16="http://schemas.microsoft.com/office/drawing/2014/chart" uri="{C3380CC4-5D6E-409C-BE32-E72D297353CC}">
              <c16:uniqueId val="{00000000-59FA-4BC3-9F57-408DE2417B42}"/>
            </c:ext>
          </c:extLst>
        </c:ser>
        <c:ser>
          <c:idx val="1"/>
          <c:order val="1"/>
          <c:tx>
            <c:strRef>
              <c:f>'PUBLIC PRIVATE ALL'!$B$97</c:f>
              <c:strCache>
                <c:ptCount val="1"/>
                <c:pt idx="0">
                  <c:v>PRIVATE</c:v>
                </c:pt>
              </c:strCache>
            </c:strRef>
          </c:tx>
          <c:spPr>
            <a:solidFill>
              <a:srgbClr val="FF0000"/>
            </a:solidFill>
          </c:spPr>
          <c:dLbls>
            <c:dLbl>
              <c:idx val="0"/>
              <c:layout>
                <c:manualLayout>
                  <c:x val="4.444444444444446E-2"/>
                  <c:y val="-4.16666666666666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FA-4BC3-9F57-408DE2417B42}"/>
                </c:ext>
              </c:extLst>
            </c:dLbl>
            <c:dLbl>
              <c:idx val="1"/>
              <c:layout>
                <c:manualLayout>
                  <c:x val="3.0555555555555509E-2"/>
                  <c:y val="-5.5555555555555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FA-4BC3-9F57-408DE2417B42}"/>
                </c:ext>
              </c:extLst>
            </c:dLbl>
            <c:dLbl>
              <c:idx val="2"/>
              <c:layout>
                <c:manualLayout>
                  <c:x val="3.0555555555555558E-2"/>
                  <c:y val="-5.55555555555556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9FA-4BC3-9F57-408DE2417B42}"/>
                </c:ext>
              </c:extLst>
            </c:dLbl>
            <c:dLbl>
              <c:idx val="3"/>
              <c:layout>
                <c:manualLayout>
                  <c:x val="2.5000000000000001E-2"/>
                  <c:y val="-6.481481481481482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9FA-4BC3-9F57-408DE2417B42}"/>
                </c:ext>
              </c:extLst>
            </c:dLbl>
            <c:dLbl>
              <c:idx val="4"/>
              <c:layout>
                <c:manualLayout>
                  <c:x val="1.9444444444444348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9FA-4BC3-9F57-408DE2417B4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ALL'!$C$97:$G$97</c:f>
              <c:numCache>
                <c:formatCode>0.0%</c:formatCode>
                <c:ptCount val="5"/>
                <c:pt idx="0">
                  <c:v>0.76317001834228648</c:v>
                </c:pt>
                <c:pt idx="1">
                  <c:v>0.11937641261534417</c:v>
                </c:pt>
                <c:pt idx="2">
                  <c:v>3.1408962495235691E-2</c:v>
                </c:pt>
                <c:pt idx="3">
                  <c:v>5.7655097549444381E-2</c:v>
                </c:pt>
                <c:pt idx="4">
                  <c:v>2.838950899768947E-2</c:v>
                </c:pt>
              </c:numCache>
            </c:numRef>
          </c:val>
          <c:extLst xmlns:c16r2="http://schemas.microsoft.com/office/drawing/2015/06/chart">
            <c:ext xmlns:c16="http://schemas.microsoft.com/office/drawing/2014/chart" uri="{C3380CC4-5D6E-409C-BE32-E72D297353CC}">
              <c16:uniqueId val="{00000006-59FA-4BC3-9F57-408DE2417B42}"/>
            </c:ext>
          </c:extLst>
        </c:ser>
        <c:dLbls/>
        <c:shape val="box"/>
        <c:axId val="121582720"/>
        <c:axId val="121584256"/>
        <c:axId val="0"/>
      </c:bar3DChart>
      <c:catAx>
        <c:axId val="121582720"/>
        <c:scaling>
          <c:orientation val="minMax"/>
        </c:scaling>
        <c:axPos val="b"/>
        <c:numFmt formatCode="General" sourceLinked="1"/>
        <c:tickLblPos val="nextTo"/>
        <c:crossAx val="121584256"/>
        <c:crosses val="autoZero"/>
        <c:auto val="1"/>
        <c:lblAlgn val="ctr"/>
        <c:lblOffset val="100"/>
      </c:catAx>
      <c:valAx>
        <c:axId val="121584256"/>
        <c:scaling>
          <c:orientation val="minMax"/>
        </c:scaling>
        <c:axPos val="l"/>
        <c:numFmt formatCode="0.0%" sourceLinked="1"/>
        <c:tickLblPos val="nextTo"/>
        <c:crossAx val="121582720"/>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a:t>Top </a:t>
            </a:r>
            <a:r>
              <a:rPr lang="en-ZA" dirty="0" smtClean="0"/>
              <a:t>management </a:t>
            </a:r>
            <a:r>
              <a:rPr lang="en-ZA" dirty="0"/>
              <a:t>by gender</a:t>
            </a:r>
          </a:p>
        </c:rich>
      </c:tx>
      <c:layout/>
    </c:title>
    <c:view3D>
      <c:rAngAx val="1"/>
    </c:view3D>
    <c:plotArea>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8.3333333333332864E-3"/>
                  <c:y val="-3.703703703703705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AC-44A6-AD1B-43331F96300A}"/>
                </c:ext>
              </c:extLst>
            </c:dLbl>
            <c:dLbl>
              <c:idx val="1"/>
              <c:layout>
                <c:manualLayout>
                  <c:x val="2.2203717181988147E-3"/>
                  <c:y val="-3.412656963281114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AC-44A6-AD1B-43331F96300A}"/>
                </c:ext>
              </c:extLst>
            </c:dLbl>
            <c:dLbl>
              <c:idx val="2"/>
              <c:layout>
                <c:manualLayout>
                  <c:x val="4.440743436397547E-3"/>
                  <c:y val="-1.00534077391053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AC-44A6-AD1B-43331F96300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ALL'!$B$139,'TRENDS ALL'!$B$141,'TRENDS ALL'!$B$143)</c:f>
              <c:numCache>
                <c:formatCode>General</c:formatCode>
                <c:ptCount val="3"/>
                <c:pt idx="0">
                  <c:v>2016</c:v>
                </c:pt>
                <c:pt idx="1">
                  <c:v>2017</c:v>
                </c:pt>
                <c:pt idx="2">
                  <c:v>2018</c:v>
                </c:pt>
              </c:numCache>
            </c:numRef>
          </c:cat>
          <c:val>
            <c:numRef>
              <c:f>('TRENDS ALL'!$C$139,'TRENDS ALL'!$C$141,'TRENDS ALL'!$C$143)</c:f>
              <c:numCache>
                <c:formatCode>0.0%</c:formatCode>
                <c:ptCount val="3"/>
                <c:pt idx="0">
                  <c:v>0.78033336125303621</c:v>
                </c:pt>
                <c:pt idx="1">
                  <c:v>0.7710147312978356</c:v>
                </c:pt>
                <c:pt idx="2">
                  <c:v>0.76454826407154142</c:v>
                </c:pt>
              </c:numCache>
            </c:numRef>
          </c:val>
          <c:extLst xmlns:c16r2="http://schemas.microsoft.com/office/drawing/2015/06/chart">
            <c:ext xmlns:c16="http://schemas.microsoft.com/office/drawing/2014/chart" uri="{C3380CC4-5D6E-409C-BE32-E72D297353CC}">
              <c16:uniqueId val="{00000003-1FAC-44A6-AD1B-43331F96300A}"/>
            </c:ext>
          </c:extLst>
        </c:ser>
        <c:ser>
          <c:idx val="1"/>
          <c:order val="1"/>
          <c:tx>
            <c:strRef>
              <c:f>'TRENDS ALL'!$D$137</c:f>
              <c:strCache>
                <c:ptCount val="1"/>
                <c:pt idx="0">
                  <c:v>FEMALE</c:v>
                </c:pt>
              </c:strCache>
            </c:strRef>
          </c:tx>
          <c:spPr>
            <a:solidFill>
              <a:srgbClr val="FF0000"/>
            </a:solidFill>
          </c:spPr>
          <c:dLbls>
            <c:dLbl>
              <c:idx val="0"/>
              <c:layout>
                <c:manualLayout>
                  <c:x val="2.3894346671356842E-2"/>
                  <c:y val="-2.909986576325847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AC-44A6-AD1B-43331F96300A}"/>
                </c:ext>
              </c:extLst>
            </c:dLbl>
            <c:dLbl>
              <c:idx val="1"/>
              <c:layout>
                <c:manualLayout>
                  <c:x val="7.2461044277533897E-3"/>
                  <c:y val="-3.54487510718852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AC-44A6-AD1B-43331F96300A}"/>
                </c:ext>
              </c:extLst>
            </c:dLbl>
            <c:dLbl>
              <c:idx val="2"/>
              <c:layout>
                <c:manualLayout>
                  <c:x val="1.9983345463789326E-2"/>
                  <c:y val="-2.51335193477634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AC-44A6-AD1B-43331F96300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ALL'!$B$139,'TRENDS ALL'!$B$141,'TRENDS ALL'!$B$143)</c:f>
              <c:numCache>
                <c:formatCode>General</c:formatCode>
                <c:ptCount val="3"/>
                <c:pt idx="0">
                  <c:v>2016</c:v>
                </c:pt>
                <c:pt idx="1">
                  <c:v>2017</c:v>
                </c:pt>
                <c:pt idx="2">
                  <c:v>2018</c:v>
                </c:pt>
              </c:numCache>
            </c:numRef>
          </c:cat>
          <c:val>
            <c:numRef>
              <c:f>('TRENDS ALL'!$D$139,'TRENDS ALL'!$D$141,'TRENDS ALL'!$D$143)</c:f>
              <c:numCache>
                <c:formatCode>0.0%</c:formatCode>
                <c:ptCount val="3"/>
                <c:pt idx="0">
                  <c:v>0.21966663874696377</c:v>
                </c:pt>
                <c:pt idx="1">
                  <c:v>0.22898526870216446</c:v>
                </c:pt>
                <c:pt idx="2">
                  <c:v>0.23545173592845869</c:v>
                </c:pt>
              </c:numCache>
            </c:numRef>
          </c:val>
          <c:extLst xmlns:c16r2="http://schemas.microsoft.com/office/drawing/2015/06/chart">
            <c:ext xmlns:c16="http://schemas.microsoft.com/office/drawing/2014/chart" uri="{C3380CC4-5D6E-409C-BE32-E72D297353CC}">
              <c16:uniqueId val="{00000007-1FAC-44A6-AD1B-43331F96300A}"/>
            </c:ext>
          </c:extLst>
        </c:ser>
        <c:dLbls>
          <c:showVal val="1"/>
        </c:dLbls>
        <c:shape val="cylinder"/>
        <c:axId val="75475200"/>
        <c:axId val="78909440"/>
        <c:axId val="0"/>
      </c:bar3DChart>
      <c:catAx>
        <c:axId val="75475200"/>
        <c:scaling>
          <c:orientation val="minMax"/>
        </c:scaling>
        <c:axPos val="b"/>
        <c:numFmt formatCode="General" sourceLinked="1"/>
        <c:tickLblPos val="nextTo"/>
        <c:crossAx val="78909440"/>
        <c:crosses val="autoZero"/>
        <c:auto val="1"/>
        <c:lblAlgn val="ctr"/>
        <c:lblOffset val="100"/>
      </c:catAx>
      <c:valAx>
        <c:axId val="78909440"/>
        <c:scaling>
          <c:orientation val="minMax"/>
        </c:scaling>
        <c:axPos val="l"/>
        <c:numFmt formatCode="0.0%" sourceLinked="1"/>
        <c:tickLblPos val="nextTo"/>
        <c:crossAx val="75475200"/>
        <c:crosses val="autoZero"/>
        <c:crossBetween val="between"/>
      </c:valAx>
    </c:plotArea>
    <c:legend>
      <c:legendPos val="b"/>
      <c:layout/>
    </c:legend>
    <c:plotVisOnly val="1"/>
    <c:dispBlanksAs val="gap"/>
  </c:chart>
  <c:spPr>
    <a:solidFill>
      <a:schemeClr val="bg2"/>
    </a:solidFill>
  </c:spPr>
  <c:txPr>
    <a:bodyPr/>
    <a:lstStyle/>
    <a:p>
      <a:pPr>
        <a:defRPr sz="1800" b="1"/>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Semi-skilled - Government &amp; Private Sector by Gender</a:t>
            </a:r>
          </a:p>
        </c:rich>
      </c:tx>
      <c:layout>
        <c:manualLayout>
          <c:xMode val="edge"/>
          <c:yMode val="edge"/>
          <c:x val="0.13440667859272512"/>
          <c:y val="3.4782608695652174E-2"/>
        </c:manualLayout>
      </c:layout>
    </c:title>
    <c:view3D>
      <c:depthPercent val="100"/>
      <c:rAngAx val="1"/>
    </c:view3D>
    <c:plotArea>
      <c:layout/>
      <c:bar3DChart>
        <c:barDir val="col"/>
        <c:grouping val="clustered"/>
        <c:ser>
          <c:idx val="0"/>
          <c:order val="0"/>
          <c:tx>
            <c:strRef>
              <c:f>'PUBLIC PRIVATE ALL'!$B$133</c:f>
              <c:strCache>
                <c:ptCount val="1"/>
                <c:pt idx="0">
                  <c:v>GOVERNMENT</c:v>
                </c:pt>
              </c:strCache>
            </c:strRef>
          </c:tx>
          <c:dLbls>
            <c:dLbl>
              <c:idx val="0"/>
              <c:layout>
                <c:manualLayout>
                  <c:x val="2.1466905187835422E-2"/>
                  <c:y val="-3.787023867825658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99A-465A-B309-32B6177E3514}"/>
                </c:ext>
              </c:extLst>
            </c:dLbl>
            <c:dLbl>
              <c:idx val="1"/>
              <c:layout>
                <c:manualLayout>
                  <c:x val="3.5748313213978762E-2"/>
                  <c:y val="-3.86296791912385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99A-465A-B309-32B6177E3514}"/>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ALL'!$C$133:$D$133</c:f>
              <c:numCache>
                <c:formatCode>0.0%</c:formatCode>
                <c:ptCount val="2"/>
                <c:pt idx="0">
                  <c:v>0.45827825313656684</c:v>
                </c:pt>
                <c:pt idx="1">
                  <c:v>0.54172174686343322</c:v>
                </c:pt>
              </c:numCache>
            </c:numRef>
          </c:val>
          <c:extLst xmlns:c16r2="http://schemas.microsoft.com/office/drawing/2015/06/chart">
            <c:ext xmlns:c16="http://schemas.microsoft.com/office/drawing/2014/chart" uri="{C3380CC4-5D6E-409C-BE32-E72D297353CC}">
              <c16:uniqueId val="{00000002-B99A-465A-B309-32B6177E3514}"/>
            </c:ext>
          </c:extLst>
        </c:ser>
        <c:ser>
          <c:idx val="1"/>
          <c:order val="1"/>
          <c:tx>
            <c:strRef>
              <c:f>'PUBLIC PRIVATE ALL'!$B$135</c:f>
              <c:strCache>
                <c:ptCount val="1"/>
                <c:pt idx="0">
                  <c:v>PRIVATE</c:v>
                </c:pt>
              </c:strCache>
            </c:strRef>
          </c:tx>
          <c:spPr>
            <a:solidFill>
              <a:srgbClr val="FF6700">
                <a:lumMod val="75000"/>
              </a:srgbClr>
            </a:solidFill>
          </c:spPr>
          <c:dLbls>
            <c:dLbl>
              <c:idx val="0"/>
              <c:layout>
                <c:manualLayout>
                  <c:x val="4.0911263551805584E-2"/>
                  <c:y val="-4.24997173430675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99A-465A-B309-32B6177E3514}"/>
                </c:ext>
              </c:extLst>
            </c:dLbl>
            <c:dLbl>
              <c:idx val="1"/>
              <c:layout>
                <c:manualLayout>
                  <c:x val="4.4081716976791231E-2"/>
                  <c:y val="-5.56293223273377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99A-465A-B309-32B6177E3514}"/>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ALL'!$C$135:$D$135</c:f>
              <c:numCache>
                <c:formatCode>0.0%</c:formatCode>
                <c:ptCount val="2"/>
                <c:pt idx="0">
                  <c:v>0.5909584562068475</c:v>
                </c:pt>
                <c:pt idx="1">
                  <c:v>0.40904154379315261</c:v>
                </c:pt>
              </c:numCache>
            </c:numRef>
          </c:val>
          <c:extLst xmlns:c16r2="http://schemas.microsoft.com/office/drawing/2015/06/chart">
            <c:ext xmlns:c16="http://schemas.microsoft.com/office/drawing/2014/chart" uri="{C3380CC4-5D6E-409C-BE32-E72D297353CC}">
              <c16:uniqueId val="{00000005-B99A-465A-B309-32B6177E3514}"/>
            </c:ext>
          </c:extLst>
        </c:ser>
        <c:dLbls/>
        <c:shape val="box"/>
        <c:axId val="122158080"/>
        <c:axId val="122028800"/>
        <c:axId val="0"/>
      </c:bar3DChart>
      <c:catAx>
        <c:axId val="122158080"/>
        <c:scaling>
          <c:orientation val="minMax"/>
        </c:scaling>
        <c:axPos val="b"/>
        <c:numFmt formatCode="General" sourceLinked="1"/>
        <c:tickLblPos val="nextTo"/>
        <c:crossAx val="122028800"/>
        <c:crosses val="autoZero"/>
        <c:auto val="1"/>
        <c:lblAlgn val="ctr"/>
        <c:lblOffset val="100"/>
      </c:catAx>
      <c:valAx>
        <c:axId val="122028800"/>
        <c:scaling>
          <c:orientation val="minMax"/>
        </c:scaling>
        <c:axPos val="l"/>
        <c:numFmt formatCode="0.0%" sourceLinked="1"/>
        <c:tickLblPos val="nextTo"/>
        <c:crossAx val="122158080"/>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Unskilled  level by Population Group</a:t>
            </a:r>
          </a:p>
        </c:rich>
      </c:tx>
      <c:layout>
        <c:manualLayout>
          <c:xMode val="edge"/>
          <c:yMode val="edge"/>
          <c:x val="0.27838192020799657"/>
          <c:y val="3.5185185185185194E-2"/>
        </c:manualLayout>
      </c:layout>
    </c:title>
    <c:view3D>
      <c:rAngAx val="1"/>
    </c:view3D>
    <c:plotArea>
      <c:layout/>
      <c:bar3DChart>
        <c:barDir val="col"/>
        <c:grouping val="clustered"/>
        <c:ser>
          <c:idx val="0"/>
          <c:order val="0"/>
          <c:tx>
            <c:strRef>
              <c:f>'TRENDS ALL'!$B$119</c:f>
              <c:strCache>
                <c:ptCount val="1"/>
                <c:pt idx="0">
                  <c:v>2016</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ALL'!$C$119:$G$119</c:f>
              <c:numCache>
                <c:formatCode>0.0%</c:formatCode>
                <c:ptCount val="5"/>
                <c:pt idx="0">
                  <c:v>0.83300000000000007</c:v>
                </c:pt>
                <c:pt idx="1">
                  <c:v>0.1135800529470451</c:v>
                </c:pt>
                <c:pt idx="2">
                  <c:v>8.0000000000000019E-3</c:v>
                </c:pt>
                <c:pt idx="3">
                  <c:v>1.1880091439704003E-2</c:v>
                </c:pt>
                <c:pt idx="4">
                  <c:v>3.500000000000001E-2</c:v>
                </c:pt>
              </c:numCache>
            </c:numRef>
          </c:val>
          <c:extLst xmlns:c16r2="http://schemas.microsoft.com/office/drawing/2015/06/chart">
            <c:ext xmlns:c16="http://schemas.microsoft.com/office/drawing/2014/chart" uri="{C3380CC4-5D6E-409C-BE32-E72D297353CC}">
              <c16:uniqueId val="{00000000-7451-44BF-A460-A8C3A37F2080}"/>
            </c:ext>
          </c:extLst>
        </c:ser>
        <c:ser>
          <c:idx val="1"/>
          <c:order val="1"/>
          <c:tx>
            <c:strRef>
              <c:f>'TRENDS ALL'!$B$121</c:f>
              <c:strCache>
                <c:ptCount val="1"/>
                <c:pt idx="0">
                  <c:v>2017</c:v>
                </c:pt>
              </c:strCache>
            </c:strRef>
          </c:tx>
          <c:dLbls>
            <c:dLbl>
              <c:idx val="0"/>
              <c:layout>
                <c:manualLayout>
                  <c:x val="1.6666666666666618E-2"/>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51-44BF-A460-A8C3A37F2080}"/>
                </c:ext>
              </c:extLst>
            </c:dLbl>
            <c:dLbl>
              <c:idx val="1"/>
              <c:layout>
                <c:manualLayout>
                  <c:x val="1.8752752808163277E-2"/>
                  <c:y val="-2.777788066824891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51-44BF-A460-A8C3A37F2080}"/>
                </c:ext>
              </c:extLst>
            </c:dLbl>
            <c:dLbl>
              <c:idx val="2"/>
              <c:layout>
                <c:manualLayout>
                  <c:x val="2.161430650419589E-2"/>
                  <c:y val="-9.698147138106693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451-44BF-A460-A8C3A37F2080}"/>
                </c:ext>
              </c:extLst>
            </c:dLbl>
            <c:dLbl>
              <c:idx val="3"/>
              <c:layout>
                <c:manualLayout>
                  <c:x val="5.8416938402361562E-2"/>
                  <c:y val="-2.395992395571058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451-44BF-A460-A8C3A37F2080}"/>
                </c:ext>
              </c:extLst>
            </c:dLbl>
            <c:dLbl>
              <c:idx val="4"/>
              <c:layout>
                <c:manualLayout>
                  <c:x val="0"/>
                  <c:y val="-2.64608569150576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451-44BF-A460-A8C3A37F208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ALL'!$C$121:$G$121</c:f>
              <c:numCache>
                <c:formatCode>0.0%</c:formatCode>
                <c:ptCount val="5"/>
                <c:pt idx="0">
                  <c:v>0.83200000000000007</c:v>
                </c:pt>
                <c:pt idx="1">
                  <c:v>0.114</c:v>
                </c:pt>
                <c:pt idx="2">
                  <c:v>8.0000000000000019E-3</c:v>
                </c:pt>
                <c:pt idx="3">
                  <c:v>1.2E-2</c:v>
                </c:pt>
                <c:pt idx="4">
                  <c:v>3.4000000000000002E-2</c:v>
                </c:pt>
              </c:numCache>
            </c:numRef>
          </c:val>
          <c:extLst xmlns:c16r2="http://schemas.microsoft.com/office/drawing/2015/06/chart">
            <c:ext xmlns:c16="http://schemas.microsoft.com/office/drawing/2014/chart" uri="{C3380CC4-5D6E-409C-BE32-E72D297353CC}">
              <c16:uniqueId val="{00000006-7451-44BF-A460-A8C3A37F2080}"/>
            </c:ext>
          </c:extLst>
        </c:ser>
        <c:ser>
          <c:idx val="2"/>
          <c:order val="2"/>
          <c:tx>
            <c:strRef>
              <c:f>'TRENDS ALL'!$B$123</c:f>
              <c:strCache>
                <c:ptCount val="1"/>
                <c:pt idx="0">
                  <c:v>2018</c:v>
                </c:pt>
              </c:strCache>
            </c:strRef>
          </c:tx>
          <c:dLbls>
            <c:dLbl>
              <c:idx val="0"/>
              <c:layout>
                <c:manualLayout>
                  <c:x val="2.6037422131193758E-2"/>
                  <c:y val="2.940095212784183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451-44BF-A460-A8C3A37F2080}"/>
                </c:ext>
              </c:extLst>
            </c:dLbl>
            <c:dLbl>
              <c:idx val="1"/>
              <c:layout>
                <c:manualLayout>
                  <c:x val="3.6886348019191079E-2"/>
                  <c:y val="-5.880190425568472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451-44BF-A460-A8C3A37F2080}"/>
                </c:ext>
              </c:extLst>
            </c:dLbl>
            <c:dLbl>
              <c:idx val="2"/>
              <c:layout>
                <c:manualLayout>
                  <c:x val="3.037699248639264E-2"/>
                  <c:y val="-2.94009521278417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451-44BF-A460-A8C3A37F2080}"/>
                </c:ext>
              </c:extLst>
            </c:dLbl>
            <c:dLbl>
              <c:idx val="3"/>
              <c:layout>
                <c:manualLayout>
                  <c:x val="-1.9528066598395399E-2"/>
                  <c:y val="-5.880190425568367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451-44BF-A460-A8C3A37F2080}"/>
                </c:ext>
              </c:extLst>
            </c:dLbl>
            <c:dLbl>
              <c:idx val="4"/>
              <c:layout>
                <c:manualLayout>
                  <c:x val="1.3018711065596877E-2"/>
                  <c:y val="-1.470047606392091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451-44BF-A460-A8C3A37F208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'TRENDS ALL'!$C$87:$G$87</c:f>
              <c:strCache>
                <c:ptCount val="5"/>
                <c:pt idx="0">
                  <c:v>African</c:v>
                </c:pt>
                <c:pt idx="1">
                  <c:v>Coloured</c:v>
                </c:pt>
                <c:pt idx="2">
                  <c:v>Indian</c:v>
                </c:pt>
                <c:pt idx="3">
                  <c:v>White</c:v>
                </c:pt>
                <c:pt idx="4">
                  <c:v>Foreign National</c:v>
                </c:pt>
              </c:strCache>
            </c:strRef>
          </c:cat>
          <c:val>
            <c:numRef>
              <c:f>'TRENDS ALL'!$C$123:$G$123</c:f>
              <c:numCache>
                <c:formatCode>0.0%</c:formatCode>
                <c:ptCount val="5"/>
                <c:pt idx="0">
                  <c:v>0.83658016804013746</c:v>
                </c:pt>
                <c:pt idx="1">
                  <c:v>0.10986625671624545</c:v>
                </c:pt>
                <c:pt idx="2">
                  <c:v>8.0058937975991465E-3</c:v>
                </c:pt>
                <c:pt idx="3">
                  <c:v>1.0686689764392555E-2</c:v>
                </c:pt>
                <c:pt idx="4">
                  <c:v>3.4860991681625451E-2</c:v>
                </c:pt>
              </c:numCache>
            </c:numRef>
          </c:val>
          <c:extLst xmlns:c16r2="http://schemas.microsoft.com/office/drawing/2015/06/chart">
            <c:ext xmlns:c16="http://schemas.microsoft.com/office/drawing/2014/chart" uri="{C3380CC4-5D6E-409C-BE32-E72D297353CC}">
              <c16:uniqueId val="{0000000C-7451-44BF-A460-A8C3A37F2080}"/>
            </c:ext>
          </c:extLst>
        </c:ser>
        <c:dLbls>
          <c:showVal val="1"/>
        </c:dLbls>
        <c:shape val="cylinder"/>
        <c:axId val="122537856"/>
        <c:axId val="122539392"/>
        <c:axId val="0"/>
      </c:bar3DChart>
      <c:catAx>
        <c:axId val="122537856"/>
        <c:scaling>
          <c:orientation val="minMax"/>
        </c:scaling>
        <c:axPos val="b"/>
        <c:numFmt formatCode="General" sourceLinked="0"/>
        <c:tickLblPos val="nextTo"/>
        <c:crossAx val="122539392"/>
        <c:crosses val="autoZero"/>
        <c:auto val="1"/>
        <c:lblAlgn val="ctr"/>
        <c:lblOffset val="100"/>
      </c:catAx>
      <c:valAx>
        <c:axId val="122539392"/>
        <c:scaling>
          <c:orientation val="minMax"/>
        </c:scaling>
        <c:axPos val="l"/>
        <c:numFmt formatCode="0.0%" sourceLinked="1"/>
        <c:tickLblPos val="nextTo"/>
        <c:crossAx val="122537856"/>
        <c:crosses val="autoZero"/>
        <c:crossBetween val="between"/>
      </c:valAx>
    </c:plotArea>
    <c:legend>
      <c:legendPos val="b"/>
    </c:legend>
    <c:plotVisOnly val="1"/>
    <c:dispBlanksAs val="gap"/>
  </c:chart>
  <c:spPr>
    <a:noFill/>
  </c:spPr>
  <c:txPr>
    <a:bodyPr/>
    <a:lstStyle/>
    <a:p>
      <a:pPr>
        <a:defRPr sz="1800" b="1"/>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Unskilled level  by Gender</a:t>
            </a:r>
          </a:p>
        </c:rich>
      </c:tx>
      <c:layout>
        <c:manualLayout>
          <c:xMode val="edge"/>
          <c:yMode val="edge"/>
          <c:x val="0.3312847037712931"/>
          <c:y val="2.9823687992560521E-2"/>
        </c:manualLayout>
      </c:layout>
    </c:title>
    <c:view3D>
      <c:rAngAx val="1"/>
    </c:view3D>
    <c:plotArea>
      <c:layout>
        <c:manualLayout>
          <c:layoutTarget val="inner"/>
          <c:xMode val="edge"/>
          <c:yMode val="edge"/>
          <c:x val="9.5147101394039979E-2"/>
          <c:y val="9.5720095294902288E-2"/>
          <c:w val="0.88957511915738396"/>
          <c:h val="0.7371612839215097"/>
        </c:manualLayout>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6.6146999183630071E-3"/>
                  <c:y val="-1.59008635550798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859-4974-9565-5ADF950A7186}"/>
                </c:ext>
              </c:extLst>
            </c:dLbl>
            <c:dLbl>
              <c:idx val="1"/>
              <c:layout>
                <c:manualLayout>
                  <c:x val="1.9407122604657701E-2"/>
                  <c:y val="-3.46215327638062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59-4974-9565-5ADF950A7186}"/>
                </c:ext>
              </c:extLst>
            </c:dLbl>
            <c:dLbl>
              <c:idx val="2"/>
              <c:layout>
                <c:manualLayout>
                  <c:x val="1.5607580824972052E-2"/>
                  <c:y val="-2.113606047687061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859-4974-9565-5ADF950A718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ALL'!$B$169,'TRENDS ALL'!$B$171,'TRENDS ALL'!$B$173)</c:f>
              <c:numCache>
                <c:formatCode>General</c:formatCode>
                <c:ptCount val="3"/>
                <c:pt idx="0">
                  <c:v>2016</c:v>
                </c:pt>
                <c:pt idx="1">
                  <c:v>2017</c:v>
                </c:pt>
                <c:pt idx="2">
                  <c:v>2018</c:v>
                </c:pt>
              </c:numCache>
            </c:numRef>
          </c:cat>
          <c:val>
            <c:numRef>
              <c:f>('TRENDS ALL'!$C$169,'TRENDS ALL'!$C$171,'TRENDS ALL'!$C$173)</c:f>
              <c:numCache>
                <c:formatCode>0.0%</c:formatCode>
                <c:ptCount val="3"/>
                <c:pt idx="0">
                  <c:v>0.54800000000000004</c:v>
                </c:pt>
                <c:pt idx="1">
                  <c:v>0.59086809929939366</c:v>
                </c:pt>
                <c:pt idx="2">
                  <c:v>0.58070480756583587</c:v>
                </c:pt>
              </c:numCache>
            </c:numRef>
          </c:val>
          <c:extLst xmlns:c16r2="http://schemas.microsoft.com/office/drawing/2015/06/chart">
            <c:ext xmlns:c16="http://schemas.microsoft.com/office/drawing/2014/chart" uri="{C3380CC4-5D6E-409C-BE32-E72D297353CC}">
              <c16:uniqueId val="{00000003-A859-4974-9565-5ADF950A7186}"/>
            </c:ext>
          </c:extLst>
        </c:ser>
        <c:ser>
          <c:idx val="1"/>
          <c:order val="1"/>
          <c:tx>
            <c:strRef>
              <c:f>'TRENDS ALL'!$D$137</c:f>
              <c:strCache>
                <c:ptCount val="1"/>
                <c:pt idx="0">
                  <c:v>FEMALE</c:v>
                </c:pt>
              </c:strCache>
            </c:strRef>
          </c:tx>
          <c:spPr>
            <a:solidFill>
              <a:srgbClr val="FF66CC"/>
            </a:solidFill>
          </c:spPr>
          <c:dLbls>
            <c:dLbl>
              <c:idx val="0"/>
              <c:layout>
                <c:manualLayout>
                  <c:x val="3.0518350757994715E-2"/>
                  <c:y val="-2.77778317120236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859-4974-9565-5ADF950A7186}"/>
                </c:ext>
              </c:extLst>
            </c:dLbl>
            <c:dLbl>
              <c:idx val="1"/>
              <c:layout>
                <c:manualLayout>
                  <c:x val="2.5000043890834715E-2"/>
                  <c:y val="-3.10985786415393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859-4974-9565-5ADF950A7186}"/>
                </c:ext>
              </c:extLst>
            </c:dLbl>
            <c:dLbl>
              <c:idx val="2"/>
              <c:layout>
                <c:manualLayout>
                  <c:x val="1.783723522853958E-2"/>
                  <c:y val="-2.113606047687058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859-4974-9565-5ADF950A718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ALL'!$B$169,'TRENDS ALL'!$B$171,'TRENDS ALL'!$B$173)</c:f>
              <c:numCache>
                <c:formatCode>General</c:formatCode>
                <c:ptCount val="3"/>
                <c:pt idx="0">
                  <c:v>2016</c:v>
                </c:pt>
                <c:pt idx="1">
                  <c:v>2017</c:v>
                </c:pt>
                <c:pt idx="2">
                  <c:v>2018</c:v>
                </c:pt>
              </c:numCache>
            </c:numRef>
          </c:cat>
          <c:val>
            <c:numRef>
              <c:f>('TRENDS ALL'!$D$169,'TRENDS ALL'!$D$171,'TRENDS ALL'!$D$173)</c:f>
              <c:numCache>
                <c:formatCode>0.0%</c:formatCode>
                <c:ptCount val="3"/>
                <c:pt idx="0">
                  <c:v>0.45200000000000001</c:v>
                </c:pt>
                <c:pt idx="1">
                  <c:v>0.40913190070060634</c:v>
                </c:pt>
                <c:pt idx="2">
                  <c:v>0.41929519243416424</c:v>
                </c:pt>
              </c:numCache>
            </c:numRef>
          </c:val>
          <c:extLst xmlns:c16r2="http://schemas.microsoft.com/office/drawing/2015/06/chart">
            <c:ext xmlns:c16="http://schemas.microsoft.com/office/drawing/2014/chart" uri="{C3380CC4-5D6E-409C-BE32-E72D297353CC}">
              <c16:uniqueId val="{00000007-A859-4974-9565-5ADF950A7186}"/>
            </c:ext>
          </c:extLst>
        </c:ser>
        <c:dLbls/>
        <c:shape val="cylinder"/>
        <c:axId val="124429056"/>
        <c:axId val="124430592"/>
        <c:axId val="0"/>
      </c:bar3DChart>
      <c:catAx>
        <c:axId val="124429056"/>
        <c:scaling>
          <c:orientation val="minMax"/>
        </c:scaling>
        <c:axPos val="b"/>
        <c:numFmt formatCode="General" sourceLinked="1"/>
        <c:tickLblPos val="nextTo"/>
        <c:crossAx val="124430592"/>
        <c:crosses val="autoZero"/>
        <c:auto val="1"/>
        <c:lblAlgn val="ctr"/>
        <c:lblOffset val="100"/>
      </c:catAx>
      <c:valAx>
        <c:axId val="124430592"/>
        <c:scaling>
          <c:orientation val="minMax"/>
        </c:scaling>
        <c:axPos val="l"/>
        <c:numFmt formatCode="0.0%" sourceLinked="1"/>
        <c:tickLblPos val="nextTo"/>
        <c:crossAx val="124429056"/>
        <c:crosses val="autoZero"/>
        <c:crossBetween val="between"/>
      </c:valAx>
    </c:plotArea>
    <c:legend>
      <c:legendPos val="b"/>
      <c:layout>
        <c:manualLayout>
          <c:xMode val="edge"/>
          <c:yMode val="edge"/>
          <c:x val="0.38251797709076746"/>
          <c:y val="0.90352932232126926"/>
          <c:w val="0.2377417145386827"/>
          <c:h val="5.1735145689889989E-2"/>
        </c:manualLayout>
      </c:layout>
    </c:legend>
    <c:plotVisOnly val="1"/>
    <c:dispBlanksAs val="gap"/>
  </c:chart>
  <c:spPr>
    <a:noFill/>
  </c:spPr>
  <c:txPr>
    <a:bodyPr/>
    <a:lstStyle/>
    <a:p>
      <a:pPr>
        <a:defRPr sz="1800" b="1"/>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Unskilled level- Government &amp; Private Sector by Population Group</a:t>
            </a:r>
          </a:p>
        </c:rich>
      </c:tx>
    </c:title>
    <c:view3D>
      <c:depthPercent val="100"/>
      <c:rAngAx val="1"/>
    </c:view3D>
    <c:plotArea>
      <c:layout/>
      <c:bar3DChart>
        <c:barDir val="col"/>
        <c:grouping val="clustered"/>
        <c:ser>
          <c:idx val="0"/>
          <c:order val="0"/>
          <c:tx>
            <c:strRef>
              <c:f>'PUBLIC PRIVATE ALL'!$B$99</c:f>
              <c:strCache>
                <c:ptCount val="1"/>
                <c:pt idx="0">
                  <c:v>GOVERNMENT</c:v>
                </c:pt>
              </c:strCache>
            </c:strRef>
          </c:tx>
          <c:spPr>
            <a:solidFill>
              <a:srgbClr val="FF6700">
                <a:lumMod val="75000"/>
              </a:srgb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ALL'!$C$99:$G$99</c:f>
              <c:numCache>
                <c:formatCode>0.0%</c:formatCode>
                <c:ptCount val="5"/>
                <c:pt idx="0">
                  <c:v>0.87004421185599579</c:v>
                </c:pt>
                <c:pt idx="1">
                  <c:v>0.11397636019128396</c:v>
                </c:pt>
                <c:pt idx="2">
                  <c:v>7.1551024090950113E-3</c:v>
                </c:pt>
                <c:pt idx="3">
                  <c:v>8.562663538753049E-3</c:v>
                </c:pt>
                <c:pt idx="4">
                  <c:v>2.6166200487232706E-4</c:v>
                </c:pt>
              </c:numCache>
            </c:numRef>
          </c:val>
          <c:extLst xmlns:c16r2="http://schemas.microsoft.com/office/drawing/2015/06/chart">
            <c:ext xmlns:c16="http://schemas.microsoft.com/office/drawing/2014/chart" uri="{C3380CC4-5D6E-409C-BE32-E72D297353CC}">
              <c16:uniqueId val="{00000000-72D7-47F8-8030-2FCB27EE1330}"/>
            </c:ext>
          </c:extLst>
        </c:ser>
        <c:ser>
          <c:idx val="1"/>
          <c:order val="1"/>
          <c:tx>
            <c:strRef>
              <c:f>'PUBLIC PRIVATE ALL'!$B$101</c:f>
              <c:strCache>
                <c:ptCount val="1"/>
                <c:pt idx="0">
                  <c:v>PRIVATE</c:v>
                </c:pt>
              </c:strCache>
            </c:strRef>
          </c:tx>
          <c:spPr>
            <a:solidFill>
              <a:srgbClr val="FF0000"/>
            </a:solidFill>
          </c:spPr>
          <c:dLbls>
            <c:dLbl>
              <c:idx val="0"/>
              <c:layout>
                <c:manualLayout>
                  <c:x val="2.3931623931623937E-2"/>
                  <c:y val="-4.86653848501495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2D7-47F8-8030-2FCB27EE1330}"/>
                </c:ext>
              </c:extLst>
            </c:dLbl>
            <c:dLbl>
              <c:idx val="1"/>
              <c:layout>
                <c:manualLayout>
                  <c:x val="1.1111111111111061E-2"/>
                  <c:y val="-5.5555555555555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2D7-47F8-8030-2FCB27EE1330}"/>
                </c:ext>
              </c:extLst>
            </c:dLbl>
            <c:dLbl>
              <c:idx val="2"/>
              <c:layout>
                <c:manualLayout>
                  <c:x val="1.6666666666666618E-2"/>
                  <c:y val="-6.018518518518526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D7-47F8-8030-2FCB27EE1330}"/>
                </c:ext>
              </c:extLst>
            </c:dLbl>
            <c:dLbl>
              <c:idx val="3"/>
              <c:layout>
                <c:manualLayout>
                  <c:x val="4.1666666666666567E-2"/>
                  <c:y val="-5.09259259259261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2D7-47F8-8030-2FCB27EE1330}"/>
                </c:ext>
              </c:extLst>
            </c:dLbl>
            <c:dLbl>
              <c:idx val="4"/>
              <c:layout>
                <c:manualLayout>
                  <c:x val="4.1666666666666775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2D7-47F8-8030-2FCB27EE133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ALL'!$C$101:$G$101</c:f>
              <c:numCache>
                <c:formatCode>0.0%</c:formatCode>
                <c:ptCount val="5"/>
                <c:pt idx="0">
                  <c:v>0.83212641304241164</c:v>
                </c:pt>
                <c:pt idx="1">
                  <c:v>0.10822046985583869</c:v>
                </c:pt>
                <c:pt idx="2">
                  <c:v>8.449482869523255E-3</c:v>
                </c:pt>
                <c:pt idx="3">
                  <c:v>1.0674486594218739E-2</c:v>
                </c:pt>
                <c:pt idx="4">
                  <c:v>4.0529147638007766E-2</c:v>
                </c:pt>
              </c:numCache>
            </c:numRef>
          </c:val>
          <c:extLst xmlns:c16r2="http://schemas.microsoft.com/office/drawing/2015/06/chart">
            <c:ext xmlns:c16="http://schemas.microsoft.com/office/drawing/2014/chart" uri="{C3380CC4-5D6E-409C-BE32-E72D297353CC}">
              <c16:uniqueId val="{00000006-72D7-47F8-8030-2FCB27EE1330}"/>
            </c:ext>
          </c:extLst>
        </c:ser>
        <c:dLbls/>
        <c:shape val="box"/>
        <c:axId val="125111296"/>
        <c:axId val="125657856"/>
        <c:axId val="0"/>
      </c:bar3DChart>
      <c:catAx>
        <c:axId val="125111296"/>
        <c:scaling>
          <c:orientation val="minMax"/>
        </c:scaling>
        <c:axPos val="b"/>
        <c:numFmt formatCode="General" sourceLinked="1"/>
        <c:tickLblPos val="nextTo"/>
        <c:crossAx val="125657856"/>
        <c:crosses val="autoZero"/>
        <c:auto val="1"/>
        <c:lblAlgn val="ctr"/>
        <c:lblOffset val="100"/>
      </c:catAx>
      <c:valAx>
        <c:axId val="125657856"/>
        <c:scaling>
          <c:orientation val="minMax"/>
        </c:scaling>
        <c:axPos val="l"/>
        <c:numFmt formatCode="0.0%" sourceLinked="1"/>
        <c:tickLblPos val="nextTo"/>
        <c:crossAx val="125111296"/>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Unskilled level - Government &amp; Private Sector by gender</a:t>
            </a:r>
          </a:p>
        </c:rich>
      </c:tx>
      <c:layout>
        <c:manualLayout>
          <c:xMode val="edge"/>
          <c:yMode val="edge"/>
          <c:x val="0.24759500226581216"/>
          <c:y val="4.444444444444446E-2"/>
        </c:manualLayout>
      </c:layout>
    </c:title>
    <c:view3D>
      <c:depthPercent val="100"/>
      <c:rAngAx val="1"/>
    </c:view3D>
    <c:plotArea>
      <c:layout/>
      <c:bar3DChart>
        <c:barDir val="col"/>
        <c:grouping val="clustered"/>
        <c:ser>
          <c:idx val="0"/>
          <c:order val="0"/>
          <c:tx>
            <c:strRef>
              <c:f>'PUBLIC PRIVATE ALL'!$B$137</c:f>
              <c:strCache>
                <c:ptCount val="1"/>
                <c:pt idx="0">
                  <c:v>GOVERNMENT</c:v>
                </c:pt>
              </c:strCache>
            </c:strRef>
          </c:tx>
          <c:dLbls>
            <c:dLbl>
              <c:idx val="0"/>
              <c:layout>
                <c:manualLayout>
                  <c:x val="1.2030075187969887E-2"/>
                  <c:y val="-4.671532130730557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44-4BEE-B60A-D3672E22D321}"/>
                </c:ext>
              </c:extLst>
            </c:dLbl>
            <c:dLbl>
              <c:idx val="1"/>
              <c:layout>
                <c:manualLayout>
                  <c:x val="1.8045112781954812E-2"/>
                  <c:y val="-4.28223778650301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44-4BEE-B60A-D3672E22D32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ALL'!$C$137:$D$137</c:f>
              <c:numCache>
                <c:formatCode>0.0%</c:formatCode>
                <c:ptCount val="2"/>
                <c:pt idx="0">
                  <c:v>0.56379139222232255</c:v>
                </c:pt>
                <c:pt idx="1">
                  <c:v>0.43620860777767761</c:v>
                </c:pt>
              </c:numCache>
            </c:numRef>
          </c:val>
          <c:extLst xmlns:c16r2="http://schemas.microsoft.com/office/drawing/2015/06/chart">
            <c:ext xmlns:c16="http://schemas.microsoft.com/office/drawing/2014/chart" uri="{C3380CC4-5D6E-409C-BE32-E72D297353CC}">
              <c16:uniqueId val="{00000002-E144-4BEE-B60A-D3672E22D321}"/>
            </c:ext>
          </c:extLst>
        </c:ser>
        <c:ser>
          <c:idx val="1"/>
          <c:order val="1"/>
          <c:tx>
            <c:strRef>
              <c:f>'PUBLIC PRIVATE ALL'!$B$139</c:f>
              <c:strCache>
                <c:ptCount val="1"/>
                <c:pt idx="0">
                  <c:v>PRIVATE</c:v>
                </c:pt>
              </c:strCache>
            </c:strRef>
          </c:tx>
          <c:spPr>
            <a:solidFill>
              <a:srgbClr val="FF6700">
                <a:lumMod val="75000"/>
              </a:srgbClr>
            </a:solidFill>
          </c:spPr>
          <c:dLbls>
            <c:dLbl>
              <c:idx val="0"/>
              <c:layout>
                <c:manualLayout>
                  <c:x val="2.6065162907268177E-2"/>
                  <c:y val="-3.503649098047919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44-4BEE-B60A-D3672E22D321}"/>
                </c:ext>
              </c:extLst>
            </c:dLbl>
            <c:dLbl>
              <c:idx val="1"/>
              <c:layout>
                <c:manualLayout>
                  <c:x val="3.6090225563909631E-2"/>
                  <c:y val="-8.175181228778477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44-4BEE-B60A-D3672E22D32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ALL'!$C$139:$D$139</c:f>
              <c:numCache>
                <c:formatCode>0.0%</c:formatCode>
                <c:ptCount val="2"/>
                <c:pt idx="0">
                  <c:v>0.59225959209454571</c:v>
                </c:pt>
                <c:pt idx="1">
                  <c:v>0.40774040790545441</c:v>
                </c:pt>
              </c:numCache>
            </c:numRef>
          </c:val>
          <c:extLst xmlns:c16r2="http://schemas.microsoft.com/office/drawing/2015/06/chart">
            <c:ext xmlns:c16="http://schemas.microsoft.com/office/drawing/2014/chart" uri="{C3380CC4-5D6E-409C-BE32-E72D297353CC}">
              <c16:uniqueId val="{00000005-E144-4BEE-B60A-D3672E22D321}"/>
            </c:ext>
          </c:extLst>
        </c:ser>
        <c:dLbls/>
        <c:shape val="box"/>
        <c:axId val="126092416"/>
        <c:axId val="126093952"/>
        <c:axId val="0"/>
      </c:bar3DChart>
      <c:catAx>
        <c:axId val="126092416"/>
        <c:scaling>
          <c:orientation val="minMax"/>
        </c:scaling>
        <c:axPos val="b"/>
        <c:numFmt formatCode="General" sourceLinked="1"/>
        <c:tickLblPos val="nextTo"/>
        <c:crossAx val="126093952"/>
        <c:crosses val="autoZero"/>
        <c:auto val="1"/>
        <c:lblAlgn val="ctr"/>
        <c:lblOffset val="100"/>
      </c:catAx>
      <c:valAx>
        <c:axId val="126093952"/>
        <c:scaling>
          <c:orientation val="minMax"/>
        </c:scaling>
        <c:axPos val="l"/>
        <c:numFmt formatCode="0.0%" sourceLinked="1"/>
        <c:tickLblPos val="nextTo"/>
        <c:crossAx val="126092416"/>
        <c:crosses val="autoZero"/>
        <c:crossBetween val="between"/>
      </c:valAx>
    </c:plotArea>
    <c:legend>
      <c:legendPos val="b"/>
    </c:legend>
    <c:plotVisOnly val="1"/>
    <c:dispBlanksAs val="gap"/>
  </c:chart>
  <c:txPr>
    <a:bodyPr/>
    <a:lstStyle/>
    <a:p>
      <a:pPr>
        <a:defRPr sz="1400" b="1"/>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Top Management - Government &amp; Private Sector by Population Group</a:t>
            </a:r>
          </a:p>
        </c:rich>
      </c:tx>
      <c:layout>
        <c:manualLayout>
          <c:xMode val="edge"/>
          <c:yMode val="edge"/>
          <c:x val="0.13351370879635072"/>
          <c:y val="9.2591937243799594E-3"/>
        </c:manualLayout>
      </c:layout>
    </c:title>
    <c:view3D>
      <c:depthPercent val="100"/>
      <c:rAngAx val="1"/>
    </c:view3D>
    <c:plotArea>
      <c:layout/>
      <c:bar3DChart>
        <c:barDir val="col"/>
        <c:grouping val="clustered"/>
        <c:ser>
          <c:idx val="0"/>
          <c:order val="0"/>
          <c:tx>
            <c:strRef>
              <c:f>'PUBLIC PRIVATE ALL'!$B$79</c:f>
              <c:strCache>
                <c:ptCount val="1"/>
                <c:pt idx="0">
                  <c:v>GOVERNMENT</c:v>
                </c:pt>
              </c:strCache>
            </c:strRef>
          </c:tx>
          <c:spPr>
            <a:solidFill>
              <a:srgbClr val="C0504D">
                <a:lumMod val="75000"/>
              </a:srgbClr>
            </a:solidFill>
          </c:spPr>
          <c:dLbls>
            <c:dLbl>
              <c:idx val="0"/>
              <c:layout>
                <c:manualLayout>
                  <c:x val="2.5000000000000001E-2"/>
                  <c:y val="-1.91705752500930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E66-462F-AF7A-FD0E84CDC660}"/>
                </c:ext>
              </c:extLst>
            </c:dLbl>
            <c:dLbl>
              <c:idx val="4"/>
              <c:layout>
                <c:manualLayout>
                  <c:x val="8.3333333333332343E-3"/>
                  <c:y val="-2.683880535013018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E66-462F-AF7A-FD0E84CDC66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ALL'!$C$79:$G$79</c:f>
              <c:numCache>
                <c:formatCode>0.0%</c:formatCode>
                <c:ptCount val="5"/>
                <c:pt idx="0">
                  <c:v>0.76023706896551724</c:v>
                </c:pt>
                <c:pt idx="1">
                  <c:v>8.7823275862068964E-2</c:v>
                </c:pt>
                <c:pt idx="2">
                  <c:v>6.0344827586206899E-2</c:v>
                </c:pt>
                <c:pt idx="3">
                  <c:v>8.8900862068965539E-2</c:v>
                </c:pt>
                <c:pt idx="4">
                  <c:v>2.6939655172413804E-3</c:v>
                </c:pt>
              </c:numCache>
            </c:numRef>
          </c:val>
          <c:extLst xmlns:c16r2="http://schemas.microsoft.com/office/drawing/2015/06/chart">
            <c:ext xmlns:c16="http://schemas.microsoft.com/office/drawing/2014/chart" uri="{C3380CC4-5D6E-409C-BE32-E72D297353CC}">
              <c16:uniqueId val="{00000000-76E9-4441-B792-3FEE2E060313}"/>
            </c:ext>
          </c:extLst>
        </c:ser>
        <c:ser>
          <c:idx val="1"/>
          <c:order val="1"/>
          <c:tx>
            <c:strRef>
              <c:f>'PUBLIC PRIVATE ALL'!$B$81</c:f>
              <c:strCache>
                <c:ptCount val="1"/>
                <c:pt idx="0">
                  <c:v>PRIVATE</c:v>
                </c:pt>
              </c:strCache>
            </c:strRef>
          </c:tx>
          <c:spPr>
            <a:solidFill>
              <a:srgbClr val="FF0000"/>
            </a:solidFill>
          </c:spPr>
          <c:dLbls>
            <c:dLbl>
              <c:idx val="0"/>
              <c:layout>
                <c:manualLayout>
                  <c:x val="3.8888670166229225E-2"/>
                  <c:y val="-5.5555555555555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6E9-4441-B792-3FEE2E060313}"/>
                </c:ext>
              </c:extLst>
            </c:dLbl>
            <c:dLbl>
              <c:idx val="1"/>
              <c:layout>
                <c:manualLayout>
                  <c:x val="2.5000000000000001E-2"/>
                  <c:y val="-3.703703703703713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6E9-4441-B792-3FEE2E060313}"/>
                </c:ext>
              </c:extLst>
            </c:dLbl>
            <c:dLbl>
              <c:idx val="2"/>
              <c:layout>
                <c:manualLayout>
                  <c:x val="1.3888888888888892E-2"/>
                  <c:y val="-5.106935582036784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6E9-4441-B792-3FEE2E060313}"/>
                </c:ext>
              </c:extLst>
            </c:dLbl>
            <c:dLbl>
              <c:idx val="3"/>
              <c:layout>
                <c:manualLayout>
                  <c:x val="1.5277559055118012E-2"/>
                  <c:y val="-2.77777106891504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6E9-4441-B792-3FEE2E060313}"/>
                </c:ext>
              </c:extLst>
            </c:dLbl>
            <c:dLbl>
              <c:idx val="4"/>
              <c:layout>
                <c:manualLayout>
                  <c:x val="3.6111111111111115E-2"/>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6E9-4441-B792-3FEE2E06031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ALL'!$C$81:$G$81</c:f>
              <c:numCache>
                <c:formatCode>0.0%</c:formatCode>
                <c:ptCount val="5"/>
                <c:pt idx="0">
                  <c:v>0.11823865666309398</c:v>
                </c:pt>
                <c:pt idx="1">
                  <c:v>5.1214719542693819E-2</c:v>
                </c:pt>
                <c:pt idx="2">
                  <c:v>0.1</c:v>
                </c:pt>
                <c:pt idx="3">
                  <c:v>0.69580207216863177</c:v>
                </c:pt>
                <c:pt idx="4">
                  <c:v>3.4744551625580565E-2</c:v>
                </c:pt>
              </c:numCache>
            </c:numRef>
          </c:val>
          <c:extLst xmlns:c16r2="http://schemas.microsoft.com/office/drawing/2015/06/chart">
            <c:ext xmlns:c16="http://schemas.microsoft.com/office/drawing/2014/chart" uri="{C3380CC4-5D6E-409C-BE32-E72D297353CC}">
              <c16:uniqueId val="{00000006-76E9-4441-B792-3FEE2E060313}"/>
            </c:ext>
          </c:extLst>
        </c:ser>
        <c:dLbls/>
        <c:shape val="box"/>
        <c:axId val="78856192"/>
        <c:axId val="78857728"/>
        <c:axId val="0"/>
      </c:bar3DChart>
      <c:catAx>
        <c:axId val="78856192"/>
        <c:scaling>
          <c:orientation val="minMax"/>
        </c:scaling>
        <c:axPos val="b"/>
        <c:numFmt formatCode="General" sourceLinked="1"/>
        <c:tickLblPos val="nextTo"/>
        <c:crossAx val="78857728"/>
        <c:crosses val="autoZero"/>
        <c:auto val="1"/>
        <c:lblAlgn val="ctr"/>
        <c:lblOffset val="100"/>
      </c:catAx>
      <c:valAx>
        <c:axId val="78857728"/>
        <c:scaling>
          <c:orientation val="minMax"/>
        </c:scaling>
        <c:axPos val="l"/>
        <c:numFmt formatCode="0.0%" sourceLinked="1"/>
        <c:tickLblPos val="nextTo"/>
        <c:crossAx val="78856192"/>
        <c:crosses val="autoZero"/>
        <c:crossBetween val="between"/>
      </c:valAx>
    </c:plotArea>
    <c:legend>
      <c:legendPos val="b"/>
      <c:layout/>
    </c:legend>
    <c:plotVisOnly val="1"/>
    <c:dispBlanksAs val="gap"/>
  </c:chart>
  <c:txPr>
    <a:bodyPr/>
    <a:lstStyle/>
    <a:p>
      <a:pPr>
        <a:defRPr sz="1800" b="1"/>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Top Management - Government &amp; Private Sector by Gender</a:t>
            </a:r>
          </a:p>
        </c:rich>
      </c:tx>
      <c:layout>
        <c:manualLayout>
          <c:xMode val="edge"/>
          <c:yMode val="edge"/>
          <c:x val="0.14822222222222226"/>
          <c:y val="3.4188034188034191E-2"/>
        </c:manualLayout>
      </c:layout>
    </c:title>
    <c:view3D>
      <c:depthPercent val="100"/>
      <c:rAngAx val="1"/>
    </c:view3D>
    <c:plotArea>
      <c:layout/>
      <c:bar3DChart>
        <c:barDir val="col"/>
        <c:grouping val="clustered"/>
        <c:ser>
          <c:idx val="0"/>
          <c:order val="0"/>
          <c:tx>
            <c:strRef>
              <c:f>'PUBLIC PRIVATE ALL'!$B$117</c:f>
              <c:strCache>
                <c:ptCount val="1"/>
                <c:pt idx="0">
                  <c:v>GOVERNMENT</c:v>
                </c:pt>
              </c:strCache>
            </c:strRef>
          </c:tx>
          <c:dLbls>
            <c:dLbl>
              <c:idx val="0"/>
              <c:layout>
                <c:manualLayout>
                  <c:x val="1.2242703319702831E-2"/>
                  <c:y val="-3.942587297063612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5F-45F1-9645-76AEF18A5926}"/>
                </c:ext>
              </c:extLst>
            </c:dLbl>
            <c:dLbl>
              <c:idx val="1"/>
              <c:layout>
                <c:manualLayout>
                  <c:x val="3.8778285387645099E-2"/>
                  <c:y val="-4.602840022606184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5F-45F1-9645-76AEF18A592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ALL'!$C$117:$D$117</c:f>
              <c:numCache>
                <c:formatCode>0.0%</c:formatCode>
                <c:ptCount val="2"/>
                <c:pt idx="0">
                  <c:v>0.66971982758620696</c:v>
                </c:pt>
                <c:pt idx="1">
                  <c:v>0.33028017241379315</c:v>
                </c:pt>
              </c:numCache>
            </c:numRef>
          </c:val>
          <c:extLst xmlns:c16r2="http://schemas.microsoft.com/office/drawing/2015/06/chart">
            <c:ext xmlns:c16="http://schemas.microsoft.com/office/drawing/2014/chart" uri="{C3380CC4-5D6E-409C-BE32-E72D297353CC}">
              <c16:uniqueId val="{00000002-E95F-45F1-9645-76AEF18A5926}"/>
            </c:ext>
          </c:extLst>
        </c:ser>
        <c:ser>
          <c:idx val="1"/>
          <c:order val="1"/>
          <c:tx>
            <c:strRef>
              <c:f>'PUBLIC PRIVATE ALL'!$B$119</c:f>
              <c:strCache>
                <c:ptCount val="1"/>
                <c:pt idx="0">
                  <c:v>PRIVATE</c:v>
                </c:pt>
              </c:strCache>
            </c:strRef>
          </c:tx>
          <c:spPr>
            <a:solidFill>
              <a:srgbClr val="C0504D">
                <a:lumMod val="50000"/>
              </a:srgbClr>
            </a:solidFill>
          </c:spPr>
          <c:dLbls>
            <c:dLbl>
              <c:idx val="0"/>
              <c:layout>
                <c:manualLayout>
                  <c:x val="4.7222222222222172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95F-45F1-9645-76AEF18A5926}"/>
                </c:ext>
              </c:extLst>
            </c:dLbl>
            <c:dLbl>
              <c:idx val="1"/>
              <c:layout>
                <c:manualLayout>
                  <c:x val="4.4444444444444356E-2"/>
                  <c:y val="-4.62962962962963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95F-45F1-9645-76AEF18A592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ALL'!$C$119:$D$119</c:f>
              <c:numCache>
                <c:formatCode>0.0%</c:formatCode>
                <c:ptCount val="2"/>
                <c:pt idx="0">
                  <c:v>0.77661664880314407</c:v>
                </c:pt>
                <c:pt idx="1">
                  <c:v>0.22338335119685601</c:v>
                </c:pt>
              </c:numCache>
            </c:numRef>
          </c:val>
          <c:extLst xmlns:c16r2="http://schemas.microsoft.com/office/drawing/2015/06/chart">
            <c:ext xmlns:c16="http://schemas.microsoft.com/office/drawing/2014/chart" uri="{C3380CC4-5D6E-409C-BE32-E72D297353CC}">
              <c16:uniqueId val="{00000005-E95F-45F1-9645-76AEF18A5926}"/>
            </c:ext>
          </c:extLst>
        </c:ser>
        <c:dLbls/>
        <c:shape val="box"/>
        <c:axId val="92952448"/>
        <c:axId val="92953984"/>
        <c:axId val="0"/>
      </c:bar3DChart>
      <c:catAx>
        <c:axId val="92952448"/>
        <c:scaling>
          <c:orientation val="minMax"/>
        </c:scaling>
        <c:axPos val="b"/>
        <c:numFmt formatCode="General" sourceLinked="1"/>
        <c:tickLblPos val="nextTo"/>
        <c:crossAx val="92953984"/>
        <c:crosses val="autoZero"/>
        <c:auto val="1"/>
        <c:lblAlgn val="ctr"/>
        <c:lblOffset val="100"/>
      </c:catAx>
      <c:valAx>
        <c:axId val="92953984"/>
        <c:scaling>
          <c:orientation val="minMax"/>
        </c:scaling>
        <c:axPos val="l"/>
        <c:numFmt formatCode="0.0%" sourceLinked="1"/>
        <c:tickLblPos val="nextTo"/>
        <c:crossAx val="92952448"/>
        <c:crosses val="autoZero"/>
        <c:crossBetween val="between"/>
      </c:valAx>
    </c:plotArea>
    <c:legend>
      <c:legendPos val="b"/>
      <c:layout/>
    </c:legend>
    <c:plotVisOnly val="1"/>
    <c:dispBlanksAs val="gap"/>
  </c:chart>
  <c:txPr>
    <a:bodyPr/>
    <a:lstStyle/>
    <a:p>
      <a:pPr>
        <a:defRPr sz="1800" b="1"/>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Senior management by population group</a:t>
            </a:r>
          </a:p>
        </c:rich>
      </c:tx>
    </c:title>
    <c:view3D>
      <c:rAngAx val="1"/>
    </c:view3D>
    <c:plotArea>
      <c:layout/>
      <c:bar3DChart>
        <c:barDir val="col"/>
        <c:grouping val="clustered"/>
        <c:ser>
          <c:idx val="0"/>
          <c:order val="0"/>
          <c:tx>
            <c:strRef>
              <c:f>'TRENDS ALL'!$B$95</c:f>
              <c:strCache>
                <c:ptCount val="1"/>
                <c:pt idx="0">
                  <c:v>2016</c:v>
                </c:pt>
              </c:strCache>
            </c:strRef>
          </c:tx>
          <c:spPr>
            <a:solidFill>
              <a:srgbClr val="00B050"/>
            </a:solidFill>
          </c:spPr>
          <c:cat>
            <c:strRef>
              <c:f>'TRENDS ALL'!$C$87:$G$87</c:f>
              <c:strCache>
                <c:ptCount val="5"/>
                <c:pt idx="0">
                  <c:v>African</c:v>
                </c:pt>
                <c:pt idx="1">
                  <c:v>Coloured</c:v>
                </c:pt>
                <c:pt idx="2">
                  <c:v>Indian</c:v>
                </c:pt>
                <c:pt idx="3">
                  <c:v>White</c:v>
                </c:pt>
                <c:pt idx="4">
                  <c:v>Foreign National</c:v>
                </c:pt>
              </c:strCache>
            </c:strRef>
          </c:cat>
          <c:val>
            <c:numRef>
              <c:f>'TRENDS ALL'!$C$95:$G$95</c:f>
              <c:numCache>
                <c:formatCode>0.0%</c:formatCode>
                <c:ptCount val="5"/>
                <c:pt idx="0">
                  <c:v>0.21729209102426805</c:v>
                </c:pt>
                <c:pt idx="1">
                  <c:v>7.6065881298866753E-2</c:v>
                </c:pt>
                <c:pt idx="2">
                  <c:v>0.10458271210880354</c:v>
                </c:pt>
                <c:pt idx="3">
                  <c:v>0.572457529241301</c:v>
                </c:pt>
                <c:pt idx="4">
                  <c:v>2.9601786326760606E-2</c:v>
                </c:pt>
              </c:numCache>
            </c:numRef>
          </c:val>
          <c:extLst xmlns:c16r2="http://schemas.microsoft.com/office/drawing/2015/06/chart">
            <c:ext xmlns:c16="http://schemas.microsoft.com/office/drawing/2014/chart" uri="{C3380CC4-5D6E-409C-BE32-E72D297353CC}">
              <c16:uniqueId val="{00000000-FF3B-400B-AB80-9622D423F6D3}"/>
            </c:ext>
          </c:extLst>
        </c:ser>
        <c:ser>
          <c:idx val="1"/>
          <c:order val="1"/>
          <c:tx>
            <c:strRef>
              <c:f>'TRENDS ALL'!$B$97</c:f>
              <c:strCache>
                <c:ptCount val="1"/>
                <c:pt idx="0">
                  <c:v>2017</c:v>
                </c:pt>
              </c:strCache>
            </c:strRef>
          </c:tx>
          <c:cat>
            <c:strRef>
              <c:f>'TRENDS ALL'!$C$87:$G$87</c:f>
              <c:strCache>
                <c:ptCount val="5"/>
                <c:pt idx="0">
                  <c:v>African</c:v>
                </c:pt>
                <c:pt idx="1">
                  <c:v>Coloured</c:v>
                </c:pt>
                <c:pt idx="2">
                  <c:v>Indian</c:v>
                </c:pt>
                <c:pt idx="3">
                  <c:v>White</c:v>
                </c:pt>
                <c:pt idx="4">
                  <c:v>Foreign National</c:v>
                </c:pt>
              </c:strCache>
            </c:strRef>
          </c:cat>
          <c:val>
            <c:numRef>
              <c:f>'TRENDS ALL'!$C$97:$G$97</c:f>
              <c:numCache>
                <c:formatCode>0.0%</c:formatCode>
                <c:ptCount val="5"/>
                <c:pt idx="0">
                  <c:v>0.2208582691639944</c:v>
                </c:pt>
                <c:pt idx="1">
                  <c:v>7.7445753930159261E-2</c:v>
                </c:pt>
                <c:pt idx="2">
                  <c:v>0.10876447639861929</c:v>
                </c:pt>
                <c:pt idx="3">
                  <c:v>0.56095236149975836</c:v>
                </c:pt>
                <c:pt idx="4">
                  <c:v>3.1979139007468842E-2</c:v>
                </c:pt>
              </c:numCache>
            </c:numRef>
          </c:val>
          <c:extLst xmlns:c16r2="http://schemas.microsoft.com/office/drawing/2015/06/chart">
            <c:ext xmlns:c16="http://schemas.microsoft.com/office/drawing/2014/chart" uri="{C3380CC4-5D6E-409C-BE32-E72D297353CC}">
              <c16:uniqueId val="{00000001-FF3B-400B-AB80-9622D423F6D3}"/>
            </c:ext>
          </c:extLst>
        </c:ser>
        <c:ser>
          <c:idx val="2"/>
          <c:order val="2"/>
          <c:tx>
            <c:strRef>
              <c:f>'TRENDS ALL'!$B$99</c:f>
              <c:strCache>
                <c:ptCount val="1"/>
                <c:pt idx="0">
                  <c:v>2018</c:v>
                </c:pt>
              </c:strCache>
            </c:strRef>
          </c:tx>
          <c:cat>
            <c:strRef>
              <c:f>'TRENDS ALL'!$C$87:$G$87</c:f>
              <c:strCache>
                <c:ptCount val="5"/>
                <c:pt idx="0">
                  <c:v>African</c:v>
                </c:pt>
                <c:pt idx="1">
                  <c:v>Coloured</c:v>
                </c:pt>
                <c:pt idx="2">
                  <c:v>Indian</c:v>
                </c:pt>
                <c:pt idx="3">
                  <c:v>White</c:v>
                </c:pt>
                <c:pt idx="4">
                  <c:v>Foreign National</c:v>
                </c:pt>
              </c:strCache>
            </c:strRef>
          </c:cat>
          <c:val>
            <c:numRef>
              <c:f>'TRENDS ALL'!$C$99:$G$99</c:f>
              <c:numCache>
                <c:formatCode>0.0%</c:formatCode>
                <c:ptCount val="5"/>
                <c:pt idx="0">
                  <c:v>0.23156324341760418</c:v>
                </c:pt>
                <c:pt idx="1">
                  <c:v>7.9627165571280717E-2</c:v>
                </c:pt>
                <c:pt idx="2">
                  <c:v>0.11143367874951279</c:v>
                </c:pt>
                <c:pt idx="3">
                  <c:v>0.5446756179186325</c:v>
                </c:pt>
                <c:pt idx="4">
                  <c:v>3.2700294342970039E-2</c:v>
                </c:pt>
              </c:numCache>
            </c:numRef>
          </c:val>
          <c:extLst xmlns:c16r2="http://schemas.microsoft.com/office/drawing/2015/06/chart">
            <c:ext xmlns:c16="http://schemas.microsoft.com/office/drawing/2014/chart" uri="{C3380CC4-5D6E-409C-BE32-E72D297353CC}">
              <c16:uniqueId val="{00000002-FF3B-400B-AB80-9622D423F6D3}"/>
            </c:ext>
          </c:extLst>
        </c:ser>
        <c:dLbls/>
        <c:shape val="cylinder"/>
        <c:axId val="105100800"/>
        <c:axId val="105102336"/>
        <c:axId val="0"/>
      </c:bar3DChart>
      <c:catAx>
        <c:axId val="105100800"/>
        <c:scaling>
          <c:orientation val="minMax"/>
        </c:scaling>
        <c:axPos val="b"/>
        <c:numFmt formatCode="General" sourceLinked="0"/>
        <c:tickLblPos val="nextTo"/>
        <c:crossAx val="105102336"/>
        <c:crosses val="autoZero"/>
        <c:auto val="1"/>
        <c:lblAlgn val="ctr"/>
        <c:lblOffset val="100"/>
      </c:catAx>
      <c:valAx>
        <c:axId val="105102336"/>
        <c:scaling>
          <c:orientation val="minMax"/>
        </c:scaling>
        <c:axPos val="l"/>
        <c:numFmt formatCode="0.0%" sourceLinked="1"/>
        <c:tickLblPos val="nextTo"/>
        <c:crossAx val="105100800"/>
        <c:crosses val="autoZero"/>
        <c:crossBetween val="between"/>
      </c:valAx>
      <c:dTable>
        <c:showHorzBorder val="1"/>
        <c:showVertBorder val="1"/>
        <c:showOutline val="1"/>
        <c:showKeys val="1"/>
      </c:dTable>
    </c:plotArea>
    <c:plotVisOnly val="1"/>
    <c:dispBlanksAs val="gap"/>
  </c:chart>
  <c:spPr>
    <a:solidFill>
      <a:schemeClr val="bg2"/>
    </a:solidFill>
  </c:spPr>
  <c:txPr>
    <a:bodyPr/>
    <a:lstStyle/>
    <a:p>
      <a:pPr>
        <a:defRPr sz="1800"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Senior management by gender</a:t>
            </a:r>
          </a:p>
        </c:rich>
      </c:tx>
    </c:title>
    <c:view3D>
      <c:rAngAx val="1"/>
    </c:view3D>
    <c:plotArea>
      <c:layout/>
      <c:bar3DChart>
        <c:barDir val="col"/>
        <c:grouping val="clustered"/>
        <c:ser>
          <c:idx val="0"/>
          <c:order val="0"/>
          <c:tx>
            <c:strRef>
              <c:f>'TRENDS ALL'!$C$137</c:f>
              <c:strCache>
                <c:ptCount val="1"/>
                <c:pt idx="0">
                  <c:v>MALE</c:v>
                </c:pt>
              </c:strCache>
            </c:strRef>
          </c:tx>
          <c:spPr>
            <a:solidFill>
              <a:srgbClr val="7030A0"/>
            </a:solidFill>
          </c:spPr>
          <c:dLbls>
            <c:dLbl>
              <c:idx val="0"/>
              <c:layout>
                <c:manualLayout>
                  <c:x val="1.666666666666667E-2"/>
                  <c:y val="-1.85185185185185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CA0-486F-92B7-2BE9414CBC95}"/>
                </c:ext>
              </c:extLst>
            </c:dLbl>
            <c:dLbl>
              <c:idx val="1"/>
              <c:layout>
                <c:manualLayout>
                  <c:x val="1.6666666666666569E-2"/>
                  <c:y val="-4.16666666666666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CA0-486F-92B7-2BE9414CBC95}"/>
                </c:ext>
              </c:extLst>
            </c:dLbl>
            <c:dLbl>
              <c:idx val="2"/>
              <c:layout>
                <c:manualLayout>
                  <c:x val="1.1444920284778542E-2"/>
                  <c:y val="-1.536983514540731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CA0-486F-92B7-2BE9414CBC9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ALL'!$B$145,'TRENDS ALL'!$B$147,'TRENDS ALL'!$B$149)</c:f>
              <c:numCache>
                <c:formatCode>General</c:formatCode>
                <c:ptCount val="3"/>
                <c:pt idx="0">
                  <c:v>2016</c:v>
                </c:pt>
                <c:pt idx="1">
                  <c:v>2017</c:v>
                </c:pt>
                <c:pt idx="2">
                  <c:v>2018</c:v>
                </c:pt>
              </c:numCache>
            </c:numRef>
          </c:cat>
          <c:val>
            <c:numRef>
              <c:f>('TRENDS ALL'!$C$145,'TRENDS ALL'!$C$147,'TRENDS ALL'!$C$149)</c:f>
              <c:numCache>
                <c:formatCode>0.0%</c:formatCode>
                <c:ptCount val="3"/>
                <c:pt idx="0">
                  <c:v>0.66738763710687876</c:v>
                </c:pt>
                <c:pt idx="1">
                  <c:v>0.66216630241630758</c:v>
                </c:pt>
                <c:pt idx="2">
                  <c:v>0.65508111232073984</c:v>
                </c:pt>
              </c:numCache>
            </c:numRef>
          </c:val>
          <c:extLst xmlns:c16r2="http://schemas.microsoft.com/office/drawing/2015/06/chart">
            <c:ext xmlns:c16="http://schemas.microsoft.com/office/drawing/2014/chart" uri="{C3380CC4-5D6E-409C-BE32-E72D297353CC}">
              <c16:uniqueId val="{00000003-7CA0-486F-92B7-2BE9414CBC95}"/>
            </c:ext>
          </c:extLst>
        </c:ser>
        <c:ser>
          <c:idx val="1"/>
          <c:order val="1"/>
          <c:tx>
            <c:strRef>
              <c:f>'TRENDS ALL'!$D$137</c:f>
              <c:strCache>
                <c:ptCount val="1"/>
                <c:pt idx="0">
                  <c:v>FEMALE</c:v>
                </c:pt>
              </c:strCache>
            </c:strRef>
          </c:tx>
          <c:spPr>
            <a:solidFill>
              <a:srgbClr val="FF0000"/>
            </a:solidFill>
          </c:spPr>
          <c:dLbls>
            <c:dLbl>
              <c:idx val="0"/>
              <c:layout>
                <c:manualLayout>
                  <c:x val="1.6666666666666618E-2"/>
                  <c:y val="-3.24074074074074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A0-486F-92B7-2BE9414CBC95}"/>
                </c:ext>
              </c:extLst>
            </c:dLbl>
            <c:dLbl>
              <c:idx val="1"/>
              <c:layout>
                <c:manualLayout>
                  <c:x val="2.0422063427207517E-2"/>
                  <c:y val="-2.11734606918482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CA0-486F-92B7-2BE9414CBC95}"/>
                </c:ext>
              </c:extLst>
            </c:dLbl>
            <c:dLbl>
              <c:idx val="2"/>
              <c:layout>
                <c:manualLayout>
                  <c:x val="1.3733904341734146E-2"/>
                  <c:y val="-1.536983514540731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CA0-486F-92B7-2BE9414CBC9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('TRENDS ALL'!$B$145,'TRENDS ALL'!$B$147,'TRENDS ALL'!$B$149)</c:f>
              <c:numCache>
                <c:formatCode>General</c:formatCode>
                <c:ptCount val="3"/>
                <c:pt idx="0">
                  <c:v>2016</c:v>
                </c:pt>
                <c:pt idx="1">
                  <c:v>2017</c:v>
                </c:pt>
                <c:pt idx="2">
                  <c:v>2018</c:v>
                </c:pt>
              </c:numCache>
            </c:numRef>
          </c:cat>
          <c:val>
            <c:numRef>
              <c:f>('TRENDS ALL'!$D$145,'TRENDS ALL'!$D$147,'TRENDS ALL'!$D$149)</c:f>
              <c:numCache>
                <c:formatCode>0.0%</c:formatCode>
                <c:ptCount val="3"/>
                <c:pt idx="0">
                  <c:v>0.33261236289312146</c:v>
                </c:pt>
                <c:pt idx="1">
                  <c:v>0.33783369758369253</c:v>
                </c:pt>
                <c:pt idx="2">
                  <c:v>0.34491888767926043</c:v>
                </c:pt>
              </c:numCache>
            </c:numRef>
          </c:val>
          <c:extLst xmlns:c16r2="http://schemas.microsoft.com/office/drawing/2015/06/chart">
            <c:ext xmlns:c16="http://schemas.microsoft.com/office/drawing/2014/chart" uri="{C3380CC4-5D6E-409C-BE32-E72D297353CC}">
              <c16:uniqueId val="{00000007-7CA0-486F-92B7-2BE9414CBC95}"/>
            </c:ext>
          </c:extLst>
        </c:ser>
        <c:dLbls>
          <c:showVal val="1"/>
        </c:dLbls>
        <c:shape val="cylinder"/>
        <c:axId val="110703360"/>
        <c:axId val="110704896"/>
        <c:axId val="0"/>
      </c:bar3DChart>
      <c:catAx>
        <c:axId val="110703360"/>
        <c:scaling>
          <c:orientation val="minMax"/>
        </c:scaling>
        <c:axPos val="b"/>
        <c:numFmt formatCode="General" sourceLinked="1"/>
        <c:tickLblPos val="nextTo"/>
        <c:crossAx val="110704896"/>
        <c:crosses val="autoZero"/>
        <c:auto val="1"/>
        <c:lblAlgn val="ctr"/>
        <c:lblOffset val="100"/>
      </c:catAx>
      <c:valAx>
        <c:axId val="110704896"/>
        <c:scaling>
          <c:orientation val="minMax"/>
        </c:scaling>
        <c:axPos val="l"/>
        <c:numFmt formatCode="0.0%" sourceLinked="1"/>
        <c:tickLblPos val="nextTo"/>
        <c:crossAx val="110703360"/>
        <c:crosses val="autoZero"/>
        <c:crossBetween val="between"/>
      </c:valAx>
    </c:plotArea>
    <c:legend>
      <c:legendPos val="b"/>
    </c:legend>
    <c:plotVisOnly val="1"/>
    <c:dispBlanksAs val="gap"/>
  </c:chart>
  <c:spPr>
    <a:solidFill>
      <a:schemeClr val="bg2"/>
    </a:solidFill>
  </c:spPr>
  <c:txPr>
    <a:bodyPr/>
    <a:lstStyle/>
    <a:p>
      <a:pPr>
        <a:defRPr sz="18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a:t>Senior Management - Government &amp; Private Sector by Population Group</a:t>
            </a:r>
          </a:p>
        </c:rich>
      </c:tx>
      <c:layout>
        <c:manualLayout>
          <c:xMode val="edge"/>
          <c:yMode val="edge"/>
          <c:x val="0.149026458928328"/>
          <c:y val="5.6893328592720373E-2"/>
        </c:manualLayout>
      </c:layout>
    </c:title>
    <c:view3D>
      <c:depthPercent val="100"/>
      <c:rAngAx val="1"/>
    </c:view3D>
    <c:plotArea>
      <c:layout/>
      <c:bar3DChart>
        <c:barDir val="col"/>
        <c:grouping val="clustered"/>
        <c:ser>
          <c:idx val="0"/>
          <c:order val="0"/>
          <c:tx>
            <c:strRef>
              <c:f>'PUBLIC PRIVATE ALL'!$B$83</c:f>
              <c:strCache>
                <c:ptCount val="1"/>
                <c:pt idx="0">
                  <c:v>GOVERNMENT</c:v>
                </c:pt>
              </c:strCache>
            </c:strRef>
          </c:tx>
          <c:spPr>
            <a:solidFill>
              <a:srgbClr val="C0504D">
                <a:lumMod val="75000"/>
              </a:srgbClr>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ALL'!$C$83:$G$83</c:f>
              <c:numCache>
                <c:formatCode>0.0%</c:formatCode>
                <c:ptCount val="5"/>
                <c:pt idx="0">
                  <c:v>0.70998688094457207</c:v>
                </c:pt>
                <c:pt idx="1">
                  <c:v>7.609052148245328E-2</c:v>
                </c:pt>
                <c:pt idx="2">
                  <c:v>6.7153164972122009E-2</c:v>
                </c:pt>
                <c:pt idx="3">
                  <c:v>0.13914398163332242</c:v>
                </c:pt>
                <c:pt idx="4">
                  <c:v>7.6254509675303377E-3</c:v>
                </c:pt>
              </c:numCache>
            </c:numRef>
          </c:val>
          <c:extLst xmlns:c16r2="http://schemas.microsoft.com/office/drawing/2015/06/chart">
            <c:ext xmlns:c16="http://schemas.microsoft.com/office/drawing/2014/chart" uri="{C3380CC4-5D6E-409C-BE32-E72D297353CC}">
              <c16:uniqueId val="{00000000-F08C-4F73-A91F-52343C9F565D}"/>
            </c:ext>
          </c:extLst>
        </c:ser>
        <c:ser>
          <c:idx val="1"/>
          <c:order val="1"/>
          <c:tx>
            <c:strRef>
              <c:f>'PUBLIC PRIVATE ALL'!$B$85</c:f>
              <c:strCache>
                <c:ptCount val="1"/>
                <c:pt idx="0">
                  <c:v>PRIVATE</c:v>
                </c:pt>
              </c:strCache>
            </c:strRef>
          </c:tx>
          <c:spPr>
            <a:solidFill>
              <a:srgbClr val="FF0000"/>
            </a:solidFill>
          </c:spPr>
          <c:dLbls>
            <c:dLbl>
              <c:idx val="0"/>
              <c:layout>
                <c:manualLayout>
                  <c:x val="3.3333384975769396E-2"/>
                  <c:y val="-4.099784029340838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08C-4F73-A91F-52343C9F565D}"/>
                </c:ext>
              </c:extLst>
            </c:dLbl>
            <c:dLbl>
              <c:idx val="1"/>
              <c:layout>
                <c:manualLayout>
                  <c:x val="2.9216191762824941E-2"/>
                  <c:y val="-3.34122124740340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08C-4F73-A91F-52343C9F565D}"/>
                </c:ext>
              </c:extLst>
            </c:dLbl>
            <c:dLbl>
              <c:idx val="2"/>
              <c:layout>
                <c:manualLayout>
                  <c:x val="1.6600571726031865E-2"/>
                  <c:y val="-3.553145163253240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8C-4F73-A91F-52343C9F565D}"/>
                </c:ext>
              </c:extLst>
            </c:dLbl>
            <c:dLbl>
              <c:idx val="3"/>
              <c:layout>
                <c:manualLayout>
                  <c:x val="2.506613182808912E-2"/>
                  <c:y val="-2.649526792352641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8C-4F73-A91F-52343C9F565D}"/>
                </c:ext>
              </c:extLst>
            </c:dLbl>
            <c:dLbl>
              <c:idx val="4"/>
              <c:layout>
                <c:manualLayout>
                  <c:x val="2.2288285193729968E-2"/>
                  <c:y val="-2.45986743107806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8C-4F73-A91F-52343C9F565D}"/>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ALL'!$C$77:$G$77</c:f>
              <c:strCache>
                <c:ptCount val="5"/>
                <c:pt idx="0">
                  <c:v>African</c:v>
                </c:pt>
                <c:pt idx="1">
                  <c:v>Coloured</c:v>
                </c:pt>
                <c:pt idx="2">
                  <c:v>Indian</c:v>
                </c:pt>
                <c:pt idx="3">
                  <c:v>White</c:v>
                </c:pt>
                <c:pt idx="4">
                  <c:v>Foreign National</c:v>
                </c:pt>
              </c:strCache>
            </c:strRef>
          </c:cat>
          <c:val>
            <c:numRef>
              <c:f>'PUBLIC PRIVATE ALL'!$C$85:$G$85</c:f>
              <c:numCache>
                <c:formatCode>0.0%</c:formatCode>
                <c:ptCount val="5"/>
                <c:pt idx="0">
                  <c:v>0.166858983604981</c:v>
                </c:pt>
                <c:pt idx="1">
                  <c:v>7.9971793515713901E-2</c:v>
                </c:pt>
                <c:pt idx="2">
                  <c:v>0.11842716797281921</c:v>
                </c:pt>
                <c:pt idx="3">
                  <c:v>0.60046957385771749</c:v>
                </c:pt>
                <c:pt idx="4">
                  <c:v>3.4272481048768372E-2</c:v>
                </c:pt>
              </c:numCache>
            </c:numRef>
          </c:val>
          <c:extLst xmlns:c16r2="http://schemas.microsoft.com/office/drawing/2015/06/chart">
            <c:ext xmlns:c16="http://schemas.microsoft.com/office/drawing/2014/chart" uri="{C3380CC4-5D6E-409C-BE32-E72D297353CC}">
              <c16:uniqueId val="{00000006-F08C-4F73-A91F-52343C9F565D}"/>
            </c:ext>
          </c:extLst>
        </c:ser>
        <c:dLbls/>
        <c:shape val="box"/>
        <c:axId val="111217664"/>
        <c:axId val="111223552"/>
        <c:axId val="0"/>
      </c:bar3DChart>
      <c:catAx>
        <c:axId val="111217664"/>
        <c:scaling>
          <c:orientation val="minMax"/>
        </c:scaling>
        <c:axPos val="b"/>
        <c:numFmt formatCode="General" sourceLinked="1"/>
        <c:tickLblPos val="nextTo"/>
        <c:crossAx val="111223552"/>
        <c:crosses val="autoZero"/>
        <c:auto val="1"/>
        <c:lblAlgn val="ctr"/>
        <c:lblOffset val="100"/>
      </c:catAx>
      <c:valAx>
        <c:axId val="111223552"/>
        <c:scaling>
          <c:orientation val="minMax"/>
        </c:scaling>
        <c:axPos val="l"/>
        <c:numFmt formatCode="0.0%" sourceLinked="1"/>
        <c:tickLblPos val="nextTo"/>
        <c:crossAx val="111217664"/>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title>
      <c:tx>
        <c:rich>
          <a:bodyPr/>
          <a:lstStyle/>
          <a:p>
            <a:pPr>
              <a:defRPr/>
            </a:pPr>
            <a:r>
              <a:rPr lang="en-ZA" dirty="0"/>
              <a:t>Senior Management - Government &amp; Private Sector by Gender</a:t>
            </a:r>
          </a:p>
        </c:rich>
      </c:tx>
    </c:title>
    <c:view3D>
      <c:depthPercent val="100"/>
      <c:rAngAx val="1"/>
    </c:view3D>
    <c:plotArea>
      <c:layout/>
      <c:bar3DChart>
        <c:barDir val="col"/>
        <c:grouping val="clustered"/>
        <c:ser>
          <c:idx val="0"/>
          <c:order val="0"/>
          <c:tx>
            <c:strRef>
              <c:f>'PUBLIC PRIVATE ALL'!$B$121</c:f>
              <c:strCache>
                <c:ptCount val="1"/>
                <c:pt idx="0">
                  <c:v>GOVERNMENT</c:v>
                </c:pt>
              </c:strCache>
            </c:strRef>
          </c:tx>
          <c:dLbls>
            <c:dLbl>
              <c:idx val="0"/>
              <c:layout>
                <c:manualLayout>
                  <c:x val="1.6666666666666618E-2"/>
                  <c:y val="-3.70370370370370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7F-4E3A-8319-AD189574152A}"/>
                </c:ext>
              </c:extLst>
            </c:dLbl>
            <c:dLbl>
              <c:idx val="1"/>
              <c:layout>
                <c:manualLayout>
                  <c:x val="3.6111111111111115E-2"/>
                  <c:y val="-2.77777777777777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7F-4E3A-8319-AD189574152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ALL'!$C$121:$D$121</c:f>
              <c:numCache>
                <c:formatCode>0.0%</c:formatCode>
                <c:ptCount val="2"/>
                <c:pt idx="0">
                  <c:v>0.60774024270252569</c:v>
                </c:pt>
                <c:pt idx="1">
                  <c:v>0.3922597572974747</c:v>
                </c:pt>
              </c:numCache>
            </c:numRef>
          </c:val>
          <c:extLst xmlns:c16r2="http://schemas.microsoft.com/office/drawing/2015/06/chart">
            <c:ext xmlns:c16="http://schemas.microsoft.com/office/drawing/2014/chart" uri="{C3380CC4-5D6E-409C-BE32-E72D297353CC}">
              <c16:uniqueId val="{00000002-E87F-4E3A-8319-AD189574152A}"/>
            </c:ext>
          </c:extLst>
        </c:ser>
        <c:ser>
          <c:idx val="1"/>
          <c:order val="1"/>
          <c:tx>
            <c:strRef>
              <c:f>'PUBLIC PRIVATE ALL'!$B$123</c:f>
              <c:strCache>
                <c:ptCount val="1"/>
                <c:pt idx="0">
                  <c:v>PRIVATE</c:v>
                </c:pt>
              </c:strCache>
            </c:strRef>
          </c:tx>
          <c:spPr>
            <a:solidFill>
              <a:srgbClr val="C0504D">
                <a:lumMod val="50000"/>
              </a:srgbClr>
            </a:solidFill>
          </c:spPr>
          <c:dLbls>
            <c:dLbl>
              <c:idx val="0"/>
              <c:layout>
                <c:manualLayout>
                  <c:x val="3.0555555555555558E-2"/>
                  <c:y val="-3.70370370370370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7F-4E3A-8319-AD189574152A}"/>
                </c:ext>
              </c:extLst>
            </c:dLbl>
            <c:dLbl>
              <c:idx val="1"/>
              <c:layout>
                <c:manualLayout>
                  <c:x val="5.5555336832895895E-2"/>
                  <c:y val="-5.5555555555555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7F-4E3A-8319-AD189574152A}"/>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'PUBLIC PRIVATE ALL'!$C$115:$D$115</c:f>
              <c:strCache>
                <c:ptCount val="2"/>
                <c:pt idx="0">
                  <c:v>MALE</c:v>
                </c:pt>
                <c:pt idx="1">
                  <c:v>FEMALE</c:v>
                </c:pt>
              </c:strCache>
            </c:strRef>
          </c:cat>
          <c:val>
            <c:numRef>
              <c:f>'PUBLIC PRIVATE ALL'!$C$123:$D$123</c:f>
              <c:numCache>
                <c:formatCode>0.0%</c:formatCode>
                <c:ptCount val="2"/>
                <c:pt idx="0">
                  <c:v>0.66900652274949124</c:v>
                </c:pt>
                <c:pt idx="1">
                  <c:v>0.33099347725050887</c:v>
                </c:pt>
              </c:numCache>
            </c:numRef>
          </c:val>
          <c:extLst xmlns:c16r2="http://schemas.microsoft.com/office/drawing/2015/06/chart">
            <c:ext xmlns:c16="http://schemas.microsoft.com/office/drawing/2014/chart" uri="{C3380CC4-5D6E-409C-BE32-E72D297353CC}">
              <c16:uniqueId val="{00000005-E87F-4E3A-8319-AD189574152A}"/>
            </c:ext>
          </c:extLst>
        </c:ser>
        <c:dLbls/>
        <c:shape val="box"/>
        <c:axId val="111453312"/>
        <c:axId val="111454848"/>
        <c:axId val="0"/>
      </c:bar3DChart>
      <c:catAx>
        <c:axId val="111453312"/>
        <c:scaling>
          <c:orientation val="minMax"/>
        </c:scaling>
        <c:axPos val="b"/>
        <c:numFmt formatCode="General" sourceLinked="1"/>
        <c:tickLblPos val="nextTo"/>
        <c:crossAx val="111454848"/>
        <c:crosses val="autoZero"/>
        <c:auto val="1"/>
        <c:lblAlgn val="ctr"/>
        <c:lblOffset val="100"/>
      </c:catAx>
      <c:valAx>
        <c:axId val="111454848"/>
        <c:scaling>
          <c:orientation val="minMax"/>
        </c:scaling>
        <c:axPos val="l"/>
        <c:numFmt formatCode="0.0%" sourceLinked="1"/>
        <c:tickLblPos val="nextTo"/>
        <c:crossAx val="111453312"/>
        <c:crosses val="autoZero"/>
        <c:crossBetween val="between"/>
      </c:valAx>
    </c:plotArea>
    <c:legend>
      <c:legendPos val="b"/>
    </c:legend>
    <c:plotVisOnly val="1"/>
    <c:dispBlanksAs val="gap"/>
  </c:chart>
  <c:txPr>
    <a:bodyPr/>
    <a:lstStyle/>
    <a:p>
      <a:pPr>
        <a:defRPr sz="1800" b="1"/>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a:t>Professionally </a:t>
            </a:r>
            <a:r>
              <a:rPr lang="en-ZA" dirty="0" smtClean="0"/>
              <a:t>Qualified by population group</a:t>
            </a:r>
            <a:endParaRPr lang="en-ZA" dirty="0"/>
          </a:p>
        </c:rich>
      </c:tx>
      <c:layout>
        <c:manualLayout>
          <c:xMode val="edge"/>
          <c:yMode val="edge"/>
          <c:x val="0.22210622485036188"/>
          <c:y val="2.6630124475341514E-2"/>
        </c:manualLayout>
      </c:layout>
      <c:overlay val="1"/>
    </c:title>
    <c:view3D>
      <c:rAngAx val="1"/>
    </c:view3D>
    <c:sideWall>
      <c:spPr>
        <a:solidFill>
          <a:schemeClr val="bg2"/>
        </a:solidFill>
      </c:spPr>
    </c:sideWall>
    <c:backWall>
      <c:spPr>
        <a:solidFill>
          <a:schemeClr val="bg2"/>
        </a:solidFill>
      </c:spPr>
    </c:backWall>
    <c:plotArea>
      <c:layout/>
      <c:bar3DChart>
        <c:barDir val="col"/>
        <c:grouping val="clustered"/>
        <c:ser>
          <c:idx val="0"/>
          <c:order val="0"/>
          <c:tx>
            <c:strRef>
              <c:f>'TRENDS ALL'!$B$101</c:f>
              <c:strCache>
                <c:ptCount val="1"/>
                <c:pt idx="0">
                  <c:v>2016</c:v>
                </c:pt>
              </c:strCache>
            </c:strRef>
          </c:tx>
          <c:spPr>
            <a:solidFill>
              <a:srgbClr val="00B050"/>
            </a:solidFill>
          </c:spPr>
          <c:cat>
            <c:strRef>
              <c:f>'TRENDS ALL'!$C$87:$G$87</c:f>
              <c:strCache>
                <c:ptCount val="5"/>
                <c:pt idx="0">
                  <c:v>African</c:v>
                </c:pt>
                <c:pt idx="1">
                  <c:v>Coloured</c:v>
                </c:pt>
                <c:pt idx="2">
                  <c:v>Indian</c:v>
                </c:pt>
                <c:pt idx="3">
                  <c:v>White</c:v>
                </c:pt>
                <c:pt idx="4">
                  <c:v>Foreign National</c:v>
                </c:pt>
              </c:strCache>
            </c:strRef>
          </c:cat>
          <c:val>
            <c:numRef>
              <c:f>'TRENDS ALL'!$C$101:$G$101</c:f>
              <c:numCache>
                <c:formatCode>0.0%</c:formatCode>
                <c:ptCount val="5"/>
                <c:pt idx="0">
                  <c:v>0.41502277200646875</c:v>
                </c:pt>
                <c:pt idx="1">
                  <c:v>9.7077283024473562E-2</c:v>
                </c:pt>
                <c:pt idx="2">
                  <c:v>8.485906339361983E-2</c:v>
                </c:pt>
                <c:pt idx="3">
                  <c:v>0.3750409355935409</c:v>
                </c:pt>
                <c:pt idx="4">
                  <c:v>2.7999945981897194E-2</c:v>
                </c:pt>
              </c:numCache>
            </c:numRef>
          </c:val>
          <c:extLst xmlns:c16r2="http://schemas.microsoft.com/office/drawing/2015/06/chart">
            <c:ext xmlns:c16="http://schemas.microsoft.com/office/drawing/2014/chart" uri="{C3380CC4-5D6E-409C-BE32-E72D297353CC}">
              <c16:uniqueId val="{00000000-4BE2-4875-81F6-541AE8F0A8AF}"/>
            </c:ext>
          </c:extLst>
        </c:ser>
        <c:ser>
          <c:idx val="1"/>
          <c:order val="1"/>
          <c:tx>
            <c:strRef>
              <c:f>'TRENDS ALL'!$B$103</c:f>
              <c:strCache>
                <c:ptCount val="1"/>
                <c:pt idx="0">
                  <c:v>2017</c:v>
                </c:pt>
              </c:strCache>
            </c:strRef>
          </c:tx>
          <c:cat>
            <c:strRef>
              <c:f>'TRENDS ALL'!$C$87:$G$87</c:f>
              <c:strCache>
                <c:ptCount val="5"/>
                <c:pt idx="0">
                  <c:v>African</c:v>
                </c:pt>
                <c:pt idx="1">
                  <c:v>Coloured</c:v>
                </c:pt>
                <c:pt idx="2">
                  <c:v>Indian</c:v>
                </c:pt>
                <c:pt idx="3">
                  <c:v>White</c:v>
                </c:pt>
                <c:pt idx="4">
                  <c:v>Foreign National</c:v>
                </c:pt>
              </c:strCache>
            </c:strRef>
          </c:cat>
          <c:val>
            <c:numRef>
              <c:f>'TRENDS ALL'!$C$103:$G$103</c:f>
              <c:numCache>
                <c:formatCode>0.0%</c:formatCode>
                <c:ptCount val="5"/>
                <c:pt idx="0">
                  <c:v>0.41500000000000004</c:v>
                </c:pt>
                <c:pt idx="1">
                  <c:v>9.7000000000000003E-2</c:v>
                </c:pt>
                <c:pt idx="2">
                  <c:v>8.5000000000000006E-2</c:v>
                </c:pt>
                <c:pt idx="3">
                  <c:v>0.37500000000000006</c:v>
                </c:pt>
                <c:pt idx="4">
                  <c:v>2.8000000000000001E-2</c:v>
                </c:pt>
              </c:numCache>
            </c:numRef>
          </c:val>
          <c:extLst xmlns:c16r2="http://schemas.microsoft.com/office/drawing/2015/06/chart">
            <c:ext xmlns:c16="http://schemas.microsoft.com/office/drawing/2014/chart" uri="{C3380CC4-5D6E-409C-BE32-E72D297353CC}">
              <c16:uniqueId val="{00000001-4BE2-4875-81F6-541AE8F0A8AF}"/>
            </c:ext>
          </c:extLst>
        </c:ser>
        <c:ser>
          <c:idx val="2"/>
          <c:order val="2"/>
          <c:tx>
            <c:strRef>
              <c:f>'TRENDS ALL'!$B$105</c:f>
              <c:strCache>
                <c:ptCount val="1"/>
                <c:pt idx="0">
                  <c:v>2018</c:v>
                </c:pt>
              </c:strCache>
            </c:strRef>
          </c:tx>
          <c:cat>
            <c:strRef>
              <c:f>'TRENDS ALL'!$C$87:$G$87</c:f>
              <c:strCache>
                <c:ptCount val="5"/>
                <c:pt idx="0">
                  <c:v>African</c:v>
                </c:pt>
                <c:pt idx="1">
                  <c:v>Coloured</c:v>
                </c:pt>
                <c:pt idx="2">
                  <c:v>Indian</c:v>
                </c:pt>
                <c:pt idx="3">
                  <c:v>White</c:v>
                </c:pt>
                <c:pt idx="4">
                  <c:v>Foreign National</c:v>
                </c:pt>
              </c:strCache>
            </c:strRef>
          </c:cat>
          <c:val>
            <c:numRef>
              <c:f>'TRENDS ALL'!$C$105:$G$105</c:f>
              <c:numCache>
                <c:formatCode>0.0%</c:formatCode>
                <c:ptCount val="5"/>
                <c:pt idx="0">
                  <c:v>0.40186037173974887</c:v>
                </c:pt>
                <c:pt idx="1">
                  <c:v>0.10022585448279325</c:v>
                </c:pt>
                <c:pt idx="2">
                  <c:v>9.4089304535492635E-2</c:v>
                </c:pt>
                <c:pt idx="3">
                  <c:v>0.37375236310708854</c:v>
                </c:pt>
                <c:pt idx="4">
                  <c:v>3.0072106134876955E-2</c:v>
                </c:pt>
              </c:numCache>
            </c:numRef>
          </c:val>
          <c:extLst xmlns:c16r2="http://schemas.microsoft.com/office/drawing/2015/06/chart">
            <c:ext xmlns:c16="http://schemas.microsoft.com/office/drawing/2014/chart" uri="{C3380CC4-5D6E-409C-BE32-E72D297353CC}">
              <c16:uniqueId val="{00000002-4BE2-4875-81F6-541AE8F0A8AF}"/>
            </c:ext>
          </c:extLst>
        </c:ser>
        <c:dLbls/>
        <c:shape val="cylinder"/>
        <c:axId val="110174208"/>
        <c:axId val="110175744"/>
        <c:axId val="0"/>
      </c:bar3DChart>
      <c:catAx>
        <c:axId val="110174208"/>
        <c:scaling>
          <c:orientation val="minMax"/>
        </c:scaling>
        <c:axPos val="b"/>
        <c:numFmt formatCode="General" sourceLinked="0"/>
        <c:tickLblPos val="nextTo"/>
        <c:crossAx val="110175744"/>
        <c:crosses val="autoZero"/>
        <c:auto val="1"/>
        <c:lblAlgn val="ctr"/>
        <c:lblOffset val="100"/>
      </c:catAx>
      <c:valAx>
        <c:axId val="110175744"/>
        <c:scaling>
          <c:orientation val="minMax"/>
        </c:scaling>
        <c:axPos val="l"/>
        <c:numFmt formatCode="0.0%" sourceLinked="1"/>
        <c:tickLblPos val="nextTo"/>
        <c:crossAx val="110174208"/>
        <c:crosses val="autoZero"/>
        <c:crossBetween val="between"/>
      </c:valAx>
      <c:dTable>
        <c:showHorzBorder val="1"/>
        <c:showVertBorder val="1"/>
        <c:showOutline val="1"/>
        <c:showKeys val="1"/>
      </c:dTable>
      <c:spPr>
        <a:solidFill>
          <a:schemeClr val="bg2"/>
        </a:solidFill>
      </c:spPr>
    </c:plotArea>
    <c:plotVisOnly val="1"/>
    <c:dispBlanksAs val="gap"/>
  </c:chart>
  <c:spPr>
    <a:solidFill>
      <a:schemeClr val="accent3">
        <a:lumMod val="20000"/>
        <a:lumOff val="80000"/>
      </a:schemeClr>
    </a:solidFill>
  </c:spPr>
  <c:txPr>
    <a:bodyPr/>
    <a:lstStyle/>
    <a:p>
      <a:pPr>
        <a:defRPr sz="1800" b="1"/>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2C1D6A3B-0D2F-4896-8F7C-5CD9803ACC90}" type="datetimeFigureOut">
              <a:rPr lang="en-ZA" smtClean="0"/>
              <a:pPr/>
              <a:t>2019/12/03</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3B02DF7F-3C2F-4B31-86EA-B8773407CC13}" type="slidenum">
              <a:rPr lang="en-ZA" smtClean="0"/>
              <a:pPr/>
              <a:t>‹#›</a:t>
            </a:fld>
            <a:endParaRPr lang="en-ZA"/>
          </a:p>
        </p:txBody>
      </p:sp>
    </p:spTree>
    <p:extLst>
      <p:ext uri="{BB962C8B-B14F-4D97-AF65-F5344CB8AC3E}">
        <p14:creationId xmlns:p14="http://schemas.microsoft.com/office/powerpoint/2010/main" xmlns="" val="55888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02DF7F-3C2F-4B31-86EA-B8773407CC13}" type="slidenum">
              <a:rPr lang="en-ZA" smtClean="0"/>
              <a:pPr/>
              <a:t>1</a:t>
            </a:fld>
            <a:endParaRPr lang="en-ZA"/>
          </a:p>
        </p:txBody>
      </p:sp>
    </p:spTree>
    <p:extLst>
      <p:ext uri="{BB962C8B-B14F-4D97-AF65-F5344CB8AC3E}">
        <p14:creationId xmlns:p14="http://schemas.microsoft.com/office/powerpoint/2010/main" xmlns="" val="38957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08A6E1-448C-9B40-A1F2-B3593F0D28DF}" type="datetime1">
              <a:rPr lang="en-US" altLang="en-US"/>
              <a:pPr>
                <a:defRPr/>
              </a:pPr>
              <a:t>12/3/2019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a:pPr>
                <a:defRPr/>
              </a:pPr>
              <a:t>‹#›</a:t>
            </a:fld>
            <a:endParaRPr lang="en-US" altLang="en-US"/>
          </a:p>
        </p:txBody>
      </p:sp>
    </p:spTree>
    <p:extLst>
      <p:ext uri="{BB962C8B-B14F-4D97-AF65-F5344CB8AC3E}">
        <p14:creationId xmlns:p14="http://schemas.microsoft.com/office/powerpoint/2010/main" xmlns="" val="169820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D045ACD-28A5-754C-AC7F-985228495FAE}" type="datetime1">
              <a:rPr lang="en-US" altLang="en-US"/>
              <a:pPr>
                <a:defRPr/>
              </a:pPr>
              <a:t>12/3/2019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a:pPr>
                <a:defRPr/>
              </a:pPr>
              <a:t>‹#›</a:t>
            </a:fld>
            <a:endParaRPr lang="en-US" altLang="en-US"/>
          </a:p>
        </p:txBody>
      </p:sp>
    </p:spTree>
    <p:extLst>
      <p:ext uri="{BB962C8B-B14F-4D97-AF65-F5344CB8AC3E}">
        <p14:creationId xmlns:p14="http://schemas.microsoft.com/office/powerpoint/2010/main" xmlns="" val="147204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7240358-04F9-AA48-8CA6-0FACDAFC9150}" type="datetime1">
              <a:rPr lang="en-US" altLang="en-US"/>
              <a:pPr>
                <a:defRPr/>
              </a:pPr>
              <a:t>12/3/2019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a:pPr>
                <a:defRPr/>
              </a:pPr>
              <a:t>‹#›</a:t>
            </a:fld>
            <a:endParaRPr lang="en-US" altLang="en-US"/>
          </a:p>
        </p:txBody>
      </p:sp>
    </p:spTree>
    <p:extLst>
      <p:ext uri="{BB962C8B-B14F-4D97-AF65-F5344CB8AC3E}">
        <p14:creationId xmlns:p14="http://schemas.microsoft.com/office/powerpoint/2010/main" xmlns="" val="167275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EF09AC3-91D8-0F48-890F-2F00080E3A70}" type="datetime1">
              <a:rPr lang="en-US" altLang="en-US"/>
              <a:pPr>
                <a:defRPr/>
              </a:pPr>
              <a:t>12/3/2019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a:pPr>
                <a:defRPr/>
              </a:pPr>
              <a:t>‹#›</a:t>
            </a:fld>
            <a:endParaRPr lang="en-US" altLang="en-US"/>
          </a:p>
        </p:txBody>
      </p:sp>
    </p:spTree>
    <p:extLst>
      <p:ext uri="{BB962C8B-B14F-4D97-AF65-F5344CB8AC3E}">
        <p14:creationId xmlns:p14="http://schemas.microsoft.com/office/powerpoint/2010/main" xmlns="" val="16180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AA36A594-860F-AC40-AAFA-0CB21C975B5E}" type="datetime1">
              <a:rPr lang="en-US" altLang="en-US"/>
              <a:pPr>
                <a:defRPr/>
              </a:pPr>
              <a:t>12/3/2019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a:pPr>
                <a:defRPr/>
              </a:pPr>
              <a:t>‹#›</a:t>
            </a:fld>
            <a:endParaRPr lang="en-US" altLang="en-US"/>
          </a:p>
        </p:txBody>
      </p:sp>
    </p:spTree>
    <p:extLst>
      <p:ext uri="{BB962C8B-B14F-4D97-AF65-F5344CB8AC3E}">
        <p14:creationId xmlns:p14="http://schemas.microsoft.com/office/powerpoint/2010/main" xmlns="" val="128298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6F300A9-AB58-4D4E-91D0-40F99FC168E1}" type="datetime1">
              <a:rPr lang="en-US" altLang="en-US"/>
              <a:pPr>
                <a:defRPr/>
              </a:pPr>
              <a:t>12/3/2019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a:pPr>
                <a:defRPr/>
              </a:pPr>
              <a:t>‹#›</a:t>
            </a:fld>
            <a:endParaRPr lang="en-US" altLang="en-US"/>
          </a:p>
        </p:txBody>
      </p:sp>
    </p:spTree>
    <p:extLst>
      <p:ext uri="{BB962C8B-B14F-4D97-AF65-F5344CB8AC3E}">
        <p14:creationId xmlns:p14="http://schemas.microsoft.com/office/powerpoint/2010/main" xmlns="" val="21942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D82B8E3B-F90C-CE4C-B2C0-71C3943B86DA}" type="datetime1">
              <a:rPr lang="en-US" altLang="en-US"/>
              <a:pPr>
                <a:defRPr/>
              </a:pPr>
              <a:t>12/3/2019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a:pPr>
                <a:defRPr/>
              </a:pPr>
              <a:t>‹#›</a:t>
            </a:fld>
            <a:endParaRPr lang="en-US" altLang="en-US"/>
          </a:p>
        </p:txBody>
      </p:sp>
    </p:spTree>
    <p:extLst>
      <p:ext uri="{BB962C8B-B14F-4D97-AF65-F5344CB8AC3E}">
        <p14:creationId xmlns:p14="http://schemas.microsoft.com/office/powerpoint/2010/main" xmlns="" val="67973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3F9A52-49C3-2B4C-A4BF-69322EF34EB5}" type="datetime1">
              <a:rPr lang="en-US" altLang="en-US"/>
              <a:pPr>
                <a:defRPr/>
              </a:pPr>
              <a:t>12/3/2019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a:pPr>
                <a:defRPr/>
              </a:pPr>
              <a:t>‹#›</a:t>
            </a:fld>
            <a:endParaRPr lang="en-US" altLang="en-US"/>
          </a:p>
        </p:txBody>
      </p:sp>
    </p:spTree>
    <p:extLst>
      <p:ext uri="{BB962C8B-B14F-4D97-AF65-F5344CB8AC3E}">
        <p14:creationId xmlns:p14="http://schemas.microsoft.com/office/powerpoint/2010/main" xmlns="" val="175859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109D85-AAC9-024B-859D-D0F0A2DA67BA}" type="datetime1">
              <a:rPr lang="en-US" altLang="en-US"/>
              <a:pPr>
                <a:defRPr/>
              </a:pPr>
              <a:t>12/3/2019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a:pPr>
                <a:defRPr/>
              </a:pPr>
              <a:t>‹#›</a:t>
            </a:fld>
            <a:endParaRPr lang="en-US" altLang="en-US"/>
          </a:p>
        </p:txBody>
      </p:sp>
    </p:spTree>
    <p:extLst>
      <p:ext uri="{BB962C8B-B14F-4D97-AF65-F5344CB8AC3E}">
        <p14:creationId xmlns:p14="http://schemas.microsoft.com/office/powerpoint/2010/main" xmlns="" val="83225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1DBC96E-0DE0-444E-9053-1533D611E692}" type="datetime1">
              <a:rPr lang="en-US" altLang="en-US"/>
              <a:pPr>
                <a:defRPr/>
              </a:pPr>
              <a:t>12/3/2019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a:pPr>
                <a:defRPr/>
              </a:pPr>
              <a:t>‹#›</a:t>
            </a:fld>
            <a:endParaRPr lang="en-US" altLang="en-US"/>
          </a:p>
        </p:txBody>
      </p:sp>
    </p:spTree>
    <p:extLst>
      <p:ext uri="{BB962C8B-B14F-4D97-AF65-F5344CB8AC3E}">
        <p14:creationId xmlns:p14="http://schemas.microsoft.com/office/powerpoint/2010/main" xmlns="" val="122978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C6E84A4-AA03-564E-A64F-8F0777D3428E}" type="datetime1">
              <a:rPr lang="en-US" altLang="en-US"/>
              <a:pPr>
                <a:defRPr/>
              </a:pPr>
              <a:t>12/3/2019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a:pPr>
                <a:defRPr/>
              </a:pPr>
              <a:t>‹#›</a:t>
            </a:fld>
            <a:endParaRPr lang="en-US" altLang="en-US"/>
          </a:p>
        </p:txBody>
      </p:sp>
    </p:spTree>
    <p:extLst>
      <p:ext uri="{BB962C8B-B14F-4D97-AF65-F5344CB8AC3E}">
        <p14:creationId xmlns:p14="http://schemas.microsoft.com/office/powerpoint/2010/main" xmlns="" val="161424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6D372742-0B14-F54F-9711-346885847FA5}" type="datetime1">
              <a:rPr lang="en-US" altLang="en-US"/>
              <a:pPr>
                <a:defRPr/>
              </a:pPr>
              <a:t>12/3/2019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xmlns="" id="{0DC63542-64BC-D14F-B745-D73B1ED109CF}"/>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15805"/>
          <a:stretch/>
        </p:blipFill>
        <p:spPr bwMode="auto">
          <a:xfrm>
            <a:off x="85725" y="361950"/>
            <a:ext cx="9144000" cy="55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6">
            <a:extLst>
              <a:ext uri="{FF2B5EF4-FFF2-40B4-BE49-F238E27FC236}">
                <a16:creationId xmlns:a16="http://schemas.microsoft.com/office/drawing/2014/main" xmlns="" id="{689C141B-9D52-8A48-8A53-6B08F9E0092F}"/>
              </a:ext>
            </a:extLst>
          </p:cNvPr>
          <p:cNvSpPr txBox="1">
            <a:spLocks/>
          </p:cNvSpPr>
          <p:nvPr/>
        </p:nvSpPr>
        <p:spPr bwMode="auto">
          <a:xfrm>
            <a:off x="1170775" y="361950"/>
            <a:ext cx="7306476" cy="172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lnSpc>
                <a:spcPct val="90000"/>
              </a:lnSpc>
              <a:buNone/>
            </a:pPr>
            <a:r>
              <a:rPr lang="en-US" altLang="en-US" sz="2400" b="1" dirty="0">
                <a:latin typeface="Arial" charset="0"/>
              </a:rPr>
              <a:t>PORTFOLIO COMMITTEE ON</a:t>
            </a:r>
          </a:p>
          <a:p>
            <a:pPr algn="ctr" eaLnBrk="1" hangingPunct="1">
              <a:lnSpc>
                <a:spcPct val="90000"/>
              </a:lnSpc>
              <a:buNone/>
            </a:pPr>
            <a:r>
              <a:rPr lang="en-US" altLang="en-US" sz="2400" b="1" dirty="0">
                <a:latin typeface="Arial" charset="0"/>
              </a:rPr>
              <a:t>EMPLOYMENT AND LABOUR</a:t>
            </a:r>
          </a:p>
        </p:txBody>
      </p:sp>
      <p:sp>
        <p:nvSpPr>
          <p:cNvPr id="11" name="Subtitle 17">
            <a:extLst>
              <a:ext uri="{FF2B5EF4-FFF2-40B4-BE49-F238E27FC236}">
                <a16:creationId xmlns:a16="http://schemas.microsoft.com/office/drawing/2014/main" xmlns="" id="{9389A286-81DA-0D49-8E5A-1A07ABE4436B}"/>
              </a:ext>
            </a:extLst>
          </p:cNvPr>
          <p:cNvSpPr txBox="1">
            <a:spLocks/>
          </p:cNvSpPr>
          <p:nvPr/>
        </p:nvSpPr>
        <p:spPr bwMode="auto">
          <a:xfrm rot="10800000" flipV="1">
            <a:off x="259491" y="3112474"/>
            <a:ext cx="16610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buFont typeface="Arial" charset="0"/>
              <a:buNone/>
            </a:pPr>
            <a:r>
              <a:rPr lang="en-US" altLang="en-US" sz="1800" b="1" dirty="0" smtClean="0">
                <a:solidFill>
                  <a:srgbClr val="404040"/>
                </a:solidFill>
                <a:latin typeface="Arial Bold" charset="0"/>
              </a:rPr>
              <a:t>2019.11.27</a:t>
            </a:r>
            <a:endParaRPr lang="en-US" altLang="en-US" sz="1800" b="1" dirty="0">
              <a:solidFill>
                <a:srgbClr val="404040"/>
              </a:solidFill>
              <a:latin typeface="Arial Bold" charset="0"/>
            </a:endParaRPr>
          </a:p>
        </p:txBody>
      </p:sp>
      <p:pic>
        <p:nvPicPr>
          <p:cNvPr id="13" name="Picture 12">
            <a:extLst>
              <a:ext uri="{FF2B5EF4-FFF2-40B4-BE49-F238E27FC236}">
                <a16:creationId xmlns:a16="http://schemas.microsoft.com/office/drawing/2014/main" xmlns="" id="{4AD35E89-6DC6-CD48-8CED-ACF88A61C37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3690" y="5914879"/>
            <a:ext cx="842908" cy="842908"/>
          </a:xfrm>
          <a:prstGeom prst="rect">
            <a:avLst/>
          </a:prstGeom>
        </p:spPr>
      </p:pic>
      <p:pic>
        <p:nvPicPr>
          <p:cNvPr id="14" name="Picture 13">
            <a:extLst>
              <a:ext uri="{FF2B5EF4-FFF2-40B4-BE49-F238E27FC236}">
                <a16:creationId xmlns:a16="http://schemas.microsoft.com/office/drawing/2014/main" xmlns="" id="{477A308C-C6F9-B245-8DC2-58B9323D1DF5}"/>
              </a:ext>
            </a:extLst>
          </p:cNvPr>
          <p:cNvPicPr>
            <a:picLocks noChangeAspect="1"/>
          </p:cNvPicPr>
          <p:nvPr/>
        </p:nvPicPr>
        <p:blipFill>
          <a:blip r:embed="rId5"/>
          <a:stretch>
            <a:fillRect/>
          </a:stretch>
        </p:blipFill>
        <p:spPr>
          <a:xfrm>
            <a:off x="259492" y="5890165"/>
            <a:ext cx="2845715" cy="842908"/>
          </a:xfrm>
          <a:prstGeom prst="rect">
            <a:avLst/>
          </a:prstGeom>
        </p:spPr>
      </p:pic>
      <p:sp>
        <p:nvSpPr>
          <p:cNvPr id="2" name="Rectangle 1"/>
          <p:cNvSpPr/>
          <p:nvPr/>
        </p:nvSpPr>
        <p:spPr>
          <a:xfrm rot="10800000" flipV="1">
            <a:off x="1933573" y="2225224"/>
            <a:ext cx="6477001" cy="369332"/>
          </a:xfrm>
          <a:prstGeom prst="rect">
            <a:avLst/>
          </a:prstGeom>
        </p:spPr>
        <p:txBody>
          <a:bodyPr wrap="square">
            <a:spAutoFit/>
          </a:bodyPr>
          <a:lstStyle/>
          <a:p>
            <a:pPr algn="ctr" eaLnBrk="1" hangingPunct="1">
              <a:spcBef>
                <a:spcPct val="20000"/>
              </a:spcBef>
              <a:buFont typeface="Arial" charset="0"/>
              <a:buNone/>
            </a:pPr>
            <a:r>
              <a:rPr lang="en-US" altLang="en-US" b="1" dirty="0"/>
              <a:t>Status of Employment Equity in the Labour Market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78130" y="0"/>
          <a:ext cx="8823365" cy="6662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8247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5631" y="154379"/>
          <a:ext cx="8728364" cy="6555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98703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142011349"/>
              </p:ext>
            </p:extLst>
          </p:nvPr>
        </p:nvGraphicFramePr>
        <p:xfrm>
          <a:off x="107505" y="44624"/>
          <a:ext cx="9036496" cy="6696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72712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3259147385"/>
              </p:ext>
            </p:extLst>
          </p:nvPr>
        </p:nvGraphicFramePr>
        <p:xfrm>
          <a:off x="179512" y="200024"/>
          <a:ext cx="8964487" cy="6541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80083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934207511"/>
              </p:ext>
            </p:extLst>
          </p:nvPr>
        </p:nvGraphicFramePr>
        <p:xfrm>
          <a:off x="-1" y="0"/>
          <a:ext cx="9048753" cy="6727552"/>
        </p:xfrm>
        <a:graphic>
          <a:graphicData uri="http://schemas.openxmlformats.org/drawingml/2006/table">
            <a:tbl>
              <a:tblPr firstRow="1" firstCol="1" lastCol="1" bandRow="1" bandCol="1"/>
              <a:tblGrid>
                <a:gridCol w="1257503">
                  <a:extLst>
                    <a:ext uri="{9D8B030D-6E8A-4147-A177-3AD203B41FA5}">
                      <a16:colId xmlns:a16="http://schemas.microsoft.com/office/drawing/2014/main" xmlns="" val="20000"/>
                    </a:ext>
                  </a:extLst>
                </a:gridCol>
                <a:gridCol w="901332">
                  <a:extLst>
                    <a:ext uri="{9D8B030D-6E8A-4147-A177-3AD203B41FA5}">
                      <a16:colId xmlns:a16="http://schemas.microsoft.com/office/drawing/2014/main" xmlns="" val="20001"/>
                    </a:ext>
                  </a:extLst>
                </a:gridCol>
                <a:gridCol w="901332">
                  <a:extLst>
                    <a:ext uri="{9D8B030D-6E8A-4147-A177-3AD203B41FA5}">
                      <a16:colId xmlns:a16="http://schemas.microsoft.com/office/drawing/2014/main" xmlns="" val="20002"/>
                    </a:ext>
                  </a:extLst>
                </a:gridCol>
                <a:gridCol w="644198">
                  <a:extLst>
                    <a:ext uri="{9D8B030D-6E8A-4147-A177-3AD203B41FA5}">
                      <a16:colId xmlns:a16="http://schemas.microsoft.com/office/drawing/2014/main" xmlns="" val="20003"/>
                    </a:ext>
                  </a:extLst>
                </a:gridCol>
                <a:gridCol w="783215">
                  <a:extLst>
                    <a:ext uri="{9D8B030D-6E8A-4147-A177-3AD203B41FA5}">
                      <a16:colId xmlns:a16="http://schemas.microsoft.com/office/drawing/2014/main" xmlns="" val="20004"/>
                    </a:ext>
                  </a:extLst>
                </a:gridCol>
                <a:gridCol w="855902">
                  <a:extLst>
                    <a:ext uri="{9D8B030D-6E8A-4147-A177-3AD203B41FA5}">
                      <a16:colId xmlns:a16="http://schemas.microsoft.com/office/drawing/2014/main" xmlns="" val="20005"/>
                    </a:ext>
                  </a:extLst>
                </a:gridCol>
                <a:gridCol w="855902">
                  <a:extLst>
                    <a:ext uri="{9D8B030D-6E8A-4147-A177-3AD203B41FA5}">
                      <a16:colId xmlns:a16="http://schemas.microsoft.com/office/drawing/2014/main" xmlns="" val="20006"/>
                    </a:ext>
                  </a:extLst>
                </a:gridCol>
                <a:gridCol w="731423">
                  <a:extLst>
                    <a:ext uri="{9D8B030D-6E8A-4147-A177-3AD203B41FA5}">
                      <a16:colId xmlns:a16="http://schemas.microsoft.com/office/drawing/2014/main" xmlns="" val="20007"/>
                    </a:ext>
                  </a:extLst>
                </a:gridCol>
                <a:gridCol w="644198">
                  <a:extLst>
                    <a:ext uri="{9D8B030D-6E8A-4147-A177-3AD203B41FA5}">
                      <a16:colId xmlns:a16="http://schemas.microsoft.com/office/drawing/2014/main" xmlns="" val="20008"/>
                    </a:ext>
                  </a:extLst>
                </a:gridCol>
                <a:gridCol w="736874">
                  <a:extLst>
                    <a:ext uri="{9D8B030D-6E8A-4147-A177-3AD203B41FA5}">
                      <a16:colId xmlns:a16="http://schemas.microsoft.com/office/drawing/2014/main" xmlns="" val="20009"/>
                    </a:ext>
                  </a:extLst>
                </a:gridCol>
                <a:gridCol w="736874">
                  <a:extLst>
                    <a:ext uri="{9D8B030D-6E8A-4147-A177-3AD203B41FA5}">
                      <a16:colId xmlns:a16="http://schemas.microsoft.com/office/drawing/2014/main" xmlns="" val="20010"/>
                    </a:ext>
                  </a:extLst>
                </a:gridCol>
              </a:tblGrid>
              <a:tr h="352425">
                <a:tc gridSpan="11">
                  <a:txBody>
                    <a:bodyPr/>
                    <a:lstStyle/>
                    <a:p>
                      <a:pPr algn="ctr">
                        <a:spcAft>
                          <a:spcPts val="0"/>
                        </a:spcAft>
                        <a:tabLst>
                          <a:tab pos="2637155" algn="ctr"/>
                          <a:tab pos="5274310" algn="r"/>
                        </a:tabLst>
                      </a:pPr>
                      <a:r>
                        <a:rPr lang="en-US" sz="1600" b="1" dirty="0" smtClean="0">
                          <a:effectLst/>
                          <a:latin typeface="Calibri"/>
                          <a:ea typeface="Times New Roman"/>
                        </a:rPr>
                        <a:t>Workforce </a:t>
                      </a:r>
                      <a:r>
                        <a:rPr lang="en-US" sz="1600" b="1" dirty="0">
                          <a:effectLst/>
                          <a:latin typeface="Calibri"/>
                          <a:ea typeface="Times New Roman"/>
                        </a:rPr>
                        <a:t>profile at the Senior Management Level by Province, Population Group and Gender</a:t>
                      </a:r>
                      <a:endParaRPr lang="en-ZA" sz="16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2000">
                <a:tc rowSpan="2">
                  <a:txBody>
                    <a:bodyPr/>
                    <a:lstStyle/>
                    <a:p>
                      <a:pPr marL="154940" algn="ctr">
                        <a:spcAft>
                          <a:spcPts val="0"/>
                        </a:spcAft>
                        <a:tabLst>
                          <a:tab pos="2637155" algn="ctr"/>
                          <a:tab pos="5274310" algn="r"/>
                        </a:tabLst>
                      </a:pPr>
                      <a:r>
                        <a:rPr lang="en-US" sz="1400" b="1">
                          <a:effectLst/>
                          <a:latin typeface="Calibri"/>
                          <a:ea typeface="Times New Roman"/>
                        </a:rPr>
                        <a:t>PROVINCE	</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dirty="0">
                          <a:effectLst/>
                          <a:latin typeface="Calibri"/>
                          <a:ea typeface="Times New Roman"/>
                        </a:rPr>
                        <a:t>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dirty="0">
                          <a:effectLst/>
                          <a:latin typeface="Calibri"/>
                          <a:ea typeface="Times New Roman"/>
                        </a:rPr>
                        <a:t>Female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dirty="0">
                          <a:effectLst/>
                          <a:latin typeface="Calibri"/>
                          <a:ea typeface="Times New Roman"/>
                        </a:rPr>
                        <a:t>Foreign National</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82872">
                <a:tc vMerge="1">
                  <a:txBody>
                    <a:bodyPr/>
                    <a:lstStyle/>
                    <a:p>
                      <a:endParaRPr lang="en-ZA"/>
                    </a:p>
                  </a:txBody>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22681">
                <a:tc>
                  <a:txBody>
                    <a:bodyPr/>
                    <a:lstStyle/>
                    <a:p>
                      <a:pPr>
                        <a:spcAft>
                          <a:spcPts val="0"/>
                        </a:spcAft>
                        <a:tabLst>
                          <a:tab pos="2637155" algn="ctr"/>
                          <a:tab pos="5274310" algn="r"/>
                        </a:tabLst>
                      </a:pPr>
                      <a:r>
                        <a:rPr lang="en-US" sz="1400" b="1" dirty="0">
                          <a:effectLst/>
                          <a:latin typeface="Calibri"/>
                          <a:ea typeface="Times New Roman"/>
                        </a:rPr>
                        <a:t>Eastern  Cape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17.7%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40.2%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681">
                <a:tc>
                  <a:txBody>
                    <a:bodyPr/>
                    <a:lstStyle/>
                    <a:p>
                      <a:pPr>
                        <a:spcAft>
                          <a:spcPts val="0"/>
                        </a:spcAft>
                        <a:tabLst>
                          <a:tab pos="2637155" algn="ctr"/>
                          <a:tab pos="5274310" algn="r"/>
                        </a:tabLst>
                      </a:pPr>
                      <a:r>
                        <a:rPr lang="en-US" sz="1400" b="1" dirty="0">
                          <a:effectLst/>
                          <a:latin typeface="Calibri"/>
                          <a:ea typeface="Times New Roman"/>
                        </a:rPr>
                        <a:t>Free State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2681">
                <a:tc>
                  <a:txBody>
                    <a:bodyPr/>
                    <a:lstStyle/>
                    <a:p>
                      <a:pPr>
                        <a:spcAft>
                          <a:spcPts val="0"/>
                        </a:spcAft>
                        <a:tabLst>
                          <a:tab pos="2637155" algn="ctr"/>
                          <a:tab pos="5274310" algn="r"/>
                        </a:tabLst>
                      </a:pPr>
                      <a:r>
                        <a:rPr lang="en-US" sz="1400" b="1" dirty="0">
                          <a:effectLst/>
                          <a:latin typeface="Calibri"/>
                          <a:ea typeface="Times New Roman"/>
                        </a:rPr>
                        <a:t>Gauteng</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36.6%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3.0%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65744">
                <a:tc>
                  <a:txBody>
                    <a:bodyPr/>
                    <a:lstStyle/>
                    <a:p>
                      <a:pPr>
                        <a:spcAft>
                          <a:spcPts val="0"/>
                        </a:spcAft>
                        <a:tabLst>
                          <a:tab pos="2637155" algn="ctr"/>
                          <a:tab pos="5274310" algn="r"/>
                        </a:tabLst>
                      </a:pPr>
                      <a:r>
                        <a:rPr lang="en-US" sz="1400" b="1" dirty="0">
                          <a:effectLst/>
                          <a:latin typeface="Calibri"/>
                          <a:ea typeface="Times New Roman"/>
                        </a:rPr>
                        <a:t>KwaZulu-Natal</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14.6%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27.7%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0.3%</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22681">
                <a:tc>
                  <a:txBody>
                    <a:bodyPr/>
                    <a:lstStyle/>
                    <a:p>
                      <a:pPr>
                        <a:spcAft>
                          <a:spcPts val="0"/>
                        </a:spcAft>
                        <a:tabLst>
                          <a:tab pos="2637155" algn="ctr"/>
                          <a:tab pos="5274310" algn="r"/>
                        </a:tabLst>
                      </a:pPr>
                      <a:r>
                        <a:rPr lang="en-US" sz="1400" b="1" dirty="0">
                          <a:effectLst/>
                          <a:latin typeface="Calibri"/>
                          <a:ea typeface="Times New Roman"/>
                        </a:rPr>
                        <a:t>Limpopo</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22681">
                <a:tc>
                  <a:txBody>
                    <a:bodyPr/>
                    <a:lstStyle/>
                    <a:p>
                      <a:pPr>
                        <a:spcAft>
                          <a:spcPts val="0"/>
                        </a:spcAft>
                        <a:tabLst>
                          <a:tab pos="2637155" algn="ctr"/>
                          <a:tab pos="5274310" algn="r"/>
                        </a:tabLst>
                      </a:pPr>
                      <a:r>
                        <a:rPr lang="en-US" sz="1400" b="1" dirty="0">
                          <a:effectLst/>
                          <a:latin typeface="Calibri"/>
                          <a:ea typeface="Times New Roman"/>
                        </a:rPr>
                        <a:t>Mpumalanga</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38.2%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0.3%</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65744">
                <a:tc>
                  <a:txBody>
                    <a:bodyPr/>
                    <a:lstStyle/>
                    <a:p>
                      <a:pPr>
                        <a:spcAft>
                          <a:spcPts val="0"/>
                        </a:spcAft>
                        <a:tabLst>
                          <a:tab pos="2637155" algn="ctr"/>
                          <a:tab pos="5274310" algn="r"/>
                        </a:tabLst>
                      </a:pPr>
                      <a:r>
                        <a:rPr lang="en-US" sz="1400" b="1" dirty="0">
                          <a:effectLst/>
                          <a:latin typeface="Calibri"/>
                          <a:ea typeface="Times New Roman"/>
                        </a:rPr>
                        <a:t>Northern Cape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22681">
                <a:tc>
                  <a:txBody>
                    <a:bodyPr/>
                    <a:lstStyle/>
                    <a:p>
                      <a:pPr>
                        <a:spcAft>
                          <a:spcPts val="0"/>
                        </a:spcAft>
                        <a:tabLst>
                          <a:tab pos="2637155" algn="ctr"/>
                          <a:tab pos="5274310" algn="r"/>
                        </a:tabLst>
                      </a:pPr>
                      <a:r>
                        <a:rPr lang="en-US" sz="1400" b="1" dirty="0">
                          <a:effectLst/>
                          <a:latin typeface="Calibri"/>
                          <a:ea typeface="Times New Roman"/>
                        </a:rPr>
                        <a:t>North West</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27.0%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22681">
                <a:tc>
                  <a:txBody>
                    <a:bodyPr/>
                    <a:lstStyle/>
                    <a:p>
                      <a:pPr>
                        <a:spcAft>
                          <a:spcPts val="0"/>
                        </a:spcAft>
                      </a:pPr>
                      <a:r>
                        <a:rPr lang="en-ZA" sz="1400" b="1" dirty="0">
                          <a:effectLst/>
                          <a:latin typeface="Calibri"/>
                        </a:rPr>
                        <a:t>Western Cape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5.4%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155356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9188"/>
          <a:ext cx="9144000" cy="6867734"/>
        </p:xfrm>
        <a:graphic>
          <a:graphicData uri="http://schemas.openxmlformats.org/drawingml/2006/table">
            <a:tbl>
              <a:tblPr firstRow="1" bandRow="1" bandCol="1"/>
              <a:tblGrid>
                <a:gridCol w="1403647">
                  <a:extLst>
                    <a:ext uri="{9D8B030D-6E8A-4147-A177-3AD203B41FA5}">
                      <a16:colId xmlns:a16="http://schemas.microsoft.com/office/drawing/2014/main" xmlns="" val="20000"/>
                    </a:ext>
                  </a:extLst>
                </a:gridCol>
                <a:gridCol w="733755">
                  <a:extLst>
                    <a:ext uri="{9D8B030D-6E8A-4147-A177-3AD203B41FA5}">
                      <a16:colId xmlns:a16="http://schemas.microsoft.com/office/drawing/2014/main" xmlns="" val="20001"/>
                    </a:ext>
                  </a:extLst>
                </a:gridCol>
                <a:gridCol w="854034">
                  <a:extLst>
                    <a:ext uri="{9D8B030D-6E8A-4147-A177-3AD203B41FA5}">
                      <a16:colId xmlns:a16="http://schemas.microsoft.com/office/drawing/2014/main" xmlns="" val="20002"/>
                    </a:ext>
                  </a:extLst>
                </a:gridCol>
                <a:gridCol w="707521">
                  <a:extLst>
                    <a:ext uri="{9D8B030D-6E8A-4147-A177-3AD203B41FA5}">
                      <a16:colId xmlns:a16="http://schemas.microsoft.com/office/drawing/2014/main" xmlns="" val="20003"/>
                    </a:ext>
                  </a:extLst>
                </a:gridCol>
                <a:gridCol w="752031">
                  <a:extLst>
                    <a:ext uri="{9D8B030D-6E8A-4147-A177-3AD203B41FA5}">
                      <a16:colId xmlns:a16="http://schemas.microsoft.com/office/drawing/2014/main" xmlns="" val="20004"/>
                    </a:ext>
                  </a:extLst>
                </a:gridCol>
                <a:gridCol w="930999">
                  <a:extLst>
                    <a:ext uri="{9D8B030D-6E8A-4147-A177-3AD203B41FA5}">
                      <a16:colId xmlns:a16="http://schemas.microsoft.com/office/drawing/2014/main" xmlns="" val="20005"/>
                    </a:ext>
                  </a:extLst>
                </a:gridCol>
                <a:gridCol w="930999">
                  <a:extLst>
                    <a:ext uri="{9D8B030D-6E8A-4147-A177-3AD203B41FA5}">
                      <a16:colId xmlns:a16="http://schemas.microsoft.com/office/drawing/2014/main" xmlns="" val="20006"/>
                    </a:ext>
                  </a:extLst>
                </a:gridCol>
                <a:gridCol w="663940">
                  <a:extLst>
                    <a:ext uri="{9D8B030D-6E8A-4147-A177-3AD203B41FA5}">
                      <a16:colId xmlns:a16="http://schemas.microsoft.com/office/drawing/2014/main" xmlns="" val="20007"/>
                    </a:ext>
                  </a:extLst>
                </a:gridCol>
                <a:gridCol w="637048">
                  <a:extLst>
                    <a:ext uri="{9D8B030D-6E8A-4147-A177-3AD203B41FA5}">
                      <a16:colId xmlns:a16="http://schemas.microsoft.com/office/drawing/2014/main" xmlns="" val="20008"/>
                    </a:ext>
                  </a:extLst>
                </a:gridCol>
                <a:gridCol w="765013">
                  <a:extLst>
                    <a:ext uri="{9D8B030D-6E8A-4147-A177-3AD203B41FA5}">
                      <a16:colId xmlns:a16="http://schemas.microsoft.com/office/drawing/2014/main" xmlns="" val="20009"/>
                    </a:ext>
                  </a:extLst>
                </a:gridCol>
                <a:gridCol w="765013">
                  <a:extLst>
                    <a:ext uri="{9D8B030D-6E8A-4147-A177-3AD203B41FA5}">
                      <a16:colId xmlns:a16="http://schemas.microsoft.com/office/drawing/2014/main" xmlns="" val="20010"/>
                    </a:ext>
                  </a:extLst>
                </a:gridCol>
              </a:tblGrid>
              <a:tr h="224920">
                <a:tc gridSpan="11">
                  <a:txBody>
                    <a:bodyPr/>
                    <a:lstStyle/>
                    <a:p>
                      <a:pPr algn="ctr">
                        <a:spcAft>
                          <a:spcPts val="0"/>
                        </a:spcAft>
                      </a:pPr>
                      <a:r>
                        <a:rPr lang="en-GB" sz="1600" b="1" dirty="0" smtClean="0">
                          <a:effectLst/>
                          <a:latin typeface="Calibri"/>
                          <a:ea typeface="Times New Roman"/>
                        </a:rPr>
                        <a:t>Workforce </a:t>
                      </a:r>
                      <a:r>
                        <a:rPr lang="en-GB" sz="1600" b="1" dirty="0">
                          <a:effectLst/>
                          <a:latin typeface="Calibri"/>
                          <a:ea typeface="Times New Roman"/>
                        </a:rPr>
                        <a:t>profile at the Senior Management Level by Sector, Population Group and Gender</a:t>
                      </a:r>
                      <a:endParaRPr lang="en-ZA" sz="16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24920">
                <a:tc rowSpan="2">
                  <a:txBody>
                    <a:bodyPr/>
                    <a:lstStyle/>
                    <a:p>
                      <a:pPr algn="ctr">
                        <a:spcAft>
                          <a:spcPts val="0"/>
                        </a:spcAft>
                      </a:pPr>
                      <a:r>
                        <a:rPr lang="en-GB" sz="1400" b="1">
                          <a:effectLst/>
                          <a:latin typeface="Calibri"/>
                          <a:ea typeface="Times New Roman"/>
                        </a:rPr>
                        <a:t>SECTOR</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dirty="0">
                          <a:effectLst/>
                          <a:latin typeface="Calibri"/>
                          <a:ea typeface="Times New Roman"/>
                        </a:rPr>
                        <a:t>Female</a:t>
                      </a:r>
                      <a:endParaRPr lang="en-ZA" sz="14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224920">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8658">
                <a:tc>
                  <a:txBody>
                    <a:bodyPr/>
                    <a:lstStyle/>
                    <a:p>
                      <a:pPr>
                        <a:spcAft>
                          <a:spcPts val="0"/>
                        </a:spcAft>
                      </a:pPr>
                      <a:r>
                        <a:rPr lang="en-GB" sz="1400" b="1">
                          <a:effectLst/>
                          <a:latin typeface="Calibri"/>
                          <a:ea typeface="Times New Roman"/>
                        </a:rPr>
                        <a:t>Agriculture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9840">
                <a:tc>
                  <a:txBody>
                    <a:bodyPr/>
                    <a:lstStyle/>
                    <a:p>
                      <a:pPr>
                        <a:spcAft>
                          <a:spcPts val="0"/>
                        </a:spcAft>
                      </a:pPr>
                      <a:r>
                        <a:rPr lang="en-GB" sz="1400" b="1">
                          <a:effectLst/>
                          <a:latin typeface="Calibri"/>
                          <a:ea typeface="Times New Roman"/>
                        </a:rPr>
                        <a:t>Mining and Quarrying</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8658">
                <a:tc>
                  <a:txBody>
                    <a:bodyPr/>
                    <a:lstStyle/>
                    <a:p>
                      <a:pPr>
                        <a:spcAft>
                          <a:spcPts val="0"/>
                        </a:spcAft>
                      </a:pPr>
                      <a:r>
                        <a:rPr lang="en-GB" sz="1400" b="1">
                          <a:effectLst/>
                          <a:latin typeface="Calibri"/>
                          <a:ea typeface="Times New Roman"/>
                        </a:rPr>
                        <a:t>Manufacturing</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9840">
                <a:tc>
                  <a:txBody>
                    <a:bodyPr/>
                    <a:lstStyle/>
                    <a:p>
                      <a:pPr>
                        <a:spcAft>
                          <a:spcPts val="0"/>
                        </a:spcAft>
                      </a:pPr>
                      <a:r>
                        <a:rPr lang="en-GB" sz="1400" b="1">
                          <a:effectLst/>
                          <a:latin typeface="Calibri"/>
                          <a:ea typeface="Times New Roman"/>
                        </a:rPr>
                        <a:t>Electricity. Gas and Water</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8658">
                <a:tc>
                  <a:txBody>
                    <a:bodyPr/>
                    <a:lstStyle/>
                    <a:p>
                      <a:pPr>
                        <a:spcAft>
                          <a:spcPts val="0"/>
                        </a:spcAft>
                      </a:pPr>
                      <a:r>
                        <a:rPr lang="en-GB" sz="1400" b="1">
                          <a:effectLst/>
                          <a:latin typeface="Calibri"/>
                          <a:ea typeface="Times New Roman"/>
                        </a:rPr>
                        <a:t>Construction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46.2%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74760">
                <a:tc>
                  <a:txBody>
                    <a:bodyPr/>
                    <a:lstStyle/>
                    <a:p>
                      <a:pPr>
                        <a:spcAft>
                          <a:spcPts val="0"/>
                        </a:spcAft>
                      </a:pPr>
                      <a:r>
                        <a:rPr lang="en-GB" sz="1400" b="1" dirty="0">
                          <a:effectLst/>
                          <a:latin typeface="Calibri"/>
                          <a:ea typeface="Times New Roman"/>
                        </a:rPr>
                        <a:t>Retail and Motor Trade/Repair Service</a:t>
                      </a:r>
                      <a:endParaRPr lang="en-ZA" sz="14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6.4%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38.2%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124600">
                <a:tc>
                  <a:txBody>
                    <a:bodyPr/>
                    <a:lstStyle/>
                    <a:p>
                      <a:pPr>
                        <a:spcAft>
                          <a:spcPts val="0"/>
                        </a:spcAft>
                      </a:pPr>
                      <a:r>
                        <a:rPr lang="en-GB" sz="1400" b="1">
                          <a:effectLst/>
                          <a:latin typeface="Calibri"/>
                          <a:ea typeface="Times New Roman"/>
                        </a:rPr>
                        <a:t>Wholesale Trade/</a:t>
                      </a:r>
                      <a:endParaRPr lang="en-ZA" sz="1400" b="1">
                        <a:effectLst/>
                        <a:latin typeface="Calibri"/>
                      </a:endParaRPr>
                    </a:p>
                    <a:p>
                      <a:pPr>
                        <a:spcAft>
                          <a:spcPts val="0"/>
                        </a:spcAft>
                      </a:pPr>
                      <a:r>
                        <a:rPr lang="en-GB" sz="1400" b="1">
                          <a:effectLst/>
                          <a:latin typeface="Calibri"/>
                          <a:ea typeface="Times New Roman"/>
                        </a:rPr>
                        <a:t>Commercial Agents/Allied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899680">
                <a:tc>
                  <a:txBody>
                    <a:bodyPr/>
                    <a:lstStyle/>
                    <a:p>
                      <a:pPr>
                        <a:spcAft>
                          <a:spcPts val="0"/>
                        </a:spcAft>
                      </a:pPr>
                      <a:r>
                        <a:rPr lang="en-GB" sz="1400" b="1">
                          <a:effectLst/>
                          <a:latin typeface="Calibri"/>
                          <a:ea typeface="Times New Roman"/>
                        </a:rPr>
                        <a:t>Catering/</a:t>
                      </a:r>
                      <a:endParaRPr lang="en-ZA" sz="1400" b="1">
                        <a:effectLst/>
                        <a:latin typeface="Calibri"/>
                      </a:endParaRPr>
                    </a:p>
                    <a:p>
                      <a:pPr>
                        <a:spcAft>
                          <a:spcPts val="0"/>
                        </a:spcAft>
                      </a:pPr>
                      <a:r>
                        <a:rPr lang="en-GB" sz="1400" b="1">
                          <a:effectLst/>
                          <a:latin typeface="Calibri"/>
                          <a:ea typeface="Times New Roman"/>
                        </a:rPr>
                        <a:t>Accommodation/</a:t>
                      </a:r>
                      <a:endParaRPr lang="en-ZA" sz="1400" b="1">
                        <a:effectLst/>
                        <a:latin typeface="Calibri"/>
                      </a:endParaRPr>
                    </a:p>
                    <a:p>
                      <a:pPr>
                        <a:spcAft>
                          <a:spcPts val="0"/>
                        </a:spcAft>
                      </a:pPr>
                      <a:r>
                        <a:rPr lang="en-GB" sz="1400" b="1">
                          <a:effectLst/>
                          <a:latin typeface="Calibri"/>
                          <a:ea typeface="Times New Roman"/>
                        </a:rPr>
                        <a:t>other trade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74760">
                <a:tc>
                  <a:txBody>
                    <a:bodyPr/>
                    <a:lstStyle/>
                    <a:p>
                      <a:pPr>
                        <a:spcAft>
                          <a:spcPts val="0"/>
                        </a:spcAft>
                      </a:pPr>
                      <a:r>
                        <a:rPr lang="en-GB" sz="1400" b="1">
                          <a:effectLst/>
                          <a:latin typeface="Calibri"/>
                          <a:ea typeface="Times New Roman"/>
                        </a:rPr>
                        <a:t>Transport/ Storage/ Communications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49840">
                <a:tc>
                  <a:txBody>
                    <a:bodyPr/>
                    <a:lstStyle/>
                    <a:p>
                      <a:pPr>
                        <a:spcAft>
                          <a:spcPts val="0"/>
                        </a:spcAft>
                      </a:pPr>
                      <a:r>
                        <a:rPr lang="en-GB" sz="1400" b="1">
                          <a:effectLst/>
                          <a:latin typeface="Calibri"/>
                          <a:ea typeface="Times New Roman"/>
                        </a:rPr>
                        <a:t>Finance/Business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35.0%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74760">
                <a:tc>
                  <a:txBody>
                    <a:bodyPr/>
                    <a:lstStyle/>
                    <a:p>
                      <a:pPr>
                        <a:spcAft>
                          <a:spcPts val="0"/>
                        </a:spcAft>
                      </a:pPr>
                      <a:r>
                        <a:rPr lang="en-GB" sz="1400" b="1">
                          <a:effectLst/>
                          <a:latin typeface="Calibri"/>
                          <a:ea typeface="Times New Roman"/>
                        </a:rPr>
                        <a:t>Community/</a:t>
                      </a:r>
                      <a:endParaRPr lang="en-ZA" sz="1400" b="1">
                        <a:effectLst/>
                        <a:latin typeface="Calibri"/>
                      </a:endParaRPr>
                    </a:p>
                    <a:p>
                      <a:pPr>
                        <a:spcAft>
                          <a:spcPts val="0"/>
                        </a:spcAft>
                      </a:pPr>
                      <a:r>
                        <a:rPr lang="en-GB" sz="1400" b="1">
                          <a:effectLst/>
                          <a:latin typeface="Calibri"/>
                          <a:ea typeface="Times New Roman"/>
                        </a:rPr>
                        <a:t>Social/Personal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0.9%</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68962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90005" y="154379"/>
          <a:ext cx="8752114" cy="654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1936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42503" y="190005"/>
          <a:ext cx="8847117" cy="6436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89443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79512" y="116632"/>
          <a:ext cx="8964488"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48785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582494408"/>
              </p:ext>
            </p:extLst>
          </p:nvPr>
        </p:nvGraphicFramePr>
        <p:xfrm>
          <a:off x="107504" y="228600"/>
          <a:ext cx="9036496" cy="6512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62419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66256" y="1293813"/>
            <a:ext cx="8822170" cy="5295900"/>
          </a:xfrm>
          <a:solidFill>
            <a:schemeClr val="bg2"/>
          </a:solidFill>
        </p:spPr>
        <p:txBody>
          <a:bodyPr/>
          <a:lstStyle/>
          <a:p>
            <a:pPr eaLnBrk="1" hangingPunct="1"/>
            <a:endParaRPr lang="en-ZA" altLang="en-US" sz="2800" b="1" dirty="0" smtClean="0">
              <a:solidFill>
                <a:srgbClr val="404040"/>
              </a:solidFill>
              <a:latin typeface="Arial" charset="0"/>
              <a:ea typeface="ＭＳ Ｐゴシック" pitchFamily="32" charset="-128"/>
            </a:endParaRPr>
          </a:p>
          <a:p>
            <a:pPr eaLnBrk="1" hangingPunct="1"/>
            <a:r>
              <a:rPr lang="en-ZA" altLang="en-US" sz="2400" b="1" dirty="0" smtClean="0">
                <a:ea typeface="ＭＳ Ｐゴシック" pitchFamily="32" charset="-128"/>
              </a:rPr>
              <a:t>Economically Active Population (EAP)</a:t>
            </a:r>
          </a:p>
          <a:p>
            <a:pPr marL="0" indent="0" eaLnBrk="1" hangingPunct="1">
              <a:buNone/>
            </a:pPr>
            <a:endParaRPr lang="en-ZA" altLang="en-US" sz="2400" b="1" dirty="0" smtClean="0">
              <a:ea typeface="ＭＳ Ｐゴシック" pitchFamily="32" charset="-128"/>
            </a:endParaRPr>
          </a:p>
          <a:p>
            <a:pPr eaLnBrk="1" hangingPunct="1"/>
            <a:r>
              <a:rPr lang="en-ZA" altLang="en-US" sz="2400" b="1" dirty="0" smtClean="0">
                <a:ea typeface="ＭＳ Ｐゴシック" pitchFamily="32" charset="-128"/>
              </a:rPr>
              <a:t>Employment Equity Status  and Trends from 2016 – 2018)</a:t>
            </a:r>
          </a:p>
          <a:p>
            <a:pPr marL="0" indent="0" eaLnBrk="1" hangingPunct="1">
              <a:buNone/>
            </a:pPr>
            <a:endParaRPr lang="en-ZA" altLang="en-US" sz="2400" b="1" dirty="0" smtClean="0">
              <a:ea typeface="ＭＳ Ｐゴシック" pitchFamily="32" charset="-128"/>
            </a:endParaRPr>
          </a:p>
          <a:p>
            <a:pPr eaLnBrk="1" hangingPunct="1"/>
            <a:r>
              <a:rPr lang="en-ZA" altLang="en-US" sz="2400" b="1" dirty="0" smtClean="0">
                <a:ea typeface="ＭＳ Ｐゴシック" pitchFamily="32" charset="-128"/>
              </a:rPr>
              <a:t>Key Observations for the 2018 Reporting Period</a:t>
            </a:r>
          </a:p>
          <a:p>
            <a:pPr marL="0" indent="0" eaLnBrk="1" hangingPunct="1">
              <a:buNone/>
            </a:pPr>
            <a:endParaRPr lang="en-ZA" altLang="en-US" sz="2400" b="1" dirty="0" smtClean="0">
              <a:ea typeface="ＭＳ Ｐゴシック" pitchFamily="32" charset="-128"/>
            </a:endParaRPr>
          </a:p>
          <a:p>
            <a:pPr eaLnBrk="1" hangingPunct="1"/>
            <a:r>
              <a:rPr lang="en-ZA" altLang="en-US" sz="2400" b="1" dirty="0" smtClean="0">
                <a:ea typeface="ＭＳ Ｐゴシック" pitchFamily="32" charset="-128"/>
              </a:rPr>
              <a:t>Way Forward</a:t>
            </a:r>
          </a:p>
          <a:p>
            <a:pPr eaLnBrk="1" hangingPunct="1">
              <a:buFont typeface="Arial" charset="0"/>
              <a:buNone/>
            </a:pPr>
            <a:endParaRPr lang="en-GB" altLang="en-US" sz="2800" b="1" dirty="0" smtClean="0">
              <a:solidFill>
                <a:srgbClr val="404040"/>
              </a:solidFill>
              <a:latin typeface="Arial" charset="0"/>
              <a:ea typeface="ＭＳ Ｐゴシック" pitchFamily="32" charset="-128"/>
            </a:endParaRPr>
          </a:p>
        </p:txBody>
      </p:sp>
      <p:sp>
        <p:nvSpPr>
          <p:cNvPr id="4099" name="Rectangle 4"/>
          <p:cNvSpPr>
            <a:spLocks noChangeArrowheads="1"/>
          </p:cNvSpPr>
          <p:nvPr/>
        </p:nvSpPr>
        <p:spPr bwMode="auto">
          <a:xfrm>
            <a:off x="419100" y="584200"/>
            <a:ext cx="8305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ZA" altLang="en-US" sz="3600" b="1" dirty="0"/>
              <a:t>PRESENTATION OUTLINE</a:t>
            </a:r>
            <a:endParaRPr lang="en-US" altLang="en-US" sz="3600" b="1" dirty="0"/>
          </a:p>
        </p:txBody>
      </p:sp>
    </p:spTree>
    <p:extLst>
      <p:ext uri="{BB962C8B-B14F-4D97-AF65-F5344CB8AC3E}">
        <p14:creationId xmlns:p14="http://schemas.microsoft.com/office/powerpoint/2010/main" xmlns="" val="55095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66681196"/>
              </p:ext>
            </p:extLst>
          </p:nvPr>
        </p:nvGraphicFramePr>
        <p:xfrm>
          <a:off x="0" y="4"/>
          <a:ext cx="9143999" cy="6790524"/>
        </p:xfrm>
        <a:graphic>
          <a:graphicData uri="http://schemas.openxmlformats.org/drawingml/2006/table">
            <a:tbl>
              <a:tblPr firstRow="1" bandRow="1" bandCol="1"/>
              <a:tblGrid>
                <a:gridCol w="1183479">
                  <a:extLst>
                    <a:ext uri="{9D8B030D-6E8A-4147-A177-3AD203B41FA5}">
                      <a16:colId xmlns:a16="http://schemas.microsoft.com/office/drawing/2014/main" xmlns="" val="20000"/>
                    </a:ext>
                  </a:extLst>
                </a:gridCol>
                <a:gridCol w="873073">
                  <a:extLst>
                    <a:ext uri="{9D8B030D-6E8A-4147-A177-3AD203B41FA5}">
                      <a16:colId xmlns:a16="http://schemas.microsoft.com/office/drawing/2014/main" xmlns="" val="20001"/>
                    </a:ext>
                  </a:extLst>
                </a:gridCol>
                <a:gridCol w="873073">
                  <a:extLst>
                    <a:ext uri="{9D8B030D-6E8A-4147-A177-3AD203B41FA5}">
                      <a16:colId xmlns:a16="http://schemas.microsoft.com/office/drawing/2014/main" xmlns="" val="20002"/>
                    </a:ext>
                  </a:extLst>
                </a:gridCol>
                <a:gridCol w="719211">
                  <a:extLst>
                    <a:ext uri="{9D8B030D-6E8A-4147-A177-3AD203B41FA5}">
                      <a16:colId xmlns:a16="http://schemas.microsoft.com/office/drawing/2014/main" xmlns="" val="20003"/>
                    </a:ext>
                  </a:extLst>
                </a:gridCol>
                <a:gridCol w="761255">
                  <a:extLst>
                    <a:ext uri="{9D8B030D-6E8A-4147-A177-3AD203B41FA5}">
                      <a16:colId xmlns:a16="http://schemas.microsoft.com/office/drawing/2014/main" xmlns="" val="20004"/>
                    </a:ext>
                  </a:extLst>
                </a:gridCol>
                <a:gridCol w="842658">
                  <a:extLst>
                    <a:ext uri="{9D8B030D-6E8A-4147-A177-3AD203B41FA5}">
                      <a16:colId xmlns:a16="http://schemas.microsoft.com/office/drawing/2014/main" xmlns="" val="20005"/>
                    </a:ext>
                  </a:extLst>
                </a:gridCol>
                <a:gridCol w="842658">
                  <a:extLst>
                    <a:ext uri="{9D8B030D-6E8A-4147-A177-3AD203B41FA5}">
                      <a16:colId xmlns:a16="http://schemas.microsoft.com/office/drawing/2014/main" xmlns="" val="20006"/>
                    </a:ext>
                  </a:extLst>
                </a:gridCol>
                <a:gridCol w="720105">
                  <a:extLst>
                    <a:ext uri="{9D8B030D-6E8A-4147-A177-3AD203B41FA5}">
                      <a16:colId xmlns:a16="http://schemas.microsoft.com/office/drawing/2014/main" xmlns="" val="20007"/>
                    </a:ext>
                  </a:extLst>
                </a:gridCol>
                <a:gridCol w="634229">
                  <a:extLst>
                    <a:ext uri="{9D8B030D-6E8A-4147-A177-3AD203B41FA5}">
                      <a16:colId xmlns:a16="http://schemas.microsoft.com/office/drawing/2014/main" xmlns="" val="20008"/>
                    </a:ext>
                  </a:extLst>
                </a:gridCol>
                <a:gridCol w="847129">
                  <a:extLst>
                    <a:ext uri="{9D8B030D-6E8A-4147-A177-3AD203B41FA5}">
                      <a16:colId xmlns:a16="http://schemas.microsoft.com/office/drawing/2014/main" xmlns="" val="20009"/>
                    </a:ext>
                  </a:extLst>
                </a:gridCol>
                <a:gridCol w="847129">
                  <a:extLst>
                    <a:ext uri="{9D8B030D-6E8A-4147-A177-3AD203B41FA5}">
                      <a16:colId xmlns:a16="http://schemas.microsoft.com/office/drawing/2014/main" xmlns="" val="20010"/>
                    </a:ext>
                  </a:extLst>
                </a:gridCol>
              </a:tblGrid>
              <a:tr h="476246">
                <a:tc gridSpan="11">
                  <a:txBody>
                    <a:bodyPr/>
                    <a:lstStyle/>
                    <a:p>
                      <a:pPr algn="ctr">
                        <a:spcAft>
                          <a:spcPts val="0"/>
                        </a:spcAft>
                        <a:tabLst>
                          <a:tab pos="2637155" algn="ctr"/>
                          <a:tab pos="5274310" algn="r"/>
                        </a:tabLst>
                      </a:pPr>
                      <a:r>
                        <a:rPr lang="en-US" sz="1600" b="1" dirty="0" smtClean="0">
                          <a:effectLst/>
                          <a:latin typeface="Calibri"/>
                          <a:ea typeface="Times New Roman"/>
                        </a:rPr>
                        <a:t>Workforce </a:t>
                      </a:r>
                      <a:r>
                        <a:rPr lang="en-US" sz="1600" b="1" dirty="0">
                          <a:effectLst/>
                          <a:latin typeface="Calibri"/>
                          <a:ea typeface="Times New Roman"/>
                        </a:rPr>
                        <a:t>profile at the Professionally Qualified Level by Province, Population Group and Gender</a:t>
                      </a:r>
                      <a:endParaRPr lang="en-ZA" sz="16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2335">
                <a:tc rowSpan="2">
                  <a:txBody>
                    <a:bodyPr/>
                    <a:lstStyle/>
                    <a:p>
                      <a:pPr marL="154940" algn="ctr">
                        <a:spcAft>
                          <a:spcPts val="0"/>
                        </a:spcAft>
                        <a:tabLst>
                          <a:tab pos="2637155" algn="ctr"/>
                          <a:tab pos="5274310" algn="r"/>
                        </a:tabLst>
                      </a:pPr>
                      <a:r>
                        <a:rPr lang="en-US" sz="1400" b="1">
                          <a:effectLst/>
                          <a:latin typeface="Calibri"/>
                          <a:ea typeface="Times New Roman"/>
                        </a:rPr>
                        <a:t>PROVINCE	</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a:effectLst/>
                          <a:latin typeface="Calibri"/>
                          <a:ea typeface="Times New Roman"/>
                        </a:rPr>
                        <a:t>Foreign National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449798">
                <a:tc vMerge="1">
                  <a:txBody>
                    <a:bodyPr/>
                    <a:lstStyle/>
                    <a:p>
                      <a:endParaRPr lang="en-ZA"/>
                    </a:p>
                  </a:txBody>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6905">
                <a:tc>
                  <a:txBody>
                    <a:bodyPr/>
                    <a:lstStyle/>
                    <a:p>
                      <a:pPr>
                        <a:spcAft>
                          <a:spcPts val="0"/>
                        </a:spcAft>
                        <a:tabLst>
                          <a:tab pos="2637155" algn="ctr"/>
                          <a:tab pos="5274310" algn="r"/>
                        </a:tabLst>
                      </a:pPr>
                      <a:r>
                        <a:rPr lang="en-US" sz="1400" b="1">
                          <a:effectLst/>
                          <a:latin typeface="Calibri"/>
                          <a:ea typeface="Times New Roman"/>
                        </a:rPr>
                        <a:t>Eastern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26.2%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29.2%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6905">
                <a:tc>
                  <a:txBody>
                    <a:bodyPr/>
                    <a:lstStyle/>
                    <a:p>
                      <a:pPr>
                        <a:spcAft>
                          <a:spcPts val="0"/>
                        </a:spcAft>
                        <a:tabLst>
                          <a:tab pos="2637155" algn="ctr"/>
                          <a:tab pos="5274310" algn="r"/>
                        </a:tabLst>
                      </a:pPr>
                      <a:r>
                        <a:rPr lang="en-US" sz="1400" b="1">
                          <a:effectLst/>
                          <a:latin typeface="Calibri"/>
                          <a:ea typeface="Times New Roman"/>
                        </a:rPr>
                        <a:t>Free State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6905">
                <a:tc>
                  <a:txBody>
                    <a:bodyPr/>
                    <a:lstStyle/>
                    <a:p>
                      <a:pPr>
                        <a:spcAft>
                          <a:spcPts val="0"/>
                        </a:spcAft>
                        <a:tabLst>
                          <a:tab pos="2637155" algn="ctr"/>
                          <a:tab pos="5274310" algn="r"/>
                        </a:tabLst>
                      </a:pPr>
                      <a:r>
                        <a:rPr lang="en-US" sz="1400" b="1">
                          <a:effectLst/>
                          <a:latin typeface="Calibri"/>
                          <a:ea typeface="Times New Roman"/>
                        </a:rPr>
                        <a:t>Gauteng</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905">
                <a:tc>
                  <a:txBody>
                    <a:bodyPr/>
                    <a:lstStyle/>
                    <a:p>
                      <a:pPr>
                        <a:spcAft>
                          <a:spcPts val="0"/>
                        </a:spcAft>
                        <a:tabLst>
                          <a:tab pos="2637155" algn="ctr"/>
                          <a:tab pos="5274310" algn="r"/>
                        </a:tabLst>
                      </a:pPr>
                      <a:r>
                        <a:rPr lang="en-US" sz="1400" b="1">
                          <a:effectLst/>
                          <a:latin typeface="Calibri"/>
                          <a:ea typeface="Times New Roman"/>
                        </a:rPr>
                        <a:t>KwaZulu-Natal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6905">
                <a:tc>
                  <a:txBody>
                    <a:bodyPr/>
                    <a:lstStyle/>
                    <a:p>
                      <a:pPr>
                        <a:spcAft>
                          <a:spcPts val="0"/>
                        </a:spcAft>
                        <a:tabLst>
                          <a:tab pos="2637155" algn="ctr"/>
                          <a:tab pos="5274310" algn="r"/>
                        </a:tabLst>
                      </a:pPr>
                      <a:r>
                        <a:rPr lang="en-US" sz="1400" b="1">
                          <a:effectLst/>
                          <a:latin typeface="Calibri"/>
                          <a:ea typeface="Times New Roman"/>
                        </a:rPr>
                        <a:t>Limpopo</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39.2%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06905">
                <a:tc>
                  <a:txBody>
                    <a:bodyPr/>
                    <a:lstStyle/>
                    <a:p>
                      <a:pPr>
                        <a:spcAft>
                          <a:spcPts val="0"/>
                        </a:spcAft>
                        <a:tabLst>
                          <a:tab pos="2637155" algn="ctr"/>
                          <a:tab pos="5274310" algn="r"/>
                        </a:tabLst>
                      </a:pPr>
                      <a:r>
                        <a:rPr lang="en-US" sz="1400" b="1">
                          <a:effectLst/>
                          <a:latin typeface="Calibri"/>
                          <a:ea typeface="Times New Roman"/>
                        </a:rPr>
                        <a:t>Mpumalanga</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06905">
                <a:tc>
                  <a:txBody>
                    <a:bodyPr/>
                    <a:lstStyle/>
                    <a:p>
                      <a:pPr>
                        <a:spcAft>
                          <a:spcPts val="0"/>
                        </a:spcAft>
                        <a:tabLst>
                          <a:tab pos="2637155" algn="ctr"/>
                          <a:tab pos="5274310" algn="r"/>
                        </a:tabLst>
                      </a:pPr>
                      <a:r>
                        <a:rPr lang="en-US" sz="1400" b="1">
                          <a:effectLst/>
                          <a:latin typeface="Calibri"/>
                          <a:ea typeface="Times New Roman"/>
                        </a:rPr>
                        <a:t>Northern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15.9%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06905">
                <a:tc>
                  <a:txBody>
                    <a:bodyPr/>
                    <a:lstStyle/>
                    <a:p>
                      <a:pPr>
                        <a:spcAft>
                          <a:spcPts val="0"/>
                        </a:spcAft>
                        <a:tabLst>
                          <a:tab pos="2637155" algn="ctr"/>
                          <a:tab pos="5274310" algn="r"/>
                        </a:tabLst>
                      </a:pPr>
                      <a:r>
                        <a:rPr lang="en-US" sz="1400" b="1">
                          <a:effectLst/>
                          <a:latin typeface="Calibri"/>
                          <a:ea typeface="Times New Roman"/>
                        </a:rPr>
                        <a:t>North West</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06905">
                <a:tc>
                  <a:txBody>
                    <a:bodyPr/>
                    <a:lstStyle/>
                    <a:p>
                      <a:pPr>
                        <a:spcAft>
                          <a:spcPts val="0"/>
                        </a:spcAft>
                      </a:pPr>
                      <a:r>
                        <a:rPr lang="en-ZA" sz="1400" b="1">
                          <a:effectLst/>
                          <a:latin typeface="Calibri"/>
                        </a:rPr>
                        <a:t>Western Cape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0.8%</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249010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5165181"/>
              </p:ext>
            </p:extLst>
          </p:nvPr>
        </p:nvGraphicFramePr>
        <p:xfrm>
          <a:off x="1" y="1"/>
          <a:ext cx="9143999" cy="6595908"/>
        </p:xfrm>
        <a:graphic>
          <a:graphicData uri="http://schemas.openxmlformats.org/drawingml/2006/table">
            <a:tbl>
              <a:tblPr firstRow="1" bandRow="1" bandCol="1"/>
              <a:tblGrid>
                <a:gridCol w="1257260">
                  <a:extLst>
                    <a:ext uri="{9D8B030D-6E8A-4147-A177-3AD203B41FA5}">
                      <a16:colId xmlns:a16="http://schemas.microsoft.com/office/drawing/2014/main" xmlns="" val="20000"/>
                    </a:ext>
                  </a:extLst>
                </a:gridCol>
                <a:gridCol w="787023">
                  <a:extLst>
                    <a:ext uri="{9D8B030D-6E8A-4147-A177-3AD203B41FA5}">
                      <a16:colId xmlns:a16="http://schemas.microsoft.com/office/drawing/2014/main" xmlns="" val="20001"/>
                    </a:ext>
                  </a:extLst>
                </a:gridCol>
                <a:gridCol w="787023">
                  <a:extLst>
                    <a:ext uri="{9D8B030D-6E8A-4147-A177-3AD203B41FA5}">
                      <a16:colId xmlns:a16="http://schemas.microsoft.com/office/drawing/2014/main" xmlns="" val="20002"/>
                    </a:ext>
                  </a:extLst>
                </a:gridCol>
                <a:gridCol w="629454">
                  <a:extLst>
                    <a:ext uri="{9D8B030D-6E8A-4147-A177-3AD203B41FA5}">
                      <a16:colId xmlns:a16="http://schemas.microsoft.com/office/drawing/2014/main" xmlns="" val="20003"/>
                    </a:ext>
                  </a:extLst>
                </a:gridCol>
                <a:gridCol w="669053">
                  <a:extLst>
                    <a:ext uri="{9D8B030D-6E8A-4147-A177-3AD203B41FA5}">
                      <a16:colId xmlns:a16="http://schemas.microsoft.com/office/drawing/2014/main" xmlns="" val="20004"/>
                    </a:ext>
                  </a:extLst>
                </a:gridCol>
                <a:gridCol w="828273">
                  <a:extLst>
                    <a:ext uri="{9D8B030D-6E8A-4147-A177-3AD203B41FA5}">
                      <a16:colId xmlns:a16="http://schemas.microsoft.com/office/drawing/2014/main" xmlns="" val="20005"/>
                    </a:ext>
                  </a:extLst>
                </a:gridCol>
                <a:gridCol w="828273">
                  <a:extLst>
                    <a:ext uri="{9D8B030D-6E8A-4147-A177-3AD203B41FA5}">
                      <a16:colId xmlns:a16="http://schemas.microsoft.com/office/drawing/2014/main" xmlns="" val="20006"/>
                    </a:ext>
                  </a:extLst>
                </a:gridCol>
                <a:gridCol w="590680">
                  <a:extLst>
                    <a:ext uri="{9D8B030D-6E8A-4147-A177-3AD203B41FA5}">
                      <a16:colId xmlns:a16="http://schemas.microsoft.com/office/drawing/2014/main" xmlns="" val="20007"/>
                    </a:ext>
                  </a:extLst>
                </a:gridCol>
                <a:gridCol w="566756">
                  <a:extLst>
                    <a:ext uri="{9D8B030D-6E8A-4147-A177-3AD203B41FA5}">
                      <a16:colId xmlns:a16="http://schemas.microsoft.com/office/drawing/2014/main" xmlns="" val="20008"/>
                    </a:ext>
                  </a:extLst>
                </a:gridCol>
                <a:gridCol w="680603">
                  <a:extLst>
                    <a:ext uri="{9D8B030D-6E8A-4147-A177-3AD203B41FA5}">
                      <a16:colId xmlns:a16="http://schemas.microsoft.com/office/drawing/2014/main" xmlns="" val="20009"/>
                    </a:ext>
                  </a:extLst>
                </a:gridCol>
                <a:gridCol w="680603">
                  <a:extLst>
                    <a:ext uri="{9D8B030D-6E8A-4147-A177-3AD203B41FA5}">
                      <a16:colId xmlns:a16="http://schemas.microsoft.com/office/drawing/2014/main" xmlns="" val="20010"/>
                    </a:ext>
                  </a:extLst>
                </a:gridCol>
                <a:gridCol w="838998">
                  <a:extLst>
                    <a:ext uri="{9D8B030D-6E8A-4147-A177-3AD203B41FA5}">
                      <a16:colId xmlns:a16="http://schemas.microsoft.com/office/drawing/2014/main" xmlns="" val="20011"/>
                    </a:ext>
                  </a:extLst>
                </a:gridCol>
              </a:tblGrid>
              <a:tr h="351542">
                <a:tc gridSpan="12">
                  <a:txBody>
                    <a:bodyPr/>
                    <a:lstStyle/>
                    <a:p>
                      <a:pPr>
                        <a:spcAft>
                          <a:spcPts val="0"/>
                        </a:spcAft>
                      </a:pPr>
                      <a:r>
                        <a:rPr lang="en-GB" sz="1400" b="1">
                          <a:effectLst/>
                          <a:latin typeface="Calibri"/>
                          <a:ea typeface="Times New Roman"/>
                        </a:rPr>
                        <a:t>Table 18: Workforce profile at the Professionally Qualified Level by Sector, Population Group and Gender</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20611">
                <a:tc rowSpan="2">
                  <a:txBody>
                    <a:bodyPr/>
                    <a:lstStyle/>
                    <a:p>
                      <a:pPr algn="ctr">
                        <a:spcAft>
                          <a:spcPts val="0"/>
                        </a:spcAft>
                      </a:pPr>
                      <a:r>
                        <a:rPr lang="en-GB" sz="1400" b="1">
                          <a:effectLst/>
                          <a:latin typeface="Calibri"/>
                          <a:ea typeface="Times New Roman"/>
                        </a:rPr>
                        <a:t>SECTOR</a:t>
                      </a:r>
                      <a:endParaRPr lang="en-ZA" sz="1400" b="1">
                        <a:effectLst/>
                        <a:latin typeface="Calibri"/>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rowSpan="2">
                  <a:txBody>
                    <a:bodyPr/>
                    <a:lstStyle/>
                    <a:p>
                      <a:pPr algn="ctr">
                        <a:spcAft>
                          <a:spcPts val="0"/>
                        </a:spcAft>
                      </a:pPr>
                      <a:r>
                        <a:rPr lang="en-GB" sz="1400" b="1">
                          <a:effectLst/>
                          <a:latin typeface="Calibri"/>
                          <a:ea typeface="Times New Roman"/>
                        </a:rPr>
                        <a:t>TOTAL</a:t>
                      </a:r>
                      <a:endParaRPr lang="en-ZA" sz="1400" b="1">
                        <a:effectLst/>
                        <a:latin typeface="Calibri"/>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1223">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2"/>
                  </a:ext>
                </a:extLst>
              </a:tr>
              <a:tr h="424898">
                <a:tc>
                  <a:txBody>
                    <a:bodyPr/>
                    <a:lstStyle/>
                    <a:p>
                      <a:pPr>
                        <a:spcAft>
                          <a:spcPts val="0"/>
                        </a:spcAft>
                      </a:pPr>
                      <a:r>
                        <a:rPr lang="en-GB" sz="1200" b="1">
                          <a:effectLst/>
                          <a:latin typeface="Calibri"/>
                          <a:ea typeface="Times New Roman"/>
                        </a:rPr>
                        <a:t>Agriculture</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18.2%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37.7%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9.3%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20.6%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7675">
                <a:tc>
                  <a:txBody>
                    <a:bodyPr/>
                    <a:lstStyle/>
                    <a:p>
                      <a:pPr>
                        <a:spcAft>
                          <a:spcPts val="0"/>
                        </a:spcAft>
                      </a:pPr>
                      <a:r>
                        <a:rPr lang="en-GB" sz="1200" b="1">
                          <a:effectLst/>
                          <a:latin typeface="Calibri"/>
                          <a:ea typeface="Times New Roman"/>
                        </a:rPr>
                        <a:t>Mining and Quarrying</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29.3%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37.9%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11.6%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10.1%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2425">
                <a:tc>
                  <a:txBody>
                    <a:bodyPr/>
                    <a:lstStyle/>
                    <a:p>
                      <a:pPr>
                        <a:spcAft>
                          <a:spcPts val="0"/>
                        </a:spcAft>
                      </a:pPr>
                      <a:r>
                        <a:rPr lang="en-GB" sz="1200" b="1">
                          <a:effectLst/>
                          <a:latin typeface="Calibri"/>
                          <a:ea typeface="Times New Roman"/>
                        </a:rPr>
                        <a:t>Manufacturing</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16.1%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8.6%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dirty="0">
                          <a:effectLst/>
                          <a:latin typeface="Calibri"/>
                          <a:ea typeface="Calibri"/>
                          <a:cs typeface="Arial"/>
                        </a:rPr>
                        <a:t>35.1%</a:t>
                      </a:r>
                      <a:endParaRPr lang="en-ZA" sz="1200" b="1" dirty="0">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8.5%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14.5%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1475">
                <a:tc>
                  <a:txBody>
                    <a:bodyPr/>
                    <a:lstStyle/>
                    <a:p>
                      <a:pPr>
                        <a:spcAft>
                          <a:spcPts val="0"/>
                        </a:spcAft>
                      </a:pPr>
                      <a:r>
                        <a:rPr lang="en-GB" sz="1200" b="1">
                          <a:effectLst/>
                          <a:latin typeface="Calibri"/>
                          <a:ea typeface="Times New Roman"/>
                        </a:rPr>
                        <a:t>Electricity. Gas and Water</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32.0%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25.3%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8150">
                <a:tc>
                  <a:txBody>
                    <a:bodyPr/>
                    <a:lstStyle/>
                    <a:p>
                      <a:pPr>
                        <a:spcAft>
                          <a:spcPts val="0"/>
                        </a:spcAft>
                      </a:pPr>
                      <a:r>
                        <a:rPr lang="en-GB" sz="1200" b="1">
                          <a:effectLst/>
                          <a:latin typeface="Calibri"/>
                          <a:ea typeface="Times New Roman"/>
                        </a:rPr>
                        <a:t>Construction</a:t>
                      </a:r>
                      <a:endParaRPr lang="en-ZA" sz="1200" b="1">
                        <a:effectLst/>
                        <a:latin typeface="Calibri"/>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25.8%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34.8%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9.6%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10.3%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1975">
                <a:tc>
                  <a:txBody>
                    <a:bodyPr/>
                    <a:lstStyle/>
                    <a:p>
                      <a:pPr>
                        <a:spcAft>
                          <a:spcPts val="0"/>
                        </a:spcAft>
                      </a:pPr>
                      <a:r>
                        <a:rPr lang="en-GB" sz="1200" b="1">
                          <a:effectLst/>
                          <a:latin typeface="Calibri"/>
                          <a:ea typeface="Times New Roman"/>
                        </a:rPr>
                        <a:t>Retail and Motor Trade/Repair Service</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17.7%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23.2%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13.7%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17.0%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742950">
                <a:tc>
                  <a:txBody>
                    <a:bodyPr/>
                    <a:lstStyle/>
                    <a:p>
                      <a:pPr>
                        <a:spcAft>
                          <a:spcPts val="0"/>
                        </a:spcAft>
                      </a:pPr>
                      <a:r>
                        <a:rPr lang="en-GB" sz="1200" b="1">
                          <a:effectLst/>
                          <a:latin typeface="Calibri"/>
                          <a:ea typeface="Times New Roman"/>
                        </a:rPr>
                        <a:t>Wholesale Trade/</a:t>
                      </a:r>
                      <a:endParaRPr lang="en-ZA" sz="1200" b="1">
                        <a:effectLst/>
                        <a:latin typeface="Calibri"/>
                      </a:endParaRPr>
                    </a:p>
                    <a:p>
                      <a:pPr>
                        <a:spcAft>
                          <a:spcPts val="0"/>
                        </a:spcAft>
                      </a:pPr>
                      <a:r>
                        <a:rPr lang="en-GB" sz="1200" b="1">
                          <a:effectLst/>
                          <a:latin typeface="Calibri"/>
                          <a:ea typeface="Times New Roman"/>
                        </a:rPr>
                        <a:t>Commercial Agents/Allied Services</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15.4%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27.1%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11.2%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21.0%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81025">
                <a:tc>
                  <a:txBody>
                    <a:bodyPr/>
                    <a:lstStyle/>
                    <a:p>
                      <a:pPr>
                        <a:spcAft>
                          <a:spcPts val="0"/>
                        </a:spcAft>
                      </a:pPr>
                      <a:r>
                        <a:rPr lang="en-GB" sz="1200" b="1">
                          <a:effectLst/>
                          <a:latin typeface="Calibri"/>
                          <a:ea typeface="Times New Roman"/>
                        </a:rPr>
                        <a:t>Catering/</a:t>
                      </a:r>
                      <a:endParaRPr lang="en-ZA" sz="1200" b="1">
                        <a:effectLst/>
                        <a:latin typeface="Calibri"/>
                      </a:endParaRPr>
                    </a:p>
                    <a:p>
                      <a:pPr>
                        <a:spcAft>
                          <a:spcPts val="0"/>
                        </a:spcAft>
                      </a:pPr>
                      <a:r>
                        <a:rPr lang="en-GB" sz="1200" b="1">
                          <a:effectLst/>
                          <a:latin typeface="Calibri"/>
                          <a:ea typeface="Times New Roman"/>
                        </a:rPr>
                        <a:t>Accommodation/</a:t>
                      </a:r>
                      <a:endParaRPr lang="en-ZA" sz="1200" b="1">
                        <a:effectLst/>
                        <a:latin typeface="Calibri"/>
                      </a:endParaRPr>
                    </a:p>
                    <a:p>
                      <a:pPr>
                        <a:spcAft>
                          <a:spcPts val="0"/>
                        </a:spcAft>
                      </a:pPr>
                      <a:r>
                        <a:rPr lang="en-GB" sz="1200" b="1">
                          <a:effectLst/>
                          <a:latin typeface="Calibri"/>
                          <a:ea typeface="Times New Roman"/>
                        </a:rPr>
                        <a:t>other trade</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18.0%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09600">
                <a:tc>
                  <a:txBody>
                    <a:bodyPr/>
                    <a:lstStyle/>
                    <a:p>
                      <a:pPr>
                        <a:spcAft>
                          <a:spcPts val="0"/>
                        </a:spcAft>
                      </a:pPr>
                      <a:r>
                        <a:rPr lang="en-GB" sz="1200" b="1">
                          <a:effectLst/>
                          <a:latin typeface="Calibri"/>
                          <a:ea typeface="Times New Roman"/>
                        </a:rPr>
                        <a:t>Transport/ Storage/ Communications</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22.9%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7.5%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26.9%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12.8%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3.3%</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12.8%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0.8%</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90525">
                <a:tc>
                  <a:txBody>
                    <a:bodyPr/>
                    <a:lstStyle/>
                    <a:p>
                      <a:pPr>
                        <a:spcAft>
                          <a:spcPts val="0"/>
                        </a:spcAft>
                      </a:pPr>
                      <a:r>
                        <a:rPr lang="en-GB" sz="1200" b="1">
                          <a:effectLst/>
                          <a:latin typeface="Calibri"/>
                          <a:ea typeface="Times New Roman"/>
                        </a:rPr>
                        <a:t>Finance/Business Services</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15.2%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22.5%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14.9%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5.9%</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6.5%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19.4%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61834">
                <a:tc>
                  <a:txBody>
                    <a:bodyPr/>
                    <a:lstStyle/>
                    <a:p>
                      <a:pPr>
                        <a:spcAft>
                          <a:spcPts val="0"/>
                        </a:spcAft>
                      </a:pPr>
                      <a:r>
                        <a:rPr lang="en-GB" sz="1200" b="1">
                          <a:effectLst/>
                          <a:latin typeface="Calibri"/>
                          <a:ea typeface="Times New Roman"/>
                        </a:rPr>
                        <a:t>Community/</a:t>
                      </a:r>
                      <a:endParaRPr lang="en-ZA" sz="1200" b="1">
                        <a:effectLst/>
                        <a:latin typeface="Calibri"/>
                      </a:endParaRPr>
                    </a:p>
                    <a:p>
                      <a:pPr>
                        <a:spcAft>
                          <a:spcPts val="0"/>
                        </a:spcAft>
                      </a:pPr>
                      <a:r>
                        <a:rPr lang="en-GB" sz="1200" b="1">
                          <a:effectLst/>
                          <a:latin typeface="Calibri"/>
                          <a:ea typeface="Times New Roman"/>
                        </a:rPr>
                        <a:t>Social/Personal Services</a:t>
                      </a:r>
                      <a:endParaRPr lang="en-ZA" sz="1200" b="1">
                        <a:effectLst/>
                        <a:latin typeface="Calibri"/>
                      </a:endParaRPr>
                    </a:p>
                  </a:txBody>
                  <a:tcPr marL="64442" marR="64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25.4%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4.0%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2.6%</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9.7%</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32.2%</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5.1%</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3.4%</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14.5%</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2.0%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a:effectLst/>
                          <a:latin typeface="Calibri"/>
                          <a:ea typeface="Calibri"/>
                          <a:cs typeface="Arial"/>
                        </a:rPr>
                        <a:t>1.0%</a:t>
                      </a:r>
                      <a:endParaRPr lang="en-ZA" sz="1200" b="1">
                        <a:effectLst/>
                        <a:latin typeface="Calibri"/>
                        <a:ea typeface="Calibri"/>
                        <a:cs typeface="Times New Roman"/>
                      </a:endParaRP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b="1" dirty="0">
                          <a:effectLst/>
                          <a:latin typeface="Calibri"/>
                          <a:ea typeface="Calibri"/>
                          <a:cs typeface="Times New Roman"/>
                        </a:rPr>
                        <a:t>100.0%</a:t>
                      </a:r>
                    </a:p>
                  </a:txBody>
                  <a:tcPr marL="64442" marR="64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465812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5631" y="154380"/>
          <a:ext cx="8799616" cy="6590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01054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13756" y="190005"/>
          <a:ext cx="8775865" cy="654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9646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1622930227"/>
              </p:ext>
            </p:extLst>
          </p:nvPr>
        </p:nvGraphicFramePr>
        <p:xfrm>
          <a:off x="190499" y="800100"/>
          <a:ext cx="8845997" cy="605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3132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742551800"/>
              </p:ext>
            </p:extLst>
          </p:nvPr>
        </p:nvGraphicFramePr>
        <p:xfrm>
          <a:off x="107504" y="295274"/>
          <a:ext cx="9036496" cy="656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29569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2"/>
          <a:ext cx="9036496" cy="6857999"/>
        </p:xfrm>
        <a:graphic>
          <a:graphicData uri="http://schemas.openxmlformats.org/drawingml/2006/table">
            <a:tbl>
              <a:tblPr firstRow="1" firstCol="1" lastCol="1" bandRow="1" bandCol="1"/>
              <a:tblGrid>
                <a:gridCol w="1113166">
                  <a:extLst>
                    <a:ext uri="{9D8B030D-6E8A-4147-A177-3AD203B41FA5}">
                      <a16:colId xmlns:a16="http://schemas.microsoft.com/office/drawing/2014/main" xmlns="" val="20000"/>
                    </a:ext>
                  </a:extLst>
                </a:gridCol>
                <a:gridCol w="816680">
                  <a:extLst>
                    <a:ext uri="{9D8B030D-6E8A-4147-A177-3AD203B41FA5}">
                      <a16:colId xmlns:a16="http://schemas.microsoft.com/office/drawing/2014/main" xmlns="" val="20001"/>
                    </a:ext>
                  </a:extLst>
                </a:gridCol>
                <a:gridCol w="944246">
                  <a:extLst>
                    <a:ext uri="{9D8B030D-6E8A-4147-A177-3AD203B41FA5}">
                      <a16:colId xmlns:a16="http://schemas.microsoft.com/office/drawing/2014/main" xmlns="" val="20002"/>
                    </a:ext>
                  </a:extLst>
                </a:gridCol>
                <a:gridCol w="787045">
                  <a:extLst>
                    <a:ext uri="{9D8B030D-6E8A-4147-A177-3AD203B41FA5}">
                      <a16:colId xmlns:a16="http://schemas.microsoft.com/office/drawing/2014/main" xmlns="" val="20003"/>
                    </a:ext>
                  </a:extLst>
                </a:gridCol>
                <a:gridCol w="914610">
                  <a:extLst>
                    <a:ext uri="{9D8B030D-6E8A-4147-A177-3AD203B41FA5}">
                      <a16:colId xmlns:a16="http://schemas.microsoft.com/office/drawing/2014/main" xmlns="" val="20004"/>
                    </a:ext>
                  </a:extLst>
                </a:gridCol>
                <a:gridCol w="752845">
                  <a:extLst>
                    <a:ext uri="{9D8B030D-6E8A-4147-A177-3AD203B41FA5}">
                      <a16:colId xmlns:a16="http://schemas.microsoft.com/office/drawing/2014/main" xmlns="" val="20005"/>
                    </a:ext>
                  </a:extLst>
                </a:gridCol>
                <a:gridCol w="885660">
                  <a:extLst>
                    <a:ext uri="{9D8B030D-6E8A-4147-A177-3AD203B41FA5}">
                      <a16:colId xmlns:a16="http://schemas.microsoft.com/office/drawing/2014/main" xmlns="" val="20006"/>
                    </a:ext>
                  </a:extLst>
                </a:gridCol>
                <a:gridCol w="778297">
                  <a:extLst>
                    <a:ext uri="{9D8B030D-6E8A-4147-A177-3AD203B41FA5}">
                      <a16:colId xmlns:a16="http://schemas.microsoft.com/office/drawing/2014/main" xmlns="" val="20007"/>
                    </a:ext>
                  </a:extLst>
                </a:gridCol>
                <a:gridCol w="636993">
                  <a:extLst>
                    <a:ext uri="{9D8B030D-6E8A-4147-A177-3AD203B41FA5}">
                      <a16:colId xmlns:a16="http://schemas.microsoft.com/office/drawing/2014/main" xmlns="" val="20008"/>
                    </a:ext>
                  </a:extLst>
                </a:gridCol>
                <a:gridCol w="703477">
                  <a:extLst>
                    <a:ext uri="{9D8B030D-6E8A-4147-A177-3AD203B41FA5}">
                      <a16:colId xmlns:a16="http://schemas.microsoft.com/office/drawing/2014/main" xmlns="" val="20009"/>
                    </a:ext>
                  </a:extLst>
                </a:gridCol>
                <a:gridCol w="703477">
                  <a:extLst>
                    <a:ext uri="{9D8B030D-6E8A-4147-A177-3AD203B41FA5}">
                      <a16:colId xmlns:a16="http://schemas.microsoft.com/office/drawing/2014/main" xmlns="" val="20010"/>
                    </a:ext>
                  </a:extLst>
                </a:gridCol>
              </a:tblGrid>
              <a:tr h="266848">
                <a:tc gridSpan="11">
                  <a:txBody>
                    <a:bodyPr/>
                    <a:lstStyle/>
                    <a:p>
                      <a:pPr>
                        <a:spcAft>
                          <a:spcPts val="0"/>
                        </a:spcAft>
                        <a:tabLst>
                          <a:tab pos="2637155" algn="ctr"/>
                          <a:tab pos="5274310" algn="r"/>
                        </a:tabLst>
                      </a:pPr>
                      <a:r>
                        <a:rPr lang="en-US" sz="1400" b="1">
                          <a:effectLst/>
                          <a:latin typeface="Calibri"/>
                          <a:ea typeface="Times New Roman"/>
                        </a:rPr>
                        <a:t>Table 22: Workforce profile at the Skilled Technical Level by Province, Population Group and Gender </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33696">
                <a:tc rowSpan="2">
                  <a:txBody>
                    <a:bodyPr/>
                    <a:lstStyle/>
                    <a:p>
                      <a:pPr marL="154940" algn="ctr">
                        <a:spcAft>
                          <a:spcPts val="0"/>
                        </a:spcAft>
                        <a:tabLst>
                          <a:tab pos="2637155" algn="ctr"/>
                          <a:tab pos="5274310" algn="r"/>
                        </a:tabLst>
                      </a:pPr>
                      <a:r>
                        <a:rPr lang="en-US" sz="1400" b="1" dirty="0">
                          <a:effectLst/>
                          <a:latin typeface="Calibri"/>
                          <a:ea typeface="Times New Roman"/>
                        </a:rPr>
                        <a:t>PROVINCE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dirty="0">
                          <a:effectLst/>
                          <a:latin typeface="Calibri"/>
                          <a:ea typeface="Times New Roman"/>
                        </a:rPr>
                        <a:t>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dirty="0">
                          <a:effectLst/>
                          <a:latin typeface="Calibri"/>
                          <a:ea typeface="Times New Roman"/>
                        </a:rPr>
                        <a:t>Female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dirty="0">
                          <a:effectLst/>
                          <a:latin typeface="Calibri"/>
                          <a:ea typeface="Times New Roman"/>
                        </a:rPr>
                        <a:t>Foreign National</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533696">
                <a:tc vMerge="1">
                  <a:txBody>
                    <a:bodyPr/>
                    <a:lstStyle/>
                    <a:p>
                      <a:endParaRPr lang="en-ZA"/>
                    </a:p>
                  </a:txBody>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Coloured</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Female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3751">
                <a:tc>
                  <a:txBody>
                    <a:bodyPr/>
                    <a:lstStyle/>
                    <a:p>
                      <a:pPr>
                        <a:spcAft>
                          <a:spcPts val="0"/>
                        </a:spcAft>
                        <a:tabLst>
                          <a:tab pos="2637155" algn="ctr"/>
                          <a:tab pos="5274310" algn="r"/>
                        </a:tabLst>
                      </a:pPr>
                      <a:r>
                        <a:rPr lang="en-US" sz="1400" b="1">
                          <a:effectLst/>
                          <a:latin typeface="Calibri"/>
                          <a:ea typeface="Times New Roman"/>
                        </a:rPr>
                        <a:t>Eastern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25.3%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6.1%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6.6%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48.1%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6.4%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3751">
                <a:tc>
                  <a:txBody>
                    <a:bodyPr/>
                    <a:lstStyle/>
                    <a:p>
                      <a:pPr>
                        <a:spcAft>
                          <a:spcPts val="0"/>
                        </a:spcAft>
                        <a:tabLst>
                          <a:tab pos="2637155" algn="ctr"/>
                          <a:tab pos="5274310" algn="r"/>
                        </a:tabLst>
                      </a:pPr>
                      <a:r>
                        <a:rPr lang="en-US" sz="1400" b="1">
                          <a:effectLst/>
                          <a:latin typeface="Calibri"/>
                          <a:ea typeface="Times New Roman"/>
                        </a:rPr>
                        <a:t>Free State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33.4%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37.4%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13.1%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13751">
                <a:tc>
                  <a:txBody>
                    <a:bodyPr/>
                    <a:lstStyle/>
                    <a:p>
                      <a:pPr>
                        <a:spcAft>
                          <a:spcPts val="0"/>
                        </a:spcAft>
                        <a:tabLst>
                          <a:tab pos="2637155" algn="ctr"/>
                          <a:tab pos="5274310" algn="r"/>
                        </a:tabLst>
                      </a:pPr>
                      <a:r>
                        <a:rPr lang="en-US" sz="1400" b="1">
                          <a:effectLst/>
                          <a:latin typeface="Calibri"/>
                          <a:ea typeface="Times New Roman"/>
                        </a:rPr>
                        <a:t>Gauteng</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36.6%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9.9%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13751">
                <a:tc>
                  <a:txBody>
                    <a:bodyPr/>
                    <a:lstStyle/>
                    <a:p>
                      <a:pPr>
                        <a:spcAft>
                          <a:spcPts val="0"/>
                        </a:spcAft>
                        <a:tabLst>
                          <a:tab pos="2637155" algn="ctr"/>
                          <a:tab pos="5274310" algn="r"/>
                        </a:tabLst>
                      </a:pPr>
                      <a:r>
                        <a:rPr lang="en-US" sz="1400" b="1">
                          <a:effectLst/>
                          <a:latin typeface="Calibri"/>
                          <a:ea typeface="Times New Roman"/>
                        </a:rPr>
                        <a:t>KwaZulu-Natal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8.6%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39.5%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8.3%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13751">
                <a:tc>
                  <a:txBody>
                    <a:bodyPr/>
                    <a:lstStyle/>
                    <a:p>
                      <a:pPr>
                        <a:spcAft>
                          <a:spcPts val="0"/>
                        </a:spcAft>
                        <a:tabLst>
                          <a:tab pos="2637155" algn="ctr"/>
                          <a:tab pos="5274310" algn="r"/>
                        </a:tabLst>
                      </a:pPr>
                      <a:r>
                        <a:rPr lang="en-US" sz="1400" b="1">
                          <a:effectLst/>
                          <a:latin typeface="Calibri"/>
                          <a:ea typeface="Times New Roman"/>
                        </a:rPr>
                        <a:t>Limpopo</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38.3%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13751">
                <a:tc>
                  <a:txBody>
                    <a:bodyPr/>
                    <a:lstStyle/>
                    <a:p>
                      <a:pPr>
                        <a:spcAft>
                          <a:spcPts val="0"/>
                        </a:spcAft>
                        <a:tabLst>
                          <a:tab pos="2637155" algn="ctr"/>
                          <a:tab pos="5274310" algn="r"/>
                        </a:tabLst>
                      </a:pPr>
                      <a:r>
                        <a:rPr lang="en-US" sz="1400" b="1">
                          <a:effectLst/>
                          <a:latin typeface="Calibri"/>
                          <a:ea typeface="Times New Roman"/>
                        </a:rPr>
                        <a:t>Mpumalanga</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8.9%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39.8%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6.6%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13751">
                <a:tc>
                  <a:txBody>
                    <a:bodyPr/>
                    <a:lstStyle/>
                    <a:p>
                      <a:pPr>
                        <a:spcAft>
                          <a:spcPts val="0"/>
                        </a:spcAft>
                        <a:tabLst>
                          <a:tab pos="2637155" algn="ctr"/>
                          <a:tab pos="5274310" algn="r"/>
                        </a:tabLst>
                      </a:pPr>
                      <a:r>
                        <a:rPr lang="en-US" sz="1400" b="1">
                          <a:effectLst/>
                          <a:latin typeface="Calibri"/>
                          <a:ea typeface="Times New Roman"/>
                        </a:rPr>
                        <a:t>Northern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15.0%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9.0%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0.5%</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13751">
                <a:tc>
                  <a:txBody>
                    <a:bodyPr/>
                    <a:lstStyle/>
                    <a:p>
                      <a:pPr>
                        <a:spcAft>
                          <a:spcPts val="0"/>
                        </a:spcAft>
                        <a:tabLst>
                          <a:tab pos="2637155" algn="ctr"/>
                          <a:tab pos="5274310" algn="r"/>
                        </a:tabLst>
                      </a:pPr>
                      <a:r>
                        <a:rPr lang="en-US" sz="1400" b="1">
                          <a:effectLst/>
                          <a:latin typeface="Calibri"/>
                          <a:ea typeface="Times New Roman"/>
                        </a:rPr>
                        <a:t>North West</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9.4%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13751">
                <a:tc>
                  <a:txBody>
                    <a:bodyPr/>
                    <a:lstStyle/>
                    <a:p>
                      <a:pPr>
                        <a:spcAft>
                          <a:spcPts val="0"/>
                        </a:spcAft>
                      </a:pPr>
                      <a:r>
                        <a:rPr lang="en-ZA" sz="1400" b="1">
                          <a:effectLst/>
                          <a:latin typeface="Calibri"/>
                          <a:ea typeface="Times New Roman"/>
                        </a:rPr>
                        <a:t>Western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16.7%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19.7%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15.5%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19.2%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13.0%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1.6%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08250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3"/>
          <a:ext cx="9144001" cy="6709734"/>
        </p:xfrm>
        <a:graphic>
          <a:graphicData uri="http://schemas.openxmlformats.org/drawingml/2006/table">
            <a:tbl>
              <a:tblPr firstRow="1" firstCol="1" lastCol="1" bandRow="1" bandCol="1"/>
              <a:tblGrid>
                <a:gridCol w="1403650">
                  <a:extLst>
                    <a:ext uri="{9D8B030D-6E8A-4147-A177-3AD203B41FA5}">
                      <a16:colId xmlns:a16="http://schemas.microsoft.com/office/drawing/2014/main" xmlns="" val="20000"/>
                    </a:ext>
                  </a:extLst>
                </a:gridCol>
                <a:gridCol w="739046">
                  <a:extLst>
                    <a:ext uri="{9D8B030D-6E8A-4147-A177-3AD203B41FA5}">
                      <a16:colId xmlns:a16="http://schemas.microsoft.com/office/drawing/2014/main" xmlns="" val="20001"/>
                    </a:ext>
                  </a:extLst>
                </a:gridCol>
                <a:gridCol w="874477">
                  <a:extLst>
                    <a:ext uri="{9D8B030D-6E8A-4147-A177-3AD203B41FA5}">
                      <a16:colId xmlns:a16="http://schemas.microsoft.com/office/drawing/2014/main" xmlns="" val="20002"/>
                    </a:ext>
                  </a:extLst>
                </a:gridCol>
                <a:gridCol w="684015">
                  <a:extLst>
                    <a:ext uri="{9D8B030D-6E8A-4147-A177-3AD203B41FA5}">
                      <a16:colId xmlns:a16="http://schemas.microsoft.com/office/drawing/2014/main" xmlns="" val="20003"/>
                    </a:ext>
                  </a:extLst>
                </a:gridCol>
                <a:gridCol w="742618">
                  <a:extLst>
                    <a:ext uri="{9D8B030D-6E8A-4147-A177-3AD203B41FA5}">
                      <a16:colId xmlns:a16="http://schemas.microsoft.com/office/drawing/2014/main" xmlns="" val="20004"/>
                    </a:ext>
                  </a:extLst>
                </a:gridCol>
                <a:gridCol w="919345">
                  <a:extLst>
                    <a:ext uri="{9D8B030D-6E8A-4147-A177-3AD203B41FA5}">
                      <a16:colId xmlns:a16="http://schemas.microsoft.com/office/drawing/2014/main" xmlns="" val="20005"/>
                    </a:ext>
                  </a:extLst>
                </a:gridCol>
                <a:gridCol w="919345">
                  <a:extLst>
                    <a:ext uri="{9D8B030D-6E8A-4147-A177-3AD203B41FA5}">
                      <a16:colId xmlns:a16="http://schemas.microsoft.com/office/drawing/2014/main" xmlns="" val="20006"/>
                    </a:ext>
                  </a:extLst>
                </a:gridCol>
                <a:gridCol w="754521">
                  <a:extLst>
                    <a:ext uri="{9D8B030D-6E8A-4147-A177-3AD203B41FA5}">
                      <a16:colId xmlns:a16="http://schemas.microsoft.com/office/drawing/2014/main" xmlns="" val="20007"/>
                    </a:ext>
                  </a:extLst>
                </a:gridCol>
                <a:gridCol w="629074">
                  <a:extLst>
                    <a:ext uri="{9D8B030D-6E8A-4147-A177-3AD203B41FA5}">
                      <a16:colId xmlns:a16="http://schemas.microsoft.com/office/drawing/2014/main" xmlns="" val="20008"/>
                    </a:ext>
                  </a:extLst>
                </a:gridCol>
                <a:gridCol w="738955">
                  <a:extLst>
                    <a:ext uri="{9D8B030D-6E8A-4147-A177-3AD203B41FA5}">
                      <a16:colId xmlns:a16="http://schemas.microsoft.com/office/drawing/2014/main" xmlns="" val="20009"/>
                    </a:ext>
                  </a:extLst>
                </a:gridCol>
                <a:gridCol w="738955">
                  <a:extLst>
                    <a:ext uri="{9D8B030D-6E8A-4147-A177-3AD203B41FA5}">
                      <a16:colId xmlns:a16="http://schemas.microsoft.com/office/drawing/2014/main" xmlns="" val="20010"/>
                    </a:ext>
                  </a:extLst>
                </a:gridCol>
              </a:tblGrid>
              <a:tr h="219555">
                <a:tc gridSpan="11">
                  <a:txBody>
                    <a:bodyPr/>
                    <a:lstStyle/>
                    <a:p>
                      <a:pPr algn="ctr">
                        <a:spcAft>
                          <a:spcPts val="0"/>
                        </a:spcAft>
                      </a:pPr>
                      <a:r>
                        <a:rPr lang="en-GB" sz="1600" b="1" dirty="0" smtClean="0">
                          <a:effectLst/>
                          <a:latin typeface="Calibri"/>
                          <a:ea typeface="Times New Roman"/>
                        </a:rPr>
                        <a:t>Workforce </a:t>
                      </a:r>
                      <a:r>
                        <a:rPr lang="en-GB" sz="1600" b="1" dirty="0">
                          <a:effectLst/>
                          <a:latin typeface="Calibri"/>
                          <a:ea typeface="Times New Roman"/>
                        </a:rPr>
                        <a:t>profile at the Skilled Technical Level by Sector, Population Group and Gender</a:t>
                      </a:r>
                      <a:endParaRPr lang="en-ZA" sz="16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9555">
                <a:tc rowSpan="2">
                  <a:txBody>
                    <a:bodyPr/>
                    <a:lstStyle/>
                    <a:p>
                      <a:pPr algn="ctr">
                        <a:spcAft>
                          <a:spcPts val="0"/>
                        </a:spcAft>
                      </a:pPr>
                      <a:r>
                        <a:rPr lang="en-GB" sz="1400" b="1">
                          <a:effectLst/>
                          <a:latin typeface="Calibri"/>
                          <a:ea typeface="Times New Roman"/>
                        </a:rPr>
                        <a:t> </a:t>
                      </a:r>
                      <a:endParaRPr lang="en-ZA" sz="1400" b="1">
                        <a:effectLst/>
                        <a:latin typeface="Calibri"/>
                      </a:endParaRPr>
                    </a:p>
                    <a:p>
                      <a:pPr algn="ctr">
                        <a:spcAft>
                          <a:spcPts val="0"/>
                        </a:spcAft>
                      </a:pPr>
                      <a:r>
                        <a:rPr lang="en-GB" sz="1400" b="1">
                          <a:effectLst/>
                          <a:latin typeface="Calibri"/>
                          <a:ea typeface="Times New Roman"/>
                        </a:rPr>
                        <a:t>SECTOR</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219555">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2488">
                <a:tc>
                  <a:txBody>
                    <a:bodyPr/>
                    <a:lstStyle/>
                    <a:p>
                      <a:pPr>
                        <a:spcAft>
                          <a:spcPts val="0"/>
                        </a:spcAft>
                      </a:pPr>
                      <a:r>
                        <a:rPr lang="en-GB" sz="1400" b="1">
                          <a:effectLst/>
                          <a:latin typeface="Calibri"/>
                          <a:ea typeface="Times New Roman"/>
                        </a:rPr>
                        <a:t>Agriculture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9110">
                <a:tc>
                  <a:txBody>
                    <a:bodyPr/>
                    <a:lstStyle/>
                    <a:p>
                      <a:pPr>
                        <a:spcAft>
                          <a:spcPts val="0"/>
                        </a:spcAft>
                      </a:pPr>
                      <a:r>
                        <a:rPr lang="en-GB" sz="1400" b="1">
                          <a:effectLst/>
                          <a:latin typeface="Calibri"/>
                          <a:ea typeface="Times New Roman"/>
                        </a:rPr>
                        <a:t>Mining and Quarrying</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2488">
                <a:tc>
                  <a:txBody>
                    <a:bodyPr/>
                    <a:lstStyle/>
                    <a:p>
                      <a:pPr>
                        <a:spcAft>
                          <a:spcPts val="0"/>
                        </a:spcAft>
                      </a:pPr>
                      <a:r>
                        <a:rPr lang="en-GB" sz="1400" b="1">
                          <a:effectLst/>
                          <a:latin typeface="Calibri"/>
                          <a:ea typeface="Times New Roman"/>
                        </a:rPr>
                        <a:t>Manufacturing</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39110">
                <a:tc>
                  <a:txBody>
                    <a:bodyPr/>
                    <a:lstStyle/>
                    <a:p>
                      <a:pPr>
                        <a:spcAft>
                          <a:spcPts val="0"/>
                        </a:spcAft>
                      </a:pPr>
                      <a:r>
                        <a:rPr lang="en-GB" sz="1400" b="1">
                          <a:effectLst/>
                          <a:latin typeface="Calibri"/>
                          <a:ea typeface="Times New Roman"/>
                        </a:rPr>
                        <a:t>Electricity. Gas and Water</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28.2%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2488">
                <a:tc>
                  <a:txBody>
                    <a:bodyPr/>
                    <a:lstStyle/>
                    <a:p>
                      <a:pPr>
                        <a:spcAft>
                          <a:spcPts val="0"/>
                        </a:spcAft>
                      </a:pPr>
                      <a:r>
                        <a:rPr lang="en-GB" sz="1400" b="1">
                          <a:effectLst/>
                          <a:latin typeface="Calibri"/>
                          <a:ea typeface="Times New Roman"/>
                        </a:rPr>
                        <a:t>Construction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58665">
                <a:tc>
                  <a:txBody>
                    <a:bodyPr/>
                    <a:lstStyle/>
                    <a:p>
                      <a:pPr>
                        <a:spcAft>
                          <a:spcPts val="0"/>
                        </a:spcAft>
                      </a:pPr>
                      <a:r>
                        <a:rPr lang="en-GB" sz="1400" b="1">
                          <a:effectLst/>
                          <a:latin typeface="Calibri"/>
                          <a:ea typeface="Times New Roman"/>
                        </a:rPr>
                        <a:t>Retail and Motor Trade/Repair Service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097775">
                <a:tc>
                  <a:txBody>
                    <a:bodyPr/>
                    <a:lstStyle/>
                    <a:p>
                      <a:pPr>
                        <a:spcAft>
                          <a:spcPts val="0"/>
                        </a:spcAft>
                      </a:pPr>
                      <a:r>
                        <a:rPr lang="en-GB" sz="1400" b="1">
                          <a:effectLst/>
                          <a:latin typeface="Calibri"/>
                          <a:ea typeface="Times New Roman"/>
                        </a:rPr>
                        <a:t>Wholesale Trade/</a:t>
                      </a:r>
                      <a:endParaRPr lang="en-ZA" sz="1400" b="1">
                        <a:effectLst/>
                        <a:latin typeface="Calibri"/>
                      </a:endParaRPr>
                    </a:p>
                    <a:p>
                      <a:pPr>
                        <a:spcAft>
                          <a:spcPts val="0"/>
                        </a:spcAft>
                      </a:pPr>
                      <a:r>
                        <a:rPr lang="en-GB" sz="1400" b="1">
                          <a:effectLst/>
                          <a:latin typeface="Calibri"/>
                          <a:ea typeface="Times New Roman"/>
                        </a:rPr>
                        <a:t>Commercial Agents/Allied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878220">
                <a:tc>
                  <a:txBody>
                    <a:bodyPr/>
                    <a:lstStyle/>
                    <a:p>
                      <a:pPr>
                        <a:spcAft>
                          <a:spcPts val="0"/>
                        </a:spcAft>
                      </a:pPr>
                      <a:r>
                        <a:rPr lang="en-GB" sz="1400" b="1">
                          <a:effectLst/>
                          <a:latin typeface="Calibri"/>
                          <a:ea typeface="Times New Roman"/>
                        </a:rPr>
                        <a:t>Catering/</a:t>
                      </a:r>
                      <a:endParaRPr lang="en-ZA" sz="1400" b="1">
                        <a:effectLst/>
                        <a:latin typeface="Calibri"/>
                      </a:endParaRPr>
                    </a:p>
                    <a:p>
                      <a:pPr>
                        <a:spcAft>
                          <a:spcPts val="0"/>
                        </a:spcAft>
                      </a:pPr>
                      <a:r>
                        <a:rPr lang="en-GB" sz="1400" b="1">
                          <a:effectLst/>
                          <a:latin typeface="Calibri"/>
                          <a:ea typeface="Times New Roman"/>
                        </a:rPr>
                        <a:t>Accommodation/</a:t>
                      </a:r>
                      <a:endParaRPr lang="en-ZA" sz="1400" b="1">
                        <a:effectLst/>
                        <a:latin typeface="Calibri"/>
                      </a:endParaRPr>
                    </a:p>
                    <a:p>
                      <a:pPr>
                        <a:spcAft>
                          <a:spcPts val="0"/>
                        </a:spcAft>
                      </a:pPr>
                      <a:r>
                        <a:rPr lang="en-GB" sz="1400" b="1">
                          <a:effectLst/>
                          <a:latin typeface="Calibri"/>
                          <a:ea typeface="Times New Roman"/>
                        </a:rPr>
                        <a:t>other trade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8.1%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58665">
                <a:tc>
                  <a:txBody>
                    <a:bodyPr/>
                    <a:lstStyle/>
                    <a:p>
                      <a:pPr>
                        <a:spcAft>
                          <a:spcPts val="0"/>
                        </a:spcAft>
                      </a:pPr>
                      <a:r>
                        <a:rPr lang="en-GB" sz="1400" b="1">
                          <a:effectLst/>
                          <a:latin typeface="Calibri"/>
                          <a:ea typeface="Times New Roman"/>
                        </a:rPr>
                        <a:t>Transport/ Storage/ Communications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38.6%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39110">
                <a:tc>
                  <a:txBody>
                    <a:bodyPr/>
                    <a:lstStyle/>
                    <a:p>
                      <a:pPr>
                        <a:spcAft>
                          <a:spcPts val="0"/>
                        </a:spcAft>
                      </a:pPr>
                      <a:r>
                        <a:rPr lang="en-GB" sz="1400" b="1">
                          <a:effectLst/>
                          <a:latin typeface="Calibri"/>
                          <a:ea typeface="Times New Roman"/>
                        </a:rPr>
                        <a:t>Finance/Business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28.9%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13.8%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58665">
                <a:tc>
                  <a:txBody>
                    <a:bodyPr/>
                    <a:lstStyle/>
                    <a:p>
                      <a:pPr>
                        <a:spcAft>
                          <a:spcPts val="0"/>
                        </a:spcAft>
                      </a:pPr>
                      <a:r>
                        <a:rPr lang="en-GB" sz="1400" b="1">
                          <a:effectLst/>
                          <a:latin typeface="Calibri"/>
                          <a:ea typeface="Times New Roman"/>
                        </a:rPr>
                        <a:t>Community/</a:t>
                      </a:r>
                      <a:endParaRPr lang="en-ZA" sz="1400" b="1">
                        <a:effectLst/>
                        <a:latin typeface="Calibri"/>
                      </a:endParaRPr>
                    </a:p>
                    <a:p>
                      <a:pPr>
                        <a:spcAft>
                          <a:spcPts val="0"/>
                        </a:spcAft>
                      </a:pPr>
                      <a:r>
                        <a:rPr lang="en-GB" sz="1400" b="1">
                          <a:effectLst/>
                          <a:latin typeface="Calibri"/>
                          <a:ea typeface="Times New Roman"/>
                        </a:rPr>
                        <a:t>Social/Personal Services</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44.5%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0.3%</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32423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847739044"/>
              </p:ext>
            </p:extLst>
          </p:nvPr>
        </p:nvGraphicFramePr>
        <p:xfrm>
          <a:off x="0" y="276226"/>
          <a:ext cx="9144000" cy="6267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0850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11959155"/>
              </p:ext>
            </p:extLst>
          </p:nvPr>
        </p:nvGraphicFramePr>
        <p:xfrm>
          <a:off x="0" y="217170"/>
          <a:ext cx="9144000" cy="6383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0424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a:solidFill>
                  <a:srgbClr val="FFFFFF"/>
                </a:solidFill>
                <a:latin typeface="Arial" charset="0"/>
              </a:rPr>
              <a:t>Chief Directorate Communication  |  2011.00.00</a:t>
            </a:r>
          </a:p>
        </p:txBody>
      </p:sp>
      <p:sp>
        <p:nvSpPr>
          <p:cNvPr id="6147" name="Title 1"/>
          <p:cNvSpPr>
            <a:spLocks noGrp="1"/>
          </p:cNvSpPr>
          <p:nvPr>
            <p:ph type="title"/>
          </p:nvPr>
        </p:nvSpPr>
        <p:spPr>
          <a:xfrm>
            <a:off x="393700" y="372532"/>
            <a:ext cx="8545513" cy="846667"/>
          </a:xfrm>
        </p:spPr>
        <p:txBody>
          <a:bodyPr>
            <a:normAutofit/>
          </a:bodyPr>
          <a:lstStyle/>
          <a:p>
            <a:pPr algn="ctr" eaLnBrk="1" hangingPunct="1"/>
            <a:r>
              <a:rPr lang="en-ZA" altLang="en-US" sz="2800" b="1" dirty="0" smtClean="0">
                <a:latin typeface="Arial" charset="0"/>
                <a:ea typeface="ＭＳ Ｐゴシック" pitchFamily="32" charset="-128"/>
              </a:rPr>
              <a:t>National EAP by Race and Gender</a:t>
            </a:r>
            <a:endParaRPr lang="en-US" altLang="en-US" sz="2800" b="1" dirty="0" smtClean="0">
              <a:latin typeface="Arial" charset="0"/>
              <a:ea typeface="ＭＳ Ｐゴシック" pitchFamily="32" charset="-128"/>
            </a:endParaRPr>
          </a:p>
        </p:txBody>
      </p:sp>
      <p:graphicFrame>
        <p:nvGraphicFramePr>
          <p:cNvPr id="2" name="Content Placeholder 1"/>
          <p:cNvGraphicFramePr>
            <a:graphicFrameLocks noGrp="1"/>
          </p:cNvGraphicFramePr>
          <p:nvPr>
            <p:ph idx="1"/>
            <p:extLst/>
          </p:nvPr>
        </p:nvGraphicFramePr>
        <p:xfrm>
          <a:off x="284163" y="1423988"/>
          <a:ext cx="8655052" cy="5356223"/>
        </p:xfrm>
        <a:graphic>
          <a:graphicData uri="http://schemas.openxmlformats.org/drawingml/2006/table">
            <a:tbl>
              <a:tblPr firstRow="1" bandRow="1">
                <a:tableStyleId>{8799B23B-EC83-4686-B30A-512413B5E67A}</a:tableStyleId>
              </a:tblPr>
              <a:tblGrid>
                <a:gridCol w="2163763">
                  <a:extLst>
                    <a:ext uri="{9D8B030D-6E8A-4147-A177-3AD203B41FA5}">
                      <a16:colId xmlns:a16="http://schemas.microsoft.com/office/drawing/2014/main" xmlns="" val="20000"/>
                    </a:ext>
                  </a:extLst>
                </a:gridCol>
                <a:gridCol w="2163763">
                  <a:extLst>
                    <a:ext uri="{9D8B030D-6E8A-4147-A177-3AD203B41FA5}">
                      <a16:colId xmlns:a16="http://schemas.microsoft.com/office/drawing/2014/main" xmlns="" val="20001"/>
                    </a:ext>
                  </a:extLst>
                </a:gridCol>
                <a:gridCol w="2163763">
                  <a:extLst>
                    <a:ext uri="{9D8B030D-6E8A-4147-A177-3AD203B41FA5}">
                      <a16:colId xmlns:a16="http://schemas.microsoft.com/office/drawing/2014/main" xmlns="" val="20002"/>
                    </a:ext>
                  </a:extLst>
                </a:gridCol>
                <a:gridCol w="2163763">
                  <a:extLst>
                    <a:ext uri="{9D8B030D-6E8A-4147-A177-3AD203B41FA5}">
                      <a16:colId xmlns:a16="http://schemas.microsoft.com/office/drawing/2014/main" xmlns="" val="20003"/>
                    </a:ext>
                  </a:extLst>
                </a:gridCol>
              </a:tblGrid>
              <a:tr h="1121663">
                <a:tc>
                  <a:txBody>
                    <a:bodyPr/>
                    <a:lstStyle/>
                    <a:p>
                      <a:pPr algn="l">
                        <a:lnSpc>
                          <a:spcPct val="115000"/>
                        </a:lnSpc>
                        <a:spcAft>
                          <a:spcPts val="0"/>
                        </a:spcAft>
                      </a:pPr>
                      <a:r>
                        <a:rPr lang="en-GB" sz="1800" b="1" dirty="0">
                          <a:effectLst/>
                        </a:rPr>
                        <a:t>Population Group</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b="1" dirty="0">
                          <a:effectLst/>
                        </a:rPr>
                        <a:t>Male</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b="1" dirty="0">
                          <a:effectLst/>
                        </a:rPr>
                        <a:t>Female</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800" b="1" dirty="0">
                          <a:effectLst/>
                        </a:rPr>
                        <a:t>Total</a:t>
                      </a:r>
                      <a:endParaRPr lang="en-ZA" sz="1800" b="1"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846912">
                <a:tc>
                  <a:txBody>
                    <a:bodyPr/>
                    <a:lstStyle/>
                    <a:p>
                      <a:pPr algn="l">
                        <a:lnSpc>
                          <a:spcPct val="115000"/>
                        </a:lnSpc>
                        <a:spcAft>
                          <a:spcPts val="0"/>
                        </a:spcAft>
                      </a:pPr>
                      <a:r>
                        <a:rPr lang="en-GB" sz="1800" b="1" dirty="0" smtClean="0">
                          <a:effectLst/>
                        </a:rPr>
                        <a:t>African</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r>
                        <a:rPr lang="en-GB" sz="1800" b="1" dirty="0">
                          <a:effectLst/>
                        </a:rPr>
                        <a:t>42.8%</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36.0%</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78.8%</a:t>
                      </a:r>
                      <a:endParaRPr lang="en-ZA" sz="18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1"/>
                  </a:ext>
                </a:extLst>
              </a:tr>
              <a:tr h="846912">
                <a:tc>
                  <a:txBody>
                    <a:bodyPr/>
                    <a:lstStyle/>
                    <a:p>
                      <a:pPr algn="l">
                        <a:lnSpc>
                          <a:spcPct val="115000"/>
                        </a:lnSpc>
                        <a:spcAft>
                          <a:spcPts val="0"/>
                        </a:spcAft>
                      </a:pPr>
                      <a:r>
                        <a:rPr lang="en-GB" sz="1800" b="1" dirty="0">
                          <a:effectLst/>
                        </a:rPr>
                        <a:t>Coloured</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r>
                        <a:rPr lang="en-GB" sz="1800" b="1" dirty="0" smtClean="0">
                          <a:effectLst/>
                        </a:rPr>
                        <a:t>5.2%</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4.4%</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9.6%</a:t>
                      </a:r>
                      <a:endParaRPr lang="en-ZA" sz="18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2"/>
                  </a:ext>
                </a:extLst>
              </a:tr>
              <a:tr h="846912">
                <a:tc>
                  <a:txBody>
                    <a:bodyPr/>
                    <a:lstStyle/>
                    <a:p>
                      <a:pPr algn="l">
                        <a:lnSpc>
                          <a:spcPct val="115000"/>
                        </a:lnSpc>
                        <a:spcAft>
                          <a:spcPts val="0"/>
                        </a:spcAft>
                      </a:pPr>
                      <a:r>
                        <a:rPr lang="en-GB" sz="1800" b="1" dirty="0">
                          <a:effectLst/>
                        </a:rPr>
                        <a:t>Indian</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r>
                        <a:rPr lang="en-GB" sz="1800" b="1" dirty="0" smtClean="0">
                          <a:effectLst/>
                        </a:rPr>
                        <a:t>1.7%</a:t>
                      </a:r>
                      <a:endParaRPr lang="en-ZA" sz="1800" b="1" dirty="0">
                        <a:solidFill>
                          <a:schemeClr val="tx1"/>
                        </a:solidFill>
                        <a:effectLst/>
                        <a:latin typeface="Calibri"/>
                      </a:endParaRPr>
                    </a:p>
                  </a:txBody>
                  <a:tcPr marL="68580" marR="68580" marT="0" marB="0" anchor="ctr"/>
                </a:tc>
                <a:tc>
                  <a:txBody>
                    <a:bodyPr/>
                    <a:lstStyle/>
                    <a:p>
                      <a:pPr algn="ctr"/>
                      <a:r>
                        <a:rPr lang="en-GB" sz="1800" b="1" dirty="0">
                          <a:effectLst/>
                        </a:rPr>
                        <a:t>1.0%</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2.7%</a:t>
                      </a:r>
                      <a:endParaRPr lang="en-ZA" sz="18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3"/>
                  </a:ext>
                </a:extLst>
              </a:tr>
              <a:tr h="846912">
                <a:tc>
                  <a:txBody>
                    <a:bodyPr/>
                    <a:lstStyle/>
                    <a:p>
                      <a:pPr algn="l">
                        <a:lnSpc>
                          <a:spcPct val="115000"/>
                        </a:lnSpc>
                        <a:spcAft>
                          <a:spcPts val="0"/>
                        </a:spcAft>
                      </a:pPr>
                      <a:r>
                        <a:rPr lang="en-GB" sz="1800" b="1" dirty="0">
                          <a:effectLst/>
                        </a:rPr>
                        <a:t>White</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r>
                        <a:rPr lang="en-GB" sz="1800" b="1" dirty="0" smtClean="0">
                          <a:effectLst/>
                        </a:rPr>
                        <a:t>5.1%</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3.9%</a:t>
                      </a:r>
                      <a:endParaRPr lang="en-ZA" sz="1800" b="1" dirty="0">
                        <a:solidFill>
                          <a:schemeClr val="tx1"/>
                        </a:solidFill>
                        <a:effectLst/>
                        <a:latin typeface="Calibri"/>
                      </a:endParaRPr>
                    </a:p>
                  </a:txBody>
                  <a:tcPr marL="68580" marR="68580" marT="0" marB="0" anchor="ctr"/>
                </a:tc>
                <a:tc>
                  <a:txBody>
                    <a:bodyPr/>
                    <a:lstStyle/>
                    <a:p>
                      <a:pPr algn="ctr"/>
                      <a:r>
                        <a:rPr lang="en-GB" sz="1800" b="1" dirty="0" smtClean="0">
                          <a:effectLst/>
                        </a:rPr>
                        <a:t>9.0%</a:t>
                      </a:r>
                      <a:endParaRPr lang="en-ZA" sz="18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4"/>
                  </a:ext>
                </a:extLst>
              </a:tr>
              <a:tr h="846912">
                <a:tc>
                  <a:txBody>
                    <a:bodyPr/>
                    <a:lstStyle/>
                    <a:p>
                      <a:pPr algn="l">
                        <a:lnSpc>
                          <a:spcPct val="115000"/>
                        </a:lnSpc>
                        <a:spcAft>
                          <a:spcPts val="0"/>
                        </a:spcAft>
                      </a:pPr>
                      <a:r>
                        <a:rPr lang="en-GB" sz="1800" b="1" dirty="0">
                          <a:effectLst/>
                        </a:rPr>
                        <a:t>TOTAL</a:t>
                      </a:r>
                      <a:endParaRPr lang="en-ZA" sz="1800" b="1" dirty="0">
                        <a:solidFill>
                          <a:schemeClr val="tx1"/>
                        </a:solidFill>
                        <a:effectLst/>
                        <a:latin typeface="Calibri"/>
                        <a:ea typeface="Calibri"/>
                        <a:cs typeface="Times New Roman"/>
                      </a:endParaRPr>
                    </a:p>
                  </a:txBody>
                  <a:tcPr marL="68580" marR="68580" marT="0" marB="0" anchor="ctr"/>
                </a:tc>
                <a:tc>
                  <a:txBody>
                    <a:bodyPr/>
                    <a:lstStyle/>
                    <a:p>
                      <a:pPr algn="ctr"/>
                      <a:r>
                        <a:rPr lang="en-GB" sz="1800" b="1" dirty="0">
                          <a:effectLst/>
                        </a:rPr>
                        <a:t>55.2%</a:t>
                      </a:r>
                      <a:endParaRPr lang="en-ZA" sz="1800" b="1" dirty="0">
                        <a:solidFill>
                          <a:schemeClr val="tx1"/>
                        </a:solidFill>
                        <a:effectLst/>
                        <a:latin typeface="Calibri"/>
                      </a:endParaRPr>
                    </a:p>
                  </a:txBody>
                  <a:tcPr marL="68580" marR="68580" marT="0" marB="0" anchor="ctr"/>
                </a:tc>
                <a:tc>
                  <a:txBody>
                    <a:bodyPr/>
                    <a:lstStyle/>
                    <a:p>
                      <a:pPr algn="ctr"/>
                      <a:r>
                        <a:rPr lang="en-GB" sz="1800" b="1" dirty="0">
                          <a:effectLst/>
                        </a:rPr>
                        <a:t>44.8%</a:t>
                      </a:r>
                      <a:endParaRPr lang="en-ZA" sz="1800" b="1" dirty="0">
                        <a:solidFill>
                          <a:schemeClr val="tx1"/>
                        </a:solidFill>
                        <a:effectLst/>
                        <a:latin typeface="Calibri"/>
                      </a:endParaRPr>
                    </a:p>
                  </a:txBody>
                  <a:tcPr marL="68580" marR="68580" marT="0" marB="0" anchor="ctr"/>
                </a:tc>
                <a:tc>
                  <a:txBody>
                    <a:bodyPr/>
                    <a:lstStyle/>
                    <a:p>
                      <a:pPr algn="ctr"/>
                      <a:r>
                        <a:rPr lang="en-GB" sz="1800" b="1" dirty="0">
                          <a:effectLst/>
                        </a:rPr>
                        <a:t>100.0%</a:t>
                      </a:r>
                      <a:endParaRPr lang="en-ZA" sz="18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21067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404389308"/>
              </p:ext>
            </p:extLst>
          </p:nvPr>
        </p:nvGraphicFramePr>
        <p:xfrm>
          <a:off x="0" y="266700"/>
          <a:ext cx="9144000" cy="659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9820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0"/>
          <a:ext cx="9036496"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1032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2"/>
          <a:ext cx="9143997" cy="6858002"/>
        </p:xfrm>
        <a:graphic>
          <a:graphicData uri="http://schemas.openxmlformats.org/drawingml/2006/table">
            <a:tbl>
              <a:tblPr firstRow="1" firstCol="1" lastCol="1" bandRow="1" bandCol="1"/>
              <a:tblGrid>
                <a:gridCol w="1187623">
                  <a:extLst>
                    <a:ext uri="{9D8B030D-6E8A-4147-A177-3AD203B41FA5}">
                      <a16:colId xmlns:a16="http://schemas.microsoft.com/office/drawing/2014/main" xmlns="" val="20000"/>
                    </a:ext>
                  </a:extLst>
                </a:gridCol>
                <a:gridCol w="715602">
                  <a:extLst>
                    <a:ext uri="{9D8B030D-6E8A-4147-A177-3AD203B41FA5}">
                      <a16:colId xmlns:a16="http://schemas.microsoft.com/office/drawing/2014/main" xmlns="" val="20001"/>
                    </a:ext>
                  </a:extLst>
                </a:gridCol>
                <a:gridCol w="844743">
                  <a:extLst>
                    <a:ext uri="{9D8B030D-6E8A-4147-A177-3AD203B41FA5}">
                      <a16:colId xmlns:a16="http://schemas.microsoft.com/office/drawing/2014/main" xmlns="" val="20002"/>
                    </a:ext>
                  </a:extLst>
                </a:gridCol>
                <a:gridCol w="684650">
                  <a:extLst>
                    <a:ext uri="{9D8B030D-6E8A-4147-A177-3AD203B41FA5}">
                      <a16:colId xmlns:a16="http://schemas.microsoft.com/office/drawing/2014/main" xmlns="" val="20003"/>
                    </a:ext>
                  </a:extLst>
                </a:gridCol>
                <a:gridCol w="724673">
                  <a:extLst>
                    <a:ext uri="{9D8B030D-6E8A-4147-A177-3AD203B41FA5}">
                      <a16:colId xmlns:a16="http://schemas.microsoft.com/office/drawing/2014/main" xmlns="" val="20004"/>
                    </a:ext>
                  </a:extLst>
                </a:gridCol>
                <a:gridCol w="702740">
                  <a:extLst>
                    <a:ext uri="{9D8B030D-6E8A-4147-A177-3AD203B41FA5}">
                      <a16:colId xmlns:a16="http://schemas.microsoft.com/office/drawing/2014/main" xmlns="" val="20005"/>
                    </a:ext>
                  </a:extLst>
                </a:gridCol>
                <a:gridCol w="901590">
                  <a:extLst>
                    <a:ext uri="{9D8B030D-6E8A-4147-A177-3AD203B41FA5}">
                      <a16:colId xmlns:a16="http://schemas.microsoft.com/office/drawing/2014/main" xmlns="" val="20006"/>
                    </a:ext>
                  </a:extLst>
                </a:gridCol>
                <a:gridCol w="685501">
                  <a:extLst>
                    <a:ext uri="{9D8B030D-6E8A-4147-A177-3AD203B41FA5}">
                      <a16:colId xmlns:a16="http://schemas.microsoft.com/office/drawing/2014/main" xmlns="" val="20007"/>
                    </a:ext>
                  </a:extLst>
                </a:gridCol>
                <a:gridCol w="603753">
                  <a:extLst>
                    <a:ext uri="{9D8B030D-6E8A-4147-A177-3AD203B41FA5}">
                      <a16:colId xmlns:a16="http://schemas.microsoft.com/office/drawing/2014/main" xmlns="" val="20008"/>
                    </a:ext>
                  </a:extLst>
                </a:gridCol>
                <a:gridCol w="684650">
                  <a:extLst>
                    <a:ext uri="{9D8B030D-6E8A-4147-A177-3AD203B41FA5}">
                      <a16:colId xmlns:a16="http://schemas.microsoft.com/office/drawing/2014/main" xmlns="" val="20009"/>
                    </a:ext>
                  </a:extLst>
                </a:gridCol>
                <a:gridCol w="684650">
                  <a:extLst>
                    <a:ext uri="{9D8B030D-6E8A-4147-A177-3AD203B41FA5}">
                      <a16:colId xmlns:a16="http://schemas.microsoft.com/office/drawing/2014/main" xmlns="" val="20010"/>
                    </a:ext>
                  </a:extLst>
                </a:gridCol>
                <a:gridCol w="723822">
                  <a:extLst>
                    <a:ext uri="{9D8B030D-6E8A-4147-A177-3AD203B41FA5}">
                      <a16:colId xmlns:a16="http://schemas.microsoft.com/office/drawing/2014/main" xmlns="" val="20011"/>
                    </a:ext>
                  </a:extLst>
                </a:gridCol>
              </a:tblGrid>
              <a:tr h="392891">
                <a:tc gridSpan="12">
                  <a:txBody>
                    <a:bodyPr/>
                    <a:lstStyle/>
                    <a:p>
                      <a:pPr>
                        <a:spcAft>
                          <a:spcPts val="0"/>
                        </a:spcAft>
                        <a:tabLst>
                          <a:tab pos="2637155" algn="ctr"/>
                          <a:tab pos="5274310" algn="r"/>
                        </a:tabLst>
                      </a:pPr>
                      <a:r>
                        <a:rPr lang="en-US" sz="1400" b="1">
                          <a:effectLst/>
                          <a:latin typeface="Calibri"/>
                          <a:ea typeface="Times New Roman"/>
                        </a:rPr>
                        <a:t>Table 27: Workforce profile at the Semi-skilled level by Province,  Population Group and Gender</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2891">
                <a:tc rowSpan="2">
                  <a:txBody>
                    <a:bodyPr/>
                    <a:lstStyle/>
                    <a:p>
                      <a:pPr algn="ctr">
                        <a:spcAft>
                          <a:spcPts val="0"/>
                        </a:spcAft>
                        <a:tabLst>
                          <a:tab pos="2637155" algn="ctr"/>
                          <a:tab pos="5274310" algn="r"/>
                        </a:tabLst>
                      </a:pPr>
                      <a:r>
                        <a:rPr lang="en-US" sz="1400" b="1" dirty="0">
                          <a:effectLst/>
                          <a:latin typeface="Calibri"/>
                          <a:ea typeface="Times New Roman"/>
                        </a:rPr>
                        <a:t>PROVINCE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dirty="0">
                          <a:effectLst/>
                          <a:latin typeface="Calibri"/>
                          <a:ea typeface="Times New Roman"/>
                        </a:rPr>
                        <a:t>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a:effectLst/>
                          <a:latin typeface="Calibri"/>
                          <a:ea typeface="Times New Roman"/>
                        </a:rPr>
                        <a:t>Foreign National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rowSpan="2">
                  <a:txBody>
                    <a:bodyPr/>
                    <a:lstStyle/>
                    <a:p>
                      <a:pPr algn="ctr">
                        <a:spcAft>
                          <a:spcPts val="0"/>
                        </a:spcAft>
                        <a:tabLst>
                          <a:tab pos="2637155" algn="ctr"/>
                          <a:tab pos="5274310" algn="r"/>
                        </a:tabLst>
                      </a:pPr>
                      <a:r>
                        <a:rPr lang="en-US" sz="1400" b="1">
                          <a:effectLst/>
                          <a:latin typeface="Calibri"/>
                          <a:ea typeface="Times New Roman"/>
                        </a:rPr>
                        <a:t>TOTAL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6000">
                <a:tc vMerge="1">
                  <a:txBody>
                    <a:bodyPr/>
                    <a:lstStyle/>
                    <a:p>
                      <a:endParaRPr lang="en-ZA"/>
                    </a:p>
                  </a:txBody>
                  <a:tcPr/>
                </a:tc>
                <a:tc>
                  <a:txBody>
                    <a:bodyPr/>
                    <a:lstStyle/>
                    <a:p>
                      <a:pPr algn="ctr">
                        <a:spcAft>
                          <a:spcPts val="0"/>
                        </a:spcAft>
                        <a:tabLst>
                          <a:tab pos="2637155" algn="ctr"/>
                          <a:tab pos="5274310" algn="r"/>
                        </a:tabLst>
                      </a:pPr>
                      <a:r>
                        <a:rPr lang="en-US" sz="1400" b="1" dirty="0">
                          <a:effectLst/>
                          <a:latin typeface="Calibri"/>
                          <a:ea typeface="Times New Roman"/>
                        </a:rPr>
                        <a:t>African</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Coloured</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Indian</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White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African</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Coloured</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Indian</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Female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2"/>
                  </a:ext>
                </a:extLst>
              </a:tr>
              <a:tr h="785784">
                <a:tc>
                  <a:txBody>
                    <a:bodyPr/>
                    <a:lstStyle/>
                    <a:p>
                      <a:pPr>
                        <a:spcAft>
                          <a:spcPts val="0"/>
                        </a:spcAft>
                        <a:tabLst>
                          <a:tab pos="2637155" algn="ctr"/>
                          <a:tab pos="5274310" algn="r"/>
                        </a:tabLst>
                      </a:pPr>
                      <a:r>
                        <a:rPr lang="en-US" sz="1400" b="1" dirty="0">
                          <a:effectLst/>
                          <a:latin typeface="Calibri"/>
                          <a:ea typeface="Times New Roman"/>
                        </a:rPr>
                        <a:t>Eastern  Cape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41.7%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1825">
                <a:tc>
                  <a:txBody>
                    <a:bodyPr/>
                    <a:lstStyle/>
                    <a:p>
                      <a:pPr>
                        <a:spcAft>
                          <a:spcPts val="0"/>
                        </a:spcAft>
                        <a:tabLst>
                          <a:tab pos="2637155" algn="ctr"/>
                          <a:tab pos="5274310" algn="r"/>
                        </a:tabLst>
                      </a:pPr>
                      <a:r>
                        <a:rPr lang="en-US" sz="1400" b="1">
                          <a:effectLst/>
                          <a:latin typeface="Calibri"/>
                          <a:ea typeface="Times New Roman"/>
                        </a:rPr>
                        <a:t>Free State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53.9%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2.5%</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1825">
                <a:tc>
                  <a:txBody>
                    <a:bodyPr/>
                    <a:lstStyle/>
                    <a:p>
                      <a:pPr>
                        <a:spcAft>
                          <a:spcPts val="0"/>
                        </a:spcAft>
                        <a:tabLst>
                          <a:tab pos="2637155" algn="ctr"/>
                          <a:tab pos="5274310" algn="r"/>
                        </a:tabLst>
                      </a:pPr>
                      <a:r>
                        <a:rPr lang="en-US" sz="1400" b="1">
                          <a:effectLst/>
                          <a:latin typeface="Calibri"/>
                          <a:ea typeface="Times New Roman"/>
                        </a:rPr>
                        <a:t>Gauteng</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3.7%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85784">
                <a:tc>
                  <a:txBody>
                    <a:bodyPr/>
                    <a:lstStyle/>
                    <a:p>
                      <a:pPr>
                        <a:spcAft>
                          <a:spcPts val="0"/>
                        </a:spcAft>
                        <a:tabLst>
                          <a:tab pos="2637155" algn="ctr"/>
                          <a:tab pos="5274310" algn="r"/>
                        </a:tabLst>
                      </a:pPr>
                      <a:r>
                        <a:rPr lang="en-US" sz="1400" b="1">
                          <a:effectLst/>
                          <a:latin typeface="Calibri"/>
                          <a:ea typeface="Times New Roman"/>
                        </a:rPr>
                        <a:t>KwaZulu-Natal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44.7%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38.0%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1825">
                <a:tc>
                  <a:txBody>
                    <a:bodyPr/>
                    <a:lstStyle/>
                    <a:p>
                      <a:pPr>
                        <a:spcAft>
                          <a:spcPts val="0"/>
                        </a:spcAft>
                        <a:tabLst>
                          <a:tab pos="2637155" algn="ctr"/>
                          <a:tab pos="5274310" algn="r"/>
                        </a:tabLst>
                      </a:pPr>
                      <a:r>
                        <a:rPr lang="en-US" sz="1400" b="1">
                          <a:effectLst/>
                          <a:latin typeface="Calibri"/>
                          <a:ea typeface="Times New Roman"/>
                        </a:rPr>
                        <a:t>Limpopo</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85784">
                <a:tc>
                  <a:txBody>
                    <a:bodyPr/>
                    <a:lstStyle/>
                    <a:p>
                      <a:pPr>
                        <a:spcAft>
                          <a:spcPts val="0"/>
                        </a:spcAft>
                        <a:tabLst>
                          <a:tab pos="2637155" algn="ctr"/>
                          <a:tab pos="5274310" algn="r"/>
                        </a:tabLst>
                      </a:pPr>
                      <a:r>
                        <a:rPr lang="en-US" sz="1400" b="1">
                          <a:effectLst/>
                          <a:latin typeface="Calibri"/>
                          <a:ea typeface="Times New Roman"/>
                        </a:rPr>
                        <a:t>Mpumalanga</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785784">
                <a:tc>
                  <a:txBody>
                    <a:bodyPr/>
                    <a:lstStyle/>
                    <a:p>
                      <a:pPr>
                        <a:spcAft>
                          <a:spcPts val="0"/>
                        </a:spcAft>
                        <a:tabLst>
                          <a:tab pos="2637155" algn="ctr"/>
                          <a:tab pos="5274310" algn="r"/>
                        </a:tabLst>
                      </a:pPr>
                      <a:r>
                        <a:rPr lang="en-US" sz="1400" b="1">
                          <a:effectLst/>
                          <a:latin typeface="Calibri"/>
                          <a:ea typeface="Times New Roman"/>
                        </a:rPr>
                        <a:t>Northern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17.8%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1825">
                <a:tc>
                  <a:txBody>
                    <a:bodyPr/>
                    <a:lstStyle/>
                    <a:p>
                      <a:pPr>
                        <a:spcAft>
                          <a:spcPts val="0"/>
                        </a:spcAft>
                        <a:tabLst>
                          <a:tab pos="2637155" algn="ctr"/>
                          <a:tab pos="5274310" algn="r"/>
                        </a:tabLst>
                      </a:pPr>
                      <a:r>
                        <a:rPr lang="en-US" sz="1400" b="1">
                          <a:effectLst/>
                          <a:latin typeface="Calibri"/>
                          <a:ea typeface="Times New Roman"/>
                        </a:rPr>
                        <a:t>North West</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55.5%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26.1%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2.9%</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100.0%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785784">
                <a:tc>
                  <a:txBody>
                    <a:bodyPr/>
                    <a:lstStyle/>
                    <a:p>
                      <a:pPr>
                        <a:spcAft>
                          <a:spcPts val="0"/>
                        </a:spcAft>
                      </a:pPr>
                      <a:r>
                        <a:rPr lang="en-ZA" sz="1400" b="1">
                          <a:effectLst/>
                          <a:latin typeface="Calibri"/>
                          <a:ea typeface="Times New Roman"/>
                        </a:rPr>
                        <a:t>Western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0.8%</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3.8%</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0.5%</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100.0%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16431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0"/>
          <a:ext cx="9144001" cy="6857997"/>
        </p:xfrm>
        <a:graphic>
          <a:graphicData uri="http://schemas.openxmlformats.org/drawingml/2006/table">
            <a:tbl>
              <a:tblPr firstRow="1" firstCol="1" lastCol="1" bandRow="1" bandCol="1"/>
              <a:tblGrid>
                <a:gridCol w="1264519">
                  <a:extLst>
                    <a:ext uri="{9D8B030D-6E8A-4147-A177-3AD203B41FA5}">
                      <a16:colId xmlns:a16="http://schemas.microsoft.com/office/drawing/2014/main" xmlns="" val="20000"/>
                    </a:ext>
                  </a:extLst>
                </a:gridCol>
                <a:gridCol w="871641">
                  <a:extLst>
                    <a:ext uri="{9D8B030D-6E8A-4147-A177-3AD203B41FA5}">
                      <a16:colId xmlns:a16="http://schemas.microsoft.com/office/drawing/2014/main" xmlns="" val="20001"/>
                    </a:ext>
                  </a:extLst>
                </a:gridCol>
                <a:gridCol w="871641">
                  <a:extLst>
                    <a:ext uri="{9D8B030D-6E8A-4147-A177-3AD203B41FA5}">
                      <a16:colId xmlns:a16="http://schemas.microsoft.com/office/drawing/2014/main" xmlns="" val="20002"/>
                    </a:ext>
                  </a:extLst>
                </a:gridCol>
                <a:gridCol w="697129">
                  <a:extLst>
                    <a:ext uri="{9D8B030D-6E8A-4147-A177-3AD203B41FA5}">
                      <a16:colId xmlns:a16="http://schemas.microsoft.com/office/drawing/2014/main" xmlns="" val="20003"/>
                    </a:ext>
                  </a:extLst>
                </a:gridCol>
                <a:gridCol w="740985">
                  <a:extLst>
                    <a:ext uri="{9D8B030D-6E8A-4147-A177-3AD203B41FA5}">
                      <a16:colId xmlns:a16="http://schemas.microsoft.com/office/drawing/2014/main" xmlns="" val="20004"/>
                    </a:ext>
                  </a:extLst>
                </a:gridCol>
                <a:gridCol w="923718">
                  <a:extLst>
                    <a:ext uri="{9D8B030D-6E8A-4147-A177-3AD203B41FA5}">
                      <a16:colId xmlns:a16="http://schemas.microsoft.com/office/drawing/2014/main" xmlns="" val="20005"/>
                    </a:ext>
                  </a:extLst>
                </a:gridCol>
                <a:gridCol w="923718">
                  <a:extLst>
                    <a:ext uri="{9D8B030D-6E8A-4147-A177-3AD203B41FA5}">
                      <a16:colId xmlns:a16="http://schemas.microsoft.com/office/drawing/2014/main" xmlns="" val="20006"/>
                    </a:ext>
                  </a:extLst>
                </a:gridCol>
                <a:gridCol w="647792">
                  <a:extLst>
                    <a:ext uri="{9D8B030D-6E8A-4147-A177-3AD203B41FA5}">
                      <a16:colId xmlns:a16="http://schemas.microsoft.com/office/drawing/2014/main" xmlns="" val="20007"/>
                    </a:ext>
                  </a:extLst>
                </a:gridCol>
                <a:gridCol w="647792">
                  <a:extLst>
                    <a:ext uri="{9D8B030D-6E8A-4147-A177-3AD203B41FA5}">
                      <a16:colId xmlns:a16="http://schemas.microsoft.com/office/drawing/2014/main" xmlns="" val="20008"/>
                    </a:ext>
                  </a:extLst>
                </a:gridCol>
                <a:gridCol w="777533">
                  <a:extLst>
                    <a:ext uri="{9D8B030D-6E8A-4147-A177-3AD203B41FA5}">
                      <a16:colId xmlns:a16="http://schemas.microsoft.com/office/drawing/2014/main" xmlns="" val="20009"/>
                    </a:ext>
                  </a:extLst>
                </a:gridCol>
                <a:gridCol w="777533">
                  <a:extLst>
                    <a:ext uri="{9D8B030D-6E8A-4147-A177-3AD203B41FA5}">
                      <a16:colId xmlns:a16="http://schemas.microsoft.com/office/drawing/2014/main" xmlns="" val="20010"/>
                    </a:ext>
                  </a:extLst>
                </a:gridCol>
              </a:tblGrid>
              <a:tr h="332561">
                <a:tc gridSpan="11">
                  <a:txBody>
                    <a:bodyPr/>
                    <a:lstStyle/>
                    <a:p>
                      <a:pPr algn="ctr">
                        <a:spcAft>
                          <a:spcPts val="0"/>
                        </a:spcAft>
                      </a:pPr>
                      <a:r>
                        <a:rPr lang="en-GB" sz="1400" b="1" dirty="0" smtClean="0">
                          <a:effectLst/>
                          <a:latin typeface="Calibri"/>
                          <a:ea typeface="Times New Roman"/>
                        </a:rPr>
                        <a:t>Workforce </a:t>
                      </a:r>
                      <a:r>
                        <a:rPr lang="en-GB" sz="1400" b="1" dirty="0">
                          <a:effectLst/>
                          <a:latin typeface="Calibri"/>
                          <a:ea typeface="Times New Roman"/>
                        </a:rPr>
                        <a:t>profile at the Semi-skilled level by Sector, Population Group and Gender</a:t>
                      </a:r>
                      <a:endParaRPr lang="en-ZA" sz="1400" b="1" dirty="0">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9960">
                <a:tc rowSpan="2">
                  <a:txBody>
                    <a:bodyPr/>
                    <a:lstStyle/>
                    <a:p>
                      <a:pPr algn="ctr">
                        <a:spcAft>
                          <a:spcPts val="0"/>
                        </a:spcAft>
                      </a:pPr>
                      <a:r>
                        <a:rPr lang="en-GB" sz="1400" b="1">
                          <a:effectLst/>
                          <a:latin typeface="Calibri"/>
                          <a:ea typeface="Times New Roman"/>
                        </a:rPr>
                        <a:t>SECTOR</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260264">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Times New Roman"/>
                        </a:rPr>
                        <a:t>Coloured</a:t>
                      </a:r>
                      <a:endParaRPr lang="en-ZA" sz="1400" b="1" dirty="0">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2954">
                <a:tc>
                  <a:txBody>
                    <a:bodyPr/>
                    <a:lstStyle/>
                    <a:p>
                      <a:pPr>
                        <a:spcAft>
                          <a:spcPts val="0"/>
                        </a:spcAft>
                      </a:pPr>
                      <a:r>
                        <a:rPr lang="en-GB" sz="1400" b="1">
                          <a:effectLst/>
                          <a:latin typeface="Calibri"/>
                          <a:ea typeface="Times New Roman"/>
                        </a:rPr>
                        <a:t>Agriculture</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50.3%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9920">
                <a:tc>
                  <a:txBody>
                    <a:bodyPr/>
                    <a:lstStyle/>
                    <a:p>
                      <a:pPr>
                        <a:spcAft>
                          <a:spcPts val="0"/>
                        </a:spcAft>
                      </a:pPr>
                      <a:r>
                        <a:rPr lang="en-GB" sz="1400" b="1">
                          <a:effectLst/>
                          <a:latin typeface="Calibri"/>
                          <a:ea typeface="Times New Roman"/>
                        </a:rPr>
                        <a:t>Mining and Quarrying</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71.0%</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13.4%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0264">
                <a:tc>
                  <a:txBody>
                    <a:bodyPr/>
                    <a:lstStyle/>
                    <a:p>
                      <a:pPr>
                        <a:spcAft>
                          <a:spcPts val="0"/>
                        </a:spcAft>
                      </a:pPr>
                      <a:r>
                        <a:rPr lang="en-GB" sz="1400" b="1">
                          <a:effectLst/>
                          <a:latin typeface="Calibri"/>
                          <a:ea typeface="Times New Roman"/>
                        </a:rPr>
                        <a:t>Manufacturing</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9.3%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19.5%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39920">
                <a:tc>
                  <a:txBody>
                    <a:bodyPr/>
                    <a:lstStyle/>
                    <a:p>
                      <a:pPr>
                        <a:spcAft>
                          <a:spcPts val="0"/>
                        </a:spcAft>
                      </a:pPr>
                      <a:r>
                        <a:rPr lang="en-GB" sz="1400" b="1">
                          <a:effectLst/>
                          <a:latin typeface="Calibri"/>
                          <a:ea typeface="Times New Roman"/>
                        </a:rPr>
                        <a:t>Electricity, Gas and Water</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58.9%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3.1%</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2954">
                <a:tc>
                  <a:txBody>
                    <a:bodyPr/>
                    <a:lstStyle/>
                    <a:p>
                      <a:pPr>
                        <a:spcAft>
                          <a:spcPts val="0"/>
                        </a:spcAft>
                      </a:pPr>
                      <a:r>
                        <a:rPr lang="en-GB" sz="1400" b="1">
                          <a:effectLst/>
                          <a:latin typeface="Calibri"/>
                          <a:ea typeface="Times New Roman"/>
                        </a:rPr>
                        <a:t>Construction</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71.2%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2.7%</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12.7%</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79840">
                <a:tc>
                  <a:txBody>
                    <a:bodyPr/>
                    <a:lstStyle/>
                    <a:p>
                      <a:pPr>
                        <a:spcAft>
                          <a:spcPts val="0"/>
                        </a:spcAft>
                      </a:pPr>
                      <a:r>
                        <a:rPr lang="en-GB" sz="1400" b="1">
                          <a:effectLst/>
                          <a:latin typeface="Calibri"/>
                          <a:ea typeface="Times New Roman"/>
                        </a:rPr>
                        <a:t>Retail and Motor Trade/Repair Service</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27.9%</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2.2%</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48.8%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879840">
                <a:tc>
                  <a:txBody>
                    <a:bodyPr/>
                    <a:lstStyle/>
                    <a:p>
                      <a:pPr>
                        <a:spcAft>
                          <a:spcPts val="0"/>
                        </a:spcAft>
                      </a:pPr>
                      <a:r>
                        <a:rPr lang="en-GB" sz="1400" b="1">
                          <a:effectLst/>
                          <a:latin typeface="Calibri"/>
                          <a:ea typeface="Times New Roman"/>
                        </a:rPr>
                        <a:t>Wholesale Trade/Commercial Agents/ Allied Services</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41.6%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33.2%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59880">
                <a:tc>
                  <a:txBody>
                    <a:bodyPr/>
                    <a:lstStyle/>
                    <a:p>
                      <a:pPr>
                        <a:spcAft>
                          <a:spcPts val="0"/>
                        </a:spcAft>
                      </a:pPr>
                      <a:r>
                        <a:rPr lang="en-GB" sz="1400" b="1">
                          <a:effectLst/>
                          <a:latin typeface="Calibri"/>
                          <a:ea typeface="Times New Roman"/>
                        </a:rPr>
                        <a:t>Catering/ Accommodation/ other trade</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34.1%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3.0%</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49.1%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2.0%</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879840">
                <a:tc>
                  <a:txBody>
                    <a:bodyPr/>
                    <a:lstStyle/>
                    <a:p>
                      <a:pPr>
                        <a:spcAft>
                          <a:spcPts val="0"/>
                        </a:spcAft>
                      </a:pPr>
                      <a:r>
                        <a:rPr lang="en-GB" sz="1400" b="1">
                          <a:effectLst/>
                          <a:latin typeface="Calibri"/>
                          <a:ea typeface="Times New Roman"/>
                        </a:rPr>
                        <a:t>Transport/ Storage/ Communications</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54.9%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6.9%</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1.6%</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39920">
                <a:tc>
                  <a:txBody>
                    <a:bodyPr/>
                    <a:lstStyle/>
                    <a:p>
                      <a:pPr>
                        <a:spcAft>
                          <a:spcPts val="0"/>
                        </a:spcAft>
                      </a:pPr>
                      <a:r>
                        <a:rPr lang="en-GB" sz="1400" b="1">
                          <a:effectLst/>
                          <a:latin typeface="Calibri"/>
                          <a:ea typeface="Times New Roman"/>
                        </a:rPr>
                        <a:t>Finance/Business Services</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36.2%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8.7%</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659880">
                <a:tc>
                  <a:txBody>
                    <a:bodyPr/>
                    <a:lstStyle/>
                    <a:p>
                      <a:pPr>
                        <a:spcAft>
                          <a:spcPts val="0"/>
                        </a:spcAft>
                      </a:pPr>
                      <a:r>
                        <a:rPr lang="en-GB" sz="1400" b="1">
                          <a:effectLst/>
                          <a:latin typeface="Calibri"/>
                          <a:ea typeface="Times New Roman"/>
                        </a:rPr>
                        <a:t>Community/</a:t>
                      </a:r>
                      <a:endParaRPr lang="en-ZA" sz="1400" b="1">
                        <a:effectLst/>
                        <a:latin typeface="Calibri"/>
                      </a:endParaRPr>
                    </a:p>
                    <a:p>
                      <a:pPr>
                        <a:spcAft>
                          <a:spcPts val="0"/>
                        </a:spcAft>
                      </a:pPr>
                      <a:r>
                        <a:rPr lang="en-GB" sz="1400" b="1">
                          <a:effectLst/>
                          <a:latin typeface="Calibri"/>
                          <a:ea typeface="Times New Roman"/>
                        </a:rPr>
                        <a:t>Social/Personal Services</a:t>
                      </a:r>
                      <a:endParaRPr lang="en-ZA" sz="1400" b="1">
                        <a:effectLst/>
                        <a:latin typeface="Calibri"/>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40.2%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42.2%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6.4%</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3.5%</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0.1%</a:t>
                      </a:r>
                      <a:endParaRPr lang="en-ZA" sz="1400" b="1" dirty="0">
                        <a:effectLst/>
                        <a:latin typeface="Calibri"/>
                        <a:ea typeface="Calibri"/>
                        <a:cs typeface="Times New Roman"/>
                      </a:endParaRPr>
                    </a:p>
                  </a:txBody>
                  <a:tcPr marL="63114" marR="63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02130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3707507480"/>
              </p:ext>
            </p:extLst>
          </p:nvPr>
        </p:nvGraphicFramePr>
        <p:xfrm>
          <a:off x="0" y="0"/>
          <a:ext cx="9143999" cy="658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317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91440" y="44624"/>
          <a:ext cx="9143999" cy="6813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0661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748328238"/>
              </p:ext>
            </p:extLst>
          </p:nvPr>
        </p:nvGraphicFramePr>
        <p:xfrm>
          <a:off x="107504" y="116632"/>
          <a:ext cx="9036496" cy="6617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11364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873216253"/>
              </p:ext>
            </p:extLst>
          </p:nvPr>
        </p:nvGraphicFramePr>
        <p:xfrm>
          <a:off x="107504" y="0"/>
          <a:ext cx="9036495" cy="6534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587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2"/>
          <a:ext cx="9144003" cy="6857997"/>
        </p:xfrm>
        <a:graphic>
          <a:graphicData uri="http://schemas.openxmlformats.org/drawingml/2006/table">
            <a:tbl>
              <a:tblPr firstRow="1" firstCol="1" lastCol="1" bandRow="1" bandCol="1"/>
              <a:tblGrid>
                <a:gridCol w="1270431">
                  <a:extLst>
                    <a:ext uri="{9D8B030D-6E8A-4147-A177-3AD203B41FA5}">
                      <a16:colId xmlns:a16="http://schemas.microsoft.com/office/drawing/2014/main" xmlns="" val="20000"/>
                    </a:ext>
                  </a:extLst>
                </a:gridCol>
                <a:gridCol w="905365">
                  <a:extLst>
                    <a:ext uri="{9D8B030D-6E8A-4147-A177-3AD203B41FA5}">
                      <a16:colId xmlns:a16="http://schemas.microsoft.com/office/drawing/2014/main" xmlns="" val="20001"/>
                    </a:ext>
                  </a:extLst>
                </a:gridCol>
                <a:gridCol w="905365">
                  <a:extLst>
                    <a:ext uri="{9D8B030D-6E8A-4147-A177-3AD203B41FA5}">
                      <a16:colId xmlns:a16="http://schemas.microsoft.com/office/drawing/2014/main" xmlns="" val="20002"/>
                    </a:ext>
                  </a:extLst>
                </a:gridCol>
                <a:gridCol w="740173">
                  <a:extLst>
                    <a:ext uri="{9D8B030D-6E8A-4147-A177-3AD203B41FA5}">
                      <a16:colId xmlns:a16="http://schemas.microsoft.com/office/drawing/2014/main" xmlns="" val="20003"/>
                    </a:ext>
                  </a:extLst>
                </a:gridCol>
                <a:gridCol w="776679">
                  <a:extLst>
                    <a:ext uri="{9D8B030D-6E8A-4147-A177-3AD203B41FA5}">
                      <a16:colId xmlns:a16="http://schemas.microsoft.com/office/drawing/2014/main" xmlns="" val="20004"/>
                    </a:ext>
                  </a:extLst>
                </a:gridCol>
                <a:gridCol w="736705">
                  <a:extLst>
                    <a:ext uri="{9D8B030D-6E8A-4147-A177-3AD203B41FA5}">
                      <a16:colId xmlns:a16="http://schemas.microsoft.com/office/drawing/2014/main" xmlns="" val="20005"/>
                    </a:ext>
                  </a:extLst>
                </a:gridCol>
                <a:gridCol w="982758">
                  <a:extLst>
                    <a:ext uri="{9D8B030D-6E8A-4147-A177-3AD203B41FA5}">
                      <a16:colId xmlns:a16="http://schemas.microsoft.com/office/drawing/2014/main" xmlns="" val="20006"/>
                    </a:ext>
                  </a:extLst>
                </a:gridCol>
                <a:gridCol w="699102">
                  <a:extLst>
                    <a:ext uri="{9D8B030D-6E8A-4147-A177-3AD203B41FA5}">
                      <a16:colId xmlns:a16="http://schemas.microsoft.com/office/drawing/2014/main" xmlns="" val="20007"/>
                    </a:ext>
                  </a:extLst>
                </a:gridCol>
                <a:gridCol w="647079">
                  <a:extLst>
                    <a:ext uri="{9D8B030D-6E8A-4147-A177-3AD203B41FA5}">
                      <a16:colId xmlns:a16="http://schemas.microsoft.com/office/drawing/2014/main" xmlns="" val="20008"/>
                    </a:ext>
                  </a:extLst>
                </a:gridCol>
                <a:gridCol w="740173">
                  <a:extLst>
                    <a:ext uri="{9D8B030D-6E8A-4147-A177-3AD203B41FA5}">
                      <a16:colId xmlns:a16="http://schemas.microsoft.com/office/drawing/2014/main" xmlns="" val="20009"/>
                    </a:ext>
                  </a:extLst>
                </a:gridCol>
                <a:gridCol w="740173">
                  <a:extLst>
                    <a:ext uri="{9D8B030D-6E8A-4147-A177-3AD203B41FA5}">
                      <a16:colId xmlns:a16="http://schemas.microsoft.com/office/drawing/2014/main" xmlns="" val="20010"/>
                    </a:ext>
                  </a:extLst>
                </a:gridCol>
              </a:tblGrid>
              <a:tr h="287721">
                <a:tc gridSpan="11">
                  <a:txBody>
                    <a:bodyPr/>
                    <a:lstStyle/>
                    <a:p>
                      <a:pPr algn="ctr">
                        <a:spcAft>
                          <a:spcPts val="0"/>
                        </a:spcAft>
                        <a:tabLst>
                          <a:tab pos="2637155" algn="ctr"/>
                          <a:tab pos="5274310" algn="r"/>
                        </a:tabLst>
                      </a:pPr>
                      <a:r>
                        <a:rPr lang="en-US" sz="1600" b="1" dirty="0" smtClean="0">
                          <a:effectLst/>
                          <a:latin typeface="Calibri"/>
                          <a:ea typeface="Times New Roman"/>
                        </a:rPr>
                        <a:t>Workforce </a:t>
                      </a:r>
                      <a:r>
                        <a:rPr lang="en-US" sz="1600" b="1" dirty="0">
                          <a:effectLst/>
                          <a:latin typeface="Calibri"/>
                          <a:ea typeface="Times New Roman"/>
                        </a:rPr>
                        <a:t>profile at the Unskilled Level by Province. Population Group and Gender</a:t>
                      </a:r>
                      <a:endParaRPr lang="en-ZA" sz="16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3874">
                <a:tc rowSpan="2">
                  <a:txBody>
                    <a:bodyPr/>
                    <a:lstStyle/>
                    <a:p>
                      <a:pPr marL="154940" algn="ctr">
                        <a:spcAft>
                          <a:spcPts val="0"/>
                        </a:spcAft>
                        <a:tabLst>
                          <a:tab pos="2637155" algn="ctr"/>
                          <a:tab pos="5274310" algn="r"/>
                        </a:tabLst>
                      </a:pPr>
                      <a:r>
                        <a:rPr lang="en-US" sz="1400" b="1" dirty="0">
                          <a:effectLst/>
                          <a:latin typeface="Calibri"/>
                          <a:ea typeface="Times New Roman"/>
                        </a:rPr>
                        <a:t>PROVINCE	</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a:effectLst/>
                          <a:latin typeface="Calibri"/>
                          <a:ea typeface="Times New Roman"/>
                        </a:rPr>
                        <a:t>Foreign National</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10562">
                <a:tc vMerge="1">
                  <a:txBody>
                    <a:bodyPr/>
                    <a:lstStyle/>
                    <a:p>
                      <a:endParaRPr lang="en-ZA"/>
                    </a:p>
                  </a:txBody>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61760">
                <a:tc>
                  <a:txBody>
                    <a:bodyPr/>
                    <a:lstStyle/>
                    <a:p>
                      <a:pPr>
                        <a:spcAft>
                          <a:spcPts val="0"/>
                        </a:spcAft>
                        <a:tabLst>
                          <a:tab pos="2637155" algn="ctr"/>
                          <a:tab pos="5274310" algn="r"/>
                        </a:tabLst>
                      </a:pPr>
                      <a:r>
                        <a:rPr lang="en-US" sz="1400" b="1" dirty="0">
                          <a:effectLst/>
                          <a:latin typeface="Calibri"/>
                          <a:ea typeface="Times New Roman"/>
                        </a:rPr>
                        <a:t>Eastern  Cape</a:t>
                      </a:r>
                      <a:endParaRPr lang="en-ZA" sz="1400" b="1"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43.1%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8.3%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39.2%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7.3%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1760">
                <a:tc>
                  <a:txBody>
                    <a:bodyPr/>
                    <a:lstStyle/>
                    <a:p>
                      <a:pPr>
                        <a:spcAft>
                          <a:spcPts val="0"/>
                        </a:spcAft>
                        <a:tabLst>
                          <a:tab pos="2637155" algn="ctr"/>
                          <a:tab pos="5274310" algn="r"/>
                        </a:tabLst>
                      </a:pPr>
                      <a:r>
                        <a:rPr lang="en-US" sz="1400" b="1">
                          <a:effectLst/>
                          <a:latin typeface="Calibri"/>
                          <a:ea typeface="Times New Roman"/>
                        </a:rPr>
                        <a:t>Free State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58.3%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1.4%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1.5%</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0.3%</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61760">
                <a:tc>
                  <a:txBody>
                    <a:bodyPr/>
                    <a:lstStyle/>
                    <a:p>
                      <a:pPr>
                        <a:spcAft>
                          <a:spcPts val="0"/>
                        </a:spcAft>
                        <a:tabLst>
                          <a:tab pos="2637155" algn="ctr"/>
                          <a:tab pos="5274310" algn="r"/>
                        </a:tabLst>
                      </a:pPr>
                      <a:r>
                        <a:rPr lang="en-US" sz="1400" b="1">
                          <a:effectLst/>
                          <a:latin typeface="Calibri"/>
                          <a:ea typeface="Times New Roman"/>
                        </a:rPr>
                        <a:t>Gauteng</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54.1%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35.4%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61760">
                <a:tc>
                  <a:txBody>
                    <a:bodyPr/>
                    <a:lstStyle/>
                    <a:p>
                      <a:pPr>
                        <a:spcAft>
                          <a:spcPts val="0"/>
                        </a:spcAft>
                        <a:tabLst>
                          <a:tab pos="2637155" algn="ctr"/>
                          <a:tab pos="5274310" algn="r"/>
                        </a:tabLst>
                      </a:pPr>
                      <a:r>
                        <a:rPr lang="en-US" sz="1400" b="1">
                          <a:effectLst/>
                          <a:latin typeface="Calibri"/>
                          <a:ea typeface="Times New Roman"/>
                        </a:rPr>
                        <a:t>KwaZulu-Natal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61760">
                <a:tc>
                  <a:txBody>
                    <a:bodyPr/>
                    <a:lstStyle/>
                    <a:p>
                      <a:pPr>
                        <a:spcAft>
                          <a:spcPts val="0"/>
                        </a:spcAft>
                        <a:tabLst>
                          <a:tab pos="2637155" algn="ctr"/>
                          <a:tab pos="5274310" algn="r"/>
                        </a:tabLst>
                      </a:pPr>
                      <a:r>
                        <a:rPr lang="en-US" sz="1400" b="1">
                          <a:effectLst/>
                          <a:latin typeface="Calibri"/>
                          <a:ea typeface="Times New Roman"/>
                        </a:rPr>
                        <a:t>Limpopo</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45.0%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39.8%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3.7%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61760">
                <a:tc>
                  <a:txBody>
                    <a:bodyPr/>
                    <a:lstStyle/>
                    <a:p>
                      <a:pPr>
                        <a:spcAft>
                          <a:spcPts val="0"/>
                        </a:spcAft>
                        <a:tabLst>
                          <a:tab pos="2637155" algn="ctr"/>
                          <a:tab pos="5274310" algn="r"/>
                        </a:tabLst>
                      </a:pPr>
                      <a:r>
                        <a:rPr lang="en-US" sz="1400" b="1">
                          <a:effectLst/>
                          <a:latin typeface="Calibri"/>
                          <a:ea typeface="Times New Roman"/>
                        </a:rPr>
                        <a:t>Mpumalanga</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54.4%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39.1%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1.0%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61760">
                <a:tc>
                  <a:txBody>
                    <a:bodyPr/>
                    <a:lstStyle/>
                    <a:p>
                      <a:pPr>
                        <a:spcAft>
                          <a:spcPts val="0"/>
                        </a:spcAft>
                        <a:tabLst>
                          <a:tab pos="2637155" algn="ctr"/>
                          <a:tab pos="5274310" algn="r"/>
                        </a:tabLst>
                      </a:pPr>
                      <a:r>
                        <a:rPr lang="en-US" sz="1400" b="1">
                          <a:effectLst/>
                          <a:latin typeface="Calibri"/>
                          <a:ea typeface="Times New Roman"/>
                        </a:rPr>
                        <a:t>Northern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46.5%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21.7%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17.4%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61760">
                <a:tc>
                  <a:txBody>
                    <a:bodyPr/>
                    <a:lstStyle/>
                    <a:p>
                      <a:pPr>
                        <a:spcAft>
                          <a:spcPts val="0"/>
                        </a:spcAft>
                        <a:tabLst>
                          <a:tab pos="2637155" algn="ctr"/>
                          <a:tab pos="5274310" algn="r"/>
                        </a:tabLst>
                      </a:pPr>
                      <a:r>
                        <a:rPr lang="en-US" sz="1400" b="1">
                          <a:effectLst/>
                          <a:latin typeface="Calibri"/>
                          <a:ea typeface="Times New Roman"/>
                        </a:rPr>
                        <a:t>North West</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60.3%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6.7%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61760">
                <a:tc>
                  <a:txBody>
                    <a:bodyPr/>
                    <a:lstStyle/>
                    <a:p>
                      <a:pPr>
                        <a:spcAft>
                          <a:spcPts val="0"/>
                        </a:spcAft>
                      </a:pPr>
                      <a:r>
                        <a:rPr lang="en-ZA" sz="1400" b="1">
                          <a:effectLst/>
                          <a:latin typeface="Calibri"/>
                          <a:ea typeface="Times New Roman"/>
                        </a:rPr>
                        <a:t>Western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31.4%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17.3%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30.5%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16.7%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1.9%</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Arial"/>
                        </a:rPr>
                        <a:t>0.8%</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449074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0"/>
          <a:ext cx="9144001" cy="6798308"/>
        </p:xfrm>
        <a:graphic>
          <a:graphicData uri="http://schemas.openxmlformats.org/drawingml/2006/table">
            <a:tbl>
              <a:tblPr firstRow="1" firstCol="1" lastCol="1" bandRow="1" bandCol="1"/>
              <a:tblGrid>
                <a:gridCol w="1382929">
                  <a:extLst>
                    <a:ext uri="{9D8B030D-6E8A-4147-A177-3AD203B41FA5}">
                      <a16:colId xmlns:a16="http://schemas.microsoft.com/office/drawing/2014/main" xmlns="" val="20000"/>
                    </a:ext>
                  </a:extLst>
                </a:gridCol>
                <a:gridCol w="864557">
                  <a:extLst>
                    <a:ext uri="{9D8B030D-6E8A-4147-A177-3AD203B41FA5}">
                      <a16:colId xmlns:a16="http://schemas.microsoft.com/office/drawing/2014/main" xmlns="" val="20001"/>
                    </a:ext>
                  </a:extLst>
                </a:gridCol>
                <a:gridCol w="864557">
                  <a:extLst>
                    <a:ext uri="{9D8B030D-6E8A-4147-A177-3AD203B41FA5}">
                      <a16:colId xmlns:a16="http://schemas.microsoft.com/office/drawing/2014/main" xmlns="" val="20002"/>
                    </a:ext>
                  </a:extLst>
                </a:gridCol>
                <a:gridCol w="691464">
                  <a:extLst>
                    <a:ext uri="{9D8B030D-6E8A-4147-A177-3AD203B41FA5}">
                      <a16:colId xmlns:a16="http://schemas.microsoft.com/office/drawing/2014/main" xmlns="" val="20003"/>
                    </a:ext>
                  </a:extLst>
                </a:gridCol>
                <a:gridCol w="734964">
                  <a:extLst>
                    <a:ext uri="{9D8B030D-6E8A-4147-A177-3AD203B41FA5}">
                      <a16:colId xmlns:a16="http://schemas.microsoft.com/office/drawing/2014/main" xmlns="" val="20004"/>
                    </a:ext>
                  </a:extLst>
                </a:gridCol>
                <a:gridCol w="909868">
                  <a:extLst>
                    <a:ext uri="{9D8B030D-6E8A-4147-A177-3AD203B41FA5}">
                      <a16:colId xmlns:a16="http://schemas.microsoft.com/office/drawing/2014/main" xmlns="" val="20005"/>
                    </a:ext>
                  </a:extLst>
                </a:gridCol>
                <a:gridCol w="909868">
                  <a:extLst>
                    <a:ext uri="{9D8B030D-6E8A-4147-A177-3AD203B41FA5}">
                      <a16:colId xmlns:a16="http://schemas.microsoft.com/office/drawing/2014/main" xmlns="" val="20006"/>
                    </a:ext>
                  </a:extLst>
                </a:gridCol>
                <a:gridCol w="667902">
                  <a:extLst>
                    <a:ext uri="{9D8B030D-6E8A-4147-A177-3AD203B41FA5}">
                      <a16:colId xmlns:a16="http://schemas.microsoft.com/office/drawing/2014/main" xmlns="" val="20007"/>
                    </a:ext>
                  </a:extLst>
                </a:gridCol>
                <a:gridCol w="622588">
                  <a:extLst>
                    <a:ext uri="{9D8B030D-6E8A-4147-A177-3AD203B41FA5}">
                      <a16:colId xmlns:a16="http://schemas.microsoft.com/office/drawing/2014/main" xmlns="" val="20008"/>
                    </a:ext>
                  </a:extLst>
                </a:gridCol>
                <a:gridCol w="747652">
                  <a:extLst>
                    <a:ext uri="{9D8B030D-6E8A-4147-A177-3AD203B41FA5}">
                      <a16:colId xmlns:a16="http://schemas.microsoft.com/office/drawing/2014/main" xmlns="" val="20009"/>
                    </a:ext>
                  </a:extLst>
                </a:gridCol>
                <a:gridCol w="747652">
                  <a:extLst>
                    <a:ext uri="{9D8B030D-6E8A-4147-A177-3AD203B41FA5}">
                      <a16:colId xmlns:a16="http://schemas.microsoft.com/office/drawing/2014/main" xmlns="" val="20010"/>
                    </a:ext>
                  </a:extLst>
                </a:gridCol>
              </a:tblGrid>
              <a:tr h="180677">
                <a:tc gridSpan="11">
                  <a:txBody>
                    <a:bodyPr/>
                    <a:lstStyle/>
                    <a:p>
                      <a:pPr algn="ctr">
                        <a:spcAft>
                          <a:spcPts val="0"/>
                        </a:spcAft>
                      </a:pPr>
                      <a:r>
                        <a:rPr lang="en-GB" sz="1600" b="1" dirty="0" smtClean="0">
                          <a:effectLst/>
                          <a:latin typeface="Calibri"/>
                          <a:ea typeface="Times New Roman"/>
                        </a:rPr>
                        <a:t>Workforce </a:t>
                      </a:r>
                      <a:r>
                        <a:rPr lang="en-GB" sz="1600" b="1" dirty="0">
                          <a:effectLst/>
                          <a:latin typeface="Calibri"/>
                          <a:ea typeface="Times New Roman"/>
                        </a:rPr>
                        <a:t>profile at the Unskilled Level by Sector, Population Group and Gender</a:t>
                      </a:r>
                      <a:endParaRPr lang="en-ZA" sz="1600" b="1" dirty="0">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35508">
                <a:tc rowSpan="2">
                  <a:txBody>
                    <a:bodyPr/>
                    <a:lstStyle/>
                    <a:p>
                      <a:pPr algn="ctr">
                        <a:spcAft>
                          <a:spcPts val="0"/>
                        </a:spcAft>
                      </a:pPr>
                      <a:r>
                        <a:rPr lang="en-GB" sz="1400" b="1">
                          <a:effectLst/>
                          <a:latin typeface="Calibri"/>
                          <a:ea typeface="Times New Roman"/>
                        </a:rPr>
                        <a:t>SECTOR</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271016">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8519">
                <a:tc>
                  <a:txBody>
                    <a:bodyPr/>
                    <a:lstStyle/>
                    <a:p>
                      <a:pPr>
                        <a:spcAft>
                          <a:spcPts val="0"/>
                        </a:spcAft>
                      </a:pPr>
                      <a:r>
                        <a:rPr lang="en-GB" sz="1400" b="1">
                          <a:effectLst/>
                          <a:latin typeface="Calibri"/>
                          <a:ea typeface="Times New Roman"/>
                        </a:rPr>
                        <a:t>Agriculture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42.2%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8.4%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34.0%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8.1%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1016">
                <a:tc>
                  <a:txBody>
                    <a:bodyPr/>
                    <a:lstStyle/>
                    <a:p>
                      <a:pPr>
                        <a:spcAft>
                          <a:spcPts val="0"/>
                        </a:spcAft>
                      </a:pPr>
                      <a:r>
                        <a:rPr lang="en-GB" sz="1400" b="1">
                          <a:effectLst/>
                          <a:latin typeface="Calibri"/>
                          <a:ea typeface="Times New Roman"/>
                        </a:rPr>
                        <a:t>Mining and Quarrying</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69.7%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8519">
                <a:tc>
                  <a:txBody>
                    <a:bodyPr/>
                    <a:lstStyle/>
                    <a:p>
                      <a:pPr>
                        <a:spcAft>
                          <a:spcPts val="0"/>
                        </a:spcAft>
                      </a:pPr>
                      <a:r>
                        <a:rPr lang="en-GB" sz="1400" b="1">
                          <a:effectLst/>
                          <a:latin typeface="Calibri"/>
                          <a:ea typeface="Times New Roman"/>
                        </a:rPr>
                        <a:t>Manufacturing</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53.6%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28.1%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1016">
                <a:tc>
                  <a:txBody>
                    <a:bodyPr/>
                    <a:lstStyle/>
                    <a:p>
                      <a:pPr>
                        <a:spcAft>
                          <a:spcPts val="0"/>
                        </a:spcAft>
                      </a:pPr>
                      <a:r>
                        <a:rPr lang="en-GB" sz="1400" b="1">
                          <a:effectLst/>
                          <a:latin typeface="Calibri"/>
                          <a:ea typeface="Times New Roman"/>
                        </a:rPr>
                        <a:t>Electricity, Gas and Water</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65.3%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25.7%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8519">
                <a:tc>
                  <a:txBody>
                    <a:bodyPr/>
                    <a:lstStyle/>
                    <a:p>
                      <a:pPr>
                        <a:spcAft>
                          <a:spcPts val="0"/>
                        </a:spcAft>
                      </a:pPr>
                      <a:r>
                        <a:rPr lang="en-GB" sz="1400" b="1">
                          <a:effectLst/>
                          <a:latin typeface="Calibri"/>
                          <a:ea typeface="Times New Roman"/>
                        </a:rPr>
                        <a:t>Construction</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68.7%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42031">
                <a:tc>
                  <a:txBody>
                    <a:bodyPr/>
                    <a:lstStyle/>
                    <a:p>
                      <a:pPr>
                        <a:spcAft>
                          <a:spcPts val="0"/>
                        </a:spcAft>
                      </a:pPr>
                      <a:r>
                        <a:rPr lang="en-GB" sz="1400" b="1">
                          <a:effectLst/>
                          <a:latin typeface="Calibri"/>
                          <a:ea typeface="Times New Roman"/>
                        </a:rPr>
                        <a:t>Retail and Motor Trade/Repair Service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39.1%</a:t>
                      </a:r>
                      <a:endParaRPr lang="en-ZA" sz="1400" b="1" dirty="0">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44.5%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7.0%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77539">
                <a:tc>
                  <a:txBody>
                    <a:bodyPr/>
                    <a:lstStyle/>
                    <a:p>
                      <a:pPr>
                        <a:spcAft>
                          <a:spcPts val="0"/>
                        </a:spcAft>
                      </a:pPr>
                      <a:r>
                        <a:rPr lang="en-GB" sz="1400" b="1">
                          <a:effectLst/>
                          <a:latin typeface="Calibri"/>
                          <a:ea typeface="Times New Roman"/>
                        </a:rPr>
                        <a:t>Wholesale Trade/</a:t>
                      </a:r>
                      <a:endParaRPr lang="en-ZA" sz="1400" b="1">
                        <a:effectLst/>
                        <a:latin typeface="Calibri"/>
                      </a:endParaRPr>
                    </a:p>
                    <a:p>
                      <a:pPr>
                        <a:spcAft>
                          <a:spcPts val="0"/>
                        </a:spcAft>
                      </a:pPr>
                      <a:r>
                        <a:rPr lang="en-GB" sz="1400" b="1">
                          <a:effectLst/>
                          <a:latin typeface="Calibri"/>
                          <a:ea typeface="Times New Roman"/>
                        </a:rPr>
                        <a:t>Commercial Agents/Allied Services</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44.9%</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38.7%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4.9%</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42031">
                <a:tc>
                  <a:txBody>
                    <a:bodyPr/>
                    <a:lstStyle/>
                    <a:p>
                      <a:pPr>
                        <a:spcAft>
                          <a:spcPts val="0"/>
                        </a:spcAft>
                      </a:pPr>
                      <a:r>
                        <a:rPr lang="en-GB" sz="1400" b="1">
                          <a:effectLst/>
                          <a:latin typeface="Calibri"/>
                          <a:ea typeface="Times New Roman"/>
                        </a:rPr>
                        <a:t>Catering/</a:t>
                      </a:r>
                      <a:endParaRPr lang="en-ZA" sz="1400" b="1">
                        <a:effectLst/>
                        <a:latin typeface="Calibri"/>
                      </a:endParaRPr>
                    </a:p>
                    <a:p>
                      <a:pPr>
                        <a:spcAft>
                          <a:spcPts val="0"/>
                        </a:spcAft>
                      </a:pPr>
                      <a:r>
                        <a:rPr lang="en-GB" sz="1400" b="1">
                          <a:effectLst/>
                          <a:latin typeface="Calibri"/>
                          <a:ea typeface="Times New Roman"/>
                        </a:rPr>
                        <a:t>Accommodation/</a:t>
                      </a:r>
                      <a:endParaRPr lang="en-ZA" sz="1400" b="1">
                        <a:effectLst/>
                        <a:latin typeface="Calibri"/>
                      </a:endParaRPr>
                    </a:p>
                    <a:p>
                      <a:pPr>
                        <a:spcAft>
                          <a:spcPts val="0"/>
                        </a:spcAft>
                      </a:pPr>
                      <a:r>
                        <a:rPr lang="en-GB" sz="1400" b="1">
                          <a:effectLst/>
                          <a:latin typeface="Calibri"/>
                          <a:ea typeface="Times New Roman"/>
                        </a:rPr>
                        <a:t>other trade</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30.8%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3.1%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55.0%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42031">
                <a:tc>
                  <a:txBody>
                    <a:bodyPr/>
                    <a:lstStyle/>
                    <a:p>
                      <a:pPr>
                        <a:spcAft>
                          <a:spcPts val="0"/>
                        </a:spcAft>
                      </a:pPr>
                      <a:r>
                        <a:rPr lang="en-GB" sz="1400" b="1">
                          <a:effectLst/>
                          <a:latin typeface="Calibri"/>
                          <a:ea typeface="Times New Roman"/>
                        </a:rPr>
                        <a:t>Transport/ Storage/ Communications</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63.4%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0.9%</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23.5%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2.2%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1016">
                <a:tc>
                  <a:txBody>
                    <a:bodyPr/>
                    <a:lstStyle/>
                    <a:p>
                      <a:pPr>
                        <a:spcAft>
                          <a:spcPts val="0"/>
                        </a:spcAft>
                      </a:pPr>
                      <a:r>
                        <a:rPr lang="en-GB" sz="1400" b="1">
                          <a:effectLst/>
                          <a:latin typeface="Calibri"/>
                          <a:ea typeface="Times New Roman"/>
                        </a:rPr>
                        <a:t>Finance/Business Services</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45.6%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42.4%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1.0%</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406524">
                <a:tc>
                  <a:txBody>
                    <a:bodyPr/>
                    <a:lstStyle/>
                    <a:p>
                      <a:pPr>
                        <a:spcAft>
                          <a:spcPts val="0"/>
                        </a:spcAft>
                      </a:pPr>
                      <a:r>
                        <a:rPr lang="en-GB" sz="1400" b="1">
                          <a:effectLst/>
                          <a:latin typeface="Calibri"/>
                          <a:ea typeface="Times New Roman"/>
                        </a:rPr>
                        <a:t>Community/</a:t>
                      </a:r>
                      <a:endParaRPr lang="en-ZA" sz="1400" b="1">
                        <a:effectLst/>
                        <a:latin typeface="Calibri"/>
                      </a:endParaRPr>
                    </a:p>
                    <a:p>
                      <a:pPr>
                        <a:spcAft>
                          <a:spcPts val="0"/>
                        </a:spcAft>
                      </a:pPr>
                      <a:r>
                        <a:rPr lang="en-GB" sz="1400" b="1">
                          <a:effectLst/>
                          <a:latin typeface="Calibri"/>
                          <a:ea typeface="Times New Roman"/>
                        </a:rPr>
                        <a:t>Social/Personal Services</a:t>
                      </a:r>
                      <a:endParaRPr lang="en-ZA" sz="1400" b="1">
                        <a:effectLst/>
                        <a:latin typeface="Calibri"/>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42.5%</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6.2%</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0.4%</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0.7%</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43.8%</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5.1%</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0.6%</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Times New Roman"/>
                          <a:cs typeface="Arial"/>
                        </a:rPr>
                        <a:t>0.3%</a:t>
                      </a:r>
                      <a:endParaRPr lang="en-ZA" sz="1400" b="1">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Times New Roman"/>
                          <a:cs typeface="Arial"/>
                        </a:rPr>
                        <a:t>0.1%</a:t>
                      </a:r>
                      <a:endParaRPr lang="en-ZA" sz="1400" b="1" dirty="0">
                        <a:effectLst/>
                        <a:latin typeface="Calibri"/>
                        <a:ea typeface="Calibri"/>
                        <a:cs typeface="Times New Roman"/>
                      </a:endParaRPr>
                    </a:p>
                  </a:txBody>
                  <a:tcPr marL="67754" marR="67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71001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90006" y="166255"/>
          <a:ext cx="8775864" cy="6555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28679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225630"/>
          <a:ext cx="8989620" cy="6460179"/>
        </p:xfrm>
        <a:graphic>
          <a:graphicData uri="http://schemas.openxmlformats.org/drawingml/2006/table">
            <a:tbl>
              <a:tblPr firstRow="1" firstCol="1" bandRow="1">
                <a:tableStyleId>{69C7853C-536D-4A76-A0AE-DD22124D55A5}</a:tableStyleId>
              </a:tblPr>
              <a:tblGrid>
                <a:gridCol w="3022840">
                  <a:extLst>
                    <a:ext uri="{9D8B030D-6E8A-4147-A177-3AD203B41FA5}">
                      <a16:colId xmlns:a16="http://schemas.microsoft.com/office/drawing/2014/main" xmlns="" val="20000"/>
                    </a:ext>
                  </a:extLst>
                </a:gridCol>
                <a:gridCol w="2983390">
                  <a:extLst>
                    <a:ext uri="{9D8B030D-6E8A-4147-A177-3AD203B41FA5}">
                      <a16:colId xmlns:a16="http://schemas.microsoft.com/office/drawing/2014/main" xmlns="" val="20001"/>
                    </a:ext>
                  </a:extLst>
                </a:gridCol>
                <a:gridCol w="2983390">
                  <a:extLst>
                    <a:ext uri="{9D8B030D-6E8A-4147-A177-3AD203B41FA5}">
                      <a16:colId xmlns:a16="http://schemas.microsoft.com/office/drawing/2014/main" xmlns="" val="20002"/>
                    </a:ext>
                  </a:extLst>
                </a:gridCol>
              </a:tblGrid>
              <a:tr h="1670855">
                <a:tc gridSpan="3">
                  <a:txBody>
                    <a:bodyPr/>
                    <a:lstStyle/>
                    <a:p>
                      <a:pPr algn="ctr">
                        <a:spcAft>
                          <a:spcPts val="0"/>
                        </a:spcAft>
                      </a:pPr>
                      <a:r>
                        <a:rPr lang="en-GB" sz="2400" b="1" dirty="0" smtClean="0">
                          <a:solidFill>
                            <a:schemeClr val="tx1"/>
                          </a:solidFill>
                          <a:effectLst/>
                        </a:rPr>
                        <a:t>Persons </a:t>
                      </a:r>
                      <a:r>
                        <a:rPr lang="en-GB" sz="2400" b="1" dirty="0">
                          <a:solidFill>
                            <a:schemeClr val="tx1"/>
                          </a:solidFill>
                          <a:effectLst/>
                        </a:rPr>
                        <a:t>with Disabilities </a:t>
                      </a:r>
                      <a:r>
                        <a:rPr lang="en-GB" sz="2400" b="1" dirty="0" smtClean="0">
                          <a:solidFill>
                            <a:schemeClr val="tx1"/>
                          </a:solidFill>
                          <a:effectLst/>
                        </a:rPr>
                        <a:t>(2016-2018)</a:t>
                      </a:r>
                      <a:endParaRPr lang="en-ZA" sz="2400" b="1" dirty="0">
                        <a:solidFill>
                          <a:schemeClr val="tx1"/>
                        </a:solidFill>
                        <a:effectLst/>
                        <a:latin typeface="Calibri"/>
                      </a:endParaRPr>
                    </a:p>
                  </a:txBody>
                  <a:tcPr marL="68580" marR="6858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394662">
                <a:tc>
                  <a:txBody>
                    <a:bodyPr/>
                    <a:lstStyle/>
                    <a:p>
                      <a:pPr algn="ctr">
                        <a:spcAft>
                          <a:spcPts val="0"/>
                        </a:spcAft>
                      </a:pPr>
                      <a:r>
                        <a:rPr lang="en-GB" sz="2400" b="1">
                          <a:solidFill>
                            <a:schemeClr val="tx1"/>
                          </a:solidFill>
                          <a:effectLst/>
                        </a:rPr>
                        <a:t>2016</a:t>
                      </a:r>
                      <a:endParaRPr lang="en-ZA" sz="2400" b="1">
                        <a:solidFill>
                          <a:schemeClr val="tx1"/>
                        </a:solidFill>
                        <a:effectLst/>
                        <a:latin typeface="Calibri"/>
                      </a:endParaRPr>
                    </a:p>
                  </a:txBody>
                  <a:tcPr marL="68580" marR="68580" marT="0" marB="0" anchor="ctr"/>
                </a:tc>
                <a:tc>
                  <a:txBody>
                    <a:bodyPr/>
                    <a:lstStyle/>
                    <a:p>
                      <a:pPr algn="ctr">
                        <a:spcAft>
                          <a:spcPts val="0"/>
                        </a:spcAft>
                      </a:pPr>
                      <a:r>
                        <a:rPr lang="en-GB" sz="2400" b="1" dirty="0">
                          <a:solidFill>
                            <a:schemeClr val="tx1"/>
                          </a:solidFill>
                          <a:effectLst/>
                        </a:rPr>
                        <a:t>2017</a:t>
                      </a:r>
                      <a:endParaRPr lang="en-ZA" sz="2400" b="1" dirty="0">
                        <a:solidFill>
                          <a:schemeClr val="tx1"/>
                        </a:solidFill>
                        <a:effectLst/>
                        <a:latin typeface="Calibri"/>
                      </a:endParaRPr>
                    </a:p>
                  </a:txBody>
                  <a:tcPr marL="68580" marR="68580" marT="0" marB="0" anchor="ctr"/>
                </a:tc>
                <a:tc>
                  <a:txBody>
                    <a:bodyPr/>
                    <a:lstStyle/>
                    <a:p>
                      <a:pPr algn="ctr">
                        <a:spcAft>
                          <a:spcPts val="0"/>
                        </a:spcAft>
                      </a:pPr>
                      <a:r>
                        <a:rPr lang="en-GB" sz="2400" b="1">
                          <a:solidFill>
                            <a:schemeClr val="tx1"/>
                          </a:solidFill>
                          <a:effectLst/>
                        </a:rPr>
                        <a:t>2018</a:t>
                      </a:r>
                      <a:endParaRPr lang="en-ZA" sz="2400" b="1">
                        <a:solidFill>
                          <a:schemeClr val="tx1"/>
                        </a:solidFill>
                        <a:effectLst/>
                        <a:latin typeface="Calibri"/>
                      </a:endParaRPr>
                    </a:p>
                  </a:txBody>
                  <a:tcPr marL="68580" marR="68580" marT="0" marB="0" anchor="ctr"/>
                </a:tc>
                <a:extLst>
                  <a:ext uri="{0D108BD9-81ED-4DB2-BD59-A6C34878D82A}">
                    <a16:rowId xmlns:a16="http://schemas.microsoft.com/office/drawing/2014/main" xmlns="" val="10001"/>
                  </a:ext>
                </a:extLst>
              </a:tr>
              <a:tr h="2394662">
                <a:tc>
                  <a:txBody>
                    <a:bodyPr/>
                    <a:lstStyle/>
                    <a:p>
                      <a:pPr algn="ctr">
                        <a:spcAft>
                          <a:spcPts val="0"/>
                        </a:spcAft>
                      </a:pPr>
                      <a:r>
                        <a:rPr lang="en-GB" sz="2400" b="1" dirty="0">
                          <a:solidFill>
                            <a:schemeClr val="tx1"/>
                          </a:solidFill>
                          <a:effectLst/>
                        </a:rPr>
                        <a:t>0.8%</a:t>
                      </a:r>
                      <a:endParaRPr lang="en-ZA" sz="2400" b="1" dirty="0">
                        <a:solidFill>
                          <a:schemeClr val="tx1"/>
                        </a:solidFill>
                        <a:effectLst/>
                        <a:latin typeface="Calibri"/>
                      </a:endParaRPr>
                    </a:p>
                  </a:txBody>
                  <a:tcPr marL="68580" marR="68580" marT="0" marB="0" anchor="ctr"/>
                </a:tc>
                <a:tc>
                  <a:txBody>
                    <a:bodyPr/>
                    <a:lstStyle/>
                    <a:p>
                      <a:pPr algn="ctr">
                        <a:spcAft>
                          <a:spcPts val="0"/>
                        </a:spcAft>
                      </a:pPr>
                      <a:r>
                        <a:rPr lang="en-GB" sz="2400" b="1" dirty="0">
                          <a:solidFill>
                            <a:schemeClr val="tx1"/>
                          </a:solidFill>
                          <a:effectLst/>
                        </a:rPr>
                        <a:t>1%</a:t>
                      </a:r>
                      <a:endParaRPr lang="en-ZA" sz="2400" b="1" dirty="0">
                        <a:solidFill>
                          <a:schemeClr val="tx1"/>
                        </a:solidFill>
                        <a:effectLst/>
                        <a:latin typeface="Calibri"/>
                      </a:endParaRPr>
                    </a:p>
                  </a:txBody>
                  <a:tcPr marL="68580" marR="68580" marT="0" marB="0" anchor="ctr"/>
                </a:tc>
                <a:tc>
                  <a:txBody>
                    <a:bodyPr/>
                    <a:lstStyle/>
                    <a:p>
                      <a:pPr algn="ctr">
                        <a:spcAft>
                          <a:spcPts val="0"/>
                        </a:spcAft>
                      </a:pPr>
                      <a:r>
                        <a:rPr lang="en-GB" sz="2400" b="1" dirty="0">
                          <a:solidFill>
                            <a:schemeClr val="tx1"/>
                          </a:solidFill>
                          <a:effectLst/>
                        </a:rPr>
                        <a:t>1%</a:t>
                      </a:r>
                      <a:endParaRPr lang="en-ZA" sz="2400" b="1" dirty="0">
                        <a:solidFill>
                          <a:schemeClr val="tx1"/>
                        </a:solidFill>
                        <a:effectLst/>
                        <a:latin typeface="Calibri"/>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844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ZA" b="1" dirty="0" smtClean="0"/>
              <a:t>Key observations</a:t>
            </a:r>
            <a:endParaRPr lang="en-ZA" b="1" dirty="0"/>
          </a:p>
        </p:txBody>
      </p:sp>
      <p:sp>
        <p:nvSpPr>
          <p:cNvPr id="3" name="Content Placeholder 2"/>
          <p:cNvSpPr>
            <a:spLocks noGrp="1"/>
          </p:cNvSpPr>
          <p:nvPr>
            <p:ph idx="1"/>
          </p:nvPr>
        </p:nvSpPr>
        <p:spPr>
          <a:xfrm>
            <a:off x="178131" y="1390650"/>
            <a:ext cx="8811490" cy="5318908"/>
          </a:xfrm>
          <a:solidFill>
            <a:schemeClr val="accent3">
              <a:lumMod val="20000"/>
              <a:lumOff val="80000"/>
            </a:schemeClr>
          </a:solidFill>
        </p:spPr>
        <p:txBody>
          <a:bodyPr>
            <a:normAutofit/>
          </a:bodyPr>
          <a:lstStyle/>
          <a:p>
            <a:r>
              <a:rPr lang="en-ZA" sz="2000" b="1" dirty="0" smtClean="0"/>
              <a:t>Concerning emerging trend on the employment of Foreign Nationals, in particular, at lower occupational levels.</a:t>
            </a:r>
          </a:p>
          <a:p>
            <a:pPr marL="0" indent="0">
              <a:buNone/>
            </a:pPr>
            <a:endParaRPr lang="en-ZA" sz="2000" b="1" dirty="0" smtClean="0"/>
          </a:p>
          <a:p>
            <a:r>
              <a:rPr lang="en-ZA" sz="2000" b="1" dirty="0" smtClean="0"/>
              <a:t>Excellent representation amongst the White Female and Indian population groups at the upper-four occupational levels, however, Africans and Coloureds lagging behind at these levels .</a:t>
            </a:r>
          </a:p>
          <a:p>
            <a:pPr marL="0" indent="0">
              <a:buNone/>
            </a:pPr>
            <a:endParaRPr lang="en-ZA" sz="2000" b="1" dirty="0" smtClean="0"/>
          </a:p>
          <a:p>
            <a:r>
              <a:rPr lang="en-ZA" sz="2000" b="1" dirty="0" smtClean="0"/>
              <a:t>There is a need to prioritise increasing the representation of persons with disabilities in the workforce.</a:t>
            </a:r>
          </a:p>
          <a:p>
            <a:pPr marL="0" indent="0">
              <a:buNone/>
            </a:pPr>
            <a:endParaRPr lang="en-ZA" sz="2000" b="1" dirty="0" smtClean="0"/>
          </a:p>
          <a:p>
            <a:r>
              <a:rPr lang="en-ZA" sz="2000" b="1" dirty="0" smtClean="0"/>
              <a:t>There  is a need to prioritise increasing the representation of the African and Coloured population groups in key occupational levels.</a:t>
            </a:r>
          </a:p>
          <a:p>
            <a:pPr marL="0" indent="0">
              <a:buNone/>
            </a:pPr>
            <a:endParaRPr lang="en-ZA" sz="2000" b="1" dirty="0" smtClean="0"/>
          </a:p>
          <a:p>
            <a:r>
              <a:rPr lang="en-ZA" sz="2000" b="1" dirty="0" smtClean="0"/>
              <a:t>Setting of workplace targets by employers not achieving the intended purpose of the EE Act.</a:t>
            </a:r>
          </a:p>
          <a:p>
            <a:endParaRPr lang="en-ZA" sz="2000" b="1" dirty="0" smtClean="0"/>
          </a:p>
          <a:p>
            <a:endParaRPr lang="en-ZA" sz="2000" b="1" dirty="0" smtClean="0"/>
          </a:p>
        </p:txBody>
      </p:sp>
    </p:spTree>
    <p:extLst>
      <p:ext uri="{BB962C8B-B14F-4D97-AF65-F5344CB8AC3E}">
        <p14:creationId xmlns:p14="http://schemas.microsoft.com/office/powerpoint/2010/main" xmlns="" val="2502066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a:solidFill>
                  <a:srgbClr val="FFFFFF"/>
                </a:solidFill>
                <a:latin typeface="Arial" charset="0"/>
              </a:rPr>
              <a:t>Chief Directorate Communication  |  2011.00.00</a:t>
            </a:r>
          </a:p>
        </p:txBody>
      </p:sp>
      <p:sp>
        <p:nvSpPr>
          <p:cNvPr id="20483" name="Title 1"/>
          <p:cNvSpPr txBox="1">
            <a:spLocks/>
          </p:cNvSpPr>
          <p:nvPr/>
        </p:nvSpPr>
        <p:spPr bwMode="auto">
          <a:xfrm>
            <a:off x="884238" y="1581150"/>
            <a:ext cx="76263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endParaRPr lang="en-US" altLang="en-US" sz="2200" b="1" dirty="0">
              <a:solidFill>
                <a:srgbClr val="595959"/>
              </a:solidFill>
              <a:latin typeface="Arial" charset="0"/>
            </a:endParaRPr>
          </a:p>
        </p:txBody>
      </p:sp>
      <p:sp>
        <p:nvSpPr>
          <p:cNvPr id="2" name="Rectangle 1"/>
          <p:cNvSpPr/>
          <p:nvPr/>
        </p:nvSpPr>
        <p:spPr>
          <a:xfrm>
            <a:off x="628650" y="11855"/>
            <a:ext cx="8248650" cy="1384995"/>
          </a:xfrm>
          <a:prstGeom prst="rect">
            <a:avLst/>
          </a:prstGeom>
        </p:spPr>
        <p:txBody>
          <a:bodyPr>
            <a:spAutoFit/>
          </a:bodyPr>
          <a:lstStyle/>
          <a:p>
            <a:pPr>
              <a:defRPr sz="2000" b="1" i="0" u="none" strike="noStrike" kern="1200" baseline="0">
                <a:solidFill>
                  <a:prstClr val="black"/>
                </a:solidFill>
                <a:latin typeface="+mn-lt"/>
                <a:ea typeface="+mn-ea"/>
                <a:cs typeface="+mn-cs"/>
              </a:defRPr>
            </a:pPr>
            <a:endParaRPr lang="en-ZA" sz="2800" b="1" dirty="0">
              <a:solidFill>
                <a:prstClr val="black"/>
              </a:solidFill>
              <a:latin typeface="+mn-lt"/>
              <a:ea typeface="+mn-ea"/>
            </a:endParaRPr>
          </a:p>
          <a:p>
            <a:pPr algn="ctr">
              <a:defRPr sz="2000" b="1" i="0" u="none" strike="noStrike" kern="1200" baseline="0">
                <a:solidFill>
                  <a:prstClr val="black"/>
                </a:solidFill>
                <a:latin typeface="+mn-lt"/>
                <a:ea typeface="+mn-ea"/>
                <a:cs typeface="+mn-cs"/>
              </a:defRPr>
            </a:pPr>
            <a:r>
              <a:rPr lang="en-ZA" sz="2800" b="1" dirty="0">
                <a:solidFill>
                  <a:prstClr val="black"/>
                </a:solidFill>
              </a:rPr>
              <a:t>What is in the pipeline?</a:t>
            </a:r>
          </a:p>
          <a:p>
            <a:pPr algn="ctr">
              <a:defRPr sz="2000" b="1" i="0" u="none" strike="noStrike" kern="1200" baseline="0">
                <a:solidFill>
                  <a:prstClr val="black"/>
                </a:solidFill>
                <a:latin typeface="+mn-lt"/>
                <a:ea typeface="+mn-ea"/>
                <a:cs typeface="+mn-cs"/>
              </a:defRPr>
            </a:pPr>
            <a:endParaRPr lang="en-ZA" sz="2800" b="1" dirty="0">
              <a:solidFill>
                <a:prstClr val="black"/>
              </a:solidFill>
              <a:latin typeface="+mn-lt"/>
              <a:ea typeface="+mn-ea"/>
            </a:endParaRPr>
          </a:p>
        </p:txBody>
      </p:sp>
      <p:sp>
        <p:nvSpPr>
          <p:cNvPr id="20485" name="Content Placeholder 2"/>
          <p:cNvSpPr>
            <a:spLocks noGrp="1"/>
          </p:cNvSpPr>
          <p:nvPr>
            <p:ph idx="1"/>
          </p:nvPr>
        </p:nvSpPr>
        <p:spPr>
          <a:xfrm>
            <a:off x="0" y="1396850"/>
            <a:ext cx="9144000" cy="5461150"/>
          </a:xfrm>
          <a:solidFill>
            <a:schemeClr val="accent3">
              <a:lumMod val="20000"/>
              <a:lumOff val="80000"/>
            </a:schemeClr>
          </a:solidFill>
        </p:spPr>
        <p:txBody>
          <a:bodyPr>
            <a:normAutofit/>
          </a:bodyPr>
          <a:lstStyle/>
          <a:p>
            <a:pPr>
              <a:buFont typeface="Arial" panose="020B0604020202020204" pitchFamily="34" charset="0"/>
              <a:buChar char="•"/>
              <a:defRPr/>
            </a:pPr>
            <a:r>
              <a:rPr lang="en-ZA" altLang="en-US" sz="2000" b="1" dirty="0" smtClean="0">
                <a:ea typeface="ＭＳ Ｐゴシック" pitchFamily="32" charset="-128"/>
              </a:rPr>
              <a:t>Revised instrument for the collection of Income Differential data (EEA4 form): </a:t>
            </a:r>
          </a:p>
          <a:p>
            <a:pPr marL="714375" indent="-357188">
              <a:buFont typeface="Wingdings" panose="05000000000000000000" pitchFamily="2" charset="2"/>
              <a:buChar char="ü"/>
              <a:defRPr/>
            </a:pPr>
            <a:r>
              <a:rPr lang="en-ZA" altLang="en-US" sz="2000" b="1" dirty="0" smtClean="0">
                <a:ea typeface="ＭＳ Ｐゴシック" pitchFamily="32" charset="-128"/>
              </a:rPr>
              <a:t>Published on 8 August 2019 and implemented from 2019 EE Reporting period (1 September – 15 January 2019)</a:t>
            </a:r>
          </a:p>
          <a:p>
            <a:pPr marL="714375" indent="-357188">
              <a:buFont typeface="Wingdings" panose="05000000000000000000" pitchFamily="2" charset="2"/>
              <a:buChar char="ü"/>
              <a:defRPr/>
            </a:pPr>
            <a:r>
              <a:rPr lang="en-ZA" altLang="en-US" sz="2000" b="1" dirty="0" smtClean="0">
                <a:ea typeface="ＭＳ Ｐゴシック" pitchFamily="32" charset="-128"/>
              </a:rPr>
              <a:t>Objective is the assessment of Wage Gap and Equal Pay for Work of Equal Value</a:t>
            </a:r>
          </a:p>
          <a:p>
            <a:pPr marL="0" indent="0">
              <a:buNone/>
              <a:defRPr/>
            </a:pPr>
            <a:endParaRPr lang="en-ZA" altLang="en-US" sz="2000" b="1" dirty="0" smtClean="0">
              <a:ea typeface="ＭＳ Ｐゴシック" pitchFamily="32" charset="-128"/>
            </a:endParaRPr>
          </a:p>
          <a:p>
            <a:pPr>
              <a:buFont typeface="Arial" panose="020B0604020202020204" pitchFamily="34" charset="0"/>
              <a:buChar char="•"/>
              <a:defRPr/>
            </a:pPr>
            <a:r>
              <a:rPr lang="en-ZA" altLang="en-US" sz="2000" b="1" dirty="0" smtClean="0">
                <a:ea typeface="ＭＳ Ｐゴシック" pitchFamily="32" charset="-128"/>
              </a:rPr>
              <a:t>2019 EEA4 implications for EE Inspections/ DG Reviews:</a:t>
            </a:r>
          </a:p>
          <a:p>
            <a:pPr marL="714375" indent="-357188">
              <a:buFont typeface="Wingdings" panose="05000000000000000000" pitchFamily="2" charset="2"/>
              <a:buChar char="ü"/>
              <a:tabLst>
                <a:tab pos="714375" algn="l"/>
              </a:tabLst>
              <a:defRPr/>
            </a:pPr>
            <a:r>
              <a:rPr lang="en-ZA" altLang="en-US" sz="2000" b="1" dirty="0" smtClean="0">
                <a:ea typeface="ＭＳ Ｐゴシック" pitchFamily="32" charset="-128"/>
              </a:rPr>
              <a:t>Verification of 2019 EEA4 with AA measures in EE Plans under ‘’Remuneration and benefits category”</a:t>
            </a:r>
          </a:p>
          <a:p>
            <a:pPr marL="357187" indent="0">
              <a:buNone/>
              <a:tabLst>
                <a:tab pos="714375" algn="l"/>
              </a:tabLst>
              <a:defRPr/>
            </a:pPr>
            <a:endParaRPr lang="en-ZA" altLang="en-US" sz="2000" b="1" dirty="0">
              <a:ea typeface="ＭＳ Ｐゴシック" pitchFamily="32" charset="-128"/>
            </a:endParaRPr>
          </a:p>
          <a:p>
            <a:pPr>
              <a:defRPr/>
            </a:pPr>
            <a:r>
              <a:rPr lang="en-ZA" altLang="en-US" sz="2000" b="1" dirty="0">
                <a:ea typeface="ＭＳ Ｐゴシック" pitchFamily="32" charset="-128"/>
              </a:rPr>
              <a:t>EE Amendment Bill, 2019 and its Amended EE Regulations, 2019 will be finalised and implemented from 1 September 2020.  </a:t>
            </a:r>
            <a:endParaRPr lang="en-ZA" altLang="en-US" sz="2000" b="1" dirty="0" smtClean="0">
              <a:ea typeface="ＭＳ Ｐゴシック" pitchFamily="32" charset="-128"/>
            </a:endParaRPr>
          </a:p>
          <a:p>
            <a:pPr marL="714375" indent="-357188">
              <a:buFont typeface="Wingdings" panose="05000000000000000000" pitchFamily="2" charset="2"/>
              <a:buChar char="ü"/>
              <a:defRPr/>
            </a:pPr>
            <a:r>
              <a:rPr lang="en-ZA" altLang="en-US" sz="2000" b="1" dirty="0" smtClean="0">
                <a:ea typeface="ＭＳ Ｐゴシック" pitchFamily="32" charset="-128"/>
              </a:rPr>
              <a:t>Bill </a:t>
            </a:r>
            <a:r>
              <a:rPr lang="en-ZA" altLang="en-US" sz="2000" b="1" dirty="0">
                <a:ea typeface="ＭＳ Ｐゴシック" pitchFamily="32" charset="-128"/>
              </a:rPr>
              <a:t>to be tabled in </a:t>
            </a:r>
            <a:r>
              <a:rPr lang="en-ZA" altLang="en-US" sz="2000" b="1" dirty="0" smtClean="0">
                <a:ea typeface="ＭＳ Ｐゴシック" pitchFamily="32" charset="-128"/>
              </a:rPr>
              <a:t>Cabinet before end Nov </a:t>
            </a:r>
            <a:r>
              <a:rPr lang="en-ZA" altLang="en-US" sz="2000" b="1" dirty="0">
                <a:ea typeface="ＭＳ Ｐゴシック" pitchFamily="32" charset="-128"/>
              </a:rPr>
              <a:t>in </a:t>
            </a:r>
            <a:r>
              <a:rPr lang="en-ZA" altLang="en-US" sz="2000" b="1" dirty="0" smtClean="0">
                <a:ea typeface="ＭＳ Ｐゴシック" pitchFamily="32" charset="-128"/>
              </a:rPr>
              <a:t> 2019 and it is envisaged that it will be finalised by Parliament by May/June 2020.</a:t>
            </a:r>
            <a:endParaRPr lang="en-ZA" altLang="en-US" sz="2000" b="1" dirty="0">
              <a:ea typeface="ＭＳ Ｐゴシック" pitchFamily="32" charset="-128"/>
            </a:endParaRPr>
          </a:p>
          <a:p>
            <a:pPr marL="0" indent="0">
              <a:buNone/>
              <a:defRPr/>
            </a:pPr>
            <a:endParaRPr lang="en-ZA" altLang="en-US" sz="2000" b="1" dirty="0">
              <a:ea typeface="ＭＳ Ｐゴシック" pitchFamily="32" charset="-128"/>
            </a:endParaRPr>
          </a:p>
          <a:p>
            <a:pPr marL="714375" indent="-358775">
              <a:buNone/>
              <a:tabLst>
                <a:tab pos="714375" algn="l"/>
              </a:tabLst>
              <a:defRPr/>
            </a:pPr>
            <a:endParaRPr lang="en-ZA" altLang="en-US" sz="2000" b="1" dirty="0" smtClean="0">
              <a:ea typeface="ＭＳ Ｐゴシック" pitchFamily="32" charset="-128"/>
            </a:endParaRPr>
          </a:p>
          <a:p>
            <a:pPr marL="0" indent="0">
              <a:buNone/>
              <a:defRPr/>
            </a:pPr>
            <a:endParaRPr lang="en-ZA" altLang="en-US" sz="2000" b="1" dirty="0" smtClean="0">
              <a:ea typeface="ＭＳ Ｐゴシック" pitchFamily="32" charset="-128"/>
            </a:endParaRPr>
          </a:p>
          <a:p>
            <a:pPr marL="0" indent="0">
              <a:buNone/>
              <a:defRPr/>
            </a:pPr>
            <a:endParaRPr lang="en-ZA" altLang="en-US" sz="2000" b="1" dirty="0" smtClean="0">
              <a:ea typeface="ＭＳ Ｐゴシック" pitchFamily="32" charset="-128"/>
            </a:endParaRPr>
          </a:p>
          <a:p>
            <a:pPr>
              <a:buFont typeface="Wingdings" panose="05000000000000000000" pitchFamily="2" charset="2"/>
              <a:buChar char="ü"/>
              <a:defRPr/>
            </a:pPr>
            <a:endParaRPr lang="en-ZA" altLang="en-US" sz="2000" b="1" dirty="0" smtClean="0">
              <a:ea typeface="ＭＳ Ｐゴシック" pitchFamily="32" charset="-128"/>
            </a:endParaRPr>
          </a:p>
          <a:p>
            <a:pPr>
              <a:defRPr/>
            </a:pPr>
            <a:endParaRPr lang="en-ZA" altLang="en-US" sz="2000" b="1" dirty="0" smtClean="0">
              <a:ea typeface="ＭＳ Ｐゴシック" pitchFamily="32" charset="-128"/>
            </a:endParaRPr>
          </a:p>
          <a:p>
            <a:pPr>
              <a:defRPr/>
            </a:pPr>
            <a:endParaRPr lang="en-ZA" altLang="en-US" sz="2000" b="1" dirty="0" smtClean="0">
              <a:ea typeface="ＭＳ Ｐゴシック" pitchFamily="32" charset="-128"/>
            </a:endParaRPr>
          </a:p>
        </p:txBody>
      </p:sp>
    </p:spTree>
    <p:extLst>
      <p:ext uri="{BB962C8B-B14F-4D97-AF65-F5344CB8AC3E}">
        <p14:creationId xmlns:p14="http://schemas.microsoft.com/office/powerpoint/2010/main" xmlns="" val="3727038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a:solidFill>
                  <a:srgbClr val="FFFFFF"/>
                </a:solidFill>
                <a:latin typeface="Arial" charset="0"/>
              </a:rPr>
              <a:t>Chief Directorate Communication  |  2011.00.00</a:t>
            </a:r>
          </a:p>
        </p:txBody>
      </p:sp>
      <p:sp>
        <p:nvSpPr>
          <p:cNvPr id="20483" name="Title 1"/>
          <p:cNvSpPr txBox="1">
            <a:spLocks/>
          </p:cNvSpPr>
          <p:nvPr/>
        </p:nvSpPr>
        <p:spPr bwMode="auto">
          <a:xfrm>
            <a:off x="884238" y="1581150"/>
            <a:ext cx="76263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endParaRPr lang="en-US" altLang="en-US" sz="2200" b="1" dirty="0">
              <a:solidFill>
                <a:srgbClr val="595959"/>
              </a:solidFill>
              <a:latin typeface="Arial" charset="0"/>
            </a:endParaRPr>
          </a:p>
        </p:txBody>
      </p:sp>
      <p:sp>
        <p:nvSpPr>
          <p:cNvPr id="2" name="Rectangle 1"/>
          <p:cNvSpPr/>
          <p:nvPr/>
        </p:nvSpPr>
        <p:spPr>
          <a:xfrm rot="10800000" flipV="1">
            <a:off x="723900" y="535074"/>
            <a:ext cx="8058150" cy="529735"/>
          </a:xfrm>
          <a:prstGeom prst="rect">
            <a:avLst/>
          </a:prstGeom>
        </p:spPr>
        <p:txBody>
          <a:bodyPr wrap="square">
            <a:spAutoFit/>
          </a:bodyPr>
          <a:lstStyle/>
          <a:p>
            <a:pPr algn="ctr">
              <a:defRPr sz="2000" b="1" i="0" u="none" strike="noStrike" kern="1200" baseline="0">
                <a:solidFill>
                  <a:prstClr val="black"/>
                </a:solidFill>
                <a:latin typeface="+mn-lt"/>
                <a:ea typeface="+mn-ea"/>
                <a:cs typeface="+mn-cs"/>
              </a:defRPr>
            </a:pPr>
            <a:r>
              <a:rPr lang="en-ZA" sz="2800" b="1" dirty="0" smtClean="0">
                <a:solidFill>
                  <a:prstClr val="black"/>
                </a:solidFill>
                <a:latin typeface="+mn-lt"/>
                <a:ea typeface="+mn-ea"/>
              </a:rPr>
              <a:t>What is in the pipeline? </a:t>
            </a:r>
            <a:r>
              <a:rPr lang="en-ZA" sz="2800" b="1" dirty="0" err="1" smtClean="0">
                <a:solidFill>
                  <a:prstClr val="black"/>
                </a:solidFill>
              </a:rPr>
              <a:t>Cont</a:t>
            </a:r>
            <a:r>
              <a:rPr lang="en-ZA" sz="2800" b="1" dirty="0" smtClean="0">
                <a:solidFill>
                  <a:prstClr val="black"/>
                </a:solidFill>
              </a:rPr>
              <a:t>…</a:t>
            </a:r>
            <a:endParaRPr lang="en-ZA" sz="2800" b="1" dirty="0">
              <a:solidFill>
                <a:prstClr val="black"/>
              </a:solidFill>
              <a:latin typeface="+mn-lt"/>
              <a:ea typeface="+mn-ea"/>
            </a:endParaRPr>
          </a:p>
        </p:txBody>
      </p:sp>
      <p:sp>
        <p:nvSpPr>
          <p:cNvPr id="20485" name="Content Placeholder 2"/>
          <p:cNvSpPr>
            <a:spLocks noGrp="1"/>
          </p:cNvSpPr>
          <p:nvPr>
            <p:ph idx="1"/>
          </p:nvPr>
        </p:nvSpPr>
        <p:spPr>
          <a:xfrm>
            <a:off x="180975" y="1337860"/>
            <a:ext cx="9144000" cy="5615390"/>
          </a:xfrm>
          <a:solidFill>
            <a:schemeClr val="accent3">
              <a:lumMod val="20000"/>
              <a:lumOff val="80000"/>
            </a:schemeClr>
          </a:solidFill>
        </p:spPr>
        <p:txBody>
          <a:bodyPr>
            <a:normAutofit/>
          </a:bodyPr>
          <a:lstStyle/>
          <a:p>
            <a:pPr>
              <a:defRPr/>
            </a:pPr>
            <a:endParaRPr lang="en-ZA" altLang="en-US" sz="2000" b="1" dirty="0" smtClean="0">
              <a:ea typeface="ＭＳ Ｐゴシック" pitchFamily="32" charset="-128"/>
            </a:endParaRPr>
          </a:p>
          <a:p>
            <a:pPr>
              <a:defRPr/>
            </a:pPr>
            <a:r>
              <a:rPr lang="en-ZA" altLang="en-US" sz="2000" b="1" dirty="0" smtClean="0">
                <a:ea typeface="ＭＳ Ｐゴシック" pitchFamily="32" charset="-128"/>
              </a:rPr>
              <a:t>Primary </a:t>
            </a:r>
            <a:r>
              <a:rPr lang="en-ZA" altLang="en-US" sz="2000" b="1" dirty="0">
                <a:ea typeface="ＭＳ Ｐゴシック" pitchFamily="32" charset="-128"/>
              </a:rPr>
              <a:t>objectives of amendments:</a:t>
            </a:r>
          </a:p>
          <a:p>
            <a:pPr marL="714375" indent="-358775">
              <a:buFont typeface="Wingdings" panose="05000000000000000000" pitchFamily="2" charset="2"/>
              <a:buChar char="ü"/>
              <a:defRPr/>
            </a:pPr>
            <a:r>
              <a:rPr lang="en-ZA" altLang="en-US" sz="2000" b="1" dirty="0">
                <a:ea typeface="ＭＳ Ｐゴシック" pitchFamily="32" charset="-128"/>
              </a:rPr>
              <a:t>Empower the Minister on advice of the CEE to regulate Sector specific EE Targets; and</a:t>
            </a:r>
          </a:p>
          <a:p>
            <a:pPr marL="714375" indent="-358775">
              <a:buFont typeface="Wingdings" panose="05000000000000000000" pitchFamily="2" charset="2"/>
              <a:buChar char="ü"/>
              <a:defRPr/>
            </a:pPr>
            <a:r>
              <a:rPr lang="en-ZA" altLang="en-US" sz="2000" b="1" dirty="0">
                <a:ea typeface="ＭＳ Ｐゴシック" pitchFamily="32" charset="-128"/>
              </a:rPr>
              <a:t>Promulgation of Section 53 to enable the issuing of EE Compliance Certificate as a prerequisite for accessing State Contracts.</a:t>
            </a:r>
          </a:p>
          <a:p>
            <a:pPr marL="0" indent="0">
              <a:buNone/>
              <a:defRPr/>
            </a:pPr>
            <a:endParaRPr lang="en-ZA" altLang="en-US" sz="2000" b="1" dirty="0" smtClean="0">
              <a:ea typeface="ＭＳ Ｐゴシック" pitchFamily="32" charset="-128"/>
            </a:endParaRPr>
          </a:p>
          <a:p>
            <a:pPr>
              <a:defRPr/>
            </a:pPr>
            <a:r>
              <a:rPr lang="en-ZA" altLang="en-US" sz="2000" b="1" dirty="0" smtClean="0">
                <a:ea typeface="ＭＳ Ｐゴシック" pitchFamily="32" charset="-128"/>
              </a:rPr>
              <a:t>Review of current EE policy tools on elimination of harassment and sexual harassment with the view of developing a new Code of Good Practice on the Elimination of Violence and Harassment in the World of Work to align with the ILO Convention on Violence and Harassment (June 2019).</a:t>
            </a:r>
          </a:p>
          <a:p>
            <a:pPr marL="714375" indent="-357188">
              <a:buFont typeface="Wingdings" panose="05000000000000000000" pitchFamily="2" charset="2"/>
              <a:buChar char="ü"/>
              <a:defRPr/>
            </a:pPr>
            <a:r>
              <a:rPr lang="en-ZA" altLang="en-US" sz="2000" b="1" dirty="0" smtClean="0">
                <a:ea typeface="ＭＳ Ｐゴシック" pitchFamily="32" charset="-128"/>
              </a:rPr>
              <a:t>Draft Code on Violence and Harassment will be published for public comment in February 2020; and</a:t>
            </a:r>
          </a:p>
          <a:p>
            <a:pPr marL="714375" indent="-357188">
              <a:buFont typeface="Wingdings" panose="05000000000000000000" pitchFamily="2" charset="2"/>
              <a:buChar char="ü"/>
              <a:defRPr/>
            </a:pPr>
            <a:r>
              <a:rPr lang="en-ZA" altLang="en-US" sz="2000" b="1" dirty="0" smtClean="0">
                <a:ea typeface="ＭＳ Ｐゴシック" pitchFamily="32" charset="-128"/>
              </a:rPr>
              <a:t>Final Code on Violence and Harassment implemented from May/June 2020.</a:t>
            </a:r>
          </a:p>
        </p:txBody>
      </p:sp>
    </p:spTree>
    <p:extLst>
      <p:ext uri="{BB962C8B-B14F-4D97-AF65-F5344CB8AC3E}">
        <p14:creationId xmlns:p14="http://schemas.microsoft.com/office/powerpoint/2010/main" xmlns="" val="2240791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a:solidFill>
                  <a:srgbClr val="FFFFFF"/>
                </a:solidFill>
                <a:latin typeface="Arial" charset="0"/>
              </a:rPr>
              <a:t>Chief Directorate Communication  |  2011.00.00</a:t>
            </a:r>
          </a:p>
        </p:txBody>
      </p:sp>
      <p:sp>
        <p:nvSpPr>
          <p:cNvPr id="20483" name="Title 1"/>
          <p:cNvSpPr txBox="1">
            <a:spLocks/>
          </p:cNvSpPr>
          <p:nvPr/>
        </p:nvSpPr>
        <p:spPr bwMode="auto">
          <a:xfrm>
            <a:off x="884238" y="1581150"/>
            <a:ext cx="76263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endParaRPr lang="en-US" altLang="en-US" sz="2200" b="1" dirty="0">
              <a:solidFill>
                <a:srgbClr val="595959"/>
              </a:solidFill>
              <a:latin typeface="Arial" charset="0"/>
            </a:endParaRPr>
          </a:p>
        </p:txBody>
      </p:sp>
      <p:sp>
        <p:nvSpPr>
          <p:cNvPr id="2" name="Rectangle 1"/>
          <p:cNvSpPr/>
          <p:nvPr/>
        </p:nvSpPr>
        <p:spPr>
          <a:xfrm rot="10800000" flipV="1">
            <a:off x="723900" y="322888"/>
            <a:ext cx="8058150" cy="954107"/>
          </a:xfrm>
          <a:prstGeom prst="rect">
            <a:avLst/>
          </a:prstGeom>
        </p:spPr>
        <p:txBody>
          <a:bodyPr wrap="square">
            <a:spAutoFit/>
          </a:bodyPr>
          <a:lstStyle/>
          <a:p>
            <a:pPr algn="ctr">
              <a:defRPr sz="2000" b="1" i="0" u="none" strike="noStrike" kern="1200" baseline="0">
                <a:solidFill>
                  <a:prstClr val="black"/>
                </a:solidFill>
                <a:latin typeface="+mn-lt"/>
                <a:ea typeface="+mn-ea"/>
                <a:cs typeface="+mn-cs"/>
              </a:defRPr>
            </a:pPr>
            <a:r>
              <a:rPr lang="en-ZA" sz="2800" b="1" dirty="0" smtClean="0">
                <a:solidFill>
                  <a:prstClr val="black"/>
                </a:solidFill>
                <a:latin typeface="+mn-lt"/>
                <a:ea typeface="+mn-ea"/>
              </a:rPr>
              <a:t>What does it mean for EE inspections and enforcement</a:t>
            </a:r>
            <a:endParaRPr lang="en-ZA" sz="2800" b="1" dirty="0">
              <a:solidFill>
                <a:prstClr val="black"/>
              </a:solidFill>
              <a:latin typeface="+mn-lt"/>
              <a:ea typeface="+mn-ea"/>
            </a:endParaRPr>
          </a:p>
        </p:txBody>
      </p:sp>
      <p:sp>
        <p:nvSpPr>
          <p:cNvPr id="20485" name="Content Placeholder 2"/>
          <p:cNvSpPr>
            <a:spLocks noGrp="1"/>
          </p:cNvSpPr>
          <p:nvPr>
            <p:ph idx="1"/>
          </p:nvPr>
        </p:nvSpPr>
        <p:spPr>
          <a:xfrm>
            <a:off x="66675" y="1337860"/>
            <a:ext cx="8810625" cy="5615390"/>
          </a:xfrm>
          <a:solidFill>
            <a:schemeClr val="accent3">
              <a:lumMod val="20000"/>
              <a:lumOff val="80000"/>
            </a:schemeClr>
          </a:solidFill>
        </p:spPr>
        <p:txBody>
          <a:bodyPr>
            <a:normAutofit fontScale="92500" lnSpcReduction="20000"/>
          </a:bodyPr>
          <a:lstStyle/>
          <a:p>
            <a:pPr>
              <a:defRPr/>
            </a:pPr>
            <a:r>
              <a:rPr lang="en-ZA" altLang="en-US" sz="2000" b="1" dirty="0">
                <a:ea typeface="ＭＳ Ｐゴシック" pitchFamily="32" charset="-128"/>
              </a:rPr>
              <a:t>Implications of EE Amendments for EE enforcement of compliance:</a:t>
            </a:r>
          </a:p>
          <a:p>
            <a:pPr marL="0" indent="0">
              <a:buNone/>
              <a:defRPr/>
            </a:pPr>
            <a:endParaRPr lang="en-ZA" altLang="en-US" sz="2000" b="1" dirty="0">
              <a:ea typeface="ＭＳ Ｐゴシック" pitchFamily="32" charset="-128"/>
            </a:endParaRPr>
          </a:p>
          <a:p>
            <a:pPr marL="714375" indent="-357188">
              <a:buFont typeface="Wingdings" panose="05000000000000000000" pitchFamily="2" charset="2"/>
              <a:buChar char="ü"/>
              <a:defRPr/>
            </a:pPr>
            <a:r>
              <a:rPr lang="en-ZA" altLang="en-US" sz="2000" b="1" dirty="0">
                <a:ea typeface="ＭＳ Ｐゴシック" pitchFamily="32" charset="-128"/>
              </a:rPr>
              <a:t>Nature of EE inspections will change –</a:t>
            </a:r>
          </a:p>
          <a:p>
            <a:pPr marL="1071563" indent="-357188">
              <a:buFont typeface="Wingdings" panose="05000000000000000000" pitchFamily="2" charset="2"/>
              <a:buChar char="q"/>
              <a:defRPr/>
            </a:pPr>
            <a:r>
              <a:rPr lang="en-ZA" altLang="en-US" sz="2000" b="1" u="sng" dirty="0">
                <a:ea typeface="ＭＳ Ｐゴシック" pitchFamily="32" charset="-128"/>
              </a:rPr>
              <a:t>After EE Certificates of Compliance are issued (Automated process)</a:t>
            </a:r>
            <a:r>
              <a:rPr lang="en-ZA" altLang="en-US" sz="2000" b="1" dirty="0">
                <a:ea typeface="ＭＳ Ｐゴシック" pitchFamily="32" charset="-128"/>
              </a:rPr>
              <a:t>:</a:t>
            </a:r>
          </a:p>
          <a:p>
            <a:pPr marL="1071563" indent="-357188">
              <a:buFont typeface="Courier New" panose="02070309020205020404" pitchFamily="49" charset="0"/>
              <a:buChar char="o"/>
              <a:defRPr/>
            </a:pPr>
            <a:r>
              <a:rPr lang="en-ZA" altLang="en-US" sz="2000" b="1" dirty="0">
                <a:ea typeface="ＭＳ Ｐゴシック" pitchFamily="32" charset="-128"/>
              </a:rPr>
              <a:t>A list of employers with Certificates will be send to Inspections and Enforcement Services (IES) for On-Site Verification Audits; and</a:t>
            </a:r>
          </a:p>
          <a:p>
            <a:pPr marL="1071563" indent="-357188">
              <a:buFont typeface="Courier New" panose="02070309020205020404" pitchFamily="49" charset="0"/>
              <a:buChar char="o"/>
              <a:defRPr/>
            </a:pPr>
            <a:r>
              <a:rPr lang="en-ZA" altLang="en-US" sz="2000" b="1" dirty="0">
                <a:ea typeface="ＭＳ Ｐゴシック" pitchFamily="32" charset="-128"/>
              </a:rPr>
              <a:t>A list of non-compliant employers with no EE Certificates of Compliance will be send to IES for investigation and enforcement for failure to comply with Sector EE targets and own Annual targets in the EE Plans.</a:t>
            </a:r>
          </a:p>
          <a:p>
            <a:pPr marL="714375" indent="0">
              <a:buNone/>
              <a:defRPr/>
            </a:pPr>
            <a:endParaRPr lang="en-ZA" altLang="en-US" sz="2000" b="1" dirty="0">
              <a:ea typeface="ＭＳ Ｐゴシック" pitchFamily="32" charset="-128"/>
            </a:endParaRPr>
          </a:p>
          <a:p>
            <a:pPr>
              <a:buFont typeface="Wingdings" panose="05000000000000000000" pitchFamily="2" charset="2"/>
              <a:buChar char="ü"/>
              <a:defRPr/>
            </a:pPr>
            <a:r>
              <a:rPr lang="en-ZA" altLang="en-US" sz="2000" b="1" dirty="0">
                <a:ea typeface="ＭＳ Ｐゴシック" pitchFamily="32" charset="-128"/>
              </a:rPr>
              <a:t>On-site verification audits will be substantive:</a:t>
            </a:r>
          </a:p>
          <a:p>
            <a:pPr marL="800100" indent="-442913">
              <a:buFont typeface="Courier New" panose="02070309020205020404" pitchFamily="49" charset="0"/>
              <a:buChar char="o"/>
              <a:defRPr/>
            </a:pPr>
            <a:r>
              <a:rPr lang="en-ZA" altLang="en-US" sz="2000" b="1" dirty="0">
                <a:ea typeface="ＭＳ Ｐゴシック" pitchFamily="32" charset="-128"/>
              </a:rPr>
              <a:t>Analysis of EE Plans, EEA2 and EEA4 reports; </a:t>
            </a:r>
          </a:p>
          <a:p>
            <a:pPr marL="800100" indent="-442913">
              <a:buFont typeface="Courier New" panose="02070309020205020404" pitchFamily="49" charset="0"/>
              <a:buChar char="o"/>
              <a:defRPr/>
            </a:pPr>
            <a:r>
              <a:rPr lang="en-ZA" altLang="en-US" sz="2000" b="1" dirty="0">
                <a:ea typeface="ＭＳ Ｐゴシック" pitchFamily="32" charset="-128"/>
              </a:rPr>
              <a:t>Verification of the justifiable reasons provided for failure to meet EE targets; </a:t>
            </a:r>
          </a:p>
          <a:p>
            <a:pPr marL="800100" indent="-442913">
              <a:buFont typeface="Courier New" panose="02070309020205020404" pitchFamily="49" charset="0"/>
              <a:buChar char="o"/>
              <a:defRPr/>
            </a:pPr>
            <a:r>
              <a:rPr lang="en-ZA" altLang="en-US" sz="2000" b="1" dirty="0">
                <a:ea typeface="ＭＳ Ｐゴシック" pitchFamily="32" charset="-128"/>
              </a:rPr>
              <a:t>Verification of payment of National Minimum Wage.</a:t>
            </a:r>
          </a:p>
          <a:p>
            <a:pPr marL="357187" indent="0">
              <a:buNone/>
              <a:defRPr/>
            </a:pPr>
            <a:r>
              <a:rPr lang="en-ZA" altLang="en-US" sz="2000" b="1" dirty="0">
                <a:ea typeface="ＭＳ Ｐゴシック" pitchFamily="32" charset="-128"/>
              </a:rPr>
              <a:t>All the above form part of the compliance assessment criteria under Section 53(6) in the EE Bill.</a:t>
            </a:r>
          </a:p>
          <a:p>
            <a:pPr marL="357187" indent="0">
              <a:buNone/>
              <a:defRPr/>
            </a:pPr>
            <a:endParaRPr lang="en-ZA" altLang="en-US" sz="2000" b="1" dirty="0">
              <a:ea typeface="ＭＳ Ｐゴシック" pitchFamily="32" charset="-128"/>
            </a:endParaRPr>
          </a:p>
          <a:p>
            <a:pPr>
              <a:buFont typeface="Wingdings" panose="05000000000000000000" pitchFamily="2" charset="2"/>
              <a:buChar char="ü"/>
              <a:defRPr/>
            </a:pPr>
            <a:r>
              <a:rPr lang="en-ZA" altLang="en-US" sz="2000" b="1" dirty="0">
                <a:ea typeface="ＭＳ Ｐゴシック" pitchFamily="32" charset="-128"/>
              </a:rPr>
              <a:t>Discussions are underway to outline the roadmap for future EE inspections and training will be provided to IES.</a:t>
            </a:r>
          </a:p>
          <a:p>
            <a:pPr>
              <a:defRPr/>
            </a:pPr>
            <a:endParaRPr lang="en-ZA" altLang="en-US" sz="2000" b="1" dirty="0" smtClean="0">
              <a:ea typeface="ＭＳ Ｐゴシック" pitchFamily="32" charset="-128"/>
            </a:endParaRPr>
          </a:p>
        </p:txBody>
      </p:sp>
    </p:spTree>
    <p:extLst>
      <p:ext uri="{BB962C8B-B14F-4D97-AF65-F5344CB8AC3E}">
        <p14:creationId xmlns:p14="http://schemas.microsoft.com/office/powerpoint/2010/main" xmlns="" val="2212766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700" b="1">
                <a:solidFill>
                  <a:srgbClr val="FFAB16"/>
                </a:solidFill>
                <a:latin typeface="Arial" charset="0"/>
              </a:rPr>
              <a:t>Thank </a:t>
            </a:r>
            <a:r>
              <a:rPr lang="en-US" altLang="en-US" sz="2700" b="1">
                <a:solidFill>
                  <a:schemeClr val="bg1"/>
                </a:solidFill>
                <a:latin typeface="Arial" charset="0"/>
              </a:rPr>
              <a:t>You</a:t>
            </a:r>
            <a:r>
              <a:rPr lang="en-US" altLang="en-US" sz="2700" b="1">
                <a:solidFill>
                  <a:srgbClr val="FFAB16"/>
                </a:solidFill>
                <a:latin typeface="Arial" charset="0"/>
              </a:rPr>
              <a:t>…</a:t>
            </a:r>
          </a:p>
        </p:txBody>
      </p:sp>
      <p:sp>
        <p:nvSpPr>
          <p:cNvPr id="6" name="Title 1">
            <a:extLst>
              <a:ext uri="{FF2B5EF4-FFF2-40B4-BE49-F238E27FC236}">
                <a16:creationId xmlns:a16="http://schemas.microsoft.com/office/drawing/2014/main" xmlns="" id="{B1EF70E3-3FC7-F749-A541-A6D2AA96A296}"/>
              </a:ext>
            </a:extLst>
          </p:cNvPr>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000" dirty="0">
              <a:solidFill>
                <a:srgbClr val="FFFFFF"/>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18754" y="118754"/>
          <a:ext cx="8930244" cy="6555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62601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 y="116632"/>
          <a:ext cx="9144000"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1787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07504" y="116632"/>
          <a:ext cx="8928992"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7630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4"/>
          <a:ext cx="9144000" cy="6741359"/>
        </p:xfrm>
        <a:graphic>
          <a:graphicData uri="http://schemas.openxmlformats.org/drawingml/2006/table">
            <a:tbl>
              <a:tblPr firstRow="1" firstCol="1" lastCol="1" bandRow="1" bandCol="1"/>
              <a:tblGrid>
                <a:gridCol w="1234695">
                  <a:extLst>
                    <a:ext uri="{9D8B030D-6E8A-4147-A177-3AD203B41FA5}">
                      <a16:colId xmlns:a16="http://schemas.microsoft.com/office/drawing/2014/main" xmlns="" val="20000"/>
                    </a:ext>
                  </a:extLst>
                </a:gridCol>
                <a:gridCol w="752746">
                  <a:extLst>
                    <a:ext uri="{9D8B030D-6E8A-4147-A177-3AD203B41FA5}">
                      <a16:colId xmlns:a16="http://schemas.microsoft.com/office/drawing/2014/main" xmlns="" val="20001"/>
                    </a:ext>
                  </a:extLst>
                </a:gridCol>
                <a:gridCol w="963556">
                  <a:extLst>
                    <a:ext uri="{9D8B030D-6E8A-4147-A177-3AD203B41FA5}">
                      <a16:colId xmlns:a16="http://schemas.microsoft.com/office/drawing/2014/main" xmlns="" val="20002"/>
                    </a:ext>
                  </a:extLst>
                </a:gridCol>
                <a:gridCol w="747512">
                  <a:extLst>
                    <a:ext uri="{9D8B030D-6E8A-4147-A177-3AD203B41FA5}">
                      <a16:colId xmlns:a16="http://schemas.microsoft.com/office/drawing/2014/main" xmlns="" val="20003"/>
                    </a:ext>
                  </a:extLst>
                </a:gridCol>
                <a:gridCol w="791210">
                  <a:extLst>
                    <a:ext uri="{9D8B030D-6E8A-4147-A177-3AD203B41FA5}">
                      <a16:colId xmlns:a16="http://schemas.microsoft.com/office/drawing/2014/main" xmlns="" val="20004"/>
                    </a:ext>
                  </a:extLst>
                </a:gridCol>
                <a:gridCol w="875815">
                  <a:extLst>
                    <a:ext uri="{9D8B030D-6E8A-4147-A177-3AD203B41FA5}">
                      <a16:colId xmlns:a16="http://schemas.microsoft.com/office/drawing/2014/main" xmlns="" val="20005"/>
                    </a:ext>
                  </a:extLst>
                </a:gridCol>
                <a:gridCol w="875815">
                  <a:extLst>
                    <a:ext uri="{9D8B030D-6E8A-4147-A177-3AD203B41FA5}">
                      <a16:colId xmlns:a16="http://schemas.microsoft.com/office/drawing/2014/main" xmlns="" val="20006"/>
                    </a:ext>
                  </a:extLst>
                </a:gridCol>
                <a:gridCol w="748440">
                  <a:extLst>
                    <a:ext uri="{9D8B030D-6E8A-4147-A177-3AD203B41FA5}">
                      <a16:colId xmlns:a16="http://schemas.microsoft.com/office/drawing/2014/main" xmlns="" val="20007"/>
                    </a:ext>
                  </a:extLst>
                </a:gridCol>
                <a:gridCol w="659187">
                  <a:extLst>
                    <a:ext uri="{9D8B030D-6E8A-4147-A177-3AD203B41FA5}">
                      <a16:colId xmlns:a16="http://schemas.microsoft.com/office/drawing/2014/main" xmlns="" val="20008"/>
                    </a:ext>
                  </a:extLst>
                </a:gridCol>
                <a:gridCol w="747512">
                  <a:extLst>
                    <a:ext uri="{9D8B030D-6E8A-4147-A177-3AD203B41FA5}">
                      <a16:colId xmlns:a16="http://schemas.microsoft.com/office/drawing/2014/main" xmlns="" val="20009"/>
                    </a:ext>
                  </a:extLst>
                </a:gridCol>
                <a:gridCol w="747512">
                  <a:extLst>
                    <a:ext uri="{9D8B030D-6E8A-4147-A177-3AD203B41FA5}">
                      <a16:colId xmlns:a16="http://schemas.microsoft.com/office/drawing/2014/main" xmlns="" val="20010"/>
                    </a:ext>
                  </a:extLst>
                </a:gridCol>
              </a:tblGrid>
              <a:tr h="279662">
                <a:tc gridSpan="11">
                  <a:txBody>
                    <a:bodyPr/>
                    <a:lstStyle/>
                    <a:p>
                      <a:pPr>
                        <a:spcAft>
                          <a:spcPts val="0"/>
                        </a:spcAft>
                        <a:tabLst>
                          <a:tab pos="2637155" algn="ctr"/>
                          <a:tab pos="5274310" algn="r"/>
                        </a:tabLst>
                      </a:pPr>
                      <a:r>
                        <a:rPr lang="en-US" sz="1600" b="1" dirty="0" smtClean="0">
                          <a:effectLst/>
                          <a:latin typeface="Calibri"/>
                          <a:ea typeface="Times New Roman"/>
                        </a:rPr>
                        <a:t>Workforce </a:t>
                      </a:r>
                      <a:r>
                        <a:rPr lang="en-US" sz="1600" b="1" dirty="0">
                          <a:effectLst/>
                          <a:latin typeface="Calibri"/>
                          <a:ea typeface="Times New Roman"/>
                        </a:rPr>
                        <a:t>profile at the Top Management Level by Province, Population Group and Gender</a:t>
                      </a:r>
                      <a:endParaRPr lang="en-ZA" sz="16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70827">
                <a:tc rowSpan="2">
                  <a:txBody>
                    <a:bodyPr/>
                    <a:lstStyle/>
                    <a:p>
                      <a:pPr marL="154940" algn="ctr">
                        <a:spcAft>
                          <a:spcPts val="0"/>
                        </a:spcAft>
                        <a:tabLst>
                          <a:tab pos="2637155" algn="ctr"/>
                          <a:tab pos="5274310" algn="r"/>
                        </a:tabLst>
                      </a:pPr>
                      <a:r>
                        <a:rPr lang="en-US" sz="1400" b="1">
                          <a:effectLst/>
                          <a:latin typeface="Calibri"/>
                          <a:ea typeface="Times New Roman"/>
                        </a:rPr>
                        <a:t>PROVINCE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tabLst>
                          <a:tab pos="2637155" algn="ctr"/>
                          <a:tab pos="5274310" algn="r"/>
                        </a:tabLst>
                      </a:pPr>
                      <a:r>
                        <a:rPr lang="en-US" sz="1400" b="1" dirty="0">
                          <a:effectLst/>
                          <a:latin typeface="Calibri"/>
                          <a:ea typeface="Times New Roman"/>
                        </a:rPr>
                        <a:t>Male</a:t>
                      </a:r>
                      <a:endParaRPr lang="en-ZA" sz="14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tabLst>
                          <a:tab pos="2637155" algn="ctr"/>
                          <a:tab pos="5274310" algn="r"/>
                        </a:tabLst>
                      </a:pPr>
                      <a:r>
                        <a:rPr lang="en-US" sz="1400" b="1">
                          <a:effectLst/>
                          <a:latin typeface="Calibri"/>
                          <a:ea typeface="Times New Roman"/>
                        </a:rPr>
                        <a:t>Foreign National</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301863">
                <a:tc vMerge="1">
                  <a:txBody>
                    <a:bodyPr/>
                    <a:lstStyle/>
                    <a:p>
                      <a:endParaRPr lang="en-ZA"/>
                    </a:p>
                  </a:txBody>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dirty="0">
                          <a:effectLst/>
                          <a:latin typeface="Calibri"/>
                          <a:ea typeface="Times New Roman"/>
                        </a:rPr>
                        <a:t>Coloured</a:t>
                      </a:r>
                      <a:endParaRPr lang="en-ZA" sz="1400" b="1"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African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Coloured</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Indian</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White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Lst>
                      </a:pPr>
                      <a:r>
                        <a:rPr lang="en-US" sz="1400" b="1">
                          <a:effectLst/>
                          <a:latin typeface="Calibri"/>
                          <a:ea typeface="Times New Roman"/>
                        </a:rPr>
                        <a:t>Female</a:t>
                      </a:r>
                      <a:endParaRPr lang="en-ZA" sz="1400" b="1">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3223">
                <a:tc>
                  <a:txBody>
                    <a:bodyPr/>
                    <a:lstStyle/>
                    <a:p>
                      <a:pPr>
                        <a:spcAft>
                          <a:spcPts val="0"/>
                        </a:spcAft>
                        <a:tabLst>
                          <a:tab pos="2637155" algn="ctr"/>
                          <a:tab pos="5274310" algn="r"/>
                        </a:tabLst>
                      </a:pPr>
                      <a:r>
                        <a:rPr lang="en-US" sz="1400" b="1">
                          <a:effectLst/>
                          <a:latin typeface="Calibri"/>
                          <a:ea typeface="Times New Roman"/>
                        </a:rPr>
                        <a:t>Eastern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11.1%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4.1%</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2.5%</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58.9%</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5.4%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2.6%</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3223">
                <a:tc>
                  <a:txBody>
                    <a:bodyPr/>
                    <a:lstStyle/>
                    <a:p>
                      <a:pPr>
                        <a:spcAft>
                          <a:spcPts val="0"/>
                        </a:spcAft>
                        <a:tabLst>
                          <a:tab pos="2637155" algn="ctr"/>
                          <a:tab pos="5274310" algn="r"/>
                        </a:tabLst>
                      </a:pPr>
                      <a:r>
                        <a:rPr lang="en-US" sz="1400" b="1">
                          <a:effectLst/>
                          <a:latin typeface="Calibri"/>
                          <a:ea typeface="Times New Roman"/>
                        </a:rPr>
                        <a:t>Free State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43223">
                <a:tc>
                  <a:txBody>
                    <a:bodyPr/>
                    <a:lstStyle/>
                    <a:p>
                      <a:pPr>
                        <a:spcAft>
                          <a:spcPts val="0"/>
                        </a:spcAft>
                        <a:tabLst>
                          <a:tab pos="2637155" algn="ctr"/>
                          <a:tab pos="5274310" algn="r"/>
                        </a:tabLst>
                      </a:pPr>
                      <a:r>
                        <a:rPr lang="en-US" sz="1400" b="1">
                          <a:effectLst/>
                          <a:latin typeface="Calibri"/>
                          <a:ea typeface="Times New Roman"/>
                        </a:rPr>
                        <a:t>Gauteng</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4.0%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0.7%</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43223">
                <a:tc>
                  <a:txBody>
                    <a:bodyPr/>
                    <a:lstStyle/>
                    <a:p>
                      <a:pPr>
                        <a:spcAft>
                          <a:spcPts val="0"/>
                        </a:spcAft>
                        <a:tabLst>
                          <a:tab pos="2637155" algn="ctr"/>
                          <a:tab pos="5274310" algn="r"/>
                        </a:tabLst>
                      </a:pPr>
                      <a:r>
                        <a:rPr lang="en-US" sz="1400" b="1">
                          <a:effectLst/>
                          <a:latin typeface="Calibri"/>
                          <a:ea typeface="Times New Roman"/>
                        </a:rPr>
                        <a:t>KwaZulu-Natal</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19.0%</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0.3%</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3223">
                <a:tc>
                  <a:txBody>
                    <a:bodyPr/>
                    <a:lstStyle/>
                    <a:p>
                      <a:pPr>
                        <a:spcAft>
                          <a:spcPts val="0"/>
                        </a:spcAft>
                        <a:tabLst>
                          <a:tab pos="2637155" algn="ctr"/>
                          <a:tab pos="5274310" algn="r"/>
                        </a:tabLst>
                      </a:pPr>
                      <a:r>
                        <a:rPr lang="en-US" sz="1400" b="1">
                          <a:effectLst/>
                          <a:latin typeface="Calibri"/>
                          <a:ea typeface="Times New Roman"/>
                        </a:rPr>
                        <a:t>Limpopo</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43223">
                <a:tc>
                  <a:txBody>
                    <a:bodyPr/>
                    <a:lstStyle/>
                    <a:p>
                      <a:pPr>
                        <a:spcAft>
                          <a:spcPts val="0"/>
                        </a:spcAft>
                        <a:tabLst>
                          <a:tab pos="2637155" algn="ctr"/>
                          <a:tab pos="5274310" algn="r"/>
                        </a:tabLst>
                      </a:pPr>
                      <a:r>
                        <a:rPr lang="en-US" sz="1400" b="1">
                          <a:effectLst/>
                          <a:latin typeface="Calibri"/>
                          <a:ea typeface="Times New Roman"/>
                        </a:rPr>
                        <a:t>Mpumalanga</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55.6%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43223">
                <a:tc>
                  <a:txBody>
                    <a:bodyPr/>
                    <a:lstStyle/>
                    <a:p>
                      <a:pPr>
                        <a:spcAft>
                          <a:spcPts val="0"/>
                        </a:spcAft>
                        <a:tabLst>
                          <a:tab pos="2637155" algn="ctr"/>
                          <a:tab pos="5274310" algn="r"/>
                        </a:tabLst>
                      </a:pPr>
                      <a:r>
                        <a:rPr lang="en-US" sz="1400" b="1">
                          <a:effectLst/>
                          <a:latin typeface="Calibri"/>
                          <a:ea typeface="Times New Roman"/>
                        </a:rPr>
                        <a:t>Northern Cape</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56.3%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43223">
                <a:tc>
                  <a:txBody>
                    <a:bodyPr/>
                    <a:lstStyle/>
                    <a:p>
                      <a:pPr>
                        <a:spcAft>
                          <a:spcPts val="0"/>
                        </a:spcAft>
                        <a:tabLst>
                          <a:tab pos="2637155" algn="ctr"/>
                          <a:tab pos="5274310" algn="r"/>
                        </a:tabLst>
                      </a:pPr>
                      <a:r>
                        <a:rPr lang="en-US" sz="1400" b="1">
                          <a:effectLst/>
                          <a:latin typeface="Calibri"/>
                          <a:ea typeface="Times New Roman"/>
                        </a:rPr>
                        <a:t>North West</a:t>
                      </a:r>
                      <a:endParaRPr lang="en-ZA" sz="1400" b="1">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23.2%</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50.6%</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7.4%</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0.2%</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643223">
                <a:tc>
                  <a:txBody>
                    <a:bodyPr/>
                    <a:lstStyle/>
                    <a:p>
                      <a:pPr>
                        <a:spcAft>
                          <a:spcPts val="0"/>
                        </a:spcAft>
                      </a:pPr>
                      <a:r>
                        <a:rPr lang="en-ZA" sz="1400" b="1">
                          <a:effectLst/>
                          <a:latin typeface="Calibri"/>
                        </a:rPr>
                        <a:t>Western Cape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60.7%</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5.0%</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14.9%</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a:t>
                      </a:r>
                      <a:endParaRPr lang="en-ZA" sz="14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0.4%</a:t>
                      </a:r>
                      <a:endParaRPr lang="en-ZA"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828878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 y="0"/>
          <a:ext cx="9144001" cy="6709457"/>
        </p:xfrm>
        <a:graphic>
          <a:graphicData uri="http://schemas.openxmlformats.org/drawingml/2006/table">
            <a:tbl>
              <a:tblPr firstRow="1" firstCol="1" lastCol="1" bandRow="1" bandCol="1"/>
              <a:tblGrid>
                <a:gridCol w="1348666">
                  <a:extLst>
                    <a:ext uri="{9D8B030D-6E8A-4147-A177-3AD203B41FA5}">
                      <a16:colId xmlns:a16="http://schemas.microsoft.com/office/drawing/2014/main" xmlns="" val="20000"/>
                    </a:ext>
                  </a:extLst>
                </a:gridCol>
                <a:gridCol w="816321">
                  <a:extLst>
                    <a:ext uri="{9D8B030D-6E8A-4147-A177-3AD203B41FA5}">
                      <a16:colId xmlns:a16="http://schemas.microsoft.com/office/drawing/2014/main" xmlns="" val="20001"/>
                    </a:ext>
                  </a:extLst>
                </a:gridCol>
                <a:gridCol w="904281">
                  <a:extLst>
                    <a:ext uri="{9D8B030D-6E8A-4147-A177-3AD203B41FA5}">
                      <a16:colId xmlns:a16="http://schemas.microsoft.com/office/drawing/2014/main" xmlns="" val="20002"/>
                    </a:ext>
                  </a:extLst>
                </a:gridCol>
                <a:gridCol w="646307">
                  <a:extLst>
                    <a:ext uri="{9D8B030D-6E8A-4147-A177-3AD203B41FA5}">
                      <a16:colId xmlns:a16="http://schemas.microsoft.com/office/drawing/2014/main" xmlns="" val="20003"/>
                    </a:ext>
                  </a:extLst>
                </a:gridCol>
                <a:gridCol w="775750">
                  <a:extLst>
                    <a:ext uri="{9D8B030D-6E8A-4147-A177-3AD203B41FA5}">
                      <a16:colId xmlns:a16="http://schemas.microsoft.com/office/drawing/2014/main" xmlns="" val="20004"/>
                    </a:ext>
                  </a:extLst>
                </a:gridCol>
                <a:gridCol w="904281">
                  <a:extLst>
                    <a:ext uri="{9D8B030D-6E8A-4147-A177-3AD203B41FA5}">
                      <a16:colId xmlns:a16="http://schemas.microsoft.com/office/drawing/2014/main" xmlns="" val="20005"/>
                    </a:ext>
                  </a:extLst>
                </a:gridCol>
                <a:gridCol w="904281">
                  <a:extLst>
                    <a:ext uri="{9D8B030D-6E8A-4147-A177-3AD203B41FA5}">
                      <a16:colId xmlns:a16="http://schemas.microsoft.com/office/drawing/2014/main" xmlns="" val="20006"/>
                    </a:ext>
                  </a:extLst>
                </a:gridCol>
                <a:gridCol w="646307">
                  <a:extLst>
                    <a:ext uri="{9D8B030D-6E8A-4147-A177-3AD203B41FA5}">
                      <a16:colId xmlns:a16="http://schemas.microsoft.com/office/drawing/2014/main" xmlns="" val="20007"/>
                    </a:ext>
                  </a:extLst>
                </a:gridCol>
                <a:gridCol w="646307">
                  <a:extLst>
                    <a:ext uri="{9D8B030D-6E8A-4147-A177-3AD203B41FA5}">
                      <a16:colId xmlns:a16="http://schemas.microsoft.com/office/drawing/2014/main" xmlns="" val="20008"/>
                    </a:ext>
                  </a:extLst>
                </a:gridCol>
                <a:gridCol w="775750">
                  <a:extLst>
                    <a:ext uri="{9D8B030D-6E8A-4147-A177-3AD203B41FA5}">
                      <a16:colId xmlns:a16="http://schemas.microsoft.com/office/drawing/2014/main" xmlns="" val="20009"/>
                    </a:ext>
                  </a:extLst>
                </a:gridCol>
                <a:gridCol w="775750">
                  <a:extLst>
                    <a:ext uri="{9D8B030D-6E8A-4147-A177-3AD203B41FA5}">
                      <a16:colId xmlns:a16="http://schemas.microsoft.com/office/drawing/2014/main" xmlns="" val="20010"/>
                    </a:ext>
                  </a:extLst>
                </a:gridCol>
              </a:tblGrid>
              <a:tr h="165081">
                <a:tc gridSpan="11">
                  <a:txBody>
                    <a:bodyPr/>
                    <a:lstStyle/>
                    <a:p>
                      <a:pPr>
                        <a:spcAft>
                          <a:spcPts val="0"/>
                        </a:spcAft>
                      </a:pPr>
                      <a:r>
                        <a:rPr lang="en-GB" sz="1600" b="1" dirty="0" smtClean="0">
                          <a:effectLst/>
                          <a:latin typeface="Calibri"/>
                          <a:ea typeface="Times New Roman"/>
                        </a:rPr>
                        <a:t>Workforce </a:t>
                      </a:r>
                      <a:r>
                        <a:rPr lang="en-GB" sz="1600" b="1" dirty="0">
                          <a:effectLst/>
                          <a:latin typeface="Calibri"/>
                          <a:ea typeface="Times New Roman"/>
                        </a:rPr>
                        <a:t>profile at the Top Management Level by </a:t>
                      </a:r>
                      <a:r>
                        <a:rPr lang="en-GB" sz="1600" b="1" dirty="0" err="1" smtClean="0">
                          <a:effectLst/>
                          <a:latin typeface="Calibri"/>
                          <a:ea typeface="Times New Roman"/>
                        </a:rPr>
                        <a:t>Sector,Population</a:t>
                      </a:r>
                      <a:r>
                        <a:rPr lang="en-GB" sz="1600" b="1" dirty="0" smtClean="0">
                          <a:effectLst/>
                          <a:latin typeface="Calibri"/>
                          <a:ea typeface="Times New Roman"/>
                        </a:rPr>
                        <a:t> </a:t>
                      </a:r>
                      <a:r>
                        <a:rPr lang="en-GB" sz="1600" b="1" dirty="0">
                          <a:effectLst/>
                          <a:latin typeface="Calibri"/>
                          <a:ea typeface="Times New Roman"/>
                        </a:rPr>
                        <a:t>Group and Gender</a:t>
                      </a:r>
                      <a:endParaRPr lang="en-ZA" sz="1600" b="1" dirty="0">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7984">
                <a:tc rowSpan="2">
                  <a:txBody>
                    <a:bodyPr/>
                    <a:lstStyle/>
                    <a:p>
                      <a:pPr>
                        <a:spcAft>
                          <a:spcPts val="0"/>
                        </a:spcAft>
                      </a:pPr>
                      <a:r>
                        <a:rPr lang="en-GB" sz="1400" b="1">
                          <a:effectLst/>
                          <a:latin typeface="Calibri"/>
                          <a:ea typeface="Times New Roman"/>
                        </a:rPr>
                        <a:t> </a:t>
                      </a:r>
                      <a:endParaRPr lang="en-ZA" sz="1400" b="1">
                        <a:effectLst/>
                        <a:latin typeface="Calibri"/>
                      </a:endParaRPr>
                    </a:p>
                    <a:p>
                      <a:pPr algn="ctr">
                        <a:spcAft>
                          <a:spcPts val="0"/>
                        </a:spcAft>
                      </a:pPr>
                      <a:r>
                        <a:rPr lang="en-GB" sz="1400" b="1">
                          <a:effectLst/>
                          <a:latin typeface="Calibri"/>
                          <a:ea typeface="Times New Roman"/>
                        </a:rPr>
                        <a:t>Sector</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spcAft>
                          <a:spcPts val="0"/>
                        </a:spcAft>
                      </a:pPr>
                      <a:r>
                        <a:rPr lang="en-GB" sz="1400" b="1" dirty="0">
                          <a:effectLst/>
                          <a:latin typeface="Calibri"/>
                          <a:ea typeface="Times New Roman"/>
                        </a:rPr>
                        <a:t>Female</a:t>
                      </a:r>
                      <a:endParaRPr lang="en-ZA" sz="1400" b="1" dirty="0">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spcAft>
                          <a:spcPts val="0"/>
                        </a:spcAft>
                      </a:pPr>
                      <a:r>
                        <a:rPr lang="en-GB" sz="1400" b="1">
                          <a:effectLst/>
                          <a:latin typeface="Calibri"/>
                          <a:ea typeface="Times New Roman"/>
                        </a:rPr>
                        <a:t>Foreign National</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1"/>
                  </a:ext>
                </a:extLst>
              </a:tr>
              <a:tr h="247621">
                <a:tc vMerge="1">
                  <a:txBody>
                    <a:bodyPr/>
                    <a:lstStyle/>
                    <a:p>
                      <a:endParaRPr lang="en-ZA"/>
                    </a:p>
                  </a:txBody>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Indian</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African</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Coloured</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Calibri"/>
                          <a:ea typeface="Times New Roman"/>
                        </a:rPr>
                        <a:t>Indian</a:t>
                      </a:r>
                      <a:endParaRPr lang="en-ZA" sz="1400" b="1" dirty="0">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White</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Male</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effectLst/>
                          <a:latin typeface="Calibri"/>
                          <a:ea typeface="Times New Roman"/>
                        </a:rPr>
                        <a:t>Female</a:t>
                      </a:r>
                      <a:endParaRPr lang="en-ZA" sz="1400" b="1">
                        <a:effectLst/>
                        <a:latin typeface="Calibri"/>
                      </a:endParaRPr>
                    </a:p>
                  </a:txBody>
                  <a:tcPr marL="61905" marR="61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3124">
                <a:tc>
                  <a:txBody>
                    <a:bodyPr/>
                    <a:lstStyle/>
                    <a:p>
                      <a:pPr>
                        <a:spcAft>
                          <a:spcPts val="0"/>
                        </a:spcAft>
                      </a:pPr>
                      <a:r>
                        <a:rPr lang="en-GB" sz="1400" b="1">
                          <a:effectLst/>
                          <a:latin typeface="Calibri"/>
                          <a:ea typeface="Times New Roman"/>
                        </a:rPr>
                        <a:t>Agriculture</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72.0%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13.3%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3124">
                <a:tc>
                  <a:txBody>
                    <a:bodyPr/>
                    <a:lstStyle/>
                    <a:p>
                      <a:pPr>
                        <a:spcAft>
                          <a:spcPts val="0"/>
                        </a:spcAft>
                      </a:pPr>
                      <a:r>
                        <a:rPr lang="en-GB" sz="1400" b="1" dirty="0">
                          <a:effectLst/>
                          <a:latin typeface="Calibri"/>
                          <a:ea typeface="Times New Roman"/>
                        </a:rPr>
                        <a:t>Mining and Quarrying</a:t>
                      </a:r>
                      <a:endParaRPr lang="en-ZA" sz="1400" b="1" dirty="0">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20.5%</a:t>
                      </a:r>
                      <a:endParaRPr lang="en-ZA" sz="1400" b="1" dirty="0">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54.3%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7.8%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3124">
                <a:tc>
                  <a:txBody>
                    <a:bodyPr/>
                    <a:lstStyle/>
                    <a:p>
                      <a:pPr>
                        <a:spcAft>
                          <a:spcPts val="0"/>
                        </a:spcAft>
                      </a:pPr>
                      <a:r>
                        <a:rPr lang="en-GB" sz="1400" b="1" dirty="0">
                          <a:effectLst/>
                          <a:latin typeface="Calibri"/>
                          <a:ea typeface="Times New Roman"/>
                        </a:rPr>
                        <a:t>Manufacturing</a:t>
                      </a:r>
                      <a:endParaRPr lang="en-ZA" sz="1400" b="1" dirty="0">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1431">
                <a:tc>
                  <a:txBody>
                    <a:bodyPr/>
                    <a:lstStyle/>
                    <a:p>
                      <a:pPr>
                        <a:spcAft>
                          <a:spcPts val="0"/>
                        </a:spcAft>
                      </a:pPr>
                      <a:r>
                        <a:rPr lang="en-GB" sz="1400" b="1">
                          <a:effectLst/>
                          <a:latin typeface="Calibri"/>
                          <a:ea typeface="Times New Roman"/>
                        </a:rPr>
                        <a:t>Electricity, Gas and Water</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38.4%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12.7%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3124">
                <a:tc>
                  <a:txBody>
                    <a:bodyPr/>
                    <a:lstStyle/>
                    <a:p>
                      <a:pPr>
                        <a:spcAft>
                          <a:spcPts val="0"/>
                        </a:spcAft>
                      </a:pPr>
                      <a:r>
                        <a:rPr lang="en-GB" sz="1400" b="1" dirty="0">
                          <a:effectLst/>
                          <a:latin typeface="Calibri"/>
                          <a:ea typeface="Times New Roman"/>
                        </a:rPr>
                        <a:t>Construction</a:t>
                      </a:r>
                      <a:endParaRPr lang="en-ZA" sz="1400" b="1" dirty="0">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13.8%</a:t>
                      </a:r>
                      <a:endParaRPr lang="en-ZA" sz="1400" b="1" dirty="0">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55.9%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95242">
                <a:tc>
                  <a:txBody>
                    <a:bodyPr/>
                    <a:lstStyle/>
                    <a:p>
                      <a:pPr>
                        <a:spcAft>
                          <a:spcPts val="0"/>
                        </a:spcAft>
                      </a:pPr>
                      <a:r>
                        <a:rPr lang="en-GB" sz="1400" b="1">
                          <a:effectLst/>
                          <a:latin typeface="Calibri"/>
                          <a:ea typeface="Times New Roman"/>
                        </a:rPr>
                        <a:t>Retail and Motor Trade/Repair Service</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59.8%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95242">
                <a:tc>
                  <a:txBody>
                    <a:bodyPr/>
                    <a:lstStyle/>
                    <a:p>
                      <a:pPr>
                        <a:spcAft>
                          <a:spcPts val="0"/>
                        </a:spcAft>
                      </a:pPr>
                      <a:r>
                        <a:rPr lang="en-GB" sz="1400" b="1">
                          <a:effectLst/>
                          <a:latin typeface="Calibri"/>
                          <a:ea typeface="Times New Roman"/>
                        </a:rPr>
                        <a:t>Wholesale Trade/Commercial Agents/ Allied Services</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10.7%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55.9%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1.4%</a:t>
                      </a:r>
                      <a:endParaRPr lang="en-ZA" sz="1400" b="1" dirty="0">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95242">
                <a:tc>
                  <a:txBody>
                    <a:bodyPr/>
                    <a:lstStyle/>
                    <a:p>
                      <a:pPr>
                        <a:spcAft>
                          <a:spcPts val="0"/>
                        </a:spcAft>
                      </a:pPr>
                      <a:r>
                        <a:rPr lang="en-GB" sz="1400" b="1">
                          <a:effectLst/>
                          <a:latin typeface="Calibri"/>
                          <a:ea typeface="Times New Roman"/>
                        </a:rPr>
                        <a:t>Catering/ Accommodation/ other trade</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8.9%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49.3%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20.4%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5242">
                <a:tc>
                  <a:txBody>
                    <a:bodyPr/>
                    <a:lstStyle/>
                    <a:p>
                      <a:pPr>
                        <a:spcAft>
                          <a:spcPts val="0"/>
                        </a:spcAft>
                      </a:pPr>
                      <a:r>
                        <a:rPr lang="en-GB" sz="1400" b="1">
                          <a:effectLst/>
                          <a:latin typeface="Calibri"/>
                          <a:ea typeface="Times New Roman"/>
                        </a:rPr>
                        <a:t>Transport/ Storage/ Communications</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46.7%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6.4%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4.6%</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3124">
                <a:tc>
                  <a:txBody>
                    <a:bodyPr/>
                    <a:lstStyle/>
                    <a:p>
                      <a:pPr>
                        <a:spcAft>
                          <a:spcPts val="0"/>
                        </a:spcAft>
                      </a:pPr>
                      <a:r>
                        <a:rPr lang="en-GB" sz="1400" b="1">
                          <a:effectLst/>
                          <a:latin typeface="Calibri"/>
                          <a:ea typeface="Times New Roman"/>
                        </a:rPr>
                        <a:t>Finance/Business Services</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9.4%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5.8%</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50.3%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16.2%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0.9%</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71431">
                <a:tc>
                  <a:txBody>
                    <a:bodyPr/>
                    <a:lstStyle/>
                    <a:p>
                      <a:pPr>
                        <a:spcAft>
                          <a:spcPts val="0"/>
                        </a:spcAft>
                      </a:pPr>
                      <a:r>
                        <a:rPr lang="en-GB" sz="1400" b="1">
                          <a:effectLst/>
                          <a:latin typeface="Calibri"/>
                          <a:ea typeface="Times New Roman"/>
                        </a:rPr>
                        <a:t>Community/</a:t>
                      </a:r>
                      <a:endParaRPr lang="en-ZA" sz="1400" b="1">
                        <a:effectLst/>
                        <a:latin typeface="Calibri"/>
                      </a:endParaRPr>
                    </a:p>
                    <a:p>
                      <a:pPr>
                        <a:spcAft>
                          <a:spcPts val="0"/>
                        </a:spcAft>
                      </a:pPr>
                      <a:r>
                        <a:rPr lang="en-GB" sz="1400" b="1">
                          <a:effectLst/>
                          <a:latin typeface="Calibri"/>
                          <a:ea typeface="Times New Roman"/>
                        </a:rPr>
                        <a:t>Social/Personal Services</a:t>
                      </a:r>
                      <a:endParaRPr lang="en-ZA" sz="1400" b="1">
                        <a:effectLst/>
                        <a:latin typeface="Calibri"/>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21.7%</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4.0%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5.1%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33.3%</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11.5%</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2.2%</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3.1%</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17.0%</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Arial"/>
                        </a:rPr>
                        <a:t>1.4%</a:t>
                      </a:r>
                      <a:endParaRPr lang="en-ZA" sz="1400" b="1">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Arial"/>
                        </a:rPr>
                        <a:t>0.7%</a:t>
                      </a:r>
                      <a:endParaRPr lang="en-ZA" sz="1400" b="1" dirty="0">
                        <a:effectLst/>
                        <a:latin typeface="Calibri"/>
                        <a:ea typeface="Calibri"/>
                        <a:cs typeface="Times New Roman"/>
                      </a:endParaRPr>
                    </a:p>
                  </a:txBody>
                  <a:tcPr marL="61905" marR="61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20447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493</TotalTime>
  <Words>3964</Words>
  <Application>Microsoft Office PowerPoint</Application>
  <PresentationFormat>On-screen Show (4:3)</PresentationFormat>
  <Paragraphs>1684</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National EAP by Race and Gender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Key observations</vt:lpstr>
      <vt:lpstr>Slide 42</vt:lpstr>
      <vt:lpstr>Slide 43</vt:lpstr>
      <vt:lpstr>Slide 44</vt:lpstr>
      <vt:lpstr>Slide 45</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127</cp:revision>
  <dcterms:created xsi:type="dcterms:W3CDTF">2011-10-12T13:20:57Z</dcterms:created>
  <dcterms:modified xsi:type="dcterms:W3CDTF">2019-12-03T11:22:12Z</dcterms:modified>
</cp:coreProperties>
</file>