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60" r:id="rId1"/>
  </p:sldMasterIdLst>
  <p:handoutMasterIdLst>
    <p:handoutMasterId r:id="rId59"/>
  </p:handoutMasterIdLst>
  <p:sldIdLst>
    <p:sldId id="256" r:id="rId2"/>
    <p:sldId id="257" r:id="rId3"/>
    <p:sldId id="313" r:id="rId4"/>
    <p:sldId id="259" r:id="rId5"/>
    <p:sldId id="260" r:id="rId6"/>
    <p:sldId id="261" r:id="rId7"/>
    <p:sldId id="265" r:id="rId8"/>
    <p:sldId id="314" r:id="rId9"/>
    <p:sldId id="267" r:id="rId10"/>
    <p:sldId id="268" r:id="rId11"/>
    <p:sldId id="269" r:id="rId12"/>
    <p:sldId id="270" r:id="rId13"/>
    <p:sldId id="271" r:id="rId14"/>
    <p:sldId id="272" r:id="rId15"/>
    <p:sldId id="315" r:id="rId16"/>
    <p:sldId id="274" r:id="rId17"/>
    <p:sldId id="275" r:id="rId18"/>
    <p:sldId id="276" r:id="rId19"/>
    <p:sldId id="316" r:id="rId20"/>
    <p:sldId id="278" r:id="rId21"/>
    <p:sldId id="279" r:id="rId22"/>
    <p:sldId id="280" r:id="rId23"/>
    <p:sldId id="281" r:id="rId24"/>
    <p:sldId id="319" r:id="rId25"/>
    <p:sldId id="283" r:id="rId26"/>
    <p:sldId id="284" r:id="rId27"/>
    <p:sldId id="285" r:id="rId28"/>
    <p:sldId id="286" r:id="rId29"/>
    <p:sldId id="287" r:id="rId30"/>
    <p:sldId id="288" r:id="rId31"/>
    <p:sldId id="289" r:id="rId32"/>
    <p:sldId id="291" r:id="rId33"/>
    <p:sldId id="292" r:id="rId34"/>
    <p:sldId id="293" r:id="rId35"/>
    <p:sldId id="320" r:id="rId36"/>
    <p:sldId id="294" r:id="rId37"/>
    <p:sldId id="295" r:id="rId38"/>
    <p:sldId id="318"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7" r:id="rId57"/>
    <p:sldId id="258" r:id="rId58"/>
  </p:sldIdLst>
  <p:sldSz cx="9906000" cy="6858000" type="A4"/>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9"/>
    <p:restoredTop sz="94678"/>
  </p:normalViewPr>
  <p:slideViewPr>
    <p:cSldViewPr snapToGrid="0" snapToObjects="1">
      <p:cViewPr varScale="1">
        <p:scale>
          <a:sx n="110" d="100"/>
          <a:sy n="110" d="100"/>
        </p:scale>
        <p:origin x="-1350" y="-90"/>
      </p:cViewPr>
      <p:guideLst>
        <p:guide orient="horz" pos="2160"/>
        <p:guide pos="312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51163" cy="498475"/>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56038" y="1"/>
            <a:ext cx="2951162" cy="498475"/>
          </a:xfrm>
          <a:prstGeom prst="rect">
            <a:avLst/>
          </a:prstGeom>
        </p:spPr>
        <p:txBody>
          <a:bodyPr vert="horz" lIns="91440" tIns="45720" rIns="91440" bIns="45720" rtlCol="0"/>
          <a:lstStyle>
            <a:lvl1pPr algn="r">
              <a:defRPr sz="1200"/>
            </a:lvl1pPr>
          </a:lstStyle>
          <a:p>
            <a:fld id="{D24C1215-6411-4AC6-B09F-76FC55B80FA0}" type="datetimeFigureOut">
              <a:rPr lang="en-ZA" smtClean="0"/>
              <a:pPr/>
              <a:t>2019/11/28</a:t>
            </a:fld>
            <a:endParaRPr lang="en-ZA"/>
          </a:p>
        </p:txBody>
      </p:sp>
      <p:sp>
        <p:nvSpPr>
          <p:cNvPr id="4" name="Footer Placeholder 3"/>
          <p:cNvSpPr>
            <a:spLocks noGrp="1"/>
          </p:cNvSpPr>
          <p:nvPr>
            <p:ph type="ftr" sz="quarter" idx="2"/>
          </p:nvPr>
        </p:nvSpPr>
        <p:spPr>
          <a:xfrm>
            <a:off x="1" y="9442450"/>
            <a:ext cx="2951163" cy="498475"/>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56038" y="9442450"/>
            <a:ext cx="2951162" cy="498475"/>
          </a:xfrm>
          <a:prstGeom prst="rect">
            <a:avLst/>
          </a:prstGeom>
        </p:spPr>
        <p:txBody>
          <a:bodyPr vert="horz" lIns="91440" tIns="45720" rIns="91440" bIns="45720" rtlCol="0" anchor="b"/>
          <a:lstStyle>
            <a:lvl1pPr algn="r">
              <a:defRPr sz="1200"/>
            </a:lvl1pPr>
          </a:lstStyle>
          <a:p>
            <a:fld id="{4BF64D3B-A24A-49C6-8649-13F27E5E03C1}" type="slidenum">
              <a:rPr lang="en-ZA" smtClean="0"/>
              <a:pPr/>
              <a:t>‹#›</a:t>
            </a:fld>
            <a:endParaRPr lang="en-ZA"/>
          </a:p>
        </p:txBody>
      </p:sp>
    </p:spTree>
    <p:extLst>
      <p:ext uri="{BB962C8B-B14F-4D97-AF65-F5344CB8AC3E}">
        <p14:creationId xmlns:p14="http://schemas.microsoft.com/office/powerpoint/2010/main" xmlns="" val="352902089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23463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1038" y="365125"/>
            <a:ext cx="6284119" cy="52346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082506"/>
            <a:ext cx="8543925" cy="2852737"/>
          </a:xfrm>
        </p:spPr>
        <p:txBody>
          <a:bodyPr anchor="b"/>
          <a:lstStyle>
            <a:lvl1pPr>
              <a:defRPr sz="6000"/>
            </a:lvl1pPr>
          </a:lstStyle>
          <a:p>
            <a:r>
              <a:rPr lang="en-US" dirty="0" smtClean="0"/>
              <a:t>Click to edit Master title style</a:t>
            </a:r>
            <a:endParaRPr lang="en-US" dirty="0"/>
          </a:p>
        </p:txBody>
      </p:sp>
      <p:sp>
        <p:nvSpPr>
          <p:cNvPr id="3" name="Text Placeholder 2"/>
          <p:cNvSpPr>
            <a:spLocks noGrp="1"/>
          </p:cNvSpPr>
          <p:nvPr>
            <p:ph type="body" idx="1"/>
          </p:nvPr>
        </p:nvSpPr>
        <p:spPr>
          <a:xfrm>
            <a:off x="675879" y="3962231"/>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2329" y="2505075"/>
            <a:ext cx="4190702" cy="32004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14913" y="2505075"/>
            <a:ext cx="4211340" cy="32004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211340" y="457201"/>
            <a:ext cx="5014913" cy="524835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2328" y="2057400"/>
            <a:ext cx="3194943" cy="36481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1038" y="1825625"/>
            <a:ext cx="8543925" cy="38345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ubtitle 2">
            <a:extLst>
              <a:ext uri="{FF2B5EF4-FFF2-40B4-BE49-F238E27FC236}">
                <a16:creationId xmlns:a16="http://schemas.microsoft.com/office/drawing/2014/main" xmlns="" id="{F9F4AEA6-0F27-1C40-B232-9F4345819529}"/>
              </a:ext>
            </a:extLst>
          </p:cNvPr>
          <p:cNvSpPr txBox="1">
            <a:spLocks/>
          </p:cNvSpPr>
          <p:nvPr userDrawn="1"/>
        </p:nvSpPr>
        <p:spPr>
          <a:xfrm>
            <a:off x="4640766" y="6234625"/>
            <a:ext cx="4608513" cy="521355"/>
          </a:xfrm>
          <a:prstGeom prst="rect">
            <a:avLst/>
          </a:prstGeom>
        </p:spPr>
        <p:txBody>
          <a:bodyPr vert="horz" lIns="91438" tIns="45719" rIns="91438" bIns="45719" rtlCol="0">
            <a:noAutofit/>
          </a:bodyPr>
          <a:lstStyle>
            <a:lvl1pPr marL="342893" indent="-342893" algn="l" defTabSz="91438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6" indent="-285745" algn="l" defTabSz="91438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8" indent="-228596" algn="l" defTabSz="91438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9" indent="-228596" algn="l" defTabSz="91438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60" indent="-228596" algn="l" defTabSz="91438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52" indent="-228596" algn="l" defTabSz="91438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43" indent="-228596" algn="l" defTabSz="91438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34" indent="-228596" algn="l" defTabSz="91438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25" indent="-228596" algn="l" defTabSz="91438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ts val="1131"/>
              </a:lnSpc>
              <a:buNone/>
            </a:pPr>
            <a:endParaRPr lang="en-ZA" sz="1100" b="1" dirty="0">
              <a:latin typeface="Arial" pitchFamily="34" charset="0"/>
              <a:cs typeface="Arial" pitchFamily="34" charset="0"/>
            </a:endParaRPr>
          </a:p>
        </p:txBody>
      </p:sp>
    </p:spTree>
    <p:extLst>
      <p:ext uri="{BB962C8B-B14F-4D97-AF65-F5344CB8AC3E}">
        <p14:creationId xmlns:p14="http://schemas.microsoft.com/office/powerpoint/2010/main" xmlns="" val="7251366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1197864" y="1140964"/>
            <a:ext cx="7781544" cy="3785652"/>
          </a:xfrm>
          <a:prstGeom prst="rect">
            <a:avLst/>
          </a:prstGeom>
        </p:spPr>
        <p:txBody>
          <a:bodyPr wrap="square">
            <a:spAutoFit/>
          </a:bodyPr>
          <a:lstStyle/>
          <a:p>
            <a:pPr algn="ctr">
              <a:lnSpc>
                <a:spcPct val="150000"/>
              </a:lnSpc>
              <a:spcAft>
                <a:spcPts val="0"/>
              </a:spcAft>
            </a:pPr>
            <a:r>
              <a:rPr lang="en-US" sz="2400" b="1" kern="1600" dirty="0">
                <a:latin typeface="Arial" panose="020B0604020202020204" pitchFamily="34" charset="0"/>
                <a:ea typeface="Times New Roman" panose="02020603050405020304" pitchFamily="18" charset="0"/>
              </a:rPr>
              <a:t>PARLIAMENTARY ENQUIRY INTO ALLEGATIONS OF CORRUPTION, MALADMINISTRATION, NEPOTISM AND ABUSE OF AUTHORITY AT THE TSHWANE UNIVERSITY OF TECHNOLOGY </a:t>
            </a:r>
            <a:endParaRPr lang="en-US" sz="2400" b="1" kern="1600" dirty="0" smtClean="0">
              <a:latin typeface="Arial" panose="020B0604020202020204" pitchFamily="34" charset="0"/>
              <a:ea typeface="Times New Roman" panose="02020603050405020304" pitchFamily="18" charset="0"/>
            </a:endParaRPr>
          </a:p>
          <a:p>
            <a:pPr algn="just">
              <a:spcAft>
                <a:spcPts val="0"/>
              </a:spcAft>
            </a:pPr>
            <a:endParaRPr lang="en-US" sz="2400" b="1" kern="1600" dirty="0">
              <a:latin typeface="Arial" panose="020B0604020202020204" pitchFamily="34" charset="0"/>
              <a:ea typeface="Times New Roman" panose="02020603050405020304" pitchFamily="18" charset="0"/>
            </a:endParaRPr>
          </a:p>
          <a:p>
            <a:pPr algn="just">
              <a:spcAft>
                <a:spcPts val="0"/>
              </a:spcAft>
            </a:pPr>
            <a:endParaRPr lang="en-US" sz="2400" b="1" kern="1600" dirty="0" smtClean="0">
              <a:latin typeface="Arial" panose="020B0604020202020204" pitchFamily="34" charset="0"/>
              <a:ea typeface="Times New Roman" panose="02020603050405020304" pitchFamily="18" charset="0"/>
            </a:endParaRPr>
          </a:p>
          <a:p>
            <a:pPr algn="just">
              <a:spcAft>
                <a:spcPts val="0"/>
              </a:spcAft>
            </a:pPr>
            <a:endParaRPr lang="en-US" sz="2400" b="1" kern="1600" dirty="0">
              <a:latin typeface="Arial" panose="020B0604020202020204" pitchFamily="34" charset="0"/>
              <a:ea typeface="Times New Roman" panose="02020603050405020304" pitchFamily="18" charset="0"/>
            </a:endParaRPr>
          </a:p>
          <a:p>
            <a:pPr algn="just">
              <a:spcAft>
                <a:spcPts val="0"/>
              </a:spcAft>
            </a:pPr>
            <a:r>
              <a:rPr lang="en-US" sz="2400" b="1" kern="1600" dirty="0" smtClean="0">
                <a:latin typeface="Arial" panose="020B0604020202020204" pitchFamily="34" charset="0"/>
                <a:ea typeface="Times New Roman" panose="02020603050405020304" pitchFamily="18" charset="0"/>
              </a:rPr>
              <a:t>					27 November 2019 </a:t>
            </a:r>
            <a:endParaRPr lang="en-ZA" sz="2400" kern="160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xmlns="" val="2111051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35566"/>
            <a:ext cx="8878824" cy="4555093"/>
          </a:xfrm>
          <a:prstGeom prst="rect">
            <a:avLst/>
          </a:prstGeom>
        </p:spPr>
        <p:txBody>
          <a:bodyPr wrap="square">
            <a:spAutoFit/>
          </a:bodyPr>
          <a:lstStyle/>
          <a:p>
            <a:pPr marL="804863" indent="-447675" algn="just">
              <a:lnSpc>
                <a:spcPts val="1800"/>
              </a:lnSpc>
              <a:spcAft>
                <a:spcPts val="1200"/>
              </a:spcAft>
              <a:tabLst>
                <a:tab pos="457200" algn="l"/>
                <a:tab pos="804863" algn="l"/>
              </a:tabLst>
            </a:pPr>
            <a:r>
              <a:rPr lang="en-GB" sz="1600" i="1" dirty="0">
                <a:latin typeface="Arial" panose="020B0604020202020204" pitchFamily="34" charset="0"/>
                <a:ea typeface="Times New Roman" panose="02020603050405020304" pitchFamily="18" charset="0"/>
                <a:cs typeface="Times New Roman" panose="02020603050405020304" pitchFamily="18" charset="0"/>
              </a:rPr>
              <a:t>5) </a:t>
            </a:r>
            <a:r>
              <a:rPr lang="en-GB" sz="1600" i="1" dirty="0" smtClean="0">
                <a:latin typeface="Arial" panose="020B0604020202020204" pitchFamily="34" charset="0"/>
                <a:ea typeface="Times New Roman" panose="02020603050405020304" pitchFamily="18" charset="0"/>
                <a:cs typeface="Times New Roman" panose="02020603050405020304" pitchFamily="18" charset="0"/>
              </a:rPr>
              <a:t>	A </a:t>
            </a:r>
            <a:r>
              <a:rPr lang="en-GB" sz="1600" i="1" dirty="0">
                <a:latin typeface="Arial" panose="020B0604020202020204" pitchFamily="34" charset="0"/>
                <a:ea typeface="Times New Roman" panose="02020603050405020304" pitchFamily="18" charset="0"/>
                <a:cs typeface="Times New Roman" panose="02020603050405020304" pitchFamily="18" charset="0"/>
              </a:rPr>
              <a:t>quorum is constituted by 50% plus one of the members of the Senior Appointments and Selection Committee, provided that the majority of the members present are external members of Council. </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804863" indent="-447675" algn="just">
              <a:lnSpc>
                <a:spcPts val="1800"/>
              </a:lnSpc>
              <a:spcAft>
                <a:spcPts val="1200"/>
              </a:spcAft>
              <a:tabLst>
                <a:tab pos="457200" algn="l"/>
                <a:tab pos="804863" algn="l"/>
              </a:tabLst>
            </a:pPr>
            <a:r>
              <a:rPr lang="en-GB" sz="1600" i="1" dirty="0">
                <a:latin typeface="Arial" panose="020B0604020202020204" pitchFamily="34" charset="0"/>
                <a:ea typeface="Times New Roman" panose="02020603050405020304" pitchFamily="18" charset="0"/>
                <a:cs typeface="Times New Roman" panose="02020603050405020304" pitchFamily="18" charset="0"/>
              </a:rPr>
              <a:t>6) </a:t>
            </a:r>
            <a:r>
              <a:rPr lang="en-GB" sz="1600" i="1" dirty="0" smtClean="0">
                <a:latin typeface="Arial" panose="020B0604020202020204" pitchFamily="34" charset="0"/>
                <a:ea typeface="Times New Roman" panose="02020603050405020304" pitchFamily="18" charset="0"/>
                <a:cs typeface="Times New Roman" panose="02020603050405020304" pitchFamily="18" charset="0"/>
              </a:rPr>
              <a:t>	Council </a:t>
            </a:r>
            <a:r>
              <a:rPr lang="en-GB" sz="1600" i="1" dirty="0">
                <a:latin typeface="Arial" panose="020B0604020202020204" pitchFamily="34" charset="0"/>
                <a:ea typeface="Times New Roman" panose="02020603050405020304" pitchFamily="18" charset="0"/>
                <a:cs typeface="Times New Roman" panose="02020603050405020304" pitchFamily="18" charset="0"/>
              </a:rPr>
              <a:t>may, at its own discretion, appoint an external person with relevant expertise to be part of the Senior Appointments and Selection Committee provided that such a person may participate in the deliberations but may not vote. </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804863" indent="-447675" algn="just">
              <a:lnSpc>
                <a:spcPts val="1800"/>
              </a:lnSpc>
              <a:spcAft>
                <a:spcPts val="1200"/>
              </a:spcAft>
              <a:tabLst>
                <a:tab pos="457200" algn="l"/>
                <a:tab pos="804863" algn="l"/>
              </a:tabLst>
            </a:pPr>
            <a:r>
              <a:rPr lang="en-GB" sz="1600" i="1" dirty="0">
                <a:latin typeface="Arial" panose="020B0604020202020204" pitchFamily="34" charset="0"/>
                <a:ea typeface="Times New Roman" panose="02020603050405020304" pitchFamily="18" charset="0"/>
                <a:cs typeface="Times New Roman" panose="02020603050405020304" pitchFamily="18" charset="0"/>
              </a:rPr>
              <a:t>7) </a:t>
            </a:r>
            <a:r>
              <a:rPr lang="en-GB" sz="1600" i="1" dirty="0" smtClean="0">
                <a:latin typeface="Arial" panose="020B0604020202020204" pitchFamily="34" charset="0"/>
                <a:ea typeface="Times New Roman" panose="02020603050405020304" pitchFamily="18" charset="0"/>
                <a:cs typeface="Times New Roman" panose="02020603050405020304" pitchFamily="18" charset="0"/>
              </a:rPr>
              <a:t>	Candidates </a:t>
            </a:r>
            <a:r>
              <a:rPr lang="en-GB" sz="1600" i="1" dirty="0">
                <a:latin typeface="Arial" panose="020B0604020202020204" pitchFamily="34" charset="0"/>
                <a:ea typeface="Times New Roman" panose="02020603050405020304" pitchFamily="18" charset="0"/>
                <a:cs typeface="Times New Roman" panose="02020603050405020304" pitchFamily="18" charset="0"/>
              </a:rPr>
              <a:t>and incumbents for a vacant position under consideration by the committee may not be members of the Senior Appointments and Selection Committee. </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804863" indent="-447675" algn="just">
              <a:lnSpc>
                <a:spcPts val="1800"/>
              </a:lnSpc>
              <a:spcAft>
                <a:spcPts val="1200"/>
              </a:spcAft>
              <a:tabLst>
                <a:tab pos="457200" algn="l"/>
                <a:tab pos="804863" algn="l"/>
              </a:tabLst>
            </a:pPr>
            <a:r>
              <a:rPr lang="en-GB" sz="1600" i="1" dirty="0">
                <a:latin typeface="Arial" panose="020B0604020202020204" pitchFamily="34" charset="0"/>
                <a:ea typeface="Times New Roman" panose="02020603050405020304" pitchFamily="18" charset="0"/>
                <a:cs typeface="Times New Roman" panose="02020603050405020304" pitchFamily="18" charset="0"/>
              </a:rPr>
              <a:t>8) </a:t>
            </a:r>
            <a:r>
              <a:rPr lang="en-GB" sz="1600" i="1" dirty="0" smtClean="0">
                <a:latin typeface="Arial" panose="020B0604020202020204" pitchFamily="34" charset="0"/>
                <a:ea typeface="Times New Roman" panose="02020603050405020304" pitchFamily="18" charset="0"/>
                <a:cs typeface="Times New Roman" panose="02020603050405020304" pitchFamily="18" charset="0"/>
              </a:rPr>
              <a:t>	Once </a:t>
            </a:r>
            <a:r>
              <a:rPr lang="en-GB" sz="1600" i="1" dirty="0">
                <a:latin typeface="Arial" panose="020B0604020202020204" pitchFamily="34" charset="0"/>
                <a:ea typeface="Times New Roman" panose="02020603050405020304" pitchFamily="18" charset="0"/>
                <a:cs typeface="Times New Roman" panose="02020603050405020304" pitchFamily="18" charset="0"/>
              </a:rPr>
              <a:t>the Senior Appointments and Selection Committee has been constituted, no substitutions may be made, and the absence of any particular member does not invalidate the process, provided that the quorum of the committee is maintained at all meetings in terms of sub-rule 1(5). </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804863" indent="-447675" algn="just">
              <a:lnSpc>
                <a:spcPts val="1800"/>
              </a:lnSpc>
              <a:spcAft>
                <a:spcPts val="1200"/>
              </a:spcAft>
              <a:tabLst>
                <a:tab pos="457200" algn="l"/>
                <a:tab pos="804863" algn="l"/>
              </a:tabLst>
            </a:pPr>
            <a:r>
              <a:rPr lang="en-GB" sz="1600" i="1" dirty="0">
                <a:latin typeface="Arial" panose="020B0604020202020204" pitchFamily="34" charset="0"/>
                <a:ea typeface="Times New Roman" panose="02020603050405020304" pitchFamily="18" charset="0"/>
                <a:cs typeface="Times New Roman" panose="02020603050405020304" pitchFamily="18" charset="0"/>
              </a:rPr>
              <a:t>9) </a:t>
            </a:r>
            <a:r>
              <a:rPr lang="en-GB" sz="1600" i="1" dirty="0" smtClean="0">
                <a:latin typeface="Arial" panose="020B0604020202020204" pitchFamily="34" charset="0"/>
                <a:ea typeface="Times New Roman" panose="02020603050405020304" pitchFamily="18" charset="0"/>
                <a:cs typeface="Times New Roman" panose="02020603050405020304" pitchFamily="18" charset="0"/>
              </a:rPr>
              <a:t>	The </a:t>
            </a:r>
            <a:r>
              <a:rPr lang="en-GB" sz="1600" i="1" dirty="0">
                <a:latin typeface="Arial" panose="020B0604020202020204" pitchFamily="34" charset="0"/>
                <a:ea typeface="Times New Roman" panose="02020603050405020304" pitchFamily="18" charset="0"/>
                <a:cs typeface="Times New Roman" panose="02020603050405020304" pitchFamily="18" charset="0"/>
              </a:rPr>
              <a:t>Senior Appointments and Selection Committee must select a candidate or candidates in order of preference, for recommendation to Council for appointment. </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804863" indent="-447675" algn="just">
              <a:lnSpc>
                <a:spcPts val="1800"/>
              </a:lnSpc>
              <a:spcAft>
                <a:spcPts val="1200"/>
              </a:spcAft>
              <a:tabLst>
                <a:tab pos="457200" algn="l"/>
                <a:tab pos="804863" algn="l"/>
              </a:tabLst>
            </a:pPr>
            <a:r>
              <a:rPr lang="en-GB" sz="1600" i="1" dirty="0">
                <a:latin typeface="Arial" panose="020B0604020202020204" pitchFamily="34" charset="0"/>
                <a:ea typeface="Times New Roman" panose="02020603050405020304" pitchFamily="18" charset="0"/>
                <a:cs typeface="Times New Roman" panose="02020603050405020304" pitchFamily="18" charset="0"/>
              </a:rPr>
              <a:t>10) </a:t>
            </a:r>
            <a:r>
              <a:rPr lang="en-GB" sz="1600" i="1" dirty="0" smtClean="0">
                <a:latin typeface="Arial" panose="020B0604020202020204" pitchFamily="34" charset="0"/>
                <a:ea typeface="Times New Roman" panose="02020603050405020304" pitchFamily="18" charset="0"/>
                <a:cs typeface="Times New Roman" panose="02020603050405020304" pitchFamily="18" charset="0"/>
              </a:rPr>
              <a:t>	If </a:t>
            </a:r>
            <a:r>
              <a:rPr lang="en-GB" sz="1600" i="1" dirty="0">
                <a:latin typeface="Arial" panose="020B0604020202020204" pitchFamily="34" charset="0"/>
                <a:ea typeface="Times New Roman" panose="02020603050405020304" pitchFamily="18" charset="0"/>
                <a:cs typeface="Times New Roman" panose="02020603050405020304" pitchFamily="18" charset="0"/>
              </a:rPr>
              <a:t>the chairperson is not present at a meeting, the committee elects a chairperson from among the external members of Council present at the meeting. </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054869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3464" y="20902"/>
            <a:ext cx="9272016" cy="5786199"/>
          </a:xfrm>
          <a:prstGeom prst="rect">
            <a:avLst/>
          </a:prstGeom>
        </p:spPr>
        <p:txBody>
          <a:bodyPr wrap="square">
            <a:spAutoFit/>
          </a:bodyPr>
          <a:lstStyle/>
          <a:p>
            <a:pPr marL="1619250" indent="-1619250" algn="just">
              <a:lnSpc>
                <a:spcPts val="1800"/>
              </a:lnSpc>
              <a:spcAft>
                <a:spcPts val="1200"/>
              </a:spcAft>
              <a:tabLst>
                <a:tab pos="457200" algn="l"/>
                <a:tab pos="457200" algn="l"/>
              </a:tabLst>
            </a:pPr>
            <a:r>
              <a:rPr lang="en-GB" sz="1600" i="1" dirty="0">
                <a:latin typeface="Arial" panose="020B0604020202020204" pitchFamily="34" charset="0"/>
                <a:ea typeface="Times New Roman" panose="02020603050405020304" pitchFamily="18" charset="0"/>
                <a:cs typeface="Times New Roman" panose="02020603050405020304" pitchFamily="18" charset="0"/>
              </a:rPr>
              <a:t>11) The Senior Appointments and Selection Committee - </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712788" indent="-265113" algn="just">
              <a:lnSpc>
                <a:spcPts val="1800"/>
              </a:lnSpc>
              <a:spcAft>
                <a:spcPts val="1200"/>
              </a:spcAft>
              <a:tabLst>
                <a:tab pos="457200" algn="l"/>
                <a:tab pos="457200" algn="l"/>
              </a:tabLst>
            </a:pPr>
            <a:r>
              <a:rPr lang="en-GB" sz="1600" i="1" dirty="0">
                <a:latin typeface="Arial" panose="020B0604020202020204" pitchFamily="34" charset="0"/>
                <a:ea typeface="Times New Roman" panose="02020603050405020304" pitchFamily="18" charset="0"/>
                <a:cs typeface="Times New Roman" panose="02020603050405020304" pitchFamily="18" charset="0"/>
              </a:rPr>
              <a:t>a. identifies the specific competencies, characteristics and qualities that candidates for the post should possess; </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712788" indent="-265113" algn="just">
              <a:lnSpc>
                <a:spcPts val="1800"/>
              </a:lnSpc>
              <a:spcAft>
                <a:spcPts val="1200"/>
              </a:spcAft>
              <a:tabLst>
                <a:tab pos="457200" algn="l"/>
                <a:tab pos="457200" algn="l"/>
              </a:tabLst>
            </a:pPr>
            <a:r>
              <a:rPr lang="en-GB" sz="1600" i="1" dirty="0">
                <a:latin typeface="Arial" panose="020B0604020202020204" pitchFamily="34" charset="0"/>
                <a:ea typeface="Times New Roman" panose="02020603050405020304" pitchFamily="18" charset="0"/>
                <a:cs typeface="Times New Roman" panose="02020603050405020304" pitchFamily="18" charset="0"/>
              </a:rPr>
              <a:t>b. compiles a job description, if necessary; </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712788" indent="-265113" algn="just">
              <a:lnSpc>
                <a:spcPts val="1800"/>
              </a:lnSpc>
              <a:spcAft>
                <a:spcPts val="1200"/>
              </a:spcAft>
              <a:tabLst>
                <a:tab pos="457200" algn="l"/>
                <a:tab pos="457200" algn="l"/>
              </a:tabLst>
            </a:pPr>
            <a:r>
              <a:rPr lang="en-GB" sz="1600" i="1" dirty="0">
                <a:latin typeface="Arial" panose="020B0604020202020204" pitchFamily="34" charset="0"/>
                <a:ea typeface="Times New Roman" panose="02020603050405020304" pitchFamily="18" charset="0"/>
                <a:cs typeface="Times New Roman" panose="02020603050405020304" pitchFamily="18" charset="0"/>
              </a:rPr>
              <a:t>c. determines the format and contents of the advertisement, calling for applications and nominations; </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712788" indent="-265113" algn="just">
              <a:lnSpc>
                <a:spcPts val="1800"/>
              </a:lnSpc>
              <a:spcAft>
                <a:spcPts val="1200"/>
              </a:spcAft>
              <a:tabLst>
                <a:tab pos="457200" algn="l"/>
                <a:tab pos="457200" algn="l"/>
              </a:tabLst>
            </a:pPr>
            <a:r>
              <a:rPr lang="en-GB" sz="1600" i="1" dirty="0">
                <a:latin typeface="Arial" panose="020B0604020202020204" pitchFamily="34" charset="0"/>
                <a:ea typeface="Times New Roman" panose="02020603050405020304" pitchFamily="18" charset="0"/>
                <a:cs typeface="Times New Roman" panose="02020603050405020304" pitchFamily="18" charset="0"/>
              </a:rPr>
              <a:t>d. requests the Executive Director of Human Resources and </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712788" indent="-265113" algn="just">
              <a:lnSpc>
                <a:spcPts val="1800"/>
              </a:lnSpc>
              <a:spcAft>
                <a:spcPts val="1200"/>
              </a:spcAft>
              <a:tabLst>
                <a:tab pos="457200" algn="l"/>
                <a:tab pos="457200" algn="l"/>
              </a:tabLst>
            </a:pPr>
            <a:r>
              <a:rPr lang="en-GB" sz="1600" i="1" dirty="0">
                <a:latin typeface="Arial" panose="020B0604020202020204" pitchFamily="34" charset="0"/>
                <a:ea typeface="Times New Roman" panose="02020603050405020304" pitchFamily="18" charset="0"/>
                <a:cs typeface="Times New Roman" panose="02020603050405020304" pitchFamily="18" charset="0"/>
              </a:rPr>
              <a:t>e. Transformation to advertise the vacant post and to call for applications; and </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712788" indent="-265113" algn="just">
              <a:lnSpc>
                <a:spcPts val="1800"/>
              </a:lnSpc>
              <a:spcAft>
                <a:spcPts val="1200"/>
              </a:spcAft>
              <a:tabLst>
                <a:tab pos="457200" algn="l"/>
                <a:tab pos="457200" algn="l"/>
              </a:tabLst>
            </a:pPr>
            <a:r>
              <a:rPr lang="en-GB" sz="1600" i="1" dirty="0">
                <a:latin typeface="Arial" panose="020B0604020202020204" pitchFamily="34" charset="0"/>
                <a:ea typeface="Times New Roman" panose="02020603050405020304" pitchFamily="18" charset="0"/>
                <a:cs typeface="Times New Roman" panose="02020603050405020304" pitchFamily="18" charset="0"/>
              </a:rPr>
              <a:t>f. participates in the selection of the suitable candidates. </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447675" indent="-447675" algn="just">
              <a:lnSpc>
                <a:spcPts val="1800"/>
              </a:lnSpc>
              <a:spcAft>
                <a:spcPts val="1200"/>
              </a:spcAft>
              <a:tabLst>
                <a:tab pos="457200" algn="l"/>
                <a:tab pos="457200" algn="l"/>
              </a:tabLst>
            </a:pPr>
            <a:r>
              <a:rPr lang="en-GB" sz="1600" i="1" dirty="0">
                <a:latin typeface="Arial" panose="020B0604020202020204" pitchFamily="34" charset="0"/>
                <a:ea typeface="Times New Roman" panose="02020603050405020304" pitchFamily="18" charset="0"/>
                <a:cs typeface="Times New Roman" panose="02020603050405020304" pitchFamily="18" charset="0"/>
              </a:rPr>
              <a:t>12) </a:t>
            </a:r>
            <a:r>
              <a:rPr lang="en-GB" sz="1600" i="1" dirty="0" smtClean="0">
                <a:latin typeface="Arial" panose="020B0604020202020204" pitchFamily="34" charset="0"/>
                <a:ea typeface="Times New Roman" panose="02020603050405020304" pitchFamily="18" charset="0"/>
                <a:cs typeface="Times New Roman" panose="02020603050405020304" pitchFamily="18" charset="0"/>
              </a:rPr>
              <a:t>	Candidates </a:t>
            </a:r>
            <a:r>
              <a:rPr lang="en-GB" sz="1600" i="1" dirty="0">
                <a:latin typeface="Arial" panose="020B0604020202020204" pitchFamily="34" charset="0"/>
                <a:ea typeface="Times New Roman" panose="02020603050405020304" pitchFamily="18" charset="0"/>
                <a:cs typeface="Times New Roman" panose="02020603050405020304" pitchFamily="18" charset="0"/>
              </a:rPr>
              <a:t>must commit themselves to the further procedures including, if short listed, to culture-free assessment techniques. </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447675" indent="-447675" algn="just">
              <a:lnSpc>
                <a:spcPts val="1800"/>
              </a:lnSpc>
              <a:spcAft>
                <a:spcPts val="1200"/>
              </a:spcAft>
              <a:tabLst>
                <a:tab pos="457200" algn="l"/>
                <a:tab pos="457200" algn="l"/>
              </a:tabLst>
            </a:pPr>
            <a:r>
              <a:rPr lang="en-GB" sz="1600" i="1" dirty="0">
                <a:latin typeface="Arial" panose="020B0604020202020204" pitchFamily="34" charset="0"/>
                <a:ea typeface="Times New Roman" panose="02020603050405020304" pitchFamily="18" charset="0"/>
                <a:cs typeface="Times New Roman" panose="02020603050405020304" pitchFamily="18" charset="0"/>
              </a:rPr>
              <a:t>13) </a:t>
            </a:r>
            <a:r>
              <a:rPr lang="en-GB" sz="1600" i="1" dirty="0" smtClean="0">
                <a:latin typeface="Arial" panose="020B0604020202020204" pitchFamily="34" charset="0"/>
                <a:ea typeface="Times New Roman" panose="02020603050405020304" pitchFamily="18" charset="0"/>
                <a:cs typeface="Times New Roman" panose="02020603050405020304" pitchFamily="18" charset="0"/>
              </a:rPr>
              <a:t>	No </a:t>
            </a:r>
            <a:r>
              <a:rPr lang="en-GB" sz="1600" i="1" dirty="0">
                <a:latin typeface="Arial" panose="020B0604020202020204" pitchFamily="34" charset="0"/>
                <a:ea typeface="Times New Roman" panose="02020603050405020304" pitchFamily="18" charset="0"/>
                <a:cs typeface="Times New Roman" panose="02020603050405020304" pitchFamily="18" charset="0"/>
              </a:rPr>
              <a:t>later than 14 days after the closing date for applications, the Executive Director of Human Resources and Transformation calls a meeting of the Senior Appointments and Selection Committee to consider all applications received. </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447675" indent="-447675" algn="just">
              <a:lnSpc>
                <a:spcPts val="1800"/>
              </a:lnSpc>
              <a:spcAft>
                <a:spcPts val="1200"/>
              </a:spcAft>
              <a:tabLst>
                <a:tab pos="457200" algn="l"/>
                <a:tab pos="457200" algn="l"/>
              </a:tabLst>
            </a:pPr>
            <a:r>
              <a:rPr lang="en-GB" sz="1600" i="1" dirty="0">
                <a:latin typeface="Arial" panose="020B0604020202020204" pitchFamily="34" charset="0"/>
                <a:ea typeface="Times New Roman" panose="02020603050405020304" pitchFamily="18" charset="0"/>
                <a:cs typeface="Times New Roman" panose="02020603050405020304" pitchFamily="18" charset="0"/>
              </a:rPr>
              <a:t>14) </a:t>
            </a:r>
            <a:r>
              <a:rPr lang="en-GB" sz="1600" i="1" dirty="0" smtClean="0">
                <a:latin typeface="Arial" panose="020B0604020202020204" pitchFamily="34" charset="0"/>
                <a:ea typeface="Times New Roman" panose="02020603050405020304" pitchFamily="18" charset="0"/>
                <a:cs typeface="Times New Roman" panose="02020603050405020304" pitchFamily="18" charset="0"/>
              </a:rPr>
              <a:t>	The </a:t>
            </a:r>
            <a:r>
              <a:rPr lang="en-GB" sz="1600" i="1" dirty="0">
                <a:latin typeface="Arial" panose="020B0604020202020204" pitchFamily="34" charset="0"/>
                <a:ea typeface="Times New Roman" panose="02020603050405020304" pitchFamily="18" charset="0"/>
                <a:cs typeface="Times New Roman" panose="02020603050405020304" pitchFamily="18" charset="0"/>
              </a:rPr>
              <a:t>Senior Appointments and Selection Committee considers all the applications received with a view to drawing up a short list of no more than five candidates. </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447675" indent="-447675" algn="just">
              <a:lnSpc>
                <a:spcPts val="1800"/>
              </a:lnSpc>
              <a:spcAft>
                <a:spcPts val="1200"/>
              </a:spcAft>
              <a:tabLst>
                <a:tab pos="457200" algn="l"/>
                <a:tab pos="457200" algn="l"/>
              </a:tabLst>
            </a:pPr>
            <a:r>
              <a:rPr lang="en-GB" sz="1600" i="1" dirty="0">
                <a:latin typeface="Arial" panose="020B0604020202020204" pitchFamily="34" charset="0"/>
                <a:ea typeface="Times New Roman" panose="02020603050405020304" pitchFamily="18" charset="0"/>
                <a:cs typeface="Times New Roman" panose="02020603050405020304" pitchFamily="18" charset="0"/>
              </a:rPr>
              <a:t>15) In all deliberations, the members of the Senior Appointments and Selection Committee must strive to seek consensus. </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487034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1480" y="353884"/>
            <a:ext cx="9308592" cy="4939814"/>
          </a:xfrm>
          <a:prstGeom prst="rect">
            <a:avLst/>
          </a:prstGeom>
        </p:spPr>
        <p:txBody>
          <a:bodyPr wrap="square">
            <a:spAutoFit/>
          </a:bodyPr>
          <a:lstStyle/>
          <a:p>
            <a:pPr marL="357188" indent="-357188" algn="just">
              <a:lnSpc>
                <a:spcPts val="1800"/>
              </a:lnSpc>
              <a:spcAft>
                <a:spcPts val="1200"/>
              </a:spcAft>
              <a:tabLst>
                <a:tab pos="457200" algn="l"/>
                <a:tab pos="457200" algn="l"/>
              </a:tabLst>
            </a:pPr>
            <a:r>
              <a:rPr lang="en-GB" sz="1600" i="1" dirty="0">
                <a:latin typeface="Arial" panose="020B0604020202020204" pitchFamily="34" charset="0"/>
                <a:ea typeface="Times New Roman" panose="02020603050405020304" pitchFamily="18" charset="0"/>
                <a:cs typeface="Times New Roman" panose="02020603050405020304" pitchFamily="18" charset="0"/>
              </a:rPr>
              <a:t>16) If consensus is not reached on any matter before the Committee, the matter is decided by a simple majority vote of the members of the committee present. </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357188" indent="-357188" algn="just">
              <a:lnSpc>
                <a:spcPts val="1800"/>
              </a:lnSpc>
              <a:spcAft>
                <a:spcPts val="1200"/>
              </a:spcAft>
              <a:tabLst>
                <a:tab pos="457200" algn="l"/>
                <a:tab pos="457200" algn="l"/>
              </a:tabLst>
            </a:pPr>
            <a:r>
              <a:rPr lang="en-GB" sz="1600" i="1" dirty="0" smtClean="0">
                <a:latin typeface="Arial" panose="020B0604020202020204" pitchFamily="34" charset="0"/>
                <a:ea typeface="Times New Roman" panose="02020603050405020304" pitchFamily="18" charset="0"/>
                <a:cs typeface="Times New Roman" panose="02020603050405020304" pitchFamily="18" charset="0"/>
              </a:rPr>
              <a:t>17) The Senior Appointments and Selection Committee must, as soon as possible after the short list has been finalised, interview the candidates on the short list with a view of designating a candidate for recommendation to Council. </a:t>
            </a:r>
            <a:endParaRPr lang="en-ZA" sz="1600" dirty="0" smtClean="0">
              <a:latin typeface="Arial" panose="020B0604020202020204" pitchFamily="34" charset="0"/>
              <a:ea typeface="Times New Roman" panose="02020603050405020304" pitchFamily="18" charset="0"/>
              <a:cs typeface="Times New Roman" panose="02020603050405020304" pitchFamily="18" charset="0"/>
            </a:endParaRPr>
          </a:p>
          <a:p>
            <a:pPr marL="357188" indent="-357188" algn="just">
              <a:lnSpc>
                <a:spcPts val="1800"/>
              </a:lnSpc>
              <a:spcAft>
                <a:spcPts val="1200"/>
              </a:spcAft>
              <a:tabLst>
                <a:tab pos="457200" algn="l"/>
                <a:tab pos="457200" algn="l"/>
              </a:tabLst>
            </a:pPr>
            <a:r>
              <a:rPr lang="en-GB" sz="1600" i="1" dirty="0" smtClean="0">
                <a:latin typeface="Arial" panose="020B0604020202020204" pitchFamily="34" charset="0"/>
                <a:ea typeface="Times New Roman" panose="02020603050405020304" pitchFamily="18" charset="0"/>
                <a:cs typeface="Times New Roman" panose="02020603050405020304" pitchFamily="18" charset="0"/>
              </a:rPr>
              <a:t>18</a:t>
            </a:r>
            <a:r>
              <a:rPr lang="en-GB" sz="1600" i="1" dirty="0">
                <a:latin typeface="Arial" panose="020B0604020202020204" pitchFamily="34" charset="0"/>
                <a:ea typeface="Times New Roman" panose="02020603050405020304" pitchFamily="18" charset="0"/>
                <a:cs typeface="Times New Roman" panose="02020603050405020304" pitchFamily="18" charset="0"/>
              </a:rPr>
              <a:t>) The provisions of Rule 1(14) and (15) apply, with the necessary changes, to the designation of a candidate. </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357188" indent="-357188" algn="just">
              <a:lnSpc>
                <a:spcPts val="1800"/>
              </a:lnSpc>
              <a:spcAft>
                <a:spcPts val="1200"/>
              </a:spcAft>
              <a:tabLst>
                <a:tab pos="457200" algn="l"/>
                <a:tab pos="457200" algn="l"/>
              </a:tabLst>
            </a:pPr>
            <a:r>
              <a:rPr lang="en-GB" sz="1600" i="1" dirty="0">
                <a:latin typeface="Arial" panose="020B0604020202020204" pitchFamily="34" charset="0"/>
                <a:ea typeface="Times New Roman" panose="02020603050405020304" pitchFamily="18" charset="0"/>
                <a:cs typeface="Times New Roman" panose="02020603050405020304" pitchFamily="18" charset="0"/>
              </a:rPr>
              <a:t>19) If consensus is not reached regarding the designation of a candidate for recommendation to Council - </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630238" indent="-273050" algn="just">
              <a:lnSpc>
                <a:spcPts val="1800"/>
              </a:lnSpc>
              <a:spcAft>
                <a:spcPts val="1200"/>
              </a:spcAft>
              <a:tabLst>
                <a:tab pos="457200" algn="l"/>
                <a:tab pos="457200" algn="l"/>
              </a:tabLst>
            </a:pPr>
            <a:r>
              <a:rPr lang="en-GB" sz="1600" i="1" dirty="0">
                <a:latin typeface="Arial" panose="020B0604020202020204" pitchFamily="34" charset="0"/>
                <a:ea typeface="Times New Roman" panose="02020603050405020304" pitchFamily="18" charset="0"/>
                <a:cs typeface="Times New Roman" panose="02020603050405020304" pitchFamily="18" charset="0"/>
              </a:rPr>
              <a:t>a. each member of the Senior Appointments and Selection Committee evaluates the candidates on the short list, in writing, on a scale to be determined by the committee; </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630238" indent="-273050" algn="just">
              <a:lnSpc>
                <a:spcPts val="1800"/>
              </a:lnSpc>
              <a:spcAft>
                <a:spcPts val="1200"/>
              </a:spcAft>
              <a:tabLst>
                <a:tab pos="457200" algn="l"/>
                <a:tab pos="457200" algn="l"/>
              </a:tabLst>
            </a:pPr>
            <a:r>
              <a:rPr lang="en-GB" sz="1600" i="1" dirty="0">
                <a:latin typeface="Arial" panose="020B0604020202020204" pitchFamily="34" charset="0"/>
                <a:ea typeface="Times New Roman" panose="02020603050405020304" pitchFamily="18" charset="0"/>
                <a:cs typeface="Times New Roman" panose="02020603050405020304" pitchFamily="18" charset="0"/>
              </a:rPr>
              <a:t>b. the written evaluation of each member of the Senior Appointments and Selection Committee is handed to the Executive Director Human Resources and Transformation, who determines the total mark allocated to each candidate in terms of paragraph (a); and </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630238" indent="-273050" algn="just">
              <a:lnSpc>
                <a:spcPts val="1800"/>
              </a:lnSpc>
              <a:spcAft>
                <a:spcPts val="1200"/>
              </a:spcAft>
              <a:tabLst>
                <a:tab pos="457200" algn="l"/>
                <a:tab pos="457200" algn="l"/>
              </a:tabLst>
            </a:pPr>
            <a:r>
              <a:rPr lang="en-GB" sz="1600" i="1" dirty="0">
                <a:latin typeface="Arial" panose="020B0604020202020204" pitchFamily="34" charset="0"/>
                <a:ea typeface="Times New Roman" panose="02020603050405020304" pitchFamily="18" charset="0"/>
                <a:cs typeface="Times New Roman" panose="02020603050405020304" pitchFamily="18" charset="0"/>
              </a:rPr>
              <a:t>c. the Executive Director, Human Resources and Transformation declares the candidate who obtains the highest mark to be the designated candidate for recommendation to Council by the Senior Appointments and Selection </a:t>
            </a:r>
            <a:r>
              <a:rPr lang="en-GB" sz="1600" i="1" dirty="0" smtClean="0">
                <a:latin typeface="Arial" panose="020B0604020202020204" pitchFamily="34" charset="0"/>
                <a:ea typeface="Times New Roman" panose="02020603050405020304" pitchFamily="18" charset="0"/>
                <a:cs typeface="Times New Roman" panose="02020603050405020304" pitchFamily="18" charset="0"/>
              </a:rPr>
              <a:t>Committee.</a:t>
            </a:r>
          </a:p>
        </p:txBody>
      </p:sp>
    </p:spTree>
    <p:extLst>
      <p:ext uri="{BB962C8B-B14F-4D97-AF65-F5344CB8AC3E}">
        <p14:creationId xmlns:p14="http://schemas.microsoft.com/office/powerpoint/2010/main" xmlns="" val="4146532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0312" y="928971"/>
            <a:ext cx="9006840" cy="4016484"/>
          </a:xfrm>
          <a:prstGeom prst="rect">
            <a:avLst/>
          </a:prstGeom>
        </p:spPr>
        <p:txBody>
          <a:bodyPr wrap="square">
            <a:spAutoFit/>
          </a:bodyPr>
          <a:lstStyle/>
          <a:p>
            <a:pPr marL="895350" indent="-447675" algn="just">
              <a:lnSpc>
                <a:spcPts val="1800"/>
              </a:lnSpc>
              <a:spcAft>
                <a:spcPts val="1200"/>
              </a:spcAft>
              <a:tabLst>
                <a:tab pos="457200" algn="l"/>
                <a:tab pos="457200" algn="l"/>
              </a:tabLst>
            </a:pPr>
            <a:r>
              <a:rPr lang="en-GB" i="1" kern="1600" dirty="0">
                <a:latin typeface="Arial" panose="020B0604020202020204" pitchFamily="34" charset="0"/>
                <a:ea typeface="Times New Roman" panose="02020603050405020304" pitchFamily="18" charset="0"/>
                <a:cs typeface="Times New Roman" panose="02020603050405020304" pitchFamily="18" charset="0"/>
              </a:rPr>
              <a:t>d.	</a:t>
            </a:r>
            <a:r>
              <a:rPr lang="en-US" i="1" kern="1600" dirty="0">
                <a:latin typeface="Arial" panose="020B0604020202020204" pitchFamily="34" charset="0"/>
                <a:ea typeface="Times New Roman" panose="02020603050405020304" pitchFamily="18" charset="0"/>
              </a:rPr>
              <a:t>In the event of two or more candidates receiving equal scores the names of such candidates are submitted in alphabetical order to council as a recommendation from the Senior Appointments and Selection Committee. </a:t>
            </a:r>
            <a:endParaRPr lang="en-ZA" dirty="0"/>
          </a:p>
          <a:p>
            <a:pPr marL="447675" indent="-447675" algn="just">
              <a:lnSpc>
                <a:spcPts val="1800"/>
              </a:lnSpc>
              <a:spcAft>
                <a:spcPts val="1200"/>
              </a:spcAft>
              <a:tabLst>
                <a:tab pos="457200" algn="l"/>
                <a:tab pos="457200" algn="l"/>
              </a:tabLst>
            </a:pPr>
            <a:r>
              <a:rPr lang="en-GB" i="1" dirty="0" smtClean="0">
                <a:latin typeface="Arial" panose="020B0604020202020204" pitchFamily="34" charset="0"/>
                <a:ea typeface="Times New Roman" panose="02020603050405020304" pitchFamily="18" charset="0"/>
                <a:cs typeface="Times New Roman" panose="02020603050405020304" pitchFamily="18" charset="0"/>
              </a:rPr>
              <a:t>20</a:t>
            </a:r>
            <a:r>
              <a:rPr lang="en-GB" i="1" dirty="0">
                <a:latin typeface="Arial" panose="020B0604020202020204" pitchFamily="34" charset="0"/>
                <a:ea typeface="Times New Roman" panose="02020603050405020304" pitchFamily="18" charset="0"/>
                <a:cs typeface="Times New Roman" panose="02020603050405020304" pitchFamily="18" charset="0"/>
              </a:rPr>
              <a:t>) The chairperson of the Senior Appointments and Selection Committee submits the name(s) and CVs of the recommended candidate(s), as well as the names of the remaining candidates to the Institutional Forum for consultation. </a:t>
            </a:r>
            <a:endParaRPr lang="en-ZA" sz="2000" dirty="0">
              <a:latin typeface="Arial" panose="020B0604020202020204" pitchFamily="34" charset="0"/>
              <a:ea typeface="Times New Roman" panose="02020603050405020304" pitchFamily="18" charset="0"/>
              <a:cs typeface="Times New Roman" panose="02020603050405020304" pitchFamily="18" charset="0"/>
            </a:endParaRPr>
          </a:p>
          <a:p>
            <a:pPr marL="447675" indent="-447675" algn="just">
              <a:lnSpc>
                <a:spcPts val="1800"/>
              </a:lnSpc>
              <a:spcAft>
                <a:spcPts val="1200"/>
              </a:spcAft>
              <a:tabLst>
                <a:tab pos="457200" algn="l"/>
                <a:tab pos="457200" algn="l"/>
              </a:tabLst>
            </a:pPr>
            <a:r>
              <a:rPr lang="en-GB" i="1" dirty="0">
                <a:latin typeface="Arial" panose="020B0604020202020204" pitchFamily="34" charset="0"/>
                <a:ea typeface="Times New Roman" panose="02020603050405020304" pitchFamily="18" charset="0"/>
                <a:cs typeface="Times New Roman" panose="02020603050405020304" pitchFamily="18" charset="0"/>
              </a:rPr>
              <a:t>21) In case of positions of the Vice-Chancellor, Deputy Vice-Chancellor: Postgraduate Studies: Research and Innovation, Deputy Vice-Chancellor: Teaching, Learning and Technology and Registrar, the chairperson of the Senior Appointments and Selection Committee further submits the name(s) and CVs of the recommended candidate(s), as well as the names of the remaining candidates to Senate for consultation. </a:t>
            </a:r>
            <a:endParaRPr lang="en-ZA" sz="2000" dirty="0">
              <a:latin typeface="Arial" panose="020B0604020202020204" pitchFamily="34" charset="0"/>
              <a:ea typeface="Times New Roman" panose="02020603050405020304" pitchFamily="18" charset="0"/>
              <a:cs typeface="Times New Roman" panose="02020603050405020304" pitchFamily="18" charset="0"/>
            </a:endParaRPr>
          </a:p>
          <a:p>
            <a:pPr marL="447675" indent="-447675" algn="just">
              <a:lnSpc>
                <a:spcPts val="1800"/>
              </a:lnSpc>
              <a:spcAft>
                <a:spcPts val="1200"/>
              </a:spcAft>
              <a:tabLst>
                <a:tab pos="457200" algn="l"/>
                <a:tab pos="457200" algn="l"/>
              </a:tabLst>
            </a:pPr>
            <a:r>
              <a:rPr lang="en-GB" i="1" dirty="0">
                <a:latin typeface="Arial" panose="020B0604020202020204" pitchFamily="34" charset="0"/>
                <a:ea typeface="Times New Roman" panose="02020603050405020304" pitchFamily="18" charset="0"/>
                <a:cs typeface="Times New Roman" panose="02020603050405020304" pitchFamily="18" charset="0"/>
              </a:rPr>
              <a:t>22) The Senate and the Institutional Forum provide their input and advice to Council regarding the suitability of the recommended candidates with the understanding that Council makes the final decision. </a:t>
            </a:r>
            <a:endParaRPr lang="en-ZA" sz="20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70790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9768" y="592202"/>
            <a:ext cx="8924544" cy="4785926"/>
          </a:xfrm>
          <a:prstGeom prst="rect">
            <a:avLst/>
          </a:prstGeom>
        </p:spPr>
        <p:txBody>
          <a:bodyPr wrap="square">
            <a:spAutoFit/>
          </a:bodyPr>
          <a:lstStyle/>
          <a:p>
            <a:pPr marL="539750" indent="-357188" algn="just">
              <a:lnSpc>
                <a:spcPts val="1800"/>
              </a:lnSpc>
              <a:spcAft>
                <a:spcPts val="1200"/>
              </a:spcAft>
              <a:tabLst>
                <a:tab pos="457200" algn="l"/>
                <a:tab pos="539750" algn="l"/>
              </a:tabLst>
            </a:pPr>
            <a:r>
              <a:rPr lang="en-GB" i="1" dirty="0">
                <a:latin typeface="Arial" panose="020B0604020202020204" pitchFamily="34" charset="0"/>
                <a:ea typeface="Times New Roman" panose="02020603050405020304" pitchFamily="18" charset="0"/>
                <a:cs typeface="Times New Roman" panose="02020603050405020304" pitchFamily="18" charset="0"/>
              </a:rPr>
              <a:t>23) After consultation with the Senate and/or the Institutional Forum, the chairperson of the Senior Appointments and Selection Committee submits the name(s) of the recommended candidate(s), the names of the remaining candidates on the short list, and the input from Senate and/ or the Institutional Forum to Council. </a:t>
            </a:r>
            <a:endParaRPr lang="en-GB" i="1" dirty="0" smtClean="0">
              <a:latin typeface="Arial" panose="020B0604020202020204" pitchFamily="34" charset="0"/>
              <a:ea typeface="Times New Roman" panose="02020603050405020304" pitchFamily="18" charset="0"/>
              <a:cs typeface="Times New Roman" panose="02020603050405020304" pitchFamily="18" charset="0"/>
            </a:endParaRPr>
          </a:p>
          <a:p>
            <a:pPr marL="539750" indent="-357188" algn="just">
              <a:lnSpc>
                <a:spcPts val="1800"/>
              </a:lnSpc>
              <a:spcAft>
                <a:spcPts val="1200"/>
              </a:spcAft>
              <a:tabLst>
                <a:tab pos="457200" algn="l"/>
                <a:tab pos="539750" algn="l"/>
              </a:tabLst>
            </a:pPr>
            <a:endParaRPr lang="en-ZA" sz="2000" dirty="0">
              <a:latin typeface="Arial" panose="020B0604020202020204" pitchFamily="34" charset="0"/>
              <a:ea typeface="Times New Roman" panose="02020603050405020304" pitchFamily="18" charset="0"/>
              <a:cs typeface="Times New Roman" panose="02020603050405020304" pitchFamily="18" charset="0"/>
            </a:endParaRPr>
          </a:p>
          <a:p>
            <a:pPr marL="539750" indent="-357188" algn="just">
              <a:lnSpc>
                <a:spcPts val="1800"/>
              </a:lnSpc>
              <a:spcAft>
                <a:spcPts val="1200"/>
              </a:spcAft>
              <a:tabLst>
                <a:tab pos="457200" algn="l"/>
                <a:tab pos="539750" algn="l"/>
              </a:tabLst>
            </a:pPr>
            <a:r>
              <a:rPr lang="en-GB" i="1" dirty="0">
                <a:latin typeface="Arial" panose="020B0604020202020204" pitchFamily="34" charset="0"/>
                <a:ea typeface="Times New Roman" panose="02020603050405020304" pitchFamily="18" charset="0"/>
                <a:cs typeface="Times New Roman" panose="02020603050405020304" pitchFamily="18" charset="0"/>
              </a:rPr>
              <a:t>24) The Council, at an ordinary meeting, considers the recommended candidate(s) together with the input provided by Senate and/or the Institutional Forum. </a:t>
            </a:r>
            <a:endParaRPr lang="en-GB" i="1" dirty="0" smtClean="0">
              <a:latin typeface="Arial" panose="020B0604020202020204" pitchFamily="34" charset="0"/>
              <a:ea typeface="Times New Roman" panose="02020603050405020304" pitchFamily="18" charset="0"/>
              <a:cs typeface="Times New Roman" panose="02020603050405020304" pitchFamily="18" charset="0"/>
            </a:endParaRPr>
          </a:p>
          <a:p>
            <a:pPr marL="539750" indent="-357188" algn="just">
              <a:lnSpc>
                <a:spcPts val="1800"/>
              </a:lnSpc>
              <a:spcAft>
                <a:spcPts val="1200"/>
              </a:spcAft>
              <a:tabLst>
                <a:tab pos="457200" algn="l"/>
                <a:tab pos="539750" algn="l"/>
              </a:tabLst>
            </a:pPr>
            <a:endParaRPr lang="en-ZA" sz="2000" dirty="0">
              <a:latin typeface="Arial" panose="020B0604020202020204" pitchFamily="34" charset="0"/>
              <a:ea typeface="Times New Roman" panose="02020603050405020304" pitchFamily="18" charset="0"/>
              <a:cs typeface="Times New Roman" panose="02020603050405020304" pitchFamily="18" charset="0"/>
            </a:endParaRPr>
          </a:p>
          <a:p>
            <a:pPr marL="539750" indent="-357188" algn="just">
              <a:lnSpc>
                <a:spcPts val="1800"/>
              </a:lnSpc>
              <a:spcAft>
                <a:spcPts val="1200"/>
              </a:spcAft>
              <a:tabLst>
                <a:tab pos="457200" algn="l"/>
                <a:tab pos="539750" algn="l"/>
              </a:tabLst>
            </a:pPr>
            <a:r>
              <a:rPr lang="en-GB" i="1" dirty="0">
                <a:latin typeface="Arial" panose="020B0604020202020204" pitchFamily="34" charset="0"/>
                <a:ea typeface="Times New Roman" panose="02020603050405020304" pitchFamily="18" charset="0"/>
                <a:cs typeface="Times New Roman" panose="02020603050405020304" pitchFamily="18" charset="0"/>
              </a:rPr>
              <a:t>25) If there is no consensus on the recommended candidate(s) Council proceeds to vote by secret ballot on the appointment of the recommended candidate. </a:t>
            </a:r>
            <a:endParaRPr lang="en-GB" i="1" dirty="0" smtClean="0">
              <a:latin typeface="Arial" panose="020B0604020202020204" pitchFamily="34" charset="0"/>
              <a:ea typeface="Times New Roman" panose="02020603050405020304" pitchFamily="18" charset="0"/>
              <a:cs typeface="Times New Roman" panose="02020603050405020304" pitchFamily="18" charset="0"/>
            </a:endParaRPr>
          </a:p>
          <a:p>
            <a:pPr marL="539750" indent="-357188" algn="just">
              <a:lnSpc>
                <a:spcPts val="1800"/>
              </a:lnSpc>
              <a:spcAft>
                <a:spcPts val="1200"/>
              </a:spcAft>
              <a:tabLst>
                <a:tab pos="457200" algn="l"/>
                <a:tab pos="539750" algn="l"/>
              </a:tabLst>
            </a:pPr>
            <a:endParaRPr lang="en-ZA" sz="2000" dirty="0">
              <a:latin typeface="Arial" panose="020B0604020202020204" pitchFamily="34" charset="0"/>
              <a:ea typeface="Times New Roman" panose="02020603050405020304" pitchFamily="18" charset="0"/>
              <a:cs typeface="Times New Roman" panose="02020603050405020304" pitchFamily="18" charset="0"/>
            </a:endParaRPr>
          </a:p>
          <a:p>
            <a:pPr marL="539750" indent="-357188" algn="just">
              <a:lnSpc>
                <a:spcPts val="1800"/>
              </a:lnSpc>
              <a:spcAft>
                <a:spcPts val="1200"/>
              </a:spcAft>
              <a:tabLst>
                <a:tab pos="457200" algn="l"/>
                <a:tab pos="539750" algn="l"/>
              </a:tabLst>
            </a:pPr>
            <a:r>
              <a:rPr lang="en-GB" i="1" dirty="0">
                <a:latin typeface="Arial" panose="020B0604020202020204" pitchFamily="34" charset="0"/>
                <a:ea typeface="Times New Roman" panose="02020603050405020304" pitchFamily="18" charset="0"/>
                <a:cs typeface="Times New Roman" panose="02020603050405020304" pitchFamily="18" charset="0"/>
              </a:rPr>
              <a:t>26) The chairperson of Council appoints the successful candidate in writing</a:t>
            </a:r>
            <a:r>
              <a:rPr lang="en-GB" i="1" dirty="0" smtClean="0">
                <a:latin typeface="Arial" panose="020B0604020202020204" pitchFamily="34" charset="0"/>
                <a:ea typeface="Times New Roman" panose="02020603050405020304" pitchFamily="18" charset="0"/>
                <a:cs typeface="Times New Roman" panose="02020603050405020304" pitchFamily="18" charset="0"/>
              </a:rPr>
              <a:t>.</a:t>
            </a:r>
          </a:p>
          <a:p>
            <a:pPr marL="539750" indent="-357188" algn="just">
              <a:lnSpc>
                <a:spcPts val="1800"/>
              </a:lnSpc>
              <a:spcAft>
                <a:spcPts val="1200"/>
              </a:spcAft>
              <a:tabLst>
                <a:tab pos="457200" algn="l"/>
                <a:tab pos="539750" algn="l"/>
              </a:tabLst>
            </a:pPr>
            <a:r>
              <a:rPr lang="en-GB" i="1" dirty="0" smtClean="0">
                <a:latin typeface="Arial" panose="020B0604020202020204" pitchFamily="34" charset="0"/>
                <a:ea typeface="Times New Roman" panose="02020603050405020304" pitchFamily="18" charset="0"/>
                <a:cs typeface="Times New Roman" panose="02020603050405020304" pitchFamily="18" charset="0"/>
              </a:rPr>
              <a:t> </a:t>
            </a:r>
            <a:endParaRPr lang="en-ZA" sz="2000" dirty="0">
              <a:latin typeface="Arial" panose="020B0604020202020204" pitchFamily="34" charset="0"/>
              <a:ea typeface="Times New Roman" panose="02020603050405020304" pitchFamily="18" charset="0"/>
              <a:cs typeface="Times New Roman" panose="02020603050405020304" pitchFamily="18" charset="0"/>
            </a:endParaRPr>
          </a:p>
          <a:p>
            <a:pPr marL="539750" indent="-357188" algn="just">
              <a:lnSpc>
                <a:spcPts val="1800"/>
              </a:lnSpc>
              <a:spcAft>
                <a:spcPts val="1200"/>
              </a:spcAft>
              <a:tabLst>
                <a:tab pos="457200" algn="l"/>
                <a:tab pos="539750" algn="l"/>
              </a:tabLst>
            </a:pPr>
            <a:r>
              <a:rPr lang="en-GB" i="1" dirty="0">
                <a:latin typeface="Arial" panose="020B0604020202020204" pitchFamily="34" charset="0"/>
                <a:ea typeface="Times New Roman" panose="02020603050405020304" pitchFamily="18" charset="0"/>
                <a:cs typeface="Times New Roman" panose="02020603050405020304" pitchFamily="18" charset="0"/>
              </a:rPr>
              <a:t>27) If Council decides not to appoint the recommended candidate, the provisions of rule 1(1) to (24) apply with the necessary changes to filling of the vacancy.” </a:t>
            </a:r>
            <a:endParaRPr lang="en-ZA" sz="20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956507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0896" y="787926"/>
            <a:ext cx="8906256" cy="3631763"/>
          </a:xfrm>
          <a:prstGeom prst="rect">
            <a:avLst/>
          </a:prstGeom>
        </p:spPr>
        <p:txBody>
          <a:bodyPr wrap="square">
            <a:spAutoFit/>
          </a:bodyPr>
          <a:lstStyle/>
          <a:p>
            <a:pPr marL="742950" lvl="1" indent="-285750" algn="just">
              <a:lnSpc>
                <a:spcPts val="1800"/>
              </a:lnSpc>
              <a:spcAft>
                <a:spcPts val="1200"/>
              </a:spcAft>
              <a:buFont typeface="Wingdings" panose="05000000000000000000" pitchFamily="2" charset="2"/>
              <a:buChar char="Ø"/>
              <a:tabLst>
                <a:tab pos="914400" algn="l"/>
              </a:tabLst>
            </a:pPr>
            <a:r>
              <a:rPr lang="en-GB" sz="1600" dirty="0">
                <a:latin typeface="Arial" panose="020B0604020202020204" pitchFamily="34" charset="0"/>
                <a:ea typeface="Times New Roman" panose="02020603050405020304" pitchFamily="18" charset="0"/>
                <a:cs typeface="Times New Roman" panose="02020603050405020304" pitchFamily="18" charset="0"/>
              </a:rPr>
              <a:t>Copies of the TUT Statute and the TUT Institutional Rules are attached hereto as Annexures “A” and “B” respectively.</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lgn="just">
              <a:lnSpc>
                <a:spcPts val="1800"/>
              </a:lnSpc>
              <a:spcAft>
                <a:spcPts val="1200"/>
              </a:spcAft>
              <a:buFont typeface="Arial" panose="020B0604020202020204" pitchFamily="34" charset="0"/>
              <a:buChar char="•"/>
              <a:tabLst>
                <a:tab pos="914400" algn="l"/>
              </a:tabLst>
            </a:pPr>
            <a:r>
              <a:rPr lang="en-GB" sz="1600" dirty="0">
                <a:latin typeface="Arial" panose="020B0604020202020204" pitchFamily="34" charset="0"/>
                <a:ea typeface="Times New Roman" panose="02020603050405020304" pitchFamily="18" charset="0"/>
                <a:cs typeface="Times New Roman" panose="02020603050405020304" pitchFamily="18" charset="0"/>
              </a:rPr>
              <a:t>As requested, we attach hereto the following documents: </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1143000" lvl="2" indent="-228600" algn="just">
              <a:lnSpc>
                <a:spcPts val="1800"/>
              </a:lnSpc>
              <a:spcAft>
                <a:spcPts val="1200"/>
              </a:spcAft>
              <a:buFont typeface="+mj-lt"/>
              <a:buAutoNum type="arabicPeriod"/>
              <a:tabLst>
                <a:tab pos="1620520" algn="l"/>
              </a:tabLst>
            </a:pPr>
            <a:r>
              <a:rPr lang="en-GB" sz="1600" dirty="0">
                <a:latin typeface="Arial" panose="020B0604020202020204" pitchFamily="34" charset="0"/>
                <a:ea typeface="Times New Roman" panose="02020603050405020304" pitchFamily="18" charset="0"/>
                <a:cs typeface="Times New Roman" panose="02020603050405020304" pitchFamily="18" charset="0"/>
              </a:rPr>
              <a:t>report of the Senior Appointments and Selection Committee to Senate for consultation (see Annexure “C” hereto); </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1143000" lvl="2" indent="-228600" algn="just">
              <a:lnSpc>
                <a:spcPts val="1800"/>
              </a:lnSpc>
              <a:spcAft>
                <a:spcPts val="1200"/>
              </a:spcAft>
              <a:buFont typeface="+mj-lt"/>
              <a:buAutoNum type="arabicPeriod"/>
              <a:tabLst>
                <a:tab pos="1620520" algn="l"/>
              </a:tabLst>
            </a:pPr>
            <a:r>
              <a:rPr lang="en-GB" sz="1600" dirty="0">
                <a:latin typeface="Arial" panose="020B0604020202020204" pitchFamily="34" charset="0"/>
                <a:ea typeface="Times New Roman" panose="02020603050405020304" pitchFamily="18" charset="0"/>
                <a:cs typeface="Times New Roman" panose="02020603050405020304" pitchFamily="18" charset="0"/>
              </a:rPr>
              <a:t>report of the Senior Appointments and Selection Committee to the Institutional Forum for consultation (see Annexure “D” hereto); and </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1143000" lvl="2" indent="-228600" algn="just">
              <a:lnSpc>
                <a:spcPts val="1800"/>
              </a:lnSpc>
              <a:spcAft>
                <a:spcPts val="1200"/>
              </a:spcAft>
              <a:buFont typeface="+mj-lt"/>
              <a:buAutoNum type="arabicPeriod"/>
              <a:tabLst>
                <a:tab pos="1620520" algn="l"/>
              </a:tabLst>
            </a:pPr>
            <a:r>
              <a:rPr lang="en-GB" sz="1600" dirty="0">
                <a:latin typeface="Arial" panose="020B0604020202020204" pitchFamily="34" charset="0"/>
                <a:ea typeface="Times New Roman" panose="02020603050405020304" pitchFamily="18" charset="0"/>
                <a:cs typeface="Times New Roman" panose="02020603050405020304" pitchFamily="18" charset="0"/>
              </a:rPr>
              <a:t>submission of the recommendation of the Senior Appointments and Selection Committee to the Council for approval (see Annexure “E” hereto).</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lgn="just">
              <a:lnSpc>
                <a:spcPts val="1800"/>
              </a:lnSpc>
              <a:spcAft>
                <a:spcPts val="1200"/>
              </a:spcAft>
              <a:buFont typeface="Arial" panose="020B0604020202020204" pitchFamily="34" charset="0"/>
              <a:buChar char="•"/>
              <a:tabLst>
                <a:tab pos="914400" algn="l"/>
              </a:tabLst>
            </a:pPr>
            <a:r>
              <a:rPr lang="en-GB" sz="1600" dirty="0">
                <a:latin typeface="Arial" panose="020B0604020202020204" pitchFamily="34" charset="0"/>
                <a:ea typeface="Times New Roman" panose="02020603050405020304" pitchFamily="18" charset="0"/>
                <a:cs typeface="Times New Roman" panose="02020603050405020304" pitchFamily="18" charset="0"/>
              </a:rPr>
              <a:t>We have no knowledge of any legal opinion provided by a senior (or any other) Council member on this issue, or what the contents of such legal advice, if it was given, could have been.</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931589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760" y="425958"/>
            <a:ext cx="8970264" cy="5278368"/>
          </a:xfrm>
          <a:prstGeom prst="rect">
            <a:avLst/>
          </a:prstGeom>
        </p:spPr>
        <p:txBody>
          <a:bodyPr wrap="square">
            <a:spAutoFit/>
          </a:bodyPr>
          <a:lstStyle/>
          <a:p>
            <a:pPr marL="342900" lvl="0" indent="-342900" algn="just">
              <a:lnSpc>
                <a:spcPts val="1800"/>
              </a:lnSpc>
              <a:spcAft>
                <a:spcPts val="1200"/>
              </a:spcAft>
              <a:buSzPts val="1000"/>
              <a:buFont typeface="Wingdings" panose="05000000000000000000" pitchFamily="2" charset="2"/>
              <a:buChar char="Ø"/>
              <a:tabLst>
                <a:tab pos="457200" algn="l"/>
              </a:tabLst>
            </a:pPr>
            <a:r>
              <a:rPr lang="en-GB" sz="1600" b="1" dirty="0">
                <a:latin typeface="Arial" panose="020B0604020202020204" pitchFamily="34" charset="0"/>
                <a:ea typeface="Times New Roman" panose="02020603050405020304" pitchFamily="18" charset="0"/>
                <a:cs typeface="Times New Roman" panose="02020603050405020304" pitchFamily="18" charset="0"/>
              </a:rPr>
              <a:t>Irregularities in the extension of the </a:t>
            </a:r>
            <a:r>
              <a:rPr lang="en-GB" sz="1600" b="1" dirty="0" smtClean="0">
                <a:latin typeface="Arial" panose="020B0604020202020204" pitchFamily="34" charset="0"/>
                <a:ea typeface="Times New Roman" panose="02020603050405020304" pitchFamily="18" charset="0"/>
                <a:cs typeface="Times New Roman" panose="02020603050405020304" pitchFamily="18" charset="0"/>
              </a:rPr>
              <a:t>Vice-Chancellor’s </a:t>
            </a:r>
            <a:r>
              <a:rPr lang="en-GB" sz="1600" b="1" dirty="0">
                <a:latin typeface="Arial" panose="020B0604020202020204" pitchFamily="34" charset="0"/>
                <a:ea typeface="Times New Roman" panose="02020603050405020304" pitchFamily="18" charset="0"/>
                <a:cs typeface="Times New Roman" panose="02020603050405020304" pitchFamily="18" charset="0"/>
              </a:rPr>
              <a:t>contract</a:t>
            </a:r>
            <a:endParaRPr lang="en-ZA" sz="1600" b="1" dirty="0">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lgn="just">
              <a:lnSpc>
                <a:spcPct val="150000"/>
              </a:lnSpc>
              <a:buFont typeface="+mj-lt"/>
              <a:buAutoNum type="arabicPeriod"/>
              <a:tabLst>
                <a:tab pos="914400" algn="l"/>
              </a:tabLst>
            </a:pPr>
            <a:r>
              <a:rPr lang="en-GB" sz="1600" dirty="0">
                <a:latin typeface="Arial" panose="020B0604020202020204" pitchFamily="34" charset="0"/>
                <a:ea typeface="Times New Roman" panose="02020603050405020304" pitchFamily="18" charset="0"/>
                <a:cs typeface="Times New Roman" panose="02020603050405020304" pitchFamily="18" charset="0"/>
              </a:rPr>
              <a:t>We have assumed that the allegations in paragraph 3, Part B of your letter relate to an extension of a short-term contract (1 December 2014 to 31 March 2015) between the Vice Chancellor and TUT, pursuant to which he held the position of “Acting Vice-Chancellor and Principal”, for the period 1 April 2015 to 31 July 2018.  The extension of the short-term contract took place during a time of financial instability, strikes and it was important to make decisions that steered TUT towards stability. Council looked at all the options available and weighed these against the realities faced by the university at the time and took a decision that it was in the best interests of the university to extend the contract of the acting VC. A decision was taken by the TUT Council towards the end of that short-term contract to extend the appointment of Prof Van Staden as Acting Vice-Chancellor and Principal whilst the University was being stabilised during a period of turmoil, before undertaking a recruitment process to identify a new candidate for a full-term appointment.  </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205198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6656" y="1121024"/>
            <a:ext cx="8101584" cy="2908489"/>
          </a:xfrm>
          <a:prstGeom prst="rect">
            <a:avLst/>
          </a:prstGeom>
        </p:spPr>
        <p:txBody>
          <a:bodyPr wrap="square">
            <a:spAutoFit/>
          </a:bodyPr>
          <a:lstStyle/>
          <a:p>
            <a:pPr marL="742950" lvl="1" indent="-285750" algn="just">
              <a:lnSpc>
                <a:spcPct val="150000"/>
              </a:lnSpc>
              <a:buFont typeface="Wingdings" panose="05000000000000000000" pitchFamily="2" charset="2"/>
              <a:buChar char="Ø"/>
              <a:tabLst>
                <a:tab pos="914400" algn="l"/>
              </a:tabLst>
            </a:pPr>
            <a:r>
              <a:rPr lang="en-GB" sz="1600" dirty="0">
                <a:latin typeface="Arial" panose="020B0604020202020204" pitchFamily="34" charset="0"/>
                <a:ea typeface="Times New Roman" panose="02020603050405020304" pitchFamily="18" charset="0"/>
                <a:cs typeface="Times New Roman" panose="02020603050405020304" pitchFamily="18" charset="0"/>
              </a:rPr>
              <a:t>We confirm that the attorneys who provided TUT with advice on the re-election of Dr Masuku were </a:t>
            </a:r>
            <a:r>
              <a:rPr lang="en-GB" sz="1600" u="sng" dirty="0">
                <a:latin typeface="Arial" panose="020B0604020202020204" pitchFamily="34" charset="0"/>
                <a:ea typeface="Times New Roman" panose="02020603050405020304" pitchFamily="18" charset="0"/>
                <a:cs typeface="Times New Roman" panose="02020603050405020304" pitchFamily="18" charset="0"/>
              </a:rPr>
              <a:t>not</a:t>
            </a:r>
            <a:r>
              <a:rPr lang="en-GB" sz="1600" dirty="0">
                <a:latin typeface="Arial" panose="020B0604020202020204" pitchFamily="34" charset="0"/>
                <a:ea typeface="Times New Roman" panose="02020603050405020304" pitchFamily="18" charset="0"/>
                <a:cs typeface="Times New Roman" panose="02020603050405020304" pitchFamily="18" charset="0"/>
              </a:rPr>
              <a:t> the same attorneys who provided TUT with advice on whether the extension of Prof Van </a:t>
            </a:r>
            <a:r>
              <a:rPr lang="en-GB" sz="1600" dirty="0" err="1">
                <a:latin typeface="Arial" panose="020B0604020202020204" pitchFamily="34" charset="0"/>
                <a:ea typeface="Times New Roman" panose="02020603050405020304" pitchFamily="18" charset="0"/>
                <a:cs typeface="Times New Roman" panose="02020603050405020304" pitchFamily="18" charset="0"/>
              </a:rPr>
              <a:t>Staden’s</a:t>
            </a:r>
            <a:r>
              <a:rPr lang="en-GB" sz="1600" dirty="0">
                <a:latin typeface="Arial" panose="020B0604020202020204" pitchFamily="34" charset="0"/>
                <a:ea typeface="Times New Roman" panose="02020603050405020304" pitchFamily="18" charset="0"/>
                <a:cs typeface="Times New Roman" panose="02020603050405020304" pitchFamily="18" charset="0"/>
              </a:rPr>
              <a:t> initial short-term contract with TUT as Acting Vice-Chancellor and Principal was legally permissible. The legal opinion on the appointment of the VC was sought and received a year after the decision to extend his contract was </a:t>
            </a:r>
            <a:r>
              <a:rPr lang="en-GB" sz="1600" dirty="0" smtClean="0">
                <a:latin typeface="Arial" panose="020B0604020202020204" pitchFamily="34" charset="0"/>
                <a:ea typeface="Times New Roman" panose="02020603050405020304" pitchFamily="18" charset="0"/>
                <a:cs typeface="Times New Roman" panose="02020603050405020304" pitchFamily="18" charset="0"/>
              </a:rPr>
              <a:t>made.</a:t>
            </a:r>
          </a:p>
          <a:p>
            <a:pPr lvl="1" algn="just">
              <a:lnSpc>
                <a:spcPct val="150000"/>
              </a:lnSpc>
              <a:tabLst>
                <a:tab pos="914400" algn="l"/>
              </a:tabLst>
            </a:pPr>
            <a:endParaRPr lang="en-GB" sz="1600" dirty="0" smtClean="0">
              <a:latin typeface="Arial" panose="020B0604020202020204" pitchFamily="34" charset="0"/>
              <a:ea typeface="Times New Roman" panose="02020603050405020304" pitchFamily="18" charset="0"/>
              <a:cs typeface="Times New Roman" panose="02020603050405020304" pitchFamily="18" charset="0"/>
            </a:endParaRPr>
          </a:p>
          <a:p>
            <a:pPr lvl="1" algn="just">
              <a:lnSpc>
                <a:spcPts val="1800"/>
              </a:lnSpc>
              <a:spcAft>
                <a:spcPts val="1200"/>
              </a:spcAft>
              <a:tabLst>
                <a:tab pos="712788" algn="l"/>
              </a:tabLst>
            </a:pPr>
            <a:r>
              <a:rPr lang="en-GB" sz="1600" dirty="0">
                <a:latin typeface="Arial" panose="020B0604020202020204" pitchFamily="34" charset="0"/>
                <a:ea typeface="Times New Roman" panose="02020603050405020304" pitchFamily="18" charset="0"/>
                <a:cs typeface="Times New Roman" panose="02020603050405020304" pitchFamily="18" charset="0"/>
              </a:rPr>
              <a:t>	</a:t>
            </a:r>
            <a:r>
              <a:rPr lang="en-GB" sz="1600" dirty="0" smtClean="0">
                <a:latin typeface="Arial" panose="020B0604020202020204" pitchFamily="34" charset="0"/>
                <a:ea typeface="Times New Roman" panose="02020603050405020304" pitchFamily="18" charset="0"/>
                <a:cs typeface="Times New Roman" panose="02020603050405020304" pitchFamily="18" charset="0"/>
              </a:rPr>
              <a:t>(</a:t>
            </a:r>
            <a:r>
              <a:rPr lang="en-GB" sz="1600" b="1" i="1" dirty="0">
                <a:latin typeface="Arial" panose="020B0604020202020204" pitchFamily="34" charset="0"/>
                <a:ea typeface="Times New Roman" panose="02020603050405020304" pitchFamily="18" charset="0"/>
                <a:cs typeface="Times New Roman" panose="02020603050405020304" pitchFamily="18" charset="0"/>
              </a:rPr>
              <a:t>see Annexures K and L</a:t>
            </a:r>
            <a:r>
              <a:rPr lang="en-GB" sz="1600" dirty="0">
                <a:latin typeface="Arial" panose="020B0604020202020204" pitchFamily="34" charset="0"/>
                <a:ea typeface="Times New Roman" panose="02020603050405020304" pitchFamily="18" charset="0"/>
                <a:cs typeface="Times New Roman" panose="02020603050405020304" pitchFamily="18" charset="0"/>
              </a:rPr>
              <a:t>).  </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02025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7512" y="773216"/>
            <a:ext cx="8778240" cy="5062924"/>
          </a:xfrm>
          <a:prstGeom prst="rect">
            <a:avLst/>
          </a:prstGeom>
        </p:spPr>
        <p:txBody>
          <a:bodyPr wrap="square">
            <a:spAutoFit/>
          </a:bodyPr>
          <a:lstStyle/>
          <a:p>
            <a:pPr marL="342900" lvl="0" indent="-342900" algn="just">
              <a:lnSpc>
                <a:spcPts val="1800"/>
              </a:lnSpc>
              <a:spcAft>
                <a:spcPts val="1200"/>
              </a:spcAft>
              <a:buSzPts val="1000"/>
              <a:buFont typeface="Wingdings" panose="05000000000000000000" pitchFamily="2" charset="2"/>
              <a:buChar char="Ø"/>
              <a:tabLst>
                <a:tab pos="457200" algn="l"/>
              </a:tabLst>
            </a:pPr>
            <a:r>
              <a:rPr lang="en-GB" sz="1600" b="1" dirty="0">
                <a:latin typeface="Arial" panose="020B0604020202020204" pitchFamily="34" charset="0"/>
                <a:ea typeface="Times New Roman" panose="02020603050405020304" pitchFamily="18" charset="0"/>
                <a:cs typeface="Times New Roman" panose="02020603050405020304" pitchFamily="18" charset="0"/>
              </a:rPr>
              <a:t>Irregular extension of Prof </a:t>
            </a:r>
            <a:r>
              <a:rPr lang="en-GB" sz="1600" b="1" dirty="0" err="1">
                <a:latin typeface="Arial" panose="020B0604020202020204" pitchFamily="34" charset="0"/>
                <a:ea typeface="Times New Roman" panose="02020603050405020304" pitchFamily="18" charset="0"/>
                <a:cs typeface="Times New Roman" panose="02020603050405020304" pitchFamily="18" charset="0"/>
              </a:rPr>
              <a:t>Mukhola’s</a:t>
            </a:r>
            <a:r>
              <a:rPr lang="en-GB" sz="1600" b="1" dirty="0">
                <a:latin typeface="Arial" panose="020B0604020202020204" pitchFamily="34" charset="0"/>
                <a:ea typeface="Times New Roman" panose="02020603050405020304" pitchFamily="18" charset="0"/>
                <a:cs typeface="Times New Roman" panose="02020603050405020304" pitchFamily="18" charset="0"/>
              </a:rPr>
              <a:t> contract beyond the University’s retirement </a:t>
            </a:r>
            <a:r>
              <a:rPr lang="en-GB" sz="1600" b="1" dirty="0" smtClean="0">
                <a:latin typeface="Arial" panose="020B0604020202020204" pitchFamily="34" charset="0"/>
                <a:ea typeface="Times New Roman" panose="02020603050405020304" pitchFamily="18" charset="0"/>
                <a:cs typeface="Times New Roman" panose="02020603050405020304" pitchFamily="18" charset="0"/>
              </a:rPr>
              <a:t>age</a:t>
            </a:r>
            <a:endParaRPr lang="en-ZA" sz="1600" b="1" dirty="0" smtClean="0">
              <a:latin typeface="Arial" panose="020B0604020202020204" pitchFamily="34" charset="0"/>
              <a:ea typeface="Times New Roman" panose="02020603050405020304" pitchFamily="18" charset="0"/>
              <a:cs typeface="Times New Roman" panose="02020603050405020304" pitchFamily="18" charset="0"/>
            </a:endParaRPr>
          </a:p>
          <a:p>
            <a:pPr lvl="0" algn="just">
              <a:lnSpc>
                <a:spcPts val="1800"/>
              </a:lnSpc>
              <a:spcAft>
                <a:spcPts val="1200"/>
              </a:spcAft>
              <a:buSzPts val="1000"/>
              <a:tabLst>
                <a:tab pos="457200" algn="l"/>
              </a:tabLst>
            </a:pPr>
            <a:r>
              <a:rPr lang="en-GB" sz="1600" dirty="0" smtClean="0">
                <a:latin typeface="Arial" panose="020B0604020202020204" pitchFamily="34" charset="0"/>
                <a:ea typeface="Times New Roman" panose="02020603050405020304" pitchFamily="18" charset="0"/>
                <a:cs typeface="Times New Roman" panose="02020603050405020304" pitchFamily="18" charset="0"/>
              </a:rPr>
              <a:t>It </a:t>
            </a:r>
            <a:r>
              <a:rPr lang="en-GB" sz="1600" dirty="0">
                <a:latin typeface="Arial" panose="020B0604020202020204" pitchFamily="34" charset="0"/>
                <a:ea typeface="Times New Roman" panose="02020603050405020304" pitchFamily="18" charset="0"/>
                <a:cs typeface="Times New Roman" panose="02020603050405020304" pitchFamily="18" charset="0"/>
              </a:rPr>
              <a:t>was through the provision of the University’s retirement policy that Council took the decision to extend Professor </a:t>
            </a:r>
            <a:r>
              <a:rPr lang="en-GB" sz="1600" dirty="0" err="1">
                <a:latin typeface="Arial" panose="020B0604020202020204" pitchFamily="34" charset="0"/>
                <a:ea typeface="Times New Roman" panose="02020603050405020304" pitchFamily="18" charset="0"/>
                <a:cs typeface="Times New Roman" panose="02020603050405020304" pitchFamily="18" charset="0"/>
              </a:rPr>
              <a:t>Mukhola’s</a:t>
            </a:r>
            <a:r>
              <a:rPr lang="en-GB" sz="1600" dirty="0">
                <a:latin typeface="Arial" panose="020B0604020202020204" pitchFamily="34" charset="0"/>
                <a:ea typeface="Times New Roman" panose="02020603050405020304" pitchFamily="18" charset="0"/>
                <a:cs typeface="Times New Roman" panose="02020603050405020304" pitchFamily="18" charset="0"/>
              </a:rPr>
              <a:t> contract pursuant to the Vice-Chancellor’s recommendation in terms of, and in accordance with the Policy Guidelines and Procedure on Termination of Service dated 13 August 2012 (“</a:t>
            </a:r>
            <a:r>
              <a:rPr lang="en-GB" sz="1600" b="1" dirty="0">
                <a:latin typeface="Arial" panose="020B0604020202020204" pitchFamily="34" charset="0"/>
                <a:ea typeface="Times New Roman" panose="02020603050405020304" pitchFamily="18" charset="0"/>
                <a:cs typeface="Times New Roman" panose="02020603050405020304" pitchFamily="18" charset="0"/>
              </a:rPr>
              <a:t>Retirement Policy</a:t>
            </a:r>
            <a:r>
              <a:rPr lang="en-GB" sz="1600" dirty="0">
                <a:latin typeface="Arial" panose="020B0604020202020204" pitchFamily="34" charset="0"/>
                <a:ea typeface="Times New Roman" panose="02020603050405020304" pitchFamily="18" charset="0"/>
                <a:cs typeface="Times New Roman" panose="02020603050405020304" pitchFamily="18" charset="0"/>
              </a:rPr>
              <a:t>”), which permits extensions of contracts of TUT employees post the age of </a:t>
            </a:r>
            <a:r>
              <a:rPr lang="en-GB" sz="1600" dirty="0" smtClean="0">
                <a:latin typeface="Arial" panose="020B0604020202020204" pitchFamily="34" charset="0"/>
                <a:ea typeface="Times New Roman" panose="02020603050405020304" pitchFamily="18" charset="0"/>
                <a:cs typeface="Times New Roman" panose="02020603050405020304" pitchFamily="18" charset="0"/>
              </a:rPr>
              <a:t>retirement.</a:t>
            </a:r>
          </a:p>
          <a:p>
            <a:r>
              <a:rPr lang="en-ZA" dirty="0" smtClean="0"/>
              <a:t>On </a:t>
            </a:r>
            <a:r>
              <a:rPr lang="en-ZA" dirty="0"/>
              <a:t>24 June 2016, Council approved the appointment of Prof Mukhola in to the position of Deputy Vice-Chancellor: Teaching, Learning and Technology.  Although the period of employment that the post had been advertised for was 5 years, owing to the fact that Prof Mukhola would reach a retirement age of 65years before the expiry of the 5-year period, the contract of employment entered into with him indicated that: </a:t>
            </a:r>
          </a:p>
          <a:p>
            <a:r>
              <a:rPr lang="en-ZA" dirty="0"/>
              <a:t> </a:t>
            </a:r>
          </a:p>
          <a:p>
            <a:r>
              <a:rPr lang="en-ZA" i="1" dirty="0"/>
              <a:t>“the University appoints the employee </a:t>
            </a:r>
            <a:r>
              <a:rPr lang="en-ZA" i="1"/>
              <a:t>as </a:t>
            </a:r>
            <a:r>
              <a:rPr lang="en-ZA" i="1" smtClean="0"/>
              <a:t>Deputy </a:t>
            </a:r>
            <a:r>
              <a:rPr lang="en-ZA" i="1" dirty="0" smtClean="0"/>
              <a:t>Vice-Chancellor</a:t>
            </a:r>
            <a:r>
              <a:rPr lang="en-ZA" i="1" dirty="0"/>
              <a:t>: Teaching, Learning and Technology … until the employee reached the retirement age of 65 on 31 July 2019.  This contract will be renewable for a further 2-year period based on satisfactory performance and operational requirements.” </a:t>
            </a:r>
            <a:endParaRPr lang="en-ZA" dirty="0"/>
          </a:p>
          <a:p>
            <a:r>
              <a:rPr lang="en-ZA" dirty="0"/>
              <a:t> </a:t>
            </a:r>
          </a:p>
          <a:p>
            <a:pPr lvl="0" algn="just">
              <a:lnSpc>
                <a:spcPts val="1800"/>
              </a:lnSpc>
              <a:spcAft>
                <a:spcPts val="1200"/>
              </a:spcAft>
              <a:buSzPts val="1000"/>
              <a:tabLst>
                <a:tab pos="457200" algn="l"/>
              </a:tabLst>
            </a:pP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029898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7512" y="773216"/>
            <a:ext cx="8778240" cy="3939540"/>
          </a:xfrm>
          <a:prstGeom prst="rect">
            <a:avLst/>
          </a:prstGeom>
        </p:spPr>
        <p:txBody>
          <a:bodyPr wrap="square">
            <a:spAutoFit/>
          </a:bodyPr>
          <a:lstStyle/>
          <a:p>
            <a:pPr lvl="0" algn="just">
              <a:lnSpc>
                <a:spcPts val="1800"/>
              </a:lnSpc>
              <a:spcAft>
                <a:spcPts val="1200"/>
              </a:spcAft>
              <a:buSzPts val="1000"/>
              <a:tabLst>
                <a:tab pos="457200" algn="l"/>
              </a:tabLst>
            </a:pPr>
            <a:endParaRPr lang="en-GB" sz="1600" dirty="0" smtClean="0">
              <a:latin typeface="Arial" panose="020B0604020202020204" pitchFamily="34" charset="0"/>
              <a:ea typeface="Times New Roman" panose="02020603050405020304" pitchFamily="18" charset="0"/>
              <a:cs typeface="Times New Roman" panose="02020603050405020304" pitchFamily="18" charset="0"/>
            </a:endParaRPr>
          </a:p>
          <a:p>
            <a:pPr marL="357188" lvl="1" indent="-357188" algn="just">
              <a:lnSpc>
                <a:spcPts val="1800"/>
              </a:lnSpc>
              <a:spcAft>
                <a:spcPts val="1200"/>
              </a:spcAft>
              <a:buFont typeface="Arial" panose="020B0604020202020204" pitchFamily="34" charset="0"/>
              <a:buChar char="•"/>
              <a:tabLst>
                <a:tab pos="914400" algn="l"/>
              </a:tabLst>
            </a:pPr>
            <a:r>
              <a:rPr lang="en-GB" sz="1600" dirty="0" smtClean="0">
                <a:latin typeface="Arial" panose="020B0604020202020204" pitchFamily="34" charset="0"/>
                <a:ea typeface="Times New Roman" panose="02020603050405020304" pitchFamily="18" charset="0"/>
                <a:cs typeface="Times New Roman" panose="02020603050405020304" pitchFamily="18" charset="0"/>
              </a:rPr>
              <a:t>In </a:t>
            </a:r>
            <a:r>
              <a:rPr lang="en-GB" sz="1600" dirty="0">
                <a:latin typeface="Arial" panose="020B0604020202020204" pitchFamily="34" charset="0"/>
                <a:ea typeface="Times New Roman" panose="02020603050405020304" pitchFamily="18" charset="0"/>
                <a:cs typeface="Times New Roman" panose="02020603050405020304" pitchFamily="18" charset="0"/>
              </a:rPr>
              <a:t>accordance with the provisions of the Retirement Policy, an extension of a contract beyond retirement age shall not be automatic, and shall depend on: </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712788" lvl="2" indent="-355600" algn="just">
              <a:lnSpc>
                <a:spcPts val="1800"/>
              </a:lnSpc>
              <a:spcAft>
                <a:spcPts val="1200"/>
              </a:spcAft>
              <a:buFont typeface="+mj-lt"/>
              <a:buAutoNum type="arabicPeriod"/>
              <a:tabLst>
                <a:tab pos="1620520" algn="l"/>
              </a:tabLst>
            </a:pPr>
            <a:r>
              <a:rPr lang="en-GB" sz="1600" dirty="0">
                <a:latin typeface="Arial" panose="020B0604020202020204" pitchFamily="34" charset="0"/>
                <a:ea typeface="Times New Roman" panose="02020603050405020304" pitchFamily="18" charset="0"/>
                <a:cs typeface="Times New Roman" panose="02020603050405020304" pitchFamily="18" charset="0"/>
              </a:rPr>
              <a:t>the strategic, operational and or academic priorities of the faculty or division in question to determine if resources should be allocated to the post; </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712788" lvl="2" indent="-355600" algn="just">
              <a:lnSpc>
                <a:spcPts val="1800"/>
              </a:lnSpc>
              <a:spcAft>
                <a:spcPts val="1200"/>
              </a:spcAft>
              <a:buFont typeface="+mj-lt"/>
              <a:buAutoNum type="arabicPeriod"/>
              <a:tabLst>
                <a:tab pos="1620520" algn="l"/>
              </a:tabLst>
            </a:pPr>
            <a:r>
              <a:rPr lang="en-GB" sz="1600" dirty="0">
                <a:latin typeface="Arial" panose="020B0604020202020204" pitchFamily="34" charset="0"/>
                <a:ea typeface="Times New Roman" panose="02020603050405020304" pitchFamily="18" charset="0"/>
                <a:cs typeface="Times New Roman" panose="02020603050405020304" pitchFamily="18" charset="0"/>
              </a:rPr>
              <a:t>the need to use the post to enhance transformation, in terms of achieving employment equity goals of the faculty or divisions; </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712788" lvl="2" indent="-355600" algn="just">
              <a:lnSpc>
                <a:spcPts val="1800"/>
              </a:lnSpc>
              <a:spcAft>
                <a:spcPts val="1200"/>
              </a:spcAft>
              <a:buFont typeface="+mj-lt"/>
              <a:buAutoNum type="arabicPeriod"/>
              <a:tabLst>
                <a:tab pos="1620520" algn="l"/>
              </a:tabLst>
            </a:pPr>
            <a:r>
              <a:rPr lang="en-GB" sz="1600" dirty="0">
                <a:latin typeface="Arial" panose="020B0604020202020204" pitchFamily="34" charset="0"/>
                <a:ea typeface="Times New Roman" panose="02020603050405020304" pitchFamily="18" charset="0"/>
                <a:cs typeface="Times New Roman" panose="02020603050405020304" pitchFamily="18" charset="0"/>
              </a:rPr>
              <a:t>the likelihood of filling the post taking account of the skills required for the post as well as the availability of replacements; </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712788" lvl="2" indent="-355600" algn="just">
              <a:lnSpc>
                <a:spcPts val="1800"/>
              </a:lnSpc>
              <a:spcAft>
                <a:spcPts val="1200"/>
              </a:spcAft>
              <a:buFont typeface="+mj-lt"/>
              <a:buAutoNum type="arabicPeriod"/>
              <a:tabLst>
                <a:tab pos="1620520" algn="l"/>
              </a:tabLst>
            </a:pPr>
            <a:r>
              <a:rPr lang="en-GB" sz="1600" dirty="0">
                <a:latin typeface="Arial" panose="020B0604020202020204" pitchFamily="34" charset="0"/>
                <a:ea typeface="Times New Roman" panose="02020603050405020304" pitchFamily="18" charset="0"/>
                <a:cs typeface="Times New Roman" panose="02020603050405020304" pitchFamily="18" charset="0"/>
              </a:rPr>
              <a:t>the financial viability of the extension; and </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712788" lvl="2" indent="-355600" algn="just">
              <a:lnSpc>
                <a:spcPts val="1800"/>
              </a:lnSpc>
              <a:spcAft>
                <a:spcPts val="1200"/>
              </a:spcAft>
              <a:buFont typeface="+mj-lt"/>
              <a:buAutoNum type="arabicPeriod"/>
              <a:tabLst>
                <a:tab pos="1620520" algn="l"/>
              </a:tabLst>
            </a:pPr>
            <a:r>
              <a:rPr lang="en-GB" sz="1600" dirty="0">
                <a:latin typeface="Arial" panose="020B0604020202020204" pitchFamily="34" charset="0"/>
                <a:ea typeface="Times New Roman" panose="02020603050405020304" pitchFamily="18" charset="0"/>
                <a:cs typeface="Times New Roman" panose="02020603050405020304" pitchFamily="18" charset="0"/>
              </a:rPr>
              <a:t>a performance assessment of the employee. </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lvl="0" algn="just">
              <a:lnSpc>
                <a:spcPts val="1800"/>
              </a:lnSpc>
              <a:spcAft>
                <a:spcPts val="1200"/>
              </a:spcAft>
              <a:buSzPts val="1000"/>
              <a:tabLst>
                <a:tab pos="457200" algn="l"/>
              </a:tabLst>
            </a:pP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918930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2336" y="1266870"/>
            <a:ext cx="8951976" cy="3694409"/>
          </a:xfrm>
          <a:prstGeom prst="rect">
            <a:avLst/>
          </a:prstGeom>
        </p:spPr>
        <p:txBody>
          <a:bodyPr wrap="square">
            <a:spAutoFit/>
          </a:bodyPr>
          <a:lstStyle/>
          <a:p>
            <a:pPr marL="457200" indent="-457200" algn="ctr">
              <a:lnSpc>
                <a:spcPct val="150000"/>
              </a:lnSpc>
              <a:tabLst>
                <a:tab pos="457200" algn="l"/>
                <a:tab pos="457200" algn="l"/>
              </a:tabLst>
            </a:pPr>
            <a:r>
              <a:rPr lang="en-GB" sz="3200" b="1" dirty="0">
                <a:latin typeface="Arial" panose="020B0604020202020204" pitchFamily="34" charset="0"/>
                <a:ea typeface="Times New Roman" panose="02020603050405020304" pitchFamily="18" charset="0"/>
                <a:cs typeface="Times New Roman" panose="02020603050405020304" pitchFamily="18" charset="0"/>
              </a:rPr>
              <a:t>Part A: </a:t>
            </a:r>
            <a:endParaRPr lang="en-GB" sz="3200" b="1" dirty="0" smtClean="0">
              <a:latin typeface="Arial" panose="020B0604020202020204" pitchFamily="34" charset="0"/>
              <a:ea typeface="Times New Roman" panose="02020603050405020304" pitchFamily="18" charset="0"/>
              <a:cs typeface="Times New Roman" panose="02020603050405020304" pitchFamily="18" charset="0"/>
            </a:endParaRPr>
          </a:p>
          <a:p>
            <a:pPr marL="457200" indent="-457200" algn="ctr">
              <a:lnSpc>
                <a:spcPct val="150000"/>
              </a:lnSpc>
              <a:tabLst>
                <a:tab pos="457200" algn="l"/>
                <a:tab pos="457200" algn="l"/>
              </a:tabLst>
            </a:pPr>
            <a:endParaRPr lang="en-GB" sz="3200" b="1" dirty="0">
              <a:latin typeface="Arial" panose="020B0604020202020204" pitchFamily="34" charset="0"/>
              <a:ea typeface="Times New Roman" panose="02020603050405020304" pitchFamily="18" charset="0"/>
              <a:cs typeface="Times New Roman" panose="02020603050405020304" pitchFamily="18" charset="0"/>
            </a:endParaRPr>
          </a:p>
          <a:p>
            <a:pPr marL="457200" indent="-457200" algn="ctr">
              <a:lnSpc>
                <a:spcPct val="150000"/>
              </a:lnSpc>
              <a:tabLst>
                <a:tab pos="457200" algn="l"/>
                <a:tab pos="457200" algn="l"/>
              </a:tabLst>
            </a:pPr>
            <a:r>
              <a:rPr lang="en-GB" sz="3200" b="1" dirty="0" smtClean="0">
                <a:latin typeface="Arial" panose="020B0604020202020204" pitchFamily="34" charset="0"/>
                <a:ea typeface="Times New Roman" panose="02020603050405020304" pitchFamily="18" charset="0"/>
                <a:cs typeface="Times New Roman" panose="02020603050405020304" pitchFamily="18" charset="0"/>
              </a:rPr>
              <a:t>QUESTIONS </a:t>
            </a:r>
            <a:r>
              <a:rPr lang="en-GB" sz="3200" b="1" dirty="0">
                <a:latin typeface="Arial" panose="020B0604020202020204" pitchFamily="34" charset="0"/>
                <a:ea typeface="Times New Roman" panose="02020603050405020304" pitchFamily="18" charset="0"/>
                <a:cs typeface="Times New Roman" panose="02020603050405020304" pitchFamily="18" charset="0"/>
              </a:rPr>
              <a:t>ON THE ALLEGATIONS LEVELLED AGAINST THE TSHWANE UNIVERSITY OF TECHNOLOGY </a:t>
            </a:r>
            <a:r>
              <a:rPr lang="en-GB" sz="3200" b="1" dirty="0" smtClean="0">
                <a:latin typeface="Arial" panose="020B0604020202020204" pitchFamily="34" charset="0"/>
                <a:ea typeface="Times New Roman" panose="02020603050405020304" pitchFamily="18" charset="0"/>
                <a:cs typeface="Times New Roman" panose="02020603050405020304" pitchFamily="18" charset="0"/>
              </a:rPr>
              <a:t>COUNCIL</a:t>
            </a:r>
            <a:endParaRPr lang="en-ZA" sz="3200"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8546109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3192" y="844350"/>
            <a:ext cx="8769096" cy="3477875"/>
          </a:xfrm>
          <a:prstGeom prst="rect">
            <a:avLst/>
          </a:prstGeom>
        </p:spPr>
        <p:txBody>
          <a:bodyPr wrap="square">
            <a:spAutoFit/>
          </a:bodyPr>
          <a:lstStyle/>
          <a:p>
            <a:pPr marL="357188" lvl="1" indent="-357188" algn="just">
              <a:lnSpc>
                <a:spcPts val="1800"/>
              </a:lnSpc>
              <a:spcAft>
                <a:spcPts val="1200"/>
              </a:spcAft>
              <a:buFont typeface="Wingdings" panose="05000000000000000000" pitchFamily="2" charset="2"/>
              <a:buChar char="Ø"/>
              <a:tabLst>
                <a:tab pos="914400" algn="l"/>
              </a:tabLst>
            </a:pPr>
            <a:r>
              <a:rPr lang="en-GB" sz="1600" b="1" dirty="0">
                <a:latin typeface="Arial" panose="020B0604020202020204" pitchFamily="34" charset="0"/>
                <a:ea typeface="Times New Roman" panose="02020603050405020304" pitchFamily="18" charset="0"/>
                <a:cs typeface="Times New Roman" panose="02020603050405020304" pitchFamily="18" charset="0"/>
              </a:rPr>
              <a:t>The Council’s decision to extend Professor </a:t>
            </a:r>
            <a:r>
              <a:rPr lang="en-GB" sz="1600" b="1" dirty="0" err="1">
                <a:latin typeface="Arial" panose="020B0604020202020204" pitchFamily="34" charset="0"/>
                <a:ea typeface="Times New Roman" panose="02020603050405020304" pitchFamily="18" charset="0"/>
                <a:cs typeface="Times New Roman" panose="02020603050405020304" pitchFamily="18" charset="0"/>
              </a:rPr>
              <a:t>Mukhola’s</a:t>
            </a:r>
            <a:r>
              <a:rPr lang="en-GB" sz="1600" b="1" dirty="0">
                <a:latin typeface="Arial" panose="020B0604020202020204" pitchFamily="34" charset="0"/>
                <a:ea typeface="Times New Roman" panose="02020603050405020304" pitchFamily="18" charset="0"/>
                <a:cs typeface="Times New Roman" panose="02020603050405020304" pitchFamily="18" charset="0"/>
              </a:rPr>
              <a:t> contract was based on the fact </a:t>
            </a:r>
            <a:r>
              <a:rPr lang="en-GB" sz="1600" b="1" dirty="0" smtClean="0">
                <a:latin typeface="Arial" panose="020B0604020202020204" pitchFamily="34" charset="0"/>
                <a:ea typeface="Times New Roman" panose="02020603050405020304" pitchFamily="18" charset="0"/>
                <a:cs typeface="Times New Roman" panose="02020603050405020304" pitchFamily="18" charset="0"/>
              </a:rPr>
              <a:t>that:</a:t>
            </a:r>
            <a:endParaRPr lang="en-ZA" sz="1600" b="1" dirty="0">
              <a:latin typeface="Arial" panose="020B0604020202020204" pitchFamily="34" charset="0"/>
              <a:ea typeface="Times New Roman" panose="02020603050405020304" pitchFamily="18" charset="0"/>
              <a:cs typeface="Times New Roman" panose="02020603050405020304" pitchFamily="18" charset="0"/>
            </a:endParaRPr>
          </a:p>
          <a:p>
            <a:pPr marL="712788" lvl="2" indent="-355600" algn="just">
              <a:lnSpc>
                <a:spcPts val="1800"/>
              </a:lnSpc>
              <a:spcAft>
                <a:spcPts val="1200"/>
              </a:spcAft>
              <a:buFont typeface="+mj-lt"/>
              <a:buAutoNum type="arabicPeriod"/>
              <a:tabLst>
                <a:tab pos="1620520" algn="l"/>
              </a:tabLst>
            </a:pPr>
            <a:r>
              <a:rPr lang="en-GB" sz="1600" dirty="0">
                <a:latin typeface="Arial" panose="020B0604020202020204" pitchFamily="34" charset="0"/>
                <a:ea typeface="Times New Roman" panose="02020603050405020304" pitchFamily="18" charset="0"/>
                <a:cs typeface="Times New Roman" panose="02020603050405020304" pitchFamily="18" charset="0"/>
              </a:rPr>
              <a:t>his initial contract as Deputy Vice-Chancellor was only for a period of 2 years, being less than the 5 year period served by a Deputy Vice-Chancellor in any given term; </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712788" lvl="2" indent="-355600" algn="just">
              <a:lnSpc>
                <a:spcPts val="1800"/>
              </a:lnSpc>
              <a:spcAft>
                <a:spcPts val="1200"/>
              </a:spcAft>
              <a:buFont typeface="+mj-lt"/>
              <a:buAutoNum type="arabicPeriod"/>
              <a:tabLst>
                <a:tab pos="1620520" algn="l"/>
              </a:tabLst>
            </a:pPr>
            <a:r>
              <a:rPr lang="en-GB" sz="1600" dirty="0">
                <a:latin typeface="Arial" panose="020B0604020202020204" pitchFamily="34" charset="0"/>
                <a:ea typeface="Times New Roman" panose="02020603050405020304" pitchFamily="18" charset="0"/>
                <a:cs typeface="Times New Roman" panose="02020603050405020304" pitchFamily="18" charset="0"/>
              </a:rPr>
              <a:t>Professor </a:t>
            </a:r>
            <a:r>
              <a:rPr lang="en-GB" sz="1600" dirty="0" err="1">
                <a:latin typeface="Arial" panose="020B0604020202020204" pitchFamily="34" charset="0"/>
                <a:ea typeface="Times New Roman" panose="02020603050405020304" pitchFamily="18" charset="0"/>
                <a:cs typeface="Times New Roman" panose="02020603050405020304" pitchFamily="18" charset="0"/>
              </a:rPr>
              <a:t>Mukhola’s</a:t>
            </a:r>
            <a:r>
              <a:rPr lang="en-GB" sz="1600" dirty="0">
                <a:latin typeface="Arial" panose="020B0604020202020204" pitchFamily="34" charset="0"/>
                <a:ea typeface="Times New Roman" panose="02020603050405020304" pitchFamily="18" charset="0"/>
                <a:cs typeface="Times New Roman" panose="02020603050405020304" pitchFamily="18" charset="0"/>
              </a:rPr>
              <a:t> performance under the 2 year contract was exemplary, as determined by a performance assessment; and </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712788" lvl="2" indent="-355600" algn="just">
              <a:lnSpc>
                <a:spcPts val="1800"/>
              </a:lnSpc>
              <a:spcAft>
                <a:spcPts val="1200"/>
              </a:spcAft>
              <a:buFont typeface="+mj-lt"/>
              <a:buAutoNum type="arabicPeriod"/>
              <a:tabLst>
                <a:tab pos="1620520" algn="l"/>
              </a:tabLst>
            </a:pPr>
            <a:r>
              <a:rPr lang="en-GB" sz="1600" dirty="0">
                <a:latin typeface="Arial" panose="020B0604020202020204" pitchFamily="34" charset="0"/>
                <a:ea typeface="Times New Roman" panose="02020603050405020304" pitchFamily="18" charset="0"/>
                <a:cs typeface="Times New Roman" panose="02020603050405020304" pitchFamily="18" charset="0"/>
              </a:rPr>
              <a:t>from an operational perspective, Professor Mukhola was handling a number of critical projects, including: (i) the restructuring process of the Teaching, Learning and Technology environment; and </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712788" lvl="2" indent="-355600" algn="just">
              <a:lnSpc>
                <a:spcPts val="1800"/>
              </a:lnSpc>
              <a:spcAft>
                <a:spcPts val="1200"/>
              </a:spcAft>
              <a:buFont typeface="+mj-lt"/>
              <a:buAutoNum type="arabicPeriod"/>
              <a:tabLst>
                <a:tab pos="1620520" algn="l"/>
              </a:tabLst>
            </a:pPr>
            <a:r>
              <a:rPr lang="en-GB" sz="1600" dirty="0" smtClean="0">
                <a:latin typeface="Arial" panose="020B0604020202020204" pitchFamily="34" charset="0"/>
                <a:ea typeface="Times New Roman" panose="02020603050405020304" pitchFamily="18" charset="0"/>
                <a:cs typeface="Times New Roman" panose="02020603050405020304" pitchFamily="18" charset="0"/>
              </a:rPr>
              <a:t>(</a:t>
            </a:r>
            <a:r>
              <a:rPr lang="en-GB" sz="1600" dirty="0">
                <a:latin typeface="Arial" panose="020B0604020202020204" pitchFamily="34" charset="0"/>
                <a:ea typeface="Times New Roman" panose="02020603050405020304" pitchFamily="18" charset="0"/>
                <a:cs typeface="Times New Roman" panose="02020603050405020304" pitchFamily="18" charset="0"/>
              </a:rPr>
              <a:t>ii) the decentralisation of powers and responsibilities across the University’s seven campuses, which forms part of the implementation of a decentralised Campus Management Approach towards streamlining University activities and processes. </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918105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1208" y="890406"/>
            <a:ext cx="8805672" cy="3323987"/>
          </a:xfrm>
          <a:prstGeom prst="rect">
            <a:avLst/>
          </a:prstGeom>
        </p:spPr>
        <p:txBody>
          <a:bodyPr wrap="square">
            <a:spAutoFit/>
          </a:bodyPr>
          <a:lstStyle/>
          <a:p>
            <a:pPr marL="357188" lvl="1" indent="-357188" algn="just">
              <a:lnSpc>
                <a:spcPts val="1800"/>
              </a:lnSpc>
              <a:spcAft>
                <a:spcPts val="1200"/>
              </a:spcAft>
              <a:buFont typeface="Arial" panose="020B0604020202020204" pitchFamily="34" charset="0"/>
              <a:buChar char="•"/>
              <a:tabLst>
                <a:tab pos="914400" algn="l"/>
              </a:tabLst>
            </a:pPr>
            <a:r>
              <a:rPr lang="en-GB" sz="1600" dirty="0">
                <a:latin typeface="Arial" panose="020B0604020202020204" pitchFamily="34" charset="0"/>
                <a:ea typeface="Times New Roman" panose="02020603050405020304" pitchFamily="18" charset="0"/>
                <a:cs typeface="Times New Roman" panose="02020603050405020304" pitchFamily="18" charset="0"/>
              </a:rPr>
              <a:t>Prof Mukhola was not the only employee whose contract has been extended post- retirement age.  During the period 2013 to 2019, nine (9) employees had their contracts with the University extended post-retirement age.  These contracts have generally been extended for the following reasons:</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357188" lvl="1" indent="-357188" algn="just">
              <a:lnSpc>
                <a:spcPts val="1800"/>
              </a:lnSpc>
              <a:spcAft>
                <a:spcPts val="1200"/>
              </a:spcAft>
              <a:buFont typeface="Arial" panose="020B0604020202020204" pitchFamily="34" charset="0"/>
              <a:buChar char="•"/>
              <a:tabLst>
                <a:tab pos="914400" algn="l"/>
              </a:tabLst>
            </a:pPr>
            <a:r>
              <a:rPr lang="en-GB" sz="1600" dirty="0">
                <a:latin typeface="Arial" panose="020B0604020202020204" pitchFamily="34" charset="0"/>
                <a:ea typeface="Times New Roman" panose="02020603050405020304" pitchFamily="18" charset="0"/>
                <a:cs typeface="Times New Roman" panose="02020603050405020304" pitchFamily="18" charset="0"/>
              </a:rPr>
              <a:t>such a person is instrumental to completing a project or task, and if his/her contract is not extended, the expiry thereof would disrupt the continuity (and possibility of timeous completion) of the project or task; and </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357188" lvl="1" indent="-357188" algn="just">
              <a:lnSpc>
                <a:spcPts val="1800"/>
              </a:lnSpc>
              <a:spcAft>
                <a:spcPts val="1200"/>
              </a:spcAft>
              <a:buFont typeface="Arial" panose="020B0604020202020204" pitchFamily="34" charset="0"/>
              <a:buChar char="•"/>
              <a:tabLst>
                <a:tab pos="914400" algn="l"/>
              </a:tabLst>
            </a:pPr>
            <a:r>
              <a:rPr lang="en-GB" sz="1600" dirty="0">
                <a:latin typeface="Arial" panose="020B0604020202020204" pitchFamily="34" charset="0"/>
                <a:ea typeface="Times New Roman" panose="02020603050405020304" pitchFamily="18" charset="0"/>
                <a:cs typeface="Times New Roman" panose="02020603050405020304" pitchFamily="18" charset="0"/>
              </a:rPr>
              <a:t>such a person has specialised skills or knowledge that is not easily replaceable, and is required in the interim while the process to identify and recruit a potential new appointee is underway. </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357188" lvl="1" indent="-357188" algn="just">
              <a:lnSpc>
                <a:spcPts val="1800"/>
              </a:lnSpc>
              <a:spcAft>
                <a:spcPts val="1200"/>
              </a:spcAft>
              <a:buFont typeface="Arial" panose="020B0604020202020204" pitchFamily="34" charset="0"/>
              <a:buChar char="•"/>
              <a:tabLst>
                <a:tab pos="914400" algn="l"/>
              </a:tabLst>
            </a:pPr>
            <a:r>
              <a:rPr lang="en-GB" sz="1600" dirty="0">
                <a:latin typeface="Arial" panose="020B0604020202020204" pitchFamily="34" charset="0"/>
                <a:ea typeface="Times New Roman" panose="02020603050405020304" pitchFamily="18" charset="0"/>
                <a:cs typeface="Times New Roman" panose="02020603050405020304" pitchFamily="18" charset="0"/>
              </a:rPr>
              <a:t>Please see Annexure “G” for more details on the employee contracts which have been extended by TUT beyond the retirement age during the period 2013 to 2019. </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312851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4632" y="697709"/>
            <a:ext cx="8833104" cy="3862596"/>
          </a:xfrm>
          <a:prstGeom prst="rect">
            <a:avLst/>
          </a:prstGeom>
        </p:spPr>
        <p:txBody>
          <a:bodyPr wrap="square">
            <a:spAutoFit/>
          </a:bodyPr>
          <a:lstStyle/>
          <a:p>
            <a:pPr marL="342900" lvl="0" indent="-342900" algn="just">
              <a:lnSpc>
                <a:spcPts val="1800"/>
              </a:lnSpc>
              <a:spcAft>
                <a:spcPts val="1200"/>
              </a:spcAft>
              <a:buSzPts val="1000"/>
              <a:buFont typeface="Wingdings" panose="05000000000000000000" pitchFamily="2" charset="2"/>
              <a:buChar char="Ø"/>
              <a:tabLst>
                <a:tab pos="457200" algn="l"/>
              </a:tabLst>
            </a:pPr>
            <a:r>
              <a:rPr lang="en-GB" sz="1600" b="1" dirty="0">
                <a:latin typeface="Arial" panose="020B0604020202020204" pitchFamily="34" charset="0"/>
                <a:ea typeface="Times New Roman" panose="02020603050405020304" pitchFamily="18" charset="0"/>
                <a:cs typeface="Times New Roman" panose="02020603050405020304" pitchFamily="18" charset="0"/>
              </a:rPr>
              <a:t>Irregular and unlawful termination of Ms Veronica </a:t>
            </a:r>
            <a:r>
              <a:rPr lang="en-GB" sz="1600" b="1" dirty="0" err="1">
                <a:latin typeface="Arial" panose="020B0604020202020204" pitchFamily="34" charset="0"/>
                <a:ea typeface="Times New Roman" panose="02020603050405020304" pitchFamily="18" charset="0"/>
                <a:cs typeface="Times New Roman" panose="02020603050405020304" pitchFamily="18" charset="0"/>
              </a:rPr>
              <a:t>Motloutsi’s</a:t>
            </a:r>
            <a:r>
              <a:rPr lang="en-GB" sz="1600" b="1" dirty="0">
                <a:latin typeface="Arial" panose="020B0604020202020204" pitchFamily="34" charset="0"/>
                <a:ea typeface="Times New Roman" panose="02020603050405020304" pitchFamily="18" charset="0"/>
                <a:cs typeface="Times New Roman" panose="02020603050405020304" pitchFamily="18" charset="0"/>
              </a:rPr>
              <a:t> membership of </a:t>
            </a:r>
            <a:r>
              <a:rPr lang="en-GB" sz="1600" b="1" dirty="0" smtClean="0">
                <a:latin typeface="Arial" panose="020B0604020202020204" pitchFamily="34" charset="0"/>
                <a:ea typeface="Times New Roman" panose="02020603050405020304" pitchFamily="18" charset="0"/>
                <a:cs typeface="Times New Roman" panose="02020603050405020304" pitchFamily="18" charset="0"/>
              </a:rPr>
              <a:t>Council</a:t>
            </a:r>
            <a:endParaRPr lang="en-ZA" sz="1600" b="1" dirty="0">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lgn="just">
              <a:lnSpc>
                <a:spcPts val="1800"/>
              </a:lnSpc>
              <a:spcAft>
                <a:spcPts val="1200"/>
              </a:spcAft>
              <a:buFont typeface="+mj-lt"/>
              <a:buAutoNum type="arabicPeriod"/>
              <a:tabLst>
                <a:tab pos="914400" algn="l"/>
              </a:tabLst>
            </a:pPr>
            <a:r>
              <a:rPr lang="en-GB" sz="1600" dirty="0">
                <a:latin typeface="Arial" panose="020B0604020202020204" pitchFamily="34" charset="0"/>
                <a:ea typeface="Times New Roman" panose="02020603050405020304" pitchFamily="18" charset="0"/>
                <a:cs typeface="Times New Roman" panose="02020603050405020304" pitchFamily="18" charset="0"/>
              </a:rPr>
              <a:t>Your letter refers to a number of allegations made by Ms Veronica Motloutsi (“</a:t>
            </a:r>
            <a:r>
              <a:rPr lang="en-GB" sz="1600" b="1" dirty="0">
                <a:latin typeface="Arial" panose="020B0604020202020204" pitchFamily="34" charset="0"/>
                <a:ea typeface="Times New Roman" panose="02020603050405020304" pitchFamily="18" charset="0"/>
                <a:cs typeface="Times New Roman" panose="02020603050405020304" pitchFamily="18" charset="0"/>
              </a:rPr>
              <a:t>Ms Motlouts</a:t>
            </a:r>
            <a:r>
              <a:rPr lang="en-GB" sz="1600" dirty="0">
                <a:latin typeface="Arial" panose="020B0604020202020204" pitchFamily="34" charset="0"/>
                <a:ea typeface="Times New Roman" panose="02020603050405020304" pitchFamily="18" charset="0"/>
                <a:cs typeface="Times New Roman" panose="02020603050405020304" pitchFamily="18" charset="0"/>
              </a:rPr>
              <a:t>i”) regarding her dismissal as a member of the TUT Council, and the appointments of “Rodney” (“</a:t>
            </a:r>
            <a:r>
              <a:rPr lang="en-GB" sz="1600" b="1" dirty="0">
                <a:latin typeface="Arial" panose="020B0604020202020204" pitchFamily="34" charset="0"/>
                <a:ea typeface="Times New Roman" panose="02020603050405020304" pitchFamily="18" charset="0"/>
                <a:cs typeface="Times New Roman" panose="02020603050405020304" pitchFamily="18" charset="0"/>
              </a:rPr>
              <a:t>Mr Leshaba</a:t>
            </a:r>
            <a:r>
              <a:rPr lang="en-GB" sz="1600" dirty="0">
                <a:latin typeface="Arial" panose="020B0604020202020204" pitchFamily="34" charset="0"/>
                <a:ea typeface="Times New Roman" panose="02020603050405020304" pitchFamily="18" charset="0"/>
                <a:cs typeface="Times New Roman" panose="02020603050405020304" pitchFamily="18" charset="0"/>
              </a:rPr>
              <a:t>”), “Mr </a:t>
            </a:r>
            <a:r>
              <a:rPr lang="en-GB" sz="1600" dirty="0" err="1">
                <a:latin typeface="Arial" panose="020B0604020202020204" pitchFamily="34" charset="0"/>
                <a:ea typeface="Times New Roman" panose="02020603050405020304" pitchFamily="18" charset="0"/>
                <a:cs typeface="Times New Roman" panose="02020603050405020304" pitchFamily="18" charset="0"/>
              </a:rPr>
              <a:t>Scelo</a:t>
            </a:r>
            <a:r>
              <a:rPr lang="en-GB" sz="1600" dirty="0">
                <a:latin typeface="Arial" panose="020B0604020202020204" pitchFamily="34" charset="0"/>
                <a:ea typeface="Times New Roman" panose="02020603050405020304" pitchFamily="18" charset="0"/>
                <a:cs typeface="Times New Roman" panose="02020603050405020304" pitchFamily="18" charset="0"/>
              </a:rPr>
              <a:t> Mahlalela” (“</a:t>
            </a:r>
            <a:r>
              <a:rPr lang="en-GB" sz="1600" b="1" dirty="0">
                <a:latin typeface="Arial" panose="020B0604020202020204" pitchFamily="34" charset="0"/>
                <a:ea typeface="Times New Roman" panose="02020603050405020304" pitchFamily="18" charset="0"/>
                <a:cs typeface="Times New Roman" panose="02020603050405020304" pitchFamily="18" charset="0"/>
              </a:rPr>
              <a:t>Mr Mahlalela</a:t>
            </a:r>
            <a:r>
              <a:rPr lang="en-GB" sz="1600" dirty="0">
                <a:latin typeface="Arial" panose="020B0604020202020204" pitchFamily="34" charset="0"/>
                <a:ea typeface="Times New Roman" panose="02020603050405020304" pitchFamily="18" charset="0"/>
                <a:cs typeface="Times New Roman" panose="02020603050405020304" pitchFamily="18" charset="0"/>
              </a:rPr>
              <a:t>”) and “Ms Karabo Mohale” (“</a:t>
            </a:r>
            <a:r>
              <a:rPr lang="en-GB" sz="1600" b="1" dirty="0">
                <a:latin typeface="Arial" panose="020B0604020202020204" pitchFamily="34" charset="0"/>
                <a:ea typeface="Times New Roman" panose="02020603050405020304" pitchFamily="18" charset="0"/>
                <a:cs typeface="Times New Roman" panose="02020603050405020304" pitchFamily="18" charset="0"/>
              </a:rPr>
              <a:t>Ms Mohale</a:t>
            </a:r>
            <a:r>
              <a:rPr lang="en-GB" sz="1600" dirty="0">
                <a:latin typeface="Arial" panose="020B0604020202020204" pitchFamily="34" charset="0"/>
                <a:ea typeface="Times New Roman" panose="02020603050405020304" pitchFamily="18" charset="0"/>
                <a:cs typeface="Times New Roman" panose="02020603050405020304" pitchFamily="18" charset="0"/>
              </a:rPr>
              <a:t>”).  </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lgn="just">
              <a:lnSpc>
                <a:spcPts val="1800"/>
              </a:lnSpc>
              <a:spcAft>
                <a:spcPts val="1200"/>
              </a:spcAft>
              <a:buFont typeface="+mj-lt"/>
              <a:buAutoNum type="arabicPeriod"/>
              <a:tabLst>
                <a:tab pos="914400" algn="l"/>
              </a:tabLst>
            </a:pPr>
            <a:r>
              <a:rPr lang="en-US" sz="1600" dirty="0">
                <a:latin typeface="Arial" panose="020B0604020202020204" pitchFamily="34" charset="0"/>
                <a:ea typeface="Times New Roman" panose="02020603050405020304" pitchFamily="18" charset="0"/>
                <a:cs typeface="Times New Roman" panose="02020603050405020304" pitchFamily="18" charset="0"/>
              </a:rPr>
              <a:t>Tshwane University of Technology is committed to gender transformation and it has achieved a number of notable milestones in addressing gender transformation. Ms Motloutsi was removed from Council for disrupting a meeting set up to address gender transformation. </a:t>
            </a:r>
            <a:r>
              <a:rPr lang="en-GB" sz="1600" dirty="0">
                <a:latin typeface="Arial" panose="020B0604020202020204" pitchFamily="34" charset="0"/>
                <a:ea typeface="Times New Roman" panose="02020603050405020304" pitchFamily="18" charset="0"/>
                <a:cs typeface="Times New Roman" panose="02020603050405020304" pitchFamily="18" charset="0"/>
              </a:rPr>
              <a:t>This was despite several requests for her to refrain from disrupting such training forum, and her conduct in fact putting the image of the University into disrepute Council scheduled a workshop on gender mainstreaming at which external guests were invited. The workshop was aimed at addressing issues related to gender mainstreaming. Such conduct on the part of a Council member is viewed by the University as unwarranted and inappropriate misconduct, warranting termination of her appointment as Council member. </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696730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2376" y="749118"/>
            <a:ext cx="8430768" cy="4093428"/>
          </a:xfrm>
          <a:prstGeom prst="rect">
            <a:avLst/>
          </a:prstGeom>
        </p:spPr>
        <p:txBody>
          <a:bodyPr wrap="square">
            <a:spAutoFit/>
          </a:bodyPr>
          <a:lstStyle/>
          <a:p>
            <a:pPr marL="357188" lvl="1" indent="-357188" algn="just">
              <a:lnSpc>
                <a:spcPts val="1800"/>
              </a:lnSpc>
              <a:spcAft>
                <a:spcPts val="1200"/>
              </a:spcAft>
              <a:buAutoNum type="arabicPeriod" startAt="3"/>
              <a:tabLst>
                <a:tab pos="357188" algn="l"/>
              </a:tabLst>
            </a:pPr>
            <a:r>
              <a:rPr lang="en-US" sz="1600" dirty="0" smtClean="0">
                <a:latin typeface="Arial" panose="020B0604020202020204" pitchFamily="34" charset="0"/>
                <a:ea typeface="Times New Roman" panose="02020603050405020304" pitchFamily="18" charset="0"/>
                <a:cs typeface="Times New Roman" panose="02020603050405020304" pitchFamily="18" charset="0"/>
              </a:rPr>
              <a:t>Ms </a:t>
            </a:r>
            <a:r>
              <a:rPr lang="en-US" sz="1600" dirty="0">
                <a:latin typeface="Arial" panose="020B0604020202020204" pitchFamily="34" charset="0"/>
                <a:ea typeface="Times New Roman" panose="02020603050405020304" pitchFamily="18" charset="0"/>
                <a:cs typeface="Times New Roman" panose="02020603050405020304" pitchFamily="18" charset="0"/>
              </a:rPr>
              <a:t>Motloutsi was not a full member of Council but was co-opted onto Council and never enjoyed voting rights. Her removal from Council occurred because of her disruptive behavior and in no way reflects the university’s position on gender transformation. </a:t>
            </a:r>
            <a:endParaRPr lang="en-US" sz="1600" dirty="0" smtClean="0">
              <a:latin typeface="Arial" panose="020B0604020202020204" pitchFamily="34" charset="0"/>
              <a:ea typeface="Times New Roman" panose="02020603050405020304" pitchFamily="18" charset="0"/>
              <a:cs typeface="Times New Roman" panose="02020603050405020304" pitchFamily="18" charset="0"/>
            </a:endParaRPr>
          </a:p>
          <a:p>
            <a:pPr marL="357188" lvl="1" indent="-357188" algn="just">
              <a:lnSpc>
                <a:spcPts val="1800"/>
              </a:lnSpc>
              <a:spcAft>
                <a:spcPts val="1200"/>
              </a:spcAft>
              <a:buAutoNum type="arabicPeriod" startAt="3"/>
              <a:tabLst>
                <a:tab pos="357188" algn="l"/>
              </a:tabLst>
            </a:pPr>
            <a:r>
              <a:rPr lang="en-GB" sz="1600" dirty="0" smtClean="0">
                <a:latin typeface="Arial" panose="020B0604020202020204" pitchFamily="34" charset="0"/>
                <a:ea typeface="Times New Roman" panose="02020603050405020304" pitchFamily="18" charset="0"/>
                <a:cs typeface="Times New Roman" panose="02020603050405020304" pitchFamily="18" charset="0"/>
              </a:rPr>
              <a:t>We </a:t>
            </a:r>
            <a:r>
              <a:rPr lang="en-GB" sz="1600" dirty="0">
                <a:latin typeface="Arial" panose="020B0604020202020204" pitchFamily="34" charset="0"/>
                <a:ea typeface="Times New Roman" panose="02020603050405020304" pitchFamily="18" charset="0"/>
                <a:cs typeface="Times New Roman" panose="02020603050405020304" pitchFamily="18" charset="0"/>
              </a:rPr>
              <a:t>reject and deny the assertion that Ms Motloutsi was victimised and removed from her position as a member of the TUT Council for raising issues of gender transformation and for being vocal on irregularities in University governance and administration.  It is disappointing that she would hold this view, in that, as Mr Motloutsi is aware, the termination of her position as Council member was in whole attributable to her unrelenting and inappropriate </a:t>
            </a:r>
            <a:r>
              <a:rPr lang="en-GB" sz="1600" dirty="0" smtClean="0">
                <a:latin typeface="Arial" panose="020B0604020202020204" pitchFamily="34" charset="0"/>
                <a:ea typeface="Times New Roman" panose="02020603050405020304" pitchFamily="18" charset="0"/>
                <a:cs typeface="Times New Roman" panose="02020603050405020304" pitchFamily="18" charset="0"/>
              </a:rPr>
              <a:t>disruption.</a:t>
            </a:r>
          </a:p>
          <a:p>
            <a:pPr marL="357188" lvl="1" indent="-357188" algn="just">
              <a:lnSpc>
                <a:spcPts val="1800"/>
              </a:lnSpc>
              <a:spcAft>
                <a:spcPts val="1200"/>
              </a:spcAft>
              <a:buAutoNum type="arabicPeriod" startAt="3"/>
              <a:tabLst>
                <a:tab pos="357188" algn="l"/>
              </a:tabLst>
            </a:pPr>
            <a:r>
              <a:rPr lang="en-GB" sz="1600" dirty="0" smtClean="0">
                <a:latin typeface="Arial" panose="020B0604020202020204" pitchFamily="34" charset="0"/>
                <a:ea typeface="Times New Roman" panose="02020603050405020304" pitchFamily="18" charset="0"/>
                <a:cs typeface="Times New Roman" panose="02020603050405020304" pitchFamily="18" charset="0"/>
              </a:rPr>
              <a:t>Given </a:t>
            </a:r>
            <a:r>
              <a:rPr lang="en-GB" sz="1600" dirty="0">
                <a:latin typeface="Arial" panose="020B0604020202020204" pitchFamily="34" charset="0"/>
                <a:ea typeface="Times New Roman" panose="02020603050405020304" pitchFamily="18" charset="0"/>
                <a:cs typeface="Times New Roman" panose="02020603050405020304" pitchFamily="18" charset="0"/>
              </a:rPr>
              <a:t>the seriousness of Ms </a:t>
            </a:r>
            <a:r>
              <a:rPr lang="en-GB" sz="1600" dirty="0" err="1">
                <a:latin typeface="Arial" panose="020B0604020202020204" pitchFamily="34" charset="0"/>
                <a:ea typeface="Times New Roman" panose="02020603050405020304" pitchFamily="18" charset="0"/>
                <a:cs typeface="Times New Roman" panose="02020603050405020304" pitchFamily="18" charset="0"/>
              </a:rPr>
              <a:t>Motloutsi’s</a:t>
            </a:r>
            <a:r>
              <a:rPr lang="en-GB" sz="1600" dirty="0">
                <a:latin typeface="Arial" panose="020B0604020202020204" pitchFamily="34" charset="0"/>
                <a:ea typeface="Times New Roman" panose="02020603050405020304" pitchFamily="18" charset="0"/>
                <a:cs typeface="Times New Roman" panose="02020603050405020304" pitchFamily="18" charset="0"/>
              </a:rPr>
              <a:t> conduct, and the fact that it brought the University’s image into disrepute, the TUT Council was of the view that immediate action was warranted.  Accordingly, the TUT Council took a decision, in accordance with its powers under section 10(3) of the TUT Statute to terminate her membership.  Ms </a:t>
            </a:r>
            <a:r>
              <a:rPr lang="en-GB" sz="1600" dirty="0" err="1">
                <a:latin typeface="Arial" panose="020B0604020202020204" pitchFamily="34" charset="0"/>
                <a:ea typeface="Times New Roman" panose="02020603050405020304" pitchFamily="18" charset="0"/>
                <a:cs typeface="Times New Roman" panose="02020603050405020304" pitchFamily="18" charset="0"/>
              </a:rPr>
              <a:t>Moutloutsi</a:t>
            </a:r>
            <a:r>
              <a:rPr lang="en-GB" sz="1600" dirty="0">
                <a:latin typeface="Arial" panose="020B0604020202020204" pitchFamily="34" charset="0"/>
                <a:ea typeface="Times New Roman" panose="02020603050405020304" pitchFamily="18" charset="0"/>
                <a:cs typeface="Times New Roman" panose="02020603050405020304" pitchFamily="18" charset="0"/>
              </a:rPr>
              <a:t> was served written notice, which terminated her membership of the TUT Council with immediate effect. </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264822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2648" y="842790"/>
            <a:ext cx="8924544" cy="3400931"/>
          </a:xfrm>
          <a:prstGeom prst="rect">
            <a:avLst/>
          </a:prstGeom>
        </p:spPr>
        <p:txBody>
          <a:bodyPr wrap="square">
            <a:spAutoFit/>
          </a:bodyPr>
          <a:lstStyle/>
          <a:p>
            <a:pPr marL="342900" lvl="1" indent="-342900" algn="just">
              <a:lnSpc>
                <a:spcPts val="1800"/>
              </a:lnSpc>
              <a:spcAft>
                <a:spcPts val="1200"/>
              </a:spcAft>
              <a:buAutoNum type="arabicPeriod" startAt="6"/>
              <a:tabLst>
                <a:tab pos="357188" algn="l"/>
              </a:tabLst>
            </a:pPr>
            <a:r>
              <a:rPr lang="en-GB" sz="1600" dirty="0" smtClean="0">
                <a:latin typeface="Arial" panose="020B0604020202020204" pitchFamily="34" charset="0"/>
                <a:ea typeface="Times New Roman" panose="02020603050405020304" pitchFamily="18" charset="0"/>
                <a:cs typeface="Times New Roman" panose="02020603050405020304" pitchFamily="18" charset="0"/>
              </a:rPr>
              <a:t>There </a:t>
            </a:r>
            <a:r>
              <a:rPr lang="en-GB" sz="1600" dirty="0">
                <a:latin typeface="Arial" panose="020B0604020202020204" pitchFamily="34" charset="0"/>
                <a:ea typeface="Times New Roman" panose="02020603050405020304" pitchFamily="18" charset="0"/>
                <a:cs typeface="Times New Roman" panose="02020603050405020304" pitchFamily="18" charset="0"/>
              </a:rPr>
              <a:t>were no irregularities in the appointment of the aforesaid persons.  </a:t>
            </a:r>
            <a:endParaRPr lang="en-GB" sz="1600" dirty="0" smtClean="0">
              <a:latin typeface="Arial" panose="020B0604020202020204" pitchFamily="34" charset="0"/>
              <a:ea typeface="Times New Roman" panose="02020603050405020304" pitchFamily="18" charset="0"/>
              <a:cs typeface="Times New Roman" panose="02020603050405020304" pitchFamily="18" charset="0"/>
            </a:endParaRPr>
          </a:p>
          <a:p>
            <a:pPr marL="342900" lvl="1" indent="-342900" algn="just">
              <a:lnSpc>
                <a:spcPts val="1800"/>
              </a:lnSpc>
              <a:spcAft>
                <a:spcPts val="1200"/>
              </a:spcAft>
              <a:buAutoNum type="arabicPeriod" startAt="6"/>
              <a:tabLst>
                <a:tab pos="357188" algn="l"/>
              </a:tabLst>
            </a:pPr>
            <a:r>
              <a:rPr lang="en-GB" sz="1600" dirty="0" smtClean="0">
                <a:latin typeface="Arial" panose="020B0604020202020204" pitchFamily="34" charset="0"/>
                <a:ea typeface="Times New Roman" panose="02020603050405020304" pitchFamily="18" charset="0"/>
                <a:cs typeface="Times New Roman" panose="02020603050405020304" pitchFamily="18" charset="0"/>
              </a:rPr>
              <a:t>With </a:t>
            </a:r>
            <a:r>
              <a:rPr lang="en-GB" sz="1600" dirty="0">
                <a:latin typeface="Arial" panose="020B0604020202020204" pitchFamily="34" charset="0"/>
                <a:ea typeface="Times New Roman" panose="02020603050405020304" pitchFamily="18" charset="0"/>
                <a:cs typeface="Times New Roman" panose="02020603050405020304" pitchFamily="18" charset="0"/>
              </a:rPr>
              <a:t>respect to Mr Leshaba, the University issued an advert on national newspapers inviting people to apply to serve </a:t>
            </a:r>
            <a:r>
              <a:rPr lang="en-GB" sz="1600" dirty="0" smtClean="0">
                <a:latin typeface="Arial" panose="020B0604020202020204" pitchFamily="34" charset="0"/>
                <a:ea typeface="Times New Roman" panose="02020603050405020304" pitchFamily="18" charset="0"/>
                <a:cs typeface="Times New Roman" panose="02020603050405020304" pitchFamily="18" charset="0"/>
              </a:rPr>
              <a:t>as </a:t>
            </a:r>
            <a:r>
              <a:rPr lang="en-GB" sz="1600" dirty="0">
                <a:latin typeface="Arial" panose="020B0604020202020204" pitchFamily="34" charset="0"/>
                <a:ea typeface="Times New Roman" panose="02020603050405020304" pitchFamily="18" charset="0"/>
                <a:cs typeface="Times New Roman" panose="02020603050405020304" pitchFamily="18" charset="0"/>
              </a:rPr>
              <a:t>experts on the </a:t>
            </a:r>
            <a:r>
              <a:rPr lang="en-GB" sz="1600" dirty="0" smtClean="0">
                <a:latin typeface="Arial" panose="020B0604020202020204" pitchFamily="34" charset="0"/>
                <a:ea typeface="Times New Roman" panose="02020603050405020304" pitchFamily="18" charset="0"/>
                <a:cs typeface="Times New Roman" panose="02020603050405020304" pitchFamily="18" charset="0"/>
              </a:rPr>
              <a:t>Council and various subcommittees </a:t>
            </a:r>
            <a:r>
              <a:rPr lang="en-GB" sz="1600" dirty="0">
                <a:latin typeface="Arial" panose="020B0604020202020204" pitchFamily="34" charset="0"/>
                <a:ea typeface="Times New Roman" panose="02020603050405020304" pitchFamily="18" charset="0"/>
                <a:cs typeface="Times New Roman" panose="02020603050405020304" pitchFamily="18" charset="0"/>
              </a:rPr>
              <a:t>of Council</a:t>
            </a:r>
            <a:r>
              <a:rPr lang="en-GB" sz="1600" dirty="0" smtClean="0">
                <a:latin typeface="Arial" panose="020B0604020202020204" pitchFamily="34" charset="0"/>
                <a:ea typeface="Times New Roman" panose="02020603050405020304" pitchFamily="18" charset="0"/>
                <a:cs typeface="Times New Roman" panose="02020603050405020304" pitchFamily="18" charset="0"/>
              </a:rPr>
              <a:t>. Mr Leshaba </a:t>
            </a:r>
            <a:r>
              <a:rPr lang="en-GB" sz="1600" dirty="0">
                <a:latin typeface="Arial" panose="020B0604020202020204" pitchFamily="34" charset="0"/>
                <a:ea typeface="Times New Roman" panose="02020603050405020304" pitchFamily="18" charset="0"/>
                <a:cs typeface="Times New Roman" panose="02020603050405020304" pitchFamily="18" charset="0"/>
              </a:rPr>
              <a:t>applied for the vacancy of </a:t>
            </a:r>
            <a:r>
              <a:rPr lang="en-GB" sz="1600" dirty="0" smtClean="0">
                <a:latin typeface="Arial" panose="020B0604020202020204" pitchFamily="34" charset="0"/>
                <a:ea typeface="Times New Roman" panose="02020603050405020304" pitchFamily="18" charset="0"/>
                <a:cs typeface="Times New Roman" panose="02020603050405020304" pitchFamily="18" charset="0"/>
              </a:rPr>
              <a:t>a finance </a:t>
            </a:r>
            <a:r>
              <a:rPr lang="en-GB" sz="1600" dirty="0">
                <a:latin typeface="Arial" panose="020B0604020202020204" pitchFamily="34" charset="0"/>
                <a:ea typeface="Times New Roman" panose="02020603050405020304" pitchFamily="18" charset="0"/>
                <a:cs typeface="Times New Roman" panose="02020603050405020304" pitchFamily="18" charset="0"/>
              </a:rPr>
              <a:t>expert </a:t>
            </a:r>
            <a:r>
              <a:rPr lang="en-GB" sz="1600" dirty="0" smtClean="0">
                <a:latin typeface="Arial" panose="020B0604020202020204" pitchFamily="34" charset="0"/>
                <a:ea typeface="Times New Roman" panose="02020603050405020304" pitchFamily="18" charset="0"/>
                <a:cs typeface="Times New Roman" panose="02020603050405020304" pitchFamily="18" charset="0"/>
              </a:rPr>
              <a:t>on </a:t>
            </a:r>
            <a:r>
              <a:rPr lang="en-GB" sz="1600" dirty="0">
                <a:latin typeface="Arial" panose="020B0604020202020204" pitchFamily="34" charset="0"/>
                <a:ea typeface="Times New Roman" panose="02020603050405020304" pitchFamily="18" charset="0"/>
                <a:cs typeface="Times New Roman" panose="02020603050405020304" pitchFamily="18" charset="0"/>
              </a:rPr>
              <a:t>the </a:t>
            </a:r>
            <a:r>
              <a:rPr lang="en-GB" sz="1600" dirty="0" smtClean="0">
                <a:latin typeface="Arial" panose="020B0604020202020204" pitchFamily="34" charset="0"/>
                <a:ea typeface="Times New Roman" panose="02020603050405020304" pitchFamily="18" charset="0"/>
                <a:cs typeface="Times New Roman" panose="02020603050405020304" pitchFamily="18" charset="0"/>
              </a:rPr>
              <a:t>Council. </a:t>
            </a:r>
            <a:r>
              <a:rPr lang="en-GB" sz="1600" dirty="0">
                <a:latin typeface="Arial" panose="020B0604020202020204" pitchFamily="34" charset="0"/>
                <a:ea typeface="Times New Roman" panose="02020603050405020304" pitchFamily="18" charset="0"/>
                <a:cs typeface="Times New Roman" panose="02020603050405020304" pitchFamily="18" charset="0"/>
              </a:rPr>
              <a:t>He was appointed by Council on 7 December 2018 to serve as </a:t>
            </a:r>
            <a:r>
              <a:rPr lang="en-GB" sz="1600" dirty="0" smtClean="0">
                <a:latin typeface="Arial" panose="020B0604020202020204" pitchFamily="34" charset="0"/>
                <a:ea typeface="Times New Roman" panose="02020603050405020304" pitchFamily="18" charset="0"/>
                <a:cs typeface="Times New Roman" panose="02020603050405020304" pitchFamily="18" charset="0"/>
              </a:rPr>
              <a:t>a finance </a:t>
            </a:r>
            <a:r>
              <a:rPr lang="en-GB" sz="1600" dirty="0">
                <a:latin typeface="Arial" panose="020B0604020202020204" pitchFamily="34" charset="0"/>
                <a:ea typeface="Times New Roman" panose="02020603050405020304" pitchFamily="18" charset="0"/>
                <a:cs typeface="Times New Roman" panose="02020603050405020304" pitchFamily="18" charset="0"/>
              </a:rPr>
              <a:t>expert </a:t>
            </a:r>
            <a:r>
              <a:rPr lang="en-GB" sz="1600" dirty="0" smtClean="0">
                <a:latin typeface="Arial" panose="020B0604020202020204" pitchFamily="34" charset="0"/>
                <a:ea typeface="Times New Roman" panose="02020603050405020304" pitchFamily="18" charset="0"/>
                <a:cs typeface="Times New Roman" panose="02020603050405020304" pitchFamily="18" charset="0"/>
              </a:rPr>
              <a:t>on the Council. </a:t>
            </a:r>
          </a:p>
          <a:p>
            <a:pPr marL="342900" lvl="1" indent="-342900" algn="just">
              <a:lnSpc>
                <a:spcPts val="1800"/>
              </a:lnSpc>
              <a:spcAft>
                <a:spcPts val="1200"/>
              </a:spcAft>
              <a:buAutoNum type="arabicPeriod" startAt="6"/>
              <a:tabLst>
                <a:tab pos="357188" algn="l"/>
              </a:tabLst>
            </a:pPr>
            <a:r>
              <a:rPr lang="en-US" sz="1600" kern="1600" dirty="0" smtClean="0">
                <a:latin typeface="Arial" panose="020B0604020202020204" pitchFamily="34" charset="0"/>
                <a:ea typeface="Times New Roman" panose="02020603050405020304" pitchFamily="18" charset="0"/>
              </a:rPr>
              <a:t>Later </a:t>
            </a:r>
            <a:r>
              <a:rPr lang="en-US" sz="1600" kern="1600" dirty="0">
                <a:latin typeface="Arial" panose="020B0604020202020204" pitchFamily="34" charset="0"/>
                <a:ea typeface="Times New Roman" panose="02020603050405020304" pitchFamily="18" charset="0"/>
              </a:rPr>
              <a:t>there was a vacancy of a chairperson in the Finance Committee after the term of office of the former chairperson came to an end. Mr </a:t>
            </a:r>
            <a:r>
              <a:rPr lang="en-US" sz="1600" kern="1600" dirty="0" smtClean="0">
                <a:latin typeface="Arial" panose="020B0604020202020204" pitchFamily="34" charset="0"/>
                <a:ea typeface="Times New Roman" panose="02020603050405020304" pitchFamily="18" charset="0"/>
              </a:rPr>
              <a:t>Leshaba, a member of the Finance Committee, </a:t>
            </a:r>
            <a:r>
              <a:rPr lang="en-US" sz="1600" kern="1600" dirty="0">
                <a:latin typeface="Arial" panose="020B0604020202020204" pitchFamily="34" charset="0"/>
                <a:ea typeface="Times New Roman" panose="02020603050405020304" pitchFamily="18" charset="0"/>
              </a:rPr>
              <a:t>was thereafter elected by the c</a:t>
            </a:r>
            <a:r>
              <a:rPr lang="en-US" sz="1600" kern="1600" dirty="0" smtClean="0">
                <a:latin typeface="Arial" panose="020B0604020202020204" pitchFamily="34" charset="0"/>
                <a:ea typeface="Times New Roman" panose="02020603050405020304" pitchFamily="18" charset="0"/>
              </a:rPr>
              <a:t>ommittee </a:t>
            </a:r>
            <a:r>
              <a:rPr lang="en-US" sz="1600" kern="1600" dirty="0">
                <a:latin typeface="Arial" panose="020B0604020202020204" pitchFamily="34" charset="0"/>
                <a:ea typeface="Times New Roman" panose="02020603050405020304" pitchFamily="18" charset="0"/>
              </a:rPr>
              <a:t>on 14 March 2019 to be a chairperson of the committee. Mr Leshaba possesses the requisite experience to chair such a committee. He has over a decade experience within the financial field and he was elected unanimously to chairperson of the Finance Committee. The appointment of Mr Leshaba as </a:t>
            </a:r>
            <a:r>
              <a:rPr lang="en-US" sz="1600" kern="1600" dirty="0" smtClean="0">
                <a:latin typeface="Arial" panose="020B0604020202020204" pitchFamily="34" charset="0"/>
                <a:ea typeface="Times New Roman" panose="02020603050405020304" pitchFamily="18" charset="0"/>
              </a:rPr>
              <a:t>a finance </a:t>
            </a:r>
            <a:r>
              <a:rPr lang="en-US" sz="1600" kern="1600" dirty="0">
                <a:latin typeface="Arial" panose="020B0604020202020204" pitchFamily="34" charset="0"/>
                <a:ea typeface="Times New Roman" panose="02020603050405020304" pitchFamily="18" charset="0"/>
              </a:rPr>
              <a:t>expert </a:t>
            </a:r>
            <a:r>
              <a:rPr lang="en-US" sz="1600" kern="1600" dirty="0" smtClean="0">
                <a:latin typeface="Arial" panose="020B0604020202020204" pitchFamily="34" charset="0"/>
                <a:ea typeface="Times New Roman" panose="02020603050405020304" pitchFamily="18" charset="0"/>
              </a:rPr>
              <a:t>on </a:t>
            </a:r>
            <a:r>
              <a:rPr lang="en-US" sz="1600" kern="1600" dirty="0">
                <a:latin typeface="Arial" panose="020B0604020202020204" pitchFamily="34" charset="0"/>
                <a:ea typeface="Times New Roman" panose="02020603050405020304" pitchFamily="18" charset="0"/>
              </a:rPr>
              <a:t>Council and his subsequent election to be the chairperson of the Finance Committee was in line with the </a:t>
            </a:r>
            <a:r>
              <a:rPr lang="en-US" sz="1600" kern="1600" dirty="0" smtClean="0">
                <a:latin typeface="Arial" panose="020B0604020202020204" pitchFamily="34" charset="0"/>
                <a:ea typeface="Times New Roman" panose="02020603050405020304" pitchFamily="18" charset="0"/>
              </a:rPr>
              <a:t>Statute and Rules </a:t>
            </a:r>
            <a:r>
              <a:rPr lang="en-US" sz="1600" kern="1600" dirty="0">
                <a:latin typeface="Arial" panose="020B0604020202020204" pitchFamily="34" charset="0"/>
                <a:ea typeface="Times New Roman" panose="02020603050405020304" pitchFamily="18" charset="0"/>
              </a:rPr>
              <a:t>of the </a:t>
            </a:r>
            <a:r>
              <a:rPr lang="en-US" sz="1600" kern="1600" dirty="0" smtClean="0">
                <a:latin typeface="Arial" panose="020B0604020202020204" pitchFamily="34" charset="0"/>
                <a:ea typeface="Times New Roman" panose="02020603050405020304" pitchFamily="18" charset="0"/>
              </a:rPr>
              <a:t>University.</a:t>
            </a:r>
            <a:endParaRPr lang="en-ZA" sz="1600" dirty="0"/>
          </a:p>
        </p:txBody>
      </p:sp>
    </p:spTree>
    <p:extLst>
      <p:ext uri="{BB962C8B-B14F-4D97-AF65-F5344CB8AC3E}">
        <p14:creationId xmlns:p14="http://schemas.microsoft.com/office/powerpoint/2010/main" xmlns="" val="7661692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809710" y="750029"/>
            <a:ext cx="7368073" cy="35394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195513" algn="l"/>
              </a:tabLst>
              <a:defRPr>
                <a:solidFill>
                  <a:schemeClr val="tx1"/>
                </a:solidFill>
                <a:latin typeface="Arial" panose="020B0604020202020204" pitchFamily="34" charset="0"/>
              </a:defRPr>
            </a:lvl1pPr>
            <a:lvl2pPr eaLnBrk="0" fontAlgn="base" hangingPunct="0">
              <a:spcBef>
                <a:spcPct val="0"/>
              </a:spcBef>
              <a:spcAft>
                <a:spcPct val="0"/>
              </a:spcAft>
              <a:tabLst>
                <a:tab pos="2195513" algn="l"/>
              </a:tabLst>
              <a:defRPr>
                <a:solidFill>
                  <a:schemeClr val="tx1"/>
                </a:solidFill>
                <a:latin typeface="Arial" panose="020B0604020202020204" pitchFamily="34" charset="0"/>
              </a:defRPr>
            </a:lvl2pPr>
            <a:lvl3pPr eaLnBrk="0" fontAlgn="base" hangingPunct="0">
              <a:spcBef>
                <a:spcPct val="0"/>
              </a:spcBef>
              <a:spcAft>
                <a:spcPct val="0"/>
              </a:spcAft>
              <a:tabLst>
                <a:tab pos="2195513" algn="l"/>
              </a:tabLst>
              <a:defRPr>
                <a:solidFill>
                  <a:schemeClr val="tx1"/>
                </a:solidFill>
                <a:latin typeface="Arial" panose="020B0604020202020204" pitchFamily="34" charset="0"/>
              </a:defRPr>
            </a:lvl3pPr>
            <a:lvl4pPr eaLnBrk="0" fontAlgn="base" hangingPunct="0">
              <a:spcBef>
                <a:spcPct val="0"/>
              </a:spcBef>
              <a:spcAft>
                <a:spcPct val="0"/>
              </a:spcAft>
              <a:tabLst>
                <a:tab pos="2195513" algn="l"/>
              </a:tabLst>
              <a:defRPr>
                <a:solidFill>
                  <a:schemeClr val="tx1"/>
                </a:solidFill>
                <a:latin typeface="Arial" panose="020B0604020202020204" pitchFamily="34" charset="0"/>
              </a:defRPr>
            </a:lvl4pPr>
            <a:lvl5pPr eaLnBrk="0" fontAlgn="base" hangingPunct="0">
              <a:spcBef>
                <a:spcPct val="0"/>
              </a:spcBef>
              <a:spcAft>
                <a:spcPct val="0"/>
              </a:spcAft>
              <a:tabLst>
                <a:tab pos="2195513" algn="l"/>
              </a:tabLst>
              <a:defRPr>
                <a:solidFill>
                  <a:schemeClr val="tx1"/>
                </a:solidFill>
                <a:latin typeface="Arial" panose="020B0604020202020204" pitchFamily="34" charset="0"/>
              </a:defRPr>
            </a:lvl5pPr>
            <a:lvl6pPr eaLnBrk="0" fontAlgn="base" hangingPunct="0">
              <a:spcBef>
                <a:spcPct val="0"/>
              </a:spcBef>
              <a:spcAft>
                <a:spcPct val="0"/>
              </a:spcAft>
              <a:tabLst>
                <a:tab pos="2195513" algn="l"/>
              </a:tabLst>
              <a:defRPr>
                <a:solidFill>
                  <a:schemeClr val="tx1"/>
                </a:solidFill>
                <a:latin typeface="Arial" panose="020B0604020202020204" pitchFamily="34" charset="0"/>
              </a:defRPr>
            </a:lvl6pPr>
            <a:lvl7pPr eaLnBrk="0" fontAlgn="base" hangingPunct="0">
              <a:spcBef>
                <a:spcPct val="0"/>
              </a:spcBef>
              <a:spcAft>
                <a:spcPct val="0"/>
              </a:spcAft>
              <a:tabLst>
                <a:tab pos="2195513" algn="l"/>
              </a:tabLst>
              <a:defRPr>
                <a:solidFill>
                  <a:schemeClr val="tx1"/>
                </a:solidFill>
                <a:latin typeface="Arial" panose="020B0604020202020204" pitchFamily="34" charset="0"/>
              </a:defRPr>
            </a:lvl7pPr>
            <a:lvl8pPr eaLnBrk="0" fontAlgn="base" hangingPunct="0">
              <a:spcBef>
                <a:spcPct val="0"/>
              </a:spcBef>
              <a:spcAft>
                <a:spcPct val="0"/>
              </a:spcAft>
              <a:tabLst>
                <a:tab pos="2195513" algn="l"/>
              </a:tabLst>
              <a:defRPr>
                <a:solidFill>
                  <a:schemeClr val="tx1"/>
                </a:solidFill>
                <a:latin typeface="Arial" panose="020B0604020202020204" pitchFamily="34" charset="0"/>
              </a:defRPr>
            </a:lvl8pPr>
            <a:lvl9pPr eaLnBrk="0" fontAlgn="base" hangingPunct="0">
              <a:spcBef>
                <a:spcPct val="0"/>
              </a:spcBef>
              <a:spcAft>
                <a:spcPct val="0"/>
              </a:spcAft>
              <a:tabLst>
                <a:tab pos="2195513" algn="l"/>
              </a:tabLst>
              <a:defRPr>
                <a:solidFill>
                  <a:schemeClr val="tx1"/>
                </a:solidFill>
                <a:latin typeface="Arial" panose="020B0604020202020204" pitchFamily="34" charset="0"/>
              </a:defRPr>
            </a:lvl9pPr>
          </a:lstStyle>
          <a:p>
            <a:pPr marL="357188" marR="0" lvl="2" indent="-357188"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357188" algn="l"/>
                <a:tab pos="2195513" algn="l"/>
              </a:tabLst>
            </a:pPr>
            <a:r>
              <a:rPr kumimoji="0" lang="en-GB" altLang="en-U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Mr Mahlalela was appointed to the position of Chief Financial Officer (“</a:t>
            </a:r>
            <a:r>
              <a:rPr kumimoji="0" lang="en-GB" altLang="en-US" sz="1600" b="1"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CFO</a:t>
            </a:r>
            <a:r>
              <a:rPr kumimoji="0" lang="en-GB" altLang="en-U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and subsequently Acting Deputy Vice-Chancellor: Operations on the basis of a friendship with the Chairperson of the Council.  There are several factual inaccuracies in respect of this allegation, which inaccuracies we deal with in more detail in paragraph 2, Part B below; </a:t>
            </a:r>
            <a:br>
              <a:rPr kumimoji="0" lang="en-GB" altLang="en-U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br>
            <a:endParaRPr kumimoji="0" lang="en-ZA" altLang="en-US" sz="1600" b="0" i="0" u="none" strike="noStrike" cap="none" normalizeH="0" baseline="0" dirty="0" smtClean="0">
              <a:ln>
                <a:noFill/>
              </a:ln>
              <a:solidFill>
                <a:schemeClr val="tx1"/>
              </a:solidFill>
              <a:effectLst/>
            </a:endParaRPr>
          </a:p>
          <a:p>
            <a:pPr marL="357188" marR="0" lvl="2" indent="-357188"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2195513" algn="l"/>
              </a:tabLst>
            </a:pPr>
            <a:r>
              <a:rPr kumimoji="0" lang="en-GB" altLang="en-U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Ms Mohale, as a “junior employee”, was appointed to the position of Chairperson of the board of the Tshwane University of Technology Enterprise Holdings (“</a:t>
            </a:r>
            <a:r>
              <a:rPr kumimoji="0" lang="en-GB" altLang="en-US" sz="1600" b="1"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TUTEH</a:t>
            </a:r>
            <a:r>
              <a:rPr kumimoji="0" lang="en-GB" altLang="en-U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due to her friendship with Masuku.  This allegation is factually incorrect in that: </a:t>
            </a:r>
          </a:p>
          <a:p>
            <a:pPr marL="357188" marR="0" lvl="2" indent="-357188"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2195513" algn="l"/>
              </a:tabLst>
            </a:pPr>
            <a:endParaRPr lang="en-GB" altLang="en-US" sz="1600" dirty="0">
              <a:ea typeface="Times New Roman" panose="02020603050405020304" pitchFamily="18" charset="0"/>
              <a:cs typeface="Arial" panose="020B0604020202020204" pitchFamily="34" charset="0"/>
            </a:endParaRPr>
          </a:p>
          <a:p>
            <a:pPr marL="357188" marR="0" lvl="2" indent="-357188"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2195513" algn="l"/>
              </a:tabLst>
            </a:pPr>
            <a:r>
              <a:rPr kumimoji="0" lang="en-GB" altLang="en-U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Ms Mohale was never appointed to the position of Chairperson of the board of TUTEH. She was a member of the TUT Council, and could never have been described as a junior employee of TUT; </a:t>
            </a:r>
            <a:endParaRPr kumimoji="0" lang="en-GB" altLang="en-US" sz="16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xmlns="" val="38541248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5176" y="881262"/>
            <a:ext cx="9363456" cy="3939540"/>
          </a:xfrm>
          <a:prstGeom prst="rect">
            <a:avLst/>
          </a:prstGeom>
        </p:spPr>
        <p:txBody>
          <a:bodyPr wrap="square">
            <a:spAutoFit/>
          </a:bodyPr>
          <a:lstStyle/>
          <a:p>
            <a:pPr marL="342900" lvl="0" indent="-342900" algn="just">
              <a:lnSpc>
                <a:spcPts val="1800"/>
              </a:lnSpc>
              <a:spcAft>
                <a:spcPts val="1200"/>
              </a:spcAft>
              <a:buSzPts val="1000"/>
              <a:buFont typeface="Wingdings" panose="05000000000000000000" pitchFamily="2" charset="2"/>
              <a:buChar char="Ø"/>
              <a:tabLst>
                <a:tab pos="457200" algn="l"/>
              </a:tabLst>
            </a:pPr>
            <a:r>
              <a:rPr lang="en-GB" sz="1600" b="1" dirty="0">
                <a:latin typeface="Arial" panose="020B0604020202020204" pitchFamily="34" charset="0"/>
                <a:ea typeface="Times New Roman" panose="02020603050405020304" pitchFamily="18" charset="0"/>
                <a:cs typeface="Times New Roman" panose="02020603050405020304" pitchFamily="18" charset="0"/>
              </a:rPr>
              <a:t>Conflict of interest on the part of University Council and Executive Management with regards to the Tshwane University of Technology Enterprise Holdings (“TUTEH”) as well as the changing mandate of the </a:t>
            </a:r>
            <a:r>
              <a:rPr lang="en-GB" sz="1600" b="1" dirty="0" smtClean="0">
                <a:latin typeface="Arial" panose="020B0604020202020204" pitchFamily="34" charset="0"/>
                <a:ea typeface="Times New Roman" panose="02020603050405020304" pitchFamily="18" charset="0"/>
                <a:cs typeface="Times New Roman" panose="02020603050405020304" pitchFamily="18" charset="0"/>
              </a:rPr>
              <a:t>enterprise</a:t>
            </a:r>
          </a:p>
          <a:p>
            <a:pPr marL="342900" lvl="0" indent="-342900" algn="just">
              <a:lnSpc>
                <a:spcPts val="1800"/>
              </a:lnSpc>
              <a:spcAft>
                <a:spcPts val="1200"/>
              </a:spcAft>
              <a:buSzPts val="1000"/>
              <a:buFont typeface="Wingdings" panose="05000000000000000000" pitchFamily="2" charset="2"/>
              <a:buChar char="Ø"/>
              <a:tabLst>
                <a:tab pos="457200" algn="l"/>
              </a:tabLst>
            </a:pPr>
            <a:endParaRPr lang="en-ZA" sz="1600" b="1" dirty="0">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lgn="just">
              <a:lnSpc>
                <a:spcPts val="1800"/>
              </a:lnSpc>
              <a:spcAft>
                <a:spcPts val="1200"/>
              </a:spcAft>
              <a:buFont typeface="+mj-lt"/>
              <a:buAutoNum type="arabicPeriod"/>
              <a:tabLst>
                <a:tab pos="914400" algn="l"/>
              </a:tabLst>
            </a:pPr>
            <a:r>
              <a:rPr lang="en-GB" sz="1600" dirty="0">
                <a:latin typeface="Arial" panose="020B0604020202020204" pitchFamily="34" charset="0"/>
                <a:ea typeface="Times New Roman" panose="02020603050405020304" pitchFamily="18" charset="0"/>
                <a:cs typeface="Times New Roman" panose="02020603050405020304" pitchFamily="18" charset="0"/>
              </a:rPr>
              <a:t>TUTEH is a wholly owned company established by TUT and is duly registered in terms of the  Companies Act 71 of 2008 (“</a:t>
            </a:r>
            <a:r>
              <a:rPr lang="en-GB" sz="1600" b="1" dirty="0">
                <a:latin typeface="Arial" panose="020B0604020202020204" pitchFamily="34" charset="0"/>
                <a:ea typeface="Times New Roman" panose="02020603050405020304" pitchFamily="18" charset="0"/>
                <a:cs typeface="Times New Roman" panose="02020603050405020304" pitchFamily="18" charset="0"/>
              </a:rPr>
              <a:t>Companies Act</a:t>
            </a:r>
            <a:r>
              <a:rPr lang="en-GB" sz="1600" dirty="0">
                <a:latin typeface="Arial" panose="020B0604020202020204" pitchFamily="34" charset="0"/>
                <a:ea typeface="Times New Roman" panose="02020603050405020304" pitchFamily="18" charset="0"/>
                <a:cs typeface="Times New Roman" panose="02020603050405020304" pitchFamily="18" charset="0"/>
              </a:rPr>
              <a:t>”), with registration number 2018/091105/07. </a:t>
            </a:r>
            <a:r>
              <a:rPr lang="en-GB" sz="1600" dirty="0" smtClean="0">
                <a:latin typeface="Arial" panose="020B0604020202020204" pitchFamily="34" charset="0"/>
                <a:ea typeface="Times New Roman" panose="02020603050405020304" pitchFamily="18" charset="0"/>
                <a:cs typeface="Times New Roman" panose="02020603050405020304" pitchFamily="18" charset="0"/>
              </a:rPr>
              <a:t/>
            </a:r>
            <a:br>
              <a:rPr lang="en-GB" sz="1600" dirty="0" smtClean="0">
                <a:latin typeface="Arial" panose="020B0604020202020204" pitchFamily="34" charset="0"/>
                <a:ea typeface="Times New Roman" panose="02020603050405020304" pitchFamily="18" charset="0"/>
                <a:cs typeface="Times New Roman" panose="02020603050405020304" pitchFamily="18" charset="0"/>
              </a:rPr>
            </a:b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lgn="just">
              <a:lnSpc>
                <a:spcPts val="1800"/>
              </a:lnSpc>
              <a:spcAft>
                <a:spcPts val="1200"/>
              </a:spcAft>
              <a:buFont typeface="+mj-lt"/>
              <a:buAutoNum type="arabicPeriod"/>
              <a:tabLst>
                <a:tab pos="914400" algn="l"/>
              </a:tabLst>
            </a:pPr>
            <a:r>
              <a:rPr lang="en-GB" sz="1600" dirty="0">
                <a:latin typeface="Arial" panose="020B0604020202020204" pitchFamily="34" charset="0"/>
                <a:ea typeface="Times New Roman" panose="02020603050405020304" pitchFamily="18" charset="0"/>
                <a:cs typeface="Times New Roman" panose="02020603050405020304" pitchFamily="18" charset="0"/>
              </a:rPr>
              <a:t>TUTEH was established by resolution of the TUT Council at its meeting of 23 August 2017 through the adoption of the Third Stream Income (“</a:t>
            </a:r>
            <a:r>
              <a:rPr lang="en-GB" sz="1600" b="1" dirty="0">
                <a:latin typeface="Arial" panose="020B0604020202020204" pitchFamily="34" charset="0"/>
                <a:ea typeface="Times New Roman" panose="02020603050405020304" pitchFamily="18" charset="0"/>
                <a:cs typeface="Times New Roman" panose="02020603050405020304" pitchFamily="18" charset="0"/>
              </a:rPr>
              <a:t>TSI</a:t>
            </a:r>
            <a:r>
              <a:rPr lang="en-GB" sz="1600" dirty="0">
                <a:latin typeface="Arial" panose="020B0604020202020204" pitchFamily="34" charset="0"/>
                <a:ea typeface="Times New Roman" panose="02020603050405020304" pitchFamily="18" charset="0"/>
                <a:cs typeface="Times New Roman" panose="02020603050405020304" pitchFamily="18" charset="0"/>
              </a:rPr>
              <a:t>”) Policy (the “</a:t>
            </a:r>
            <a:r>
              <a:rPr lang="en-GB" sz="1600" b="1" dirty="0">
                <a:latin typeface="Arial" panose="020B0604020202020204" pitchFamily="34" charset="0"/>
                <a:ea typeface="Times New Roman" panose="02020603050405020304" pitchFamily="18" charset="0"/>
                <a:cs typeface="Times New Roman" panose="02020603050405020304" pitchFamily="18" charset="0"/>
              </a:rPr>
              <a:t>Policy</a:t>
            </a:r>
            <a:r>
              <a:rPr lang="en-GB" sz="1600" dirty="0">
                <a:latin typeface="Arial" panose="020B0604020202020204" pitchFamily="34" charset="0"/>
                <a:ea typeface="Times New Roman" panose="02020603050405020304" pitchFamily="18" charset="0"/>
                <a:cs typeface="Times New Roman" panose="02020603050405020304" pitchFamily="18" charset="0"/>
              </a:rPr>
              <a:t>”) as well as the TSI Business Case.  The TUT Council, at this meeting, also approved the establishment of the Interim Board with the mandate to oversee the establishment and operationalisation of TUTEH</a:t>
            </a:r>
            <a:r>
              <a:rPr lang="en-GB" sz="1600" dirty="0" smtClean="0">
                <a:latin typeface="Arial" panose="020B0604020202020204" pitchFamily="34" charset="0"/>
                <a:ea typeface="Times New Roman" panose="02020603050405020304" pitchFamily="18" charset="0"/>
                <a:cs typeface="Times New Roman" panose="02020603050405020304" pitchFamily="18" charset="0"/>
              </a:rPr>
              <a:t>.</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lgn="just">
              <a:lnSpc>
                <a:spcPts val="1800"/>
              </a:lnSpc>
              <a:spcAft>
                <a:spcPts val="1200"/>
              </a:spcAft>
              <a:buFont typeface="+mj-lt"/>
              <a:buAutoNum type="arabicPeriod"/>
              <a:tabLst>
                <a:tab pos="914400" algn="l"/>
              </a:tabLst>
            </a:pPr>
            <a:r>
              <a:rPr lang="en-GB" sz="1600" dirty="0">
                <a:latin typeface="Arial" panose="020B0604020202020204" pitchFamily="34" charset="0"/>
                <a:ea typeface="Times New Roman" panose="02020603050405020304" pitchFamily="18" charset="0"/>
                <a:cs typeface="Times New Roman" panose="02020603050405020304" pitchFamily="18" charset="0"/>
              </a:rPr>
              <a:t>At its meeting of 24 November 2017, the TUT Council approved the business model presented by the Interim Board.</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8669652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8912" y="562660"/>
            <a:ext cx="8878824" cy="4478149"/>
          </a:xfrm>
          <a:prstGeom prst="rect">
            <a:avLst/>
          </a:prstGeom>
        </p:spPr>
        <p:txBody>
          <a:bodyPr wrap="square">
            <a:spAutoFit/>
          </a:bodyPr>
          <a:lstStyle/>
          <a:p>
            <a:pPr marL="357188" lvl="1" indent="-357188" algn="just">
              <a:lnSpc>
                <a:spcPts val="1800"/>
              </a:lnSpc>
              <a:spcAft>
                <a:spcPts val="1200"/>
              </a:spcAft>
              <a:buFont typeface="Wingdings" panose="05000000000000000000" pitchFamily="2" charset="2"/>
              <a:buChar char="Ø"/>
              <a:tabLst>
                <a:tab pos="914400" algn="l"/>
              </a:tabLst>
            </a:pPr>
            <a:r>
              <a:rPr lang="en-GB" sz="1600" dirty="0">
                <a:latin typeface="Arial" panose="020B0604020202020204" pitchFamily="34" charset="0"/>
                <a:ea typeface="Times New Roman" panose="02020603050405020304" pitchFamily="18" charset="0"/>
                <a:cs typeface="Times New Roman" panose="02020603050405020304" pitchFamily="18" charset="0"/>
              </a:rPr>
              <a:t>We turn now to address your specific questions set out in paragraph 5, Part A of your letter. </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712788" lvl="2" indent="-355600" algn="just">
              <a:lnSpc>
                <a:spcPts val="1800"/>
              </a:lnSpc>
              <a:spcAft>
                <a:spcPts val="1200"/>
              </a:spcAft>
              <a:buFont typeface="+mj-lt"/>
              <a:buAutoNum type="arabicPeriod"/>
              <a:tabLst>
                <a:tab pos="1620520" algn="l"/>
              </a:tabLst>
            </a:pPr>
            <a:r>
              <a:rPr lang="en-GB" sz="1600" b="1" i="1" dirty="0">
                <a:latin typeface="Arial" panose="020B0604020202020204" pitchFamily="34" charset="0"/>
                <a:ea typeface="Times New Roman" panose="02020603050405020304" pitchFamily="18" charset="0"/>
                <a:cs typeface="Times New Roman" panose="02020603050405020304" pitchFamily="18" charset="0"/>
              </a:rPr>
              <a:t>For what was TUTEH established?</a:t>
            </a:r>
            <a:endParaRPr lang="en-ZA" sz="1600" b="1" dirty="0">
              <a:latin typeface="Arial" panose="020B0604020202020204" pitchFamily="34" charset="0"/>
              <a:ea typeface="Times New Roman" panose="02020603050405020304" pitchFamily="18" charset="0"/>
              <a:cs typeface="Times New Roman" panose="02020603050405020304" pitchFamily="18" charset="0"/>
            </a:endParaRPr>
          </a:p>
          <a:p>
            <a:pPr marL="712788" algn="just">
              <a:lnSpc>
                <a:spcPts val="1800"/>
              </a:lnSpc>
              <a:spcAft>
                <a:spcPts val="1200"/>
              </a:spcAft>
              <a:tabLst>
                <a:tab pos="2195830" algn="l"/>
                <a:tab pos="457200" algn="l"/>
              </a:tabLst>
            </a:pPr>
            <a:r>
              <a:rPr lang="en-GB" sz="1600" dirty="0">
                <a:latin typeface="Arial" panose="020B0604020202020204" pitchFamily="34" charset="0"/>
                <a:ea typeface="Times New Roman" panose="02020603050405020304" pitchFamily="18" charset="0"/>
                <a:cs typeface="Times New Roman" panose="02020603050405020304" pitchFamily="18" charset="0"/>
              </a:rPr>
              <a:t>A university such as TUT cannot rely solely on the subsidy from government. Given that TUT draws most of its students from the economically marginalized, raising student fees is not a viable option for generating further income. Therefore, the university has to devise other means of generating additional income. It was for this reason that TUTEH (or “the Company”) was established. It was set up to generate, grow and sustain third stream income as stated in the policy statement of the TSI Policy. In setting up TUTEH, the University conducted an extensive benchmarking exercise with other universities. This benchmarking exercise established that it was standard practice for University management and Council members to serve on the boards of their university enterprises.</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712788" algn="just">
              <a:lnSpc>
                <a:spcPts val="1800"/>
              </a:lnSpc>
              <a:spcAft>
                <a:spcPts val="1200"/>
              </a:spcAft>
              <a:tabLst>
                <a:tab pos="2195830" algn="l"/>
                <a:tab pos="457200" algn="l"/>
              </a:tabLst>
            </a:pPr>
            <a:r>
              <a:rPr lang="en-GB" sz="1600" dirty="0" smtClean="0">
                <a:latin typeface="Arial" panose="020B0604020202020204" pitchFamily="34" charset="0"/>
                <a:ea typeface="Times New Roman" panose="02020603050405020304" pitchFamily="18" charset="0"/>
                <a:cs typeface="Times New Roman" panose="02020603050405020304" pitchFamily="18" charset="0"/>
              </a:rPr>
              <a:t>The </a:t>
            </a:r>
            <a:r>
              <a:rPr lang="en-GB" sz="1600" dirty="0">
                <a:latin typeface="Arial" panose="020B0604020202020204" pitchFamily="34" charset="0"/>
                <a:ea typeface="Times New Roman" panose="02020603050405020304" pitchFamily="18" charset="0"/>
                <a:cs typeface="Times New Roman" panose="02020603050405020304" pitchFamily="18" charset="0"/>
              </a:rPr>
              <a:t>Policy statement reads: “</a:t>
            </a:r>
            <a:r>
              <a:rPr lang="en-GB" sz="1600" i="1" dirty="0">
                <a:latin typeface="Arial" panose="020B0604020202020204" pitchFamily="34" charset="0"/>
                <a:ea typeface="Times New Roman" panose="02020603050405020304" pitchFamily="18" charset="0"/>
                <a:cs typeface="Arial" panose="020B0604020202020204" pitchFamily="34" charset="0"/>
              </a:rPr>
              <a:t>It is the policy of the Tshwane University of Technology that the generation, growth and sustainability of third stream income (TSI) at the Tshwane University of Technology will be executed through a fit for purpose legal entity governed by appropriate legislation and adhering to the highest standard of corporate governance.”</a:t>
            </a:r>
            <a:r>
              <a:rPr lang="en-GB" sz="1600" dirty="0">
                <a:latin typeface="Arial" panose="020B0604020202020204" pitchFamily="34" charset="0"/>
                <a:ea typeface="Times New Roman" panose="02020603050405020304" pitchFamily="18" charset="0"/>
                <a:cs typeface="Arial" panose="020B0604020202020204" pitchFamily="34" charset="0"/>
              </a:rPr>
              <a:t> (Third Stream Income Policy; 2017). </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2079103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2564" y="470241"/>
            <a:ext cx="8048216" cy="938719"/>
          </a:xfrm>
          <a:prstGeom prst="rect">
            <a:avLst/>
          </a:prstGeom>
        </p:spPr>
        <p:txBody>
          <a:bodyPr wrap="square">
            <a:spAutoFit/>
          </a:bodyPr>
          <a:lstStyle/>
          <a:p>
            <a:pPr marL="357188" lvl="2" indent="-357188" algn="just">
              <a:lnSpc>
                <a:spcPts val="1800"/>
              </a:lnSpc>
              <a:spcAft>
                <a:spcPts val="1200"/>
              </a:spcAft>
              <a:buFont typeface="Wingdings" panose="05000000000000000000" pitchFamily="2" charset="2"/>
              <a:buChar char="Ø"/>
              <a:tabLst>
                <a:tab pos="1620520" algn="l"/>
              </a:tabLst>
            </a:pPr>
            <a:r>
              <a:rPr lang="en-GB" sz="1600" b="1" i="1" dirty="0">
                <a:latin typeface="Arial" panose="020B0604020202020204" pitchFamily="34" charset="0"/>
                <a:ea typeface="Times New Roman" panose="02020603050405020304" pitchFamily="18" charset="0"/>
                <a:cs typeface="Times New Roman" panose="02020603050405020304" pitchFamily="18" charset="0"/>
              </a:rPr>
              <a:t>What monetary investment has the University made in establishing TUTEH?</a:t>
            </a:r>
            <a:endParaRPr lang="en-ZA" sz="1600" b="1" dirty="0">
              <a:latin typeface="Arial" panose="020B0604020202020204" pitchFamily="34" charset="0"/>
              <a:ea typeface="Times New Roman" panose="02020603050405020304" pitchFamily="18" charset="0"/>
              <a:cs typeface="Times New Roman" panose="02020603050405020304" pitchFamily="18" charset="0"/>
            </a:endParaRPr>
          </a:p>
          <a:p>
            <a:pPr marL="357188" algn="just">
              <a:lnSpc>
                <a:spcPts val="1800"/>
              </a:lnSpc>
              <a:spcAft>
                <a:spcPts val="1200"/>
              </a:spcAft>
              <a:tabLst>
                <a:tab pos="457200" algn="l"/>
                <a:tab pos="914400" algn="l"/>
                <a:tab pos="1620520" algn="l"/>
                <a:tab pos="2286000" algn="l"/>
                <a:tab pos="3201035" algn="l"/>
                <a:tab pos="4115435" algn="l"/>
                <a:tab pos="4572635" algn="l"/>
                <a:tab pos="5029835" algn="l"/>
                <a:tab pos="5220970" algn="l"/>
              </a:tabLst>
            </a:pPr>
            <a:r>
              <a:rPr lang="en-GB" sz="1600" dirty="0">
                <a:latin typeface="Arial" panose="020B0604020202020204" pitchFamily="34" charset="0"/>
                <a:ea typeface="Times New Roman" panose="02020603050405020304" pitchFamily="18" charset="0"/>
                <a:cs typeface="Times New Roman" panose="02020603050405020304" pitchFamily="18" charset="0"/>
              </a:rPr>
              <a:t>The table below outlines the funding provided by TUT towards the establishment and operationalisation of TUTEH.</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2051"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76481" y="1965960"/>
            <a:ext cx="8878387" cy="2679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289100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8096" y="959093"/>
            <a:ext cx="8723376" cy="3708708"/>
          </a:xfrm>
          <a:prstGeom prst="rect">
            <a:avLst/>
          </a:prstGeom>
        </p:spPr>
        <p:txBody>
          <a:bodyPr wrap="square">
            <a:spAutoFit/>
          </a:bodyPr>
          <a:lstStyle/>
          <a:p>
            <a:pPr marL="357188" lvl="2" indent="-357188" algn="just">
              <a:lnSpc>
                <a:spcPts val="1800"/>
              </a:lnSpc>
              <a:spcAft>
                <a:spcPts val="1200"/>
              </a:spcAft>
              <a:buFont typeface="Wingdings" panose="05000000000000000000" pitchFamily="2" charset="2"/>
              <a:buChar char="Ø"/>
              <a:tabLst>
                <a:tab pos="1620520" algn="l"/>
              </a:tabLst>
            </a:pPr>
            <a:r>
              <a:rPr lang="en-GB" sz="1600" b="1" i="1" dirty="0">
                <a:latin typeface="Arial" panose="020B0604020202020204" pitchFamily="34" charset="0"/>
                <a:ea typeface="Times New Roman" panose="02020603050405020304" pitchFamily="18" charset="0"/>
                <a:cs typeface="Times New Roman" panose="02020603050405020304" pitchFamily="18" charset="0"/>
              </a:rPr>
              <a:t>How much of the third stream income has the University generated through TUTEH</a:t>
            </a:r>
            <a:r>
              <a:rPr lang="en-GB" sz="1600" b="1" i="1" dirty="0" smtClean="0">
                <a:latin typeface="Arial" panose="020B0604020202020204" pitchFamily="34" charset="0"/>
                <a:ea typeface="Times New Roman" panose="02020603050405020304" pitchFamily="18" charset="0"/>
                <a:cs typeface="Times New Roman" panose="02020603050405020304" pitchFamily="18" charset="0"/>
              </a:rPr>
              <a:t>?</a:t>
            </a:r>
          </a:p>
          <a:p>
            <a:pPr marL="0" lvl="2" algn="just">
              <a:lnSpc>
                <a:spcPts val="1800"/>
              </a:lnSpc>
              <a:spcAft>
                <a:spcPts val="1200"/>
              </a:spcAft>
              <a:tabLst>
                <a:tab pos="1620520" algn="l"/>
              </a:tabLst>
            </a:pP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712788" lvl="3" indent="-355600" algn="just">
              <a:lnSpc>
                <a:spcPts val="1800"/>
              </a:lnSpc>
              <a:spcAft>
                <a:spcPts val="1200"/>
              </a:spcAft>
              <a:buFont typeface="+mj-lt"/>
              <a:buAutoNum type="arabicPeriod"/>
              <a:tabLst>
                <a:tab pos="2195830" algn="l"/>
              </a:tabLst>
            </a:pPr>
            <a:r>
              <a:rPr lang="en-GB" sz="1600" dirty="0">
                <a:latin typeface="Arial" panose="020B0604020202020204" pitchFamily="34" charset="0"/>
                <a:ea typeface="Times New Roman" panose="02020603050405020304" pitchFamily="18" charset="0"/>
                <a:cs typeface="Times New Roman" panose="02020603050405020304" pitchFamily="18" charset="0"/>
              </a:rPr>
              <a:t>TUTEH was established and began its operations on 1 March 2018 and has thus been in operation for just over twenty months. </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712788" lvl="3" indent="-355600" algn="just">
              <a:lnSpc>
                <a:spcPts val="1800"/>
              </a:lnSpc>
              <a:spcAft>
                <a:spcPts val="1200"/>
              </a:spcAft>
              <a:buFont typeface="+mj-lt"/>
              <a:buAutoNum type="arabicPeriod"/>
              <a:tabLst>
                <a:tab pos="2195830" algn="l"/>
              </a:tabLst>
            </a:pPr>
            <a:r>
              <a:rPr lang="en-US" sz="1600" dirty="0">
                <a:latin typeface="Arial" panose="020B0604020202020204" pitchFamily="34" charset="0"/>
                <a:ea typeface="Times New Roman" panose="02020603050405020304" pitchFamily="18" charset="0"/>
                <a:cs typeface="Times New Roman" panose="02020603050405020304" pitchFamily="18" charset="0"/>
              </a:rPr>
              <a:t>Start-up enterprises such as TUTEH are not immediately profitable and require time to come to their full income generation potential. Once out of the Start-Up phase, TUTEH has the potential to generate substantial third-stream income for the university.</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712788" lvl="3" indent="-355600" algn="just">
              <a:lnSpc>
                <a:spcPts val="1800"/>
              </a:lnSpc>
              <a:spcAft>
                <a:spcPts val="1200"/>
              </a:spcAft>
              <a:buFont typeface="+mj-lt"/>
              <a:buAutoNum type="arabicPeriod"/>
              <a:tabLst>
                <a:tab pos="2195830" algn="l"/>
              </a:tabLst>
            </a:pPr>
            <a:r>
              <a:rPr lang="en-GB" sz="1600" dirty="0">
                <a:latin typeface="Arial" panose="020B0604020202020204" pitchFamily="34" charset="0"/>
                <a:ea typeface="Times New Roman" panose="02020603050405020304" pitchFamily="18" charset="0"/>
                <a:cs typeface="Times New Roman" panose="02020603050405020304" pitchFamily="18" charset="0"/>
              </a:rPr>
              <a:t>As a company of the University, the University will primarily realise income (TSI) by way of dividends declared by the Company.  To date TUTEH has not realised any profit and thus no dividends have been declared.</a:t>
            </a:r>
            <a:r>
              <a:rPr lang="en-GB" sz="1600" dirty="0">
                <a:solidFill>
                  <a:srgbClr val="000000"/>
                </a:solidFill>
                <a:latin typeface="Arial" panose="020B0604020202020204" pitchFamily="34" charset="0"/>
                <a:ea typeface="Arial Unicode MS"/>
                <a:cs typeface="Arial Unicode MS"/>
              </a:rPr>
              <a:t> </a:t>
            </a:r>
            <a:r>
              <a:rPr lang="en-US" sz="1600" dirty="0">
                <a:latin typeface="Arial" panose="020B0604020202020204" pitchFamily="34" charset="0"/>
                <a:ea typeface="Times New Roman" panose="02020603050405020304" pitchFamily="18" charset="0"/>
                <a:cs typeface="Times New Roman" panose="02020603050405020304" pitchFamily="18" charset="0"/>
              </a:rPr>
              <a:t>Start-up enterprises such as TUTEH are not immediately profitable and require time to come to their full income generation potential. Once out of the Start-Up phase, TUTEH has the potential to generate substantial third-stream income for the university.</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993098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2336" y="1266870"/>
            <a:ext cx="8951976" cy="2785378"/>
          </a:xfrm>
          <a:prstGeom prst="rect">
            <a:avLst/>
          </a:prstGeom>
        </p:spPr>
        <p:txBody>
          <a:bodyPr wrap="square">
            <a:spAutoFit/>
          </a:bodyPr>
          <a:lstStyle/>
          <a:p>
            <a:pPr marL="342900" lvl="0" indent="-342900" algn="just">
              <a:lnSpc>
                <a:spcPts val="1800"/>
              </a:lnSpc>
              <a:spcAft>
                <a:spcPts val="1200"/>
              </a:spcAft>
              <a:buSzPts val="1000"/>
              <a:buFont typeface="Wingdings" panose="05000000000000000000" pitchFamily="2" charset="2"/>
              <a:buChar char="Ø"/>
              <a:tabLst>
                <a:tab pos="457200" algn="l"/>
              </a:tabLst>
            </a:pPr>
            <a:r>
              <a:rPr lang="en-GB" sz="1600" b="1" dirty="0" smtClean="0">
                <a:latin typeface="Arial" panose="020B0604020202020204" pitchFamily="34" charset="0"/>
                <a:ea typeface="Times New Roman" panose="02020603050405020304" pitchFamily="18" charset="0"/>
                <a:cs typeface="Times New Roman" panose="02020603050405020304" pitchFamily="18" charset="0"/>
              </a:rPr>
              <a:t>Irregularities </a:t>
            </a:r>
            <a:r>
              <a:rPr lang="en-GB" sz="1600" b="1" dirty="0">
                <a:latin typeface="Arial" panose="020B0604020202020204" pitchFamily="34" charset="0"/>
                <a:ea typeface="Times New Roman" panose="02020603050405020304" pitchFamily="18" charset="0"/>
                <a:cs typeface="Times New Roman" panose="02020603050405020304" pitchFamily="18" charset="0"/>
              </a:rPr>
              <a:t>in the re-election of Dr B Masuku as the Chairperson of Council</a:t>
            </a:r>
            <a:endParaRPr lang="en-ZA" sz="1600" b="1" dirty="0">
              <a:latin typeface="Arial" panose="020B0604020202020204" pitchFamily="34" charset="0"/>
              <a:ea typeface="Times New Roman" panose="02020603050405020304" pitchFamily="18" charset="0"/>
              <a:cs typeface="Times New Roman" panose="02020603050405020304" pitchFamily="18" charset="0"/>
            </a:endParaRPr>
          </a:p>
          <a:p>
            <a:pPr marL="357188" algn="just">
              <a:lnSpc>
                <a:spcPts val="1800"/>
              </a:lnSpc>
              <a:spcAft>
                <a:spcPts val="1200"/>
              </a:spcAft>
              <a:tabLst>
                <a:tab pos="914400" algn="l"/>
                <a:tab pos="457200" algn="l"/>
              </a:tabLst>
            </a:pPr>
            <a:r>
              <a:rPr lang="en-GB" sz="1600" dirty="0">
                <a:latin typeface="Arial" panose="020B0604020202020204" pitchFamily="34" charset="0"/>
                <a:ea typeface="Times New Roman" panose="02020603050405020304" pitchFamily="18" charset="0"/>
                <a:cs typeface="Times New Roman" panose="02020603050405020304" pitchFamily="18" charset="0"/>
              </a:rPr>
              <a:t>The re-election of Dr </a:t>
            </a:r>
            <a:r>
              <a:rPr lang="en-GB" sz="1600" dirty="0" err="1">
                <a:latin typeface="Arial" panose="020B0604020202020204" pitchFamily="34" charset="0"/>
                <a:ea typeface="Times New Roman" panose="02020603050405020304" pitchFamily="18" charset="0"/>
                <a:cs typeface="Times New Roman" panose="02020603050405020304" pitchFamily="18" charset="0"/>
              </a:rPr>
              <a:t>Bandile</a:t>
            </a:r>
            <a:r>
              <a:rPr lang="en-GB" sz="1600" dirty="0">
                <a:latin typeface="Arial" panose="020B0604020202020204" pitchFamily="34" charset="0"/>
                <a:ea typeface="Times New Roman" panose="02020603050405020304" pitchFamily="18" charset="0"/>
                <a:cs typeface="Times New Roman" panose="02020603050405020304" pitchFamily="18" charset="0"/>
              </a:rPr>
              <a:t> Masuku (“Dr Masuku”) to a third term of service to the Council </a:t>
            </a:r>
            <a:r>
              <a:rPr lang="en-GB" sz="1600" dirty="0" smtClean="0">
                <a:latin typeface="Arial" panose="020B0604020202020204" pitchFamily="34" charset="0"/>
                <a:ea typeface="Times New Roman" panose="02020603050405020304" pitchFamily="18" charset="0"/>
                <a:cs typeface="Times New Roman" panose="02020603050405020304" pitchFamily="18" charset="0"/>
              </a:rPr>
              <a:t>of Tshwane </a:t>
            </a:r>
            <a:r>
              <a:rPr lang="en-GB" sz="1600" dirty="0">
                <a:latin typeface="Arial" panose="020B0604020202020204" pitchFamily="34" charset="0"/>
                <a:ea typeface="Times New Roman" panose="02020603050405020304" pitchFamily="18" charset="0"/>
                <a:cs typeface="Times New Roman" panose="02020603050405020304" pitchFamily="18" charset="0"/>
              </a:rPr>
              <a:t>University of Technology did not violate or contravene any of the statutes of the University that govern the term of office of the Chairperson, neither was it unlawful</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357188" algn="just">
              <a:lnSpc>
                <a:spcPts val="1800"/>
              </a:lnSpc>
              <a:spcAft>
                <a:spcPts val="1200"/>
              </a:spcAft>
              <a:tabLst>
                <a:tab pos="914400" algn="l"/>
                <a:tab pos="457200" algn="l"/>
              </a:tabLst>
            </a:pPr>
            <a:r>
              <a:rPr lang="en-ZA" sz="1600" dirty="0">
                <a:latin typeface="Arial" panose="020B0604020202020204" pitchFamily="34" charset="0"/>
                <a:ea typeface="Times New Roman" panose="02020603050405020304" pitchFamily="18" charset="0"/>
                <a:cs typeface="Times New Roman" panose="02020603050405020304" pitchFamily="18" charset="0"/>
              </a:rPr>
              <a:t>In light of this background that details council’s effort and focus on improving governance at TUT, it is taken with degree of exception that the Chair of Council would have; </a:t>
            </a:r>
            <a:r>
              <a:rPr lang="en-GB" sz="1600" dirty="0">
                <a:latin typeface="Arial" panose="020B0604020202020204" pitchFamily="34" charset="0"/>
                <a:ea typeface="Times New Roman" panose="02020603050405020304" pitchFamily="18" charset="0"/>
                <a:cs typeface="Times New Roman" panose="02020603050405020304" pitchFamily="18" charset="0"/>
              </a:rPr>
              <a:t> </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712788" lvl="2" indent="-355600" algn="just">
              <a:lnSpc>
                <a:spcPts val="1800"/>
              </a:lnSpc>
              <a:spcAft>
                <a:spcPts val="1200"/>
              </a:spcAft>
              <a:buFont typeface="Wingdings" panose="05000000000000000000" pitchFamily="2" charset="2"/>
              <a:buChar char="Ø"/>
              <a:tabLst>
                <a:tab pos="1620520" algn="l"/>
                <a:tab pos="457200" algn="l"/>
              </a:tabLst>
            </a:pPr>
            <a:r>
              <a:rPr lang="en-GB" sz="1600" dirty="0">
                <a:latin typeface="Arial" panose="020B0604020202020204" pitchFamily="34" charset="0"/>
                <a:ea typeface="Times New Roman" panose="02020603050405020304" pitchFamily="18" charset="0"/>
                <a:cs typeface="Times New Roman" panose="02020603050405020304" pitchFamily="18" charset="0"/>
              </a:rPr>
              <a:t>coerced the TUT Council into re-electing him for such third term; and </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712788" lvl="2" indent="-355600" algn="just">
              <a:lnSpc>
                <a:spcPts val="1800"/>
              </a:lnSpc>
              <a:spcAft>
                <a:spcPts val="1200"/>
              </a:spcAft>
              <a:buFont typeface="Wingdings" panose="05000000000000000000" pitchFamily="2" charset="2"/>
              <a:buChar char="Ø"/>
              <a:tabLst>
                <a:tab pos="1620520" algn="l"/>
                <a:tab pos="457200" algn="l"/>
              </a:tabLst>
            </a:pPr>
            <a:r>
              <a:rPr lang="en-GB" sz="1600" dirty="0">
                <a:latin typeface="Arial" panose="020B0604020202020204" pitchFamily="34" charset="0"/>
                <a:ea typeface="Times New Roman" panose="02020603050405020304" pitchFamily="18" charset="0"/>
                <a:cs typeface="Times New Roman" panose="02020603050405020304" pitchFamily="18" charset="0"/>
              </a:rPr>
              <a:t>instructed University management to obtain favourable legal advice to justify Dr </a:t>
            </a:r>
            <a:r>
              <a:rPr lang="en-GB" sz="1600" dirty="0" err="1">
                <a:latin typeface="Arial" panose="020B0604020202020204" pitchFamily="34" charset="0"/>
                <a:ea typeface="Times New Roman" panose="02020603050405020304" pitchFamily="18" charset="0"/>
                <a:cs typeface="Times New Roman" panose="02020603050405020304" pitchFamily="18" charset="0"/>
              </a:rPr>
              <a:t>Masuku’s</a:t>
            </a:r>
            <a:r>
              <a:rPr lang="en-GB" sz="1600" dirty="0">
                <a:latin typeface="Arial" panose="020B0604020202020204" pitchFamily="34" charset="0"/>
                <a:ea typeface="Times New Roman" panose="02020603050405020304" pitchFamily="18" charset="0"/>
                <a:cs typeface="Times New Roman" panose="02020603050405020304" pitchFamily="18" charset="0"/>
              </a:rPr>
              <a:t> re-election. </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1744381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2648" y="882149"/>
            <a:ext cx="8759952" cy="4093428"/>
          </a:xfrm>
          <a:prstGeom prst="rect">
            <a:avLst/>
          </a:prstGeom>
        </p:spPr>
        <p:txBody>
          <a:bodyPr wrap="square">
            <a:spAutoFit/>
          </a:bodyPr>
          <a:lstStyle/>
          <a:p>
            <a:pPr marL="357188" lvl="2" indent="-357188" algn="just">
              <a:lnSpc>
                <a:spcPts val="1800"/>
              </a:lnSpc>
              <a:spcAft>
                <a:spcPts val="1200"/>
              </a:spcAft>
              <a:buFont typeface="Wingdings" panose="05000000000000000000" pitchFamily="2" charset="2"/>
              <a:buChar char="Ø"/>
              <a:tabLst>
                <a:tab pos="1620520" algn="l"/>
              </a:tabLst>
            </a:pPr>
            <a:r>
              <a:rPr lang="en-GB" sz="1600" b="1" i="1" dirty="0">
                <a:latin typeface="Arial" panose="020B0604020202020204" pitchFamily="34" charset="0"/>
                <a:ea typeface="Times New Roman" panose="02020603050405020304" pitchFamily="18" charset="0"/>
                <a:cs typeface="Times New Roman" panose="02020603050405020304" pitchFamily="18" charset="0"/>
              </a:rPr>
              <a:t>Whether there is a policy to guide the appointment of the staff to TUTEH?</a:t>
            </a:r>
            <a:endParaRPr lang="en-ZA" sz="1600" b="1" dirty="0">
              <a:latin typeface="Arial" panose="020B0604020202020204" pitchFamily="34" charset="0"/>
              <a:ea typeface="Times New Roman" panose="02020603050405020304" pitchFamily="18" charset="0"/>
              <a:cs typeface="Times New Roman" panose="02020603050405020304" pitchFamily="18" charset="0"/>
            </a:endParaRPr>
          </a:p>
          <a:p>
            <a:pPr marL="357188" algn="just">
              <a:lnSpc>
                <a:spcPts val="1800"/>
              </a:lnSpc>
              <a:spcAft>
                <a:spcPts val="1200"/>
              </a:spcAft>
              <a:tabLst>
                <a:tab pos="357188" algn="l"/>
                <a:tab pos="457200" algn="l"/>
                <a:tab pos="914400" algn="l"/>
                <a:tab pos="2286000" algn="l"/>
                <a:tab pos="3200400" algn="l"/>
                <a:tab pos="4114800" algn="l"/>
                <a:tab pos="4572000" algn="l"/>
                <a:tab pos="5029200" algn="l"/>
                <a:tab pos="5219700" algn="l"/>
              </a:tabLst>
            </a:pPr>
            <a:r>
              <a:rPr lang="en-GB" sz="1600" dirty="0">
                <a:latin typeface="Arial" panose="020B0604020202020204" pitchFamily="34" charset="0"/>
                <a:ea typeface="Times New Roman" panose="02020603050405020304" pitchFamily="18" charset="0"/>
                <a:cs typeface="Times New Roman" panose="02020603050405020304" pitchFamily="18" charset="0"/>
              </a:rPr>
              <a:t>TUTEH has a policy for the appointment of staff.  The policy was approved by the board of TUTEH at its meeting of 17 September 2018.  Attached hereto as Annexure “H” is the Recruitment and Selection Policy</a:t>
            </a:r>
            <a:r>
              <a:rPr lang="en-GB" sz="1600" dirty="0" smtClean="0">
                <a:latin typeface="Arial" panose="020B0604020202020204" pitchFamily="34" charset="0"/>
                <a:ea typeface="Times New Roman" panose="02020603050405020304" pitchFamily="18" charset="0"/>
                <a:cs typeface="Times New Roman" panose="02020603050405020304" pitchFamily="18" charset="0"/>
              </a:rPr>
              <a:t>.</a:t>
            </a:r>
          </a:p>
          <a:p>
            <a:pPr marL="357188" algn="just">
              <a:lnSpc>
                <a:spcPts val="1800"/>
              </a:lnSpc>
              <a:spcAft>
                <a:spcPts val="1200"/>
              </a:spcAft>
              <a:tabLst>
                <a:tab pos="357188" algn="l"/>
                <a:tab pos="457200" algn="l"/>
                <a:tab pos="914400" algn="l"/>
                <a:tab pos="2286000" algn="l"/>
                <a:tab pos="3200400" algn="l"/>
                <a:tab pos="4114800" algn="l"/>
                <a:tab pos="4572000" algn="l"/>
                <a:tab pos="5029200" algn="l"/>
                <a:tab pos="5219700" algn="l"/>
              </a:tabLst>
            </a:pP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357188" lvl="2" indent="-357188" algn="just">
              <a:lnSpc>
                <a:spcPts val="1800"/>
              </a:lnSpc>
              <a:spcAft>
                <a:spcPts val="1200"/>
              </a:spcAft>
              <a:buFont typeface="Wingdings" panose="05000000000000000000" pitchFamily="2" charset="2"/>
              <a:buChar char="Ø"/>
              <a:tabLst>
                <a:tab pos="1620520" algn="l"/>
              </a:tabLst>
            </a:pPr>
            <a:r>
              <a:rPr lang="en-GB" sz="1600" b="1" i="1" dirty="0">
                <a:latin typeface="Arial" panose="020B0604020202020204" pitchFamily="34" charset="0"/>
                <a:ea typeface="Times New Roman" panose="02020603050405020304" pitchFamily="18" charset="0"/>
                <a:cs typeface="Times New Roman" panose="02020603050405020304" pitchFamily="18" charset="0"/>
              </a:rPr>
              <a:t>Whether members of the Council and executive management have been appointed to TUTEH as non-executive directors and directors?</a:t>
            </a:r>
            <a:endParaRPr lang="en-ZA" sz="1600" b="1" dirty="0">
              <a:latin typeface="Arial" panose="020B0604020202020204" pitchFamily="34" charset="0"/>
              <a:ea typeface="Times New Roman" panose="02020603050405020304" pitchFamily="18" charset="0"/>
              <a:cs typeface="Times New Roman" panose="02020603050405020304" pitchFamily="18" charset="0"/>
            </a:endParaRPr>
          </a:p>
          <a:p>
            <a:pPr marL="357188" algn="just">
              <a:lnSpc>
                <a:spcPts val="1800"/>
              </a:lnSpc>
              <a:spcAft>
                <a:spcPts val="1200"/>
              </a:spcAft>
              <a:tabLst>
                <a:tab pos="357188" algn="l"/>
                <a:tab pos="457200" algn="l"/>
                <a:tab pos="914400" algn="l"/>
                <a:tab pos="2286000" algn="l"/>
                <a:tab pos="3200400" algn="l"/>
                <a:tab pos="4114800" algn="l"/>
                <a:tab pos="4572000" algn="l"/>
                <a:tab pos="5029200" algn="l"/>
                <a:tab pos="5219700" algn="l"/>
              </a:tabLst>
            </a:pPr>
            <a:r>
              <a:rPr lang="en-GB" sz="1600" dirty="0">
                <a:latin typeface="Arial" panose="020B0604020202020204" pitchFamily="34" charset="0"/>
                <a:ea typeface="Times New Roman" panose="02020603050405020304" pitchFamily="18" charset="0"/>
                <a:cs typeface="Times New Roman" panose="02020603050405020304" pitchFamily="18" charset="0"/>
              </a:rPr>
              <a:t>The Board of TUTEH is made up of eleven directors, categorised as follows:</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712788" lvl="3" indent="-355600" algn="just">
              <a:lnSpc>
                <a:spcPts val="1800"/>
              </a:lnSpc>
              <a:spcAft>
                <a:spcPts val="1200"/>
              </a:spcAft>
              <a:buFont typeface="+mj-lt"/>
              <a:buAutoNum type="arabicPeriod"/>
              <a:tabLst>
                <a:tab pos="2195830" algn="l"/>
              </a:tabLst>
            </a:pPr>
            <a:r>
              <a:rPr lang="en-GB" sz="1600" dirty="0">
                <a:latin typeface="Arial" panose="020B0604020202020204" pitchFamily="34" charset="0"/>
                <a:ea typeface="Times New Roman" panose="02020603050405020304" pitchFamily="18" charset="0"/>
                <a:cs typeface="Times New Roman" panose="02020603050405020304" pitchFamily="18" charset="0"/>
              </a:rPr>
              <a:t>4 x Independent Non-Executive Directors;</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712788" lvl="3" indent="-355600" algn="just">
              <a:lnSpc>
                <a:spcPts val="1800"/>
              </a:lnSpc>
              <a:spcAft>
                <a:spcPts val="1200"/>
              </a:spcAft>
              <a:buFont typeface="+mj-lt"/>
              <a:buAutoNum type="arabicPeriod"/>
              <a:tabLst>
                <a:tab pos="2195830" algn="l"/>
              </a:tabLst>
            </a:pPr>
            <a:r>
              <a:rPr lang="en-GB" sz="1600" dirty="0">
                <a:latin typeface="Arial" panose="020B0604020202020204" pitchFamily="34" charset="0"/>
                <a:ea typeface="Times New Roman" panose="02020603050405020304" pitchFamily="18" charset="0"/>
                <a:cs typeface="Times New Roman" panose="02020603050405020304" pitchFamily="18" charset="0"/>
              </a:rPr>
              <a:t>3 x Non-Executive Directors who are also Non-Executive Council members;</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712788" lvl="3" indent="-355600" algn="just">
              <a:lnSpc>
                <a:spcPts val="1800"/>
              </a:lnSpc>
              <a:spcAft>
                <a:spcPts val="1200"/>
              </a:spcAft>
              <a:buFont typeface="+mj-lt"/>
              <a:buAutoNum type="arabicPeriod"/>
              <a:tabLst>
                <a:tab pos="2195830" algn="l"/>
              </a:tabLst>
            </a:pPr>
            <a:r>
              <a:rPr lang="en-GB" sz="1600" dirty="0">
                <a:latin typeface="Arial" panose="020B0604020202020204" pitchFamily="34" charset="0"/>
                <a:ea typeface="Times New Roman" panose="02020603050405020304" pitchFamily="18" charset="0"/>
                <a:cs typeface="Times New Roman" panose="02020603050405020304" pitchFamily="18" charset="0"/>
              </a:rPr>
              <a:t>3 x Non-executive Directors who are part of the Executive Management of TUT; and </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712788" lvl="3" indent="-355600" algn="just">
              <a:lnSpc>
                <a:spcPts val="1800"/>
              </a:lnSpc>
              <a:spcAft>
                <a:spcPts val="1200"/>
              </a:spcAft>
              <a:buFont typeface="+mj-lt"/>
              <a:buAutoNum type="arabicPeriod"/>
              <a:tabLst>
                <a:tab pos="2195830" algn="l"/>
              </a:tabLst>
            </a:pPr>
            <a:r>
              <a:rPr lang="en-GB" sz="1600" dirty="0">
                <a:latin typeface="Arial" panose="020B0604020202020204" pitchFamily="34" charset="0"/>
                <a:ea typeface="Times New Roman" panose="02020603050405020304" pitchFamily="18" charset="0"/>
                <a:cs typeface="Times New Roman" panose="02020603050405020304" pitchFamily="18" charset="0"/>
              </a:rPr>
              <a:t>1 x Executive Director.</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8022869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 y="688015"/>
            <a:ext cx="8540496" cy="5016758"/>
          </a:xfrm>
          <a:prstGeom prst="rect">
            <a:avLst/>
          </a:prstGeom>
        </p:spPr>
        <p:txBody>
          <a:bodyPr wrap="square">
            <a:spAutoFit/>
          </a:bodyPr>
          <a:lstStyle/>
          <a:p>
            <a:pPr marL="357188" lvl="2" indent="-357188" algn="just">
              <a:lnSpc>
                <a:spcPts val="1800"/>
              </a:lnSpc>
              <a:spcAft>
                <a:spcPts val="1200"/>
              </a:spcAft>
              <a:buFont typeface="Wingdings" panose="05000000000000000000" pitchFamily="2" charset="2"/>
              <a:buChar char="Ø"/>
              <a:tabLst>
                <a:tab pos="1620520" algn="l"/>
              </a:tabLst>
            </a:pPr>
            <a:r>
              <a:rPr lang="en-GB" sz="1600" b="1" i="1" dirty="0">
                <a:latin typeface="Arial" panose="020B0604020202020204" pitchFamily="34" charset="0"/>
                <a:ea typeface="Times New Roman" panose="02020603050405020304" pitchFamily="18" charset="0"/>
                <a:cs typeface="Times New Roman" panose="02020603050405020304" pitchFamily="18" charset="0"/>
              </a:rPr>
              <a:t>If so, does the policy allow for appointment?</a:t>
            </a:r>
            <a:endParaRPr lang="en-ZA" sz="1600" b="1" dirty="0">
              <a:latin typeface="Arial" panose="020B0604020202020204" pitchFamily="34" charset="0"/>
              <a:ea typeface="Times New Roman" panose="02020603050405020304" pitchFamily="18" charset="0"/>
              <a:cs typeface="Times New Roman" panose="02020603050405020304" pitchFamily="18" charset="0"/>
            </a:endParaRPr>
          </a:p>
          <a:p>
            <a:pPr marL="712788" lvl="3" indent="-355600" algn="just">
              <a:lnSpc>
                <a:spcPts val="1800"/>
              </a:lnSpc>
              <a:spcAft>
                <a:spcPts val="1200"/>
              </a:spcAft>
              <a:buFont typeface="+mj-lt"/>
              <a:buAutoNum type="arabicPeriod"/>
              <a:tabLst>
                <a:tab pos="2195830" algn="l"/>
              </a:tabLst>
            </a:pPr>
            <a:r>
              <a:rPr lang="en-GB" sz="1600" dirty="0">
                <a:latin typeface="Arial" panose="020B0604020202020204" pitchFamily="34" charset="0"/>
                <a:ea typeface="Times New Roman" panose="02020603050405020304" pitchFamily="18" charset="0"/>
                <a:cs typeface="Times New Roman" panose="02020603050405020304" pitchFamily="18" charset="0"/>
              </a:rPr>
              <a:t>The Recruitment and Selection Policy relates to the recruitment and selection of employees of the Company, and excludes appointment of Board members.</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712788" lvl="3" indent="-355600" algn="just">
              <a:lnSpc>
                <a:spcPts val="1800"/>
              </a:lnSpc>
              <a:spcAft>
                <a:spcPts val="1200"/>
              </a:spcAft>
              <a:buFont typeface="+mj-lt"/>
              <a:buAutoNum type="arabicPeriod"/>
              <a:tabLst>
                <a:tab pos="2195830" algn="l"/>
              </a:tabLst>
            </a:pPr>
            <a:r>
              <a:rPr lang="en-GB" sz="1600" dirty="0">
                <a:latin typeface="Arial" panose="020B0604020202020204" pitchFamily="34" charset="0"/>
                <a:ea typeface="Times New Roman" panose="02020603050405020304" pitchFamily="18" charset="0"/>
                <a:cs typeface="Times New Roman" panose="02020603050405020304" pitchFamily="18" charset="0"/>
              </a:rPr>
              <a:t>The TSI Policy is also silent on the process of appointing directors to the Board. The reason for that is that the Policy recognises the processes prescribed in the Companies Act and the Memorandum of Incorporation (“</a:t>
            </a:r>
            <a:r>
              <a:rPr lang="en-GB" sz="1600" b="1" dirty="0" err="1">
                <a:latin typeface="Arial" panose="020B0604020202020204" pitchFamily="34" charset="0"/>
                <a:ea typeface="Times New Roman" panose="02020603050405020304" pitchFamily="18" charset="0"/>
                <a:cs typeface="Times New Roman" panose="02020603050405020304" pitchFamily="18" charset="0"/>
              </a:rPr>
              <a:t>MoI</a:t>
            </a:r>
            <a:r>
              <a:rPr lang="en-GB" sz="1600" dirty="0">
                <a:latin typeface="Arial" panose="020B0604020202020204" pitchFamily="34" charset="0"/>
                <a:ea typeface="Times New Roman" panose="02020603050405020304" pitchFamily="18" charset="0"/>
                <a:cs typeface="Times New Roman" panose="02020603050405020304" pitchFamily="18" charset="0"/>
              </a:rPr>
              <a:t>”) of the Company. </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712788" lvl="3" indent="-355600" algn="just">
              <a:lnSpc>
                <a:spcPts val="1800"/>
              </a:lnSpc>
              <a:spcAft>
                <a:spcPts val="1200"/>
              </a:spcAft>
              <a:buFont typeface="+mj-lt"/>
              <a:buAutoNum type="arabicPeriod"/>
              <a:tabLst>
                <a:tab pos="2195830" algn="l"/>
              </a:tabLst>
            </a:pPr>
            <a:r>
              <a:rPr lang="en-GB" sz="1600" dirty="0">
                <a:latin typeface="Arial" panose="020B0604020202020204" pitchFamily="34" charset="0"/>
                <a:ea typeface="Times New Roman" panose="02020603050405020304" pitchFamily="18" charset="0"/>
                <a:cs typeface="Times New Roman" panose="02020603050405020304" pitchFamily="18" charset="0"/>
              </a:rPr>
              <a:t>In terms of the  Companies Act and the </a:t>
            </a:r>
            <a:r>
              <a:rPr lang="en-GB" sz="1600" dirty="0" err="1">
                <a:latin typeface="Arial" panose="020B0604020202020204" pitchFamily="34" charset="0"/>
                <a:ea typeface="Times New Roman" panose="02020603050405020304" pitchFamily="18" charset="0"/>
                <a:cs typeface="Times New Roman" panose="02020603050405020304" pitchFamily="18" charset="0"/>
              </a:rPr>
              <a:t>MoI</a:t>
            </a:r>
            <a:r>
              <a:rPr lang="en-GB" sz="1600" dirty="0">
                <a:latin typeface="Arial" panose="020B0604020202020204" pitchFamily="34" charset="0"/>
                <a:ea typeface="Times New Roman" panose="02020603050405020304" pitchFamily="18" charset="0"/>
                <a:cs typeface="Times New Roman" panose="02020603050405020304" pitchFamily="18" charset="0"/>
              </a:rPr>
              <a:t> of TUTEH vest the authority to appoint the Board in the shareholder, TUT.   </a:t>
            </a:r>
            <a:endParaRPr lang="en-GB" sz="1600" dirty="0" smtClean="0">
              <a:latin typeface="Arial" panose="020B0604020202020204" pitchFamily="34" charset="0"/>
              <a:ea typeface="Times New Roman" panose="02020603050405020304" pitchFamily="18" charset="0"/>
              <a:cs typeface="Times New Roman" panose="02020603050405020304" pitchFamily="18" charset="0"/>
            </a:endParaRPr>
          </a:p>
          <a:p>
            <a:pPr marL="357188" lvl="2" indent="-357188" algn="just">
              <a:lnSpc>
                <a:spcPts val="1800"/>
              </a:lnSpc>
              <a:spcAft>
                <a:spcPts val="1200"/>
              </a:spcAft>
              <a:buFont typeface="Wingdings" panose="05000000000000000000" pitchFamily="2" charset="2"/>
              <a:buChar char="Ø"/>
              <a:tabLst>
                <a:tab pos="1620520" algn="l"/>
              </a:tabLst>
            </a:pPr>
            <a:r>
              <a:rPr lang="en-GB" sz="1600" b="1" i="1" dirty="0">
                <a:latin typeface="Arial" panose="020B0604020202020204" pitchFamily="34" charset="0"/>
                <a:ea typeface="Times New Roman" panose="02020603050405020304" pitchFamily="18" charset="0"/>
                <a:cs typeface="Times New Roman" panose="02020603050405020304" pitchFamily="18" charset="0"/>
              </a:rPr>
              <a:t>What benefits do they derive from their appointment at </a:t>
            </a:r>
            <a:r>
              <a:rPr lang="en-GB" sz="1600" b="1" i="1" dirty="0" smtClean="0">
                <a:latin typeface="Arial" panose="020B0604020202020204" pitchFamily="34" charset="0"/>
                <a:ea typeface="Times New Roman" panose="02020603050405020304" pitchFamily="18" charset="0"/>
                <a:cs typeface="Times New Roman" panose="02020603050405020304" pitchFamily="18" charset="0"/>
              </a:rPr>
              <a:t>TUTEH?</a:t>
            </a:r>
            <a:endParaRPr lang="en-ZA" sz="1600" b="1" dirty="0" smtClean="0">
              <a:latin typeface="Arial" panose="020B0604020202020204" pitchFamily="34" charset="0"/>
              <a:ea typeface="Times New Roman" panose="02020603050405020304" pitchFamily="18" charset="0"/>
              <a:cs typeface="Times New Roman" panose="02020603050405020304" pitchFamily="18" charset="0"/>
            </a:endParaRPr>
          </a:p>
          <a:p>
            <a:pPr marL="357188" lvl="2" algn="just">
              <a:lnSpc>
                <a:spcPts val="1800"/>
              </a:lnSpc>
              <a:spcAft>
                <a:spcPts val="1200"/>
              </a:spcAft>
              <a:tabLst>
                <a:tab pos="1620520" algn="l"/>
              </a:tabLst>
            </a:pPr>
            <a:r>
              <a:rPr lang="en-GB" sz="1600" dirty="0" smtClean="0">
                <a:latin typeface="Arial" panose="020B0604020202020204" pitchFamily="34" charset="0"/>
                <a:ea typeface="Times New Roman" panose="02020603050405020304" pitchFamily="18" charset="0"/>
                <a:cs typeface="Times New Roman" panose="02020603050405020304" pitchFamily="18" charset="0"/>
              </a:rPr>
              <a:t>TUT</a:t>
            </a:r>
            <a:r>
              <a:rPr lang="en-GB" sz="1600" dirty="0">
                <a:latin typeface="Arial" panose="020B0604020202020204" pitchFamily="34" charset="0"/>
                <a:ea typeface="Times New Roman" panose="02020603050405020304" pitchFamily="18" charset="0"/>
                <a:cs typeface="Times New Roman" panose="02020603050405020304" pitchFamily="18" charset="0"/>
              </a:rPr>
              <a:t>, in its capacity as shareholder, approved a remuneration structure for all non-executive directors of the Board, at the TUTEH AGM in August 2019. The remuneration is based on meeting attendance and on whether a director chairs the Board or any of the committees of the Board, or not.  </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357188" lvl="2" indent="-357188" algn="just">
              <a:lnSpc>
                <a:spcPts val="1800"/>
              </a:lnSpc>
              <a:spcAft>
                <a:spcPts val="1200"/>
              </a:spcAft>
              <a:buFont typeface="Wingdings" panose="05000000000000000000" pitchFamily="2" charset="2"/>
              <a:buChar char="Ø"/>
              <a:tabLst>
                <a:tab pos="1620520" algn="l"/>
              </a:tabLst>
            </a:pPr>
            <a:r>
              <a:rPr lang="en-GB" sz="1600" b="1" i="1" dirty="0">
                <a:latin typeface="Arial" panose="020B0604020202020204" pitchFamily="34" charset="0"/>
                <a:ea typeface="Times New Roman" panose="02020603050405020304" pitchFamily="18" charset="0"/>
                <a:cs typeface="Times New Roman" panose="02020603050405020304" pitchFamily="18" charset="0"/>
              </a:rPr>
              <a:t>If not, why were they </a:t>
            </a:r>
            <a:r>
              <a:rPr lang="en-GB" sz="1600" b="1" i="1" dirty="0" smtClean="0">
                <a:latin typeface="Arial" panose="020B0604020202020204" pitchFamily="34" charset="0"/>
                <a:ea typeface="Times New Roman" panose="02020603050405020304" pitchFamily="18" charset="0"/>
                <a:cs typeface="Times New Roman" panose="02020603050405020304" pitchFamily="18" charset="0"/>
              </a:rPr>
              <a:t>appointed?</a:t>
            </a:r>
            <a:endParaRPr lang="en-ZA" sz="1600" b="1" dirty="0" smtClean="0">
              <a:latin typeface="Arial" panose="020B0604020202020204" pitchFamily="34" charset="0"/>
              <a:ea typeface="Times New Roman" panose="02020603050405020304" pitchFamily="18" charset="0"/>
              <a:cs typeface="Times New Roman" panose="02020603050405020304" pitchFamily="18" charset="0"/>
            </a:endParaRPr>
          </a:p>
          <a:p>
            <a:pPr marL="0" lvl="2" algn="just">
              <a:lnSpc>
                <a:spcPts val="1800"/>
              </a:lnSpc>
              <a:spcAft>
                <a:spcPts val="1200"/>
              </a:spcAft>
              <a:tabLst>
                <a:tab pos="357188" algn="l"/>
              </a:tabLst>
            </a:pPr>
            <a:r>
              <a:rPr lang="en-ZA" sz="1600" dirty="0">
                <a:latin typeface="Arial" panose="020B0604020202020204" pitchFamily="34" charset="0"/>
                <a:ea typeface="Times New Roman" panose="02020603050405020304" pitchFamily="18" charset="0"/>
                <a:cs typeface="Times New Roman" panose="02020603050405020304" pitchFamily="18" charset="0"/>
              </a:rPr>
              <a:t>	</a:t>
            </a:r>
            <a:r>
              <a:rPr lang="en-GB" sz="1600" dirty="0" smtClean="0">
                <a:latin typeface="Arial" panose="020B0604020202020204" pitchFamily="34" charset="0"/>
                <a:ea typeface="Times New Roman" panose="02020603050405020304" pitchFamily="18" charset="0"/>
                <a:cs typeface="Times New Roman" panose="02020603050405020304" pitchFamily="18" charset="0"/>
              </a:rPr>
              <a:t>The </a:t>
            </a:r>
            <a:r>
              <a:rPr lang="en-GB" sz="1600" dirty="0">
                <a:latin typeface="Arial" panose="020B0604020202020204" pitchFamily="34" charset="0"/>
                <a:ea typeface="Times New Roman" panose="02020603050405020304" pitchFamily="18" charset="0"/>
                <a:cs typeface="Times New Roman" panose="02020603050405020304" pitchFamily="18" charset="0"/>
              </a:rPr>
              <a:t>meaning of this question is unclear and requires clarification. </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712788" lvl="3" indent="-355600" algn="just">
              <a:lnSpc>
                <a:spcPts val="1800"/>
              </a:lnSpc>
              <a:spcAft>
                <a:spcPts val="1200"/>
              </a:spcAft>
              <a:buFont typeface="+mj-lt"/>
              <a:buAutoNum type="arabicPeriod"/>
              <a:tabLst>
                <a:tab pos="2195830" algn="l"/>
              </a:tabLst>
            </a:pP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5518510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2064" y="1192953"/>
            <a:ext cx="8650224" cy="2793842"/>
          </a:xfrm>
          <a:prstGeom prst="rect">
            <a:avLst/>
          </a:prstGeom>
        </p:spPr>
        <p:txBody>
          <a:bodyPr wrap="square">
            <a:spAutoFit/>
          </a:bodyPr>
          <a:lstStyle/>
          <a:p>
            <a:pPr marL="457200" algn="ctr">
              <a:lnSpc>
                <a:spcPct val="150000"/>
              </a:lnSpc>
              <a:tabLst>
                <a:tab pos="457200" algn="l"/>
                <a:tab pos="914400" algn="l"/>
                <a:tab pos="1620520" algn="l"/>
                <a:tab pos="2286000" algn="l"/>
                <a:tab pos="3201035" algn="l"/>
                <a:tab pos="4115435" algn="l"/>
                <a:tab pos="4572635" algn="l"/>
                <a:tab pos="5029835" algn="l"/>
                <a:tab pos="5220970" algn="l"/>
              </a:tabLst>
            </a:pPr>
            <a:r>
              <a:rPr lang="en-GB" sz="2400" b="1" dirty="0">
                <a:latin typeface="Arial" panose="020B0604020202020204" pitchFamily="34" charset="0"/>
                <a:ea typeface="Times New Roman" panose="02020603050405020304" pitchFamily="18" charset="0"/>
                <a:cs typeface="Times New Roman" panose="02020603050405020304" pitchFamily="18" charset="0"/>
              </a:rPr>
              <a:t>Part B: </a:t>
            </a:r>
            <a:endParaRPr lang="en-GB" sz="2400" b="1" dirty="0" smtClean="0">
              <a:latin typeface="Arial" panose="020B0604020202020204" pitchFamily="34" charset="0"/>
              <a:ea typeface="Times New Roman" panose="02020603050405020304" pitchFamily="18" charset="0"/>
              <a:cs typeface="Times New Roman" panose="02020603050405020304" pitchFamily="18" charset="0"/>
            </a:endParaRPr>
          </a:p>
          <a:p>
            <a:pPr marL="457200" algn="ctr">
              <a:lnSpc>
                <a:spcPct val="150000"/>
              </a:lnSpc>
              <a:tabLst>
                <a:tab pos="457200" algn="l"/>
                <a:tab pos="914400" algn="l"/>
                <a:tab pos="1620520" algn="l"/>
                <a:tab pos="2286000" algn="l"/>
                <a:tab pos="3201035" algn="l"/>
                <a:tab pos="4115435" algn="l"/>
                <a:tab pos="4572635" algn="l"/>
                <a:tab pos="5029835" algn="l"/>
                <a:tab pos="5220970" algn="l"/>
              </a:tabLst>
            </a:pPr>
            <a:endParaRPr lang="en-GB" sz="2400" b="1" dirty="0">
              <a:latin typeface="Arial" panose="020B0604020202020204" pitchFamily="34" charset="0"/>
              <a:ea typeface="Times New Roman" panose="02020603050405020304" pitchFamily="18" charset="0"/>
              <a:cs typeface="Times New Roman" panose="02020603050405020304" pitchFamily="18" charset="0"/>
            </a:endParaRPr>
          </a:p>
          <a:p>
            <a:pPr marL="457200" algn="ctr">
              <a:lnSpc>
                <a:spcPct val="150000"/>
              </a:lnSpc>
              <a:tabLst>
                <a:tab pos="457200" algn="l"/>
                <a:tab pos="914400" algn="l"/>
                <a:tab pos="1620520" algn="l"/>
                <a:tab pos="2286000" algn="l"/>
                <a:tab pos="3201035" algn="l"/>
                <a:tab pos="4115435" algn="l"/>
                <a:tab pos="4572635" algn="l"/>
                <a:tab pos="5029835" algn="l"/>
                <a:tab pos="5220970" algn="l"/>
              </a:tabLst>
            </a:pPr>
            <a:r>
              <a:rPr lang="en-GB" sz="2400" b="1" dirty="0" smtClean="0">
                <a:latin typeface="Arial" panose="020B0604020202020204" pitchFamily="34" charset="0"/>
                <a:ea typeface="Times New Roman" panose="02020603050405020304" pitchFamily="18" charset="0"/>
                <a:cs typeface="Times New Roman" panose="02020603050405020304" pitchFamily="18" charset="0"/>
              </a:rPr>
              <a:t>QUESTIONS </a:t>
            </a:r>
            <a:r>
              <a:rPr lang="en-GB" sz="2400" b="1" dirty="0">
                <a:latin typeface="Arial" panose="020B0604020202020204" pitchFamily="34" charset="0"/>
                <a:ea typeface="Times New Roman" panose="02020603050405020304" pitchFamily="18" charset="0"/>
                <a:cs typeface="Times New Roman" panose="02020603050405020304" pitchFamily="18" charset="0"/>
              </a:rPr>
              <a:t>ON THE ALLEGATIONS LEVELLED AGAINST THE TSHWANE UNIVERSITY OF TECHNOLOGY MANAGEMENT</a:t>
            </a:r>
            <a:endParaRPr lang="en-ZA" sz="2400"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6293227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0936" y="1343814"/>
            <a:ext cx="8522208" cy="2323713"/>
          </a:xfrm>
          <a:prstGeom prst="rect">
            <a:avLst/>
          </a:prstGeom>
        </p:spPr>
        <p:txBody>
          <a:bodyPr wrap="square">
            <a:spAutoFit/>
          </a:bodyPr>
          <a:lstStyle/>
          <a:p>
            <a:pPr marL="342900" lvl="0" indent="-342900" algn="just">
              <a:lnSpc>
                <a:spcPts val="1800"/>
              </a:lnSpc>
              <a:spcAft>
                <a:spcPts val="1200"/>
              </a:spcAft>
              <a:buSzPts val="1000"/>
              <a:buFont typeface="Wingdings" panose="05000000000000000000" pitchFamily="2" charset="2"/>
              <a:buChar char="Ø"/>
              <a:tabLst>
                <a:tab pos="457200" algn="l"/>
              </a:tabLst>
            </a:pPr>
            <a:r>
              <a:rPr lang="en-GB" b="1" dirty="0">
                <a:latin typeface="Arial" panose="020B0604020202020204" pitchFamily="34" charset="0"/>
                <a:ea typeface="Times New Roman" panose="02020603050405020304" pitchFamily="18" charset="0"/>
                <a:cs typeface="Times New Roman" panose="02020603050405020304" pitchFamily="18" charset="0"/>
              </a:rPr>
              <a:t>Whether the Tshwane University of Technology Statute provides for the Council Chairperson to attend the Executive Management Committee (EMC) meetings</a:t>
            </a:r>
            <a:endParaRPr lang="en-ZA" b="1" dirty="0">
              <a:latin typeface="Arial" panose="020B0604020202020204" pitchFamily="34" charset="0"/>
              <a:ea typeface="Times New Roman" panose="02020603050405020304" pitchFamily="18" charset="0"/>
              <a:cs typeface="Times New Roman" panose="02020603050405020304" pitchFamily="18" charset="0"/>
            </a:endParaRPr>
          </a:p>
          <a:p>
            <a:pPr marL="457200" indent="-457200" algn="just">
              <a:lnSpc>
                <a:spcPts val="1800"/>
              </a:lnSpc>
              <a:spcAft>
                <a:spcPts val="1200"/>
              </a:spcAft>
              <a:tabLst>
                <a:tab pos="914400" algn="l"/>
                <a:tab pos="457200" algn="l"/>
              </a:tabLst>
            </a:pPr>
            <a:r>
              <a:rPr lang="en-GB" dirty="0" smtClean="0">
                <a:latin typeface="Arial" panose="020B0604020202020204" pitchFamily="34" charset="0"/>
                <a:ea typeface="Times New Roman" panose="02020603050405020304" pitchFamily="18" charset="0"/>
                <a:cs typeface="Times New Roman" panose="02020603050405020304" pitchFamily="18" charset="0"/>
              </a:rPr>
              <a:t>	We </a:t>
            </a:r>
            <a:r>
              <a:rPr lang="en-GB" dirty="0">
                <a:latin typeface="Arial" panose="020B0604020202020204" pitchFamily="34" charset="0"/>
                <a:ea typeface="Times New Roman" panose="02020603050405020304" pitchFamily="18" charset="0"/>
                <a:cs typeface="Times New Roman" panose="02020603050405020304" pitchFamily="18" charset="0"/>
              </a:rPr>
              <a:t>refer to your specific questions regarding an EMC meeting that took place on 27 August 2018.  The Chairperson of Council, Dr Masuku, did not attend this meeting, as alleged – he was not even invited to attend this meeting. </a:t>
            </a:r>
            <a:r>
              <a:rPr lang="en-US" dirty="0">
                <a:latin typeface="Arial" panose="020B0604020202020204" pitchFamily="34" charset="0"/>
                <a:ea typeface="Times New Roman" panose="02020603050405020304" pitchFamily="18" charset="0"/>
                <a:cs typeface="Times New Roman" panose="02020603050405020304" pitchFamily="18" charset="0"/>
              </a:rPr>
              <a:t>The Council Chairperson has never attended any meetings of the Executive Management Committee. </a:t>
            </a:r>
            <a:r>
              <a:rPr lang="en-GB" dirty="0">
                <a:latin typeface="Arial" panose="020B0604020202020204" pitchFamily="34" charset="0"/>
                <a:ea typeface="Times New Roman" panose="02020603050405020304" pitchFamily="18" charset="0"/>
                <a:cs typeface="Times New Roman" panose="02020603050405020304" pitchFamily="18" charset="0"/>
              </a:rPr>
              <a:t> Consequently, we firmly deny any allegation that the Chairperson of Council transgressed the TUT Statute in this manner. </a:t>
            </a:r>
            <a:endParaRPr lang="en-ZA"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6388464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3504" y="450485"/>
            <a:ext cx="8750808" cy="5247590"/>
          </a:xfrm>
          <a:prstGeom prst="rect">
            <a:avLst/>
          </a:prstGeom>
        </p:spPr>
        <p:txBody>
          <a:bodyPr wrap="square">
            <a:spAutoFit/>
          </a:bodyPr>
          <a:lstStyle/>
          <a:p>
            <a:pPr marL="342900" lvl="0" indent="-342900" algn="just">
              <a:lnSpc>
                <a:spcPts val="1800"/>
              </a:lnSpc>
              <a:spcAft>
                <a:spcPts val="1200"/>
              </a:spcAft>
              <a:buSzPts val="1000"/>
              <a:buFont typeface="Wingdings" panose="05000000000000000000" pitchFamily="2" charset="2"/>
              <a:buChar char="Ø"/>
              <a:tabLst>
                <a:tab pos="457200" algn="l"/>
              </a:tabLst>
            </a:pPr>
            <a:r>
              <a:rPr lang="en-GB" sz="1600" b="1" dirty="0">
                <a:latin typeface="Arial" panose="020B0604020202020204" pitchFamily="34" charset="0"/>
                <a:ea typeface="Times New Roman" panose="02020603050405020304" pitchFamily="18" charset="0"/>
                <a:cs typeface="Arial" panose="020B0604020202020204" pitchFamily="34" charset="0"/>
              </a:rPr>
              <a:t>Failure by Council and the Vice-Chancellor to resolve conflict within the EMC</a:t>
            </a:r>
            <a:endParaRPr lang="en-ZA" sz="1600" b="1" dirty="0">
              <a:latin typeface="Arial" panose="020B0604020202020204" pitchFamily="34" charset="0"/>
              <a:ea typeface="Times New Roman" panose="02020603050405020304" pitchFamily="18" charset="0"/>
              <a:cs typeface="Arial" panose="020B0604020202020204" pitchFamily="34" charset="0"/>
            </a:endParaRPr>
          </a:p>
          <a:p>
            <a:pPr marL="742950" lvl="1" indent="-285750" algn="just">
              <a:lnSpc>
                <a:spcPts val="1800"/>
              </a:lnSpc>
              <a:spcAft>
                <a:spcPts val="1200"/>
              </a:spcAft>
              <a:buFont typeface="+mj-lt"/>
              <a:buAutoNum type="arabicPeriod"/>
              <a:tabLst>
                <a:tab pos="914400" algn="l"/>
              </a:tabLst>
            </a:pPr>
            <a:r>
              <a:rPr lang="en-GB" sz="1600" dirty="0">
                <a:latin typeface="Arial" panose="020B0604020202020204" pitchFamily="34" charset="0"/>
                <a:ea typeface="Times New Roman" panose="02020603050405020304" pitchFamily="18" charset="0"/>
                <a:cs typeface="Arial" panose="020B0604020202020204" pitchFamily="34" charset="0"/>
              </a:rPr>
              <a:t>There has been no conflict within the EMC and if there are any instances we are not aware of, we would be glad to receive details or evidence of it. </a:t>
            </a:r>
            <a:endParaRPr lang="en-ZA" sz="1600" dirty="0">
              <a:latin typeface="Arial" panose="020B0604020202020204" pitchFamily="34" charset="0"/>
              <a:ea typeface="Times New Roman" panose="02020603050405020304" pitchFamily="18" charset="0"/>
              <a:cs typeface="Arial" panose="020B0604020202020204" pitchFamily="34" charset="0"/>
            </a:endParaRPr>
          </a:p>
          <a:p>
            <a:pPr marL="742950" lvl="1" indent="-285750" algn="just">
              <a:lnSpc>
                <a:spcPts val="1800"/>
              </a:lnSpc>
              <a:spcAft>
                <a:spcPts val="1200"/>
              </a:spcAft>
              <a:buFont typeface="+mj-lt"/>
              <a:buAutoNum type="arabicPeriod"/>
              <a:tabLst>
                <a:tab pos="914400" algn="l"/>
              </a:tabLst>
            </a:pPr>
            <a:r>
              <a:rPr lang="en-GB" sz="1600" dirty="0">
                <a:latin typeface="Arial" panose="020B0604020202020204" pitchFamily="34" charset="0"/>
                <a:ea typeface="Times New Roman" panose="02020603050405020304" pitchFamily="18" charset="0"/>
                <a:cs typeface="Arial" panose="020B0604020202020204" pitchFamily="34" charset="0"/>
              </a:rPr>
              <a:t>The Council is accountable for providing the broad strategic direction, approving major developments, setting policies and ratification of decisions of other structures of the University. The functions of Council and the governance issues reserved for Council are outlined  specifically in the Institutional Statute and generally in the Higher Education Act, 1997 (Act 101 of 1997), as amended. </a:t>
            </a:r>
            <a:endParaRPr lang="en-ZA" sz="1600" dirty="0">
              <a:latin typeface="Arial" panose="020B0604020202020204" pitchFamily="34" charset="0"/>
              <a:ea typeface="Times New Roman" panose="02020603050405020304" pitchFamily="18" charset="0"/>
              <a:cs typeface="Arial" panose="020B0604020202020204" pitchFamily="34" charset="0"/>
            </a:endParaRPr>
          </a:p>
          <a:p>
            <a:pPr marL="742950" lvl="1" indent="-285750" algn="just">
              <a:lnSpc>
                <a:spcPts val="1800"/>
              </a:lnSpc>
              <a:spcAft>
                <a:spcPts val="1200"/>
              </a:spcAft>
              <a:buFont typeface="+mj-lt"/>
              <a:buAutoNum type="arabicPeriod"/>
              <a:tabLst>
                <a:tab pos="914400" algn="l"/>
              </a:tabLst>
            </a:pPr>
            <a:r>
              <a:rPr lang="en-GB" sz="1600" dirty="0">
                <a:latin typeface="Arial" panose="020B0604020202020204" pitchFamily="34" charset="0"/>
                <a:ea typeface="Times New Roman" panose="02020603050405020304" pitchFamily="18" charset="0"/>
                <a:cs typeface="Arial" panose="020B0604020202020204" pitchFamily="34" charset="0"/>
              </a:rPr>
              <a:t>The Council receives advise on various issues from a number of committees including the Executive Committee, Governance and Council Membership Committee, Audit and Risk Committee, Finance Committee, Planning and Resources Committee, Employment Conditions Committee, Remuneration Committee, </a:t>
            </a:r>
            <a:r>
              <a:rPr lang="en-GB" sz="1600" dirty="0" err="1">
                <a:latin typeface="Arial" panose="020B0604020202020204" pitchFamily="34" charset="0"/>
                <a:ea typeface="Times New Roman" panose="02020603050405020304" pitchFamily="18" charset="0"/>
                <a:cs typeface="Arial" panose="020B0604020202020204" pitchFamily="34" charset="0"/>
              </a:rPr>
              <a:t>Infor-mation</a:t>
            </a:r>
            <a:r>
              <a:rPr lang="en-GB" sz="1600" dirty="0">
                <a:latin typeface="Arial" panose="020B0604020202020204" pitchFamily="34" charset="0"/>
                <a:ea typeface="Times New Roman" panose="02020603050405020304" pitchFamily="18" charset="0"/>
                <a:cs typeface="Arial" panose="020B0604020202020204" pitchFamily="34" charset="0"/>
              </a:rPr>
              <a:t> and Communication Technology Governance Committee and other statutory advisory structures. All the Committees are chaired by non-executive members and where applicable persons with specialized expertise have been co-opted</a:t>
            </a:r>
            <a:r>
              <a:rPr lang="en-GB" sz="1600" dirty="0" smtClean="0">
                <a:latin typeface="Arial" panose="020B0604020202020204" pitchFamily="34" charset="0"/>
                <a:ea typeface="Times New Roman" panose="02020603050405020304" pitchFamily="18" charset="0"/>
                <a:cs typeface="Arial" panose="020B0604020202020204" pitchFamily="34" charset="0"/>
              </a:rPr>
              <a:t>.</a:t>
            </a:r>
          </a:p>
          <a:p>
            <a:pPr marL="742950" lvl="1" indent="-285750" algn="just">
              <a:lnSpc>
                <a:spcPts val="1800"/>
              </a:lnSpc>
              <a:spcAft>
                <a:spcPts val="1200"/>
              </a:spcAft>
              <a:buFont typeface="+mj-lt"/>
              <a:buAutoNum type="arabicPeriod"/>
              <a:tabLst>
                <a:tab pos="914400" algn="l"/>
              </a:tabLst>
            </a:pPr>
            <a:r>
              <a:rPr lang="en-US" sz="1600" dirty="0">
                <a:latin typeface="Arial" panose="020B0604020202020204" pitchFamily="34" charset="0"/>
                <a:cs typeface="Arial" panose="020B0604020202020204" pitchFamily="34" charset="0"/>
              </a:rPr>
              <a:t>It is normal for members of a body such as the EMC to engage in lively and robust debate, but such debate, when it occurs should not be mistaken for conflict which needs to be resolved by either the Council or the Vice-Chancellor. </a:t>
            </a:r>
            <a:endParaRPr lang="en-ZA" sz="1600" dirty="0">
              <a:latin typeface="Arial" panose="020B0604020202020204" pitchFamily="34" charset="0"/>
              <a:cs typeface="Arial" panose="020B0604020202020204" pitchFamily="34" charset="0"/>
            </a:endParaRPr>
          </a:p>
          <a:p>
            <a:pPr marL="742950" lvl="1" indent="-285750" algn="just">
              <a:lnSpc>
                <a:spcPts val="1800"/>
              </a:lnSpc>
              <a:spcAft>
                <a:spcPts val="1200"/>
              </a:spcAft>
              <a:buFont typeface="+mj-lt"/>
              <a:buAutoNum type="arabicPeriod"/>
              <a:tabLst>
                <a:tab pos="914400" algn="l"/>
              </a:tabLst>
            </a:pP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xmlns="" val="23552626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4276" y="870124"/>
            <a:ext cx="8542020" cy="2723823"/>
          </a:xfrm>
          <a:prstGeom prst="rect">
            <a:avLst/>
          </a:prstGeom>
        </p:spPr>
        <p:txBody>
          <a:bodyPr wrap="square">
            <a:spAutoFit/>
          </a:bodyPr>
          <a:lstStyle/>
          <a:p>
            <a:pPr marL="742950" lvl="1" indent="-285750">
              <a:spcAft>
                <a:spcPts val="0"/>
              </a:spcAft>
              <a:buFont typeface="Wingdings" panose="05000000000000000000" pitchFamily="2" charset="2"/>
              <a:buChar char=""/>
            </a:pPr>
            <a:r>
              <a:rPr lang="en-ZA" sz="1600" dirty="0">
                <a:latin typeface="Arial" panose="020B0604020202020204" pitchFamily="34" charset="0"/>
                <a:ea typeface="Calibri" panose="020F0502020204030204" pitchFamily="34" charset="0"/>
                <a:cs typeface="Arial" panose="020B0604020202020204" pitchFamily="34" charset="0"/>
              </a:rPr>
              <a:t>Remedial Actions</a:t>
            </a:r>
            <a:r>
              <a:rPr lang="en-ZA" sz="1600" dirty="0" smtClean="0">
                <a:latin typeface="Arial" panose="020B0604020202020204" pitchFamily="34" charset="0"/>
                <a:ea typeface="Calibri" panose="020F0502020204030204" pitchFamily="34" charset="0"/>
                <a:cs typeface="Arial" panose="020B0604020202020204" pitchFamily="34" charset="0"/>
              </a:rPr>
              <a:t>:</a:t>
            </a:r>
          </a:p>
          <a:p>
            <a:pPr lvl="1">
              <a:spcAft>
                <a:spcPts val="0"/>
              </a:spcAft>
            </a:pPr>
            <a:endParaRPr lang="en-ZA" sz="1600" dirty="0">
              <a:latin typeface="Arial" panose="020B0604020202020204" pitchFamily="34" charset="0"/>
              <a:ea typeface="Calibri" panose="020F0502020204030204" pitchFamily="34" charset="0"/>
              <a:cs typeface="Arial" panose="020B0604020202020204" pitchFamily="34" charset="0"/>
            </a:endParaRPr>
          </a:p>
          <a:p>
            <a:pPr marL="1143000" lvl="2" indent="-228600">
              <a:lnSpc>
                <a:spcPct val="200000"/>
              </a:lnSpc>
              <a:spcAft>
                <a:spcPts val="0"/>
              </a:spcAft>
              <a:buFont typeface="Wingdings" panose="05000000000000000000" pitchFamily="2" charset="2"/>
              <a:buChar char=""/>
            </a:pPr>
            <a:r>
              <a:rPr lang="en-ZA" sz="1600" dirty="0">
                <a:latin typeface="Arial" panose="020B0604020202020204" pitchFamily="34" charset="0"/>
                <a:ea typeface="Calibri" panose="020F0502020204030204" pitchFamily="34" charset="0"/>
                <a:cs typeface="Arial" panose="020B0604020202020204" pitchFamily="34" charset="0"/>
              </a:rPr>
              <a:t>The DVC Operations’ post will be advertised during 2020</a:t>
            </a:r>
          </a:p>
          <a:p>
            <a:pPr marL="1143000" lvl="2" indent="-228600">
              <a:lnSpc>
                <a:spcPct val="200000"/>
              </a:lnSpc>
              <a:spcAft>
                <a:spcPts val="0"/>
              </a:spcAft>
              <a:buFont typeface="Wingdings" panose="05000000000000000000" pitchFamily="2" charset="2"/>
              <a:buChar char=""/>
            </a:pPr>
            <a:r>
              <a:rPr lang="en-ZA" sz="1600" dirty="0">
                <a:latin typeface="Arial" panose="020B0604020202020204" pitchFamily="34" charset="0"/>
                <a:ea typeface="Calibri" panose="020F0502020204030204" pitchFamily="34" charset="0"/>
                <a:cs typeface="Arial" panose="020B0604020202020204" pitchFamily="34" charset="0"/>
              </a:rPr>
              <a:t>The Acting CFO will be appointed in January 2020</a:t>
            </a:r>
          </a:p>
          <a:p>
            <a:pPr marL="1143000" lvl="2" indent="-228600">
              <a:lnSpc>
                <a:spcPct val="200000"/>
              </a:lnSpc>
              <a:spcAft>
                <a:spcPts val="0"/>
              </a:spcAft>
              <a:buFont typeface="Wingdings" panose="05000000000000000000" pitchFamily="2" charset="2"/>
              <a:buChar char=""/>
            </a:pPr>
            <a:r>
              <a:rPr lang="en-ZA" sz="1600" dirty="0">
                <a:latin typeface="Arial" panose="020B0604020202020204" pitchFamily="34" charset="0"/>
                <a:ea typeface="Calibri" panose="020F0502020204030204" pitchFamily="34" charset="0"/>
                <a:cs typeface="Arial" panose="020B0604020202020204" pitchFamily="34" charset="0"/>
              </a:rPr>
              <a:t>Mr Mahlalela will continue to oversee the Infrastructure Development division until DVC: Operations post is filled in 2020.</a:t>
            </a:r>
          </a:p>
          <a:p>
            <a:pPr>
              <a:spcAft>
                <a:spcPts val="0"/>
              </a:spcAft>
            </a:pPr>
            <a:r>
              <a:rPr lang="en-ZA" sz="1100" dirty="0">
                <a:latin typeface="Calibri" panose="020F0502020204030204" pitchFamily="34" charset="0"/>
                <a:ea typeface="Calibri" panose="020F0502020204030204" pitchFamily="34" charset="0"/>
              </a:rPr>
              <a:t> </a:t>
            </a:r>
            <a:endParaRPr lang="en-ZA" sz="11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xmlns="" val="31937997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4048" y="382012"/>
            <a:ext cx="9125712" cy="5170646"/>
          </a:xfrm>
          <a:prstGeom prst="rect">
            <a:avLst/>
          </a:prstGeom>
        </p:spPr>
        <p:txBody>
          <a:bodyPr wrap="square">
            <a:spAutoFit/>
          </a:bodyPr>
          <a:lstStyle/>
          <a:p>
            <a:pPr marL="357188" lvl="1" indent="-357188" algn="just">
              <a:lnSpc>
                <a:spcPts val="1800"/>
              </a:lnSpc>
              <a:spcAft>
                <a:spcPts val="1200"/>
              </a:spcAft>
              <a:buFont typeface="Wingdings" panose="05000000000000000000" pitchFamily="2" charset="2"/>
              <a:buChar char="Ø"/>
              <a:tabLst>
                <a:tab pos="914400" algn="l"/>
              </a:tabLst>
            </a:pPr>
            <a:r>
              <a:rPr lang="en-GB" sz="1600" b="1" dirty="0">
                <a:latin typeface="Arial" panose="020B0604020202020204" pitchFamily="34" charset="0"/>
                <a:ea typeface="Times New Roman" panose="02020603050405020304" pitchFamily="18" charset="0"/>
                <a:cs typeface="Times New Roman" panose="02020603050405020304" pitchFamily="18" charset="0"/>
              </a:rPr>
              <a:t>Regarding the allegation that Mr Mahlalela was appointed by the TUT Council to the position of Deputy Vice-Chancellor: Operations, whilst simultaneously occupying the position of Chief Financial Officer (“CFO”), we state as follows: </a:t>
            </a:r>
            <a:endParaRPr lang="en-ZA" sz="1600" b="1" dirty="0">
              <a:latin typeface="Arial" panose="020B0604020202020204" pitchFamily="34" charset="0"/>
              <a:ea typeface="Times New Roman" panose="02020603050405020304" pitchFamily="18" charset="0"/>
              <a:cs typeface="Times New Roman" panose="02020603050405020304" pitchFamily="18" charset="0"/>
            </a:endParaRPr>
          </a:p>
          <a:p>
            <a:pPr marL="712788" lvl="2" indent="-355600" algn="just">
              <a:lnSpc>
                <a:spcPts val="1800"/>
              </a:lnSpc>
              <a:spcAft>
                <a:spcPts val="1200"/>
              </a:spcAft>
              <a:buFont typeface="+mj-lt"/>
              <a:buAutoNum type="arabicPeriod"/>
              <a:tabLst>
                <a:tab pos="1620520" algn="l"/>
              </a:tabLst>
            </a:pPr>
            <a:r>
              <a:rPr lang="en-US" sz="1600" dirty="0">
                <a:latin typeface="Arial" panose="020B0604020202020204" pitchFamily="34" charset="0"/>
                <a:ea typeface="Times New Roman" panose="02020603050405020304" pitchFamily="18" charset="0"/>
                <a:cs typeface="Times New Roman" panose="02020603050405020304" pitchFamily="18" charset="0"/>
              </a:rPr>
              <a:t>As an </a:t>
            </a:r>
            <a:r>
              <a:rPr lang="en-US" sz="1600" dirty="0" err="1">
                <a:latin typeface="Arial" panose="020B0604020202020204" pitchFamily="34" charset="0"/>
                <a:ea typeface="Times New Roman" panose="02020603050405020304" pitchFamily="18" charset="0"/>
                <a:cs typeface="Times New Roman" panose="02020603050405020304" pitchFamily="18" charset="0"/>
              </a:rPr>
              <a:t>organisation</a:t>
            </a:r>
            <a:r>
              <a:rPr lang="en-US" sz="1600" dirty="0">
                <a:latin typeface="Arial" panose="020B0604020202020204" pitchFamily="34" charset="0"/>
                <a:ea typeface="Times New Roman" panose="02020603050405020304" pitchFamily="18" charset="0"/>
                <a:cs typeface="Times New Roman" panose="02020603050405020304" pitchFamily="18" charset="0"/>
              </a:rPr>
              <a:t> aiming for operational efficiency and one responsive to changing realities, TUT from time to time effects </a:t>
            </a:r>
            <a:r>
              <a:rPr lang="en-US" sz="1600" dirty="0" err="1">
                <a:latin typeface="Arial" panose="020B0604020202020204" pitchFamily="34" charset="0"/>
                <a:ea typeface="Times New Roman" panose="02020603050405020304" pitchFamily="18" charset="0"/>
                <a:cs typeface="Times New Roman" panose="02020603050405020304" pitchFamily="18" charset="0"/>
              </a:rPr>
              <a:t>organisational</a:t>
            </a:r>
            <a:r>
              <a:rPr lang="en-US" sz="1600" dirty="0">
                <a:latin typeface="Arial" panose="020B0604020202020204" pitchFamily="34" charset="0"/>
                <a:ea typeface="Times New Roman" panose="02020603050405020304" pitchFamily="18" charset="0"/>
                <a:cs typeface="Times New Roman" panose="02020603050405020304" pitchFamily="18" charset="0"/>
              </a:rPr>
              <a:t> transformation, a process that will occasionally lead to the creation of new structures and roles. As a result of such an </a:t>
            </a:r>
            <a:r>
              <a:rPr lang="en-US" sz="1600" dirty="0" err="1">
                <a:latin typeface="Arial" panose="020B0604020202020204" pitchFamily="34" charset="0"/>
                <a:ea typeface="Times New Roman" panose="02020603050405020304" pitchFamily="18" charset="0"/>
                <a:cs typeface="Times New Roman" panose="02020603050405020304" pitchFamily="18" charset="0"/>
              </a:rPr>
              <a:t>organisational</a:t>
            </a:r>
            <a:r>
              <a:rPr lang="en-US" sz="1600" dirty="0">
                <a:latin typeface="Arial" panose="020B0604020202020204" pitchFamily="34" charset="0"/>
                <a:ea typeface="Times New Roman" panose="02020603050405020304" pitchFamily="18" charset="0"/>
                <a:cs typeface="Times New Roman" panose="02020603050405020304" pitchFamily="18" charset="0"/>
              </a:rPr>
              <a:t> review, the new structure created a new position for a Deputy Vice-Chancellor Operations. The recruitment process has taken longer than expected to fill the role, thus Mr Mahlalela</a:t>
            </a:r>
            <a:r>
              <a:rPr lang="en-US" sz="1600" dirty="0">
                <a:latin typeface="Arial" panose="020B0604020202020204" pitchFamily="34" charset="0"/>
                <a:ea typeface="Calibri" panose="020F0502020204030204" pitchFamily="34" charset="0"/>
                <a:cs typeface="Times New Roman" panose="02020603050405020304" pitchFamily="18" charset="0"/>
              </a:rPr>
              <a:t> </a:t>
            </a:r>
            <a:r>
              <a:rPr lang="en-US" sz="1600" dirty="0">
                <a:latin typeface="Arial" panose="020B0604020202020204" pitchFamily="34" charset="0"/>
                <a:ea typeface="Times New Roman" panose="02020603050405020304" pitchFamily="18" charset="0"/>
                <a:cs typeface="Times New Roman" panose="02020603050405020304" pitchFamily="18" charset="0"/>
              </a:rPr>
              <a:t>was appointed as the </a:t>
            </a:r>
            <a:r>
              <a:rPr lang="en-US" sz="1600" i="1" dirty="0">
                <a:latin typeface="Arial" panose="020B0604020202020204" pitchFamily="34" charset="0"/>
                <a:ea typeface="Times New Roman" panose="02020603050405020304" pitchFamily="18" charset="0"/>
                <a:cs typeface="Times New Roman" panose="02020603050405020304" pitchFamily="18" charset="0"/>
              </a:rPr>
              <a:t>acting</a:t>
            </a:r>
            <a:r>
              <a:rPr lang="en-US" sz="1600" dirty="0">
                <a:latin typeface="Arial" panose="020B0604020202020204" pitchFamily="34" charset="0"/>
                <a:ea typeface="Times New Roman" panose="02020603050405020304" pitchFamily="18" charset="0"/>
                <a:cs typeface="Times New Roman" panose="02020603050405020304" pitchFamily="18" charset="0"/>
              </a:rPr>
              <a:t> DVC: Operations by the Vice-Chancellor in February 2019  in addition to his role as CFO. </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712788" lvl="2" indent="-355600" algn="just">
              <a:lnSpc>
                <a:spcPts val="1800"/>
              </a:lnSpc>
              <a:spcAft>
                <a:spcPts val="1200"/>
              </a:spcAft>
              <a:buFont typeface="+mj-lt"/>
              <a:buAutoNum type="arabicPeriod"/>
              <a:tabLst>
                <a:tab pos="1620520" algn="l"/>
              </a:tabLst>
            </a:pPr>
            <a:r>
              <a:rPr lang="en-GB" sz="1600" dirty="0">
                <a:latin typeface="Arial" panose="020B0604020202020204" pitchFamily="34" charset="0"/>
                <a:ea typeface="Times New Roman" panose="02020603050405020304" pitchFamily="18" charset="0"/>
                <a:cs typeface="Times New Roman" panose="02020603050405020304" pitchFamily="18" charset="0"/>
              </a:rPr>
              <a:t>The appointment was an interim measure pending the finalisation of the recruitment process. The appointment of Mr Mahlalela as Acting Deputy Vice-Chancellor: Operations is in line with the University’s Policy on Acting Capacity, which permits a line manager to appoint employees to “act” in a position which is vacant, pending a permanent appointment to that </a:t>
            </a:r>
            <a:r>
              <a:rPr lang="en-GB" sz="1600" dirty="0" smtClean="0">
                <a:latin typeface="Arial" panose="020B0604020202020204" pitchFamily="34" charset="0"/>
                <a:ea typeface="Times New Roman" panose="02020603050405020304" pitchFamily="18" charset="0"/>
                <a:cs typeface="Times New Roman" panose="02020603050405020304" pitchFamily="18" charset="0"/>
              </a:rPr>
              <a:t>position. </a:t>
            </a:r>
            <a:r>
              <a:rPr lang="en-ZA" dirty="0"/>
              <a:t>“ Given the infrastructure projects challenges where projects were abandoned, the CFO given his experience and skills was best placed to </a:t>
            </a:r>
            <a:r>
              <a:rPr lang="en-ZA" dirty="0" err="1"/>
              <a:t>caretake</a:t>
            </a:r>
            <a:r>
              <a:rPr lang="en-ZA" dirty="0"/>
              <a:t> the Infrastructure Development department until such time a suitable candidate would be </a:t>
            </a:r>
            <a:r>
              <a:rPr lang="en-ZA" dirty="0" smtClean="0"/>
              <a:t>found.</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712788" lvl="2" indent="-355600" algn="just">
              <a:lnSpc>
                <a:spcPts val="1800"/>
              </a:lnSpc>
              <a:spcAft>
                <a:spcPts val="1200"/>
              </a:spcAft>
              <a:buFont typeface="+mj-lt"/>
              <a:buAutoNum type="arabicPeriod"/>
              <a:tabLst>
                <a:tab pos="1620520" algn="l"/>
              </a:tabLst>
            </a:pPr>
            <a:r>
              <a:rPr lang="en-GB" sz="1600" dirty="0">
                <a:latin typeface="Arial" panose="020B0604020202020204" pitchFamily="34" charset="0"/>
                <a:ea typeface="Times New Roman" panose="02020603050405020304" pitchFamily="18" charset="0"/>
                <a:cs typeface="Times New Roman" panose="02020603050405020304" pitchFamily="18" charset="0"/>
              </a:rPr>
              <a:t>it is on this basis that the appointment of the CFO to the position of ‘Acting Deputy Vice-Chancellor: Operations’ by the Vice-Chancellor was lawful and proper. </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2297761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6616" y="336078"/>
            <a:ext cx="8750808" cy="5416868"/>
          </a:xfrm>
          <a:prstGeom prst="rect">
            <a:avLst/>
          </a:prstGeom>
        </p:spPr>
        <p:txBody>
          <a:bodyPr wrap="square">
            <a:spAutoFit/>
          </a:bodyPr>
          <a:lstStyle/>
          <a:p>
            <a:pPr marL="742950" lvl="1" indent="-285750" algn="just">
              <a:lnSpc>
                <a:spcPts val="1800"/>
              </a:lnSpc>
              <a:spcAft>
                <a:spcPts val="1200"/>
              </a:spcAft>
              <a:buFont typeface="Wingdings" panose="05000000000000000000" pitchFamily="2" charset="2"/>
              <a:buChar char="Ø"/>
              <a:tabLst>
                <a:tab pos="914400" algn="l"/>
              </a:tabLst>
            </a:pPr>
            <a:r>
              <a:rPr lang="en-GB" sz="1600" dirty="0">
                <a:latin typeface="Arial" panose="020B0604020202020204" pitchFamily="34" charset="0"/>
                <a:ea typeface="Times New Roman" panose="02020603050405020304" pitchFamily="18" charset="0"/>
                <a:cs typeface="Times New Roman" panose="02020603050405020304" pitchFamily="18" charset="0"/>
              </a:rPr>
              <a:t>You have further indicated that allegations have been made that the CFO is currently acting in a position which involves the procurement of services by TUT, and more specifically the awarding of tenders.   </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lgn="just">
              <a:lnSpc>
                <a:spcPts val="1800"/>
              </a:lnSpc>
              <a:spcAft>
                <a:spcPts val="1200"/>
              </a:spcAft>
              <a:buFont typeface="Wingdings" panose="05000000000000000000" pitchFamily="2" charset="2"/>
              <a:buChar char="Ø"/>
              <a:tabLst>
                <a:tab pos="914400" algn="l"/>
              </a:tabLst>
            </a:pPr>
            <a:r>
              <a:rPr lang="en-GB" sz="1600" dirty="0">
                <a:latin typeface="Arial" panose="020B0604020202020204" pitchFamily="34" charset="0"/>
                <a:ea typeface="Times New Roman" panose="02020603050405020304" pitchFamily="18" charset="0"/>
                <a:cs typeface="Times New Roman" panose="02020603050405020304" pitchFamily="18" charset="0"/>
              </a:rPr>
              <a:t>The university has clear checks and balances when it comes to the selection of service providers and it is for this reason that the power to award tenders rests with a committee. Tenders are awarded in terms of the Procurement Policy of the University which provides for different Committees to adjudicate tenders depending on the applicable threshold.</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lgn="just">
              <a:lnSpc>
                <a:spcPts val="1800"/>
              </a:lnSpc>
              <a:spcAft>
                <a:spcPts val="1200"/>
              </a:spcAft>
              <a:buFont typeface="Wingdings" panose="05000000000000000000" pitchFamily="2" charset="2"/>
              <a:buChar char="Ø"/>
              <a:tabLst>
                <a:tab pos="914400" algn="l"/>
              </a:tabLst>
            </a:pPr>
            <a:r>
              <a:rPr lang="en-GB" sz="1600" dirty="0">
                <a:latin typeface="Arial" panose="020B0604020202020204" pitchFamily="34" charset="0"/>
                <a:ea typeface="Times New Roman" panose="02020603050405020304" pitchFamily="18" charset="0"/>
                <a:cs typeface="Times New Roman" panose="02020603050405020304" pitchFamily="18" charset="0"/>
              </a:rPr>
              <a:t>We note that the CFO, in his position as CFO, is not required or permitted to award tenders, and that in his position as ‘Acting Deputy Vice-Chancellor: Operations’, he is also not responsible for procurement-related activities of the University. </a:t>
            </a:r>
            <a:endParaRPr lang="en-GB" sz="1600" dirty="0" smtClean="0">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lgn="just">
              <a:lnSpc>
                <a:spcPts val="1800"/>
              </a:lnSpc>
              <a:spcAft>
                <a:spcPts val="1200"/>
              </a:spcAft>
              <a:buFont typeface="Wingdings" panose="05000000000000000000" pitchFamily="2" charset="2"/>
              <a:buChar char="Ø"/>
              <a:tabLst>
                <a:tab pos="914400" algn="l"/>
              </a:tabLst>
            </a:pPr>
            <a:r>
              <a:rPr lang="en-ZA" sz="1400" b="1" i="1" dirty="0"/>
              <a:t>FINPOL035 PROCUREMENT OF GOODs and </a:t>
            </a:r>
            <a:r>
              <a:rPr lang="en-ZA" sz="1400" b="1" i="1" dirty="0" smtClean="0"/>
              <a:t>SERVICES:</a:t>
            </a:r>
          </a:p>
          <a:p>
            <a:pPr lvl="0" defTabSz="712788">
              <a:spcAft>
                <a:spcPts val="0"/>
              </a:spcAft>
              <a:buSzPts val="1200"/>
            </a:pPr>
            <a:r>
              <a:rPr lang="en-ZA" sz="1400" b="1" spc="-5" dirty="0" smtClean="0">
                <a:latin typeface="Arial" panose="020B0604020202020204" pitchFamily="34" charset="0"/>
                <a:ea typeface="Arial" panose="020B0604020202020204" pitchFamily="34" charset="0"/>
                <a:cs typeface="Times New Roman" panose="02020603050405020304" pitchFamily="18" charset="0"/>
              </a:rPr>
              <a:t>	POLICY </a:t>
            </a:r>
            <a:r>
              <a:rPr lang="en-ZA" sz="1400" b="1" spc="-5" dirty="0">
                <a:latin typeface="Arial" panose="020B0604020202020204" pitchFamily="34" charset="0"/>
                <a:ea typeface="Arial" panose="020B0604020202020204" pitchFamily="34" charset="0"/>
                <a:cs typeface="Times New Roman" panose="02020603050405020304" pitchFamily="18" charset="0"/>
              </a:rPr>
              <a:t>ST</a:t>
            </a:r>
            <a:r>
              <a:rPr lang="en-ZA" sz="1400" b="1" spc="-35" dirty="0">
                <a:latin typeface="Arial" panose="020B0604020202020204" pitchFamily="34" charset="0"/>
                <a:ea typeface="Arial" panose="020B0604020202020204" pitchFamily="34" charset="0"/>
                <a:cs typeface="Times New Roman" panose="02020603050405020304" pitchFamily="18" charset="0"/>
              </a:rPr>
              <a:t>A</a:t>
            </a:r>
            <a:r>
              <a:rPr lang="en-ZA" sz="1400" b="1" spc="-5" dirty="0">
                <a:latin typeface="Arial" panose="020B0604020202020204" pitchFamily="34" charset="0"/>
                <a:ea typeface="Arial" panose="020B0604020202020204" pitchFamily="34" charset="0"/>
                <a:cs typeface="Times New Roman" panose="02020603050405020304" pitchFamily="18" charset="0"/>
              </a:rPr>
              <a:t>T</a:t>
            </a:r>
            <a:r>
              <a:rPr lang="en-ZA" sz="1400" b="1" spc="-10" dirty="0">
                <a:latin typeface="Arial" panose="020B0604020202020204" pitchFamily="34" charset="0"/>
                <a:ea typeface="Arial" panose="020B0604020202020204" pitchFamily="34" charset="0"/>
                <a:cs typeface="Times New Roman" panose="02020603050405020304" pitchFamily="18" charset="0"/>
              </a:rPr>
              <a:t>E</a:t>
            </a:r>
            <a:r>
              <a:rPr lang="en-ZA" sz="1400" b="1" spc="-5" dirty="0">
                <a:latin typeface="Arial" panose="020B0604020202020204" pitchFamily="34" charset="0"/>
                <a:ea typeface="Arial" panose="020B0604020202020204" pitchFamily="34" charset="0"/>
                <a:cs typeface="Times New Roman" panose="02020603050405020304" pitchFamily="18" charset="0"/>
              </a:rPr>
              <a:t>ME</a:t>
            </a:r>
            <a:r>
              <a:rPr lang="en-ZA" sz="1400" b="1" spc="5" dirty="0">
                <a:latin typeface="Arial" panose="020B0604020202020204" pitchFamily="34" charset="0"/>
                <a:ea typeface="Arial" panose="020B0604020202020204" pitchFamily="34" charset="0"/>
                <a:cs typeface="Times New Roman" panose="02020603050405020304" pitchFamily="18" charset="0"/>
              </a:rPr>
              <a:t>N</a:t>
            </a:r>
            <a:r>
              <a:rPr lang="en-ZA" sz="1400" b="1" spc="-5" dirty="0">
                <a:latin typeface="Arial" panose="020B0604020202020204" pitchFamily="34" charset="0"/>
                <a:ea typeface="Arial" panose="020B0604020202020204" pitchFamily="34" charset="0"/>
                <a:cs typeface="Times New Roman" panose="02020603050405020304" pitchFamily="18" charset="0"/>
              </a:rPr>
              <a:t>T</a:t>
            </a:r>
            <a:endParaRPr lang="en-ZA" sz="1400" spc="-5" dirty="0">
              <a:latin typeface="Calibri" panose="020F0502020204030204" pitchFamily="34" charset="0"/>
              <a:ea typeface="Arial" panose="020B0604020202020204" pitchFamily="34" charset="0"/>
              <a:cs typeface="Times New Roman" panose="02020603050405020304" pitchFamily="18" charset="0"/>
            </a:endParaRPr>
          </a:p>
          <a:p>
            <a:pPr marL="587375" indent="-457200" algn="just">
              <a:spcAft>
                <a:spcPts val="0"/>
              </a:spcAft>
            </a:pPr>
            <a:r>
              <a:rPr lang="en-US" sz="1400" dirty="0">
                <a:latin typeface="Arial" panose="020B0604020202020204" pitchFamily="34" charset="0"/>
                <a:ea typeface="Calibri" panose="020F0502020204030204" pitchFamily="34" charset="0"/>
              </a:rPr>
              <a:t> </a:t>
            </a:r>
            <a:endParaRPr lang="en-ZA" sz="1400" dirty="0">
              <a:latin typeface="Arial" panose="020B0604020202020204" pitchFamily="34" charset="0"/>
              <a:ea typeface="Calibri" panose="020F0502020204030204" pitchFamily="34" charset="0"/>
            </a:endParaRPr>
          </a:p>
          <a:p>
            <a:pPr marL="712788" indent="-376238" algn="just">
              <a:spcAft>
                <a:spcPts val="0"/>
              </a:spcAft>
            </a:pPr>
            <a:r>
              <a:rPr lang="en-US" sz="1400" dirty="0" smtClean="0">
                <a:latin typeface="Arial" panose="020B0604020202020204" pitchFamily="34" charset="0"/>
                <a:ea typeface="Calibri" panose="020F0502020204030204" pitchFamily="34" charset="0"/>
              </a:rPr>
              <a:t>	It </a:t>
            </a:r>
            <a:r>
              <a:rPr lang="en-US" sz="1400" dirty="0">
                <a:latin typeface="Arial" panose="020B0604020202020204" pitchFamily="34" charset="0"/>
                <a:ea typeface="Calibri" panose="020F0502020204030204" pitchFamily="34" charset="0"/>
              </a:rPr>
              <a:t>is the policy of the Tshwane University of Technology (TUT) to </a:t>
            </a:r>
            <a:r>
              <a:rPr lang="en-US" sz="1400" spc="-5" dirty="0">
                <a:latin typeface="Arial" panose="020B0604020202020204" pitchFamily="34" charset="0"/>
                <a:ea typeface="Calibri" panose="020F0502020204030204" pitchFamily="34" charset="0"/>
              </a:rPr>
              <a:t>e</a:t>
            </a:r>
            <a:r>
              <a:rPr lang="en-US" sz="1400" spc="-15" dirty="0">
                <a:latin typeface="Arial" panose="020B0604020202020204" pitchFamily="34" charset="0"/>
                <a:ea typeface="Calibri" panose="020F0502020204030204" pitchFamily="34" charset="0"/>
              </a:rPr>
              <a:t>n</a:t>
            </a:r>
            <a:r>
              <a:rPr lang="en-US" sz="1400" dirty="0">
                <a:latin typeface="Arial" panose="020B0604020202020204" pitchFamily="34" charset="0"/>
                <a:ea typeface="Calibri" panose="020F0502020204030204" pitchFamily="34" charset="0"/>
              </a:rPr>
              <a:t>su</a:t>
            </a:r>
            <a:r>
              <a:rPr lang="en-US" sz="1400" spc="-10" dirty="0">
                <a:latin typeface="Arial" panose="020B0604020202020204" pitchFamily="34" charset="0"/>
                <a:ea typeface="Calibri" panose="020F0502020204030204" pitchFamily="34" charset="0"/>
              </a:rPr>
              <a:t>r</a:t>
            </a:r>
            <a:r>
              <a:rPr lang="en-US" sz="1400" dirty="0">
                <a:latin typeface="Arial" panose="020B0604020202020204" pitchFamily="34" charset="0"/>
                <a:ea typeface="Calibri" panose="020F0502020204030204" pitchFamily="34" charset="0"/>
              </a:rPr>
              <a:t>e</a:t>
            </a:r>
            <a:r>
              <a:rPr lang="en-US" sz="1400" spc="170" dirty="0">
                <a:latin typeface="Arial" panose="020B0604020202020204" pitchFamily="34" charset="0"/>
                <a:ea typeface="Calibri" panose="020F0502020204030204" pitchFamily="34" charset="0"/>
              </a:rPr>
              <a:t> </a:t>
            </a:r>
            <a:r>
              <a:rPr lang="en-US" sz="1400" dirty="0">
                <a:latin typeface="Arial" panose="020B0604020202020204" pitchFamily="34" charset="0"/>
                <a:ea typeface="Calibri" panose="020F0502020204030204" pitchFamily="34" charset="0"/>
              </a:rPr>
              <a:t>th</a:t>
            </a:r>
            <a:r>
              <a:rPr lang="en-US" sz="1400" spc="-5" dirty="0">
                <a:latin typeface="Arial" panose="020B0604020202020204" pitchFamily="34" charset="0"/>
                <a:ea typeface="Calibri" panose="020F0502020204030204" pitchFamily="34" charset="0"/>
              </a:rPr>
              <a:t>a</a:t>
            </a:r>
            <a:r>
              <a:rPr lang="en-US" sz="1400" dirty="0">
                <a:latin typeface="Arial" panose="020B0604020202020204" pitchFamily="34" charset="0"/>
                <a:ea typeface="Calibri" panose="020F0502020204030204" pitchFamily="34" charset="0"/>
              </a:rPr>
              <a:t>t</a:t>
            </a:r>
            <a:r>
              <a:rPr lang="en-US" sz="1400" spc="170" dirty="0">
                <a:latin typeface="Arial" panose="020B0604020202020204" pitchFamily="34" charset="0"/>
                <a:ea typeface="Calibri" panose="020F0502020204030204" pitchFamily="34" charset="0"/>
              </a:rPr>
              <a:t> </a:t>
            </a:r>
            <a:r>
              <a:rPr lang="en-US" sz="1400" dirty="0">
                <a:latin typeface="Arial" panose="020B0604020202020204" pitchFamily="34" charset="0"/>
                <a:ea typeface="Calibri" panose="020F0502020204030204" pitchFamily="34" charset="0"/>
              </a:rPr>
              <a:t>the</a:t>
            </a:r>
            <a:r>
              <a:rPr lang="en-US" sz="1400" spc="170" dirty="0">
                <a:latin typeface="Arial" panose="020B0604020202020204" pitchFamily="34" charset="0"/>
                <a:ea typeface="Calibri" panose="020F0502020204030204" pitchFamily="34" charset="0"/>
              </a:rPr>
              <a:t> </a:t>
            </a:r>
            <a:r>
              <a:rPr lang="en-US" sz="1400" dirty="0">
                <a:latin typeface="Arial" panose="020B0604020202020204" pitchFamily="34" charset="0"/>
                <a:ea typeface="Calibri" panose="020F0502020204030204" pitchFamily="34" charset="0"/>
              </a:rPr>
              <a:t>pr</a:t>
            </a:r>
            <a:r>
              <a:rPr lang="en-US" sz="1400" spc="-15" dirty="0">
                <a:latin typeface="Arial" panose="020B0604020202020204" pitchFamily="34" charset="0"/>
                <a:ea typeface="Calibri" panose="020F0502020204030204" pitchFamily="34" charset="0"/>
              </a:rPr>
              <a:t>o</a:t>
            </a:r>
            <a:r>
              <a:rPr lang="en-US" sz="1400" dirty="0">
                <a:latin typeface="Arial" panose="020B0604020202020204" pitchFamily="34" charset="0"/>
                <a:ea typeface="Calibri" panose="020F0502020204030204" pitchFamily="34" charset="0"/>
              </a:rPr>
              <a:t>cur</a:t>
            </a:r>
            <a:r>
              <a:rPr lang="en-US" sz="1400" spc="-15" dirty="0">
                <a:latin typeface="Arial" panose="020B0604020202020204" pitchFamily="34" charset="0"/>
                <a:ea typeface="Calibri" panose="020F0502020204030204" pitchFamily="34" charset="0"/>
              </a:rPr>
              <a:t>e</a:t>
            </a:r>
            <a:r>
              <a:rPr lang="en-US" sz="1400" dirty="0">
                <a:latin typeface="Arial" panose="020B0604020202020204" pitchFamily="34" charset="0"/>
                <a:ea typeface="Calibri" panose="020F0502020204030204" pitchFamily="34" charset="0"/>
              </a:rPr>
              <a:t>me</a:t>
            </a:r>
            <a:r>
              <a:rPr lang="en-US" sz="1400" spc="-20" dirty="0">
                <a:latin typeface="Arial" panose="020B0604020202020204" pitchFamily="34" charset="0"/>
                <a:ea typeface="Calibri" panose="020F0502020204030204" pitchFamily="34" charset="0"/>
              </a:rPr>
              <a:t>n</a:t>
            </a:r>
            <a:r>
              <a:rPr lang="en-US" sz="1400" dirty="0">
                <a:latin typeface="Arial" panose="020B0604020202020204" pitchFamily="34" charset="0"/>
                <a:ea typeface="Calibri" panose="020F0502020204030204" pitchFamily="34" charset="0"/>
              </a:rPr>
              <a:t>t process</a:t>
            </a:r>
            <a:r>
              <a:rPr lang="en-US" sz="1400" spc="15" dirty="0">
                <a:latin typeface="Arial" panose="020B0604020202020204" pitchFamily="34" charset="0"/>
                <a:ea typeface="Calibri" panose="020F0502020204030204" pitchFamily="34" charset="0"/>
              </a:rPr>
              <a:t> </a:t>
            </a:r>
            <a:r>
              <a:rPr lang="en-US" sz="1400" spc="-10" dirty="0">
                <a:latin typeface="Arial" panose="020B0604020202020204" pitchFamily="34" charset="0"/>
                <a:ea typeface="Calibri" panose="020F0502020204030204" pitchFamily="34" charset="0"/>
              </a:rPr>
              <a:t>i</a:t>
            </a:r>
            <a:r>
              <a:rPr lang="en-US" sz="1400" dirty="0">
                <a:latin typeface="Arial" panose="020B0604020202020204" pitchFamily="34" charset="0"/>
                <a:ea typeface="Calibri" panose="020F0502020204030204" pitchFamily="34" charset="0"/>
              </a:rPr>
              <a:t>s</a:t>
            </a:r>
            <a:r>
              <a:rPr lang="en-US" sz="1400" spc="15" dirty="0">
                <a:latin typeface="Arial" panose="020B0604020202020204" pitchFamily="34" charset="0"/>
                <a:ea typeface="Calibri" panose="020F0502020204030204" pitchFamily="34" charset="0"/>
              </a:rPr>
              <a:t> </a:t>
            </a:r>
            <a:r>
              <a:rPr lang="en-US" sz="1400" dirty="0">
                <a:latin typeface="Arial" panose="020B0604020202020204" pitchFamily="34" charset="0"/>
                <a:ea typeface="Calibri" panose="020F0502020204030204" pitchFamily="34" charset="0"/>
              </a:rPr>
              <a:t>d</a:t>
            </a:r>
            <a:r>
              <a:rPr lang="en-US" sz="1400" spc="-5" dirty="0">
                <a:latin typeface="Arial" panose="020B0604020202020204" pitchFamily="34" charset="0"/>
                <a:ea typeface="Calibri" panose="020F0502020204030204" pitchFamily="34" charset="0"/>
              </a:rPr>
              <a:t>o</a:t>
            </a:r>
            <a:r>
              <a:rPr lang="en-US" sz="1400" dirty="0">
                <a:latin typeface="Arial" panose="020B0604020202020204" pitchFamily="34" charset="0"/>
                <a:ea typeface="Calibri" panose="020F0502020204030204" pitchFamily="34" charset="0"/>
              </a:rPr>
              <a:t>ne </a:t>
            </a:r>
            <a:r>
              <a:rPr lang="en-US" sz="1400" spc="-10" dirty="0">
                <a:latin typeface="Arial" panose="020B0604020202020204" pitchFamily="34" charset="0"/>
                <a:ea typeface="Calibri" panose="020F0502020204030204" pitchFamily="34" charset="0"/>
              </a:rPr>
              <a:t>i</a:t>
            </a:r>
            <a:r>
              <a:rPr lang="en-US" sz="1400" dirty="0">
                <a:latin typeface="Arial" panose="020B0604020202020204" pitchFamily="34" charset="0"/>
                <a:ea typeface="Calibri" panose="020F0502020204030204" pitchFamily="34" charset="0"/>
              </a:rPr>
              <a:t>n</a:t>
            </a:r>
            <a:r>
              <a:rPr lang="en-US" sz="1400" spc="15" dirty="0">
                <a:latin typeface="Arial" panose="020B0604020202020204" pitchFamily="34" charset="0"/>
                <a:ea typeface="Calibri" panose="020F0502020204030204" pitchFamily="34" charset="0"/>
              </a:rPr>
              <a:t> </a:t>
            </a:r>
            <a:r>
              <a:rPr lang="en-US" sz="1400" dirty="0">
                <a:latin typeface="Arial" panose="020B0604020202020204" pitchFamily="34" charset="0"/>
                <a:ea typeface="Calibri" panose="020F0502020204030204" pitchFamily="34" charset="0"/>
              </a:rPr>
              <a:t>a </a:t>
            </a:r>
            <a:r>
              <a:rPr lang="en-US" sz="1400" spc="15" dirty="0">
                <a:latin typeface="Arial" panose="020B0604020202020204" pitchFamily="34" charset="0"/>
                <a:ea typeface="Calibri" panose="020F0502020204030204" pitchFamily="34" charset="0"/>
              </a:rPr>
              <a:t>f</a:t>
            </a:r>
            <a:r>
              <a:rPr lang="en-US" sz="1400" dirty="0">
                <a:latin typeface="Arial" panose="020B0604020202020204" pitchFamily="34" charset="0"/>
                <a:ea typeface="Calibri" panose="020F0502020204030204" pitchFamily="34" charset="0"/>
              </a:rPr>
              <a:t>a</a:t>
            </a:r>
            <a:r>
              <a:rPr lang="en-US" sz="1400" spc="-10" dirty="0">
                <a:latin typeface="Arial" panose="020B0604020202020204" pitchFamily="34" charset="0"/>
                <a:ea typeface="Calibri" panose="020F0502020204030204" pitchFamily="34" charset="0"/>
              </a:rPr>
              <a:t>ir</a:t>
            </a:r>
            <a:r>
              <a:rPr lang="en-US" sz="1400" dirty="0">
                <a:latin typeface="Arial" panose="020B0604020202020204" pitchFamily="34" charset="0"/>
                <a:ea typeface="Calibri" panose="020F0502020204030204" pitchFamily="34" charset="0"/>
              </a:rPr>
              <a:t>,</a:t>
            </a:r>
            <a:r>
              <a:rPr lang="en-US" sz="1400" spc="10" dirty="0">
                <a:latin typeface="Arial" panose="020B0604020202020204" pitchFamily="34" charset="0"/>
                <a:ea typeface="Calibri" panose="020F0502020204030204" pitchFamily="34" charset="0"/>
              </a:rPr>
              <a:t> </a:t>
            </a:r>
            <a:r>
              <a:rPr lang="en-US" sz="1400" dirty="0">
                <a:latin typeface="Arial" panose="020B0604020202020204" pitchFamily="34" charset="0"/>
                <a:ea typeface="Calibri" panose="020F0502020204030204" pitchFamily="34" charset="0"/>
              </a:rPr>
              <a:t>e</a:t>
            </a:r>
            <a:r>
              <a:rPr lang="en-US" sz="1400" spc="5" dirty="0">
                <a:latin typeface="Arial" panose="020B0604020202020204" pitchFamily="34" charset="0"/>
                <a:ea typeface="Calibri" panose="020F0502020204030204" pitchFamily="34" charset="0"/>
              </a:rPr>
              <a:t>q</a:t>
            </a:r>
            <a:r>
              <a:rPr lang="en-US" sz="1400" dirty="0">
                <a:latin typeface="Arial" panose="020B0604020202020204" pitchFamily="34" charset="0"/>
                <a:ea typeface="Calibri" panose="020F0502020204030204" pitchFamily="34" charset="0"/>
              </a:rPr>
              <a:t>u</a:t>
            </a:r>
            <a:r>
              <a:rPr lang="en-US" sz="1400" spc="-10" dirty="0">
                <a:latin typeface="Arial" panose="020B0604020202020204" pitchFamily="34" charset="0"/>
                <a:ea typeface="Calibri" panose="020F0502020204030204" pitchFamily="34" charset="0"/>
              </a:rPr>
              <a:t>i</a:t>
            </a:r>
            <a:r>
              <a:rPr lang="en-US" sz="1400" dirty="0">
                <a:latin typeface="Arial" panose="020B0604020202020204" pitchFamily="34" charset="0"/>
                <a:ea typeface="Calibri" panose="020F0502020204030204" pitchFamily="34" charset="0"/>
              </a:rPr>
              <a:t>ta</a:t>
            </a:r>
            <a:r>
              <a:rPr lang="en-US" sz="1400" spc="-5" dirty="0">
                <a:latin typeface="Arial" panose="020B0604020202020204" pitchFamily="34" charset="0"/>
                <a:ea typeface="Calibri" panose="020F0502020204030204" pitchFamily="34" charset="0"/>
              </a:rPr>
              <a:t>b</a:t>
            </a:r>
            <a:r>
              <a:rPr lang="en-US" sz="1400" spc="-10" dirty="0">
                <a:latin typeface="Arial" panose="020B0604020202020204" pitchFamily="34" charset="0"/>
                <a:ea typeface="Calibri" panose="020F0502020204030204" pitchFamily="34" charset="0"/>
              </a:rPr>
              <a:t>l</a:t>
            </a:r>
            <a:r>
              <a:rPr lang="en-US" sz="1400" spc="-15" dirty="0">
                <a:latin typeface="Arial" panose="020B0604020202020204" pitchFamily="34" charset="0"/>
                <a:ea typeface="Calibri" panose="020F0502020204030204" pitchFamily="34" charset="0"/>
              </a:rPr>
              <a:t>e</a:t>
            </a:r>
            <a:r>
              <a:rPr lang="en-US" sz="1400" dirty="0">
                <a:latin typeface="Arial" panose="020B0604020202020204" pitchFamily="34" charset="0"/>
                <a:ea typeface="Calibri" panose="020F0502020204030204" pitchFamily="34" charset="0"/>
              </a:rPr>
              <a:t>,</a:t>
            </a:r>
            <a:r>
              <a:rPr lang="en-US" sz="1400" spc="20" dirty="0">
                <a:latin typeface="Arial" panose="020B0604020202020204" pitchFamily="34" charset="0"/>
                <a:ea typeface="Calibri" panose="020F0502020204030204" pitchFamily="34" charset="0"/>
              </a:rPr>
              <a:t> </a:t>
            </a:r>
            <a:r>
              <a:rPr lang="en-US" sz="1400" spc="-10" dirty="0">
                <a:latin typeface="Arial" panose="020B0604020202020204" pitchFamily="34" charset="0"/>
                <a:ea typeface="Calibri" panose="020F0502020204030204" pitchFamily="34" charset="0"/>
              </a:rPr>
              <a:t>t</a:t>
            </a:r>
            <a:r>
              <a:rPr lang="en-US" sz="1400" dirty="0">
                <a:latin typeface="Arial" panose="020B0604020202020204" pitchFamily="34" charset="0"/>
                <a:ea typeface="Calibri" panose="020F0502020204030204" pitchFamily="34" charset="0"/>
              </a:rPr>
              <a:t>ra</a:t>
            </a:r>
            <a:r>
              <a:rPr lang="en-US" sz="1400" spc="-5" dirty="0">
                <a:latin typeface="Arial" panose="020B0604020202020204" pitchFamily="34" charset="0"/>
                <a:ea typeface="Calibri" panose="020F0502020204030204" pitchFamily="34" charset="0"/>
              </a:rPr>
              <a:t>n</a:t>
            </a:r>
            <a:r>
              <a:rPr lang="en-US" sz="1400" dirty="0">
                <a:latin typeface="Arial" panose="020B0604020202020204" pitchFamily="34" charset="0"/>
                <a:ea typeface="Calibri" panose="020F0502020204030204" pitchFamily="34" charset="0"/>
              </a:rPr>
              <a:t>sp</a:t>
            </a:r>
            <a:r>
              <a:rPr lang="en-US" sz="1400" spc="-20" dirty="0">
                <a:latin typeface="Arial" panose="020B0604020202020204" pitchFamily="34" charset="0"/>
                <a:ea typeface="Calibri" panose="020F0502020204030204" pitchFamily="34" charset="0"/>
              </a:rPr>
              <a:t>a</a:t>
            </a:r>
            <a:r>
              <a:rPr lang="en-US" sz="1400" dirty="0">
                <a:latin typeface="Arial" panose="020B0604020202020204" pitchFamily="34" charset="0"/>
                <a:ea typeface="Calibri" panose="020F0502020204030204" pitchFamily="34" charset="0"/>
              </a:rPr>
              <a:t>re</a:t>
            </a:r>
            <a:r>
              <a:rPr lang="en-US" sz="1400" spc="-5" dirty="0">
                <a:latin typeface="Arial" panose="020B0604020202020204" pitchFamily="34" charset="0"/>
                <a:ea typeface="Calibri" panose="020F0502020204030204" pitchFamily="34" charset="0"/>
              </a:rPr>
              <a:t>n</a:t>
            </a:r>
            <a:r>
              <a:rPr lang="en-US" sz="1400" dirty="0">
                <a:latin typeface="Arial" panose="020B0604020202020204" pitchFamily="34" charset="0"/>
                <a:ea typeface="Calibri" panose="020F0502020204030204" pitchFamily="34" charset="0"/>
              </a:rPr>
              <a:t>t</a:t>
            </a:r>
            <a:r>
              <a:rPr lang="en-US" sz="1400" spc="40" dirty="0">
                <a:latin typeface="Arial" panose="020B0604020202020204" pitchFamily="34" charset="0"/>
                <a:ea typeface="Calibri" panose="020F0502020204030204" pitchFamily="34" charset="0"/>
              </a:rPr>
              <a:t> </a:t>
            </a:r>
            <a:r>
              <a:rPr lang="en-US" sz="1400" spc="-15" dirty="0">
                <a:latin typeface="Arial" panose="020B0604020202020204" pitchFamily="34" charset="0"/>
                <a:ea typeface="Calibri" panose="020F0502020204030204" pitchFamily="34" charset="0"/>
              </a:rPr>
              <a:t>a</a:t>
            </a:r>
            <a:r>
              <a:rPr lang="en-US" sz="1400" dirty="0">
                <a:latin typeface="Arial" panose="020B0604020202020204" pitchFamily="34" charset="0"/>
                <a:ea typeface="Calibri" panose="020F0502020204030204" pitchFamily="34" charset="0"/>
              </a:rPr>
              <a:t>nd</a:t>
            </a:r>
            <a:r>
              <a:rPr lang="en-US" sz="1400" spc="15" dirty="0">
                <a:latin typeface="Arial" panose="020B0604020202020204" pitchFamily="34" charset="0"/>
                <a:ea typeface="Calibri" panose="020F0502020204030204" pitchFamily="34" charset="0"/>
              </a:rPr>
              <a:t> </a:t>
            </a:r>
            <a:r>
              <a:rPr lang="en-US" sz="1400" dirty="0">
                <a:latin typeface="Arial" panose="020B0604020202020204" pitchFamily="34" charset="0"/>
                <a:ea typeface="Calibri" panose="020F0502020204030204" pitchFamily="34" charset="0"/>
              </a:rPr>
              <a:t>comp</a:t>
            </a:r>
            <a:r>
              <a:rPr lang="en-US" sz="1400" spc="-15" dirty="0">
                <a:latin typeface="Arial" panose="020B0604020202020204" pitchFamily="34" charset="0"/>
                <a:ea typeface="Calibri" panose="020F0502020204030204" pitchFamily="34" charset="0"/>
              </a:rPr>
              <a:t>e</a:t>
            </a:r>
            <a:r>
              <a:rPr lang="en-US" sz="1400" dirty="0">
                <a:latin typeface="Arial" panose="020B0604020202020204" pitchFamily="34" charset="0"/>
                <a:ea typeface="Calibri" panose="020F0502020204030204" pitchFamily="34" charset="0"/>
              </a:rPr>
              <a:t>t</a:t>
            </a:r>
            <a:r>
              <a:rPr lang="en-US" sz="1400" spc="-10" dirty="0">
                <a:latin typeface="Arial" panose="020B0604020202020204" pitchFamily="34" charset="0"/>
                <a:ea typeface="Calibri" panose="020F0502020204030204" pitchFamily="34" charset="0"/>
              </a:rPr>
              <a:t>i</a:t>
            </a:r>
            <a:r>
              <a:rPr lang="en-US" sz="1400" dirty="0">
                <a:latin typeface="Arial" panose="020B0604020202020204" pitchFamily="34" charset="0"/>
                <a:ea typeface="Calibri" panose="020F0502020204030204" pitchFamily="34" charset="0"/>
              </a:rPr>
              <a:t>t</a:t>
            </a:r>
            <a:r>
              <a:rPr lang="en-US" sz="1400" spc="-10" dirty="0">
                <a:latin typeface="Arial" panose="020B0604020202020204" pitchFamily="34" charset="0"/>
                <a:ea typeface="Calibri" panose="020F0502020204030204" pitchFamily="34" charset="0"/>
              </a:rPr>
              <a:t>i</a:t>
            </a:r>
            <a:r>
              <a:rPr lang="en-US" sz="1400" spc="-15" dirty="0">
                <a:latin typeface="Arial" panose="020B0604020202020204" pitchFamily="34" charset="0"/>
                <a:ea typeface="Calibri" panose="020F0502020204030204" pitchFamily="34" charset="0"/>
              </a:rPr>
              <a:t>v</a:t>
            </a:r>
            <a:r>
              <a:rPr lang="en-US" sz="1400" dirty="0">
                <a:latin typeface="Arial" panose="020B0604020202020204" pitchFamily="34" charset="0"/>
                <a:ea typeface="Calibri" panose="020F0502020204030204" pitchFamily="34" charset="0"/>
              </a:rPr>
              <a:t>e</a:t>
            </a:r>
            <a:r>
              <a:rPr lang="en-US" sz="1400" spc="15" dirty="0">
                <a:latin typeface="Arial" panose="020B0604020202020204" pitchFamily="34" charset="0"/>
                <a:ea typeface="Calibri" panose="020F0502020204030204" pitchFamily="34" charset="0"/>
              </a:rPr>
              <a:t> </a:t>
            </a:r>
            <a:r>
              <a:rPr lang="en-US" sz="1400" dirty="0">
                <a:latin typeface="Arial" panose="020B0604020202020204" pitchFamily="34" charset="0"/>
                <a:ea typeface="Calibri" panose="020F0502020204030204" pitchFamily="34" charset="0"/>
              </a:rPr>
              <a:t>ma</a:t>
            </a:r>
            <a:r>
              <a:rPr lang="en-US" sz="1400" spc="-5" dirty="0">
                <a:latin typeface="Arial" panose="020B0604020202020204" pitchFamily="34" charset="0"/>
                <a:ea typeface="Calibri" panose="020F0502020204030204" pitchFamily="34" charset="0"/>
              </a:rPr>
              <a:t>n</a:t>
            </a:r>
            <a:r>
              <a:rPr lang="en-US" sz="1400" dirty="0">
                <a:latin typeface="Arial" panose="020B0604020202020204" pitchFamily="34" charset="0"/>
                <a:ea typeface="Calibri" panose="020F0502020204030204" pitchFamily="34" charset="0"/>
              </a:rPr>
              <a:t>n</a:t>
            </a:r>
            <a:r>
              <a:rPr lang="en-US" sz="1400" spc="-5" dirty="0">
                <a:latin typeface="Arial" panose="020B0604020202020204" pitchFamily="34" charset="0"/>
                <a:ea typeface="Calibri" panose="020F0502020204030204" pitchFamily="34" charset="0"/>
              </a:rPr>
              <a:t>e</a:t>
            </a:r>
            <a:r>
              <a:rPr lang="en-US" sz="1400" dirty="0">
                <a:latin typeface="Arial" panose="020B0604020202020204" pitchFamily="34" charset="0"/>
                <a:ea typeface="Calibri" panose="020F0502020204030204" pitchFamily="34" charset="0"/>
              </a:rPr>
              <a:t>r</a:t>
            </a:r>
            <a:r>
              <a:rPr lang="en-US" sz="1400" spc="5" dirty="0">
                <a:latin typeface="Arial" panose="020B0604020202020204" pitchFamily="34" charset="0"/>
                <a:ea typeface="Calibri" panose="020F0502020204030204" pitchFamily="34" charset="0"/>
              </a:rPr>
              <a:t> </a:t>
            </a:r>
            <a:r>
              <a:rPr lang="en-US" sz="1400" spc="-10" dirty="0">
                <a:latin typeface="Arial" panose="020B0604020202020204" pitchFamily="34" charset="0"/>
                <a:ea typeface="Calibri" panose="020F0502020204030204" pitchFamily="34" charset="0"/>
              </a:rPr>
              <a:t>t</a:t>
            </a:r>
            <a:r>
              <a:rPr lang="en-US" sz="1400" dirty="0">
                <a:latin typeface="Arial" panose="020B0604020202020204" pitchFamily="34" charset="0"/>
                <a:ea typeface="Calibri" panose="020F0502020204030204" pitchFamily="34" charset="0"/>
              </a:rPr>
              <a:t>o</a:t>
            </a:r>
            <a:r>
              <a:rPr lang="en-US" sz="1400" spc="15" dirty="0">
                <a:latin typeface="Arial" panose="020B0604020202020204" pitchFamily="34" charset="0"/>
                <a:ea typeface="Calibri" panose="020F0502020204030204" pitchFamily="34" charset="0"/>
              </a:rPr>
              <a:t> </a:t>
            </a:r>
            <a:r>
              <a:rPr lang="en-US" sz="1400" dirty="0" err="1">
                <a:latin typeface="Arial" panose="020B0604020202020204" pitchFamily="34" charset="0"/>
                <a:ea typeface="Calibri" panose="020F0502020204030204" pitchFamily="34" charset="0"/>
              </a:rPr>
              <a:t>o</a:t>
            </a:r>
            <a:r>
              <a:rPr lang="en-US" sz="1400" spc="-5" dirty="0" err="1">
                <a:latin typeface="Arial" panose="020B0604020202020204" pitchFamily="34" charset="0"/>
                <a:ea typeface="Calibri" panose="020F0502020204030204" pitchFamily="34" charset="0"/>
              </a:rPr>
              <a:t>p</a:t>
            </a:r>
            <a:r>
              <a:rPr lang="en-US" sz="1400" dirty="0" err="1">
                <a:latin typeface="Arial" panose="020B0604020202020204" pitchFamily="34" charset="0"/>
                <a:ea typeface="Calibri" panose="020F0502020204030204" pitchFamily="34" charset="0"/>
              </a:rPr>
              <a:t>t</a:t>
            </a:r>
            <a:r>
              <a:rPr lang="en-US" sz="1400" spc="-10" dirty="0" err="1">
                <a:latin typeface="Arial" panose="020B0604020202020204" pitchFamily="34" charset="0"/>
                <a:ea typeface="Calibri" panose="020F0502020204030204" pitchFamily="34" charset="0"/>
              </a:rPr>
              <a:t>i</a:t>
            </a:r>
            <a:r>
              <a:rPr lang="en-US" sz="1400" dirty="0" err="1">
                <a:latin typeface="Arial" panose="020B0604020202020204" pitchFamily="34" charset="0"/>
                <a:ea typeface="Calibri" panose="020F0502020204030204" pitchFamily="34" charset="0"/>
              </a:rPr>
              <a:t>m</a:t>
            </a:r>
            <a:r>
              <a:rPr lang="en-US" sz="1400" spc="-10" dirty="0" err="1">
                <a:latin typeface="Arial" panose="020B0604020202020204" pitchFamily="34" charset="0"/>
                <a:ea typeface="Calibri" panose="020F0502020204030204" pitchFamily="34" charset="0"/>
              </a:rPr>
              <a:t>i</a:t>
            </a:r>
            <a:r>
              <a:rPr lang="en-US" sz="1400" spc="-15" dirty="0" err="1">
                <a:latin typeface="Arial" panose="020B0604020202020204" pitchFamily="34" charset="0"/>
                <a:ea typeface="Calibri" panose="020F0502020204030204" pitchFamily="34" charset="0"/>
              </a:rPr>
              <a:t>s</a:t>
            </a:r>
            <a:r>
              <a:rPr lang="en-US" sz="1400" dirty="0" err="1">
                <a:latin typeface="Arial" panose="020B0604020202020204" pitchFamily="34" charset="0"/>
                <a:ea typeface="Calibri" panose="020F0502020204030204" pitchFamily="34" charset="0"/>
              </a:rPr>
              <a:t>e</a:t>
            </a:r>
            <a:r>
              <a:rPr lang="en-US" sz="1400" spc="15" dirty="0">
                <a:latin typeface="Arial" panose="020B0604020202020204" pitchFamily="34" charset="0"/>
                <a:ea typeface="Calibri" panose="020F0502020204030204" pitchFamily="34" charset="0"/>
              </a:rPr>
              <a:t> </a:t>
            </a:r>
            <a:r>
              <a:rPr lang="en-US" sz="1400" dirty="0">
                <a:latin typeface="Arial" panose="020B0604020202020204" pitchFamily="34" charset="0"/>
                <a:ea typeface="Calibri" panose="020F0502020204030204" pitchFamily="34" charset="0"/>
              </a:rPr>
              <a:t>the</a:t>
            </a:r>
            <a:r>
              <a:rPr lang="en-US" sz="1400" spc="10" dirty="0">
                <a:latin typeface="Arial" panose="020B0604020202020204" pitchFamily="34" charset="0"/>
                <a:ea typeface="Calibri" panose="020F0502020204030204" pitchFamily="34" charset="0"/>
              </a:rPr>
              <a:t> </a:t>
            </a:r>
            <a:r>
              <a:rPr lang="en-US" sz="1400" dirty="0" err="1">
                <a:latin typeface="Arial" panose="020B0604020202020204" pitchFamily="34" charset="0"/>
                <a:ea typeface="Calibri" panose="020F0502020204030204" pitchFamily="34" charset="0"/>
              </a:rPr>
              <a:t>uti</a:t>
            </a:r>
            <a:r>
              <a:rPr lang="en-US" sz="1400" spc="-10" dirty="0" err="1">
                <a:latin typeface="Arial" panose="020B0604020202020204" pitchFamily="34" charset="0"/>
                <a:ea typeface="Calibri" panose="020F0502020204030204" pitchFamily="34" charset="0"/>
              </a:rPr>
              <a:t>li</a:t>
            </a:r>
            <a:r>
              <a:rPr lang="en-US" sz="1400" dirty="0" err="1">
                <a:latin typeface="Arial" panose="020B0604020202020204" pitchFamily="34" charset="0"/>
                <a:ea typeface="Calibri" panose="020F0502020204030204" pitchFamily="34" charset="0"/>
              </a:rPr>
              <a:t>sati</a:t>
            </a:r>
            <a:r>
              <a:rPr lang="en-US" sz="1400" spc="-5" dirty="0" err="1">
                <a:latin typeface="Arial" panose="020B0604020202020204" pitchFamily="34" charset="0"/>
                <a:ea typeface="Calibri" panose="020F0502020204030204" pitchFamily="34" charset="0"/>
              </a:rPr>
              <a:t>o</a:t>
            </a:r>
            <a:r>
              <a:rPr lang="en-US" sz="1400" dirty="0" err="1">
                <a:latin typeface="Arial" panose="020B0604020202020204" pitchFamily="34" charset="0"/>
                <a:ea typeface="Calibri" panose="020F0502020204030204" pitchFamily="34" charset="0"/>
              </a:rPr>
              <a:t>n</a:t>
            </a:r>
            <a:r>
              <a:rPr lang="en-US" sz="1400" dirty="0">
                <a:latin typeface="Arial" panose="020B0604020202020204" pitchFamily="34" charset="0"/>
                <a:ea typeface="Calibri" panose="020F0502020204030204" pitchFamily="34" charset="0"/>
              </a:rPr>
              <a:t> </a:t>
            </a:r>
            <a:r>
              <a:rPr lang="en-US" sz="1400" spc="-15" dirty="0">
                <a:latin typeface="Arial" panose="020B0604020202020204" pitchFamily="34" charset="0"/>
                <a:ea typeface="Calibri" panose="020F0502020204030204" pitchFamily="34" charset="0"/>
              </a:rPr>
              <a:t>o</a:t>
            </a:r>
            <a:r>
              <a:rPr lang="en-US" sz="1400" dirty="0">
                <a:latin typeface="Arial" panose="020B0604020202020204" pitchFamily="34" charset="0"/>
                <a:ea typeface="Calibri" panose="020F0502020204030204" pitchFamily="34" charset="0"/>
              </a:rPr>
              <a:t>f</a:t>
            </a:r>
            <a:r>
              <a:rPr lang="en-US" sz="1400" spc="10" dirty="0">
                <a:latin typeface="Arial" panose="020B0604020202020204" pitchFamily="34" charset="0"/>
                <a:ea typeface="Calibri" panose="020F0502020204030204" pitchFamily="34" charset="0"/>
              </a:rPr>
              <a:t> </a:t>
            </a:r>
            <a:r>
              <a:rPr lang="en-US" sz="1400" spc="15" dirty="0">
                <a:latin typeface="Arial" panose="020B0604020202020204" pitchFamily="34" charset="0"/>
                <a:ea typeface="Calibri" panose="020F0502020204030204" pitchFamily="34" charset="0"/>
              </a:rPr>
              <a:t>f</a:t>
            </a:r>
            <a:r>
              <a:rPr lang="en-US" sz="1400" spc="-10" dirty="0">
                <a:latin typeface="Arial" panose="020B0604020202020204" pitchFamily="34" charset="0"/>
                <a:ea typeface="Calibri" panose="020F0502020204030204" pitchFamily="34" charset="0"/>
              </a:rPr>
              <a:t>i</a:t>
            </a:r>
            <a:r>
              <a:rPr lang="en-US" sz="1400" dirty="0">
                <a:latin typeface="Arial" panose="020B0604020202020204" pitchFamily="34" charset="0"/>
                <a:ea typeface="Calibri" panose="020F0502020204030204" pitchFamily="34" charset="0"/>
              </a:rPr>
              <a:t>n</a:t>
            </a:r>
            <a:r>
              <a:rPr lang="en-US" sz="1400" spc="-5" dirty="0">
                <a:latin typeface="Arial" panose="020B0604020202020204" pitchFamily="34" charset="0"/>
                <a:ea typeface="Calibri" panose="020F0502020204030204" pitchFamily="34" charset="0"/>
              </a:rPr>
              <a:t>a</a:t>
            </a:r>
            <a:r>
              <a:rPr lang="en-US" sz="1400" dirty="0">
                <a:latin typeface="Arial" panose="020B0604020202020204" pitchFamily="34" charset="0"/>
                <a:ea typeface="Calibri" panose="020F0502020204030204" pitchFamily="34" charset="0"/>
              </a:rPr>
              <a:t>nc</a:t>
            </a:r>
            <a:r>
              <a:rPr lang="en-US" sz="1400" spc="-10" dirty="0">
                <a:latin typeface="Arial" panose="020B0604020202020204" pitchFamily="34" charset="0"/>
                <a:ea typeface="Calibri" panose="020F0502020204030204" pitchFamily="34" charset="0"/>
              </a:rPr>
              <a:t>i</a:t>
            </a:r>
            <a:r>
              <a:rPr lang="en-US" sz="1400" dirty="0">
                <a:latin typeface="Arial" panose="020B0604020202020204" pitchFamily="34" charset="0"/>
                <a:ea typeface="Calibri" panose="020F0502020204030204" pitchFamily="34" charset="0"/>
              </a:rPr>
              <a:t>al</a:t>
            </a:r>
            <a:r>
              <a:rPr lang="en-US" sz="1400" spc="-15" dirty="0">
                <a:latin typeface="Arial" panose="020B0604020202020204" pitchFamily="34" charset="0"/>
                <a:ea typeface="Calibri" panose="020F0502020204030204" pitchFamily="34" charset="0"/>
              </a:rPr>
              <a:t> </a:t>
            </a:r>
            <a:r>
              <a:rPr lang="en-US" sz="1400" dirty="0">
                <a:latin typeface="Arial" panose="020B0604020202020204" pitchFamily="34" charset="0"/>
                <a:ea typeface="Calibri" panose="020F0502020204030204" pitchFamily="34" charset="0"/>
              </a:rPr>
              <a:t>res</a:t>
            </a:r>
            <a:r>
              <a:rPr lang="en-US" sz="1400" spc="-5" dirty="0">
                <a:latin typeface="Arial" panose="020B0604020202020204" pitchFamily="34" charset="0"/>
                <a:ea typeface="Calibri" panose="020F0502020204030204" pitchFamily="34" charset="0"/>
              </a:rPr>
              <a:t>o</a:t>
            </a:r>
            <a:r>
              <a:rPr lang="en-US" sz="1400" dirty="0">
                <a:latin typeface="Arial" panose="020B0604020202020204" pitchFamily="34" charset="0"/>
                <a:ea typeface="Calibri" panose="020F0502020204030204" pitchFamily="34" charset="0"/>
              </a:rPr>
              <a:t>u</a:t>
            </a:r>
            <a:r>
              <a:rPr lang="en-US" sz="1400" spc="-10" dirty="0">
                <a:latin typeface="Arial" panose="020B0604020202020204" pitchFamily="34" charset="0"/>
                <a:ea typeface="Calibri" panose="020F0502020204030204" pitchFamily="34" charset="0"/>
              </a:rPr>
              <a:t>r</a:t>
            </a:r>
            <a:r>
              <a:rPr lang="en-US" sz="1400" dirty="0">
                <a:latin typeface="Arial" panose="020B0604020202020204" pitchFamily="34" charset="0"/>
                <a:ea typeface="Calibri" panose="020F0502020204030204" pitchFamily="34" charset="0"/>
              </a:rPr>
              <a:t>ces a</a:t>
            </a:r>
            <a:r>
              <a:rPr lang="en-US" sz="1400" spc="-15" dirty="0">
                <a:latin typeface="Arial" panose="020B0604020202020204" pitchFamily="34" charset="0"/>
                <a:ea typeface="Calibri" panose="020F0502020204030204" pitchFamily="34" charset="0"/>
              </a:rPr>
              <a:t>n</a:t>
            </a:r>
            <a:r>
              <a:rPr lang="en-US" sz="1400" dirty="0">
                <a:latin typeface="Arial" panose="020B0604020202020204" pitchFamily="34" charset="0"/>
                <a:ea typeface="Calibri" panose="020F0502020204030204" pitchFamily="34" charset="0"/>
              </a:rPr>
              <a:t>d </a:t>
            </a:r>
            <a:r>
              <a:rPr lang="en-US" sz="1400" spc="5" dirty="0">
                <a:latin typeface="Arial" panose="020B0604020202020204" pitchFamily="34" charset="0"/>
                <a:ea typeface="Calibri" panose="020F0502020204030204" pitchFamily="34" charset="0"/>
              </a:rPr>
              <a:t>t</a:t>
            </a:r>
            <a:r>
              <a:rPr lang="en-US" sz="1400" dirty="0">
                <a:latin typeface="Arial" panose="020B0604020202020204" pitchFamily="34" charset="0"/>
                <a:ea typeface="Calibri" panose="020F0502020204030204" pitchFamily="34" charset="0"/>
              </a:rPr>
              <a:t>o</a:t>
            </a:r>
            <a:r>
              <a:rPr lang="en-US" sz="1400" spc="-10" dirty="0">
                <a:latin typeface="Arial" panose="020B0604020202020204" pitchFamily="34" charset="0"/>
                <a:ea typeface="Calibri" panose="020F0502020204030204" pitchFamily="34" charset="0"/>
              </a:rPr>
              <a:t> </a:t>
            </a:r>
            <a:r>
              <a:rPr lang="en-US" sz="1400" dirty="0">
                <a:latin typeface="Arial" panose="020B0604020202020204" pitchFamily="34" charset="0"/>
                <a:ea typeface="Calibri" panose="020F0502020204030204" pitchFamily="34" charset="0"/>
              </a:rPr>
              <a:t>e</a:t>
            </a:r>
            <a:r>
              <a:rPr lang="en-US" sz="1400" spc="-5" dirty="0">
                <a:latin typeface="Arial" panose="020B0604020202020204" pitchFamily="34" charset="0"/>
                <a:ea typeface="Calibri" panose="020F0502020204030204" pitchFamily="34" charset="0"/>
              </a:rPr>
              <a:t>n</a:t>
            </a:r>
            <a:r>
              <a:rPr lang="en-US" sz="1400" dirty="0">
                <a:latin typeface="Arial" panose="020B0604020202020204" pitchFamily="34" charset="0"/>
                <a:ea typeface="Calibri" panose="020F0502020204030204" pitchFamily="34" charset="0"/>
              </a:rPr>
              <a:t>sure</a:t>
            </a:r>
            <a:r>
              <a:rPr lang="en-US" sz="1400" spc="-20" dirty="0">
                <a:latin typeface="Arial" panose="020B0604020202020204" pitchFamily="34" charset="0"/>
                <a:ea typeface="Calibri" panose="020F0502020204030204" pitchFamily="34" charset="0"/>
              </a:rPr>
              <a:t> </a:t>
            </a:r>
            <a:r>
              <a:rPr lang="en-US" sz="1400" spc="5" dirty="0">
                <a:latin typeface="Arial" panose="020B0604020202020204" pitchFamily="34" charset="0"/>
                <a:ea typeface="Calibri" panose="020F0502020204030204" pitchFamily="34" charset="0"/>
              </a:rPr>
              <a:t>q</a:t>
            </a:r>
            <a:r>
              <a:rPr lang="en-US" sz="1400" dirty="0">
                <a:latin typeface="Arial" panose="020B0604020202020204" pitchFamily="34" charset="0"/>
                <a:ea typeface="Calibri" panose="020F0502020204030204" pitchFamily="34" charset="0"/>
              </a:rPr>
              <a:t>u</a:t>
            </a:r>
            <a:r>
              <a:rPr lang="en-US" sz="1400" spc="-5" dirty="0">
                <a:latin typeface="Arial" panose="020B0604020202020204" pitchFamily="34" charset="0"/>
                <a:ea typeface="Calibri" panose="020F0502020204030204" pitchFamily="34" charset="0"/>
              </a:rPr>
              <a:t>a</a:t>
            </a:r>
            <a:r>
              <a:rPr lang="en-US" sz="1400" spc="-10" dirty="0">
                <a:latin typeface="Arial" panose="020B0604020202020204" pitchFamily="34" charset="0"/>
                <a:ea typeface="Calibri" panose="020F0502020204030204" pitchFamily="34" charset="0"/>
              </a:rPr>
              <a:t>li</a:t>
            </a:r>
            <a:r>
              <a:rPr lang="en-US" sz="1400" dirty="0">
                <a:latin typeface="Arial" panose="020B0604020202020204" pitchFamily="34" charset="0"/>
                <a:ea typeface="Calibri" panose="020F0502020204030204" pitchFamily="34" charset="0"/>
              </a:rPr>
              <a:t>ty</a:t>
            </a:r>
            <a:r>
              <a:rPr lang="en-US" sz="1400" spc="-10" dirty="0">
                <a:latin typeface="Arial" panose="020B0604020202020204" pitchFamily="34" charset="0"/>
                <a:ea typeface="Calibri" panose="020F0502020204030204" pitchFamily="34" charset="0"/>
              </a:rPr>
              <a:t> </a:t>
            </a:r>
            <a:r>
              <a:rPr lang="en-US" sz="1400" spc="5" dirty="0">
                <a:latin typeface="Arial" panose="020B0604020202020204" pitchFamily="34" charset="0"/>
                <a:ea typeface="Calibri" panose="020F0502020204030204" pitchFamily="34" charset="0"/>
              </a:rPr>
              <a:t>g</a:t>
            </a:r>
            <a:r>
              <a:rPr lang="en-US" sz="1400" dirty="0">
                <a:latin typeface="Arial" panose="020B0604020202020204" pitchFamily="34" charset="0"/>
                <a:ea typeface="Calibri" panose="020F0502020204030204" pitchFamily="34" charset="0"/>
              </a:rPr>
              <a:t>o</a:t>
            </a:r>
            <a:r>
              <a:rPr lang="en-US" sz="1400" spc="-5" dirty="0">
                <a:latin typeface="Arial" panose="020B0604020202020204" pitchFamily="34" charset="0"/>
                <a:ea typeface="Calibri" panose="020F0502020204030204" pitchFamily="34" charset="0"/>
              </a:rPr>
              <a:t>o</a:t>
            </a:r>
            <a:r>
              <a:rPr lang="en-US" sz="1400" spc="-15" dirty="0">
                <a:latin typeface="Arial" panose="020B0604020202020204" pitchFamily="34" charset="0"/>
                <a:ea typeface="Calibri" panose="020F0502020204030204" pitchFamily="34" charset="0"/>
              </a:rPr>
              <a:t>d</a:t>
            </a:r>
            <a:r>
              <a:rPr lang="en-US" sz="1400" dirty="0">
                <a:latin typeface="Arial" panose="020B0604020202020204" pitchFamily="34" charset="0"/>
                <a:ea typeface="Calibri" panose="020F0502020204030204" pitchFamily="34" charset="0"/>
              </a:rPr>
              <a:t>s</a:t>
            </a:r>
            <a:r>
              <a:rPr lang="en-US" sz="1400" spc="5" dirty="0">
                <a:latin typeface="Arial" panose="020B0604020202020204" pitchFamily="34" charset="0"/>
                <a:ea typeface="Calibri" panose="020F0502020204030204" pitchFamily="34" charset="0"/>
              </a:rPr>
              <a:t> </a:t>
            </a:r>
            <a:r>
              <a:rPr lang="en-US" sz="1400" dirty="0">
                <a:latin typeface="Arial" panose="020B0604020202020204" pitchFamily="34" charset="0"/>
                <a:ea typeface="Calibri" panose="020F0502020204030204" pitchFamily="34" charset="0"/>
              </a:rPr>
              <a:t>a</a:t>
            </a:r>
            <a:r>
              <a:rPr lang="en-US" sz="1400" spc="-5" dirty="0">
                <a:latin typeface="Arial" panose="020B0604020202020204" pitchFamily="34" charset="0"/>
                <a:ea typeface="Calibri" panose="020F0502020204030204" pitchFamily="34" charset="0"/>
              </a:rPr>
              <a:t>n</a:t>
            </a:r>
            <a:r>
              <a:rPr lang="en-US" sz="1400" dirty="0">
                <a:latin typeface="Arial" panose="020B0604020202020204" pitchFamily="34" charset="0"/>
                <a:ea typeface="Calibri" panose="020F0502020204030204" pitchFamily="34" charset="0"/>
              </a:rPr>
              <a:t>d </a:t>
            </a:r>
            <a:r>
              <a:rPr lang="en-US" sz="1400" dirty="0" smtClean="0">
                <a:latin typeface="Arial" panose="020B0604020202020204" pitchFamily="34" charset="0"/>
                <a:ea typeface="Calibri" panose="020F0502020204030204" pitchFamily="34" charset="0"/>
              </a:rPr>
              <a:t>s</a:t>
            </a:r>
            <a:r>
              <a:rPr lang="en-US" sz="1400" spc="-15" dirty="0" smtClean="0">
                <a:latin typeface="Arial" panose="020B0604020202020204" pitchFamily="34" charset="0"/>
                <a:ea typeface="Calibri" panose="020F0502020204030204" pitchFamily="34" charset="0"/>
              </a:rPr>
              <a:t>e</a:t>
            </a:r>
            <a:r>
              <a:rPr lang="en-US" sz="1400" dirty="0" smtClean="0">
                <a:latin typeface="Arial" panose="020B0604020202020204" pitchFamily="34" charset="0"/>
                <a:ea typeface="Calibri" panose="020F0502020204030204" pitchFamily="34" charset="0"/>
              </a:rPr>
              <a:t>r</a:t>
            </a:r>
            <a:r>
              <a:rPr lang="en-US" sz="1400" spc="-15" dirty="0" smtClean="0">
                <a:latin typeface="Arial" panose="020B0604020202020204" pitchFamily="34" charset="0"/>
                <a:ea typeface="Calibri" panose="020F0502020204030204" pitchFamily="34" charset="0"/>
              </a:rPr>
              <a:t>v</a:t>
            </a:r>
            <a:r>
              <a:rPr lang="en-US" sz="1400" spc="-10" dirty="0" smtClean="0">
                <a:latin typeface="Arial" panose="020B0604020202020204" pitchFamily="34" charset="0"/>
                <a:ea typeface="Calibri" panose="020F0502020204030204" pitchFamily="34" charset="0"/>
              </a:rPr>
              <a:t>i</a:t>
            </a:r>
            <a:r>
              <a:rPr lang="en-US" sz="1400" dirty="0" smtClean="0">
                <a:latin typeface="Arial" panose="020B0604020202020204" pitchFamily="34" charset="0"/>
                <a:ea typeface="Calibri" panose="020F0502020204030204" pitchFamily="34" charset="0"/>
              </a:rPr>
              <a:t>ces.</a:t>
            </a:r>
          </a:p>
          <a:p>
            <a:pPr lvl="0">
              <a:spcAft>
                <a:spcPts val="0"/>
              </a:spcAft>
              <a:buSzPts val="1200"/>
            </a:pPr>
            <a:endParaRPr lang="en-US" sz="1400" spc="-5" dirty="0" smtClean="0">
              <a:latin typeface="Arial" panose="020B0604020202020204" pitchFamily="34" charset="0"/>
              <a:ea typeface="Arial" panose="020B0604020202020204" pitchFamily="34" charset="0"/>
              <a:cs typeface="Times New Roman" panose="02020603050405020304" pitchFamily="18" charset="0"/>
            </a:endParaRPr>
          </a:p>
          <a:p>
            <a:pPr lvl="0" defTabSz="712788">
              <a:spcAft>
                <a:spcPts val="0"/>
              </a:spcAft>
              <a:buSzPts val="1200"/>
            </a:pPr>
            <a:r>
              <a:rPr lang="en-US" sz="1400" spc="-5" dirty="0">
                <a:latin typeface="Arial" panose="020B0604020202020204" pitchFamily="34" charset="0"/>
                <a:ea typeface="Arial" panose="020B0604020202020204" pitchFamily="34" charset="0"/>
                <a:cs typeface="Times New Roman" panose="02020603050405020304" pitchFamily="18" charset="0"/>
              </a:rPr>
              <a:t>	</a:t>
            </a:r>
            <a:r>
              <a:rPr lang="en-US" sz="1400" spc="-5" dirty="0" smtClean="0">
                <a:latin typeface="Arial" panose="020B0604020202020204" pitchFamily="34" charset="0"/>
                <a:ea typeface="Arial" panose="020B0604020202020204" pitchFamily="34" charset="0"/>
                <a:cs typeface="Times New Roman" panose="02020603050405020304" pitchFamily="18" charset="0"/>
              </a:rPr>
              <a:t>To </a:t>
            </a:r>
            <a:r>
              <a:rPr lang="en-US" sz="1400" spc="-5" dirty="0">
                <a:latin typeface="Arial" panose="020B0604020202020204" pitchFamily="34" charset="0"/>
                <a:ea typeface="Arial" panose="020B0604020202020204" pitchFamily="34" charset="0"/>
                <a:cs typeface="Times New Roman" panose="02020603050405020304" pitchFamily="18" charset="0"/>
              </a:rPr>
              <a:t>achieve above the following forms the checks and balances;</a:t>
            </a:r>
            <a:endParaRPr lang="en-ZA" sz="1200" spc="-5" dirty="0">
              <a:latin typeface="Arial" panose="020B0604020202020204" pitchFamily="34" charset="0"/>
              <a:ea typeface="Arial" panose="020B0604020202020204" pitchFamily="34" charset="0"/>
              <a:cs typeface="Times New Roman" panose="02020603050405020304" pitchFamily="18" charset="0"/>
            </a:endParaRPr>
          </a:p>
          <a:p>
            <a:pPr marL="793750" indent="-457200" algn="just">
              <a:spcAft>
                <a:spcPts val="0"/>
              </a:spcAft>
            </a:pPr>
            <a:r>
              <a:rPr lang="en-US" sz="1400" dirty="0">
                <a:latin typeface="Arial" panose="020B0604020202020204" pitchFamily="34" charset="0"/>
                <a:ea typeface="Calibri" panose="020F0502020204030204" pitchFamily="34" charset="0"/>
              </a:rPr>
              <a:t> </a:t>
            </a:r>
            <a:endParaRPr lang="en-ZA" sz="1200" dirty="0">
              <a:latin typeface="Arial" panose="020B0604020202020204" pitchFamily="34" charset="0"/>
              <a:ea typeface="Calibri" panose="020F0502020204030204" pitchFamily="34" charset="0"/>
            </a:endParaRPr>
          </a:p>
          <a:p>
            <a:pPr marL="712788" indent="-376238" algn="just">
              <a:spcAft>
                <a:spcPts val="0"/>
              </a:spcAft>
            </a:pPr>
            <a:endParaRPr lang="en-ZA" sz="1400" b="1" i="1"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1689975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3192" y="15842"/>
            <a:ext cx="9162288" cy="6020879"/>
          </a:xfrm>
          <a:prstGeom prst="rect">
            <a:avLst/>
          </a:prstGeom>
        </p:spPr>
        <p:txBody>
          <a:bodyPr wrap="square">
            <a:spAutoFit/>
          </a:bodyPr>
          <a:lstStyle/>
          <a:p>
            <a:pPr algn="just">
              <a:lnSpc>
                <a:spcPct val="115000"/>
              </a:lnSpc>
            </a:pPr>
            <a:r>
              <a:rPr lang="en-US" sz="1400" b="1" spc="-30" dirty="0" smtClean="0">
                <a:latin typeface="Arial" panose="020B0604020202020204" pitchFamily="34" charset="0"/>
                <a:ea typeface="Calibri" panose="020F0502020204030204" pitchFamily="34" charset="0"/>
              </a:rPr>
              <a:t>“</a:t>
            </a:r>
            <a:r>
              <a:rPr lang="en-US" sz="1400" b="1" spc="-10" dirty="0">
                <a:latin typeface="Arial" panose="020B0604020202020204" pitchFamily="34" charset="0"/>
                <a:ea typeface="Calibri" panose="020F0502020204030204" pitchFamily="34" charset="0"/>
              </a:rPr>
              <a:t>B</a:t>
            </a:r>
            <a:r>
              <a:rPr lang="en-US" sz="1400" b="1" dirty="0">
                <a:latin typeface="Arial" panose="020B0604020202020204" pitchFamily="34" charset="0"/>
                <a:ea typeface="Calibri" panose="020F0502020204030204" pitchFamily="34" charset="0"/>
              </a:rPr>
              <a:t>id</a:t>
            </a:r>
            <a:r>
              <a:rPr lang="en-US" sz="1400" b="1" spc="-25" dirty="0">
                <a:latin typeface="Arial" panose="020B0604020202020204" pitchFamily="34" charset="0"/>
                <a:ea typeface="Calibri" panose="020F0502020204030204" pitchFamily="34" charset="0"/>
              </a:rPr>
              <a:t> </a:t>
            </a:r>
            <a:r>
              <a:rPr lang="en-US" sz="1400" b="1" spc="-5" dirty="0">
                <a:latin typeface="Arial" panose="020B0604020202020204" pitchFamily="34" charset="0"/>
                <a:ea typeface="Calibri" panose="020F0502020204030204" pitchFamily="34" charset="0"/>
              </a:rPr>
              <a:t>E</a:t>
            </a:r>
            <a:r>
              <a:rPr lang="en-US" sz="1400" b="1" spc="-15" dirty="0">
                <a:latin typeface="Arial" panose="020B0604020202020204" pitchFamily="34" charset="0"/>
                <a:ea typeface="Calibri" panose="020F0502020204030204" pitchFamily="34" charset="0"/>
              </a:rPr>
              <a:t>v</a:t>
            </a:r>
            <a:r>
              <a:rPr lang="en-US" sz="1400" b="1" dirty="0">
                <a:latin typeface="Arial" panose="020B0604020202020204" pitchFamily="34" charset="0"/>
                <a:ea typeface="Calibri" panose="020F0502020204030204" pitchFamily="34" charset="0"/>
              </a:rPr>
              <a:t>alua</a:t>
            </a:r>
            <a:r>
              <a:rPr lang="en-US" sz="1400" b="1" spc="-10" dirty="0">
                <a:latin typeface="Arial" panose="020B0604020202020204" pitchFamily="34" charset="0"/>
                <a:ea typeface="Calibri" panose="020F0502020204030204" pitchFamily="34" charset="0"/>
              </a:rPr>
              <a:t>t</a:t>
            </a:r>
            <a:r>
              <a:rPr lang="en-US" sz="1400" b="1" dirty="0">
                <a:latin typeface="Arial" panose="020B0604020202020204" pitchFamily="34" charset="0"/>
                <a:ea typeface="Calibri" panose="020F0502020204030204" pitchFamily="34" charset="0"/>
              </a:rPr>
              <a:t>ion</a:t>
            </a:r>
            <a:r>
              <a:rPr lang="en-US" sz="1400" b="1" spc="-20" dirty="0">
                <a:latin typeface="Arial" panose="020B0604020202020204" pitchFamily="34" charset="0"/>
                <a:ea typeface="Calibri" panose="020F0502020204030204" pitchFamily="34" charset="0"/>
              </a:rPr>
              <a:t> Committee</a:t>
            </a:r>
            <a:r>
              <a:rPr lang="en-US" sz="1400" b="1" dirty="0">
                <a:latin typeface="Arial" panose="020B0604020202020204" pitchFamily="34" charset="0"/>
                <a:ea typeface="Calibri" panose="020F0502020204030204" pitchFamily="34" charset="0"/>
              </a:rPr>
              <a:t>”</a:t>
            </a:r>
            <a:r>
              <a:rPr lang="en-US" sz="1400" b="1" spc="-30" dirty="0">
                <a:latin typeface="Arial" panose="020B0604020202020204" pitchFamily="34" charset="0"/>
                <a:ea typeface="Calibri" panose="020F0502020204030204" pitchFamily="34" charset="0"/>
              </a:rPr>
              <a:t> </a:t>
            </a:r>
            <a:r>
              <a:rPr lang="en-US" sz="1400" spc="-20" dirty="0">
                <a:latin typeface="Arial" panose="020B0604020202020204" pitchFamily="34" charset="0"/>
                <a:ea typeface="Calibri" panose="020F0502020204030204" pitchFamily="34" charset="0"/>
              </a:rPr>
              <a:t>means</a:t>
            </a:r>
            <a:r>
              <a:rPr lang="en-US" sz="1400" spc="-30" dirty="0">
                <a:latin typeface="Arial" panose="020B0604020202020204" pitchFamily="34" charset="0"/>
                <a:ea typeface="Calibri" panose="020F0502020204030204" pitchFamily="34" charset="0"/>
              </a:rPr>
              <a:t> </a:t>
            </a:r>
            <a:r>
              <a:rPr lang="en-US" sz="1400" dirty="0">
                <a:latin typeface="Arial" panose="020B0604020202020204" pitchFamily="34" charset="0"/>
                <a:ea typeface="Calibri" panose="020F0502020204030204" pitchFamily="34" charset="0"/>
              </a:rPr>
              <a:t>the</a:t>
            </a:r>
            <a:r>
              <a:rPr lang="en-US" sz="1400" spc="-35" dirty="0">
                <a:latin typeface="Arial" panose="020B0604020202020204" pitchFamily="34" charset="0"/>
                <a:ea typeface="Calibri" panose="020F0502020204030204" pitchFamily="34" charset="0"/>
              </a:rPr>
              <a:t> committee</a:t>
            </a:r>
            <a:r>
              <a:rPr lang="en-US" sz="1400" spc="-30" dirty="0">
                <a:latin typeface="Arial" panose="020B0604020202020204" pitchFamily="34" charset="0"/>
                <a:ea typeface="Calibri" panose="020F0502020204030204" pitchFamily="34" charset="0"/>
              </a:rPr>
              <a:t> responsible for evaluating the bids received in accordance with scope and specifications contained in the Request for Proposals (RFP) and submit a report with a </a:t>
            </a:r>
            <a:r>
              <a:rPr lang="en-US" sz="1400" dirty="0">
                <a:latin typeface="Arial" panose="020B0604020202020204" pitchFamily="34" charset="0"/>
                <a:ea typeface="Calibri" panose="020F0502020204030204" pitchFamily="34" charset="0"/>
              </a:rPr>
              <a:t>rec</a:t>
            </a:r>
            <a:r>
              <a:rPr lang="en-US" sz="1400" spc="-20" dirty="0">
                <a:latin typeface="Arial" panose="020B0604020202020204" pitchFamily="34" charset="0"/>
                <a:ea typeface="Calibri" panose="020F0502020204030204" pitchFamily="34" charset="0"/>
              </a:rPr>
              <a:t>o</a:t>
            </a:r>
            <a:r>
              <a:rPr lang="en-US" sz="1400" dirty="0">
                <a:latin typeface="Arial" panose="020B0604020202020204" pitchFamily="34" charset="0"/>
                <a:ea typeface="Calibri" panose="020F0502020204030204" pitchFamily="34" charset="0"/>
              </a:rPr>
              <a:t>m</a:t>
            </a:r>
            <a:r>
              <a:rPr lang="en-US" sz="1400" spc="-10" dirty="0">
                <a:latin typeface="Arial" panose="020B0604020202020204" pitchFamily="34" charset="0"/>
                <a:ea typeface="Calibri" panose="020F0502020204030204" pitchFamily="34" charset="0"/>
              </a:rPr>
              <a:t>m</a:t>
            </a:r>
            <a:r>
              <a:rPr lang="en-US" sz="1400" dirty="0">
                <a:latin typeface="Arial" panose="020B0604020202020204" pitchFamily="34" charset="0"/>
                <a:ea typeface="Calibri" panose="020F0502020204030204" pitchFamily="34" charset="0"/>
              </a:rPr>
              <a:t>e</a:t>
            </a:r>
            <a:r>
              <a:rPr lang="en-US" sz="1400" spc="-5" dirty="0">
                <a:latin typeface="Arial" panose="020B0604020202020204" pitchFamily="34" charset="0"/>
                <a:ea typeface="Calibri" panose="020F0502020204030204" pitchFamily="34" charset="0"/>
              </a:rPr>
              <a:t>n</a:t>
            </a:r>
            <a:r>
              <a:rPr lang="en-US" sz="1400" dirty="0">
                <a:latin typeface="Arial" panose="020B0604020202020204" pitchFamily="34" charset="0"/>
                <a:ea typeface="Calibri" panose="020F0502020204030204" pitchFamily="34" charset="0"/>
              </a:rPr>
              <a:t>dation of an awarding of the tender to the Bid Adjudication Committee (BAC);</a:t>
            </a:r>
            <a:endParaRPr lang="en-ZA" sz="1400" dirty="0">
              <a:latin typeface="Arial" panose="020B0604020202020204" pitchFamily="34" charset="0"/>
              <a:ea typeface="Calibri" panose="020F0502020204030204" pitchFamily="34" charset="0"/>
            </a:endParaRPr>
          </a:p>
          <a:p>
            <a:pPr algn="just">
              <a:lnSpc>
                <a:spcPct val="115000"/>
              </a:lnSpc>
              <a:spcAft>
                <a:spcPts val="0"/>
              </a:spcAft>
            </a:pPr>
            <a:endParaRPr lang="en-ZA" sz="1400" dirty="0">
              <a:latin typeface="Calibri" panose="020F0502020204030204" pitchFamily="34" charset="0"/>
              <a:ea typeface="Calibri" panose="020F0502020204030204" pitchFamily="34" charset="0"/>
            </a:endParaRPr>
          </a:p>
          <a:p>
            <a:pPr algn="just">
              <a:lnSpc>
                <a:spcPct val="115000"/>
              </a:lnSpc>
              <a:spcAft>
                <a:spcPts val="0"/>
              </a:spcAft>
            </a:pPr>
            <a:r>
              <a:rPr lang="en-ZA" sz="1400" b="1" spc="-10" dirty="0">
                <a:latin typeface="Arial" panose="020B0604020202020204" pitchFamily="34" charset="0"/>
                <a:ea typeface="Calibri" panose="020F0502020204030204" pitchFamily="34" charset="0"/>
              </a:rPr>
              <a:t>“B</a:t>
            </a:r>
            <a:r>
              <a:rPr lang="en-ZA" sz="1400" b="1" dirty="0">
                <a:latin typeface="Arial" panose="020B0604020202020204" pitchFamily="34" charset="0"/>
                <a:ea typeface="Calibri" panose="020F0502020204030204" pitchFamily="34" charset="0"/>
              </a:rPr>
              <a:t>id</a:t>
            </a:r>
            <a:r>
              <a:rPr lang="en-ZA" sz="1400" b="1" spc="10" dirty="0">
                <a:latin typeface="Arial" panose="020B0604020202020204" pitchFamily="34" charset="0"/>
                <a:ea typeface="Calibri" panose="020F0502020204030204" pitchFamily="34" charset="0"/>
              </a:rPr>
              <a:t> </a:t>
            </a:r>
            <a:r>
              <a:rPr lang="en-ZA" sz="1400" b="1" spc="-45" dirty="0">
                <a:latin typeface="Arial" panose="020B0604020202020204" pitchFamily="34" charset="0"/>
                <a:ea typeface="Calibri" panose="020F0502020204030204" pitchFamily="34" charset="0"/>
              </a:rPr>
              <a:t>A</a:t>
            </a:r>
            <a:r>
              <a:rPr lang="en-ZA" sz="1400" b="1" spc="5" dirty="0">
                <a:latin typeface="Arial" panose="020B0604020202020204" pitchFamily="34" charset="0"/>
                <a:ea typeface="Calibri" panose="020F0502020204030204" pitchFamily="34" charset="0"/>
              </a:rPr>
              <a:t>d</a:t>
            </a:r>
            <a:r>
              <a:rPr lang="en-ZA" sz="1400" b="1" spc="-10" dirty="0">
                <a:latin typeface="Arial" panose="020B0604020202020204" pitchFamily="34" charset="0"/>
                <a:ea typeface="Calibri" panose="020F0502020204030204" pitchFamily="34" charset="0"/>
              </a:rPr>
              <a:t>j</a:t>
            </a:r>
            <a:r>
              <a:rPr lang="en-ZA" sz="1400" b="1" dirty="0">
                <a:latin typeface="Arial" panose="020B0604020202020204" pitchFamily="34" charset="0"/>
                <a:ea typeface="Calibri" panose="020F0502020204030204" pitchFamily="34" charset="0"/>
              </a:rPr>
              <a:t>u</a:t>
            </a:r>
            <a:r>
              <a:rPr lang="en-ZA" sz="1400" b="1" spc="-10" dirty="0">
                <a:latin typeface="Arial" panose="020B0604020202020204" pitchFamily="34" charset="0"/>
                <a:ea typeface="Calibri" panose="020F0502020204030204" pitchFamily="34" charset="0"/>
              </a:rPr>
              <a:t>d</a:t>
            </a:r>
            <a:r>
              <a:rPr lang="en-ZA" sz="1400" b="1" dirty="0">
                <a:latin typeface="Arial" panose="020B0604020202020204" pitchFamily="34" charset="0"/>
                <a:ea typeface="Calibri" panose="020F0502020204030204" pitchFamily="34" charset="0"/>
              </a:rPr>
              <a:t>ic</a:t>
            </a:r>
            <a:r>
              <a:rPr lang="en-ZA" sz="1400" b="1" spc="-5" dirty="0">
                <a:latin typeface="Arial" panose="020B0604020202020204" pitchFamily="34" charset="0"/>
                <a:ea typeface="Calibri" panose="020F0502020204030204" pitchFamily="34" charset="0"/>
              </a:rPr>
              <a:t>a</a:t>
            </a:r>
            <a:r>
              <a:rPr lang="en-ZA" sz="1400" b="1" dirty="0">
                <a:latin typeface="Arial" panose="020B0604020202020204" pitchFamily="34" charset="0"/>
                <a:ea typeface="Calibri" panose="020F0502020204030204" pitchFamily="34" charset="0"/>
              </a:rPr>
              <a:t>tion Committee”</a:t>
            </a:r>
            <a:r>
              <a:rPr lang="en-ZA" sz="1400" b="1" spc="-30" dirty="0">
                <a:latin typeface="Calibri" panose="020F0502020204030204" pitchFamily="34" charset="0"/>
                <a:ea typeface="Calibri" panose="020F0502020204030204" pitchFamily="34" charset="0"/>
              </a:rPr>
              <a:t> </a:t>
            </a:r>
            <a:r>
              <a:rPr lang="en-ZA" sz="1400" spc="5" dirty="0">
                <a:latin typeface="Arial" panose="020B0604020202020204" pitchFamily="34" charset="0"/>
                <a:ea typeface="Calibri" panose="020F0502020204030204" pitchFamily="34" charset="0"/>
              </a:rPr>
              <a:t>means </a:t>
            </a:r>
            <a:r>
              <a:rPr lang="en-ZA" sz="1400" dirty="0">
                <a:latin typeface="Arial" panose="020B0604020202020204" pitchFamily="34" charset="0"/>
                <a:ea typeface="Calibri" panose="020F0502020204030204" pitchFamily="34" charset="0"/>
              </a:rPr>
              <a:t>the</a:t>
            </a:r>
            <a:r>
              <a:rPr lang="en-ZA" sz="1400" spc="-10" dirty="0">
                <a:latin typeface="Arial" panose="020B0604020202020204" pitchFamily="34" charset="0"/>
                <a:ea typeface="Calibri" panose="020F0502020204030204" pitchFamily="34" charset="0"/>
              </a:rPr>
              <a:t> committee, which depending on the delegated powers could make the final award or recommend to the Executive Management Committee (EMC)</a:t>
            </a:r>
            <a:r>
              <a:rPr lang="en-ZA" sz="1400" dirty="0">
                <a:latin typeface="Arial" panose="020B0604020202020204" pitchFamily="34" charset="0"/>
                <a:ea typeface="Calibri" panose="020F0502020204030204" pitchFamily="34" charset="0"/>
              </a:rPr>
              <a:t> and Council.</a:t>
            </a:r>
            <a:endParaRPr lang="en-ZA" sz="1400" dirty="0">
              <a:latin typeface="Calibri" panose="020F0502020204030204" pitchFamily="34" charset="0"/>
              <a:ea typeface="Calibri" panose="020F0502020204030204" pitchFamily="34" charset="0"/>
            </a:endParaRPr>
          </a:p>
          <a:p>
            <a:pPr algn="just">
              <a:lnSpc>
                <a:spcPct val="115000"/>
              </a:lnSpc>
              <a:spcAft>
                <a:spcPts val="0"/>
              </a:spcAft>
            </a:pPr>
            <a:r>
              <a:rPr lang="en-ZA" sz="1400" dirty="0">
                <a:latin typeface="Arial" panose="020B0604020202020204" pitchFamily="34" charset="0"/>
                <a:ea typeface="Calibri" panose="020F0502020204030204" pitchFamily="34" charset="0"/>
              </a:rPr>
              <a:t> </a:t>
            </a:r>
            <a:endParaRPr lang="en-ZA" sz="1400" dirty="0">
              <a:latin typeface="Calibri" panose="020F0502020204030204" pitchFamily="34" charset="0"/>
              <a:ea typeface="Calibri" panose="020F0502020204030204" pitchFamily="34" charset="0"/>
            </a:endParaRPr>
          </a:p>
          <a:p>
            <a:pPr algn="just">
              <a:lnSpc>
                <a:spcPct val="115000"/>
              </a:lnSpc>
              <a:spcAft>
                <a:spcPts val="0"/>
              </a:spcAft>
            </a:pPr>
            <a:r>
              <a:rPr lang="en-ZA" sz="1400" b="1" dirty="0">
                <a:latin typeface="Arial" panose="020B0604020202020204" pitchFamily="34" charset="0"/>
                <a:ea typeface="Calibri" panose="020F0502020204030204" pitchFamily="34" charset="0"/>
              </a:rPr>
              <a:t>“Bid Specification Committee” </a:t>
            </a:r>
            <a:r>
              <a:rPr lang="en-ZA" sz="1400" dirty="0">
                <a:latin typeface="Arial" panose="020B0604020202020204" pitchFamily="34" charset="0"/>
                <a:ea typeface="Calibri" panose="020F0502020204030204" pitchFamily="34" charset="0"/>
              </a:rPr>
              <a:t>sets the specification for the service or product required. This committee is responsible for needs analysis, market, and supplier analysis, and ultimately for compilation of the specifications required;</a:t>
            </a:r>
            <a:endParaRPr lang="en-ZA" sz="1400" dirty="0">
              <a:latin typeface="Calibri" panose="020F0502020204030204" pitchFamily="34" charset="0"/>
              <a:ea typeface="Calibri" panose="020F0502020204030204" pitchFamily="34" charset="0"/>
            </a:endParaRPr>
          </a:p>
          <a:p>
            <a:pPr algn="just">
              <a:lnSpc>
                <a:spcPct val="115000"/>
              </a:lnSpc>
              <a:spcAft>
                <a:spcPts val="0"/>
              </a:spcAft>
            </a:pPr>
            <a:r>
              <a:rPr lang="en-ZA" sz="1400" dirty="0">
                <a:latin typeface="Arial" panose="020B0604020202020204" pitchFamily="34" charset="0"/>
                <a:ea typeface="Calibri" panose="020F0502020204030204" pitchFamily="34" charset="0"/>
              </a:rPr>
              <a:t>  </a:t>
            </a:r>
            <a:endParaRPr lang="en-ZA" sz="1400" dirty="0">
              <a:latin typeface="Calibri" panose="020F0502020204030204" pitchFamily="34" charset="0"/>
              <a:ea typeface="Calibri" panose="020F0502020204030204" pitchFamily="34" charset="0"/>
            </a:endParaRPr>
          </a:p>
          <a:p>
            <a:pPr algn="just">
              <a:lnSpc>
                <a:spcPct val="115000"/>
              </a:lnSpc>
              <a:spcAft>
                <a:spcPts val="0"/>
              </a:spcAft>
            </a:pPr>
            <a:r>
              <a:rPr lang="en-US" sz="1400" spc="5" dirty="0">
                <a:latin typeface="Arial" panose="020B0604020202020204" pitchFamily="34" charset="0"/>
                <a:ea typeface="Calibri" panose="020F0502020204030204" pitchFamily="34" charset="0"/>
              </a:rPr>
              <a:t>T</a:t>
            </a:r>
            <a:r>
              <a:rPr lang="en-US" sz="1400" dirty="0">
                <a:latin typeface="Arial" panose="020B0604020202020204" pitchFamily="34" charset="0"/>
                <a:ea typeface="Calibri" panose="020F0502020204030204" pitchFamily="34" charset="0"/>
              </a:rPr>
              <a:t>o</a:t>
            </a:r>
            <a:r>
              <a:rPr lang="en-US" sz="1400" spc="50" dirty="0">
                <a:latin typeface="Arial" panose="020B0604020202020204" pitchFamily="34" charset="0"/>
                <a:ea typeface="Calibri" panose="020F0502020204030204" pitchFamily="34" charset="0"/>
              </a:rPr>
              <a:t> </a:t>
            </a:r>
            <a:r>
              <a:rPr lang="en-US" sz="1400" dirty="0">
                <a:latin typeface="Arial" panose="020B0604020202020204" pitchFamily="34" charset="0"/>
                <a:ea typeface="Calibri" panose="020F0502020204030204" pitchFamily="34" charset="0"/>
              </a:rPr>
              <a:t>e</a:t>
            </a:r>
            <a:r>
              <a:rPr lang="en-US" sz="1400" spc="-5" dirty="0">
                <a:latin typeface="Arial" panose="020B0604020202020204" pitchFamily="34" charset="0"/>
                <a:ea typeface="Calibri" panose="020F0502020204030204" pitchFamily="34" charset="0"/>
              </a:rPr>
              <a:t>n</a:t>
            </a:r>
            <a:r>
              <a:rPr lang="en-US" sz="1400" dirty="0">
                <a:latin typeface="Arial" panose="020B0604020202020204" pitchFamily="34" charset="0"/>
                <a:ea typeface="Calibri" panose="020F0502020204030204" pitchFamily="34" charset="0"/>
              </a:rPr>
              <a:t>sure</a:t>
            </a:r>
            <a:r>
              <a:rPr lang="en-US" sz="1400" spc="50" dirty="0">
                <a:latin typeface="Arial" panose="020B0604020202020204" pitchFamily="34" charset="0"/>
                <a:ea typeface="Calibri" panose="020F0502020204030204" pitchFamily="34" charset="0"/>
              </a:rPr>
              <a:t> </a:t>
            </a:r>
            <a:r>
              <a:rPr lang="en-US" sz="1400" dirty="0">
                <a:latin typeface="Arial" panose="020B0604020202020204" pitchFamily="34" charset="0"/>
                <a:ea typeface="Calibri" panose="020F0502020204030204" pitchFamily="34" charset="0"/>
              </a:rPr>
              <a:t>prop</a:t>
            </a:r>
            <a:r>
              <a:rPr lang="en-US" sz="1400" spc="-20" dirty="0">
                <a:latin typeface="Arial" panose="020B0604020202020204" pitchFamily="34" charset="0"/>
                <a:ea typeface="Calibri" panose="020F0502020204030204" pitchFamily="34" charset="0"/>
              </a:rPr>
              <a:t>e</a:t>
            </a:r>
            <a:r>
              <a:rPr lang="en-US" sz="1400" dirty="0">
                <a:latin typeface="Arial" panose="020B0604020202020204" pitchFamily="34" charset="0"/>
                <a:ea typeface="Calibri" panose="020F0502020204030204" pitchFamily="34" charset="0"/>
              </a:rPr>
              <a:t>r</a:t>
            </a:r>
            <a:r>
              <a:rPr lang="en-US" sz="1400" spc="65" dirty="0">
                <a:latin typeface="Arial" panose="020B0604020202020204" pitchFamily="34" charset="0"/>
                <a:ea typeface="Calibri" panose="020F0502020204030204" pitchFamily="34" charset="0"/>
              </a:rPr>
              <a:t> </a:t>
            </a:r>
            <a:r>
              <a:rPr lang="en-US" sz="1400" spc="-15" dirty="0">
                <a:latin typeface="Arial" panose="020B0604020202020204" pitchFamily="34" charset="0"/>
                <a:ea typeface="Calibri" panose="020F0502020204030204" pitchFamily="34" charset="0"/>
              </a:rPr>
              <a:t>p</a:t>
            </a:r>
            <a:r>
              <a:rPr lang="en-US" sz="1400" dirty="0">
                <a:latin typeface="Arial" panose="020B0604020202020204" pitchFamily="34" charset="0"/>
                <a:ea typeface="Calibri" panose="020F0502020204030204" pitchFamily="34" charset="0"/>
              </a:rPr>
              <a:t>roc</a:t>
            </a:r>
            <a:r>
              <a:rPr lang="en-US" sz="1400" spc="-20" dirty="0">
                <a:latin typeface="Arial" panose="020B0604020202020204" pitchFamily="34" charset="0"/>
                <a:ea typeface="Calibri" panose="020F0502020204030204" pitchFamily="34" charset="0"/>
              </a:rPr>
              <a:t>u</a:t>
            </a:r>
            <a:r>
              <a:rPr lang="en-US" sz="1400" spc="-10" dirty="0">
                <a:latin typeface="Arial" panose="020B0604020202020204" pitchFamily="34" charset="0"/>
                <a:ea typeface="Calibri" panose="020F0502020204030204" pitchFamily="34" charset="0"/>
              </a:rPr>
              <a:t>r</a:t>
            </a:r>
            <a:r>
              <a:rPr lang="en-US" sz="1400" dirty="0">
                <a:latin typeface="Arial" panose="020B0604020202020204" pitchFamily="34" charset="0"/>
                <a:ea typeface="Calibri" panose="020F0502020204030204" pitchFamily="34" charset="0"/>
              </a:rPr>
              <a:t>ement</a:t>
            </a:r>
            <a:r>
              <a:rPr lang="en-US" sz="1400" spc="65" dirty="0">
                <a:latin typeface="Arial" panose="020B0604020202020204" pitchFamily="34" charset="0"/>
                <a:ea typeface="Calibri" panose="020F0502020204030204" pitchFamily="34" charset="0"/>
              </a:rPr>
              <a:t> </a:t>
            </a:r>
            <a:r>
              <a:rPr lang="en-US" sz="1400" dirty="0">
                <a:latin typeface="Arial" panose="020B0604020202020204" pitchFamily="34" charset="0"/>
                <a:ea typeface="Calibri" panose="020F0502020204030204" pitchFamily="34" charset="0"/>
              </a:rPr>
              <a:t>proc</a:t>
            </a:r>
            <a:r>
              <a:rPr lang="en-US" sz="1400" spc="-15" dirty="0">
                <a:latin typeface="Arial" panose="020B0604020202020204" pitchFamily="34" charset="0"/>
                <a:ea typeface="Calibri" panose="020F0502020204030204" pitchFamily="34" charset="0"/>
              </a:rPr>
              <a:t>e</a:t>
            </a:r>
            <a:r>
              <a:rPr lang="en-US" sz="1400" dirty="0">
                <a:latin typeface="Arial" panose="020B0604020202020204" pitchFamily="34" charset="0"/>
                <a:ea typeface="Calibri" panose="020F0502020204030204" pitchFamily="34" charset="0"/>
              </a:rPr>
              <a:t>ss,</a:t>
            </a:r>
            <a:r>
              <a:rPr lang="en-US" sz="1400" spc="55" dirty="0">
                <a:latin typeface="Arial" panose="020B0604020202020204" pitchFamily="34" charset="0"/>
                <a:ea typeface="Calibri" panose="020F0502020204030204" pitchFamily="34" charset="0"/>
              </a:rPr>
              <a:t> </a:t>
            </a:r>
            <a:r>
              <a:rPr lang="en-US" sz="1400" dirty="0">
                <a:latin typeface="Arial" panose="020B0604020202020204" pitchFamily="34" charset="0"/>
                <a:ea typeface="Calibri" panose="020F0502020204030204" pitchFamily="34" charset="0"/>
              </a:rPr>
              <a:t>the</a:t>
            </a:r>
            <a:r>
              <a:rPr lang="en-US" sz="1400" spc="45" dirty="0">
                <a:latin typeface="Arial" panose="020B0604020202020204" pitchFamily="34" charset="0"/>
                <a:ea typeface="Calibri" panose="020F0502020204030204" pitchFamily="34" charset="0"/>
              </a:rPr>
              <a:t> </a:t>
            </a:r>
            <a:r>
              <a:rPr lang="en-US" sz="1400" dirty="0">
                <a:latin typeface="Arial" panose="020B0604020202020204" pitchFamily="34" charset="0"/>
                <a:ea typeface="Calibri" panose="020F0502020204030204" pitchFamily="34" charset="0"/>
              </a:rPr>
              <a:t>a</a:t>
            </a:r>
            <a:r>
              <a:rPr lang="en-US" sz="1400" spc="-15" dirty="0">
                <a:latin typeface="Arial" panose="020B0604020202020204" pitchFamily="34" charset="0"/>
                <a:ea typeface="Calibri" panose="020F0502020204030204" pitchFamily="34" charset="0"/>
              </a:rPr>
              <a:t>c</a:t>
            </a:r>
            <a:r>
              <a:rPr lang="en-US" sz="1400" spc="5" dirty="0">
                <a:latin typeface="Arial" panose="020B0604020202020204" pitchFamily="34" charset="0"/>
                <a:ea typeface="Calibri" panose="020F0502020204030204" pitchFamily="34" charset="0"/>
              </a:rPr>
              <a:t>q</a:t>
            </a:r>
            <a:r>
              <a:rPr lang="en-US" sz="1400" spc="-15" dirty="0">
                <a:latin typeface="Arial" panose="020B0604020202020204" pitchFamily="34" charset="0"/>
                <a:ea typeface="Calibri" panose="020F0502020204030204" pitchFamily="34" charset="0"/>
              </a:rPr>
              <a:t>u</a:t>
            </a:r>
            <a:r>
              <a:rPr lang="en-US" sz="1400" spc="-10" dirty="0">
                <a:latin typeface="Arial" panose="020B0604020202020204" pitchFamily="34" charset="0"/>
                <a:ea typeface="Calibri" panose="020F0502020204030204" pitchFamily="34" charset="0"/>
              </a:rPr>
              <a:t>i</a:t>
            </a:r>
            <a:r>
              <a:rPr lang="en-US" sz="1400" dirty="0">
                <a:latin typeface="Arial" panose="020B0604020202020204" pitchFamily="34" charset="0"/>
                <a:ea typeface="Calibri" panose="020F0502020204030204" pitchFamily="34" charset="0"/>
              </a:rPr>
              <a:t>s</a:t>
            </a:r>
            <a:r>
              <a:rPr lang="en-US" sz="1400" spc="-10" dirty="0">
                <a:latin typeface="Arial" panose="020B0604020202020204" pitchFamily="34" charset="0"/>
                <a:ea typeface="Calibri" panose="020F0502020204030204" pitchFamily="34" charset="0"/>
              </a:rPr>
              <a:t>i</a:t>
            </a:r>
            <a:r>
              <a:rPr lang="en-US" sz="1400" dirty="0">
                <a:latin typeface="Arial" panose="020B0604020202020204" pitchFamily="34" charset="0"/>
                <a:ea typeface="Calibri" panose="020F0502020204030204" pitchFamily="34" charset="0"/>
              </a:rPr>
              <a:t>t</a:t>
            </a:r>
            <a:r>
              <a:rPr lang="en-US" sz="1400" spc="-10" dirty="0">
                <a:latin typeface="Arial" panose="020B0604020202020204" pitchFamily="34" charset="0"/>
                <a:ea typeface="Calibri" panose="020F0502020204030204" pitchFamily="34" charset="0"/>
              </a:rPr>
              <a:t>i</a:t>
            </a:r>
            <a:r>
              <a:rPr lang="en-US" sz="1400" dirty="0">
                <a:latin typeface="Arial" panose="020B0604020202020204" pitchFamily="34" charset="0"/>
                <a:ea typeface="Calibri" panose="020F0502020204030204" pitchFamily="34" charset="0"/>
              </a:rPr>
              <a:t>o</a:t>
            </a:r>
            <a:r>
              <a:rPr lang="en-US" sz="1400" spc="-5" dirty="0">
                <a:latin typeface="Arial" panose="020B0604020202020204" pitchFamily="34" charset="0"/>
                <a:ea typeface="Calibri" panose="020F0502020204030204" pitchFamily="34" charset="0"/>
              </a:rPr>
              <a:t>n</a:t>
            </a:r>
            <a:r>
              <a:rPr lang="en-US" sz="1400" dirty="0">
                <a:latin typeface="Arial" panose="020B0604020202020204" pitchFamily="34" charset="0"/>
                <a:ea typeface="Calibri" panose="020F0502020204030204" pitchFamily="34" charset="0"/>
              </a:rPr>
              <a:t>s</a:t>
            </a:r>
            <a:r>
              <a:rPr lang="en-US" sz="1400" spc="65" dirty="0">
                <a:latin typeface="Arial" panose="020B0604020202020204" pitchFamily="34" charset="0"/>
                <a:ea typeface="Calibri" panose="020F0502020204030204" pitchFamily="34" charset="0"/>
              </a:rPr>
              <a:t> </a:t>
            </a:r>
            <a:r>
              <a:rPr lang="en-US" sz="1400" spc="-15" dirty="0">
                <a:latin typeface="Arial" panose="020B0604020202020204" pitchFamily="34" charset="0"/>
                <a:ea typeface="Calibri" panose="020F0502020204030204" pitchFamily="34" charset="0"/>
              </a:rPr>
              <a:t>o</a:t>
            </a:r>
            <a:r>
              <a:rPr lang="en-US" sz="1400" dirty="0">
                <a:latin typeface="Arial" panose="020B0604020202020204" pitchFamily="34" charset="0"/>
                <a:ea typeface="Calibri" panose="020F0502020204030204" pitchFamily="34" charset="0"/>
              </a:rPr>
              <a:t>f</a:t>
            </a:r>
            <a:r>
              <a:rPr lang="en-US" sz="1400" spc="65" dirty="0">
                <a:latin typeface="Arial" panose="020B0604020202020204" pitchFamily="34" charset="0"/>
                <a:ea typeface="Calibri" panose="020F0502020204030204" pitchFamily="34" charset="0"/>
              </a:rPr>
              <a:t> </a:t>
            </a:r>
            <a:r>
              <a:rPr lang="en-US" sz="1400" spc="5" dirty="0">
                <a:latin typeface="Arial" panose="020B0604020202020204" pitchFamily="34" charset="0"/>
                <a:ea typeface="Calibri" panose="020F0502020204030204" pitchFamily="34" charset="0"/>
              </a:rPr>
              <a:t>g</a:t>
            </a:r>
            <a:r>
              <a:rPr lang="en-US" sz="1400" spc="-15" dirty="0">
                <a:latin typeface="Arial" panose="020B0604020202020204" pitchFamily="34" charset="0"/>
                <a:ea typeface="Calibri" panose="020F0502020204030204" pitchFamily="34" charset="0"/>
              </a:rPr>
              <a:t>o</a:t>
            </a:r>
            <a:r>
              <a:rPr lang="en-US" sz="1400" dirty="0">
                <a:latin typeface="Arial" panose="020B0604020202020204" pitchFamily="34" charset="0"/>
                <a:ea typeface="Calibri" panose="020F0502020204030204" pitchFamily="34" charset="0"/>
              </a:rPr>
              <a:t>o</a:t>
            </a:r>
            <a:r>
              <a:rPr lang="en-US" sz="1400" spc="-5" dirty="0">
                <a:latin typeface="Arial" panose="020B0604020202020204" pitchFamily="34" charset="0"/>
                <a:ea typeface="Calibri" panose="020F0502020204030204" pitchFamily="34" charset="0"/>
              </a:rPr>
              <a:t>d</a:t>
            </a:r>
            <a:r>
              <a:rPr lang="en-US" sz="1400" dirty="0">
                <a:latin typeface="Arial" panose="020B0604020202020204" pitchFamily="34" charset="0"/>
                <a:ea typeface="Calibri" panose="020F0502020204030204" pitchFamily="34" charset="0"/>
              </a:rPr>
              <a:t>s</a:t>
            </a:r>
            <a:r>
              <a:rPr lang="en-US" sz="1400" spc="65" dirty="0">
                <a:latin typeface="Arial" panose="020B0604020202020204" pitchFamily="34" charset="0"/>
                <a:ea typeface="Calibri" panose="020F0502020204030204" pitchFamily="34" charset="0"/>
              </a:rPr>
              <a:t> </a:t>
            </a:r>
            <a:r>
              <a:rPr lang="en-US" sz="1400" dirty="0">
                <a:latin typeface="Arial" panose="020B0604020202020204" pitchFamily="34" charset="0"/>
                <a:ea typeface="Calibri" panose="020F0502020204030204" pitchFamily="34" charset="0"/>
              </a:rPr>
              <a:t>a</a:t>
            </a:r>
            <a:r>
              <a:rPr lang="en-US" sz="1400" spc="-5" dirty="0">
                <a:latin typeface="Arial" panose="020B0604020202020204" pitchFamily="34" charset="0"/>
                <a:ea typeface="Calibri" panose="020F0502020204030204" pitchFamily="34" charset="0"/>
              </a:rPr>
              <a:t>n</a:t>
            </a:r>
            <a:r>
              <a:rPr lang="en-US" sz="1400" dirty="0">
                <a:latin typeface="Arial" panose="020B0604020202020204" pitchFamily="34" charset="0"/>
                <a:ea typeface="Calibri" panose="020F0502020204030204" pitchFamily="34" charset="0"/>
              </a:rPr>
              <a:t>d</a:t>
            </a:r>
            <a:r>
              <a:rPr lang="en-US" sz="1400" spc="50" dirty="0">
                <a:latin typeface="Arial" panose="020B0604020202020204" pitchFamily="34" charset="0"/>
                <a:ea typeface="Calibri" panose="020F0502020204030204" pitchFamily="34" charset="0"/>
              </a:rPr>
              <a:t> </a:t>
            </a:r>
            <a:r>
              <a:rPr lang="en-US" sz="1400" dirty="0">
                <a:latin typeface="Arial" panose="020B0604020202020204" pitchFamily="34" charset="0"/>
                <a:ea typeface="Calibri" panose="020F0502020204030204" pitchFamily="34" charset="0"/>
              </a:rPr>
              <a:t>se</a:t>
            </a:r>
            <a:r>
              <a:rPr lang="en-US" sz="1400" spc="-10" dirty="0">
                <a:latin typeface="Arial" panose="020B0604020202020204" pitchFamily="34" charset="0"/>
                <a:ea typeface="Calibri" panose="020F0502020204030204" pitchFamily="34" charset="0"/>
              </a:rPr>
              <a:t>r</a:t>
            </a:r>
            <a:r>
              <a:rPr lang="en-US" sz="1400" spc="-15" dirty="0">
                <a:latin typeface="Arial" panose="020B0604020202020204" pitchFamily="34" charset="0"/>
                <a:ea typeface="Calibri" panose="020F0502020204030204" pitchFamily="34" charset="0"/>
              </a:rPr>
              <a:t>v</a:t>
            </a:r>
            <a:r>
              <a:rPr lang="en-US" sz="1400" spc="-10" dirty="0">
                <a:latin typeface="Arial" panose="020B0604020202020204" pitchFamily="34" charset="0"/>
                <a:ea typeface="Calibri" panose="020F0502020204030204" pitchFamily="34" charset="0"/>
              </a:rPr>
              <a:t>i</a:t>
            </a:r>
            <a:r>
              <a:rPr lang="en-US" sz="1400" dirty="0">
                <a:latin typeface="Arial" panose="020B0604020202020204" pitchFamily="34" charset="0"/>
                <a:ea typeface="Calibri" panose="020F0502020204030204" pitchFamily="34" charset="0"/>
              </a:rPr>
              <a:t>ces,</a:t>
            </a:r>
            <a:r>
              <a:rPr lang="en-US" sz="1400" spc="65" dirty="0">
                <a:latin typeface="Arial" panose="020B0604020202020204" pitchFamily="34" charset="0"/>
                <a:ea typeface="Calibri" panose="020F0502020204030204" pitchFamily="34" charset="0"/>
              </a:rPr>
              <a:t> </a:t>
            </a:r>
            <a:r>
              <a:rPr lang="en-US" sz="1400" dirty="0">
                <a:latin typeface="Arial" panose="020B0604020202020204" pitchFamily="34" charset="0"/>
                <a:ea typeface="Calibri" panose="020F0502020204030204" pitchFamily="34" charset="0"/>
              </a:rPr>
              <a:t>sha</a:t>
            </a:r>
            <a:r>
              <a:rPr lang="en-US" sz="1400" spc="-10" dirty="0">
                <a:latin typeface="Arial" panose="020B0604020202020204" pitchFamily="34" charset="0"/>
                <a:ea typeface="Calibri" panose="020F0502020204030204" pitchFamily="34" charset="0"/>
              </a:rPr>
              <a:t>l</a:t>
            </a:r>
            <a:r>
              <a:rPr lang="en-US" sz="1400" dirty="0">
                <a:latin typeface="Arial" panose="020B0604020202020204" pitchFamily="34" charset="0"/>
                <a:ea typeface="Calibri" panose="020F0502020204030204" pitchFamily="34" charset="0"/>
              </a:rPr>
              <a:t>l</a:t>
            </a:r>
            <a:r>
              <a:rPr lang="en-US" sz="1400" spc="-15" dirty="0">
                <a:latin typeface="Arial" panose="020B0604020202020204" pitchFamily="34" charset="0"/>
                <a:ea typeface="Calibri" panose="020F0502020204030204" pitchFamily="34" charset="0"/>
              </a:rPr>
              <a:t> </a:t>
            </a:r>
            <a:r>
              <a:rPr lang="en-US" sz="1400" dirty="0">
                <a:latin typeface="Arial" panose="020B0604020202020204" pitchFamily="34" charset="0"/>
                <a:ea typeface="Calibri" panose="020F0502020204030204" pitchFamily="34" charset="0"/>
              </a:rPr>
              <a:t>be ma</a:t>
            </a:r>
            <a:r>
              <a:rPr lang="en-US" sz="1400" spc="-5" dirty="0">
                <a:latin typeface="Arial" panose="020B0604020202020204" pitchFamily="34" charset="0"/>
                <a:ea typeface="Calibri" panose="020F0502020204030204" pitchFamily="34" charset="0"/>
              </a:rPr>
              <a:t>n</a:t>
            </a:r>
            <a:r>
              <a:rPr lang="en-US" sz="1400" spc="-15" dirty="0">
                <a:latin typeface="Arial" panose="020B0604020202020204" pitchFamily="34" charset="0"/>
                <a:ea typeface="Calibri" panose="020F0502020204030204" pitchFamily="34" charset="0"/>
              </a:rPr>
              <a:t>a</a:t>
            </a:r>
            <a:r>
              <a:rPr lang="en-US" sz="1400" spc="5" dirty="0">
                <a:latin typeface="Arial" panose="020B0604020202020204" pitchFamily="34" charset="0"/>
                <a:ea typeface="Calibri" panose="020F0502020204030204" pitchFamily="34" charset="0"/>
              </a:rPr>
              <a:t>g</a:t>
            </a:r>
            <a:r>
              <a:rPr lang="en-US" sz="1400" dirty="0">
                <a:latin typeface="Arial" panose="020B0604020202020204" pitchFamily="34" charset="0"/>
                <a:ea typeface="Calibri" panose="020F0502020204030204" pitchFamily="34" charset="0"/>
              </a:rPr>
              <a:t>ed</a:t>
            </a:r>
            <a:r>
              <a:rPr lang="en-US" sz="1400" spc="-10" dirty="0">
                <a:latin typeface="Arial" panose="020B0604020202020204" pitchFamily="34" charset="0"/>
                <a:ea typeface="Calibri" panose="020F0502020204030204" pitchFamily="34" charset="0"/>
              </a:rPr>
              <a:t> </a:t>
            </a:r>
            <a:r>
              <a:rPr lang="en-US" sz="1400" spc="-10" dirty="0" smtClean="0">
                <a:latin typeface="Arial" panose="020B0604020202020204" pitchFamily="34" charset="0"/>
                <a:ea typeface="Calibri" panose="020F0502020204030204" pitchFamily="34" charset="0"/>
              </a:rPr>
              <a:t>i</a:t>
            </a:r>
            <a:r>
              <a:rPr lang="en-US" sz="1400" dirty="0" smtClean="0">
                <a:latin typeface="Arial" panose="020B0604020202020204" pitchFamily="34" charset="0"/>
                <a:ea typeface="Calibri" panose="020F0502020204030204" pitchFamily="34" charset="0"/>
              </a:rPr>
              <a:t>n acc</a:t>
            </a:r>
            <a:r>
              <a:rPr lang="en-US" sz="1400" spc="-15" dirty="0" smtClean="0">
                <a:latin typeface="Arial" panose="020B0604020202020204" pitchFamily="34" charset="0"/>
                <a:ea typeface="Calibri" panose="020F0502020204030204" pitchFamily="34" charset="0"/>
              </a:rPr>
              <a:t>o</a:t>
            </a:r>
            <a:r>
              <a:rPr lang="en-US" sz="1400" dirty="0" smtClean="0">
                <a:latin typeface="Arial" panose="020B0604020202020204" pitchFamily="34" charset="0"/>
                <a:ea typeface="Calibri" panose="020F0502020204030204" pitchFamily="34" charset="0"/>
              </a:rPr>
              <a:t>rd</a:t>
            </a:r>
            <a:r>
              <a:rPr lang="en-US" sz="1400" spc="-5" dirty="0" smtClean="0">
                <a:latin typeface="Arial" panose="020B0604020202020204" pitchFamily="34" charset="0"/>
                <a:ea typeface="Calibri" panose="020F0502020204030204" pitchFamily="34" charset="0"/>
              </a:rPr>
              <a:t>a</a:t>
            </a:r>
            <a:r>
              <a:rPr lang="en-US" sz="1400" spc="-15" dirty="0" smtClean="0">
                <a:latin typeface="Arial" panose="020B0604020202020204" pitchFamily="34" charset="0"/>
                <a:ea typeface="Calibri" panose="020F0502020204030204" pitchFamily="34" charset="0"/>
              </a:rPr>
              <a:t>n</a:t>
            </a:r>
            <a:r>
              <a:rPr lang="en-US" sz="1400" dirty="0" smtClean="0">
                <a:latin typeface="Arial" panose="020B0604020202020204" pitchFamily="34" charset="0"/>
                <a:ea typeface="Calibri" panose="020F0502020204030204" pitchFamily="34" charset="0"/>
              </a:rPr>
              <a:t>ce </a:t>
            </a:r>
            <a:r>
              <a:rPr lang="en-US" sz="1400" spc="-15" dirty="0">
                <a:latin typeface="Arial" panose="020B0604020202020204" pitchFamily="34" charset="0"/>
                <a:ea typeface="Calibri" panose="020F0502020204030204" pitchFamily="34" charset="0"/>
              </a:rPr>
              <a:t>w</a:t>
            </a:r>
            <a:r>
              <a:rPr lang="en-US" sz="1400" spc="-10" dirty="0">
                <a:latin typeface="Arial" panose="020B0604020202020204" pitchFamily="34" charset="0"/>
                <a:ea typeface="Calibri" panose="020F0502020204030204" pitchFamily="34" charset="0"/>
              </a:rPr>
              <a:t>i</a:t>
            </a:r>
            <a:r>
              <a:rPr lang="en-US" sz="1400" dirty="0">
                <a:latin typeface="Arial" panose="020B0604020202020204" pitchFamily="34" charset="0"/>
                <a:ea typeface="Calibri" panose="020F0502020204030204" pitchFamily="34" charset="0"/>
              </a:rPr>
              <a:t>th</a:t>
            </a:r>
            <a:r>
              <a:rPr lang="en-US" sz="1400" dirty="0" smtClean="0">
                <a:latin typeface="Arial" panose="020B0604020202020204" pitchFamily="34" charset="0"/>
                <a:ea typeface="Calibri" panose="020F0502020204030204" pitchFamily="34" charset="0"/>
              </a:rPr>
              <a:t>:</a:t>
            </a:r>
            <a:endParaRPr lang="en-ZA" sz="1400" dirty="0">
              <a:latin typeface="Arial" panose="020B0604020202020204" pitchFamily="34" charset="0"/>
              <a:ea typeface="Calibri" panose="020F0502020204030204" pitchFamily="34" charset="0"/>
            </a:endParaRPr>
          </a:p>
          <a:p>
            <a:pPr marL="357188" lvl="3" indent="-357188" algn="just">
              <a:lnSpc>
                <a:spcPct val="115000"/>
              </a:lnSpc>
              <a:spcAft>
                <a:spcPts val="0"/>
              </a:spcAft>
              <a:buSzPts val="1200"/>
              <a:buFont typeface="Arial" panose="020B0604020202020204" pitchFamily="34" charset="0"/>
              <a:buAutoNum type="alphaLcParenR"/>
            </a:pPr>
            <a:r>
              <a:rPr lang="en-US" sz="1400" spc="-5" dirty="0" err="1">
                <a:latin typeface="Arial" panose="020B0604020202020204" pitchFamily="34" charset="0"/>
                <a:ea typeface="Arial" panose="020B0604020202020204" pitchFamily="34" charset="0"/>
                <a:cs typeface="Times New Roman" panose="02020603050405020304" pitchFamily="18" charset="0"/>
              </a:rPr>
              <a:t>Author</a:t>
            </a:r>
            <a:r>
              <a:rPr lang="en-US" sz="1400" spc="-10" dirty="0" err="1">
                <a:latin typeface="Arial" panose="020B0604020202020204" pitchFamily="34" charset="0"/>
                <a:ea typeface="Arial" panose="020B0604020202020204" pitchFamily="34" charset="0"/>
                <a:cs typeface="Times New Roman" panose="02020603050405020304" pitchFamily="18" charset="0"/>
              </a:rPr>
              <a:t>is</a:t>
            </a:r>
            <a:r>
              <a:rPr lang="en-US" sz="1400" spc="-5" dirty="0" err="1">
                <a:latin typeface="Arial" panose="020B0604020202020204" pitchFamily="34" charset="0"/>
                <a:ea typeface="Arial" panose="020B0604020202020204" pitchFamily="34" charset="0"/>
                <a:cs typeface="Times New Roman" panose="02020603050405020304" pitchFamily="18" charset="0"/>
              </a:rPr>
              <a:t>ed</a:t>
            </a:r>
            <a:r>
              <a:rPr lang="en-US" sz="1400" spc="-5" dirty="0">
                <a:latin typeface="Arial" panose="020B0604020202020204" pitchFamily="34" charset="0"/>
                <a:ea typeface="Arial" panose="020B0604020202020204" pitchFamily="34" charset="0"/>
                <a:cs typeface="Times New Roman" panose="02020603050405020304" pitchFamily="18" charset="0"/>
              </a:rPr>
              <a:t> procedur</a:t>
            </a:r>
            <a:r>
              <a:rPr lang="en-US" sz="1400" spc="-15" dirty="0">
                <a:latin typeface="Arial" panose="020B0604020202020204" pitchFamily="34" charset="0"/>
                <a:ea typeface="Arial" panose="020B0604020202020204" pitchFamily="34" charset="0"/>
                <a:cs typeface="Times New Roman" panose="02020603050405020304" pitchFamily="18" charset="0"/>
              </a:rPr>
              <a:t>e</a:t>
            </a:r>
            <a:r>
              <a:rPr lang="en-US" sz="1400" spc="-5" dirty="0">
                <a:latin typeface="Arial" panose="020B0604020202020204" pitchFamily="34" charset="0"/>
                <a:ea typeface="Arial" panose="020B0604020202020204" pitchFamily="34" charset="0"/>
                <a:cs typeface="Times New Roman" panose="02020603050405020304" pitchFamily="18" charset="0"/>
              </a:rPr>
              <a:t>s;</a:t>
            </a:r>
            <a:endParaRPr lang="en-ZA" sz="1400" spc="-5" dirty="0">
              <a:latin typeface="Arial" panose="020B0604020202020204" pitchFamily="34" charset="0"/>
              <a:ea typeface="Arial" panose="020B0604020202020204" pitchFamily="34" charset="0"/>
              <a:cs typeface="Times New Roman" panose="02020603050405020304" pitchFamily="18" charset="0"/>
            </a:endParaRPr>
          </a:p>
          <a:p>
            <a:pPr marL="357188" lvl="3" indent="-357188" algn="just">
              <a:lnSpc>
                <a:spcPct val="115000"/>
              </a:lnSpc>
              <a:spcBef>
                <a:spcPts val="5"/>
              </a:spcBef>
              <a:spcAft>
                <a:spcPts val="0"/>
              </a:spcAft>
              <a:buSzPts val="1200"/>
              <a:buFont typeface="Arial" panose="020B0604020202020204" pitchFamily="34" charset="0"/>
              <a:buAutoNum type="alphaLcParenR"/>
            </a:pPr>
            <a:r>
              <a:rPr lang="en-US" sz="1400" spc="-5" dirty="0">
                <a:latin typeface="Arial" panose="020B0604020202020204" pitchFamily="34" charset="0"/>
                <a:ea typeface="Arial" panose="020B0604020202020204" pitchFamily="34" charset="0"/>
                <a:cs typeface="Times New Roman" panose="02020603050405020304" pitchFamily="18" charset="0"/>
              </a:rPr>
              <a:t>Appro</a:t>
            </a:r>
            <a:r>
              <a:rPr lang="en-US" sz="1400" spc="-15" dirty="0">
                <a:latin typeface="Arial" panose="020B0604020202020204" pitchFamily="34" charset="0"/>
                <a:ea typeface="Arial" panose="020B0604020202020204" pitchFamily="34" charset="0"/>
                <a:cs typeface="Times New Roman" panose="02020603050405020304" pitchFamily="18" charset="0"/>
              </a:rPr>
              <a:t>v</a:t>
            </a:r>
            <a:r>
              <a:rPr lang="en-US" sz="1400" spc="-5" dirty="0">
                <a:latin typeface="Arial" panose="020B0604020202020204" pitchFamily="34" charset="0"/>
                <a:ea typeface="Arial" panose="020B0604020202020204" pitchFamily="34" charset="0"/>
                <a:cs typeface="Times New Roman" panose="02020603050405020304" pitchFamily="18" charset="0"/>
              </a:rPr>
              <a:t>ed bud</a:t>
            </a:r>
            <a:r>
              <a:rPr lang="en-US" sz="1400" spc="5" dirty="0">
                <a:latin typeface="Arial" panose="020B0604020202020204" pitchFamily="34" charset="0"/>
                <a:ea typeface="Arial" panose="020B0604020202020204" pitchFamily="34" charset="0"/>
                <a:cs typeface="Times New Roman" panose="02020603050405020304" pitchFamily="18" charset="0"/>
              </a:rPr>
              <a:t>g</a:t>
            </a:r>
            <a:r>
              <a:rPr lang="en-US" sz="1400" spc="-15" dirty="0">
                <a:latin typeface="Arial" panose="020B0604020202020204" pitchFamily="34" charset="0"/>
                <a:ea typeface="Arial" panose="020B0604020202020204" pitchFamily="34" charset="0"/>
                <a:cs typeface="Times New Roman" panose="02020603050405020304" pitchFamily="18" charset="0"/>
              </a:rPr>
              <a:t>e</a:t>
            </a:r>
            <a:r>
              <a:rPr lang="en-US" sz="1400" spc="-5" dirty="0">
                <a:latin typeface="Arial" panose="020B0604020202020204" pitchFamily="34" charset="0"/>
                <a:ea typeface="Arial" panose="020B0604020202020204" pitchFamily="34" charset="0"/>
                <a:cs typeface="Times New Roman" panose="02020603050405020304" pitchFamily="18" charset="0"/>
              </a:rPr>
              <a:t>t; and</a:t>
            </a:r>
            <a:endParaRPr lang="en-ZA" sz="1400" spc="-5" dirty="0">
              <a:latin typeface="Arial" panose="020B0604020202020204" pitchFamily="34" charset="0"/>
              <a:ea typeface="Arial" panose="020B0604020202020204" pitchFamily="34" charset="0"/>
              <a:cs typeface="Times New Roman" panose="02020603050405020304" pitchFamily="18" charset="0"/>
            </a:endParaRPr>
          </a:p>
          <a:p>
            <a:pPr marL="357188" lvl="3" indent="-357188" algn="just">
              <a:lnSpc>
                <a:spcPct val="115000"/>
              </a:lnSpc>
              <a:spcAft>
                <a:spcPts val="0"/>
              </a:spcAft>
              <a:buSzPts val="1200"/>
              <a:buFont typeface="Arial" panose="020B0604020202020204" pitchFamily="34" charset="0"/>
              <a:buAutoNum type="alphaLcParenR"/>
            </a:pPr>
            <a:r>
              <a:rPr lang="en-US" sz="1400" spc="5" dirty="0">
                <a:latin typeface="Arial" panose="020B0604020202020204" pitchFamily="34" charset="0"/>
                <a:ea typeface="Arial" panose="020B0604020202020204" pitchFamily="34" charset="0"/>
                <a:cs typeface="Times New Roman" panose="02020603050405020304" pitchFamily="18" charset="0"/>
              </a:rPr>
              <a:t>T</a:t>
            </a:r>
            <a:r>
              <a:rPr lang="en-US" sz="1400" spc="-5" dirty="0">
                <a:latin typeface="Arial" panose="020B0604020202020204" pitchFamily="34" charset="0"/>
                <a:ea typeface="Arial" panose="020B0604020202020204" pitchFamily="34" charset="0"/>
                <a:cs typeface="Times New Roman" panose="02020603050405020304" pitchFamily="18" charset="0"/>
              </a:rPr>
              <a:t>he</a:t>
            </a:r>
            <a:r>
              <a:rPr lang="en-US" sz="1400" spc="-10" dirty="0">
                <a:latin typeface="Arial" panose="020B0604020202020204" pitchFamily="34" charset="0"/>
                <a:ea typeface="Arial" panose="020B0604020202020204" pitchFamily="34" charset="0"/>
                <a:cs typeface="Times New Roman" panose="02020603050405020304" pitchFamily="18" charset="0"/>
              </a:rPr>
              <a:t> </a:t>
            </a:r>
            <a:r>
              <a:rPr lang="en-US" sz="1400" spc="-5" dirty="0">
                <a:latin typeface="Arial" panose="020B0604020202020204" pitchFamily="34" charset="0"/>
                <a:ea typeface="Arial" panose="020B0604020202020204" pitchFamily="34" charset="0"/>
                <a:cs typeface="Times New Roman" panose="02020603050405020304" pitchFamily="18" charset="0"/>
              </a:rPr>
              <a:t>t</a:t>
            </a:r>
            <a:r>
              <a:rPr lang="en-US" sz="1400" spc="-15" dirty="0">
                <a:latin typeface="Arial" panose="020B0604020202020204" pitchFamily="34" charset="0"/>
                <a:ea typeface="Arial" panose="020B0604020202020204" pitchFamily="34" charset="0"/>
                <a:cs typeface="Times New Roman" panose="02020603050405020304" pitchFamily="18" charset="0"/>
              </a:rPr>
              <a:t>h</a:t>
            </a:r>
            <a:r>
              <a:rPr lang="en-US" sz="1400" spc="-5" dirty="0">
                <a:latin typeface="Arial" panose="020B0604020202020204" pitchFamily="34" charset="0"/>
                <a:ea typeface="Arial" panose="020B0604020202020204" pitchFamily="34" charset="0"/>
                <a:cs typeface="Times New Roman" panose="02020603050405020304" pitchFamily="18" charset="0"/>
              </a:rPr>
              <a:t>resho</a:t>
            </a:r>
            <a:r>
              <a:rPr lang="en-US" sz="1400" spc="-10" dirty="0">
                <a:latin typeface="Arial" panose="020B0604020202020204" pitchFamily="34" charset="0"/>
                <a:ea typeface="Arial" panose="020B0604020202020204" pitchFamily="34" charset="0"/>
                <a:cs typeface="Times New Roman" panose="02020603050405020304" pitchFamily="18" charset="0"/>
              </a:rPr>
              <a:t>l</a:t>
            </a:r>
            <a:r>
              <a:rPr lang="en-US" sz="1400" spc="-5" dirty="0">
                <a:latin typeface="Arial" panose="020B0604020202020204" pitchFamily="34" charset="0"/>
                <a:ea typeface="Arial" panose="020B0604020202020204" pitchFamily="34" charset="0"/>
                <a:cs typeface="Times New Roman" panose="02020603050405020304" pitchFamily="18" charset="0"/>
              </a:rPr>
              <a:t>d </a:t>
            </a:r>
            <a:r>
              <a:rPr lang="en-US" sz="1400" spc="-10" dirty="0">
                <a:latin typeface="Arial" panose="020B0604020202020204" pitchFamily="34" charset="0"/>
                <a:ea typeface="Arial" panose="020B0604020202020204" pitchFamily="34" charset="0"/>
                <a:cs typeface="Times New Roman" panose="02020603050405020304" pitchFamily="18" charset="0"/>
              </a:rPr>
              <a:t>v</a:t>
            </a:r>
            <a:r>
              <a:rPr lang="en-US" sz="1400" spc="-5" dirty="0">
                <a:latin typeface="Arial" panose="020B0604020202020204" pitchFamily="34" charset="0"/>
                <a:ea typeface="Arial" panose="020B0604020202020204" pitchFamily="34" charset="0"/>
                <a:cs typeface="Times New Roman" panose="02020603050405020304" pitchFamily="18" charset="0"/>
              </a:rPr>
              <a:t>a</a:t>
            </a:r>
            <a:r>
              <a:rPr lang="en-US" sz="1400" spc="-10" dirty="0">
                <a:latin typeface="Arial" panose="020B0604020202020204" pitchFamily="34" charset="0"/>
                <a:ea typeface="Arial" panose="020B0604020202020204" pitchFamily="34" charset="0"/>
                <a:cs typeface="Times New Roman" panose="02020603050405020304" pitchFamily="18" charset="0"/>
              </a:rPr>
              <a:t>l</a:t>
            </a:r>
            <a:r>
              <a:rPr lang="en-US" sz="1400" spc="-5" dirty="0">
                <a:latin typeface="Arial" panose="020B0604020202020204" pitchFamily="34" charset="0"/>
                <a:ea typeface="Arial" panose="020B0604020202020204" pitchFamily="34" charset="0"/>
                <a:cs typeface="Times New Roman" panose="02020603050405020304" pitchFamily="18" charset="0"/>
              </a:rPr>
              <a:t>ues</a:t>
            </a:r>
            <a:r>
              <a:rPr lang="en-US" sz="1400" spc="5" dirty="0">
                <a:latin typeface="Arial" panose="020B0604020202020204" pitchFamily="34" charset="0"/>
                <a:ea typeface="Arial" panose="020B0604020202020204" pitchFamily="34" charset="0"/>
                <a:cs typeface="Times New Roman" panose="02020603050405020304" pitchFamily="18" charset="0"/>
              </a:rPr>
              <a:t> </a:t>
            </a:r>
            <a:r>
              <a:rPr lang="en-US" sz="1400" spc="-15" dirty="0">
                <a:latin typeface="Arial" panose="020B0604020202020204" pitchFamily="34" charset="0"/>
                <a:ea typeface="Arial" panose="020B0604020202020204" pitchFamily="34" charset="0"/>
                <a:cs typeface="Times New Roman" panose="02020603050405020304" pitchFamily="18" charset="0"/>
              </a:rPr>
              <a:t>o</a:t>
            </a:r>
            <a:r>
              <a:rPr lang="en-US" sz="1400" spc="-5" dirty="0">
                <a:latin typeface="Arial" panose="020B0604020202020204" pitchFamily="34" charset="0"/>
                <a:ea typeface="Arial" panose="020B0604020202020204" pitchFamily="34" charset="0"/>
                <a:cs typeface="Times New Roman" panose="02020603050405020304" pitchFamily="18" charset="0"/>
              </a:rPr>
              <a:t>f</a:t>
            </a:r>
            <a:r>
              <a:rPr lang="en-US" sz="1400" spc="10" dirty="0">
                <a:latin typeface="Arial" panose="020B0604020202020204" pitchFamily="34" charset="0"/>
                <a:ea typeface="Arial" panose="020B0604020202020204" pitchFamily="34" charset="0"/>
                <a:cs typeface="Times New Roman" panose="02020603050405020304" pitchFamily="18" charset="0"/>
              </a:rPr>
              <a:t> </a:t>
            </a:r>
            <a:r>
              <a:rPr lang="en-US" sz="1400" spc="-10" dirty="0">
                <a:latin typeface="Arial" panose="020B0604020202020204" pitchFamily="34" charset="0"/>
                <a:ea typeface="Arial" panose="020B0604020202020204" pitchFamily="34" charset="0"/>
                <a:cs typeface="Times New Roman" panose="02020603050405020304" pitchFamily="18" charset="0"/>
              </a:rPr>
              <a:t>t</a:t>
            </a:r>
            <a:r>
              <a:rPr lang="en-US" sz="1400" spc="-5" dirty="0">
                <a:latin typeface="Arial" panose="020B0604020202020204" pitchFamily="34" charset="0"/>
                <a:ea typeface="Arial" panose="020B0604020202020204" pitchFamily="34" charset="0"/>
                <a:cs typeface="Times New Roman" panose="02020603050405020304" pitchFamily="18" charset="0"/>
              </a:rPr>
              <a:t>he d</a:t>
            </a:r>
            <a:r>
              <a:rPr lang="en-US" sz="1400" spc="-20" dirty="0">
                <a:latin typeface="Arial" panose="020B0604020202020204" pitchFamily="34" charset="0"/>
                <a:ea typeface="Arial" panose="020B0604020202020204" pitchFamily="34" charset="0"/>
                <a:cs typeface="Times New Roman" panose="02020603050405020304" pitchFamily="18" charset="0"/>
              </a:rPr>
              <a:t>i</a:t>
            </a:r>
            <a:r>
              <a:rPr lang="en-US" sz="1400" spc="-5" dirty="0">
                <a:latin typeface="Arial" panose="020B0604020202020204" pitchFamily="34" charset="0"/>
                <a:ea typeface="Arial" panose="020B0604020202020204" pitchFamily="34" charset="0"/>
                <a:cs typeface="Times New Roman" panose="02020603050405020304" pitchFamily="18" charset="0"/>
              </a:rPr>
              <a:t>f</a:t>
            </a:r>
            <a:r>
              <a:rPr lang="en-US" sz="1400" spc="15" dirty="0">
                <a:latin typeface="Arial" panose="020B0604020202020204" pitchFamily="34" charset="0"/>
                <a:ea typeface="Arial" panose="020B0604020202020204" pitchFamily="34" charset="0"/>
                <a:cs typeface="Times New Roman" panose="02020603050405020304" pitchFamily="18" charset="0"/>
              </a:rPr>
              <a:t>f</a:t>
            </a:r>
            <a:r>
              <a:rPr lang="en-US" sz="1400" spc="-15" dirty="0">
                <a:latin typeface="Arial" panose="020B0604020202020204" pitchFamily="34" charset="0"/>
                <a:ea typeface="Arial" panose="020B0604020202020204" pitchFamily="34" charset="0"/>
                <a:cs typeface="Times New Roman" panose="02020603050405020304" pitchFamily="18" charset="0"/>
              </a:rPr>
              <a:t>e</a:t>
            </a:r>
            <a:r>
              <a:rPr lang="en-US" sz="1400" spc="-5" dirty="0">
                <a:latin typeface="Arial" panose="020B0604020202020204" pitchFamily="34" charset="0"/>
                <a:ea typeface="Arial" panose="020B0604020202020204" pitchFamily="34" charset="0"/>
                <a:cs typeface="Times New Roman" panose="02020603050405020304" pitchFamily="18" charset="0"/>
              </a:rPr>
              <a:t>rent </a:t>
            </a:r>
            <a:r>
              <a:rPr lang="en-US" sz="1400" spc="-10" dirty="0">
                <a:latin typeface="Arial" panose="020B0604020202020204" pitchFamily="34" charset="0"/>
                <a:ea typeface="Arial" panose="020B0604020202020204" pitchFamily="34" charset="0"/>
                <a:cs typeface="Times New Roman" panose="02020603050405020304" pitchFamily="18" charset="0"/>
              </a:rPr>
              <a:t>l</a:t>
            </a:r>
            <a:r>
              <a:rPr lang="en-US" sz="1400" spc="-5" dirty="0">
                <a:latin typeface="Arial" panose="020B0604020202020204" pitchFamily="34" charset="0"/>
                <a:ea typeface="Arial" panose="020B0604020202020204" pitchFamily="34" charset="0"/>
                <a:cs typeface="Times New Roman" panose="02020603050405020304" pitchFamily="18" charset="0"/>
              </a:rPr>
              <a:t>e</a:t>
            </a:r>
            <a:r>
              <a:rPr lang="en-US" sz="1400" spc="-15" dirty="0">
                <a:latin typeface="Arial" panose="020B0604020202020204" pitchFamily="34" charset="0"/>
                <a:ea typeface="Arial" panose="020B0604020202020204" pitchFamily="34" charset="0"/>
                <a:cs typeface="Times New Roman" panose="02020603050405020304" pitchFamily="18" charset="0"/>
              </a:rPr>
              <a:t>v</a:t>
            </a:r>
            <a:r>
              <a:rPr lang="en-US" sz="1400" spc="-5" dirty="0">
                <a:latin typeface="Arial" panose="020B0604020202020204" pitchFamily="34" charset="0"/>
                <a:ea typeface="Arial" panose="020B0604020202020204" pitchFamily="34" charset="0"/>
                <a:cs typeface="Times New Roman" panose="02020603050405020304" pitchFamily="18" charset="0"/>
              </a:rPr>
              <a:t>e</a:t>
            </a:r>
            <a:r>
              <a:rPr lang="en-US" sz="1400" spc="-10" dirty="0">
                <a:latin typeface="Arial" panose="020B0604020202020204" pitchFamily="34" charset="0"/>
                <a:ea typeface="Arial" panose="020B0604020202020204" pitchFamily="34" charset="0"/>
                <a:cs typeface="Times New Roman" panose="02020603050405020304" pitchFamily="18" charset="0"/>
              </a:rPr>
              <a:t>l</a:t>
            </a:r>
            <a:r>
              <a:rPr lang="en-US" sz="1400" spc="-5" dirty="0">
                <a:latin typeface="Arial" panose="020B0604020202020204" pitchFamily="34" charset="0"/>
                <a:ea typeface="Arial" panose="020B0604020202020204" pitchFamily="34" charset="0"/>
                <a:cs typeface="Times New Roman" panose="02020603050405020304" pitchFamily="18" charset="0"/>
              </a:rPr>
              <a:t>s</a:t>
            </a:r>
            <a:r>
              <a:rPr lang="en-US" sz="1400" spc="5" dirty="0">
                <a:latin typeface="Arial" panose="020B0604020202020204" pitchFamily="34" charset="0"/>
                <a:ea typeface="Arial" panose="020B0604020202020204" pitchFamily="34" charset="0"/>
                <a:cs typeface="Times New Roman" panose="02020603050405020304" pitchFamily="18" charset="0"/>
              </a:rPr>
              <a:t> </a:t>
            </a:r>
            <a:r>
              <a:rPr lang="en-US" sz="1400" spc="-15" dirty="0">
                <a:latin typeface="Arial" panose="020B0604020202020204" pitchFamily="34" charset="0"/>
                <a:ea typeface="Arial" panose="020B0604020202020204" pitchFamily="34" charset="0"/>
                <a:cs typeface="Times New Roman" panose="02020603050405020304" pitchFamily="18" charset="0"/>
              </a:rPr>
              <a:t>o</a:t>
            </a:r>
            <a:r>
              <a:rPr lang="en-US" sz="1400" spc="-5" dirty="0">
                <a:latin typeface="Arial" panose="020B0604020202020204" pitchFamily="34" charset="0"/>
                <a:ea typeface="Arial" panose="020B0604020202020204" pitchFamily="34" charset="0"/>
                <a:cs typeface="Times New Roman" panose="02020603050405020304" pitchFamily="18" charset="0"/>
              </a:rPr>
              <a:t>f</a:t>
            </a:r>
            <a:r>
              <a:rPr lang="en-US" sz="1400" spc="10" dirty="0">
                <a:latin typeface="Arial" panose="020B0604020202020204" pitchFamily="34" charset="0"/>
                <a:ea typeface="Arial" panose="020B0604020202020204" pitchFamily="34" charset="0"/>
                <a:cs typeface="Times New Roman" panose="02020603050405020304" pitchFamily="18" charset="0"/>
              </a:rPr>
              <a:t> </a:t>
            </a:r>
            <a:r>
              <a:rPr lang="en-US" sz="1400" spc="-5" dirty="0">
                <a:latin typeface="Arial" panose="020B0604020202020204" pitchFamily="34" charset="0"/>
                <a:ea typeface="Arial" panose="020B0604020202020204" pitchFamily="34" charset="0"/>
                <a:cs typeface="Times New Roman" panose="02020603050405020304" pitchFamily="18" charset="0"/>
              </a:rPr>
              <a:t>the</a:t>
            </a:r>
            <a:r>
              <a:rPr lang="en-US" sz="1400" spc="-10" dirty="0">
                <a:latin typeface="Arial" panose="020B0604020202020204" pitchFamily="34" charset="0"/>
                <a:ea typeface="Arial" panose="020B0604020202020204" pitchFamily="34" charset="0"/>
                <a:cs typeface="Times New Roman" panose="02020603050405020304" pitchFamily="18" charset="0"/>
              </a:rPr>
              <a:t> </a:t>
            </a:r>
            <a:r>
              <a:rPr lang="en-US" sz="1400" spc="15" dirty="0">
                <a:latin typeface="Arial" panose="020B0604020202020204" pitchFamily="34" charset="0"/>
                <a:ea typeface="Arial" panose="020B0604020202020204" pitchFamily="34" charset="0"/>
                <a:cs typeface="Times New Roman" panose="02020603050405020304" pitchFamily="18" charset="0"/>
              </a:rPr>
              <a:t>p</a:t>
            </a:r>
            <a:r>
              <a:rPr lang="en-US" sz="1400" spc="-5" dirty="0">
                <a:latin typeface="Arial" panose="020B0604020202020204" pitchFamily="34" charset="0"/>
                <a:ea typeface="Arial" panose="020B0604020202020204" pitchFamily="34" charset="0"/>
                <a:cs typeface="Times New Roman" panose="02020603050405020304" pitchFamily="18" charset="0"/>
              </a:rPr>
              <a:t>rocur</a:t>
            </a:r>
            <a:r>
              <a:rPr lang="en-US" sz="1400" spc="-15" dirty="0">
                <a:latin typeface="Arial" panose="020B0604020202020204" pitchFamily="34" charset="0"/>
                <a:ea typeface="Arial" panose="020B0604020202020204" pitchFamily="34" charset="0"/>
                <a:cs typeface="Times New Roman" panose="02020603050405020304" pitchFamily="18" charset="0"/>
              </a:rPr>
              <a:t>e</a:t>
            </a:r>
            <a:r>
              <a:rPr lang="en-US" sz="1400" spc="-5" dirty="0">
                <a:latin typeface="Arial" panose="020B0604020202020204" pitchFamily="34" charset="0"/>
                <a:ea typeface="Arial" panose="020B0604020202020204" pitchFamily="34" charset="0"/>
                <a:cs typeface="Times New Roman" panose="02020603050405020304" pitchFamily="18" charset="0"/>
              </a:rPr>
              <a:t>ment pr</a:t>
            </a:r>
            <a:r>
              <a:rPr lang="en-US" sz="1400" spc="-15" dirty="0">
                <a:latin typeface="Arial" panose="020B0604020202020204" pitchFamily="34" charset="0"/>
                <a:ea typeface="Arial" panose="020B0604020202020204" pitchFamily="34" charset="0"/>
                <a:cs typeface="Times New Roman" panose="02020603050405020304" pitchFamily="18" charset="0"/>
              </a:rPr>
              <a:t>o</a:t>
            </a:r>
            <a:r>
              <a:rPr lang="en-US" sz="1400" spc="-5" dirty="0">
                <a:latin typeface="Arial" panose="020B0604020202020204" pitchFamily="34" charset="0"/>
                <a:ea typeface="Arial" panose="020B0604020202020204" pitchFamily="34" charset="0"/>
                <a:cs typeface="Times New Roman" panose="02020603050405020304" pitchFamily="18" charset="0"/>
              </a:rPr>
              <a:t>cess</a:t>
            </a:r>
            <a:r>
              <a:rPr lang="en-US" sz="1400" spc="-5" dirty="0" smtClean="0">
                <a:latin typeface="Arial" panose="020B0604020202020204" pitchFamily="34" charset="0"/>
                <a:ea typeface="Arial" panose="020B0604020202020204" pitchFamily="34" charset="0"/>
                <a:cs typeface="Times New Roman" panose="02020603050405020304" pitchFamily="18" charset="0"/>
              </a:rPr>
              <a:t>.</a:t>
            </a:r>
          </a:p>
          <a:p>
            <a:pPr marL="0" lvl="3" algn="just">
              <a:lnSpc>
                <a:spcPct val="115000"/>
              </a:lnSpc>
              <a:spcAft>
                <a:spcPts val="0"/>
              </a:spcAft>
              <a:buSzPts val="1200"/>
            </a:pPr>
            <a:endParaRPr lang="en-ZA" sz="1400" spc="-5" dirty="0">
              <a:latin typeface="Arial" panose="020B0604020202020204" pitchFamily="34" charset="0"/>
              <a:ea typeface="Arial" panose="020B0604020202020204" pitchFamily="34" charset="0"/>
              <a:cs typeface="Times New Roman" panose="02020603050405020304" pitchFamily="18" charset="0"/>
            </a:endParaRPr>
          </a:p>
          <a:p>
            <a:pPr lvl="0" algn="just">
              <a:lnSpc>
                <a:spcPct val="115000"/>
              </a:lnSpc>
              <a:spcAft>
                <a:spcPts val="0"/>
              </a:spcAft>
            </a:pPr>
            <a:r>
              <a:rPr lang="en-US" sz="1400" dirty="0">
                <a:latin typeface="Arial" panose="020B0604020202020204" pitchFamily="34" charset="0"/>
                <a:ea typeface="Calibri" panose="020F0502020204030204" pitchFamily="34" charset="0"/>
              </a:rPr>
              <a:t>Above processes provides the checks and balances to ensure that the procurement policy statement intent is achieved. In all procurement processes and meetings, participants declare a conflict of interest on the prescribed form</a:t>
            </a:r>
            <a:r>
              <a:rPr lang="en-US" sz="1400" dirty="0" smtClean="0">
                <a:latin typeface="Arial" panose="020B0604020202020204" pitchFamily="34" charset="0"/>
                <a:ea typeface="Calibri" panose="020F0502020204030204" pitchFamily="34" charset="0"/>
              </a:rPr>
              <a:t>.</a:t>
            </a:r>
          </a:p>
          <a:p>
            <a:pPr lvl="0" algn="just">
              <a:lnSpc>
                <a:spcPct val="115000"/>
              </a:lnSpc>
              <a:spcAft>
                <a:spcPts val="0"/>
              </a:spcAft>
            </a:pPr>
            <a:endParaRPr lang="en-US" sz="1200" dirty="0">
              <a:effectLst/>
              <a:latin typeface="Arial" panose="020B0604020202020204" pitchFamily="34" charset="0"/>
              <a:ea typeface="Calibri" panose="020F0502020204030204" pitchFamily="34" charset="0"/>
            </a:endParaRPr>
          </a:p>
          <a:p>
            <a:pPr marL="285750" indent="-285750" algn="just">
              <a:lnSpc>
                <a:spcPct val="115000"/>
              </a:lnSpc>
              <a:buFont typeface="Wingdings" panose="05000000000000000000" pitchFamily="2" charset="2"/>
              <a:buChar char="Ø"/>
            </a:pPr>
            <a:r>
              <a:rPr lang="en-GB" sz="1600" dirty="0">
                <a:latin typeface="Arial" panose="020B0604020202020204" pitchFamily="34" charset="0"/>
                <a:ea typeface="Times New Roman" panose="02020603050405020304" pitchFamily="18" charset="0"/>
                <a:cs typeface="Times New Roman" panose="02020603050405020304" pitchFamily="18" charset="0"/>
              </a:rPr>
              <a:t>As such, it cannot be said that </a:t>
            </a:r>
            <a:r>
              <a:rPr lang="en-GB" sz="1600" dirty="0" err="1">
                <a:latin typeface="Arial" panose="020B0604020202020204" pitchFamily="34" charset="0"/>
                <a:ea typeface="Times New Roman" panose="02020603050405020304" pitchFamily="18" charset="0"/>
                <a:cs typeface="Times New Roman" panose="02020603050405020304" pitchFamily="18" charset="0"/>
              </a:rPr>
              <a:t>Mahlalela’s</a:t>
            </a:r>
            <a:r>
              <a:rPr lang="en-GB" sz="1600" dirty="0">
                <a:latin typeface="Arial" panose="020B0604020202020204" pitchFamily="34" charset="0"/>
                <a:ea typeface="Times New Roman" panose="02020603050405020304" pitchFamily="18" charset="0"/>
                <a:cs typeface="Times New Roman" panose="02020603050405020304" pitchFamily="18" charset="0"/>
              </a:rPr>
              <a:t> appointment as Acting Deputy Vice-Chancellor: Operations puts him in a position in which he has conflicting interests (or duties).  </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lvl="0" algn="just">
              <a:lnSpc>
                <a:spcPct val="115000"/>
              </a:lnSpc>
              <a:spcAft>
                <a:spcPts val="0"/>
              </a:spcAft>
            </a:pPr>
            <a:endParaRPr lang="en-ZA" sz="110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xmlns="" val="31440531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84632" y="344550"/>
            <a:ext cx="8723376" cy="50167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14400" algn="l"/>
              </a:tabLst>
              <a:defRPr>
                <a:solidFill>
                  <a:schemeClr val="tx1"/>
                </a:solidFill>
                <a:latin typeface="Arial" panose="020B0604020202020204" pitchFamily="34" charset="0"/>
              </a:defRPr>
            </a:lvl1pPr>
            <a:lvl2pPr eaLnBrk="0" fontAlgn="base" hangingPunct="0">
              <a:spcBef>
                <a:spcPct val="0"/>
              </a:spcBef>
              <a:spcAft>
                <a:spcPct val="0"/>
              </a:spcAft>
              <a:tabLst>
                <a:tab pos="914400" algn="l"/>
              </a:tabLst>
              <a:defRPr>
                <a:solidFill>
                  <a:schemeClr val="tx1"/>
                </a:solidFill>
                <a:latin typeface="Arial" panose="020B0604020202020204" pitchFamily="34" charset="0"/>
              </a:defRPr>
            </a:lvl2pPr>
            <a:lvl3pPr eaLnBrk="0" fontAlgn="base" hangingPunct="0">
              <a:spcBef>
                <a:spcPct val="0"/>
              </a:spcBef>
              <a:spcAft>
                <a:spcPct val="0"/>
              </a:spcAft>
              <a:tabLst>
                <a:tab pos="914400" algn="l"/>
              </a:tabLst>
              <a:defRPr>
                <a:solidFill>
                  <a:schemeClr val="tx1"/>
                </a:solidFill>
                <a:latin typeface="Arial" panose="020B0604020202020204" pitchFamily="34" charset="0"/>
              </a:defRPr>
            </a:lvl3pPr>
            <a:lvl4pPr eaLnBrk="0" fontAlgn="base" hangingPunct="0">
              <a:spcBef>
                <a:spcPct val="0"/>
              </a:spcBef>
              <a:spcAft>
                <a:spcPct val="0"/>
              </a:spcAft>
              <a:tabLst>
                <a:tab pos="914400" algn="l"/>
              </a:tabLst>
              <a:defRPr>
                <a:solidFill>
                  <a:schemeClr val="tx1"/>
                </a:solidFill>
                <a:latin typeface="Arial" panose="020B0604020202020204" pitchFamily="34" charset="0"/>
              </a:defRPr>
            </a:lvl4pPr>
            <a:lvl5pPr eaLnBrk="0" fontAlgn="base" hangingPunct="0">
              <a:spcBef>
                <a:spcPct val="0"/>
              </a:spcBef>
              <a:spcAft>
                <a:spcPct val="0"/>
              </a:spcAft>
              <a:tabLst>
                <a:tab pos="914400" algn="l"/>
              </a:tabLst>
              <a:defRPr>
                <a:solidFill>
                  <a:schemeClr val="tx1"/>
                </a:solidFill>
                <a:latin typeface="Arial" panose="020B0604020202020204" pitchFamily="34" charset="0"/>
              </a:defRPr>
            </a:lvl5pPr>
            <a:lvl6pPr eaLnBrk="0" fontAlgn="base" hangingPunct="0">
              <a:spcBef>
                <a:spcPct val="0"/>
              </a:spcBef>
              <a:spcAft>
                <a:spcPct val="0"/>
              </a:spcAft>
              <a:tabLst>
                <a:tab pos="914400" algn="l"/>
              </a:tabLst>
              <a:defRPr>
                <a:solidFill>
                  <a:schemeClr val="tx1"/>
                </a:solidFill>
                <a:latin typeface="Arial" panose="020B0604020202020204" pitchFamily="34" charset="0"/>
              </a:defRPr>
            </a:lvl6pPr>
            <a:lvl7pPr eaLnBrk="0" fontAlgn="base" hangingPunct="0">
              <a:spcBef>
                <a:spcPct val="0"/>
              </a:spcBef>
              <a:spcAft>
                <a:spcPct val="0"/>
              </a:spcAft>
              <a:tabLst>
                <a:tab pos="914400" algn="l"/>
              </a:tabLst>
              <a:defRPr>
                <a:solidFill>
                  <a:schemeClr val="tx1"/>
                </a:solidFill>
                <a:latin typeface="Arial" panose="020B0604020202020204" pitchFamily="34" charset="0"/>
              </a:defRPr>
            </a:lvl7pPr>
            <a:lvl8pPr eaLnBrk="0" fontAlgn="base" hangingPunct="0">
              <a:spcBef>
                <a:spcPct val="0"/>
              </a:spcBef>
              <a:spcAft>
                <a:spcPct val="0"/>
              </a:spcAft>
              <a:tabLst>
                <a:tab pos="914400" algn="l"/>
              </a:tabLst>
              <a:defRPr>
                <a:solidFill>
                  <a:schemeClr val="tx1"/>
                </a:solidFill>
                <a:latin typeface="Arial" panose="020B0604020202020204" pitchFamily="34" charset="0"/>
              </a:defRPr>
            </a:lvl8pPr>
            <a:lvl9pPr eaLnBrk="0" fontAlgn="base" hangingPunct="0">
              <a:spcBef>
                <a:spcPct val="0"/>
              </a:spcBef>
              <a:spcAft>
                <a:spcPct val="0"/>
              </a:spcAft>
              <a:tabLst>
                <a:tab pos="914400" algn="l"/>
              </a:tabLst>
              <a:defRPr>
                <a:solidFill>
                  <a:schemeClr val="tx1"/>
                </a:solidFill>
                <a:latin typeface="Arial" panose="020B0604020202020204" pitchFamily="34" charset="0"/>
              </a:defRPr>
            </a:lvl9pPr>
          </a:lstStyle>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tab pos="914400" algn="l"/>
              </a:tabLst>
            </a:pPr>
            <a:r>
              <a:rPr kumimoji="0" lang="en-GB" altLang="en-US" sz="1600" b="1"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Appointment of other senior management staff and upgrading of staff</a:t>
            </a:r>
          </a:p>
          <a:p>
            <a:pPr marR="0" lvl="0" algn="just" defTabSz="914400" rtl="0" eaLnBrk="0" fontAlgn="base" latinLnBrk="0" hangingPunct="0">
              <a:lnSpc>
                <a:spcPct val="100000"/>
              </a:lnSpc>
              <a:spcBef>
                <a:spcPct val="0"/>
              </a:spcBef>
              <a:spcAft>
                <a:spcPct val="0"/>
              </a:spcAft>
              <a:buClrTx/>
              <a:buSzTx/>
              <a:tabLst>
                <a:tab pos="914400" algn="l"/>
              </a:tabLst>
            </a:pPr>
            <a:endParaRPr kumimoji="0" lang="en-ZA" altLang="en-US" sz="1600" b="0" i="0" u="none" strike="noStrike" cap="none" normalizeH="0" baseline="0" dirty="0" smtClean="0">
              <a:ln>
                <a:noFill/>
              </a:ln>
              <a:solidFill>
                <a:schemeClr val="tx1"/>
              </a:solidFill>
              <a:effectLst/>
            </a:endParaRPr>
          </a:p>
          <a:p>
            <a:pPr marL="357188" marR="0" lvl="1" indent="-357188" algn="just" defTabSz="914400" rtl="0" eaLnBrk="0" fontAlgn="base" latinLnBrk="0" hangingPunct="0">
              <a:lnSpc>
                <a:spcPct val="100000"/>
              </a:lnSpc>
              <a:spcBef>
                <a:spcPct val="0"/>
              </a:spcBef>
              <a:spcAft>
                <a:spcPct val="0"/>
              </a:spcAft>
              <a:buClrTx/>
              <a:buSzPct val="100000"/>
              <a:buFontTx/>
              <a:buAutoNum type="arabicPeriod"/>
              <a:tabLst>
                <a:tab pos="914400" algn="l"/>
              </a:tabLst>
            </a:pPr>
            <a:r>
              <a:rPr kumimoji="0" lang="en-GB" altLang="en-U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I</a:t>
            </a:r>
            <a:r>
              <a:rPr kumimoji="0" lang="en-GB" altLang="en-US" sz="1600" b="0" i="0" u="none" strike="noStrike" cap="none" normalizeH="0" baseline="0" dirty="0" smtClean="0" bmk="">
                <a:ln>
                  <a:noFill/>
                </a:ln>
                <a:solidFill>
                  <a:schemeClr val="tx1"/>
                </a:solidFill>
                <a:effectLst/>
                <a:ea typeface="Times New Roman" panose="02020603050405020304" pitchFamily="18" charset="0"/>
                <a:cs typeface="Arial" panose="020B0604020202020204" pitchFamily="34" charset="0"/>
              </a:rPr>
              <a:t>n the normal course of operations of the university, situations arise where short-term appointments are necessary. In making the appointments of Prof Johan Van </a:t>
            </a:r>
            <a:r>
              <a:rPr kumimoji="0" lang="en-GB" altLang="en-US" sz="1600" b="0" i="0" u="none" strike="noStrike" cap="none" normalizeH="0" baseline="0" dirty="0" err="1" smtClean="0" bmk="">
                <a:ln>
                  <a:noFill/>
                </a:ln>
                <a:solidFill>
                  <a:schemeClr val="tx1"/>
                </a:solidFill>
                <a:effectLst/>
                <a:ea typeface="Times New Roman" panose="02020603050405020304" pitchFamily="18" charset="0"/>
                <a:cs typeface="Arial" panose="020B0604020202020204" pitchFamily="34" charset="0"/>
              </a:rPr>
              <a:t>Eldik</a:t>
            </a:r>
            <a:r>
              <a:rPr kumimoji="0" lang="en-GB" altLang="en-US" sz="1600" b="0" i="0" u="none" strike="noStrike" cap="none" normalizeH="0" baseline="0" dirty="0" smtClean="0" bmk="">
                <a:ln>
                  <a:noFill/>
                </a:ln>
                <a:solidFill>
                  <a:schemeClr val="tx1"/>
                </a:solidFill>
                <a:effectLst/>
                <a:ea typeface="Times New Roman" panose="02020603050405020304" pitchFamily="18" charset="0"/>
                <a:cs typeface="Arial" panose="020B0604020202020204" pitchFamily="34" charset="0"/>
              </a:rPr>
              <a:t> and Prof Mark Hay the Vice Chancellor did not contravene any policy of the University. Both Prof Peter Van </a:t>
            </a:r>
            <a:r>
              <a:rPr kumimoji="0" lang="en-GB" altLang="en-US" sz="1600" b="0" i="0" u="none" strike="noStrike" cap="none" normalizeH="0" baseline="0" dirty="0" err="1" smtClean="0" bmk="">
                <a:ln>
                  <a:noFill/>
                </a:ln>
                <a:solidFill>
                  <a:schemeClr val="tx1"/>
                </a:solidFill>
                <a:effectLst/>
                <a:ea typeface="Times New Roman" panose="02020603050405020304" pitchFamily="18" charset="0"/>
                <a:cs typeface="Arial" panose="020B0604020202020204" pitchFamily="34" charset="0"/>
              </a:rPr>
              <a:t>Eldik</a:t>
            </a:r>
            <a:r>
              <a:rPr kumimoji="0" lang="en-GB" altLang="en-US" sz="1600" b="0" i="0" u="none" strike="noStrike" cap="none" normalizeH="0" baseline="0" dirty="0" smtClean="0" bmk="">
                <a:ln>
                  <a:noFill/>
                </a:ln>
                <a:solidFill>
                  <a:schemeClr val="tx1"/>
                </a:solidFill>
                <a:effectLst/>
                <a:ea typeface="Times New Roman" panose="02020603050405020304" pitchFamily="18" charset="0"/>
                <a:cs typeface="Arial" panose="020B0604020202020204" pitchFamily="34" charset="0"/>
              </a:rPr>
              <a:t> and Prof Mark Hay were appointed on short-term contracts. </a:t>
            </a:r>
          </a:p>
          <a:p>
            <a:pPr marL="357188" marR="0" lvl="1" indent="-357188" algn="just" defTabSz="914400" rtl="0" eaLnBrk="0" fontAlgn="base" latinLnBrk="0" hangingPunct="0">
              <a:lnSpc>
                <a:spcPct val="100000"/>
              </a:lnSpc>
              <a:spcBef>
                <a:spcPct val="0"/>
              </a:spcBef>
              <a:spcAft>
                <a:spcPct val="0"/>
              </a:spcAft>
              <a:buClrTx/>
              <a:buSzPct val="100000"/>
              <a:buFontTx/>
              <a:buAutoNum type="arabicPeriod"/>
              <a:tabLst>
                <a:tab pos="914400" algn="l"/>
              </a:tabLst>
            </a:pPr>
            <a:endParaRPr kumimoji="0" lang="en-ZA" altLang="en-US" sz="1600" b="0" i="0" u="none" strike="noStrike" cap="none" normalizeH="0" baseline="0" dirty="0" smtClean="0">
              <a:ln>
                <a:noFill/>
              </a:ln>
              <a:solidFill>
                <a:schemeClr val="tx1"/>
              </a:solidFill>
              <a:effectLst/>
            </a:endParaRPr>
          </a:p>
          <a:p>
            <a:pPr marR="0" lvl="1" indent="-457200" algn="just" defTabSz="914400" rtl="0" eaLnBrk="0" fontAlgn="base" latinLnBrk="0" hangingPunct="0">
              <a:lnSpc>
                <a:spcPct val="100000"/>
              </a:lnSpc>
              <a:spcBef>
                <a:spcPct val="0"/>
              </a:spcBef>
              <a:spcAft>
                <a:spcPct val="0"/>
              </a:spcAft>
              <a:buClrTx/>
              <a:buSzPct val="100000"/>
              <a:buFontTx/>
              <a:buAutoNum type="arabicPeriod"/>
              <a:tabLst>
                <a:tab pos="914400" algn="l"/>
              </a:tabLst>
            </a:pPr>
            <a:r>
              <a:rPr kumimoji="0" lang="en-GB" altLang="en-U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The Vice-Chancellor is therefore empowered, in terms of the TUT Statute: </a:t>
            </a:r>
            <a:endParaRPr kumimoji="0" lang="en-ZA" altLang="en-US" sz="1600" b="0" i="0" u="none" strike="noStrike" cap="none" normalizeH="0" baseline="0" dirty="0" smtClean="0">
              <a:ln>
                <a:noFill/>
              </a:ln>
              <a:solidFill>
                <a:schemeClr val="tx1"/>
              </a:solidFill>
              <a:effectLst/>
            </a:endParaRPr>
          </a:p>
          <a:p>
            <a:pPr marL="642937" marR="0" lvl="2"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539750" algn="l"/>
              </a:tabLst>
            </a:pPr>
            <a:r>
              <a:rPr kumimoji="0" lang="en-GB" altLang="en-U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to appoint employees, such as those listed in paragraph 3.1 above – both which did not hold long-term positions, nor positions equivalent to that of Deputy Vice-Chancellor; and</a:t>
            </a:r>
            <a:endParaRPr kumimoji="0" lang="en-ZA" altLang="en-US" sz="1600" b="0" i="0" u="none" strike="noStrike" cap="none" normalizeH="0" baseline="0" dirty="0" smtClean="0">
              <a:ln>
                <a:noFill/>
              </a:ln>
              <a:solidFill>
                <a:schemeClr val="tx1"/>
              </a:solidFill>
              <a:effectLst/>
            </a:endParaRPr>
          </a:p>
          <a:p>
            <a:pPr marL="642937" marR="0" lvl="2"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539750" algn="l"/>
              </a:tabLst>
            </a:pPr>
            <a:r>
              <a:rPr kumimoji="0" lang="en-GB" altLang="en-U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to delegate his or her  power to make these appointments to, for example, the Director of HR&amp;T. </a:t>
            </a:r>
          </a:p>
          <a:p>
            <a:pPr marL="642937" marR="0" lvl="2"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tab pos="539750" algn="l"/>
              </a:tabLst>
            </a:pPr>
            <a:endParaRPr kumimoji="0" lang="en-ZA" altLang="en-US" sz="1600" b="0" i="0" u="none" strike="noStrike" cap="none" normalizeH="0" baseline="0" dirty="0" smtClean="0">
              <a:ln>
                <a:noFill/>
              </a:ln>
              <a:solidFill>
                <a:schemeClr val="tx1"/>
              </a:solidFill>
              <a:effectLst/>
            </a:endParaRPr>
          </a:p>
          <a:p>
            <a:pPr marR="0" lvl="1" indent="-457200" algn="just" defTabSz="914400" rtl="0" eaLnBrk="0" fontAlgn="base" latinLnBrk="0" hangingPunct="0">
              <a:lnSpc>
                <a:spcPct val="100000"/>
              </a:lnSpc>
              <a:spcBef>
                <a:spcPct val="0"/>
              </a:spcBef>
              <a:spcAft>
                <a:spcPct val="0"/>
              </a:spcAft>
              <a:buClrTx/>
              <a:buSzPct val="100000"/>
              <a:buFontTx/>
              <a:buAutoNum type="arabicPeriod"/>
              <a:tabLst>
                <a:tab pos="914400" algn="l"/>
              </a:tabLst>
            </a:pPr>
            <a:r>
              <a:rPr kumimoji="0" lang="en-GB" altLang="en-U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In each case, both Prof </a:t>
            </a:r>
            <a:r>
              <a:rPr kumimoji="0" lang="en-GB" altLang="en-U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Eldik</a:t>
            </a:r>
            <a:r>
              <a:rPr kumimoji="0" lang="en-GB" altLang="en-U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and Prof Hay were appointed on short-term contracts to assist the University with the implementation of specified special projects.  These persons were identified as holding the necessary skills and / or expertise for the implementation of these projects, and were therefore appointed in terms of section 67(3) of the TUT Statute), or the Director HR&amp;T, under the instruction of the Vice-Chancellor (as permitted in terms of section 54(7) of the TUT Statute).  On completion of the projects for which Prof </a:t>
            </a:r>
            <a:r>
              <a:rPr kumimoji="0" lang="en-GB" altLang="en-US" sz="1600" b="0" i="0" u="none" strike="noStrike" cap="none" normalizeH="0" baseline="0" dirty="0" err="1" smtClean="0">
                <a:ln>
                  <a:noFill/>
                </a:ln>
                <a:solidFill>
                  <a:schemeClr val="tx1"/>
                </a:solidFill>
                <a:effectLst/>
                <a:ea typeface="Times New Roman" panose="02020603050405020304" pitchFamily="18" charset="0"/>
                <a:cs typeface="Arial" panose="020B0604020202020204" pitchFamily="34" charset="0"/>
              </a:rPr>
              <a:t>Eldik</a:t>
            </a:r>
            <a:r>
              <a:rPr kumimoji="0" lang="en-GB" altLang="en-US" sz="1600"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 and Prof Hay were appointed, their respective appointments terminated. </a:t>
            </a:r>
            <a:endParaRPr kumimoji="0" lang="en-GB" altLang="en-US" sz="16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xmlns="" val="1922559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6616" y="979614"/>
            <a:ext cx="8641080" cy="3554819"/>
          </a:xfrm>
          <a:prstGeom prst="rect">
            <a:avLst/>
          </a:prstGeom>
        </p:spPr>
        <p:txBody>
          <a:bodyPr wrap="square">
            <a:spAutoFit/>
          </a:bodyPr>
          <a:lstStyle/>
          <a:p>
            <a:pPr marL="357188" lvl="1" indent="-265113" algn="just">
              <a:lnSpc>
                <a:spcPts val="1800"/>
              </a:lnSpc>
              <a:spcAft>
                <a:spcPts val="1200"/>
              </a:spcAft>
              <a:buFont typeface="Wingdings" panose="05000000000000000000" pitchFamily="2" charset="2"/>
              <a:buChar char="Ø"/>
              <a:tabLst>
                <a:tab pos="914400" algn="l"/>
                <a:tab pos="457200" algn="l"/>
              </a:tabLst>
            </a:pPr>
            <a:r>
              <a:rPr lang="en-GB" sz="1600" b="1" dirty="0">
                <a:latin typeface="Arial" panose="020B0604020202020204" pitchFamily="34" charset="0"/>
                <a:ea typeface="Times New Roman" panose="02020603050405020304" pitchFamily="18" charset="0"/>
                <a:cs typeface="Times New Roman" panose="02020603050405020304" pitchFamily="18" charset="0"/>
              </a:rPr>
              <a:t>The TUT Statute stipulates the following;  </a:t>
            </a:r>
            <a:endParaRPr lang="en-ZA" sz="1600" b="1" dirty="0">
              <a:latin typeface="Arial" panose="020B0604020202020204" pitchFamily="34" charset="0"/>
              <a:ea typeface="Times New Roman" panose="02020603050405020304" pitchFamily="18" charset="0"/>
              <a:cs typeface="Times New Roman" panose="02020603050405020304" pitchFamily="18" charset="0"/>
            </a:endParaRPr>
          </a:p>
          <a:p>
            <a:pPr marL="712788" lvl="2" indent="-355600" algn="just">
              <a:lnSpc>
                <a:spcPts val="1800"/>
              </a:lnSpc>
              <a:spcAft>
                <a:spcPts val="1200"/>
              </a:spcAft>
              <a:buFont typeface="+mj-lt"/>
              <a:buAutoNum type="arabicPeriod"/>
              <a:tabLst>
                <a:tab pos="1620520" algn="l"/>
                <a:tab pos="457200" algn="l"/>
              </a:tabLst>
            </a:pPr>
            <a:r>
              <a:rPr lang="en-GB" sz="1600" dirty="0">
                <a:latin typeface="Arial" panose="020B0604020202020204" pitchFamily="34" charset="0"/>
                <a:ea typeface="Times New Roman" panose="02020603050405020304" pitchFamily="18" charset="0"/>
                <a:cs typeface="Times New Roman" panose="02020603050405020304" pitchFamily="18" charset="0"/>
              </a:rPr>
              <a:t>Section 11 of the TUT Statute regulates the term of office of the Chairperson and Deputy Chairperson.  In terms of section 11(4), the Chairperson and Deputy Chairperson are elected to their respective offices for a period of two years.  </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712788" lvl="2" indent="-355600" algn="just">
              <a:lnSpc>
                <a:spcPts val="1800"/>
              </a:lnSpc>
              <a:spcAft>
                <a:spcPts val="1200"/>
              </a:spcAft>
              <a:buFont typeface="+mj-lt"/>
              <a:buAutoNum type="arabicPeriod"/>
              <a:tabLst>
                <a:tab pos="1620520" algn="l"/>
                <a:tab pos="457200" algn="l"/>
              </a:tabLst>
            </a:pPr>
            <a:r>
              <a:rPr lang="en-GB" sz="1600" dirty="0">
                <a:latin typeface="Arial" panose="020B0604020202020204" pitchFamily="34" charset="0"/>
                <a:ea typeface="Times New Roman" panose="02020603050405020304" pitchFamily="18" charset="0"/>
                <a:cs typeface="Times New Roman" panose="02020603050405020304" pitchFamily="18" charset="0"/>
              </a:rPr>
              <a:t>Section 11(5) states as follows: “</a:t>
            </a:r>
            <a:r>
              <a:rPr lang="en-GB" sz="1600" i="1" dirty="0">
                <a:latin typeface="Arial" panose="020B0604020202020204" pitchFamily="34" charset="0"/>
                <a:ea typeface="Times New Roman" panose="02020603050405020304" pitchFamily="18" charset="0"/>
                <a:cs typeface="Times New Roman" panose="02020603050405020304" pitchFamily="18" charset="0"/>
              </a:rPr>
              <a:t>The chairperson and the deputy chairperson are eligible for </a:t>
            </a:r>
            <a:r>
              <a:rPr lang="en-GB" sz="1600" b="1" i="1" u="sng" dirty="0">
                <a:latin typeface="Arial" panose="020B0604020202020204" pitchFamily="34" charset="0"/>
                <a:ea typeface="Times New Roman" panose="02020603050405020304" pitchFamily="18" charset="0"/>
                <a:cs typeface="Times New Roman" panose="02020603050405020304" pitchFamily="18" charset="0"/>
              </a:rPr>
              <a:t>re-election</a:t>
            </a:r>
            <a:r>
              <a:rPr lang="en-GB" sz="1600" i="1" dirty="0">
                <a:latin typeface="Arial" panose="020B0604020202020204" pitchFamily="34" charset="0"/>
                <a:ea typeface="Times New Roman" panose="02020603050405020304" pitchFamily="18" charset="0"/>
                <a:cs typeface="Times New Roman" panose="02020603050405020304" pitchFamily="18" charset="0"/>
              </a:rPr>
              <a:t> for a maximum of two consecutive terms</a:t>
            </a:r>
            <a:r>
              <a:rPr lang="en-GB" sz="1600" dirty="0">
                <a:latin typeface="Arial" panose="020B0604020202020204" pitchFamily="34" charset="0"/>
                <a:ea typeface="Times New Roman" panose="02020603050405020304" pitchFamily="18" charset="0"/>
                <a:cs typeface="Times New Roman" panose="02020603050405020304" pitchFamily="18" charset="0"/>
              </a:rPr>
              <a:t>.”  In our interpretation of this provision, the two consecutive terms referred to in section 11(5) are in addition to the initial two year term provided for in section 11(4).  In effect this means that the chairperson can serve a maximum term of 6 (six) years, or 3 (terms). </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712788" lvl="2" indent="-355600" algn="just">
              <a:lnSpc>
                <a:spcPts val="1800"/>
              </a:lnSpc>
              <a:spcAft>
                <a:spcPts val="1200"/>
              </a:spcAft>
              <a:buFont typeface="+mj-lt"/>
              <a:buAutoNum type="arabicPeriod"/>
              <a:tabLst>
                <a:tab pos="1620520" algn="l"/>
                <a:tab pos="457200" algn="l"/>
              </a:tabLst>
            </a:pPr>
            <a:r>
              <a:rPr lang="en-GB" sz="1600" dirty="0">
                <a:latin typeface="Arial" panose="020B0604020202020204" pitchFamily="34" charset="0"/>
                <a:ea typeface="Times New Roman" panose="02020603050405020304" pitchFamily="18" charset="0"/>
                <a:cs typeface="Times New Roman" panose="02020603050405020304" pitchFamily="18" charset="0"/>
              </a:rPr>
              <a:t>This understanding of the term limits is based on the wording of the applicable provisions, the fact that the initial term and the subsequent terms are provided for in separate sub-paragraphs in the TUT Statute, and in particular on the use of the term </a:t>
            </a:r>
            <a:r>
              <a:rPr lang="en-GB" sz="1600" b="1" dirty="0">
                <a:latin typeface="Arial" panose="020B0604020202020204" pitchFamily="34" charset="0"/>
                <a:ea typeface="Times New Roman" panose="02020603050405020304" pitchFamily="18" charset="0"/>
                <a:cs typeface="Times New Roman" panose="02020603050405020304" pitchFamily="18" charset="0"/>
              </a:rPr>
              <a:t>“re-election”,</a:t>
            </a:r>
            <a:r>
              <a:rPr lang="en-GB" sz="1600" dirty="0">
                <a:latin typeface="Arial" panose="020B0604020202020204" pitchFamily="34" charset="0"/>
                <a:ea typeface="Times New Roman" panose="02020603050405020304" pitchFamily="18" charset="0"/>
                <a:cs typeface="Times New Roman" panose="02020603050405020304" pitchFamily="18" charset="0"/>
              </a:rPr>
              <a:t> in section 11(5).  </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8723928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6072" y="851934"/>
            <a:ext cx="8787384" cy="3400931"/>
          </a:xfrm>
          <a:prstGeom prst="rect">
            <a:avLst/>
          </a:prstGeom>
        </p:spPr>
        <p:txBody>
          <a:bodyPr wrap="square">
            <a:spAutoFit/>
          </a:bodyPr>
          <a:lstStyle/>
          <a:p>
            <a:pPr marL="357188" lvl="1" indent="-357188" algn="just">
              <a:lnSpc>
                <a:spcPts val="1800"/>
              </a:lnSpc>
              <a:spcAft>
                <a:spcPts val="1200"/>
              </a:spcAft>
              <a:buAutoNum type="arabicPeriod" startAt="4"/>
              <a:tabLst>
                <a:tab pos="357188" algn="l"/>
              </a:tabLst>
            </a:pPr>
            <a:r>
              <a:rPr lang="en-GB" sz="1600" dirty="0" smtClean="0">
                <a:latin typeface="Arial" panose="020B0604020202020204" pitchFamily="34" charset="0"/>
                <a:ea typeface="Times New Roman" panose="02020603050405020304" pitchFamily="18" charset="0"/>
                <a:cs typeface="Times New Roman" panose="02020603050405020304" pitchFamily="18" charset="0"/>
              </a:rPr>
              <a:t>At </a:t>
            </a:r>
            <a:r>
              <a:rPr lang="en-GB" sz="1600" dirty="0">
                <a:latin typeface="Arial" panose="020B0604020202020204" pitchFamily="34" charset="0"/>
                <a:ea typeface="Times New Roman" panose="02020603050405020304" pitchFamily="18" charset="0"/>
                <a:cs typeface="Times New Roman" panose="02020603050405020304" pitchFamily="18" charset="0"/>
              </a:rPr>
              <a:t>no time, given the nature of the appointments, was there any requirement that when making these appointments, the Vice Chancellor  comply with the TUT policies relating to the appointment of persons to permanent or long-term positions in the University, such as TUT’s Employee Talent Acquisition </a:t>
            </a:r>
            <a:r>
              <a:rPr lang="en-GB" sz="1600" dirty="0" smtClean="0">
                <a:latin typeface="Arial" panose="020B0604020202020204" pitchFamily="34" charset="0"/>
                <a:ea typeface="Times New Roman" panose="02020603050405020304" pitchFamily="18" charset="0"/>
                <a:cs typeface="Times New Roman" panose="02020603050405020304" pitchFamily="18" charset="0"/>
              </a:rPr>
              <a:t>Policy.</a:t>
            </a:r>
          </a:p>
          <a:p>
            <a:pPr marL="357188" lvl="1" indent="-357188" algn="just">
              <a:lnSpc>
                <a:spcPts val="1800"/>
              </a:lnSpc>
              <a:spcAft>
                <a:spcPts val="1200"/>
              </a:spcAft>
              <a:buAutoNum type="arabicPeriod" startAt="4"/>
              <a:tabLst>
                <a:tab pos="357188" algn="l"/>
              </a:tabLst>
            </a:pPr>
            <a:r>
              <a:rPr lang="en-GB" sz="1600" dirty="0" smtClean="0">
                <a:latin typeface="Arial" panose="020B0604020202020204" pitchFamily="34" charset="0"/>
                <a:ea typeface="Times New Roman" panose="02020603050405020304" pitchFamily="18" charset="0"/>
                <a:cs typeface="Times New Roman" panose="02020603050405020304" pitchFamily="18" charset="0"/>
              </a:rPr>
              <a:t>Regarding </a:t>
            </a:r>
            <a:r>
              <a:rPr lang="en-GB" sz="1600" dirty="0">
                <a:latin typeface="Arial" panose="020B0604020202020204" pitchFamily="34" charset="0"/>
                <a:ea typeface="Times New Roman" panose="02020603050405020304" pitchFamily="18" charset="0"/>
                <a:cs typeface="Times New Roman" panose="02020603050405020304" pitchFamily="18" charset="0"/>
              </a:rPr>
              <a:t>Mr Nkululeko Maphanga (“</a:t>
            </a:r>
            <a:r>
              <a:rPr lang="en-GB" sz="1600" b="1" dirty="0">
                <a:latin typeface="Arial" panose="020B0604020202020204" pitchFamily="34" charset="0"/>
                <a:ea typeface="Times New Roman" panose="02020603050405020304" pitchFamily="18" charset="0"/>
                <a:cs typeface="Times New Roman" panose="02020603050405020304" pitchFamily="18" charset="0"/>
              </a:rPr>
              <a:t>Mr Maphanga</a:t>
            </a:r>
            <a:r>
              <a:rPr lang="en-GB" sz="1600" dirty="0">
                <a:latin typeface="Arial" panose="020B0604020202020204" pitchFamily="34" charset="0"/>
                <a:ea typeface="Times New Roman" panose="02020603050405020304" pitchFamily="18" charset="0"/>
                <a:cs typeface="Times New Roman" panose="02020603050405020304" pitchFamily="18" charset="0"/>
              </a:rPr>
              <a:t>”), he is still an employee of the University who was seconded from the Directorate of Higher Education and Development Services of the University, to the office of the Deputy Vice-Chancellor: Teaching and Learning with </a:t>
            </a:r>
            <a:r>
              <a:rPr lang="en-GB" sz="1600" dirty="0" smtClean="0">
                <a:latin typeface="Arial" panose="020B0604020202020204" pitchFamily="34" charset="0"/>
                <a:ea typeface="Times New Roman" panose="02020603050405020304" pitchFamily="18" charset="0"/>
                <a:cs typeface="Times New Roman" panose="02020603050405020304" pitchFamily="18" charset="0"/>
              </a:rPr>
              <a:t>Technology.</a:t>
            </a:r>
          </a:p>
          <a:p>
            <a:pPr marL="357188" lvl="1" indent="-357188" algn="just">
              <a:lnSpc>
                <a:spcPts val="1800"/>
              </a:lnSpc>
              <a:spcAft>
                <a:spcPts val="1200"/>
              </a:spcAft>
              <a:buAutoNum type="arabicPeriod" startAt="4"/>
              <a:tabLst>
                <a:tab pos="357188" algn="l"/>
              </a:tabLst>
            </a:pPr>
            <a:r>
              <a:rPr lang="en-GB" sz="1600" dirty="0" smtClean="0">
                <a:latin typeface="Arial" panose="020B0604020202020204" pitchFamily="34" charset="0"/>
                <a:ea typeface="Times New Roman" panose="02020603050405020304" pitchFamily="18" charset="0"/>
                <a:cs typeface="Times New Roman" panose="02020603050405020304" pitchFamily="18" charset="0"/>
              </a:rPr>
              <a:t>In </a:t>
            </a:r>
            <a:r>
              <a:rPr lang="en-GB" sz="1600" dirty="0">
                <a:latin typeface="Arial" panose="020B0604020202020204" pitchFamily="34" charset="0"/>
                <a:ea typeface="Times New Roman" panose="02020603050405020304" pitchFamily="18" charset="0"/>
                <a:cs typeface="Times New Roman" panose="02020603050405020304" pitchFamily="18" charset="0"/>
              </a:rPr>
              <a:t>accordance with the University’s Policy on Secondments,  a decision was taken to second Mr Maphanga to the office of the Deputy Vice-Chancellor: Teaching and Learning with Technology.  At all times, all provisions of the TUT Policy on Secondment were complied with, when Mr Maphanga was seconded to this position.  Currently Mr Maphanga is the link between the university and TUTEH.</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7082312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1208" y="578715"/>
            <a:ext cx="8897112" cy="4524315"/>
          </a:xfrm>
          <a:prstGeom prst="rect">
            <a:avLst/>
          </a:prstGeom>
        </p:spPr>
        <p:txBody>
          <a:bodyPr wrap="square">
            <a:spAutoFit/>
          </a:bodyPr>
          <a:lstStyle/>
          <a:p>
            <a:pPr marL="357188" indent="-357188" algn="just">
              <a:lnSpc>
                <a:spcPct val="150000"/>
              </a:lnSpc>
              <a:tabLst>
                <a:tab pos="0" algn="l"/>
                <a:tab pos="357188" algn="l"/>
              </a:tabLst>
            </a:pPr>
            <a:r>
              <a:rPr lang="en-GB" sz="1600" dirty="0" smtClean="0">
                <a:latin typeface="Arial" panose="020B0604020202020204" pitchFamily="34" charset="0"/>
                <a:ea typeface="Times New Roman" panose="02020603050405020304" pitchFamily="18" charset="0"/>
                <a:cs typeface="Times New Roman" panose="02020603050405020304" pitchFamily="18" charset="0"/>
              </a:rPr>
              <a:t>7.	It </a:t>
            </a:r>
            <a:r>
              <a:rPr lang="en-GB" sz="1600" dirty="0">
                <a:latin typeface="Arial" panose="020B0604020202020204" pitchFamily="34" charset="0"/>
                <a:ea typeface="Times New Roman" panose="02020603050405020304" pitchFamily="18" charset="0"/>
                <a:cs typeface="Times New Roman" panose="02020603050405020304" pitchFamily="18" charset="0"/>
              </a:rPr>
              <a:t>is worth noting that the question about the </a:t>
            </a:r>
            <a:r>
              <a:rPr lang="en-GB" sz="1600" dirty="0" smtClean="0">
                <a:latin typeface="Arial" panose="020B0604020202020204" pitchFamily="34" charset="0"/>
                <a:ea typeface="Times New Roman" panose="02020603050405020304" pitchFamily="18" charset="0"/>
                <a:cs typeface="Times New Roman" panose="02020603050405020304" pitchFamily="18" charset="0"/>
              </a:rPr>
              <a:t>child’s </a:t>
            </a:r>
            <a:r>
              <a:rPr lang="en-GB" sz="1600" dirty="0">
                <a:latin typeface="Arial" panose="020B0604020202020204" pitchFamily="34" charset="0"/>
                <a:ea typeface="Times New Roman" panose="02020603050405020304" pitchFamily="18" charset="0"/>
                <a:cs typeface="Times New Roman" panose="02020603050405020304" pitchFamily="18" charset="0"/>
              </a:rPr>
              <a:t>mother is demeaning to the person concerned and it is regrettably the kind of question that reinforces perceptions of patriarchy at work. Neither the Chairperson of Council nor the Vice-Chancellor had any knowledge of the alleged appointment by the Deputy-Vice-Chancellor: Teaching and Learning of the ‘mother of his child’ to the position of “Acting Dean”.  Upon receipt of this query from the Portfolio Committee, the Vice-Chancellor approached the Deputy-Vice-Chancellor and asked him if there was any truth to the claims of such a personal relationship with the employee concerned. The DVC assured the Vice-Chancellor that there was no truth to these claims. The appointment was in line with  the TUT Policy on Acting Capacity, in which the line manager is empowered to appoint persons on an acting basis to fill roles/posts in his or her department. Such a function is not executed by the Vice-Chancellor nor the Chairperson of Council. Recognition of labour unions without following proper procedures.</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977536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0896" y="185860"/>
            <a:ext cx="9336024" cy="5632311"/>
          </a:xfrm>
          <a:prstGeom prst="rect">
            <a:avLst/>
          </a:prstGeom>
        </p:spPr>
        <p:txBody>
          <a:bodyPr wrap="square">
            <a:spAutoFit/>
          </a:bodyPr>
          <a:lstStyle/>
          <a:p>
            <a:pPr marL="0" lvl="1" algn="just">
              <a:lnSpc>
                <a:spcPts val="1800"/>
              </a:lnSpc>
              <a:spcAft>
                <a:spcPts val="1200"/>
              </a:spcAft>
              <a:tabLst>
                <a:tab pos="914400" algn="l"/>
                <a:tab pos="457200" algn="l"/>
              </a:tabLst>
            </a:pPr>
            <a:r>
              <a:rPr lang="en-GB" sz="1600" b="1" dirty="0" smtClean="0">
                <a:latin typeface="Arial" panose="020B0604020202020204" pitchFamily="34" charset="0"/>
                <a:ea typeface="Times New Roman" panose="02020603050405020304" pitchFamily="18" charset="0"/>
                <a:cs typeface="Times New Roman" panose="02020603050405020304" pitchFamily="18" charset="0"/>
              </a:rPr>
              <a:t>NUMSA</a:t>
            </a:r>
          </a:p>
          <a:p>
            <a:pPr marL="285750" lvl="1" indent="-285750" algn="just">
              <a:lnSpc>
                <a:spcPts val="1800"/>
              </a:lnSpc>
              <a:spcAft>
                <a:spcPts val="1200"/>
              </a:spcAft>
              <a:buFont typeface="Arial" panose="020B0604020202020204" pitchFamily="34" charset="0"/>
              <a:buChar char="•"/>
              <a:tabLst>
                <a:tab pos="914400" algn="l"/>
                <a:tab pos="457200" algn="l"/>
              </a:tabLst>
            </a:pPr>
            <a:r>
              <a:rPr lang="en-GB" sz="1600" dirty="0" smtClean="0">
                <a:latin typeface="Arial" panose="020B0604020202020204" pitchFamily="34" charset="0"/>
                <a:ea typeface="Times New Roman" panose="02020603050405020304" pitchFamily="18" charset="0"/>
                <a:cs typeface="Times New Roman" panose="02020603050405020304" pitchFamily="18" charset="0"/>
              </a:rPr>
              <a:t>The </a:t>
            </a:r>
            <a:r>
              <a:rPr lang="en-GB" sz="1600" dirty="0">
                <a:latin typeface="Arial" panose="020B0604020202020204" pitchFamily="34" charset="0"/>
                <a:ea typeface="Times New Roman" panose="02020603050405020304" pitchFamily="18" charset="0"/>
                <a:cs typeface="Times New Roman" panose="02020603050405020304" pitchFamily="18" charset="0"/>
              </a:rPr>
              <a:t>university is committed to recognising and working with labour unions within the ambit of the Labour Relations Act. NUMSA was granted organizational rights a labour union once it met the threshold for such a status of a labour union within the university. Once this threshold is met, a labour union can apply for organisational rights set out in extension of section 12 and 13 of the Labour Relations Act. On 31 July 2018, it was resolved by the EMC to grant a request made by the National Union of Metalworkers of South Africa (“NUMSA”) because it met the pre-requisite conditions for recognition as a labour union. To be recognised, a labour union has to at the time of the request have 10% plus 1 employees as set out in the threshold collective agreement entered into between TUT and the National Educational, Health and Allied Workers Union on 29 September 2019 (“Collective Agreement”).  The Collective Agreement was approved by the Council of the University in November 2017 (Please see Annexure “J”). Please refer to Annexure “I” for this resolution. </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285750" lvl="1" indent="-285750" algn="just">
              <a:lnSpc>
                <a:spcPts val="1800"/>
              </a:lnSpc>
              <a:spcAft>
                <a:spcPts val="1200"/>
              </a:spcAft>
              <a:buFont typeface="Arial" panose="020B0604020202020204" pitchFamily="34" charset="0"/>
              <a:buChar char="•"/>
              <a:tabLst>
                <a:tab pos="914400" algn="l"/>
                <a:tab pos="457200" algn="l"/>
              </a:tabLst>
            </a:pPr>
            <a:r>
              <a:rPr lang="en-GB" sz="1600" dirty="0">
                <a:latin typeface="Arial" panose="020B0604020202020204" pitchFamily="34" charset="0"/>
                <a:ea typeface="Times New Roman" panose="02020603050405020304" pitchFamily="18" charset="0"/>
                <a:cs typeface="Times New Roman" panose="02020603050405020304" pitchFamily="18" charset="0"/>
              </a:rPr>
              <a:t>The University at all times has, and will continue, for so long as NEHAWU remains the representative of the majority of the University’s employees, to recognise the thresholds set in the Collective Agreement, and the organisational rights afforded to trade unions that meet these thresholds.  </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285750" lvl="1" indent="-285750" algn="just">
              <a:lnSpc>
                <a:spcPts val="1800"/>
              </a:lnSpc>
              <a:spcAft>
                <a:spcPts val="1200"/>
              </a:spcAft>
              <a:buFont typeface="Arial" panose="020B0604020202020204" pitchFamily="34" charset="0"/>
              <a:buChar char="•"/>
              <a:tabLst>
                <a:tab pos="914400" algn="l"/>
                <a:tab pos="457200" algn="l"/>
              </a:tabLst>
            </a:pPr>
            <a:r>
              <a:rPr lang="en-GB" sz="1600" dirty="0">
                <a:latin typeface="Arial" panose="020B0604020202020204" pitchFamily="34" charset="0"/>
                <a:ea typeface="Times New Roman" panose="02020603050405020304" pitchFamily="18" charset="0"/>
                <a:cs typeface="Times New Roman" panose="02020603050405020304" pitchFamily="18" charset="0"/>
              </a:rPr>
              <a:t>On the appointment of the Strategic Advisor to the Vice-Chancellor here are the facts: the secretary of NUMSA Mr Jonas Magedi, has been seconded to the position. He has not been appointed on a permanent basis to this position. Mr Magedi was seconded in terms of the TUT Secondment Policy, which was approved by the TUT Council. This secondment is lawful and within the policy of the university.</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6124088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7784" y="523973"/>
            <a:ext cx="8759952" cy="4478149"/>
          </a:xfrm>
          <a:prstGeom prst="rect">
            <a:avLst/>
          </a:prstGeom>
        </p:spPr>
        <p:txBody>
          <a:bodyPr wrap="square">
            <a:spAutoFit/>
          </a:bodyPr>
          <a:lstStyle/>
          <a:p>
            <a:pPr marL="357188" lvl="1" indent="-357188" algn="just">
              <a:lnSpc>
                <a:spcPts val="1800"/>
              </a:lnSpc>
              <a:spcAft>
                <a:spcPts val="1200"/>
              </a:spcAft>
              <a:buFont typeface="Arial" panose="020B0604020202020204" pitchFamily="34" charset="0"/>
              <a:buChar char="•"/>
              <a:tabLst>
                <a:tab pos="357188" algn="l"/>
                <a:tab pos="457200" algn="l"/>
              </a:tabLst>
            </a:pPr>
            <a:r>
              <a:rPr lang="en-GB" sz="1600" dirty="0" smtClean="0">
                <a:latin typeface="Arial" panose="020B0604020202020204" pitchFamily="34" charset="0"/>
                <a:ea typeface="Times New Roman" panose="02020603050405020304" pitchFamily="18" charset="0"/>
                <a:cs typeface="Times New Roman" panose="02020603050405020304" pitchFamily="18" charset="0"/>
              </a:rPr>
              <a:t>We </a:t>
            </a:r>
            <a:r>
              <a:rPr lang="en-GB" sz="1600" dirty="0">
                <a:latin typeface="Arial" panose="020B0604020202020204" pitchFamily="34" charset="0"/>
                <a:ea typeface="Times New Roman" panose="02020603050405020304" pitchFamily="18" charset="0"/>
                <a:cs typeface="Times New Roman" panose="02020603050405020304" pitchFamily="18" charset="0"/>
              </a:rPr>
              <a:t>specifically refer to the allegation that both the Chairperson of Council and the Vice Chancellor appointed the secretary of NUMSA to the position of Strategic Advisor to the Vice-Chancellor.  Please note that this allegation is incorrect. </a:t>
            </a:r>
            <a:endParaRPr lang="en-GB" sz="1600" dirty="0" smtClean="0">
              <a:latin typeface="Arial" panose="020B0604020202020204" pitchFamily="34" charset="0"/>
              <a:ea typeface="Times New Roman" panose="02020603050405020304" pitchFamily="18" charset="0"/>
              <a:cs typeface="Times New Roman" panose="02020603050405020304" pitchFamily="18" charset="0"/>
            </a:endParaRPr>
          </a:p>
          <a:p>
            <a:pPr marL="0" lvl="1" algn="just">
              <a:lnSpc>
                <a:spcPts val="1800"/>
              </a:lnSpc>
              <a:spcAft>
                <a:spcPts val="1200"/>
              </a:spcAft>
              <a:tabLst>
                <a:tab pos="357188" algn="l"/>
                <a:tab pos="457200" algn="l"/>
              </a:tabLst>
            </a:pPr>
            <a:endParaRPr lang="en-GB" sz="1600" dirty="0" smtClean="0">
              <a:latin typeface="Arial" panose="020B0604020202020204" pitchFamily="34" charset="0"/>
              <a:ea typeface="Times New Roman" panose="02020603050405020304" pitchFamily="18" charset="0"/>
              <a:cs typeface="Times New Roman" panose="02020603050405020304" pitchFamily="18" charset="0"/>
            </a:endParaRPr>
          </a:p>
          <a:p>
            <a:pPr marL="357188" lvl="1" indent="-357188" algn="just">
              <a:lnSpc>
                <a:spcPts val="1800"/>
              </a:lnSpc>
              <a:spcAft>
                <a:spcPts val="1200"/>
              </a:spcAft>
              <a:buFont typeface="Arial" panose="020B0604020202020204" pitchFamily="34" charset="0"/>
              <a:buChar char="•"/>
              <a:tabLst>
                <a:tab pos="357188" algn="l"/>
                <a:tab pos="457200" algn="l"/>
              </a:tabLst>
            </a:pPr>
            <a:r>
              <a:rPr lang="en-GB" sz="1600" dirty="0" smtClean="0">
                <a:latin typeface="Arial" panose="020B0604020202020204" pitchFamily="34" charset="0"/>
                <a:ea typeface="Times New Roman" panose="02020603050405020304" pitchFamily="18" charset="0"/>
                <a:cs typeface="Times New Roman" panose="02020603050405020304" pitchFamily="18" charset="0"/>
              </a:rPr>
              <a:t>The </a:t>
            </a:r>
            <a:r>
              <a:rPr lang="en-GB" sz="1600" dirty="0">
                <a:latin typeface="Arial" panose="020B0604020202020204" pitchFamily="34" charset="0"/>
                <a:ea typeface="Times New Roman" panose="02020603050405020304" pitchFamily="18" charset="0"/>
                <a:cs typeface="Times New Roman" panose="02020603050405020304" pitchFamily="18" charset="0"/>
              </a:rPr>
              <a:t>role of the Strategic Advisor to the Vice-Chancellor is to provide strategic advice to the Vice-Chancellor on high-level policy issues, and anticipating and responding to significant strategic and operational issues for the Vice-Chancellor.  Some of the primary responsibilities of the Strategic Advisor to the Vice-Chancellor’s include: </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712788" lvl="2" indent="-355600" algn="just">
              <a:lnSpc>
                <a:spcPts val="1800"/>
              </a:lnSpc>
              <a:spcAft>
                <a:spcPts val="1200"/>
              </a:spcAft>
              <a:buFont typeface="+mj-lt"/>
              <a:buAutoNum type="arabicPeriod"/>
              <a:tabLst>
                <a:tab pos="1620520" algn="l"/>
                <a:tab pos="457200" algn="l"/>
              </a:tabLst>
            </a:pPr>
            <a:r>
              <a:rPr lang="en-GB" sz="1600" dirty="0">
                <a:latin typeface="Arial" panose="020B0604020202020204" pitchFamily="34" charset="0"/>
                <a:ea typeface="Times New Roman" panose="02020603050405020304" pitchFamily="18" charset="0"/>
                <a:cs typeface="Times New Roman" panose="02020603050405020304" pitchFamily="18" charset="0"/>
              </a:rPr>
              <a:t>compiling stakeholder analysis and developing relationships with key stakeholders and departments in TUT; </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712788" lvl="2" indent="-355600" algn="just">
              <a:lnSpc>
                <a:spcPts val="1800"/>
              </a:lnSpc>
              <a:spcAft>
                <a:spcPts val="1200"/>
              </a:spcAft>
              <a:buFont typeface="+mj-lt"/>
              <a:buAutoNum type="arabicPeriod"/>
              <a:tabLst>
                <a:tab pos="1620520" algn="l"/>
                <a:tab pos="457200" algn="l"/>
              </a:tabLst>
            </a:pPr>
            <a:r>
              <a:rPr lang="en-GB" sz="1600" dirty="0">
                <a:latin typeface="Arial" panose="020B0604020202020204" pitchFamily="34" charset="0"/>
                <a:ea typeface="Times New Roman" panose="02020603050405020304" pitchFamily="18" charset="0"/>
                <a:cs typeface="Times New Roman" panose="02020603050405020304" pitchFamily="18" charset="0"/>
              </a:rPr>
              <a:t>managing and leading all student communications directed to the Vice-Chancellor and Principal; </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712788" lvl="2" indent="-355600" algn="just">
              <a:lnSpc>
                <a:spcPts val="1800"/>
              </a:lnSpc>
              <a:spcAft>
                <a:spcPts val="1200"/>
              </a:spcAft>
              <a:buFont typeface="+mj-lt"/>
              <a:buAutoNum type="arabicPeriod"/>
              <a:tabLst>
                <a:tab pos="1620520" algn="l"/>
                <a:tab pos="457200" algn="l"/>
              </a:tabLst>
            </a:pPr>
            <a:r>
              <a:rPr lang="en-GB" sz="1600" dirty="0">
                <a:latin typeface="Arial" panose="020B0604020202020204" pitchFamily="34" charset="0"/>
                <a:ea typeface="Times New Roman" panose="02020603050405020304" pitchFamily="18" charset="0"/>
                <a:cs typeface="Times New Roman" panose="02020603050405020304" pitchFamily="18" charset="0"/>
              </a:rPr>
              <a:t>advising the Vice-Chancellor and Principal on University-related issues; and </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712788" lvl="2" indent="-355600" algn="just">
              <a:lnSpc>
                <a:spcPts val="1800"/>
              </a:lnSpc>
              <a:spcAft>
                <a:spcPts val="1200"/>
              </a:spcAft>
              <a:buFont typeface="+mj-lt"/>
              <a:buAutoNum type="arabicPeriod"/>
              <a:tabLst>
                <a:tab pos="1620520" algn="l"/>
                <a:tab pos="457200" algn="l"/>
              </a:tabLst>
            </a:pPr>
            <a:r>
              <a:rPr lang="en-GB" sz="1600" dirty="0">
                <a:latin typeface="Arial" panose="020B0604020202020204" pitchFamily="34" charset="0"/>
                <a:ea typeface="Times New Roman" panose="02020603050405020304" pitchFamily="18" charset="0"/>
                <a:cs typeface="Times New Roman" panose="02020603050405020304" pitchFamily="18" charset="0"/>
              </a:rPr>
              <a:t>following-up on assignments and special projects undertaken by the Vice-Chancellor and Principal. </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5582818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3504" y="681318"/>
            <a:ext cx="8778240" cy="4016484"/>
          </a:xfrm>
          <a:prstGeom prst="rect">
            <a:avLst/>
          </a:prstGeom>
        </p:spPr>
        <p:txBody>
          <a:bodyPr wrap="square">
            <a:spAutoFit/>
          </a:bodyPr>
          <a:lstStyle/>
          <a:p>
            <a:pPr marL="342900" lvl="0" indent="-342900" algn="just">
              <a:lnSpc>
                <a:spcPts val="1800"/>
              </a:lnSpc>
              <a:spcAft>
                <a:spcPts val="1200"/>
              </a:spcAft>
              <a:buFont typeface="Wingdings" panose="05000000000000000000" pitchFamily="2" charset="2"/>
              <a:buChar char="Ø"/>
              <a:tabLst>
                <a:tab pos="457200" algn="l"/>
                <a:tab pos="457200" algn="l"/>
              </a:tabLst>
            </a:pPr>
            <a:r>
              <a:rPr lang="en-GB" sz="1600" b="1" dirty="0">
                <a:latin typeface="Arial" panose="020B0604020202020204" pitchFamily="34" charset="0"/>
                <a:ea typeface="Times New Roman" panose="02020603050405020304" pitchFamily="18" charset="0"/>
                <a:cs typeface="Times New Roman" panose="02020603050405020304" pitchFamily="18" charset="0"/>
              </a:rPr>
              <a:t>Corruption in the sourcing of private </a:t>
            </a:r>
            <a:r>
              <a:rPr lang="en-GB" sz="1600" b="1" dirty="0" smtClean="0">
                <a:latin typeface="Arial" panose="020B0604020202020204" pitchFamily="34" charset="0"/>
                <a:ea typeface="Times New Roman" panose="02020603050405020304" pitchFamily="18" charset="0"/>
                <a:cs typeface="Times New Roman" panose="02020603050405020304" pitchFamily="18" charset="0"/>
              </a:rPr>
              <a:t>accommodation - TUTEH</a:t>
            </a:r>
            <a:endParaRPr lang="en-ZA" sz="1600" b="1" dirty="0">
              <a:latin typeface="Arial" panose="020B0604020202020204" pitchFamily="34" charset="0"/>
              <a:ea typeface="Times New Roman" panose="02020603050405020304" pitchFamily="18" charset="0"/>
              <a:cs typeface="Times New Roman" panose="02020603050405020304" pitchFamily="18" charset="0"/>
            </a:endParaRPr>
          </a:p>
          <a:p>
            <a:pPr marL="742950" lvl="1" indent="-385763" algn="just">
              <a:lnSpc>
                <a:spcPts val="1800"/>
              </a:lnSpc>
              <a:spcAft>
                <a:spcPts val="1200"/>
              </a:spcAft>
              <a:buFont typeface="+mj-lt"/>
              <a:buAutoNum type="arabicPeriod"/>
              <a:tabLst>
                <a:tab pos="914400" algn="l"/>
                <a:tab pos="457200" algn="l"/>
              </a:tabLst>
            </a:pPr>
            <a:r>
              <a:rPr lang="en-GB" sz="1600" dirty="0">
                <a:latin typeface="Arial" panose="020B0604020202020204" pitchFamily="34" charset="0"/>
                <a:ea typeface="Times New Roman" panose="02020603050405020304" pitchFamily="18" charset="0"/>
                <a:cs typeface="Times New Roman" panose="02020603050405020304" pitchFamily="18" charset="0"/>
              </a:rPr>
              <a:t>It is emphatically denied that: (i) TUTEH has a “looting wing” as alleged in your letter; (ii) TUTEH collaborates with service providers to unreasonably and drastically increase student accommodation fees; and (iii) rental paid by students through NSFAS for student accommodation is overstated to fund corruption. </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742950" lvl="1" indent="-385763" algn="just">
              <a:lnSpc>
                <a:spcPts val="1800"/>
              </a:lnSpc>
              <a:spcAft>
                <a:spcPts val="1200"/>
              </a:spcAft>
              <a:buFont typeface="+mj-lt"/>
              <a:buAutoNum type="arabicPeriod"/>
              <a:tabLst>
                <a:tab pos="914400" algn="l"/>
                <a:tab pos="457200" algn="l"/>
              </a:tabLst>
            </a:pPr>
            <a:r>
              <a:rPr lang="en-GB" sz="1600" dirty="0">
                <a:latin typeface="Arial" panose="020B0604020202020204" pitchFamily="34" charset="0"/>
                <a:ea typeface="Times New Roman" panose="02020603050405020304" pitchFamily="18" charset="0"/>
                <a:cs typeface="Times New Roman" panose="02020603050405020304" pitchFamily="18" charset="0"/>
              </a:rPr>
              <a:t>TUTEH currently facilitates the University’s provision of student accommodation.  There is a difference in the fees for accommodation, between the student accommodation that is provided by TUT directly (given that TUT owns these facilities), and the leased or accredited student accommodation.  This is because the University is required to enter into lease agreements with landlords, who determine the rental costs, in order to secure student accommodation.  </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742950" lvl="1" indent="-385763" algn="just">
              <a:lnSpc>
                <a:spcPts val="1800"/>
              </a:lnSpc>
              <a:spcAft>
                <a:spcPts val="1200"/>
              </a:spcAft>
              <a:buFont typeface="+mj-lt"/>
              <a:buAutoNum type="arabicPeriod"/>
              <a:tabLst>
                <a:tab pos="914400" algn="l"/>
                <a:tab pos="457200" algn="l"/>
              </a:tabLst>
            </a:pPr>
            <a:r>
              <a:rPr lang="en-GB" sz="1600" dirty="0">
                <a:latin typeface="Arial" panose="020B0604020202020204" pitchFamily="34" charset="0"/>
                <a:ea typeface="Times New Roman" panose="02020603050405020304" pitchFamily="18" charset="0"/>
                <a:cs typeface="Times New Roman" panose="02020603050405020304" pitchFamily="18" charset="0"/>
              </a:rPr>
              <a:t>NSFAS assists with the payment of costs of student accommodation if, and to the extent that, the costs of such student accommodation fall within a certain price range.  At no time has the cost of the student accommodation secured by TUTEH for students exceeded this NSFAS costing range.  </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1262543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8056" y="303294"/>
            <a:ext cx="8759952" cy="6247864"/>
          </a:xfrm>
          <a:prstGeom prst="rect">
            <a:avLst/>
          </a:prstGeom>
        </p:spPr>
        <p:txBody>
          <a:bodyPr wrap="square">
            <a:spAutoFit/>
          </a:bodyPr>
          <a:lstStyle/>
          <a:p>
            <a:pPr marL="0" lvl="1" algn="just">
              <a:lnSpc>
                <a:spcPts val="1800"/>
              </a:lnSpc>
              <a:spcAft>
                <a:spcPts val="1200"/>
              </a:spcAft>
              <a:tabLst>
                <a:tab pos="357188" algn="l"/>
                <a:tab pos="457200" algn="l"/>
              </a:tabLst>
            </a:pPr>
            <a:r>
              <a:rPr lang="en-ZA" sz="1600" dirty="0" smtClean="0">
                <a:latin typeface="Arial" panose="020B0604020202020204" pitchFamily="34" charset="0"/>
                <a:ea typeface="Times New Roman" panose="02020603050405020304" pitchFamily="18" charset="0"/>
                <a:cs typeface="Times New Roman" panose="02020603050405020304" pitchFamily="18" charset="0"/>
              </a:rPr>
              <a:t>4.	By </a:t>
            </a:r>
            <a:r>
              <a:rPr lang="en-ZA" sz="1600" dirty="0">
                <a:latin typeface="Arial" panose="020B0604020202020204" pitchFamily="34" charset="0"/>
                <a:ea typeface="Times New Roman" panose="02020603050405020304" pitchFamily="18" charset="0"/>
                <a:cs typeface="Times New Roman" panose="02020603050405020304" pitchFamily="18" charset="0"/>
              </a:rPr>
              <a:t>way of further background, we note that there are three mechanisms at TUT for the </a:t>
            </a:r>
            <a:r>
              <a:rPr lang="en-ZA" sz="1600" dirty="0" smtClean="0">
                <a:latin typeface="Arial" panose="020B0604020202020204" pitchFamily="34" charset="0"/>
                <a:ea typeface="Times New Roman" panose="02020603050405020304" pitchFamily="18" charset="0"/>
                <a:cs typeface="Times New Roman" panose="02020603050405020304" pitchFamily="18" charset="0"/>
              </a:rPr>
              <a:t>	provision </a:t>
            </a:r>
            <a:r>
              <a:rPr lang="en-ZA" sz="1600" dirty="0">
                <a:latin typeface="Arial" panose="020B0604020202020204" pitchFamily="34" charset="0"/>
                <a:ea typeface="Times New Roman" panose="02020603050405020304" pitchFamily="18" charset="0"/>
                <a:cs typeface="Times New Roman" panose="02020603050405020304" pitchFamily="18" charset="0"/>
              </a:rPr>
              <a:t>of student accommodation:</a:t>
            </a:r>
          </a:p>
          <a:p>
            <a:pPr marL="712788" lvl="2" indent="-355600" algn="just">
              <a:lnSpc>
                <a:spcPts val="1800"/>
              </a:lnSpc>
              <a:spcAft>
                <a:spcPts val="1200"/>
              </a:spcAft>
              <a:buFont typeface="Arial" panose="020B0604020202020204" pitchFamily="34" charset="0"/>
              <a:buChar char="•"/>
              <a:tabLst>
                <a:tab pos="1620520" algn="l"/>
                <a:tab pos="457200" algn="l"/>
              </a:tabLst>
            </a:pPr>
            <a:r>
              <a:rPr lang="en-ZA" sz="1600" dirty="0">
                <a:latin typeface="Arial" panose="020B0604020202020204" pitchFamily="34" charset="0"/>
                <a:ea typeface="Times New Roman" panose="02020603050405020304" pitchFamily="18" charset="0"/>
                <a:cs typeface="Times New Roman" panose="02020603050405020304" pitchFamily="18" charset="0"/>
              </a:rPr>
              <a:t>on-campus University-owned premises;</a:t>
            </a:r>
          </a:p>
          <a:p>
            <a:pPr marL="712788" lvl="2" indent="-355600" algn="just">
              <a:lnSpc>
                <a:spcPts val="1800"/>
              </a:lnSpc>
              <a:spcAft>
                <a:spcPts val="1200"/>
              </a:spcAft>
              <a:buFont typeface="Arial" panose="020B0604020202020204" pitchFamily="34" charset="0"/>
              <a:buChar char="•"/>
              <a:tabLst>
                <a:tab pos="1620520" algn="l"/>
                <a:tab pos="457200" algn="l"/>
              </a:tabLst>
            </a:pPr>
            <a:r>
              <a:rPr lang="en-ZA" sz="1600" dirty="0">
                <a:latin typeface="Arial" panose="020B0604020202020204" pitchFamily="34" charset="0"/>
                <a:ea typeface="Times New Roman" panose="02020603050405020304" pitchFamily="18" charset="0"/>
                <a:cs typeface="Times New Roman" panose="02020603050405020304" pitchFamily="18" charset="0"/>
              </a:rPr>
              <a:t>leased premises; and </a:t>
            </a:r>
          </a:p>
          <a:p>
            <a:pPr marL="712788" lvl="2" indent="-355600" algn="just">
              <a:lnSpc>
                <a:spcPts val="1800"/>
              </a:lnSpc>
              <a:spcAft>
                <a:spcPts val="1200"/>
              </a:spcAft>
              <a:buFont typeface="Arial" panose="020B0604020202020204" pitchFamily="34" charset="0"/>
              <a:buChar char="•"/>
              <a:tabLst>
                <a:tab pos="1620520" algn="l"/>
                <a:tab pos="457200" algn="l"/>
              </a:tabLst>
            </a:pPr>
            <a:r>
              <a:rPr lang="en-ZA" sz="1600" dirty="0">
                <a:latin typeface="Arial" panose="020B0604020202020204" pitchFamily="34" charset="0"/>
                <a:ea typeface="Times New Roman" panose="02020603050405020304" pitchFamily="18" charset="0"/>
                <a:cs typeface="Times New Roman" panose="02020603050405020304" pitchFamily="18" charset="0"/>
              </a:rPr>
              <a:t>accredited private sector service providers. </a:t>
            </a:r>
          </a:p>
          <a:p>
            <a:pPr marL="357188" lvl="1" indent="-357188" algn="just">
              <a:lnSpc>
                <a:spcPts val="1800"/>
              </a:lnSpc>
              <a:spcAft>
                <a:spcPts val="1200"/>
              </a:spcAft>
              <a:buAutoNum type="arabicPeriod" startAt="5"/>
              <a:tabLst>
                <a:tab pos="357188" algn="l"/>
                <a:tab pos="457200" algn="l"/>
              </a:tabLst>
            </a:pPr>
            <a:r>
              <a:rPr lang="en-ZA" sz="1600" dirty="0" smtClean="0">
                <a:latin typeface="Arial" panose="020B0604020202020204" pitchFamily="34" charset="0"/>
                <a:ea typeface="Times New Roman" panose="02020603050405020304" pitchFamily="18" charset="0"/>
                <a:cs typeface="Times New Roman" panose="02020603050405020304" pitchFamily="18" charset="0"/>
              </a:rPr>
              <a:t>The </a:t>
            </a:r>
            <a:r>
              <a:rPr lang="en-ZA" sz="1600" dirty="0">
                <a:latin typeface="Arial" panose="020B0604020202020204" pitchFamily="34" charset="0"/>
                <a:ea typeface="Times New Roman" panose="02020603050405020304" pitchFamily="18" charset="0"/>
                <a:cs typeface="Times New Roman" panose="02020603050405020304" pitchFamily="18" charset="0"/>
              </a:rPr>
              <a:t>on-campus University-owned premises continue to be the responsibility of and managed by the University Directorate of Accommodation, </a:t>
            </a:r>
            <a:r>
              <a:rPr lang="en-ZA" sz="1600" dirty="0" smtClean="0">
                <a:latin typeface="Arial" panose="020B0604020202020204" pitchFamily="34" charset="0"/>
                <a:ea typeface="Times New Roman" panose="02020603050405020304" pitchFamily="18" charset="0"/>
                <a:cs typeface="Times New Roman" panose="02020603050405020304" pitchFamily="18" charset="0"/>
              </a:rPr>
              <a:t>Residence </a:t>
            </a:r>
            <a:r>
              <a:rPr lang="en-ZA" sz="1600" dirty="0">
                <a:latin typeface="Arial" panose="020B0604020202020204" pitchFamily="34" charset="0"/>
                <a:ea typeface="Times New Roman" panose="02020603050405020304" pitchFamily="18" charset="0"/>
                <a:cs typeface="Times New Roman" panose="02020603050405020304" pitchFamily="18" charset="0"/>
              </a:rPr>
              <a:t>Life and Catering (“</a:t>
            </a:r>
            <a:r>
              <a:rPr lang="en-ZA" sz="1600" b="1" dirty="0">
                <a:latin typeface="Arial" panose="020B0604020202020204" pitchFamily="34" charset="0"/>
                <a:ea typeface="Times New Roman" panose="02020603050405020304" pitchFamily="18" charset="0"/>
                <a:cs typeface="Times New Roman" panose="02020603050405020304" pitchFamily="18" charset="0"/>
              </a:rPr>
              <a:t>ARLC</a:t>
            </a:r>
            <a:r>
              <a:rPr lang="en-ZA" sz="1600" dirty="0">
                <a:latin typeface="Arial" panose="020B0604020202020204" pitchFamily="34" charset="0"/>
                <a:ea typeface="Times New Roman" panose="02020603050405020304" pitchFamily="18" charset="0"/>
                <a:cs typeface="Times New Roman" panose="02020603050405020304" pitchFamily="18" charset="0"/>
              </a:rPr>
              <a:t>”). </a:t>
            </a:r>
            <a:endParaRPr lang="en-ZA" sz="1600" dirty="0" smtClean="0">
              <a:latin typeface="Arial" panose="020B0604020202020204" pitchFamily="34" charset="0"/>
              <a:ea typeface="Times New Roman" panose="02020603050405020304" pitchFamily="18" charset="0"/>
              <a:cs typeface="Times New Roman" panose="02020603050405020304" pitchFamily="18" charset="0"/>
            </a:endParaRPr>
          </a:p>
          <a:p>
            <a:pPr marL="357188" lvl="1" indent="-357188" algn="just">
              <a:lnSpc>
                <a:spcPts val="1800"/>
              </a:lnSpc>
              <a:spcAft>
                <a:spcPts val="1200"/>
              </a:spcAft>
              <a:buAutoNum type="arabicPeriod" startAt="5"/>
              <a:tabLst>
                <a:tab pos="357188" algn="l"/>
                <a:tab pos="457200" algn="l"/>
              </a:tabLst>
            </a:pPr>
            <a:r>
              <a:rPr lang="en-ZA" sz="1600" dirty="0" smtClean="0">
                <a:latin typeface="Arial" panose="020B0604020202020204" pitchFamily="34" charset="0"/>
                <a:ea typeface="Times New Roman" panose="02020603050405020304" pitchFamily="18" charset="0"/>
                <a:cs typeface="Times New Roman" panose="02020603050405020304" pitchFamily="18" charset="0"/>
              </a:rPr>
              <a:t>The </a:t>
            </a:r>
            <a:r>
              <a:rPr lang="en-ZA" sz="1600" dirty="0">
                <a:latin typeface="Arial" panose="020B0604020202020204" pitchFamily="34" charset="0"/>
                <a:ea typeface="Times New Roman" panose="02020603050405020304" pitchFamily="18" charset="0"/>
                <a:cs typeface="Times New Roman" panose="02020603050405020304" pitchFamily="18" charset="0"/>
              </a:rPr>
              <a:t>leased and accredited accommodation became the responsibility of TUTEH, with a view to ensuring the effective and efficient management of off-campus student accommodation. Cognisant of the fact that student accommodation is business, TUTEH’s mandate is also to ensure that the University participates in the value created by the collaboration between the University and the accommodation providers.  </a:t>
            </a:r>
            <a:endParaRPr lang="en-ZA" sz="1600" dirty="0" smtClean="0">
              <a:latin typeface="Arial" panose="020B0604020202020204" pitchFamily="34" charset="0"/>
              <a:ea typeface="Times New Roman" panose="02020603050405020304" pitchFamily="18" charset="0"/>
              <a:cs typeface="Times New Roman" panose="02020603050405020304" pitchFamily="18" charset="0"/>
            </a:endParaRPr>
          </a:p>
          <a:p>
            <a:pPr marL="357188" lvl="1" indent="-357188" algn="just">
              <a:lnSpc>
                <a:spcPts val="1800"/>
              </a:lnSpc>
              <a:spcAft>
                <a:spcPts val="1200"/>
              </a:spcAft>
              <a:buFont typeface="Wingdings" panose="05000000000000000000" pitchFamily="2" charset="2"/>
              <a:buChar char="Ø"/>
              <a:tabLst>
                <a:tab pos="914400" algn="l"/>
                <a:tab pos="457200" algn="l"/>
              </a:tabLst>
            </a:pPr>
            <a:r>
              <a:rPr lang="en-ZA" sz="1600" dirty="0">
                <a:latin typeface="Arial" panose="020B0604020202020204" pitchFamily="34" charset="0"/>
                <a:ea typeface="Times New Roman" panose="02020603050405020304" pitchFamily="18" charset="0"/>
                <a:cs typeface="Times New Roman" panose="02020603050405020304" pitchFamily="18" charset="0"/>
              </a:rPr>
              <a:t>We now turn to consider your specific questions set out in paragraph 5, Part B of your letter. </a:t>
            </a:r>
          </a:p>
          <a:p>
            <a:pPr marL="357188" lvl="2" indent="-357188" algn="just">
              <a:lnSpc>
                <a:spcPts val="1800"/>
              </a:lnSpc>
              <a:spcAft>
                <a:spcPts val="1200"/>
              </a:spcAft>
              <a:buFont typeface="+mj-lt"/>
              <a:buAutoNum type="arabicPeriod"/>
              <a:tabLst>
                <a:tab pos="1620520" algn="l"/>
                <a:tab pos="457200" algn="l"/>
              </a:tabLst>
            </a:pPr>
            <a:r>
              <a:rPr lang="en-ZA" sz="1600" b="1" i="1" dirty="0">
                <a:latin typeface="Arial" panose="020B0604020202020204" pitchFamily="34" charset="0"/>
                <a:ea typeface="Times New Roman" panose="02020603050405020304" pitchFamily="18" charset="0"/>
                <a:cs typeface="Times New Roman" panose="02020603050405020304" pitchFamily="18" charset="0"/>
              </a:rPr>
              <a:t>Whether the University has a policy on sourcing private accommodation for students?</a:t>
            </a:r>
            <a:endParaRPr lang="en-ZA" sz="1600" b="1" dirty="0">
              <a:latin typeface="Arial" panose="020B0604020202020204" pitchFamily="34" charset="0"/>
              <a:ea typeface="Times New Roman" panose="02020603050405020304" pitchFamily="18" charset="0"/>
              <a:cs typeface="Times New Roman" panose="02020603050405020304" pitchFamily="18" charset="0"/>
            </a:endParaRPr>
          </a:p>
          <a:p>
            <a:pPr marL="357188" indent="-357188" algn="just">
              <a:lnSpc>
                <a:spcPts val="1800"/>
              </a:lnSpc>
              <a:spcAft>
                <a:spcPts val="1200"/>
              </a:spcAft>
              <a:tabLst>
                <a:tab pos="457200" algn="l"/>
                <a:tab pos="914400" algn="l"/>
                <a:tab pos="1620520" algn="l"/>
                <a:tab pos="2286000" algn="l"/>
                <a:tab pos="3201035" algn="l"/>
                <a:tab pos="4115435" algn="l"/>
                <a:tab pos="4572635" algn="l"/>
                <a:tab pos="5029835" algn="l"/>
                <a:tab pos="5220970" algn="l"/>
              </a:tabLst>
            </a:pPr>
            <a:r>
              <a:rPr lang="en-ZA" sz="1600" dirty="0">
                <a:latin typeface="Arial" panose="020B0604020202020204" pitchFamily="34" charset="0"/>
                <a:ea typeface="Times New Roman" panose="02020603050405020304" pitchFamily="18" charset="0"/>
                <a:cs typeface="Times New Roman" panose="02020603050405020304" pitchFamily="18" charset="0"/>
              </a:rPr>
              <a:t>	The University has a policy on the Accreditation of Private Accommodation Providers.</a:t>
            </a:r>
          </a:p>
          <a:p>
            <a:pPr marL="0" lvl="1" algn="just">
              <a:lnSpc>
                <a:spcPts val="1800"/>
              </a:lnSpc>
              <a:spcAft>
                <a:spcPts val="1200"/>
              </a:spcAft>
              <a:tabLst>
                <a:tab pos="357188" algn="l"/>
                <a:tab pos="457200" algn="l"/>
              </a:tabLst>
            </a:pP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0" lvl="1" algn="just">
              <a:lnSpc>
                <a:spcPts val="1800"/>
              </a:lnSpc>
              <a:spcAft>
                <a:spcPts val="1200"/>
              </a:spcAft>
              <a:tabLst>
                <a:tab pos="357188" algn="l"/>
                <a:tab pos="457200" algn="l"/>
              </a:tabLst>
            </a:pP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5441702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1752" y="220870"/>
            <a:ext cx="9144000" cy="4878259"/>
          </a:xfrm>
          <a:prstGeom prst="rect">
            <a:avLst/>
          </a:prstGeom>
        </p:spPr>
        <p:txBody>
          <a:bodyPr wrap="square">
            <a:spAutoFit/>
          </a:bodyPr>
          <a:lstStyle/>
          <a:p>
            <a:pPr marL="0" lvl="2" algn="just">
              <a:lnSpc>
                <a:spcPts val="1800"/>
              </a:lnSpc>
              <a:spcAft>
                <a:spcPts val="1200"/>
              </a:spcAft>
              <a:tabLst>
                <a:tab pos="357188" algn="l"/>
                <a:tab pos="457200" algn="l"/>
              </a:tabLst>
            </a:pPr>
            <a:r>
              <a:rPr lang="en-ZA" sz="1600" i="1" dirty="0" smtClean="0">
                <a:latin typeface="Arial" panose="020B0604020202020204" pitchFamily="34" charset="0"/>
                <a:ea typeface="Times New Roman" panose="02020603050405020304" pitchFamily="18" charset="0"/>
                <a:cs typeface="Times New Roman" panose="02020603050405020304" pitchFamily="18" charset="0"/>
              </a:rPr>
              <a:t>2.	</a:t>
            </a:r>
            <a:r>
              <a:rPr lang="en-ZA" sz="1600" b="1" i="1" dirty="0" smtClean="0">
                <a:latin typeface="Arial" panose="020B0604020202020204" pitchFamily="34" charset="0"/>
                <a:ea typeface="Times New Roman" panose="02020603050405020304" pitchFamily="18" charset="0"/>
                <a:cs typeface="Times New Roman" panose="02020603050405020304" pitchFamily="18" charset="0"/>
              </a:rPr>
              <a:t>If so, whether residence fees of private accommodation are comparable to fees paid at 	University owned residence?</a:t>
            </a:r>
            <a:endParaRPr lang="en-ZA" sz="1600" b="1" dirty="0" smtClean="0">
              <a:latin typeface="Arial" panose="020B0604020202020204" pitchFamily="34" charset="0"/>
              <a:ea typeface="Times New Roman" panose="02020603050405020304" pitchFamily="18" charset="0"/>
              <a:cs typeface="Times New Roman" panose="02020603050405020304" pitchFamily="18" charset="0"/>
            </a:endParaRPr>
          </a:p>
          <a:p>
            <a:pPr marL="357188" indent="-357188" algn="just">
              <a:lnSpc>
                <a:spcPts val="1800"/>
              </a:lnSpc>
              <a:spcAft>
                <a:spcPts val="1200"/>
              </a:spcAft>
              <a:tabLst>
                <a:tab pos="457200" algn="l"/>
                <a:tab pos="914400" algn="l"/>
                <a:tab pos="1620520" algn="l"/>
                <a:tab pos="2286000" algn="l"/>
                <a:tab pos="3201035" algn="l"/>
                <a:tab pos="4115435" algn="l"/>
                <a:tab pos="4572635" algn="l"/>
                <a:tab pos="5029835" algn="l"/>
                <a:tab pos="5220970" algn="l"/>
              </a:tabLst>
            </a:pPr>
            <a:r>
              <a:rPr lang="en-ZA" sz="1600" dirty="0" smtClean="0">
                <a:latin typeface="Arial" panose="020B0604020202020204" pitchFamily="34" charset="0"/>
                <a:ea typeface="Times New Roman" panose="02020603050405020304" pitchFamily="18" charset="0"/>
                <a:cs typeface="Times New Roman" panose="02020603050405020304" pitchFamily="18" charset="0"/>
              </a:rPr>
              <a:t>	Historically</a:t>
            </a:r>
            <a:r>
              <a:rPr lang="en-ZA" sz="1600" dirty="0">
                <a:latin typeface="Arial" panose="020B0604020202020204" pitchFamily="34" charset="0"/>
                <a:ea typeface="Times New Roman" panose="02020603050405020304" pitchFamily="18" charset="0"/>
                <a:cs typeface="Times New Roman" panose="02020603050405020304" pitchFamily="18" charset="0"/>
              </a:rPr>
              <a:t>, the University-owned residences have been charged at a lower rate than off-campus privately owned accommodation. The situation is still the same.</a:t>
            </a:r>
          </a:p>
          <a:p>
            <a:pPr marL="357188" lvl="2" indent="-357188" algn="just">
              <a:lnSpc>
                <a:spcPts val="1800"/>
              </a:lnSpc>
              <a:spcAft>
                <a:spcPts val="1200"/>
              </a:spcAft>
              <a:tabLst>
                <a:tab pos="357188" algn="l"/>
                <a:tab pos="457200" algn="l"/>
              </a:tabLst>
            </a:pPr>
            <a:r>
              <a:rPr lang="en-ZA" sz="1600" i="1" dirty="0" smtClean="0">
                <a:latin typeface="Arial" panose="020B0604020202020204" pitchFamily="34" charset="0"/>
                <a:ea typeface="Times New Roman" panose="02020603050405020304" pitchFamily="18" charset="0"/>
                <a:cs typeface="Times New Roman" panose="02020603050405020304" pitchFamily="18" charset="0"/>
              </a:rPr>
              <a:t>3.	</a:t>
            </a:r>
            <a:r>
              <a:rPr lang="en-ZA" sz="1600" b="1" i="1" dirty="0" smtClean="0">
                <a:latin typeface="Arial" panose="020B0604020202020204" pitchFamily="34" charset="0"/>
                <a:ea typeface="Times New Roman" panose="02020603050405020304" pitchFamily="18" charset="0"/>
                <a:cs typeface="Times New Roman" panose="02020603050405020304" pitchFamily="18" charset="0"/>
              </a:rPr>
              <a:t>If </a:t>
            </a:r>
            <a:r>
              <a:rPr lang="en-ZA" sz="1600" b="1" i="1" dirty="0">
                <a:latin typeface="Arial" panose="020B0604020202020204" pitchFamily="34" charset="0"/>
                <a:ea typeface="Times New Roman" panose="02020603050405020304" pitchFamily="18" charset="0"/>
                <a:cs typeface="Times New Roman" panose="02020603050405020304" pitchFamily="18" charset="0"/>
              </a:rPr>
              <a:t>not, why? Is there a memorandum of agreement with private providers to charge the same fees?</a:t>
            </a:r>
            <a:endParaRPr lang="en-ZA" sz="1600" b="1" dirty="0">
              <a:latin typeface="Arial" panose="020B0604020202020204" pitchFamily="34" charset="0"/>
              <a:ea typeface="Times New Roman" panose="02020603050405020304" pitchFamily="18" charset="0"/>
              <a:cs typeface="Times New Roman" panose="02020603050405020304" pitchFamily="18" charset="0"/>
            </a:endParaRPr>
          </a:p>
          <a:p>
            <a:pPr marL="357188" indent="-357188" algn="just">
              <a:lnSpc>
                <a:spcPts val="1800"/>
              </a:lnSpc>
              <a:spcAft>
                <a:spcPts val="1200"/>
              </a:spcAft>
              <a:tabLst>
                <a:tab pos="457200" algn="l"/>
                <a:tab pos="914400" algn="l"/>
                <a:tab pos="1620520" algn="l"/>
                <a:tab pos="2286000" algn="l"/>
                <a:tab pos="3201035" algn="l"/>
                <a:tab pos="4115435" algn="l"/>
                <a:tab pos="4572635" algn="l"/>
                <a:tab pos="5029835" algn="l"/>
                <a:tab pos="5220970" algn="l"/>
              </a:tabLst>
            </a:pPr>
            <a:r>
              <a:rPr lang="en-ZA" sz="1600" dirty="0" smtClean="0">
                <a:latin typeface="Arial" panose="020B0604020202020204" pitchFamily="34" charset="0"/>
                <a:ea typeface="Times New Roman" panose="02020603050405020304" pitchFamily="18" charset="0"/>
                <a:cs typeface="Times New Roman" panose="02020603050405020304" pitchFamily="18" charset="0"/>
              </a:rPr>
              <a:t>		The </a:t>
            </a:r>
            <a:r>
              <a:rPr lang="en-ZA" sz="1600" dirty="0">
                <a:latin typeface="Arial" panose="020B0604020202020204" pitchFamily="34" charset="0"/>
                <a:ea typeface="Times New Roman" panose="02020603050405020304" pitchFamily="18" charset="0"/>
                <a:cs typeface="Times New Roman" panose="02020603050405020304" pitchFamily="18" charset="0"/>
              </a:rPr>
              <a:t>University has not entered into a memorandum of agreement with private providers to charge the same fees.  The University cannot by negotiation achieve the same fees as it can charge in respect of its own accommodation.</a:t>
            </a:r>
          </a:p>
          <a:p>
            <a:pPr marL="0" lvl="2" algn="just">
              <a:lnSpc>
                <a:spcPts val="1800"/>
              </a:lnSpc>
              <a:spcAft>
                <a:spcPts val="1200"/>
              </a:spcAft>
              <a:tabLst>
                <a:tab pos="357188" algn="l"/>
                <a:tab pos="457200" algn="l"/>
              </a:tabLst>
            </a:pPr>
            <a:r>
              <a:rPr lang="en-ZA" sz="1600" i="1" dirty="0" smtClean="0">
                <a:latin typeface="Arial" panose="020B0604020202020204" pitchFamily="34" charset="0"/>
                <a:ea typeface="Times New Roman" panose="02020603050405020304" pitchFamily="18" charset="0"/>
                <a:cs typeface="Times New Roman" panose="02020603050405020304" pitchFamily="18" charset="0"/>
              </a:rPr>
              <a:t>4.	</a:t>
            </a:r>
            <a:r>
              <a:rPr lang="en-ZA" sz="1600" b="1" i="1" dirty="0" smtClean="0">
                <a:latin typeface="Arial" panose="020B0604020202020204" pitchFamily="34" charset="0"/>
                <a:ea typeface="Times New Roman" panose="02020603050405020304" pitchFamily="18" charset="0"/>
                <a:cs typeface="Times New Roman" panose="02020603050405020304" pitchFamily="18" charset="0"/>
              </a:rPr>
              <a:t>Whether </a:t>
            </a:r>
            <a:r>
              <a:rPr lang="en-ZA" sz="1600" b="1" i="1" dirty="0">
                <a:latin typeface="Arial" panose="020B0604020202020204" pitchFamily="34" charset="0"/>
                <a:ea typeface="Times New Roman" panose="02020603050405020304" pitchFamily="18" charset="0"/>
                <a:cs typeface="Times New Roman" panose="02020603050405020304" pitchFamily="18" charset="0"/>
              </a:rPr>
              <a:t>the University was ever informed of corrupt activities of collusion by TUTEH </a:t>
            </a:r>
            <a:r>
              <a:rPr lang="en-ZA" sz="1600" b="1" i="1" dirty="0" smtClean="0">
                <a:latin typeface="Arial" panose="020B0604020202020204" pitchFamily="34" charset="0"/>
                <a:ea typeface="Times New Roman" panose="02020603050405020304" pitchFamily="18" charset="0"/>
                <a:cs typeface="Times New Roman" panose="02020603050405020304" pitchFamily="18" charset="0"/>
              </a:rPr>
              <a:t>	employees </a:t>
            </a:r>
            <a:r>
              <a:rPr lang="en-ZA" sz="1600" b="1" i="1" dirty="0">
                <a:latin typeface="Arial" panose="020B0604020202020204" pitchFamily="34" charset="0"/>
                <a:ea typeface="Times New Roman" panose="02020603050405020304" pitchFamily="18" charset="0"/>
                <a:cs typeface="Times New Roman" panose="02020603050405020304" pitchFamily="18" charset="0"/>
              </a:rPr>
              <a:t>with private providers to increase fees unreasonably?</a:t>
            </a:r>
          </a:p>
          <a:p>
            <a:pPr marL="357188" indent="-357188" algn="just">
              <a:lnSpc>
                <a:spcPts val="1800"/>
              </a:lnSpc>
              <a:spcAft>
                <a:spcPts val="1200"/>
              </a:spcAft>
              <a:tabLst>
                <a:tab pos="2195830" algn="l"/>
                <a:tab pos="457200" algn="l"/>
              </a:tabLst>
            </a:pPr>
            <a:r>
              <a:rPr lang="en-ZA" sz="1600" dirty="0" smtClean="0">
                <a:latin typeface="Arial" panose="020B0604020202020204" pitchFamily="34" charset="0"/>
                <a:ea typeface="Times New Roman" panose="02020603050405020304" pitchFamily="18" charset="0"/>
                <a:cs typeface="Times New Roman" panose="02020603050405020304" pitchFamily="18" charset="0"/>
              </a:rPr>
              <a:t>	The </a:t>
            </a:r>
            <a:r>
              <a:rPr lang="en-ZA" sz="1600" dirty="0">
                <a:latin typeface="Arial" panose="020B0604020202020204" pitchFamily="34" charset="0"/>
                <a:ea typeface="Times New Roman" panose="02020603050405020304" pitchFamily="18" charset="0"/>
                <a:cs typeface="Times New Roman" panose="02020603050405020304" pitchFamily="18" charset="0"/>
              </a:rPr>
              <a:t>University has an anonymous hotline to report any corrupt activities. No complaint was reported to the University or to the hotline about corrupt activities of collusion by TUTEH employees with private providers to increase fees unreasonably</a:t>
            </a:r>
          </a:p>
          <a:p>
            <a:pPr marL="0" lvl="2" algn="just">
              <a:lnSpc>
                <a:spcPts val="1800"/>
              </a:lnSpc>
              <a:spcAft>
                <a:spcPts val="1200"/>
              </a:spcAft>
              <a:tabLst>
                <a:tab pos="357188" algn="l"/>
                <a:tab pos="457200" algn="l"/>
              </a:tabLst>
            </a:pPr>
            <a:r>
              <a:rPr lang="en-ZA" sz="1600" i="1" dirty="0" smtClean="0">
                <a:latin typeface="Arial" panose="020B0604020202020204" pitchFamily="34" charset="0"/>
                <a:ea typeface="Times New Roman" panose="02020603050405020304" pitchFamily="18" charset="0"/>
                <a:cs typeface="Times New Roman" panose="02020603050405020304" pitchFamily="18" charset="0"/>
              </a:rPr>
              <a:t>5.	</a:t>
            </a:r>
            <a:r>
              <a:rPr lang="en-ZA" sz="1600" b="1" i="1" dirty="0" smtClean="0">
                <a:latin typeface="Arial" panose="020B0604020202020204" pitchFamily="34" charset="0"/>
                <a:ea typeface="Times New Roman" panose="02020603050405020304" pitchFamily="18" charset="0"/>
                <a:cs typeface="Times New Roman" panose="02020603050405020304" pitchFamily="18" charset="0"/>
              </a:rPr>
              <a:t>If </a:t>
            </a:r>
            <a:r>
              <a:rPr lang="en-ZA" sz="1600" b="1" i="1" dirty="0">
                <a:latin typeface="Arial" panose="020B0604020202020204" pitchFamily="34" charset="0"/>
                <a:ea typeface="Times New Roman" panose="02020603050405020304" pitchFamily="18" charset="0"/>
                <a:cs typeface="Times New Roman" panose="02020603050405020304" pitchFamily="18" charset="0"/>
              </a:rPr>
              <a:t>so what steps have been taken to curb this?</a:t>
            </a:r>
            <a:endParaRPr lang="en-ZA" sz="1600" b="1" dirty="0">
              <a:latin typeface="Arial" panose="020B0604020202020204" pitchFamily="34" charset="0"/>
              <a:ea typeface="Times New Roman" panose="02020603050405020304" pitchFamily="18" charset="0"/>
              <a:cs typeface="Times New Roman" panose="02020603050405020304" pitchFamily="18" charset="0"/>
            </a:endParaRPr>
          </a:p>
          <a:p>
            <a:pPr defTabSz="357188"/>
            <a:r>
              <a:rPr lang="en-ZA" sz="1600" kern="1600" dirty="0" smtClean="0">
                <a:latin typeface="Arial" panose="020B0604020202020204" pitchFamily="34" charset="0"/>
                <a:ea typeface="Times New Roman" panose="02020603050405020304" pitchFamily="18" charset="0"/>
              </a:rPr>
              <a:t>	Not </a:t>
            </a:r>
            <a:r>
              <a:rPr lang="en-ZA" sz="1600" kern="1600" dirty="0">
                <a:latin typeface="Arial" panose="020B0604020202020204" pitchFamily="34" charset="0"/>
                <a:ea typeface="Times New Roman" panose="02020603050405020304" pitchFamily="18" charset="0"/>
              </a:rPr>
              <a:t>applicable.</a:t>
            </a:r>
            <a:endParaRPr lang="en-ZA" sz="1600" dirty="0"/>
          </a:p>
        </p:txBody>
      </p:sp>
    </p:spTree>
    <p:extLst>
      <p:ext uri="{BB962C8B-B14F-4D97-AF65-F5344CB8AC3E}">
        <p14:creationId xmlns:p14="http://schemas.microsoft.com/office/powerpoint/2010/main" xmlns="" val="2892694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2064" y="705966"/>
            <a:ext cx="8796528" cy="2862322"/>
          </a:xfrm>
          <a:prstGeom prst="rect">
            <a:avLst/>
          </a:prstGeom>
        </p:spPr>
        <p:txBody>
          <a:bodyPr wrap="square">
            <a:spAutoFit/>
          </a:bodyPr>
          <a:lstStyle/>
          <a:p>
            <a:pPr marL="342900" lvl="0" indent="-342900" algn="just">
              <a:lnSpc>
                <a:spcPts val="1800"/>
              </a:lnSpc>
              <a:spcAft>
                <a:spcPts val="1200"/>
              </a:spcAft>
              <a:buFont typeface="Wingdings" panose="05000000000000000000" pitchFamily="2" charset="2"/>
              <a:buChar char="Ø"/>
              <a:tabLst>
                <a:tab pos="457200" algn="l"/>
                <a:tab pos="457200" algn="l"/>
              </a:tabLst>
            </a:pPr>
            <a:r>
              <a:rPr lang="en-GB" sz="1600" b="1" dirty="0">
                <a:latin typeface="Arial" panose="020B0604020202020204" pitchFamily="34" charset="0"/>
                <a:ea typeface="Times New Roman" panose="02020603050405020304" pitchFamily="18" charset="0"/>
                <a:cs typeface="Times New Roman" panose="02020603050405020304" pitchFamily="18" charset="0"/>
              </a:rPr>
              <a:t>Construction projects </a:t>
            </a:r>
            <a:r>
              <a:rPr lang="en-GB" sz="1600" b="1" dirty="0" smtClean="0">
                <a:latin typeface="Arial" panose="020B0604020202020204" pitchFamily="34" charset="0"/>
                <a:ea typeface="Times New Roman" panose="02020603050405020304" pitchFamily="18" charset="0"/>
                <a:cs typeface="Times New Roman" panose="02020603050405020304" pitchFamily="18" charset="0"/>
              </a:rPr>
              <a:t>negligence</a:t>
            </a:r>
          </a:p>
          <a:p>
            <a:pPr marL="342900" lvl="0" indent="-342900" algn="just">
              <a:lnSpc>
                <a:spcPts val="1800"/>
              </a:lnSpc>
              <a:spcAft>
                <a:spcPts val="1200"/>
              </a:spcAft>
              <a:buFont typeface="Wingdings" panose="05000000000000000000" pitchFamily="2" charset="2"/>
              <a:buChar char="Ø"/>
              <a:tabLst>
                <a:tab pos="457200" algn="l"/>
                <a:tab pos="457200" algn="l"/>
              </a:tabLst>
            </a:pPr>
            <a:endParaRPr lang="en-ZA" sz="1600" b="1" dirty="0">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lgn="just">
              <a:lnSpc>
                <a:spcPts val="1800"/>
              </a:lnSpc>
              <a:spcAft>
                <a:spcPts val="1200"/>
              </a:spcAft>
              <a:buFont typeface="+mj-lt"/>
              <a:buAutoNum type="arabicPeriod"/>
              <a:tabLst>
                <a:tab pos="914400" algn="l"/>
                <a:tab pos="457200" algn="l"/>
              </a:tabLst>
            </a:pPr>
            <a:r>
              <a:rPr lang="en-US" sz="1600" dirty="0" smtClean="0">
                <a:latin typeface="Arial" panose="020B0604020202020204" pitchFamily="34" charset="0"/>
                <a:ea typeface="Times New Roman" panose="02020603050405020304" pitchFamily="18" charset="0"/>
                <a:cs typeface="Times New Roman" panose="02020603050405020304" pitchFamily="18" charset="0"/>
              </a:rPr>
              <a:t>It </a:t>
            </a:r>
            <a:r>
              <a:rPr lang="en-US" sz="1600" dirty="0">
                <a:latin typeface="Arial" panose="020B0604020202020204" pitchFamily="34" charset="0"/>
                <a:ea typeface="Times New Roman" panose="02020603050405020304" pitchFamily="18" charset="0"/>
                <a:cs typeface="Times New Roman" panose="02020603050405020304" pitchFamily="18" charset="0"/>
              </a:rPr>
              <a:t>is alleged that buildings remain forever incomplete and keep on asking more funds from the Council. The incomplete buildings are milking the university millions of </a:t>
            </a:r>
            <a:r>
              <a:rPr lang="en-US" sz="1600" dirty="0" err="1">
                <a:latin typeface="Arial" panose="020B0604020202020204" pitchFamily="34" charset="0"/>
                <a:ea typeface="Times New Roman" panose="02020603050405020304" pitchFamily="18" charset="0"/>
                <a:cs typeface="Times New Roman" panose="02020603050405020304" pitchFamily="18" charset="0"/>
              </a:rPr>
              <a:t>Rands</a:t>
            </a:r>
            <a:r>
              <a:rPr lang="en-US" sz="1600" dirty="0">
                <a:latin typeface="Arial" panose="020B0604020202020204" pitchFamily="34" charset="0"/>
                <a:ea typeface="Times New Roman" panose="02020603050405020304" pitchFamily="18" charset="0"/>
                <a:cs typeface="Times New Roman" panose="02020603050405020304" pitchFamily="18" charset="0"/>
              </a:rPr>
              <a:t>.</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lgn="just">
              <a:lnSpc>
                <a:spcPts val="1800"/>
              </a:lnSpc>
              <a:spcAft>
                <a:spcPts val="1200"/>
              </a:spcAft>
              <a:buFont typeface="+mj-lt"/>
              <a:buAutoNum type="arabicPeriod"/>
              <a:tabLst>
                <a:tab pos="914400" algn="l"/>
                <a:tab pos="457200" algn="l"/>
              </a:tabLst>
            </a:pPr>
            <a:r>
              <a:rPr lang="en-US" sz="1600" dirty="0">
                <a:latin typeface="Arial" panose="020B0604020202020204" pitchFamily="34" charset="0"/>
                <a:ea typeface="Times New Roman" panose="02020603050405020304" pitchFamily="18" charset="0"/>
                <a:cs typeface="Times New Roman" panose="02020603050405020304" pitchFamily="18" charset="0"/>
              </a:rPr>
              <a:t>How many buildings have not been completed for a long time?</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lgn="just">
              <a:lnSpc>
                <a:spcPts val="1800"/>
              </a:lnSpc>
              <a:spcAft>
                <a:spcPts val="1200"/>
              </a:spcAft>
              <a:buFont typeface="+mj-lt"/>
              <a:buAutoNum type="arabicPeriod"/>
              <a:tabLst>
                <a:tab pos="914400" algn="l"/>
                <a:tab pos="457200" algn="l"/>
              </a:tabLst>
            </a:pPr>
            <a:r>
              <a:rPr lang="en-US" sz="1600" dirty="0">
                <a:latin typeface="Arial" panose="020B0604020202020204" pitchFamily="34" charset="0"/>
                <a:ea typeface="Times New Roman" panose="02020603050405020304" pitchFamily="18" charset="0"/>
                <a:cs typeface="Times New Roman" panose="02020603050405020304" pitchFamily="18" charset="0"/>
              </a:rPr>
              <a:t>How long have they remained incomplete?</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lgn="just">
              <a:lnSpc>
                <a:spcPts val="1800"/>
              </a:lnSpc>
              <a:spcAft>
                <a:spcPts val="1200"/>
              </a:spcAft>
              <a:buFont typeface="+mj-lt"/>
              <a:buAutoNum type="arabicPeriod"/>
              <a:tabLst>
                <a:tab pos="914400" algn="l"/>
                <a:tab pos="457200" algn="l"/>
              </a:tabLst>
            </a:pPr>
            <a:r>
              <a:rPr lang="en-US" sz="1600" dirty="0">
                <a:latin typeface="Arial" panose="020B0604020202020204" pitchFamily="34" charset="0"/>
                <a:ea typeface="Times New Roman" panose="02020603050405020304" pitchFamily="18" charset="0"/>
                <a:cs typeface="Times New Roman" panose="02020603050405020304" pitchFamily="18" charset="0"/>
              </a:rPr>
              <a:t>What are the reasons for the non-completion?</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lgn="just">
              <a:lnSpc>
                <a:spcPts val="1800"/>
              </a:lnSpc>
              <a:spcAft>
                <a:spcPts val="1200"/>
              </a:spcAft>
              <a:buFont typeface="+mj-lt"/>
              <a:buAutoNum type="arabicPeriod"/>
              <a:tabLst>
                <a:tab pos="914400" algn="l"/>
                <a:tab pos="457200" algn="l"/>
              </a:tabLst>
            </a:pPr>
            <a:r>
              <a:rPr lang="en-US" sz="1600" dirty="0">
                <a:latin typeface="Arial" panose="020B0604020202020204" pitchFamily="34" charset="0"/>
                <a:ea typeface="Times New Roman" panose="02020603050405020304" pitchFamily="18" charset="0"/>
                <a:cs typeface="Times New Roman" panose="02020603050405020304" pitchFamily="18" charset="0"/>
              </a:rPr>
              <a:t>What is the estimated cost over-runs?</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3009680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55589"/>
            <a:ext cx="8970264" cy="5170646"/>
          </a:xfrm>
          <a:prstGeom prst="rect">
            <a:avLst/>
          </a:prstGeom>
        </p:spPr>
        <p:txBody>
          <a:bodyPr wrap="square">
            <a:spAutoFit/>
          </a:bodyPr>
          <a:lstStyle/>
          <a:p>
            <a:pPr marL="0" lvl="1" algn="just">
              <a:lnSpc>
                <a:spcPts val="1800"/>
              </a:lnSpc>
              <a:spcAft>
                <a:spcPts val="1200"/>
              </a:spcAft>
              <a:tabLst>
                <a:tab pos="914400" algn="l"/>
                <a:tab pos="457200" algn="l"/>
              </a:tabLst>
            </a:pPr>
            <a:r>
              <a:rPr lang="en-US" sz="1600" b="1" i="1" dirty="0">
                <a:latin typeface="Arial" panose="020B0604020202020204" pitchFamily="34" charset="0"/>
                <a:ea typeface="Times New Roman" panose="02020603050405020304" pitchFamily="18" charset="0"/>
                <a:cs typeface="Times New Roman" panose="02020603050405020304" pitchFamily="18" charset="0"/>
              </a:rPr>
              <a:t>Background</a:t>
            </a:r>
            <a:r>
              <a:rPr lang="en-US" sz="1600" b="1" i="1" dirty="0" smtClean="0">
                <a:latin typeface="Arial" panose="020B0604020202020204" pitchFamily="34" charset="0"/>
                <a:ea typeface="Times New Roman" panose="02020603050405020304" pitchFamily="18" charset="0"/>
                <a:cs typeface="Times New Roman" panose="02020603050405020304" pitchFamily="18" charset="0"/>
              </a:rPr>
              <a:t>:</a:t>
            </a:r>
          </a:p>
          <a:p>
            <a:pPr marL="0" lvl="1" algn="just">
              <a:lnSpc>
                <a:spcPts val="1800"/>
              </a:lnSpc>
              <a:spcAft>
                <a:spcPts val="1200"/>
              </a:spcAft>
              <a:tabLst>
                <a:tab pos="914400" algn="l"/>
                <a:tab pos="457200" algn="l"/>
              </a:tabLst>
            </a:pPr>
            <a:endParaRPr lang="en-ZA" sz="1600" b="1" i="1" dirty="0">
              <a:latin typeface="Arial" panose="020B0604020202020204" pitchFamily="34" charset="0"/>
              <a:ea typeface="Times New Roman" panose="02020603050405020304" pitchFamily="18" charset="0"/>
              <a:cs typeface="Times New Roman" panose="02020603050405020304" pitchFamily="18" charset="0"/>
            </a:endParaRPr>
          </a:p>
          <a:p>
            <a:pPr marL="357188" lvl="1" indent="-357188" algn="just">
              <a:lnSpc>
                <a:spcPts val="1800"/>
              </a:lnSpc>
              <a:spcAft>
                <a:spcPts val="1200"/>
              </a:spcAft>
              <a:buFont typeface="+mj-lt"/>
              <a:buAutoNum type="arabicPeriod"/>
              <a:tabLst>
                <a:tab pos="914400" algn="l"/>
                <a:tab pos="457200" algn="l"/>
              </a:tabLst>
            </a:pPr>
            <a:r>
              <a:rPr lang="en-US" sz="1600" dirty="0">
                <a:latin typeface="Arial" panose="020B0604020202020204" pitchFamily="34" charset="0"/>
                <a:ea typeface="Times New Roman" panose="02020603050405020304" pitchFamily="18" charset="0"/>
                <a:cs typeface="Times New Roman" panose="02020603050405020304" pitchFamily="18" charset="0"/>
              </a:rPr>
              <a:t>The university’s nine campus driven infrastructure projects portfolio is two fold DHET IEG (Infrastructure Efficiency Grant) and TUT Internally Funded.  Projects are further split into two, that is, infrastructure development and infrastructure maintenance projects. On the infrastructure development side they are a total of 14 projects of which 9 are DHET IEG funded while 5 are TUT internally funded.  Three of the 14 projects will be completed between December 2019 and April 2020. The rest of the other projects are progressing well with the proper / clear management oversight</a:t>
            </a:r>
            <a:r>
              <a:rPr lang="en-US" sz="1600" dirty="0" smtClean="0">
                <a:latin typeface="Arial" panose="020B0604020202020204" pitchFamily="34" charset="0"/>
                <a:ea typeface="Times New Roman" panose="02020603050405020304" pitchFamily="18" charset="0"/>
                <a:cs typeface="Times New Roman" panose="02020603050405020304" pitchFamily="18" charset="0"/>
              </a:rPr>
              <a:t>.</a:t>
            </a:r>
          </a:p>
          <a:p>
            <a:pPr marL="357188" lvl="1" indent="-357188" algn="just">
              <a:lnSpc>
                <a:spcPts val="1800"/>
              </a:lnSpc>
              <a:spcAft>
                <a:spcPts val="1200"/>
              </a:spcAft>
              <a:buFont typeface="+mj-lt"/>
              <a:buAutoNum type="arabicPeriod"/>
              <a:tabLst>
                <a:tab pos="914400" algn="l"/>
                <a:tab pos="457200" algn="l"/>
              </a:tabLst>
            </a:pP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357188" lvl="1" indent="-357188" algn="just">
              <a:lnSpc>
                <a:spcPts val="1800"/>
              </a:lnSpc>
              <a:spcAft>
                <a:spcPts val="1200"/>
              </a:spcAft>
              <a:buFont typeface="+mj-lt"/>
              <a:buAutoNum type="arabicPeriod"/>
              <a:tabLst>
                <a:tab pos="914400" algn="l"/>
                <a:tab pos="457200" algn="l"/>
              </a:tabLst>
            </a:pPr>
            <a:r>
              <a:rPr lang="en-US" sz="1600" dirty="0">
                <a:latin typeface="Arial" panose="020B0604020202020204" pitchFamily="34" charset="0"/>
                <a:ea typeface="Times New Roman" panose="02020603050405020304" pitchFamily="18" charset="0"/>
                <a:cs typeface="Times New Roman" panose="02020603050405020304" pitchFamily="18" charset="0"/>
              </a:rPr>
              <a:t>Below is the University’s Infrastructure Project Timeline providing information on the four affected projects which were conceptualized in 2010, and funded in 2012 by the DHET as part of the IEG 3 Infrastructure projects. </a:t>
            </a:r>
            <a:endParaRPr lang="en-US" sz="1600" dirty="0" smtClean="0">
              <a:latin typeface="Arial" panose="020B0604020202020204" pitchFamily="34" charset="0"/>
              <a:ea typeface="Times New Roman" panose="02020603050405020304" pitchFamily="18" charset="0"/>
              <a:cs typeface="Times New Roman" panose="02020603050405020304" pitchFamily="18" charset="0"/>
            </a:endParaRPr>
          </a:p>
          <a:p>
            <a:pPr marL="357188" lvl="1" indent="-357188" algn="just">
              <a:lnSpc>
                <a:spcPts val="1800"/>
              </a:lnSpc>
              <a:spcAft>
                <a:spcPts val="1200"/>
              </a:spcAft>
              <a:buFont typeface="+mj-lt"/>
              <a:buAutoNum type="arabicPeriod"/>
              <a:tabLst>
                <a:tab pos="914400" algn="l"/>
                <a:tab pos="457200" algn="l"/>
              </a:tabLst>
            </a:pP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357188" lvl="1" indent="-357188" algn="just">
              <a:lnSpc>
                <a:spcPts val="1800"/>
              </a:lnSpc>
              <a:spcAft>
                <a:spcPts val="1200"/>
              </a:spcAft>
              <a:buFont typeface="+mj-lt"/>
              <a:buAutoNum type="arabicPeriod"/>
              <a:tabLst>
                <a:tab pos="914400" algn="l"/>
                <a:tab pos="457200" algn="l"/>
              </a:tabLst>
            </a:pPr>
            <a:r>
              <a:rPr lang="en-US" sz="1600" dirty="0">
                <a:latin typeface="Arial" panose="020B0604020202020204" pitchFamily="34" charset="0"/>
                <a:ea typeface="Times New Roman" panose="02020603050405020304" pitchFamily="18" charset="0"/>
                <a:cs typeface="Times New Roman" panose="02020603050405020304" pitchFamily="18" charset="0"/>
              </a:rPr>
              <a:t>As can be seen through below timeline graph 2011 - 2018, the Executives Mr </a:t>
            </a:r>
            <a:r>
              <a:rPr lang="en-US" sz="1600" dirty="0" err="1">
                <a:latin typeface="Arial" panose="020B0604020202020204" pitchFamily="34" charset="0"/>
                <a:ea typeface="Times New Roman" panose="02020603050405020304" pitchFamily="18" charset="0"/>
                <a:cs typeface="Times New Roman" panose="02020603050405020304" pitchFamily="18" charset="0"/>
              </a:rPr>
              <a:t>Tlabadira</a:t>
            </a:r>
            <a:r>
              <a:rPr lang="en-US" sz="1600" dirty="0">
                <a:latin typeface="Arial" panose="020B0604020202020204" pitchFamily="34" charset="0"/>
                <a:ea typeface="Times New Roman" panose="02020603050405020304" pitchFamily="18" charset="0"/>
                <a:cs typeface="Times New Roman" panose="02020603050405020304" pitchFamily="18" charset="0"/>
              </a:rPr>
              <a:t>, Dr Moraka respectively had responsibility to ensure a smooth implementation of these IEG 3 projects including these four which have now been delayed. The IEG 3 projects were to be implemented between 2012 to 2015.</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57508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extLst>
              <a:ext uri="{28A0092B-C50C-407E-A947-70E740481C1C}">
                <a14:useLocalDpi xmlns:a14="http://schemas.microsoft.com/office/drawing/2010/main" xmlns="" val="0"/>
              </a:ext>
            </a:extLst>
          </a:blip>
          <a:srcRect/>
          <a:stretch>
            <a:fillRect/>
          </a:stretch>
        </p:blipFill>
        <p:spPr bwMode="auto">
          <a:xfrm>
            <a:off x="322580" y="334963"/>
            <a:ext cx="9260840" cy="5273675"/>
          </a:xfrm>
          <a:prstGeom prst="rect">
            <a:avLst/>
          </a:prstGeom>
          <a:noFill/>
          <a:ln>
            <a:noFill/>
          </a:ln>
        </p:spPr>
      </p:pic>
    </p:spTree>
    <p:extLst>
      <p:ext uri="{BB962C8B-B14F-4D97-AF65-F5344CB8AC3E}">
        <p14:creationId xmlns:p14="http://schemas.microsoft.com/office/powerpoint/2010/main" xmlns="" val="2543831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2104" y="920621"/>
            <a:ext cx="8247888" cy="4093428"/>
          </a:xfrm>
          <a:prstGeom prst="rect">
            <a:avLst/>
          </a:prstGeom>
        </p:spPr>
        <p:txBody>
          <a:bodyPr wrap="square">
            <a:spAutoFit/>
          </a:bodyPr>
          <a:lstStyle/>
          <a:p>
            <a:pPr marL="357188" lvl="1" indent="-357188" algn="just">
              <a:lnSpc>
                <a:spcPts val="1800"/>
              </a:lnSpc>
              <a:spcAft>
                <a:spcPts val="1200"/>
              </a:spcAft>
              <a:buFont typeface="Arial" panose="020B0604020202020204" pitchFamily="34" charset="0"/>
              <a:buChar char="•"/>
              <a:tabLst>
                <a:tab pos="914400" algn="l"/>
              </a:tabLst>
            </a:pPr>
            <a:r>
              <a:rPr lang="en-GB" sz="1600" dirty="0">
                <a:latin typeface="Arial" panose="020B0604020202020204" pitchFamily="34" charset="0"/>
                <a:ea typeface="Times New Roman" panose="02020603050405020304" pitchFamily="18" charset="0"/>
                <a:cs typeface="Times New Roman" panose="02020603050405020304" pitchFamily="18" charset="0"/>
              </a:rPr>
              <a:t>You have asked, in your letter at paragraph 1, Part A, why legal advice was sought on the issue of re-electing Dr Masuku for a third term as Chairperson, and to provide you with copies of the minutes of the meeting at which this decision was taken.  In response, we note that the legal advice was sought not by the TUT Council but by the University Registrar in his capacity as the Secretary and Electoral Officer of Council and as such, the decision was not recorded in minutes (</a:t>
            </a:r>
            <a:r>
              <a:rPr lang="en-GB" sz="1600" b="1" i="1" dirty="0">
                <a:latin typeface="Arial" panose="020B0604020202020204" pitchFamily="34" charset="0"/>
                <a:ea typeface="Times New Roman" panose="02020603050405020304" pitchFamily="18" charset="0"/>
                <a:cs typeface="Times New Roman" panose="02020603050405020304" pitchFamily="18" charset="0"/>
              </a:rPr>
              <a:t>see Annexure K</a:t>
            </a:r>
            <a:r>
              <a:rPr lang="en-GB" sz="1600" dirty="0">
                <a:latin typeface="Arial" panose="020B0604020202020204" pitchFamily="34" charset="0"/>
                <a:ea typeface="Times New Roman" panose="02020603050405020304" pitchFamily="18" charset="0"/>
                <a:cs typeface="Times New Roman" panose="02020603050405020304" pitchFamily="18" charset="0"/>
              </a:rPr>
              <a:t>).  </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357188" lvl="1" indent="-357188" algn="just">
              <a:lnSpc>
                <a:spcPts val="1800"/>
              </a:lnSpc>
              <a:spcAft>
                <a:spcPts val="1200"/>
              </a:spcAft>
              <a:buFont typeface="Arial" panose="020B0604020202020204" pitchFamily="34" charset="0"/>
              <a:buChar char="•"/>
              <a:tabLst>
                <a:tab pos="914400" algn="l"/>
              </a:tabLst>
            </a:pPr>
            <a:r>
              <a:rPr lang="en-GB" sz="1600" dirty="0">
                <a:latin typeface="Arial" panose="020B0604020202020204" pitchFamily="34" charset="0"/>
                <a:ea typeface="Times New Roman" panose="02020603050405020304" pitchFamily="18" charset="0"/>
                <a:cs typeface="Times New Roman" panose="02020603050405020304" pitchFamily="18" charset="0"/>
              </a:rPr>
              <a:t>The University Registrar sought this legal advice in order to advise the TUT Council on whether Dr Masuku could lawfully be re-elected for another term.   </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357188" lvl="1" indent="-357188" algn="just">
              <a:lnSpc>
                <a:spcPts val="1800"/>
              </a:lnSpc>
              <a:spcAft>
                <a:spcPts val="1200"/>
              </a:spcAft>
              <a:buFont typeface="Arial" panose="020B0604020202020204" pitchFamily="34" charset="0"/>
              <a:buChar char="•"/>
              <a:tabLst>
                <a:tab pos="914400" algn="l"/>
              </a:tabLst>
            </a:pPr>
            <a:r>
              <a:rPr lang="en-GB" sz="1600" dirty="0">
                <a:latin typeface="Arial" panose="020B0604020202020204" pitchFamily="34" charset="0"/>
                <a:ea typeface="Times New Roman" panose="02020603050405020304" pitchFamily="18" charset="0"/>
                <a:cs typeface="Times New Roman" panose="02020603050405020304" pitchFamily="18" charset="0"/>
              </a:rPr>
              <a:t>In your letter at paragraph 1 of Part A, you state that “</a:t>
            </a:r>
            <a:r>
              <a:rPr lang="en-GB" sz="1600" i="1" dirty="0">
                <a:latin typeface="Arial" panose="020B0604020202020204" pitchFamily="34" charset="0"/>
                <a:ea typeface="Times New Roman" panose="02020603050405020304" pitchFamily="18" charset="0"/>
                <a:cs typeface="Times New Roman" panose="02020603050405020304" pitchFamily="18" charset="0"/>
              </a:rPr>
              <a:t>it is alleged that a member of council who was a Practising attorney, Mr Ronald Lamola, was requested and provided a legal opinion which was disregarded by the TUT council because it was not in favour of the re-election of </a:t>
            </a:r>
            <a:r>
              <a:rPr lang="en-GB" sz="1600" i="1" dirty="0" err="1">
                <a:latin typeface="Arial" panose="020B0604020202020204" pitchFamily="34" charset="0"/>
                <a:ea typeface="Times New Roman" panose="02020603050405020304" pitchFamily="18" charset="0"/>
                <a:cs typeface="Times New Roman" panose="02020603050405020304" pitchFamily="18" charset="0"/>
              </a:rPr>
              <a:t>Dr.</a:t>
            </a:r>
            <a:r>
              <a:rPr lang="en-GB" sz="1600" i="1" dirty="0">
                <a:latin typeface="Arial" panose="020B0604020202020204" pitchFamily="34" charset="0"/>
                <a:ea typeface="Times New Roman" panose="02020603050405020304" pitchFamily="18" charset="0"/>
                <a:cs typeface="Times New Roman" panose="02020603050405020304" pitchFamily="18" charset="0"/>
              </a:rPr>
              <a:t> Masuku for a third term</a:t>
            </a:r>
            <a:r>
              <a:rPr lang="en-GB" sz="1600" dirty="0">
                <a:latin typeface="Arial" panose="020B0604020202020204" pitchFamily="34" charset="0"/>
                <a:ea typeface="Times New Roman" panose="02020603050405020304" pitchFamily="18" charset="0"/>
                <a:cs typeface="Times New Roman" panose="02020603050405020304" pitchFamily="18" charset="0"/>
              </a:rPr>
              <a:t>.”  This assertion is not true and we firmly deny this allegation.  At no time was Mr Lamola requested by TUT management or Council to provide legal advice on the </a:t>
            </a:r>
            <a:r>
              <a:rPr lang="en-GB" sz="1600" dirty="0" err="1">
                <a:latin typeface="Arial" panose="020B0604020202020204" pitchFamily="34" charset="0"/>
                <a:ea typeface="Times New Roman" panose="02020603050405020304" pitchFamily="18" charset="0"/>
                <a:cs typeface="Times New Roman" panose="02020603050405020304" pitchFamily="18" charset="0"/>
              </a:rPr>
              <a:t>reelection</a:t>
            </a:r>
            <a:r>
              <a:rPr lang="en-GB" sz="1600" dirty="0">
                <a:latin typeface="Arial" panose="020B0604020202020204" pitchFamily="34" charset="0"/>
                <a:ea typeface="Times New Roman" panose="02020603050405020304" pitchFamily="18" charset="0"/>
                <a:cs typeface="Times New Roman" panose="02020603050405020304" pitchFamily="18" charset="0"/>
              </a:rPr>
              <a:t> of the Chair of Council, and at no time did Mr Lamola provide such a written legal opinion to TUT management or Council.</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8887848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728" y="228124"/>
            <a:ext cx="9473184" cy="5247590"/>
          </a:xfrm>
          <a:prstGeom prst="rect">
            <a:avLst/>
          </a:prstGeom>
        </p:spPr>
        <p:txBody>
          <a:bodyPr wrap="square">
            <a:spAutoFit/>
          </a:bodyPr>
          <a:lstStyle/>
          <a:p>
            <a:pPr marL="357188" lvl="1" indent="-357188" algn="just">
              <a:lnSpc>
                <a:spcPts val="1800"/>
              </a:lnSpc>
              <a:spcAft>
                <a:spcPts val="1200"/>
              </a:spcAft>
              <a:buFont typeface="Wingdings" panose="05000000000000000000" pitchFamily="2" charset="2"/>
              <a:buChar char="Ø"/>
              <a:tabLst>
                <a:tab pos="914400" algn="l"/>
                <a:tab pos="457200" algn="l"/>
              </a:tabLst>
            </a:pPr>
            <a:r>
              <a:rPr lang="en-US" sz="1600" b="1" dirty="0">
                <a:latin typeface="Arial" panose="020B0604020202020204" pitchFamily="34" charset="0"/>
                <a:ea typeface="Times New Roman" panose="02020603050405020304" pitchFamily="18" charset="0"/>
                <a:cs typeface="Times New Roman" panose="02020603050405020304" pitchFamily="18" charset="0"/>
              </a:rPr>
              <a:t>How many buildings have not been completed for a long time?</a:t>
            </a:r>
            <a:endParaRPr lang="en-ZA" sz="1600" b="1" dirty="0">
              <a:latin typeface="Arial" panose="020B0604020202020204" pitchFamily="34" charset="0"/>
              <a:ea typeface="Times New Roman" panose="02020603050405020304" pitchFamily="18" charset="0"/>
              <a:cs typeface="Times New Roman" panose="02020603050405020304" pitchFamily="18" charset="0"/>
            </a:endParaRPr>
          </a:p>
          <a:p>
            <a:pPr marL="357188" lvl="1" indent="-357188" algn="just">
              <a:lnSpc>
                <a:spcPts val="1800"/>
              </a:lnSpc>
              <a:spcAft>
                <a:spcPts val="1200"/>
              </a:spcAft>
              <a:buFont typeface="+mj-lt"/>
              <a:buAutoNum type="arabicPeriod"/>
              <a:tabLst>
                <a:tab pos="914400" algn="l"/>
                <a:tab pos="457200" algn="l"/>
              </a:tabLst>
            </a:pPr>
            <a:r>
              <a:rPr lang="en-US" sz="1600" dirty="0" smtClean="0">
                <a:latin typeface="Arial" panose="020B0604020202020204" pitchFamily="34" charset="0"/>
                <a:ea typeface="Times New Roman" panose="02020603050405020304" pitchFamily="18" charset="0"/>
                <a:cs typeface="Times New Roman" panose="02020603050405020304" pitchFamily="18" charset="0"/>
              </a:rPr>
              <a:t>Of </a:t>
            </a:r>
            <a:r>
              <a:rPr lang="en-US" sz="1600" dirty="0">
                <a:latin typeface="Arial" panose="020B0604020202020204" pitchFamily="34" charset="0"/>
                <a:ea typeface="Times New Roman" panose="02020603050405020304" pitchFamily="18" charset="0"/>
                <a:cs typeface="Times New Roman" panose="02020603050405020304" pitchFamily="18" charset="0"/>
              </a:rPr>
              <a:t>the total of 14 projects only four (4) projects are being impacted. These four (4) projects are all part of the IEG 3 Funding Cycle 2012/13. Two of these four projects will resume construction by February 2020. While the remaining other two are projected to resume construction by May 2020.</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357188" lvl="1" indent="-357188" algn="just">
              <a:lnSpc>
                <a:spcPts val="1800"/>
              </a:lnSpc>
              <a:spcAft>
                <a:spcPts val="1200"/>
              </a:spcAft>
              <a:buFont typeface="Wingdings" panose="05000000000000000000" pitchFamily="2" charset="2"/>
              <a:buChar char="Ø"/>
              <a:tabLst>
                <a:tab pos="914400" algn="l"/>
                <a:tab pos="457200" algn="l"/>
              </a:tabLst>
            </a:pPr>
            <a:r>
              <a:rPr lang="en-US" sz="1600" dirty="0">
                <a:latin typeface="Arial" panose="020B0604020202020204" pitchFamily="34" charset="0"/>
                <a:ea typeface="Times New Roman" panose="02020603050405020304" pitchFamily="18" charset="0"/>
                <a:cs typeface="Times New Roman" panose="02020603050405020304" pitchFamily="18" charset="0"/>
              </a:rPr>
              <a:t>How long have they remained incomplete?</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357188" lvl="1" indent="-357188" algn="just">
              <a:lnSpc>
                <a:spcPts val="1800"/>
              </a:lnSpc>
              <a:spcAft>
                <a:spcPts val="1200"/>
              </a:spcAft>
              <a:buFont typeface="+mj-lt"/>
              <a:buAutoNum type="arabicPeriod"/>
              <a:tabLst>
                <a:tab pos="914400" algn="l"/>
                <a:tab pos="457200" algn="l"/>
              </a:tabLst>
            </a:pPr>
            <a:r>
              <a:rPr lang="en-US" sz="1600" dirty="0" err="1">
                <a:latin typeface="Arial" panose="020B0604020202020204" pitchFamily="34" charset="0"/>
                <a:ea typeface="Times New Roman" panose="02020603050405020304" pitchFamily="18" charset="0"/>
                <a:cs typeface="Times New Roman" panose="02020603050405020304" pitchFamily="18" charset="0"/>
              </a:rPr>
              <a:t>Soshanguve</a:t>
            </a:r>
            <a:r>
              <a:rPr lang="en-US" sz="1600" dirty="0">
                <a:latin typeface="Arial" panose="020B0604020202020204" pitchFamily="34" charset="0"/>
                <a:ea typeface="Times New Roman" panose="02020603050405020304" pitchFamily="18" charset="0"/>
                <a:cs typeface="Times New Roman" panose="02020603050405020304" pitchFamily="18" charset="0"/>
              </a:rPr>
              <a:t> South Residence 19 months</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357188" lvl="1" indent="-357188" algn="just">
              <a:lnSpc>
                <a:spcPts val="1800"/>
              </a:lnSpc>
              <a:spcAft>
                <a:spcPts val="1200"/>
              </a:spcAft>
              <a:buFont typeface="+mj-lt"/>
              <a:buAutoNum type="arabicPeriod"/>
              <a:tabLst>
                <a:tab pos="914400" algn="l"/>
                <a:tab pos="457200" algn="l"/>
              </a:tabLst>
            </a:pPr>
            <a:r>
              <a:rPr lang="en-US" sz="1600" dirty="0" err="1">
                <a:latin typeface="Arial" panose="020B0604020202020204" pitchFamily="34" charset="0"/>
                <a:ea typeface="Times New Roman" panose="02020603050405020304" pitchFamily="18" charset="0"/>
                <a:cs typeface="Times New Roman" panose="02020603050405020304" pitchFamily="18" charset="0"/>
              </a:rPr>
              <a:t>Soshanguve</a:t>
            </a:r>
            <a:r>
              <a:rPr lang="en-US" sz="1600" dirty="0">
                <a:latin typeface="Arial" panose="020B0604020202020204" pitchFamily="34" charset="0"/>
                <a:ea typeface="Times New Roman" panose="02020603050405020304" pitchFamily="18" charset="0"/>
                <a:cs typeface="Times New Roman" panose="02020603050405020304" pitchFamily="18" charset="0"/>
              </a:rPr>
              <a:t> North Teacher Education Building 8months</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357188" lvl="1" indent="-357188" algn="just">
              <a:lnSpc>
                <a:spcPts val="1800"/>
              </a:lnSpc>
              <a:spcAft>
                <a:spcPts val="1200"/>
              </a:spcAft>
              <a:buFont typeface="+mj-lt"/>
              <a:buAutoNum type="arabicPeriod"/>
              <a:tabLst>
                <a:tab pos="914400" algn="l"/>
                <a:tab pos="457200" algn="l"/>
              </a:tabLst>
            </a:pPr>
            <a:r>
              <a:rPr lang="en-US" sz="1600" dirty="0" err="1">
                <a:latin typeface="Arial" panose="020B0604020202020204" pitchFamily="34" charset="0"/>
                <a:ea typeface="Times New Roman" panose="02020603050405020304" pitchFamily="18" charset="0"/>
                <a:cs typeface="Times New Roman" panose="02020603050405020304" pitchFamily="18" charset="0"/>
              </a:rPr>
              <a:t>Garankuwa</a:t>
            </a:r>
            <a:r>
              <a:rPr lang="en-US" sz="1600" dirty="0">
                <a:latin typeface="Arial" panose="020B0604020202020204" pitchFamily="34" charset="0"/>
                <a:ea typeface="Times New Roman" panose="02020603050405020304" pitchFamily="18" charset="0"/>
                <a:cs typeface="Times New Roman" panose="02020603050405020304" pitchFamily="18" charset="0"/>
              </a:rPr>
              <a:t> Auditorium 11 months</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357188" lvl="1" indent="-357188" algn="just">
              <a:lnSpc>
                <a:spcPts val="1800"/>
              </a:lnSpc>
              <a:spcAft>
                <a:spcPts val="1200"/>
              </a:spcAft>
              <a:buFont typeface="+mj-lt"/>
              <a:buAutoNum type="arabicPeriod"/>
              <a:tabLst>
                <a:tab pos="914400" algn="l"/>
                <a:tab pos="457200" algn="l"/>
              </a:tabLst>
            </a:pPr>
            <a:r>
              <a:rPr lang="en-US" sz="1600" dirty="0" err="1">
                <a:latin typeface="Arial" panose="020B0604020202020204" pitchFamily="34" charset="0"/>
                <a:ea typeface="Times New Roman" panose="02020603050405020304" pitchFamily="18" charset="0"/>
                <a:cs typeface="Times New Roman" panose="02020603050405020304" pitchFamily="18" charset="0"/>
              </a:rPr>
              <a:t>Garankuwa</a:t>
            </a:r>
            <a:r>
              <a:rPr lang="en-US" sz="1600" dirty="0">
                <a:latin typeface="Arial" panose="020B0604020202020204" pitchFamily="34" charset="0"/>
                <a:ea typeface="Times New Roman" panose="02020603050405020304" pitchFamily="18" charset="0"/>
                <a:cs typeface="Times New Roman" panose="02020603050405020304" pitchFamily="18" charset="0"/>
              </a:rPr>
              <a:t> </a:t>
            </a:r>
            <a:r>
              <a:rPr lang="en-US" sz="1600" dirty="0" err="1">
                <a:latin typeface="Arial" panose="020B0604020202020204" pitchFamily="34" charset="0"/>
                <a:ea typeface="Times New Roman" panose="02020603050405020304" pitchFamily="18" charset="0"/>
                <a:cs typeface="Times New Roman" panose="02020603050405020304" pitchFamily="18" charset="0"/>
              </a:rPr>
              <a:t>Specialised</a:t>
            </a:r>
            <a:r>
              <a:rPr lang="en-US" sz="1600" dirty="0">
                <a:latin typeface="Arial" panose="020B0604020202020204" pitchFamily="34" charset="0"/>
                <a:ea typeface="Times New Roman" panose="02020603050405020304" pitchFamily="18" charset="0"/>
                <a:cs typeface="Times New Roman" panose="02020603050405020304" pitchFamily="18" charset="0"/>
              </a:rPr>
              <a:t> Lecture Halls 3months.</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357188" lvl="1" indent="-357188" algn="just">
              <a:lnSpc>
                <a:spcPts val="1800"/>
              </a:lnSpc>
              <a:spcAft>
                <a:spcPts val="1200"/>
              </a:spcAft>
              <a:buFont typeface="+mj-lt"/>
              <a:buAutoNum type="arabicPeriod"/>
              <a:tabLst>
                <a:tab pos="914400" algn="l"/>
                <a:tab pos="457200" algn="l"/>
              </a:tabLst>
            </a:pPr>
            <a:r>
              <a:rPr lang="en-US" sz="1600" dirty="0" err="1">
                <a:latin typeface="Arial" panose="020B0604020202020204" pitchFamily="34" charset="0"/>
                <a:ea typeface="Times New Roman" panose="02020603050405020304" pitchFamily="18" charset="0"/>
                <a:cs typeface="Times New Roman" panose="02020603050405020304" pitchFamily="18" charset="0"/>
              </a:rPr>
              <a:t>Soshanguve</a:t>
            </a:r>
            <a:r>
              <a:rPr lang="en-US" sz="1600" dirty="0">
                <a:latin typeface="Arial" panose="020B0604020202020204" pitchFamily="34" charset="0"/>
                <a:ea typeface="Times New Roman" panose="02020603050405020304" pitchFamily="18" charset="0"/>
                <a:cs typeface="Times New Roman" panose="02020603050405020304" pitchFamily="18" charset="0"/>
              </a:rPr>
              <a:t> South 200 Bed Residence - construction has been abandoned for 19months with Contract Start date being  May 2016, and the contractor abandoned site in February 2018. The contractor has instituted arbitration proceedings, which are ongoing.</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357188" lvl="1" indent="-357188" algn="just">
              <a:lnSpc>
                <a:spcPts val="1800"/>
              </a:lnSpc>
              <a:spcAft>
                <a:spcPts val="1200"/>
              </a:spcAft>
              <a:buFont typeface="+mj-lt"/>
              <a:buAutoNum type="arabicPeriod"/>
              <a:tabLst>
                <a:tab pos="914400" algn="l"/>
                <a:tab pos="457200" algn="l"/>
              </a:tabLst>
            </a:pPr>
            <a:r>
              <a:rPr lang="en-US" sz="1600" dirty="0" err="1">
                <a:latin typeface="Arial" panose="020B0604020202020204" pitchFamily="34" charset="0"/>
                <a:ea typeface="Times New Roman" panose="02020603050405020304" pitchFamily="18" charset="0"/>
                <a:cs typeface="Times New Roman" panose="02020603050405020304" pitchFamily="18" charset="0"/>
              </a:rPr>
              <a:t>Soshanguve</a:t>
            </a:r>
            <a:r>
              <a:rPr lang="en-US" sz="1600" dirty="0">
                <a:latin typeface="Arial" panose="020B0604020202020204" pitchFamily="34" charset="0"/>
                <a:ea typeface="Times New Roman" panose="02020603050405020304" pitchFamily="18" charset="0"/>
                <a:cs typeface="Times New Roman" panose="02020603050405020304" pitchFamily="18" charset="0"/>
              </a:rPr>
              <a:t> North Teacher Education Building – construction has been abandoned for 8months, with original contract start date of April 2016, contractual completion date being July 2017. This project experienced massive community disruptions for over a year and construction resumed in October 2018, with a revised completion date of August 2019.  The contractor was on site until February 2019 when they finally abandoned site, and never to returned basis of liquidity / </a:t>
            </a:r>
            <a:r>
              <a:rPr lang="en-US" sz="1600" dirty="0" err="1">
                <a:latin typeface="Arial" panose="020B0604020202020204" pitchFamily="34" charset="0"/>
                <a:ea typeface="Times New Roman" panose="02020603050405020304" pitchFamily="18" charset="0"/>
                <a:cs typeface="Times New Roman" panose="02020603050405020304" pitchFamily="18" charset="0"/>
              </a:rPr>
              <a:t>cashflow</a:t>
            </a:r>
            <a:r>
              <a:rPr lang="en-US" sz="1600" dirty="0">
                <a:latin typeface="Arial" panose="020B0604020202020204" pitchFamily="34" charset="0"/>
                <a:ea typeface="Times New Roman" panose="02020603050405020304" pitchFamily="18" charset="0"/>
                <a:cs typeface="Times New Roman" panose="02020603050405020304" pitchFamily="18" charset="0"/>
              </a:rPr>
              <a:t>. </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4956538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4632" y="1036037"/>
            <a:ext cx="9025128" cy="3631763"/>
          </a:xfrm>
          <a:prstGeom prst="rect">
            <a:avLst/>
          </a:prstGeom>
        </p:spPr>
        <p:txBody>
          <a:bodyPr wrap="square">
            <a:spAutoFit/>
          </a:bodyPr>
          <a:lstStyle/>
          <a:p>
            <a:pPr marL="357188" lvl="1" indent="-357188" algn="just">
              <a:lnSpc>
                <a:spcPts val="1800"/>
              </a:lnSpc>
              <a:spcAft>
                <a:spcPts val="1200"/>
              </a:spcAft>
              <a:buAutoNum type="arabicPeriod" startAt="7"/>
              <a:tabLst>
                <a:tab pos="357188" algn="l"/>
                <a:tab pos="457200" algn="l"/>
              </a:tabLst>
            </a:pPr>
            <a:r>
              <a:rPr lang="en-US" sz="1600" dirty="0" err="1" smtClean="0">
                <a:latin typeface="Arial" panose="020B0604020202020204" pitchFamily="34" charset="0"/>
                <a:ea typeface="Times New Roman" panose="02020603050405020304" pitchFamily="18" charset="0"/>
                <a:cs typeface="Times New Roman" panose="02020603050405020304" pitchFamily="18" charset="0"/>
              </a:rPr>
              <a:t>Garankuwa</a:t>
            </a:r>
            <a:r>
              <a:rPr lang="en-US" sz="1600" dirty="0" smtClean="0">
                <a:latin typeface="Arial" panose="020B0604020202020204" pitchFamily="34" charset="0"/>
                <a:ea typeface="Times New Roman" panose="02020603050405020304" pitchFamily="18" charset="0"/>
                <a:cs typeface="Times New Roman" panose="02020603050405020304" pitchFamily="18" charset="0"/>
              </a:rPr>
              <a:t> </a:t>
            </a:r>
            <a:r>
              <a:rPr lang="en-US" sz="1600" dirty="0">
                <a:latin typeface="Arial" panose="020B0604020202020204" pitchFamily="34" charset="0"/>
                <a:ea typeface="Times New Roman" panose="02020603050405020304" pitchFamily="18" charset="0"/>
                <a:cs typeface="Times New Roman" panose="02020603050405020304" pitchFamily="18" charset="0"/>
              </a:rPr>
              <a:t>Auditorium - construction has been abandoned for 11months since original start date of November 2015, Contractual Completion Date was April 2017, some extension of time was granted. Several completion dates were greed with the contractor, which were not met by the contractor. The last agreed completion date was November 2018, which the contractor still did not meet. The contractor was on site until December 2018 when they suddenly abandoned site, and never returned based on liquid / </a:t>
            </a:r>
            <a:r>
              <a:rPr lang="en-US" sz="1600" dirty="0" err="1">
                <a:latin typeface="Arial" panose="020B0604020202020204" pitchFamily="34" charset="0"/>
                <a:ea typeface="Times New Roman" panose="02020603050405020304" pitchFamily="18" charset="0"/>
                <a:cs typeface="Times New Roman" panose="02020603050405020304" pitchFamily="18" charset="0"/>
              </a:rPr>
              <a:t>cashflow</a:t>
            </a:r>
            <a:r>
              <a:rPr lang="en-US" sz="1600" dirty="0">
                <a:latin typeface="Arial" panose="020B0604020202020204" pitchFamily="34" charset="0"/>
                <a:ea typeface="Times New Roman" panose="02020603050405020304" pitchFamily="18" charset="0"/>
                <a:cs typeface="Times New Roman" panose="02020603050405020304" pitchFamily="18" charset="0"/>
              </a:rPr>
              <a:t> </a:t>
            </a:r>
            <a:r>
              <a:rPr lang="en-US" sz="1600" dirty="0" smtClean="0">
                <a:latin typeface="Arial" panose="020B0604020202020204" pitchFamily="34" charset="0"/>
                <a:ea typeface="Times New Roman" panose="02020603050405020304" pitchFamily="18" charset="0"/>
                <a:cs typeface="Times New Roman" panose="02020603050405020304" pitchFamily="18" charset="0"/>
              </a:rPr>
              <a:t>constraints.</a:t>
            </a:r>
          </a:p>
          <a:p>
            <a:pPr marL="357188" lvl="1" indent="-357188" algn="just">
              <a:lnSpc>
                <a:spcPts val="1800"/>
              </a:lnSpc>
              <a:spcAft>
                <a:spcPts val="1200"/>
              </a:spcAft>
              <a:buAutoNum type="arabicPeriod" startAt="7"/>
              <a:tabLst>
                <a:tab pos="357188" algn="l"/>
                <a:tab pos="457200" algn="l"/>
              </a:tabLst>
            </a:pPr>
            <a:r>
              <a:rPr lang="en-US" sz="1600" dirty="0" err="1" smtClean="0">
                <a:latin typeface="Arial" panose="020B0604020202020204" pitchFamily="34" charset="0"/>
                <a:ea typeface="Times New Roman" panose="02020603050405020304" pitchFamily="18" charset="0"/>
                <a:cs typeface="Times New Roman" panose="02020603050405020304" pitchFamily="18" charset="0"/>
              </a:rPr>
              <a:t>Garankuwa</a:t>
            </a:r>
            <a:r>
              <a:rPr lang="en-US" sz="1600" dirty="0" smtClean="0">
                <a:latin typeface="Arial" panose="020B0604020202020204" pitchFamily="34" charset="0"/>
                <a:ea typeface="Times New Roman" panose="02020603050405020304" pitchFamily="18" charset="0"/>
                <a:cs typeface="Times New Roman" panose="02020603050405020304" pitchFamily="18" charset="0"/>
              </a:rPr>
              <a:t> </a:t>
            </a:r>
            <a:r>
              <a:rPr lang="en-US" sz="1600" dirty="0" err="1">
                <a:latin typeface="Arial" panose="020B0604020202020204" pitchFamily="34" charset="0"/>
                <a:ea typeface="Times New Roman" panose="02020603050405020304" pitchFamily="18" charset="0"/>
                <a:cs typeface="Times New Roman" panose="02020603050405020304" pitchFamily="18" charset="0"/>
              </a:rPr>
              <a:t>Specialised</a:t>
            </a:r>
            <a:r>
              <a:rPr lang="en-US" sz="1600" dirty="0">
                <a:latin typeface="Arial" panose="020B0604020202020204" pitchFamily="34" charset="0"/>
                <a:ea typeface="Times New Roman" panose="02020603050405020304" pitchFamily="18" charset="0"/>
                <a:cs typeface="Times New Roman" panose="02020603050405020304" pitchFamily="18" charset="0"/>
              </a:rPr>
              <a:t> Lecture Halls - the site has been abandoned for 3months. The project original Start date was November 2016, 18 month abandoned construction period, Contractual Completion Date February 2018, Extension of time given to April 2019, the Contractor abandoned site in August 2019 based on liquidity / </a:t>
            </a:r>
            <a:r>
              <a:rPr lang="en-US" sz="1600" dirty="0" err="1">
                <a:latin typeface="Arial" panose="020B0604020202020204" pitchFamily="34" charset="0"/>
                <a:ea typeface="Times New Roman" panose="02020603050405020304" pitchFamily="18" charset="0"/>
                <a:cs typeface="Times New Roman" panose="02020603050405020304" pitchFamily="18" charset="0"/>
              </a:rPr>
              <a:t>cashflow</a:t>
            </a:r>
            <a:r>
              <a:rPr lang="en-US" sz="1600" dirty="0">
                <a:latin typeface="Arial" panose="020B0604020202020204" pitchFamily="34" charset="0"/>
                <a:ea typeface="Times New Roman" panose="02020603050405020304" pitchFamily="18" charset="0"/>
                <a:cs typeface="Times New Roman" panose="02020603050405020304" pitchFamily="18" charset="0"/>
              </a:rPr>
              <a:t> constraints</a:t>
            </a:r>
            <a:r>
              <a:rPr lang="en-US" sz="1600" dirty="0" smtClean="0">
                <a:latin typeface="Arial" panose="020B0604020202020204" pitchFamily="34" charset="0"/>
                <a:ea typeface="Times New Roman" panose="02020603050405020304" pitchFamily="18" charset="0"/>
                <a:cs typeface="Times New Roman" panose="02020603050405020304" pitchFamily="18" charset="0"/>
              </a:rPr>
              <a:t>.</a:t>
            </a:r>
          </a:p>
          <a:p>
            <a:pPr marL="357188" lvl="1" indent="-357188" algn="just">
              <a:lnSpc>
                <a:spcPts val="1800"/>
              </a:lnSpc>
              <a:spcAft>
                <a:spcPts val="1200"/>
              </a:spcAft>
              <a:buAutoNum type="arabicPeriod" startAt="7"/>
              <a:tabLst>
                <a:tab pos="357188" algn="l"/>
                <a:tab pos="457200" algn="l"/>
              </a:tabLst>
            </a:pPr>
            <a:r>
              <a:rPr lang="en-US" sz="1600" dirty="0" smtClean="0">
                <a:latin typeface="Arial" panose="020B0604020202020204" pitchFamily="34" charset="0"/>
                <a:ea typeface="Times New Roman" panose="02020603050405020304" pitchFamily="18" charset="0"/>
                <a:cs typeface="Times New Roman" panose="02020603050405020304" pitchFamily="18" charset="0"/>
              </a:rPr>
              <a:t> </a:t>
            </a:r>
            <a:r>
              <a:rPr lang="en-US" sz="1600" i="1" dirty="0">
                <a:latin typeface="Arial" panose="020B0604020202020204" pitchFamily="34" charset="0"/>
                <a:ea typeface="Times New Roman" panose="02020603050405020304" pitchFamily="18" charset="0"/>
                <a:cs typeface="Times New Roman" panose="02020603050405020304" pitchFamily="18" charset="0"/>
              </a:rPr>
              <a:t>It should be noted that the processes to recover a project is a contractual based one which has huge and long complicated sub-processes including litigation / arbitrations in some cases, thus this increases the time projects remain incomplete.  The re-procurement process of a new contractor to complete the project also takes longer since its an open tender process.</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9079251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6344" y="574373"/>
            <a:ext cx="8970264" cy="4785926"/>
          </a:xfrm>
          <a:prstGeom prst="rect">
            <a:avLst/>
          </a:prstGeom>
        </p:spPr>
        <p:txBody>
          <a:bodyPr wrap="square">
            <a:spAutoFit/>
          </a:bodyPr>
          <a:lstStyle/>
          <a:p>
            <a:pPr marL="742950" lvl="1" indent="-285750" algn="just">
              <a:lnSpc>
                <a:spcPts val="1800"/>
              </a:lnSpc>
              <a:spcAft>
                <a:spcPts val="1200"/>
              </a:spcAft>
              <a:buFont typeface="Wingdings" panose="05000000000000000000" pitchFamily="2" charset="2"/>
              <a:buChar char="Ø"/>
              <a:tabLst>
                <a:tab pos="914400" algn="l"/>
                <a:tab pos="457200" algn="l"/>
              </a:tabLst>
            </a:pPr>
            <a:r>
              <a:rPr lang="en-US" sz="1600" b="1" dirty="0">
                <a:latin typeface="Arial" panose="020B0604020202020204" pitchFamily="34" charset="0"/>
                <a:ea typeface="Times New Roman" panose="02020603050405020304" pitchFamily="18" charset="0"/>
                <a:cs typeface="Times New Roman" panose="02020603050405020304" pitchFamily="18" charset="0"/>
              </a:rPr>
              <a:t>What are the reasons for the non-completion?</a:t>
            </a:r>
            <a:endParaRPr lang="en-ZA" sz="1600" b="1" dirty="0">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lgn="just">
              <a:lnSpc>
                <a:spcPts val="1800"/>
              </a:lnSpc>
              <a:spcAft>
                <a:spcPts val="1200"/>
              </a:spcAft>
              <a:buFont typeface="+mj-lt"/>
              <a:buAutoNum type="arabicPeriod"/>
              <a:tabLst>
                <a:tab pos="914400" algn="l"/>
                <a:tab pos="457200" algn="l"/>
              </a:tabLst>
            </a:pPr>
            <a:r>
              <a:rPr lang="en-US" sz="1600" dirty="0">
                <a:latin typeface="Arial" panose="020B0604020202020204" pitchFamily="34" charset="0"/>
                <a:ea typeface="Times New Roman" panose="02020603050405020304" pitchFamily="18" charset="0"/>
                <a:cs typeface="Times New Roman" panose="02020603050405020304" pitchFamily="18" charset="0"/>
              </a:rPr>
              <a:t>The reasons for the four project non completion are mainly community disruptions and abandonment by contractors due to bankruptcy. It should be noted that the construction sector has seen huge collapse of many construction firms due to the meltdown of the South African construction sector.  Three of four contractors involved in these projects failed due to bankruptcy which is </a:t>
            </a:r>
            <a:r>
              <a:rPr lang="en-US" sz="1600" dirty="0" err="1">
                <a:latin typeface="Arial" panose="020B0604020202020204" pitchFamily="34" charset="0"/>
                <a:ea typeface="Times New Roman" panose="02020603050405020304" pitchFamily="18" charset="0"/>
                <a:cs typeface="Times New Roman" panose="02020603050405020304" pitchFamily="18" charset="0"/>
              </a:rPr>
              <a:t>cashflow</a:t>
            </a:r>
            <a:r>
              <a:rPr lang="en-US" sz="1600" dirty="0">
                <a:latin typeface="Arial" panose="020B0604020202020204" pitchFamily="34" charset="0"/>
                <a:ea typeface="Times New Roman" panose="02020603050405020304" pitchFamily="18" charset="0"/>
                <a:cs typeface="Times New Roman" panose="02020603050405020304" pitchFamily="18" charset="0"/>
              </a:rPr>
              <a:t> issues. One such contractor had a construction project with University of Pretoria of which they also abandoned due to the same reason.  Community disruptions have became a national occurrence in South Africa across all sectors including SANRAL projects. Universities are also experiencing the same. TUT’s projects were no exception to this matter. However, management has now since implemented a Community Liaison Strategy to mitigate this risk. This has proven positive results in projects in the new or recovered projects </a:t>
            </a:r>
            <a:r>
              <a:rPr lang="en-US" sz="1600" dirty="0" err="1">
                <a:latin typeface="Arial" panose="020B0604020202020204" pitchFamily="34" charset="0"/>
                <a:ea typeface="Times New Roman" panose="02020603050405020304" pitchFamily="18" charset="0"/>
                <a:cs typeface="Times New Roman" panose="02020603050405020304" pitchFamily="18" charset="0"/>
              </a:rPr>
              <a:t>eg</a:t>
            </a:r>
            <a:r>
              <a:rPr lang="en-US" sz="1600" dirty="0">
                <a:latin typeface="Arial" panose="020B0604020202020204" pitchFamily="34" charset="0"/>
                <a:ea typeface="Times New Roman" panose="02020603050405020304" pitchFamily="18" charset="0"/>
                <a:cs typeface="Times New Roman" panose="02020603050405020304" pitchFamily="18" charset="0"/>
              </a:rPr>
              <a:t> in </a:t>
            </a:r>
            <a:r>
              <a:rPr lang="en-US" sz="1600" dirty="0" err="1">
                <a:latin typeface="Arial" panose="020B0604020202020204" pitchFamily="34" charset="0"/>
                <a:ea typeface="Times New Roman" panose="02020603050405020304" pitchFamily="18" charset="0"/>
                <a:cs typeface="Times New Roman" panose="02020603050405020304" pitchFamily="18" charset="0"/>
              </a:rPr>
              <a:t>Garankuwa</a:t>
            </a:r>
            <a:r>
              <a:rPr lang="en-US" sz="1600" dirty="0">
                <a:latin typeface="Arial" panose="020B0604020202020204" pitchFamily="34" charset="0"/>
                <a:ea typeface="Times New Roman" panose="02020603050405020304" pitchFamily="18" charset="0"/>
                <a:cs typeface="Times New Roman" panose="02020603050405020304" pitchFamily="18" charset="0"/>
              </a:rPr>
              <a:t>, </a:t>
            </a:r>
            <a:r>
              <a:rPr lang="en-US" sz="1600" dirty="0" err="1">
                <a:latin typeface="Arial" panose="020B0604020202020204" pitchFamily="34" charset="0"/>
                <a:ea typeface="Times New Roman" panose="02020603050405020304" pitchFamily="18" charset="0"/>
                <a:cs typeface="Times New Roman" panose="02020603050405020304" pitchFamily="18" charset="0"/>
              </a:rPr>
              <a:t>Soshanguve</a:t>
            </a:r>
            <a:r>
              <a:rPr lang="en-US" sz="1600" dirty="0">
                <a:latin typeface="Arial" panose="020B0604020202020204" pitchFamily="34" charset="0"/>
                <a:ea typeface="Times New Roman" panose="02020603050405020304" pitchFamily="18" charset="0"/>
                <a:cs typeface="Times New Roman" panose="02020603050405020304" pitchFamily="18" charset="0"/>
              </a:rPr>
              <a:t>, Arts Campus and </a:t>
            </a:r>
            <a:r>
              <a:rPr lang="en-US" sz="1600" dirty="0" err="1">
                <a:latin typeface="Arial" panose="020B0604020202020204" pitchFamily="34" charset="0"/>
                <a:ea typeface="Times New Roman" panose="02020603050405020304" pitchFamily="18" charset="0"/>
                <a:cs typeface="Times New Roman" panose="02020603050405020304" pitchFamily="18" charset="0"/>
              </a:rPr>
              <a:t>Mbombela</a:t>
            </a:r>
            <a:r>
              <a:rPr lang="en-US" sz="1600" dirty="0">
                <a:latin typeface="Arial" panose="020B0604020202020204" pitchFamily="34" charset="0"/>
                <a:ea typeface="Times New Roman" panose="02020603050405020304" pitchFamily="18" charset="0"/>
                <a:cs typeface="Times New Roman" panose="02020603050405020304" pitchFamily="18" charset="0"/>
              </a:rPr>
              <a:t> Campus. Its now forms part of infrastructure projects rollout to avoid or minimize community disruptions.</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lgn="just">
              <a:lnSpc>
                <a:spcPts val="1800"/>
              </a:lnSpc>
              <a:spcAft>
                <a:spcPts val="1200"/>
              </a:spcAft>
              <a:buFont typeface="+mj-lt"/>
              <a:buAutoNum type="arabicPeriod"/>
              <a:tabLst>
                <a:tab pos="914400" algn="l"/>
                <a:tab pos="457200" algn="l"/>
              </a:tabLst>
            </a:pPr>
            <a:r>
              <a:rPr lang="en-US" sz="1600" dirty="0">
                <a:latin typeface="Arial" panose="020B0604020202020204" pitchFamily="34" charset="0"/>
                <a:ea typeface="Times New Roman" panose="02020603050405020304" pitchFamily="18" charset="0"/>
                <a:cs typeface="Times New Roman" panose="02020603050405020304" pitchFamily="18" charset="0"/>
              </a:rPr>
              <a:t>It should be noted that the process to recover an infrastructure is a contract based one which has long legal implications including arbitrations in cases thus resulting in the long drawn administrative processes prior to even re-commencing with re-procurement of a new contractor to complete the project thus resulting in even longer non completion lead times in most cases.</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4291972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8368" y="497428"/>
            <a:ext cx="8796528" cy="5170646"/>
          </a:xfrm>
          <a:prstGeom prst="rect">
            <a:avLst/>
          </a:prstGeom>
        </p:spPr>
        <p:txBody>
          <a:bodyPr wrap="square">
            <a:spAutoFit/>
          </a:bodyPr>
          <a:lstStyle/>
          <a:p>
            <a:pPr marL="742950" lvl="1" indent="-285750" algn="just">
              <a:lnSpc>
                <a:spcPts val="1800"/>
              </a:lnSpc>
              <a:spcAft>
                <a:spcPts val="1200"/>
              </a:spcAft>
              <a:buFont typeface="Wingdings" panose="05000000000000000000" pitchFamily="2" charset="2"/>
              <a:buChar char="Ø"/>
              <a:tabLst>
                <a:tab pos="914400" algn="l"/>
                <a:tab pos="457200" algn="l"/>
              </a:tabLst>
            </a:pPr>
            <a:r>
              <a:rPr lang="en-US" sz="1600" b="1" dirty="0">
                <a:latin typeface="Arial" panose="020B0604020202020204" pitchFamily="34" charset="0"/>
                <a:ea typeface="Times New Roman" panose="02020603050405020304" pitchFamily="18" charset="0"/>
                <a:cs typeface="Times New Roman" panose="02020603050405020304" pitchFamily="18" charset="0"/>
              </a:rPr>
              <a:t>What is the estimated cost over-runs:</a:t>
            </a:r>
            <a:endParaRPr lang="en-ZA" sz="1600" b="1" dirty="0">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lgn="just">
              <a:lnSpc>
                <a:spcPts val="1800"/>
              </a:lnSpc>
              <a:spcAft>
                <a:spcPts val="1200"/>
              </a:spcAft>
              <a:buFont typeface="+mj-lt"/>
              <a:buAutoNum type="arabicPeriod"/>
              <a:tabLst>
                <a:tab pos="914400" algn="l"/>
                <a:tab pos="457200" algn="l"/>
              </a:tabLst>
            </a:pPr>
            <a:r>
              <a:rPr lang="en-US" sz="1600" dirty="0">
                <a:latin typeface="Arial" panose="020B0604020202020204" pitchFamily="34" charset="0"/>
                <a:ea typeface="Times New Roman" panose="02020603050405020304" pitchFamily="18" charset="0"/>
                <a:cs typeface="Times New Roman" panose="02020603050405020304" pitchFamily="18" charset="0"/>
              </a:rPr>
              <a:t>As can be seen from the Infrastructure project Timeline graph above, the following are the drivers for the significant cost over-runs in this four projects;</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lgn="just">
              <a:lnSpc>
                <a:spcPts val="1800"/>
              </a:lnSpc>
              <a:spcAft>
                <a:spcPts val="1200"/>
              </a:spcAft>
              <a:buFont typeface="+mj-lt"/>
              <a:buAutoNum type="arabicPeriod"/>
              <a:tabLst>
                <a:tab pos="914400" algn="l"/>
                <a:tab pos="457200" algn="l"/>
              </a:tabLst>
            </a:pPr>
            <a:r>
              <a:rPr lang="en-US" sz="1600" dirty="0">
                <a:latin typeface="Arial" panose="020B0604020202020204" pitchFamily="34" charset="0"/>
                <a:ea typeface="Times New Roman" panose="02020603050405020304" pitchFamily="18" charset="0"/>
                <a:cs typeface="Times New Roman" panose="02020603050405020304" pitchFamily="18" charset="0"/>
              </a:rPr>
              <a:t>Timing of project conceptualization and costing (bill of quantities); all these four projects were conceptualized and costed in 2010 thus these four projects were priced 8years back at two year index per project which long expired thus huge escalation costs in estimated cost overruns. </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lgn="just">
              <a:lnSpc>
                <a:spcPts val="1800"/>
              </a:lnSpc>
              <a:spcAft>
                <a:spcPts val="1200"/>
              </a:spcAft>
              <a:buFont typeface="+mj-lt"/>
              <a:buAutoNum type="arabicPeriod"/>
              <a:tabLst>
                <a:tab pos="914400" algn="l"/>
                <a:tab pos="457200" algn="l"/>
              </a:tabLst>
            </a:pPr>
            <a:r>
              <a:rPr lang="en-US" sz="1600" dirty="0">
                <a:latin typeface="Arial" panose="020B0604020202020204" pitchFamily="34" charset="0"/>
                <a:ea typeface="Times New Roman" panose="02020603050405020304" pitchFamily="18" charset="0"/>
                <a:cs typeface="Times New Roman" panose="02020603050405020304" pitchFamily="18" charset="0"/>
              </a:rPr>
              <a:t>Submission of TUT IEF 3 Funding Application to DHE; this funding application was done in 2011 February but only approved during October 2012.</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lgn="just">
              <a:lnSpc>
                <a:spcPts val="1800"/>
              </a:lnSpc>
              <a:spcAft>
                <a:spcPts val="1200"/>
              </a:spcAft>
              <a:buFont typeface="+mj-lt"/>
              <a:buAutoNum type="arabicPeriod"/>
              <a:tabLst>
                <a:tab pos="914400" algn="l"/>
                <a:tab pos="457200" algn="l"/>
              </a:tabLst>
            </a:pPr>
            <a:r>
              <a:rPr lang="en-US" sz="1600" dirty="0">
                <a:latin typeface="Arial" panose="020B0604020202020204" pitchFamily="34" charset="0"/>
                <a:ea typeface="Times New Roman" panose="02020603050405020304" pitchFamily="18" charset="0"/>
                <a:cs typeface="Times New Roman" panose="02020603050405020304" pitchFamily="18" charset="0"/>
              </a:rPr>
              <a:t>DHET Funding Letter; the DHET funding letter for these four projects was October 2012.</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lgn="just">
              <a:lnSpc>
                <a:spcPts val="1800"/>
              </a:lnSpc>
              <a:spcAft>
                <a:spcPts val="1200"/>
              </a:spcAft>
              <a:buFont typeface="+mj-lt"/>
              <a:buAutoNum type="arabicPeriod"/>
              <a:tabLst>
                <a:tab pos="914400" algn="l"/>
                <a:tab pos="457200" algn="l"/>
              </a:tabLst>
            </a:pPr>
            <a:r>
              <a:rPr lang="en-US" sz="1600" dirty="0">
                <a:latin typeface="Arial" panose="020B0604020202020204" pitchFamily="34" charset="0"/>
                <a:ea typeface="Times New Roman" panose="02020603050405020304" pitchFamily="18" charset="0"/>
                <a:cs typeface="Times New Roman" panose="02020603050405020304" pitchFamily="18" charset="0"/>
              </a:rPr>
              <a:t>Abandonment period: these projects were abandoned years outside their projected completion dates hence once again this increases the estimated cost overruns significantly. </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lgn="just">
              <a:lnSpc>
                <a:spcPts val="1800"/>
              </a:lnSpc>
              <a:spcAft>
                <a:spcPts val="1200"/>
              </a:spcAft>
              <a:buFont typeface="+mj-lt"/>
              <a:buAutoNum type="arabicPeriod"/>
              <a:tabLst>
                <a:tab pos="914400" algn="l"/>
                <a:tab pos="457200" algn="l"/>
              </a:tabLst>
            </a:pPr>
            <a:r>
              <a:rPr lang="en-US" sz="1600" dirty="0">
                <a:latin typeface="Arial" panose="020B0604020202020204" pitchFamily="34" charset="0"/>
                <a:ea typeface="Times New Roman" panose="02020603050405020304" pitchFamily="18" charset="0"/>
                <a:cs typeface="Times New Roman" panose="02020603050405020304" pitchFamily="18" charset="0"/>
              </a:rPr>
              <a:t>Re-procuring Outside Projected Original Construction Pricing Index: for all these delayed projects, the re-procurement process is way outside their original construction pricing index thus once again makes the project estimated cost overruns to be significantly high.</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2303319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8096" y="690920"/>
            <a:ext cx="8403336" cy="2569934"/>
          </a:xfrm>
          <a:prstGeom prst="rect">
            <a:avLst/>
          </a:prstGeom>
        </p:spPr>
        <p:txBody>
          <a:bodyPr wrap="square">
            <a:spAutoFit/>
          </a:bodyPr>
          <a:lstStyle/>
          <a:p>
            <a:pPr marL="357188" lvl="1" indent="-357188" algn="just">
              <a:lnSpc>
                <a:spcPts val="1800"/>
              </a:lnSpc>
              <a:spcAft>
                <a:spcPts val="1200"/>
              </a:spcAft>
              <a:buFont typeface="Arial" panose="020B0604020202020204" pitchFamily="34" charset="0"/>
              <a:buChar char="•"/>
              <a:tabLst>
                <a:tab pos="914400" algn="l"/>
                <a:tab pos="457200" algn="l"/>
              </a:tabLst>
            </a:pPr>
            <a:r>
              <a:rPr lang="en-US" sz="1600" dirty="0">
                <a:latin typeface="Arial" panose="020B0604020202020204" pitchFamily="34" charset="0"/>
                <a:ea typeface="Times New Roman" panose="02020603050405020304" pitchFamily="18" charset="0"/>
                <a:cs typeface="Times New Roman" panose="02020603050405020304" pitchFamily="18" charset="0"/>
              </a:rPr>
              <a:t>It should however, be noted that such an exercise would require more time to prepare more accurate numbers for the estimated cost overruns</a:t>
            </a:r>
            <a:r>
              <a:rPr lang="en-US" sz="1600" dirty="0" smtClean="0">
                <a:latin typeface="Arial" panose="020B0604020202020204" pitchFamily="34" charset="0"/>
                <a:ea typeface="Times New Roman" panose="02020603050405020304" pitchFamily="18" charset="0"/>
                <a:cs typeface="Times New Roman" panose="02020603050405020304" pitchFamily="18" charset="0"/>
              </a:rPr>
              <a:t>.</a:t>
            </a:r>
          </a:p>
          <a:p>
            <a:pPr marL="357188" lvl="1" indent="-357188" algn="just">
              <a:lnSpc>
                <a:spcPts val="1800"/>
              </a:lnSpc>
              <a:spcAft>
                <a:spcPts val="1200"/>
              </a:spcAft>
              <a:buFont typeface="Arial" panose="020B0604020202020204" pitchFamily="34" charset="0"/>
              <a:buChar char="•"/>
              <a:tabLst>
                <a:tab pos="914400" algn="l"/>
                <a:tab pos="457200" algn="l"/>
              </a:tabLst>
            </a:pP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lgn="just">
              <a:lnSpc>
                <a:spcPct val="150000"/>
              </a:lnSpc>
              <a:buFont typeface="+mj-lt"/>
              <a:buAutoNum type="arabicPeriod"/>
              <a:tabLst>
                <a:tab pos="914400" algn="l"/>
                <a:tab pos="457200" algn="l"/>
              </a:tabLst>
            </a:pPr>
            <a:r>
              <a:rPr lang="en-US" sz="1600" dirty="0" err="1">
                <a:latin typeface="Arial" panose="020B0604020202020204" pitchFamily="34" charset="0"/>
                <a:ea typeface="Times New Roman" panose="02020603050405020304" pitchFamily="18" charset="0"/>
                <a:cs typeface="Times New Roman" panose="02020603050405020304" pitchFamily="18" charset="0"/>
              </a:rPr>
              <a:t>Soshanguve</a:t>
            </a:r>
            <a:r>
              <a:rPr lang="en-US" sz="1600" dirty="0">
                <a:latin typeface="Arial" panose="020B0604020202020204" pitchFamily="34" charset="0"/>
                <a:ea typeface="Times New Roman" panose="02020603050405020304" pitchFamily="18" charset="0"/>
                <a:cs typeface="Times New Roman" panose="02020603050405020304" pitchFamily="18" charset="0"/>
              </a:rPr>
              <a:t> North Teacher Education Building R7.2million</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lgn="just">
              <a:lnSpc>
                <a:spcPct val="150000"/>
              </a:lnSpc>
              <a:buFont typeface="+mj-lt"/>
              <a:buAutoNum type="arabicPeriod"/>
              <a:tabLst>
                <a:tab pos="914400" algn="l"/>
                <a:tab pos="457200" algn="l"/>
              </a:tabLst>
            </a:pPr>
            <a:r>
              <a:rPr lang="en-US" sz="1600" dirty="0" err="1">
                <a:latin typeface="Arial" panose="020B0604020202020204" pitchFamily="34" charset="0"/>
                <a:ea typeface="Times New Roman" panose="02020603050405020304" pitchFamily="18" charset="0"/>
                <a:cs typeface="Times New Roman" panose="02020603050405020304" pitchFamily="18" charset="0"/>
              </a:rPr>
              <a:t>Soshanguve</a:t>
            </a:r>
            <a:r>
              <a:rPr lang="en-US" sz="1600" dirty="0">
                <a:latin typeface="Arial" panose="020B0604020202020204" pitchFamily="34" charset="0"/>
                <a:ea typeface="Times New Roman" panose="02020603050405020304" pitchFamily="18" charset="0"/>
                <a:cs typeface="Times New Roman" panose="02020603050405020304" pitchFamily="18" charset="0"/>
              </a:rPr>
              <a:t> South Student Residence R17million</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lgn="just">
              <a:lnSpc>
                <a:spcPct val="150000"/>
              </a:lnSpc>
              <a:buFont typeface="+mj-lt"/>
              <a:buAutoNum type="arabicPeriod"/>
              <a:tabLst>
                <a:tab pos="914400" algn="l"/>
                <a:tab pos="457200" algn="l"/>
              </a:tabLst>
            </a:pPr>
            <a:r>
              <a:rPr lang="en-US" sz="1600" dirty="0" err="1">
                <a:latin typeface="Arial" panose="020B0604020202020204" pitchFamily="34" charset="0"/>
                <a:ea typeface="Times New Roman" panose="02020603050405020304" pitchFamily="18" charset="0"/>
                <a:cs typeface="Times New Roman" panose="02020603050405020304" pitchFamily="18" charset="0"/>
              </a:rPr>
              <a:t>Garankuwa</a:t>
            </a:r>
            <a:r>
              <a:rPr lang="en-US" sz="1600" dirty="0">
                <a:latin typeface="Arial" panose="020B0604020202020204" pitchFamily="34" charset="0"/>
                <a:ea typeface="Times New Roman" panose="02020603050405020304" pitchFamily="18" charset="0"/>
                <a:cs typeface="Times New Roman" panose="02020603050405020304" pitchFamily="18" charset="0"/>
              </a:rPr>
              <a:t> Auditorium R20million</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lgn="just">
              <a:lnSpc>
                <a:spcPct val="150000"/>
              </a:lnSpc>
              <a:buFont typeface="+mj-lt"/>
              <a:buAutoNum type="arabicPeriod"/>
              <a:tabLst>
                <a:tab pos="914400" algn="l"/>
                <a:tab pos="457200" algn="l"/>
              </a:tabLst>
            </a:pPr>
            <a:r>
              <a:rPr lang="en-US" sz="1600" dirty="0" err="1">
                <a:latin typeface="Arial" panose="020B0604020202020204" pitchFamily="34" charset="0"/>
                <a:ea typeface="Times New Roman" panose="02020603050405020304" pitchFamily="18" charset="0"/>
                <a:cs typeface="Times New Roman" panose="02020603050405020304" pitchFamily="18" charset="0"/>
              </a:rPr>
              <a:t>Garankuwa</a:t>
            </a:r>
            <a:r>
              <a:rPr lang="en-US" sz="1600" dirty="0">
                <a:latin typeface="Arial" panose="020B0604020202020204" pitchFamily="34" charset="0"/>
                <a:ea typeface="Times New Roman" panose="02020603050405020304" pitchFamily="18" charset="0"/>
                <a:cs typeface="Times New Roman" panose="02020603050405020304" pitchFamily="18" charset="0"/>
              </a:rPr>
              <a:t> </a:t>
            </a:r>
            <a:r>
              <a:rPr lang="en-US" sz="1600" dirty="0" err="1">
                <a:latin typeface="Arial" panose="020B0604020202020204" pitchFamily="34" charset="0"/>
                <a:ea typeface="Times New Roman" panose="02020603050405020304" pitchFamily="18" charset="0"/>
                <a:cs typeface="Times New Roman" panose="02020603050405020304" pitchFamily="18" charset="0"/>
              </a:rPr>
              <a:t>Specialised</a:t>
            </a:r>
            <a:r>
              <a:rPr lang="en-US" sz="1600" dirty="0">
                <a:latin typeface="Arial" panose="020B0604020202020204" pitchFamily="34" charset="0"/>
                <a:ea typeface="Times New Roman" panose="02020603050405020304" pitchFamily="18" charset="0"/>
                <a:cs typeface="Times New Roman" panose="02020603050405020304" pitchFamily="18" charset="0"/>
              </a:rPr>
              <a:t> Lecture Halls R12million</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0742015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3776" y="436326"/>
            <a:ext cx="8705088" cy="5324535"/>
          </a:xfrm>
          <a:prstGeom prst="rect">
            <a:avLst/>
          </a:prstGeom>
        </p:spPr>
        <p:txBody>
          <a:bodyPr wrap="square">
            <a:spAutoFit/>
          </a:bodyPr>
          <a:lstStyle/>
          <a:p>
            <a:pPr marL="357188" lvl="1" indent="-357188" algn="just">
              <a:lnSpc>
                <a:spcPts val="1800"/>
              </a:lnSpc>
              <a:spcAft>
                <a:spcPts val="1200"/>
              </a:spcAft>
              <a:buFont typeface="Wingdings" panose="05000000000000000000" pitchFamily="2" charset="2"/>
              <a:buChar char="Ø"/>
              <a:tabLst>
                <a:tab pos="914400" algn="l"/>
                <a:tab pos="457200" algn="l"/>
              </a:tabLst>
            </a:pPr>
            <a:r>
              <a:rPr lang="en-US" sz="1600" b="1" dirty="0">
                <a:latin typeface="Arial" panose="020B0604020202020204" pitchFamily="34" charset="0"/>
                <a:ea typeface="Times New Roman" panose="02020603050405020304" pitchFamily="18" charset="0"/>
                <a:cs typeface="Times New Roman" panose="02020603050405020304" pitchFamily="18" charset="0"/>
              </a:rPr>
              <a:t>TUT IMPROVEMENT ON INFRASTRUCTURE PROJECT MANAGEMENT:</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lgn="just">
              <a:lnSpc>
                <a:spcPts val="1800"/>
              </a:lnSpc>
              <a:spcAft>
                <a:spcPts val="1200"/>
              </a:spcAft>
              <a:buFont typeface="+mj-lt"/>
              <a:buAutoNum type="arabicPeriod"/>
              <a:tabLst>
                <a:tab pos="914400" algn="l"/>
                <a:tab pos="457200" algn="l"/>
              </a:tabLst>
            </a:pPr>
            <a:r>
              <a:rPr lang="en-US" sz="1600" dirty="0">
                <a:latin typeface="Arial" panose="020B0604020202020204" pitchFamily="34" charset="0"/>
                <a:ea typeface="Times New Roman" panose="02020603050405020304" pitchFamily="18" charset="0"/>
                <a:cs typeface="Times New Roman" panose="02020603050405020304" pitchFamily="18" charset="0"/>
              </a:rPr>
              <a:t>The University has undertaken the following steps in improving its delivery of Infrastructure Development projects during 2018 when it become aware of the weaknesses in the oversight and implementation of these projects;</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lgn="just">
              <a:lnSpc>
                <a:spcPts val="1800"/>
              </a:lnSpc>
              <a:spcAft>
                <a:spcPts val="1200"/>
              </a:spcAft>
              <a:buFont typeface="+mj-lt"/>
              <a:buAutoNum type="arabicPeriod"/>
              <a:tabLst>
                <a:tab pos="914400" algn="l"/>
                <a:tab pos="457200" algn="l"/>
              </a:tabLst>
            </a:pPr>
            <a:r>
              <a:rPr lang="en-US" sz="1600" dirty="0">
                <a:latin typeface="Arial" panose="020B0604020202020204" pitchFamily="34" charset="0"/>
                <a:ea typeface="Times New Roman" panose="02020603050405020304" pitchFamily="18" charset="0"/>
                <a:cs typeface="Times New Roman" panose="02020603050405020304" pitchFamily="18" charset="0"/>
              </a:rPr>
              <a:t>Continuous attendance at DHET Infrastructure Workshops on best practice over project implementation.</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lgn="just">
              <a:lnSpc>
                <a:spcPts val="1800"/>
              </a:lnSpc>
              <a:spcAft>
                <a:spcPts val="1200"/>
              </a:spcAft>
              <a:buFont typeface="+mj-lt"/>
              <a:buAutoNum type="arabicPeriod"/>
              <a:tabLst>
                <a:tab pos="914400" algn="l"/>
                <a:tab pos="457200" algn="l"/>
              </a:tabLst>
            </a:pPr>
            <a:r>
              <a:rPr lang="en-US" sz="1600" dirty="0">
                <a:latin typeface="Arial" panose="020B0604020202020204" pitchFamily="34" charset="0"/>
                <a:ea typeface="Times New Roman" panose="02020603050405020304" pitchFamily="18" charset="0"/>
                <a:cs typeface="Times New Roman" panose="02020603050405020304" pitchFamily="18" charset="0"/>
              </a:rPr>
              <a:t>Establishment and Appointment of project management unit to stabilize the Infrastructure Development department immediately as a short to medium term solution through providing capacity, critical skills and experience over infrastructure projects implementation and recovery.</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lgn="just">
              <a:lnSpc>
                <a:spcPts val="1800"/>
              </a:lnSpc>
              <a:spcAft>
                <a:spcPts val="1200"/>
              </a:spcAft>
              <a:buFont typeface="+mj-lt"/>
              <a:buAutoNum type="arabicPeriod"/>
              <a:tabLst>
                <a:tab pos="914400" algn="l"/>
                <a:tab pos="457200" algn="l"/>
              </a:tabLst>
            </a:pPr>
            <a:r>
              <a:rPr lang="en-US" sz="1600" dirty="0">
                <a:latin typeface="Arial" panose="020B0604020202020204" pitchFamily="34" charset="0"/>
                <a:ea typeface="Times New Roman" panose="02020603050405020304" pitchFamily="18" charset="0"/>
                <a:cs typeface="Times New Roman" panose="02020603050405020304" pitchFamily="18" charset="0"/>
              </a:rPr>
              <a:t>Review of the organizational structure for Infrastructure Development department to establish a permanent internal capacity to ensure sustainable Infrastructure project delivery and implementation through all IEG Funding Cycles. The new organizational structure will be approved by Council in April 2020. </a:t>
            </a:r>
            <a:endParaRPr lang="en-US" sz="1600" dirty="0" smtClean="0">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lgn="just">
              <a:lnSpc>
                <a:spcPts val="1800"/>
              </a:lnSpc>
              <a:spcAft>
                <a:spcPts val="1200"/>
              </a:spcAft>
              <a:buFont typeface="+mj-lt"/>
              <a:buAutoNum type="arabicPeriod"/>
              <a:tabLst>
                <a:tab pos="914400" algn="l"/>
                <a:tab pos="457200" algn="l"/>
              </a:tabLst>
            </a:pPr>
            <a:r>
              <a:rPr lang="en-ZA" i="1" dirty="0" smtClean="0"/>
              <a:t>Scheduled </a:t>
            </a:r>
            <a:r>
              <a:rPr lang="en-ZA" i="1" dirty="0" err="1"/>
              <a:t>inhouse</a:t>
            </a:r>
            <a:r>
              <a:rPr lang="en-ZA" i="1" dirty="0"/>
              <a:t> training of infrastructure and procurement staff by DHET Infrastructure Unit for December 6, </a:t>
            </a:r>
            <a:r>
              <a:rPr lang="en-ZA" i="1" dirty="0" smtClean="0"/>
              <a:t>2019</a:t>
            </a:r>
          </a:p>
          <a:p>
            <a:pPr marL="742950" lvl="1" indent="-285750" algn="just">
              <a:lnSpc>
                <a:spcPts val="1800"/>
              </a:lnSpc>
              <a:spcAft>
                <a:spcPts val="1200"/>
              </a:spcAft>
              <a:buFont typeface="+mj-lt"/>
              <a:buAutoNum type="arabicPeriod"/>
              <a:tabLst>
                <a:tab pos="914400" algn="l"/>
                <a:tab pos="457200" algn="l"/>
              </a:tabLst>
            </a:pPr>
            <a:r>
              <a:rPr lang="en-ZA" i="1" dirty="0" smtClean="0"/>
              <a:t>Joint </a:t>
            </a:r>
            <a:r>
              <a:rPr lang="en-ZA" i="1" dirty="0"/>
              <a:t>rollout of two (2)  IEG 5 Infrastructure projects by TUT and DHET.</a:t>
            </a:r>
          </a:p>
          <a:p>
            <a:pPr lvl="1" algn="just">
              <a:lnSpc>
                <a:spcPts val="1800"/>
              </a:lnSpc>
              <a:spcAft>
                <a:spcPts val="1200"/>
              </a:spcAft>
              <a:tabLst>
                <a:tab pos="914400" algn="l"/>
                <a:tab pos="457200" algn="l"/>
              </a:tabLst>
            </a:pP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2893627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6384" y="1093923"/>
            <a:ext cx="8549640" cy="3000821"/>
          </a:xfrm>
          <a:prstGeom prst="rect">
            <a:avLst/>
          </a:prstGeom>
        </p:spPr>
        <p:txBody>
          <a:bodyPr wrap="square">
            <a:spAutoFit/>
          </a:bodyPr>
          <a:lstStyle/>
          <a:p>
            <a:r>
              <a:rPr lang="en-US" b="1" dirty="0">
                <a:latin typeface="Arial" panose="020B0604020202020204" pitchFamily="34" charset="0"/>
                <a:ea typeface="Times New Roman" panose="02020603050405020304" pitchFamily="18" charset="0"/>
                <a:cs typeface="Times New Roman" panose="02020603050405020304" pitchFamily="18" charset="0"/>
              </a:rPr>
              <a:t>TUT IMPROVEMENT ON INFRASTRUCTURE PROJECT MANAGEMENT:</a:t>
            </a:r>
            <a:endParaRPr lang="en-ZA"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endParaRPr lang="en-ZA" dirty="0" smtClean="0">
              <a:latin typeface="Calibri" panose="020F0502020204030204" pitchFamily="34" charset="0"/>
              <a:ea typeface="Calibri" panose="020F0502020204030204" pitchFamily="34" charset="0"/>
            </a:endParaRPr>
          </a:p>
          <a:p>
            <a:pPr marL="342900" lvl="0" indent="-342900">
              <a:spcAft>
                <a:spcPts val="0"/>
              </a:spcAft>
              <a:buFont typeface="Symbol" panose="05050102010706020507" pitchFamily="18" charset="2"/>
              <a:buChar char=""/>
            </a:pPr>
            <a:endParaRPr lang="en-ZA" dirty="0">
              <a:latin typeface="Calibri" panose="020F0502020204030204" pitchFamily="34" charset="0"/>
              <a:ea typeface="Calibri" panose="020F0502020204030204" pitchFamily="34" charset="0"/>
            </a:endParaRPr>
          </a:p>
          <a:p>
            <a:pPr marL="342900" lvl="0" indent="-342900">
              <a:lnSpc>
                <a:spcPct val="150000"/>
              </a:lnSpc>
              <a:spcAft>
                <a:spcPts val="0"/>
              </a:spcAft>
              <a:buFont typeface="Symbol" panose="05050102010706020507" pitchFamily="18" charset="2"/>
              <a:buChar char=""/>
            </a:pPr>
            <a:r>
              <a:rPr lang="en-ZA" i="1" dirty="0" smtClean="0">
                <a:latin typeface="Arial" panose="020B0604020202020204" pitchFamily="34" charset="0"/>
                <a:ea typeface="Calibri" panose="020F0502020204030204" pitchFamily="34" charset="0"/>
                <a:cs typeface="Arial" panose="020B0604020202020204" pitchFamily="34" charset="0"/>
              </a:rPr>
              <a:t>TUT </a:t>
            </a:r>
            <a:r>
              <a:rPr lang="en-ZA" i="1" dirty="0">
                <a:latin typeface="Arial" panose="020B0604020202020204" pitchFamily="34" charset="0"/>
                <a:ea typeface="Calibri" panose="020F0502020204030204" pitchFamily="34" charset="0"/>
                <a:cs typeface="Arial" panose="020B0604020202020204" pitchFamily="34" charset="0"/>
              </a:rPr>
              <a:t>Infrastructure projects also form part of the Annual Report to DHET. They are furthermore subjected to annual external audits. The infrastructure projects finally form part of the DHET bi-annual IEG Oversight Visits which is performed during April and September. The most recent visit was during October 2019 by the DHET as oversight to our infrastructure projects.</a:t>
            </a:r>
          </a:p>
        </p:txBody>
      </p:sp>
    </p:spTree>
    <p:extLst>
      <p:ext uri="{BB962C8B-B14F-4D97-AF65-F5344CB8AC3E}">
        <p14:creationId xmlns:p14="http://schemas.microsoft.com/office/powerpoint/2010/main" xmlns="" val="26776791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0C8A0628-B351-3E4A-9A73-7747674815C4}"/>
              </a:ext>
            </a:extLst>
          </p:cNvPr>
          <p:cNvSpPr txBox="1">
            <a:spLocks/>
          </p:cNvSpPr>
          <p:nvPr/>
        </p:nvSpPr>
        <p:spPr>
          <a:xfrm>
            <a:off x="151576" y="2503149"/>
            <a:ext cx="9624060" cy="126021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800" b="1" dirty="0" smtClean="0">
                <a:solidFill>
                  <a:srgbClr val="004E91"/>
                </a:solidFill>
                <a:latin typeface="Arial Black" panose="020B0604020202020204" pitchFamily="34" charset="0"/>
                <a:cs typeface="Arial Black" panose="020B0604020202020204" pitchFamily="34" charset="0"/>
              </a:rPr>
              <a:t>THANK YOU</a:t>
            </a:r>
            <a:endParaRPr lang="en-US" sz="8800" b="1" dirty="0">
              <a:solidFill>
                <a:srgbClr val="004E91"/>
              </a:solidFill>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xmlns="" val="3735432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5488" y="282437"/>
            <a:ext cx="8229600" cy="5863144"/>
          </a:xfrm>
          <a:prstGeom prst="rect">
            <a:avLst/>
          </a:prstGeom>
        </p:spPr>
        <p:txBody>
          <a:bodyPr wrap="square">
            <a:spAutoFit/>
          </a:bodyPr>
          <a:lstStyle/>
          <a:p>
            <a:pPr marL="342900" lvl="0" indent="-342900" algn="just">
              <a:lnSpc>
                <a:spcPts val="1800"/>
              </a:lnSpc>
              <a:spcAft>
                <a:spcPts val="1200"/>
              </a:spcAft>
              <a:buSzPts val="1000"/>
              <a:buFont typeface="Wingdings" panose="05000000000000000000" pitchFamily="2" charset="2"/>
              <a:buChar char="Ø"/>
              <a:tabLst>
                <a:tab pos="457200" algn="l"/>
              </a:tabLst>
            </a:pPr>
            <a:r>
              <a:rPr lang="en-GB" sz="1600" b="1" dirty="0">
                <a:latin typeface="Arial" panose="020B0604020202020204" pitchFamily="34" charset="0"/>
                <a:ea typeface="Times New Roman" panose="02020603050405020304" pitchFamily="18" charset="0"/>
                <a:cs typeface="Arial" panose="020B0604020202020204" pitchFamily="34" charset="0"/>
              </a:rPr>
              <a:t>Irregularities in the appointment of the Vice-Chancellor</a:t>
            </a:r>
            <a:endParaRPr lang="en-ZA" sz="1600" b="1" dirty="0">
              <a:latin typeface="Arial" panose="020B0604020202020204" pitchFamily="34" charset="0"/>
              <a:ea typeface="Times New Roman" panose="02020603050405020304" pitchFamily="18" charset="0"/>
              <a:cs typeface="Arial" panose="020B0604020202020204" pitchFamily="34" charset="0"/>
            </a:endParaRPr>
          </a:p>
          <a:p>
            <a:pPr marL="742950" lvl="1" indent="-285750" algn="just">
              <a:lnSpc>
                <a:spcPts val="1800"/>
              </a:lnSpc>
              <a:spcAft>
                <a:spcPts val="1200"/>
              </a:spcAft>
              <a:buFont typeface="+mj-lt"/>
              <a:buAutoNum type="arabicPeriod"/>
              <a:tabLst>
                <a:tab pos="914400" algn="l"/>
              </a:tabLst>
            </a:pPr>
            <a:r>
              <a:rPr lang="en-GB" sz="1600" dirty="0">
                <a:latin typeface="Arial" panose="020B0604020202020204" pitchFamily="34" charset="0"/>
                <a:ea typeface="Times New Roman" panose="02020603050405020304" pitchFamily="18" charset="0"/>
                <a:cs typeface="Arial" panose="020B0604020202020204" pitchFamily="34" charset="0"/>
              </a:rPr>
              <a:t>It is difficult to discern from your letter in what respect the process followed for appointment of the Vice Chancellor and Principal is alleged to be irregular, un-procedural, inconsistent with applicable laws or against legal advice.  It is difficult even to discern which appointment is referred to, since the Vice Chancellor was first appointed on a temporary basis as Acting Vice Chancellor and Principal, and later on a fixed term contract  as Vice Chancellor and Principal.  We have assumed that the allegations in your paragraph 2 of Part A relate to the appointment as Vice Chancellor and Principal with effect from January 2018.</a:t>
            </a:r>
            <a:endParaRPr lang="en-ZA" sz="1600" dirty="0">
              <a:latin typeface="Arial" panose="020B0604020202020204" pitchFamily="34" charset="0"/>
              <a:ea typeface="Times New Roman" panose="02020603050405020304" pitchFamily="18" charset="0"/>
              <a:cs typeface="Arial" panose="020B0604020202020204" pitchFamily="34" charset="0"/>
            </a:endParaRPr>
          </a:p>
          <a:p>
            <a:pPr marL="742950" lvl="1" indent="-285750" algn="just">
              <a:lnSpc>
                <a:spcPts val="1800"/>
              </a:lnSpc>
              <a:spcAft>
                <a:spcPts val="1200"/>
              </a:spcAft>
              <a:buFont typeface="+mj-lt"/>
              <a:buAutoNum type="arabicPeriod"/>
              <a:tabLst>
                <a:tab pos="914400" algn="l"/>
              </a:tabLst>
            </a:pPr>
            <a:r>
              <a:rPr lang="en-GB" sz="1600" dirty="0">
                <a:latin typeface="Arial" panose="020B0604020202020204" pitchFamily="34" charset="0"/>
                <a:ea typeface="Times New Roman" panose="02020603050405020304" pitchFamily="18" charset="0"/>
                <a:cs typeface="Arial" panose="020B0604020202020204" pitchFamily="34" charset="0"/>
              </a:rPr>
              <a:t>Notwithstanding the above, in relation to all of the (unsubstantiated and unexplained) allegations referred to in paragraph 2 of Part A of  your letter, it is incorrect to argue that the process followed in the appointment of the Vice Chancellor and Principal was irregular or illegal.  </a:t>
            </a:r>
            <a:endParaRPr lang="en-ZA" sz="1600" dirty="0">
              <a:latin typeface="Arial" panose="020B0604020202020204" pitchFamily="34" charset="0"/>
              <a:ea typeface="Times New Roman" panose="02020603050405020304" pitchFamily="18" charset="0"/>
              <a:cs typeface="Arial" panose="020B0604020202020204" pitchFamily="34" charset="0"/>
            </a:endParaRPr>
          </a:p>
          <a:p>
            <a:pPr marL="742950" lvl="1" indent="-285750" algn="just">
              <a:lnSpc>
                <a:spcPts val="1800"/>
              </a:lnSpc>
              <a:spcAft>
                <a:spcPts val="1200"/>
              </a:spcAft>
              <a:buFont typeface="+mj-lt"/>
              <a:buAutoNum type="arabicPeriod"/>
              <a:tabLst>
                <a:tab pos="914400" algn="l"/>
              </a:tabLst>
            </a:pPr>
            <a:r>
              <a:rPr lang="en-GB" sz="1600" dirty="0">
                <a:latin typeface="Arial" panose="020B0604020202020204" pitchFamily="34" charset="0"/>
                <a:ea typeface="Times New Roman" panose="02020603050405020304" pitchFamily="18" charset="0"/>
                <a:cs typeface="Arial" panose="020B0604020202020204" pitchFamily="34" charset="0"/>
              </a:rPr>
              <a:t> Prior to the appointment of Prof Van Staden into the acting position, TUT was in a terrible state, in terms of overall governance, financial state and the morale of most students and staff. </a:t>
            </a:r>
            <a:endParaRPr lang="en-GB" sz="1600" dirty="0" smtClean="0">
              <a:latin typeface="Arial" panose="020B0604020202020204" pitchFamily="34" charset="0"/>
              <a:ea typeface="Times New Roman" panose="02020603050405020304" pitchFamily="18" charset="0"/>
              <a:cs typeface="Arial" panose="020B0604020202020204" pitchFamily="34" charset="0"/>
            </a:endParaRPr>
          </a:p>
          <a:p>
            <a:pPr marL="742950" lvl="1" indent="-285750" algn="just">
              <a:lnSpc>
                <a:spcPts val="1800"/>
              </a:lnSpc>
              <a:spcAft>
                <a:spcPts val="1200"/>
              </a:spcAft>
              <a:buFont typeface="+mj-lt"/>
              <a:buAutoNum type="arabicPeriod"/>
              <a:tabLst>
                <a:tab pos="914400" algn="l"/>
              </a:tabLst>
            </a:pPr>
            <a:r>
              <a:rPr lang="en-GB" sz="1600" dirty="0" smtClean="0">
                <a:latin typeface="Arial" panose="020B0604020202020204" pitchFamily="34" charset="0"/>
                <a:cs typeface="Arial" panose="020B0604020202020204" pitchFamily="34" charset="0"/>
              </a:rPr>
              <a:t>TUT </a:t>
            </a:r>
            <a:r>
              <a:rPr lang="en-GB" sz="1600" dirty="0">
                <a:latin typeface="Arial" panose="020B0604020202020204" pitchFamily="34" charset="0"/>
                <a:cs typeface="Arial" panose="020B0604020202020204" pitchFamily="34" charset="0"/>
              </a:rPr>
              <a:t>had been placed under administration, and the institution was not an employer of choice amongst academics with a credible record.  </a:t>
            </a:r>
            <a:endParaRPr lang="en-GB" sz="1600" dirty="0" smtClean="0">
              <a:latin typeface="Arial" panose="020B0604020202020204" pitchFamily="34" charset="0"/>
              <a:cs typeface="Arial" panose="020B0604020202020204" pitchFamily="34" charset="0"/>
            </a:endParaRPr>
          </a:p>
          <a:p>
            <a:pPr marL="742950" lvl="1" indent="-285750" algn="just">
              <a:lnSpc>
                <a:spcPts val="1800"/>
              </a:lnSpc>
              <a:spcAft>
                <a:spcPts val="1200"/>
              </a:spcAft>
              <a:buFont typeface="+mj-lt"/>
              <a:buAutoNum type="arabicPeriod"/>
              <a:tabLst>
                <a:tab pos="914400" algn="l"/>
              </a:tabLst>
            </a:pPr>
            <a:r>
              <a:rPr lang="en-GB" sz="1600" dirty="0" smtClean="0">
                <a:latin typeface="Arial" panose="020B0604020202020204" pitchFamily="34" charset="0"/>
                <a:cs typeface="Arial" panose="020B0604020202020204" pitchFamily="34" charset="0"/>
              </a:rPr>
              <a:t>Prof </a:t>
            </a:r>
            <a:r>
              <a:rPr lang="en-GB" sz="1600" dirty="0">
                <a:latin typeface="Arial" panose="020B0604020202020204" pitchFamily="34" charset="0"/>
                <a:cs typeface="Arial" panose="020B0604020202020204" pitchFamily="34" charset="0"/>
              </a:rPr>
              <a:t>Van Staden has accepted the acting role and in short space of time, had  proven himself capable and passionate with the enormity of the task at hand.  </a:t>
            </a:r>
            <a:endParaRPr lang="en-ZA" sz="1600" dirty="0">
              <a:latin typeface="Arial" panose="020B0604020202020204" pitchFamily="34" charset="0"/>
              <a:cs typeface="Arial" panose="020B0604020202020204" pitchFamily="34" charset="0"/>
            </a:endParaRPr>
          </a:p>
          <a:p>
            <a:pPr marL="742950" lvl="1" indent="-285750" algn="just">
              <a:lnSpc>
                <a:spcPts val="1800"/>
              </a:lnSpc>
              <a:spcAft>
                <a:spcPts val="1200"/>
              </a:spcAft>
              <a:buFont typeface="+mj-lt"/>
              <a:buAutoNum type="arabicPeriod"/>
              <a:tabLst>
                <a:tab pos="914400" algn="l"/>
              </a:tabLst>
            </a:pP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974450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872" y="1078254"/>
            <a:ext cx="9299448" cy="3477875"/>
          </a:xfrm>
          <a:prstGeom prst="rect">
            <a:avLst/>
          </a:prstGeom>
        </p:spPr>
        <p:txBody>
          <a:bodyPr wrap="square">
            <a:spAutoFit/>
          </a:bodyPr>
          <a:lstStyle/>
          <a:p>
            <a:pPr marL="377825" lvl="1" indent="-285750" algn="just">
              <a:lnSpc>
                <a:spcPts val="1800"/>
              </a:lnSpc>
              <a:spcAft>
                <a:spcPts val="1200"/>
              </a:spcAft>
              <a:buFont typeface="Wingdings" panose="05000000000000000000" pitchFamily="2" charset="2"/>
              <a:buChar char="Ø"/>
              <a:tabLst>
                <a:tab pos="914400" algn="l"/>
              </a:tabLst>
            </a:pPr>
            <a:r>
              <a:rPr lang="en-GB" sz="1600" dirty="0">
                <a:latin typeface="Arial" panose="020B0604020202020204" pitchFamily="34" charset="0"/>
                <a:ea typeface="Times New Roman" panose="02020603050405020304" pitchFamily="18" charset="0"/>
                <a:cs typeface="Times New Roman" panose="02020603050405020304" pitchFamily="18" charset="0"/>
              </a:rPr>
              <a:t>The process followed was consistent with legal and regulatory requirements, which include the following:</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712788" lvl="2" indent="-355600" algn="just">
              <a:lnSpc>
                <a:spcPts val="1800"/>
              </a:lnSpc>
              <a:spcAft>
                <a:spcPts val="1200"/>
              </a:spcAft>
              <a:buFont typeface="+mj-lt"/>
              <a:buAutoNum type="arabicPeriod"/>
              <a:tabLst>
                <a:tab pos="1620520" algn="l"/>
              </a:tabLst>
            </a:pPr>
            <a:r>
              <a:rPr lang="en-GB" sz="1600" dirty="0">
                <a:latin typeface="Arial" panose="020B0604020202020204" pitchFamily="34" charset="0"/>
                <a:ea typeface="Times New Roman" panose="02020603050405020304" pitchFamily="18" charset="0"/>
                <a:cs typeface="Times New Roman" panose="02020603050405020304" pitchFamily="18" charset="0"/>
              </a:rPr>
              <a:t>section 34 of the Higher Education Act, which provides as follows:</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1162050" indent="-449263" algn="just">
              <a:lnSpc>
                <a:spcPts val="1800"/>
              </a:lnSpc>
              <a:spcAft>
                <a:spcPts val="1200"/>
              </a:spcAft>
              <a:tabLst>
                <a:tab pos="457200" algn="l"/>
                <a:tab pos="457200" algn="l"/>
              </a:tabLst>
            </a:pPr>
            <a:r>
              <a:rPr lang="en-GB" sz="1600" i="1" dirty="0">
                <a:latin typeface="Arial" panose="020B0604020202020204" pitchFamily="34" charset="0"/>
                <a:ea typeface="Times New Roman" panose="02020603050405020304" pitchFamily="18" charset="0"/>
                <a:cs typeface="Arial" panose="020B0604020202020204" pitchFamily="34" charset="0"/>
              </a:rPr>
              <a:t>“</a:t>
            </a:r>
            <a:r>
              <a:rPr lang="en-GB" sz="1600" b="1" i="1" dirty="0">
                <a:latin typeface="Arial" panose="020B0604020202020204" pitchFamily="34" charset="0"/>
                <a:ea typeface="Times New Roman" panose="02020603050405020304" pitchFamily="18" charset="0"/>
                <a:cs typeface="Arial" panose="020B0604020202020204" pitchFamily="34" charset="0"/>
              </a:rPr>
              <a:t>34. Appointment and conditions of service of employees of public higher education institutions.</a:t>
            </a:r>
            <a:r>
              <a:rPr lang="en-GB" sz="1600" i="1" dirty="0">
                <a:latin typeface="Arial" panose="020B0604020202020204" pitchFamily="34" charset="0"/>
                <a:ea typeface="Times New Roman" panose="02020603050405020304" pitchFamily="18" charset="0"/>
                <a:cs typeface="Arial" panose="020B0604020202020204" pitchFamily="34" charset="0"/>
              </a:rPr>
              <a:t>-(1) The council of a public higher education institution must appoint the employees of the public higher education institution.</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1162050" indent="-357188" algn="just">
              <a:lnSpc>
                <a:spcPts val="1800"/>
              </a:lnSpc>
              <a:spcAft>
                <a:spcPts val="1200"/>
              </a:spcAft>
              <a:tabLst>
                <a:tab pos="457200" algn="l"/>
                <a:tab pos="457200" algn="l"/>
              </a:tabLst>
            </a:pPr>
            <a:r>
              <a:rPr lang="en-GB" sz="1600" i="1" dirty="0">
                <a:latin typeface="Arial" panose="020B0604020202020204" pitchFamily="34" charset="0"/>
                <a:ea typeface="Times New Roman" panose="02020603050405020304" pitchFamily="18" charset="0"/>
                <a:cs typeface="Arial" panose="020B0604020202020204" pitchFamily="34" charset="0"/>
              </a:rPr>
              <a:t>(2) Notwithstanding subsection (1) the principal, any vice-principal and the academic employees of the public higher education institution must be appointed by the council after consultation with the senate.”</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1200150" lvl="2" indent="-285750" algn="just">
              <a:lnSpc>
                <a:spcPts val="1800"/>
              </a:lnSpc>
              <a:spcAft>
                <a:spcPts val="1200"/>
              </a:spcAft>
              <a:buFont typeface="Arial" panose="020B0604020202020204" pitchFamily="34" charset="0"/>
              <a:buChar char="•"/>
              <a:tabLst>
                <a:tab pos="1620520" algn="l"/>
              </a:tabLst>
            </a:pPr>
            <a:r>
              <a:rPr lang="en-GB" sz="1600" dirty="0">
                <a:latin typeface="Arial" panose="020B0604020202020204" pitchFamily="34" charset="0"/>
                <a:ea typeface="Times New Roman" panose="02020603050405020304" pitchFamily="18" charset="0"/>
                <a:cs typeface="Times New Roman" panose="02020603050405020304" pitchFamily="18" charset="0"/>
              </a:rPr>
              <a:t>section 29(1)(c) of the TUT Statute, which provides that, “</a:t>
            </a:r>
            <a:r>
              <a:rPr lang="en-GB" sz="1600" i="1" dirty="0">
                <a:latin typeface="Arial" panose="020B0604020202020204" pitchFamily="34" charset="0"/>
                <a:ea typeface="Times New Roman" panose="02020603050405020304" pitchFamily="18" charset="0"/>
                <a:cs typeface="Times New Roman" panose="02020603050405020304" pitchFamily="18" charset="0"/>
              </a:rPr>
              <a:t>The institutional forum must advise council on issues affecting the University, including … the selection of candidates for senior management positions</a:t>
            </a:r>
            <a:r>
              <a:rPr lang="en-GB" sz="1600" dirty="0" smtClean="0">
                <a:latin typeface="Arial" panose="020B0604020202020204" pitchFamily="34" charset="0"/>
                <a:ea typeface="Times New Roman" panose="02020603050405020304" pitchFamily="18" charset="0"/>
                <a:cs typeface="Times New Roman" panose="02020603050405020304" pitchFamily="18" charset="0"/>
              </a:rPr>
              <a:t>”;</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992722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008" y="273582"/>
            <a:ext cx="9473184" cy="5632311"/>
          </a:xfrm>
          <a:prstGeom prst="rect">
            <a:avLst/>
          </a:prstGeom>
        </p:spPr>
        <p:txBody>
          <a:bodyPr wrap="square">
            <a:spAutoFit/>
          </a:bodyPr>
          <a:lstStyle/>
          <a:p>
            <a:pPr marL="1200150" lvl="2" indent="-285750" algn="just">
              <a:lnSpc>
                <a:spcPts val="1800"/>
              </a:lnSpc>
              <a:spcAft>
                <a:spcPts val="1200"/>
              </a:spcAft>
              <a:buFont typeface="Arial" panose="020B0604020202020204" pitchFamily="34" charset="0"/>
              <a:buChar char="•"/>
              <a:tabLst>
                <a:tab pos="1620520" algn="l"/>
              </a:tabLst>
            </a:pPr>
            <a:r>
              <a:rPr lang="en-GB" sz="1600" dirty="0" smtClean="0">
                <a:latin typeface="Arial" panose="020B0604020202020204" pitchFamily="34" charset="0"/>
                <a:ea typeface="Times New Roman" panose="02020603050405020304" pitchFamily="18" charset="0"/>
                <a:cs typeface="Times New Roman" panose="02020603050405020304" pitchFamily="18" charset="0"/>
              </a:rPr>
              <a:t>section </a:t>
            </a:r>
            <a:r>
              <a:rPr lang="en-GB" sz="1600" dirty="0">
                <a:latin typeface="Arial" panose="020B0604020202020204" pitchFamily="34" charset="0"/>
                <a:ea typeface="Times New Roman" panose="02020603050405020304" pitchFamily="18" charset="0"/>
                <a:cs typeface="Times New Roman" panose="02020603050405020304" pitchFamily="18" charset="0"/>
              </a:rPr>
              <a:t>55 of the TUT Statute, which provides as follows:</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1620520" indent="-457200" algn="just">
              <a:lnSpc>
                <a:spcPts val="1800"/>
              </a:lnSpc>
              <a:spcAft>
                <a:spcPts val="1200"/>
              </a:spcAft>
              <a:tabLst>
                <a:tab pos="457200" algn="l"/>
                <a:tab pos="457200" algn="l"/>
              </a:tabLst>
            </a:pPr>
            <a:r>
              <a:rPr lang="en-GB" sz="1600" i="1" dirty="0">
                <a:latin typeface="Arial" panose="020B0604020202020204" pitchFamily="34" charset="0"/>
                <a:ea typeface="Times New Roman" panose="02020603050405020304" pitchFamily="18" charset="0"/>
                <a:cs typeface="Times New Roman" panose="02020603050405020304" pitchFamily="18" charset="0"/>
              </a:rPr>
              <a:t>“</a:t>
            </a:r>
            <a:r>
              <a:rPr lang="en-GB" sz="1600" b="1" i="1" dirty="0">
                <a:latin typeface="Arial" panose="020B0604020202020204" pitchFamily="34" charset="0"/>
                <a:ea typeface="Times New Roman" panose="02020603050405020304" pitchFamily="18" charset="0"/>
                <a:cs typeface="Times New Roman" panose="02020603050405020304" pitchFamily="18" charset="0"/>
              </a:rPr>
              <a:t>55. Appointment and term of office of vice-chancellor.</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1620520" indent="-457200" algn="just">
              <a:lnSpc>
                <a:spcPts val="1800"/>
              </a:lnSpc>
              <a:spcAft>
                <a:spcPts val="1200"/>
              </a:spcAft>
              <a:tabLst>
                <a:tab pos="457200" algn="l"/>
                <a:tab pos="457200" algn="l"/>
              </a:tabLst>
            </a:pPr>
            <a:r>
              <a:rPr lang="en-GB" sz="1600" i="1" dirty="0">
                <a:latin typeface="Arial" panose="020B0604020202020204" pitchFamily="34" charset="0"/>
                <a:ea typeface="Times New Roman" panose="02020603050405020304" pitchFamily="18" charset="0"/>
                <a:cs typeface="Times New Roman" panose="02020603050405020304" pitchFamily="18" charset="0"/>
              </a:rPr>
              <a:t>(1) The council after consultation with the senate and the institutional forum appoints the vice-chancellor for a period of not more than five years.</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1620520" indent="-457200" algn="just">
              <a:lnSpc>
                <a:spcPts val="1800"/>
              </a:lnSpc>
              <a:spcAft>
                <a:spcPts val="1200"/>
              </a:spcAft>
              <a:tabLst>
                <a:tab pos="457200" algn="l"/>
                <a:tab pos="457200" algn="l"/>
              </a:tabLst>
            </a:pPr>
            <a:r>
              <a:rPr lang="en-GB" sz="1600" i="1" dirty="0">
                <a:latin typeface="Arial" panose="020B0604020202020204" pitchFamily="34" charset="0"/>
                <a:ea typeface="Times New Roman" panose="02020603050405020304" pitchFamily="18" charset="0"/>
                <a:cs typeface="Times New Roman" panose="02020603050405020304" pitchFamily="18" charset="0"/>
              </a:rPr>
              <a:t>(2) Subject to section 31(1) of the Act, the advertising of the post, the invitation for nomination of candidates, the search for suitable candidates, the criteria for the shortlisting of candidates and the interviewing and appointment processes are in the manner determined in the institutional rules.”;</a:t>
            </a:r>
            <a:r>
              <a:rPr lang="en-GB" sz="1600" dirty="0">
                <a:latin typeface="Arial" panose="020B0604020202020204" pitchFamily="34" charset="0"/>
                <a:ea typeface="Times New Roman" panose="02020603050405020304" pitchFamily="18" charset="0"/>
                <a:cs typeface="Times New Roman" panose="02020603050405020304" pitchFamily="18" charset="0"/>
              </a:rPr>
              <a:t> </a:t>
            </a:r>
            <a:r>
              <a:rPr lang="en-GB" sz="1600" dirty="0" smtClean="0">
                <a:latin typeface="Arial" panose="020B0604020202020204" pitchFamily="34" charset="0"/>
                <a:ea typeface="Times New Roman" panose="02020603050405020304" pitchFamily="18" charset="0"/>
                <a:cs typeface="Times New Roman" panose="02020603050405020304" pitchFamily="18" charset="0"/>
              </a:rPr>
              <a:t>and</a:t>
            </a:r>
            <a:endParaRPr lang="en-ZA" sz="1600" dirty="0" smtClean="0">
              <a:latin typeface="Arial" panose="020B0604020202020204" pitchFamily="34" charset="0"/>
              <a:ea typeface="Times New Roman" panose="02020603050405020304" pitchFamily="18" charset="0"/>
              <a:cs typeface="Times New Roman" panose="02020603050405020304" pitchFamily="18" charset="0"/>
            </a:endParaRPr>
          </a:p>
          <a:p>
            <a:pPr marL="1620520" indent="-457200" algn="just">
              <a:lnSpc>
                <a:spcPts val="1800"/>
              </a:lnSpc>
              <a:spcAft>
                <a:spcPts val="1200"/>
              </a:spcAft>
              <a:tabLst>
                <a:tab pos="457200" algn="l"/>
                <a:tab pos="457200" algn="l"/>
              </a:tabLst>
            </a:pPr>
            <a:endParaRPr lang="en-ZA" sz="1600" dirty="0" smtClean="0">
              <a:latin typeface="Arial" panose="020B0604020202020204" pitchFamily="34" charset="0"/>
              <a:ea typeface="Times New Roman" panose="02020603050405020304" pitchFamily="18" charset="0"/>
              <a:cs typeface="Times New Roman" panose="02020603050405020304" pitchFamily="18" charset="0"/>
            </a:endParaRPr>
          </a:p>
          <a:p>
            <a:pPr marL="1200150" lvl="2" indent="-285750" algn="just">
              <a:lnSpc>
                <a:spcPts val="1800"/>
              </a:lnSpc>
              <a:spcAft>
                <a:spcPts val="1200"/>
              </a:spcAft>
              <a:buFont typeface="Wingdings" panose="05000000000000000000" pitchFamily="2" charset="2"/>
              <a:buChar char="Ø"/>
              <a:tabLst>
                <a:tab pos="1620520" algn="l"/>
              </a:tabLst>
            </a:pPr>
            <a:r>
              <a:rPr lang="en-GB" sz="1600" dirty="0">
                <a:latin typeface="Arial" panose="020B0604020202020204" pitchFamily="34" charset="0"/>
                <a:ea typeface="Times New Roman" panose="02020603050405020304" pitchFamily="18" charset="0"/>
                <a:cs typeface="Times New Roman" panose="02020603050405020304" pitchFamily="18" charset="0"/>
              </a:rPr>
              <a:t>paragraph 1 of Part 2 of the TUT Institutional Rules, which provides as follows:</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1620520" indent="-457200" algn="just">
              <a:lnSpc>
                <a:spcPts val="1800"/>
              </a:lnSpc>
              <a:spcAft>
                <a:spcPts val="1200"/>
              </a:spcAft>
              <a:tabLst>
                <a:tab pos="457200" algn="l"/>
                <a:tab pos="457200" algn="l"/>
              </a:tabLst>
            </a:pPr>
            <a:r>
              <a:rPr lang="en-GB" sz="1600" i="1" dirty="0">
                <a:latin typeface="Arial" panose="020B0604020202020204" pitchFamily="34" charset="0"/>
                <a:ea typeface="Times New Roman" panose="02020603050405020304" pitchFamily="18" charset="0"/>
                <a:cs typeface="Times New Roman" panose="02020603050405020304" pitchFamily="18" charset="0"/>
              </a:rPr>
              <a:t>“</a:t>
            </a:r>
            <a:r>
              <a:rPr lang="en-GB" sz="1600" b="1" i="1" dirty="0">
                <a:latin typeface="Arial" panose="020B0604020202020204" pitchFamily="34" charset="0"/>
                <a:ea typeface="Times New Roman" panose="02020603050405020304" pitchFamily="18" charset="0"/>
                <a:cs typeface="Times New Roman" panose="02020603050405020304" pitchFamily="18" charset="0"/>
              </a:rPr>
              <a:t>1. Selection and appointment of Vice-Chancellor</a:t>
            </a:r>
            <a:r>
              <a:rPr lang="en-GB" sz="1600" i="1" dirty="0">
                <a:latin typeface="Arial" panose="020B0604020202020204" pitchFamily="34" charset="0"/>
                <a:ea typeface="Times New Roman" panose="02020603050405020304" pitchFamily="18" charset="0"/>
                <a:cs typeface="Times New Roman" panose="02020603050405020304" pitchFamily="18" charset="0"/>
              </a:rPr>
              <a:t> </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1620520" indent="-457200" algn="just">
              <a:lnSpc>
                <a:spcPts val="1800"/>
              </a:lnSpc>
              <a:spcAft>
                <a:spcPts val="1200"/>
              </a:spcAft>
              <a:tabLst>
                <a:tab pos="457200" algn="l"/>
                <a:tab pos="457200" algn="l"/>
              </a:tabLst>
            </a:pPr>
            <a:r>
              <a:rPr lang="en-GB" sz="1600" i="1" dirty="0">
                <a:latin typeface="Arial" panose="020B0604020202020204" pitchFamily="34" charset="0"/>
                <a:ea typeface="Times New Roman" panose="02020603050405020304" pitchFamily="18" charset="0"/>
                <a:cs typeface="Times New Roman" panose="02020603050405020304" pitchFamily="18" charset="0"/>
              </a:rPr>
              <a:t>1) At least six months before the term of office of the Vice-Chancellor expires, or within fourteen days after a vacancy in the office of Vice-Chancellor occurs for any reason other than the expiry of the term of office, the Registrar informs Council of such expiry or vacancy. </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1620520" indent="-457200" algn="just">
              <a:lnSpc>
                <a:spcPts val="1800"/>
              </a:lnSpc>
              <a:spcAft>
                <a:spcPts val="1200"/>
              </a:spcAft>
              <a:tabLst>
                <a:tab pos="457200" algn="l"/>
                <a:tab pos="457200" algn="l"/>
              </a:tabLst>
            </a:pPr>
            <a:r>
              <a:rPr lang="en-GB" sz="1600" i="1" dirty="0">
                <a:latin typeface="Arial" panose="020B0604020202020204" pitchFamily="34" charset="0"/>
                <a:ea typeface="Times New Roman" panose="02020603050405020304" pitchFamily="18" charset="0"/>
                <a:cs typeface="Times New Roman" panose="02020603050405020304" pitchFamily="18" charset="0"/>
              </a:rPr>
              <a:t>2) The Council, at its meeting appoints a Senior Appointments and Selection Committee in accordance with the provisions of sub-rule (4) below. </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1619250" indent="-1262063" algn="just">
              <a:lnSpc>
                <a:spcPts val="1800"/>
              </a:lnSpc>
              <a:spcAft>
                <a:spcPts val="1200"/>
              </a:spcAft>
              <a:tabLst>
                <a:tab pos="457200" algn="l"/>
                <a:tab pos="457200" algn="l"/>
              </a:tabLst>
            </a:pPr>
            <a:endParaRPr lang="en-GB" sz="1600" dirty="0" smtClean="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386921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352" y="411480"/>
            <a:ext cx="8577072" cy="4247317"/>
          </a:xfrm>
          <a:prstGeom prst="rect">
            <a:avLst/>
          </a:prstGeom>
        </p:spPr>
        <p:txBody>
          <a:bodyPr wrap="square">
            <a:spAutoFit/>
          </a:bodyPr>
          <a:lstStyle/>
          <a:p>
            <a:pPr marL="265113" indent="-265113" algn="just">
              <a:lnSpc>
                <a:spcPts val="1800"/>
              </a:lnSpc>
              <a:spcAft>
                <a:spcPts val="1200"/>
              </a:spcAft>
              <a:tabLst>
                <a:tab pos="265113" algn="l"/>
                <a:tab pos="457200" algn="l"/>
              </a:tabLst>
            </a:pPr>
            <a:r>
              <a:rPr lang="en-GB" sz="1600" i="1" dirty="0" smtClean="0">
                <a:latin typeface="Arial" panose="020B0604020202020204" pitchFamily="34" charset="0"/>
                <a:ea typeface="Times New Roman" panose="02020603050405020304" pitchFamily="18" charset="0"/>
                <a:cs typeface="Times New Roman" panose="02020603050405020304" pitchFamily="18" charset="0"/>
              </a:rPr>
              <a:t>3</a:t>
            </a:r>
            <a:r>
              <a:rPr lang="en-GB" sz="1600" i="1" dirty="0">
                <a:latin typeface="Arial" panose="020B0604020202020204" pitchFamily="34" charset="0"/>
                <a:ea typeface="Times New Roman" panose="02020603050405020304" pitchFamily="18" charset="0"/>
                <a:cs typeface="Times New Roman" panose="02020603050405020304" pitchFamily="18" charset="0"/>
              </a:rPr>
              <a:t>) The Senior Appointments and Selection Committee is responsible for the process of the selection and appointment of the Vice-Chancellor in accordance with the provisions of these rules. </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357188" indent="-357188" algn="just">
              <a:lnSpc>
                <a:spcPts val="1800"/>
              </a:lnSpc>
              <a:spcAft>
                <a:spcPts val="1200"/>
              </a:spcAft>
              <a:tabLst>
                <a:tab pos="265113" algn="l"/>
                <a:tab pos="457200" algn="l"/>
              </a:tabLst>
            </a:pPr>
            <a:r>
              <a:rPr lang="en-GB" sz="1600" i="1" dirty="0">
                <a:latin typeface="Arial" panose="020B0604020202020204" pitchFamily="34" charset="0"/>
                <a:ea typeface="Times New Roman" panose="02020603050405020304" pitchFamily="18" charset="0"/>
                <a:cs typeface="Times New Roman" panose="02020603050405020304" pitchFamily="18" charset="0"/>
              </a:rPr>
              <a:t>4) The Senior Appointments and Selection Committee comprises the following members: </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712788" indent="-355600" algn="just">
              <a:lnSpc>
                <a:spcPts val="1800"/>
              </a:lnSpc>
              <a:spcAft>
                <a:spcPts val="1200"/>
              </a:spcAft>
              <a:tabLst>
                <a:tab pos="712788" algn="l"/>
              </a:tabLst>
            </a:pPr>
            <a:r>
              <a:rPr lang="en-GB" sz="1600" i="1" dirty="0">
                <a:latin typeface="Arial" panose="020B0604020202020204" pitchFamily="34" charset="0"/>
                <a:ea typeface="Times New Roman" panose="02020603050405020304" pitchFamily="18" charset="0"/>
                <a:cs typeface="Times New Roman" panose="02020603050405020304" pitchFamily="18" charset="0"/>
              </a:rPr>
              <a:t>a. the Chairperson of Council, </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712788" indent="-355600" algn="just">
              <a:lnSpc>
                <a:spcPts val="1800"/>
              </a:lnSpc>
              <a:spcAft>
                <a:spcPts val="1200"/>
              </a:spcAft>
              <a:tabLst>
                <a:tab pos="712788" algn="l"/>
              </a:tabLst>
            </a:pPr>
            <a:r>
              <a:rPr lang="en-GB" sz="1600" i="1" dirty="0">
                <a:latin typeface="Arial" panose="020B0604020202020204" pitchFamily="34" charset="0"/>
                <a:ea typeface="Times New Roman" panose="02020603050405020304" pitchFamily="18" charset="0"/>
                <a:cs typeface="Times New Roman" panose="02020603050405020304" pitchFamily="18" charset="0"/>
              </a:rPr>
              <a:t>b. the Vice-Chancellor, only where the vacancy is not that of Vice-Chancellor, </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712788" indent="-355600" algn="just">
              <a:lnSpc>
                <a:spcPts val="1800"/>
              </a:lnSpc>
              <a:spcAft>
                <a:spcPts val="1200"/>
              </a:spcAft>
              <a:tabLst>
                <a:tab pos="712788" algn="l"/>
              </a:tabLst>
            </a:pPr>
            <a:r>
              <a:rPr lang="en-GB" sz="1600" i="1" dirty="0">
                <a:latin typeface="Arial" panose="020B0604020202020204" pitchFamily="34" charset="0"/>
                <a:ea typeface="Times New Roman" panose="02020603050405020304" pitchFamily="18" charset="0"/>
                <a:cs typeface="Times New Roman" panose="02020603050405020304" pitchFamily="18" charset="0"/>
              </a:rPr>
              <a:t>c. seven external members of Council elected by Council, </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712788" indent="-355600" algn="just">
              <a:lnSpc>
                <a:spcPts val="1800"/>
              </a:lnSpc>
              <a:spcAft>
                <a:spcPts val="1200"/>
              </a:spcAft>
              <a:tabLst>
                <a:tab pos="712788" algn="l"/>
              </a:tabLst>
            </a:pPr>
            <a:r>
              <a:rPr lang="en-GB" sz="1600" i="1" dirty="0">
                <a:latin typeface="Arial" panose="020B0604020202020204" pitchFamily="34" charset="0"/>
                <a:ea typeface="Times New Roman" panose="02020603050405020304" pitchFamily="18" charset="0"/>
                <a:cs typeface="Times New Roman" panose="02020603050405020304" pitchFamily="18" charset="0"/>
              </a:rPr>
              <a:t>d. one member of Senate serving on Council, </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712788" indent="-355600" algn="just">
              <a:lnSpc>
                <a:spcPts val="1800"/>
              </a:lnSpc>
              <a:spcAft>
                <a:spcPts val="1200"/>
              </a:spcAft>
              <a:tabLst>
                <a:tab pos="712788" algn="l"/>
              </a:tabLst>
            </a:pPr>
            <a:r>
              <a:rPr lang="en-GB" sz="1600" i="1" dirty="0">
                <a:latin typeface="Arial" panose="020B0604020202020204" pitchFamily="34" charset="0"/>
                <a:ea typeface="Times New Roman" panose="02020603050405020304" pitchFamily="18" charset="0"/>
                <a:cs typeface="Times New Roman" panose="02020603050405020304" pitchFamily="18" charset="0"/>
              </a:rPr>
              <a:t>e. the non-senate academic employee serving on Council, </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712788" indent="-355600" algn="just">
              <a:lnSpc>
                <a:spcPts val="1800"/>
              </a:lnSpc>
              <a:spcAft>
                <a:spcPts val="1200"/>
              </a:spcAft>
              <a:tabLst>
                <a:tab pos="712788" algn="l"/>
              </a:tabLst>
            </a:pPr>
            <a:r>
              <a:rPr lang="en-GB" sz="1600" i="1" dirty="0">
                <a:latin typeface="Arial" panose="020B0604020202020204" pitchFamily="34" charset="0"/>
                <a:ea typeface="Times New Roman" panose="02020603050405020304" pitchFamily="18" charset="0"/>
                <a:cs typeface="Times New Roman" panose="02020603050405020304" pitchFamily="18" charset="0"/>
              </a:rPr>
              <a:t>f. the non-academic employee serving on Council, </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712788" indent="-355600" algn="just">
              <a:lnSpc>
                <a:spcPts val="1800"/>
              </a:lnSpc>
              <a:spcAft>
                <a:spcPts val="1200"/>
              </a:spcAft>
              <a:tabLst>
                <a:tab pos="712788" algn="l"/>
              </a:tabLst>
            </a:pPr>
            <a:r>
              <a:rPr lang="en-GB" sz="1600" i="1" dirty="0">
                <a:latin typeface="Arial" panose="020B0604020202020204" pitchFamily="34" charset="0"/>
                <a:ea typeface="Times New Roman" panose="02020603050405020304" pitchFamily="18" charset="0"/>
                <a:cs typeface="Times New Roman" panose="02020603050405020304" pitchFamily="18" charset="0"/>
              </a:rPr>
              <a:t>g. the President of the Central Student Representative Council, </a:t>
            </a: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712788" indent="-355600" algn="just">
              <a:lnSpc>
                <a:spcPts val="1800"/>
              </a:lnSpc>
              <a:spcAft>
                <a:spcPts val="1200"/>
              </a:spcAft>
              <a:tabLst>
                <a:tab pos="712788" algn="l"/>
              </a:tabLst>
            </a:pPr>
            <a:r>
              <a:rPr lang="en-GB" sz="1600" i="1" dirty="0">
                <a:latin typeface="Arial" panose="020B0604020202020204" pitchFamily="34" charset="0"/>
                <a:ea typeface="Times New Roman" panose="02020603050405020304" pitchFamily="18" charset="0"/>
                <a:cs typeface="Times New Roman" panose="02020603050405020304" pitchFamily="18" charset="0"/>
              </a:rPr>
              <a:t>h. one member from each of the recognised unions. </a:t>
            </a:r>
            <a:endParaRPr lang="en-ZA"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2859598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215</TotalTime>
  <Words>7400</Words>
  <Application>Microsoft Office PowerPoint</Application>
  <PresentationFormat>A4 Paper (210x297 mm)</PresentationFormat>
  <Paragraphs>309</Paragraphs>
  <Slides>57</Slides>
  <Notes>0</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Nadia Ross</dc:creator>
  <cp:lastModifiedBy>PUMZA</cp:lastModifiedBy>
  <cp:revision>37</cp:revision>
  <cp:lastPrinted>2019-11-26T06:57:32Z</cp:lastPrinted>
  <dcterms:created xsi:type="dcterms:W3CDTF">2018-02-06T09:29:15Z</dcterms:created>
  <dcterms:modified xsi:type="dcterms:W3CDTF">2019-11-28T09:50:55Z</dcterms:modified>
</cp:coreProperties>
</file>